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fntdata" ContentType="application/x-fontdata"/>
  <Default Extension="png" ContentType="image/png"/>
  <Default Extension="gif" ContentType="image/gif"/>
  <Default Extension="m4v" ContentType="video/mp4"/>
  <Default Extension="mp4" ContentType="video/mp4"/>
  <Default Extension="svg" ContentType="image/svg+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FTO Platform is a larger concept than just a "launchpad" and our end to end approach could be simply called "Operating System".
DeFi
Inclusive
Transparent
Fair
Duck logo will be TB logo, not just DIAR, as it makes a good backstory on how we are all about having duck in a row and crypto companies catching up with Silicon Valley VCs on due diligence and stop this anynomous BS that has just been enablier of trolling, fake news and scamming, the exact thing this even Elon Mask with X  is fighting against.
This deck is about writing everything in clear simple text and next step is that once we agree that the basics are good, we make it all exciting and sexy. But we have to be albe to explain it all so simple story as foundation.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need to promote and have guidance on how to list token on Uniswap (or any other DEX) as marketed in the FTO.
I think we should say on the deck why there tied 2-3 exchanges are bad idea:
- Real volume murky
- Launch strategies (selling marketing token)
- On normal market benefit non-existing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Staking:
Governance:
AI Training: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company is registered in British Virgin Islands with the same name as we do business with TokenMarket Ltd. (Limited) and I am the Director of the company and the company is in good standings.
In BVI companies can do token sales for themselves and our FTO business do not require crypto license in BVI.
As our business evolves, we are prepared to apply for a crypto license in BVI and elsewhere as needed.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company is registered in British Virgin Islands with the same name as we do business with TokenMarket Ltd. (Limited) and I am the Director of the company and the company is in good standings.
In BVI companies can do token sales for themselves and our FTO business do not require crypto license in BVI.
As our business evolves, we are prepared to apply for a crypto license in BVI and elsewhere as needed.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should all the time keep and adjust a list of thing that makes FTO. Not all needs to happen but if the private sale is open for the everyday investors, and initial float is over 20% and we know who is behind the project we could call that a fair token offering.
This list should be a topic on our Discord so that other can comment, give their opinions and suggestions.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basically want to show that how with TB tools, projects have Fair Token Offering Operating System.
On FTO Calendar
Is different than just having a Web3 project listing as Calendar gives a promise of things happening and in this case it means FTO so liquidity event of some sort.
We want people to start follow the project as just Members (Community members) or as Investors.
Consortium can also be Syndicate but that job is to make sure that promising projects has first $10-50k done.
DIAR will be designed purely to be a Duck In A Row tool for FTOs. We should strongly recommend projects for doing the DIAR first as it prefills the FTO Calendar.
Marketing will completely be build around Narrative, Content and Community (KOLs are part of community).
Also, we can't really make marketing work unless we have performance based, we need to know marketing efforts convert to our marketing goal of having a bigger community, more people reading your content or more people investing in a FTO.
On FTO section, we will first start with the LBP and FP (fixed price) smart contracts as then we can serve all obvious clients and do our own FTO.
Secondary Market / DEX:
Is Uniswap our goto DEX? How can we integrate with them?
I would like to have our own market making tool for Uniswap.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Might be cool here to have a large screenshot of the FTO calendar and have rows pointing to specific sections of the screenshot to depict and explain the calendar's key functions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start with LBP and FP (fixed price) smart contracts. The key thing is that they are fully integrated with our KOL Network.
- KYC will be required
- US investors blocked
Node Sale - we add once there is demand and same with any other new formats. License for node.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sv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slideLayout" Target="../slideLayouts/slideLayout1.xml"/><Relationship Id="rId6"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6" Type="http://schemas.openxmlformats.org/officeDocument/2006/relationships/hyperlink" Target="https://docs.google.com/document/d/12ZComxEWltaO2W62z5bu283E--fSf2FlZbkQs2yZRL0/edit?usp=sharing" TargetMode="External"/><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image" Target="../media/image-11-3.png"/><Relationship Id="rId4" Type="http://schemas.openxmlformats.org/officeDocument/2006/relationships/image" Target="../media/image-11-4.png"/><Relationship Id="rId5" Type="http://schemas.openxmlformats.org/officeDocument/2006/relationships/image" Target="../media/image-11-5.png"/><Relationship Id="rId7" Type="http://schemas.openxmlformats.org/officeDocument/2006/relationships/slideLayout" Target="../slideLayouts/slideLayout1.xml"/><Relationship Id="rId8"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image" Target="../media/image-12-3.png"/><Relationship Id="rId4" Type="http://schemas.openxmlformats.org/officeDocument/2006/relationships/image" Target="../media/image-12-4.png"/><Relationship Id="rId5" Type="http://schemas.openxmlformats.org/officeDocument/2006/relationships/slideLayout" Target="../slideLayouts/slideLayout1.xml"/><Relationship Id="rId6"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slideLayout" Target="../slideLayouts/slideLayout1.xml"/><Relationship Id="rId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slideLayout" Target="../slideLayouts/slideLayout1.xml"/><Relationship Id="rId3"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slideLayout" Target="../slideLayouts/slideLayout1.xml"/><Relationship Id="rId6"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image" Target="../media/image-3-1.png"/><Relationship Id="rId4" Type="http://schemas.openxmlformats.org/officeDocument/2006/relationships/image" Target="../media/image-3-1.png"/><Relationship Id="rId5" Type="http://schemas.openxmlformats.org/officeDocument/2006/relationships/image" Target="../media/image-3-1.png"/><Relationship Id="rId6" Type="http://schemas.openxmlformats.org/officeDocument/2006/relationships/image" Target="../media/image-3-6.png"/><Relationship Id="rId7" Type="http://schemas.openxmlformats.org/officeDocument/2006/relationships/slideLayout" Target="../slideLayouts/slideLayout1.xml"/><Relationship Id="rId8"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image" Target="../media/image-5-3.png"/><Relationship Id="rId4" Type="http://schemas.openxmlformats.org/officeDocument/2006/relationships/slideLayout" Target="../slideLayouts/slideLayout1.xml"/><Relationship Id="rId5"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2.png"/><Relationship Id="rId4" Type="http://schemas.openxmlformats.org/officeDocument/2006/relationships/image" Target="../media/image-6-2.png"/><Relationship Id="rId5" Type="http://schemas.openxmlformats.org/officeDocument/2006/relationships/image" Target="../media/image-6-2.png"/><Relationship Id="rId6" Type="http://schemas.openxmlformats.org/officeDocument/2006/relationships/image" Target="../media/image-6-2.png"/><Relationship Id="rId7" Type="http://schemas.openxmlformats.org/officeDocument/2006/relationships/image" Target="../media/image-6-2.png"/><Relationship Id="rId8" Type="http://schemas.openxmlformats.org/officeDocument/2006/relationships/image" Target="../media/image-6-2.png"/><Relationship Id="rId9" Type="http://schemas.openxmlformats.org/officeDocument/2006/relationships/image" Target="../media/image-6-2.png"/><Relationship Id="rId10" Type="http://schemas.openxmlformats.org/officeDocument/2006/relationships/image" Target="../media/image-6-2.png"/><Relationship Id="rId11" Type="http://schemas.openxmlformats.org/officeDocument/2006/relationships/image" Target="../media/image-6-2.png"/><Relationship Id="rId12" Type="http://schemas.openxmlformats.org/officeDocument/2006/relationships/image" Target="../media/image-6-2.png"/><Relationship Id="rId13" Type="http://schemas.openxmlformats.org/officeDocument/2006/relationships/image" Target="../media/image-6-2.png"/><Relationship Id="rId14" Type="http://schemas.openxmlformats.org/officeDocument/2006/relationships/image" Target="../media/image-6-2.png"/><Relationship Id="rId15" Type="http://schemas.openxmlformats.org/officeDocument/2006/relationships/image" Target="../media/image-6-2.png"/><Relationship Id="rId16" Type="http://schemas.openxmlformats.org/officeDocument/2006/relationships/image" Target="../media/image-6-2.png"/><Relationship Id="rId17" Type="http://schemas.openxmlformats.org/officeDocument/2006/relationships/image" Target="../media/image-6-2.png"/><Relationship Id="rId18" Type="http://schemas.openxmlformats.org/officeDocument/2006/relationships/image" Target="../media/image-6-2.png"/><Relationship Id="rId19" Type="http://schemas.openxmlformats.org/officeDocument/2006/relationships/image" Target="../media/image-6-2.png"/><Relationship Id="rId20" Type="http://schemas.openxmlformats.org/officeDocument/2006/relationships/image" Target="../media/image-6-2.png"/><Relationship Id="rId21" Type="http://schemas.openxmlformats.org/officeDocument/2006/relationships/image" Target="../media/image-6-2.png"/><Relationship Id="rId22" Type="http://schemas.openxmlformats.org/officeDocument/2006/relationships/image" Target="../media/image-6-2.png"/><Relationship Id="rId23" Type="http://schemas.openxmlformats.org/officeDocument/2006/relationships/image" Target="../media/image-6-2.png"/><Relationship Id="rId24" Type="http://schemas.openxmlformats.org/officeDocument/2006/relationships/slideLayout" Target="../slideLayouts/slideLayout1.xml"/><Relationship Id="rId25"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slideLayout" Target="../slideLayouts/slideLayout1.xml"/><Relationship Id="rId7"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png"/><Relationship Id="rId6" Type="http://schemas.openxmlformats.org/officeDocument/2006/relationships/slideLayout" Target="../slideLayouts/slideLayout1.xml"/><Relationship Id="rId7"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582390" y="1940088"/>
            <a:ext cx="4947307" cy="857250"/>
          </a:xfrm>
          <a:prstGeom prst="rect">
            <a:avLst/>
          </a:prstGeom>
          <a:noFill/>
          <a:ln/>
        </p:spPr>
        <p:txBody>
          <a:bodyPr wrap="square" lIns="0" tIns="0" rIns="0" bIns="0" rtlCol="0" anchor="ctr"/>
          <a:lstStyle/>
          <a:p>
            <a:pPr algn="l">
              <a:lnSpc>
                <a:spcPts val="6750"/>
              </a:lnSpc>
            </a:pPr>
            <a:r>
              <a:rPr lang="en-US" sz="5600" b="1" spc="-24" kern="0" dirty="0">
                <a:gradFill>
                  <a:gsLst>
                    <a:gs pos="0">
                      <a:srgbClr val="CF447B"/>
                    </a:gs>
                    <a:gs pos="100000">
                      <a:srgbClr val="FFA500"/>
                    </a:gs>
                  </a:gsLst>
                  <a:lin ang="18900000"/>
                </a:gradFill>
                <a:latin typeface="Industry Test" pitchFamily="34" charset="0"/>
                <a:ea typeface="Industry Test" pitchFamily="34" charset="-122"/>
                <a:cs typeface="Industry Test" pitchFamily="34" charset="-120"/>
              </a:rPr>
              <a:t>FTO Platform</a:t>
            </a:r>
            <a:pPr algn="l">
              <a:lnSpc>
                <a:spcPts val="6300"/>
              </a:lnSpc>
            </a:pPr>
            <a:r>
              <a:rPr lang="en-US" sz="5300" b="1" spc="-24" kern="0" dirty="0">
                <a:gradFill>
                  <a:gsLst>
                    <a:gs pos="0">
                      <a:srgbClr val="CF447B"/>
                    </a:gs>
                    <a:gs pos="100000">
                      <a:srgbClr val="FFA500"/>
                    </a:gs>
                  </a:gsLst>
                  <a:lin ang="18900000"/>
                </a:gradFill>
                <a:latin typeface="Industry Test" pitchFamily="34" charset="0"/>
                <a:ea typeface="Industry Test" pitchFamily="34" charset="-122"/>
                <a:cs typeface="Industry Test" pitchFamily="34" charset="-120"/>
              </a:rPr>
              <a:t> </a:t>
            </a:r>
            <a:endParaRPr lang="en-US" sz="5250" dirty="0"/>
          </a:p>
        </p:txBody>
      </p:sp>
      <p:pic>
        <p:nvPicPr>
          <p:cNvPr id="4" name="Image 0" descr="https://pitch-assets-ccb95893-de3f-4266-973c-20049231b248.s3.eu-west-1.amazonaws.com/6cb9e698-5285-4ba1-90a9-409291450197?pitch-bytes=4915&amp;pitch-content-type=image%2Fsvg%2Bxml">    </p:cNvPr>
          <p:cNvPicPr>
            <a:picLocks noChangeAspect="1"/>
          </p:cNvPicPr>
          <p:nvPr/>
        </p:nvPicPr>
        <p:blipFill>
          <a:blip r:embed="rId1">
            <a:extLst>
              <a:ext uri="{96DAC541-7B7A-43D3-8B79-37D633B846F1}">
                <asvg:svgBlip xmlns:asvg="http://schemas.microsoft.com/office/drawing/2016/SVG/main" r:embed="rId2"/>
              </a:ext>
            </a:extLst>
          </a:blip>
          <a:srcRect l="0" r="0" t="0" b="0"/>
          <a:stretch/>
        </p:blipFill>
        <p:spPr>
          <a:xfrm>
            <a:off x="646331" y="1696127"/>
            <a:ext cx="2528589" cy="295002"/>
          </a:xfrm>
          <a:prstGeom prst="rect">
            <a:avLst/>
          </a:prstGeom>
        </p:spPr>
      </p:pic>
      <p:sp>
        <p:nvSpPr>
          <p:cNvPr id="5" name="Text 1"/>
          <p:cNvSpPr/>
          <p:nvPr/>
        </p:nvSpPr>
        <p:spPr>
          <a:xfrm>
            <a:off x="6339909" y="2571937"/>
            <a:ext cx="871835" cy="1028700"/>
          </a:xfrm>
          <a:prstGeom prst="rect">
            <a:avLst/>
          </a:prstGeom>
          <a:noFill/>
          <a:ln/>
        </p:spPr>
        <p:txBody>
          <a:bodyPr wrap="none" lIns="0" tIns="0" rIns="0" bIns="0" rtlCol="0" anchor="t">
            <a:spAutoFit/>
          </a:bodyPr>
          <a:lstStyle/>
          <a:p>
            <a:pPr algn="l">
              <a:lnSpc>
                <a:spcPts val="8100"/>
              </a:lnSpc>
            </a:pPr>
            <a:r>
              <a:rPr lang="en-US" sz="6800" b="1" spc="-120" kern="0" dirty="0">
                <a:solidFill>
                  <a:srgbClr val="0A2540"/>
                </a:solidFill>
                <a:latin typeface="Industry Test" pitchFamily="34" charset="0"/>
                <a:ea typeface="Industry Test" pitchFamily="34" charset="-122"/>
                <a:cs typeface="Industry Test" pitchFamily="34" charset="-120"/>
              </a:rPr>
              <a:t>TB</a:t>
            </a:r>
            <a:endParaRPr lang="en-US" sz="6750" dirty="0"/>
          </a:p>
        </p:txBody>
      </p:sp>
      <p:sp>
        <p:nvSpPr>
          <p:cNvPr id="6" name="Text 2"/>
          <p:cNvSpPr/>
          <p:nvPr/>
        </p:nvSpPr>
        <p:spPr>
          <a:xfrm>
            <a:off x="597551" y="2789463"/>
            <a:ext cx="4432102" cy="268598"/>
          </a:xfrm>
          <a:prstGeom prst="rect">
            <a:avLst/>
          </a:prstGeom>
          <a:noFill/>
          <a:ln/>
        </p:spPr>
        <p:txBody>
          <a:bodyPr wrap="square" lIns="0" tIns="0" rIns="0" bIns="0" rtlCol="0" anchor="ctr"/>
          <a:lstStyle/>
          <a:p>
            <a:pPr algn="l">
              <a:lnSpc>
                <a:spcPts val="2115"/>
              </a:lnSpc>
            </a:pPr>
            <a:r>
              <a:rPr lang="en-US" sz="1800" b="1" spc="-24" kern="0" dirty="0">
                <a:solidFill>
                  <a:srgbClr val="FFFFFF"/>
                </a:solidFill>
                <a:latin typeface="Industry Test" pitchFamily="34" charset="0"/>
                <a:ea typeface="Industry Test" pitchFamily="34" charset="-122"/>
                <a:cs typeface="Industry Test" pitchFamily="34" charset="-120"/>
              </a:rPr>
              <a:t>Operating System for Fair Token Offerings</a:t>
            </a:r>
            <a:endParaRPr lang="en-US" sz="1763" dirty="0"/>
          </a:p>
        </p:txBody>
      </p:sp>
      <p:pic>
        <p:nvPicPr>
          <p:cNvPr id="7" name="Image 1" descr="https://pitch-assets-ccb95893-de3f-4266-973c-20049231b248.s3.eu-west-1.amazonaws.com/1cc2c87e-fcaf-4c31-ae3d-6aa7006cd789?pitch-bytes=477895&amp;pitch-content-type=image%2Fpng">    </p:cNvPr>
          <p:cNvPicPr>
            <a:picLocks noChangeAspect="1"/>
          </p:cNvPicPr>
          <p:nvPr/>
        </p:nvPicPr>
        <p:blipFill>
          <a:blip r:embed="rId3"/>
          <a:srcRect l="0" r="0" t="0" b="0"/>
          <a:stretch/>
        </p:blipFill>
        <p:spPr>
          <a:xfrm>
            <a:off x="5788725" y="1509758"/>
            <a:ext cx="2560884" cy="2361023"/>
          </a:xfrm>
          <a:prstGeom prst="rect">
            <a:avLst/>
          </a:prstGeom>
        </p:spPr>
      </p:pic>
      <p:pic>
        <p:nvPicPr>
          <p:cNvPr id="8" name="Image 2" descr="https://pitch-assets-ccb95893-de3f-4266-973c-20049231b248.s3.eu-west-1.amazonaws.com/918ed86f-3be1-43c0-a575-263567591ebb?pitch-bytes=103016&amp;pitch-content-type=image%2Fpng">    </p:cNvPr>
          <p:cNvPicPr>
            <a:picLocks noChangeAspect="1"/>
          </p:cNvPicPr>
          <p:nvPr/>
        </p:nvPicPr>
        <p:blipFill>
          <a:blip r:embed="rId4"/>
          <a:srcRect l="0" r="0" t="0" b="0"/>
          <a:stretch/>
        </p:blipFill>
        <p:spPr>
          <a:xfrm>
            <a:off x="581670" y="4431691"/>
            <a:ext cx="223001" cy="227925"/>
          </a:xfrm>
          <a:prstGeom prst="rect">
            <a:avLst/>
          </a:prstGeom>
        </p:spPr>
      </p:pic>
      <p:sp>
        <p:nvSpPr>
          <p:cNvPr id="9" name="Text 3"/>
          <p:cNvSpPr/>
          <p:nvPr/>
        </p:nvSpPr>
        <p:spPr>
          <a:xfrm>
            <a:off x="918304" y="4383391"/>
            <a:ext cx="1858305" cy="274290"/>
          </a:xfrm>
          <a:prstGeom prst="rect">
            <a:avLst/>
          </a:prstGeom>
          <a:noFill/>
          <a:ln/>
        </p:spPr>
        <p:txBody>
          <a:bodyPr wrap="square" lIns="0" tIns="0" rIns="0" bIns="0" rtlCol="0" anchor="ctr"/>
          <a:lstStyle/>
          <a:p>
            <a:pPr algn="l">
              <a:lnSpc>
                <a:spcPts val="2160"/>
              </a:lnSpc>
            </a:pPr>
            <a:r>
              <a:rPr lang="en-US" sz="1800" b="0" spc="-24" kern="0" dirty="0">
                <a:solidFill>
                  <a:srgbClr val="FFFFFF"/>
                </a:solidFill>
                <a:latin typeface="Industry Test" pitchFamily="34" charset="0"/>
                <a:ea typeface="Industry Test" pitchFamily="34" charset="-122"/>
                <a:cs typeface="Industry Test" pitchFamily="34" charset="-120"/>
              </a:rPr>
              <a:t>@tokenbuilderai</a:t>
            </a:r>
            <a:endParaRPr lang="en-US"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3111949" y="344192"/>
            <a:ext cx="2917887"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Crypto Exchanges </a:t>
            </a:r>
            <a:endParaRPr lang="en-US" sz="2400" dirty="0"/>
          </a:p>
        </p:txBody>
      </p:sp>
      <p:sp>
        <p:nvSpPr>
          <p:cNvPr id="4" name="Text 1"/>
          <p:cNvSpPr/>
          <p:nvPr/>
        </p:nvSpPr>
        <p:spPr>
          <a:xfrm>
            <a:off x="1461574" y="2295038"/>
            <a:ext cx="3114675" cy="1813248"/>
          </a:xfrm>
          <a:prstGeom prst="rect">
            <a:avLst/>
          </a:prstGeom>
          <a:noFill/>
          <a:ln/>
        </p:spPr>
        <p:txBody>
          <a:bodyPr wrap="square" lIns="0" tIns="0" rIns="0" bIns="0" rtlCol="0" anchor="t"/>
          <a:lstStyle/>
          <a:p>
            <a:pPr algn="l">
              <a:lnSpc>
                <a:spcPts val="2040"/>
              </a:lnSpc>
            </a:pPr>
            <a:r>
              <a:rPr lang="en-US" sz="1300" b="1" spc="-12" kern="0" dirty="0">
                <a:solidFill>
                  <a:srgbClr val="FFFFFF"/>
                </a:solidFill>
                <a:latin typeface="Industry Test" pitchFamily="34" charset="0"/>
                <a:ea typeface="Industry Test" pitchFamily="34" charset="-122"/>
                <a:cs typeface="Industry Test" pitchFamily="34" charset="-120"/>
              </a:rPr>
              <a:t>Decentralized Exchanges (DEXs):</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 Uniswap</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 SushiSwap</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Raydium</a:t>
            </a:r>
            <a:endParaRPr lang="en-US" sz="1275" dirty="0"/>
          </a:p>
          <a:p>
            <a:pPr algn="l">
              <a:lnSpc>
                <a:spcPts val="2040"/>
              </a:lnSpc>
            </a:pPr>
            <a:r>
              <a:rPr lang="en-US" sz="1300" b="0" spc="-12" kern="0" dirty="0">
                <a:solidFill>
                  <a:srgbClr val="FFFFFF"/>
                </a:solidFill>
                <a:latin typeface="Industry Test" pitchFamily="34" charset="0"/>
                <a:ea typeface="Industry Test" pitchFamily="34" charset="-122"/>
                <a:cs typeface="Industry Test" pitchFamily="34" charset="-120"/>
              </a:rPr>
              <a:t> </a:t>
            </a:r>
            <a:endParaRPr lang="en-US" sz="1275" dirty="0"/>
          </a:p>
          <a:p>
            <a:pPr algn="l">
              <a:lnSpc>
                <a:spcPts val="2040"/>
              </a:lnSpc>
            </a:pPr>
            <a:endParaRPr lang="en-US" sz="1275" dirty="0"/>
          </a:p>
          <a:p>
            <a:pPr algn="l">
              <a:lnSpc>
                <a:spcPts val="2040"/>
              </a:lnSpc>
            </a:pPr>
            <a:endParaRPr lang="en-US" sz="1275" dirty="0"/>
          </a:p>
        </p:txBody>
      </p:sp>
      <p:sp>
        <p:nvSpPr>
          <p:cNvPr id="5" name="Text 2"/>
          <p:cNvSpPr/>
          <p:nvPr/>
        </p:nvSpPr>
        <p:spPr>
          <a:xfrm>
            <a:off x="5046446" y="2038483"/>
            <a:ext cx="3114192" cy="2849798"/>
          </a:xfrm>
          <a:prstGeom prst="rect">
            <a:avLst/>
          </a:prstGeom>
          <a:noFill/>
          <a:ln/>
        </p:spPr>
        <p:txBody>
          <a:bodyPr wrap="square" lIns="0" tIns="0" rIns="0" bIns="0" rtlCol="0" anchor="t"/>
          <a:lstStyle/>
          <a:p>
            <a:pPr algn="l">
              <a:lnSpc>
                <a:spcPts val="2040"/>
              </a:lnSpc>
            </a:pPr>
            <a:endParaRPr lang="en-US" sz="1275" dirty="0"/>
          </a:p>
          <a:p>
            <a:pPr algn="l">
              <a:lnSpc>
                <a:spcPts val="2040"/>
              </a:lnSpc>
            </a:pPr>
            <a:r>
              <a:rPr lang="en-US" sz="1300" b="1" spc="-12" kern="0" dirty="0">
                <a:solidFill>
                  <a:srgbClr val="FFFFFF"/>
                </a:solidFill>
                <a:latin typeface="Industry Test" pitchFamily="34" charset="0"/>
                <a:ea typeface="Industry Test" pitchFamily="34" charset="-122"/>
                <a:cs typeface="Industry Test" pitchFamily="34" charset="-120"/>
              </a:rPr>
              <a:t>Centralized Exchanges: </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Gatekeepers for listings</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No transparency on real volumes </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Outrageous listing fees</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Bad customer service</a:t>
            </a:r>
            <a:endParaRPr lang="en-US" sz="1275" dirty="0"/>
          </a:p>
          <a:p>
            <a:pPr algn="l">
              <a:lnSpc>
                <a:spcPts val="2040"/>
              </a:lnSpc>
            </a:pPr>
            <a:endParaRPr lang="en-US" sz="1275" dirty="0"/>
          </a:p>
          <a:p>
            <a:pPr algn="l">
              <a:lnSpc>
                <a:spcPts val="2040"/>
              </a:lnSpc>
            </a:pPr>
            <a:r>
              <a:rPr lang="en-US" sz="1300" b="1" spc="-12" kern="0" dirty="0">
                <a:solidFill>
                  <a:srgbClr val="FFFFFF"/>
                </a:solidFill>
                <a:latin typeface="Industry Test" pitchFamily="34" charset="0"/>
                <a:ea typeface="Industry Test" pitchFamily="34" charset="-122"/>
                <a:cs typeface="Industry Test" pitchFamily="34" charset="-120"/>
              </a:rPr>
              <a:t>Market Makers</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Monthly fees (illegal on stock market)</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Float given by Token Issues </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Market makers make money either way</a:t>
            </a:r>
            <a:endParaRPr lang="en-US" sz="1275" dirty="0"/>
          </a:p>
        </p:txBody>
      </p:sp>
      <p:sp>
        <p:nvSpPr>
          <p:cNvPr id="6" name="Text 3"/>
          <p:cNvSpPr/>
          <p:nvPr/>
        </p:nvSpPr>
        <p:spPr>
          <a:xfrm>
            <a:off x="1937734" y="865613"/>
            <a:ext cx="5273204" cy="731341"/>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TokenBuilder recommends all new token offerings set a clear agenda when the token will be available on secondary market trading on crypto exchange(s)</a:t>
            </a:r>
            <a:endParaRPr lang="en-US" sz="1200" dirty="0"/>
          </a:p>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Secondary market action.</a:t>
            </a:r>
            <a:endParaRPr lang="en-US" sz="1200" dirty="0"/>
          </a:p>
        </p:txBody>
      </p:sp>
      <p:pic>
        <p:nvPicPr>
          <p:cNvPr id="7"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sp>
        <p:nvSpPr>
          <p:cNvPr id="8" name="Text 4"/>
          <p:cNvSpPr/>
          <p:nvPr/>
        </p:nvSpPr>
        <p:spPr>
          <a:xfrm>
            <a:off x="2480099" y="1793435"/>
            <a:ext cx="4181401" cy="243780"/>
          </a:xfrm>
          <a:prstGeom prst="rect">
            <a:avLst/>
          </a:prstGeom>
          <a:noFill/>
          <a:ln/>
        </p:spPr>
        <p:txBody>
          <a:bodyPr wrap="none" lIns="0" tIns="0" rIns="0" bIns="0" rtlCol="0" anchor="t">
            <a:spAutoFit/>
          </a:bodyPr>
          <a:lstStyle/>
          <a:p>
            <a:pPr algn="l">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Rule of thumb: Decentralized first, then Centralized (if needed) </a:t>
            </a:r>
            <a:endParaRPr lang="en-US"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3491870" y="473701"/>
            <a:ext cx="2644713"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TBAI Token Utilities</a:t>
            </a:r>
            <a:endParaRPr lang="en-US" sz="2400" dirty="0"/>
          </a:p>
        </p:txBody>
      </p:sp>
      <p:sp>
        <p:nvSpPr>
          <p:cNvPr id="4" name="Text 1"/>
          <p:cNvSpPr/>
          <p:nvPr/>
        </p:nvSpPr>
        <p:spPr>
          <a:xfrm>
            <a:off x="1646923" y="3138926"/>
            <a:ext cx="6383946" cy="548580"/>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AI TRAINING: </a:t>
            </a:r>
            <a:endParaRPr lang="en-US" sz="1350" dirty="0"/>
          </a:p>
          <a:p>
            <a:pPr algn="l">
              <a:lnSpc>
                <a:spcPts val="2160"/>
              </a:lnSpc>
            </a:pPr>
            <a:r>
              <a:rPr lang="en-US" sz="1200" b="0" spc="-12" kern="0" dirty="0">
                <a:solidFill>
                  <a:srgbClr val="FFFFFF"/>
                </a:solidFill>
                <a:latin typeface="Industry Test" pitchFamily="34" charset="0"/>
                <a:ea typeface="Industry Test" pitchFamily="34" charset="-122"/>
                <a:cs typeface="Industry Test" pitchFamily="34" charset="-120"/>
              </a:rPr>
              <a:t>Earn tokens by training the platform’s vertical AIs</a:t>
            </a:r>
            <a:endParaRPr lang="en-US" sz="1350" dirty="0"/>
          </a:p>
        </p:txBody>
      </p:sp>
      <p:sp>
        <p:nvSpPr>
          <p:cNvPr id="5" name="Text 2"/>
          <p:cNvSpPr/>
          <p:nvPr/>
        </p:nvSpPr>
        <p:spPr>
          <a:xfrm>
            <a:off x="1650961" y="1688630"/>
            <a:ext cx="6327577" cy="548580"/>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STAKING: </a:t>
            </a:r>
            <a:endParaRPr lang="en-US" sz="1350" dirty="0"/>
          </a:p>
          <a:p>
            <a:pPr algn="l">
              <a:lnSpc>
                <a:spcPts val="2160"/>
              </a:lnSpc>
            </a:pPr>
            <a:r>
              <a:rPr lang="en-US" sz="1200" b="0" spc="-12" kern="0" dirty="0">
                <a:solidFill>
                  <a:srgbClr val="FFFFFF"/>
                </a:solidFill>
                <a:latin typeface="Industry Test" pitchFamily="34" charset="0"/>
                <a:ea typeface="Industry Test" pitchFamily="34" charset="-122"/>
                <a:cs typeface="Industry Test" pitchFamily="34" charset="-120"/>
              </a:rPr>
              <a:t>By staking TBAI, members receive early access to information, allocation, and airdrops on FTOs</a:t>
            </a:r>
            <a:endParaRPr lang="en-US" sz="1350" dirty="0"/>
          </a:p>
        </p:txBody>
      </p:sp>
      <p:sp>
        <p:nvSpPr>
          <p:cNvPr id="6" name="Text 3"/>
          <p:cNvSpPr/>
          <p:nvPr/>
        </p:nvSpPr>
        <p:spPr>
          <a:xfrm>
            <a:off x="1650961" y="2402419"/>
            <a:ext cx="6618685" cy="548580"/>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GOVERNANCE: </a:t>
            </a:r>
            <a:endParaRPr lang="en-US" sz="1350" dirty="0"/>
          </a:p>
          <a:p>
            <a:pPr algn="l">
              <a:lnSpc>
                <a:spcPts val="2160"/>
              </a:lnSpc>
            </a:pPr>
            <a:r>
              <a:rPr lang="en-US" sz="1200" b="0" spc="-12" kern="0" dirty="0">
                <a:solidFill>
                  <a:srgbClr val="FFFFFF"/>
                </a:solidFill>
                <a:latin typeface="Industry Test" pitchFamily="34" charset="0"/>
                <a:ea typeface="Industry Test" pitchFamily="34" charset="-122"/>
                <a:cs typeface="Industry Test" pitchFamily="34" charset="-120"/>
              </a:rPr>
              <a:t>Influence project quality and transparency through voting on ideas, transparency, tokenomics, etc.</a:t>
            </a:r>
            <a:endParaRPr lang="en-US" sz="1350" dirty="0"/>
          </a:p>
        </p:txBody>
      </p:sp>
      <p:pic>
        <p:nvPicPr>
          <p:cNvPr id="7"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sp>
        <p:nvSpPr>
          <p:cNvPr id="8" name="Text 4"/>
          <p:cNvSpPr/>
          <p:nvPr/>
        </p:nvSpPr>
        <p:spPr>
          <a:xfrm>
            <a:off x="1422369" y="867762"/>
            <a:ext cx="6554688" cy="487635"/>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TokenBuilder's TBAI token utilities include staking, governance, AI training, and airdrops. </a:t>
            </a:r>
            <a:endParaRPr lang="en-US" sz="1200" dirty="0"/>
          </a:p>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These will evolve as the platform grows</a:t>
            </a:r>
            <a:endParaRPr lang="en-US" sz="1200" dirty="0"/>
          </a:p>
        </p:txBody>
      </p:sp>
      <p:pic>
        <p:nvPicPr>
          <p:cNvPr id="9" name="Image 1" descr="https://pitch-assets-ccb95893-de3f-4266-973c-20049231b248.s3.eu-west-1.amazonaws.com/09df8cc0-e0fa-49f8-8bba-ad85f2c5307b?pitch-bytes=6575&amp;pitch-content-type=image%2Fpng">    </p:cNvPr>
          <p:cNvPicPr>
            <a:picLocks noChangeAspect="1"/>
          </p:cNvPicPr>
          <p:nvPr/>
        </p:nvPicPr>
        <p:blipFill>
          <a:blip r:embed="rId2"/>
          <a:srcRect l="0" r="0" t="0" b="0"/>
          <a:stretch/>
        </p:blipFill>
        <p:spPr>
          <a:xfrm>
            <a:off x="4078538" y="4412573"/>
            <a:ext cx="983222" cy="252978"/>
          </a:xfrm>
          <a:prstGeom prst="rect">
            <a:avLst/>
          </a:prstGeom>
        </p:spPr>
      </p:pic>
      <p:pic>
        <p:nvPicPr>
          <p:cNvPr id="10" name="Image 2" descr="https://pitch-assets-ccb95893-de3f-4266-973c-20049231b248.s3.eu-west-1.amazonaws.com/a715f77f-720c-47b4-8ee1-70eb9b5759e8?pitch-bytes=22137&amp;pitch-content-type=image%2Fpng">    </p:cNvPr>
          <p:cNvPicPr>
            <a:picLocks noChangeAspect="1"/>
          </p:cNvPicPr>
          <p:nvPr/>
        </p:nvPicPr>
        <p:blipFill>
          <a:blip r:embed="rId3"/>
          <a:srcRect l="0" r="0" t="0" b="0"/>
          <a:stretch/>
        </p:blipFill>
        <p:spPr>
          <a:xfrm>
            <a:off x="1047811" y="1729925"/>
            <a:ext cx="456225" cy="466848"/>
          </a:xfrm>
          <a:prstGeom prst="rect">
            <a:avLst/>
          </a:prstGeom>
        </p:spPr>
      </p:pic>
      <p:pic>
        <p:nvPicPr>
          <p:cNvPr id="11" name="Image 3" descr="https://pitch-assets-ccb95893-de3f-4266-973c-20049231b248.s3.eu-west-1.amazonaws.com/d683c55d-ee73-40c3-b129-f45ba8cd1b95?pitch-bytes=19425&amp;pitch-content-type=image%2Fpng">    </p:cNvPr>
          <p:cNvPicPr>
            <a:picLocks noChangeAspect="1"/>
          </p:cNvPicPr>
          <p:nvPr/>
        </p:nvPicPr>
        <p:blipFill>
          <a:blip r:embed="rId4"/>
          <a:srcRect l="0" r="0" t="0" b="0"/>
          <a:stretch/>
        </p:blipFill>
        <p:spPr>
          <a:xfrm>
            <a:off x="1047811" y="2438902"/>
            <a:ext cx="456225" cy="466847"/>
          </a:xfrm>
          <a:prstGeom prst="rect">
            <a:avLst/>
          </a:prstGeom>
        </p:spPr>
      </p:pic>
      <p:pic>
        <p:nvPicPr>
          <p:cNvPr id="12" name="Image 4" descr="https://pitch-assets-ccb95893-de3f-4266-973c-20049231b248.s3.eu-west-1.amazonaws.com/849b4de2-12f5-47f1-b5e5-94875e6405ed?pitch-bytes=22631&amp;pitch-content-type=image%2Fpng">    </p:cNvPr>
          <p:cNvPicPr>
            <a:picLocks noChangeAspect="1"/>
          </p:cNvPicPr>
          <p:nvPr/>
        </p:nvPicPr>
        <p:blipFill>
          <a:blip r:embed="rId5"/>
          <a:srcRect l="0" r="0" t="0" b="0"/>
          <a:stretch/>
        </p:blipFill>
        <p:spPr>
          <a:xfrm>
            <a:off x="1047811" y="3182840"/>
            <a:ext cx="456225" cy="466847"/>
          </a:xfrm>
          <a:prstGeom prst="rect">
            <a:avLst/>
          </a:prstGeom>
        </p:spPr>
      </p:pic>
      <p:sp>
        <p:nvSpPr>
          <p:cNvPr id="13" name="Text 5"/>
          <p:cNvSpPr/>
          <p:nvPr/>
        </p:nvSpPr>
        <p:spPr>
          <a:xfrm>
            <a:off x="1048913" y="3914359"/>
            <a:ext cx="2058033" cy="243818"/>
          </a:xfrm>
          <a:prstGeom prst="rect">
            <a:avLst/>
          </a:prstGeom>
          <a:noFill/>
          <a:ln/>
        </p:spPr>
        <p:txBody>
          <a:bodyPr wrap="none" lIns="0" tIns="0" rIns="0" bIns="0" rtlCol="0" anchor="t">
            <a:spAutoFit/>
          </a:bodyPr>
          <a:lstStyle/>
          <a:p>
            <a:pPr algn="l">
              <a:lnSpc>
                <a:spcPts val="1920"/>
              </a:lnSpc>
            </a:pPr>
            <a:r>
              <a:rPr lang="en-US" sz="1200" b="0" u="none" spc="-12" kern="0" dirty="0">
                <a:solidFill>
                  <a:srgbClr val="FDA106"/>
                </a:solidFill>
                <a:latin typeface="Industry Test" pitchFamily="34" charset="0"/>
                <a:ea typeface="Industry Test" pitchFamily="34" charset="-122"/>
                <a:cs typeface="Industry Test" pitchFamily="34" charset="-120"/>
                <a:hlinkClick r:id="rId6" invalidUrl="" action="" tgtFrame="" tooltip="" history="1" highlightClick="0" endSnd="0">
                  <a:extLst>
                    <a:ext uri="{A12FA001-AC4F-418D-AE19-62706E023703}">
                      <ahyp:hlinkClr xmlns:ahyp="http://schemas.microsoft.com/office/drawing/2018/hyperlinkcolor" val="tx"/>
                    </a:ext>
                  </a:extLst>
                </a:hlinkClick>
              </a:rPr>
              <a:t>Link to TBAI Tokenomics Paper</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1593946" y="1433673"/>
            <a:ext cx="1559570" cy="243780"/>
          </a:xfrm>
          <a:prstGeom prst="rect">
            <a:avLst/>
          </a:prstGeom>
          <a:noFill/>
          <a:ln/>
        </p:spPr>
        <p:txBody>
          <a:bodyPr wrap="square" lIns="0" tIns="0" rIns="0" bIns="0" rtlCol="0" anchor="t"/>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Ransu Salovaara</a:t>
            </a:r>
            <a:endParaRPr lang="en-US" sz="1200" dirty="0"/>
          </a:p>
        </p:txBody>
      </p:sp>
      <p:sp>
        <p:nvSpPr>
          <p:cNvPr id="4" name="Text 1"/>
          <p:cNvSpPr/>
          <p:nvPr/>
        </p:nvSpPr>
        <p:spPr>
          <a:xfrm>
            <a:off x="1593946" y="1679505"/>
            <a:ext cx="1649611" cy="396180"/>
          </a:xfrm>
          <a:prstGeom prst="rect">
            <a:avLst/>
          </a:prstGeom>
          <a:noFill/>
          <a:ln/>
        </p:spPr>
        <p:txBody>
          <a:bodyPr wrap="square" lIns="0" tIns="0" rIns="0" bIns="0" rtlCol="0" anchor="t"/>
          <a:lstStyle/>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CEO</a:t>
            </a:r>
            <a:endParaRPr lang="en-US" sz="975" dirty="0"/>
          </a:p>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ransu@tokenbuilder.ai</a:t>
            </a:r>
            <a:endParaRPr lang="en-US" sz="975" dirty="0"/>
          </a:p>
        </p:txBody>
      </p:sp>
      <p:sp>
        <p:nvSpPr>
          <p:cNvPr id="5" name="Text 2"/>
          <p:cNvSpPr/>
          <p:nvPr/>
        </p:nvSpPr>
        <p:spPr>
          <a:xfrm>
            <a:off x="1592506" y="3657870"/>
            <a:ext cx="1474887" cy="243780"/>
          </a:xfrm>
          <a:prstGeom prst="rect">
            <a:avLst/>
          </a:prstGeom>
          <a:noFill/>
          <a:ln/>
        </p:spPr>
        <p:txBody>
          <a:bodyPr wrap="square" lIns="0" tIns="0" rIns="0" bIns="0" rtlCol="0" anchor="t"/>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Eric Della Casa</a:t>
            </a:r>
            <a:endParaRPr lang="en-US" sz="1200" dirty="0"/>
          </a:p>
        </p:txBody>
      </p:sp>
      <p:sp>
        <p:nvSpPr>
          <p:cNvPr id="6" name="Text 3"/>
          <p:cNvSpPr/>
          <p:nvPr/>
        </p:nvSpPr>
        <p:spPr>
          <a:xfrm>
            <a:off x="1592506" y="3917209"/>
            <a:ext cx="1605483" cy="396180"/>
          </a:xfrm>
          <a:prstGeom prst="rect">
            <a:avLst/>
          </a:prstGeom>
          <a:noFill/>
          <a:ln/>
        </p:spPr>
        <p:txBody>
          <a:bodyPr wrap="square" lIns="0" tIns="0" rIns="0" bIns="0" rtlCol="0" anchor="t"/>
          <a:lstStyle/>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BD</a:t>
            </a:r>
            <a:endParaRPr lang="en-US" sz="975" dirty="0"/>
          </a:p>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eric@tokenbuilder.ai</a:t>
            </a:r>
            <a:endParaRPr lang="en-US" sz="975" dirty="0"/>
          </a:p>
        </p:txBody>
      </p:sp>
      <p:pic>
        <p:nvPicPr>
          <p:cNvPr id="7" name="Image 0" descr="https://pitch-assets-ccb95893-de3f-4266-973c-20049231b248.s3.eu-west-1.amazonaws.com/e1abaee6-6ffc-4103-a34b-c13955be9910?pitch-bytes=81758&amp;pitch-content-type=image%2Fjpeg">    </p:cNvPr>
          <p:cNvPicPr>
            <a:picLocks noChangeAspect="1"/>
          </p:cNvPicPr>
          <p:nvPr/>
        </p:nvPicPr>
        <p:blipFill>
          <a:blip r:embed="rId1"/>
          <a:srcRect l="0" r="0" t="0" b="0"/>
          <a:stretch/>
        </p:blipFill>
        <p:spPr>
          <a:xfrm>
            <a:off x="718293" y="3598887"/>
            <a:ext cx="777194" cy="777194"/>
          </a:xfrm>
          <a:prstGeom prst="ellipse">
            <a:avLst/>
          </a:prstGeom>
        </p:spPr>
      </p:pic>
      <p:sp>
        <p:nvSpPr>
          <p:cNvPr id="8" name="Text 4"/>
          <p:cNvSpPr/>
          <p:nvPr/>
        </p:nvSpPr>
        <p:spPr>
          <a:xfrm>
            <a:off x="3461299" y="366295"/>
            <a:ext cx="2217688" cy="396180"/>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Team</a:t>
            </a:r>
            <a:endParaRPr lang="en-US" sz="2400" dirty="0"/>
          </a:p>
        </p:txBody>
      </p:sp>
      <p:pic>
        <p:nvPicPr>
          <p:cNvPr id="9" name="Image 1" descr="https://pitch-assets-ccb95893-de3f-4266-973c-20049231b248.s3.eu-west-1.amazonaws.com/1cc2c87e-fcaf-4c31-ae3d-6aa7006cd789?pitch-bytes=477895&amp;pitch-content-type=image%2Fpng">    </p:cNvPr>
          <p:cNvPicPr>
            <a:picLocks noChangeAspect="1"/>
          </p:cNvPicPr>
          <p:nvPr/>
        </p:nvPicPr>
        <p:blipFill>
          <a:blip r:embed="rId2"/>
          <a:srcRect l="0" r="0" t="0" b="0"/>
          <a:stretch/>
        </p:blipFill>
        <p:spPr>
          <a:xfrm>
            <a:off x="135834" y="134730"/>
            <a:ext cx="572413" cy="527740"/>
          </a:xfrm>
          <a:prstGeom prst="rect">
            <a:avLst/>
          </a:prstGeom>
        </p:spPr>
      </p:pic>
      <p:sp>
        <p:nvSpPr>
          <p:cNvPr id="10" name="Text 5"/>
          <p:cNvSpPr/>
          <p:nvPr/>
        </p:nvSpPr>
        <p:spPr>
          <a:xfrm>
            <a:off x="1422369" y="867762"/>
            <a:ext cx="6554688" cy="243780"/>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The team has 8 years of experience in token issuances and has managed over 30 ICOs</a:t>
            </a:r>
            <a:endParaRPr lang="en-US" sz="1200" dirty="0"/>
          </a:p>
        </p:txBody>
      </p:sp>
      <p:sp>
        <p:nvSpPr>
          <p:cNvPr id="11" name="Text 6"/>
          <p:cNvSpPr/>
          <p:nvPr/>
        </p:nvSpPr>
        <p:spPr>
          <a:xfrm>
            <a:off x="1593443" y="2545268"/>
            <a:ext cx="1560016" cy="243780"/>
          </a:xfrm>
          <a:prstGeom prst="rect">
            <a:avLst/>
          </a:prstGeom>
          <a:noFill/>
          <a:ln/>
        </p:spPr>
        <p:txBody>
          <a:bodyPr wrap="square" lIns="0" tIns="0" rIns="0" bIns="0" rtlCol="0" anchor="t"/>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Junnu Salovaara</a:t>
            </a:r>
            <a:endParaRPr lang="en-US" sz="1200" dirty="0"/>
          </a:p>
        </p:txBody>
      </p:sp>
      <p:sp>
        <p:nvSpPr>
          <p:cNvPr id="12" name="Text 7"/>
          <p:cNvSpPr/>
          <p:nvPr/>
        </p:nvSpPr>
        <p:spPr>
          <a:xfrm>
            <a:off x="1593443" y="2791100"/>
            <a:ext cx="1604516" cy="396181"/>
          </a:xfrm>
          <a:prstGeom prst="rect">
            <a:avLst/>
          </a:prstGeom>
          <a:noFill/>
          <a:ln/>
        </p:spPr>
        <p:txBody>
          <a:bodyPr wrap="square" lIns="0" tIns="0" rIns="0" bIns="0" rtlCol="0" anchor="t"/>
          <a:lstStyle/>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Head of Product</a:t>
            </a:r>
            <a:endParaRPr lang="en-US" sz="975" dirty="0"/>
          </a:p>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junnu@tokenbuilder.ai</a:t>
            </a:r>
            <a:endParaRPr lang="en-US" sz="975" dirty="0"/>
          </a:p>
        </p:txBody>
      </p:sp>
      <p:sp>
        <p:nvSpPr>
          <p:cNvPr id="13" name="Text 8"/>
          <p:cNvSpPr/>
          <p:nvPr/>
        </p:nvSpPr>
        <p:spPr>
          <a:xfrm>
            <a:off x="3704648" y="1544450"/>
            <a:ext cx="4501233" cy="426690"/>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Our team has been operating in the space since 2014, witnessing the launch of Ethereum, the DAO crash, the ICO era, DeFi summer, and beyond.</a:t>
            </a:r>
            <a:endParaRPr lang="en-US" sz="1050" dirty="0"/>
          </a:p>
        </p:txBody>
      </p:sp>
      <p:sp>
        <p:nvSpPr>
          <p:cNvPr id="14" name="Shape 9"/>
          <p:cNvSpPr/>
          <p:nvPr/>
        </p:nvSpPr>
        <p:spPr>
          <a:xfrm>
            <a:off x="3705941" y="2352236"/>
            <a:ext cx="1236886" cy="0"/>
          </a:xfrm>
          <a:prstGeom prst="line">
            <a:avLst/>
          </a:prstGeom>
          <a:solidFill>
            <a:srgbClr val="FFFFFF"/>
          </a:solidFill>
          <a:ln w="21167">
            <a:solidFill>
              <a:srgbClr val="FDA106"/>
            </a:solidFill>
            <a:prstDash val="solid"/>
            <a:headEnd type="none"/>
            <a:tailEnd type="none"/>
          </a:ln>
        </p:spPr>
      </p:sp>
      <p:sp>
        <p:nvSpPr>
          <p:cNvPr id="15" name="Text 10"/>
          <p:cNvSpPr/>
          <p:nvPr/>
        </p:nvSpPr>
        <p:spPr>
          <a:xfrm>
            <a:off x="3706747" y="2606514"/>
            <a:ext cx="6740799" cy="1706761"/>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Background:</a:t>
            </a:r>
            <a:endParaRPr lang="en-US" sz="1050" dirty="0"/>
          </a:p>
          <a:p>
            <a:pPr algn="l" marL="190500" indent="-190500">
              <a:lnSpc>
                <a:spcPts val="1680"/>
              </a:lnSpc>
              <a:buSzPct val="100000"/>
              <a:buChar char="•"/>
            </a:pPr>
            <a:r>
              <a:rPr lang="en-US" sz="1100" b="0" spc="-12" kern="0" dirty="0">
                <a:solidFill>
                  <a:srgbClr val="FFFFFF"/>
                </a:solidFill>
                <a:latin typeface="Industry Test" pitchFamily="34" charset="0"/>
                <a:ea typeface="Industry Test" pitchFamily="34" charset="-122"/>
                <a:cs typeface="Industry Test" pitchFamily="34" charset="-120"/>
              </a:rPr>
              <a:t>Europe based team: France, Finland, Italy, and United Kingdom </a:t>
            </a:r>
            <a:endParaRPr lang="en-US" sz="1050" dirty="0"/>
          </a:p>
          <a:p>
            <a:pPr algn="l" marL="190500" indent="-190500">
              <a:lnSpc>
                <a:spcPts val="1680"/>
              </a:lnSpc>
              <a:buSzPct val="100000"/>
              <a:buChar char="•"/>
            </a:pPr>
            <a:r>
              <a:rPr lang="en-US" sz="1100" b="0" spc="-12" kern="0" dirty="0">
                <a:solidFill>
                  <a:srgbClr val="FFFFFF"/>
                </a:solidFill>
                <a:latin typeface="Industry Test" pitchFamily="34" charset="0"/>
                <a:ea typeface="Industry Test" pitchFamily="34" charset="-122"/>
                <a:cs typeface="Industry Test" pitchFamily="34" charset="-120"/>
              </a:rPr>
              <a:t>10 years expertise in crypto with 8 years in token issuances: </a:t>
            </a:r>
            <a:endParaRPr lang="en-US" sz="1050" dirty="0"/>
          </a:p>
          <a:p>
            <a:pPr algn="l" lvl="1" marL="381000" indent="-190500">
              <a:lnSpc>
                <a:spcPts val="1680"/>
              </a:lnSpc>
              <a:buSzPct val="100000"/>
              <a:buChar char="•"/>
            </a:pPr>
            <a:r>
              <a:rPr lang="en-US" sz="1100" b="0" spc="-12" kern="0" dirty="0">
                <a:solidFill>
                  <a:srgbClr val="FFFFFF"/>
                </a:solidFill>
                <a:latin typeface="Industry Test" pitchFamily="34" charset="0"/>
                <a:ea typeface="Industry Test" pitchFamily="34" charset="-122"/>
                <a:cs typeface="Industry Test" pitchFamily="34" charset="-120"/>
              </a:rPr>
              <a:t>Managed 30 ICOs that raised $300 million for clients</a:t>
            </a:r>
            <a:endParaRPr lang="en-US" sz="1050" dirty="0"/>
          </a:p>
          <a:p>
            <a:pPr algn="l" lvl="1" marL="381000" indent="-190500">
              <a:lnSpc>
                <a:spcPts val="1680"/>
              </a:lnSpc>
              <a:buSzPct val="100000"/>
              <a:buChar char="•"/>
            </a:pPr>
            <a:r>
              <a:rPr lang="en-US" sz="1100" b="0" spc="-12" kern="0" dirty="0">
                <a:solidFill>
                  <a:srgbClr val="FFFFFF"/>
                </a:solidFill>
                <a:latin typeface="Industry Test" pitchFamily="34" charset="0"/>
                <a:ea typeface="Industry Test" pitchFamily="34" charset="-122"/>
                <a:cs typeface="Industry Test" pitchFamily="34" charset="-120"/>
              </a:rPr>
              <a:t>Previous clients include: Civic, Strj, Dent, Crypto.com </a:t>
            </a:r>
            <a:endParaRPr lang="en-US" sz="1050" dirty="0"/>
          </a:p>
          <a:p>
            <a:pPr algn="l">
              <a:lnSpc>
                <a:spcPts val="1680"/>
              </a:lnSpc>
            </a:pPr>
            <a:endParaRPr lang="en-US" sz="1050" dirty="0"/>
          </a:p>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TokenBuilder investors:</a:t>
            </a:r>
            <a:endParaRPr lang="en-US" sz="1050" dirty="0"/>
          </a:p>
          <a:p>
            <a:pPr algn="l" marL="190500" indent="-190500">
              <a:lnSpc>
                <a:spcPts val="1680"/>
              </a:lnSpc>
              <a:buSzPct val="100000"/>
              <a:buChar char="•"/>
            </a:pPr>
            <a:r>
              <a:rPr lang="en-US" sz="1100" b="0" spc="-12" kern="0" dirty="0">
                <a:solidFill>
                  <a:srgbClr val="FFFFFF"/>
                </a:solidFill>
                <a:latin typeface="Industry Test" pitchFamily="34" charset="0"/>
                <a:ea typeface="Industry Test" pitchFamily="34" charset="-122"/>
                <a:cs typeface="Industry Test" pitchFamily="34" charset="-120"/>
              </a:rPr>
              <a:t>Shima Capital, DAOmaker, Gate.io, FishDAO</a:t>
            </a:r>
            <a:endParaRPr lang="en-US" sz="1050" dirty="0"/>
          </a:p>
        </p:txBody>
      </p:sp>
      <p:pic>
        <p:nvPicPr>
          <p:cNvPr id="16" name="Image 2" descr="https://pitch-assets-ccb95893-de3f-4266-973c-20049231b248.s3.eu-west-1.amazonaws.com/53dea5e5-39a6-46f7-af3a-559cb649f570?pitch-bytes=120418&amp;pitch-content-type=image%2Fjpeg">    </p:cNvPr>
          <p:cNvPicPr>
            <a:picLocks noChangeAspect="1"/>
          </p:cNvPicPr>
          <p:nvPr/>
        </p:nvPicPr>
        <p:blipFill>
          <a:blip r:embed="rId3"/>
          <a:srcRect l="0" r="0" t="0" b="0"/>
          <a:stretch/>
        </p:blipFill>
        <p:spPr>
          <a:xfrm>
            <a:off x="718240" y="1366849"/>
            <a:ext cx="781748" cy="781748"/>
          </a:xfrm>
          <a:prstGeom prst="ellipse">
            <a:avLst/>
          </a:prstGeom>
        </p:spPr>
      </p:pic>
      <p:pic>
        <p:nvPicPr>
          <p:cNvPr id="17" name="Image 3" descr="https://pitch-assets-ccb95893-de3f-4266-973c-20049231b248.s3.eu-west-1.amazonaws.com/362fa1cd-08d2-4685-a30f-f9a72742b4b5?pitch-bytes=51873&amp;pitch-content-type=image%2Fjpeg">    </p:cNvPr>
          <p:cNvPicPr>
            <a:picLocks noChangeAspect="1"/>
          </p:cNvPicPr>
          <p:nvPr/>
        </p:nvPicPr>
        <p:blipFill>
          <a:blip r:embed="rId4"/>
          <a:srcRect l="0" r="0" t="0" b="0"/>
          <a:stretch/>
        </p:blipFill>
        <p:spPr>
          <a:xfrm>
            <a:off x="718240" y="2508124"/>
            <a:ext cx="781748" cy="781748"/>
          </a:xfrm>
          <a:prstGeom prst="ellipse">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101116"/>
        </a:solidFill>
      </p:bgPr>
    </p:bg>
    <p:spTree>
      <p:nvGrpSpPr>
        <p:cNvPr id="1" name=""/>
        <p:cNvGrpSpPr/>
        <p:nvPr/>
      </p:nvGrpSpPr>
      <p:grpSpPr>
        <a:xfrm>
          <a:off x="0" y="0"/>
          <a:ext cx="0" cy="0"/>
          <a:chOff x="0" y="0"/>
          <a:chExt cx="0" cy="0"/>
        </a:xfrm>
      </p:grpSpPr>
      <p:pic>
        <p:nvPicPr>
          <p:cNvPr id="3" name="Image 0" descr="https://pitch-assets-ccb95893-de3f-4266-973c-20049231b248.s3.eu-west-1.amazonaws.com/918ed86f-3be1-43c0-a575-263567591ebb?pitch-bytes=103016&amp;pitch-content-type=image%2Fpng">    </p:cNvPr>
          <p:cNvPicPr>
            <a:picLocks noChangeAspect="1"/>
          </p:cNvPicPr>
          <p:nvPr/>
        </p:nvPicPr>
        <p:blipFill>
          <a:blip r:embed="rId1"/>
          <a:srcRect l="0" r="0" t="0" b="0"/>
          <a:stretch/>
        </p:blipFill>
        <p:spPr>
          <a:xfrm>
            <a:off x="710996" y="4398137"/>
            <a:ext cx="267281" cy="273183"/>
          </a:xfrm>
          <a:prstGeom prst="rect">
            <a:avLst/>
          </a:prstGeom>
        </p:spPr>
      </p:pic>
      <p:sp>
        <p:nvSpPr>
          <p:cNvPr id="4" name="Text 0"/>
          <p:cNvSpPr/>
          <p:nvPr/>
        </p:nvSpPr>
        <p:spPr>
          <a:xfrm>
            <a:off x="1038808" y="4393349"/>
            <a:ext cx="1858305" cy="274290"/>
          </a:xfrm>
          <a:prstGeom prst="rect">
            <a:avLst/>
          </a:prstGeom>
          <a:noFill/>
          <a:ln/>
        </p:spPr>
        <p:txBody>
          <a:bodyPr wrap="square" lIns="0" tIns="0" rIns="0" bIns="0" rtlCol="0" anchor="ctr"/>
          <a:lstStyle/>
          <a:p>
            <a:pPr algn="l">
              <a:lnSpc>
                <a:spcPts val="2160"/>
              </a:lnSpc>
            </a:pPr>
            <a:r>
              <a:rPr lang="en-US" sz="1800" b="0" spc="-24" kern="0" dirty="0">
                <a:solidFill>
                  <a:srgbClr val="FFFFFF"/>
                </a:solidFill>
                <a:latin typeface="Industry Test" pitchFamily="34" charset="0"/>
                <a:ea typeface="Industry Test" pitchFamily="34" charset="-122"/>
                <a:cs typeface="Industry Test" pitchFamily="34" charset="-120"/>
              </a:rPr>
              <a:t>@tokenbuilderai</a:t>
            </a:r>
            <a:endParaRPr lang="en-US" sz="1800" dirty="0"/>
          </a:p>
        </p:txBody>
      </p:sp>
      <p:sp>
        <p:nvSpPr>
          <p:cNvPr id="5" name="Text 1"/>
          <p:cNvSpPr/>
          <p:nvPr/>
        </p:nvSpPr>
        <p:spPr>
          <a:xfrm>
            <a:off x="701399" y="1547440"/>
            <a:ext cx="5621462" cy="1920032"/>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TokenBuilder Ltd.</a:t>
            </a:r>
            <a:endParaRPr lang="en-US" sz="1350" dirty="0"/>
          </a:p>
          <a:p>
            <a:pPr algn="l">
              <a:lnSpc>
                <a:spcPts val="2160"/>
              </a:lnSpc>
            </a:pPr>
            <a:r>
              <a:rPr lang="en-US" sz="1400" b="0" spc="12" kern="0" dirty="0">
                <a:solidFill>
                  <a:srgbClr val="FFFFFF"/>
                </a:solidFill>
                <a:latin typeface="Industry Test" pitchFamily="34" charset="0"/>
                <a:ea typeface="Industry Test" pitchFamily="34" charset="-122"/>
                <a:cs typeface="Industry Test" pitchFamily="34" charset="-120"/>
              </a:rPr>
              <a:t>BVI company with a registration number 2069459 </a:t>
            </a:r>
            <a:endParaRPr lang="en-US" sz="1350" dirty="0"/>
          </a:p>
          <a:p>
            <a:pPr algn="l">
              <a:lnSpc>
                <a:spcPts val="2160"/>
              </a:lnSpc>
            </a:pPr>
            <a:endParaRPr lang="en-US" sz="1350" dirty="0"/>
          </a:p>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Email:</a:t>
            </a:r>
            <a:pPr algn="l">
              <a:lnSpc>
                <a:spcPts val="2160"/>
              </a:lnSpc>
            </a:pPr>
            <a:r>
              <a:rPr lang="en-US" sz="1400" b="0" spc="12" kern="0" dirty="0">
                <a:solidFill>
                  <a:srgbClr val="FFFFFF"/>
                </a:solidFill>
                <a:latin typeface="Industry Test" pitchFamily="34" charset="0"/>
                <a:ea typeface="Industry Test" pitchFamily="34" charset="-122"/>
                <a:cs typeface="Industry Test" pitchFamily="34" charset="-120"/>
              </a:rPr>
              <a:t> team@tokenbuilder.ai </a:t>
            </a:r>
            <a:endParaRPr lang="en-US" sz="1350" dirty="0"/>
          </a:p>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Telegram:</a:t>
            </a:r>
            <a:pPr algn="l">
              <a:lnSpc>
                <a:spcPts val="2160"/>
              </a:lnSpc>
            </a:pPr>
            <a:r>
              <a:rPr lang="en-US" sz="1400" b="0" spc="12" kern="0" dirty="0">
                <a:solidFill>
                  <a:srgbClr val="FFFFFF"/>
                </a:solidFill>
                <a:latin typeface="Industry Test" pitchFamily="34" charset="0"/>
                <a:ea typeface="Industry Test" pitchFamily="34" charset="-122"/>
                <a:cs typeface="Industry Test" pitchFamily="34" charset="-120"/>
              </a:rPr>
              <a:t> @tokenbuilderai</a:t>
            </a:r>
            <a:endParaRPr lang="en-US" sz="1350" dirty="0"/>
          </a:p>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Website:</a:t>
            </a:r>
            <a:pPr algn="l">
              <a:lnSpc>
                <a:spcPts val="2160"/>
              </a:lnSpc>
            </a:pPr>
            <a:r>
              <a:rPr lang="en-US" sz="1400" b="0" spc="12" kern="0" dirty="0">
                <a:solidFill>
                  <a:srgbClr val="FFFFFF"/>
                </a:solidFill>
                <a:latin typeface="Industry Test" pitchFamily="34" charset="0"/>
                <a:ea typeface="Industry Test" pitchFamily="34" charset="-122"/>
                <a:cs typeface="Industry Test" pitchFamily="34" charset="-120"/>
              </a:rPr>
              <a:t> tokenbuilder.ai</a:t>
            </a:r>
            <a:endParaRPr lang="en-US" sz="1350" dirty="0"/>
          </a:p>
          <a:p>
            <a:pPr algn="l">
              <a:lnSpc>
                <a:spcPts val="2160"/>
              </a:lnSpc>
            </a:pPr>
            <a:endParaRPr lang="en-US" sz="1350" dirty="0"/>
          </a:p>
        </p:txBody>
      </p:sp>
      <p:pic>
        <p:nvPicPr>
          <p:cNvPr id="6" name="Image 1" descr="https://pitch-assets-ccb95893-de3f-4266-973c-20049231b248.s3.eu-west-1.amazonaws.com/1cc2c87e-fcaf-4c31-ae3d-6aa7006cd789?pitch-bytes=477895&amp;pitch-content-type=image%2Fpng">    </p:cNvPr>
          <p:cNvPicPr>
            <a:picLocks noChangeAspect="1"/>
          </p:cNvPicPr>
          <p:nvPr/>
        </p:nvPicPr>
        <p:blipFill>
          <a:blip r:embed="rId2"/>
          <a:srcRect l="0" r="0" t="0" b="0"/>
          <a:stretch/>
        </p:blipFill>
        <p:spPr>
          <a:xfrm>
            <a:off x="881478" y="475488"/>
            <a:ext cx="972196" cy="89632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101116"/>
        </a:solidFill>
      </p:bgPr>
    </p:bg>
    <p:spTree>
      <p:nvGrpSpPr>
        <p:cNvPr id="1" name=""/>
        <p:cNvGrpSpPr/>
        <p:nvPr/>
      </p:nvGrpSpPr>
      <p:grpSpPr>
        <a:xfrm>
          <a:off x="0" y="0"/>
          <a:ext cx="0" cy="0"/>
          <a:chOff x="0" y="0"/>
          <a:chExt cx="0" cy="0"/>
        </a:xfrm>
      </p:grpSpPr>
      <p:pic>
        <p:nvPicPr>
          <p:cNvPr id="3" name="Image 0" descr="https://pitch-assets-ccb95893-de3f-4266-973c-20049231b248.s3.eu-west-1.amazonaws.com/918ed86f-3be1-43c0-a575-263567591ebb?pitch-bytes=103016&amp;pitch-content-type=image%2Fpng">    </p:cNvPr>
          <p:cNvPicPr>
            <a:picLocks noChangeAspect="1"/>
          </p:cNvPicPr>
          <p:nvPr/>
        </p:nvPicPr>
        <p:blipFill>
          <a:blip r:embed="rId1"/>
          <a:srcRect l="0" r="0" t="0" b="0"/>
          <a:stretch/>
        </p:blipFill>
        <p:spPr>
          <a:xfrm>
            <a:off x="710996" y="4398137"/>
            <a:ext cx="267281" cy="273183"/>
          </a:xfrm>
          <a:prstGeom prst="rect">
            <a:avLst/>
          </a:prstGeom>
        </p:spPr>
      </p:pic>
      <p:sp>
        <p:nvSpPr>
          <p:cNvPr id="4" name="Text 0"/>
          <p:cNvSpPr/>
          <p:nvPr/>
        </p:nvSpPr>
        <p:spPr>
          <a:xfrm>
            <a:off x="1038808" y="4393349"/>
            <a:ext cx="1858305" cy="274290"/>
          </a:xfrm>
          <a:prstGeom prst="rect">
            <a:avLst/>
          </a:prstGeom>
          <a:noFill/>
          <a:ln/>
        </p:spPr>
        <p:txBody>
          <a:bodyPr wrap="square" lIns="0" tIns="0" rIns="0" bIns="0" rtlCol="0" anchor="ctr"/>
          <a:lstStyle/>
          <a:p>
            <a:pPr algn="l">
              <a:lnSpc>
                <a:spcPts val="2160"/>
              </a:lnSpc>
            </a:pPr>
            <a:r>
              <a:rPr lang="en-US" sz="1800" b="0" spc="-24" kern="0" dirty="0">
                <a:solidFill>
                  <a:srgbClr val="FFFFFF"/>
                </a:solidFill>
                <a:latin typeface="Industry Test" pitchFamily="34" charset="0"/>
                <a:ea typeface="Industry Test" pitchFamily="34" charset="-122"/>
                <a:cs typeface="Industry Test" pitchFamily="34" charset="-120"/>
              </a:rPr>
              <a:t>@tokenbuilderai</a:t>
            </a:r>
            <a:endParaRPr lang="en-US" sz="1800" dirty="0"/>
          </a:p>
        </p:txBody>
      </p:sp>
      <p:sp>
        <p:nvSpPr>
          <p:cNvPr id="5" name="Text 1"/>
          <p:cNvSpPr/>
          <p:nvPr/>
        </p:nvSpPr>
        <p:spPr>
          <a:xfrm>
            <a:off x="3175625" y="2201069"/>
            <a:ext cx="2791606" cy="742950"/>
          </a:xfrm>
          <a:prstGeom prst="rect">
            <a:avLst/>
          </a:prstGeom>
          <a:noFill/>
          <a:ln/>
        </p:spPr>
        <p:txBody>
          <a:bodyPr wrap="square" lIns="0" tIns="0" rIns="0" bIns="0" rtlCol="0" anchor="t"/>
          <a:lstStyle/>
          <a:p>
            <a:pPr algn="ctr">
              <a:lnSpc>
                <a:spcPts val="5850"/>
              </a:lnSpc>
            </a:pPr>
            <a:r>
              <a:rPr lang="en-US" sz="4500" b="1" spc="-24" kern="0" dirty="0">
                <a:solidFill>
                  <a:srgbClr val="FDA106"/>
                </a:solidFill>
                <a:latin typeface="Industry Test" pitchFamily="34" charset="0"/>
                <a:ea typeface="Industry Test" pitchFamily="34" charset="-122"/>
                <a:cs typeface="Industry Test" pitchFamily="34" charset="-120"/>
              </a:rPr>
              <a:t>Appendix</a:t>
            </a:r>
            <a:endParaRPr lang="en-US" sz="45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01116"/>
        </a:solidFill>
      </p:bgPr>
    </p:bg>
    <p:spTree>
      <p:nvGrpSpPr>
        <p:cNvPr id="1" name=""/>
        <p:cNvGrpSpPr/>
        <p:nvPr/>
      </p:nvGrpSpPr>
      <p:grpSpPr>
        <a:xfrm>
          <a:off x="0" y="0"/>
          <a:ext cx="0" cy="0"/>
          <a:chOff x="0" y="0"/>
          <a:chExt cx="0" cy="0"/>
        </a:xfrm>
      </p:grpSpPr>
      <p:pic>
        <p:nvPicPr>
          <p:cNvPr id="3" name="Image 0" descr="https://pitch-assets-ccb95893-de3f-4266-973c-20049231b248.s3.eu-west-1.amazonaws.com/4e9d230f-5600-433f-bc02-085fe8ca0620?pitch-bytes=45736&amp;pitch-content-type=image%2Fpng">    </p:cNvPr>
          <p:cNvPicPr>
            <a:picLocks noChangeAspect="1"/>
          </p:cNvPicPr>
          <p:nvPr/>
        </p:nvPicPr>
        <p:blipFill>
          <a:blip r:embed="rId1"/>
          <a:srcRect l="1264" r="1264" t="0" b="0"/>
          <a:stretch/>
        </p:blipFill>
        <p:spPr>
          <a:xfrm>
            <a:off x="2573300" y="475488"/>
            <a:ext cx="6573025" cy="4192231"/>
          </a:xfrm>
          <a:prstGeom prst="rect">
            <a:avLst/>
          </a:prstGeom>
        </p:spPr>
      </p:pic>
      <p:sp>
        <p:nvSpPr>
          <p:cNvPr id="4" name="Text 0"/>
          <p:cNvSpPr/>
          <p:nvPr/>
        </p:nvSpPr>
        <p:spPr>
          <a:xfrm>
            <a:off x="203219" y="2100084"/>
            <a:ext cx="2487960" cy="426690"/>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Price appreciation happens in private markets that are only accessible to VCs</a:t>
            </a:r>
            <a:endParaRPr lang="en-US" sz="1050" dirty="0"/>
          </a:p>
        </p:txBody>
      </p:sp>
      <p:sp>
        <p:nvSpPr>
          <p:cNvPr id="5" name="Text 1"/>
          <p:cNvSpPr/>
          <p:nvPr/>
        </p:nvSpPr>
        <p:spPr>
          <a:xfrm>
            <a:off x="203219" y="2615346"/>
            <a:ext cx="2487960" cy="426690"/>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This sale structure significantly limits retail investors upside</a:t>
            </a:r>
            <a:endParaRPr lang="en-US" sz="1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1645617" y="4064145"/>
            <a:ext cx="2523753" cy="426690"/>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Low circulating supplies are restricting liquidity and limiting price discovery</a:t>
            </a:r>
            <a:endParaRPr lang="en-US" sz="1050" dirty="0"/>
          </a:p>
        </p:txBody>
      </p:sp>
      <p:sp>
        <p:nvSpPr>
          <p:cNvPr id="4" name="Text 1"/>
          <p:cNvSpPr/>
          <p:nvPr/>
        </p:nvSpPr>
        <p:spPr>
          <a:xfrm>
            <a:off x="1645617" y="3766954"/>
            <a:ext cx="2523753" cy="243781"/>
          </a:xfrm>
          <a:prstGeom prst="rect">
            <a:avLst/>
          </a:prstGeom>
          <a:noFill/>
          <a:ln/>
        </p:spPr>
        <p:txBody>
          <a:bodyPr wrap="square" lIns="0" tIns="0" rIns="0" bIns="0" rtlCol="0" anchor="t"/>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LOW CIRCULATING SUPPLIES</a:t>
            </a:r>
            <a:endParaRPr lang="en-US" sz="1200" dirty="0"/>
          </a:p>
        </p:txBody>
      </p:sp>
      <p:sp>
        <p:nvSpPr>
          <p:cNvPr id="5" name="Text 2"/>
          <p:cNvSpPr/>
          <p:nvPr/>
        </p:nvSpPr>
        <p:spPr>
          <a:xfrm>
            <a:off x="4570437" y="2458671"/>
            <a:ext cx="3082230" cy="426690"/>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Early token price gains occur in private markets, significantly limiting retail investors upside </a:t>
            </a:r>
            <a:endParaRPr lang="en-US" sz="1050" dirty="0"/>
          </a:p>
        </p:txBody>
      </p:sp>
      <p:sp>
        <p:nvSpPr>
          <p:cNvPr id="6" name="Text 3"/>
          <p:cNvSpPr/>
          <p:nvPr/>
        </p:nvSpPr>
        <p:spPr>
          <a:xfrm>
            <a:off x="4570437" y="2166910"/>
            <a:ext cx="2524125" cy="243817"/>
          </a:xfrm>
          <a:prstGeom prst="rect">
            <a:avLst/>
          </a:prstGeom>
          <a:noFill/>
          <a:ln/>
        </p:spPr>
        <p:txBody>
          <a:bodyPr wrap="square" lIns="0" tIns="0" rIns="0" bIns="0" rtlCol="0" anchor="t"/>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INFLATED EARLY MARKET CAPS</a:t>
            </a:r>
            <a:endParaRPr lang="en-US" sz="1200" dirty="0"/>
          </a:p>
        </p:txBody>
      </p:sp>
      <p:sp>
        <p:nvSpPr>
          <p:cNvPr id="7" name="Text 4"/>
          <p:cNvSpPr/>
          <p:nvPr/>
        </p:nvSpPr>
        <p:spPr>
          <a:xfrm>
            <a:off x="1643724" y="2458560"/>
            <a:ext cx="2524125" cy="640035"/>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Lack of transparency and anonymous teams lead to scams and rug pulls</a:t>
            </a:r>
            <a:endParaRPr lang="en-US" sz="1050" dirty="0"/>
          </a:p>
          <a:p>
            <a:pPr algn="l">
              <a:lnSpc>
                <a:spcPts val="1680"/>
              </a:lnSpc>
            </a:pPr>
            <a:endParaRPr lang="en-US" sz="1050" dirty="0"/>
          </a:p>
        </p:txBody>
      </p:sp>
      <p:sp>
        <p:nvSpPr>
          <p:cNvPr id="8" name="Text 5"/>
          <p:cNvSpPr/>
          <p:nvPr/>
        </p:nvSpPr>
        <p:spPr>
          <a:xfrm>
            <a:off x="1643724" y="2166910"/>
            <a:ext cx="2524125" cy="243817"/>
          </a:xfrm>
          <a:prstGeom prst="rect">
            <a:avLst/>
          </a:prstGeom>
          <a:noFill/>
          <a:ln/>
        </p:spPr>
        <p:txBody>
          <a:bodyPr wrap="square" lIns="0" tIns="0" rIns="0" bIns="0" rtlCol="0" anchor="t"/>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SCAMS &amp; RUG PULLS</a:t>
            </a:r>
            <a:endParaRPr lang="en-US" sz="1200" dirty="0"/>
          </a:p>
        </p:txBody>
      </p:sp>
      <p:sp>
        <p:nvSpPr>
          <p:cNvPr id="9" name="Text 6"/>
          <p:cNvSpPr/>
          <p:nvPr/>
        </p:nvSpPr>
        <p:spPr>
          <a:xfrm>
            <a:off x="3175625" y="476829"/>
            <a:ext cx="2791607"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The Problems</a:t>
            </a:r>
            <a:endParaRPr lang="en-US" sz="2400" dirty="0"/>
          </a:p>
        </p:txBody>
      </p:sp>
      <p:sp>
        <p:nvSpPr>
          <p:cNvPr id="10" name="Text 7"/>
          <p:cNvSpPr/>
          <p:nvPr/>
        </p:nvSpPr>
        <p:spPr>
          <a:xfrm>
            <a:off x="1542819" y="873888"/>
            <a:ext cx="6250670" cy="731453"/>
          </a:xfrm>
          <a:prstGeom prst="rect">
            <a:avLst/>
          </a:prstGeom>
          <a:noFill/>
          <a:ln/>
        </p:spPr>
        <p:txBody>
          <a:bodyPr wrap="square" lIns="0" tIns="0" rIns="0" bIns="0" rtlCol="0" anchor="t"/>
          <a:lstStyle/>
          <a:p>
            <a:pPr algn="ctr">
              <a:lnSpc>
                <a:spcPts val="1920"/>
              </a:lnSpc>
            </a:pPr>
            <a:r>
              <a:rPr lang="en-US" sz="1100" b="0" spc="-12" kern="0" dirty="0">
                <a:solidFill>
                  <a:srgbClr val="FFFFFF"/>
                </a:solidFill>
                <a:latin typeface="Industry Test" pitchFamily="34" charset="0"/>
                <a:ea typeface="Industry Test" pitchFamily="34" charset="-122"/>
                <a:cs typeface="Industry Test" pitchFamily="34" charset="-120"/>
              </a:rPr>
              <a:t>The blockchain infrastructure is ready to scale. To go mainstream, we need to eliminate scams, improve tokenomics, and start building killer apps to drive crypto adoption.</a:t>
            </a:r>
            <a:endParaRPr lang="en-US" sz="1200" dirty="0"/>
          </a:p>
          <a:p>
            <a:pPr algn="ctr">
              <a:lnSpc>
                <a:spcPts val="1920"/>
              </a:lnSpc>
            </a:pPr>
            <a:r>
              <a:rPr lang="en-US" sz="1100" b="0" spc="-12" kern="0" dirty="0">
                <a:solidFill>
                  <a:srgbClr val="FFFFFF"/>
                </a:solidFill>
                <a:latin typeface="Industry Test" pitchFamily="34" charset="0"/>
                <a:ea typeface="Industry Test" pitchFamily="34" charset="-122"/>
                <a:cs typeface="Industry Test" pitchFamily="34" charset="-120"/>
              </a:rPr>
              <a:t>These are the problems we are working to solve: </a:t>
            </a:r>
            <a:endParaRPr lang="en-US" sz="1200" dirty="0"/>
          </a:p>
        </p:txBody>
      </p:sp>
      <p:pic>
        <p:nvPicPr>
          <p:cNvPr id="11" name="Image 0" descr="https://pitch-assets-ccb95893-de3f-4266-973c-20049231b248.s3.eu-west-1.amazonaws.com/1183010c-1cdf-4bb6-8485-c6c64d2809b1?pitch-bytes=21595&amp;pitch-content-type=image%2Fpng">    </p:cNvPr>
          <p:cNvPicPr>
            <a:picLocks noChangeAspect="1"/>
          </p:cNvPicPr>
          <p:nvPr/>
        </p:nvPicPr>
        <p:blipFill>
          <a:blip r:embed="rId1"/>
          <a:srcRect l="0" r="0" t="0" b="0"/>
          <a:stretch/>
        </p:blipFill>
        <p:spPr>
          <a:xfrm>
            <a:off x="1643687" y="1727281"/>
            <a:ext cx="341362" cy="349310"/>
          </a:xfrm>
          <a:prstGeom prst="rect">
            <a:avLst/>
          </a:prstGeom>
        </p:spPr>
      </p:pic>
      <p:pic>
        <p:nvPicPr>
          <p:cNvPr id="12" name="Image 1" descr="https://pitch-assets-ccb95893-de3f-4266-973c-20049231b248.s3.eu-west-1.amazonaws.com/688c9514-f679-4432-b4cf-452bafc87068?pitch-bytes=15398&amp;pitch-content-type=image%2Fpng">    </p:cNvPr>
          <p:cNvPicPr>
            <a:picLocks noChangeAspect="1"/>
          </p:cNvPicPr>
          <p:nvPr/>
        </p:nvPicPr>
        <p:blipFill>
          <a:blip r:embed="rId2"/>
          <a:srcRect l="0" r="0" t="0" b="0"/>
          <a:stretch/>
        </p:blipFill>
        <p:spPr>
          <a:xfrm>
            <a:off x="4567938" y="1727281"/>
            <a:ext cx="341362" cy="349310"/>
          </a:xfrm>
          <a:prstGeom prst="rect">
            <a:avLst/>
          </a:prstGeom>
        </p:spPr>
      </p:pic>
      <p:sp>
        <p:nvSpPr>
          <p:cNvPr id="13" name="Text 8"/>
          <p:cNvSpPr/>
          <p:nvPr/>
        </p:nvSpPr>
        <p:spPr>
          <a:xfrm>
            <a:off x="4576950" y="4069038"/>
            <a:ext cx="3033341" cy="426690"/>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The crypto sector needs new groundbreaking dApps to attract and retain millions of users</a:t>
            </a:r>
            <a:endParaRPr lang="en-US" sz="1050" dirty="0"/>
          </a:p>
        </p:txBody>
      </p:sp>
      <p:sp>
        <p:nvSpPr>
          <p:cNvPr id="14" name="Text 9"/>
          <p:cNvSpPr/>
          <p:nvPr/>
        </p:nvSpPr>
        <p:spPr>
          <a:xfrm>
            <a:off x="4572187" y="3767863"/>
            <a:ext cx="2523827" cy="243817"/>
          </a:xfrm>
          <a:prstGeom prst="rect">
            <a:avLst/>
          </a:prstGeom>
          <a:noFill/>
          <a:ln/>
        </p:spPr>
        <p:txBody>
          <a:bodyPr wrap="square" lIns="0" tIns="0" rIns="0" bIns="0" rtlCol="0" anchor="t"/>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NO KILLER APPS</a:t>
            </a:r>
            <a:endParaRPr lang="en-US" sz="1200" dirty="0"/>
          </a:p>
        </p:txBody>
      </p:sp>
      <p:pic>
        <p:nvPicPr>
          <p:cNvPr id="15" name="Image 2" descr="https://pitch-assets-ccb95893-de3f-4266-973c-20049231b248.s3.eu-west-1.amazonaws.com/a4bf497e-4468-4392-aca5-675c282c61a2?pitch-bytes=17337&amp;pitch-content-type=image%2Fpng">    </p:cNvPr>
          <p:cNvPicPr>
            <a:picLocks noChangeAspect="1"/>
          </p:cNvPicPr>
          <p:nvPr/>
        </p:nvPicPr>
        <p:blipFill>
          <a:blip r:embed="rId3"/>
          <a:srcRect l="0" r="0" t="0" b="0"/>
          <a:stretch/>
        </p:blipFill>
        <p:spPr>
          <a:xfrm>
            <a:off x="4572104" y="3323583"/>
            <a:ext cx="341363" cy="349311"/>
          </a:xfrm>
          <a:prstGeom prst="rect">
            <a:avLst/>
          </a:prstGeom>
        </p:spPr>
      </p:pic>
      <p:pic>
        <p:nvPicPr>
          <p:cNvPr id="16" name="Image 3" descr="https://pitch-assets-ccb95893-de3f-4266-973c-20049231b248.s3.eu-west-1.amazonaws.com/5b9878b0-4a95-4b16-8172-3cdf731c08ea?pitch-bytes=10516&amp;pitch-content-type=image%2Fpng">    </p:cNvPr>
          <p:cNvPicPr>
            <a:picLocks noChangeAspect="1"/>
          </p:cNvPicPr>
          <p:nvPr/>
        </p:nvPicPr>
        <p:blipFill>
          <a:blip r:embed="rId4"/>
          <a:srcRect l="0" r="0" t="0" b="0"/>
          <a:stretch/>
        </p:blipFill>
        <p:spPr>
          <a:xfrm>
            <a:off x="1646296" y="3324907"/>
            <a:ext cx="339948" cy="34798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2189265" y="455765"/>
            <a:ext cx="4768156"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Why Fair Token Offerings?</a:t>
            </a:r>
            <a:endParaRPr lang="en-US" sz="2400" dirty="0"/>
          </a:p>
        </p:txBody>
      </p:sp>
      <p:pic>
        <p:nvPicPr>
          <p:cNvPr id="4" name="Image 0" descr="https://pitch-assets-ccb95893-de3f-4266-973c-20049231b248.s3.eu-west-1.amazonaws.com/c30e8355-ae05-40dd-91b1-9a7994c3eb5e?pitch-bytes=4037&amp;pitch-content-type=image%2Fpng">    </p:cNvPr>
          <p:cNvPicPr>
            <a:picLocks noChangeAspect="1"/>
          </p:cNvPicPr>
          <p:nvPr/>
        </p:nvPicPr>
        <p:blipFill>
          <a:blip r:embed="rId1"/>
          <a:srcRect l="0" r="0" t="0" b="0"/>
          <a:stretch/>
        </p:blipFill>
        <p:spPr>
          <a:xfrm>
            <a:off x="244986" y="1926550"/>
            <a:ext cx="375799" cy="375799"/>
          </a:xfrm>
          <a:prstGeom prst="rect">
            <a:avLst/>
          </a:prstGeom>
        </p:spPr>
      </p:pic>
      <p:pic>
        <p:nvPicPr>
          <p:cNvPr id="5" name="Image 1" descr="https://pitch-assets-ccb95893-de3f-4266-973c-20049231b248.s3.eu-west-1.amazonaws.com/1cc2c87e-fcaf-4c31-ae3d-6aa7006cd789?pitch-bytes=477895&amp;pitch-content-type=image%2Fpng">    </p:cNvPr>
          <p:cNvPicPr>
            <a:picLocks noChangeAspect="1"/>
          </p:cNvPicPr>
          <p:nvPr/>
        </p:nvPicPr>
        <p:blipFill>
          <a:blip r:embed="rId2"/>
          <a:srcRect l="0" r="0" t="0" b="0"/>
          <a:stretch/>
        </p:blipFill>
        <p:spPr>
          <a:xfrm>
            <a:off x="135834" y="134730"/>
            <a:ext cx="572413" cy="527740"/>
          </a:xfrm>
          <a:prstGeom prst="rect">
            <a:avLst/>
          </a:prstGeom>
        </p:spPr>
      </p:pic>
      <p:sp>
        <p:nvSpPr>
          <p:cNvPr id="6" name="Text 1"/>
          <p:cNvSpPr/>
          <p:nvPr/>
        </p:nvSpPr>
        <p:spPr>
          <a:xfrm>
            <a:off x="705308" y="1820651"/>
            <a:ext cx="2019821" cy="274290"/>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DEMOCRATISED ACCESS</a:t>
            </a:r>
            <a:endParaRPr lang="en-US" sz="1350" dirty="0"/>
          </a:p>
        </p:txBody>
      </p:sp>
      <p:sp>
        <p:nvSpPr>
          <p:cNvPr id="7" name="Text 2"/>
          <p:cNvSpPr/>
          <p:nvPr/>
        </p:nvSpPr>
        <p:spPr>
          <a:xfrm>
            <a:off x="705308" y="2093241"/>
            <a:ext cx="2933700" cy="213345"/>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Anyone can invest in the private round</a:t>
            </a:r>
            <a:endParaRPr lang="en-US" sz="1050" dirty="0"/>
          </a:p>
        </p:txBody>
      </p:sp>
      <p:pic>
        <p:nvPicPr>
          <p:cNvPr id="8" name="Image 2" descr="https://pitch-assets-ccb95893-de3f-4266-973c-20049231b248.s3.eu-west-1.amazonaws.com/c30e8355-ae05-40dd-91b1-9a7994c3eb5e?pitch-bytes=4037&amp;pitch-content-type=image%2Fpng">    </p:cNvPr>
          <p:cNvPicPr>
            <a:picLocks noChangeAspect="1"/>
          </p:cNvPicPr>
          <p:nvPr/>
        </p:nvPicPr>
        <p:blipFill>
          <a:blip r:embed="rId3"/>
          <a:srcRect l="0" r="0" t="0" b="0"/>
          <a:stretch/>
        </p:blipFill>
        <p:spPr>
          <a:xfrm>
            <a:off x="244004" y="2648202"/>
            <a:ext cx="375799" cy="375799"/>
          </a:xfrm>
          <a:prstGeom prst="rect">
            <a:avLst/>
          </a:prstGeom>
        </p:spPr>
      </p:pic>
      <p:sp>
        <p:nvSpPr>
          <p:cNvPr id="9" name="Text 3"/>
          <p:cNvSpPr/>
          <p:nvPr/>
        </p:nvSpPr>
        <p:spPr>
          <a:xfrm>
            <a:off x="704326" y="2542302"/>
            <a:ext cx="2301404" cy="274290"/>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SIGNIFICANT INITIAL FLOAT</a:t>
            </a:r>
            <a:endParaRPr lang="en-US" sz="1350" dirty="0"/>
          </a:p>
        </p:txBody>
      </p:sp>
      <p:sp>
        <p:nvSpPr>
          <p:cNvPr id="10" name="Text 4"/>
          <p:cNvSpPr/>
          <p:nvPr/>
        </p:nvSpPr>
        <p:spPr>
          <a:xfrm>
            <a:off x="704326" y="2814893"/>
            <a:ext cx="3486299" cy="213345"/>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At least 20% of tokens floating from the start</a:t>
            </a:r>
            <a:endParaRPr lang="en-US" sz="1050" dirty="0"/>
          </a:p>
        </p:txBody>
      </p:sp>
      <p:pic>
        <p:nvPicPr>
          <p:cNvPr id="11" name="Image 3" descr="https://pitch-assets-ccb95893-de3f-4266-973c-20049231b248.s3.eu-west-1.amazonaws.com/c30e8355-ae05-40dd-91b1-9a7994c3eb5e?pitch-bytes=4037&amp;pitch-content-type=image%2Fpng">    </p:cNvPr>
          <p:cNvPicPr>
            <a:picLocks noChangeAspect="1"/>
          </p:cNvPicPr>
          <p:nvPr/>
        </p:nvPicPr>
        <p:blipFill>
          <a:blip r:embed="rId4"/>
          <a:srcRect l="0" r="0" t="0" b="0"/>
          <a:stretch/>
        </p:blipFill>
        <p:spPr>
          <a:xfrm>
            <a:off x="247354" y="3381828"/>
            <a:ext cx="375799" cy="375799"/>
          </a:xfrm>
          <a:prstGeom prst="rect">
            <a:avLst/>
          </a:prstGeom>
        </p:spPr>
      </p:pic>
      <p:sp>
        <p:nvSpPr>
          <p:cNvPr id="12" name="Text 5"/>
          <p:cNvSpPr/>
          <p:nvPr/>
        </p:nvSpPr>
        <p:spPr>
          <a:xfrm>
            <a:off x="707676" y="3275928"/>
            <a:ext cx="3315965" cy="274290"/>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ACCESS TO LIQUIDITY</a:t>
            </a:r>
            <a:endParaRPr lang="en-US" sz="1350" dirty="0"/>
          </a:p>
        </p:txBody>
      </p:sp>
      <p:sp>
        <p:nvSpPr>
          <p:cNvPr id="13" name="Text 6"/>
          <p:cNvSpPr/>
          <p:nvPr/>
        </p:nvSpPr>
        <p:spPr>
          <a:xfrm>
            <a:off x="707676" y="3548519"/>
            <a:ext cx="5367263" cy="213345"/>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Clear schedules for secondary market trading on DEXs and CEXs</a:t>
            </a:r>
            <a:endParaRPr lang="en-US" sz="1050" dirty="0"/>
          </a:p>
        </p:txBody>
      </p:sp>
      <p:pic>
        <p:nvPicPr>
          <p:cNvPr id="14" name="Image 4" descr="https://pitch-assets-ccb95893-de3f-4266-973c-20049231b248.s3.eu-west-1.amazonaws.com/c30e8355-ae05-40dd-91b1-9a7994c3eb5e?pitch-bytes=4037&amp;pitch-content-type=image%2Fpng">    </p:cNvPr>
          <p:cNvPicPr>
            <a:picLocks noChangeAspect="1"/>
          </p:cNvPicPr>
          <p:nvPr/>
        </p:nvPicPr>
        <p:blipFill>
          <a:blip r:embed="rId5"/>
          <a:srcRect l="0" r="0" t="0" b="0"/>
          <a:stretch/>
        </p:blipFill>
        <p:spPr>
          <a:xfrm>
            <a:off x="246373" y="4082225"/>
            <a:ext cx="375799" cy="375799"/>
          </a:xfrm>
          <a:prstGeom prst="rect">
            <a:avLst/>
          </a:prstGeom>
        </p:spPr>
      </p:pic>
      <p:sp>
        <p:nvSpPr>
          <p:cNvPr id="15" name="Text 7"/>
          <p:cNvSpPr/>
          <p:nvPr/>
        </p:nvSpPr>
        <p:spPr>
          <a:xfrm>
            <a:off x="706695" y="3976326"/>
            <a:ext cx="3315965" cy="274290"/>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IMPROVED TRANSPARENCY</a:t>
            </a:r>
            <a:endParaRPr lang="en-US" sz="1350" dirty="0"/>
          </a:p>
        </p:txBody>
      </p:sp>
      <p:sp>
        <p:nvSpPr>
          <p:cNvPr id="16" name="Text 8"/>
          <p:cNvSpPr/>
          <p:nvPr/>
        </p:nvSpPr>
        <p:spPr>
          <a:xfrm>
            <a:off x="706695" y="4248916"/>
            <a:ext cx="5367263" cy="213345"/>
          </a:xfrm>
          <a:prstGeom prst="rect">
            <a:avLst/>
          </a:prstGeom>
          <a:noFill/>
          <a:ln/>
        </p:spPr>
        <p:txBody>
          <a:bodyPr wrap="square" lIns="0" tIns="0" rIns="0" bIns="0" rtlCol="0" anchor="t"/>
          <a:lstStyle/>
          <a:p>
            <a:pPr algn="l">
              <a:lnSpc>
                <a:spcPts val="1680"/>
              </a:lnSpc>
            </a:pPr>
            <a:r>
              <a:rPr lang="en-US" sz="1100" b="0" spc="-12" kern="0" dirty="0">
                <a:solidFill>
                  <a:srgbClr val="FFFFFF"/>
                </a:solidFill>
                <a:latin typeface="Industry Test" pitchFamily="34" charset="0"/>
                <a:ea typeface="Industry Test" pitchFamily="34" charset="-122"/>
                <a:cs typeface="Industry Test" pitchFamily="34" charset="-120"/>
              </a:rPr>
              <a:t>Basic Due Diligence to eradicate rug pulls</a:t>
            </a:r>
            <a:endParaRPr lang="en-US" sz="1050" dirty="0"/>
          </a:p>
        </p:txBody>
      </p:sp>
      <p:pic>
        <p:nvPicPr>
          <p:cNvPr id="17" name="Image 5" descr="https://pitch-assets-ccb95893-de3f-4266-973c-20049231b248.s3.eu-west-1.amazonaws.com/11191795-7b4d-47df-a250-a948938fe588?pitch-bytes=104634&amp;pitch-content-type=image%2Fpng">    </p:cNvPr>
          <p:cNvPicPr>
            <a:picLocks noChangeAspect="1"/>
          </p:cNvPicPr>
          <p:nvPr/>
        </p:nvPicPr>
        <p:blipFill>
          <a:blip r:embed="rId6"/>
          <a:srcRect l="0" r="0" t="0" b="0"/>
          <a:stretch/>
        </p:blipFill>
        <p:spPr>
          <a:xfrm>
            <a:off x="4766048" y="1549100"/>
            <a:ext cx="4516328" cy="3251138"/>
          </a:xfrm>
          <a:prstGeom prst="rect">
            <a:avLst/>
          </a:prstGeom>
        </p:spPr>
      </p:pic>
      <p:sp>
        <p:nvSpPr>
          <p:cNvPr id="18" name="Text 9"/>
          <p:cNvSpPr/>
          <p:nvPr/>
        </p:nvSpPr>
        <p:spPr>
          <a:xfrm>
            <a:off x="1542745" y="835788"/>
            <a:ext cx="6250819" cy="487635"/>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Defition of FTO will continuously evolve as we embrace new best practices and explore innovative methods to enhance token launches for both builders and investors</a:t>
            </a:r>
            <a:endParaRPr lang="en-US" sz="1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2057347" y="479125"/>
            <a:ext cx="5176280"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FTO Platform Process</a:t>
            </a:r>
            <a:endParaRPr lang="en-US" sz="2400" dirty="0"/>
          </a:p>
        </p:txBody>
      </p:sp>
      <p:sp>
        <p:nvSpPr>
          <p:cNvPr id="4" name="Text 1"/>
          <p:cNvSpPr/>
          <p:nvPr/>
        </p:nvSpPr>
        <p:spPr>
          <a:xfrm>
            <a:off x="2057411" y="1824450"/>
            <a:ext cx="1613956" cy="613840"/>
          </a:xfrm>
          <a:prstGeom prst="roundRect">
            <a:avLst>
              <a:gd name="adj" fmla="val 12414"/>
            </a:avLst>
          </a:prstGeom>
          <a:solidFill>
            <a:srgbClr val="FDA106"/>
          </a:solidFill>
          <a:ln/>
        </p:spPr>
        <p:txBody>
          <a:bodyPr wrap="square" lIns="89664" tIns="72467" rIns="89664" bIns="72467" rtlCol="0" anchor="ctr"/>
          <a:lstStyle/>
          <a:p>
            <a:pPr algn="ctr">
              <a:lnSpc>
                <a:spcPts val="1920"/>
              </a:lnSpc>
            </a:pPr>
            <a:r>
              <a:rPr lang="en-US" sz="1200" spc="-12" kern="0" dirty="0">
                <a:solidFill>
                  <a:srgbClr val="FFFFFF"/>
                </a:solidFill>
              </a:rPr>
              <a:t>DIAR</a:t>
            </a:r>
            <a:endParaRPr lang="en-US" sz="1200" dirty="0"/>
          </a:p>
        </p:txBody>
      </p:sp>
      <p:sp>
        <p:nvSpPr>
          <p:cNvPr id="5" name="Text 2"/>
          <p:cNvSpPr/>
          <p:nvPr/>
        </p:nvSpPr>
        <p:spPr>
          <a:xfrm>
            <a:off x="329745" y="1820718"/>
            <a:ext cx="1613956" cy="613840"/>
          </a:xfrm>
          <a:prstGeom prst="roundRect">
            <a:avLst>
              <a:gd name="adj" fmla="val 12414"/>
            </a:avLst>
          </a:prstGeom>
          <a:solidFill>
            <a:srgbClr val="FDA106"/>
          </a:solidFill>
          <a:ln/>
        </p:spPr>
        <p:txBody>
          <a:bodyPr wrap="square" lIns="89664" tIns="72467" rIns="89664" bIns="72467" rtlCol="0" anchor="ctr"/>
          <a:lstStyle/>
          <a:p>
            <a:pPr algn="ctr">
              <a:lnSpc>
                <a:spcPts val="1920"/>
              </a:lnSpc>
            </a:pPr>
            <a:r>
              <a:rPr lang="en-US" sz="1200" spc="-12" kern="0" dirty="0">
                <a:solidFill>
                  <a:srgbClr val="FFFFFF"/>
                </a:solidFill>
              </a:rPr>
              <a:t>FTO Calendar</a:t>
            </a:r>
            <a:endParaRPr lang="en-US" sz="1200" dirty="0"/>
          </a:p>
        </p:txBody>
      </p:sp>
      <p:sp>
        <p:nvSpPr>
          <p:cNvPr id="6" name="Text 3"/>
          <p:cNvSpPr/>
          <p:nvPr/>
        </p:nvSpPr>
        <p:spPr>
          <a:xfrm>
            <a:off x="3782881" y="1825048"/>
            <a:ext cx="1613956" cy="613840"/>
          </a:xfrm>
          <a:prstGeom prst="roundRect">
            <a:avLst>
              <a:gd name="adj" fmla="val 12414"/>
            </a:avLst>
          </a:prstGeom>
          <a:solidFill>
            <a:srgbClr val="FDA106"/>
          </a:solidFill>
          <a:ln/>
        </p:spPr>
        <p:txBody>
          <a:bodyPr wrap="square" lIns="89664" tIns="72467" rIns="89664" bIns="72467" rtlCol="0" anchor="ctr"/>
          <a:lstStyle/>
          <a:p>
            <a:pPr algn="ctr">
              <a:lnSpc>
                <a:spcPts val="1920"/>
              </a:lnSpc>
            </a:pPr>
            <a:r>
              <a:rPr lang="en-US" sz="1200" spc="-12" kern="0" dirty="0">
                <a:solidFill>
                  <a:srgbClr val="FFFFFF"/>
                </a:solidFill>
              </a:rPr>
              <a:t>Marketing</a:t>
            </a:r>
            <a:endParaRPr lang="en-US" sz="1200" dirty="0"/>
          </a:p>
        </p:txBody>
      </p:sp>
      <p:sp>
        <p:nvSpPr>
          <p:cNvPr id="7" name="Text 4"/>
          <p:cNvSpPr/>
          <p:nvPr/>
        </p:nvSpPr>
        <p:spPr>
          <a:xfrm>
            <a:off x="5514163" y="1821315"/>
            <a:ext cx="1613956" cy="613840"/>
          </a:xfrm>
          <a:prstGeom prst="roundRect">
            <a:avLst>
              <a:gd name="adj" fmla="val 12414"/>
            </a:avLst>
          </a:prstGeom>
          <a:solidFill>
            <a:srgbClr val="FDA106"/>
          </a:solidFill>
          <a:ln/>
        </p:spPr>
        <p:txBody>
          <a:bodyPr wrap="square" lIns="89664" tIns="72467" rIns="89664" bIns="72467" rtlCol="0" anchor="ctr"/>
          <a:lstStyle/>
          <a:p>
            <a:pPr algn="ctr">
              <a:lnSpc>
                <a:spcPts val="1920"/>
              </a:lnSpc>
            </a:pPr>
            <a:r>
              <a:rPr lang="en-US" sz="1200" spc="-12" kern="0" dirty="0">
                <a:solidFill>
                  <a:srgbClr val="FFFFFF"/>
                </a:solidFill>
              </a:rPr>
              <a:t>Fair Token Offering </a:t>
            </a:r>
            <a:endParaRPr lang="en-US" sz="1200" dirty="0"/>
          </a:p>
        </p:txBody>
      </p:sp>
      <p:sp>
        <p:nvSpPr>
          <p:cNvPr id="8" name="Text 5"/>
          <p:cNvSpPr/>
          <p:nvPr/>
        </p:nvSpPr>
        <p:spPr>
          <a:xfrm>
            <a:off x="5510431" y="2577448"/>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Liquidity Bootstrapping Pool</a:t>
            </a:r>
            <a:endParaRPr lang="en-US" sz="1200" dirty="0"/>
          </a:p>
        </p:txBody>
      </p:sp>
      <p:sp>
        <p:nvSpPr>
          <p:cNvPr id="9" name="Text 6"/>
          <p:cNvSpPr/>
          <p:nvPr/>
        </p:nvSpPr>
        <p:spPr>
          <a:xfrm>
            <a:off x="7206976" y="2573539"/>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DEX</a:t>
            </a:r>
            <a:endParaRPr lang="en-US" sz="1200" dirty="0"/>
          </a:p>
        </p:txBody>
      </p:sp>
      <p:sp>
        <p:nvSpPr>
          <p:cNvPr id="10" name="Text 7"/>
          <p:cNvSpPr/>
          <p:nvPr/>
        </p:nvSpPr>
        <p:spPr>
          <a:xfrm>
            <a:off x="2057299" y="4110412"/>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Tokenomics</a:t>
            </a:r>
            <a:endParaRPr lang="en-US" sz="1200" dirty="0"/>
          </a:p>
        </p:txBody>
      </p:sp>
      <p:sp>
        <p:nvSpPr>
          <p:cNvPr id="11" name="Text 8"/>
          <p:cNvSpPr/>
          <p:nvPr/>
        </p:nvSpPr>
        <p:spPr>
          <a:xfrm>
            <a:off x="2055470" y="3332081"/>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KYC / Compliance</a:t>
            </a:r>
            <a:endParaRPr lang="en-US" sz="1200" dirty="0"/>
          </a:p>
        </p:txBody>
      </p:sp>
      <p:sp>
        <p:nvSpPr>
          <p:cNvPr id="12" name="Text 9"/>
          <p:cNvSpPr/>
          <p:nvPr/>
        </p:nvSpPr>
        <p:spPr>
          <a:xfrm>
            <a:off x="7207569" y="1818631"/>
            <a:ext cx="1613956" cy="613840"/>
          </a:xfrm>
          <a:prstGeom prst="roundRect">
            <a:avLst>
              <a:gd name="adj" fmla="val 12414"/>
            </a:avLst>
          </a:prstGeom>
          <a:solidFill>
            <a:srgbClr val="FDA106"/>
          </a:solidFill>
          <a:ln/>
        </p:spPr>
        <p:txBody>
          <a:bodyPr wrap="square" lIns="89664" tIns="72467" rIns="89664" bIns="72467" rtlCol="0" anchor="ctr"/>
          <a:lstStyle/>
          <a:p>
            <a:pPr algn="ctr">
              <a:lnSpc>
                <a:spcPts val="1920"/>
              </a:lnSpc>
            </a:pPr>
            <a:r>
              <a:rPr lang="en-US" sz="1200" spc="-12" kern="0" dirty="0">
                <a:solidFill>
                  <a:srgbClr val="FFFFFF"/>
                </a:solidFill>
              </a:rPr>
              <a:t>Secondary Market</a:t>
            </a:r>
            <a:endParaRPr lang="en-US" sz="1200" dirty="0"/>
          </a:p>
        </p:txBody>
      </p:sp>
      <p:sp>
        <p:nvSpPr>
          <p:cNvPr id="13" name="Text 10"/>
          <p:cNvSpPr/>
          <p:nvPr/>
        </p:nvSpPr>
        <p:spPr>
          <a:xfrm>
            <a:off x="5517877" y="3334601"/>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Fixed Price</a:t>
            </a:r>
            <a:endParaRPr lang="en-US" sz="1200" dirty="0"/>
          </a:p>
        </p:txBody>
      </p:sp>
      <p:sp>
        <p:nvSpPr>
          <p:cNvPr id="14" name="Text 11"/>
          <p:cNvSpPr/>
          <p:nvPr/>
        </p:nvSpPr>
        <p:spPr>
          <a:xfrm>
            <a:off x="3762277" y="3333808"/>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KOL Network</a:t>
            </a:r>
            <a:endParaRPr lang="en-US" sz="1200" dirty="0"/>
          </a:p>
        </p:txBody>
      </p:sp>
      <p:sp>
        <p:nvSpPr>
          <p:cNvPr id="15" name="Text 12"/>
          <p:cNvSpPr/>
          <p:nvPr/>
        </p:nvSpPr>
        <p:spPr>
          <a:xfrm>
            <a:off x="3786200" y="4107438"/>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Community Marketing</a:t>
            </a:r>
            <a:endParaRPr lang="en-US" sz="1200" dirty="0"/>
          </a:p>
        </p:txBody>
      </p:sp>
      <p:sp>
        <p:nvSpPr>
          <p:cNvPr id="16" name="Text 13"/>
          <p:cNvSpPr/>
          <p:nvPr/>
        </p:nvSpPr>
        <p:spPr>
          <a:xfrm>
            <a:off x="7206183" y="3330692"/>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CEX</a:t>
            </a:r>
            <a:endParaRPr lang="en-US" sz="1200" dirty="0"/>
          </a:p>
        </p:txBody>
      </p:sp>
      <p:sp>
        <p:nvSpPr>
          <p:cNvPr id="17" name="Text 14"/>
          <p:cNvSpPr/>
          <p:nvPr/>
        </p:nvSpPr>
        <p:spPr>
          <a:xfrm>
            <a:off x="7205391" y="4104321"/>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Market Making</a:t>
            </a:r>
            <a:endParaRPr lang="en-US" sz="1200" dirty="0"/>
          </a:p>
        </p:txBody>
      </p:sp>
      <p:sp>
        <p:nvSpPr>
          <p:cNvPr id="18" name="Text 15"/>
          <p:cNvSpPr/>
          <p:nvPr/>
        </p:nvSpPr>
        <p:spPr>
          <a:xfrm>
            <a:off x="328953" y="3335816"/>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Investor Interest</a:t>
            </a:r>
            <a:endParaRPr lang="en-US" sz="1200" dirty="0"/>
          </a:p>
        </p:txBody>
      </p:sp>
      <p:sp>
        <p:nvSpPr>
          <p:cNvPr id="19" name="Text 16"/>
          <p:cNvSpPr/>
          <p:nvPr/>
        </p:nvSpPr>
        <p:spPr>
          <a:xfrm>
            <a:off x="5517085" y="4108230"/>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Node Sale, etc.</a:t>
            </a:r>
            <a:endParaRPr lang="en-US" sz="1200" dirty="0"/>
          </a:p>
        </p:txBody>
      </p:sp>
      <p:sp>
        <p:nvSpPr>
          <p:cNvPr id="20" name="Text 17"/>
          <p:cNvSpPr/>
          <p:nvPr/>
        </p:nvSpPr>
        <p:spPr>
          <a:xfrm>
            <a:off x="328160" y="2577078"/>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Community Interest</a:t>
            </a:r>
            <a:endParaRPr lang="en-US" sz="1200" dirty="0"/>
          </a:p>
        </p:txBody>
      </p:sp>
      <p:sp>
        <p:nvSpPr>
          <p:cNvPr id="21" name="Text 18"/>
          <p:cNvSpPr/>
          <p:nvPr/>
        </p:nvSpPr>
        <p:spPr>
          <a:xfrm>
            <a:off x="2054677" y="2581582"/>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Transparency</a:t>
            </a:r>
            <a:endParaRPr lang="en-US" sz="1200" dirty="0"/>
          </a:p>
        </p:txBody>
      </p:sp>
      <p:sp>
        <p:nvSpPr>
          <p:cNvPr id="22" name="Text 19"/>
          <p:cNvSpPr/>
          <p:nvPr/>
        </p:nvSpPr>
        <p:spPr>
          <a:xfrm>
            <a:off x="328160" y="4101207"/>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Building Consortium</a:t>
            </a:r>
            <a:endParaRPr lang="en-US" sz="1200" dirty="0"/>
          </a:p>
        </p:txBody>
      </p:sp>
      <p:sp>
        <p:nvSpPr>
          <p:cNvPr id="23" name="Text 20"/>
          <p:cNvSpPr/>
          <p:nvPr/>
        </p:nvSpPr>
        <p:spPr>
          <a:xfrm>
            <a:off x="3786200" y="2575070"/>
            <a:ext cx="1613956" cy="613840"/>
          </a:xfrm>
          <a:prstGeom prst="roundRect">
            <a:avLst>
              <a:gd name="adj" fmla="val 12414"/>
            </a:avLst>
          </a:prstGeom>
          <a:solidFill>
            <a:srgbClr val="1E2431"/>
          </a:solidFill>
          <a:ln/>
        </p:spPr>
        <p:txBody>
          <a:bodyPr wrap="square" lIns="89664" tIns="72467" rIns="89664" bIns="72467" rtlCol="0" anchor="ctr"/>
          <a:lstStyle/>
          <a:p>
            <a:pPr algn="ctr">
              <a:lnSpc>
                <a:spcPts val="1920"/>
              </a:lnSpc>
            </a:pPr>
            <a:r>
              <a:rPr lang="en-US" sz="1200" spc="-12" kern="0" dirty="0">
                <a:solidFill>
                  <a:srgbClr val="FFFFFF"/>
                </a:solidFill>
              </a:rPr>
              <a:t>Narrative &amp; Content</a:t>
            </a:r>
            <a:endParaRPr lang="en-US" sz="1200" dirty="0"/>
          </a:p>
        </p:txBody>
      </p:sp>
      <p:sp>
        <p:nvSpPr>
          <p:cNvPr id="24" name="Text 21"/>
          <p:cNvSpPr/>
          <p:nvPr/>
        </p:nvSpPr>
        <p:spPr>
          <a:xfrm>
            <a:off x="1600028" y="942429"/>
            <a:ext cx="5602598" cy="487635"/>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From announcing your Token Offering to making it tradable on exchanges, TokenBuilder provides you with the tools and insights you need from start to finish</a:t>
            </a:r>
            <a:endParaRPr lang="en-US" sz="1200" dirty="0"/>
          </a:p>
        </p:txBody>
      </p:sp>
      <p:pic>
        <p:nvPicPr>
          <p:cNvPr id="25"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3559569" y="478047"/>
            <a:ext cx="2025439"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FTO Calendar</a:t>
            </a:r>
            <a:endParaRPr lang="en-US" sz="2400" dirty="0"/>
          </a:p>
        </p:txBody>
      </p:sp>
      <p:sp>
        <p:nvSpPr>
          <p:cNvPr id="4" name="Text 1"/>
          <p:cNvSpPr/>
          <p:nvPr/>
        </p:nvSpPr>
        <p:spPr>
          <a:xfrm>
            <a:off x="2261218" y="874478"/>
            <a:ext cx="4612258" cy="487635"/>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The FTO Calendar is the first step in making your project public, allowing you to build a community, investor interest and gain visibility</a:t>
            </a:r>
            <a:endParaRPr lang="en-US" sz="1200" dirty="0"/>
          </a:p>
        </p:txBody>
      </p:sp>
      <p:sp>
        <p:nvSpPr>
          <p:cNvPr id="5" name="Text 2"/>
          <p:cNvSpPr/>
          <p:nvPr/>
        </p:nvSpPr>
        <p:spPr>
          <a:xfrm>
            <a:off x="1209596" y="2159441"/>
            <a:ext cx="2608138" cy="259073"/>
          </a:xfrm>
          <a:prstGeom prst="rect">
            <a:avLst/>
          </a:prstGeom>
          <a:noFill/>
          <a:ln/>
        </p:spPr>
        <p:txBody>
          <a:bodyPr wrap="square" lIns="0" tIns="0" rIns="0" bIns="0" rtlCol="0" anchor="t"/>
          <a:lstStyle/>
          <a:p>
            <a:pPr algn="l">
              <a:lnSpc>
                <a:spcPts val="2040"/>
              </a:lnSpc>
            </a:pPr>
            <a:r>
              <a:rPr lang="en-US" sz="1300" b="0" spc="-12" kern="0" dirty="0">
                <a:solidFill>
                  <a:srgbClr val="FFFFFF"/>
                </a:solidFill>
                <a:latin typeface="Industry Test" pitchFamily="34" charset="0"/>
                <a:ea typeface="Industry Test" pitchFamily="34" charset="-122"/>
                <a:cs typeface="Industry Test" pitchFamily="34" charset="-120"/>
              </a:rPr>
              <a:t>Build Investor base and Community</a:t>
            </a:r>
            <a:endParaRPr lang="en-US" sz="1275" dirty="0"/>
          </a:p>
        </p:txBody>
      </p:sp>
      <p:pic>
        <p:nvPicPr>
          <p:cNvPr id="6"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sp>
        <p:nvSpPr>
          <p:cNvPr id="7" name="Text 3"/>
          <p:cNvSpPr/>
          <p:nvPr/>
        </p:nvSpPr>
        <p:spPr>
          <a:xfrm>
            <a:off x="1209596" y="2644617"/>
            <a:ext cx="3664818" cy="259073"/>
          </a:xfrm>
          <a:prstGeom prst="rect">
            <a:avLst/>
          </a:prstGeom>
          <a:noFill/>
          <a:ln/>
        </p:spPr>
        <p:txBody>
          <a:bodyPr wrap="square" lIns="0" tIns="0" rIns="0" bIns="0" rtlCol="0" anchor="t"/>
          <a:lstStyle/>
          <a:p>
            <a:pPr algn="l">
              <a:lnSpc>
                <a:spcPts val="2040"/>
              </a:lnSpc>
            </a:pPr>
            <a:r>
              <a:rPr lang="en-US" sz="1300" b="0" spc="-12" kern="0" dirty="0">
                <a:solidFill>
                  <a:srgbClr val="FFFFFF"/>
                </a:solidFill>
                <a:latin typeface="Industry Test" pitchFamily="34" charset="0"/>
                <a:ea typeface="Industry Test" pitchFamily="34" charset="-122"/>
                <a:cs typeface="Industry Test" pitchFamily="34" charset="-120"/>
              </a:rPr>
              <a:t>Provide Regular Updates: Daily, Weekly, Monthly</a:t>
            </a:r>
            <a:endParaRPr lang="en-US" sz="1275" dirty="0"/>
          </a:p>
        </p:txBody>
      </p:sp>
      <p:sp>
        <p:nvSpPr>
          <p:cNvPr id="8" name="Text 4"/>
          <p:cNvSpPr/>
          <p:nvPr/>
        </p:nvSpPr>
        <p:spPr>
          <a:xfrm>
            <a:off x="1209596" y="3103579"/>
            <a:ext cx="3664335" cy="259072"/>
          </a:xfrm>
          <a:prstGeom prst="rect">
            <a:avLst/>
          </a:prstGeom>
          <a:noFill/>
          <a:ln/>
        </p:spPr>
        <p:txBody>
          <a:bodyPr wrap="square" lIns="0" tIns="0" rIns="0" bIns="0" rtlCol="0" anchor="t"/>
          <a:lstStyle/>
          <a:p>
            <a:pPr algn="l">
              <a:lnSpc>
                <a:spcPts val="2040"/>
              </a:lnSpc>
            </a:pPr>
            <a:r>
              <a:rPr lang="en-US" sz="1300" b="0" spc="-12" kern="0" dirty="0">
                <a:solidFill>
                  <a:srgbClr val="FFFFFF"/>
                </a:solidFill>
                <a:latin typeface="Industry Test" pitchFamily="34" charset="0"/>
                <a:ea typeface="Industry Test" pitchFamily="34" charset="-122"/>
                <a:cs typeface="Industry Test" pitchFamily="34" charset="-120"/>
              </a:rPr>
              <a:t>TB Members can do their own research </a:t>
            </a:r>
            <a:endParaRPr lang="en-US" sz="1275" dirty="0"/>
          </a:p>
        </p:txBody>
      </p:sp>
      <p:sp>
        <p:nvSpPr>
          <p:cNvPr id="9" name="Text 5"/>
          <p:cNvSpPr/>
          <p:nvPr/>
        </p:nvSpPr>
        <p:spPr>
          <a:xfrm>
            <a:off x="1209596" y="3562541"/>
            <a:ext cx="3664818" cy="259073"/>
          </a:xfrm>
          <a:prstGeom prst="rect">
            <a:avLst/>
          </a:prstGeom>
          <a:noFill/>
          <a:ln/>
        </p:spPr>
        <p:txBody>
          <a:bodyPr wrap="square" lIns="0" tIns="0" rIns="0" bIns="0" rtlCol="0" anchor="t"/>
          <a:lstStyle/>
          <a:p>
            <a:pPr algn="l">
              <a:lnSpc>
                <a:spcPts val="2040"/>
              </a:lnSpc>
            </a:pPr>
            <a:r>
              <a:rPr lang="en-US" sz="1300" b="0" spc="-12" kern="0" dirty="0">
                <a:solidFill>
                  <a:srgbClr val="FFFFFF"/>
                </a:solidFill>
                <a:latin typeface="Industry Test" pitchFamily="34" charset="0"/>
                <a:ea typeface="Industry Test" pitchFamily="34" charset="-122"/>
                <a:cs typeface="Industry Test" pitchFamily="34" charset="-120"/>
              </a:rPr>
              <a:t>Link additional info, such as Github</a:t>
            </a:r>
            <a:endParaRPr lang="en-US" sz="1275" dirty="0"/>
          </a:p>
        </p:txBody>
      </p:sp>
      <p:sp>
        <p:nvSpPr>
          <p:cNvPr id="10" name="Text 6"/>
          <p:cNvSpPr/>
          <p:nvPr/>
        </p:nvSpPr>
        <p:spPr>
          <a:xfrm>
            <a:off x="855150" y="2284927"/>
            <a:ext cx="251107" cy="0"/>
          </a:xfrm>
          <a:prstGeom prst="line">
            <a:avLst/>
          </a:prstGeom>
          <a:solidFill>
            <a:srgbClr val="FFFFFF"/>
          </a:solidFill>
          <a:ln w="21167">
            <a:solidFill>
              <a:srgbClr val="FDA106"/>
            </a:solidFill>
            <a:prstDash val="solid"/>
            <a:headEnd type="none"/>
            <a:tailEnd type="triangle"/>
          </a:ln>
        </p:spPr>
        <p:txBody>
          <a:bodyPr wrap="square" lIns="13950" tIns="2249" rIns="13950" bIns="2249" rtlCol="0" anchor="ctr"/>
          <a:lstStyle/>
          <a:p>
            <a:pPr algn="ctr">
              <a:lnSpc>
                <a:spcPts val="1920"/>
              </a:lnSpc>
            </a:pPr>
            <a:endParaRPr lang="en-US" sz="1200" dirty="0"/>
          </a:p>
        </p:txBody>
      </p:sp>
      <p:sp>
        <p:nvSpPr>
          <p:cNvPr id="11" name="Text 7"/>
          <p:cNvSpPr/>
          <p:nvPr/>
        </p:nvSpPr>
        <p:spPr>
          <a:xfrm>
            <a:off x="857495" y="2774705"/>
            <a:ext cx="251107" cy="0"/>
          </a:xfrm>
          <a:prstGeom prst="line">
            <a:avLst/>
          </a:prstGeom>
          <a:solidFill>
            <a:srgbClr val="FFFFFF"/>
          </a:solidFill>
          <a:ln w="21167">
            <a:solidFill>
              <a:srgbClr val="FDA106"/>
            </a:solidFill>
            <a:prstDash val="solid"/>
            <a:headEnd type="none"/>
            <a:tailEnd type="triangle"/>
          </a:ln>
        </p:spPr>
        <p:txBody>
          <a:bodyPr wrap="square" lIns="13950" tIns="2249" rIns="13950" bIns="2249" rtlCol="0" anchor="ctr"/>
          <a:lstStyle/>
          <a:p>
            <a:pPr algn="ctr">
              <a:lnSpc>
                <a:spcPts val="1920"/>
              </a:lnSpc>
            </a:pPr>
            <a:endParaRPr lang="en-US" sz="1200" dirty="0"/>
          </a:p>
        </p:txBody>
      </p:sp>
      <p:sp>
        <p:nvSpPr>
          <p:cNvPr id="12" name="Text 8"/>
          <p:cNvSpPr/>
          <p:nvPr/>
        </p:nvSpPr>
        <p:spPr>
          <a:xfrm>
            <a:off x="857495" y="3230393"/>
            <a:ext cx="251107" cy="0"/>
          </a:xfrm>
          <a:prstGeom prst="line">
            <a:avLst/>
          </a:prstGeom>
          <a:solidFill>
            <a:srgbClr val="FFFFFF"/>
          </a:solidFill>
          <a:ln w="21167">
            <a:solidFill>
              <a:srgbClr val="FDA106"/>
            </a:solidFill>
            <a:prstDash val="solid"/>
            <a:headEnd type="none"/>
            <a:tailEnd type="triangle"/>
          </a:ln>
        </p:spPr>
        <p:txBody>
          <a:bodyPr wrap="square" lIns="13950" tIns="2249" rIns="13950" bIns="2249" rtlCol="0" anchor="ctr"/>
          <a:lstStyle/>
          <a:p>
            <a:pPr algn="ctr">
              <a:lnSpc>
                <a:spcPts val="1920"/>
              </a:lnSpc>
            </a:pPr>
            <a:endParaRPr lang="en-US" sz="1200" dirty="0"/>
          </a:p>
        </p:txBody>
      </p:sp>
      <p:sp>
        <p:nvSpPr>
          <p:cNvPr id="13" name="Text 9"/>
          <p:cNvSpPr/>
          <p:nvPr/>
        </p:nvSpPr>
        <p:spPr>
          <a:xfrm>
            <a:off x="857495" y="3693220"/>
            <a:ext cx="251107" cy="0"/>
          </a:xfrm>
          <a:prstGeom prst="line">
            <a:avLst/>
          </a:prstGeom>
          <a:solidFill>
            <a:srgbClr val="FFFFFF"/>
          </a:solidFill>
          <a:ln w="21167">
            <a:solidFill>
              <a:srgbClr val="FDA106"/>
            </a:solidFill>
            <a:prstDash val="solid"/>
            <a:headEnd type="none"/>
            <a:tailEnd type="triangle"/>
          </a:ln>
        </p:spPr>
        <p:txBody>
          <a:bodyPr wrap="square" lIns="13950" tIns="2249" rIns="13950" bIns="2249" rtlCol="0" anchor="ctr"/>
          <a:lstStyle/>
          <a:p>
            <a:pPr algn="ctr">
              <a:lnSpc>
                <a:spcPts val="1920"/>
              </a:lnSpc>
            </a:pPr>
            <a:endParaRPr lang="en-US" sz="1200" dirty="0"/>
          </a:p>
        </p:txBody>
      </p:sp>
      <p:pic>
        <p:nvPicPr>
          <p:cNvPr id="14" name="Image 1" descr="https://pitch-assets-ccb95893-de3f-4266-973c-20049231b248.s3.eu-west-1.amazonaws.com/b99ffddf-0978-4a92-94b8-9ff06283bf03?pitch-bytes=85867&amp;pitch-content-type=image%2Fpng">    </p:cNvPr>
          <p:cNvPicPr>
            <a:picLocks noChangeAspect="1"/>
          </p:cNvPicPr>
          <p:nvPr/>
        </p:nvPicPr>
        <p:blipFill>
          <a:blip r:embed="rId2"/>
          <a:srcRect l="0" r="0" t="0" b="0"/>
          <a:stretch/>
        </p:blipFill>
        <p:spPr>
          <a:xfrm>
            <a:off x="5472737" y="1654261"/>
            <a:ext cx="1534742" cy="3024058"/>
          </a:xfrm>
          <a:prstGeom prst="rect">
            <a:avLst/>
          </a:prstGeom>
        </p:spPr>
      </p:pic>
      <p:pic>
        <p:nvPicPr>
          <p:cNvPr id="15" name="Image 2" descr="https://pitch-assets-ccb95893-de3f-4266-973c-20049231b248.s3.eu-west-1.amazonaws.com/795095fd-9aa4-4f71-bc34-cbea9b068b05?pitch-bytes=81372&amp;pitch-content-type=image%2Fpng">    </p:cNvPr>
          <p:cNvPicPr>
            <a:picLocks noChangeAspect="1"/>
          </p:cNvPicPr>
          <p:nvPr/>
        </p:nvPicPr>
        <p:blipFill>
          <a:blip r:embed="rId3"/>
          <a:srcRect l="0" r="0" t="0" b="0"/>
          <a:stretch/>
        </p:blipFill>
        <p:spPr>
          <a:xfrm>
            <a:off x="7076026" y="1654261"/>
            <a:ext cx="1534742" cy="302405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478736" y="1894155"/>
            <a:ext cx="2386909" cy="1149083"/>
          </a:xfrm>
          <a:prstGeom prst="roundRect">
            <a:avLst>
              <a:gd name="adj" fmla="val 6631"/>
            </a:avLst>
          </a:prstGeom>
          <a:solidFill>
            <a:srgbClr val="1E2431"/>
          </a:solidFill>
          <a:ln/>
        </p:spPr>
        <p:txBody>
          <a:bodyPr wrap="square" lIns="132606" tIns="135656" rIns="132606" bIns="135656" rtlCol="0" anchor="ctr"/>
          <a:lstStyle/>
          <a:p>
            <a:pPr algn="ctr">
              <a:lnSpc>
                <a:spcPts val="1680"/>
              </a:lnSpc>
            </a:pPr>
            <a:r>
              <a:rPr lang="en-US" sz="1100" spc="-12" kern="0" dirty="0">
                <a:solidFill>
                  <a:srgbClr val="FFFFFF"/>
                </a:solidFill>
              </a:rPr>
              <a:t>BASIC INFORMATION</a:t>
            </a:r>
            <a:endParaRPr lang="en-US" sz="1050" dirty="0"/>
          </a:p>
        </p:txBody>
      </p:sp>
      <p:sp>
        <p:nvSpPr>
          <p:cNvPr id="4" name="Text 1"/>
          <p:cNvSpPr/>
          <p:nvPr/>
        </p:nvSpPr>
        <p:spPr>
          <a:xfrm>
            <a:off x="2119456" y="475083"/>
            <a:ext cx="4907124"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DIAR - Ducks In A Row</a:t>
            </a:r>
            <a:endParaRPr lang="en-US" sz="2400" dirty="0"/>
          </a:p>
        </p:txBody>
      </p:sp>
      <p:sp>
        <p:nvSpPr>
          <p:cNvPr id="5" name="Text 2"/>
          <p:cNvSpPr/>
          <p:nvPr/>
        </p:nvSpPr>
        <p:spPr>
          <a:xfrm>
            <a:off x="1171576" y="950693"/>
            <a:ext cx="7167638" cy="731453"/>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Project due diligence is </a:t>
            </a:r>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crucial for making your project attractive to investors</a:t>
            </a:r>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 </a:t>
            </a:r>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TokenBuilder's DIAR system is designed to align with venture capital standards. The more 'ducks' in place, the better the information provided, enabling investors to conduct thorough research</a:t>
            </a:r>
            <a:endParaRPr lang="en-US" sz="1200" dirty="0"/>
          </a:p>
        </p:txBody>
      </p:sp>
      <p:pic>
        <p:nvPicPr>
          <p:cNvPr id="6"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sp>
        <p:nvSpPr>
          <p:cNvPr id="7" name="Text 3"/>
          <p:cNvSpPr/>
          <p:nvPr/>
        </p:nvSpPr>
        <p:spPr>
          <a:xfrm>
            <a:off x="3377025" y="1891359"/>
            <a:ext cx="2386909" cy="1149083"/>
          </a:xfrm>
          <a:prstGeom prst="roundRect">
            <a:avLst>
              <a:gd name="adj" fmla="val 6631"/>
            </a:avLst>
          </a:prstGeom>
          <a:solidFill>
            <a:srgbClr val="1E2431"/>
          </a:solidFill>
          <a:ln/>
        </p:spPr>
        <p:txBody>
          <a:bodyPr wrap="square" lIns="132606" tIns="135656" rIns="132606" bIns="135656" rtlCol="0" anchor="ctr"/>
          <a:lstStyle/>
          <a:p>
            <a:pPr algn="ctr">
              <a:lnSpc>
                <a:spcPts val="1920"/>
              </a:lnSpc>
            </a:pPr>
            <a:r>
              <a:rPr lang="en-US" sz="1100" spc="-12" kern="0" dirty="0">
                <a:solidFill>
                  <a:srgbClr val="FFFFFF"/>
                </a:solidFill>
              </a:rPr>
              <a:t>TOKENOMICS</a:t>
            </a:r>
            <a:endParaRPr lang="en-US" sz="1200" dirty="0"/>
          </a:p>
        </p:txBody>
      </p:sp>
      <p:sp>
        <p:nvSpPr>
          <p:cNvPr id="8" name="Text 4"/>
          <p:cNvSpPr/>
          <p:nvPr/>
        </p:nvSpPr>
        <p:spPr>
          <a:xfrm>
            <a:off x="6278109" y="1891359"/>
            <a:ext cx="2386909" cy="1149083"/>
          </a:xfrm>
          <a:prstGeom prst="roundRect">
            <a:avLst>
              <a:gd name="adj" fmla="val 6631"/>
            </a:avLst>
          </a:prstGeom>
          <a:solidFill>
            <a:srgbClr val="1E2431"/>
          </a:solidFill>
          <a:ln/>
        </p:spPr>
        <p:txBody>
          <a:bodyPr wrap="square" lIns="132606" tIns="135656" rIns="132606" bIns="135656" rtlCol="0" anchor="ctr"/>
          <a:lstStyle/>
          <a:p>
            <a:pPr algn="ctr">
              <a:lnSpc>
                <a:spcPts val="1680"/>
              </a:lnSpc>
            </a:pPr>
            <a:r>
              <a:rPr lang="en-US" sz="1100" spc="-12" kern="0" dirty="0">
                <a:solidFill>
                  <a:srgbClr val="FFFFFF"/>
                </a:solidFill>
              </a:rPr>
              <a:t>TEAM VERIFICATION</a:t>
            </a:r>
            <a:endParaRPr lang="en-US" sz="1050" dirty="0"/>
          </a:p>
        </p:txBody>
      </p:sp>
      <p:sp>
        <p:nvSpPr>
          <p:cNvPr id="9" name="Text 5"/>
          <p:cNvSpPr/>
          <p:nvPr/>
        </p:nvSpPr>
        <p:spPr>
          <a:xfrm>
            <a:off x="475940" y="3507534"/>
            <a:ext cx="2386909" cy="1149083"/>
          </a:xfrm>
          <a:prstGeom prst="roundRect">
            <a:avLst>
              <a:gd name="adj" fmla="val 6631"/>
            </a:avLst>
          </a:prstGeom>
          <a:solidFill>
            <a:srgbClr val="1E2431"/>
          </a:solidFill>
          <a:ln/>
        </p:spPr>
        <p:txBody>
          <a:bodyPr wrap="square" lIns="132606" tIns="135656" rIns="132606" bIns="135656" rtlCol="0" anchor="ctr"/>
          <a:lstStyle/>
          <a:p>
            <a:pPr algn="ctr">
              <a:lnSpc>
                <a:spcPts val="1680"/>
              </a:lnSpc>
            </a:pPr>
            <a:r>
              <a:rPr lang="en-US" sz="1100" spc="-12" kern="0" dirty="0">
                <a:solidFill>
                  <a:srgbClr val="FFFFFF"/>
                </a:solidFill>
              </a:rPr>
              <a:t>INCORPORATION DOCUMENTS</a:t>
            </a:r>
            <a:endParaRPr lang="en-US" sz="1050" dirty="0"/>
          </a:p>
        </p:txBody>
      </p:sp>
      <p:sp>
        <p:nvSpPr>
          <p:cNvPr id="10" name="Text 6"/>
          <p:cNvSpPr/>
          <p:nvPr/>
        </p:nvSpPr>
        <p:spPr>
          <a:xfrm>
            <a:off x="3377025" y="3507534"/>
            <a:ext cx="2386909" cy="1149083"/>
          </a:xfrm>
          <a:prstGeom prst="roundRect">
            <a:avLst>
              <a:gd name="adj" fmla="val 6631"/>
            </a:avLst>
          </a:prstGeom>
          <a:solidFill>
            <a:srgbClr val="1E2431"/>
          </a:solidFill>
          <a:ln/>
        </p:spPr>
        <p:txBody>
          <a:bodyPr wrap="square" lIns="132606" tIns="135656" rIns="132606" bIns="135656" rtlCol="0" anchor="ctr"/>
          <a:lstStyle/>
          <a:p>
            <a:pPr algn="ctr">
              <a:lnSpc>
                <a:spcPts val="1680"/>
              </a:lnSpc>
            </a:pPr>
            <a:endParaRPr lang="en-US" sz="1050" dirty="0"/>
          </a:p>
          <a:p>
            <a:pPr algn="ctr">
              <a:lnSpc>
                <a:spcPts val="1680"/>
              </a:lnSpc>
            </a:pPr>
            <a:r>
              <a:rPr lang="en-US" sz="1100" spc="-12" kern="0" dirty="0">
                <a:solidFill>
                  <a:srgbClr val="FFFFFF"/>
                </a:solidFill>
              </a:rPr>
              <a:t>BUSINESS PLAN, ROADMAP, AND WHITEPAPER</a:t>
            </a:r>
            <a:endParaRPr lang="en-US" sz="1050" dirty="0"/>
          </a:p>
        </p:txBody>
      </p:sp>
      <p:sp>
        <p:nvSpPr>
          <p:cNvPr id="11" name="Text 7"/>
          <p:cNvSpPr/>
          <p:nvPr/>
        </p:nvSpPr>
        <p:spPr>
          <a:xfrm>
            <a:off x="6278109" y="3507534"/>
            <a:ext cx="2386909" cy="1149083"/>
          </a:xfrm>
          <a:prstGeom prst="roundRect">
            <a:avLst>
              <a:gd name="adj" fmla="val 6631"/>
            </a:avLst>
          </a:prstGeom>
          <a:solidFill>
            <a:srgbClr val="1E2431"/>
          </a:solidFill>
          <a:ln/>
        </p:spPr>
        <p:txBody>
          <a:bodyPr wrap="square" lIns="132606" tIns="135656" rIns="132606" bIns="135656" rtlCol="0" anchor="ctr"/>
          <a:lstStyle/>
          <a:p>
            <a:pPr algn="ctr">
              <a:lnSpc>
                <a:spcPts val="1680"/>
              </a:lnSpc>
            </a:pPr>
            <a:r>
              <a:rPr lang="en-US" sz="1100" spc="-12" kern="0" dirty="0">
                <a:solidFill>
                  <a:srgbClr val="FFFFFF"/>
                </a:solidFill>
              </a:rPr>
              <a:t>CAPTABLE DISCLOSURES</a:t>
            </a:r>
            <a:endParaRPr lang="en-US" sz="1050" dirty="0"/>
          </a:p>
        </p:txBody>
      </p:sp>
      <p:pic>
        <p:nvPicPr>
          <p:cNvPr id="12" name="Image 1" descr="https://pitch-assets-ccb95893-de3f-4266-973c-20049231b248.s3.eu-west-1.amazonaws.com/f8e18fb1-d3d5-45e4-9f9c-2d64234821c7?pitch-bytes=65893&amp;pitch-content-type=image%2Fpng">    </p:cNvPr>
          <p:cNvPicPr>
            <a:picLocks noChangeAspect="1"/>
          </p:cNvPicPr>
          <p:nvPr/>
        </p:nvPicPr>
        <p:blipFill>
          <a:blip r:embed="rId2"/>
          <a:srcRect l="0" r="0" t="0" b="0"/>
          <a:stretch/>
        </p:blipFill>
        <p:spPr>
          <a:xfrm>
            <a:off x="587213" y="1995752"/>
            <a:ext cx="257855" cy="238020"/>
          </a:xfrm>
          <a:prstGeom prst="rect">
            <a:avLst/>
          </a:prstGeom>
        </p:spPr>
      </p:pic>
      <p:pic>
        <p:nvPicPr>
          <p:cNvPr id="13" name="Image 2" descr="https://pitch-assets-ccb95893-de3f-4266-973c-20049231b248.s3.eu-west-1.amazonaws.com/f8e18fb1-d3d5-45e4-9f9c-2d64234821c7?pitch-bytes=65893&amp;pitch-content-type=image%2Fpng">    </p:cNvPr>
          <p:cNvPicPr>
            <a:picLocks noChangeAspect="1"/>
          </p:cNvPicPr>
          <p:nvPr/>
        </p:nvPicPr>
        <p:blipFill>
          <a:blip r:embed="rId3"/>
          <a:srcRect l="0" r="0" t="0" b="0"/>
          <a:stretch/>
        </p:blipFill>
        <p:spPr>
          <a:xfrm>
            <a:off x="3495541" y="1992957"/>
            <a:ext cx="257855" cy="238020"/>
          </a:xfrm>
          <a:prstGeom prst="rect">
            <a:avLst/>
          </a:prstGeom>
        </p:spPr>
      </p:pic>
      <p:pic>
        <p:nvPicPr>
          <p:cNvPr id="14" name="Image 3" descr="https://pitch-assets-ccb95893-de3f-4266-973c-20049231b248.s3.eu-west-1.amazonaws.com/f8e18fb1-d3d5-45e4-9f9c-2d64234821c7?pitch-bytes=65893&amp;pitch-content-type=image%2Fpng">    </p:cNvPr>
          <p:cNvPicPr>
            <a:picLocks noChangeAspect="1"/>
          </p:cNvPicPr>
          <p:nvPr/>
        </p:nvPicPr>
        <p:blipFill>
          <a:blip r:embed="rId4"/>
          <a:srcRect l="0" r="0" t="0" b="0"/>
          <a:stretch/>
        </p:blipFill>
        <p:spPr>
          <a:xfrm>
            <a:off x="3756538" y="1992957"/>
            <a:ext cx="257855" cy="238020"/>
          </a:xfrm>
          <a:prstGeom prst="rect">
            <a:avLst/>
          </a:prstGeom>
        </p:spPr>
      </p:pic>
      <p:pic>
        <p:nvPicPr>
          <p:cNvPr id="15" name="Image 4" descr="https://pitch-assets-ccb95893-de3f-4266-973c-20049231b248.s3.eu-west-1.amazonaws.com/f8e18fb1-d3d5-45e4-9f9c-2d64234821c7?pitch-bytes=65893&amp;pitch-content-type=image%2Fpng">    </p:cNvPr>
          <p:cNvPicPr>
            <a:picLocks noChangeAspect="1"/>
          </p:cNvPicPr>
          <p:nvPr/>
        </p:nvPicPr>
        <p:blipFill>
          <a:blip r:embed="rId5"/>
          <a:srcRect l="0" r="0" t="0" b="0"/>
          <a:stretch/>
        </p:blipFill>
        <p:spPr>
          <a:xfrm>
            <a:off x="6386587" y="1992957"/>
            <a:ext cx="257855" cy="238020"/>
          </a:xfrm>
          <a:prstGeom prst="rect">
            <a:avLst/>
          </a:prstGeom>
        </p:spPr>
      </p:pic>
      <p:pic>
        <p:nvPicPr>
          <p:cNvPr id="16" name="Image 5" descr="https://pitch-assets-ccb95893-de3f-4266-973c-20049231b248.s3.eu-west-1.amazonaws.com/f8e18fb1-d3d5-45e4-9f9c-2d64234821c7?pitch-bytes=65893&amp;pitch-content-type=image%2Fpng">    </p:cNvPr>
          <p:cNvPicPr>
            <a:picLocks noChangeAspect="1"/>
          </p:cNvPicPr>
          <p:nvPr/>
        </p:nvPicPr>
        <p:blipFill>
          <a:blip r:embed="rId6"/>
          <a:srcRect l="0" r="0" t="0" b="0"/>
          <a:stretch/>
        </p:blipFill>
        <p:spPr>
          <a:xfrm>
            <a:off x="6647584" y="1992957"/>
            <a:ext cx="257855" cy="238020"/>
          </a:xfrm>
          <a:prstGeom prst="rect">
            <a:avLst/>
          </a:prstGeom>
        </p:spPr>
      </p:pic>
      <p:pic>
        <p:nvPicPr>
          <p:cNvPr id="17" name="Image 6" descr="https://pitch-assets-ccb95893-de3f-4266-973c-20049231b248.s3.eu-west-1.amazonaws.com/f8e18fb1-d3d5-45e4-9f9c-2d64234821c7?pitch-bytes=65893&amp;pitch-content-type=image%2Fpng">    </p:cNvPr>
          <p:cNvPicPr>
            <a:picLocks noChangeAspect="1"/>
          </p:cNvPicPr>
          <p:nvPr/>
        </p:nvPicPr>
        <p:blipFill>
          <a:blip r:embed="rId7"/>
          <a:srcRect l="0" r="0" t="0" b="0"/>
          <a:stretch/>
        </p:blipFill>
        <p:spPr>
          <a:xfrm>
            <a:off x="6908581" y="1992957"/>
            <a:ext cx="257855" cy="238020"/>
          </a:xfrm>
          <a:prstGeom prst="rect">
            <a:avLst/>
          </a:prstGeom>
        </p:spPr>
      </p:pic>
      <p:pic>
        <p:nvPicPr>
          <p:cNvPr id="18" name="Image 7" descr="https://pitch-assets-ccb95893-de3f-4266-973c-20049231b248.s3.eu-west-1.amazonaws.com/f8e18fb1-d3d5-45e4-9f9c-2d64234821c7?pitch-bytes=65893&amp;pitch-content-type=image%2Fpng">    </p:cNvPr>
          <p:cNvPicPr>
            <a:picLocks noChangeAspect="1"/>
          </p:cNvPicPr>
          <p:nvPr/>
        </p:nvPicPr>
        <p:blipFill>
          <a:blip r:embed="rId8"/>
          <a:srcRect l="0" r="0" t="0" b="0"/>
          <a:stretch/>
        </p:blipFill>
        <p:spPr>
          <a:xfrm>
            <a:off x="584418" y="3609132"/>
            <a:ext cx="257855" cy="238020"/>
          </a:xfrm>
          <a:prstGeom prst="rect">
            <a:avLst/>
          </a:prstGeom>
        </p:spPr>
      </p:pic>
      <p:pic>
        <p:nvPicPr>
          <p:cNvPr id="19" name="Image 8" descr="https://pitch-assets-ccb95893-de3f-4266-973c-20049231b248.s3.eu-west-1.amazonaws.com/f8e18fb1-d3d5-45e4-9f9c-2d64234821c7?pitch-bytes=65893&amp;pitch-content-type=image%2Fpng">    </p:cNvPr>
          <p:cNvPicPr>
            <a:picLocks noChangeAspect="1"/>
          </p:cNvPicPr>
          <p:nvPr/>
        </p:nvPicPr>
        <p:blipFill>
          <a:blip r:embed="rId9"/>
          <a:srcRect l="0" r="0" t="0" b="0"/>
          <a:stretch/>
        </p:blipFill>
        <p:spPr>
          <a:xfrm>
            <a:off x="845415" y="3609132"/>
            <a:ext cx="257855" cy="238020"/>
          </a:xfrm>
          <a:prstGeom prst="rect">
            <a:avLst/>
          </a:prstGeom>
        </p:spPr>
      </p:pic>
      <p:pic>
        <p:nvPicPr>
          <p:cNvPr id="20" name="Image 9" descr="https://pitch-assets-ccb95893-de3f-4266-973c-20049231b248.s3.eu-west-1.amazonaws.com/f8e18fb1-d3d5-45e4-9f9c-2d64234821c7?pitch-bytes=65893&amp;pitch-content-type=image%2Fpng">    </p:cNvPr>
          <p:cNvPicPr>
            <a:picLocks noChangeAspect="1"/>
          </p:cNvPicPr>
          <p:nvPr/>
        </p:nvPicPr>
        <p:blipFill>
          <a:blip r:embed="rId10"/>
          <a:srcRect l="0" r="0" t="0" b="0"/>
          <a:stretch/>
        </p:blipFill>
        <p:spPr>
          <a:xfrm>
            <a:off x="1106412" y="3609132"/>
            <a:ext cx="257855" cy="238020"/>
          </a:xfrm>
          <a:prstGeom prst="rect">
            <a:avLst/>
          </a:prstGeom>
        </p:spPr>
      </p:pic>
      <p:pic>
        <p:nvPicPr>
          <p:cNvPr id="21" name="Image 10" descr="https://pitch-assets-ccb95893-de3f-4266-973c-20049231b248.s3.eu-west-1.amazonaws.com/f8e18fb1-d3d5-45e4-9f9c-2d64234821c7?pitch-bytes=65893&amp;pitch-content-type=image%2Fpng">    </p:cNvPr>
          <p:cNvPicPr>
            <a:picLocks noChangeAspect="1"/>
          </p:cNvPicPr>
          <p:nvPr/>
        </p:nvPicPr>
        <p:blipFill>
          <a:blip r:embed="rId11"/>
          <a:srcRect l="0" r="0" t="0" b="0"/>
          <a:stretch/>
        </p:blipFill>
        <p:spPr>
          <a:xfrm>
            <a:off x="1367409" y="3609132"/>
            <a:ext cx="257855" cy="238020"/>
          </a:xfrm>
          <a:prstGeom prst="rect">
            <a:avLst/>
          </a:prstGeom>
        </p:spPr>
      </p:pic>
      <p:pic>
        <p:nvPicPr>
          <p:cNvPr id="22" name="Image 11" descr="https://pitch-assets-ccb95893-de3f-4266-973c-20049231b248.s3.eu-west-1.amazonaws.com/f8e18fb1-d3d5-45e4-9f9c-2d64234821c7?pitch-bytes=65893&amp;pitch-content-type=image%2Fpng">    </p:cNvPr>
          <p:cNvPicPr>
            <a:picLocks noChangeAspect="1"/>
          </p:cNvPicPr>
          <p:nvPr/>
        </p:nvPicPr>
        <p:blipFill>
          <a:blip r:embed="rId12"/>
          <a:srcRect l="0" r="0" t="0" b="0"/>
          <a:stretch/>
        </p:blipFill>
        <p:spPr>
          <a:xfrm>
            <a:off x="3495541" y="3609132"/>
            <a:ext cx="257855" cy="238020"/>
          </a:xfrm>
          <a:prstGeom prst="rect">
            <a:avLst/>
          </a:prstGeom>
        </p:spPr>
      </p:pic>
      <p:pic>
        <p:nvPicPr>
          <p:cNvPr id="23" name="Image 12" descr="https://pitch-assets-ccb95893-de3f-4266-973c-20049231b248.s3.eu-west-1.amazonaws.com/f8e18fb1-d3d5-45e4-9f9c-2d64234821c7?pitch-bytes=65893&amp;pitch-content-type=image%2Fpng">    </p:cNvPr>
          <p:cNvPicPr>
            <a:picLocks noChangeAspect="1"/>
          </p:cNvPicPr>
          <p:nvPr/>
        </p:nvPicPr>
        <p:blipFill>
          <a:blip r:embed="rId13"/>
          <a:srcRect l="0" r="0" t="0" b="0"/>
          <a:stretch/>
        </p:blipFill>
        <p:spPr>
          <a:xfrm>
            <a:off x="3756538" y="3609132"/>
            <a:ext cx="257855" cy="238020"/>
          </a:xfrm>
          <a:prstGeom prst="rect">
            <a:avLst/>
          </a:prstGeom>
        </p:spPr>
      </p:pic>
      <p:pic>
        <p:nvPicPr>
          <p:cNvPr id="24" name="Image 13" descr="https://pitch-assets-ccb95893-de3f-4266-973c-20049231b248.s3.eu-west-1.amazonaws.com/f8e18fb1-d3d5-45e4-9f9c-2d64234821c7?pitch-bytes=65893&amp;pitch-content-type=image%2Fpng">    </p:cNvPr>
          <p:cNvPicPr>
            <a:picLocks noChangeAspect="1"/>
          </p:cNvPicPr>
          <p:nvPr/>
        </p:nvPicPr>
        <p:blipFill>
          <a:blip r:embed="rId14"/>
          <a:srcRect l="0" r="0" t="0" b="0"/>
          <a:stretch/>
        </p:blipFill>
        <p:spPr>
          <a:xfrm>
            <a:off x="4017535" y="3609132"/>
            <a:ext cx="257855" cy="238020"/>
          </a:xfrm>
          <a:prstGeom prst="rect">
            <a:avLst/>
          </a:prstGeom>
        </p:spPr>
      </p:pic>
      <p:pic>
        <p:nvPicPr>
          <p:cNvPr id="25" name="Image 14" descr="https://pitch-assets-ccb95893-de3f-4266-973c-20049231b248.s3.eu-west-1.amazonaws.com/f8e18fb1-d3d5-45e4-9f9c-2d64234821c7?pitch-bytes=65893&amp;pitch-content-type=image%2Fpng">    </p:cNvPr>
          <p:cNvPicPr>
            <a:picLocks noChangeAspect="1"/>
          </p:cNvPicPr>
          <p:nvPr/>
        </p:nvPicPr>
        <p:blipFill>
          <a:blip r:embed="rId15"/>
          <a:srcRect l="0" r="0" t="0" b="0"/>
          <a:stretch/>
        </p:blipFill>
        <p:spPr>
          <a:xfrm>
            <a:off x="4278532" y="3609132"/>
            <a:ext cx="257855" cy="238020"/>
          </a:xfrm>
          <a:prstGeom prst="rect">
            <a:avLst/>
          </a:prstGeom>
        </p:spPr>
      </p:pic>
      <p:pic>
        <p:nvPicPr>
          <p:cNvPr id="26" name="Image 15" descr="https://pitch-assets-ccb95893-de3f-4266-973c-20049231b248.s3.eu-west-1.amazonaws.com/f8e18fb1-d3d5-45e4-9f9c-2d64234821c7?pitch-bytes=65893&amp;pitch-content-type=image%2Fpng">    </p:cNvPr>
          <p:cNvPicPr>
            <a:picLocks noChangeAspect="1"/>
          </p:cNvPicPr>
          <p:nvPr/>
        </p:nvPicPr>
        <p:blipFill>
          <a:blip r:embed="rId16"/>
          <a:srcRect l="0" r="0" t="0" b="0"/>
          <a:stretch/>
        </p:blipFill>
        <p:spPr>
          <a:xfrm>
            <a:off x="4539530" y="3609132"/>
            <a:ext cx="257855" cy="238020"/>
          </a:xfrm>
          <a:prstGeom prst="rect">
            <a:avLst/>
          </a:prstGeom>
        </p:spPr>
      </p:pic>
      <p:pic>
        <p:nvPicPr>
          <p:cNvPr id="27" name="Image 16" descr="https://pitch-assets-ccb95893-de3f-4266-973c-20049231b248.s3.eu-west-1.amazonaws.com/f8e18fb1-d3d5-45e4-9f9c-2d64234821c7?pitch-bytes=65893&amp;pitch-content-type=image%2Fpng">    </p:cNvPr>
          <p:cNvPicPr>
            <a:picLocks noChangeAspect="1"/>
          </p:cNvPicPr>
          <p:nvPr/>
        </p:nvPicPr>
        <p:blipFill>
          <a:blip r:embed="rId17"/>
          <a:srcRect l="0" r="0" t="0" b="0"/>
          <a:stretch/>
        </p:blipFill>
        <p:spPr>
          <a:xfrm>
            <a:off x="845415" y="1992957"/>
            <a:ext cx="257855" cy="238020"/>
          </a:xfrm>
          <a:prstGeom prst="rect">
            <a:avLst/>
          </a:prstGeom>
        </p:spPr>
      </p:pic>
      <p:pic>
        <p:nvPicPr>
          <p:cNvPr id="28" name="Image 17" descr="https://pitch-assets-ccb95893-de3f-4266-973c-20049231b248.s3.eu-west-1.amazonaws.com/f8e18fb1-d3d5-45e4-9f9c-2d64234821c7?pitch-bytes=65893&amp;pitch-content-type=image%2Fpng">    </p:cNvPr>
          <p:cNvPicPr>
            <a:picLocks noChangeAspect="1"/>
          </p:cNvPicPr>
          <p:nvPr/>
        </p:nvPicPr>
        <p:blipFill>
          <a:blip r:embed="rId18"/>
          <a:srcRect l="0" r="0" t="0" b="0"/>
          <a:stretch/>
        </p:blipFill>
        <p:spPr>
          <a:xfrm>
            <a:off x="6383791" y="3606336"/>
            <a:ext cx="257855" cy="238020"/>
          </a:xfrm>
          <a:prstGeom prst="rect">
            <a:avLst/>
          </a:prstGeom>
        </p:spPr>
      </p:pic>
      <p:pic>
        <p:nvPicPr>
          <p:cNvPr id="29" name="Image 18" descr="https://pitch-assets-ccb95893-de3f-4266-973c-20049231b248.s3.eu-west-1.amazonaws.com/f8e18fb1-d3d5-45e4-9f9c-2d64234821c7?pitch-bytes=65893&amp;pitch-content-type=image%2Fpng">    </p:cNvPr>
          <p:cNvPicPr>
            <a:picLocks noChangeAspect="1"/>
          </p:cNvPicPr>
          <p:nvPr/>
        </p:nvPicPr>
        <p:blipFill>
          <a:blip r:embed="rId19"/>
          <a:srcRect l="0" r="0" t="0" b="0"/>
          <a:stretch/>
        </p:blipFill>
        <p:spPr>
          <a:xfrm>
            <a:off x="6644788" y="3606336"/>
            <a:ext cx="257855" cy="238020"/>
          </a:xfrm>
          <a:prstGeom prst="rect">
            <a:avLst/>
          </a:prstGeom>
        </p:spPr>
      </p:pic>
      <p:pic>
        <p:nvPicPr>
          <p:cNvPr id="30" name="Image 19" descr="https://pitch-assets-ccb95893-de3f-4266-973c-20049231b248.s3.eu-west-1.amazonaws.com/f8e18fb1-d3d5-45e4-9f9c-2d64234821c7?pitch-bytes=65893&amp;pitch-content-type=image%2Fpng">    </p:cNvPr>
          <p:cNvPicPr>
            <a:picLocks noChangeAspect="1"/>
          </p:cNvPicPr>
          <p:nvPr/>
        </p:nvPicPr>
        <p:blipFill>
          <a:blip r:embed="rId20"/>
          <a:srcRect l="0" r="0" t="0" b="0"/>
          <a:stretch/>
        </p:blipFill>
        <p:spPr>
          <a:xfrm>
            <a:off x="6905786" y="3606336"/>
            <a:ext cx="257855" cy="238020"/>
          </a:xfrm>
          <a:prstGeom prst="rect">
            <a:avLst/>
          </a:prstGeom>
        </p:spPr>
      </p:pic>
      <p:pic>
        <p:nvPicPr>
          <p:cNvPr id="31" name="Image 20" descr="https://pitch-assets-ccb95893-de3f-4266-973c-20049231b248.s3.eu-west-1.amazonaws.com/f8e18fb1-d3d5-45e4-9f9c-2d64234821c7?pitch-bytes=65893&amp;pitch-content-type=image%2Fpng">    </p:cNvPr>
          <p:cNvPicPr>
            <a:picLocks noChangeAspect="1"/>
          </p:cNvPicPr>
          <p:nvPr/>
        </p:nvPicPr>
        <p:blipFill>
          <a:blip r:embed="rId21"/>
          <a:srcRect l="0" r="0" t="0" b="0"/>
          <a:stretch/>
        </p:blipFill>
        <p:spPr>
          <a:xfrm>
            <a:off x="7166783" y="3606336"/>
            <a:ext cx="257855" cy="238020"/>
          </a:xfrm>
          <a:prstGeom prst="rect">
            <a:avLst/>
          </a:prstGeom>
        </p:spPr>
      </p:pic>
      <p:pic>
        <p:nvPicPr>
          <p:cNvPr id="32" name="Image 21" descr="https://pitch-assets-ccb95893-de3f-4266-973c-20049231b248.s3.eu-west-1.amazonaws.com/f8e18fb1-d3d5-45e4-9f9c-2d64234821c7?pitch-bytes=65893&amp;pitch-content-type=image%2Fpng">    </p:cNvPr>
          <p:cNvPicPr>
            <a:picLocks noChangeAspect="1"/>
          </p:cNvPicPr>
          <p:nvPr/>
        </p:nvPicPr>
        <p:blipFill>
          <a:blip r:embed="rId22"/>
          <a:srcRect l="0" r="0" t="0" b="0"/>
          <a:stretch/>
        </p:blipFill>
        <p:spPr>
          <a:xfrm>
            <a:off x="7427780" y="3606336"/>
            <a:ext cx="257855" cy="238020"/>
          </a:xfrm>
          <a:prstGeom prst="rect">
            <a:avLst/>
          </a:prstGeom>
        </p:spPr>
      </p:pic>
      <p:pic>
        <p:nvPicPr>
          <p:cNvPr id="33" name="Image 22" descr="https://pitch-assets-ccb95893-de3f-4266-973c-20049231b248.s3.eu-west-1.amazonaws.com/f8e18fb1-d3d5-45e4-9f9c-2d64234821c7?pitch-bytes=65893&amp;pitch-content-type=image%2Fpng">    </p:cNvPr>
          <p:cNvPicPr>
            <a:picLocks noChangeAspect="1"/>
          </p:cNvPicPr>
          <p:nvPr/>
        </p:nvPicPr>
        <p:blipFill>
          <a:blip r:embed="rId23"/>
          <a:srcRect l="0" r="0" t="0" b="0"/>
          <a:stretch/>
        </p:blipFill>
        <p:spPr>
          <a:xfrm>
            <a:off x="7708854" y="3606336"/>
            <a:ext cx="257855" cy="2380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476250" y="3533782"/>
            <a:ext cx="1840744" cy="594271"/>
          </a:xfrm>
          <a:prstGeom prst="rect">
            <a:avLst/>
          </a:prstGeom>
          <a:noFill/>
          <a:ln/>
        </p:spPr>
        <p:txBody>
          <a:bodyPr wrap="square" lIns="0" tIns="0" rIns="0" bIns="0" rtlCol="0" anchor="t"/>
          <a:lstStyle/>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Engage with key figures who drive community interest and mobilise targeted audiences</a:t>
            </a:r>
            <a:endParaRPr lang="en-US" sz="975" dirty="0"/>
          </a:p>
        </p:txBody>
      </p:sp>
      <p:sp>
        <p:nvSpPr>
          <p:cNvPr id="4" name="Text 1"/>
          <p:cNvSpPr/>
          <p:nvPr/>
        </p:nvSpPr>
        <p:spPr>
          <a:xfrm>
            <a:off x="6830369" y="3534482"/>
            <a:ext cx="1838139" cy="396181"/>
          </a:xfrm>
          <a:prstGeom prst="rect">
            <a:avLst/>
          </a:prstGeom>
          <a:noFill/>
          <a:ln/>
        </p:spPr>
        <p:txBody>
          <a:bodyPr wrap="square" lIns="0" tIns="0" rIns="0" bIns="0" rtlCol="0" anchor="t"/>
          <a:lstStyle/>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Utilise TB Point System, Zealy, and Galxe to boost engagement</a:t>
            </a:r>
            <a:endParaRPr lang="en-US" sz="975" dirty="0"/>
          </a:p>
        </p:txBody>
      </p:sp>
      <p:sp>
        <p:nvSpPr>
          <p:cNvPr id="5" name="Text 2"/>
          <p:cNvSpPr/>
          <p:nvPr/>
        </p:nvSpPr>
        <p:spPr>
          <a:xfrm>
            <a:off x="4710989" y="3534338"/>
            <a:ext cx="1837321" cy="594271"/>
          </a:xfrm>
          <a:prstGeom prst="rect">
            <a:avLst/>
          </a:prstGeom>
          <a:noFill/>
          <a:ln/>
        </p:spPr>
        <p:txBody>
          <a:bodyPr wrap="square" lIns="0" tIns="0" rIns="0" bIns="0" rtlCol="0" anchor="t"/>
          <a:lstStyle/>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Create a compelling, relatable story that resonates with your audience</a:t>
            </a:r>
            <a:endParaRPr lang="en-US" sz="975" dirty="0"/>
          </a:p>
        </p:txBody>
      </p:sp>
      <p:sp>
        <p:nvSpPr>
          <p:cNvPr id="6" name="Text 3"/>
          <p:cNvSpPr/>
          <p:nvPr/>
        </p:nvSpPr>
        <p:spPr>
          <a:xfrm>
            <a:off x="2595544" y="3534482"/>
            <a:ext cx="1837656" cy="396180"/>
          </a:xfrm>
          <a:prstGeom prst="rect">
            <a:avLst/>
          </a:prstGeom>
          <a:noFill/>
          <a:ln/>
        </p:spPr>
        <p:txBody>
          <a:bodyPr wrap="square" lIns="0" tIns="0" rIns="0" bIns="0" rtlCol="0" anchor="t"/>
          <a:lstStyle/>
          <a:p>
            <a:pPr algn="l">
              <a:lnSpc>
                <a:spcPts val="1560"/>
              </a:lnSpc>
            </a:pPr>
            <a:r>
              <a:rPr lang="en-US" sz="1000" b="0" spc="-12" kern="0" dirty="0">
                <a:solidFill>
                  <a:srgbClr val="FFFFFF"/>
                </a:solidFill>
                <a:latin typeface="Industry Test" pitchFamily="34" charset="0"/>
                <a:ea typeface="Industry Test" pitchFamily="34" charset="-122"/>
                <a:cs typeface="Industry Test" pitchFamily="34" charset="-120"/>
              </a:rPr>
              <a:t>Reward KOLs and Ambassadors based on results and value added</a:t>
            </a:r>
            <a:endParaRPr lang="en-US" sz="975" dirty="0"/>
          </a:p>
        </p:txBody>
      </p:sp>
      <p:sp>
        <p:nvSpPr>
          <p:cNvPr id="7" name="Text 4"/>
          <p:cNvSpPr/>
          <p:nvPr/>
        </p:nvSpPr>
        <p:spPr>
          <a:xfrm>
            <a:off x="476250" y="2947255"/>
            <a:ext cx="1840818" cy="243818"/>
          </a:xfrm>
          <a:prstGeom prst="rect">
            <a:avLst/>
          </a:prstGeom>
          <a:noFill/>
          <a:ln/>
        </p:spPr>
        <p:txBody>
          <a:bodyPr wrap="square" lIns="0" tIns="0" rIns="0" bIns="0" rtlCol="0" anchor="b"/>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KOL Network</a:t>
            </a:r>
            <a:endParaRPr lang="en-US" sz="1200" dirty="0"/>
          </a:p>
        </p:txBody>
      </p:sp>
      <p:sp>
        <p:nvSpPr>
          <p:cNvPr id="8" name="Text 5"/>
          <p:cNvSpPr/>
          <p:nvPr/>
        </p:nvSpPr>
        <p:spPr>
          <a:xfrm>
            <a:off x="2594153" y="2947950"/>
            <a:ext cx="1838325" cy="487635"/>
          </a:xfrm>
          <a:prstGeom prst="rect">
            <a:avLst/>
          </a:prstGeom>
          <a:noFill/>
          <a:ln/>
        </p:spPr>
        <p:txBody>
          <a:bodyPr wrap="square" lIns="0" tIns="0" rIns="0" bIns="0" rtlCol="0" anchor="b"/>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Performance-Based Incentives</a:t>
            </a:r>
            <a:endParaRPr lang="en-US" sz="1200" dirty="0"/>
          </a:p>
        </p:txBody>
      </p:sp>
      <p:sp>
        <p:nvSpPr>
          <p:cNvPr id="9" name="Text 6"/>
          <p:cNvSpPr/>
          <p:nvPr/>
        </p:nvSpPr>
        <p:spPr>
          <a:xfrm>
            <a:off x="4713385" y="2946590"/>
            <a:ext cx="1837321" cy="243818"/>
          </a:xfrm>
          <a:prstGeom prst="rect">
            <a:avLst/>
          </a:prstGeom>
          <a:noFill/>
          <a:ln/>
        </p:spPr>
        <p:txBody>
          <a:bodyPr wrap="square" lIns="0" tIns="0" rIns="0" bIns="0" rtlCol="0" anchor="b"/>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Narrative Crafting</a:t>
            </a:r>
            <a:endParaRPr lang="en-US" sz="1200" dirty="0"/>
          </a:p>
        </p:txBody>
      </p:sp>
      <p:sp>
        <p:nvSpPr>
          <p:cNvPr id="10" name="Text 7"/>
          <p:cNvSpPr/>
          <p:nvPr/>
        </p:nvSpPr>
        <p:spPr>
          <a:xfrm>
            <a:off x="6827825" y="2947285"/>
            <a:ext cx="1838139" cy="487635"/>
          </a:xfrm>
          <a:prstGeom prst="rect">
            <a:avLst/>
          </a:prstGeom>
          <a:noFill/>
          <a:ln/>
        </p:spPr>
        <p:txBody>
          <a:bodyPr wrap="square" lIns="0" tIns="0" rIns="0" bIns="0" rtlCol="0" anchor="b"/>
          <a:lstStyle/>
          <a:p>
            <a:pPr algn="l">
              <a:lnSpc>
                <a:spcPts val="1920"/>
              </a:lnSpc>
            </a:pPr>
            <a:r>
              <a:rPr lang="en-US" sz="1200" b="1" spc="12" kern="0" dirty="0">
                <a:solidFill>
                  <a:srgbClr val="FDA106"/>
                </a:solidFill>
                <a:latin typeface="Industry Test" pitchFamily="34" charset="0"/>
                <a:ea typeface="Industry Test" pitchFamily="34" charset="-122"/>
                <a:cs typeface="Industry Test" pitchFamily="34" charset="-120"/>
              </a:rPr>
              <a:t>Community Platforms &amp; Tools</a:t>
            </a:r>
            <a:endParaRPr lang="en-US" sz="1200" dirty="0"/>
          </a:p>
        </p:txBody>
      </p:sp>
      <p:sp>
        <p:nvSpPr>
          <p:cNvPr id="11" name="Text 8"/>
          <p:cNvSpPr/>
          <p:nvPr/>
        </p:nvSpPr>
        <p:spPr>
          <a:xfrm>
            <a:off x="2297739" y="344192"/>
            <a:ext cx="4546625" cy="396180"/>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Marketing &amp; Community Building</a:t>
            </a:r>
            <a:endParaRPr lang="en-US" sz="2400" dirty="0"/>
          </a:p>
        </p:txBody>
      </p:sp>
      <p:sp>
        <p:nvSpPr>
          <p:cNvPr id="12" name="Text 9"/>
          <p:cNvSpPr/>
          <p:nvPr/>
        </p:nvSpPr>
        <p:spPr>
          <a:xfrm>
            <a:off x="917251" y="856955"/>
            <a:ext cx="7303257" cy="731453"/>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We believe good content and community engagement are key to successful projects and token offerings. Our platform measures marketing performance, including community growth, content reach, and funds raised. We also offer a KOL Network and an Ambassador program, both aligned with each project's goals</a:t>
            </a:r>
            <a:endParaRPr lang="en-US" sz="1200" dirty="0"/>
          </a:p>
        </p:txBody>
      </p:sp>
      <p:pic>
        <p:nvPicPr>
          <p:cNvPr id="13"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pic>
        <p:nvPicPr>
          <p:cNvPr id="14" name="Image 1" descr="https://pitch-assets-ccb95893-de3f-4266-973c-20049231b248.s3.eu-west-1.amazonaws.com/d125f21c-99f7-4930-868d-22696ada336b?pitch-bytes=21369&amp;pitch-content-type=image%2Fpng">    </p:cNvPr>
          <p:cNvPicPr>
            <a:picLocks noChangeAspect="1"/>
          </p:cNvPicPr>
          <p:nvPr/>
        </p:nvPicPr>
        <p:blipFill>
          <a:blip r:embed="rId2"/>
          <a:srcRect l="0" r="0" t="0" b="0"/>
          <a:stretch/>
        </p:blipFill>
        <p:spPr>
          <a:xfrm>
            <a:off x="2598026" y="2435574"/>
            <a:ext cx="389824" cy="398900"/>
          </a:xfrm>
          <a:prstGeom prst="rect">
            <a:avLst/>
          </a:prstGeom>
        </p:spPr>
      </p:pic>
      <p:pic>
        <p:nvPicPr>
          <p:cNvPr id="15" name="Image 2" descr="https://pitch-assets-ccb95893-de3f-4266-973c-20049231b248.s3.eu-west-1.amazonaws.com/ca9dd78d-8432-478a-88cc-332f07cc23f5?pitch-bytes=20518&amp;pitch-content-type=image%2Fpng">    </p:cNvPr>
          <p:cNvPicPr>
            <a:picLocks noChangeAspect="1"/>
          </p:cNvPicPr>
          <p:nvPr/>
        </p:nvPicPr>
        <p:blipFill>
          <a:blip r:embed="rId3"/>
          <a:srcRect l="0" r="0" t="0" b="0"/>
          <a:stretch/>
        </p:blipFill>
        <p:spPr>
          <a:xfrm>
            <a:off x="4714782" y="2435574"/>
            <a:ext cx="389824" cy="398900"/>
          </a:xfrm>
          <a:prstGeom prst="rect">
            <a:avLst/>
          </a:prstGeom>
        </p:spPr>
      </p:pic>
      <p:pic>
        <p:nvPicPr>
          <p:cNvPr id="16" name="Image 3" descr="https://pitch-assets-ccb95893-de3f-4266-973c-20049231b248.s3.eu-west-1.amazonaws.com/f6b97c7e-e71b-4553-9daf-24558df57270?pitch-bytes=20532&amp;pitch-content-type=image%2Fpng">    </p:cNvPr>
          <p:cNvPicPr>
            <a:picLocks noChangeAspect="1"/>
          </p:cNvPicPr>
          <p:nvPr/>
        </p:nvPicPr>
        <p:blipFill>
          <a:blip r:embed="rId4"/>
          <a:srcRect l="0" r="0" t="0" b="0"/>
          <a:stretch/>
        </p:blipFill>
        <p:spPr>
          <a:xfrm>
            <a:off x="6832119" y="2435574"/>
            <a:ext cx="389824" cy="398900"/>
          </a:xfrm>
          <a:prstGeom prst="rect">
            <a:avLst/>
          </a:prstGeom>
        </p:spPr>
      </p:pic>
      <p:pic>
        <p:nvPicPr>
          <p:cNvPr id="17" name="Image 4" descr="https://pitch-assets-ccb95893-de3f-4266-973c-20049231b248.s3.eu-west-1.amazonaws.com/70f1adea-15be-4f7e-b021-b44c83ab0774?pitch-bytes=28861&amp;pitch-content-type=image%2Fpng">    </p:cNvPr>
          <p:cNvPicPr>
            <a:picLocks noChangeAspect="1"/>
          </p:cNvPicPr>
          <p:nvPr/>
        </p:nvPicPr>
        <p:blipFill>
          <a:blip r:embed="rId5"/>
          <a:srcRect l="0" r="0" t="0" b="0"/>
          <a:stretch/>
        </p:blipFill>
        <p:spPr>
          <a:xfrm>
            <a:off x="476358" y="2435574"/>
            <a:ext cx="389686" cy="3989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3447788" y="476716"/>
            <a:ext cx="2644713"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The use of AI</a:t>
            </a:r>
            <a:endParaRPr lang="en-US" sz="2400" dirty="0"/>
          </a:p>
        </p:txBody>
      </p:sp>
      <p:sp>
        <p:nvSpPr>
          <p:cNvPr id="4" name="Text 1"/>
          <p:cNvSpPr/>
          <p:nvPr/>
        </p:nvSpPr>
        <p:spPr>
          <a:xfrm>
            <a:off x="1510931" y="1024295"/>
            <a:ext cx="6120148" cy="731453"/>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TokenBuilder's AI is a suite of specialised, vertical agents that assist builders and investors with all aspects of FTOs. By combining top language models, proprietary data, and extensive training, TBAI delivers real value for token offerings</a:t>
            </a:r>
            <a:endParaRPr lang="en-US" sz="1200" dirty="0"/>
          </a:p>
        </p:txBody>
      </p:sp>
      <p:sp>
        <p:nvSpPr>
          <p:cNvPr id="5" name="Text 2"/>
          <p:cNvSpPr/>
          <p:nvPr/>
        </p:nvSpPr>
        <p:spPr>
          <a:xfrm>
            <a:off x="1217045" y="1898761"/>
            <a:ext cx="7107139" cy="3017193"/>
          </a:xfrm>
          <a:prstGeom prst="rect">
            <a:avLst/>
          </a:prstGeom>
          <a:noFill/>
          <a:ln/>
        </p:spPr>
        <p:txBody>
          <a:bodyPr wrap="square" lIns="0" tIns="0" rIns="0" bIns="0" rtlCol="0" anchor="t"/>
          <a:lstStyle/>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COPILOT: </a:t>
            </a:r>
            <a:endParaRPr lang="en-US" sz="1350" dirty="0"/>
          </a:p>
          <a:p>
            <a:pPr algn="l">
              <a:lnSpc>
                <a:spcPts val="2160"/>
              </a:lnSpc>
            </a:pPr>
            <a:r>
              <a:rPr lang="en-US" sz="1200" b="0" spc="-12" kern="0" dirty="0">
                <a:solidFill>
                  <a:srgbClr val="FFFFFF"/>
                </a:solidFill>
                <a:latin typeface="Industry Test" pitchFamily="34" charset="0"/>
                <a:ea typeface="Industry Test" pitchFamily="34" charset="-122"/>
                <a:cs typeface="Industry Test" pitchFamily="34" charset="-120"/>
              </a:rPr>
              <a:t>On-chain agent for builders and investors with sector-specific knowledge</a:t>
            </a:r>
            <a:endParaRPr lang="en-US" sz="1350" dirty="0"/>
          </a:p>
          <a:p>
            <a:pPr algn="l">
              <a:lnSpc>
                <a:spcPts val="2160"/>
              </a:lnSpc>
            </a:pPr>
            <a:endParaRPr lang="en-US" sz="1350" dirty="0"/>
          </a:p>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TOKENOMICS: </a:t>
            </a:r>
            <a:endParaRPr lang="en-US" sz="1350" dirty="0"/>
          </a:p>
          <a:p>
            <a:pPr algn="l">
              <a:lnSpc>
                <a:spcPts val="2160"/>
              </a:lnSpc>
            </a:pPr>
            <a:r>
              <a:rPr lang="en-US" sz="1400" b="0" spc="-12" kern="0" dirty="0">
                <a:solidFill>
                  <a:srgbClr val="FFFFFF"/>
                </a:solidFill>
                <a:latin typeface="Industry Test" pitchFamily="34" charset="0"/>
                <a:ea typeface="Industry Test" pitchFamily="34" charset="-122"/>
                <a:cs typeface="Industry Test" pitchFamily="34" charset="-120"/>
              </a:rPr>
              <a:t>AI-reseach and intel on pricing, allocation, utilities and distribution strategies</a:t>
            </a:r>
            <a:endParaRPr lang="en-US" sz="1350" dirty="0"/>
          </a:p>
          <a:p>
            <a:pPr algn="l">
              <a:lnSpc>
                <a:spcPts val="2160"/>
              </a:lnSpc>
            </a:pPr>
            <a:endParaRPr lang="en-US" sz="1350" dirty="0"/>
          </a:p>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LEGAL &amp; COMPLIANCE: </a:t>
            </a:r>
            <a:endParaRPr lang="en-US" sz="1350" dirty="0"/>
          </a:p>
          <a:p>
            <a:pPr algn="l">
              <a:lnSpc>
                <a:spcPts val="2160"/>
              </a:lnSpc>
            </a:pPr>
            <a:r>
              <a:rPr lang="en-US" sz="1200" b="0" spc="-12" kern="0" dirty="0">
                <a:solidFill>
                  <a:srgbClr val="FFFFFF"/>
                </a:solidFill>
                <a:latin typeface="Industry Test" pitchFamily="34" charset="0"/>
                <a:ea typeface="Industry Test" pitchFamily="34" charset="-122"/>
                <a:cs typeface="Industry Test" pitchFamily="34" charset="-120"/>
              </a:rPr>
              <a:t>Automated legal opinions and corporate structure recommendations</a:t>
            </a:r>
            <a:endParaRPr lang="en-US" sz="1350" dirty="0"/>
          </a:p>
          <a:p>
            <a:pPr algn="l">
              <a:lnSpc>
                <a:spcPts val="2160"/>
              </a:lnSpc>
            </a:pPr>
            <a:endParaRPr lang="en-US" sz="1350" dirty="0"/>
          </a:p>
          <a:p>
            <a:pPr algn="l">
              <a:lnSpc>
                <a:spcPts val="2160"/>
              </a:lnSpc>
            </a:pPr>
            <a:r>
              <a:rPr lang="en-US" sz="1400" b="1" spc="-12" kern="0" dirty="0">
                <a:solidFill>
                  <a:srgbClr val="FFFFFF"/>
                </a:solidFill>
                <a:latin typeface="Industry Test" pitchFamily="34" charset="0"/>
                <a:ea typeface="Industry Test" pitchFamily="34" charset="-122"/>
                <a:cs typeface="Industry Test" pitchFamily="34" charset="-120"/>
              </a:rPr>
              <a:t>MARKETING:</a:t>
            </a:r>
            <a:pPr algn="l">
              <a:lnSpc>
                <a:spcPts val="2160"/>
              </a:lnSpc>
            </a:pPr>
            <a:r>
              <a:rPr lang="en-US" sz="1400" b="0" spc="-12" kern="0" dirty="0">
                <a:solidFill>
                  <a:srgbClr val="FFFFFF"/>
                </a:solidFill>
                <a:latin typeface="Industry Test" pitchFamily="34" charset="0"/>
                <a:ea typeface="Industry Test" pitchFamily="34" charset="-122"/>
                <a:cs typeface="Industry Test" pitchFamily="34" charset="-120"/>
              </a:rPr>
              <a:t> </a:t>
            </a:r>
            <a:endParaRPr lang="en-US" sz="1350" dirty="0"/>
          </a:p>
          <a:p>
            <a:pPr algn="l">
              <a:lnSpc>
                <a:spcPts val="2160"/>
              </a:lnSpc>
            </a:pPr>
            <a:r>
              <a:rPr lang="en-US" sz="1200" b="0" spc="-12" kern="0" dirty="0">
                <a:solidFill>
                  <a:srgbClr val="FFFFFF"/>
                </a:solidFill>
                <a:latin typeface="Industry Test" pitchFamily="34" charset="0"/>
                <a:ea typeface="Industry Test" pitchFamily="34" charset="-122"/>
                <a:cs typeface="Industry Test" pitchFamily="34" charset="-120"/>
              </a:rPr>
              <a:t>AI-driven content creation, A/B testing, and performance auditing</a:t>
            </a:r>
            <a:endParaRPr lang="en-US" sz="1350" dirty="0"/>
          </a:p>
        </p:txBody>
      </p:sp>
      <p:pic>
        <p:nvPicPr>
          <p:cNvPr id="6"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pic>
        <p:nvPicPr>
          <p:cNvPr id="7" name="Image 1" descr="https://pitch-assets-ccb95893-de3f-4266-973c-20049231b248.s3.eu-west-1.amazonaws.com/61baad9e-8e46-4f11-a261-b617d8017308?pitch-bytes=41083&amp;pitch-content-type=image%2Fpng">    </p:cNvPr>
          <p:cNvPicPr>
            <a:picLocks noChangeAspect="1"/>
          </p:cNvPicPr>
          <p:nvPr/>
        </p:nvPicPr>
        <p:blipFill>
          <a:blip r:embed="rId2"/>
          <a:srcRect l="0" r="0" t="0" b="0"/>
          <a:stretch/>
        </p:blipFill>
        <p:spPr>
          <a:xfrm>
            <a:off x="604407" y="2776055"/>
            <a:ext cx="443839" cy="454333"/>
          </a:xfrm>
          <a:prstGeom prst="rect">
            <a:avLst/>
          </a:prstGeom>
        </p:spPr>
      </p:pic>
      <p:pic>
        <p:nvPicPr>
          <p:cNvPr id="8" name="Image 2" descr="https://pitch-assets-ccb95893-de3f-4266-973c-20049231b248.s3.eu-west-1.amazonaws.com/24aec2d2-12ef-48e5-ade0-3d8d59775906?pitch-bytes=13600&amp;pitch-content-type=image%2Fpng">    </p:cNvPr>
          <p:cNvPicPr>
            <a:picLocks noChangeAspect="1"/>
          </p:cNvPicPr>
          <p:nvPr/>
        </p:nvPicPr>
        <p:blipFill>
          <a:blip r:embed="rId3"/>
          <a:srcRect l="0" r="0" t="0" b="0"/>
          <a:stretch/>
        </p:blipFill>
        <p:spPr>
          <a:xfrm>
            <a:off x="604407" y="1957428"/>
            <a:ext cx="443839" cy="454333"/>
          </a:xfrm>
          <a:prstGeom prst="rect">
            <a:avLst/>
          </a:prstGeom>
        </p:spPr>
      </p:pic>
      <p:pic>
        <p:nvPicPr>
          <p:cNvPr id="9" name="Image 3" descr="https://pitch-assets-ccb95893-de3f-4266-973c-20049231b248.s3.eu-west-1.amazonaws.com/b6404b2e-a900-4606-b6fc-5c64faed3a52?pitch-bytes=16947&amp;pitch-content-type=image%2Fpng">    </p:cNvPr>
          <p:cNvPicPr>
            <a:picLocks noChangeAspect="1"/>
          </p:cNvPicPr>
          <p:nvPr/>
        </p:nvPicPr>
        <p:blipFill>
          <a:blip r:embed="rId4"/>
          <a:srcRect l="0" r="0" t="0" b="0"/>
          <a:stretch/>
        </p:blipFill>
        <p:spPr>
          <a:xfrm>
            <a:off x="604407" y="4417961"/>
            <a:ext cx="443839" cy="454333"/>
          </a:xfrm>
          <a:prstGeom prst="rect">
            <a:avLst/>
          </a:prstGeom>
        </p:spPr>
      </p:pic>
      <p:pic>
        <p:nvPicPr>
          <p:cNvPr id="10" name="Image 4" descr="https://pitch-assets-ccb95893-de3f-4266-973c-20049231b248.s3.eu-west-1.amazonaws.com/3a899afb-8f8c-4a1e-b34e-d7e4710b62e3?pitch-bytes=18394&amp;pitch-content-type=image%2Fpng">    </p:cNvPr>
          <p:cNvPicPr>
            <a:picLocks noChangeAspect="1"/>
          </p:cNvPicPr>
          <p:nvPr/>
        </p:nvPicPr>
        <p:blipFill>
          <a:blip r:embed="rId5"/>
          <a:srcRect l="0" r="0" t="0" b="0"/>
          <a:stretch/>
        </p:blipFill>
        <p:spPr>
          <a:xfrm>
            <a:off x="604407" y="3594682"/>
            <a:ext cx="443839" cy="45433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101116"/>
        </a:solidFill>
      </p:bgPr>
    </p:bg>
    <p:spTree>
      <p:nvGrpSpPr>
        <p:cNvPr id="1" name=""/>
        <p:cNvGrpSpPr/>
        <p:nvPr/>
      </p:nvGrpSpPr>
      <p:grpSpPr>
        <a:xfrm>
          <a:off x="0" y="0"/>
          <a:ext cx="0" cy="0"/>
          <a:chOff x="0" y="0"/>
          <a:chExt cx="0" cy="0"/>
        </a:xfrm>
      </p:grpSpPr>
      <p:sp>
        <p:nvSpPr>
          <p:cNvPr id="3" name="Text 0"/>
          <p:cNvSpPr/>
          <p:nvPr/>
        </p:nvSpPr>
        <p:spPr>
          <a:xfrm>
            <a:off x="3111149" y="344192"/>
            <a:ext cx="2919487" cy="396218"/>
          </a:xfrm>
          <a:prstGeom prst="rect">
            <a:avLst/>
          </a:prstGeom>
          <a:noFill/>
          <a:ln/>
        </p:spPr>
        <p:txBody>
          <a:bodyPr wrap="square" lIns="0" tIns="0" rIns="0" bIns="0" rtlCol="0" anchor="t"/>
          <a:lstStyle/>
          <a:p>
            <a:pPr algn="ctr">
              <a:lnSpc>
                <a:spcPts val="3120"/>
              </a:lnSpc>
            </a:pPr>
            <a:r>
              <a:rPr lang="en-US" sz="2400" b="1" spc="-24" kern="0" dirty="0">
                <a:solidFill>
                  <a:srgbClr val="FDA106"/>
                </a:solidFill>
                <a:latin typeface="Industry Test" pitchFamily="34" charset="0"/>
                <a:ea typeface="Industry Test" pitchFamily="34" charset="-122"/>
                <a:cs typeface="Industry Test" pitchFamily="34" charset="-120"/>
              </a:rPr>
              <a:t>FTO Launchpad </a:t>
            </a:r>
            <a:endParaRPr lang="en-US" sz="2400" dirty="0"/>
          </a:p>
        </p:txBody>
      </p:sp>
      <p:sp>
        <p:nvSpPr>
          <p:cNvPr id="4" name="Text 1"/>
          <p:cNvSpPr/>
          <p:nvPr/>
        </p:nvSpPr>
        <p:spPr>
          <a:xfrm>
            <a:off x="1219376" y="1574281"/>
            <a:ext cx="6258260" cy="3367943"/>
          </a:xfrm>
          <a:prstGeom prst="rect">
            <a:avLst/>
          </a:prstGeom>
          <a:noFill/>
          <a:ln/>
        </p:spPr>
        <p:txBody>
          <a:bodyPr wrap="square" lIns="0" tIns="0" rIns="0" bIns="0" rtlCol="0" anchor="t"/>
          <a:lstStyle/>
          <a:p>
            <a:pPr algn="l">
              <a:lnSpc>
                <a:spcPts val="2040"/>
              </a:lnSpc>
            </a:pPr>
            <a:r>
              <a:rPr lang="en-US" sz="1300" b="1" spc="-12" kern="0" dirty="0">
                <a:solidFill>
                  <a:srgbClr val="FFFFFF"/>
                </a:solidFill>
                <a:latin typeface="Industry Test" pitchFamily="34" charset="0"/>
                <a:ea typeface="Industry Test" pitchFamily="34" charset="-122"/>
                <a:cs typeface="Industry Test" pitchFamily="34" charset="-120"/>
              </a:rPr>
              <a:t>Liquidity Bootstrapping Pool:</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Dutch Auctions ensure fair pricing </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Current market leader Fjord Foundry has done $1 billion over the past 24 months  </a:t>
            </a:r>
            <a:endParaRPr lang="en-US" sz="1275" dirty="0"/>
          </a:p>
          <a:p>
            <a:pPr algn="l">
              <a:lnSpc>
                <a:spcPts val="2040"/>
              </a:lnSpc>
            </a:pPr>
            <a:r>
              <a:rPr lang="en-US" sz="1300" b="0" spc="-12" kern="0" dirty="0">
                <a:solidFill>
                  <a:srgbClr val="FFFFFF"/>
                </a:solidFill>
                <a:latin typeface="Industry Test" pitchFamily="34" charset="0"/>
                <a:ea typeface="Industry Test" pitchFamily="34" charset="-122"/>
                <a:cs typeface="Industry Test" pitchFamily="34" charset="-120"/>
              </a:rPr>
              <a:t> </a:t>
            </a:r>
            <a:endParaRPr lang="en-US" sz="1275" dirty="0"/>
          </a:p>
          <a:p>
            <a:pPr algn="l">
              <a:lnSpc>
                <a:spcPts val="2040"/>
              </a:lnSpc>
            </a:pPr>
            <a:r>
              <a:rPr lang="en-US" sz="1300" b="1" spc="-12" kern="0" dirty="0">
                <a:solidFill>
                  <a:srgbClr val="FFFFFF"/>
                </a:solidFill>
                <a:latin typeface="Industry Test" pitchFamily="34" charset="0"/>
                <a:ea typeface="Industry Test" pitchFamily="34" charset="-122"/>
                <a:cs typeface="Industry Test" pitchFamily="34" charset="-120"/>
              </a:rPr>
              <a:t>Fixed Pricing: </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Equal opportunities for everyday investors with no allocation minimums</a:t>
            </a:r>
            <a:endParaRPr lang="en-US" sz="1275" dirty="0"/>
          </a:p>
          <a:p>
            <a:pPr algn="l">
              <a:lnSpc>
                <a:spcPts val="2040"/>
              </a:lnSpc>
            </a:pPr>
            <a:endParaRPr lang="en-US" sz="1275" dirty="0"/>
          </a:p>
          <a:p>
            <a:pPr algn="l">
              <a:lnSpc>
                <a:spcPts val="2040"/>
              </a:lnSpc>
            </a:pPr>
            <a:r>
              <a:rPr lang="en-US" sz="1300" b="1" spc="-12" kern="0" dirty="0">
                <a:solidFill>
                  <a:srgbClr val="FFFFFF"/>
                </a:solidFill>
                <a:latin typeface="Industry Test" pitchFamily="34" charset="0"/>
                <a:ea typeface="Industry Test" pitchFamily="34" charset="-122"/>
                <a:cs typeface="Industry Test" pitchFamily="34" charset="-120"/>
              </a:rPr>
              <a:t>Node Sale: </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Compliant with tighter DeFi regulations</a:t>
            </a:r>
            <a:endParaRPr lang="en-US" sz="1275" dirty="0"/>
          </a:p>
          <a:p>
            <a:pPr algn="l">
              <a:lnSpc>
                <a:spcPts val="2040"/>
              </a:lnSpc>
            </a:pPr>
            <a:endParaRPr lang="en-US" sz="1275" dirty="0"/>
          </a:p>
          <a:p>
            <a:pPr algn="l">
              <a:lnSpc>
                <a:spcPts val="2040"/>
              </a:lnSpc>
            </a:pPr>
            <a:r>
              <a:rPr lang="en-US" sz="1300" b="1" spc="-12" kern="0" dirty="0">
                <a:solidFill>
                  <a:srgbClr val="FFFFFF"/>
                </a:solidFill>
                <a:latin typeface="Industry Test" pitchFamily="34" charset="0"/>
                <a:ea typeface="Industry Test" pitchFamily="34" charset="-122"/>
                <a:cs typeface="Industry Test" pitchFamily="34" charset="-120"/>
              </a:rPr>
              <a:t>…and more: </a:t>
            </a:r>
            <a:endParaRPr lang="en-US" sz="1275" dirty="0"/>
          </a:p>
          <a:p>
            <a:pPr algn="l" marL="190500" indent="-190500">
              <a:lnSpc>
                <a:spcPts val="2040"/>
              </a:lnSpc>
              <a:buSzPct val="100000"/>
              <a:buChar char="•"/>
            </a:pPr>
            <a:r>
              <a:rPr lang="en-US" sz="1300" b="0" spc="-12" kern="0" dirty="0">
                <a:solidFill>
                  <a:srgbClr val="FFFFFF"/>
                </a:solidFill>
                <a:latin typeface="Industry Test" pitchFamily="34" charset="0"/>
                <a:ea typeface="Industry Test" pitchFamily="34" charset="-122"/>
                <a:cs typeface="Industry Test" pitchFamily="34" charset="-120"/>
              </a:rPr>
              <a:t>Next great token issuance method is…</a:t>
            </a:r>
            <a:endParaRPr lang="en-US" sz="1275" dirty="0"/>
          </a:p>
        </p:txBody>
      </p:sp>
      <p:sp>
        <p:nvSpPr>
          <p:cNvPr id="5" name="Text 2"/>
          <p:cNvSpPr/>
          <p:nvPr/>
        </p:nvSpPr>
        <p:spPr>
          <a:xfrm>
            <a:off x="1764751" y="738775"/>
            <a:ext cx="5610932" cy="243818"/>
          </a:xfrm>
          <a:prstGeom prst="rect">
            <a:avLst/>
          </a:prstGeom>
          <a:noFill/>
          <a:ln/>
        </p:spPr>
        <p:txBody>
          <a:bodyPr wrap="square" lIns="0" tIns="0" rIns="0" bIns="0" rtlCol="0" anchor="t"/>
          <a:lstStyle/>
          <a:p>
            <a:pPr algn="ctr">
              <a:lnSpc>
                <a:spcPts val="1920"/>
              </a:lnSpc>
            </a:pPr>
            <a:r>
              <a:rPr lang="en-US" sz="1200" b="0" spc="-12" kern="0" dirty="0">
                <a:solidFill>
                  <a:srgbClr val="FFFFFF"/>
                </a:solidFill>
                <a:latin typeface="Industry Test" pitchFamily="34" charset="0"/>
                <a:ea typeface="Industry Test" pitchFamily="34" charset="-122"/>
                <a:cs typeface="Industry Test" pitchFamily="34" charset="-120"/>
              </a:rPr>
              <a:t>Tailored Solutions for Every Token Offering</a:t>
            </a:r>
            <a:endParaRPr lang="en-US" sz="1200" dirty="0"/>
          </a:p>
        </p:txBody>
      </p:sp>
      <p:pic>
        <p:nvPicPr>
          <p:cNvPr id="6" name="Image 0" descr="https://pitch-assets-ccb95893-de3f-4266-973c-20049231b248.s3.eu-west-1.amazonaws.com/1cc2c87e-fcaf-4c31-ae3d-6aa7006cd789?pitch-bytes=477895&amp;pitch-content-type=image%2Fpng">    </p:cNvPr>
          <p:cNvPicPr>
            <a:picLocks noChangeAspect="1"/>
          </p:cNvPicPr>
          <p:nvPr/>
        </p:nvPicPr>
        <p:blipFill>
          <a:blip r:embed="rId1"/>
          <a:srcRect l="0" r="0" t="0" b="0"/>
          <a:stretch/>
        </p:blipFill>
        <p:spPr>
          <a:xfrm>
            <a:off x="135834" y="134730"/>
            <a:ext cx="572413" cy="52774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TokenBuilder Deck - August 2024</dc:title>
  <dc:subject>PptxGenJS Presentation</dc:subject>
  <dc:creator>Pitch Software GmbH</dc:creator>
  <cp:lastModifiedBy>Pitch Software GmbH</cp:lastModifiedBy>
  <cp:revision>1</cp:revision>
  <dcterms:created xsi:type="dcterms:W3CDTF">2024-08-28T13:35:42Z</dcterms:created>
  <dcterms:modified xsi:type="dcterms:W3CDTF">2024-08-28T13:35:42Z</dcterms:modified>
</cp:coreProperties>
</file>