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344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  <p:sldId id="354" r:id="rId15"/>
    <p:sldId id="355" r:id="rId16"/>
    <p:sldId id="35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A3D024-909B-3BC2-1496-FEEAB652808A}" name="Sher Dionisio" initials="" userId="S::Sher.Dionisio@teksystemsgs.com::02daa716-9709-4d47-a153-1943ce1675c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FD0F851-EC5A-4D38-B0AD-8093EC10F33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928" autoAdjust="0"/>
  </p:normalViewPr>
  <p:slideViewPr>
    <p:cSldViewPr snapToGrid="0">
      <p:cViewPr varScale="1">
        <p:scale>
          <a:sx n="93" d="100"/>
          <a:sy n="93" d="100"/>
        </p:scale>
        <p:origin x="182" y="77"/>
      </p:cViewPr>
      <p:guideLst>
        <p:guide orient="horz" pos="17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0109"/>
    </p:cViewPr>
  </p:sorterViewPr>
  <p:notesViewPr>
    <p:cSldViewPr snapToGrid="0" showGuides="1">
      <p:cViewPr varScale="1">
        <p:scale>
          <a:sx n="58" d="100"/>
          <a:sy n="58" d="100"/>
        </p:scale>
        <p:origin x="3240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B440F78-2C9E-4C7F-818C-B40BB19D3A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D3FB98-80B9-4155-809A-82659D34A0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18EB1-FF96-47AA-9A30-F1BFF2FFD1F7}" type="datetimeFigureOut">
              <a:rPr lang="en-US" smtClean="0"/>
              <a:t>10/16/2024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DEF847-3492-4888-9C23-1504238536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E48C54-2332-4748-9C65-6A27E550C1F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75FB2-D12E-4669-8522-D3E2C7E6D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991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4A361-7934-4769-9B16-8A939698742C}" type="datetimeFigureOut">
              <a:rPr lang="en-US" smtClean="0"/>
              <a:t>10/16/2024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8E0B9-48E4-499D-93B2-B07D00395B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043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29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7568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4755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114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878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700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461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026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45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05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099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167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244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CA39D92-9919-A80E-44FF-6B912E85073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8788" y="457200"/>
            <a:ext cx="11274425" cy="59436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Click icon to insert picture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62FF34D-C8F8-1796-647D-D17056A27E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1955" y="612475"/>
            <a:ext cx="4701904" cy="3079029"/>
          </a:xfrm>
        </p:spPr>
        <p:txBody>
          <a:bodyPr anchor="b">
            <a:normAutofit/>
          </a:bodyPr>
          <a:lstStyle>
            <a:lvl1pPr algn="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0768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30338E2-B50A-8F3E-2CA7-A75753E7ED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2629" y="598947"/>
            <a:ext cx="10515600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C8DD029-A673-92B9-0343-3B35BE46D2F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29641" y="2153285"/>
            <a:ext cx="3032759" cy="3790310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able Placeholder 10">
            <a:extLst>
              <a:ext uri="{FF2B5EF4-FFF2-40B4-BE49-F238E27FC236}">
                <a16:creationId xmlns:a16="http://schemas.microsoft.com/office/drawing/2014/main" id="{6E658BA3-0202-C705-7A02-8B70B7884420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724400" y="2170621"/>
            <a:ext cx="6553200" cy="3772974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BD761E53-47C7-492A-D5B5-A8C2740B5157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953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2" y="2153285"/>
            <a:ext cx="6925660" cy="3500438"/>
          </a:xfrm>
        </p:spPr>
        <p:txBody>
          <a:bodyPr lIns="91440">
            <a:normAutofit/>
          </a:bodyPr>
          <a:lstStyle>
            <a:lvl1pPr marL="0" indent="0">
              <a:spcBef>
                <a:spcPts val="1000"/>
              </a:spcBef>
              <a:spcAft>
                <a:spcPts val="1200"/>
              </a:spcAft>
              <a:buNone/>
              <a:defRPr sz="1800" b="0"/>
            </a:lvl1pPr>
            <a:lvl2pPr marL="228600">
              <a:spcBef>
                <a:spcPts val="1000"/>
              </a:spcBef>
              <a:spcAft>
                <a:spcPts val="1200"/>
              </a:spcAft>
              <a:defRPr sz="1800" b="0"/>
            </a:lvl2pPr>
            <a:lvl3pPr marL="685800">
              <a:spcBef>
                <a:spcPts val="1000"/>
              </a:spcBef>
              <a:spcAft>
                <a:spcPts val="1200"/>
              </a:spcAft>
              <a:defRPr sz="1800" b="0"/>
            </a:lvl3pPr>
            <a:lvl4pPr marL="868680">
              <a:spcBef>
                <a:spcPts val="1000"/>
              </a:spcBef>
              <a:spcAft>
                <a:spcPts val="1200"/>
              </a:spcAft>
              <a:defRPr sz="1800" b="0"/>
            </a:lvl4pPr>
            <a:lvl5pPr marL="1143000">
              <a:spcBef>
                <a:spcPts val="1000"/>
              </a:spcBef>
              <a:spcAft>
                <a:spcPts val="1200"/>
              </a:spcAft>
              <a:defRPr sz="1800" b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15745" y="2153285"/>
            <a:ext cx="3229495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 b="1"/>
            </a:lvl1pPr>
            <a:lvl2pPr>
              <a:spcBef>
                <a:spcPts val="1000"/>
              </a:spcBef>
              <a:spcAft>
                <a:spcPts val="1200"/>
              </a:spcAft>
              <a:defRPr sz="1600" b="1"/>
            </a:lvl2pPr>
            <a:lvl3pPr>
              <a:spcBef>
                <a:spcPts val="1000"/>
              </a:spcBef>
              <a:spcAft>
                <a:spcPts val="1200"/>
              </a:spcAft>
              <a:defRPr sz="1400" b="1"/>
            </a:lvl3pPr>
            <a:lvl4pPr>
              <a:spcBef>
                <a:spcPts val="1000"/>
              </a:spcBef>
              <a:spcAft>
                <a:spcPts val="1200"/>
              </a:spcAft>
              <a:defRPr sz="1200" b="1"/>
            </a:lvl4pPr>
            <a:lvl5pPr>
              <a:spcBef>
                <a:spcPts val="1000"/>
              </a:spcBef>
              <a:spcAft>
                <a:spcPts val="1200"/>
              </a:spcAft>
              <a:defRPr sz="1200" b="1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C9F70CF1-DCAD-AE71-6B34-7BFB25EE530B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235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33145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0CF90928-AB48-3554-E2B9-417A00F286AD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930275" y="2168526"/>
            <a:ext cx="10331450" cy="393906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icon to insert table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D6C0A7-887A-66E2-A954-5E0592B9F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688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BB1E76-5845-01C9-1D0D-03CFFE6F0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96C21AF-4286-DECE-37A1-E8980687A1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160" y="655320"/>
            <a:ext cx="4572000" cy="5486400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8E1D6B3-3EC8-6AC4-BE2B-5C732C85679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773680"/>
            <a:ext cx="4572000" cy="336804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800"/>
            </a:lvl1pPr>
            <a:lvl2pPr marL="457200" indent="0">
              <a:spcBef>
                <a:spcPts val="1000"/>
              </a:spcBef>
              <a:buNone/>
              <a:defRPr sz="1600"/>
            </a:lvl2pPr>
            <a:lvl3pPr marL="914400" indent="0">
              <a:spcBef>
                <a:spcPts val="1000"/>
              </a:spcBef>
              <a:buNone/>
              <a:defRPr sz="1400"/>
            </a:lvl3pPr>
            <a:lvl4pPr marL="1371600" indent="0">
              <a:spcBef>
                <a:spcPts val="1000"/>
              </a:spcBef>
              <a:buNone/>
              <a:defRPr sz="1200"/>
            </a:lvl4pPr>
            <a:lvl5pPr marL="1828800" indent="0">
              <a:spcBef>
                <a:spcPts val="100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139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C229E2-8757-94D8-A1B6-702189DCCB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3249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77143C8-CDFF-B937-C00C-5E7B509399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83920"/>
            <a:ext cx="4114800" cy="50596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82637A1-1BB4-AF51-24C3-6FE78DD45D9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438400"/>
            <a:ext cx="4799012" cy="3505200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buNone/>
              <a:defRPr sz="1800"/>
            </a:lvl1pPr>
            <a:lvl2pPr marL="457200" indent="0">
              <a:lnSpc>
                <a:spcPct val="125000"/>
              </a:lnSpc>
              <a:buNone/>
              <a:defRPr sz="1600"/>
            </a:lvl2pPr>
            <a:lvl3pPr marL="914400" indent="0">
              <a:lnSpc>
                <a:spcPct val="125000"/>
              </a:lnSpc>
              <a:buNone/>
              <a:defRPr sz="1400"/>
            </a:lvl3pPr>
            <a:lvl4pPr marL="1371600" indent="0">
              <a:lnSpc>
                <a:spcPct val="125000"/>
              </a:lnSpc>
              <a:buNone/>
              <a:defRPr sz="1200"/>
            </a:lvl4pPr>
            <a:lvl5pPr marL="1828800" indent="0">
              <a:lnSpc>
                <a:spcPct val="125000"/>
              </a:lnSpc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rame 2">
            <a:extLst>
              <a:ext uri="{FF2B5EF4-FFF2-40B4-BE49-F238E27FC236}">
                <a16:creationId xmlns:a16="http://schemas.microsoft.com/office/drawing/2014/main" id="{56F59DF2-AB3C-B7B3-826A-636B8CC5AB31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687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4737016-0B2B-9F81-7A77-63223C486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34E572-08FE-0439-A460-8DFE1183A6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8742" y="914399"/>
            <a:ext cx="4798858" cy="5029199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1EB46EC-087C-B8FF-2363-B99FAE983B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14400"/>
            <a:ext cx="5713413" cy="502920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92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1D49246-C641-C3BA-F07B-89FFC6CDA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399" y="853439"/>
            <a:ext cx="4802373" cy="2833689"/>
          </a:xfrm>
        </p:spPr>
        <p:txBody>
          <a:bodyPr rIns="914400" anchor="b"/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BE7E1DF-A70C-8F79-9B76-72B2A7B4DC7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14400" y="3931919"/>
            <a:ext cx="4802735" cy="2072641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800"/>
            </a:lvl1pPr>
            <a:lvl2pPr marL="457200" indent="0">
              <a:lnSpc>
                <a:spcPct val="125000"/>
              </a:lnSpc>
              <a:spcBef>
                <a:spcPts val="0"/>
              </a:spcBef>
              <a:buNone/>
              <a:defRPr sz="1600"/>
            </a:lvl2pPr>
            <a:lvl3pPr marL="914400" indent="0">
              <a:lnSpc>
                <a:spcPct val="125000"/>
              </a:lnSpc>
              <a:spcBef>
                <a:spcPts val="0"/>
              </a:spcBef>
              <a:buNone/>
              <a:defRPr sz="1400"/>
            </a:lvl3pPr>
            <a:lvl4pPr marL="1371600" indent="0">
              <a:lnSpc>
                <a:spcPct val="125000"/>
              </a:lnSpc>
              <a:spcBef>
                <a:spcPts val="0"/>
              </a:spcBef>
              <a:buNone/>
              <a:defRPr sz="1200"/>
            </a:lvl4pPr>
            <a:lvl5pPr marL="1828800" indent="0">
              <a:lnSpc>
                <a:spcPct val="125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CD5F637-DFBF-7FED-7CD5-F46A26E5CD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8587" y="921230"/>
            <a:ext cx="5713413" cy="5029200"/>
          </a:xfrm>
          <a:custGeom>
            <a:avLst/>
            <a:gdLst>
              <a:gd name="connsiteX0" fmla="*/ 5327097 w 5713413"/>
              <a:gd name="connsiteY0" fmla="*/ 0 h 5029200"/>
              <a:gd name="connsiteX1" fmla="*/ 5713413 w 5713413"/>
              <a:gd name="connsiteY1" fmla="*/ 0 h 5029200"/>
              <a:gd name="connsiteX2" fmla="*/ 5713413 w 5713413"/>
              <a:gd name="connsiteY2" fmla="*/ 5029200 h 5029200"/>
              <a:gd name="connsiteX3" fmla="*/ 5327097 w 5713413"/>
              <a:gd name="connsiteY3" fmla="*/ 5029200 h 5029200"/>
              <a:gd name="connsiteX4" fmla="*/ 0 w 5713413"/>
              <a:gd name="connsiteY4" fmla="*/ 0 h 5029200"/>
              <a:gd name="connsiteX5" fmla="*/ 5313743 w 5713413"/>
              <a:gd name="connsiteY5" fmla="*/ 0 h 5029200"/>
              <a:gd name="connsiteX6" fmla="*/ 5313743 w 5713413"/>
              <a:gd name="connsiteY6" fmla="*/ 5029200 h 5029200"/>
              <a:gd name="connsiteX7" fmla="*/ 0 w 5713413"/>
              <a:gd name="connsiteY7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13413" h="5029200">
                <a:moveTo>
                  <a:pt x="5327097" y="0"/>
                </a:moveTo>
                <a:lnTo>
                  <a:pt x="5713413" y="0"/>
                </a:lnTo>
                <a:lnTo>
                  <a:pt x="5713413" y="5029200"/>
                </a:lnTo>
                <a:lnTo>
                  <a:pt x="5327097" y="5029200"/>
                </a:lnTo>
                <a:close/>
                <a:moveTo>
                  <a:pt x="0" y="0"/>
                </a:moveTo>
                <a:lnTo>
                  <a:pt x="5313743" y="0"/>
                </a:lnTo>
                <a:lnTo>
                  <a:pt x="5313743" y="5029200"/>
                </a:lnTo>
                <a:lnTo>
                  <a:pt x="0" y="5029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rame 12">
            <a:extLst>
              <a:ext uri="{FF2B5EF4-FFF2-40B4-BE49-F238E27FC236}">
                <a16:creationId xmlns:a16="http://schemas.microsoft.com/office/drawing/2014/main" id="{33E3B934-3E16-21AF-8F5A-9EFD93255705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05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D872928-B479-F7C5-9C83-C448FBA361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1020445"/>
            <a:ext cx="4114800" cy="502920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61E3771A-E1EB-0CBE-828C-2C5E1F2AE6C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475227" y="1020445"/>
            <a:ext cx="4802735" cy="5029200"/>
          </a:xfrm>
        </p:spPr>
        <p:txBody>
          <a:bodyPr anchor="ctr">
            <a:normAutofit/>
          </a:bodyPr>
          <a:lstStyle>
            <a:lvl1pPr marL="22860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/>
            </a:lvl1pPr>
            <a:lvl2pPr marL="41148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600"/>
            </a:lvl2pPr>
            <a:lvl3pPr marL="59436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/>
            </a:lvl3pPr>
            <a:lvl4pPr marL="77724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/>
            </a:lvl4pPr>
            <a:lvl5pPr marL="96012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A1635D-96F0-769B-4ECB-70502770A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4F877767-0342-A344-0462-A0D877FF68F8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52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image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1F215D-0D9E-64B3-1F66-E90B87932A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00741"/>
            <a:ext cx="4802372" cy="2788919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E86A4459-11C2-44C6-0173-C666D5AADC1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14400" y="3825239"/>
            <a:ext cx="4802735" cy="2072641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800"/>
            </a:lvl1pPr>
            <a:lvl2pPr marL="457200" indent="0">
              <a:lnSpc>
                <a:spcPct val="125000"/>
              </a:lnSpc>
              <a:spcBef>
                <a:spcPts val="0"/>
              </a:spcBef>
              <a:buNone/>
              <a:defRPr sz="1600"/>
            </a:lvl2pPr>
            <a:lvl3pPr marL="914400" indent="0">
              <a:lnSpc>
                <a:spcPct val="125000"/>
              </a:lnSpc>
              <a:spcBef>
                <a:spcPts val="0"/>
              </a:spcBef>
              <a:buNone/>
              <a:defRPr sz="1400"/>
            </a:lvl3pPr>
            <a:lvl4pPr marL="1371600" indent="0">
              <a:lnSpc>
                <a:spcPct val="125000"/>
              </a:lnSpc>
              <a:spcBef>
                <a:spcPts val="0"/>
              </a:spcBef>
              <a:buNone/>
              <a:defRPr sz="1200"/>
            </a:lvl4pPr>
            <a:lvl5pPr marL="1828800" indent="0">
              <a:lnSpc>
                <a:spcPct val="125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4EF14-0982-D931-9DD6-ECFE61D5B0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8587" y="921230"/>
            <a:ext cx="5713413" cy="5029200"/>
          </a:xfrm>
          <a:custGeom>
            <a:avLst/>
            <a:gdLst>
              <a:gd name="connsiteX0" fmla="*/ 5327097 w 5713413"/>
              <a:gd name="connsiteY0" fmla="*/ 0 h 5029200"/>
              <a:gd name="connsiteX1" fmla="*/ 5713413 w 5713413"/>
              <a:gd name="connsiteY1" fmla="*/ 0 h 5029200"/>
              <a:gd name="connsiteX2" fmla="*/ 5713413 w 5713413"/>
              <a:gd name="connsiteY2" fmla="*/ 5029200 h 5029200"/>
              <a:gd name="connsiteX3" fmla="*/ 5327097 w 5713413"/>
              <a:gd name="connsiteY3" fmla="*/ 5029200 h 5029200"/>
              <a:gd name="connsiteX4" fmla="*/ 0 w 5713413"/>
              <a:gd name="connsiteY4" fmla="*/ 0 h 5029200"/>
              <a:gd name="connsiteX5" fmla="*/ 5313743 w 5713413"/>
              <a:gd name="connsiteY5" fmla="*/ 0 h 5029200"/>
              <a:gd name="connsiteX6" fmla="*/ 5313743 w 5713413"/>
              <a:gd name="connsiteY6" fmla="*/ 5029200 h 5029200"/>
              <a:gd name="connsiteX7" fmla="*/ 0 w 5713413"/>
              <a:gd name="connsiteY7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13413" h="5029200">
                <a:moveTo>
                  <a:pt x="5327097" y="0"/>
                </a:moveTo>
                <a:lnTo>
                  <a:pt x="5713413" y="0"/>
                </a:lnTo>
                <a:lnTo>
                  <a:pt x="5713413" y="5029200"/>
                </a:lnTo>
                <a:lnTo>
                  <a:pt x="5327097" y="5029200"/>
                </a:lnTo>
                <a:close/>
                <a:moveTo>
                  <a:pt x="0" y="0"/>
                </a:moveTo>
                <a:lnTo>
                  <a:pt x="5313743" y="0"/>
                </a:lnTo>
                <a:lnTo>
                  <a:pt x="5313743" y="5029200"/>
                </a:lnTo>
                <a:lnTo>
                  <a:pt x="0" y="5029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7D7E927E-4F73-5579-4F1D-E13899DEEA04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0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0" y="2153285"/>
            <a:ext cx="4953001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09360" y="2153285"/>
            <a:ext cx="5135880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55D7E8F5-692D-24DD-0F8C-9563BA74AAF4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43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1" y="2153285"/>
            <a:ext cx="3261359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 b="1"/>
            </a:lvl1pPr>
            <a:lvl2pPr>
              <a:spcBef>
                <a:spcPts val="1000"/>
              </a:spcBef>
              <a:spcAft>
                <a:spcPts val="1200"/>
              </a:spcAft>
              <a:defRPr sz="1600" b="1"/>
            </a:lvl2pPr>
            <a:lvl3pPr>
              <a:spcBef>
                <a:spcPts val="1000"/>
              </a:spcBef>
              <a:spcAft>
                <a:spcPts val="1200"/>
              </a:spcAft>
              <a:defRPr sz="1400" b="1"/>
            </a:lvl3pPr>
            <a:lvl4pPr>
              <a:spcBef>
                <a:spcPts val="1000"/>
              </a:spcBef>
              <a:spcAft>
                <a:spcPts val="1200"/>
              </a:spcAft>
              <a:defRPr sz="1200" b="1"/>
            </a:lvl4pPr>
            <a:lvl5pPr>
              <a:spcBef>
                <a:spcPts val="1000"/>
              </a:spcBef>
              <a:spcAft>
                <a:spcPts val="1200"/>
              </a:spcAft>
              <a:defRPr sz="1200" b="1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480560" y="2153285"/>
            <a:ext cx="6964680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5C0F1533-3810-C210-9B67-D2F4A1846C23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165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9C70371-D147-2B29-EAEB-B10A799D09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6169" y="614812"/>
            <a:ext cx="10359659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AE226-98C6-70F4-8DED-59E8FE3040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67" y="2177378"/>
            <a:ext cx="5713413" cy="4669987"/>
          </a:xfrm>
          <a:custGeom>
            <a:avLst/>
            <a:gdLst>
              <a:gd name="connsiteX0" fmla="*/ 400038 w 5713413"/>
              <a:gd name="connsiteY0" fmla="*/ 0 h 4669987"/>
              <a:gd name="connsiteX1" fmla="*/ 5713413 w 5713413"/>
              <a:gd name="connsiteY1" fmla="*/ 0 h 4669987"/>
              <a:gd name="connsiteX2" fmla="*/ 5713413 w 5713413"/>
              <a:gd name="connsiteY2" fmla="*/ 4315224 h 4669987"/>
              <a:gd name="connsiteX3" fmla="*/ 400038 w 5713413"/>
              <a:gd name="connsiteY3" fmla="*/ 4315224 h 4669987"/>
              <a:gd name="connsiteX4" fmla="*/ 0 w 5713413"/>
              <a:gd name="connsiteY4" fmla="*/ 0 h 4669987"/>
              <a:gd name="connsiteX5" fmla="*/ 386684 w 5713413"/>
              <a:gd name="connsiteY5" fmla="*/ 0 h 4669987"/>
              <a:gd name="connsiteX6" fmla="*/ 386684 w 5713413"/>
              <a:gd name="connsiteY6" fmla="*/ 4328578 h 4669987"/>
              <a:gd name="connsiteX7" fmla="*/ 5713413 w 5713413"/>
              <a:gd name="connsiteY7" fmla="*/ 4328578 h 4669987"/>
              <a:gd name="connsiteX8" fmla="*/ 5713413 w 5713413"/>
              <a:gd name="connsiteY8" fmla="*/ 4669987 h 4669987"/>
              <a:gd name="connsiteX9" fmla="*/ 0 w 5713413"/>
              <a:gd name="connsiteY9" fmla="*/ 4669987 h 4669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13413" h="4669987">
                <a:moveTo>
                  <a:pt x="400038" y="0"/>
                </a:moveTo>
                <a:lnTo>
                  <a:pt x="5713413" y="0"/>
                </a:lnTo>
                <a:lnTo>
                  <a:pt x="5713413" y="4315224"/>
                </a:lnTo>
                <a:lnTo>
                  <a:pt x="400038" y="4315224"/>
                </a:lnTo>
                <a:close/>
                <a:moveTo>
                  <a:pt x="0" y="0"/>
                </a:moveTo>
                <a:lnTo>
                  <a:pt x="386684" y="0"/>
                </a:lnTo>
                <a:lnTo>
                  <a:pt x="386684" y="4328578"/>
                </a:lnTo>
                <a:lnTo>
                  <a:pt x="5713413" y="4328578"/>
                </a:lnTo>
                <a:lnTo>
                  <a:pt x="5713413" y="4669987"/>
                </a:lnTo>
                <a:lnTo>
                  <a:pt x="0" y="466998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EEA9034-22FD-3C2F-6A27-63638969802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153285"/>
            <a:ext cx="4799012" cy="3790315"/>
          </a:xfrm>
        </p:spPr>
        <p:txBody>
          <a:bodyPr>
            <a:normAutofit/>
          </a:bodyPr>
          <a:lstStyle>
            <a:lvl1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2000"/>
            </a:lvl1pPr>
            <a:lvl2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800"/>
            </a:lvl2pPr>
            <a:lvl3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600"/>
            </a:lvl3pPr>
            <a:lvl4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400"/>
            </a:lvl4pPr>
            <a:lvl5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4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72AFED-AF5A-A2E9-0D36-388733BBE9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7A42E613-3DCC-07A2-BA9B-74B13F28E591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0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1920" userDrawn="1">
          <p15:clr>
            <a:srgbClr val="F26B43"/>
          </p15:clr>
        </p15:guide>
        <p15:guide id="4" pos="5760" userDrawn="1">
          <p15:clr>
            <a:srgbClr val="F26B43"/>
          </p15:clr>
        </p15:guide>
        <p15:guide id="5" pos="7248" userDrawn="1">
          <p15:clr>
            <a:srgbClr val="F26B43"/>
          </p15:clr>
        </p15:guide>
        <p15:guide id="6" pos="4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group of potted plants">
            <a:extLst>
              <a:ext uri="{FF2B5EF4-FFF2-40B4-BE49-F238E27FC236}">
                <a16:creationId xmlns:a16="http://schemas.microsoft.com/office/drawing/2014/main" id="{C5E399AE-C2DC-0BE4-A179-9A726D23FF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5" r="15"/>
          <a:stretch/>
        </p:blipFill>
        <p:spPr>
          <a:xfrm>
            <a:off x="458788" y="457200"/>
            <a:ext cx="11274425" cy="59436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26ABF06-5491-8319-408F-AC9C03E64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1955" y="612475"/>
            <a:ext cx="4701904" cy="3079029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Pitch deck</a:t>
            </a:r>
          </a:p>
        </p:txBody>
      </p:sp>
    </p:spTree>
    <p:extLst>
      <p:ext uri="{BB962C8B-B14F-4D97-AF65-F5344CB8AC3E}">
        <p14:creationId xmlns:p14="http://schemas.microsoft.com/office/powerpoint/2010/main" val="3865085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E21A35-90B9-F235-7F48-11B56D97F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9" y="598947"/>
            <a:ext cx="10515600" cy="1325563"/>
          </a:xfrm>
        </p:spPr>
        <p:txBody>
          <a:bodyPr/>
          <a:lstStyle/>
          <a:p>
            <a:r>
              <a:rPr lang="en-US" dirty="0"/>
              <a:t>Market overview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342BB7-ACF3-5240-804A-0BA9C5D19FF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29641" y="2153285"/>
            <a:ext cx="3032759" cy="3790310"/>
          </a:xfrm>
        </p:spPr>
        <p:txBody>
          <a:bodyPr/>
          <a:lstStyle/>
          <a:p>
            <a:r>
              <a:rPr lang="en-US" dirty="0"/>
              <a:t>Opportunity to build</a:t>
            </a:r>
          </a:p>
          <a:p>
            <a:r>
              <a:rPr lang="en-US" dirty="0"/>
              <a:t>Fully inclusive market</a:t>
            </a:r>
          </a:p>
          <a:p>
            <a:r>
              <a:rPr lang="en-US" dirty="0"/>
              <a:t>Total addressable market</a:t>
            </a:r>
          </a:p>
          <a:p>
            <a:r>
              <a:rPr lang="en-US" noProof="1"/>
              <a:t>Freedom to invent</a:t>
            </a:r>
            <a:endParaRPr lang="en-US" dirty="0"/>
          </a:p>
          <a:p>
            <a:r>
              <a:rPr lang="en-US" noProof="1"/>
              <a:t>Selectively inclusive market</a:t>
            </a:r>
          </a:p>
          <a:p>
            <a:r>
              <a:rPr lang="en-US" noProof="1"/>
              <a:t>Serviceable available market</a:t>
            </a:r>
          </a:p>
        </p:txBody>
      </p:sp>
      <p:graphicFrame>
        <p:nvGraphicFramePr>
          <p:cNvPr id="30" name="Table 11">
            <a:extLst>
              <a:ext uri="{FF2B5EF4-FFF2-40B4-BE49-F238E27FC236}">
                <a16:creationId xmlns:a16="http://schemas.microsoft.com/office/drawing/2014/main" id="{C6102643-33B6-B3EE-14F7-1DCC0DBCCEAB}"/>
              </a:ext>
            </a:extLst>
          </p:cNvPr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896366938"/>
              </p:ext>
            </p:extLst>
          </p:nvPr>
        </p:nvGraphicFramePr>
        <p:xfrm>
          <a:off x="4724400" y="2170113"/>
          <a:ext cx="6553205" cy="377455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065423">
                  <a:extLst>
                    <a:ext uri="{9D8B030D-6E8A-4147-A177-3AD203B41FA5}">
                      <a16:colId xmlns:a16="http://schemas.microsoft.com/office/drawing/2014/main" val="3233966979"/>
                    </a:ext>
                  </a:extLst>
                </a:gridCol>
                <a:gridCol w="1065423">
                  <a:extLst>
                    <a:ext uri="{9D8B030D-6E8A-4147-A177-3AD203B41FA5}">
                      <a16:colId xmlns:a16="http://schemas.microsoft.com/office/drawing/2014/main" val="1158840958"/>
                    </a:ext>
                  </a:extLst>
                </a:gridCol>
                <a:gridCol w="1065423">
                  <a:extLst>
                    <a:ext uri="{9D8B030D-6E8A-4147-A177-3AD203B41FA5}">
                      <a16:colId xmlns:a16="http://schemas.microsoft.com/office/drawing/2014/main" val="1014947327"/>
                    </a:ext>
                  </a:extLst>
                </a:gridCol>
                <a:gridCol w="1678468">
                  <a:extLst>
                    <a:ext uri="{9D8B030D-6E8A-4147-A177-3AD203B41FA5}">
                      <a16:colId xmlns:a16="http://schemas.microsoft.com/office/drawing/2014/main" val="2653728004"/>
                    </a:ext>
                  </a:extLst>
                </a:gridCol>
                <a:gridCol w="1678468">
                  <a:extLst>
                    <a:ext uri="{9D8B030D-6E8A-4147-A177-3AD203B41FA5}">
                      <a16:colId xmlns:a16="http://schemas.microsoft.com/office/drawing/2014/main" val="4218738779"/>
                    </a:ext>
                  </a:extLst>
                </a:gridCol>
              </a:tblGrid>
              <a:tr h="754911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Clients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Orders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Gross revenue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Net revenue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3590700"/>
                  </a:ext>
                </a:extLst>
              </a:tr>
              <a:tr h="75491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20XX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$10,000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$7,000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0826746"/>
                  </a:ext>
                </a:extLst>
              </a:tr>
              <a:tr h="75491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20XX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$20,000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$16,000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17333721"/>
                  </a:ext>
                </a:extLst>
              </a:tr>
              <a:tr h="75491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20XX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$30,000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$25,000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1589815"/>
                  </a:ext>
                </a:extLst>
              </a:tr>
              <a:tr h="75491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20XX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400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$40,000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$30,000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5832805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44084A-0289-782C-C2AC-07E397FB0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549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F8F842-D95F-32E4-59B0-60283CC86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485113"/>
            <a:ext cx="10515600" cy="1531525"/>
          </a:xfrm>
        </p:spPr>
        <p:txBody>
          <a:bodyPr/>
          <a:lstStyle/>
          <a:p>
            <a:r>
              <a:rPr lang="en-US" dirty="0"/>
              <a:t>Solution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E6187B-AC94-F6E4-6B8F-FAB5DD4D46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29642" y="2153285"/>
            <a:ext cx="6925660" cy="3500438"/>
          </a:xfrm>
        </p:spPr>
        <p:txBody>
          <a:bodyPr>
            <a:normAutofit/>
          </a:bodyPr>
          <a:lstStyle/>
          <a:p>
            <a:r>
              <a:rPr lang="en-US" dirty="0"/>
              <a:t>Our product makes consumer lives easier, and no other product on the market offers the same features</a:t>
            </a:r>
          </a:p>
          <a:p>
            <a:pPr lvl="1"/>
            <a:r>
              <a:rPr lang="en-US" dirty="0"/>
              <a:t>Gen Z (18-25 years old)</a:t>
            </a:r>
          </a:p>
          <a:p>
            <a:pPr lvl="1"/>
            <a:r>
              <a:rPr lang="en-US" dirty="0"/>
              <a:t>Reduce expenses for replacement products </a:t>
            </a:r>
          </a:p>
          <a:p>
            <a:pPr lvl="1"/>
            <a:r>
              <a:rPr lang="en-US" dirty="0"/>
              <a:t>Simple design that gives customers the targeted information they need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085EB0-3E37-ABCC-75DA-43416C56B4C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15745" y="2153285"/>
            <a:ext cx="3229495" cy="3500438"/>
          </a:xfrm>
        </p:spPr>
        <p:txBody>
          <a:bodyPr/>
          <a:lstStyle/>
          <a:p>
            <a:r>
              <a:rPr lang="en-US" dirty="0"/>
              <a:t>Close the gap</a:t>
            </a:r>
          </a:p>
          <a:p>
            <a:r>
              <a:rPr lang="en-US" dirty="0"/>
              <a:t>Target audience </a:t>
            </a:r>
          </a:p>
          <a:p>
            <a:r>
              <a:rPr lang="en-US" dirty="0"/>
              <a:t>Cost savings</a:t>
            </a:r>
          </a:p>
          <a:p>
            <a:r>
              <a:rPr lang="en-US" dirty="0"/>
              <a:t>Easy to use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B27BAD-9602-6B60-C782-2749DB9901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360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84C19E8-9349-E5B5-40F0-219E9B89B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485113"/>
            <a:ext cx="10331450" cy="1531525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graphicFrame>
        <p:nvGraphicFramePr>
          <p:cNvPr id="5" name="Table 9">
            <a:extLst>
              <a:ext uri="{FF2B5EF4-FFF2-40B4-BE49-F238E27FC236}">
                <a16:creationId xmlns:a16="http://schemas.microsoft.com/office/drawing/2014/main" id="{78A680D3-D9D6-E622-5917-31D12B63E561}"/>
              </a:ext>
            </a:extLst>
          </p:cNvPr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599747154"/>
              </p:ext>
            </p:extLst>
          </p:nvPr>
        </p:nvGraphicFramePr>
        <p:xfrm>
          <a:off x="930275" y="2168525"/>
          <a:ext cx="10363201" cy="372360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324555">
                  <a:extLst>
                    <a:ext uri="{9D8B030D-6E8A-4147-A177-3AD203B41FA5}">
                      <a16:colId xmlns:a16="http://schemas.microsoft.com/office/drawing/2014/main" val="3446012419"/>
                    </a:ext>
                  </a:extLst>
                </a:gridCol>
                <a:gridCol w="2012882">
                  <a:extLst>
                    <a:ext uri="{9D8B030D-6E8A-4147-A177-3AD203B41FA5}">
                      <a16:colId xmlns:a16="http://schemas.microsoft.com/office/drawing/2014/main" val="4052646397"/>
                    </a:ext>
                  </a:extLst>
                </a:gridCol>
                <a:gridCol w="2012882">
                  <a:extLst>
                    <a:ext uri="{9D8B030D-6E8A-4147-A177-3AD203B41FA5}">
                      <a16:colId xmlns:a16="http://schemas.microsoft.com/office/drawing/2014/main" val="1935352797"/>
                    </a:ext>
                  </a:extLst>
                </a:gridCol>
                <a:gridCol w="2012882">
                  <a:extLst>
                    <a:ext uri="{9D8B030D-6E8A-4147-A177-3AD203B41FA5}">
                      <a16:colId xmlns:a16="http://schemas.microsoft.com/office/drawing/2014/main" val="1218263486"/>
                    </a:ext>
                  </a:extLst>
                </a:gridCol>
              </a:tblGrid>
              <a:tr h="531944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Year 1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Year 2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Year 3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0773105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Income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2911372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Users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1,600,000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43393929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Sales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4,000,000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16,000,000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5711469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Average price per sale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75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8944196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Revenue @ 15%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5,625,000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48,000,000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216,000,000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61606819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Gross profit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5,625,000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48,000,000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216,000,000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5120011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658D41-330C-C53F-DA7F-276C18D267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082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B961152-381E-D654-15E9-7C4F09608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160" y="655320"/>
            <a:ext cx="4572000" cy="5486400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D569DC-1A68-51FF-4CCE-F334F8B3D5A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5413" y="2773680"/>
            <a:ext cx="4572000" cy="3368040"/>
          </a:xfrm>
        </p:spPr>
        <p:txBody>
          <a:bodyPr/>
          <a:lstStyle/>
          <a:p>
            <a:r>
              <a:rPr lang="en-US" dirty="0"/>
              <a:t>Brita Tamm</a:t>
            </a:r>
          </a:p>
          <a:p>
            <a:r>
              <a:rPr lang="en-US" dirty="0"/>
              <a:t>502-555-0152</a:t>
            </a:r>
          </a:p>
          <a:p>
            <a:r>
              <a:rPr lang="en-US" dirty="0"/>
              <a:t>brita@firstupconsultants.com</a:t>
            </a:r>
          </a:p>
          <a:p>
            <a:r>
              <a:rPr lang="en-US" dirty="0"/>
              <a:t>www.firstupconsultants.com</a:t>
            </a:r>
          </a:p>
        </p:txBody>
      </p:sp>
    </p:spTree>
    <p:extLst>
      <p:ext uri="{BB962C8B-B14F-4D97-AF65-F5344CB8AC3E}">
        <p14:creationId xmlns:p14="http://schemas.microsoft.com/office/powerpoint/2010/main" val="3303844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4B7D88-18D8-7250-6364-BECA6F653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920"/>
            <a:ext cx="4114800" cy="5059680"/>
          </a:xfrm>
        </p:spPr>
        <p:txBody>
          <a:bodyPr/>
          <a:lstStyle/>
          <a:p>
            <a:r>
              <a:rPr lang="en-US" dirty="0"/>
              <a:t>About us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C0D5F39-EF49-BECB-8276-8B8A46F07A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5413" y="2438400"/>
            <a:ext cx="4799012" cy="3505200"/>
          </a:xfrm>
        </p:spPr>
        <p:txBody>
          <a:bodyPr/>
          <a:lstStyle/>
          <a:p>
            <a:r>
              <a:rPr lang="en-US" dirty="0"/>
              <a:t>At Contoso, we empower organizations to foster collaborative thinking to further drive workplace innovation. By closing the loop and leveraging agile frameworks, we help businesses grow organically and foster a consumer-first mindset.</a:t>
            </a:r>
          </a:p>
        </p:txBody>
      </p:sp>
    </p:spTree>
    <p:extLst>
      <p:ext uri="{BB962C8B-B14F-4D97-AF65-F5344CB8AC3E}">
        <p14:creationId xmlns:p14="http://schemas.microsoft.com/office/powerpoint/2010/main" val="810374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304888D-B78B-26F5-9075-CDA3C673C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8742" y="914399"/>
            <a:ext cx="4798858" cy="5029199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pic>
        <p:nvPicPr>
          <p:cNvPr id="21" name="Picture Placeholder 20" descr="A group of men wearing aprons">
            <a:extLst>
              <a:ext uri="{FF2B5EF4-FFF2-40B4-BE49-F238E27FC236}">
                <a16:creationId xmlns:a16="http://schemas.microsoft.com/office/drawing/2014/main" id="{6B3187BD-B790-DE63-0B54-F9E459DC31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6" r="16"/>
          <a:stretch/>
        </p:blipFill>
        <p:spPr>
          <a:xfrm>
            <a:off x="0" y="914400"/>
            <a:ext cx="5713413" cy="5029200"/>
          </a:xfrm>
        </p:spPr>
      </p:pic>
    </p:spTree>
    <p:extLst>
      <p:ext uri="{BB962C8B-B14F-4D97-AF65-F5344CB8AC3E}">
        <p14:creationId xmlns:p14="http://schemas.microsoft.com/office/powerpoint/2010/main" val="3671577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21905908-61C5-E80D-F570-D84DB7527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853439"/>
            <a:ext cx="4802373" cy="2833689"/>
          </a:xfrm>
        </p:spPr>
        <p:txBody>
          <a:bodyPr/>
          <a:lstStyle/>
          <a:p>
            <a:r>
              <a:rPr lang="en-US" dirty="0"/>
              <a:t>Product overview</a:t>
            </a:r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7CC1959B-E6A9-5770-EC41-43538A9E36C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14400" y="3931919"/>
            <a:ext cx="4802735" cy="2072641"/>
          </a:xfrm>
        </p:spPr>
        <p:txBody>
          <a:bodyPr/>
          <a:lstStyle/>
          <a:p>
            <a:r>
              <a:rPr lang="en-US" dirty="0"/>
              <a:t>First beautifully designed product that's both stylish and functional</a:t>
            </a:r>
          </a:p>
        </p:txBody>
      </p:sp>
      <p:pic>
        <p:nvPicPr>
          <p:cNvPr id="20" name="Picture Placeholder 19" descr="A group of people looking at a computer">
            <a:extLst>
              <a:ext uri="{FF2B5EF4-FFF2-40B4-BE49-F238E27FC236}">
                <a16:creationId xmlns:a16="http://schemas.microsoft.com/office/drawing/2014/main" id="{3F8EC18D-03A7-9C7B-E8C4-34A8973C74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6" r="16"/>
          <a:stretch/>
        </p:blipFill>
        <p:spPr>
          <a:xfrm>
            <a:off x="6478588" y="920750"/>
            <a:ext cx="5713412" cy="5029200"/>
          </a:xfrm>
        </p:spPr>
      </p:pic>
    </p:spTree>
    <p:extLst>
      <p:ext uri="{BB962C8B-B14F-4D97-AF65-F5344CB8AC3E}">
        <p14:creationId xmlns:p14="http://schemas.microsoft.com/office/powerpoint/2010/main" val="1427108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A951FD-B055-4EE8-B6D9-62EC0F39D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20445"/>
            <a:ext cx="4114800" cy="5029200"/>
          </a:xfrm>
        </p:spPr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5F8EB2-8936-F0AC-DA2A-4A5609BEA7E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75227" y="1020445"/>
            <a:ext cx="4802735" cy="5029200"/>
          </a:xfrm>
        </p:spPr>
        <p:txBody>
          <a:bodyPr/>
          <a:lstStyle/>
          <a:p>
            <a:r>
              <a:rPr lang="en-US" b="1" dirty="0"/>
              <a:t>Market gap: </a:t>
            </a:r>
            <a:r>
              <a:rPr lang="en-US" dirty="0"/>
              <a:t>few, if any, products on the market help customers like we do</a:t>
            </a:r>
          </a:p>
          <a:p>
            <a:r>
              <a:rPr lang="en-US" b="1" dirty="0"/>
              <a:t>Customers: </a:t>
            </a:r>
            <a:r>
              <a:rPr lang="en-US" dirty="0"/>
              <a:t>66% of US consumers spend money on multiple products that only partially resolves their issue</a:t>
            </a:r>
          </a:p>
          <a:p>
            <a:r>
              <a:rPr lang="en-US" b="1" dirty="0"/>
              <a:t>Financials: </a:t>
            </a:r>
            <a:r>
              <a:rPr lang="en-US" dirty="0"/>
              <a:t>millennials account for about a quarter of the $48 billion spent on other products in 2018</a:t>
            </a:r>
          </a:p>
          <a:p>
            <a:r>
              <a:rPr lang="en-US" b="1" dirty="0"/>
              <a:t>Costs: </a:t>
            </a:r>
            <a:r>
              <a:rPr lang="en-US" dirty="0"/>
              <a:t>loss of productivity costing consumers thousands of dollars </a:t>
            </a:r>
          </a:p>
          <a:p>
            <a:r>
              <a:rPr lang="en-US" b="1" dirty="0"/>
              <a:t>Usability: </a:t>
            </a:r>
            <a:r>
              <a:rPr lang="en-US" dirty="0"/>
              <a:t>customers want something easy to use that helps make their life easier </a:t>
            </a:r>
          </a:p>
        </p:txBody>
      </p:sp>
    </p:spTree>
    <p:extLst>
      <p:ext uri="{BB962C8B-B14F-4D97-AF65-F5344CB8AC3E}">
        <p14:creationId xmlns:p14="http://schemas.microsoft.com/office/powerpoint/2010/main" val="762554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9B0A9F6B-B714-24A4-1731-04239F0C6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00741"/>
            <a:ext cx="4802372" cy="2788919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F098455-F3AD-4CE1-6F83-28C95857EE2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14400" y="3825239"/>
            <a:ext cx="4802735" cy="2072641"/>
          </a:xfrm>
        </p:spPr>
        <p:txBody>
          <a:bodyPr/>
          <a:lstStyle/>
          <a:p>
            <a:r>
              <a:rPr lang="en-US" noProof="1"/>
              <a:t>Online store and market swap</a:t>
            </a:r>
          </a:p>
        </p:txBody>
      </p:sp>
      <p:pic>
        <p:nvPicPr>
          <p:cNvPr id="15" name="Picture Placeholder 6" descr="A person holding a plant">
            <a:extLst>
              <a:ext uri="{FF2B5EF4-FFF2-40B4-BE49-F238E27FC236}">
                <a16:creationId xmlns:a16="http://schemas.microsoft.com/office/drawing/2014/main" id="{AAA2A7D6-6F43-AFA1-3A7C-846D137112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12132" r="12132"/>
          <a:stretch/>
        </p:blipFill>
        <p:spPr>
          <a:xfrm>
            <a:off x="6478588" y="920750"/>
            <a:ext cx="5713412" cy="50292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D350C2-47A5-211F-A685-9ACD211179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26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652A1E-B3F7-E1B2-76ED-8F78E74B9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485113"/>
            <a:ext cx="10515600" cy="1531525"/>
          </a:xfrm>
        </p:spPr>
        <p:txBody>
          <a:bodyPr/>
          <a:lstStyle/>
          <a:p>
            <a:r>
              <a:rPr lang="en-US" dirty="0"/>
              <a:t>Our competition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65E832F-DC64-28CC-592D-2CA44C5718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29640" y="2153285"/>
            <a:ext cx="4953001" cy="3500438"/>
          </a:xfrm>
        </p:spPr>
        <p:txBody>
          <a:bodyPr/>
          <a:lstStyle/>
          <a:p>
            <a:r>
              <a:rPr lang="en-US" noProof="1"/>
              <a:t>Our product is priced below that of other companies on the market</a:t>
            </a:r>
          </a:p>
          <a:p>
            <a:r>
              <a:rPr lang="en-US" noProof="1"/>
              <a:t>Design is simple and easy to use, compared to the complex designs of the competitors</a:t>
            </a:r>
          </a:p>
          <a:p>
            <a:r>
              <a:rPr lang="en-US" noProof="1"/>
              <a:t>Affordability is the main draw for our consumers to our product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69CC98A-13B9-DAED-1898-47715878985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09360" y="2153285"/>
            <a:ext cx="5135880" cy="3500438"/>
          </a:xfrm>
        </p:spPr>
        <p:txBody>
          <a:bodyPr/>
          <a:lstStyle/>
          <a:p>
            <a:r>
              <a:rPr lang="en-US" noProof="1"/>
              <a:t>Company A product is more expensive</a:t>
            </a:r>
          </a:p>
          <a:p>
            <a:r>
              <a:rPr lang="en-US" noProof="1"/>
              <a:t>Companies B &amp; C product is expensive and inconvenient to use</a:t>
            </a:r>
          </a:p>
          <a:p>
            <a:r>
              <a:rPr lang="en-US" noProof="1"/>
              <a:t>Companies D &amp; E product is affordable, but inconvenient to use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38ADE9-D6F5-84F7-8489-6CDEB832E6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500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364034-5F15-4B68-638D-779A619AC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485113"/>
            <a:ext cx="10515600" cy="1531525"/>
          </a:xfrm>
        </p:spPr>
        <p:txBody>
          <a:bodyPr/>
          <a:lstStyle/>
          <a:p>
            <a:r>
              <a:rPr lang="en-US" dirty="0"/>
              <a:t>Product overview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93159D-E72A-4C5B-E9D2-18BA09A87C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29641" y="2153285"/>
            <a:ext cx="3261359" cy="3500438"/>
          </a:xfrm>
        </p:spPr>
        <p:txBody>
          <a:bodyPr/>
          <a:lstStyle/>
          <a:p>
            <a:r>
              <a:rPr lang="en-US" dirty="0"/>
              <a:t>Unique</a:t>
            </a:r>
          </a:p>
          <a:p>
            <a:r>
              <a:rPr lang="en-US" dirty="0"/>
              <a:t>First to market</a:t>
            </a:r>
          </a:p>
          <a:p>
            <a:r>
              <a:rPr lang="en-US" dirty="0"/>
              <a:t>Tested</a:t>
            </a:r>
          </a:p>
          <a:p>
            <a:r>
              <a:rPr lang="en-US" dirty="0"/>
              <a:t>Authentic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51A4F1-ABAF-2D28-B31B-A6DC9942FA1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480560" y="2153285"/>
            <a:ext cx="6964680" cy="3500438"/>
          </a:xfrm>
        </p:spPr>
        <p:txBody>
          <a:bodyPr/>
          <a:lstStyle/>
          <a:p>
            <a:r>
              <a:rPr lang="en-US" dirty="0"/>
              <a:t>Only product specifically dedicated to this niche market</a:t>
            </a:r>
          </a:p>
          <a:p>
            <a:r>
              <a:rPr lang="en-US" dirty="0"/>
              <a:t>First beautifully designed product that's both stylish and functional</a:t>
            </a:r>
          </a:p>
          <a:p>
            <a:r>
              <a:rPr lang="en-US" dirty="0"/>
              <a:t>Conducted testing with college students in the area</a:t>
            </a:r>
          </a:p>
          <a:p>
            <a:r>
              <a:rPr lang="en-US" dirty="0"/>
              <a:t>Designed with the help and input of experts in the field 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AD58C6-6F47-0261-9611-E968042F55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076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B5244AC-D906-A60B-5023-D0289CF4F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169" y="614812"/>
            <a:ext cx="10359659" cy="1325563"/>
          </a:xfrm>
        </p:spPr>
        <p:txBody>
          <a:bodyPr/>
          <a:lstStyle/>
          <a:p>
            <a:r>
              <a:rPr lang="en-US" dirty="0"/>
              <a:t>Growth strategy</a:t>
            </a:r>
          </a:p>
        </p:txBody>
      </p:sp>
      <p:pic>
        <p:nvPicPr>
          <p:cNvPr id="22" name="Picture Placeholder 21" descr="A person holding a sign in front of a window">
            <a:extLst>
              <a:ext uri="{FF2B5EF4-FFF2-40B4-BE49-F238E27FC236}">
                <a16:creationId xmlns:a16="http://schemas.microsoft.com/office/drawing/2014/main" id="{0333AC2F-0501-ECB9-F8A0-289B12ADFB5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221" b="221"/>
          <a:stretch/>
        </p:blipFill>
        <p:spPr>
          <a:xfrm>
            <a:off x="0" y="2178050"/>
            <a:ext cx="5713413" cy="4668838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3F9FB22-CA85-FC72-AA81-4708F62AB6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5413" y="2153285"/>
            <a:ext cx="4799012" cy="3790315"/>
          </a:xfrm>
        </p:spPr>
        <p:txBody>
          <a:bodyPr/>
          <a:lstStyle/>
          <a:p>
            <a:r>
              <a:rPr lang="en-US" b="1" dirty="0"/>
              <a:t>Feb 20XX</a:t>
            </a:r>
            <a:r>
              <a:rPr lang="en-US" dirty="0"/>
              <a:t>: roll out product to high profile or top-level participants to help establish the product</a:t>
            </a:r>
          </a:p>
          <a:p>
            <a:r>
              <a:rPr lang="en-US" b="1" dirty="0"/>
              <a:t>May 20XX</a:t>
            </a:r>
            <a:r>
              <a:rPr lang="en-US" dirty="0"/>
              <a:t>: release the product to the public and monitor press release and social media accounts</a:t>
            </a:r>
          </a:p>
          <a:p>
            <a:r>
              <a:rPr lang="en-US" b="1" dirty="0"/>
              <a:t>Oct 20XX</a:t>
            </a:r>
            <a:r>
              <a:rPr lang="en-US" dirty="0"/>
              <a:t>: gather feedback and adjust product design as necessary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D8CC2E-BB8C-CF5A-C460-C662927C06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75412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7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B09D"/>
      </a:accent1>
      <a:accent2>
        <a:srgbClr val="FFD7C7"/>
      </a:accent2>
      <a:accent3>
        <a:srgbClr val="FFE9E0"/>
      </a:accent3>
      <a:accent4>
        <a:srgbClr val="55736D"/>
      </a:accent4>
      <a:accent5>
        <a:srgbClr val="88A88E"/>
      </a:accent5>
      <a:accent6>
        <a:srgbClr val="E6FFFB"/>
      </a:accent6>
      <a:hlink>
        <a:srgbClr val="0563C1"/>
      </a:hlink>
      <a:folHlink>
        <a:srgbClr val="954F72"/>
      </a:folHlink>
    </a:clrScheme>
    <a:fontScheme name="Custom 116">
      <a:majorFont>
        <a:latin typeface="Bodoni M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66722518_win32_SD_v11" id="{6E195932-91F4-4861-8538-848409B20D97}" vid="{F5C82CE7-F5AC-4E30-975C-FD228ED220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7CDA33-9251-49D0-A51A-7888AA3E063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32E4FA29-61E2-42A6-9537-732ED628B6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796806-D3A7-49C6-9335-B8A0B9307F8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{6E77B5A9-1F06-4895-BB54-78A8AEFE06A1}tf66722518_win32</Template>
  <TotalTime>1</TotalTime>
  <Words>475</Words>
  <Application>Microsoft Office PowerPoint</Application>
  <PresentationFormat>Widescreen</PresentationFormat>
  <Paragraphs>124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Bodoni MT</vt:lpstr>
      <vt:lpstr>Calibri</vt:lpstr>
      <vt:lpstr>Source Sans Pro Light</vt:lpstr>
      <vt:lpstr>Custom</vt:lpstr>
      <vt:lpstr>Pitch deck</vt:lpstr>
      <vt:lpstr>About us </vt:lpstr>
      <vt:lpstr>Company overview</vt:lpstr>
      <vt:lpstr>Product overview</vt:lpstr>
      <vt:lpstr>Problem</vt:lpstr>
      <vt:lpstr>Product benefits</vt:lpstr>
      <vt:lpstr>Our competition</vt:lpstr>
      <vt:lpstr>Product overview </vt:lpstr>
      <vt:lpstr>Growth strategy</vt:lpstr>
      <vt:lpstr>Market overview</vt:lpstr>
      <vt:lpstr>Solution</vt:lpstr>
      <vt:lpstr>Financials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Dawn Bui</dc:creator>
  <cp:lastModifiedBy>Dawn Bui</cp:lastModifiedBy>
  <cp:revision>1</cp:revision>
  <dcterms:created xsi:type="dcterms:W3CDTF">2024-10-16T15:08:04Z</dcterms:created>
  <dcterms:modified xsi:type="dcterms:W3CDTF">2024-10-16T15:09:23Z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