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1"/>
  </p:notesMasterIdLst>
  <p:handoutMasterIdLst>
    <p:handoutMasterId r:id="rId32"/>
  </p:handoutMasterIdLst>
  <p:sldIdLst>
    <p:sldId id="256" r:id="rId2"/>
    <p:sldId id="323" r:id="rId3"/>
    <p:sldId id="374" r:id="rId4"/>
    <p:sldId id="375" r:id="rId5"/>
    <p:sldId id="292" r:id="rId6"/>
    <p:sldId id="324" r:id="rId7"/>
    <p:sldId id="348" r:id="rId8"/>
    <p:sldId id="349" r:id="rId9"/>
    <p:sldId id="350" r:id="rId10"/>
    <p:sldId id="351" r:id="rId11"/>
    <p:sldId id="352" r:id="rId12"/>
    <p:sldId id="353" r:id="rId13"/>
    <p:sldId id="378" r:id="rId14"/>
    <p:sldId id="354" r:id="rId15"/>
    <p:sldId id="355" r:id="rId16"/>
    <p:sldId id="356" r:id="rId17"/>
    <p:sldId id="357" r:id="rId18"/>
    <p:sldId id="358" r:id="rId19"/>
    <p:sldId id="359" r:id="rId20"/>
    <p:sldId id="360" r:id="rId21"/>
    <p:sldId id="362" r:id="rId22"/>
    <p:sldId id="363" r:id="rId23"/>
    <p:sldId id="258" r:id="rId24"/>
    <p:sldId id="367" r:id="rId25"/>
    <p:sldId id="272" r:id="rId26"/>
    <p:sldId id="372" r:id="rId27"/>
    <p:sldId id="270" r:id="rId28"/>
    <p:sldId id="373" r:id="rId29"/>
    <p:sldId id="280" r:id="rId30"/>
  </p:sldIdLst>
  <p:sldSz cx="9144000" cy="5143500" type="screen16x9"/>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B8AD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14" autoAdjust="0"/>
    <p:restoredTop sz="96037" autoAdjust="0"/>
  </p:normalViewPr>
  <p:slideViewPr>
    <p:cSldViewPr>
      <p:cViewPr varScale="1">
        <p:scale>
          <a:sx n="143" d="100"/>
          <a:sy n="143" d="100"/>
        </p:scale>
        <p:origin x="624" y="102"/>
      </p:cViewPr>
      <p:guideLst>
        <p:guide orient="horz" pos="1620"/>
        <p:guide pos="2880"/>
      </p:guideLst>
    </p:cSldViewPr>
  </p:slideViewPr>
  <p:notesTextViewPr>
    <p:cViewPr>
      <p:scale>
        <a:sx n="1" d="1"/>
        <a:sy n="1" d="1"/>
      </p:scale>
      <p:origin x="0" y="0"/>
    </p:cViewPr>
  </p:notesTextViewPr>
  <p:sorterViewPr>
    <p:cViewPr>
      <p:scale>
        <a:sx n="130" d="100"/>
        <a:sy n="130" d="100"/>
      </p:scale>
      <p:origin x="0" y="-350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319" cy="465242"/>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885" y="0"/>
            <a:ext cx="3038319" cy="465242"/>
          </a:xfrm>
          <a:prstGeom prst="rect">
            <a:avLst/>
          </a:prstGeom>
        </p:spPr>
        <p:txBody>
          <a:bodyPr vert="horz" lIns="91440" tIns="45720" rIns="91440" bIns="45720" rtlCol="0"/>
          <a:lstStyle>
            <a:lvl1pPr algn="r">
              <a:defRPr sz="1200"/>
            </a:lvl1pPr>
          </a:lstStyle>
          <a:p>
            <a:fld id="{40FB7F49-D67D-41CC-BE3E-8E46BBEDB34D}" type="datetimeFigureOut">
              <a:rPr lang="en-US" smtClean="0"/>
              <a:t>9/13/2024</a:t>
            </a:fld>
            <a:endParaRPr lang="en-US" dirty="0"/>
          </a:p>
        </p:txBody>
      </p:sp>
      <p:sp>
        <p:nvSpPr>
          <p:cNvPr id="4" name="Footer Placeholder 3"/>
          <p:cNvSpPr>
            <a:spLocks noGrp="1"/>
          </p:cNvSpPr>
          <p:nvPr>
            <p:ph type="ftr" sz="quarter" idx="2"/>
          </p:nvPr>
        </p:nvSpPr>
        <p:spPr>
          <a:xfrm>
            <a:off x="0" y="8829054"/>
            <a:ext cx="3038319" cy="465242"/>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885" y="8829054"/>
            <a:ext cx="3038319" cy="465242"/>
          </a:xfrm>
          <a:prstGeom prst="rect">
            <a:avLst/>
          </a:prstGeom>
        </p:spPr>
        <p:txBody>
          <a:bodyPr vert="horz" lIns="91440" tIns="45720" rIns="91440" bIns="45720" rtlCol="0" anchor="b"/>
          <a:lstStyle>
            <a:lvl1pPr algn="r">
              <a:defRPr sz="1200"/>
            </a:lvl1pPr>
          </a:lstStyle>
          <a:p>
            <a:fld id="{57570E9D-84F8-415D-B1CB-E6BED0B15A87}" type="slidenum">
              <a:rPr lang="en-US" smtClean="0"/>
              <a:t>‹#›</a:t>
            </a:fld>
            <a:endParaRPr lang="en-US" dirty="0"/>
          </a:p>
        </p:txBody>
      </p:sp>
    </p:spTree>
    <p:extLst>
      <p:ext uri="{BB962C8B-B14F-4D97-AF65-F5344CB8AC3E}">
        <p14:creationId xmlns:p14="http://schemas.microsoft.com/office/powerpoint/2010/main" val="22134912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1344" y="0"/>
            <a:ext cx="3037840" cy="464820"/>
          </a:xfrm>
          <a:prstGeom prst="rect">
            <a:avLst/>
          </a:prstGeom>
        </p:spPr>
        <p:txBody>
          <a:bodyPr vert="horz" lIns="93177" tIns="46589" rIns="93177" bIns="46589" rtlCol="0"/>
          <a:lstStyle>
            <a:lvl1pPr algn="r">
              <a:defRPr sz="1200"/>
            </a:lvl1pPr>
          </a:lstStyle>
          <a:p>
            <a:fld id="{54F6A476-CB56-4C6A-98CB-912FC4E955BF}" type="datetimeFigureOut">
              <a:rPr lang="en-US" smtClean="0"/>
              <a:t>9/13/2024</a:t>
            </a:fld>
            <a:endParaRPr lang="en-US" dirty="0"/>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429"/>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1344" y="8829429"/>
            <a:ext cx="3037840" cy="464820"/>
          </a:xfrm>
          <a:prstGeom prst="rect">
            <a:avLst/>
          </a:prstGeom>
        </p:spPr>
        <p:txBody>
          <a:bodyPr vert="horz" lIns="93177" tIns="46589" rIns="93177" bIns="46589" rtlCol="0" anchor="b"/>
          <a:lstStyle>
            <a:lvl1pPr algn="r">
              <a:defRPr sz="1200"/>
            </a:lvl1pPr>
          </a:lstStyle>
          <a:p>
            <a:fld id="{0BB2BB91-0278-4DA3-99F7-31B1E5175E6B}" type="slidenum">
              <a:rPr lang="en-US" smtClean="0"/>
              <a:t>‹#›</a:t>
            </a:fld>
            <a:endParaRPr lang="en-US" dirty="0"/>
          </a:p>
        </p:txBody>
      </p:sp>
    </p:spTree>
    <p:extLst>
      <p:ext uri="{BB962C8B-B14F-4D97-AF65-F5344CB8AC3E}">
        <p14:creationId xmlns:p14="http://schemas.microsoft.com/office/powerpoint/2010/main" val="21948480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BB2BB91-0278-4DA3-99F7-31B1E5175E6B}" type="slidenum">
              <a:rPr lang="en-US" smtClean="0"/>
              <a:t>2</a:t>
            </a:fld>
            <a:endParaRPr lang="en-US" dirty="0"/>
          </a:p>
        </p:txBody>
      </p:sp>
    </p:spTree>
    <p:extLst>
      <p:ext uri="{BB962C8B-B14F-4D97-AF65-F5344CB8AC3E}">
        <p14:creationId xmlns:p14="http://schemas.microsoft.com/office/powerpoint/2010/main" val="25373583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BB2BB91-0278-4DA3-99F7-31B1E5175E6B}" type="slidenum">
              <a:rPr lang="en-US" smtClean="0"/>
              <a:t>3</a:t>
            </a:fld>
            <a:endParaRPr lang="en-US" dirty="0"/>
          </a:p>
        </p:txBody>
      </p:sp>
    </p:spTree>
    <p:extLst>
      <p:ext uri="{BB962C8B-B14F-4D97-AF65-F5344CB8AC3E}">
        <p14:creationId xmlns:p14="http://schemas.microsoft.com/office/powerpoint/2010/main" val="27446167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BB2BB91-0278-4DA3-99F7-31B1E5175E6B}" type="slidenum">
              <a:rPr lang="en-US" smtClean="0"/>
              <a:t>4</a:t>
            </a:fld>
            <a:endParaRPr lang="en-US" dirty="0"/>
          </a:p>
        </p:txBody>
      </p:sp>
    </p:spTree>
    <p:extLst>
      <p:ext uri="{BB962C8B-B14F-4D97-AF65-F5344CB8AC3E}">
        <p14:creationId xmlns:p14="http://schemas.microsoft.com/office/powerpoint/2010/main" val="23783698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BB2BB91-0278-4DA3-99F7-31B1E5175E6B}" type="slidenum">
              <a:rPr lang="en-US" smtClean="0"/>
              <a:t>6</a:t>
            </a:fld>
            <a:endParaRPr lang="en-US" dirty="0"/>
          </a:p>
        </p:txBody>
      </p:sp>
    </p:spTree>
    <p:extLst>
      <p:ext uri="{BB962C8B-B14F-4D97-AF65-F5344CB8AC3E}">
        <p14:creationId xmlns:p14="http://schemas.microsoft.com/office/powerpoint/2010/main" val="35427278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BB2BB91-0278-4DA3-99F7-31B1E5175E6B}" type="slidenum">
              <a:rPr lang="en-US" smtClean="0"/>
              <a:t>29</a:t>
            </a:fld>
            <a:endParaRPr lang="en-US" dirty="0"/>
          </a:p>
        </p:txBody>
      </p:sp>
    </p:spTree>
    <p:extLst>
      <p:ext uri="{BB962C8B-B14F-4D97-AF65-F5344CB8AC3E}">
        <p14:creationId xmlns:p14="http://schemas.microsoft.com/office/powerpoint/2010/main" val="11395387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756552C-CA1C-4A0F-8AE9-3704C7057E8F}" type="datetimeFigureOut">
              <a:rPr lang="en-US" smtClean="0"/>
              <a:t>9/13/2024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13F8660-45BC-4C2C-A7F2-781339749204}" type="slidenum">
              <a:rPr lang="en-US" smtClean="0"/>
              <a:t>‹#›</a:t>
            </a:fld>
            <a:endParaRPr lang="en-US" dirty="0"/>
          </a:p>
        </p:txBody>
      </p:sp>
    </p:spTree>
    <p:extLst>
      <p:ext uri="{BB962C8B-B14F-4D97-AF65-F5344CB8AC3E}">
        <p14:creationId xmlns:p14="http://schemas.microsoft.com/office/powerpoint/2010/main" val="18083511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756552C-CA1C-4A0F-8AE9-3704C7057E8F}" type="datetimeFigureOut">
              <a:rPr lang="en-US" smtClean="0"/>
              <a:t>9/13/2024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13F8660-45BC-4C2C-A7F2-781339749204}" type="slidenum">
              <a:rPr lang="en-US" smtClean="0"/>
              <a:t>‹#›</a:t>
            </a:fld>
            <a:endParaRPr lang="en-US" dirty="0"/>
          </a:p>
        </p:txBody>
      </p:sp>
    </p:spTree>
    <p:extLst>
      <p:ext uri="{BB962C8B-B14F-4D97-AF65-F5344CB8AC3E}">
        <p14:creationId xmlns:p14="http://schemas.microsoft.com/office/powerpoint/2010/main" val="12823375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756552C-CA1C-4A0F-8AE9-3704C7057E8F}" type="datetimeFigureOut">
              <a:rPr lang="en-US" smtClean="0"/>
              <a:t>9/13/2024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13F8660-45BC-4C2C-A7F2-781339749204}" type="slidenum">
              <a:rPr lang="en-US" smtClean="0"/>
              <a:t>‹#›</a:t>
            </a:fld>
            <a:endParaRPr lang="en-US" dirty="0"/>
          </a:p>
        </p:txBody>
      </p:sp>
    </p:spTree>
    <p:extLst>
      <p:ext uri="{BB962C8B-B14F-4D97-AF65-F5344CB8AC3E}">
        <p14:creationId xmlns:p14="http://schemas.microsoft.com/office/powerpoint/2010/main" val="27237275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756552C-CA1C-4A0F-8AE9-3704C7057E8F}" type="datetimeFigureOut">
              <a:rPr lang="en-US" smtClean="0"/>
              <a:t>9/13/2024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13F8660-45BC-4C2C-A7F2-781339749204}" type="slidenum">
              <a:rPr lang="en-US" smtClean="0"/>
              <a:t>‹#›</a:t>
            </a:fld>
            <a:endParaRPr lang="en-US" dirty="0"/>
          </a:p>
        </p:txBody>
      </p:sp>
    </p:spTree>
    <p:extLst>
      <p:ext uri="{BB962C8B-B14F-4D97-AF65-F5344CB8AC3E}">
        <p14:creationId xmlns:p14="http://schemas.microsoft.com/office/powerpoint/2010/main" val="13026010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756552C-CA1C-4A0F-8AE9-3704C7057E8F}" type="datetimeFigureOut">
              <a:rPr lang="en-US" smtClean="0"/>
              <a:t>9/13/2024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13F8660-45BC-4C2C-A7F2-781339749204}" type="slidenum">
              <a:rPr lang="en-US" smtClean="0"/>
              <a:t>‹#›</a:t>
            </a:fld>
            <a:endParaRPr lang="en-US" dirty="0"/>
          </a:p>
        </p:txBody>
      </p:sp>
    </p:spTree>
    <p:extLst>
      <p:ext uri="{BB962C8B-B14F-4D97-AF65-F5344CB8AC3E}">
        <p14:creationId xmlns:p14="http://schemas.microsoft.com/office/powerpoint/2010/main" val="27716479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756552C-CA1C-4A0F-8AE9-3704C7057E8F}" type="datetimeFigureOut">
              <a:rPr lang="en-US" smtClean="0"/>
              <a:t>9/13/2024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13F8660-45BC-4C2C-A7F2-781339749204}" type="slidenum">
              <a:rPr lang="en-US" smtClean="0"/>
              <a:t>‹#›</a:t>
            </a:fld>
            <a:endParaRPr lang="en-US" dirty="0"/>
          </a:p>
        </p:txBody>
      </p:sp>
    </p:spTree>
    <p:extLst>
      <p:ext uri="{BB962C8B-B14F-4D97-AF65-F5344CB8AC3E}">
        <p14:creationId xmlns:p14="http://schemas.microsoft.com/office/powerpoint/2010/main" val="23299334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756552C-CA1C-4A0F-8AE9-3704C7057E8F}" type="datetimeFigureOut">
              <a:rPr lang="en-US" smtClean="0"/>
              <a:t>9/13/2024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13F8660-45BC-4C2C-A7F2-781339749204}" type="slidenum">
              <a:rPr lang="en-US" smtClean="0"/>
              <a:t>‹#›</a:t>
            </a:fld>
            <a:endParaRPr lang="en-US" dirty="0"/>
          </a:p>
        </p:txBody>
      </p:sp>
    </p:spTree>
    <p:extLst>
      <p:ext uri="{BB962C8B-B14F-4D97-AF65-F5344CB8AC3E}">
        <p14:creationId xmlns:p14="http://schemas.microsoft.com/office/powerpoint/2010/main" val="18292589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756552C-CA1C-4A0F-8AE9-3704C7057E8F}" type="datetimeFigureOut">
              <a:rPr lang="en-US" smtClean="0"/>
              <a:t>9/13/2024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13F8660-45BC-4C2C-A7F2-781339749204}" type="slidenum">
              <a:rPr lang="en-US" smtClean="0"/>
              <a:t>‹#›</a:t>
            </a:fld>
            <a:endParaRPr lang="en-US" dirty="0"/>
          </a:p>
        </p:txBody>
      </p:sp>
    </p:spTree>
    <p:extLst>
      <p:ext uri="{BB962C8B-B14F-4D97-AF65-F5344CB8AC3E}">
        <p14:creationId xmlns:p14="http://schemas.microsoft.com/office/powerpoint/2010/main" val="20770490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56552C-CA1C-4A0F-8AE9-3704C7057E8F}" type="datetimeFigureOut">
              <a:rPr lang="en-US" smtClean="0"/>
              <a:t>9/13/2024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13F8660-45BC-4C2C-A7F2-781339749204}" type="slidenum">
              <a:rPr lang="en-US" smtClean="0"/>
              <a:t>‹#›</a:t>
            </a:fld>
            <a:endParaRPr lang="en-US" dirty="0"/>
          </a:p>
        </p:txBody>
      </p:sp>
    </p:spTree>
    <p:extLst>
      <p:ext uri="{BB962C8B-B14F-4D97-AF65-F5344CB8AC3E}">
        <p14:creationId xmlns:p14="http://schemas.microsoft.com/office/powerpoint/2010/main" val="22385881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5756552C-CA1C-4A0F-8AE9-3704C7057E8F}" type="datetimeFigureOut">
              <a:rPr lang="en-US" smtClean="0"/>
              <a:t>9/13/2024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13F8660-45BC-4C2C-A7F2-781339749204}" type="slidenum">
              <a:rPr lang="en-US" smtClean="0"/>
              <a:t>‹#›</a:t>
            </a:fld>
            <a:endParaRPr lang="en-US" dirty="0"/>
          </a:p>
        </p:txBody>
      </p:sp>
    </p:spTree>
    <p:extLst>
      <p:ext uri="{BB962C8B-B14F-4D97-AF65-F5344CB8AC3E}">
        <p14:creationId xmlns:p14="http://schemas.microsoft.com/office/powerpoint/2010/main" val="19697364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5756552C-CA1C-4A0F-8AE9-3704C7057E8F}" type="datetimeFigureOut">
              <a:rPr lang="en-US" smtClean="0"/>
              <a:t>9/13/2024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13F8660-45BC-4C2C-A7F2-781339749204}" type="slidenum">
              <a:rPr lang="en-US" smtClean="0"/>
              <a:t>‹#›</a:t>
            </a:fld>
            <a:endParaRPr lang="en-US" dirty="0"/>
          </a:p>
        </p:txBody>
      </p:sp>
    </p:spTree>
    <p:extLst>
      <p:ext uri="{BB962C8B-B14F-4D97-AF65-F5344CB8AC3E}">
        <p14:creationId xmlns:p14="http://schemas.microsoft.com/office/powerpoint/2010/main" val="33262873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5756552C-CA1C-4A0F-8AE9-3704C7057E8F}" type="datetimeFigureOut">
              <a:rPr lang="en-US" smtClean="0"/>
              <a:t>9/13/2024</a:t>
            </a:fld>
            <a:endParaRPr lang="en-US" dirty="0"/>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F13F8660-45BC-4C2C-A7F2-781339749204}" type="slidenum">
              <a:rPr lang="en-US" smtClean="0"/>
              <a:t>‹#›</a:t>
            </a:fld>
            <a:endParaRPr lang="en-US" dirty="0"/>
          </a:p>
        </p:txBody>
      </p:sp>
    </p:spTree>
    <p:extLst>
      <p:ext uri="{BB962C8B-B14F-4D97-AF65-F5344CB8AC3E}">
        <p14:creationId xmlns:p14="http://schemas.microsoft.com/office/powerpoint/2010/main" val="1769481398"/>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slide" Target="slide29.xml"/><Relationship Id="rId13" Type="http://schemas.openxmlformats.org/officeDocument/2006/relationships/image" Target="../media/image21.png"/><Relationship Id="rId3" Type="http://schemas.openxmlformats.org/officeDocument/2006/relationships/image" Target="../media/image7.png"/><Relationship Id="rId7" Type="http://schemas.openxmlformats.org/officeDocument/2006/relationships/slide" Target="slide23.xml"/><Relationship Id="rId12" Type="http://schemas.openxmlformats.org/officeDocument/2006/relationships/slide" Target="slide28.xml"/><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slide" Target="slide15.xml"/><Relationship Id="rId11" Type="http://schemas.openxmlformats.org/officeDocument/2006/relationships/slide" Target="slide6.xml"/><Relationship Id="rId5" Type="http://schemas.openxmlformats.org/officeDocument/2006/relationships/slide" Target="slide5.xml"/><Relationship Id="rId10" Type="http://schemas.openxmlformats.org/officeDocument/2006/relationships/slide" Target="slide27.xml"/><Relationship Id="rId4" Type="http://schemas.openxmlformats.org/officeDocument/2006/relationships/slide" Target="slide2.xml"/><Relationship Id="rId9" Type="http://schemas.openxmlformats.org/officeDocument/2006/relationships/slide" Target="slide25.xml"/></Relationships>
</file>

<file path=ppt/slides/_rels/slide11.xml.rels><?xml version="1.0" encoding="UTF-8" standalone="yes"?>
<Relationships xmlns="http://schemas.openxmlformats.org/package/2006/relationships"><Relationship Id="rId8" Type="http://schemas.openxmlformats.org/officeDocument/2006/relationships/slide" Target="slide29.xml"/><Relationship Id="rId13" Type="http://schemas.openxmlformats.org/officeDocument/2006/relationships/image" Target="../media/image22.png"/><Relationship Id="rId3" Type="http://schemas.openxmlformats.org/officeDocument/2006/relationships/image" Target="../media/image7.png"/><Relationship Id="rId7" Type="http://schemas.openxmlformats.org/officeDocument/2006/relationships/slide" Target="slide23.xml"/><Relationship Id="rId12" Type="http://schemas.openxmlformats.org/officeDocument/2006/relationships/slide" Target="slide28.xml"/><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slide" Target="slide15.xml"/><Relationship Id="rId11" Type="http://schemas.openxmlformats.org/officeDocument/2006/relationships/slide" Target="slide6.xml"/><Relationship Id="rId5" Type="http://schemas.openxmlformats.org/officeDocument/2006/relationships/slide" Target="slide5.xml"/><Relationship Id="rId10" Type="http://schemas.openxmlformats.org/officeDocument/2006/relationships/slide" Target="slide27.xml"/><Relationship Id="rId4" Type="http://schemas.openxmlformats.org/officeDocument/2006/relationships/slide" Target="slide2.xml"/><Relationship Id="rId9" Type="http://schemas.openxmlformats.org/officeDocument/2006/relationships/slide" Target="slide25.xml"/></Relationships>
</file>

<file path=ppt/slides/_rels/slide12.xml.rels><?xml version="1.0" encoding="UTF-8" standalone="yes"?>
<Relationships xmlns="http://schemas.openxmlformats.org/package/2006/relationships"><Relationship Id="rId8" Type="http://schemas.openxmlformats.org/officeDocument/2006/relationships/slide" Target="slide29.xml"/><Relationship Id="rId13" Type="http://schemas.openxmlformats.org/officeDocument/2006/relationships/image" Target="../media/image23.png"/><Relationship Id="rId3" Type="http://schemas.openxmlformats.org/officeDocument/2006/relationships/image" Target="../media/image7.png"/><Relationship Id="rId7" Type="http://schemas.openxmlformats.org/officeDocument/2006/relationships/slide" Target="slide23.xml"/><Relationship Id="rId12" Type="http://schemas.openxmlformats.org/officeDocument/2006/relationships/slide" Target="slide28.xml"/><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slide" Target="slide15.xml"/><Relationship Id="rId11" Type="http://schemas.openxmlformats.org/officeDocument/2006/relationships/slide" Target="slide6.xml"/><Relationship Id="rId5" Type="http://schemas.openxmlformats.org/officeDocument/2006/relationships/slide" Target="slide5.xml"/><Relationship Id="rId10" Type="http://schemas.openxmlformats.org/officeDocument/2006/relationships/slide" Target="slide27.xml"/><Relationship Id="rId4" Type="http://schemas.openxmlformats.org/officeDocument/2006/relationships/slide" Target="slide2.xml"/><Relationship Id="rId9" Type="http://schemas.openxmlformats.org/officeDocument/2006/relationships/slide" Target="slide25.xml"/></Relationships>
</file>

<file path=ppt/slides/_rels/slide13.xml.rels><?xml version="1.0" encoding="UTF-8" standalone="yes"?>
<Relationships xmlns="http://schemas.openxmlformats.org/package/2006/relationships"><Relationship Id="rId8" Type="http://schemas.openxmlformats.org/officeDocument/2006/relationships/slide" Target="slide29.xml"/><Relationship Id="rId13" Type="http://schemas.openxmlformats.org/officeDocument/2006/relationships/image" Target="../media/image18.png"/><Relationship Id="rId3" Type="http://schemas.openxmlformats.org/officeDocument/2006/relationships/image" Target="../media/image7.png"/><Relationship Id="rId7" Type="http://schemas.openxmlformats.org/officeDocument/2006/relationships/slide" Target="slide23.xml"/><Relationship Id="rId12" Type="http://schemas.openxmlformats.org/officeDocument/2006/relationships/slide" Target="slide28.xml"/><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slide" Target="slide15.xml"/><Relationship Id="rId11" Type="http://schemas.openxmlformats.org/officeDocument/2006/relationships/slide" Target="slide6.xml"/><Relationship Id="rId5" Type="http://schemas.openxmlformats.org/officeDocument/2006/relationships/slide" Target="slide5.xml"/><Relationship Id="rId10" Type="http://schemas.openxmlformats.org/officeDocument/2006/relationships/slide" Target="slide27.xml"/><Relationship Id="rId4" Type="http://schemas.openxmlformats.org/officeDocument/2006/relationships/slide" Target="slide2.xml"/><Relationship Id="rId9" Type="http://schemas.openxmlformats.org/officeDocument/2006/relationships/slide" Target="slide25.xml"/></Relationships>
</file>

<file path=ppt/slides/_rels/slide14.xml.rels><?xml version="1.0" encoding="UTF-8" standalone="yes"?>
<Relationships xmlns="http://schemas.openxmlformats.org/package/2006/relationships"><Relationship Id="rId8" Type="http://schemas.openxmlformats.org/officeDocument/2006/relationships/slide" Target="slide15.xml"/><Relationship Id="rId13" Type="http://schemas.openxmlformats.org/officeDocument/2006/relationships/slide" Target="slide6.xml"/><Relationship Id="rId3" Type="http://schemas.openxmlformats.org/officeDocument/2006/relationships/image" Target="../media/image7.png"/><Relationship Id="rId7" Type="http://schemas.openxmlformats.org/officeDocument/2006/relationships/slide" Target="slide5.xml"/><Relationship Id="rId12" Type="http://schemas.openxmlformats.org/officeDocument/2006/relationships/slide" Target="slide27.xml"/><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slide" Target="slide2.xml"/><Relationship Id="rId11" Type="http://schemas.openxmlformats.org/officeDocument/2006/relationships/slide" Target="slide25.xml"/><Relationship Id="rId5" Type="http://schemas.openxmlformats.org/officeDocument/2006/relationships/image" Target="../media/image25.png"/><Relationship Id="rId15" Type="http://schemas.openxmlformats.org/officeDocument/2006/relationships/image" Target="../media/image26.png"/><Relationship Id="rId10" Type="http://schemas.openxmlformats.org/officeDocument/2006/relationships/slide" Target="slide29.xml"/><Relationship Id="rId4" Type="http://schemas.openxmlformats.org/officeDocument/2006/relationships/image" Target="../media/image24.png"/><Relationship Id="rId9" Type="http://schemas.openxmlformats.org/officeDocument/2006/relationships/slide" Target="slide23.xml"/><Relationship Id="rId14" Type="http://schemas.openxmlformats.org/officeDocument/2006/relationships/slide" Target="slide28.xml"/></Relationships>
</file>

<file path=ppt/slides/_rels/slide15.xml.rels><?xml version="1.0" encoding="UTF-8" standalone="yes"?>
<Relationships xmlns="http://schemas.openxmlformats.org/package/2006/relationships"><Relationship Id="rId8" Type="http://schemas.openxmlformats.org/officeDocument/2006/relationships/slide" Target="slide23.xml"/><Relationship Id="rId13" Type="http://schemas.openxmlformats.org/officeDocument/2006/relationships/slide" Target="slide28.xml"/><Relationship Id="rId3" Type="http://schemas.openxmlformats.org/officeDocument/2006/relationships/image" Target="../media/image7.png"/><Relationship Id="rId7" Type="http://schemas.openxmlformats.org/officeDocument/2006/relationships/slide" Target="slide15.xml"/><Relationship Id="rId12" Type="http://schemas.openxmlformats.org/officeDocument/2006/relationships/slide" Target="slide6.xml"/><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slide" Target="slide5.xml"/><Relationship Id="rId11" Type="http://schemas.openxmlformats.org/officeDocument/2006/relationships/slide" Target="slide27.xml"/><Relationship Id="rId5" Type="http://schemas.openxmlformats.org/officeDocument/2006/relationships/slide" Target="slide2.xml"/><Relationship Id="rId10" Type="http://schemas.openxmlformats.org/officeDocument/2006/relationships/slide" Target="slide25.xml"/><Relationship Id="rId4" Type="http://schemas.openxmlformats.org/officeDocument/2006/relationships/image" Target="../media/image27.png"/><Relationship Id="rId9" Type="http://schemas.openxmlformats.org/officeDocument/2006/relationships/slide" Target="slide29.xml"/></Relationships>
</file>

<file path=ppt/slides/_rels/slide16.xml.rels><?xml version="1.0" encoding="UTF-8" standalone="yes"?>
<Relationships xmlns="http://schemas.openxmlformats.org/package/2006/relationships"><Relationship Id="rId8" Type="http://schemas.openxmlformats.org/officeDocument/2006/relationships/slide" Target="slide23.xml"/><Relationship Id="rId13" Type="http://schemas.openxmlformats.org/officeDocument/2006/relationships/slide" Target="slide28.xml"/><Relationship Id="rId3" Type="http://schemas.openxmlformats.org/officeDocument/2006/relationships/image" Target="../media/image7.png"/><Relationship Id="rId7" Type="http://schemas.openxmlformats.org/officeDocument/2006/relationships/slide" Target="slide15.xml"/><Relationship Id="rId12" Type="http://schemas.openxmlformats.org/officeDocument/2006/relationships/slide" Target="slide6.xml"/><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slide" Target="slide5.xml"/><Relationship Id="rId11" Type="http://schemas.openxmlformats.org/officeDocument/2006/relationships/slide" Target="slide27.xml"/><Relationship Id="rId5" Type="http://schemas.openxmlformats.org/officeDocument/2006/relationships/slide" Target="slide2.xml"/><Relationship Id="rId10" Type="http://schemas.openxmlformats.org/officeDocument/2006/relationships/slide" Target="slide25.xml"/><Relationship Id="rId4" Type="http://schemas.openxmlformats.org/officeDocument/2006/relationships/image" Target="../media/image28.png"/><Relationship Id="rId9" Type="http://schemas.openxmlformats.org/officeDocument/2006/relationships/slide" Target="slide29.xml"/></Relationships>
</file>

<file path=ppt/slides/_rels/slide17.xml.rels><?xml version="1.0" encoding="UTF-8" standalone="yes"?>
<Relationships xmlns="http://schemas.openxmlformats.org/package/2006/relationships"><Relationship Id="rId8" Type="http://schemas.openxmlformats.org/officeDocument/2006/relationships/slide" Target="slide23.xml"/><Relationship Id="rId13" Type="http://schemas.openxmlformats.org/officeDocument/2006/relationships/slide" Target="slide28.xml"/><Relationship Id="rId3" Type="http://schemas.openxmlformats.org/officeDocument/2006/relationships/image" Target="../media/image7.png"/><Relationship Id="rId7" Type="http://schemas.openxmlformats.org/officeDocument/2006/relationships/slide" Target="slide15.xml"/><Relationship Id="rId12" Type="http://schemas.openxmlformats.org/officeDocument/2006/relationships/slide" Target="slide6.xml"/><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slide" Target="slide5.xml"/><Relationship Id="rId11" Type="http://schemas.openxmlformats.org/officeDocument/2006/relationships/slide" Target="slide27.xml"/><Relationship Id="rId5" Type="http://schemas.openxmlformats.org/officeDocument/2006/relationships/slide" Target="slide2.xml"/><Relationship Id="rId10" Type="http://schemas.openxmlformats.org/officeDocument/2006/relationships/slide" Target="slide25.xml"/><Relationship Id="rId4" Type="http://schemas.openxmlformats.org/officeDocument/2006/relationships/image" Target="../media/image29.png"/><Relationship Id="rId9" Type="http://schemas.openxmlformats.org/officeDocument/2006/relationships/slide" Target="slide29.xml"/></Relationships>
</file>

<file path=ppt/slides/_rels/slide18.xml.rels><?xml version="1.0" encoding="UTF-8" standalone="yes"?>
<Relationships xmlns="http://schemas.openxmlformats.org/package/2006/relationships"><Relationship Id="rId8" Type="http://schemas.openxmlformats.org/officeDocument/2006/relationships/slide" Target="slide23.xml"/><Relationship Id="rId13" Type="http://schemas.openxmlformats.org/officeDocument/2006/relationships/slide" Target="slide28.xml"/><Relationship Id="rId3" Type="http://schemas.openxmlformats.org/officeDocument/2006/relationships/image" Target="../media/image7.png"/><Relationship Id="rId7" Type="http://schemas.openxmlformats.org/officeDocument/2006/relationships/slide" Target="slide15.xml"/><Relationship Id="rId12" Type="http://schemas.openxmlformats.org/officeDocument/2006/relationships/slide" Target="slide6.xml"/><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slide" Target="slide5.xml"/><Relationship Id="rId11" Type="http://schemas.openxmlformats.org/officeDocument/2006/relationships/slide" Target="slide27.xml"/><Relationship Id="rId5" Type="http://schemas.openxmlformats.org/officeDocument/2006/relationships/slide" Target="slide2.xml"/><Relationship Id="rId10" Type="http://schemas.openxmlformats.org/officeDocument/2006/relationships/slide" Target="slide25.xml"/><Relationship Id="rId4" Type="http://schemas.openxmlformats.org/officeDocument/2006/relationships/image" Target="../media/image30.png"/><Relationship Id="rId9" Type="http://schemas.openxmlformats.org/officeDocument/2006/relationships/slide" Target="slide29.xml"/></Relationships>
</file>

<file path=ppt/slides/_rels/slide19.xml.rels><?xml version="1.0" encoding="UTF-8" standalone="yes"?>
<Relationships xmlns="http://schemas.openxmlformats.org/package/2006/relationships"><Relationship Id="rId8" Type="http://schemas.openxmlformats.org/officeDocument/2006/relationships/slide" Target="slide23.xml"/><Relationship Id="rId13" Type="http://schemas.openxmlformats.org/officeDocument/2006/relationships/slide" Target="slide28.xml"/><Relationship Id="rId3" Type="http://schemas.openxmlformats.org/officeDocument/2006/relationships/image" Target="../media/image7.png"/><Relationship Id="rId7" Type="http://schemas.openxmlformats.org/officeDocument/2006/relationships/slide" Target="slide15.xml"/><Relationship Id="rId12" Type="http://schemas.openxmlformats.org/officeDocument/2006/relationships/slide" Target="slide6.xml"/><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slide" Target="slide5.xml"/><Relationship Id="rId11" Type="http://schemas.openxmlformats.org/officeDocument/2006/relationships/slide" Target="slide27.xml"/><Relationship Id="rId5" Type="http://schemas.openxmlformats.org/officeDocument/2006/relationships/slide" Target="slide2.xml"/><Relationship Id="rId10" Type="http://schemas.openxmlformats.org/officeDocument/2006/relationships/slide" Target="slide25.xml"/><Relationship Id="rId4" Type="http://schemas.openxmlformats.org/officeDocument/2006/relationships/image" Target="../media/image31.png"/><Relationship Id="rId9" Type="http://schemas.openxmlformats.org/officeDocument/2006/relationships/slide" Target="slide29.xml"/></Relationships>
</file>

<file path=ppt/slides/_rels/slide2.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27.xml"/><Relationship Id="rId3" Type="http://schemas.openxmlformats.org/officeDocument/2006/relationships/image" Target="../media/image4.jpeg"/><Relationship Id="rId7" Type="http://schemas.openxmlformats.org/officeDocument/2006/relationships/slide" Target="slide2.xml"/><Relationship Id="rId12" Type="http://schemas.openxmlformats.org/officeDocument/2006/relationships/slide" Target="slide25.xm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7.png"/><Relationship Id="rId11" Type="http://schemas.openxmlformats.org/officeDocument/2006/relationships/slide" Target="slide29.xml"/><Relationship Id="rId5" Type="http://schemas.openxmlformats.org/officeDocument/2006/relationships/image" Target="../media/image6.jpg"/><Relationship Id="rId15" Type="http://schemas.openxmlformats.org/officeDocument/2006/relationships/slide" Target="slide28.xml"/><Relationship Id="rId10" Type="http://schemas.openxmlformats.org/officeDocument/2006/relationships/slide" Target="slide23.xml"/><Relationship Id="rId4" Type="http://schemas.openxmlformats.org/officeDocument/2006/relationships/image" Target="../media/image5.jpeg"/><Relationship Id="rId9" Type="http://schemas.openxmlformats.org/officeDocument/2006/relationships/slide" Target="slide15.xml"/><Relationship Id="rId14" Type="http://schemas.openxmlformats.org/officeDocument/2006/relationships/slide" Target="slide6.xml"/></Relationships>
</file>

<file path=ppt/slides/_rels/slide20.xml.rels><?xml version="1.0" encoding="UTF-8" standalone="yes"?>
<Relationships xmlns="http://schemas.openxmlformats.org/package/2006/relationships"><Relationship Id="rId8" Type="http://schemas.openxmlformats.org/officeDocument/2006/relationships/slide" Target="slide23.xml"/><Relationship Id="rId13" Type="http://schemas.openxmlformats.org/officeDocument/2006/relationships/slide" Target="slide28.xml"/><Relationship Id="rId3" Type="http://schemas.openxmlformats.org/officeDocument/2006/relationships/image" Target="../media/image7.png"/><Relationship Id="rId7" Type="http://schemas.openxmlformats.org/officeDocument/2006/relationships/slide" Target="slide15.xml"/><Relationship Id="rId12" Type="http://schemas.openxmlformats.org/officeDocument/2006/relationships/slide" Target="slide6.xml"/><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slide" Target="slide5.xml"/><Relationship Id="rId11" Type="http://schemas.openxmlformats.org/officeDocument/2006/relationships/slide" Target="slide27.xml"/><Relationship Id="rId5" Type="http://schemas.openxmlformats.org/officeDocument/2006/relationships/slide" Target="slide2.xml"/><Relationship Id="rId10" Type="http://schemas.openxmlformats.org/officeDocument/2006/relationships/slide" Target="slide25.xml"/><Relationship Id="rId4" Type="http://schemas.openxmlformats.org/officeDocument/2006/relationships/image" Target="../media/image32.png"/><Relationship Id="rId9" Type="http://schemas.openxmlformats.org/officeDocument/2006/relationships/slide" Target="slide29.xml"/><Relationship Id="rId14" Type="http://schemas.openxmlformats.org/officeDocument/2006/relationships/image" Target="../media/image33.png"/></Relationships>
</file>

<file path=ppt/slides/_rels/slide21.xml.rels><?xml version="1.0" encoding="UTF-8" standalone="yes"?>
<Relationships xmlns="http://schemas.openxmlformats.org/package/2006/relationships"><Relationship Id="rId8" Type="http://schemas.openxmlformats.org/officeDocument/2006/relationships/slide" Target="slide23.xml"/><Relationship Id="rId13" Type="http://schemas.openxmlformats.org/officeDocument/2006/relationships/slide" Target="slide28.xml"/><Relationship Id="rId3" Type="http://schemas.openxmlformats.org/officeDocument/2006/relationships/image" Target="../media/image7.png"/><Relationship Id="rId7" Type="http://schemas.openxmlformats.org/officeDocument/2006/relationships/slide" Target="slide15.xml"/><Relationship Id="rId12" Type="http://schemas.openxmlformats.org/officeDocument/2006/relationships/slide" Target="slide6.xml"/><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slide" Target="slide5.xml"/><Relationship Id="rId11" Type="http://schemas.openxmlformats.org/officeDocument/2006/relationships/slide" Target="slide27.xml"/><Relationship Id="rId5" Type="http://schemas.openxmlformats.org/officeDocument/2006/relationships/slide" Target="slide2.xml"/><Relationship Id="rId10" Type="http://schemas.openxmlformats.org/officeDocument/2006/relationships/slide" Target="slide25.xml"/><Relationship Id="rId4" Type="http://schemas.openxmlformats.org/officeDocument/2006/relationships/image" Target="../media/image34.png"/><Relationship Id="rId9" Type="http://schemas.openxmlformats.org/officeDocument/2006/relationships/slide" Target="slide29.xml"/></Relationships>
</file>

<file path=ppt/slides/_rels/slide22.xml.rels><?xml version="1.0" encoding="UTF-8" standalone="yes"?>
<Relationships xmlns="http://schemas.openxmlformats.org/package/2006/relationships"><Relationship Id="rId8" Type="http://schemas.openxmlformats.org/officeDocument/2006/relationships/slide" Target="slide23.xml"/><Relationship Id="rId13" Type="http://schemas.openxmlformats.org/officeDocument/2006/relationships/slide" Target="slide28.xml"/><Relationship Id="rId3" Type="http://schemas.openxmlformats.org/officeDocument/2006/relationships/image" Target="../media/image7.png"/><Relationship Id="rId7" Type="http://schemas.openxmlformats.org/officeDocument/2006/relationships/slide" Target="slide15.xml"/><Relationship Id="rId12" Type="http://schemas.openxmlformats.org/officeDocument/2006/relationships/slide" Target="slide6.xml"/><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slide" Target="slide5.xml"/><Relationship Id="rId11" Type="http://schemas.openxmlformats.org/officeDocument/2006/relationships/slide" Target="slide27.xml"/><Relationship Id="rId5" Type="http://schemas.openxmlformats.org/officeDocument/2006/relationships/slide" Target="slide2.xml"/><Relationship Id="rId10" Type="http://schemas.openxmlformats.org/officeDocument/2006/relationships/slide" Target="slide25.xml"/><Relationship Id="rId4" Type="http://schemas.openxmlformats.org/officeDocument/2006/relationships/image" Target="../media/image35.png"/><Relationship Id="rId9" Type="http://schemas.openxmlformats.org/officeDocument/2006/relationships/slide" Target="slide29.xml"/></Relationships>
</file>

<file path=ppt/slides/_rels/slide23.xml.rels><?xml version="1.0" encoding="UTF-8" standalone="yes"?>
<Relationships xmlns="http://schemas.openxmlformats.org/package/2006/relationships"><Relationship Id="rId8" Type="http://schemas.openxmlformats.org/officeDocument/2006/relationships/slide" Target="slide15.xml"/><Relationship Id="rId13" Type="http://schemas.openxmlformats.org/officeDocument/2006/relationships/slide" Target="slide6.xml"/><Relationship Id="rId3" Type="http://schemas.openxmlformats.org/officeDocument/2006/relationships/slide" Target="slide1.xml"/><Relationship Id="rId7" Type="http://schemas.openxmlformats.org/officeDocument/2006/relationships/slide" Target="slide5.xml"/><Relationship Id="rId12" Type="http://schemas.openxmlformats.org/officeDocument/2006/relationships/slide" Target="slide27.xml"/><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slide" Target="slide2.xml"/><Relationship Id="rId11" Type="http://schemas.openxmlformats.org/officeDocument/2006/relationships/slide" Target="slide25.xml"/><Relationship Id="rId5" Type="http://schemas.openxmlformats.org/officeDocument/2006/relationships/image" Target="../media/image7.png"/><Relationship Id="rId10" Type="http://schemas.openxmlformats.org/officeDocument/2006/relationships/slide" Target="slide29.xml"/><Relationship Id="rId4" Type="http://schemas.openxmlformats.org/officeDocument/2006/relationships/image" Target="../media/image36.png"/><Relationship Id="rId9" Type="http://schemas.openxmlformats.org/officeDocument/2006/relationships/slide" Target="slide23.xml"/><Relationship Id="rId14" Type="http://schemas.openxmlformats.org/officeDocument/2006/relationships/slide" Target="slide28.xml"/></Relationships>
</file>

<file path=ppt/slides/_rels/slide24.xml.rels><?xml version="1.0" encoding="UTF-8" standalone="yes"?>
<Relationships xmlns="http://schemas.openxmlformats.org/package/2006/relationships"><Relationship Id="rId8" Type="http://schemas.openxmlformats.org/officeDocument/2006/relationships/slide" Target="slide15.xml"/><Relationship Id="rId13" Type="http://schemas.openxmlformats.org/officeDocument/2006/relationships/slide" Target="slide6.xml"/><Relationship Id="rId3" Type="http://schemas.openxmlformats.org/officeDocument/2006/relationships/slide" Target="slide1.xml"/><Relationship Id="rId7" Type="http://schemas.openxmlformats.org/officeDocument/2006/relationships/slide" Target="slide5.xml"/><Relationship Id="rId12" Type="http://schemas.openxmlformats.org/officeDocument/2006/relationships/slide" Target="slide27.xml"/><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slide" Target="slide2.xml"/><Relationship Id="rId11" Type="http://schemas.openxmlformats.org/officeDocument/2006/relationships/slide" Target="slide25.xml"/><Relationship Id="rId5" Type="http://schemas.openxmlformats.org/officeDocument/2006/relationships/image" Target="../media/image37.png"/><Relationship Id="rId15" Type="http://schemas.openxmlformats.org/officeDocument/2006/relationships/image" Target="../media/image38.png"/><Relationship Id="rId10" Type="http://schemas.openxmlformats.org/officeDocument/2006/relationships/slide" Target="slide29.xml"/><Relationship Id="rId4" Type="http://schemas.openxmlformats.org/officeDocument/2006/relationships/image" Target="../media/image7.png"/><Relationship Id="rId9" Type="http://schemas.openxmlformats.org/officeDocument/2006/relationships/slide" Target="slide23.xml"/><Relationship Id="rId14" Type="http://schemas.openxmlformats.org/officeDocument/2006/relationships/slide" Target="slide28.xml"/></Relationships>
</file>

<file path=ppt/slides/_rels/slide25.xml.rels><?xml version="1.0" encoding="UTF-8" standalone="yes"?>
<Relationships xmlns="http://schemas.openxmlformats.org/package/2006/relationships"><Relationship Id="rId8" Type="http://schemas.openxmlformats.org/officeDocument/2006/relationships/slide" Target="slide15.xml"/><Relationship Id="rId13" Type="http://schemas.openxmlformats.org/officeDocument/2006/relationships/slide" Target="slide6.xml"/><Relationship Id="rId3" Type="http://schemas.openxmlformats.org/officeDocument/2006/relationships/image" Target="../media/image7.png"/><Relationship Id="rId7" Type="http://schemas.openxmlformats.org/officeDocument/2006/relationships/slide" Target="slide5.xml"/><Relationship Id="rId12" Type="http://schemas.openxmlformats.org/officeDocument/2006/relationships/slide" Target="slide27.xml"/><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slide" Target="slide2.xml"/><Relationship Id="rId11" Type="http://schemas.openxmlformats.org/officeDocument/2006/relationships/slide" Target="slide25.xml"/><Relationship Id="rId5" Type="http://schemas.openxmlformats.org/officeDocument/2006/relationships/image" Target="../media/image40.PNG"/><Relationship Id="rId10" Type="http://schemas.openxmlformats.org/officeDocument/2006/relationships/slide" Target="slide29.xml"/><Relationship Id="rId4" Type="http://schemas.openxmlformats.org/officeDocument/2006/relationships/image" Target="../media/image39.png"/><Relationship Id="rId9" Type="http://schemas.openxmlformats.org/officeDocument/2006/relationships/slide" Target="slide23.xml"/><Relationship Id="rId14" Type="http://schemas.openxmlformats.org/officeDocument/2006/relationships/slide" Target="slide28.xml"/></Relationships>
</file>

<file path=ppt/slides/_rels/slide26.xml.rels><?xml version="1.0" encoding="UTF-8" standalone="yes"?>
<Relationships xmlns="http://schemas.openxmlformats.org/package/2006/relationships"><Relationship Id="rId8" Type="http://schemas.openxmlformats.org/officeDocument/2006/relationships/slide" Target="slide2.xml"/><Relationship Id="rId13" Type="http://schemas.openxmlformats.org/officeDocument/2006/relationships/slide" Target="slide25.xml"/><Relationship Id="rId18" Type="http://schemas.openxmlformats.org/officeDocument/2006/relationships/image" Target="../media/image46.png"/><Relationship Id="rId3" Type="http://schemas.openxmlformats.org/officeDocument/2006/relationships/image" Target="../media/image7.png"/><Relationship Id="rId7" Type="http://schemas.openxmlformats.org/officeDocument/2006/relationships/image" Target="../media/image44.png"/><Relationship Id="rId12" Type="http://schemas.openxmlformats.org/officeDocument/2006/relationships/slide" Target="slide29.xml"/><Relationship Id="rId17" Type="http://schemas.openxmlformats.org/officeDocument/2006/relationships/image" Target="../media/image45.png"/><Relationship Id="rId2" Type="http://schemas.openxmlformats.org/officeDocument/2006/relationships/image" Target="../media/image4.jpeg"/><Relationship Id="rId16" Type="http://schemas.openxmlformats.org/officeDocument/2006/relationships/slide" Target="slide28.xml"/><Relationship Id="rId1" Type="http://schemas.openxmlformats.org/officeDocument/2006/relationships/slideLayout" Target="../slideLayouts/slideLayout7.xml"/><Relationship Id="rId6" Type="http://schemas.openxmlformats.org/officeDocument/2006/relationships/image" Target="../media/image43.png"/><Relationship Id="rId11" Type="http://schemas.openxmlformats.org/officeDocument/2006/relationships/slide" Target="slide23.xml"/><Relationship Id="rId5" Type="http://schemas.openxmlformats.org/officeDocument/2006/relationships/image" Target="../media/image42.png"/><Relationship Id="rId15" Type="http://schemas.openxmlformats.org/officeDocument/2006/relationships/slide" Target="slide6.xml"/><Relationship Id="rId10" Type="http://schemas.openxmlformats.org/officeDocument/2006/relationships/slide" Target="slide15.xml"/><Relationship Id="rId4" Type="http://schemas.openxmlformats.org/officeDocument/2006/relationships/image" Target="../media/image41.png"/><Relationship Id="rId9" Type="http://schemas.openxmlformats.org/officeDocument/2006/relationships/slide" Target="slide5.xml"/><Relationship Id="rId14" Type="http://schemas.openxmlformats.org/officeDocument/2006/relationships/slide" Target="slide27.xml"/></Relationships>
</file>

<file path=ppt/slides/_rels/slide27.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27.xml"/><Relationship Id="rId3" Type="http://schemas.openxmlformats.org/officeDocument/2006/relationships/image" Target="../media/image47.png"/><Relationship Id="rId7" Type="http://schemas.openxmlformats.org/officeDocument/2006/relationships/slide" Target="slide2.xml"/><Relationship Id="rId12" Type="http://schemas.openxmlformats.org/officeDocument/2006/relationships/slide" Target="slide25.xml"/><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image" Target="../media/image49.png"/><Relationship Id="rId11" Type="http://schemas.openxmlformats.org/officeDocument/2006/relationships/slide" Target="slide29.xml"/><Relationship Id="rId5" Type="http://schemas.openxmlformats.org/officeDocument/2006/relationships/image" Target="../media/image48.png"/><Relationship Id="rId15" Type="http://schemas.openxmlformats.org/officeDocument/2006/relationships/slide" Target="slide28.xml"/><Relationship Id="rId10" Type="http://schemas.openxmlformats.org/officeDocument/2006/relationships/slide" Target="slide23.xml"/><Relationship Id="rId4" Type="http://schemas.openxmlformats.org/officeDocument/2006/relationships/image" Target="../media/image7.png"/><Relationship Id="rId9" Type="http://schemas.openxmlformats.org/officeDocument/2006/relationships/slide" Target="slide15.xml"/><Relationship Id="rId14" Type="http://schemas.openxmlformats.org/officeDocument/2006/relationships/slide" Target="slide6.xml"/></Relationships>
</file>

<file path=ppt/slides/_rels/slide28.xml.rels><?xml version="1.0" encoding="UTF-8" standalone="yes"?>
<Relationships xmlns="http://schemas.openxmlformats.org/package/2006/relationships"><Relationship Id="rId8" Type="http://schemas.openxmlformats.org/officeDocument/2006/relationships/image" Target="../media/image53.png"/><Relationship Id="rId13" Type="http://schemas.openxmlformats.org/officeDocument/2006/relationships/slide" Target="slide23.xml"/><Relationship Id="rId18" Type="http://schemas.openxmlformats.org/officeDocument/2006/relationships/slide" Target="slide28.xml"/><Relationship Id="rId3" Type="http://schemas.openxmlformats.org/officeDocument/2006/relationships/image" Target="../media/image47.png"/><Relationship Id="rId7" Type="http://schemas.openxmlformats.org/officeDocument/2006/relationships/image" Target="../media/image52.png"/><Relationship Id="rId12" Type="http://schemas.openxmlformats.org/officeDocument/2006/relationships/slide" Target="slide15.xml"/><Relationship Id="rId17" Type="http://schemas.openxmlformats.org/officeDocument/2006/relationships/slide" Target="slide6.xml"/><Relationship Id="rId2" Type="http://schemas.openxmlformats.org/officeDocument/2006/relationships/image" Target="../media/image4.jpeg"/><Relationship Id="rId16" Type="http://schemas.openxmlformats.org/officeDocument/2006/relationships/slide" Target="slide27.xml"/><Relationship Id="rId1" Type="http://schemas.openxmlformats.org/officeDocument/2006/relationships/slideLayout" Target="../slideLayouts/slideLayout7.xml"/><Relationship Id="rId6" Type="http://schemas.openxmlformats.org/officeDocument/2006/relationships/image" Target="../media/image7.png"/><Relationship Id="rId11" Type="http://schemas.openxmlformats.org/officeDocument/2006/relationships/slide" Target="slide5.xml"/><Relationship Id="rId5" Type="http://schemas.openxmlformats.org/officeDocument/2006/relationships/image" Target="../media/image51.png"/><Relationship Id="rId15" Type="http://schemas.openxmlformats.org/officeDocument/2006/relationships/slide" Target="slide25.xml"/><Relationship Id="rId10" Type="http://schemas.openxmlformats.org/officeDocument/2006/relationships/slide" Target="slide2.xml"/><Relationship Id="rId4" Type="http://schemas.openxmlformats.org/officeDocument/2006/relationships/image" Target="../media/image50.png"/><Relationship Id="rId9" Type="http://schemas.openxmlformats.org/officeDocument/2006/relationships/image" Target="../media/image54.png"/><Relationship Id="rId14" Type="http://schemas.openxmlformats.org/officeDocument/2006/relationships/slide" Target="slide29.xml"/></Relationships>
</file>

<file path=ppt/slides/_rels/slide29.xml.rels><?xml version="1.0" encoding="UTF-8" standalone="yes"?>
<Relationships xmlns="http://schemas.openxmlformats.org/package/2006/relationships"><Relationship Id="rId8" Type="http://schemas.openxmlformats.org/officeDocument/2006/relationships/image" Target="../media/image55.jpeg"/><Relationship Id="rId13" Type="http://schemas.openxmlformats.org/officeDocument/2006/relationships/slide" Target="slide29.xml"/><Relationship Id="rId18" Type="http://schemas.openxmlformats.org/officeDocument/2006/relationships/image" Target="../media/image56.png"/><Relationship Id="rId3" Type="http://schemas.openxmlformats.org/officeDocument/2006/relationships/image" Target="../media/image4.jpeg"/><Relationship Id="rId21" Type="http://schemas.openxmlformats.org/officeDocument/2006/relationships/image" Target="../media/image59.png"/><Relationship Id="rId7" Type="http://schemas.openxmlformats.org/officeDocument/2006/relationships/image" Target="../media/image48.png"/><Relationship Id="rId12" Type="http://schemas.openxmlformats.org/officeDocument/2006/relationships/slide" Target="slide23.xml"/><Relationship Id="rId17" Type="http://schemas.openxmlformats.org/officeDocument/2006/relationships/slide" Target="slide28.xml"/><Relationship Id="rId2" Type="http://schemas.openxmlformats.org/officeDocument/2006/relationships/notesSlide" Target="../notesSlides/notesSlide5.xml"/><Relationship Id="rId16" Type="http://schemas.openxmlformats.org/officeDocument/2006/relationships/slide" Target="slide6.xml"/><Relationship Id="rId20" Type="http://schemas.openxmlformats.org/officeDocument/2006/relationships/image" Target="../media/image58.png"/><Relationship Id="rId1" Type="http://schemas.openxmlformats.org/officeDocument/2006/relationships/slideLayout" Target="../slideLayouts/slideLayout7.xml"/><Relationship Id="rId6" Type="http://schemas.openxmlformats.org/officeDocument/2006/relationships/image" Target="../media/image7.png"/><Relationship Id="rId11" Type="http://schemas.openxmlformats.org/officeDocument/2006/relationships/slide" Target="slide15.xml"/><Relationship Id="rId5" Type="http://schemas.openxmlformats.org/officeDocument/2006/relationships/image" Target="../media/image3.png"/><Relationship Id="rId15" Type="http://schemas.openxmlformats.org/officeDocument/2006/relationships/slide" Target="slide27.xml"/><Relationship Id="rId10" Type="http://schemas.openxmlformats.org/officeDocument/2006/relationships/slide" Target="slide5.xml"/><Relationship Id="rId19" Type="http://schemas.openxmlformats.org/officeDocument/2006/relationships/image" Target="../media/image57.png"/><Relationship Id="rId4" Type="http://schemas.openxmlformats.org/officeDocument/2006/relationships/image" Target="../media/image2.jpeg"/><Relationship Id="rId9" Type="http://schemas.openxmlformats.org/officeDocument/2006/relationships/slide" Target="slide2.xml"/><Relationship Id="rId14" Type="http://schemas.openxmlformats.org/officeDocument/2006/relationships/slide" Target="slide25.xml"/><Relationship Id="rId22" Type="http://schemas.openxmlformats.org/officeDocument/2006/relationships/image" Target="../media/image60.png"/></Relationships>
</file>

<file path=ppt/slides/_rels/slide3.xml.rels><?xml version="1.0" encoding="UTF-8" standalone="yes"?>
<Relationships xmlns="http://schemas.openxmlformats.org/package/2006/relationships"><Relationship Id="rId8" Type="http://schemas.openxmlformats.org/officeDocument/2006/relationships/slide" Target="slide23.xml"/><Relationship Id="rId13" Type="http://schemas.openxmlformats.org/officeDocument/2006/relationships/slide" Target="slide28.xml"/><Relationship Id="rId3" Type="http://schemas.openxmlformats.org/officeDocument/2006/relationships/image" Target="../media/image4.jpeg"/><Relationship Id="rId7" Type="http://schemas.openxmlformats.org/officeDocument/2006/relationships/slide" Target="slide15.xml"/><Relationship Id="rId12" Type="http://schemas.openxmlformats.org/officeDocument/2006/relationships/slide" Target="slide6.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slide" Target="slide5.xml"/><Relationship Id="rId11" Type="http://schemas.openxmlformats.org/officeDocument/2006/relationships/slide" Target="slide27.xml"/><Relationship Id="rId5" Type="http://schemas.openxmlformats.org/officeDocument/2006/relationships/slide" Target="slide2.xml"/><Relationship Id="rId10" Type="http://schemas.openxmlformats.org/officeDocument/2006/relationships/slide" Target="slide25.xml"/><Relationship Id="rId4" Type="http://schemas.openxmlformats.org/officeDocument/2006/relationships/image" Target="../media/image7.png"/><Relationship Id="rId9" Type="http://schemas.openxmlformats.org/officeDocument/2006/relationships/slide" Target="slide29.xml"/><Relationship Id="rId14" Type="http://schemas.openxmlformats.org/officeDocument/2006/relationships/image" Target="../media/image8.png"/></Relationships>
</file>

<file path=ppt/slides/_rels/slide4.xml.rels><?xml version="1.0" encoding="UTF-8" standalone="yes"?>
<Relationships xmlns="http://schemas.openxmlformats.org/package/2006/relationships"><Relationship Id="rId8" Type="http://schemas.openxmlformats.org/officeDocument/2006/relationships/slide" Target="slide23.xml"/><Relationship Id="rId13" Type="http://schemas.openxmlformats.org/officeDocument/2006/relationships/slide" Target="slide28.xml"/><Relationship Id="rId3" Type="http://schemas.openxmlformats.org/officeDocument/2006/relationships/image" Target="../media/image4.jpeg"/><Relationship Id="rId7" Type="http://schemas.openxmlformats.org/officeDocument/2006/relationships/slide" Target="slide15.xml"/><Relationship Id="rId12" Type="http://schemas.openxmlformats.org/officeDocument/2006/relationships/slide" Target="slide6.xm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slide" Target="slide5.xml"/><Relationship Id="rId11" Type="http://schemas.openxmlformats.org/officeDocument/2006/relationships/slide" Target="slide27.xml"/><Relationship Id="rId5" Type="http://schemas.openxmlformats.org/officeDocument/2006/relationships/slide" Target="slide2.xml"/><Relationship Id="rId10" Type="http://schemas.openxmlformats.org/officeDocument/2006/relationships/slide" Target="slide25.xml"/><Relationship Id="rId4" Type="http://schemas.openxmlformats.org/officeDocument/2006/relationships/image" Target="../media/image7.png"/><Relationship Id="rId9" Type="http://schemas.openxmlformats.org/officeDocument/2006/relationships/slide" Target="slide29.xml"/><Relationship Id="rId14" Type="http://schemas.openxmlformats.org/officeDocument/2006/relationships/image" Target="../media/image9.png"/></Relationships>
</file>

<file path=ppt/slides/_rels/slide5.xml.rels><?xml version="1.0" encoding="UTF-8" standalone="yes"?>
<Relationships xmlns="http://schemas.openxmlformats.org/package/2006/relationships"><Relationship Id="rId8" Type="http://schemas.openxmlformats.org/officeDocument/2006/relationships/slide" Target="slide23.xml"/><Relationship Id="rId13" Type="http://schemas.openxmlformats.org/officeDocument/2006/relationships/slide" Target="slide28.xml"/><Relationship Id="rId3" Type="http://schemas.openxmlformats.org/officeDocument/2006/relationships/image" Target="../media/image10.png"/><Relationship Id="rId7" Type="http://schemas.openxmlformats.org/officeDocument/2006/relationships/slide" Target="slide15.xml"/><Relationship Id="rId12" Type="http://schemas.openxmlformats.org/officeDocument/2006/relationships/slide" Target="slide6.xml"/><Relationship Id="rId2" Type="http://schemas.openxmlformats.org/officeDocument/2006/relationships/image" Target="../media/image4.jpeg"/><Relationship Id="rId16"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slide" Target="slide5.xml"/><Relationship Id="rId11" Type="http://schemas.openxmlformats.org/officeDocument/2006/relationships/slide" Target="slide27.xml"/><Relationship Id="rId5" Type="http://schemas.openxmlformats.org/officeDocument/2006/relationships/slide" Target="slide2.xml"/><Relationship Id="rId15" Type="http://schemas.openxmlformats.org/officeDocument/2006/relationships/image" Target="../media/image12.png"/><Relationship Id="rId10" Type="http://schemas.openxmlformats.org/officeDocument/2006/relationships/slide" Target="slide25.xml"/><Relationship Id="rId4" Type="http://schemas.openxmlformats.org/officeDocument/2006/relationships/image" Target="../media/image7.png"/><Relationship Id="rId9" Type="http://schemas.openxmlformats.org/officeDocument/2006/relationships/slide" Target="slide29.xml"/><Relationship Id="rId14" Type="http://schemas.openxmlformats.org/officeDocument/2006/relationships/image" Target="../media/image11.png"/></Relationships>
</file>

<file path=ppt/slides/_rels/slide6.xml.rels><?xml version="1.0" encoding="UTF-8" standalone="yes"?>
<Relationships xmlns="http://schemas.openxmlformats.org/package/2006/relationships"><Relationship Id="rId8" Type="http://schemas.openxmlformats.org/officeDocument/2006/relationships/slide" Target="slide15.xml"/><Relationship Id="rId13" Type="http://schemas.openxmlformats.org/officeDocument/2006/relationships/slide" Target="slide6.xml"/><Relationship Id="rId3" Type="http://schemas.openxmlformats.org/officeDocument/2006/relationships/image" Target="../media/image4.jpeg"/><Relationship Id="rId7" Type="http://schemas.openxmlformats.org/officeDocument/2006/relationships/slide" Target="slide5.xml"/><Relationship Id="rId12" Type="http://schemas.openxmlformats.org/officeDocument/2006/relationships/slide" Target="slide27.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slide" Target="slide2.xml"/><Relationship Id="rId11" Type="http://schemas.openxmlformats.org/officeDocument/2006/relationships/slide" Target="slide25.xml"/><Relationship Id="rId5" Type="http://schemas.openxmlformats.org/officeDocument/2006/relationships/image" Target="../media/image14.PNG"/><Relationship Id="rId10" Type="http://schemas.openxmlformats.org/officeDocument/2006/relationships/slide" Target="slide29.xml"/><Relationship Id="rId4" Type="http://schemas.openxmlformats.org/officeDocument/2006/relationships/image" Target="../media/image7.png"/><Relationship Id="rId9" Type="http://schemas.openxmlformats.org/officeDocument/2006/relationships/slide" Target="slide23.xml"/><Relationship Id="rId14" Type="http://schemas.openxmlformats.org/officeDocument/2006/relationships/slide" Target="slide28.xml"/></Relationships>
</file>

<file path=ppt/slides/_rels/slide7.xml.rels><?xml version="1.0" encoding="UTF-8" standalone="yes"?>
<Relationships xmlns="http://schemas.openxmlformats.org/package/2006/relationships"><Relationship Id="rId8" Type="http://schemas.openxmlformats.org/officeDocument/2006/relationships/slide" Target="slide15.xml"/><Relationship Id="rId13" Type="http://schemas.openxmlformats.org/officeDocument/2006/relationships/slide" Target="slide28.xml"/><Relationship Id="rId3" Type="http://schemas.openxmlformats.org/officeDocument/2006/relationships/image" Target="../media/image4.jpeg"/><Relationship Id="rId7" Type="http://schemas.openxmlformats.org/officeDocument/2006/relationships/slide" Target="slide5.xml"/><Relationship Id="rId12" Type="http://schemas.openxmlformats.org/officeDocument/2006/relationships/slide" Target="slide6.xml"/><Relationship Id="rId2" Type="http://schemas.openxmlformats.org/officeDocument/2006/relationships/slide" Target="slide29.xml"/><Relationship Id="rId1" Type="http://schemas.openxmlformats.org/officeDocument/2006/relationships/slideLayout" Target="../slideLayouts/slideLayout7.xml"/><Relationship Id="rId6" Type="http://schemas.openxmlformats.org/officeDocument/2006/relationships/slide" Target="slide2.xml"/><Relationship Id="rId11" Type="http://schemas.openxmlformats.org/officeDocument/2006/relationships/slide" Target="slide27.xml"/><Relationship Id="rId5" Type="http://schemas.openxmlformats.org/officeDocument/2006/relationships/image" Target="../media/image14.PNG"/><Relationship Id="rId10" Type="http://schemas.openxmlformats.org/officeDocument/2006/relationships/slide" Target="slide25.xml"/><Relationship Id="rId4" Type="http://schemas.openxmlformats.org/officeDocument/2006/relationships/image" Target="../media/image7.png"/><Relationship Id="rId9" Type="http://schemas.openxmlformats.org/officeDocument/2006/relationships/slide" Target="slide23.xml"/></Relationships>
</file>

<file path=ppt/slides/_rels/slide8.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27.xml"/><Relationship Id="rId3" Type="http://schemas.openxmlformats.org/officeDocument/2006/relationships/image" Target="../media/image7.png"/><Relationship Id="rId7" Type="http://schemas.openxmlformats.org/officeDocument/2006/relationships/slide" Target="slide2.xml"/><Relationship Id="rId12" Type="http://schemas.openxmlformats.org/officeDocument/2006/relationships/slide" Target="slide25.xml"/><Relationship Id="rId17" Type="http://schemas.openxmlformats.org/officeDocument/2006/relationships/image" Target="../media/image19.png"/><Relationship Id="rId2" Type="http://schemas.openxmlformats.org/officeDocument/2006/relationships/image" Target="../media/image4.jpeg"/><Relationship Id="rId16" Type="http://schemas.openxmlformats.org/officeDocument/2006/relationships/image" Target="../media/image18.png"/><Relationship Id="rId1" Type="http://schemas.openxmlformats.org/officeDocument/2006/relationships/slideLayout" Target="../slideLayouts/slideLayout7.xml"/><Relationship Id="rId6" Type="http://schemas.openxmlformats.org/officeDocument/2006/relationships/image" Target="../media/image17.png"/><Relationship Id="rId11" Type="http://schemas.openxmlformats.org/officeDocument/2006/relationships/slide" Target="slide29.xml"/><Relationship Id="rId5" Type="http://schemas.openxmlformats.org/officeDocument/2006/relationships/image" Target="../media/image16.png"/><Relationship Id="rId15" Type="http://schemas.openxmlformats.org/officeDocument/2006/relationships/slide" Target="slide28.xml"/><Relationship Id="rId10" Type="http://schemas.openxmlformats.org/officeDocument/2006/relationships/slide" Target="slide23.xml"/><Relationship Id="rId4" Type="http://schemas.openxmlformats.org/officeDocument/2006/relationships/image" Target="../media/image15.png"/><Relationship Id="rId9" Type="http://schemas.openxmlformats.org/officeDocument/2006/relationships/slide" Target="slide15.xml"/><Relationship Id="rId14" Type="http://schemas.openxmlformats.org/officeDocument/2006/relationships/slide" Target="slide6.xml"/></Relationships>
</file>

<file path=ppt/slides/_rels/slide9.xml.rels><?xml version="1.0" encoding="UTF-8" standalone="yes"?>
<Relationships xmlns="http://schemas.openxmlformats.org/package/2006/relationships"><Relationship Id="rId8" Type="http://schemas.openxmlformats.org/officeDocument/2006/relationships/slide" Target="slide23.xml"/><Relationship Id="rId13" Type="http://schemas.openxmlformats.org/officeDocument/2006/relationships/slide" Target="slide28.xml"/><Relationship Id="rId3" Type="http://schemas.openxmlformats.org/officeDocument/2006/relationships/image" Target="../media/image7.png"/><Relationship Id="rId7" Type="http://schemas.openxmlformats.org/officeDocument/2006/relationships/slide" Target="slide15.xml"/><Relationship Id="rId12" Type="http://schemas.openxmlformats.org/officeDocument/2006/relationships/slide" Target="slide6.xml"/><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slide" Target="slide5.xml"/><Relationship Id="rId11" Type="http://schemas.openxmlformats.org/officeDocument/2006/relationships/slide" Target="slide27.xml"/><Relationship Id="rId5" Type="http://schemas.openxmlformats.org/officeDocument/2006/relationships/slide" Target="slide2.xml"/><Relationship Id="rId10" Type="http://schemas.openxmlformats.org/officeDocument/2006/relationships/slide" Target="slide25.xml"/><Relationship Id="rId4" Type="http://schemas.openxmlformats.org/officeDocument/2006/relationships/image" Target="../media/image16.png"/><Relationship Id="rId9" Type="http://schemas.openxmlformats.org/officeDocument/2006/relationships/slide" Target="slide29.xml"/><Relationship Id="rId1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59072" y="2816889"/>
            <a:ext cx="7041473" cy="2031325"/>
          </a:xfrm>
          <a:prstGeom prst="rect">
            <a:avLst/>
          </a:prstGeom>
          <a:noFill/>
        </p:spPr>
        <p:txBody>
          <a:bodyPr wrap="square" rtlCol="0">
            <a:spAutoFit/>
          </a:bodyPr>
          <a:lstStyle/>
          <a:p>
            <a:r>
              <a:rPr lang="en-US" b="1" i="1" dirty="0">
                <a:solidFill>
                  <a:schemeClr val="accent2"/>
                </a:solidFill>
              </a:rPr>
              <a:t>Correctional Electronic Health Records (EHR) for Today and the Future.</a:t>
            </a:r>
          </a:p>
          <a:p>
            <a:endParaRPr lang="en-US" b="1" i="1" dirty="0">
              <a:solidFill>
                <a:schemeClr val="accent2"/>
              </a:solidFill>
            </a:endParaRPr>
          </a:p>
          <a:p>
            <a:endParaRPr lang="en-US" b="1" i="1" dirty="0">
              <a:solidFill>
                <a:schemeClr val="accent2"/>
              </a:solidFill>
            </a:endParaRPr>
          </a:p>
          <a:p>
            <a:endParaRPr lang="en-US" b="1" i="1" dirty="0">
              <a:solidFill>
                <a:schemeClr val="accent2"/>
              </a:solidFill>
            </a:endParaRPr>
          </a:p>
          <a:p>
            <a:endParaRPr lang="en-US" b="1" i="1" dirty="0">
              <a:solidFill>
                <a:schemeClr val="accent2"/>
              </a:solidFill>
            </a:endParaRPr>
          </a:p>
          <a:p>
            <a:r>
              <a:rPr lang="en-US" b="1" i="1" dirty="0">
                <a:solidFill>
                  <a:schemeClr val="accent2"/>
                </a:solidFill>
              </a:rPr>
              <a:t>www.correctek.com</a:t>
            </a:r>
          </a:p>
          <a:p>
            <a:r>
              <a:rPr lang="en-US" b="1" i="1" dirty="0">
                <a:solidFill>
                  <a:schemeClr val="accent2"/>
                </a:solidFill>
              </a:rPr>
              <a:t>866-438-3671</a:t>
            </a:r>
          </a:p>
        </p:txBody>
      </p:sp>
      <p:pic>
        <p:nvPicPr>
          <p:cNvPr id="12" name="Picture 11"/>
          <p:cNvPicPr/>
          <p:nvPr/>
        </p:nvPicPr>
        <p:blipFill>
          <a:blip r:embed="rId2">
            <a:extLst>
              <a:ext uri="{28A0092B-C50C-407E-A947-70E740481C1C}">
                <a14:useLocalDpi xmlns:a14="http://schemas.microsoft.com/office/drawing/2010/main" val="0"/>
              </a:ext>
            </a:extLst>
          </a:blip>
          <a:srcRect/>
          <a:stretch>
            <a:fillRect/>
          </a:stretch>
        </p:blipFill>
        <p:spPr bwMode="auto">
          <a:xfrm>
            <a:off x="152400" y="247077"/>
            <a:ext cx="4724400" cy="1768443"/>
          </a:xfrm>
          <a:prstGeom prst="rect">
            <a:avLst/>
          </a:prstGeom>
          <a:noFill/>
        </p:spPr>
      </p:pic>
      <p:sp>
        <p:nvSpPr>
          <p:cNvPr id="3" name="Rectangle 4"/>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grpSp>
        <p:nvGrpSpPr>
          <p:cNvPr id="11" name="Group 130"/>
          <p:cNvGrpSpPr>
            <a:grpSpLocks/>
          </p:cNvGrpSpPr>
          <p:nvPr/>
        </p:nvGrpSpPr>
        <p:grpSpPr bwMode="auto">
          <a:xfrm>
            <a:off x="1264327" y="1023880"/>
            <a:ext cx="1023937" cy="896937"/>
            <a:chOff x="109680233" y="109564227"/>
            <a:chExt cx="1023582" cy="897198"/>
          </a:xfrm>
        </p:grpSpPr>
        <p:pic>
          <p:nvPicPr>
            <p:cNvPr id="13" name="Picture 131" descr="Spark box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689900" y="109928025"/>
              <a:ext cx="1009650"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DBF5F9"/>
                    </a:outerShdw>
                  </a:effectLst>
                </a14:hiddenEffects>
              </a:ext>
            </a:extLst>
          </p:spPr>
        </p:pic>
        <p:pic>
          <p:nvPicPr>
            <p:cNvPr id="14" name="Picture 13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695300" y="109573370"/>
              <a:ext cx="1007031" cy="37899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DBF5F9"/>
                    </a:outerShdw>
                  </a:effectLst>
                </a14:hiddenEffects>
              </a:ext>
            </a:extLst>
          </p:spPr>
        </p:pic>
        <p:sp>
          <p:nvSpPr>
            <p:cNvPr id="15" name="Rectangle 133"/>
            <p:cNvSpPr>
              <a:spLocks noChangeArrowheads="1"/>
            </p:cNvSpPr>
            <p:nvPr/>
          </p:nvSpPr>
          <p:spPr bwMode="auto">
            <a:xfrm>
              <a:off x="109680233" y="109564227"/>
              <a:ext cx="1023582" cy="893928"/>
            </a:xfrm>
            <a:prstGeom prst="rect">
              <a:avLst/>
            </a:prstGeom>
            <a:noFill/>
            <a:ln w="9525" algn="in">
              <a:solidFill>
                <a:srgbClr val="99D8F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DBF5F9"/>
                    </a:outerShdw>
                  </a:effectLst>
                </a14:hiddenEffects>
              </a:ext>
            </a:extLst>
          </p:spPr>
          <p:txBody>
            <a:bodyPr vert="horz" wrap="square" lIns="36576" tIns="36576" rIns="36576" bIns="36576" numCol="1" anchor="t" anchorCtr="0" compatLnSpc="1">
              <a:prstTxWarp prst="textNoShape">
                <a:avLst/>
              </a:prstTxWarp>
            </a:bodyPr>
            <a:lstStyle/>
            <a:p>
              <a:endParaRPr lang="en-US"/>
            </a:p>
          </p:txBody>
        </p:sp>
      </p:grpSp>
      <p:sp>
        <p:nvSpPr>
          <p:cNvPr id="4" name="TextBox 3"/>
          <p:cNvSpPr txBox="1"/>
          <p:nvPr/>
        </p:nvSpPr>
        <p:spPr>
          <a:xfrm>
            <a:off x="4800600" y="656035"/>
            <a:ext cx="2209800" cy="1323439"/>
          </a:xfrm>
          <a:prstGeom prst="rect">
            <a:avLst/>
          </a:prstGeom>
          <a:noFill/>
        </p:spPr>
        <p:txBody>
          <a:bodyPr wrap="square" rtlCol="0">
            <a:spAutoFit/>
          </a:bodyPr>
          <a:lstStyle/>
          <a:p>
            <a:r>
              <a:rPr lang="en-US" sz="8000" dirty="0">
                <a:solidFill>
                  <a:srgbClr val="5B8AD7"/>
                </a:solidFill>
              </a:rPr>
              <a:t>EHR</a:t>
            </a:r>
          </a:p>
        </p:txBody>
      </p:sp>
      <p:graphicFrame>
        <p:nvGraphicFramePr>
          <p:cNvPr id="16" name="Table 15"/>
          <p:cNvGraphicFramePr>
            <a:graphicFrameLocks noGrp="1"/>
          </p:cNvGraphicFramePr>
          <p:nvPr>
            <p:extLst>
              <p:ext uri="{D42A27DB-BD31-4B8C-83A1-F6EECF244321}">
                <p14:modId xmlns:p14="http://schemas.microsoft.com/office/powerpoint/2010/main" val="1450314496"/>
              </p:ext>
            </p:extLst>
          </p:nvPr>
        </p:nvGraphicFramePr>
        <p:xfrm>
          <a:off x="1259072" y="2130673"/>
          <a:ext cx="7701561" cy="571063"/>
        </p:xfrm>
        <a:graphic>
          <a:graphicData uri="http://schemas.openxmlformats.org/drawingml/2006/table">
            <a:tbl>
              <a:tblPr firstRow="1" bandRow="1">
                <a:tableStyleId>{69012ECD-51FC-41F1-AA8D-1B2483CD663E}</a:tableStyleId>
              </a:tblPr>
              <a:tblGrid>
                <a:gridCol w="3160528">
                  <a:extLst>
                    <a:ext uri="{9D8B030D-6E8A-4147-A177-3AD203B41FA5}">
                      <a16:colId xmlns:a16="http://schemas.microsoft.com/office/drawing/2014/main" val="20000"/>
                    </a:ext>
                  </a:extLst>
                </a:gridCol>
                <a:gridCol w="1447800">
                  <a:extLst>
                    <a:ext uri="{9D8B030D-6E8A-4147-A177-3AD203B41FA5}">
                      <a16:colId xmlns:a16="http://schemas.microsoft.com/office/drawing/2014/main" val="20001"/>
                    </a:ext>
                  </a:extLst>
                </a:gridCol>
                <a:gridCol w="1066800">
                  <a:extLst>
                    <a:ext uri="{9D8B030D-6E8A-4147-A177-3AD203B41FA5}">
                      <a16:colId xmlns:a16="http://schemas.microsoft.com/office/drawing/2014/main" val="20002"/>
                    </a:ext>
                  </a:extLst>
                </a:gridCol>
                <a:gridCol w="2026433">
                  <a:extLst>
                    <a:ext uri="{9D8B030D-6E8A-4147-A177-3AD203B41FA5}">
                      <a16:colId xmlns:a16="http://schemas.microsoft.com/office/drawing/2014/main" val="20003"/>
                    </a:ext>
                  </a:extLst>
                </a:gridCol>
              </a:tblGrid>
              <a:tr h="571063">
                <a:tc>
                  <a:txBody>
                    <a:bodyPr/>
                    <a:lstStyle/>
                    <a:p>
                      <a:r>
                        <a:rPr lang="en-US" sz="2000" b="1" baseline="0" dirty="0">
                          <a:solidFill>
                            <a:schemeClr val="bg1"/>
                          </a:solidFill>
                          <a:latin typeface="Times New Roman" panose="02020603050405020304" pitchFamily="18" charset="0"/>
                          <a:cs typeface="Times New Roman" panose="02020603050405020304" pitchFamily="18" charset="0"/>
                        </a:rPr>
                        <a:t>CorrecTek</a:t>
                      </a:r>
                      <a:r>
                        <a:rPr lang="en-US" sz="2000" b="1" baseline="0" dirty="0">
                          <a:solidFill>
                            <a:schemeClr val="bg1"/>
                          </a:solidFill>
                        </a:rPr>
                        <a:t> Spark</a:t>
                      </a:r>
                      <a:endParaRPr lang="en-US" sz="2000" b="1"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70C0"/>
                    </a:solidFill>
                  </a:tcPr>
                </a:tc>
                <a:tc>
                  <a:txBody>
                    <a:bodyPr/>
                    <a:lstStyle/>
                    <a:p>
                      <a:r>
                        <a:rPr lang="en-US" sz="1800" dirty="0">
                          <a:solidFill>
                            <a:sysClr val="windowText" lastClr="000000"/>
                          </a:solidFill>
                        </a:rPr>
                        <a:t>Complete.</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r>
                        <a:rPr lang="en-US" sz="1800" dirty="0">
                          <a:solidFill>
                            <a:sysClr val="windowText" lastClr="000000"/>
                          </a:solidFill>
                        </a:rPr>
                        <a:t>Easy.</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r>
                        <a:rPr lang="en-US" sz="1800" dirty="0">
                          <a:solidFill>
                            <a:sysClr val="windowText" lastClr="000000"/>
                          </a:solidFill>
                        </a:rPr>
                        <a:t>Affordable.</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7411725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Rectangle 54"/>
          <p:cNvSpPr/>
          <p:nvPr/>
        </p:nvSpPr>
        <p:spPr>
          <a:xfrm>
            <a:off x="37125" y="1955938"/>
            <a:ext cx="1461362" cy="2286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1" name="Picture 20" descr="swooshbig.jpg"/>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l="6250" t="29034" b="8673"/>
          <a:stretch>
            <a:fillRect/>
          </a:stretch>
        </p:blipFill>
        <p:spPr bwMode="auto">
          <a:xfrm rot="10800000">
            <a:off x="0" y="4556463"/>
            <a:ext cx="9144000" cy="587190"/>
          </a:xfrm>
          <a:prstGeom prst="rect">
            <a:avLst/>
          </a:prstGeom>
          <a:noFill/>
          <a:ln>
            <a:noFill/>
          </a:ln>
          <a:scene3d>
            <a:camera prst="orthographicFront">
              <a:rot lat="0" lon="0" rev="10800000"/>
            </a:camera>
            <a:lightRig rig="threePt" dir="t"/>
          </a:scene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23" descr="swooshbig.jpg"/>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l="6250" t="29034" b="8673"/>
          <a:stretch>
            <a:fillRect/>
          </a:stretch>
        </p:blipFill>
        <p:spPr bwMode="auto">
          <a:xfrm rot="10800000">
            <a:off x="0" y="0"/>
            <a:ext cx="9144000" cy="587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2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 y="241158"/>
            <a:ext cx="1361690" cy="508764"/>
          </a:xfrm>
          <a:prstGeom prst="rect">
            <a:avLst/>
          </a:prstGeom>
          <a:noFill/>
        </p:spPr>
      </p:pic>
      <p:graphicFrame>
        <p:nvGraphicFramePr>
          <p:cNvPr id="26" name="Table 25"/>
          <p:cNvGraphicFramePr>
            <a:graphicFrameLocks noGrp="1"/>
          </p:cNvGraphicFramePr>
          <p:nvPr>
            <p:extLst>
              <p:ext uri="{D42A27DB-BD31-4B8C-83A1-F6EECF244321}">
                <p14:modId xmlns:p14="http://schemas.microsoft.com/office/powerpoint/2010/main" val="2117043535"/>
              </p:ext>
            </p:extLst>
          </p:nvPr>
        </p:nvGraphicFramePr>
        <p:xfrm>
          <a:off x="1597821" y="316229"/>
          <a:ext cx="7317578" cy="504211"/>
        </p:xfrm>
        <a:graphic>
          <a:graphicData uri="http://schemas.openxmlformats.org/drawingml/2006/table">
            <a:tbl>
              <a:tblPr firstRow="1" bandRow="1">
                <a:tableStyleId>{69012ECD-51FC-41F1-AA8D-1B2483CD663E}</a:tableStyleId>
              </a:tblPr>
              <a:tblGrid>
                <a:gridCol w="1628324">
                  <a:extLst>
                    <a:ext uri="{9D8B030D-6E8A-4147-A177-3AD203B41FA5}">
                      <a16:colId xmlns:a16="http://schemas.microsoft.com/office/drawing/2014/main" val="20000"/>
                    </a:ext>
                  </a:extLst>
                </a:gridCol>
                <a:gridCol w="1896418">
                  <a:extLst>
                    <a:ext uri="{9D8B030D-6E8A-4147-A177-3AD203B41FA5}">
                      <a16:colId xmlns:a16="http://schemas.microsoft.com/office/drawing/2014/main" val="20001"/>
                    </a:ext>
                  </a:extLst>
                </a:gridCol>
                <a:gridCol w="1896418">
                  <a:extLst>
                    <a:ext uri="{9D8B030D-6E8A-4147-A177-3AD203B41FA5}">
                      <a16:colId xmlns:a16="http://schemas.microsoft.com/office/drawing/2014/main" val="20002"/>
                    </a:ext>
                  </a:extLst>
                </a:gridCol>
                <a:gridCol w="1896418">
                  <a:extLst>
                    <a:ext uri="{9D8B030D-6E8A-4147-A177-3AD203B41FA5}">
                      <a16:colId xmlns:a16="http://schemas.microsoft.com/office/drawing/2014/main" val="20003"/>
                    </a:ext>
                  </a:extLst>
                </a:gridCol>
              </a:tblGrid>
              <a:tr h="504211">
                <a:tc>
                  <a:txBody>
                    <a:bodyPr/>
                    <a:lstStyle/>
                    <a:p>
                      <a:r>
                        <a:rPr lang="en-US" baseline="0" dirty="0">
                          <a:solidFill>
                            <a:schemeClr val="bg1"/>
                          </a:solidFill>
                        </a:rPr>
                        <a:t>Workflow</a:t>
                      </a:r>
                      <a:endParaRPr lang="en-US"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70C0"/>
                    </a:solidFill>
                  </a:tcPr>
                </a:tc>
                <a:tc>
                  <a:txBody>
                    <a:bodyPr/>
                    <a:lstStyle/>
                    <a:p>
                      <a:r>
                        <a:rPr lang="en-US" dirty="0">
                          <a:solidFill>
                            <a:sysClr val="windowText" lastClr="000000"/>
                          </a:solidFill>
                        </a:rPr>
                        <a:t>A. Press a Button</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r>
                        <a:rPr lang="en-US" dirty="0">
                          <a:solidFill>
                            <a:sysClr val="windowText" lastClr="000000"/>
                          </a:solidFill>
                        </a:rPr>
                        <a:t>B. Select a Patient</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r>
                        <a:rPr lang="en-US" dirty="0">
                          <a:solidFill>
                            <a:sysClr val="windowText" lastClr="000000"/>
                          </a:solidFill>
                        </a:rPr>
                        <a:t>C. Click</a:t>
                      </a:r>
                      <a:r>
                        <a:rPr lang="en-US" baseline="0" dirty="0">
                          <a:solidFill>
                            <a:sysClr val="windowText" lastClr="000000"/>
                          </a:solidFill>
                        </a:rPr>
                        <a:t> on choices to build Documentation.</a:t>
                      </a:r>
                      <a:endParaRPr lang="en-US" dirty="0">
                        <a:solidFill>
                          <a:sysClr val="windowText" lastClr="000000"/>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0000"/>
                  </a:ext>
                </a:extLst>
              </a:tr>
            </a:tbl>
          </a:graphicData>
        </a:graphic>
      </p:graphicFrame>
      <p:cxnSp>
        <p:nvCxnSpPr>
          <p:cNvPr id="28" name="Straight Connector 27"/>
          <p:cNvCxnSpPr/>
          <p:nvPr/>
        </p:nvCxnSpPr>
        <p:spPr>
          <a:xfrm flipH="1" flipV="1">
            <a:off x="1506458" y="157968"/>
            <a:ext cx="1899" cy="4692089"/>
          </a:xfrm>
          <a:prstGeom prst="line">
            <a:avLst/>
          </a:prstGeom>
          <a:ln>
            <a:solidFill>
              <a:schemeClr val="accent1">
                <a:lumMod val="50000"/>
              </a:schemeClr>
            </a:solidFill>
          </a:ln>
        </p:spPr>
        <p:style>
          <a:lnRef idx="2">
            <a:schemeClr val="accent1"/>
          </a:lnRef>
          <a:fillRef idx="0">
            <a:schemeClr val="accent1"/>
          </a:fillRef>
          <a:effectRef idx="1">
            <a:schemeClr val="accent1"/>
          </a:effectRef>
          <a:fontRef idx="minor">
            <a:schemeClr val="tx1"/>
          </a:fontRef>
        </p:style>
      </p:cxnSp>
      <p:sp>
        <p:nvSpPr>
          <p:cNvPr id="29" name="TextBox 28"/>
          <p:cNvSpPr txBox="1"/>
          <p:nvPr/>
        </p:nvSpPr>
        <p:spPr>
          <a:xfrm>
            <a:off x="1576852" y="818154"/>
            <a:ext cx="1532846" cy="3046988"/>
          </a:xfrm>
          <a:prstGeom prst="rect">
            <a:avLst/>
          </a:prstGeom>
          <a:noFill/>
        </p:spPr>
        <p:txBody>
          <a:bodyPr wrap="square" rtlCol="0">
            <a:spAutoFit/>
          </a:bodyPr>
          <a:lstStyle/>
          <a:p>
            <a:r>
              <a:rPr lang="en-US" sz="1200" b="1" dirty="0"/>
              <a:t>Chief Complaint:</a:t>
            </a:r>
            <a:endParaRPr lang="en-US" sz="1200" dirty="0"/>
          </a:p>
          <a:p>
            <a:endParaRPr lang="en-US" sz="1200" b="1" dirty="0"/>
          </a:p>
          <a:p>
            <a:r>
              <a:rPr lang="en-US" sz="1200" dirty="0"/>
              <a:t>Click on pertinent choices in the left hand column to build documentation on the right.</a:t>
            </a:r>
          </a:p>
          <a:p>
            <a:endParaRPr lang="en-US" sz="1200" dirty="0"/>
          </a:p>
          <a:p>
            <a:r>
              <a:rPr lang="en-US" sz="1200" dirty="0"/>
              <a:t>No typing is needed – just click on the choices presented.</a:t>
            </a:r>
          </a:p>
          <a:p>
            <a:endParaRPr lang="en-US" sz="1200" dirty="0"/>
          </a:p>
          <a:p>
            <a:r>
              <a:rPr lang="en-US" sz="1200" dirty="0"/>
              <a:t>(However, you can type at anytime if the choice you need is not available… </a:t>
            </a:r>
          </a:p>
        </p:txBody>
      </p:sp>
      <p:sp>
        <p:nvSpPr>
          <p:cNvPr id="52" name="TextBox 51"/>
          <p:cNvSpPr txBox="1"/>
          <p:nvPr/>
        </p:nvSpPr>
        <p:spPr>
          <a:xfrm>
            <a:off x="966868" y="4684618"/>
            <a:ext cx="593432" cy="246221"/>
          </a:xfrm>
          <a:prstGeom prst="rect">
            <a:avLst/>
          </a:prstGeom>
          <a:noFill/>
        </p:spPr>
        <p:txBody>
          <a:bodyPr wrap="none" rtlCol="0">
            <a:spAutoFit/>
          </a:bodyPr>
          <a:lstStyle/>
          <a:p>
            <a:r>
              <a:rPr lang="en-US" sz="1000" dirty="0"/>
              <a:t>Slide 10</a:t>
            </a:r>
          </a:p>
        </p:txBody>
      </p:sp>
      <p:sp>
        <p:nvSpPr>
          <p:cNvPr id="34" name="TextBox 33">
            <a:hlinkClick r:id="rId4" action="ppaction://hlinksldjump"/>
            <a:extLst>
              <a:ext uri="{FF2B5EF4-FFF2-40B4-BE49-F238E27FC236}">
                <a16:creationId xmlns:a16="http://schemas.microsoft.com/office/drawing/2014/main" id="{07C046D2-3DEF-4106-AAFE-234399BE4735}"/>
              </a:ext>
            </a:extLst>
          </p:cNvPr>
          <p:cNvSpPr txBox="1"/>
          <p:nvPr/>
        </p:nvSpPr>
        <p:spPr>
          <a:xfrm>
            <a:off x="45967" y="1299693"/>
            <a:ext cx="1039387"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CorrecTek Bio</a:t>
            </a:r>
          </a:p>
        </p:txBody>
      </p:sp>
      <p:sp>
        <p:nvSpPr>
          <p:cNvPr id="35" name="TextBox 34">
            <a:hlinkClick r:id="rId5" action="ppaction://hlinksldjump"/>
            <a:extLst>
              <a:ext uri="{FF2B5EF4-FFF2-40B4-BE49-F238E27FC236}">
                <a16:creationId xmlns:a16="http://schemas.microsoft.com/office/drawing/2014/main" id="{488C7E4C-73FA-4F90-BB51-845278647476}"/>
              </a:ext>
            </a:extLst>
          </p:cNvPr>
          <p:cNvSpPr txBox="1"/>
          <p:nvPr/>
        </p:nvSpPr>
        <p:spPr>
          <a:xfrm>
            <a:off x="45967" y="1610471"/>
            <a:ext cx="1210909"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Why Spark EHR?</a:t>
            </a:r>
          </a:p>
        </p:txBody>
      </p:sp>
      <p:sp>
        <p:nvSpPr>
          <p:cNvPr id="36" name="TextBox 35">
            <a:hlinkClick r:id="rId6" action="ppaction://hlinksldjump"/>
            <a:extLst>
              <a:ext uri="{FF2B5EF4-FFF2-40B4-BE49-F238E27FC236}">
                <a16:creationId xmlns:a16="http://schemas.microsoft.com/office/drawing/2014/main" id="{2E99B076-5D73-42B5-9E0A-79CE0AC2E50B}"/>
              </a:ext>
            </a:extLst>
          </p:cNvPr>
          <p:cNvSpPr txBox="1"/>
          <p:nvPr/>
        </p:nvSpPr>
        <p:spPr>
          <a:xfrm>
            <a:off x="45967" y="2232027"/>
            <a:ext cx="1002454"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Patient Chart</a:t>
            </a:r>
          </a:p>
        </p:txBody>
      </p:sp>
      <p:sp>
        <p:nvSpPr>
          <p:cNvPr id="39" name="TextBox 38">
            <a:hlinkClick r:id="rId7" action="ppaction://hlinksldjump"/>
            <a:extLst>
              <a:ext uri="{FF2B5EF4-FFF2-40B4-BE49-F238E27FC236}">
                <a16:creationId xmlns:a16="http://schemas.microsoft.com/office/drawing/2014/main" id="{4921D9C4-B2A8-42FF-B40C-4CBE3230EC69}"/>
              </a:ext>
            </a:extLst>
          </p:cNvPr>
          <p:cNvSpPr txBox="1"/>
          <p:nvPr/>
        </p:nvSpPr>
        <p:spPr>
          <a:xfrm>
            <a:off x="45967" y="2542805"/>
            <a:ext cx="1032014"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Configuration</a:t>
            </a:r>
          </a:p>
        </p:txBody>
      </p:sp>
      <p:sp>
        <p:nvSpPr>
          <p:cNvPr id="43" name="TextBox 42">
            <a:hlinkClick r:id="rId8" action="ppaction://hlinksldjump"/>
            <a:extLst>
              <a:ext uri="{FF2B5EF4-FFF2-40B4-BE49-F238E27FC236}">
                <a16:creationId xmlns:a16="http://schemas.microsoft.com/office/drawing/2014/main" id="{D3964723-9766-4C13-983B-0D29E0BA1B22}"/>
              </a:ext>
            </a:extLst>
          </p:cNvPr>
          <p:cNvSpPr txBox="1"/>
          <p:nvPr/>
        </p:nvSpPr>
        <p:spPr>
          <a:xfrm>
            <a:off x="45967" y="3785917"/>
            <a:ext cx="778546"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Summary</a:t>
            </a:r>
          </a:p>
        </p:txBody>
      </p:sp>
      <p:sp>
        <p:nvSpPr>
          <p:cNvPr id="44" name="TextBox 43">
            <a:hlinkClick r:id="rId9" action="ppaction://hlinksldjump"/>
            <a:extLst>
              <a:ext uri="{FF2B5EF4-FFF2-40B4-BE49-F238E27FC236}">
                <a16:creationId xmlns:a16="http://schemas.microsoft.com/office/drawing/2014/main" id="{F6FE356A-8745-4D19-9FCF-B8D49E1B7375}"/>
              </a:ext>
            </a:extLst>
          </p:cNvPr>
          <p:cNvSpPr txBox="1"/>
          <p:nvPr/>
        </p:nvSpPr>
        <p:spPr>
          <a:xfrm>
            <a:off x="45967" y="2853583"/>
            <a:ext cx="1356975"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Drug Management</a:t>
            </a:r>
          </a:p>
        </p:txBody>
      </p:sp>
      <p:sp>
        <p:nvSpPr>
          <p:cNvPr id="48" name="TextBox 47">
            <a:hlinkClick r:id="rId10" action="ppaction://hlinksldjump"/>
            <a:extLst>
              <a:ext uri="{FF2B5EF4-FFF2-40B4-BE49-F238E27FC236}">
                <a16:creationId xmlns:a16="http://schemas.microsoft.com/office/drawing/2014/main" id="{91D22041-8033-48F2-B7E6-34B133BE0F2C}"/>
              </a:ext>
            </a:extLst>
          </p:cNvPr>
          <p:cNvSpPr txBox="1"/>
          <p:nvPr/>
        </p:nvSpPr>
        <p:spPr>
          <a:xfrm>
            <a:off x="45967" y="3164361"/>
            <a:ext cx="802143"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Interfaces</a:t>
            </a:r>
          </a:p>
        </p:txBody>
      </p:sp>
      <p:sp>
        <p:nvSpPr>
          <p:cNvPr id="53" name="TextBox 52">
            <a:hlinkClick r:id="rId11" action="ppaction://hlinksldjump"/>
            <a:extLst>
              <a:ext uri="{FF2B5EF4-FFF2-40B4-BE49-F238E27FC236}">
                <a16:creationId xmlns:a16="http://schemas.microsoft.com/office/drawing/2014/main" id="{A09C7752-397E-4DAE-AA91-83C2B36A321D}"/>
              </a:ext>
            </a:extLst>
          </p:cNvPr>
          <p:cNvSpPr txBox="1"/>
          <p:nvPr/>
        </p:nvSpPr>
        <p:spPr>
          <a:xfrm>
            <a:off x="45967" y="1921249"/>
            <a:ext cx="793166"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Workflow</a:t>
            </a:r>
          </a:p>
        </p:txBody>
      </p:sp>
      <p:sp>
        <p:nvSpPr>
          <p:cNvPr id="54" name="TextBox 53">
            <a:hlinkClick r:id="rId12" action="ppaction://hlinksldjump"/>
            <a:extLst>
              <a:ext uri="{FF2B5EF4-FFF2-40B4-BE49-F238E27FC236}">
                <a16:creationId xmlns:a16="http://schemas.microsoft.com/office/drawing/2014/main" id="{91D22041-8033-48F2-B7E6-34B133BE0F2C}"/>
              </a:ext>
            </a:extLst>
          </p:cNvPr>
          <p:cNvSpPr txBox="1"/>
          <p:nvPr/>
        </p:nvSpPr>
        <p:spPr>
          <a:xfrm>
            <a:off x="45967" y="3475139"/>
            <a:ext cx="1351717"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Optional Programs</a:t>
            </a:r>
          </a:p>
        </p:txBody>
      </p:sp>
      <p:pic>
        <p:nvPicPr>
          <p:cNvPr id="4" name="Picture 3">
            <a:extLst>
              <a:ext uri="{FF2B5EF4-FFF2-40B4-BE49-F238E27FC236}">
                <a16:creationId xmlns:a16="http://schemas.microsoft.com/office/drawing/2014/main" id="{1C1820C0-C423-8D51-BEE7-8E9F092CF076}"/>
              </a:ext>
            </a:extLst>
          </p:cNvPr>
          <p:cNvPicPr>
            <a:picLocks noChangeAspect="1"/>
          </p:cNvPicPr>
          <p:nvPr/>
        </p:nvPicPr>
        <p:blipFill rotWithShape="1">
          <a:blip r:embed="rId13">
            <a:extLst>
              <a:ext uri="{28A0092B-C50C-407E-A947-70E740481C1C}">
                <a14:useLocalDpi xmlns:a14="http://schemas.microsoft.com/office/drawing/2010/main" val="0"/>
              </a:ext>
            </a:extLst>
          </a:blip>
          <a:srcRect t="19079" r="40000" b="1386"/>
          <a:stretch/>
        </p:blipFill>
        <p:spPr>
          <a:xfrm>
            <a:off x="3304101" y="839022"/>
            <a:ext cx="5541542" cy="4104941"/>
          </a:xfrm>
          <a:prstGeom prst="rect">
            <a:avLst/>
          </a:prstGeom>
        </p:spPr>
      </p:pic>
      <p:sp>
        <p:nvSpPr>
          <p:cNvPr id="31" name="TextBox 30">
            <a:extLst>
              <a:ext uri="{FF2B5EF4-FFF2-40B4-BE49-F238E27FC236}">
                <a16:creationId xmlns:a16="http://schemas.microsoft.com/office/drawing/2014/main" id="{CE90D064-C39F-41E0-B1C6-99F6A4162AC5}"/>
              </a:ext>
            </a:extLst>
          </p:cNvPr>
          <p:cNvSpPr txBox="1"/>
          <p:nvPr/>
        </p:nvSpPr>
        <p:spPr>
          <a:xfrm>
            <a:off x="1553768" y="3880335"/>
            <a:ext cx="1644731" cy="1015663"/>
          </a:xfrm>
          <a:prstGeom prst="rect">
            <a:avLst/>
          </a:prstGeom>
          <a:noFill/>
        </p:spPr>
        <p:txBody>
          <a:bodyPr wrap="square">
            <a:spAutoFit/>
          </a:bodyPr>
          <a:lstStyle/>
          <a:p>
            <a:r>
              <a:rPr lang="en-US" sz="1000" i="1" dirty="0">
                <a:solidFill>
                  <a:schemeClr val="accent1"/>
                </a:solidFill>
              </a:rPr>
              <a:t>Both</a:t>
            </a:r>
          </a:p>
          <a:p>
            <a:pPr marL="171450" indent="-171450">
              <a:buFont typeface="Arial" panose="020B0604020202020204" pitchFamily="34" charset="0"/>
              <a:buChar char="•"/>
            </a:pPr>
            <a:r>
              <a:rPr lang="en-US" sz="1000" i="1" dirty="0">
                <a:solidFill>
                  <a:schemeClr val="accent1"/>
                </a:solidFill>
              </a:rPr>
              <a:t>choices (left side), and</a:t>
            </a:r>
          </a:p>
          <a:p>
            <a:pPr marL="171450" indent="-171450">
              <a:buFont typeface="Arial" panose="020B0604020202020204" pitchFamily="34" charset="0"/>
              <a:buChar char="•"/>
            </a:pPr>
            <a:r>
              <a:rPr lang="en-US" sz="1000" i="1" dirty="0">
                <a:solidFill>
                  <a:schemeClr val="accent1"/>
                </a:solidFill>
              </a:rPr>
              <a:t>inserted text (right side)</a:t>
            </a:r>
          </a:p>
          <a:p>
            <a:r>
              <a:rPr lang="en-US" sz="1000" i="1" dirty="0">
                <a:solidFill>
                  <a:schemeClr val="accent1"/>
                </a:solidFill>
              </a:rPr>
              <a:t>will be configured to the customer’s specifications as part of the implementation.</a:t>
            </a:r>
          </a:p>
        </p:txBody>
      </p:sp>
      <p:cxnSp>
        <p:nvCxnSpPr>
          <p:cNvPr id="2" name="Straight Connector 1">
            <a:extLst>
              <a:ext uri="{FF2B5EF4-FFF2-40B4-BE49-F238E27FC236}">
                <a16:creationId xmlns:a16="http://schemas.microsoft.com/office/drawing/2014/main" id="{F23DA166-01FB-AACF-0D93-50055236A56D}"/>
              </a:ext>
            </a:extLst>
          </p:cNvPr>
          <p:cNvCxnSpPr/>
          <p:nvPr/>
        </p:nvCxnSpPr>
        <p:spPr>
          <a:xfrm>
            <a:off x="42862" y="802194"/>
            <a:ext cx="9024938"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846078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Rectangle 54"/>
          <p:cNvSpPr/>
          <p:nvPr/>
        </p:nvSpPr>
        <p:spPr>
          <a:xfrm>
            <a:off x="37125" y="1955938"/>
            <a:ext cx="1461362" cy="2286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5" name="Picture 24" descr="swooshbig.jpg"/>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l="6250" t="29034" b="8673"/>
          <a:stretch>
            <a:fillRect/>
          </a:stretch>
        </p:blipFill>
        <p:spPr bwMode="auto">
          <a:xfrm rot="10800000">
            <a:off x="0" y="4556463"/>
            <a:ext cx="9144000" cy="587190"/>
          </a:xfrm>
          <a:prstGeom prst="rect">
            <a:avLst/>
          </a:prstGeom>
          <a:noFill/>
          <a:ln>
            <a:noFill/>
          </a:ln>
          <a:scene3d>
            <a:camera prst="orthographicFront">
              <a:rot lat="0" lon="0" rev="10800000"/>
            </a:camera>
            <a:lightRig rig="threePt" dir="t"/>
          </a:scene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1566587" y="839022"/>
            <a:ext cx="1743337" cy="4339650"/>
          </a:xfrm>
          <a:prstGeom prst="rect">
            <a:avLst/>
          </a:prstGeom>
          <a:noFill/>
        </p:spPr>
        <p:txBody>
          <a:bodyPr wrap="square" rtlCol="0">
            <a:spAutoFit/>
          </a:bodyPr>
          <a:lstStyle/>
          <a:p>
            <a:r>
              <a:rPr lang="en-US" sz="1200" b="1" dirty="0"/>
              <a:t>For this protocol - after the question concerning ‘Onset’ is answered, additional questions such as these, will continue on:</a:t>
            </a:r>
          </a:p>
          <a:p>
            <a:endParaRPr lang="en-US" sz="1200" dirty="0"/>
          </a:p>
          <a:p>
            <a:pPr marL="228600" indent="-228600">
              <a:buAutoNum type="arabicPeriod"/>
            </a:pPr>
            <a:r>
              <a:rPr lang="en-US" sz="1100" dirty="0"/>
              <a:t>Frequency</a:t>
            </a:r>
          </a:p>
          <a:p>
            <a:pPr marL="228600" indent="-228600">
              <a:buAutoNum type="arabicPeriod"/>
            </a:pPr>
            <a:r>
              <a:rPr lang="en-US" sz="1100" dirty="0"/>
              <a:t>Pain Scale</a:t>
            </a:r>
          </a:p>
          <a:p>
            <a:pPr marL="228600" indent="-228600">
              <a:buAutoNum type="arabicPeriod"/>
            </a:pPr>
            <a:r>
              <a:rPr lang="en-US" sz="1100" dirty="0"/>
              <a:t>Location</a:t>
            </a:r>
          </a:p>
          <a:p>
            <a:pPr marL="228600" indent="-228600">
              <a:buAutoNum type="arabicPeriod"/>
            </a:pPr>
            <a:r>
              <a:rPr lang="en-US" sz="1100" dirty="0"/>
              <a:t>Type/Quality</a:t>
            </a:r>
          </a:p>
          <a:p>
            <a:pPr marL="228600" indent="-228600">
              <a:buAutoNum type="arabicPeriod"/>
            </a:pPr>
            <a:r>
              <a:rPr lang="en-US" sz="1100" dirty="0"/>
              <a:t>Pain Radiation</a:t>
            </a:r>
          </a:p>
          <a:p>
            <a:pPr marL="228600" indent="-228600">
              <a:buAutoNum type="arabicPeriod"/>
            </a:pPr>
            <a:r>
              <a:rPr lang="en-US" sz="1100" dirty="0"/>
              <a:t>Last BM</a:t>
            </a:r>
          </a:p>
          <a:p>
            <a:pPr marL="228600" indent="-228600">
              <a:buAutoNum type="arabicPeriod"/>
            </a:pPr>
            <a:r>
              <a:rPr lang="en-US" sz="1100" dirty="0"/>
              <a:t>Associated Symptoms</a:t>
            </a:r>
          </a:p>
          <a:p>
            <a:pPr marL="228600" indent="-228600">
              <a:buAutoNum type="arabicPeriod"/>
            </a:pPr>
            <a:r>
              <a:rPr lang="en-US" sz="1100" dirty="0"/>
              <a:t>Vital Signs</a:t>
            </a:r>
          </a:p>
          <a:p>
            <a:pPr marL="228600" indent="-228600">
              <a:buAutoNum type="arabicPeriod"/>
            </a:pPr>
            <a:r>
              <a:rPr lang="en-US" sz="1100" dirty="0"/>
              <a:t>Color</a:t>
            </a:r>
          </a:p>
          <a:p>
            <a:pPr marL="228600" indent="-228600">
              <a:buAutoNum type="arabicPeriod"/>
            </a:pPr>
            <a:r>
              <a:rPr lang="en-US" sz="1100" dirty="0"/>
              <a:t>Skin</a:t>
            </a:r>
          </a:p>
          <a:p>
            <a:pPr marL="228600" indent="-228600">
              <a:buAutoNum type="arabicPeriod"/>
            </a:pPr>
            <a:r>
              <a:rPr lang="en-US" sz="1100" dirty="0"/>
              <a:t>Turgor</a:t>
            </a:r>
          </a:p>
          <a:p>
            <a:pPr marL="228600" indent="-228600">
              <a:buAutoNum type="arabicPeriod"/>
            </a:pPr>
            <a:r>
              <a:rPr lang="en-US" sz="1100" dirty="0"/>
              <a:t>Etc.</a:t>
            </a:r>
          </a:p>
          <a:p>
            <a:endParaRPr lang="en-US" sz="1200" dirty="0"/>
          </a:p>
          <a:p>
            <a:r>
              <a:rPr lang="en-US" sz="1200" dirty="0"/>
              <a:t>Followed by the </a:t>
            </a:r>
            <a:r>
              <a:rPr lang="en-US" sz="1200" b="1" dirty="0"/>
              <a:t>Plan </a:t>
            </a:r>
            <a:r>
              <a:rPr lang="en-US" sz="1200" dirty="0"/>
              <a:t>section shown on the next screen.</a:t>
            </a:r>
          </a:p>
          <a:p>
            <a:endParaRPr lang="en-US" sz="1200" dirty="0"/>
          </a:p>
        </p:txBody>
      </p:sp>
      <p:pic>
        <p:nvPicPr>
          <p:cNvPr id="26" name="Picture 25" descr="swooshbig.jpg"/>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l="6250" t="29034" b="8673"/>
          <a:stretch>
            <a:fillRect/>
          </a:stretch>
        </p:blipFill>
        <p:spPr bwMode="auto">
          <a:xfrm rot="10800000">
            <a:off x="0" y="0"/>
            <a:ext cx="9144000" cy="587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Picture 26"/>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 y="241158"/>
            <a:ext cx="1361690" cy="508764"/>
          </a:xfrm>
          <a:prstGeom prst="rect">
            <a:avLst/>
          </a:prstGeom>
          <a:noFill/>
        </p:spPr>
      </p:pic>
      <p:graphicFrame>
        <p:nvGraphicFramePr>
          <p:cNvPr id="28" name="Table 27"/>
          <p:cNvGraphicFramePr>
            <a:graphicFrameLocks noGrp="1"/>
          </p:cNvGraphicFramePr>
          <p:nvPr>
            <p:extLst>
              <p:ext uri="{D42A27DB-BD31-4B8C-83A1-F6EECF244321}">
                <p14:modId xmlns:p14="http://schemas.microsoft.com/office/powerpoint/2010/main" val="2063213909"/>
              </p:ext>
            </p:extLst>
          </p:nvPr>
        </p:nvGraphicFramePr>
        <p:xfrm>
          <a:off x="1597821" y="316229"/>
          <a:ext cx="7317578" cy="504211"/>
        </p:xfrm>
        <a:graphic>
          <a:graphicData uri="http://schemas.openxmlformats.org/drawingml/2006/table">
            <a:tbl>
              <a:tblPr firstRow="1" bandRow="1">
                <a:tableStyleId>{69012ECD-51FC-41F1-AA8D-1B2483CD663E}</a:tableStyleId>
              </a:tblPr>
              <a:tblGrid>
                <a:gridCol w="1628324">
                  <a:extLst>
                    <a:ext uri="{9D8B030D-6E8A-4147-A177-3AD203B41FA5}">
                      <a16:colId xmlns:a16="http://schemas.microsoft.com/office/drawing/2014/main" val="20000"/>
                    </a:ext>
                  </a:extLst>
                </a:gridCol>
                <a:gridCol w="1896418">
                  <a:extLst>
                    <a:ext uri="{9D8B030D-6E8A-4147-A177-3AD203B41FA5}">
                      <a16:colId xmlns:a16="http://schemas.microsoft.com/office/drawing/2014/main" val="20001"/>
                    </a:ext>
                  </a:extLst>
                </a:gridCol>
                <a:gridCol w="1896418">
                  <a:extLst>
                    <a:ext uri="{9D8B030D-6E8A-4147-A177-3AD203B41FA5}">
                      <a16:colId xmlns:a16="http://schemas.microsoft.com/office/drawing/2014/main" val="20002"/>
                    </a:ext>
                  </a:extLst>
                </a:gridCol>
                <a:gridCol w="1896418">
                  <a:extLst>
                    <a:ext uri="{9D8B030D-6E8A-4147-A177-3AD203B41FA5}">
                      <a16:colId xmlns:a16="http://schemas.microsoft.com/office/drawing/2014/main" val="20003"/>
                    </a:ext>
                  </a:extLst>
                </a:gridCol>
              </a:tblGrid>
              <a:tr h="504211">
                <a:tc>
                  <a:txBody>
                    <a:bodyPr/>
                    <a:lstStyle/>
                    <a:p>
                      <a:r>
                        <a:rPr lang="en-US" baseline="0" dirty="0">
                          <a:solidFill>
                            <a:schemeClr val="bg1"/>
                          </a:solidFill>
                        </a:rPr>
                        <a:t>Workflow</a:t>
                      </a:r>
                      <a:endParaRPr lang="en-US"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70C0"/>
                    </a:solidFill>
                  </a:tcPr>
                </a:tc>
                <a:tc>
                  <a:txBody>
                    <a:bodyPr/>
                    <a:lstStyle/>
                    <a:p>
                      <a:r>
                        <a:rPr lang="en-US" dirty="0">
                          <a:solidFill>
                            <a:sysClr val="windowText" lastClr="000000"/>
                          </a:solidFill>
                        </a:rPr>
                        <a:t>A. Press a Button</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r>
                        <a:rPr lang="en-US" dirty="0">
                          <a:solidFill>
                            <a:sysClr val="windowText" lastClr="000000"/>
                          </a:solidFill>
                        </a:rPr>
                        <a:t>B. Select a Patient</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r>
                        <a:rPr lang="en-US" dirty="0">
                          <a:solidFill>
                            <a:sysClr val="windowText" lastClr="000000"/>
                          </a:solidFill>
                        </a:rPr>
                        <a:t>C. Click</a:t>
                      </a:r>
                      <a:r>
                        <a:rPr lang="en-US" baseline="0" dirty="0">
                          <a:solidFill>
                            <a:sysClr val="windowText" lastClr="000000"/>
                          </a:solidFill>
                        </a:rPr>
                        <a:t> on choices to build Documentation.</a:t>
                      </a:r>
                      <a:endParaRPr lang="en-US" dirty="0">
                        <a:solidFill>
                          <a:sysClr val="windowText" lastClr="000000"/>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0000"/>
                  </a:ext>
                </a:extLst>
              </a:tr>
            </a:tbl>
          </a:graphicData>
        </a:graphic>
      </p:graphicFrame>
      <p:cxnSp>
        <p:nvCxnSpPr>
          <p:cNvPr id="30" name="Straight Connector 29"/>
          <p:cNvCxnSpPr/>
          <p:nvPr/>
        </p:nvCxnSpPr>
        <p:spPr>
          <a:xfrm flipH="1" flipV="1">
            <a:off x="1506458" y="157968"/>
            <a:ext cx="1899" cy="4692089"/>
          </a:xfrm>
          <a:prstGeom prst="line">
            <a:avLst/>
          </a:prstGeom>
          <a:ln>
            <a:solidFill>
              <a:schemeClr val="accent1">
                <a:lumMod val="50000"/>
              </a:schemeClr>
            </a:solidFill>
          </a:ln>
        </p:spPr>
        <p:style>
          <a:lnRef idx="2">
            <a:schemeClr val="accent1"/>
          </a:lnRef>
          <a:fillRef idx="0">
            <a:schemeClr val="accent1"/>
          </a:fillRef>
          <a:effectRef idx="1">
            <a:schemeClr val="accent1"/>
          </a:effectRef>
          <a:fontRef idx="minor">
            <a:schemeClr val="tx1"/>
          </a:fontRef>
        </p:style>
      </p:cxnSp>
      <p:sp>
        <p:nvSpPr>
          <p:cNvPr id="53" name="TextBox 52"/>
          <p:cNvSpPr txBox="1"/>
          <p:nvPr/>
        </p:nvSpPr>
        <p:spPr>
          <a:xfrm>
            <a:off x="966868" y="4684618"/>
            <a:ext cx="593432" cy="246221"/>
          </a:xfrm>
          <a:prstGeom prst="rect">
            <a:avLst/>
          </a:prstGeom>
          <a:noFill/>
        </p:spPr>
        <p:txBody>
          <a:bodyPr wrap="none" rtlCol="0">
            <a:spAutoFit/>
          </a:bodyPr>
          <a:lstStyle/>
          <a:p>
            <a:r>
              <a:rPr lang="en-US" sz="1000" dirty="0"/>
              <a:t>Slide 11</a:t>
            </a:r>
          </a:p>
        </p:txBody>
      </p:sp>
      <p:sp>
        <p:nvSpPr>
          <p:cNvPr id="33" name="TextBox 32">
            <a:hlinkClick r:id="rId4" action="ppaction://hlinksldjump"/>
            <a:extLst>
              <a:ext uri="{FF2B5EF4-FFF2-40B4-BE49-F238E27FC236}">
                <a16:creationId xmlns:a16="http://schemas.microsoft.com/office/drawing/2014/main" id="{07C046D2-3DEF-4106-AAFE-234399BE4735}"/>
              </a:ext>
            </a:extLst>
          </p:cNvPr>
          <p:cNvSpPr txBox="1"/>
          <p:nvPr/>
        </p:nvSpPr>
        <p:spPr>
          <a:xfrm>
            <a:off x="45967" y="1299693"/>
            <a:ext cx="1039387"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CorrecTek Bio</a:t>
            </a:r>
          </a:p>
        </p:txBody>
      </p:sp>
      <p:sp>
        <p:nvSpPr>
          <p:cNvPr id="34" name="TextBox 33">
            <a:hlinkClick r:id="rId5" action="ppaction://hlinksldjump"/>
            <a:extLst>
              <a:ext uri="{FF2B5EF4-FFF2-40B4-BE49-F238E27FC236}">
                <a16:creationId xmlns:a16="http://schemas.microsoft.com/office/drawing/2014/main" id="{488C7E4C-73FA-4F90-BB51-845278647476}"/>
              </a:ext>
            </a:extLst>
          </p:cNvPr>
          <p:cNvSpPr txBox="1"/>
          <p:nvPr/>
        </p:nvSpPr>
        <p:spPr>
          <a:xfrm>
            <a:off x="45967" y="1610471"/>
            <a:ext cx="1210909"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Why Spark EHR?</a:t>
            </a:r>
          </a:p>
        </p:txBody>
      </p:sp>
      <p:sp>
        <p:nvSpPr>
          <p:cNvPr id="35" name="TextBox 34">
            <a:hlinkClick r:id="rId6" action="ppaction://hlinksldjump"/>
            <a:extLst>
              <a:ext uri="{FF2B5EF4-FFF2-40B4-BE49-F238E27FC236}">
                <a16:creationId xmlns:a16="http://schemas.microsoft.com/office/drawing/2014/main" id="{2E99B076-5D73-42B5-9E0A-79CE0AC2E50B}"/>
              </a:ext>
            </a:extLst>
          </p:cNvPr>
          <p:cNvSpPr txBox="1"/>
          <p:nvPr/>
        </p:nvSpPr>
        <p:spPr>
          <a:xfrm>
            <a:off x="45967" y="2232027"/>
            <a:ext cx="1002454"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Patient Chart</a:t>
            </a:r>
          </a:p>
        </p:txBody>
      </p:sp>
      <p:sp>
        <p:nvSpPr>
          <p:cNvPr id="37" name="TextBox 36">
            <a:hlinkClick r:id="rId7" action="ppaction://hlinksldjump"/>
            <a:extLst>
              <a:ext uri="{FF2B5EF4-FFF2-40B4-BE49-F238E27FC236}">
                <a16:creationId xmlns:a16="http://schemas.microsoft.com/office/drawing/2014/main" id="{4921D9C4-B2A8-42FF-B40C-4CBE3230EC69}"/>
              </a:ext>
            </a:extLst>
          </p:cNvPr>
          <p:cNvSpPr txBox="1"/>
          <p:nvPr/>
        </p:nvSpPr>
        <p:spPr>
          <a:xfrm>
            <a:off x="45967" y="2542805"/>
            <a:ext cx="1032014"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Configuration</a:t>
            </a:r>
          </a:p>
        </p:txBody>
      </p:sp>
      <p:sp>
        <p:nvSpPr>
          <p:cNvPr id="39" name="TextBox 38">
            <a:hlinkClick r:id="rId8" action="ppaction://hlinksldjump"/>
            <a:extLst>
              <a:ext uri="{FF2B5EF4-FFF2-40B4-BE49-F238E27FC236}">
                <a16:creationId xmlns:a16="http://schemas.microsoft.com/office/drawing/2014/main" id="{D3964723-9766-4C13-983B-0D29E0BA1B22}"/>
              </a:ext>
            </a:extLst>
          </p:cNvPr>
          <p:cNvSpPr txBox="1"/>
          <p:nvPr/>
        </p:nvSpPr>
        <p:spPr>
          <a:xfrm>
            <a:off x="45967" y="3785917"/>
            <a:ext cx="778546"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Summary</a:t>
            </a:r>
          </a:p>
        </p:txBody>
      </p:sp>
      <p:sp>
        <p:nvSpPr>
          <p:cNvPr id="43" name="TextBox 42">
            <a:hlinkClick r:id="rId9" action="ppaction://hlinksldjump"/>
            <a:extLst>
              <a:ext uri="{FF2B5EF4-FFF2-40B4-BE49-F238E27FC236}">
                <a16:creationId xmlns:a16="http://schemas.microsoft.com/office/drawing/2014/main" id="{F6FE356A-8745-4D19-9FCF-B8D49E1B7375}"/>
              </a:ext>
            </a:extLst>
          </p:cNvPr>
          <p:cNvSpPr txBox="1"/>
          <p:nvPr/>
        </p:nvSpPr>
        <p:spPr>
          <a:xfrm>
            <a:off x="45967" y="2853583"/>
            <a:ext cx="1356975"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Drug Management</a:t>
            </a:r>
          </a:p>
        </p:txBody>
      </p:sp>
      <p:sp>
        <p:nvSpPr>
          <p:cNvPr id="44" name="TextBox 43">
            <a:hlinkClick r:id="rId10" action="ppaction://hlinksldjump"/>
            <a:extLst>
              <a:ext uri="{FF2B5EF4-FFF2-40B4-BE49-F238E27FC236}">
                <a16:creationId xmlns:a16="http://schemas.microsoft.com/office/drawing/2014/main" id="{91D22041-8033-48F2-B7E6-34B133BE0F2C}"/>
              </a:ext>
            </a:extLst>
          </p:cNvPr>
          <p:cNvSpPr txBox="1"/>
          <p:nvPr/>
        </p:nvSpPr>
        <p:spPr>
          <a:xfrm>
            <a:off x="45967" y="3164361"/>
            <a:ext cx="802143"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Interfaces</a:t>
            </a:r>
          </a:p>
        </p:txBody>
      </p:sp>
      <p:sp>
        <p:nvSpPr>
          <p:cNvPr id="48" name="TextBox 47">
            <a:hlinkClick r:id="rId11" action="ppaction://hlinksldjump"/>
            <a:extLst>
              <a:ext uri="{FF2B5EF4-FFF2-40B4-BE49-F238E27FC236}">
                <a16:creationId xmlns:a16="http://schemas.microsoft.com/office/drawing/2014/main" id="{A09C7752-397E-4DAE-AA91-83C2B36A321D}"/>
              </a:ext>
            </a:extLst>
          </p:cNvPr>
          <p:cNvSpPr txBox="1"/>
          <p:nvPr/>
        </p:nvSpPr>
        <p:spPr>
          <a:xfrm>
            <a:off x="45967" y="1921249"/>
            <a:ext cx="793166"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Workflow</a:t>
            </a:r>
          </a:p>
        </p:txBody>
      </p:sp>
      <p:sp>
        <p:nvSpPr>
          <p:cNvPr id="54" name="TextBox 53">
            <a:hlinkClick r:id="rId12" action="ppaction://hlinksldjump"/>
            <a:extLst>
              <a:ext uri="{FF2B5EF4-FFF2-40B4-BE49-F238E27FC236}">
                <a16:creationId xmlns:a16="http://schemas.microsoft.com/office/drawing/2014/main" id="{91D22041-8033-48F2-B7E6-34B133BE0F2C}"/>
              </a:ext>
            </a:extLst>
          </p:cNvPr>
          <p:cNvSpPr txBox="1"/>
          <p:nvPr/>
        </p:nvSpPr>
        <p:spPr>
          <a:xfrm>
            <a:off x="45967" y="3475139"/>
            <a:ext cx="1351717"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Optional Programs</a:t>
            </a:r>
          </a:p>
        </p:txBody>
      </p:sp>
      <p:pic>
        <p:nvPicPr>
          <p:cNvPr id="3" name="Picture 2">
            <a:extLst>
              <a:ext uri="{FF2B5EF4-FFF2-40B4-BE49-F238E27FC236}">
                <a16:creationId xmlns:a16="http://schemas.microsoft.com/office/drawing/2014/main" id="{7566AE40-5BA2-B3E8-D971-C5E953BF4FDE}"/>
              </a:ext>
            </a:extLst>
          </p:cNvPr>
          <p:cNvPicPr>
            <a:picLocks noChangeAspect="1"/>
          </p:cNvPicPr>
          <p:nvPr/>
        </p:nvPicPr>
        <p:blipFill rotWithShape="1">
          <a:blip r:embed="rId13">
            <a:extLst>
              <a:ext uri="{28A0092B-C50C-407E-A947-70E740481C1C}">
                <a14:useLocalDpi xmlns:a14="http://schemas.microsoft.com/office/drawing/2010/main" val="0"/>
              </a:ext>
            </a:extLst>
          </a:blip>
          <a:srcRect t="19816" r="40026" b="1243"/>
          <a:stretch/>
        </p:blipFill>
        <p:spPr>
          <a:xfrm>
            <a:off x="3276600" y="860742"/>
            <a:ext cx="5539140" cy="4074338"/>
          </a:xfrm>
          <a:prstGeom prst="rect">
            <a:avLst/>
          </a:prstGeom>
        </p:spPr>
      </p:pic>
      <p:cxnSp>
        <p:nvCxnSpPr>
          <p:cNvPr id="2" name="Straight Connector 1">
            <a:extLst>
              <a:ext uri="{FF2B5EF4-FFF2-40B4-BE49-F238E27FC236}">
                <a16:creationId xmlns:a16="http://schemas.microsoft.com/office/drawing/2014/main" id="{D6C945FF-551C-1BF7-0C53-8BCB014DC4F9}"/>
              </a:ext>
            </a:extLst>
          </p:cNvPr>
          <p:cNvCxnSpPr/>
          <p:nvPr/>
        </p:nvCxnSpPr>
        <p:spPr>
          <a:xfrm>
            <a:off x="42862" y="802194"/>
            <a:ext cx="9024938"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79756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p:cNvSpPr/>
          <p:nvPr/>
        </p:nvSpPr>
        <p:spPr>
          <a:xfrm>
            <a:off x="37125" y="1955938"/>
            <a:ext cx="1461362" cy="2286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5" name="Picture 24" descr="swooshbig.jpg"/>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l="6250" t="29034" b="8673"/>
          <a:stretch>
            <a:fillRect/>
          </a:stretch>
        </p:blipFill>
        <p:spPr bwMode="auto">
          <a:xfrm rot="10800000">
            <a:off x="10884" y="4574492"/>
            <a:ext cx="9144000" cy="587190"/>
          </a:xfrm>
          <a:prstGeom prst="rect">
            <a:avLst/>
          </a:prstGeom>
          <a:noFill/>
          <a:ln>
            <a:noFill/>
          </a:ln>
          <a:scene3d>
            <a:camera prst="orthographicFront">
              <a:rot lat="0" lon="0" rev="10800000"/>
            </a:camera>
            <a:lightRig rig="threePt" dir="t"/>
          </a:scene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25" descr="swooshbig.jpg"/>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l="6250" t="29034" b="8673"/>
          <a:stretch>
            <a:fillRect/>
          </a:stretch>
        </p:blipFill>
        <p:spPr bwMode="auto">
          <a:xfrm rot="10800000">
            <a:off x="0" y="0"/>
            <a:ext cx="9144000" cy="587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Picture 26"/>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 y="241158"/>
            <a:ext cx="1361690" cy="508764"/>
          </a:xfrm>
          <a:prstGeom prst="rect">
            <a:avLst/>
          </a:prstGeom>
          <a:noFill/>
        </p:spPr>
      </p:pic>
      <p:cxnSp>
        <p:nvCxnSpPr>
          <p:cNvPr id="29" name="Straight Connector 28"/>
          <p:cNvCxnSpPr/>
          <p:nvPr/>
        </p:nvCxnSpPr>
        <p:spPr>
          <a:xfrm flipH="1" flipV="1">
            <a:off x="1506458" y="157968"/>
            <a:ext cx="1899" cy="4692089"/>
          </a:xfrm>
          <a:prstGeom prst="line">
            <a:avLst/>
          </a:prstGeom>
          <a:ln>
            <a:solidFill>
              <a:schemeClr val="accent1">
                <a:lumMod val="50000"/>
              </a:schemeClr>
            </a:solidFill>
          </a:ln>
        </p:spPr>
        <p:style>
          <a:lnRef idx="2">
            <a:schemeClr val="accent1"/>
          </a:lnRef>
          <a:fillRef idx="0">
            <a:schemeClr val="accent1"/>
          </a:fillRef>
          <a:effectRef idx="1">
            <a:schemeClr val="accent1"/>
          </a:effectRef>
          <a:fontRef idx="minor">
            <a:schemeClr val="tx1"/>
          </a:fontRef>
        </p:style>
      </p:cxnSp>
      <p:graphicFrame>
        <p:nvGraphicFramePr>
          <p:cNvPr id="5" name="Table 4"/>
          <p:cNvGraphicFramePr>
            <a:graphicFrameLocks noGrp="1"/>
          </p:cNvGraphicFramePr>
          <p:nvPr>
            <p:extLst>
              <p:ext uri="{D42A27DB-BD31-4B8C-83A1-F6EECF244321}">
                <p14:modId xmlns:p14="http://schemas.microsoft.com/office/powerpoint/2010/main" val="2185486570"/>
              </p:ext>
            </p:extLst>
          </p:nvPr>
        </p:nvGraphicFramePr>
        <p:xfrm>
          <a:off x="1597818" y="282904"/>
          <a:ext cx="7272306" cy="533400"/>
        </p:xfrm>
        <a:graphic>
          <a:graphicData uri="http://schemas.openxmlformats.org/drawingml/2006/table">
            <a:tbl>
              <a:tblPr firstRow="1" bandRow="1">
                <a:tableStyleId>{69012ECD-51FC-41F1-AA8D-1B2483CD663E}</a:tableStyleId>
              </a:tblPr>
              <a:tblGrid>
                <a:gridCol w="1285182">
                  <a:extLst>
                    <a:ext uri="{9D8B030D-6E8A-4147-A177-3AD203B41FA5}">
                      <a16:colId xmlns:a16="http://schemas.microsoft.com/office/drawing/2014/main" val="20000"/>
                    </a:ext>
                  </a:extLst>
                </a:gridCol>
                <a:gridCol w="850801">
                  <a:extLst>
                    <a:ext uri="{9D8B030D-6E8A-4147-A177-3AD203B41FA5}">
                      <a16:colId xmlns:a16="http://schemas.microsoft.com/office/drawing/2014/main" val="20001"/>
                    </a:ext>
                  </a:extLst>
                </a:gridCol>
                <a:gridCol w="838200">
                  <a:extLst>
                    <a:ext uri="{9D8B030D-6E8A-4147-A177-3AD203B41FA5}">
                      <a16:colId xmlns:a16="http://schemas.microsoft.com/office/drawing/2014/main" val="20002"/>
                    </a:ext>
                  </a:extLst>
                </a:gridCol>
                <a:gridCol w="1752600">
                  <a:extLst>
                    <a:ext uri="{9D8B030D-6E8A-4147-A177-3AD203B41FA5}">
                      <a16:colId xmlns:a16="http://schemas.microsoft.com/office/drawing/2014/main" val="20003"/>
                    </a:ext>
                  </a:extLst>
                </a:gridCol>
                <a:gridCol w="2545523">
                  <a:extLst>
                    <a:ext uri="{9D8B030D-6E8A-4147-A177-3AD203B41FA5}">
                      <a16:colId xmlns:a16="http://schemas.microsoft.com/office/drawing/2014/main" val="20004"/>
                    </a:ext>
                  </a:extLst>
                </a:gridCol>
              </a:tblGrid>
              <a:tr h="533400">
                <a:tc>
                  <a:txBody>
                    <a:bodyPr/>
                    <a:lstStyle/>
                    <a:p>
                      <a:r>
                        <a:rPr lang="en-US" baseline="0" dirty="0">
                          <a:solidFill>
                            <a:schemeClr val="bg1"/>
                          </a:solidFill>
                        </a:rPr>
                        <a:t>Workflow</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70C0"/>
                    </a:solidFill>
                  </a:tcPr>
                </a:tc>
                <a:tc>
                  <a:txBody>
                    <a:bodyPr/>
                    <a:lstStyle/>
                    <a:p>
                      <a:r>
                        <a:rPr lang="en-US" dirty="0">
                          <a:solidFill>
                            <a:sysClr val="windowText" lastClr="000000"/>
                          </a:solidFill>
                        </a:rPr>
                        <a:t>A. Press</a:t>
                      </a:r>
                      <a:r>
                        <a:rPr lang="en-US" baseline="0" dirty="0">
                          <a:solidFill>
                            <a:sysClr val="windowText" lastClr="000000"/>
                          </a:solidFill>
                        </a:rPr>
                        <a:t> a Button</a:t>
                      </a:r>
                      <a:endParaRPr lang="en-US" dirty="0">
                        <a:solidFill>
                          <a:sysClr val="windowText" lastClr="000000"/>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r>
                        <a:rPr lang="en-US" dirty="0">
                          <a:solidFill>
                            <a:sysClr val="windowText" lastClr="000000"/>
                          </a:solidFill>
                        </a:rPr>
                        <a:t>B. Select a Patient</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r>
                        <a:rPr lang="en-US" dirty="0">
                          <a:solidFill>
                            <a:sysClr val="windowText" lastClr="000000"/>
                          </a:solidFill>
                        </a:rPr>
                        <a:t>C. Click on Choices to build Documentation</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r>
                        <a:rPr lang="en-US" dirty="0">
                          <a:solidFill>
                            <a:sysClr val="windowText" lastClr="000000"/>
                          </a:solidFill>
                        </a:rPr>
                        <a:t>D.</a:t>
                      </a:r>
                      <a:r>
                        <a:rPr lang="en-US" baseline="0" dirty="0">
                          <a:solidFill>
                            <a:sysClr val="windowText" lastClr="000000"/>
                          </a:solidFill>
                        </a:rPr>
                        <a:t> Plan (Actions/Communicate) Orders, Meds, Referrals, etc.</a:t>
                      </a:r>
                      <a:endParaRPr lang="en-US" dirty="0">
                        <a:solidFill>
                          <a:sysClr val="windowText" lastClr="000000"/>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0000"/>
                  </a:ext>
                </a:extLst>
              </a:tr>
            </a:tbl>
          </a:graphicData>
        </a:graphic>
      </p:graphicFrame>
      <p:sp>
        <p:nvSpPr>
          <p:cNvPr id="71" name="TextBox 70"/>
          <p:cNvSpPr txBox="1"/>
          <p:nvPr/>
        </p:nvSpPr>
        <p:spPr>
          <a:xfrm>
            <a:off x="1653614" y="870096"/>
            <a:ext cx="1492618" cy="4154984"/>
          </a:xfrm>
          <a:prstGeom prst="rect">
            <a:avLst/>
          </a:prstGeom>
          <a:noFill/>
        </p:spPr>
        <p:txBody>
          <a:bodyPr wrap="square" rtlCol="0">
            <a:spAutoFit/>
          </a:bodyPr>
          <a:lstStyle/>
          <a:p>
            <a:r>
              <a:rPr lang="en-US" sz="1200" b="1" dirty="0"/>
              <a:t>Plan Section 1 of 2:</a:t>
            </a:r>
          </a:p>
          <a:p>
            <a:endParaRPr lang="en-US" sz="1200" b="1" dirty="0"/>
          </a:p>
          <a:p>
            <a:r>
              <a:rPr lang="en-US" sz="1200" b="1" dirty="0"/>
              <a:t>Plans</a:t>
            </a:r>
            <a:r>
              <a:rPr lang="en-US" sz="1200" dirty="0"/>
              <a:t> are configured based on each customer’s requirements.</a:t>
            </a:r>
          </a:p>
          <a:p>
            <a:endParaRPr lang="en-US" sz="1200" dirty="0"/>
          </a:p>
          <a:p>
            <a:r>
              <a:rPr lang="en-US" sz="1200" dirty="0"/>
              <a:t>In this example, the nurse must decide if a provider should be contacted.</a:t>
            </a:r>
          </a:p>
          <a:p>
            <a:endParaRPr lang="en-US" sz="1200" dirty="0"/>
          </a:p>
          <a:p>
            <a:r>
              <a:rPr lang="en-US" sz="1200" dirty="0"/>
              <a:t>The guidelines in blue are supplied by the healthcare authority for the correctional organization. </a:t>
            </a:r>
          </a:p>
          <a:p>
            <a:endParaRPr lang="en-US" sz="1200" b="1" dirty="0"/>
          </a:p>
          <a:p>
            <a:r>
              <a:rPr lang="en-US" sz="1200" b="1" dirty="0"/>
              <a:t>CorrecTek does NOT provide medical guidelines or advice. </a:t>
            </a:r>
          </a:p>
        </p:txBody>
      </p:sp>
      <p:sp>
        <p:nvSpPr>
          <p:cNvPr id="63" name="TextBox 62"/>
          <p:cNvSpPr txBox="1"/>
          <p:nvPr/>
        </p:nvSpPr>
        <p:spPr>
          <a:xfrm>
            <a:off x="966868" y="4684618"/>
            <a:ext cx="593432" cy="246221"/>
          </a:xfrm>
          <a:prstGeom prst="rect">
            <a:avLst/>
          </a:prstGeom>
          <a:noFill/>
        </p:spPr>
        <p:txBody>
          <a:bodyPr wrap="none" rtlCol="0">
            <a:spAutoFit/>
          </a:bodyPr>
          <a:lstStyle/>
          <a:p>
            <a:r>
              <a:rPr lang="en-US" sz="1000" dirty="0"/>
              <a:t>Slide 12</a:t>
            </a:r>
          </a:p>
        </p:txBody>
      </p:sp>
      <p:sp>
        <p:nvSpPr>
          <p:cNvPr id="44" name="TextBox 43">
            <a:hlinkClick r:id="rId4" action="ppaction://hlinksldjump"/>
            <a:extLst>
              <a:ext uri="{FF2B5EF4-FFF2-40B4-BE49-F238E27FC236}">
                <a16:creationId xmlns:a16="http://schemas.microsoft.com/office/drawing/2014/main" id="{07C046D2-3DEF-4106-AAFE-234399BE4735}"/>
              </a:ext>
            </a:extLst>
          </p:cNvPr>
          <p:cNvSpPr txBox="1"/>
          <p:nvPr/>
        </p:nvSpPr>
        <p:spPr>
          <a:xfrm>
            <a:off x="45967" y="1299693"/>
            <a:ext cx="1039387"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CorrecTek Bio</a:t>
            </a:r>
          </a:p>
        </p:txBody>
      </p:sp>
      <p:sp>
        <p:nvSpPr>
          <p:cNvPr id="48" name="TextBox 47">
            <a:hlinkClick r:id="rId5" action="ppaction://hlinksldjump"/>
            <a:extLst>
              <a:ext uri="{FF2B5EF4-FFF2-40B4-BE49-F238E27FC236}">
                <a16:creationId xmlns:a16="http://schemas.microsoft.com/office/drawing/2014/main" id="{488C7E4C-73FA-4F90-BB51-845278647476}"/>
              </a:ext>
            </a:extLst>
          </p:cNvPr>
          <p:cNvSpPr txBox="1"/>
          <p:nvPr/>
        </p:nvSpPr>
        <p:spPr>
          <a:xfrm>
            <a:off x="45967" y="1610471"/>
            <a:ext cx="1210909"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Why Spark EHR?</a:t>
            </a:r>
          </a:p>
        </p:txBody>
      </p:sp>
      <p:sp>
        <p:nvSpPr>
          <p:cNvPr id="56" name="TextBox 55">
            <a:hlinkClick r:id="rId6" action="ppaction://hlinksldjump"/>
            <a:extLst>
              <a:ext uri="{FF2B5EF4-FFF2-40B4-BE49-F238E27FC236}">
                <a16:creationId xmlns:a16="http://schemas.microsoft.com/office/drawing/2014/main" id="{2E99B076-5D73-42B5-9E0A-79CE0AC2E50B}"/>
              </a:ext>
            </a:extLst>
          </p:cNvPr>
          <p:cNvSpPr txBox="1"/>
          <p:nvPr/>
        </p:nvSpPr>
        <p:spPr>
          <a:xfrm>
            <a:off x="45967" y="2232027"/>
            <a:ext cx="1002454"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Patient Chart</a:t>
            </a:r>
          </a:p>
        </p:txBody>
      </p:sp>
      <p:sp>
        <p:nvSpPr>
          <p:cNvPr id="64" name="TextBox 63">
            <a:hlinkClick r:id="rId7" action="ppaction://hlinksldjump"/>
            <a:extLst>
              <a:ext uri="{FF2B5EF4-FFF2-40B4-BE49-F238E27FC236}">
                <a16:creationId xmlns:a16="http://schemas.microsoft.com/office/drawing/2014/main" id="{4921D9C4-B2A8-42FF-B40C-4CBE3230EC69}"/>
              </a:ext>
            </a:extLst>
          </p:cNvPr>
          <p:cNvSpPr txBox="1"/>
          <p:nvPr/>
        </p:nvSpPr>
        <p:spPr>
          <a:xfrm>
            <a:off x="45967" y="2542805"/>
            <a:ext cx="1032014"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Configuration</a:t>
            </a:r>
          </a:p>
        </p:txBody>
      </p:sp>
      <p:sp>
        <p:nvSpPr>
          <p:cNvPr id="65" name="TextBox 64">
            <a:hlinkClick r:id="rId8" action="ppaction://hlinksldjump"/>
            <a:extLst>
              <a:ext uri="{FF2B5EF4-FFF2-40B4-BE49-F238E27FC236}">
                <a16:creationId xmlns:a16="http://schemas.microsoft.com/office/drawing/2014/main" id="{D3964723-9766-4C13-983B-0D29E0BA1B22}"/>
              </a:ext>
            </a:extLst>
          </p:cNvPr>
          <p:cNvSpPr txBox="1"/>
          <p:nvPr/>
        </p:nvSpPr>
        <p:spPr>
          <a:xfrm>
            <a:off x="45967" y="3785917"/>
            <a:ext cx="778546"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Summary</a:t>
            </a:r>
          </a:p>
        </p:txBody>
      </p:sp>
      <p:sp>
        <p:nvSpPr>
          <p:cNvPr id="66" name="TextBox 65">
            <a:hlinkClick r:id="rId9" action="ppaction://hlinksldjump"/>
            <a:extLst>
              <a:ext uri="{FF2B5EF4-FFF2-40B4-BE49-F238E27FC236}">
                <a16:creationId xmlns:a16="http://schemas.microsoft.com/office/drawing/2014/main" id="{F6FE356A-8745-4D19-9FCF-B8D49E1B7375}"/>
              </a:ext>
            </a:extLst>
          </p:cNvPr>
          <p:cNvSpPr txBox="1"/>
          <p:nvPr/>
        </p:nvSpPr>
        <p:spPr>
          <a:xfrm>
            <a:off x="45967" y="2853583"/>
            <a:ext cx="1356975"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Drug Management</a:t>
            </a:r>
          </a:p>
        </p:txBody>
      </p:sp>
      <p:sp>
        <p:nvSpPr>
          <p:cNvPr id="67" name="TextBox 66">
            <a:hlinkClick r:id="rId10" action="ppaction://hlinksldjump"/>
            <a:extLst>
              <a:ext uri="{FF2B5EF4-FFF2-40B4-BE49-F238E27FC236}">
                <a16:creationId xmlns:a16="http://schemas.microsoft.com/office/drawing/2014/main" id="{91D22041-8033-48F2-B7E6-34B133BE0F2C}"/>
              </a:ext>
            </a:extLst>
          </p:cNvPr>
          <p:cNvSpPr txBox="1"/>
          <p:nvPr/>
        </p:nvSpPr>
        <p:spPr>
          <a:xfrm>
            <a:off x="45967" y="3164361"/>
            <a:ext cx="802143"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Interfaces</a:t>
            </a:r>
          </a:p>
        </p:txBody>
      </p:sp>
      <p:sp>
        <p:nvSpPr>
          <p:cNvPr id="68" name="TextBox 67">
            <a:hlinkClick r:id="rId11" action="ppaction://hlinksldjump"/>
            <a:extLst>
              <a:ext uri="{FF2B5EF4-FFF2-40B4-BE49-F238E27FC236}">
                <a16:creationId xmlns:a16="http://schemas.microsoft.com/office/drawing/2014/main" id="{A09C7752-397E-4DAE-AA91-83C2B36A321D}"/>
              </a:ext>
            </a:extLst>
          </p:cNvPr>
          <p:cNvSpPr txBox="1"/>
          <p:nvPr/>
        </p:nvSpPr>
        <p:spPr>
          <a:xfrm>
            <a:off x="45967" y="1921249"/>
            <a:ext cx="793166"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Workflow</a:t>
            </a:r>
          </a:p>
        </p:txBody>
      </p:sp>
      <p:sp>
        <p:nvSpPr>
          <p:cNvPr id="69" name="TextBox 68">
            <a:hlinkClick r:id="rId12" action="ppaction://hlinksldjump"/>
            <a:extLst>
              <a:ext uri="{FF2B5EF4-FFF2-40B4-BE49-F238E27FC236}">
                <a16:creationId xmlns:a16="http://schemas.microsoft.com/office/drawing/2014/main" id="{91D22041-8033-48F2-B7E6-34B133BE0F2C}"/>
              </a:ext>
            </a:extLst>
          </p:cNvPr>
          <p:cNvSpPr txBox="1"/>
          <p:nvPr/>
        </p:nvSpPr>
        <p:spPr>
          <a:xfrm>
            <a:off x="45967" y="3475139"/>
            <a:ext cx="1351717"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Optional Programs</a:t>
            </a:r>
          </a:p>
        </p:txBody>
      </p:sp>
      <p:pic>
        <p:nvPicPr>
          <p:cNvPr id="3" name="Picture 2">
            <a:extLst>
              <a:ext uri="{FF2B5EF4-FFF2-40B4-BE49-F238E27FC236}">
                <a16:creationId xmlns:a16="http://schemas.microsoft.com/office/drawing/2014/main" id="{AFF8B2CC-B972-319E-72C0-116300741472}"/>
              </a:ext>
            </a:extLst>
          </p:cNvPr>
          <p:cNvPicPr>
            <a:picLocks noChangeAspect="1"/>
          </p:cNvPicPr>
          <p:nvPr/>
        </p:nvPicPr>
        <p:blipFill rotWithShape="1">
          <a:blip r:embed="rId13">
            <a:extLst>
              <a:ext uri="{28A0092B-C50C-407E-A947-70E740481C1C}">
                <a14:useLocalDpi xmlns:a14="http://schemas.microsoft.com/office/drawing/2010/main" val="0"/>
              </a:ext>
            </a:extLst>
          </a:blip>
          <a:srcRect t="19537" r="39167" b="1184"/>
          <a:stretch/>
        </p:blipFill>
        <p:spPr>
          <a:xfrm>
            <a:off x="3251647" y="852365"/>
            <a:ext cx="5618477" cy="4091817"/>
          </a:xfrm>
          <a:prstGeom prst="rect">
            <a:avLst/>
          </a:prstGeom>
        </p:spPr>
      </p:pic>
      <p:cxnSp>
        <p:nvCxnSpPr>
          <p:cNvPr id="2" name="Straight Connector 1">
            <a:extLst>
              <a:ext uri="{FF2B5EF4-FFF2-40B4-BE49-F238E27FC236}">
                <a16:creationId xmlns:a16="http://schemas.microsoft.com/office/drawing/2014/main" id="{24ADB462-404A-8EA8-9D7C-DC3A6C03ED42}"/>
              </a:ext>
            </a:extLst>
          </p:cNvPr>
          <p:cNvCxnSpPr/>
          <p:nvPr/>
        </p:nvCxnSpPr>
        <p:spPr>
          <a:xfrm>
            <a:off x="42862" y="802194"/>
            <a:ext cx="9024938"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69493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B92507-0687-1937-1E06-7E87C473E757}"/>
            </a:ext>
          </a:extLst>
        </p:cNvPr>
        <p:cNvGrpSpPr/>
        <p:nvPr/>
      </p:nvGrpSpPr>
      <p:grpSpPr>
        <a:xfrm>
          <a:off x="0" y="0"/>
          <a:ext cx="0" cy="0"/>
          <a:chOff x="0" y="0"/>
          <a:chExt cx="0" cy="0"/>
        </a:xfrm>
      </p:grpSpPr>
      <p:sp>
        <p:nvSpPr>
          <p:cNvPr id="72" name="Rectangle 71">
            <a:extLst>
              <a:ext uri="{FF2B5EF4-FFF2-40B4-BE49-F238E27FC236}">
                <a16:creationId xmlns:a16="http://schemas.microsoft.com/office/drawing/2014/main" id="{72B23BF5-E323-96FE-EEFE-FB98FF0BC408}"/>
              </a:ext>
            </a:extLst>
          </p:cNvPr>
          <p:cNvSpPr/>
          <p:nvPr/>
        </p:nvSpPr>
        <p:spPr>
          <a:xfrm>
            <a:off x="37125" y="1955938"/>
            <a:ext cx="1461362" cy="2286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5" name="Picture 24" descr="swooshbig.jpg">
            <a:extLst>
              <a:ext uri="{FF2B5EF4-FFF2-40B4-BE49-F238E27FC236}">
                <a16:creationId xmlns:a16="http://schemas.microsoft.com/office/drawing/2014/main" id="{95A22588-500B-BEFC-9664-90BEA89D8605}"/>
              </a:ext>
            </a:extLst>
          </p:cNvPr>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l="6250" t="29034" b="8673"/>
          <a:stretch>
            <a:fillRect/>
          </a:stretch>
        </p:blipFill>
        <p:spPr bwMode="auto">
          <a:xfrm rot="10800000">
            <a:off x="10884" y="4574492"/>
            <a:ext cx="9144000" cy="587190"/>
          </a:xfrm>
          <a:prstGeom prst="rect">
            <a:avLst/>
          </a:prstGeom>
          <a:noFill/>
          <a:ln>
            <a:noFill/>
          </a:ln>
          <a:scene3d>
            <a:camera prst="orthographicFront">
              <a:rot lat="0" lon="0" rev="10800000"/>
            </a:camera>
            <a:lightRig rig="threePt" dir="t"/>
          </a:scene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25" descr="swooshbig.jpg">
            <a:extLst>
              <a:ext uri="{FF2B5EF4-FFF2-40B4-BE49-F238E27FC236}">
                <a16:creationId xmlns:a16="http://schemas.microsoft.com/office/drawing/2014/main" id="{9CB2D540-BD81-BCC7-A679-08A7E5801C67}"/>
              </a:ext>
            </a:extLst>
          </p:cNvPr>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l="6250" t="29034" b="8673"/>
          <a:stretch>
            <a:fillRect/>
          </a:stretch>
        </p:blipFill>
        <p:spPr bwMode="auto">
          <a:xfrm rot="10800000">
            <a:off x="0" y="0"/>
            <a:ext cx="9144000" cy="587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Picture 26">
            <a:extLst>
              <a:ext uri="{FF2B5EF4-FFF2-40B4-BE49-F238E27FC236}">
                <a16:creationId xmlns:a16="http://schemas.microsoft.com/office/drawing/2014/main" id="{6B7420D5-6053-7FDC-6298-1CA4F151E11D}"/>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 y="241158"/>
            <a:ext cx="1361690" cy="508764"/>
          </a:xfrm>
          <a:prstGeom prst="rect">
            <a:avLst/>
          </a:prstGeom>
          <a:noFill/>
        </p:spPr>
      </p:pic>
      <p:cxnSp>
        <p:nvCxnSpPr>
          <p:cNvPr id="29" name="Straight Connector 28">
            <a:extLst>
              <a:ext uri="{FF2B5EF4-FFF2-40B4-BE49-F238E27FC236}">
                <a16:creationId xmlns:a16="http://schemas.microsoft.com/office/drawing/2014/main" id="{88C53A1D-87E4-A6A9-D12A-83B904C7415A}"/>
              </a:ext>
            </a:extLst>
          </p:cNvPr>
          <p:cNvCxnSpPr/>
          <p:nvPr/>
        </p:nvCxnSpPr>
        <p:spPr>
          <a:xfrm flipH="1" flipV="1">
            <a:off x="1506458" y="157968"/>
            <a:ext cx="1899" cy="4692089"/>
          </a:xfrm>
          <a:prstGeom prst="line">
            <a:avLst/>
          </a:prstGeom>
          <a:ln>
            <a:solidFill>
              <a:schemeClr val="accent1">
                <a:lumMod val="50000"/>
              </a:schemeClr>
            </a:solidFill>
          </a:ln>
        </p:spPr>
        <p:style>
          <a:lnRef idx="2">
            <a:schemeClr val="accent1"/>
          </a:lnRef>
          <a:fillRef idx="0">
            <a:schemeClr val="accent1"/>
          </a:fillRef>
          <a:effectRef idx="1">
            <a:schemeClr val="accent1"/>
          </a:effectRef>
          <a:fontRef idx="minor">
            <a:schemeClr val="tx1"/>
          </a:fontRef>
        </p:style>
      </p:cxnSp>
      <p:graphicFrame>
        <p:nvGraphicFramePr>
          <p:cNvPr id="5" name="Table 4">
            <a:extLst>
              <a:ext uri="{FF2B5EF4-FFF2-40B4-BE49-F238E27FC236}">
                <a16:creationId xmlns:a16="http://schemas.microsoft.com/office/drawing/2014/main" id="{B481DB28-5E8B-506E-C1A1-BB28BB0D4E54}"/>
              </a:ext>
            </a:extLst>
          </p:cNvPr>
          <p:cNvGraphicFramePr>
            <a:graphicFrameLocks noGrp="1"/>
          </p:cNvGraphicFramePr>
          <p:nvPr/>
        </p:nvGraphicFramePr>
        <p:xfrm>
          <a:off x="1597818" y="282904"/>
          <a:ext cx="7272306" cy="533400"/>
        </p:xfrm>
        <a:graphic>
          <a:graphicData uri="http://schemas.openxmlformats.org/drawingml/2006/table">
            <a:tbl>
              <a:tblPr firstRow="1" bandRow="1">
                <a:tableStyleId>{69012ECD-51FC-41F1-AA8D-1B2483CD663E}</a:tableStyleId>
              </a:tblPr>
              <a:tblGrid>
                <a:gridCol w="1285182">
                  <a:extLst>
                    <a:ext uri="{9D8B030D-6E8A-4147-A177-3AD203B41FA5}">
                      <a16:colId xmlns:a16="http://schemas.microsoft.com/office/drawing/2014/main" val="20000"/>
                    </a:ext>
                  </a:extLst>
                </a:gridCol>
                <a:gridCol w="850801">
                  <a:extLst>
                    <a:ext uri="{9D8B030D-6E8A-4147-A177-3AD203B41FA5}">
                      <a16:colId xmlns:a16="http://schemas.microsoft.com/office/drawing/2014/main" val="20001"/>
                    </a:ext>
                  </a:extLst>
                </a:gridCol>
                <a:gridCol w="838200">
                  <a:extLst>
                    <a:ext uri="{9D8B030D-6E8A-4147-A177-3AD203B41FA5}">
                      <a16:colId xmlns:a16="http://schemas.microsoft.com/office/drawing/2014/main" val="20002"/>
                    </a:ext>
                  </a:extLst>
                </a:gridCol>
                <a:gridCol w="1752600">
                  <a:extLst>
                    <a:ext uri="{9D8B030D-6E8A-4147-A177-3AD203B41FA5}">
                      <a16:colId xmlns:a16="http://schemas.microsoft.com/office/drawing/2014/main" val="20003"/>
                    </a:ext>
                  </a:extLst>
                </a:gridCol>
                <a:gridCol w="2545523">
                  <a:extLst>
                    <a:ext uri="{9D8B030D-6E8A-4147-A177-3AD203B41FA5}">
                      <a16:colId xmlns:a16="http://schemas.microsoft.com/office/drawing/2014/main" val="20004"/>
                    </a:ext>
                  </a:extLst>
                </a:gridCol>
              </a:tblGrid>
              <a:tr h="533400">
                <a:tc>
                  <a:txBody>
                    <a:bodyPr/>
                    <a:lstStyle/>
                    <a:p>
                      <a:r>
                        <a:rPr lang="en-US" baseline="0" dirty="0">
                          <a:solidFill>
                            <a:schemeClr val="bg1"/>
                          </a:solidFill>
                        </a:rPr>
                        <a:t>Workflow</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70C0"/>
                    </a:solidFill>
                  </a:tcPr>
                </a:tc>
                <a:tc>
                  <a:txBody>
                    <a:bodyPr/>
                    <a:lstStyle/>
                    <a:p>
                      <a:r>
                        <a:rPr lang="en-US" dirty="0">
                          <a:solidFill>
                            <a:sysClr val="windowText" lastClr="000000"/>
                          </a:solidFill>
                        </a:rPr>
                        <a:t>A. Press</a:t>
                      </a:r>
                      <a:r>
                        <a:rPr lang="en-US" baseline="0" dirty="0">
                          <a:solidFill>
                            <a:sysClr val="windowText" lastClr="000000"/>
                          </a:solidFill>
                        </a:rPr>
                        <a:t> a Button</a:t>
                      </a:r>
                      <a:endParaRPr lang="en-US" dirty="0">
                        <a:solidFill>
                          <a:sysClr val="windowText" lastClr="000000"/>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r>
                        <a:rPr lang="en-US" dirty="0">
                          <a:solidFill>
                            <a:sysClr val="windowText" lastClr="000000"/>
                          </a:solidFill>
                        </a:rPr>
                        <a:t>B. Select a Patient</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r>
                        <a:rPr lang="en-US" dirty="0">
                          <a:solidFill>
                            <a:sysClr val="windowText" lastClr="000000"/>
                          </a:solidFill>
                        </a:rPr>
                        <a:t>C. Click on Choices to build Documentation</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r>
                        <a:rPr lang="en-US" dirty="0">
                          <a:solidFill>
                            <a:sysClr val="windowText" lastClr="000000"/>
                          </a:solidFill>
                        </a:rPr>
                        <a:t>D.</a:t>
                      </a:r>
                      <a:r>
                        <a:rPr lang="en-US" baseline="0" dirty="0">
                          <a:solidFill>
                            <a:sysClr val="windowText" lastClr="000000"/>
                          </a:solidFill>
                        </a:rPr>
                        <a:t> Plan (Actions/Communicate) Orders, Meds, Referrals, etc.</a:t>
                      </a:r>
                      <a:endParaRPr lang="en-US" dirty="0">
                        <a:solidFill>
                          <a:sysClr val="windowText" lastClr="000000"/>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0000"/>
                  </a:ext>
                </a:extLst>
              </a:tr>
            </a:tbl>
          </a:graphicData>
        </a:graphic>
      </p:graphicFrame>
      <p:sp>
        <p:nvSpPr>
          <p:cNvPr id="71" name="TextBox 70">
            <a:extLst>
              <a:ext uri="{FF2B5EF4-FFF2-40B4-BE49-F238E27FC236}">
                <a16:creationId xmlns:a16="http://schemas.microsoft.com/office/drawing/2014/main" id="{A46C913D-53C5-7110-DDE7-CE060D19A737}"/>
              </a:ext>
            </a:extLst>
          </p:cNvPr>
          <p:cNvSpPr txBox="1"/>
          <p:nvPr/>
        </p:nvSpPr>
        <p:spPr>
          <a:xfrm>
            <a:off x="1560256" y="870096"/>
            <a:ext cx="1203078" cy="3785652"/>
          </a:xfrm>
          <a:prstGeom prst="rect">
            <a:avLst/>
          </a:prstGeom>
          <a:noFill/>
        </p:spPr>
        <p:txBody>
          <a:bodyPr wrap="square" rtlCol="0">
            <a:spAutoFit/>
          </a:bodyPr>
          <a:lstStyle/>
          <a:p>
            <a:r>
              <a:rPr lang="en-US" sz="1200" b="1" dirty="0"/>
              <a:t>Plan 2 of 2:</a:t>
            </a:r>
          </a:p>
          <a:p>
            <a:endParaRPr lang="en-US" sz="1200" b="1" dirty="0"/>
          </a:p>
          <a:p>
            <a:r>
              <a:rPr lang="en-US" sz="1200" dirty="0"/>
              <a:t>With one “click” the nurse has transferred care of the patient to the Provider.</a:t>
            </a:r>
          </a:p>
          <a:p>
            <a:endParaRPr lang="en-US" sz="1200" dirty="0"/>
          </a:p>
          <a:p>
            <a:r>
              <a:rPr lang="en-US" sz="1200" dirty="0"/>
              <a:t>Depending on the protocol, other choices could auto-generate:</a:t>
            </a:r>
          </a:p>
          <a:p>
            <a:pPr marL="171450" indent="-171450">
              <a:buFont typeface="Arial" panose="020B0604020202020204" pitchFamily="34" charset="0"/>
              <a:buChar char="•"/>
            </a:pPr>
            <a:r>
              <a:rPr lang="en-US" sz="1200" dirty="0"/>
              <a:t>Medications,</a:t>
            </a:r>
          </a:p>
          <a:p>
            <a:pPr marL="171450" indent="-171450">
              <a:buFont typeface="Arial" panose="020B0604020202020204" pitchFamily="34" charset="0"/>
              <a:buChar char="•"/>
            </a:pPr>
            <a:r>
              <a:rPr lang="en-US" sz="1200" dirty="0"/>
              <a:t>Orders,</a:t>
            </a:r>
          </a:p>
          <a:p>
            <a:pPr marL="171450" indent="-171450">
              <a:buFont typeface="Arial" panose="020B0604020202020204" pitchFamily="34" charset="0"/>
              <a:buChar char="•"/>
            </a:pPr>
            <a:r>
              <a:rPr lang="en-US" sz="1200" dirty="0"/>
              <a:t>Tasks,</a:t>
            </a:r>
          </a:p>
          <a:p>
            <a:pPr marL="171450" indent="-171450">
              <a:buFont typeface="Arial" panose="020B0604020202020204" pitchFamily="34" charset="0"/>
              <a:buChar char="•"/>
            </a:pPr>
            <a:r>
              <a:rPr lang="en-US" sz="1200" dirty="0"/>
              <a:t>Follow Ups,</a:t>
            </a:r>
          </a:p>
          <a:p>
            <a:pPr marL="171450" indent="-171450">
              <a:buFont typeface="Arial" panose="020B0604020202020204" pitchFamily="34" charset="0"/>
              <a:buChar char="•"/>
            </a:pPr>
            <a:r>
              <a:rPr lang="en-US" sz="1200" dirty="0"/>
              <a:t>Allergies,</a:t>
            </a:r>
          </a:p>
          <a:p>
            <a:pPr marL="171450" indent="-171450">
              <a:buFont typeface="Arial" panose="020B0604020202020204" pitchFamily="34" charset="0"/>
              <a:buChar char="•"/>
            </a:pPr>
            <a:r>
              <a:rPr lang="en-US" sz="1200" dirty="0"/>
              <a:t>Problem,</a:t>
            </a:r>
          </a:p>
          <a:p>
            <a:pPr marL="171450" indent="-171450">
              <a:buFont typeface="Arial" panose="020B0604020202020204" pitchFamily="34" charset="0"/>
              <a:buChar char="•"/>
            </a:pPr>
            <a:r>
              <a:rPr lang="en-US" sz="1200" dirty="0"/>
              <a:t>Etc.</a:t>
            </a:r>
          </a:p>
        </p:txBody>
      </p:sp>
      <p:sp>
        <p:nvSpPr>
          <p:cNvPr id="63" name="TextBox 62">
            <a:extLst>
              <a:ext uri="{FF2B5EF4-FFF2-40B4-BE49-F238E27FC236}">
                <a16:creationId xmlns:a16="http://schemas.microsoft.com/office/drawing/2014/main" id="{7F9F27AE-16EB-8716-0FC5-F6D7878797C7}"/>
              </a:ext>
            </a:extLst>
          </p:cNvPr>
          <p:cNvSpPr txBox="1"/>
          <p:nvPr/>
        </p:nvSpPr>
        <p:spPr>
          <a:xfrm>
            <a:off x="966868" y="4684618"/>
            <a:ext cx="593432" cy="246221"/>
          </a:xfrm>
          <a:prstGeom prst="rect">
            <a:avLst/>
          </a:prstGeom>
          <a:noFill/>
        </p:spPr>
        <p:txBody>
          <a:bodyPr wrap="none" rtlCol="0">
            <a:spAutoFit/>
          </a:bodyPr>
          <a:lstStyle/>
          <a:p>
            <a:r>
              <a:rPr lang="en-US" sz="1000" dirty="0"/>
              <a:t>Slide 13</a:t>
            </a:r>
          </a:p>
        </p:txBody>
      </p:sp>
      <p:sp>
        <p:nvSpPr>
          <p:cNvPr id="44" name="TextBox 43">
            <a:hlinkClick r:id="rId4" action="ppaction://hlinksldjump"/>
            <a:extLst>
              <a:ext uri="{FF2B5EF4-FFF2-40B4-BE49-F238E27FC236}">
                <a16:creationId xmlns:a16="http://schemas.microsoft.com/office/drawing/2014/main" id="{9FD105DA-DEDF-EBA9-F937-3A614C74B6E3}"/>
              </a:ext>
            </a:extLst>
          </p:cNvPr>
          <p:cNvSpPr txBox="1"/>
          <p:nvPr/>
        </p:nvSpPr>
        <p:spPr>
          <a:xfrm>
            <a:off x="45967" y="1299693"/>
            <a:ext cx="1039387"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CorrecTek Bio</a:t>
            </a:r>
          </a:p>
        </p:txBody>
      </p:sp>
      <p:sp>
        <p:nvSpPr>
          <p:cNvPr id="48" name="TextBox 47">
            <a:hlinkClick r:id="rId5" action="ppaction://hlinksldjump"/>
            <a:extLst>
              <a:ext uri="{FF2B5EF4-FFF2-40B4-BE49-F238E27FC236}">
                <a16:creationId xmlns:a16="http://schemas.microsoft.com/office/drawing/2014/main" id="{ADCB63DF-5908-F6D1-BD66-48F16D79D44A}"/>
              </a:ext>
            </a:extLst>
          </p:cNvPr>
          <p:cNvSpPr txBox="1"/>
          <p:nvPr/>
        </p:nvSpPr>
        <p:spPr>
          <a:xfrm>
            <a:off x="45967" y="1610471"/>
            <a:ext cx="1210909"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Why Spark EHR?</a:t>
            </a:r>
          </a:p>
        </p:txBody>
      </p:sp>
      <p:sp>
        <p:nvSpPr>
          <p:cNvPr id="56" name="TextBox 55">
            <a:hlinkClick r:id="rId6" action="ppaction://hlinksldjump"/>
            <a:extLst>
              <a:ext uri="{FF2B5EF4-FFF2-40B4-BE49-F238E27FC236}">
                <a16:creationId xmlns:a16="http://schemas.microsoft.com/office/drawing/2014/main" id="{3BF501C5-FF91-6D2B-5FB1-D2E150DDFE5F}"/>
              </a:ext>
            </a:extLst>
          </p:cNvPr>
          <p:cNvSpPr txBox="1"/>
          <p:nvPr/>
        </p:nvSpPr>
        <p:spPr>
          <a:xfrm>
            <a:off x="45967" y="2232027"/>
            <a:ext cx="1002454"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Patient Chart</a:t>
            </a:r>
          </a:p>
        </p:txBody>
      </p:sp>
      <p:sp>
        <p:nvSpPr>
          <p:cNvPr id="64" name="TextBox 63">
            <a:hlinkClick r:id="rId7" action="ppaction://hlinksldjump"/>
            <a:extLst>
              <a:ext uri="{FF2B5EF4-FFF2-40B4-BE49-F238E27FC236}">
                <a16:creationId xmlns:a16="http://schemas.microsoft.com/office/drawing/2014/main" id="{019033C1-F84C-5210-C57D-C9A168DA259A}"/>
              </a:ext>
            </a:extLst>
          </p:cNvPr>
          <p:cNvSpPr txBox="1"/>
          <p:nvPr/>
        </p:nvSpPr>
        <p:spPr>
          <a:xfrm>
            <a:off x="45967" y="2542805"/>
            <a:ext cx="1032014"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Configuration</a:t>
            </a:r>
          </a:p>
        </p:txBody>
      </p:sp>
      <p:sp>
        <p:nvSpPr>
          <p:cNvPr id="65" name="TextBox 64">
            <a:hlinkClick r:id="rId8" action="ppaction://hlinksldjump"/>
            <a:extLst>
              <a:ext uri="{FF2B5EF4-FFF2-40B4-BE49-F238E27FC236}">
                <a16:creationId xmlns:a16="http://schemas.microsoft.com/office/drawing/2014/main" id="{9894F580-5ACA-49E6-27E2-9680D4C1BB5A}"/>
              </a:ext>
            </a:extLst>
          </p:cNvPr>
          <p:cNvSpPr txBox="1"/>
          <p:nvPr/>
        </p:nvSpPr>
        <p:spPr>
          <a:xfrm>
            <a:off x="45967" y="3785917"/>
            <a:ext cx="778546"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Summary</a:t>
            </a:r>
          </a:p>
        </p:txBody>
      </p:sp>
      <p:sp>
        <p:nvSpPr>
          <p:cNvPr id="66" name="TextBox 65">
            <a:hlinkClick r:id="rId9" action="ppaction://hlinksldjump"/>
            <a:extLst>
              <a:ext uri="{FF2B5EF4-FFF2-40B4-BE49-F238E27FC236}">
                <a16:creationId xmlns:a16="http://schemas.microsoft.com/office/drawing/2014/main" id="{6A75C38A-0925-F0E1-E586-3F61FC82F773}"/>
              </a:ext>
            </a:extLst>
          </p:cNvPr>
          <p:cNvSpPr txBox="1"/>
          <p:nvPr/>
        </p:nvSpPr>
        <p:spPr>
          <a:xfrm>
            <a:off x="45967" y="2853583"/>
            <a:ext cx="1356975"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Drug Management</a:t>
            </a:r>
          </a:p>
        </p:txBody>
      </p:sp>
      <p:sp>
        <p:nvSpPr>
          <p:cNvPr id="67" name="TextBox 66">
            <a:hlinkClick r:id="rId10" action="ppaction://hlinksldjump"/>
            <a:extLst>
              <a:ext uri="{FF2B5EF4-FFF2-40B4-BE49-F238E27FC236}">
                <a16:creationId xmlns:a16="http://schemas.microsoft.com/office/drawing/2014/main" id="{02E78141-8B74-3E99-1874-A0E556FB6C67}"/>
              </a:ext>
            </a:extLst>
          </p:cNvPr>
          <p:cNvSpPr txBox="1"/>
          <p:nvPr/>
        </p:nvSpPr>
        <p:spPr>
          <a:xfrm>
            <a:off x="45967" y="3164361"/>
            <a:ext cx="802143"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Interfaces</a:t>
            </a:r>
          </a:p>
        </p:txBody>
      </p:sp>
      <p:sp>
        <p:nvSpPr>
          <p:cNvPr id="68" name="TextBox 67">
            <a:hlinkClick r:id="rId11" action="ppaction://hlinksldjump"/>
            <a:extLst>
              <a:ext uri="{FF2B5EF4-FFF2-40B4-BE49-F238E27FC236}">
                <a16:creationId xmlns:a16="http://schemas.microsoft.com/office/drawing/2014/main" id="{532D818F-57D4-2490-C989-1DAEA6266A25}"/>
              </a:ext>
            </a:extLst>
          </p:cNvPr>
          <p:cNvSpPr txBox="1"/>
          <p:nvPr/>
        </p:nvSpPr>
        <p:spPr>
          <a:xfrm>
            <a:off x="45967" y="1921249"/>
            <a:ext cx="793166"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Workflow</a:t>
            </a:r>
          </a:p>
        </p:txBody>
      </p:sp>
      <p:sp>
        <p:nvSpPr>
          <p:cNvPr id="69" name="TextBox 68">
            <a:hlinkClick r:id="rId12" action="ppaction://hlinksldjump"/>
            <a:extLst>
              <a:ext uri="{FF2B5EF4-FFF2-40B4-BE49-F238E27FC236}">
                <a16:creationId xmlns:a16="http://schemas.microsoft.com/office/drawing/2014/main" id="{41029D19-9B23-2C23-F995-900DE0CA9781}"/>
              </a:ext>
            </a:extLst>
          </p:cNvPr>
          <p:cNvSpPr txBox="1"/>
          <p:nvPr/>
        </p:nvSpPr>
        <p:spPr>
          <a:xfrm>
            <a:off x="45967" y="3475139"/>
            <a:ext cx="1351717"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Optional Programs</a:t>
            </a:r>
          </a:p>
        </p:txBody>
      </p:sp>
      <p:pic>
        <p:nvPicPr>
          <p:cNvPr id="4" name="Picture 3">
            <a:extLst>
              <a:ext uri="{FF2B5EF4-FFF2-40B4-BE49-F238E27FC236}">
                <a16:creationId xmlns:a16="http://schemas.microsoft.com/office/drawing/2014/main" id="{4A368C03-AB6C-3A96-F299-B8D838DF2A67}"/>
              </a:ext>
            </a:extLst>
          </p:cNvPr>
          <p:cNvPicPr>
            <a:picLocks noChangeAspect="1"/>
          </p:cNvPicPr>
          <p:nvPr/>
        </p:nvPicPr>
        <p:blipFill rotWithShape="1">
          <a:blip r:embed="rId13">
            <a:extLst>
              <a:ext uri="{28A0092B-C50C-407E-A947-70E740481C1C}">
                <a14:useLocalDpi xmlns:a14="http://schemas.microsoft.com/office/drawing/2010/main" val="0"/>
              </a:ext>
            </a:extLst>
          </a:blip>
          <a:srcRect t="19275" r="31667" b="1988"/>
          <a:stretch/>
        </p:blipFill>
        <p:spPr>
          <a:xfrm>
            <a:off x="2804415" y="849867"/>
            <a:ext cx="6311169" cy="4063805"/>
          </a:xfrm>
          <a:prstGeom prst="rect">
            <a:avLst/>
          </a:prstGeom>
        </p:spPr>
      </p:pic>
      <p:sp>
        <p:nvSpPr>
          <p:cNvPr id="6" name="TextBox 5">
            <a:extLst>
              <a:ext uri="{FF2B5EF4-FFF2-40B4-BE49-F238E27FC236}">
                <a16:creationId xmlns:a16="http://schemas.microsoft.com/office/drawing/2014/main" id="{95E3F882-4998-D427-A26D-8E1AA3FBD88F}"/>
              </a:ext>
            </a:extLst>
          </p:cNvPr>
          <p:cNvSpPr txBox="1"/>
          <p:nvPr/>
        </p:nvSpPr>
        <p:spPr>
          <a:xfrm>
            <a:off x="3048000" y="3250026"/>
            <a:ext cx="1644731" cy="707886"/>
          </a:xfrm>
          <a:prstGeom prst="rect">
            <a:avLst/>
          </a:prstGeom>
          <a:noFill/>
        </p:spPr>
        <p:txBody>
          <a:bodyPr wrap="square">
            <a:spAutoFit/>
          </a:bodyPr>
          <a:lstStyle/>
          <a:p>
            <a:r>
              <a:rPr lang="en-US" sz="1000" i="1" dirty="0">
                <a:solidFill>
                  <a:schemeClr val="accent1"/>
                </a:solidFill>
              </a:rPr>
              <a:t>With one “click” the user can both document and initiate new “workflows” on behalf of the patient..</a:t>
            </a:r>
          </a:p>
        </p:txBody>
      </p:sp>
      <p:cxnSp>
        <p:nvCxnSpPr>
          <p:cNvPr id="2" name="Straight Connector 1">
            <a:extLst>
              <a:ext uri="{FF2B5EF4-FFF2-40B4-BE49-F238E27FC236}">
                <a16:creationId xmlns:a16="http://schemas.microsoft.com/office/drawing/2014/main" id="{00722CFB-37FA-ADDF-928C-A607BA7CF76F}"/>
              </a:ext>
            </a:extLst>
          </p:cNvPr>
          <p:cNvCxnSpPr/>
          <p:nvPr/>
        </p:nvCxnSpPr>
        <p:spPr>
          <a:xfrm>
            <a:off x="42862" y="802194"/>
            <a:ext cx="9024938"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90850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ectangle 59"/>
          <p:cNvSpPr/>
          <p:nvPr/>
        </p:nvSpPr>
        <p:spPr>
          <a:xfrm>
            <a:off x="37125" y="1955938"/>
            <a:ext cx="1461362" cy="2286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2" name="Picture 41" descr="swooshbig.jpg"/>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l="6250" t="29034" b="8673"/>
          <a:stretch>
            <a:fillRect/>
          </a:stretch>
        </p:blipFill>
        <p:spPr bwMode="auto">
          <a:xfrm rot="10800000">
            <a:off x="0" y="4556463"/>
            <a:ext cx="9144000" cy="587190"/>
          </a:xfrm>
          <a:prstGeom prst="rect">
            <a:avLst/>
          </a:prstGeom>
          <a:noFill/>
          <a:ln>
            <a:noFill/>
          </a:ln>
          <a:scene3d>
            <a:camera prst="orthographicFront">
              <a:rot lat="0" lon="0" rev="10800000"/>
            </a:camera>
            <a:lightRig rig="threePt" dir="t"/>
          </a:scene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 name="Picture 44" descr="swooshbig.jpg"/>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l="6250" t="29034" b="8673"/>
          <a:stretch>
            <a:fillRect/>
          </a:stretch>
        </p:blipFill>
        <p:spPr bwMode="auto">
          <a:xfrm rot="10800000">
            <a:off x="0" y="0"/>
            <a:ext cx="9144000" cy="587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 name="Picture 46"/>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 y="241158"/>
            <a:ext cx="1361690" cy="508764"/>
          </a:xfrm>
          <a:prstGeom prst="rect">
            <a:avLst/>
          </a:prstGeom>
          <a:noFill/>
        </p:spPr>
      </p:pic>
      <p:cxnSp>
        <p:nvCxnSpPr>
          <p:cNvPr id="49" name="Straight Connector 48"/>
          <p:cNvCxnSpPr/>
          <p:nvPr/>
        </p:nvCxnSpPr>
        <p:spPr>
          <a:xfrm flipH="1" flipV="1">
            <a:off x="1506458" y="157968"/>
            <a:ext cx="1899" cy="4692089"/>
          </a:xfrm>
          <a:prstGeom prst="line">
            <a:avLst/>
          </a:prstGeom>
          <a:ln>
            <a:solidFill>
              <a:schemeClr val="accent1">
                <a:lumMod val="50000"/>
              </a:schemeClr>
            </a:solidFill>
          </a:ln>
        </p:spPr>
        <p:style>
          <a:lnRef idx="2">
            <a:schemeClr val="accent1"/>
          </a:lnRef>
          <a:fillRef idx="0">
            <a:schemeClr val="accent1"/>
          </a:fillRef>
          <a:effectRef idx="1">
            <a:schemeClr val="accent1"/>
          </a:effectRef>
          <a:fontRef idx="minor">
            <a:schemeClr val="tx1"/>
          </a:fontRef>
        </p:style>
      </p:cxnSp>
      <p:graphicFrame>
        <p:nvGraphicFramePr>
          <p:cNvPr id="50" name="Table 49"/>
          <p:cNvGraphicFramePr>
            <a:graphicFrameLocks noGrp="1"/>
          </p:cNvGraphicFramePr>
          <p:nvPr>
            <p:extLst>
              <p:ext uri="{D42A27DB-BD31-4B8C-83A1-F6EECF244321}">
                <p14:modId xmlns:p14="http://schemas.microsoft.com/office/powerpoint/2010/main" val="526200235"/>
              </p:ext>
            </p:extLst>
          </p:nvPr>
        </p:nvGraphicFramePr>
        <p:xfrm>
          <a:off x="1597818" y="282904"/>
          <a:ext cx="7272306" cy="533400"/>
        </p:xfrm>
        <a:graphic>
          <a:graphicData uri="http://schemas.openxmlformats.org/drawingml/2006/table">
            <a:tbl>
              <a:tblPr firstRow="1" bandRow="1">
                <a:tableStyleId>{69012ECD-51FC-41F1-AA8D-1B2483CD663E}</a:tableStyleId>
              </a:tblPr>
              <a:tblGrid>
                <a:gridCol w="1285182">
                  <a:extLst>
                    <a:ext uri="{9D8B030D-6E8A-4147-A177-3AD203B41FA5}">
                      <a16:colId xmlns:a16="http://schemas.microsoft.com/office/drawing/2014/main" val="20000"/>
                    </a:ext>
                  </a:extLst>
                </a:gridCol>
                <a:gridCol w="850801">
                  <a:extLst>
                    <a:ext uri="{9D8B030D-6E8A-4147-A177-3AD203B41FA5}">
                      <a16:colId xmlns:a16="http://schemas.microsoft.com/office/drawing/2014/main" val="20001"/>
                    </a:ext>
                  </a:extLst>
                </a:gridCol>
                <a:gridCol w="838200">
                  <a:extLst>
                    <a:ext uri="{9D8B030D-6E8A-4147-A177-3AD203B41FA5}">
                      <a16:colId xmlns:a16="http://schemas.microsoft.com/office/drawing/2014/main" val="20002"/>
                    </a:ext>
                  </a:extLst>
                </a:gridCol>
                <a:gridCol w="1752600">
                  <a:extLst>
                    <a:ext uri="{9D8B030D-6E8A-4147-A177-3AD203B41FA5}">
                      <a16:colId xmlns:a16="http://schemas.microsoft.com/office/drawing/2014/main" val="20003"/>
                    </a:ext>
                  </a:extLst>
                </a:gridCol>
                <a:gridCol w="2545523">
                  <a:extLst>
                    <a:ext uri="{9D8B030D-6E8A-4147-A177-3AD203B41FA5}">
                      <a16:colId xmlns:a16="http://schemas.microsoft.com/office/drawing/2014/main" val="20004"/>
                    </a:ext>
                  </a:extLst>
                </a:gridCol>
              </a:tblGrid>
              <a:tr h="533400">
                <a:tc>
                  <a:txBody>
                    <a:bodyPr/>
                    <a:lstStyle/>
                    <a:p>
                      <a:r>
                        <a:rPr lang="en-US" baseline="0" dirty="0">
                          <a:solidFill>
                            <a:schemeClr val="bg1"/>
                          </a:solidFill>
                        </a:rPr>
                        <a:t>Workflow Summary</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70C0"/>
                    </a:solidFill>
                  </a:tcPr>
                </a:tc>
                <a:tc>
                  <a:txBody>
                    <a:bodyPr/>
                    <a:lstStyle/>
                    <a:p>
                      <a:r>
                        <a:rPr lang="en-US" dirty="0">
                          <a:solidFill>
                            <a:sysClr val="windowText" lastClr="000000"/>
                          </a:solidFill>
                        </a:rPr>
                        <a:t>A. Press</a:t>
                      </a:r>
                      <a:r>
                        <a:rPr lang="en-US" baseline="0" dirty="0">
                          <a:solidFill>
                            <a:sysClr val="windowText" lastClr="000000"/>
                          </a:solidFill>
                        </a:rPr>
                        <a:t> a Button</a:t>
                      </a:r>
                      <a:endParaRPr lang="en-US" dirty="0">
                        <a:solidFill>
                          <a:sysClr val="windowText" lastClr="000000"/>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r>
                        <a:rPr lang="en-US" dirty="0">
                          <a:solidFill>
                            <a:sysClr val="windowText" lastClr="000000"/>
                          </a:solidFill>
                        </a:rPr>
                        <a:t>B. Select a Patient</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r>
                        <a:rPr lang="en-US" dirty="0">
                          <a:solidFill>
                            <a:sysClr val="windowText" lastClr="000000"/>
                          </a:solidFill>
                        </a:rPr>
                        <a:t>C. Click on Choices to build Documentation</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r>
                        <a:rPr lang="en-US" dirty="0">
                          <a:solidFill>
                            <a:sysClr val="windowText" lastClr="000000"/>
                          </a:solidFill>
                        </a:rPr>
                        <a:t>D.</a:t>
                      </a:r>
                      <a:r>
                        <a:rPr lang="en-US" baseline="0" dirty="0">
                          <a:solidFill>
                            <a:sysClr val="windowText" lastClr="000000"/>
                          </a:solidFill>
                        </a:rPr>
                        <a:t> Plan (Actions/Communicate) Orders, Meds, Referrals, etc.</a:t>
                      </a:r>
                      <a:endParaRPr lang="en-US" dirty="0">
                        <a:solidFill>
                          <a:sysClr val="windowText" lastClr="000000"/>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0000"/>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3341453633"/>
              </p:ext>
            </p:extLst>
          </p:nvPr>
        </p:nvGraphicFramePr>
        <p:xfrm>
          <a:off x="1832953" y="960889"/>
          <a:ext cx="5282625" cy="3627120"/>
        </p:xfrm>
        <a:graphic>
          <a:graphicData uri="http://schemas.openxmlformats.org/drawingml/2006/table">
            <a:tbl>
              <a:tblPr firstRow="1" bandRow="1">
                <a:tableStyleId>{9DCAF9ED-07DC-4A11-8D7F-57B35C25682E}</a:tableStyleId>
              </a:tblPr>
              <a:tblGrid>
                <a:gridCol w="1342169">
                  <a:extLst>
                    <a:ext uri="{9D8B030D-6E8A-4147-A177-3AD203B41FA5}">
                      <a16:colId xmlns:a16="http://schemas.microsoft.com/office/drawing/2014/main" val="20000"/>
                    </a:ext>
                  </a:extLst>
                </a:gridCol>
                <a:gridCol w="3940456">
                  <a:extLst>
                    <a:ext uri="{9D8B030D-6E8A-4147-A177-3AD203B41FA5}">
                      <a16:colId xmlns:a16="http://schemas.microsoft.com/office/drawing/2014/main" val="20001"/>
                    </a:ext>
                  </a:extLst>
                </a:gridCol>
              </a:tblGrid>
              <a:tr h="163061">
                <a:tc>
                  <a:txBody>
                    <a:bodyPr/>
                    <a:lstStyle/>
                    <a:p>
                      <a:r>
                        <a:rPr lang="en-US" dirty="0"/>
                        <a:t>Documentation</a:t>
                      </a:r>
                    </a:p>
                  </a:txBody>
                  <a:tcPr/>
                </a:tc>
                <a:tc>
                  <a:txBody>
                    <a:bodyPr/>
                    <a:lstStyle/>
                    <a:p>
                      <a:r>
                        <a:rPr lang="en-US" dirty="0"/>
                        <a:t>From Start to Finish</a:t>
                      </a:r>
                    </a:p>
                  </a:txBody>
                  <a:tcPr/>
                </a:tc>
                <a:extLst>
                  <a:ext uri="{0D108BD9-81ED-4DB2-BD59-A6C34878D82A}">
                    <a16:rowId xmlns:a16="http://schemas.microsoft.com/office/drawing/2014/main" val="10000"/>
                  </a:ext>
                </a:extLst>
              </a:tr>
              <a:tr h="370840">
                <a:tc>
                  <a:txBody>
                    <a:bodyPr/>
                    <a:lstStyle/>
                    <a:p>
                      <a:r>
                        <a:rPr lang="en-US" dirty="0"/>
                        <a:t>Easy To Start</a:t>
                      </a:r>
                    </a:p>
                  </a:txBody>
                  <a:tcPr anchor="ctr"/>
                </a:tc>
                <a:tc>
                  <a:txBody>
                    <a:bodyPr/>
                    <a:lstStyle/>
                    <a:p>
                      <a:r>
                        <a:rPr lang="en-US" dirty="0"/>
                        <a:t>Just press the desired button on the Spark Desktop.</a:t>
                      </a:r>
                    </a:p>
                  </a:txBody>
                  <a:tcPr anchor="ctr"/>
                </a:tc>
                <a:extLst>
                  <a:ext uri="{0D108BD9-81ED-4DB2-BD59-A6C34878D82A}">
                    <a16:rowId xmlns:a16="http://schemas.microsoft.com/office/drawing/2014/main" val="10001"/>
                  </a:ext>
                </a:extLst>
              </a:tr>
              <a:tr h="370840">
                <a:tc>
                  <a:txBody>
                    <a:bodyPr/>
                    <a:lstStyle/>
                    <a:p>
                      <a:r>
                        <a:rPr lang="en-US" dirty="0"/>
                        <a:t>Easy To Finish</a:t>
                      </a:r>
                    </a:p>
                  </a:txBody>
                  <a:tcPr anchor="ctr"/>
                </a:tc>
                <a:tc>
                  <a:txBody>
                    <a:bodyPr/>
                    <a:lstStyle/>
                    <a:p>
                      <a:r>
                        <a:rPr lang="en-US" dirty="0"/>
                        <a:t>Spark leads you “step-by-step”.</a:t>
                      </a:r>
                    </a:p>
                  </a:txBody>
                  <a:tcPr anchor="ctr"/>
                </a:tc>
                <a:extLst>
                  <a:ext uri="{0D108BD9-81ED-4DB2-BD59-A6C34878D82A}">
                    <a16:rowId xmlns:a16="http://schemas.microsoft.com/office/drawing/2014/main" val="10002"/>
                  </a:ext>
                </a:extLst>
              </a:tr>
              <a:tr h="370840">
                <a:tc>
                  <a:txBody>
                    <a:bodyPr/>
                    <a:lstStyle/>
                    <a:p>
                      <a:r>
                        <a:rPr lang="en-US" dirty="0"/>
                        <a:t>Fast</a:t>
                      </a:r>
                    </a:p>
                  </a:txBody>
                  <a:tcPr anchor="ctr"/>
                </a:tc>
                <a:tc>
                  <a:txBody>
                    <a:bodyPr/>
                    <a:lstStyle/>
                    <a:p>
                      <a:r>
                        <a:rPr lang="en-US" dirty="0"/>
                        <a:t>As fast as you can “click” (or interview the patient).</a:t>
                      </a:r>
                    </a:p>
                  </a:txBody>
                  <a:tcPr anchor="ctr"/>
                </a:tc>
                <a:extLst>
                  <a:ext uri="{0D108BD9-81ED-4DB2-BD59-A6C34878D82A}">
                    <a16:rowId xmlns:a16="http://schemas.microsoft.com/office/drawing/2014/main" val="10003"/>
                  </a:ext>
                </a:extLst>
              </a:tr>
              <a:tr h="370840">
                <a:tc>
                  <a:txBody>
                    <a:bodyPr/>
                    <a:lstStyle/>
                    <a:p>
                      <a:r>
                        <a:rPr lang="en-US" dirty="0"/>
                        <a:t>Thorough</a:t>
                      </a:r>
                    </a:p>
                  </a:txBody>
                  <a:tcPr anchor="ctr"/>
                </a:tc>
                <a:tc>
                  <a:txBody>
                    <a:bodyPr/>
                    <a:lstStyle/>
                    <a:p>
                      <a:r>
                        <a:rPr lang="en-US" dirty="0"/>
                        <a:t>Customer Designed Protocols = Complete</a:t>
                      </a:r>
                      <a:r>
                        <a:rPr lang="en-US" baseline="0" dirty="0"/>
                        <a:t> Documentation to the Customer’s Standards.</a:t>
                      </a:r>
                      <a:endParaRPr lang="en-US" dirty="0"/>
                    </a:p>
                  </a:txBody>
                  <a:tcPr anchor="ctr"/>
                </a:tc>
                <a:extLst>
                  <a:ext uri="{0D108BD9-81ED-4DB2-BD59-A6C34878D82A}">
                    <a16:rowId xmlns:a16="http://schemas.microsoft.com/office/drawing/2014/main" val="10004"/>
                  </a:ext>
                </a:extLst>
              </a:tr>
              <a:tr h="370840">
                <a:tc>
                  <a:txBody>
                    <a:bodyPr/>
                    <a:lstStyle/>
                    <a:p>
                      <a:r>
                        <a:rPr lang="en-US" dirty="0"/>
                        <a:t>Immediate</a:t>
                      </a:r>
                    </a:p>
                  </a:txBody>
                  <a:tcPr anchor="ctr"/>
                </a:tc>
                <a:tc>
                  <a:txBody>
                    <a:bodyPr/>
                    <a:lstStyle/>
                    <a:p>
                      <a:r>
                        <a:rPr lang="en-US" dirty="0"/>
                        <a:t>Plans</a:t>
                      </a:r>
                      <a:r>
                        <a:rPr lang="en-US" baseline="0" dirty="0"/>
                        <a:t> of Action are immediate:</a:t>
                      </a:r>
                    </a:p>
                    <a:p>
                      <a:endParaRPr lang="en-US" sz="600" baseline="0" dirty="0"/>
                    </a:p>
                    <a:p>
                      <a:r>
                        <a:rPr lang="en-US" baseline="0" dirty="0"/>
                        <a:t>Orders, Medications, Referrals, Follow-Ups, etc. can be auto-generated “on-the-fly” for any concerns.</a:t>
                      </a:r>
                      <a:endParaRPr lang="en-US" dirty="0"/>
                    </a:p>
                  </a:txBody>
                  <a:tcPr anchor="ctr"/>
                </a:tc>
                <a:extLst>
                  <a:ext uri="{0D108BD9-81ED-4DB2-BD59-A6C34878D82A}">
                    <a16:rowId xmlns:a16="http://schemas.microsoft.com/office/drawing/2014/main" val="10005"/>
                  </a:ext>
                </a:extLst>
              </a:tr>
              <a:tr h="370840">
                <a:tc>
                  <a:txBody>
                    <a:bodyPr/>
                    <a:lstStyle/>
                    <a:p>
                      <a:r>
                        <a:rPr lang="en-US" dirty="0"/>
                        <a:t>Communicate</a:t>
                      </a:r>
                    </a:p>
                  </a:txBody>
                  <a:tcPr anchor="ctr"/>
                </a:tc>
                <a:tc>
                  <a:txBody>
                    <a:bodyPr/>
                    <a:lstStyle/>
                    <a:p>
                      <a:r>
                        <a:rPr lang="en-US" dirty="0"/>
                        <a:t>New “Work” can be automatically sent to other users/departments (as documentation is entered) and that new “work” will then appear behind the Workflow Buttons for those users/departments.</a:t>
                      </a:r>
                    </a:p>
                  </a:txBody>
                  <a:tcPr anchor="ctr"/>
                </a:tc>
                <a:extLst>
                  <a:ext uri="{0D108BD9-81ED-4DB2-BD59-A6C34878D82A}">
                    <a16:rowId xmlns:a16="http://schemas.microsoft.com/office/drawing/2014/main" val="2290890737"/>
                  </a:ext>
                </a:extLst>
              </a:tr>
            </a:tbl>
          </a:graphicData>
        </a:graphic>
      </p:graphicFrame>
      <p:pic>
        <p:nvPicPr>
          <p:cNvPr id="53" name="Picture 52"/>
          <p:cNvPicPr>
            <a:picLocks noChangeAspect="1"/>
          </p:cNvPicPr>
          <p:nvPr/>
        </p:nvPicPr>
        <p:blipFill>
          <a:blip r:embed="rId4"/>
          <a:stretch>
            <a:fillRect/>
          </a:stretch>
        </p:blipFill>
        <p:spPr>
          <a:xfrm>
            <a:off x="7254029" y="2226014"/>
            <a:ext cx="1640681" cy="1178719"/>
          </a:xfrm>
          <a:prstGeom prst="rect">
            <a:avLst/>
          </a:prstGeom>
        </p:spPr>
      </p:pic>
      <p:sp>
        <p:nvSpPr>
          <p:cNvPr id="59" name="TextBox 58"/>
          <p:cNvSpPr txBox="1"/>
          <p:nvPr/>
        </p:nvSpPr>
        <p:spPr>
          <a:xfrm>
            <a:off x="966868" y="4684618"/>
            <a:ext cx="593432" cy="246221"/>
          </a:xfrm>
          <a:prstGeom prst="rect">
            <a:avLst/>
          </a:prstGeom>
          <a:noFill/>
        </p:spPr>
        <p:txBody>
          <a:bodyPr wrap="none" rtlCol="0">
            <a:spAutoFit/>
          </a:bodyPr>
          <a:lstStyle/>
          <a:p>
            <a:r>
              <a:rPr lang="en-US" sz="1000" dirty="0"/>
              <a:t>Slide 14</a:t>
            </a:r>
          </a:p>
        </p:txBody>
      </p:sp>
      <p:pic>
        <p:nvPicPr>
          <p:cNvPr id="27" name="Picture 26">
            <a:extLst>
              <a:ext uri="{FF2B5EF4-FFF2-40B4-BE49-F238E27FC236}">
                <a16:creationId xmlns:a16="http://schemas.microsoft.com/office/drawing/2014/main" id="{55F7BA83-B739-4E7D-8381-B9307C0D69B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262249" y="929619"/>
            <a:ext cx="1751689" cy="1113627"/>
          </a:xfrm>
          <a:prstGeom prst="rect">
            <a:avLst/>
          </a:prstGeom>
        </p:spPr>
      </p:pic>
      <p:sp>
        <p:nvSpPr>
          <p:cNvPr id="35" name="TextBox 34">
            <a:hlinkClick r:id="rId6" action="ppaction://hlinksldjump"/>
            <a:extLst>
              <a:ext uri="{FF2B5EF4-FFF2-40B4-BE49-F238E27FC236}">
                <a16:creationId xmlns:a16="http://schemas.microsoft.com/office/drawing/2014/main" id="{07C046D2-3DEF-4106-AAFE-234399BE4735}"/>
              </a:ext>
            </a:extLst>
          </p:cNvPr>
          <p:cNvSpPr txBox="1"/>
          <p:nvPr/>
        </p:nvSpPr>
        <p:spPr>
          <a:xfrm>
            <a:off x="45967" y="1299693"/>
            <a:ext cx="1039387"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CorrecTek Bio</a:t>
            </a:r>
          </a:p>
        </p:txBody>
      </p:sp>
      <p:sp>
        <p:nvSpPr>
          <p:cNvPr id="36" name="TextBox 35">
            <a:hlinkClick r:id="rId7" action="ppaction://hlinksldjump"/>
            <a:extLst>
              <a:ext uri="{FF2B5EF4-FFF2-40B4-BE49-F238E27FC236}">
                <a16:creationId xmlns:a16="http://schemas.microsoft.com/office/drawing/2014/main" id="{488C7E4C-73FA-4F90-BB51-845278647476}"/>
              </a:ext>
            </a:extLst>
          </p:cNvPr>
          <p:cNvSpPr txBox="1"/>
          <p:nvPr/>
        </p:nvSpPr>
        <p:spPr>
          <a:xfrm>
            <a:off x="45967" y="1610471"/>
            <a:ext cx="1210909"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Why Spark EHR?</a:t>
            </a:r>
          </a:p>
        </p:txBody>
      </p:sp>
      <p:sp>
        <p:nvSpPr>
          <p:cNvPr id="37" name="TextBox 36">
            <a:hlinkClick r:id="rId8" action="ppaction://hlinksldjump"/>
            <a:extLst>
              <a:ext uri="{FF2B5EF4-FFF2-40B4-BE49-F238E27FC236}">
                <a16:creationId xmlns:a16="http://schemas.microsoft.com/office/drawing/2014/main" id="{2E99B076-5D73-42B5-9E0A-79CE0AC2E50B}"/>
              </a:ext>
            </a:extLst>
          </p:cNvPr>
          <p:cNvSpPr txBox="1"/>
          <p:nvPr/>
        </p:nvSpPr>
        <p:spPr>
          <a:xfrm>
            <a:off x="45967" y="2232027"/>
            <a:ext cx="1002454"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Patient Chart</a:t>
            </a:r>
          </a:p>
        </p:txBody>
      </p:sp>
      <p:sp>
        <p:nvSpPr>
          <p:cNvPr id="43" name="TextBox 42">
            <a:hlinkClick r:id="rId9" action="ppaction://hlinksldjump"/>
            <a:extLst>
              <a:ext uri="{FF2B5EF4-FFF2-40B4-BE49-F238E27FC236}">
                <a16:creationId xmlns:a16="http://schemas.microsoft.com/office/drawing/2014/main" id="{4921D9C4-B2A8-42FF-B40C-4CBE3230EC69}"/>
              </a:ext>
            </a:extLst>
          </p:cNvPr>
          <p:cNvSpPr txBox="1"/>
          <p:nvPr/>
        </p:nvSpPr>
        <p:spPr>
          <a:xfrm>
            <a:off x="45967" y="2542805"/>
            <a:ext cx="1032014"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Configuration</a:t>
            </a:r>
          </a:p>
        </p:txBody>
      </p:sp>
      <p:sp>
        <p:nvSpPr>
          <p:cNvPr id="44" name="TextBox 43">
            <a:hlinkClick r:id="rId10" action="ppaction://hlinksldjump"/>
            <a:extLst>
              <a:ext uri="{FF2B5EF4-FFF2-40B4-BE49-F238E27FC236}">
                <a16:creationId xmlns:a16="http://schemas.microsoft.com/office/drawing/2014/main" id="{D3964723-9766-4C13-983B-0D29E0BA1B22}"/>
              </a:ext>
            </a:extLst>
          </p:cNvPr>
          <p:cNvSpPr txBox="1"/>
          <p:nvPr/>
        </p:nvSpPr>
        <p:spPr>
          <a:xfrm>
            <a:off x="45967" y="3785917"/>
            <a:ext cx="778546"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Summary</a:t>
            </a:r>
          </a:p>
        </p:txBody>
      </p:sp>
      <p:sp>
        <p:nvSpPr>
          <p:cNvPr id="48" name="TextBox 47">
            <a:hlinkClick r:id="rId11" action="ppaction://hlinksldjump"/>
            <a:extLst>
              <a:ext uri="{FF2B5EF4-FFF2-40B4-BE49-F238E27FC236}">
                <a16:creationId xmlns:a16="http://schemas.microsoft.com/office/drawing/2014/main" id="{F6FE356A-8745-4D19-9FCF-B8D49E1B7375}"/>
              </a:ext>
            </a:extLst>
          </p:cNvPr>
          <p:cNvSpPr txBox="1"/>
          <p:nvPr/>
        </p:nvSpPr>
        <p:spPr>
          <a:xfrm>
            <a:off x="45967" y="2853583"/>
            <a:ext cx="1356975"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Drug Management</a:t>
            </a:r>
          </a:p>
        </p:txBody>
      </p:sp>
      <p:sp>
        <p:nvSpPr>
          <p:cNvPr id="52" name="TextBox 51">
            <a:hlinkClick r:id="rId12" action="ppaction://hlinksldjump"/>
            <a:extLst>
              <a:ext uri="{FF2B5EF4-FFF2-40B4-BE49-F238E27FC236}">
                <a16:creationId xmlns:a16="http://schemas.microsoft.com/office/drawing/2014/main" id="{91D22041-8033-48F2-B7E6-34B133BE0F2C}"/>
              </a:ext>
            </a:extLst>
          </p:cNvPr>
          <p:cNvSpPr txBox="1"/>
          <p:nvPr/>
        </p:nvSpPr>
        <p:spPr>
          <a:xfrm>
            <a:off x="45967" y="3164361"/>
            <a:ext cx="802143"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Interfaces</a:t>
            </a:r>
          </a:p>
        </p:txBody>
      </p:sp>
      <p:sp>
        <p:nvSpPr>
          <p:cNvPr id="56" name="TextBox 55">
            <a:hlinkClick r:id="rId13" action="ppaction://hlinksldjump"/>
            <a:extLst>
              <a:ext uri="{FF2B5EF4-FFF2-40B4-BE49-F238E27FC236}">
                <a16:creationId xmlns:a16="http://schemas.microsoft.com/office/drawing/2014/main" id="{A09C7752-397E-4DAE-AA91-83C2B36A321D}"/>
              </a:ext>
            </a:extLst>
          </p:cNvPr>
          <p:cNvSpPr txBox="1"/>
          <p:nvPr/>
        </p:nvSpPr>
        <p:spPr>
          <a:xfrm>
            <a:off x="45967" y="1921249"/>
            <a:ext cx="793166"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Workflow</a:t>
            </a:r>
          </a:p>
        </p:txBody>
      </p:sp>
      <p:sp>
        <p:nvSpPr>
          <p:cNvPr id="57" name="TextBox 56">
            <a:hlinkClick r:id="rId14" action="ppaction://hlinksldjump"/>
            <a:extLst>
              <a:ext uri="{FF2B5EF4-FFF2-40B4-BE49-F238E27FC236}">
                <a16:creationId xmlns:a16="http://schemas.microsoft.com/office/drawing/2014/main" id="{91D22041-8033-48F2-B7E6-34B133BE0F2C}"/>
              </a:ext>
            </a:extLst>
          </p:cNvPr>
          <p:cNvSpPr txBox="1"/>
          <p:nvPr/>
        </p:nvSpPr>
        <p:spPr>
          <a:xfrm>
            <a:off x="45967" y="3475139"/>
            <a:ext cx="1351717"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Optional Programs</a:t>
            </a:r>
          </a:p>
        </p:txBody>
      </p:sp>
      <p:cxnSp>
        <p:nvCxnSpPr>
          <p:cNvPr id="2" name="Straight Connector 1">
            <a:extLst>
              <a:ext uri="{FF2B5EF4-FFF2-40B4-BE49-F238E27FC236}">
                <a16:creationId xmlns:a16="http://schemas.microsoft.com/office/drawing/2014/main" id="{43CDE770-8432-2D9A-EE81-5E3702AE397A}"/>
              </a:ext>
            </a:extLst>
          </p:cNvPr>
          <p:cNvCxnSpPr/>
          <p:nvPr/>
        </p:nvCxnSpPr>
        <p:spPr>
          <a:xfrm>
            <a:off x="42862" y="802194"/>
            <a:ext cx="9024938"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BD052BBB-286C-5B20-6995-DFFC01B58443}"/>
              </a:ext>
            </a:extLst>
          </p:cNvPr>
          <p:cNvPicPr>
            <a:picLocks noChangeAspect="1"/>
          </p:cNvPicPr>
          <p:nvPr/>
        </p:nvPicPr>
        <p:blipFill>
          <a:blip r:embed="rId15"/>
          <a:stretch>
            <a:fillRect/>
          </a:stretch>
        </p:blipFill>
        <p:spPr>
          <a:xfrm>
            <a:off x="7254029" y="3564931"/>
            <a:ext cx="1579084" cy="1019698"/>
          </a:xfrm>
          <a:prstGeom prst="rect">
            <a:avLst/>
          </a:prstGeom>
        </p:spPr>
      </p:pic>
    </p:spTree>
    <p:extLst>
      <p:ext uri="{BB962C8B-B14F-4D97-AF65-F5344CB8AC3E}">
        <p14:creationId xmlns:p14="http://schemas.microsoft.com/office/powerpoint/2010/main" val="2128268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49"/>
          <p:cNvSpPr/>
          <p:nvPr/>
        </p:nvSpPr>
        <p:spPr>
          <a:xfrm>
            <a:off x="22548" y="2256226"/>
            <a:ext cx="1461362" cy="2286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1" name="Picture 20" descr="swooshbig.jpg"/>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l="6250" t="29034" b="8673"/>
          <a:stretch>
            <a:fillRect/>
          </a:stretch>
        </p:blipFill>
        <p:spPr bwMode="auto">
          <a:xfrm rot="10800000">
            <a:off x="0" y="4556463"/>
            <a:ext cx="9144000" cy="587190"/>
          </a:xfrm>
          <a:prstGeom prst="rect">
            <a:avLst/>
          </a:prstGeom>
          <a:noFill/>
          <a:ln>
            <a:noFill/>
          </a:ln>
          <a:scene3d>
            <a:camera prst="orthographicFront">
              <a:rot lat="0" lon="0" rev="10800000"/>
            </a:camera>
            <a:lightRig rig="threePt" dir="t"/>
          </a:scene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23" descr="swooshbig.jpg"/>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l="6250" t="29034" b="8673"/>
          <a:stretch>
            <a:fillRect/>
          </a:stretch>
        </p:blipFill>
        <p:spPr bwMode="auto">
          <a:xfrm rot="10800000">
            <a:off x="0" y="0"/>
            <a:ext cx="9144000" cy="587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2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 y="241158"/>
            <a:ext cx="1361690" cy="508764"/>
          </a:xfrm>
          <a:prstGeom prst="rect">
            <a:avLst/>
          </a:prstGeom>
          <a:noFill/>
        </p:spPr>
      </p:pic>
      <p:cxnSp>
        <p:nvCxnSpPr>
          <p:cNvPr id="26" name="Straight Connector 25"/>
          <p:cNvCxnSpPr/>
          <p:nvPr/>
        </p:nvCxnSpPr>
        <p:spPr>
          <a:xfrm flipH="1" flipV="1">
            <a:off x="1506458" y="157968"/>
            <a:ext cx="1899" cy="4692089"/>
          </a:xfrm>
          <a:prstGeom prst="line">
            <a:avLst/>
          </a:prstGeom>
          <a:ln>
            <a:solidFill>
              <a:schemeClr val="accent1">
                <a:lumMod val="50000"/>
              </a:schemeClr>
            </a:solidFill>
          </a:ln>
        </p:spPr>
        <p:style>
          <a:lnRef idx="2">
            <a:schemeClr val="accent1"/>
          </a:lnRef>
          <a:fillRef idx="0">
            <a:schemeClr val="accent1"/>
          </a:fillRef>
          <a:effectRef idx="1">
            <a:schemeClr val="accent1"/>
          </a:effectRef>
          <a:fontRef idx="minor">
            <a:schemeClr val="tx1"/>
          </a:fontRef>
        </p:style>
      </p:cxnSp>
      <p:graphicFrame>
        <p:nvGraphicFramePr>
          <p:cNvPr id="5" name="Table 4"/>
          <p:cNvGraphicFramePr>
            <a:graphicFrameLocks noGrp="1"/>
          </p:cNvGraphicFramePr>
          <p:nvPr>
            <p:extLst>
              <p:ext uri="{D42A27DB-BD31-4B8C-83A1-F6EECF244321}">
                <p14:modId xmlns:p14="http://schemas.microsoft.com/office/powerpoint/2010/main" val="3393580450"/>
              </p:ext>
            </p:extLst>
          </p:nvPr>
        </p:nvGraphicFramePr>
        <p:xfrm>
          <a:off x="1597817" y="285750"/>
          <a:ext cx="7271988" cy="533400"/>
        </p:xfrm>
        <a:graphic>
          <a:graphicData uri="http://schemas.openxmlformats.org/drawingml/2006/table">
            <a:tbl>
              <a:tblPr firstRow="1" bandRow="1">
                <a:tableStyleId>{69012ECD-51FC-41F1-AA8D-1B2483CD663E}</a:tableStyleId>
              </a:tblPr>
              <a:tblGrid>
                <a:gridCol w="1373983">
                  <a:extLst>
                    <a:ext uri="{9D8B030D-6E8A-4147-A177-3AD203B41FA5}">
                      <a16:colId xmlns:a16="http://schemas.microsoft.com/office/drawing/2014/main" val="20000"/>
                    </a:ext>
                  </a:extLst>
                </a:gridCol>
                <a:gridCol w="762000">
                  <a:extLst>
                    <a:ext uri="{9D8B030D-6E8A-4147-A177-3AD203B41FA5}">
                      <a16:colId xmlns:a16="http://schemas.microsoft.com/office/drawing/2014/main" val="20001"/>
                    </a:ext>
                  </a:extLst>
                </a:gridCol>
                <a:gridCol w="1828800">
                  <a:extLst>
                    <a:ext uri="{9D8B030D-6E8A-4147-A177-3AD203B41FA5}">
                      <a16:colId xmlns:a16="http://schemas.microsoft.com/office/drawing/2014/main" val="20002"/>
                    </a:ext>
                  </a:extLst>
                </a:gridCol>
                <a:gridCol w="3307205">
                  <a:extLst>
                    <a:ext uri="{9D8B030D-6E8A-4147-A177-3AD203B41FA5}">
                      <a16:colId xmlns:a16="http://schemas.microsoft.com/office/drawing/2014/main" val="20003"/>
                    </a:ext>
                  </a:extLst>
                </a:gridCol>
              </a:tblGrid>
              <a:tr h="533400">
                <a:tc>
                  <a:txBody>
                    <a:bodyPr/>
                    <a:lstStyle/>
                    <a:p>
                      <a:r>
                        <a:rPr lang="en-US" baseline="0" dirty="0">
                          <a:solidFill>
                            <a:schemeClr val="bg1"/>
                          </a:solidFill>
                        </a:rPr>
                        <a:t>Patient Chart</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70C0"/>
                    </a:solidFill>
                  </a:tcPr>
                </a:tc>
                <a:tc>
                  <a:txBody>
                    <a:bodyPr/>
                    <a:lstStyle/>
                    <a:p>
                      <a:r>
                        <a:rPr lang="en-US" dirty="0">
                          <a:solidFill>
                            <a:sysClr val="windowText" lastClr="000000"/>
                          </a:solidFill>
                        </a:rPr>
                        <a:t>Tab Based</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r>
                        <a:rPr lang="en-US" dirty="0">
                          <a:solidFill>
                            <a:sysClr val="windowText" lastClr="000000"/>
                          </a:solidFill>
                        </a:rPr>
                        <a:t>Just</a:t>
                      </a:r>
                      <a:r>
                        <a:rPr lang="en-US" baseline="0" dirty="0">
                          <a:solidFill>
                            <a:sysClr val="windowText" lastClr="000000"/>
                          </a:solidFill>
                        </a:rPr>
                        <a:t> Press a Tab to view pertinent records</a:t>
                      </a:r>
                      <a:endParaRPr lang="en-US" dirty="0">
                        <a:solidFill>
                          <a:sysClr val="windowText" lastClr="000000"/>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r>
                        <a:rPr lang="en-US" dirty="0">
                          <a:solidFill>
                            <a:sysClr val="windowText" lastClr="000000"/>
                          </a:solidFill>
                        </a:rPr>
                        <a:t>Tabs</a:t>
                      </a:r>
                      <a:r>
                        <a:rPr lang="en-US" baseline="0" dirty="0">
                          <a:solidFill>
                            <a:sysClr val="windowText" lastClr="000000"/>
                          </a:solidFill>
                        </a:rPr>
                        <a:t> can be conditional based on Medical Condition, Age, </a:t>
                      </a:r>
                      <a:r>
                        <a:rPr lang="en-US" baseline="0" dirty="0">
                          <a:solidFill>
                            <a:schemeClr val="tx1"/>
                          </a:solidFill>
                        </a:rPr>
                        <a:t>Classification, Gender</a:t>
                      </a:r>
                      <a:r>
                        <a:rPr lang="en-US" dirty="0">
                          <a:solidFill>
                            <a:schemeClr val="tx1"/>
                          </a:solidFill>
                        </a:rPr>
                        <a:t>, </a:t>
                      </a:r>
                      <a:r>
                        <a:rPr lang="en-US" baseline="0" dirty="0">
                          <a:solidFill>
                            <a:schemeClr val="tx1"/>
                          </a:solidFill>
                        </a:rPr>
                        <a:t>etc.</a:t>
                      </a:r>
                      <a:endParaRPr lang="en-US" dirty="0">
                        <a:solidFill>
                          <a:schemeClr val="tx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0000"/>
                  </a:ext>
                </a:extLst>
              </a:tr>
            </a:tbl>
          </a:graphicData>
        </a:graphic>
      </p:graphicFrame>
      <p:pic>
        <p:nvPicPr>
          <p:cNvPr id="7" name="Picture 6"/>
          <p:cNvPicPr>
            <a:picLocks noChangeAspect="1"/>
          </p:cNvPicPr>
          <p:nvPr/>
        </p:nvPicPr>
        <p:blipFill>
          <a:blip r:embed="rId4"/>
          <a:stretch>
            <a:fillRect/>
          </a:stretch>
        </p:blipFill>
        <p:spPr>
          <a:xfrm>
            <a:off x="1838213" y="1001753"/>
            <a:ext cx="6655594" cy="3820001"/>
          </a:xfrm>
          <a:prstGeom prst="rect">
            <a:avLst/>
          </a:prstGeom>
        </p:spPr>
      </p:pic>
      <p:sp>
        <p:nvSpPr>
          <p:cNvPr id="47" name="TextBox 46"/>
          <p:cNvSpPr txBox="1"/>
          <p:nvPr/>
        </p:nvSpPr>
        <p:spPr>
          <a:xfrm>
            <a:off x="966868" y="4684618"/>
            <a:ext cx="593432" cy="246221"/>
          </a:xfrm>
          <a:prstGeom prst="rect">
            <a:avLst/>
          </a:prstGeom>
          <a:noFill/>
        </p:spPr>
        <p:txBody>
          <a:bodyPr wrap="none" rtlCol="0">
            <a:spAutoFit/>
          </a:bodyPr>
          <a:lstStyle/>
          <a:p>
            <a:r>
              <a:rPr lang="en-US" sz="1000" dirty="0"/>
              <a:t>Slide 15</a:t>
            </a:r>
          </a:p>
        </p:txBody>
      </p:sp>
      <p:sp>
        <p:nvSpPr>
          <p:cNvPr id="33" name="TextBox 32">
            <a:hlinkClick r:id="rId5" action="ppaction://hlinksldjump"/>
            <a:extLst>
              <a:ext uri="{FF2B5EF4-FFF2-40B4-BE49-F238E27FC236}">
                <a16:creationId xmlns:a16="http://schemas.microsoft.com/office/drawing/2014/main" id="{07C046D2-3DEF-4106-AAFE-234399BE4735}"/>
              </a:ext>
            </a:extLst>
          </p:cNvPr>
          <p:cNvSpPr txBox="1"/>
          <p:nvPr/>
        </p:nvSpPr>
        <p:spPr>
          <a:xfrm>
            <a:off x="45967" y="1299693"/>
            <a:ext cx="1039387"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CorrecTek Bio</a:t>
            </a:r>
          </a:p>
        </p:txBody>
      </p:sp>
      <p:sp>
        <p:nvSpPr>
          <p:cNvPr id="34" name="TextBox 33">
            <a:hlinkClick r:id="rId6" action="ppaction://hlinksldjump"/>
            <a:extLst>
              <a:ext uri="{FF2B5EF4-FFF2-40B4-BE49-F238E27FC236}">
                <a16:creationId xmlns:a16="http://schemas.microsoft.com/office/drawing/2014/main" id="{488C7E4C-73FA-4F90-BB51-845278647476}"/>
              </a:ext>
            </a:extLst>
          </p:cNvPr>
          <p:cNvSpPr txBox="1"/>
          <p:nvPr/>
        </p:nvSpPr>
        <p:spPr>
          <a:xfrm>
            <a:off x="45967" y="1610471"/>
            <a:ext cx="1210909"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Why Spark EHR?</a:t>
            </a:r>
          </a:p>
        </p:txBody>
      </p:sp>
      <p:sp>
        <p:nvSpPr>
          <p:cNvPr id="35" name="TextBox 34">
            <a:hlinkClick r:id="rId7" action="ppaction://hlinksldjump"/>
            <a:extLst>
              <a:ext uri="{FF2B5EF4-FFF2-40B4-BE49-F238E27FC236}">
                <a16:creationId xmlns:a16="http://schemas.microsoft.com/office/drawing/2014/main" id="{2E99B076-5D73-42B5-9E0A-79CE0AC2E50B}"/>
              </a:ext>
            </a:extLst>
          </p:cNvPr>
          <p:cNvSpPr txBox="1"/>
          <p:nvPr/>
        </p:nvSpPr>
        <p:spPr>
          <a:xfrm>
            <a:off x="45967" y="2232027"/>
            <a:ext cx="1002454"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Patient Chart</a:t>
            </a:r>
          </a:p>
        </p:txBody>
      </p:sp>
      <p:sp>
        <p:nvSpPr>
          <p:cNvPr id="37" name="TextBox 36">
            <a:hlinkClick r:id="rId8" action="ppaction://hlinksldjump"/>
            <a:extLst>
              <a:ext uri="{FF2B5EF4-FFF2-40B4-BE49-F238E27FC236}">
                <a16:creationId xmlns:a16="http://schemas.microsoft.com/office/drawing/2014/main" id="{4921D9C4-B2A8-42FF-B40C-4CBE3230EC69}"/>
              </a:ext>
            </a:extLst>
          </p:cNvPr>
          <p:cNvSpPr txBox="1"/>
          <p:nvPr/>
        </p:nvSpPr>
        <p:spPr>
          <a:xfrm>
            <a:off x="45967" y="2542805"/>
            <a:ext cx="1032014"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Configuration</a:t>
            </a:r>
          </a:p>
        </p:txBody>
      </p:sp>
      <p:sp>
        <p:nvSpPr>
          <p:cNvPr id="39" name="TextBox 38">
            <a:hlinkClick r:id="rId9" action="ppaction://hlinksldjump"/>
            <a:extLst>
              <a:ext uri="{FF2B5EF4-FFF2-40B4-BE49-F238E27FC236}">
                <a16:creationId xmlns:a16="http://schemas.microsoft.com/office/drawing/2014/main" id="{D3964723-9766-4C13-983B-0D29E0BA1B22}"/>
              </a:ext>
            </a:extLst>
          </p:cNvPr>
          <p:cNvSpPr txBox="1"/>
          <p:nvPr/>
        </p:nvSpPr>
        <p:spPr>
          <a:xfrm>
            <a:off x="45967" y="3785917"/>
            <a:ext cx="778546"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Summary</a:t>
            </a:r>
          </a:p>
        </p:txBody>
      </p:sp>
      <p:sp>
        <p:nvSpPr>
          <p:cNvPr id="43" name="TextBox 42">
            <a:hlinkClick r:id="rId10" action="ppaction://hlinksldjump"/>
            <a:extLst>
              <a:ext uri="{FF2B5EF4-FFF2-40B4-BE49-F238E27FC236}">
                <a16:creationId xmlns:a16="http://schemas.microsoft.com/office/drawing/2014/main" id="{F6FE356A-8745-4D19-9FCF-B8D49E1B7375}"/>
              </a:ext>
            </a:extLst>
          </p:cNvPr>
          <p:cNvSpPr txBox="1"/>
          <p:nvPr/>
        </p:nvSpPr>
        <p:spPr>
          <a:xfrm>
            <a:off x="45967" y="2853583"/>
            <a:ext cx="1356975"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Drug Management</a:t>
            </a:r>
          </a:p>
        </p:txBody>
      </p:sp>
      <p:sp>
        <p:nvSpPr>
          <p:cNvPr id="44" name="TextBox 43">
            <a:hlinkClick r:id="rId11" action="ppaction://hlinksldjump"/>
            <a:extLst>
              <a:ext uri="{FF2B5EF4-FFF2-40B4-BE49-F238E27FC236}">
                <a16:creationId xmlns:a16="http://schemas.microsoft.com/office/drawing/2014/main" id="{91D22041-8033-48F2-B7E6-34B133BE0F2C}"/>
              </a:ext>
            </a:extLst>
          </p:cNvPr>
          <p:cNvSpPr txBox="1"/>
          <p:nvPr/>
        </p:nvSpPr>
        <p:spPr>
          <a:xfrm>
            <a:off x="45967" y="3164361"/>
            <a:ext cx="802143"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Interfaces</a:t>
            </a:r>
          </a:p>
        </p:txBody>
      </p:sp>
      <p:sp>
        <p:nvSpPr>
          <p:cNvPr id="48" name="TextBox 47">
            <a:hlinkClick r:id="rId12" action="ppaction://hlinksldjump"/>
            <a:extLst>
              <a:ext uri="{FF2B5EF4-FFF2-40B4-BE49-F238E27FC236}">
                <a16:creationId xmlns:a16="http://schemas.microsoft.com/office/drawing/2014/main" id="{A09C7752-397E-4DAE-AA91-83C2B36A321D}"/>
              </a:ext>
            </a:extLst>
          </p:cNvPr>
          <p:cNvSpPr txBox="1"/>
          <p:nvPr/>
        </p:nvSpPr>
        <p:spPr>
          <a:xfrm>
            <a:off x="45967" y="1921249"/>
            <a:ext cx="793166"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Workflow</a:t>
            </a:r>
          </a:p>
        </p:txBody>
      </p:sp>
      <p:sp>
        <p:nvSpPr>
          <p:cNvPr id="49" name="TextBox 48">
            <a:hlinkClick r:id="rId13" action="ppaction://hlinksldjump"/>
            <a:extLst>
              <a:ext uri="{FF2B5EF4-FFF2-40B4-BE49-F238E27FC236}">
                <a16:creationId xmlns:a16="http://schemas.microsoft.com/office/drawing/2014/main" id="{91D22041-8033-48F2-B7E6-34B133BE0F2C}"/>
              </a:ext>
            </a:extLst>
          </p:cNvPr>
          <p:cNvSpPr txBox="1"/>
          <p:nvPr/>
        </p:nvSpPr>
        <p:spPr>
          <a:xfrm>
            <a:off x="45967" y="3475139"/>
            <a:ext cx="1351717"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Optional Programs</a:t>
            </a:r>
          </a:p>
        </p:txBody>
      </p:sp>
      <p:cxnSp>
        <p:nvCxnSpPr>
          <p:cNvPr id="2" name="Straight Connector 1">
            <a:extLst>
              <a:ext uri="{FF2B5EF4-FFF2-40B4-BE49-F238E27FC236}">
                <a16:creationId xmlns:a16="http://schemas.microsoft.com/office/drawing/2014/main" id="{928ABD99-6BF0-4BA4-A6A6-6EF23E8F2BB3}"/>
              </a:ext>
            </a:extLst>
          </p:cNvPr>
          <p:cNvCxnSpPr/>
          <p:nvPr/>
        </p:nvCxnSpPr>
        <p:spPr>
          <a:xfrm>
            <a:off x="42862" y="802194"/>
            <a:ext cx="9024938"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847607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Rectangle 51"/>
          <p:cNvSpPr/>
          <p:nvPr/>
        </p:nvSpPr>
        <p:spPr>
          <a:xfrm>
            <a:off x="22548" y="2256226"/>
            <a:ext cx="1461362" cy="2286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1" name="Picture 20" descr="swooshbig.jpg"/>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l="6250" t="29034" b="8673"/>
          <a:stretch>
            <a:fillRect/>
          </a:stretch>
        </p:blipFill>
        <p:spPr bwMode="auto">
          <a:xfrm rot="10800000">
            <a:off x="0" y="4556463"/>
            <a:ext cx="9144000" cy="587190"/>
          </a:xfrm>
          <a:prstGeom prst="rect">
            <a:avLst/>
          </a:prstGeom>
          <a:noFill/>
          <a:ln>
            <a:noFill/>
          </a:ln>
          <a:scene3d>
            <a:camera prst="orthographicFront">
              <a:rot lat="0" lon="0" rev="10800000"/>
            </a:camera>
            <a:lightRig rig="threePt" dir="t"/>
          </a:scene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23" descr="swooshbig.jpg"/>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l="6250" t="29034" b="8673"/>
          <a:stretch>
            <a:fillRect/>
          </a:stretch>
        </p:blipFill>
        <p:spPr bwMode="auto">
          <a:xfrm rot="10800000">
            <a:off x="0" y="0"/>
            <a:ext cx="9144000" cy="587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2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 y="241158"/>
            <a:ext cx="1361690" cy="508764"/>
          </a:xfrm>
          <a:prstGeom prst="rect">
            <a:avLst/>
          </a:prstGeom>
          <a:noFill/>
        </p:spPr>
      </p:pic>
      <p:cxnSp>
        <p:nvCxnSpPr>
          <p:cNvPr id="26" name="Straight Connector 25"/>
          <p:cNvCxnSpPr/>
          <p:nvPr/>
        </p:nvCxnSpPr>
        <p:spPr>
          <a:xfrm flipH="1" flipV="1">
            <a:off x="1506458" y="157968"/>
            <a:ext cx="1899" cy="4692089"/>
          </a:xfrm>
          <a:prstGeom prst="line">
            <a:avLst/>
          </a:prstGeom>
          <a:ln>
            <a:solidFill>
              <a:schemeClr val="accent1">
                <a:lumMod val="50000"/>
              </a:schemeClr>
            </a:solidFill>
          </a:ln>
        </p:spPr>
        <p:style>
          <a:lnRef idx="2">
            <a:schemeClr val="accent1"/>
          </a:lnRef>
          <a:fillRef idx="0">
            <a:schemeClr val="accent1"/>
          </a:fillRef>
          <a:effectRef idx="1">
            <a:schemeClr val="accent1"/>
          </a:effectRef>
          <a:fontRef idx="minor">
            <a:schemeClr val="tx1"/>
          </a:fontRef>
        </p:style>
      </p:cxnSp>
      <p:graphicFrame>
        <p:nvGraphicFramePr>
          <p:cNvPr id="5" name="Table 4"/>
          <p:cNvGraphicFramePr>
            <a:graphicFrameLocks noGrp="1"/>
          </p:cNvGraphicFramePr>
          <p:nvPr>
            <p:extLst>
              <p:ext uri="{D42A27DB-BD31-4B8C-83A1-F6EECF244321}">
                <p14:modId xmlns:p14="http://schemas.microsoft.com/office/powerpoint/2010/main" val="2605400121"/>
              </p:ext>
            </p:extLst>
          </p:nvPr>
        </p:nvGraphicFramePr>
        <p:xfrm>
          <a:off x="1597817" y="285750"/>
          <a:ext cx="7187120" cy="533400"/>
        </p:xfrm>
        <a:graphic>
          <a:graphicData uri="http://schemas.openxmlformats.org/drawingml/2006/table">
            <a:tbl>
              <a:tblPr firstRow="1" bandRow="1">
                <a:tableStyleId>{69012ECD-51FC-41F1-AA8D-1B2483CD663E}</a:tableStyleId>
              </a:tblPr>
              <a:tblGrid>
                <a:gridCol w="1297783">
                  <a:extLst>
                    <a:ext uri="{9D8B030D-6E8A-4147-A177-3AD203B41FA5}">
                      <a16:colId xmlns:a16="http://schemas.microsoft.com/office/drawing/2014/main" val="20000"/>
                    </a:ext>
                  </a:extLst>
                </a:gridCol>
                <a:gridCol w="1371600">
                  <a:extLst>
                    <a:ext uri="{9D8B030D-6E8A-4147-A177-3AD203B41FA5}">
                      <a16:colId xmlns:a16="http://schemas.microsoft.com/office/drawing/2014/main" val="20001"/>
                    </a:ext>
                  </a:extLst>
                </a:gridCol>
                <a:gridCol w="4517737">
                  <a:extLst>
                    <a:ext uri="{9D8B030D-6E8A-4147-A177-3AD203B41FA5}">
                      <a16:colId xmlns:a16="http://schemas.microsoft.com/office/drawing/2014/main" val="20002"/>
                    </a:ext>
                  </a:extLst>
                </a:gridCol>
              </a:tblGrid>
              <a:tr h="533400">
                <a:tc>
                  <a:txBody>
                    <a:bodyPr/>
                    <a:lstStyle/>
                    <a:p>
                      <a:r>
                        <a:rPr lang="en-US" baseline="0" dirty="0">
                          <a:solidFill>
                            <a:schemeClr val="bg1"/>
                          </a:solidFill>
                        </a:rPr>
                        <a:t>Patient Chart</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70C0"/>
                    </a:solidFill>
                  </a:tcPr>
                </a:tc>
                <a:tc>
                  <a:txBody>
                    <a:bodyPr/>
                    <a:lstStyle/>
                    <a:p>
                      <a:r>
                        <a:rPr lang="en-US" dirty="0">
                          <a:solidFill>
                            <a:sysClr val="windowText" lastClr="000000"/>
                          </a:solidFill>
                        </a:rPr>
                        <a:t>Overview Tab</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r>
                        <a:rPr lang="en-US" dirty="0">
                          <a:solidFill>
                            <a:sysClr val="windowText" lastClr="000000"/>
                          </a:solidFill>
                        </a:rPr>
                        <a:t>Problems, Medications, Allergies, &amp; Past Medical</a:t>
                      </a:r>
                      <a:r>
                        <a:rPr lang="en-US" baseline="0" dirty="0">
                          <a:solidFill>
                            <a:sysClr val="windowText" lastClr="000000"/>
                          </a:solidFill>
                        </a:rPr>
                        <a:t> History</a:t>
                      </a:r>
                      <a:endParaRPr lang="en-US" dirty="0">
                        <a:solidFill>
                          <a:sysClr val="windowText" lastClr="000000"/>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0000"/>
                  </a:ext>
                </a:extLst>
              </a:tr>
            </a:tbl>
          </a:graphicData>
        </a:graphic>
      </p:graphicFrame>
      <p:pic>
        <p:nvPicPr>
          <p:cNvPr id="3" name="Picture 2"/>
          <p:cNvPicPr>
            <a:picLocks noChangeAspect="1"/>
          </p:cNvPicPr>
          <p:nvPr/>
        </p:nvPicPr>
        <p:blipFill>
          <a:blip r:embed="rId4"/>
          <a:stretch>
            <a:fillRect/>
          </a:stretch>
        </p:blipFill>
        <p:spPr>
          <a:xfrm>
            <a:off x="1838213" y="971550"/>
            <a:ext cx="6655594" cy="3820001"/>
          </a:xfrm>
          <a:prstGeom prst="rect">
            <a:avLst/>
          </a:prstGeom>
        </p:spPr>
      </p:pic>
      <p:sp>
        <p:nvSpPr>
          <p:cNvPr id="50" name="TextBox 49"/>
          <p:cNvSpPr txBox="1"/>
          <p:nvPr/>
        </p:nvSpPr>
        <p:spPr>
          <a:xfrm>
            <a:off x="966868" y="4684618"/>
            <a:ext cx="593432" cy="246221"/>
          </a:xfrm>
          <a:prstGeom prst="rect">
            <a:avLst/>
          </a:prstGeom>
          <a:noFill/>
        </p:spPr>
        <p:txBody>
          <a:bodyPr wrap="none" rtlCol="0">
            <a:spAutoFit/>
          </a:bodyPr>
          <a:lstStyle/>
          <a:p>
            <a:r>
              <a:rPr lang="en-US" sz="1000" dirty="0"/>
              <a:t>Slide 16</a:t>
            </a:r>
          </a:p>
        </p:txBody>
      </p:sp>
      <p:sp>
        <p:nvSpPr>
          <p:cNvPr id="32" name="TextBox 31">
            <a:hlinkClick r:id="rId5" action="ppaction://hlinksldjump"/>
            <a:extLst>
              <a:ext uri="{FF2B5EF4-FFF2-40B4-BE49-F238E27FC236}">
                <a16:creationId xmlns:a16="http://schemas.microsoft.com/office/drawing/2014/main" id="{07C046D2-3DEF-4106-AAFE-234399BE4735}"/>
              </a:ext>
            </a:extLst>
          </p:cNvPr>
          <p:cNvSpPr txBox="1"/>
          <p:nvPr/>
        </p:nvSpPr>
        <p:spPr>
          <a:xfrm>
            <a:off x="45967" y="1299693"/>
            <a:ext cx="1039387"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CorrecTek Bio</a:t>
            </a:r>
          </a:p>
        </p:txBody>
      </p:sp>
      <p:sp>
        <p:nvSpPr>
          <p:cNvPr id="33" name="TextBox 32">
            <a:hlinkClick r:id="rId6" action="ppaction://hlinksldjump"/>
            <a:extLst>
              <a:ext uri="{FF2B5EF4-FFF2-40B4-BE49-F238E27FC236}">
                <a16:creationId xmlns:a16="http://schemas.microsoft.com/office/drawing/2014/main" id="{488C7E4C-73FA-4F90-BB51-845278647476}"/>
              </a:ext>
            </a:extLst>
          </p:cNvPr>
          <p:cNvSpPr txBox="1"/>
          <p:nvPr/>
        </p:nvSpPr>
        <p:spPr>
          <a:xfrm>
            <a:off x="45967" y="1610471"/>
            <a:ext cx="1210909"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Why Spark EHR?</a:t>
            </a:r>
          </a:p>
        </p:txBody>
      </p:sp>
      <p:sp>
        <p:nvSpPr>
          <p:cNvPr id="34" name="TextBox 33">
            <a:hlinkClick r:id="rId7" action="ppaction://hlinksldjump"/>
            <a:extLst>
              <a:ext uri="{FF2B5EF4-FFF2-40B4-BE49-F238E27FC236}">
                <a16:creationId xmlns:a16="http://schemas.microsoft.com/office/drawing/2014/main" id="{2E99B076-5D73-42B5-9E0A-79CE0AC2E50B}"/>
              </a:ext>
            </a:extLst>
          </p:cNvPr>
          <p:cNvSpPr txBox="1"/>
          <p:nvPr/>
        </p:nvSpPr>
        <p:spPr>
          <a:xfrm>
            <a:off x="45967" y="2232027"/>
            <a:ext cx="1002454"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Patient Chart</a:t>
            </a:r>
          </a:p>
        </p:txBody>
      </p:sp>
      <p:sp>
        <p:nvSpPr>
          <p:cNvPr id="36" name="TextBox 35">
            <a:hlinkClick r:id="rId8" action="ppaction://hlinksldjump"/>
            <a:extLst>
              <a:ext uri="{FF2B5EF4-FFF2-40B4-BE49-F238E27FC236}">
                <a16:creationId xmlns:a16="http://schemas.microsoft.com/office/drawing/2014/main" id="{4921D9C4-B2A8-42FF-B40C-4CBE3230EC69}"/>
              </a:ext>
            </a:extLst>
          </p:cNvPr>
          <p:cNvSpPr txBox="1"/>
          <p:nvPr/>
        </p:nvSpPr>
        <p:spPr>
          <a:xfrm>
            <a:off x="45967" y="2542805"/>
            <a:ext cx="1032014"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Configuration</a:t>
            </a:r>
          </a:p>
        </p:txBody>
      </p:sp>
      <p:sp>
        <p:nvSpPr>
          <p:cNvPr id="37" name="TextBox 36">
            <a:hlinkClick r:id="rId9" action="ppaction://hlinksldjump"/>
            <a:extLst>
              <a:ext uri="{FF2B5EF4-FFF2-40B4-BE49-F238E27FC236}">
                <a16:creationId xmlns:a16="http://schemas.microsoft.com/office/drawing/2014/main" id="{D3964723-9766-4C13-983B-0D29E0BA1B22}"/>
              </a:ext>
            </a:extLst>
          </p:cNvPr>
          <p:cNvSpPr txBox="1"/>
          <p:nvPr/>
        </p:nvSpPr>
        <p:spPr>
          <a:xfrm>
            <a:off x="45967" y="3785917"/>
            <a:ext cx="778546"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Summary</a:t>
            </a:r>
          </a:p>
        </p:txBody>
      </p:sp>
      <p:sp>
        <p:nvSpPr>
          <p:cNvPr id="39" name="TextBox 38">
            <a:hlinkClick r:id="rId10" action="ppaction://hlinksldjump"/>
            <a:extLst>
              <a:ext uri="{FF2B5EF4-FFF2-40B4-BE49-F238E27FC236}">
                <a16:creationId xmlns:a16="http://schemas.microsoft.com/office/drawing/2014/main" id="{F6FE356A-8745-4D19-9FCF-B8D49E1B7375}"/>
              </a:ext>
            </a:extLst>
          </p:cNvPr>
          <p:cNvSpPr txBox="1"/>
          <p:nvPr/>
        </p:nvSpPr>
        <p:spPr>
          <a:xfrm>
            <a:off x="45967" y="2853583"/>
            <a:ext cx="1356975"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Drug Management</a:t>
            </a:r>
          </a:p>
        </p:txBody>
      </p:sp>
      <p:sp>
        <p:nvSpPr>
          <p:cNvPr id="43" name="TextBox 42">
            <a:hlinkClick r:id="rId11" action="ppaction://hlinksldjump"/>
            <a:extLst>
              <a:ext uri="{FF2B5EF4-FFF2-40B4-BE49-F238E27FC236}">
                <a16:creationId xmlns:a16="http://schemas.microsoft.com/office/drawing/2014/main" id="{91D22041-8033-48F2-B7E6-34B133BE0F2C}"/>
              </a:ext>
            </a:extLst>
          </p:cNvPr>
          <p:cNvSpPr txBox="1"/>
          <p:nvPr/>
        </p:nvSpPr>
        <p:spPr>
          <a:xfrm>
            <a:off x="45967" y="3164361"/>
            <a:ext cx="802143"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Interfaces</a:t>
            </a:r>
          </a:p>
        </p:txBody>
      </p:sp>
      <p:sp>
        <p:nvSpPr>
          <p:cNvPr id="44" name="TextBox 43">
            <a:hlinkClick r:id="rId12" action="ppaction://hlinksldjump"/>
            <a:extLst>
              <a:ext uri="{FF2B5EF4-FFF2-40B4-BE49-F238E27FC236}">
                <a16:creationId xmlns:a16="http://schemas.microsoft.com/office/drawing/2014/main" id="{A09C7752-397E-4DAE-AA91-83C2B36A321D}"/>
              </a:ext>
            </a:extLst>
          </p:cNvPr>
          <p:cNvSpPr txBox="1"/>
          <p:nvPr/>
        </p:nvSpPr>
        <p:spPr>
          <a:xfrm>
            <a:off x="45967" y="1921249"/>
            <a:ext cx="793166"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Workflow</a:t>
            </a:r>
          </a:p>
        </p:txBody>
      </p:sp>
      <p:sp>
        <p:nvSpPr>
          <p:cNvPr id="48" name="TextBox 47">
            <a:hlinkClick r:id="rId13" action="ppaction://hlinksldjump"/>
            <a:extLst>
              <a:ext uri="{FF2B5EF4-FFF2-40B4-BE49-F238E27FC236}">
                <a16:creationId xmlns:a16="http://schemas.microsoft.com/office/drawing/2014/main" id="{91D22041-8033-48F2-B7E6-34B133BE0F2C}"/>
              </a:ext>
            </a:extLst>
          </p:cNvPr>
          <p:cNvSpPr txBox="1"/>
          <p:nvPr/>
        </p:nvSpPr>
        <p:spPr>
          <a:xfrm>
            <a:off x="45967" y="3475139"/>
            <a:ext cx="1351717"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Optional Programs</a:t>
            </a:r>
          </a:p>
        </p:txBody>
      </p:sp>
      <p:cxnSp>
        <p:nvCxnSpPr>
          <p:cNvPr id="2" name="Straight Connector 1">
            <a:extLst>
              <a:ext uri="{FF2B5EF4-FFF2-40B4-BE49-F238E27FC236}">
                <a16:creationId xmlns:a16="http://schemas.microsoft.com/office/drawing/2014/main" id="{ACF2D820-73E7-4AE5-F45F-BA539708BAF6}"/>
              </a:ext>
            </a:extLst>
          </p:cNvPr>
          <p:cNvCxnSpPr/>
          <p:nvPr/>
        </p:nvCxnSpPr>
        <p:spPr>
          <a:xfrm>
            <a:off x="42862" y="802194"/>
            <a:ext cx="9024938"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331172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50"/>
          <p:cNvSpPr/>
          <p:nvPr/>
        </p:nvSpPr>
        <p:spPr>
          <a:xfrm>
            <a:off x="22548" y="2256226"/>
            <a:ext cx="1461362" cy="2286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1" name="Picture 20" descr="swooshbig.jpg"/>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l="6250" t="29034" b="8673"/>
          <a:stretch>
            <a:fillRect/>
          </a:stretch>
        </p:blipFill>
        <p:spPr bwMode="auto">
          <a:xfrm rot="10800000">
            <a:off x="0" y="4556463"/>
            <a:ext cx="9144000" cy="587190"/>
          </a:xfrm>
          <a:prstGeom prst="rect">
            <a:avLst/>
          </a:prstGeom>
          <a:noFill/>
          <a:ln>
            <a:noFill/>
          </a:ln>
          <a:scene3d>
            <a:camera prst="orthographicFront">
              <a:rot lat="0" lon="0" rev="10800000"/>
            </a:camera>
            <a:lightRig rig="threePt" dir="t"/>
          </a:scene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23" descr="swooshbig.jpg"/>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l="6250" t="29034" b="8673"/>
          <a:stretch>
            <a:fillRect/>
          </a:stretch>
        </p:blipFill>
        <p:spPr bwMode="auto">
          <a:xfrm rot="10800000">
            <a:off x="0" y="0"/>
            <a:ext cx="9144000" cy="587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2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 y="241158"/>
            <a:ext cx="1361690" cy="508764"/>
          </a:xfrm>
          <a:prstGeom prst="rect">
            <a:avLst/>
          </a:prstGeom>
          <a:noFill/>
        </p:spPr>
      </p:pic>
      <p:cxnSp>
        <p:nvCxnSpPr>
          <p:cNvPr id="26" name="Straight Connector 25"/>
          <p:cNvCxnSpPr/>
          <p:nvPr/>
        </p:nvCxnSpPr>
        <p:spPr>
          <a:xfrm flipH="1" flipV="1">
            <a:off x="1506458" y="157968"/>
            <a:ext cx="1899" cy="4692089"/>
          </a:xfrm>
          <a:prstGeom prst="line">
            <a:avLst/>
          </a:prstGeom>
          <a:ln>
            <a:solidFill>
              <a:schemeClr val="accent1">
                <a:lumMod val="50000"/>
              </a:schemeClr>
            </a:solidFill>
          </a:ln>
        </p:spPr>
        <p:style>
          <a:lnRef idx="2">
            <a:schemeClr val="accent1"/>
          </a:lnRef>
          <a:fillRef idx="0">
            <a:schemeClr val="accent1"/>
          </a:fillRef>
          <a:effectRef idx="1">
            <a:schemeClr val="accent1"/>
          </a:effectRef>
          <a:fontRef idx="minor">
            <a:schemeClr val="tx1"/>
          </a:fontRef>
        </p:style>
      </p:cxnSp>
      <p:graphicFrame>
        <p:nvGraphicFramePr>
          <p:cNvPr id="5" name="Table 4"/>
          <p:cNvGraphicFramePr>
            <a:graphicFrameLocks noGrp="1"/>
          </p:cNvGraphicFramePr>
          <p:nvPr>
            <p:extLst>
              <p:ext uri="{D42A27DB-BD31-4B8C-83A1-F6EECF244321}">
                <p14:modId xmlns:p14="http://schemas.microsoft.com/office/powerpoint/2010/main" val="3122132286"/>
              </p:ext>
            </p:extLst>
          </p:nvPr>
        </p:nvGraphicFramePr>
        <p:xfrm>
          <a:off x="1597817" y="285750"/>
          <a:ext cx="7187120" cy="533400"/>
        </p:xfrm>
        <a:graphic>
          <a:graphicData uri="http://schemas.openxmlformats.org/drawingml/2006/table">
            <a:tbl>
              <a:tblPr firstRow="1" bandRow="1">
                <a:tableStyleId>{69012ECD-51FC-41F1-AA8D-1B2483CD663E}</a:tableStyleId>
              </a:tblPr>
              <a:tblGrid>
                <a:gridCol w="1297783">
                  <a:extLst>
                    <a:ext uri="{9D8B030D-6E8A-4147-A177-3AD203B41FA5}">
                      <a16:colId xmlns:a16="http://schemas.microsoft.com/office/drawing/2014/main" val="20000"/>
                    </a:ext>
                  </a:extLst>
                </a:gridCol>
                <a:gridCol w="1371600">
                  <a:extLst>
                    <a:ext uri="{9D8B030D-6E8A-4147-A177-3AD203B41FA5}">
                      <a16:colId xmlns:a16="http://schemas.microsoft.com/office/drawing/2014/main" val="20001"/>
                    </a:ext>
                  </a:extLst>
                </a:gridCol>
                <a:gridCol w="4517737">
                  <a:extLst>
                    <a:ext uri="{9D8B030D-6E8A-4147-A177-3AD203B41FA5}">
                      <a16:colId xmlns:a16="http://schemas.microsoft.com/office/drawing/2014/main" val="20002"/>
                    </a:ext>
                  </a:extLst>
                </a:gridCol>
              </a:tblGrid>
              <a:tr h="533400">
                <a:tc>
                  <a:txBody>
                    <a:bodyPr/>
                    <a:lstStyle/>
                    <a:p>
                      <a:r>
                        <a:rPr lang="en-US" baseline="0" dirty="0">
                          <a:solidFill>
                            <a:schemeClr val="bg1"/>
                          </a:solidFill>
                        </a:rPr>
                        <a:t>Patient Chart</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70C0"/>
                    </a:solidFill>
                  </a:tcPr>
                </a:tc>
                <a:tc>
                  <a:txBody>
                    <a:bodyPr/>
                    <a:lstStyle/>
                    <a:p>
                      <a:r>
                        <a:rPr lang="en-US" dirty="0">
                          <a:solidFill>
                            <a:sysClr val="windowText" lastClr="000000"/>
                          </a:solidFill>
                        </a:rPr>
                        <a:t>Open Orders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r>
                        <a:rPr lang="en-US" dirty="0">
                          <a:solidFill>
                            <a:sysClr val="windowText" lastClr="000000"/>
                          </a:solidFill>
                        </a:rPr>
                        <a:t>Tasks</a:t>
                      </a:r>
                      <a:r>
                        <a:rPr lang="en-US" baseline="0" dirty="0">
                          <a:solidFill>
                            <a:sysClr val="windowText" lastClr="000000"/>
                          </a:solidFill>
                        </a:rPr>
                        <a:t> that are currently in process for this patient.</a:t>
                      </a:r>
                      <a:endParaRPr lang="en-US" dirty="0">
                        <a:solidFill>
                          <a:sysClr val="windowText" lastClr="000000"/>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0000"/>
                  </a:ext>
                </a:extLst>
              </a:tr>
            </a:tbl>
          </a:graphicData>
        </a:graphic>
      </p:graphicFrame>
      <p:pic>
        <p:nvPicPr>
          <p:cNvPr id="2" name="Picture 1"/>
          <p:cNvPicPr>
            <a:picLocks noChangeAspect="1"/>
          </p:cNvPicPr>
          <p:nvPr/>
        </p:nvPicPr>
        <p:blipFill>
          <a:blip r:embed="rId4"/>
          <a:stretch>
            <a:fillRect/>
          </a:stretch>
        </p:blipFill>
        <p:spPr>
          <a:xfrm>
            <a:off x="1822447" y="962606"/>
            <a:ext cx="6655594" cy="3820001"/>
          </a:xfrm>
          <a:prstGeom prst="rect">
            <a:avLst/>
          </a:prstGeom>
        </p:spPr>
      </p:pic>
      <p:sp>
        <p:nvSpPr>
          <p:cNvPr id="63" name="TextBox 62"/>
          <p:cNvSpPr txBox="1"/>
          <p:nvPr/>
        </p:nvSpPr>
        <p:spPr>
          <a:xfrm>
            <a:off x="966868" y="4684618"/>
            <a:ext cx="593432" cy="246221"/>
          </a:xfrm>
          <a:prstGeom prst="rect">
            <a:avLst/>
          </a:prstGeom>
          <a:noFill/>
        </p:spPr>
        <p:txBody>
          <a:bodyPr wrap="none" rtlCol="0">
            <a:spAutoFit/>
          </a:bodyPr>
          <a:lstStyle/>
          <a:p>
            <a:r>
              <a:rPr lang="en-US" sz="1000" dirty="0"/>
              <a:t>Slide 17</a:t>
            </a:r>
          </a:p>
        </p:txBody>
      </p:sp>
      <p:sp>
        <p:nvSpPr>
          <p:cNvPr id="28" name="TextBox 27">
            <a:hlinkClick r:id="rId5" action="ppaction://hlinksldjump"/>
            <a:extLst>
              <a:ext uri="{FF2B5EF4-FFF2-40B4-BE49-F238E27FC236}">
                <a16:creationId xmlns:a16="http://schemas.microsoft.com/office/drawing/2014/main" id="{07C046D2-3DEF-4106-AAFE-234399BE4735}"/>
              </a:ext>
            </a:extLst>
          </p:cNvPr>
          <p:cNvSpPr txBox="1"/>
          <p:nvPr/>
        </p:nvSpPr>
        <p:spPr>
          <a:xfrm>
            <a:off x="45967" y="1299693"/>
            <a:ext cx="1039387"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CorrecTek Bio</a:t>
            </a:r>
          </a:p>
        </p:txBody>
      </p:sp>
      <p:sp>
        <p:nvSpPr>
          <p:cNvPr id="29" name="TextBox 28">
            <a:hlinkClick r:id="rId6" action="ppaction://hlinksldjump"/>
            <a:extLst>
              <a:ext uri="{FF2B5EF4-FFF2-40B4-BE49-F238E27FC236}">
                <a16:creationId xmlns:a16="http://schemas.microsoft.com/office/drawing/2014/main" id="{488C7E4C-73FA-4F90-BB51-845278647476}"/>
              </a:ext>
            </a:extLst>
          </p:cNvPr>
          <p:cNvSpPr txBox="1"/>
          <p:nvPr/>
        </p:nvSpPr>
        <p:spPr>
          <a:xfrm>
            <a:off x="45967" y="1610471"/>
            <a:ext cx="1210909"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Why Spark EHR?</a:t>
            </a:r>
          </a:p>
        </p:txBody>
      </p:sp>
      <p:sp>
        <p:nvSpPr>
          <p:cNvPr id="30" name="TextBox 29">
            <a:hlinkClick r:id="rId7" action="ppaction://hlinksldjump"/>
            <a:extLst>
              <a:ext uri="{FF2B5EF4-FFF2-40B4-BE49-F238E27FC236}">
                <a16:creationId xmlns:a16="http://schemas.microsoft.com/office/drawing/2014/main" id="{2E99B076-5D73-42B5-9E0A-79CE0AC2E50B}"/>
              </a:ext>
            </a:extLst>
          </p:cNvPr>
          <p:cNvSpPr txBox="1"/>
          <p:nvPr/>
        </p:nvSpPr>
        <p:spPr>
          <a:xfrm>
            <a:off x="45967" y="2232027"/>
            <a:ext cx="1002454"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Patient Chart</a:t>
            </a:r>
          </a:p>
        </p:txBody>
      </p:sp>
      <p:sp>
        <p:nvSpPr>
          <p:cNvPr id="32" name="TextBox 31">
            <a:hlinkClick r:id="rId8" action="ppaction://hlinksldjump"/>
            <a:extLst>
              <a:ext uri="{FF2B5EF4-FFF2-40B4-BE49-F238E27FC236}">
                <a16:creationId xmlns:a16="http://schemas.microsoft.com/office/drawing/2014/main" id="{4921D9C4-B2A8-42FF-B40C-4CBE3230EC69}"/>
              </a:ext>
            </a:extLst>
          </p:cNvPr>
          <p:cNvSpPr txBox="1"/>
          <p:nvPr/>
        </p:nvSpPr>
        <p:spPr>
          <a:xfrm>
            <a:off x="45967" y="2542805"/>
            <a:ext cx="1032014"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Configuration</a:t>
            </a:r>
          </a:p>
        </p:txBody>
      </p:sp>
      <p:sp>
        <p:nvSpPr>
          <p:cNvPr id="33" name="TextBox 32">
            <a:hlinkClick r:id="rId9" action="ppaction://hlinksldjump"/>
            <a:extLst>
              <a:ext uri="{FF2B5EF4-FFF2-40B4-BE49-F238E27FC236}">
                <a16:creationId xmlns:a16="http://schemas.microsoft.com/office/drawing/2014/main" id="{D3964723-9766-4C13-983B-0D29E0BA1B22}"/>
              </a:ext>
            </a:extLst>
          </p:cNvPr>
          <p:cNvSpPr txBox="1"/>
          <p:nvPr/>
        </p:nvSpPr>
        <p:spPr>
          <a:xfrm>
            <a:off x="45967" y="3785917"/>
            <a:ext cx="778546"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Summary</a:t>
            </a:r>
          </a:p>
        </p:txBody>
      </p:sp>
      <p:sp>
        <p:nvSpPr>
          <p:cNvPr id="34" name="TextBox 33">
            <a:hlinkClick r:id="rId10" action="ppaction://hlinksldjump"/>
            <a:extLst>
              <a:ext uri="{FF2B5EF4-FFF2-40B4-BE49-F238E27FC236}">
                <a16:creationId xmlns:a16="http://schemas.microsoft.com/office/drawing/2014/main" id="{F6FE356A-8745-4D19-9FCF-B8D49E1B7375}"/>
              </a:ext>
            </a:extLst>
          </p:cNvPr>
          <p:cNvSpPr txBox="1"/>
          <p:nvPr/>
        </p:nvSpPr>
        <p:spPr>
          <a:xfrm>
            <a:off x="45967" y="2853583"/>
            <a:ext cx="1356975"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Drug Management</a:t>
            </a:r>
          </a:p>
        </p:txBody>
      </p:sp>
      <p:sp>
        <p:nvSpPr>
          <p:cNvPr id="35" name="TextBox 34">
            <a:hlinkClick r:id="rId11" action="ppaction://hlinksldjump"/>
            <a:extLst>
              <a:ext uri="{FF2B5EF4-FFF2-40B4-BE49-F238E27FC236}">
                <a16:creationId xmlns:a16="http://schemas.microsoft.com/office/drawing/2014/main" id="{91D22041-8033-48F2-B7E6-34B133BE0F2C}"/>
              </a:ext>
            </a:extLst>
          </p:cNvPr>
          <p:cNvSpPr txBox="1"/>
          <p:nvPr/>
        </p:nvSpPr>
        <p:spPr>
          <a:xfrm>
            <a:off x="45967" y="3164361"/>
            <a:ext cx="802143"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Interfaces</a:t>
            </a:r>
          </a:p>
        </p:txBody>
      </p:sp>
      <p:sp>
        <p:nvSpPr>
          <p:cNvPr id="36" name="TextBox 35">
            <a:hlinkClick r:id="rId12" action="ppaction://hlinksldjump"/>
            <a:extLst>
              <a:ext uri="{FF2B5EF4-FFF2-40B4-BE49-F238E27FC236}">
                <a16:creationId xmlns:a16="http://schemas.microsoft.com/office/drawing/2014/main" id="{A09C7752-397E-4DAE-AA91-83C2B36A321D}"/>
              </a:ext>
            </a:extLst>
          </p:cNvPr>
          <p:cNvSpPr txBox="1"/>
          <p:nvPr/>
        </p:nvSpPr>
        <p:spPr>
          <a:xfrm>
            <a:off x="45967" y="1921249"/>
            <a:ext cx="793166"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Workflow</a:t>
            </a:r>
          </a:p>
        </p:txBody>
      </p:sp>
      <p:sp>
        <p:nvSpPr>
          <p:cNvPr id="37" name="TextBox 36">
            <a:hlinkClick r:id="rId13" action="ppaction://hlinksldjump"/>
            <a:extLst>
              <a:ext uri="{FF2B5EF4-FFF2-40B4-BE49-F238E27FC236}">
                <a16:creationId xmlns:a16="http://schemas.microsoft.com/office/drawing/2014/main" id="{91D22041-8033-48F2-B7E6-34B133BE0F2C}"/>
              </a:ext>
            </a:extLst>
          </p:cNvPr>
          <p:cNvSpPr txBox="1"/>
          <p:nvPr/>
        </p:nvSpPr>
        <p:spPr>
          <a:xfrm>
            <a:off x="45967" y="3475139"/>
            <a:ext cx="1351717"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Optional Programs</a:t>
            </a:r>
          </a:p>
        </p:txBody>
      </p:sp>
      <p:cxnSp>
        <p:nvCxnSpPr>
          <p:cNvPr id="3" name="Straight Connector 2">
            <a:extLst>
              <a:ext uri="{FF2B5EF4-FFF2-40B4-BE49-F238E27FC236}">
                <a16:creationId xmlns:a16="http://schemas.microsoft.com/office/drawing/2014/main" id="{54381409-6907-DE43-4E2A-E0FCF2D67454}"/>
              </a:ext>
            </a:extLst>
          </p:cNvPr>
          <p:cNvCxnSpPr/>
          <p:nvPr/>
        </p:nvCxnSpPr>
        <p:spPr>
          <a:xfrm>
            <a:off x="42862" y="802194"/>
            <a:ext cx="9024938"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327044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Rectangle 51"/>
          <p:cNvSpPr/>
          <p:nvPr/>
        </p:nvSpPr>
        <p:spPr>
          <a:xfrm>
            <a:off x="22548" y="2256226"/>
            <a:ext cx="1461362" cy="2286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1" name="Picture 20" descr="swooshbig.jpg"/>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l="6250" t="29034" b="8673"/>
          <a:stretch>
            <a:fillRect/>
          </a:stretch>
        </p:blipFill>
        <p:spPr bwMode="auto">
          <a:xfrm rot="10800000">
            <a:off x="0" y="4556463"/>
            <a:ext cx="9144000" cy="587190"/>
          </a:xfrm>
          <a:prstGeom prst="rect">
            <a:avLst/>
          </a:prstGeom>
          <a:noFill/>
          <a:ln>
            <a:noFill/>
          </a:ln>
          <a:scene3d>
            <a:camera prst="orthographicFront">
              <a:rot lat="0" lon="0" rev="10800000"/>
            </a:camera>
            <a:lightRig rig="threePt" dir="t"/>
          </a:scene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23" descr="swooshbig.jpg"/>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l="6250" t="29034" b="8673"/>
          <a:stretch>
            <a:fillRect/>
          </a:stretch>
        </p:blipFill>
        <p:spPr bwMode="auto">
          <a:xfrm rot="10800000">
            <a:off x="0" y="0"/>
            <a:ext cx="9144000" cy="587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2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 y="241158"/>
            <a:ext cx="1361690" cy="508764"/>
          </a:xfrm>
          <a:prstGeom prst="rect">
            <a:avLst/>
          </a:prstGeom>
          <a:noFill/>
        </p:spPr>
      </p:pic>
      <p:cxnSp>
        <p:nvCxnSpPr>
          <p:cNvPr id="26" name="Straight Connector 25"/>
          <p:cNvCxnSpPr/>
          <p:nvPr/>
        </p:nvCxnSpPr>
        <p:spPr>
          <a:xfrm flipH="1" flipV="1">
            <a:off x="1506458" y="157968"/>
            <a:ext cx="1899" cy="4692089"/>
          </a:xfrm>
          <a:prstGeom prst="line">
            <a:avLst/>
          </a:prstGeom>
          <a:ln>
            <a:solidFill>
              <a:schemeClr val="accent1">
                <a:lumMod val="50000"/>
              </a:schemeClr>
            </a:solidFill>
          </a:ln>
        </p:spPr>
        <p:style>
          <a:lnRef idx="2">
            <a:schemeClr val="accent1"/>
          </a:lnRef>
          <a:fillRef idx="0">
            <a:schemeClr val="accent1"/>
          </a:fillRef>
          <a:effectRef idx="1">
            <a:schemeClr val="accent1"/>
          </a:effectRef>
          <a:fontRef idx="minor">
            <a:schemeClr val="tx1"/>
          </a:fontRef>
        </p:style>
      </p:cxnSp>
      <p:graphicFrame>
        <p:nvGraphicFramePr>
          <p:cNvPr id="5" name="Table 4"/>
          <p:cNvGraphicFramePr>
            <a:graphicFrameLocks noGrp="1"/>
          </p:cNvGraphicFramePr>
          <p:nvPr>
            <p:extLst>
              <p:ext uri="{D42A27DB-BD31-4B8C-83A1-F6EECF244321}">
                <p14:modId xmlns:p14="http://schemas.microsoft.com/office/powerpoint/2010/main" val="1137276182"/>
              </p:ext>
            </p:extLst>
          </p:nvPr>
        </p:nvGraphicFramePr>
        <p:xfrm>
          <a:off x="1597817" y="285750"/>
          <a:ext cx="7187120" cy="533400"/>
        </p:xfrm>
        <a:graphic>
          <a:graphicData uri="http://schemas.openxmlformats.org/drawingml/2006/table">
            <a:tbl>
              <a:tblPr firstRow="1" bandRow="1">
                <a:tableStyleId>{69012ECD-51FC-41F1-AA8D-1B2483CD663E}</a:tableStyleId>
              </a:tblPr>
              <a:tblGrid>
                <a:gridCol w="1297783">
                  <a:extLst>
                    <a:ext uri="{9D8B030D-6E8A-4147-A177-3AD203B41FA5}">
                      <a16:colId xmlns:a16="http://schemas.microsoft.com/office/drawing/2014/main" val="20000"/>
                    </a:ext>
                  </a:extLst>
                </a:gridCol>
                <a:gridCol w="1066800">
                  <a:extLst>
                    <a:ext uri="{9D8B030D-6E8A-4147-A177-3AD203B41FA5}">
                      <a16:colId xmlns:a16="http://schemas.microsoft.com/office/drawing/2014/main" val="20001"/>
                    </a:ext>
                  </a:extLst>
                </a:gridCol>
                <a:gridCol w="4822537">
                  <a:extLst>
                    <a:ext uri="{9D8B030D-6E8A-4147-A177-3AD203B41FA5}">
                      <a16:colId xmlns:a16="http://schemas.microsoft.com/office/drawing/2014/main" val="20002"/>
                    </a:ext>
                  </a:extLst>
                </a:gridCol>
              </a:tblGrid>
              <a:tr h="533400">
                <a:tc>
                  <a:txBody>
                    <a:bodyPr/>
                    <a:lstStyle/>
                    <a:p>
                      <a:r>
                        <a:rPr lang="en-US" baseline="0" dirty="0">
                          <a:solidFill>
                            <a:schemeClr val="bg1"/>
                          </a:solidFill>
                        </a:rPr>
                        <a:t>Patient Chart</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70C0"/>
                    </a:solidFill>
                  </a:tcPr>
                </a:tc>
                <a:tc>
                  <a:txBody>
                    <a:bodyPr/>
                    <a:lstStyle/>
                    <a:p>
                      <a:r>
                        <a:rPr lang="en-US" dirty="0">
                          <a:solidFill>
                            <a:sysClr val="windowText" lastClr="000000"/>
                          </a:solidFill>
                        </a:rPr>
                        <a:t>Lab</a:t>
                      </a:r>
                      <a:r>
                        <a:rPr lang="en-US" baseline="0" dirty="0">
                          <a:solidFill>
                            <a:sysClr val="windowText" lastClr="000000"/>
                          </a:solidFill>
                        </a:rPr>
                        <a:t> Results</a:t>
                      </a:r>
                      <a:endParaRPr lang="en-US" dirty="0">
                        <a:solidFill>
                          <a:sysClr val="windowText" lastClr="000000"/>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r>
                        <a:rPr lang="en-US" dirty="0">
                          <a:solidFill>
                            <a:sysClr val="windowText" lastClr="000000"/>
                          </a:solidFill>
                        </a:rPr>
                        <a:t>L</a:t>
                      </a:r>
                      <a:r>
                        <a:rPr lang="en-US" baseline="0" dirty="0">
                          <a:solidFill>
                            <a:sysClr val="windowText" lastClr="000000"/>
                          </a:solidFill>
                        </a:rPr>
                        <a:t>ab orders entered in Spark are sent to the Lab Vendor. Lab results auto-return and Spark can issue Alerts if required.</a:t>
                      </a:r>
                      <a:endParaRPr lang="en-US" dirty="0">
                        <a:solidFill>
                          <a:sysClr val="windowText" lastClr="000000"/>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0000"/>
                  </a:ext>
                </a:extLst>
              </a:tr>
            </a:tbl>
          </a:graphicData>
        </a:graphic>
      </p:graphicFrame>
      <p:pic>
        <p:nvPicPr>
          <p:cNvPr id="3" name="Picture 2"/>
          <p:cNvPicPr>
            <a:picLocks noChangeAspect="1"/>
          </p:cNvPicPr>
          <p:nvPr/>
        </p:nvPicPr>
        <p:blipFill rotWithShape="1">
          <a:blip r:embed="rId4"/>
          <a:srcRect b="4293"/>
          <a:stretch/>
        </p:blipFill>
        <p:spPr>
          <a:xfrm>
            <a:off x="1825456" y="973171"/>
            <a:ext cx="6903244" cy="3655980"/>
          </a:xfrm>
          <a:prstGeom prst="rect">
            <a:avLst/>
          </a:prstGeom>
        </p:spPr>
      </p:pic>
      <p:sp>
        <p:nvSpPr>
          <p:cNvPr id="50" name="TextBox 49"/>
          <p:cNvSpPr txBox="1"/>
          <p:nvPr/>
        </p:nvSpPr>
        <p:spPr>
          <a:xfrm>
            <a:off x="966868" y="4684618"/>
            <a:ext cx="593432" cy="246221"/>
          </a:xfrm>
          <a:prstGeom prst="rect">
            <a:avLst/>
          </a:prstGeom>
          <a:noFill/>
        </p:spPr>
        <p:txBody>
          <a:bodyPr wrap="none" rtlCol="0">
            <a:spAutoFit/>
          </a:bodyPr>
          <a:lstStyle/>
          <a:p>
            <a:r>
              <a:rPr lang="en-US" sz="1000" dirty="0"/>
              <a:t>Slide 18</a:t>
            </a:r>
          </a:p>
        </p:txBody>
      </p:sp>
      <p:sp>
        <p:nvSpPr>
          <p:cNvPr id="32" name="TextBox 31">
            <a:hlinkClick r:id="rId5" action="ppaction://hlinksldjump"/>
            <a:extLst>
              <a:ext uri="{FF2B5EF4-FFF2-40B4-BE49-F238E27FC236}">
                <a16:creationId xmlns:a16="http://schemas.microsoft.com/office/drawing/2014/main" id="{07C046D2-3DEF-4106-AAFE-234399BE4735}"/>
              </a:ext>
            </a:extLst>
          </p:cNvPr>
          <p:cNvSpPr txBox="1"/>
          <p:nvPr/>
        </p:nvSpPr>
        <p:spPr>
          <a:xfrm>
            <a:off x="45967" y="1299693"/>
            <a:ext cx="1039387"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CorrecTek Bio</a:t>
            </a:r>
          </a:p>
        </p:txBody>
      </p:sp>
      <p:sp>
        <p:nvSpPr>
          <p:cNvPr id="33" name="TextBox 32">
            <a:hlinkClick r:id="rId6" action="ppaction://hlinksldjump"/>
            <a:extLst>
              <a:ext uri="{FF2B5EF4-FFF2-40B4-BE49-F238E27FC236}">
                <a16:creationId xmlns:a16="http://schemas.microsoft.com/office/drawing/2014/main" id="{488C7E4C-73FA-4F90-BB51-845278647476}"/>
              </a:ext>
            </a:extLst>
          </p:cNvPr>
          <p:cNvSpPr txBox="1"/>
          <p:nvPr/>
        </p:nvSpPr>
        <p:spPr>
          <a:xfrm>
            <a:off x="45967" y="1610471"/>
            <a:ext cx="1210909"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Why Spark EHR?</a:t>
            </a:r>
          </a:p>
        </p:txBody>
      </p:sp>
      <p:sp>
        <p:nvSpPr>
          <p:cNvPr id="34" name="TextBox 33">
            <a:hlinkClick r:id="rId7" action="ppaction://hlinksldjump"/>
            <a:extLst>
              <a:ext uri="{FF2B5EF4-FFF2-40B4-BE49-F238E27FC236}">
                <a16:creationId xmlns:a16="http://schemas.microsoft.com/office/drawing/2014/main" id="{2E99B076-5D73-42B5-9E0A-79CE0AC2E50B}"/>
              </a:ext>
            </a:extLst>
          </p:cNvPr>
          <p:cNvSpPr txBox="1"/>
          <p:nvPr/>
        </p:nvSpPr>
        <p:spPr>
          <a:xfrm>
            <a:off x="45967" y="2232027"/>
            <a:ext cx="1002454"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Patient Chart</a:t>
            </a:r>
          </a:p>
        </p:txBody>
      </p:sp>
      <p:sp>
        <p:nvSpPr>
          <p:cNvPr id="36" name="TextBox 35">
            <a:hlinkClick r:id="rId8" action="ppaction://hlinksldjump"/>
            <a:extLst>
              <a:ext uri="{FF2B5EF4-FFF2-40B4-BE49-F238E27FC236}">
                <a16:creationId xmlns:a16="http://schemas.microsoft.com/office/drawing/2014/main" id="{4921D9C4-B2A8-42FF-B40C-4CBE3230EC69}"/>
              </a:ext>
            </a:extLst>
          </p:cNvPr>
          <p:cNvSpPr txBox="1"/>
          <p:nvPr/>
        </p:nvSpPr>
        <p:spPr>
          <a:xfrm>
            <a:off x="45967" y="2542805"/>
            <a:ext cx="1032014"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Configuration</a:t>
            </a:r>
          </a:p>
        </p:txBody>
      </p:sp>
      <p:sp>
        <p:nvSpPr>
          <p:cNvPr id="37" name="TextBox 36">
            <a:hlinkClick r:id="rId9" action="ppaction://hlinksldjump"/>
            <a:extLst>
              <a:ext uri="{FF2B5EF4-FFF2-40B4-BE49-F238E27FC236}">
                <a16:creationId xmlns:a16="http://schemas.microsoft.com/office/drawing/2014/main" id="{D3964723-9766-4C13-983B-0D29E0BA1B22}"/>
              </a:ext>
            </a:extLst>
          </p:cNvPr>
          <p:cNvSpPr txBox="1"/>
          <p:nvPr/>
        </p:nvSpPr>
        <p:spPr>
          <a:xfrm>
            <a:off x="45967" y="3785917"/>
            <a:ext cx="778546"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Summary</a:t>
            </a:r>
          </a:p>
        </p:txBody>
      </p:sp>
      <p:sp>
        <p:nvSpPr>
          <p:cNvPr id="39" name="TextBox 38">
            <a:hlinkClick r:id="rId10" action="ppaction://hlinksldjump"/>
            <a:extLst>
              <a:ext uri="{FF2B5EF4-FFF2-40B4-BE49-F238E27FC236}">
                <a16:creationId xmlns:a16="http://schemas.microsoft.com/office/drawing/2014/main" id="{F6FE356A-8745-4D19-9FCF-B8D49E1B7375}"/>
              </a:ext>
            </a:extLst>
          </p:cNvPr>
          <p:cNvSpPr txBox="1"/>
          <p:nvPr/>
        </p:nvSpPr>
        <p:spPr>
          <a:xfrm>
            <a:off x="45967" y="2853583"/>
            <a:ext cx="1356975"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Drug Management</a:t>
            </a:r>
          </a:p>
        </p:txBody>
      </p:sp>
      <p:sp>
        <p:nvSpPr>
          <p:cNvPr id="43" name="TextBox 42">
            <a:hlinkClick r:id="rId11" action="ppaction://hlinksldjump"/>
            <a:extLst>
              <a:ext uri="{FF2B5EF4-FFF2-40B4-BE49-F238E27FC236}">
                <a16:creationId xmlns:a16="http://schemas.microsoft.com/office/drawing/2014/main" id="{91D22041-8033-48F2-B7E6-34B133BE0F2C}"/>
              </a:ext>
            </a:extLst>
          </p:cNvPr>
          <p:cNvSpPr txBox="1"/>
          <p:nvPr/>
        </p:nvSpPr>
        <p:spPr>
          <a:xfrm>
            <a:off x="45967" y="3164361"/>
            <a:ext cx="802143"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Interfaces</a:t>
            </a:r>
          </a:p>
        </p:txBody>
      </p:sp>
      <p:sp>
        <p:nvSpPr>
          <p:cNvPr id="44" name="TextBox 43">
            <a:hlinkClick r:id="rId12" action="ppaction://hlinksldjump"/>
            <a:extLst>
              <a:ext uri="{FF2B5EF4-FFF2-40B4-BE49-F238E27FC236}">
                <a16:creationId xmlns:a16="http://schemas.microsoft.com/office/drawing/2014/main" id="{A09C7752-397E-4DAE-AA91-83C2B36A321D}"/>
              </a:ext>
            </a:extLst>
          </p:cNvPr>
          <p:cNvSpPr txBox="1"/>
          <p:nvPr/>
        </p:nvSpPr>
        <p:spPr>
          <a:xfrm>
            <a:off x="45967" y="1921249"/>
            <a:ext cx="793166"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Workflow</a:t>
            </a:r>
          </a:p>
        </p:txBody>
      </p:sp>
      <p:sp>
        <p:nvSpPr>
          <p:cNvPr id="48" name="TextBox 47">
            <a:hlinkClick r:id="rId13" action="ppaction://hlinksldjump"/>
            <a:extLst>
              <a:ext uri="{FF2B5EF4-FFF2-40B4-BE49-F238E27FC236}">
                <a16:creationId xmlns:a16="http://schemas.microsoft.com/office/drawing/2014/main" id="{91D22041-8033-48F2-B7E6-34B133BE0F2C}"/>
              </a:ext>
            </a:extLst>
          </p:cNvPr>
          <p:cNvSpPr txBox="1"/>
          <p:nvPr/>
        </p:nvSpPr>
        <p:spPr>
          <a:xfrm>
            <a:off x="45967" y="3475139"/>
            <a:ext cx="1351717"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Optional Programs</a:t>
            </a:r>
          </a:p>
        </p:txBody>
      </p:sp>
      <p:cxnSp>
        <p:nvCxnSpPr>
          <p:cNvPr id="2" name="Straight Connector 1">
            <a:extLst>
              <a:ext uri="{FF2B5EF4-FFF2-40B4-BE49-F238E27FC236}">
                <a16:creationId xmlns:a16="http://schemas.microsoft.com/office/drawing/2014/main" id="{785565AF-7596-2B8D-1A61-8D5719BE33AC}"/>
              </a:ext>
            </a:extLst>
          </p:cNvPr>
          <p:cNvCxnSpPr/>
          <p:nvPr/>
        </p:nvCxnSpPr>
        <p:spPr>
          <a:xfrm>
            <a:off x="42862" y="802194"/>
            <a:ext cx="9024938"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011378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Rectangle 48"/>
          <p:cNvSpPr/>
          <p:nvPr/>
        </p:nvSpPr>
        <p:spPr>
          <a:xfrm>
            <a:off x="22548" y="2256226"/>
            <a:ext cx="1461362" cy="2286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1" name="Picture 20" descr="swooshbig.jpg"/>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l="6250" t="29034" b="8673"/>
          <a:stretch>
            <a:fillRect/>
          </a:stretch>
        </p:blipFill>
        <p:spPr bwMode="auto">
          <a:xfrm rot="10800000">
            <a:off x="0" y="4556463"/>
            <a:ext cx="9144000" cy="587190"/>
          </a:xfrm>
          <a:prstGeom prst="rect">
            <a:avLst/>
          </a:prstGeom>
          <a:noFill/>
          <a:ln>
            <a:noFill/>
          </a:ln>
          <a:scene3d>
            <a:camera prst="orthographicFront">
              <a:rot lat="0" lon="0" rev="10800000"/>
            </a:camera>
            <a:lightRig rig="threePt" dir="t"/>
          </a:scene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23" descr="swooshbig.jpg"/>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l="6250" t="29034" b="8673"/>
          <a:stretch>
            <a:fillRect/>
          </a:stretch>
        </p:blipFill>
        <p:spPr bwMode="auto">
          <a:xfrm rot="10800000">
            <a:off x="0" y="0"/>
            <a:ext cx="9144000" cy="587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2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 y="241158"/>
            <a:ext cx="1361690" cy="508764"/>
          </a:xfrm>
          <a:prstGeom prst="rect">
            <a:avLst/>
          </a:prstGeom>
          <a:noFill/>
        </p:spPr>
      </p:pic>
      <p:cxnSp>
        <p:nvCxnSpPr>
          <p:cNvPr id="26" name="Straight Connector 25"/>
          <p:cNvCxnSpPr/>
          <p:nvPr/>
        </p:nvCxnSpPr>
        <p:spPr>
          <a:xfrm flipH="1" flipV="1">
            <a:off x="1506458" y="157968"/>
            <a:ext cx="1899" cy="4692089"/>
          </a:xfrm>
          <a:prstGeom prst="line">
            <a:avLst/>
          </a:prstGeom>
          <a:ln>
            <a:solidFill>
              <a:schemeClr val="accent1">
                <a:lumMod val="50000"/>
              </a:schemeClr>
            </a:solidFill>
          </a:ln>
        </p:spPr>
        <p:style>
          <a:lnRef idx="2">
            <a:schemeClr val="accent1"/>
          </a:lnRef>
          <a:fillRef idx="0">
            <a:schemeClr val="accent1"/>
          </a:fillRef>
          <a:effectRef idx="1">
            <a:schemeClr val="accent1"/>
          </a:effectRef>
          <a:fontRef idx="minor">
            <a:schemeClr val="tx1"/>
          </a:fontRef>
        </p:style>
      </p:cxnSp>
      <p:graphicFrame>
        <p:nvGraphicFramePr>
          <p:cNvPr id="5" name="Table 4"/>
          <p:cNvGraphicFramePr>
            <a:graphicFrameLocks noGrp="1"/>
          </p:cNvGraphicFramePr>
          <p:nvPr>
            <p:extLst>
              <p:ext uri="{D42A27DB-BD31-4B8C-83A1-F6EECF244321}">
                <p14:modId xmlns:p14="http://schemas.microsoft.com/office/powerpoint/2010/main" val="3722708704"/>
              </p:ext>
            </p:extLst>
          </p:nvPr>
        </p:nvGraphicFramePr>
        <p:xfrm>
          <a:off x="1597817" y="285750"/>
          <a:ext cx="7187120" cy="533400"/>
        </p:xfrm>
        <a:graphic>
          <a:graphicData uri="http://schemas.openxmlformats.org/drawingml/2006/table">
            <a:tbl>
              <a:tblPr firstRow="1" bandRow="1">
                <a:tableStyleId>{69012ECD-51FC-41F1-AA8D-1B2483CD663E}</a:tableStyleId>
              </a:tblPr>
              <a:tblGrid>
                <a:gridCol w="1297783">
                  <a:extLst>
                    <a:ext uri="{9D8B030D-6E8A-4147-A177-3AD203B41FA5}">
                      <a16:colId xmlns:a16="http://schemas.microsoft.com/office/drawing/2014/main" val="20000"/>
                    </a:ext>
                  </a:extLst>
                </a:gridCol>
                <a:gridCol w="2057400">
                  <a:extLst>
                    <a:ext uri="{9D8B030D-6E8A-4147-A177-3AD203B41FA5}">
                      <a16:colId xmlns:a16="http://schemas.microsoft.com/office/drawing/2014/main" val="20001"/>
                    </a:ext>
                  </a:extLst>
                </a:gridCol>
                <a:gridCol w="3831937">
                  <a:extLst>
                    <a:ext uri="{9D8B030D-6E8A-4147-A177-3AD203B41FA5}">
                      <a16:colId xmlns:a16="http://schemas.microsoft.com/office/drawing/2014/main" val="20002"/>
                    </a:ext>
                  </a:extLst>
                </a:gridCol>
              </a:tblGrid>
              <a:tr h="533400">
                <a:tc>
                  <a:txBody>
                    <a:bodyPr/>
                    <a:lstStyle/>
                    <a:p>
                      <a:r>
                        <a:rPr lang="en-US" baseline="0" dirty="0">
                          <a:solidFill>
                            <a:schemeClr val="bg1"/>
                          </a:solidFill>
                        </a:rPr>
                        <a:t>Patient Chart</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70C0"/>
                    </a:solidFill>
                  </a:tcPr>
                </a:tc>
                <a:tc>
                  <a:txBody>
                    <a:bodyPr/>
                    <a:lstStyle/>
                    <a:p>
                      <a:r>
                        <a:rPr lang="en-US" dirty="0">
                          <a:solidFill>
                            <a:sysClr val="windowText" lastClr="000000"/>
                          </a:solidFill>
                        </a:rPr>
                        <a:t>Health Services Request</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r>
                        <a:rPr lang="en-US" dirty="0">
                          <a:solidFill>
                            <a:sysClr val="windowText" lastClr="000000"/>
                          </a:solidFill>
                        </a:rPr>
                        <a:t>Request</a:t>
                      </a:r>
                      <a:r>
                        <a:rPr lang="en-US" baseline="0" dirty="0">
                          <a:solidFill>
                            <a:sysClr val="windowText" lastClr="000000"/>
                          </a:solidFill>
                        </a:rPr>
                        <a:t> for Health Services can be collected, triaged, and monitored (e.g. compliance report)</a:t>
                      </a:r>
                      <a:endParaRPr lang="en-US" dirty="0">
                        <a:solidFill>
                          <a:sysClr val="windowText" lastClr="000000"/>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0000"/>
                  </a:ext>
                </a:extLst>
              </a:tr>
            </a:tbl>
          </a:graphicData>
        </a:graphic>
      </p:graphicFrame>
      <p:pic>
        <p:nvPicPr>
          <p:cNvPr id="2" name="Picture 1"/>
          <p:cNvPicPr>
            <a:picLocks noChangeAspect="1"/>
          </p:cNvPicPr>
          <p:nvPr/>
        </p:nvPicPr>
        <p:blipFill>
          <a:blip r:embed="rId4"/>
          <a:stretch>
            <a:fillRect/>
          </a:stretch>
        </p:blipFill>
        <p:spPr>
          <a:xfrm>
            <a:off x="1825456" y="967068"/>
            <a:ext cx="6903244" cy="3720941"/>
          </a:xfrm>
          <a:prstGeom prst="rect">
            <a:avLst/>
          </a:prstGeom>
        </p:spPr>
      </p:pic>
      <p:sp>
        <p:nvSpPr>
          <p:cNvPr id="47" name="TextBox 46"/>
          <p:cNvSpPr txBox="1"/>
          <p:nvPr/>
        </p:nvSpPr>
        <p:spPr>
          <a:xfrm>
            <a:off x="966868" y="4684618"/>
            <a:ext cx="593432" cy="246221"/>
          </a:xfrm>
          <a:prstGeom prst="rect">
            <a:avLst/>
          </a:prstGeom>
          <a:noFill/>
        </p:spPr>
        <p:txBody>
          <a:bodyPr wrap="none" rtlCol="0">
            <a:spAutoFit/>
          </a:bodyPr>
          <a:lstStyle/>
          <a:p>
            <a:r>
              <a:rPr lang="en-US" sz="1000" dirty="0"/>
              <a:t>Slide 19</a:t>
            </a:r>
          </a:p>
        </p:txBody>
      </p:sp>
      <p:sp>
        <p:nvSpPr>
          <p:cNvPr id="33" name="TextBox 32">
            <a:hlinkClick r:id="rId5" action="ppaction://hlinksldjump"/>
            <a:extLst>
              <a:ext uri="{FF2B5EF4-FFF2-40B4-BE49-F238E27FC236}">
                <a16:creationId xmlns:a16="http://schemas.microsoft.com/office/drawing/2014/main" id="{07C046D2-3DEF-4106-AAFE-234399BE4735}"/>
              </a:ext>
            </a:extLst>
          </p:cNvPr>
          <p:cNvSpPr txBox="1"/>
          <p:nvPr/>
        </p:nvSpPr>
        <p:spPr>
          <a:xfrm>
            <a:off x="45967" y="1299693"/>
            <a:ext cx="1039387"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CorrecTek Bio</a:t>
            </a:r>
          </a:p>
        </p:txBody>
      </p:sp>
      <p:sp>
        <p:nvSpPr>
          <p:cNvPr id="34" name="TextBox 33">
            <a:hlinkClick r:id="rId6" action="ppaction://hlinksldjump"/>
            <a:extLst>
              <a:ext uri="{FF2B5EF4-FFF2-40B4-BE49-F238E27FC236}">
                <a16:creationId xmlns:a16="http://schemas.microsoft.com/office/drawing/2014/main" id="{488C7E4C-73FA-4F90-BB51-845278647476}"/>
              </a:ext>
            </a:extLst>
          </p:cNvPr>
          <p:cNvSpPr txBox="1"/>
          <p:nvPr/>
        </p:nvSpPr>
        <p:spPr>
          <a:xfrm>
            <a:off x="45967" y="1610471"/>
            <a:ext cx="1210909"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Why Spark EHR?</a:t>
            </a:r>
          </a:p>
        </p:txBody>
      </p:sp>
      <p:sp>
        <p:nvSpPr>
          <p:cNvPr id="35" name="TextBox 34">
            <a:hlinkClick r:id="rId7" action="ppaction://hlinksldjump"/>
            <a:extLst>
              <a:ext uri="{FF2B5EF4-FFF2-40B4-BE49-F238E27FC236}">
                <a16:creationId xmlns:a16="http://schemas.microsoft.com/office/drawing/2014/main" id="{2E99B076-5D73-42B5-9E0A-79CE0AC2E50B}"/>
              </a:ext>
            </a:extLst>
          </p:cNvPr>
          <p:cNvSpPr txBox="1"/>
          <p:nvPr/>
        </p:nvSpPr>
        <p:spPr>
          <a:xfrm>
            <a:off x="45967" y="2232027"/>
            <a:ext cx="1002454"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Patient Chart</a:t>
            </a:r>
          </a:p>
        </p:txBody>
      </p:sp>
      <p:sp>
        <p:nvSpPr>
          <p:cNvPr id="37" name="TextBox 36">
            <a:hlinkClick r:id="rId8" action="ppaction://hlinksldjump"/>
            <a:extLst>
              <a:ext uri="{FF2B5EF4-FFF2-40B4-BE49-F238E27FC236}">
                <a16:creationId xmlns:a16="http://schemas.microsoft.com/office/drawing/2014/main" id="{4921D9C4-B2A8-42FF-B40C-4CBE3230EC69}"/>
              </a:ext>
            </a:extLst>
          </p:cNvPr>
          <p:cNvSpPr txBox="1"/>
          <p:nvPr/>
        </p:nvSpPr>
        <p:spPr>
          <a:xfrm>
            <a:off x="45967" y="2542805"/>
            <a:ext cx="1032014"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Configuration</a:t>
            </a:r>
          </a:p>
        </p:txBody>
      </p:sp>
      <p:sp>
        <p:nvSpPr>
          <p:cNvPr id="39" name="TextBox 38">
            <a:hlinkClick r:id="rId9" action="ppaction://hlinksldjump"/>
            <a:extLst>
              <a:ext uri="{FF2B5EF4-FFF2-40B4-BE49-F238E27FC236}">
                <a16:creationId xmlns:a16="http://schemas.microsoft.com/office/drawing/2014/main" id="{D3964723-9766-4C13-983B-0D29E0BA1B22}"/>
              </a:ext>
            </a:extLst>
          </p:cNvPr>
          <p:cNvSpPr txBox="1"/>
          <p:nvPr/>
        </p:nvSpPr>
        <p:spPr>
          <a:xfrm>
            <a:off x="45967" y="3785917"/>
            <a:ext cx="778546"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Summary</a:t>
            </a:r>
          </a:p>
        </p:txBody>
      </p:sp>
      <p:sp>
        <p:nvSpPr>
          <p:cNvPr id="43" name="TextBox 42">
            <a:hlinkClick r:id="rId10" action="ppaction://hlinksldjump"/>
            <a:extLst>
              <a:ext uri="{FF2B5EF4-FFF2-40B4-BE49-F238E27FC236}">
                <a16:creationId xmlns:a16="http://schemas.microsoft.com/office/drawing/2014/main" id="{F6FE356A-8745-4D19-9FCF-B8D49E1B7375}"/>
              </a:ext>
            </a:extLst>
          </p:cNvPr>
          <p:cNvSpPr txBox="1"/>
          <p:nvPr/>
        </p:nvSpPr>
        <p:spPr>
          <a:xfrm>
            <a:off x="45967" y="2853583"/>
            <a:ext cx="1356975"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Drug Management</a:t>
            </a:r>
          </a:p>
        </p:txBody>
      </p:sp>
      <p:sp>
        <p:nvSpPr>
          <p:cNvPr id="44" name="TextBox 43">
            <a:hlinkClick r:id="rId11" action="ppaction://hlinksldjump"/>
            <a:extLst>
              <a:ext uri="{FF2B5EF4-FFF2-40B4-BE49-F238E27FC236}">
                <a16:creationId xmlns:a16="http://schemas.microsoft.com/office/drawing/2014/main" id="{91D22041-8033-48F2-B7E6-34B133BE0F2C}"/>
              </a:ext>
            </a:extLst>
          </p:cNvPr>
          <p:cNvSpPr txBox="1"/>
          <p:nvPr/>
        </p:nvSpPr>
        <p:spPr>
          <a:xfrm>
            <a:off x="45967" y="3164361"/>
            <a:ext cx="802143"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Interfaces</a:t>
            </a:r>
          </a:p>
        </p:txBody>
      </p:sp>
      <p:sp>
        <p:nvSpPr>
          <p:cNvPr id="46" name="TextBox 45">
            <a:hlinkClick r:id="rId12" action="ppaction://hlinksldjump"/>
            <a:extLst>
              <a:ext uri="{FF2B5EF4-FFF2-40B4-BE49-F238E27FC236}">
                <a16:creationId xmlns:a16="http://schemas.microsoft.com/office/drawing/2014/main" id="{A09C7752-397E-4DAE-AA91-83C2B36A321D}"/>
              </a:ext>
            </a:extLst>
          </p:cNvPr>
          <p:cNvSpPr txBox="1"/>
          <p:nvPr/>
        </p:nvSpPr>
        <p:spPr>
          <a:xfrm>
            <a:off x="45967" y="1921249"/>
            <a:ext cx="793166"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Workflow</a:t>
            </a:r>
          </a:p>
        </p:txBody>
      </p:sp>
      <p:sp>
        <p:nvSpPr>
          <p:cNvPr id="48" name="TextBox 47">
            <a:hlinkClick r:id="rId13" action="ppaction://hlinksldjump"/>
            <a:extLst>
              <a:ext uri="{FF2B5EF4-FFF2-40B4-BE49-F238E27FC236}">
                <a16:creationId xmlns:a16="http://schemas.microsoft.com/office/drawing/2014/main" id="{91D22041-8033-48F2-B7E6-34B133BE0F2C}"/>
              </a:ext>
            </a:extLst>
          </p:cNvPr>
          <p:cNvSpPr txBox="1"/>
          <p:nvPr/>
        </p:nvSpPr>
        <p:spPr>
          <a:xfrm>
            <a:off x="45967" y="3475139"/>
            <a:ext cx="1351717"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Optional Programs</a:t>
            </a:r>
          </a:p>
        </p:txBody>
      </p:sp>
      <p:cxnSp>
        <p:nvCxnSpPr>
          <p:cNvPr id="3" name="Straight Connector 2">
            <a:extLst>
              <a:ext uri="{FF2B5EF4-FFF2-40B4-BE49-F238E27FC236}">
                <a16:creationId xmlns:a16="http://schemas.microsoft.com/office/drawing/2014/main" id="{B49EC056-96AD-32D6-13DF-0B041638350C}"/>
              </a:ext>
            </a:extLst>
          </p:cNvPr>
          <p:cNvCxnSpPr/>
          <p:nvPr/>
        </p:nvCxnSpPr>
        <p:spPr>
          <a:xfrm>
            <a:off x="42862" y="802194"/>
            <a:ext cx="9024938"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559891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50"/>
          <p:cNvSpPr/>
          <p:nvPr/>
        </p:nvSpPr>
        <p:spPr>
          <a:xfrm>
            <a:off x="45096" y="1323825"/>
            <a:ext cx="1461362" cy="2286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5" name="Picture 64" descr="swooshbig.jpg"/>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rcRect l="6250" t="29034" b="8673"/>
          <a:stretch>
            <a:fillRect/>
          </a:stretch>
        </p:blipFill>
        <p:spPr bwMode="auto">
          <a:xfrm rot="10800000">
            <a:off x="0" y="4556463"/>
            <a:ext cx="9144000" cy="587190"/>
          </a:xfrm>
          <a:prstGeom prst="rect">
            <a:avLst/>
          </a:prstGeom>
          <a:noFill/>
          <a:ln>
            <a:noFill/>
          </a:ln>
          <a:scene3d>
            <a:camera prst="orthographicFront">
              <a:rot lat="0" lon="0" rev="10800000"/>
            </a:camera>
            <a:lightRig rig="threePt" dir="t"/>
          </a:scene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 name="Picture 63" descr="swooshbig.jpg"/>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rcRect l="6250" t="29034" b="8673"/>
          <a:stretch>
            <a:fillRect/>
          </a:stretch>
        </p:blipFill>
        <p:spPr bwMode="auto">
          <a:xfrm rot="10800000">
            <a:off x="0" y="0"/>
            <a:ext cx="9144000" cy="587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16623" y="4255341"/>
            <a:ext cx="2390897" cy="576711"/>
          </a:xfrm>
          <a:prstGeom prst="rect">
            <a:avLst/>
          </a:prstGeom>
        </p:spPr>
      </p:pic>
      <p:pic>
        <p:nvPicPr>
          <p:cNvPr id="30" name="Picture 29"/>
          <p:cNvPicPr>
            <a:picLocks noChangeAspect="1"/>
          </p:cNvPicPr>
          <p:nvPr/>
        </p:nvPicPr>
        <p:blipFill rotWithShape="1">
          <a:blip r:embed="rId5" cstate="print">
            <a:extLst>
              <a:ext uri="{28A0092B-C50C-407E-A947-70E740481C1C}">
                <a14:useLocalDpi xmlns:a14="http://schemas.microsoft.com/office/drawing/2010/main" val="0"/>
              </a:ext>
            </a:extLst>
          </a:blip>
          <a:srcRect t="14463" r="73664"/>
          <a:stretch/>
        </p:blipFill>
        <p:spPr>
          <a:xfrm>
            <a:off x="1635094" y="945845"/>
            <a:ext cx="792966" cy="621246"/>
          </a:xfrm>
          <a:prstGeom prst="rect">
            <a:avLst/>
          </a:prstGeom>
        </p:spPr>
      </p:pic>
      <p:graphicFrame>
        <p:nvGraphicFramePr>
          <p:cNvPr id="7" name="Table 6"/>
          <p:cNvGraphicFramePr>
            <a:graphicFrameLocks noGrp="1"/>
          </p:cNvGraphicFramePr>
          <p:nvPr>
            <p:extLst>
              <p:ext uri="{D42A27DB-BD31-4B8C-83A1-F6EECF244321}">
                <p14:modId xmlns:p14="http://schemas.microsoft.com/office/powerpoint/2010/main" val="790340675"/>
              </p:ext>
            </p:extLst>
          </p:nvPr>
        </p:nvGraphicFramePr>
        <p:xfrm>
          <a:off x="2567788" y="954522"/>
          <a:ext cx="6420011" cy="2534628"/>
        </p:xfrm>
        <a:graphic>
          <a:graphicData uri="http://schemas.openxmlformats.org/drawingml/2006/table">
            <a:tbl>
              <a:tblPr firstRow="1" bandRow="1">
                <a:tableStyleId>{BC89EF96-8CEA-46FF-86C4-4CE0E7609802}</a:tableStyleId>
              </a:tblPr>
              <a:tblGrid>
                <a:gridCol w="1623212">
                  <a:extLst>
                    <a:ext uri="{9D8B030D-6E8A-4147-A177-3AD203B41FA5}">
                      <a16:colId xmlns:a16="http://schemas.microsoft.com/office/drawing/2014/main" val="20000"/>
                    </a:ext>
                  </a:extLst>
                </a:gridCol>
                <a:gridCol w="4796799">
                  <a:extLst>
                    <a:ext uri="{9D8B030D-6E8A-4147-A177-3AD203B41FA5}">
                      <a16:colId xmlns:a16="http://schemas.microsoft.com/office/drawing/2014/main" val="20001"/>
                    </a:ext>
                  </a:extLst>
                </a:gridCol>
              </a:tblGrid>
              <a:tr h="295147">
                <a:tc>
                  <a:txBody>
                    <a:bodyPr/>
                    <a:lstStyle/>
                    <a:p>
                      <a:r>
                        <a:rPr lang="en-US" b="1" dirty="0"/>
                        <a:t>Corporation Formed</a:t>
                      </a:r>
                    </a:p>
                  </a:txBody>
                  <a:tcPr anchor="ctr"/>
                </a:tc>
                <a:tc>
                  <a:txBody>
                    <a:bodyPr/>
                    <a:lstStyle/>
                    <a:p>
                      <a:r>
                        <a:rPr lang="en-US" b="0" dirty="0"/>
                        <a:t>2006</a:t>
                      </a:r>
                    </a:p>
                  </a:txBody>
                  <a:tcPr anchor="ctr"/>
                </a:tc>
                <a:extLst>
                  <a:ext uri="{0D108BD9-81ED-4DB2-BD59-A6C34878D82A}">
                    <a16:rowId xmlns:a16="http://schemas.microsoft.com/office/drawing/2014/main" val="10000"/>
                  </a:ext>
                </a:extLst>
              </a:tr>
              <a:tr h="431508">
                <a:tc>
                  <a:txBody>
                    <a:bodyPr/>
                    <a:lstStyle/>
                    <a:p>
                      <a:r>
                        <a:rPr lang="en-US" b="1" dirty="0"/>
                        <a:t>Customers</a:t>
                      </a:r>
                    </a:p>
                  </a:txBody>
                  <a:tcPr anchor="ctr"/>
                </a:tc>
                <a:tc>
                  <a:txBody>
                    <a:bodyPr/>
                    <a:lstStyle/>
                    <a:p>
                      <a:r>
                        <a:rPr lang="en-US" dirty="0"/>
                        <a:t>County Jails, Juvenile</a:t>
                      </a:r>
                      <a:r>
                        <a:rPr lang="en-US" baseline="0" dirty="0"/>
                        <a:t>, State DOC’s, Private Facilities Nationwide</a:t>
                      </a:r>
                      <a:endParaRPr lang="en-US" dirty="0"/>
                    </a:p>
                  </a:txBody>
                  <a:tcPr anchor="ctr"/>
                </a:tc>
                <a:extLst>
                  <a:ext uri="{0D108BD9-81ED-4DB2-BD59-A6C34878D82A}">
                    <a16:rowId xmlns:a16="http://schemas.microsoft.com/office/drawing/2014/main" val="10001"/>
                  </a:ext>
                </a:extLst>
              </a:tr>
              <a:tr h="295147">
                <a:tc>
                  <a:txBody>
                    <a:bodyPr/>
                    <a:lstStyle/>
                    <a:p>
                      <a:r>
                        <a:rPr lang="en-US" b="1" dirty="0"/>
                        <a:t>Customer Size</a:t>
                      </a:r>
                    </a:p>
                  </a:txBody>
                  <a:tcPr anchor="ctr"/>
                </a:tc>
                <a:tc>
                  <a:txBody>
                    <a:bodyPr/>
                    <a:lstStyle/>
                    <a:p>
                      <a:r>
                        <a:rPr lang="en-US" dirty="0"/>
                        <a:t>Under 100 ADP to over 4000</a:t>
                      </a:r>
                      <a:r>
                        <a:rPr lang="en-US" baseline="0" dirty="0"/>
                        <a:t> ADP</a:t>
                      </a:r>
                      <a:endParaRPr lang="en-US" dirty="0"/>
                    </a:p>
                  </a:txBody>
                  <a:tcPr anchor="ctr"/>
                </a:tc>
                <a:extLst>
                  <a:ext uri="{0D108BD9-81ED-4DB2-BD59-A6C34878D82A}">
                    <a16:rowId xmlns:a16="http://schemas.microsoft.com/office/drawing/2014/main" val="10002"/>
                  </a:ext>
                </a:extLst>
              </a:tr>
              <a:tr h="784560">
                <a:tc>
                  <a:txBody>
                    <a:bodyPr/>
                    <a:lstStyle/>
                    <a:p>
                      <a:r>
                        <a:rPr lang="en-US" b="1" dirty="0"/>
                        <a:t>Business Expertise</a:t>
                      </a:r>
                    </a:p>
                  </a:txBody>
                  <a:tcPr anchor="ctr"/>
                </a:tc>
                <a:tc>
                  <a:txBody>
                    <a:bodyPr/>
                    <a:lstStyle/>
                    <a:p>
                      <a:r>
                        <a:rPr lang="en-US" dirty="0"/>
                        <a:t>Correctional Electronic Health Records:</a:t>
                      </a:r>
                    </a:p>
                    <a:p>
                      <a:r>
                        <a:rPr lang="en-US" dirty="0"/>
                        <a:t>      Develop</a:t>
                      </a:r>
                      <a:r>
                        <a:rPr lang="en-US" baseline="0" dirty="0"/>
                        <a:t>, Implement, &amp; Support</a:t>
                      </a:r>
                    </a:p>
                    <a:p>
                      <a:r>
                        <a:rPr lang="en-US" baseline="0" dirty="0"/>
                        <a:t>EHR For The Correctional Healthcare Services Of:</a:t>
                      </a:r>
                    </a:p>
                    <a:p>
                      <a:r>
                        <a:rPr lang="en-US" baseline="0" dirty="0"/>
                        <a:t>       Medical, Dental, Behavioral Health, &amp; Others</a:t>
                      </a:r>
                      <a:endParaRPr lang="en-US" dirty="0"/>
                    </a:p>
                  </a:txBody>
                  <a:tcPr anchor="ctr"/>
                </a:tc>
                <a:extLst>
                  <a:ext uri="{0D108BD9-81ED-4DB2-BD59-A6C34878D82A}">
                    <a16:rowId xmlns:a16="http://schemas.microsoft.com/office/drawing/2014/main" val="10003"/>
                  </a:ext>
                </a:extLst>
              </a:tr>
              <a:tr h="295147">
                <a:tc>
                  <a:txBody>
                    <a:bodyPr/>
                    <a:lstStyle/>
                    <a:p>
                      <a:r>
                        <a:rPr lang="en-US" b="1" dirty="0"/>
                        <a:t>Certification</a:t>
                      </a:r>
                    </a:p>
                  </a:txBody>
                  <a:tcPr anchor="ctr"/>
                </a:tc>
                <a:tc>
                  <a:txBody>
                    <a:bodyPr/>
                    <a:lstStyle/>
                    <a:p>
                      <a:r>
                        <a:rPr lang="en-US" dirty="0"/>
                        <a:t>ONC ARRA 2011, 2014, 2015 “Complete” EMR Certification</a:t>
                      </a:r>
                    </a:p>
                  </a:txBody>
                  <a:tcPr anchor="ctr"/>
                </a:tc>
                <a:extLst>
                  <a:ext uri="{0D108BD9-81ED-4DB2-BD59-A6C34878D82A}">
                    <a16:rowId xmlns:a16="http://schemas.microsoft.com/office/drawing/2014/main" val="1859197141"/>
                  </a:ext>
                </a:extLst>
              </a:tr>
              <a:tr h="295147">
                <a:tc>
                  <a:txBody>
                    <a:bodyPr/>
                    <a:lstStyle/>
                    <a:p>
                      <a:r>
                        <a:rPr lang="en-US" b="1" dirty="0"/>
                        <a:t>Headquarters</a:t>
                      </a:r>
                    </a:p>
                  </a:txBody>
                  <a:tcPr anchor="ctr"/>
                </a:tc>
                <a:tc>
                  <a:txBody>
                    <a:bodyPr/>
                    <a:lstStyle/>
                    <a:p>
                      <a:r>
                        <a:rPr lang="en-US" dirty="0"/>
                        <a:t>Paducah, Kentucky</a:t>
                      </a:r>
                      <a:r>
                        <a:rPr lang="en-US" baseline="0" dirty="0"/>
                        <a:t> USA</a:t>
                      </a:r>
                      <a:endParaRPr lang="en-US" dirty="0"/>
                    </a:p>
                  </a:txBody>
                  <a:tcPr anchor="ctr"/>
                </a:tc>
                <a:extLst>
                  <a:ext uri="{0D108BD9-81ED-4DB2-BD59-A6C34878D82A}">
                    <a16:rowId xmlns:a16="http://schemas.microsoft.com/office/drawing/2014/main" val="10004"/>
                  </a:ext>
                </a:extLst>
              </a:tr>
            </a:tbl>
          </a:graphicData>
        </a:graphic>
      </p:graphicFrame>
      <p:pic>
        <p:nvPicPr>
          <p:cNvPr id="26" name="Picture 25"/>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200" y="241158"/>
            <a:ext cx="1361690" cy="508764"/>
          </a:xfrm>
          <a:prstGeom prst="rect">
            <a:avLst/>
          </a:prstGeom>
          <a:noFill/>
        </p:spPr>
      </p:pic>
      <p:cxnSp>
        <p:nvCxnSpPr>
          <p:cNvPr id="28" name="Straight Connector 27"/>
          <p:cNvCxnSpPr/>
          <p:nvPr/>
        </p:nvCxnSpPr>
        <p:spPr>
          <a:xfrm flipH="1" flipV="1">
            <a:off x="1506458" y="157968"/>
            <a:ext cx="1899" cy="4692089"/>
          </a:xfrm>
          <a:prstGeom prst="line">
            <a:avLst/>
          </a:prstGeom>
          <a:ln>
            <a:solidFill>
              <a:schemeClr val="accent1">
                <a:lumMod val="50000"/>
              </a:schemeClr>
            </a:solidFill>
          </a:ln>
        </p:spPr>
        <p:style>
          <a:lnRef idx="2">
            <a:schemeClr val="accent1"/>
          </a:lnRef>
          <a:fillRef idx="0">
            <a:schemeClr val="accent1"/>
          </a:fillRef>
          <a:effectRef idx="1">
            <a:schemeClr val="accent1"/>
          </a:effectRef>
          <a:fontRef idx="minor">
            <a:schemeClr val="tx1"/>
          </a:fontRef>
        </p:style>
      </p:cxnSp>
      <p:graphicFrame>
        <p:nvGraphicFramePr>
          <p:cNvPr id="34" name="Table 33"/>
          <p:cNvGraphicFramePr>
            <a:graphicFrameLocks noGrp="1"/>
          </p:cNvGraphicFramePr>
          <p:nvPr>
            <p:extLst>
              <p:ext uri="{D42A27DB-BD31-4B8C-83A1-F6EECF244321}">
                <p14:modId xmlns:p14="http://schemas.microsoft.com/office/powerpoint/2010/main" val="3543598711"/>
              </p:ext>
            </p:extLst>
          </p:nvPr>
        </p:nvGraphicFramePr>
        <p:xfrm>
          <a:off x="1590063" y="324678"/>
          <a:ext cx="5276362" cy="485965"/>
        </p:xfrm>
        <a:graphic>
          <a:graphicData uri="http://schemas.openxmlformats.org/drawingml/2006/table">
            <a:tbl>
              <a:tblPr firstRow="1" bandRow="1">
                <a:tableStyleId>{69012ECD-51FC-41F1-AA8D-1B2483CD663E}</a:tableStyleId>
              </a:tblPr>
              <a:tblGrid>
                <a:gridCol w="1983579">
                  <a:extLst>
                    <a:ext uri="{9D8B030D-6E8A-4147-A177-3AD203B41FA5}">
                      <a16:colId xmlns:a16="http://schemas.microsoft.com/office/drawing/2014/main" val="20000"/>
                    </a:ext>
                  </a:extLst>
                </a:gridCol>
                <a:gridCol w="3292783">
                  <a:extLst>
                    <a:ext uri="{9D8B030D-6E8A-4147-A177-3AD203B41FA5}">
                      <a16:colId xmlns:a16="http://schemas.microsoft.com/office/drawing/2014/main" val="20001"/>
                    </a:ext>
                  </a:extLst>
                </a:gridCol>
              </a:tblGrid>
              <a:tr h="485965">
                <a:tc>
                  <a:txBody>
                    <a:bodyPr/>
                    <a:lstStyle/>
                    <a:p>
                      <a:r>
                        <a:rPr lang="en-US" dirty="0">
                          <a:solidFill>
                            <a:schemeClr val="bg1"/>
                          </a:solidFill>
                        </a:rPr>
                        <a:t>CorrecTek Biography</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70C0"/>
                    </a:solidFill>
                  </a:tcPr>
                </a:tc>
                <a:tc>
                  <a:txBody>
                    <a:bodyPr/>
                    <a:lstStyle/>
                    <a:p>
                      <a:r>
                        <a:rPr lang="en-US" i="1" dirty="0">
                          <a:solidFill>
                            <a:sysClr val="windowText" lastClr="000000"/>
                          </a:solidFill>
                        </a:rPr>
                        <a:t>The National Leader in Correctional EHR</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0000"/>
                  </a:ext>
                </a:extLst>
              </a:tr>
            </a:tbl>
          </a:graphicData>
        </a:graphic>
      </p:graphicFrame>
      <p:sp>
        <p:nvSpPr>
          <p:cNvPr id="48" name="TextBox 47"/>
          <p:cNvSpPr txBox="1"/>
          <p:nvPr/>
        </p:nvSpPr>
        <p:spPr>
          <a:xfrm>
            <a:off x="966868" y="4684618"/>
            <a:ext cx="527709" cy="246221"/>
          </a:xfrm>
          <a:prstGeom prst="rect">
            <a:avLst/>
          </a:prstGeom>
          <a:noFill/>
        </p:spPr>
        <p:txBody>
          <a:bodyPr wrap="none" rtlCol="0">
            <a:spAutoFit/>
          </a:bodyPr>
          <a:lstStyle/>
          <a:p>
            <a:r>
              <a:rPr lang="en-US" sz="1000" dirty="0"/>
              <a:t>Slide 2</a:t>
            </a:r>
          </a:p>
        </p:txBody>
      </p:sp>
      <p:sp>
        <p:nvSpPr>
          <p:cNvPr id="2" name="TextBox 1">
            <a:extLst>
              <a:ext uri="{FF2B5EF4-FFF2-40B4-BE49-F238E27FC236}">
                <a16:creationId xmlns:a16="http://schemas.microsoft.com/office/drawing/2014/main" id="{65568279-4E66-4E46-8879-F07D599883F4}"/>
              </a:ext>
            </a:extLst>
          </p:cNvPr>
          <p:cNvSpPr txBox="1"/>
          <p:nvPr/>
        </p:nvSpPr>
        <p:spPr>
          <a:xfrm>
            <a:off x="2058792" y="4275228"/>
            <a:ext cx="4178306" cy="584775"/>
          </a:xfrm>
          <a:prstGeom prst="rect">
            <a:avLst/>
          </a:prstGeom>
          <a:noFill/>
        </p:spPr>
        <p:txBody>
          <a:bodyPr wrap="square" rtlCol="0">
            <a:spAutoFit/>
          </a:bodyPr>
          <a:lstStyle/>
          <a:p>
            <a:r>
              <a:rPr lang="en-US" sz="1600" i="1" dirty="0"/>
              <a:t>All services performed by CorrecTek employees. CorrecTek does not outsource any work.</a:t>
            </a:r>
          </a:p>
        </p:txBody>
      </p:sp>
      <p:sp>
        <p:nvSpPr>
          <p:cNvPr id="31" name="TextBox 30">
            <a:hlinkClick r:id="rId7" action="ppaction://hlinksldjump"/>
            <a:extLst>
              <a:ext uri="{FF2B5EF4-FFF2-40B4-BE49-F238E27FC236}">
                <a16:creationId xmlns:a16="http://schemas.microsoft.com/office/drawing/2014/main" id="{07C046D2-3DEF-4106-AAFE-234399BE4735}"/>
              </a:ext>
            </a:extLst>
          </p:cNvPr>
          <p:cNvSpPr txBox="1"/>
          <p:nvPr/>
        </p:nvSpPr>
        <p:spPr>
          <a:xfrm>
            <a:off x="45967" y="1299693"/>
            <a:ext cx="1039387"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CorrecTek Bio</a:t>
            </a:r>
          </a:p>
        </p:txBody>
      </p:sp>
      <p:sp>
        <p:nvSpPr>
          <p:cNvPr id="32" name="TextBox 31">
            <a:hlinkClick r:id="rId8" action="ppaction://hlinksldjump"/>
            <a:extLst>
              <a:ext uri="{FF2B5EF4-FFF2-40B4-BE49-F238E27FC236}">
                <a16:creationId xmlns:a16="http://schemas.microsoft.com/office/drawing/2014/main" id="{488C7E4C-73FA-4F90-BB51-845278647476}"/>
              </a:ext>
            </a:extLst>
          </p:cNvPr>
          <p:cNvSpPr txBox="1"/>
          <p:nvPr/>
        </p:nvSpPr>
        <p:spPr>
          <a:xfrm>
            <a:off x="45967" y="1610471"/>
            <a:ext cx="1210909"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Why Spark EHR?</a:t>
            </a:r>
          </a:p>
        </p:txBody>
      </p:sp>
      <p:sp>
        <p:nvSpPr>
          <p:cNvPr id="33" name="TextBox 32">
            <a:hlinkClick r:id="rId9" action="ppaction://hlinksldjump"/>
            <a:extLst>
              <a:ext uri="{FF2B5EF4-FFF2-40B4-BE49-F238E27FC236}">
                <a16:creationId xmlns:a16="http://schemas.microsoft.com/office/drawing/2014/main" id="{2E99B076-5D73-42B5-9E0A-79CE0AC2E50B}"/>
              </a:ext>
            </a:extLst>
          </p:cNvPr>
          <p:cNvSpPr txBox="1"/>
          <p:nvPr/>
        </p:nvSpPr>
        <p:spPr>
          <a:xfrm>
            <a:off x="45967" y="2232027"/>
            <a:ext cx="1002454"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Patient Chart</a:t>
            </a:r>
          </a:p>
        </p:txBody>
      </p:sp>
      <p:sp>
        <p:nvSpPr>
          <p:cNvPr id="44" name="TextBox 43">
            <a:hlinkClick r:id="rId10" action="ppaction://hlinksldjump"/>
            <a:extLst>
              <a:ext uri="{FF2B5EF4-FFF2-40B4-BE49-F238E27FC236}">
                <a16:creationId xmlns:a16="http://schemas.microsoft.com/office/drawing/2014/main" id="{4921D9C4-B2A8-42FF-B40C-4CBE3230EC69}"/>
              </a:ext>
            </a:extLst>
          </p:cNvPr>
          <p:cNvSpPr txBox="1"/>
          <p:nvPr/>
        </p:nvSpPr>
        <p:spPr>
          <a:xfrm>
            <a:off x="45967" y="2542805"/>
            <a:ext cx="1032014"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Configuration</a:t>
            </a:r>
          </a:p>
        </p:txBody>
      </p:sp>
      <p:sp>
        <p:nvSpPr>
          <p:cNvPr id="49" name="TextBox 48">
            <a:hlinkClick r:id="rId11" action="ppaction://hlinksldjump"/>
            <a:extLst>
              <a:ext uri="{FF2B5EF4-FFF2-40B4-BE49-F238E27FC236}">
                <a16:creationId xmlns:a16="http://schemas.microsoft.com/office/drawing/2014/main" id="{D3964723-9766-4C13-983B-0D29E0BA1B22}"/>
              </a:ext>
            </a:extLst>
          </p:cNvPr>
          <p:cNvSpPr txBox="1"/>
          <p:nvPr/>
        </p:nvSpPr>
        <p:spPr>
          <a:xfrm>
            <a:off x="45967" y="3785917"/>
            <a:ext cx="778546"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Summary</a:t>
            </a:r>
          </a:p>
        </p:txBody>
      </p:sp>
      <p:sp>
        <p:nvSpPr>
          <p:cNvPr id="50" name="TextBox 49">
            <a:hlinkClick r:id="rId12" action="ppaction://hlinksldjump"/>
            <a:extLst>
              <a:ext uri="{FF2B5EF4-FFF2-40B4-BE49-F238E27FC236}">
                <a16:creationId xmlns:a16="http://schemas.microsoft.com/office/drawing/2014/main" id="{F6FE356A-8745-4D19-9FCF-B8D49E1B7375}"/>
              </a:ext>
            </a:extLst>
          </p:cNvPr>
          <p:cNvSpPr txBox="1"/>
          <p:nvPr/>
        </p:nvSpPr>
        <p:spPr>
          <a:xfrm>
            <a:off x="45967" y="2853583"/>
            <a:ext cx="1356975"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Drug Management</a:t>
            </a:r>
          </a:p>
        </p:txBody>
      </p:sp>
      <p:sp>
        <p:nvSpPr>
          <p:cNvPr id="52" name="TextBox 51">
            <a:hlinkClick r:id="rId13" action="ppaction://hlinksldjump"/>
            <a:extLst>
              <a:ext uri="{FF2B5EF4-FFF2-40B4-BE49-F238E27FC236}">
                <a16:creationId xmlns:a16="http://schemas.microsoft.com/office/drawing/2014/main" id="{91D22041-8033-48F2-B7E6-34B133BE0F2C}"/>
              </a:ext>
            </a:extLst>
          </p:cNvPr>
          <p:cNvSpPr txBox="1"/>
          <p:nvPr/>
        </p:nvSpPr>
        <p:spPr>
          <a:xfrm>
            <a:off x="45967" y="3164361"/>
            <a:ext cx="802143"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Interfaces</a:t>
            </a:r>
          </a:p>
        </p:txBody>
      </p:sp>
      <p:sp>
        <p:nvSpPr>
          <p:cNvPr id="53" name="TextBox 52">
            <a:hlinkClick r:id="rId14" action="ppaction://hlinksldjump"/>
            <a:extLst>
              <a:ext uri="{FF2B5EF4-FFF2-40B4-BE49-F238E27FC236}">
                <a16:creationId xmlns:a16="http://schemas.microsoft.com/office/drawing/2014/main" id="{A09C7752-397E-4DAE-AA91-83C2B36A321D}"/>
              </a:ext>
            </a:extLst>
          </p:cNvPr>
          <p:cNvSpPr txBox="1"/>
          <p:nvPr/>
        </p:nvSpPr>
        <p:spPr>
          <a:xfrm>
            <a:off x="45967" y="1921249"/>
            <a:ext cx="793166"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Workflow</a:t>
            </a:r>
          </a:p>
        </p:txBody>
      </p:sp>
      <p:sp>
        <p:nvSpPr>
          <p:cNvPr id="55" name="TextBox 54">
            <a:hlinkClick r:id="rId15" action="ppaction://hlinksldjump"/>
            <a:extLst>
              <a:ext uri="{FF2B5EF4-FFF2-40B4-BE49-F238E27FC236}">
                <a16:creationId xmlns:a16="http://schemas.microsoft.com/office/drawing/2014/main" id="{91D22041-8033-48F2-B7E6-34B133BE0F2C}"/>
              </a:ext>
            </a:extLst>
          </p:cNvPr>
          <p:cNvSpPr txBox="1"/>
          <p:nvPr/>
        </p:nvSpPr>
        <p:spPr>
          <a:xfrm>
            <a:off x="45967" y="3475139"/>
            <a:ext cx="1351717"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Optional Programs</a:t>
            </a:r>
          </a:p>
        </p:txBody>
      </p:sp>
      <p:cxnSp>
        <p:nvCxnSpPr>
          <p:cNvPr id="3" name="Straight Connector 2">
            <a:extLst>
              <a:ext uri="{FF2B5EF4-FFF2-40B4-BE49-F238E27FC236}">
                <a16:creationId xmlns:a16="http://schemas.microsoft.com/office/drawing/2014/main" id="{F95E2B08-A442-5013-BE40-B96C494BCCBF}"/>
              </a:ext>
            </a:extLst>
          </p:cNvPr>
          <p:cNvCxnSpPr/>
          <p:nvPr/>
        </p:nvCxnSpPr>
        <p:spPr>
          <a:xfrm>
            <a:off x="42862" y="802194"/>
            <a:ext cx="9024938"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305475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Rectangle 48"/>
          <p:cNvSpPr/>
          <p:nvPr/>
        </p:nvSpPr>
        <p:spPr>
          <a:xfrm>
            <a:off x="22548" y="2256226"/>
            <a:ext cx="1461362" cy="2286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1" name="Picture 20" descr="swooshbig.jpg"/>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l="6250" t="29034" b="8673"/>
          <a:stretch>
            <a:fillRect/>
          </a:stretch>
        </p:blipFill>
        <p:spPr bwMode="auto">
          <a:xfrm rot="10800000">
            <a:off x="0" y="4556463"/>
            <a:ext cx="9144000" cy="587190"/>
          </a:xfrm>
          <a:prstGeom prst="rect">
            <a:avLst/>
          </a:prstGeom>
          <a:noFill/>
          <a:ln>
            <a:noFill/>
          </a:ln>
          <a:scene3d>
            <a:camera prst="orthographicFront">
              <a:rot lat="0" lon="0" rev="10800000"/>
            </a:camera>
            <a:lightRig rig="threePt" dir="t"/>
          </a:scene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23" descr="swooshbig.jpg"/>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l="6250" t="29034" b="8673"/>
          <a:stretch>
            <a:fillRect/>
          </a:stretch>
        </p:blipFill>
        <p:spPr bwMode="auto">
          <a:xfrm rot="10800000">
            <a:off x="0" y="0"/>
            <a:ext cx="9144000" cy="587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2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 y="241158"/>
            <a:ext cx="1361690" cy="508764"/>
          </a:xfrm>
          <a:prstGeom prst="rect">
            <a:avLst/>
          </a:prstGeom>
          <a:noFill/>
        </p:spPr>
      </p:pic>
      <p:cxnSp>
        <p:nvCxnSpPr>
          <p:cNvPr id="26" name="Straight Connector 25"/>
          <p:cNvCxnSpPr/>
          <p:nvPr/>
        </p:nvCxnSpPr>
        <p:spPr>
          <a:xfrm flipH="1" flipV="1">
            <a:off x="1506458" y="157968"/>
            <a:ext cx="1899" cy="4692089"/>
          </a:xfrm>
          <a:prstGeom prst="line">
            <a:avLst/>
          </a:prstGeom>
          <a:ln>
            <a:solidFill>
              <a:schemeClr val="accent1">
                <a:lumMod val="50000"/>
              </a:schemeClr>
            </a:solidFill>
          </a:ln>
        </p:spPr>
        <p:style>
          <a:lnRef idx="2">
            <a:schemeClr val="accent1"/>
          </a:lnRef>
          <a:fillRef idx="0">
            <a:schemeClr val="accent1"/>
          </a:fillRef>
          <a:effectRef idx="1">
            <a:schemeClr val="accent1"/>
          </a:effectRef>
          <a:fontRef idx="minor">
            <a:schemeClr val="tx1"/>
          </a:fontRef>
        </p:style>
      </p:cxnSp>
      <p:graphicFrame>
        <p:nvGraphicFramePr>
          <p:cNvPr id="5" name="Table 4"/>
          <p:cNvGraphicFramePr>
            <a:graphicFrameLocks noGrp="1"/>
          </p:cNvGraphicFramePr>
          <p:nvPr>
            <p:extLst>
              <p:ext uri="{D42A27DB-BD31-4B8C-83A1-F6EECF244321}">
                <p14:modId xmlns:p14="http://schemas.microsoft.com/office/powerpoint/2010/main" val="3420016921"/>
              </p:ext>
            </p:extLst>
          </p:nvPr>
        </p:nvGraphicFramePr>
        <p:xfrm>
          <a:off x="1597817" y="285750"/>
          <a:ext cx="7187120" cy="533400"/>
        </p:xfrm>
        <a:graphic>
          <a:graphicData uri="http://schemas.openxmlformats.org/drawingml/2006/table">
            <a:tbl>
              <a:tblPr firstRow="1" bandRow="1">
                <a:tableStyleId>{69012ECD-51FC-41F1-AA8D-1B2483CD663E}</a:tableStyleId>
              </a:tblPr>
              <a:tblGrid>
                <a:gridCol w="1297783">
                  <a:extLst>
                    <a:ext uri="{9D8B030D-6E8A-4147-A177-3AD203B41FA5}">
                      <a16:colId xmlns:a16="http://schemas.microsoft.com/office/drawing/2014/main" val="20000"/>
                    </a:ext>
                  </a:extLst>
                </a:gridCol>
                <a:gridCol w="2057400">
                  <a:extLst>
                    <a:ext uri="{9D8B030D-6E8A-4147-A177-3AD203B41FA5}">
                      <a16:colId xmlns:a16="http://schemas.microsoft.com/office/drawing/2014/main" val="20001"/>
                    </a:ext>
                  </a:extLst>
                </a:gridCol>
                <a:gridCol w="3831937">
                  <a:extLst>
                    <a:ext uri="{9D8B030D-6E8A-4147-A177-3AD203B41FA5}">
                      <a16:colId xmlns:a16="http://schemas.microsoft.com/office/drawing/2014/main" val="20002"/>
                    </a:ext>
                  </a:extLst>
                </a:gridCol>
              </a:tblGrid>
              <a:tr h="533400">
                <a:tc>
                  <a:txBody>
                    <a:bodyPr/>
                    <a:lstStyle/>
                    <a:p>
                      <a:r>
                        <a:rPr lang="en-US" baseline="0" dirty="0">
                          <a:solidFill>
                            <a:schemeClr val="bg1"/>
                          </a:solidFill>
                        </a:rPr>
                        <a:t>Patient Chart</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70C0"/>
                    </a:solidFill>
                  </a:tcPr>
                </a:tc>
                <a:tc>
                  <a:txBody>
                    <a:bodyPr/>
                    <a:lstStyle/>
                    <a:p>
                      <a:r>
                        <a:rPr lang="en-US" dirty="0">
                          <a:solidFill>
                            <a:sysClr val="windowText" lastClr="000000"/>
                          </a:solidFill>
                        </a:rPr>
                        <a:t>Medication Compliance</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r>
                        <a:rPr lang="en-US" dirty="0">
                          <a:solidFill>
                            <a:sysClr val="windowText" lastClr="000000"/>
                          </a:solidFill>
                        </a:rPr>
                        <a:t>Report</a:t>
                      </a:r>
                      <a:r>
                        <a:rPr lang="en-US" baseline="0" dirty="0">
                          <a:solidFill>
                            <a:sysClr val="windowText" lastClr="000000"/>
                          </a:solidFill>
                        </a:rPr>
                        <a:t> on Patient Medication Compliance</a:t>
                      </a:r>
                      <a:endParaRPr lang="en-US" dirty="0">
                        <a:solidFill>
                          <a:sysClr val="windowText" lastClr="000000"/>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0000"/>
                  </a:ext>
                </a:extLst>
              </a:tr>
            </a:tbl>
          </a:graphicData>
        </a:graphic>
      </p:graphicFrame>
      <p:pic>
        <p:nvPicPr>
          <p:cNvPr id="3" name="Picture 2"/>
          <p:cNvPicPr>
            <a:picLocks noChangeAspect="1"/>
          </p:cNvPicPr>
          <p:nvPr/>
        </p:nvPicPr>
        <p:blipFill>
          <a:blip r:embed="rId4"/>
          <a:stretch>
            <a:fillRect/>
          </a:stretch>
        </p:blipFill>
        <p:spPr>
          <a:xfrm>
            <a:off x="1825455" y="971574"/>
            <a:ext cx="6955681" cy="3912870"/>
          </a:xfrm>
          <a:prstGeom prst="rect">
            <a:avLst/>
          </a:prstGeom>
        </p:spPr>
      </p:pic>
      <p:sp>
        <p:nvSpPr>
          <p:cNvPr id="47" name="TextBox 46"/>
          <p:cNvSpPr txBox="1"/>
          <p:nvPr/>
        </p:nvSpPr>
        <p:spPr>
          <a:xfrm>
            <a:off x="966868" y="4684618"/>
            <a:ext cx="593432" cy="246221"/>
          </a:xfrm>
          <a:prstGeom prst="rect">
            <a:avLst/>
          </a:prstGeom>
          <a:noFill/>
        </p:spPr>
        <p:txBody>
          <a:bodyPr wrap="none" rtlCol="0">
            <a:spAutoFit/>
          </a:bodyPr>
          <a:lstStyle/>
          <a:p>
            <a:r>
              <a:rPr lang="en-US" sz="1000" dirty="0"/>
              <a:t>Slide 20</a:t>
            </a:r>
          </a:p>
        </p:txBody>
      </p:sp>
      <p:sp>
        <p:nvSpPr>
          <p:cNvPr id="33" name="TextBox 32">
            <a:hlinkClick r:id="rId5" action="ppaction://hlinksldjump"/>
            <a:extLst>
              <a:ext uri="{FF2B5EF4-FFF2-40B4-BE49-F238E27FC236}">
                <a16:creationId xmlns:a16="http://schemas.microsoft.com/office/drawing/2014/main" id="{07C046D2-3DEF-4106-AAFE-234399BE4735}"/>
              </a:ext>
            </a:extLst>
          </p:cNvPr>
          <p:cNvSpPr txBox="1"/>
          <p:nvPr/>
        </p:nvSpPr>
        <p:spPr>
          <a:xfrm>
            <a:off x="45967" y="1299693"/>
            <a:ext cx="1039387"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CorrecTek Bio</a:t>
            </a:r>
          </a:p>
        </p:txBody>
      </p:sp>
      <p:sp>
        <p:nvSpPr>
          <p:cNvPr id="34" name="TextBox 33">
            <a:hlinkClick r:id="rId6" action="ppaction://hlinksldjump"/>
            <a:extLst>
              <a:ext uri="{FF2B5EF4-FFF2-40B4-BE49-F238E27FC236}">
                <a16:creationId xmlns:a16="http://schemas.microsoft.com/office/drawing/2014/main" id="{488C7E4C-73FA-4F90-BB51-845278647476}"/>
              </a:ext>
            </a:extLst>
          </p:cNvPr>
          <p:cNvSpPr txBox="1"/>
          <p:nvPr/>
        </p:nvSpPr>
        <p:spPr>
          <a:xfrm>
            <a:off x="45967" y="1610471"/>
            <a:ext cx="1210909"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Why Spark EHR?</a:t>
            </a:r>
          </a:p>
        </p:txBody>
      </p:sp>
      <p:sp>
        <p:nvSpPr>
          <p:cNvPr id="35" name="TextBox 34">
            <a:hlinkClick r:id="rId7" action="ppaction://hlinksldjump"/>
            <a:extLst>
              <a:ext uri="{FF2B5EF4-FFF2-40B4-BE49-F238E27FC236}">
                <a16:creationId xmlns:a16="http://schemas.microsoft.com/office/drawing/2014/main" id="{2E99B076-5D73-42B5-9E0A-79CE0AC2E50B}"/>
              </a:ext>
            </a:extLst>
          </p:cNvPr>
          <p:cNvSpPr txBox="1"/>
          <p:nvPr/>
        </p:nvSpPr>
        <p:spPr>
          <a:xfrm>
            <a:off x="45967" y="2232027"/>
            <a:ext cx="1002454"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Patient Chart</a:t>
            </a:r>
          </a:p>
        </p:txBody>
      </p:sp>
      <p:sp>
        <p:nvSpPr>
          <p:cNvPr id="37" name="TextBox 36">
            <a:hlinkClick r:id="rId8" action="ppaction://hlinksldjump"/>
            <a:extLst>
              <a:ext uri="{FF2B5EF4-FFF2-40B4-BE49-F238E27FC236}">
                <a16:creationId xmlns:a16="http://schemas.microsoft.com/office/drawing/2014/main" id="{4921D9C4-B2A8-42FF-B40C-4CBE3230EC69}"/>
              </a:ext>
            </a:extLst>
          </p:cNvPr>
          <p:cNvSpPr txBox="1"/>
          <p:nvPr/>
        </p:nvSpPr>
        <p:spPr>
          <a:xfrm>
            <a:off x="45967" y="2542805"/>
            <a:ext cx="1032014"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Configuration</a:t>
            </a:r>
          </a:p>
        </p:txBody>
      </p:sp>
      <p:sp>
        <p:nvSpPr>
          <p:cNvPr id="39" name="TextBox 38">
            <a:hlinkClick r:id="rId9" action="ppaction://hlinksldjump"/>
            <a:extLst>
              <a:ext uri="{FF2B5EF4-FFF2-40B4-BE49-F238E27FC236}">
                <a16:creationId xmlns:a16="http://schemas.microsoft.com/office/drawing/2014/main" id="{D3964723-9766-4C13-983B-0D29E0BA1B22}"/>
              </a:ext>
            </a:extLst>
          </p:cNvPr>
          <p:cNvSpPr txBox="1"/>
          <p:nvPr/>
        </p:nvSpPr>
        <p:spPr>
          <a:xfrm>
            <a:off x="45967" y="3785917"/>
            <a:ext cx="778546"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Summary</a:t>
            </a:r>
          </a:p>
        </p:txBody>
      </p:sp>
      <p:sp>
        <p:nvSpPr>
          <p:cNvPr id="43" name="TextBox 42">
            <a:hlinkClick r:id="rId10" action="ppaction://hlinksldjump"/>
            <a:extLst>
              <a:ext uri="{FF2B5EF4-FFF2-40B4-BE49-F238E27FC236}">
                <a16:creationId xmlns:a16="http://schemas.microsoft.com/office/drawing/2014/main" id="{F6FE356A-8745-4D19-9FCF-B8D49E1B7375}"/>
              </a:ext>
            </a:extLst>
          </p:cNvPr>
          <p:cNvSpPr txBox="1"/>
          <p:nvPr/>
        </p:nvSpPr>
        <p:spPr>
          <a:xfrm>
            <a:off x="45967" y="2853583"/>
            <a:ext cx="1356975"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Drug Management</a:t>
            </a:r>
          </a:p>
        </p:txBody>
      </p:sp>
      <p:sp>
        <p:nvSpPr>
          <p:cNvPr id="44" name="TextBox 43">
            <a:hlinkClick r:id="rId11" action="ppaction://hlinksldjump"/>
            <a:extLst>
              <a:ext uri="{FF2B5EF4-FFF2-40B4-BE49-F238E27FC236}">
                <a16:creationId xmlns:a16="http://schemas.microsoft.com/office/drawing/2014/main" id="{91D22041-8033-48F2-B7E6-34B133BE0F2C}"/>
              </a:ext>
            </a:extLst>
          </p:cNvPr>
          <p:cNvSpPr txBox="1"/>
          <p:nvPr/>
        </p:nvSpPr>
        <p:spPr>
          <a:xfrm>
            <a:off x="45967" y="3164361"/>
            <a:ext cx="802143"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Interfaces</a:t>
            </a:r>
          </a:p>
        </p:txBody>
      </p:sp>
      <p:sp>
        <p:nvSpPr>
          <p:cNvPr id="46" name="TextBox 45">
            <a:hlinkClick r:id="rId12" action="ppaction://hlinksldjump"/>
            <a:extLst>
              <a:ext uri="{FF2B5EF4-FFF2-40B4-BE49-F238E27FC236}">
                <a16:creationId xmlns:a16="http://schemas.microsoft.com/office/drawing/2014/main" id="{A09C7752-397E-4DAE-AA91-83C2B36A321D}"/>
              </a:ext>
            </a:extLst>
          </p:cNvPr>
          <p:cNvSpPr txBox="1"/>
          <p:nvPr/>
        </p:nvSpPr>
        <p:spPr>
          <a:xfrm>
            <a:off x="45967" y="1921249"/>
            <a:ext cx="793166"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Workflow</a:t>
            </a:r>
          </a:p>
        </p:txBody>
      </p:sp>
      <p:sp>
        <p:nvSpPr>
          <p:cNvPr id="48" name="TextBox 47">
            <a:hlinkClick r:id="rId13" action="ppaction://hlinksldjump"/>
            <a:extLst>
              <a:ext uri="{FF2B5EF4-FFF2-40B4-BE49-F238E27FC236}">
                <a16:creationId xmlns:a16="http://schemas.microsoft.com/office/drawing/2014/main" id="{91D22041-8033-48F2-B7E6-34B133BE0F2C}"/>
              </a:ext>
            </a:extLst>
          </p:cNvPr>
          <p:cNvSpPr txBox="1"/>
          <p:nvPr/>
        </p:nvSpPr>
        <p:spPr>
          <a:xfrm>
            <a:off x="45967" y="3475139"/>
            <a:ext cx="1351717"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Optional Programs</a:t>
            </a:r>
          </a:p>
        </p:txBody>
      </p:sp>
      <p:pic>
        <p:nvPicPr>
          <p:cNvPr id="6" name="Picture 5">
            <a:extLst>
              <a:ext uri="{FF2B5EF4-FFF2-40B4-BE49-F238E27FC236}">
                <a16:creationId xmlns:a16="http://schemas.microsoft.com/office/drawing/2014/main" id="{32E1E9C0-50C4-4C9A-BEFE-ACEC1AB13CC6}"/>
              </a:ext>
            </a:extLst>
          </p:cNvPr>
          <p:cNvPicPr>
            <a:picLocks noChangeAspect="1"/>
          </p:cNvPicPr>
          <p:nvPr/>
        </p:nvPicPr>
        <p:blipFill rotWithShape="1">
          <a:blip r:embed="rId14"/>
          <a:srcRect r="12901"/>
          <a:stretch/>
        </p:blipFill>
        <p:spPr>
          <a:xfrm>
            <a:off x="1874706" y="2419350"/>
            <a:ext cx="6812094" cy="2388921"/>
          </a:xfrm>
          <a:prstGeom prst="rect">
            <a:avLst/>
          </a:prstGeom>
        </p:spPr>
      </p:pic>
      <p:cxnSp>
        <p:nvCxnSpPr>
          <p:cNvPr id="2" name="Straight Connector 1">
            <a:extLst>
              <a:ext uri="{FF2B5EF4-FFF2-40B4-BE49-F238E27FC236}">
                <a16:creationId xmlns:a16="http://schemas.microsoft.com/office/drawing/2014/main" id="{285CB6F8-0B21-DF54-AF99-554AC1000F7E}"/>
              </a:ext>
            </a:extLst>
          </p:cNvPr>
          <p:cNvCxnSpPr/>
          <p:nvPr/>
        </p:nvCxnSpPr>
        <p:spPr>
          <a:xfrm>
            <a:off x="42862" y="802194"/>
            <a:ext cx="9024938"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779862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38"/>
          <p:cNvSpPr/>
          <p:nvPr/>
        </p:nvSpPr>
        <p:spPr>
          <a:xfrm>
            <a:off x="22548" y="2256226"/>
            <a:ext cx="1461362" cy="2286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1" name="Picture 20" descr="swooshbig.jpg"/>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l="6250" t="29034" b="8673"/>
          <a:stretch>
            <a:fillRect/>
          </a:stretch>
        </p:blipFill>
        <p:spPr bwMode="auto">
          <a:xfrm rot="10800000">
            <a:off x="0" y="4556463"/>
            <a:ext cx="9144000" cy="587190"/>
          </a:xfrm>
          <a:prstGeom prst="rect">
            <a:avLst/>
          </a:prstGeom>
          <a:noFill/>
          <a:ln>
            <a:noFill/>
          </a:ln>
          <a:scene3d>
            <a:camera prst="orthographicFront">
              <a:rot lat="0" lon="0" rev="10800000"/>
            </a:camera>
            <a:lightRig rig="threePt" dir="t"/>
          </a:scene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23" descr="swooshbig.jpg"/>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l="6250" t="29034" b="8673"/>
          <a:stretch>
            <a:fillRect/>
          </a:stretch>
        </p:blipFill>
        <p:spPr bwMode="auto">
          <a:xfrm rot="10800000">
            <a:off x="0" y="0"/>
            <a:ext cx="9144000" cy="587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2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 y="241158"/>
            <a:ext cx="1361690" cy="508764"/>
          </a:xfrm>
          <a:prstGeom prst="rect">
            <a:avLst/>
          </a:prstGeom>
          <a:noFill/>
        </p:spPr>
      </p:pic>
      <p:cxnSp>
        <p:nvCxnSpPr>
          <p:cNvPr id="26" name="Straight Connector 25"/>
          <p:cNvCxnSpPr/>
          <p:nvPr/>
        </p:nvCxnSpPr>
        <p:spPr>
          <a:xfrm flipH="1" flipV="1">
            <a:off x="1506458" y="157968"/>
            <a:ext cx="1899" cy="4692089"/>
          </a:xfrm>
          <a:prstGeom prst="line">
            <a:avLst/>
          </a:prstGeom>
          <a:ln>
            <a:solidFill>
              <a:schemeClr val="accent1">
                <a:lumMod val="50000"/>
              </a:schemeClr>
            </a:solidFill>
          </a:ln>
        </p:spPr>
        <p:style>
          <a:lnRef idx="2">
            <a:schemeClr val="accent1"/>
          </a:lnRef>
          <a:fillRef idx="0">
            <a:schemeClr val="accent1"/>
          </a:fillRef>
          <a:effectRef idx="1">
            <a:schemeClr val="accent1"/>
          </a:effectRef>
          <a:fontRef idx="minor">
            <a:schemeClr val="tx1"/>
          </a:fontRef>
        </p:style>
      </p:cxnSp>
      <p:graphicFrame>
        <p:nvGraphicFramePr>
          <p:cNvPr id="5" name="Table 4"/>
          <p:cNvGraphicFramePr>
            <a:graphicFrameLocks noGrp="1"/>
          </p:cNvGraphicFramePr>
          <p:nvPr>
            <p:extLst>
              <p:ext uri="{D42A27DB-BD31-4B8C-83A1-F6EECF244321}">
                <p14:modId xmlns:p14="http://schemas.microsoft.com/office/powerpoint/2010/main" val="46868670"/>
              </p:ext>
            </p:extLst>
          </p:nvPr>
        </p:nvGraphicFramePr>
        <p:xfrm>
          <a:off x="1597817" y="285750"/>
          <a:ext cx="7187120" cy="533400"/>
        </p:xfrm>
        <a:graphic>
          <a:graphicData uri="http://schemas.openxmlformats.org/drawingml/2006/table">
            <a:tbl>
              <a:tblPr firstRow="1" bandRow="1">
                <a:tableStyleId>{69012ECD-51FC-41F1-AA8D-1B2483CD663E}</a:tableStyleId>
              </a:tblPr>
              <a:tblGrid>
                <a:gridCol w="1297783">
                  <a:extLst>
                    <a:ext uri="{9D8B030D-6E8A-4147-A177-3AD203B41FA5}">
                      <a16:colId xmlns:a16="http://schemas.microsoft.com/office/drawing/2014/main" val="20000"/>
                    </a:ext>
                  </a:extLst>
                </a:gridCol>
                <a:gridCol w="2057400">
                  <a:extLst>
                    <a:ext uri="{9D8B030D-6E8A-4147-A177-3AD203B41FA5}">
                      <a16:colId xmlns:a16="http://schemas.microsoft.com/office/drawing/2014/main" val="20001"/>
                    </a:ext>
                  </a:extLst>
                </a:gridCol>
                <a:gridCol w="3831937">
                  <a:extLst>
                    <a:ext uri="{9D8B030D-6E8A-4147-A177-3AD203B41FA5}">
                      <a16:colId xmlns:a16="http://schemas.microsoft.com/office/drawing/2014/main" val="20002"/>
                    </a:ext>
                  </a:extLst>
                </a:gridCol>
              </a:tblGrid>
              <a:tr h="533400">
                <a:tc>
                  <a:txBody>
                    <a:bodyPr/>
                    <a:lstStyle/>
                    <a:p>
                      <a:r>
                        <a:rPr lang="en-US" baseline="0" dirty="0">
                          <a:solidFill>
                            <a:schemeClr val="bg1"/>
                          </a:solidFill>
                        </a:rPr>
                        <a:t>Patient Chart</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70C0"/>
                    </a:solidFill>
                  </a:tcPr>
                </a:tc>
                <a:tc>
                  <a:txBody>
                    <a:bodyPr/>
                    <a:lstStyle/>
                    <a:p>
                      <a:r>
                        <a:rPr lang="en-US" dirty="0">
                          <a:solidFill>
                            <a:schemeClr val="tx1"/>
                          </a:solidFill>
                        </a:rPr>
                        <a:t>Pro</a:t>
                      </a:r>
                      <a:r>
                        <a:rPr lang="en-US" sz="1350" b="1" kern="1200" dirty="0">
                          <a:solidFill>
                            <a:schemeClr val="tx1"/>
                          </a:solidFill>
                          <a:effectLst/>
                          <a:latin typeface="+mn-lt"/>
                          <a:ea typeface="+mn-ea"/>
                          <a:cs typeface="+mn-cs"/>
                        </a:rPr>
                        <a:t>ximity Report</a:t>
                      </a:r>
                      <a:endParaRPr lang="en-US" dirty="0">
                        <a:solidFill>
                          <a:schemeClr val="tx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r>
                        <a:rPr lang="en-US" dirty="0">
                          <a:solidFill>
                            <a:sysClr val="windowText" lastClr="000000"/>
                          </a:solidFill>
                        </a:rPr>
                        <a:t>Patients in the same place</a:t>
                      </a:r>
                      <a:r>
                        <a:rPr lang="en-US" baseline="0" dirty="0">
                          <a:solidFill>
                            <a:sysClr val="windowText" lastClr="000000"/>
                          </a:solidFill>
                        </a:rPr>
                        <a:t> at the same time.</a:t>
                      </a:r>
                      <a:endParaRPr lang="en-US" dirty="0">
                        <a:solidFill>
                          <a:sysClr val="windowText" lastClr="000000"/>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0000"/>
                  </a:ext>
                </a:extLst>
              </a:tr>
            </a:tbl>
          </a:graphicData>
        </a:graphic>
      </p:graphicFrame>
      <p:pic>
        <p:nvPicPr>
          <p:cNvPr id="3" name="Picture 2"/>
          <p:cNvPicPr>
            <a:picLocks noChangeAspect="1"/>
          </p:cNvPicPr>
          <p:nvPr/>
        </p:nvPicPr>
        <p:blipFill>
          <a:blip r:embed="rId4"/>
          <a:stretch>
            <a:fillRect/>
          </a:stretch>
        </p:blipFill>
        <p:spPr>
          <a:xfrm>
            <a:off x="1835506" y="939229"/>
            <a:ext cx="6903244" cy="3912870"/>
          </a:xfrm>
          <a:prstGeom prst="rect">
            <a:avLst/>
          </a:prstGeom>
        </p:spPr>
      </p:pic>
      <p:sp>
        <p:nvSpPr>
          <p:cNvPr id="6" name="TextBox 5"/>
          <p:cNvSpPr txBox="1"/>
          <p:nvPr/>
        </p:nvSpPr>
        <p:spPr>
          <a:xfrm>
            <a:off x="5867400" y="2742098"/>
            <a:ext cx="2667000" cy="1754326"/>
          </a:xfrm>
          <a:prstGeom prst="rect">
            <a:avLst/>
          </a:prstGeom>
          <a:noFill/>
        </p:spPr>
        <p:txBody>
          <a:bodyPr wrap="square" rtlCol="0">
            <a:spAutoFit/>
          </a:bodyPr>
          <a:lstStyle/>
          <a:p>
            <a:r>
              <a:rPr lang="en-US" dirty="0"/>
              <a:t>Based on ‘moves’ received</a:t>
            </a:r>
          </a:p>
          <a:p>
            <a:r>
              <a:rPr lang="en-US" dirty="0"/>
              <a:t>from an interface with the</a:t>
            </a:r>
          </a:p>
          <a:p>
            <a:r>
              <a:rPr lang="en-US" dirty="0"/>
              <a:t>inmate/resident tracking</a:t>
            </a:r>
          </a:p>
          <a:p>
            <a:r>
              <a:rPr lang="en-US" dirty="0"/>
              <a:t>system used by the custody/administrative staff.</a:t>
            </a:r>
          </a:p>
        </p:txBody>
      </p:sp>
      <p:sp>
        <p:nvSpPr>
          <p:cNvPr id="7" name="TextBox 6"/>
          <p:cNvSpPr txBox="1"/>
          <p:nvPr/>
        </p:nvSpPr>
        <p:spPr>
          <a:xfrm>
            <a:off x="2156267" y="3936174"/>
            <a:ext cx="3117375" cy="646331"/>
          </a:xfrm>
          <a:prstGeom prst="rect">
            <a:avLst/>
          </a:prstGeom>
          <a:noFill/>
        </p:spPr>
        <p:txBody>
          <a:bodyPr wrap="square" rtlCol="0">
            <a:spAutoFit/>
          </a:bodyPr>
          <a:lstStyle/>
          <a:p>
            <a:r>
              <a:rPr lang="en-US" dirty="0"/>
              <a:t>Can be used to manage contagious disease outbreaks.</a:t>
            </a:r>
          </a:p>
        </p:txBody>
      </p:sp>
      <p:sp>
        <p:nvSpPr>
          <p:cNvPr id="61" name="TextBox 60"/>
          <p:cNvSpPr txBox="1"/>
          <p:nvPr/>
        </p:nvSpPr>
        <p:spPr>
          <a:xfrm>
            <a:off x="966868" y="4684618"/>
            <a:ext cx="593432" cy="246221"/>
          </a:xfrm>
          <a:prstGeom prst="rect">
            <a:avLst/>
          </a:prstGeom>
          <a:noFill/>
        </p:spPr>
        <p:txBody>
          <a:bodyPr wrap="none" rtlCol="0">
            <a:spAutoFit/>
          </a:bodyPr>
          <a:lstStyle/>
          <a:p>
            <a:r>
              <a:rPr lang="en-US" sz="1000" dirty="0"/>
              <a:t>Slide 21</a:t>
            </a:r>
          </a:p>
        </p:txBody>
      </p:sp>
      <p:sp>
        <p:nvSpPr>
          <p:cNvPr id="29" name="TextBox 28">
            <a:hlinkClick r:id="rId5" action="ppaction://hlinksldjump"/>
            <a:extLst>
              <a:ext uri="{FF2B5EF4-FFF2-40B4-BE49-F238E27FC236}">
                <a16:creationId xmlns:a16="http://schemas.microsoft.com/office/drawing/2014/main" id="{07C046D2-3DEF-4106-AAFE-234399BE4735}"/>
              </a:ext>
            </a:extLst>
          </p:cNvPr>
          <p:cNvSpPr txBox="1"/>
          <p:nvPr/>
        </p:nvSpPr>
        <p:spPr>
          <a:xfrm>
            <a:off x="45967" y="1299693"/>
            <a:ext cx="1039387"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CorrecTek Bio</a:t>
            </a:r>
          </a:p>
        </p:txBody>
      </p:sp>
      <p:sp>
        <p:nvSpPr>
          <p:cNvPr id="30" name="TextBox 29">
            <a:hlinkClick r:id="rId6" action="ppaction://hlinksldjump"/>
            <a:extLst>
              <a:ext uri="{FF2B5EF4-FFF2-40B4-BE49-F238E27FC236}">
                <a16:creationId xmlns:a16="http://schemas.microsoft.com/office/drawing/2014/main" id="{488C7E4C-73FA-4F90-BB51-845278647476}"/>
              </a:ext>
            </a:extLst>
          </p:cNvPr>
          <p:cNvSpPr txBox="1"/>
          <p:nvPr/>
        </p:nvSpPr>
        <p:spPr>
          <a:xfrm>
            <a:off x="45967" y="1610471"/>
            <a:ext cx="1210909"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Why Spark EHR?</a:t>
            </a:r>
          </a:p>
        </p:txBody>
      </p:sp>
      <p:sp>
        <p:nvSpPr>
          <p:cNvPr id="31" name="TextBox 30">
            <a:hlinkClick r:id="rId7" action="ppaction://hlinksldjump"/>
            <a:extLst>
              <a:ext uri="{FF2B5EF4-FFF2-40B4-BE49-F238E27FC236}">
                <a16:creationId xmlns:a16="http://schemas.microsoft.com/office/drawing/2014/main" id="{2E99B076-5D73-42B5-9E0A-79CE0AC2E50B}"/>
              </a:ext>
            </a:extLst>
          </p:cNvPr>
          <p:cNvSpPr txBox="1"/>
          <p:nvPr/>
        </p:nvSpPr>
        <p:spPr>
          <a:xfrm>
            <a:off x="45967" y="2232027"/>
            <a:ext cx="1002454"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Patient Chart</a:t>
            </a:r>
          </a:p>
        </p:txBody>
      </p:sp>
      <p:sp>
        <p:nvSpPr>
          <p:cNvPr id="33" name="TextBox 32">
            <a:hlinkClick r:id="rId8" action="ppaction://hlinksldjump"/>
            <a:extLst>
              <a:ext uri="{FF2B5EF4-FFF2-40B4-BE49-F238E27FC236}">
                <a16:creationId xmlns:a16="http://schemas.microsoft.com/office/drawing/2014/main" id="{4921D9C4-B2A8-42FF-B40C-4CBE3230EC69}"/>
              </a:ext>
            </a:extLst>
          </p:cNvPr>
          <p:cNvSpPr txBox="1"/>
          <p:nvPr/>
        </p:nvSpPr>
        <p:spPr>
          <a:xfrm>
            <a:off x="45967" y="2542805"/>
            <a:ext cx="1032014"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Configuration</a:t>
            </a:r>
          </a:p>
        </p:txBody>
      </p:sp>
      <p:sp>
        <p:nvSpPr>
          <p:cNvPr id="34" name="TextBox 33">
            <a:hlinkClick r:id="rId9" action="ppaction://hlinksldjump"/>
            <a:extLst>
              <a:ext uri="{FF2B5EF4-FFF2-40B4-BE49-F238E27FC236}">
                <a16:creationId xmlns:a16="http://schemas.microsoft.com/office/drawing/2014/main" id="{D3964723-9766-4C13-983B-0D29E0BA1B22}"/>
              </a:ext>
            </a:extLst>
          </p:cNvPr>
          <p:cNvSpPr txBox="1"/>
          <p:nvPr/>
        </p:nvSpPr>
        <p:spPr>
          <a:xfrm>
            <a:off x="45967" y="3785917"/>
            <a:ext cx="778546"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Summary</a:t>
            </a:r>
          </a:p>
        </p:txBody>
      </p:sp>
      <p:sp>
        <p:nvSpPr>
          <p:cNvPr id="35" name="TextBox 34">
            <a:hlinkClick r:id="rId10" action="ppaction://hlinksldjump"/>
            <a:extLst>
              <a:ext uri="{FF2B5EF4-FFF2-40B4-BE49-F238E27FC236}">
                <a16:creationId xmlns:a16="http://schemas.microsoft.com/office/drawing/2014/main" id="{F6FE356A-8745-4D19-9FCF-B8D49E1B7375}"/>
              </a:ext>
            </a:extLst>
          </p:cNvPr>
          <p:cNvSpPr txBox="1"/>
          <p:nvPr/>
        </p:nvSpPr>
        <p:spPr>
          <a:xfrm>
            <a:off x="45967" y="2853583"/>
            <a:ext cx="1356975"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Drug Management</a:t>
            </a:r>
          </a:p>
        </p:txBody>
      </p:sp>
      <p:sp>
        <p:nvSpPr>
          <p:cNvPr id="36" name="TextBox 35">
            <a:hlinkClick r:id="rId11" action="ppaction://hlinksldjump"/>
            <a:extLst>
              <a:ext uri="{FF2B5EF4-FFF2-40B4-BE49-F238E27FC236}">
                <a16:creationId xmlns:a16="http://schemas.microsoft.com/office/drawing/2014/main" id="{91D22041-8033-48F2-B7E6-34B133BE0F2C}"/>
              </a:ext>
            </a:extLst>
          </p:cNvPr>
          <p:cNvSpPr txBox="1"/>
          <p:nvPr/>
        </p:nvSpPr>
        <p:spPr>
          <a:xfrm>
            <a:off x="45967" y="3164361"/>
            <a:ext cx="802143"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Interfaces</a:t>
            </a:r>
          </a:p>
        </p:txBody>
      </p:sp>
      <p:sp>
        <p:nvSpPr>
          <p:cNvPr id="37" name="TextBox 36">
            <a:hlinkClick r:id="rId12" action="ppaction://hlinksldjump"/>
            <a:extLst>
              <a:ext uri="{FF2B5EF4-FFF2-40B4-BE49-F238E27FC236}">
                <a16:creationId xmlns:a16="http://schemas.microsoft.com/office/drawing/2014/main" id="{A09C7752-397E-4DAE-AA91-83C2B36A321D}"/>
              </a:ext>
            </a:extLst>
          </p:cNvPr>
          <p:cNvSpPr txBox="1"/>
          <p:nvPr/>
        </p:nvSpPr>
        <p:spPr>
          <a:xfrm>
            <a:off x="45967" y="1921249"/>
            <a:ext cx="793166"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Workflow</a:t>
            </a:r>
          </a:p>
        </p:txBody>
      </p:sp>
      <p:sp>
        <p:nvSpPr>
          <p:cNvPr id="38" name="TextBox 37">
            <a:hlinkClick r:id="rId13" action="ppaction://hlinksldjump"/>
            <a:extLst>
              <a:ext uri="{FF2B5EF4-FFF2-40B4-BE49-F238E27FC236}">
                <a16:creationId xmlns:a16="http://schemas.microsoft.com/office/drawing/2014/main" id="{91D22041-8033-48F2-B7E6-34B133BE0F2C}"/>
              </a:ext>
            </a:extLst>
          </p:cNvPr>
          <p:cNvSpPr txBox="1"/>
          <p:nvPr/>
        </p:nvSpPr>
        <p:spPr>
          <a:xfrm>
            <a:off x="45967" y="3475139"/>
            <a:ext cx="1351717"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Optional Programs</a:t>
            </a:r>
          </a:p>
        </p:txBody>
      </p:sp>
      <p:cxnSp>
        <p:nvCxnSpPr>
          <p:cNvPr id="2" name="Straight Connector 1">
            <a:extLst>
              <a:ext uri="{FF2B5EF4-FFF2-40B4-BE49-F238E27FC236}">
                <a16:creationId xmlns:a16="http://schemas.microsoft.com/office/drawing/2014/main" id="{6CF8103F-23F4-AF1C-B15C-0371154997D0}"/>
              </a:ext>
            </a:extLst>
          </p:cNvPr>
          <p:cNvCxnSpPr/>
          <p:nvPr/>
        </p:nvCxnSpPr>
        <p:spPr>
          <a:xfrm>
            <a:off x="42862" y="802194"/>
            <a:ext cx="9024938"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19217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49"/>
          <p:cNvSpPr/>
          <p:nvPr/>
        </p:nvSpPr>
        <p:spPr>
          <a:xfrm>
            <a:off x="22548" y="2256226"/>
            <a:ext cx="1461362" cy="2286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1" name="Picture 20" descr="swooshbig.jpg"/>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l="6250" t="29034" b="8673"/>
          <a:stretch>
            <a:fillRect/>
          </a:stretch>
        </p:blipFill>
        <p:spPr bwMode="auto">
          <a:xfrm rot="10800000">
            <a:off x="0" y="4556463"/>
            <a:ext cx="9144000" cy="587190"/>
          </a:xfrm>
          <a:prstGeom prst="rect">
            <a:avLst/>
          </a:prstGeom>
          <a:noFill/>
          <a:ln>
            <a:noFill/>
          </a:ln>
          <a:scene3d>
            <a:camera prst="orthographicFront">
              <a:rot lat="0" lon="0" rev="10800000"/>
            </a:camera>
            <a:lightRig rig="threePt" dir="t"/>
          </a:scene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23" descr="swooshbig.jpg"/>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l="6250" t="29034" b="8673"/>
          <a:stretch>
            <a:fillRect/>
          </a:stretch>
        </p:blipFill>
        <p:spPr bwMode="auto">
          <a:xfrm rot="10800000">
            <a:off x="0" y="0"/>
            <a:ext cx="9144000" cy="587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2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 y="241158"/>
            <a:ext cx="1361690" cy="508764"/>
          </a:xfrm>
          <a:prstGeom prst="rect">
            <a:avLst/>
          </a:prstGeom>
          <a:noFill/>
        </p:spPr>
      </p:pic>
      <p:cxnSp>
        <p:nvCxnSpPr>
          <p:cNvPr id="26" name="Straight Connector 25"/>
          <p:cNvCxnSpPr/>
          <p:nvPr/>
        </p:nvCxnSpPr>
        <p:spPr>
          <a:xfrm flipH="1" flipV="1">
            <a:off x="1506458" y="157968"/>
            <a:ext cx="1899" cy="4692089"/>
          </a:xfrm>
          <a:prstGeom prst="line">
            <a:avLst/>
          </a:prstGeom>
          <a:ln>
            <a:solidFill>
              <a:schemeClr val="accent1">
                <a:lumMod val="50000"/>
              </a:schemeClr>
            </a:solidFill>
          </a:ln>
        </p:spPr>
        <p:style>
          <a:lnRef idx="2">
            <a:schemeClr val="accent1"/>
          </a:lnRef>
          <a:fillRef idx="0">
            <a:schemeClr val="accent1"/>
          </a:fillRef>
          <a:effectRef idx="1">
            <a:schemeClr val="accent1"/>
          </a:effectRef>
          <a:fontRef idx="minor">
            <a:schemeClr val="tx1"/>
          </a:fontRef>
        </p:style>
      </p:cxnSp>
      <p:graphicFrame>
        <p:nvGraphicFramePr>
          <p:cNvPr id="5" name="Table 4"/>
          <p:cNvGraphicFramePr>
            <a:graphicFrameLocks noGrp="1"/>
          </p:cNvGraphicFramePr>
          <p:nvPr>
            <p:extLst>
              <p:ext uri="{D42A27DB-BD31-4B8C-83A1-F6EECF244321}">
                <p14:modId xmlns:p14="http://schemas.microsoft.com/office/powerpoint/2010/main" val="3135416858"/>
              </p:ext>
            </p:extLst>
          </p:nvPr>
        </p:nvGraphicFramePr>
        <p:xfrm>
          <a:off x="1597817" y="285750"/>
          <a:ext cx="7187120" cy="533400"/>
        </p:xfrm>
        <a:graphic>
          <a:graphicData uri="http://schemas.openxmlformats.org/drawingml/2006/table">
            <a:tbl>
              <a:tblPr firstRow="1" bandRow="1">
                <a:tableStyleId>{69012ECD-51FC-41F1-AA8D-1B2483CD663E}</a:tableStyleId>
              </a:tblPr>
              <a:tblGrid>
                <a:gridCol w="1297783">
                  <a:extLst>
                    <a:ext uri="{9D8B030D-6E8A-4147-A177-3AD203B41FA5}">
                      <a16:colId xmlns:a16="http://schemas.microsoft.com/office/drawing/2014/main" val="20000"/>
                    </a:ext>
                  </a:extLst>
                </a:gridCol>
                <a:gridCol w="2057400">
                  <a:extLst>
                    <a:ext uri="{9D8B030D-6E8A-4147-A177-3AD203B41FA5}">
                      <a16:colId xmlns:a16="http://schemas.microsoft.com/office/drawing/2014/main" val="20001"/>
                    </a:ext>
                  </a:extLst>
                </a:gridCol>
                <a:gridCol w="3831937">
                  <a:extLst>
                    <a:ext uri="{9D8B030D-6E8A-4147-A177-3AD203B41FA5}">
                      <a16:colId xmlns:a16="http://schemas.microsoft.com/office/drawing/2014/main" val="20002"/>
                    </a:ext>
                  </a:extLst>
                </a:gridCol>
              </a:tblGrid>
              <a:tr h="533400">
                <a:tc>
                  <a:txBody>
                    <a:bodyPr/>
                    <a:lstStyle/>
                    <a:p>
                      <a:r>
                        <a:rPr lang="en-US" baseline="0" dirty="0">
                          <a:solidFill>
                            <a:schemeClr val="bg1"/>
                          </a:solidFill>
                        </a:rPr>
                        <a:t>Patient Chart</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70C0"/>
                    </a:solidFill>
                  </a:tcPr>
                </a:tc>
                <a:tc>
                  <a:txBody>
                    <a:bodyPr/>
                    <a:lstStyle/>
                    <a:p>
                      <a:r>
                        <a:rPr lang="en-US" dirty="0">
                          <a:solidFill>
                            <a:schemeClr val="tx1"/>
                          </a:solidFill>
                        </a:rPr>
                        <a:t>Blood</a:t>
                      </a:r>
                      <a:r>
                        <a:rPr lang="en-US" baseline="0" dirty="0">
                          <a:solidFill>
                            <a:schemeClr val="tx1"/>
                          </a:solidFill>
                        </a:rPr>
                        <a:t> Sugar Graph</a:t>
                      </a:r>
                      <a:endParaRPr lang="en-US" dirty="0">
                        <a:solidFill>
                          <a:schemeClr val="tx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r>
                        <a:rPr lang="en-US" dirty="0">
                          <a:solidFill>
                            <a:sysClr val="windowText" lastClr="000000"/>
                          </a:solidFill>
                        </a:rPr>
                        <a:t>Any numeric</a:t>
                      </a:r>
                      <a:r>
                        <a:rPr lang="en-US" baseline="0" dirty="0">
                          <a:solidFill>
                            <a:sysClr val="windowText" lastClr="000000"/>
                          </a:solidFill>
                        </a:rPr>
                        <a:t> data (e.g. BP, Weight) can be graphed</a:t>
                      </a:r>
                      <a:endParaRPr lang="en-US" dirty="0">
                        <a:solidFill>
                          <a:sysClr val="windowText" lastClr="000000"/>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0000"/>
                  </a:ext>
                </a:extLst>
              </a:tr>
            </a:tbl>
          </a:graphicData>
        </a:graphic>
      </p:graphicFrame>
      <p:pic>
        <p:nvPicPr>
          <p:cNvPr id="2" name="Picture 1"/>
          <p:cNvPicPr>
            <a:picLocks noChangeAspect="1"/>
          </p:cNvPicPr>
          <p:nvPr/>
        </p:nvPicPr>
        <p:blipFill>
          <a:blip r:embed="rId4"/>
          <a:stretch>
            <a:fillRect/>
          </a:stretch>
        </p:blipFill>
        <p:spPr>
          <a:xfrm>
            <a:off x="1825456" y="987726"/>
            <a:ext cx="6903244" cy="3912870"/>
          </a:xfrm>
          <a:prstGeom prst="rect">
            <a:avLst/>
          </a:prstGeom>
        </p:spPr>
      </p:pic>
      <p:sp>
        <p:nvSpPr>
          <p:cNvPr id="47" name="TextBox 46"/>
          <p:cNvSpPr txBox="1"/>
          <p:nvPr/>
        </p:nvSpPr>
        <p:spPr>
          <a:xfrm>
            <a:off x="966868" y="4684618"/>
            <a:ext cx="593432" cy="246221"/>
          </a:xfrm>
          <a:prstGeom prst="rect">
            <a:avLst/>
          </a:prstGeom>
          <a:noFill/>
        </p:spPr>
        <p:txBody>
          <a:bodyPr wrap="none" rtlCol="0">
            <a:spAutoFit/>
          </a:bodyPr>
          <a:lstStyle/>
          <a:p>
            <a:r>
              <a:rPr lang="en-US" sz="1000" dirty="0"/>
              <a:t>Slide 22</a:t>
            </a:r>
          </a:p>
        </p:txBody>
      </p:sp>
      <p:sp>
        <p:nvSpPr>
          <p:cNvPr id="33" name="TextBox 32">
            <a:hlinkClick r:id="rId5" action="ppaction://hlinksldjump"/>
            <a:extLst>
              <a:ext uri="{FF2B5EF4-FFF2-40B4-BE49-F238E27FC236}">
                <a16:creationId xmlns:a16="http://schemas.microsoft.com/office/drawing/2014/main" id="{07C046D2-3DEF-4106-AAFE-234399BE4735}"/>
              </a:ext>
            </a:extLst>
          </p:cNvPr>
          <p:cNvSpPr txBox="1"/>
          <p:nvPr/>
        </p:nvSpPr>
        <p:spPr>
          <a:xfrm>
            <a:off x="45967" y="1299693"/>
            <a:ext cx="1039387"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CorrecTek Bio</a:t>
            </a:r>
          </a:p>
        </p:txBody>
      </p:sp>
      <p:sp>
        <p:nvSpPr>
          <p:cNvPr id="34" name="TextBox 33">
            <a:hlinkClick r:id="rId6" action="ppaction://hlinksldjump"/>
            <a:extLst>
              <a:ext uri="{FF2B5EF4-FFF2-40B4-BE49-F238E27FC236}">
                <a16:creationId xmlns:a16="http://schemas.microsoft.com/office/drawing/2014/main" id="{488C7E4C-73FA-4F90-BB51-845278647476}"/>
              </a:ext>
            </a:extLst>
          </p:cNvPr>
          <p:cNvSpPr txBox="1"/>
          <p:nvPr/>
        </p:nvSpPr>
        <p:spPr>
          <a:xfrm>
            <a:off x="45967" y="1610471"/>
            <a:ext cx="1210909"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Why Spark EHR?</a:t>
            </a:r>
          </a:p>
        </p:txBody>
      </p:sp>
      <p:sp>
        <p:nvSpPr>
          <p:cNvPr id="35" name="TextBox 34">
            <a:hlinkClick r:id="rId7" action="ppaction://hlinksldjump"/>
            <a:extLst>
              <a:ext uri="{FF2B5EF4-FFF2-40B4-BE49-F238E27FC236}">
                <a16:creationId xmlns:a16="http://schemas.microsoft.com/office/drawing/2014/main" id="{2E99B076-5D73-42B5-9E0A-79CE0AC2E50B}"/>
              </a:ext>
            </a:extLst>
          </p:cNvPr>
          <p:cNvSpPr txBox="1"/>
          <p:nvPr/>
        </p:nvSpPr>
        <p:spPr>
          <a:xfrm>
            <a:off x="45967" y="2232027"/>
            <a:ext cx="1002454"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Patient Chart</a:t>
            </a:r>
          </a:p>
        </p:txBody>
      </p:sp>
      <p:sp>
        <p:nvSpPr>
          <p:cNvPr id="37" name="TextBox 36">
            <a:hlinkClick r:id="rId8" action="ppaction://hlinksldjump"/>
            <a:extLst>
              <a:ext uri="{FF2B5EF4-FFF2-40B4-BE49-F238E27FC236}">
                <a16:creationId xmlns:a16="http://schemas.microsoft.com/office/drawing/2014/main" id="{4921D9C4-B2A8-42FF-B40C-4CBE3230EC69}"/>
              </a:ext>
            </a:extLst>
          </p:cNvPr>
          <p:cNvSpPr txBox="1"/>
          <p:nvPr/>
        </p:nvSpPr>
        <p:spPr>
          <a:xfrm>
            <a:off x="45967" y="2542805"/>
            <a:ext cx="1032014"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Configuration</a:t>
            </a:r>
          </a:p>
        </p:txBody>
      </p:sp>
      <p:sp>
        <p:nvSpPr>
          <p:cNvPr id="39" name="TextBox 38">
            <a:hlinkClick r:id="rId9" action="ppaction://hlinksldjump"/>
            <a:extLst>
              <a:ext uri="{FF2B5EF4-FFF2-40B4-BE49-F238E27FC236}">
                <a16:creationId xmlns:a16="http://schemas.microsoft.com/office/drawing/2014/main" id="{D3964723-9766-4C13-983B-0D29E0BA1B22}"/>
              </a:ext>
            </a:extLst>
          </p:cNvPr>
          <p:cNvSpPr txBox="1"/>
          <p:nvPr/>
        </p:nvSpPr>
        <p:spPr>
          <a:xfrm>
            <a:off x="45967" y="3785917"/>
            <a:ext cx="778546"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Summary</a:t>
            </a:r>
          </a:p>
        </p:txBody>
      </p:sp>
      <p:sp>
        <p:nvSpPr>
          <p:cNvPr id="43" name="TextBox 42">
            <a:hlinkClick r:id="rId10" action="ppaction://hlinksldjump"/>
            <a:extLst>
              <a:ext uri="{FF2B5EF4-FFF2-40B4-BE49-F238E27FC236}">
                <a16:creationId xmlns:a16="http://schemas.microsoft.com/office/drawing/2014/main" id="{F6FE356A-8745-4D19-9FCF-B8D49E1B7375}"/>
              </a:ext>
            </a:extLst>
          </p:cNvPr>
          <p:cNvSpPr txBox="1"/>
          <p:nvPr/>
        </p:nvSpPr>
        <p:spPr>
          <a:xfrm>
            <a:off x="45967" y="2853583"/>
            <a:ext cx="1356975"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Drug Management</a:t>
            </a:r>
          </a:p>
        </p:txBody>
      </p:sp>
      <p:sp>
        <p:nvSpPr>
          <p:cNvPr id="44" name="TextBox 43">
            <a:hlinkClick r:id="rId11" action="ppaction://hlinksldjump"/>
            <a:extLst>
              <a:ext uri="{FF2B5EF4-FFF2-40B4-BE49-F238E27FC236}">
                <a16:creationId xmlns:a16="http://schemas.microsoft.com/office/drawing/2014/main" id="{91D22041-8033-48F2-B7E6-34B133BE0F2C}"/>
              </a:ext>
            </a:extLst>
          </p:cNvPr>
          <p:cNvSpPr txBox="1"/>
          <p:nvPr/>
        </p:nvSpPr>
        <p:spPr>
          <a:xfrm>
            <a:off x="45967" y="3164361"/>
            <a:ext cx="802143"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Interfaces</a:t>
            </a:r>
          </a:p>
        </p:txBody>
      </p:sp>
      <p:sp>
        <p:nvSpPr>
          <p:cNvPr id="48" name="TextBox 47">
            <a:hlinkClick r:id="rId12" action="ppaction://hlinksldjump"/>
            <a:extLst>
              <a:ext uri="{FF2B5EF4-FFF2-40B4-BE49-F238E27FC236}">
                <a16:creationId xmlns:a16="http://schemas.microsoft.com/office/drawing/2014/main" id="{A09C7752-397E-4DAE-AA91-83C2B36A321D}"/>
              </a:ext>
            </a:extLst>
          </p:cNvPr>
          <p:cNvSpPr txBox="1"/>
          <p:nvPr/>
        </p:nvSpPr>
        <p:spPr>
          <a:xfrm>
            <a:off x="45967" y="1921249"/>
            <a:ext cx="793166"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Workflow</a:t>
            </a:r>
          </a:p>
        </p:txBody>
      </p:sp>
      <p:sp>
        <p:nvSpPr>
          <p:cNvPr id="49" name="TextBox 48">
            <a:hlinkClick r:id="rId13" action="ppaction://hlinksldjump"/>
            <a:extLst>
              <a:ext uri="{FF2B5EF4-FFF2-40B4-BE49-F238E27FC236}">
                <a16:creationId xmlns:a16="http://schemas.microsoft.com/office/drawing/2014/main" id="{91D22041-8033-48F2-B7E6-34B133BE0F2C}"/>
              </a:ext>
            </a:extLst>
          </p:cNvPr>
          <p:cNvSpPr txBox="1"/>
          <p:nvPr/>
        </p:nvSpPr>
        <p:spPr>
          <a:xfrm>
            <a:off x="45967" y="3475139"/>
            <a:ext cx="1351717"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Optional Programs</a:t>
            </a:r>
          </a:p>
        </p:txBody>
      </p:sp>
      <p:cxnSp>
        <p:nvCxnSpPr>
          <p:cNvPr id="3" name="Straight Connector 2">
            <a:extLst>
              <a:ext uri="{FF2B5EF4-FFF2-40B4-BE49-F238E27FC236}">
                <a16:creationId xmlns:a16="http://schemas.microsoft.com/office/drawing/2014/main" id="{29E234D7-0A91-09C5-B61A-25E3942C366F}"/>
              </a:ext>
            </a:extLst>
          </p:cNvPr>
          <p:cNvCxnSpPr/>
          <p:nvPr/>
        </p:nvCxnSpPr>
        <p:spPr>
          <a:xfrm>
            <a:off x="42862" y="802194"/>
            <a:ext cx="9024938"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14652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8" name="Rectangle 57"/>
          <p:cNvSpPr/>
          <p:nvPr/>
        </p:nvSpPr>
        <p:spPr>
          <a:xfrm>
            <a:off x="45967" y="2552695"/>
            <a:ext cx="1461362" cy="2286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3" name="Picture 52" descr="swooshbig.jpg"/>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l="6250" t="29034" b="8673"/>
          <a:stretch>
            <a:fillRect/>
          </a:stretch>
        </p:blipFill>
        <p:spPr bwMode="auto">
          <a:xfrm rot="10800000">
            <a:off x="0" y="4556463"/>
            <a:ext cx="9144000" cy="587190"/>
          </a:xfrm>
          <a:prstGeom prst="rect">
            <a:avLst/>
          </a:prstGeom>
          <a:noFill/>
          <a:ln>
            <a:noFill/>
          </a:ln>
          <a:scene3d>
            <a:camera prst="orthographicFront">
              <a:rot lat="0" lon="0" rev="10800000"/>
            </a:camera>
            <a:lightRig rig="threePt" dir="t"/>
          </a:scene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 name="Picture 54" descr="swooshbig.jpg"/>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l="6250" t="29034" b="8673"/>
          <a:stretch>
            <a:fillRect/>
          </a:stretch>
        </p:blipFill>
        <p:spPr bwMode="auto">
          <a:xfrm rot="10800000">
            <a:off x="0" y="0"/>
            <a:ext cx="9144000" cy="587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 name="TextBox 50">
            <a:hlinkClick r:id="rId3" action="ppaction://hlinksldjump"/>
          </p:cNvPr>
          <p:cNvSpPr txBox="1"/>
          <p:nvPr/>
        </p:nvSpPr>
        <p:spPr>
          <a:xfrm>
            <a:off x="47634" y="895350"/>
            <a:ext cx="1476366" cy="276999"/>
          </a:xfrm>
          <a:prstGeom prst="rect">
            <a:avLst/>
          </a:prstGeom>
          <a:noFill/>
          <a:ln>
            <a:solidFill>
              <a:schemeClr val="bg1">
                <a:alpha val="0"/>
              </a:schemeClr>
            </a:solidFill>
          </a:ln>
        </p:spPr>
        <p:txBody>
          <a:bodyPr wrap="none" rtlCol="0">
            <a:spAutoFit/>
          </a:bodyPr>
          <a:lstStyle/>
          <a:p>
            <a:r>
              <a:rPr lang="en-US" sz="1200" dirty="0">
                <a:solidFill>
                  <a:schemeClr val="bg1"/>
                </a:solidFill>
              </a:rPr>
              <a:t>Presentation Outline</a:t>
            </a:r>
          </a:p>
        </p:txBody>
      </p:sp>
      <p:sp>
        <p:nvSpPr>
          <p:cNvPr id="6" name="TextBox 5"/>
          <p:cNvSpPr txBox="1"/>
          <p:nvPr/>
        </p:nvSpPr>
        <p:spPr>
          <a:xfrm>
            <a:off x="2570136" y="1047750"/>
            <a:ext cx="6324601" cy="369332"/>
          </a:xfrm>
          <a:prstGeom prst="rect">
            <a:avLst/>
          </a:prstGeom>
          <a:noFill/>
        </p:spPr>
        <p:txBody>
          <a:bodyPr wrap="square" rtlCol="0">
            <a:spAutoFit/>
          </a:bodyPr>
          <a:lstStyle/>
          <a:p>
            <a:r>
              <a:rPr lang="en-US" dirty="0"/>
              <a:t>Complete Build-Out For Medical, Behavioral Health, &amp; Dental</a:t>
            </a:r>
          </a:p>
        </p:txBody>
      </p:sp>
      <p:graphicFrame>
        <p:nvGraphicFramePr>
          <p:cNvPr id="2" name="Table 1"/>
          <p:cNvGraphicFramePr>
            <a:graphicFrameLocks noGrp="1"/>
          </p:cNvGraphicFramePr>
          <p:nvPr>
            <p:extLst>
              <p:ext uri="{D42A27DB-BD31-4B8C-83A1-F6EECF244321}">
                <p14:modId xmlns:p14="http://schemas.microsoft.com/office/powerpoint/2010/main" val="2776879842"/>
              </p:ext>
            </p:extLst>
          </p:nvPr>
        </p:nvGraphicFramePr>
        <p:xfrm>
          <a:off x="1738735" y="1611103"/>
          <a:ext cx="7176667" cy="3114040"/>
        </p:xfrm>
        <a:graphic>
          <a:graphicData uri="http://schemas.openxmlformats.org/drawingml/2006/table">
            <a:tbl>
              <a:tblPr firstRow="1" bandRow="1">
                <a:tableStyleId>{1E171933-4619-4E11-9A3F-F7608DF75F80}</a:tableStyleId>
              </a:tblPr>
              <a:tblGrid>
                <a:gridCol w="2757065">
                  <a:extLst>
                    <a:ext uri="{9D8B030D-6E8A-4147-A177-3AD203B41FA5}">
                      <a16:colId xmlns:a16="http://schemas.microsoft.com/office/drawing/2014/main" val="20000"/>
                    </a:ext>
                  </a:extLst>
                </a:gridCol>
                <a:gridCol w="4419602">
                  <a:extLst>
                    <a:ext uri="{9D8B030D-6E8A-4147-A177-3AD203B41FA5}">
                      <a16:colId xmlns:a16="http://schemas.microsoft.com/office/drawing/2014/main" val="20001"/>
                    </a:ext>
                  </a:extLst>
                </a:gridCol>
              </a:tblGrid>
              <a:tr h="370840">
                <a:tc>
                  <a:txBody>
                    <a:bodyPr/>
                    <a:lstStyle/>
                    <a:p>
                      <a:r>
                        <a:rPr lang="en-US" dirty="0"/>
                        <a:t>Spark Configuration Category</a:t>
                      </a:r>
                    </a:p>
                  </a:txBody>
                  <a:tcPr anchor="ctr"/>
                </a:tc>
                <a:tc>
                  <a:txBody>
                    <a:bodyPr/>
                    <a:lstStyle/>
                    <a:p>
                      <a:r>
                        <a:rPr lang="en-US" dirty="0"/>
                        <a:t>Examples (By no means inclusive)</a:t>
                      </a:r>
                    </a:p>
                  </a:txBody>
                  <a:tcPr anchor="ctr"/>
                </a:tc>
                <a:extLst>
                  <a:ext uri="{0D108BD9-81ED-4DB2-BD59-A6C34878D82A}">
                    <a16:rowId xmlns:a16="http://schemas.microsoft.com/office/drawing/2014/main" val="10000"/>
                  </a:ext>
                </a:extLst>
              </a:tr>
              <a:tr h="370840">
                <a:tc>
                  <a:txBody>
                    <a:bodyPr/>
                    <a:lstStyle/>
                    <a:p>
                      <a:r>
                        <a:rPr lang="en-US" dirty="0"/>
                        <a:t>Workflow/Documentation Processes</a:t>
                      </a:r>
                    </a:p>
                    <a:p>
                      <a:r>
                        <a:rPr lang="en-US" dirty="0"/>
                        <a:t>        a. </a:t>
                      </a:r>
                      <a:r>
                        <a:rPr lang="en-US" baseline="0" dirty="0"/>
                        <a:t>Data Collected,</a:t>
                      </a:r>
                      <a:endParaRPr lang="en-US" dirty="0"/>
                    </a:p>
                    <a:p>
                      <a:r>
                        <a:rPr lang="en-US" dirty="0"/>
                        <a:t>        b.</a:t>
                      </a:r>
                      <a:r>
                        <a:rPr lang="en-US" baseline="0" dirty="0"/>
                        <a:t> In-House Orders,</a:t>
                      </a:r>
                    </a:p>
                    <a:p>
                      <a:r>
                        <a:rPr lang="en-US" baseline="0" dirty="0"/>
                        <a:t>        c. Outside Referrals</a:t>
                      </a:r>
                      <a:endParaRPr lang="en-US" dirty="0"/>
                    </a:p>
                  </a:txBody>
                  <a:tcPr/>
                </a:tc>
                <a:tc>
                  <a:txBody>
                    <a:bodyPr/>
                    <a:lstStyle/>
                    <a:p>
                      <a:r>
                        <a:rPr lang="en-US" i="1" dirty="0"/>
                        <a:t>AIMS, Behavior</a:t>
                      </a:r>
                      <a:r>
                        <a:rPr lang="en-US" i="1" baseline="0" dirty="0"/>
                        <a:t> Treatment Plan, </a:t>
                      </a:r>
                      <a:r>
                        <a:rPr lang="en-US" i="1" dirty="0"/>
                        <a:t>Intake,</a:t>
                      </a:r>
                      <a:r>
                        <a:rPr lang="en-US" i="1" baseline="0" dirty="0"/>
                        <a:t> Blood Sugar, Chest X-Ray, H &amp; P, Sick Call, Behavioral Health Exams, Nurse Visit, Provider Visit, Chronic Care, Alcohol Detox, Suicide Assessment, Dental Exam, Consent, Refusal, Flow Sheets, …</a:t>
                      </a:r>
                      <a:endParaRPr lang="en-US" i="1" dirty="0"/>
                    </a:p>
                  </a:txBody>
                  <a:tcPr/>
                </a:tc>
                <a:extLst>
                  <a:ext uri="{0D108BD9-81ED-4DB2-BD59-A6C34878D82A}">
                    <a16:rowId xmlns:a16="http://schemas.microsoft.com/office/drawing/2014/main" val="10001"/>
                  </a:ext>
                </a:extLst>
              </a:tr>
              <a:tr h="370840">
                <a:tc>
                  <a:txBody>
                    <a:bodyPr/>
                    <a:lstStyle/>
                    <a:p>
                      <a:r>
                        <a:rPr lang="en-US" dirty="0"/>
                        <a:t>Order</a:t>
                      </a:r>
                      <a:r>
                        <a:rPr lang="en-US" baseline="0" dirty="0"/>
                        <a:t> Definitions (Types)</a:t>
                      </a:r>
                      <a:r>
                        <a:rPr lang="en-US" dirty="0"/>
                        <a:t> For</a:t>
                      </a:r>
                    </a:p>
                    <a:p>
                      <a:r>
                        <a:rPr lang="en-US" baseline="0" dirty="0"/>
                        <a:t>        a. Medical, </a:t>
                      </a:r>
                    </a:p>
                    <a:p>
                      <a:r>
                        <a:rPr lang="en-US" baseline="0" dirty="0"/>
                        <a:t>        b. Dental, </a:t>
                      </a:r>
                    </a:p>
                    <a:p>
                      <a:r>
                        <a:rPr lang="en-US" baseline="0" dirty="0"/>
                        <a:t>        c. Behavioral Health</a:t>
                      </a:r>
                      <a:endParaRPr lang="en-US" dirty="0"/>
                    </a:p>
                  </a:txBody>
                  <a:tcPr/>
                </a:tc>
                <a:tc>
                  <a:txBody>
                    <a:bodyPr/>
                    <a:lstStyle/>
                    <a:p>
                      <a:r>
                        <a:rPr lang="en-US" i="1" dirty="0"/>
                        <a:t>Detox, Diet, Injection, Labs, Observation, Outside</a:t>
                      </a:r>
                      <a:r>
                        <a:rPr lang="en-US" i="1" baseline="0" dirty="0"/>
                        <a:t> Provider, PPD Plant, Restrictions, Blood Pressure, Blood Sugar, Vaccinations, Vitals, Verbal, Wound Care, Behavioral Health Assessments, Chronic Care Visits, Nurse Sick Call, …</a:t>
                      </a:r>
                      <a:endParaRPr lang="en-US" i="1" dirty="0"/>
                    </a:p>
                  </a:txBody>
                  <a:tcPr/>
                </a:tc>
                <a:extLst>
                  <a:ext uri="{0D108BD9-81ED-4DB2-BD59-A6C34878D82A}">
                    <a16:rowId xmlns:a16="http://schemas.microsoft.com/office/drawing/2014/main" val="10002"/>
                  </a:ext>
                </a:extLst>
              </a:tr>
              <a:tr h="370840">
                <a:tc>
                  <a:txBody>
                    <a:bodyPr/>
                    <a:lstStyle/>
                    <a:p>
                      <a:r>
                        <a:rPr lang="en-US" dirty="0"/>
                        <a:t>Report Definitions For</a:t>
                      </a:r>
                    </a:p>
                    <a:p>
                      <a:r>
                        <a:rPr lang="en-US" dirty="0"/>
                        <a:t>        a. Workflow,      d. Cost Analysis,</a:t>
                      </a:r>
                    </a:p>
                    <a:p>
                      <a:r>
                        <a:rPr lang="en-US" dirty="0"/>
                        <a:t>        b. Productivity,  e. Compliance,</a:t>
                      </a:r>
                    </a:p>
                    <a:p>
                      <a:r>
                        <a:rPr lang="en-US" baseline="0" dirty="0"/>
                        <a:t>        c.  Statistics,       f. Clinical Trends</a:t>
                      </a:r>
                      <a:endParaRPr lang="en-US" dirty="0"/>
                    </a:p>
                  </a:txBody>
                  <a:tcPr/>
                </a:tc>
                <a:tc>
                  <a:txBody>
                    <a:bodyPr/>
                    <a:lstStyle/>
                    <a:p>
                      <a:r>
                        <a:rPr lang="en-US" i="1" dirty="0"/>
                        <a:t>Cancer Patients,</a:t>
                      </a:r>
                      <a:r>
                        <a:rPr lang="en-US" i="1" baseline="0" dirty="0"/>
                        <a:t> Cardiology Patients, Diabetic Patients, HIV Patients, Pregnancies, Open Orders, BP Checks, TB Patients, ER Visits, Behavioral Health Visits, No Meds, No Treatments, PPD Plants, Physicals, Chronic Care, Dental, …</a:t>
                      </a:r>
                      <a:endParaRPr lang="en-US" i="1" dirty="0"/>
                    </a:p>
                  </a:txBody>
                  <a:tcPr/>
                </a:tc>
                <a:extLst>
                  <a:ext uri="{0D108BD9-81ED-4DB2-BD59-A6C34878D82A}">
                    <a16:rowId xmlns:a16="http://schemas.microsoft.com/office/drawing/2014/main" val="10003"/>
                  </a:ext>
                </a:extLst>
              </a:tr>
            </a:tbl>
          </a:graphicData>
        </a:graphic>
      </p:graphicFrame>
      <p:pic>
        <p:nvPicPr>
          <p:cNvPr id="26" name="Picture 2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02890" y="866185"/>
            <a:ext cx="736368" cy="736368"/>
          </a:xfrm>
          <a:prstGeom prst="rect">
            <a:avLst/>
          </a:prstGeom>
        </p:spPr>
      </p:pic>
      <p:pic>
        <p:nvPicPr>
          <p:cNvPr id="28" name="Picture 27"/>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200" y="241158"/>
            <a:ext cx="1361690" cy="508764"/>
          </a:xfrm>
          <a:prstGeom prst="rect">
            <a:avLst/>
          </a:prstGeom>
          <a:noFill/>
        </p:spPr>
      </p:pic>
      <p:cxnSp>
        <p:nvCxnSpPr>
          <p:cNvPr id="29" name="Straight Connector 28"/>
          <p:cNvCxnSpPr/>
          <p:nvPr/>
        </p:nvCxnSpPr>
        <p:spPr>
          <a:xfrm flipH="1" flipV="1">
            <a:off x="1506458" y="157968"/>
            <a:ext cx="1899" cy="4692089"/>
          </a:xfrm>
          <a:prstGeom prst="line">
            <a:avLst/>
          </a:prstGeom>
          <a:ln>
            <a:solidFill>
              <a:schemeClr val="accent1">
                <a:lumMod val="50000"/>
              </a:schemeClr>
            </a:solidFill>
          </a:ln>
        </p:spPr>
        <p:style>
          <a:lnRef idx="2">
            <a:schemeClr val="accent1"/>
          </a:lnRef>
          <a:fillRef idx="0">
            <a:schemeClr val="accent1"/>
          </a:fillRef>
          <a:effectRef idx="1">
            <a:schemeClr val="accent1"/>
          </a:effectRef>
          <a:fontRef idx="minor">
            <a:schemeClr val="tx1"/>
          </a:fontRef>
        </p:style>
      </p:cxnSp>
      <p:graphicFrame>
        <p:nvGraphicFramePr>
          <p:cNvPr id="35" name="Table 34"/>
          <p:cNvGraphicFramePr>
            <a:graphicFrameLocks noGrp="1"/>
          </p:cNvGraphicFramePr>
          <p:nvPr>
            <p:extLst>
              <p:ext uri="{D42A27DB-BD31-4B8C-83A1-F6EECF244321}">
                <p14:modId xmlns:p14="http://schemas.microsoft.com/office/powerpoint/2010/main" val="914396803"/>
              </p:ext>
            </p:extLst>
          </p:nvPr>
        </p:nvGraphicFramePr>
        <p:xfrm>
          <a:off x="1597817" y="285750"/>
          <a:ext cx="7187120" cy="533400"/>
        </p:xfrm>
        <a:graphic>
          <a:graphicData uri="http://schemas.openxmlformats.org/drawingml/2006/table">
            <a:tbl>
              <a:tblPr firstRow="1" bandRow="1">
                <a:tableStyleId>{69012ECD-51FC-41F1-AA8D-1B2483CD663E}</a:tableStyleId>
              </a:tblPr>
              <a:tblGrid>
                <a:gridCol w="1297783">
                  <a:extLst>
                    <a:ext uri="{9D8B030D-6E8A-4147-A177-3AD203B41FA5}">
                      <a16:colId xmlns:a16="http://schemas.microsoft.com/office/drawing/2014/main" val="20000"/>
                    </a:ext>
                  </a:extLst>
                </a:gridCol>
                <a:gridCol w="2895600">
                  <a:extLst>
                    <a:ext uri="{9D8B030D-6E8A-4147-A177-3AD203B41FA5}">
                      <a16:colId xmlns:a16="http://schemas.microsoft.com/office/drawing/2014/main" val="20001"/>
                    </a:ext>
                  </a:extLst>
                </a:gridCol>
                <a:gridCol w="2993737">
                  <a:extLst>
                    <a:ext uri="{9D8B030D-6E8A-4147-A177-3AD203B41FA5}">
                      <a16:colId xmlns:a16="http://schemas.microsoft.com/office/drawing/2014/main" val="20002"/>
                    </a:ext>
                  </a:extLst>
                </a:gridCol>
              </a:tblGrid>
              <a:tr h="533400">
                <a:tc>
                  <a:txBody>
                    <a:bodyPr/>
                    <a:lstStyle/>
                    <a:p>
                      <a:r>
                        <a:rPr lang="en-US" baseline="0" dirty="0">
                          <a:solidFill>
                            <a:schemeClr val="bg1"/>
                          </a:solidFill>
                        </a:rPr>
                        <a:t>Spark Configuration</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70C0"/>
                    </a:solidFill>
                  </a:tcPr>
                </a:tc>
                <a:tc>
                  <a:txBody>
                    <a:bodyPr/>
                    <a:lstStyle/>
                    <a:p>
                      <a:r>
                        <a:rPr lang="en-US" dirty="0">
                          <a:solidFill>
                            <a:schemeClr val="tx1"/>
                          </a:solidFill>
                        </a:rPr>
                        <a:t>Documentation</a:t>
                      </a:r>
                      <a:r>
                        <a:rPr lang="en-US" baseline="0" dirty="0">
                          <a:solidFill>
                            <a:schemeClr val="tx1"/>
                          </a:solidFill>
                        </a:rPr>
                        <a:t> Workflows, Processes (Protocols), Orders, and Reports</a:t>
                      </a:r>
                      <a:endParaRPr lang="en-US" dirty="0">
                        <a:solidFill>
                          <a:schemeClr val="tx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r>
                        <a:rPr lang="en-US" dirty="0">
                          <a:solidFill>
                            <a:sysClr val="windowText" lastClr="000000"/>
                          </a:solidFill>
                        </a:rPr>
                        <a:t>CorrecTek will “build out” Spark</a:t>
                      </a:r>
                      <a:r>
                        <a:rPr lang="en-US" baseline="0" dirty="0">
                          <a:solidFill>
                            <a:sysClr val="windowText" lastClr="000000"/>
                          </a:solidFill>
                        </a:rPr>
                        <a:t> to meet the Client’s specific needs.</a:t>
                      </a:r>
                      <a:endParaRPr lang="en-US" dirty="0">
                        <a:solidFill>
                          <a:sysClr val="windowText" lastClr="000000"/>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0000"/>
                  </a:ext>
                </a:extLst>
              </a:tr>
            </a:tbl>
          </a:graphicData>
        </a:graphic>
      </p:graphicFrame>
      <p:sp>
        <p:nvSpPr>
          <p:cNvPr id="59" name="TextBox 58"/>
          <p:cNvSpPr txBox="1"/>
          <p:nvPr/>
        </p:nvSpPr>
        <p:spPr>
          <a:xfrm>
            <a:off x="966868" y="4684618"/>
            <a:ext cx="593432" cy="246221"/>
          </a:xfrm>
          <a:prstGeom prst="rect">
            <a:avLst/>
          </a:prstGeom>
          <a:noFill/>
        </p:spPr>
        <p:txBody>
          <a:bodyPr wrap="none" rtlCol="0">
            <a:spAutoFit/>
          </a:bodyPr>
          <a:lstStyle/>
          <a:p>
            <a:r>
              <a:rPr lang="en-US" sz="1000" dirty="0"/>
              <a:t>Slide 23</a:t>
            </a:r>
          </a:p>
        </p:txBody>
      </p:sp>
      <p:sp>
        <p:nvSpPr>
          <p:cNvPr id="43" name="TextBox 42">
            <a:hlinkClick r:id="rId6" action="ppaction://hlinksldjump"/>
            <a:extLst>
              <a:ext uri="{FF2B5EF4-FFF2-40B4-BE49-F238E27FC236}">
                <a16:creationId xmlns:a16="http://schemas.microsoft.com/office/drawing/2014/main" id="{07C046D2-3DEF-4106-AAFE-234399BE4735}"/>
              </a:ext>
            </a:extLst>
          </p:cNvPr>
          <p:cNvSpPr txBox="1"/>
          <p:nvPr/>
        </p:nvSpPr>
        <p:spPr>
          <a:xfrm>
            <a:off x="45967" y="1299693"/>
            <a:ext cx="1039387"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CorrecTek Bio</a:t>
            </a:r>
          </a:p>
        </p:txBody>
      </p:sp>
      <p:sp>
        <p:nvSpPr>
          <p:cNvPr id="44" name="TextBox 43">
            <a:hlinkClick r:id="rId7" action="ppaction://hlinksldjump"/>
            <a:extLst>
              <a:ext uri="{FF2B5EF4-FFF2-40B4-BE49-F238E27FC236}">
                <a16:creationId xmlns:a16="http://schemas.microsoft.com/office/drawing/2014/main" id="{488C7E4C-73FA-4F90-BB51-845278647476}"/>
              </a:ext>
            </a:extLst>
          </p:cNvPr>
          <p:cNvSpPr txBox="1"/>
          <p:nvPr/>
        </p:nvSpPr>
        <p:spPr>
          <a:xfrm>
            <a:off x="45967" y="1610471"/>
            <a:ext cx="1210909"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Why Spark EHR?</a:t>
            </a:r>
          </a:p>
        </p:txBody>
      </p:sp>
      <p:sp>
        <p:nvSpPr>
          <p:cNvPr id="47" name="TextBox 46">
            <a:hlinkClick r:id="rId8" action="ppaction://hlinksldjump"/>
            <a:extLst>
              <a:ext uri="{FF2B5EF4-FFF2-40B4-BE49-F238E27FC236}">
                <a16:creationId xmlns:a16="http://schemas.microsoft.com/office/drawing/2014/main" id="{2E99B076-5D73-42B5-9E0A-79CE0AC2E50B}"/>
              </a:ext>
            </a:extLst>
          </p:cNvPr>
          <p:cNvSpPr txBox="1"/>
          <p:nvPr/>
        </p:nvSpPr>
        <p:spPr>
          <a:xfrm>
            <a:off x="45967" y="2232027"/>
            <a:ext cx="1002454"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Patient Chart</a:t>
            </a:r>
          </a:p>
        </p:txBody>
      </p:sp>
      <p:sp>
        <p:nvSpPr>
          <p:cNvPr id="49" name="TextBox 48">
            <a:hlinkClick r:id="rId9" action="ppaction://hlinksldjump"/>
            <a:extLst>
              <a:ext uri="{FF2B5EF4-FFF2-40B4-BE49-F238E27FC236}">
                <a16:creationId xmlns:a16="http://schemas.microsoft.com/office/drawing/2014/main" id="{4921D9C4-B2A8-42FF-B40C-4CBE3230EC69}"/>
              </a:ext>
            </a:extLst>
          </p:cNvPr>
          <p:cNvSpPr txBox="1"/>
          <p:nvPr/>
        </p:nvSpPr>
        <p:spPr>
          <a:xfrm>
            <a:off x="45967" y="2542805"/>
            <a:ext cx="1032014"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Configuration</a:t>
            </a:r>
          </a:p>
        </p:txBody>
      </p:sp>
      <p:sp>
        <p:nvSpPr>
          <p:cNvPr id="50" name="TextBox 49">
            <a:hlinkClick r:id="rId10" action="ppaction://hlinksldjump"/>
            <a:extLst>
              <a:ext uri="{FF2B5EF4-FFF2-40B4-BE49-F238E27FC236}">
                <a16:creationId xmlns:a16="http://schemas.microsoft.com/office/drawing/2014/main" id="{D3964723-9766-4C13-983B-0D29E0BA1B22}"/>
              </a:ext>
            </a:extLst>
          </p:cNvPr>
          <p:cNvSpPr txBox="1"/>
          <p:nvPr/>
        </p:nvSpPr>
        <p:spPr>
          <a:xfrm>
            <a:off x="45967" y="3785917"/>
            <a:ext cx="778546"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Summary</a:t>
            </a:r>
          </a:p>
        </p:txBody>
      </p:sp>
      <p:sp>
        <p:nvSpPr>
          <p:cNvPr id="52" name="TextBox 51">
            <a:hlinkClick r:id="rId11" action="ppaction://hlinksldjump"/>
            <a:extLst>
              <a:ext uri="{FF2B5EF4-FFF2-40B4-BE49-F238E27FC236}">
                <a16:creationId xmlns:a16="http://schemas.microsoft.com/office/drawing/2014/main" id="{F6FE356A-8745-4D19-9FCF-B8D49E1B7375}"/>
              </a:ext>
            </a:extLst>
          </p:cNvPr>
          <p:cNvSpPr txBox="1"/>
          <p:nvPr/>
        </p:nvSpPr>
        <p:spPr>
          <a:xfrm>
            <a:off x="45967" y="2853583"/>
            <a:ext cx="1356975"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Drug Management</a:t>
            </a:r>
          </a:p>
        </p:txBody>
      </p:sp>
      <p:sp>
        <p:nvSpPr>
          <p:cNvPr id="54" name="TextBox 53">
            <a:hlinkClick r:id="rId12" action="ppaction://hlinksldjump"/>
            <a:extLst>
              <a:ext uri="{FF2B5EF4-FFF2-40B4-BE49-F238E27FC236}">
                <a16:creationId xmlns:a16="http://schemas.microsoft.com/office/drawing/2014/main" id="{91D22041-8033-48F2-B7E6-34B133BE0F2C}"/>
              </a:ext>
            </a:extLst>
          </p:cNvPr>
          <p:cNvSpPr txBox="1"/>
          <p:nvPr/>
        </p:nvSpPr>
        <p:spPr>
          <a:xfrm>
            <a:off x="45967" y="3164361"/>
            <a:ext cx="802143"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Interfaces</a:t>
            </a:r>
          </a:p>
        </p:txBody>
      </p:sp>
      <p:sp>
        <p:nvSpPr>
          <p:cNvPr id="56" name="TextBox 55">
            <a:hlinkClick r:id="rId13" action="ppaction://hlinksldjump"/>
            <a:extLst>
              <a:ext uri="{FF2B5EF4-FFF2-40B4-BE49-F238E27FC236}">
                <a16:creationId xmlns:a16="http://schemas.microsoft.com/office/drawing/2014/main" id="{A09C7752-397E-4DAE-AA91-83C2B36A321D}"/>
              </a:ext>
            </a:extLst>
          </p:cNvPr>
          <p:cNvSpPr txBox="1"/>
          <p:nvPr/>
        </p:nvSpPr>
        <p:spPr>
          <a:xfrm>
            <a:off x="45967" y="1921249"/>
            <a:ext cx="793166"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Workflow</a:t>
            </a:r>
          </a:p>
        </p:txBody>
      </p:sp>
      <p:sp>
        <p:nvSpPr>
          <p:cNvPr id="57" name="TextBox 56">
            <a:hlinkClick r:id="rId14" action="ppaction://hlinksldjump"/>
            <a:extLst>
              <a:ext uri="{FF2B5EF4-FFF2-40B4-BE49-F238E27FC236}">
                <a16:creationId xmlns:a16="http://schemas.microsoft.com/office/drawing/2014/main" id="{91D22041-8033-48F2-B7E6-34B133BE0F2C}"/>
              </a:ext>
            </a:extLst>
          </p:cNvPr>
          <p:cNvSpPr txBox="1"/>
          <p:nvPr/>
        </p:nvSpPr>
        <p:spPr>
          <a:xfrm>
            <a:off x="45967" y="3475139"/>
            <a:ext cx="1351717"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Optional Programs</a:t>
            </a:r>
          </a:p>
        </p:txBody>
      </p:sp>
      <p:cxnSp>
        <p:nvCxnSpPr>
          <p:cNvPr id="3" name="Straight Connector 2">
            <a:extLst>
              <a:ext uri="{FF2B5EF4-FFF2-40B4-BE49-F238E27FC236}">
                <a16:creationId xmlns:a16="http://schemas.microsoft.com/office/drawing/2014/main" id="{C961669F-8F05-558C-FE49-938EB9DE5F9A}"/>
              </a:ext>
            </a:extLst>
          </p:cNvPr>
          <p:cNvCxnSpPr/>
          <p:nvPr/>
        </p:nvCxnSpPr>
        <p:spPr>
          <a:xfrm>
            <a:off x="42862" y="802194"/>
            <a:ext cx="9024938"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30234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56"/>
          <p:cNvSpPr/>
          <p:nvPr/>
        </p:nvSpPr>
        <p:spPr>
          <a:xfrm>
            <a:off x="45967" y="2552695"/>
            <a:ext cx="1461362" cy="2286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3" name="Picture 52" descr="swooshbig.jpg"/>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l="6250" t="29034" b="8673"/>
          <a:stretch>
            <a:fillRect/>
          </a:stretch>
        </p:blipFill>
        <p:spPr bwMode="auto">
          <a:xfrm rot="10800000">
            <a:off x="0" y="4556463"/>
            <a:ext cx="9144000" cy="587190"/>
          </a:xfrm>
          <a:prstGeom prst="rect">
            <a:avLst/>
          </a:prstGeom>
          <a:noFill/>
          <a:ln>
            <a:noFill/>
          </a:ln>
          <a:scene3d>
            <a:camera prst="orthographicFront">
              <a:rot lat="0" lon="0" rev="10800000"/>
            </a:camera>
            <a:lightRig rig="threePt" dir="t"/>
          </a:scene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 name="Picture 54" descr="swooshbig.jpg"/>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l="6250" t="29034" b="8673"/>
          <a:stretch>
            <a:fillRect/>
          </a:stretch>
        </p:blipFill>
        <p:spPr bwMode="auto">
          <a:xfrm rot="10800000">
            <a:off x="0" y="0"/>
            <a:ext cx="9144000" cy="587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 name="TextBox 50">
            <a:hlinkClick r:id="rId3" action="ppaction://hlinksldjump"/>
          </p:cNvPr>
          <p:cNvSpPr txBox="1"/>
          <p:nvPr/>
        </p:nvSpPr>
        <p:spPr>
          <a:xfrm>
            <a:off x="47634" y="895350"/>
            <a:ext cx="1476366" cy="276999"/>
          </a:xfrm>
          <a:prstGeom prst="rect">
            <a:avLst/>
          </a:prstGeom>
          <a:noFill/>
          <a:ln>
            <a:solidFill>
              <a:schemeClr val="bg1">
                <a:alpha val="0"/>
              </a:schemeClr>
            </a:solidFill>
          </a:ln>
        </p:spPr>
        <p:txBody>
          <a:bodyPr wrap="none" rtlCol="0">
            <a:spAutoFit/>
          </a:bodyPr>
          <a:lstStyle/>
          <a:p>
            <a:r>
              <a:rPr lang="en-US" sz="1200" dirty="0">
                <a:solidFill>
                  <a:schemeClr val="bg1"/>
                </a:solidFill>
              </a:rPr>
              <a:t>Presentation Outline</a:t>
            </a:r>
          </a:p>
        </p:txBody>
      </p:sp>
      <p:sp>
        <p:nvSpPr>
          <p:cNvPr id="6" name="TextBox 5"/>
          <p:cNvSpPr txBox="1"/>
          <p:nvPr/>
        </p:nvSpPr>
        <p:spPr>
          <a:xfrm>
            <a:off x="2636909" y="1013830"/>
            <a:ext cx="6324601" cy="2585323"/>
          </a:xfrm>
          <a:prstGeom prst="rect">
            <a:avLst/>
          </a:prstGeom>
          <a:noFill/>
        </p:spPr>
        <p:txBody>
          <a:bodyPr wrap="square" rtlCol="0">
            <a:spAutoFit/>
          </a:bodyPr>
          <a:lstStyle/>
          <a:p>
            <a:r>
              <a:rPr lang="en-US" dirty="0"/>
              <a:t>Spark can be configured around unique ICE, US Marshals and/or specific State requirements:</a:t>
            </a:r>
          </a:p>
          <a:p>
            <a:endParaRPr lang="en-US" dirty="0"/>
          </a:p>
          <a:p>
            <a:pPr marL="742950" lvl="1" indent="-285750">
              <a:buFont typeface="Arial" panose="020B0604020202020204" pitchFamily="34" charset="0"/>
              <a:buChar char="•"/>
            </a:pPr>
            <a:r>
              <a:rPr lang="en-US" dirty="0"/>
              <a:t>Forms / Documentation</a:t>
            </a:r>
          </a:p>
          <a:p>
            <a:pPr marL="742950" lvl="1" indent="-285750">
              <a:buFont typeface="Arial" panose="020B0604020202020204" pitchFamily="34" charset="0"/>
              <a:buChar char="•"/>
            </a:pPr>
            <a:r>
              <a:rPr lang="en-US" dirty="0"/>
              <a:t>Pre-Approval Processes</a:t>
            </a:r>
          </a:p>
          <a:p>
            <a:pPr marL="742950" lvl="1" indent="-285750">
              <a:buFont typeface="Arial" panose="020B0604020202020204" pitchFamily="34" charset="0"/>
              <a:buChar char="•"/>
            </a:pPr>
            <a:r>
              <a:rPr lang="en-US" dirty="0"/>
              <a:t>Reporting</a:t>
            </a:r>
          </a:p>
          <a:p>
            <a:pPr marL="1200150" lvl="2" indent="-285750">
              <a:buFont typeface="Arial" panose="020B0604020202020204" pitchFamily="34" charset="0"/>
              <a:buChar char="•"/>
            </a:pPr>
            <a:r>
              <a:rPr lang="en-US" dirty="0"/>
              <a:t>Cost Analysis</a:t>
            </a:r>
          </a:p>
          <a:p>
            <a:pPr marL="1200150" lvl="2" indent="-285750">
              <a:buFont typeface="Arial" panose="020B0604020202020204" pitchFamily="34" charset="0"/>
              <a:buChar char="•"/>
            </a:pPr>
            <a:r>
              <a:rPr lang="en-US" dirty="0"/>
              <a:t>Compliance</a:t>
            </a:r>
          </a:p>
          <a:p>
            <a:pPr marL="1200150" lvl="2" indent="-285750">
              <a:buFont typeface="Arial" panose="020B0604020202020204" pitchFamily="34" charset="0"/>
              <a:buChar char="•"/>
            </a:pPr>
            <a:r>
              <a:rPr lang="en-US" dirty="0"/>
              <a:t>Audit Logs</a:t>
            </a:r>
          </a:p>
        </p:txBody>
      </p:sp>
      <p:pic>
        <p:nvPicPr>
          <p:cNvPr id="28" name="Picture 27"/>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200" y="241158"/>
            <a:ext cx="1361690" cy="508764"/>
          </a:xfrm>
          <a:prstGeom prst="rect">
            <a:avLst/>
          </a:prstGeom>
          <a:noFill/>
        </p:spPr>
      </p:pic>
      <p:cxnSp>
        <p:nvCxnSpPr>
          <p:cNvPr id="29" name="Straight Connector 28"/>
          <p:cNvCxnSpPr/>
          <p:nvPr/>
        </p:nvCxnSpPr>
        <p:spPr>
          <a:xfrm flipH="1" flipV="1">
            <a:off x="1506458" y="157968"/>
            <a:ext cx="1899" cy="4692089"/>
          </a:xfrm>
          <a:prstGeom prst="line">
            <a:avLst/>
          </a:prstGeom>
          <a:ln>
            <a:solidFill>
              <a:schemeClr val="accent1">
                <a:lumMod val="50000"/>
              </a:schemeClr>
            </a:solidFill>
          </a:ln>
        </p:spPr>
        <p:style>
          <a:lnRef idx="2">
            <a:schemeClr val="accent1"/>
          </a:lnRef>
          <a:fillRef idx="0">
            <a:schemeClr val="accent1"/>
          </a:fillRef>
          <a:effectRef idx="1">
            <a:schemeClr val="accent1"/>
          </a:effectRef>
          <a:fontRef idx="minor">
            <a:schemeClr val="tx1"/>
          </a:fontRef>
        </p:style>
      </p:cxnSp>
      <p:graphicFrame>
        <p:nvGraphicFramePr>
          <p:cNvPr id="35" name="Table 34"/>
          <p:cNvGraphicFramePr>
            <a:graphicFrameLocks noGrp="1"/>
          </p:cNvGraphicFramePr>
          <p:nvPr>
            <p:extLst>
              <p:ext uri="{D42A27DB-BD31-4B8C-83A1-F6EECF244321}">
                <p14:modId xmlns:p14="http://schemas.microsoft.com/office/powerpoint/2010/main" val="1333226193"/>
              </p:ext>
            </p:extLst>
          </p:nvPr>
        </p:nvGraphicFramePr>
        <p:xfrm>
          <a:off x="1597816" y="285750"/>
          <a:ext cx="5945983" cy="533400"/>
        </p:xfrm>
        <a:graphic>
          <a:graphicData uri="http://schemas.openxmlformats.org/drawingml/2006/table">
            <a:tbl>
              <a:tblPr firstRow="1" bandRow="1">
                <a:tableStyleId>{69012ECD-51FC-41F1-AA8D-1B2483CD663E}</a:tableStyleId>
              </a:tblPr>
              <a:tblGrid>
                <a:gridCol w="2562433">
                  <a:extLst>
                    <a:ext uri="{9D8B030D-6E8A-4147-A177-3AD203B41FA5}">
                      <a16:colId xmlns:a16="http://schemas.microsoft.com/office/drawing/2014/main" val="20000"/>
                    </a:ext>
                  </a:extLst>
                </a:gridCol>
                <a:gridCol w="3383550">
                  <a:extLst>
                    <a:ext uri="{9D8B030D-6E8A-4147-A177-3AD203B41FA5}">
                      <a16:colId xmlns:a16="http://schemas.microsoft.com/office/drawing/2014/main" val="20001"/>
                    </a:ext>
                  </a:extLst>
                </a:gridCol>
              </a:tblGrid>
              <a:tr h="533400">
                <a:tc>
                  <a:txBody>
                    <a:bodyPr/>
                    <a:lstStyle/>
                    <a:p>
                      <a:r>
                        <a:rPr lang="en-US" baseline="0" dirty="0">
                          <a:solidFill>
                            <a:schemeClr val="bg1"/>
                          </a:solidFill>
                        </a:rPr>
                        <a:t>Spark for State / Federal</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70C0"/>
                    </a:solidFill>
                  </a:tcPr>
                </a:tc>
                <a:tc>
                  <a:txBody>
                    <a:bodyPr/>
                    <a:lstStyle/>
                    <a:p>
                      <a:r>
                        <a:rPr lang="en-US" dirty="0">
                          <a:solidFill>
                            <a:schemeClr val="tx1"/>
                          </a:solidFill>
                        </a:rPr>
                        <a:t>U.S. Immigration and Customs</a:t>
                      </a:r>
                      <a:r>
                        <a:rPr lang="en-US" baseline="0" dirty="0">
                          <a:solidFill>
                            <a:schemeClr val="tx1"/>
                          </a:solidFill>
                        </a:rPr>
                        <a:t> Enforcement, US Marshals, and/or State Requirements</a:t>
                      </a:r>
                      <a:endParaRPr lang="en-US" dirty="0">
                        <a:solidFill>
                          <a:schemeClr val="tx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0000"/>
                  </a:ext>
                </a:extLst>
              </a:tr>
            </a:tbl>
          </a:graphicData>
        </a:graphic>
      </p:graphicFrame>
      <p:sp>
        <p:nvSpPr>
          <p:cNvPr id="59" name="TextBox 58"/>
          <p:cNvSpPr txBox="1"/>
          <p:nvPr/>
        </p:nvSpPr>
        <p:spPr>
          <a:xfrm>
            <a:off x="960160" y="4680791"/>
            <a:ext cx="593432" cy="246221"/>
          </a:xfrm>
          <a:prstGeom prst="rect">
            <a:avLst/>
          </a:prstGeom>
          <a:noFill/>
        </p:spPr>
        <p:txBody>
          <a:bodyPr wrap="none" rtlCol="0">
            <a:spAutoFit/>
          </a:bodyPr>
          <a:lstStyle/>
          <a:p>
            <a:r>
              <a:rPr lang="en-US" sz="1000" dirty="0"/>
              <a:t>Slide 24</a:t>
            </a:r>
          </a:p>
        </p:txBody>
      </p:sp>
      <p:pic>
        <p:nvPicPr>
          <p:cNvPr id="1028" name="Picture 4" descr="Image result for us immigration and customs enforcement"/>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696316" y="868177"/>
            <a:ext cx="752634" cy="72153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2636909" y="3943349"/>
            <a:ext cx="5364091" cy="923330"/>
          </a:xfrm>
          <a:prstGeom prst="rect">
            <a:avLst/>
          </a:prstGeom>
          <a:noFill/>
        </p:spPr>
        <p:txBody>
          <a:bodyPr wrap="square" rtlCol="0">
            <a:spAutoFit/>
          </a:bodyPr>
          <a:lstStyle/>
          <a:p>
            <a:r>
              <a:rPr lang="en-US" dirty="0"/>
              <a:t>CorrecTek currently supports several private and governmental facilities that house state inmates and/or ICE, US Marshals detainees.</a:t>
            </a:r>
          </a:p>
        </p:txBody>
      </p:sp>
      <p:sp>
        <p:nvSpPr>
          <p:cNvPr id="43" name="TextBox 42">
            <a:hlinkClick r:id="rId6" action="ppaction://hlinksldjump"/>
            <a:extLst>
              <a:ext uri="{FF2B5EF4-FFF2-40B4-BE49-F238E27FC236}">
                <a16:creationId xmlns:a16="http://schemas.microsoft.com/office/drawing/2014/main" id="{07C046D2-3DEF-4106-AAFE-234399BE4735}"/>
              </a:ext>
            </a:extLst>
          </p:cNvPr>
          <p:cNvSpPr txBox="1"/>
          <p:nvPr/>
        </p:nvSpPr>
        <p:spPr>
          <a:xfrm>
            <a:off x="45967" y="1299693"/>
            <a:ext cx="1039387"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CorrecTek Bio</a:t>
            </a:r>
          </a:p>
        </p:txBody>
      </p:sp>
      <p:sp>
        <p:nvSpPr>
          <p:cNvPr id="44" name="TextBox 43">
            <a:hlinkClick r:id="rId7" action="ppaction://hlinksldjump"/>
            <a:extLst>
              <a:ext uri="{FF2B5EF4-FFF2-40B4-BE49-F238E27FC236}">
                <a16:creationId xmlns:a16="http://schemas.microsoft.com/office/drawing/2014/main" id="{488C7E4C-73FA-4F90-BB51-845278647476}"/>
              </a:ext>
            </a:extLst>
          </p:cNvPr>
          <p:cNvSpPr txBox="1"/>
          <p:nvPr/>
        </p:nvSpPr>
        <p:spPr>
          <a:xfrm>
            <a:off x="45967" y="1610471"/>
            <a:ext cx="1210909"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Why Spark EHR?</a:t>
            </a:r>
          </a:p>
        </p:txBody>
      </p:sp>
      <p:sp>
        <p:nvSpPr>
          <p:cNvPr id="46" name="TextBox 45">
            <a:hlinkClick r:id="rId8" action="ppaction://hlinksldjump"/>
            <a:extLst>
              <a:ext uri="{FF2B5EF4-FFF2-40B4-BE49-F238E27FC236}">
                <a16:creationId xmlns:a16="http://schemas.microsoft.com/office/drawing/2014/main" id="{2E99B076-5D73-42B5-9E0A-79CE0AC2E50B}"/>
              </a:ext>
            </a:extLst>
          </p:cNvPr>
          <p:cNvSpPr txBox="1"/>
          <p:nvPr/>
        </p:nvSpPr>
        <p:spPr>
          <a:xfrm>
            <a:off x="45967" y="2232027"/>
            <a:ext cx="1002454"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Patient Chart</a:t>
            </a:r>
          </a:p>
        </p:txBody>
      </p:sp>
      <p:sp>
        <p:nvSpPr>
          <p:cNvPr id="48" name="TextBox 47">
            <a:hlinkClick r:id="rId9" action="ppaction://hlinksldjump"/>
            <a:extLst>
              <a:ext uri="{FF2B5EF4-FFF2-40B4-BE49-F238E27FC236}">
                <a16:creationId xmlns:a16="http://schemas.microsoft.com/office/drawing/2014/main" id="{4921D9C4-B2A8-42FF-B40C-4CBE3230EC69}"/>
              </a:ext>
            </a:extLst>
          </p:cNvPr>
          <p:cNvSpPr txBox="1"/>
          <p:nvPr/>
        </p:nvSpPr>
        <p:spPr>
          <a:xfrm>
            <a:off x="45967" y="2542805"/>
            <a:ext cx="1032014"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Configuration</a:t>
            </a:r>
          </a:p>
        </p:txBody>
      </p:sp>
      <p:sp>
        <p:nvSpPr>
          <p:cNvPr id="49" name="TextBox 48">
            <a:hlinkClick r:id="rId10" action="ppaction://hlinksldjump"/>
            <a:extLst>
              <a:ext uri="{FF2B5EF4-FFF2-40B4-BE49-F238E27FC236}">
                <a16:creationId xmlns:a16="http://schemas.microsoft.com/office/drawing/2014/main" id="{D3964723-9766-4C13-983B-0D29E0BA1B22}"/>
              </a:ext>
            </a:extLst>
          </p:cNvPr>
          <p:cNvSpPr txBox="1"/>
          <p:nvPr/>
        </p:nvSpPr>
        <p:spPr>
          <a:xfrm>
            <a:off x="45967" y="3785917"/>
            <a:ext cx="778546"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Summary</a:t>
            </a:r>
          </a:p>
        </p:txBody>
      </p:sp>
      <p:sp>
        <p:nvSpPr>
          <p:cNvPr id="50" name="TextBox 49">
            <a:hlinkClick r:id="rId11" action="ppaction://hlinksldjump"/>
            <a:extLst>
              <a:ext uri="{FF2B5EF4-FFF2-40B4-BE49-F238E27FC236}">
                <a16:creationId xmlns:a16="http://schemas.microsoft.com/office/drawing/2014/main" id="{F6FE356A-8745-4D19-9FCF-B8D49E1B7375}"/>
              </a:ext>
            </a:extLst>
          </p:cNvPr>
          <p:cNvSpPr txBox="1"/>
          <p:nvPr/>
        </p:nvSpPr>
        <p:spPr>
          <a:xfrm>
            <a:off x="45967" y="2853583"/>
            <a:ext cx="1356975"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Drug Management</a:t>
            </a:r>
          </a:p>
        </p:txBody>
      </p:sp>
      <p:sp>
        <p:nvSpPr>
          <p:cNvPr id="52" name="TextBox 51">
            <a:hlinkClick r:id="rId12" action="ppaction://hlinksldjump"/>
            <a:extLst>
              <a:ext uri="{FF2B5EF4-FFF2-40B4-BE49-F238E27FC236}">
                <a16:creationId xmlns:a16="http://schemas.microsoft.com/office/drawing/2014/main" id="{91D22041-8033-48F2-B7E6-34B133BE0F2C}"/>
              </a:ext>
            </a:extLst>
          </p:cNvPr>
          <p:cNvSpPr txBox="1"/>
          <p:nvPr/>
        </p:nvSpPr>
        <p:spPr>
          <a:xfrm>
            <a:off x="45967" y="3164361"/>
            <a:ext cx="802143"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Interfaces</a:t>
            </a:r>
          </a:p>
        </p:txBody>
      </p:sp>
      <p:sp>
        <p:nvSpPr>
          <p:cNvPr id="54" name="TextBox 53">
            <a:hlinkClick r:id="rId13" action="ppaction://hlinksldjump"/>
            <a:extLst>
              <a:ext uri="{FF2B5EF4-FFF2-40B4-BE49-F238E27FC236}">
                <a16:creationId xmlns:a16="http://schemas.microsoft.com/office/drawing/2014/main" id="{A09C7752-397E-4DAE-AA91-83C2B36A321D}"/>
              </a:ext>
            </a:extLst>
          </p:cNvPr>
          <p:cNvSpPr txBox="1"/>
          <p:nvPr/>
        </p:nvSpPr>
        <p:spPr>
          <a:xfrm>
            <a:off x="45967" y="1921249"/>
            <a:ext cx="793166"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Workflow</a:t>
            </a:r>
          </a:p>
        </p:txBody>
      </p:sp>
      <p:sp>
        <p:nvSpPr>
          <p:cNvPr id="56" name="TextBox 55">
            <a:hlinkClick r:id="rId14" action="ppaction://hlinksldjump"/>
            <a:extLst>
              <a:ext uri="{FF2B5EF4-FFF2-40B4-BE49-F238E27FC236}">
                <a16:creationId xmlns:a16="http://schemas.microsoft.com/office/drawing/2014/main" id="{91D22041-8033-48F2-B7E6-34B133BE0F2C}"/>
              </a:ext>
            </a:extLst>
          </p:cNvPr>
          <p:cNvSpPr txBox="1"/>
          <p:nvPr/>
        </p:nvSpPr>
        <p:spPr>
          <a:xfrm>
            <a:off x="45967" y="3475139"/>
            <a:ext cx="1351717"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Optional Programs</a:t>
            </a:r>
          </a:p>
        </p:txBody>
      </p:sp>
      <p:pic>
        <p:nvPicPr>
          <p:cNvPr id="1026" name="Picture 2">
            <a:extLst>
              <a:ext uri="{FF2B5EF4-FFF2-40B4-BE49-F238E27FC236}">
                <a16:creationId xmlns:a16="http://schemas.microsoft.com/office/drawing/2014/main" id="{7DE4BFBA-DB7A-4281-AC37-81571FC82055}"/>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677980" y="1692918"/>
            <a:ext cx="755298" cy="755298"/>
          </a:xfrm>
          <a:prstGeom prst="rect">
            <a:avLst/>
          </a:prstGeom>
          <a:noFill/>
          <a:extLst>
            <a:ext uri="{909E8E84-426E-40DD-AFC4-6F175D3DCCD1}">
              <a14:hiddenFill xmlns:a14="http://schemas.microsoft.com/office/drawing/2010/main">
                <a:solidFill>
                  <a:srgbClr val="FFFFFF"/>
                </a:solidFill>
              </a14:hiddenFill>
            </a:ext>
          </a:extLst>
        </p:spPr>
      </p:pic>
      <p:cxnSp>
        <p:nvCxnSpPr>
          <p:cNvPr id="2" name="Straight Connector 1">
            <a:extLst>
              <a:ext uri="{FF2B5EF4-FFF2-40B4-BE49-F238E27FC236}">
                <a16:creationId xmlns:a16="http://schemas.microsoft.com/office/drawing/2014/main" id="{A28941C3-7841-1017-DEFF-16B16AAD3661}"/>
              </a:ext>
            </a:extLst>
          </p:cNvPr>
          <p:cNvCxnSpPr/>
          <p:nvPr/>
        </p:nvCxnSpPr>
        <p:spPr>
          <a:xfrm>
            <a:off x="42862" y="802194"/>
            <a:ext cx="9024938"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629272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8" name="Rectangle 67"/>
          <p:cNvSpPr/>
          <p:nvPr/>
        </p:nvSpPr>
        <p:spPr>
          <a:xfrm>
            <a:off x="32421" y="2871684"/>
            <a:ext cx="1461362" cy="2286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2" name="Picture 41" descr="swooshbig.jpg"/>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l="6250" t="29034" b="8673"/>
          <a:stretch>
            <a:fillRect/>
          </a:stretch>
        </p:blipFill>
        <p:spPr bwMode="auto">
          <a:xfrm rot="10800000">
            <a:off x="0" y="4556463"/>
            <a:ext cx="9144000" cy="587190"/>
          </a:xfrm>
          <a:prstGeom prst="rect">
            <a:avLst/>
          </a:prstGeom>
          <a:noFill/>
          <a:ln>
            <a:noFill/>
          </a:ln>
          <a:scene3d>
            <a:camera prst="orthographicFront">
              <a:rot lat="0" lon="0" rev="10800000"/>
            </a:camera>
            <a:lightRig rig="threePt" dir="t"/>
          </a:scene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 name="Picture 42" descr="swooshbig.jpg"/>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l="6250" t="29034" b="8673"/>
          <a:stretch>
            <a:fillRect/>
          </a:stretch>
        </p:blipFill>
        <p:spPr bwMode="auto">
          <a:xfrm rot="10800000">
            <a:off x="0" y="0"/>
            <a:ext cx="9144000" cy="587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 name="Table 1"/>
          <p:cNvGraphicFramePr>
            <a:graphicFrameLocks noGrp="1"/>
          </p:cNvGraphicFramePr>
          <p:nvPr>
            <p:extLst>
              <p:ext uri="{D42A27DB-BD31-4B8C-83A1-F6EECF244321}">
                <p14:modId xmlns:p14="http://schemas.microsoft.com/office/powerpoint/2010/main" val="1157759694"/>
              </p:ext>
            </p:extLst>
          </p:nvPr>
        </p:nvGraphicFramePr>
        <p:xfrm>
          <a:off x="1616103" y="901427"/>
          <a:ext cx="2574897" cy="1281736"/>
        </p:xfrm>
        <a:graphic>
          <a:graphicData uri="http://schemas.openxmlformats.org/drawingml/2006/table">
            <a:tbl>
              <a:tblPr firstRow="1" bandRow="1">
                <a:tableStyleId>{1E171933-4619-4E11-9A3F-F7608DF75F80}</a:tableStyleId>
              </a:tblPr>
              <a:tblGrid>
                <a:gridCol w="2574897">
                  <a:extLst>
                    <a:ext uri="{9D8B030D-6E8A-4147-A177-3AD203B41FA5}">
                      <a16:colId xmlns:a16="http://schemas.microsoft.com/office/drawing/2014/main" val="20000"/>
                    </a:ext>
                  </a:extLst>
                </a:gridCol>
              </a:tblGrid>
              <a:tr h="320434">
                <a:tc>
                  <a:txBody>
                    <a:bodyPr/>
                    <a:lstStyle/>
                    <a:p>
                      <a:pPr algn="ctr"/>
                      <a:r>
                        <a:rPr lang="en-US" dirty="0"/>
                        <a:t>Medication</a:t>
                      </a:r>
                      <a:r>
                        <a:rPr lang="en-US" baseline="0" dirty="0"/>
                        <a:t> Order Entry – Ad hoc</a:t>
                      </a:r>
                      <a:endParaRPr lang="en-US" dirty="0"/>
                    </a:p>
                  </a:txBody>
                  <a:tcPr anchor="ctr"/>
                </a:tc>
                <a:extLst>
                  <a:ext uri="{0D108BD9-81ED-4DB2-BD59-A6C34878D82A}">
                    <a16:rowId xmlns:a16="http://schemas.microsoft.com/office/drawing/2014/main" val="10000"/>
                  </a:ext>
                </a:extLst>
              </a:tr>
              <a:tr h="320434">
                <a:tc>
                  <a:txBody>
                    <a:bodyPr/>
                    <a:lstStyle/>
                    <a:p>
                      <a:r>
                        <a:rPr lang="en-US" dirty="0"/>
                        <a:t>Rapid Rx selection</a:t>
                      </a:r>
                    </a:p>
                  </a:txBody>
                  <a:tcPr anchor="ctr"/>
                </a:tc>
                <a:extLst>
                  <a:ext uri="{0D108BD9-81ED-4DB2-BD59-A6C34878D82A}">
                    <a16:rowId xmlns:a16="http://schemas.microsoft.com/office/drawing/2014/main" val="10001"/>
                  </a:ext>
                </a:extLst>
              </a:tr>
              <a:tr h="320434">
                <a:tc>
                  <a:txBody>
                    <a:bodyPr/>
                    <a:lstStyle/>
                    <a:p>
                      <a:r>
                        <a:rPr lang="en-US" dirty="0"/>
                        <a:t>Just type a few letters</a:t>
                      </a:r>
                    </a:p>
                  </a:txBody>
                  <a:tcPr anchor="ctr"/>
                </a:tc>
                <a:extLst>
                  <a:ext uri="{0D108BD9-81ED-4DB2-BD59-A6C34878D82A}">
                    <a16:rowId xmlns:a16="http://schemas.microsoft.com/office/drawing/2014/main" val="10002"/>
                  </a:ext>
                </a:extLst>
              </a:tr>
              <a:tr h="320434">
                <a:tc>
                  <a:txBody>
                    <a:bodyPr/>
                    <a:lstStyle/>
                    <a:p>
                      <a:r>
                        <a:rPr lang="en-US" dirty="0"/>
                        <a:t>Auto-send to Pharmacy</a:t>
                      </a:r>
                    </a:p>
                  </a:txBody>
                  <a:tcPr anchor="ctr"/>
                </a:tc>
                <a:extLst>
                  <a:ext uri="{0D108BD9-81ED-4DB2-BD59-A6C34878D82A}">
                    <a16:rowId xmlns:a16="http://schemas.microsoft.com/office/drawing/2014/main" val="10003"/>
                  </a:ext>
                </a:extLst>
              </a:tr>
            </a:tbl>
          </a:graphicData>
        </a:graphic>
      </p:graphicFrame>
      <p:pic>
        <p:nvPicPr>
          <p:cNvPr id="27" name="Picture 26"/>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 y="241158"/>
            <a:ext cx="1361690" cy="508764"/>
          </a:xfrm>
          <a:prstGeom prst="rect">
            <a:avLst/>
          </a:prstGeom>
          <a:noFill/>
        </p:spPr>
      </p:pic>
      <p:cxnSp>
        <p:nvCxnSpPr>
          <p:cNvPr id="28" name="Straight Connector 27"/>
          <p:cNvCxnSpPr/>
          <p:nvPr/>
        </p:nvCxnSpPr>
        <p:spPr>
          <a:xfrm flipH="1" flipV="1">
            <a:off x="1506458" y="157968"/>
            <a:ext cx="1899" cy="4692089"/>
          </a:xfrm>
          <a:prstGeom prst="line">
            <a:avLst/>
          </a:prstGeom>
          <a:ln>
            <a:solidFill>
              <a:schemeClr val="accent1">
                <a:lumMod val="50000"/>
              </a:schemeClr>
            </a:solidFill>
          </a:ln>
        </p:spPr>
        <p:style>
          <a:lnRef idx="2">
            <a:schemeClr val="accent1"/>
          </a:lnRef>
          <a:fillRef idx="0">
            <a:schemeClr val="accent1"/>
          </a:fillRef>
          <a:effectRef idx="1">
            <a:schemeClr val="accent1"/>
          </a:effectRef>
          <a:fontRef idx="minor">
            <a:schemeClr val="tx1"/>
          </a:fontRef>
        </p:style>
      </p:cxnSp>
      <p:graphicFrame>
        <p:nvGraphicFramePr>
          <p:cNvPr id="30" name="Table 29"/>
          <p:cNvGraphicFramePr>
            <a:graphicFrameLocks noGrp="1"/>
          </p:cNvGraphicFramePr>
          <p:nvPr>
            <p:extLst>
              <p:ext uri="{D42A27DB-BD31-4B8C-83A1-F6EECF244321}">
                <p14:modId xmlns:p14="http://schemas.microsoft.com/office/powerpoint/2010/main" val="360052654"/>
              </p:ext>
            </p:extLst>
          </p:nvPr>
        </p:nvGraphicFramePr>
        <p:xfrm>
          <a:off x="1597817" y="285750"/>
          <a:ext cx="7187120" cy="533400"/>
        </p:xfrm>
        <a:graphic>
          <a:graphicData uri="http://schemas.openxmlformats.org/drawingml/2006/table">
            <a:tbl>
              <a:tblPr firstRow="1" bandRow="1">
                <a:tableStyleId>{69012ECD-51FC-41F1-AA8D-1B2483CD663E}</a:tableStyleId>
              </a:tblPr>
              <a:tblGrid>
                <a:gridCol w="1373983">
                  <a:extLst>
                    <a:ext uri="{9D8B030D-6E8A-4147-A177-3AD203B41FA5}">
                      <a16:colId xmlns:a16="http://schemas.microsoft.com/office/drawing/2014/main" val="20000"/>
                    </a:ext>
                  </a:extLst>
                </a:gridCol>
                <a:gridCol w="2590800">
                  <a:extLst>
                    <a:ext uri="{9D8B030D-6E8A-4147-A177-3AD203B41FA5}">
                      <a16:colId xmlns:a16="http://schemas.microsoft.com/office/drawing/2014/main" val="20001"/>
                    </a:ext>
                  </a:extLst>
                </a:gridCol>
                <a:gridCol w="3222337">
                  <a:extLst>
                    <a:ext uri="{9D8B030D-6E8A-4147-A177-3AD203B41FA5}">
                      <a16:colId xmlns:a16="http://schemas.microsoft.com/office/drawing/2014/main" val="20002"/>
                    </a:ext>
                  </a:extLst>
                </a:gridCol>
              </a:tblGrid>
              <a:tr h="533400">
                <a:tc>
                  <a:txBody>
                    <a:bodyPr/>
                    <a:lstStyle/>
                    <a:p>
                      <a:r>
                        <a:rPr lang="en-US" baseline="0" dirty="0">
                          <a:solidFill>
                            <a:schemeClr val="bg1"/>
                          </a:solidFill>
                        </a:rPr>
                        <a:t>Drug Management</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70C0"/>
                    </a:solidFill>
                  </a:tcPr>
                </a:tc>
                <a:tc>
                  <a:txBody>
                    <a:bodyPr/>
                    <a:lstStyle/>
                    <a:p>
                      <a:r>
                        <a:rPr lang="en-US" dirty="0">
                          <a:solidFill>
                            <a:schemeClr val="tx1"/>
                          </a:solidFill>
                        </a:rPr>
                        <a:t>Medication Order Entry (CPOE)</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r>
                        <a:rPr lang="en-US" dirty="0">
                          <a:solidFill>
                            <a:sysClr val="windowText" lastClr="000000"/>
                          </a:solidFill>
                        </a:rPr>
                        <a:t>Multiple Methods of Rx Entry</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0000"/>
                  </a:ext>
                </a:extLst>
              </a:tr>
            </a:tbl>
          </a:graphicData>
        </a:graphic>
      </p:graphicFrame>
      <p:pic>
        <p:nvPicPr>
          <p:cNvPr id="3" name="Picture 2"/>
          <p:cNvPicPr>
            <a:picLocks noChangeAspect="1"/>
          </p:cNvPicPr>
          <p:nvPr/>
        </p:nvPicPr>
        <p:blipFill rotWithShape="1">
          <a:blip r:embed="rId4"/>
          <a:srcRect r="62860" b="20547"/>
          <a:stretch/>
        </p:blipFill>
        <p:spPr>
          <a:xfrm>
            <a:off x="1743425" y="2227260"/>
            <a:ext cx="2363200" cy="2644822"/>
          </a:xfrm>
          <a:prstGeom prst="rect">
            <a:avLst/>
          </a:prstGeom>
        </p:spPr>
      </p:pic>
      <p:cxnSp>
        <p:nvCxnSpPr>
          <p:cNvPr id="33" name="Straight Connector 32"/>
          <p:cNvCxnSpPr/>
          <p:nvPr/>
        </p:nvCxnSpPr>
        <p:spPr>
          <a:xfrm flipH="1" flipV="1">
            <a:off x="4343400" y="1136772"/>
            <a:ext cx="8556" cy="3419691"/>
          </a:xfrm>
          <a:prstGeom prst="line">
            <a:avLst/>
          </a:prstGeom>
          <a:ln>
            <a:solidFill>
              <a:schemeClr val="accent1">
                <a:lumMod val="50000"/>
              </a:schemeClr>
            </a:solidFill>
          </a:ln>
        </p:spPr>
        <p:style>
          <a:lnRef idx="2">
            <a:schemeClr val="accent1"/>
          </a:lnRef>
          <a:fillRef idx="0">
            <a:schemeClr val="accent1"/>
          </a:fillRef>
          <a:effectRef idx="1">
            <a:schemeClr val="accent1"/>
          </a:effectRef>
          <a:fontRef idx="minor">
            <a:schemeClr val="tx1"/>
          </a:fontRef>
        </p:style>
      </p:cxnSp>
      <p:sp>
        <p:nvSpPr>
          <p:cNvPr id="47" name="TextBox 46"/>
          <p:cNvSpPr txBox="1"/>
          <p:nvPr/>
        </p:nvSpPr>
        <p:spPr>
          <a:xfrm>
            <a:off x="966868" y="4684618"/>
            <a:ext cx="593432" cy="246221"/>
          </a:xfrm>
          <a:prstGeom prst="rect">
            <a:avLst/>
          </a:prstGeom>
          <a:noFill/>
        </p:spPr>
        <p:txBody>
          <a:bodyPr wrap="none" rtlCol="0">
            <a:spAutoFit/>
          </a:bodyPr>
          <a:lstStyle/>
          <a:p>
            <a:r>
              <a:rPr lang="en-US" sz="1000" dirty="0"/>
              <a:t>Slide 25</a:t>
            </a:r>
          </a:p>
        </p:txBody>
      </p:sp>
      <p:pic>
        <p:nvPicPr>
          <p:cNvPr id="8" name="Picture 7">
            <a:extLst>
              <a:ext uri="{FF2B5EF4-FFF2-40B4-BE49-F238E27FC236}">
                <a16:creationId xmlns:a16="http://schemas.microsoft.com/office/drawing/2014/main" id="{9D98ADBC-430D-4E9F-B840-057611E548A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82798" y="2211911"/>
            <a:ext cx="4637852" cy="2763080"/>
          </a:xfrm>
          <a:prstGeom prst="rect">
            <a:avLst/>
          </a:prstGeom>
        </p:spPr>
      </p:pic>
      <p:graphicFrame>
        <p:nvGraphicFramePr>
          <p:cNvPr id="9" name="Table 8">
            <a:extLst>
              <a:ext uri="{FF2B5EF4-FFF2-40B4-BE49-F238E27FC236}">
                <a16:creationId xmlns:a16="http://schemas.microsoft.com/office/drawing/2014/main" id="{6F10E07C-FDDC-4DF3-8591-E2E784976CF2}"/>
              </a:ext>
            </a:extLst>
          </p:cNvPr>
          <p:cNvGraphicFramePr>
            <a:graphicFrameLocks noGrp="1"/>
          </p:cNvGraphicFramePr>
          <p:nvPr>
            <p:extLst>
              <p:ext uri="{D42A27DB-BD31-4B8C-83A1-F6EECF244321}">
                <p14:modId xmlns:p14="http://schemas.microsoft.com/office/powerpoint/2010/main" val="2180261448"/>
              </p:ext>
            </p:extLst>
          </p:nvPr>
        </p:nvGraphicFramePr>
        <p:xfrm>
          <a:off x="4478787" y="905838"/>
          <a:ext cx="4512813" cy="1260344"/>
        </p:xfrm>
        <a:graphic>
          <a:graphicData uri="http://schemas.openxmlformats.org/drawingml/2006/table">
            <a:tbl>
              <a:tblPr firstRow="1" bandRow="1">
                <a:tableStyleId>{F5AB1C69-6EDB-4FF4-983F-18BD219EF322}</a:tableStyleId>
              </a:tblPr>
              <a:tblGrid>
                <a:gridCol w="4512813">
                  <a:extLst>
                    <a:ext uri="{9D8B030D-6E8A-4147-A177-3AD203B41FA5}">
                      <a16:colId xmlns:a16="http://schemas.microsoft.com/office/drawing/2014/main" val="1935114816"/>
                    </a:ext>
                  </a:extLst>
                </a:gridCol>
              </a:tblGrid>
              <a:tr h="315086">
                <a:tc>
                  <a:txBody>
                    <a:bodyPr/>
                    <a:lstStyle/>
                    <a:p>
                      <a:r>
                        <a:rPr lang="en-US" dirty="0"/>
                        <a:t>Medication Order Entry – Specific Rx’s Tied to Protocols</a:t>
                      </a:r>
                    </a:p>
                  </a:txBody>
                  <a:tcPr/>
                </a:tc>
                <a:extLst>
                  <a:ext uri="{0D108BD9-81ED-4DB2-BD59-A6C34878D82A}">
                    <a16:rowId xmlns:a16="http://schemas.microsoft.com/office/drawing/2014/main" val="3887035412"/>
                  </a:ext>
                </a:extLst>
              </a:tr>
              <a:tr h="315086">
                <a:tc>
                  <a:txBody>
                    <a:bodyPr/>
                    <a:lstStyle/>
                    <a:p>
                      <a:r>
                        <a:rPr lang="en-US" dirty="0"/>
                        <a:t>Example Below: Nursing Protocols for Acne</a:t>
                      </a:r>
                    </a:p>
                  </a:txBody>
                  <a:tcPr/>
                </a:tc>
                <a:extLst>
                  <a:ext uri="{0D108BD9-81ED-4DB2-BD59-A6C34878D82A}">
                    <a16:rowId xmlns:a16="http://schemas.microsoft.com/office/drawing/2014/main" val="1909857070"/>
                  </a:ext>
                </a:extLst>
              </a:tr>
              <a:tr h="315086">
                <a:tc>
                  <a:txBody>
                    <a:bodyPr/>
                    <a:lstStyle/>
                    <a:p>
                      <a:r>
                        <a:rPr lang="en-US" dirty="0"/>
                        <a:t>Specific Rx’s can be presented for “one-click” selection</a:t>
                      </a:r>
                    </a:p>
                  </a:txBody>
                  <a:tcPr/>
                </a:tc>
                <a:extLst>
                  <a:ext uri="{0D108BD9-81ED-4DB2-BD59-A6C34878D82A}">
                    <a16:rowId xmlns:a16="http://schemas.microsoft.com/office/drawing/2014/main" val="3196969774"/>
                  </a:ext>
                </a:extLst>
              </a:tr>
              <a:tr h="315086">
                <a:tc>
                  <a:txBody>
                    <a:bodyPr/>
                    <a:lstStyle/>
                    <a:p>
                      <a:r>
                        <a:rPr lang="en-US" dirty="0"/>
                        <a:t>Rx’s can be marked “Verbal Order” for later Provider Approval</a:t>
                      </a:r>
                    </a:p>
                  </a:txBody>
                  <a:tcPr/>
                </a:tc>
                <a:extLst>
                  <a:ext uri="{0D108BD9-81ED-4DB2-BD59-A6C34878D82A}">
                    <a16:rowId xmlns:a16="http://schemas.microsoft.com/office/drawing/2014/main" val="1182132251"/>
                  </a:ext>
                </a:extLst>
              </a:tr>
            </a:tbl>
          </a:graphicData>
        </a:graphic>
      </p:graphicFrame>
      <p:sp>
        <p:nvSpPr>
          <p:cNvPr id="32" name="Rectangle: Rounded Corners 31">
            <a:extLst>
              <a:ext uri="{FF2B5EF4-FFF2-40B4-BE49-F238E27FC236}">
                <a16:creationId xmlns:a16="http://schemas.microsoft.com/office/drawing/2014/main" id="{BA693DA5-225F-494F-84F7-90713DE92FC8}"/>
              </a:ext>
            </a:extLst>
          </p:cNvPr>
          <p:cNvSpPr/>
          <p:nvPr/>
        </p:nvSpPr>
        <p:spPr>
          <a:xfrm>
            <a:off x="1775509" y="2387475"/>
            <a:ext cx="1445298" cy="280142"/>
          </a:xfrm>
          <a:prstGeom prst="round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Rounded Corners 33">
            <a:extLst>
              <a:ext uri="{FF2B5EF4-FFF2-40B4-BE49-F238E27FC236}">
                <a16:creationId xmlns:a16="http://schemas.microsoft.com/office/drawing/2014/main" id="{F6670C1A-63E7-4EF8-A5B9-20AE0E4368A6}"/>
              </a:ext>
            </a:extLst>
          </p:cNvPr>
          <p:cNvSpPr/>
          <p:nvPr/>
        </p:nvSpPr>
        <p:spPr>
          <a:xfrm>
            <a:off x="4478787" y="3593451"/>
            <a:ext cx="1512368" cy="424204"/>
          </a:xfrm>
          <a:prstGeom prst="round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hlinkClick r:id="rId6" action="ppaction://hlinksldjump"/>
            <a:extLst>
              <a:ext uri="{FF2B5EF4-FFF2-40B4-BE49-F238E27FC236}">
                <a16:creationId xmlns:a16="http://schemas.microsoft.com/office/drawing/2014/main" id="{07C046D2-3DEF-4106-AAFE-234399BE4735}"/>
              </a:ext>
            </a:extLst>
          </p:cNvPr>
          <p:cNvSpPr txBox="1"/>
          <p:nvPr/>
        </p:nvSpPr>
        <p:spPr>
          <a:xfrm>
            <a:off x="45967" y="1299693"/>
            <a:ext cx="1039387"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CorrecTek Bio</a:t>
            </a:r>
          </a:p>
        </p:txBody>
      </p:sp>
      <p:sp>
        <p:nvSpPr>
          <p:cNvPr id="40" name="TextBox 39">
            <a:hlinkClick r:id="rId7" action="ppaction://hlinksldjump"/>
            <a:extLst>
              <a:ext uri="{FF2B5EF4-FFF2-40B4-BE49-F238E27FC236}">
                <a16:creationId xmlns:a16="http://schemas.microsoft.com/office/drawing/2014/main" id="{488C7E4C-73FA-4F90-BB51-845278647476}"/>
              </a:ext>
            </a:extLst>
          </p:cNvPr>
          <p:cNvSpPr txBox="1"/>
          <p:nvPr/>
        </p:nvSpPr>
        <p:spPr>
          <a:xfrm>
            <a:off x="45967" y="1610471"/>
            <a:ext cx="1210909"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Why Spark EHR?</a:t>
            </a:r>
          </a:p>
        </p:txBody>
      </p:sp>
      <p:sp>
        <p:nvSpPr>
          <p:cNvPr id="48" name="TextBox 47">
            <a:hlinkClick r:id="rId8" action="ppaction://hlinksldjump"/>
            <a:extLst>
              <a:ext uri="{FF2B5EF4-FFF2-40B4-BE49-F238E27FC236}">
                <a16:creationId xmlns:a16="http://schemas.microsoft.com/office/drawing/2014/main" id="{2E99B076-5D73-42B5-9E0A-79CE0AC2E50B}"/>
              </a:ext>
            </a:extLst>
          </p:cNvPr>
          <p:cNvSpPr txBox="1"/>
          <p:nvPr/>
        </p:nvSpPr>
        <p:spPr>
          <a:xfrm>
            <a:off x="45967" y="2232027"/>
            <a:ext cx="1002454"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Patient Chart</a:t>
            </a:r>
          </a:p>
        </p:txBody>
      </p:sp>
      <p:sp>
        <p:nvSpPr>
          <p:cNvPr id="50" name="TextBox 49">
            <a:hlinkClick r:id="rId9" action="ppaction://hlinksldjump"/>
            <a:extLst>
              <a:ext uri="{FF2B5EF4-FFF2-40B4-BE49-F238E27FC236}">
                <a16:creationId xmlns:a16="http://schemas.microsoft.com/office/drawing/2014/main" id="{4921D9C4-B2A8-42FF-B40C-4CBE3230EC69}"/>
              </a:ext>
            </a:extLst>
          </p:cNvPr>
          <p:cNvSpPr txBox="1"/>
          <p:nvPr/>
        </p:nvSpPr>
        <p:spPr>
          <a:xfrm>
            <a:off x="45967" y="2542805"/>
            <a:ext cx="1032014"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Configuration</a:t>
            </a:r>
          </a:p>
        </p:txBody>
      </p:sp>
      <p:sp>
        <p:nvSpPr>
          <p:cNvPr id="51" name="TextBox 50">
            <a:hlinkClick r:id="rId10" action="ppaction://hlinksldjump"/>
            <a:extLst>
              <a:ext uri="{FF2B5EF4-FFF2-40B4-BE49-F238E27FC236}">
                <a16:creationId xmlns:a16="http://schemas.microsoft.com/office/drawing/2014/main" id="{D3964723-9766-4C13-983B-0D29E0BA1B22}"/>
              </a:ext>
            </a:extLst>
          </p:cNvPr>
          <p:cNvSpPr txBox="1"/>
          <p:nvPr/>
        </p:nvSpPr>
        <p:spPr>
          <a:xfrm>
            <a:off x="45967" y="3785917"/>
            <a:ext cx="778546"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Summary</a:t>
            </a:r>
          </a:p>
        </p:txBody>
      </p:sp>
      <p:sp>
        <p:nvSpPr>
          <p:cNvPr id="52" name="TextBox 51">
            <a:hlinkClick r:id="rId11" action="ppaction://hlinksldjump"/>
            <a:extLst>
              <a:ext uri="{FF2B5EF4-FFF2-40B4-BE49-F238E27FC236}">
                <a16:creationId xmlns:a16="http://schemas.microsoft.com/office/drawing/2014/main" id="{F6FE356A-8745-4D19-9FCF-B8D49E1B7375}"/>
              </a:ext>
            </a:extLst>
          </p:cNvPr>
          <p:cNvSpPr txBox="1"/>
          <p:nvPr/>
        </p:nvSpPr>
        <p:spPr>
          <a:xfrm>
            <a:off x="45967" y="2853583"/>
            <a:ext cx="1356975"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Drug Management</a:t>
            </a:r>
          </a:p>
        </p:txBody>
      </p:sp>
      <p:sp>
        <p:nvSpPr>
          <p:cNvPr id="53" name="TextBox 52">
            <a:hlinkClick r:id="rId12" action="ppaction://hlinksldjump"/>
            <a:extLst>
              <a:ext uri="{FF2B5EF4-FFF2-40B4-BE49-F238E27FC236}">
                <a16:creationId xmlns:a16="http://schemas.microsoft.com/office/drawing/2014/main" id="{91D22041-8033-48F2-B7E6-34B133BE0F2C}"/>
              </a:ext>
            </a:extLst>
          </p:cNvPr>
          <p:cNvSpPr txBox="1"/>
          <p:nvPr/>
        </p:nvSpPr>
        <p:spPr>
          <a:xfrm>
            <a:off x="45967" y="3164361"/>
            <a:ext cx="802143"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Interfaces</a:t>
            </a:r>
          </a:p>
        </p:txBody>
      </p:sp>
      <p:sp>
        <p:nvSpPr>
          <p:cNvPr id="54" name="TextBox 53">
            <a:hlinkClick r:id="rId13" action="ppaction://hlinksldjump"/>
            <a:extLst>
              <a:ext uri="{FF2B5EF4-FFF2-40B4-BE49-F238E27FC236}">
                <a16:creationId xmlns:a16="http://schemas.microsoft.com/office/drawing/2014/main" id="{A09C7752-397E-4DAE-AA91-83C2B36A321D}"/>
              </a:ext>
            </a:extLst>
          </p:cNvPr>
          <p:cNvSpPr txBox="1"/>
          <p:nvPr/>
        </p:nvSpPr>
        <p:spPr>
          <a:xfrm>
            <a:off x="45967" y="1921249"/>
            <a:ext cx="793166"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Workflow</a:t>
            </a:r>
          </a:p>
        </p:txBody>
      </p:sp>
      <p:sp>
        <p:nvSpPr>
          <p:cNvPr id="55" name="TextBox 54">
            <a:hlinkClick r:id="rId14" action="ppaction://hlinksldjump"/>
            <a:extLst>
              <a:ext uri="{FF2B5EF4-FFF2-40B4-BE49-F238E27FC236}">
                <a16:creationId xmlns:a16="http://schemas.microsoft.com/office/drawing/2014/main" id="{91D22041-8033-48F2-B7E6-34B133BE0F2C}"/>
              </a:ext>
            </a:extLst>
          </p:cNvPr>
          <p:cNvSpPr txBox="1"/>
          <p:nvPr/>
        </p:nvSpPr>
        <p:spPr>
          <a:xfrm>
            <a:off x="45967" y="3475139"/>
            <a:ext cx="1351717"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Optional Programs</a:t>
            </a:r>
          </a:p>
        </p:txBody>
      </p:sp>
      <p:cxnSp>
        <p:nvCxnSpPr>
          <p:cNvPr id="4" name="Straight Connector 3">
            <a:extLst>
              <a:ext uri="{FF2B5EF4-FFF2-40B4-BE49-F238E27FC236}">
                <a16:creationId xmlns:a16="http://schemas.microsoft.com/office/drawing/2014/main" id="{DDCC05B1-7D50-C892-6BF4-C7439123CBD1}"/>
              </a:ext>
            </a:extLst>
          </p:cNvPr>
          <p:cNvCxnSpPr/>
          <p:nvPr/>
        </p:nvCxnSpPr>
        <p:spPr>
          <a:xfrm>
            <a:off x="42862" y="802194"/>
            <a:ext cx="9024938"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107602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Rectangle 54"/>
          <p:cNvSpPr/>
          <p:nvPr/>
        </p:nvSpPr>
        <p:spPr>
          <a:xfrm>
            <a:off x="58927" y="2888272"/>
            <a:ext cx="1461362" cy="2286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2" name="Picture 41" descr="swooshbig.jpg"/>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l="6250" t="29034" b="8673"/>
          <a:stretch>
            <a:fillRect/>
          </a:stretch>
        </p:blipFill>
        <p:spPr bwMode="auto">
          <a:xfrm rot="10800000">
            <a:off x="0" y="4556463"/>
            <a:ext cx="9144000" cy="587190"/>
          </a:xfrm>
          <a:prstGeom prst="rect">
            <a:avLst/>
          </a:prstGeom>
          <a:noFill/>
          <a:ln>
            <a:noFill/>
          </a:ln>
          <a:scene3d>
            <a:camera prst="orthographicFront">
              <a:rot lat="0" lon="0" rev="10800000"/>
            </a:camera>
            <a:lightRig rig="threePt" dir="t"/>
          </a:scene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 name="Picture 42" descr="swooshbig.jpg"/>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l="6250" t="29034" b="8673"/>
          <a:stretch>
            <a:fillRect/>
          </a:stretch>
        </p:blipFill>
        <p:spPr bwMode="auto">
          <a:xfrm rot="10800000">
            <a:off x="0" y="0"/>
            <a:ext cx="9144000" cy="587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40" name="Table 39"/>
          <p:cNvGraphicFramePr>
            <a:graphicFrameLocks noGrp="1"/>
          </p:cNvGraphicFramePr>
          <p:nvPr>
            <p:extLst>
              <p:ext uri="{D42A27DB-BD31-4B8C-83A1-F6EECF244321}">
                <p14:modId xmlns:p14="http://schemas.microsoft.com/office/powerpoint/2010/main" val="2090824676"/>
              </p:ext>
            </p:extLst>
          </p:nvPr>
        </p:nvGraphicFramePr>
        <p:xfrm>
          <a:off x="7240897" y="872110"/>
          <a:ext cx="1739301" cy="3962780"/>
        </p:xfrm>
        <a:graphic>
          <a:graphicData uri="http://schemas.openxmlformats.org/drawingml/2006/table">
            <a:tbl>
              <a:tblPr firstRow="1" bandRow="1">
                <a:tableStyleId>{9DCAF9ED-07DC-4A11-8D7F-57B35C25682E}</a:tableStyleId>
              </a:tblPr>
              <a:tblGrid>
                <a:gridCol w="1739301">
                  <a:extLst>
                    <a:ext uri="{9D8B030D-6E8A-4147-A177-3AD203B41FA5}">
                      <a16:colId xmlns:a16="http://schemas.microsoft.com/office/drawing/2014/main" val="20000"/>
                    </a:ext>
                  </a:extLst>
                </a:gridCol>
              </a:tblGrid>
              <a:tr h="480254">
                <a:tc>
                  <a:txBody>
                    <a:bodyPr/>
                    <a:lstStyle/>
                    <a:p>
                      <a:pPr algn="ctr"/>
                      <a:r>
                        <a:rPr lang="en-US" dirty="0"/>
                        <a:t>At Drug Administration</a:t>
                      </a:r>
                    </a:p>
                  </a:txBody>
                  <a:tcPr anchor="ctr"/>
                </a:tc>
                <a:extLst>
                  <a:ext uri="{0D108BD9-81ED-4DB2-BD59-A6C34878D82A}">
                    <a16:rowId xmlns:a16="http://schemas.microsoft.com/office/drawing/2014/main" val="10000"/>
                  </a:ext>
                </a:extLst>
              </a:tr>
              <a:tr h="1425320">
                <a:tc>
                  <a:txBody>
                    <a:bodyPr/>
                    <a:lstStyle/>
                    <a:p>
                      <a:pPr marL="0" lvl="0" indent="0">
                        <a:buFont typeface="+mj-lt"/>
                        <a:buNone/>
                      </a:pPr>
                      <a:r>
                        <a:rPr lang="en-US" b="1" baseline="0" dirty="0"/>
                        <a:t>Bar Codes </a:t>
                      </a:r>
                      <a:r>
                        <a:rPr lang="en-US" baseline="0" dirty="0"/>
                        <a:t>can be used to confirm any of the following</a:t>
                      </a:r>
                    </a:p>
                    <a:p>
                      <a:pPr marL="342900" lvl="0" indent="-227013">
                        <a:buFont typeface="+mj-lt"/>
                        <a:buAutoNum type="arabicPeriod"/>
                      </a:pPr>
                      <a:r>
                        <a:rPr lang="en-US" baseline="0" dirty="0"/>
                        <a:t>Patient</a:t>
                      </a:r>
                    </a:p>
                    <a:p>
                      <a:pPr marL="342900" lvl="0" indent="-227013">
                        <a:buFont typeface="+mj-lt"/>
                        <a:buAutoNum type="arabicPeriod"/>
                      </a:pPr>
                      <a:r>
                        <a:rPr lang="en-US" baseline="0" dirty="0"/>
                        <a:t>Medication,</a:t>
                      </a:r>
                    </a:p>
                    <a:p>
                      <a:pPr marL="342900" lvl="0" indent="-227013">
                        <a:buFont typeface="+mj-lt"/>
                        <a:buAutoNum type="arabicPeriod"/>
                      </a:pPr>
                      <a:r>
                        <a:rPr lang="en-US" baseline="0" dirty="0"/>
                        <a:t>User</a:t>
                      </a:r>
                    </a:p>
                  </a:txBody>
                  <a:tcPr anchor="ctr"/>
                </a:tc>
                <a:extLst>
                  <a:ext uri="{0D108BD9-81ED-4DB2-BD59-A6C34878D82A}">
                    <a16:rowId xmlns:a16="http://schemas.microsoft.com/office/drawing/2014/main" val="10001"/>
                  </a:ext>
                </a:extLst>
              </a:tr>
              <a:tr h="8077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a:t>Signature Pads for</a:t>
                      </a:r>
                      <a:endParaRPr lang="en-US" dirty="0"/>
                    </a:p>
                    <a:p>
                      <a:pPr marL="341313" marR="0" lvl="1" indent="-225425" algn="l" defTabSz="914400" rtl="0" eaLnBrk="1" fontAlgn="auto" latinLnBrk="0" hangingPunct="1">
                        <a:lnSpc>
                          <a:spcPct val="100000"/>
                        </a:lnSpc>
                        <a:spcBef>
                          <a:spcPts val="0"/>
                        </a:spcBef>
                        <a:spcAft>
                          <a:spcPts val="0"/>
                        </a:spcAft>
                        <a:buClrTx/>
                        <a:buSzTx/>
                        <a:buFont typeface="+mj-lt"/>
                        <a:buAutoNum type="arabicPeriod"/>
                        <a:tabLst/>
                        <a:defRPr/>
                      </a:pPr>
                      <a:r>
                        <a:rPr lang="en-US" sz="1200" baseline="0" dirty="0"/>
                        <a:t>Consent</a:t>
                      </a:r>
                    </a:p>
                    <a:p>
                      <a:pPr marL="341313" marR="0" lvl="1" indent="-225425" algn="l" defTabSz="914400" rtl="0" eaLnBrk="1" fontAlgn="auto" latinLnBrk="0" hangingPunct="1">
                        <a:lnSpc>
                          <a:spcPct val="100000"/>
                        </a:lnSpc>
                        <a:spcBef>
                          <a:spcPts val="0"/>
                        </a:spcBef>
                        <a:spcAft>
                          <a:spcPts val="0"/>
                        </a:spcAft>
                        <a:buClrTx/>
                        <a:buSzTx/>
                        <a:buFont typeface="+mj-lt"/>
                        <a:buAutoNum type="arabicPeriod"/>
                        <a:tabLst/>
                        <a:defRPr/>
                      </a:pPr>
                      <a:r>
                        <a:rPr lang="en-US" sz="1200" baseline="0" dirty="0"/>
                        <a:t>Refusal</a:t>
                      </a:r>
                    </a:p>
                    <a:p>
                      <a:pPr marL="341313" marR="0" lvl="1" indent="-225425" algn="l" defTabSz="914400" rtl="0" eaLnBrk="1" fontAlgn="auto" latinLnBrk="0" hangingPunct="1">
                        <a:lnSpc>
                          <a:spcPct val="100000"/>
                        </a:lnSpc>
                        <a:spcBef>
                          <a:spcPts val="0"/>
                        </a:spcBef>
                        <a:spcAft>
                          <a:spcPts val="0"/>
                        </a:spcAft>
                        <a:buClrTx/>
                        <a:buSzTx/>
                        <a:buFont typeface="+mj-lt"/>
                        <a:buAutoNum type="arabicPeriod"/>
                        <a:tabLst/>
                        <a:defRPr/>
                      </a:pPr>
                      <a:r>
                        <a:rPr lang="en-US" sz="1200" baseline="0" dirty="0"/>
                        <a:t>Witnesses</a:t>
                      </a:r>
                    </a:p>
                  </a:txBody>
                  <a:tcPr/>
                </a:tc>
                <a:extLst>
                  <a:ext uri="{0D108BD9-81ED-4DB2-BD59-A6C34878D82A}">
                    <a16:rowId xmlns:a16="http://schemas.microsoft.com/office/drawing/2014/main" val="10003"/>
                  </a:ext>
                </a:extLst>
              </a:tr>
              <a:tr h="1135147">
                <a:tc>
                  <a:txBody>
                    <a:bodyPr/>
                    <a:lstStyle/>
                    <a:p>
                      <a:pPr marL="0" marR="0" lvl="1" indent="0" algn="l" defTabSz="914400" rtl="0" eaLnBrk="1" fontAlgn="auto" latinLnBrk="0" hangingPunct="1">
                        <a:lnSpc>
                          <a:spcPct val="100000"/>
                        </a:lnSpc>
                        <a:spcBef>
                          <a:spcPts val="0"/>
                        </a:spcBef>
                        <a:spcAft>
                          <a:spcPts val="0"/>
                        </a:spcAft>
                        <a:buClrTx/>
                        <a:buSzTx/>
                        <a:buFont typeface="+mj-lt"/>
                        <a:buNone/>
                        <a:tabLst/>
                        <a:defRPr/>
                      </a:pPr>
                      <a:r>
                        <a:rPr lang="en-US" sz="1200" b="1" dirty="0"/>
                        <a:t>Full</a:t>
                      </a:r>
                      <a:r>
                        <a:rPr lang="en-US" sz="1200" b="1" baseline="0" dirty="0"/>
                        <a:t> EHR Integration</a:t>
                      </a:r>
                      <a:r>
                        <a:rPr lang="en-US" sz="1200" baseline="0" dirty="0"/>
                        <a:t> for easy chart access if verification of labs or vitals is needed prior to administering a drug.</a:t>
                      </a:r>
                      <a:endParaRPr lang="en-US" sz="1200" dirty="0"/>
                    </a:p>
                    <a:p>
                      <a:pPr marL="571500" marR="0" lvl="1"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US" sz="1200" baseline="0" dirty="0"/>
                    </a:p>
                  </a:txBody>
                  <a:tcPr/>
                </a:tc>
                <a:extLst>
                  <a:ext uri="{0D108BD9-81ED-4DB2-BD59-A6C34878D82A}">
                    <a16:rowId xmlns:a16="http://schemas.microsoft.com/office/drawing/2014/main" val="3113030199"/>
                  </a:ext>
                </a:extLst>
              </a:tr>
            </a:tbl>
          </a:graphicData>
        </a:graphic>
      </p:graphicFrame>
      <p:pic>
        <p:nvPicPr>
          <p:cNvPr id="27" name="Picture 26"/>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 y="241158"/>
            <a:ext cx="1361690" cy="508764"/>
          </a:xfrm>
          <a:prstGeom prst="rect">
            <a:avLst/>
          </a:prstGeom>
          <a:noFill/>
        </p:spPr>
      </p:pic>
      <p:cxnSp>
        <p:nvCxnSpPr>
          <p:cNvPr id="28" name="Straight Connector 27"/>
          <p:cNvCxnSpPr/>
          <p:nvPr/>
        </p:nvCxnSpPr>
        <p:spPr>
          <a:xfrm flipH="1" flipV="1">
            <a:off x="1506458" y="157968"/>
            <a:ext cx="1899" cy="4692089"/>
          </a:xfrm>
          <a:prstGeom prst="line">
            <a:avLst/>
          </a:prstGeom>
          <a:ln>
            <a:solidFill>
              <a:schemeClr val="accent1">
                <a:lumMod val="50000"/>
              </a:schemeClr>
            </a:solidFill>
          </a:ln>
        </p:spPr>
        <p:style>
          <a:lnRef idx="2">
            <a:schemeClr val="accent1"/>
          </a:lnRef>
          <a:fillRef idx="0">
            <a:schemeClr val="accent1"/>
          </a:fillRef>
          <a:effectRef idx="1">
            <a:schemeClr val="accent1"/>
          </a:effectRef>
          <a:fontRef idx="minor">
            <a:schemeClr val="tx1"/>
          </a:fontRef>
        </p:style>
      </p:cxnSp>
      <p:graphicFrame>
        <p:nvGraphicFramePr>
          <p:cNvPr id="30" name="Table 29"/>
          <p:cNvGraphicFramePr>
            <a:graphicFrameLocks noGrp="1"/>
          </p:cNvGraphicFramePr>
          <p:nvPr>
            <p:extLst>
              <p:ext uri="{D42A27DB-BD31-4B8C-83A1-F6EECF244321}">
                <p14:modId xmlns:p14="http://schemas.microsoft.com/office/powerpoint/2010/main" val="3074002994"/>
              </p:ext>
            </p:extLst>
          </p:nvPr>
        </p:nvGraphicFramePr>
        <p:xfrm>
          <a:off x="1611983" y="291915"/>
          <a:ext cx="7372017" cy="533400"/>
        </p:xfrm>
        <a:graphic>
          <a:graphicData uri="http://schemas.openxmlformats.org/drawingml/2006/table">
            <a:tbl>
              <a:tblPr firstRow="1" bandRow="1">
                <a:tableStyleId>{69012ECD-51FC-41F1-AA8D-1B2483CD663E}</a:tableStyleId>
              </a:tblPr>
              <a:tblGrid>
                <a:gridCol w="1230671">
                  <a:extLst>
                    <a:ext uri="{9D8B030D-6E8A-4147-A177-3AD203B41FA5}">
                      <a16:colId xmlns:a16="http://schemas.microsoft.com/office/drawing/2014/main" val="20000"/>
                    </a:ext>
                  </a:extLst>
                </a:gridCol>
                <a:gridCol w="3329546">
                  <a:extLst>
                    <a:ext uri="{9D8B030D-6E8A-4147-A177-3AD203B41FA5}">
                      <a16:colId xmlns:a16="http://schemas.microsoft.com/office/drawing/2014/main" val="20001"/>
                    </a:ext>
                  </a:extLst>
                </a:gridCol>
                <a:gridCol w="2811800">
                  <a:extLst>
                    <a:ext uri="{9D8B030D-6E8A-4147-A177-3AD203B41FA5}">
                      <a16:colId xmlns:a16="http://schemas.microsoft.com/office/drawing/2014/main" val="20002"/>
                    </a:ext>
                  </a:extLst>
                </a:gridCol>
              </a:tblGrid>
              <a:tr h="533400">
                <a:tc>
                  <a:txBody>
                    <a:bodyPr/>
                    <a:lstStyle/>
                    <a:p>
                      <a:r>
                        <a:rPr lang="en-US" baseline="0" dirty="0">
                          <a:solidFill>
                            <a:schemeClr val="bg1"/>
                          </a:solidFill>
                        </a:rPr>
                        <a:t>Drug Management</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70C0"/>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solidFill>
                            <a:sysClr val="windowText" lastClr="000000"/>
                          </a:solidFill>
                        </a:rPr>
                        <a:t>Electronic Medication</a:t>
                      </a:r>
                      <a:r>
                        <a:rPr lang="en-US" baseline="0" dirty="0">
                          <a:solidFill>
                            <a:sysClr val="windowText" lastClr="000000"/>
                          </a:solidFill>
                        </a:rPr>
                        <a:t> Administration Record (Electronic MAR, or </a:t>
                      </a:r>
                      <a:r>
                        <a:rPr lang="en-US" baseline="0" dirty="0" err="1">
                          <a:solidFill>
                            <a:sysClr val="windowText" lastClr="000000"/>
                          </a:solidFill>
                        </a:rPr>
                        <a:t>eMAR</a:t>
                      </a:r>
                      <a:r>
                        <a:rPr lang="en-US" baseline="0" dirty="0">
                          <a:solidFill>
                            <a:sysClr val="windowText" lastClr="000000"/>
                          </a:solidFill>
                        </a:rPr>
                        <a:t>)</a:t>
                      </a:r>
                      <a:endParaRPr lang="en-US" dirty="0">
                        <a:solidFill>
                          <a:sysClr val="windowText" lastClr="000000"/>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r>
                        <a:rPr lang="en-US" dirty="0">
                          <a:solidFill>
                            <a:sysClr val="windowText" lastClr="000000"/>
                          </a:solidFill>
                        </a:rPr>
                        <a:t>Both “Med-Pass” and “Pill Window” workflows are supported.</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0000"/>
                  </a:ext>
                </a:extLst>
              </a:tr>
            </a:tbl>
          </a:graphicData>
        </a:graphic>
      </p:graphicFrame>
      <p:sp>
        <p:nvSpPr>
          <p:cNvPr id="47" name="TextBox 46"/>
          <p:cNvSpPr txBox="1"/>
          <p:nvPr/>
        </p:nvSpPr>
        <p:spPr>
          <a:xfrm>
            <a:off x="966868" y="4684618"/>
            <a:ext cx="593432" cy="246221"/>
          </a:xfrm>
          <a:prstGeom prst="rect">
            <a:avLst/>
          </a:prstGeom>
          <a:noFill/>
        </p:spPr>
        <p:txBody>
          <a:bodyPr wrap="none" rtlCol="0">
            <a:spAutoFit/>
          </a:bodyPr>
          <a:lstStyle/>
          <a:p>
            <a:r>
              <a:rPr lang="en-US" sz="1000" dirty="0"/>
              <a:t>Slide 26</a:t>
            </a:r>
          </a:p>
        </p:txBody>
      </p:sp>
      <p:pic>
        <p:nvPicPr>
          <p:cNvPr id="4" name="Picture 3">
            <a:extLst>
              <a:ext uri="{FF2B5EF4-FFF2-40B4-BE49-F238E27FC236}">
                <a16:creationId xmlns:a16="http://schemas.microsoft.com/office/drawing/2014/main" id="{029E34AB-33D4-4DC2-B91C-DCA9F9C9CBB2}"/>
              </a:ext>
            </a:extLst>
          </p:cNvPr>
          <p:cNvPicPr>
            <a:picLocks noChangeAspect="1"/>
          </p:cNvPicPr>
          <p:nvPr/>
        </p:nvPicPr>
        <p:blipFill>
          <a:blip r:embed="rId4"/>
          <a:stretch>
            <a:fillRect/>
          </a:stretch>
        </p:blipFill>
        <p:spPr>
          <a:xfrm>
            <a:off x="2057400" y="4556492"/>
            <a:ext cx="952381" cy="238095"/>
          </a:xfrm>
          <a:prstGeom prst="rect">
            <a:avLst/>
          </a:prstGeom>
        </p:spPr>
      </p:pic>
      <p:pic>
        <p:nvPicPr>
          <p:cNvPr id="7" name="Picture 6">
            <a:extLst>
              <a:ext uri="{FF2B5EF4-FFF2-40B4-BE49-F238E27FC236}">
                <a16:creationId xmlns:a16="http://schemas.microsoft.com/office/drawing/2014/main" id="{492A9C1B-2509-404A-A0F1-B4DACF19B268}"/>
              </a:ext>
            </a:extLst>
          </p:cNvPr>
          <p:cNvPicPr>
            <a:picLocks noChangeAspect="1"/>
          </p:cNvPicPr>
          <p:nvPr/>
        </p:nvPicPr>
        <p:blipFill>
          <a:blip r:embed="rId5"/>
          <a:stretch>
            <a:fillRect/>
          </a:stretch>
        </p:blipFill>
        <p:spPr>
          <a:xfrm>
            <a:off x="3267778" y="4564173"/>
            <a:ext cx="1171429" cy="219048"/>
          </a:xfrm>
          <a:prstGeom prst="rect">
            <a:avLst/>
          </a:prstGeom>
        </p:spPr>
      </p:pic>
      <p:pic>
        <p:nvPicPr>
          <p:cNvPr id="8" name="Picture 7">
            <a:extLst>
              <a:ext uri="{FF2B5EF4-FFF2-40B4-BE49-F238E27FC236}">
                <a16:creationId xmlns:a16="http://schemas.microsoft.com/office/drawing/2014/main" id="{A6A575F9-A8C9-49C0-A38A-CEEDBD988546}"/>
              </a:ext>
            </a:extLst>
          </p:cNvPr>
          <p:cNvPicPr>
            <a:picLocks noChangeAspect="1"/>
          </p:cNvPicPr>
          <p:nvPr/>
        </p:nvPicPr>
        <p:blipFill>
          <a:blip r:embed="rId6"/>
          <a:stretch>
            <a:fillRect/>
          </a:stretch>
        </p:blipFill>
        <p:spPr>
          <a:xfrm>
            <a:off x="4650956" y="4578462"/>
            <a:ext cx="476190" cy="209524"/>
          </a:xfrm>
          <a:prstGeom prst="rect">
            <a:avLst/>
          </a:prstGeom>
        </p:spPr>
      </p:pic>
      <p:pic>
        <p:nvPicPr>
          <p:cNvPr id="10" name="Picture 9">
            <a:extLst>
              <a:ext uri="{FF2B5EF4-FFF2-40B4-BE49-F238E27FC236}">
                <a16:creationId xmlns:a16="http://schemas.microsoft.com/office/drawing/2014/main" id="{90F9F71B-2660-4E02-8EE4-786307F9ACBE}"/>
              </a:ext>
            </a:extLst>
          </p:cNvPr>
          <p:cNvPicPr>
            <a:picLocks noChangeAspect="1"/>
          </p:cNvPicPr>
          <p:nvPr/>
        </p:nvPicPr>
        <p:blipFill>
          <a:blip r:embed="rId7"/>
          <a:stretch>
            <a:fillRect/>
          </a:stretch>
        </p:blipFill>
        <p:spPr>
          <a:xfrm>
            <a:off x="5518123" y="4576480"/>
            <a:ext cx="789904" cy="213488"/>
          </a:xfrm>
          <a:prstGeom prst="rect">
            <a:avLst/>
          </a:prstGeom>
        </p:spPr>
      </p:pic>
      <p:sp>
        <p:nvSpPr>
          <p:cNvPr id="32" name="TextBox 31">
            <a:hlinkClick r:id="rId8" action="ppaction://hlinksldjump"/>
            <a:extLst>
              <a:ext uri="{FF2B5EF4-FFF2-40B4-BE49-F238E27FC236}">
                <a16:creationId xmlns:a16="http://schemas.microsoft.com/office/drawing/2014/main" id="{07C046D2-3DEF-4106-AAFE-234399BE4735}"/>
              </a:ext>
            </a:extLst>
          </p:cNvPr>
          <p:cNvSpPr txBox="1"/>
          <p:nvPr/>
        </p:nvSpPr>
        <p:spPr>
          <a:xfrm>
            <a:off x="45967" y="1299693"/>
            <a:ext cx="1039387"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CorrecTek Bio</a:t>
            </a:r>
          </a:p>
        </p:txBody>
      </p:sp>
      <p:sp>
        <p:nvSpPr>
          <p:cNvPr id="33" name="TextBox 32">
            <a:hlinkClick r:id="rId9" action="ppaction://hlinksldjump"/>
            <a:extLst>
              <a:ext uri="{FF2B5EF4-FFF2-40B4-BE49-F238E27FC236}">
                <a16:creationId xmlns:a16="http://schemas.microsoft.com/office/drawing/2014/main" id="{488C7E4C-73FA-4F90-BB51-845278647476}"/>
              </a:ext>
            </a:extLst>
          </p:cNvPr>
          <p:cNvSpPr txBox="1"/>
          <p:nvPr/>
        </p:nvSpPr>
        <p:spPr>
          <a:xfrm>
            <a:off x="45967" y="1610471"/>
            <a:ext cx="1210909"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Why Spark EHR?</a:t>
            </a:r>
          </a:p>
        </p:txBody>
      </p:sp>
      <p:sp>
        <p:nvSpPr>
          <p:cNvPr id="38" name="TextBox 37">
            <a:hlinkClick r:id="rId10" action="ppaction://hlinksldjump"/>
            <a:extLst>
              <a:ext uri="{FF2B5EF4-FFF2-40B4-BE49-F238E27FC236}">
                <a16:creationId xmlns:a16="http://schemas.microsoft.com/office/drawing/2014/main" id="{2E99B076-5D73-42B5-9E0A-79CE0AC2E50B}"/>
              </a:ext>
            </a:extLst>
          </p:cNvPr>
          <p:cNvSpPr txBox="1"/>
          <p:nvPr/>
        </p:nvSpPr>
        <p:spPr>
          <a:xfrm>
            <a:off x="45967" y="2232027"/>
            <a:ext cx="1002454"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Patient Chart</a:t>
            </a:r>
          </a:p>
        </p:txBody>
      </p:sp>
      <p:sp>
        <p:nvSpPr>
          <p:cNvPr id="49" name="TextBox 48">
            <a:hlinkClick r:id="rId11" action="ppaction://hlinksldjump"/>
            <a:extLst>
              <a:ext uri="{FF2B5EF4-FFF2-40B4-BE49-F238E27FC236}">
                <a16:creationId xmlns:a16="http://schemas.microsoft.com/office/drawing/2014/main" id="{4921D9C4-B2A8-42FF-B40C-4CBE3230EC69}"/>
              </a:ext>
            </a:extLst>
          </p:cNvPr>
          <p:cNvSpPr txBox="1"/>
          <p:nvPr/>
        </p:nvSpPr>
        <p:spPr>
          <a:xfrm>
            <a:off x="45967" y="2542805"/>
            <a:ext cx="1032014"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Configuration</a:t>
            </a:r>
          </a:p>
        </p:txBody>
      </p:sp>
      <p:sp>
        <p:nvSpPr>
          <p:cNvPr id="50" name="TextBox 49">
            <a:hlinkClick r:id="rId12" action="ppaction://hlinksldjump"/>
            <a:extLst>
              <a:ext uri="{FF2B5EF4-FFF2-40B4-BE49-F238E27FC236}">
                <a16:creationId xmlns:a16="http://schemas.microsoft.com/office/drawing/2014/main" id="{D3964723-9766-4C13-983B-0D29E0BA1B22}"/>
              </a:ext>
            </a:extLst>
          </p:cNvPr>
          <p:cNvSpPr txBox="1"/>
          <p:nvPr/>
        </p:nvSpPr>
        <p:spPr>
          <a:xfrm>
            <a:off x="45967" y="3785917"/>
            <a:ext cx="778546"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Summary</a:t>
            </a:r>
          </a:p>
        </p:txBody>
      </p:sp>
      <p:sp>
        <p:nvSpPr>
          <p:cNvPr id="51" name="TextBox 50">
            <a:hlinkClick r:id="rId13" action="ppaction://hlinksldjump"/>
            <a:extLst>
              <a:ext uri="{FF2B5EF4-FFF2-40B4-BE49-F238E27FC236}">
                <a16:creationId xmlns:a16="http://schemas.microsoft.com/office/drawing/2014/main" id="{F6FE356A-8745-4D19-9FCF-B8D49E1B7375}"/>
              </a:ext>
            </a:extLst>
          </p:cNvPr>
          <p:cNvSpPr txBox="1"/>
          <p:nvPr/>
        </p:nvSpPr>
        <p:spPr>
          <a:xfrm>
            <a:off x="45967" y="2853583"/>
            <a:ext cx="1356975"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Drug Management</a:t>
            </a:r>
          </a:p>
        </p:txBody>
      </p:sp>
      <p:sp>
        <p:nvSpPr>
          <p:cNvPr id="52" name="TextBox 51">
            <a:hlinkClick r:id="rId14" action="ppaction://hlinksldjump"/>
            <a:extLst>
              <a:ext uri="{FF2B5EF4-FFF2-40B4-BE49-F238E27FC236}">
                <a16:creationId xmlns:a16="http://schemas.microsoft.com/office/drawing/2014/main" id="{91D22041-8033-48F2-B7E6-34B133BE0F2C}"/>
              </a:ext>
            </a:extLst>
          </p:cNvPr>
          <p:cNvSpPr txBox="1"/>
          <p:nvPr/>
        </p:nvSpPr>
        <p:spPr>
          <a:xfrm>
            <a:off x="45967" y="3164361"/>
            <a:ext cx="802143"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Interfaces</a:t>
            </a:r>
          </a:p>
        </p:txBody>
      </p:sp>
      <p:sp>
        <p:nvSpPr>
          <p:cNvPr id="53" name="TextBox 52">
            <a:hlinkClick r:id="rId15" action="ppaction://hlinksldjump"/>
            <a:extLst>
              <a:ext uri="{FF2B5EF4-FFF2-40B4-BE49-F238E27FC236}">
                <a16:creationId xmlns:a16="http://schemas.microsoft.com/office/drawing/2014/main" id="{A09C7752-397E-4DAE-AA91-83C2B36A321D}"/>
              </a:ext>
            </a:extLst>
          </p:cNvPr>
          <p:cNvSpPr txBox="1"/>
          <p:nvPr/>
        </p:nvSpPr>
        <p:spPr>
          <a:xfrm>
            <a:off x="45967" y="1921249"/>
            <a:ext cx="793166"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Workflow</a:t>
            </a:r>
          </a:p>
        </p:txBody>
      </p:sp>
      <p:sp>
        <p:nvSpPr>
          <p:cNvPr id="54" name="TextBox 53">
            <a:hlinkClick r:id="rId16" action="ppaction://hlinksldjump"/>
            <a:extLst>
              <a:ext uri="{FF2B5EF4-FFF2-40B4-BE49-F238E27FC236}">
                <a16:creationId xmlns:a16="http://schemas.microsoft.com/office/drawing/2014/main" id="{91D22041-8033-48F2-B7E6-34B133BE0F2C}"/>
              </a:ext>
            </a:extLst>
          </p:cNvPr>
          <p:cNvSpPr txBox="1"/>
          <p:nvPr/>
        </p:nvSpPr>
        <p:spPr>
          <a:xfrm>
            <a:off x="45967" y="3475139"/>
            <a:ext cx="1351717"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Optional Programs</a:t>
            </a:r>
          </a:p>
        </p:txBody>
      </p:sp>
      <p:pic>
        <p:nvPicPr>
          <p:cNvPr id="3" name="Picture 2">
            <a:extLst>
              <a:ext uri="{FF2B5EF4-FFF2-40B4-BE49-F238E27FC236}">
                <a16:creationId xmlns:a16="http://schemas.microsoft.com/office/drawing/2014/main" id="{F9C107EE-8117-4BDC-B695-7BBBA84DBD23}"/>
              </a:ext>
            </a:extLst>
          </p:cNvPr>
          <p:cNvPicPr>
            <a:picLocks noChangeAspect="1"/>
          </p:cNvPicPr>
          <p:nvPr/>
        </p:nvPicPr>
        <p:blipFill>
          <a:blip r:embed="rId17"/>
          <a:stretch>
            <a:fillRect/>
          </a:stretch>
        </p:blipFill>
        <p:spPr>
          <a:xfrm>
            <a:off x="1677980" y="920981"/>
            <a:ext cx="5432636" cy="3233320"/>
          </a:xfrm>
          <a:prstGeom prst="rect">
            <a:avLst/>
          </a:prstGeom>
        </p:spPr>
      </p:pic>
      <p:sp>
        <p:nvSpPr>
          <p:cNvPr id="5" name="TextBox 4">
            <a:extLst>
              <a:ext uri="{FF2B5EF4-FFF2-40B4-BE49-F238E27FC236}">
                <a16:creationId xmlns:a16="http://schemas.microsoft.com/office/drawing/2014/main" id="{C4899535-4966-4D6F-BE5A-BD5FA14B8875}"/>
              </a:ext>
            </a:extLst>
          </p:cNvPr>
          <p:cNvSpPr txBox="1"/>
          <p:nvPr/>
        </p:nvSpPr>
        <p:spPr>
          <a:xfrm>
            <a:off x="1559696" y="4187014"/>
            <a:ext cx="4746812" cy="369332"/>
          </a:xfrm>
          <a:prstGeom prst="rect">
            <a:avLst/>
          </a:prstGeom>
          <a:noFill/>
        </p:spPr>
        <p:txBody>
          <a:bodyPr wrap="none" rtlCol="0">
            <a:spAutoFit/>
          </a:bodyPr>
          <a:lstStyle/>
          <a:p>
            <a:r>
              <a:rPr lang="en-US" dirty="0"/>
              <a:t>To document drug administration, select one of: </a:t>
            </a:r>
          </a:p>
        </p:txBody>
      </p:sp>
      <p:pic>
        <p:nvPicPr>
          <p:cNvPr id="11" name="Picture 10">
            <a:extLst>
              <a:ext uri="{FF2B5EF4-FFF2-40B4-BE49-F238E27FC236}">
                <a16:creationId xmlns:a16="http://schemas.microsoft.com/office/drawing/2014/main" id="{C17BBFDB-307B-462B-811C-13DDBBCBE8BC}"/>
              </a:ext>
            </a:extLst>
          </p:cNvPr>
          <p:cNvPicPr>
            <a:picLocks noChangeAspect="1"/>
          </p:cNvPicPr>
          <p:nvPr/>
        </p:nvPicPr>
        <p:blipFill>
          <a:blip r:embed="rId18"/>
          <a:stretch>
            <a:fillRect/>
          </a:stretch>
        </p:blipFill>
        <p:spPr>
          <a:xfrm>
            <a:off x="1697140" y="1594763"/>
            <a:ext cx="1431086" cy="182138"/>
          </a:xfrm>
          <a:prstGeom prst="rect">
            <a:avLst/>
          </a:prstGeom>
        </p:spPr>
      </p:pic>
      <p:cxnSp>
        <p:nvCxnSpPr>
          <p:cNvPr id="2" name="Straight Connector 1">
            <a:extLst>
              <a:ext uri="{FF2B5EF4-FFF2-40B4-BE49-F238E27FC236}">
                <a16:creationId xmlns:a16="http://schemas.microsoft.com/office/drawing/2014/main" id="{9BC5D121-D153-701A-B40C-BD12C874E849}"/>
              </a:ext>
            </a:extLst>
          </p:cNvPr>
          <p:cNvCxnSpPr/>
          <p:nvPr/>
        </p:nvCxnSpPr>
        <p:spPr>
          <a:xfrm>
            <a:off x="42862" y="802194"/>
            <a:ext cx="9024938"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99839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8" name="Picture 37" descr="swooshbig.jpg"/>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l="6250" t="29034" b="8673"/>
          <a:stretch>
            <a:fillRect/>
          </a:stretch>
        </p:blipFill>
        <p:spPr bwMode="auto">
          <a:xfrm rot="10800000">
            <a:off x="0" y="4556463"/>
            <a:ext cx="9144000" cy="587190"/>
          </a:xfrm>
          <a:prstGeom prst="rect">
            <a:avLst/>
          </a:prstGeom>
          <a:noFill/>
          <a:ln>
            <a:noFill/>
          </a:ln>
          <a:scene3d>
            <a:camera prst="orthographicFront">
              <a:rot lat="0" lon="0" rev="10800000"/>
            </a:camera>
            <a:lightRig rig="threePt" dir="t"/>
          </a:scene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 name="Rectangle 63"/>
          <p:cNvSpPr/>
          <p:nvPr/>
        </p:nvSpPr>
        <p:spPr>
          <a:xfrm>
            <a:off x="54073" y="3188560"/>
            <a:ext cx="1461362" cy="2286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9" name="Picture 38" descr="swooshbig.jpg"/>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l="6250" t="29034" b="8673"/>
          <a:stretch>
            <a:fillRect/>
          </a:stretch>
        </p:blipFill>
        <p:spPr bwMode="auto">
          <a:xfrm rot="10800000">
            <a:off x="0" y="0"/>
            <a:ext cx="9144000" cy="587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2740794" y="819150"/>
            <a:ext cx="4800600" cy="646331"/>
          </a:xfrm>
          <a:prstGeom prst="rect">
            <a:avLst/>
          </a:prstGeom>
          <a:noFill/>
        </p:spPr>
        <p:txBody>
          <a:bodyPr wrap="square" rtlCol="0">
            <a:spAutoFit/>
          </a:bodyPr>
          <a:lstStyle/>
          <a:p>
            <a:r>
              <a:rPr lang="en-US" dirty="0"/>
              <a:t>Spark 3</a:t>
            </a:r>
            <a:r>
              <a:rPr lang="en-US" baseline="30000" dirty="0"/>
              <a:t>rd</a:t>
            </a:r>
            <a:r>
              <a:rPr lang="en-US" dirty="0"/>
              <a:t>-party interfaces eliminate duplicate data entry and provide real-time data updates.</a:t>
            </a:r>
          </a:p>
        </p:txBody>
      </p:sp>
      <p:pic>
        <p:nvPicPr>
          <p:cNvPr id="33" name="Picture 3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76325" y="901426"/>
            <a:ext cx="548640" cy="548640"/>
          </a:xfrm>
          <a:prstGeom prst="rect">
            <a:avLst/>
          </a:prstGeom>
        </p:spPr>
      </p:pic>
      <p:pic>
        <p:nvPicPr>
          <p:cNvPr id="31" name="Picture 30"/>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200" y="241158"/>
            <a:ext cx="1361690" cy="508764"/>
          </a:xfrm>
          <a:prstGeom prst="rect">
            <a:avLst/>
          </a:prstGeom>
          <a:noFill/>
        </p:spPr>
      </p:pic>
      <p:cxnSp>
        <p:nvCxnSpPr>
          <p:cNvPr id="34" name="Straight Connector 33"/>
          <p:cNvCxnSpPr/>
          <p:nvPr/>
        </p:nvCxnSpPr>
        <p:spPr>
          <a:xfrm flipH="1" flipV="1">
            <a:off x="1506458" y="157968"/>
            <a:ext cx="1899" cy="4692089"/>
          </a:xfrm>
          <a:prstGeom prst="line">
            <a:avLst/>
          </a:prstGeom>
          <a:ln>
            <a:solidFill>
              <a:schemeClr val="accent1">
                <a:lumMod val="50000"/>
              </a:schemeClr>
            </a:solidFill>
          </a:ln>
        </p:spPr>
        <p:style>
          <a:lnRef idx="2">
            <a:schemeClr val="accent1"/>
          </a:lnRef>
          <a:fillRef idx="0">
            <a:schemeClr val="accent1"/>
          </a:fillRef>
          <a:effectRef idx="1">
            <a:schemeClr val="accent1"/>
          </a:effectRef>
          <a:fontRef idx="minor">
            <a:schemeClr val="tx1"/>
          </a:fontRef>
        </p:style>
      </p:cxnSp>
      <p:graphicFrame>
        <p:nvGraphicFramePr>
          <p:cNvPr id="35" name="Table 34"/>
          <p:cNvGraphicFramePr>
            <a:graphicFrameLocks noGrp="1"/>
          </p:cNvGraphicFramePr>
          <p:nvPr>
            <p:extLst>
              <p:ext uri="{D42A27DB-BD31-4B8C-83A1-F6EECF244321}">
                <p14:modId xmlns:p14="http://schemas.microsoft.com/office/powerpoint/2010/main" val="2026297813"/>
              </p:ext>
            </p:extLst>
          </p:nvPr>
        </p:nvGraphicFramePr>
        <p:xfrm>
          <a:off x="1597816" y="285750"/>
          <a:ext cx="6250784" cy="533400"/>
        </p:xfrm>
        <a:graphic>
          <a:graphicData uri="http://schemas.openxmlformats.org/drawingml/2006/table">
            <a:tbl>
              <a:tblPr firstRow="1" bandRow="1">
                <a:tableStyleId>{69012ECD-51FC-41F1-AA8D-1B2483CD663E}</a:tableStyleId>
              </a:tblPr>
              <a:tblGrid>
                <a:gridCol w="1224688">
                  <a:extLst>
                    <a:ext uri="{9D8B030D-6E8A-4147-A177-3AD203B41FA5}">
                      <a16:colId xmlns:a16="http://schemas.microsoft.com/office/drawing/2014/main" val="20000"/>
                    </a:ext>
                  </a:extLst>
                </a:gridCol>
                <a:gridCol w="2282896">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533400">
                <a:tc>
                  <a:txBody>
                    <a:bodyPr/>
                    <a:lstStyle/>
                    <a:p>
                      <a:r>
                        <a:rPr lang="en-US" baseline="0" dirty="0">
                          <a:solidFill>
                            <a:schemeClr val="bg1"/>
                          </a:solidFill>
                        </a:rPr>
                        <a:t>Interfaces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70C0"/>
                    </a:solidFill>
                  </a:tcPr>
                </a:tc>
                <a:tc>
                  <a:txBody>
                    <a:bodyPr/>
                    <a:lstStyle/>
                    <a:p>
                      <a:r>
                        <a:rPr lang="en-US" dirty="0">
                          <a:solidFill>
                            <a:schemeClr val="tx1"/>
                          </a:solidFill>
                        </a:rPr>
                        <a:t>Send information</a:t>
                      </a:r>
                      <a:r>
                        <a:rPr lang="en-US" baseline="0" dirty="0">
                          <a:solidFill>
                            <a:schemeClr val="tx1"/>
                          </a:solidFill>
                        </a:rPr>
                        <a:t> to Spark</a:t>
                      </a:r>
                      <a:endParaRPr lang="en-US" dirty="0">
                        <a:solidFill>
                          <a:schemeClr val="tx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r>
                        <a:rPr lang="en-US" dirty="0">
                          <a:solidFill>
                            <a:schemeClr val="tx1"/>
                          </a:solidFill>
                        </a:rPr>
                        <a:t>Receive information from</a:t>
                      </a:r>
                      <a:r>
                        <a:rPr lang="en-US" baseline="0" dirty="0">
                          <a:solidFill>
                            <a:schemeClr val="tx1"/>
                          </a:solidFill>
                        </a:rPr>
                        <a:t> Spark</a:t>
                      </a:r>
                      <a:endParaRPr lang="en-US" dirty="0">
                        <a:solidFill>
                          <a:schemeClr val="tx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0000"/>
                  </a:ext>
                </a:extLst>
              </a:tr>
            </a:tbl>
          </a:graphicData>
        </a:graphic>
      </p:graphicFrame>
      <p:sp>
        <p:nvSpPr>
          <p:cNvPr id="52" name="TextBox 51"/>
          <p:cNvSpPr txBox="1"/>
          <p:nvPr/>
        </p:nvSpPr>
        <p:spPr>
          <a:xfrm>
            <a:off x="966868" y="4684618"/>
            <a:ext cx="593432" cy="246221"/>
          </a:xfrm>
          <a:prstGeom prst="rect">
            <a:avLst/>
          </a:prstGeom>
          <a:noFill/>
        </p:spPr>
        <p:txBody>
          <a:bodyPr wrap="none" rtlCol="0">
            <a:spAutoFit/>
          </a:bodyPr>
          <a:lstStyle/>
          <a:p>
            <a:r>
              <a:rPr lang="en-US" sz="1000" dirty="0"/>
              <a:t>Slide 27</a:t>
            </a:r>
          </a:p>
        </p:txBody>
      </p:sp>
      <p:pic>
        <p:nvPicPr>
          <p:cNvPr id="47" name="Picture 46">
            <a:extLst>
              <a:ext uri="{FF2B5EF4-FFF2-40B4-BE49-F238E27FC236}">
                <a16:creationId xmlns:a16="http://schemas.microsoft.com/office/drawing/2014/main" id="{533CD4B9-AA22-400A-86EB-404C72879F1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31448" y="1763061"/>
            <a:ext cx="427689" cy="427689"/>
          </a:xfrm>
          <a:prstGeom prst="rect">
            <a:avLst/>
          </a:prstGeom>
        </p:spPr>
      </p:pic>
      <p:pic>
        <p:nvPicPr>
          <p:cNvPr id="17" name="Picture 16">
            <a:extLst>
              <a:ext uri="{FF2B5EF4-FFF2-40B4-BE49-F238E27FC236}">
                <a16:creationId xmlns:a16="http://schemas.microsoft.com/office/drawing/2014/main" id="{36D67466-A689-4E3B-A1D8-BBFC30DD1CC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917691" y="3028950"/>
            <a:ext cx="457200" cy="457200"/>
          </a:xfrm>
          <a:prstGeom prst="rect">
            <a:avLst/>
          </a:prstGeom>
        </p:spPr>
      </p:pic>
      <p:sp>
        <p:nvSpPr>
          <p:cNvPr id="53" name="TextBox 52">
            <a:hlinkClick r:id="rId7" action="ppaction://hlinksldjump"/>
            <a:extLst>
              <a:ext uri="{FF2B5EF4-FFF2-40B4-BE49-F238E27FC236}">
                <a16:creationId xmlns:a16="http://schemas.microsoft.com/office/drawing/2014/main" id="{07C046D2-3DEF-4106-AAFE-234399BE4735}"/>
              </a:ext>
            </a:extLst>
          </p:cNvPr>
          <p:cNvSpPr txBox="1"/>
          <p:nvPr/>
        </p:nvSpPr>
        <p:spPr>
          <a:xfrm>
            <a:off x="45967" y="1299693"/>
            <a:ext cx="1039387"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CorrecTek Bio</a:t>
            </a:r>
          </a:p>
        </p:txBody>
      </p:sp>
      <p:sp>
        <p:nvSpPr>
          <p:cNvPr id="54" name="TextBox 53">
            <a:hlinkClick r:id="rId8" action="ppaction://hlinksldjump"/>
            <a:extLst>
              <a:ext uri="{FF2B5EF4-FFF2-40B4-BE49-F238E27FC236}">
                <a16:creationId xmlns:a16="http://schemas.microsoft.com/office/drawing/2014/main" id="{488C7E4C-73FA-4F90-BB51-845278647476}"/>
              </a:ext>
            </a:extLst>
          </p:cNvPr>
          <p:cNvSpPr txBox="1"/>
          <p:nvPr/>
        </p:nvSpPr>
        <p:spPr>
          <a:xfrm>
            <a:off x="45967" y="1610471"/>
            <a:ext cx="1210909"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Why Spark EHR?</a:t>
            </a:r>
          </a:p>
        </p:txBody>
      </p:sp>
      <p:sp>
        <p:nvSpPr>
          <p:cNvPr id="55" name="TextBox 54">
            <a:hlinkClick r:id="rId9" action="ppaction://hlinksldjump"/>
            <a:extLst>
              <a:ext uri="{FF2B5EF4-FFF2-40B4-BE49-F238E27FC236}">
                <a16:creationId xmlns:a16="http://schemas.microsoft.com/office/drawing/2014/main" id="{2E99B076-5D73-42B5-9E0A-79CE0AC2E50B}"/>
              </a:ext>
            </a:extLst>
          </p:cNvPr>
          <p:cNvSpPr txBox="1"/>
          <p:nvPr/>
        </p:nvSpPr>
        <p:spPr>
          <a:xfrm>
            <a:off x="45967" y="2232027"/>
            <a:ext cx="1002454"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Patient Chart</a:t>
            </a:r>
          </a:p>
        </p:txBody>
      </p:sp>
      <p:sp>
        <p:nvSpPr>
          <p:cNvPr id="57" name="TextBox 56">
            <a:hlinkClick r:id="rId10" action="ppaction://hlinksldjump"/>
            <a:extLst>
              <a:ext uri="{FF2B5EF4-FFF2-40B4-BE49-F238E27FC236}">
                <a16:creationId xmlns:a16="http://schemas.microsoft.com/office/drawing/2014/main" id="{4921D9C4-B2A8-42FF-B40C-4CBE3230EC69}"/>
              </a:ext>
            </a:extLst>
          </p:cNvPr>
          <p:cNvSpPr txBox="1"/>
          <p:nvPr/>
        </p:nvSpPr>
        <p:spPr>
          <a:xfrm>
            <a:off x="45967" y="2542805"/>
            <a:ext cx="1032014"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Configuration</a:t>
            </a:r>
          </a:p>
        </p:txBody>
      </p:sp>
      <p:sp>
        <p:nvSpPr>
          <p:cNvPr id="58" name="TextBox 57">
            <a:hlinkClick r:id="rId11" action="ppaction://hlinksldjump"/>
            <a:extLst>
              <a:ext uri="{FF2B5EF4-FFF2-40B4-BE49-F238E27FC236}">
                <a16:creationId xmlns:a16="http://schemas.microsoft.com/office/drawing/2014/main" id="{D3964723-9766-4C13-983B-0D29E0BA1B22}"/>
              </a:ext>
            </a:extLst>
          </p:cNvPr>
          <p:cNvSpPr txBox="1"/>
          <p:nvPr/>
        </p:nvSpPr>
        <p:spPr>
          <a:xfrm>
            <a:off x="45967" y="3785917"/>
            <a:ext cx="778546"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Summary</a:t>
            </a:r>
          </a:p>
        </p:txBody>
      </p:sp>
      <p:sp>
        <p:nvSpPr>
          <p:cNvPr id="59" name="TextBox 58">
            <a:hlinkClick r:id="rId12" action="ppaction://hlinksldjump"/>
            <a:extLst>
              <a:ext uri="{FF2B5EF4-FFF2-40B4-BE49-F238E27FC236}">
                <a16:creationId xmlns:a16="http://schemas.microsoft.com/office/drawing/2014/main" id="{F6FE356A-8745-4D19-9FCF-B8D49E1B7375}"/>
              </a:ext>
            </a:extLst>
          </p:cNvPr>
          <p:cNvSpPr txBox="1"/>
          <p:nvPr/>
        </p:nvSpPr>
        <p:spPr>
          <a:xfrm>
            <a:off x="45967" y="2853583"/>
            <a:ext cx="1356975"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Drug Management</a:t>
            </a:r>
          </a:p>
        </p:txBody>
      </p:sp>
      <p:sp>
        <p:nvSpPr>
          <p:cNvPr id="60" name="TextBox 59">
            <a:hlinkClick r:id="rId13" action="ppaction://hlinksldjump"/>
            <a:extLst>
              <a:ext uri="{FF2B5EF4-FFF2-40B4-BE49-F238E27FC236}">
                <a16:creationId xmlns:a16="http://schemas.microsoft.com/office/drawing/2014/main" id="{91D22041-8033-48F2-B7E6-34B133BE0F2C}"/>
              </a:ext>
            </a:extLst>
          </p:cNvPr>
          <p:cNvSpPr txBox="1"/>
          <p:nvPr/>
        </p:nvSpPr>
        <p:spPr>
          <a:xfrm>
            <a:off x="45967" y="3164361"/>
            <a:ext cx="802143"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Interfaces</a:t>
            </a:r>
          </a:p>
        </p:txBody>
      </p:sp>
      <p:sp>
        <p:nvSpPr>
          <p:cNvPr id="61" name="TextBox 60">
            <a:hlinkClick r:id="rId14" action="ppaction://hlinksldjump"/>
            <a:extLst>
              <a:ext uri="{FF2B5EF4-FFF2-40B4-BE49-F238E27FC236}">
                <a16:creationId xmlns:a16="http://schemas.microsoft.com/office/drawing/2014/main" id="{A09C7752-397E-4DAE-AA91-83C2B36A321D}"/>
              </a:ext>
            </a:extLst>
          </p:cNvPr>
          <p:cNvSpPr txBox="1"/>
          <p:nvPr/>
        </p:nvSpPr>
        <p:spPr>
          <a:xfrm>
            <a:off x="45967" y="1921249"/>
            <a:ext cx="793166"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Workflow</a:t>
            </a:r>
          </a:p>
        </p:txBody>
      </p:sp>
      <p:sp>
        <p:nvSpPr>
          <p:cNvPr id="62" name="TextBox 61">
            <a:hlinkClick r:id="rId15" action="ppaction://hlinksldjump"/>
            <a:extLst>
              <a:ext uri="{FF2B5EF4-FFF2-40B4-BE49-F238E27FC236}">
                <a16:creationId xmlns:a16="http://schemas.microsoft.com/office/drawing/2014/main" id="{91D22041-8033-48F2-B7E6-34B133BE0F2C}"/>
              </a:ext>
            </a:extLst>
          </p:cNvPr>
          <p:cNvSpPr txBox="1"/>
          <p:nvPr/>
        </p:nvSpPr>
        <p:spPr>
          <a:xfrm>
            <a:off x="45967" y="3475139"/>
            <a:ext cx="1351717"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Optional Programs</a:t>
            </a:r>
          </a:p>
        </p:txBody>
      </p:sp>
      <p:cxnSp>
        <p:nvCxnSpPr>
          <p:cNvPr id="5" name="Straight Connector 4">
            <a:extLst>
              <a:ext uri="{FF2B5EF4-FFF2-40B4-BE49-F238E27FC236}">
                <a16:creationId xmlns:a16="http://schemas.microsoft.com/office/drawing/2014/main" id="{64F42F17-07DD-8F97-FD01-6C609B114DC3}"/>
              </a:ext>
            </a:extLst>
          </p:cNvPr>
          <p:cNvCxnSpPr/>
          <p:nvPr/>
        </p:nvCxnSpPr>
        <p:spPr>
          <a:xfrm>
            <a:off x="42862" y="802194"/>
            <a:ext cx="9024938"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aphicFrame>
        <p:nvGraphicFramePr>
          <p:cNvPr id="3" name="Table 2">
            <a:extLst>
              <a:ext uri="{FF2B5EF4-FFF2-40B4-BE49-F238E27FC236}">
                <a16:creationId xmlns:a16="http://schemas.microsoft.com/office/drawing/2014/main" id="{E01D154B-D6E1-DEB3-9A0C-25248FC7A879}"/>
              </a:ext>
            </a:extLst>
          </p:cNvPr>
          <p:cNvGraphicFramePr>
            <a:graphicFrameLocks noGrp="1"/>
          </p:cNvGraphicFramePr>
          <p:nvPr>
            <p:extLst>
              <p:ext uri="{D42A27DB-BD31-4B8C-83A1-F6EECF244321}">
                <p14:modId xmlns:p14="http://schemas.microsoft.com/office/powerpoint/2010/main" val="3379330092"/>
              </p:ext>
            </p:extLst>
          </p:nvPr>
        </p:nvGraphicFramePr>
        <p:xfrm>
          <a:off x="2806538" y="1504950"/>
          <a:ext cx="5725964" cy="1188720"/>
        </p:xfrm>
        <a:graphic>
          <a:graphicData uri="http://schemas.openxmlformats.org/drawingml/2006/table">
            <a:tbl>
              <a:tblPr firstRow="1" bandRow="1">
                <a:tableStyleId>{3B4B98B0-60AC-42C2-AFA5-B58CD77FA1E5}</a:tableStyleId>
              </a:tblPr>
              <a:tblGrid>
                <a:gridCol w="2222662">
                  <a:extLst>
                    <a:ext uri="{9D8B030D-6E8A-4147-A177-3AD203B41FA5}">
                      <a16:colId xmlns:a16="http://schemas.microsoft.com/office/drawing/2014/main" val="1887244210"/>
                    </a:ext>
                  </a:extLst>
                </a:gridCol>
                <a:gridCol w="3503302">
                  <a:extLst>
                    <a:ext uri="{9D8B030D-6E8A-4147-A177-3AD203B41FA5}">
                      <a16:colId xmlns:a16="http://schemas.microsoft.com/office/drawing/2014/main" val="2672647419"/>
                    </a:ext>
                  </a:extLst>
                </a:gridCol>
              </a:tblGrid>
              <a:tr h="256245">
                <a:tc gridSpan="2">
                  <a:txBody>
                    <a:bodyPr/>
                    <a:lstStyle/>
                    <a:p>
                      <a:r>
                        <a:rPr lang="en-US" dirty="0"/>
                        <a:t>CorrecTek Spark </a:t>
                      </a:r>
                      <a:r>
                        <a:rPr lang="en-US" b="1" dirty="0">
                          <a:solidFill>
                            <a:srgbClr val="FF0000"/>
                          </a:solidFill>
                        </a:rPr>
                        <a:t>Standard </a:t>
                      </a:r>
                      <a:r>
                        <a:rPr lang="en-US" dirty="0"/>
                        <a:t>Interfaces                                 </a:t>
                      </a:r>
                      <a:r>
                        <a:rPr lang="en-US" sz="1000" b="1" i="1" dirty="0"/>
                        <a:t>(Included in Base License/Lease)</a:t>
                      </a:r>
                    </a:p>
                  </a:txBody>
                  <a:tcPr/>
                </a:tc>
                <a:tc hMerge="1">
                  <a:txBody>
                    <a:bodyPr/>
                    <a:lstStyle/>
                    <a:p>
                      <a:endParaRPr lang="en-US" dirty="0"/>
                    </a:p>
                  </a:txBody>
                  <a:tcPr/>
                </a:tc>
                <a:extLst>
                  <a:ext uri="{0D108BD9-81ED-4DB2-BD59-A6C34878D82A}">
                    <a16:rowId xmlns:a16="http://schemas.microsoft.com/office/drawing/2014/main" val="2054919864"/>
                  </a:ext>
                </a:extLst>
              </a:tr>
              <a:tr h="256245">
                <a:tc>
                  <a:txBody>
                    <a:bodyPr/>
                    <a:lstStyle/>
                    <a:p>
                      <a:r>
                        <a:rPr lang="en-US" dirty="0"/>
                        <a:t>1. Offender Management</a:t>
                      </a:r>
                    </a:p>
                  </a:txBody>
                  <a:tcPr/>
                </a:tc>
                <a:tc>
                  <a:txBody>
                    <a:bodyPr/>
                    <a:lstStyle/>
                    <a:p>
                      <a:r>
                        <a:rPr lang="en-US" i="1" dirty="0"/>
                        <a:t>Inmate Demographics, Movements, &amp; Photos</a:t>
                      </a:r>
                    </a:p>
                  </a:txBody>
                  <a:tcPr/>
                </a:tc>
                <a:extLst>
                  <a:ext uri="{0D108BD9-81ED-4DB2-BD59-A6C34878D82A}">
                    <a16:rowId xmlns:a16="http://schemas.microsoft.com/office/drawing/2014/main" val="3774534617"/>
                  </a:ext>
                </a:extLst>
              </a:tr>
              <a:tr h="256245">
                <a:tc>
                  <a:txBody>
                    <a:bodyPr/>
                    <a:lstStyle/>
                    <a:p>
                      <a:r>
                        <a:rPr lang="en-US" dirty="0"/>
                        <a:t>2. Pharmacy Vendor</a:t>
                      </a:r>
                    </a:p>
                  </a:txBody>
                  <a:tcPr/>
                </a:tc>
                <a:tc>
                  <a:txBody>
                    <a:bodyPr/>
                    <a:lstStyle/>
                    <a:p>
                      <a:r>
                        <a:rPr lang="en-US" i="1" dirty="0"/>
                        <a:t>Medication Orders</a:t>
                      </a:r>
                    </a:p>
                  </a:txBody>
                  <a:tcPr/>
                </a:tc>
                <a:extLst>
                  <a:ext uri="{0D108BD9-81ED-4DB2-BD59-A6C34878D82A}">
                    <a16:rowId xmlns:a16="http://schemas.microsoft.com/office/drawing/2014/main" val="1179174146"/>
                  </a:ext>
                </a:extLst>
              </a:tr>
              <a:tr h="256245">
                <a:tc>
                  <a:txBody>
                    <a:bodyPr/>
                    <a:lstStyle/>
                    <a:p>
                      <a:r>
                        <a:rPr lang="en-US" dirty="0"/>
                        <a:t>3. Laboratory Vendor</a:t>
                      </a:r>
                    </a:p>
                  </a:txBody>
                  <a:tcPr/>
                </a:tc>
                <a:tc>
                  <a:txBody>
                    <a:bodyPr/>
                    <a:lstStyle/>
                    <a:p>
                      <a:r>
                        <a:rPr lang="en-US" i="1" dirty="0"/>
                        <a:t>Lab Orders and Lab Results</a:t>
                      </a:r>
                    </a:p>
                  </a:txBody>
                  <a:tcPr/>
                </a:tc>
                <a:extLst>
                  <a:ext uri="{0D108BD9-81ED-4DB2-BD59-A6C34878D82A}">
                    <a16:rowId xmlns:a16="http://schemas.microsoft.com/office/drawing/2014/main" val="3655217020"/>
                  </a:ext>
                </a:extLst>
              </a:tr>
            </a:tbl>
          </a:graphicData>
        </a:graphic>
      </p:graphicFrame>
      <p:graphicFrame>
        <p:nvGraphicFramePr>
          <p:cNvPr id="4" name="Table 3">
            <a:extLst>
              <a:ext uri="{FF2B5EF4-FFF2-40B4-BE49-F238E27FC236}">
                <a16:creationId xmlns:a16="http://schemas.microsoft.com/office/drawing/2014/main" id="{12829EA2-F2D9-1398-EB9D-556DA23C6A90}"/>
              </a:ext>
            </a:extLst>
          </p:cNvPr>
          <p:cNvGraphicFramePr>
            <a:graphicFrameLocks noGrp="1"/>
          </p:cNvGraphicFramePr>
          <p:nvPr>
            <p:extLst>
              <p:ext uri="{D42A27DB-BD31-4B8C-83A1-F6EECF244321}">
                <p14:modId xmlns:p14="http://schemas.microsoft.com/office/powerpoint/2010/main" val="1277042655"/>
              </p:ext>
            </p:extLst>
          </p:nvPr>
        </p:nvGraphicFramePr>
        <p:xfrm>
          <a:off x="2806538" y="2855031"/>
          <a:ext cx="5725964" cy="2080260"/>
        </p:xfrm>
        <a:graphic>
          <a:graphicData uri="http://schemas.openxmlformats.org/drawingml/2006/table">
            <a:tbl>
              <a:tblPr firstRow="1" bandRow="1">
                <a:tableStyleId>{5FD0F851-EC5A-4D38-B0AD-8093EC10F338}</a:tableStyleId>
              </a:tblPr>
              <a:tblGrid>
                <a:gridCol w="3137062">
                  <a:extLst>
                    <a:ext uri="{9D8B030D-6E8A-4147-A177-3AD203B41FA5}">
                      <a16:colId xmlns:a16="http://schemas.microsoft.com/office/drawing/2014/main" val="1887244210"/>
                    </a:ext>
                  </a:extLst>
                </a:gridCol>
                <a:gridCol w="2588902">
                  <a:extLst>
                    <a:ext uri="{9D8B030D-6E8A-4147-A177-3AD203B41FA5}">
                      <a16:colId xmlns:a16="http://schemas.microsoft.com/office/drawing/2014/main" val="2672647419"/>
                    </a:ext>
                  </a:extLst>
                </a:gridCol>
              </a:tblGrid>
              <a:tr h="256245">
                <a:tc gridSpan="2">
                  <a:txBody>
                    <a:bodyPr/>
                    <a:lstStyle/>
                    <a:p>
                      <a:r>
                        <a:rPr lang="en-US" dirty="0"/>
                        <a:t>CorrecTek Spark </a:t>
                      </a:r>
                      <a:r>
                        <a:rPr lang="en-US" dirty="0">
                          <a:solidFill>
                            <a:srgbClr val="FF0000"/>
                          </a:solidFill>
                        </a:rPr>
                        <a:t>Optional </a:t>
                      </a:r>
                      <a:r>
                        <a:rPr lang="en-US" dirty="0"/>
                        <a:t>Interfaces                                               </a:t>
                      </a:r>
                      <a:r>
                        <a:rPr lang="en-US" sz="1000" dirty="0"/>
                        <a:t>(</a:t>
                      </a:r>
                      <a:r>
                        <a:rPr lang="en-US" sz="1000" i="1" dirty="0"/>
                        <a:t>Additional Fees Apply</a:t>
                      </a:r>
                      <a:r>
                        <a:rPr lang="en-US" sz="1000" dirty="0"/>
                        <a:t>)</a:t>
                      </a:r>
                    </a:p>
                  </a:txBody>
                  <a:tcPr/>
                </a:tc>
                <a:tc hMerge="1">
                  <a:txBody>
                    <a:bodyPr/>
                    <a:lstStyle/>
                    <a:p>
                      <a:endParaRPr lang="en-US" dirty="0"/>
                    </a:p>
                  </a:txBody>
                  <a:tcPr/>
                </a:tc>
                <a:extLst>
                  <a:ext uri="{0D108BD9-81ED-4DB2-BD59-A6C34878D82A}">
                    <a16:rowId xmlns:a16="http://schemas.microsoft.com/office/drawing/2014/main" val="2054919864"/>
                  </a:ext>
                </a:extLst>
              </a:tr>
              <a:tr h="256245">
                <a:tc>
                  <a:txBody>
                    <a:bodyPr/>
                    <a:lstStyle/>
                    <a:p>
                      <a:r>
                        <a:rPr lang="en-US" dirty="0"/>
                        <a:t>1. Sick Call Feed</a:t>
                      </a:r>
                    </a:p>
                  </a:txBody>
                  <a:tcPr/>
                </a:tc>
                <a:tc>
                  <a:txBody>
                    <a:bodyPr/>
                    <a:lstStyle/>
                    <a:p>
                      <a:r>
                        <a:rPr lang="en-US" dirty="0"/>
                        <a:t>7. Health Information Exchange</a:t>
                      </a:r>
                    </a:p>
                  </a:txBody>
                  <a:tcPr/>
                </a:tc>
                <a:extLst>
                  <a:ext uri="{0D108BD9-81ED-4DB2-BD59-A6C34878D82A}">
                    <a16:rowId xmlns:a16="http://schemas.microsoft.com/office/drawing/2014/main" val="3774534617"/>
                  </a:ext>
                </a:extLst>
              </a:tr>
              <a:tr h="256245">
                <a:tc>
                  <a:txBody>
                    <a:bodyPr/>
                    <a:lstStyle/>
                    <a:p>
                      <a:r>
                        <a:rPr lang="en-US" dirty="0"/>
                        <a:t>2. Charges Feed</a:t>
                      </a:r>
                    </a:p>
                  </a:txBody>
                  <a:tcPr/>
                </a:tc>
                <a:tc>
                  <a:txBody>
                    <a:bodyPr/>
                    <a:lstStyle/>
                    <a:p>
                      <a:r>
                        <a:rPr lang="en-US" dirty="0"/>
                        <a:t>8. </a:t>
                      </a:r>
                      <a:r>
                        <a:rPr lang="en-US" dirty="0" err="1"/>
                        <a:t>Carequality</a:t>
                      </a:r>
                      <a:r>
                        <a:rPr lang="en-US" dirty="0"/>
                        <a:t> Network</a:t>
                      </a:r>
                    </a:p>
                  </a:txBody>
                  <a:tcPr/>
                </a:tc>
                <a:extLst>
                  <a:ext uri="{0D108BD9-81ED-4DB2-BD59-A6C34878D82A}">
                    <a16:rowId xmlns:a16="http://schemas.microsoft.com/office/drawing/2014/main" val="1179174146"/>
                  </a:ext>
                </a:extLst>
              </a:tr>
              <a:tr h="256245">
                <a:tc>
                  <a:txBody>
                    <a:bodyPr/>
                    <a:lstStyle/>
                    <a:p>
                      <a:r>
                        <a:rPr lang="en-US" dirty="0"/>
                        <a:t>3. Surescripts Patient Medication History</a:t>
                      </a:r>
                    </a:p>
                  </a:txBody>
                  <a:tcPr/>
                </a:tc>
                <a:tc>
                  <a:txBody>
                    <a:bodyPr/>
                    <a:lstStyle/>
                    <a:p>
                      <a:r>
                        <a:rPr lang="en-US" dirty="0"/>
                        <a:t>9. AI / Analytical Systems</a:t>
                      </a:r>
                    </a:p>
                  </a:txBody>
                  <a:tcPr/>
                </a:tc>
                <a:extLst>
                  <a:ext uri="{0D108BD9-81ED-4DB2-BD59-A6C34878D82A}">
                    <a16:rowId xmlns:a16="http://schemas.microsoft.com/office/drawing/2014/main" val="3655217020"/>
                  </a:ext>
                </a:extLst>
              </a:tr>
              <a:tr h="256245">
                <a:tc>
                  <a:txBody>
                    <a:bodyPr/>
                    <a:lstStyle/>
                    <a:p>
                      <a:r>
                        <a:rPr lang="en-US" dirty="0"/>
                        <a:t>4. Radiology</a:t>
                      </a:r>
                    </a:p>
                  </a:txBody>
                  <a:tcPr/>
                </a:tc>
                <a:tc>
                  <a:txBody>
                    <a:bodyPr/>
                    <a:lstStyle/>
                    <a:p>
                      <a:r>
                        <a:rPr lang="en-US" dirty="0"/>
                        <a:t>10. Cancer Registries</a:t>
                      </a:r>
                    </a:p>
                  </a:txBody>
                  <a:tcPr/>
                </a:tc>
                <a:extLst>
                  <a:ext uri="{0D108BD9-81ED-4DB2-BD59-A6C34878D82A}">
                    <a16:rowId xmlns:a16="http://schemas.microsoft.com/office/drawing/2014/main" val="2540298552"/>
                  </a:ext>
                </a:extLst>
              </a:tr>
              <a:tr h="256245">
                <a:tc>
                  <a:txBody>
                    <a:bodyPr/>
                    <a:lstStyle/>
                    <a:p>
                      <a:r>
                        <a:rPr lang="en-US" dirty="0"/>
                        <a:t>5. Hospital Records / Direct Messaging</a:t>
                      </a:r>
                    </a:p>
                  </a:txBody>
                  <a:tcPr/>
                </a:tc>
                <a:tc>
                  <a:txBody>
                    <a:bodyPr/>
                    <a:lstStyle/>
                    <a:p>
                      <a:r>
                        <a:rPr lang="en-US" dirty="0"/>
                        <a:t>11. Medicaid Billing</a:t>
                      </a:r>
                    </a:p>
                  </a:txBody>
                  <a:tcPr/>
                </a:tc>
                <a:extLst>
                  <a:ext uri="{0D108BD9-81ED-4DB2-BD59-A6C34878D82A}">
                    <a16:rowId xmlns:a16="http://schemas.microsoft.com/office/drawing/2014/main" val="2685823596"/>
                  </a:ext>
                </a:extLst>
              </a:tr>
              <a:tr h="256245">
                <a:tc>
                  <a:txBody>
                    <a:bodyPr/>
                    <a:lstStyle/>
                    <a:p>
                      <a:r>
                        <a:rPr lang="en-US" dirty="0"/>
                        <a:t>6. US Marshals</a:t>
                      </a:r>
                    </a:p>
                  </a:txBody>
                  <a:tcPr/>
                </a:tc>
                <a:tc>
                  <a:txBody>
                    <a:bodyPr/>
                    <a:lstStyle/>
                    <a:p>
                      <a:r>
                        <a:rPr lang="en-US" dirty="0"/>
                        <a:t>12. Patient Portal</a:t>
                      </a:r>
                    </a:p>
                  </a:txBody>
                  <a:tcPr/>
                </a:tc>
                <a:extLst>
                  <a:ext uri="{0D108BD9-81ED-4DB2-BD59-A6C34878D82A}">
                    <a16:rowId xmlns:a16="http://schemas.microsoft.com/office/drawing/2014/main" val="515910432"/>
                  </a:ext>
                </a:extLst>
              </a:tr>
            </a:tbl>
          </a:graphicData>
        </a:graphic>
      </p:graphicFrame>
    </p:spTree>
    <p:extLst>
      <p:ext uri="{BB962C8B-B14F-4D97-AF65-F5344CB8AC3E}">
        <p14:creationId xmlns:p14="http://schemas.microsoft.com/office/powerpoint/2010/main" val="17239658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52"/>
          <p:cNvSpPr/>
          <p:nvPr/>
        </p:nvSpPr>
        <p:spPr>
          <a:xfrm>
            <a:off x="45967" y="3500622"/>
            <a:ext cx="1461362" cy="2286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3" name="Picture 42" descr="swooshbig.jpg"/>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l="6250" t="29034" b="8673"/>
          <a:stretch>
            <a:fillRect/>
          </a:stretch>
        </p:blipFill>
        <p:spPr bwMode="auto">
          <a:xfrm rot="10800000">
            <a:off x="0" y="4556463"/>
            <a:ext cx="9144000" cy="587190"/>
          </a:xfrm>
          <a:prstGeom prst="rect">
            <a:avLst/>
          </a:prstGeom>
          <a:noFill/>
          <a:ln>
            <a:noFill/>
          </a:ln>
          <a:scene3d>
            <a:camera prst="orthographicFront">
              <a:rot lat="0" lon="0" rev="10800000"/>
            </a:camera>
            <a:lightRig rig="threePt" dir="t"/>
          </a:scene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 name="Picture 43" descr="swooshbig.jpg"/>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l="6250" t="29034" b="8673"/>
          <a:stretch>
            <a:fillRect/>
          </a:stretch>
        </p:blipFill>
        <p:spPr bwMode="auto">
          <a:xfrm rot="10800000">
            <a:off x="0" y="0"/>
            <a:ext cx="9144000" cy="587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4" name="Table 23"/>
          <p:cNvGraphicFramePr>
            <a:graphicFrameLocks noGrp="1"/>
          </p:cNvGraphicFramePr>
          <p:nvPr>
            <p:extLst>
              <p:ext uri="{D42A27DB-BD31-4B8C-83A1-F6EECF244321}">
                <p14:modId xmlns:p14="http://schemas.microsoft.com/office/powerpoint/2010/main" val="1157357610"/>
              </p:ext>
            </p:extLst>
          </p:nvPr>
        </p:nvGraphicFramePr>
        <p:xfrm>
          <a:off x="1614284" y="872942"/>
          <a:ext cx="3643516" cy="2968624"/>
        </p:xfrm>
        <a:graphic>
          <a:graphicData uri="http://schemas.openxmlformats.org/drawingml/2006/table">
            <a:tbl>
              <a:tblPr firstRow="1" bandRow="1">
                <a:tableStyleId>{0E3FDE45-AF77-4B5C-9715-49D594BDF05E}</a:tableStyleId>
              </a:tblPr>
              <a:tblGrid>
                <a:gridCol w="939618">
                  <a:extLst>
                    <a:ext uri="{9D8B030D-6E8A-4147-A177-3AD203B41FA5}">
                      <a16:colId xmlns:a16="http://schemas.microsoft.com/office/drawing/2014/main" val="20000"/>
                    </a:ext>
                  </a:extLst>
                </a:gridCol>
                <a:gridCol w="2703898">
                  <a:extLst>
                    <a:ext uri="{9D8B030D-6E8A-4147-A177-3AD203B41FA5}">
                      <a16:colId xmlns:a16="http://schemas.microsoft.com/office/drawing/2014/main" val="20001"/>
                    </a:ext>
                  </a:extLst>
                </a:gridCol>
              </a:tblGrid>
              <a:tr h="394390">
                <a:tc gridSpan="2">
                  <a:txBody>
                    <a:bodyPr/>
                    <a:lstStyle/>
                    <a:p>
                      <a:r>
                        <a:rPr lang="en-US" dirty="0"/>
                        <a:t>            CorrecTek Advantage</a:t>
                      </a:r>
                      <a:r>
                        <a:rPr lang="en-US" baseline="0" dirty="0"/>
                        <a:t> Program*  – </a:t>
                      </a:r>
                      <a:r>
                        <a:rPr lang="en-US" i="1" baseline="0" dirty="0"/>
                        <a:t>Includes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endParaRPr lang="en-US" dirty="0"/>
                    </a:p>
                  </a:txBody>
                  <a:tcPr anchor="ctr"/>
                </a:tc>
                <a:extLst>
                  <a:ext uri="{0D108BD9-81ED-4DB2-BD59-A6C34878D82A}">
                    <a16:rowId xmlns:a16="http://schemas.microsoft.com/office/drawing/2014/main" val="10000"/>
                  </a:ext>
                </a:extLst>
              </a:tr>
              <a:tr h="1393261">
                <a:tc>
                  <a:txBody>
                    <a:bodyPr/>
                    <a:lstStyle/>
                    <a:p>
                      <a:endParaRPr lang="en-US" dirty="0"/>
                    </a:p>
                  </a:txBody>
                  <a:tcPr anchor="ctr">
                    <a:lnL w="12700" cap="flat" cmpd="sng" algn="ctr">
                      <a:solidFill>
                        <a:schemeClr val="tx1"/>
                      </a:solidFill>
                      <a:prstDash val="solid"/>
                      <a:round/>
                      <a:headEnd type="none" w="med" len="med"/>
                      <a:tailEnd type="none" w="med" len="med"/>
                    </a:lnL>
                  </a:tcPr>
                </a:tc>
                <a:tc>
                  <a:txBody>
                    <a:bodyPr/>
                    <a:lstStyle/>
                    <a:p>
                      <a:r>
                        <a:rPr lang="en-US" b="1" baseline="0" dirty="0"/>
                        <a:t>Unlimited configuration</a:t>
                      </a:r>
                    </a:p>
                    <a:p>
                      <a:r>
                        <a:rPr lang="en-US" baseline="0" dirty="0"/>
                        <a:t>    Reports</a:t>
                      </a:r>
                    </a:p>
                    <a:p>
                      <a:r>
                        <a:rPr lang="en-US" baseline="0" dirty="0"/>
                        <a:t>    Documentation Templates</a:t>
                      </a:r>
                    </a:p>
                    <a:p>
                      <a:r>
                        <a:rPr lang="en-US" baseline="0" dirty="0"/>
                        <a:t>    Word Documents</a:t>
                      </a:r>
                    </a:p>
                    <a:p>
                      <a:r>
                        <a:rPr lang="en-US" baseline="0" dirty="0"/>
                        <a:t>    User Forms</a:t>
                      </a:r>
                    </a:p>
                    <a:p>
                      <a:r>
                        <a:rPr lang="en-US" baseline="0" dirty="0"/>
                        <a:t>    Order Definitions</a:t>
                      </a:r>
                    </a:p>
                    <a:p>
                      <a:r>
                        <a:rPr lang="en-US" baseline="0" dirty="0"/>
                        <a:t>    Spark Workflow</a:t>
                      </a:r>
                    </a:p>
                  </a:txBody>
                  <a:tcPr anchor="ct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1"/>
                  </a:ext>
                </a:extLst>
              </a:tr>
              <a:tr h="521307">
                <a:tc>
                  <a:txBody>
                    <a:bodyPr/>
                    <a:lstStyle/>
                    <a:p>
                      <a:endParaRPr lang="en-US" dirty="0"/>
                    </a:p>
                  </a:txBody>
                  <a:tcPr anchor="ctr">
                    <a:lnL w="12700" cap="flat" cmpd="sng" algn="ctr">
                      <a:solidFill>
                        <a:schemeClr val="tx1"/>
                      </a:solidFill>
                      <a:prstDash val="solid"/>
                      <a:round/>
                      <a:headEnd type="none" w="med" len="med"/>
                      <a:tailEnd type="none" w="med" len="med"/>
                    </a:lnL>
                  </a:tcPr>
                </a:tc>
                <a:tc>
                  <a:txBody>
                    <a:bodyPr/>
                    <a:lstStyle/>
                    <a:p>
                      <a:r>
                        <a:rPr lang="en-US" b="1" baseline="0" dirty="0"/>
                        <a:t>Unlimited Training</a:t>
                      </a:r>
                      <a:endParaRPr lang="en-US" baseline="0" dirty="0"/>
                    </a:p>
                    <a:p>
                      <a:r>
                        <a:rPr lang="en-US" baseline="0" dirty="0"/>
                        <a:t>   </a:t>
                      </a:r>
                      <a:r>
                        <a:rPr lang="en-US" sz="1000" baseline="0" dirty="0"/>
                        <a:t>Travel charges will apply if training is on-site.</a:t>
                      </a:r>
                    </a:p>
                  </a:txBody>
                  <a:tcPr anchor="ct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2"/>
                  </a:ext>
                </a:extLst>
              </a:tr>
              <a:tr h="521307">
                <a:tc gridSpan="2">
                  <a:txBody>
                    <a:bodyPr/>
                    <a:lstStyle/>
                    <a:p>
                      <a:r>
                        <a:rPr lang="en-US" sz="1200" baseline="0" dirty="0"/>
                        <a:t>* The CorrecTek Advantage Program begins after the Initial Implementation of the </a:t>
                      </a:r>
                      <a:r>
                        <a:rPr lang="en-US" sz="1200" b="1" baseline="0" dirty="0"/>
                        <a:t>CorrecTek </a:t>
                      </a:r>
                      <a:r>
                        <a:rPr lang="en-US" sz="1200" b="1" i="1" baseline="0" dirty="0"/>
                        <a:t>Spark </a:t>
                      </a:r>
                      <a:r>
                        <a:rPr lang="en-US" sz="1200" b="0" i="0" baseline="0" dirty="0"/>
                        <a:t>system.</a:t>
                      </a:r>
                      <a:endParaRPr lang="en-US" sz="1200" b="1" i="1" baseline="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r>
                        <a:rPr lang="en-US" sz="1200" baseline="0" dirty="0"/>
                        <a:t>* Advantage Program begins after the Initial Implementation of CorrecTek Spark</a:t>
                      </a: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29724312"/>
                  </a:ext>
                </a:extLst>
              </a:tr>
            </a:tbl>
          </a:graphicData>
        </a:graphic>
      </p:graphicFrame>
      <p:pic>
        <p:nvPicPr>
          <p:cNvPr id="30" name="Picture 2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4976" y="1805205"/>
            <a:ext cx="468648" cy="468648"/>
          </a:xfrm>
          <a:prstGeom prst="rect">
            <a:avLst/>
          </a:prstGeom>
        </p:spPr>
      </p:pic>
      <p:pic>
        <p:nvPicPr>
          <p:cNvPr id="31" name="Picture 30"/>
          <p:cNvPicPr>
            <a:picLocks noChangeAspect="1"/>
          </p:cNvPicPr>
          <p:nvPr/>
        </p:nvPicPr>
        <p:blipFill>
          <a:blip r:embed="rId4"/>
          <a:stretch>
            <a:fillRect/>
          </a:stretch>
        </p:blipFill>
        <p:spPr>
          <a:xfrm>
            <a:off x="5486400" y="931493"/>
            <a:ext cx="305679" cy="305679"/>
          </a:xfrm>
          <a:prstGeom prst="rect">
            <a:avLst/>
          </a:prstGeom>
        </p:spPr>
      </p:pic>
      <p:pic>
        <p:nvPicPr>
          <p:cNvPr id="32" name="Picture 3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78648" y="892009"/>
            <a:ext cx="427461" cy="427461"/>
          </a:xfrm>
          <a:prstGeom prst="rect">
            <a:avLst/>
          </a:prstGeom>
        </p:spPr>
      </p:pic>
      <p:pic>
        <p:nvPicPr>
          <p:cNvPr id="41" name="Picture 40"/>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200" y="241158"/>
            <a:ext cx="1361690" cy="508764"/>
          </a:xfrm>
          <a:prstGeom prst="rect">
            <a:avLst/>
          </a:prstGeom>
          <a:noFill/>
        </p:spPr>
      </p:pic>
      <p:cxnSp>
        <p:nvCxnSpPr>
          <p:cNvPr id="45" name="Straight Connector 44"/>
          <p:cNvCxnSpPr/>
          <p:nvPr/>
        </p:nvCxnSpPr>
        <p:spPr>
          <a:xfrm flipH="1" flipV="1">
            <a:off x="1506458" y="157968"/>
            <a:ext cx="1899" cy="4692089"/>
          </a:xfrm>
          <a:prstGeom prst="line">
            <a:avLst/>
          </a:prstGeom>
          <a:ln>
            <a:solidFill>
              <a:schemeClr val="accent1">
                <a:lumMod val="50000"/>
              </a:schemeClr>
            </a:solidFill>
          </a:ln>
        </p:spPr>
        <p:style>
          <a:lnRef idx="2">
            <a:schemeClr val="accent1"/>
          </a:lnRef>
          <a:fillRef idx="0">
            <a:schemeClr val="accent1"/>
          </a:fillRef>
          <a:effectRef idx="1">
            <a:schemeClr val="accent1"/>
          </a:effectRef>
          <a:fontRef idx="minor">
            <a:schemeClr val="tx1"/>
          </a:fontRef>
        </p:style>
      </p:cxnSp>
      <p:graphicFrame>
        <p:nvGraphicFramePr>
          <p:cNvPr id="46" name="Table 45"/>
          <p:cNvGraphicFramePr>
            <a:graphicFrameLocks noGrp="1"/>
          </p:cNvGraphicFramePr>
          <p:nvPr/>
        </p:nvGraphicFramePr>
        <p:xfrm>
          <a:off x="1597816" y="285750"/>
          <a:ext cx="7393783" cy="533400"/>
        </p:xfrm>
        <a:graphic>
          <a:graphicData uri="http://schemas.openxmlformats.org/drawingml/2006/table">
            <a:tbl>
              <a:tblPr firstRow="1" bandRow="1">
                <a:tableStyleId>{69012ECD-51FC-41F1-AA8D-1B2483CD663E}</a:tableStyleId>
              </a:tblPr>
              <a:tblGrid>
                <a:gridCol w="2846498">
                  <a:extLst>
                    <a:ext uri="{9D8B030D-6E8A-4147-A177-3AD203B41FA5}">
                      <a16:colId xmlns:a16="http://schemas.microsoft.com/office/drawing/2014/main" val="20000"/>
                    </a:ext>
                  </a:extLst>
                </a:gridCol>
                <a:gridCol w="4547285">
                  <a:extLst>
                    <a:ext uri="{9D8B030D-6E8A-4147-A177-3AD203B41FA5}">
                      <a16:colId xmlns:a16="http://schemas.microsoft.com/office/drawing/2014/main" val="20001"/>
                    </a:ext>
                  </a:extLst>
                </a:gridCol>
              </a:tblGrid>
              <a:tr h="533400">
                <a:tc>
                  <a:txBody>
                    <a:bodyPr/>
                    <a:lstStyle/>
                    <a:p>
                      <a:r>
                        <a:rPr lang="en-US" baseline="0" dirty="0">
                          <a:solidFill>
                            <a:schemeClr val="bg1"/>
                          </a:solidFill>
                        </a:rPr>
                        <a:t>CorrecTek Optional Programs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70C0"/>
                    </a:solidFill>
                  </a:tcPr>
                </a:tc>
                <a:tc>
                  <a:txBody>
                    <a:bodyPr/>
                    <a:lstStyle/>
                    <a:p>
                      <a:r>
                        <a:rPr lang="en-US" dirty="0">
                          <a:solidFill>
                            <a:schemeClr val="tx1"/>
                          </a:solidFill>
                        </a:rPr>
                        <a:t>For Customers That Desire a “Concierge” Level of Support</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0000"/>
                  </a:ext>
                </a:extLst>
              </a:tr>
            </a:tbl>
          </a:graphicData>
        </a:graphic>
      </p:graphicFrame>
      <p:sp>
        <p:nvSpPr>
          <p:cNvPr id="60" name="TextBox 59"/>
          <p:cNvSpPr txBox="1"/>
          <p:nvPr/>
        </p:nvSpPr>
        <p:spPr>
          <a:xfrm>
            <a:off x="966868" y="4684618"/>
            <a:ext cx="593432" cy="246221"/>
          </a:xfrm>
          <a:prstGeom prst="rect">
            <a:avLst/>
          </a:prstGeom>
          <a:noFill/>
        </p:spPr>
        <p:txBody>
          <a:bodyPr wrap="none" rtlCol="0">
            <a:spAutoFit/>
          </a:bodyPr>
          <a:lstStyle/>
          <a:p>
            <a:r>
              <a:rPr lang="en-US" sz="1000" dirty="0"/>
              <a:t>Slide 28</a:t>
            </a:r>
          </a:p>
        </p:txBody>
      </p:sp>
      <p:sp>
        <p:nvSpPr>
          <p:cNvPr id="3" name="TextBox 2"/>
          <p:cNvSpPr txBox="1"/>
          <p:nvPr/>
        </p:nvSpPr>
        <p:spPr>
          <a:xfrm>
            <a:off x="2874946" y="4095750"/>
            <a:ext cx="5006351" cy="461665"/>
          </a:xfrm>
          <a:prstGeom prst="rect">
            <a:avLst/>
          </a:prstGeom>
          <a:noFill/>
        </p:spPr>
        <p:txBody>
          <a:bodyPr wrap="square" rtlCol="0">
            <a:spAutoFit/>
          </a:bodyPr>
          <a:lstStyle/>
          <a:p>
            <a:r>
              <a:rPr lang="en-US" sz="1200" i="1" dirty="0"/>
              <a:t>CorrecTek Optional Programs are</a:t>
            </a:r>
            <a:r>
              <a:rPr lang="en-US" sz="1200" dirty="0"/>
              <a:t> available as an additional monthly fee in addition to your support &amp; upgrade fees (or subscription fees). </a:t>
            </a:r>
          </a:p>
        </p:txBody>
      </p:sp>
      <p:pic>
        <p:nvPicPr>
          <p:cNvPr id="26" name="Picture 25"/>
          <p:cNvPicPr>
            <a:picLocks noChangeAspect="1"/>
          </p:cNvPicPr>
          <p:nvPr/>
        </p:nvPicPr>
        <p:blipFill>
          <a:blip r:embed="rId7"/>
          <a:stretch>
            <a:fillRect/>
          </a:stretch>
        </p:blipFill>
        <p:spPr>
          <a:xfrm>
            <a:off x="5494380" y="2230050"/>
            <a:ext cx="297699" cy="322940"/>
          </a:xfrm>
          <a:prstGeom prst="rect">
            <a:avLst/>
          </a:prstGeom>
        </p:spPr>
      </p:pic>
      <p:graphicFrame>
        <p:nvGraphicFramePr>
          <p:cNvPr id="34" name="Table 33"/>
          <p:cNvGraphicFramePr>
            <a:graphicFrameLocks noGrp="1"/>
          </p:cNvGraphicFramePr>
          <p:nvPr>
            <p:extLst>
              <p:ext uri="{D42A27DB-BD31-4B8C-83A1-F6EECF244321}">
                <p14:modId xmlns:p14="http://schemas.microsoft.com/office/powerpoint/2010/main" val="2557111194"/>
              </p:ext>
            </p:extLst>
          </p:nvPr>
        </p:nvGraphicFramePr>
        <p:xfrm>
          <a:off x="5351846" y="872942"/>
          <a:ext cx="3643516" cy="2968624"/>
        </p:xfrm>
        <a:graphic>
          <a:graphicData uri="http://schemas.openxmlformats.org/drawingml/2006/table">
            <a:tbl>
              <a:tblPr firstRow="1" bandRow="1">
                <a:tableStyleId>{D27102A9-8310-4765-A935-A1911B00CA55}</a:tableStyleId>
              </a:tblPr>
              <a:tblGrid>
                <a:gridCol w="591754">
                  <a:extLst>
                    <a:ext uri="{9D8B030D-6E8A-4147-A177-3AD203B41FA5}">
                      <a16:colId xmlns:a16="http://schemas.microsoft.com/office/drawing/2014/main" val="20000"/>
                    </a:ext>
                  </a:extLst>
                </a:gridCol>
                <a:gridCol w="3051762">
                  <a:extLst>
                    <a:ext uri="{9D8B030D-6E8A-4147-A177-3AD203B41FA5}">
                      <a16:colId xmlns:a16="http://schemas.microsoft.com/office/drawing/2014/main" val="20001"/>
                    </a:ext>
                  </a:extLst>
                </a:gridCol>
              </a:tblGrid>
              <a:tr h="498939">
                <a:tc gridSpan="2">
                  <a:txBody>
                    <a:bodyPr/>
                    <a:lstStyle/>
                    <a:p>
                      <a:r>
                        <a:rPr lang="en-US" dirty="0"/>
                        <a:t>             CorrecTek Account Manager Program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endParaRPr lang="en-US" dirty="0"/>
                    </a:p>
                  </a:txBody>
                  <a:tcPr anchor="ctr"/>
                </a:tc>
                <a:extLst>
                  <a:ext uri="{0D108BD9-81ED-4DB2-BD59-A6C34878D82A}">
                    <a16:rowId xmlns:a16="http://schemas.microsoft.com/office/drawing/2014/main" val="10000"/>
                  </a:ext>
                </a:extLst>
              </a:tr>
              <a:tr h="2469685">
                <a:tc>
                  <a:txBody>
                    <a:bodyPr/>
                    <a:lstStyle/>
                    <a:p>
                      <a:endParaRPr lang="en-US" dirty="0"/>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r>
                        <a:rPr lang="en-US" b="1" baseline="0" dirty="0"/>
                        <a:t>Your Assigned Account Manager will</a:t>
                      </a:r>
                    </a:p>
                    <a:p>
                      <a:r>
                        <a:rPr lang="en-US" baseline="0" dirty="0"/>
                        <a:t>    Be a “Subject Matter Expert” on your</a:t>
                      </a:r>
                    </a:p>
                    <a:p>
                      <a:r>
                        <a:rPr lang="en-US" baseline="0" dirty="0"/>
                        <a:t>              business needs for CorrecTek</a:t>
                      </a:r>
                    </a:p>
                    <a:p>
                      <a:r>
                        <a:rPr lang="en-US" baseline="0" dirty="0"/>
                        <a:t>    Monitor your use of CorrecTek</a:t>
                      </a:r>
                    </a:p>
                    <a:p>
                      <a:r>
                        <a:rPr lang="en-US" baseline="0" dirty="0"/>
                        <a:t>    Manage all CorrecTek projects</a:t>
                      </a:r>
                    </a:p>
                    <a:p>
                      <a:r>
                        <a:rPr lang="en-US" baseline="0" dirty="0"/>
                        <a:t>    Attend your regularly scheduled</a:t>
                      </a:r>
                    </a:p>
                    <a:p>
                      <a:r>
                        <a:rPr lang="en-US" baseline="0" dirty="0"/>
                        <a:t>              staff meetings via phone.</a:t>
                      </a:r>
                    </a:p>
                    <a:p>
                      <a:r>
                        <a:rPr lang="en-US" baseline="0" dirty="0"/>
                        <a:t>    Oversee all support Issues</a:t>
                      </a:r>
                    </a:p>
                    <a:p>
                      <a:r>
                        <a:rPr lang="en-US" baseline="0" dirty="0"/>
                        <a:t>    If needed, serve as your</a:t>
                      </a:r>
                    </a:p>
                    <a:p>
                      <a:r>
                        <a:rPr lang="en-US" baseline="0" dirty="0"/>
                        <a:t>              point-of-contact for escalations</a:t>
                      </a:r>
                    </a:p>
                    <a:p>
                      <a:r>
                        <a:rPr lang="en-US" baseline="0" dirty="0"/>
                        <a:t>    Keep you informed of new releases  </a:t>
                      </a: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pic>
        <p:nvPicPr>
          <p:cNvPr id="35" name="Picture 34"/>
          <p:cNvPicPr>
            <a:picLocks noChangeAspect="1"/>
          </p:cNvPicPr>
          <p:nvPr/>
        </p:nvPicPr>
        <p:blipFill>
          <a:blip r:embed="rId8"/>
          <a:stretch>
            <a:fillRect/>
          </a:stretch>
        </p:blipFill>
        <p:spPr>
          <a:xfrm>
            <a:off x="1789350" y="2780930"/>
            <a:ext cx="468647" cy="468647"/>
          </a:xfrm>
          <a:prstGeom prst="rect">
            <a:avLst/>
          </a:prstGeom>
        </p:spPr>
      </p:pic>
      <p:pic>
        <p:nvPicPr>
          <p:cNvPr id="36" name="Picture 35"/>
          <p:cNvPicPr>
            <a:picLocks noChangeAspect="1"/>
          </p:cNvPicPr>
          <p:nvPr/>
        </p:nvPicPr>
        <p:blipFill>
          <a:blip r:embed="rId9"/>
          <a:stretch>
            <a:fillRect/>
          </a:stretch>
        </p:blipFill>
        <p:spPr>
          <a:xfrm>
            <a:off x="2547080" y="4149325"/>
            <a:ext cx="327866" cy="327866"/>
          </a:xfrm>
          <a:prstGeom prst="rect">
            <a:avLst/>
          </a:prstGeom>
        </p:spPr>
      </p:pic>
      <p:sp>
        <p:nvSpPr>
          <p:cNvPr id="2" name="TextBox 1">
            <a:hlinkClick r:id="" action="ppaction://noaction"/>
          </p:cNvPr>
          <p:cNvSpPr txBox="1"/>
          <p:nvPr/>
        </p:nvSpPr>
        <p:spPr>
          <a:xfrm>
            <a:off x="7859715" y="4569083"/>
            <a:ext cx="1127873" cy="369332"/>
          </a:xfrm>
          <a:prstGeom prst="rect">
            <a:avLst/>
          </a:prstGeom>
          <a:noFill/>
        </p:spPr>
        <p:txBody>
          <a:bodyPr wrap="none" rtlCol="0">
            <a:spAutoFit/>
          </a:bodyPr>
          <a:lstStyle/>
          <a:p>
            <a:r>
              <a:rPr lang="en-US" dirty="0"/>
              <a:t>Questions</a:t>
            </a:r>
          </a:p>
        </p:txBody>
      </p:sp>
      <p:sp>
        <p:nvSpPr>
          <p:cNvPr id="37" name="TextBox 36">
            <a:hlinkClick r:id="rId10" action="ppaction://hlinksldjump"/>
            <a:extLst>
              <a:ext uri="{FF2B5EF4-FFF2-40B4-BE49-F238E27FC236}">
                <a16:creationId xmlns:a16="http://schemas.microsoft.com/office/drawing/2014/main" id="{07C046D2-3DEF-4106-AAFE-234399BE4735}"/>
              </a:ext>
            </a:extLst>
          </p:cNvPr>
          <p:cNvSpPr txBox="1"/>
          <p:nvPr/>
        </p:nvSpPr>
        <p:spPr>
          <a:xfrm>
            <a:off x="45967" y="1299693"/>
            <a:ext cx="1039387"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CorrecTek Bio</a:t>
            </a:r>
          </a:p>
        </p:txBody>
      </p:sp>
      <p:sp>
        <p:nvSpPr>
          <p:cNvPr id="38" name="TextBox 37">
            <a:hlinkClick r:id="rId11" action="ppaction://hlinksldjump"/>
            <a:extLst>
              <a:ext uri="{FF2B5EF4-FFF2-40B4-BE49-F238E27FC236}">
                <a16:creationId xmlns:a16="http://schemas.microsoft.com/office/drawing/2014/main" id="{488C7E4C-73FA-4F90-BB51-845278647476}"/>
              </a:ext>
            </a:extLst>
          </p:cNvPr>
          <p:cNvSpPr txBox="1"/>
          <p:nvPr/>
        </p:nvSpPr>
        <p:spPr>
          <a:xfrm>
            <a:off x="45967" y="1610471"/>
            <a:ext cx="1210909"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Why Spark EHR?</a:t>
            </a:r>
          </a:p>
        </p:txBody>
      </p:sp>
      <p:sp>
        <p:nvSpPr>
          <p:cNvPr id="39" name="TextBox 38">
            <a:hlinkClick r:id="rId12" action="ppaction://hlinksldjump"/>
            <a:extLst>
              <a:ext uri="{FF2B5EF4-FFF2-40B4-BE49-F238E27FC236}">
                <a16:creationId xmlns:a16="http://schemas.microsoft.com/office/drawing/2014/main" id="{2E99B076-5D73-42B5-9E0A-79CE0AC2E50B}"/>
              </a:ext>
            </a:extLst>
          </p:cNvPr>
          <p:cNvSpPr txBox="1"/>
          <p:nvPr/>
        </p:nvSpPr>
        <p:spPr>
          <a:xfrm>
            <a:off x="45967" y="2232027"/>
            <a:ext cx="1002454"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Patient Chart</a:t>
            </a:r>
          </a:p>
        </p:txBody>
      </p:sp>
      <p:sp>
        <p:nvSpPr>
          <p:cNvPr id="42" name="TextBox 41">
            <a:hlinkClick r:id="rId13" action="ppaction://hlinksldjump"/>
            <a:extLst>
              <a:ext uri="{FF2B5EF4-FFF2-40B4-BE49-F238E27FC236}">
                <a16:creationId xmlns:a16="http://schemas.microsoft.com/office/drawing/2014/main" id="{4921D9C4-B2A8-42FF-B40C-4CBE3230EC69}"/>
              </a:ext>
            </a:extLst>
          </p:cNvPr>
          <p:cNvSpPr txBox="1"/>
          <p:nvPr/>
        </p:nvSpPr>
        <p:spPr>
          <a:xfrm>
            <a:off x="45967" y="2542805"/>
            <a:ext cx="1032014"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Configuration</a:t>
            </a:r>
          </a:p>
        </p:txBody>
      </p:sp>
      <p:sp>
        <p:nvSpPr>
          <p:cNvPr id="47" name="TextBox 46">
            <a:hlinkClick r:id="rId14" action="ppaction://hlinksldjump"/>
            <a:extLst>
              <a:ext uri="{FF2B5EF4-FFF2-40B4-BE49-F238E27FC236}">
                <a16:creationId xmlns:a16="http://schemas.microsoft.com/office/drawing/2014/main" id="{D3964723-9766-4C13-983B-0D29E0BA1B22}"/>
              </a:ext>
            </a:extLst>
          </p:cNvPr>
          <p:cNvSpPr txBox="1"/>
          <p:nvPr/>
        </p:nvSpPr>
        <p:spPr>
          <a:xfrm>
            <a:off x="45967" y="3785917"/>
            <a:ext cx="778546"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Summary</a:t>
            </a:r>
          </a:p>
        </p:txBody>
      </p:sp>
      <p:sp>
        <p:nvSpPr>
          <p:cNvPr id="49" name="TextBox 48">
            <a:hlinkClick r:id="rId15" action="ppaction://hlinksldjump"/>
            <a:extLst>
              <a:ext uri="{FF2B5EF4-FFF2-40B4-BE49-F238E27FC236}">
                <a16:creationId xmlns:a16="http://schemas.microsoft.com/office/drawing/2014/main" id="{F6FE356A-8745-4D19-9FCF-B8D49E1B7375}"/>
              </a:ext>
            </a:extLst>
          </p:cNvPr>
          <p:cNvSpPr txBox="1"/>
          <p:nvPr/>
        </p:nvSpPr>
        <p:spPr>
          <a:xfrm>
            <a:off x="45967" y="2853583"/>
            <a:ext cx="1356975"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Drug Management</a:t>
            </a:r>
          </a:p>
        </p:txBody>
      </p:sp>
      <p:sp>
        <p:nvSpPr>
          <p:cNvPr id="50" name="TextBox 49">
            <a:hlinkClick r:id="rId16" action="ppaction://hlinksldjump"/>
            <a:extLst>
              <a:ext uri="{FF2B5EF4-FFF2-40B4-BE49-F238E27FC236}">
                <a16:creationId xmlns:a16="http://schemas.microsoft.com/office/drawing/2014/main" id="{91D22041-8033-48F2-B7E6-34B133BE0F2C}"/>
              </a:ext>
            </a:extLst>
          </p:cNvPr>
          <p:cNvSpPr txBox="1"/>
          <p:nvPr/>
        </p:nvSpPr>
        <p:spPr>
          <a:xfrm>
            <a:off x="45967" y="3164361"/>
            <a:ext cx="802143"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Interfaces</a:t>
            </a:r>
          </a:p>
        </p:txBody>
      </p:sp>
      <p:sp>
        <p:nvSpPr>
          <p:cNvPr id="51" name="TextBox 50">
            <a:hlinkClick r:id="rId17" action="ppaction://hlinksldjump"/>
            <a:extLst>
              <a:ext uri="{FF2B5EF4-FFF2-40B4-BE49-F238E27FC236}">
                <a16:creationId xmlns:a16="http://schemas.microsoft.com/office/drawing/2014/main" id="{A09C7752-397E-4DAE-AA91-83C2B36A321D}"/>
              </a:ext>
            </a:extLst>
          </p:cNvPr>
          <p:cNvSpPr txBox="1"/>
          <p:nvPr/>
        </p:nvSpPr>
        <p:spPr>
          <a:xfrm>
            <a:off x="45967" y="1921249"/>
            <a:ext cx="793166"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Workflow</a:t>
            </a:r>
          </a:p>
        </p:txBody>
      </p:sp>
      <p:sp>
        <p:nvSpPr>
          <p:cNvPr id="52" name="TextBox 51">
            <a:hlinkClick r:id="rId18" action="ppaction://hlinksldjump"/>
            <a:extLst>
              <a:ext uri="{FF2B5EF4-FFF2-40B4-BE49-F238E27FC236}">
                <a16:creationId xmlns:a16="http://schemas.microsoft.com/office/drawing/2014/main" id="{91D22041-8033-48F2-B7E6-34B133BE0F2C}"/>
              </a:ext>
            </a:extLst>
          </p:cNvPr>
          <p:cNvSpPr txBox="1"/>
          <p:nvPr/>
        </p:nvSpPr>
        <p:spPr>
          <a:xfrm>
            <a:off x="45967" y="3475139"/>
            <a:ext cx="1351717"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Optional Programs</a:t>
            </a:r>
          </a:p>
        </p:txBody>
      </p:sp>
      <p:cxnSp>
        <p:nvCxnSpPr>
          <p:cNvPr id="4" name="Straight Connector 3">
            <a:extLst>
              <a:ext uri="{FF2B5EF4-FFF2-40B4-BE49-F238E27FC236}">
                <a16:creationId xmlns:a16="http://schemas.microsoft.com/office/drawing/2014/main" id="{84A92F96-9B2E-9853-4228-729249A53B85}"/>
              </a:ext>
            </a:extLst>
          </p:cNvPr>
          <p:cNvCxnSpPr/>
          <p:nvPr/>
        </p:nvCxnSpPr>
        <p:spPr>
          <a:xfrm>
            <a:off x="42862" y="802194"/>
            <a:ext cx="9024938"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7215913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3" name="Rectangle 72"/>
          <p:cNvSpPr/>
          <p:nvPr/>
        </p:nvSpPr>
        <p:spPr>
          <a:xfrm>
            <a:off x="53546" y="3814998"/>
            <a:ext cx="1461362" cy="2286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6" name="Picture 35" descr="swooshbig.jpg"/>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rcRect l="6250" t="29034" b="8673"/>
          <a:stretch>
            <a:fillRect/>
          </a:stretch>
        </p:blipFill>
        <p:spPr bwMode="auto">
          <a:xfrm rot="10800000">
            <a:off x="0" y="4556463"/>
            <a:ext cx="9144000" cy="587190"/>
          </a:xfrm>
          <a:prstGeom prst="rect">
            <a:avLst/>
          </a:prstGeom>
          <a:noFill/>
          <a:ln>
            <a:noFill/>
          </a:ln>
          <a:scene3d>
            <a:camera prst="orthographicFront">
              <a:rot lat="0" lon="0" rev="10800000"/>
            </a:camera>
            <a:lightRig rig="threePt" dir="t"/>
          </a:scene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 name="Picture 53" descr="swooshbig.jpg"/>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rcRect l="6250" t="29034" b="8673"/>
          <a:stretch>
            <a:fillRect/>
          </a:stretch>
        </p:blipFill>
        <p:spPr bwMode="auto">
          <a:xfrm rot="10800000">
            <a:off x="0" y="0"/>
            <a:ext cx="9144000" cy="587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2" name="Group 130"/>
          <p:cNvGrpSpPr>
            <a:grpSpLocks/>
          </p:cNvGrpSpPr>
          <p:nvPr/>
        </p:nvGrpSpPr>
        <p:grpSpPr bwMode="auto">
          <a:xfrm>
            <a:off x="1632013" y="864042"/>
            <a:ext cx="957902" cy="861338"/>
            <a:chOff x="109680233" y="109564227"/>
            <a:chExt cx="1023582" cy="897198"/>
          </a:xfrm>
        </p:grpSpPr>
        <p:pic>
          <p:nvPicPr>
            <p:cNvPr id="33" name="Picture 131" descr="Spark boxe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689900" y="109928025"/>
              <a:ext cx="1009650"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DBF5F9"/>
                    </a:outerShdw>
                  </a:effectLst>
                </a14:hiddenEffects>
              </a:ext>
            </a:extLst>
          </p:spPr>
        </p:pic>
        <p:pic>
          <p:nvPicPr>
            <p:cNvPr id="34" name="Picture 13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9695300" y="109573370"/>
              <a:ext cx="1007031" cy="37899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DBF5F9"/>
                    </a:outerShdw>
                  </a:effectLst>
                </a14:hiddenEffects>
              </a:ext>
            </a:extLst>
          </p:spPr>
        </p:pic>
        <p:sp>
          <p:nvSpPr>
            <p:cNvPr id="35" name="Rectangle 133"/>
            <p:cNvSpPr>
              <a:spLocks noChangeArrowheads="1"/>
            </p:cNvSpPr>
            <p:nvPr/>
          </p:nvSpPr>
          <p:spPr bwMode="auto">
            <a:xfrm>
              <a:off x="109680233" y="109564227"/>
              <a:ext cx="1023582" cy="893928"/>
            </a:xfrm>
            <a:prstGeom prst="rect">
              <a:avLst/>
            </a:prstGeom>
            <a:noFill/>
            <a:ln w="9525" algn="in">
              <a:solidFill>
                <a:srgbClr val="99D8F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DBF5F9"/>
                    </a:outerShdw>
                  </a:effectLst>
                </a14:hiddenEffects>
              </a:ext>
            </a:extLst>
          </p:spPr>
          <p:txBody>
            <a:bodyPr vert="horz" wrap="square" lIns="36576" tIns="36576" rIns="36576" bIns="36576" numCol="1" anchor="t" anchorCtr="0" compatLnSpc="1">
              <a:prstTxWarp prst="textNoShape">
                <a:avLst/>
              </a:prstTxWarp>
            </a:bodyPr>
            <a:lstStyle/>
            <a:p>
              <a:endParaRPr lang="en-US"/>
            </a:p>
          </p:txBody>
        </p:sp>
      </p:grpSp>
      <p:graphicFrame>
        <p:nvGraphicFramePr>
          <p:cNvPr id="2" name="Table 1"/>
          <p:cNvGraphicFramePr>
            <a:graphicFrameLocks noGrp="1"/>
          </p:cNvGraphicFramePr>
          <p:nvPr>
            <p:extLst>
              <p:ext uri="{D42A27DB-BD31-4B8C-83A1-F6EECF244321}">
                <p14:modId xmlns:p14="http://schemas.microsoft.com/office/powerpoint/2010/main" val="916375736"/>
              </p:ext>
            </p:extLst>
          </p:nvPr>
        </p:nvGraphicFramePr>
        <p:xfrm>
          <a:off x="1630636" y="1791490"/>
          <a:ext cx="7312074" cy="2761460"/>
        </p:xfrm>
        <a:graphic>
          <a:graphicData uri="http://schemas.openxmlformats.org/drawingml/2006/table">
            <a:tbl>
              <a:tblPr firstRow="1" bandRow="1">
                <a:tableStyleId>{9DCAF9ED-07DC-4A11-8D7F-57B35C25682E}</a:tableStyleId>
              </a:tblPr>
              <a:tblGrid>
                <a:gridCol w="694558">
                  <a:extLst>
                    <a:ext uri="{9D8B030D-6E8A-4147-A177-3AD203B41FA5}">
                      <a16:colId xmlns:a16="http://schemas.microsoft.com/office/drawing/2014/main" val="20000"/>
                    </a:ext>
                  </a:extLst>
                </a:gridCol>
                <a:gridCol w="6617516">
                  <a:extLst>
                    <a:ext uri="{9D8B030D-6E8A-4147-A177-3AD203B41FA5}">
                      <a16:colId xmlns:a16="http://schemas.microsoft.com/office/drawing/2014/main" val="20001"/>
                    </a:ext>
                  </a:extLst>
                </a:gridCol>
              </a:tblGrid>
              <a:tr h="413282">
                <a:tc gridSpan="2">
                  <a:txBody>
                    <a:bodyPr/>
                    <a:lstStyle/>
                    <a:p>
                      <a:r>
                        <a:rPr lang="en-US" sz="2000" b="0" dirty="0"/>
                        <a:t>In Summary – Benefits of the CorrecTek </a:t>
                      </a:r>
                      <a:r>
                        <a:rPr lang="en-US" sz="2000" b="1" dirty="0"/>
                        <a:t>Spark</a:t>
                      </a:r>
                      <a:r>
                        <a:rPr lang="en-US" sz="2000" b="0" dirty="0"/>
                        <a:t> System</a:t>
                      </a:r>
                    </a:p>
                  </a:txBody>
                  <a:tcPr anchor="ctr"/>
                </a:tc>
                <a:tc hMerge="1">
                  <a:txBody>
                    <a:bodyPr/>
                    <a:lstStyle/>
                    <a:p>
                      <a:endParaRPr lang="en-US" dirty="0"/>
                    </a:p>
                  </a:txBody>
                  <a:tcPr anchor="ctr"/>
                </a:tc>
                <a:extLst>
                  <a:ext uri="{0D108BD9-81ED-4DB2-BD59-A6C34878D82A}">
                    <a16:rowId xmlns:a16="http://schemas.microsoft.com/office/drawing/2014/main" val="10000"/>
                  </a:ext>
                </a:extLst>
              </a:tr>
              <a:tr h="475595">
                <a:tc>
                  <a:txBody>
                    <a:bodyPr/>
                    <a:lstStyle/>
                    <a:p>
                      <a:endParaRPr lang="en-US" dirty="0"/>
                    </a:p>
                  </a:txBody>
                  <a:tcPr anchor="ctr"/>
                </a:tc>
                <a:tc>
                  <a:txBody>
                    <a:bodyPr/>
                    <a:lstStyle/>
                    <a:p>
                      <a:r>
                        <a:rPr lang="en-US" sz="1200" b="1" dirty="0"/>
                        <a:t>Spark</a:t>
                      </a:r>
                      <a:r>
                        <a:rPr lang="en-US" sz="1200" dirty="0"/>
                        <a:t> is configured to the organizational standards set by the medical authority of the organization.</a:t>
                      </a:r>
                    </a:p>
                  </a:txBody>
                  <a:tcPr anchor="ctr"/>
                </a:tc>
                <a:extLst>
                  <a:ext uri="{0D108BD9-81ED-4DB2-BD59-A6C34878D82A}">
                    <a16:rowId xmlns:a16="http://schemas.microsoft.com/office/drawing/2014/main" val="10001"/>
                  </a:ext>
                </a:extLst>
              </a:tr>
              <a:tr h="457200">
                <a:tc>
                  <a:txBody>
                    <a:bodyPr/>
                    <a:lstStyle/>
                    <a:p>
                      <a:endParaRPr lang="en-US" dirty="0"/>
                    </a:p>
                  </a:txBody>
                  <a:tcPr anchor="ctr"/>
                </a:tc>
                <a:tc>
                  <a:txBody>
                    <a:bodyPr/>
                    <a:lstStyle/>
                    <a:p>
                      <a:r>
                        <a:rPr lang="en-US" sz="1200" dirty="0"/>
                        <a:t>Intuitive workflows allow the user to easily and efficiently document to those organizational standards.</a:t>
                      </a:r>
                    </a:p>
                  </a:txBody>
                  <a:tcPr anchor="ctr"/>
                </a:tc>
                <a:extLst>
                  <a:ext uri="{0D108BD9-81ED-4DB2-BD59-A6C34878D82A}">
                    <a16:rowId xmlns:a16="http://schemas.microsoft.com/office/drawing/2014/main" val="10002"/>
                  </a:ext>
                </a:extLst>
              </a:tr>
              <a:tr h="457200">
                <a:tc>
                  <a:txBody>
                    <a:bodyPr/>
                    <a:lstStyle/>
                    <a:p>
                      <a:endParaRPr lang="en-US" dirty="0"/>
                    </a:p>
                  </a:txBody>
                  <a:tcPr anchor="ctr"/>
                </a:tc>
                <a:tc>
                  <a:txBody>
                    <a:bodyPr/>
                    <a:lstStyle/>
                    <a:p>
                      <a:r>
                        <a:rPr lang="en-US" sz="1200" b="1" dirty="0"/>
                        <a:t>Spark</a:t>
                      </a:r>
                      <a:r>
                        <a:rPr lang="en-US" sz="1200" dirty="0"/>
                        <a:t> workflows allow users to easily refer/send patients to other responsible departments.</a:t>
                      </a:r>
                    </a:p>
                  </a:txBody>
                  <a:tcPr anchor="ctr"/>
                </a:tc>
                <a:extLst>
                  <a:ext uri="{0D108BD9-81ED-4DB2-BD59-A6C34878D82A}">
                    <a16:rowId xmlns:a16="http://schemas.microsoft.com/office/drawing/2014/main" val="10003"/>
                  </a:ext>
                </a:extLst>
              </a:tr>
              <a:tr h="457200">
                <a:tc>
                  <a:txBody>
                    <a:bodyPr/>
                    <a:lstStyle/>
                    <a:p>
                      <a:endParaRPr lang="en-US" dirty="0"/>
                    </a:p>
                  </a:txBody>
                  <a:tcPr anchor="ctr"/>
                </a:tc>
                <a:tc>
                  <a:txBody>
                    <a:bodyPr/>
                    <a:lstStyle/>
                    <a:p>
                      <a:r>
                        <a:rPr lang="en-US" sz="1200" dirty="0"/>
                        <a:t>With </a:t>
                      </a:r>
                      <a:r>
                        <a:rPr lang="en-US" sz="1200" b="1" dirty="0"/>
                        <a:t>Spark</a:t>
                      </a:r>
                      <a:r>
                        <a:rPr lang="en-US" sz="1200" dirty="0"/>
                        <a:t>, the customer can manage user compliance and accountability to organizational standards.</a:t>
                      </a:r>
                    </a:p>
                  </a:txBody>
                  <a:tcPr anchor="ctr"/>
                </a:tc>
                <a:extLst>
                  <a:ext uri="{0D108BD9-81ED-4DB2-BD59-A6C34878D82A}">
                    <a16:rowId xmlns:a16="http://schemas.microsoft.com/office/drawing/2014/main" val="623945617"/>
                  </a:ext>
                </a:extLst>
              </a:tr>
              <a:tr h="500983">
                <a:tc>
                  <a:txBody>
                    <a:bodyPr/>
                    <a:lstStyle/>
                    <a:p>
                      <a:endParaRPr lang="en-US" dirty="0"/>
                    </a:p>
                  </a:txBody>
                  <a:tcPr anchor="ctr"/>
                </a:tc>
                <a:tc>
                  <a:txBody>
                    <a:bodyPr/>
                    <a:lstStyle/>
                    <a:p>
                      <a:r>
                        <a:rPr lang="en-US" sz="1200" b="1" dirty="0"/>
                        <a:t>Spark</a:t>
                      </a:r>
                      <a:r>
                        <a:rPr lang="en-US" sz="1200" dirty="0"/>
                        <a:t> reports can track data across all areas of the system, e.g. statistics, compliance, costs, etc.</a:t>
                      </a:r>
                    </a:p>
                  </a:txBody>
                  <a:tcPr anchor="ctr"/>
                </a:tc>
                <a:extLst>
                  <a:ext uri="{0D108BD9-81ED-4DB2-BD59-A6C34878D82A}">
                    <a16:rowId xmlns:a16="http://schemas.microsoft.com/office/drawing/2014/main" val="908899908"/>
                  </a:ext>
                </a:extLst>
              </a:tr>
            </a:tbl>
          </a:graphicData>
        </a:graphic>
      </p:graphicFrame>
      <p:sp>
        <p:nvSpPr>
          <p:cNvPr id="40" name="TextBox 39"/>
          <p:cNvSpPr txBox="1"/>
          <p:nvPr/>
        </p:nvSpPr>
        <p:spPr>
          <a:xfrm>
            <a:off x="2748721" y="993383"/>
            <a:ext cx="4104378" cy="677108"/>
          </a:xfrm>
          <a:prstGeom prst="rect">
            <a:avLst/>
          </a:prstGeom>
          <a:noFill/>
        </p:spPr>
        <p:txBody>
          <a:bodyPr wrap="square" rtlCol="0">
            <a:spAutoFit/>
          </a:bodyPr>
          <a:lstStyle/>
          <a:p>
            <a:r>
              <a:rPr lang="en-US" sz="2400" b="1" i="1" dirty="0">
                <a:solidFill>
                  <a:schemeClr val="accent2"/>
                </a:solidFill>
              </a:rPr>
              <a:t>Complete. Easy. Affordable.</a:t>
            </a:r>
          </a:p>
          <a:p>
            <a:r>
              <a:rPr lang="en-US" sz="1400" b="1" i="1" dirty="0">
                <a:solidFill>
                  <a:schemeClr val="accent2"/>
                </a:solidFill>
              </a:rPr>
              <a:t>Correctional EHR for Today and the Future.</a:t>
            </a:r>
          </a:p>
        </p:txBody>
      </p:sp>
      <p:pic>
        <p:nvPicPr>
          <p:cNvPr id="52" name="Picture 5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200" y="241158"/>
            <a:ext cx="1361690" cy="508764"/>
          </a:xfrm>
          <a:prstGeom prst="rect">
            <a:avLst/>
          </a:prstGeom>
          <a:noFill/>
        </p:spPr>
      </p:pic>
      <p:cxnSp>
        <p:nvCxnSpPr>
          <p:cNvPr id="53" name="Straight Connector 52"/>
          <p:cNvCxnSpPr/>
          <p:nvPr/>
        </p:nvCxnSpPr>
        <p:spPr>
          <a:xfrm flipH="1" flipV="1">
            <a:off x="1506458" y="157968"/>
            <a:ext cx="1899" cy="4692089"/>
          </a:xfrm>
          <a:prstGeom prst="line">
            <a:avLst/>
          </a:prstGeom>
          <a:ln>
            <a:solidFill>
              <a:schemeClr val="accent1">
                <a:lumMod val="50000"/>
              </a:schemeClr>
            </a:solidFill>
          </a:ln>
        </p:spPr>
        <p:style>
          <a:lnRef idx="2">
            <a:schemeClr val="accent1"/>
          </a:lnRef>
          <a:fillRef idx="0">
            <a:schemeClr val="accent1"/>
          </a:fillRef>
          <a:effectRef idx="1">
            <a:schemeClr val="accent1"/>
          </a:effectRef>
          <a:fontRef idx="minor">
            <a:schemeClr val="tx1"/>
          </a:fontRef>
        </p:style>
      </p:cxnSp>
      <p:graphicFrame>
        <p:nvGraphicFramePr>
          <p:cNvPr id="55" name="Table 54"/>
          <p:cNvGraphicFramePr>
            <a:graphicFrameLocks noGrp="1"/>
          </p:cNvGraphicFramePr>
          <p:nvPr>
            <p:extLst>
              <p:ext uri="{D42A27DB-BD31-4B8C-83A1-F6EECF244321}">
                <p14:modId xmlns:p14="http://schemas.microsoft.com/office/powerpoint/2010/main" val="1453568838"/>
              </p:ext>
            </p:extLst>
          </p:nvPr>
        </p:nvGraphicFramePr>
        <p:xfrm>
          <a:off x="1597817" y="285750"/>
          <a:ext cx="1972189" cy="533400"/>
        </p:xfrm>
        <a:graphic>
          <a:graphicData uri="http://schemas.openxmlformats.org/drawingml/2006/table">
            <a:tbl>
              <a:tblPr firstRow="1" bandRow="1">
                <a:tableStyleId>{69012ECD-51FC-41F1-AA8D-1B2483CD663E}</a:tableStyleId>
              </a:tblPr>
              <a:tblGrid>
                <a:gridCol w="1972189">
                  <a:extLst>
                    <a:ext uri="{9D8B030D-6E8A-4147-A177-3AD203B41FA5}">
                      <a16:colId xmlns:a16="http://schemas.microsoft.com/office/drawing/2014/main" val="20000"/>
                    </a:ext>
                  </a:extLst>
                </a:gridCol>
              </a:tblGrid>
              <a:tr h="533400">
                <a:tc>
                  <a:txBody>
                    <a:bodyPr/>
                    <a:lstStyle/>
                    <a:p>
                      <a:pPr algn="ctr"/>
                      <a:r>
                        <a:rPr lang="en-US" baseline="0" dirty="0">
                          <a:solidFill>
                            <a:schemeClr val="bg1"/>
                          </a:solidFill>
                        </a:rPr>
                        <a:t>Benefits Summary</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70C0"/>
                    </a:solidFill>
                  </a:tcPr>
                </a:tc>
                <a:extLst>
                  <a:ext uri="{0D108BD9-81ED-4DB2-BD59-A6C34878D82A}">
                    <a16:rowId xmlns:a16="http://schemas.microsoft.com/office/drawing/2014/main" val="10000"/>
                  </a:ext>
                </a:extLst>
              </a:tr>
            </a:tbl>
          </a:graphicData>
        </a:graphic>
      </p:graphicFrame>
      <p:sp>
        <p:nvSpPr>
          <p:cNvPr id="5" name="TextBox 4"/>
          <p:cNvSpPr txBox="1"/>
          <p:nvPr/>
        </p:nvSpPr>
        <p:spPr>
          <a:xfrm>
            <a:off x="3939434" y="4554887"/>
            <a:ext cx="5204566" cy="461665"/>
          </a:xfrm>
          <a:prstGeom prst="rect">
            <a:avLst/>
          </a:prstGeom>
          <a:noFill/>
        </p:spPr>
        <p:txBody>
          <a:bodyPr wrap="none" rtlCol="0">
            <a:spAutoFit/>
          </a:bodyPr>
          <a:lstStyle/>
          <a:p>
            <a:pPr marL="171450" indent="-171450">
              <a:buFont typeface="Arial" panose="020B0604020202020204" pitchFamily="34" charset="0"/>
              <a:buChar char="•"/>
            </a:pPr>
            <a:r>
              <a:rPr lang="en-US" sz="1200" i="1" dirty="0"/>
              <a:t>Also view the free </a:t>
            </a:r>
            <a:r>
              <a:rPr lang="en-US" sz="1200" b="1" i="1" dirty="0"/>
              <a:t>Spark</a:t>
            </a:r>
            <a:r>
              <a:rPr lang="en-US" sz="1200" i="1" dirty="0"/>
              <a:t> eLearning library at www.correctek.com/eLearning.</a:t>
            </a:r>
          </a:p>
          <a:p>
            <a:pPr marL="171450" indent="-171450">
              <a:buFont typeface="Arial" panose="020B0604020202020204" pitchFamily="34" charset="0"/>
              <a:buChar char="•"/>
            </a:pPr>
            <a:r>
              <a:rPr lang="en-US" sz="1200" i="1" dirty="0"/>
              <a:t>All courses needed to learn the </a:t>
            </a:r>
            <a:r>
              <a:rPr lang="en-US" sz="1200" b="1" i="1" dirty="0"/>
              <a:t>Spark</a:t>
            </a:r>
            <a:r>
              <a:rPr lang="en-US" sz="1200" i="1" dirty="0"/>
              <a:t> system are available.</a:t>
            </a:r>
          </a:p>
        </p:txBody>
      </p:sp>
      <p:sp>
        <p:nvSpPr>
          <p:cNvPr id="66" name="TextBox 65"/>
          <p:cNvSpPr txBox="1"/>
          <p:nvPr/>
        </p:nvSpPr>
        <p:spPr>
          <a:xfrm>
            <a:off x="966868" y="4684618"/>
            <a:ext cx="593432" cy="246221"/>
          </a:xfrm>
          <a:prstGeom prst="rect">
            <a:avLst/>
          </a:prstGeom>
          <a:noFill/>
        </p:spPr>
        <p:txBody>
          <a:bodyPr wrap="none" rtlCol="0">
            <a:spAutoFit/>
          </a:bodyPr>
          <a:lstStyle/>
          <a:p>
            <a:r>
              <a:rPr lang="en-US" sz="1000" dirty="0"/>
              <a:t>Slide 29</a:t>
            </a:r>
          </a:p>
        </p:txBody>
      </p:sp>
      <p:pic>
        <p:nvPicPr>
          <p:cNvPr id="44" name="Picture 43">
            <a:extLst>
              <a:ext uri="{FF2B5EF4-FFF2-40B4-BE49-F238E27FC236}">
                <a16:creationId xmlns:a16="http://schemas.microsoft.com/office/drawing/2014/main" id="{6259D282-D055-4DD6-B1C8-7FEBCBEA89E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803253" y="2690970"/>
            <a:ext cx="457200" cy="457200"/>
          </a:xfrm>
          <a:prstGeom prst="rect">
            <a:avLst/>
          </a:prstGeom>
        </p:spPr>
      </p:pic>
      <p:pic>
        <p:nvPicPr>
          <p:cNvPr id="46" name="Picture 45">
            <a:extLst>
              <a:ext uri="{FF2B5EF4-FFF2-40B4-BE49-F238E27FC236}">
                <a16:creationId xmlns:a16="http://schemas.microsoft.com/office/drawing/2014/main" id="{ECAA6B56-FEBE-4F8E-960B-CA3AE681C0C9}"/>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697730" y="269901"/>
            <a:ext cx="2134709" cy="513726"/>
          </a:xfrm>
          <a:prstGeom prst="rect">
            <a:avLst/>
          </a:prstGeom>
        </p:spPr>
      </p:pic>
      <p:sp>
        <p:nvSpPr>
          <p:cNvPr id="41" name="TextBox 40">
            <a:hlinkClick r:id="rId9" action="ppaction://hlinksldjump"/>
            <a:extLst>
              <a:ext uri="{FF2B5EF4-FFF2-40B4-BE49-F238E27FC236}">
                <a16:creationId xmlns:a16="http://schemas.microsoft.com/office/drawing/2014/main" id="{07C046D2-3DEF-4106-AAFE-234399BE4735}"/>
              </a:ext>
            </a:extLst>
          </p:cNvPr>
          <p:cNvSpPr txBox="1"/>
          <p:nvPr/>
        </p:nvSpPr>
        <p:spPr>
          <a:xfrm>
            <a:off x="45967" y="1299693"/>
            <a:ext cx="1039387"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CorrecTek Bio</a:t>
            </a:r>
          </a:p>
        </p:txBody>
      </p:sp>
      <p:sp>
        <p:nvSpPr>
          <p:cNvPr id="42" name="TextBox 41">
            <a:hlinkClick r:id="rId10" action="ppaction://hlinksldjump"/>
            <a:extLst>
              <a:ext uri="{FF2B5EF4-FFF2-40B4-BE49-F238E27FC236}">
                <a16:creationId xmlns:a16="http://schemas.microsoft.com/office/drawing/2014/main" id="{488C7E4C-73FA-4F90-BB51-845278647476}"/>
              </a:ext>
            </a:extLst>
          </p:cNvPr>
          <p:cNvSpPr txBox="1"/>
          <p:nvPr/>
        </p:nvSpPr>
        <p:spPr>
          <a:xfrm>
            <a:off x="45967" y="1610471"/>
            <a:ext cx="1210909"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Why Spark EHR?</a:t>
            </a:r>
          </a:p>
        </p:txBody>
      </p:sp>
      <p:sp>
        <p:nvSpPr>
          <p:cNvPr id="47" name="TextBox 46">
            <a:hlinkClick r:id="rId11" action="ppaction://hlinksldjump"/>
            <a:extLst>
              <a:ext uri="{FF2B5EF4-FFF2-40B4-BE49-F238E27FC236}">
                <a16:creationId xmlns:a16="http://schemas.microsoft.com/office/drawing/2014/main" id="{2E99B076-5D73-42B5-9E0A-79CE0AC2E50B}"/>
              </a:ext>
            </a:extLst>
          </p:cNvPr>
          <p:cNvSpPr txBox="1"/>
          <p:nvPr/>
        </p:nvSpPr>
        <p:spPr>
          <a:xfrm>
            <a:off x="45967" y="2232027"/>
            <a:ext cx="1002454"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Patient Chart</a:t>
            </a:r>
          </a:p>
        </p:txBody>
      </p:sp>
      <p:sp>
        <p:nvSpPr>
          <p:cNvPr id="50" name="TextBox 49">
            <a:hlinkClick r:id="rId12" action="ppaction://hlinksldjump"/>
            <a:extLst>
              <a:ext uri="{FF2B5EF4-FFF2-40B4-BE49-F238E27FC236}">
                <a16:creationId xmlns:a16="http://schemas.microsoft.com/office/drawing/2014/main" id="{4921D9C4-B2A8-42FF-B40C-4CBE3230EC69}"/>
              </a:ext>
            </a:extLst>
          </p:cNvPr>
          <p:cNvSpPr txBox="1"/>
          <p:nvPr/>
        </p:nvSpPr>
        <p:spPr>
          <a:xfrm>
            <a:off x="45967" y="2542805"/>
            <a:ext cx="1032014"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Configuration</a:t>
            </a:r>
          </a:p>
        </p:txBody>
      </p:sp>
      <p:sp>
        <p:nvSpPr>
          <p:cNvPr id="62" name="TextBox 61">
            <a:hlinkClick r:id="rId13" action="ppaction://hlinksldjump"/>
            <a:extLst>
              <a:ext uri="{FF2B5EF4-FFF2-40B4-BE49-F238E27FC236}">
                <a16:creationId xmlns:a16="http://schemas.microsoft.com/office/drawing/2014/main" id="{D3964723-9766-4C13-983B-0D29E0BA1B22}"/>
              </a:ext>
            </a:extLst>
          </p:cNvPr>
          <p:cNvSpPr txBox="1"/>
          <p:nvPr/>
        </p:nvSpPr>
        <p:spPr>
          <a:xfrm>
            <a:off x="45967" y="3785917"/>
            <a:ext cx="778546"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Summary</a:t>
            </a:r>
          </a:p>
        </p:txBody>
      </p:sp>
      <p:sp>
        <p:nvSpPr>
          <p:cNvPr id="63" name="TextBox 62">
            <a:hlinkClick r:id="rId14" action="ppaction://hlinksldjump"/>
            <a:extLst>
              <a:ext uri="{FF2B5EF4-FFF2-40B4-BE49-F238E27FC236}">
                <a16:creationId xmlns:a16="http://schemas.microsoft.com/office/drawing/2014/main" id="{F6FE356A-8745-4D19-9FCF-B8D49E1B7375}"/>
              </a:ext>
            </a:extLst>
          </p:cNvPr>
          <p:cNvSpPr txBox="1"/>
          <p:nvPr/>
        </p:nvSpPr>
        <p:spPr>
          <a:xfrm>
            <a:off x="45967" y="2853583"/>
            <a:ext cx="1356975"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Drug Management</a:t>
            </a:r>
          </a:p>
        </p:txBody>
      </p:sp>
      <p:sp>
        <p:nvSpPr>
          <p:cNvPr id="67" name="TextBox 66">
            <a:hlinkClick r:id="rId15" action="ppaction://hlinksldjump"/>
            <a:extLst>
              <a:ext uri="{FF2B5EF4-FFF2-40B4-BE49-F238E27FC236}">
                <a16:creationId xmlns:a16="http://schemas.microsoft.com/office/drawing/2014/main" id="{91D22041-8033-48F2-B7E6-34B133BE0F2C}"/>
              </a:ext>
            </a:extLst>
          </p:cNvPr>
          <p:cNvSpPr txBox="1"/>
          <p:nvPr/>
        </p:nvSpPr>
        <p:spPr>
          <a:xfrm>
            <a:off x="45967" y="3164361"/>
            <a:ext cx="802143"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Interfaces</a:t>
            </a:r>
          </a:p>
        </p:txBody>
      </p:sp>
      <p:sp>
        <p:nvSpPr>
          <p:cNvPr id="68" name="TextBox 67">
            <a:hlinkClick r:id="rId16" action="ppaction://hlinksldjump"/>
            <a:extLst>
              <a:ext uri="{FF2B5EF4-FFF2-40B4-BE49-F238E27FC236}">
                <a16:creationId xmlns:a16="http://schemas.microsoft.com/office/drawing/2014/main" id="{A09C7752-397E-4DAE-AA91-83C2B36A321D}"/>
              </a:ext>
            </a:extLst>
          </p:cNvPr>
          <p:cNvSpPr txBox="1"/>
          <p:nvPr/>
        </p:nvSpPr>
        <p:spPr>
          <a:xfrm>
            <a:off x="45967" y="1921249"/>
            <a:ext cx="793166"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Workflow</a:t>
            </a:r>
          </a:p>
        </p:txBody>
      </p:sp>
      <p:sp>
        <p:nvSpPr>
          <p:cNvPr id="69" name="TextBox 68">
            <a:hlinkClick r:id="rId17" action="ppaction://hlinksldjump"/>
            <a:extLst>
              <a:ext uri="{FF2B5EF4-FFF2-40B4-BE49-F238E27FC236}">
                <a16:creationId xmlns:a16="http://schemas.microsoft.com/office/drawing/2014/main" id="{91D22041-8033-48F2-B7E6-34B133BE0F2C}"/>
              </a:ext>
            </a:extLst>
          </p:cNvPr>
          <p:cNvSpPr txBox="1"/>
          <p:nvPr/>
        </p:nvSpPr>
        <p:spPr>
          <a:xfrm>
            <a:off x="45967" y="3475139"/>
            <a:ext cx="1351717"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Optional Programs</a:t>
            </a:r>
          </a:p>
        </p:txBody>
      </p:sp>
      <p:pic>
        <p:nvPicPr>
          <p:cNvPr id="4" name="Picture 3">
            <a:extLst>
              <a:ext uri="{FF2B5EF4-FFF2-40B4-BE49-F238E27FC236}">
                <a16:creationId xmlns:a16="http://schemas.microsoft.com/office/drawing/2014/main" id="{2DB86AD5-1D34-4D8D-B207-04A5509D3844}"/>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799771" y="2215788"/>
            <a:ext cx="457200" cy="457200"/>
          </a:xfrm>
          <a:prstGeom prst="rect">
            <a:avLst/>
          </a:prstGeom>
        </p:spPr>
      </p:pic>
      <p:pic>
        <p:nvPicPr>
          <p:cNvPr id="7" name="Picture 6">
            <a:extLst>
              <a:ext uri="{FF2B5EF4-FFF2-40B4-BE49-F238E27FC236}">
                <a16:creationId xmlns:a16="http://schemas.microsoft.com/office/drawing/2014/main" id="{878FEF6C-B16D-4721-9D27-154793A75F4F}"/>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1796930" y="3137677"/>
            <a:ext cx="457200" cy="457200"/>
          </a:xfrm>
          <a:prstGeom prst="rect">
            <a:avLst/>
          </a:prstGeom>
        </p:spPr>
      </p:pic>
      <p:pic>
        <p:nvPicPr>
          <p:cNvPr id="9" name="Picture 8">
            <a:extLst>
              <a:ext uri="{FF2B5EF4-FFF2-40B4-BE49-F238E27FC236}">
                <a16:creationId xmlns:a16="http://schemas.microsoft.com/office/drawing/2014/main" id="{D9A45EDA-E296-476E-B674-6C8D47DF9705}"/>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1796645" y="3602366"/>
            <a:ext cx="457200" cy="457200"/>
          </a:xfrm>
          <a:prstGeom prst="rect">
            <a:avLst/>
          </a:prstGeom>
        </p:spPr>
      </p:pic>
      <p:pic>
        <p:nvPicPr>
          <p:cNvPr id="11" name="Picture 10">
            <a:extLst>
              <a:ext uri="{FF2B5EF4-FFF2-40B4-BE49-F238E27FC236}">
                <a16:creationId xmlns:a16="http://schemas.microsoft.com/office/drawing/2014/main" id="{643CEAE3-FB33-4F93-A53A-C032CC69FBF8}"/>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1796645" y="4088424"/>
            <a:ext cx="457200" cy="457200"/>
          </a:xfrm>
          <a:prstGeom prst="rect">
            <a:avLst/>
          </a:prstGeom>
        </p:spPr>
      </p:pic>
      <p:graphicFrame>
        <p:nvGraphicFramePr>
          <p:cNvPr id="12" name="Table 12">
            <a:extLst>
              <a:ext uri="{FF2B5EF4-FFF2-40B4-BE49-F238E27FC236}">
                <a16:creationId xmlns:a16="http://schemas.microsoft.com/office/drawing/2014/main" id="{B974E190-03A1-449E-BB02-D852BC439AD0}"/>
              </a:ext>
            </a:extLst>
          </p:cNvPr>
          <p:cNvGraphicFramePr>
            <a:graphicFrameLocks noGrp="1"/>
          </p:cNvGraphicFramePr>
          <p:nvPr>
            <p:extLst>
              <p:ext uri="{D42A27DB-BD31-4B8C-83A1-F6EECF244321}">
                <p14:modId xmlns:p14="http://schemas.microsoft.com/office/powerpoint/2010/main" val="2850022845"/>
              </p:ext>
            </p:extLst>
          </p:nvPr>
        </p:nvGraphicFramePr>
        <p:xfrm>
          <a:off x="7320900" y="864042"/>
          <a:ext cx="1623710" cy="1143000"/>
        </p:xfrm>
        <a:graphic>
          <a:graphicData uri="http://schemas.openxmlformats.org/drawingml/2006/table">
            <a:tbl>
              <a:tblPr firstRow="1" bandRow="1">
                <a:tableStyleId>{5C22544A-7EE6-4342-B048-85BDC9FD1C3A}</a:tableStyleId>
              </a:tblPr>
              <a:tblGrid>
                <a:gridCol w="1623710">
                  <a:extLst>
                    <a:ext uri="{9D8B030D-6E8A-4147-A177-3AD203B41FA5}">
                      <a16:colId xmlns:a16="http://schemas.microsoft.com/office/drawing/2014/main" val="4225370190"/>
                    </a:ext>
                  </a:extLst>
                </a:gridCol>
              </a:tblGrid>
              <a:tr h="171640">
                <a:tc>
                  <a:txBody>
                    <a:bodyPr/>
                    <a:lstStyle/>
                    <a:p>
                      <a:r>
                        <a:rPr lang="en-US" sz="900" dirty="0"/>
                        <a:t>     Additional Benefits</a:t>
                      </a:r>
                    </a:p>
                  </a:txBody>
                  <a:tcPr/>
                </a:tc>
                <a:extLst>
                  <a:ext uri="{0D108BD9-81ED-4DB2-BD59-A6C34878D82A}">
                    <a16:rowId xmlns:a16="http://schemas.microsoft.com/office/drawing/2014/main" val="1573108230"/>
                  </a:ext>
                </a:extLst>
              </a:tr>
              <a:tr h="171640">
                <a:tc>
                  <a:txBody>
                    <a:bodyPr/>
                    <a:lstStyle/>
                    <a:p>
                      <a:r>
                        <a:rPr lang="en-US" sz="900" b="1" dirty="0"/>
                        <a:t>No more lost patient charts.</a:t>
                      </a:r>
                    </a:p>
                  </a:txBody>
                  <a:tcPr/>
                </a:tc>
                <a:extLst>
                  <a:ext uri="{0D108BD9-81ED-4DB2-BD59-A6C34878D82A}">
                    <a16:rowId xmlns:a16="http://schemas.microsoft.com/office/drawing/2014/main" val="3489172868"/>
                  </a:ext>
                </a:extLst>
              </a:tr>
              <a:tr h="171640">
                <a:tc>
                  <a:txBody>
                    <a:bodyPr/>
                    <a:lstStyle/>
                    <a:p>
                      <a:r>
                        <a:rPr lang="en-US" sz="900" b="1" dirty="0"/>
                        <a:t>Logs of all changes made.</a:t>
                      </a:r>
                    </a:p>
                  </a:txBody>
                  <a:tcPr/>
                </a:tc>
                <a:extLst>
                  <a:ext uri="{0D108BD9-81ED-4DB2-BD59-A6C34878D82A}">
                    <a16:rowId xmlns:a16="http://schemas.microsoft.com/office/drawing/2014/main" val="1826545228"/>
                  </a:ext>
                </a:extLst>
              </a:tr>
              <a:tr h="171640">
                <a:tc>
                  <a:txBody>
                    <a:bodyPr/>
                    <a:lstStyle/>
                    <a:p>
                      <a:r>
                        <a:rPr lang="en-US" sz="900" b="1" dirty="0"/>
                        <a:t>Easy to print a patient chart.</a:t>
                      </a:r>
                    </a:p>
                  </a:txBody>
                  <a:tcPr/>
                </a:tc>
                <a:extLst>
                  <a:ext uri="{0D108BD9-81ED-4DB2-BD59-A6C34878D82A}">
                    <a16:rowId xmlns:a16="http://schemas.microsoft.com/office/drawing/2014/main" val="2412595934"/>
                  </a:ext>
                </a:extLst>
              </a:tr>
              <a:tr h="171640">
                <a:tc>
                  <a:txBody>
                    <a:bodyPr/>
                    <a:lstStyle/>
                    <a:p>
                      <a:r>
                        <a:rPr lang="en-US" sz="900" b="1" dirty="0"/>
                        <a:t>Access the system remotely.</a:t>
                      </a:r>
                    </a:p>
                  </a:txBody>
                  <a:tcPr/>
                </a:tc>
                <a:extLst>
                  <a:ext uri="{0D108BD9-81ED-4DB2-BD59-A6C34878D82A}">
                    <a16:rowId xmlns:a16="http://schemas.microsoft.com/office/drawing/2014/main" val="445208370"/>
                  </a:ext>
                </a:extLst>
              </a:tr>
            </a:tbl>
          </a:graphicData>
        </a:graphic>
      </p:graphicFrame>
      <p:pic>
        <p:nvPicPr>
          <p:cNvPr id="17" name="Picture 16">
            <a:extLst>
              <a:ext uri="{FF2B5EF4-FFF2-40B4-BE49-F238E27FC236}">
                <a16:creationId xmlns:a16="http://schemas.microsoft.com/office/drawing/2014/main" id="{D2B85FBF-E461-46E5-8883-AAC78B00A040}"/>
              </a:ext>
            </a:extLst>
          </p:cNvPr>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7359587" y="901129"/>
            <a:ext cx="152400" cy="152400"/>
          </a:xfrm>
          <a:prstGeom prst="rect">
            <a:avLst/>
          </a:prstGeom>
        </p:spPr>
      </p:pic>
      <p:cxnSp>
        <p:nvCxnSpPr>
          <p:cNvPr id="3" name="Straight Connector 2">
            <a:extLst>
              <a:ext uri="{FF2B5EF4-FFF2-40B4-BE49-F238E27FC236}">
                <a16:creationId xmlns:a16="http://schemas.microsoft.com/office/drawing/2014/main" id="{D0A4104A-36E8-6CC8-97F2-8002BD94F462}"/>
              </a:ext>
            </a:extLst>
          </p:cNvPr>
          <p:cNvCxnSpPr/>
          <p:nvPr/>
        </p:nvCxnSpPr>
        <p:spPr>
          <a:xfrm>
            <a:off x="42862" y="802194"/>
            <a:ext cx="9024938"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67762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50"/>
          <p:cNvSpPr/>
          <p:nvPr/>
        </p:nvSpPr>
        <p:spPr>
          <a:xfrm>
            <a:off x="45096" y="1323825"/>
            <a:ext cx="1461362" cy="2286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5" name="Picture 64" descr="swooshbig.jpg"/>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rcRect l="6250" t="29034" b="8673"/>
          <a:stretch>
            <a:fillRect/>
          </a:stretch>
        </p:blipFill>
        <p:spPr bwMode="auto">
          <a:xfrm rot="10800000">
            <a:off x="0" y="4556463"/>
            <a:ext cx="9144000" cy="587190"/>
          </a:xfrm>
          <a:prstGeom prst="rect">
            <a:avLst/>
          </a:prstGeom>
          <a:noFill/>
          <a:ln>
            <a:noFill/>
          </a:ln>
          <a:scene3d>
            <a:camera prst="orthographicFront">
              <a:rot lat="0" lon="0" rev="10800000"/>
            </a:camera>
            <a:lightRig rig="threePt" dir="t"/>
          </a:scene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 name="Picture 63" descr="swooshbig.jpg"/>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rcRect l="6250" t="29034" b="8673"/>
          <a:stretch>
            <a:fillRect/>
          </a:stretch>
        </p:blipFill>
        <p:spPr bwMode="auto">
          <a:xfrm rot="10800000">
            <a:off x="0" y="0"/>
            <a:ext cx="9144000" cy="587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25"/>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200" y="241158"/>
            <a:ext cx="1361690" cy="508764"/>
          </a:xfrm>
          <a:prstGeom prst="rect">
            <a:avLst/>
          </a:prstGeom>
          <a:noFill/>
        </p:spPr>
      </p:pic>
      <p:cxnSp>
        <p:nvCxnSpPr>
          <p:cNvPr id="28" name="Straight Connector 27"/>
          <p:cNvCxnSpPr/>
          <p:nvPr/>
        </p:nvCxnSpPr>
        <p:spPr>
          <a:xfrm flipH="1" flipV="1">
            <a:off x="1506458" y="157968"/>
            <a:ext cx="1899" cy="4692089"/>
          </a:xfrm>
          <a:prstGeom prst="line">
            <a:avLst/>
          </a:prstGeom>
          <a:ln>
            <a:solidFill>
              <a:schemeClr val="accent1">
                <a:lumMod val="50000"/>
              </a:schemeClr>
            </a:solidFill>
          </a:ln>
        </p:spPr>
        <p:style>
          <a:lnRef idx="2">
            <a:schemeClr val="accent1"/>
          </a:lnRef>
          <a:fillRef idx="0">
            <a:schemeClr val="accent1"/>
          </a:fillRef>
          <a:effectRef idx="1">
            <a:schemeClr val="accent1"/>
          </a:effectRef>
          <a:fontRef idx="minor">
            <a:schemeClr val="tx1"/>
          </a:fontRef>
        </p:style>
      </p:cxnSp>
      <p:graphicFrame>
        <p:nvGraphicFramePr>
          <p:cNvPr id="34" name="Table 33"/>
          <p:cNvGraphicFramePr>
            <a:graphicFrameLocks noGrp="1"/>
          </p:cNvGraphicFramePr>
          <p:nvPr/>
        </p:nvGraphicFramePr>
        <p:xfrm>
          <a:off x="1590063" y="324678"/>
          <a:ext cx="5276362" cy="485965"/>
        </p:xfrm>
        <a:graphic>
          <a:graphicData uri="http://schemas.openxmlformats.org/drawingml/2006/table">
            <a:tbl>
              <a:tblPr firstRow="1" bandRow="1">
                <a:tableStyleId>{69012ECD-51FC-41F1-AA8D-1B2483CD663E}</a:tableStyleId>
              </a:tblPr>
              <a:tblGrid>
                <a:gridCol w="1983579">
                  <a:extLst>
                    <a:ext uri="{9D8B030D-6E8A-4147-A177-3AD203B41FA5}">
                      <a16:colId xmlns:a16="http://schemas.microsoft.com/office/drawing/2014/main" val="20000"/>
                    </a:ext>
                  </a:extLst>
                </a:gridCol>
                <a:gridCol w="3292783">
                  <a:extLst>
                    <a:ext uri="{9D8B030D-6E8A-4147-A177-3AD203B41FA5}">
                      <a16:colId xmlns:a16="http://schemas.microsoft.com/office/drawing/2014/main" val="20001"/>
                    </a:ext>
                  </a:extLst>
                </a:gridCol>
              </a:tblGrid>
              <a:tr h="485965">
                <a:tc>
                  <a:txBody>
                    <a:bodyPr/>
                    <a:lstStyle/>
                    <a:p>
                      <a:r>
                        <a:rPr lang="en-US" dirty="0">
                          <a:solidFill>
                            <a:schemeClr val="bg1"/>
                          </a:solidFill>
                        </a:rPr>
                        <a:t>CorrecTek Biography</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70C0"/>
                    </a:solidFill>
                  </a:tcPr>
                </a:tc>
                <a:tc>
                  <a:txBody>
                    <a:bodyPr/>
                    <a:lstStyle/>
                    <a:p>
                      <a:r>
                        <a:rPr lang="en-US" i="1" dirty="0">
                          <a:solidFill>
                            <a:sysClr val="windowText" lastClr="000000"/>
                          </a:solidFill>
                        </a:rPr>
                        <a:t>The National Leader in Correctional EHR</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0000"/>
                  </a:ext>
                </a:extLst>
              </a:tr>
            </a:tbl>
          </a:graphicData>
        </a:graphic>
      </p:graphicFrame>
      <p:sp>
        <p:nvSpPr>
          <p:cNvPr id="48" name="TextBox 47"/>
          <p:cNvSpPr txBox="1"/>
          <p:nvPr/>
        </p:nvSpPr>
        <p:spPr>
          <a:xfrm>
            <a:off x="966868" y="4684618"/>
            <a:ext cx="527709" cy="246221"/>
          </a:xfrm>
          <a:prstGeom prst="rect">
            <a:avLst/>
          </a:prstGeom>
          <a:noFill/>
        </p:spPr>
        <p:txBody>
          <a:bodyPr wrap="none" rtlCol="0">
            <a:spAutoFit/>
          </a:bodyPr>
          <a:lstStyle/>
          <a:p>
            <a:r>
              <a:rPr lang="en-US" sz="1000" dirty="0"/>
              <a:t>Slide 3</a:t>
            </a:r>
          </a:p>
        </p:txBody>
      </p:sp>
      <p:sp>
        <p:nvSpPr>
          <p:cNvPr id="31" name="TextBox 30">
            <a:hlinkClick r:id="rId5" action="ppaction://hlinksldjump"/>
            <a:extLst>
              <a:ext uri="{FF2B5EF4-FFF2-40B4-BE49-F238E27FC236}">
                <a16:creationId xmlns:a16="http://schemas.microsoft.com/office/drawing/2014/main" id="{07C046D2-3DEF-4106-AAFE-234399BE4735}"/>
              </a:ext>
            </a:extLst>
          </p:cNvPr>
          <p:cNvSpPr txBox="1"/>
          <p:nvPr/>
        </p:nvSpPr>
        <p:spPr>
          <a:xfrm>
            <a:off x="45967" y="1299693"/>
            <a:ext cx="1039387"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CorrecTek Bio</a:t>
            </a:r>
          </a:p>
        </p:txBody>
      </p:sp>
      <p:sp>
        <p:nvSpPr>
          <p:cNvPr id="32" name="TextBox 31">
            <a:hlinkClick r:id="rId6" action="ppaction://hlinksldjump"/>
            <a:extLst>
              <a:ext uri="{FF2B5EF4-FFF2-40B4-BE49-F238E27FC236}">
                <a16:creationId xmlns:a16="http://schemas.microsoft.com/office/drawing/2014/main" id="{488C7E4C-73FA-4F90-BB51-845278647476}"/>
              </a:ext>
            </a:extLst>
          </p:cNvPr>
          <p:cNvSpPr txBox="1"/>
          <p:nvPr/>
        </p:nvSpPr>
        <p:spPr>
          <a:xfrm>
            <a:off x="45967" y="1610471"/>
            <a:ext cx="1210909"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Why Spark EHR?</a:t>
            </a:r>
          </a:p>
        </p:txBody>
      </p:sp>
      <p:sp>
        <p:nvSpPr>
          <p:cNvPr id="33" name="TextBox 32">
            <a:hlinkClick r:id="rId7" action="ppaction://hlinksldjump"/>
            <a:extLst>
              <a:ext uri="{FF2B5EF4-FFF2-40B4-BE49-F238E27FC236}">
                <a16:creationId xmlns:a16="http://schemas.microsoft.com/office/drawing/2014/main" id="{2E99B076-5D73-42B5-9E0A-79CE0AC2E50B}"/>
              </a:ext>
            </a:extLst>
          </p:cNvPr>
          <p:cNvSpPr txBox="1"/>
          <p:nvPr/>
        </p:nvSpPr>
        <p:spPr>
          <a:xfrm>
            <a:off x="45967" y="2232027"/>
            <a:ext cx="1002454"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Patient Chart</a:t>
            </a:r>
          </a:p>
        </p:txBody>
      </p:sp>
      <p:sp>
        <p:nvSpPr>
          <p:cNvPr id="44" name="TextBox 43">
            <a:hlinkClick r:id="rId8" action="ppaction://hlinksldjump"/>
            <a:extLst>
              <a:ext uri="{FF2B5EF4-FFF2-40B4-BE49-F238E27FC236}">
                <a16:creationId xmlns:a16="http://schemas.microsoft.com/office/drawing/2014/main" id="{4921D9C4-B2A8-42FF-B40C-4CBE3230EC69}"/>
              </a:ext>
            </a:extLst>
          </p:cNvPr>
          <p:cNvSpPr txBox="1"/>
          <p:nvPr/>
        </p:nvSpPr>
        <p:spPr>
          <a:xfrm>
            <a:off x="45967" y="2542805"/>
            <a:ext cx="1032014"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Configuration</a:t>
            </a:r>
          </a:p>
        </p:txBody>
      </p:sp>
      <p:sp>
        <p:nvSpPr>
          <p:cNvPr id="49" name="TextBox 48">
            <a:hlinkClick r:id="rId9" action="ppaction://hlinksldjump"/>
            <a:extLst>
              <a:ext uri="{FF2B5EF4-FFF2-40B4-BE49-F238E27FC236}">
                <a16:creationId xmlns:a16="http://schemas.microsoft.com/office/drawing/2014/main" id="{D3964723-9766-4C13-983B-0D29E0BA1B22}"/>
              </a:ext>
            </a:extLst>
          </p:cNvPr>
          <p:cNvSpPr txBox="1"/>
          <p:nvPr/>
        </p:nvSpPr>
        <p:spPr>
          <a:xfrm>
            <a:off x="45967" y="3785917"/>
            <a:ext cx="778546"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Summary</a:t>
            </a:r>
          </a:p>
        </p:txBody>
      </p:sp>
      <p:sp>
        <p:nvSpPr>
          <p:cNvPr id="50" name="TextBox 49">
            <a:hlinkClick r:id="rId10" action="ppaction://hlinksldjump"/>
            <a:extLst>
              <a:ext uri="{FF2B5EF4-FFF2-40B4-BE49-F238E27FC236}">
                <a16:creationId xmlns:a16="http://schemas.microsoft.com/office/drawing/2014/main" id="{F6FE356A-8745-4D19-9FCF-B8D49E1B7375}"/>
              </a:ext>
            </a:extLst>
          </p:cNvPr>
          <p:cNvSpPr txBox="1"/>
          <p:nvPr/>
        </p:nvSpPr>
        <p:spPr>
          <a:xfrm>
            <a:off x="45967" y="2853583"/>
            <a:ext cx="1356975"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Drug Management</a:t>
            </a:r>
          </a:p>
        </p:txBody>
      </p:sp>
      <p:sp>
        <p:nvSpPr>
          <p:cNvPr id="52" name="TextBox 51">
            <a:hlinkClick r:id="rId11" action="ppaction://hlinksldjump"/>
            <a:extLst>
              <a:ext uri="{FF2B5EF4-FFF2-40B4-BE49-F238E27FC236}">
                <a16:creationId xmlns:a16="http://schemas.microsoft.com/office/drawing/2014/main" id="{91D22041-8033-48F2-B7E6-34B133BE0F2C}"/>
              </a:ext>
            </a:extLst>
          </p:cNvPr>
          <p:cNvSpPr txBox="1"/>
          <p:nvPr/>
        </p:nvSpPr>
        <p:spPr>
          <a:xfrm>
            <a:off x="45967" y="3164361"/>
            <a:ext cx="802143"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Interfaces</a:t>
            </a:r>
          </a:p>
        </p:txBody>
      </p:sp>
      <p:sp>
        <p:nvSpPr>
          <p:cNvPr id="53" name="TextBox 52">
            <a:hlinkClick r:id="rId12" action="ppaction://hlinksldjump"/>
            <a:extLst>
              <a:ext uri="{FF2B5EF4-FFF2-40B4-BE49-F238E27FC236}">
                <a16:creationId xmlns:a16="http://schemas.microsoft.com/office/drawing/2014/main" id="{A09C7752-397E-4DAE-AA91-83C2B36A321D}"/>
              </a:ext>
            </a:extLst>
          </p:cNvPr>
          <p:cNvSpPr txBox="1"/>
          <p:nvPr/>
        </p:nvSpPr>
        <p:spPr>
          <a:xfrm>
            <a:off x="45967" y="1921249"/>
            <a:ext cx="793166"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Workflow</a:t>
            </a:r>
          </a:p>
        </p:txBody>
      </p:sp>
      <p:sp>
        <p:nvSpPr>
          <p:cNvPr id="55" name="TextBox 54">
            <a:hlinkClick r:id="rId13" action="ppaction://hlinksldjump"/>
            <a:extLst>
              <a:ext uri="{FF2B5EF4-FFF2-40B4-BE49-F238E27FC236}">
                <a16:creationId xmlns:a16="http://schemas.microsoft.com/office/drawing/2014/main" id="{91D22041-8033-48F2-B7E6-34B133BE0F2C}"/>
              </a:ext>
            </a:extLst>
          </p:cNvPr>
          <p:cNvSpPr txBox="1"/>
          <p:nvPr/>
        </p:nvSpPr>
        <p:spPr>
          <a:xfrm>
            <a:off x="45967" y="3475139"/>
            <a:ext cx="1351717"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Optional Programs</a:t>
            </a:r>
          </a:p>
        </p:txBody>
      </p:sp>
      <p:sp>
        <p:nvSpPr>
          <p:cNvPr id="4" name="TextBox 3">
            <a:extLst>
              <a:ext uri="{FF2B5EF4-FFF2-40B4-BE49-F238E27FC236}">
                <a16:creationId xmlns:a16="http://schemas.microsoft.com/office/drawing/2014/main" id="{3CE4B23E-D93D-F2DB-745B-56A24D4AF02D}"/>
              </a:ext>
            </a:extLst>
          </p:cNvPr>
          <p:cNvSpPr txBox="1"/>
          <p:nvPr/>
        </p:nvSpPr>
        <p:spPr>
          <a:xfrm>
            <a:off x="1630577" y="911870"/>
            <a:ext cx="4768228" cy="369332"/>
          </a:xfrm>
          <a:prstGeom prst="rect">
            <a:avLst/>
          </a:prstGeom>
          <a:noFill/>
        </p:spPr>
        <p:txBody>
          <a:bodyPr wrap="none" rtlCol="0">
            <a:spAutoFit/>
          </a:bodyPr>
          <a:lstStyle/>
          <a:p>
            <a:r>
              <a:rPr lang="en-US" dirty="0"/>
              <a:t>100+ Customers across 30 states and Puerto Rico</a:t>
            </a:r>
          </a:p>
        </p:txBody>
      </p:sp>
      <p:pic>
        <p:nvPicPr>
          <p:cNvPr id="2" name="Picture 1">
            <a:extLst>
              <a:ext uri="{FF2B5EF4-FFF2-40B4-BE49-F238E27FC236}">
                <a16:creationId xmlns:a16="http://schemas.microsoft.com/office/drawing/2014/main" id="{33711821-DF57-D5BB-0066-CD36B9CB0560}"/>
              </a:ext>
            </a:extLst>
          </p:cNvPr>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2326880" y="1333494"/>
            <a:ext cx="5712161" cy="3129483"/>
          </a:xfrm>
          <a:prstGeom prst="rect">
            <a:avLst/>
          </a:prstGeom>
          <a:noFill/>
          <a:ln>
            <a:noFill/>
          </a:ln>
        </p:spPr>
      </p:pic>
      <p:cxnSp>
        <p:nvCxnSpPr>
          <p:cNvPr id="3" name="Straight Connector 2">
            <a:extLst>
              <a:ext uri="{FF2B5EF4-FFF2-40B4-BE49-F238E27FC236}">
                <a16:creationId xmlns:a16="http://schemas.microsoft.com/office/drawing/2014/main" id="{31D45C0E-3B59-A445-3ECD-01B5DA5CE4D8}"/>
              </a:ext>
            </a:extLst>
          </p:cNvPr>
          <p:cNvCxnSpPr/>
          <p:nvPr/>
        </p:nvCxnSpPr>
        <p:spPr>
          <a:xfrm>
            <a:off x="42862" y="802194"/>
            <a:ext cx="9024938"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570920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50"/>
          <p:cNvSpPr/>
          <p:nvPr/>
        </p:nvSpPr>
        <p:spPr>
          <a:xfrm>
            <a:off x="45096" y="1323825"/>
            <a:ext cx="1461362" cy="2286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5" name="Picture 64" descr="swooshbig.jpg"/>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rcRect l="6250" t="29034" b="8673"/>
          <a:stretch>
            <a:fillRect/>
          </a:stretch>
        </p:blipFill>
        <p:spPr bwMode="auto">
          <a:xfrm rot="10800000">
            <a:off x="0" y="4556463"/>
            <a:ext cx="9144000" cy="587190"/>
          </a:xfrm>
          <a:prstGeom prst="rect">
            <a:avLst/>
          </a:prstGeom>
          <a:noFill/>
          <a:ln>
            <a:noFill/>
          </a:ln>
          <a:scene3d>
            <a:camera prst="orthographicFront">
              <a:rot lat="0" lon="0" rev="10800000"/>
            </a:camera>
            <a:lightRig rig="threePt" dir="t"/>
          </a:scene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 name="Picture 63" descr="swooshbig.jpg"/>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rcRect l="6250" t="29034" b="8673"/>
          <a:stretch>
            <a:fillRect/>
          </a:stretch>
        </p:blipFill>
        <p:spPr bwMode="auto">
          <a:xfrm rot="10800000">
            <a:off x="0" y="0"/>
            <a:ext cx="9144000" cy="587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25"/>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200" y="241158"/>
            <a:ext cx="1361690" cy="508764"/>
          </a:xfrm>
          <a:prstGeom prst="rect">
            <a:avLst/>
          </a:prstGeom>
          <a:noFill/>
        </p:spPr>
      </p:pic>
      <p:cxnSp>
        <p:nvCxnSpPr>
          <p:cNvPr id="28" name="Straight Connector 27"/>
          <p:cNvCxnSpPr/>
          <p:nvPr/>
        </p:nvCxnSpPr>
        <p:spPr>
          <a:xfrm flipH="1" flipV="1">
            <a:off x="1506458" y="157968"/>
            <a:ext cx="1899" cy="4692089"/>
          </a:xfrm>
          <a:prstGeom prst="line">
            <a:avLst/>
          </a:prstGeom>
          <a:ln>
            <a:solidFill>
              <a:schemeClr val="accent1">
                <a:lumMod val="50000"/>
              </a:schemeClr>
            </a:solidFill>
          </a:ln>
        </p:spPr>
        <p:style>
          <a:lnRef idx="2">
            <a:schemeClr val="accent1"/>
          </a:lnRef>
          <a:fillRef idx="0">
            <a:schemeClr val="accent1"/>
          </a:fillRef>
          <a:effectRef idx="1">
            <a:schemeClr val="accent1"/>
          </a:effectRef>
          <a:fontRef idx="minor">
            <a:schemeClr val="tx1"/>
          </a:fontRef>
        </p:style>
      </p:cxnSp>
      <p:graphicFrame>
        <p:nvGraphicFramePr>
          <p:cNvPr id="34" name="Table 33"/>
          <p:cNvGraphicFramePr>
            <a:graphicFrameLocks noGrp="1"/>
          </p:cNvGraphicFramePr>
          <p:nvPr/>
        </p:nvGraphicFramePr>
        <p:xfrm>
          <a:off x="1590063" y="324678"/>
          <a:ext cx="5276362" cy="485965"/>
        </p:xfrm>
        <a:graphic>
          <a:graphicData uri="http://schemas.openxmlformats.org/drawingml/2006/table">
            <a:tbl>
              <a:tblPr firstRow="1" bandRow="1">
                <a:tableStyleId>{69012ECD-51FC-41F1-AA8D-1B2483CD663E}</a:tableStyleId>
              </a:tblPr>
              <a:tblGrid>
                <a:gridCol w="1983579">
                  <a:extLst>
                    <a:ext uri="{9D8B030D-6E8A-4147-A177-3AD203B41FA5}">
                      <a16:colId xmlns:a16="http://schemas.microsoft.com/office/drawing/2014/main" val="20000"/>
                    </a:ext>
                  </a:extLst>
                </a:gridCol>
                <a:gridCol w="3292783">
                  <a:extLst>
                    <a:ext uri="{9D8B030D-6E8A-4147-A177-3AD203B41FA5}">
                      <a16:colId xmlns:a16="http://schemas.microsoft.com/office/drawing/2014/main" val="20001"/>
                    </a:ext>
                  </a:extLst>
                </a:gridCol>
              </a:tblGrid>
              <a:tr h="485965">
                <a:tc>
                  <a:txBody>
                    <a:bodyPr/>
                    <a:lstStyle/>
                    <a:p>
                      <a:r>
                        <a:rPr lang="en-US" dirty="0">
                          <a:solidFill>
                            <a:schemeClr val="bg1"/>
                          </a:solidFill>
                        </a:rPr>
                        <a:t>CorrecTek Biography</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70C0"/>
                    </a:solidFill>
                  </a:tcPr>
                </a:tc>
                <a:tc>
                  <a:txBody>
                    <a:bodyPr/>
                    <a:lstStyle/>
                    <a:p>
                      <a:r>
                        <a:rPr lang="en-US" i="1" dirty="0">
                          <a:solidFill>
                            <a:sysClr val="windowText" lastClr="000000"/>
                          </a:solidFill>
                        </a:rPr>
                        <a:t>The National Leader in Correctional EHR</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0000"/>
                  </a:ext>
                </a:extLst>
              </a:tr>
            </a:tbl>
          </a:graphicData>
        </a:graphic>
      </p:graphicFrame>
      <p:sp>
        <p:nvSpPr>
          <p:cNvPr id="48" name="TextBox 47"/>
          <p:cNvSpPr txBox="1"/>
          <p:nvPr/>
        </p:nvSpPr>
        <p:spPr>
          <a:xfrm>
            <a:off x="966868" y="4684618"/>
            <a:ext cx="527709" cy="246221"/>
          </a:xfrm>
          <a:prstGeom prst="rect">
            <a:avLst/>
          </a:prstGeom>
          <a:noFill/>
        </p:spPr>
        <p:txBody>
          <a:bodyPr wrap="none" rtlCol="0">
            <a:spAutoFit/>
          </a:bodyPr>
          <a:lstStyle/>
          <a:p>
            <a:r>
              <a:rPr lang="en-US" sz="1000" dirty="0"/>
              <a:t>Slide 4</a:t>
            </a:r>
          </a:p>
        </p:txBody>
      </p:sp>
      <p:sp>
        <p:nvSpPr>
          <p:cNvPr id="31" name="TextBox 30">
            <a:hlinkClick r:id="rId5" action="ppaction://hlinksldjump"/>
            <a:extLst>
              <a:ext uri="{FF2B5EF4-FFF2-40B4-BE49-F238E27FC236}">
                <a16:creationId xmlns:a16="http://schemas.microsoft.com/office/drawing/2014/main" id="{07C046D2-3DEF-4106-AAFE-234399BE4735}"/>
              </a:ext>
            </a:extLst>
          </p:cNvPr>
          <p:cNvSpPr txBox="1"/>
          <p:nvPr/>
        </p:nvSpPr>
        <p:spPr>
          <a:xfrm>
            <a:off x="45967" y="1299693"/>
            <a:ext cx="1039387"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CorrecTek Bio</a:t>
            </a:r>
          </a:p>
        </p:txBody>
      </p:sp>
      <p:sp>
        <p:nvSpPr>
          <p:cNvPr id="32" name="TextBox 31">
            <a:hlinkClick r:id="rId6" action="ppaction://hlinksldjump"/>
            <a:extLst>
              <a:ext uri="{FF2B5EF4-FFF2-40B4-BE49-F238E27FC236}">
                <a16:creationId xmlns:a16="http://schemas.microsoft.com/office/drawing/2014/main" id="{488C7E4C-73FA-4F90-BB51-845278647476}"/>
              </a:ext>
            </a:extLst>
          </p:cNvPr>
          <p:cNvSpPr txBox="1"/>
          <p:nvPr/>
        </p:nvSpPr>
        <p:spPr>
          <a:xfrm>
            <a:off x="45967" y="1610471"/>
            <a:ext cx="1210909"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Why Spark EHR?</a:t>
            </a:r>
          </a:p>
        </p:txBody>
      </p:sp>
      <p:sp>
        <p:nvSpPr>
          <p:cNvPr id="33" name="TextBox 32">
            <a:hlinkClick r:id="rId7" action="ppaction://hlinksldjump"/>
            <a:extLst>
              <a:ext uri="{FF2B5EF4-FFF2-40B4-BE49-F238E27FC236}">
                <a16:creationId xmlns:a16="http://schemas.microsoft.com/office/drawing/2014/main" id="{2E99B076-5D73-42B5-9E0A-79CE0AC2E50B}"/>
              </a:ext>
            </a:extLst>
          </p:cNvPr>
          <p:cNvSpPr txBox="1"/>
          <p:nvPr/>
        </p:nvSpPr>
        <p:spPr>
          <a:xfrm>
            <a:off x="45967" y="2232027"/>
            <a:ext cx="1002454"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Patient Chart</a:t>
            </a:r>
          </a:p>
        </p:txBody>
      </p:sp>
      <p:sp>
        <p:nvSpPr>
          <p:cNvPr id="44" name="TextBox 43">
            <a:hlinkClick r:id="rId8" action="ppaction://hlinksldjump"/>
            <a:extLst>
              <a:ext uri="{FF2B5EF4-FFF2-40B4-BE49-F238E27FC236}">
                <a16:creationId xmlns:a16="http://schemas.microsoft.com/office/drawing/2014/main" id="{4921D9C4-B2A8-42FF-B40C-4CBE3230EC69}"/>
              </a:ext>
            </a:extLst>
          </p:cNvPr>
          <p:cNvSpPr txBox="1"/>
          <p:nvPr/>
        </p:nvSpPr>
        <p:spPr>
          <a:xfrm>
            <a:off x="45967" y="2542805"/>
            <a:ext cx="1032014"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Configuration</a:t>
            </a:r>
          </a:p>
        </p:txBody>
      </p:sp>
      <p:sp>
        <p:nvSpPr>
          <p:cNvPr id="49" name="TextBox 48">
            <a:hlinkClick r:id="rId9" action="ppaction://hlinksldjump"/>
            <a:extLst>
              <a:ext uri="{FF2B5EF4-FFF2-40B4-BE49-F238E27FC236}">
                <a16:creationId xmlns:a16="http://schemas.microsoft.com/office/drawing/2014/main" id="{D3964723-9766-4C13-983B-0D29E0BA1B22}"/>
              </a:ext>
            </a:extLst>
          </p:cNvPr>
          <p:cNvSpPr txBox="1"/>
          <p:nvPr/>
        </p:nvSpPr>
        <p:spPr>
          <a:xfrm>
            <a:off x="45967" y="3785917"/>
            <a:ext cx="778546"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Summary</a:t>
            </a:r>
          </a:p>
        </p:txBody>
      </p:sp>
      <p:sp>
        <p:nvSpPr>
          <p:cNvPr id="50" name="TextBox 49">
            <a:hlinkClick r:id="rId10" action="ppaction://hlinksldjump"/>
            <a:extLst>
              <a:ext uri="{FF2B5EF4-FFF2-40B4-BE49-F238E27FC236}">
                <a16:creationId xmlns:a16="http://schemas.microsoft.com/office/drawing/2014/main" id="{F6FE356A-8745-4D19-9FCF-B8D49E1B7375}"/>
              </a:ext>
            </a:extLst>
          </p:cNvPr>
          <p:cNvSpPr txBox="1"/>
          <p:nvPr/>
        </p:nvSpPr>
        <p:spPr>
          <a:xfrm>
            <a:off x="45967" y="2853583"/>
            <a:ext cx="1356975"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Drug Management</a:t>
            </a:r>
          </a:p>
        </p:txBody>
      </p:sp>
      <p:sp>
        <p:nvSpPr>
          <p:cNvPr id="52" name="TextBox 51">
            <a:hlinkClick r:id="rId11" action="ppaction://hlinksldjump"/>
            <a:extLst>
              <a:ext uri="{FF2B5EF4-FFF2-40B4-BE49-F238E27FC236}">
                <a16:creationId xmlns:a16="http://schemas.microsoft.com/office/drawing/2014/main" id="{91D22041-8033-48F2-B7E6-34B133BE0F2C}"/>
              </a:ext>
            </a:extLst>
          </p:cNvPr>
          <p:cNvSpPr txBox="1"/>
          <p:nvPr/>
        </p:nvSpPr>
        <p:spPr>
          <a:xfrm>
            <a:off x="45967" y="3164361"/>
            <a:ext cx="802143"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Interfaces</a:t>
            </a:r>
          </a:p>
        </p:txBody>
      </p:sp>
      <p:sp>
        <p:nvSpPr>
          <p:cNvPr id="53" name="TextBox 52">
            <a:hlinkClick r:id="rId12" action="ppaction://hlinksldjump"/>
            <a:extLst>
              <a:ext uri="{FF2B5EF4-FFF2-40B4-BE49-F238E27FC236}">
                <a16:creationId xmlns:a16="http://schemas.microsoft.com/office/drawing/2014/main" id="{A09C7752-397E-4DAE-AA91-83C2B36A321D}"/>
              </a:ext>
            </a:extLst>
          </p:cNvPr>
          <p:cNvSpPr txBox="1"/>
          <p:nvPr/>
        </p:nvSpPr>
        <p:spPr>
          <a:xfrm>
            <a:off x="45967" y="1921249"/>
            <a:ext cx="793166"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Workflow</a:t>
            </a:r>
          </a:p>
        </p:txBody>
      </p:sp>
      <p:sp>
        <p:nvSpPr>
          <p:cNvPr id="55" name="TextBox 54">
            <a:hlinkClick r:id="rId13" action="ppaction://hlinksldjump"/>
            <a:extLst>
              <a:ext uri="{FF2B5EF4-FFF2-40B4-BE49-F238E27FC236}">
                <a16:creationId xmlns:a16="http://schemas.microsoft.com/office/drawing/2014/main" id="{91D22041-8033-48F2-B7E6-34B133BE0F2C}"/>
              </a:ext>
            </a:extLst>
          </p:cNvPr>
          <p:cNvSpPr txBox="1"/>
          <p:nvPr/>
        </p:nvSpPr>
        <p:spPr>
          <a:xfrm>
            <a:off x="45967" y="3475139"/>
            <a:ext cx="1351717"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Optional Programs</a:t>
            </a:r>
          </a:p>
        </p:txBody>
      </p:sp>
      <p:sp>
        <p:nvSpPr>
          <p:cNvPr id="3" name="TextBox 2">
            <a:extLst>
              <a:ext uri="{FF2B5EF4-FFF2-40B4-BE49-F238E27FC236}">
                <a16:creationId xmlns:a16="http://schemas.microsoft.com/office/drawing/2014/main" id="{01450EDC-80D9-FEC7-3244-1DEF214C684A}"/>
              </a:ext>
            </a:extLst>
          </p:cNvPr>
          <p:cNvSpPr txBox="1"/>
          <p:nvPr/>
        </p:nvSpPr>
        <p:spPr>
          <a:xfrm>
            <a:off x="2629950" y="1010663"/>
            <a:ext cx="6324899" cy="1481368"/>
          </a:xfrm>
          <a:prstGeom prst="rect">
            <a:avLst/>
          </a:prstGeom>
          <a:noFill/>
        </p:spPr>
        <p:txBody>
          <a:bodyPr wrap="square">
            <a:spAutoFit/>
          </a:bodyPr>
          <a:lstStyle/>
          <a:p>
            <a:pPr marL="0" marR="0" algn="just">
              <a:lnSpc>
                <a:spcPct val="115000"/>
              </a:lnSpc>
              <a:spcBef>
                <a:spcPts val="0"/>
              </a:spcBef>
              <a:spcAft>
                <a:spcPts val="100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Customers that relay on a sophisticated EHR such as the CorrecTek Spark EHR demand a level of support commensurate with the sophistication of the EHR. CorrecTek prides itself on full-service, 24/7 telephone support.  </a:t>
            </a:r>
          </a:p>
          <a:p>
            <a:pPr marL="0" marR="0" algn="just">
              <a:lnSpc>
                <a:spcPct val="115000"/>
              </a:lnSpc>
              <a:spcBef>
                <a:spcPts val="0"/>
              </a:spcBef>
              <a:spcAft>
                <a:spcPts val="100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Perhaps unlike other technology firms (EHR or otherwise), CorrecTek still believes that telephone support is the “best” support, as it allows the problem to hopefully be solved on the initial call, or soon thereafter.</a:t>
            </a:r>
            <a:endParaRPr lang="en-US" sz="1200" dirty="0">
              <a:effectLst/>
              <a:latin typeface="Times New Roman" panose="02020603050405020304" pitchFamily="18" charset="0"/>
              <a:ea typeface="Times New Roman" panose="02020603050405020304" pitchFamily="18" charset="0"/>
            </a:endParaRPr>
          </a:p>
        </p:txBody>
      </p:sp>
      <p:pic>
        <p:nvPicPr>
          <p:cNvPr id="4" name="Picture 3">
            <a:extLst>
              <a:ext uri="{FF2B5EF4-FFF2-40B4-BE49-F238E27FC236}">
                <a16:creationId xmlns:a16="http://schemas.microsoft.com/office/drawing/2014/main" id="{036E57B0-58D9-CDBB-E477-F06E4E206AC9}"/>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693699" y="1461939"/>
            <a:ext cx="921614" cy="921614"/>
          </a:xfrm>
          <a:prstGeom prst="rect">
            <a:avLst/>
          </a:prstGeom>
        </p:spPr>
      </p:pic>
      <p:sp>
        <p:nvSpPr>
          <p:cNvPr id="8" name="TextBox 7">
            <a:extLst>
              <a:ext uri="{FF2B5EF4-FFF2-40B4-BE49-F238E27FC236}">
                <a16:creationId xmlns:a16="http://schemas.microsoft.com/office/drawing/2014/main" id="{FEFF2CDE-ED69-EF51-E865-3353C482E2B0}"/>
              </a:ext>
            </a:extLst>
          </p:cNvPr>
          <p:cNvSpPr txBox="1"/>
          <p:nvPr/>
        </p:nvSpPr>
        <p:spPr>
          <a:xfrm>
            <a:off x="2179556" y="3154915"/>
            <a:ext cx="1928157" cy="738664"/>
          </a:xfrm>
          <a:prstGeom prst="rect">
            <a:avLst/>
          </a:prstGeom>
          <a:noFill/>
        </p:spPr>
        <p:txBody>
          <a:bodyPr wrap="square" rtlCol="0">
            <a:spAutoFit/>
          </a:bodyPr>
          <a:lstStyle/>
          <a:p>
            <a:r>
              <a:rPr lang="en-US" sz="1400" b="1" dirty="0">
                <a:solidFill>
                  <a:srgbClr val="0070C0"/>
                </a:solidFill>
                <a:latin typeface="Times New Roman" panose="02020603050405020304" pitchFamily="18" charset="0"/>
                <a:cs typeface="Times New Roman" panose="02020603050405020304" pitchFamily="18" charset="0"/>
              </a:rPr>
              <a:t>CorrecTek</a:t>
            </a:r>
            <a:r>
              <a:rPr lang="en-US" sz="1400" dirty="0">
                <a:solidFill>
                  <a:srgbClr val="0070C0"/>
                </a:solidFill>
              </a:rPr>
              <a:t> </a:t>
            </a:r>
          </a:p>
          <a:p>
            <a:r>
              <a:rPr lang="en-US" sz="1400" dirty="0">
                <a:solidFill>
                  <a:srgbClr val="0070C0"/>
                </a:solidFill>
              </a:rPr>
              <a:t>2023 Support Ticket</a:t>
            </a:r>
          </a:p>
          <a:p>
            <a:r>
              <a:rPr lang="en-US" sz="1400" dirty="0">
                <a:solidFill>
                  <a:srgbClr val="0070C0"/>
                </a:solidFill>
              </a:rPr>
              <a:t>Resolution Metrics</a:t>
            </a:r>
          </a:p>
        </p:txBody>
      </p:sp>
      <p:sp>
        <p:nvSpPr>
          <p:cNvPr id="9" name="TextBox 8">
            <a:extLst>
              <a:ext uri="{FF2B5EF4-FFF2-40B4-BE49-F238E27FC236}">
                <a16:creationId xmlns:a16="http://schemas.microsoft.com/office/drawing/2014/main" id="{9FA276FD-73B3-1C75-C46D-1850DA7AB0FE}"/>
              </a:ext>
            </a:extLst>
          </p:cNvPr>
          <p:cNvSpPr txBox="1"/>
          <p:nvPr/>
        </p:nvSpPr>
        <p:spPr>
          <a:xfrm>
            <a:off x="1693699" y="756680"/>
            <a:ext cx="7077707" cy="369332"/>
          </a:xfrm>
          <a:prstGeom prst="rect">
            <a:avLst/>
          </a:prstGeom>
          <a:noFill/>
        </p:spPr>
        <p:txBody>
          <a:bodyPr wrap="none" rtlCol="0">
            <a:spAutoFit/>
          </a:bodyPr>
          <a:lstStyle/>
          <a:p>
            <a:r>
              <a:rPr lang="en-US" i="1" dirty="0">
                <a:solidFill>
                  <a:srgbClr val="0070C0"/>
                </a:solidFill>
              </a:rPr>
              <a:t>In 2023 -  </a:t>
            </a:r>
            <a:r>
              <a:rPr lang="en-US" b="1" i="1" dirty="0">
                <a:solidFill>
                  <a:srgbClr val="0070C0"/>
                </a:solidFill>
              </a:rPr>
              <a:t>73.75</a:t>
            </a:r>
            <a:r>
              <a:rPr lang="en-US" i="1" dirty="0">
                <a:solidFill>
                  <a:srgbClr val="0070C0"/>
                </a:solidFill>
              </a:rPr>
              <a:t> % of all Support Calls were resolved on the day of the call.</a:t>
            </a:r>
          </a:p>
        </p:txBody>
      </p:sp>
      <p:graphicFrame>
        <p:nvGraphicFramePr>
          <p:cNvPr id="2" name="Table 1">
            <a:extLst>
              <a:ext uri="{FF2B5EF4-FFF2-40B4-BE49-F238E27FC236}">
                <a16:creationId xmlns:a16="http://schemas.microsoft.com/office/drawing/2014/main" id="{4A7DE4E6-67CB-86D6-3810-17C8B9BD1C1D}"/>
              </a:ext>
            </a:extLst>
          </p:cNvPr>
          <p:cNvGraphicFramePr>
            <a:graphicFrameLocks noGrp="1"/>
          </p:cNvGraphicFramePr>
          <p:nvPr>
            <p:extLst>
              <p:ext uri="{D42A27DB-BD31-4B8C-83A1-F6EECF244321}">
                <p14:modId xmlns:p14="http://schemas.microsoft.com/office/powerpoint/2010/main" val="2660115287"/>
              </p:ext>
            </p:extLst>
          </p:nvPr>
        </p:nvGraphicFramePr>
        <p:xfrm>
          <a:off x="4107713" y="2227715"/>
          <a:ext cx="4799951" cy="2771845"/>
        </p:xfrm>
        <a:graphic>
          <a:graphicData uri="http://schemas.openxmlformats.org/drawingml/2006/table">
            <a:tbl>
              <a:tblPr firstRow="1" firstCol="1" bandRow="1">
                <a:tableStyleId>{5C22544A-7EE6-4342-B048-85BDC9FD1C3A}</a:tableStyleId>
              </a:tblPr>
              <a:tblGrid>
                <a:gridCol w="1300275">
                  <a:extLst>
                    <a:ext uri="{9D8B030D-6E8A-4147-A177-3AD203B41FA5}">
                      <a16:colId xmlns:a16="http://schemas.microsoft.com/office/drawing/2014/main" val="2808747225"/>
                    </a:ext>
                  </a:extLst>
                </a:gridCol>
                <a:gridCol w="926792">
                  <a:extLst>
                    <a:ext uri="{9D8B030D-6E8A-4147-A177-3AD203B41FA5}">
                      <a16:colId xmlns:a16="http://schemas.microsoft.com/office/drawing/2014/main" val="2656744873"/>
                    </a:ext>
                  </a:extLst>
                </a:gridCol>
                <a:gridCol w="857628">
                  <a:extLst>
                    <a:ext uri="{9D8B030D-6E8A-4147-A177-3AD203B41FA5}">
                      <a16:colId xmlns:a16="http://schemas.microsoft.com/office/drawing/2014/main" val="3758363992"/>
                    </a:ext>
                  </a:extLst>
                </a:gridCol>
                <a:gridCol w="857628">
                  <a:extLst>
                    <a:ext uri="{9D8B030D-6E8A-4147-A177-3AD203B41FA5}">
                      <a16:colId xmlns:a16="http://schemas.microsoft.com/office/drawing/2014/main" val="1889583456"/>
                    </a:ext>
                  </a:extLst>
                </a:gridCol>
                <a:gridCol w="857628">
                  <a:extLst>
                    <a:ext uri="{9D8B030D-6E8A-4147-A177-3AD203B41FA5}">
                      <a16:colId xmlns:a16="http://schemas.microsoft.com/office/drawing/2014/main" val="3972702717"/>
                    </a:ext>
                  </a:extLst>
                </a:gridCol>
              </a:tblGrid>
              <a:tr h="383540">
                <a:tc>
                  <a:txBody>
                    <a:bodyPr/>
                    <a:lstStyle/>
                    <a:p>
                      <a:pPr marL="0" marR="0" algn="just">
                        <a:lnSpc>
                          <a:spcPct val="115000"/>
                        </a:lnSpc>
                        <a:spcBef>
                          <a:spcPts val="0"/>
                        </a:spcBef>
                        <a:spcAft>
                          <a:spcPts val="1000"/>
                        </a:spcAft>
                      </a:pPr>
                      <a:r>
                        <a:rPr lang="en-US" sz="1200" kern="100" dirty="0">
                          <a:effectLst/>
                        </a:rPr>
                        <a:t>Month</a:t>
                      </a:r>
                      <a:endParaRPr lang="en-US"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200" kern="100">
                          <a:effectLst/>
                        </a:rPr>
                        <a:t>% Closed on Same Day</a:t>
                      </a:r>
                      <a:endParaRPr lang="en-US" sz="12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200" kern="100">
                          <a:effectLst/>
                        </a:rPr>
                        <a:t>% Closed on Day 2</a:t>
                      </a:r>
                      <a:endParaRPr lang="en-US" sz="12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200" kern="100">
                          <a:effectLst/>
                        </a:rPr>
                        <a:t>% Closed on Day 3</a:t>
                      </a:r>
                      <a:endParaRPr lang="en-US" sz="12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200" kern="100">
                          <a:effectLst/>
                        </a:rPr>
                        <a:t>% Closed on Day 4+</a:t>
                      </a:r>
                      <a:endParaRPr lang="en-US" sz="12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880508411"/>
                  </a:ext>
                </a:extLst>
              </a:tr>
              <a:tr h="126365">
                <a:tc>
                  <a:txBody>
                    <a:bodyPr/>
                    <a:lstStyle/>
                    <a:p>
                      <a:pPr marL="0" marR="0" algn="just">
                        <a:lnSpc>
                          <a:spcPct val="115000"/>
                        </a:lnSpc>
                        <a:spcBef>
                          <a:spcPts val="0"/>
                        </a:spcBef>
                        <a:spcAft>
                          <a:spcPts val="1000"/>
                        </a:spcAft>
                      </a:pPr>
                      <a:r>
                        <a:rPr lang="en-US" sz="1200" kern="100">
                          <a:effectLst/>
                        </a:rPr>
                        <a:t>January 2023</a:t>
                      </a:r>
                      <a:endParaRPr lang="en-US" sz="12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200" kern="100">
                          <a:effectLst/>
                        </a:rPr>
                        <a:t>69%</a:t>
                      </a:r>
                      <a:endParaRPr lang="en-US" sz="12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200" kern="100">
                          <a:effectLst/>
                        </a:rPr>
                        <a:t>13%</a:t>
                      </a:r>
                      <a:endParaRPr lang="en-US" sz="12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200" kern="100">
                          <a:effectLst/>
                        </a:rPr>
                        <a:t>6%</a:t>
                      </a:r>
                      <a:endParaRPr lang="en-US" sz="12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200" kern="100">
                          <a:effectLst/>
                        </a:rPr>
                        <a:t>12%</a:t>
                      </a:r>
                      <a:endParaRPr lang="en-US" sz="12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617904534"/>
                  </a:ext>
                </a:extLst>
              </a:tr>
              <a:tr h="178435">
                <a:tc>
                  <a:txBody>
                    <a:bodyPr/>
                    <a:lstStyle/>
                    <a:p>
                      <a:pPr marL="0" marR="0" algn="just">
                        <a:lnSpc>
                          <a:spcPct val="115000"/>
                        </a:lnSpc>
                        <a:spcBef>
                          <a:spcPts val="0"/>
                        </a:spcBef>
                        <a:spcAft>
                          <a:spcPts val="1000"/>
                        </a:spcAft>
                      </a:pPr>
                      <a:r>
                        <a:rPr lang="en-US" sz="1200" kern="100">
                          <a:effectLst/>
                        </a:rPr>
                        <a:t>February 2023</a:t>
                      </a:r>
                      <a:endParaRPr lang="en-US" sz="12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200" kern="100">
                          <a:effectLst/>
                        </a:rPr>
                        <a:t>65%</a:t>
                      </a:r>
                      <a:endParaRPr lang="en-US" sz="12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200" kern="100">
                          <a:effectLst/>
                        </a:rPr>
                        <a:t>18%</a:t>
                      </a:r>
                      <a:endParaRPr lang="en-US" sz="12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200" kern="100">
                          <a:effectLst/>
                        </a:rPr>
                        <a:t>4%</a:t>
                      </a:r>
                      <a:endParaRPr lang="en-US" sz="12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200" kern="100">
                          <a:effectLst/>
                        </a:rPr>
                        <a:t>13%</a:t>
                      </a:r>
                      <a:endParaRPr lang="en-US" sz="12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842235619"/>
                  </a:ext>
                </a:extLst>
              </a:tr>
              <a:tr h="174625">
                <a:tc>
                  <a:txBody>
                    <a:bodyPr/>
                    <a:lstStyle/>
                    <a:p>
                      <a:pPr marL="0" marR="0" algn="just">
                        <a:lnSpc>
                          <a:spcPct val="115000"/>
                        </a:lnSpc>
                        <a:spcBef>
                          <a:spcPts val="0"/>
                        </a:spcBef>
                        <a:spcAft>
                          <a:spcPts val="1000"/>
                        </a:spcAft>
                      </a:pPr>
                      <a:r>
                        <a:rPr lang="en-US" sz="1200" kern="100">
                          <a:effectLst/>
                        </a:rPr>
                        <a:t>March 2023</a:t>
                      </a:r>
                      <a:endParaRPr lang="en-US" sz="12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200" kern="100">
                          <a:effectLst/>
                        </a:rPr>
                        <a:t>73%</a:t>
                      </a:r>
                      <a:endParaRPr lang="en-US" sz="12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200" kern="100">
                          <a:effectLst/>
                        </a:rPr>
                        <a:t>11%</a:t>
                      </a:r>
                      <a:endParaRPr lang="en-US" sz="12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200" kern="100">
                          <a:effectLst/>
                        </a:rPr>
                        <a:t>4%</a:t>
                      </a:r>
                      <a:endParaRPr lang="en-US" sz="12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200" kern="100">
                          <a:effectLst/>
                        </a:rPr>
                        <a:t>12%</a:t>
                      </a:r>
                      <a:endParaRPr lang="en-US" sz="12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463465526"/>
                  </a:ext>
                </a:extLst>
              </a:tr>
              <a:tr h="178435">
                <a:tc>
                  <a:txBody>
                    <a:bodyPr/>
                    <a:lstStyle/>
                    <a:p>
                      <a:pPr marL="0" marR="0" algn="just">
                        <a:lnSpc>
                          <a:spcPct val="115000"/>
                        </a:lnSpc>
                        <a:spcBef>
                          <a:spcPts val="0"/>
                        </a:spcBef>
                        <a:spcAft>
                          <a:spcPts val="1000"/>
                        </a:spcAft>
                      </a:pPr>
                      <a:r>
                        <a:rPr lang="en-US" sz="1200" kern="100">
                          <a:effectLst/>
                        </a:rPr>
                        <a:t>April 2023</a:t>
                      </a:r>
                      <a:endParaRPr lang="en-US" sz="12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200" kern="100">
                          <a:effectLst/>
                        </a:rPr>
                        <a:t>82%</a:t>
                      </a:r>
                      <a:endParaRPr lang="en-US" sz="12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200" kern="100">
                          <a:effectLst/>
                        </a:rPr>
                        <a:t>8%</a:t>
                      </a:r>
                      <a:endParaRPr lang="en-US" sz="12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200" kern="100">
                          <a:effectLst/>
                        </a:rPr>
                        <a:t>4%</a:t>
                      </a:r>
                      <a:endParaRPr lang="en-US" sz="12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200" kern="100">
                          <a:effectLst/>
                        </a:rPr>
                        <a:t>6%</a:t>
                      </a:r>
                      <a:endParaRPr lang="en-US" sz="12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488907076"/>
                  </a:ext>
                </a:extLst>
              </a:tr>
              <a:tr h="178435">
                <a:tc>
                  <a:txBody>
                    <a:bodyPr/>
                    <a:lstStyle/>
                    <a:p>
                      <a:pPr marL="0" marR="0" algn="just">
                        <a:lnSpc>
                          <a:spcPct val="115000"/>
                        </a:lnSpc>
                        <a:spcBef>
                          <a:spcPts val="0"/>
                        </a:spcBef>
                        <a:spcAft>
                          <a:spcPts val="1000"/>
                        </a:spcAft>
                      </a:pPr>
                      <a:r>
                        <a:rPr lang="en-US" sz="1200" kern="100">
                          <a:effectLst/>
                        </a:rPr>
                        <a:t>May 2023</a:t>
                      </a:r>
                      <a:endParaRPr lang="en-US" sz="12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200" kern="100">
                          <a:effectLst/>
                        </a:rPr>
                        <a:t>77%</a:t>
                      </a:r>
                      <a:endParaRPr lang="en-US" sz="12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200" kern="100">
                          <a:effectLst/>
                        </a:rPr>
                        <a:t>12%</a:t>
                      </a:r>
                      <a:endParaRPr lang="en-US" sz="12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200" kern="100">
                          <a:effectLst/>
                        </a:rPr>
                        <a:t>3%</a:t>
                      </a:r>
                      <a:endParaRPr lang="en-US" sz="12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200" kern="100">
                          <a:effectLst/>
                        </a:rPr>
                        <a:t>8%</a:t>
                      </a:r>
                      <a:endParaRPr lang="en-US" sz="12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110913661"/>
                  </a:ext>
                </a:extLst>
              </a:tr>
              <a:tr h="178435">
                <a:tc>
                  <a:txBody>
                    <a:bodyPr/>
                    <a:lstStyle/>
                    <a:p>
                      <a:pPr marL="0" marR="0" algn="just">
                        <a:lnSpc>
                          <a:spcPct val="115000"/>
                        </a:lnSpc>
                        <a:spcBef>
                          <a:spcPts val="0"/>
                        </a:spcBef>
                        <a:spcAft>
                          <a:spcPts val="1000"/>
                        </a:spcAft>
                      </a:pPr>
                      <a:r>
                        <a:rPr lang="en-US" sz="1200" kern="100">
                          <a:effectLst/>
                        </a:rPr>
                        <a:t>June 2023</a:t>
                      </a:r>
                      <a:endParaRPr lang="en-US" sz="12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200" kern="100">
                          <a:effectLst/>
                        </a:rPr>
                        <a:t>76%</a:t>
                      </a:r>
                      <a:endParaRPr lang="en-US" sz="12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200" kern="100">
                          <a:effectLst/>
                        </a:rPr>
                        <a:t>10%</a:t>
                      </a:r>
                      <a:endParaRPr lang="en-US" sz="12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200" kern="100">
                          <a:effectLst/>
                        </a:rPr>
                        <a:t>3%</a:t>
                      </a:r>
                      <a:endParaRPr lang="en-US" sz="12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200" kern="100">
                          <a:effectLst/>
                        </a:rPr>
                        <a:t>11%</a:t>
                      </a:r>
                      <a:endParaRPr lang="en-US" sz="12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120366218"/>
                  </a:ext>
                </a:extLst>
              </a:tr>
              <a:tr h="178435">
                <a:tc>
                  <a:txBody>
                    <a:bodyPr/>
                    <a:lstStyle/>
                    <a:p>
                      <a:pPr marL="0" marR="0" algn="just">
                        <a:lnSpc>
                          <a:spcPct val="115000"/>
                        </a:lnSpc>
                        <a:spcBef>
                          <a:spcPts val="0"/>
                        </a:spcBef>
                        <a:spcAft>
                          <a:spcPts val="1000"/>
                        </a:spcAft>
                      </a:pPr>
                      <a:r>
                        <a:rPr lang="en-US" sz="1200" kern="100">
                          <a:effectLst/>
                        </a:rPr>
                        <a:t>July 2023</a:t>
                      </a:r>
                      <a:endParaRPr lang="en-US" sz="12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200" kern="100">
                          <a:effectLst/>
                        </a:rPr>
                        <a:t>77%</a:t>
                      </a:r>
                      <a:endParaRPr lang="en-US" sz="12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200" kern="100">
                          <a:effectLst/>
                        </a:rPr>
                        <a:t>9%</a:t>
                      </a:r>
                      <a:endParaRPr lang="en-US" sz="12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200" kern="100">
                          <a:effectLst/>
                        </a:rPr>
                        <a:t>4%</a:t>
                      </a:r>
                      <a:endParaRPr lang="en-US" sz="12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200" kern="100">
                          <a:effectLst/>
                        </a:rPr>
                        <a:t>10%</a:t>
                      </a:r>
                      <a:endParaRPr lang="en-US" sz="12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59492203"/>
                  </a:ext>
                </a:extLst>
              </a:tr>
              <a:tr h="178435">
                <a:tc>
                  <a:txBody>
                    <a:bodyPr/>
                    <a:lstStyle/>
                    <a:p>
                      <a:pPr marL="0" marR="0" algn="just">
                        <a:lnSpc>
                          <a:spcPct val="115000"/>
                        </a:lnSpc>
                        <a:spcBef>
                          <a:spcPts val="0"/>
                        </a:spcBef>
                        <a:spcAft>
                          <a:spcPts val="1000"/>
                        </a:spcAft>
                      </a:pPr>
                      <a:r>
                        <a:rPr lang="en-US" sz="1200" kern="100">
                          <a:effectLst/>
                        </a:rPr>
                        <a:t>August 2023</a:t>
                      </a:r>
                      <a:endParaRPr lang="en-US" sz="12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200" kern="100">
                          <a:effectLst/>
                        </a:rPr>
                        <a:t>73%</a:t>
                      </a:r>
                      <a:endParaRPr lang="en-US" sz="12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200" kern="100">
                          <a:effectLst/>
                        </a:rPr>
                        <a:t>14%</a:t>
                      </a:r>
                      <a:endParaRPr lang="en-US" sz="12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200" kern="100">
                          <a:effectLst/>
                        </a:rPr>
                        <a:t>3%</a:t>
                      </a:r>
                      <a:endParaRPr lang="en-US" sz="12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200" kern="100">
                          <a:effectLst/>
                        </a:rPr>
                        <a:t>10%</a:t>
                      </a:r>
                      <a:endParaRPr lang="en-US" sz="12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351650884"/>
                  </a:ext>
                </a:extLst>
              </a:tr>
              <a:tr h="178435">
                <a:tc>
                  <a:txBody>
                    <a:bodyPr/>
                    <a:lstStyle/>
                    <a:p>
                      <a:pPr marL="0" marR="0" algn="just">
                        <a:lnSpc>
                          <a:spcPct val="115000"/>
                        </a:lnSpc>
                        <a:spcBef>
                          <a:spcPts val="0"/>
                        </a:spcBef>
                        <a:spcAft>
                          <a:spcPts val="1000"/>
                        </a:spcAft>
                      </a:pPr>
                      <a:r>
                        <a:rPr lang="en-US" sz="1200" kern="100">
                          <a:effectLst/>
                        </a:rPr>
                        <a:t>September 2023</a:t>
                      </a:r>
                      <a:endParaRPr lang="en-US" sz="12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200" kern="100">
                          <a:effectLst/>
                        </a:rPr>
                        <a:t>74%</a:t>
                      </a:r>
                      <a:endParaRPr lang="en-US" sz="12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200" kern="100">
                          <a:effectLst/>
                        </a:rPr>
                        <a:t>10%</a:t>
                      </a:r>
                      <a:endParaRPr lang="en-US" sz="12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200" kern="100">
                          <a:effectLst/>
                        </a:rPr>
                        <a:t>3%</a:t>
                      </a:r>
                      <a:endParaRPr lang="en-US" sz="12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200" kern="100">
                          <a:effectLst/>
                        </a:rPr>
                        <a:t>13%</a:t>
                      </a:r>
                      <a:endParaRPr lang="en-US" sz="12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475148719"/>
                  </a:ext>
                </a:extLst>
              </a:tr>
              <a:tr h="178435">
                <a:tc>
                  <a:txBody>
                    <a:bodyPr/>
                    <a:lstStyle/>
                    <a:p>
                      <a:pPr marL="0" marR="0" algn="just">
                        <a:lnSpc>
                          <a:spcPct val="115000"/>
                        </a:lnSpc>
                        <a:spcBef>
                          <a:spcPts val="0"/>
                        </a:spcBef>
                        <a:spcAft>
                          <a:spcPts val="1000"/>
                        </a:spcAft>
                      </a:pPr>
                      <a:r>
                        <a:rPr lang="en-US" sz="1200" kern="100">
                          <a:effectLst/>
                        </a:rPr>
                        <a:t>October 2023</a:t>
                      </a:r>
                      <a:endParaRPr lang="en-US" sz="12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200" kern="100">
                          <a:effectLst/>
                        </a:rPr>
                        <a:t>73%</a:t>
                      </a:r>
                      <a:endParaRPr lang="en-US" sz="12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200" kern="100">
                          <a:effectLst/>
                        </a:rPr>
                        <a:t>14%</a:t>
                      </a:r>
                      <a:endParaRPr lang="en-US" sz="12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200" kern="100">
                          <a:effectLst/>
                        </a:rPr>
                        <a:t>2%</a:t>
                      </a:r>
                      <a:endParaRPr lang="en-US" sz="12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200" kern="100">
                          <a:effectLst/>
                        </a:rPr>
                        <a:t>11%</a:t>
                      </a:r>
                      <a:endParaRPr lang="en-US" sz="12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917049176"/>
                  </a:ext>
                </a:extLst>
              </a:tr>
              <a:tr h="174625">
                <a:tc>
                  <a:txBody>
                    <a:bodyPr/>
                    <a:lstStyle/>
                    <a:p>
                      <a:pPr marL="0" marR="0" algn="just">
                        <a:lnSpc>
                          <a:spcPct val="115000"/>
                        </a:lnSpc>
                        <a:spcBef>
                          <a:spcPts val="0"/>
                        </a:spcBef>
                        <a:spcAft>
                          <a:spcPts val="1000"/>
                        </a:spcAft>
                      </a:pPr>
                      <a:r>
                        <a:rPr lang="en-US" sz="1200" kern="100">
                          <a:effectLst/>
                        </a:rPr>
                        <a:t>November 2023</a:t>
                      </a:r>
                      <a:endParaRPr lang="en-US" sz="12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200" kern="100">
                          <a:effectLst/>
                        </a:rPr>
                        <a:t>76%</a:t>
                      </a:r>
                      <a:endParaRPr lang="en-US" sz="12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200" kern="100">
                          <a:effectLst/>
                        </a:rPr>
                        <a:t>10%</a:t>
                      </a:r>
                      <a:endParaRPr lang="en-US" sz="12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200" kern="100">
                          <a:effectLst/>
                        </a:rPr>
                        <a:t>3%</a:t>
                      </a:r>
                      <a:endParaRPr lang="en-US" sz="12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200" kern="100">
                          <a:effectLst/>
                        </a:rPr>
                        <a:t>11%</a:t>
                      </a:r>
                      <a:endParaRPr lang="en-US" sz="12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847558138"/>
                  </a:ext>
                </a:extLst>
              </a:tr>
              <a:tr h="178435">
                <a:tc>
                  <a:txBody>
                    <a:bodyPr/>
                    <a:lstStyle/>
                    <a:p>
                      <a:pPr marL="0" marR="0" algn="just">
                        <a:lnSpc>
                          <a:spcPct val="115000"/>
                        </a:lnSpc>
                        <a:spcBef>
                          <a:spcPts val="0"/>
                        </a:spcBef>
                        <a:spcAft>
                          <a:spcPts val="1000"/>
                        </a:spcAft>
                      </a:pPr>
                      <a:r>
                        <a:rPr lang="en-US" sz="1200" kern="100">
                          <a:effectLst/>
                        </a:rPr>
                        <a:t>December 2023</a:t>
                      </a:r>
                      <a:endParaRPr lang="en-US" sz="12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200" kern="100">
                          <a:effectLst/>
                        </a:rPr>
                        <a:t>70%</a:t>
                      </a:r>
                      <a:endParaRPr lang="en-US" sz="12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200" kern="100">
                          <a:effectLst/>
                        </a:rPr>
                        <a:t>14%</a:t>
                      </a:r>
                      <a:endParaRPr lang="en-US" sz="12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200" kern="100">
                          <a:effectLst/>
                        </a:rPr>
                        <a:t>6%</a:t>
                      </a:r>
                      <a:endParaRPr lang="en-US" sz="12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US" sz="1200" kern="100" dirty="0">
                          <a:effectLst/>
                        </a:rPr>
                        <a:t>10%</a:t>
                      </a:r>
                      <a:endParaRPr lang="en-US"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389792684"/>
                  </a:ext>
                </a:extLst>
              </a:tr>
            </a:tbl>
          </a:graphicData>
        </a:graphic>
      </p:graphicFrame>
      <p:cxnSp>
        <p:nvCxnSpPr>
          <p:cNvPr id="5" name="Straight Connector 4">
            <a:extLst>
              <a:ext uri="{FF2B5EF4-FFF2-40B4-BE49-F238E27FC236}">
                <a16:creationId xmlns:a16="http://schemas.microsoft.com/office/drawing/2014/main" id="{A4F8F291-2EE6-0822-5A6B-CC6EA8DDD5F8}"/>
              </a:ext>
            </a:extLst>
          </p:cNvPr>
          <p:cNvCxnSpPr/>
          <p:nvPr/>
        </p:nvCxnSpPr>
        <p:spPr>
          <a:xfrm>
            <a:off x="42862" y="802194"/>
            <a:ext cx="9024938"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175571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 name="Rectangle 60"/>
          <p:cNvSpPr/>
          <p:nvPr/>
        </p:nvSpPr>
        <p:spPr>
          <a:xfrm>
            <a:off x="45096" y="1622094"/>
            <a:ext cx="1461362" cy="2286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8" name="Picture 27" descr="swooshbig.jpg"/>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l="6250" t="29034" b="8673"/>
          <a:stretch>
            <a:fillRect/>
          </a:stretch>
        </p:blipFill>
        <p:spPr bwMode="auto">
          <a:xfrm rot="10800000">
            <a:off x="0" y="4556463"/>
            <a:ext cx="9144000" cy="587190"/>
          </a:xfrm>
          <a:prstGeom prst="rect">
            <a:avLst/>
          </a:prstGeom>
          <a:noFill/>
          <a:ln>
            <a:noFill/>
          </a:ln>
          <a:scene3d>
            <a:camera prst="orthographicFront">
              <a:rot lat="0" lon="0" rev="10800000"/>
            </a:camera>
            <a:lightRig rig="threePt" dir="t"/>
          </a:scene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 name="Picture 36" descr="swooshbig.jpg"/>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l="6250" t="29034" b="8673"/>
          <a:stretch>
            <a:fillRect/>
          </a:stretch>
        </p:blipFill>
        <p:spPr bwMode="auto">
          <a:xfrm rot="10800000">
            <a:off x="0" y="0"/>
            <a:ext cx="9144000" cy="587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3"/>
          <a:stretch>
            <a:fillRect/>
          </a:stretch>
        </p:blipFill>
        <p:spPr>
          <a:xfrm>
            <a:off x="1719488" y="1135322"/>
            <a:ext cx="747325" cy="747325"/>
          </a:xfrm>
          <a:prstGeom prst="rect">
            <a:avLst/>
          </a:prstGeom>
        </p:spPr>
      </p:pic>
      <p:pic>
        <p:nvPicPr>
          <p:cNvPr id="25" name="Picture 24"/>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200" y="241158"/>
            <a:ext cx="1361690" cy="508764"/>
          </a:xfrm>
          <a:prstGeom prst="rect">
            <a:avLst/>
          </a:prstGeom>
          <a:noFill/>
        </p:spPr>
      </p:pic>
      <p:cxnSp>
        <p:nvCxnSpPr>
          <p:cNvPr id="26" name="Straight Connector 25"/>
          <p:cNvCxnSpPr/>
          <p:nvPr/>
        </p:nvCxnSpPr>
        <p:spPr>
          <a:xfrm flipH="1" flipV="1">
            <a:off x="1506458" y="157968"/>
            <a:ext cx="1899" cy="4692089"/>
          </a:xfrm>
          <a:prstGeom prst="line">
            <a:avLst/>
          </a:prstGeom>
          <a:ln>
            <a:solidFill>
              <a:schemeClr val="accent1">
                <a:lumMod val="50000"/>
              </a:schemeClr>
            </a:solidFill>
          </a:ln>
        </p:spPr>
        <p:style>
          <a:lnRef idx="2">
            <a:schemeClr val="accent1"/>
          </a:lnRef>
          <a:fillRef idx="0">
            <a:schemeClr val="accent1"/>
          </a:fillRef>
          <a:effectRef idx="1">
            <a:schemeClr val="accent1"/>
          </a:effectRef>
          <a:fontRef idx="minor">
            <a:schemeClr val="tx1"/>
          </a:fontRef>
        </p:style>
      </p:cxnSp>
      <p:graphicFrame>
        <p:nvGraphicFramePr>
          <p:cNvPr id="30" name="Table 29"/>
          <p:cNvGraphicFramePr>
            <a:graphicFrameLocks noGrp="1"/>
          </p:cNvGraphicFramePr>
          <p:nvPr>
            <p:extLst>
              <p:ext uri="{D42A27DB-BD31-4B8C-83A1-F6EECF244321}">
                <p14:modId xmlns:p14="http://schemas.microsoft.com/office/powerpoint/2010/main" val="2668105303"/>
              </p:ext>
            </p:extLst>
          </p:nvPr>
        </p:nvGraphicFramePr>
        <p:xfrm>
          <a:off x="1590062" y="324678"/>
          <a:ext cx="7294430" cy="485965"/>
        </p:xfrm>
        <a:graphic>
          <a:graphicData uri="http://schemas.openxmlformats.org/drawingml/2006/table">
            <a:tbl>
              <a:tblPr firstRow="1" bandRow="1">
                <a:tableStyleId>{69012ECD-51FC-41F1-AA8D-1B2483CD663E}</a:tableStyleId>
              </a:tblPr>
              <a:tblGrid>
                <a:gridCol w="2205275">
                  <a:extLst>
                    <a:ext uri="{9D8B030D-6E8A-4147-A177-3AD203B41FA5}">
                      <a16:colId xmlns:a16="http://schemas.microsoft.com/office/drawing/2014/main" val="20000"/>
                    </a:ext>
                  </a:extLst>
                </a:gridCol>
                <a:gridCol w="5089155">
                  <a:extLst>
                    <a:ext uri="{9D8B030D-6E8A-4147-A177-3AD203B41FA5}">
                      <a16:colId xmlns:a16="http://schemas.microsoft.com/office/drawing/2014/main" val="20001"/>
                    </a:ext>
                  </a:extLst>
                </a:gridCol>
              </a:tblGrid>
              <a:tr h="485965">
                <a:tc>
                  <a:txBody>
                    <a:bodyPr/>
                    <a:lstStyle/>
                    <a:p>
                      <a:r>
                        <a:rPr lang="en-US" dirty="0">
                          <a:solidFill>
                            <a:schemeClr val="bg1"/>
                          </a:solidFill>
                        </a:rPr>
                        <a:t>Why CorrecTek Spark?</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70C0"/>
                    </a:solidFill>
                  </a:tcPr>
                </a:tc>
                <a:tc>
                  <a:txBody>
                    <a:bodyPr/>
                    <a:lstStyle/>
                    <a:p>
                      <a:r>
                        <a:rPr lang="en-US" i="1" dirty="0">
                          <a:solidFill>
                            <a:sysClr val="windowText" lastClr="000000"/>
                          </a:solidFill>
                        </a:rPr>
                        <a:t>A Complete, Correctional-Specific, Electronic Health Record System</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0000"/>
                  </a:ext>
                </a:extLst>
              </a:tr>
            </a:tbl>
          </a:graphicData>
        </a:graphic>
      </p:graphicFrame>
      <p:graphicFrame>
        <p:nvGraphicFramePr>
          <p:cNvPr id="36" name="Table 35"/>
          <p:cNvGraphicFramePr>
            <a:graphicFrameLocks noGrp="1"/>
          </p:cNvGraphicFramePr>
          <p:nvPr>
            <p:extLst>
              <p:ext uri="{D42A27DB-BD31-4B8C-83A1-F6EECF244321}">
                <p14:modId xmlns:p14="http://schemas.microsoft.com/office/powerpoint/2010/main" val="2455411666"/>
              </p:ext>
            </p:extLst>
          </p:nvPr>
        </p:nvGraphicFramePr>
        <p:xfrm>
          <a:off x="2718294" y="1156008"/>
          <a:ext cx="6166198" cy="3025251"/>
        </p:xfrm>
        <a:graphic>
          <a:graphicData uri="http://schemas.openxmlformats.org/drawingml/2006/table">
            <a:tbl>
              <a:tblPr firstRow="1" bandRow="1">
                <a:tableStyleId>{9DCAF9ED-07DC-4A11-8D7F-57B35C25682E}</a:tableStyleId>
              </a:tblPr>
              <a:tblGrid>
                <a:gridCol w="6166198">
                  <a:extLst>
                    <a:ext uri="{9D8B030D-6E8A-4147-A177-3AD203B41FA5}">
                      <a16:colId xmlns:a16="http://schemas.microsoft.com/office/drawing/2014/main" val="20000"/>
                    </a:ext>
                  </a:extLst>
                </a:gridCol>
              </a:tblGrid>
              <a:tr h="194657">
                <a:tc>
                  <a:txBody>
                    <a:bodyPr/>
                    <a:lstStyle/>
                    <a:p>
                      <a:r>
                        <a:rPr lang="en-US" dirty="0"/>
                        <a:t>Why CorrecTek Spark?</a:t>
                      </a:r>
                    </a:p>
                  </a:txBody>
                  <a:tcPr anchor="ctr"/>
                </a:tc>
                <a:extLst>
                  <a:ext uri="{0D108BD9-81ED-4DB2-BD59-A6C34878D82A}">
                    <a16:rowId xmlns:a16="http://schemas.microsoft.com/office/drawing/2014/main" val="10000"/>
                  </a:ext>
                </a:extLst>
              </a:tr>
              <a:tr h="909357">
                <a:tc>
                  <a:txBody>
                    <a:bodyPr/>
                    <a:lstStyle/>
                    <a:p>
                      <a:pPr lvl="2"/>
                      <a:r>
                        <a:rPr lang="en-US" dirty="0"/>
                        <a:t>1.  Easy to use – Focus is on the day-to-day user with a goal of never typing.</a:t>
                      </a:r>
                    </a:p>
                  </a:txBody>
                  <a:tcPr anchor="ctr"/>
                </a:tc>
                <a:extLst>
                  <a:ext uri="{0D108BD9-81ED-4DB2-BD59-A6C34878D82A}">
                    <a16:rowId xmlns:a16="http://schemas.microsoft.com/office/drawing/2014/main" val="10001"/>
                  </a:ext>
                </a:extLst>
              </a:tr>
              <a:tr h="909357">
                <a:tc>
                  <a:txBody>
                    <a:bodyPr/>
                    <a:lstStyle/>
                    <a:p>
                      <a:pPr lvl="2"/>
                      <a:r>
                        <a:rPr lang="en-US" dirty="0"/>
                        <a:t>2.  Configurable – Each Spark install is configured to the customer’s specs.</a:t>
                      </a:r>
                    </a:p>
                  </a:txBody>
                  <a:tcPr anchor="ctr"/>
                </a:tc>
                <a:extLst>
                  <a:ext uri="{0D108BD9-81ED-4DB2-BD59-A6C34878D82A}">
                    <a16:rowId xmlns:a16="http://schemas.microsoft.com/office/drawing/2014/main" val="10002"/>
                  </a:ext>
                </a:extLst>
              </a:tr>
              <a:tr h="909357">
                <a:tc>
                  <a:txBody>
                    <a:bodyPr/>
                    <a:lstStyle/>
                    <a:p>
                      <a:pPr marL="685800" marR="0" lvl="2" indent="0" algn="l" defTabSz="685800" rtl="0" eaLnBrk="1" fontAlgn="auto" latinLnBrk="0" hangingPunct="1">
                        <a:lnSpc>
                          <a:spcPct val="100000"/>
                        </a:lnSpc>
                        <a:spcBef>
                          <a:spcPts val="0"/>
                        </a:spcBef>
                        <a:spcAft>
                          <a:spcPts val="0"/>
                        </a:spcAft>
                        <a:buClrTx/>
                        <a:buSzTx/>
                        <a:buFontTx/>
                        <a:buNone/>
                        <a:tabLst/>
                        <a:defRPr/>
                      </a:pPr>
                      <a:r>
                        <a:rPr lang="en-US" dirty="0"/>
                        <a:t>3.  Reporting – Virtually all information in Spark is reportable.</a:t>
                      </a:r>
                    </a:p>
                  </a:txBody>
                  <a:tcPr anchor="ctr"/>
                </a:tc>
                <a:extLst>
                  <a:ext uri="{0D108BD9-81ED-4DB2-BD59-A6C34878D82A}">
                    <a16:rowId xmlns:a16="http://schemas.microsoft.com/office/drawing/2014/main" val="10003"/>
                  </a:ext>
                </a:extLst>
              </a:tr>
            </a:tbl>
          </a:graphicData>
        </a:graphic>
      </p:graphicFrame>
      <p:sp>
        <p:nvSpPr>
          <p:cNvPr id="48" name="TextBox 47"/>
          <p:cNvSpPr txBox="1"/>
          <p:nvPr/>
        </p:nvSpPr>
        <p:spPr>
          <a:xfrm>
            <a:off x="966868" y="4684618"/>
            <a:ext cx="527709" cy="246221"/>
          </a:xfrm>
          <a:prstGeom prst="rect">
            <a:avLst/>
          </a:prstGeom>
          <a:noFill/>
        </p:spPr>
        <p:txBody>
          <a:bodyPr wrap="none" rtlCol="0">
            <a:spAutoFit/>
          </a:bodyPr>
          <a:lstStyle/>
          <a:p>
            <a:r>
              <a:rPr lang="en-US" sz="1000" dirty="0"/>
              <a:t>Slide 5</a:t>
            </a:r>
          </a:p>
        </p:txBody>
      </p:sp>
      <p:sp>
        <p:nvSpPr>
          <p:cNvPr id="45" name="TextBox 44">
            <a:hlinkClick r:id="rId5" action="ppaction://hlinksldjump"/>
            <a:extLst>
              <a:ext uri="{FF2B5EF4-FFF2-40B4-BE49-F238E27FC236}">
                <a16:creationId xmlns:a16="http://schemas.microsoft.com/office/drawing/2014/main" id="{07C046D2-3DEF-4106-AAFE-234399BE4735}"/>
              </a:ext>
            </a:extLst>
          </p:cNvPr>
          <p:cNvSpPr txBox="1"/>
          <p:nvPr/>
        </p:nvSpPr>
        <p:spPr>
          <a:xfrm>
            <a:off x="45967" y="1299693"/>
            <a:ext cx="1039387"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CorrecTek Bio</a:t>
            </a:r>
          </a:p>
        </p:txBody>
      </p:sp>
      <p:sp>
        <p:nvSpPr>
          <p:cNvPr id="46" name="TextBox 45">
            <a:hlinkClick r:id="rId6" action="ppaction://hlinksldjump"/>
            <a:extLst>
              <a:ext uri="{FF2B5EF4-FFF2-40B4-BE49-F238E27FC236}">
                <a16:creationId xmlns:a16="http://schemas.microsoft.com/office/drawing/2014/main" id="{488C7E4C-73FA-4F90-BB51-845278647476}"/>
              </a:ext>
            </a:extLst>
          </p:cNvPr>
          <p:cNvSpPr txBox="1"/>
          <p:nvPr/>
        </p:nvSpPr>
        <p:spPr>
          <a:xfrm>
            <a:off x="45967" y="1610471"/>
            <a:ext cx="1210909"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Why Spark EHR?</a:t>
            </a:r>
          </a:p>
        </p:txBody>
      </p:sp>
      <p:sp>
        <p:nvSpPr>
          <p:cNvPr id="47" name="TextBox 46">
            <a:hlinkClick r:id="rId7" action="ppaction://hlinksldjump"/>
            <a:extLst>
              <a:ext uri="{FF2B5EF4-FFF2-40B4-BE49-F238E27FC236}">
                <a16:creationId xmlns:a16="http://schemas.microsoft.com/office/drawing/2014/main" id="{2E99B076-5D73-42B5-9E0A-79CE0AC2E50B}"/>
              </a:ext>
            </a:extLst>
          </p:cNvPr>
          <p:cNvSpPr txBox="1"/>
          <p:nvPr/>
        </p:nvSpPr>
        <p:spPr>
          <a:xfrm>
            <a:off x="45967" y="2232027"/>
            <a:ext cx="1002454"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Patient Chart</a:t>
            </a:r>
          </a:p>
        </p:txBody>
      </p:sp>
      <p:sp>
        <p:nvSpPr>
          <p:cNvPr id="50" name="TextBox 49">
            <a:hlinkClick r:id="rId8" action="ppaction://hlinksldjump"/>
            <a:extLst>
              <a:ext uri="{FF2B5EF4-FFF2-40B4-BE49-F238E27FC236}">
                <a16:creationId xmlns:a16="http://schemas.microsoft.com/office/drawing/2014/main" id="{4921D9C4-B2A8-42FF-B40C-4CBE3230EC69}"/>
              </a:ext>
            </a:extLst>
          </p:cNvPr>
          <p:cNvSpPr txBox="1"/>
          <p:nvPr/>
        </p:nvSpPr>
        <p:spPr>
          <a:xfrm>
            <a:off x="45967" y="2542805"/>
            <a:ext cx="1032014"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Configuration</a:t>
            </a:r>
          </a:p>
        </p:txBody>
      </p:sp>
      <p:sp>
        <p:nvSpPr>
          <p:cNvPr id="51" name="TextBox 50">
            <a:hlinkClick r:id="rId9" action="ppaction://hlinksldjump"/>
            <a:extLst>
              <a:ext uri="{FF2B5EF4-FFF2-40B4-BE49-F238E27FC236}">
                <a16:creationId xmlns:a16="http://schemas.microsoft.com/office/drawing/2014/main" id="{D3964723-9766-4C13-983B-0D29E0BA1B22}"/>
              </a:ext>
            </a:extLst>
          </p:cNvPr>
          <p:cNvSpPr txBox="1"/>
          <p:nvPr/>
        </p:nvSpPr>
        <p:spPr>
          <a:xfrm>
            <a:off x="45967" y="3785917"/>
            <a:ext cx="778546"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Summary</a:t>
            </a:r>
          </a:p>
        </p:txBody>
      </p:sp>
      <p:sp>
        <p:nvSpPr>
          <p:cNvPr id="52" name="TextBox 51">
            <a:hlinkClick r:id="rId10" action="ppaction://hlinksldjump"/>
            <a:extLst>
              <a:ext uri="{FF2B5EF4-FFF2-40B4-BE49-F238E27FC236}">
                <a16:creationId xmlns:a16="http://schemas.microsoft.com/office/drawing/2014/main" id="{F6FE356A-8745-4D19-9FCF-B8D49E1B7375}"/>
              </a:ext>
            </a:extLst>
          </p:cNvPr>
          <p:cNvSpPr txBox="1"/>
          <p:nvPr/>
        </p:nvSpPr>
        <p:spPr>
          <a:xfrm>
            <a:off x="45967" y="2853583"/>
            <a:ext cx="1356975"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Drug Management</a:t>
            </a:r>
          </a:p>
        </p:txBody>
      </p:sp>
      <p:sp>
        <p:nvSpPr>
          <p:cNvPr id="53" name="TextBox 52">
            <a:hlinkClick r:id="rId11" action="ppaction://hlinksldjump"/>
            <a:extLst>
              <a:ext uri="{FF2B5EF4-FFF2-40B4-BE49-F238E27FC236}">
                <a16:creationId xmlns:a16="http://schemas.microsoft.com/office/drawing/2014/main" id="{91D22041-8033-48F2-B7E6-34B133BE0F2C}"/>
              </a:ext>
            </a:extLst>
          </p:cNvPr>
          <p:cNvSpPr txBox="1"/>
          <p:nvPr/>
        </p:nvSpPr>
        <p:spPr>
          <a:xfrm>
            <a:off x="45967" y="3164361"/>
            <a:ext cx="802143"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Interfaces</a:t>
            </a:r>
          </a:p>
        </p:txBody>
      </p:sp>
      <p:sp>
        <p:nvSpPr>
          <p:cNvPr id="54" name="TextBox 53">
            <a:hlinkClick r:id="rId12" action="ppaction://hlinksldjump"/>
            <a:extLst>
              <a:ext uri="{FF2B5EF4-FFF2-40B4-BE49-F238E27FC236}">
                <a16:creationId xmlns:a16="http://schemas.microsoft.com/office/drawing/2014/main" id="{A09C7752-397E-4DAE-AA91-83C2B36A321D}"/>
              </a:ext>
            </a:extLst>
          </p:cNvPr>
          <p:cNvSpPr txBox="1"/>
          <p:nvPr/>
        </p:nvSpPr>
        <p:spPr>
          <a:xfrm>
            <a:off x="45967" y="1921249"/>
            <a:ext cx="793166"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Workflow</a:t>
            </a:r>
          </a:p>
        </p:txBody>
      </p:sp>
      <p:sp>
        <p:nvSpPr>
          <p:cNvPr id="55" name="TextBox 54">
            <a:hlinkClick r:id="rId13" action="ppaction://hlinksldjump"/>
            <a:extLst>
              <a:ext uri="{FF2B5EF4-FFF2-40B4-BE49-F238E27FC236}">
                <a16:creationId xmlns:a16="http://schemas.microsoft.com/office/drawing/2014/main" id="{91D22041-8033-48F2-B7E6-34B133BE0F2C}"/>
              </a:ext>
            </a:extLst>
          </p:cNvPr>
          <p:cNvSpPr txBox="1"/>
          <p:nvPr/>
        </p:nvSpPr>
        <p:spPr>
          <a:xfrm>
            <a:off x="45967" y="3475139"/>
            <a:ext cx="1351717"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Optional Programs</a:t>
            </a:r>
          </a:p>
        </p:txBody>
      </p:sp>
      <p:pic>
        <p:nvPicPr>
          <p:cNvPr id="9" name="Picture 8">
            <a:extLst>
              <a:ext uri="{FF2B5EF4-FFF2-40B4-BE49-F238E27FC236}">
                <a16:creationId xmlns:a16="http://schemas.microsoft.com/office/drawing/2014/main" id="{D4E9913D-32B0-4771-81C0-1A12D2B81A75}"/>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904142" y="3487573"/>
            <a:ext cx="443300" cy="443300"/>
          </a:xfrm>
          <a:prstGeom prst="rect">
            <a:avLst/>
          </a:prstGeom>
        </p:spPr>
      </p:pic>
      <p:pic>
        <p:nvPicPr>
          <p:cNvPr id="11" name="Picture 10">
            <a:extLst>
              <a:ext uri="{FF2B5EF4-FFF2-40B4-BE49-F238E27FC236}">
                <a16:creationId xmlns:a16="http://schemas.microsoft.com/office/drawing/2014/main" id="{672AA1B8-A400-4D40-84D2-0BDC6AAA7EB4}"/>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2884955" y="2571750"/>
            <a:ext cx="524858" cy="524858"/>
          </a:xfrm>
          <a:prstGeom prst="rect">
            <a:avLst/>
          </a:prstGeom>
        </p:spPr>
      </p:pic>
      <p:pic>
        <p:nvPicPr>
          <p:cNvPr id="13" name="Picture 12">
            <a:extLst>
              <a:ext uri="{FF2B5EF4-FFF2-40B4-BE49-F238E27FC236}">
                <a16:creationId xmlns:a16="http://schemas.microsoft.com/office/drawing/2014/main" id="{009043DC-0031-4072-8A1B-4596ECBEB922}"/>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2841771" y="1672910"/>
            <a:ext cx="505671" cy="505671"/>
          </a:xfrm>
          <a:prstGeom prst="rect">
            <a:avLst/>
          </a:prstGeom>
        </p:spPr>
      </p:pic>
      <p:sp>
        <p:nvSpPr>
          <p:cNvPr id="38" name="TextBox 37">
            <a:extLst>
              <a:ext uri="{FF2B5EF4-FFF2-40B4-BE49-F238E27FC236}">
                <a16:creationId xmlns:a16="http://schemas.microsoft.com/office/drawing/2014/main" id="{14881B0C-4006-416F-8124-C15D0EF1353E}"/>
              </a:ext>
            </a:extLst>
          </p:cNvPr>
          <p:cNvSpPr txBox="1"/>
          <p:nvPr/>
        </p:nvSpPr>
        <p:spPr>
          <a:xfrm>
            <a:off x="2642353" y="4443768"/>
            <a:ext cx="6431116" cy="307777"/>
          </a:xfrm>
          <a:prstGeom prst="rect">
            <a:avLst/>
          </a:prstGeom>
          <a:noFill/>
        </p:spPr>
        <p:txBody>
          <a:bodyPr wrap="square">
            <a:spAutoFit/>
          </a:bodyPr>
          <a:lstStyle/>
          <a:p>
            <a:r>
              <a:rPr lang="en-US" sz="1400" i="1" dirty="0">
                <a:solidFill>
                  <a:sysClr val="windowText" lastClr="000000"/>
                </a:solidFill>
              </a:rPr>
              <a:t>CorrecTek Spark is a Complete, Correctional-Specific, Electronic Health Record System.</a:t>
            </a:r>
          </a:p>
        </p:txBody>
      </p:sp>
      <p:cxnSp>
        <p:nvCxnSpPr>
          <p:cNvPr id="3" name="Straight Connector 2">
            <a:extLst>
              <a:ext uri="{FF2B5EF4-FFF2-40B4-BE49-F238E27FC236}">
                <a16:creationId xmlns:a16="http://schemas.microsoft.com/office/drawing/2014/main" id="{566FF4E3-C092-E34F-7715-C44BBF8EDFBD}"/>
              </a:ext>
            </a:extLst>
          </p:cNvPr>
          <p:cNvCxnSpPr/>
          <p:nvPr/>
        </p:nvCxnSpPr>
        <p:spPr>
          <a:xfrm>
            <a:off x="42862" y="802194"/>
            <a:ext cx="9024938"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88517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49"/>
          <p:cNvSpPr/>
          <p:nvPr/>
        </p:nvSpPr>
        <p:spPr>
          <a:xfrm>
            <a:off x="37125" y="1955938"/>
            <a:ext cx="1461362" cy="2286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4" name="Picture 23" descr="swooshbig.jpg"/>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rcRect l="6250" t="29034" b="8673"/>
          <a:stretch>
            <a:fillRect/>
          </a:stretch>
        </p:blipFill>
        <p:spPr bwMode="auto">
          <a:xfrm rot="10800000">
            <a:off x="0" y="4556463"/>
            <a:ext cx="9144000" cy="587190"/>
          </a:xfrm>
          <a:prstGeom prst="rect">
            <a:avLst/>
          </a:prstGeom>
          <a:noFill/>
          <a:ln>
            <a:noFill/>
          </a:ln>
          <a:scene3d>
            <a:camera prst="orthographicFront">
              <a:rot lat="0" lon="0" rev="10800000"/>
            </a:camera>
            <a:lightRig rig="threePt" dir="t"/>
          </a:scene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20" descr="swooshbig.jpg"/>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rcRect l="6250" t="29034" b="8673"/>
          <a:stretch>
            <a:fillRect/>
          </a:stretch>
        </p:blipFill>
        <p:spPr bwMode="auto">
          <a:xfrm rot="10800000">
            <a:off x="0" y="0"/>
            <a:ext cx="9144000" cy="587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 name="Picture 40"/>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200" y="241158"/>
            <a:ext cx="1361690" cy="508764"/>
          </a:xfrm>
          <a:prstGeom prst="rect">
            <a:avLst/>
          </a:prstGeom>
          <a:noFill/>
        </p:spPr>
      </p:pic>
      <p:cxnSp>
        <p:nvCxnSpPr>
          <p:cNvPr id="58" name="Straight Connector 57"/>
          <p:cNvCxnSpPr/>
          <p:nvPr/>
        </p:nvCxnSpPr>
        <p:spPr>
          <a:xfrm flipH="1" flipV="1">
            <a:off x="1506458" y="157968"/>
            <a:ext cx="1899" cy="4692089"/>
          </a:xfrm>
          <a:prstGeom prst="line">
            <a:avLst/>
          </a:prstGeom>
          <a:ln>
            <a:solidFill>
              <a:schemeClr val="accent1">
                <a:lumMod val="50000"/>
              </a:schemeClr>
            </a:solidFill>
          </a:ln>
        </p:spPr>
        <p:style>
          <a:lnRef idx="2">
            <a:schemeClr val="accent1"/>
          </a:lnRef>
          <a:fillRef idx="0">
            <a:schemeClr val="accent1"/>
          </a:fillRef>
          <a:effectRef idx="1">
            <a:schemeClr val="accent1"/>
          </a:effectRef>
          <a:fontRef idx="minor">
            <a:schemeClr val="tx1"/>
          </a:fontRef>
        </p:style>
      </p:cxnSp>
      <p:graphicFrame>
        <p:nvGraphicFramePr>
          <p:cNvPr id="5" name="Table 4"/>
          <p:cNvGraphicFramePr>
            <a:graphicFrameLocks noGrp="1"/>
          </p:cNvGraphicFramePr>
          <p:nvPr>
            <p:extLst>
              <p:ext uri="{D42A27DB-BD31-4B8C-83A1-F6EECF244321}">
                <p14:modId xmlns:p14="http://schemas.microsoft.com/office/powerpoint/2010/main" val="3955041245"/>
              </p:ext>
            </p:extLst>
          </p:nvPr>
        </p:nvGraphicFramePr>
        <p:xfrm>
          <a:off x="1597821" y="316230"/>
          <a:ext cx="7393780" cy="502920"/>
        </p:xfrm>
        <a:graphic>
          <a:graphicData uri="http://schemas.openxmlformats.org/drawingml/2006/table">
            <a:tbl>
              <a:tblPr firstRow="1" bandRow="1">
                <a:tableStyleId>{69012ECD-51FC-41F1-AA8D-1B2483CD663E}</a:tableStyleId>
              </a:tblPr>
              <a:tblGrid>
                <a:gridCol w="1346231">
                  <a:extLst>
                    <a:ext uri="{9D8B030D-6E8A-4147-A177-3AD203B41FA5}">
                      <a16:colId xmlns:a16="http://schemas.microsoft.com/office/drawing/2014/main" val="20000"/>
                    </a:ext>
                  </a:extLst>
                </a:gridCol>
                <a:gridCol w="1567883">
                  <a:extLst>
                    <a:ext uri="{9D8B030D-6E8A-4147-A177-3AD203B41FA5}">
                      <a16:colId xmlns:a16="http://schemas.microsoft.com/office/drawing/2014/main" val="20001"/>
                    </a:ext>
                  </a:extLst>
                </a:gridCol>
                <a:gridCol w="1567883">
                  <a:extLst>
                    <a:ext uri="{9D8B030D-6E8A-4147-A177-3AD203B41FA5}">
                      <a16:colId xmlns:a16="http://schemas.microsoft.com/office/drawing/2014/main" val="20002"/>
                    </a:ext>
                  </a:extLst>
                </a:gridCol>
                <a:gridCol w="2911783">
                  <a:extLst>
                    <a:ext uri="{9D8B030D-6E8A-4147-A177-3AD203B41FA5}">
                      <a16:colId xmlns:a16="http://schemas.microsoft.com/office/drawing/2014/main" val="20003"/>
                    </a:ext>
                  </a:extLst>
                </a:gridCol>
              </a:tblGrid>
              <a:tr h="370840">
                <a:tc>
                  <a:txBody>
                    <a:bodyPr/>
                    <a:lstStyle/>
                    <a:p>
                      <a:r>
                        <a:rPr lang="en-US" baseline="0" dirty="0">
                          <a:solidFill>
                            <a:schemeClr val="bg1"/>
                          </a:solidFill>
                        </a:rPr>
                        <a:t>Spark Desktop</a:t>
                      </a:r>
                      <a:endParaRPr lang="en-US"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70C0"/>
                    </a:solidFill>
                  </a:tcPr>
                </a:tc>
                <a:tc>
                  <a:txBody>
                    <a:bodyPr/>
                    <a:lstStyle/>
                    <a:p>
                      <a:r>
                        <a:rPr lang="en-US" dirty="0">
                          <a:solidFill>
                            <a:sysClr val="windowText" lastClr="000000"/>
                          </a:solidFill>
                        </a:rPr>
                        <a:t>There is a button for every user task.</a:t>
                      </a:r>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r>
                        <a:rPr lang="en-US" dirty="0">
                          <a:solidFill>
                            <a:sysClr val="windowText" lastClr="000000"/>
                          </a:solidFill>
                        </a:rPr>
                        <a:t>Click on the button to start the task.</a:t>
                      </a:r>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r>
                        <a:rPr lang="en-US" dirty="0">
                          <a:solidFill>
                            <a:sysClr val="windowText" lastClr="000000"/>
                          </a:solidFill>
                        </a:rPr>
                        <a:t>Typical tasks include</a:t>
                      </a:r>
                      <a:r>
                        <a:rPr lang="en-US" baseline="0" dirty="0">
                          <a:solidFill>
                            <a:sysClr val="windowText" lastClr="000000"/>
                          </a:solidFill>
                        </a:rPr>
                        <a:t> Nurse Visits, Intake, Med Pass, Blood Sugars, etc.</a:t>
                      </a:r>
                      <a:endParaRPr lang="en-US" dirty="0">
                        <a:solidFill>
                          <a:sysClr val="windowText" lastClr="000000"/>
                        </a:solidFill>
                      </a:endParaRPr>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0000"/>
                  </a:ext>
                </a:extLst>
              </a:tr>
            </a:tbl>
          </a:graphicData>
        </a:graphic>
      </p:graphicFrame>
      <p:sp>
        <p:nvSpPr>
          <p:cNvPr id="47" name="TextBox 46"/>
          <p:cNvSpPr txBox="1"/>
          <p:nvPr/>
        </p:nvSpPr>
        <p:spPr>
          <a:xfrm>
            <a:off x="966868" y="4684618"/>
            <a:ext cx="527709" cy="246221"/>
          </a:xfrm>
          <a:prstGeom prst="rect">
            <a:avLst/>
          </a:prstGeom>
          <a:noFill/>
        </p:spPr>
        <p:txBody>
          <a:bodyPr wrap="none" rtlCol="0">
            <a:spAutoFit/>
          </a:bodyPr>
          <a:lstStyle/>
          <a:p>
            <a:r>
              <a:rPr lang="en-US" sz="1000" dirty="0"/>
              <a:t>Slide 6</a:t>
            </a:r>
          </a:p>
        </p:txBody>
      </p:sp>
      <p:pic>
        <p:nvPicPr>
          <p:cNvPr id="3" name="Picture 2">
            <a:extLst>
              <a:ext uri="{FF2B5EF4-FFF2-40B4-BE49-F238E27FC236}">
                <a16:creationId xmlns:a16="http://schemas.microsoft.com/office/drawing/2014/main" id="{3BBFBD95-2F8D-4C3F-BFBF-320E9C4C42B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50496" y="912365"/>
            <a:ext cx="5723011" cy="3638374"/>
          </a:xfrm>
          <a:prstGeom prst="rect">
            <a:avLst/>
          </a:prstGeom>
        </p:spPr>
      </p:pic>
      <p:sp>
        <p:nvSpPr>
          <p:cNvPr id="4" name="TextBox 3">
            <a:extLst>
              <a:ext uri="{FF2B5EF4-FFF2-40B4-BE49-F238E27FC236}">
                <a16:creationId xmlns:a16="http://schemas.microsoft.com/office/drawing/2014/main" id="{886A5B7E-3213-4150-A867-64EF5AD75022}"/>
              </a:ext>
            </a:extLst>
          </p:cNvPr>
          <p:cNvSpPr txBox="1"/>
          <p:nvPr/>
        </p:nvSpPr>
        <p:spPr>
          <a:xfrm>
            <a:off x="1581002" y="876054"/>
            <a:ext cx="1371300" cy="3970318"/>
          </a:xfrm>
          <a:prstGeom prst="rect">
            <a:avLst/>
          </a:prstGeom>
          <a:noFill/>
        </p:spPr>
        <p:txBody>
          <a:bodyPr wrap="square" rtlCol="0">
            <a:spAutoFit/>
          </a:bodyPr>
          <a:lstStyle/>
          <a:p>
            <a:pPr marL="285750" indent="-285750">
              <a:buClr>
                <a:schemeClr val="accent1"/>
              </a:buClr>
              <a:buFont typeface="Wingdings" panose="05000000000000000000" pitchFamily="2" charset="2"/>
              <a:buChar char="q"/>
            </a:pPr>
            <a:r>
              <a:rPr lang="en-US" sz="1200" dirty="0"/>
              <a:t>Each Button Starts a Workflow.</a:t>
            </a:r>
          </a:p>
          <a:p>
            <a:pPr marL="171450" indent="-171450">
              <a:buClr>
                <a:schemeClr val="accent1"/>
              </a:buClr>
              <a:buFont typeface="Wingdings" panose="05000000000000000000" pitchFamily="2" charset="2"/>
              <a:buChar char="q"/>
            </a:pPr>
            <a:endParaRPr lang="en-US" sz="800" dirty="0"/>
          </a:p>
          <a:p>
            <a:pPr marL="285750" indent="-285750">
              <a:buClr>
                <a:schemeClr val="accent1"/>
              </a:buClr>
              <a:buFont typeface="Wingdings" panose="05000000000000000000" pitchFamily="2" charset="2"/>
              <a:buChar char="q"/>
            </a:pPr>
            <a:r>
              <a:rPr lang="en-US" sz="1200" dirty="0"/>
              <a:t>Color can indicate urgency.</a:t>
            </a:r>
          </a:p>
          <a:p>
            <a:pPr marL="171450" indent="-171450">
              <a:buClr>
                <a:schemeClr val="accent1"/>
              </a:buClr>
              <a:buFont typeface="Wingdings" panose="05000000000000000000" pitchFamily="2" charset="2"/>
              <a:buChar char="q"/>
            </a:pPr>
            <a:endParaRPr lang="en-US" sz="800" dirty="0"/>
          </a:p>
          <a:p>
            <a:pPr marL="285750" indent="-285750">
              <a:buClr>
                <a:schemeClr val="accent1"/>
              </a:buClr>
              <a:buFont typeface="Wingdings" panose="05000000000000000000" pitchFamily="2" charset="2"/>
              <a:buChar char="q"/>
            </a:pPr>
            <a:r>
              <a:rPr lang="en-US" sz="1200" dirty="0"/>
              <a:t>Numbers indicate how many items are pending.</a:t>
            </a:r>
          </a:p>
          <a:p>
            <a:pPr marL="171450" indent="-171450">
              <a:buClr>
                <a:schemeClr val="accent1"/>
              </a:buClr>
              <a:buFont typeface="Wingdings" panose="05000000000000000000" pitchFamily="2" charset="2"/>
              <a:buChar char="q"/>
            </a:pPr>
            <a:endParaRPr lang="en-US" sz="800" dirty="0"/>
          </a:p>
          <a:p>
            <a:pPr marL="285750" indent="-285750">
              <a:buClr>
                <a:schemeClr val="accent1"/>
              </a:buClr>
              <a:buFont typeface="Wingdings" panose="05000000000000000000" pitchFamily="2" charset="2"/>
              <a:buChar char="q"/>
            </a:pPr>
            <a:r>
              <a:rPr lang="en-US" sz="1200" dirty="0"/>
              <a:t>Each Department has its own “Button Set”</a:t>
            </a:r>
          </a:p>
          <a:p>
            <a:pPr marL="171450" indent="-171450">
              <a:buClr>
                <a:schemeClr val="accent1"/>
              </a:buClr>
              <a:buFont typeface="Wingdings" panose="05000000000000000000" pitchFamily="2" charset="2"/>
              <a:buChar char="q"/>
            </a:pPr>
            <a:endParaRPr lang="en-US" sz="800" dirty="0"/>
          </a:p>
          <a:p>
            <a:pPr marL="285750" indent="-285750">
              <a:buClr>
                <a:schemeClr val="accent1"/>
              </a:buClr>
              <a:buFont typeface="Wingdings" panose="05000000000000000000" pitchFamily="2" charset="2"/>
              <a:buChar char="q"/>
            </a:pPr>
            <a:r>
              <a:rPr lang="en-US" sz="1200" dirty="0"/>
              <a:t>Buttons are “configured” around facility workflows.</a:t>
            </a:r>
          </a:p>
        </p:txBody>
      </p:sp>
      <p:sp>
        <p:nvSpPr>
          <p:cNvPr id="25" name="TextBox 24">
            <a:extLst>
              <a:ext uri="{FF2B5EF4-FFF2-40B4-BE49-F238E27FC236}">
                <a16:creationId xmlns:a16="http://schemas.microsoft.com/office/drawing/2014/main" id="{AB253851-3896-42DE-8CFB-8A15C14DC663}"/>
              </a:ext>
            </a:extLst>
          </p:cNvPr>
          <p:cNvSpPr txBox="1"/>
          <p:nvPr/>
        </p:nvSpPr>
        <p:spPr>
          <a:xfrm>
            <a:off x="3226530" y="4552624"/>
            <a:ext cx="5347426" cy="369332"/>
          </a:xfrm>
          <a:prstGeom prst="rect">
            <a:avLst/>
          </a:prstGeom>
          <a:noFill/>
        </p:spPr>
        <p:txBody>
          <a:bodyPr wrap="none" rtlCol="0">
            <a:spAutoFit/>
          </a:bodyPr>
          <a:lstStyle/>
          <a:p>
            <a:r>
              <a:rPr lang="en-US" i="1" dirty="0"/>
              <a:t>The Spark desktop is actually an interactive dashboard.</a:t>
            </a:r>
          </a:p>
        </p:txBody>
      </p:sp>
      <p:sp>
        <p:nvSpPr>
          <p:cNvPr id="33" name="TextBox 32">
            <a:hlinkClick r:id="rId6" action="ppaction://hlinksldjump"/>
            <a:extLst>
              <a:ext uri="{FF2B5EF4-FFF2-40B4-BE49-F238E27FC236}">
                <a16:creationId xmlns:a16="http://schemas.microsoft.com/office/drawing/2014/main" id="{07C046D2-3DEF-4106-AAFE-234399BE4735}"/>
              </a:ext>
            </a:extLst>
          </p:cNvPr>
          <p:cNvSpPr txBox="1"/>
          <p:nvPr/>
        </p:nvSpPr>
        <p:spPr>
          <a:xfrm>
            <a:off x="45967" y="1299693"/>
            <a:ext cx="1039387"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CorrecTek Bio</a:t>
            </a:r>
          </a:p>
        </p:txBody>
      </p:sp>
      <p:sp>
        <p:nvSpPr>
          <p:cNvPr id="34" name="TextBox 33">
            <a:hlinkClick r:id="rId7" action="ppaction://hlinksldjump"/>
            <a:extLst>
              <a:ext uri="{FF2B5EF4-FFF2-40B4-BE49-F238E27FC236}">
                <a16:creationId xmlns:a16="http://schemas.microsoft.com/office/drawing/2014/main" id="{488C7E4C-73FA-4F90-BB51-845278647476}"/>
              </a:ext>
            </a:extLst>
          </p:cNvPr>
          <p:cNvSpPr txBox="1"/>
          <p:nvPr/>
        </p:nvSpPr>
        <p:spPr>
          <a:xfrm>
            <a:off x="45967" y="1610471"/>
            <a:ext cx="1210909"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Why Spark EHR?</a:t>
            </a:r>
          </a:p>
        </p:txBody>
      </p:sp>
      <p:sp>
        <p:nvSpPr>
          <p:cNvPr id="35" name="TextBox 34">
            <a:hlinkClick r:id="rId8" action="ppaction://hlinksldjump"/>
            <a:extLst>
              <a:ext uri="{FF2B5EF4-FFF2-40B4-BE49-F238E27FC236}">
                <a16:creationId xmlns:a16="http://schemas.microsoft.com/office/drawing/2014/main" id="{2E99B076-5D73-42B5-9E0A-79CE0AC2E50B}"/>
              </a:ext>
            </a:extLst>
          </p:cNvPr>
          <p:cNvSpPr txBox="1"/>
          <p:nvPr/>
        </p:nvSpPr>
        <p:spPr>
          <a:xfrm>
            <a:off x="45967" y="2232027"/>
            <a:ext cx="1002454"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Patient Chart</a:t>
            </a:r>
          </a:p>
        </p:txBody>
      </p:sp>
      <p:sp>
        <p:nvSpPr>
          <p:cNvPr id="37" name="TextBox 36">
            <a:hlinkClick r:id="rId9" action="ppaction://hlinksldjump"/>
            <a:extLst>
              <a:ext uri="{FF2B5EF4-FFF2-40B4-BE49-F238E27FC236}">
                <a16:creationId xmlns:a16="http://schemas.microsoft.com/office/drawing/2014/main" id="{4921D9C4-B2A8-42FF-B40C-4CBE3230EC69}"/>
              </a:ext>
            </a:extLst>
          </p:cNvPr>
          <p:cNvSpPr txBox="1"/>
          <p:nvPr/>
        </p:nvSpPr>
        <p:spPr>
          <a:xfrm>
            <a:off x="45967" y="2542805"/>
            <a:ext cx="1032014"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Configuration</a:t>
            </a:r>
          </a:p>
        </p:txBody>
      </p:sp>
      <p:sp>
        <p:nvSpPr>
          <p:cNvPr id="39" name="TextBox 38">
            <a:hlinkClick r:id="rId10" action="ppaction://hlinksldjump"/>
            <a:extLst>
              <a:ext uri="{FF2B5EF4-FFF2-40B4-BE49-F238E27FC236}">
                <a16:creationId xmlns:a16="http://schemas.microsoft.com/office/drawing/2014/main" id="{D3964723-9766-4C13-983B-0D29E0BA1B22}"/>
              </a:ext>
            </a:extLst>
          </p:cNvPr>
          <p:cNvSpPr txBox="1"/>
          <p:nvPr/>
        </p:nvSpPr>
        <p:spPr>
          <a:xfrm>
            <a:off x="45967" y="3785917"/>
            <a:ext cx="778546"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Summary</a:t>
            </a:r>
          </a:p>
        </p:txBody>
      </p:sp>
      <p:sp>
        <p:nvSpPr>
          <p:cNvPr id="43" name="TextBox 42">
            <a:hlinkClick r:id="rId11" action="ppaction://hlinksldjump"/>
            <a:extLst>
              <a:ext uri="{FF2B5EF4-FFF2-40B4-BE49-F238E27FC236}">
                <a16:creationId xmlns:a16="http://schemas.microsoft.com/office/drawing/2014/main" id="{F6FE356A-8745-4D19-9FCF-B8D49E1B7375}"/>
              </a:ext>
            </a:extLst>
          </p:cNvPr>
          <p:cNvSpPr txBox="1"/>
          <p:nvPr/>
        </p:nvSpPr>
        <p:spPr>
          <a:xfrm>
            <a:off x="45967" y="2853583"/>
            <a:ext cx="1356975"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Drug Management</a:t>
            </a:r>
          </a:p>
        </p:txBody>
      </p:sp>
      <p:sp>
        <p:nvSpPr>
          <p:cNvPr id="44" name="TextBox 43">
            <a:hlinkClick r:id="rId12" action="ppaction://hlinksldjump"/>
            <a:extLst>
              <a:ext uri="{FF2B5EF4-FFF2-40B4-BE49-F238E27FC236}">
                <a16:creationId xmlns:a16="http://schemas.microsoft.com/office/drawing/2014/main" id="{91D22041-8033-48F2-B7E6-34B133BE0F2C}"/>
              </a:ext>
            </a:extLst>
          </p:cNvPr>
          <p:cNvSpPr txBox="1"/>
          <p:nvPr/>
        </p:nvSpPr>
        <p:spPr>
          <a:xfrm>
            <a:off x="45967" y="3164361"/>
            <a:ext cx="802143"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Interfaces</a:t>
            </a:r>
          </a:p>
        </p:txBody>
      </p:sp>
      <p:sp>
        <p:nvSpPr>
          <p:cNvPr id="48" name="TextBox 47">
            <a:hlinkClick r:id="rId13" action="ppaction://hlinksldjump"/>
            <a:extLst>
              <a:ext uri="{FF2B5EF4-FFF2-40B4-BE49-F238E27FC236}">
                <a16:creationId xmlns:a16="http://schemas.microsoft.com/office/drawing/2014/main" id="{A09C7752-397E-4DAE-AA91-83C2B36A321D}"/>
              </a:ext>
            </a:extLst>
          </p:cNvPr>
          <p:cNvSpPr txBox="1"/>
          <p:nvPr/>
        </p:nvSpPr>
        <p:spPr>
          <a:xfrm>
            <a:off x="45967" y="1921249"/>
            <a:ext cx="793166"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Workflow</a:t>
            </a:r>
          </a:p>
        </p:txBody>
      </p:sp>
      <p:sp>
        <p:nvSpPr>
          <p:cNvPr id="49" name="TextBox 48">
            <a:hlinkClick r:id="rId14" action="ppaction://hlinksldjump"/>
            <a:extLst>
              <a:ext uri="{FF2B5EF4-FFF2-40B4-BE49-F238E27FC236}">
                <a16:creationId xmlns:a16="http://schemas.microsoft.com/office/drawing/2014/main" id="{91D22041-8033-48F2-B7E6-34B133BE0F2C}"/>
              </a:ext>
            </a:extLst>
          </p:cNvPr>
          <p:cNvSpPr txBox="1"/>
          <p:nvPr/>
        </p:nvSpPr>
        <p:spPr>
          <a:xfrm>
            <a:off x="45967" y="3475139"/>
            <a:ext cx="1351717"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Optional Programs</a:t>
            </a:r>
          </a:p>
        </p:txBody>
      </p:sp>
      <p:cxnSp>
        <p:nvCxnSpPr>
          <p:cNvPr id="2" name="Straight Connector 1">
            <a:extLst>
              <a:ext uri="{FF2B5EF4-FFF2-40B4-BE49-F238E27FC236}">
                <a16:creationId xmlns:a16="http://schemas.microsoft.com/office/drawing/2014/main" id="{424DDFCC-BAB8-0682-25AF-3C7866E12254}"/>
              </a:ext>
            </a:extLst>
          </p:cNvPr>
          <p:cNvCxnSpPr/>
          <p:nvPr/>
        </p:nvCxnSpPr>
        <p:spPr>
          <a:xfrm>
            <a:off x="42862" y="802194"/>
            <a:ext cx="9024938"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375053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ectangle 45"/>
          <p:cNvSpPr/>
          <p:nvPr/>
        </p:nvSpPr>
        <p:spPr>
          <a:xfrm>
            <a:off x="46679" y="1952371"/>
            <a:ext cx="1461362" cy="2286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TextBox 42">
            <a:hlinkClick r:id="rId2" action="ppaction://hlinksldjump"/>
          </p:cNvPr>
          <p:cNvSpPr txBox="1"/>
          <p:nvPr/>
        </p:nvSpPr>
        <p:spPr>
          <a:xfrm>
            <a:off x="34238" y="4481157"/>
            <a:ext cx="778546"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Summary</a:t>
            </a:r>
          </a:p>
        </p:txBody>
      </p:sp>
      <p:sp>
        <p:nvSpPr>
          <p:cNvPr id="32" name="TextBox 31"/>
          <p:cNvSpPr txBox="1"/>
          <p:nvPr/>
        </p:nvSpPr>
        <p:spPr>
          <a:xfrm>
            <a:off x="8547170" y="4711558"/>
            <a:ext cx="596830" cy="276999"/>
          </a:xfrm>
          <a:prstGeom prst="rect">
            <a:avLst/>
          </a:prstGeom>
          <a:noFill/>
        </p:spPr>
        <p:txBody>
          <a:bodyPr wrap="none" rtlCol="0">
            <a:spAutoFit/>
          </a:bodyPr>
          <a:lstStyle/>
          <a:p>
            <a:r>
              <a:rPr lang="en-US" sz="1200" dirty="0"/>
              <a:t>Page 6</a:t>
            </a:r>
          </a:p>
        </p:txBody>
      </p:sp>
      <p:pic>
        <p:nvPicPr>
          <p:cNvPr id="21" name="Picture 20" descr="swooshbig.jpg"/>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rcRect l="6250" t="29034" b="8673"/>
          <a:stretch>
            <a:fillRect/>
          </a:stretch>
        </p:blipFill>
        <p:spPr bwMode="auto">
          <a:xfrm rot="10800000">
            <a:off x="76200" y="4556462"/>
            <a:ext cx="9144000" cy="587190"/>
          </a:xfrm>
          <a:prstGeom prst="rect">
            <a:avLst/>
          </a:prstGeom>
          <a:noFill/>
          <a:ln>
            <a:noFill/>
          </a:ln>
          <a:scene3d>
            <a:camera prst="orthographicFront">
              <a:rot lat="0" lon="0" rev="10800000"/>
            </a:camera>
            <a:lightRig rig="threePt" dir="t"/>
          </a:scene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23" descr="swooshbig.jpg"/>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rcRect l="6250" t="29034" b="8673"/>
          <a:stretch>
            <a:fillRect/>
          </a:stretch>
        </p:blipFill>
        <p:spPr bwMode="auto">
          <a:xfrm rot="10800000">
            <a:off x="0" y="0"/>
            <a:ext cx="9144000" cy="587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24"/>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200" y="241158"/>
            <a:ext cx="1361690" cy="508764"/>
          </a:xfrm>
          <a:prstGeom prst="rect">
            <a:avLst/>
          </a:prstGeom>
          <a:noFill/>
        </p:spPr>
      </p:pic>
      <p:graphicFrame>
        <p:nvGraphicFramePr>
          <p:cNvPr id="26" name="Table 25"/>
          <p:cNvGraphicFramePr>
            <a:graphicFrameLocks noGrp="1"/>
          </p:cNvGraphicFramePr>
          <p:nvPr>
            <p:extLst>
              <p:ext uri="{D42A27DB-BD31-4B8C-83A1-F6EECF244321}">
                <p14:modId xmlns:p14="http://schemas.microsoft.com/office/powerpoint/2010/main" val="1049328381"/>
              </p:ext>
            </p:extLst>
          </p:nvPr>
        </p:nvGraphicFramePr>
        <p:xfrm>
          <a:off x="1597820" y="316229"/>
          <a:ext cx="3494279" cy="504211"/>
        </p:xfrm>
        <a:graphic>
          <a:graphicData uri="http://schemas.openxmlformats.org/drawingml/2006/table">
            <a:tbl>
              <a:tblPr firstRow="1" bandRow="1">
                <a:tableStyleId>{69012ECD-51FC-41F1-AA8D-1B2483CD663E}</a:tableStyleId>
              </a:tblPr>
              <a:tblGrid>
                <a:gridCol w="1221580">
                  <a:extLst>
                    <a:ext uri="{9D8B030D-6E8A-4147-A177-3AD203B41FA5}">
                      <a16:colId xmlns:a16="http://schemas.microsoft.com/office/drawing/2014/main" val="20000"/>
                    </a:ext>
                  </a:extLst>
                </a:gridCol>
                <a:gridCol w="2272699">
                  <a:extLst>
                    <a:ext uri="{9D8B030D-6E8A-4147-A177-3AD203B41FA5}">
                      <a16:colId xmlns:a16="http://schemas.microsoft.com/office/drawing/2014/main" val="20001"/>
                    </a:ext>
                  </a:extLst>
                </a:gridCol>
              </a:tblGrid>
              <a:tr h="504211">
                <a:tc>
                  <a:txBody>
                    <a:bodyPr/>
                    <a:lstStyle/>
                    <a:p>
                      <a:r>
                        <a:rPr lang="en-US" baseline="0" dirty="0">
                          <a:solidFill>
                            <a:schemeClr val="bg1"/>
                          </a:solidFill>
                        </a:rPr>
                        <a:t>Workflow</a:t>
                      </a:r>
                      <a:endParaRPr lang="en-US"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70C0"/>
                    </a:solidFill>
                  </a:tcPr>
                </a:tc>
                <a:tc>
                  <a:txBody>
                    <a:bodyPr/>
                    <a:lstStyle/>
                    <a:p>
                      <a:r>
                        <a:rPr lang="en-US" dirty="0">
                          <a:solidFill>
                            <a:sysClr val="windowText" lastClr="000000"/>
                          </a:solidFill>
                        </a:rPr>
                        <a:t>A. To Start - Press a Button</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0000"/>
                  </a:ext>
                </a:extLst>
              </a:tr>
            </a:tbl>
          </a:graphicData>
        </a:graphic>
      </p:graphicFrame>
      <p:cxnSp>
        <p:nvCxnSpPr>
          <p:cNvPr id="28" name="Straight Connector 27"/>
          <p:cNvCxnSpPr/>
          <p:nvPr/>
        </p:nvCxnSpPr>
        <p:spPr>
          <a:xfrm flipH="1" flipV="1">
            <a:off x="1506458" y="157968"/>
            <a:ext cx="1899" cy="4692089"/>
          </a:xfrm>
          <a:prstGeom prst="line">
            <a:avLst/>
          </a:prstGeom>
          <a:ln>
            <a:solidFill>
              <a:schemeClr val="accent1">
                <a:lumMod val="50000"/>
              </a:schemeClr>
            </a:solidFill>
          </a:ln>
        </p:spPr>
        <p:style>
          <a:lnRef idx="2">
            <a:schemeClr val="accent1"/>
          </a:lnRef>
          <a:fillRef idx="0">
            <a:schemeClr val="accent1"/>
          </a:fillRef>
          <a:effectRef idx="1">
            <a:schemeClr val="accent1"/>
          </a:effectRef>
          <a:fontRef idx="minor">
            <a:schemeClr val="tx1"/>
          </a:fontRef>
        </p:style>
      </p:cxnSp>
      <p:sp>
        <p:nvSpPr>
          <p:cNvPr id="51" name="TextBox 50"/>
          <p:cNvSpPr txBox="1"/>
          <p:nvPr/>
        </p:nvSpPr>
        <p:spPr>
          <a:xfrm>
            <a:off x="966868" y="4684618"/>
            <a:ext cx="527709" cy="246221"/>
          </a:xfrm>
          <a:prstGeom prst="rect">
            <a:avLst/>
          </a:prstGeom>
          <a:noFill/>
        </p:spPr>
        <p:txBody>
          <a:bodyPr wrap="none" rtlCol="0">
            <a:spAutoFit/>
          </a:bodyPr>
          <a:lstStyle/>
          <a:p>
            <a:r>
              <a:rPr lang="en-US" sz="1000" dirty="0"/>
              <a:t>Slide 7</a:t>
            </a:r>
          </a:p>
        </p:txBody>
      </p:sp>
      <p:sp>
        <p:nvSpPr>
          <p:cNvPr id="31" name="TextBox 30">
            <a:extLst>
              <a:ext uri="{FF2B5EF4-FFF2-40B4-BE49-F238E27FC236}">
                <a16:creationId xmlns:a16="http://schemas.microsoft.com/office/drawing/2014/main" id="{477A89F1-9213-4627-B5C1-C819CFFEF8E6}"/>
              </a:ext>
            </a:extLst>
          </p:cNvPr>
          <p:cNvSpPr txBox="1"/>
          <p:nvPr/>
        </p:nvSpPr>
        <p:spPr>
          <a:xfrm>
            <a:off x="1466987" y="859305"/>
            <a:ext cx="1576378" cy="4247317"/>
          </a:xfrm>
          <a:prstGeom prst="rect">
            <a:avLst/>
          </a:prstGeom>
          <a:noFill/>
        </p:spPr>
        <p:txBody>
          <a:bodyPr wrap="square" rtlCol="0">
            <a:spAutoFit/>
          </a:bodyPr>
          <a:lstStyle/>
          <a:p>
            <a:pPr marL="171450" indent="-171450">
              <a:buClr>
                <a:schemeClr val="accent1"/>
              </a:buClr>
              <a:buFont typeface="Wingdings" panose="05000000000000000000" pitchFamily="2" charset="2"/>
              <a:buChar char="q"/>
            </a:pPr>
            <a:r>
              <a:rPr lang="en-US" sz="1200" dirty="0"/>
              <a:t>To start a Workflow, simply click on a Button.</a:t>
            </a:r>
          </a:p>
          <a:p>
            <a:pPr marL="171450" indent="-171450">
              <a:buClr>
                <a:schemeClr val="accent1"/>
              </a:buClr>
              <a:buFont typeface="Wingdings" panose="05000000000000000000" pitchFamily="2" charset="2"/>
              <a:buChar char="q"/>
            </a:pPr>
            <a:endParaRPr lang="en-US" sz="600" dirty="0"/>
          </a:p>
          <a:p>
            <a:pPr>
              <a:buClr>
                <a:schemeClr val="accent1"/>
              </a:buClr>
            </a:pPr>
            <a:r>
              <a:rPr lang="en-US" sz="1200" b="1" u="sng" dirty="0"/>
              <a:t>Background:</a:t>
            </a:r>
          </a:p>
          <a:p>
            <a:pPr marL="171450" indent="-171450">
              <a:buClr>
                <a:schemeClr val="accent1"/>
              </a:buClr>
              <a:buFont typeface="Wingdings" panose="05000000000000000000" pitchFamily="2" charset="2"/>
              <a:buChar char="q"/>
            </a:pPr>
            <a:endParaRPr lang="en-US" sz="600" b="1" u="sng" dirty="0"/>
          </a:p>
          <a:p>
            <a:pPr marL="171450" indent="-171450">
              <a:buClr>
                <a:schemeClr val="accent1"/>
              </a:buClr>
              <a:buFont typeface="Wingdings" panose="05000000000000000000" pitchFamily="2" charset="2"/>
              <a:buChar char="q"/>
            </a:pPr>
            <a:r>
              <a:rPr lang="en-US" sz="1200" dirty="0"/>
              <a:t>Clicking a button will run a report linked to the button.</a:t>
            </a:r>
          </a:p>
          <a:p>
            <a:pPr marL="171450" indent="-171450">
              <a:buClr>
                <a:schemeClr val="accent1"/>
              </a:buClr>
              <a:buFont typeface="Wingdings" panose="05000000000000000000" pitchFamily="2" charset="2"/>
              <a:buChar char="q"/>
            </a:pPr>
            <a:endParaRPr lang="en-US" sz="600" dirty="0"/>
          </a:p>
          <a:p>
            <a:pPr marL="171450" indent="-171450">
              <a:buClr>
                <a:schemeClr val="accent1"/>
              </a:buClr>
              <a:buFont typeface="Wingdings" panose="05000000000000000000" pitchFamily="2" charset="2"/>
              <a:buChar char="q"/>
            </a:pPr>
            <a:r>
              <a:rPr lang="en-US" sz="1200" dirty="0"/>
              <a:t>Any report can be linked to a button.</a:t>
            </a:r>
          </a:p>
          <a:p>
            <a:pPr marL="171450" indent="-171450">
              <a:buClr>
                <a:schemeClr val="accent1"/>
              </a:buClr>
              <a:buFont typeface="Wingdings" panose="05000000000000000000" pitchFamily="2" charset="2"/>
              <a:buChar char="q"/>
            </a:pPr>
            <a:endParaRPr lang="en-US" sz="600" dirty="0"/>
          </a:p>
          <a:p>
            <a:pPr marL="171450" indent="-171450">
              <a:buClr>
                <a:schemeClr val="accent1"/>
              </a:buClr>
              <a:buFont typeface="Wingdings" panose="05000000000000000000" pitchFamily="2" charset="2"/>
              <a:buChar char="q"/>
            </a:pPr>
            <a:r>
              <a:rPr lang="en-US" sz="1200" dirty="0"/>
              <a:t>Therefore, virtually any information in </a:t>
            </a:r>
            <a:r>
              <a:rPr lang="en-US" sz="1200" b="1" dirty="0"/>
              <a:t>CorrecTek </a:t>
            </a:r>
            <a:r>
              <a:rPr lang="en-US" sz="1200" b="1" i="1" dirty="0"/>
              <a:t>Spark </a:t>
            </a:r>
            <a:r>
              <a:rPr lang="en-US" sz="1200" dirty="0"/>
              <a:t>can be behind a button:</a:t>
            </a:r>
          </a:p>
          <a:p>
            <a:pPr marL="171450" indent="-171450">
              <a:buClr>
                <a:schemeClr val="accent1"/>
              </a:buClr>
              <a:buFont typeface="Wingdings" panose="05000000000000000000" pitchFamily="2" charset="2"/>
              <a:buChar char="q"/>
            </a:pPr>
            <a:endParaRPr lang="en-US" sz="600" dirty="0"/>
          </a:p>
          <a:p>
            <a:pPr marL="171450" indent="-171450">
              <a:buClr>
                <a:schemeClr val="accent1"/>
              </a:buClr>
              <a:buFont typeface="Wingdings" panose="05000000000000000000" pitchFamily="2" charset="2"/>
              <a:buChar char="q"/>
            </a:pPr>
            <a:r>
              <a:rPr lang="en-US" sz="1200" dirty="0"/>
              <a:t>Stat Reports, Compliance Reports, Workflow Reports, etc.</a:t>
            </a:r>
          </a:p>
          <a:p>
            <a:endParaRPr lang="en-US" sz="1200" dirty="0"/>
          </a:p>
        </p:txBody>
      </p:sp>
      <p:pic>
        <p:nvPicPr>
          <p:cNvPr id="30" name="Picture 29">
            <a:extLst>
              <a:ext uri="{FF2B5EF4-FFF2-40B4-BE49-F238E27FC236}">
                <a16:creationId xmlns:a16="http://schemas.microsoft.com/office/drawing/2014/main" id="{C21EDE54-95B8-43AE-82EE-8FDDA0475A0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82731" y="893475"/>
            <a:ext cx="5702170" cy="3625124"/>
          </a:xfrm>
          <a:prstGeom prst="rect">
            <a:avLst/>
          </a:prstGeom>
        </p:spPr>
      </p:pic>
      <p:sp>
        <p:nvSpPr>
          <p:cNvPr id="2" name="Rectangle: Rounded Corners 1">
            <a:extLst>
              <a:ext uri="{FF2B5EF4-FFF2-40B4-BE49-F238E27FC236}">
                <a16:creationId xmlns:a16="http://schemas.microsoft.com/office/drawing/2014/main" id="{2876C4EA-555E-42D7-AB3B-E2C6AB503BD5}"/>
              </a:ext>
            </a:extLst>
          </p:cNvPr>
          <p:cNvSpPr/>
          <p:nvPr/>
        </p:nvSpPr>
        <p:spPr>
          <a:xfrm>
            <a:off x="4648200" y="1733550"/>
            <a:ext cx="1125694" cy="609600"/>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49545096-EEE9-4426-BA85-4EEF69900AB0}"/>
              </a:ext>
            </a:extLst>
          </p:cNvPr>
          <p:cNvSpPr txBox="1"/>
          <p:nvPr/>
        </p:nvSpPr>
        <p:spPr>
          <a:xfrm>
            <a:off x="3226530" y="4552624"/>
            <a:ext cx="5362174" cy="461665"/>
          </a:xfrm>
          <a:prstGeom prst="rect">
            <a:avLst/>
          </a:prstGeom>
          <a:noFill/>
        </p:spPr>
        <p:txBody>
          <a:bodyPr wrap="none" rtlCol="0">
            <a:spAutoFit/>
          </a:bodyPr>
          <a:lstStyle/>
          <a:p>
            <a:r>
              <a:rPr lang="en-US" sz="1200" i="1" dirty="0"/>
              <a:t>Clinicians will have workflow button sets for nurse duties, provider duties, etc.</a:t>
            </a:r>
          </a:p>
          <a:p>
            <a:r>
              <a:rPr lang="en-US" sz="1200" i="1" dirty="0"/>
              <a:t>Management can have button sets based on exceptions, compliance, statistics, etc.</a:t>
            </a:r>
          </a:p>
        </p:txBody>
      </p:sp>
      <p:sp>
        <p:nvSpPr>
          <p:cNvPr id="35" name="TextBox 34">
            <a:hlinkClick r:id="rId6" action="ppaction://hlinksldjump"/>
            <a:extLst>
              <a:ext uri="{FF2B5EF4-FFF2-40B4-BE49-F238E27FC236}">
                <a16:creationId xmlns:a16="http://schemas.microsoft.com/office/drawing/2014/main" id="{07C046D2-3DEF-4106-AAFE-234399BE4735}"/>
              </a:ext>
            </a:extLst>
          </p:cNvPr>
          <p:cNvSpPr txBox="1"/>
          <p:nvPr/>
        </p:nvSpPr>
        <p:spPr>
          <a:xfrm>
            <a:off x="45967" y="1299693"/>
            <a:ext cx="1039387"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CorrecTek Bio</a:t>
            </a:r>
          </a:p>
        </p:txBody>
      </p:sp>
      <p:sp>
        <p:nvSpPr>
          <p:cNvPr id="36" name="TextBox 35">
            <a:hlinkClick r:id="rId7" action="ppaction://hlinksldjump"/>
            <a:extLst>
              <a:ext uri="{FF2B5EF4-FFF2-40B4-BE49-F238E27FC236}">
                <a16:creationId xmlns:a16="http://schemas.microsoft.com/office/drawing/2014/main" id="{488C7E4C-73FA-4F90-BB51-845278647476}"/>
              </a:ext>
            </a:extLst>
          </p:cNvPr>
          <p:cNvSpPr txBox="1"/>
          <p:nvPr/>
        </p:nvSpPr>
        <p:spPr>
          <a:xfrm>
            <a:off x="45967" y="1610471"/>
            <a:ext cx="1210909"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Why Spark EHR?</a:t>
            </a:r>
          </a:p>
        </p:txBody>
      </p:sp>
      <p:sp>
        <p:nvSpPr>
          <p:cNvPr id="37" name="TextBox 36">
            <a:hlinkClick r:id="rId8" action="ppaction://hlinksldjump"/>
            <a:extLst>
              <a:ext uri="{FF2B5EF4-FFF2-40B4-BE49-F238E27FC236}">
                <a16:creationId xmlns:a16="http://schemas.microsoft.com/office/drawing/2014/main" id="{2E99B076-5D73-42B5-9E0A-79CE0AC2E50B}"/>
              </a:ext>
            </a:extLst>
          </p:cNvPr>
          <p:cNvSpPr txBox="1"/>
          <p:nvPr/>
        </p:nvSpPr>
        <p:spPr>
          <a:xfrm>
            <a:off x="45967" y="2232027"/>
            <a:ext cx="1002454"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Patient Chart</a:t>
            </a:r>
          </a:p>
        </p:txBody>
      </p:sp>
      <p:sp>
        <p:nvSpPr>
          <p:cNvPr id="44" name="TextBox 43">
            <a:hlinkClick r:id="rId9" action="ppaction://hlinksldjump"/>
            <a:extLst>
              <a:ext uri="{FF2B5EF4-FFF2-40B4-BE49-F238E27FC236}">
                <a16:creationId xmlns:a16="http://schemas.microsoft.com/office/drawing/2014/main" id="{4921D9C4-B2A8-42FF-B40C-4CBE3230EC69}"/>
              </a:ext>
            </a:extLst>
          </p:cNvPr>
          <p:cNvSpPr txBox="1"/>
          <p:nvPr/>
        </p:nvSpPr>
        <p:spPr>
          <a:xfrm>
            <a:off x="45967" y="2542805"/>
            <a:ext cx="1032014"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Configuration</a:t>
            </a:r>
          </a:p>
        </p:txBody>
      </p:sp>
      <p:sp>
        <p:nvSpPr>
          <p:cNvPr id="48" name="TextBox 47">
            <a:hlinkClick r:id="rId2" action="ppaction://hlinksldjump"/>
            <a:extLst>
              <a:ext uri="{FF2B5EF4-FFF2-40B4-BE49-F238E27FC236}">
                <a16:creationId xmlns:a16="http://schemas.microsoft.com/office/drawing/2014/main" id="{D3964723-9766-4C13-983B-0D29E0BA1B22}"/>
              </a:ext>
            </a:extLst>
          </p:cNvPr>
          <p:cNvSpPr txBox="1"/>
          <p:nvPr/>
        </p:nvSpPr>
        <p:spPr>
          <a:xfrm>
            <a:off x="45967" y="3785917"/>
            <a:ext cx="778546"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Summary</a:t>
            </a:r>
          </a:p>
        </p:txBody>
      </p:sp>
      <p:sp>
        <p:nvSpPr>
          <p:cNvPr id="52" name="TextBox 51">
            <a:hlinkClick r:id="rId10" action="ppaction://hlinksldjump"/>
            <a:extLst>
              <a:ext uri="{FF2B5EF4-FFF2-40B4-BE49-F238E27FC236}">
                <a16:creationId xmlns:a16="http://schemas.microsoft.com/office/drawing/2014/main" id="{F6FE356A-8745-4D19-9FCF-B8D49E1B7375}"/>
              </a:ext>
            </a:extLst>
          </p:cNvPr>
          <p:cNvSpPr txBox="1"/>
          <p:nvPr/>
        </p:nvSpPr>
        <p:spPr>
          <a:xfrm>
            <a:off x="45967" y="2853583"/>
            <a:ext cx="1356975"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Drug Management</a:t>
            </a:r>
          </a:p>
        </p:txBody>
      </p:sp>
      <p:sp>
        <p:nvSpPr>
          <p:cNvPr id="53" name="TextBox 52">
            <a:hlinkClick r:id="rId11" action="ppaction://hlinksldjump"/>
            <a:extLst>
              <a:ext uri="{FF2B5EF4-FFF2-40B4-BE49-F238E27FC236}">
                <a16:creationId xmlns:a16="http://schemas.microsoft.com/office/drawing/2014/main" id="{91D22041-8033-48F2-B7E6-34B133BE0F2C}"/>
              </a:ext>
            </a:extLst>
          </p:cNvPr>
          <p:cNvSpPr txBox="1"/>
          <p:nvPr/>
        </p:nvSpPr>
        <p:spPr>
          <a:xfrm>
            <a:off x="45967" y="3164361"/>
            <a:ext cx="802143"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Interfaces</a:t>
            </a:r>
          </a:p>
        </p:txBody>
      </p:sp>
      <p:sp>
        <p:nvSpPr>
          <p:cNvPr id="54" name="TextBox 53">
            <a:hlinkClick r:id="rId12" action="ppaction://hlinksldjump"/>
            <a:extLst>
              <a:ext uri="{FF2B5EF4-FFF2-40B4-BE49-F238E27FC236}">
                <a16:creationId xmlns:a16="http://schemas.microsoft.com/office/drawing/2014/main" id="{A09C7752-397E-4DAE-AA91-83C2B36A321D}"/>
              </a:ext>
            </a:extLst>
          </p:cNvPr>
          <p:cNvSpPr txBox="1"/>
          <p:nvPr/>
        </p:nvSpPr>
        <p:spPr>
          <a:xfrm>
            <a:off x="45967" y="1921249"/>
            <a:ext cx="793166"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Workflow</a:t>
            </a:r>
          </a:p>
        </p:txBody>
      </p:sp>
      <p:sp>
        <p:nvSpPr>
          <p:cNvPr id="55" name="TextBox 54">
            <a:hlinkClick r:id="rId13" action="ppaction://hlinksldjump"/>
            <a:extLst>
              <a:ext uri="{FF2B5EF4-FFF2-40B4-BE49-F238E27FC236}">
                <a16:creationId xmlns:a16="http://schemas.microsoft.com/office/drawing/2014/main" id="{91D22041-8033-48F2-B7E6-34B133BE0F2C}"/>
              </a:ext>
            </a:extLst>
          </p:cNvPr>
          <p:cNvSpPr txBox="1"/>
          <p:nvPr/>
        </p:nvSpPr>
        <p:spPr>
          <a:xfrm>
            <a:off x="45967" y="3475139"/>
            <a:ext cx="1351717"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Optional Programs</a:t>
            </a:r>
          </a:p>
        </p:txBody>
      </p:sp>
      <p:cxnSp>
        <p:nvCxnSpPr>
          <p:cNvPr id="4" name="Straight Connector 3">
            <a:extLst>
              <a:ext uri="{FF2B5EF4-FFF2-40B4-BE49-F238E27FC236}">
                <a16:creationId xmlns:a16="http://schemas.microsoft.com/office/drawing/2014/main" id="{0AB79381-A9F3-57C4-6DE5-E39253428615}"/>
              </a:ext>
            </a:extLst>
          </p:cNvPr>
          <p:cNvCxnSpPr/>
          <p:nvPr/>
        </p:nvCxnSpPr>
        <p:spPr>
          <a:xfrm>
            <a:off x="42862" y="802194"/>
            <a:ext cx="9024938"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995292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ectangle 53"/>
          <p:cNvSpPr/>
          <p:nvPr/>
        </p:nvSpPr>
        <p:spPr>
          <a:xfrm>
            <a:off x="37125" y="1955938"/>
            <a:ext cx="1461362" cy="2286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1" name="Picture 20" descr="swooshbig.jpg"/>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l="6250" t="29034" b="8673"/>
          <a:stretch>
            <a:fillRect/>
          </a:stretch>
        </p:blipFill>
        <p:spPr bwMode="auto">
          <a:xfrm rot="10800000">
            <a:off x="0" y="4556463"/>
            <a:ext cx="9144000" cy="587190"/>
          </a:xfrm>
          <a:prstGeom prst="rect">
            <a:avLst/>
          </a:prstGeom>
          <a:noFill/>
          <a:ln>
            <a:noFill/>
          </a:ln>
          <a:scene3d>
            <a:camera prst="orthographicFront">
              <a:rot lat="0" lon="0" rev="10800000"/>
            </a:camera>
            <a:lightRig rig="threePt" dir="t"/>
          </a:scene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23" descr="swooshbig.jpg"/>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l="6250" t="29034" b="8673"/>
          <a:stretch>
            <a:fillRect/>
          </a:stretch>
        </p:blipFill>
        <p:spPr bwMode="auto">
          <a:xfrm rot="10800000">
            <a:off x="0" y="0"/>
            <a:ext cx="9144000" cy="587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2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 y="241158"/>
            <a:ext cx="1361690" cy="508764"/>
          </a:xfrm>
          <a:prstGeom prst="rect">
            <a:avLst/>
          </a:prstGeom>
          <a:noFill/>
        </p:spPr>
      </p:pic>
      <p:graphicFrame>
        <p:nvGraphicFramePr>
          <p:cNvPr id="26" name="Table 25"/>
          <p:cNvGraphicFramePr>
            <a:graphicFrameLocks noGrp="1"/>
          </p:cNvGraphicFramePr>
          <p:nvPr>
            <p:extLst>
              <p:ext uri="{D42A27DB-BD31-4B8C-83A1-F6EECF244321}">
                <p14:modId xmlns:p14="http://schemas.microsoft.com/office/powerpoint/2010/main" val="2956939234"/>
              </p:ext>
            </p:extLst>
          </p:nvPr>
        </p:nvGraphicFramePr>
        <p:xfrm>
          <a:off x="1597821" y="316229"/>
          <a:ext cx="4650580" cy="504211"/>
        </p:xfrm>
        <a:graphic>
          <a:graphicData uri="http://schemas.openxmlformats.org/drawingml/2006/table">
            <a:tbl>
              <a:tblPr firstRow="1" bandRow="1">
                <a:tableStyleId>{69012ECD-51FC-41F1-AA8D-1B2483CD663E}</a:tableStyleId>
              </a:tblPr>
              <a:tblGrid>
                <a:gridCol w="1396868">
                  <a:extLst>
                    <a:ext uri="{9D8B030D-6E8A-4147-A177-3AD203B41FA5}">
                      <a16:colId xmlns:a16="http://schemas.microsoft.com/office/drawing/2014/main" val="20000"/>
                    </a:ext>
                  </a:extLst>
                </a:gridCol>
                <a:gridCol w="1626856">
                  <a:extLst>
                    <a:ext uri="{9D8B030D-6E8A-4147-A177-3AD203B41FA5}">
                      <a16:colId xmlns:a16="http://schemas.microsoft.com/office/drawing/2014/main" val="20001"/>
                    </a:ext>
                  </a:extLst>
                </a:gridCol>
                <a:gridCol w="1626856">
                  <a:extLst>
                    <a:ext uri="{9D8B030D-6E8A-4147-A177-3AD203B41FA5}">
                      <a16:colId xmlns:a16="http://schemas.microsoft.com/office/drawing/2014/main" val="20002"/>
                    </a:ext>
                  </a:extLst>
                </a:gridCol>
              </a:tblGrid>
              <a:tr h="504211">
                <a:tc>
                  <a:txBody>
                    <a:bodyPr/>
                    <a:lstStyle/>
                    <a:p>
                      <a:r>
                        <a:rPr lang="en-US" baseline="0" dirty="0">
                          <a:solidFill>
                            <a:schemeClr val="bg1"/>
                          </a:solidFill>
                        </a:rPr>
                        <a:t>Workflow</a:t>
                      </a:r>
                      <a:endParaRPr lang="en-US"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70C0"/>
                    </a:solidFill>
                  </a:tcPr>
                </a:tc>
                <a:tc>
                  <a:txBody>
                    <a:bodyPr/>
                    <a:lstStyle/>
                    <a:p>
                      <a:r>
                        <a:rPr lang="en-US" dirty="0">
                          <a:solidFill>
                            <a:sysClr val="windowText" lastClr="000000"/>
                          </a:solidFill>
                        </a:rPr>
                        <a:t>A. Press a Button</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r>
                        <a:rPr lang="en-US" dirty="0">
                          <a:solidFill>
                            <a:sysClr val="windowText" lastClr="000000"/>
                          </a:solidFill>
                        </a:rPr>
                        <a:t>B. Select a Patient</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0000"/>
                  </a:ext>
                </a:extLst>
              </a:tr>
            </a:tbl>
          </a:graphicData>
        </a:graphic>
      </p:graphicFrame>
      <p:cxnSp>
        <p:nvCxnSpPr>
          <p:cNvPr id="28" name="Straight Connector 27"/>
          <p:cNvCxnSpPr/>
          <p:nvPr/>
        </p:nvCxnSpPr>
        <p:spPr>
          <a:xfrm flipH="1" flipV="1">
            <a:off x="1506458" y="157968"/>
            <a:ext cx="1899" cy="4692089"/>
          </a:xfrm>
          <a:prstGeom prst="line">
            <a:avLst/>
          </a:prstGeom>
          <a:ln>
            <a:solidFill>
              <a:schemeClr val="accent1">
                <a:lumMod val="50000"/>
              </a:schemeClr>
            </a:solidFill>
          </a:ln>
        </p:spPr>
        <p:style>
          <a:lnRef idx="2">
            <a:schemeClr val="accent1"/>
          </a:lnRef>
          <a:fillRef idx="0">
            <a:schemeClr val="accent1"/>
          </a:fillRef>
          <a:effectRef idx="1">
            <a:schemeClr val="accent1"/>
          </a:effectRef>
          <a:fontRef idx="minor">
            <a:schemeClr val="tx1"/>
          </a:fontRef>
        </p:style>
      </p:cxnSp>
      <p:sp>
        <p:nvSpPr>
          <p:cNvPr id="79" name="TextBox 78"/>
          <p:cNvSpPr txBox="1"/>
          <p:nvPr/>
        </p:nvSpPr>
        <p:spPr>
          <a:xfrm>
            <a:off x="966868" y="4684618"/>
            <a:ext cx="527709" cy="246221"/>
          </a:xfrm>
          <a:prstGeom prst="rect">
            <a:avLst/>
          </a:prstGeom>
          <a:noFill/>
        </p:spPr>
        <p:txBody>
          <a:bodyPr wrap="none" rtlCol="0">
            <a:spAutoFit/>
          </a:bodyPr>
          <a:lstStyle/>
          <a:p>
            <a:r>
              <a:rPr lang="en-US" sz="1000" dirty="0"/>
              <a:t>Slide 8</a:t>
            </a:r>
          </a:p>
        </p:txBody>
      </p:sp>
      <p:pic>
        <p:nvPicPr>
          <p:cNvPr id="22" name="Picture 21"/>
          <p:cNvPicPr>
            <a:picLocks noChangeAspect="1"/>
          </p:cNvPicPr>
          <p:nvPr/>
        </p:nvPicPr>
        <p:blipFill>
          <a:blip r:embed="rId4"/>
          <a:stretch>
            <a:fillRect/>
          </a:stretch>
        </p:blipFill>
        <p:spPr>
          <a:xfrm>
            <a:off x="2917050" y="933939"/>
            <a:ext cx="6187963" cy="3908108"/>
          </a:xfrm>
          <a:prstGeom prst="rect">
            <a:avLst/>
          </a:prstGeom>
        </p:spPr>
      </p:pic>
      <p:sp>
        <p:nvSpPr>
          <p:cNvPr id="40" name="TextBox 39">
            <a:extLst>
              <a:ext uri="{FF2B5EF4-FFF2-40B4-BE49-F238E27FC236}">
                <a16:creationId xmlns:a16="http://schemas.microsoft.com/office/drawing/2014/main" id="{CABACFD4-A7E3-463F-B4FA-20B99211F25D}"/>
              </a:ext>
            </a:extLst>
          </p:cNvPr>
          <p:cNvSpPr txBox="1"/>
          <p:nvPr/>
        </p:nvSpPr>
        <p:spPr>
          <a:xfrm>
            <a:off x="1471419" y="886376"/>
            <a:ext cx="1506333" cy="4062651"/>
          </a:xfrm>
          <a:prstGeom prst="rect">
            <a:avLst/>
          </a:prstGeom>
          <a:noFill/>
        </p:spPr>
        <p:txBody>
          <a:bodyPr wrap="square" rtlCol="0">
            <a:spAutoFit/>
          </a:bodyPr>
          <a:lstStyle/>
          <a:p>
            <a:pPr marL="285750" indent="-285750">
              <a:buClr>
                <a:schemeClr val="accent1"/>
              </a:buClr>
              <a:buFont typeface="Wingdings" panose="05000000000000000000" pitchFamily="2" charset="2"/>
              <a:buChar char="q"/>
            </a:pPr>
            <a:r>
              <a:rPr lang="en-US" sz="1200" dirty="0"/>
              <a:t>The list (report) of items behind the pressed workflow button is shown here on the left.</a:t>
            </a:r>
          </a:p>
          <a:p>
            <a:pPr marL="171450" indent="-171450">
              <a:buClr>
                <a:schemeClr val="accent1"/>
              </a:buClr>
              <a:buFont typeface="Wingdings" panose="05000000000000000000" pitchFamily="2" charset="2"/>
              <a:buChar char="q"/>
            </a:pPr>
            <a:endParaRPr lang="en-US" sz="1200" dirty="0"/>
          </a:p>
          <a:p>
            <a:pPr marL="285750" indent="-285750">
              <a:buClr>
                <a:schemeClr val="accent1"/>
              </a:buClr>
              <a:buFont typeface="Wingdings" panose="05000000000000000000" pitchFamily="2" charset="2"/>
              <a:buChar char="q"/>
            </a:pPr>
            <a:r>
              <a:rPr lang="en-US" sz="1200" dirty="0"/>
              <a:t>The details of the highlighted item is on the right.</a:t>
            </a:r>
          </a:p>
          <a:p>
            <a:pPr marL="171450" indent="-171450">
              <a:buClr>
                <a:schemeClr val="accent1"/>
              </a:buClr>
              <a:buFont typeface="Wingdings" panose="05000000000000000000" pitchFamily="2" charset="2"/>
              <a:buChar char="q"/>
            </a:pPr>
            <a:endParaRPr lang="en-US" sz="1200" dirty="0"/>
          </a:p>
          <a:p>
            <a:pPr marL="285750" indent="-285750">
              <a:buClr>
                <a:schemeClr val="accent1"/>
              </a:buClr>
              <a:buFont typeface="Wingdings" panose="05000000000000000000" pitchFamily="2" charset="2"/>
              <a:buChar char="q"/>
            </a:pPr>
            <a:r>
              <a:rPr lang="en-US" sz="1200" dirty="0"/>
              <a:t>The user now has 2 options:</a:t>
            </a:r>
          </a:p>
          <a:p>
            <a:pPr marL="285750" indent="-285750">
              <a:buClr>
                <a:schemeClr val="accent1"/>
              </a:buClr>
              <a:buFont typeface="Wingdings" panose="05000000000000000000" pitchFamily="2" charset="2"/>
              <a:buChar char="q"/>
            </a:pPr>
            <a:endParaRPr lang="en-US" sz="1200" dirty="0"/>
          </a:p>
          <a:p>
            <a:pPr marL="285750" indent="-285750">
              <a:buClr>
                <a:schemeClr val="accent1"/>
              </a:buClr>
              <a:buFont typeface="Wingdings" panose="05000000000000000000" pitchFamily="2" charset="2"/>
              <a:buChar char="q"/>
            </a:pPr>
            <a:endParaRPr lang="en-US" sz="1200" dirty="0"/>
          </a:p>
          <a:p>
            <a:pPr marL="285750" indent="-285750">
              <a:buClr>
                <a:schemeClr val="accent1"/>
              </a:buClr>
              <a:buFont typeface="Wingdings" panose="05000000000000000000" pitchFamily="2" charset="2"/>
              <a:buChar char="q"/>
            </a:pPr>
            <a:endParaRPr lang="en-US" sz="1200" dirty="0"/>
          </a:p>
          <a:p>
            <a:pPr marL="285750" indent="-285750">
              <a:buClr>
                <a:schemeClr val="accent1"/>
              </a:buClr>
              <a:buFont typeface="Wingdings" panose="05000000000000000000" pitchFamily="2" charset="2"/>
              <a:buChar char="q"/>
            </a:pPr>
            <a:r>
              <a:rPr lang="en-US" sz="1200" dirty="0"/>
              <a:t>These are 2 “operational” buttons.</a:t>
            </a:r>
          </a:p>
          <a:p>
            <a:pPr marL="285750" indent="-285750">
              <a:buFont typeface="Courier New" panose="02070309020205020404" pitchFamily="49" charset="0"/>
              <a:buChar char="o"/>
            </a:pPr>
            <a:endParaRPr lang="en-US" sz="600" dirty="0"/>
          </a:p>
          <a:p>
            <a:endParaRPr lang="en-US" sz="1200" dirty="0"/>
          </a:p>
        </p:txBody>
      </p:sp>
      <p:pic>
        <p:nvPicPr>
          <p:cNvPr id="2" name="Picture 1">
            <a:extLst>
              <a:ext uri="{FF2B5EF4-FFF2-40B4-BE49-F238E27FC236}">
                <a16:creationId xmlns:a16="http://schemas.microsoft.com/office/drawing/2014/main" id="{4A7E8AD9-CBDC-44C4-A15C-12D3B567B58D}"/>
              </a:ext>
            </a:extLst>
          </p:cNvPr>
          <p:cNvPicPr>
            <a:picLocks noChangeAspect="1"/>
          </p:cNvPicPr>
          <p:nvPr/>
        </p:nvPicPr>
        <p:blipFill>
          <a:blip r:embed="rId5"/>
          <a:stretch>
            <a:fillRect/>
          </a:stretch>
        </p:blipFill>
        <p:spPr>
          <a:xfrm>
            <a:off x="1843334" y="3536909"/>
            <a:ext cx="734890" cy="194351"/>
          </a:xfrm>
          <a:prstGeom prst="rect">
            <a:avLst/>
          </a:prstGeom>
        </p:spPr>
      </p:pic>
      <p:pic>
        <p:nvPicPr>
          <p:cNvPr id="3" name="Picture 2">
            <a:extLst>
              <a:ext uri="{FF2B5EF4-FFF2-40B4-BE49-F238E27FC236}">
                <a16:creationId xmlns:a16="http://schemas.microsoft.com/office/drawing/2014/main" id="{E0177FB5-CF1A-4E35-A83E-D281D4FCD186}"/>
              </a:ext>
            </a:extLst>
          </p:cNvPr>
          <p:cNvPicPr>
            <a:picLocks noChangeAspect="1"/>
          </p:cNvPicPr>
          <p:nvPr/>
        </p:nvPicPr>
        <p:blipFill>
          <a:blip r:embed="rId6"/>
          <a:stretch>
            <a:fillRect/>
          </a:stretch>
        </p:blipFill>
        <p:spPr>
          <a:xfrm>
            <a:off x="1836092" y="3782021"/>
            <a:ext cx="1119313" cy="167598"/>
          </a:xfrm>
          <a:prstGeom prst="rect">
            <a:avLst/>
          </a:prstGeom>
        </p:spPr>
      </p:pic>
      <p:sp>
        <p:nvSpPr>
          <p:cNvPr id="30" name="TextBox 29">
            <a:hlinkClick r:id="rId7" action="ppaction://hlinksldjump"/>
            <a:extLst>
              <a:ext uri="{FF2B5EF4-FFF2-40B4-BE49-F238E27FC236}">
                <a16:creationId xmlns:a16="http://schemas.microsoft.com/office/drawing/2014/main" id="{07C046D2-3DEF-4106-AAFE-234399BE4735}"/>
              </a:ext>
            </a:extLst>
          </p:cNvPr>
          <p:cNvSpPr txBox="1"/>
          <p:nvPr/>
        </p:nvSpPr>
        <p:spPr>
          <a:xfrm>
            <a:off x="45967" y="1299693"/>
            <a:ext cx="1039387"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CorrecTek Bio</a:t>
            </a:r>
          </a:p>
        </p:txBody>
      </p:sp>
      <p:sp>
        <p:nvSpPr>
          <p:cNvPr id="31" name="TextBox 30">
            <a:hlinkClick r:id="rId8" action="ppaction://hlinksldjump"/>
            <a:extLst>
              <a:ext uri="{FF2B5EF4-FFF2-40B4-BE49-F238E27FC236}">
                <a16:creationId xmlns:a16="http://schemas.microsoft.com/office/drawing/2014/main" id="{488C7E4C-73FA-4F90-BB51-845278647476}"/>
              </a:ext>
            </a:extLst>
          </p:cNvPr>
          <p:cNvSpPr txBox="1"/>
          <p:nvPr/>
        </p:nvSpPr>
        <p:spPr>
          <a:xfrm>
            <a:off x="45967" y="1610471"/>
            <a:ext cx="1210909"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Why Spark EHR?</a:t>
            </a:r>
          </a:p>
        </p:txBody>
      </p:sp>
      <p:sp>
        <p:nvSpPr>
          <p:cNvPr id="32" name="TextBox 31">
            <a:hlinkClick r:id="rId9" action="ppaction://hlinksldjump"/>
            <a:extLst>
              <a:ext uri="{FF2B5EF4-FFF2-40B4-BE49-F238E27FC236}">
                <a16:creationId xmlns:a16="http://schemas.microsoft.com/office/drawing/2014/main" id="{2E99B076-5D73-42B5-9E0A-79CE0AC2E50B}"/>
              </a:ext>
            </a:extLst>
          </p:cNvPr>
          <p:cNvSpPr txBox="1"/>
          <p:nvPr/>
        </p:nvSpPr>
        <p:spPr>
          <a:xfrm>
            <a:off x="45967" y="2232027"/>
            <a:ext cx="1002454"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Patient Chart</a:t>
            </a:r>
          </a:p>
        </p:txBody>
      </p:sp>
      <p:sp>
        <p:nvSpPr>
          <p:cNvPr id="34" name="TextBox 33">
            <a:hlinkClick r:id="rId10" action="ppaction://hlinksldjump"/>
            <a:extLst>
              <a:ext uri="{FF2B5EF4-FFF2-40B4-BE49-F238E27FC236}">
                <a16:creationId xmlns:a16="http://schemas.microsoft.com/office/drawing/2014/main" id="{4921D9C4-B2A8-42FF-B40C-4CBE3230EC69}"/>
              </a:ext>
            </a:extLst>
          </p:cNvPr>
          <p:cNvSpPr txBox="1"/>
          <p:nvPr/>
        </p:nvSpPr>
        <p:spPr>
          <a:xfrm>
            <a:off x="45967" y="2542805"/>
            <a:ext cx="1032014"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Configuration</a:t>
            </a:r>
          </a:p>
        </p:txBody>
      </p:sp>
      <p:sp>
        <p:nvSpPr>
          <p:cNvPr id="35" name="TextBox 34">
            <a:hlinkClick r:id="rId11" action="ppaction://hlinksldjump"/>
            <a:extLst>
              <a:ext uri="{FF2B5EF4-FFF2-40B4-BE49-F238E27FC236}">
                <a16:creationId xmlns:a16="http://schemas.microsoft.com/office/drawing/2014/main" id="{D3964723-9766-4C13-983B-0D29E0BA1B22}"/>
              </a:ext>
            </a:extLst>
          </p:cNvPr>
          <p:cNvSpPr txBox="1"/>
          <p:nvPr/>
        </p:nvSpPr>
        <p:spPr>
          <a:xfrm>
            <a:off x="45967" y="3785917"/>
            <a:ext cx="778546"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Summary</a:t>
            </a:r>
          </a:p>
        </p:txBody>
      </p:sp>
      <p:sp>
        <p:nvSpPr>
          <p:cNvPr id="36" name="TextBox 35">
            <a:hlinkClick r:id="rId12" action="ppaction://hlinksldjump"/>
            <a:extLst>
              <a:ext uri="{FF2B5EF4-FFF2-40B4-BE49-F238E27FC236}">
                <a16:creationId xmlns:a16="http://schemas.microsoft.com/office/drawing/2014/main" id="{F6FE356A-8745-4D19-9FCF-B8D49E1B7375}"/>
              </a:ext>
            </a:extLst>
          </p:cNvPr>
          <p:cNvSpPr txBox="1"/>
          <p:nvPr/>
        </p:nvSpPr>
        <p:spPr>
          <a:xfrm>
            <a:off x="45967" y="2853583"/>
            <a:ext cx="1356975"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Drug Management</a:t>
            </a:r>
          </a:p>
        </p:txBody>
      </p:sp>
      <p:sp>
        <p:nvSpPr>
          <p:cNvPr id="37" name="TextBox 36">
            <a:hlinkClick r:id="rId13" action="ppaction://hlinksldjump"/>
            <a:extLst>
              <a:ext uri="{FF2B5EF4-FFF2-40B4-BE49-F238E27FC236}">
                <a16:creationId xmlns:a16="http://schemas.microsoft.com/office/drawing/2014/main" id="{91D22041-8033-48F2-B7E6-34B133BE0F2C}"/>
              </a:ext>
            </a:extLst>
          </p:cNvPr>
          <p:cNvSpPr txBox="1"/>
          <p:nvPr/>
        </p:nvSpPr>
        <p:spPr>
          <a:xfrm>
            <a:off x="45967" y="3164361"/>
            <a:ext cx="802143"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Interfaces</a:t>
            </a:r>
          </a:p>
        </p:txBody>
      </p:sp>
      <p:sp>
        <p:nvSpPr>
          <p:cNvPr id="38" name="TextBox 37">
            <a:hlinkClick r:id="rId14" action="ppaction://hlinksldjump"/>
            <a:extLst>
              <a:ext uri="{FF2B5EF4-FFF2-40B4-BE49-F238E27FC236}">
                <a16:creationId xmlns:a16="http://schemas.microsoft.com/office/drawing/2014/main" id="{A09C7752-397E-4DAE-AA91-83C2B36A321D}"/>
              </a:ext>
            </a:extLst>
          </p:cNvPr>
          <p:cNvSpPr txBox="1"/>
          <p:nvPr/>
        </p:nvSpPr>
        <p:spPr>
          <a:xfrm>
            <a:off x="45967" y="1921249"/>
            <a:ext cx="793166"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Workflow</a:t>
            </a:r>
          </a:p>
        </p:txBody>
      </p:sp>
      <p:sp>
        <p:nvSpPr>
          <p:cNvPr id="39" name="TextBox 38">
            <a:hlinkClick r:id="rId15" action="ppaction://hlinksldjump"/>
            <a:extLst>
              <a:ext uri="{FF2B5EF4-FFF2-40B4-BE49-F238E27FC236}">
                <a16:creationId xmlns:a16="http://schemas.microsoft.com/office/drawing/2014/main" id="{91D22041-8033-48F2-B7E6-34B133BE0F2C}"/>
              </a:ext>
            </a:extLst>
          </p:cNvPr>
          <p:cNvSpPr txBox="1"/>
          <p:nvPr/>
        </p:nvSpPr>
        <p:spPr>
          <a:xfrm>
            <a:off x="45967" y="3475139"/>
            <a:ext cx="1351717"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Optional Programs</a:t>
            </a:r>
          </a:p>
        </p:txBody>
      </p:sp>
      <p:pic>
        <p:nvPicPr>
          <p:cNvPr id="7" name="Picture 6">
            <a:extLst>
              <a:ext uri="{FF2B5EF4-FFF2-40B4-BE49-F238E27FC236}">
                <a16:creationId xmlns:a16="http://schemas.microsoft.com/office/drawing/2014/main" id="{41F54031-7F37-0F88-461E-0A36C9156C44}"/>
              </a:ext>
            </a:extLst>
          </p:cNvPr>
          <p:cNvPicPr>
            <a:picLocks noChangeAspect="1"/>
          </p:cNvPicPr>
          <p:nvPr/>
        </p:nvPicPr>
        <p:blipFill rotWithShape="1">
          <a:blip r:embed="rId16">
            <a:extLst>
              <a:ext uri="{28A0092B-C50C-407E-A947-70E740481C1C}">
                <a14:useLocalDpi xmlns:a14="http://schemas.microsoft.com/office/drawing/2010/main" val="0"/>
              </a:ext>
            </a:extLst>
          </a:blip>
          <a:srcRect l="432" t="3170" r="28095" b="80797"/>
          <a:stretch/>
        </p:blipFill>
        <p:spPr>
          <a:xfrm>
            <a:off x="2930517" y="916460"/>
            <a:ext cx="6161028" cy="772362"/>
          </a:xfrm>
          <a:prstGeom prst="rect">
            <a:avLst/>
          </a:prstGeom>
        </p:spPr>
      </p:pic>
      <p:pic>
        <p:nvPicPr>
          <p:cNvPr id="9" name="Picture 8">
            <a:extLst>
              <a:ext uri="{FF2B5EF4-FFF2-40B4-BE49-F238E27FC236}">
                <a16:creationId xmlns:a16="http://schemas.microsoft.com/office/drawing/2014/main" id="{E8089240-B8EF-A4CB-6D18-919C10BFE2CF}"/>
              </a:ext>
            </a:extLst>
          </p:cNvPr>
          <p:cNvPicPr>
            <a:picLocks noChangeAspect="1"/>
          </p:cNvPicPr>
          <p:nvPr/>
        </p:nvPicPr>
        <p:blipFill>
          <a:blip r:embed="rId17"/>
          <a:stretch>
            <a:fillRect/>
          </a:stretch>
        </p:blipFill>
        <p:spPr>
          <a:xfrm>
            <a:off x="5202936" y="2615184"/>
            <a:ext cx="258060" cy="270804"/>
          </a:xfrm>
          <a:prstGeom prst="rect">
            <a:avLst/>
          </a:prstGeom>
        </p:spPr>
      </p:pic>
      <p:cxnSp>
        <p:nvCxnSpPr>
          <p:cNvPr id="10" name="Straight Connector 9">
            <a:extLst>
              <a:ext uri="{FF2B5EF4-FFF2-40B4-BE49-F238E27FC236}">
                <a16:creationId xmlns:a16="http://schemas.microsoft.com/office/drawing/2014/main" id="{06A7A535-53C2-2230-2175-2A87CB6F4344}"/>
              </a:ext>
            </a:extLst>
          </p:cNvPr>
          <p:cNvCxnSpPr/>
          <p:nvPr/>
        </p:nvCxnSpPr>
        <p:spPr>
          <a:xfrm>
            <a:off x="42862" y="802194"/>
            <a:ext cx="9024938"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235734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41"/>
          <p:cNvSpPr/>
          <p:nvPr/>
        </p:nvSpPr>
        <p:spPr>
          <a:xfrm>
            <a:off x="37125" y="1955938"/>
            <a:ext cx="1461362" cy="2286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1" name="Picture 20" descr="swooshbig.jpg"/>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l="6250" t="29034" b="8673"/>
          <a:stretch>
            <a:fillRect/>
          </a:stretch>
        </p:blipFill>
        <p:spPr bwMode="auto">
          <a:xfrm rot="10800000">
            <a:off x="0" y="4556463"/>
            <a:ext cx="9144000" cy="587190"/>
          </a:xfrm>
          <a:prstGeom prst="rect">
            <a:avLst/>
          </a:prstGeom>
          <a:noFill/>
          <a:ln>
            <a:noFill/>
          </a:ln>
          <a:scene3d>
            <a:camera prst="orthographicFront">
              <a:rot lat="0" lon="0" rev="10800000"/>
            </a:camera>
            <a:lightRig rig="threePt" dir="t"/>
          </a:scene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23" descr="swooshbig.jpg"/>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l="6250" t="29034" b="8673"/>
          <a:stretch>
            <a:fillRect/>
          </a:stretch>
        </p:blipFill>
        <p:spPr bwMode="auto">
          <a:xfrm rot="10800000">
            <a:off x="0" y="0"/>
            <a:ext cx="9144000" cy="587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2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 y="241158"/>
            <a:ext cx="1361690" cy="508764"/>
          </a:xfrm>
          <a:prstGeom prst="rect">
            <a:avLst/>
          </a:prstGeom>
          <a:noFill/>
        </p:spPr>
      </p:pic>
      <p:graphicFrame>
        <p:nvGraphicFramePr>
          <p:cNvPr id="26" name="Table 25"/>
          <p:cNvGraphicFramePr>
            <a:graphicFrameLocks noGrp="1"/>
          </p:cNvGraphicFramePr>
          <p:nvPr>
            <p:extLst>
              <p:ext uri="{D42A27DB-BD31-4B8C-83A1-F6EECF244321}">
                <p14:modId xmlns:p14="http://schemas.microsoft.com/office/powerpoint/2010/main" val="368132449"/>
              </p:ext>
            </p:extLst>
          </p:nvPr>
        </p:nvGraphicFramePr>
        <p:xfrm>
          <a:off x="1597821" y="316229"/>
          <a:ext cx="7317578" cy="504211"/>
        </p:xfrm>
        <a:graphic>
          <a:graphicData uri="http://schemas.openxmlformats.org/drawingml/2006/table">
            <a:tbl>
              <a:tblPr firstRow="1" bandRow="1">
                <a:tableStyleId>{69012ECD-51FC-41F1-AA8D-1B2483CD663E}</a:tableStyleId>
              </a:tblPr>
              <a:tblGrid>
                <a:gridCol w="1628324">
                  <a:extLst>
                    <a:ext uri="{9D8B030D-6E8A-4147-A177-3AD203B41FA5}">
                      <a16:colId xmlns:a16="http://schemas.microsoft.com/office/drawing/2014/main" val="20000"/>
                    </a:ext>
                  </a:extLst>
                </a:gridCol>
                <a:gridCol w="1896418">
                  <a:extLst>
                    <a:ext uri="{9D8B030D-6E8A-4147-A177-3AD203B41FA5}">
                      <a16:colId xmlns:a16="http://schemas.microsoft.com/office/drawing/2014/main" val="20001"/>
                    </a:ext>
                  </a:extLst>
                </a:gridCol>
                <a:gridCol w="1896418">
                  <a:extLst>
                    <a:ext uri="{9D8B030D-6E8A-4147-A177-3AD203B41FA5}">
                      <a16:colId xmlns:a16="http://schemas.microsoft.com/office/drawing/2014/main" val="20002"/>
                    </a:ext>
                  </a:extLst>
                </a:gridCol>
                <a:gridCol w="1896418">
                  <a:extLst>
                    <a:ext uri="{9D8B030D-6E8A-4147-A177-3AD203B41FA5}">
                      <a16:colId xmlns:a16="http://schemas.microsoft.com/office/drawing/2014/main" val="20003"/>
                    </a:ext>
                  </a:extLst>
                </a:gridCol>
              </a:tblGrid>
              <a:tr h="504211">
                <a:tc>
                  <a:txBody>
                    <a:bodyPr/>
                    <a:lstStyle/>
                    <a:p>
                      <a:r>
                        <a:rPr lang="en-US" baseline="0" dirty="0">
                          <a:solidFill>
                            <a:schemeClr val="bg1"/>
                          </a:solidFill>
                        </a:rPr>
                        <a:t>Workflow</a:t>
                      </a:r>
                      <a:endParaRPr lang="en-US"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70C0"/>
                    </a:solidFill>
                  </a:tcPr>
                </a:tc>
                <a:tc>
                  <a:txBody>
                    <a:bodyPr/>
                    <a:lstStyle/>
                    <a:p>
                      <a:r>
                        <a:rPr lang="en-US" dirty="0">
                          <a:solidFill>
                            <a:sysClr val="windowText" lastClr="000000"/>
                          </a:solidFill>
                        </a:rPr>
                        <a:t>A. Press a Button</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r>
                        <a:rPr lang="en-US" b="0" dirty="0">
                          <a:solidFill>
                            <a:sysClr val="windowText" lastClr="000000"/>
                          </a:solidFill>
                        </a:rPr>
                        <a:t>B. Select a Patient</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r>
                        <a:rPr lang="en-US" dirty="0">
                          <a:solidFill>
                            <a:sysClr val="windowText" lastClr="000000"/>
                          </a:solidFill>
                        </a:rPr>
                        <a:t>C. Click</a:t>
                      </a:r>
                      <a:r>
                        <a:rPr lang="en-US" baseline="0" dirty="0">
                          <a:solidFill>
                            <a:sysClr val="windowText" lastClr="000000"/>
                          </a:solidFill>
                        </a:rPr>
                        <a:t> on choices to build Documentation.</a:t>
                      </a:r>
                      <a:endParaRPr lang="en-US" dirty="0">
                        <a:solidFill>
                          <a:sysClr val="windowText" lastClr="000000"/>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0000"/>
                  </a:ext>
                </a:extLst>
              </a:tr>
            </a:tbl>
          </a:graphicData>
        </a:graphic>
      </p:graphicFrame>
      <p:cxnSp>
        <p:nvCxnSpPr>
          <p:cNvPr id="28" name="Straight Connector 27"/>
          <p:cNvCxnSpPr/>
          <p:nvPr/>
        </p:nvCxnSpPr>
        <p:spPr>
          <a:xfrm flipH="1" flipV="1">
            <a:off x="1506458" y="157968"/>
            <a:ext cx="1899" cy="4692089"/>
          </a:xfrm>
          <a:prstGeom prst="line">
            <a:avLst/>
          </a:prstGeom>
          <a:ln>
            <a:solidFill>
              <a:schemeClr val="accent1">
                <a:lumMod val="50000"/>
              </a:schemeClr>
            </a:solidFill>
          </a:ln>
        </p:spPr>
        <p:style>
          <a:lnRef idx="2">
            <a:schemeClr val="accent1"/>
          </a:lnRef>
          <a:fillRef idx="0">
            <a:schemeClr val="accent1"/>
          </a:fillRef>
          <a:effectRef idx="1">
            <a:schemeClr val="accent1"/>
          </a:effectRef>
          <a:fontRef idx="minor">
            <a:schemeClr val="tx1"/>
          </a:fontRef>
        </p:style>
      </p:cxnSp>
      <p:sp>
        <p:nvSpPr>
          <p:cNvPr id="29" name="TextBox 28"/>
          <p:cNvSpPr txBox="1"/>
          <p:nvPr/>
        </p:nvSpPr>
        <p:spPr>
          <a:xfrm>
            <a:off x="1580118" y="860705"/>
            <a:ext cx="1676386" cy="3785652"/>
          </a:xfrm>
          <a:prstGeom prst="rect">
            <a:avLst/>
          </a:prstGeom>
          <a:noFill/>
        </p:spPr>
        <p:txBody>
          <a:bodyPr wrap="square" rtlCol="0">
            <a:spAutoFit/>
          </a:bodyPr>
          <a:lstStyle/>
          <a:p>
            <a:r>
              <a:rPr lang="en-US" sz="1200" b="1" dirty="0"/>
              <a:t>Select Protocol:</a:t>
            </a:r>
            <a:endParaRPr lang="en-US" sz="1200" dirty="0"/>
          </a:p>
          <a:p>
            <a:endParaRPr lang="en-US" sz="600" b="1" dirty="0"/>
          </a:p>
          <a:p>
            <a:r>
              <a:rPr lang="en-US" sz="1200" dirty="0"/>
              <a:t>Documentation starts with automatic insertion of relevant data already on file.</a:t>
            </a:r>
          </a:p>
          <a:p>
            <a:endParaRPr lang="en-US" sz="600" dirty="0"/>
          </a:p>
          <a:p>
            <a:r>
              <a:rPr lang="en-US" sz="1200" b="1" u="sng" dirty="0"/>
              <a:t>Background:</a:t>
            </a:r>
          </a:p>
          <a:p>
            <a:endParaRPr lang="en-US" sz="600" dirty="0"/>
          </a:p>
          <a:p>
            <a:r>
              <a:rPr lang="en-US" sz="1200" dirty="0"/>
              <a:t>For each “operational” button (on the previous screen), documentation templates or other processes can be linked to the button.</a:t>
            </a:r>
          </a:p>
          <a:p>
            <a:endParaRPr lang="en-US" sz="600" dirty="0"/>
          </a:p>
          <a:p>
            <a:r>
              <a:rPr lang="en-US" sz="1200" dirty="0"/>
              <a:t>In this example, the </a:t>
            </a:r>
            <a:r>
              <a:rPr lang="en-US" sz="1200" i="1" dirty="0"/>
              <a:t>Nursing Protocols</a:t>
            </a:r>
            <a:r>
              <a:rPr lang="en-US" sz="1200" dirty="0"/>
              <a:t> Templates have been linked to the </a:t>
            </a:r>
          </a:p>
          <a:p>
            <a:r>
              <a:rPr lang="en-US" sz="1200" dirty="0"/>
              <a:t>operation button (on the previous screen).</a:t>
            </a:r>
          </a:p>
        </p:txBody>
      </p:sp>
      <p:sp>
        <p:nvSpPr>
          <p:cNvPr id="64" name="TextBox 63"/>
          <p:cNvSpPr txBox="1"/>
          <p:nvPr/>
        </p:nvSpPr>
        <p:spPr>
          <a:xfrm>
            <a:off x="966868" y="4684618"/>
            <a:ext cx="527709" cy="246221"/>
          </a:xfrm>
          <a:prstGeom prst="rect">
            <a:avLst/>
          </a:prstGeom>
          <a:noFill/>
        </p:spPr>
        <p:txBody>
          <a:bodyPr wrap="none" rtlCol="0">
            <a:spAutoFit/>
          </a:bodyPr>
          <a:lstStyle/>
          <a:p>
            <a:r>
              <a:rPr lang="en-US" sz="1000" dirty="0"/>
              <a:t>Slide 9</a:t>
            </a:r>
          </a:p>
        </p:txBody>
      </p:sp>
      <p:pic>
        <p:nvPicPr>
          <p:cNvPr id="44" name="Picture 43">
            <a:extLst>
              <a:ext uri="{FF2B5EF4-FFF2-40B4-BE49-F238E27FC236}">
                <a16:creationId xmlns:a16="http://schemas.microsoft.com/office/drawing/2014/main" id="{F047E1A3-C2E8-4358-BA21-0D7A227BE82D}"/>
              </a:ext>
            </a:extLst>
          </p:cNvPr>
          <p:cNvPicPr>
            <a:picLocks noChangeAspect="1"/>
          </p:cNvPicPr>
          <p:nvPr/>
        </p:nvPicPr>
        <p:blipFill>
          <a:blip r:embed="rId4"/>
          <a:stretch>
            <a:fillRect/>
          </a:stretch>
        </p:blipFill>
        <p:spPr>
          <a:xfrm>
            <a:off x="8256700" y="4087728"/>
            <a:ext cx="734890" cy="194351"/>
          </a:xfrm>
          <a:prstGeom prst="rect">
            <a:avLst/>
          </a:prstGeom>
        </p:spPr>
      </p:pic>
      <p:sp>
        <p:nvSpPr>
          <p:cNvPr id="32" name="TextBox 31">
            <a:hlinkClick r:id="rId5" action="ppaction://hlinksldjump"/>
            <a:extLst>
              <a:ext uri="{FF2B5EF4-FFF2-40B4-BE49-F238E27FC236}">
                <a16:creationId xmlns:a16="http://schemas.microsoft.com/office/drawing/2014/main" id="{07C046D2-3DEF-4106-AAFE-234399BE4735}"/>
              </a:ext>
            </a:extLst>
          </p:cNvPr>
          <p:cNvSpPr txBox="1"/>
          <p:nvPr/>
        </p:nvSpPr>
        <p:spPr>
          <a:xfrm>
            <a:off x="45967" y="1299693"/>
            <a:ext cx="1039387"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CorrecTek Bio</a:t>
            </a:r>
          </a:p>
        </p:txBody>
      </p:sp>
      <p:sp>
        <p:nvSpPr>
          <p:cNvPr id="33" name="TextBox 32">
            <a:hlinkClick r:id="rId6" action="ppaction://hlinksldjump"/>
            <a:extLst>
              <a:ext uri="{FF2B5EF4-FFF2-40B4-BE49-F238E27FC236}">
                <a16:creationId xmlns:a16="http://schemas.microsoft.com/office/drawing/2014/main" id="{488C7E4C-73FA-4F90-BB51-845278647476}"/>
              </a:ext>
            </a:extLst>
          </p:cNvPr>
          <p:cNvSpPr txBox="1"/>
          <p:nvPr/>
        </p:nvSpPr>
        <p:spPr>
          <a:xfrm>
            <a:off x="45967" y="1610471"/>
            <a:ext cx="1210909"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Why Spark EHR?</a:t>
            </a:r>
          </a:p>
        </p:txBody>
      </p:sp>
      <p:sp>
        <p:nvSpPr>
          <p:cNvPr id="34" name="TextBox 33">
            <a:hlinkClick r:id="rId7" action="ppaction://hlinksldjump"/>
            <a:extLst>
              <a:ext uri="{FF2B5EF4-FFF2-40B4-BE49-F238E27FC236}">
                <a16:creationId xmlns:a16="http://schemas.microsoft.com/office/drawing/2014/main" id="{2E99B076-5D73-42B5-9E0A-79CE0AC2E50B}"/>
              </a:ext>
            </a:extLst>
          </p:cNvPr>
          <p:cNvSpPr txBox="1"/>
          <p:nvPr/>
        </p:nvSpPr>
        <p:spPr>
          <a:xfrm>
            <a:off x="45967" y="2232027"/>
            <a:ext cx="1002454"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Patient Chart</a:t>
            </a:r>
          </a:p>
        </p:txBody>
      </p:sp>
      <p:sp>
        <p:nvSpPr>
          <p:cNvPr id="36" name="TextBox 35">
            <a:hlinkClick r:id="rId8" action="ppaction://hlinksldjump"/>
            <a:extLst>
              <a:ext uri="{FF2B5EF4-FFF2-40B4-BE49-F238E27FC236}">
                <a16:creationId xmlns:a16="http://schemas.microsoft.com/office/drawing/2014/main" id="{4921D9C4-B2A8-42FF-B40C-4CBE3230EC69}"/>
              </a:ext>
            </a:extLst>
          </p:cNvPr>
          <p:cNvSpPr txBox="1"/>
          <p:nvPr/>
        </p:nvSpPr>
        <p:spPr>
          <a:xfrm>
            <a:off x="45967" y="2542805"/>
            <a:ext cx="1032014"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Configuration</a:t>
            </a:r>
          </a:p>
        </p:txBody>
      </p:sp>
      <p:sp>
        <p:nvSpPr>
          <p:cNvPr id="37" name="TextBox 36">
            <a:hlinkClick r:id="rId9" action="ppaction://hlinksldjump"/>
            <a:extLst>
              <a:ext uri="{FF2B5EF4-FFF2-40B4-BE49-F238E27FC236}">
                <a16:creationId xmlns:a16="http://schemas.microsoft.com/office/drawing/2014/main" id="{D3964723-9766-4C13-983B-0D29E0BA1B22}"/>
              </a:ext>
            </a:extLst>
          </p:cNvPr>
          <p:cNvSpPr txBox="1"/>
          <p:nvPr/>
        </p:nvSpPr>
        <p:spPr>
          <a:xfrm>
            <a:off x="45967" y="3785917"/>
            <a:ext cx="778546"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Summary</a:t>
            </a:r>
          </a:p>
        </p:txBody>
      </p:sp>
      <p:sp>
        <p:nvSpPr>
          <p:cNvPr id="38" name="TextBox 37">
            <a:hlinkClick r:id="rId10" action="ppaction://hlinksldjump"/>
            <a:extLst>
              <a:ext uri="{FF2B5EF4-FFF2-40B4-BE49-F238E27FC236}">
                <a16:creationId xmlns:a16="http://schemas.microsoft.com/office/drawing/2014/main" id="{F6FE356A-8745-4D19-9FCF-B8D49E1B7375}"/>
              </a:ext>
            </a:extLst>
          </p:cNvPr>
          <p:cNvSpPr txBox="1"/>
          <p:nvPr/>
        </p:nvSpPr>
        <p:spPr>
          <a:xfrm>
            <a:off x="45967" y="2853583"/>
            <a:ext cx="1356975"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Drug Management</a:t>
            </a:r>
          </a:p>
        </p:txBody>
      </p:sp>
      <p:sp>
        <p:nvSpPr>
          <p:cNvPr id="39" name="TextBox 38">
            <a:hlinkClick r:id="rId11" action="ppaction://hlinksldjump"/>
            <a:extLst>
              <a:ext uri="{FF2B5EF4-FFF2-40B4-BE49-F238E27FC236}">
                <a16:creationId xmlns:a16="http://schemas.microsoft.com/office/drawing/2014/main" id="{91D22041-8033-48F2-B7E6-34B133BE0F2C}"/>
              </a:ext>
            </a:extLst>
          </p:cNvPr>
          <p:cNvSpPr txBox="1"/>
          <p:nvPr/>
        </p:nvSpPr>
        <p:spPr>
          <a:xfrm>
            <a:off x="45967" y="3164361"/>
            <a:ext cx="802143"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Interfaces</a:t>
            </a:r>
          </a:p>
        </p:txBody>
      </p:sp>
      <p:sp>
        <p:nvSpPr>
          <p:cNvPr id="40" name="TextBox 39">
            <a:hlinkClick r:id="rId12" action="ppaction://hlinksldjump"/>
            <a:extLst>
              <a:ext uri="{FF2B5EF4-FFF2-40B4-BE49-F238E27FC236}">
                <a16:creationId xmlns:a16="http://schemas.microsoft.com/office/drawing/2014/main" id="{A09C7752-397E-4DAE-AA91-83C2B36A321D}"/>
              </a:ext>
            </a:extLst>
          </p:cNvPr>
          <p:cNvSpPr txBox="1"/>
          <p:nvPr/>
        </p:nvSpPr>
        <p:spPr>
          <a:xfrm>
            <a:off x="45967" y="1921249"/>
            <a:ext cx="793166"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Workflow</a:t>
            </a:r>
          </a:p>
        </p:txBody>
      </p:sp>
      <p:sp>
        <p:nvSpPr>
          <p:cNvPr id="41" name="TextBox 40">
            <a:hlinkClick r:id="rId13" action="ppaction://hlinksldjump"/>
            <a:extLst>
              <a:ext uri="{FF2B5EF4-FFF2-40B4-BE49-F238E27FC236}">
                <a16:creationId xmlns:a16="http://schemas.microsoft.com/office/drawing/2014/main" id="{91D22041-8033-48F2-B7E6-34B133BE0F2C}"/>
              </a:ext>
            </a:extLst>
          </p:cNvPr>
          <p:cNvSpPr txBox="1"/>
          <p:nvPr/>
        </p:nvSpPr>
        <p:spPr>
          <a:xfrm>
            <a:off x="45967" y="3475139"/>
            <a:ext cx="1351717" cy="276999"/>
          </a:xfrm>
          <a:prstGeom prst="rect">
            <a:avLst/>
          </a:prstGeom>
          <a:noFill/>
          <a:ln>
            <a:solidFill>
              <a:schemeClr val="bg1">
                <a:alpha val="0"/>
              </a:schemeClr>
            </a:solidFill>
          </a:ln>
        </p:spPr>
        <p:txBody>
          <a:bodyPr wrap="none" rtlCol="0">
            <a:spAutoFit/>
          </a:bodyPr>
          <a:lstStyle/>
          <a:p>
            <a:r>
              <a:rPr lang="en-US" sz="1200" dirty="0">
                <a:solidFill>
                  <a:schemeClr val="accent1">
                    <a:lumMod val="75000"/>
                  </a:schemeClr>
                </a:solidFill>
              </a:rPr>
              <a:t>Optional Programs</a:t>
            </a:r>
          </a:p>
        </p:txBody>
      </p:sp>
      <p:pic>
        <p:nvPicPr>
          <p:cNvPr id="4" name="Picture 3">
            <a:extLst>
              <a:ext uri="{FF2B5EF4-FFF2-40B4-BE49-F238E27FC236}">
                <a16:creationId xmlns:a16="http://schemas.microsoft.com/office/drawing/2014/main" id="{DA337882-AF87-5AB2-1A90-F31F76EA87AF}"/>
              </a:ext>
            </a:extLst>
          </p:cNvPr>
          <p:cNvPicPr>
            <a:picLocks noChangeAspect="1"/>
          </p:cNvPicPr>
          <p:nvPr/>
        </p:nvPicPr>
        <p:blipFill rotWithShape="1">
          <a:blip r:embed="rId14">
            <a:extLst>
              <a:ext uri="{28A0092B-C50C-407E-A947-70E740481C1C}">
                <a14:useLocalDpi xmlns:a14="http://schemas.microsoft.com/office/drawing/2010/main" val="0"/>
              </a:ext>
            </a:extLst>
          </a:blip>
          <a:srcRect l="391" t="7286" r="39965" b="14736"/>
          <a:stretch/>
        </p:blipFill>
        <p:spPr>
          <a:xfrm>
            <a:off x="3294286" y="909309"/>
            <a:ext cx="5508662" cy="4024641"/>
          </a:xfrm>
          <a:prstGeom prst="rect">
            <a:avLst/>
          </a:prstGeom>
        </p:spPr>
      </p:pic>
      <p:cxnSp>
        <p:nvCxnSpPr>
          <p:cNvPr id="2" name="Straight Connector 1">
            <a:extLst>
              <a:ext uri="{FF2B5EF4-FFF2-40B4-BE49-F238E27FC236}">
                <a16:creationId xmlns:a16="http://schemas.microsoft.com/office/drawing/2014/main" id="{14391DE0-7CEF-EE02-F8EA-4C4BCE021AC4}"/>
              </a:ext>
            </a:extLst>
          </p:cNvPr>
          <p:cNvCxnSpPr/>
          <p:nvPr/>
        </p:nvCxnSpPr>
        <p:spPr>
          <a:xfrm>
            <a:off x="42862" y="802194"/>
            <a:ext cx="9024938"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67401759"/>
      </p:ext>
    </p:extLst>
  </p:cSld>
  <p:clrMapOvr>
    <a:masterClrMapping/>
  </p:clrMapOvr>
</p:sld>
</file>

<file path=ppt/theme/theme1.xml><?xml version="1.0" encoding="utf-8"?>
<a:theme xmlns:a="http://schemas.openxmlformats.org/drawingml/2006/main" name="Office Theme">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11390</TotalTime>
  <Words>2938</Words>
  <Application>Microsoft Office PowerPoint</Application>
  <PresentationFormat>On-screen Show (16:9)</PresentationFormat>
  <Paragraphs>699</Paragraphs>
  <Slides>29</Slides>
  <Notes>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29</vt:i4>
      </vt:variant>
    </vt:vector>
  </HeadingPairs>
  <TitlesOfParts>
    <vt:vector size="36" baseType="lpstr">
      <vt:lpstr>Arial</vt:lpstr>
      <vt:lpstr>Calibri</vt:lpstr>
      <vt:lpstr>Calibri Light</vt:lpstr>
      <vt:lpstr>Courier New</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Ulrich Medical Concepts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Burton Ulrich</dc:creator>
  <cp:lastModifiedBy>Burton Ulrich</cp:lastModifiedBy>
  <cp:revision>709</cp:revision>
  <cp:lastPrinted>2019-09-30T21:47:43Z</cp:lastPrinted>
  <dcterms:created xsi:type="dcterms:W3CDTF">2013-06-18T19:10:00Z</dcterms:created>
  <dcterms:modified xsi:type="dcterms:W3CDTF">2024-09-13T15:35:43Z</dcterms:modified>
</cp:coreProperties>
</file>