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32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comments/comment5.xml" ContentType="application/vnd.openxmlformats-officedocument.presentationml.comments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comments/comment6.xml" ContentType="application/vnd.openxmlformats-officedocument.presentationml.comments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3"/>
    <p:sldMasterId id="2147483674" r:id="rId4"/>
    <p:sldMasterId id="2147483673" r:id="rId5"/>
  </p:sldMasterIdLst>
  <p:notesMasterIdLst>
    <p:notesMasterId r:id="rId110"/>
  </p:notesMasterIdLst>
  <p:sldIdLst>
    <p:sldId id="256" r:id="rId6"/>
    <p:sldId id="257" r:id="rId7"/>
    <p:sldId id="745" r:id="rId8"/>
    <p:sldId id="741" r:id="rId9"/>
    <p:sldId id="739" r:id="rId10"/>
    <p:sldId id="743" r:id="rId11"/>
    <p:sldId id="264" r:id="rId12"/>
    <p:sldId id="733" r:id="rId13"/>
    <p:sldId id="746" r:id="rId14"/>
    <p:sldId id="267" r:id="rId15"/>
    <p:sldId id="268" r:id="rId16"/>
    <p:sldId id="269" r:id="rId17"/>
    <p:sldId id="270" r:id="rId18"/>
    <p:sldId id="271" r:id="rId19"/>
    <p:sldId id="381" r:id="rId20"/>
    <p:sldId id="272" r:id="rId21"/>
    <p:sldId id="273" r:id="rId22"/>
    <p:sldId id="747" r:id="rId23"/>
    <p:sldId id="275" r:id="rId24"/>
    <p:sldId id="276" r:id="rId25"/>
    <p:sldId id="277" r:id="rId26"/>
    <p:sldId id="278" r:id="rId27"/>
    <p:sldId id="702" r:id="rId28"/>
    <p:sldId id="748" r:id="rId29"/>
    <p:sldId id="348" r:id="rId30"/>
    <p:sldId id="281" r:id="rId31"/>
    <p:sldId id="703" r:id="rId32"/>
    <p:sldId id="283" r:id="rId33"/>
    <p:sldId id="284" r:id="rId34"/>
    <p:sldId id="705" r:id="rId35"/>
    <p:sldId id="706" r:id="rId36"/>
    <p:sldId id="287" r:id="rId37"/>
    <p:sldId id="288" r:id="rId38"/>
    <p:sldId id="289" r:id="rId39"/>
    <p:sldId id="290" r:id="rId40"/>
    <p:sldId id="542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708" r:id="rId58"/>
    <p:sldId id="308" r:id="rId59"/>
    <p:sldId id="309" r:id="rId60"/>
    <p:sldId id="716" r:id="rId61"/>
    <p:sldId id="751" r:id="rId62"/>
    <p:sldId id="392" r:id="rId63"/>
    <p:sldId id="717" r:id="rId64"/>
    <p:sldId id="538" r:id="rId65"/>
    <p:sldId id="539" r:id="rId66"/>
    <p:sldId id="693" r:id="rId67"/>
    <p:sldId id="719" r:id="rId68"/>
    <p:sldId id="734" r:id="rId69"/>
    <p:sldId id="312" r:id="rId70"/>
    <p:sldId id="313" r:id="rId71"/>
    <p:sldId id="314" r:id="rId72"/>
    <p:sldId id="315" r:id="rId73"/>
    <p:sldId id="316" r:id="rId74"/>
    <p:sldId id="317" r:id="rId75"/>
    <p:sldId id="318" r:id="rId76"/>
    <p:sldId id="319" r:id="rId77"/>
    <p:sldId id="320" r:id="rId78"/>
    <p:sldId id="321" r:id="rId79"/>
    <p:sldId id="322" r:id="rId80"/>
    <p:sldId id="735" r:id="rId81"/>
    <p:sldId id="324" r:id="rId82"/>
    <p:sldId id="325" r:id="rId83"/>
    <p:sldId id="326" r:id="rId84"/>
    <p:sldId id="327" r:id="rId85"/>
    <p:sldId id="328" r:id="rId86"/>
    <p:sldId id="329" r:id="rId87"/>
    <p:sldId id="330" r:id="rId88"/>
    <p:sldId id="331" r:id="rId89"/>
    <p:sldId id="332" r:id="rId90"/>
    <p:sldId id="736" r:id="rId91"/>
    <p:sldId id="334" r:id="rId92"/>
    <p:sldId id="335" r:id="rId93"/>
    <p:sldId id="336" r:id="rId94"/>
    <p:sldId id="337" r:id="rId95"/>
    <p:sldId id="338" r:id="rId96"/>
    <p:sldId id="339" r:id="rId97"/>
    <p:sldId id="737" r:id="rId98"/>
    <p:sldId id="340" r:id="rId99"/>
    <p:sldId id="723" r:id="rId100"/>
    <p:sldId id="342" r:id="rId101"/>
    <p:sldId id="343" r:id="rId102"/>
    <p:sldId id="344" r:id="rId103"/>
    <p:sldId id="345" r:id="rId104"/>
    <p:sldId id="346" r:id="rId105"/>
    <p:sldId id="347" r:id="rId106"/>
    <p:sldId id="694" r:id="rId107"/>
    <p:sldId id="749" r:id="rId108"/>
    <p:sldId id="730" r:id="rId109"/>
  </p:sldIdLst>
  <p:sldSz cx="9144000" cy="5143500" type="screen16x9"/>
  <p:notesSz cx="6858000" cy="9144000"/>
  <p:embeddedFontLst>
    <p:embeddedFont>
      <p:font typeface="Barlow Semi Condensed" panose="020F0502020204030204" pitchFamily="34" charset="0"/>
      <p:regular r:id="rId111"/>
      <p:bold r:id="rId112"/>
      <p:italic r:id="rId113"/>
      <p:boldItalic r:id="rId114"/>
    </p:embeddedFont>
    <p:embeddedFont>
      <p:font typeface="Barlow Semi Condensed ExLight" pitchFamily="2" charset="77"/>
      <p:regular r:id="rId115"/>
      <p:italic r:id="rId116"/>
    </p:embeddedFont>
    <p:embeddedFont>
      <p:font typeface="Barlow Semi Condensed Light" panose="020F0302020204030204" pitchFamily="34" charset="0"/>
      <p:regular r:id="rId117"/>
      <p:bold r:id="rId118"/>
      <p:italic r:id="rId119"/>
      <p:boldItalic r:id="rId120"/>
    </p:embeddedFont>
    <p:embeddedFont>
      <p:font typeface="Barlow Semi Condensed Medium" panose="020F0502020204030204" pitchFamily="34" charset="0"/>
      <p:regular r:id="rId121"/>
      <p:bold r:id="rId122"/>
      <p:italic r:id="rId123"/>
      <p:boldItalic r:id="rId124"/>
    </p:embeddedFont>
    <p:embeddedFont>
      <p:font typeface="Barlow Semi Condensed SemiBold" panose="020F0502020204030204" pitchFamily="34" charset="0"/>
      <p:regular r:id="rId125"/>
      <p:bold r:id="rId126"/>
      <p:italic r:id="rId127"/>
      <p:boldItalic r:id="rId128"/>
    </p:embeddedFont>
    <p:embeddedFont>
      <p:font typeface="Manrope ExtraBold" pitchFamily="2" charset="0"/>
      <p:bold r:id="rId129"/>
    </p:embeddedFont>
    <p:embeddedFont>
      <p:font typeface="Nunito" pitchFamily="2" charset="77"/>
      <p:regular r:id="rId130"/>
      <p:bold r:id="rId131"/>
      <p:italic r:id="rId132"/>
      <p:boldItalic r:id="rId133"/>
    </p:embeddedFont>
    <p:embeddedFont>
      <p:font typeface="Quicksand" pitchFamily="2" charset="77"/>
      <p:regular r:id="rId134"/>
      <p:bold r:id="rId135"/>
    </p:embeddedFont>
    <p:embeddedFont>
      <p:font typeface="Quicksand Bold" pitchFamily="2" charset="77"/>
      <p:bold r:id="rId136"/>
      <p:italic r:id="rId137"/>
      <p:boldItalic r:id="rId138"/>
    </p:embeddedFont>
    <p:embeddedFont>
      <p:font typeface="Quicksand SemiBold" pitchFamily="2" charset="77"/>
      <p:regular r:id="rId139"/>
      <p:bold r:id="rId1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490">
          <p15:clr>
            <a:srgbClr val="747775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1" roundtripDataSignature="AMtx7mhnx1dGq12bAc5PvsQFqUFcvCGwM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lissa DeLaurentis" initials="" lastIdx="13" clrIdx="0"/>
  <p:cmAuthor id="1" name="Shelly Robinson" initials="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5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3FCAB07-E75E-45E9-AEE8-8ECE3CDCF67A}">
  <a:tblStyle styleId="{E3FCAB07-E75E-45E9-AEE8-8ECE3CDCF67A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13E62561-4AF8-490A-8A18-8C350B62A175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/>
    <p:restoredTop sz="94694"/>
  </p:normalViewPr>
  <p:slideViewPr>
    <p:cSldViewPr snapToGrid="0">
      <p:cViewPr varScale="1">
        <p:scale>
          <a:sx n="161" d="100"/>
          <a:sy n="161" d="100"/>
        </p:scale>
        <p:origin x="968" y="200"/>
      </p:cViewPr>
      <p:guideLst>
        <p:guide orient="horz" pos="249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font" Target="fonts/font7.fntdata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63" Type="http://schemas.openxmlformats.org/officeDocument/2006/relationships/slide" Target="slides/slide58.xml"/><Relationship Id="rId84" Type="http://schemas.openxmlformats.org/officeDocument/2006/relationships/slide" Target="slides/slide79.xml"/><Relationship Id="rId138" Type="http://schemas.openxmlformats.org/officeDocument/2006/relationships/font" Target="fonts/font28.fntdata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53" Type="http://schemas.openxmlformats.org/officeDocument/2006/relationships/slide" Target="slides/slide48.xml"/><Relationship Id="rId74" Type="http://schemas.openxmlformats.org/officeDocument/2006/relationships/slide" Target="slides/slide69.xml"/><Relationship Id="rId128" Type="http://schemas.openxmlformats.org/officeDocument/2006/relationships/font" Target="fonts/font18.fntdata"/><Relationship Id="rId5" Type="http://schemas.openxmlformats.org/officeDocument/2006/relationships/slideMaster" Target="slideMasters/slideMaster3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113" Type="http://schemas.openxmlformats.org/officeDocument/2006/relationships/font" Target="fonts/font3.fntdata"/><Relationship Id="rId118" Type="http://schemas.openxmlformats.org/officeDocument/2006/relationships/font" Target="fonts/font8.fntdata"/><Relationship Id="rId134" Type="http://schemas.openxmlformats.org/officeDocument/2006/relationships/font" Target="fonts/font24.fntdata"/><Relationship Id="rId139" Type="http://schemas.openxmlformats.org/officeDocument/2006/relationships/font" Target="fonts/font29.fntdata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08" Type="http://schemas.openxmlformats.org/officeDocument/2006/relationships/slide" Target="slides/slide103.xml"/><Relationship Id="rId124" Type="http://schemas.openxmlformats.org/officeDocument/2006/relationships/font" Target="fonts/font14.fntdata"/><Relationship Id="rId129" Type="http://schemas.openxmlformats.org/officeDocument/2006/relationships/font" Target="fonts/font19.fntdata"/><Relationship Id="rId54" Type="http://schemas.openxmlformats.org/officeDocument/2006/relationships/slide" Target="slides/slide49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40" Type="http://schemas.openxmlformats.org/officeDocument/2006/relationships/font" Target="fonts/font30.fntdata"/><Relationship Id="rId14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font" Target="fonts/font4.fntdata"/><Relationship Id="rId119" Type="http://schemas.openxmlformats.org/officeDocument/2006/relationships/font" Target="fonts/font9.fntdata"/><Relationship Id="rId44" Type="http://schemas.openxmlformats.org/officeDocument/2006/relationships/slide" Target="slides/slide39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130" Type="http://schemas.openxmlformats.org/officeDocument/2006/relationships/font" Target="fonts/font20.fntdata"/><Relationship Id="rId135" Type="http://schemas.openxmlformats.org/officeDocument/2006/relationships/font" Target="fonts/font25.fntdata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120" Type="http://schemas.openxmlformats.org/officeDocument/2006/relationships/font" Target="fonts/font10.fntdata"/><Relationship Id="rId125" Type="http://schemas.openxmlformats.org/officeDocument/2006/relationships/font" Target="fonts/font15.fntdata"/><Relationship Id="rId141" Type="http://customschemas.google.com/relationships/presentationmetadata" Target="metadata"/><Relationship Id="rId146" Type="http://schemas.openxmlformats.org/officeDocument/2006/relationships/tableStyles" Target="tableStyle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notesMaster" Target="notesMasters/notesMaster1.xml"/><Relationship Id="rId115" Type="http://schemas.openxmlformats.org/officeDocument/2006/relationships/font" Target="fonts/font5.fntdata"/><Relationship Id="rId131" Type="http://schemas.openxmlformats.org/officeDocument/2006/relationships/font" Target="fonts/font21.fntdata"/><Relationship Id="rId136" Type="http://schemas.openxmlformats.org/officeDocument/2006/relationships/font" Target="fonts/font26.fntdata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26" Type="http://schemas.openxmlformats.org/officeDocument/2006/relationships/font" Target="fonts/font16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font" Target="fonts/font11.fntdata"/><Relationship Id="rId142" Type="http://schemas.openxmlformats.org/officeDocument/2006/relationships/commentAuthors" Target="commentAuthors.xml"/><Relationship Id="rId3" Type="http://schemas.openxmlformats.org/officeDocument/2006/relationships/slideMaster" Target="slideMasters/slideMaster1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font" Target="fonts/font6.fntdata"/><Relationship Id="rId137" Type="http://schemas.openxmlformats.org/officeDocument/2006/relationships/font" Target="fonts/font27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font" Target="fonts/font1.fntdata"/><Relationship Id="rId132" Type="http://schemas.openxmlformats.org/officeDocument/2006/relationships/font" Target="fonts/font22.fntdata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27" Type="http://schemas.openxmlformats.org/officeDocument/2006/relationships/font" Target="fonts/font17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font" Target="fonts/font12.fntdata"/><Relationship Id="rId143" Type="http://schemas.openxmlformats.org/officeDocument/2006/relationships/presProps" Target="pres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47" Type="http://schemas.openxmlformats.org/officeDocument/2006/relationships/slide" Target="slides/slide42.xml"/><Relationship Id="rId68" Type="http://schemas.openxmlformats.org/officeDocument/2006/relationships/slide" Target="slides/slide63.xml"/><Relationship Id="rId89" Type="http://schemas.openxmlformats.org/officeDocument/2006/relationships/slide" Target="slides/slide84.xml"/><Relationship Id="rId112" Type="http://schemas.openxmlformats.org/officeDocument/2006/relationships/font" Target="fonts/font2.fntdata"/><Relationship Id="rId133" Type="http://schemas.openxmlformats.org/officeDocument/2006/relationships/font" Target="fonts/font23.fntdata"/><Relationship Id="rId16" Type="http://schemas.openxmlformats.org/officeDocument/2006/relationships/slide" Target="slides/slide11.xml"/><Relationship Id="rId37" Type="http://schemas.openxmlformats.org/officeDocument/2006/relationships/slide" Target="slides/slide32.xml"/><Relationship Id="rId58" Type="http://schemas.openxmlformats.org/officeDocument/2006/relationships/slide" Target="slides/slide53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font" Target="fonts/font13.fntdata"/><Relationship Id="rId14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4-08-08T18:12:13.862" idx="1">
    <p:pos x="246" y="0"/>
    <p:text>Can this image be clearer?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TTxg2t8"/>
      </p:ext>
    </p:extLst>
  </p:cm>
  <p:cm authorId="1" dt="2024-08-08T18:12:13.862" idx="1">
    <p:pos x="246" y="0"/>
    <p:text>I am looking for the original image to look for a clearer image.</p:text>
    <p:extLst>
      <p:ext uri="{C676402C-5697-4E1C-873F-D02D1690AC5C}">
        <p15:threadingInfo xmlns:p15="http://schemas.microsoft.com/office/powerpoint/2012/main" timeZoneBias="0">
          <p15:parentCm authorId="0" idx="1"/>
        </p15:threadingInfo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TYZ5acY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4-08-06T20:52:30.764" idx="13">
    <p:pos x="2317" y="1950"/>
    <p:text>This data needs a citation.</p:text>
    <p:extLst>
      <p:ext uri="{C676402C-5697-4E1C-873F-D02D1690AC5C}">
        <p15:threadingInfo xmlns:p15="http://schemas.microsoft.com/office/powerpoint/2012/main" timeZoneBias="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4-08-08T18:29:46.252" idx="7">
    <p:pos x="0" y="254"/>
    <p:text>Remove the term "policy"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TTxg2uY"/>
      </p:ext>
    </p:extLst>
  </p:cm>
  <p:cm authorId="1" dt="2024-08-08T18:29:46.252" idx="3">
    <p:pos x="0" y="254"/>
    <p:text>Done</p:text>
    <p:extLst>
      <p:ext uri="{C676402C-5697-4E1C-873F-D02D1690AC5C}">
        <p15:threadingInfo xmlns:p15="http://schemas.microsoft.com/office/powerpoint/2012/main" timeZoneBias="0">
          <p15:parentCm authorId="0" idx="7"/>
        </p15:threadingInfo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TYZ5acg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4-08-08T18:30:15.535" idx="8">
    <p:pos x="0" y="254"/>
    <p:text>Remove the term policy and add citation for data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TTxg2uc"/>
      </p:ext>
    </p:extLst>
  </p:cm>
  <p:cm authorId="1" dt="2024-08-08T18:30:15.535" idx="4">
    <p:pos x="0" y="254"/>
    <p:text>Removed policy, working on citation</p:text>
    <p:extLst>
      <p:ext uri="{C676402C-5697-4E1C-873F-D02D1690AC5C}">
        <p15:threadingInfo xmlns:p15="http://schemas.microsoft.com/office/powerpoint/2012/main" timeZoneBias="0">
          <p15:parentCm authorId="0" idx="8"/>
        </p15:threadingInfo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TYZ5ack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4-08-08T18:32:33.872" idx="10">
    <p:pos x="427" y="1007"/>
    <p:text>Capitalization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TTxg2uo"/>
      </p:ext>
    </p:extLst>
  </p:cm>
  <p:cm authorId="1" dt="2024-08-08T18:32:33.872" idx="5">
    <p:pos x="427" y="1007"/>
    <p:text>Done</p:text>
    <p:extLst>
      <p:ext uri="{C676402C-5697-4E1C-873F-D02D1690AC5C}">
        <p15:threadingInfo xmlns:p15="http://schemas.microsoft.com/office/powerpoint/2012/main" timeZoneBias="0">
          <p15:parentCm authorId="0" idx="10"/>
        </p15:threadingInfo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TYZ5aco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4-08-08T18:37:50.696" idx="11">
    <p:pos x="257" y="667"/>
    <p:text>Some bullet points through the presentation have periods . and others do not. Please make sure it is consistent.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TT2Dg-0"/>
      </p:ext>
    </p:extLst>
  </p:cm>
  <p:cm authorId="1" dt="2024-08-08T18:37:50.696" idx="6">
    <p:pos x="257" y="667"/>
    <p:text>I removed all of the periods from the bullets</p:text>
    <p:extLst>
      <p:ext uri="{C676402C-5697-4E1C-873F-D02D1690AC5C}">
        <p15:threadingInfo xmlns:p15="http://schemas.microsoft.com/office/powerpoint/2012/main" timeZoneBias="0">
          <p15:parentCm authorId="0" idx="11"/>
        </p15:threadingInfo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BTYZ5acs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Barlow Semi Condensed Light" pitchFamily="2" charset="77"/>
        <a:ea typeface="Barlow Semi Condensed Light" pitchFamily="2" charset="77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" name="Google Shape;11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6" name="Google Shape;22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" name="Google Shape;23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37ae373c13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37ae373c13_0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37ae373c13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37ae373c13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9" name="Google Shape;28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5" name="Google Shape;29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237ae373c13_0_2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237ae373c13_0_2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37ae373c13_0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237ae373c13_0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g23a0364cfc9_0_4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7" name="Google Shape;927;g23a0364cfc9_0_4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233685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8" name="Google Shape;328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237ae373c13_0_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237ae373c13_0_2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1" name="Google Shape;371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237ae373c13_0_3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237ae373c13_0_3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37ae373c13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37ae373c13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984991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237ae373c13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237ae373c13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7" name="Google Shape;407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8" name="Google Shape;418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2" name="Google Shape;452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237ae373c13_0_4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237ae373c13_0_4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5712157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2" name="Google Shape;462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0" name="Google Shape;470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5" name="Google Shape;475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0" name="Google Shape;490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37ae373c13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37ae373c13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3861289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6" name="Google Shape;496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5" name="Google Shape;505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2" name="Google Shape;512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9" name="Google Shape;519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7" name="Google Shape;527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4" name="Google Shape;534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2" name="Google Shape;552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2" name="Google Shape;562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9" name="Google Shape;569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8" name="Google Shape;578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37ae373c13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37ae373c13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6" name="Google Shape;586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2" name="Google Shape;592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6" name="Google Shape;496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9134905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6" name="Google Shape;616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6" name="Google Shape;626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g237e781345b_0_1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1" name="Google Shape;561;g237e781345b_0_1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Barlow Semi Condensed Light" pitchFamily="2" charset="77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6F6F33-4C36-9C4A-8CDA-7ED3A338AACA}" type="slidenum">
              <a:rPr lang="en-US" smtClean="0">
                <a:latin typeface="Barlow Semi Condensed Light" pitchFamily="2" charset="77"/>
              </a:rPr>
              <a:t>59</a:t>
            </a:fld>
            <a:endParaRPr lang="en-US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3265178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g237e781345b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7" name="Google Shape;567;g237e781345b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23a0364cfc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23a0364cfc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2252853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8" name="Google Shape;648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6" name="Google Shape;18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9" name="Google Shape;659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8" name="Google Shape;668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7" name="Google Shape;677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5" name="Google Shape;685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3" name="Google Shape;693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2" name="Google Shape;702;p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1" name="Google Shape;711;p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9" name="Google Shape;719;p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7" name="Google Shape;727;p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3" name="Google Shape;733;p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37ae373c1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37ae373c1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6" name="Google Shape;496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7066861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7" name="Google Shape;757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6" name="Google Shape;766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3" name="Google Shape;773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1" name="Google Shape;781;p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3" name="Google Shape;793;p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1" name="Google Shape;801;p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9" name="Google Shape;809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1" name="Google Shape;821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7" name="Google Shape;827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37ae373c1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37ae373c1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6" name="Google Shape;496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4085121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1" name="Google Shape;851;p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0" name="Google Shape;860;p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1" name="Google Shape;871;p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8" name="Google Shape;878;p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p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8" name="Google Shape;888;p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6" name="Google Shape;896;p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6" name="Google Shape;896;p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56093557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4" name="Google Shape;904;p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23a0364cfc9_0_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0" name="Google Shape;800;g23a0364cfc9_0_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1" name="Google Shape;211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9" name="Google Shape;919;p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9" name="Google Shape;929;p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9" name="Google Shape;939;p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1" name="Google Shape;951;p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3" name="Google Shape;963;p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5" name="Google Shape;975;p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37ae373c13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37ae373c13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98499105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37ae373c13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37ae373c13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2598185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g23a0364cfc9_0_5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2" name="Google Shape;1072;g23a0364cfc9_0_5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 3">
  <p:cSld name="Custom Layout 2 3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79661B3-A9D8-2EDD-F41D-1E84F05A750E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3" name="Google Shape;40;p10">
              <a:extLst>
                <a:ext uri="{FF2B5EF4-FFF2-40B4-BE49-F238E27FC236}">
                  <a16:creationId xmlns:a16="http://schemas.microsoft.com/office/drawing/2014/main" id="{7E69F583-82C7-02DE-ED00-E007A61C1FFB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AF0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4" name="Picture 3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5218D1C6-CDEE-B8E4-74B4-1E8D2F89121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 2 1">
  <p:cSld name="Custom Layout 1 2 1">
    <p:bg>
      <p:bgPr>
        <a:solidFill>
          <a:schemeClr val="lt1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37"/>
          <p:cNvSpPr/>
          <p:nvPr/>
        </p:nvSpPr>
        <p:spPr>
          <a:xfrm>
            <a:off x="0" y="3952125"/>
            <a:ext cx="9144000" cy="1191000"/>
          </a:xfrm>
          <a:prstGeom prst="rect">
            <a:avLst/>
          </a:prstGeom>
          <a:solidFill>
            <a:srgbClr val="002F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Barlow Semi Condensed Light" pitchFamily="2" charset="77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137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9393" y="771462"/>
            <a:ext cx="2250163" cy="1204684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37"/>
          <p:cNvSpPr txBox="1">
            <a:spLocks noGrp="1"/>
          </p:cNvSpPr>
          <p:nvPr>
            <p:ph type="title"/>
          </p:nvPr>
        </p:nvSpPr>
        <p:spPr>
          <a:xfrm>
            <a:off x="1141025" y="2649225"/>
            <a:ext cx="6786900" cy="9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000">
                <a:latin typeface="Quicksand" pitchFamily="2" charset="77"/>
                <a:ea typeface="Quicksand" pitchFamily="2" charset="77"/>
                <a:cs typeface="Quicksand" pitchFamily="2" charset="77"/>
                <a:sym typeface="Nuni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 dirty="0"/>
          </a:p>
        </p:txBody>
      </p:sp>
      <p:grpSp>
        <p:nvGrpSpPr>
          <p:cNvPr id="2" name="Google Shape;36;p132">
            <a:extLst>
              <a:ext uri="{FF2B5EF4-FFF2-40B4-BE49-F238E27FC236}">
                <a16:creationId xmlns:a16="http://schemas.microsoft.com/office/drawing/2014/main" id="{3EE8F714-7C8F-9DAD-0E8C-B38AE98AFA1C}"/>
              </a:ext>
            </a:extLst>
          </p:cNvPr>
          <p:cNvGrpSpPr/>
          <p:nvPr userDrawn="1"/>
        </p:nvGrpSpPr>
        <p:grpSpPr>
          <a:xfrm>
            <a:off x="0" y="4903650"/>
            <a:ext cx="9144000" cy="240000"/>
            <a:chOff x="0" y="4903650"/>
            <a:chExt cx="9144000" cy="240000"/>
          </a:xfrm>
        </p:grpSpPr>
        <p:sp>
          <p:nvSpPr>
            <p:cNvPr id="3" name="Google Shape;37;p132">
              <a:extLst>
                <a:ext uri="{FF2B5EF4-FFF2-40B4-BE49-F238E27FC236}">
                  <a16:creationId xmlns:a16="http://schemas.microsoft.com/office/drawing/2014/main" id="{77C51675-B575-E329-C932-DD53784577C4}"/>
                </a:ext>
              </a:extLst>
            </p:cNvPr>
            <p:cNvSpPr/>
            <p:nvPr/>
          </p:nvSpPr>
          <p:spPr>
            <a:xfrm>
              <a:off x="0" y="4903650"/>
              <a:ext cx="9144000" cy="240000"/>
            </a:xfrm>
            <a:prstGeom prst="rect">
              <a:avLst/>
            </a:prstGeom>
            <a:solidFill>
              <a:srgbClr val="AF0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Arial"/>
                <a:cs typeface="Arial"/>
                <a:sym typeface="Arial"/>
              </a:endParaRPr>
            </a:p>
          </p:txBody>
        </p:sp>
        <p:pic>
          <p:nvPicPr>
            <p:cNvPr id="4" name="Google Shape;38;p132">
              <a:extLst>
                <a:ext uri="{FF2B5EF4-FFF2-40B4-BE49-F238E27FC236}">
                  <a16:creationId xmlns:a16="http://schemas.microsoft.com/office/drawing/2014/main" id="{D9A568EB-DF67-E9B8-CA34-8458BD601B0E}"/>
                </a:ext>
              </a:extLst>
            </p:cNvPr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6650" y="4949150"/>
              <a:ext cx="778851" cy="1519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">
  <p:cSld name="Custom Layout 3">
    <p:bg>
      <p:bgPr>
        <a:gradFill>
          <a:gsLst>
            <a:gs pos="0">
              <a:srgbClr val="FF4202"/>
            </a:gs>
            <a:gs pos="100000">
              <a:srgbClr val="AF0B59"/>
            </a:gs>
          </a:gsLst>
          <a:lin ang="0" scaled="0"/>
        </a:gra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A2962822-D6E5-EC48-DF10-2636D0451A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2994" y="1694485"/>
            <a:ext cx="3278011" cy="17545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 1">
  <p:cSld name="Custom Layout 3 1">
    <p:bg>
      <p:bgPr>
        <a:gradFill>
          <a:gsLst>
            <a:gs pos="0">
              <a:srgbClr val="FF4202"/>
            </a:gs>
            <a:gs pos="100000">
              <a:srgbClr val="AF0B59"/>
            </a:gs>
          </a:gsLst>
          <a:lin ang="0" scaled="0"/>
        </a:gra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;p13">
            <a:extLst>
              <a:ext uri="{FF2B5EF4-FFF2-40B4-BE49-F238E27FC236}">
                <a16:creationId xmlns:a16="http://schemas.microsoft.com/office/drawing/2014/main" id="{28251759-EC55-30C6-9582-38A5D6D10E94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311700" y="923900"/>
            <a:ext cx="8520600" cy="81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2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3" name="Google Shape;58;p13">
            <a:extLst>
              <a:ext uri="{FF2B5EF4-FFF2-40B4-BE49-F238E27FC236}">
                <a16:creationId xmlns:a16="http://schemas.microsoft.com/office/drawing/2014/main" id="{35DCDFD4-E9CD-54AD-385E-886A920328E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11700" y="18668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Barlow Semi Condensed Medium" pitchFamily="2" charset="77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sp>
        <p:nvSpPr>
          <p:cNvPr id="4" name="Google Shape;59;p13">
            <a:extLst>
              <a:ext uri="{FF2B5EF4-FFF2-40B4-BE49-F238E27FC236}">
                <a16:creationId xmlns:a16="http://schemas.microsoft.com/office/drawing/2014/main" id="{39DD8E49-24C0-6EBF-D593-BDE3C015778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latin typeface="Barlow Semi Condensed Medium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1;p14">
            <a:extLst>
              <a:ext uri="{FF2B5EF4-FFF2-40B4-BE49-F238E27FC236}">
                <a16:creationId xmlns:a16="http://schemas.microsoft.com/office/drawing/2014/main" id="{D53D9775-1B12-DEEC-0C90-C7F3EC6C4A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19692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33C3A99-F41F-9DDC-AA16-EEC6C42D7BA2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4" name="Google Shape;40;p10">
              <a:extLst>
                <a:ext uri="{FF2B5EF4-FFF2-40B4-BE49-F238E27FC236}">
                  <a16:creationId xmlns:a16="http://schemas.microsoft.com/office/drawing/2014/main" id="{2F83448C-6C9A-8D08-D2E9-4B742AE2EE1C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AF0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5" name="Picture 4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EC32D307-036E-2C00-D368-51D77A41FF3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6" name="Google Shape;62;p14">
            <a:extLst>
              <a:ext uri="{FF2B5EF4-FFF2-40B4-BE49-F238E27FC236}">
                <a16:creationId xmlns:a16="http://schemas.microsoft.com/office/drawing/2014/main" id="{CE5BD42D-05D9-0221-3FC7-D1DF548DE09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_AND_BODY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F9F4D4A-5FBF-9E45-5B30-EEA644AB2454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7" name="Google Shape;36;p9">
              <a:extLst>
                <a:ext uri="{FF2B5EF4-FFF2-40B4-BE49-F238E27FC236}">
                  <a16:creationId xmlns:a16="http://schemas.microsoft.com/office/drawing/2014/main" id="{36BB8C43-38A2-E43F-5199-7D7F31988B4C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8" name="Picture 7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E9D5ABAE-7394-ED84-3E95-E1D400CE95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3" name="Google Shape;69;p16">
            <a:extLst>
              <a:ext uri="{FF2B5EF4-FFF2-40B4-BE49-F238E27FC236}">
                <a16:creationId xmlns:a16="http://schemas.microsoft.com/office/drawing/2014/main" id="{BB3907A1-2925-9162-E9E3-580C6F0D87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4" name="Google Shape;70;p16">
            <a:extLst>
              <a:ext uri="{FF2B5EF4-FFF2-40B4-BE49-F238E27FC236}">
                <a16:creationId xmlns:a16="http://schemas.microsoft.com/office/drawing/2014/main" id="{13268A1B-6016-FA22-61D0-E85214C3B667}"/>
              </a:ext>
            </a:extLst>
          </p:cNvPr>
          <p:cNvSpPr txBox="1">
            <a:spLocks noGrp="1"/>
          </p:cNvSpPr>
          <p:nvPr>
            <p:ph type="body" idx="1" hasCustomPrompt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ct val="75000"/>
              <a:buChar char="●"/>
              <a:defRPr sz="1700" b="0" i="0">
                <a:solidFill>
                  <a:srgbClr val="1B6386"/>
                </a:solidFill>
                <a:latin typeface="Barlow Semi Condensed Medium" pitchFamily="2" charset="77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Char char="○"/>
              <a:defRPr sz="1300" b="0" i="0">
                <a:solidFill>
                  <a:schemeClr val="tx1"/>
                </a:solidFill>
                <a:latin typeface="Barlow Semi Condensed Light" pitchFamily="2" charset="77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r>
              <a:rPr lang="en-US" dirty="0" err="1"/>
              <a:t>Asdf</a:t>
            </a:r>
            <a:endParaRPr lang="en-US" dirty="0"/>
          </a:p>
          <a:p>
            <a:pPr lvl="1"/>
            <a:r>
              <a:rPr lang="en-US" dirty="0" err="1"/>
              <a:t>asdfasdf</a:t>
            </a:r>
            <a:endParaRPr dirty="0"/>
          </a:p>
        </p:txBody>
      </p:sp>
      <p:sp>
        <p:nvSpPr>
          <p:cNvPr id="2" name="Google Shape;62;p14">
            <a:extLst>
              <a:ext uri="{FF2B5EF4-FFF2-40B4-BE49-F238E27FC236}">
                <a16:creationId xmlns:a16="http://schemas.microsoft.com/office/drawing/2014/main" id="{E6231E50-2D6D-D0A1-A43D-55E3D37815A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(No Footer)" userDrawn="1">
  <p:cSld name="Title and two columns (No Footer)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87;p19">
            <a:extLst>
              <a:ext uri="{FF2B5EF4-FFF2-40B4-BE49-F238E27FC236}">
                <a16:creationId xmlns:a16="http://schemas.microsoft.com/office/drawing/2014/main" id="{AEFD1266-5199-D1CC-648B-E9B1A790B4F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4" name="Google Shape;88;p19">
            <a:extLst>
              <a:ext uri="{FF2B5EF4-FFF2-40B4-BE49-F238E27FC236}">
                <a16:creationId xmlns:a16="http://schemas.microsoft.com/office/drawing/2014/main" id="{5634494C-C058-BF69-8EC5-6E9393E0BA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ct val="75000"/>
              <a:buChar char="●"/>
              <a:defRPr sz="1700">
                <a:latin typeface="Barlow Semi Condensed Medium" pitchFamily="2" charset="77"/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5" name="Google Shape;89;p19">
            <a:extLst>
              <a:ext uri="{FF2B5EF4-FFF2-40B4-BE49-F238E27FC236}">
                <a16:creationId xmlns:a16="http://schemas.microsoft.com/office/drawing/2014/main" id="{CF5B748D-A9A4-E69E-5904-8039D73D6F2D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ct val="75000"/>
              <a:buChar char="●"/>
              <a:defRPr sz="1700">
                <a:latin typeface="Barlow Semi Condensed Medium" pitchFamily="2" charset="77"/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D1439B8-DAF9-898D-68F1-49E36D1452D4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7" name="Google Shape;36;p9">
              <a:extLst>
                <a:ext uri="{FF2B5EF4-FFF2-40B4-BE49-F238E27FC236}">
                  <a16:creationId xmlns:a16="http://schemas.microsoft.com/office/drawing/2014/main" id="{5A87B1B7-0465-0269-E488-BA739048ACBB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8" name="Picture 7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83F75496-37BA-4CBA-4CF3-0236DDA48A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9" name="Google Shape;62;p14">
            <a:extLst>
              <a:ext uri="{FF2B5EF4-FFF2-40B4-BE49-F238E27FC236}">
                <a16:creationId xmlns:a16="http://schemas.microsoft.com/office/drawing/2014/main" id="{A8AF78DA-3A58-40F0-97FD-A5582EBD1E2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 column 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5;p21">
            <a:extLst>
              <a:ext uri="{FF2B5EF4-FFF2-40B4-BE49-F238E27FC236}">
                <a16:creationId xmlns:a16="http://schemas.microsoft.com/office/drawing/2014/main" id="{0FA03781-47F3-28B7-E843-7F02507A3F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3" name="Google Shape;96;p21">
            <a:extLst>
              <a:ext uri="{FF2B5EF4-FFF2-40B4-BE49-F238E27FC236}">
                <a16:creationId xmlns:a16="http://schemas.microsoft.com/office/drawing/2014/main" id="{E8274A75-844D-6062-E688-9D9DF38E77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300">
                <a:latin typeface="Barlow Semi Condensed Medium" pitchFamily="2" charset="77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DC5A944-CA7E-91EC-B5BE-7B531A53D560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5" name="Google Shape;36;p9">
              <a:extLst>
                <a:ext uri="{FF2B5EF4-FFF2-40B4-BE49-F238E27FC236}">
                  <a16:creationId xmlns:a16="http://schemas.microsoft.com/office/drawing/2014/main" id="{93F00274-BBC1-893E-A0C0-931FF91CB6BC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6" name="Picture 5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EBAF3BF5-6D6C-1928-8784-60E8F9E5908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7" name="Google Shape;62;p14">
            <a:extLst>
              <a:ext uri="{FF2B5EF4-FFF2-40B4-BE49-F238E27FC236}">
                <a16:creationId xmlns:a16="http://schemas.microsoft.com/office/drawing/2014/main" id="{B1E557FB-AAD7-08E3-E311-24F3452407D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rgbClr val="002F3B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6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sp>
        <p:nvSpPr>
          <p:cNvPr id="94" name="Google Shape;94;p14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Barlow Semi Condensed Light" pitchFamily="2" charset="77"/>
                <a:ea typeface="Barlow Semi Condensed Light" pitchFamily="2" charset="77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Barlow Semi Condensed Light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4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98" name="Google Shape;98;p147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00" b="0" i="0">
                <a:latin typeface="Barlow Semi Condensed Medium" pitchFamily="2" charset="77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99" name="Google Shape;99;p147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5000"/>
              <a:buChar char="●"/>
              <a:defRPr sz="1700" b="0" i="0">
                <a:latin typeface="Barlow Semi Condensed Light" pitchFamily="2" charset="77"/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DFD5598-87F8-1F15-5ADF-E445B50002EF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3" name="Google Shape;36;p9">
              <a:extLst>
                <a:ext uri="{FF2B5EF4-FFF2-40B4-BE49-F238E27FC236}">
                  <a16:creationId xmlns:a16="http://schemas.microsoft.com/office/drawing/2014/main" id="{20935F58-4103-E0C0-B2CD-B134C468684F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4" name="Picture 3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9894F046-39BB-7BE6-FB2B-D912B1C3BD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5" name="Google Shape;62;p14">
            <a:extLst>
              <a:ext uri="{FF2B5EF4-FFF2-40B4-BE49-F238E27FC236}">
                <a16:creationId xmlns:a16="http://schemas.microsoft.com/office/drawing/2014/main" id="{F5BF1D06-55D1-FCBA-0C0C-DF3EEFACBE5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 1 1" userDrawn="1">
  <p:cSld name="Custom Layout 3 1 1">
    <p:bg>
      <p:bgPr>
        <a:gradFill>
          <a:gsLst>
            <a:gs pos="0">
              <a:srgbClr val="FF4202"/>
            </a:gs>
            <a:gs pos="100000">
              <a:srgbClr val="AF0B59"/>
            </a:gs>
          </a:gsLst>
          <a:lin ang="0" scaled="0"/>
        </a:gra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p128"/>
          <p:cNvGrpSpPr/>
          <p:nvPr/>
        </p:nvGrpSpPr>
        <p:grpSpPr>
          <a:xfrm>
            <a:off x="0" y="4903650"/>
            <a:ext cx="9144000" cy="240000"/>
            <a:chOff x="0" y="4903650"/>
            <a:chExt cx="9144000" cy="240000"/>
          </a:xfrm>
        </p:grpSpPr>
        <p:sp>
          <p:nvSpPr>
            <p:cNvPr id="16" name="Google Shape;16;p128"/>
            <p:cNvSpPr/>
            <p:nvPr/>
          </p:nvSpPr>
          <p:spPr>
            <a:xfrm>
              <a:off x="0" y="4903650"/>
              <a:ext cx="9144000" cy="240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Arial"/>
                <a:cs typeface="Arial"/>
                <a:sym typeface="Arial"/>
              </a:endParaRPr>
            </a:p>
          </p:txBody>
        </p:sp>
        <p:pic>
          <p:nvPicPr>
            <p:cNvPr id="17" name="Google Shape;17;p128"/>
            <p:cNvPicPr preferRelativeResize="0"/>
            <p:nvPr/>
          </p:nvPicPr>
          <p:blipFill rotWithShape="1">
            <a:blip r:embed="rId2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6650" y="4949150"/>
              <a:ext cx="778851" cy="1519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691D51-AC88-0707-2462-5C2797462AA7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 b="0" i="0"/>
            </a:lvl1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4B2975-004D-41CD-9402-28CC33536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>
  <p:cSld name="Custom Layout 1">
    <p:bg>
      <p:bgPr>
        <a:solidFill>
          <a:srgbClr val="002F3B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600" y="1356650"/>
            <a:ext cx="3542789" cy="18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/>
          <p:nvPr/>
        </p:nvSpPr>
        <p:spPr>
          <a:xfrm>
            <a:off x="0" y="5014200"/>
            <a:ext cx="9144000" cy="129000"/>
          </a:xfrm>
          <a:prstGeom prst="rect">
            <a:avLst/>
          </a:prstGeom>
          <a:solidFill>
            <a:srgbClr val="AF0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159007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 2">
  <p:cSld name="Custom Layout 2 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>
            <a:spLocks noGrp="1"/>
          </p:cNvSpPr>
          <p:nvPr>
            <p:ph type="title"/>
          </p:nvPr>
        </p:nvSpPr>
        <p:spPr>
          <a:xfrm>
            <a:off x="4141425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4141425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45" name="Google Shape;45;p11"/>
          <p:cNvGrpSpPr/>
          <p:nvPr/>
        </p:nvGrpSpPr>
        <p:grpSpPr>
          <a:xfrm>
            <a:off x="0" y="4903650"/>
            <a:ext cx="9146743" cy="240000"/>
            <a:chOff x="0" y="4903650"/>
            <a:chExt cx="9144000" cy="240000"/>
          </a:xfrm>
        </p:grpSpPr>
        <p:sp>
          <p:nvSpPr>
            <p:cNvPr id="46" name="Google Shape;46;p11"/>
            <p:cNvSpPr/>
            <p:nvPr/>
          </p:nvSpPr>
          <p:spPr>
            <a:xfrm>
              <a:off x="0" y="4903650"/>
              <a:ext cx="9144000" cy="240000"/>
            </a:xfrm>
            <a:prstGeom prst="rect">
              <a:avLst/>
            </a:prstGeom>
            <a:solidFill>
              <a:srgbClr val="002F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47" name="Google Shape;47;p11"/>
            <p:cNvPicPr preferRelativeResize="0"/>
            <p:nvPr/>
          </p:nvPicPr>
          <p:blipFill>
            <a:blip r:embed="rId2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6650" y="4949150"/>
              <a:ext cx="778851" cy="15197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71030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 preserve="1">
  <p:cSld name="Custom Layout 1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600" y="1356650"/>
            <a:ext cx="3542789" cy="18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/>
          <p:nvPr/>
        </p:nvSpPr>
        <p:spPr>
          <a:xfrm>
            <a:off x="0" y="5014200"/>
            <a:ext cx="9144000" cy="129000"/>
          </a:xfrm>
          <a:prstGeom prst="rect">
            <a:avLst/>
          </a:prstGeom>
          <a:solidFill>
            <a:srgbClr val="AF0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785579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 2" preserve="1">
  <p:cSld name="Custom Layout 1 2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32482"/>
            <a:ext cx="9144000" cy="4153862"/>
          </a:xfrm>
          <a:prstGeom prst="rect">
            <a:avLst/>
          </a:prstGeom>
          <a:solidFill>
            <a:srgbClr val="002F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Barlow Semi Condensed Light" pitchFamily="2" charset="77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178550" y="2571750"/>
            <a:ext cx="6786900" cy="6821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bg1"/>
                </a:solidFill>
                <a:latin typeface="Quicksand" pitchFamily="2" charset="77"/>
                <a:ea typeface="Quicksand" pitchFamily="2" charset="77"/>
                <a:cs typeface="Quicksand" pitchFamily="2" charset="77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 dirty="0"/>
          </a:p>
        </p:txBody>
      </p:sp>
      <p:pic>
        <p:nvPicPr>
          <p:cNvPr id="3" name="Picture 2" descr="A black and white photo of a sign&#10;&#10;Description automatically generated">
            <a:extLst>
              <a:ext uri="{FF2B5EF4-FFF2-40B4-BE49-F238E27FC236}">
                <a16:creationId xmlns:a16="http://schemas.microsoft.com/office/drawing/2014/main" id="{9B15B658-2B3F-E50B-F912-ACB1DDDEB3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833" y="272849"/>
            <a:ext cx="2732475" cy="532983"/>
          </a:xfrm>
          <a:prstGeom prst="rect">
            <a:avLst/>
          </a:prstGeom>
        </p:spPr>
      </p:pic>
      <p:sp>
        <p:nvSpPr>
          <p:cNvPr id="4" name="Google Shape;14;p3">
            <a:extLst>
              <a:ext uri="{FF2B5EF4-FFF2-40B4-BE49-F238E27FC236}">
                <a16:creationId xmlns:a16="http://schemas.microsoft.com/office/drawing/2014/main" id="{6A44A8DA-7E2D-3E4F-75CD-76D989ED8F7C}"/>
              </a:ext>
            </a:extLst>
          </p:cNvPr>
          <p:cNvSpPr/>
          <p:nvPr userDrawn="1"/>
        </p:nvSpPr>
        <p:spPr>
          <a:xfrm>
            <a:off x="0" y="1035486"/>
            <a:ext cx="9144000" cy="101400"/>
          </a:xfrm>
          <a:prstGeom prst="rect">
            <a:avLst/>
          </a:prstGeom>
          <a:gradFill>
            <a:gsLst>
              <a:gs pos="0">
                <a:srgbClr val="FF4F01"/>
              </a:gs>
              <a:gs pos="100000">
                <a:srgbClr val="AF0B59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769890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 2 1" preserve="1">
  <p:cSld name="Custom Layout 1 2 1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/>
          <p:nvPr/>
        </p:nvSpPr>
        <p:spPr>
          <a:xfrm>
            <a:off x="0" y="3952125"/>
            <a:ext cx="9144000" cy="1191000"/>
          </a:xfrm>
          <a:prstGeom prst="rect">
            <a:avLst/>
          </a:prstGeom>
          <a:solidFill>
            <a:srgbClr val="002F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Barlow Semi Condensed Light" pitchFamily="2" charset="77"/>
            </a:endParaRPr>
          </a:p>
        </p:txBody>
      </p:sp>
      <p:sp>
        <p:nvSpPr>
          <p:cNvPr id="19" name="Google Shape;19;p4"/>
          <p:cNvSpPr/>
          <p:nvPr/>
        </p:nvSpPr>
        <p:spPr>
          <a:xfrm>
            <a:off x="0" y="5041825"/>
            <a:ext cx="9144000" cy="101400"/>
          </a:xfrm>
          <a:prstGeom prst="rect">
            <a:avLst/>
          </a:prstGeom>
          <a:solidFill>
            <a:srgbClr val="AF0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Barlow Semi Condensed Light" pitchFamily="2" charset="77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1141025" y="2649225"/>
            <a:ext cx="6786900" cy="99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Quicksand" pitchFamily="2" charset="77"/>
                <a:ea typeface="Quicksand" pitchFamily="2" charset="77"/>
                <a:cs typeface="Quicksand" pitchFamily="2" charset="77"/>
                <a:sym typeface="Nuni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 dirty="0"/>
          </a:p>
        </p:txBody>
      </p:sp>
      <p:pic>
        <p:nvPicPr>
          <p:cNvPr id="3" name="Picture 2" descr="A logo with text on it&#10;&#10;Description automatically generated with medium confidence">
            <a:extLst>
              <a:ext uri="{FF2B5EF4-FFF2-40B4-BE49-F238E27FC236}">
                <a16:creationId xmlns:a16="http://schemas.microsoft.com/office/drawing/2014/main" id="{1202EE50-1AF7-59CC-2A24-3114E75607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832" y="940070"/>
            <a:ext cx="2175285" cy="116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4314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 1" preserve="1">
  <p:cSld name="Custom Layout 1 1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oogle Shape;23;p5"/>
          <p:cNvGrpSpPr/>
          <p:nvPr/>
        </p:nvGrpSpPr>
        <p:grpSpPr>
          <a:xfrm>
            <a:off x="0" y="4903650"/>
            <a:ext cx="9144000" cy="240000"/>
            <a:chOff x="0" y="4903650"/>
            <a:chExt cx="9144000" cy="240000"/>
          </a:xfrm>
        </p:grpSpPr>
        <p:sp>
          <p:nvSpPr>
            <p:cNvPr id="24" name="Google Shape;24;p5"/>
            <p:cNvSpPr/>
            <p:nvPr/>
          </p:nvSpPr>
          <p:spPr>
            <a:xfrm>
              <a:off x="0" y="4903650"/>
              <a:ext cx="9144000" cy="240000"/>
            </a:xfrm>
            <a:prstGeom prst="rect">
              <a:avLst/>
            </a:prstGeom>
            <a:solidFill>
              <a:srgbClr val="AF0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25" name="Google Shape;25;p5"/>
            <p:cNvPicPr preferRelativeResize="0"/>
            <p:nvPr/>
          </p:nvPicPr>
          <p:blipFill>
            <a:blip r:embed="rId2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6650" y="4949150"/>
              <a:ext cx="778851" cy="15197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4988533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" preserve="1">
  <p:cSld name="Custom Layout 3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4452FE3D-C8AE-CA42-6097-805E6DD579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2994" y="1694485"/>
            <a:ext cx="3278011" cy="175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1177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 1" preserve="1">
  <p:cSld name="Custom Layout 3 1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6091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 1 1" preserve="1">
  <p:cSld name="Custom Layout 3 1 1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D95BA74-ACED-10D4-9DC4-A1B14B5EAFD8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3" name="Google Shape;36;p9">
              <a:extLst>
                <a:ext uri="{FF2B5EF4-FFF2-40B4-BE49-F238E27FC236}">
                  <a16:creationId xmlns:a16="http://schemas.microsoft.com/office/drawing/2014/main" id="{D0C2629B-5481-E583-1E2B-D80EBC4CBE69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4" name="Picture 3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796DABAB-E271-F100-DC98-ED5E26B43B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65423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" preserve="1">
  <p:cSld name="Custom Layout 2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345548D-B87C-7E6E-8BC1-29B41360AAE0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36" name="Google Shape;36;p9"/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3" name="Picture 2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7768A968-C2FE-AAE0-A651-623B23C33C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159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 2" preserve="1">
  <p:cSld name="Custom Layout 1 2">
    <p:bg>
      <p:bgPr>
        <a:solidFill>
          <a:schemeClr val="l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1132482"/>
            <a:ext cx="9144000" cy="2498224"/>
          </a:xfrm>
          <a:prstGeom prst="rect">
            <a:avLst/>
          </a:prstGeom>
          <a:solidFill>
            <a:srgbClr val="002F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Barlow Semi Condensed Light" pitchFamily="2" charset="77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178550" y="2042703"/>
            <a:ext cx="6786900" cy="6821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sz="3000">
                <a:solidFill>
                  <a:schemeClr val="bg1"/>
                </a:solidFill>
                <a:latin typeface="Quicksand" pitchFamily="2" charset="77"/>
                <a:ea typeface="Quicksand" pitchFamily="2" charset="77"/>
                <a:cs typeface="Quicksand" pitchFamily="2" charset="77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 dirty="0"/>
          </a:p>
        </p:txBody>
      </p:sp>
      <p:pic>
        <p:nvPicPr>
          <p:cNvPr id="3" name="Picture 2" descr="A black and white photo of a sign&#10;&#10;Description automatically generated">
            <a:extLst>
              <a:ext uri="{FF2B5EF4-FFF2-40B4-BE49-F238E27FC236}">
                <a16:creationId xmlns:a16="http://schemas.microsoft.com/office/drawing/2014/main" id="{9B15B658-2B3F-E50B-F912-ACB1DDDEB3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833" y="398226"/>
            <a:ext cx="2089697" cy="407606"/>
          </a:xfrm>
          <a:prstGeom prst="rect">
            <a:avLst/>
          </a:prstGeom>
        </p:spPr>
      </p:pic>
      <p:sp>
        <p:nvSpPr>
          <p:cNvPr id="4" name="Google Shape;14;p3">
            <a:extLst>
              <a:ext uri="{FF2B5EF4-FFF2-40B4-BE49-F238E27FC236}">
                <a16:creationId xmlns:a16="http://schemas.microsoft.com/office/drawing/2014/main" id="{6A44A8DA-7E2D-3E4F-75CD-76D989ED8F7C}"/>
              </a:ext>
            </a:extLst>
          </p:cNvPr>
          <p:cNvSpPr/>
          <p:nvPr userDrawn="1"/>
        </p:nvSpPr>
        <p:spPr>
          <a:xfrm>
            <a:off x="0" y="1035486"/>
            <a:ext cx="9144000" cy="101400"/>
          </a:xfrm>
          <a:prstGeom prst="rect">
            <a:avLst/>
          </a:prstGeom>
          <a:gradFill>
            <a:gsLst>
              <a:gs pos="0">
                <a:srgbClr val="FF4F01"/>
              </a:gs>
              <a:gs pos="100000">
                <a:srgbClr val="AF0B59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658559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 3" preserve="1">
  <p:cSld name="Custom Layout 2 3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EFE1199-15F7-A44F-913E-B4DD253FC1E7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40" name="Google Shape;40;p10"/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AF0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2" name="Picture 1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4066E635-2757-1534-B0C7-15180A0202E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06969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 2" preserve="1">
  <p:cSld name="Custom Layout 2 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>
            <a:spLocks noGrp="1"/>
          </p:cNvSpPr>
          <p:nvPr>
            <p:ph type="title"/>
          </p:nvPr>
        </p:nvSpPr>
        <p:spPr>
          <a:xfrm>
            <a:off x="4141425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4141425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600">
                <a:latin typeface="Barlow Semi Condensed Medium" pitchFamily="2" charset="77"/>
              </a:defRPr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1B55B7-9B0A-31E8-5CA1-378DD5584CBA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3" name="Google Shape;36;p9">
              <a:extLst>
                <a:ext uri="{FF2B5EF4-FFF2-40B4-BE49-F238E27FC236}">
                  <a16:creationId xmlns:a16="http://schemas.microsoft.com/office/drawing/2014/main" id="{AEF05636-01FA-6C23-3394-F773844BD447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4" name="Picture 3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3198778D-F684-07F0-2618-D130D6E16D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5" name="Google Shape;62;p14">
            <a:extLst>
              <a:ext uri="{FF2B5EF4-FFF2-40B4-BE49-F238E27FC236}">
                <a16:creationId xmlns:a16="http://schemas.microsoft.com/office/drawing/2014/main" id="{4D60F647-D4F7-539F-2536-CD8D9E8FD21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32542264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3"/>
          <p:cNvSpPr txBox="1">
            <a:spLocks noGrp="1"/>
          </p:cNvSpPr>
          <p:nvPr>
            <p:ph type="ctrTitle"/>
          </p:nvPr>
        </p:nvSpPr>
        <p:spPr>
          <a:xfrm>
            <a:off x="311700" y="923900"/>
            <a:ext cx="8520600" cy="81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58" name="Google Shape;58;p13"/>
          <p:cNvSpPr txBox="1">
            <a:spLocks noGrp="1"/>
          </p:cNvSpPr>
          <p:nvPr>
            <p:ph type="subTitle" idx="1"/>
          </p:nvPr>
        </p:nvSpPr>
        <p:spPr>
          <a:xfrm>
            <a:off x="311700" y="18668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Barlow Semi Condensed Medium" pitchFamily="2" charset="77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sp>
        <p:nvSpPr>
          <p:cNvPr id="59" name="Google Shape;59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latin typeface="Barlow Semi Condensed Medium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39365713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19692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A2A3C5D-9751-2078-41E5-C348359B9FCD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3" name="Google Shape;40;p10">
              <a:extLst>
                <a:ext uri="{FF2B5EF4-FFF2-40B4-BE49-F238E27FC236}">
                  <a16:creationId xmlns:a16="http://schemas.microsoft.com/office/drawing/2014/main" id="{149D8EF3-8148-627A-62C1-156CCE66FA31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AF0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4" name="Picture 3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BD50F0D5-963F-E7C0-A2DA-03CCFA4561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62" name="Google Shape;62;p14"/>
          <p:cNvSpPr txBox="1">
            <a:spLocks noGrp="1"/>
          </p:cNvSpPr>
          <p:nvPr>
            <p:ph type="sldNum" idx="12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0436787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 hasCustomPrompt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600" b="0" i="0">
                <a:solidFill>
                  <a:srgbClr val="1B6386"/>
                </a:solidFill>
                <a:latin typeface="Barlow Semi Condensed Medium" pitchFamily="2" charset="77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ts val="1400"/>
              <a:buChar char="○"/>
              <a:defRPr sz="1300" b="0" i="0">
                <a:solidFill>
                  <a:schemeClr val="tx1"/>
                </a:solidFill>
                <a:latin typeface="Barlow Semi Condensed Light" pitchFamily="2" charset="77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r>
              <a:rPr lang="en-US" dirty="0" err="1"/>
              <a:t>Asdf</a:t>
            </a:r>
            <a:endParaRPr lang="en-US" dirty="0"/>
          </a:p>
          <a:p>
            <a:pPr lvl="1"/>
            <a:r>
              <a:rPr lang="en-US" dirty="0" err="1"/>
              <a:t>asdfasdf</a:t>
            </a:r>
            <a:endParaRPr dirty="0"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0947618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(With Footer)" type="twoColTx" preserve="1">
  <p:cSld name="Title and two columns (With Footer)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  <a:latin typeface="Barlow Semi Condensed Medium" pitchFamily="2" charset="77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75" name="Google Shape;75;p1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  <a:latin typeface="Barlow Semi Condensed Medium" pitchFamily="2" charset="77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D044BA-C595-0EE1-1646-E97C635DC830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3" name="Google Shape;40;p10">
              <a:extLst>
                <a:ext uri="{FF2B5EF4-FFF2-40B4-BE49-F238E27FC236}">
                  <a16:creationId xmlns:a16="http://schemas.microsoft.com/office/drawing/2014/main" id="{54B0F54A-4A78-D594-D8B8-F8165FB8CFD4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AF0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4" name="Picture 3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434E4B96-4F33-2F68-A454-D7790E3559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5" name="Google Shape;62;p14">
            <a:extLst>
              <a:ext uri="{FF2B5EF4-FFF2-40B4-BE49-F238E27FC236}">
                <a16:creationId xmlns:a16="http://schemas.microsoft.com/office/drawing/2014/main" id="{33ECA8EB-9EED-515A-966D-5F242911322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3954630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(No Footer)" preserve="1">
  <p:cSld name="Title and two columns (No Footer)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88" name="Google Shape;88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Barlow Semi Condensed Medium" pitchFamily="2" charset="77"/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>
                <a:latin typeface="Barlow Semi Condensed Medium" pitchFamily="2" charset="77"/>
              </a:defRPr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16B94A4-FC0F-EE64-E581-198160D5E7D5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3" name="Google Shape;36;p9">
              <a:extLst>
                <a:ext uri="{FF2B5EF4-FFF2-40B4-BE49-F238E27FC236}">
                  <a16:creationId xmlns:a16="http://schemas.microsoft.com/office/drawing/2014/main" id="{0C9D2451-876B-A2D1-1FD1-03FC2516EB39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4" name="Picture 3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FCE12D8E-65B9-0539-2B35-20F9202F00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5" name="Google Shape;62;p14">
            <a:extLst>
              <a:ext uri="{FF2B5EF4-FFF2-40B4-BE49-F238E27FC236}">
                <a16:creationId xmlns:a16="http://schemas.microsoft.com/office/drawing/2014/main" id="{F8C6A90A-B9EA-B48A-C4D7-1F5C643B9DC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1129374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4AAFE81-45FD-CF21-6C08-DFA6B94763AD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3" name="Google Shape;36;p9">
              <a:extLst>
                <a:ext uri="{FF2B5EF4-FFF2-40B4-BE49-F238E27FC236}">
                  <a16:creationId xmlns:a16="http://schemas.microsoft.com/office/drawing/2014/main" id="{294E61B1-1076-95DC-7C38-937EAF6BDD4A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4" name="Picture 3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B24A6587-1975-C9DE-DFA5-5F9F61FF5A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5" name="Google Shape;62;p14">
            <a:extLst>
              <a:ext uri="{FF2B5EF4-FFF2-40B4-BE49-F238E27FC236}">
                <a16:creationId xmlns:a16="http://schemas.microsoft.com/office/drawing/2014/main" id="{CC8B34A7-5B37-34F9-FBE9-1934AC438D6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16809552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1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96" name="Google Shape;96;p21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300">
                <a:latin typeface="Barlow Semi Condensed Medium" pitchFamily="2" charset="77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DBA446F-98BB-FC06-7F80-D96AA94585F1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3" name="Google Shape;36;p9">
              <a:extLst>
                <a:ext uri="{FF2B5EF4-FFF2-40B4-BE49-F238E27FC236}">
                  <a16:creationId xmlns:a16="http://schemas.microsoft.com/office/drawing/2014/main" id="{27490DA2-F8E8-B36C-E23A-550F94EBF09A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4" name="Picture 3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8AB2CC91-BD44-07AB-FF2D-51D393086C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5" name="Google Shape;62;p14">
            <a:extLst>
              <a:ext uri="{FF2B5EF4-FFF2-40B4-BE49-F238E27FC236}">
                <a16:creationId xmlns:a16="http://schemas.microsoft.com/office/drawing/2014/main" id="{7DC7E83C-FFEB-848A-6EE0-EB727DCFE2B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099699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i="0" dirty="0">
              <a:latin typeface="Barlow Semi Condensed Light" pitchFamily="2" charset="77"/>
            </a:endParaRPr>
          </a:p>
        </p:txBody>
      </p:sp>
      <p:sp>
        <p:nvSpPr>
          <p:cNvPr id="103" name="Google Shape;103;p23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4" name="Google Shape;104;p23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 dirty="0"/>
          </a:p>
        </p:txBody>
      </p:sp>
      <p:sp>
        <p:nvSpPr>
          <p:cNvPr id="105" name="Google Shape;105;p23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6" name="Google Shape;106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1593571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E46962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 1">
  <p:cSld name="Custom Layout 1 1">
    <p:bg>
      <p:bgPr>
        <a:solidFill>
          <a:srgbClr val="002F3B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oogle Shape;19;p129"/>
          <p:cNvGrpSpPr/>
          <p:nvPr/>
        </p:nvGrpSpPr>
        <p:grpSpPr>
          <a:xfrm>
            <a:off x="0" y="4903650"/>
            <a:ext cx="9144000" cy="240000"/>
            <a:chOff x="0" y="4903650"/>
            <a:chExt cx="9144000" cy="240000"/>
          </a:xfrm>
        </p:grpSpPr>
        <p:sp>
          <p:nvSpPr>
            <p:cNvPr id="20" name="Google Shape;20;p129"/>
            <p:cNvSpPr/>
            <p:nvPr/>
          </p:nvSpPr>
          <p:spPr>
            <a:xfrm>
              <a:off x="0" y="4903650"/>
              <a:ext cx="9144000" cy="240000"/>
            </a:xfrm>
            <a:prstGeom prst="rect">
              <a:avLst/>
            </a:prstGeom>
            <a:solidFill>
              <a:srgbClr val="AF0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" name="Google Shape;21;p129"/>
            <p:cNvPicPr preferRelativeResize="0"/>
            <p:nvPr/>
          </p:nvPicPr>
          <p:blipFill rotWithShape="1">
            <a:blip r:embed="rId2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6650" y="4949150"/>
              <a:ext cx="778851" cy="1519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09" name="Google Shape;109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9196250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5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112" name="Google Shape;112;p25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3" name="Google Shape;113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3732187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C497466C-6662-BE46-8C0D-89E7D364DC18}"/>
              </a:ext>
            </a:extLst>
          </p:cNvPr>
          <p:cNvGrpSpPr/>
          <p:nvPr userDrawn="1"/>
        </p:nvGrpSpPr>
        <p:grpSpPr>
          <a:xfrm>
            <a:off x="-32148" y="4728012"/>
            <a:ext cx="8329936" cy="426692"/>
            <a:chOff x="-42864" y="6304015"/>
            <a:chExt cx="11106581" cy="56892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37F8D33-258B-174F-8EA9-1176FADDE93B}"/>
                </a:ext>
              </a:extLst>
            </p:cNvPr>
            <p:cNvSpPr/>
            <p:nvPr userDrawn="1"/>
          </p:nvSpPr>
          <p:spPr>
            <a:xfrm>
              <a:off x="-42864" y="6465467"/>
              <a:ext cx="10812888" cy="307843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b="0" i="0" dirty="0">
                <a:latin typeface="Barlow Semi Condensed Light" pitchFamily="2" charset="77"/>
              </a:endParaRPr>
            </a:p>
          </p:txBody>
        </p:sp>
        <p:sp>
          <p:nvSpPr>
            <p:cNvPr id="16" name="Triangle 11">
              <a:extLst>
                <a:ext uri="{FF2B5EF4-FFF2-40B4-BE49-F238E27FC236}">
                  <a16:creationId xmlns:a16="http://schemas.microsoft.com/office/drawing/2014/main" id="{A91086A4-10F9-CF48-B4DE-4F9454F7676D}"/>
                </a:ext>
              </a:extLst>
            </p:cNvPr>
            <p:cNvSpPr/>
            <p:nvPr userDrawn="1"/>
          </p:nvSpPr>
          <p:spPr>
            <a:xfrm rot="353352">
              <a:off x="10500789" y="6304015"/>
              <a:ext cx="562928" cy="568923"/>
            </a:xfrm>
            <a:custGeom>
              <a:avLst/>
              <a:gdLst>
                <a:gd name="connsiteX0" fmla="*/ 0 w 757093"/>
                <a:gd name="connsiteY0" fmla="*/ 698966 h 698966"/>
                <a:gd name="connsiteX1" fmla="*/ 378547 w 757093"/>
                <a:gd name="connsiteY1" fmla="*/ 0 h 698966"/>
                <a:gd name="connsiteX2" fmla="*/ 757093 w 757093"/>
                <a:gd name="connsiteY2" fmla="*/ 698966 h 698966"/>
                <a:gd name="connsiteX3" fmla="*/ 0 w 757093"/>
                <a:gd name="connsiteY3" fmla="*/ 698966 h 698966"/>
                <a:gd name="connsiteX0" fmla="*/ 0 w 644143"/>
                <a:gd name="connsiteY0" fmla="*/ 698966 h 698966"/>
                <a:gd name="connsiteX1" fmla="*/ 378547 w 644143"/>
                <a:gd name="connsiteY1" fmla="*/ 0 h 698966"/>
                <a:gd name="connsiteX2" fmla="*/ 644143 w 644143"/>
                <a:gd name="connsiteY2" fmla="*/ 521359 h 698966"/>
                <a:gd name="connsiteX3" fmla="*/ 0 w 644143"/>
                <a:gd name="connsiteY3" fmla="*/ 698966 h 698966"/>
                <a:gd name="connsiteX0" fmla="*/ 0 w 562928"/>
                <a:gd name="connsiteY0" fmla="*/ 568923 h 568923"/>
                <a:gd name="connsiteX1" fmla="*/ 297332 w 562928"/>
                <a:gd name="connsiteY1" fmla="*/ 0 h 568923"/>
                <a:gd name="connsiteX2" fmla="*/ 562928 w 562928"/>
                <a:gd name="connsiteY2" fmla="*/ 521359 h 568923"/>
                <a:gd name="connsiteX3" fmla="*/ 0 w 562928"/>
                <a:gd name="connsiteY3" fmla="*/ 568923 h 568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2928" h="568923">
                  <a:moveTo>
                    <a:pt x="0" y="568923"/>
                  </a:moveTo>
                  <a:lnTo>
                    <a:pt x="297332" y="0"/>
                  </a:lnTo>
                  <a:lnTo>
                    <a:pt x="562928" y="521359"/>
                  </a:lnTo>
                  <a:lnTo>
                    <a:pt x="0" y="5689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b="0" i="0" dirty="0">
                <a:latin typeface="Barlow Semi Condensed Light" pitchFamily="2" charset="77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F522E316-BC97-9940-BD40-E6E21810AD08}"/>
              </a:ext>
            </a:extLst>
          </p:cNvPr>
          <p:cNvSpPr/>
          <p:nvPr userDrawn="1"/>
        </p:nvSpPr>
        <p:spPr>
          <a:xfrm>
            <a:off x="-32148" y="172641"/>
            <a:ext cx="3622513" cy="89944"/>
          </a:xfrm>
          <a:prstGeom prst="rect">
            <a:avLst/>
          </a:prstGeom>
          <a:gradFill>
            <a:gsLst>
              <a:gs pos="100000">
                <a:srgbClr val="F89420"/>
              </a:gs>
              <a:gs pos="18000">
                <a:srgbClr val="E46D2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b="0" i="0" dirty="0">
              <a:solidFill>
                <a:schemeClr val="bg1"/>
              </a:solidFill>
              <a:latin typeface="Barlow Semi Condensed Light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C99E14-E875-5C4C-8C33-AC561BAEFA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9341" y="939998"/>
            <a:ext cx="5177118" cy="3263504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342900" indent="0">
              <a:buNone/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 marL="685800" indent="0">
              <a:buNone/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 marL="1028700" indent="0">
              <a:buNone/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 marL="1371600" indent="0">
              <a:buNone/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3" name="Picture 12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A9A3E65C-7C3F-DC44-B745-C4C4D85DDD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6914" y="4821275"/>
            <a:ext cx="991570" cy="29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4750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4F938-2A29-7F1E-431F-92A936D688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A3E917-1DA0-094D-AC09-D161779EB1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A17DC7-F8AF-3B92-7C58-67995508D66E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906464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">
  <p:cSld name="Custom Layout 2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D83A45F-D78C-46EF-70D5-D0DC22C0B389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3" name="Google Shape;36;p9">
              <a:extLst>
                <a:ext uri="{FF2B5EF4-FFF2-40B4-BE49-F238E27FC236}">
                  <a16:creationId xmlns:a16="http://schemas.microsoft.com/office/drawing/2014/main" id="{2E4F9D27-BA4F-E2F8-5FFA-A4150E6439C4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4" name="Picture 3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D63E194A-9F4A-BA95-39A1-8EA7B7BEE3C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(With Footer)" type="twoColTx">
  <p:cSld name="TITLE_AND_TWO_COLUMNS">
    <p:bg>
      <p:bgPr>
        <a:solidFill>
          <a:srgbClr val="002F3B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3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34" name="Google Shape;34;p13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75000"/>
              <a:buChar char="●"/>
              <a:defRPr sz="1700" b="0" i="0">
                <a:solidFill>
                  <a:schemeClr val="lt1"/>
                </a:solidFill>
                <a:latin typeface="Barlow Semi Condensed Light" pitchFamily="2" charset="77"/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sp>
        <p:nvSpPr>
          <p:cNvPr id="35" name="Google Shape;35;p13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75000"/>
              <a:buChar char="●"/>
              <a:defRPr sz="1700" b="0" i="0">
                <a:solidFill>
                  <a:schemeClr val="lt1"/>
                </a:solidFill>
                <a:latin typeface="Barlow Semi Condensed Light" pitchFamily="2" charset="77"/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 dirty="0"/>
          </a:p>
        </p:txBody>
      </p:sp>
      <p:grpSp>
        <p:nvGrpSpPr>
          <p:cNvPr id="36" name="Google Shape;36;p132"/>
          <p:cNvGrpSpPr/>
          <p:nvPr/>
        </p:nvGrpSpPr>
        <p:grpSpPr>
          <a:xfrm>
            <a:off x="0" y="4903650"/>
            <a:ext cx="9144000" cy="240000"/>
            <a:chOff x="0" y="4903650"/>
            <a:chExt cx="9144000" cy="240000"/>
          </a:xfrm>
        </p:grpSpPr>
        <p:sp>
          <p:nvSpPr>
            <p:cNvPr id="37" name="Google Shape;37;p132"/>
            <p:cNvSpPr/>
            <p:nvPr/>
          </p:nvSpPr>
          <p:spPr>
            <a:xfrm>
              <a:off x="0" y="4903650"/>
              <a:ext cx="9144000" cy="240000"/>
            </a:xfrm>
            <a:prstGeom prst="rect">
              <a:avLst/>
            </a:prstGeom>
            <a:solidFill>
              <a:srgbClr val="AF0B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Arial"/>
                <a:cs typeface="Arial"/>
                <a:sym typeface="Arial"/>
              </a:endParaRPr>
            </a:p>
          </p:txBody>
        </p:sp>
        <p:pic>
          <p:nvPicPr>
            <p:cNvPr id="38" name="Google Shape;38;p132"/>
            <p:cNvPicPr preferRelativeResize="0"/>
            <p:nvPr/>
          </p:nvPicPr>
          <p:blipFill rotWithShape="1">
            <a:blip r:embed="rId2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6650" y="4949150"/>
              <a:ext cx="778851" cy="1519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bg>
      <p:bgPr>
        <a:solidFill>
          <a:srgbClr val="002F3B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43" name="Google Shape;43;p1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Barlow Semi Condensed Light" pitchFamily="2" charset="77"/>
                <a:ea typeface="Barlow Semi Condensed Light" pitchFamily="2" charset="77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  <p:sp>
        <p:nvSpPr>
          <p:cNvPr id="44" name="Google Shape;44;p134"/>
          <p:cNvSpPr/>
          <p:nvPr/>
        </p:nvSpPr>
        <p:spPr>
          <a:xfrm>
            <a:off x="0" y="5014200"/>
            <a:ext cx="9144000" cy="129000"/>
          </a:xfrm>
          <a:prstGeom prst="rect">
            <a:avLst/>
          </a:prstGeom>
          <a:solidFill>
            <a:srgbClr val="AF0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Barlow Semi Condensed Light" pitchFamily="2" charset="77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(With Footer) 1">
  <p:cSld name="Title and two columns (With Footer) 1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47" name="Google Shape;47;p13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5000"/>
              <a:buChar char="●"/>
              <a:defRPr sz="1700" b="0" i="0">
                <a:latin typeface="Barlow Semi Condensed Light" pitchFamily="2" charset="77"/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sp>
        <p:nvSpPr>
          <p:cNvPr id="48" name="Google Shape;48;p13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5000"/>
              <a:buChar char="●"/>
              <a:defRPr sz="1700" b="0" i="0">
                <a:latin typeface="Barlow Semi Condensed Light" pitchFamily="2" charset="77"/>
              </a:defRPr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grpSp>
        <p:nvGrpSpPr>
          <p:cNvPr id="49" name="Google Shape;49;p135"/>
          <p:cNvGrpSpPr/>
          <p:nvPr/>
        </p:nvGrpSpPr>
        <p:grpSpPr>
          <a:xfrm>
            <a:off x="0" y="4903650"/>
            <a:ext cx="9144000" cy="240000"/>
            <a:chOff x="0" y="4903650"/>
            <a:chExt cx="9144000" cy="240000"/>
          </a:xfrm>
        </p:grpSpPr>
        <p:sp>
          <p:nvSpPr>
            <p:cNvPr id="50" name="Google Shape;50;p135"/>
            <p:cNvSpPr/>
            <p:nvPr/>
          </p:nvSpPr>
          <p:spPr>
            <a:xfrm>
              <a:off x="0" y="4903650"/>
              <a:ext cx="9144000" cy="240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Arial"/>
                <a:cs typeface="Arial"/>
                <a:sym typeface="Arial"/>
              </a:endParaRPr>
            </a:p>
          </p:txBody>
        </p:sp>
        <p:pic>
          <p:nvPicPr>
            <p:cNvPr id="51" name="Google Shape;51;p135"/>
            <p:cNvPicPr preferRelativeResize="0"/>
            <p:nvPr/>
          </p:nvPicPr>
          <p:blipFill rotWithShape="1">
            <a:blip r:embed="rId2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6650" y="4949150"/>
              <a:ext cx="778851" cy="1519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 1">
  <p:cSld name="Custom Layout 2 1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36"/>
          <p:cNvCxnSpPr/>
          <p:nvPr/>
        </p:nvCxnSpPr>
        <p:spPr>
          <a:xfrm>
            <a:off x="2751875" y="0"/>
            <a:ext cx="0" cy="490380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4" name="Google Shape;54;p136"/>
          <p:cNvSpPr txBox="1"/>
          <p:nvPr/>
        </p:nvSpPr>
        <p:spPr>
          <a:xfrm rot="-5400000">
            <a:off x="260600" y="1674050"/>
            <a:ext cx="22743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" sz="4800" b="1" i="0" u="none" strike="noStrike" cap="none" dirty="0">
                <a:solidFill>
                  <a:srgbClr val="F3F3F3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IMAGE</a:t>
            </a:r>
            <a:endParaRPr sz="4800" b="1" i="0" u="none" strike="noStrike" cap="none" dirty="0">
              <a:solidFill>
                <a:srgbClr val="F3F3F3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55" name="Google Shape;55;p136"/>
          <p:cNvSpPr txBox="1">
            <a:spLocks noGrp="1"/>
          </p:cNvSpPr>
          <p:nvPr>
            <p:ph type="title"/>
          </p:nvPr>
        </p:nvSpPr>
        <p:spPr>
          <a:xfrm>
            <a:off x="2984625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56" name="Google Shape;56;p136"/>
          <p:cNvSpPr txBox="1">
            <a:spLocks noGrp="1"/>
          </p:cNvSpPr>
          <p:nvPr>
            <p:ph type="body" idx="1"/>
          </p:nvPr>
        </p:nvSpPr>
        <p:spPr>
          <a:xfrm>
            <a:off x="2984625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5000"/>
              <a:buChar char="●"/>
              <a:defRPr sz="1700" b="0" i="0">
                <a:latin typeface="Barlow Semi Condensed Light" pitchFamily="2" charset="77"/>
              </a:defRPr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grpSp>
        <p:nvGrpSpPr>
          <p:cNvPr id="57" name="Google Shape;57;p136"/>
          <p:cNvGrpSpPr/>
          <p:nvPr/>
        </p:nvGrpSpPr>
        <p:grpSpPr>
          <a:xfrm>
            <a:off x="0" y="4903650"/>
            <a:ext cx="9144000" cy="240000"/>
            <a:chOff x="0" y="4903650"/>
            <a:chExt cx="9144000" cy="240000"/>
          </a:xfrm>
        </p:grpSpPr>
        <p:sp>
          <p:nvSpPr>
            <p:cNvPr id="58" name="Google Shape;58;p136"/>
            <p:cNvSpPr/>
            <p:nvPr/>
          </p:nvSpPr>
          <p:spPr>
            <a:xfrm>
              <a:off x="0" y="4903650"/>
              <a:ext cx="9144000" cy="240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Arial"/>
                <a:cs typeface="Arial"/>
                <a:sym typeface="Arial"/>
              </a:endParaRPr>
            </a:p>
          </p:txBody>
        </p:sp>
        <p:pic>
          <p:nvPicPr>
            <p:cNvPr id="59" name="Google Shape;59;p136"/>
            <p:cNvPicPr preferRelativeResize="0"/>
            <p:nvPr/>
          </p:nvPicPr>
          <p:blipFill rotWithShape="1">
            <a:blip r:embed="rId2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6650" y="4949150"/>
              <a:ext cx="778851" cy="1519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7" name="Google Shape;7;p1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Barlow Semi Condensed"/>
              <a:buChar char="●"/>
              <a:defRPr sz="1800" b="0" i="0" u="none" strike="noStrike" cap="non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○"/>
              <a:defRPr sz="1400" b="0" i="0" u="none" strike="noStrike" cap="non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■"/>
              <a:defRPr sz="1400" b="0" i="0" u="none" strike="noStrike" cap="non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●"/>
              <a:defRPr sz="1400" b="0" i="0" u="none" strike="noStrike" cap="non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○"/>
              <a:defRPr sz="1400" b="0" i="0" u="none" strike="noStrike" cap="non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■"/>
              <a:defRPr sz="1400" b="0" i="0" u="none" strike="noStrike" cap="non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●"/>
              <a:defRPr sz="1400" b="0" i="0" u="none" strike="noStrike" cap="non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○"/>
              <a:defRPr sz="1400" b="0" i="0" u="none" strike="noStrike" cap="non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■"/>
              <a:defRPr sz="1400" b="0" i="0" u="none" strike="noStrike" cap="none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>
            <a:endParaRPr dirty="0"/>
          </a:p>
        </p:txBody>
      </p:sp>
      <p:sp>
        <p:nvSpPr>
          <p:cNvPr id="8" name="Google Shape;8;p1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Barlow Semi Condensed Light" pitchFamily="2" charset="77"/>
                <a:ea typeface="Barlow Semi Condensed Light" pitchFamily="2" charset="77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2" r:id="rId3"/>
    <p:sldLayoutId id="2147483651" r:id="rId4"/>
    <p:sldLayoutId id="2147483652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7" r:id="rId17"/>
    <p:sldLayoutId id="2147483668" r:id="rId18"/>
    <p:sldLayoutId id="2147483669" r:id="rId19"/>
    <p:sldLayoutId id="2147483696" r:id="rId20"/>
    <p:sldLayoutId id="2147483697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Barlow Semi Condensed Light" pitchFamily="2" charset="77"/>
          <a:ea typeface="Barlow Semi Condensed Light" pitchFamily="2" charset="77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E46962"/>
          </p15:clr>
        </p15:guide>
        <p15:guide id="2" pos="5760">
          <p15:clr>
            <a:srgbClr val="E46962"/>
          </p15:clr>
        </p15:guide>
        <p15:guide id="3" orient="horz">
          <p15:clr>
            <a:srgbClr val="E46962"/>
          </p15:clr>
        </p15:guide>
        <p15:guide id="4" orient="horz" pos="3240">
          <p15:clr>
            <a:srgbClr val="E46962"/>
          </p15:clr>
        </p15:guide>
        <p15:guide id="5" orient="horz" pos="557">
          <p15:clr>
            <a:srgbClr val="E46962"/>
          </p15:clr>
        </p15:guide>
        <p15:guide id="6" pos="257">
          <p15:clr>
            <a:srgbClr val="E46962"/>
          </p15:clr>
        </p15:guide>
        <p15:guide id="7" pos="5502">
          <p15:clr>
            <a:srgbClr val="E46962"/>
          </p15:clr>
        </p15:guide>
        <p15:guide id="8" orient="horz" pos="2968">
          <p15:clr>
            <a:srgbClr val="E46962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>
                <a:solidFill>
                  <a:schemeClr val="dk1"/>
                </a:solidFill>
                <a:latin typeface="Quicksand Bold"/>
                <a:ea typeface="Quicksand Bold"/>
                <a:cs typeface="Quicksand Bol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Barlow Semi Condensed"/>
              <a:buChar char="●"/>
              <a:defRPr sz="1800"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○"/>
              <a:defRPr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■"/>
              <a:defRPr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●"/>
              <a:defRPr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○"/>
              <a:defRPr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■"/>
              <a:defRPr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●"/>
              <a:defRPr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○"/>
              <a:defRPr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Barlow Semi Condensed"/>
              <a:buChar char="■"/>
              <a:defRPr>
                <a:solidFill>
                  <a:schemeClr val="dk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>
            <a:r>
              <a:rPr lang="en-US" dirty="0" err="1"/>
              <a:t>asdf</a:t>
            </a:r>
            <a:endParaRPr lang="en-US" dirty="0"/>
          </a:p>
          <a:p>
            <a:pPr lvl="1"/>
            <a:r>
              <a:rPr lang="en-US" dirty="0" err="1"/>
              <a:t>asdfasdf</a:t>
            </a:r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 b="0" i="0">
                <a:solidFill>
                  <a:schemeClr val="dk2"/>
                </a:solidFill>
                <a:latin typeface="Barlow Semi Condensed Light" pitchFamily="2" charset="77"/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37223610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75000"/>
        <a:buFont typeface="Arial"/>
        <a:defRPr sz="1600" b="0" i="0" u="none" strike="noStrike" cap="none">
          <a:solidFill>
            <a:srgbClr val="1B6386"/>
          </a:solidFill>
          <a:latin typeface="Barlow Semi Condensed Light" pitchFamily="2" charset="77"/>
          <a:ea typeface="Barlow Semi Condensed Light" pitchFamily="2" charset="77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SzPct val="75000"/>
        <a:buFont typeface="Arial"/>
        <a:defRPr sz="1700" b="0" i="0" u="none" strike="noStrike" cap="none">
          <a:solidFill>
            <a:schemeClr val="tx1"/>
          </a:solidFill>
          <a:latin typeface="Barlow Semi Condensed Medium" pitchFamily="2" charset="77"/>
          <a:ea typeface="Barlow Semi Condensed Medium" pitchFamily="2" charset="77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E46962"/>
          </p15:clr>
        </p15:guide>
        <p15:guide id="2" pos="5760">
          <p15:clr>
            <a:srgbClr val="E46962"/>
          </p15:clr>
        </p15:guide>
        <p15:guide id="3" orient="horz">
          <p15:clr>
            <a:srgbClr val="E46962"/>
          </p15:clr>
        </p15:guide>
        <p15:guide id="4" orient="horz" pos="3240">
          <p15:clr>
            <a:srgbClr val="E46962"/>
          </p15:clr>
        </p15:guide>
        <p15:guide id="5" orient="horz" pos="557">
          <p15:clr>
            <a:srgbClr val="E46962"/>
          </p15:clr>
        </p15:guide>
        <p15:guide id="6" pos="257">
          <p15:clr>
            <a:srgbClr val="E46962"/>
          </p15:clr>
        </p15:guide>
        <p15:guide id="7" pos="5502">
          <p15:clr>
            <a:srgbClr val="E46962"/>
          </p15:clr>
        </p15:guide>
        <p15:guide id="8" orient="horz" pos="2968">
          <p15:clr>
            <a:srgbClr val="E46962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7FDB54-6E46-54C2-E0E6-B38B6F7B7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1175"/>
            <a:ext cx="7886700" cy="5162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884C59-A41F-CF5A-ED27-208EDD65B5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Google Shape;180;p8">
            <a:extLst>
              <a:ext uri="{FF2B5EF4-FFF2-40B4-BE49-F238E27FC236}">
                <a16:creationId xmlns:a16="http://schemas.microsoft.com/office/drawing/2014/main" id="{BA75FD63-63F9-18C0-DD44-52B2E4074F12}"/>
              </a:ext>
            </a:extLst>
          </p:cNvPr>
          <p:cNvSpPr/>
          <p:nvPr userDrawn="1"/>
        </p:nvSpPr>
        <p:spPr>
          <a:xfrm>
            <a:off x="-72851" y="-30145"/>
            <a:ext cx="9289701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Barlow Semi Condensed Light" pitchFamily="2" charset="77"/>
              <a:ea typeface="Arial"/>
              <a:cs typeface="Arial"/>
              <a:sym typeface="Arial"/>
            </a:endParaRPr>
          </a:p>
        </p:txBody>
      </p:sp>
      <p:sp>
        <p:nvSpPr>
          <p:cNvPr id="8" name="Google Shape;181;p8">
            <a:extLst>
              <a:ext uri="{FF2B5EF4-FFF2-40B4-BE49-F238E27FC236}">
                <a16:creationId xmlns:a16="http://schemas.microsoft.com/office/drawing/2014/main" id="{C2B9A4B4-9665-314F-4C78-B91158FED94F}"/>
              </a:ext>
            </a:extLst>
          </p:cNvPr>
          <p:cNvSpPr txBox="1"/>
          <p:nvPr userDrawn="1"/>
        </p:nvSpPr>
        <p:spPr>
          <a:xfrm>
            <a:off x="617820" y="465418"/>
            <a:ext cx="840333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0" i="0" u="none" strike="noStrike" cap="none" dirty="0">
                <a:solidFill>
                  <a:schemeClr val="lt1"/>
                </a:solidFill>
                <a:latin typeface="Barlow Semi Condensed Medium"/>
                <a:ea typeface="Barlow Semi Condensed Medium"/>
                <a:cs typeface="Barlow Semi Condensed Medium"/>
                <a:sym typeface="Barlow Semi Condensed Medium"/>
              </a:rPr>
              <a:t>Title</a:t>
            </a:r>
            <a:endParaRPr b="0" i="0" dirty="0">
              <a:latin typeface="Barlow Semi Condensed Light" pitchFamily="2" charset="7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A050131-A9BE-76C7-D14B-E8177828E91B}"/>
              </a:ext>
            </a:extLst>
          </p:cNvPr>
          <p:cNvGrpSpPr/>
          <p:nvPr userDrawn="1"/>
        </p:nvGrpSpPr>
        <p:grpSpPr>
          <a:xfrm>
            <a:off x="0" y="4809067"/>
            <a:ext cx="9144000" cy="334583"/>
            <a:chOff x="0" y="4809067"/>
            <a:chExt cx="9144000" cy="334583"/>
          </a:xfrm>
        </p:grpSpPr>
        <p:sp>
          <p:nvSpPr>
            <p:cNvPr id="10" name="Google Shape;36;p9">
              <a:extLst>
                <a:ext uri="{FF2B5EF4-FFF2-40B4-BE49-F238E27FC236}">
                  <a16:creationId xmlns:a16="http://schemas.microsoft.com/office/drawing/2014/main" id="{1026A4CF-AD63-1296-D399-7E07F79B1D36}"/>
                </a:ext>
              </a:extLst>
            </p:cNvPr>
            <p:cNvSpPr/>
            <p:nvPr/>
          </p:nvSpPr>
          <p:spPr>
            <a:xfrm>
              <a:off x="0" y="4809067"/>
              <a:ext cx="9144000" cy="334583"/>
            </a:xfrm>
            <a:prstGeom prst="rect">
              <a:avLst/>
            </a:prstGeom>
            <a:solidFill>
              <a:srgbClr val="1B4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0" i="0" dirty="0">
                <a:latin typeface="Barlow Semi Condensed Light" pitchFamily="2" charset="77"/>
              </a:endParaRPr>
            </a:p>
          </p:txBody>
        </p:sp>
        <p:pic>
          <p:nvPicPr>
            <p:cNvPr id="11" name="Picture 10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7529FE4F-6A2D-DC32-3F39-6B2458DBCF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35" y="4888830"/>
              <a:ext cx="897466" cy="175055"/>
            </a:xfrm>
            <a:prstGeom prst="rect">
              <a:avLst/>
            </a:prstGeom>
          </p:spPr>
        </p:pic>
      </p:grpSp>
      <p:sp>
        <p:nvSpPr>
          <p:cNvPr id="12" name="Google Shape;62;p14">
            <a:extLst>
              <a:ext uri="{FF2B5EF4-FFF2-40B4-BE49-F238E27FC236}">
                <a16:creationId xmlns:a16="http://schemas.microsoft.com/office/drawing/2014/main" id="{BAA575BC-807A-7DA1-682D-525537A783B4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8472458" y="480906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="0" i="0">
                <a:solidFill>
                  <a:schemeClr val="bg1"/>
                </a:solidFill>
                <a:latin typeface="Barlow Semi Condensed Light" pitchFamily="2" charset="77"/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1698546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Barlow Semi Condensed Ligh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1700" b="0" i="0" kern="1200">
          <a:solidFill>
            <a:schemeClr val="tx1"/>
          </a:solidFill>
          <a:latin typeface="Barlow Semi Condensed Ligh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1500" b="0" i="0" kern="1200">
          <a:solidFill>
            <a:schemeClr val="tx1"/>
          </a:solidFill>
          <a:latin typeface="Barlow Semi Condensed 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1300" b="0" i="0" kern="1200">
          <a:solidFill>
            <a:schemeClr val="tx1"/>
          </a:solidFill>
          <a:latin typeface="Barlow Semi Condensed Ligh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Barlow Semi Condensed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Barlow Semi Condensed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comments" Target="../comments/commen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openxmlformats.org/officeDocument/2006/relationships/comments" Target="../comments/commen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comments" Target="../comments/comment4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emf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hyperlink" Target="https://nces.ed.gov/programs/coe/indicator_cnc.asp#info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nces.ed.gov/programs/coe/" TargetMode="External"/><Relationship Id="rId5" Type="http://schemas.openxmlformats.org/officeDocument/2006/relationships/hyperlink" Target="https://nces.ed.gov/programs/coe/indicator_cnc.asp" TargetMode="External"/><Relationship Id="rId4" Type="http://schemas.openxmlformats.org/officeDocument/2006/relationships/image" Target="../media/image74.sv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nces.ed.gov/programs/coe/indicator_cnc.asp" TargetMode="External"/><Relationship Id="rId2" Type="http://schemas.openxmlformats.org/officeDocument/2006/relationships/hyperlink" Target="https://nces.ed.gov/programs/coe/indicator_cnc.asp#info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nces.ed.gov/programs/coe/" TargetMode="External"/><Relationship Id="rId4" Type="http://schemas.openxmlformats.org/officeDocument/2006/relationships/image" Target="../media/image7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Relationship Id="rId4" Type="http://schemas.openxmlformats.org/officeDocument/2006/relationships/comments" Target="../comments/commen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5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Relationship Id="rId4" Type="http://schemas.openxmlformats.org/officeDocument/2006/relationships/comments" Target="../comments/commen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3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54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8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0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2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" descr="new mexico Education log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21924" y="4274256"/>
            <a:ext cx="1453939" cy="552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" descr="high plains logo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349" y="4067736"/>
            <a:ext cx="861519" cy="861519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"/>
          <p:cNvSpPr txBox="1"/>
          <p:nvPr/>
        </p:nvSpPr>
        <p:spPr>
          <a:xfrm>
            <a:off x="1380054" y="4181107"/>
            <a:ext cx="5941869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dirty="0">
                <a:solidFill>
                  <a:srgbClr val="000000"/>
                </a:solidFill>
                <a:latin typeface="Barlow Semi Condensed Light" pitchFamily="2" charset="77"/>
              </a:rPr>
              <a:t>All materials supporting the CTE Statewide Advisory Board (including agendas, surveys, flyers, and the event website) were developed under grant number </a:t>
            </a:r>
            <a:r>
              <a:rPr lang="en" sz="900" dirty="0">
                <a:solidFill>
                  <a:srgbClr val="000000"/>
                </a:solidFill>
                <a:latin typeface="Barlow Semi Condensed Medium" pitchFamily="2" charset="77"/>
              </a:rPr>
              <a:t>H421E230016 - STATE OF NEW MEXICO PUBLIC EDUCATION DEPARTMENT </a:t>
            </a:r>
            <a:r>
              <a:rPr lang="en" sz="900" dirty="0">
                <a:solidFill>
                  <a:srgbClr val="000000"/>
                </a:solidFill>
                <a:latin typeface="Barlow Semi Condensed Light" pitchFamily="2" charset="77"/>
              </a:rPr>
              <a:t>from the Department of Education. However, those contents do not necessarily represent the policy of the Department of Education, and you should not assume endorsement by the Federal Government. (Authority: 20 U.S.C. §§ 1221e-3 and 3474).</a:t>
            </a:r>
            <a:endParaRPr sz="1100" dirty="0">
              <a:latin typeface="Barlow Semi Condensed Light" pitchFamily="2" charset="77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721D35-89FC-FC34-9F58-9FCA3301C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550" y="2112075"/>
            <a:ext cx="6786900" cy="682185"/>
          </a:xfrm>
        </p:spPr>
        <p:txBody>
          <a:bodyPr/>
          <a:lstStyle/>
          <a:p>
            <a:r>
              <a:rPr lang="en-US" dirty="0"/>
              <a:t>Career-Connected Learning Suite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2"/>
          <p:cNvSpPr txBox="1">
            <a:spLocks noGrp="1"/>
          </p:cNvSpPr>
          <p:nvPr>
            <p:ph type="title" idx="4294967295"/>
          </p:nvPr>
        </p:nvSpPr>
        <p:spPr>
          <a:xfrm>
            <a:off x="311700" y="1934725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 b="1" dirty="0">
                <a:solidFill>
                  <a:srgbClr val="AF0B59"/>
                </a:solidFill>
                <a:latin typeface="Quicksand"/>
                <a:ea typeface="Quicksand"/>
                <a:cs typeface="Quicksand"/>
                <a:sym typeface="Quicksand"/>
              </a:rPr>
              <a:t>About P2C</a:t>
            </a:r>
            <a:endParaRPr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5" name="Google Shape;965;p94"/>
          <p:cNvGrpSpPr/>
          <p:nvPr/>
        </p:nvGrpSpPr>
        <p:grpSpPr>
          <a:xfrm>
            <a:off x="1225567" y="884475"/>
            <a:ext cx="6472483" cy="3876775"/>
            <a:chOff x="1225567" y="700075"/>
            <a:chExt cx="6472483" cy="3876775"/>
          </a:xfrm>
        </p:grpSpPr>
        <p:sp>
          <p:nvSpPr>
            <p:cNvPr id="966" name="Google Shape;966;p94"/>
            <p:cNvSpPr txBox="1"/>
            <p:nvPr/>
          </p:nvSpPr>
          <p:spPr>
            <a:xfrm>
              <a:off x="1225567" y="700075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sp>
          <p:nvSpPr>
            <p:cNvPr id="967" name="Google Shape;967;p94"/>
            <p:cNvSpPr txBox="1"/>
            <p:nvPr/>
          </p:nvSpPr>
          <p:spPr>
            <a:xfrm rot="10800000">
              <a:off x="6333350" y="1975550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cxnSp>
          <p:nvCxnSpPr>
            <p:cNvPr id="968" name="Google Shape;968;p94"/>
            <p:cNvCxnSpPr/>
            <p:nvPr/>
          </p:nvCxnSpPr>
          <p:spPr>
            <a:xfrm flipH="1">
              <a:off x="2430592" y="1549575"/>
              <a:ext cx="2400" cy="2139600"/>
            </a:xfrm>
            <a:prstGeom prst="straightConnector1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969" name="Google Shape;969;p94"/>
          <p:cNvSpPr txBox="1"/>
          <p:nvPr/>
        </p:nvSpPr>
        <p:spPr>
          <a:xfrm>
            <a:off x="2697499" y="1733975"/>
            <a:ext cx="4318200" cy="19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With the P2C lessons, I saw more of my students take risks and engage in conversation during the lessons, which helped our class build more community and self-confidence.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" name="Google Shape;941;p92">
            <a:extLst>
              <a:ext uri="{FF2B5EF4-FFF2-40B4-BE49-F238E27FC236}">
                <a16:creationId xmlns:a16="http://schemas.microsoft.com/office/drawing/2014/main" id="{F567D1E0-36B5-194D-8846-36DF3D16F62F}"/>
              </a:ext>
            </a:extLst>
          </p:cNvPr>
          <p:cNvSpPr/>
          <p:nvPr/>
        </p:nvSpPr>
        <p:spPr>
          <a:xfrm>
            <a:off x="2430525" y="497025"/>
            <a:ext cx="6713400" cy="648900"/>
          </a:xfrm>
          <a:prstGeom prst="rect">
            <a:avLst/>
          </a:prstGeom>
          <a:solidFill>
            <a:srgbClr val="002F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u="none" strike="noStrike" cap="none" dirty="0">
              <a:solidFill>
                <a:srgbClr val="000000"/>
              </a:solidFill>
              <a:latin typeface="Barlow Semi Condensed Light" pitchFamily="2" charset="77"/>
              <a:sym typeface="Arial"/>
            </a:endParaRPr>
          </a:p>
        </p:txBody>
      </p:sp>
      <p:sp>
        <p:nvSpPr>
          <p:cNvPr id="3" name="Google Shape;943;p92">
            <a:extLst>
              <a:ext uri="{FF2B5EF4-FFF2-40B4-BE49-F238E27FC236}">
                <a16:creationId xmlns:a16="http://schemas.microsoft.com/office/drawing/2014/main" id="{5A3F75F6-E901-92C4-D25A-40270F2E6EC2}"/>
              </a:ext>
            </a:extLst>
          </p:cNvPr>
          <p:cNvSpPr txBox="1"/>
          <p:nvPr/>
        </p:nvSpPr>
        <p:spPr>
          <a:xfrm>
            <a:off x="2528375" y="549075"/>
            <a:ext cx="5836800" cy="672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u="none" strike="noStrike" cap="none" dirty="0">
                <a:solidFill>
                  <a:schemeClr val="lt1"/>
                </a:solidFill>
                <a:latin typeface="Barlow Semi Condensed SemiBold" pitchFamily="2" charset="77"/>
                <a:sym typeface="Arial"/>
              </a:rPr>
              <a:t>In the words of P2C teachers…</a:t>
            </a:r>
            <a:endParaRPr sz="2600" u="none" strike="noStrike" cap="none" dirty="0">
              <a:solidFill>
                <a:schemeClr val="lt1"/>
              </a:solidFill>
              <a:latin typeface="Barlow Semi Condensed SemiBold" pitchFamily="2" charset="77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95"/>
          <p:cNvSpPr txBox="1"/>
          <p:nvPr/>
        </p:nvSpPr>
        <p:spPr>
          <a:xfrm>
            <a:off x="2697499" y="1672405"/>
            <a:ext cx="4318200" cy="19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Many of the teachers that I work with absolutely love the way their students glow and marvel at grasping concepts that they otherwise…may not have understood.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grpSp>
        <p:nvGrpSpPr>
          <p:cNvPr id="978" name="Google Shape;978;p95"/>
          <p:cNvGrpSpPr/>
          <p:nvPr/>
        </p:nvGrpSpPr>
        <p:grpSpPr>
          <a:xfrm>
            <a:off x="1225567" y="884475"/>
            <a:ext cx="6472483" cy="3876775"/>
            <a:chOff x="1225567" y="700075"/>
            <a:chExt cx="6472483" cy="3876775"/>
          </a:xfrm>
        </p:grpSpPr>
        <p:sp>
          <p:nvSpPr>
            <p:cNvPr id="979" name="Google Shape;979;p95"/>
            <p:cNvSpPr txBox="1"/>
            <p:nvPr/>
          </p:nvSpPr>
          <p:spPr>
            <a:xfrm>
              <a:off x="1225567" y="700075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sp>
          <p:nvSpPr>
            <p:cNvPr id="980" name="Google Shape;980;p95"/>
            <p:cNvSpPr txBox="1"/>
            <p:nvPr/>
          </p:nvSpPr>
          <p:spPr>
            <a:xfrm rot="10800000">
              <a:off x="6333350" y="1975550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cxnSp>
          <p:nvCxnSpPr>
            <p:cNvPr id="981" name="Google Shape;981;p95"/>
            <p:cNvCxnSpPr/>
            <p:nvPr/>
          </p:nvCxnSpPr>
          <p:spPr>
            <a:xfrm flipH="1">
              <a:off x="2430592" y="1549575"/>
              <a:ext cx="2400" cy="2139600"/>
            </a:xfrm>
            <a:prstGeom prst="straightConnector1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2" name="Google Shape;941;p92">
            <a:extLst>
              <a:ext uri="{FF2B5EF4-FFF2-40B4-BE49-F238E27FC236}">
                <a16:creationId xmlns:a16="http://schemas.microsoft.com/office/drawing/2014/main" id="{E38189B7-5D4E-CD7B-B1CF-0B2369983294}"/>
              </a:ext>
            </a:extLst>
          </p:cNvPr>
          <p:cNvSpPr/>
          <p:nvPr/>
        </p:nvSpPr>
        <p:spPr>
          <a:xfrm>
            <a:off x="2430525" y="497025"/>
            <a:ext cx="6713400" cy="648900"/>
          </a:xfrm>
          <a:prstGeom prst="rect">
            <a:avLst/>
          </a:prstGeom>
          <a:solidFill>
            <a:srgbClr val="002F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u="none" strike="noStrike" cap="none" dirty="0">
              <a:solidFill>
                <a:srgbClr val="000000"/>
              </a:solidFill>
              <a:latin typeface="Barlow Semi Condensed Light" pitchFamily="2" charset="77"/>
              <a:sym typeface="Arial"/>
            </a:endParaRPr>
          </a:p>
        </p:txBody>
      </p:sp>
      <p:sp>
        <p:nvSpPr>
          <p:cNvPr id="3" name="Google Shape;943;p92">
            <a:extLst>
              <a:ext uri="{FF2B5EF4-FFF2-40B4-BE49-F238E27FC236}">
                <a16:creationId xmlns:a16="http://schemas.microsoft.com/office/drawing/2014/main" id="{51F903C1-477F-20D1-7C46-D132215B8512}"/>
              </a:ext>
            </a:extLst>
          </p:cNvPr>
          <p:cNvSpPr txBox="1"/>
          <p:nvPr/>
        </p:nvSpPr>
        <p:spPr>
          <a:xfrm>
            <a:off x="2528375" y="549075"/>
            <a:ext cx="5836800" cy="672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u="none" strike="noStrike" cap="none" dirty="0">
                <a:solidFill>
                  <a:schemeClr val="lt1"/>
                </a:solidFill>
                <a:latin typeface="Barlow Semi Condensed SemiBold" pitchFamily="2" charset="77"/>
                <a:sym typeface="Arial"/>
              </a:rPr>
              <a:t>In the words of P2C teachers…</a:t>
            </a:r>
            <a:endParaRPr sz="2600" u="none" strike="noStrike" cap="none" dirty="0">
              <a:solidFill>
                <a:schemeClr val="lt1"/>
              </a:solidFill>
              <a:latin typeface="Barlow Semi Condensed SemiBold" pitchFamily="2" charset="77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0EBB9BA-B258-D617-985D-164084B743FD}"/>
              </a:ext>
            </a:extLst>
          </p:cNvPr>
          <p:cNvSpPr/>
          <p:nvPr/>
        </p:nvSpPr>
        <p:spPr>
          <a:xfrm>
            <a:off x="0" y="-55605"/>
            <a:ext cx="9144000" cy="4883099"/>
          </a:xfrm>
          <a:prstGeom prst="rect">
            <a:avLst/>
          </a:prstGeom>
          <a:solidFill>
            <a:srgbClr val="AF0B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spc="5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</a:t>
            </a:r>
          </a:p>
        </p:txBody>
      </p:sp>
      <p:sp>
        <p:nvSpPr>
          <p:cNvPr id="169" name="Google Shape;169;p32"/>
          <p:cNvSpPr txBox="1">
            <a:spLocks noGrp="1"/>
          </p:cNvSpPr>
          <p:nvPr>
            <p:ph type="title" idx="4294967295"/>
          </p:nvPr>
        </p:nvSpPr>
        <p:spPr>
          <a:xfrm>
            <a:off x="883303" y="3374924"/>
            <a:ext cx="3580315" cy="3706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dirty="0">
                <a:solidFill>
                  <a:schemeClr val="bg1"/>
                </a:solidFill>
                <a:latin typeface="Quicksand" pitchFamily="2" charset="77"/>
              </a:rPr>
              <a:t>Shelly Robinson </a:t>
            </a:r>
            <a:br>
              <a:rPr lang="en-US" sz="2400" b="0" dirty="0">
                <a:solidFill>
                  <a:schemeClr val="bg1"/>
                </a:solidFill>
                <a:latin typeface="Quicksand" pitchFamily="2" charset="77"/>
              </a:rPr>
            </a:br>
            <a:r>
              <a:rPr lang="en" sz="1700" b="0" u="none" strike="noStrike" cap="none" dirty="0">
                <a:solidFill>
                  <a:schemeClr val="bg1"/>
                </a:solidFill>
                <a:latin typeface="Barlow Semi Condensed Light" pitchFamily="2" charset="77"/>
                <a:sym typeface="Quicksand"/>
              </a:rPr>
              <a:t>Customer Success Project Lead (NM)</a:t>
            </a:r>
            <a:endParaRPr sz="1700" b="0" dirty="0">
              <a:solidFill>
                <a:schemeClr val="bg1"/>
              </a:solidFill>
              <a:latin typeface="Barlow Semi Condensed Light" pitchFamily="2" charset="77"/>
            </a:endParaRPr>
          </a:p>
        </p:txBody>
      </p:sp>
      <p:sp>
        <p:nvSpPr>
          <p:cNvPr id="170" name="Google Shape;170;p32"/>
          <p:cNvSpPr txBox="1">
            <a:spLocks noGrp="1"/>
          </p:cNvSpPr>
          <p:nvPr>
            <p:ph type="title" idx="4294967295"/>
          </p:nvPr>
        </p:nvSpPr>
        <p:spPr>
          <a:xfrm>
            <a:off x="4986788" y="3354221"/>
            <a:ext cx="3580315" cy="3913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 b="0" spc="50" dirty="0" err="1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shelly.robinson</a:t>
            </a:r>
            <a:r>
              <a:rPr lang="en" sz="1700" b="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@p2c.org</a:t>
            </a:r>
            <a:endParaRPr sz="1700" b="0" spc="50" dirty="0">
              <a:solidFill>
                <a:schemeClr val="bg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22" name="Picture 21" descr="A white envelope with black lines&#10;&#10;Description automatically generated">
            <a:extLst>
              <a:ext uri="{FF2B5EF4-FFF2-40B4-BE49-F238E27FC236}">
                <a16:creationId xmlns:a16="http://schemas.microsoft.com/office/drawing/2014/main" id="{9216F28A-1ABE-AB7A-2A81-D162B6A30C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251" y="3378277"/>
            <a:ext cx="343288" cy="34328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85E6FDC-2AAE-4775-5580-7CD0E18EFBE9}"/>
              </a:ext>
            </a:extLst>
          </p:cNvPr>
          <p:cNvSpPr txBox="1"/>
          <p:nvPr/>
        </p:nvSpPr>
        <p:spPr>
          <a:xfrm>
            <a:off x="4986788" y="3795364"/>
            <a:ext cx="457995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505</a:t>
            </a:r>
            <a:r>
              <a:rPr lang="en" sz="1700" b="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.225.2911 </a:t>
            </a:r>
          </a:p>
        </p:txBody>
      </p:sp>
      <p:pic>
        <p:nvPicPr>
          <p:cNvPr id="26" name="Picture 25" descr="A white phone symbol in a circle&#10;&#10;Description automatically generated">
            <a:extLst>
              <a:ext uri="{FF2B5EF4-FFF2-40B4-BE49-F238E27FC236}">
                <a16:creationId xmlns:a16="http://schemas.microsoft.com/office/drawing/2014/main" id="{4CE848AA-E52E-930C-3FD1-A1070D714A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795364"/>
            <a:ext cx="370696" cy="370696"/>
          </a:xfrm>
          <a:prstGeom prst="rect">
            <a:avLst/>
          </a:prstGeom>
        </p:spPr>
      </p:pic>
      <p:pic>
        <p:nvPicPr>
          <p:cNvPr id="4" name="Google Shape;995;p124" descr="A person smiling for a picture&#10;&#10;Description automatically generated">
            <a:extLst>
              <a:ext uri="{FF2B5EF4-FFF2-40B4-BE49-F238E27FC236}">
                <a16:creationId xmlns:a16="http://schemas.microsoft.com/office/drawing/2014/main" id="{7014F03C-3032-C920-8578-9364630DE1EB}"/>
              </a:ext>
            </a:extLst>
          </p:cNvPr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720" t="4695" r="30530" b="4953"/>
          <a:stretch/>
        </p:blipFill>
        <p:spPr>
          <a:xfrm>
            <a:off x="995492" y="210614"/>
            <a:ext cx="3324014" cy="32645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990;p124">
            <a:extLst>
              <a:ext uri="{FF2B5EF4-FFF2-40B4-BE49-F238E27FC236}">
                <a16:creationId xmlns:a16="http://schemas.microsoft.com/office/drawing/2014/main" id="{783E54BC-8F14-6933-778F-451ECE4C414C}"/>
              </a:ext>
            </a:extLst>
          </p:cNvPr>
          <p:cNvSpPr txBox="1"/>
          <p:nvPr/>
        </p:nvSpPr>
        <p:spPr>
          <a:xfrm>
            <a:off x="3701496" y="1872552"/>
            <a:ext cx="4210638" cy="1273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n" sz="3900" b="1" i="0" u="none" strike="noStrike" cap="none" dirty="0">
                <a:solidFill>
                  <a:schemeClr val="bg1"/>
                </a:solidFill>
                <a:latin typeface="Quicksand"/>
                <a:ea typeface="Quicksand"/>
                <a:cs typeface="Quicksand"/>
                <a:sym typeface="Quicksand"/>
              </a:rPr>
              <a:t>THANK YOU!</a:t>
            </a:r>
            <a:endParaRPr dirty="0">
              <a:solidFill>
                <a:schemeClr val="bg1"/>
              </a:solidFill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4570434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0EBB9BA-B258-D617-985D-164084B743FD}"/>
              </a:ext>
            </a:extLst>
          </p:cNvPr>
          <p:cNvSpPr/>
          <p:nvPr/>
        </p:nvSpPr>
        <p:spPr>
          <a:xfrm>
            <a:off x="0" y="-284204"/>
            <a:ext cx="9144000" cy="5103340"/>
          </a:xfrm>
          <a:prstGeom prst="rect">
            <a:avLst/>
          </a:prstGeom>
          <a:solidFill>
            <a:srgbClr val="AF0B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spc="5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</a:t>
            </a:r>
          </a:p>
        </p:txBody>
      </p:sp>
      <p:pic>
        <p:nvPicPr>
          <p:cNvPr id="3" name="Picture 2" descr="A person wearing glasses and a sweater&#10;&#10;Description automatically generated">
            <a:extLst>
              <a:ext uri="{FF2B5EF4-FFF2-40B4-BE49-F238E27FC236}">
                <a16:creationId xmlns:a16="http://schemas.microsoft.com/office/drawing/2014/main" id="{4A4A26E9-CF2D-451A-67A4-566AA79F61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124" y="924757"/>
            <a:ext cx="3251150" cy="4208936"/>
          </a:xfrm>
          <a:prstGeom prst="rect">
            <a:avLst/>
          </a:prstGeom>
        </p:spPr>
      </p:pic>
      <p:sp>
        <p:nvSpPr>
          <p:cNvPr id="169" name="Google Shape;169;p32"/>
          <p:cNvSpPr txBox="1">
            <a:spLocks noGrp="1"/>
          </p:cNvSpPr>
          <p:nvPr>
            <p:ph type="title" idx="4294967295"/>
          </p:nvPr>
        </p:nvSpPr>
        <p:spPr>
          <a:xfrm>
            <a:off x="4629401" y="2249473"/>
            <a:ext cx="3580315" cy="3706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dirty="0">
                <a:solidFill>
                  <a:schemeClr val="bg1"/>
                </a:solidFill>
              </a:rPr>
              <a:t>Dr. Joseph Goins, </a:t>
            </a:r>
            <a:r>
              <a:rPr lang="en" sz="2400" dirty="0">
                <a:solidFill>
                  <a:schemeClr val="bg1"/>
                </a:solidFill>
              </a:rPr>
              <a:t>CEO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170" name="Google Shape;170;p32"/>
          <p:cNvSpPr txBox="1">
            <a:spLocks noGrp="1"/>
          </p:cNvSpPr>
          <p:nvPr>
            <p:ph type="title" idx="4294967295"/>
          </p:nvPr>
        </p:nvSpPr>
        <p:spPr>
          <a:xfrm>
            <a:off x="5323399" y="2866426"/>
            <a:ext cx="3580315" cy="3913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j</a:t>
            </a:r>
            <a:r>
              <a:rPr lang="en" sz="2000" b="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oseph.goins@p2c.org</a:t>
            </a:r>
            <a:endParaRPr sz="2000" b="0" spc="50" dirty="0">
              <a:solidFill>
                <a:schemeClr val="bg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22" name="Picture 21" descr="A white envelope with black lines&#10;&#10;Description automatically generated">
            <a:extLst>
              <a:ext uri="{FF2B5EF4-FFF2-40B4-BE49-F238E27FC236}">
                <a16:creationId xmlns:a16="http://schemas.microsoft.com/office/drawing/2014/main" id="{9216F28A-1ABE-AB7A-2A81-D162B6A30C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290" y="2800625"/>
            <a:ext cx="457200" cy="4572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85E6FDC-2AAE-4775-5580-7CD0E18EFBE9}"/>
              </a:ext>
            </a:extLst>
          </p:cNvPr>
          <p:cNvSpPr txBox="1"/>
          <p:nvPr/>
        </p:nvSpPr>
        <p:spPr>
          <a:xfrm>
            <a:off x="5323399" y="3360900"/>
            <a:ext cx="45799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865.414.0033 </a:t>
            </a:r>
          </a:p>
        </p:txBody>
      </p:sp>
      <p:pic>
        <p:nvPicPr>
          <p:cNvPr id="26" name="Picture 25" descr="A white phone symbol in a circle&#10;&#10;Description automatically generated">
            <a:extLst>
              <a:ext uri="{FF2B5EF4-FFF2-40B4-BE49-F238E27FC236}">
                <a16:creationId xmlns:a16="http://schemas.microsoft.com/office/drawing/2014/main" id="{4CE848AA-E52E-930C-3FD1-A1070D714A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039" y="3304428"/>
            <a:ext cx="493702" cy="493702"/>
          </a:xfrm>
          <a:prstGeom prst="rect">
            <a:avLst/>
          </a:prstGeom>
        </p:spPr>
      </p:pic>
      <p:sp>
        <p:nvSpPr>
          <p:cNvPr id="2" name="Google Shape;990;p124">
            <a:extLst>
              <a:ext uri="{FF2B5EF4-FFF2-40B4-BE49-F238E27FC236}">
                <a16:creationId xmlns:a16="http://schemas.microsoft.com/office/drawing/2014/main" id="{68B3A565-654B-F11C-C9B5-644A0516AE24}"/>
              </a:ext>
            </a:extLst>
          </p:cNvPr>
          <p:cNvSpPr txBox="1"/>
          <p:nvPr/>
        </p:nvSpPr>
        <p:spPr>
          <a:xfrm>
            <a:off x="4011443" y="1191347"/>
            <a:ext cx="4210638" cy="1273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n" sz="3900" b="1" i="0" u="none" strike="noStrike" cap="none" dirty="0">
                <a:solidFill>
                  <a:schemeClr val="bg1"/>
                </a:solidFill>
                <a:latin typeface="Quicksand"/>
                <a:ea typeface="Quicksand"/>
                <a:cs typeface="Quicksand"/>
                <a:sym typeface="Quicksand"/>
              </a:rPr>
              <a:t>THANK YOU!</a:t>
            </a:r>
            <a:endParaRPr dirty="0">
              <a:solidFill>
                <a:schemeClr val="bg1"/>
              </a:solidFill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9127447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3"/>
          <p:cNvSpPr txBox="1">
            <a:spLocks noGrp="1"/>
          </p:cNvSpPr>
          <p:nvPr>
            <p:ph type="title"/>
          </p:nvPr>
        </p:nvSpPr>
        <p:spPr>
          <a:xfrm>
            <a:off x="481602" y="471402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 dirty="0"/>
              <a:t>P2C History</a:t>
            </a:r>
            <a:endParaRPr dirty="0"/>
          </a:p>
        </p:txBody>
      </p:sp>
      <p:sp>
        <p:nvSpPr>
          <p:cNvPr id="220" name="Google Shape;220;p13"/>
          <p:cNvSpPr txBox="1">
            <a:spLocks noGrp="1"/>
          </p:cNvSpPr>
          <p:nvPr>
            <p:ph type="body" idx="1"/>
          </p:nvPr>
        </p:nvSpPr>
        <p:spPr>
          <a:xfrm>
            <a:off x="458105" y="1520648"/>
            <a:ext cx="3927600" cy="30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400"/>
              <a:buNone/>
            </a:pPr>
            <a:r>
              <a:rPr lang="en" sz="1800" dirty="0">
                <a:latin typeface="Barlow Semi Condensed Light" pitchFamily="2" charset="77"/>
              </a:rPr>
              <a:t>P2C (formerly NS4ed) was founded in 2016 by Dr. Joseph Goins with the mission to provide </a:t>
            </a:r>
            <a:r>
              <a:rPr lang="en" sz="1800" dirty="0">
                <a:solidFill>
                  <a:srgbClr val="F9BE2B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high value research, and educational materials</a:t>
            </a:r>
            <a:r>
              <a:rPr lang="en" sz="1800" dirty="0"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800" dirty="0">
                <a:latin typeface="Barlow Semi Condensed Light" pitchFamily="2" charset="77"/>
              </a:rPr>
              <a:t>that yield actionable results for both the classroom and the workplace.</a:t>
            </a:r>
            <a:endParaRPr sz="1800" dirty="0">
              <a:latin typeface="Barlow Semi Condensed Light" pitchFamily="2" charset="77"/>
            </a:endParaRPr>
          </a:p>
        </p:txBody>
      </p:sp>
      <p:sp>
        <p:nvSpPr>
          <p:cNvPr id="221" name="Google Shape;221;p13"/>
          <p:cNvSpPr txBox="1">
            <a:spLocks noGrp="1"/>
          </p:cNvSpPr>
          <p:nvPr>
            <p:ph type="body" idx="2"/>
          </p:nvPr>
        </p:nvSpPr>
        <p:spPr>
          <a:xfrm>
            <a:off x="4758296" y="1521075"/>
            <a:ext cx="3927600" cy="30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400"/>
              <a:buNone/>
            </a:pPr>
            <a:r>
              <a:rPr lang="en" sz="1800" dirty="0">
                <a:latin typeface="Barlow Semi Condensed Light" pitchFamily="2" charset="77"/>
              </a:rPr>
              <a:t>For nearly a decade, P2C has been at the forefront of </a:t>
            </a:r>
            <a:r>
              <a:rPr lang="en" sz="1800" dirty="0">
                <a:solidFill>
                  <a:srgbClr val="F9BE2B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career-connected learning </a:t>
            </a:r>
            <a:r>
              <a:rPr lang="en" sz="1800" dirty="0">
                <a:latin typeface="Barlow Semi Condensed Light" pitchFamily="2" charset="77"/>
              </a:rPr>
              <a:t>with ready-to-implement solutions that work. Our products are supported by a career readiness model that increases student motivation and performance, while our research and support services have the capacity to alter policy and transform communities. </a:t>
            </a:r>
            <a:endParaRPr sz="1800" dirty="0">
              <a:latin typeface="Barlow Semi Condensed Light" pitchFamily="2" charset="77"/>
            </a:endParaRPr>
          </a:p>
        </p:txBody>
      </p:sp>
      <p:cxnSp>
        <p:nvCxnSpPr>
          <p:cNvPr id="222" name="Google Shape;222;p13"/>
          <p:cNvCxnSpPr/>
          <p:nvPr/>
        </p:nvCxnSpPr>
        <p:spPr>
          <a:xfrm>
            <a:off x="427025" y="1103100"/>
            <a:ext cx="8123100" cy="0"/>
          </a:xfrm>
          <a:prstGeom prst="straightConnector1">
            <a:avLst/>
          </a:prstGeom>
          <a:noFill/>
          <a:ln w="28575" cap="flat" cmpd="sng">
            <a:solidFill>
              <a:srgbClr val="AF0B59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4"/>
          <p:cNvSpPr txBox="1">
            <a:spLocks noGrp="1"/>
          </p:cNvSpPr>
          <p:nvPr>
            <p:ph type="title"/>
          </p:nvPr>
        </p:nvSpPr>
        <p:spPr>
          <a:xfrm>
            <a:off x="490200" y="530400"/>
            <a:ext cx="4081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 dirty="0"/>
              <a:t>Our Mission</a:t>
            </a:r>
            <a:endParaRPr dirty="0"/>
          </a:p>
        </p:txBody>
      </p:sp>
      <p:sp>
        <p:nvSpPr>
          <p:cNvPr id="229" name="Google Shape;229;p14"/>
          <p:cNvSpPr txBox="1">
            <a:spLocks noGrp="1"/>
          </p:cNvSpPr>
          <p:nvPr>
            <p:ph type="body" idx="1"/>
          </p:nvPr>
        </p:nvSpPr>
        <p:spPr>
          <a:xfrm>
            <a:off x="490200" y="1480734"/>
            <a:ext cx="3927600" cy="30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400"/>
              <a:buNone/>
            </a:pPr>
            <a:r>
              <a:rPr lang="en" sz="1800" dirty="0">
                <a:latin typeface="Barlow Semi Condensed Light" pitchFamily="2" charset="77"/>
              </a:rPr>
              <a:t>We’re dedicated to clearing the biggest hurdles in education by challenging current approaches and motivating student learning through career-connected relevance.</a:t>
            </a:r>
            <a:endParaRPr sz="1800" dirty="0">
              <a:latin typeface="Barlow Semi Condensed Light" pitchFamily="2" charset="77"/>
            </a:endParaRPr>
          </a:p>
        </p:txBody>
      </p:sp>
      <p:pic>
        <p:nvPicPr>
          <p:cNvPr id="230" name="Google Shape;230;p1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8400" y="0"/>
            <a:ext cx="4445603" cy="44477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1" name="Google Shape;231;p14"/>
          <p:cNvCxnSpPr/>
          <p:nvPr/>
        </p:nvCxnSpPr>
        <p:spPr>
          <a:xfrm>
            <a:off x="427025" y="1103100"/>
            <a:ext cx="3801000" cy="0"/>
          </a:xfrm>
          <a:prstGeom prst="straightConnector1">
            <a:avLst/>
          </a:prstGeom>
          <a:noFill/>
          <a:ln w="28575" cap="flat" cmpd="sng">
            <a:solidFill>
              <a:srgbClr val="AF0B59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5"/>
          <p:cNvSpPr txBox="1">
            <a:spLocks noGrp="1"/>
          </p:cNvSpPr>
          <p:nvPr>
            <p:ph type="title"/>
          </p:nvPr>
        </p:nvSpPr>
        <p:spPr>
          <a:xfrm>
            <a:off x="427025" y="480194"/>
            <a:ext cx="4081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 dirty="0"/>
              <a:t>Our Vision</a:t>
            </a:r>
            <a:endParaRPr dirty="0"/>
          </a:p>
        </p:txBody>
      </p:sp>
      <p:sp>
        <p:nvSpPr>
          <p:cNvPr id="238" name="Google Shape;238;p15"/>
          <p:cNvSpPr txBox="1">
            <a:spLocks noGrp="1"/>
          </p:cNvSpPr>
          <p:nvPr>
            <p:ph type="body" idx="1"/>
          </p:nvPr>
        </p:nvSpPr>
        <p:spPr>
          <a:xfrm>
            <a:off x="427025" y="1400059"/>
            <a:ext cx="3927600" cy="30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400"/>
              <a:buNone/>
            </a:pPr>
            <a:r>
              <a:rPr lang="en" sz="1800" dirty="0">
                <a:latin typeface="Barlow Semi Condensed Light" pitchFamily="2" charset="77"/>
              </a:rPr>
              <a:t>By connecting classroom and career paths, we believe we can transform not just the future prosperity of individual students, but the </a:t>
            </a:r>
            <a:r>
              <a:rPr lang="en" sz="1800" dirty="0">
                <a:solidFill>
                  <a:srgbClr val="00AFA3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economies of whole communities.</a:t>
            </a:r>
            <a:endParaRPr sz="1800" dirty="0">
              <a:solidFill>
                <a:srgbClr val="00AFA3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pic>
        <p:nvPicPr>
          <p:cNvPr id="239" name="Google Shape;239;p15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8400" y="0"/>
            <a:ext cx="4445598" cy="44477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0" name="Google Shape;240;p15"/>
          <p:cNvCxnSpPr/>
          <p:nvPr/>
        </p:nvCxnSpPr>
        <p:spPr>
          <a:xfrm>
            <a:off x="427025" y="1103100"/>
            <a:ext cx="3801000" cy="0"/>
          </a:xfrm>
          <a:prstGeom prst="straightConnector1">
            <a:avLst/>
          </a:prstGeom>
          <a:noFill/>
          <a:ln w="28575" cap="flat" cmpd="sng">
            <a:solidFill>
              <a:srgbClr val="AF0B59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6"/>
          <p:cNvSpPr txBox="1">
            <a:spLocks noGrp="1"/>
          </p:cNvSpPr>
          <p:nvPr>
            <p:ph type="title" idx="4294967295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>
                <a:solidFill>
                  <a:schemeClr val="lt1"/>
                </a:solidFill>
              </a:rPr>
              <a:t>WHAT is P2C?</a:t>
            </a:r>
            <a:endParaRPr sz="360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l"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38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345" y="174929"/>
            <a:ext cx="7827471" cy="444818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2B4636C-8F26-288D-1FC1-B9143F74FD7F}"/>
              </a:ext>
            </a:extLst>
          </p:cNvPr>
          <p:cNvSpPr/>
          <p:nvPr/>
        </p:nvSpPr>
        <p:spPr>
          <a:xfrm>
            <a:off x="0" y="-87998"/>
            <a:ext cx="9144000" cy="26292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17" descr="A diagram of a company's career-connected learning suit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46565" y="867555"/>
            <a:ext cx="4550864" cy="360068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80;p8">
            <a:extLst>
              <a:ext uri="{FF2B5EF4-FFF2-40B4-BE49-F238E27FC236}">
                <a16:creationId xmlns:a16="http://schemas.microsoft.com/office/drawing/2014/main" id="{DB9A7A5C-64C3-21E4-A2B7-77A785A34EBB}"/>
              </a:ext>
            </a:extLst>
          </p:cNvPr>
          <p:cNvSpPr/>
          <p:nvPr/>
        </p:nvSpPr>
        <p:spPr>
          <a:xfrm>
            <a:off x="-72851" y="-604555"/>
            <a:ext cx="9289701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u="none" strike="noStrike" cap="none" dirty="0">
              <a:solidFill>
                <a:schemeClr val="lt1"/>
              </a:solidFill>
              <a:latin typeface="Barlow Semi Condensed Light" pitchFamily="2" charset="77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18" descr="A diagram of a career-connected learning suit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76618" y="765009"/>
            <a:ext cx="6251482" cy="384489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80;p8">
            <a:extLst>
              <a:ext uri="{FF2B5EF4-FFF2-40B4-BE49-F238E27FC236}">
                <a16:creationId xmlns:a16="http://schemas.microsoft.com/office/drawing/2014/main" id="{2576BD8C-AEDF-B867-58D8-D2E25B6B18D6}"/>
              </a:ext>
            </a:extLst>
          </p:cNvPr>
          <p:cNvSpPr/>
          <p:nvPr/>
        </p:nvSpPr>
        <p:spPr>
          <a:xfrm>
            <a:off x="-72851" y="-604555"/>
            <a:ext cx="9289701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u="none" strike="noStrike" cap="none" dirty="0">
              <a:solidFill>
                <a:schemeClr val="lt1"/>
              </a:solidFill>
              <a:latin typeface="Barlow Semi Condensed Light" pitchFamily="2" charset="77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DDA41E6A-8B1D-34B5-9BAD-AFCE15DA3005}"/>
              </a:ext>
            </a:extLst>
          </p:cNvPr>
          <p:cNvGrpSpPr/>
          <p:nvPr/>
        </p:nvGrpSpPr>
        <p:grpSpPr>
          <a:xfrm>
            <a:off x="3671718" y="1081384"/>
            <a:ext cx="1739144" cy="3101002"/>
            <a:chOff x="3592205" y="1240410"/>
            <a:chExt cx="1739144" cy="3101002"/>
          </a:xfrm>
        </p:grpSpPr>
        <p:sp>
          <p:nvSpPr>
            <p:cNvPr id="215" name="Google Shape;215;p39"/>
            <p:cNvSpPr/>
            <p:nvPr/>
          </p:nvSpPr>
          <p:spPr>
            <a:xfrm>
              <a:off x="3592205" y="2318865"/>
              <a:ext cx="1739144" cy="2022547"/>
            </a:xfrm>
            <a:prstGeom prst="roundRect">
              <a:avLst>
                <a:gd name="adj" fmla="val 16667"/>
              </a:avLst>
            </a:prstGeom>
            <a:solidFill>
              <a:srgbClr val="AF0B59"/>
            </a:solidFill>
            <a:ln w="28575" cap="flat" cmpd="sng">
              <a:solidFill>
                <a:srgbClr val="AF0B59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Barlow Semi Condensed Light" pitchFamily="2" charset="77"/>
              </a:endParaRPr>
            </a:p>
          </p:txBody>
        </p:sp>
        <p:sp>
          <p:nvSpPr>
            <p:cNvPr id="216" name="Google Shape;216;p39"/>
            <p:cNvSpPr txBox="1"/>
            <p:nvPr/>
          </p:nvSpPr>
          <p:spPr>
            <a:xfrm>
              <a:off x="3694438" y="1821691"/>
              <a:ext cx="1534679" cy="3407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rgbClr val="AF0B59"/>
                  </a:solidFill>
                  <a:latin typeface="Barlow Semi Condensed SemiBold" pitchFamily="2" charset="77"/>
                  <a:ea typeface="Barlow Semi Condensed Black"/>
                  <a:cs typeface="Barlow Semi Condensed Black"/>
                  <a:sym typeface="Barlow Semi Condensed Black"/>
                </a:rPr>
                <a:t>POLICY</a:t>
              </a:r>
              <a:endParaRPr sz="1800" b="1">
                <a:solidFill>
                  <a:srgbClr val="AF0B59"/>
                </a:solidFill>
                <a:latin typeface="Barlow Semi Condensed SemiBold" pitchFamily="2" charset="77"/>
                <a:ea typeface="Barlow Semi Condensed Black"/>
                <a:cs typeface="Barlow Semi Condensed Black"/>
                <a:sym typeface="Barlow Semi Condensed Black"/>
              </a:endParaRPr>
            </a:p>
          </p:txBody>
        </p:sp>
        <p:sp>
          <p:nvSpPr>
            <p:cNvPr id="222" name="Google Shape;222;p39"/>
            <p:cNvSpPr txBox="1"/>
            <p:nvPr/>
          </p:nvSpPr>
          <p:spPr>
            <a:xfrm>
              <a:off x="3794697" y="2550936"/>
              <a:ext cx="1334160" cy="11756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Barlow Semi Condensed Light" pitchFamily="2" charset="77"/>
                  <a:ea typeface="Barlow Semi Condensed"/>
                  <a:cs typeface="Barlow Semi Condensed"/>
                  <a:sym typeface="Barlow Semi Condensed"/>
                </a:rPr>
                <a:t>Validating policy issues in K-12, post-secondary, and business</a:t>
              </a:r>
              <a:endParaRPr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endParaRPr>
            </a:p>
          </p:txBody>
        </p:sp>
        <p:pic>
          <p:nvPicPr>
            <p:cNvPr id="224" name="Google Shape;224;p39"/>
            <p:cNvPicPr preferRelativeResize="0"/>
            <p:nvPr/>
          </p:nvPicPr>
          <p:blipFill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7635" y="1240410"/>
              <a:ext cx="688285" cy="6633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C8821E6-CAA2-3B20-7C41-A9FD75278ECD}"/>
              </a:ext>
            </a:extLst>
          </p:cNvPr>
          <p:cNvGrpSpPr/>
          <p:nvPr/>
        </p:nvGrpSpPr>
        <p:grpSpPr>
          <a:xfrm>
            <a:off x="5838946" y="1081380"/>
            <a:ext cx="1739144" cy="3101009"/>
            <a:chOff x="6023519" y="1240403"/>
            <a:chExt cx="1739144" cy="3101009"/>
          </a:xfrm>
        </p:grpSpPr>
        <p:sp>
          <p:nvSpPr>
            <p:cNvPr id="219" name="Google Shape;219;p39"/>
            <p:cNvSpPr/>
            <p:nvPr/>
          </p:nvSpPr>
          <p:spPr>
            <a:xfrm>
              <a:off x="6023519" y="2318865"/>
              <a:ext cx="1739144" cy="2022547"/>
            </a:xfrm>
            <a:prstGeom prst="roundRect">
              <a:avLst>
                <a:gd name="adj" fmla="val 16667"/>
              </a:avLst>
            </a:prstGeom>
            <a:solidFill>
              <a:srgbClr val="00AFA3"/>
            </a:solidFill>
            <a:ln w="28575" cap="flat" cmpd="sng">
              <a:solidFill>
                <a:srgbClr val="00AFA3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Barlow Semi Condensed Light" pitchFamily="2" charset="77"/>
              </a:endParaRPr>
            </a:p>
          </p:txBody>
        </p:sp>
        <p:sp>
          <p:nvSpPr>
            <p:cNvPr id="220" name="Google Shape;220;p39"/>
            <p:cNvSpPr txBox="1"/>
            <p:nvPr/>
          </p:nvSpPr>
          <p:spPr>
            <a:xfrm>
              <a:off x="6125752" y="1821691"/>
              <a:ext cx="1534679" cy="3407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rgbClr val="00AFA3"/>
                  </a:solidFill>
                  <a:latin typeface="Barlow Semi Condensed SemiBold" pitchFamily="2" charset="77"/>
                  <a:ea typeface="Barlow Semi Condensed Black"/>
                  <a:cs typeface="Barlow Semi Condensed Black"/>
                  <a:sym typeface="Barlow Semi Condensed Black"/>
                </a:rPr>
                <a:t>PRACTICE</a:t>
              </a:r>
              <a:endParaRPr sz="1800" b="1" dirty="0">
                <a:solidFill>
                  <a:srgbClr val="00AFA3"/>
                </a:solidFill>
                <a:latin typeface="Barlow Semi Condensed SemiBold" pitchFamily="2" charset="77"/>
                <a:ea typeface="Barlow Semi Condensed Black"/>
                <a:cs typeface="Barlow Semi Condensed Black"/>
                <a:sym typeface="Barlow Semi Condensed Black"/>
              </a:endParaRPr>
            </a:p>
          </p:txBody>
        </p:sp>
        <p:sp>
          <p:nvSpPr>
            <p:cNvPr id="223" name="Google Shape;223;p39"/>
            <p:cNvSpPr txBox="1"/>
            <p:nvPr/>
          </p:nvSpPr>
          <p:spPr>
            <a:xfrm>
              <a:off x="6226011" y="2550936"/>
              <a:ext cx="1334160" cy="16711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Barlow Semi Condensed Light" pitchFamily="2" charset="77"/>
                  <a:ea typeface="Barlow Semi Condensed"/>
                  <a:cs typeface="Barlow Semi Condensed"/>
                  <a:sym typeface="Barlow Semi Condensed"/>
                </a:rPr>
                <a:t>Data-informed and evidence-based practices to create a robust career readiness model</a:t>
              </a:r>
              <a:endParaRPr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endParaRPr>
            </a:p>
          </p:txBody>
        </p:sp>
        <p:pic>
          <p:nvPicPr>
            <p:cNvPr id="225" name="Google Shape;225;p39"/>
            <p:cNvPicPr preferRelativeResize="0"/>
            <p:nvPr/>
          </p:nvPicPr>
          <p:blipFill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14971" y="1240403"/>
              <a:ext cx="956241" cy="66337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FA7B951-3898-1BCA-DD27-C0AFBF4FA357}"/>
              </a:ext>
            </a:extLst>
          </p:cNvPr>
          <p:cNvGrpSpPr/>
          <p:nvPr/>
        </p:nvGrpSpPr>
        <p:grpSpPr>
          <a:xfrm>
            <a:off x="1504490" y="1081380"/>
            <a:ext cx="1739144" cy="3101006"/>
            <a:chOff x="1160891" y="1240406"/>
            <a:chExt cx="1739144" cy="3101006"/>
          </a:xfrm>
        </p:grpSpPr>
        <p:sp>
          <p:nvSpPr>
            <p:cNvPr id="217" name="Google Shape;217;p39"/>
            <p:cNvSpPr/>
            <p:nvPr/>
          </p:nvSpPr>
          <p:spPr>
            <a:xfrm>
              <a:off x="1160891" y="2318865"/>
              <a:ext cx="1739144" cy="2022547"/>
            </a:xfrm>
            <a:prstGeom prst="roundRect">
              <a:avLst>
                <a:gd name="adj" fmla="val 16667"/>
              </a:avLst>
            </a:prstGeom>
            <a:solidFill>
              <a:srgbClr val="FE5001"/>
            </a:solidFill>
            <a:ln w="28575" cap="flat" cmpd="sng">
              <a:solidFill>
                <a:srgbClr val="FE500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Barlow Semi Condensed Light" pitchFamily="2" charset="77"/>
              </a:endParaRPr>
            </a:p>
          </p:txBody>
        </p:sp>
        <p:sp>
          <p:nvSpPr>
            <p:cNvPr id="218" name="Google Shape;218;p39"/>
            <p:cNvSpPr txBox="1"/>
            <p:nvPr/>
          </p:nvSpPr>
          <p:spPr>
            <a:xfrm>
              <a:off x="1263124" y="1821691"/>
              <a:ext cx="1534679" cy="3407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rgbClr val="FF4202"/>
                  </a:solidFill>
                  <a:latin typeface="Barlow Semi Condensed SemiBold" pitchFamily="2" charset="77"/>
                  <a:ea typeface="Barlow Semi Condensed Black"/>
                  <a:cs typeface="Barlow Semi Condensed Black"/>
                  <a:sym typeface="Barlow Semi Condensed Black"/>
                </a:rPr>
                <a:t>RESEARCH</a:t>
              </a:r>
              <a:endParaRPr sz="1800" b="1" dirty="0">
                <a:solidFill>
                  <a:srgbClr val="FF4202"/>
                </a:solidFill>
                <a:latin typeface="Barlow Semi Condensed SemiBold" pitchFamily="2" charset="77"/>
                <a:ea typeface="Barlow Semi Condensed Black"/>
                <a:cs typeface="Barlow Semi Condensed Black"/>
                <a:sym typeface="Barlow Semi Condensed Black"/>
              </a:endParaRPr>
            </a:p>
          </p:txBody>
        </p:sp>
        <p:sp>
          <p:nvSpPr>
            <p:cNvPr id="221" name="Google Shape;221;p39"/>
            <p:cNvSpPr txBox="1"/>
            <p:nvPr/>
          </p:nvSpPr>
          <p:spPr>
            <a:xfrm>
              <a:off x="1363383" y="2550936"/>
              <a:ext cx="1334160" cy="16711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Barlow Semi Condensed Light" pitchFamily="2" charset="77"/>
                  <a:ea typeface="Barlow Semi Condensed"/>
                  <a:cs typeface="Barlow Semi Condensed"/>
                  <a:sym typeface="Barlow Semi Condensed"/>
                </a:rPr>
                <a:t>Supporting education initiatives and priorities with actionable research</a:t>
              </a:r>
              <a:endParaRPr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endParaRPr>
            </a:p>
          </p:txBody>
        </p:sp>
        <p:pic>
          <p:nvPicPr>
            <p:cNvPr id="226" name="Google Shape;226;p39"/>
            <p:cNvPicPr preferRelativeResize="0"/>
            <p:nvPr/>
          </p:nvPicPr>
          <p:blipFill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2359" y="1240406"/>
              <a:ext cx="696208" cy="6633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8D01C840-BCAA-641D-4408-F9EDDCEC7F2F}"/>
              </a:ext>
            </a:extLst>
          </p:cNvPr>
          <p:cNvSpPr/>
          <p:nvPr/>
        </p:nvSpPr>
        <p:spPr>
          <a:xfrm>
            <a:off x="0" y="-87997"/>
            <a:ext cx="9144000" cy="239072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0"/>
          <p:cNvSpPr txBox="1">
            <a:spLocks noGrp="1"/>
          </p:cNvSpPr>
          <p:nvPr>
            <p:ph type="title" idx="4294967295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>
                <a:solidFill>
                  <a:schemeClr val="lt1"/>
                </a:solidFill>
              </a:rPr>
              <a:t>WHY P2C?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l"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/>
          <p:nvPr/>
        </p:nvSpPr>
        <p:spPr>
          <a:xfrm>
            <a:off x="2678250" y="1591050"/>
            <a:ext cx="3787500" cy="19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find out what one is fitted to do, and to secure an opportunity to do it, is the key to happiness.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–John Dewey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grpSp>
        <p:nvGrpSpPr>
          <p:cNvPr id="122" name="Google Shape;122;p2"/>
          <p:cNvGrpSpPr/>
          <p:nvPr/>
        </p:nvGrpSpPr>
        <p:grpSpPr>
          <a:xfrm>
            <a:off x="1225567" y="700075"/>
            <a:ext cx="6472483" cy="3876775"/>
            <a:chOff x="1225567" y="700075"/>
            <a:chExt cx="6472483" cy="3876775"/>
          </a:xfrm>
        </p:grpSpPr>
        <p:sp>
          <p:nvSpPr>
            <p:cNvPr id="123" name="Google Shape;123;p2"/>
            <p:cNvSpPr txBox="1"/>
            <p:nvPr/>
          </p:nvSpPr>
          <p:spPr>
            <a:xfrm>
              <a:off x="1225567" y="700075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sp>
          <p:nvSpPr>
            <p:cNvPr id="124" name="Google Shape;124;p2"/>
            <p:cNvSpPr txBox="1"/>
            <p:nvPr/>
          </p:nvSpPr>
          <p:spPr>
            <a:xfrm rot="10800000">
              <a:off x="6333350" y="1975550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 dirty="0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 dirty="0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cxnSp>
          <p:nvCxnSpPr>
            <p:cNvPr id="125" name="Google Shape;125;p2"/>
            <p:cNvCxnSpPr/>
            <p:nvPr/>
          </p:nvCxnSpPr>
          <p:spPr>
            <a:xfrm flipH="1">
              <a:off x="2430592" y="1549575"/>
              <a:ext cx="2400" cy="2139600"/>
            </a:xfrm>
            <a:prstGeom prst="straightConnector1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1B95460-44F8-C4C8-FC5A-5EC42ADE1D44}"/>
              </a:ext>
            </a:extLst>
          </p:cNvPr>
          <p:cNvGrpSpPr/>
          <p:nvPr/>
        </p:nvGrpSpPr>
        <p:grpSpPr>
          <a:xfrm>
            <a:off x="4572000" y="973409"/>
            <a:ext cx="3522812" cy="3477568"/>
            <a:chOff x="4655188" y="327950"/>
            <a:chExt cx="4237574" cy="4183150"/>
          </a:xfrm>
        </p:grpSpPr>
        <p:pic>
          <p:nvPicPr>
            <p:cNvPr id="283" name="Google Shape;283;p21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55188" y="327950"/>
              <a:ext cx="4237574" cy="41831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4" name="Google Shape;284;p21"/>
            <p:cNvSpPr/>
            <p:nvPr/>
          </p:nvSpPr>
          <p:spPr>
            <a:xfrm>
              <a:off x="4727825" y="373363"/>
              <a:ext cx="4092300" cy="4092300"/>
            </a:xfrm>
            <a:prstGeom prst="ellipse">
              <a:avLst/>
            </a:prstGeom>
            <a:noFill/>
            <a:ln w="76200" cap="flat" cmpd="sng">
              <a:solidFill>
                <a:srgbClr val="FE500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u="none" strike="noStrike" cap="none" dirty="0">
                <a:solidFill>
                  <a:srgbClr val="000000"/>
                </a:solidFill>
                <a:latin typeface="Barlow Semi Condensed Light" pitchFamily="2" charset="77"/>
                <a:sym typeface="Arial"/>
              </a:endParaRPr>
            </a:p>
          </p:txBody>
        </p:sp>
      </p:grpSp>
      <p:sp>
        <p:nvSpPr>
          <p:cNvPr id="285" name="Google Shape;285;p21"/>
          <p:cNvSpPr txBox="1"/>
          <p:nvPr/>
        </p:nvSpPr>
        <p:spPr>
          <a:xfrm>
            <a:off x="562864" y="1165338"/>
            <a:ext cx="3948751" cy="224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" sz="2400" u="none" strike="noStrike" cap="none" dirty="0">
                <a:solidFill>
                  <a:srgbClr val="FF4202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Why?</a:t>
            </a:r>
            <a:r>
              <a:rPr lang="en" sz="2400" u="none" strike="noStrike" cap="none" dirty="0">
                <a:solidFill>
                  <a:srgbClr val="AF0B59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</a:t>
            </a:r>
            <a:r>
              <a:rPr lang="en" sz="2400" u="none" strike="noStrike" cap="none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Because when education becomes relevant, learners </a:t>
            </a:r>
            <a:r>
              <a:rPr lang="en" sz="2400" u="none" strike="noStrike" cap="none" dirty="0">
                <a:solidFill>
                  <a:srgbClr val="FE500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fully engage.</a:t>
            </a:r>
            <a:endParaRPr sz="2400" u="none" strike="noStrike" cap="none" dirty="0">
              <a:solidFill>
                <a:srgbClr val="FE5001"/>
              </a:solidFill>
              <a:highlight>
                <a:srgbClr val="FFFFFF"/>
              </a:highlight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u="none" strike="noStrike" cap="none" dirty="0">
              <a:solidFill>
                <a:schemeClr val="dk1"/>
              </a:solidFill>
              <a:highlight>
                <a:srgbClr val="FFFFFF"/>
              </a:highlight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3365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Relevance yields </a:t>
            </a:r>
            <a:r>
              <a:rPr lang="en" sz="1700" u="none" strike="noStrike" cap="none" dirty="0">
                <a:solidFill>
                  <a:srgbClr val="FF4202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motivation</a:t>
            </a:r>
            <a:endParaRPr sz="1700" u="none" strike="noStrike" cap="none" dirty="0">
              <a:solidFill>
                <a:srgbClr val="FF4202"/>
              </a:solidFill>
              <a:highlight>
                <a:srgbClr val="FFFFFF"/>
              </a:highlight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3365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Relevance increases </a:t>
            </a:r>
            <a:r>
              <a:rPr lang="en" sz="1700" u="none" strike="noStrike" cap="none" dirty="0">
                <a:solidFill>
                  <a:srgbClr val="FF4202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career readiness</a:t>
            </a:r>
            <a:endParaRPr sz="1700" u="none" strike="noStrike" cap="none" dirty="0">
              <a:solidFill>
                <a:schemeClr val="dk1"/>
              </a:solidFill>
              <a:highlight>
                <a:srgbClr val="FFFFFF"/>
              </a:highlight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54D9026-FA48-BE09-F3CA-CB3B8193BDCD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F05EDE-3A7E-1477-AFDF-B77FF7D5B29B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Why P2C?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2"/>
          <p:cNvSpPr txBox="1">
            <a:spLocks noGrp="1"/>
          </p:cNvSpPr>
          <p:nvPr>
            <p:ph type="title" idx="4294967295"/>
          </p:nvPr>
        </p:nvSpPr>
        <p:spPr>
          <a:xfrm>
            <a:off x="311700" y="19692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>
                <a:solidFill>
                  <a:srgbClr val="AF0B59"/>
                </a:solidFill>
              </a:rPr>
              <a:t>Motivation</a:t>
            </a:r>
            <a:endParaRPr sz="3600">
              <a:solidFill>
                <a:srgbClr val="AF0B59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23"/>
          <p:cNvGrpSpPr/>
          <p:nvPr/>
        </p:nvGrpSpPr>
        <p:grpSpPr>
          <a:xfrm>
            <a:off x="1225567" y="700075"/>
            <a:ext cx="6472483" cy="3876775"/>
            <a:chOff x="1225567" y="700075"/>
            <a:chExt cx="6472483" cy="3876775"/>
          </a:xfrm>
        </p:grpSpPr>
        <p:sp>
          <p:nvSpPr>
            <p:cNvPr id="298" name="Google Shape;298;p23"/>
            <p:cNvSpPr txBox="1"/>
            <p:nvPr/>
          </p:nvSpPr>
          <p:spPr>
            <a:xfrm>
              <a:off x="1225567" y="700075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sp>
          <p:nvSpPr>
            <p:cNvPr id="299" name="Google Shape;299;p23"/>
            <p:cNvSpPr txBox="1"/>
            <p:nvPr/>
          </p:nvSpPr>
          <p:spPr>
            <a:xfrm rot="10800000">
              <a:off x="6333350" y="1975550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cxnSp>
          <p:nvCxnSpPr>
            <p:cNvPr id="300" name="Google Shape;300;p23"/>
            <p:cNvCxnSpPr/>
            <p:nvPr/>
          </p:nvCxnSpPr>
          <p:spPr>
            <a:xfrm flipH="1">
              <a:off x="2430592" y="1549575"/>
              <a:ext cx="2400" cy="2139600"/>
            </a:xfrm>
            <a:prstGeom prst="straightConnector1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301" name="Google Shape;301;p23"/>
          <p:cNvSpPr txBox="1"/>
          <p:nvPr/>
        </p:nvSpPr>
        <p:spPr>
          <a:xfrm>
            <a:off x="2637600" y="1857086"/>
            <a:ext cx="3868800" cy="1543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Tell me and I forget, </a:t>
            </a:r>
            <a:b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</a:b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teach me and </a:t>
            </a: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I may </a:t>
            </a: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remember, involve me and I </a:t>
            </a:r>
            <a:r>
              <a:rPr lang="en" sz="2000" u="none" strike="noStrike" cap="none" dirty="0">
                <a:solidFill>
                  <a:srgbClr val="FF4202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learn.</a:t>
            </a: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– </a:t>
            </a:r>
            <a:r>
              <a:rPr lang="en" sz="2000" u="none" strike="noStrike" cap="none" dirty="0" err="1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Xun</a:t>
            </a: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</a:t>
            </a:r>
            <a:r>
              <a:rPr lang="en" sz="2000" u="none" strike="noStrike" cap="none" dirty="0" err="1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Kuang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44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850" y="1729204"/>
            <a:ext cx="7378299" cy="255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44"/>
          <p:cNvSpPr txBox="1"/>
          <p:nvPr/>
        </p:nvSpPr>
        <p:spPr>
          <a:xfrm>
            <a:off x="1675700" y="1768059"/>
            <a:ext cx="2496000" cy="6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91425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FF4202"/>
                </a:solidFill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Motivation to learn</a:t>
            </a:r>
            <a:endParaRPr sz="1600" b="1">
              <a:solidFill>
                <a:srgbClr val="FF4202"/>
              </a:solidFill>
              <a:latin typeface="Barlow Semi Condensed SemiBold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(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Frymier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 &amp; Shulman, 1995; Jang, 2008)</a:t>
            </a:r>
            <a:endParaRPr sz="80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59" name="Google Shape;259;p44"/>
          <p:cNvSpPr txBox="1"/>
          <p:nvPr/>
        </p:nvSpPr>
        <p:spPr>
          <a:xfrm>
            <a:off x="5592750" y="1768059"/>
            <a:ext cx="2496000" cy="6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91425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1B6C86"/>
                </a:solidFill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Task/course completion</a:t>
            </a:r>
            <a:endParaRPr sz="1600" b="1">
              <a:solidFill>
                <a:srgbClr val="1B6C86"/>
              </a:solidFill>
              <a:latin typeface="Barlow Semi Condensed SemiBold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(Fortenberry, Sullivan, Jordan, &amp; Knight, 2007; 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Zusho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Pintrich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&amp; Coppola, 2003) </a:t>
            </a:r>
            <a:endParaRPr sz="80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60" name="Google Shape;260;p44"/>
          <p:cNvSpPr txBox="1"/>
          <p:nvPr/>
        </p:nvSpPr>
        <p:spPr>
          <a:xfrm>
            <a:off x="1675700" y="2664084"/>
            <a:ext cx="2496000" cy="6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91425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F9BE2B"/>
                </a:solidFill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Interest &amp; engagement</a:t>
            </a:r>
            <a:endParaRPr sz="1600" b="1">
              <a:solidFill>
                <a:srgbClr val="F9BE2B"/>
              </a:solidFill>
              <a:latin typeface="Barlow Semi Condensed SemiBold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(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Assor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Kaplan, &amp; Roth, 2002; 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Hulleman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Godes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Hendricks, &amp; 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Harackiewicz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2010; 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Hulleman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 &amp; 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Harackiewicz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2009)</a:t>
            </a:r>
            <a:endParaRPr sz="80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61" name="Google Shape;261;p44"/>
          <p:cNvSpPr txBox="1"/>
          <p:nvPr/>
        </p:nvSpPr>
        <p:spPr>
          <a:xfrm>
            <a:off x="1675700" y="3560109"/>
            <a:ext cx="2496000" cy="6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91425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rgbClr val="00AFA3"/>
                </a:solidFill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Effort &amp; persistence</a:t>
            </a:r>
            <a:endParaRPr sz="1600" b="1">
              <a:solidFill>
                <a:srgbClr val="00AFA3"/>
              </a:solidFill>
              <a:latin typeface="Barlow Semi Condensed SemiBold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(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Trautwein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 &amp; 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Ludtke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2007; Yeager et al., 2014)</a:t>
            </a:r>
            <a:endParaRPr sz="80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62" name="Google Shape;262;p44"/>
          <p:cNvSpPr txBox="1"/>
          <p:nvPr/>
        </p:nvSpPr>
        <p:spPr>
          <a:xfrm>
            <a:off x="5567550" y="2664084"/>
            <a:ext cx="2496000" cy="6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91425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AF0B59"/>
                </a:solidFill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Performance</a:t>
            </a:r>
            <a:endParaRPr sz="1600" b="1" dirty="0">
              <a:solidFill>
                <a:srgbClr val="AF0B59"/>
              </a:solidFill>
              <a:latin typeface="Barlow Semi Condensed SemiBold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(</a:t>
            </a:r>
            <a:r>
              <a:rPr lang="en" sz="800" dirty="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Hulleman</a:t>
            </a:r>
            <a:r>
              <a:rPr lang="en" sz="800" dirty="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 et al., 2010; </a:t>
            </a:r>
            <a:r>
              <a:rPr lang="en" sz="800" dirty="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Hulleman</a:t>
            </a:r>
            <a:r>
              <a:rPr lang="en" sz="800" dirty="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 &amp; </a:t>
            </a:r>
            <a:r>
              <a:rPr lang="en" sz="800" dirty="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Harackiewicz</a:t>
            </a:r>
            <a:r>
              <a:rPr lang="en" sz="800" dirty="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2009; Malka &amp; Covington, 2005)</a:t>
            </a:r>
            <a:endParaRPr sz="800" dirty="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63" name="Google Shape;263;p44"/>
          <p:cNvSpPr txBox="1"/>
          <p:nvPr/>
        </p:nvSpPr>
        <p:spPr>
          <a:xfrm>
            <a:off x="5567550" y="3560104"/>
            <a:ext cx="2546400" cy="6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91425" anchor="t" anchorCtr="0">
            <a:noAutofit/>
          </a:bodyPr>
          <a:lstStyle/>
          <a:p>
            <a:pPr marL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50" b="1">
                <a:solidFill>
                  <a:srgbClr val="002F3B"/>
                </a:solidFill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Retention of new information</a:t>
            </a:r>
            <a:endParaRPr sz="1550" b="1">
              <a:solidFill>
                <a:srgbClr val="002F3B"/>
              </a:solidFill>
              <a:latin typeface="Barlow Semi Condensed SemiBold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(</a:t>
            </a:r>
            <a:r>
              <a:rPr lang="en" sz="800" err="1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Perin</a:t>
            </a:r>
            <a:r>
              <a:rPr lang="en" sz="80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, 2001; Yeager et al., 2014)</a:t>
            </a:r>
            <a:endParaRPr sz="80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F46260-8D42-2D8E-9F7D-4E0D016D0554}"/>
              </a:ext>
            </a:extLst>
          </p:cNvPr>
          <p:cNvSpPr txBox="1"/>
          <p:nvPr/>
        </p:nvSpPr>
        <p:spPr>
          <a:xfrm>
            <a:off x="1029034" y="1232548"/>
            <a:ext cx="8114966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When students experience </a:t>
            </a:r>
            <a:r>
              <a:rPr lang="en-US" sz="1800" dirty="0">
                <a:solidFill>
                  <a:srgbClr val="00AFA3"/>
                </a:solidFill>
                <a:highlight>
                  <a:srgbClr val="FFFFFF"/>
                </a:highlight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purpose</a:t>
            </a:r>
            <a:r>
              <a:rPr lang="en-US" sz="18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in their learning, there is an </a:t>
            </a:r>
            <a:r>
              <a:rPr lang="en-US" sz="1800" dirty="0">
                <a:solidFill>
                  <a:srgbClr val="00AFA3"/>
                </a:solidFill>
                <a:highlight>
                  <a:srgbClr val="FFFFFF"/>
                </a:highlight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increase</a:t>
            </a:r>
            <a:r>
              <a:rPr lang="en-US" sz="18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in:</a:t>
            </a:r>
            <a:endParaRPr lang="en-US" sz="1800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676E32-DDCC-8687-9312-7F7F7A8E60B1}"/>
              </a:ext>
            </a:extLst>
          </p:cNvPr>
          <p:cNvSpPr/>
          <p:nvPr/>
        </p:nvSpPr>
        <p:spPr>
          <a:xfrm>
            <a:off x="0" y="-87998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E4CFD0-C9D9-83DD-E7EF-A846C433FBEB}"/>
              </a:ext>
            </a:extLst>
          </p:cNvPr>
          <p:cNvSpPr txBox="1"/>
          <p:nvPr/>
        </p:nvSpPr>
        <p:spPr>
          <a:xfrm>
            <a:off x="486220" y="246449"/>
            <a:ext cx="294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Research shows…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5"/>
          <p:cNvSpPr txBox="1"/>
          <p:nvPr/>
        </p:nvSpPr>
        <p:spPr>
          <a:xfrm>
            <a:off x="5522239" y="4407403"/>
            <a:ext cx="3769144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i="1" dirty="0">
                <a:solidFill>
                  <a:schemeClr val="dk1"/>
                </a:solidFill>
                <a:highlight>
                  <a:srgbClr val="FFFFFF"/>
                </a:highlight>
                <a:latin typeface="Barlow Semi Condensed ExLight" pitchFamily="2" charset="77"/>
                <a:ea typeface="Barlow Semi Condensed"/>
                <a:cs typeface="Barlow Semi Condensed"/>
                <a:sym typeface="Barlow Semi Condensed"/>
              </a:rPr>
              <a:t>*Data sourced from the National Dropout Prevention Center</a:t>
            </a:r>
            <a:endParaRPr sz="1050" dirty="0">
              <a:latin typeface="Barlow Semi Condensed ExLight" pitchFamily="2" charset="77"/>
            </a:endParaRPr>
          </a:p>
        </p:txBody>
      </p:sp>
      <p:graphicFrame>
        <p:nvGraphicFramePr>
          <p:cNvPr id="271" name="Google Shape;271;p45"/>
          <p:cNvGraphicFramePr/>
          <p:nvPr/>
        </p:nvGraphicFramePr>
        <p:xfrm>
          <a:off x="1215892" y="1695101"/>
          <a:ext cx="6662500" cy="27711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331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1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1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STRATEGY</a:t>
                      </a:r>
                      <a:endParaRPr>
                        <a:solidFill>
                          <a:schemeClr val="lt1"/>
                        </a:solidFill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>
                    <a:solidFill>
                      <a:srgbClr val="002F3B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EFFECT SIZE</a:t>
                      </a:r>
                      <a:endParaRPr>
                        <a:solidFill>
                          <a:schemeClr val="lt1"/>
                        </a:solidFill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>
                    <a:solidFill>
                      <a:srgbClr val="002F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Career development/job training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>
                    <a:solidFill>
                      <a:srgbClr val="FFE29B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0.81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>
                    <a:solidFill>
                      <a:srgbClr val="FFE2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Family engagement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0.67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Mentoring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0.63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Behavioral intervention</a:t>
                      </a:r>
                      <a:endParaRPr dirty="0"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0.46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Literacy development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0.42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Work-based learning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0.26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School/classroom environment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0.25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1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Service-learning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0.21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Health and wellness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0.18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1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Academic support</a:t>
                      </a:r>
                      <a:endParaRPr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latin typeface="Barlow Semi Condensed"/>
                          <a:ea typeface="Barlow Semi Condensed"/>
                          <a:cs typeface="Barlow Semi Condensed"/>
                          <a:sym typeface="Barlow Semi Condensed"/>
                        </a:rPr>
                        <a:t>0.11</a:t>
                      </a:r>
                      <a:endParaRPr dirty="0">
                        <a:latin typeface="Barlow Semi Condensed"/>
                        <a:ea typeface="Barlow Semi Condensed"/>
                        <a:cs typeface="Barlow Semi Condensed"/>
                        <a:sym typeface="Barlow Semi Condensed"/>
                      </a:endParaRPr>
                    </a:p>
                  </a:txBody>
                  <a:tcPr marL="91425" marR="91425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72" name="Google Shape;272;p45"/>
          <p:cNvSpPr txBox="1"/>
          <p:nvPr/>
        </p:nvSpPr>
        <p:spPr>
          <a:xfrm>
            <a:off x="1073206" y="1128122"/>
            <a:ext cx="5618100" cy="44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2F3B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Strategy effect sizes from meta-regression model*</a:t>
            </a:r>
            <a:endParaRPr sz="1800">
              <a:solidFill>
                <a:srgbClr val="002F3B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70FBBA-9A62-5266-F1F8-33630BED3D2D}"/>
              </a:ext>
            </a:extLst>
          </p:cNvPr>
          <p:cNvSpPr/>
          <p:nvPr/>
        </p:nvSpPr>
        <p:spPr>
          <a:xfrm>
            <a:off x="0" y="-9794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12F963-55BB-E267-D28D-0650F0945C6E}"/>
              </a:ext>
            </a:extLst>
          </p:cNvPr>
          <p:cNvSpPr txBox="1"/>
          <p:nvPr/>
        </p:nvSpPr>
        <p:spPr>
          <a:xfrm>
            <a:off x="486220" y="236501"/>
            <a:ext cx="840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The Effect of </a:t>
            </a:r>
            <a:r>
              <a:rPr lang="en-US" sz="2400" dirty="0">
                <a:solidFill>
                  <a:srgbClr val="FF4F01"/>
                </a:solidFill>
                <a:latin typeface="Barlow Semi Condensed Medium" pitchFamily="2" charset="77"/>
              </a:rPr>
              <a:t>Motivation</a:t>
            </a:r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 on Dropout Prevention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119"/>
          <p:cNvSpPr/>
          <p:nvPr/>
        </p:nvSpPr>
        <p:spPr>
          <a:xfrm>
            <a:off x="3434000" y="1061725"/>
            <a:ext cx="2264700" cy="3649800"/>
          </a:xfrm>
          <a:prstGeom prst="roundRect">
            <a:avLst>
              <a:gd name="adj" fmla="val 9322"/>
            </a:avLst>
          </a:prstGeom>
          <a:solidFill>
            <a:srgbClr val="AF0B5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  <p:sp>
        <p:nvSpPr>
          <p:cNvPr id="930" name="Google Shape;930;p119"/>
          <p:cNvSpPr/>
          <p:nvPr/>
        </p:nvSpPr>
        <p:spPr>
          <a:xfrm>
            <a:off x="6452825" y="1061725"/>
            <a:ext cx="2264700" cy="3649800"/>
          </a:xfrm>
          <a:prstGeom prst="roundRect">
            <a:avLst>
              <a:gd name="adj" fmla="val 9322"/>
            </a:avLst>
          </a:prstGeom>
          <a:solidFill>
            <a:srgbClr val="002F3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  <p:sp>
        <p:nvSpPr>
          <p:cNvPr id="931" name="Google Shape;931;p119"/>
          <p:cNvSpPr/>
          <p:nvPr/>
        </p:nvSpPr>
        <p:spPr>
          <a:xfrm>
            <a:off x="431825" y="1061725"/>
            <a:ext cx="2264700" cy="3649800"/>
          </a:xfrm>
          <a:prstGeom prst="roundRect">
            <a:avLst>
              <a:gd name="adj" fmla="val 9322"/>
            </a:avLst>
          </a:prstGeom>
          <a:solidFill>
            <a:srgbClr val="1B6C8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  <p:sp>
        <p:nvSpPr>
          <p:cNvPr id="932" name="Google Shape;932;p119"/>
          <p:cNvSpPr txBox="1"/>
          <p:nvPr/>
        </p:nvSpPr>
        <p:spPr>
          <a:xfrm>
            <a:off x="377075" y="351301"/>
            <a:ext cx="8427900" cy="645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2400" b="1">
                <a:solidFill>
                  <a:srgbClr val="002F3B"/>
                </a:solidFill>
                <a:highlight>
                  <a:srgbClr val="FFFFFF"/>
                </a:highlight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CTE Fact Check</a:t>
            </a:r>
            <a:endParaRPr sz="2400" b="1">
              <a:solidFill>
                <a:srgbClr val="002F3B"/>
              </a:solidFill>
              <a:highlight>
                <a:srgbClr val="FFFFFF"/>
              </a:highlight>
              <a:latin typeface="Barlow Semi Condensed SemiBold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933" name="Google Shape;933;p119"/>
          <p:cNvSpPr txBox="1"/>
          <p:nvPr/>
        </p:nvSpPr>
        <p:spPr>
          <a:xfrm>
            <a:off x="699715" y="1944587"/>
            <a:ext cx="2006510" cy="2651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274300" rIns="182875" bIns="2743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What is the HS graduation rate for CTE students nationwide?</a:t>
            </a:r>
            <a:endParaRPr sz="180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Barlow Semi Condensed"/>
              <a:buAutoNum type="alphaUcParenR"/>
            </a:pPr>
            <a:r>
              <a:rPr lang="en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81%</a:t>
            </a:r>
            <a:endParaRPr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Barlow Semi Condensed"/>
              <a:buAutoNum type="alphaUcParenR"/>
            </a:pPr>
            <a:r>
              <a:rPr lang="en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73%</a:t>
            </a:r>
            <a:endParaRPr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Barlow Semi Condensed"/>
              <a:buAutoNum type="alphaUcParenR"/>
            </a:pPr>
            <a:r>
              <a:rPr lang="en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60%</a:t>
            </a:r>
            <a:endParaRPr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Barlow Semi Condensed"/>
              <a:buAutoNum type="alphaUcParenR"/>
            </a:pPr>
            <a:r>
              <a:rPr lang="en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93%</a:t>
            </a:r>
            <a:endParaRPr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934" name="Google Shape;934;p119"/>
          <p:cNvSpPr txBox="1"/>
          <p:nvPr/>
        </p:nvSpPr>
        <p:spPr>
          <a:xfrm>
            <a:off x="6551875" y="2251252"/>
            <a:ext cx="2160300" cy="1990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274300" rIns="182875" bIns="2743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What is the college completion rate for CTE concentrators?</a:t>
            </a:r>
            <a:endParaRPr sz="180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Barlow Semi Condensed"/>
              <a:buAutoNum type="alphaUcParenR"/>
            </a:pPr>
            <a:r>
              <a:rPr lang="en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80%</a:t>
            </a:r>
            <a:endParaRPr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Barlow Semi Condensed"/>
              <a:buAutoNum type="alphaUcParenR"/>
            </a:pPr>
            <a:r>
              <a:rPr lang="en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56%</a:t>
            </a:r>
            <a:endParaRPr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935" name="Google Shape;935;p119"/>
          <p:cNvSpPr txBox="1"/>
          <p:nvPr/>
        </p:nvSpPr>
        <p:spPr>
          <a:xfrm>
            <a:off x="3554232" y="1974537"/>
            <a:ext cx="2165967" cy="24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75" tIns="274300" rIns="182875" bIns="2743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What percent of students who take </a:t>
            </a:r>
            <a:br>
              <a:rPr lang="en" sz="180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</a:br>
            <a:r>
              <a:rPr lang="en" sz="180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2 CTE credits enroll in post-secondary?</a:t>
            </a:r>
            <a:endParaRPr sz="180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Barlow Semi Condensed"/>
              <a:buAutoNum type="alphaUcParenR"/>
            </a:pPr>
            <a:r>
              <a:rPr lang="en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58%</a:t>
            </a:r>
            <a:endParaRPr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Barlow Semi Condensed"/>
              <a:buAutoNum type="alphaUcParenR"/>
            </a:pPr>
            <a:r>
              <a:rPr lang="en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91%</a:t>
            </a:r>
            <a:endParaRPr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Barlow Semi Condensed"/>
              <a:buAutoNum type="alphaUcParenR"/>
            </a:pPr>
            <a:r>
              <a:rPr lang="en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75%</a:t>
            </a:r>
            <a:endParaRPr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936" name="Google Shape;936;p11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4000" y="983225"/>
            <a:ext cx="2264699" cy="1168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7" name="Google Shape;937;p119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2825" y="983225"/>
            <a:ext cx="2264699" cy="1168076"/>
          </a:xfrm>
          <a:prstGeom prst="rect">
            <a:avLst/>
          </a:prstGeom>
          <a:noFill/>
          <a:ln>
            <a:noFill/>
          </a:ln>
        </p:spPr>
      </p:pic>
      <p:sp>
        <p:nvSpPr>
          <p:cNvPr id="938" name="Google Shape;938;p119"/>
          <p:cNvSpPr/>
          <p:nvPr/>
        </p:nvSpPr>
        <p:spPr>
          <a:xfrm>
            <a:off x="1726823" y="4105745"/>
            <a:ext cx="422100" cy="192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E50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  <p:sp>
        <p:nvSpPr>
          <p:cNvPr id="939" name="Google Shape;939;p119"/>
          <p:cNvSpPr/>
          <p:nvPr/>
        </p:nvSpPr>
        <p:spPr>
          <a:xfrm>
            <a:off x="4566349" y="3925112"/>
            <a:ext cx="422100" cy="174545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E50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  <p:sp>
        <p:nvSpPr>
          <p:cNvPr id="940" name="Google Shape;940;p119"/>
          <p:cNvSpPr/>
          <p:nvPr/>
        </p:nvSpPr>
        <p:spPr>
          <a:xfrm>
            <a:off x="7585174" y="3516033"/>
            <a:ext cx="422100" cy="1920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E50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  <p:pic>
        <p:nvPicPr>
          <p:cNvPr id="941" name="Google Shape;941;p119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825" y="983225"/>
            <a:ext cx="2264699" cy="116807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" name="Google Shape;184;p34">
            <a:extLst>
              <a:ext uri="{FF2B5EF4-FFF2-40B4-BE49-F238E27FC236}">
                <a16:creationId xmlns:a16="http://schemas.microsoft.com/office/drawing/2014/main" id="{5F9AD1CD-7CC6-44DA-1670-D96A5B8D7C00}"/>
              </a:ext>
            </a:extLst>
          </p:cNvPr>
          <p:cNvCxnSpPr>
            <a:cxnSpLocks/>
          </p:cNvCxnSpPr>
          <p:nvPr/>
        </p:nvCxnSpPr>
        <p:spPr>
          <a:xfrm>
            <a:off x="431825" y="983225"/>
            <a:ext cx="8280350" cy="0"/>
          </a:xfrm>
          <a:prstGeom prst="straightConnector1">
            <a:avLst/>
          </a:prstGeom>
          <a:noFill/>
          <a:ln w="28575" cap="flat" cmpd="sng">
            <a:solidFill>
              <a:srgbClr val="AF0B59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33824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6"/>
          <p:cNvSpPr txBox="1">
            <a:spLocks noGrp="1"/>
          </p:cNvSpPr>
          <p:nvPr>
            <p:ph type="title" idx="4294967295"/>
          </p:nvPr>
        </p:nvSpPr>
        <p:spPr>
          <a:xfrm>
            <a:off x="311700" y="19692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>
                <a:solidFill>
                  <a:srgbClr val="AF0B59"/>
                </a:solidFill>
              </a:rPr>
              <a:t>Career Readiness</a:t>
            </a:r>
            <a:endParaRPr sz="3600">
              <a:solidFill>
                <a:srgbClr val="AF0B59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7"/>
          <p:cNvSpPr txBox="1"/>
          <p:nvPr/>
        </p:nvSpPr>
        <p:spPr>
          <a:xfrm>
            <a:off x="1632074" y="1035184"/>
            <a:ext cx="6245400" cy="2595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Most high-paying jobs require additional education and training beyond a high school diploma. </a:t>
            </a:r>
            <a:endParaRPr sz="200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We must make sure that our children, </a:t>
            </a:r>
            <a:r>
              <a:rPr lang="en" sz="2000">
                <a:solidFill>
                  <a:srgbClr val="FF4202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particularly those who are traditionally underserved,</a:t>
            </a:r>
            <a:r>
              <a:rPr lang="en" sz="200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are prepared for and have access to postsecondary education.</a:t>
            </a:r>
            <a:br>
              <a:rPr lang="en" sz="200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</a:br>
            <a:endParaRPr sz="200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– Gov. Bob Wise, Alliance for Excellent Education</a:t>
            </a:r>
            <a:endParaRPr sz="200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83" name="Google Shape;283;p47"/>
          <p:cNvSpPr txBox="1"/>
          <p:nvPr/>
        </p:nvSpPr>
        <p:spPr>
          <a:xfrm>
            <a:off x="203042" y="319075"/>
            <a:ext cx="1364700" cy="26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700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“</a:t>
            </a:r>
            <a:endParaRPr sz="15700">
              <a:solidFill>
                <a:schemeClr val="lt1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284" name="Google Shape;284;p47"/>
          <p:cNvSpPr txBox="1"/>
          <p:nvPr/>
        </p:nvSpPr>
        <p:spPr>
          <a:xfrm rot="10800000">
            <a:off x="7587925" y="1928850"/>
            <a:ext cx="1364700" cy="26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700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“</a:t>
            </a:r>
            <a:endParaRPr sz="15700">
              <a:solidFill>
                <a:schemeClr val="lt1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cxnSp>
        <p:nvCxnSpPr>
          <p:cNvPr id="285" name="Google Shape;285;p47"/>
          <p:cNvCxnSpPr/>
          <p:nvPr/>
        </p:nvCxnSpPr>
        <p:spPr>
          <a:xfrm flipH="1">
            <a:off x="1408067" y="1168575"/>
            <a:ext cx="2400" cy="21396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8"/>
          <p:cNvSpPr txBox="1"/>
          <p:nvPr/>
        </p:nvSpPr>
        <p:spPr>
          <a:xfrm>
            <a:off x="636825" y="1191975"/>
            <a:ext cx="25092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 dirty="0">
                <a:solidFill>
                  <a:srgbClr val="1B6C86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Economic Development</a:t>
            </a:r>
            <a:endParaRPr sz="2400" u="none" strike="noStrike" cap="none" dirty="0">
              <a:solidFill>
                <a:srgbClr val="1B6C86"/>
              </a:solidFill>
              <a:latin typeface="Barlow Semi Condensed Light" pitchFamily="2" charset="77"/>
              <a:sym typeface="Arial"/>
            </a:endParaRPr>
          </a:p>
        </p:txBody>
      </p:sp>
      <p:grpSp>
        <p:nvGrpSpPr>
          <p:cNvPr id="346" name="Google Shape;346;p28"/>
          <p:cNvGrpSpPr/>
          <p:nvPr/>
        </p:nvGrpSpPr>
        <p:grpSpPr>
          <a:xfrm>
            <a:off x="2464275" y="1265475"/>
            <a:ext cx="3706505" cy="2903300"/>
            <a:chOff x="5194950" y="884475"/>
            <a:chExt cx="3706505" cy="2903300"/>
          </a:xfrm>
        </p:grpSpPr>
        <p:sp>
          <p:nvSpPr>
            <p:cNvPr id="347" name="Google Shape;347;p28"/>
            <p:cNvSpPr txBox="1"/>
            <p:nvPr/>
          </p:nvSpPr>
          <p:spPr>
            <a:xfrm>
              <a:off x="6407255" y="2771975"/>
              <a:ext cx="2494200" cy="101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en" sz="1500" b="0" i="0" u="none" strike="noStrike" cap="none" dirty="0">
                  <a:solidFill>
                    <a:schemeClr val="dk1"/>
                  </a:solidFill>
                  <a:highlight>
                    <a:srgbClr val="FFFFFF"/>
                  </a:highlight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of hiring managers agree that a “skills gap” persists in the current US labor and hiring economy. </a:t>
              </a:r>
              <a:endParaRPr sz="1500" u="none" strike="noStrike" cap="none" dirty="0">
                <a:solidFill>
                  <a:srgbClr val="000000"/>
                </a:solidFill>
                <a:latin typeface="Barlow Semi Condensed Light" pitchFamily="2" charset="77"/>
                <a:sym typeface="Arial"/>
              </a:endParaRPr>
            </a:p>
          </p:txBody>
        </p:sp>
        <p:sp>
          <p:nvSpPr>
            <p:cNvPr id="348" name="Google Shape;348;p28"/>
            <p:cNvSpPr txBox="1"/>
            <p:nvPr/>
          </p:nvSpPr>
          <p:spPr>
            <a:xfrm>
              <a:off x="5194950" y="2726125"/>
              <a:ext cx="1461000" cy="905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200"/>
                <a:buFont typeface="Arial"/>
                <a:buNone/>
              </a:pPr>
              <a:r>
                <a:rPr lang="en" sz="5200" b="1" i="0" u="none" strike="noStrike" cap="none" dirty="0">
                  <a:solidFill>
                    <a:srgbClr val="1B6C86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74%</a:t>
              </a:r>
              <a:endParaRPr sz="5200" u="none" strike="noStrike" cap="none" dirty="0">
                <a:solidFill>
                  <a:srgbClr val="1B6C86"/>
                </a:solidFill>
                <a:latin typeface="Barlow Semi Condensed Light" pitchFamily="2" charset="77"/>
                <a:sym typeface="Arial"/>
              </a:endParaRPr>
            </a:p>
          </p:txBody>
        </p:sp>
        <p:pic>
          <p:nvPicPr>
            <p:cNvPr id="349" name="Google Shape;349;p28" title="Chart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39152" y="884475"/>
              <a:ext cx="2894925" cy="179002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1" name="Google Shape;351;p28"/>
          <p:cNvGrpSpPr/>
          <p:nvPr/>
        </p:nvGrpSpPr>
        <p:grpSpPr>
          <a:xfrm>
            <a:off x="647900" y="1189275"/>
            <a:ext cx="6061305" cy="3522300"/>
            <a:chOff x="636218" y="1199730"/>
            <a:chExt cx="6061305" cy="3522300"/>
          </a:xfrm>
        </p:grpSpPr>
        <p:grpSp>
          <p:nvGrpSpPr>
            <p:cNvPr id="352" name="Google Shape;352;p28"/>
            <p:cNvGrpSpPr/>
            <p:nvPr/>
          </p:nvGrpSpPr>
          <p:grpSpPr>
            <a:xfrm>
              <a:off x="636218" y="1199730"/>
              <a:ext cx="6061305" cy="3522300"/>
              <a:chOff x="636218" y="818730"/>
              <a:chExt cx="6061305" cy="3522300"/>
            </a:xfrm>
          </p:grpSpPr>
          <p:sp>
            <p:nvSpPr>
              <p:cNvPr id="353" name="Google Shape;353;p28"/>
              <p:cNvSpPr/>
              <p:nvPr/>
            </p:nvSpPr>
            <p:spPr>
              <a:xfrm>
                <a:off x="636218" y="818730"/>
                <a:ext cx="6061200" cy="3522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u="none" strike="noStrike" cap="none" dirty="0">
                  <a:solidFill>
                    <a:srgbClr val="000000"/>
                  </a:solidFill>
                  <a:latin typeface="Barlow Semi Condensed Light" pitchFamily="2" charset="77"/>
                  <a:sym typeface="Arial"/>
                </a:endParaRPr>
              </a:p>
            </p:txBody>
          </p:sp>
          <p:grpSp>
            <p:nvGrpSpPr>
              <p:cNvPr id="354" name="Google Shape;354;p28"/>
              <p:cNvGrpSpPr/>
              <p:nvPr/>
            </p:nvGrpSpPr>
            <p:grpSpPr>
              <a:xfrm>
                <a:off x="2444785" y="884463"/>
                <a:ext cx="4252738" cy="2660929"/>
                <a:chOff x="2444785" y="910288"/>
                <a:chExt cx="4252738" cy="2660929"/>
              </a:xfrm>
            </p:grpSpPr>
            <p:sp>
              <p:nvSpPr>
                <p:cNvPr id="355" name="Google Shape;355;p28"/>
                <p:cNvSpPr txBox="1"/>
                <p:nvPr/>
              </p:nvSpPr>
              <p:spPr>
                <a:xfrm>
                  <a:off x="3663023" y="2754825"/>
                  <a:ext cx="3034500" cy="6003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500"/>
                    <a:buFont typeface="Arial"/>
                    <a:buNone/>
                  </a:pPr>
                  <a:r>
                    <a:rPr lang="en" sz="1500" b="0" i="0" u="none" strike="noStrike" cap="none" dirty="0">
                      <a:solidFill>
                        <a:schemeClr val="dk1"/>
                      </a:solidFill>
                      <a:highlight>
                        <a:srgbClr val="FFFFFF"/>
                      </a:highlight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rPr>
                    <a:t>of recent grads are working in jobs that require a college degree.</a:t>
                  </a:r>
                  <a:endParaRPr sz="1500" u="none" strike="noStrike" cap="none" dirty="0">
                    <a:solidFill>
                      <a:srgbClr val="000000"/>
                    </a:solidFill>
                    <a:latin typeface="Barlow Semi Condensed Light" pitchFamily="2" charset="77"/>
                    <a:sym typeface="Arial"/>
                  </a:endParaRPr>
                </a:p>
              </p:txBody>
            </p:sp>
            <p:sp>
              <p:nvSpPr>
                <p:cNvPr id="356" name="Google Shape;356;p28"/>
                <p:cNvSpPr txBox="1"/>
                <p:nvPr/>
              </p:nvSpPr>
              <p:spPr>
                <a:xfrm>
                  <a:off x="2444785" y="2666117"/>
                  <a:ext cx="1404000" cy="905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200"/>
                    <a:buFont typeface="Arial"/>
                    <a:buNone/>
                  </a:pPr>
                  <a:r>
                    <a:rPr lang="en" sz="5200" b="1" i="0" u="none" strike="noStrike" cap="none" dirty="0">
                      <a:solidFill>
                        <a:srgbClr val="00AFA3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rPr>
                    <a:t>59%</a:t>
                  </a:r>
                  <a:endParaRPr sz="5200" u="none" strike="noStrike" cap="none" dirty="0">
                    <a:solidFill>
                      <a:srgbClr val="00AFA3"/>
                    </a:solidFill>
                    <a:latin typeface="Barlow Semi Condensed Light" pitchFamily="2" charset="77"/>
                    <a:sym typeface="Arial"/>
                  </a:endParaRPr>
                </a:p>
              </p:txBody>
            </p:sp>
            <p:pic>
              <p:nvPicPr>
                <p:cNvPr id="357" name="Google Shape;357;p28" title="Chart"/>
                <p:cNvPicPr preferRelativeResize="0"/>
                <p:nvPr/>
              </p:nvPicPr>
              <p:blipFill rotWithShape="1">
                <a:blip r:embed="rId4" cstate="print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3124539" y="910288"/>
                  <a:ext cx="2894925" cy="179002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sp>
          <p:nvSpPr>
            <p:cNvPr id="358" name="Google Shape;358;p28"/>
            <p:cNvSpPr txBox="1"/>
            <p:nvPr/>
          </p:nvSpPr>
          <p:spPr>
            <a:xfrm>
              <a:off x="636300" y="1199730"/>
              <a:ext cx="2119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0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" sz="2400" b="1" i="0" u="none" strike="noStrike" cap="none" dirty="0">
                  <a:solidFill>
                    <a:srgbClr val="00AFA3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Employment</a:t>
              </a:r>
              <a:endParaRPr sz="2400" u="none" strike="noStrike" cap="none" dirty="0">
                <a:solidFill>
                  <a:srgbClr val="00AFA3"/>
                </a:solidFill>
                <a:latin typeface="Barlow Semi Condensed Light" pitchFamily="2" charset="77"/>
                <a:sym typeface="Arial"/>
              </a:endParaRPr>
            </a:p>
          </p:txBody>
        </p:sp>
      </p:grpSp>
      <p:grpSp>
        <p:nvGrpSpPr>
          <p:cNvPr id="359" name="Google Shape;359;p28"/>
          <p:cNvGrpSpPr/>
          <p:nvPr/>
        </p:nvGrpSpPr>
        <p:grpSpPr>
          <a:xfrm>
            <a:off x="646040" y="1190090"/>
            <a:ext cx="6061200" cy="3554976"/>
            <a:chOff x="636213" y="1189275"/>
            <a:chExt cx="6061200" cy="3554976"/>
          </a:xfrm>
        </p:grpSpPr>
        <p:grpSp>
          <p:nvGrpSpPr>
            <p:cNvPr id="360" name="Google Shape;360;p28"/>
            <p:cNvGrpSpPr/>
            <p:nvPr/>
          </p:nvGrpSpPr>
          <p:grpSpPr>
            <a:xfrm>
              <a:off x="636213" y="1189275"/>
              <a:ext cx="6061200" cy="3554976"/>
              <a:chOff x="636213" y="808275"/>
              <a:chExt cx="6061200" cy="3554976"/>
            </a:xfrm>
          </p:grpSpPr>
          <p:sp>
            <p:nvSpPr>
              <p:cNvPr id="361" name="Google Shape;361;p28"/>
              <p:cNvSpPr/>
              <p:nvPr/>
            </p:nvSpPr>
            <p:spPr>
              <a:xfrm>
                <a:off x="636213" y="808275"/>
                <a:ext cx="6061200" cy="3522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u="none" strike="noStrike" cap="none" dirty="0">
                  <a:solidFill>
                    <a:srgbClr val="000000"/>
                  </a:solidFill>
                  <a:latin typeface="Barlow Semi Condensed Light" pitchFamily="2" charset="77"/>
                  <a:sym typeface="Arial"/>
                </a:endParaRPr>
              </a:p>
            </p:txBody>
          </p:sp>
          <p:grpSp>
            <p:nvGrpSpPr>
              <p:cNvPr id="362" name="Google Shape;362;p28"/>
              <p:cNvGrpSpPr/>
              <p:nvPr/>
            </p:nvGrpSpPr>
            <p:grpSpPr>
              <a:xfrm>
                <a:off x="2446489" y="884475"/>
                <a:ext cx="4216847" cy="3478776"/>
                <a:chOff x="-427274" y="923950"/>
                <a:chExt cx="4216847" cy="3478776"/>
              </a:xfrm>
            </p:grpSpPr>
            <p:sp>
              <p:nvSpPr>
                <p:cNvPr id="363" name="Google Shape;363;p28"/>
                <p:cNvSpPr txBox="1"/>
                <p:nvPr/>
              </p:nvSpPr>
              <p:spPr>
                <a:xfrm>
                  <a:off x="795273" y="2753450"/>
                  <a:ext cx="2994300" cy="1431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500"/>
                    <a:buFont typeface="Arial"/>
                    <a:buNone/>
                  </a:pPr>
                  <a:r>
                    <a:rPr lang="en" sz="1500" b="0" i="0" u="none" strike="noStrike" cap="none" dirty="0">
                      <a:solidFill>
                        <a:schemeClr val="dk1"/>
                      </a:solidFill>
                      <a:highlight>
                        <a:srgbClr val="FFFFFF"/>
                      </a:highlight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rPr>
                    <a:t>of students who start a postsecondary program earn a degree within 6 years. </a:t>
                  </a:r>
                  <a:endParaRPr sz="1500" b="0" i="0" u="none" strike="noStrike" cap="none" dirty="0">
                    <a:solidFill>
                      <a:schemeClr val="dk1"/>
                    </a:solidFill>
                    <a:highlight>
                      <a:srgbClr val="FFFFFF"/>
                    </a:highlight>
                    <a:latin typeface="Barlow Semi Condensed"/>
                    <a:ea typeface="Barlow Semi Condensed"/>
                    <a:cs typeface="Barlow Semi Condensed"/>
                    <a:sym typeface="Barlow Semi Condensed"/>
                  </a:endParaRPr>
                </a:p>
                <a:p>
                  <a:pPr marL="0" marR="0" lvl="0" indent="0" algn="l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500"/>
                    <a:buFont typeface="Arial"/>
                    <a:buNone/>
                  </a:pPr>
                  <a:endParaRPr sz="1500" b="0" i="0" u="none" strike="noStrike" cap="none" dirty="0">
                    <a:solidFill>
                      <a:schemeClr val="dk1"/>
                    </a:solidFill>
                    <a:highlight>
                      <a:srgbClr val="FFFFFF"/>
                    </a:highlight>
                    <a:latin typeface="Barlow Semi Condensed"/>
                    <a:ea typeface="Barlow Semi Condensed"/>
                    <a:cs typeface="Barlow Semi Condensed"/>
                    <a:sym typeface="Barlow Semi Condensed"/>
                  </a:endParaRPr>
                </a:p>
                <a:p>
                  <a:pPr marL="0" marR="0" lvl="0" indent="0" algn="l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500"/>
                    <a:buFont typeface="Arial"/>
                    <a:buNone/>
                  </a:pPr>
                  <a:r>
                    <a:rPr lang="en" sz="1500" b="0" i="0" u="none" strike="noStrike" cap="none" dirty="0">
                      <a:solidFill>
                        <a:schemeClr val="dk1"/>
                      </a:solidFill>
                      <a:highlight>
                        <a:srgbClr val="FFFFFF"/>
                      </a:highlight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rPr>
                    <a:t>of </a:t>
                  </a:r>
                  <a:r>
                    <a:rPr lang="en" sz="1500" b="1" i="0" u="none" strike="noStrike" cap="none" dirty="0">
                      <a:solidFill>
                        <a:srgbClr val="AF0B59"/>
                      </a:solidFill>
                      <a:highlight>
                        <a:srgbClr val="FFFFFF"/>
                      </a:highlight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rPr>
                    <a:t>low income</a:t>
                  </a:r>
                  <a:r>
                    <a:rPr lang="en" sz="1500" b="0" i="0" u="none" strike="noStrike" cap="none" dirty="0">
                      <a:solidFill>
                        <a:schemeClr val="dk1"/>
                      </a:solidFill>
                      <a:highlight>
                        <a:srgbClr val="FFFFFF"/>
                      </a:highlight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rPr>
                    <a:t> students, </a:t>
                  </a:r>
                  <a:r>
                    <a:rPr lang="en" sz="1500" b="0" i="0" u="none" strike="noStrike" cap="none" dirty="0">
                      <a:solidFill>
                        <a:schemeClr val="dk1"/>
                      </a:solidFill>
                      <a:highlight>
                        <a:schemeClr val="lt1"/>
                      </a:highlight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rPr>
                    <a:t>earn a degree within 6 years. </a:t>
                  </a:r>
                  <a:endParaRPr sz="1500" b="0" i="0" u="none" strike="noStrike" cap="none" dirty="0">
                    <a:solidFill>
                      <a:schemeClr val="dk1"/>
                    </a:solidFill>
                    <a:highlight>
                      <a:srgbClr val="FFFFFF"/>
                    </a:highlight>
                    <a:latin typeface="Barlow Semi Condensed"/>
                    <a:ea typeface="Barlow Semi Condensed"/>
                    <a:cs typeface="Barlow Semi Condensed"/>
                    <a:sym typeface="Barlow Semi Condensed"/>
                  </a:endParaRPr>
                </a:p>
              </p:txBody>
            </p:sp>
            <p:sp>
              <p:nvSpPr>
                <p:cNvPr id="364" name="Google Shape;364;p28"/>
                <p:cNvSpPr txBox="1"/>
                <p:nvPr/>
              </p:nvSpPr>
              <p:spPr>
                <a:xfrm>
                  <a:off x="-427254" y="3497626"/>
                  <a:ext cx="1344900" cy="905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200"/>
                    <a:buFont typeface="Arial"/>
                    <a:buNone/>
                  </a:pPr>
                  <a:r>
                    <a:rPr lang="en" sz="5200" b="1" i="0" u="none" strike="noStrike" cap="none" dirty="0">
                      <a:solidFill>
                        <a:srgbClr val="AF0B59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rPr>
                    <a:t>13% </a:t>
                  </a:r>
                  <a:endParaRPr sz="5200" u="none" strike="noStrike" cap="none" dirty="0">
                    <a:solidFill>
                      <a:srgbClr val="AF0B59"/>
                    </a:solidFill>
                    <a:latin typeface="Barlow Semi Condensed Light" pitchFamily="2" charset="77"/>
                    <a:sym typeface="Arial"/>
                  </a:endParaRPr>
                </a:p>
              </p:txBody>
            </p:sp>
            <p:sp>
              <p:nvSpPr>
                <p:cNvPr id="365" name="Google Shape;365;p28"/>
                <p:cNvSpPr txBox="1"/>
                <p:nvPr/>
              </p:nvSpPr>
              <p:spPr>
                <a:xfrm>
                  <a:off x="-427274" y="2677250"/>
                  <a:ext cx="1344900" cy="9051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spAutoFit/>
                </a:bodyPr>
                <a:lstStyle/>
                <a:p>
                  <a:pPr marL="0" marR="0" lvl="0" indent="0" algn="l" rtl="0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5200"/>
                    <a:buFont typeface="Arial"/>
                    <a:buNone/>
                  </a:pPr>
                  <a:r>
                    <a:rPr lang="en" sz="5200" b="1" i="0" u="none" strike="noStrike" cap="none" dirty="0">
                      <a:solidFill>
                        <a:srgbClr val="FE5001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rPr>
                    <a:t>57%</a:t>
                  </a:r>
                  <a:endParaRPr sz="5200" u="none" strike="noStrike" cap="none" dirty="0">
                    <a:solidFill>
                      <a:srgbClr val="FE5001"/>
                    </a:solidFill>
                    <a:latin typeface="Barlow Semi Condensed Light" pitchFamily="2" charset="77"/>
                    <a:sym typeface="Arial"/>
                  </a:endParaRPr>
                </a:p>
              </p:txBody>
            </p:sp>
            <p:pic>
              <p:nvPicPr>
                <p:cNvPr id="366" name="Google Shape;366;p28" title="Chart"/>
                <p:cNvPicPr preferRelativeResize="0"/>
                <p:nvPr/>
              </p:nvPicPr>
              <p:blipFill rotWithShape="1">
                <a:blip r:embed="rId5" cstate="print">
                  <a:alphaModFix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250782" y="923950"/>
                  <a:ext cx="2894925" cy="179002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sp>
          <p:nvSpPr>
            <p:cNvPr id="367" name="Google Shape;367;p28"/>
            <p:cNvSpPr txBox="1"/>
            <p:nvPr/>
          </p:nvSpPr>
          <p:spPr>
            <a:xfrm>
              <a:off x="637225" y="1192110"/>
              <a:ext cx="2119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0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" sz="2400" b="1" i="0" u="none" strike="noStrike" cap="none" dirty="0">
                  <a:solidFill>
                    <a:srgbClr val="FF4202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Education</a:t>
              </a:r>
              <a:endParaRPr sz="2400" u="none" strike="noStrike" cap="none" dirty="0">
                <a:solidFill>
                  <a:srgbClr val="000000"/>
                </a:solidFill>
                <a:latin typeface="Barlow Semi Condensed Light" pitchFamily="2" charset="77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66F6995-1A06-C4B1-9C21-2571FEE46F7C}"/>
              </a:ext>
            </a:extLst>
          </p:cNvPr>
          <p:cNvSpPr/>
          <p:nvPr/>
        </p:nvSpPr>
        <p:spPr>
          <a:xfrm>
            <a:off x="0" y="-286100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C45530-CA7C-6F0F-07F6-D6CADACAFFF1}"/>
              </a:ext>
            </a:extLst>
          </p:cNvPr>
          <p:cNvSpPr txBox="1"/>
          <p:nvPr/>
        </p:nvSpPr>
        <p:spPr>
          <a:xfrm>
            <a:off x="486219" y="181976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The Gap Between Education &amp; Industry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6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Google Shape;374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5695" y="1766800"/>
            <a:ext cx="1585161" cy="1042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95376" y="1766800"/>
            <a:ext cx="1553245" cy="1031945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29"/>
          <p:cNvSpPr txBox="1"/>
          <p:nvPr/>
        </p:nvSpPr>
        <p:spPr>
          <a:xfrm>
            <a:off x="808375" y="2675350"/>
            <a:ext cx="2119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 dirty="0">
                <a:solidFill>
                  <a:srgbClr val="FF4202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Education</a:t>
            </a:r>
            <a:endParaRPr sz="2400" b="1" i="0" u="none" strike="noStrike" cap="none" dirty="0">
              <a:solidFill>
                <a:srgbClr val="000000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377" name="Google Shape;377;p29"/>
          <p:cNvSpPr txBox="1"/>
          <p:nvPr/>
        </p:nvSpPr>
        <p:spPr>
          <a:xfrm>
            <a:off x="3554800" y="2675350"/>
            <a:ext cx="2119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>
                <a:solidFill>
                  <a:srgbClr val="FF4202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Employment</a:t>
            </a:r>
            <a:endParaRPr sz="2400" b="1" i="0" u="none" strike="noStrike" cap="none">
              <a:solidFill>
                <a:srgbClr val="000000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378" name="Google Shape;378;p29"/>
          <p:cNvSpPr txBox="1"/>
          <p:nvPr/>
        </p:nvSpPr>
        <p:spPr>
          <a:xfrm>
            <a:off x="6301225" y="2675350"/>
            <a:ext cx="2280600" cy="7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>
                <a:solidFill>
                  <a:srgbClr val="FF4202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Economic</a:t>
            </a:r>
            <a:br>
              <a:rPr lang="en" sz="2400" b="1" i="0" u="none" strike="noStrike" cap="none">
                <a:solidFill>
                  <a:srgbClr val="FF4202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</a:br>
            <a:r>
              <a:rPr lang="en" sz="2400" b="1" i="0" u="none" strike="noStrike" cap="none">
                <a:solidFill>
                  <a:srgbClr val="FF4202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Development</a:t>
            </a:r>
            <a:endParaRPr sz="2400" b="1" i="0" u="none" strike="noStrike" cap="none">
              <a:solidFill>
                <a:srgbClr val="000000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379" name="Google Shape;379;p29"/>
          <p:cNvSpPr/>
          <p:nvPr/>
        </p:nvSpPr>
        <p:spPr>
          <a:xfrm rot="-5400000">
            <a:off x="4405825" y="-381932"/>
            <a:ext cx="405600" cy="79464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u="none" strike="noStrike" cap="none" dirty="0">
              <a:solidFill>
                <a:srgbClr val="000000"/>
              </a:solidFill>
              <a:latin typeface="Barlow Semi Condensed Light" pitchFamily="2" charset="77"/>
              <a:sym typeface="Arial"/>
            </a:endParaRPr>
          </a:p>
        </p:txBody>
      </p:sp>
      <p:sp>
        <p:nvSpPr>
          <p:cNvPr id="380" name="Google Shape;380;p29"/>
          <p:cNvSpPr txBox="1"/>
          <p:nvPr/>
        </p:nvSpPr>
        <p:spPr>
          <a:xfrm>
            <a:off x="2833675" y="3729726"/>
            <a:ext cx="3549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1" i="0" u="none" strike="noStrike" cap="none" dirty="0">
                <a:solidFill>
                  <a:srgbClr val="FF4202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EQUITY ISSUES</a:t>
            </a:r>
            <a:endParaRPr sz="3000" b="1" i="0" u="none" strike="noStrike" cap="none" dirty="0">
              <a:solidFill>
                <a:srgbClr val="000000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pic>
        <p:nvPicPr>
          <p:cNvPr id="381" name="Google Shape;381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29376" y="1742632"/>
            <a:ext cx="1338929" cy="10331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034E7B4-C5ED-6A99-3AB1-5121BF31BB28}"/>
              </a:ext>
            </a:extLst>
          </p:cNvPr>
          <p:cNvSpPr/>
          <p:nvPr/>
        </p:nvSpPr>
        <p:spPr>
          <a:xfrm>
            <a:off x="0" y="-286100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1829E4-A9F1-7FA2-13CA-EBBD54B2C1F6}"/>
              </a:ext>
            </a:extLst>
          </p:cNvPr>
          <p:cNvSpPr txBox="1"/>
          <p:nvPr/>
        </p:nvSpPr>
        <p:spPr>
          <a:xfrm>
            <a:off x="486219" y="194980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The Gap Between Education &amp; Industry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0A12F-6EC4-1AAD-B46A-52F2F2F78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Quicksand" pitchFamily="2" charset="77"/>
              </a:rPr>
              <a:t>Education with Destination in Tennessee</a:t>
            </a:r>
          </a:p>
        </p:txBody>
      </p:sp>
    </p:spTree>
    <p:extLst>
      <p:ext uri="{BB962C8B-B14F-4D97-AF65-F5344CB8AC3E}">
        <p14:creationId xmlns:p14="http://schemas.microsoft.com/office/powerpoint/2010/main" val="23773588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50" title="Points scored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225" y="1387975"/>
            <a:ext cx="3974100" cy="2457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50" title="Points scored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9975" y="1387975"/>
            <a:ext cx="3974100" cy="2457309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50"/>
          <p:cNvSpPr txBox="1"/>
          <p:nvPr/>
        </p:nvSpPr>
        <p:spPr>
          <a:xfrm>
            <a:off x="1631600" y="1940275"/>
            <a:ext cx="8289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solidFill>
                  <a:schemeClr val="lt1"/>
                </a:solidFill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89%</a:t>
            </a:r>
            <a:endParaRPr sz="2200" dirty="0">
              <a:solidFill>
                <a:schemeClr val="lt1"/>
              </a:solidFill>
              <a:latin typeface="Barlow Semi Condensed SemiBold" pitchFamily="2" charset="77"/>
            </a:endParaRPr>
          </a:p>
        </p:txBody>
      </p:sp>
      <p:sp>
        <p:nvSpPr>
          <p:cNvPr id="323" name="Google Shape;323;p50"/>
          <p:cNvSpPr txBox="1"/>
          <p:nvPr/>
        </p:nvSpPr>
        <p:spPr>
          <a:xfrm>
            <a:off x="2489542" y="3106900"/>
            <a:ext cx="8289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solidFill>
                  <a:schemeClr val="lt1"/>
                </a:solidFill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26%</a:t>
            </a:r>
            <a:endParaRPr sz="2200" dirty="0">
              <a:solidFill>
                <a:schemeClr val="lt1"/>
              </a:solidFill>
              <a:latin typeface="Barlow Semi Condensed SemiBold" pitchFamily="2" charset="77"/>
            </a:endParaRPr>
          </a:p>
        </p:txBody>
      </p:sp>
      <p:sp>
        <p:nvSpPr>
          <p:cNvPr id="324" name="Google Shape;324;p50"/>
          <p:cNvSpPr txBox="1"/>
          <p:nvPr/>
        </p:nvSpPr>
        <p:spPr>
          <a:xfrm>
            <a:off x="5993333" y="1812925"/>
            <a:ext cx="8289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solidFill>
                  <a:schemeClr val="lt1"/>
                </a:solidFill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96%</a:t>
            </a:r>
            <a:endParaRPr sz="2200" dirty="0">
              <a:solidFill>
                <a:schemeClr val="lt1"/>
              </a:solidFill>
              <a:latin typeface="Barlow Semi Condensed SemiBold" pitchFamily="2" charset="77"/>
            </a:endParaRPr>
          </a:p>
        </p:txBody>
      </p:sp>
      <p:sp>
        <p:nvSpPr>
          <p:cNvPr id="325" name="Google Shape;325;p50"/>
          <p:cNvSpPr txBox="1"/>
          <p:nvPr/>
        </p:nvSpPr>
        <p:spPr>
          <a:xfrm>
            <a:off x="6842469" y="3045164"/>
            <a:ext cx="8289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 dirty="0">
                <a:solidFill>
                  <a:srgbClr val="F7941E"/>
                </a:solidFill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11%</a:t>
            </a:r>
            <a:endParaRPr sz="2200" dirty="0">
              <a:solidFill>
                <a:srgbClr val="F7941E"/>
              </a:solidFill>
              <a:latin typeface="Barlow Semi Condensed SemiBold" pitchFamily="2" charset="77"/>
            </a:endParaRPr>
          </a:p>
        </p:txBody>
      </p:sp>
      <p:sp>
        <p:nvSpPr>
          <p:cNvPr id="326" name="Google Shape;326;p50"/>
          <p:cNvSpPr txBox="1"/>
          <p:nvPr/>
        </p:nvSpPr>
        <p:spPr>
          <a:xfrm>
            <a:off x="722942" y="3735996"/>
            <a:ext cx="3561300" cy="62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Percent who believe incoming higher ed freshmen are “ready”</a:t>
            </a:r>
            <a:endParaRPr sz="1600" dirty="0">
              <a:latin typeface="Barlow Semi Condensed Light" pitchFamily="2" charset="77"/>
            </a:endParaRPr>
          </a:p>
        </p:txBody>
      </p:sp>
      <p:sp>
        <p:nvSpPr>
          <p:cNvPr id="327" name="Google Shape;327;p50"/>
          <p:cNvSpPr txBox="1"/>
          <p:nvPr/>
        </p:nvSpPr>
        <p:spPr>
          <a:xfrm>
            <a:off x="4993733" y="3761548"/>
            <a:ext cx="3685100" cy="62783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sym typeface="Barlow Semi Condensed"/>
              </a:rPr>
              <a:t>Percent who have confidence that graduates have the skills required in the business world</a:t>
            </a:r>
            <a:endParaRPr sz="1600" dirty="0">
              <a:solidFill>
                <a:schemeClr val="dk1"/>
              </a:solidFill>
              <a:highlight>
                <a:srgbClr val="FFFFFF"/>
              </a:highlight>
              <a:latin typeface="Barlow Semi Condensed Light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9EAB98A-4987-BE13-7908-B69D5D858AAA}"/>
              </a:ext>
            </a:extLst>
          </p:cNvPr>
          <p:cNvSpPr/>
          <p:nvPr/>
        </p:nvSpPr>
        <p:spPr>
          <a:xfrm>
            <a:off x="479217" y="3634198"/>
            <a:ext cx="3861967" cy="163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6BD36D-728E-E6CC-D29D-98AE4E35C691}"/>
              </a:ext>
            </a:extLst>
          </p:cNvPr>
          <p:cNvSpPr/>
          <p:nvPr/>
        </p:nvSpPr>
        <p:spPr>
          <a:xfrm>
            <a:off x="4661604" y="3634198"/>
            <a:ext cx="3861967" cy="163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060221-8B00-CD87-4CE4-F099578AD50F}"/>
              </a:ext>
            </a:extLst>
          </p:cNvPr>
          <p:cNvSpPr/>
          <p:nvPr/>
        </p:nvSpPr>
        <p:spPr>
          <a:xfrm>
            <a:off x="0" y="-286100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0C2420-8D71-AA85-4C9D-7920E092E9CE}"/>
              </a:ext>
            </a:extLst>
          </p:cNvPr>
          <p:cNvSpPr txBox="1"/>
          <p:nvPr/>
        </p:nvSpPr>
        <p:spPr>
          <a:xfrm>
            <a:off x="486219" y="228148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The Gap Between Education &amp; Industry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1"/>
          <p:cNvSpPr txBox="1"/>
          <p:nvPr/>
        </p:nvSpPr>
        <p:spPr>
          <a:xfrm>
            <a:off x="560717" y="1774775"/>
            <a:ext cx="2887200" cy="1420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When young people have </a:t>
            </a:r>
            <a:r>
              <a:rPr lang="en" sz="1800" dirty="0">
                <a:solidFill>
                  <a:srgbClr val="FF4202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low employability,</a:t>
            </a:r>
            <a:r>
              <a:rPr lang="en" sz="18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they experience greater challenges in </a:t>
            </a:r>
            <a:r>
              <a:rPr lang="en" sz="1800" dirty="0">
                <a:solidFill>
                  <a:srgbClr val="FF4202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reducing their student loan debt.</a:t>
            </a:r>
            <a:r>
              <a:rPr lang="en" sz="18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</a:t>
            </a:r>
            <a:endParaRPr sz="1800" dirty="0">
              <a:latin typeface="Barlow Semi Condensed Light" pitchFamily="2" charset="77"/>
            </a:endParaRPr>
          </a:p>
        </p:txBody>
      </p:sp>
      <p:pic>
        <p:nvPicPr>
          <p:cNvPr id="334" name="Google Shape;334;p51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1172" y="1536479"/>
            <a:ext cx="5158524" cy="272542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B657FD8-6974-133C-632C-719C4EE68E05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99B702-D65D-5AA9-E5F1-7CBA4C8E480D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Significant Long-Term Impact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2"/>
          <p:cNvSpPr txBox="1"/>
          <p:nvPr/>
        </p:nvSpPr>
        <p:spPr>
          <a:xfrm>
            <a:off x="309699" y="1921825"/>
            <a:ext cx="3025611" cy="227238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Notable Changes: </a:t>
            </a:r>
            <a:endParaRPr sz="1700" u="none" strike="noStrike" cap="none" dirty="0">
              <a:solidFill>
                <a:schemeClr val="dk1"/>
              </a:solidFill>
              <a:latin typeface="Barlow Semi Condensed Medium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Barlow Semi Condensed"/>
              <a:buChar char="●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Emphasis on data-informed decision making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Barlow Semi Condensed"/>
              <a:buChar char="●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Reduction in the role of the U.S. Secretary of Education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Barlow Semi Condensed"/>
              <a:buChar char="●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Increase in stakeholder involvement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411" name="Google Shape;411;p32"/>
          <p:cNvSpPr txBox="1"/>
          <p:nvPr/>
        </p:nvSpPr>
        <p:spPr>
          <a:xfrm>
            <a:off x="5993333" y="1812925"/>
            <a:ext cx="8289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1" i="0" u="none" strike="noStrike" cap="none" dirty="0">
                <a:solidFill>
                  <a:schemeClr val="l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96%</a:t>
            </a:r>
            <a:endParaRPr sz="2200" u="none" strike="noStrike" cap="none" dirty="0">
              <a:solidFill>
                <a:schemeClr val="lt1"/>
              </a:solidFill>
              <a:latin typeface="Barlow Semi Condensed Light" pitchFamily="2" charset="77"/>
              <a:sym typeface="Arial"/>
            </a:endParaRPr>
          </a:p>
        </p:txBody>
      </p:sp>
      <p:sp>
        <p:nvSpPr>
          <p:cNvPr id="412" name="Google Shape;412;p32"/>
          <p:cNvSpPr txBox="1"/>
          <p:nvPr/>
        </p:nvSpPr>
        <p:spPr>
          <a:xfrm>
            <a:off x="281850" y="1275325"/>
            <a:ext cx="84279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1" i="0" u="none" strike="noStrike" cap="none" dirty="0">
                <a:solidFill>
                  <a:srgbClr val="00AFA3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Perkins V</a:t>
            </a:r>
            <a:endParaRPr sz="3000" b="1" i="0" u="none" strike="noStrike" cap="none" dirty="0">
              <a:solidFill>
                <a:srgbClr val="00AFA3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pic>
        <p:nvPicPr>
          <p:cNvPr id="413" name="Google Shape;413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47339" y="1303513"/>
            <a:ext cx="5012557" cy="2536474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32"/>
          <p:cNvSpPr txBox="1"/>
          <p:nvPr/>
        </p:nvSpPr>
        <p:spPr>
          <a:xfrm>
            <a:off x="281850" y="1921825"/>
            <a:ext cx="3387494" cy="250321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Medium" pitchFamily="2" charset="77"/>
                <a:ea typeface="Barlow Semi Condensed SemiBold"/>
                <a:cs typeface="Barlow Semi Condensed SemiBold"/>
                <a:sym typeface="Barlow Semi Condensed SemiBold"/>
              </a:rPr>
              <a:t>Purpose: </a:t>
            </a: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develop more fully the academic knowledge and technical and employability skills of secondary education students and postsecondary education students who elect to enroll in career and technical education programs.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500" b="0" i="0" u="none" strike="noStrike" cap="none" dirty="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15C520-D201-54DD-B93D-4F3A2E337292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1807E6-8FAE-9E0D-7F3F-786117465C2F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Initiatives to Address Career-Readiness Gaps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33"/>
          <p:cNvGrpSpPr/>
          <p:nvPr/>
        </p:nvGrpSpPr>
        <p:grpSpPr>
          <a:xfrm>
            <a:off x="4015317" y="1411175"/>
            <a:ext cx="4774200" cy="2790000"/>
            <a:chOff x="408225" y="1416750"/>
            <a:chExt cx="4774200" cy="2790000"/>
          </a:xfrm>
        </p:grpSpPr>
        <p:sp>
          <p:nvSpPr>
            <p:cNvPr id="421" name="Google Shape;421;p33"/>
            <p:cNvSpPr/>
            <p:nvPr/>
          </p:nvSpPr>
          <p:spPr>
            <a:xfrm>
              <a:off x="408225" y="1416750"/>
              <a:ext cx="4774200" cy="2790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50"/>
                <a:buFont typeface="Arial"/>
                <a:buNone/>
              </a:pPr>
              <a:r>
                <a:rPr lang="en" sz="1750" b="1" i="0" u="none" strike="noStrike" cap="none">
                  <a:solidFill>
                    <a:srgbClr val="FF4202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College completion within 4 years of HS graduation</a:t>
              </a:r>
              <a:endParaRPr sz="1750" b="1" i="0" u="none" strike="noStrike" cap="none">
                <a:solidFill>
                  <a:srgbClr val="FF420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sp>
          <p:nvSpPr>
            <p:cNvPr id="422" name="Google Shape;422;p33"/>
            <p:cNvSpPr txBox="1"/>
            <p:nvPr/>
          </p:nvSpPr>
          <p:spPr>
            <a:xfrm>
              <a:off x="1631600" y="1940275"/>
              <a:ext cx="828900" cy="48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" sz="2200" b="1" i="0" u="none" strike="noStrike" cap="none" dirty="0">
                  <a:solidFill>
                    <a:schemeClr val="lt1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89%</a:t>
              </a:r>
              <a:endParaRPr sz="2200" u="none" strike="noStrike" cap="none" dirty="0">
                <a:solidFill>
                  <a:schemeClr val="lt1"/>
                </a:solidFill>
                <a:latin typeface="Barlow Semi Condensed Light" pitchFamily="2" charset="77"/>
                <a:sym typeface="Arial"/>
              </a:endParaRPr>
            </a:p>
          </p:txBody>
        </p:sp>
        <p:sp>
          <p:nvSpPr>
            <p:cNvPr id="423" name="Google Shape;423;p33"/>
            <p:cNvSpPr txBox="1"/>
            <p:nvPr/>
          </p:nvSpPr>
          <p:spPr>
            <a:xfrm>
              <a:off x="2489542" y="2954500"/>
              <a:ext cx="828900" cy="489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" sz="2200" b="1" i="0" u="none" strike="noStrike" cap="none" dirty="0">
                  <a:solidFill>
                    <a:schemeClr val="lt1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26%</a:t>
              </a:r>
              <a:endParaRPr sz="2200" u="none" strike="noStrike" cap="none" dirty="0">
                <a:solidFill>
                  <a:schemeClr val="lt1"/>
                </a:solidFill>
                <a:latin typeface="Barlow Semi Condensed Light" pitchFamily="2" charset="77"/>
                <a:sym typeface="Arial"/>
              </a:endParaRPr>
            </a:p>
          </p:txBody>
        </p:sp>
        <p:pic>
          <p:nvPicPr>
            <p:cNvPr id="424" name="Google Shape;424;p33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7075" y="1995713"/>
              <a:ext cx="1750249" cy="17541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5" name="Google Shape;425;p33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64137" y="1995698"/>
              <a:ext cx="1750249" cy="175411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6" name="Google Shape;426;p33"/>
            <p:cNvSpPr txBox="1"/>
            <p:nvPr/>
          </p:nvSpPr>
          <p:spPr>
            <a:xfrm>
              <a:off x="769950" y="3749825"/>
              <a:ext cx="1684500" cy="37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400" b="0" i="0" u="none" strike="noStrike" cap="none">
                  <a:solidFill>
                    <a:srgbClr val="000000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Early college students</a:t>
              </a:r>
              <a:endParaRPr sz="1400" b="0" i="0" u="none" strike="noStrike" cap="non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sp>
          <p:nvSpPr>
            <p:cNvPr id="427" name="Google Shape;427;p33"/>
            <p:cNvSpPr txBox="1"/>
            <p:nvPr/>
          </p:nvSpPr>
          <p:spPr>
            <a:xfrm>
              <a:off x="3197000" y="3749825"/>
              <a:ext cx="1684500" cy="37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400" b="0" i="0" u="none" strike="noStrike" cap="none">
                  <a:solidFill>
                    <a:srgbClr val="000000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Control students</a:t>
              </a:r>
              <a:endParaRPr sz="1400" b="0" i="0" u="none" strike="noStrike" cap="non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sp>
          <p:nvSpPr>
            <p:cNvPr id="428" name="Google Shape;428;p33"/>
            <p:cNvSpPr txBox="1"/>
            <p:nvPr/>
          </p:nvSpPr>
          <p:spPr>
            <a:xfrm>
              <a:off x="1228500" y="2536775"/>
              <a:ext cx="767400" cy="6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lang="en" sz="2300" b="1" i="0" u="none" strike="noStrike" cap="none">
                  <a:solidFill>
                    <a:srgbClr val="FF4202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21%</a:t>
              </a:r>
              <a:endParaRPr sz="2300" b="1" i="0" u="none" strike="noStrike" cap="none">
                <a:solidFill>
                  <a:srgbClr val="FF420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sp>
          <p:nvSpPr>
            <p:cNvPr id="429" name="Google Shape;429;p33"/>
            <p:cNvSpPr txBox="1"/>
            <p:nvPr/>
          </p:nvSpPr>
          <p:spPr>
            <a:xfrm>
              <a:off x="3655550" y="2505975"/>
              <a:ext cx="767400" cy="6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lang="en" sz="2300" b="1" i="0" u="none" strike="noStrike" cap="none">
                  <a:solidFill>
                    <a:srgbClr val="FF4202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11%</a:t>
              </a:r>
              <a:endParaRPr sz="2300" b="1" i="0" u="none" strike="noStrike" cap="none">
                <a:solidFill>
                  <a:srgbClr val="FF4202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</p:grpSp>
      <p:sp>
        <p:nvSpPr>
          <p:cNvPr id="431" name="Google Shape;431;p33"/>
          <p:cNvSpPr txBox="1"/>
          <p:nvPr/>
        </p:nvSpPr>
        <p:spPr>
          <a:xfrm>
            <a:off x="1631600" y="1940275"/>
            <a:ext cx="8289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1" i="0" u="none" strike="noStrike" cap="none" dirty="0">
                <a:solidFill>
                  <a:schemeClr val="l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89%</a:t>
            </a:r>
            <a:endParaRPr sz="2200" u="none" strike="noStrike" cap="none" dirty="0">
              <a:solidFill>
                <a:schemeClr val="lt1"/>
              </a:solidFill>
              <a:latin typeface="Barlow Semi Condensed Light" pitchFamily="2" charset="77"/>
              <a:sym typeface="Arial"/>
            </a:endParaRPr>
          </a:p>
        </p:txBody>
      </p:sp>
      <p:sp>
        <p:nvSpPr>
          <p:cNvPr id="432" name="Google Shape;432;p33"/>
          <p:cNvSpPr txBox="1"/>
          <p:nvPr/>
        </p:nvSpPr>
        <p:spPr>
          <a:xfrm>
            <a:off x="2489542" y="2954500"/>
            <a:ext cx="828900" cy="4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" sz="2200" b="1" i="0" u="none" strike="noStrike" cap="none" dirty="0">
                <a:solidFill>
                  <a:schemeClr val="lt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26%</a:t>
            </a:r>
            <a:endParaRPr sz="2200" u="none" strike="noStrike" cap="none" dirty="0">
              <a:solidFill>
                <a:schemeClr val="lt1"/>
              </a:solidFill>
              <a:latin typeface="Barlow Semi Condensed Light" pitchFamily="2" charset="77"/>
              <a:sym typeface="Arial"/>
            </a:endParaRPr>
          </a:p>
        </p:txBody>
      </p:sp>
      <p:sp>
        <p:nvSpPr>
          <p:cNvPr id="433" name="Google Shape;433;p33"/>
          <p:cNvSpPr txBox="1"/>
          <p:nvPr/>
        </p:nvSpPr>
        <p:spPr>
          <a:xfrm>
            <a:off x="306275" y="1261175"/>
            <a:ext cx="8427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" sz="2800" b="1" i="0" u="none" strike="noStrike" cap="none">
                <a:solidFill>
                  <a:srgbClr val="00AFA3"/>
                </a:solidFill>
                <a:highlight>
                  <a:srgbClr val="FFFFFF"/>
                </a:highlight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Early College</a:t>
            </a:r>
            <a:endParaRPr sz="2800" b="1" i="0" u="none" strike="noStrike" cap="none">
              <a:solidFill>
                <a:srgbClr val="00AFA3"/>
              </a:solidFill>
              <a:highlight>
                <a:srgbClr val="FFFFFF"/>
              </a:highlight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434" name="Google Shape;434;p33"/>
          <p:cNvSpPr txBox="1"/>
          <p:nvPr/>
        </p:nvSpPr>
        <p:spPr>
          <a:xfrm>
            <a:off x="314375" y="1816850"/>
            <a:ext cx="3407400" cy="12259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700" b="1" i="0" u="none" strike="noStrike" cap="none">
                <a:solidFill>
                  <a:schemeClr val="dk1"/>
                </a:solidFill>
                <a:highlight>
                  <a:srgbClr val="FFFFFF"/>
                </a:highlight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Purpose: </a:t>
            </a:r>
            <a:r>
              <a:rPr lang="en" sz="1700" b="0" i="0" u="none" strike="noStrike" cap="none">
                <a:solidFill>
                  <a:schemeClr val="dk1"/>
                </a:solidFill>
                <a:highlight>
                  <a:srgbClr val="FFFFFF"/>
                </a:highlight>
                <a:latin typeface="Barlow Semi Condensed"/>
                <a:ea typeface="Barlow Semi Condensed"/>
                <a:cs typeface="Barlow Semi Condensed"/>
                <a:sym typeface="Barlow Semi Condensed"/>
              </a:rPr>
              <a:t>An effective way to increase college-going and college completion.</a:t>
            </a:r>
            <a:endParaRPr sz="1700" b="0" i="0" u="none" strike="noStrike" cap="none">
              <a:solidFill>
                <a:schemeClr val="dk1"/>
              </a:solidFill>
              <a:highlight>
                <a:srgbClr val="FFFFFF"/>
              </a:highlight>
              <a:latin typeface="Barlow Semi Condensed"/>
              <a:ea typeface="Barlow Semi Condensed"/>
              <a:cs typeface="Barlow Semi Condensed"/>
              <a:sym typeface="Barlow Semi Condense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dk1"/>
              </a:solidFill>
              <a:highlight>
                <a:srgbClr val="FFFFFF"/>
              </a:highlight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grpSp>
        <p:nvGrpSpPr>
          <p:cNvPr id="435" name="Google Shape;435;p33"/>
          <p:cNvGrpSpPr/>
          <p:nvPr/>
        </p:nvGrpSpPr>
        <p:grpSpPr>
          <a:xfrm>
            <a:off x="4019219" y="1411164"/>
            <a:ext cx="4774200" cy="2790000"/>
            <a:chOff x="3959925" y="1390300"/>
            <a:chExt cx="4774200" cy="2790000"/>
          </a:xfrm>
        </p:grpSpPr>
        <p:sp>
          <p:nvSpPr>
            <p:cNvPr id="436" name="Google Shape;436;p33"/>
            <p:cNvSpPr/>
            <p:nvPr/>
          </p:nvSpPr>
          <p:spPr>
            <a:xfrm>
              <a:off x="3959925" y="1390300"/>
              <a:ext cx="4774200" cy="2790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800" b="1" i="0" u="none" strike="noStrike" cap="none">
                  <a:solidFill>
                    <a:srgbClr val="1B6C86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Students moving on to post-secondary education</a:t>
              </a:r>
              <a:endParaRPr sz="1800" b="1" i="0" u="none" strike="noStrike" cap="none">
                <a:solidFill>
                  <a:srgbClr val="1B6C86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  <p:pic>
          <p:nvPicPr>
            <p:cNvPr id="437" name="Google Shape;437;p33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288774" y="1969250"/>
              <a:ext cx="1750249" cy="17541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8" name="Google Shape;438;p33"/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715824" y="1969263"/>
              <a:ext cx="1750249" cy="17541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9" name="Google Shape;439;p33"/>
            <p:cNvSpPr txBox="1"/>
            <p:nvPr/>
          </p:nvSpPr>
          <p:spPr>
            <a:xfrm>
              <a:off x="4321650" y="3723375"/>
              <a:ext cx="1684500" cy="37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400" b="0" i="0" u="none" strike="noStrike" cap="none">
                  <a:solidFill>
                    <a:srgbClr val="000000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Early college students</a:t>
              </a:r>
              <a:endParaRPr sz="1400" b="0" i="0" u="none" strike="noStrike" cap="non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sp>
          <p:nvSpPr>
            <p:cNvPr id="440" name="Google Shape;440;p33"/>
            <p:cNvSpPr txBox="1"/>
            <p:nvPr/>
          </p:nvSpPr>
          <p:spPr>
            <a:xfrm>
              <a:off x="6748700" y="3723375"/>
              <a:ext cx="1684500" cy="379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" sz="1400" b="0" i="0" u="none" strike="noStrike" cap="none">
                  <a:solidFill>
                    <a:srgbClr val="000000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Control students</a:t>
              </a:r>
              <a:endParaRPr sz="1400" b="0" i="0" u="none" strike="noStrike" cap="none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sp>
          <p:nvSpPr>
            <p:cNvPr id="441" name="Google Shape;441;p33"/>
            <p:cNvSpPr txBox="1"/>
            <p:nvPr/>
          </p:nvSpPr>
          <p:spPr>
            <a:xfrm>
              <a:off x="4780200" y="2510325"/>
              <a:ext cx="767400" cy="6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lang="en" sz="2300" b="1" i="0" u="none" strike="noStrike" cap="none">
                  <a:solidFill>
                    <a:srgbClr val="FF4202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84%</a:t>
              </a:r>
              <a:endParaRPr sz="2300" b="1" i="0" u="none" strike="noStrike" cap="none">
                <a:solidFill>
                  <a:srgbClr val="FF4202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  <p:sp>
          <p:nvSpPr>
            <p:cNvPr id="442" name="Google Shape;442;p33"/>
            <p:cNvSpPr txBox="1"/>
            <p:nvPr/>
          </p:nvSpPr>
          <p:spPr>
            <a:xfrm>
              <a:off x="7207250" y="2479525"/>
              <a:ext cx="767400" cy="672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lang="en" sz="2300" b="1" i="0" u="none" strike="noStrike" cap="none">
                  <a:solidFill>
                    <a:srgbClr val="FF4202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77%</a:t>
              </a:r>
              <a:endParaRPr sz="2300" b="1" i="0" u="none" strike="noStrike" cap="none">
                <a:solidFill>
                  <a:srgbClr val="FF4202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1D6FA78B-19E5-9144-B070-4DF1B0F53594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7B4E09-86CF-8D1D-C519-8629838A5A6E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Initiatives to Address Career-Readiness Gaps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Google Shape;449;p3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400" y="617338"/>
            <a:ext cx="4183412" cy="4183412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34"/>
          <p:cNvSpPr txBox="1"/>
          <p:nvPr/>
        </p:nvSpPr>
        <p:spPr>
          <a:xfrm>
            <a:off x="239412" y="1170185"/>
            <a:ext cx="4241795" cy="589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000" u="none" strike="noStrike" cap="none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From the student &amp; educator perspective</a:t>
            </a:r>
            <a:endParaRPr sz="20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A5253B1-0DFB-94A2-A35C-148C4402EE4C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8F708D-5160-BA34-8BE8-FAE50405565F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Career Pathways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52CA8D9-7298-6A0D-091F-7CCE340DEED5}"/>
              </a:ext>
            </a:extLst>
          </p:cNvPr>
          <p:cNvGrpSpPr/>
          <p:nvPr/>
        </p:nvGrpSpPr>
        <p:grpSpPr>
          <a:xfrm>
            <a:off x="1805145" y="680142"/>
            <a:ext cx="7194328" cy="4134311"/>
            <a:chOff x="1456433" y="664118"/>
            <a:chExt cx="7194328" cy="4134311"/>
          </a:xfrm>
        </p:grpSpPr>
        <p:pic>
          <p:nvPicPr>
            <p:cNvPr id="455" name="Google Shape;455;p35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70348" y="664118"/>
              <a:ext cx="4134311" cy="41343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6" name="Google Shape;456;p35"/>
            <p:cNvSpPr txBox="1"/>
            <p:nvPr/>
          </p:nvSpPr>
          <p:spPr>
            <a:xfrm>
              <a:off x="2304711" y="3425096"/>
              <a:ext cx="1395343" cy="3369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 dirty="0">
                  <a:solidFill>
                    <a:srgbClr val="1B6C86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Basic &amp; soft skills</a:t>
              </a:r>
              <a:endParaRPr sz="1100" b="1" i="0" u="none" strike="noStrike" cap="none" dirty="0">
                <a:solidFill>
                  <a:srgbClr val="1B6C86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  <p:sp>
          <p:nvSpPr>
            <p:cNvPr id="457" name="Google Shape;457;p35"/>
            <p:cNvSpPr txBox="1"/>
            <p:nvPr/>
          </p:nvSpPr>
          <p:spPr>
            <a:xfrm>
              <a:off x="1456433" y="2912032"/>
              <a:ext cx="3227829" cy="3369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 dirty="0">
                  <a:solidFill>
                    <a:srgbClr val="F9BE2B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Skills-based credentials  AA/AS degrees  </a:t>
              </a:r>
              <a:endParaRPr sz="1100" b="1" i="0" u="none" strike="noStrike" cap="none" dirty="0">
                <a:solidFill>
                  <a:srgbClr val="F9BE2B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  <p:sp>
          <p:nvSpPr>
            <p:cNvPr id="458" name="Google Shape;458;p35"/>
            <p:cNvSpPr txBox="1"/>
            <p:nvPr/>
          </p:nvSpPr>
          <p:spPr>
            <a:xfrm>
              <a:off x="6897209" y="1677470"/>
              <a:ext cx="1679863" cy="6416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 dirty="0">
                  <a:solidFill>
                    <a:srgbClr val="00AFA3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BA/BS </a:t>
              </a:r>
              <a:br>
                <a:rPr lang="en" sz="1100" b="1" i="0" u="none" strike="noStrike" cap="none" dirty="0">
                  <a:solidFill>
                    <a:srgbClr val="00AFA3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</a:br>
              <a:r>
                <a:rPr lang="en" sz="1100" b="1" i="0" u="none" strike="noStrike" cap="none" dirty="0">
                  <a:solidFill>
                    <a:srgbClr val="00AFA3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Masters</a:t>
              </a:r>
              <a:endParaRPr sz="1100" b="1" i="0" u="none" strike="noStrike" cap="none" dirty="0">
                <a:solidFill>
                  <a:srgbClr val="00AFA3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 dirty="0">
                  <a:solidFill>
                    <a:srgbClr val="00AFA3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PhD</a:t>
              </a:r>
              <a:endParaRPr sz="1100" b="1" i="0" u="none" strike="noStrike" cap="none" dirty="0">
                <a:solidFill>
                  <a:srgbClr val="00AFA3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  <p:sp>
          <p:nvSpPr>
            <p:cNvPr id="459" name="Google Shape;459;p35"/>
            <p:cNvSpPr txBox="1"/>
            <p:nvPr/>
          </p:nvSpPr>
          <p:spPr>
            <a:xfrm>
              <a:off x="5758557" y="1240178"/>
              <a:ext cx="2892204" cy="3369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1" i="0" u="none" strike="noStrike" cap="none" dirty="0">
                  <a:solidFill>
                    <a:srgbClr val="AF0B59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Experience Short-term skills-based credentials</a:t>
              </a:r>
              <a:endParaRPr sz="1100" b="1" i="0" u="none" strike="noStrike" cap="none" dirty="0">
                <a:solidFill>
                  <a:srgbClr val="AF0B59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A72BF950-4876-34E3-408C-6ABF6D5EA967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72E467-50E7-2941-80AD-C76E58BCDF0B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Talent Pathways</a:t>
            </a:r>
          </a:p>
        </p:txBody>
      </p:sp>
      <p:sp>
        <p:nvSpPr>
          <p:cNvPr id="454" name="Google Shape;454;p35"/>
          <p:cNvSpPr txBox="1"/>
          <p:nvPr/>
        </p:nvSpPr>
        <p:spPr>
          <a:xfrm>
            <a:off x="277020" y="1237309"/>
            <a:ext cx="3391875" cy="589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000" u="none" strike="noStrike" cap="none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From the employer perspective</a:t>
            </a:r>
            <a:endParaRPr sz="20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57"/>
          <p:cNvSpPr txBox="1"/>
          <p:nvPr/>
        </p:nvSpPr>
        <p:spPr>
          <a:xfrm>
            <a:off x="654066" y="1626545"/>
            <a:ext cx="3416819" cy="2491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rgbClr val="002F3B"/>
                </a:solidFill>
                <a:highlight>
                  <a:srgbClr val="FFFFFF"/>
                </a:highlight>
                <a:latin typeface="Quicksand SemiBold" pitchFamily="2" charset="77"/>
                <a:ea typeface="Barlow Semi Condensed"/>
                <a:cs typeface="Barlow Semi Condensed"/>
                <a:sym typeface="Barlow Semi Condensed"/>
              </a:rPr>
              <a:t>The Four “E”s</a:t>
            </a:r>
            <a:endParaRPr sz="2400" b="1" dirty="0">
              <a:solidFill>
                <a:schemeClr val="dk1"/>
              </a:solidFill>
              <a:highlight>
                <a:srgbClr val="FFFFFF"/>
              </a:highlight>
              <a:latin typeface="Quicksand SemiBold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lvl="0" indent="0" algn="l" rtl="0">
              <a:spcBef>
                <a:spcPts val="2200"/>
              </a:spcBef>
              <a:spcAft>
                <a:spcPts val="1200"/>
              </a:spcAft>
              <a:buNone/>
            </a:pPr>
            <a:r>
              <a:rPr lang="en" sz="20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P2C operates at the intersection of </a:t>
            </a:r>
            <a:r>
              <a:rPr lang="en" sz="2000" dirty="0">
                <a:solidFill>
                  <a:srgbClr val="00AFA3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education, employment, &amp; economic development </a:t>
            </a:r>
            <a:r>
              <a:rPr lang="en-US" sz="20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with an intentional focus on</a:t>
            </a:r>
            <a:r>
              <a:rPr lang="en" sz="20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</a:t>
            </a:r>
            <a:r>
              <a:rPr lang="en-US" sz="2000" dirty="0">
                <a:solidFill>
                  <a:schemeClr val="tx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the</a:t>
            </a:r>
            <a:r>
              <a:rPr lang="en-US" sz="2000" dirty="0">
                <a:solidFill>
                  <a:srgbClr val="FF4F0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</a:t>
            </a:r>
            <a:r>
              <a:rPr lang="en-US" sz="2000" dirty="0">
                <a:solidFill>
                  <a:srgbClr val="1B6386"/>
                </a:solidFill>
                <a:highlight>
                  <a:srgbClr val="FFFFFF"/>
                </a:highlight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underserved.</a:t>
            </a:r>
          </a:p>
        </p:txBody>
      </p:sp>
      <p:pic>
        <p:nvPicPr>
          <p:cNvPr id="407" name="Google Shape;407;p57"/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7572" y="947444"/>
            <a:ext cx="987575" cy="5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E81783-FDB9-ED99-AE0F-510A1707ECE0}"/>
              </a:ext>
            </a:extLst>
          </p:cNvPr>
          <p:cNvSpPr/>
          <p:nvPr/>
        </p:nvSpPr>
        <p:spPr>
          <a:xfrm>
            <a:off x="0" y="-349055"/>
            <a:ext cx="9144000" cy="349056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33C6179-A9FB-ACA7-6C6A-A3D74D5B57E8}"/>
              </a:ext>
            </a:extLst>
          </p:cNvPr>
          <p:cNvGrpSpPr/>
          <p:nvPr/>
        </p:nvGrpSpPr>
        <p:grpSpPr>
          <a:xfrm>
            <a:off x="4416750" y="470600"/>
            <a:ext cx="4500162" cy="4155849"/>
            <a:chOff x="4416750" y="470600"/>
            <a:chExt cx="4500162" cy="4155849"/>
          </a:xfrm>
        </p:grpSpPr>
        <p:pic>
          <p:nvPicPr>
            <p:cNvPr id="405" name="Google Shape;405;p57"/>
            <p:cNvPicPr preferRelativeResize="0"/>
            <p:nvPr/>
          </p:nvPicPr>
          <p:blipFill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16750" y="470600"/>
              <a:ext cx="4207217" cy="41558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Chord 2">
              <a:extLst>
                <a:ext uri="{FF2B5EF4-FFF2-40B4-BE49-F238E27FC236}">
                  <a16:creationId xmlns:a16="http://schemas.microsoft.com/office/drawing/2014/main" id="{224951DA-8DDA-28B1-B539-ED495720B7F5}"/>
                </a:ext>
              </a:extLst>
            </p:cNvPr>
            <p:cNvSpPr/>
            <p:nvPr/>
          </p:nvSpPr>
          <p:spPr>
            <a:xfrm rot="10491862">
              <a:off x="7827583" y="1010938"/>
              <a:ext cx="1089329" cy="1231213"/>
            </a:xfrm>
            <a:prstGeom prst="chord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Barlow Semi Condensed Light" pitchFamily="2" charset="77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D6F1E90-3455-A380-9205-87F1A06B09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8673" b="34966"/>
            <a:stretch/>
          </p:blipFill>
          <p:spPr>
            <a:xfrm rot="3769745">
              <a:off x="7463311" y="1458784"/>
              <a:ext cx="1574409" cy="4150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36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" name="Google Shape;464;p36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8781" y="580329"/>
            <a:ext cx="3670730" cy="3625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36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4761" y="3349571"/>
            <a:ext cx="1912819" cy="10241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406;p57">
            <a:extLst>
              <a:ext uri="{FF2B5EF4-FFF2-40B4-BE49-F238E27FC236}">
                <a16:creationId xmlns:a16="http://schemas.microsoft.com/office/drawing/2014/main" id="{0A5A3C45-507C-C448-A990-22258B5A1E7D}"/>
              </a:ext>
            </a:extLst>
          </p:cNvPr>
          <p:cNvSpPr txBox="1"/>
          <p:nvPr/>
        </p:nvSpPr>
        <p:spPr>
          <a:xfrm>
            <a:off x="621696" y="857637"/>
            <a:ext cx="3416819" cy="2491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rgbClr val="002F3B"/>
                </a:solidFill>
                <a:highlight>
                  <a:srgbClr val="FFFFFF"/>
                </a:highlight>
                <a:latin typeface="Quicksand SemiBold" pitchFamily="2" charset="77"/>
                <a:ea typeface="Barlow Semi Condensed"/>
                <a:cs typeface="Barlow Semi Condensed"/>
                <a:sym typeface="Barlow Semi Condensed"/>
              </a:rPr>
              <a:t>The Four “E”s</a:t>
            </a:r>
            <a:endParaRPr sz="2400" b="1" dirty="0">
              <a:solidFill>
                <a:schemeClr val="dk1"/>
              </a:solidFill>
              <a:highlight>
                <a:srgbClr val="FFFFFF"/>
              </a:highlight>
              <a:latin typeface="Quicksand SemiBold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lvl="0" indent="0" algn="l" rtl="0">
              <a:spcBef>
                <a:spcPts val="2200"/>
              </a:spcBef>
              <a:spcAft>
                <a:spcPts val="1200"/>
              </a:spcAft>
              <a:buNone/>
            </a:pPr>
            <a:r>
              <a:rPr lang="en" sz="20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What is at the intersection of </a:t>
            </a:r>
            <a:r>
              <a:rPr lang="en" sz="2000" dirty="0">
                <a:solidFill>
                  <a:srgbClr val="00AFA3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education, employment, &amp; economic development </a:t>
            </a:r>
            <a:br>
              <a:rPr lang="en" sz="2000" dirty="0">
                <a:solidFill>
                  <a:srgbClr val="00AFA3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</a:br>
            <a:r>
              <a:rPr lang="en-US" sz="2000" dirty="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that also addresses </a:t>
            </a:r>
            <a:r>
              <a:rPr lang="en-US" sz="2000" dirty="0">
                <a:solidFill>
                  <a:srgbClr val="1B6386"/>
                </a:solidFill>
                <a:highlight>
                  <a:srgbClr val="FFFFFF"/>
                </a:highlight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equity at each stage?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37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/>
              <a:t>HOW does P2C work?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l"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38"/>
          <p:cNvSpPr txBox="1"/>
          <p:nvPr/>
        </p:nvSpPr>
        <p:spPr>
          <a:xfrm>
            <a:off x="952841" y="3150256"/>
            <a:ext cx="1686300" cy="6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u="none" strike="noStrike" cap="none" dirty="0">
                <a:solidFill>
                  <a:srgbClr val="00AFA3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Assess Needs</a:t>
            </a:r>
            <a:endParaRPr sz="1300" u="none" strike="noStrike" cap="none" dirty="0">
              <a:solidFill>
                <a:srgbClr val="00AFA3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 dirty="0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Use data to diagnose needs and establish policies for effective career resources. </a:t>
            </a:r>
            <a:endParaRPr sz="1100" b="0" i="0" u="none" strike="noStrike" cap="none" dirty="0">
              <a:solidFill>
                <a:srgbClr val="000000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479" name="Google Shape;479;p38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9125" y="1220155"/>
            <a:ext cx="1796225" cy="19062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0" name="Google Shape;480;p38"/>
          <p:cNvGrpSpPr/>
          <p:nvPr/>
        </p:nvGrpSpPr>
        <p:grpSpPr>
          <a:xfrm>
            <a:off x="2780526" y="1216705"/>
            <a:ext cx="5314325" cy="2560851"/>
            <a:chOff x="2780526" y="1509313"/>
            <a:chExt cx="5314325" cy="2560851"/>
          </a:xfrm>
        </p:grpSpPr>
        <p:sp>
          <p:nvSpPr>
            <p:cNvPr id="481" name="Google Shape;481;p38"/>
            <p:cNvSpPr txBox="1"/>
            <p:nvPr/>
          </p:nvSpPr>
          <p:spPr>
            <a:xfrm>
              <a:off x="2780526" y="3442864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FE5001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Plan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0" i="0" u="none" strike="noStrike" cap="none" dirty="0">
                  <a:solidFill>
                    <a:srgbClr val="000000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Develop and prioritize strategies that align to your vision and ensure students have workplace skills.</a:t>
              </a:r>
              <a:endParaRPr sz="1100" b="0" i="0" u="none" strike="noStrike" cap="none" dirty="0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sp>
          <p:nvSpPr>
            <p:cNvPr id="482" name="Google Shape;482;p38"/>
            <p:cNvSpPr txBox="1"/>
            <p:nvPr/>
          </p:nvSpPr>
          <p:spPr>
            <a:xfrm>
              <a:off x="4525914" y="3442864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F9BE2B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Operationalize</a:t>
              </a:r>
              <a:endParaRPr sz="1100" u="none" strike="noStrike" cap="none" dirty="0">
                <a:solidFill>
                  <a:srgbClr val="F9BE2B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0" i="0" u="none" strike="noStrike" cap="none" dirty="0">
                  <a:solidFill>
                    <a:srgbClr val="000000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Extend plans to reach and engage stakeholders, including teachers and students.</a:t>
              </a:r>
              <a:endParaRPr sz="1100" b="0" i="0" u="none" strike="noStrike" cap="none" dirty="0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sp>
          <p:nvSpPr>
            <p:cNvPr id="483" name="Google Shape;483;p38"/>
            <p:cNvSpPr txBox="1"/>
            <p:nvPr/>
          </p:nvSpPr>
          <p:spPr>
            <a:xfrm>
              <a:off x="6353599" y="3442864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AF0B59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Maintain Momentum</a:t>
              </a:r>
              <a:endParaRPr sz="1100" u="none" strike="noStrike" cap="none" dirty="0">
                <a:solidFill>
                  <a:srgbClr val="AF0B59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0" i="0" u="none" strike="noStrike" cap="none" dirty="0">
                  <a:solidFill>
                    <a:srgbClr val="000000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Support ongoing success through community communications and stakeholder involvement.</a:t>
              </a:r>
              <a:endParaRPr sz="1100" b="0" i="0" u="none" strike="noStrike" cap="none" dirty="0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pic>
          <p:nvPicPr>
            <p:cNvPr id="484" name="Google Shape;484;p38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07838" y="1509313"/>
              <a:ext cx="1796226" cy="1913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5" name="Google Shape;485;p38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53239" y="1509327"/>
              <a:ext cx="1796226" cy="19130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6" name="Google Shape;486;p38"/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8626" y="1510475"/>
              <a:ext cx="1796225" cy="191080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E58A4CD-4161-F93C-B6FD-E6B6828D8670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304802-C882-3464-8913-0CD73BB42176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Program Alignment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0EBB9BA-B258-D617-985D-164084B743FD}"/>
              </a:ext>
            </a:extLst>
          </p:cNvPr>
          <p:cNvSpPr/>
          <p:nvPr/>
        </p:nvSpPr>
        <p:spPr>
          <a:xfrm>
            <a:off x="0" y="-284204"/>
            <a:ext cx="9144000" cy="5103340"/>
          </a:xfrm>
          <a:prstGeom prst="rect">
            <a:avLst/>
          </a:prstGeom>
          <a:solidFill>
            <a:srgbClr val="AF0B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spc="5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</a:t>
            </a:r>
          </a:p>
        </p:txBody>
      </p:sp>
      <p:pic>
        <p:nvPicPr>
          <p:cNvPr id="3" name="Picture 2" descr="A person wearing glasses and a sweater&#10;&#10;Description automatically generated">
            <a:extLst>
              <a:ext uri="{FF2B5EF4-FFF2-40B4-BE49-F238E27FC236}">
                <a16:creationId xmlns:a16="http://schemas.microsoft.com/office/drawing/2014/main" id="{4A4A26E9-CF2D-451A-67A4-566AA79F61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124" y="924757"/>
            <a:ext cx="3251150" cy="4208936"/>
          </a:xfrm>
          <a:prstGeom prst="rect">
            <a:avLst/>
          </a:prstGeom>
        </p:spPr>
      </p:pic>
      <p:sp>
        <p:nvSpPr>
          <p:cNvPr id="169" name="Google Shape;169;p32"/>
          <p:cNvSpPr txBox="1">
            <a:spLocks noGrp="1"/>
          </p:cNvSpPr>
          <p:nvPr>
            <p:ph type="title" idx="4294967295"/>
          </p:nvPr>
        </p:nvSpPr>
        <p:spPr>
          <a:xfrm>
            <a:off x="4629401" y="2249473"/>
            <a:ext cx="3580315" cy="3706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dirty="0">
                <a:solidFill>
                  <a:schemeClr val="bg1"/>
                </a:solidFill>
              </a:rPr>
              <a:t>Dr. Joseph Goins, </a:t>
            </a:r>
            <a:r>
              <a:rPr lang="en" sz="2400" dirty="0">
                <a:solidFill>
                  <a:schemeClr val="bg1"/>
                </a:solidFill>
              </a:rPr>
              <a:t>CEO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170" name="Google Shape;170;p32"/>
          <p:cNvSpPr txBox="1">
            <a:spLocks noGrp="1"/>
          </p:cNvSpPr>
          <p:nvPr>
            <p:ph type="title" idx="4294967295"/>
          </p:nvPr>
        </p:nvSpPr>
        <p:spPr>
          <a:xfrm>
            <a:off x="5323399" y="2866426"/>
            <a:ext cx="3580315" cy="3913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j</a:t>
            </a:r>
            <a:r>
              <a:rPr lang="en" sz="2000" b="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oseph.goins@p2c.org</a:t>
            </a:r>
            <a:endParaRPr sz="2000" b="0" spc="50" dirty="0">
              <a:solidFill>
                <a:schemeClr val="bg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4A96EC-7B9B-1CDB-594F-B622850D87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7228" y="1554499"/>
            <a:ext cx="3251150" cy="634152"/>
          </a:xfrm>
          <a:prstGeom prst="rect">
            <a:avLst/>
          </a:prstGeom>
        </p:spPr>
      </p:pic>
      <p:pic>
        <p:nvPicPr>
          <p:cNvPr id="22" name="Picture 21" descr="A white envelope with black lines&#10;&#10;Description automatically generated">
            <a:extLst>
              <a:ext uri="{FF2B5EF4-FFF2-40B4-BE49-F238E27FC236}">
                <a16:creationId xmlns:a16="http://schemas.microsoft.com/office/drawing/2014/main" id="{9216F28A-1ABE-AB7A-2A81-D162B6A30C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290" y="2800625"/>
            <a:ext cx="457200" cy="4572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85E6FDC-2AAE-4775-5580-7CD0E18EFBE9}"/>
              </a:ext>
            </a:extLst>
          </p:cNvPr>
          <p:cNvSpPr txBox="1"/>
          <p:nvPr/>
        </p:nvSpPr>
        <p:spPr>
          <a:xfrm>
            <a:off x="5323399" y="3360900"/>
            <a:ext cx="45799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865.414.0033 </a:t>
            </a:r>
          </a:p>
        </p:txBody>
      </p:sp>
      <p:pic>
        <p:nvPicPr>
          <p:cNvPr id="26" name="Picture 25" descr="A white phone symbol in a circle&#10;&#10;Description automatically generated">
            <a:extLst>
              <a:ext uri="{FF2B5EF4-FFF2-40B4-BE49-F238E27FC236}">
                <a16:creationId xmlns:a16="http://schemas.microsoft.com/office/drawing/2014/main" id="{4CE848AA-E52E-930C-3FD1-A1070D714A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039" y="3304428"/>
            <a:ext cx="493702" cy="49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579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39"/>
          <p:cNvSpPr txBox="1">
            <a:spLocks noGrp="1"/>
          </p:cNvSpPr>
          <p:nvPr>
            <p:ph type="title" idx="4294967295"/>
          </p:nvPr>
        </p:nvSpPr>
        <p:spPr>
          <a:xfrm>
            <a:off x="311700" y="19692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>
                <a:solidFill>
                  <a:srgbClr val="AF0B59"/>
                </a:solidFill>
              </a:rPr>
              <a:t>Assess Needs</a:t>
            </a:r>
            <a:endParaRPr sz="3600">
              <a:solidFill>
                <a:srgbClr val="AF0B59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40"/>
          <p:cNvSpPr txBox="1"/>
          <p:nvPr/>
        </p:nvSpPr>
        <p:spPr>
          <a:xfrm>
            <a:off x="825783" y="3124407"/>
            <a:ext cx="1686300" cy="6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u="none" strike="noStrike" cap="none" dirty="0">
                <a:solidFill>
                  <a:srgbClr val="00AFA3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Assess Needs</a:t>
            </a:r>
            <a:endParaRPr sz="1300" u="none" strike="noStrike" cap="none" dirty="0">
              <a:solidFill>
                <a:srgbClr val="00AFA3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0" i="0" u="none" strike="noStrike" cap="none" dirty="0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Use data to diagnose needs and establish policies for effective career resources. </a:t>
            </a:r>
            <a:endParaRPr sz="1100" b="0" i="0" u="none" strike="noStrike" cap="none" dirty="0">
              <a:solidFill>
                <a:srgbClr val="000000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500" name="Google Shape;500;p40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412" y="1170185"/>
            <a:ext cx="1796225" cy="1906205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40"/>
          <p:cNvSpPr txBox="1"/>
          <p:nvPr/>
        </p:nvSpPr>
        <p:spPr>
          <a:xfrm>
            <a:off x="2882362" y="1683190"/>
            <a:ext cx="5810400" cy="2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 Semi Condensed"/>
              <a:buChar char="●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Explore high-value careers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for sixteen career clusters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 Semi Condensed"/>
              <a:buChar char="●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Understand programs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associated with high-value careers in each cluster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 Semi Condensed"/>
              <a:buChar char="●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Gather information to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evaluate current programs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and develop plans for adding, revising, or removing programs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marR="0" lvl="0" indent="-3365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700"/>
              <a:buFont typeface="Barlow Semi Condensed"/>
              <a:buChar char="●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Align programs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high-value careers 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11FFC0-D04E-F3B4-7F10-3E18742C1F76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92F304-A289-6477-7B52-9A18358FF258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Assess Needs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43"/>
          <p:cNvSpPr txBox="1">
            <a:spLocks noGrp="1"/>
          </p:cNvSpPr>
          <p:nvPr>
            <p:ph type="title" idx="4294967295"/>
          </p:nvPr>
        </p:nvSpPr>
        <p:spPr>
          <a:xfrm>
            <a:off x="311700" y="2539194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>
                <a:solidFill>
                  <a:srgbClr val="AF0B59"/>
                </a:solidFill>
              </a:rPr>
              <a:t>Labor Market Navigator</a:t>
            </a:r>
            <a:endParaRPr sz="3600">
              <a:solidFill>
                <a:srgbClr val="AF0B59"/>
              </a:solidFill>
            </a:endParaRPr>
          </a:p>
        </p:txBody>
      </p:sp>
      <p:sp>
        <p:nvSpPr>
          <p:cNvPr id="508" name="Google Shape;508;p43"/>
          <p:cNvSpPr txBox="1"/>
          <p:nvPr/>
        </p:nvSpPr>
        <p:spPr>
          <a:xfrm>
            <a:off x="408225" y="2198000"/>
            <a:ext cx="8325900" cy="5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>
                <a:solidFill>
                  <a:srgbClr val="002F3B"/>
                </a:solidFill>
                <a:highlight>
                  <a:srgbClr val="FFFFFF"/>
                </a:highlight>
                <a:latin typeface="Barlow Semi Condensed"/>
                <a:ea typeface="Barlow Semi Condensed"/>
                <a:cs typeface="Barlow Semi Condensed"/>
                <a:sym typeface="Barlow Semi Condensed"/>
              </a:rPr>
              <a:t>Product Spotlight</a:t>
            </a:r>
            <a:endParaRPr sz="1800" b="1" i="0" u="none" strike="noStrike" cap="none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44"/>
          <p:cNvSpPr txBox="1"/>
          <p:nvPr/>
        </p:nvSpPr>
        <p:spPr>
          <a:xfrm>
            <a:off x="408224" y="1306425"/>
            <a:ext cx="4401519" cy="33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06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Use labor market data to </a:t>
            </a:r>
            <a:r>
              <a:rPr lang="en" sz="1700" u="none" strike="noStrike" cap="none" dirty="0">
                <a:solidFill>
                  <a:srgbClr val="FF4202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understand career destinations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for students in their local areas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0640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F4202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Identify occupations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expected to be high in demand and wage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0640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F4202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Align educational practices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with critical skills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0640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7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F4202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Prioritize learning opportunities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that prepare students for good jobs in their communities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516" name="Google Shape;516;p4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8897" y="1323010"/>
            <a:ext cx="3493737" cy="249747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936928A-2AF9-2468-77BC-B7C731BC3F18}"/>
              </a:ext>
            </a:extLst>
          </p:cNvPr>
          <p:cNvSpPr/>
          <p:nvPr/>
        </p:nvSpPr>
        <p:spPr>
          <a:xfrm>
            <a:off x="-91440" y="-349056"/>
            <a:ext cx="923544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C401B5-D587-35D4-F62F-12B1E8200B14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Benefits of Leveraging Labor Market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" name="Google Shape;522;p45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1613" y="957959"/>
            <a:ext cx="6869334" cy="322758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8437E12-CBB2-2B50-A8DE-6F5260E65096}"/>
              </a:ext>
            </a:extLst>
          </p:cNvPr>
          <p:cNvSpPr/>
          <p:nvPr/>
        </p:nvSpPr>
        <p:spPr>
          <a:xfrm>
            <a:off x="-91440" y="-349056"/>
            <a:ext cx="923544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F8DC1D-3525-31C4-4B5A-B3E1BB6DC074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Where do Students Learn About Careers?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46"/>
          <p:cNvSpPr txBox="1"/>
          <p:nvPr/>
        </p:nvSpPr>
        <p:spPr>
          <a:xfrm>
            <a:off x="4279282" y="1725297"/>
            <a:ext cx="4459200" cy="1817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12750" marR="0" lvl="0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highlight>
                  <a:schemeClr val="lt1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The LMN dashboard makes the </a:t>
            </a:r>
            <a:br>
              <a:rPr lang="en" sz="1700" u="none" strike="noStrike" cap="none" dirty="0">
                <a:solidFill>
                  <a:schemeClr val="dk1"/>
                </a:solidFill>
                <a:highlight>
                  <a:schemeClr val="lt1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</a:br>
            <a:r>
              <a:rPr lang="en" sz="1700" u="none" strike="noStrike" cap="none" dirty="0">
                <a:solidFill>
                  <a:srgbClr val="FE5001"/>
                </a:solidFill>
                <a:highlight>
                  <a:schemeClr val="lt1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complicated simple</a:t>
            </a:r>
            <a:br>
              <a:rPr lang="en" sz="1700" u="none" strike="noStrike" cap="none" dirty="0">
                <a:solidFill>
                  <a:schemeClr val="dk1"/>
                </a:solidFill>
                <a:highlight>
                  <a:schemeClr val="lt1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</a:br>
            <a:endParaRPr sz="1700" u="none" strike="noStrike" cap="none" dirty="0">
              <a:solidFill>
                <a:schemeClr val="dk1"/>
              </a:solidFill>
              <a:highlight>
                <a:schemeClr val="lt1"/>
              </a:highlight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12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highlight>
                  <a:schemeClr val="lt1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Educators and learners can navigate complex data in an </a:t>
            </a:r>
            <a:r>
              <a:rPr lang="en" sz="1700" u="none" strike="noStrike" cap="none" dirty="0">
                <a:solidFill>
                  <a:srgbClr val="FE5001"/>
                </a:solidFill>
                <a:highlight>
                  <a:schemeClr val="lt1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engaging and digestible way</a:t>
            </a:r>
            <a:endParaRPr sz="1700" u="none" strike="noStrike" cap="none" dirty="0">
              <a:solidFill>
                <a:srgbClr val="FE5001"/>
              </a:solidFill>
              <a:highlight>
                <a:schemeClr val="lt1"/>
              </a:highlight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530" name="Google Shape;530;p46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912" y="1468736"/>
            <a:ext cx="3457487" cy="25205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BC34524-609C-E19A-F580-DA28CC07F8FC}"/>
              </a:ext>
            </a:extLst>
          </p:cNvPr>
          <p:cNvSpPr/>
          <p:nvPr/>
        </p:nvSpPr>
        <p:spPr>
          <a:xfrm>
            <a:off x="-91440" y="-349056"/>
            <a:ext cx="923544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97BDDE-476A-5099-3B71-8B84E57A7F15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Labor Market Navigator (LMN)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47"/>
          <p:cNvSpPr txBox="1"/>
          <p:nvPr/>
        </p:nvSpPr>
        <p:spPr>
          <a:xfrm>
            <a:off x="507338" y="1025263"/>
            <a:ext cx="8427900" cy="676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1700" u="none" strike="noStrike" cap="none" dirty="0">
                <a:solidFill>
                  <a:schemeClr val="dk1"/>
                </a:solidFill>
                <a:highlight>
                  <a:schemeClr val="lt1"/>
                </a:highlight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How to evaluate your alignment:</a:t>
            </a:r>
            <a:endParaRPr sz="1700" u="none" strike="noStrike" cap="none" dirty="0">
              <a:solidFill>
                <a:schemeClr val="dk1"/>
              </a:solidFill>
              <a:highlight>
                <a:schemeClr val="lt1"/>
              </a:highlight>
              <a:latin typeface="Barlow Semi Condensed Medium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537" name="Google Shape;537;p47"/>
          <p:cNvSpPr/>
          <p:nvPr/>
        </p:nvSpPr>
        <p:spPr>
          <a:xfrm>
            <a:off x="507338" y="2177556"/>
            <a:ext cx="2195400" cy="703500"/>
          </a:xfrm>
          <a:prstGeom prst="chevron">
            <a:avLst>
              <a:gd name="adj" fmla="val 50000"/>
            </a:avLst>
          </a:prstGeom>
          <a:solidFill>
            <a:srgbClr val="00AF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b="1" i="0" u="none" strike="noStrike" cap="none" dirty="0">
                <a:solidFill>
                  <a:schemeClr val="lt1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Identify local high-value occupations</a:t>
            </a:r>
            <a:endParaRPr sz="1300" b="1" i="0" u="none" strike="noStrike" cap="none" dirty="0">
              <a:solidFill>
                <a:schemeClr val="lt1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538" name="Google Shape;538;p47"/>
          <p:cNvSpPr/>
          <p:nvPr/>
        </p:nvSpPr>
        <p:spPr>
          <a:xfrm>
            <a:off x="2462596" y="2177556"/>
            <a:ext cx="2195400" cy="703500"/>
          </a:xfrm>
          <a:prstGeom prst="chevron">
            <a:avLst>
              <a:gd name="adj" fmla="val 50000"/>
            </a:avLst>
          </a:prstGeom>
          <a:solidFill>
            <a:srgbClr val="1B6C8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b="1" i="0" u="none" strike="noStrike" cap="none">
                <a:solidFill>
                  <a:schemeClr val="lt1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Examine current CTE programs</a:t>
            </a:r>
            <a:endParaRPr sz="1300" b="1" i="0" u="none" strike="noStrike" cap="none">
              <a:solidFill>
                <a:schemeClr val="lt1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539" name="Google Shape;539;p47"/>
          <p:cNvSpPr/>
          <p:nvPr/>
        </p:nvSpPr>
        <p:spPr>
          <a:xfrm>
            <a:off x="4423522" y="2177556"/>
            <a:ext cx="2195400" cy="703500"/>
          </a:xfrm>
          <a:prstGeom prst="chevron">
            <a:avLst>
              <a:gd name="adj" fmla="val 50000"/>
            </a:avLst>
          </a:prstGeom>
          <a:solidFill>
            <a:srgbClr val="AF0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b="1" i="0" u="none" strike="noStrike" cap="none">
                <a:solidFill>
                  <a:schemeClr val="lt1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Adjust program offerings as needed</a:t>
            </a:r>
            <a:endParaRPr sz="1300" b="1" i="0" u="none" strike="noStrike" cap="none">
              <a:solidFill>
                <a:schemeClr val="lt1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540" name="Google Shape;540;p47"/>
          <p:cNvSpPr/>
          <p:nvPr/>
        </p:nvSpPr>
        <p:spPr>
          <a:xfrm>
            <a:off x="6378780" y="2177556"/>
            <a:ext cx="2195400" cy="703500"/>
          </a:xfrm>
          <a:prstGeom prst="chevron">
            <a:avLst>
              <a:gd name="adj" fmla="val 50000"/>
            </a:avLst>
          </a:prstGeom>
          <a:solidFill>
            <a:srgbClr val="FF420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b="1" i="0" u="none" strike="noStrike" cap="none">
                <a:solidFill>
                  <a:schemeClr val="lt1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List program offerings in CLNA</a:t>
            </a:r>
            <a:endParaRPr sz="1300" b="1" i="0" u="none" strike="noStrike" cap="none">
              <a:solidFill>
                <a:schemeClr val="lt1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541" name="Google Shape;541;p47"/>
          <p:cNvSpPr txBox="1"/>
          <p:nvPr/>
        </p:nvSpPr>
        <p:spPr>
          <a:xfrm>
            <a:off x="1321838" y="1620156"/>
            <a:ext cx="566400" cy="5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lang="en" sz="3100" u="none" strike="noStrike" cap="none" dirty="0">
                <a:solidFill>
                  <a:srgbClr val="00AFA3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1</a:t>
            </a:r>
            <a:endParaRPr sz="3100" u="none" strike="noStrike" cap="none" dirty="0">
              <a:solidFill>
                <a:srgbClr val="00AFA3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</p:txBody>
      </p:sp>
      <p:sp>
        <p:nvSpPr>
          <p:cNvPr id="542" name="Google Shape;542;p47"/>
          <p:cNvSpPr txBox="1"/>
          <p:nvPr/>
        </p:nvSpPr>
        <p:spPr>
          <a:xfrm>
            <a:off x="3279926" y="1620156"/>
            <a:ext cx="566400" cy="5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lang="en" sz="3100" u="none" strike="noStrike" cap="none" dirty="0">
                <a:solidFill>
                  <a:srgbClr val="1B6C86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2</a:t>
            </a:r>
            <a:endParaRPr sz="3100" u="none" strike="noStrike" cap="none" dirty="0">
              <a:solidFill>
                <a:srgbClr val="1B6C86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</p:txBody>
      </p:sp>
      <p:sp>
        <p:nvSpPr>
          <p:cNvPr id="543" name="Google Shape;543;p47"/>
          <p:cNvSpPr txBox="1"/>
          <p:nvPr/>
        </p:nvSpPr>
        <p:spPr>
          <a:xfrm>
            <a:off x="5235188" y="1620156"/>
            <a:ext cx="566400" cy="5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lang="en" sz="3100" u="none" strike="noStrike" cap="none" dirty="0">
                <a:solidFill>
                  <a:srgbClr val="AF0B59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3</a:t>
            </a:r>
            <a:endParaRPr sz="3100" u="none" strike="noStrike" cap="none" dirty="0">
              <a:solidFill>
                <a:srgbClr val="AF0B59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</p:txBody>
      </p:sp>
      <p:sp>
        <p:nvSpPr>
          <p:cNvPr id="544" name="Google Shape;544;p47"/>
          <p:cNvSpPr txBox="1"/>
          <p:nvPr/>
        </p:nvSpPr>
        <p:spPr>
          <a:xfrm>
            <a:off x="7196088" y="1620156"/>
            <a:ext cx="566400" cy="5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lang="en" sz="31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4</a:t>
            </a:r>
            <a:endParaRPr sz="3100" u="none" strike="noStrike" cap="none" dirty="0">
              <a:solidFill>
                <a:srgbClr val="FE5001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</p:txBody>
      </p:sp>
      <p:sp>
        <p:nvSpPr>
          <p:cNvPr id="545" name="Google Shape;545;p47"/>
          <p:cNvSpPr txBox="1"/>
          <p:nvPr/>
        </p:nvSpPr>
        <p:spPr>
          <a:xfrm>
            <a:off x="909488" y="2881056"/>
            <a:ext cx="15531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00AFA3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Utilize our labor market dashboard.</a:t>
            </a:r>
            <a:endParaRPr sz="1200" b="0" i="0" u="none" strike="noStrike" cap="none" dirty="0">
              <a:solidFill>
                <a:srgbClr val="00AFA3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546" name="Google Shape;546;p47"/>
          <p:cNvSpPr txBox="1"/>
          <p:nvPr/>
        </p:nvSpPr>
        <p:spPr>
          <a:xfrm>
            <a:off x="2870401" y="2881056"/>
            <a:ext cx="1553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 dirty="0">
                <a:solidFill>
                  <a:srgbClr val="1B6C86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Do your current programs support high-value careers? </a:t>
            </a:r>
            <a:endParaRPr sz="1200" b="0" i="0" u="none" strike="noStrike" cap="none" dirty="0">
              <a:solidFill>
                <a:srgbClr val="1B6C86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547" name="Google Shape;547;p47"/>
          <p:cNvSpPr txBox="1"/>
          <p:nvPr/>
        </p:nvSpPr>
        <p:spPr>
          <a:xfrm>
            <a:off x="4741826" y="2881056"/>
            <a:ext cx="1553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rgbClr val="AF0B59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Add programs to meet demands and revisit programs.</a:t>
            </a:r>
            <a:endParaRPr sz="1200" b="0" i="0" u="none" strike="noStrike" cap="none">
              <a:solidFill>
                <a:srgbClr val="AF0B59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548" name="Google Shape;548;p47"/>
          <p:cNvSpPr txBox="1"/>
          <p:nvPr/>
        </p:nvSpPr>
        <p:spPr>
          <a:xfrm>
            <a:off x="6702726" y="2881056"/>
            <a:ext cx="15531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 b="0" i="0" u="none" strike="noStrike" cap="none">
                <a:solidFill>
                  <a:srgbClr val="FE5001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Use supporting data for high-value careers including annual openings and median wages.</a:t>
            </a:r>
            <a:endParaRPr sz="1200" b="0" i="0" u="none" strike="noStrike" cap="none">
              <a:solidFill>
                <a:srgbClr val="FE5001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6239B2-9CD1-3416-6C1E-A4C9B1868D33}"/>
              </a:ext>
            </a:extLst>
          </p:cNvPr>
          <p:cNvSpPr/>
          <p:nvPr/>
        </p:nvSpPr>
        <p:spPr>
          <a:xfrm>
            <a:off x="-91440" y="-349056"/>
            <a:ext cx="923544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F7245A-862B-085C-B86B-42C7E178C886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Labor Market Navigator is a Policy Tool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5" name="Google Shape;555;p48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100" y="1466310"/>
            <a:ext cx="3518856" cy="3113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48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840" y="1574045"/>
            <a:ext cx="3292762" cy="174703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504A9E1-DEE7-EA39-BAC8-386B6FC9797D}"/>
              </a:ext>
            </a:extLst>
          </p:cNvPr>
          <p:cNvGrpSpPr/>
          <p:nvPr/>
        </p:nvGrpSpPr>
        <p:grpSpPr>
          <a:xfrm>
            <a:off x="5080046" y="1466310"/>
            <a:ext cx="3560454" cy="3150166"/>
            <a:chOff x="4203597" y="1429502"/>
            <a:chExt cx="3560454" cy="3150166"/>
          </a:xfrm>
        </p:grpSpPr>
        <p:pic>
          <p:nvPicPr>
            <p:cNvPr id="556" name="Google Shape;556;p48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03597" y="1429502"/>
              <a:ext cx="3560454" cy="3150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8" name="Google Shape;558;p48"/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01471" y="1614597"/>
              <a:ext cx="3361216" cy="17608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73F1256-B301-E656-CB20-BE306DC8694A}"/>
              </a:ext>
            </a:extLst>
          </p:cNvPr>
          <p:cNvSpPr/>
          <p:nvPr/>
        </p:nvSpPr>
        <p:spPr>
          <a:xfrm>
            <a:off x="-91440" y="-349056"/>
            <a:ext cx="923544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87F956-3E51-25A0-4BA7-585A8AE602A7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Labor Market Navigator (LMN)</a:t>
            </a:r>
          </a:p>
        </p:txBody>
      </p:sp>
      <p:sp>
        <p:nvSpPr>
          <p:cNvPr id="4" name="Google Shape;536;p47">
            <a:extLst>
              <a:ext uri="{FF2B5EF4-FFF2-40B4-BE49-F238E27FC236}">
                <a16:creationId xmlns:a16="http://schemas.microsoft.com/office/drawing/2014/main" id="{2865CF3A-D946-DB0E-E7AA-9EB8E2E11154}"/>
              </a:ext>
            </a:extLst>
          </p:cNvPr>
          <p:cNvSpPr txBox="1"/>
          <p:nvPr/>
        </p:nvSpPr>
        <p:spPr>
          <a:xfrm>
            <a:off x="486219" y="749133"/>
            <a:ext cx="8427900" cy="676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1700" u="none" strike="noStrike" cap="none" dirty="0">
                <a:solidFill>
                  <a:schemeClr val="dk1"/>
                </a:solidFill>
                <a:highlight>
                  <a:schemeClr val="lt1"/>
                </a:highlight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New Mexico Case Study</a:t>
            </a:r>
            <a:endParaRPr sz="1700" u="none" strike="noStrike" cap="none" dirty="0">
              <a:solidFill>
                <a:schemeClr val="dk1"/>
              </a:solidFill>
              <a:highlight>
                <a:schemeClr val="lt1"/>
              </a:highlight>
              <a:latin typeface="Barlow Semi Condensed Medium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49"/>
          <p:cNvSpPr txBox="1"/>
          <p:nvPr/>
        </p:nvSpPr>
        <p:spPr>
          <a:xfrm>
            <a:off x="5243878" y="1735639"/>
            <a:ext cx="3580082" cy="1672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000" u="none" strike="noStrike" cap="none" dirty="0">
                <a:solidFill>
                  <a:schemeClr val="dk1"/>
                </a:solidFill>
                <a:highlight>
                  <a:schemeClr val="lt1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The career cluster results in the P2C labor market report allows you to overlay a skill or set of skills with relevant local job demand. </a:t>
            </a:r>
            <a:endParaRPr sz="2000" u="none" strike="noStrike" cap="none" dirty="0">
              <a:solidFill>
                <a:schemeClr val="dk1"/>
              </a:solidFill>
              <a:highlight>
                <a:schemeClr val="lt1"/>
              </a:highlight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565" name="Google Shape;565;p49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28" t="9423" r="6626" b="21210"/>
          <a:stretch/>
        </p:blipFill>
        <p:spPr>
          <a:xfrm>
            <a:off x="402336" y="927556"/>
            <a:ext cx="4720628" cy="3061700"/>
          </a:xfrm>
          <a:prstGeom prst="rect">
            <a:avLst/>
          </a:prstGeom>
          <a:noFill/>
          <a:ln>
            <a:noFill/>
          </a:ln>
          <a:effectLst>
            <a:outerShdw blurRad="200025" dist="76200" dir="5400000" algn="bl" rotWithShape="0">
              <a:srgbClr val="000000">
                <a:alpha val="40000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7A16CA-A01D-75FD-2106-E9F96E650AAA}"/>
              </a:ext>
            </a:extLst>
          </p:cNvPr>
          <p:cNvSpPr/>
          <p:nvPr/>
        </p:nvSpPr>
        <p:spPr>
          <a:xfrm>
            <a:off x="-91440" y="-349056"/>
            <a:ext cx="923544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008088-28EB-6BAD-0866-37AC9A74A430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Labor Market Navigator (LMN)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2" name="Google Shape;572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2632" y="1452245"/>
            <a:ext cx="2730360" cy="2109815"/>
          </a:xfrm>
          <a:prstGeom prst="rect">
            <a:avLst/>
          </a:prstGeom>
          <a:noFill/>
          <a:ln w="19050" cap="flat" cmpd="sng">
            <a:solidFill>
              <a:srgbClr val="AF0B59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73" name="Google Shape;573;p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15751" y="1452245"/>
            <a:ext cx="2761366" cy="2109815"/>
          </a:xfrm>
          <a:prstGeom prst="rect">
            <a:avLst/>
          </a:prstGeom>
          <a:noFill/>
          <a:ln w="19050" cap="flat" cmpd="sng">
            <a:solidFill>
              <a:srgbClr val="AF0B59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574" name="Google Shape;574;p5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49876" y="1452248"/>
            <a:ext cx="2761366" cy="2109812"/>
          </a:xfrm>
          <a:prstGeom prst="rect">
            <a:avLst/>
          </a:prstGeom>
          <a:noFill/>
          <a:ln w="19050" cap="flat" cmpd="sng">
            <a:solidFill>
              <a:srgbClr val="AF0B59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08B8F1C-34CB-1C16-FFE7-A85214799651}"/>
              </a:ext>
            </a:extLst>
          </p:cNvPr>
          <p:cNvSpPr/>
          <p:nvPr/>
        </p:nvSpPr>
        <p:spPr>
          <a:xfrm>
            <a:off x="-91440" y="-349056"/>
            <a:ext cx="923544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198006-99A1-89D6-CAF0-2B763270D106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Additional Alignment Resources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0EBB9BA-B258-D617-985D-164084B743FD}"/>
              </a:ext>
            </a:extLst>
          </p:cNvPr>
          <p:cNvSpPr/>
          <p:nvPr/>
        </p:nvSpPr>
        <p:spPr>
          <a:xfrm>
            <a:off x="0" y="-284204"/>
            <a:ext cx="9144000" cy="5103340"/>
          </a:xfrm>
          <a:prstGeom prst="rect">
            <a:avLst/>
          </a:prstGeom>
          <a:solidFill>
            <a:srgbClr val="AF0B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b="0" spc="5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</a:t>
            </a:r>
          </a:p>
        </p:txBody>
      </p:sp>
      <p:sp>
        <p:nvSpPr>
          <p:cNvPr id="169" name="Google Shape;169;p32"/>
          <p:cNvSpPr txBox="1">
            <a:spLocks noGrp="1"/>
          </p:cNvSpPr>
          <p:nvPr>
            <p:ph type="title" idx="4294967295"/>
          </p:nvPr>
        </p:nvSpPr>
        <p:spPr>
          <a:xfrm>
            <a:off x="1071838" y="3153923"/>
            <a:ext cx="3580315" cy="3706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dirty="0">
                <a:solidFill>
                  <a:schemeClr val="bg1"/>
                </a:solidFill>
                <a:latin typeface="Quicksand" pitchFamily="2" charset="77"/>
              </a:rPr>
              <a:t>Shelly Robinson </a:t>
            </a:r>
            <a:br>
              <a:rPr lang="en-US" sz="2400" b="0" dirty="0">
                <a:solidFill>
                  <a:schemeClr val="bg1"/>
                </a:solidFill>
                <a:latin typeface="Quicksand" pitchFamily="2" charset="77"/>
              </a:rPr>
            </a:br>
            <a:r>
              <a:rPr lang="en" sz="1700" b="0" u="none" strike="noStrike" cap="none" dirty="0">
                <a:solidFill>
                  <a:schemeClr val="bg1"/>
                </a:solidFill>
                <a:latin typeface="Barlow Semi Condensed Light" pitchFamily="2" charset="77"/>
                <a:sym typeface="Quicksand"/>
              </a:rPr>
              <a:t>Customer Success Project Lead (NM)</a:t>
            </a:r>
            <a:endParaRPr sz="1700" b="0" dirty="0">
              <a:solidFill>
                <a:schemeClr val="bg1"/>
              </a:solidFill>
              <a:latin typeface="Barlow Semi Condensed Light" pitchFamily="2" charset="77"/>
            </a:endParaRPr>
          </a:p>
        </p:txBody>
      </p:sp>
      <p:sp>
        <p:nvSpPr>
          <p:cNvPr id="170" name="Google Shape;170;p32"/>
          <p:cNvSpPr txBox="1">
            <a:spLocks noGrp="1"/>
          </p:cNvSpPr>
          <p:nvPr>
            <p:ph type="title" idx="4294967295"/>
          </p:nvPr>
        </p:nvSpPr>
        <p:spPr>
          <a:xfrm>
            <a:off x="5256165" y="1592917"/>
            <a:ext cx="3580315" cy="3913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spc="50" dirty="0" err="1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shelly.robinson</a:t>
            </a:r>
            <a:r>
              <a:rPr lang="en" sz="2000" b="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@p2c.org</a:t>
            </a:r>
            <a:endParaRPr sz="2000" b="0" spc="50" dirty="0">
              <a:solidFill>
                <a:schemeClr val="bg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22" name="Picture 21" descr="A white envelope with black lines&#10;&#10;Description automatically generated">
            <a:extLst>
              <a:ext uri="{FF2B5EF4-FFF2-40B4-BE49-F238E27FC236}">
                <a16:creationId xmlns:a16="http://schemas.microsoft.com/office/drawing/2014/main" id="{9216F28A-1ABE-AB7A-2A81-D162B6A30C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9056" y="1527116"/>
            <a:ext cx="457200" cy="4572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85E6FDC-2AAE-4775-5580-7CD0E18EFBE9}"/>
              </a:ext>
            </a:extLst>
          </p:cNvPr>
          <p:cNvSpPr txBox="1"/>
          <p:nvPr/>
        </p:nvSpPr>
        <p:spPr>
          <a:xfrm>
            <a:off x="5256165" y="2087391"/>
            <a:ext cx="45799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505</a:t>
            </a:r>
            <a:r>
              <a:rPr lang="en" sz="2000" b="0" spc="50" dirty="0">
                <a:solidFill>
                  <a:schemeClr val="bg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.225.2911 </a:t>
            </a:r>
          </a:p>
        </p:txBody>
      </p:sp>
      <p:pic>
        <p:nvPicPr>
          <p:cNvPr id="26" name="Picture 25" descr="A white phone symbol in a circle&#10;&#10;Description automatically generated">
            <a:extLst>
              <a:ext uri="{FF2B5EF4-FFF2-40B4-BE49-F238E27FC236}">
                <a16:creationId xmlns:a16="http://schemas.microsoft.com/office/drawing/2014/main" id="{4CE848AA-E52E-930C-3FD1-A1070D714A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805" y="2030919"/>
            <a:ext cx="493702" cy="493702"/>
          </a:xfrm>
          <a:prstGeom prst="rect">
            <a:avLst/>
          </a:prstGeom>
        </p:spPr>
      </p:pic>
      <p:pic>
        <p:nvPicPr>
          <p:cNvPr id="4" name="Google Shape;995;p124" descr="A person smiling for a picture&#10;&#10;Description automatically generated">
            <a:extLst>
              <a:ext uri="{FF2B5EF4-FFF2-40B4-BE49-F238E27FC236}">
                <a16:creationId xmlns:a16="http://schemas.microsoft.com/office/drawing/2014/main" id="{7014F03C-3032-C920-8578-9364630DE1EB}"/>
              </a:ext>
            </a:extLst>
          </p:cNvPr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2281" y="437029"/>
            <a:ext cx="2871003" cy="27700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51576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51"/>
          <p:cNvSpPr txBox="1"/>
          <p:nvPr/>
        </p:nvSpPr>
        <p:spPr>
          <a:xfrm>
            <a:off x="195816" y="1072010"/>
            <a:ext cx="5802648" cy="356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Barlow Semi Condensed"/>
              <a:buChar char="●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Have access to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complete high-value careers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table for 16 career clusters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Barlow Semi Condensed"/>
              <a:buChar char="●"/>
            </a:pPr>
            <a:r>
              <a:rPr lang="en" sz="1700" u="none" strike="noStrike" cap="none" dirty="0">
                <a:solidFill>
                  <a:srgbClr val="FF4202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Understand education programs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associated with high-value careers in each cluster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Barlow Semi Condensed"/>
              <a:buChar char="●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Reference necessary information to </a:t>
            </a:r>
            <a:r>
              <a:rPr lang="en" sz="1700" u="none" strike="noStrike" cap="none" dirty="0">
                <a:solidFill>
                  <a:srgbClr val="FF4202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evaluate current programs and develop plans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for adding, revising, or removing programs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Barlow Semi Condensed"/>
              <a:buChar char="●"/>
            </a:pPr>
            <a:r>
              <a:rPr lang="en" sz="1700" u="none" strike="noStrike" cap="none" dirty="0">
                <a:solidFill>
                  <a:srgbClr val="FF4202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Recommend changes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align programs to high-value careers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582" name="Google Shape;582;p51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8464" y="926611"/>
            <a:ext cx="3145536" cy="280782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477F7C-DC3C-DA1C-3EB4-D9196E76A8F9}"/>
              </a:ext>
            </a:extLst>
          </p:cNvPr>
          <p:cNvSpPr/>
          <p:nvPr/>
        </p:nvSpPr>
        <p:spPr>
          <a:xfrm>
            <a:off x="-91440" y="-349056"/>
            <a:ext cx="923544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5FBF19-680C-7DEF-B887-76811EA29C36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Additional Benefits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52"/>
          <p:cNvSpPr txBox="1">
            <a:spLocks noGrp="1"/>
          </p:cNvSpPr>
          <p:nvPr>
            <p:ph type="title" idx="4294967295"/>
          </p:nvPr>
        </p:nvSpPr>
        <p:spPr>
          <a:xfrm>
            <a:off x="311700" y="19692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>
                <a:solidFill>
                  <a:srgbClr val="AF0B59"/>
                </a:solidFill>
              </a:rPr>
              <a:t>Plan</a:t>
            </a:r>
            <a:endParaRPr sz="3600">
              <a:solidFill>
                <a:srgbClr val="AF0B59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53"/>
          <p:cNvSpPr txBox="1"/>
          <p:nvPr/>
        </p:nvSpPr>
        <p:spPr>
          <a:xfrm>
            <a:off x="2642232" y="3170860"/>
            <a:ext cx="1686300" cy="6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Plan</a:t>
            </a:r>
            <a:endParaRPr sz="11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Develop and prioritize strategies that align to your vision and ensure students have workplace skills.</a:t>
            </a:r>
            <a:endParaRPr sz="11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</p:txBody>
      </p:sp>
      <p:pic>
        <p:nvPicPr>
          <p:cNvPr id="596" name="Google Shape;596;p53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0262" y="1237309"/>
            <a:ext cx="1796226" cy="19131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7" name="Google Shape;597;p53"/>
          <p:cNvGrpSpPr/>
          <p:nvPr/>
        </p:nvGrpSpPr>
        <p:grpSpPr>
          <a:xfrm>
            <a:off x="841871" y="1237323"/>
            <a:ext cx="7145404" cy="2571638"/>
            <a:chOff x="949447" y="1509327"/>
            <a:chExt cx="7145404" cy="2571638"/>
          </a:xfrm>
        </p:grpSpPr>
        <p:sp>
          <p:nvSpPr>
            <p:cNvPr id="598" name="Google Shape;598;p53"/>
            <p:cNvSpPr txBox="1"/>
            <p:nvPr/>
          </p:nvSpPr>
          <p:spPr>
            <a:xfrm>
              <a:off x="949447" y="3442864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00AFA3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Assess Needs</a:t>
              </a:r>
              <a:endParaRPr sz="1300" u="none" strike="noStrike" cap="none" dirty="0">
                <a:solidFill>
                  <a:srgbClr val="00AFA3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u="none" strike="noStrike" cap="none" dirty="0">
                  <a:solidFill>
                    <a:srgbClr val="000000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Use data to diagnose needs and establish policies for effective career resources. 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599" name="Google Shape;599;p53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49125" y="1512763"/>
              <a:ext cx="1796225" cy="19062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0" name="Google Shape;600;p53"/>
            <p:cNvSpPr txBox="1"/>
            <p:nvPr/>
          </p:nvSpPr>
          <p:spPr>
            <a:xfrm>
              <a:off x="4524217" y="3453665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F9BE2B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Operationalize</a:t>
              </a:r>
              <a:endParaRPr sz="1100" u="none" strike="noStrike" cap="none" dirty="0">
                <a:solidFill>
                  <a:srgbClr val="F9BE2B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u="none" strike="noStrike" cap="none" dirty="0">
                  <a:solidFill>
                    <a:srgbClr val="000000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Extend plans to reach and engage stakeholders, including teachers and students.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</p:txBody>
        </p:sp>
        <p:sp>
          <p:nvSpPr>
            <p:cNvPr id="601" name="Google Shape;601;p53"/>
            <p:cNvSpPr txBox="1"/>
            <p:nvPr/>
          </p:nvSpPr>
          <p:spPr>
            <a:xfrm>
              <a:off x="6298626" y="3453665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AF0B59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Maintain Momentum</a:t>
              </a:r>
              <a:endParaRPr sz="1100" u="none" strike="noStrike" cap="none" dirty="0">
                <a:solidFill>
                  <a:srgbClr val="AF0B59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u="none" strike="noStrike" cap="none" dirty="0">
                  <a:solidFill>
                    <a:srgbClr val="000000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Support ongoing success through community communications and stakeholder involvement.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602" name="Google Shape;602;p53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53239" y="1509327"/>
              <a:ext cx="1796226" cy="19130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3" name="Google Shape;603;p53"/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8626" y="1510475"/>
              <a:ext cx="1796225" cy="191080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4E6DD37A-1747-5EA1-72C2-A848BEEDD8C9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4E8F1F-9081-8EA3-540A-BB4734053536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Program Alignment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1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F11FFC0-D04E-F3B4-7F10-3E18742C1F76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92F304-A289-6477-7B52-9A18358FF258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Plan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0013E7A-89F5-4193-25E1-B6533647446E}"/>
              </a:ext>
            </a:extLst>
          </p:cNvPr>
          <p:cNvGrpSpPr/>
          <p:nvPr/>
        </p:nvGrpSpPr>
        <p:grpSpPr>
          <a:xfrm>
            <a:off x="629636" y="1190856"/>
            <a:ext cx="1866419" cy="2540400"/>
            <a:chOff x="830804" y="1190856"/>
            <a:chExt cx="1866419" cy="2540400"/>
          </a:xfrm>
        </p:grpSpPr>
        <p:sp>
          <p:nvSpPr>
            <p:cNvPr id="4" name="Google Shape;609;p54">
              <a:extLst>
                <a:ext uri="{FF2B5EF4-FFF2-40B4-BE49-F238E27FC236}">
                  <a16:creationId xmlns:a16="http://schemas.microsoft.com/office/drawing/2014/main" id="{660E901E-756B-B9AA-69CA-8B276D2A9708}"/>
                </a:ext>
              </a:extLst>
            </p:cNvPr>
            <p:cNvSpPr txBox="1"/>
            <p:nvPr/>
          </p:nvSpPr>
          <p:spPr>
            <a:xfrm>
              <a:off x="830804" y="3103956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FE5001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Plan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0" i="0" u="none" strike="noStrike" cap="none" dirty="0">
                  <a:solidFill>
                    <a:srgbClr val="000000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Develop and prioritize strategies that align to your vision and ensure students have workplace skills.</a:t>
              </a:r>
              <a:endParaRPr sz="1100" b="0" i="0" u="none" strike="noStrike" cap="none" dirty="0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pic>
          <p:nvPicPr>
            <p:cNvPr id="5" name="Google Shape;610;p54">
              <a:extLst>
                <a:ext uri="{FF2B5EF4-FFF2-40B4-BE49-F238E27FC236}">
                  <a16:creationId xmlns:a16="http://schemas.microsoft.com/office/drawing/2014/main" id="{14D29002-F7E4-459C-F335-0B6522706BB9}"/>
                </a:ext>
              </a:extLst>
            </p:cNvPr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0997" y="1190856"/>
              <a:ext cx="1796226" cy="19131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Google Shape;612;p54">
            <a:extLst>
              <a:ext uri="{FF2B5EF4-FFF2-40B4-BE49-F238E27FC236}">
                <a16:creationId xmlns:a16="http://schemas.microsoft.com/office/drawing/2014/main" id="{924905C7-0447-72EE-F593-3BE267B35BD4}"/>
              </a:ext>
            </a:extLst>
          </p:cNvPr>
          <p:cNvSpPr txBox="1"/>
          <p:nvPr/>
        </p:nvSpPr>
        <p:spPr>
          <a:xfrm>
            <a:off x="2740421" y="1683190"/>
            <a:ext cx="5810400" cy="2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12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Establish criteria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select career-connected learning initiatives.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1275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List existing programs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offering career-connected learning.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1275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Identify areas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to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infuse career-connected learning.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  <a:p>
            <a:pPr marL="41275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Select new programs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and initiatives to motivate, engage, and align to your strategic vision. 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16700256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55"/>
          <p:cNvSpPr txBox="1"/>
          <p:nvPr/>
        </p:nvSpPr>
        <p:spPr>
          <a:xfrm>
            <a:off x="357824" y="1474475"/>
            <a:ext cx="4365335" cy="32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Meaningful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learning experiences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Clear and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accurate information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about local career opportunities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Upscale learning efforts to teach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valued skills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grpSp>
        <p:nvGrpSpPr>
          <p:cNvPr id="620" name="Google Shape;620;p55"/>
          <p:cNvGrpSpPr/>
          <p:nvPr/>
        </p:nvGrpSpPr>
        <p:grpSpPr>
          <a:xfrm>
            <a:off x="5164381" y="896100"/>
            <a:ext cx="3396600" cy="3351300"/>
            <a:chOff x="5300931" y="896100"/>
            <a:chExt cx="3396600" cy="3351300"/>
          </a:xfrm>
        </p:grpSpPr>
        <p:pic>
          <p:nvPicPr>
            <p:cNvPr id="621" name="Google Shape;621;p55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0931" y="926991"/>
              <a:ext cx="3396600" cy="33204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622" name="Google Shape;622;p55"/>
            <p:cNvSpPr/>
            <p:nvPr/>
          </p:nvSpPr>
          <p:spPr>
            <a:xfrm>
              <a:off x="5323581" y="896100"/>
              <a:ext cx="3351300" cy="3351300"/>
            </a:xfrm>
            <a:prstGeom prst="ellipse">
              <a:avLst/>
            </a:prstGeom>
            <a:noFill/>
            <a:ln w="114300" cap="flat" cmpd="sng">
              <a:solidFill>
                <a:srgbClr val="1B6C8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u="none" strike="noStrike" cap="none" dirty="0">
                <a:solidFill>
                  <a:srgbClr val="000000"/>
                </a:solidFill>
                <a:latin typeface="Barlow Semi Condensed Light" pitchFamily="2" charset="77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FCE442D-E8B7-0215-FE5D-18E7B9E9CC0B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148445-3A75-0454-68BD-D768523E79AC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Career-Connected Programs Should Include: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56"/>
          <p:cNvSpPr txBox="1">
            <a:spLocks noGrp="1"/>
          </p:cNvSpPr>
          <p:nvPr>
            <p:ph type="title" idx="4294967295"/>
          </p:nvPr>
        </p:nvSpPr>
        <p:spPr>
          <a:xfrm>
            <a:off x="311700" y="2258544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>
                <a:solidFill>
                  <a:srgbClr val="AF0B59"/>
                </a:solidFill>
              </a:rPr>
              <a:t>P2C Math</a:t>
            </a:r>
            <a:endParaRPr sz="3600">
              <a:solidFill>
                <a:srgbClr val="AF0B59"/>
              </a:solidFill>
            </a:endParaRPr>
          </a:p>
        </p:txBody>
      </p:sp>
      <p:sp>
        <p:nvSpPr>
          <p:cNvPr id="629" name="Google Shape;629;p56"/>
          <p:cNvSpPr txBox="1"/>
          <p:nvPr/>
        </p:nvSpPr>
        <p:spPr>
          <a:xfrm>
            <a:off x="408225" y="1917350"/>
            <a:ext cx="8325900" cy="5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>
                <a:solidFill>
                  <a:srgbClr val="002F3B"/>
                </a:solidFill>
                <a:highlight>
                  <a:srgbClr val="FFFFFF"/>
                </a:highlight>
                <a:latin typeface="Barlow Semi Condensed"/>
                <a:ea typeface="Barlow Semi Condensed"/>
                <a:cs typeface="Barlow Semi Condensed"/>
                <a:sym typeface="Barlow Semi Condensed"/>
              </a:rPr>
              <a:t>Product Spotlight</a:t>
            </a:r>
            <a:endParaRPr sz="1800" b="1" i="0" u="none" strike="noStrike" cap="none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92;p94">
            <a:extLst>
              <a:ext uri="{FF2B5EF4-FFF2-40B4-BE49-F238E27FC236}">
                <a16:creationId xmlns:a16="http://schemas.microsoft.com/office/drawing/2014/main" id="{B1261C6B-9A62-F288-6AF6-6CADB97CE598}"/>
              </a:ext>
            </a:extLst>
          </p:cNvPr>
          <p:cNvSpPr txBox="1">
            <a:spLocks/>
          </p:cNvSpPr>
          <p:nvPr/>
        </p:nvSpPr>
        <p:spPr>
          <a:xfrm>
            <a:off x="311700" y="2278994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 i="0" u="none" strike="noStrike" cap="none">
                <a:solidFill>
                  <a:schemeClr val="dk1"/>
                </a:solidFill>
                <a:latin typeface="Quicksand Bold"/>
                <a:ea typeface="Quicksand Bold"/>
                <a:cs typeface="Quicksand Bold"/>
                <a:sym typeface="Quicks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3600">
                <a:solidFill>
                  <a:srgbClr val="1B6386"/>
                </a:solidFill>
              </a:rPr>
              <a:t>P2C Math</a:t>
            </a:r>
          </a:p>
        </p:txBody>
      </p:sp>
      <p:sp>
        <p:nvSpPr>
          <p:cNvPr id="4" name="Google Shape;457;p64">
            <a:extLst>
              <a:ext uri="{FF2B5EF4-FFF2-40B4-BE49-F238E27FC236}">
                <a16:creationId xmlns:a16="http://schemas.microsoft.com/office/drawing/2014/main" id="{BC09F2EF-7196-0D0E-0383-2ABBB7BB38A1}"/>
              </a:ext>
            </a:extLst>
          </p:cNvPr>
          <p:cNvSpPr txBox="1"/>
          <p:nvPr/>
        </p:nvSpPr>
        <p:spPr>
          <a:xfrm>
            <a:off x="409050" y="1956356"/>
            <a:ext cx="8325900" cy="645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2400" b="1">
                <a:solidFill>
                  <a:srgbClr val="002F3B"/>
                </a:solidFill>
                <a:highlight>
                  <a:srgbClr val="FFFFFF"/>
                </a:highlight>
                <a:latin typeface="Barlow Semi Condensed SemiBold" pitchFamily="2" charset="77"/>
                <a:ea typeface="Barlow Semi Condensed"/>
                <a:cs typeface="Barlow Semi Condensed"/>
                <a:sym typeface="Barlow Semi Condensed"/>
              </a:rPr>
              <a:t>Product Spotlight</a:t>
            </a:r>
            <a:endParaRPr sz="1800" b="1">
              <a:solidFill>
                <a:schemeClr val="dk1"/>
              </a:solidFill>
              <a:latin typeface="Barlow Semi Condensed SemiBold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3CE373F1-DEA0-E338-C6EA-67AFAF41E0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626" y="1502797"/>
            <a:ext cx="1066571" cy="45355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2">
            <a:extLst>
              <a:ext uri="{FF2B5EF4-FFF2-40B4-BE49-F238E27FC236}">
                <a16:creationId xmlns:a16="http://schemas.microsoft.com/office/drawing/2014/main" id="{D51CC606-766E-4E66-2E04-3CD3A885CC52}"/>
              </a:ext>
            </a:extLst>
          </p:cNvPr>
          <p:cNvSpPr/>
          <p:nvPr/>
        </p:nvSpPr>
        <p:spPr>
          <a:xfrm>
            <a:off x="490887" y="440800"/>
            <a:ext cx="2762451" cy="2130950"/>
          </a:xfrm>
          <a:prstGeom prst="cloudCallout">
            <a:avLst>
              <a:gd name="adj1" fmla="val 24339"/>
              <a:gd name="adj2" fmla="val 121828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latin typeface="Barlow Semi Condensed Light" pitchFamily="2" charset="77"/>
              </a:rPr>
              <a:t>What is the number one question students ask in math class?</a:t>
            </a:r>
          </a:p>
        </p:txBody>
      </p:sp>
    </p:spTree>
    <p:extLst>
      <p:ext uri="{BB962C8B-B14F-4D97-AF65-F5344CB8AC3E}">
        <p14:creationId xmlns:p14="http://schemas.microsoft.com/office/powerpoint/2010/main" val="347170511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EBF7A4-65EF-5998-AA59-E98B75128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72" y="1800359"/>
            <a:ext cx="4959547" cy="2374314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Barlow Semi Condensed Light" pitchFamily="2" charset="77"/>
              </a:rPr>
              <a:t>P2C Math utilizes </a:t>
            </a: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Barlow Semi Condensed Medium" pitchFamily="2" charset="77"/>
              </a:rPr>
              <a:t>Understanding by Design </a:t>
            </a: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Barlow Semi Condensed Light" pitchFamily="2" charset="77"/>
              </a:rPr>
              <a:t>(Wiggins and McTighe) framework</a:t>
            </a:r>
          </a:p>
          <a:p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Barlow Semi Condensed Light" pitchFamily="2" charset="77"/>
              </a:rPr>
              <a:t>Focused on student learning and motivation</a:t>
            </a:r>
          </a:p>
          <a:p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  <a:latin typeface="Barlow Semi Condensed Light" pitchFamily="2" charset="77"/>
              </a:rPr>
              <a:t>Career-connected learning is a powerful approach to incorporate purpose into math learning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9" name="Google Shape;256;p44">
            <a:extLst>
              <a:ext uri="{FF2B5EF4-FFF2-40B4-BE49-F238E27FC236}">
                <a16:creationId xmlns:a16="http://schemas.microsoft.com/office/drawing/2014/main" id="{9B47F2F1-D1E2-4DB3-BD44-691F7B4400AF}"/>
              </a:ext>
            </a:extLst>
          </p:cNvPr>
          <p:cNvSpPr txBox="1"/>
          <p:nvPr/>
        </p:nvSpPr>
        <p:spPr>
          <a:xfrm>
            <a:off x="539972" y="844331"/>
            <a:ext cx="842790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About creating a better math problem, but </a:t>
            </a:r>
            <a:r>
              <a:rPr lang="en-US" sz="180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instead </a:t>
            </a: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answering t</a:t>
            </a:r>
            <a:r>
              <a:rPr lang="en-US" sz="180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he</a:t>
            </a: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 most often asked question</a:t>
            </a:r>
            <a:br>
              <a:rPr lang="en" sz="1800">
                <a:solidFill>
                  <a:schemeClr val="dk1"/>
                </a:solidFill>
                <a:highlight>
                  <a:srgbClr val="FFFFFF"/>
                </a:highlight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</a:br>
            <a:r>
              <a:rPr lang="en" sz="1800">
                <a:solidFill>
                  <a:srgbClr val="FF4202"/>
                </a:solidFill>
                <a:highlight>
                  <a:srgbClr val="FFFFFF"/>
                </a:highlight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”When will I ever need to know this in the real world?”</a:t>
            </a:r>
            <a:endParaRPr sz="1800">
              <a:solidFill>
                <a:schemeClr val="dk1"/>
              </a:solidFill>
              <a:latin typeface="Barlow Semi Condensed Medium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FC73D0BB-CBE7-374E-622B-4E933CEC3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72" y="271631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en-US"/>
              <a:t>P2C Math is not…</a:t>
            </a:r>
          </a:p>
        </p:txBody>
      </p:sp>
      <p:pic>
        <p:nvPicPr>
          <p:cNvPr id="12" name="Google Shape;567;p76">
            <a:extLst>
              <a:ext uri="{FF2B5EF4-FFF2-40B4-BE49-F238E27FC236}">
                <a16:creationId xmlns:a16="http://schemas.microsoft.com/office/drawing/2014/main" id="{47A81CE3-8401-6E8B-C01B-F72F07D77EF2}"/>
              </a:ext>
            </a:extLst>
          </p:cNvPr>
          <p:cNvPicPr preferRelativeResize="0"/>
          <p:nvPr/>
        </p:nvPicPr>
        <p:blipFill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5557" y="1764871"/>
            <a:ext cx="4286697" cy="423166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568;p76">
            <a:extLst>
              <a:ext uri="{FF2B5EF4-FFF2-40B4-BE49-F238E27FC236}">
                <a16:creationId xmlns:a16="http://schemas.microsoft.com/office/drawing/2014/main" id="{6FC5CF3E-E4DD-5B94-204E-D77908AACB44}"/>
              </a:ext>
            </a:extLst>
          </p:cNvPr>
          <p:cNvSpPr/>
          <p:nvPr/>
        </p:nvSpPr>
        <p:spPr>
          <a:xfrm>
            <a:off x="5724998" y="1800358"/>
            <a:ext cx="4073571" cy="4073571"/>
          </a:xfrm>
          <a:prstGeom prst="ellipse">
            <a:avLst/>
          </a:prstGeom>
          <a:noFill/>
          <a:ln w="114300" cap="flat" cmpd="sng">
            <a:solidFill>
              <a:srgbClr val="1B6C8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381207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EE0236CE-1C90-6B5F-1678-69FC4385653C}"/>
              </a:ext>
            </a:extLst>
          </p:cNvPr>
          <p:cNvGrpSpPr/>
          <p:nvPr/>
        </p:nvGrpSpPr>
        <p:grpSpPr>
          <a:xfrm>
            <a:off x="3361051" y="334406"/>
            <a:ext cx="4799282" cy="4474687"/>
            <a:chOff x="3270225" y="713707"/>
            <a:chExt cx="5201316" cy="5143500"/>
          </a:xfrm>
        </p:grpSpPr>
        <p:pic>
          <p:nvPicPr>
            <p:cNvPr id="5" name="Picture 4" descr="A pencil with different colored arrows&#10;&#10;Description automatically generated with medium confidence">
              <a:extLst>
                <a:ext uri="{FF2B5EF4-FFF2-40B4-BE49-F238E27FC236}">
                  <a16:creationId xmlns:a16="http://schemas.microsoft.com/office/drawing/2014/main" id="{38B9060C-2BB2-FE65-224F-BF3D1CD51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70225" y="713707"/>
              <a:ext cx="5143500" cy="5143500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430272E-C101-272C-E6A4-ACC1ED43A8A9}"/>
                </a:ext>
              </a:extLst>
            </p:cNvPr>
            <p:cNvGrpSpPr/>
            <p:nvPr/>
          </p:nvGrpSpPr>
          <p:grpSpPr>
            <a:xfrm>
              <a:off x="4782652" y="1445018"/>
              <a:ext cx="3688889" cy="2530495"/>
              <a:chOff x="4782652" y="1445018"/>
              <a:chExt cx="3688889" cy="2530495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2761FB7-9BB5-7274-7499-519C92793608}"/>
                  </a:ext>
                </a:extLst>
              </p:cNvPr>
              <p:cNvSpPr txBox="1"/>
              <p:nvPr/>
            </p:nvSpPr>
            <p:spPr>
              <a:xfrm>
                <a:off x="4832505" y="1445018"/>
                <a:ext cx="3639036" cy="4245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dirty="0">
                    <a:solidFill>
                      <a:srgbClr val="1B434C"/>
                    </a:solidFill>
                    <a:latin typeface="Barlow Semi Condensed Medium" pitchFamily="2" charset="77"/>
                  </a:rPr>
                  <a:t>High School Disengagement</a:t>
                </a: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B0F2DC3F-5F0A-29EF-96B4-D682E2E615F0}"/>
                  </a:ext>
                </a:extLst>
              </p:cNvPr>
              <p:cNvGrpSpPr/>
              <p:nvPr/>
            </p:nvGrpSpPr>
            <p:grpSpPr>
              <a:xfrm>
                <a:off x="4782652" y="1924176"/>
                <a:ext cx="3631073" cy="554014"/>
                <a:chOff x="4782652" y="1924176"/>
                <a:chExt cx="3631073" cy="554014"/>
              </a:xfrm>
            </p:grpSpPr>
            <p:sp>
              <p:nvSpPr>
                <p:cNvPr id="7" name="Text Placeholder 8">
                  <a:extLst>
                    <a:ext uri="{FF2B5EF4-FFF2-40B4-BE49-F238E27FC236}">
                      <a16:creationId xmlns:a16="http://schemas.microsoft.com/office/drawing/2014/main" id="{61BBDD40-D67E-A83E-8D88-99FD6BF0FB4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4782652" y="1924176"/>
                  <a:ext cx="3535848" cy="5540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rmAutofit lnSpcReduction="10000"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3429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800"/>
                    <a:buFont typeface="Barlow Semi Condensed"/>
                    <a:buChar char="●"/>
                    <a:defRPr sz="18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1pPr>
                  <a:lvl2pPr marL="914400" marR="0" lvl="1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○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2pPr>
                  <a:lvl3pPr marL="1371600" marR="0" lvl="2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■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3pPr>
                  <a:lvl4pPr marL="1828800" marR="0" lvl="3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●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4pPr>
                  <a:lvl5pPr marL="2286000" marR="0" lvl="4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○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5pPr>
                  <a:lvl6pPr marL="2743200" marR="0" lvl="5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■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6pPr>
                  <a:lvl7pPr marL="3200400" marR="0" lvl="6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●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7pPr>
                  <a:lvl8pPr marL="3657600" marR="0" lvl="7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○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8pPr>
                  <a:lvl9pPr marL="4114800" marR="0" lvl="8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■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9pPr>
                </a:lstStyle>
                <a:p>
                  <a:pPr marL="114300" indent="0">
                    <a:buNone/>
                  </a:pPr>
                  <a:r>
                    <a:rPr lang="en-GB">
                      <a:solidFill>
                        <a:schemeClr val="bg1"/>
                      </a:solidFill>
                      <a:latin typeface="Barlow Semi Condensed Medium" pitchFamily="2" charset="77"/>
                    </a:rPr>
                    <a:t>Elementary School</a:t>
                  </a:r>
                  <a:endParaRPr lang="en-US">
                    <a:solidFill>
                      <a:schemeClr val="bg1"/>
                    </a:solidFill>
                    <a:latin typeface="Barlow Semi Condensed Medium" pitchFamily="2" charset="77"/>
                  </a:endParaRPr>
                </a:p>
              </p:txBody>
            </p:sp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D4B423F6-64F5-2E0D-02FB-644029BEBDFE}"/>
                    </a:ext>
                  </a:extLst>
                </p:cNvPr>
                <p:cNvSpPr txBox="1"/>
                <p:nvPr/>
              </p:nvSpPr>
              <p:spPr>
                <a:xfrm>
                  <a:off x="7057207" y="1983519"/>
                  <a:ext cx="1356518" cy="4245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dirty="0">
                      <a:solidFill>
                        <a:schemeClr val="bg1"/>
                      </a:solidFill>
                      <a:latin typeface="Barlow Semi Condensed Medium" pitchFamily="2" charset="77"/>
                    </a:rPr>
                    <a:t>76%</a:t>
                  </a: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8E5E7213-1F5D-DF6F-A5AC-5DEE37807D13}"/>
                  </a:ext>
                </a:extLst>
              </p:cNvPr>
              <p:cNvGrpSpPr/>
              <p:nvPr/>
            </p:nvGrpSpPr>
            <p:grpSpPr>
              <a:xfrm>
                <a:off x="4782652" y="2698978"/>
                <a:ext cx="3535848" cy="554014"/>
                <a:chOff x="4782652" y="2698978"/>
                <a:chExt cx="3535848" cy="554014"/>
              </a:xfrm>
            </p:grpSpPr>
            <p:sp>
              <p:nvSpPr>
                <p:cNvPr id="8" name="Text Placeholder 8">
                  <a:extLst>
                    <a:ext uri="{FF2B5EF4-FFF2-40B4-BE49-F238E27FC236}">
                      <a16:creationId xmlns:a16="http://schemas.microsoft.com/office/drawing/2014/main" id="{19CB11EE-B72E-0039-907D-5DB551E7353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4782652" y="2698978"/>
                  <a:ext cx="3535848" cy="5540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rmAutofit lnSpcReduction="10000"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3429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800"/>
                    <a:buFont typeface="Barlow Semi Condensed"/>
                    <a:buChar char="●"/>
                    <a:defRPr sz="18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1pPr>
                  <a:lvl2pPr marL="914400" marR="0" lvl="1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○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2pPr>
                  <a:lvl3pPr marL="1371600" marR="0" lvl="2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■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3pPr>
                  <a:lvl4pPr marL="1828800" marR="0" lvl="3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●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4pPr>
                  <a:lvl5pPr marL="2286000" marR="0" lvl="4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○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5pPr>
                  <a:lvl6pPr marL="2743200" marR="0" lvl="5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■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6pPr>
                  <a:lvl7pPr marL="3200400" marR="0" lvl="6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●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7pPr>
                  <a:lvl8pPr marL="3657600" marR="0" lvl="7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○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8pPr>
                  <a:lvl9pPr marL="4114800" marR="0" lvl="8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■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9pPr>
                </a:lstStyle>
                <a:p>
                  <a:pPr marL="114300" indent="0">
                    <a:buNone/>
                  </a:pPr>
                  <a:r>
                    <a:rPr lang="en-GB">
                      <a:solidFill>
                        <a:schemeClr val="bg1"/>
                      </a:solidFill>
                      <a:latin typeface="Barlow Semi Condensed Medium" pitchFamily="2" charset="77"/>
                    </a:rPr>
                    <a:t>Middle School</a:t>
                  </a:r>
                  <a:endParaRPr lang="en-US">
                    <a:solidFill>
                      <a:schemeClr val="bg1"/>
                    </a:solidFill>
                    <a:latin typeface="Barlow Semi Condensed Medium" pitchFamily="2" charset="77"/>
                  </a:endParaRP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02BA1309-3C36-3035-5376-D2091ACA72CA}"/>
                    </a:ext>
                  </a:extLst>
                </p:cNvPr>
                <p:cNvSpPr txBox="1"/>
                <p:nvPr/>
              </p:nvSpPr>
              <p:spPr>
                <a:xfrm>
                  <a:off x="6652023" y="2759515"/>
                  <a:ext cx="1356517" cy="4245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dirty="0">
                      <a:solidFill>
                        <a:schemeClr val="bg1"/>
                      </a:solidFill>
                      <a:latin typeface="Barlow Semi Condensed Medium" pitchFamily="2" charset="77"/>
                    </a:rPr>
                    <a:t>61%</a:t>
                  </a:r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29CBF27B-517A-77C0-846F-0E86E87C683D}"/>
                  </a:ext>
                </a:extLst>
              </p:cNvPr>
              <p:cNvGrpSpPr/>
              <p:nvPr/>
            </p:nvGrpSpPr>
            <p:grpSpPr>
              <a:xfrm>
                <a:off x="4832505" y="3421499"/>
                <a:ext cx="3535848" cy="554014"/>
                <a:chOff x="4832505" y="3421499"/>
                <a:chExt cx="3535848" cy="554014"/>
              </a:xfrm>
            </p:grpSpPr>
            <p:sp>
              <p:nvSpPr>
                <p:cNvPr id="10" name="Text Placeholder 8">
                  <a:extLst>
                    <a:ext uri="{FF2B5EF4-FFF2-40B4-BE49-F238E27FC236}">
                      <a16:creationId xmlns:a16="http://schemas.microsoft.com/office/drawing/2014/main" id="{2A1F5ACC-D25F-77A5-5C0F-ADC04165E0D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4832505" y="3421499"/>
                  <a:ext cx="3535848" cy="5540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rmAutofit lnSpcReduction="10000"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3429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800"/>
                    <a:buFont typeface="Barlow Semi Condensed"/>
                    <a:buChar char="●"/>
                    <a:defRPr sz="18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1pPr>
                  <a:lvl2pPr marL="914400" marR="0" lvl="1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○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2pPr>
                  <a:lvl3pPr marL="1371600" marR="0" lvl="2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■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3pPr>
                  <a:lvl4pPr marL="1828800" marR="0" lvl="3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●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4pPr>
                  <a:lvl5pPr marL="2286000" marR="0" lvl="4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○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5pPr>
                  <a:lvl6pPr marL="2743200" marR="0" lvl="5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■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6pPr>
                  <a:lvl7pPr marL="3200400" marR="0" lvl="6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●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7pPr>
                  <a:lvl8pPr marL="3657600" marR="0" lvl="7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○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8pPr>
                  <a:lvl9pPr marL="4114800" marR="0" lvl="8" indent="-317500" algn="l" rtl="0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1400"/>
                    <a:buFont typeface="Barlow Semi Condensed"/>
                    <a:buChar char="■"/>
                    <a:defRPr sz="1400" b="0" i="0" u="none" strike="noStrike" cap="none">
                      <a:solidFill>
                        <a:schemeClr val="dk2"/>
                      </a:solidFill>
                      <a:latin typeface="Barlow Semi Condensed"/>
                      <a:ea typeface="Barlow Semi Condensed"/>
                      <a:cs typeface="Barlow Semi Condensed"/>
                      <a:sym typeface="Barlow Semi Condensed"/>
                    </a:defRPr>
                  </a:lvl9pPr>
                </a:lstStyle>
                <a:p>
                  <a:pPr marL="114300" indent="0">
                    <a:buNone/>
                  </a:pPr>
                  <a:r>
                    <a:rPr lang="en-GB">
                      <a:solidFill>
                        <a:schemeClr val="bg1"/>
                      </a:solidFill>
                      <a:latin typeface="Barlow Semi Condensed Medium" pitchFamily="2" charset="77"/>
                    </a:rPr>
                    <a:t>High School</a:t>
                  </a:r>
                  <a:endParaRPr lang="en-US">
                    <a:solidFill>
                      <a:schemeClr val="bg1"/>
                    </a:solidFill>
                    <a:latin typeface="Barlow Semi Condensed Medium" pitchFamily="2" charset="77"/>
                  </a:endParaRPr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214D9DBB-B227-7345-110C-389D03704740}"/>
                    </a:ext>
                  </a:extLst>
                </p:cNvPr>
                <p:cNvSpPr txBox="1"/>
                <p:nvPr/>
              </p:nvSpPr>
              <p:spPr>
                <a:xfrm>
                  <a:off x="6403426" y="3513840"/>
                  <a:ext cx="1356517" cy="4245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800" dirty="0">
                      <a:solidFill>
                        <a:schemeClr val="bg1"/>
                      </a:solidFill>
                      <a:latin typeface="Barlow Semi Condensed Medium" pitchFamily="2" charset="77"/>
                    </a:rPr>
                    <a:t>44%</a:t>
                  </a:r>
                </a:p>
              </p:txBody>
            </p:sp>
          </p:grpSp>
        </p:grpSp>
      </p:grp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B915545-913B-E34E-BDB7-1FE922836617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283896" y="1055731"/>
            <a:ext cx="3077155" cy="2421972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GB">
                <a:solidFill>
                  <a:schemeClr val="tx1"/>
                </a:solidFill>
                <a:latin typeface="Barlow Semi Condensed Light" pitchFamily="2" charset="77"/>
              </a:rPr>
              <a:t>How can </a:t>
            </a:r>
            <a:r>
              <a:rPr lang="en-GB">
                <a:solidFill>
                  <a:srgbClr val="FF4F01"/>
                </a:solidFill>
                <a:latin typeface="Barlow Semi Condensed Light" pitchFamily="2" charset="77"/>
              </a:rPr>
              <a:t>relevance be increased </a:t>
            </a:r>
            <a:r>
              <a:rPr lang="en-GB">
                <a:solidFill>
                  <a:schemeClr val="tx1"/>
                </a:solidFill>
                <a:latin typeface="Barlow Semi Condensed Light" pitchFamily="2" charset="77"/>
              </a:rPr>
              <a:t>while supporting the pathway to postsecondary success for all students, particularly those traditionally underserved?</a:t>
            </a:r>
          </a:p>
          <a:p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81652A-53D8-928A-4026-7CCC9EFDF605}"/>
              </a:ext>
            </a:extLst>
          </p:cNvPr>
          <p:cNvSpPr txBox="1"/>
          <p:nvPr/>
        </p:nvSpPr>
        <p:spPr>
          <a:xfrm>
            <a:off x="4945885" y="3564134"/>
            <a:ext cx="3944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Barlow Semi Condensed Light" pitchFamily="2" charset="77"/>
              </a:rPr>
              <a:t>The 2012 Gallup Student Poll asked students how involved and enthusiastic they feel about school. Nearly 8 in 10 elementary students reported high engagement. </a:t>
            </a:r>
            <a:r>
              <a:rPr lang="en-US" sz="1200" dirty="0">
                <a:solidFill>
                  <a:srgbClr val="00AFA3"/>
                </a:solidFill>
                <a:latin typeface="Barlow Semi Condensed Light" pitchFamily="2" charset="77"/>
              </a:rPr>
              <a:t>By high school only half that many did.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CD5AEC-E3CE-5F74-0618-1AD3929B97F8}"/>
              </a:ext>
            </a:extLst>
          </p:cNvPr>
          <p:cNvSpPr/>
          <p:nvPr/>
        </p:nvSpPr>
        <p:spPr>
          <a:xfrm>
            <a:off x="-270344" y="-33271"/>
            <a:ext cx="9533614" cy="457786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20052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chemeClr val="lt1"/>
                </a:solidFill>
                <a:latin typeface="Quicksand Bold"/>
                <a:ea typeface="Quicksand Bold"/>
                <a:cs typeface="Quicksand Bold"/>
                <a:sym typeface="Quicksand"/>
              </a:rPr>
              <a:t>WHO is P2C?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l"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5400000">
            <a:off x="2948505" y="-1345836"/>
            <a:ext cx="3385414" cy="8464397"/>
          </a:xfrm>
          <a:prstGeom prst="roundRect">
            <a:avLst>
              <a:gd name="adj" fmla="val 6283"/>
            </a:avLst>
          </a:prstGeom>
          <a:solidFill>
            <a:srgbClr val="1B434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endParaRPr lang="en-US" sz="1350" dirty="0">
              <a:solidFill>
                <a:prstClr val="white"/>
              </a:solidFill>
              <a:latin typeface="Barlow Semi Condensed Light" pitchFamily="2" charset="77"/>
              <a:ea typeface="+mn-ea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>
          <a:xfrm rot="5400000">
            <a:off x="3416670" y="-825901"/>
            <a:ext cx="2463022" cy="8173612"/>
          </a:xfrm>
          <a:prstGeom prst="roundRect">
            <a:avLst>
              <a:gd name="adj" fmla="val 4273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66700" dist="139700" dir="2580000" sx="92000" sy="92000" algn="tl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endParaRPr lang="en-US" sz="1350" dirty="0">
              <a:solidFill>
                <a:prstClr val="white"/>
              </a:solidFill>
              <a:latin typeface="Barlow Semi Condensed Light" pitchFamily="2" charset="77"/>
              <a:ea typeface="+mn-ea"/>
              <a:cs typeface="+mn-cs"/>
            </a:endParaRPr>
          </a:p>
        </p:txBody>
      </p:sp>
      <p:pic>
        <p:nvPicPr>
          <p:cNvPr id="5" name="Content Placeholder 4">
            <a:hlinkClick r:id="rId2"/>
            <a:extLst>
              <a:ext uri="{FF2B5EF4-FFF2-40B4-BE49-F238E27FC236}">
                <a16:creationId xmlns:a16="http://schemas.microsoft.com/office/drawing/2014/main" id="{2A9B5F48-C8FF-45A2-AC80-59F6F2AB37FB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7699" y="2141933"/>
            <a:ext cx="6003925" cy="2339975"/>
          </a:xfrm>
        </p:spPr>
      </p:pic>
      <p:sp>
        <p:nvSpPr>
          <p:cNvPr id="6" name="Content Placeholder 2">
            <a:hlinkClick r:id="rId2"/>
            <a:extLst>
              <a:ext uri="{FF2B5EF4-FFF2-40B4-BE49-F238E27FC236}">
                <a16:creationId xmlns:a16="http://schemas.microsoft.com/office/drawing/2014/main" id="{2705D39A-0E5C-4F74-AE88-F96AE855F77D}"/>
              </a:ext>
            </a:extLst>
          </p:cNvPr>
          <p:cNvSpPr txBox="1">
            <a:spLocks/>
          </p:cNvSpPr>
          <p:nvPr/>
        </p:nvSpPr>
        <p:spPr>
          <a:xfrm>
            <a:off x="696581" y="1368124"/>
            <a:ext cx="7750835" cy="47982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57175" indent="-257175" algn="l" defTabSz="685800" rtl="0" eaLnBrk="1" latinLnBrk="0" hangingPunct="1">
              <a:spcBef>
                <a:spcPts val="0"/>
              </a:spcBef>
              <a:buClr>
                <a:srgbClr val="EE3524"/>
              </a:buClr>
              <a:buFont typeface="Wingdings" panose="05000000000000000000" pitchFamily="2" charset="2"/>
              <a:buChar char="§"/>
              <a:defRPr sz="2800" kern="1200">
                <a:solidFill>
                  <a:srgbClr val="58585A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ts val="0"/>
              </a:spcBef>
              <a:buClr>
                <a:srgbClr val="EE3524"/>
              </a:buClr>
              <a:buFont typeface="Arial" panose="020B0604020202020204" pitchFamily="34" charset="0"/>
              <a:buChar char="–"/>
              <a:defRPr sz="2400" kern="1200">
                <a:solidFill>
                  <a:srgbClr val="58585A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ts val="0"/>
              </a:spcBef>
              <a:buClr>
                <a:srgbClr val="EE3524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A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ts val="0"/>
              </a:spcBef>
              <a:buClr>
                <a:srgbClr val="EE3524"/>
              </a:buClr>
              <a:buFont typeface="Courier New" panose="02070309020205020404" pitchFamily="49" charset="0"/>
              <a:buChar char="o"/>
              <a:defRPr sz="1800" kern="1200">
                <a:solidFill>
                  <a:srgbClr val="58585A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ts val="0"/>
              </a:spcBef>
              <a:buClr>
                <a:srgbClr val="EE3524"/>
              </a:buClr>
              <a:buFont typeface="Arial" panose="020B0604020202020204" pitchFamily="34" charset="0"/>
              <a:buChar char="»"/>
              <a:defRPr sz="1600" kern="1200">
                <a:solidFill>
                  <a:srgbClr val="58585A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dirty="0">
                <a:solidFill>
                  <a:schemeClr val="bg1"/>
                </a:solidFill>
                <a:latin typeface="Barlow Semi Condensed Light" pitchFamily="2" charset="77"/>
                <a:ea typeface="+mn-ea"/>
                <a:cs typeface="Arial" panose="020B0604020202020204" pitchFamily="34" charset="0"/>
              </a:rPr>
              <a:t>Average National Assessment of Educational Progress (NAEP) mathematics scale scores of </a:t>
            </a:r>
          </a:p>
          <a:p>
            <a:pPr marL="0" indent="0" algn="ctr">
              <a:buNone/>
            </a:pPr>
            <a:r>
              <a:rPr lang="en-US" sz="1500" dirty="0">
                <a:solidFill>
                  <a:schemeClr val="bg1"/>
                </a:solidFill>
                <a:latin typeface="Barlow Semi Condensed Light" pitchFamily="2" charset="77"/>
                <a:ea typeface="+mn-ea"/>
                <a:cs typeface="Arial" panose="020B0604020202020204" pitchFamily="34" charset="0"/>
              </a:rPr>
              <a:t>4th- and 8th-grade students: </a:t>
            </a:r>
            <a:r>
              <a:rPr lang="en-US" sz="1350" dirty="0">
                <a:solidFill>
                  <a:schemeClr val="bg1"/>
                </a:solidFill>
                <a:latin typeface="Barlow Semi Condensed Light" pitchFamily="2" charset="77"/>
                <a:ea typeface="+mn-ea"/>
                <a:cs typeface="Arial" panose="020B0604020202020204" pitchFamily="34" charset="0"/>
              </a:rPr>
              <a:t>Selected years, 1990–2019</a:t>
            </a:r>
          </a:p>
        </p:txBody>
      </p:sp>
      <p:sp>
        <p:nvSpPr>
          <p:cNvPr id="7" name="TextBox 6">
            <a:hlinkClick r:id="rId5"/>
            <a:extLst>
              <a:ext uri="{FF2B5EF4-FFF2-40B4-BE49-F238E27FC236}">
                <a16:creationId xmlns:a16="http://schemas.microsoft.com/office/drawing/2014/main" id="{3BD43C22-E4D3-48A6-A92D-DBB52B9ABC0F}"/>
              </a:ext>
            </a:extLst>
          </p:cNvPr>
          <p:cNvSpPr txBox="1"/>
          <p:nvPr/>
        </p:nvSpPr>
        <p:spPr>
          <a:xfrm>
            <a:off x="472587" y="4760518"/>
            <a:ext cx="2351237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tx1"/>
                </a:solidFill>
                <a:latin typeface="Barlow Semi Condensed Light" pitchFamily="2" charset="77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Source: The Condition of Education 2020</a:t>
            </a:r>
            <a:endParaRPr lang="en-US" sz="825" dirty="0">
              <a:solidFill>
                <a:schemeClr val="tx1"/>
              </a:solidFill>
              <a:latin typeface="Barlow Semi Condensed Light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7FB7AA-CBCC-4331-98B9-D29A23511E24}"/>
              </a:ext>
            </a:extLst>
          </p:cNvPr>
          <p:cNvSpPr txBox="1"/>
          <p:nvPr/>
        </p:nvSpPr>
        <p:spPr>
          <a:xfrm>
            <a:off x="7117947" y="2583020"/>
            <a:ext cx="132946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Barlow Semi Condensed Light" pitchFamily="2" charset="77"/>
              </a:rPr>
              <a:t>Note: </a:t>
            </a:r>
            <a:r>
              <a:rPr lang="en-US" sz="1050" dirty="0">
                <a:solidFill>
                  <a:srgbClr val="00AFA3"/>
                </a:solidFill>
                <a:latin typeface="Barlow Semi Condensed Light" pitchFamily="2" charset="77"/>
              </a:rPr>
              <a:t>A similar trend is observed for grade 12 results.  </a:t>
            </a:r>
            <a:r>
              <a:rPr lang="en-US" sz="1050" dirty="0">
                <a:latin typeface="Barlow Semi Condensed Light" pitchFamily="2" charset="77"/>
              </a:rPr>
              <a:t>Grade 12 mathematics scores are not shown because they are reported on a scale of 0 to 300.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F16C71-F866-DD28-17D9-2C9C25544986}"/>
              </a:ext>
            </a:extLst>
          </p:cNvPr>
          <p:cNvSpPr/>
          <p:nvPr/>
        </p:nvSpPr>
        <p:spPr>
          <a:xfrm>
            <a:off x="0" y="-422782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00E9DB-9CB6-9312-8350-BF237DAAE880}"/>
              </a:ext>
            </a:extLst>
          </p:cNvPr>
          <p:cNvSpPr txBox="1"/>
          <p:nvPr/>
        </p:nvSpPr>
        <p:spPr>
          <a:xfrm>
            <a:off x="486219" y="83288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Traditional Approaches to Math Instruction</a:t>
            </a:r>
          </a:p>
        </p:txBody>
      </p:sp>
    </p:spTree>
    <p:extLst>
      <p:ext uri="{BB962C8B-B14F-4D97-AF65-F5344CB8AC3E}">
        <p14:creationId xmlns:p14="http://schemas.microsoft.com/office/powerpoint/2010/main" val="264421533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5400000">
            <a:off x="3031033" y="-1346237"/>
            <a:ext cx="3385414" cy="8464397"/>
          </a:xfrm>
          <a:prstGeom prst="roundRect">
            <a:avLst>
              <a:gd name="adj" fmla="val 6283"/>
            </a:avLst>
          </a:prstGeom>
          <a:solidFill>
            <a:srgbClr val="1B434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endParaRPr lang="en-US" sz="1350" dirty="0">
              <a:solidFill>
                <a:prstClr val="white"/>
              </a:solidFill>
              <a:latin typeface="Barlow Semi Condensed Light" pitchFamily="2" charset="77"/>
              <a:ea typeface="+mn-ea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>
          <a:xfrm rot="5400000">
            <a:off x="3546942" y="-833283"/>
            <a:ext cx="2463022" cy="8173612"/>
          </a:xfrm>
          <a:prstGeom prst="roundRect">
            <a:avLst>
              <a:gd name="adj" fmla="val 4273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266700" dist="139700" dir="2580000" sx="92000" sy="92000" algn="tl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pPr algn="ctr" defTabSz="685800">
              <a:buClrTx/>
              <a:defRPr/>
            </a:pPr>
            <a:endParaRPr lang="en-US" sz="1350" dirty="0">
              <a:solidFill>
                <a:prstClr val="white"/>
              </a:solidFill>
              <a:latin typeface="Barlow Semi Condensed Light" pitchFamily="2" charset="77"/>
              <a:ea typeface="+mn-ea"/>
              <a:cs typeface="+mn-cs"/>
            </a:endParaRPr>
          </a:p>
        </p:txBody>
      </p:sp>
      <p:sp>
        <p:nvSpPr>
          <p:cNvPr id="6" name="Content Placeholder 2">
            <a:hlinkClick r:id="rId2"/>
            <a:extLst>
              <a:ext uri="{FF2B5EF4-FFF2-40B4-BE49-F238E27FC236}">
                <a16:creationId xmlns:a16="http://schemas.microsoft.com/office/drawing/2014/main" id="{2705D39A-0E5C-4F74-AE88-F96AE855F77D}"/>
              </a:ext>
            </a:extLst>
          </p:cNvPr>
          <p:cNvSpPr txBox="1">
            <a:spLocks/>
          </p:cNvSpPr>
          <p:nvPr/>
        </p:nvSpPr>
        <p:spPr>
          <a:xfrm>
            <a:off x="957037" y="1391412"/>
            <a:ext cx="7750835" cy="47982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57175" indent="-257175" algn="l" defTabSz="685800" rtl="0" eaLnBrk="1" latinLnBrk="0" hangingPunct="1">
              <a:spcBef>
                <a:spcPts val="0"/>
              </a:spcBef>
              <a:buClr>
                <a:srgbClr val="EE3524"/>
              </a:buClr>
              <a:buFont typeface="Wingdings" panose="05000000000000000000" pitchFamily="2" charset="2"/>
              <a:buChar char="§"/>
              <a:defRPr sz="2800" kern="1200">
                <a:solidFill>
                  <a:srgbClr val="58585A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1pPr>
            <a:lvl2pPr marL="557213" indent="-214313" algn="l" defTabSz="685800" rtl="0" eaLnBrk="1" latinLnBrk="0" hangingPunct="1">
              <a:spcBef>
                <a:spcPts val="0"/>
              </a:spcBef>
              <a:buClr>
                <a:srgbClr val="EE3524"/>
              </a:buClr>
              <a:buFont typeface="Arial" panose="020B0604020202020204" pitchFamily="34" charset="0"/>
              <a:buChar char="–"/>
              <a:defRPr sz="2400" kern="1200">
                <a:solidFill>
                  <a:srgbClr val="58585A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2pPr>
            <a:lvl3pPr marL="857250" indent="-171450" algn="l" defTabSz="685800" rtl="0" eaLnBrk="1" latinLnBrk="0" hangingPunct="1">
              <a:spcBef>
                <a:spcPts val="0"/>
              </a:spcBef>
              <a:buClr>
                <a:srgbClr val="EE3524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A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3pPr>
            <a:lvl4pPr marL="1200150" indent="-171450" algn="l" defTabSz="685800" rtl="0" eaLnBrk="1" latinLnBrk="0" hangingPunct="1">
              <a:spcBef>
                <a:spcPts val="0"/>
              </a:spcBef>
              <a:buClr>
                <a:srgbClr val="EE3524"/>
              </a:buClr>
              <a:buFont typeface="Courier New" panose="02070309020205020404" pitchFamily="49" charset="0"/>
              <a:buChar char="o"/>
              <a:defRPr sz="1800" kern="1200">
                <a:solidFill>
                  <a:srgbClr val="58585A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4pPr>
            <a:lvl5pPr marL="1543050" indent="-171450" algn="l" defTabSz="685800" rtl="0" eaLnBrk="1" latinLnBrk="0" hangingPunct="1">
              <a:spcBef>
                <a:spcPts val="0"/>
              </a:spcBef>
              <a:buClr>
                <a:srgbClr val="EE3524"/>
              </a:buClr>
              <a:buFont typeface="Arial" panose="020B0604020202020204" pitchFamily="34" charset="0"/>
              <a:buChar char="»"/>
              <a:defRPr sz="1600" kern="1200">
                <a:solidFill>
                  <a:srgbClr val="58585A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dirty="0">
                <a:solidFill>
                  <a:schemeClr val="bg1"/>
                </a:solidFill>
                <a:latin typeface="Barlow Semi Condensed Light" pitchFamily="2" charset="77"/>
                <a:ea typeface="+mn-ea"/>
                <a:cs typeface="Arial" panose="020B0604020202020204" pitchFamily="34" charset="0"/>
              </a:rPr>
              <a:t>Average National Assessment of Educational Progress (NAEP) mathematics scale scores of </a:t>
            </a:r>
          </a:p>
          <a:p>
            <a:pPr marL="0" indent="0" algn="ctr">
              <a:buNone/>
            </a:pPr>
            <a:r>
              <a:rPr lang="en-US" sz="1500" dirty="0">
                <a:solidFill>
                  <a:schemeClr val="bg1"/>
                </a:solidFill>
                <a:latin typeface="Barlow Semi Condensed Light" pitchFamily="2" charset="77"/>
                <a:ea typeface="+mn-ea"/>
                <a:cs typeface="Arial" panose="020B0604020202020204" pitchFamily="34" charset="0"/>
              </a:rPr>
              <a:t>8th-grade students</a:t>
            </a:r>
            <a:r>
              <a:rPr lang="en-US" sz="1350" dirty="0">
                <a:solidFill>
                  <a:schemeClr val="bg1"/>
                </a:solidFill>
                <a:latin typeface="Barlow Semi Condensed Light" pitchFamily="2" charset="77"/>
                <a:ea typeface="+mn-ea"/>
                <a:cs typeface="Arial" panose="020B0604020202020204" pitchFamily="34" charset="0"/>
              </a:rPr>
              <a:t>, by selected characteristics: Selected years, 1990–2019</a:t>
            </a:r>
          </a:p>
        </p:txBody>
      </p:sp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D967FEF7-0FF9-4E09-A28C-39FDBB3A5B5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138" y="2058504"/>
            <a:ext cx="7305204" cy="2386540"/>
          </a:xfrm>
          <a:prstGeom prst="rect">
            <a:avLst/>
          </a:prstGeom>
        </p:spPr>
      </p:pic>
      <p:sp>
        <p:nvSpPr>
          <p:cNvPr id="8" name="TextBox 7">
            <a:hlinkClick r:id="rId3"/>
            <a:extLst>
              <a:ext uri="{FF2B5EF4-FFF2-40B4-BE49-F238E27FC236}">
                <a16:creationId xmlns:a16="http://schemas.microsoft.com/office/drawing/2014/main" id="{77A7F255-BE19-432E-85E4-321B26E9E45D}"/>
              </a:ext>
            </a:extLst>
          </p:cNvPr>
          <p:cNvSpPr txBox="1"/>
          <p:nvPr/>
        </p:nvSpPr>
        <p:spPr>
          <a:xfrm>
            <a:off x="491541" y="4729447"/>
            <a:ext cx="2351237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solidFill>
                  <a:schemeClr val="tx1"/>
                </a:solidFill>
                <a:latin typeface="Barlow Semi Condensed Light" pitchFamily="2" charset="77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Source: The Condition of Education 2020</a:t>
            </a:r>
            <a:endParaRPr lang="en-US" sz="825" dirty="0">
              <a:solidFill>
                <a:schemeClr val="tx1"/>
              </a:solidFill>
              <a:latin typeface="Barlow Semi Condensed Light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B3B437-68D5-7A4E-2A2F-CD8FFC46CA77}"/>
              </a:ext>
            </a:extLst>
          </p:cNvPr>
          <p:cNvSpPr/>
          <p:nvPr/>
        </p:nvSpPr>
        <p:spPr>
          <a:xfrm>
            <a:off x="0" y="-422782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6942F8-86E3-8158-941E-CBF46253991F}"/>
              </a:ext>
            </a:extLst>
          </p:cNvPr>
          <p:cNvSpPr txBox="1"/>
          <p:nvPr/>
        </p:nvSpPr>
        <p:spPr>
          <a:xfrm>
            <a:off x="486219" y="86378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Traditional Approaches to Math Instruction</a:t>
            </a:r>
          </a:p>
        </p:txBody>
      </p:sp>
    </p:spTree>
    <p:extLst>
      <p:ext uri="{BB962C8B-B14F-4D97-AF65-F5344CB8AC3E}">
        <p14:creationId xmlns:p14="http://schemas.microsoft.com/office/powerpoint/2010/main" val="23800424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B50FE-2023-F05E-1A64-172B44961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oster of a person writing on a table&#10;&#10;Description automatically generated">
            <a:extLst>
              <a:ext uri="{FF2B5EF4-FFF2-40B4-BE49-F238E27FC236}">
                <a16:creationId xmlns:a16="http://schemas.microsoft.com/office/drawing/2014/main" id="{DFD90B63-C478-A337-563F-E840C3F114A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0533" y="294722"/>
            <a:ext cx="3403948" cy="4364037"/>
          </a:xfrm>
          <a:prstGeom prst="rect">
            <a:avLst/>
          </a:prstGeom>
          <a:noFill/>
        </p:spPr>
      </p:pic>
      <p:pic>
        <p:nvPicPr>
          <p:cNvPr id="5" name="Picture 4" descr="A poster of a person in a wood shop&#10;&#10;Description automatically generated">
            <a:extLst>
              <a:ext uri="{FF2B5EF4-FFF2-40B4-BE49-F238E27FC236}">
                <a16:creationId xmlns:a16="http://schemas.microsoft.com/office/drawing/2014/main" id="{7B895361-54AF-B31C-5070-E59D894F07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1882" y="367753"/>
            <a:ext cx="3292630" cy="4217973"/>
          </a:xfrm>
          <a:prstGeom prst="rect">
            <a:avLst/>
          </a:prstGeom>
        </p:spPr>
      </p:pic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D631A792-7011-14DC-445F-E5FE265ACC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67" y="294722"/>
            <a:ext cx="924866" cy="39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88706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9" name="Google Shape;569;p78"/>
          <p:cNvPicPr preferRelativeResize="0"/>
          <p:nvPr/>
        </p:nvPicPr>
        <p:blipFill rotWithShape="1">
          <a:blip r:embed="rId3" cstate="email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92" y="842862"/>
            <a:ext cx="9348595" cy="3975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7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57120" y="1413740"/>
            <a:ext cx="4509272" cy="2514204"/>
          </a:xfrm>
          <a:prstGeom prst="rect">
            <a:avLst/>
          </a:prstGeom>
          <a:noFill/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3DF360-EBBD-8391-4820-987E907E3FFE}"/>
              </a:ext>
            </a:extLst>
          </p:cNvPr>
          <p:cNvSpPr txBox="1"/>
          <p:nvPr/>
        </p:nvSpPr>
        <p:spPr>
          <a:xfrm>
            <a:off x="1737508" y="777556"/>
            <a:ext cx="574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Barlow Semi Condensed SemiBold" pitchFamily="2" charset="77"/>
              </a:rPr>
              <a:t>Traditional approaches </a:t>
            </a:r>
            <a:r>
              <a:rPr lang="en-US" sz="1800" dirty="0">
                <a:solidFill>
                  <a:schemeClr val="bg1"/>
                </a:solidFill>
                <a:latin typeface="Barlow Semi Condensed Light" pitchFamily="2" charset="77"/>
              </a:rPr>
              <a:t>to math education often look like this: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028D8E-6D94-FDFD-0655-DA1F9699A0DE}"/>
              </a:ext>
            </a:extLst>
          </p:cNvPr>
          <p:cNvSpPr/>
          <p:nvPr/>
        </p:nvSpPr>
        <p:spPr>
          <a:xfrm>
            <a:off x="0" y="-422782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689E7A-7141-8149-1326-D86C12887D3D}"/>
              </a:ext>
            </a:extLst>
          </p:cNvPr>
          <p:cNvSpPr txBox="1"/>
          <p:nvPr/>
        </p:nvSpPr>
        <p:spPr>
          <a:xfrm>
            <a:off x="486219" y="94153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Traditional approaches to math education often look like this: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" name="Google Shape;577;p7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80371">
            <a:off x="478382" y="-81786"/>
            <a:ext cx="7358374" cy="4695816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41697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6EB3C8C-425E-C9E8-9655-28B310CFF597}"/>
              </a:ext>
            </a:extLst>
          </p:cNvPr>
          <p:cNvSpPr/>
          <p:nvPr/>
        </p:nvSpPr>
        <p:spPr>
          <a:xfrm>
            <a:off x="-270344" y="-33271"/>
            <a:ext cx="9533614" cy="457786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EA2CE5-EFC8-A29C-910B-9FD31918B480}"/>
              </a:ext>
            </a:extLst>
          </p:cNvPr>
          <p:cNvSpPr txBox="1"/>
          <p:nvPr/>
        </p:nvSpPr>
        <p:spPr>
          <a:xfrm>
            <a:off x="4210218" y="980335"/>
            <a:ext cx="4351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Barlow Semi Condensed Medium" pitchFamily="2" charset="77"/>
              </a:rPr>
              <a:t>As math problems get </a:t>
            </a:r>
            <a:r>
              <a:rPr lang="en-US" sz="1800" dirty="0">
                <a:solidFill>
                  <a:srgbClr val="AF0B59"/>
                </a:solidFill>
                <a:latin typeface="Barlow Semi Condensed Medium" pitchFamily="2" charset="77"/>
              </a:rPr>
              <a:t>more complex, </a:t>
            </a:r>
            <a:r>
              <a:rPr lang="en-US" sz="1800" dirty="0">
                <a:latin typeface="Barlow Semi Condensed Medium" pitchFamily="2" charset="77"/>
              </a:rPr>
              <a:t>studies have shown that students’ </a:t>
            </a:r>
            <a:r>
              <a:rPr lang="en-US" sz="1800" dirty="0">
                <a:solidFill>
                  <a:srgbClr val="AF0B59"/>
                </a:solidFill>
                <a:latin typeface="Barlow Semi Condensed Medium" pitchFamily="2" charset="77"/>
              </a:rPr>
              <a:t>attitudes toward math decline.</a:t>
            </a:r>
          </a:p>
        </p:txBody>
      </p:sp>
    </p:spTree>
    <p:extLst>
      <p:ext uri="{BB962C8B-B14F-4D97-AF65-F5344CB8AC3E}">
        <p14:creationId xmlns:p14="http://schemas.microsoft.com/office/powerpoint/2010/main" val="253408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691 -0.33117 L -0.12952 0.056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61" y="19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59"/>
          <p:cNvSpPr txBox="1"/>
          <p:nvPr/>
        </p:nvSpPr>
        <p:spPr>
          <a:xfrm>
            <a:off x="603988" y="873466"/>
            <a:ext cx="3618900" cy="108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" sz="2800" b="1" i="0" u="none" strike="noStrike" cap="none" dirty="0">
                <a:solidFill>
                  <a:srgbClr val="002F3B"/>
                </a:solidFill>
                <a:highlight>
                  <a:srgbClr val="FFFFFF"/>
                </a:highlight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In order to modernize math, we must:</a:t>
            </a:r>
            <a:endParaRPr sz="2800" b="1" i="0" u="none" strike="noStrike" cap="none" dirty="0">
              <a:solidFill>
                <a:schemeClr val="dk1"/>
              </a:solidFill>
              <a:highlight>
                <a:schemeClr val="lt1"/>
              </a:highlight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pic>
        <p:nvPicPr>
          <p:cNvPr id="651" name="Google Shape;651;p59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6175" y="213250"/>
            <a:ext cx="4483348" cy="44833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2" name="Google Shape;652;p59"/>
          <p:cNvGrpSpPr/>
          <p:nvPr/>
        </p:nvGrpSpPr>
        <p:grpSpPr>
          <a:xfrm>
            <a:off x="880700" y="1956625"/>
            <a:ext cx="5838825" cy="2335623"/>
            <a:chOff x="880700" y="1956625"/>
            <a:chExt cx="5838825" cy="2335623"/>
          </a:xfrm>
        </p:grpSpPr>
        <p:sp>
          <p:nvSpPr>
            <p:cNvPr id="653" name="Google Shape;653;p59"/>
            <p:cNvSpPr/>
            <p:nvPr/>
          </p:nvSpPr>
          <p:spPr>
            <a:xfrm>
              <a:off x="5698625" y="1956625"/>
              <a:ext cx="1020900" cy="1020900"/>
            </a:xfrm>
            <a:prstGeom prst="ellipse">
              <a:avLst/>
            </a:prstGeom>
            <a:solidFill>
              <a:srgbClr val="002F3B"/>
            </a:solidFill>
            <a:ln w="19050" cap="flat" cmpd="sng">
              <a:solidFill>
                <a:schemeClr val="lt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  <p:cxnSp>
          <p:nvCxnSpPr>
            <p:cNvPr id="654" name="Google Shape;654;p59"/>
            <p:cNvCxnSpPr/>
            <p:nvPr/>
          </p:nvCxnSpPr>
          <p:spPr>
            <a:xfrm rot="10800000" flipH="1">
              <a:off x="3186250" y="2486100"/>
              <a:ext cx="3042000" cy="1142100"/>
            </a:xfrm>
            <a:prstGeom prst="straightConnector1">
              <a:avLst/>
            </a:prstGeom>
            <a:noFill/>
            <a:ln w="28575" cap="flat" cmpd="sng">
              <a:solidFill>
                <a:srgbClr val="FE5001"/>
              </a:solidFill>
              <a:prstDash val="solid"/>
              <a:round/>
              <a:headEnd type="none" w="sm" len="sm"/>
              <a:tailEnd type="triangle" w="med" len="med"/>
            </a:ln>
          </p:spPr>
        </p:cxnSp>
        <p:sp>
          <p:nvSpPr>
            <p:cNvPr id="655" name="Google Shape;655;p59"/>
            <p:cNvSpPr txBox="1"/>
            <p:nvPr/>
          </p:nvSpPr>
          <p:spPr>
            <a:xfrm>
              <a:off x="880700" y="3342275"/>
              <a:ext cx="3075300" cy="9499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lang="en" sz="2300" b="1" i="0" u="none" strike="noStrike" cap="none">
                  <a:solidFill>
                    <a:srgbClr val="FE5001"/>
                  </a:solidFill>
                  <a:highlight>
                    <a:schemeClr val="lt1"/>
                  </a:highlight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Career-Connected Learning</a:t>
              </a:r>
              <a:endParaRPr sz="2300" b="1" i="0" u="none" strike="noStrike" cap="none">
                <a:solidFill>
                  <a:srgbClr val="FE5001"/>
                </a:solidFill>
                <a:highlight>
                  <a:schemeClr val="lt1"/>
                </a:highlight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60"/>
          <p:cNvSpPr txBox="1"/>
          <p:nvPr/>
        </p:nvSpPr>
        <p:spPr>
          <a:xfrm>
            <a:off x="408225" y="1477575"/>
            <a:ext cx="4168800" cy="31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Connecting math to careers can be a powerful approach to incorporate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purpose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into math learning.  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Doing so will improve students’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attitudes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toward math and enhance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motivation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acquire the critical math skills students will need for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employment success.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 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C7CA4DF-7E11-924B-A9DE-AD8958CE657D}"/>
              </a:ext>
            </a:extLst>
          </p:cNvPr>
          <p:cNvGrpSpPr/>
          <p:nvPr/>
        </p:nvGrpSpPr>
        <p:grpSpPr>
          <a:xfrm>
            <a:off x="4897374" y="1075478"/>
            <a:ext cx="3328296" cy="3328200"/>
            <a:chOff x="5162550" y="1194350"/>
            <a:chExt cx="3328296" cy="3328200"/>
          </a:xfrm>
        </p:grpSpPr>
        <p:pic>
          <p:nvPicPr>
            <p:cNvPr id="663" name="Google Shape;663;p60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81246" y="1224268"/>
              <a:ext cx="3309600" cy="32574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664" name="Google Shape;664;p60"/>
            <p:cNvSpPr/>
            <p:nvPr/>
          </p:nvSpPr>
          <p:spPr>
            <a:xfrm>
              <a:off x="5162550" y="1194350"/>
              <a:ext cx="3328200" cy="3328200"/>
            </a:xfrm>
            <a:prstGeom prst="ellipse">
              <a:avLst/>
            </a:prstGeom>
            <a:noFill/>
            <a:ln w="114300" cap="flat" cmpd="sng">
              <a:solidFill>
                <a:srgbClr val="FF420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u="none" strike="noStrike" cap="none" dirty="0">
                <a:solidFill>
                  <a:srgbClr val="000000"/>
                </a:solidFill>
                <a:latin typeface="Barlow Semi Condensed Light" pitchFamily="2" charset="77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34BC4C44-F6F1-8700-A9B5-2FA6C86BC8FF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5208EF-F177-0569-E047-CAD618F4FF78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Benefits of Career-Connected Learning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61"/>
          <p:cNvSpPr txBox="1"/>
          <p:nvPr/>
        </p:nvSpPr>
        <p:spPr>
          <a:xfrm>
            <a:off x="4876046" y="795925"/>
            <a:ext cx="5902500" cy="5170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2400" b="1" i="0" u="none" strike="noStrike" cap="none" dirty="0">
                <a:solidFill>
                  <a:srgbClr val="002F3B"/>
                </a:solidFill>
                <a:highlight>
                  <a:srgbClr val="FFFFFF"/>
                </a:highlight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…students will see:</a:t>
            </a:r>
            <a:endParaRPr sz="2400" b="1" i="0" u="none" strike="noStrike" cap="none" dirty="0">
              <a:solidFill>
                <a:srgbClr val="002F3B"/>
              </a:solidFill>
              <a:highlight>
                <a:srgbClr val="FFFFFF"/>
              </a:highlight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671" name="Google Shape;671;p61"/>
          <p:cNvSpPr txBox="1"/>
          <p:nvPr/>
        </p:nvSpPr>
        <p:spPr>
          <a:xfrm>
            <a:off x="4720598" y="1473022"/>
            <a:ext cx="4168800" cy="30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dirty="0"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H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ow math is applied in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meaningful, everyday tasks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dirty="0"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he relationship between math proficiency and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successful job performance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dirty="0"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he value in using math to reach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job-related goals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BDF624C-E520-3CDC-2BB2-95594A4A6D2B}"/>
              </a:ext>
            </a:extLst>
          </p:cNvPr>
          <p:cNvGrpSpPr/>
          <p:nvPr/>
        </p:nvGrpSpPr>
        <p:grpSpPr>
          <a:xfrm>
            <a:off x="714382" y="1023551"/>
            <a:ext cx="3396600" cy="3351300"/>
            <a:chOff x="5291335" y="963273"/>
            <a:chExt cx="3396600" cy="3351300"/>
          </a:xfrm>
        </p:grpSpPr>
        <p:pic>
          <p:nvPicPr>
            <p:cNvPr id="672" name="Google Shape;672;p61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91335" y="994164"/>
              <a:ext cx="3396600" cy="33204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673" name="Google Shape;673;p61"/>
            <p:cNvSpPr/>
            <p:nvPr/>
          </p:nvSpPr>
          <p:spPr>
            <a:xfrm>
              <a:off x="5313985" y="963273"/>
              <a:ext cx="3351300" cy="3351300"/>
            </a:xfrm>
            <a:prstGeom prst="ellipse">
              <a:avLst/>
            </a:prstGeom>
            <a:noFill/>
            <a:ln w="114300" cap="flat" cmpd="sng">
              <a:solidFill>
                <a:srgbClr val="1B6C8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u="none" strike="noStrike" cap="none" dirty="0">
                <a:solidFill>
                  <a:srgbClr val="000000"/>
                </a:solidFill>
                <a:latin typeface="Barlow Semi Condensed Light" pitchFamily="2" charset="77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41D40EC-DED9-6A99-687F-3A20BE1EC6AD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AE267E-9FA5-828D-3D42-C45153A605CE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With Career-Connected Learning….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62"/>
          <p:cNvSpPr txBox="1"/>
          <p:nvPr/>
        </p:nvSpPr>
        <p:spPr>
          <a:xfrm>
            <a:off x="4612350" y="1747905"/>
            <a:ext cx="4126132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Comprehensive career exploration and pathway development system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Connecting learning to the local/regional employers needs in the workforce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681" name="Google Shape;681;p62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00" r="10560"/>
          <a:stretch/>
        </p:blipFill>
        <p:spPr>
          <a:xfrm>
            <a:off x="785595" y="1052877"/>
            <a:ext cx="3826755" cy="325394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2DD729-C86E-3266-74FC-C040E10CEA7A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8411B5-5ECA-2BDF-2CF8-E2AEB188DEB6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P2C Math Connects Curriculum to Careers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63"/>
          <p:cNvSpPr txBox="1"/>
          <p:nvPr/>
        </p:nvSpPr>
        <p:spPr>
          <a:xfrm>
            <a:off x="412582" y="880395"/>
            <a:ext cx="8325900" cy="116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Students understand the value of math skills in the workplace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Students benefit from career exposure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Students develop purpose in learning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689" name="Google Shape;689;p63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781" y="1648577"/>
            <a:ext cx="5318701" cy="261452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8999C48-E851-E28F-A4CD-BBD3ECFB61B5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9A2F38-0401-DDE4-62C0-DC1684A83DED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P2C Math Objectives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9"/>
          <p:cNvSpPr txBox="1">
            <a:spLocks noGrp="1"/>
          </p:cNvSpPr>
          <p:nvPr>
            <p:ph type="title" idx="4294967295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 b="1"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rPr>
              <a:t>WHO is P2C?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l"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64"/>
          <p:cNvSpPr txBox="1"/>
          <p:nvPr/>
        </p:nvSpPr>
        <p:spPr>
          <a:xfrm>
            <a:off x="4698639" y="1480127"/>
            <a:ext cx="4233509" cy="2736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Nearly 200 application lesson offers </a:t>
            </a:r>
            <a:b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</a:b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in-depth exploration of specific math concepts in the context of a spotlighted career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Occupations represent high-value careers in multiple fields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882650" marR="0" lvl="1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 panose="02070309020205020404" pitchFamily="49" charset="0"/>
              <a:buChar char="o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High-Demand (O*NET Bright Outlook)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8826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 panose="02070309020205020404" pitchFamily="49" charset="0"/>
              <a:buChar char="o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High-Wage (above $35,000)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8826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 panose="02070309020205020404" pitchFamily="49" charset="0"/>
              <a:buChar char="o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All 16 Career Clusters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rgbClr val="000000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1F095C2-88A3-FA30-E620-0CAF7FBAFA0F}"/>
              </a:ext>
            </a:extLst>
          </p:cNvPr>
          <p:cNvGrpSpPr/>
          <p:nvPr/>
        </p:nvGrpSpPr>
        <p:grpSpPr>
          <a:xfrm>
            <a:off x="141800" y="1033272"/>
            <a:ext cx="4653618" cy="3149490"/>
            <a:chOff x="3661724" y="932688"/>
            <a:chExt cx="4952183" cy="3351554"/>
          </a:xfrm>
        </p:grpSpPr>
        <p:pic>
          <p:nvPicPr>
            <p:cNvPr id="697" name="Google Shape;697;p64" descr="A table of contents with text&#10;&#10;Description automatically generated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1725" y="932688"/>
              <a:ext cx="4952182" cy="335155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98" name="Google Shape;698;p64"/>
            <p:cNvSpPr/>
            <p:nvPr/>
          </p:nvSpPr>
          <p:spPr>
            <a:xfrm>
              <a:off x="3661724" y="2670871"/>
              <a:ext cx="4952182" cy="172983"/>
            </a:xfrm>
            <a:prstGeom prst="rect">
              <a:avLst/>
            </a:prstGeom>
            <a:noFill/>
            <a:ln w="28575" cap="flat" cmpd="sng">
              <a:solidFill>
                <a:srgbClr val="FF4F0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u="none" strike="noStrike" cap="none" dirty="0">
                <a:solidFill>
                  <a:schemeClr val="lt1"/>
                </a:solidFill>
                <a:latin typeface="Barlow Semi Condensed Light" pitchFamily="2" charset="77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7B76F60E-853D-733B-728C-17748122148D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EA3975-62E5-AF8B-7884-59624B91B45F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650+ Careers to Discover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65"/>
          <p:cNvSpPr txBox="1"/>
          <p:nvPr/>
        </p:nvSpPr>
        <p:spPr>
          <a:xfrm>
            <a:off x="307369" y="1401705"/>
            <a:ext cx="4007876" cy="32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Aligned with Specific State Standards + Common Core State Standards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Standards are clearly identified in every lesson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Each skill and concept explored is tracked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 dirty="0">
              <a:solidFill>
                <a:srgbClr val="000000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E12BDCD-ACD0-113F-286B-71E14945FC4D}"/>
              </a:ext>
            </a:extLst>
          </p:cNvPr>
          <p:cNvGrpSpPr/>
          <p:nvPr/>
        </p:nvGrpSpPr>
        <p:grpSpPr>
          <a:xfrm>
            <a:off x="4315245" y="1008776"/>
            <a:ext cx="3850180" cy="3273865"/>
            <a:chOff x="3734924" y="165215"/>
            <a:chExt cx="5467188" cy="4648831"/>
          </a:xfrm>
        </p:grpSpPr>
        <p:pic>
          <p:nvPicPr>
            <p:cNvPr id="706" name="Google Shape;706;p65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100" r="10560"/>
            <a:stretch/>
          </p:blipFill>
          <p:spPr>
            <a:xfrm>
              <a:off x="3734924" y="165215"/>
              <a:ext cx="5467188" cy="46488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7" name="Google Shape;707;p65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68511" y="846331"/>
              <a:ext cx="4769014" cy="255129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67BF20F-2626-B058-62D1-D47D823EA294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8B4245-6975-9048-523A-A9CAE71B2ED0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P2C Math Curriculum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66"/>
          <p:cNvSpPr txBox="1"/>
          <p:nvPr/>
        </p:nvSpPr>
        <p:spPr>
          <a:xfrm>
            <a:off x="486219" y="1477575"/>
            <a:ext cx="3843000" cy="27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Written and evaluated by experts in math curriculum development</a:t>
            </a:r>
            <a:endParaRPr sz="1700" dirty="0"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Content is presented using well-established methods and best practices in math instruction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 dirty="0">
              <a:solidFill>
                <a:srgbClr val="000000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 dirty="0">
              <a:solidFill>
                <a:srgbClr val="000000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715" name="Google Shape;715;p66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1213" y="868753"/>
            <a:ext cx="3205743" cy="3649459"/>
          </a:xfrm>
          <a:prstGeom prst="rect">
            <a:avLst/>
          </a:prstGeom>
          <a:noFill/>
          <a:ln w="19050" cap="flat" cmpd="sng">
            <a:solidFill>
              <a:srgbClr val="AF0B59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4BDF43A-6281-768B-E940-F3809D638B53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16F2ED-EBED-9D3A-2EE8-4E7C5913CD2F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Best Practices &amp; Quality Content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67"/>
          <p:cNvSpPr txBox="1"/>
          <p:nvPr/>
        </p:nvSpPr>
        <p:spPr>
          <a:xfrm>
            <a:off x="3988602" y="1494000"/>
            <a:ext cx="5013600" cy="2495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Job Duties and Responsibilities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Education Requirements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Types of Employers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Career Cluster and Pathway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Labor Market Data (wage and demand projections)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Occupation-Related Math Concepts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Common Work Tasks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723" name="Google Shape;723;p67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5436" y="867626"/>
            <a:ext cx="2887488" cy="3794300"/>
          </a:xfrm>
          <a:prstGeom prst="rect">
            <a:avLst/>
          </a:prstGeom>
          <a:noFill/>
          <a:ln>
            <a:noFill/>
          </a:ln>
          <a:effectLst>
            <a:outerShdw blurRad="142875" dist="76200" dir="4680000" algn="bl" rotWithShape="0">
              <a:srgbClr val="000000">
                <a:alpha val="29803"/>
              </a:srgb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BE6C2E8-1150-8577-B848-DA15D4FD1992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2F3A34-9B81-29BC-6A7C-069860BFDEB1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Lessons Include: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69"/>
          <p:cNvSpPr txBox="1">
            <a:spLocks noGrp="1"/>
          </p:cNvSpPr>
          <p:nvPr>
            <p:ph type="title" idx="4294967295"/>
          </p:nvPr>
        </p:nvSpPr>
        <p:spPr>
          <a:xfrm>
            <a:off x="311700" y="19692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>
                <a:solidFill>
                  <a:srgbClr val="AF0B59"/>
                </a:solidFill>
              </a:rPr>
              <a:t>Operationalize</a:t>
            </a:r>
            <a:endParaRPr sz="3600">
              <a:solidFill>
                <a:srgbClr val="AF0B59"/>
              </a:solidFill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70"/>
          <p:cNvSpPr txBox="1"/>
          <p:nvPr/>
        </p:nvSpPr>
        <p:spPr>
          <a:xfrm>
            <a:off x="4433395" y="3103722"/>
            <a:ext cx="1686300" cy="6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u="none" strike="noStrike" cap="none" dirty="0">
                <a:solidFill>
                  <a:srgbClr val="F9BE2B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Operationalize</a:t>
            </a:r>
            <a:endParaRPr sz="1100" u="none" strike="noStrike" cap="none" dirty="0">
              <a:solidFill>
                <a:srgbClr val="F9BE2B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Extend plans to reach and engage stakeholders, including teachers and students.</a:t>
            </a:r>
            <a:endParaRPr sz="11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</p:txBody>
      </p:sp>
      <p:pic>
        <p:nvPicPr>
          <p:cNvPr id="737" name="Google Shape;737;p70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9451" y="1170185"/>
            <a:ext cx="1796226" cy="19130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8" name="Google Shape;738;p70"/>
          <p:cNvGrpSpPr/>
          <p:nvPr/>
        </p:nvGrpSpPr>
        <p:grpSpPr>
          <a:xfrm>
            <a:off x="895659" y="1170171"/>
            <a:ext cx="7145404" cy="2560851"/>
            <a:chOff x="949447" y="1509313"/>
            <a:chExt cx="7145404" cy="2560851"/>
          </a:xfrm>
        </p:grpSpPr>
        <p:sp>
          <p:nvSpPr>
            <p:cNvPr id="739" name="Google Shape;739;p70"/>
            <p:cNvSpPr txBox="1"/>
            <p:nvPr/>
          </p:nvSpPr>
          <p:spPr>
            <a:xfrm>
              <a:off x="2751933" y="3442864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FE5001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Plan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u="none" strike="noStrike" cap="none" dirty="0">
                  <a:solidFill>
                    <a:srgbClr val="000000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Develop and prioritize strategies that align to your vision and ensure students have workplace skills.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740" name="Google Shape;740;p70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07838" y="1509313"/>
              <a:ext cx="1796226" cy="19131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41" name="Google Shape;741;p70"/>
            <p:cNvSpPr txBox="1"/>
            <p:nvPr/>
          </p:nvSpPr>
          <p:spPr>
            <a:xfrm>
              <a:off x="949447" y="3442864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00AFA3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Assess Needs</a:t>
              </a:r>
              <a:endParaRPr sz="1300" u="none" strike="noStrike" cap="none" dirty="0">
                <a:solidFill>
                  <a:srgbClr val="00AFA3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u="none" strike="noStrike" cap="none" dirty="0">
                  <a:solidFill>
                    <a:srgbClr val="000000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Use data to diagnose needs and establish policies for effective career resources. 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742" name="Google Shape;742;p70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49125" y="1512763"/>
              <a:ext cx="1796225" cy="19062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43" name="Google Shape;743;p70"/>
            <p:cNvSpPr txBox="1"/>
            <p:nvPr/>
          </p:nvSpPr>
          <p:spPr>
            <a:xfrm>
              <a:off x="6239291" y="3442864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AF0B59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Maintain Momentum</a:t>
              </a:r>
              <a:endParaRPr sz="1100" u="none" strike="noStrike" cap="none" dirty="0">
                <a:solidFill>
                  <a:srgbClr val="AF0B59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u="none" strike="noStrike" cap="none" dirty="0">
                  <a:solidFill>
                    <a:srgbClr val="000000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Support ongoing success through community communications and stakeholder involvement.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744" name="Google Shape;744;p70"/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8626" y="1510475"/>
              <a:ext cx="1796225" cy="191080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5478442-3E00-4494-E188-FDCDC7063974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B8D0E5-B83A-4E70-76CC-F70A1AD66E8D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Program Alignment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F11FFC0-D04E-F3B4-7F10-3E18742C1F76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92F304-A289-6477-7B52-9A18358FF258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Operationalize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B6A4DEC-674B-337A-37E1-C9D8A5875E77}"/>
              </a:ext>
            </a:extLst>
          </p:cNvPr>
          <p:cNvGrpSpPr/>
          <p:nvPr/>
        </p:nvGrpSpPr>
        <p:grpSpPr>
          <a:xfrm>
            <a:off x="689882" y="1237309"/>
            <a:ext cx="1875728" cy="2560837"/>
            <a:chOff x="330362" y="1395746"/>
            <a:chExt cx="1875728" cy="2560837"/>
          </a:xfrm>
        </p:grpSpPr>
        <p:sp>
          <p:nvSpPr>
            <p:cNvPr id="9" name="Google Shape;750;p71">
              <a:extLst>
                <a:ext uri="{FF2B5EF4-FFF2-40B4-BE49-F238E27FC236}">
                  <a16:creationId xmlns:a16="http://schemas.microsoft.com/office/drawing/2014/main" id="{A7FE8E1B-47EE-F12C-9D38-B070A3B61D29}"/>
                </a:ext>
              </a:extLst>
            </p:cNvPr>
            <p:cNvSpPr txBox="1"/>
            <p:nvPr/>
          </p:nvSpPr>
          <p:spPr>
            <a:xfrm>
              <a:off x="330362" y="3329283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F9BE2B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Operationalize</a:t>
              </a:r>
              <a:endParaRPr sz="1100" u="none" strike="noStrike" cap="none" dirty="0">
                <a:solidFill>
                  <a:srgbClr val="F9BE2B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0" i="0" u="none" strike="noStrike" cap="none" dirty="0">
                  <a:solidFill>
                    <a:srgbClr val="000000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Extend plans to reach and engage stakeholders, including teachers and students.</a:t>
              </a:r>
              <a:endParaRPr sz="1100" b="0" i="0" u="none" strike="noStrike" cap="none" dirty="0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pic>
          <p:nvPicPr>
            <p:cNvPr id="10" name="Google Shape;751;p71">
              <a:extLst>
                <a:ext uri="{FF2B5EF4-FFF2-40B4-BE49-F238E27FC236}">
                  <a16:creationId xmlns:a16="http://schemas.microsoft.com/office/drawing/2014/main" id="{26ADE087-FBD2-2601-05C8-E28BAEE67378}"/>
                </a:ext>
              </a:extLst>
            </p:cNvPr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9864" y="1395746"/>
              <a:ext cx="1796226" cy="191308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" name="Google Shape;753;p71">
            <a:extLst>
              <a:ext uri="{FF2B5EF4-FFF2-40B4-BE49-F238E27FC236}">
                <a16:creationId xmlns:a16="http://schemas.microsoft.com/office/drawing/2014/main" id="{09750494-E2F8-0BEB-FEDB-3116B9E7ED1F}"/>
              </a:ext>
            </a:extLst>
          </p:cNvPr>
          <p:cNvSpPr txBox="1"/>
          <p:nvPr/>
        </p:nvSpPr>
        <p:spPr>
          <a:xfrm>
            <a:off x="2729182" y="1757191"/>
            <a:ext cx="6009300" cy="2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Identify all areas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support career-connected learning.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Engage stakeholders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in launch plans.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Enhance academic programs</a:t>
            </a: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support career-connected learning.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Address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professional learning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opportunities.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Plan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frequent check-ins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support implementation. 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51838647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72"/>
          <p:cNvSpPr txBox="1"/>
          <p:nvPr/>
        </p:nvSpPr>
        <p:spPr>
          <a:xfrm>
            <a:off x="486219" y="1311555"/>
            <a:ext cx="8042400" cy="30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0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Because connecting students to their </a:t>
            </a:r>
            <a:br>
              <a:rPr lang="en" sz="20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</a:br>
            <a:r>
              <a:rPr lang="en" sz="20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interests and career paths</a:t>
            </a:r>
            <a:r>
              <a:rPr lang="en" sz="20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Medium"/>
                <a:cs typeface="Barlow Semi Condensed Medium"/>
                <a:sym typeface="Barlow Semi Condensed Medium"/>
              </a:rPr>
              <a:t> </a:t>
            </a:r>
            <a:r>
              <a:rPr lang="en" sz="20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matters. </a:t>
            </a:r>
            <a:endParaRPr sz="20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2527AB8-B7D1-FE48-D596-622A7E0B97BB}"/>
              </a:ext>
            </a:extLst>
          </p:cNvPr>
          <p:cNvGrpSpPr/>
          <p:nvPr/>
        </p:nvGrpSpPr>
        <p:grpSpPr>
          <a:xfrm>
            <a:off x="4612350" y="1091020"/>
            <a:ext cx="3396600" cy="3351300"/>
            <a:chOff x="5291335" y="963273"/>
            <a:chExt cx="3396600" cy="3351300"/>
          </a:xfrm>
        </p:grpSpPr>
        <p:pic>
          <p:nvPicPr>
            <p:cNvPr id="761" name="Google Shape;761;p72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91335" y="994164"/>
              <a:ext cx="3396600" cy="33204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762" name="Google Shape;762;p72"/>
            <p:cNvSpPr/>
            <p:nvPr/>
          </p:nvSpPr>
          <p:spPr>
            <a:xfrm>
              <a:off x="5313985" y="963273"/>
              <a:ext cx="3351300" cy="3351300"/>
            </a:xfrm>
            <a:prstGeom prst="ellipse">
              <a:avLst/>
            </a:prstGeom>
            <a:noFill/>
            <a:ln w="114300" cap="flat" cmpd="sng">
              <a:solidFill>
                <a:srgbClr val="1B6C8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u="none" strike="noStrike" cap="none" dirty="0">
                <a:solidFill>
                  <a:srgbClr val="000000"/>
                </a:solidFill>
                <a:latin typeface="Barlow Semi Condensed Light" pitchFamily="2" charset="77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43696BB8-BF1D-D5AE-E096-289A874841F1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1DEE12-2C54-2350-7518-971DA5603B16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Operationalize: Engage Students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73"/>
          <p:cNvSpPr txBox="1">
            <a:spLocks noGrp="1"/>
          </p:cNvSpPr>
          <p:nvPr>
            <p:ph type="title" idx="4294967295"/>
          </p:nvPr>
        </p:nvSpPr>
        <p:spPr>
          <a:xfrm>
            <a:off x="311700" y="2278994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>
                <a:solidFill>
                  <a:srgbClr val="AF0B59"/>
                </a:solidFill>
              </a:rPr>
              <a:t>P2C Career Explorer</a:t>
            </a:r>
            <a:endParaRPr sz="3600">
              <a:solidFill>
                <a:srgbClr val="AF0B59"/>
              </a:solidFill>
            </a:endParaRPr>
          </a:p>
        </p:txBody>
      </p:sp>
      <p:sp>
        <p:nvSpPr>
          <p:cNvPr id="769" name="Google Shape;769;p73"/>
          <p:cNvSpPr txBox="1"/>
          <p:nvPr/>
        </p:nvSpPr>
        <p:spPr>
          <a:xfrm>
            <a:off x="408225" y="1937800"/>
            <a:ext cx="8325900" cy="5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>
                <a:solidFill>
                  <a:srgbClr val="002F3B"/>
                </a:solidFill>
                <a:highlight>
                  <a:srgbClr val="FFFFFF"/>
                </a:highlight>
                <a:latin typeface="Barlow Semi Condensed"/>
                <a:ea typeface="Barlow Semi Condensed"/>
                <a:cs typeface="Barlow Semi Condensed"/>
                <a:sym typeface="Barlow Semi Condensed"/>
              </a:rPr>
              <a:t>Product Spotlight</a:t>
            </a:r>
            <a:endParaRPr sz="1800" b="1" i="0" u="none" strike="noStrike" cap="none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74"/>
          <p:cNvSpPr txBox="1"/>
          <p:nvPr/>
        </p:nvSpPr>
        <p:spPr>
          <a:xfrm>
            <a:off x="321850" y="1058975"/>
            <a:ext cx="4255500" cy="30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1700" u="none" strike="noStrike" cap="none" dirty="0">
                <a:solidFill>
                  <a:srgbClr val="00AFA3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How do we…</a:t>
            </a:r>
            <a:endParaRPr sz="1700" u="none" strike="noStrike" cap="none" dirty="0">
              <a:solidFill>
                <a:srgbClr val="00AFA3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  <a:p>
            <a:pPr marL="39370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scaffold career exploration so that students are learning the right information at the right grade level?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3937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put that model in the hands of all educators?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777" name="Google Shape;777;p7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1170185"/>
            <a:ext cx="3675102" cy="267917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A8F6CA8-04B4-A857-BDDF-B2D490D55844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34779C-F30F-A7C6-E615-E596592DD505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P2C Career Explorer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1"/>
          <p:cNvSpPr txBox="1">
            <a:spLocks noGrp="1"/>
          </p:cNvSpPr>
          <p:nvPr>
            <p:ph type="title" idx="4294967295"/>
          </p:nvPr>
        </p:nvSpPr>
        <p:spPr>
          <a:xfrm>
            <a:off x="4688466" y="1227615"/>
            <a:ext cx="4162200" cy="67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2F3B"/>
                </a:solidFill>
              </a:rPr>
              <a:t>We’re P2C!</a:t>
            </a:r>
            <a:endParaRPr dirty="0">
              <a:solidFill>
                <a:srgbClr val="002F3B"/>
              </a:solidFill>
            </a:endParaRPr>
          </a:p>
        </p:txBody>
      </p:sp>
      <p:sp>
        <p:nvSpPr>
          <p:cNvPr id="161" name="Google Shape;161;p31"/>
          <p:cNvSpPr txBox="1">
            <a:spLocks noGrp="1"/>
          </p:cNvSpPr>
          <p:nvPr>
            <p:ph type="body" idx="4294967295"/>
          </p:nvPr>
        </p:nvSpPr>
        <p:spPr>
          <a:xfrm>
            <a:off x="4688466" y="2044098"/>
            <a:ext cx="4162200" cy="268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>
                <a:latin typeface="Barlow Semi Condensed Light" pitchFamily="2" charset="77"/>
              </a:rPr>
              <a:t>We believe when education </a:t>
            </a:r>
            <a:r>
              <a:rPr lang="en" sz="2400" dirty="0">
                <a:solidFill>
                  <a:srgbClr val="AF0B59"/>
                </a:solidFill>
                <a:latin typeface="Barlow Semi Condensed Light" pitchFamily="2" charset="77"/>
              </a:rPr>
              <a:t>becomes relevant, </a:t>
            </a:r>
            <a:r>
              <a:rPr lang="en" sz="2400" dirty="0">
                <a:latin typeface="Barlow Semi Condensed Light" pitchFamily="2" charset="77"/>
              </a:rPr>
              <a:t>learners can fully engage. </a:t>
            </a:r>
            <a:endParaRPr sz="2400" dirty="0">
              <a:latin typeface="Barlow Semi Condensed Light" pitchFamily="2" charset="77"/>
            </a:endParaRPr>
          </a:p>
        </p:txBody>
      </p:sp>
      <p:pic>
        <p:nvPicPr>
          <p:cNvPr id="163" name="Google Shape;163;p31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5423" y="3300792"/>
            <a:ext cx="701565" cy="174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197;p10">
            <a:extLst>
              <a:ext uri="{FF2B5EF4-FFF2-40B4-BE49-F238E27FC236}">
                <a16:creationId xmlns:a16="http://schemas.microsoft.com/office/drawing/2014/main" id="{CF5751D0-8EE7-E3B5-74A9-2314E92FD66A}"/>
              </a:ext>
            </a:extLst>
          </p:cNvPr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736" y="754200"/>
            <a:ext cx="3659100" cy="3635100"/>
          </a:xfrm>
          <a:prstGeom prst="ellipse">
            <a:avLst/>
          </a:prstGeom>
          <a:noFill/>
          <a:ln w="114300" cap="flat" cmpd="sng">
            <a:solidFill>
              <a:srgbClr val="FE500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C8151D2-F14D-6C68-1872-69C4EDB836A7}"/>
              </a:ext>
            </a:extLst>
          </p:cNvPr>
          <p:cNvGrpSpPr/>
          <p:nvPr/>
        </p:nvGrpSpPr>
        <p:grpSpPr>
          <a:xfrm>
            <a:off x="152396" y="1481026"/>
            <a:ext cx="8839204" cy="2806750"/>
            <a:chOff x="152396" y="1481026"/>
            <a:chExt cx="8839204" cy="2806750"/>
          </a:xfrm>
        </p:grpSpPr>
        <p:pic>
          <p:nvPicPr>
            <p:cNvPr id="783" name="Google Shape;783;p7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2396" y="1481026"/>
              <a:ext cx="8839204" cy="232201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4" name="Google Shape;784;p75"/>
            <p:cNvSpPr txBox="1"/>
            <p:nvPr/>
          </p:nvSpPr>
          <p:spPr>
            <a:xfrm>
              <a:off x="1297972" y="2867197"/>
              <a:ext cx="3000000" cy="6206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" sz="2000" b="1" i="0" u="none" strike="noStrike" cap="none" dirty="0">
                  <a:solidFill>
                    <a:srgbClr val="FE5001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Personal Factors</a:t>
              </a:r>
              <a:endParaRPr sz="2000" b="1" i="0" u="none" strike="noStrike" cap="none" dirty="0">
                <a:solidFill>
                  <a:srgbClr val="000000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  <p:sp>
          <p:nvSpPr>
            <p:cNvPr id="785" name="Google Shape;785;p75"/>
            <p:cNvSpPr txBox="1"/>
            <p:nvPr/>
          </p:nvSpPr>
          <p:spPr>
            <a:xfrm>
              <a:off x="4847940" y="2971354"/>
              <a:ext cx="3000000" cy="6206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" sz="2000" b="1" i="0" u="none" strike="noStrike" cap="none" dirty="0">
                  <a:solidFill>
                    <a:srgbClr val="AF0B59"/>
                  </a:solidFill>
                  <a:latin typeface="Barlow Semi Condensed SemiBold"/>
                  <a:ea typeface="Barlow Semi Condensed SemiBold"/>
                  <a:cs typeface="Barlow Semi Condensed SemiBold"/>
                  <a:sym typeface="Barlow Semi Condensed SemiBold"/>
                </a:rPr>
                <a:t>External Factors</a:t>
              </a:r>
              <a:endParaRPr sz="2000" b="1" i="0" u="none" strike="noStrike" cap="none" dirty="0">
                <a:solidFill>
                  <a:srgbClr val="AF0B59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  <p:sp>
          <p:nvSpPr>
            <p:cNvPr id="786" name="Google Shape;786;p75"/>
            <p:cNvSpPr txBox="1"/>
            <p:nvPr/>
          </p:nvSpPr>
          <p:spPr>
            <a:xfrm>
              <a:off x="1221772" y="3281680"/>
              <a:ext cx="3000000" cy="9694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4000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500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en" sz="1700" u="none" strike="noStrike" cap="none" dirty="0">
                  <a:solidFill>
                    <a:srgbClr val="FE5001"/>
                  </a:solidFill>
                  <a:latin typeface="Barlow Semi Condensed Light" pitchFamily="2" charset="77"/>
                  <a:ea typeface="Barlow Semi Condensed SemiBold"/>
                  <a:cs typeface="Barlow Semi Condensed SemiBold"/>
                  <a:sym typeface="Barlow Semi Condensed SemiBold"/>
                </a:rPr>
                <a:t>Work interests</a:t>
              </a:r>
              <a:endParaRPr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endParaRPr>
            </a:p>
            <a:p>
              <a:pPr marL="4000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500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en" sz="1700" u="none" strike="noStrike" cap="none" dirty="0">
                  <a:solidFill>
                    <a:srgbClr val="FE5001"/>
                  </a:solidFill>
                  <a:latin typeface="Barlow Semi Condensed Light" pitchFamily="2" charset="77"/>
                  <a:ea typeface="Barlow Semi Condensed SemiBold"/>
                  <a:cs typeface="Barlow Semi Condensed SemiBold"/>
                  <a:sym typeface="Barlow Semi Condensed SemiBold"/>
                </a:rPr>
                <a:t>Work values</a:t>
              </a:r>
              <a:endParaRPr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endParaRPr>
            </a:p>
            <a:p>
              <a:pPr marL="4000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5001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en" sz="1700" u="none" strike="noStrike" cap="none" dirty="0">
                  <a:solidFill>
                    <a:srgbClr val="FE5001"/>
                  </a:solidFill>
                  <a:latin typeface="Barlow Semi Condensed Light" pitchFamily="2" charset="77"/>
                  <a:ea typeface="Barlow Semi Condensed SemiBold"/>
                  <a:cs typeface="Barlow Semi Condensed SemiBold"/>
                  <a:sym typeface="Barlow Semi Condensed SemiBold"/>
                </a:rPr>
                <a:t>Lifestyle aspirations</a:t>
              </a:r>
              <a:endParaRPr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  <p:sp>
          <p:nvSpPr>
            <p:cNvPr id="787" name="Google Shape;787;p75"/>
            <p:cNvSpPr txBox="1"/>
            <p:nvPr/>
          </p:nvSpPr>
          <p:spPr>
            <a:xfrm>
              <a:off x="5887492" y="3318310"/>
              <a:ext cx="3000000" cy="9694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4000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F0B59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en" sz="1700" u="none" strike="noStrike" cap="none" dirty="0">
                  <a:solidFill>
                    <a:srgbClr val="AF0B59"/>
                  </a:solidFill>
                  <a:latin typeface="Barlow Semi Condensed Light" pitchFamily="2" charset="77"/>
                  <a:ea typeface="Barlow Semi Condensed SemiBold"/>
                  <a:cs typeface="Barlow Semi Condensed SemiBold"/>
                  <a:sym typeface="Barlow Semi Condensed SemiBold"/>
                </a:rPr>
                <a:t>Job market trends</a:t>
              </a:r>
              <a:endParaRPr sz="1700" u="none" strike="noStrike" cap="none" dirty="0">
                <a:solidFill>
                  <a:srgbClr val="AF0B59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endParaRPr>
            </a:p>
            <a:p>
              <a:pPr marL="4000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F0B59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en" sz="1700" u="none" strike="noStrike" cap="none" dirty="0">
                  <a:solidFill>
                    <a:srgbClr val="AF0B59"/>
                  </a:solidFill>
                  <a:latin typeface="Barlow Semi Condensed Light" pitchFamily="2" charset="77"/>
                  <a:ea typeface="Barlow Semi Condensed SemiBold"/>
                  <a:cs typeface="Barlow Semi Condensed SemiBold"/>
                  <a:sym typeface="Barlow Semi Condensed SemiBold"/>
                </a:rPr>
                <a:t>High-value careers</a:t>
              </a:r>
              <a:endParaRPr sz="1700" u="none" strike="noStrike" cap="none" dirty="0">
                <a:solidFill>
                  <a:srgbClr val="AF0B59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endParaRPr>
            </a:p>
            <a:p>
              <a:pPr marL="4000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F0B59"/>
                </a:buClr>
                <a:buSzPts val="1800"/>
                <a:buFont typeface="Arial" panose="020B0604020202020204" pitchFamily="34" charset="0"/>
                <a:buChar char="•"/>
              </a:pPr>
              <a:r>
                <a:rPr lang="en" sz="1700" u="none" strike="noStrike" cap="none" dirty="0">
                  <a:solidFill>
                    <a:srgbClr val="AF0B59"/>
                  </a:solidFill>
                  <a:latin typeface="Barlow Semi Condensed Light" pitchFamily="2" charset="77"/>
                  <a:ea typeface="Barlow Semi Condensed SemiBold"/>
                  <a:cs typeface="Barlow Semi Condensed SemiBold"/>
                  <a:sym typeface="Barlow Semi Condensed SemiBold"/>
                </a:rPr>
                <a:t>Local job opportunities</a:t>
              </a:r>
              <a:endParaRPr sz="1700" u="none" strike="noStrike" cap="none" dirty="0">
                <a:solidFill>
                  <a:srgbClr val="AF0B59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endParaRPr>
            </a:p>
          </p:txBody>
        </p:sp>
      </p:grpSp>
      <p:sp>
        <p:nvSpPr>
          <p:cNvPr id="789" name="Google Shape;789;p75"/>
          <p:cNvSpPr txBox="1"/>
          <p:nvPr/>
        </p:nvSpPr>
        <p:spPr>
          <a:xfrm>
            <a:off x="486219" y="820920"/>
            <a:ext cx="8042400" cy="9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0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Connects personal factors to external factors so students can </a:t>
            </a:r>
            <a:r>
              <a:rPr lang="en" sz="20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make </a:t>
            </a:r>
            <a:r>
              <a:rPr lang="en" sz="20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informed career decisions.</a:t>
            </a:r>
            <a:endParaRPr sz="2000" u="none" strike="noStrike" cap="none" dirty="0">
              <a:solidFill>
                <a:srgbClr val="FE5001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6C89EE-2BB0-429D-9973-3638AD927E1B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D076F3-EDCA-BF23-FE67-51EA2B0A4EA5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P2C Career Explorer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76"/>
          <p:cNvSpPr txBox="1"/>
          <p:nvPr/>
        </p:nvSpPr>
        <p:spPr>
          <a:xfrm>
            <a:off x="4715901" y="2087017"/>
            <a:ext cx="4103263" cy="969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085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Career exploration is not a one-time event 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5085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It is fully integrated within the standards-aligned content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pic>
        <p:nvPicPr>
          <p:cNvPr id="797" name="Google Shape;797;p76" descr="A computer with a screen showing a website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17" b="19853"/>
          <a:stretch/>
        </p:blipFill>
        <p:spPr>
          <a:xfrm>
            <a:off x="-108181" y="1409708"/>
            <a:ext cx="5242016" cy="37337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2D4DB9B-578A-B4E7-67C8-8E13F26DF64F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7B970C-C8A4-DCDE-D986-5A12AD4FA20F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P2C Career Explorer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3" name="Google Shape;803;p77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347" y="1333338"/>
            <a:ext cx="4039003" cy="2944464"/>
          </a:xfrm>
          <a:prstGeom prst="rect">
            <a:avLst/>
          </a:prstGeom>
          <a:noFill/>
          <a:ln>
            <a:noFill/>
          </a:ln>
        </p:spPr>
      </p:pic>
      <p:sp>
        <p:nvSpPr>
          <p:cNvPr id="804" name="Google Shape;804;p77"/>
          <p:cNvSpPr txBox="1"/>
          <p:nvPr/>
        </p:nvSpPr>
        <p:spPr>
          <a:xfrm>
            <a:off x="990302" y="1843376"/>
            <a:ext cx="2553300" cy="589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2000" b="1" i="0" u="none" strike="noStrike" cap="none" dirty="0">
                <a:solidFill>
                  <a:srgbClr val="F7941E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Lesson Demo</a:t>
            </a:r>
            <a:endParaRPr sz="2000" b="1" i="0" u="none" strike="noStrike" cap="none" dirty="0">
              <a:solidFill>
                <a:srgbClr val="F7941E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pic>
        <p:nvPicPr>
          <p:cNvPr id="805" name="Google Shape;805;p77" descr="A screenshot of a computer&#10;&#10;Description automatically generated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9305" y="1011081"/>
            <a:ext cx="2668494" cy="3453344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544FB20-1157-F70E-E5FD-2A637FCAE848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8BC593-C86F-B6EA-BCBE-88A741C0E398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P2C Career Explorer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78"/>
          <p:cNvSpPr/>
          <p:nvPr/>
        </p:nvSpPr>
        <p:spPr>
          <a:xfrm>
            <a:off x="444132" y="1619175"/>
            <a:ext cx="2408700" cy="556500"/>
          </a:xfrm>
          <a:prstGeom prst="roundRect">
            <a:avLst>
              <a:gd name="adj" fmla="val 16667"/>
            </a:avLst>
          </a:prstGeom>
          <a:solidFill>
            <a:srgbClr val="FE50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 dirty="0">
                <a:solidFill>
                  <a:schemeClr val="lt1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Lessons span 7 grades</a:t>
            </a:r>
            <a:endParaRPr sz="1400" b="1" i="0" u="none" strike="noStrike" cap="none" dirty="0">
              <a:solidFill>
                <a:schemeClr val="lt1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813" name="Google Shape;813;p78"/>
          <p:cNvSpPr/>
          <p:nvPr/>
        </p:nvSpPr>
        <p:spPr>
          <a:xfrm>
            <a:off x="3370357" y="1619175"/>
            <a:ext cx="2408700" cy="556500"/>
          </a:xfrm>
          <a:prstGeom prst="roundRect">
            <a:avLst>
              <a:gd name="adj" fmla="val 16667"/>
            </a:avLst>
          </a:prstGeom>
          <a:solidFill>
            <a:srgbClr val="AF0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Multiple subject integration</a:t>
            </a:r>
            <a:endParaRPr sz="1400" b="1" i="0" u="none" strike="noStrike" cap="none">
              <a:solidFill>
                <a:schemeClr val="lt1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814" name="Google Shape;814;p78"/>
          <p:cNvSpPr/>
          <p:nvPr/>
        </p:nvSpPr>
        <p:spPr>
          <a:xfrm>
            <a:off x="6296582" y="1619175"/>
            <a:ext cx="2408700" cy="556500"/>
          </a:xfrm>
          <a:prstGeom prst="roundRect">
            <a:avLst>
              <a:gd name="adj" fmla="val 16667"/>
            </a:avLst>
          </a:prstGeom>
          <a:solidFill>
            <a:srgbClr val="00AF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chemeClr val="lt1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Dual learning objectives</a:t>
            </a:r>
            <a:endParaRPr sz="1400" b="1" i="0" u="none" strike="noStrike" cap="none">
              <a:solidFill>
                <a:schemeClr val="lt1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815" name="Google Shape;815;p78"/>
          <p:cNvSpPr txBox="1"/>
          <p:nvPr/>
        </p:nvSpPr>
        <p:spPr>
          <a:xfrm>
            <a:off x="410932" y="2319700"/>
            <a:ext cx="2442000" cy="969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12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5001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Grades 6–12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12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5001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10 lessons per grade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12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5001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70 total lessons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816" name="Google Shape;816;p78"/>
          <p:cNvSpPr txBox="1"/>
          <p:nvPr/>
        </p:nvSpPr>
        <p:spPr>
          <a:xfrm>
            <a:off x="3353707" y="2319700"/>
            <a:ext cx="2442000" cy="14926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12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0B59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English language arts</a:t>
            </a:r>
            <a:endParaRPr sz="1700" u="none" strike="noStrike" cap="none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12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0B59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Mathematics</a:t>
            </a:r>
            <a:endParaRPr sz="1700" u="none" strike="noStrike" cap="none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12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0B59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Science</a:t>
            </a:r>
            <a:endParaRPr sz="1700" u="none" strike="noStrike" cap="none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12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0B59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Social Studies</a:t>
            </a:r>
            <a:endParaRPr sz="1700" u="none" strike="noStrike" cap="none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12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F0B59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Physical Education</a:t>
            </a:r>
            <a:endParaRPr sz="1700" u="none" strike="noStrike" cap="none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817" name="Google Shape;817;p78"/>
          <p:cNvSpPr txBox="1"/>
          <p:nvPr/>
        </p:nvSpPr>
        <p:spPr>
          <a:xfrm>
            <a:off x="6296482" y="2319700"/>
            <a:ext cx="2343253" cy="1231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12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A3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Career exploration objectives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12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FA3"/>
              </a:buClr>
              <a:buSzPts val="16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Subject-specific objectives</a:t>
            </a:r>
            <a:endParaRPr sz="1700" u="none" strike="noStrike" cap="none" dirty="0">
              <a:solidFill>
                <a:schemeClr val="dk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901C732-207E-51A7-09DC-A73608B46767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40FDC7-5283-5BFE-EC87-1EF119BDE812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The Architecture of P2C Career Exploration </a:t>
            </a:r>
            <a:r>
              <a:rPr lang="en-US" sz="2400" dirty="0" err="1">
                <a:solidFill>
                  <a:schemeClr val="bg1"/>
                </a:solidFill>
                <a:latin typeface="Barlow Semi Condensed Medium" pitchFamily="2" charset="77"/>
              </a:rPr>
              <a:t>Curricuum</a:t>
            </a:r>
            <a:endParaRPr lang="en-US" sz="2400" dirty="0">
              <a:solidFill>
                <a:schemeClr val="bg1"/>
              </a:solidFill>
              <a:latin typeface="Barlow Semi Condensed Medium" pitchFamily="2" charset="77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79"/>
          <p:cNvSpPr txBox="1">
            <a:spLocks noGrp="1"/>
          </p:cNvSpPr>
          <p:nvPr>
            <p:ph type="title" idx="4294967295"/>
          </p:nvPr>
        </p:nvSpPr>
        <p:spPr>
          <a:xfrm>
            <a:off x="311700" y="19692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>
                <a:solidFill>
                  <a:srgbClr val="AF0B59"/>
                </a:solidFill>
              </a:rPr>
              <a:t>Maintain Momentum</a:t>
            </a:r>
            <a:endParaRPr sz="3600">
              <a:solidFill>
                <a:srgbClr val="AF0B59"/>
              </a:solidFill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0" name="Google Shape;830;p80"/>
          <p:cNvGrpSpPr/>
          <p:nvPr/>
        </p:nvGrpSpPr>
        <p:grpSpPr>
          <a:xfrm>
            <a:off x="841869" y="1170185"/>
            <a:ext cx="5366401" cy="2560851"/>
            <a:chOff x="983064" y="1509313"/>
            <a:chExt cx="5366401" cy="2560851"/>
          </a:xfrm>
        </p:grpSpPr>
        <p:sp>
          <p:nvSpPr>
            <p:cNvPr id="831" name="Google Shape;831;p80"/>
            <p:cNvSpPr txBox="1"/>
            <p:nvPr/>
          </p:nvSpPr>
          <p:spPr>
            <a:xfrm>
              <a:off x="4488481" y="3442864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F9BE2B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Operationalize</a:t>
              </a:r>
              <a:endParaRPr sz="1100" u="none" strike="noStrike" cap="none" dirty="0">
                <a:solidFill>
                  <a:srgbClr val="F9BE2B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u="none" strike="noStrike" cap="none" dirty="0">
                  <a:solidFill>
                    <a:srgbClr val="000000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Extend plans to reach and engage stakeholders, including teachers and students.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832" name="Google Shape;832;p80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53239" y="1509327"/>
              <a:ext cx="1796226" cy="191308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33" name="Google Shape;833;p80"/>
            <p:cNvSpPr txBox="1"/>
            <p:nvPr/>
          </p:nvSpPr>
          <p:spPr>
            <a:xfrm>
              <a:off x="2740598" y="3442864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FE5001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Plan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u="none" strike="noStrike" cap="none" dirty="0">
                  <a:solidFill>
                    <a:srgbClr val="000000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Develop and prioritize strategies that align to your vision and ensure students have workplace skills.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834" name="Google Shape;834;p80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07838" y="1509313"/>
              <a:ext cx="1796226" cy="19131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35" name="Google Shape;835;p80"/>
            <p:cNvSpPr txBox="1"/>
            <p:nvPr/>
          </p:nvSpPr>
          <p:spPr>
            <a:xfrm>
              <a:off x="983064" y="3442864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00AFA3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Assess Needs</a:t>
              </a:r>
              <a:endParaRPr sz="1300" u="none" strike="noStrike" cap="none" dirty="0">
                <a:solidFill>
                  <a:srgbClr val="00AFA3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u="none" strike="noStrike" cap="none" dirty="0">
                  <a:solidFill>
                    <a:srgbClr val="000000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Use data to diagnose needs and establish policies for effective career resources. </a:t>
              </a:r>
              <a:endParaRPr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836" name="Google Shape;836;p80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49125" y="1512763"/>
              <a:ext cx="1796225" cy="190620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37" name="Google Shape;837;p80"/>
          <p:cNvSpPr txBox="1"/>
          <p:nvPr/>
        </p:nvSpPr>
        <p:spPr>
          <a:xfrm>
            <a:off x="6095169" y="3103736"/>
            <a:ext cx="1686300" cy="6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n" sz="1300" u="none" strike="noStrike" cap="none" dirty="0">
                <a:solidFill>
                  <a:srgbClr val="AF0B59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Maintain Momentum</a:t>
            </a:r>
            <a:endParaRPr sz="1100" u="none" strike="noStrike" cap="none" dirty="0">
              <a:solidFill>
                <a:srgbClr val="AF0B59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"/>
                <a:cs typeface="Barlow"/>
                <a:sym typeface="Barlow"/>
              </a:rPr>
              <a:t>Support ongoing success through community communications and stakeholder involvement.</a:t>
            </a:r>
            <a:endParaRPr sz="11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"/>
              <a:cs typeface="Barlow"/>
              <a:sym typeface="Barlow"/>
            </a:endParaRPr>
          </a:p>
        </p:txBody>
      </p:sp>
      <p:pic>
        <p:nvPicPr>
          <p:cNvPr id="838" name="Google Shape;838;p80"/>
          <p:cNvPicPr preferRelativeResize="0"/>
          <p:nvPr/>
        </p:nvPicPr>
        <p:blipFill rotWithShape="1"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7431" y="1171347"/>
            <a:ext cx="1796225" cy="19108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F14BBFF-86AD-E1A6-B49B-6440C3BC0062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F793A7-F745-B4C6-DA5A-B1B2B6D32C92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Program Alignment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F11FFC0-D04E-F3B4-7F10-3E18742C1F76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92F304-A289-6477-7B52-9A18358FF258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Maintain Momentum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EBBB748-DA5B-73E4-0A61-36FBA3162EBC}"/>
              </a:ext>
            </a:extLst>
          </p:cNvPr>
          <p:cNvGrpSpPr/>
          <p:nvPr/>
        </p:nvGrpSpPr>
        <p:grpSpPr>
          <a:xfrm>
            <a:off x="870569" y="1237309"/>
            <a:ext cx="1858613" cy="2542928"/>
            <a:chOff x="402448" y="1422167"/>
            <a:chExt cx="1858613" cy="2542928"/>
          </a:xfrm>
        </p:grpSpPr>
        <p:sp>
          <p:nvSpPr>
            <p:cNvPr id="5" name="Google Shape;844;p81">
              <a:extLst>
                <a:ext uri="{FF2B5EF4-FFF2-40B4-BE49-F238E27FC236}">
                  <a16:creationId xmlns:a16="http://schemas.microsoft.com/office/drawing/2014/main" id="{539E665B-04A8-8069-2BAF-5F1DEEE476A9}"/>
                </a:ext>
              </a:extLst>
            </p:cNvPr>
            <p:cNvSpPr txBox="1"/>
            <p:nvPr/>
          </p:nvSpPr>
          <p:spPr>
            <a:xfrm>
              <a:off x="402448" y="3337795"/>
              <a:ext cx="1686300" cy="62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lang="en" sz="1300" u="none" strike="noStrike" cap="none" dirty="0">
                  <a:solidFill>
                    <a:srgbClr val="AF0B59"/>
                  </a:solidFill>
                  <a:latin typeface="Barlow Semi Condensed Light" pitchFamily="2" charset="77"/>
                  <a:ea typeface="Barlow"/>
                  <a:cs typeface="Barlow"/>
                  <a:sym typeface="Barlow"/>
                </a:rPr>
                <a:t>Maintain Momentum</a:t>
              </a:r>
              <a:endParaRPr sz="1100" u="none" strike="noStrike" cap="none" dirty="0">
                <a:solidFill>
                  <a:srgbClr val="AF0B59"/>
                </a:solidFill>
                <a:latin typeface="Barlow Semi Condensed Light" pitchFamily="2" charset="77"/>
                <a:ea typeface="Barlow"/>
                <a:cs typeface="Barlow"/>
                <a:sym typeface="Barlow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100" b="0" i="0" u="none" strike="noStrike" cap="none" dirty="0">
                  <a:solidFill>
                    <a:srgbClr val="000000"/>
                  </a:solidFill>
                  <a:latin typeface="Barlow Semi Condensed"/>
                  <a:ea typeface="Barlow Semi Condensed"/>
                  <a:cs typeface="Barlow Semi Condensed"/>
                  <a:sym typeface="Barlow Semi Condensed"/>
                </a:rPr>
                <a:t>Support ongoing success through community communications and stakeholder involvement.</a:t>
              </a:r>
              <a:endParaRPr sz="1100" b="0" i="0" u="none" strike="noStrike" cap="none" dirty="0">
                <a:solidFill>
                  <a:srgbClr val="000000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endParaRPr>
            </a:p>
          </p:txBody>
        </p:sp>
        <p:pic>
          <p:nvPicPr>
            <p:cNvPr id="6" name="Google Shape;845;p81">
              <a:extLst>
                <a:ext uri="{FF2B5EF4-FFF2-40B4-BE49-F238E27FC236}">
                  <a16:creationId xmlns:a16="http://schemas.microsoft.com/office/drawing/2014/main" id="{099F0C2F-B95E-47DA-3AB8-CB5F8D40D810}"/>
                </a:ext>
              </a:extLst>
            </p:cNvPr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4836" y="1422167"/>
              <a:ext cx="1796225" cy="191080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Google Shape;847;p81">
            <a:extLst>
              <a:ext uri="{FF2B5EF4-FFF2-40B4-BE49-F238E27FC236}">
                <a16:creationId xmlns:a16="http://schemas.microsoft.com/office/drawing/2014/main" id="{CFB533E9-4F7C-9E24-4696-22B16AE78981}"/>
              </a:ext>
            </a:extLst>
          </p:cNvPr>
          <p:cNvSpPr txBox="1"/>
          <p:nvPr/>
        </p:nvSpPr>
        <p:spPr>
          <a:xfrm>
            <a:off x="2850714" y="1754913"/>
            <a:ext cx="5810400" cy="2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0640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Identify all areas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support career-connected learning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0640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Engage stakeholders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in launch plans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0640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Enhance academic programs</a:t>
            </a: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support career-connected learning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0640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Address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professional learning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opportunities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406400" marR="0" lvl="0" indent="-28575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700"/>
              <a:buFont typeface="Arial" panose="020B0604020202020204" pitchFamily="34" charset="0"/>
              <a:buChar char="•"/>
            </a:pPr>
            <a:r>
              <a:rPr lang="en" sz="1700" u="none" strike="noStrike" cap="none" dirty="0">
                <a:solidFill>
                  <a:schemeClr val="dk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Plan </a:t>
            </a:r>
            <a:r>
              <a:rPr lang="en" sz="1700" u="none" strike="noStrike" cap="none" dirty="0">
                <a:solidFill>
                  <a:srgbClr val="FE50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frequent check-ins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sz="1700" u="none" strike="noStrike" cap="none" dirty="0">
                <a:solidFill>
                  <a:srgbClr val="000000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to support implementation</a:t>
            </a:r>
            <a:endParaRPr sz="1700" u="none" strike="noStrike" cap="none" dirty="0">
              <a:solidFill>
                <a:srgbClr val="000000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90239817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82"/>
          <p:cNvSpPr txBox="1"/>
          <p:nvPr/>
        </p:nvSpPr>
        <p:spPr>
          <a:xfrm>
            <a:off x="2465850" y="1581751"/>
            <a:ext cx="4212300" cy="1979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Effective education is not adding a program or a set of programs to a school. Rather, it is a </a:t>
            </a:r>
            <a:r>
              <a:rPr lang="en" sz="2000" u="none" strike="noStrike" cap="none" dirty="0">
                <a:solidFill>
                  <a:srgbClr val="FE5001"/>
                </a:solidFill>
                <a:latin typeface="Barlow Semi Condensed Medium" pitchFamily="2" charset="77"/>
                <a:ea typeface="Barlow Semi Condensed SemiBold"/>
                <a:cs typeface="Barlow Semi Condensed SemiBold"/>
                <a:sym typeface="Barlow Semi Condensed SemiBold"/>
              </a:rPr>
              <a:t>transformation of the culture and life </a:t>
            </a: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of the school.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– David Berkowitz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854" name="Google Shape;854;p82"/>
          <p:cNvSpPr txBox="1"/>
          <p:nvPr/>
        </p:nvSpPr>
        <p:spPr>
          <a:xfrm>
            <a:off x="1073167" y="700075"/>
            <a:ext cx="1364700" cy="26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700"/>
              <a:buFont typeface="Arial"/>
              <a:buNone/>
            </a:pPr>
            <a:r>
              <a:rPr lang="en" sz="15700" b="0" i="0" u="none" strike="noStrike" cap="none" dirty="0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“</a:t>
            </a:r>
            <a:endParaRPr sz="15700" b="0" i="0" u="none" strike="noStrike" cap="none" dirty="0">
              <a:solidFill>
                <a:schemeClr val="lt1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855" name="Google Shape;855;p82"/>
          <p:cNvSpPr txBox="1"/>
          <p:nvPr/>
        </p:nvSpPr>
        <p:spPr>
          <a:xfrm rot="10800000">
            <a:off x="6431675" y="1975550"/>
            <a:ext cx="1364700" cy="26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700"/>
              <a:buFont typeface="Arial"/>
              <a:buNone/>
            </a:pPr>
            <a:r>
              <a:rPr lang="en"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rPr>
              <a:t>“</a:t>
            </a:r>
            <a:endParaRPr sz="15700" b="0" i="0" u="none" strike="noStrike" cap="none">
              <a:solidFill>
                <a:schemeClr val="lt1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cxnSp>
        <p:nvCxnSpPr>
          <p:cNvPr id="856" name="Google Shape;856;p82"/>
          <p:cNvCxnSpPr/>
          <p:nvPr/>
        </p:nvCxnSpPr>
        <p:spPr>
          <a:xfrm flipH="1">
            <a:off x="2278192" y="1549575"/>
            <a:ext cx="2400" cy="213960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3" name="Google Shape;863;p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60403" y="1170185"/>
            <a:ext cx="5946046" cy="3062338"/>
          </a:xfrm>
          <a:prstGeom prst="rect">
            <a:avLst/>
          </a:prstGeom>
          <a:noFill/>
          <a:ln>
            <a:noFill/>
          </a:ln>
        </p:spPr>
      </p:pic>
      <p:sp>
        <p:nvSpPr>
          <p:cNvPr id="864" name="Google Shape;864;p83"/>
          <p:cNvSpPr txBox="1"/>
          <p:nvPr/>
        </p:nvSpPr>
        <p:spPr>
          <a:xfrm>
            <a:off x="1460403" y="1738873"/>
            <a:ext cx="1771288" cy="543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FE5001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Define a CCL Culture</a:t>
            </a:r>
            <a:endParaRPr sz="1500" b="1" i="0" u="none" strike="noStrike" cap="none" dirty="0">
              <a:solidFill>
                <a:srgbClr val="000000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865" name="Google Shape;865;p83"/>
          <p:cNvSpPr txBox="1"/>
          <p:nvPr/>
        </p:nvSpPr>
        <p:spPr>
          <a:xfrm>
            <a:off x="5702394" y="1752321"/>
            <a:ext cx="1771288" cy="543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00AFA3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Offer Supports</a:t>
            </a:r>
            <a:endParaRPr sz="1500" b="1" i="0" u="none" strike="noStrike" cap="none" dirty="0">
              <a:solidFill>
                <a:srgbClr val="00AFA3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866" name="Google Shape;866;p83"/>
          <p:cNvSpPr txBox="1"/>
          <p:nvPr/>
        </p:nvSpPr>
        <p:spPr>
          <a:xfrm>
            <a:off x="5635158" y="3203684"/>
            <a:ext cx="1771288" cy="543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AF0B59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Embed in All Areas</a:t>
            </a:r>
            <a:endParaRPr sz="1500" b="1" i="0" u="none" strike="noStrike" cap="none" dirty="0">
              <a:solidFill>
                <a:srgbClr val="AF0B59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867" name="Google Shape;867;p83"/>
          <p:cNvSpPr txBox="1"/>
          <p:nvPr/>
        </p:nvSpPr>
        <p:spPr>
          <a:xfrm>
            <a:off x="1393165" y="3203684"/>
            <a:ext cx="1771288" cy="543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" sz="1500" b="1" i="0" u="none" strike="noStrike" cap="none" dirty="0">
                <a:solidFill>
                  <a:srgbClr val="1B6C86"/>
                </a:solidFill>
                <a:latin typeface="Barlow Semi Condensed SemiBold"/>
                <a:ea typeface="Barlow Semi Condensed SemiBold"/>
                <a:cs typeface="Barlow Semi Condensed SemiBold"/>
                <a:sym typeface="Barlow Semi Condensed SemiBold"/>
              </a:rPr>
              <a:t>Revisit &amp; Adjust</a:t>
            </a:r>
            <a:endParaRPr sz="1500" b="1" i="0" u="none" strike="noStrike" cap="none" dirty="0">
              <a:solidFill>
                <a:srgbClr val="1B6C86"/>
              </a:solidFill>
              <a:latin typeface="Barlow Semi Condensed SemiBold"/>
              <a:ea typeface="Barlow Semi Condensed SemiBold"/>
              <a:cs typeface="Barlow Semi Condensed SemiBold"/>
              <a:sym typeface="Barlow Semi Condensed SemiBol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9A17FA9-8B5B-82D1-001E-418365CE0E6D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5E216D-EAEE-2FE4-77C7-8534B0B84D67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Establish a Culture of Career-Connected Learning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84"/>
          <p:cNvSpPr txBox="1">
            <a:spLocks noGrp="1"/>
          </p:cNvSpPr>
          <p:nvPr>
            <p:ph type="title" idx="4294967295"/>
          </p:nvPr>
        </p:nvSpPr>
        <p:spPr>
          <a:xfrm>
            <a:off x="311700" y="2321444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600">
                <a:solidFill>
                  <a:srgbClr val="AF0B59"/>
                </a:solidFill>
              </a:rPr>
              <a:t>P2C Professional Development</a:t>
            </a:r>
            <a:endParaRPr sz="3600">
              <a:solidFill>
                <a:srgbClr val="AF0B59"/>
              </a:solidFill>
            </a:endParaRPr>
          </a:p>
        </p:txBody>
      </p:sp>
      <p:sp>
        <p:nvSpPr>
          <p:cNvPr id="874" name="Google Shape;874;p84"/>
          <p:cNvSpPr txBox="1"/>
          <p:nvPr/>
        </p:nvSpPr>
        <p:spPr>
          <a:xfrm>
            <a:off x="408225" y="1980250"/>
            <a:ext cx="8325900" cy="5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400" b="1" i="0" u="none" strike="noStrike" cap="none">
                <a:solidFill>
                  <a:srgbClr val="002F3B"/>
                </a:solidFill>
                <a:highlight>
                  <a:srgbClr val="FFFFFF"/>
                </a:highlight>
                <a:latin typeface="Barlow Semi Condensed"/>
                <a:ea typeface="Barlow Semi Condensed"/>
                <a:cs typeface="Barlow Semi Condensed"/>
                <a:sym typeface="Barlow Semi Condensed"/>
              </a:rPr>
              <a:t>Service Spotlight</a:t>
            </a:r>
            <a:endParaRPr sz="1800" b="1" i="0" u="none" strike="noStrike" cap="none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1"/>
          <p:cNvSpPr txBox="1">
            <a:spLocks noGrp="1"/>
          </p:cNvSpPr>
          <p:nvPr>
            <p:ph type="title" idx="4294967295"/>
          </p:nvPr>
        </p:nvSpPr>
        <p:spPr>
          <a:xfrm>
            <a:off x="4688466" y="1227615"/>
            <a:ext cx="4162200" cy="67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2F3B"/>
                </a:solidFill>
              </a:rPr>
              <a:t>We’re P2C!</a:t>
            </a:r>
            <a:endParaRPr dirty="0">
              <a:solidFill>
                <a:srgbClr val="002F3B"/>
              </a:solidFill>
            </a:endParaRPr>
          </a:p>
        </p:txBody>
      </p:sp>
      <p:sp>
        <p:nvSpPr>
          <p:cNvPr id="161" name="Google Shape;161;p31"/>
          <p:cNvSpPr txBox="1">
            <a:spLocks noGrp="1"/>
          </p:cNvSpPr>
          <p:nvPr>
            <p:ph type="body" idx="4294967295"/>
          </p:nvPr>
        </p:nvSpPr>
        <p:spPr>
          <a:xfrm>
            <a:off x="4688466" y="2044098"/>
            <a:ext cx="4162200" cy="268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dirty="0">
                <a:latin typeface="Barlow Semi Condensed Light" pitchFamily="2" charset="77"/>
              </a:rPr>
              <a:t>We believe when education </a:t>
            </a:r>
            <a:r>
              <a:rPr lang="en" sz="2400" dirty="0">
                <a:solidFill>
                  <a:srgbClr val="AF0B59"/>
                </a:solidFill>
                <a:latin typeface="Barlow Semi Condensed Light" pitchFamily="2" charset="77"/>
              </a:rPr>
              <a:t>becomes relevant, </a:t>
            </a:r>
            <a:r>
              <a:rPr lang="en" sz="2400" dirty="0">
                <a:latin typeface="Barlow Semi Condensed Light" pitchFamily="2" charset="77"/>
              </a:rPr>
              <a:t>learners can fully engage. </a:t>
            </a:r>
            <a:endParaRPr sz="2400" dirty="0">
              <a:latin typeface="Barlow Semi Condensed Light" pitchFamily="2" charset="77"/>
            </a:endParaRPr>
          </a:p>
        </p:txBody>
      </p:sp>
      <p:pic>
        <p:nvPicPr>
          <p:cNvPr id="162" name="Google Shape;162;p31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983" y="652500"/>
            <a:ext cx="3836626" cy="38385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163" name="Google Shape;163;p31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5423" y="3300792"/>
            <a:ext cx="701565" cy="174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0" name="Google Shape;880;p85"/>
          <p:cNvGrpSpPr/>
          <p:nvPr/>
        </p:nvGrpSpPr>
        <p:grpSpPr>
          <a:xfrm>
            <a:off x="1225567" y="700075"/>
            <a:ext cx="6472483" cy="3876775"/>
            <a:chOff x="1225567" y="700075"/>
            <a:chExt cx="6472483" cy="3876775"/>
          </a:xfrm>
        </p:grpSpPr>
        <p:sp>
          <p:nvSpPr>
            <p:cNvPr id="881" name="Google Shape;881;p85"/>
            <p:cNvSpPr txBox="1"/>
            <p:nvPr/>
          </p:nvSpPr>
          <p:spPr>
            <a:xfrm>
              <a:off x="1225567" y="700075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sp>
          <p:nvSpPr>
            <p:cNvPr id="882" name="Google Shape;882;p85"/>
            <p:cNvSpPr txBox="1"/>
            <p:nvPr/>
          </p:nvSpPr>
          <p:spPr>
            <a:xfrm rot="10800000">
              <a:off x="6333350" y="1975550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cxnSp>
          <p:nvCxnSpPr>
            <p:cNvPr id="883" name="Google Shape;883;p85"/>
            <p:cNvCxnSpPr/>
            <p:nvPr/>
          </p:nvCxnSpPr>
          <p:spPr>
            <a:xfrm flipH="1">
              <a:off x="2430592" y="1549575"/>
              <a:ext cx="2400" cy="2139600"/>
            </a:xfrm>
            <a:prstGeom prst="straightConnector1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884" name="Google Shape;884;p85"/>
          <p:cNvSpPr txBox="1"/>
          <p:nvPr/>
        </p:nvSpPr>
        <p:spPr>
          <a:xfrm>
            <a:off x="2637600" y="1703197"/>
            <a:ext cx="3868800" cy="1851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The single greatest effect on student achievement is not race, it is not poverty -  </a:t>
            </a:r>
            <a:r>
              <a:rPr lang="en" sz="2000" u="none" strike="noStrike" cap="none" dirty="0">
                <a:solidFill>
                  <a:srgbClr val="FF4202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it is the effectiveness of the teacher.</a:t>
            </a: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 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 SemiBold"/>
              <a:cs typeface="Barlow Semi Condensed SemiBold"/>
              <a:sym typeface="Barlow Semi Condensed SemiBold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– Harry Wong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86"/>
          <p:cNvSpPr txBox="1">
            <a:spLocks noGrp="1"/>
          </p:cNvSpPr>
          <p:nvPr>
            <p:ph type="body" idx="1"/>
          </p:nvPr>
        </p:nvSpPr>
        <p:spPr>
          <a:xfrm>
            <a:off x="4481774" y="1219498"/>
            <a:ext cx="3973318" cy="33898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139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dirty="0">
                <a:solidFill>
                  <a:srgbClr val="FF4F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Effective teaching</a:t>
            </a:r>
            <a:r>
              <a:rPr lang="en" dirty="0">
                <a:solidFill>
                  <a:schemeClr val="dk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 </a:t>
            </a:r>
            <a:r>
              <a:rPr lang="en" dirty="0">
                <a:solidFill>
                  <a:schemeClr val="dk1"/>
                </a:solidFill>
                <a:latin typeface="Barlow Semi Condensed Light" pitchFamily="2" charset="77"/>
              </a:rPr>
              <a:t>involves a deep understanding of the knowledge and skills students will require to be successful in the workplace someday. In this fast-changing world of work, educators need to be equipped with the resources to navigate this constant change and meet their students’ needs. </a:t>
            </a:r>
            <a:endParaRPr dirty="0">
              <a:latin typeface="Barlow Semi Condensed Light" pitchFamily="2" charset="77"/>
            </a:endParaRPr>
          </a:p>
          <a:p>
            <a:pPr marL="457200" lvl="0" indent="-2286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chemeClr val="dk1"/>
              </a:solidFill>
              <a:latin typeface="Barlow Semi Condensed Light" pitchFamily="2" charset="77"/>
            </a:endParaRPr>
          </a:p>
          <a:p>
            <a:pPr marL="139700" lvl="0" indent="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dirty="0">
                <a:solidFill>
                  <a:schemeClr val="dk1"/>
                </a:solidFill>
                <a:latin typeface="Barlow Semi Condensed Light" pitchFamily="2" charset="77"/>
              </a:rPr>
              <a:t>Our team of seasoned professionals are equipped to provide </a:t>
            </a:r>
            <a:r>
              <a:rPr lang="en" dirty="0">
                <a:solidFill>
                  <a:srgbClr val="FF4F01"/>
                </a:solidFill>
                <a:latin typeface="Barlow Semi Condensed Light" pitchFamily="2" charset="77"/>
                <a:ea typeface="Barlow Semi Condensed SemiBold"/>
                <a:cs typeface="Barlow Semi Condensed SemiBold"/>
                <a:sym typeface="Barlow Semi Condensed SemiBold"/>
              </a:rPr>
              <a:t>prescriptive, tailored learning experiences </a:t>
            </a:r>
            <a:r>
              <a:rPr lang="en" dirty="0">
                <a:solidFill>
                  <a:schemeClr val="dk1"/>
                </a:solidFill>
                <a:latin typeface="Barlow Semi Condensed Light" pitchFamily="2" charset="77"/>
              </a:rPr>
              <a:t>to meet the needs of our participants. </a:t>
            </a:r>
            <a:endParaRPr dirty="0">
              <a:latin typeface="Barlow Semi Condensed Light" pitchFamily="2" charset="77"/>
            </a:endParaRPr>
          </a:p>
          <a:p>
            <a:pPr marL="139700" lvl="0" indent="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chemeClr val="dk1"/>
              </a:solidFill>
            </a:endParaRPr>
          </a:p>
        </p:txBody>
      </p:sp>
      <p:pic>
        <p:nvPicPr>
          <p:cNvPr id="892" name="Google Shape;892;p86" descr="A diagram of a company&amp;#39;s developmen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32930" y="641397"/>
            <a:ext cx="5526174" cy="41558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9A67220-BE6E-1BE0-603D-00A79612F19F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06672A-1E24-54D2-620E-2B361E8FEF28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P2C Professional Development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87"/>
          <p:cNvSpPr txBox="1">
            <a:spLocks noGrp="1"/>
          </p:cNvSpPr>
          <p:nvPr>
            <p:ph type="body" idx="1"/>
          </p:nvPr>
        </p:nvSpPr>
        <p:spPr>
          <a:xfrm>
            <a:off x="208642" y="852672"/>
            <a:ext cx="5533251" cy="3781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1700" dirty="0">
                <a:solidFill>
                  <a:schemeClr val="dk1"/>
                </a:solidFill>
                <a:latin typeface="Barlow Semi Condensed Light" pitchFamily="2" charset="77"/>
              </a:rPr>
              <a:t>Professional Development at P2C is not a “one-and-done” training. Our professional development includes on-going support via follow-up virtual sessions, collaborative online learning communities, and access to online courses reflecting the latest research within the industry.</a:t>
            </a:r>
            <a:endParaRPr sz="1700" dirty="0">
              <a:latin typeface="Barlow Semi Condensed Light" pitchFamily="2" charset="77"/>
            </a:endParaRPr>
          </a:p>
          <a:p>
            <a:pPr marL="139700" lvl="0" indent="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700" dirty="0">
              <a:solidFill>
                <a:schemeClr val="dk1"/>
              </a:solidFill>
              <a:latin typeface="Barlow Semi Condensed Light" pitchFamily="2" charset="77"/>
            </a:endParaRPr>
          </a:p>
          <a:p>
            <a:pPr marL="139700" lvl="0" indent="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 sz="1700" dirty="0">
                <a:solidFill>
                  <a:schemeClr val="dk1"/>
                </a:solidFill>
                <a:latin typeface="Barlow Semi Condensed Medium" pitchFamily="2" charset="77"/>
              </a:rPr>
              <a:t>At P2C, we believe:</a:t>
            </a:r>
            <a:endParaRPr sz="1700" dirty="0">
              <a:latin typeface="Barlow Semi Condensed Medium" pitchFamily="2" charset="77"/>
            </a:endParaRPr>
          </a:p>
          <a:p>
            <a:pPr>
              <a:lnSpc>
                <a:spcPct val="114999"/>
              </a:lnSpc>
              <a:buSzPct val="50000"/>
            </a:pPr>
            <a:r>
              <a:rPr lang="en-US" sz="1700" dirty="0">
                <a:solidFill>
                  <a:schemeClr val="dk2"/>
                </a:solidFill>
                <a:latin typeface="Barlow Semi Condensed Light" pitchFamily="2" charset="77"/>
              </a:rPr>
              <a:t>Teachers are the cornerstone to student achievement</a:t>
            </a:r>
            <a:endParaRPr lang="en-US" sz="1700" dirty="0">
              <a:latin typeface="Barlow Semi Condensed Light" pitchFamily="2" charset="77"/>
            </a:endParaRPr>
          </a:p>
          <a:p>
            <a:pPr>
              <a:lnSpc>
                <a:spcPct val="114999"/>
              </a:lnSpc>
              <a:buSzPct val="50000"/>
            </a:pPr>
            <a:r>
              <a:rPr lang="en-US" sz="1700" dirty="0">
                <a:solidFill>
                  <a:schemeClr val="dk2"/>
                </a:solidFill>
                <a:latin typeface="Barlow Semi Condensed Light" pitchFamily="2" charset="77"/>
              </a:rPr>
              <a:t>Effective educator resources are rooted in best practices</a:t>
            </a:r>
            <a:endParaRPr sz="1700" dirty="0">
              <a:solidFill>
                <a:schemeClr val="dk2"/>
              </a:solidFill>
              <a:latin typeface="Barlow Semi Condensed Light" pitchFamily="2" charset="77"/>
            </a:endParaRPr>
          </a:p>
          <a:p>
            <a:pPr marL="457200" lvl="0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chemeClr val="dk2"/>
              </a:solidFill>
            </a:endParaRPr>
          </a:p>
        </p:txBody>
      </p:sp>
      <p:pic>
        <p:nvPicPr>
          <p:cNvPr id="900" name="Google Shape;900;p87" descr="A sign with text on it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116" r="22529" b="4377"/>
          <a:stretch/>
        </p:blipFill>
        <p:spPr>
          <a:xfrm>
            <a:off x="6167308" y="1013039"/>
            <a:ext cx="2382603" cy="35466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720D1B9-DCE6-BD0E-B98D-18BF678B27D9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42303C-2E57-37A8-E320-DE79050E67D9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P2C Professional Development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87"/>
          <p:cNvSpPr txBox="1">
            <a:spLocks noGrp="1"/>
          </p:cNvSpPr>
          <p:nvPr>
            <p:ph type="body" idx="1"/>
          </p:nvPr>
        </p:nvSpPr>
        <p:spPr>
          <a:xfrm>
            <a:off x="390177" y="895475"/>
            <a:ext cx="5533251" cy="3781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rgbClr val="1B6386"/>
              </a:solidFill>
              <a:latin typeface="Barlow Semi Condensed Light" pitchFamily="2" charset="77"/>
            </a:endParaRPr>
          </a:p>
          <a:p>
            <a:pPr>
              <a:lnSpc>
                <a:spcPct val="114999"/>
              </a:lnSpc>
              <a:buNone/>
            </a:pPr>
            <a:r>
              <a:rPr lang="en-US" sz="1700" dirty="0">
                <a:solidFill>
                  <a:schemeClr val="dk1"/>
                </a:solidFill>
                <a:latin typeface="Barlow Semi Condensed Medium" pitchFamily="2" charset="77"/>
              </a:rPr>
              <a:t>At P2C, </a:t>
            </a:r>
            <a:r>
              <a:rPr lang="en" sz="1700" dirty="0">
                <a:solidFill>
                  <a:schemeClr val="dk1"/>
                </a:solidFill>
                <a:latin typeface="Barlow Semi Condensed Medium" pitchFamily="2" charset="77"/>
              </a:rPr>
              <a:t>our goal is to: </a:t>
            </a:r>
            <a:endParaRPr sz="1700" dirty="0">
              <a:latin typeface="Barlow Semi Condensed Medium" pitchFamily="2" charset="77"/>
            </a:endParaRPr>
          </a:p>
          <a:p>
            <a:pPr marL="457200" lvl="0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ct val="50000"/>
              <a:buChar char="●"/>
            </a:pPr>
            <a:r>
              <a:rPr lang="en" sz="1700" dirty="0">
                <a:solidFill>
                  <a:schemeClr val="dk2"/>
                </a:solidFill>
                <a:latin typeface="Barlow Semi Condensed Light" pitchFamily="2" charset="77"/>
              </a:rPr>
              <a:t>Advance a culture of career readiness by connecting careers to all academic coursework</a:t>
            </a:r>
            <a:endParaRPr sz="1700" dirty="0">
              <a:latin typeface="Barlow Semi Condensed Light" pitchFamily="2" charset="77"/>
            </a:endParaRPr>
          </a:p>
          <a:p>
            <a:pPr marL="457200" lvl="0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ct val="50000"/>
              <a:buChar char="●"/>
            </a:pPr>
            <a:r>
              <a:rPr lang="en" sz="1700" dirty="0">
                <a:solidFill>
                  <a:schemeClr val="dk2"/>
                </a:solidFill>
                <a:latin typeface="Barlow Semi Condensed Light" pitchFamily="2" charset="77"/>
              </a:rPr>
              <a:t>Establish trusted partnerships to support all P2C educators with diverse and collaborative learning options</a:t>
            </a:r>
            <a:endParaRPr sz="1700" dirty="0">
              <a:latin typeface="Barlow Semi Condensed Light" pitchFamily="2" charset="77"/>
            </a:endParaRPr>
          </a:p>
          <a:p>
            <a:pPr marL="457200" lvl="0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ct val="50000"/>
              <a:buChar char="●"/>
            </a:pPr>
            <a:r>
              <a:rPr lang="en" sz="1700" dirty="0">
                <a:solidFill>
                  <a:schemeClr val="dk2"/>
                </a:solidFill>
                <a:latin typeface="Barlow Semi Condensed Light" pitchFamily="2" charset="77"/>
              </a:rPr>
              <a:t>Foster a culture-shift in schools by making career readiness important to everyone</a:t>
            </a:r>
            <a:endParaRPr sz="1700" dirty="0">
              <a:latin typeface="Barlow Semi Condensed Light" pitchFamily="2" charset="77"/>
            </a:endParaRPr>
          </a:p>
          <a:p>
            <a:pPr marL="457200" lvl="0" indent="-2286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200" dirty="0">
              <a:solidFill>
                <a:schemeClr val="dk2"/>
              </a:solidFill>
            </a:endParaRPr>
          </a:p>
          <a:p>
            <a:pPr marL="457200" lvl="0" indent="-3175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solidFill>
                <a:schemeClr val="dk2"/>
              </a:solidFill>
            </a:endParaRPr>
          </a:p>
        </p:txBody>
      </p:sp>
      <p:pic>
        <p:nvPicPr>
          <p:cNvPr id="900" name="Google Shape;900;p87" descr="A sign with text on it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116" r="22529" b="4377"/>
          <a:stretch/>
        </p:blipFill>
        <p:spPr>
          <a:xfrm>
            <a:off x="6167308" y="1013039"/>
            <a:ext cx="2382603" cy="35466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720D1B9-DCE6-BD0E-B98D-18BF678B27D9}"/>
              </a:ext>
            </a:extLst>
          </p:cNvPr>
          <p:cNvSpPr/>
          <p:nvPr/>
        </p:nvSpPr>
        <p:spPr>
          <a:xfrm>
            <a:off x="0" y="-349056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42303C-2E57-37A8-E320-DE79050E67D9}"/>
              </a:ext>
            </a:extLst>
          </p:cNvPr>
          <p:cNvSpPr txBox="1"/>
          <p:nvPr/>
        </p:nvSpPr>
        <p:spPr>
          <a:xfrm>
            <a:off x="486219" y="179732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P2C Professional Development</a:t>
            </a:r>
          </a:p>
        </p:txBody>
      </p:sp>
    </p:spTree>
    <p:extLst>
      <p:ext uri="{BB962C8B-B14F-4D97-AF65-F5344CB8AC3E}">
        <p14:creationId xmlns:p14="http://schemas.microsoft.com/office/powerpoint/2010/main" val="77889389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88"/>
          <p:cNvSpPr txBox="1">
            <a:spLocks noGrp="1"/>
          </p:cNvSpPr>
          <p:nvPr>
            <p:ph type="title" idx="4294967295"/>
          </p:nvPr>
        </p:nvSpPr>
        <p:spPr>
          <a:xfrm>
            <a:off x="311700" y="19222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7352"/>
              <a:buNone/>
            </a:pPr>
            <a:r>
              <a:rPr lang="en" sz="4022" dirty="0">
                <a:solidFill>
                  <a:schemeClr val="lt1"/>
                </a:solidFill>
              </a:rPr>
              <a:t>WHO Does P2C Work For?</a:t>
            </a:r>
            <a:endParaRPr sz="4022" dirty="0">
              <a:solidFill>
                <a:schemeClr val="lt1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9658"/>
              <a:buNone/>
            </a:pPr>
            <a:r>
              <a:rPr lang="en" sz="2600" dirty="0">
                <a:solidFill>
                  <a:schemeClr val="lt1"/>
                </a:solidFill>
              </a:rPr>
              <a:t>Efficacy &amp; Testimonials</a:t>
            </a:r>
            <a:endParaRPr sz="2600" dirty="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l"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3" name="Google Shape;803;p108"/>
          <p:cNvGraphicFramePr/>
          <p:nvPr/>
        </p:nvGraphicFramePr>
        <p:xfrm>
          <a:off x="413482" y="969242"/>
          <a:ext cx="8325000" cy="32784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5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5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632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i="0">
                          <a:solidFill>
                            <a:srgbClr val="FFFFFF"/>
                          </a:solidFill>
                          <a:latin typeface="Barlow Semi Condensed Light" pitchFamily="2" charset="77"/>
                        </a:rPr>
                        <a:t>Course</a:t>
                      </a:r>
                      <a:endParaRPr sz="1200" b="0" i="0">
                        <a:solidFill>
                          <a:srgbClr val="FFFFFF"/>
                        </a:solidFill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AFA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i="0">
                          <a:solidFill>
                            <a:srgbClr val="FFFFFF"/>
                          </a:solidFill>
                          <a:latin typeface="Barlow Semi Condensed Light" pitchFamily="2" charset="77"/>
                        </a:rPr>
                        <a:t>Number of Students</a:t>
                      </a:r>
                      <a:endParaRPr sz="1200" b="0" i="0">
                        <a:solidFill>
                          <a:srgbClr val="FFFFFF"/>
                        </a:solidFill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AFA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i="0">
                          <a:solidFill>
                            <a:srgbClr val="FFFFFF"/>
                          </a:solidFill>
                          <a:latin typeface="Barlow Semi Condensed Light" pitchFamily="2" charset="77"/>
                        </a:rPr>
                        <a:t>State Pass Rate</a:t>
                      </a:r>
                      <a:endParaRPr sz="1200" b="0" i="0">
                        <a:solidFill>
                          <a:srgbClr val="FFFFFF"/>
                        </a:solidFill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AFA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i="0">
                          <a:solidFill>
                            <a:srgbClr val="FFFFFF"/>
                          </a:solidFill>
                          <a:latin typeface="Barlow Semi Condensed Light" pitchFamily="2" charset="77"/>
                        </a:rPr>
                        <a:t>P2C Pass Rate</a:t>
                      </a:r>
                      <a:endParaRPr sz="1200" b="0" i="0">
                        <a:solidFill>
                          <a:srgbClr val="FFFFFF"/>
                        </a:solidFill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AFA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i="0">
                          <a:solidFill>
                            <a:srgbClr val="FFFFFF"/>
                          </a:solidFill>
                          <a:latin typeface="Barlow Semi Condensed Light" pitchFamily="2" charset="77"/>
                        </a:rPr>
                        <a:t>P2C Course</a:t>
                      </a:r>
                      <a:endParaRPr sz="1200" b="0" i="0">
                        <a:solidFill>
                          <a:srgbClr val="FFFFFF"/>
                        </a:solidFill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AF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37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>
                          <a:latin typeface="Barlow Semi Condensed Light" pitchFamily="2" charset="77"/>
                        </a:rPr>
                        <a:t>Algebra 1</a:t>
                      </a:r>
                      <a:endParaRPr b="0" i="0"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4D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>
                          <a:latin typeface="Barlow Semi Condensed Light" pitchFamily="2" charset="77"/>
                        </a:rPr>
                        <a:t>1,184</a:t>
                      </a:r>
                      <a:endParaRPr b="0" i="0"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4D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>
                          <a:latin typeface="Barlow Semi Condensed Light" pitchFamily="2" charset="77"/>
                        </a:rPr>
                        <a:t>76.31</a:t>
                      </a:r>
                      <a:endParaRPr b="0" i="0"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4D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>
                          <a:latin typeface="Barlow Semi Condensed Light" pitchFamily="2" charset="77"/>
                        </a:rPr>
                        <a:t>88.94%</a:t>
                      </a:r>
                      <a:endParaRPr b="0" i="0"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4D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0" i="0"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4D4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8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>
                          <a:latin typeface="Barlow Semi Condensed Light" pitchFamily="2" charset="77"/>
                        </a:rPr>
                        <a:t>Geometry</a:t>
                      </a:r>
                      <a:endParaRPr b="0" i="0"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 dirty="0">
                          <a:latin typeface="Barlow Semi Condensed Light" pitchFamily="2" charset="77"/>
                        </a:rPr>
                        <a:t>987</a:t>
                      </a:r>
                      <a:endParaRPr b="0" i="0" dirty="0"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>
                          <a:latin typeface="Barlow Semi Condensed Light" pitchFamily="2" charset="77"/>
                        </a:rPr>
                        <a:t>79.45%</a:t>
                      </a:r>
                      <a:endParaRPr b="0" i="0"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0" i="0">
                          <a:latin typeface="Barlow Semi Condensed Light" pitchFamily="2" charset="77"/>
                        </a:rPr>
                        <a:t>88.65%</a:t>
                      </a:r>
                      <a:endParaRPr b="0" i="0"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0" i="0" dirty="0">
                        <a:latin typeface="Barlow Semi Condensed Light" pitchFamily="2" charset="77"/>
                      </a:endParaRPr>
                    </a:p>
                  </a:txBody>
                  <a:tcPr marL="28575" marR="28575" marT="19050" marB="1905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804" name="Google Shape;804;p108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9804" y="1349861"/>
            <a:ext cx="1051099" cy="136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5" name="Google Shape;805;p108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9804" y="2813541"/>
            <a:ext cx="1051101" cy="136071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20A5E93-6D9A-C215-7627-4A84E0194106}"/>
              </a:ext>
            </a:extLst>
          </p:cNvPr>
          <p:cNvSpPr/>
          <p:nvPr/>
        </p:nvSpPr>
        <p:spPr>
          <a:xfrm>
            <a:off x="0" y="-422782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F9B933-0298-FFA3-9780-E8B6B922A388}"/>
              </a:ext>
            </a:extLst>
          </p:cNvPr>
          <p:cNvSpPr txBox="1"/>
          <p:nvPr/>
        </p:nvSpPr>
        <p:spPr>
          <a:xfrm>
            <a:off x="486219" y="109521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Positive results emerge as New Mexico usage grows.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" name="Google Shape;922;p90" title="Chart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595" y="1871599"/>
            <a:ext cx="3975699" cy="24583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23" name="Google Shape;923;p90" title="Chart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7047" y="1871599"/>
            <a:ext cx="3975699" cy="245831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01129A8-5EE5-95AF-E241-A6836CB1C827}"/>
              </a:ext>
            </a:extLst>
          </p:cNvPr>
          <p:cNvSpPr/>
          <p:nvPr/>
        </p:nvSpPr>
        <p:spPr>
          <a:xfrm>
            <a:off x="0" y="-422782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79529-7E34-8600-A5CD-E0C063E17CAA}"/>
              </a:ext>
            </a:extLst>
          </p:cNvPr>
          <p:cNvSpPr txBox="1"/>
          <p:nvPr/>
        </p:nvSpPr>
        <p:spPr>
          <a:xfrm>
            <a:off x="486219" y="122874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With extended P2C use…</a:t>
            </a:r>
          </a:p>
        </p:txBody>
      </p:sp>
      <p:sp>
        <p:nvSpPr>
          <p:cNvPr id="4" name="Google Shape;810;p109">
            <a:extLst>
              <a:ext uri="{FF2B5EF4-FFF2-40B4-BE49-F238E27FC236}">
                <a16:creationId xmlns:a16="http://schemas.microsoft.com/office/drawing/2014/main" id="{FE40D449-01A8-B7B5-3A56-65D6C9B42A37}"/>
              </a:ext>
            </a:extLst>
          </p:cNvPr>
          <p:cNvSpPr txBox="1"/>
          <p:nvPr/>
        </p:nvSpPr>
        <p:spPr>
          <a:xfrm>
            <a:off x="2117912" y="833380"/>
            <a:ext cx="4760258" cy="56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800" dirty="0">
                <a:solidFill>
                  <a:srgbClr val="002F3B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Surveys show </a:t>
            </a:r>
            <a:r>
              <a:rPr lang="en" sz="1800" dirty="0">
                <a:solidFill>
                  <a:schemeClr val="tx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student interest </a:t>
            </a:r>
            <a:r>
              <a:rPr lang="en" sz="1800" dirty="0">
                <a:solidFill>
                  <a:srgbClr val="FF4F0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in math increases.</a:t>
            </a:r>
            <a:endParaRPr sz="1800" dirty="0">
              <a:solidFill>
                <a:srgbClr val="FF4F01"/>
              </a:solidFill>
              <a:highlight>
                <a:srgbClr val="FFFFFF"/>
              </a:highlight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5" name="Google Shape;820;p110">
            <a:extLst>
              <a:ext uri="{FF2B5EF4-FFF2-40B4-BE49-F238E27FC236}">
                <a16:creationId xmlns:a16="http://schemas.microsoft.com/office/drawing/2014/main" id="{305D4915-8039-DDAD-556D-6DEA383AE997}"/>
              </a:ext>
            </a:extLst>
          </p:cNvPr>
          <p:cNvSpPr txBox="1"/>
          <p:nvPr/>
        </p:nvSpPr>
        <p:spPr>
          <a:xfrm>
            <a:off x="344995" y="1461318"/>
            <a:ext cx="4067299" cy="528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dirty="0">
                <a:solidFill>
                  <a:srgbClr val="FE5001"/>
                </a:solidFill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Survey 1</a:t>
            </a:r>
            <a:endParaRPr dirty="0">
              <a:latin typeface="Barlow Semi Condensed Medium" pitchFamily="2" charset="77"/>
            </a:endParaRPr>
          </a:p>
        </p:txBody>
      </p:sp>
      <p:sp>
        <p:nvSpPr>
          <p:cNvPr id="6" name="Google Shape;821;p110">
            <a:extLst>
              <a:ext uri="{FF2B5EF4-FFF2-40B4-BE49-F238E27FC236}">
                <a16:creationId xmlns:a16="http://schemas.microsoft.com/office/drawing/2014/main" id="{8341B0A9-6BE2-3FFF-F560-993D1E0EED6D}"/>
              </a:ext>
            </a:extLst>
          </p:cNvPr>
          <p:cNvSpPr txBox="1"/>
          <p:nvPr/>
        </p:nvSpPr>
        <p:spPr>
          <a:xfrm>
            <a:off x="4585447" y="1445811"/>
            <a:ext cx="4067299" cy="572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dirty="0">
                <a:solidFill>
                  <a:srgbClr val="FE5001"/>
                </a:solidFill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Survey 2</a:t>
            </a:r>
            <a:endParaRPr dirty="0">
              <a:solidFill>
                <a:srgbClr val="FE5001"/>
              </a:solidFill>
              <a:latin typeface="Barlow Semi Condensed Medium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4" name="Google Shape;934;p91" title="Chart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731" y="1813758"/>
            <a:ext cx="3975699" cy="245830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35" name="Google Shape;935;p91" title="Chart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80994" y="1813758"/>
            <a:ext cx="3975669" cy="24583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4E95416-DBE7-5427-FDD5-A71871021B52}"/>
              </a:ext>
            </a:extLst>
          </p:cNvPr>
          <p:cNvSpPr/>
          <p:nvPr/>
        </p:nvSpPr>
        <p:spPr>
          <a:xfrm>
            <a:off x="0" y="-422782"/>
            <a:ext cx="9144000" cy="1057577"/>
          </a:xfrm>
          <a:prstGeom prst="rect">
            <a:avLst/>
          </a:prstGeom>
          <a:solidFill>
            <a:srgbClr val="1B43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arlow Semi Condensed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15CCBE-490B-91CD-EA6E-7F09F1B84141}"/>
              </a:ext>
            </a:extLst>
          </p:cNvPr>
          <p:cNvSpPr txBox="1"/>
          <p:nvPr/>
        </p:nvSpPr>
        <p:spPr>
          <a:xfrm>
            <a:off x="486219" y="122874"/>
            <a:ext cx="825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 Semi Condensed Medium" pitchFamily="2" charset="77"/>
              </a:rPr>
              <a:t>With extended P2C use…</a:t>
            </a:r>
          </a:p>
        </p:txBody>
      </p:sp>
      <p:sp>
        <p:nvSpPr>
          <p:cNvPr id="4" name="Google Shape;810;p109">
            <a:extLst>
              <a:ext uri="{FF2B5EF4-FFF2-40B4-BE49-F238E27FC236}">
                <a16:creationId xmlns:a16="http://schemas.microsoft.com/office/drawing/2014/main" id="{2CE3C74A-5642-CA70-B7A8-5A4BFC3644E1}"/>
              </a:ext>
            </a:extLst>
          </p:cNvPr>
          <p:cNvSpPr txBox="1"/>
          <p:nvPr/>
        </p:nvSpPr>
        <p:spPr>
          <a:xfrm>
            <a:off x="1701052" y="871438"/>
            <a:ext cx="5741895" cy="562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800" dirty="0">
                <a:solidFill>
                  <a:srgbClr val="002F3B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Surveys show </a:t>
            </a:r>
            <a:r>
              <a:rPr lang="en" sz="1800" dirty="0">
                <a:solidFill>
                  <a:schemeClr val="tx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student interest </a:t>
            </a:r>
            <a:r>
              <a:rPr lang="en" sz="1800" dirty="0">
                <a:solidFill>
                  <a:srgbClr val="FF4F01"/>
                </a:solidFill>
                <a:highlight>
                  <a:srgbClr val="FFFFFF"/>
                </a:highlight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in career exploration increases.</a:t>
            </a:r>
            <a:endParaRPr sz="1800" dirty="0">
              <a:solidFill>
                <a:srgbClr val="FF4F01"/>
              </a:solidFill>
              <a:highlight>
                <a:srgbClr val="FFFFFF"/>
              </a:highlight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5" name="Google Shape;820;p110">
            <a:extLst>
              <a:ext uri="{FF2B5EF4-FFF2-40B4-BE49-F238E27FC236}">
                <a16:creationId xmlns:a16="http://schemas.microsoft.com/office/drawing/2014/main" id="{9E3FB5EC-5972-B5C2-421D-09D1089A5533}"/>
              </a:ext>
            </a:extLst>
          </p:cNvPr>
          <p:cNvSpPr txBox="1"/>
          <p:nvPr/>
        </p:nvSpPr>
        <p:spPr>
          <a:xfrm>
            <a:off x="430731" y="1372268"/>
            <a:ext cx="4067299" cy="528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dirty="0">
                <a:solidFill>
                  <a:srgbClr val="FE5001"/>
                </a:solidFill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Survey 1</a:t>
            </a:r>
            <a:endParaRPr dirty="0">
              <a:latin typeface="Barlow Semi Condensed Medium" pitchFamily="2" charset="77"/>
            </a:endParaRPr>
          </a:p>
        </p:txBody>
      </p:sp>
      <p:sp>
        <p:nvSpPr>
          <p:cNvPr id="6" name="Google Shape;821;p110">
            <a:extLst>
              <a:ext uri="{FF2B5EF4-FFF2-40B4-BE49-F238E27FC236}">
                <a16:creationId xmlns:a16="http://schemas.microsoft.com/office/drawing/2014/main" id="{BCA3DF2F-3FA7-63F7-130A-2373430DEE01}"/>
              </a:ext>
            </a:extLst>
          </p:cNvPr>
          <p:cNvSpPr txBox="1"/>
          <p:nvPr/>
        </p:nvSpPr>
        <p:spPr>
          <a:xfrm>
            <a:off x="4671183" y="1356761"/>
            <a:ext cx="4067299" cy="572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dirty="0">
                <a:solidFill>
                  <a:srgbClr val="FE5001"/>
                </a:solidFill>
                <a:latin typeface="Barlow Semi Condensed Medium" pitchFamily="2" charset="77"/>
                <a:ea typeface="Barlow Semi Condensed"/>
                <a:cs typeface="Barlow Semi Condensed"/>
                <a:sym typeface="Barlow Semi Condensed"/>
              </a:rPr>
              <a:t>Survey 2</a:t>
            </a:r>
            <a:endParaRPr dirty="0">
              <a:solidFill>
                <a:srgbClr val="FE5001"/>
              </a:solidFill>
              <a:latin typeface="Barlow Semi Condensed Medium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92"/>
          <p:cNvSpPr/>
          <p:nvPr/>
        </p:nvSpPr>
        <p:spPr>
          <a:xfrm>
            <a:off x="2430525" y="497025"/>
            <a:ext cx="6713400" cy="648900"/>
          </a:xfrm>
          <a:prstGeom prst="rect">
            <a:avLst/>
          </a:prstGeom>
          <a:solidFill>
            <a:srgbClr val="002F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u="none" strike="noStrike" cap="none" dirty="0">
              <a:solidFill>
                <a:srgbClr val="000000"/>
              </a:solidFill>
              <a:latin typeface="Barlow Semi Condensed Light" pitchFamily="2" charset="77"/>
              <a:sym typeface="Arial"/>
            </a:endParaRPr>
          </a:p>
        </p:txBody>
      </p:sp>
      <p:sp>
        <p:nvSpPr>
          <p:cNvPr id="942" name="Google Shape;942;p92"/>
          <p:cNvSpPr txBox="1"/>
          <p:nvPr/>
        </p:nvSpPr>
        <p:spPr>
          <a:xfrm>
            <a:off x="2810652" y="1672293"/>
            <a:ext cx="4177920" cy="19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Never in my 20 years of educational experience have my students ever experienced such in-depth career focused math problems.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943" name="Google Shape;943;p92"/>
          <p:cNvSpPr txBox="1"/>
          <p:nvPr/>
        </p:nvSpPr>
        <p:spPr>
          <a:xfrm>
            <a:off x="2528375" y="549075"/>
            <a:ext cx="5836800" cy="672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u="none" strike="noStrike" cap="none" dirty="0">
                <a:solidFill>
                  <a:schemeClr val="lt1"/>
                </a:solidFill>
                <a:latin typeface="Barlow Semi Condensed SemiBold" pitchFamily="2" charset="77"/>
                <a:sym typeface="Arial"/>
              </a:rPr>
              <a:t>In the words of P2C teachers…</a:t>
            </a:r>
            <a:endParaRPr sz="2600" u="none" strike="noStrike" cap="none" dirty="0">
              <a:solidFill>
                <a:schemeClr val="lt1"/>
              </a:solidFill>
              <a:latin typeface="Barlow Semi Condensed SemiBold" pitchFamily="2" charset="77"/>
              <a:sym typeface="Arial"/>
            </a:endParaRPr>
          </a:p>
        </p:txBody>
      </p:sp>
      <p:grpSp>
        <p:nvGrpSpPr>
          <p:cNvPr id="944" name="Google Shape;944;p92"/>
          <p:cNvGrpSpPr/>
          <p:nvPr/>
        </p:nvGrpSpPr>
        <p:grpSpPr>
          <a:xfrm>
            <a:off x="1225567" y="884475"/>
            <a:ext cx="6140665" cy="3759026"/>
            <a:chOff x="1225567" y="700075"/>
            <a:chExt cx="6140665" cy="3759026"/>
          </a:xfrm>
        </p:grpSpPr>
        <p:sp>
          <p:nvSpPr>
            <p:cNvPr id="945" name="Google Shape;945;p92"/>
            <p:cNvSpPr txBox="1"/>
            <p:nvPr/>
          </p:nvSpPr>
          <p:spPr>
            <a:xfrm>
              <a:off x="1225567" y="700075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sp>
          <p:nvSpPr>
            <p:cNvPr id="946" name="Google Shape;946;p92"/>
            <p:cNvSpPr txBox="1"/>
            <p:nvPr/>
          </p:nvSpPr>
          <p:spPr>
            <a:xfrm rot="10800000">
              <a:off x="6001532" y="1857801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 dirty="0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 dirty="0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cxnSp>
          <p:nvCxnSpPr>
            <p:cNvPr id="947" name="Google Shape;947;p92"/>
            <p:cNvCxnSpPr/>
            <p:nvPr/>
          </p:nvCxnSpPr>
          <p:spPr>
            <a:xfrm flipH="1">
              <a:off x="2430592" y="1549575"/>
              <a:ext cx="2400" cy="2139600"/>
            </a:xfrm>
            <a:prstGeom prst="straightConnector1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93"/>
          <p:cNvSpPr txBox="1"/>
          <p:nvPr/>
        </p:nvSpPr>
        <p:spPr>
          <a:xfrm>
            <a:off x="2810652" y="1733975"/>
            <a:ext cx="4068900" cy="19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" sz="2000" u="none" strike="noStrike" cap="none" dirty="0">
                <a:solidFill>
                  <a:schemeClr val="lt1"/>
                </a:solidFill>
                <a:latin typeface="Barlow Semi Condensed Light" pitchFamily="2" charset="77"/>
                <a:ea typeface="Barlow Semi Condensed"/>
                <a:cs typeface="Barlow Semi Condensed"/>
                <a:sym typeface="Barlow Semi Condensed"/>
              </a:rPr>
              <a:t>P2C curriculum is extremely unique. It lifts the veil and perfectly focuses the spotlight on the type of math used in any chosen profession.</a:t>
            </a:r>
            <a:endParaRPr sz="2000" u="none" strike="noStrike" cap="none" dirty="0">
              <a:solidFill>
                <a:schemeClr val="lt1"/>
              </a:solidFill>
              <a:latin typeface="Barlow Semi Condensed Light" pitchFamily="2" charset="77"/>
              <a:ea typeface="Barlow Semi Condensed"/>
              <a:cs typeface="Barlow Semi Condensed"/>
              <a:sym typeface="Barlow Semi Condensed"/>
            </a:endParaRPr>
          </a:p>
        </p:txBody>
      </p:sp>
      <p:grpSp>
        <p:nvGrpSpPr>
          <p:cNvPr id="954" name="Google Shape;954;p93"/>
          <p:cNvGrpSpPr/>
          <p:nvPr/>
        </p:nvGrpSpPr>
        <p:grpSpPr>
          <a:xfrm>
            <a:off x="1225567" y="884475"/>
            <a:ext cx="6472483" cy="3876775"/>
            <a:chOff x="1225567" y="700075"/>
            <a:chExt cx="6472483" cy="3876775"/>
          </a:xfrm>
        </p:grpSpPr>
        <p:sp>
          <p:nvSpPr>
            <p:cNvPr id="955" name="Google Shape;955;p93"/>
            <p:cNvSpPr txBox="1"/>
            <p:nvPr/>
          </p:nvSpPr>
          <p:spPr>
            <a:xfrm>
              <a:off x="1225567" y="700075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sp>
          <p:nvSpPr>
            <p:cNvPr id="956" name="Google Shape;956;p93"/>
            <p:cNvSpPr txBox="1"/>
            <p:nvPr/>
          </p:nvSpPr>
          <p:spPr>
            <a:xfrm rot="10800000">
              <a:off x="6333350" y="1975550"/>
              <a:ext cx="13647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700"/>
                <a:buFont typeface="Arial"/>
                <a:buNone/>
              </a:pPr>
              <a:r>
                <a:rPr lang="en" sz="15700" b="0" i="0" u="none" strike="noStrike" cap="none">
                  <a:solidFill>
                    <a:schemeClr val="lt1"/>
                  </a:solidFill>
                  <a:latin typeface="Manrope ExtraBold"/>
                  <a:ea typeface="Manrope ExtraBold"/>
                  <a:cs typeface="Manrope ExtraBold"/>
                  <a:sym typeface="Manrope ExtraBold"/>
                </a:rPr>
                <a:t>“</a:t>
              </a:r>
              <a:endParaRPr sz="15700" b="0" i="0" u="none" strike="noStrike" cap="none">
                <a:solidFill>
                  <a:schemeClr val="lt1"/>
                </a:solidFill>
                <a:latin typeface="Manrope ExtraBold"/>
                <a:ea typeface="Manrope ExtraBold"/>
                <a:cs typeface="Manrope ExtraBold"/>
                <a:sym typeface="Manrope ExtraBold"/>
              </a:endParaRPr>
            </a:p>
          </p:txBody>
        </p:sp>
        <p:cxnSp>
          <p:nvCxnSpPr>
            <p:cNvPr id="957" name="Google Shape;957;p93"/>
            <p:cNvCxnSpPr/>
            <p:nvPr/>
          </p:nvCxnSpPr>
          <p:spPr>
            <a:xfrm flipH="1">
              <a:off x="2430592" y="1549575"/>
              <a:ext cx="2400" cy="2139600"/>
            </a:xfrm>
            <a:prstGeom prst="straightConnector1">
              <a:avLst/>
            </a:prstGeom>
            <a:noFill/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2" name="Google Shape;941;p92">
            <a:extLst>
              <a:ext uri="{FF2B5EF4-FFF2-40B4-BE49-F238E27FC236}">
                <a16:creationId xmlns:a16="http://schemas.microsoft.com/office/drawing/2014/main" id="{849FF9FF-C5E6-D1F5-C9F0-6681311DDEA1}"/>
              </a:ext>
            </a:extLst>
          </p:cNvPr>
          <p:cNvSpPr/>
          <p:nvPr/>
        </p:nvSpPr>
        <p:spPr>
          <a:xfrm>
            <a:off x="2430525" y="497025"/>
            <a:ext cx="6713400" cy="648900"/>
          </a:xfrm>
          <a:prstGeom prst="rect">
            <a:avLst/>
          </a:prstGeom>
          <a:solidFill>
            <a:srgbClr val="002F3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u="none" strike="noStrike" cap="none" dirty="0">
              <a:solidFill>
                <a:srgbClr val="000000"/>
              </a:solidFill>
              <a:latin typeface="Barlow Semi Condensed Light" pitchFamily="2" charset="77"/>
              <a:sym typeface="Arial"/>
            </a:endParaRPr>
          </a:p>
        </p:txBody>
      </p:sp>
      <p:sp>
        <p:nvSpPr>
          <p:cNvPr id="3" name="Google Shape;943;p92">
            <a:extLst>
              <a:ext uri="{FF2B5EF4-FFF2-40B4-BE49-F238E27FC236}">
                <a16:creationId xmlns:a16="http://schemas.microsoft.com/office/drawing/2014/main" id="{96B8D690-0387-3BB3-BC77-96ACB25025DA}"/>
              </a:ext>
            </a:extLst>
          </p:cNvPr>
          <p:cNvSpPr txBox="1"/>
          <p:nvPr/>
        </p:nvSpPr>
        <p:spPr>
          <a:xfrm>
            <a:off x="2528375" y="549075"/>
            <a:ext cx="5836800" cy="672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" sz="2600" u="none" strike="noStrike" cap="none" dirty="0">
                <a:solidFill>
                  <a:schemeClr val="lt1"/>
                </a:solidFill>
                <a:latin typeface="Barlow Semi Condensed SemiBold" pitchFamily="2" charset="77"/>
                <a:sym typeface="Arial"/>
              </a:rPr>
              <a:t>In the words of P2C teachers…</a:t>
            </a:r>
            <a:endParaRPr sz="2600" u="none" strike="noStrike" cap="none" dirty="0">
              <a:solidFill>
                <a:schemeClr val="lt1"/>
              </a:solidFill>
              <a:latin typeface="Barlow Semi Condensed SemiBold" pitchFamily="2" charset="77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2EE09C3-B5EA-AF37-7F6A-E78AFDBC7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Custom 1">
      <a:dk1>
        <a:srgbClr val="000000"/>
      </a:dk1>
      <a:lt1>
        <a:srgbClr val="FFFFFF"/>
      </a:lt1>
      <a:dk2>
        <a:srgbClr val="006F70"/>
      </a:dk2>
      <a:lt2>
        <a:srgbClr val="F2F2F2"/>
      </a:lt2>
      <a:accent1>
        <a:srgbClr val="EF6836"/>
      </a:accent1>
      <a:accent2>
        <a:srgbClr val="006F70"/>
      </a:accent2>
      <a:accent3>
        <a:srgbClr val="DBD9D3"/>
      </a:accent3>
      <a:accent4>
        <a:srgbClr val="062B5C"/>
      </a:accent4>
      <a:accent5>
        <a:srgbClr val="F6941E"/>
      </a:accent5>
      <a:accent6>
        <a:srgbClr val="270F4D"/>
      </a:accent6>
      <a:hlink>
        <a:srgbClr val="036F70"/>
      </a:hlink>
      <a:folHlink>
        <a:srgbClr val="EF673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M C2C - P2C Slide Deck_LK" id="{95CF2A68-E95C-1247-8F16-FAF05B438F25}" vid="{3BF56FDD-9C29-BE41-9D68-2473C5213EB5}"/>
    </a:ext>
  </a:extLst>
</a:theme>
</file>

<file path=ppt/theme/theme2.xml><?xml version="1.0" encoding="utf-8"?>
<a:theme xmlns:a="http://schemas.openxmlformats.org/drawingml/2006/main" name="1_Simple Light">
  <a:themeElements>
    <a:clrScheme name="Custom 1">
      <a:dk1>
        <a:srgbClr val="000000"/>
      </a:dk1>
      <a:lt1>
        <a:srgbClr val="FFFFFF"/>
      </a:lt1>
      <a:dk2>
        <a:srgbClr val="006F70"/>
      </a:dk2>
      <a:lt2>
        <a:srgbClr val="F2F2F2"/>
      </a:lt2>
      <a:accent1>
        <a:srgbClr val="EF6836"/>
      </a:accent1>
      <a:accent2>
        <a:srgbClr val="006F70"/>
      </a:accent2>
      <a:accent3>
        <a:srgbClr val="DBD9D3"/>
      </a:accent3>
      <a:accent4>
        <a:srgbClr val="062B5C"/>
      </a:accent4>
      <a:accent5>
        <a:srgbClr val="F6941E"/>
      </a:accent5>
      <a:accent6>
        <a:srgbClr val="270F4D"/>
      </a:accent6>
      <a:hlink>
        <a:srgbClr val="036F70"/>
      </a:hlink>
      <a:folHlink>
        <a:srgbClr val="EF673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M C2C - P2C Slide Deck_LK" id="{95CF2A68-E95C-1247-8F16-FAF05B438F25}" vid="{C27B74A4-5E31-7C48-9231-1D8CF231D8AB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186283FF8BBC4CA0E7E18DB147F171" ma:contentTypeVersion="18" ma:contentTypeDescription="Create a new document." ma:contentTypeScope="" ma:versionID="143768059067612cb8e3ca8d59d8697c">
  <xsd:schema xmlns:xsd="http://www.w3.org/2001/XMLSchema" xmlns:xs="http://www.w3.org/2001/XMLSchema" xmlns:p="http://schemas.microsoft.com/office/2006/metadata/properties" xmlns:ns2="8c87bee7-fa43-4573-baac-cf5af74fd8ea" xmlns:ns3="123e0e83-1687-4af4-99fa-8890b554a334" targetNamespace="http://schemas.microsoft.com/office/2006/metadata/properties" ma:root="true" ma:fieldsID="d9e5da4d57d9189bc65ab681388db572" ns2:_="" ns3:_="">
    <xsd:import namespace="8c87bee7-fa43-4573-baac-cf5af74fd8ea"/>
    <xsd:import namespace="123e0e83-1687-4af4-99fa-8890b554a3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87bee7-fa43-4573-baac-cf5af74fd8e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301727d8-8d20-4bf0-a24c-ca0d671e34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3e0e83-1687-4af4-99fa-8890b554a33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24e87b0-df48-4f8a-ac09-262cb7caf061}" ma:internalName="TaxCatchAll" ma:showField="CatchAllData" ma:web="123e0e83-1687-4af4-99fa-8890b554a33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809268-6FF4-48BB-8359-B374225F35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D5CFCF-AB9D-4162-AF8E-C0B60EC0DF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c87bee7-fa43-4573-baac-cf5af74fd8ea"/>
    <ds:schemaRef ds:uri="123e0e83-1687-4af4-99fa-8890b554a3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</TotalTime>
  <Words>3092</Words>
  <Application>Microsoft Macintosh PowerPoint</Application>
  <PresentationFormat>On-screen Show (16:9)</PresentationFormat>
  <Paragraphs>468</Paragraphs>
  <Slides>104</Slides>
  <Notes>98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104</vt:i4>
      </vt:variant>
    </vt:vector>
  </HeadingPairs>
  <TitlesOfParts>
    <vt:vector size="119" baseType="lpstr">
      <vt:lpstr>Quicksand Bold</vt:lpstr>
      <vt:lpstr>Manrope ExtraBold</vt:lpstr>
      <vt:lpstr>Quicksand</vt:lpstr>
      <vt:lpstr>Barlow Semi Condensed ExLight</vt:lpstr>
      <vt:lpstr>Barlow Semi Condensed Light</vt:lpstr>
      <vt:lpstr>Nunito</vt:lpstr>
      <vt:lpstr>Barlow Semi Condensed Medium</vt:lpstr>
      <vt:lpstr>Quicksand SemiBold</vt:lpstr>
      <vt:lpstr>Arial</vt:lpstr>
      <vt:lpstr>Courier New</vt:lpstr>
      <vt:lpstr>Barlow Semi Condensed</vt:lpstr>
      <vt:lpstr>Barlow Semi Condensed SemiBold</vt:lpstr>
      <vt:lpstr>Simple Light</vt:lpstr>
      <vt:lpstr>1_Simple Light</vt:lpstr>
      <vt:lpstr>Custom Design</vt:lpstr>
      <vt:lpstr>Career-Connected Learning Suite</vt:lpstr>
      <vt:lpstr>PowerPoint Presentation</vt:lpstr>
      <vt:lpstr>Education with Destination in Tennessee</vt:lpstr>
      <vt:lpstr>Dr. Joseph Goins, CEO</vt:lpstr>
      <vt:lpstr>Shelly Robinson  Customer Success Project Lead (NM)</vt:lpstr>
      <vt:lpstr>WHO is P2C?</vt:lpstr>
      <vt:lpstr>WHO is P2C?</vt:lpstr>
      <vt:lpstr>We’re P2C!</vt:lpstr>
      <vt:lpstr>We’re P2C!</vt:lpstr>
      <vt:lpstr>About P2C</vt:lpstr>
      <vt:lpstr>P2C History</vt:lpstr>
      <vt:lpstr>Our Mission</vt:lpstr>
      <vt:lpstr>Our Vision</vt:lpstr>
      <vt:lpstr>WHAT is P2C?</vt:lpstr>
      <vt:lpstr>PowerPoint Presentation</vt:lpstr>
      <vt:lpstr>PowerPoint Presentation</vt:lpstr>
      <vt:lpstr>PowerPoint Presentation</vt:lpstr>
      <vt:lpstr>PowerPoint Presentation</vt:lpstr>
      <vt:lpstr>WHY P2C?</vt:lpstr>
      <vt:lpstr>PowerPoint Presentation</vt:lpstr>
      <vt:lpstr>Motivation</vt:lpstr>
      <vt:lpstr>PowerPoint Presentation</vt:lpstr>
      <vt:lpstr>PowerPoint Presentation</vt:lpstr>
      <vt:lpstr>PowerPoint Presentation</vt:lpstr>
      <vt:lpstr>PowerPoint Presentation</vt:lpstr>
      <vt:lpstr>Career Readiness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does P2C work?</vt:lpstr>
      <vt:lpstr>PowerPoint Presentation</vt:lpstr>
      <vt:lpstr>Assess Needs</vt:lpstr>
      <vt:lpstr>PowerPoint Presentation</vt:lpstr>
      <vt:lpstr>Labor Market Navigator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Plan</vt:lpstr>
      <vt:lpstr>PowerPoint Presentation</vt:lpstr>
      <vt:lpstr>PowerPoint Presentation</vt:lpstr>
      <vt:lpstr>PowerPoint Presentation</vt:lpstr>
      <vt:lpstr>P2C Math</vt:lpstr>
      <vt:lpstr>PowerPoint Presentation</vt:lpstr>
      <vt:lpstr>PowerPoint Presentation</vt:lpstr>
      <vt:lpstr>P2C Math is not…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Operationalize</vt:lpstr>
      <vt:lpstr>PowerPoint Presentation</vt:lpstr>
      <vt:lpstr>PowerPoint Presentation</vt:lpstr>
      <vt:lpstr>PowerPoint Presentation</vt:lpstr>
      <vt:lpstr>P2C Career Explorer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Maintain Momentum</vt:lpstr>
      <vt:lpstr>PowerPoint Presentation</vt:lpstr>
      <vt:lpstr>PowerPoint Presentation</vt:lpstr>
      <vt:lpstr>PowerPoint Presentation</vt:lpstr>
      <vt:lpstr>PowerPoint Presentation</vt:lpstr>
      <vt:lpstr>P2C Professional Development</vt:lpstr>
      <vt:lpstr>PowerPoint Presentation</vt:lpstr>
      <vt:lpstr>PowerPoint Presentation</vt:lpstr>
      <vt:lpstr>PowerPoint Presentation</vt:lpstr>
      <vt:lpstr>PowerPoint Presentation</vt:lpstr>
      <vt:lpstr>WHO Does P2C Work For? Efficacy &amp; Testimonials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Shelly Robinson  Customer Success Project Lead (NM)</vt:lpstr>
      <vt:lpstr>Dr. Joseph Goins, CEO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Career-Connected Learning Suite</dc:title>
  <cp:lastModifiedBy>Dr. Joseph Goins</cp:lastModifiedBy>
  <cp:revision>21</cp:revision>
  <dcterms:modified xsi:type="dcterms:W3CDTF">2024-08-20T20:29:27Z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0x01010001186283FF8BBC4CA0E7E18DB147F171</vt:lpwstr>
  </property>
</Properties>
</file>