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1"/>
  </p:notesMasterIdLst>
  <p:sldIdLst>
    <p:sldId id="1218" r:id="rId2"/>
    <p:sldId id="1225" r:id="rId3"/>
    <p:sldId id="1226" r:id="rId4"/>
    <p:sldId id="1227" r:id="rId5"/>
    <p:sldId id="1221" r:id="rId6"/>
    <p:sldId id="1228" r:id="rId7"/>
    <p:sldId id="1224" r:id="rId8"/>
    <p:sldId id="1229" r:id="rId9"/>
    <p:sldId id="1223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1A7"/>
    <a:srgbClr val="FD5BB0"/>
    <a:srgbClr val="00A16C"/>
    <a:srgbClr val="006441"/>
    <a:srgbClr val="FF761A"/>
    <a:srgbClr val="009A00"/>
    <a:srgbClr val="68983B"/>
    <a:srgbClr val="9E0CC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179"/>
    <p:restoredTop sz="72323"/>
  </p:normalViewPr>
  <p:slideViewPr>
    <p:cSldViewPr snapToGrid="0">
      <p:cViewPr varScale="1">
        <p:scale>
          <a:sx n="81" d="100"/>
          <a:sy n="81" d="100"/>
        </p:scale>
        <p:origin x="520" y="176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 varScale="1">
        <p:scale>
          <a:sx n="87" d="100"/>
          <a:sy n="87" d="100"/>
        </p:scale>
        <p:origin x="2696" y="19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3B6EBBF-D0C5-6745-9870-ECFCBBD44E52}" type="datetimeFigureOut">
              <a:rPr lang="en-US" smtClean="0"/>
              <a:t>6/4/24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70D480C-EA7C-3E4B-BC38-9E77FD8DEA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61389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70D480C-EA7C-3E4B-BC38-9E77FD8DEA77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301193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R="0" algn="l">
              <a:spcBef>
                <a:spcPts val="0"/>
              </a:spcBef>
              <a:spcAft>
                <a:spcPts val="0"/>
              </a:spcAft>
            </a:pPr>
            <a:r>
              <a:rPr lang="en-US" sz="1200" b="0" i="0" u="none" strike="noStrike" dirty="0">
                <a:solidFill>
                  <a:srgbClr val="212121"/>
                </a:solidFill>
                <a:effectLst/>
                <a:latin typeface="Calibri" panose="020F0502020204030204" pitchFamily="34" charset="0"/>
              </a:rPr>
              <a:t>Glycans – Polymers of sugar molecules form part of a rich “language”. </a:t>
            </a:r>
            <a:r>
              <a:rPr lang="en-US" sz="1200" b="0" i="0" u="none" strike="noStrike" baseline="0" dirty="0">
                <a:solidFill>
                  <a:srgbClr val="212121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en-US" sz="1200" b="0" i="0" u="none" strike="noStrike" dirty="0">
                <a:solidFill>
                  <a:srgbClr val="212121"/>
                </a:solidFill>
                <a:effectLst/>
                <a:latin typeface="Calibri" panose="020F0502020204030204" pitchFamily="34" charset="0"/>
              </a:rPr>
              <a:t>Feature prominently in</a:t>
            </a:r>
            <a:r>
              <a:rPr lang="en-US" sz="1200" b="0" i="0" u="none" strike="noStrike" baseline="0" dirty="0">
                <a:solidFill>
                  <a:srgbClr val="212121"/>
                </a:solidFill>
                <a:effectLst/>
                <a:latin typeface="Calibri" panose="020F0502020204030204" pitchFamily="34" charset="0"/>
              </a:rPr>
              <a:t> the s</a:t>
            </a:r>
            <a:r>
              <a:rPr lang="en-US" sz="1200" b="0" i="0" u="none" strike="noStrike" dirty="0">
                <a:solidFill>
                  <a:srgbClr val="212121"/>
                </a:solidFill>
                <a:effectLst/>
                <a:latin typeface="Calibri" panose="020F0502020204030204" pitchFamily="34" charset="0"/>
              </a:rPr>
              <a:t>urface Landscape of ALL cells – code for communication/interactions – good and bad</a:t>
            </a:r>
          </a:p>
          <a:p>
            <a:pPr marR="0" algn="l">
              <a:spcBef>
                <a:spcPts val="0"/>
              </a:spcBef>
              <a:spcAft>
                <a:spcPts val="0"/>
              </a:spcAft>
            </a:pPr>
            <a:endParaRPr lang="en-US" sz="1200" b="0" i="0" u="none" strike="noStrike" dirty="0">
              <a:solidFill>
                <a:srgbClr val="212121"/>
              </a:solidFill>
              <a:effectLst/>
              <a:latin typeface="Calibri" panose="020F0502020204030204" pitchFamily="34" charset="0"/>
            </a:endParaRPr>
          </a:p>
          <a:p>
            <a:pPr marR="0" algn="l">
              <a:spcBef>
                <a:spcPts val="0"/>
              </a:spcBef>
              <a:spcAft>
                <a:spcPts val="0"/>
              </a:spcAft>
            </a:pPr>
            <a:r>
              <a:rPr lang="en-US" sz="1050" dirty="0">
                <a:solidFill>
                  <a:srgbClr val="212121"/>
                </a:solidFill>
                <a:latin typeface="Calibri" panose="020F0502020204030204" pitchFamily="34" charset="0"/>
              </a:rPr>
              <a:t>Market by 2025: </a:t>
            </a:r>
            <a:r>
              <a:rPr lang="en-US" sz="1050" i="1" dirty="0">
                <a:solidFill>
                  <a:srgbClr val="212121"/>
                </a:solidFill>
                <a:latin typeface="Calibri" panose="020F0502020204030204" pitchFamily="34" charset="0"/>
              </a:rPr>
              <a:t>LTN 20 </a:t>
            </a:r>
            <a:r>
              <a:rPr lang="en-US" sz="1050" i="1" dirty="0">
                <a:solidFill>
                  <a:srgbClr val="21212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Glycans on mediate </a:t>
            </a:r>
            <a:endParaRPr lang="en-US" sz="1050" dirty="0">
              <a:cs typeface="Arial" panose="020B0604020202020204" pitchFamily="34" charset="0"/>
            </a:endParaRPr>
          </a:p>
          <a:p>
            <a:pPr marL="0" marR="0" algn="l">
              <a:spcBef>
                <a:spcPts val="0"/>
              </a:spcBef>
              <a:spcAft>
                <a:spcPts val="0"/>
              </a:spcAft>
            </a:pPr>
            <a:endParaRPr lang="en-US" sz="1050" b="0" i="0" u="none" strike="noStrike" dirty="0">
              <a:solidFill>
                <a:srgbClr val="212121"/>
              </a:solidFill>
              <a:effectLst/>
              <a:latin typeface="Calibri" panose="020F0502020204030204" pitchFamily="34" charset="0"/>
            </a:endParaRPr>
          </a:p>
          <a:p>
            <a:pPr marL="0" marR="0" algn="l">
              <a:spcBef>
                <a:spcPts val="0"/>
              </a:spcBef>
              <a:spcAft>
                <a:spcPts val="0"/>
              </a:spcAft>
            </a:pPr>
            <a:r>
              <a:rPr lang="en-US" sz="1200" b="0" i="0" u="none" strike="noStrike" dirty="0">
                <a:solidFill>
                  <a:srgbClr val="212121"/>
                </a:solidFill>
                <a:effectLst/>
                <a:latin typeface="Calibri" panose="020F0502020204030204" pitchFamily="34" charset="0"/>
              </a:rPr>
              <a:t>Questions for reviewer:  </a:t>
            </a:r>
            <a:endParaRPr lang="en-US" sz="1050" b="0" i="0" u="none" strike="noStrike" dirty="0">
              <a:solidFill>
                <a:srgbClr val="212121"/>
              </a:solidFill>
              <a:effectLst/>
              <a:latin typeface="Calibri" panose="020F0502020204030204" pitchFamily="34" charset="0"/>
            </a:endParaRPr>
          </a:p>
          <a:p>
            <a:pPr marL="0" marR="0" algn="l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1200" b="0" i="0" u="none" strike="noStrike" dirty="0">
                <a:solidFill>
                  <a:srgbClr val="212121"/>
                </a:solidFill>
                <a:effectLst/>
                <a:latin typeface="Calibri" panose="020F0502020204030204" pitchFamily="34" charset="0"/>
              </a:rPr>
              <a:t>Do you agree with our problem statement?</a:t>
            </a:r>
            <a:endParaRPr lang="en-US" sz="1050" b="0" i="0" u="none" strike="noStrike" dirty="0">
              <a:solidFill>
                <a:srgbClr val="212121"/>
              </a:solidFill>
              <a:effectLst/>
              <a:latin typeface="Calibri" panose="020F0502020204030204" pitchFamily="34" charset="0"/>
            </a:endParaRPr>
          </a:p>
          <a:p>
            <a:pPr marL="0" marR="0" algn="l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1200" b="0" i="0" u="none" strike="noStrike" dirty="0">
                <a:solidFill>
                  <a:srgbClr val="212121"/>
                </a:solidFill>
                <a:effectLst/>
                <a:latin typeface="Calibri" panose="020F0502020204030204" pitchFamily="34" charset="0"/>
              </a:rPr>
              <a:t>Are you seeing a need / are you currently using these glycan binders (or what do you use).</a:t>
            </a:r>
            <a:endParaRPr lang="en-US" sz="1050" b="0" i="0" u="none" strike="noStrike" dirty="0">
              <a:solidFill>
                <a:srgbClr val="212121"/>
              </a:solidFill>
              <a:effectLst/>
              <a:latin typeface="Calibri" panose="020F0502020204030204" pitchFamily="34" charset="0"/>
            </a:endParaRPr>
          </a:p>
          <a:p>
            <a:pPr marL="0" marR="0" algn="l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1200" b="0" i="0" u="none" strike="noStrike" dirty="0">
                <a:solidFill>
                  <a:srgbClr val="212121"/>
                </a:solidFill>
                <a:effectLst/>
                <a:latin typeface="Calibri" panose="020F0502020204030204" pitchFamily="34" charset="0"/>
              </a:rPr>
              <a:t>If not, why?  Is glycobiology important to you?</a:t>
            </a:r>
            <a:endParaRPr lang="en-US" sz="1050" b="0" i="0" u="none" strike="noStrike" dirty="0">
              <a:solidFill>
                <a:srgbClr val="212121"/>
              </a:solidFill>
              <a:effectLst/>
              <a:latin typeface="Calibri" panose="020F0502020204030204" pitchFamily="34" charset="0"/>
            </a:endParaRPr>
          </a:p>
          <a:p>
            <a:pPr marL="0" marR="0" algn="l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1200" b="0" i="0" u="none" strike="noStrike" dirty="0">
                <a:solidFill>
                  <a:srgbClr val="212121"/>
                </a:solidFill>
                <a:effectLst/>
                <a:latin typeface="Calibri" panose="020F0502020204030204" pitchFamily="34" charset="0"/>
              </a:rPr>
              <a:t>Are current technologies meeting your needs?</a:t>
            </a:r>
            <a:endParaRPr lang="en-US" sz="1050" b="0" i="0" u="none" strike="noStrike" dirty="0">
              <a:solidFill>
                <a:srgbClr val="212121"/>
              </a:solidFill>
              <a:effectLst/>
              <a:latin typeface="Calibri" panose="020F0502020204030204" pitchFamily="34" charset="0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70D480C-EA7C-3E4B-BC38-9E77FD8DEA77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750243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algn="l">
              <a:spcBef>
                <a:spcPts val="0"/>
              </a:spcBef>
              <a:spcAft>
                <a:spcPts val="0"/>
              </a:spcAft>
            </a:pPr>
            <a:r>
              <a:rPr lang="en-US" sz="1200" b="0" i="0" u="none" strike="noStrike" dirty="0">
                <a:solidFill>
                  <a:srgbClr val="212121"/>
                </a:solidFill>
                <a:effectLst/>
                <a:latin typeface="Calibri" panose="020F0502020204030204" pitchFamily="34" charset="0"/>
              </a:rPr>
              <a:t>Questions for reviewer:</a:t>
            </a:r>
          </a:p>
          <a:p>
            <a:pPr marL="0" marR="0" algn="l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1200" b="0" i="0" u="none" strike="noStrike" dirty="0">
                <a:solidFill>
                  <a:srgbClr val="212121"/>
                </a:solidFill>
                <a:effectLst/>
                <a:latin typeface="Calibri" panose="020F0502020204030204" pitchFamily="34" charset="0"/>
              </a:rPr>
              <a:t>Do you agree our technology is a solution to the problem?</a:t>
            </a:r>
          </a:p>
          <a:p>
            <a:pPr marL="0" marR="0" algn="l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1200" b="0" i="0" u="none" strike="noStrike" dirty="0">
                <a:solidFill>
                  <a:srgbClr val="212121"/>
                </a:solidFill>
                <a:effectLst/>
                <a:latin typeface="Calibri" panose="020F0502020204030204" pitchFamily="34" charset="0"/>
              </a:rPr>
              <a:t>Are there other applications we haven't considered (</a:t>
            </a:r>
            <a:r>
              <a:rPr lang="en-US" sz="1200" b="0" i="0" u="none" strike="noStrike" dirty="0" err="1">
                <a:solidFill>
                  <a:srgbClr val="212121"/>
                </a:solidFill>
                <a:effectLst/>
                <a:latin typeface="Calibri" panose="020F0502020204030204" pitchFamily="34" charset="0"/>
              </a:rPr>
              <a:t>ie</a:t>
            </a:r>
            <a:r>
              <a:rPr lang="en-US" sz="1200" b="0" i="0" u="none" strike="noStrike" dirty="0">
                <a:solidFill>
                  <a:srgbClr val="212121"/>
                </a:solidFill>
                <a:effectLst/>
                <a:latin typeface="Calibri" panose="020F0502020204030204" pitchFamily="34" charset="0"/>
              </a:rPr>
              <a:t> if you don't agree with the problem, does this technology have other uses?)</a:t>
            </a:r>
          </a:p>
          <a:p>
            <a:pPr marL="0" marR="0" algn="l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1200" b="0" i="0" u="none" strike="noStrike" dirty="0">
                <a:solidFill>
                  <a:srgbClr val="212121"/>
                </a:solidFill>
                <a:effectLst/>
                <a:latin typeface="Calibri" panose="020F0502020204030204" pitchFamily="34" charset="0"/>
              </a:rPr>
              <a:t>What criteria (</a:t>
            </a:r>
            <a:r>
              <a:rPr lang="en-US" sz="1200" b="0" i="0" u="none" strike="noStrike" dirty="0" err="1">
                <a:solidFill>
                  <a:srgbClr val="212121"/>
                </a:solidFill>
                <a:effectLst/>
                <a:latin typeface="Calibri" panose="020F0502020204030204" pitchFamily="34" charset="0"/>
              </a:rPr>
              <a:t>Kd</a:t>
            </a:r>
            <a:r>
              <a:rPr lang="en-US" sz="1200" b="0" i="0" u="none" strike="noStrike" dirty="0">
                <a:solidFill>
                  <a:srgbClr val="212121"/>
                </a:solidFill>
                <a:effectLst/>
                <a:latin typeface="Calibri" panose="020F0502020204030204" pitchFamily="34" charset="0"/>
              </a:rPr>
              <a:t>, cost, data, cost, </a:t>
            </a:r>
            <a:r>
              <a:rPr lang="en-US" sz="1200" b="0" i="0" u="none" strike="noStrike" dirty="0" err="1">
                <a:solidFill>
                  <a:srgbClr val="212121"/>
                </a:solidFill>
                <a:effectLst/>
                <a:latin typeface="Calibri" panose="020F0502020204030204" pitchFamily="34" charset="0"/>
              </a:rPr>
              <a:t>etc</a:t>
            </a:r>
            <a:r>
              <a:rPr lang="en-US" sz="1200" b="0" i="0" u="none" strike="noStrike" dirty="0">
                <a:solidFill>
                  <a:srgbClr val="212121"/>
                </a:solidFill>
                <a:effectLst/>
                <a:latin typeface="Calibri" panose="020F0502020204030204" pitchFamily="34" charset="0"/>
              </a:rPr>
              <a:t>) do you need to see to feel like the solution is compelling?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70D480C-EA7C-3E4B-BC38-9E77FD8DEA77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260955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70D480C-EA7C-3E4B-BC38-9E77FD8DEA77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516763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70D480C-EA7C-3E4B-BC38-9E77FD8DEA77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721842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70D480C-EA7C-3E4B-BC38-9E77FD8DEA77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89165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5090848-9309-784C-B3E7-32F11AA055B7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618836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70D480C-EA7C-3E4B-BC38-9E77FD8DEA77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726971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70D480C-EA7C-3E4B-BC38-9E77FD8DEA77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71920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B8CFC5-8DDA-C568-CC97-43677D503FD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9E9C21F-0271-A32E-4D9E-0ACD7B5415E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1612D43-D2C7-DD6B-55A8-B2B91E41DD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DC81A0-D950-5B40-8DBB-E059404C1DD8}" type="datetimeFigureOut">
              <a:rPr lang="en-US" smtClean="0"/>
              <a:t>6/4/24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328AA00-3BD6-8180-5064-90B39FB2DE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8437396-C688-3B23-6209-546F961660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8CEEDF-0BD9-3141-A909-0D6E2C63D6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86961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6EDAFE-567A-C20E-0DA2-97363224B5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0BFD26C-3777-7F4D-2BB5-3756F7D1592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9BF1090-9F2A-F2A2-E933-E1843AD229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DC81A0-D950-5B40-8DBB-E059404C1DD8}" type="datetimeFigureOut">
              <a:rPr lang="en-US" smtClean="0"/>
              <a:t>6/4/24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6439FFB-184F-2F12-4F01-2FDE3A6CDF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AC99C12-E650-2EF6-2013-55C76D3D43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8CEEDF-0BD9-3141-A909-0D6E2C63D6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38357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C1AFD74-0CF7-F096-36ED-2D686FD0D67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77ADDDA-B32D-94B9-D812-E39D1570982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49E1E92-014E-CFC4-9EC4-F1337FDE78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DC81A0-D950-5B40-8DBB-E059404C1DD8}" type="datetimeFigureOut">
              <a:rPr lang="en-US" smtClean="0"/>
              <a:t>6/4/24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5360EA8-DBC1-6738-F043-6E7A922954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C5B2F3D-5FE8-3044-F942-468A2ECC8A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8CEEDF-0BD9-3141-A909-0D6E2C63D6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3999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17F753-3E89-5E48-1687-0CA8E89F0A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75E2BEC-6BC3-2CCE-5544-10B5C645616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C41A42E-D3FA-DBDD-4D85-2B4766FA1A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DC81A0-D950-5B40-8DBB-E059404C1DD8}" type="datetimeFigureOut">
              <a:rPr lang="en-US" smtClean="0"/>
              <a:t>6/4/24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DBDEC03-A80A-FB8C-65F0-1BAC4E7564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9F483B7-1C25-46F7-1DD8-E8CABFF183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8CEEDF-0BD9-3141-A909-0D6E2C63D6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75894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55B0C2-DFA2-5639-BA38-E4D72FC5EC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4AEDE71-78A7-594C-0A5D-BB6F9423E76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473F218-C697-5ED0-1342-146AA3535B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DC81A0-D950-5B40-8DBB-E059404C1DD8}" type="datetimeFigureOut">
              <a:rPr lang="en-US" smtClean="0"/>
              <a:t>6/4/24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6C6C3F9-C6BC-B36C-D488-A8EB2752C8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D6E59EE-ABDE-A394-F49C-F6D5DE8F57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8CEEDF-0BD9-3141-A909-0D6E2C63D6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99439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AD9138-D223-E486-605B-266A6BB58C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2CD83FD-680B-EA20-588F-F848DBC1055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948A6C0-A646-7D4D-EFC0-6B73C54A1B0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A6C1E25-82CA-9FA9-03A5-FE953B6869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DC81A0-D950-5B40-8DBB-E059404C1DD8}" type="datetimeFigureOut">
              <a:rPr lang="en-US" smtClean="0"/>
              <a:t>6/4/24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46CAD51-8371-EC12-C09C-D05DDA0527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7F510CA-8009-0E17-D185-A36A783626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8CEEDF-0BD9-3141-A909-0D6E2C63D6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80829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498677-FA42-7C7E-303E-3B88940D8A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D55A4CB-A201-C8F6-4593-3ABCD81CDF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3DB07FA-B1D8-E2DC-239E-D2DE87B4C46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66D8FBC-608A-F721-127F-D4A7A497D54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03AD884-6CC1-0893-EAF9-1D45F0338D9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DACACBA-13AF-6BF2-FC7B-7F4FF3A0DD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DC81A0-D950-5B40-8DBB-E059404C1DD8}" type="datetimeFigureOut">
              <a:rPr lang="en-US" smtClean="0"/>
              <a:t>6/4/24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CEE88C7-EC8F-129E-697F-3E59E42734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099B9DF-C63A-8077-22B1-C43737FB19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8CEEDF-0BD9-3141-A909-0D6E2C63D6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69933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B948D8-BCC6-A8A6-D492-56B4AD6C70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F8B1CF8-A495-7545-6955-250D0047A8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DC81A0-D950-5B40-8DBB-E059404C1DD8}" type="datetimeFigureOut">
              <a:rPr lang="en-US" smtClean="0"/>
              <a:t>6/4/24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69B41AC-DC1D-8E5C-24DB-0AE82695DF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7CA399A-F76A-E816-9D15-65DC02C73D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8CEEDF-0BD9-3141-A909-0D6E2C63D6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59330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6E91663-2B7A-54A0-49E5-FEAED3AEA5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DC81A0-D950-5B40-8DBB-E059404C1DD8}" type="datetimeFigureOut">
              <a:rPr lang="en-US" smtClean="0"/>
              <a:t>6/4/24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9146ACC-E7CD-B665-375F-1F1B19225A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319947B-2444-D8B1-C648-E7376F5765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8CEEDF-0BD9-3141-A909-0D6E2C63D6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60072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B01762-BCCC-C378-EEC2-277971A310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37B9AFE-3108-1D97-5DE7-4852DBEA06D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85B7344-9528-157A-37DF-D611CE9DA43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CB44402-692C-AE84-FEF7-6CB2B3AA7D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DC81A0-D950-5B40-8DBB-E059404C1DD8}" type="datetimeFigureOut">
              <a:rPr lang="en-US" smtClean="0"/>
              <a:t>6/4/24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F02CD52-0D37-6A8F-B92C-234A4FB431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67D1DE6-23B9-4672-F2D2-41E1E00A45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8CEEDF-0BD9-3141-A909-0D6E2C63D6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32354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60A305-01CC-D6BC-63DC-9D39FBF0E6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B17094F-8F29-B6AC-0BF9-E6601E30414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8E72F83-7C8F-7491-B043-3FAF598C931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39417B5-8A28-7B33-C723-95648A64DA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DC81A0-D950-5B40-8DBB-E059404C1DD8}" type="datetimeFigureOut">
              <a:rPr lang="en-US" smtClean="0"/>
              <a:t>6/4/24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5A52B95-8140-32A5-13AA-015F266D2F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46B96FA-D6F6-30F1-A92C-7328F3A40E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8CEEDF-0BD9-3141-A909-0D6E2C63D6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27987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9B155C8-7DD7-D9F9-62F3-DE032C5C99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89229FC-523A-0509-2B35-F2173DB1505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AA45513-D75A-597D-EE05-FBC9E66B90D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CDC81A0-D950-5B40-8DBB-E059404C1DD8}" type="datetimeFigureOut">
              <a:rPr lang="en-US" smtClean="0"/>
              <a:t>6/4/24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569E51D-50F7-FD2D-2E40-573762838AD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428777C-7126-0311-DE1D-C7BB5ADD2B8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8CEEDF-0BD9-3141-A909-0D6E2C63D6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10049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hyperlink" Target="mailto:imper@mit.edu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mailto:imper@mit.edu" TargetMode="Externa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imperialilab.com/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>
            <a:extLst>
              <a:ext uri="{FF2B5EF4-FFF2-40B4-BE49-F238E27FC236}">
                <a16:creationId xmlns:a16="http://schemas.microsoft.com/office/drawing/2014/main" id="{E2A460C2-D472-D1CA-4891-89A55033FBF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3421" y="0"/>
            <a:ext cx="12517821" cy="69597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4623FC63-6FC1-A24C-719F-A8B35B3D17E3}"/>
              </a:ext>
            </a:extLst>
          </p:cNvPr>
          <p:cNvSpPr txBox="1"/>
          <p:nvPr/>
        </p:nvSpPr>
        <p:spPr>
          <a:xfrm>
            <a:off x="230956" y="212735"/>
            <a:ext cx="10872795" cy="20621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cs typeface="Arial" panose="020B0604020202020204" pitchFamily="34" charset="0"/>
              </a:rPr>
              <a:t>GLYCAN-BINDING NANOBODIES (GB-NBs): </a:t>
            </a:r>
          </a:p>
          <a:p>
            <a:r>
              <a:rPr lang="en-US" sz="3200" b="1" dirty="0">
                <a:solidFill>
                  <a:schemeClr val="bg1"/>
                </a:solidFill>
              </a:rPr>
              <a:t>A NEW COMMERCIAL PLATFORM FOR </a:t>
            </a:r>
          </a:p>
          <a:p>
            <a:r>
              <a:rPr lang="en-US" sz="3200" b="1" dirty="0">
                <a:solidFill>
                  <a:schemeClr val="bg1"/>
                </a:solidFill>
              </a:rPr>
              <a:t>DIAGNOSTICS AND THERAPEUTICS</a:t>
            </a:r>
          </a:p>
          <a:p>
            <a:endParaRPr lang="en-US" sz="3200" b="1" dirty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218D481-CECC-1172-8CB5-2BD6B70B8B82}"/>
              </a:ext>
            </a:extLst>
          </p:cNvPr>
          <p:cNvSpPr txBox="1"/>
          <p:nvPr/>
        </p:nvSpPr>
        <p:spPr>
          <a:xfrm>
            <a:off x="4574904" y="4549676"/>
            <a:ext cx="7330853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Barbara Imperiali</a:t>
            </a:r>
          </a:p>
          <a:p>
            <a:r>
              <a:rPr lang="en-US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Professor of Biology and Professor of Chemistry</a:t>
            </a:r>
          </a:p>
          <a:p>
            <a:r>
              <a:rPr lang="en-US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Massachusetts Institute of Technology</a:t>
            </a:r>
          </a:p>
          <a:p>
            <a:r>
              <a:rPr lang="en-US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imper@mit.ed</a:t>
            </a:r>
            <a:r>
              <a:rPr lang="en-US" sz="2400" b="1" u="sng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u</a:t>
            </a:r>
            <a:endParaRPr lang="en-US" sz="2400" b="1" u="sng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400" b="1" u="sng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Deshpande Mentor: Preston Keller (PhD, MBA)</a:t>
            </a:r>
          </a:p>
        </p:txBody>
      </p:sp>
    </p:spTree>
    <p:extLst>
      <p:ext uri="{BB962C8B-B14F-4D97-AF65-F5344CB8AC3E}">
        <p14:creationId xmlns:p14="http://schemas.microsoft.com/office/powerpoint/2010/main" val="62459024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id="{40E9261B-49EE-F32F-AA58-07C84EB6560C}"/>
              </a:ext>
            </a:extLst>
          </p:cNvPr>
          <p:cNvSpPr txBox="1"/>
          <p:nvPr/>
        </p:nvSpPr>
        <p:spPr>
          <a:xfrm>
            <a:off x="-216724" y="4700187"/>
            <a:ext cx="609797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l">
              <a:spcBef>
                <a:spcPts val="0"/>
              </a:spcBef>
              <a:spcAft>
                <a:spcPts val="0"/>
              </a:spcAft>
            </a:pPr>
            <a:r>
              <a:rPr lang="en-US" sz="1800" b="0" i="0" u="none" strike="noStrike" dirty="0">
                <a:solidFill>
                  <a:srgbClr val="212121"/>
                </a:solidFill>
                <a:effectLst/>
                <a:latin typeface="Calibri" panose="020F0502020204030204" pitchFamily="34" charset="0"/>
              </a:rPr>
              <a:t> </a:t>
            </a:r>
            <a:endParaRPr lang="en-US" sz="1400" b="0" i="0" u="none" strike="noStrike" dirty="0">
              <a:solidFill>
                <a:srgbClr val="212121"/>
              </a:solidFill>
              <a:effectLst/>
              <a:latin typeface="Calibri" panose="020F0502020204030204" pitchFamily="34" charset="0"/>
            </a:endParaRP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E1E4F609-914C-D3AA-5237-6604261E78BA}"/>
              </a:ext>
            </a:extLst>
          </p:cNvPr>
          <p:cNvCxnSpPr>
            <a:cxnSpLocks/>
          </p:cNvCxnSpPr>
          <p:nvPr/>
        </p:nvCxnSpPr>
        <p:spPr>
          <a:xfrm>
            <a:off x="9940" y="775234"/>
            <a:ext cx="12274826" cy="0"/>
          </a:xfrm>
          <a:prstGeom prst="line">
            <a:avLst/>
          </a:prstGeom>
          <a:ln w="168275">
            <a:gradFill>
              <a:gsLst>
                <a:gs pos="0">
                  <a:srgbClr val="004AF4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108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58F2F3BF-85FD-DBB3-ADC5-B34807F1121A}"/>
              </a:ext>
            </a:extLst>
          </p:cNvPr>
          <p:cNvSpPr txBox="1"/>
          <p:nvPr/>
        </p:nvSpPr>
        <p:spPr>
          <a:xfrm>
            <a:off x="1313022" y="129852"/>
            <a:ext cx="905510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GLYCANS ON THE FRONT LINE OF HUMAN HEALTH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96D0E7C-D848-E4CA-6A7A-42A0DAE8F431}"/>
              </a:ext>
            </a:extLst>
          </p:cNvPr>
          <p:cNvSpPr txBox="1"/>
          <p:nvPr/>
        </p:nvSpPr>
        <p:spPr>
          <a:xfrm>
            <a:off x="5017530" y="1041417"/>
            <a:ext cx="7127136" cy="56323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marR="0" indent="-342900" algn="l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21212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Glycans </a:t>
            </a:r>
            <a:r>
              <a:rPr lang="en-US" sz="2400" b="0" i="0" u="none" strike="noStrike" dirty="0">
                <a:solidFill>
                  <a:srgbClr val="21212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implicated in many diseases</a:t>
            </a:r>
            <a:r>
              <a:rPr lang="en-US" sz="2400" b="0" i="0" u="none" strike="noStrike" baseline="30000" dirty="0">
                <a:solidFill>
                  <a:srgbClr val="21212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1,2</a:t>
            </a:r>
          </a:p>
          <a:p>
            <a:pPr marL="342900" marR="0" indent="-342900" algn="l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endParaRPr lang="en-US" sz="2400" dirty="0">
              <a:solidFill>
                <a:srgbClr val="21212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marR="0" indent="-342900" algn="l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21212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Targets for d</a:t>
            </a:r>
            <a:r>
              <a:rPr lang="en-US" sz="2400" b="0" i="0" u="none" strike="noStrike" dirty="0">
                <a:solidFill>
                  <a:srgbClr val="21212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iagnostic (Dx) and therapeutic (Tx) agents</a:t>
            </a:r>
            <a:r>
              <a:rPr lang="en-US" sz="2400" b="0" i="0" u="none" strike="noStrike" baseline="30000" dirty="0">
                <a:solidFill>
                  <a:srgbClr val="21212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</a:p>
          <a:p>
            <a:pPr marL="342900" marR="0" indent="-342900" algn="l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endParaRPr lang="en-US" sz="2400" dirty="0">
              <a:solidFill>
                <a:srgbClr val="21212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marR="0" indent="-342900" algn="l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21212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Current g</a:t>
            </a:r>
            <a:r>
              <a:rPr lang="en-US" sz="2400" b="0" i="0" u="none" strike="noStrike" dirty="0">
                <a:solidFill>
                  <a:srgbClr val="21212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lycan binder menu: </a:t>
            </a:r>
            <a:r>
              <a:rPr lang="en-US" sz="2400" dirty="0">
                <a:solidFill>
                  <a:srgbClr val="21212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</a:t>
            </a:r>
            <a:r>
              <a:rPr lang="en-US" sz="2400" b="0" i="0" u="none" strike="noStrike" dirty="0">
                <a:solidFill>
                  <a:srgbClr val="21212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ctins</a:t>
            </a:r>
            <a:r>
              <a:rPr lang="en-US" sz="2400" b="0" i="0" u="none" strike="noStrike" baseline="30000" dirty="0">
                <a:solidFill>
                  <a:srgbClr val="21212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  <a:r>
              <a:rPr lang="en-US" sz="2400" b="0" i="0" u="none" strike="noStrike" dirty="0">
                <a:solidFill>
                  <a:srgbClr val="21212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and antibodies (</a:t>
            </a:r>
            <a:r>
              <a:rPr lang="en-US" sz="2400" b="0" i="0" u="none" strike="noStrike" dirty="0" err="1">
                <a:solidFill>
                  <a:srgbClr val="21212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mAbs</a:t>
            </a:r>
            <a:r>
              <a:rPr lang="en-US" sz="2400" b="0" i="0" u="none" strike="noStrike" dirty="0">
                <a:solidFill>
                  <a:srgbClr val="21212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r>
              <a:rPr lang="en-US" sz="2400" b="0" i="0" u="none" strike="noStrike" baseline="30000" dirty="0">
                <a:solidFill>
                  <a:srgbClr val="21212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</a:p>
          <a:p>
            <a:pPr marR="0" algn="l">
              <a:spcBef>
                <a:spcPts val="0"/>
              </a:spcBef>
              <a:spcAft>
                <a:spcPts val="0"/>
              </a:spcAft>
            </a:pPr>
            <a:endParaRPr lang="en-US" sz="2400" b="0" i="0" u="none" strike="noStrike" dirty="0">
              <a:solidFill>
                <a:srgbClr val="21212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marR="0" indent="-342900" algn="l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21212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</a:t>
            </a:r>
            <a:r>
              <a:rPr lang="en-US" sz="2400" b="0" i="0" u="none" strike="noStrike" dirty="0">
                <a:solidFill>
                  <a:srgbClr val="21212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lycobiology R&amp;D thwarted by limitations </a:t>
            </a:r>
            <a:r>
              <a:rPr lang="en-US" sz="2400" dirty="0">
                <a:solidFill>
                  <a:srgbClr val="21212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 BOTH production and scope of</a:t>
            </a:r>
            <a:r>
              <a:rPr lang="en-US" sz="2400" b="0" i="0" u="none" strike="noStrike" dirty="0">
                <a:solidFill>
                  <a:srgbClr val="21212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lectin</a:t>
            </a:r>
            <a:r>
              <a:rPr lang="en-US" sz="2400" dirty="0">
                <a:solidFill>
                  <a:srgbClr val="21212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 and glycan-targeted mABs</a:t>
            </a:r>
            <a:r>
              <a:rPr lang="en-US" sz="2400" baseline="30000" dirty="0">
                <a:solidFill>
                  <a:srgbClr val="21212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</a:t>
            </a:r>
            <a:r>
              <a:rPr lang="en-US" sz="2400" b="0" i="0" u="none" strike="noStrike" dirty="0">
                <a:solidFill>
                  <a:srgbClr val="21212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  </a:t>
            </a:r>
          </a:p>
          <a:p>
            <a:pPr marR="0" algn="l">
              <a:spcBef>
                <a:spcPts val="0"/>
              </a:spcBef>
              <a:spcAft>
                <a:spcPts val="0"/>
              </a:spcAft>
            </a:pPr>
            <a:endParaRPr lang="en-US" sz="2400" dirty="0">
              <a:solidFill>
                <a:srgbClr val="21212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marR="0" indent="-342900" algn="l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GB-NB</a:t>
            </a:r>
            <a:r>
              <a:rPr lang="en-US" sz="2400" b="0" i="0" u="none" strike="noStrike" dirty="0">
                <a:solidFill>
                  <a:srgbClr val="FF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TECHNOLOGY: Novel approach to Dx and </a:t>
            </a:r>
            <a:r>
              <a:rPr lang="en-US" sz="2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</a:t>
            </a:r>
            <a:r>
              <a:rPr lang="en-US" sz="2400" b="0" i="0" u="none" strike="noStrike" dirty="0">
                <a:solidFill>
                  <a:srgbClr val="FF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x agents for glycan detection and glycan enabled therapeutics</a:t>
            </a:r>
            <a:endParaRPr lang="en-US" sz="24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17BFC311-3118-B0D4-7B18-AF5702D4A4D5}"/>
              </a:ext>
            </a:extLst>
          </p:cNvPr>
          <p:cNvGrpSpPr/>
          <p:nvPr/>
        </p:nvGrpSpPr>
        <p:grpSpPr>
          <a:xfrm>
            <a:off x="104232" y="947240"/>
            <a:ext cx="5006263" cy="5780908"/>
            <a:chOff x="7030601" y="1063732"/>
            <a:chExt cx="5006263" cy="5780908"/>
          </a:xfrm>
        </p:grpSpPr>
        <p:sp>
          <p:nvSpPr>
            <p:cNvPr id="46" name="TextBox 45">
              <a:extLst>
                <a:ext uri="{FF2B5EF4-FFF2-40B4-BE49-F238E27FC236}">
                  <a16:creationId xmlns:a16="http://schemas.microsoft.com/office/drawing/2014/main" id="{27BEAAC4-25E6-110C-0190-1FA77F9909E8}"/>
                </a:ext>
              </a:extLst>
            </p:cNvPr>
            <p:cNvSpPr txBox="1"/>
            <p:nvPr/>
          </p:nvSpPr>
          <p:spPr>
            <a:xfrm>
              <a:off x="9471169" y="6307921"/>
              <a:ext cx="125015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b="1" i="1" dirty="0"/>
                <a:t>glycoprotein</a:t>
              </a:r>
            </a:p>
          </p:txBody>
        </p:sp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2F53059C-A3B9-42E4-BED9-01938C86FFD9}"/>
                </a:ext>
              </a:extLst>
            </p:cNvPr>
            <p:cNvGrpSpPr/>
            <p:nvPr/>
          </p:nvGrpSpPr>
          <p:grpSpPr>
            <a:xfrm>
              <a:off x="7030601" y="1063732"/>
              <a:ext cx="5006263" cy="5780908"/>
              <a:chOff x="7161227" y="1063732"/>
              <a:chExt cx="5006263" cy="5780908"/>
            </a:xfrm>
          </p:grpSpPr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A5A8CDF3-22F0-62D9-6110-3F65C7C6084D}"/>
                  </a:ext>
                </a:extLst>
              </p:cNvPr>
              <p:cNvSpPr txBox="1"/>
              <p:nvPr/>
            </p:nvSpPr>
            <p:spPr>
              <a:xfrm>
                <a:off x="7161227" y="1063732"/>
                <a:ext cx="5006263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400" b="1" i="1" dirty="0"/>
                  <a:t>MAMMALIAN CELL SURFACES AND GLYCAN INTERACTIONS</a:t>
                </a:r>
              </a:p>
            </p:txBody>
          </p:sp>
          <p:pic>
            <p:nvPicPr>
              <p:cNvPr id="20" name="Picture 19">
                <a:extLst>
                  <a:ext uri="{FF2B5EF4-FFF2-40B4-BE49-F238E27FC236}">
                    <a16:creationId xmlns:a16="http://schemas.microsoft.com/office/drawing/2014/main" id="{2D289FC8-5BD1-C8EC-6AB2-1E716686582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7161227" y="2373305"/>
                <a:ext cx="4591618" cy="3814709"/>
              </a:xfrm>
              <a:prstGeom prst="rect">
                <a:avLst/>
              </a:prstGeom>
            </p:spPr>
          </p:pic>
          <p:sp>
            <p:nvSpPr>
              <p:cNvPr id="21" name="TextBox 20">
                <a:extLst>
                  <a:ext uri="{FF2B5EF4-FFF2-40B4-BE49-F238E27FC236}">
                    <a16:creationId xmlns:a16="http://schemas.microsoft.com/office/drawing/2014/main" id="{A7C6AF15-04D9-3390-EB36-608C579567E0}"/>
                  </a:ext>
                </a:extLst>
              </p:cNvPr>
              <p:cNvSpPr txBox="1"/>
              <p:nvPr/>
            </p:nvSpPr>
            <p:spPr>
              <a:xfrm>
                <a:off x="7161227" y="1990916"/>
                <a:ext cx="97449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b="1" i="1" dirty="0"/>
                  <a:t>bacteria</a:t>
                </a:r>
              </a:p>
            </p:txBody>
          </p:sp>
          <p:sp>
            <p:nvSpPr>
              <p:cNvPr id="22" name="TextBox 21">
                <a:extLst>
                  <a:ext uri="{FF2B5EF4-FFF2-40B4-BE49-F238E27FC236}">
                    <a16:creationId xmlns:a16="http://schemas.microsoft.com/office/drawing/2014/main" id="{4890C077-665B-01AD-8F66-5E492E34DAF5}"/>
                  </a:ext>
                </a:extLst>
              </p:cNvPr>
              <p:cNvSpPr txBox="1"/>
              <p:nvPr/>
            </p:nvSpPr>
            <p:spPr>
              <a:xfrm>
                <a:off x="8542948" y="2803752"/>
                <a:ext cx="849913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b="1" i="1" dirty="0"/>
                  <a:t>viruses</a:t>
                </a:r>
              </a:p>
            </p:txBody>
          </p:sp>
          <p:sp>
            <p:nvSpPr>
              <p:cNvPr id="24" name="TextBox 23">
                <a:extLst>
                  <a:ext uri="{FF2B5EF4-FFF2-40B4-BE49-F238E27FC236}">
                    <a16:creationId xmlns:a16="http://schemas.microsoft.com/office/drawing/2014/main" id="{F9CF3CFA-1EB7-C3B5-AA57-0BFAB4928676}"/>
                  </a:ext>
                </a:extLst>
              </p:cNvPr>
              <p:cNvSpPr txBox="1"/>
              <p:nvPr/>
            </p:nvSpPr>
            <p:spPr>
              <a:xfrm>
                <a:off x="9523141" y="1974338"/>
                <a:ext cx="722121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b="1" i="1" dirty="0" err="1"/>
                  <a:t>mAbs</a:t>
                </a:r>
                <a:endParaRPr lang="en-US" b="1" i="1" dirty="0"/>
              </a:p>
            </p:txBody>
          </p:sp>
          <p:grpSp>
            <p:nvGrpSpPr>
              <p:cNvPr id="4" name="Group 3">
                <a:extLst>
                  <a:ext uri="{FF2B5EF4-FFF2-40B4-BE49-F238E27FC236}">
                    <a16:creationId xmlns:a16="http://schemas.microsoft.com/office/drawing/2014/main" id="{A5B25C34-1A2F-5829-E21C-5548F789F35C}"/>
                  </a:ext>
                </a:extLst>
              </p:cNvPr>
              <p:cNvGrpSpPr/>
              <p:nvPr/>
            </p:nvGrpSpPr>
            <p:grpSpPr>
              <a:xfrm>
                <a:off x="9092583" y="6037470"/>
                <a:ext cx="2300356" cy="807170"/>
                <a:chOff x="9092583" y="6037470"/>
                <a:chExt cx="2300356" cy="807170"/>
              </a:xfrm>
            </p:grpSpPr>
            <p:sp>
              <p:nvSpPr>
                <p:cNvPr id="39" name="Freeform 38">
                  <a:extLst>
                    <a:ext uri="{FF2B5EF4-FFF2-40B4-BE49-F238E27FC236}">
                      <a16:creationId xmlns:a16="http://schemas.microsoft.com/office/drawing/2014/main" id="{B03FB055-3211-CE3A-023F-2636A56F3041}"/>
                    </a:ext>
                  </a:extLst>
                </p:cNvPr>
                <p:cNvSpPr/>
                <p:nvPr/>
              </p:nvSpPr>
              <p:spPr>
                <a:xfrm rot="12992194">
                  <a:off x="10804522" y="6255242"/>
                  <a:ext cx="305778" cy="589398"/>
                </a:xfrm>
                <a:custGeom>
                  <a:avLst/>
                  <a:gdLst>
                    <a:gd name="connsiteX0" fmla="*/ 76746 w 217588"/>
                    <a:gd name="connsiteY0" fmla="*/ 98225 h 765405"/>
                    <a:gd name="connsiteX1" fmla="*/ 13 w 217588"/>
                    <a:gd name="connsiteY1" fmla="*/ 123802 h 765405"/>
                    <a:gd name="connsiteX2" fmla="*/ 70352 w 217588"/>
                    <a:gd name="connsiteY2" fmla="*/ 213324 h 765405"/>
                    <a:gd name="connsiteX3" fmla="*/ 44774 w 217588"/>
                    <a:gd name="connsiteY3" fmla="*/ 309240 h 765405"/>
                    <a:gd name="connsiteX4" fmla="*/ 95929 w 217588"/>
                    <a:gd name="connsiteY4" fmla="*/ 462706 h 765405"/>
                    <a:gd name="connsiteX5" fmla="*/ 38380 w 217588"/>
                    <a:gd name="connsiteY5" fmla="*/ 699299 h 765405"/>
                    <a:gd name="connsiteX6" fmla="*/ 147085 w 217588"/>
                    <a:gd name="connsiteY6" fmla="*/ 737665 h 765405"/>
                    <a:gd name="connsiteX7" fmla="*/ 217423 w 217588"/>
                    <a:gd name="connsiteY7" fmla="*/ 328423 h 765405"/>
                    <a:gd name="connsiteX8" fmla="*/ 127901 w 217588"/>
                    <a:gd name="connsiteY8" fmla="*/ 187747 h 765405"/>
                    <a:gd name="connsiteX9" fmla="*/ 198240 w 217588"/>
                    <a:gd name="connsiteY9" fmla="*/ 2309 h 765405"/>
                    <a:gd name="connsiteX10" fmla="*/ 76746 w 217588"/>
                    <a:gd name="connsiteY10" fmla="*/ 98225 h 7654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217588" h="765405">
                      <a:moveTo>
                        <a:pt x="76746" y="98225"/>
                      </a:moveTo>
                      <a:cubicBezTo>
                        <a:pt x="43708" y="118474"/>
                        <a:pt x="1079" y="104619"/>
                        <a:pt x="13" y="123802"/>
                      </a:cubicBezTo>
                      <a:cubicBezTo>
                        <a:pt x="-1053" y="142985"/>
                        <a:pt x="62892" y="182418"/>
                        <a:pt x="70352" y="213324"/>
                      </a:cubicBezTo>
                      <a:cubicBezTo>
                        <a:pt x="77812" y="244230"/>
                        <a:pt x="40511" y="267676"/>
                        <a:pt x="44774" y="309240"/>
                      </a:cubicBezTo>
                      <a:cubicBezTo>
                        <a:pt x="49037" y="350804"/>
                        <a:pt x="96995" y="397696"/>
                        <a:pt x="95929" y="462706"/>
                      </a:cubicBezTo>
                      <a:cubicBezTo>
                        <a:pt x="94863" y="527716"/>
                        <a:pt x="29854" y="653472"/>
                        <a:pt x="38380" y="699299"/>
                      </a:cubicBezTo>
                      <a:cubicBezTo>
                        <a:pt x="46906" y="745126"/>
                        <a:pt x="117245" y="799478"/>
                        <a:pt x="147085" y="737665"/>
                      </a:cubicBezTo>
                      <a:cubicBezTo>
                        <a:pt x="176925" y="675852"/>
                        <a:pt x="220620" y="420076"/>
                        <a:pt x="217423" y="328423"/>
                      </a:cubicBezTo>
                      <a:cubicBezTo>
                        <a:pt x="214226" y="236770"/>
                        <a:pt x="131098" y="242099"/>
                        <a:pt x="127901" y="187747"/>
                      </a:cubicBezTo>
                      <a:cubicBezTo>
                        <a:pt x="124704" y="133395"/>
                        <a:pt x="209963" y="20426"/>
                        <a:pt x="198240" y="2309"/>
                      </a:cubicBezTo>
                      <a:cubicBezTo>
                        <a:pt x="186517" y="-15808"/>
                        <a:pt x="109784" y="77976"/>
                        <a:pt x="76746" y="98225"/>
                      </a:cubicBezTo>
                      <a:close/>
                    </a:path>
                  </a:pathLst>
                </a:custGeom>
                <a:gradFill>
                  <a:gsLst>
                    <a:gs pos="5000">
                      <a:srgbClr val="00A16C"/>
                    </a:gs>
                    <a:gs pos="100000">
                      <a:srgbClr val="006441"/>
                    </a:gs>
                    <a:gs pos="82000">
                      <a:srgbClr val="006441"/>
                    </a:gs>
                  </a:gsLst>
                  <a:path path="circle">
                    <a:fillToRect l="50000" t="50000" r="50000" b="50000"/>
                  </a:path>
                </a:gra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grpSp>
              <p:nvGrpSpPr>
                <p:cNvPr id="38" name="Group 37">
                  <a:extLst>
                    <a:ext uri="{FF2B5EF4-FFF2-40B4-BE49-F238E27FC236}">
                      <a16:creationId xmlns:a16="http://schemas.microsoft.com/office/drawing/2014/main" id="{BF4033D7-9872-B255-A267-8286D643003A}"/>
                    </a:ext>
                  </a:extLst>
                </p:cNvPr>
                <p:cNvGrpSpPr/>
                <p:nvPr/>
              </p:nvGrpSpPr>
              <p:grpSpPr>
                <a:xfrm rot="2050848">
                  <a:off x="11118458" y="6037470"/>
                  <a:ext cx="274481" cy="369332"/>
                  <a:chOff x="10280464" y="5995661"/>
                  <a:chExt cx="383432" cy="464920"/>
                </a:xfrm>
              </p:grpSpPr>
              <p:sp>
                <p:nvSpPr>
                  <p:cNvPr id="26" name="Oval 25">
                    <a:extLst>
                      <a:ext uri="{FF2B5EF4-FFF2-40B4-BE49-F238E27FC236}">
                        <a16:creationId xmlns:a16="http://schemas.microsoft.com/office/drawing/2014/main" id="{E75BE181-ADA1-FE38-F421-C37C19E682A4}"/>
                      </a:ext>
                    </a:extLst>
                  </p:cNvPr>
                  <p:cNvSpPr/>
                  <p:nvPr/>
                </p:nvSpPr>
                <p:spPr>
                  <a:xfrm>
                    <a:off x="10368130" y="6256229"/>
                    <a:ext cx="175332" cy="104078"/>
                  </a:xfrm>
                  <a:prstGeom prst="ellipse">
                    <a:avLst/>
                  </a:prstGeom>
                  <a:gradFill flip="none" rotWithShape="1">
                    <a:gsLst>
                      <a:gs pos="66000">
                        <a:srgbClr val="004AF4"/>
                      </a:gs>
                      <a:gs pos="6000">
                        <a:schemeClr val="accent1">
                          <a:lumMod val="45000"/>
                          <a:lumOff val="55000"/>
                        </a:schemeClr>
                      </a:gs>
                      <a:gs pos="100000">
                        <a:srgbClr val="0070C0"/>
                      </a:gs>
                      <a:gs pos="100000">
                        <a:schemeClr val="accent1">
                          <a:lumMod val="30000"/>
                          <a:lumOff val="70000"/>
                        </a:schemeClr>
                      </a:gs>
                    </a:gsLst>
                    <a:path path="circle">
                      <a:fillToRect l="50000" t="50000" r="50000" b="50000"/>
                    </a:path>
                    <a:tileRect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29" name="Oval 28">
                    <a:extLst>
                      <a:ext uri="{FF2B5EF4-FFF2-40B4-BE49-F238E27FC236}">
                        <a16:creationId xmlns:a16="http://schemas.microsoft.com/office/drawing/2014/main" id="{5565F0A2-BDA6-16A4-2A7F-4ED39CC222CB}"/>
                      </a:ext>
                    </a:extLst>
                  </p:cNvPr>
                  <p:cNvSpPr/>
                  <p:nvPr/>
                </p:nvSpPr>
                <p:spPr>
                  <a:xfrm>
                    <a:off x="10368130" y="6356503"/>
                    <a:ext cx="175332" cy="104078"/>
                  </a:xfrm>
                  <a:prstGeom prst="ellipse">
                    <a:avLst/>
                  </a:prstGeom>
                  <a:gradFill flip="none" rotWithShape="1">
                    <a:gsLst>
                      <a:gs pos="66000">
                        <a:srgbClr val="004AF4"/>
                      </a:gs>
                      <a:gs pos="6000">
                        <a:schemeClr val="accent1">
                          <a:lumMod val="45000"/>
                          <a:lumOff val="55000"/>
                        </a:schemeClr>
                      </a:gs>
                      <a:gs pos="100000">
                        <a:srgbClr val="0070C0"/>
                      </a:gs>
                      <a:gs pos="100000">
                        <a:schemeClr val="accent1">
                          <a:lumMod val="30000"/>
                          <a:lumOff val="70000"/>
                        </a:schemeClr>
                      </a:gs>
                    </a:gsLst>
                    <a:path path="circle">
                      <a:fillToRect l="50000" t="50000" r="50000" b="50000"/>
                    </a:path>
                    <a:tileRect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30" name="Oval 29">
                    <a:extLst>
                      <a:ext uri="{FF2B5EF4-FFF2-40B4-BE49-F238E27FC236}">
                        <a16:creationId xmlns:a16="http://schemas.microsoft.com/office/drawing/2014/main" id="{15D399F4-3729-40AA-C22E-F1A0DFFCB5D7}"/>
                      </a:ext>
                    </a:extLst>
                  </p:cNvPr>
                  <p:cNvSpPr/>
                  <p:nvPr/>
                </p:nvSpPr>
                <p:spPr>
                  <a:xfrm>
                    <a:off x="10488564" y="6003757"/>
                    <a:ext cx="175332" cy="104078"/>
                  </a:xfrm>
                  <a:prstGeom prst="ellipse">
                    <a:avLst/>
                  </a:prstGeom>
                  <a:gradFill flip="none" rotWithShape="1">
                    <a:gsLst>
                      <a:gs pos="66000">
                        <a:srgbClr val="9E0CC6"/>
                      </a:gs>
                      <a:gs pos="6000">
                        <a:schemeClr val="bg1">
                          <a:lumMod val="85000"/>
                        </a:schemeClr>
                      </a:gs>
                      <a:gs pos="100000">
                        <a:srgbClr val="0070C0"/>
                      </a:gs>
                      <a:gs pos="100000">
                        <a:schemeClr val="accent1">
                          <a:lumMod val="30000"/>
                          <a:lumOff val="70000"/>
                        </a:schemeClr>
                      </a:gs>
                    </a:gsLst>
                    <a:path path="circle">
                      <a:fillToRect l="50000" t="50000" r="50000" b="50000"/>
                    </a:path>
                    <a:tileRect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31" name="Oval 30">
                    <a:extLst>
                      <a:ext uri="{FF2B5EF4-FFF2-40B4-BE49-F238E27FC236}">
                        <a16:creationId xmlns:a16="http://schemas.microsoft.com/office/drawing/2014/main" id="{68F52299-6543-04D9-EDAA-74040136F9F3}"/>
                      </a:ext>
                    </a:extLst>
                  </p:cNvPr>
                  <p:cNvSpPr/>
                  <p:nvPr/>
                </p:nvSpPr>
                <p:spPr>
                  <a:xfrm>
                    <a:off x="10379613" y="6165694"/>
                    <a:ext cx="175332" cy="104078"/>
                  </a:xfrm>
                  <a:prstGeom prst="ellipse">
                    <a:avLst/>
                  </a:prstGeom>
                  <a:gradFill flip="none" rotWithShape="1">
                    <a:gsLst>
                      <a:gs pos="100000">
                        <a:srgbClr val="009A00"/>
                      </a:gs>
                      <a:gs pos="6000">
                        <a:schemeClr val="bg1">
                          <a:lumMod val="85000"/>
                        </a:schemeClr>
                      </a:gs>
                      <a:gs pos="100000">
                        <a:srgbClr val="0070C0"/>
                      </a:gs>
                      <a:gs pos="100000">
                        <a:schemeClr val="accent6">
                          <a:lumMod val="75000"/>
                        </a:schemeClr>
                      </a:gs>
                    </a:gsLst>
                    <a:path path="circle">
                      <a:fillToRect l="50000" t="50000" r="50000" b="50000"/>
                    </a:path>
                    <a:tileRect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33" name="Oval 32">
                    <a:extLst>
                      <a:ext uri="{FF2B5EF4-FFF2-40B4-BE49-F238E27FC236}">
                        <a16:creationId xmlns:a16="http://schemas.microsoft.com/office/drawing/2014/main" id="{F50D5E68-6B32-DB06-0FA6-0F3F7E1E3E99}"/>
                      </a:ext>
                    </a:extLst>
                  </p:cNvPr>
                  <p:cNvSpPr/>
                  <p:nvPr/>
                </p:nvSpPr>
                <p:spPr>
                  <a:xfrm>
                    <a:off x="10280464" y="5995661"/>
                    <a:ext cx="175332" cy="104078"/>
                  </a:xfrm>
                  <a:prstGeom prst="ellipse">
                    <a:avLst/>
                  </a:prstGeom>
                  <a:gradFill flip="none" rotWithShape="1">
                    <a:gsLst>
                      <a:gs pos="66000">
                        <a:srgbClr val="9E0CC6"/>
                      </a:gs>
                      <a:gs pos="6000">
                        <a:schemeClr val="bg1">
                          <a:lumMod val="85000"/>
                        </a:schemeClr>
                      </a:gs>
                      <a:gs pos="100000">
                        <a:srgbClr val="0070C0"/>
                      </a:gs>
                      <a:gs pos="100000">
                        <a:schemeClr val="accent1">
                          <a:lumMod val="30000"/>
                          <a:lumOff val="70000"/>
                        </a:schemeClr>
                      </a:gs>
                    </a:gsLst>
                    <a:path path="circle">
                      <a:fillToRect l="50000" t="50000" r="50000" b="50000"/>
                    </a:path>
                    <a:tileRect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36" name="Oval 35">
                    <a:extLst>
                      <a:ext uri="{FF2B5EF4-FFF2-40B4-BE49-F238E27FC236}">
                        <a16:creationId xmlns:a16="http://schemas.microsoft.com/office/drawing/2014/main" id="{6AA62F12-EDDC-9F81-3B8D-2048372D2C01}"/>
                      </a:ext>
                    </a:extLst>
                  </p:cNvPr>
                  <p:cNvSpPr/>
                  <p:nvPr/>
                </p:nvSpPr>
                <p:spPr>
                  <a:xfrm>
                    <a:off x="10478762" y="6083999"/>
                    <a:ext cx="175332" cy="122093"/>
                  </a:xfrm>
                  <a:prstGeom prst="ellipse">
                    <a:avLst/>
                  </a:prstGeom>
                  <a:gradFill flip="none" rotWithShape="1">
                    <a:gsLst>
                      <a:gs pos="100000">
                        <a:srgbClr val="009A00"/>
                      </a:gs>
                      <a:gs pos="6000">
                        <a:schemeClr val="bg1">
                          <a:lumMod val="85000"/>
                        </a:schemeClr>
                      </a:gs>
                      <a:gs pos="100000">
                        <a:srgbClr val="0070C0"/>
                      </a:gs>
                      <a:gs pos="100000">
                        <a:schemeClr val="accent6">
                          <a:lumMod val="75000"/>
                        </a:schemeClr>
                      </a:gs>
                    </a:gsLst>
                    <a:path path="circle">
                      <a:fillToRect l="50000" t="50000" r="50000" b="50000"/>
                    </a:path>
                    <a:tileRect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37" name="Oval 36">
                    <a:extLst>
                      <a:ext uri="{FF2B5EF4-FFF2-40B4-BE49-F238E27FC236}">
                        <a16:creationId xmlns:a16="http://schemas.microsoft.com/office/drawing/2014/main" id="{F5EA55D3-19ED-C258-65D1-5C6EC9A49F54}"/>
                      </a:ext>
                    </a:extLst>
                  </p:cNvPr>
                  <p:cNvSpPr/>
                  <p:nvPr/>
                </p:nvSpPr>
                <p:spPr>
                  <a:xfrm>
                    <a:off x="10280464" y="6083999"/>
                    <a:ext cx="175332" cy="122093"/>
                  </a:xfrm>
                  <a:prstGeom prst="ellipse">
                    <a:avLst/>
                  </a:prstGeom>
                  <a:gradFill flip="none" rotWithShape="1">
                    <a:gsLst>
                      <a:gs pos="100000">
                        <a:srgbClr val="009A00"/>
                      </a:gs>
                      <a:gs pos="6000">
                        <a:schemeClr val="bg1">
                          <a:lumMod val="85000"/>
                        </a:schemeClr>
                      </a:gs>
                      <a:gs pos="100000">
                        <a:srgbClr val="0070C0"/>
                      </a:gs>
                      <a:gs pos="100000">
                        <a:schemeClr val="accent6">
                          <a:lumMod val="75000"/>
                        </a:schemeClr>
                      </a:gs>
                    </a:gsLst>
                    <a:path path="circle">
                      <a:fillToRect l="50000" t="50000" r="50000" b="50000"/>
                    </a:path>
                    <a:tileRect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 dirty="0"/>
                  </a:p>
                </p:txBody>
              </p:sp>
            </p:grpSp>
            <p:sp>
              <p:nvSpPr>
                <p:cNvPr id="32" name="Oval 31">
                  <a:extLst>
                    <a:ext uri="{FF2B5EF4-FFF2-40B4-BE49-F238E27FC236}">
                      <a16:creationId xmlns:a16="http://schemas.microsoft.com/office/drawing/2014/main" id="{CC65B0EC-1ADB-A8B9-FC48-69B291C24BDD}"/>
                    </a:ext>
                  </a:extLst>
                </p:cNvPr>
                <p:cNvSpPr/>
                <p:nvPr/>
              </p:nvSpPr>
              <p:spPr>
                <a:xfrm>
                  <a:off x="9092583" y="6268405"/>
                  <a:ext cx="130389" cy="80676"/>
                </a:xfrm>
                <a:prstGeom prst="ellipse">
                  <a:avLst/>
                </a:prstGeom>
                <a:gradFill flip="none" rotWithShape="1">
                  <a:gsLst>
                    <a:gs pos="66000">
                      <a:srgbClr val="FD5BB0"/>
                    </a:gs>
                    <a:gs pos="6000">
                      <a:schemeClr val="bg1">
                        <a:lumMod val="85000"/>
                      </a:schemeClr>
                    </a:gs>
                    <a:gs pos="100000">
                      <a:srgbClr val="FD5BB0"/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34" name="Oval 33">
                  <a:extLst>
                    <a:ext uri="{FF2B5EF4-FFF2-40B4-BE49-F238E27FC236}">
                      <a16:creationId xmlns:a16="http://schemas.microsoft.com/office/drawing/2014/main" id="{CFC9CC2F-4E61-38DB-AE09-3790FA0FA934}"/>
                    </a:ext>
                  </a:extLst>
                </p:cNvPr>
                <p:cNvSpPr/>
                <p:nvPr/>
              </p:nvSpPr>
              <p:spPr>
                <a:xfrm>
                  <a:off x="9092583" y="6187729"/>
                  <a:ext cx="130389" cy="80676"/>
                </a:xfrm>
                <a:prstGeom prst="ellipse">
                  <a:avLst/>
                </a:prstGeom>
                <a:gradFill flip="none" rotWithShape="1">
                  <a:gsLst>
                    <a:gs pos="66000">
                      <a:schemeClr val="accent4">
                        <a:lumMod val="50000"/>
                      </a:schemeClr>
                    </a:gs>
                    <a:gs pos="6000">
                      <a:schemeClr val="bg1">
                        <a:lumMod val="85000"/>
                      </a:schemeClr>
                    </a:gs>
                    <a:gs pos="100000">
                      <a:srgbClr val="0070C0"/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35" name="Oval 34">
                  <a:extLst>
                    <a:ext uri="{FF2B5EF4-FFF2-40B4-BE49-F238E27FC236}">
                      <a16:creationId xmlns:a16="http://schemas.microsoft.com/office/drawing/2014/main" id="{2253DD5D-146E-1745-8523-A8A6379C9026}"/>
                    </a:ext>
                  </a:extLst>
                </p:cNvPr>
                <p:cNvSpPr/>
                <p:nvPr/>
              </p:nvSpPr>
              <p:spPr>
                <a:xfrm>
                  <a:off x="9093419" y="6340212"/>
                  <a:ext cx="130389" cy="80676"/>
                </a:xfrm>
                <a:prstGeom prst="ellipse">
                  <a:avLst/>
                </a:prstGeom>
                <a:gradFill flip="none" rotWithShape="1">
                  <a:gsLst>
                    <a:gs pos="100000">
                      <a:srgbClr val="FF761A"/>
                    </a:gs>
                    <a:gs pos="6000">
                      <a:schemeClr val="bg1">
                        <a:lumMod val="95000"/>
                      </a:schemeClr>
                    </a:gs>
                    <a:gs pos="100000">
                      <a:srgbClr val="0070C0"/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40" name="Freeform 39">
                  <a:extLst>
                    <a:ext uri="{FF2B5EF4-FFF2-40B4-BE49-F238E27FC236}">
                      <a16:creationId xmlns:a16="http://schemas.microsoft.com/office/drawing/2014/main" id="{467E7743-8D52-5DEE-CA83-2C1ADB46D9EF}"/>
                    </a:ext>
                  </a:extLst>
                </p:cNvPr>
                <p:cNvSpPr/>
                <p:nvPr/>
              </p:nvSpPr>
              <p:spPr>
                <a:xfrm>
                  <a:off x="9104575" y="6422127"/>
                  <a:ext cx="28532" cy="272613"/>
                </a:xfrm>
                <a:custGeom>
                  <a:avLst/>
                  <a:gdLst>
                    <a:gd name="connsiteX0" fmla="*/ 38366 w 38366"/>
                    <a:gd name="connsiteY0" fmla="*/ 0 h 351692"/>
                    <a:gd name="connsiteX1" fmla="*/ 31972 w 38366"/>
                    <a:gd name="connsiteY1" fmla="*/ 44761 h 351692"/>
                    <a:gd name="connsiteX2" fmla="*/ 12789 w 38366"/>
                    <a:gd name="connsiteY2" fmla="*/ 51155 h 351692"/>
                    <a:gd name="connsiteX3" fmla="*/ 0 w 38366"/>
                    <a:gd name="connsiteY3" fmla="*/ 70338 h 351692"/>
                    <a:gd name="connsiteX4" fmla="*/ 19183 w 38366"/>
                    <a:gd name="connsiteY4" fmla="*/ 83127 h 351692"/>
                    <a:gd name="connsiteX5" fmla="*/ 38366 w 38366"/>
                    <a:gd name="connsiteY5" fmla="*/ 121494 h 351692"/>
                    <a:gd name="connsiteX6" fmla="*/ 31972 w 38366"/>
                    <a:gd name="connsiteY6" fmla="*/ 166254 h 351692"/>
                    <a:gd name="connsiteX7" fmla="*/ 0 w 38366"/>
                    <a:gd name="connsiteY7" fmla="*/ 204621 h 351692"/>
                    <a:gd name="connsiteX8" fmla="*/ 6394 w 38366"/>
                    <a:gd name="connsiteY8" fmla="*/ 249382 h 351692"/>
                    <a:gd name="connsiteX9" fmla="*/ 19183 w 38366"/>
                    <a:gd name="connsiteY9" fmla="*/ 287748 h 351692"/>
                    <a:gd name="connsiteX10" fmla="*/ 6394 w 38366"/>
                    <a:gd name="connsiteY10" fmla="*/ 351692 h 3516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38366" h="351692">
                      <a:moveTo>
                        <a:pt x="38366" y="0"/>
                      </a:moveTo>
                      <a:cubicBezTo>
                        <a:pt x="36235" y="14920"/>
                        <a:pt x="38712" y="31280"/>
                        <a:pt x="31972" y="44761"/>
                      </a:cubicBezTo>
                      <a:cubicBezTo>
                        <a:pt x="28958" y="50790"/>
                        <a:pt x="18052" y="46945"/>
                        <a:pt x="12789" y="51155"/>
                      </a:cubicBezTo>
                      <a:cubicBezTo>
                        <a:pt x="6788" y="55956"/>
                        <a:pt x="4263" y="63944"/>
                        <a:pt x="0" y="70338"/>
                      </a:cubicBezTo>
                      <a:cubicBezTo>
                        <a:pt x="6394" y="74601"/>
                        <a:pt x="13749" y="77693"/>
                        <a:pt x="19183" y="83127"/>
                      </a:cubicBezTo>
                      <a:cubicBezTo>
                        <a:pt x="31580" y="95524"/>
                        <a:pt x="33165" y="105890"/>
                        <a:pt x="38366" y="121494"/>
                      </a:cubicBezTo>
                      <a:cubicBezTo>
                        <a:pt x="36235" y="136414"/>
                        <a:pt x="36303" y="151818"/>
                        <a:pt x="31972" y="166254"/>
                      </a:cubicBezTo>
                      <a:cubicBezTo>
                        <a:pt x="28156" y="178973"/>
                        <a:pt x="8157" y="196464"/>
                        <a:pt x="0" y="204621"/>
                      </a:cubicBezTo>
                      <a:cubicBezTo>
                        <a:pt x="2131" y="219541"/>
                        <a:pt x="3005" y="234696"/>
                        <a:pt x="6394" y="249382"/>
                      </a:cubicBezTo>
                      <a:cubicBezTo>
                        <a:pt x="9425" y="262517"/>
                        <a:pt x="19183" y="287748"/>
                        <a:pt x="19183" y="287748"/>
                      </a:cubicBezTo>
                      <a:cubicBezTo>
                        <a:pt x="12456" y="348294"/>
                        <a:pt x="26438" y="331651"/>
                        <a:pt x="6394" y="351692"/>
                      </a:cubicBezTo>
                    </a:path>
                  </a:pathLst>
                </a:custGeom>
                <a:noFill/>
                <a:ln w="19050"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41" name="Freeform 40">
                  <a:extLst>
                    <a:ext uri="{FF2B5EF4-FFF2-40B4-BE49-F238E27FC236}">
                      <a16:creationId xmlns:a16="http://schemas.microsoft.com/office/drawing/2014/main" id="{380AF661-F7BB-56FF-7883-520553BA9710}"/>
                    </a:ext>
                  </a:extLst>
                </p:cNvPr>
                <p:cNvSpPr/>
                <p:nvPr/>
              </p:nvSpPr>
              <p:spPr>
                <a:xfrm>
                  <a:off x="9165603" y="6411385"/>
                  <a:ext cx="28532" cy="272613"/>
                </a:xfrm>
                <a:custGeom>
                  <a:avLst/>
                  <a:gdLst>
                    <a:gd name="connsiteX0" fmla="*/ 38366 w 38366"/>
                    <a:gd name="connsiteY0" fmla="*/ 0 h 351692"/>
                    <a:gd name="connsiteX1" fmla="*/ 31972 w 38366"/>
                    <a:gd name="connsiteY1" fmla="*/ 44761 h 351692"/>
                    <a:gd name="connsiteX2" fmla="*/ 12789 w 38366"/>
                    <a:gd name="connsiteY2" fmla="*/ 51155 h 351692"/>
                    <a:gd name="connsiteX3" fmla="*/ 0 w 38366"/>
                    <a:gd name="connsiteY3" fmla="*/ 70338 h 351692"/>
                    <a:gd name="connsiteX4" fmla="*/ 19183 w 38366"/>
                    <a:gd name="connsiteY4" fmla="*/ 83127 h 351692"/>
                    <a:gd name="connsiteX5" fmla="*/ 38366 w 38366"/>
                    <a:gd name="connsiteY5" fmla="*/ 121494 h 351692"/>
                    <a:gd name="connsiteX6" fmla="*/ 31972 w 38366"/>
                    <a:gd name="connsiteY6" fmla="*/ 166254 h 351692"/>
                    <a:gd name="connsiteX7" fmla="*/ 0 w 38366"/>
                    <a:gd name="connsiteY7" fmla="*/ 204621 h 351692"/>
                    <a:gd name="connsiteX8" fmla="*/ 6394 w 38366"/>
                    <a:gd name="connsiteY8" fmla="*/ 249382 h 351692"/>
                    <a:gd name="connsiteX9" fmla="*/ 19183 w 38366"/>
                    <a:gd name="connsiteY9" fmla="*/ 287748 h 351692"/>
                    <a:gd name="connsiteX10" fmla="*/ 6394 w 38366"/>
                    <a:gd name="connsiteY10" fmla="*/ 351692 h 3516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38366" h="351692">
                      <a:moveTo>
                        <a:pt x="38366" y="0"/>
                      </a:moveTo>
                      <a:cubicBezTo>
                        <a:pt x="36235" y="14920"/>
                        <a:pt x="38712" y="31280"/>
                        <a:pt x="31972" y="44761"/>
                      </a:cubicBezTo>
                      <a:cubicBezTo>
                        <a:pt x="28958" y="50790"/>
                        <a:pt x="18052" y="46945"/>
                        <a:pt x="12789" y="51155"/>
                      </a:cubicBezTo>
                      <a:cubicBezTo>
                        <a:pt x="6788" y="55956"/>
                        <a:pt x="4263" y="63944"/>
                        <a:pt x="0" y="70338"/>
                      </a:cubicBezTo>
                      <a:cubicBezTo>
                        <a:pt x="6394" y="74601"/>
                        <a:pt x="13749" y="77693"/>
                        <a:pt x="19183" y="83127"/>
                      </a:cubicBezTo>
                      <a:cubicBezTo>
                        <a:pt x="31580" y="95524"/>
                        <a:pt x="33165" y="105890"/>
                        <a:pt x="38366" y="121494"/>
                      </a:cubicBezTo>
                      <a:cubicBezTo>
                        <a:pt x="36235" y="136414"/>
                        <a:pt x="36303" y="151818"/>
                        <a:pt x="31972" y="166254"/>
                      </a:cubicBezTo>
                      <a:cubicBezTo>
                        <a:pt x="28156" y="178973"/>
                        <a:pt x="8157" y="196464"/>
                        <a:pt x="0" y="204621"/>
                      </a:cubicBezTo>
                      <a:cubicBezTo>
                        <a:pt x="2131" y="219541"/>
                        <a:pt x="3005" y="234696"/>
                        <a:pt x="6394" y="249382"/>
                      </a:cubicBezTo>
                      <a:cubicBezTo>
                        <a:pt x="9425" y="262517"/>
                        <a:pt x="19183" y="287748"/>
                        <a:pt x="19183" y="287748"/>
                      </a:cubicBezTo>
                      <a:cubicBezTo>
                        <a:pt x="12456" y="348294"/>
                        <a:pt x="26438" y="331651"/>
                        <a:pt x="6394" y="351692"/>
                      </a:cubicBezTo>
                    </a:path>
                  </a:pathLst>
                </a:custGeom>
                <a:noFill/>
                <a:ln w="19050"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45" name="TextBox 44">
                <a:extLst>
                  <a:ext uri="{FF2B5EF4-FFF2-40B4-BE49-F238E27FC236}">
                    <a16:creationId xmlns:a16="http://schemas.microsoft.com/office/drawing/2014/main" id="{BA8F0066-9FAB-4BC1-64C6-63ED40380B62}"/>
                  </a:ext>
                </a:extLst>
              </p:cNvPr>
              <p:cNvSpPr txBox="1"/>
              <p:nvPr/>
            </p:nvSpPr>
            <p:spPr>
              <a:xfrm>
                <a:off x="8043613" y="6355644"/>
                <a:ext cx="998671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600" b="1" i="1" dirty="0"/>
                  <a:t>glycolipid</a:t>
                </a:r>
              </a:p>
            </p:txBody>
          </p:sp>
          <p:sp>
            <p:nvSpPr>
              <p:cNvPr id="44" name="TextBox 43">
                <a:extLst>
                  <a:ext uri="{FF2B5EF4-FFF2-40B4-BE49-F238E27FC236}">
                    <a16:creationId xmlns:a16="http://schemas.microsoft.com/office/drawing/2014/main" id="{9CB7E4AB-0E37-0831-FF21-3CB839BE96DD}"/>
                  </a:ext>
                </a:extLst>
              </p:cNvPr>
              <p:cNvSpPr txBox="1"/>
              <p:nvPr/>
            </p:nvSpPr>
            <p:spPr>
              <a:xfrm>
                <a:off x="10909428" y="4535552"/>
                <a:ext cx="1177222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b="1" i="1" dirty="0"/>
                  <a:t>CELL SURFACE</a:t>
                </a:r>
              </a:p>
            </p:txBody>
          </p:sp>
          <p:sp>
            <p:nvSpPr>
              <p:cNvPr id="25" name="TextBox 24">
                <a:extLst>
                  <a:ext uri="{FF2B5EF4-FFF2-40B4-BE49-F238E27FC236}">
                    <a16:creationId xmlns:a16="http://schemas.microsoft.com/office/drawing/2014/main" id="{8D0762D7-A0D1-25CF-EEDE-EA6BB6BF689E}"/>
                  </a:ext>
                </a:extLst>
              </p:cNvPr>
              <p:cNvSpPr txBox="1"/>
              <p:nvPr/>
            </p:nvSpPr>
            <p:spPr>
              <a:xfrm>
                <a:off x="11098731" y="2166602"/>
                <a:ext cx="798617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b="1" i="1" dirty="0"/>
                  <a:t>lectins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0818414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D0447E87-3F51-9163-D45F-70AB8D75061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0485" y="2404176"/>
            <a:ext cx="10482943" cy="348356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393A58F-E032-E055-6EAA-3152CAED3035}"/>
              </a:ext>
            </a:extLst>
          </p:cNvPr>
          <p:cNvSpPr txBox="1"/>
          <p:nvPr/>
        </p:nvSpPr>
        <p:spPr>
          <a:xfrm>
            <a:off x="-57742" y="820132"/>
            <a:ext cx="12274826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marR="0" indent="-342900" algn="l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21212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Established p</a:t>
            </a:r>
            <a:r>
              <a:rPr lang="en-US" sz="2400" b="0" i="0" u="none" strike="noStrike" dirty="0">
                <a:solidFill>
                  <a:srgbClr val="21212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latform technology for nanobody (NBs) </a:t>
            </a:r>
            <a:r>
              <a:rPr lang="en-US" sz="2400" dirty="0">
                <a:solidFill>
                  <a:srgbClr val="21212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binders </a:t>
            </a:r>
            <a:r>
              <a:rPr lang="en-US" sz="2400" b="0" i="0" u="none" strike="noStrike" dirty="0">
                <a:solidFill>
                  <a:srgbClr val="21212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to “user-defined” glycans at MIT</a:t>
            </a:r>
            <a:r>
              <a:rPr lang="en-US" sz="2400" b="0" i="0" u="none" strike="noStrike" baseline="30000" dirty="0">
                <a:solidFill>
                  <a:srgbClr val="21212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7 </a:t>
            </a:r>
            <a:r>
              <a:rPr lang="en-US" sz="2400" b="0" i="0" u="none" strike="noStrike" dirty="0">
                <a:solidFill>
                  <a:srgbClr val="21212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(new IP)</a:t>
            </a:r>
            <a:endParaRPr lang="en-US" sz="2400" dirty="0">
              <a:solidFill>
                <a:srgbClr val="21212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marR="0" indent="-342900" algn="l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2400" b="0" i="0" u="none" strike="noStrike" dirty="0">
                <a:solidFill>
                  <a:srgbClr val="21212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Yeast surface display and NB selection with multivalent glycan presentation (pool ~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10</a:t>
            </a:r>
            <a:r>
              <a:rPr lang="en-US" sz="2400" baseline="30000" dirty="0">
                <a:latin typeface="Arial" panose="020B0604020202020204" pitchFamily="34" charset="0"/>
                <a:cs typeface="Arial" panose="020B0604020202020204" pitchFamily="34" charset="0"/>
              </a:rPr>
              <a:t>8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endParaRPr lang="en-US" sz="2400" dirty="0">
              <a:solidFill>
                <a:srgbClr val="21212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b="0" i="0" u="none" strike="noStrike" dirty="0">
                <a:solidFill>
                  <a:srgbClr val="21212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Platform addresses limitations in lectin and </a:t>
            </a:r>
            <a:r>
              <a:rPr lang="en-US" sz="2400" b="0" i="0" u="none" strike="noStrike" dirty="0" err="1">
                <a:solidFill>
                  <a:srgbClr val="21212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mAb</a:t>
            </a:r>
            <a:r>
              <a:rPr lang="en-US" sz="2400" b="0" i="0" u="none" strike="noStrike" dirty="0">
                <a:solidFill>
                  <a:srgbClr val="21212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production</a:t>
            </a:r>
            <a:r>
              <a:rPr lang="en-US" sz="2400" dirty="0">
                <a:solidFill>
                  <a:srgbClr val="21212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(cost and speed) and </a:t>
            </a:r>
            <a:r>
              <a:rPr lang="en-US" sz="2400" b="0" i="0" u="none" strike="noStrike" dirty="0">
                <a:solidFill>
                  <a:srgbClr val="21212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properties (specificity and scope)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9CFC23AF-F425-EC7F-7FCF-200D05F857E1}"/>
              </a:ext>
            </a:extLst>
          </p:cNvPr>
          <p:cNvCxnSpPr>
            <a:cxnSpLocks/>
          </p:cNvCxnSpPr>
          <p:nvPr/>
        </p:nvCxnSpPr>
        <p:spPr>
          <a:xfrm>
            <a:off x="-156756" y="739608"/>
            <a:ext cx="12274826" cy="0"/>
          </a:xfrm>
          <a:prstGeom prst="line">
            <a:avLst/>
          </a:prstGeom>
          <a:ln w="168275">
            <a:gradFill>
              <a:gsLst>
                <a:gs pos="0">
                  <a:srgbClr val="004AF4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108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BABABF61-4B89-C2EA-7DC2-16F9214CB860}"/>
              </a:ext>
            </a:extLst>
          </p:cNvPr>
          <p:cNvSpPr txBox="1"/>
          <p:nvPr/>
        </p:nvSpPr>
        <p:spPr>
          <a:xfrm>
            <a:off x="985747" y="113670"/>
            <a:ext cx="103232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DIRECTED EVOLUTION PLATFORM FOR GLYCAN BINDERS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A68D746-D58F-34A8-EE4E-A2C9D927BA6F}"/>
              </a:ext>
            </a:extLst>
          </p:cNvPr>
          <p:cNvSpPr txBox="1"/>
          <p:nvPr/>
        </p:nvSpPr>
        <p:spPr>
          <a:xfrm>
            <a:off x="75934" y="5969383"/>
            <a:ext cx="12042136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b="0" u="none" strike="noStrike" dirty="0">
                <a:solidFill>
                  <a:srgbClr val="21212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ATTRIBUTES</a:t>
            </a:r>
            <a:r>
              <a:rPr lang="en-US" sz="2400" b="0" i="1" u="none" strike="noStrike" dirty="0">
                <a:solidFill>
                  <a:srgbClr val="21212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en-US" sz="2400" b="0" u="none" strike="noStrike" dirty="0">
                <a:solidFill>
                  <a:srgbClr val="21212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User-defined glycan, </a:t>
            </a:r>
            <a:r>
              <a:rPr lang="en-US" sz="2400" b="0" i="1" u="none" strike="noStrike" dirty="0">
                <a:solidFill>
                  <a:srgbClr val="21212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E. coli</a:t>
            </a:r>
            <a:r>
              <a:rPr lang="en-US" sz="2400" b="0" i="0" u="none" strike="noStrike" dirty="0">
                <a:solidFill>
                  <a:srgbClr val="21212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production, potential for automation, facile engineering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for applications - IR tags, PET </a:t>
            </a:r>
            <a:r>
              <a:rPr lang="en-US" sz="2400" baseline="30000" dirty="0">
                <a:latin typeface="Arial" panose="020B0604020202020204" pitchFamily="34" charset="0"/>
                <a:cs typeface="Arial" panose="020B0604020202020204" pitchFamily="34" charset="0"/>
              </a:rPr>
              <a:t>18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F, radiolabels, gold nanoparticles……</a:t>
            </a:r>
          </a:p>
        </p:txBody>
      </p:sp>
    </p:spTree>
    <p:extLst>
      <p:ext uri="{BB962C8B-B14F-4D97-AF65-F5344CB8AC3E}">
        <p14:creationId xmlns:p14="http://schemas.microsoft.com/office/powerpoint/2010/main" val="37208134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9F8274FA-169D-F7BD-26E7-3207FC6C0224}"/>
              </a:ext>
            </a:extLst>
          </p:cNvPr>
          <p:cNvCxnSpPr>
            <a:cxnSpLocks/>
          </p:cNvCxnSpPr>
          <p:nvPr/>
        </p:nvCxnSpPr>
        <p:spPr>
          <a:xfrm>
            <a:off x="-66260" y="749834"/>
            <a:ext cx="12274826" cy="0"/>
          </a:xfrm>
          <a:prstGeom prst="line">
            <a:avLst/>
          </a:prstGeom>
          <a:ln w="168275">
            <a:gradFill>
              <a:gsLst>
                <a:gs pos="0">
                  <a:srgbClr val="004AF4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108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>
            <a:extLst>
              <a:ext uri="{FF2B5EF4-FFF2-40B4-BE49-F238E27FC236}">
                <a16:creationId xmlns:a16="http://schemas.microsoft.com/office/drawing/2014/main" id="{B570BB70-212F-BB2B-CC23-8BE62038EE4E}"/>
              </a:ext>
            </a:extLst>
          </p:cNvPr>
          <p:cNvSpPr txBox="1"/>
          <p:nvPr/>
        </p:nvSpPr>
        <p:spPr>
          <a:xfrm>
            <a:off x="572405" y="98002"/>
            <a:ext cx="1099749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700" dirty="0">
                <a:latin typeface="Arial" panose="020B0604020202020204" pitchFamily="34" charset="0"/>
                <a:cs typeface="Arial" panose="020B0604020202020204" pitchFamily="34" charset="0"/>
              </a:rPr>
              <a:t>TUMOR ASSOCIATED 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CARBOHYDRATE</a:t>
            </a:r>
            <a:r>
              <a:rPr lang="en-US" sz="2700" dirty="0">
                <a:latin typeface="Arial" panose="020B0604020202020204" pitchFamily="34" charset="0"/>
                <a:cs typeface="Arial" panose="020B0604020202020204" pitchFamily="34" charset="0"/>
              </a:rPr>
              <a:t> ANTIGENS (TACAs)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924DAC7-80F9-1100-0F7F-8FCBDCA1E3E6}"/>
              </a:ext>
            </a:extLst>
          </p:cNvPr>
          <p:cNvSpPr txBox="1"/>
          <p:nvPr/>
        </p:nvSpPr>
        <p:spPr>
          <a:xfrm>
            <a:off x="52305" y="797510"/>
            <a:ext cx="13807074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131413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Altered glycosylation patterns </a:t>
            </a:r>
            <a:r>
              <a:rPr lang="en-US" sz="2400" dirty="0">
                <a:solidFill>
                  <a:srgbClr val="13141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are</a:t>
            </a:r>
            <a:r>
              <a:rPr lang="en-US" sz="2400" dirty="0">
                <a:solidFill>
                  <a:srgbClr val="131413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>
                <a:solidFill>
                  <a:srgbClr val="13141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signature </a:t>
            </a:r>
            <a:r>
              <a:rPr lang="en-US" sz="2400" dirty="0">
                <a:solidFill>
                  <a:srgbClr val="131413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characteristics of cancer cells</a:t>
            </a:r>
            <a:r>
              <a:rPr lang="en-US" sz="2400" baseline="30000" dirty="0">
                <a:solidFill>
                  <a:srgbClr val="131413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8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sz="2400" dirty="0">
              <a:solidFill>
                <a:srgbClr val="13141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13141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Specific TACA glycans</a:t>
            </a:r>
            <a:r>
              <a:rPr lang="en-US" sz="2400" dirty="0">
                <a:solidFill>
                  <a:srgbClr val="131413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>
                <a:solidFill>
                  <a:srgbClr val="13141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are </a:t>
            </a:r>
            <a:r>
              <a:rPr lang="en-US" sz="2400" dirty="0">
                <a:solidFill>
                  <a:srgbClr val="131413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associated with tumor progression and metastasis</a:t>
            </a:r>
          </a:p>
          <a:p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40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Many TACAs validated but, majorly under-addressed – unmet </a:t>
            </a:r>
            <a:r>
              <a:rPr lang="en-US" sz="2400" dirty="0">
                <a:solidFill>
                  <a:srgbClr val="131413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opportunities (Dx/Tx) </a:t>
            </a:r>
            <a:endParaRPr lang="en-US" sz="2400" dirty="0"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166D1797-AFEA-BD19-5A71-323EC4FEA1D2}"/>
              </a:ext>
            </a:extLst>
          </p:cNvPr>
          <p:cNvGrpSpPr/>
          <p:nvPr/>
        </p:nvGrpSpPr>
        <p:grpSpPr>
          <a:xfrm>
            <a:off x="323717" y="3074436"/>
            <a:ext cx="11599220" cy="3457357"/>
            <a:chOff x="323717" y="3074436"/>
            <a:chExt cx="11599220" cy="3457357"/>
          </a:xfrm>
        </p:grpSpPr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317B513E-85ED-9CA3-C3F1-D8AE49A4AE90}"/>
                </a:ext>
              </a:extLst>
            </p:cNvPr>
            <p:cNvSpPr txBox="1"/>
            <p:nvPr/>
          </p:nvSpPr>
          <p:spPr>
            <a:xfrm>
              <a:off x="323717" y="3074436"/>
              <a:ext cx="11494871" cy="34573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2400" dirty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 BENCH MARK TARGET FOR PLATFORM ENGINEERING </a:t>
              </a:r>
            </a:p>
            <a:p>
              <a:endParaRPr lang="en-US" sz="22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r>
                <a:rPr lang="en-US" sz="2200" dirty="0">
                  <a:latin typeface="Arial" panose="020B0604020202020204" pitchFamily="34" charset="0"/>
                  <a:cs typeface="Arial" panose="020B0604020202020204" pitchFamily="34" charset="0"/>
                </a:rPr>
                <a:t>Thomsen-</a:t>
              </a:r>
              <a:r>
                <a:rPr lang="en-US" sz="2200" dirty="0" err="1">
                  <a:latin typeface="Arial" panose="020B0604020202020204" pitchFamily="34" charset="0"/>
                  <a:cs typeface="Arial" panose="020B0604020202020204" pitchFamily="34" charset="0"/>
                </a:rPr>
                <a:t>Friedenreich</a:t>
              </a:r>
              <a:r>
                <a:rPr lang="en-US" sz="2200" dirty="0">
                  <a:latin typeface="Arial" panose="020B0604020202020204" pitchFamily="34" charset="0"/>
                  <a:cs typeface="Arial" panose="020B0604020202020204" pitchFamily="34" charset="0"/>
                </a:rPr>
                <a:t> (TF) antigen </a:t>
              </a:r>
            </a:p>
            <a:p>
              <a:r>
                <a:rPr lang="en-US" sz="2200" dirty="0"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(Gal</a:t>
              </a:r>
              <a:r>
                <a:rPr lang="en-US" sz="2200" dirty="0">
                  <a:effectLst/>
                  <a:latin typeface="Symbol" pitchFamily="2" charset="2"/>
                  <a:cs typeface="Arial" panose="020B0604020202020204" pitchFamily="34" charset="0"/>
                </a:rPr>
                <a:t>b</a:t>
              </a:r>
              <a:r>
                <a:rPr lang="en-US" sz="2200" dirty="0"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-1,3-GalNAc-</a:t>
              </a:r>
              <a:r>
                <a:rPr lang="en-US" sz="2200" dirty="0">
                  <a:effectLst/>
                  <a:latin typeface="Symbol" pitchFamily="2" charset="2"/>
                  <a:cs typeface="Arial" panose="020B0604020202020204" pitchFamily="34" charset="0"/>
                </a:rPr>
                <a:t>a</a:t>
              </a:r>
              <a:r>
                <a:rPr lang="en-US" sz="2200" dirty="0"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Ser)</a:t>
              </a:r>
              <a:r>
                <a:rPr lang="en-US" sz="2200" baseline="30000" dirty="0">
                  <a:latin typeface="Arial" panose="020B0604020202020204" pitchFamily="34" charset="0"/>
                  <a:cs typeface="Arial" panose="020B0604020202020204" pitchFamily="34" charset="0"/>
                </a:rPr>
                <a:t>10. </a:t>
              </a:r>
            </a:p>
            <a:p>
              <a:endParaRPr lang="en-US" sz="2200" dirty="0"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r>
                <a:rPr lang="en-US" sz="2200" dirty="0">
                  <a:latin typeface="Arial" panose="020B0604020202020204" pitchFamily="34" charset="0"/>
                  <a:cs typeface="Arial" panose="020B0604020202020204" pitchFamily="34" charset="0"/>
                </a:rPr>
                <a:t>Expression correlates with carcinoma differentiation. </a:t>
              </a:r>
            </a:p>
            <a:p>
              <a:endParaRPr lang="en-US" sz="2200" dirty="0"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r>
                <a:rPr lang="en-US" sz="2200" dirty="0">
                  <a:latin typeface="Arial" panose="020B0604020202020204" pitchFamily="34" charset="0"/>
                  <a:cs typeface="Arial" panose="020B0604020202020204" pitchFamily="34" charset="0"/>
                </a:rPr>
                <a:t>Clustered glycan structures involved in invasion.</a:t>
              </a:r>
            </a:p>
            <a:p>
              <a:endParaRPr lang="en-US" sz="2200" baseline="30000" dirty="0">
                <a:effectLst/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r>
                <a:rPr lang="en-US" sz="2200" dirty="0"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TF is a Dx marker and target for CAR-T Tx</a:t>
              </a:r>
              <a:r>
                <a:rPr lang="en-US" sz="2200" baseline="30000" dirty="0"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11</a:t>
              </a:r>
            </a:p>
          </p:txBody>
        </p:sp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707A3048-0817-43BC-2E8A-8F1E337727E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955842" y="3783564"/>
              <a:ext cx="4967095" cy="2533975"/>
            </a:xfrm>
            <a:prstGeom prst="rect">
              <a:avLst/>
            </a:prstGeom>
          </p:spPr>
        </p:pic>
      </p:grp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BABB66AC-975C-137B-363B-B58C2C11ED4E}"/>
              </a:ext>
            </a:extLst>
          </p:cNvPr>
          <p:cNvCxnSpPr>
            <a:cxnSpLocks/>
          </p:cNvCxnSpPr>
          <p:nvPr/>
        </p:nvCxnSpPr>
        <p:spPr>
          <a:xfrm>
            <a:off x="-82826" y="2920220"/>
            <a:ext cx="12274826" cy="0"/>
          </a:xfrm>
          <a:prstGeom prst="line">
            <a:avLst/>
          </a:prstGeom>
          <a:ln w="79375">
            <a:gradFill>
              <a:gsLst>
                <a:gs pos="0">
                  <a:srgbClr val="004AF4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108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831099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CA02D8AC-B2D3-2B52-6B06-13C94E25B576}"/>
              </a:ext>
            </a:extLst>
          </p:cNvPr>
          <p:cNvCxnSpPr>
            <a:cxnSpLocks/>
          </p:cNvCxnSpPr>
          <p:nvPr/>
        </p:nvCxnSpPr>
        <p:spPr>
          <a:xfrm>
            <a:off x="-82826" y="699034"/>
            <a:ext cx="12274826" cy="0"/>
          </a:xfrm>
          <a:prstGeom prst="line">
            <a:avLst/>
          </a:prstGeom>
          <a:ln w="168275">
            <a:gradFill>
              <a:gsLst>
                <a:gs pos="0">
                  <a:srgbClr val="004AF4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108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6BEBC30C-409D-A0FD-FB85-FE63E12529D7}"/>
              </a:ext>
            </a:extLst>
          </p:cNvPr>
          <p:cNvSpPr txBox="1"/>
          <p:nvPr/>
        </p:nvSpPr>
        <p:spPr>
          <a:xfrm>
            <a:off x="89138" y="1916698"/>
            <a:ext cx="3982661" cy="48276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100"/>
              </a:lnSpc>
            </a:pPr>
            <a:r>
              <a:rPr lang="en-US" sz="2200" b="1" dirty="0">
                <a:latin typeface="Arial" panose="020B0604020202020204" pitchFamily="34" charset="0"/>
                <a:cs typeface="Arial" panose="020B0604020202020204" pitchFamily="34" charset="0"/>
              </a:rPr>
              <a:t>ANTIBODY IgG</a:t>
            </a:r>
            <a:endParaRPr lang="en-US" sz="2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ts val="3100"/>
              </a:lnSpc>
            </a:pPr>
            <a:r>
              <a:rPr lang="en-US" sz="2200" dirty="0">
                <a:latin typeface="Arial" panose="020B0604020202020204" pitchFamily="34" charset="0"/>
                <a:cs typeface="Arial" panose="020B0604020202020204" pitchFamily="34" charset="0"/>
              </a:rPr>
              <a:t>~240 </a:t>
            </a:r>
            <a:r>
              <a:rPr lang="en-US" sz="2200" dirty="0" err="1">
                <a:latin typeface="Arial" panose="020B0604020202020204" pitchFamily="34" charset="0"/>
                <a:cs typeface="Arial" panose="020B0604020202020204" pitchFamily="34" charset="0"/>
              </a:rPr>
              <a:t>kDa</a:t>
            </a:r>
            <a:r>
              <a:rPr lang="en-US" sz="2200" dirty="0">
                <a:latin typeface="Arial" panose="020B0604020202020204" pitchFamily="34" charset="0"/>
                <a:cs typeface="Arial" panose="020B0604020202020204" pitchFamily="34" charset="0"/>
              </a:rPr>
              <a:t>, tetramer</a:t>
            </a:r>
          </a:p>
          <a:p>
            <a:pPr marL="342900" indent="-342900">
              <a:lnSpc>
                <a:spcPts val="3100"/>
              </a:lnSpc>
              <a:buFont typeface="Wingdings" pitchFamily="2" charset="2"/>
              <a:buChar char="§"/>
            </a:pPr>
            <a:r>
              <a:rPr lang="en-US" sz="22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Human glycans poorly antigenic</a:t>
            </a:r>
          </a:p>
          <a:p>
            <a:pPr marL="342900" indent="-342900">
              <a:lnSpc>
                <a:spcPts val="3100"/>
              </a:lnSpc>
              <a:buFont typeface="Wingdings" pitchFamily="2" charset="2"/>
              <a:buChar char="§"/>
            </a:pPr>
            <a:r>
              <a:rPr lang="en-US" sz="22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Polyclonal Ab in animals</a:t>
            </a:r>
          </a:p>
          <a:p>
            <a:pPr marL="342900" indent="-342900">
              <a:lnSpc>
                <a:spcPts val="3100"/>
              </a:lnSpc>
              <a:buFont typeface="Wingdings" pitchFamily="2" charset="2"/>
              <a:buChar char="§"/>
            </a:pPr>
            <a:r>
              <a:rPr lang="en-US" sz="22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Monoclonal Ab via extensive screening and </a:t>
            </a:r>
            <a:r>
              <a:rPr lang="en-US" sz="22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mAb</a:t>
            </a:r>
            <a:r>
              <a:rPr lang="en-US" sz="22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formation</a:t>
            </a:r>
          </a:p>
          <a:p>
            <a:pPr marL="342900" indent="-342900">
              <a:lnSpc>
                <a:spcPts val="3100"/>
              </a:lnSpc>
              <a:buFont typeface="Wingdings" pitchFamily="2" charset="2"/>
              <a:buChar char="§"/>
            </a:pPr>
            <a:r>
              <a:rPr lang="en-US" sz="22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Expression in mammalian cells</a:t>
            </a:r>
          </a:p>
          <a:p>
            <a:pPr marL="342900" indent="-342900">
              <a:lnSpc>
                <a:spcPts val="3100"/>
              </a:lnSpc>
              <a:buFont typeface="Wingdings" pitchFamily="2" charset="2"/>
              <a:buChar char="§"/>
            </a:pPr>
            <a:r>
              <a:rPr lang="en-US" sz="22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Challenging to engineer</a:t>
            </a:r>
          </a:p>
          <a:p>
            <a:pPr marL="342900" indent="-342900">
              <a:lnSpc>
                <a:spcPts val="3100"/>
              </a:lnSpc>
              <a:buFont typeface="Wingdings" pitchFamily="2" charset="2"/>
              <a:buChar char="§"/>
            </a:pPr>
            <a:r>
              <a:rPr lang="en-US" sz="2200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Activate ADCC and ADCP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675FEFA-BD98-0BDC-50C8-A33274EA580C}"/>
              </a:ext>
            </a:extLst>
          </p:cNvPr>
          <p:cNvSpPr txBox="1"/>
          <p:nvPr/>
        </p:nvSpPr>
        <p:spPr>
          <a:xfrm>
            <a:off x="8916307" y="1075574"/>
            <a:ext cx="3275693" cy="36350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100"/>
              </a:lnSpc>
            </a:pPr>
            <a:r>
              <a:rPr lang="en-US" sz="2200" b="1" dirty="0">
                <a:latin typeface="Arial" panose="020B0604020202020204" pitchFamily="34" charset="0"/>
                <a:cs typeface="Arial" panose="020B0604020202020204" pitchFamily="34" charset="0"/>
              </a:rPr>
              <a:t>NANOBODY</a:t>
            </a:r>
            <a:endParaRPr lang="en-US" sz="2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ts val="3100"/>
              </a:lnSpc>
            </a:pPr>
            <a:r>
              <a:rPr lang="en-US" sz="2200" dirty="0">
                <a:latin typeface="Arial" panose="020B0604020202020204" pitchFamily="34" charset="0"/>
                <a:cs typeface="Arial" panose="020B0604020202020204" pitchFamily="34" charset="0"/>
              </a:rPr>
              <a:t>&lt;12 </a:t>
            </a:r>
            <a:r>
              <a:rPr lang="en-US" sz="2200" dirty="0" err="1">
                <a:latin typeface="Arial" panose="020B0604020202020204" pitchFamily="34" charset="0"/>
                <a:cs typeface="Arial" panose="020B0604020202020204" pitchFamily="34" charset="0"/>
              </a:rPr>
              <a:t>kDa</a:t>
            </a:r>
            <a:r>
              <a:rPr lang="en-US" sz="2200" dirty="0">
                <a:latin typeface="Arial" panose="020B0604020202020204" pitchFamily="34" charset="0"/>
                <a:cs typeface="Arial" panose="020B0604020202020204" pitchFamily="34" charset="0"/>
              </a:rPr>
              <a:t>, monomer</a:t>
            </a:r>
          </a:p>
          <a:p>
            <a:pPr marL="342900" indent="-342900">
              <a:lnSpc>
                <a:spcPts val="3100"/>
              </a:lnSpc>
              <a:buFont typeface="Arial" panose="020B0604020202020204" pitchFamily="34" charset="0"/>
              <a:buChar char="•"/>
            </a:pPr>
            <a:r>
              <a:rPr lang="en-US" sz="2200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User-defined glycan</a:t>
            </a:r>
          </a:p>
          <a:p>
            <a:pPr marL="342900" indent="-342900">
              <a:lnSpc>
                <a:spcPts val="3100"/>
              </a:lnSpc>
              <a:buFont typeface="Arial" panose="020B0604020202020204" pitchFamily="34" charset="0"/>
              <a:buChar char="•"/>
            </a:pPr>
            <a:r>
              <a:rPr lang="en-US" sz="2200" i="1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E. coli </a:t>
            </a:r>
            <a:r>
              <a:rPr lang="en-US" sz="2200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expression</a:t>
            </a:r>
          </a:p>
          <a:p>
            <a:pPr marL="342900" indent="-342900">
              <a:lnSpc>
                <a:spcPts val="3100"/>
              </a:lnSpc>
              <a:buFont typeface="Arial" panose="020B0604020202020204" pitchFamily="34" charset="0"/>
              <a:buChar char="•"/>
            </a:pPr>
            <a:r>
              <a:rPr lang="en-US" sz="2200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YSD selection</a:t>
            </a:r>
          </a:p>
          <a:p>
            <a:pPr marL="342900" indent="-342900">
              <a:lnSpc>
                <a:spcPts val="3100"/>
              </a:lnSpc>
              <a:buFont typeface="Arial" panose="020B0604020202020204" pitchFamily="34" charset="0"/>
              <a:buChar char="•"/>
            </a:pPr>
            <a:r>
              <a:rPr lang="en-US" sz="2200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Facile engineering</a:t>
            </a:r>
          </a:p>
          <a:p>
            <a:pPr marL="342900" indent="-342900">
              <a:lnSpc>
                <a:spcPts val="3100"/>
              </a:lnSpc>
              <a:buFont typeface="Arial" panose="020B0604020202020204" pitchFamily="34" charset="0"/>
              <a:buChar char="•"/>
            </a:pPr>
            <a:r>
              <a:rPr lang="en-US" sz="22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Represent Fab domain (ADCC not activated)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D5012BB4-1D8D-781B-220B-82DD99A41B24}"/>
              </a:ext>
            </a:extLst>
          </p:cNvPr>
          <p:cNvSpPr txBox="1"/>
          <p:nvPr/>
        </p:nvSpPr>
        <p:spPr>
          <a:xfrm>
            <a:off x="4187110" y="77432"/>
            <a:ext cx="391267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SIZE AND SIMPLICITY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A09FBA5A-B9D9-6B1E-B792-2D98394E1BF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35661" y="699034"/>
            <a:ext cx="7772400" cy="5949557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A5EFEC01-4BAE-0D1C-F598-69EDCD3DC97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025820">
            <a:off x="9682746" y="4800292"/>
            <a:ext cx="2434570" cy="1923072"/>
          </a:xfrm>
          <a:prstGeom prst="rect">
            <a:avLst/>
          </a:prstGeom>
        </p:spPr>
      </p:pic>
      <p:sp>
        <p:nvSpPr>
          <p:cNvPr id="8" name="Cloud 7">
            <a:extLst>
              <a:ext uri="{FF2B5EF4-FFF2-40B4-BE49-F238E27FC236}">
                <a16:creationId xmlns:a16="http://schemas.microsoft.com/office/drawing/2014/main" id="{B9090087-1ABA-9579-ECED-0032E740B0D4}"/>
              </a:ext>
            </a:extLst>
          </p:cNvPr>
          <p:cNvSpPr/>
          <p:nvPr/>
        </p:nvSpPr>
        <p:spPr>
          <a:xfrm>
            <a:off x="3275694" y="1097302"/>
            <a:ext cx="590161" cy="524239"/>
          </a:xfrm>
          <a:prstGeom prst="cloud">
            <a:avLst/>
          </a:prstGeom>
          <a:solidFill>
            <a:srgbClr val="FFFF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Cloud 11">
            <a:extLst>
              <a:ext uri="{FF2B5EF4-FFF2-40B4-BE49-F238E27FC236}">
                <a16:creationId xmlns:a16="http://schemas.microsoft.com/office/drawing/2014/main" id="{06E99B05-C8CA-252A-D267-0C83B581BB66}"/>
              </a:ext>
            </a:extLst>
          </p:cNvPr>
          <p:cNvSpPr/>
          <p:nvPr/>
        </p:nvSpPr>
        <p:spPr>
          <a:xfrm>
            <a:off x="8101484" y="1641587"/>
            <a:ext cx="590161" cy="524239"/>
          </a:xfrm>
          <a:prstGeom prst="cloud">
            <a:avLst/>
          </a:prstGeom>
          <a:solidFill>
            <a:srgbClr val="FFFF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Cloud 12">
            <a:extLst>
              <a:ext uri="{FF2B5EF4-FFF2-40B4-BE49-F238E27FC236}">
                <a16:creationId xmlns:a16="http://schemas.microsoft.com/office/drawing/2014/main" id="{ED5AA8EE-7243-FE93-9697-A7EA13720EED}"/>
              </a:ext>
            </a:extLst>
          </p:cNvPr>
          <p:cNvSpPr/>
          <p:nvPr/>
        </p:nvSpPr>
        <p:spPr>
          <a:xfrm>
            <a:off x="11142625" y="5033321"/>
            <a:ext cx="590161" cy="524239"/>
          </a:xfrm>
          <a:prstGeom prst="cloud">
            <a:avLst/>
          </a:prstGeom>
          <a:solidFill>
            <a:srgbClr val="FFFF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7EACD0FA-055F-52E5-F17F-61ACB65AAAEE}"/>
              </a:ext>
            </a:extLst>
          </p:cNvPr>
          <p:cNvGrpSpPr/>
          <p:nvPr/>
        </p:nvGrpSpPr>
        <p:grpSpPr>
          <a:xfrm>
            <a:off x="8313675" y="4786680"/>
            <a:ext cx="2434570" cy="1923072"/>
            <a:chOff x="8313675" y="4786680"/>
            <a:chExt cx="2434570" cy="1923072"/>
          </a:xfrm>
        </p:grpSpPr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11F9137B-EB86-3DEE-2430-5E8327EDE74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rot="19587651">
              <a:off x="8313675" y="4786680"/>
              <a:ext cx="2434570" cy="1923072"/>
            </a:xfrm>
            <a:prstGeom prst="rect">
              <a:avLst/>
            </a:prstGeom>
          </p:spPr>
        </p:pic>
        <p:sp>
          <p:nvSpPr>
            <p:cNvPr id="17" name="Cloud 16">
              <a:extLst>
                <a:ext uri="{FF2B5EF4-FFF2-40B4-BE49-F238E27FC236}">
                  <a16:creationId xmlns:a16="http://schemas.microsoft.com/office/drawing/2014/main" id="{45FE364F-BAC6-B4C9-41AE-E6561300E68C}"/>
                </a:ext>
              </a:extLst>
            </p:cNvPr>
            <p:cNvSpPr/>
            <p:nvPr/>
          </p:nvSpPr>
          <p:spPr>
            <a:xfrm rot="18561831">
              <a:off x="9004239" y="4901056"/>
              <a:ext cx="590161" cy="524239"/>
            </a:xfrm>
            <a:prstGeom prst="cloud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Left-Right Arrow Callout 17">
              <a:extLst>
                <a:ext uri="{FF2B5EF4-FFF2-40B4-BE49-F238E27FC236}">
                  <a16:creationId xmlns:a16="http://schemas.microsoft.com/office/drawing/2014/main" id="{092FD9F3-CBF4-E4A7-30F3-E089B196DA7A}"/>
                </a:ext>
              </a:extLst>
            </p:cNvPr>
            <p:cNvSpPr/>
            <p:nvPr/>
          </p:nvSpPr>
          <p:spPr>
            <a:xfrm>
              <a:off x="9920845" y="6290783"/>
              <a:ext cx="633308" cy="161356"/>
            </a:xfrm>
            <a:prstGeom prst="leftRightArrowCallout">
              <a:avLst/>
            </a:prstGeom>
            <a:solidFill>
              <a:schemeClr val="bg2">
                <a:lumMod val="50000"/>
              </a:schemeClr>
            </a:solidFill>
            <a:ln>
              <a:solidFill>
                <a:schemeClr val="bg2">
                  <a:lumMod val="9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7034546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9F8274FA-169D-F7BD-26E7-3207FC6C0224}"/>
              </a:ext>
            </a:extLst>
          </p:cNvPr>
          <p:cNvCxnSpPr>
            <a:cxnSpLocks/>
          </p:cNvCxnSpPr>
          <p:nvPr/>
        </p:nvCxnSpPr>
        <p:spPr>
          <a:xfrm>
            <a:off x="-66260" y="749834"/>
            <a:ext cx="12274826" cy="0"/>
          </a:xfrm>
          <a:prstGeom prst="line">
            <a:avLst/>
          </a:prstGeom>
          <a:ln w="168275">
            <a:gradFill>
              <a:gsLst>
                <a:gs pos="0">
                  <a:srgbClr val="004AF4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108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>
            <a:extLst>
              <a:ext uri="{FF2B5EF4-FFF2-40B4-BE49-F238E27FC236}">
                <a16:creationId xmlns:a16="http://schemas.microsoft.com/office/drawing/2014/main" id="{B570BB70-212F-BB2B-CC23-8BE62038EE4E}"/>
              </a:ext>
            </a:extLst>
          </p:cNvPr>
          <p:cNvSpPr txBox="1"/>
          <p:nvPr/>
        </p:nvSpPr>
        <p:spPr>
          <a:xfrm>
            <a:off x="2806338" y="116042"/>
            <a:ext cx="1209463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TACA TARGETS FOR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mAb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Tx STRATEGIES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2777C636-9BF0-870C-2FC8-C442FB6C695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75577" y="1021500"/>
            <a:ext cx="9833124" cy="5836500"/>
          </a:xfrm>
          <a:prstGeom prst="rect">
            <a:avLst/>
          </a:prstGeom>
        </p:spPr>
      </p:pic>
      <p:sp>
        <p:nvSpPr>
          <p:cNvPr id="7" name="Triangle 6">
            <a:extLst>
              <a:ext uri="{FF2B5EF4-FFF2-40B4-BE49-F238E27FC236}">
                <a16:creationId xmlns:a16="http://schemas.microsoft.com/office/drawing/2014/main" id="{7A5CB15B-C1C0-4462-F2A6-4FD0AC9683AF}"/>
              </a:ext>
            </a:extLst>
          </p:cNvPr>
          <p:cNvSpPr/>
          <p:nvPr/>
        </p:nvSpPr>
        <p:spPr>
          <a:xfrm>
            <a:off x="2305534" y="228600"/>
            <a:ext cx="294791" cy="321517"/>
          </a:xfrm>
          <a:prstGeom prst="triangle">
            <a:avLst>
              <a:gd name="adj" fmla="val 50000"/>
            </a:avLst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FF0000"/>
              </a:solidFill>
              <a:highlight>
                <a:srgbClr val="FFFF00"/>
              </a:highlight>
            </a:endParaRPr>
          </a:p>
        </p:txBody>
      </p:sp>
      <p:sp>
        <p:nvSpPr>
          <p:cNvPr id="12" name="Triangle 11">
            <a:extLst>
              <a:ext uri="{FF2B5EF4-FFF2-40B4-BE49-F238E27FC236}">
                <a16:creationId xmlns:a16="http://schemas.microsoft.com/office/drawing/2014/main" id="{886EC45E-5067-E858-D282-EB7CEE34C48E}"/>
              </a:ext>
            </a:extLst>
          </p:cNvPr>
          <p:cNvSpPr/>
          <p:nvPr/>
        </p:nvSpPr>
        <p:spPr>
          <a:xfrm>
            <a:off x="1122354" y="3328593"/>
            <a:ext cx="396765" cy="434076"/>
          </a:xfrm>
          <a:prstGeom prst="triangle">
            <a:avLst/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FF0000"/>
              </a:solidFill>
              <a:highlight>
                <a:srgbClr val="FFFF00"/>
              </a:highlight>
            </a:endParaRPr>
          </a:p>
        </p:txBody>
      </p:sp>
      <p:sp>
        <p:nvSpPr>
          <p:cNvPr id="14" name="Left Brace 13">
            <a:extLst>
              <a:ext uri="{FF2B5EF4-FFF2-40B4-BE49-F238E27FC236}">
                <a16:creationId xmlns:a16="http://schemas.microsoft.com/office/drawing/2014/main" id="{35F44F93-2C87-FFC7-65A1-74C814DFC703}"/>
              </a:ext>
            </a:extLst>
          </p:cNvPr>
          <p:cNvSpPr/>
          <p:nvPr/>
        </p:nvSpPr>
        <p:spPr>
          <a:xfrm>
            <a:off x="1550221" y="2743199"/>
            <a:ext cx="483850" cy="1604865"/>
          </a:xfrm>
          <a:prstGeom prst="leftBrace">
            <a:avLst/>
          </a:prstGeom>
          <a:ln w="317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75E5E6D2-0F9B-C0A0-4A67-186C6B38D085}"/>
              </a:ext>
            </a:extLst>
          </p:cNvPr>
          <p:cNvSpPr/>
          <p:nvPr/>
        </p:nvSpPr>
        <p:spPr>
          <a:xfrm>
            <a:off x="9293228" y="1828800"/>
            <a:ext cx="1776418" cy="26872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1F16E34-71B3-B338-D8BF-9D14DAABC9EE}"/>
              </a:ext>
            </a:extLst>
          </p:cNvPr>
          <p:cNvSpPr txBox="1"/>
          <p:nvPr/>
        </p:nvSpPr>
        <p:spPr>
          <a:xfrm>
            <a:off x="9956611" y="2716848"/>
            <a:ext cx="1383191" cy="1631216"/>
          </a:xfrm>
          <a:prstGeom prst="rect">
            <a:avLst/>
          </a:prstGeom>
          <a:solidFill>
            <a:schemeClr val="bg1"/>
          </a:solidFill>
          <a:ln>
            <a:solidFill>
              <a:schemeClr val="tx1">
                <a:lumMod val="65000"/>
                <a:lumOff val="3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ADCC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and </a:t>
            </a:r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ADCP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Need IgG Fc domain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4D6A73D3-A2A6-B662-1FF7-1BD1B962545D}"/>
              </a:ext>
            </a:extLst>
          </p:cNvPr>
          <p:cNvSpPr txBox="1"/>
          <p:nvPr/>
        </p:nvSpPr>
        <p:spPr>
          <a:xfrm>
            <a:off x="307640" y="4938146"/>
            <a:ext cx="272706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CAN SELECTED </a:t>
            </a:r>
            <a:r>
              <a:rPr lang="en-US" sz="24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mAb</a:t>
            </a:r>
            <a:r>
              <a:rPr lang="en-US" sz="2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FUNCTIONS BE REPLACED BY GB-NBs?</a:t>
            </a:r>
          </a:p>
        </p:txBody>
      </p:sp>
    </p:spTree>
    <p:extLst>
      <p:ext uri="{BB962C8B-B14F-4D97-AF65-F5344CB8AC3E}">
        <p14:creationId xmlns:p14="http://schemas.microsoft.com/office/powerpoint/2010/main" val="336929533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9F8274FA-169D-F7BD-26E7-3207FC6C0224}"/>
              </a:ext>
            </a:extLst>
          </p:cNvPr>
          <p:cNvCxnSpPr>
            <a:cxnSpLocks/>
          </p:cNvCxnSpPr>
          <p:nvPr/>
        </p:nvCxnSpPr>
        <p:spPr>
          <a:xfrm>
            <a:off x="-66260" y="749834"/>
            <a:ext cx="12274826" cy="0"/>
          </a:xfrm>
          <a:prstGeom prst="line">
            <a:avLst/>
          </a:prstGeom>
          <a:ln w="168275">
            <a:gradFill>
              <a:gsLst>
                <a:gs pos="0">
                  <a:srgbClr val="004AF4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108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2">
            <a:extLst>
              <a:ext uri="{FF2B5EF4-FFF2-40B4-BE49-F238E27FC236}">
                <a16:creationId xmlns:a16="http://schemas.microsoft.com/office/drawing/2014/main" id="{8D4997BE-5048-B940-C279-18BE5B093A92}"/>
              </a:ext>
            </a:extLst>
          </p:cNvPr>
          <p:cNvSpPr txBox="1"/>
          <p:nvPr/>
        </p:nvSpPr>
        <p:spPr>
          <a:xfrm>
            <a:off x="5702750" y="154380"/>
            <a:ext cx="189404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CONTACT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1BCE14B-5C04-5F21-FBA7-0B0FC0DE8F32}"/>
              </a:ext>
            </a:extLst>
          </p:cNvPr>
          <p:cNvSpPr txBox="1"/>
          <p:nvPr/>
        </p:nvSpPr>
        <p:spPr>
          <a:xfrm>
            <a:off x="2838390" y="1228397"/>
            <a:ext cx="7935921" cy="44012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Barbara Imperiali</a:t>
            </a:r>
          </a:p>
          <a:p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Class of 1922 Professor of Biology and Professor of Chemistry</a:t>
            </a:r>
          </a:p>
          <a:p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Department of Biology 68-380</a:t>
            </a:r>
          </a:p>
          <a:p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Massachusetts Institute of Technology</a:t>
            </a:r>
          </a:p>
          <a:p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Cambridge</a:t>
            </a:r>
          </a:p>
          <a:p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MA 02139</a:t>
            </a:r>
          </a:p>
          <a:p>
            <a:endParaRPr lang="en-US" sz="2000" dirty="0">
              <a:latin typeface="Arial" panose="020B0604020202020204" pitchFamily="34" charset="0"/>
              <a:cs typeface="Arial" panose="020B0604020202020204" pitchFamily="34" charset="0"/>
              <a:hlinkClick r:id="rId3">
                <a:extLst>
                  <a:ext uri="{A12FA001-AC4F-418D-AE19-62706E023703}">
                    <ahyp:hlinkClr xmlns:ahyp="http://schemas.microsoft.com/office/drawing/2018/hyperlinkcolor" val="tx"/>
                  </a:ext>
                </a:extLst>
              </a:hlinkClick>
            </a:endParaRPr>
          </a:p>
          <a:p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imper@mit.edu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</a:p>
          <a:p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1-617-253-1838</a:t>
            </a:r>
          </a:p>
          <a:p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  <a:hlinkClick r:id="rId4"/>
              </a:rPr>
              <a:t>https://imperialilab.com/</a:t>
            </a: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0854617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Content Placeholder 7">
            <a:extLst>
              <a:ext uri="{FF2B5EF4-FFF2-40B4-BE49-F238E27FC236}">
                <a16:creationId xmlns:a16="http://schemas.microsoft.com/office/drawing/2014/main" id="{3C6AC841-F904-032A-457F-745E6E09EB4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371895" y="523860"/>
            <a:ext cx="11448209" cy="2692867"/>
          </a:xfr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1D969DF5-AB25-E1C3-C23A-AE28F21B6D5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73970" y="3783585"/>
            <a:ext cx="5386303" cy="2747835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BFD58A90-1D58-C9E6-785C-578399E8EB7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5954392">
            <a:off x="-2648599" y="2629151"/>
            <a:ext cx="1967464" cy="1658306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EE57EF1B-53FF-5D2C-D016-4DC91CFF3E3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14451066">
            <a:off x="11811320" y="2862700"/>
            <a:ext cx="2138389" cy="1658306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D7376AEC-831B-BECD-7F8F-6AAD63146F5F}"/>
              </a:ext>
            </a:extLst>
          </p:cNvPr>
          <p:cNvSpPr txBox="1"/>
          <p:nvPr/>
        </p:nvSpPr>
        <p:spPr>
          <a:xfrm>
            <a:off x="2506717" y="5927834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23355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7383 -0.00348 L 0.40495 0.11643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549" y="599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906 -0.00717 L -0.35937 0.01343 " pathEditMode="relative" ptsTypes="AA">
                                      <p:cBhvr>
                                        <p:cTn id="1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8DDEAFBA-FE6E-9228-EDE1-4A58C5014D23}"/>
              </a:ext>
            </a:extLst>
          </p:cNvPr>
          <p:cNvSpPr txBox="1"/>
          <p:nvPr/>
        </p:nvSpPr>
        <p:spPr>
          <a:xfrm>
            <a:off x="680987" y="1090315"/>
            <a:ext cx="11225464" cy="50167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1600" kern="1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(1) </a:t>
            </a:r>
            <a:r>
              <a:rPr lang="en-US" sz="16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Reily</a:t>
            </a:r>
            <a:r>
              <a:rPr lang="en-US" sz="1600" kern="1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, C.; Stewart, T. J.; Renfrow, M. B.; Novak, J. Glycosylation in health and disease. </a:t>
            </a:r>
            <a:r>
              <a:rPr lang="en-US" sz="1600" i="1" kern="1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Nat Rev Nephrol </a:t>
            </a:r>
            <a:r>
              <a:rPr lang="en-US" sz="16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2019</a:t>
            </a:r>
            <a:r>
              <a:rPr lang="en-US" sz="1600" kern="1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, </a:t>
            </a:r>
            <a:r>
              <a:rPr lang="en-US" sz="1600" i="1" kern="1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15</a:t>
            </a:r>
            <a:r>
              <a:rPr lang="en-US" sz="1600" kern="1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, 346-366.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1600" kern="1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(2) Varki, A. Biological roles of glycans. </a:t>
            </a:r>
            <a:r>
              <a:rPr lang="en-US" sz="1600" i="1" kern="1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Glycobiology </a:t>
            </a:r>
            <a:r>
              <a:rPr lang="en-US" sz="16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2017</a:t>
            </a:r>
            <a:r>
              <a:rPr lang="en-US" sz="1600" kern="1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, </a:t>
            </a:r>
            <a:r>
              <a:rPr lang="en-US" sz="1600" i="1" kern="1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27</a:t>
            </a:r>
            <a:r>
              <a:rPr lang="en-US" sz="1600" kern="1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, 3-49.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1600" kern="1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(3) Guo, Y.; Jia, W.; Yang, J.; Zhan, X. Cancer </a:t>
            </a:r>
            <a:r>
              <a:rPr lang="en-US" sz="16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glycomics</a:t>
            </a:r>
            <a:r>
              <a:rPr lang="en-US" sz="1600" kern="1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offers potential biomarkers and therapeutic targets in the framework of 3P medicine. </a:t>
            </a:r>
            <a:r>
              <a:rPr lang="en-US" sz="1600" i="1" kern="1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Front Endocrinol (Lausanne) </a:t>
            </a:r>
            <a:r>
              <a:rPr lang="en-US" sz="16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2022</a:t>
            </a:r>
            <a:r>
              <a:rPr lang="en-US" sz="1600" kern="1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, </a:t>
            </a:r>
            <a:r>
              <a:rPr lang="en-US" sz="1600" i="1" kern="1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13</a:t>
            </a:r>
            <a:r>
              <a:rPr lang="en-US" sz="1600" kern="1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, 970489.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1600" kern="1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(4) </a:t>
            </a:r>
            <a:r>
              <a:rPr lang="en-US" sz="16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Bojar</a:t>
            </a:r>
            <a:r>
              <a:rPr lang="en-US" sz="1600" kern="1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, D.; </a:t>
            </a:r>
            <a:r>
              <a:rPr lang="en-US" sz="16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Meche</a:t>
            </a:r>
            <a:r>
              <a:rPr lang="en-US" sz="1600" kern="1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, L.; Meng, G.; </a:t>
            </a:r>
            <a:r>
              <a:rPr lang="en-US" sz="16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Eng</a:t>
            </a:r>
            <a:r>
              <a:rPr lang="en-US" sz="1600" kern="1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, W.; Smith, D. F.; Cummings, R. D.; Mahal, L. K. A Useful Guide to Lectin Binding: Machine-Learning Directed Annotation of 57 Unique Lectin Specificities. </a:t>
            </a:r>
            <a:r>
              <a:rPr lang="en-US" sz="1600" i="1" kern="1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ACS Chem Biol </a:t>
            </a:r>
            <a:r>
              <a:rPr lang="en-US" sz="16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2022</a:t>
            </a:r>
            <a:r>
              <a:rPr lang="en-US" sz="1600" kern="1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, </a:t>
            </a:r>
            <a:r>
              <a:rPr lang="en-US" sz="1600" i="1" kern="1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17</a:t>
            </a:r>
            <a:r>
              <a:rPr lang="en-US" sz="1600" kern="1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, 2993-3012.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1600" kern="1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(5) Sterner, E.; Flanagan, N.; Gildersleeve, J. C. Perspectives on Anti-Glycan Antibodies Gleaned from Development of a Community Resource Database. </a:t>
            </a:r>
            <a:r>
              <a:rPr lang="en-US" sz="1600" i="1" kern="1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ACS Chem Biol </a:t>
            </a:r>
            <a:r>
              <a:rPr lang="en-US" sz="16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2016</a:t>
            </a:r>
            <a:r>
              <a:rPr lang="en-US" sz="1600" kern="1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, </a:t>
            </a:r>
            <a:r>
              <a:rPr lang="en-US" sz="1600" i="1" kern="1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11</a:t>
            </a:r>
            <a:r>
              <a:rPr lang="en-US" sz="1600" kern="1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, 1773-1783.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1600" kern="1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(6) Ward, E. M.; </a:t>
            </a:r>
            <a:r>
              <a:rPr lang="en-US" sz="16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Kizer</a:t>
            </a:r>
            <a:r>
              <a:rPr lang="en-US" sz="1600" kern="1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, M. E.; Imperiali, B. Strategies and Tactics for the Development of Selective Glycan-Binding Proteins. </a:t>
            </a:r>
            <a:r>
              <a:rPr lang="en-US" sz="1600" i="1" kern="1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ACS Chem Biol </a:t>
            </a:r>
            <a:r>
              <a:rPr lang="en-US" sz="16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2021</a:t>
            </a:r>
            <a:r>
              <a:rPr lang="en-US" sz="1600" kern="1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, </a:t>
            </a:r>
            <a:r>
              <a:rPr lang="en-US" sz="1600" i="1" kern="1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16</a:t>
            </a:r>
            <a:r>
              <a:rPr lang="en-US" sz="1600" kern="1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, 1795-1813.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1600" kern="1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(7) Ward, E. M.; Zamora, C. Y.; </a:t>
            </a:r>
            <a:r>
              <a:rPr lang="en-US" sz="16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Schocker</a:t>
            </a:r>
            <a:r>
              <a:rPr lang="en-US" sz="1600" kern="1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, N. S.; Ghosh, S.; </a:t>
            </a:r>
            <a:r>
              <a:rPr lang="en-US" sz="16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Kizer</a:t>
            </a:r>
            <a:r>
              <a:rPr lang="en-US" sz="1600" kern="1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, M. E.; Imperiali, B. Engineered Glycan-Binding Proteins for Recognition of the Thomsen-</a:t>
            </a:r>
            <a:r>
              <a:rPr lang="en-US" sz="16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Friedenreich</a:t>
            </a:r>
            <a:r>
              <a:rPr lang="en-US" sz="1600" kern="1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Antigen and Structurally Related Disaccharides. </a:t>
            </a:r>
            <a:r>
              <a:rPr lang="en-US" sz="1600" i="1" kern="1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ACS Chem Biol </a:t>
            </a:r>
            <a:r>
              <a:rPr lang="en-US" sz="16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2023</a:t>
            </a:r>
            <a:r>
              <a:rPr lang="en-US" sz="1600" kern="1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, </a:t>
            </a:r>
            <a:r>
              <a:rPr lang="en-US" sz="1600" i="1" kern="1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18</a:t>
            </a:r>
            <a:r>
              <a:rPr lang="en-US" sz="1600" kern="1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, 70-80.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1600" kern="1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(8) </a:t>
            </a:r>
            <a:r>
              <a:rPr lang="en-US" sz="16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Berois</a:t>
            </a:r>
            <a:r>
              <a:rPr lang="en-US" sz="1600" kern="1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, N.; </a:t>
            </a:r>
            <a:r>
              <a:rPr lang="en-US" sz="16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Pittini</a:t>
            </a:r>
            <a:r>
              <a:rPr lang="en-US" sz="1600" kern="1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, A.; </a:t>
            </a:r>
            <a:r>
              <a:rPr lang="en-US" sz="16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Osinaga</a:t>
            </a:r>
            <a:r>
              <a:rPr lang="en-US" sz="1600" kern="1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, E. Targeting Tumor Glycans for Cancer Therapy: Successes, Limitations, and Perspectives. </a:t>
            </a:r>
            <a:r>
              <a:rPr lang="en-US" sz="1600" i="1" kern="1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Cancers (Basel) </a:t>
            </a:r>
            <a:r>
              <a:rPr lang="en-US" sz="16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2022</a:t>
            </a:r>
            <a:r>
              <a:rPr lang="en-US" sz="1600" kern="1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, </a:t>
            </a:r>
            <a:r>
              <a:rPr lang="en-US" sz="1600" i="1" kern="1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14</a:t>
            </a:r>
            <a:r>
              <a:rPr lang="en-US" sz="1600" kern="1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.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1600" kern="1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(9) </a:t>
            </a:r>
            <a:r>
              <a:rPr lang="en-US" sz="16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Gillmann</a:t>
            </a:r>
            <a:r>
              <a:rPr lang="en-US" sz="1600" kern="1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, K. M.; </a:t>
            </a:r>
            <a:r>
              <a:rPr lang="en-US" sz="16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Temme</a:t>
            </a:r>
            <a:r>
              <a:rPr lang="en-US" sz="1600" kern="1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, J. S.; </a:t>
            </a:r>
            <a:r>
              <a:rPr lang="en-US" sz="16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Marglous</a:t>
            </a:r>
            <a:r>
              <a:rPr lang="en-US" sz="1600" kern="1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, S.; Brown, C. E.; Gildersleeve, J. C. Anti-glycan monoclonal antibodies: Basic research and clinical applications. </a:t>
            </a:r>
            <a:r>
              <a:rPr lang="en-US" sz="1600" i="1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Curr</a:t>
            </a:r>
            <a:r>
              <a:rPr lang="en-US" sz="1600" i="1" kern="1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600" i="1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Opin</a:t>
            </a:r>
            <a:r>
              <a:rPr lang="en-US" sz="1600" i="1" kern="1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Chem Biol </a:t>
            </a:r>
            <a:r>
              <a:rPr lang="en-US" sz="16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2023</a:t>
            </a:r>
            <a:r>
              <a:rPr lang="en-US" sz="1600" kern="1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, </a:t>
            </a:r>
            <a:r>
              <a:rPr lang="en-US" sz="1600" i="1" kern="1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74</a:t>
            </a:r>
            <a:r>
              <a:rPr lang="en-US" sz="1600" kern="1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, 102281.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1600" kern="1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(10) Springer, G. F. T and Tn, general carcinoma autoantigens. </a:t>
            </a:r>
            <a:r>
              <a:rPr lang="en-US" sz="1600" i="1" kern="1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Science </a:t>
            </a:r>
            <a:r>
              <a:rPr lang="en-US" sz="16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1984</a:t>
            </a:r>
            <a:r>
              <a:rPr lang="en-US" sz="1600" kern="1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, </a:t>
            </a:r>
            <a:r>
              <a:rPr lang="en-US" sz="1600" i="1" kern="1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224</a:t>
            </a:r>
            <a:r>
              <a:rPr lang="en-US" sz="1600" kern="1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, 1198-1206.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1600" kern="1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(11) Dragon, A. C.; </a:t>
            </a:r>
            <a:r>
              <a:rPr lang="en-US" sz="16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Beermann</a:t>
            </a:r>
            <a:r>
              <a:rPr lang="en-US" sz="1600" kern="1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, L. M.; Umland, M.; Bonifacius, A.; </a:t>
            </a:r>
            <a:r>
              <a:rPr lang="en-US" sz="16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Malinconico</a:t>
            </a:r>
            <a:r>
              <a:rPr lang="en-US" sz="1600" kern="1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, C.; Ruhl, L.; </a:t>
            </a:r>
            <a:r>
              <a:rPr lang="en-US" sz="16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Kehler</a:t>
            </a:r>
            <a:r>
              <a:rPr lang="en-US" sz="1600" kern="1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, P.; Gellert, J.; Weiss, L.; Mayer-Hain, S.; et al. CAR-Ts redirected against the Thomsen-</a:t>
            </a:r>
            <a:r>
              <a:rPr lang="en-US" sz="16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Friedenreich</a:t>
            </a:r>
            <a:r>
              <a:rPr lang="en-US" sz="1600" kern="1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antigen CD176 mediate specific elimination of malignant cells from leukemia and solid tumors. </a:t>
            </a:r>
            <a:r>
              <a:rPr lang="en-US" sz="1600" i="1" kern="1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Front Immunol </a:t>
            </a:r>
            <a:r>
              <a:rPr lang="en-US" sz="16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2023</a:t>
            </a:r>
            <a:r>
              <a:rPr lang="en-US" sz="1600" kern="1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, </a:t>
            </a:r>
            <a:r>
              <a:rPr lang="en-US" sz="1600" i="1" kern="1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14</a:t>
            </a:r>
            <a:r>
              <a:rPr lang="en-US" sz="1600" kern="1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, 1219165.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E06FCC6-0569-225B-1C55-5C815E6D3BA1}"/>
              </a:ext>
            </a:extLst>
          </p:cNvPr>
          <p:cNvSpPr txBox="1"/>
          <p:nvPr/>
        </p:nvSpPr>
        <p:spPr>
          <a:xfrm>
            <a:off x="680987" y="434340"/>
            <a:ext cx="216354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/>
              <a:t>LITERATURE CITED</a:t>
            </a:r>
          </a:p>
        </p:txBody>
      </p:sp>
    </p:spTree>
    <p:extLst>
      <p:ext uri="{BB962C8B-B14F-4D97-AF65-F5344CB8AC3E}">
        <p14:creationId xmlns:p14="http://schemas.microsoft.com/office/powerpoint/2010/main" val="46155026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8201</TotalTime>
  <Words>1076</Words>
  <Application>Microsoft Macintosh PowerPoint</Application>
  <PresentationFormat>Widescreen</PresentationFormat>
  <Paragraphs>116</Paragraphs>
  <Slides>9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5" baseType="lpstr">
      <vt:lpstr>Arial</vt:lpstr>
      <vt:lpstr>Calibri</vt:lpstr>
      <vt:lpstr>Calibri Light</vt:lpstr>
      <vt:lpstr>Symbol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Barbara Imperiali</dc:creator>
  <cp:lastModifiedBy>Barbara Imperiali</cp:lastModifiedBy>
  <cp:revision>24</cp:revision>
  <cp:lastPrinted>2024-06-03T16:54:19Z</cp:lastPrinted>
  <dcterms:created xsi:type="dcterms:W3CDTF">2024-05-01T12:38:16Z</dcterms:created>
  <dcterms:modified xsi:type="dcterms:W3CDTF">2024-06-04T12:51:09Z</dcterms:modified>
</cp:coreProperties>
</file>