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1218" r:id="rId2"/>
    <p:sldId id="256" r:id="rId3"/>
    <p:sldId id="1221" r:id="rId4"/>
    <p:sldId id="3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5BB0"/>
    <a:srgbClr val="00A16C"/>
    <a:srgbClr val="006441"/>
    <a:srgbClr val="FF761A"/>
    <a:srgbClr val="009A00"/>
    <a:srgbClr val="68983B"/>
    <a:srgbClr val="9E0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6"/>
  </p:normalViewPr>
  <p:slideViewPr>
    <p:cSldViewPr snapToGrid="0">
      <p:cViewPr varScale="1">
        <p:scale>
          <a:sx n="104" d="100"/>
          <a:sy n="104" d="100"/>
        </p:scale>
        <p:origin x="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6EBBF-D0C5-6745-9870-ECFCBBD44E52}" type="datetimeFigureOut">
              <a:rPr lang="en-US" smtClean="0"/>
              <a:t>8/6/24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D480C-EA7C-3E4B-BC38-9E77FD8DE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3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 </a:t>
            </a:r>
            <a:r>
              <a:rPr lang="en-US" sz="1050" dirty="0">
                <a:solidFill>
                  <a:srgbClr val="212121"/>
                </a:solidFill>
                <a:latin typeface="Calibri" panose="020F0502020204030204" pitchFamily="34" charset="0"/>
              </a:rPr>
              <a:t>Market by 2025: </a:t>
            </a:r>
            <a:r>
              <a:rPr lang="en-US" sz="1050" i="1" dirty="0">
                <a:solidFill>
                  <a:srgbClr val="212121"/>
                </a:solidFill>
                <a:latin typeface="Calibri" panose="020F0502020204030204" pitchFamily="34" charset="0"/>
              </a:rPr>
              <a:t>LTN 20 MM, </a:t>
            </a:r>
            <a:r>
              <a:rPr lang="en-US" sz="1050" i="1" dirty="0" err="1">
                <a:solidFill>
                  <a:srgbClr val="212121"/>
                </a:solidFill>
                <a:latin typeface="Calibri" panose="020F0502020204030204" pitchFamily="34" charset="0"/>
              </a:rPr>
              <a:t>mAbs</a:t>
            </a:r>
            <a:r>
              <a:rPr lang="en-US" sz="1050" i="1" dirty="0">
                <a:solidFill>
                  <a:srgbClr val="212121"/>
                </a:solidFill>
                <a:latin typeface="Calibri" panose="020F0502020204030204" pitchFamily="34" charset="0"/>
              </a:rPr>
              <a:t> (all) 250 BN </a:t>
            </a:r>
            <a:endParaRPr lang="en-US" sz="1050" b="0" i="1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50" dirty="0">
              <a:cs typeface="Arial" panose="020B060402020202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Questions for reviewer:  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Do you agree with our problem statement?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Are you seeing a need / are you currently using these glycan binders (or what do you use).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If not, why?  Is glycobiology important to you?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Are current technologies meeting your needs?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502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90848-9309-784C-B3E7-32F11AA055B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42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CFC5-8DDA-C568-CC97-43677D503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E9C21F-0271-A32E-4D9E-0ACD7B5415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12D43-D2C7-DD6B-55A8-B2B91E41D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8AA00-3BD6-8180-5064-90B39FB2D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37396-C688-3B23-6209-546F9616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69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DAFE-567A-C20E-0DA2-97363224B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FD26C-3777-7F4D-2BB5-3756F7D15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F1090-9F2A-F2A2-E933-E1843AD22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39FFB-184F-2F12-4F01-2FDE3A6CD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99C12-E650-2EF6-2013-55C76D3D4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3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1AFD74-0CF7-F096-36ED-2D686FD0D6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7ADDDA-B32D-94B9-D812-E39D15709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E1E92-014E-CFC4-9EC4-F1337FDE7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0EA8-DBC1-6738-F043-6E7A92295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B2F3D-5FE8-3044-F942-468A2ECC8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9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7F753-3E89-5E48-1687-0CA8E89F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E2BEC-6BC3-2CCE-5544-10B5C645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1A42E-D3FA-DBDD-4D85-2B4766FA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DEC03-A80A-FB8C-65F0-1BAC4E756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F483B7-1C25-46F7-1DD8-E8CABFF18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89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5B0C2-DFA2-5639-BA38-E4D72FC5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EDE71-78A7-594C-0A5D-BB6F9423E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3F218-C697-5ED0-1342-146AA3535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6C3F9-C6BC-B36C-D488-A8EB2752C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E59EE-ABDE-A394-F49C-F6D5DE8F5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43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D9138-D223-E486-605B-266A6BB58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D83FD-680B-EA20-588F-F848DBC105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8A6C0-A646-7D4D-EFC0-6B73C54A1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6C1E25-82CA-9FA9-03A5-FE953B68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CAD51-8371-EC12-C09C-D05DDA052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F510CA-8009-0E17-D185-A36A7836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8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98677-FA42-7C7E-303E-3B88940D8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5A4CB-A201-C8F6-4593-3ABCD81CD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DB07FA-B1D8-E2DC-239E-D2DE87B4C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6D8FBC-608A-F721-127F-D4A7A497D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3AD884-6CC1-0893-EAF9-1D45F0338D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ACACBA-13AF-6BF2-FC7B-7F4FF3A0D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EE88C7-EC8F-129E-697F-3E59E427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99B9DF-C63A-8077-22B1-C43737FB1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93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948D8-BCC6-A8A6-D492-56B4AD6C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8B1CF8-A495-7545-6955-250D0047A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9B41AC-DC1D-8E5C-24DB-0AE82695D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CA399A-F76A-E816-9D15-65DC02C73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3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91663-2B7A-54A0-49E5-FEAED3AEA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146ACC-E7CD-B665-375F-1F1B19225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9947B-2444-D8B1-C648-E7376F57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07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01762-BCCC-C378-EEC2-277971A31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B9AFE-3108-1D97-5DE7-4852DBEA0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5B7344-9528-157A-37DF-D611CE9DA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B44402-692C-AE84-FEF7-6CB2B3AA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02CD52-0D37-6A8F-B92C-234A4FB43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7D1DE6-23B9-4672-F2D2-41E1E00A4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35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0A305-01CC-D6BC-63DC-9D39FBF0E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17094F-8F29-B6AC-0BF9-E6601E304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72F83-7C8F-7491-B043-3FAF598C9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9417B5-8A28-7B33-C723-95648A64D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A52B95-8140-32A5-13AA-015F266D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6B96FA-D6F6-30F1-A92C-7328F3A40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9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B155C8-7DD7-D9F9-62F3-DE032C5C9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229FC-523A-0509-2B35-F2173DB15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45513-D75A-597D-EE05-FBC9E66B90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C81A0-D950-5B40-8DBB-E059404C1DD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9E51D-50F7-FD2D-2E40-573762838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8777C-7126-0311-DE1D-C7BB5ADD2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0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mper@mit.e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2A460C2-D472-D1CA-4891-89A55033F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5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23FC63-6FC1-A24C-719F-A8B35B3D17E3}"/>
              </a:ext>
            </a:extLst>
          </p:cNvPr>
          <p:cNvSpPr txBox="1"/>
          <p:nvPr/>
        </p:nvSpPr>
        <p:spPr>
          <a:xfrm>
            <a:off x="398585" y="247102"/>
            <a:ext cx="693354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GLYCAN-BINDING PROTEINS FOR BIOTECHNOLOGY AND MEDICINE</a:t>
            </a:r>
            <a:b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18D481-CECC-1172-8CB5-2BD6B70B8B82}"/>
              </a:ext>
            </a:extLst>
          </p:cNvPr>
          <p:cNvSpPr txBox="1"/>
          <p:nvPr/>
        </p:nvSpPr>
        <p:spPr>
          <a:xfrm>
            <a:off x="4294986" y="4919008"/>
            <a:ext cx="73308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Barbara Imperiali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Professor of Biology and Professor of Chemistry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Massachusetts Institute of Technology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imper@mit.edu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1-617-253-1838</a:t>
            </a:r>
          </a:p>
        </p:txBody>
      </p:sp>
    </p:spTree>
    <p:extLst>
      <p:ext uri="{BB962C8B-B14F-4D97-AF65-F5344CB8AC3E}">
        <p14:creationId xmlns:p14="http://schemas.microsoft.com/office/powerpoint/2010/main" val="62459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E9261B-49EE-F32F-AA58-07C84EB6560C}"/>
              </a:ext>
            </a:extLst>
          </p:cNvPr>
          <p:cNvSpPr txBox="1"/>
          <p:nvPr/>
        </p:nvSpPr>
        <p:spPr>
          <a:xfrm>
            <a:off x="-216724" y="4700187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4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E4F609-914C-D3AA-5237-6604261E78BA}"/>
              </a:ext>
            </a:extLst>
          </p:cNvPr>
          <p:cNvCxnSpPr>
            <a:cxnSpLocks/>
          </p:cNvCxnSpPr>
          <p:nvPr/>
        </p:nvCxnSpPr>
        <p:spPr>
          <a:xfrm>
            <a:off x="9940" y="7752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8F2F3BF-85FD-DBB3-ADC5-B34807F1121A}"/>
              </a:ext>
            </a:extLst>
          </p:cNvPr>
          <p:cNvSpPr txBox="1"/>
          <p:nvPr/>
        </p:nvSpPr>
        <p:spPr>
          <a:xfrm>
            <a:off x="1313022" y="129852"/>
            <a:ext cx="9055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GLYCANS ON THE FRONT LINE OF HUMAN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A8CDF3-22F0-62D9-6110-3F65C7C6084D}"/>
              </a:ext>
            </a:extLst>
          </p:cNvPr>
          <p:cNvSpPr txBox="1"/>
          <p:nvPr/>
        </p:nvSpPr>
        <p:spPr>
          <a:xfrm>
            <a:off x="8014766" y="982787"/>
            <a:ext cx="36559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Mammalian cell surfaces and glycan interactions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D289FC8-5BD1-C8EC-6AB2-1E7166865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0910" y="2214049"/>
            <a:ext cx="4591618" cy="38147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6D0E7C-D848-E4CA-6A7A-42A0DAE8F431}"/>
              </a:ext>
            </a:extLst>
          </p:cNvPr>
          <p:cNvSpPr txBox="1"/>
          <p:nvPr/>
        </p:nvSpPr>
        <p:spPr>
          <a:xfrm>
            <a:off x="256258" y="1160205"/>
            <a:ext cx="712713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Glycans 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implicated in many diseases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1,2</a:t>
            </a: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12121"/>
              </a:solidFill>
              <a:latin typeface="Calibri" panose="020F050202020403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Targets for d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iagnostic (Dx) and therapeutic (Tx) agents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3</a:t>
            </a: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12121"/>
              </a:solidFill>
              <a:latin typeface="Calibri" panose="020F050202020403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Current glycan binding approaches: </a:t>
            </a: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Le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ctins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4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and antibodies (</a:t>
            </a:r>
            <a:r>
              <a:rPr lang="en-US" sz="2400" b="0" i="0" u="none" strike="noStrike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mAbs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)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5</a:t>
            </a: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G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lycobiology R&amp;D thwarted by limitations </a:t>
            </a: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in production and scope of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lectin</a:t>
            </a: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s and glycan-targeted mABs</a:t>
            </a:r>
            <a:r>
              <a:rPr lang="en-US" sz="2400" baseline="30000" dirty="0">
                <a:solidFill>
                  <a:srgbClr val="212121"/>
                </a:solidFill>
                <a:latin typeface="Calibri" panose="020F0502020204030204" pitchFamily="34" charset="0"/>
              </a:rPr>
              <a:t>6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  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212121"/>
              </a:solidFill>
              <a:latin typeface="Calibri" panose="020F050202020403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GOAL: Novel approach to Dx and </a:t>
            </a:r>
            <a:r>
              <a:rPr lang="en-US" sz="2400" dirty="0">
                <a:solidFill>
                  <a:srgbClr val="212121"/>
                </a:solidFill>
                <a:latin typeface="Calibri" panose="020F0502020204030204" pitchFamily="34" charset="0"/>
              </a:rPr>
              <a:t>T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x agents for detection and treatment undruggable targets</a:t>
            </a:r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C6AF15-04D9-3390-EB36-608C579567E0}"/>
              </a:ext>
            </a:extLst>
          </p:cNvPr>
          <p:cNvSpPr txBox="1"/>
          <p:nvPr/>
        </p:nvSpPr>
        <p:spPr>
          <a:xfrm>
            <a:off x="7621375" y="1955890"/>
            <a:ext cx="974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bacteria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90C077-665B-01AD-8F66-5E492E34DAF5}"/>
              </a:ext>
            </a:extLst>
          </p:cNvPr>
          <p:cNvSpPr txBox="1"/>
          <p:nvPr/>
        </p:nvSpPr>
        <p:spPr>
          <a:xfrm>
            <a:off x="8856246" y="2638750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viruses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CF3CFA-1EB7-C3B5-AA57-0BFAB4928676}"/>
              </a:ext>
            </a:extLst>
          </p:cNvPr>
          <p:cNvSpPr txBox="1"/>
          <p:nvPr/>
        </p:nvSpPr>
        <p:spPr>
          <a:xfrm>
            <a:off x="9832824" y="1898725"/>
            <a:ext cx="72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/>
              <a:t>mAbs</a:t>
            </a:r>
            <a:endParaRPr lang="en-US" b="1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0762D7-A0D1-25CF-EEDE-EA6BB6BF689E}"/>
              </a:ext>
            </a:extLst>
          </p:cNvPr>
          <p:cNvSpPr txBox="1"/>
          <p:nvPr/>
        </p:nvSpPr>
        <p:spPr>
          <a:xfrm>
            <a:off x="11353537" y="2019983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lectins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1984005-6033-FA36-C600-31E6EEE3A597}"/>
              </a:ext>
            </a:extLst>
          </p:cNvPr>
          <p:cNvGrpSpPr/>
          <p:nvPr/>
        </p:nvGrpSpPr>
        <p:grpSpPr>
          <a:xfrm>
            <a:off x="11047462" y="5819239"/>
            <a:ext cx="588417" cy="807170"/>
            <a:chOff x="10074714" y="5818369"/>
            <a:chExt cx="588417" cy="807170"/>
          </a:xfrm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03FB055-3211-CE3A-023F-2636A56F3041}"/>
                </a:ext>
              </a:extLst>
            </p:cNvPr>
            <p:cNvSpPr/>
            <p:nvPr/>
          </p:nvSpPr>
          <p:spPr>
            <a:xfrm rot="12992194">
              <a:off x="10074714" y="6036141"/>
              <a:ext cx="305778" cy="589398"/>
            </a:xfrm>
            <a:custGeom>
              <a:avLst/>
              <a:gdLst>
                <a:gd name="connsiteX0" fmla="*/ 76746 w 217588"/>
                <a:gd name="connsiteY0" fmla="*/ 98225 h 765405"/>
                <a:gd name="connsiteX1" fmla="*/ 13 w 217588"/>
                <a:gd name="connsiteY1" fmla="*/ 123802 h 765405"/>
                <a:gd name="connsiteX2" fmla="*/ 70352 w 217588"/>
                <a:gd name="connsiteY2" fmla="*/ 213324 h 765405"/>
                <a:gd name="connsiteX3" fmla="*/ 44774 w 217588"/>
                <a:gd name="connsiteY3" fmla="*/ 309240 h 765405"/>
                <a:gd name="connsiteX4" fmla="*/ 95929 w 217588"/>
                <a:gd name="connsiteY4" fmla="*/ 462706 h 765405"/>
                <a:gd name="connsiteX5" fmla="*/ 38380 w 217588"/>
                <a:gd name="connsiteY5" fmla="*/ 699299 h 765405"/>
                <a:gd name="connsiteX6" fmla="*/ 147085 w 217588"/>
                <a:gd name="connsiteY6" fmla="*/ 737665 h 765405"/>
                <a:gd name="connsiteX7" fmla="*/ 217423 w 217588"/>
                <a:gd name="connsiteY7" fmla="*/ 328423 h 765405"/>
                <a:gd name="connsiteX8" fmla="*/ 127901 w 217588"/>
                <a:gd name="connsiteY8" fmla="*/ 187747 h 765405"/>
                <a:gd name="connsiteX9" fmla="*/ 198240 w 217588"/>
                <a:gd name="connsiteY9" fmla="*/ 2309 h 765405"/>
                <a:gd name="connsiteX10" fmla="*/ 76746 w 217588"/>
                <a:gd name="connsiteY10" fmla="*/ 98225 h 76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7588" h="765405">
                  <a:moveTo>
                    <a:pt x="76746" y="98225"/>
                  </a:moveTo>
                  <a:cubicBezTo>
                    <a:pt x="43708" y="118474"/>
                    <a:pt x="1079" y="104619"/>
                    <a:pt x="13" y="123802"/>
                  </a:cubicBezTo>
                  <a:cubicBezTo>
                    <a:pt x="-1053" y="142985"/>
                    <a:pt x="62892" y="182418"/>
                    <a:pt x="70352" y="213324"/>
                  </a:cubicBezTo>
                  <a:cubicBezTo>
                    <a:pt x="77812" y="244230"/>
                    <a:pt x="40511" y="267676"/>
                    <a:pt x="44774" y="309240"/>
                  </a:cubicBezTo>
                  <a:cubicBezTo>
                    <a:pt x="49037" y="350804"/>
                    <a:pt x="96995" y="397696"/>
                    <a:pt x="95929" y="462706"/>
                  </a:cubicBezTo>
                  <a:cubicBezTo>
                    <a:pt x="94863" y="527716"/>
                    <a:pt x="29854" y="653472"/>
                    <a:pt x="38380" y="699299"/>
                  </a:cubicBezTo>
                  <a:cubicBezTo>
                    <a:pt x="46906" y="745126"/>
                    <a:pt x="117245" y="799478"/>
                    <a:pt x="147085" y="737665"/>
                  </a:cubicBezTo>
                  <a:cubicBezTo>
                    <a:pt x="176925" y="675852"/>
                    <a:pt x="220620" y="420076"/>
                    <a:pt x="217423" y="328423"/>
                  </a:cubicBezTo>
                  <a:cubicBezTo>
                    <a:pt x="214226" y="236770"/>
                    <a:pt x="131098" y="242099"/>
                    <a:pt x="127901" y="187747"/>
                  </a:cubicBezTo>
                  <a:cubicBezTo>
                    <a:pt x="124704" y="133395"/>
                    <a:pt x="209963" y="20426"/>
                    <a:pt x="198240" y="2309"/>
                  </a:cubicBezTo>
                  <a:cubicBezTo>
                    <a:pt x="186517" y="-15808"/>
                    <a:pt x="109784" y="77976"/>
                    <a:pt x="76746" y="98225"/>
                  </a:cubicBezTo>
                  <a:close/>
                </a:path>
              </a:pathLst>
            </a:custGeom>
            <a:gradFill>
              <a:gsLst>
                <a:gs pos="5000">
                  <a:srgbClr val="00A16C"/>
                </a:gs>
                <a:gs pos="100000">
                  <a:srgbClr val="006441"/>
                </a:gs>
                <a:gs pos="82000">
                  <a:srgbClr val="00644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F4033D7-9872-B255-A267-8286D643003A}"/>
                </a:ext>
              </a:extLst>
            </p:cNvPr>
            <p:cNvGrpSpPr/>
            <p:nvPr/>
          </p:nvGrpSpPr>
          <p:grpSpPr>
            <a:xfrm rot="2050848">
              <a:off x="10388650" y="5818369"/>
              <a:ext cx="274481" cy="369332"/>
              <a:chOff x="10280464" y="5995661"/>
              <a:chExt cx="383432" cy="464920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75BE181-ADA1-FE38-F421-C37C19E682A4}"/>
                  </a:ext>
                </a:extLst>
              </p:cNvPr>
              <p:cNvSpPr/>
              <p:nvPr/>
            </p:nvSpPr>
            <p:spPr>
              <a:xfrm>
                <a:off x="10368130" y="6256229"/>
                <a:ext cx="175332" cy="104078"/>
              </a:xfrm>
              <a:prstGeom prst="ellipse">
                <a:avLst/>
              </a:prstGeom>
              <a:gradFill flip="none" rotWithShape="1">
                <a:gsLst>
                  <a:gs pos="66000">
                    <a:srgbClr val="004AF4"/>
                  </a:gs>
                  <a:gs pos="6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0070C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565F0A2-BDA6-16A4-2A7F-4ED39CC222CB}"/>
                  </a:ext>
                </a:extLst>
              </p:cNvPr>
              <p:cNvSpPr/>
              <p:nvPr/>
            </p:nvSpPr>
            <p:spPr>
              <a:xfrm>
                <a:off x="10368130" y="6356503"/>
                <a:ext cx="175332" cy="104078"/>
              </a:xfrm>
              <a:prstGeom prst="ellipse">
                <a:avLst/>
              </a:prstGeom>
              <a:gradFill flip="none" rotWithShape="1">
                <a:gsLst>
                  <a:gs pos="66000">
                    <a:srgbClr val="004AF4"/>
                  </a:gs>
                  <a:gs pos="6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0070C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15D399F4-3729-40AA-C22E-F1A0DFFCB5D7}"/>
                  </a:ext>
                </a:extLst>
              </p:cNvPr>
              <p:cNvSpPr/>
              <p:nvPr/>
            </p:nvSpPr>
            <p:spPr>
              <a:xfrm>
                <a:off x="10488564" y="6003757"/>
                <a:ext cx="175332" cy="104078"/>
              </a:xfrm>
              <a:prstGeom prst="ellipse">
                <a:avLst/>
              </a:prstGeom>
              <a:gradFill flip="none" rotWithShape="1">
                <a:gsLst>
                  <a:gs pos="66000">
                    <a:srgbClr val="9E0CC6"/>
                  </a:gs>
                  <a:gs pos="6000">
                    <a:schemeClr val="bg1">
                      <a:lumMod val="85000"/>
                    </a:schemeClr>
                  </a:gs>
                  <a:gs pos="100000">
                    <a:srgbClr val="0070C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8F52299-6543-04D9-EDAA-74040136F9F3}"/>
                  </a:ext>
                </a:extLst>
              </p:cNvPr>
              <p:cNvSpPr/>
              <p:nvPr/>
            </p:nvSpPr>
            <p:spPr>
              <a:xfrm>
                <a:off x="10379613" y="6165694"/>
                <a:ext cx="175332" cy="10407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09A00"/>
                  </a:gs>
                  <a:gs pos="6000">
                    <a:schemeClr val="bg1">
                      <a:lumMod val="85000"/>
                    </a:schemeClr>
                  </a:gs>
                  <a:gs pos="100000">
                    <a:srgbClr val="0070C0"/>
                  </a:gs>
                  <a:gs pos="100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F50D5E68-6B32-DB06-0FA6-0F3F7E1E3E99}"/>
                  </a:ext>
                </a:extLst>
              </p:cNvPr>
              <p:cNvSpPr/>
              <p:nvPr/>
            </p:nvSpPr>
            <p:spPr>
              <a:xfrm>
                <a:off x="10280464" y="5995661"/>
                <a:ext cx="175332" cy="104078"/>
              </a:xfrm>
              <a:prstGeom prst="ellipse">
                <a:avLst/>
              </a:prstGeom>
              <a:gradFill flip="none" rotWithShape="1">
                <a:gsLst>
                  <a:gs pos="66000">
                    <a:srgbClr val="9E0CC6"/>
                  </a:gs>
                  <a:gs pos="6000">
                    <a:schemeClr val="bg1">
                      <a:lumMod val="85000"/>
                    </a:schemeClr>
                  </a:gs>
                  <a:gs pos="100000">
                    <a:srgbClr val="0070C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AA62F12-EDDC-9F81-3B8D-2048372D2C01}"/>
                  </a:ext>
                </a:extLst>
              </p:cNvPr>
              <p:cNvSpPr/>
              <p:nvPr/>
            </p:nvSpPr>
            <p:spPr>
              <a:xfrm>
                <a:off x="10478762" y="6083999"/>
                <a:ext cx="175332" cy="122093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09A00"/>
                  </a:gs>
                  <a:gs pos="6000">
                    <a:schemeClr val="bg1">
                      <a:lumMod val="85000"/>
                    </a:schemeClr>
                  </a:gs>
                  <a:gs pos="100000">
                    <a:srgbClr val="0070C0"/>
                  </a:gs>
                  <a:gs pos="100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F5EA55D3-19ED-C258-65D1-5C6EC9A49F54}"/>
                  </a:ext>
                </a:extLst>
              </p:cNvPr>
              <p:cNvSpPr/>
              <p:nvPr/>
            </p:nvSpPr>
            <p:spPr>
              <a:xfrm>
                <a:off x="10280464" y="6083999"/>
                <a:ext cx="175332" cy="122093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09A00"/>
                  </a:gs>
                  <a:gs pos="6000">
                    <a:schemeClr val="bg1">
                      <a:lumMod val="85000"/>
                    </a:schemeClr>
                  </a:gs>
                  <a:gs pos="100000">
                    <a:srgbClr val="0070C0"/>
                  </a:gs>
                  <a:gs pos="100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E3977EC-81C3-85FC-14C8-FC68D9C82808}"/>
              </a:ext>
            </a:extLst>
          </p:cNvPr>
          <p:cNvGrpSpPr/>
          <p:nvPr/>
        </p:nvGrpSpPr>
        <p:grpSpPr>
          <a:xfrm>
            <a:off x="9650463" y="5916177"/>
            <a:ext cx="131225" cy="507007"/>
            <a:chOff x="10106218" y="5874610"/>
            <a:chExt cx="176456" cy="654078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C65B0EC-1ADB-A8B9-FC48-69B291C24BDD}"/>
                </a:ext>
              </a:extLst>
            </p:cNvPr>
            <p:cNvSpPr/>
            <p:nvPr/>
          </p:nvSpPr>
          <p:spPr>
            <a:xfrm>
              <a:off x="10106218" y="5978688"/>
              <a:ext cx="175332" cy="104078"/>
            </a:xfrm>
            <a:prstGeom prst="ellipse">
              <a:avLst/>
            </a:prstGeom>
            <a:gradFill flip="none" rotWithShape="1">
              <a:gsLst>
                <a:gs pos="66000">
                  <a:srgbClr val="FD5BB0"/>
                </a:gs>
                <a:gs pos="6000">
                  <a:schemeClr val="bg1">
                    <a:lumMod val="85000"/>
                  </a:schemeClr>
                </a:gs>
                <a:gs pos="100000">
                  <a:srgbClr val="FD5BB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FC9CC2F-4E61-38DB-AE09-3790FA0FA934}"/>
                </a:ext>
              </a:extLst>
            </p:cNvPr>
            <p:cNvSpPr/>
            <p:nvPr/>
          </p:nvSpPr>
          <p:spPr>
            <a:xfrm>
              <a:off x="10106218" y="5874610"/>
              <a:ext cx="175332" cy="104078"/>
            </a:xfrm>
            <a:prstGeom prst="ellipse">
              <a:avLst/>
            </a:prstGeom>
            <a:gradFill flip="none" rotWithShape="1">
              <a:gsLst>
                <a:gs pos="66000">
                  <a:schemeClr val="accent4">
                    <a:lumMod val="50000"/>
                  </a:schemeClr>
                </a:gs>
                <a:gs pos="6000">
                  <a:schemeClr val="bg1">
                    <a:lumMod val="85000"/>
                  </a:schemeClr>
                </a:gs>
                <a:gs pos="100000">
                  <a:srgbClr val="0070C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253DD5D-146E-1745-8523-A8A6379C9026}"/>
                </a:ext>
              </a:extLst>
            </p:cNvPr>
            <p:cNvSpPr/>
            <p:nvPr/>
          </p:nvSpPr>
          <p:spPr>
            <a:xfrm>
              <a:off x="10107342" y="6071325"/>
              <a:ext cx="175332" cy="104078"/>
            </a:xfrm>
            <a:prstGeom prst="ellipse">
              <a:avLst/>
            </a:prstGeom>
            <a:gradFill flip="none" rotWithShape="1">
              <a:gsLst>
                <a:gs pos="100000">
                  <a:srgbClr val="FF761A"/>
                </a:gs>
                <a:gs pos="6000">
                  <a:schemeClr val="bg1">
                    <a:lumMod val="95000"/>
                  </a:schemeClr>
                </a:gs>
                <a:gs pos="100000">
                  <a:srgbClr val="0070C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67E7743-8D52-5DEE-CA83-2C1ADB46D9EF}"/>
                </a:ext>
              </a:extLst>
            </p:cNvPr>
            <p:cNvSpPr/>
            <p:nvPr/>
          </p:nvSpPr>
          <p:spPr>
            <a:xfrm>
              <a:off x="10122344" y="6176996"/>
              <a:ext cx="38366" cy="351692"/>
            </a:xfrm>
            <a:custGeom>
              <a:avLst/>
              <a:gdLst>
                <a:gd name="connsiteX0" fmla="*/ 38366 w 38366"/>
                <a:gd name="connsiteY0" fmla="*/ 0 h 351692"/>
                <a:gd name="connsiteX1" fmla="*/ 31972 w 38366"/>
                <a:gd name="connsiteY1" fmla="*/ 44761 h 351692"/>
                <a:gd name="connsiteX2" fmla="*/ 12789 w 38366"/>
                <a:gd name="connsiteY2" fmla="*/ 51155 h 351692"/>
                <a:gd name="connsiteX3" fmla="*/ 0 w 38366"/>
                <a:gd name="connsiteY3" fmla="*/ 70338 h 351692"/>
                <a:gd name="connsiteX4" fmla="*/ 19183 w 38366"/>
                <a:gd name="connsiteY4" fmla="*/ 83127 h 351692"/>
                <a:gd name="connsiteX5" fmla="*/ 38366 w 38366"/>
                <a:gd name="connsiteY5" fmla="*/ 121494 h 351692"/>
                <a:gd name="connsiteX6" fmla="*/ 31972 w 38366"/>
                <a:gd name="connsiteY6" fmla="*/ 166254 h 351692"/>
                <a:gd name="connsiteX7" fmla="*/ 0 w 38366"/>
                <a:gd name="connsiteY7" fmla="*/ 204621 h 351692"/>
                <a:gd name="connsiteX8" fmla="*/ 6394 w 38366"/>
                <a:gd name="connsiteY8" fmla="*/ 249382 h 351692"/>
                <a:gd name="connsiteX9" fmla="*/ 19183 w 38366"/>
                <a:gd name="connsiteY9" fmla="*/ 287748 h 351692"/>
                <a:gd name="connsiteX10" fmla="*/ 6394 w 38366"/>
                <a:gd name="connsiteY10" fmla="*/ 351692 h 35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366" h="351692">
                  <a:moveTo>
                    <a:pt x="38366" y="0"/>
                  </a:moveTo>
                  <a:cubicBezTo>
                    <a:pt x="36235" y="14920"/>
                    <a:pt x="38712" y="31280"/>
                    <a:pt x="31972" y="44761"/>
                  </a:cubicBezTo>
                  <a:cubicBezTo>
                    <a:pt x="28958" y="50790"/>
                    <a:pt x="18052" y="46945"/>
                    <a:pt x="12789" y="51155"/>
                  </a:cubicBezTo>
                  <a:cubicBezTo>
                    <a:pt x="6788" y="55956"/>
                    <a:pt x="4263" y="63944"/>
                    <a:pt x="0" y="70338"/>
                  </a:cubicBezTo>
                  <a:cubicBezTo>
                    <a:pt x="6394" y="74601"/>
                    <a:pt x="13749" y="77693"/>
                    <a:pt x="19183" y="83127"/>
                  </a:cubicBezTo>
                  <a:cubicBezTo>
                    <a:pt x="31580" y="95524"/>
                    <a:pt x="33165" y="105890"/>
                    <a:pt x="38366" y="121494"/>
                  </a:cubicBezTo>
                  <a:cubicBezTo>
                    <a:pt x="36235" y="136414"/>
                    <a:pt x="36303" y="151818"/>
                    <a:pt x="31972" y="166254"/>
                  </a:cubicBezTo>
                  <a:cubicBezTo>
                    <a:pt x="28156" y="178973"/>
                    <a:pt x="8157" y="196464"/>
                    <a:pt x="0" y="204621"/>
                  </a:cubicBezTo>
                  <a:cubicBezTo>
                    <a:pt x="2131" y="219541"/>
                    <a:pt x="3005" y="234696"/>
                    <a:pt x="6394" y="249382"/>
                  </a:cubicBezTo>
                  <a:cubicBezTo>
                    <a:pt x="9425" y="262517"/>
                    <a:pt x="19183" y="287748"/>
                    <a:pt x="19183" y="287748"/>
                  </a:cubicBezTo>
                  <a:cubicBezTo>
                    <a:pt x="12456" y="348294"/>
                    <a:pt x="26438" y="331651"/>
                    <a:pt x="6394" y="351692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80AF661-F7BB-56FF-7883-520553BA9710}"/>
                </a:ext>
              </a:extLst>
            </p:cNvPr>
            <p:cNvSpPr/>
            <p:nvPr/>
          </p:nvSpPr>
          <p:spPr>
            <a:xfrm>
              <a:off x="10204407" y="6163144"/>
              <a:ext cx="38366" cy="351692"/>
            </a:xfrm>
            <a:custGeom>
              <a:avLst/>
              <a:gdLst>
                <a:gd name="connsiteX0" fmla="*/ 38366 w 38366"/>
                <a:gd name="connsiteY0" fmla="*/ 0 h 351692"/>
                <a:gd name="connsiteX1" fmla="*/ 31972 w 38366"/>
                <a:gd name="connsiteY1" fmla="*/ 44761 h 351692"/>
                <a:gd name="connsiteX2" fmla="*/ 12789 w 38366"/>
                <a:gd name="connsiteY2" fmla="*/ 51155 h 351692"/>
                <a:gd name="connsiteX3" fmla="*/ 0 w 38366"/>
                <a:gd name="connsiteY3" fmla="*/ 70338 h 351692"/>
                <a:gd name="connsiteX4" fmla="*/ 19183 w 38366"/>
                <a:gd name="connsiteY4" fmla="*/ 83127 h 351692"/>
                <a:gd name="connsiteX5" fmla="*/ 38366 w 38366"/>
                <a:gd name="connsiteY5" fmla="*/ 121494 h 351692"/>
                <a:gd name="connsiteX6" fmla="*/ 31972 w 38366"/>
                <a:gd name="connsiteY6" fmla="*/ 166254 h 351692"/>
                <a:gd name="connsiteX7" fmla="*/ 0 w 38366"/>
                <a:gd name="connsiteY7" fmla="*/ 204621 h 351692"/>
                <a:gd name="connsiteX8" fmla="*/ 6394 w 38366"/>
                <a:gd name="connsiteY8" fmla="*/ 249382 h 351692"/>
                <a:gd name="connsiteX9" fmla="*/ 19183 w 38366"/>
                <a:gd name="connsiteY9" fmla="*/ 287748 h 351692"/>
                <a:gd name="connsiteX10" fmla="*/ 6394 w 38366"/>
                <a:gd name="connsiteY10" fmla="*/ 351692 h 35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366" h="351692">
                  <a:moveTo>
                    <a:pt x="38366" y="0"/>
                  </a:moveTo>
                  <a:cubicBezTo>
                    <a:pt x="36235" y="14920"/>
                    <a:pt x="38712" y="31280"/>
                    <a:pt x="31972" y="44761"/>
                  </a:cubicBezTo>
                  <a:cubicBezTo>
                    <a:pt x="28958" y="50790"/>
                    <a:pt x="18052" y="46945"/>
                    <a:pt x="12789" y="51155"/>
                  </a:cubicBezTo>
                  <a:cubicBezTo>
                    <a:pt x="6788" y="55956"/>
                    <a:pt x="4263" y="63944"/>
                    <a:pt x="0" y="70338"/>
                  </a:cubicBezTo>
                  <a:cubicBezTo>
                    <a:pt x="6394" y="74601"/>
                    <a:pt x="13749" y="77693"/>
                    <a:pt x="19183" y="83127"/>
                  </a:cubicBezTo>
                  <a:cubicBezTo>
                    <a:pt x="31580" y="95524"/>
                    <a:pt x="33165" y="105890"/>
                    <a:pt x="38366" y="121494"/>
                  </a:cubicBezTo>
                  <a:cubicBezTo>
                    <a:pt x="36235" y="136414"/>
                    <a:pt x="36303" y="151818"/>
                    <a:pt x="31972" y="166254"/>
                  </a:cubicBezTo>
                  <a:cubicBezTo>
                    <a:pt x="28156" y="178973"/>
                    <a:pt x="8157" y="196464"/>
                    <a:pt x="0" y="204621"/>
                  </a:cubicBezTo>
                  <a:cubicBezTo>
                    <a:pt x="2131" y="219541"/>
                    <a:pt x="3005" y="234696"/>
                    <a:pt x="6394" y="249382"/>
                  </a:cubicBezTo>
                  <a:cubicBezTo>
                    <a:pt x="9425" y="262517"/>
                    <a:pt x="19183" y="287748"/>
                    <a:pt x="19183" y="287748"/>
                  </a:cubicBezTo>
                  <a:cubicBezTo>
                    <a:pt x="12456" y="348294"/>
                    <a:pt x="26438" y="331651"/>
                    <a:pt x="6394" y="351692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9CB7E4AB-0E37-0831-FF21-3CB839BE96DD}"/>
              </a:ext>
            </a:extLst>
          </p:cNvPr>
          <p:cNvSpPr txBox="1"/>
          <p:nvPr/>
        </p:nvSpPr>
        <p:spPr>
          <a:xfrm>
            <a:off x="11156369" y="4389825"/>
            <a:ext cx="9957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/>
              <a:t>membrane</a:t>
            </a:r>
          </a:p>
          <a:p>
            <a:pPr algn="ctr"/>
            <a:r>
              <a:rPr lang="en-US" sz="1400" b="1" i="1" dirty="0"/>
              <a:t>bilayer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A8F0066-9FAB-4BC1-64C6-63ED40380B62}"/>
              </a:ext>
            </a:extLst>
          </p:cNvPr>
          <p:cNvSpPr txBox="1"/>
          <p:nvPr/>
        </p:nvSpPr>
        <p:spPr>
          <a:xfrm>
            <a:off x="8636578" y="6028758"/>
            <a:ext cx="998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/>
              <a:t>glycolipid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7BEAAC4-25E6-110C-0190-1FA77F9909E8}"/>
              </a:ext>
            </a:extLst>
          </p:cNvPr>
          <p:cNvSpPr txBox="1"/>
          <p:nvPr/>
        </p:nvSpPr>
        <p:spPr>
          <a:xfrm>
            <a:off x="9843976" y="6020417"/>
            <a:ext cx="12501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/>
              <a:t>glycoprotein</a:t>
            </a:r>
          </a:p>
        </p:txBody>
      </p:sp>
    </p:spTree>
    <p:extLst>
      <p:ext uri="{BB962C8B-B14F-4D97-AF65-F5344CB8AC3E}">
        <p14:creationId xmlns:p14="http://schemas.microsoft.com/office/powerpoint/2010/main" val="2092546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02D8AC-B2D3-2B52-6B06-13C94E25B576}"/>
              </a:ext>
            </a:extLst>
          </p:cNvPr>
          <p:cNvCxnSpPr>
            <a:cxnSpLocks/>
          </p:cNvCxnSpPr>
          <p:nvPr/>
        </p:nvCxnSpPr>
        <p:spPr>
          <a:xfrm>
            <a:off x="-82826" y="6990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BEBC30C-409D-A0FD-FB85-FE63E12529D7}"/>
              </a:ext>
            </a:extLst>
          </p:cNvPr>
          <p:cNvSpPr txBox="1"/>
          <p:nvPr/>
        </p:nvSpPr>
        <p:spPr>
          <a:xfrm>
            <a:off x="286773" y="2768575"/>
            <a:ext cx="3982661" cy="373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Antibody IgG</a:t>
            </a:r>
            <a:endParaRPr lang="en-US" sz="2000" dirty="0"/>
          </a:p>
          <a:p>
            <a:pPr algn="ctr">
              <a:lnSpc>
                <a:spcPct val="150000"/>
              </a:lnSpc>
            </a:pPr>
            <a:r>
              <a:rPr lang="en-US" sz="2000" dirty="0"/>
              <a:t>~150,000 </a:t>
            </a:r>
            <a:r>
              <a:rPr lang="en-US" sz="2000" dirty="0" err="1"/>
              <a:t>kDa</a:t>
            </a:r>
            <a:r>
              <a:rPr lang="en-US" sz="2000" dirty="0"/>
              <a:t>, tetramer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dirty="0"/>
              <a:t>Human glycans poorly antigenic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dirty="0"/>
              <a:t>Polyclonal Ab in animals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dirty="0"/>
              <a:t>Monoclonal Ab via extensive screening and </a:t>
            </a:r>
            <a:r>
              <a:rPr lang="en-US" sz="2000" dirty="0" err="1"/>
              <a:t>mAb</a:t>
            </a:r>
            <a:r>
              <a:rPr lang="en-US" sz="2000" dirty="0"/>
              <a:t> formation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dirty="0"/>
              <a:t>Expression in mammalian cells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dirty="0"/>
              <a:t>Challenging to engineer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75FEFA-BD98-0BDC-50C8-A33274EA580C}"/>
              </a:ext>
            </a:extLst>
          </p:cNvPr>
          <p:cNvSpPr txBox="1"/>
          <p:nvPr/>
        </p:nvSpPr>
        <p:spPr>
          <a:xfrm>
            <a:off x="8959849" y="2022664"/>
            <a:ext cx="3070069" cy="2814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Nanobody</a:t>
            </a:r>
            <a:endParaRPr lang="en-US" sz="2000" dirty="0"/>
          </a:p>
          <a:p>
            <a:pPr algn="ctr">
              <a:lnSpc>
                <a:spcPct val="150000"/>
              </a:lnSpc>
            </a:pPr>
            <a:r>
              <a:rPr lang="en-US" sz="2000" dirty="0"/>
              <a:t>&lt;12 </a:t>
            </a:r>
            <a:r>
              <a:rPr lang="en-US" sz="2000" dirty="0" err="1"/>
              <a:t>kDa</a:t>
            </a:r>
            <a:r>
              <a:rPr lang="en-US" sz="2000" dirty="0"/>
              <a:t>, monomer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User-defined glycan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E. coli expression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YSD selection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Facile engineering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012BB4-1D8D-781B-220B-82DD99A41B24}"/>
              </a:ext>
            </a:extLst>
          </p:cNvPr>
          <p:cNvSpPr txBox="1"/>
          <p:nvPr/>
        </p:nvSpPr>
        <p:spPr>
          <a:xfrm>
            <a:off x="4000500" y="77432"/>
            <a:ext cx="391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SIZE AND SIMPLICITY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57CB49F-302B-4DCE-3E44-4E55A73B7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61" y="737073"/>
            <a:ext cx="7772400" cy="594955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CCBD65-BC3B-BC05-F0D1-1980552BF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054" y="4756001"/>
            <a:ext cx="2434570" cy="19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454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17B513E-85ED-9CA3-C3F1-D8AE49A4AE90}"/>
              </a:ext>
            </a:extLst>
          </p:cNvPr>
          <p:cNvSpPr txBox="1"/>
          <p:nvPr/>
        </p:nvSpPr>
        <p:spPr>
          <a:xfrm>
            <a:off x="7051964" y="2871066"/>
            <a:ext cx="490450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  <a:cs typeface="Arial" panose="020B0604020202020204" pitchFamily="34" charset="0"/>
              </a:rPr>
              <a:t>QUESTION:</a:t>
            </a:r>
          </a:p>
          <a:p>
            <a:r>
              <a:rPr lang="en-US" sz="2000" dirty="0">
                <a:effectLst/>
                <a:cs typeface="Arial" panose="020B0604020202020204" pitchFamily="34" charset="0"/>
              </a:rPr>
              <a:t>Can evolved glycan binding NBs replace glycan-targeted mAbs</a:t>
            </a:r>
            <a:r>
              <a:rPr lang="en-US" sz="2000" baseline="30000" dirty="0">
                <a:effectLst/>
                <a:cs typeface="Arial" panose="020B0604020202020204" pitchFamily="34" charset="0"/>
              </a:rPr>
              <a:t>9</a:t>
            </a:r>
            <a:r>
              <a:rPr lang="en-US" sz="2000" dirty="0">
                <a:effectLst/>
                <a:cs typeface="Arial" panose="020B0604020202020204" pitchFamily="34" charset="0"/>
              </a:rPr>
              <a:t>?</a:t>
            </a:r>
          </a:p>
          <a:p>
            <a:endParaRPr lang="en-US" sz="2000" dirty="0">
              <a:cs typeface="Arial" panose="020B0604020202020204" pitchFamily="34" charset="0"/>
            </a:endParaRPr>
          </a:p>
          <a:p>
            <a:r>
              <a:rPr lang="en-US" sz="2400" b="1" dirty="0">
                <a:cs typeface="Arial" panose="020B0604020202020204" pitchFamily="34" charset="0"/>
              </a:rPr>
              <a:t>TEST CASE:</a:t>
            </a:r>
          </a:p>
          <a:p>
            <a:r>
              <a:rPr lang="en-US" sz="2000" dirty="0">
                <a:cs typeface="Arial" panose="020B0604020202020204" pitchFamily="34" charset="0"/>
              </a:rPr>
              <a:t>TF antigen </a:t>
            </a:r>
            <a:r>
              <a:rPr lang="en-US" sz="2000" dirty="0">
                <a:effectLst/>
                <a:cs typeface="Arial" panose="020B0604020202020204" pitchFamily="34" charset="0"/>
              </a:rPr>
              <a:t>(Gal</a:t>
            </a:r>
            <a:r>
              <a:rPr lang="en-US" sz="2000" dirty="0">
                <a:effectLst/>
                <a:latin typeface="Symbol" pitchFamily="2" charset="2"/>
                <a:cs typeface="Arial" panose="020B0604020202020204" pitchFamily="34" charset="0"/>
              </a:rPr>
              <a:t>b</a:t>
            </a:r>
            <a:r>
              <a:rPr lang="en-US" sz="2000" dirty="0">
                <a:effectLst/>
                <a:cs typeface="Arial" panose="020B0604020202020204" pitchFamily="34" charset="0"/>
              </a:rPr>
              <a:t>-1,3-GalNAc-</a:t>
            </a:r>
            <a:r>
              <a:rPr lang="en-US" sz="2000" dirty="0">
                <a:effectLst/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2000" dirty="0">
                <a:effectLst/>
                <a:cs typeface="Arial" panose="020B0604020202020204" pitchFamily="34" charset="0"/>
              </a:rPr>
              <a:t>Ser)</a:t>
            </a:r>
            <a:r>
              <a:rPr lang="en-US" sz="2000" baseline="30000" dirty="0">
                <a:cs typeface="Arial" panose="020B0604020202020204" pitchFamily="34" charset="0"/>
              </a:rPr>
              <a:t>10</a:t>
            </a:r>
            <a:endParaRPr lang="en-US" sz="2000" baseline="30000" dirty="0">
              <a:effectLst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Helvetica Neue" panose="02000503000000020004" pitchFamily="2" charset="0"/>
              </a:rPr>
              <a:t>E</a:t>
            </a:r>
            <a:r>
              <a:rPr lang="en-US" sz="2000" dirty="0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xpression correlates with carcinoma differentiation. Clustered structures involved in invasion. </a:t>
            </a:r>
          </a:p>
          <a:p>
            <a:endParaRPr lang="en-US" sz="2000" dirty="0">
              <a:solidFill>
                <a:srgbClr val="000000"/>
              </a:solidFill>
              <a:effectLst/>
              <a:latin typeface="Helvetica Neue" panose="02000503000000020004" pitchFamily="2" charset="0"/>
            </a:endParaRPr>
          </a:p>
          <a:p>
            <a:r>
              <a:rPr lang="en-US" sz="2000" dirty="0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A Dx marker and target for CAR-T Tx</a:t>
            </a:r>
            <a:r>
              <a:rPr lang="en-US" sz="2000" baseline="30000" dirty="0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11</a:t>
            </a:r>
            <a:endParaRPr lang="en-US" sz="2000" baseline="300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8274FA-169D-F7BD-26E7-3207FC6C0224}"/>
              </a:ext>
            </a:extLst>
          </p:cNvPr>
          <p:cNvCxnSpPr>
            <a:cxnSpLocks/>
          </p:cNvCxnSpPr>
          <p:nvPr/>
        </p:nvCxnSpPr>
        <p:spPr>
          <a:xfrm>
            <a:off x="-66260" y="7498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570BB70-212F-BB2B-CC23-8BE62038EE4E}"/>
              </a:ext>
            </a:extLst>
          </p:cNvPr>
          <p:cNvSpPr txBox="1"/>
          <p:nvPr/>
        </p:nvSpPr>
        <p:spPr>
          <a:xfrm>
            <a:off x="724687" y="71836"/>
            <a:ext cx="120946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TUMOR ASSOCIATED CARBOHYDRATE ANTIGENS (TACAs)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24DAC7-80F9-1100-0F7F-8FCBDCA1E3E6}"/>
              </a:ext>
            </a:extLst>
          </p:cNvPr>
          <p:cNvSpPr txBox="1"/>
          <p:nvPr/>
        </p:nvSpPr>
        <p:spPr>
          <a:xfrm>
            <a:off x="1265014" y="763565"/>
            <a:ext cx="1168844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31413"/>
                </a:solidFill>
                <a:effectLst/>
                <a:cs typeface="Arial" panose="020B0604020202020204" pitchFamily="34" charset="0"/>
              </a:rPr>
              <a:t>Altered glycosylation patterns </a:t>
            </a:r>
            <a:r>
              <a:rPr lang="en-US" sz="2400" dirty="0">
                <a:solidFill>
                  <a:srgbClr val="131413"/>
                </a:solidFill>
                <a:cs typeface="Arial" panose="020B0604020202020204" pitchFamily="34" charset="0"/>
              </a:rPr>
              <a:t>are</a:t>
            </a:r>
            <a:r>
              <a:rPr lang="en-US" sz="2400" dirty="0">
                <a:solidFill>
                  <a:srgbClr val="131413"/>
                </a:solidFill>
                <a:effectLst/>
                <a:cs typeface="Arial" panose="020B0604020202020204" pitchFamily="34" charset="0"/>
              </a:rPr>
              <a:t> a characteristic of cancer cells</a:t>
            </a:r>
            <a:r>
              <a:rPr lang="en-US" sz="2400" baseline="30000" dirty="0">
                <a:solidFill>
                  <a:srgbClr val="131413"/>
                </a:solidFill>
                <a:effectLst/>
                <a:cs typeface="Arial" panose="020B0604020202020204" pitchFamily="34" charset="0"/>
              </a:rPr>
              <a:t>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31413"/>
              </a:solidFill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31413"/>
                </a:solidFill>
                <a:cs typeface="Arial" panose="020B0604020202020204" pitchFamily="34" charset="0"/>
              </a:rPr>
              <a:t>Specific glycans</a:t>
            </a:r>
            <a:r>
              <a:rPr lang="en-US" sz="2400" dirty="0">
                <a:solidFill>
                  <a:srgbClr val="131413"/>
                </a:solidFill>
                <a:effectLst/>
                <a:cs typeface="Arial" panose="020B0604020202020204" pitchFamily="34" charset="0"/>
              </a:rPr>
              <a:t> associated with tumor progression and metastasis</a:t>
            </a:r>
          </a:p>
          <a:p>
            <a:endParaRPr lang="en-US" sz="2400" dirty="0"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cs typeface="Arial" panose="020B0604020202020204" pitchFamily="34" charset="0"/>
              </a:rPr>
              <a:t>Many TACAs validated but under-served – Huge </a:t>
            </a:r>
            <a:r>
              <a:rPr lang="en-US" sz="2400" dirty="0">
                <a:solidFill>
                  <a:srgbClr val="131413"/>
                </a:solidFill>
                <a:effectLst/>
                <a:cs typeface="Arial" panose="020B0604020202020204" pitchFamily="34" charset="0"/>
              </a:rPr>
              <a:t>Dx and Tx opportunities 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CB6613-3966-49A9-6217-834088695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30" y="3152031"/>
            <a:ext cx="5794334" cy="343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56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6057</TotalTime>
  <Words>300</Words>
  <Application>Microsoft Macintosh PowerPoint</Application>
  <PresentationFormat>Widescreen</PresentationFormat>
  <Paragraphs>63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Helvetica Neue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Imperiali</dc:creator>
  <cp:lastModifiedBy>Barbara Imperiali</cp:lastModifiedBy>
  <cp:revision>10</cp:revision>
  <dcterms:created xsi:type="dcterms:W3CDTF">2024-05-01T12:38:16Z</dcterms:created>
  <dcterms:modified xsi:type="dcterms:W3CDTF">2024-08-07T02:51:57Z</dcterms:modified>
</cp:coreProperties>
</file>