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modernComment_7FE4E3F5_CE463C4D.xml" ContentType="application/vnd.ms-powerpoint.comments+xml"/>
  <Override PartName="/ppt/notesSlides/notesSlide6.xml" ContentType="application/vnd.openxmlformats-officedocument.presentationml.notesSlide+xml"/>
  <Override PartName="/ppt/comments/modernComment_7FE4E3F7_FA32C6A2.xml" ContentType="application/vnd.ms-powerpoint.comment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9"/>
  </p:notesMasterIdLst>
  <p:handoutMasterIdLst>
    <p:handoutMasterId r:id="rId30"/>
  </p:handoutMasterIdLst>
  <p:sldIdLst>
    <p:sldId id="2145707031" r:id="rId5"/>
    <p:sldId id="2145707032" r:id="rId6"/>
    <p:sldId id="2145707030" r:id="rId7"/>
    <p:sldId id="2145707029" r:id="rId8"/>
    <p:sldId id="1211" r:id="rId9"/>
    <p:sldId id="1468" r:id="rId10"/>
    <p:sldId id="1467" r:id="rId11"/>
    <p:sldId id="1200" r:id="rId12"/>
    <p:sldId id="1469" r:id="rId13"/>
    <p:sldId id="2145706983" r:id="rId14"/>
    <p:sldId id="2145706997" r:id="rId15"/>
    <p:sldId id="2145706998" r:id="rId16"/>
    <p:sldId id="2145706999" r:id="rId17"/>
    <p:sldId id="2145707000" r:id="rId18"/>
    <p:sldId id="2145706986" r:id="rId19"/>
    <p:sldId id="2145707015" r:id="rId20"/>
    <p:sldId id="2145707008" r:id="rId21"/>
    <p:sldId id="2145707020" r:id="rId22"/>
    <p:sldId id="2145706987" r:id="rId23"/>
    <p:sldId id="2145706988" r:id="rId24"/>
    <p:sldId id="2145707021" r:id="rId25"/>
    <p:sldId id="2145707022" r:id="rId26"/>
    <p:sldId id="2145707024" r:id="rId27"/>
    <p:sldId id="2145707025" r:id="rId28"/>
  </p:sldIdLst>
  <p:sldSz cx="12192000" cy="6858000"/>
  <p:notesSz cx="9223375" cy="7010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ngagement Overview" id="{481E83BA-99C0-964F-8871-43B96EC2660A}">
          <p14:sldIdLst>
            <p14:sldId id="2145707031"/>
            <p14:sldId id="2145707032"/>
          </p14:sldIdLst>
        </p14:section>
        <p14:section name="Discovery-Kickoff" id="{D9BF7894-44EF-AE45-8490-32BA7704E4FD}">
          <p14:sldIdLst>
            <p14:sldId id="2145707030"/>
            <p14:sldId id="2145707029"/>
            <p14:sldId id="1211"/>
            <p14:sldId id="1468"/>
            <p14:sldId id="1467"/>
            <p14:sldId id="1200"/>
            <p14:sldId id="1469"/>
          </p14:sldIdLst>
        </p14:section>
        <p14:section name="AI Vision, Governance and Guiding Principles" id="{3656C6F9-82EB-4046-A8AA-42FCED8145E7}">
          <p14:sldIdLst>
            <p14:sldId id="2145706983"/>
            <p14:sldId id="2145706997"/>
            <p14:sldId id="2145706998"/>
            <p14:sldId id="2145706999"/>
            <p14:sldId id="2145707000"/>
          </p14:sldIdLst>
        </p14:section>
        <p14:section name="Everyday AI - Shift to Strategic Work" id="{0B34F19B-615C-964C-814F-8A058E975C74}">
          <p14:sldIdLst/>
        </p14:section>
        <p14:section name="Transformative AI" id="{9B06BE8A-69B6-AF49-ADFB-123564767EAB}">
          <p14:sldIdLst>
            <p14:sldId id="2145706986"/>
            <p14:sldId id="2145707015"/>
            <p14:sldId id="2145707008"/>
          </p14:sldIdLst>
        </p14:section>
        <p14:section name="Deliverable Template" id="{4417159A-5F83-5D40-924F-EF34EED3E2E5}">
          <p14:sldIdLst>
            <p14:sldId id="2145707020"/>
            <p14:sldId id="2145706987"/>
            <p14:sldId id="2145706988"/>
            <p14:sldId id="2145707021"/>
            <p14:sldId id="2145707022"/>
            <p14:sldId id="2145707024"/>
            <p14:sldId id="214570702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CC1662A-930E-305A-11F9-F2474A399CC7}" name="Natasha Majewski" initials="NM" userId="S::natasha@onstrategyhq.com::c1c1d236-1b74-46b5-82fb-b6ad6e7e037e" providerId="AD"/>
  <p188:author id="{AEFE0D4F-D709-6F50-EDE4-EB2D4800BE05}" name="Leigh Abbott" initials="LA" userId="9278dad2309caaa2" providerId="Windows Live"/>
  <p188:author id="{37C43052-182B-CC94-BC18-F7F927355FDC}" name="Natasha Majewski" initials="NM" userId="Natasha Majewski" providerId="None"/>
  <p188:author id="{87C5BC82-279F-142B-DAD0-EF806C5709A7}" name="Kim Perkins" initials="KP" userId="S::kim@onstrategyhq.com::f02ac20c-2020-4874-8b15-3a99715a57a1" providerId="AD"/>
  <p188:author id="{28AF2AAE-EC84-C0E7-81F5-F6BABE21C040}" name="Leigh Abbott" initials="LA" userId="S::Leigh@onstrategyhq.com::1796dd42-4551-40de-9b86-9dcf3db615c7" providerId="AD"/>
  <p188:author id="{D7EE8BB2-61F8-58FE-E2DC-5F3FCD8F4351}" name="Guest User" initials="GU" userId="S::urn:spo:anon#447ea9db63d7da82f7c9f52165eeac365d8cdf669d847d7675b51e7e8271e06e::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ncy" initials="N" lastIdx="13" clrIdx="0"/>
  <p:cmAuthor id="2" name="Tim Robb" initials="TR" lastIdx="6" clrIdx="1">
    <p:extLst>
      <p:ext uri="{19B8F6BF-5375-455C-9EA6-DF929625EA0E}">
        <p15:presenceInfo xmlns:p15="http://schemas.microsoft.com/office/powerpoint/2012/main" userId="Tim Robb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4553"/>
    <a:srgbClr val="116B8B"/>
    <a:srgbClr val="093B60"/>
    <a:srgbClr val="0C78A1"/>
    <a:srgbClr val="287999"/>
    <a:srgbClr val="B3B6C6"/>
    <a:srgbClr val="D6D8E0"/>
    <a:srgbClr val="B3B636"/>
    <a:srgbClr val="47464E"/>
    <a:srgbClr val="FD54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984"/>
    <p:restoredTop sz="94711"/>
  </p:normalViewPr>
  <p:slideViewPr>
    <p:cSldViewPr snapToGrid="0">
      <p:cViewPr varScale="1">
        <p:scale>
          <a:sx n="135" d="100"/>
          <a:sy n="135" d="100"/>
        </p:scale>
        <p:origin x="1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omments/modernComment_7FE4E3F5_CE463C4D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18139288-409E-4172-9374-5A5BF4352662}" authorId="{28AF2AAE-EC84-C0E7-81F5-F6BABE21C040}" created="2024-01-10T15:52:27.568">
    <pc:sldMkLst xmlns:pc="http://schemas.microsoft.com/office/powerpoint/2013/main/command">
      <pc:docMk/>
      <pc:sldMk cId="3460709453" sldId="2145706997"/>
    </pc:sldMkLst>
    <p188:txBody>
      <a:bodyPr/>
      <a:lstStyle/>
      <a:p>
        <a:r>
          <a:rPr lang="en-US"/>
          <a:t>Can they include approved tools at this stage- will they know what they'll need yet or can they only ensure alignment to company values at this foundational point?</a:t>
        </a:r>
      </a:p>
    </p188:txBody>
  </p188:cm>
</p188:cmLst>
</file>

<file path=ppt/comments/modernComment_7FE4E3F7_FA32C6A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5B03005-1ACA-402C-9F22-167F9A818A7E}" authorId="{28AF2AAE-EC84-C0E7-81F5-F6BABE21C040}" created="2024-01-10T15:56:35.055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197631650" sldId="2145706999"/>
      <ac:graphicFrameMk id="8" creationId="{339C5FE2-1F1B-F3DE-2061-6101CA3EE1B1}"/>
      <ac:tblMk/>
      <ac:tcMk rowId="124271276" colId="2790096003"/>
      <ac:txMk cp="27" len="12">
        <ac:context len="40" hash="630599645"/>
      </ac:txMk>
    </ac:txMkLst>
    <p188:pos x="4028768" y="1142898"/>
    <p188:txBody>
      <a:bodyPr/>
      <a:lstStyle/>
      <a:p>
        <a:r>
          <a:rPr lang="en-US"/>
          <a:t>Growth, realignment, and displacement (research shows the first two are the more likely by far)</a:t>
        </a:r>
      </a:p>
    </p188:txBody>
  </p188:cm>
  <p188:cm id="{467CCAEF-8C41-4EFB-8EB9-A57588BFA095}" authorId="{28AF2AAE-EC84-C0E7-81F5-F6BABE21C040}" created="2024-01-10T16:01:22.122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197631650" sldId="2145706999"/>
      <ac:graphicFrameMk id="8" creationId="{339C5FE2-1F1B-F3DE-2061-6101CA3EE1B1}"/>
      <ac:tblMk/>
      <ac:tcMk rowId="1724712089" colId="2790096003"/>
      <ac:txMk cp="0" len="12">
        <ac:context len="82" hash="3417712210"/>
      </ac:txMk>
    </ac:txMkLst>
    <p188:pos x="1462548" y="3001194"/>
    <p188:txBody>
      <a:bodyPr/>
      <a:lstStyle/>
      <a:p>
        <a:r>
          <a:rPr lang="en-US"/>
          <a:t>Explainability as a topic or Explainability &amp; Transparency. 
Ability to explain why decision was made to those impacted (a GDPR req). 
Transparency policies are more a spectrum w/ benefits and risks at each depth  of disclosure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997631" cy="3519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23656" y="1"/>
            <a:ext cx="3997631" cy="3519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00B5B9-639E-4B3F-B377-E561BAA594BF}" type="datetimeFigureOut">
              <a:rPr lang="en-US" smtClean="0">
                <a:latin typeface="Arial" panose="020B0604020202020204" pitchFamily="34" charset="0"/>
              </a:rPr>
              <a:t>1/14/24</a:t>
            </a:fld>
            <a:endParaRPr lang="en-US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658446"/>
            <a:ext cx="3997631" cy="3519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23656" y="6658446"/>
            <a:ext cx="3997631" cy="3519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9FFAB-7C0D-43A6-A1C4-D9DD10F127BB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6401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996796" cy="35173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24445" y="2"/>
            <a:ext cx="3996796" cy="35173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14D3DE14-B995-447F-B84D-939E37278DAD}" type="datetimeFigureOut">
              <a:rPr lang="en-US" smtClean="0"/>
              <a:pPr/>
              <a:t>1/14/24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09838" y="876300"/>
            <a:ext cx="4203700" cy="2365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2338" y="3373756"/>
            <a:ext cx="7378700" cy="27603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8665"/>
            <a:ext cx="3996796" cy="35173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24445" y="6658665"/>
            <a:ext cx="3996796" cy="35173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9E4AACEF-43C6-4FEF-B146-1881A64851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820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onstrategyhq.com/about-us/team/erica-olsen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onstrategyhq.com/about-us/team/kim-perkins/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6E188A-12C1-F24B-D1CC-41DA14FC0C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2AD820-C695-BB9E-C5F5-BD6F192326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6C957D-61CE-FFE1-D7F4-A9B73B0CA9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7BFCB5-7F41-4B48-6F4B-3011587FBB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AACEF-43C6-4FEF-B146-1881A648514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621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AACEF-43C6-4FEF-B146-1881A648514F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679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AACEF-43C6-4FEF-B146-1881A648514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1102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sng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Bios</a:t>
            </a: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Erica: </a:t>
            </a:r>
            <a:r>
              <a:rPr lang="en-US" sz="1200" b="0" i="0" u="sng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  <a:hlinkClick r:id="rId3"/>
              </a:rPr>
              <a:t>https://onstrategyhq.com/about-us/team/erica-olsen/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Kim: </a:t>
            </a:r>
            <a:r>
              <a:rPr lang="en-US" sz="1200" b="0" i="0" u="sng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  <a:hlinkClick r:id="rId4"/>
              </a:rPr>
              <a:t>https://onstrategyhq.com/about-us/team/kim-perkins/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AACEF-43C6-4FEF-B146-1881A648514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0538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AACEF-43C6-4FEF-B146-1881A648514F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9174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cs typeface="Calibri"/>
              </a:rPr>
              <a:t>JEFF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0974E-7182-BA47-A1A1-298EA07C7C5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0659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AACEF-43C6-4FEF-B146-1881A648514F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580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4AACEF-43C6-4FEF-B146-1881A648514F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1531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80974E-7182-BA47-A1A1-298EA07C7C5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57802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Ideation – Not sure about workspace</a:t>
            </a:r>
          </a:p>
          <a:p>
            <a:r>
              <a:rPr lang="en-US"/>
              <a:t>Create 1 grid per AI Solve</a:t>
            </a:r>
          </a:p>
          <a:p>
            <a:endParaRPr lang="en-US"/>
          </a:p>
          <a:p>
            <a:r>
              <a:rPr lang="en-US" u="sng"/>
              <a:t>Champion</a:t>
            </a:r>
            <a:endParaRPr lang="en-US"/>
          </a:p>
          <a:p>
            <a:endParaRPr lang="en-US"/>
          </a:p>
          <a:p>
            <a:r>
              <a:rPr lang="en-US" u="sng"/>
              <a:t>Rationale</a:t>
            </a:r>
          </a:p>
          <a:p>
            <a:endParaRPr lang="en-US"/>
          </a:p>
          <a:p>
            <a:r>
              <a:rPr lang="en-US" u="sng"/>
              <a:t>Data We Have </a:t>
            </a:r>
            <a:br>
              <a:rPr lang="en-US" u="sng"/>
            </a:br>
            <a:r>
              <a:rPr lang="en-US" u="none"/>
              <a:t>Limit for now to sources or categories – level of details and volume available for training will take them time to clarify</a:t>
            </a:r>
          </a:p>
          <a:p>
            <a:endParaRPr lang="en-US" u="none"/>
          </a:p>
          <a:p>
            <a:r>
              <a:rPr lang="en-US" u="sng"/>
              <a:t>Data We Need </a:t>
            </a:r>
            <a:br>
              <a:rPr lang="en-US" u="sng"/>
            </a:br>
            <a:r>
              <a:rPr lang="en-US" u="none"/>
              <a:t>Sources or categories… Knowing _____ would be a game changer</a:t>
            </a:r>
          </a:p>
          <a:p>
            <a:endParaRPr lang="en-US"/>
          </a:p>
          <a:p>
            <a:r>
              <a:rPr lang="en-US" u="sng"/>
              <a:t>GTM Target </a:t>
            </a:r>
            <a:r>
              <a:rPr lang="en-US"/>
              <a:t>is estimated Year 1/2/3 of the plan</a:t>
            </a:r>
          </a:p>
          <a:p>
            <a:endParaRPr lang="en-US"/>
          </a:p>
          <a:p>
            <a:r>
              <a:rPr lang="en-US" u="sng"/>
              <a:t>Shifts: </a:t>
            </a:r>
          </a:p>
          <a:p>
            <a:r>
              <a:rPr lang="en-US"/>
              <a:t>May be cultural, current legal position, talent available in house …. Something will have to change – what?</a:t>
            </a:r>
            <a:br>
              <a:rPr lang="en-US"/>
            </a:br>
            <a:r>
              <a:rPr lang="en-US"/>
              <a:t>Name the elephants in the room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4AACEF-43C6-4FEF-B146-1881A64851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6877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49B3B50-B9BD-6240-980C-79E231694421}"/>
              </a:ext>
            </a:extLst>
          </p:cNvPr>
          <p:cNvSpPr/>
          <p:nvPr userDrawn="1"/>
        </p:nvSpPr>
        <p:spPr>
          <a:xfrm>
            <a:off x="-1" y="0"/>
            <a:ext cx="7934957" cy="6858000"/>
          </a:xfrm>
          <a:prstGeom prst="rect">
            <a:avLst/>
          </a:prstGeom>
          <a:solidFill>
            <a:srgbClr val="4245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EE93958-5915-46EE-AAA0-1130DFAF5A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597446"/>
            <a:ext cx="6172200" cy="4281098"/>
          </a:xfrm>
        </p:spPr>
        <p:txBody>
          <a:bodyPr anchor="t">
            <a:noAutofit/>
          </a:bodyPr>
          <a:lstStyle>
            <a:lvl1pPr algn="l">
              <a:defRPr sz="5500" b="1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FDC252D-9C70-4ADA-85CF-064F5EAB88E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07421" y="1597446"/>
            <a:ext cx="3274979" cy="3674945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INSERT CLIENT LOGO HERE</a:t>
            </a:r>
          </a:p>
        </p:txBody>
      </p:sp>
    </p:spTree>
    <p:extLst>
      <p:ext uri="{BB962C8B-B14F-4D97-AF65-F5344CB8AC3E}">
        <p14:creationId xmlns:p14="http://schemas.microsoft.com/office/powerpoint/2010/main" val="3892082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587AFB9-AB1A-B34F-9894-9024E552E37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245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625313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">
            <a:extLst>
              <a:ext uri="{FF2B5EF4-FFF2-40B4-BE49-F238E27FC236}">
                <a16:creationId xmlns:a16="http://schemas.microsoft.com/office/drawing/2014/main" id="{218B7E73-8072-F444-9FDB-6C478EEAED22}"/>
              </a:ext>
            </a:extLst>
          </p:cNvPr>
          <p:cNvSpPr/>
          <p:nvPr userDrawn="1"/>
        </p:nvSpPr>
        <p:spPr>
          <a:xfrm>
            <a:off x="190500" y="190500"/>
            <a:ext cx="11811000" cy="6477000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9865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2C699E-22D7-0C14-2926-9C3CA6F894EE}"/>
              </a:ext>
            </a:extLst>
          </p:cNvPr>
          <p:cNvSpPr txBox="1"/>
          <p:nvPr userDrawn="1"/>
        </p:nvSpPr>
        <p:spPr>
          <a:xfrm>
            <a:off x="749584" y="1181594"/>
            <a:ext cx="3800646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Arial" panose="020B0604020202020204" pitchFamily="34" charset="0"/>
                <a:ea typeface="Poppins Bold" charset="0"/>
                <a:cs typeface="Arial" panose="020B0604020202020204" pitchFamily="34" charset="0"/>
              </a:rPr>
              <a:t>We’re excited   to have you.</a:t>
            </a:r>
          </a:p>
          <a:p>
            <a:endParaRPr lang="en-US" sz="4000" b="1">
              <a:solidFill>
                <a:schemeClr val="bg1"/>
              </a:solidFill>
              <a:latin typeface="Arial" panose="020B0604020202020204" pitchFamily="34" charset="0"/>
              <a:ea typeface="Poppins Bold" charset="0"/>
              <a:cs typeface="Arial" panose="020B0604020202020204" pitchFamily="34" charset="0"/>
            </a:endParaRPr>
          </a:p>
          <a:p>
            <a:endParaRPr lang="en-US" sz="4000" b="1">
              <a:solidFill>
                <a:schemeClr val="bg1"/>
              </a:solidFill>
              <a:latin typeface="Arial" panose="020B0604020202020204" pitchFamily="34" charset="0"/>
              <a:ea typeface="Poppins Bold" charset="0"/>
              <a:cs typeface="Arial" panose="020B0604020202020204" pitchFamily="34" charset="0"/>
            </a:endParaRPr>
          </a:p>
          <a:p>
            <a:r>
              <a:rPr lang="en-US" sz="2500">
                <a:solidFill>
                  <a:schemeClr val="bg1"/>
                </a:solidFill>
                <a:latin typeface="Arial" panose="020B0604020202020204" pitchFamily="34" charset="0"/>
                <a:ea typeface="Poppins Bold" charset="0"/>
                <a:cs typeface="Arial" panose="020B0604020202020204" pitchFamily="34" charset="0"/>
              </a:rPr>
              <a:t>But first, what are</a:t>
            </a:r>
          </a:p>
          <a:p>
            <a:r>
              <a:rPr lang="en-US" sz="2500">
                <a:solidFill>
                  <a:schemeClr val="bg1"/>
                </a:solidFill>
                <a:latin typeface="Arial" panose="020B0604020202020204" pitchFamily="34" charset="0"/>
                <a:ea typeface="Poppins Bold" charset="0"/>
                <a:cs typeface="Arial" panose="020B0604020202020204" pitchFamily="34" charset="0"/>
              </a:rPr>
              <a:t>the two reasons </a:t>
            </a:r>
          </a:p>
          <a:p>
            <a:r>
              <a:rPr lang="en-US" sz="2500">
                <a:solidFill>
                  <a:schemeClr val="bg1"/>
                </a:solidFill>
                <a:latin typeface="Arial" panose="020B0604020202020204" pitchFamily="34" charset="0"/>
                <a:ea typeface="Poppins Bold" charset="0"/>
                <a:cs typeface="Arial" panose="020B0604020202020204" pitchFamily="34" charset="0"/>
              </a:rPr>
              <a:t>we’re here?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ADC710-045B-0F98-9A9F-749347F63DE0}"/>
              </a:ext>
            </a:extLst>
          </p:cNvPr>
          <p:cNvSpPr txBox="1"/>
          <p:nvPr userDrawn="1"/>
        </p:nvSpPr>
        <p:spPr>
          <a:xfrm>
            <a:off x="9384145" y="6022109"/>
            <a:ext cx="2604655" cy="7666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9225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44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8388" y="685800"/>
            <a:ext cx="7624011" cy="549116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defRPr>
                <a:solidFill>
                  <a:srgbClr val="47464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defRPr>
                <a:solidFill>
                  <a:srgbClr val="47464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None/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3B274C9-E1F9-6A4C-B9A4-05D422720CD9}"/>
              </a:ext>
            </a:extLst>
          </p:cNvPr>
          <p:cNvSpPr/>
          <p:nvPr userDrawn="1"/>
        </p:nvSpPr>
        <p:spPr>
          <a:xfrm>
            <a:off x="0" y="0"/>
            <a:ext cx="3428999" cy="6858000"/>
          </a:xfrm>
          <a:prstGeom prst="rect">
            <a:avLst/>
          </a:prstGeom>
          <a:solidFill>
            <a:srgbClr val="4245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626FD22-9A7B-4CD3-B657-7C71130346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85800"/>
            <a:ext cx="2690191" cy="13716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3500" b="1" i="0" spc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H1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7D2B4A-5F47-724A-8920-F0250C7E29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3028012"/>
            <a:ext cx="2568315" cy="1648919"/>
          </a:xfrm>
        </p:spPr>
        <p:txBody>
          <a:bodyPr/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H2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8AE28EA-1D7A-0E42-B20C-D6DEB596478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6500" y="6444273"/>
            <a:ext cx="947306" cy="189277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116EBB4-7BE6-8843-8D76-62B831137CF5}"/>
              </a:ext>
            </a:extLst>
          </p:cNvPr>
          <p:cNvCxnSpPr>
            <a:cxnSpLocks/>
          </p:cNvCxnSpPr>
          <p:nvPr userDrawn="1"/>
        </p:nvCxnSpPr>
        <p:spPr>
          <a:xfrm>
            <a:off x="11177954" y="6399090"/>
            <a:ext cx="0" cy="252046"/>
          </a:xfrm>
          <a:prstGeom prst="straightConnector1">
            <a:avLst/>
          </a:prstGeom>
          <a:ln>
            <a:solidFill>
              <a:srgbClr val="47464E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588BFF-F8B1-7449-AC9E-94DC9A96BA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97180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C4571D8C-3DF3-4B67-A3E0-450A9EE530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FE9E0F-EA19-4C46-8224-75E44C951D22}"/>
              </a:ext>
            </a:extLst>
          </p:cNvPr>
          <p:cNvSpPr txBox="1"/>
          <p:nvPr userDrawn="1"/>
        </p:nvSpPr>
        <p:spPr>
          <a:xfrm>
            <a:off x="9585963" y="6568641"/>
            <a:ext cx="13334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i="1">
                <a:solidFill>
                  <a:schemeClr val="bg1">
                    <a:lumMod val="65000"/>
                  </a:schemeClr>
                </a:solidFill>
              </a:rPr>
              <a:t>Copyright</a:t>
            </a:r>
          </a:p>
        </p:txBody>
      </p:sp>
    </p:spTree>
    <p:extLst>
      <p:ext uri="{BB962C8B-B14F-4D97-AF65-F5344CB8AC3E}">
        <p14:creationId xmlns:p14="http://schemas.microsoft.com/office/powerpoint/2010/main" val="6941592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2660" y="1876926"/>
            <a:ext cx="3594781" cy="4277344"/>
          </a:xfrm>
        </p:spPr>
        <p:txBody>
          <a:bodyPr/>
          <a:lstStyle>
            <a:lvl1pPr>
              <a:spcBef>
                <a:spcPts val="600"/>
              </a:spcBef>
              <a:defRPr sz="2200">
                <a:solidFill>
                  <a:srgbClr val="4746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600"/>
              </a:spcBef>
              <a:defRPr sz="1800">
                <a:solidFill>
                  <a:srgbClr val="4746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68658" y="1876926"/>
            <a:ext cx="3717758" cy="4294807"/>
          </a:xfrm>
        </p:spPr>
        <p:txBody>
          <a:bodyPr/>
          <a:lstStyle>
            <a:lvl1pPr>
              <a:spcBef>
                <a:spcPts val="600"/>
              </a:spcBef>
              <a:defRPr sz="2200">
                <a:solidFill>
                  <a:srgbClr val="4746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600"/>
              </a:spcBef>
              <a:defRPr sz="1800">
                <a:solidFill>
                  <a:srgbClr val="4746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3"/>
          </p:nvPr>
        </p:nvSpPr>
        <p:spPr>
          <a:xfrm>
            <a:off x="3862659" y="703731"/>
            <a:ext cx="3594782" cy="1016786"/>
          </a:xfrm>
        </p:spPr>
        <p:txBody>
          <a:bodyPr anchor="b"/>
          <a:lstStyle>
            <a:lvl1pPr marL="0" indent="0" algn="l">
              <a:buNone/>
              <a:defRPr sz="2200" b="1" i="0">
                <a:solidFill>
                  <a:srgbClr val="47464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idx="1"/>
          </p:nvPr>
        </p:nvSpPr>
        <p:spPr>
          <a:xfrm>
            <a:off x="7868250" y="685801"/>
            <a:ext cx="3716619" cy="1006508"/>
          </a:xfrm>
        </p:spPr>
        <p:txBody>
          <a:bodyPr anchor="b"/>
          <a:lstStyle>
            <a:lvl1pPr marL="0" indent="0" algn="l">
              <a:buNone/>
              <a:defRPr sz="2200" b="1" i="0">
                <a:solidFill>
                  <a:srgbClr val="47464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0484602-B4DF-43D2-AABC-4E6F6CFFE3A6}"/>
              </a:ext>
            </a:extLst>
          </p:cNvPr>
          <p:cNvSpPr/>
          <p:nvPr userDrawn="1"/>
        </p:nvSpPr>
        <p:spPr>
          <a:xfrm>
            <a:off x="1" y="0"/>
            <a:ext cx="314959" cy="6858000"/>
          </a:xfrm>
          <a:prstGeom prst="rect">
            <a:avLst/>
          </a:prstGeom>
          <a:solidFill>
            <a:srgbClr val="271F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AA243DE-3E1F-4F4F-B27D-70A4E65E4462}"/>
              </a:ext>
            </a:extLst>
          </p:cNvPr>
          <p:cNvSpPr/>
          <p:nvPr userDrawn="1"/>
        </p:nvSpPr>
        <p:spPr>
          <a:xfrm>
            <a:off x="0" y="0"/>
            <a:ext cx="3428999" cy="6858000"/>
          </a:xfrm>
          <a:prstGeom prst="rect">
            <a:avLst/>
          </a:prstGeom>
          <a:solidFill>
            <a:srgbClr val="4245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2F4AD29-9F8E-634F-A258-0D2BD21CFA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685800"/>
            <a:ext cx="2819397" cy="13716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3500" b="1" i="0" spc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H1 </a:t>
            </a:r>
          </a:p>
        </p:txBody>
      </p:sp>
      <p:sp>
        <p:nvSpPr>
          <p:cNvPr id="19" name="Text Placeholder 1">
            <a:extLst>
              <a:ext uri="{FF2B5EF4-FFF2-40B4-BE49-F238E27FC236}">
                <a16:creationId xmlns:a16="http://schemas.microsoft.com/office/drawing/2014/main" id="{330AD6CE-5242-C74A-86DA-E0CB9D9AB9F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3028012"/>
            <a:ext cx="2568315" cy="1648919"/>
          </a:xfrm>
        </p:spPr>
        <p:txBody>
          <a:bodyPr/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H2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02029E0-E276-894D-A716-4F949A23D7B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6500" y="6444273"/>
            <a:ext cx="947306" cy="189277"/>
          </a:xfrm>
          <a:prstGeom prst="rect">
            <a:avLst/>
          </a:prstGeom>
        </p:spPr>
      </p:pic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D92E5A5-C94D-F041-85B2-D42D5B846A57}"/>
              </a:ext>
            </a:extLst>
          </p:cNvPr>
          <p:cNvCxnSpPr>
            <a:cxnSpLocks/>
          </p:cNvCxnSpPr>
          <p:nvPr userDrawn="1"/>
        </p:nvCxnSpPr>
        <p:spPr>
          <a:xfrm>
            <a:off x="11177954" y="6399090"/>
            <a:ext cx="0" cy="252046"/>
          </a:xfrm>
          <a:prstGeom prst="straightConnector1">
            <a:avLst/>
          </a:prstGeom>
          <a:ln>
            <a:solidFill>
              <a:srgbClr val="47464E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Slide Number Placeholder 8">
            <a:extLst>
              <a:ext uri="{FF2B5EF4-FFF2-40B4-BE49-F238E27FC236}">
                <a16:creationId xmlns:a16="http://schemas.microsoft.com/office/drawing/2014/main" id="{35F28C59-DC22-A24A-833A-4C127FE2EF2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97180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C4571D8C-3DF3-4B67-A3E0-450A9EE530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488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1393370"/>
            <a:ext cx="10515600" cy="4783593"/>
          </a:xfrm>
        </p:spPr>
        <p:txBody>
          <a:bodyPr>
            <a:noAutofit/>
          </a:bodyPr>
          <a:lstStyle>
            <a:lvl1pPr marL="514350" indent="-514350">
              <a:lnSpc>
                <a:spcPct val="100000"/>
              </a:lnSpc>
              <a:spcBef>
                <a:spcPts val="600"/>
              </a:spcBef>
              <a:buFont typeface="+mj-lt"/>
              <a:buAutoNum type="romanUcPeriod"/>
              <a:defRPr sz="2200" b="0" i="0">
                <a:solidFill>
                  <a:srgbClr val="47464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Agenda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E1B1503-69C5-489A-BF78-3A190C05FE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198" y="136525"/>
            <a:ext cx="10515600" cy="793750"/>
          </a:xfrm>
        </p:spPr>
        <p:txBody>
          <a:bodyPr>
            <a:normAutofit/>
          </a:bodyPr>
          <a:lstStyle>
            <a:lvl1pPr algn="l">
              <a:defRPr sz="3000" b="1" i="0" spc="0">
                <a:solidFill>
                  <a:srgbClr val="47464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1DB97D-97E3-D74D-9D1B-65BBF847EFCD}"/>
              </a:ext>
            </a:extLst>
          </p:cNvPr>
          <p:cNvSpPr/>
          <p:nvPr userDrawn="1"/>
        </p:nvSpPr>
        <p:spPr>
          <a:xfrm>
            <a:off x="838198" y="804271"/>
            <a:ext cx="10515600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2BE622C-8EF5-D841-9694-8073C845BB4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6500" y="6444273"/>
            <a:ext cx="947306" cy="189277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EF76B86-CE81-C44A-8FCE-65F6E99CEB81}"/>
              </a:ext>
            </a:extLst>
          </p:cNvPr>
          <p:cNvCxnSpPr>
            <a:cxnSpLocks/>
          </p:cNvCxnSpPr>
          <p:nvPr userDrawn="1"/>
        </p:nvCxnSpPr>
        <p:spPr>
          <a:xfrm>
            <a:off x="11177954" y="6399090"/>
            <a:ext cx="0" cy="252046"/>
          </a:xfrm>
          <a:prstGeom prst="straightConnector1">
            <a:avLst/>
          </a:prstGeom>
          <a:ln>
            <a:solidFill>
              <a:srgbClr val="47464E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Slide Number Placeholder 8">
            <a:extLst>
              <a:ext uri="{FF2B5EF4-FFF2-40B4-BE49-F238E27FC236}">
                <a16:creationId xmlns:a16="http://schemas.microsoft.com/office/drawing/2014/main" id="{D1942184-B6CF-A642-A2BB-A50F5ED1F7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97180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C4571D8C-3DF3-4B67-A3E0-450A9EE530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791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82487"/>
            <a:ext cx="10515600" cy="478971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defRPr sz="2200">
                <a:solidFill>
                  <a:srgbClr val="47464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defRPr>
                <a:solidFill>
                  <a:srgbClr val="47464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None/>
              <a:defRPr b="0" i="0">
                <a:solidFill>
                  <a:srgbClr val="47464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626FD22-9A7B-4CD3-B657-7C71130346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2213"/>
            <a:ext cx="10515600" cy="793750"/>
          </a:xfrm>
        </p:spPr>
        <p:txBody>
          <a:bodyPr>
            <a:noAutofit/>
          </a:bodyPr>
          <a:lstStyle>
            <a:lvl1pPr algn="l">
              <a:defRPr sz="3000" b="1" i="0" spc="0">
                <a:solidFill>
                  <a:srgbClr val="47464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2DDC73-6F4C-E14C-9937-4ABF0186F4BF}"/>
              </a:ext>
            </a:extLst>
          </p:cNvPr>
          <p:cNvSpPr/>
          <p:nvPr userDrawn="1"/>
        </p:nvSpPr>
        <p:spPr>
          <a:xfrm>
            <a:off x="838200" y="460955"/>
            <a:ext cx="3428999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EEBA069-D97B-A64F-8077-05C35A98F76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6500" y="6444273"/>
            <a:ext cx="947306" cy="189277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A893F54-BC0F-F04A-9CEC-5DBF6F1F9543}"/>
              </a:ext>
            </a:extLst>
          </p:cNvPr>
          <p:cNvCxnSpPr>
            <a:cxnSpLocks/>
          </p:cNvCxnSpPr>
          <p:nvPr userDrawn="1"/>
        </p:nvCxnSpPr>
        <p:spPr>
          <a:xfrm>
            <a:off x="11177954" y="6399090"/>
            <a:ext cx="0" cy="252046"/>
          </a:xfrm>
          <a:prstGeom prst="straightConnector1">
            <a:avLst/>
          </a:prstGeom>
          <a:ln>
            <a:solidFill>
              <a:srgbClr val="47464E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Slide Number Placeholder 8">
            <a:extLst>
              <a:ext uri="{FF2B5EF4-FFF2-40B4-BE49-F238E27FC236}">
                <a16:creationId xmlns:a16="http://schemas.microsoft.com/office/drawing/2014/main" id="{79BDD5F1-ED52-0345-9D09-6901142FF1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97180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C4571D8C-3DF3-4B67-A3E0-450A9EE530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3396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8" userDrawn="1">
          <p15:clr>
            <a:srgbClr val="FBAE40"/>
          </p15:clr>
        </p15:guide>
        <p15:guide id="2" orient="horz" pos="10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id="{E626FD22-9A7B-4CD3-B657-7C71130346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2213"/>
            <a:ext cx="10515600" cy="793750"/>
          </a:xfrm>
        </p:spPr>
        <p:txBody>
          <a:bodyPr>
            <a:noAutofit/>
          </a:bodyPr>
          <a:lstStyle>
            <a:lvl1pPr algn="l">
              <a:defRPr sz="3000" b="1" i="0" spc="0">
                <a:solidFill>
                  <a:srgbClr val="47464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2DDC73-6F4C-E14C-9937-4ABF0186F4BF}"/>
              </a:ext>
            </a:extLst>
          </p:cNvPr>
          <p:cNvSpPr/>
          <p:nvPr userDrawn="1"/>
        </p:nvSpPr>
        <p:spPr>
          <a:xfrm>
            <a:off x="838200" y="460955"/>
            <a:ext cx="3428999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05F21D4E-47D7-D34D-881C-89FE878EBE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2887" y="1954298"/>
            <a:ext cx="5011737" cy="4570596"/>
          </a:xfrm>
        </p:spPr>
        <p:txBody>
          <a:bodyPr/>
          <a:lstStyle>
            <a:lvl1pPr>
              <a:spcBef>
                <a:spcPts val="600"/>
              </a:spcBef>
              <a:defRPr sz="2200">
                <a:solidFill>
                  <a:srgbClr val="4746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600"/>
              </a:spcBef>
              <a:defRPr>
                <a:solidFill>
                  <a:srgbClr val="4746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AF9A7859-47B0-8548-A3C2-54338197BB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399212" y="1954298"/>
            <a:ext cx="5183188" cy="4588059"/>
          </a:xfrm>
        </p:spPr>
        <p:txBody>
          <a:bodyPr/>
          <a:lstStyle>
            <a:lvl1pPr>
              <a:spcBef>
                <a:spcPts val="600"/>
              </a:spcBef>
              <a:defRPr sz="2200">
                <a:solidFill>
                  <a:srgbClr val="4746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600"/>
              </a:spcBef>
              <a:defRPr>
                <a:solidFill>
                  <a:srgbClr val="4746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5B85686-B6EF-6041-B81F-3240E4284BD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52886" y="1373937"/>
            <a:ext cx="5011738" cy="476405"/>
          </a:xfrm>
        </p:spPr>
        <p:txBody>
          <a:bodyPr anchor="b"/>
          <a:lstStyle>
            <a:lvl1pPr marL="0" indent="0" algn="l">
              <a:buNone/>
              <a:defRPr sz="2200" b="1" i="0">
                <a:solidFill>
                  <a:srgbClr val="47464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9A5EE1F-6A19-3D4E-B324-B537A18493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99212" y="1373937"/>
            <a:ext cx="5181600" cy="476405"/>
          </a:xfrm>
        </p:spPr>
        <p:txBody>
          <a:bodyPr anchor="b"/>
          <a:lstStyle>
            <a:lvl1pPr marL="0" indent="0" algn="l">
              <a:buNone/>
              <a:defRPr sz="2200" b="1" i="0">
                <a:solidFill>
                  <a:srgbClr val="47464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FD6D08F-D4A2-774E-AC25-A69906B34B8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6500" y="6444273"/>
            <a:ext cx="947306" cy="189277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351E85B-61FB-BA4E-94A1-9763214A9AB9}"/>
              </a:ext>
            </a:extLst>
          </p:cNvPr>
          <p:cNvCxnSpPr>
            <a:cxnSpLocks/>
          </p:cNvCxnSpPr>
          <p:nvPr userDrawn="1"/>
        </p:nvCxnSpPr>
        <p:spPr>
          <a:xfrm>
            <a:off x="11177954" y="6399090"/>
            <a:ext cx="0" cy="252046"/>
          </a:xfrm>
          <a:prstGeom prst="straightConnector1">
            <a:avLst/>
          </a:prstGeom>
          <a:ln>
            <a:solidFill>
              <a:srgbClr val="47464E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Slide Number Placeholder 8">
            <a:extLst>
              <a:ext uri="{FF2B5EF4-FFF2-40B4-BE49-F238E27FC236}">
                <a16:creationId xmlns:a16="http://schemas.microsoft.com/office/drawing/2014/main" id="{FBB807B7-645A-5440-872E-C5CFB56361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97180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C4571D8C-3DF3-4B67-A3E0-450A9EE530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8237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8">
          <p15:clr>
            <a:srgbClr val="FBAE40"/>
          </p15:clr>
        </p15:guide>
        <p15:guide id="2" orient="horz" pos="120">
          <p15:clr>
            <a:srgbClr val="FBAE40"/>
          </p15:clr>
        </p15:guide>
        <p15:guide id="3" orient="horz" pos="10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id="{E626FD22-9A7B-4CD3-B657-7C71130346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2213"/>
            <a:ext cx="10515600" cy="793750"/>
          </a:xfrm>
        </p:spPr>
        <p:txBody>
          <a:bodyPr>
            <a:noAutofit/>
          </a:bodyPr>
          <a:lstStyle>
            <a:lvl1pPr algn="l">
              <a:defRPr sz="3000" b="1" i="0" spc="0">
                <a:solidFill>
                  <a:srgbClr val="47464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2DDC73-6F4C-E14C-9937-4ABF0186F4BF}"/>
              </a:ext>
            </a:extLst>
          </p:cNvPr>
          <p:cNvSpPr/>
          <p:nvPr userDrawn="1"/>
        </p:nvSpPr>
        <p:spPr>
          <a:xfrm>
            <a:off x="838200" y="460955"/>
            <a:ext cx="3428999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05F21D4E-47D7-D34D-881C-89FE878EBE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2887" y="1373937"/>
            <a:ext cx="5011737" cy="5150957"/>
          </a:xfrm>
        </p:spPr>
        <p:txBody>
          <a:bodyPr/>
          <a:lstStyle>
            <a:lvl1pPr>
              <a:spcBef>
                <a:spcPts val="600"/>
              </a:spcBef>
              <a:defRPr sz="2200">
                <a:solidFill>
                  <a:srgbClr val="4746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600"/>
              </a:spcBef>
              <a:defRPr>
                <a:solidFill>
                  <a:srgbClr val="4746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AF9A7859-47B0-8548-A3C2-54338197BB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399212" y="1391400"/>
            <a:ext cx="5183188" cy="5150957"/>
          </a:xfrm>
        </p:spPr>
        <p:txBody>
          <a:bodyPr/>
          <a:lstStyle>
            <a:lvl1pPr>
              <a:spcBef>
                <a:spcPts val="600"/>
              </a:spcBef>
              <a:defRPr sz="2200">
                <a:solidFill>
                  <a:srgbClr val="4746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600"/>
              </a:spcBef>
              <a:defRPr>
                <a:solidFill>
                  <a:srgbClr val="4746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6DF9EB7-7CE4-3D47-A601-CA3110A8342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6500" y="6444273"/>
            <a:ext cx="947306" cy="189277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0CAFA71-F8C3-C645-B5D7-BC3BAEB8B39A}"/>
              </a:ext>
            </a:extLst>
          </p:cNvPr>
          <p:cNvCxnSpPr>
            <a:cxnSpLocks/>
          </p:cNvCxnSpPr>
          <p:nvPr userDrawn="1"/>
        </p:nvCxnSpPr>
        <p:spPr>
          <a:xfrm>
            <a:off x="11177954" y="6399090"/>
            <a:ext cx="0" cy="252046"/>
          </a:xfrm>
          <a:prstGeom prst="straightConnector1">
            <a:avLst/>
          </a:prstGeom>
          <a:ln>
            <a:solidFill>
              <a:srgbClr val="47464E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47FD0B-86CA-5D49-8F7D-86731E67D0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97180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C4571D8C-3DF3-4B67-A3E0-450A9EE530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6873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8">
          <p15:clr>
            <a:srgbClr val="FBAE40"/>
          </p15:clr>
        </p15:guide>
        <p15:guide id="2" orient="horz" pos="120">
          <p15:clr>
            <a:srgbClr val="FBAE40"/>
          </p15:clr>
        </p15:guide>
        <p15:guide id="3" orient="horz" pos="10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id="{E626FD22-9A7B-4CD3-B657-7C71130346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2213"/>
            <a:ext cx="10515600" cy="793750"/>
          </a:xfrm>
        </p:spPr>
        <p:txBody>
          <a:bodyPr>
            <a:noAutofit/>
          </a:bodyPr>
          <a:lstStyle>
            <a:lvl1pPr algn="l">
              <a:defRPr sz="3000" b="1" i="0" spc="0">
                <a:solidFill>
                  <a:srgbClr val="47464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2DDC73-6F4C-E14C-9937-4ABF0186F4BF}"/>
              </a:ext>
            </a:extLst>
          </p:cNvPr>
          <p:cNvSpPr/>
          <p:nvPr userDrawn="1"/>
        </p:nvSpPr>
        <p:spPr>
          <a:xfrm>
            <a:off x="838200" y="460955"/>
            <a:ext cx="3428999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09E2AA6-713B-6646-9575-AA592D17924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6500" y="6444273"/>
            <a:ext cx="947306" cy="189277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02B60A0-567B-C144-AB0A-CF8E0ACDA2F1}"/>
              </a:ext>
            </a:extLst>
          </p:cNvPr>
          <p:cNvCxnSpPr>
            <a:cxnSpLocks/>
          </p:cNvCxnSpPr>
          <p:nvPr userDrawn="1"/>
        </p:nvCxnSpPr>
        <p:spPr>
          <a:xfrm>
            <a:off x="11177954" y="6399090"/>
            <a:ext cx="0" cy="252046"/>
          </a:xfrm>
          <a:prstGeom prst="straightConnector1">
            <a:avLst/>
          </a:prstGeom>
          <a:ln>
            <a:solidFill>
              <a:srgbClr val="47464E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Slide Number Placeholder 8">
            <a:extLst>
              <a:ext uri="{FF2B5EF4-FFF2-40B4-BE49-F238E27FC236}">
                <a16:creationId xmlns:a16="http://schemas.microsoft.com/office/drawing/2014/main" id="{329520F6-A0C5-C84E-BDCD-3B065E4228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97180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C4571D8C-3DF3-4B67-A3E0-450A9EE530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5212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8">
          <p15:clr>
            <a:srgbClr val="FBAE40"/>
          </p15:clr>
        </p15:guide>
        <p15:guide id="2" orient="horz" pos="120">
          <p15:clr>
            <a:srgbClr val="FBAE40"/>
          </p15:clr>
        </p15:guide>
        <p15:guide id="3" orient="horz" pos="108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">
            <a:extLst>
              <a:ext uri="{FF2B5EF4-FFF2-40B4-BE49-F238E27FC236}">
                <a16:creationId xmlns:a16="http://schemas.microsoft.com/office/drawing/2014/main" id="{FC397612-AFEE-FE45-BBD9-A7ECF8866525}"/>
              </a:ext>
            </a:extLst>
          </p:cNvPr>
          <p:cNvSpPr txBox="1">
            <a:spLocks/>
          </p:cNvSpPr>
          <p:nvPr userDrawn="1"/>
        </p:nvSpPr>
        <p:spPr>
          <a:xfrm>
            <a:off x="11236302" y="6348512"/>
            <a:ext cx="256481" cy="13849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r" defTabSz="914400" rtl="0" eaLnBrk="1" latinLnBrk="0" hangingPunct="1">
              <a:defRPr sz="900" b="0" i="0" kern="1200">
                <a:solidFill>
                  <a:schemeClr val="bg1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Lato Black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b="0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C8BE94C-08DE-BA0E-C7CD-5ACE726D3EC7}"/>
              </a:ext>
            </a:extLst>
          </p:cNvPr>
          <p:cNvSpPr/>
          <p:nvPr userDrawn="1"/>
        </p:nvSpPr>
        <p:spPr>
          <a:xfrm>
            <a:off x="1" y="0"/>
            <a:ext cx="3366930" cy="6858000"/>
          </a:xfrm>
          <a:prstGeom prst="rect">
            <a:avLst/>
          </a:prstGeom>
          <a:solidFill>
            <a:srgbClr val="4245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2241DB-6141-E6A0-8B5B-328FC65B26A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9130" y="6487011"/>
            <a:ext cx="947306" cy="189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54403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Slide Number Placeholder 8">
            <a:extLst>
              <a:ext uri="{FF2B5EF4-FFF2-40B4-BE49-F238E27FC236}">
                <a16:creationId xmlns:a16="http://schemas.microsoft.com/office/drawing/2014/main" id="{391A8926-4156-4B50-98B5-22CDF34AA1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9718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 b="0" i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C4571D8C-3DF3-4B67-A3E0-450A9EE530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025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09" r:id="rId2"/>
    <p:sldLayoutId id="2147483710" r:id="rId3"/>
    <p:sldLayoutId id="2147483658" r:id="rId4"/>
    <p:sldLayoutId id="2147483657" r:id="rId5"/>
    <p:sldLayoutId id="2147483705" r:id="rId6"/>
    <p:sldLayoutId id="2147483706" r:id="rId7"/>
    <p:sldLayoutId id="2147483707" r:id="rId8"/>
    <p:sldLayoutId id="2147483734" r:id="rId9"/>
    <p:sldLayoutId id="2147483727" r:id="rId10"/>
    <p:sldLayoutId id="2147483735" r:id="rId11"/>
    <p:sldLayoutId id="2147483736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47464E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14000"/>
        </a:lnSpc>
        <a:spcBef>
          <a:spcPts val="600"/>
        </a:spcBef>
        <a:spcAft>
          <a:spcPts val="300"/>
        </a:spcAft>
        <a:buFont typeface="Arial" panose="020B0604020202020204" pitchFamily="34" charset="0"/>
        <a:buChar char="•"/>
        <a:defRPr sz="2500" kern="1200">
          <a:solidFill>
            <a:srgbClr val="47464E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14000"/>
        </a:lnSpc>
        <a:spcBef>
          <a:spcPts val="600"/>
        </a:spcBef>
        <a:spcAft>
          <a:spcPts val="300"/>
        </a:spcAft>
        <a:buFont typeface="Arial" panose="020B0604020202020204" pitchFamily="34" charset="0"/>
        <a:buChar char="•"/>
        <a:defRPr sz="2000" kern="1200">
          <a:solidFill>
            <a:srgbClr val="47464E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14000"/>
        </a:lnSpc>
        <a:spcBef>
          <a:spcPts val="60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114000"/>
        </a:lnSpc>
        <a:spcBef>
          <a:spcPts val="600"/>
        </a:spcBef>
        <a:spcAft>
          <a:spcPts val="3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114000"/>
        </a:lnSpc>
        <a:spcBef>
          <a:spcPts val="600"/>
        </a:spcBef>
        <a:spcAft>
          <a:spcPts val="3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" userDrawn="1">
          <p15:clr>
            <a:srgbClr val="F26B43"/>
          </p15:clr>
        </p15:guide>
        <p15:guide id="2" pos="384" userDrawn="1">
          <p15:clr>
            <a:srgbClr val="F26B43"/>
          </p15:clr>
        </p15:guide>
        <p15:guide id="3" orient="horz" pos="3888" userDrawn="1">
          <p15:clr>
            <a:srgbClr val="F26B43"/>
          </p15:clr>
        </p15:guide>
        <p15:guide id="4" pos="7296" userDrawn="1">
          <p15:clr>
            <a:srgbClr val="F26B43"/>
          </p15:clr>
        </p15:guide>
        <p15:guide id="5" pos="528" userDrawn="1">
          <p15:clr>
            <a:srgbClr val="F26B43"/>
          </p15:clr>
        </p15:guide>
        <p15:guide id="6" orient="horz" pos="120" userDrawn="1">
          <p15:clr>
            <a:srgbClr val="F26B43"/>
          </p15:clr>
        </p15:guide>
        <p15:guide id="7" orient="horz" pos="62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7FE4E3F5_CE463C4D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7FE4E3F7_FA32C6A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D8F665-8ED2-697F-9B52-EB9E88313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B7AD8D7-2F4F-0D7F-B6DA-9BE7A6A801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8388" y="685800"/>
            <a:ext cx="7850154" cy="5491164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b="1" dirty="0"/>
              <a:t>Complete the Engagement Sizing Survey.</a:t>
            </a:r>
          </a:p>
          <a:p>
            <a:pPr marL="457200" indent="-457200">
              <a:buAutoNum type="arabicPeriod"/>
            </a:pPr>
            <a:r>
              <a:rPr lang="en-US" b="1" dirty="0"/>
              <a:t>Collect relevant inputs.</a:t>
            </a:r>
          </a:p>
          <a:p>
            <a:pPr marL="457200" indent="-457200">
              <a:buAutoNum type="arabicPeriod"/>
            </a:pPr>
            <a:r>
              <a:rPr lang="en-US" b="1" dirty="0"/>
              <a:t>Determine workshop participants &amp; date.</a:t>
            </a:r>
          </a:p>
          <a:p>
            <a:pPr marL="457200" indent="-457200">
              <a:buAutoNum type="arabicPeriod"/>
            </a:pPr>
            <a:r>
              <a:rPr lang="en-US" b="1" dirty="0"/>
              <a:t>Send invites, to include pre-work.</a:t>
            </a:r>
          </a:p>
          <a:p>
            <a:pPr marL="457200" indent="-457200">
              <a:buAutoNum type="arabicPeriod"/>
            </a:pPr>
            <a:endParaRPr lang="en-US" b="1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8486FB1-DE7B-F026-D2EA-8D9AD10DD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Started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E044FF-86C6-0F88-0E14-1305304B64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571D8C-3DF3-4B67-A3E0-450A9EE530C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398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nergistically restore proactive platforms through quality data. Distinctively leverage existing resource…">
            <a:extLst>
              <a:ext uri="{FF2B5EF4-FFF2-40B4-BE49-F238E27FC236}">
                <a16:creationId xmlns:a16="http://schemas.microsoft.com/office/drawing/2014/main" id="{AED9B752-96F9-264C-81E6-843B8CAED143}"/>
              </a:ext>
            </a:extLst>
          </p:cNvPr>
          <p:cNvSpPr txBox="1"/>
          <p:nvPr/>
        </p:nvSpPr>
        <p:spPr>
          <a:xfrm>
            <a:off x="1702450" y="5028081"/>
            <a:ext cx="8787100" cy="3711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defRPr sz="1800" b="0">
                <a:solidFill>
                  <a:srgbClr val="F7F9FF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endParaRPr lang="en-US">
              <a:latin typeface="Arial" panose="020B0604020202020204" pitchFamily="34" charset="0"/>
              <a:ea typeface="Open Sans Light" panose="020B03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FAF774-85F7-4525-9B1E-4B35B0B1FA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563" y="2619314"/>
            <a:ext cx="1777773" cy="34350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FA6051D-4390-C2FA-BDE6-EEAC5DCC02D2}"/>
              </a:ext>
            </a:extLst>
          </p:cNvPr>
          <p:cNvSpPr txBox="1"/>
          <p:nvPr/>
        </p:nvSpPr>
        <p:spPr>
          <a:xfrm>
            <a:off x="849075" y="3537627"/>
            <a:ext cx="101649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</a:rPr>
              <a:t>AI Vision &amp; Strategy</a:t>
            </a:r>
            <a:br>
              <a:rPr lang="en-US" sz="4400" b="1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Vision, Guiding Principles, &amp; Governance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C15B6B-B9F9-159B-A5DC-75DE3ABA7775}"/>
              </a:ext>
            </a:extLst>
          </p:cNvPr>
          <p:cNvSpPr txBox="1"/>
          <p:nvPr/>
        </p:nvSpPr>
        <p:spPr>
          <a:xfrm>
            <a:off x="841138" y="5007059"/>
            <a:ext cx="9297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</a:rPr>
              <a:t>Establish Your Organization’s Stance &amp; Guiding Approach to AI</a:t>
            </a:r>
          </a:p>
        </p:txBody>
      </p:sp>
    </p:spTree>
    <p:extLst>
      <p:ext uri="{BB962C8B-B14F-4D97-AF65-F5344CB8AC3E}">
        <p14:creationId xmlns:p14="http://schemas.microsoft.com/office/powerpoint/2010/main" val="1320311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01" y="-15840"/>
            <a:ext cx="4109616" cy="6873840"/>
          </a:xfrm>
          <a:prstGeom prst="rect">
            <a:avLst/>
          </a:prstGeom>
          <a:solidFill>
            <a:srgbClr val="4245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02186" y="718614"/>
            <a:ext cx="3439307" cy="495520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Arial"/>
                <a:ea typeface="Poppins Bold" charset="0"/>
                <a:cs typeface="Arial"/>
              </a:rPr>
              <a:t>Workshop</a:t>
            </a:r>
          </a:p>
          <a:p>
            <a:r>
              <a:rPr lang="en-US" sz="4400" b="1" dirty="0">
                <a:solidFill>
                  <a:schemeClr val="bg1"/>
                </a:solidFill>
                <a:latin typeface="Arial"/>
                <a:ea typeface="Poppins Bold" charset="0"/>
                <a:cs typeface="Arial"/>
              </a:rPr>
              <a:t>Overview</a:t>
            </a:r>
          </a:p>
          <a:p>
            <a:endParaRPr lang="en-US" sz="4400" b="1" dirty="0">
              <a:solidFill>
                <a:schemeClr val="bg1"/>
              </a:solidFill>
              <a:latin typeface="Arial"/>
              <a:ea typeface="Poppins Bold" charset="0"/>
              <a:cs typeface="Arial"/>
            </a:endParaRPr>
          </a:p>
          <a:p>
            <a:r>
              <a:rPr lang="en-US" sz="2000" b="1" dirty="0">
                <a:solidFill>
                  <a:schemeClr val="bg1"/>
                </a:solidFill>
                <a:latin typeface="Arial"/>
                <a:cs typeface="Arial"/>
              </a:rPr>
              <a:t>Participants: </a:t>
            </a:r>
            <a:r>
              <a:rPr lang="en-US" sz="2000" dirty="0">
                <a:solidFill>
                  <a:schemeClr val="bg1"/>
                </a:solidFill>
                <a:latin typeface="Arial"/>
                <a:cs typeface="Arial"/>
              </a:rPr>
              <a:t>Execs</a:t>
            </a:r>
          </a:p>
          <a:p>
            <a:r>
              <a:rPr lang="en-US" sz="2000" b="1" dirty="0">
                <a:solidFill>
                  <a:schemeClr val="bg1"/>
                </a:solidFill>
                <a:latin typeface="Arial"/>
                <a:cs typeface="Arial"/>
              </a:rPr>
              <a:t>Duration:  </a:t>
            </a:r>
            <a:r>
              <a:rPr lang="en-US" sz="2000" dirty="0">
                <a:solidFill>
                  <a:schemeClr val="bg1"/>
                </a:solidFill>
                <a:latin typeface="Arial"/>
                <a:cs typeface="Arial"/>
              </a:rPr>
              <a:t>2 hrs.</a:t>
            </a:r>
          </a:p>
          <a:p>
            <a:br>
              <a:rPr lang="en-US" sz="2000" b="1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000" b="1" dirty="0">
                <a:solidFill>
                  <a:schemeClr val="bg1"/>
                </a:solidFill>
                <a:latin typeface="Arial"/>
                <a:cs typeface="Arial"/>
              </a:rPr>
              <a:t>Prep Work: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/>
                <a:cs typeface="Arial"/>
              </a:rPr>
              <a:t>Org Strategy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/>
                <a:cs typeface="Arial"/>
              </a:rPr>
              <a:t>2023 Goal Performance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/>
                <a:cs typeface="Arial"/>
              </a:rPr>
              <a:t>Existing policies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/>
                <a:cs typeface="Arial"/>
              </a:rPr>
              <a:t>Pre-thinking questions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40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Here…">
            <a:extLst>
              <a:ext uri="{FF2B5EF4-FFF2-40B4-BE49-F238E27FC236}">
                <a16:creationId xmlns:a16="http://schemas.microsoft.com/office/drawing/2014/main" id="{F03824F9-1857-A98D-C923-7F79075BE848}"/>
              </a:ext>
            </a:extLst>
          </p:cNvPr>
          <p:cNvSpPr txBox="1"/>
          <p:nvPr/>
        </p:nvSpPr>
        <p:spPr>
          <a:xfrm>
            <a:off x="4717998" y="321390"/>
            <a:ext cx="6971816" cy="5266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3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b="1" dirty="0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Workshop Flow</a:t>
            </a:r>
          </a:p>
          <a:p>
            <a:pPr marL="457200" indent="-457200">
              <a:lnSpc>
                <a:spcPct val="113000"/>
              </a:lnSpc>
              <a:spcBef>
                <a:spcPts val="600"/>
              </a:spcBef>
              <a:spcAft>
                <a:spcPts val="1200"/>
              </a:spcAft>
              <a:buAutoNum type="arabicPeriod"/>
            </a:pPr>
            <a:r>
              <a:rPr lang="en-US" b="1" dirty="0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Confirm Company Direction </a:t>
            </a:r>
            <a:br>
              <a:rPr lang="en-US" sz="2000" b="1" dirty="0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</a:br>
            <a:r>
              <a:rPr lang="en-US" sz="1400" dirty="0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Recap organizational purpose, values, vision &amp; winning strategy.</a:t>
            </a:r>
          </a:p>
          <a:p>
            <a:pPr marL="457200" indent="-457200">
              <a:lnSpc>
                <a:spcPct val="113000"/>
              </a:lnSpc>
              <a:spcBef>
                <a:spcPts val="600"/>
              </a:spcBef>
              <a:spcAft>
                <a:spcPts val="1200"/>
              </a:spcAft>
              <a:buAutoNum type="arabicPeriod"/>
            </a:pPr>
            <a:r>
              <a:rPr lang="en-US" b="1" dirty="0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Develop AI Vision</a:t>
            </a:r>
          </a:p>
          <a:p>
            <a:pPr marL="457200" indent="-457200">
              <a:lnSpc>
                <a:spcPct val="113000"/>
              </a:lnSpc>
              <a:spcBef>
                <a:spcPts val="600"/>
              </a:spcBef>
              <a:spcAft>
                <a:spcPts val="1200"/>
              </a:spcAft>
              <a:buAutoNum type="arabicPeriod"/>
            </a:pPr>
            <a:r>
              <a:rPr lang="en-US" b="1" dirty="0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Develop AI Guiding Principles</a:t>
            </a:r>
            <a:br>
              <a:rPr lang="en-US" sz="2000" b="1" dirty="0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</a:br>
            <a:r>
              <a:rPr lang="en-US" sz="1400" dirty="0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Developed AI Guiding Principles, supporting policies to include approved tools.</a:t>
            </a:r>
          </a:p>
          <a:p>
            <a:pPr marL="457200" indent="-457200">
              <a:lnSpc>
                <a:spcPct val="113000"/>
              </a:lnSpc>
              <a:spcBef>
                <a:spcPts val="600"/>
              </a:spcBef>
              <a:spcAft>
                <a:spcPts val="1200"/>
              </a:spcAft>
              <a:buAutoNum type="arabicPeriod"/>
            </a:pPr>
            <a:r>
              <a:rPr lang="en-US" b="1" dirty="0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Agree on a Governance Approach</a:t>
            </a:r>
            <a:br>
              <a:rPr lang="en-US" sz="2000" dirty="0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</a:br>
            <a:r>
              <a:rPr lang="en-US" sz="1400" dirty="0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Agreed upon governance approach, structure, &amp; executive champion.</a:t>
            </a:r>
          </a:p>
          <a:p>
            <a:pPr marL="457200" indent="-457200">
              <a:lnSpc>
                <a:spcPct val="113000"/>
              </a:lnSpc>
              <a:spcBef>
                <a:spcPts val="600"/>
              </a:spcBef>
              <a:spcAft>
                <a:spcPts val="1200"/>
              </a:spcAft>
              <a:buAutoNum type="arabicPeriod"/>
            </a:pPr>
            <a:r>
              <a:rPr lang="en-US" b="1" dirty="0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Agree on a Training &amp; Learning Approach</a:t>
            </a:r>
            <a:br>
              <a:rPr lang="en-US" sz="2000" b="1" dirty="0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</a:br>
            <a:r>
              <a:rPr lang="en-US" sz="1400" dirty="0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Set approach to training &amp; continuous learning. </a:t>
            </a:r>
          </a:p>
          <a:p>
            <a:pPr marL="457200" indent="-457200">
              <a:lnSpc>
                <a:spcPct val="113000"/>
              </a:lnSpc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b="1" dirty="0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Determine Rollout &amp; Communication</a:t>
            </a:r>
            <a:br>
              <a:rPr lang="en-US" sz="2000" dirty="0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</a:br>
            <a:r>
              <a:rPr lang="en-US" sz="1400" dirty="0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Organizational rollout &amp; continuous communication.</a:t>
            </a:r>
          </a:p>
          <a:p>
            <a:pPr marL="457200" indent="-457200">
              <a:lnSpc>
                <a:spcPct val="113000"/>
              </a:lnSpc>
              <a:spcBef>
                <a:spcPts val="600"/>
              </a:spcBef>
              <a:spcAft>
                <a:spcPts val="600"/>
              </a:spcAft>
              <a:buAutoNum type="arabicPeriod"/>
            </a:pPr>
            <a:endParaRPr lang="en-US" sz="2000" dirty="0">
              <a:solidFill>
                <a:srgbClr val="47464E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C0BAF63-C61E-C615-D3C0-338B511DE6E0}"/>
              </a:ext>
            </a:extLst>
          </p:cNvPr>
          <p:cNvSpPr/>
          <p:nvPr/>
        </p:nvSpPr>
        <p:spPr>
          <a:xfrm>
            <a:off x="4113618" y="5246703"/>
            <a:ext cx="8078382" cy="1611296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lnSpc>
                <a:spcPct val="113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lang="en-US" sz="1800" b="1">
              <a:solidFill>
                <a:srgbClr val="2F313A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8EBE52-47B6-C261-FFAB-EAEF1365B24A}"/>
              </a:ext>
            </a:extLst>
          </p:cNvPr>
          <p:cNvSpPr txBox="1"/>
          <p:nvPr/>
        </p:nvSpPr>
        <p:spPr>
          <a:xfrm>
            <a:off x="4515015" y="5403991"/>
            <a:ext cx="7275588" cy="699487"/>
          </a:xfrm>
          <a:prstGeom prst="rect">
            <a:avLst/>
          </a:prstGeom>
          <a:noFill/>
        </p:spPr>
        <p:txBody>
          <a:bodyPr wrap="square" numCol="1" spcCol="274320">
            <a:spAutoFit/>
          </a:bodyPr>
          <a:lstStyle/>
          <a:p>
            <a:pPr marL="0" indent="0">
              <a:lnSpc>
                <a:spcPct val="113000"/>
              </a:lnSpc>
              <a:spcBef>
                <a:spcPts val="700"/>
              </a:spcBef>
              <a:spcAft>
                <a:spcPts val="100"/>
              </a:spcAft>
              <a:buNone/>
            </a:pPr>
            <a:r>
              <a:rPr lang="en-US" i="1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Deliverables</a:t>
            </a:r>
          </a:p>
          <a:p>
            <a:pPr marL="0" indent="0">
              <a:lnSpc>
                <a:spcPct val="113000"/>
              </a:lnSpc>
              <a:spcBef>
                <a:spcPts val="700"/>
              </a:spcBef>
              <a:spcAft>
                <a:spcPts val="100"/>
              </a:spcAft>
              <a:buNone/>
            </a:pPr>
            <a:r>
              <a:rPr lang="en-US" sz="1200" b="1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Your Company’s AI Playbook</a:t>
            </a:r>
            <a:endParaRPr lang="en-US" sz="1200">
              <a:solidFill>
                <a:srgbClr val="47464E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0709453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1260935-B341-4E67-7E58-77EE5893A2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93370"/>
            <a:ext cx="3289917" cy="4783593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sz="2000" b="1"/>
              <a:t>Your Existing Material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en-US" sz="1600"/>
              <a:t>Company Values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en-US" sz="1600"/>
              <a:t>Current Policies (GDPR, CCPA, etc.)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en-US" sz="1600"/>
              <a:t>Legal Guidance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en-US" sz="1600"/>
              <a:t>OTHER</a:t>
            </a:r>
          </a:p>
          <a:p>
            <a:pPr marL="0" indent="0">
              <a:buNone/>
            </a:pPr>
            <a:endParaRPr lang="en-US" sz="2000"/>
          </a:p>
          <a:p>
            <a:pPr marL="0" indent="0">
              <a:buNone/>
            </a:pPr>
            <a:r>
              <a:rPr lang="en-US" sz="2000" b="1"/>
              <a:t>Examples for Inspiration</a:t>
            </a:r>
          </a:p>
          <a:p>
            <a:pPr marL="0" indent="0">
              <a:buNone/>
            </a:pPr>
            <a:r>
              <a:rPr lang="en-US" sz="1600"/>
              <a:t>See next slides</a:t>
            </a:r>
          </a:p>
          <a:p>
            <a:pPr marL="0" indent="0">
              <a:buNone/>
            </a:pPr>
            <a:endParaRPr lang="en-US" sz="1600"/>
          </a:p>
          <a:p>
            <a:pPr marL="0" indent="0">
              <a:buNone/>
            </a:pPr>
            <a:r>
              <a:rPr lang="en-US" sz="2000" b="1" err="1"/>
              <a:t>ChatGPT</a:t>
            </a:r>
            <a:r>
              <a:rPr lang="en-US" sz="2000" b="1"/>
              <a:t> Prompts</a:t>
            </a:r>
          </a:p>
          <a:p>
            <a:pPr marL="0" indent="0">
              <a:buNone/>
            </a:pPr>
            <a:r>
              <a:rPr lang="en-US" sz="1800"/>
              <a:t>HERE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00C362-E1ED-4E12-2EE3-C17E940AD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Creating your AI Guiding Principles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CAB374-68FA-BFEF-5F96-308077EB48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571D8C-3DF3-4B67-A3E0-450A9EE530C4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Subtitle Here…">
            <a:extLst>
              <a:ext uri="{FF2B5EF4-FFF2-40B4-BE49-F238E27FC236}">
                <a16:creationId xmlns:a16="http://schemas.microsoft.com/office/drawing/2014/main" id="{DF58137E-CF68-6C78-C118-D0D33E80BD38}"/>
              </a:ext>
            </a:extLst>
          </p:cNvPr>
          <p:cNvSpPr txBox="1"/>
          <p:nvPr/>
        </p:nvSpPr>
        <p:spPr>
          <a:xfrm>
            <a:off x="4751680" y="1135917"/>
            <a:ext cx="6971816" cy="58304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3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b="1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Purpose: </a:t>
            </a:r>
            <a:r>
              <a:rPr lang="en-US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To create behavioral statements that everyone is expected to adhere to.</a:t>
            </a:r>
            <a:endParaRPr lang="en-US" b="1">
              <a:solidFill>
                <a:srgbClr val="47464E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>
              <a:lnSpc>
                <a:spcPct val="113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b="1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Instructions:</a:t>
            </a:r>
          </a:p>
          <a:p>
            <a:pPr marL="457200" indent="-457200">
              <a:lnSpc>
                <a:spcPct val="113000"/>
              </a:lnSpc>
              <a:spcBef>
                <a:spcPts val="600"/>
              </a:spcBef>
              <a:spcAft>
                <a:spcPts val="1200"/>
              </a:spcAft>
              <a:buAutoNum type="arabicPeriod"/>
            </a:pPr>
            <a:r>
              <a:rPr lang="en-US" b="1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Create the Outline.</a:t>
            </a:r>
            <a:br>
              <a:rPr lang="en-US" b="1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</a:br>
            <a:r>
              <a:rPr lang="en-US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Determine the topics that need a principle.</a:t>
            </a:r>
            <a:endParaRPr lang="en-US" sz="2000">
              <a:solidFill>
                <a:srgbClr val="47464E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3000"/>
              </a:lnSpc>
              <a:spcBef>
                <a:spcPts val="600"/>
              </a:spcBef>
              <a:spcAft>
                <a:spcPts val="1200"/>
              </a:spcAft>
              <a:buAutoNum type="arabicPeriod"/>
            </a:pPr>
            <a:r>
              <a:rPr lang="en-US" b="1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Audit the Outline.</a:t>
            </a:r>
            <a:br>
              <a:rPr lang="en-US" b="1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</a:br>
            <a:r>
              <a:rPr lang="en-US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Look at the current policies to determine if all topics are covered.</a:t>
            </a:r>
            <a:endParaRPr lang="en-US" b="1">
              <a:solidFill>
                <a:srgbClr val="47464E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3000"/>
              </a:lnSpc>
              <a:spcBef>
                <a:spcPts val="600"/>
              </a:spcBef>
              <a:spcAft>
                <a:spcPts val="1200"/>
              </a:spcAft>
              <a:buAutoNum type="arabicPeriod"/>
            </a:pPr>
            <a:r>
              <a:rPr lang="en-US" sz="2000" b="1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Draft the Guiding Principles.</a:t>
            </a:r>
          </a:p>
          <a:p>
            <a:pPr marL="457200" indent="-457200">
              <a:lnSpc>
                <a:spcPct val="113000"/>
              </a:lnSpc>
              <a:spcBef>
                <a:spcPts val="600"/>
              </a:spcBef>
              <a:spcAft>
                <a:spcPts val="1200"/>
              </a:spcAft>
              <a:buAutoNum type="arabicPeriod"/>
            </a:pPr>
            <a:r>
              <a:rPr lang="en-US" sz="2000" b="1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Determine which GPs need detailed policies.</a:t>
            </a:r>
          </a:p>
          <a:p>
            <a:pPr marL="457200" indent="-457200">
              <a:lnSpc>
                <a:spcPct val="113000"/>
              </a:lnSpc>
              <a:spcBef>
                <a:spcPts val="600"/>
              </a:spcBef>
              <a:spcAft>
                <a:spcPts val="1200"/>
              </a:spcAft>
              <a:buAutoNum type="arabicPeriod"/>
            </a:pPr>
            <a:r>
              <a:rPr lang="en-US" sz="2000" b="1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Determine which AI Tools support the GPs.</a:t>
            </a:r>
          </a:p>
          <a:p>
            <a:pPr marL="457200" indent="-457200">
              <a:lnSpc>
                <a:spcPct val="113000"/>
              </a:lnSpc>
              <a:spcBef>
                <a:spcPts val="600"/>
              </a:spcBef>
              <a:spcAft>
                <a:spcPts val="1200"/>
              </a:spcAft>
              <a:buAutoNum type="arabicPeriod"/>
            </a:pPr>
            <a:r>
              <a:rPr lang="en-US" sz="2000" b="1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Finalize via a legal and executive review.</a:t>
            </a:r>
            <a:br>
              <a:rPr lang="en-US" sz="2000" b="1">
                <a:solidFill>
                  <a:srgbClr val="47464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</a:br>
            <a:endParaRPr lang="en-US" sz="2000">
              <a:solidFill>
                <a:srgbClr val="47464E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6878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B00C362-E1ED-4E12-2EE3-C17E940AD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Creating your AI Guiding Principles – Part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CAB374-68FA-BFEF-5F96-308077EB48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571D8C-3DF3-4B67-A3E0-450A9EE530C4}" type="slidenum">
              <a:rPr lang="en-US" smtClean="0"/>
              <a:pPr/>
              <a:t>13</a:t>
            </a:fld>
            <a:endParaRPr lang="en-US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339C5FE2-1F1B-F3DE-2061-6101CA3EE1B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8485236"/>
              </p:ext>
            </p:extLst>
          </p:nvPr>
        </p:nvGraphicFramePr>
        <p:xfrm>
          <a:off x="838200" y="1393825"/>
          <a:ext cx="10640627" cy="354584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6630895">
                  <a:extLst>
                    <a:ext uri="{9D8B030D-6E8A-4147-A177-3AD203B41FA5}">
                      <a16:colId xmlns:a16="http://schemas.microsoft.com/office/drawing/2014/main" val="2790096003"/>
                    </a:ext>
                  </a:extLst>
                </a:gridCol>
                <a:gridCol w="1843581">
                  <a:extLst>
                    <a:ext uri="{9D8B030D-6E8A-4147-A177-3AD203B41FA5}">
                      <a16:colId xmlns:a16="http://schemas.microsoft.com/office/drawing/2014/main" val="2148963996"/>
                    </a:ext>
                  </a:extLst>
                </a:gridCol>
                <a:gridCol w="2166151">
                  <a:extLst>
                    <a:ext uri="{9D8B030D-6E8A-4147-A177-3AD203B41FA5}">
                      <a16:colId xmlns:a16="http://schemas.microsoft.com/office/drawing/2014/main" val="21593069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/>
                        <a:t>Topic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Guiding Principle?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Detailed Policy?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4110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solidFill>
                            <a:srgbClr val="47464E"/>
                          </a:solidFill>
                          <a:latin typeface="+mj-lt"/>
                          <a:ea typeface="Roboto" panose="02000000000000000000" pitchFamily="2" charset="0"/>
                          <a:cs typeface="Arial" panose="020B0604020202020204" pitchFamily="34" charset="0"/>
                        </a:rPr>
                        <a:t>Data</a:t>
                      </a:r>
                      <a:r>
                        <a:rPr lang="en-US" sz="1600">
                          <a:solidFill>
                            <a:srgbClr val="47464E"/>
                          </a:solidFill>
                          <a:latin typeface="+mj-lt"/>
                          <a:ea typeface="Roboto" panose="02000000000000000000" pitchFamily="2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>
                          <a:solidFill>
                            <a:srgbClr val="47464E"/>
                          </a:solidFill>
                          <a:latin typeface="+mj-lt"/>
                          <a:ea typeface="Roboto" panose="02000000000000000000" pitchFamily="2" charset="0"/>
                          <a:cs typeface="Arial" panose="020B0604020202020204" pitchFamily="34" charset="0"/>
                        </a:rPr>
                        <a:t>Quality &amp; Privacy</a:t>
                      </a:r>
                      <a:r>
                        <a:rPr lang="en-US" sz="1600">
                          <a:solidFill>
                            <a:srgbClr val="47464E"/>
                          </a:solidFill>
                          <a:latin typeface="+mj-lt"/>
                          <a:ea typeface="Roboto" panose="02000000000000000000" pitchFamily="2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600" b="1">
                          <a:solidFill>
                            <a:srgbClr val="47464E"/>
                          </a:solidFill>
                          <a:latin typeface="+mj-lt"/>
                          <a:ea typeface="Roboto" panose="02000000000000000000" pitchFamily="2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>
                          <a:solidFill>
                            <a:srgbClr val="47464E"/>
                          </a:solidFill>
                          <a:latin typeface="+mj-lt"/>
                          <a:ea typeface="Roboto" panose="02000000000000000000" pitchFamily="2" charset="0"/>
                          <a:cs typeface="Arial" panose="020B0604020202020204" pitchFamily="34" charset="0"/>
                        </a:rPr>
                        <a:t>Manage your proprietary &amp; customer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0687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solidFill>
                            <a:srgbClr val="47464E"/>
                          </a:solidFill>
                          <a:latin typeface="+mj-lt"/>
                          <a:ea typeface="Roboto" panose="02000000000000000000" pitchFamily="2" charset="0"/>
                          <a:cs typeface="Arial" panose="020B0604020202020204" pitchFamily="34" charset="0"/>
                        </a:rPr>
                        <a:t>Impact on Jobs </a:t>
                      </a:r>
                      <a:r>
                        <a:rPr lang="en-US" sz="1600">
                          <a:solidFill>
                            <a:srgbClr val="47464E"/>
                          </a:solidFill>
                          <a:latin typeface="+mj-lt"/>
                          <a:ea typeface="Roboto" panose="02000000000000000000" pitchFamily="2" charset="0"/>
                          <a:cs typeface="Arial" panose="020B0604020202020204" pitchFamily="34" charset="0"/>
                        </a:rPr>
                        <a:t>– Stance on displacement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271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solidFill>
                            <a:srgbClr val="47464E"/>
                          </a:solidFill>
                          <a:latin typeface="+mj-lt"/>
                          <a:ea typeface="Roboto" panose="02000000000000000000" pitchFamily="2" charset="0"/>
                          <a:cs typeface="Arial" panose="020B0604020202020204" pitchFamily="34" charset="0"/>
                        </a:rPr>
                        <a:t>Equity &amp; Discrimination</a:t>
                      </a:r>
                      <a:r>
                        <a:rPr lang="en-US" sz="1600">
                          <a:solidFill>
                            <a:srgbClr val="47464E"/>
                          </a:solidFill>
                          <a:latin typeface="+mj-lt"/>
                          <a:ea typeface="Roboto" panose="02000000000000000000" pitchFamily="2" charset="0"/>
                          <a:cs typeface="Arial" panose="020B0604020202020204" pitchFamily="34" charset="0"/>
                        </a:rPr>
                        <a:t> - Controls to mitigate bias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77728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solidFill>
                            <a:srgbClr val="47464E"/>
                          </a:solidFill>
                          <a:latin typeface="+mj-lt"/>
                          <a:ea typeface="Roboto" panose="02000000000000000000" pitchFamily="2" charset="0"/>
                          <a:cs typeface="Arial" panose="020B0604020202020204" pitchFamily="34" charset="0"/>
                        </a:rPr>
                        <a:t>Accountability</a:t>
                      </a:r>
                      <a:r>
                        <a:rPr lang="en-US" sz="1600">
                          <a:solidFill>
                            <a:srgbClr val="47464E"/>
                          </a:solidFill>
                          <a:latin typeface="+mj-lt"/>
                          <a:ea typeface="Roboto" panose="02000000000000000000" pitchFamily="2" charset="0"/>
                          <a:cs typeface="Arial" panose="020B0604020202020204" pitchFamily="34" charset="0"/>
                        </a:rPr>
                        <a:t> – Expect behavioral compliance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834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7464E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Arial" panose="020B0604020202020204" pitchFamily="34" charset="0"/>
                        </a:rPr>
                        <a:t>Inaccuracy, Plagiarism </a:t>
                      </a: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7464E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Arial" panose="020B0604020202020204" pitchFamily="34" charset="0"/>
                        </a:rPr>
                        <a:t>– Addressing misappropriation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60956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7464E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Arial" panose="020B0604020202020204" pitchFamily="34" charset="0"/>
                        </a:rPr>
                        <a:t>Security</a:t>
                      </a: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7464E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Arial" panose="020B0604020202020204" pitchFamily="34" charset="0"/>
                        </a:rPr>
                        <a:t> – Any changes to current security stance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5456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7464E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Arial" panose="020B0604020202020204" pitchFamily="34" charset="0"/>
                        </a:rPr>
                        <a:t>Transparency </a:t>
                      </a:r>
                      <a:r>
                        <a:rPr lang="en-US" sz="1600">
                          <a:solidFill>
                            <a:srgbClr val="47464E"/>
                          </a:solidFill>
                          <a:latin typeface="+mj-lt"/>
                          <a:ea typeface="Roboto" panose="02000000000000000000" pitchFamily="2" charset="0"/>
                          <a:cs typeface="Arial" panose="020B0604020202020204" pitchFamily="34" charset="0"/>
                        </a:rPr>
                        <a:t>– Ability to inspect all aspects and facts related to your AI models</a:t>
                      </a:r>
                      <a:endParaRPr kumimoji="0" 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47464E"/>
                        </a:solidFill>
                        <a:effectLst/>
                        <a:uLnTx/>
                        <a:uFillTx/>
                        <a:latin typeface="+mj-lt"/>
                        <a:ea typeface="Roboto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4712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7464E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Arial" panose="020B0604020202020204" pitchFamily="34" charset="0"/>
                        </a:rPr>
                        <a:t>Remediation</a:t>
                      </a: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7464E"/>
                          </a:solidFill>
                          <a:effectLst/>
                          <a:uLnTx/>
                          <a:uFillTx/>
                          <a:latin typeface="+mj-lt"/>
                          <a:ea typeface="Roboto" panose="02000000000000000000" pitchFamily="2" charset="0"/>
                          <a:cs typeface="Arial" panose="020B0604020202020204" pitchFamily="34" charset="0"/>
                        </a:rPr>
                        <a:t> - Mitigate risks &amp; proactive risk response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9614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763165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B00C362-E1ED-4E12-2EE3-C17E940AD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Creating your AI Guiding Principles – Part 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CAB374-68FA-BFEF-5F96-308077EB48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571D8C-3DF3-4B67-A3E0-450A9EE530C4}" type="slidenum">
              <a:rPr lang="en-US" smtClean="0"/>
              <a:pPr/>
              <a:t>14</a:t>
            </a:fld>
            <a:endParaRPr lang="en-US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339C5FE2-1F1B-F3DE-2061-6101CA3EE1B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0407100"/>
              </p:ext>
            </p:extLst>
          </p:nvPr>
        </p:nvGraphicFramePr>
        <p:xfrm>
          <a:off x="838200" y="1393825"/>
          <a:ext cx="10515598" cy="475996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543247">
                  <a:extLst>
                    <a:ext uri="{9D8B030D-6E8A-4147-A177-3AD203B41FA5}">
                      <a16:colId xmlns:a16="http://schemas.microsoft.com/office/drawing/2014/main" val="1194804707"/>
                    </a:ext>
                  </a:extLst>
                </a:gridCol>
                <a:gridCol w="1940759">
                  <a:extLst>
                    <a:ext uri="{9D8B030D-6E8A-4147-A177-3AD203B41FA5}">
                      <a16:colId xmlns:a16="http://schemas.microsoft.com/office/drawing/2014/main" val="2790096003"/>
                    </a:ext>
                  </a:extLst>
                </a:gridCol>
                <a:gridCol w="4871883">
                  <a:extLst>
                    <a:ext uri="{9D8B030D-6E8A-4147-A177-3AD203B41FA5}">
                      <a16:colId xmlns:a16="http://schemas.microsoft.com/office/drawing/2014/main" val="1492718456"/>
                    </a:ext>
                  </a:extLst>
                </a:gridCol>
                <a:gridCol w="3159709">
                  <a:extLst>
                    <a:ext uri="{9D8B030D-6E8A-4147-A177-3AD203B41FA5}">
                      <a16:colId xmlns:a16="http://schemas.microsoft.com/office/drawing/2014/main" val="21489639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Topic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Guiding Principle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Rationale &amp; Support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4110471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r>
                        <a:rPr lang="en-US"/>
                        <a:t>1.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>
                        <a:solidFill>
                          <a:srgbClr val="47464E"/>
                        </a:solidFill>
                        <a:latin typeface="Arial" panose="020B0604020202020204" pitchFamily="34" charset="0"/>
                        <a:ea typeface="Roboto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10687515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r>
                        <a:rPr lang="en-US"/>
                        <a:t>2.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>
                        <a:solidFill>
                          <a:srgbClr val="47464E"/>
                        </a:solidFill>
                        <a:latin typeface="Arial" panose="020B0604020202020204" pitchFamily="34" charset="0"/>
                        <a:ea typeface="Roboto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4271276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r>
                        <a:rPr lang="en-US"/>
                        <a:t>3.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>
                        <a:solidFill>
                          <a:srgbClr val="47464E"/>
                        </a:solidFill>
                        <a:latin typeface="Arial" panose="020B0604020202020204" pitchFamily="34" charset="0"/>
                        <a:ea typeface="Roboto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7772868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r>
                        <a:rPr lang="en-US"/>
                        <a:t>4.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>
                        <a:solidFill>
                          <a:srgbClr val="47464E"/>
                        </a:solidFill>
                        <a:latin typeface="Arial" panose="020B0604020202020204" pitchFamily="34" charset="0"/>
                        <a:ea typeface="Roboto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8834765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r>
                        <a:rPr lang="en-US"/>
                        <a:t>5.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47464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Roboto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6095635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r>
                        <a:rPr lang="en-US"/>
                        <a:t>6.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47464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Roboto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54563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1320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nergistically restore proactive platforms through quality data. Distinctively leverage existing resource…">
            <a:extLst>
              <a:ext uri="{FF2B5EF4-FFF2-40B4-BE49-F238E27FC236}">
                <a16:creationId xmlns:a16="http://schemas.microsoft.com/office/drawing/2014/main" id="{AED9B752-96F9-264C-81E6-843B8CAED143}"/>
              </a:ext>
            </a:extLst>
          </p:cNvPr>
          <p:cNvSpPr txBox="1"/>
          <p:nvPr/>
        </p:nvSpPr>
        <p:spPr>
          <a:xfrm>
            <a:off x="1702450" y="5028081"/>
            <a:ext cx="8787100" cy="3711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defRPr sz="1800" b="0">
                <a:solidFill>
                  <a:srgbClr val="F7F9FF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endParaRPr lang="en-US">
              <a:latin typeface="Arial" panose="020B0604020202020204" pitchFamily="34" charset="0"/>
              <a:ea typeface="Open Sans Light" panose="020B03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FAF774-85F7-4525-9B1E-4B35B0B1FA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563" y="2619314"/>
            <a:ext cx="1777773" cy="34350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FA6051D-4390-C2FA-BDE6-EEAC5DCC02D2}"/>
              </a:ext>
            </a:extLst>
          </p:cNvPr>
          <p:cNvSpPr txBox="1"/>
          <p:nvPr/>
        </p:nvSpPr>
        <p:spPr>
          <a:xfrm>
            <a:off x="813563" y="3537627"/>
            <a:ext cx="101649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chemeClr val="bg1"/>
                </a:solidFill>
              </a:rPr>
              <a:t>Transformative AI – Product/Services</a:t>
            </a:r>
            <a:br>
              <a:rPr lang="en-US" sz="4400" b="1">
                <a:solidFill>
                  <a:schemeClr val="bg1"/>
                </a:solidFill>
              </a:rPr>
            </a:br>
            <a:r>
              <a:rPr lang="en-US" sz="3600">
                <a:solidFill>
                  <a:schemeClr val="bg1"/>
                </a:solidFill>
              </a:rPr>
              <a:t>Create a brand-new value proposition</a:t>
            </a:r>
            <a:endParaRPr lang="en-US" sz="440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C15B6B-B9F9-159B-A5DC-75DE3ABA7775}"/>
              </a:ext>
            </a:extLst>
          </p:cNvPr>
          <p:cNvSpPr txBox="1"/>
          <p:nvPr/>
        </p:nvSpPr>
        <p:spPr>
          <a:xfrm>
            <a:off x="876650" y="5007059"/>
            <a:ext cx="9297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376111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01" y="-15840"/>
            <a:ext cx="4109616" cy="6873840"/>
          </a:xfrm>
          <a:prstGeom prst="rect">
            <a:avLst/>
          </a:prstGeom>
          <a:solidFill>
            <a:srgbClr val="4245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186" y="718614"/>
            <a:ext cx="3439307" cy="366254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Poppins Bold" charset="0"/>
                <a:cs typeface="Arial"/>
              </a:rPr>
              <a:t>Workshop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Poppins Bold" charset="0"/>
                <a:cs typeface="Arial"/>
              </a:rPr>
              <a:t>Overview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Poppins Bold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Participants: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Duration: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Prep Work: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Subtitle Here…">
            <a:extLst>
              <a:ext uri="{FF2B5EF4-FFF2-40B4-BE49-F238E27FC236}">
                <a16:creationId xmlns:a16="http://schemas.microsoft.com/office/drawing/2014/main" id="{F03824F9-1857-A98D-C923-7F79075BE848}"/>
              </a:ext>
            </a:extLst>
          </p:cNvPr>
          <p:cNvSpPr txBox="1"/>
          <p:nvPr/>
        </p:nvSpPr>
        <p:spPr>
          <a:xfrm>
            <a:off x="4804946" y="626190"/>
            <a:ext cx="6971816" cy="4299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3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47464E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Workshop Flow</a:t>
            </a:r>
          </a:p>
          <a:p>
            <a:pPr marL="457200" marR="0" lvl="0" indent="-457200" algn="l" defTabSz="914400" rtl="0" eaLnBrk="1" fontAlgn="auto" latinLnBrk="0" hangingPunct="1">
              <a:lnSpc>
                <a:spcPct val="113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47464E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Focus Areas for Ideation</a:t>
            </a:r>
            <a:b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47464E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</a:b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7464E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Setting guardrails and fueling thinking</a:t>
            </a:r>
          </a:p>
          <a:p>
            <a:pPr marL="457200" marR="0" lvl="0" indent="-457200" algn="l" defTabSz="914400" rtl="0" eaLnBrk="1" fontAlgn="auto" latinLnBrk="0" hangingPunct="1">
              <a:lnSpc>
                <a:spcPct val="113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47464E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Forms of Innovation </a:t>
            </a:r>
            <a:b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47464E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</a:b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47464E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Leveraging what’s available and creating new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7464E"/>
              </a:solidFill>
              <a:effectLst/>
              <a:uLnTx/>
              <a:uFillTx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13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47464E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Problems We’ll Solve </a:t>
            </a:r>
            <a:b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47464E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</a:b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7464E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Innovation with a purpose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47464E"/>
              </a:solidFill>
              <a:effectLst/>
              <a:uLnTx/>
              <a:uFillTx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13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47464E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Customer Journey</a:t>
            </a:r>
            <a:b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47464E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</a:b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7464E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Shifts to own the customer journey</a:t>
            </a:r>
          </a:p>
          <a:p>
            <a:pPr marL="457200" marR="0" lvl="0" indent="-457200" algn="l" defTabSz="914400" rtl="0" eaLnBrk="1" fontAlgn="auto" latinLnBrk="0" hangingPunct="1">
              <a:lnSpc>
                <a:spcPct val="113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47464E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Building an AI Action Plan</a:t>
            </a:r>
            <a:b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47464E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</a:b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7464E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Moving forward 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47464E"/>
              </a:solidFill>
              <a:effectLst/>
              <a:uLnTx/>
              <a:uFillTx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C0BAF63-C61E-C615-D3C0-338B511DE6E0}"/>
              </a:ext>
            </a:extLst>
          </p:cNvPr>
          <p:cNvSpPr/>
          <p:nvPr/>
        </p:nvSpPr>
        <p:spPr>
          <a:xfrm>
            <a:off x="4113618" y="5246703"/>
            <a:ext cx="8078382" cy="1611296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13000"/>
              </a:lnSpc>
              <a:spcBef>
                <a:spcPts val="100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2F313A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8EBE52-47B6-C261-FFAB-EAEF1365B24A}"/>
              </a:ext>
            </a:extLst>
          </p:cNvPr>
          <p:cNvSpPr txBox="1"/>
          <p:nvPr/>
        </p:nvSpPr>
        <p:spPr>
          <a:xfrm>
            <a:off x="4515015" y="5403991"/>
            <a:ext cx="7275588" cy="699487"/>
          </a:xfrm>
          <a:prstGeom prst="rect">
            <a:avLst/>
          </a:prstGeom>
          <a:noFill/>
        </p:spPr>
        <p:txBody>
          <a:bodyPr wrap="square" numCol="1" spcCol="27432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3000"/>
              </a:lnSpc>
              <a:spcBef>
                <a:spcPts val="70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47464E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Deliverables</a:t>
            </a:r>
          </a:p>
          <a:p>
            <a:pPr marL="0" marR="0" lvl="0" indent="0" algn="l" defTabSz="914400" rtl="0" eaLnBrk="1" fontAlgn="auto" latinLnBrk="0" hangingPunct="1">
              <a:lnSpc>
                <a:spcPct val="113000"/>
              </a:lnSpc>
              <a:spcBef>
                <a:spcPts val="70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47464E"/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Your Company’s AI Product &amp; Service Transformation Playbook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7464E"/>
              </a:solidFill>
              <a:effectLst/>
              <a:uLnTx/>
              <a:uFillTx/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4508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0CB2C1-04E8-69FC-071F-3BC3061E2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571D8C-3DF3-4B67-A3E0-450A9EE530C4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96521D4-B2C7-52BF-E743-33DF3955C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685800"/>
            <a:ext cx="2819397" cy="1371600"/>
          </a:xfrm>
        </p:spPr>
        <p:txBody>
          <a:bodyPr/>
          <a:lstStyle/>
          <a:p>
            <a:r>
              <a:rPr lang="en-US"/>
              <a:t>Building </a:t>
            </a:r>
            <a:br>
              <a:rPr lang="en-US"/>
            </a:br>
            <a:r>
              <a:rPr lang="en-US"/>
              <a:t>the Action Plan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8F7C7E8D-4ACE-576D-72C8-71E13A5DA08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778342" y="136524"/>
          <a:ext cx="7981856" cy="649854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95464">
                  <a:extLst>
                    <a:ext uri="{9D8B030D-6E8A-4147-A177-3AD203B41FA5}">
                      <a16:colId xmlns:a16="http://schemas.microsoft.com/office/drawing/2014/main" val="1791924997"/>
                    </a:ext>
                  </a:extLst>
                </a:gridCol>
                <a:gridCol w="1995464">
                  <a:extLst>
                    <a:ext uri="{9D8B030D-6E8A-4147-A177-3AD203B41FA5}">
                      <a16:colId xmlns:a16="http://schemas.microsoft.com/office/drawing/2014/main" val="116644570"/>
                    </a:ext>
                  </a:extLst>
                </a:gridCol>
                <a:gridCol w="1995464">
                  <a:extLst>
                    <a:ext uri="{9D8B030D-6E8A-4147-A177-3AD203B41FA5}">
                      <a16:colId xmlns:a16="http://schemas.microsoft.com/office/drawing/2014/main" val="3075806346"/>
                    </a:ext>
                  </a:extLst>
                </a:gridCol>
                <a:gridCol w="1995464">
                  <a:extLst>
                    <a:ext uri="{9D8B030D-6E8A-4147-A177-3AD203B41FA5}">
                      <a16:colId xmlns:a16="http://schemas.microsoft.com/office/drawing/2014/main" val="3787467390"/>
                    </a:ext>
                  </a:extLst>
                </a:gridCol>
              </a:tblGrid>
              <a:tr h="596741">
                <a:tc gridSpan="4">
                  <a:txBody>
                    <a:bodyPr/>
                    <a:lstStyle/>
                    <a:p>
                      <a:r>
                        <a:rPr lang="en-US" sz="2400"/>
                        <a:t>AI Solve: </a:t>
                      </a:r>
                    </a:p>
                  </a:txBody>
                  <a:tcP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5543022"/>
                  </a:ext>
                </a:extLst>
              </a:tr>
              <a:tr h="710825">
                <a:tc gridSpan="2">
                  <a:txBody>
                    <a:bodyPr/>
                    <a:lstStyle/>
                    <a:p>
                      <a:r>
                        <a:rPr lang="en-US" b="1"/>
                        <a:t>Champion: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/>
                        <a:t>Dream Team: </a:t>
                      </a:r>
                      <a:r>
                        <a:rPr lang="en-US"/>
                        <a:t>(SMEs, Key People)</a:t>
                      </a:r>
                      <a:endParaRPr lang="en-US" b="1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8399489"/>
                  </a:ext>
                </a:extLst>
              </a:tr>
              <a:tr h="62054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/>
                        <a:t>GTM Target: </a:t>
                      </a:r>
                      <a:r>
                        <a:rPr lang="en-US"/>
                        <a:t>Year 1/ 2/ 3 of plan</a:t>
                      </a:r>
                      <a:endParaRPr lang="en-US" b="1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/>
                        <a:t>Value creation: </a:t>
                      </a:r>
                      <a:r>
                        <a:rPr lang="en-US"/>
                        <a:t>S / M / L / XL</a:t>
                      </a:r>
                      <a:endParaRPr lang="en-US" b="1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4570701"/>
                  </a:ext>
                </a:extLst>
              </a:tr>
              <a:tr h="487566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/>
                        <a:t>Rationale: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2507305"/>
                  </a:ext>
                </a:extLst>
              </a:tr>
              <a:tr h="487566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b="1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5351865"/>
                  </a:ext>
                </a:extLst>
              </a:tr>
              <a:tr h="67326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/>
                        <a:t>AI to: </a:t>
                      </a:r>
                      <a:r>
                        <a:rPr lang="en-US" i="1"/>
                        <a:t>(Select all that apply)</a:t>
                      </a:r>
                      <a:br>
                        <a:rPr lang="en-US" b="1"/>
                      </a:br>
                      <a:r>
                        <a:rPr lang="en-US"/>
                        <a:t>Research / Build / Perform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/>
                        <a:t>Level: </a:t>
                      </a:r>
                      <a:r>
                        <a:rPr lang="en-US" i="1"/>
                        <a:t>(Select one)</a:t>
                      </a:r>
                      <a:br>
                        <a:rPr lang="en-US" b="0"/>
                      </a:br>
                      <a:r>
                        <a:rPr lang="en-US" b="0"/>
                        <a:t>Reuse / Recombination / Novel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0418291"/>
                  </a:ext>
                </a:extLst>
              </a:tr>
              <a:tr h="912758">
                <a:tc gridSpan="2">
                  <a:txBody>
                    <a:bodyPr/>
                    <a:lstStyle/>
                    <a:p>
                      <a:r>
                        <a:rPr lang="en-US" b="1"/>
                        <a:t>Data We Have: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b="1"/>
                        <a:t>Data We Need: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495773"/>
                  </a:ext>
                </a:extLst>
              </a:tr>
              <a:tr h="10082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/>
                        <a:t>Current Capabilities: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/>
                        <a:t>Adds or Shifts Required: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2233125"/>
                  </a:ext>
                </a:extLst>
              </a:tr>
              <a:tr h="477392">
                <a:tc gridSpan="4">
                  <a:txBody>
                    <a:bodyPr/>
                    <a:lstStyle/>
                    <a:p>
                      <a:r>
                        <a:rPr lang="en-US" b="1"/>
                        <a:t>Milestones: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b="1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826832"/>
                  </a:ext>
                </a:extLst>
              </a:tr>
              <a:tr h="523690"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5270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95600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nergistically restore proactive platforms through quality data. Distinctively leverage existing resource…">
            <a:extLst>
              <a:ext uri="{FF2B5EF4-FFF2-40B4-BE49-F238E27FC236}">
                <a16:creationId xmlns:a16="http://schemas.microsoft.com/office/drawing/2014/main" id="{AED9B752-96F9-264C-81E6-843B8CAED143}"/>
              </a:ext>
            </a:extLst>
          </p:cNvPr>
          <p:cNvSpPr txBox="1"/>
          <p:nvPr/>
        </p:nvSpPr>
        <p:spPr>
          <a:xfrm>
            <a:off x="1702450" y="5028081"/>
            <a:ext cx="8787100" cy="3711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defRPr sz="1800" b="0">
                <a:solidFill>
                  <a:srgbClr val="F7F9FF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endParaRPr lang="en-US">
              <a:latin typeface="Arial" panose="020B0604020202020204" pitchFamily="34" charset="0"/>
              <a:ea typeface="Open Sans Light" panose="020B03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FAF774-85F7-4525-9B1E-4B35B0B1FA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650" y="3383454"/>
            <a:ext cx="3171567" cy="6128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FA6051D-4390-C2FA-BDE6-EEAC5DCC02D2}"/>
              </a:ext>
            </a:extLst>
          </p:cNvPr>
          <p:cNvSpPr txBox="1"/>
          <p:nvPr/>
        </p:nvSpPr>
        <p:spPr>
          <a:xfrm>
            <a:off x="796751" y="4083729"/>
            <a:ext cx="101649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bg1"/>
                </a:solidFill>
              </a:rPr>
              <a:t>&lt;Client Name&gt; </a:t>
            </a:r>
            <a:r>
              <a:rPr lang="en-US" sz="5400" b="1" err="1">
                <a:solidFill>
                  <a:schemeClr val="bg1"/>
                </a:solidFill>
              </a:rPr>
              <a:t>GenAI</a:t>
            </a:r>
            <a:r>
              <a:rPr lang="en-US" sz="5400" b="1">
                <a:solidFill>
                  <a:schemeClr val="bg1"/>
                </a:solidFill>
              </a:rPr>
              <a:t> Playbook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019A6E-B27C-51BC-1FCC-B13FA64B992B}"/>
              </a:ext>
            </a:extLst>
          </p:cNvPr>
          <p:cNvSpPr txBox="1"/>
          <p:nvPr/>
        </p:nvSpPr>
        <p:spPr>
          <a:xfrm>
            <a:off x="876650" y="5740844"/>
            <a:ext cx="9297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>
                <a:solidFill>
                  <a:schemeClr val="bg1"/>
                </a:solidFill>
              </a:rPr>
              <a:t>As of &lt;date&gt;</a:t>
            </a:r>
          </a:p>
        </p:txBody>
      </p:sp>
    </p:spTree>
    <p:extLst>
      <p:ext uri="{BB962C8B-B14F-4D97-AF65-F5344CB8AC3E}">
        <p14:creationId xmlns:p14="http://schemas.microsoft.com/office/powerpoint/2010/main" val="3251743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23AD87-4811-BF47-7CC7-81ECE0173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>
            <a:extLst>
              <a:ext uri="{FF2B5EF4-FFF2-40B4-BE49-F238E27FC236}">
                <a16:creationId xmlns:a16="http://schemas.microsoft.com/office/drawing/2014/main" id="{72675D06-D922-99A8-B436-824BD10EDF14}"/>
              </a:ext>
            </a:extLst>
          </p:cNvPr>
          <p:cNvSpPr txBox="1">
            <a:spLocks/>
          </p:cNvSpPr>
          <p:nvPr/>
        </p:nvSpPr>
        <p:spPr>
          <a:xfrm>
            <a:off x="697864" y="343652"/>
            <a:ext cx="10796272" cy="65161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47464E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[Company Name] Strategy Summary</a:t>
            </a:r>
          </a:p>
        </p:txBody>
      </p:sp>
    </p:spTree>
    <p:extLst>
      <p:ext uri="{BB962C8B-B14F-4D97-AF65-F5344CB8AC3E}">
        <p14:creationId xmlns:p14="http://schemas.microsoft.com/office/powerpoint/2010/main" val="365254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C51020-9ADA-3000-2300-43AD4D0428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0F585AE-E9A9-65CA-CD13-B146347CC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8388" y="685800"/>
            <a:ext cx="7850154" cy="5491164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All process need the following</a:t>
            </a:r>
            <a:r>
              <a:rPr lang="en-US" b="1" dirty="0">
                <a:sym typeface="Wingdings" pitchFamily="2" charset="2"/>
              </a:rPr>
              <a:t> (regardless of doing which workshops being conducted):</a:t>
            </a:r>
          </a:p>
          <a:p>
            <a:pPr marL="0" indent="0">
              <a:buNone/>
            </a:pPr>
            <a:endParaRPr lang="en-US" b="1" dirty="0">
              <a:sym typeface="Wingdings" pitchFamily="2" charset="2"/>
            </a:endParaRPr>
          </a:p>
          <a:p>
            <a:pPr marL="458788" indent="-458788">
              <a:spcAft>
                <a:spcPts val="900"/>
              </a:spcAft>
              <a:buFont typeface="Wingdings" pitchFamily="2" charset="2"/>
              <a:buChar char="q"/>
            </a:pPr>
            <a:r>
              <a:rPr lang="en-US" dirty="0">
                <a:sym typeface="Wingdings" pitchFamily="2" charset="2"/>
              </a:rPr>
              <a:t>Mission &amp; Vision</a:t>
            </a:r>
          </a:p>
          <a:p>
            <a:pPr marL="458788" indent="-458788">
              <a:spcAft>
                <a:spcPts val="900"/>
              </a:spcAft>
              <a:buFont typeface="Wingdings" pitchFamily="2" charset="2"/>
              <a:buChar char="q"/>
            </a:pPr>
            <a:r>
              <a:rPr lang="en-US" dirty="0">
                <a:sym typeface="Wingdings" pitchFamily="2" charset="2"/>
              </a:rPr>
              <a:t>Strategic Goals &amp; 2024 OKRs (or priorities)</a:t>
            </a:r>
          </a:p>
          <a:p>
            <a:pPr marL="458788" indent="-458788">
              <a:spcAft>
                <a:spcPts val="900"/>
              </a:spcAft>
              <a:buFont typeface="Wingdings" pitchFamily="2" charset="2"/>
              <a:buChar char="q"/>
            </a:pPr>
            <a:r>
              <a:rPr lang="en-US" dirty="0">
                <a:sym typeface="Wingdings" pitchFamily="2" charset="2"/>
              </a:rPr>
              <a:t>AI Vision: How will AI enable you to </a:t>
            </a:r>
            <a:br>
              <a:rPr lang="en-US" dirty="0">
                <a:sym typeface="Wingdings" pitchFamily="2" charset="2"/>
              </a:rPr>
            </a:br>
            <a:r>
              <a:rPr lang="en-US" dirty="0">
                <a:sym typeface="Wingdings" pitchFamily="2" charset="2"/>
              </a:rPr>
              <a:t>multiply your mission?</a:t>
            </a:r>
          </a:p>
          <a:p>
            <a:pPr marL="458788" indent="-458788">
              <a:spcAft>
                <a:spcPts val="900"/>
              </a:spcAft>
              <a:buFont typeface="Wingdings" pitchFamily="2" charset="2"/>
              <a:buChar char="q"/>
            </a:pPr>
            <a:r>
              <a:rPr lang="en-US" dirty="0">
                <a:sym typeface="Wingdings" pitchFamily="2" charset="2"/>
              </a:rPr>
              <a:t>AI Guiding Principles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598EE65-46E2-4F04-47D6-9CADF9680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STOP!!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B4A210-F3A6-65C8-7011-62A35F0FA4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571D8C-3DF3-4B67-A3E0-450A9EE530C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7797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08C239-87F8-9042-A3DB-C4E0EB50E1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>
            <a:extLst>
              <a:ext uri="{FF2B5EF4-FFF2-40B4-BE49-F238E27FC236}">
                <a16:creationId xmlns:a16="http://schemas.microsoft.com/office/drawing/2014/main" id="{40DC8C49-6383-F648-5FD0-FA2E87BD2AD2}"/>
              </a:ext>
            </a:extLst>
          </p:cNvPr>
          <p:cNvSpPr txBox="1">
            <a:spLocks/>
          </p:cNvSpPr>
          <p:nvPr/>
        </p:nvSpPr>
        <p:spPr>
          <a:xfrm>
            <a:off x="697864" y="343652"/>
            <a:ext cx="10796272" cy="65161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47464E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[Company Name] </a:t>
            </a:r>
            <a:r>
              <a:rPr kumimoji="0" lang="en-US" sz="3200" b="1" i="0" u="none" strike="noStrike" kern="1200" cap="none" spc="0" normalizeH="0" baseline="0" noProof="0" err="1">
                <a:ln>
                  <a:noFill/>
                </a:ln>
                <a:solidFill>
                  <a:srgbClr val="47464E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GenAI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47464E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 Strategy Summary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B6C80D-CD10-B444-4939-0322B1A7B490}"/>
              </a:ext>
            </a:extLst>
          </p:cNvPr>
          <p:cNvSpPr txBox="1"/>
          <p:nvPr/>
        </p:nvSpPr>
        <p:spPr>
          <a:xfrm>
            <a:off x="949910" y="2015231"/>
            <a:ext cx="5237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TO BE BUILT LAST</a:t>
            </a:r>
          </a:p>
        </p:txBody>
      </p:sp>
    </p:spTree>
    <p:extLst>
      <p:ext uri="{BB962C8B-B14F-4D97-AF65-F5344CB8AC3E}">
        <p14:creationId xmlns:p14="http://schemas.microsoft.com/office/powerpoint/2010/main" val="33273102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9B5B69B-7FBD-B059-132C-74BE2974449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18535" y="501445"/>
            <a:ext cx="4294239" cy="203527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/>
              <a:t>AI Vision &amp; Strategy</a:t>
            </a:r>
            <a:br>
              <a:rPr lang="en-US"/>
            </a:br>
            <a:r>
              <a:rPr lang="en-US" sz="1000"/>
              <a:t> </a:t>
            </a:r>
            <a:br>
              <a:rPr lang="en-US"/>
            </a:br>
            <a:r>
              <a:rPr lang="en-US" sz="1800" b="0" i="1"/>
              <a:t>Where are we going?</a:t>
            </a:r>
            <a:r>
              <a:rPr lang="en-US" sz="1800" b="0"/>
              <a:t>  </a:t>
            </a:r>
            <a:endParaRPr lang="en-US" b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1F4369-59FD-B31C-CEFF-3908A0E85DE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20200" y="6356350"/>
            <a:ext cx="2971800" cy="365125"/>
          </a:xfrm>
        </p:spPr>
        <p:txBody>
          <a:bodyPr/>
          <a:lstStyle/>
          <a:p>
            <a:fld id="{C4571D8C-3DF3-4B67-A3E0-450A9EE530C4}" type="slidenum">
              <a:rPr lang="en-US" smtClean="0"/>
              <a:pPr/>
              <a:t>21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0C904B0-1FCB-A5BB-B506-239C13F881AD}"/>
              </a:ext>
            </a:extLst>
          </p:cNvPr>
          <p:cNvCxnSpPr>
            <a:cxnSpLocks/>
          </p:cNvCxnSpPr>
          <p:nvPr/>
        </p:nvCxnSpPr>
        <p:spPr>
          <a:xfrm>
            <a:off x="4989903" y="851352"/>
            <a:ext cx="0" cy="113066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CA45A31B-5F2F-4325-7DD3-5824D1A07500}"/>
              </a:ext>
            </a:extLst>
          </p:cNvPr>
          <p:cNvSpPr txBox="1"/>
          <p:nvPr/>
        </p:nvSpPr>
        <p:spPr>
          <a:xfrm>
            <a:off x="5411187" y="851352"/>
            <a:ext cx="6437870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914377">
              <a:defRPr/>
            </a:pPr>
            <a:r>
              <a:rPr lang="en-US" sz="2000" b="1">
                <a:solidFill>
                  <a:srgbClr val="424553"/>
                </a:solidFill>
              </a:rPr>
              <a:t>&lt;AI Vision&gt;</a:t>
            </a:r>
          </a:p>
          <a:p>
            <a:pPr defTabSz="914377">
              <a:defRPr/>
            </a:pPr>
            <a:endParaRPr lang="en-US" sz="2000" b="1">
              <a:solidFill>
                <a:srgbClr val="14264D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35F137-D4BC-3318-7B37-290C2F6D73B4}"/>
              </a:ext>
            </a:extLst>
          </p:cNvPr>
          <p:cNvSpPr/>
          <p:nvPr/>
        </p:nvSpPr>
        <p:spPr>
          <a:xfrm>
            <a:off x="0" y="2536721"/>
            <a:ext cx="12192000" cy="432127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13000"/>
              </a:lnSpc>
              <a:spcBef>
                <a:spcPts val="100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2F313A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grpSp>
        <p:nvGrpSpPr>
          <p:cNvPr id="8" name="Google Shape;366;p53">
            <a:extLst>
              <a:ext uri="{FF2B5EF4-FFF2-40B4-BE49-F238E27FC236}">
                <a16:creationId xmlns:a16="http://schemas.microsoft.com/office/drawing/2014/main" id="{6312B595-8E62-53E6-9E26-03C83D63D7A0}"/>
              </a:ext>
            </a:extLst>
          </p:cNvPr>
          <p:cNvGrpSpPr/>
          <p:nvPr/>
        </p:nvGrpSpPr>
        <p:grpSpPr>
          <a:xfrm>
            <a:off x="2051254" y="2968784"/>
            <a:ext cx="914400" cy="731520"/>
            <a:chOff x="4381500" y="2423289"/>
            <a:chExt cx="977900" cy="977900"/>
          </a:xfrm>
          <a:solidFill>
            <a:srgbClr val="424553"/>
          </a:solidFill>
        </p:grpSpPr>
        <p:sp>
          <p:nvSpPr>
            <p:cNvPr id="9" name="Google Shape;367;p53">
              <a:extLst>
                <a:ext uri="{FF2B5EF4-FFF2-40B4-BE49-F238E27FC236}">
                  <a16:creationId xmlns:a16="http://schemas.microsoft.com/office/drawing/2014/main" id="{D289DEB9-31E1-9A12-D879-7F85B3A042B5}"/>
                </a:ext>
              </a:extLst>
            </p:cNvPr>
            <p:cNvSpPr/>
            <p:nvPr/>
          </p:nvSpPr>
          <p:spPr>
            <a:xfrm>
              <a:off x="4381500" y="2423289"/>
              <a:ext cx="977900" cy="9779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Arial"/>
                <a:buNone/>
              </a:pPr>
              <a:endParaRPr sz="2000" b="0" i="0" u="none" strike="noStrike" cap="none">
                <a:solidFill>
                  <a:srgbClr val="19A5B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368;p53">
              <a:extLst>
                <a:ext uri="{FF2B5EF4-FFF2-40B4-BE49-F238E27FC236}">
                  <a16:creationId xmlns:a16="http://schemas.microsoft.com/office/drawing/2014/main" id="{566979B9-60A1-38B0-1FFD-DFC4E6ECCD23}"/>
                </a:ext>
              </a:extLst>
            </p:cNvPr>
            <p:cNvSpPr/>
            <p:nvPr/>
          </p:nvSpPr>
          <p:spPr>
            <a:xfrm>
              <a:off x="4579712" y="2638515"/>
              <a:ext cx="577851" cy="553998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3600"/>
                <a:buFont typeface="Arial Black"/>
                <a:buNone/>
              </a:pPr>
              <a:r>
                <a:rPr lang="en-US" sz="3600" b="1" cap="none">
                  <a:solidFill>
                    <a:srgbClr val="FFFFFF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sz="3600" b="1" i="0" u="none" strike="noStrike" cap="non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</p:grpSp>
      <p:grpSp>
        <p:nvGrpSpPr>
          <p:cNvPr id="11" name="Google Shape;369;p53">
            <a:extLst>
              <a:ext uri="{FF2B5EF4-FFF2-40B4-BE49-F238E27FC236}">
                <a16:creationId xmlns:a16="http://schemas.microsoft.com/office/drawing/2014/main" id="{5AF731FD-3784-4625-A102-6941D86A4B01}"/>
              </a:ext>
            </a:extLst>
          </p:cNvPr>
          <p:cNvGrpSpPr/>
          <p:nvPr/>
        </p:nvGrpSpPr>
        <p:grpSpPr>
          <a:xfrm>
            <a:off x="2051254" y="5624830"/>
            <a:ext cx="914400" cy="731520"/>
            <a:chOff x="6750050" y="2429639"/>
            <a:chExt cx="977900" cy="977900"/>
          </a:xfrm>
          <a:solidFill>
            <a:srgbClr val="424553"/>
          </a:solidFill>
        </p:grpSpPr>
        <p:sp>
          <p:nvSpPr>
            <p:cNvPr id="12" name="Google Shape;370;p53">
              <a:extLst>
                <a:ext uri="{FF2B5EF4-FFF2-40B4-BE49-F238E27FC236}">
                  <a16:creationId xmlns:a16="http://schemas.microsoft.com/office/drawing/2014/main" id="{18C7E6B4-6520-8537-2BC6-6C24E464C6F9}"/>
                </a:ext>
              </a:extLst>
            </p:cNvPr>
            <p:cNvSpPr/>
            <p:nvPr/>
          </p:nvSpPr>
          <p:spPr>
            <a:xfrm>
              <a:off x="6750050" y="2429639"/>
              <a:ext cx="977900" cy="9779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Arial"/>
                <a:buNone/>
              </a:pPr>
              <a:endParaRPr sz="2000" b="0" i="0" u="none" strike="noStrike" cap="none">
                <a:solidFill>
                  <a:srgbClr val="19A5B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371;p53">
              <a:extLst>
                <a:ext uri="{FF2B5EF4-FFF2-40B4-BE49-F238E27FC236}">
                  <a16:creationId xmlns:a16="http://schemas.microsoft.com/office/drawing/2014/main" id="{3C7D13C2-B49D-7C43-D334-DF7F96142243}"/>
                </a:ext>
              </a:extLst>
            </p:cNvPr>
            <p:cNvSpPr/>
            <p:nvPr/>
          </p:nvSpPr>
          <p:spPr>
            <a:xfrm>
              <a:off x="6981819" y="2641590"/>
              <a:ext cx="577851" cy="553998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3600"/>
                <a:buFont typeface="Arial Black"/>
                <a:buNone/>
              </a:pPr>
              <a:r>
                <a:rPr lang="en-US" sz="3600" b="1" i="0" u="none" strike="noStrike" cap="none">
                  <a:solidFill>
                    <a:srgbClr val="FFFFFF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3</a:t>
              </a:r>
              <a:endParaRPr sz="3600" b="1" i="0" u="none" strike="noStrike" cap="non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</p:grpSp>
      <p:grpSp>
        <p:nvGrpSpPr>
          <p:cNvPr id="14" name="Google Shape;372;p53">
            <a:extLst>
              <a:ext uri="{FF2B5EF4-FFF2-40B4-BE49-F238E27FC236}">
                <a16:creationId xmlns:a16="http://schemas.microsoft.com/office/drawing/2014/main" id="{B87D3AE6-AA10-96B2-3783-1CB291E33BB9}"/>
              </a:ext>
            </a:extLst>
          </p:cNvPr>
          <p:cNvGrpSpPr/>
          <p:nvPr/>
        </p:nvGrpSpPr>
        <p:grpSpPr>
          <a:xfrm>
            <a:off x="2049559" y="4296807"/>
            <a:ext cx="914400" cy="731520"/>
            <a:chOff x="6144188" y="4837683"/>
            <a:chExt cx="977900" cy="977900"/>
          </a:xfrm>
          <a:solidFill>
            <a:srgbClr val="424553"/>
          </a:solidFill>
        </p:grpSpPr>
        <p:sp>
          <p:nvSpPr>
            <p:cNvPr id="15" name="Google Shape;373;p53">
              <a:extLst>
                <a:ext uri="{FF2B5EF4-FFF2-40B4-BE49-F238E27FC236}">
                  <a16:creationId xmlns:a16="http://schemas.microsoft.com/office/drawing/2014/main" id="{73C5E0C3-DA0F-E033-3EF6-2DCBA828DC65}"/>
                </a:ext>
              </a:extLst>
            </p:cNvPr>
            <p:cNvSpPr/>
            <p:nvPr/>
          </p:nvSpPr>
          <p:spPr>
            <a:xfrm>
              <a:off x="6144188" y="4837683"/>
              <a:ext cx="977900" cy="9779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Arial"/>
                <a:buNone/>
              </a:pPr>
              <a:endParaRPr sz="2000" b="0" i="0" u="none" strike="noStrike" cap="none">
                <a:solidFill>
                  <a:srgbClr val="19A5B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374;p53">
              <a:extLst>
                <a:ext uri="{FF2B5EF4-FFF2-40B4-BE49-F238E27FC236}">
                  <a16:creationId xmlns:a16="http://schemas.microsoft.com/office/drawing/2014/main" id="{1E724082-9663-F1D6-B4C3-B948ECB28327}"/>
                </a:ext>
              </a:extLst>
            </p:cNvPr>
            <p:cNvSpPr/>
            <p:nvPr/>
          </p:nvSpPr>
          <p:spPr>
            <a:xfrm>
              <a:off x="6342399" y="5040209"/>
              <a:ext cx="577851" cy="553998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3600"/>
                <a:buFont typeface="Arial Black"/>
                <a:buNone/>
              </a:pPr>
              <a:r>
                <a:rPr lang="en-US" sz="3600" b="1" cap="none">
                  <a:solidFill>
                    <a:srgbClr val="FFFFFF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2</a:t>
              </a:r>
              <a:endParaRPr sz="3600" b="1" i="0" u="none" strike="noStrike" cap="none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</p:grpSp>
      <p:sp>
        <p:nvSpPr>
          <p:cNvPr id="17" name="Google Shape;378;p53">
            <a:extLst>
              <a:ext uri="{FF2B5EF4-FFF2-40B4-BE49-F238E27FC236}">
                <a16:creationId xmlns:a16="http://schemas.microsoft.com/office/drawing/2014/main" id="{4AAB35D8-2179-310E-A152-A3C1FAB95AF0}"/>
              </a:ext>
            </a:extLst>
          </p:cNvPr>
          <p:cNvSpPr/>
          <p:nvPr/>
        </p:nvSpPr>
        <p:spPr>
          <a:xfrm>
            <a:off x="3453849" y="2900149"/>
            <a:ext cx="8196081" cy="1057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E9F6FA"/>
              </a:buClr>
              <a:buSzPts val="2400"/>
              <a:buFont typeface="Helvetica Neue Light"/>
              <a:buNone/>
            </a:pPr>
            <a:r>
              <a:rPr lang="en-US" sz="2400" b="1" i="0" u="none" strike="noStrike" cap="none">
                <a:solidFill>
                  <a:srgbClr val="424553"/>
                </a:solidFill>
                <a:latin typeface="Arial"/>
                <a:ea typeface="Arial"/>
                <a:cs typeface="Arial"/>
                <a:sym typeface="Arial"/>
              </a:rPr>
              <a:t>STRATEGY #1</a:t>
            </a:r>
            <a:endParaRPr>
              <a:solidFill>
                <a:srgbClr val="424553"/>
              </a:solidFill>
            </a:endParaRPr>
          </a:p>
          <a:p>
            <a:pPr marL="0" marR="0" lvl="0" indent="0" algn="l" rtl="0">
              <a:lnSpc>
                <a:spcPct val="13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-US" sz="1100" b="0" i="0" u="none" strike="noStrike" cap="none">
                <a:solidFill>
                  <a:srgbClr val="424553"/>
                </a:solidFill>
                <a:latin typeface="Arial"/>
                <a:ea typeface="Arial"/>
                <a:cs typeface="Arial"/>
                <a:sym typeface="Arial"/>
              </a:rPr>
              <a:t>&lt;STATEMENT&gt;</a:t>
            </a:r>
          </a:p>
        </p:txBody>
      </p:sp>
      <p:sp>
        <p:nvSpPr>
          <p:cNvPr id="18" name="Google Shape;379;p53">
            <a:extLst>
              <a:ext uri="{FF2B5EF4-FFF2-40B4-BE49-F238E27FC236}">
                <a16:creationId xmlns:a16="http://schemas.microsoft.com/office/drawing/2014/main" id="{9B048764-9D37-CBFA-5958-B4C75E3A7F65}"/>
              </a:ext>
            </a:extLst>
          </p:cNvPr>
          <p:cNvSpPr/>
          <p:nvPr/>
        </p:nvSpPr>
        <p:spPr>
          <a:xfrm>
            <a:off x="3436570" y="4256426"/>
            <a:ext cx="8196079" cy="1057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E9F6FA"/>
              </a:buClr>
              <a:buSzPts val="2400"/>
              <a:buFont typeface="Helvetica Neue Light"/>
              <a:buNone/>
            </a:pPr>
            <a:r>
              <a:rPr lang="en-US" sz="2400" b="1">
                <a:solidFill>
                  <a:srgbClr val="424553"/>
                </a:solidFill>
                <a:latin typeface="Arial"/>
                <a:ea typeface="Arial"/>
                <a:cs typeface="Arial"/>
                <a:sym typeface="Arial"/>
              </a:rPr>
              <a:t>STRATEGY #2 </a:t>
            </a:r>
          </a:p>
          <a:p>
            <a:pPr marL="0" marR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E9F6FA"/>
              </a:buClr>
              <a:buSzPts val="2400"/>
              <a:buFont typeface="Helvetica Neue Light"/>
              <a:buNone/>
            </a:pPr>
            <a:r>
              <a:rPr lang="en-US" sz="1100">
                <a:solidFill>
                  <a:srgbClr val="424553"/>
                </a:solidFill>
                <a:latin typeface="Arial"/>
                <a:ea typeface="Arial"/>
                <a:cs typeface="Arial"/>
                <a:sym typeface="Arial"/>
              </a:rPr>
              <a:t>&lt;STATEMENT&gt;</a:t>
            </a:r>
            <a:endParaRPr sz="1100" i="0" u="none" strike="noStrike" cap="none">
              <a:solidFill>
                <a:srgbClr val="42455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380;p53">
            <a:extLst>
              <a:ext uri="{FF2B5EF4-FFF2-40B4-BE49-F238E27FC236}">
                <a16:creationId xmlns:a16="http://schemas.microsoft.com/office/drawing/2014/main" id="{28DB6D1B-132F-76CD-53F6-32B9D24BDCA9}"/>
              </a:ext>
            </a:extLst>
          </p:cNvPr>
          <p:cNvSpPr/>
          <p:nvPr/>
        </p:nvSpPr>
        <p:spPr>
          <a:xfrm>
            <a:off x="3487057" y="5612702"/>
            <a:ext cx="8196079" cy="1057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424553"/>
                </a:solidFill>
                <a:latin typeface="Arial"/>
                <a:ea typeface="Arial"/>
                <a:cs typeface="Arial"/>
                <a:sym typeface="Arial"/>
              </a:rPr>
              <a:t>STRATEGY #3</a:t>
            </a:r>
          </a:p>
          <a:p>
            <a:pPr marL="0" marR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424553"/>
                </a:solidFill>
              </a:rPr>
              <a:t>&lt;STATEMENT&gt;</a:t>
            </a:r>
            <a:endParaRPr sz="1100">
              <a:solidFill>
                <a:srgbClr val="4245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4258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CB6EC6-48BC-E758-3B97-7D8165E81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AI Guiding Principles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421E78-24B4-7FA6-DCEA-887512AA46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i="1"/>
              <a:t>What guides our decision-making and approach?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89951F-24AD-A2B8-AC45-5380B6BF84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571D8C-3DF3-4B67-A3E0-450A9EE530C4}" type="slidenum">
              <a:rPr lang="en-US" smtClean="0"/>
              <a:pPr/>
              <a:t>22</a:t>
            </a:fld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9E138F3-F52D-885E-B907-CCC89B576018}"/>
              </a:ext>
            </a:extLst>
          </p:cNvPr>
          <p:cNvCxnSpPr>
            <a:cxnSpLocks/>
          </p:cNvCxnSpPr>
          <p:nvPr/>
        </p:nvCxnSpPr>
        <p:spPr>
          <a:xfrm flipV="1">
            <a:off x="4514253" y="866156"/>
            <a:ext cx="0" cy="470965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ubtitle Here…">
            <a:extLst>
              <a:ext uri="{FF2B5EF4-FFF2-40B4-BE49-F238E27FC236}">
                <a16:creationId xmlns:a16="http://schemas.microsoft.com/office/drawing/2014/main" id="{CDBA96C2-E82C-AACF-97A0-FA381070F325}"/>
              </a:ext>
            </a:extLst>
          </p:cNvPr>
          <p:cNvSpPr txBox="1"/>
          <p:nvPr/>
        </p:nvSpPr>
        <p:spPr>
          <a:xfrm>
            <a:off x="5441038" y="685800"/>
            <a:ext cx="5949057" cy="74421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lvl="0" algn="l">
              <a:lnSpc>
                <a:spcPct val="114000"/>
              </a:lnSpc>
              <a:spcAft>
                <a:spcPts val="400"/>
              </a:spcAft>
              <a:defRPr sz="1800" b="0">
                <a:solidFill>
                  <a:srgbClr val="53585F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r>
              <a:rPr lang="en-US" sz="2000" b="1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  <a:sym typeface="Roboto Light"/>
              </a:rPr>
              <a:t>Principle #1</a:t>
            </a:r>
          </a:p>
          <a:p>
            <a:pPr lvl="0" algn="l">
              <a:lnSpc>
                <a:spcPct val="114000"/>
              </a:lnSpc>
              <a:spcAft>
                <a:spcPts val="2800"/>
              </a:spcAft>
              <a:defRPr sz="1800" b="0">
                <a:solidFill>
                  <a:srgbClr val="53585F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r>
              <a:rPr lang="en-US" sz="120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Open Sans Light" panose="020B0306030504020204" pitchFamily="34" charset="0"/>
                <a:cs typeface="Arial" panose="020B0604020202020204" pitchFamily="34" charset="0"/>
                <a:sym typeface="Roboto Light"/>
              </a:rPr>
              <a:t>Complete perspective from Executives, Directors, Managers &amp; Staff. Conduct competitive analysis and customer research (optional).</a:t>
            </a:r>
            <a:endParaRPr lang="en-US" sz="1200">
              <a:solidFill>
                <a:srgbClr val="000000">
                  <a:lumMod val="65000"/>
                  <a:lumOff val="35000"/>
                </a:srgb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  <a:sym typeface="Roboto Light"/>
            </a:endParaRPr>
          </a:p>
          <a:p>
            <a:pPr lvl="0" algn="l">
              <a:lnSpc>
                <a:spcPct val="114000"/>
              </a:lnSpc>
              <a:spcAft>
                <a:spcPts val="400"/>
              </a:spcAft>
              <a:defRPr sz="1800" b="0">
                <a:solidFill>
                  <a:srgbClr val="53585F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r>
              <a:rPr lang="en-US" sz="2000" b="1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  <a:sym typeface="Roboto Light"/>
              </a:rPr>
              <a:t>Principle #2</a:t>
            </a:r>
          </a:p>
          <a:p>
            <a:pPr lvl="0" algn="l">
              <a:lnSpc>
                <a:spcPct val="114000"/>
              </a:lnSpc>
              <a:spcAft>
                <a:spcPts val="2800"/>
              </a:spcAft>
              <a:defRPr sz="1800" b="0">
                <a:solidFill>
                  <a:srgbClr val="53585F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r>
              <a:rPr lang="en-US" sz="120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Open Sans Light" panose="020B0306030504020204" pitchFamily="34" charset="0"/>
                <a:cs typeface="Arial" panose="020B0604020202020204" pitchFamily="34" charset="0"/>
                <a:sym typeface="Roboto Light"/>
              </a:rPr>
              <a:t>Complete perspective from Executives, Directors, Managers &amp; Staff. Conduct competitive analysis and customer research (optional)</a:t>
            </a:r>
          </a:p>
          <a:p>
            <a:pPr lvl="0" algn="l">
              <a:lnSpc>
                <a:spcPct val="114000"/>
              </a:lnSpc>
              <a:spcAft>
                <a:spcPts val="400"/>
              </a:spcAft>
              <a:defRPr sz="1800" b="0">
                <a:solidFill>
                  <a:srgbClr val="53585F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r>
              <a:rPr lang="en-US" sz="2000" b="1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  <a:sym typeface="Roboto Light"/>
              </a:rPr>
              <a:t>Principle #3</a:t>
            </a:r>
          </a:p>
          <a:p>
            <a:pPr lvl="0" algn="l">
              <a:lnSpc>
                <a:spcPct val="114000"/>
              </a:lnSpc>
              <a:spcAft>
                <a:spcPts val="2800"/>
              </a:spcAft>
              <a:defRPr sz="1800" b="0">
                <a:solidFill>
                  <a:srgbClr val="53585F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r>
              <a:rPr lang="en-US" sz="120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Open Sans Light" panose="020B0306030504020204" pitchFamily="34" charset="0"/>
                <a:cs typeface="Arial" panose="020B0604020202020204" pitchFamily="34" charset="0"/>
                <a:sym typeface="Roboto Light"/>
              </a:rPr>
              <a:t>Complete perspective from Executives, Directors, Managers &amp; Staff. Conduct competitive analysis and customer research (optional).</a:t>
            </a:r>
          </a:p>
          <a:p>
            <a:pPr lvl="0" algn="l">
              <a:lnSpc>
                <a:spcPct val="114000"/>
              </a:lnSpc>
              <a:spcAft>
                <a:spcPts val="400"/>
              </a:spcAft>
              <a:defRPr sz="1800" b="0">
                <a:solidFill>
                  <a:srgbClr val="53585F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r>
              <a:rPr lang="en-US" sz="2000" b="1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  <a:sym typeface="Roboto Light"/>
              </a:rPr>
              <a:t>Principle #4</a:t>
            </a:r>
          </a:p>
          <a:p>
            <a:pPr lvl="0" algn="l">
              <a:lnSpc>
                <a:spcPct val="114000"/>
              </a:lnSpc>
              <a:spcAft>
                <a:spcPts val="2800"/>
              </a:spcAft>
              <a:defRPr sz="1800" b="0">
                <a:solidFill>
                  <a:srgbClr val="53585F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r>
              <a:rPr lang="en-US" sz="120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Open Sans Light" panose="020B0306030504020204" pitchFamily="34" charset="0"/>
                <a:cs typeface="Arial" panose="020B0604020202020204" pitchFamily="34" charset="0"/>
                <a:sym typeface="Roboto Light"/>
              </a:rPr>
              <a:t>Complete perspective from Executives, Directors, Managers &amp; Staff. Conduct competitive analysis and customer research (optional).</a:t>
            </a:r>
          </a:p>
          <a:p>
            <a:pPr lvl="0" algn="l">
              <a:lnSpc>
                <a:spcPct val="114000"/>
              </a:lnSpc>
              <a:spcAft>
                <a:spcPts val="400"/>
              </a:spcAft>
              <a:defRPr sz="1800" b="0">
                <a:solidFill>
                  <a:srgbClr val="53585F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r>
              <a:rPr lang="en-US" sz="2000" b="1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Open Sans Extrabold" panose="020B0606030504020204" pitchFamily="34" charset="0"/>
                <a:cs typeface="Arial" panose="020B0604020202020204" pitchFamily="34" charset="0"/>
                <a:sym typeface="Roboto Light"/>
              </a:rPr>
              <a:t>Principle #5</a:t>
            </a:r>
          </a:p>
          <a:p>
            <a:pPr lvl="0" algn="l">
              <a:lnSpc>
                <a:spcPct val="114000"/>
              </a:lnSpc>
              <a:spcAft>
                <a:spcPts val="2800"/>
              </a:spcAft>
              <a:defRPr sz="1800" b="0">
                <a:solidFill>
                  <a:srgbClr val="53585F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r>
              <a:rPr lang="en-US" sz="120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Open Sans Light" panose="020B0306030504020204" pitchFamily="34" charset="0"/>
                <a:cs typeface="Arial" panose="020B0604020202020204" pitchFamily="34" charset="0"/>
                <a:sym typeface="Roboto Light"/>
              </a:rPr>
              <a:t>Complete perspective from Executives, Directors, Managers &amp; Staff. Conduct competitive analysis and customer research (optional).</a:t>
            </a:r>
            <a:endParaRPr lang="en-US" sz="1200">
              <a:solidFill>
                <a:srgbClr val="000000">
                  <a:lumMod val="65000"/>
                  <a:lumOff val="35000"/>
                </a:srgb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  <a:sym typeface="Roboto Light"/>
            </a:endParaRPr>
          </a:p>
          <a:p>
            <a:pPr lvl="0" algn="l">
              <a:lnSpc>
                <a:spcPct val="114000"/>
              </a:lnSpc>
              <a:spcAft>
                <a:spcPts val="2800"/>
              </a:spcAft>
              <a:defRPr sz="1800" b="0">
                <a:solidFill>
                  <a:srgbClr val="53585F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endParaRPr lang="en-US" sz="1200">
              <a:solidFill>
                <a:srgbClr val="000000">
                  <a:lumMod val="65000"/>
                  <a:lumOff val="35000"/>
                </a:srgb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  <a:sym typeface="Roboto Light"/>
            </a:endParaRPr>
          </a:p>
          <a:p>
            <a:pPr lvl="0" algn="l">
              <a:lnSpc>
                <a:spcPct val="114000"/>
              </a:lnSpc>
              <a:spcAft>
                <a:spcPts val="2800"/>
              </a:spcAft>
              <a:defRPr sz="1800" b="0">
                <a:solidFill>
                  <a:srgbClr val="53585F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endParaRPr lang="en-US" sz="1600">
              <a:solidFill>
                <a:srgbClr val="000000">
                  <a:lumMod val="65000"/>
                  <a:lumOff val="35000"/>
                </a:srgb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  <a:sym typeface="Roboto Light"/>
            </a:endParaRPr>
          </a:p>
          <a:p>
            <a:pPr lvl="0" algn="l">
              <a:lnSpc>
                <a:spcPct val="114000"/>
              </a:lnSpc>
              <a:spcAft>
                <a:spcPts val="2800"/>
              </a:spcAft>
              <a:defRPr sz="1800" b="0">
                <a:solidFill>
                  <a:srgbClr val="53585F"/>
                </a:solidFill>
                <a:latin typeface="Roboto Light"/>
                <a:ea typeface="Roboto Light"/>
                <a:cs typeface="Roboto Light"/>
                <a:sym typeface="Roboto Light"/>
              </a:defRPr>
            </a:pPr>
            <a:endParaRPr lang="en-US" sz="2000">
              <a:solidFill>
                <a:srgbClr val="000000">
                  <a:lumMod val="65000"/>
                  <a:lumOff val="35000"/>
                </a:srgb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  <a:sym typeface="Roboto Ligh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02814BF-B387-AFBC-6DEB-3816BA092A81}"/>
              </a:ext>
            </a:extLst>
          </p:cNvPr>
          <p:cNvGrpSpPr>
            <a:grpSpLocks/>
          </p:cNvGrpSpPr>
          <p:nvPr/>
        </p:nvGrpSpPr>
        <p:grpSpPr>
          <a:xfrm>
            <a:off x="4209452" y="685800"/>
            <a:ext cx="609600" cy="609600"/>
            <a:chOff x="7513121" y="5221997"/>
            <a:chExt cx="1696707" cy="1696707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32D2B4C-D266-17A6-9E8B-150713A41401}"/>
                </a:ext>
              </a:extLst>
            </p:cNvPr>
            <p:cNvSpPr/>
            <p:nvPr/>
          </p:nvSpPr>
          <p:spPr>
            <a:xfrm>
              <a:off x="7513121" y="5221997"/>
              <a:ext cx="1696707" cy="1696707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1275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5600" u="none" strike="noStrike" kern="0" cap="none" spc="0" normalizeH="0" baseline="0" noProof="0">
                <a:ln>
                  <a:noFill/>
                </a:ln>
                <a:solidFill>
                  <a:srgbClr val="58BEC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Helvetica Neue UltraLight"/>
              </a:endParaRPr>
            </a:p>
          </p:txBody>
        </p:sp>
        <p:sp>
          <p:nvSpPr>
            <p:cNvPr id="10" name="Shape">
              <a:extLst>
                <a:ext uri="{FF2B5EF4-FFF2-40B4-BE49-F238E27FC236}">
                  <a16:creationId xmlns:a16="http://schemas.microsoft.com/office/drawing/2014/main" id="{DA70FD3B-2E4F-6BA3-D92D-B54D21D05444}"/>
                </a:ext>
              </a:extLst>
            </p:cNvPr>
            <p:cNvSpPr/>
            <p:nvPr/>
          </p:nvSpPr>
          <p:spPr>
            <a:xfrm>
              <a:off x="7859671" y="5723976"/>
              <a:ext cx="1041395" cy="710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20"/>
                  </a:moveTo>
                  <a:cubicBezTo>
                    <a:pt x="21600" y="323"/>
                    <a:pt x="21380" y="0"/>
                    <a:pt x="21109" y="0"/>
                  </a:cubicBezTo>
                  <a:cubicBezTo>
                    <a:pt x="20969" y="0"/>
                    <a:pt x="20845" y="88"/>
                    <a:pt x="20756" y="226"/>
                  </a:cubicBezTo>
                  <a:lnTo>
                    <a:pt x="20754" y="223"/>
                  </a:lnTo>
                  <a:lnTo>
                    <a:pt x="7848" y="19853"/>
                  </a:lnTo>
                  <a:lnTo>
                    <a:pt x="838" y="9571"/>
                  </a:lnTo>
                  <a:cubicBezTo>
                    <a:pt x="749" y="9441"/>
                    <a:pt x="626" y="9360"/>
                    <a:pt x="491" y="9360"/>
                  </a:cubicBezTo>
                  <a:cubicBezTo>
                    <a:pt x="220" y="9360"/>
                    <a:pt x="0" y="9683"/>
                    <a:pt x="0" y="10080"/>
                  </a:cubicBezTo>
                  <a:cubicBezTo>
                    <a:pt x="0" y="10279"/>
                    <a:pt x="55" y="10459"/>
                    <a:pt x="144" y="10589"/>
                  </a:cubicBezTo>
                  <a:lnTo>
                    <a:pt x="7507" y="21390"/>
                  </a:lnTo>
                  <a:cubicBezTo>
                    <a:pt x="7596" y="21520"/>
                    <a:pt x="7719" y="21600"/>
                    <a:pt x="7855" y="21600"/>
                  </a:cubicBezTo>
                  <a:cubicBezTo>
                    <a:pt x="7995" y="21600"/>
                    <a:pt x="8119" y="21513"/>
                    <a:pt x="8208" y="21376"/>
                  </a:cubicBezTo>
                  <a:lnTo>
                    <a:pt x="8210" y="21377"/>
                  </a:lnTo>
                  <a:lnTo>
                    <a:pt x="21465" y="1217"/>
                  </a:lnTo>
                  <a:lnTo>
                    <a:pt x="21462" y="1215"/>
                  </a:lnTo>
                  <a:cubicBezTo>
                    <a:pt x="21547" y="1087"/>
                    <a:pt x="21600" y="913"/>
                    <a:pt x="21600" y="720"/>
                  </a:cubicBezTo>
                </a:path>
              </a:pathLst>
            </a:custGeom>
            <a:solidFill>
              <a:schemeClr val="bg1"/>
            </a:solidFill>
            <a:ln w="19050">
              <a:solidFill>
                <a:schemeClr val="bg1"/>
              </a:solidFill>
              <a:miter lim="400000"/>
            </a:ln>
          </p:spPr>
          <p:txBody>
            <a:bodyPr lIns="19051" tIns="19051" rIns="19051" bIns="19051" anchor="ctr"/>
            <a:lstStyle/>
            <a:p>
              <a:pPr marL="0" marR="0" lvl="0" indent="0" algn="ctr" defTabSz="22859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05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Gill Sans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936D632-C359-054E-8C09-B1810C09897F}"/>
              </a:ext>
            </a:extLst>
          </p:cNvPr>
          <p:cNvGrpSpPr>
            <a:grpSpLocks/>
          </p:cNvGrpSpPr>
          <p:nvPr/>
        </p:nvGrpSpPr>
        <p:grpSpPr>
          <a:xfrm>
            <a:off x="4209452" y="1863213"/>
            <a:ext cx="609600" cy="609600"/>
            <a:chOff x="7513121" y="5221997"/>
            <a:chExt cx="1696707" cy="1696707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82DEA74C-2759-0D5E-BC76-204D56146672}"/>
                </a:ext>
              </a:extLst>
            </p:cNvPr>
            <p:cNvSpPr/>
            <p:nvPr/>
          </p:nvSpPr>
          <p:spPr>
            <a:xfrm>
              <a:off x="7513121" y="5221997"/>
              <a:ext cx="1696707" cy="1696707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1275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5600" u="none" strike="noStrike" kern="0" cap="none" spc="0" normalizeH="0" baseline="0" noProof="0">
                <a:ln>
                  <a:noFill/>
                </a:ln>
                <a:solidFill>
                  <a:srgbClr val="58BEC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Helvetica Neue UltraLight"/>
              </a:endParaRPr>
            </a:p>
          </p:txBody>
        </p:sp>
        <p:sp>
          <p:nvSpPr>
            <p:cNvPr id="13" name="Shape">
              <a:extLst>
                <a:ext uri="{FF2B5EF4-FFF2-40B4-BE49-F238E27FC236}">
                  <a16:creationId xmlns:a16="http://schemas.microsoft.com/office/drawing/2014/main" id="{C1C4806A-DD5E-10D5-23B0-3EDF3E6B3890}"/>
                </a:ext>
              </a:extLst>
            </p:cNvPr>
            <p:cNvSpPr/>
            <p:nvPr/>
          </p:nvSpPr>
          <p:spPr>
            <a:xfrm>
              <a:off x="7859671" y="5723976"/>
              <a:ext cx="1041395" cy="710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20"/>
                  </a:moveTo>
                  <a:cubicBezTo>
                    <a:pt x="21600" y="323"/>
                    <a:pt x="21380" y="0"/>
                    <a:pt x="21109" y="0"/>
                  </a:cubicBezTo>
                  <a:cubicBezTo>
                    <a:pt x="20969" y="0"/>
                    <a:pt x="20845" y="88"/>
                    <a:pt x="20756" y="226"/>
                  </a:cubicBezTo>
                  <a:lnTo>
                    <a:pt x="20754" y="223"/>
                  </a:lnTo>
                  <a:lnTo>
                    <a:pt x="7848" y="19853"/>
                  </a:lnTo>
                  <a:lnTo>
                    <a:pt x="838" y="9571"/>
                  </a:lnTo>
                  <a:cubicBezTo>
                    <a:pt x="749" y="9441"/>
                    <a:pt x="626" y="9360"/>
                    <a:pt x="491" y="9360"/>
                  </a:cubicBezTo>
                  <a:cubicBezTo>
                    <a:pt x="220" y="9360"/>
                    <a:pt x="0" y="9683"/>
                    <a:pt x="0" y="10080"/>
                  </a:cubicBezTo>
                  <a:cubicBezTo>
                    <a:pt x="0" y="10279"/>
                    <a:pt x="55" y="10459"/>
                    <a:pt x="144" y="10589"/>
                  </a:cubicBezTo>
                  <a:lnTo>
                    <a:pt x="7507" y="21390"/>
                  </a:lnTo>
                  <a:cubicBezTo>
                    <a:pt x="7596" y="21520"/>
                    <a:pt x="7719" y="21600"/>
                    <a:pt x="7855" y="21600"/>
                  </a:cubicBezTo>
                  <a:cubicBezTo>
                    <a:pt x="7995" y="21600"/>
                    <a:pt x="8119" y="21513"/>
                    <a:pt x="8208" y="21376"/>
                  </a:cubicBezTo>
                  <a:lnTo>
                    <a:pt x="8210" y="21377"/>
                  </a:lnTo>
                  <a:lnTo>
                    <a:pt x="21465" y="1217"/>
                  </a:lnTo>
                  <a:lnTo>
                    <a:pt x="21462" y="1215"/>
                  </a:lnTo>
                  <a:cubicBezTo>
                    <a:pt x="21547" y="1087"/>
                    <a:pt x="21600" y="913"/>
                    <a:pt x="21600" y="720"/>
                  </a:cubicBezTo>
                </a:path>
              </a:pathLst>
            </a:custGeom>
            <a:solidFill>
              <a:schemeClr val="bg1"/>
            </a:solidFill>
            <a:ln w="19050">
              <a:solidFill>
                <a:schemeClr val="bg1"/>
              </a:solidFill>
              <a:miter lim="400000"/>
            </a:ln>
          </p:spPr>
          <p:txBody>
            <a:bodyPr lIns="19051" tIns="19051" rIns="19051" bIns="19051" anchor="ctr"/>
            <a:lstStyle/>
            <a:p>
              <a:pPr marL="0" marR="0" lvl="0" indent="0" algn="ctr" defTabSz="22859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05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Gill Sans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D2A5F60-3A5D-28E9-53B5-940FB9092AC9}"/>
              </a:ext>
            </a:extLst>
          </p:cNvPr>
          <p:cNvGrpSpPr>
            <a:grpSpLocks/>
          </p:cNvGrpSpPr>
          <p:nvPr/>
        </p:nvGrpSpPr>
        <p:grpSpPr>
          <a:xfrm>
            <a:off x="4209452" y="3040626"/>
            <a:ext cx="609600" cy="609600"/>
            <a:chOff x="7513121" y="5221997"/>
            <a:chExt cx="1696707" cy="1696707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28CD22B7-7246-6B24-473A-4DBA653FC3B1}"/>
                </a:ext>
              </a:extLst>
            </p:cNvPr>
            <p:cNvSpPr/>
            <p:nvPr/>
          </p:nvSpPr>
          <p:spPr>
            <a:xfrm>
              <a:off x="7513121" y="5221997"/>
              <a:ext cx="1696707" cy="1696707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1275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5600" u="none" strike="noStrike" kern="0" cap="none" spc="0" normalizeH="0" baseline="0" noProof="0">
                <a:ln>
                  <a:noFill/>
                </a:ln>
                <a:solidFill>
                  <a:srgbClr val="58BEC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Helvetica Neue UltraLight"/>
              </a:endParaRPr>
            </a:p>
          </p:txBody>
        </p:sp>
        <p:sp>
          <p:nvSpPr>
            <p:cNvPr id="16" name="Shape">
              <a:extLst>
                <a:ext uri="{FF2B5EF4-FFF2-40B4-BE49-F238E27FC236}">
                  <a16:creationId xmlns:a16="http://schemas.microsoft.com/office/drawing/2014/main" id="{6B7ACA93-4BAF-5431-6B21-24B58CC077A8}"/>
                </a:ext>
              </a:extLst>
            </p:cNvPr>
            <p:cNvSpPr/>
            <p:nvPr/>
          </p:nvSpPr>
          <p:spPr>
            <a:xfrm>
              <a:off x="7859671" y="5723976"/>
              <a:ext cx="1041395" cy="710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20"/>
                  </a:moveTo>
                  <a:cubicBezTo>
                    <a:pt x="21600" y="323"/>
                    <a:pt x="21380" y="0"/>
                    <a:pt x="21109" y="0"/>
                  </a:cubicBezTo>
                  <a:cubicBezTo>
                    <a:pt x="20969" y="0"/>
                    <a:pt x="20845" y="88"/>
                    <a:pt x="20756" y="226"/>
                  </a:cubicBezTo>
                  <a:lnTo>
                    <a:pt x="20754" y="223"/>
                  </a:lnTo>
                  <a:lnTo>
                    <a:pt x="7848" y="19853"/>
                  </a:lnTo>
                  <a:lnTo>
                    <a:pt x="838" y="9571"/>
                  </a:lnTo>
                  <a:cubicBezTo>
                    <a:pt x="749" y="9441"/>
                    <a:pt x="626" y="9360"/>
                    <a:pt x="491" y="9360"/>
                  </a:cubicBezTo>
                  <a:cubicBezTo>
                    <a:pt x="220" y="9360"/>
                    <a:pt x="0" y="9683"/>
                    <a:pt x="0" y="10080"/>
                  </a:cubicBezTo>
                  <a:cubicBezTo>
                    <a:pt x="0" y="10279"/>
                    <a:pt x="55" y="10459"/>
                    <a:pt x="144" y="10589"/>
                  </a:cubicBezTo>
                  <a:lnTo>
                    <a:pt x="7507" y="21390"/>
                  </a:lnTo>
                  <a:cubicBezTo>
                    <a:pt x="7596" y="21520"/>
                    <a:pt x="7719" y="21600"/>
                    <a:pt x="7855" y="21600"/>
                  </a:cubicBezTo>
                  <a:cubicBezTo>
                    <a:pt x="7995" y="21600"/>
                    <a:pt x="8119" y="21513"/>
                    <a:pt x="8208" y="21376"/>
                  </a:cubicBezTo>
                  <a:lnTo>
                    <a:pt x="8210" y="21377"/>
                  </a:lnTo>
                  <a:lnTo>
                    <a:pt x="21465" y="1217"/>
                  </a:lnTo>
                  <a:lnTo>
                    <a:pt x="21462" y="1215"/>
                  </a:lnTo>
                  <a:cubicBezTo>
                    <a:pt x="21547" y="1087"/>
                    <a:pt x="21600" y="913"/>
                    <a:pt x="21600" y="720"/>
                  </a:cubicBezTo>
                </a:path>
              </a:pathLst>
            </a:custGeom>
            <a:solidFill>
              <a:schemeClr val="bg1"/>
            </a:solidFill>
            <a:ln w="19050">
              <a:solidFill>
                <a:schemeClr val="bg1"/>
              </a:solidFill>
              <a:miter lim="400000"/>
            </a:ln>
          </p:spPr>
          <p:txBody>
            <a:bodyPr lIns="19051" tIns="19051" rIns="19051" bIns="19051" anchor="ctr"/>
            <a:lstStyle/>
            <a:p>
              <a:pPr marL="0" marR="0" lvl="0" indent="0" algn="ctr" defTabSz="22859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05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Gill Sans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A9B9D96-850D-2618-9002-493851D808FD}"/>
              </a:ext>
            </a:extLst>
          </p:cNvPr>
          <p:cNvGrpSpPr>
            <a:grpSpLocks/>
          </p:cNvGrpSpPr>
          <p:nvPr/>
        </p:nvGrpSpPr>
        <p:grpSpPr>
          <a:xfrm>
            <a:off x="4209452" y="4218040"/>
            <a:ext cx="609600" cy="609600"/>
            <a:chOff x="7513121" y="5221997"/>
            <a:chExt cx="1696707" cy="1696707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EC83CF09-4D3F-8380-7E98-3BEAD6032765}"/>
                </a:ext>
              </a:extLst>
            </p:cNvPr>
            <p:cNvSpPr/>
            <p:nvPr/>
          </p:nvSpPr>
          <p:spPr>
            <a:xfrm>
              <a:off x="7513121" y="5221997"/>
              <a:ext cx="1696707" cy="1696707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1275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5600" u="none" strike="noStrike" kern="0" cap="none" spc="0" normalizeH="0" baseline="0" noProof="0">
                <a:ln>
                  <a:noFill/>
                </a:ln>
                <a:solidFill>
                  <a:srgbClr val="58BEC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Helvetica Neue UltraLight"/>
              </a:endParaRPr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id="{53318382-A352-FCE5-82C4-7DE9E4F096D0}"/>
                </a:ext>
              </a:extLst>
            </p:cNvPr>
            <p:cNvSpPr/>
            <p:nvPr/>
          </p:nvSpPr>
          <p:spPr>
            <a:xfrm>
              <a:off x="7859671" y="5723976"/>
              <a:ext cx="1041395" cy="710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20"/>
                  </a:moveTo>
                  <a:cubicBezTo>
                    <a:pt x="21600" y="323"/>
                    <a:pt x="21380" y="0"/>
                    <a:pt x="21109" y="0"/>
                  </a:cubicBezTo>
                  <a:cubicBezTo>
                    <a:pt x="20969" y="0"/>
                    <a:pt x="20845" y="88"/>
                    <a:pt x="20756" y="226"/>
                  </a:cubicBezTo>
                  <a:lnTo>
                    <a:pt x="20754" y="223"/>
                  </a:lnTo>
                  <a:lnTo>
                    <a:pt x="7848" y="19853"/>
                  </a:lnTo>
                  <a:lnTo>
                    <a:pt x="838" y="9571"/>
                  </a:lnTo>
                  <a:cubicBezTo>
                    <a:pt x="749" y="9441"/>
                    <a:pt x="626" y="9360"/>
                    <a:pt x="491" y="9360"/>
                  </a:cubicBezTo>
                  <a:cubicBezTo>
                    <a:pt x="220" y="9360"/>
                    <a:pt x="0" y="9683"/>
                    <a:pt x="0" y="10080"/>
                  </a:cubicBezTo>
                  <a:cubicBezTo>
                    <a:pt x="0" y="10279"/>
                    <a:pt x="55" y="10459"/>
                    <a:pt x="144" y="10589"/>
                  </a:cubicBezTo>
                  <a:lnTo>
                    <a:pt x="7507" y="21390"/>
                  </a:lnTo>
                  <a:cubicBezTo>
                    <a:pt x="7596" y="21520"/>
                    <a:pt x="7719" y="21600"/>
                    <a:pt x="7855" y="21600"/>
                  </a:cubicBezTo>
                  <a:cubicBezTo>
                    <a:pt x="7995" y="21600"/>
                    <a:pt x="8119" y="21513"/>
                    <a:pt x="8208" y="21376"/>
                  </a:cubicBezTo>
                  <a:lnTo>
                    <a:pt x="8210" y="21377"/>
                  </a:lnTo>
                  <a:lnTo>
                    <a:pt x="21465" y="1217"/>
                  </a:lnTo>
                  <a:lnTo>
                    <a:pt x="21462" y="1215"/>
                  </a:lnTo>
                  <a:cubicBezTo>
                    <a:pt x="21547" y="1087"/>
                    <a:pt x="21600" y="913"/>
                    <a:pt x="21600" y="720"/>
                  </a:cubicBezTo>
                </a:path>
              </a:pathLst>
            </a:custGeom>
            <a:solidFill>
              <a:schemeClr val="bg1"/>
            </a:solidFill>
            <a:ln w="19050">
              <a:solidFill>
                <a:schemeClr val="bg1"/>
              </a:solidFill>
              <a:miter lim="400000"/>
            </a:ln>
          </p:spPr>
          <p:txBody>
            <a:bodyPr lIns="19051" tIns="19051" rIns="19051" bIns="19051" anchor="ctr"/>
            <a:lstStyle/>
            <a:p>
              <a:pPr marL="0" marR="0" lvl="0" indent="0" algn="ctr" defTabSz="22859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05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Gill Sans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4D989DD-623A-7AFF-816D-22119D52939A}"/>
              </a:ext>
            </a:extLst>
          </p:cNvPr>
          <p:cNvGrpSpPr>
            <a:grpSpLocks/>
          </p:cNvGrpSpPr>
          <p:nvPr/>
        </p:nvGrpSpPr>
        <p:grpSpPr>
          <a:xfrm>
            <a:off x="4216240" y="5395453"/>
            <a:ext cx="609600" cy="609600"/>
            <a:chOff x="7513121" y="5221997"/>
            <a:chExt cx="1696707" cy="1696707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7ECA69F-8D24-2988-0C7D-159936031C26}"/>
                </a:ext>
              </a:extLst>
            </p:cNvPr>
            <p:cNvSpPr/>
            <p:nvPr/>
          </p:nvSpPr>
          <p:spPr>
            <a:xfrm>
              <a:off x="7513121" y="5221997"/>
              <a:ext cx="1696707" cy="1696707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1275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5600" u="none" strike="noStrike" kern="0" cap="none" spc="0" normalizeH="0" baseline="0" noProof="0">
                <a:ln>
                  <a:noFill/>
                </a:ln>
                <a:solidFill>
                  <a:srgbClr val="58BEC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Helvetica Neue UltraLight"/>
              </a:endParaRPr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id="{82662F26-DCE1-9CED-FD9A-DBDD3CBF4DD1}"/>
                </a:ext>
              </a:extLst>
            </p:cNvPr>
            <p:cNvSpPr/>
            <p:nvPr/>
          </p:nvSpPr>
          <p:spPr>
            <a:xfrm>
              <a:off x="7859671" y="5723976"/>
              <a:ext cx="1041395" cy="710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20"/>
                  </a:moveTo>
                  <a:cubicBezTo>
                    <a:pt x="21600" y="323"/>
                    <a:pt x="21380" y="0"/>
                    <a:pt x="21109" y="0"/>
                  </a:cubicBezTo>
                  <a:cubicBezTo>
                    <a:pt x="20969" y="0"/>
                    <a:pt x="20845" y="88"/>
                    <a:pt x="20756" y="226"/>
                  </a:cubicBezTo>
                  <a:lnTo>
                    <a:pt x="20754" y="223"/>
                  </a:lnTo>
                  <a:lnTo>
                    <a:pt x="7848" y="19853"/>
                  </a:lnTo>
                  <a:lnTo>
                    <a:pt x="838" y="9571"/>
                  </a:lnTo>
                  <a:cubicBezTo>
                    <a:pt x="749" y="9441"/>
                    <a:pt x="626" y="9360"/>
                    <a:pt x="491" y="9360"/>
                  </a:cubicBezTo>
                  <a:cubicBezTo>
                    <a:pt x="220" y="9360"/>
                    <a:pt x="0" y="9683"/>
                    <a:pt x="0" y="10080"/>
                  </a:cubicBezTo>
                  <a:cubicBezTo>
                    <a:pt x="0" y="10279"/>
                    <a:pt x="55" y="10459"/>
                    <a:pt x="144" y="10589"/>
                  </a:cubicBezTo>
                  <a:lnTo>
                    <a:pt x="7507" y="21390"/>
                  </a:lnTo>
                  <a:cubicBezTo>
                    <a:pt x="7596" y="21520"/>
                    <a:pt x="7719" y="21600"/>
                    <a:pt x="7855" y="21600"/>
                  </a:cubicBezTo>
                  <a:cubicBezTo>
                    <a:pt x="7995" y="21600"/>
                    <a:pt x="8119" y="21513"/>
                    <a:pt x="8208" y="21376"/>
                  </a:cubicBezTo>
                  <a:lnTo>
                    <a:pt x="8210" y="21377"/>
                  </a:lnTo>
                  <a:lnTo>
                    <a:pt x="21465" y="1217"/>
                  </a:lnTo>
                  <a:lnTo>
                    <a:pt x="21462" y="1215"/>
                  </a:lnTo>
                  <a:cubicBezTo>
                    <a:pt x="21547" y="1087"/>
                    <a:pt x="21600" y="913"/>
                    <a:pt x="21600" y="720"/>
                  </a:cubicBezTo>
                </a:path>
              </a:pathLst>
            </a:custGeom>
            <a:solidFill>
              <a:schemeClr val="bg1"/>
            </a:solidFill>
            <a:ln w="19050">
              <a:solidFill>
                <a:schemeClr val="bg1"/>
              </a:solidFill>
              <a:miter lim="400000"/>
            </a:ln>
          </p:spPr>
          <p:txBody>
            <a:bodyPr lIns="19051" tIns="19051" rIns="19051" bIns="19051" anchor="ctr"/>
            <a:lstStyle/>
            <a:p>
              <a:pPr marL="0" marR="0" lvl="0" indent="0" algn="ctr" defTabSz="228594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05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Gill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73693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2825D-0D06-E2BF-46F1-33959D24B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AI Policy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332E9-87F5-5108-9DC6-45F57802A9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5987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7A7A1D1-8A24-D52F-838B-59D782B28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4009" y="1716568"/>
            <a:ext cx="3392907" cy="1648326"/>
          </a:xfrm>
        </p:spPr>
        <p:txBody>
          <a:bodyPr/>
          <a:lstStyle/>
          <a:p>
            <a:pPr marL="0" indent="0">
              <a:buNone/>
            </a:pPr>
            <a:r>
              <a:rPr lang="en-US" b="1"/>
              <a:t>TOOL </a:t>
            </a:r>
          </a:p>
          <a:p>
            <a:pPr marL="0" indent="0">
              <a:buNone/>
            </a:pPr>
            <a:r>
              <a:rPr lang="en-US" sz="1600">
                <a:solidFill>
                  <a:schemeClr val="bg1">
                    <a:lumMod val="50000"/>
                  </a:schemeClr>
                </a:solidFill>
              </a:rPr>
              <a:t>&lt;Use case&gt;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0FFB6F-7017-9D1A-45B3-4DE0CB4A0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Approved Tools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8A965D-F1A1-4039-29C2-27EB42342F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571D8C-3DF3-4B67-A3E0-450A9EE530C4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7" name="Graphic 6" descr="Monitor with solid fill">
            <a:extLst>
              <a:ext uri="{FF2B5EF4-FFF2-40B4-BE49-F238E27FC236}">
                <a16:creationId xmlns:a16="http://schemas.microsoft.com/office/drawing/2014/main" id="{5F8F4E03-9622-7437-B6EA-8136A300B9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4009" y="421105"/>
            <a:ext cx="1311444" cy="1311444"/>
          </a:xfrm>
          <a:prstGeom prst="rect">
            <a:avLst/>
          </a:prstGeom>
        </p:spPr>
      </p:pic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F457CB36-8374-83D0-C1E5-857F1D2262C4}"/>
              </a:ext>
            </a:extLst>
          </p:cNvPr>
          <p:cNvSpPr txBox="1">
            <a:spLocks/>
          </p:cNvSpPr>
          <p:nvPr/>
        </p:nvSpPr>
        <p:spPr>
          <a:xfrm>
            <a:off x="8394030" y="1732549"/>
            <a:ext cx="3392907" cy="16483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2500" kern="1200">
                <a:solidFill>
                  <a:srgbClr val="47464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47464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/>
              <a:t>TOOL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600">
                <a:solidFill>
                  <a:schemeClr val="bg1">
                    <a:lumMod val="50000"/>
                  </a:schemeClr>
                </a:solidFill>
              </a:rPr>
              <a:t>&lt;Use case&gt;</a:t>
            </a:r>
          </a:p>
        </p:txBody>
      </p:sp>
      <p:pic>
        <p:nvPicPr>
          <p:cNvPr id="9" name="Graphic 8" descr="Monitor with solid fill">
            <a:extLst>
              <a:ext uri="{FF2B5EF4-FFF2-40B4-BE49-F238E27FC236}">
                <a16:creationId xmlns:a16="http://schemas.microsoft.com/office/drawing/2014/main" id="{60F3FE2F-6EDB-A891-41B5-554D6296FE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94030" y="437086"/>
            <a:ext cx="1311444" cy="1311444"/>
          </a:xfrm>
          <a:prstGeom prst="rect">
            <a:avLst/>
          </a:prstGeom>
        </p:spPr>
      </p:pic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AB0AF179-DEB2-FFDB-B014-52C3896F7734}"/>
              </a:ext>
            </a:extLst>
          </p:cNvPr>
          <p:cNvSpPr txBox="1">
            <a:spLocks/>
          </p:cNvSpPr>
          <p:nvPr/>
        </p:nvSpPr>
        <p:spPr>
          <a:xfrm>
            <a:off x="3797971" y="4660357"/>
            <a:ext cx="3392907" cy="16483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2500" kern="1200">
                <a:solidFill>
                  <a:srgbClr val="47464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47464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/>
              <a:t>TOOL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600">
                <a:solidFill>
                  <a:schemeClr val="bg1">
                    <a:lumMod val="50000"/>
                  </a:schemeClr>
                </a:solidFill>
              </a:rPr>
              <a:t>&lt;Use case&gt;</a:t>
            </a:r>
          </a:p>
        </p:txBody>
      </p:sp>
      <p:pic>
        <p:nvPicPr>
          <p:cNvPr id="11" name="Graphic 10" descr="Monitor with solid fill">
            <a:extLst>
              <a:ext uri="{FF2B5EF4-FFF2-40B4-BE49-F238E27FC236}">
                <a16:creationId xmlns:a16="http://schemas.microsoft.com/office/drawing/2014/main" id="{CD8A9EA8-9A38-A332-2700-6DD406672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97971" y="3364894"/>
            <a:ext cx="1311444" cy="1311444"/>
          </a:xfrm>
          <a:prstGeom prst="rect">
            <a:avLst/>
          </a:prstGeom>
        </p:spPr>
      </p:pic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1C329039-AA5C-7DA4-2AE3-15DCAD81D0EA}"/>
              </a:ext>
            </a:extLst>
          </p:cNvPr>
          <p:cNvSpPr txBox="1">
            <a:spLocks/>
          </p:cNvSpPr>
          <p:nvPr/>
        </p:nvSpPr>
        <p:spPr>
          <a:xfrm>
            <a:off x="8394030" y="4660357"/>
            <a:ext cx="3392907" cy="16483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2500" kern="1200">
                <a:solidFill>
                  <a:srgbClr val="47464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47464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/>
              <a:t>TOOL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600">
                <a:solidFill>
                  <a:schemeClr val="bg1">
                    <a:lumMod val="50000"/>
                  </a:schemeClr>
                </a:solidFill>
              </a:rPr>
              <a:t>&lt;Use case&gt;</a:t>
            </a:r>
          </a:p>
        </p:txBody>
      </p:sp>
      <p:pic>
        <p:nvPicPr>
          <p:cNvPr id="13" name="Graphic 12" descr="Monitor with solid fill">
            <a:extLst>
              <a:ext uri="{FF2B5EF4-FFF2-40B4-BE49-F238E27FC236}">
                <a16:creationId xmlns:a16="http://schemas.microsoft.com/office/drawing/2014/main" id="{0F545367-4404-85E7-2966-4819394212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94030" y="3364894"/>
            <a:ext cx="1311444" cy="131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839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A15A6-289A-3385-7424-4901550B81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nergistically restore proactive platforms through quality data. Distinctively leverage existing resource…">
            <a:extLst>
              <a:ext uri="{FF2B5EF4-FFF2-40B4-BE49-F238E27FC236}">
                <a16:creationId xmlns:a16="http://schemas.microsoft.com/office/drawing/2014/main" id="{293772A9-C3F1-7599-E6C6-5236CF2B8720}"/>
              </a:ext>
            </a:extLst>
          </p:cNvPr>
          <p:cNvSpPr txBox="1"/>
          <p:nvPr/>
        </p:nvSpPr>
        <p:spPr>
          <a:xfrm>
            <a:off x="1702450" y="5028081"/>
            <a:ext cx="8787100" cy="3711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defRPr sz="1800" b="0">
                <a:solidFill>
                  <a:srgbClr val="F7F9FF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endParaRPr lang="en-US">
              <a:latin typeface="Arial" panose="020B0604020202020204" pitchFamily="34" charset="0"/>
              <a:ea typeface="Open Sans Light" panose="020B03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908428-DA99-6BE9-8BB4-CB774CE6662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563" y="2619314"/>
            <a:ext cx="1777773" cy="34350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FDF7E4-44AD-E7F1-2856-4AF23E16A13D}"/>
              </a:ext>
            </a:extLst>
          </p:cNvPr>
          <p:cNvSpPr txBox="1"/>
          <p:nvPr/>
        </p:nvSpPr>
        <p:spPr>
          <a:xfrm>
            <a:off x="849075" y="3537627"/>
            <a:ext cx="101649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</a:rPr>
              <a:t>Kickoff &amp; Discovery</a:t>
            </a:r>
            <a:br>
              <a:rPr lang="en-US" sz="4400" b="1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 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33A6FD-E886-E6C3-AB7C-C9FCE3BBDF12}"/>
              </a:ext>
            </a:extLst>
          </p:cNvPr>
          <p:cNvSpPr txBox="1"/>
          <p:nvPr/>
        </p:nvSpPr>
        <p:spPr>
          <a:xfrm>
            <a:off x="849075" y="4308969"/>
            <a:ext cx="9297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</a:rPr>
              <a:t>Sizing &amp; Scoping AI Transformation</a:t>
            </a:r>
          </a:p>
        </p:txBody>
      </p:sp>
    </p:spTree>
    <p:extLst>
      <p:ext uri="{BB962C8B-B14F-4D97-AF65-F5344CB8AC3E}">
        <p14:creationId xmlns:p14="http://schemas.microsoft.com/office/powerpoint/2010/main" val="112467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F1189-72B0-83B8-7B25-5F8442B76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the Size &amp; Scope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E87DAD1-50E3-A465-0A6C-FD4EFAB704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571D8C-3DF3-4B67-A3E0-450A9EE530C4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8EB5B6E-4408-C3DB-DA26-885C098CB97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7487310"/>
              </p:ext>
            </p:extLst>
          </p:nvPr>
        </p:nvGraphicFramePr>
        <p:xfrm>
          <a:off x="838200" y="1154060"/>
          <a:ext cx="10306738" cy="5038972"/>
        </p:xfrm>
        <a:graphic>
          <a:graphicData uri="http://schemas.openxmlformats.org/drawingml/2006/table">
            <a:tbl>
              <a:tblPr/>
              <a:tblGrid>
                <a:gridCol w="1711378">
                  <a:extLst>
                    <a:ext uri="{9D8B030D-6E8A-4147-A177-3AD203B41FA5}">
                      <a16:colId xmlns:a16="http://schemas.microsoft.com/office/drawing/2014/main" val="1307692974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3093093639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119086108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4175512992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374982016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70398629"/>
                    </a:ext>
                  </a:extLst>
                </a:gridCol>
              </a:tblGrid>
              <a:tr h="260276">
                <a:tc gridSpan="6"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Setting Expectations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455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455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b="0" i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455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b="0" i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455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45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6692718"/>
                  </a:ext>
                </a:extLst>
              </a:tr>
              <a:tr h="529322">
                <a:tc>
                  <a:txBody>
                    <a:bodyPr/>
                    <a:lstStyle/>
                    <a:p>
                      <a:pPr marL="0" indent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Expected Outcomes</a:t>
                      </a:r>
                    </a:p>
                    <a:p>
                      <a:pPr marL="0" indent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8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(fix, accomplish, avoid)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Fix lagging performance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Find efficiencies to shift time to strategic work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Reinvent our value proposition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Find a new product or service</a:t>
                      </a:r>
                      <a:endParaRPr lang="en-US" sz="1100" dirty="0"/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Notes: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2754170"/>
                  </a:ext>
                </a:extLst>
              </a:tr>
              <a:tr h="529322">
                <a:tc>
                  <a:txBody>
                    <a:bodyPr/>
                    <a:lstStyle/>
                    <a:p>
                      <a:pPr marL="0" indent="0" algn="ctr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Known Guardrails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Existing privacy, data, etc. policies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Legal Team Direction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Budget Caps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Other: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7383997"/>
                  </a:ext>
                </a:extLst>
              </a:tr>
              <a:tr h="529322">
                <a:tc>
                  <a:txBody>
                    <a:bodyPr/>
                    <a:lstStyle/>
                    <a:p>
                      <a:pPr marL="0" indent="0" algn="ctr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Current AI Exploration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Watching &amp; reading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Happening organically in organization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Active projects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Other: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07577346"/>
                  </a:ext>
                </a:extLst>
              </a:tr>
              <a:tr h="260276">
                <a:tc gridSpan="6">
                  <a:txBody>
                    <a:bodyPr/>
                    <a:lstStyle/>
                    <a:p>
                      <a:pPr marL="0" marR="0" indent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5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Setting Process Parameters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455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455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b="0" i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b="0" i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45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5485951"/>
                  </a:ext>
                </a:extLst>
              </a:tr>
              <a:tr h="529322">
                <a:tc>
                  <a:txBody>
                    <a:bodyPr/>
                    <a:lstStyle/>
                    <a:p>
                      <a:pPr marL="0" indent="0" algn="ctr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Degree of Process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Lightweight     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Medium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Comprehensive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itchFamily="2" charset="2"/>
                        <a:buChar char="q"/>
                      </a:pPr>
                      <a:r>
                        <a:rPr lang="en-US" sz="1100" dirty="0"/>
                        <a:t>Other: 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48831963"/>
                  </a:ext>
                </a:extLst>
              </a:tr>
              <a:tr h="529322">
                <a:tc>
                  <a:txBody>
                    <a:bodyPr/>
                    <a:lstStyle/>
                    <a:p>
                      <a:pPr marL="0" indent="0" algn="ctr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Involved in Process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Exec Team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Select Departments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Departments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itchFamily="2" charset="2"/>
                        <a:buChar char="q"/>
                      </a:pPr>
                      <a:r>
                        <a:rPr lang="en-US" sz="1100" dirty="0"/>
                        <a:t>Other: 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91341925"/>
                  </a:ext>
                </a:extLst>
              </a:tr>
              <a:tr h="529322">
                <a:tc>
                  <a:txBody>
                    <a:bodyPr/>
                    <a:lstStyle/>
                    <a:p>
                      <a:pPr marL="0" indent="0" algn="ctr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Approach to AI Strategy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Integrated into current plans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Stand alone strategy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Other: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itchFamily="2" charset="2"/>
                        <a:buChar char="q"/>
                      </a:pPr>
                      <a:endParaRPr lang="en-US" sz="1100" dirty="0"/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20359174"/>
                  </a:ext>
                </a:extLst>
              </a:tr>
              <a:tr h="529322">
                <a:tc>
                  <a:txBody>
                    <a:bodyPr/>
                    <a:lstStyle/>
                    <a:p>
                      <a:pPr marL="0" indent="0" algn="ctr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Existing Plans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Mission, Vision, Values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Competitive Strategy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Strategic Goals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itchFamily="2" charset="2"/>
                        <a:buChar char="q"/>
                      </a:pPr>
                      <a:r>
                        <a:rPr lang="en-US" sz="1100" dirty="0"/>
                        <a:t>2024 OKRs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35044132"/>
                  </a:ext>
                </a:extLst>
              </a:tr>
              <a:tr h="529322">
                <a:tc>
                  <a:txBody>
                    <a:bodyPr/>
                    <a:lstStyle/>
                    <a:p>
                      <a:pPr marL="0" indent="0" algn="ctr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Additional Materials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marL="171450" indent="-1714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Additional Documents or Plans to include: </a:t>
                      </a: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285750" indent="-2857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285750" indent="-285750"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Char char="q"/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q"/>
                      </a:pPr>
                      <a:endParaRPr lang="en-US" sz="1100" dirty="0"/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000" marR="50000" marT="50000" marB="5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093401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3B3B367-9485-31EC-C829-92EFD4F458A2}"/>
              </a:ext>
            </a:extLst>
          </p:cNvPr>
          <p:cNvSpPr txBox="1"/>
          <p:nvPr/>
        </p:nvSpPr>
        <p:spPr>
          <a:xfrm>
            <a:off x="8534399" y="205214"/>
            <a:ext cx="3362633" cy="276999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</a:rPr>
              <a:t>Instructions: Turn responses bold or red.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BA715F-2D8A-C239-7E4C-242C3C283C85}"/>
              </a:ext>
            </a:extLst>
          </p:cNvPr>
          <p:cNvSpPr txBox="1"/>
          <p:nvPr/>
        </p:nvSpPr>
        <p:spPr>
          <a:xfrm>
            <a:off x="8534399" y="600062"/>
            <a:ext cx="3362633" cy="276999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</a:rPr>
              <a:t>Could be a JotForm</a:t>
            </a:r>
          </a:p>
        </p:txBody>
      </p:sp>
    </p:spTree>
    <p:extLst>
      <p:ext uri="{BB962C8B-B14F-4D97-AF65-F5344CB8AC3E}">
        <p14:creationId xmlns:p14="http://schemas.microsoft.com/office/powerpoint/2010/main" val="2345309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5CE9A3A-2127-C047-A12B-CBCCFB8B7C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000" b="1" dirty="0"/>
              <a:t>Outcomes:</a:t>
            </a:r>
          </a:p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000" dirty="0"/>
              <a:t>From the survey</a:t>
            </a:r>
          </a:p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en-US" sz="2000" i="1" dirty="0"/>
          </a:p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000" b="1" dirty="0"/>
              <a:t>Strategic Issues to Address:</a:t>
            </a:r>
          </a:p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000" dirty="0"/>
              <a:t>What problems are we solving?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D7875C-1B30-44C5-80E8-1144926DD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Expected</a:t>
            </a:r>
            <a:br>
              <a:rPr lang="en-US" sz="2800" dirty="0"/>
            </a:br>
            <a:r>
              <a:rPr lang="en-US" sz="2800" dirty="0"/>
              <a:t>Outcomes		</a:t>
            </a:r>
            <a:r>
              <a:rPr lang="en-US" dirty="0"/>
              <a:t>					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F0F7BEA-D88D-4D18-8349-ADC3D33A10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CF474D"/>
                </a:solidFill>
              </a:rPr>
              <a:t>What other outcomes do you want to see as part of this process?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9E1679-9651-406A-8C50-6FF46CB1C4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571D8C-3DF3-4B67-A3E0-450A9EE530C4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297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DFCB908-9CAB-3E84-5046-D6412A78DF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4000"/>
              </a:lnSpc>
              <a:spcAft>
                <a:spcPts val="1500"/>
              </a:spcAft>
            </a:pPr>
            <a:r>
              <a:rPr lang="en-US" sz="2000" dirty="0"/>
              <a:t>Planning Team’s role is building the plan; Board’s role is confirming &amp; refining.</a:t>
            </a:r>
          </a:p>
          <a:p>
            <a:pPr>
              <a:lnSpc>
                <a:spcPct val="114000"/>
              </a:lnSpc>
              <a:spcAft>
                <a:spcPts val="1500"/>
              </a:spcAft>
            </a:pPr>
            <a:r>
              <a:rPr lang="en-US" sz="2000" dirty="0"/>
              <a:t>New plan will be directional in nature, less tactical/operational.</a:t>
            </a:r>
          </a:p>
          <a:p>
            <a:pPr>
              <a:lnSpc>
                <a:spcPct val="114000"/>
              </a:lnSpc>
              <a:spcAft>
                <a:spcPts val="1500"/>
              </a:spcAft>
            </a:pPr>
            <a:r>
              <a:rPr lang="en-US" sz="2000" dirty="0"/>
              <a:t>Using the current plan to see what we’ve learned, what’s still relevant, &amp; what can be carried forward. </a:t>
            </a:r>
          </a:p>
          <a:p>
            <a:pPr>
              <a:lnSpc>
                <a:spcPct val="114000"/>
              </a:lnSpc>
              <a:spcAft>
                <a:spcPts val="1500"/>
              </a:spcAft>
            </a:pPr>
            <a:r>
              <a:rPr lang="en-US" sz="2000" dirty="0"/>
              <a:t>Planning session will be organized by strategic topic to rapidly cascade to org-wide goals, KPIs, &amp; initiatives. </a:t>
            </a:r>
          </a:p>
          <a:p>
            <a:pPr>
              <a:lnSpc>
                <a:spcPct val="114000"/>
              </a:lnSpc>
              <a:spcAft>
                <a:spcPts val="1500"/>
              </a:spcAft>
            </a:pPr>
            <a:r>
              <a:rPr lang="en-US" sz="2000" dirty="0"/>
              <a:t>Simplifying performance management but keeping monthly meeting cadence. </a:t>
            </a:r>
          </a:p>
          <a:p>
            <a:pPr>
              <a:lnSpc>
                <a:spcPct val="114000"/>
              </a:lnSpc>
              <a:spcAft>
                <a:spcPts val="1500"/>
              </a:spcAft>
            </a:pPr>
            <a:r>
              <a:rPr lang="en-US" sz="2000" dirty="0"/>
              <a:t>Building the strategic planning and decision-making muscle for Leadership team. </a:t>
            </a:r>
          </a:p>
          <a:p>
            <a:pPr>
              <a:lnSpc>
                <a:spcPct val="114000"/>
              </a:lnSpc>
              <a:spcAft>
                <a:spcPts val="1500"/>
              </a:spcAft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85424E5-3514-BBEA-79CC-AA91FD2E3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Design Principles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9FF2B2-59FB-A55C-4844-63BBE69BE7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571D8C-3DF3-4B67-A3E0-450A9EE530C4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436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6D6D9DD-2830-730A-ABC6-8B69E987E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 Elements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D702AC-D4A0-1DCE-5D70-BC9E675413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571D8C-3DF3-4B67-A3E0-450A9EE530C4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82DB157-70EA-C00A-1E41-90C8E40863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614786"/>
              </p:ext>
            </p:extLst>
          </p:nvPr>
        </p:nvGraphicFramePr>
        <p:xfrm>
          <a:off x="838200" y="1275962"/>
          <a:ext cx="10624795" cy="4394822"/>
        </p:xfrm>
        <a:graphic>
          <a:graphicData uri="http://schemas.openxmlformats.org/drawingml/2006/table">
            <a:tbl>
              <a:tblPr/>
              <a:tblGrid>
                <a:gridCol w="1698523">
                  <a:extLst>
                    <a:ext uri="{9D8B030D-6E8A-4147-A177-3AD203B41FA5}">
                      <a16:colId xmlns:a16="http://schemas.microsoft.com/office/drawing/2014/main" val="1229083104"/>
                    </a:ext>
                  </a:extLst>
                </a:gridCol>
                <a:gridCol w="3480619">
                  <a:extLst>
                    <a:ext uri="{9D8B030D-6E8A-4147-A177-3AD203B41FA5}">
                      <a16:colId xmlns:a16="http://schemas.microsoft.com/office/drawing/2014/main" val="4103217096"/>
                    </a:ext>
                  </a:extLst>
                </a:gridCol>
                <a:gridCol w="5445653">
                  <a:extLst>
                    <a:ext uri="{9D8B030D-6E8A-4147-A177-3AD203B41FA5}">
                      <a16:colId xmlns:a16="http://schemas.microsoft.com/office/drawing/2014/main" val="1185598859"/>
                    </a:ext>
                  </a:extLst>
                </a:gridCol>
              </a:tblGrid>
              <a:tr h="338234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Planning Element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78A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Current </a:t>
                      </a: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78A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Expectation (Overhaul, Needs Refinement, Complete)</a:t>
                      </a:r>
                      <a:endParaRPr lang="en-US" sz="14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78A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6623482"/>
                  </a:ext>
                </a:extLst>
              </a:tr>
              <a:tr h="508559">
                <a:tc>
                  <a:txBody>
                    <a:bodyPr/>
                    <a:lstStyle/>
                    <a:p>
                      <a:pPr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Mission</a:t>
                      </a: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2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18773596"/>
                  </a:ext>
                </a:extLst>
              </a:tr>
              <a:tr h="508559">
                <a:tc>
                  <a:txBody>
                    <a:bodyPr/>
                    <a:lstStyle/>
                    <a:p>
                      <a:pPr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Vision</a:t>
                      </a: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200" dirty="0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402401"/>
                  </a:ext>
                </a:extLst>
              </a:tr>
              <a:tr h="508559">
                <a:tc>
                  <a:txBody>
                    <a:bodyPr/>
                    <a:lstStyle/>
                    <a:p>
                      <a:pPr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Values</a:t>
                      </a: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8955432"/>
                  </a:ext>
                </a:extLst>
              </a:tr>
              <a:tr h="683448">
                <a:tc>
                  <a:txBody>
                    <a:bodyPr/>
                    <a:lstStyle/>
                    <a:p>
                      <a:pPr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SWOT </a:t>
                      </a: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45435827"/>
                  </a:ext>
                </a:extLst>
              </a:tr>
              <a:tr h="615821">
                <a:tc>
                  <a:txBody>
                    <a:bodyPr/>
                    <a:lstStyle/>
                    <a:p>
                      <a:pPr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Competitive Advantages </a:t>
                      </a: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38995992"/>
                  </a:ext>
                </a:extLst>
              </a:tr>
              <a:tr h="615821">
                <a:tc>
                  <a:txBody>
                    <a:bodyPr/>
                    <a:lstStyle/>
                    <a:p>
                      <a:pPr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Strategic Goals</a:t>
                      </a: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96228966"/>
                  </a:ext>
                </a:extLst>
              </a:tr>
              <a:tr h="615821">
                <a:tc>
                  <a:txBody>
                    <a:bodyPr/>
                    <a:lstStyle/>
                    <a:p>
                      <a:pPr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&lt;YEAR&gt; OKRs</a:t>
                      </a: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fontAlgn="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468992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15250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4608CAC-309C-4858-A6B7-057D7F3EA768}"/>
              </a:ext>
            </a:extLst>
          </p:cNvPr>
          <p:cNvGraphicFramePr>
            <a:graphicFrameLocks noGrp="1"/>
          </p:cNvGraphicFramePr>
          <p:nvPr/>
        </p:nvGraphicFramePr>
        <p:xfrm>
          <a:off x="4021014" y="685800"/>
          <a:ext cx="7332788" cy="495243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5776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7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17324">
                  <a:extLst>
                    <a:ext uri="{9D8B030D-6E8A-4147-A177-3AD203B41FA5}">
                      <a16:colId xmlns:a16="http://schemas.microsoft.com/office/drawing/2014/main" val="63801556"/>
                    </a:ext>
                  </a:extLst>
                </a:gridCol>
              </a:tblGrid>
              <a:tr h="5304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Role</a:t>
                      </a:r>
                      <a:endParaRPr lang="en-US" sz="1800" b="0" i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Open Sans" panose="020B0606030504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74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WHO?</a:t>
                      </a:r>
                      <a:endParaRPr lang="en-US" sz="1800" b="0" i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Open Sans" panose="020B0606030504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74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Responsibilities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74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34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500" b="1" i="0" dirty="0">
                          <a:effectLst/>
                          <a:latin typeface="Arial" panose="020B0604020202020204" pitchFamily="34" charset="0"/>
                        </a:rPr>
                        <a:t>Strategy Champion</a:t>
                      </a:r>
                      <a:endParaRPr lang="en-US" sz="1500" b="0" i="0" dirty="0">
                        <a:effectLst/>
                        <a:latin typeface="Arial" panose="020B0604020202020204" pitchFamily="34" charset="0"/>
                        <a:ea typeface="Open Sans" panose="020B0606030504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500" b="0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5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decision maker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9158385"/>
                  </a:ext>
                </a:extLst>
              </a:tr>
              <a:tr h="8012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500" b="1" i="0" dirty="0">
                          <a:effectLst/>
                          <a:latin typeface="Arial" panose="020B0604020202020204" pitchFamily="34" charset="0"/>
                        </a:rPr>
                        <a:t>Strategy Leader</a:t>
                      </a:r>
                      <a:endParaRPr lang="en-US" sz="1500" b="0" i="0" dirty="0">
                        <a:effectLst/>
                        <a:latin typeface="Arial" panose="020B0604020202020204" pitchFamily="34" charset="0"/>
                        <a:ea typeface="Open Sans" panose="020B0606030504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5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5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Owns the planning process and execution cycle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12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500" b="1" i="0" dirty="0"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Project Team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5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5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7602619"/>
                  </a:ext>
                </a:extLst>
              </a:tr>
              <a:tr h="102802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500" b="1" i="0" dirty="0">
                          <a:effectLst/>
                          <a:latin typeface="Arial" panose="020B0604020202020204" pitchFamily="34" charset="0"/>
                        </a:rPr>
                        <a:t>Planning Team</a:t>
                      </a:r>
                      <a:endParaRPr lang="en-US" sz="1500" b="0" i="0" dirty="0">
                        <a:effectLst/>
                        <a:latin typeface="Arial" panose="020B0604020202020204" pitchFamily="34" charset="0"/>
                        <a:ea typeface="Open Sans" panose="020B0606030504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5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1469518"/>
                  </a:ext>
                </a:extLst>
              </a:tr>
              <a:tr h="102802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500" b="1" i="0" dirty="0">
                          <a:effectLst/>
                          <a:latin typeface="Arial" panose="020B0604020202020204" pitchFamily="34" charset="0"/>
                        </a:rPr>
                        <a:t>OnStrategy Team</a:t>
                      </a:r>
                      <a:endParaRPr lang="en-US" sz="1500" b="0" i="0" dirty="0">
                        <a:effectLst/>
                        <a:latin typeface="Arial" panose="020B0604020202020204" pitchFamily="34" charset="0"/>
                        <a:ea typeface="Open Sans" panose="020B0606030504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1500" b="0" i="0" dirty="0">
                        <a:effectLst/>
                        <a:latin typeface="Arial" panose="020B0604020202020204" pitchFamily="34" charset="0"/>
                        <a:ea typeface="Open Sans" panose="020B0606030504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1500" b="0" i="0" dirty="0">
                        <a:effectLst/>
                        <a:latin typeface="Arial" panose="020B0604020202020204" pitchFamily="34" charset="0"/>
                        <a:ea typeface="Open Sans" panose="020B0606030504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7ED7875C-1B30-44C5-80E8-1144926DD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 Team							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9E1679-9651-406A-8C50-6FF46CB1C4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971800" cy="365125"/>
          </a:xfrm>
        </p:spPr>
        <p:txBody>
          <a:bodyPr/>
          <a:lstStyle/>
          <a:p>
            <a:fld id="{C4571D8C-3DF3-4B67-A3E0-450A9EE530C4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1249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16C519-E3E6-07CD-8841-574A563A3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 Structure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2A0078-932E-52B3-5CF2-7E9E2856D9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571D8C-3DF3-4B67-A3E0-450A9EE530C4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9B8D229-06E1-29D5-26F2-5B7AA174E969}"/>
              </a:ext>
            </a:extLst>
          </p:cNvPr>
          <p:cNvGraphicFramePr>
            <a:graphicFrameLocks noGrp="1"/>
          </p:cNvGraphicFramePr>
          <p:nvPr/>
        </p:nvGraphicFramePr>
        <p:xfrm>
          <a:off x="838199" y="1441248"/>
          <a:ext cx="10744201" cy="474981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798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4079">
                  <a:extLst>
                    <a:ext uri="{9D8B030D-6E8A-4147-A177-3AD203B41FA5}">
                      <a16:colId xmlns:a16="http://schemas.microsoft.com/office/drawing/2014/main" val="332255404"/>
                    </a:ext>
                  </a:extLst>
                </a:gridCol>
                <a:gridCol w="41563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07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60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Level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74A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b="1" i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Open Sans" panose="020B0606030504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74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Planning Element &amp; Definition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74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Accountability/Owner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74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5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Frequency</a:t>
                      </a:r>
                      <a:r>
                        <a:rPr lang="en-US" sz="1500" b="1" i="0" baseline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 of Modification</a:t>
                      </a:r>
                      <a:endParaRPr lang="en-US" sz="1500" b="1" i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Open Sans" panose="020B0606030504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74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315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300" b="0" i="0" dirty="0">
                          <a:solidFill>
                            <a:srgbClr val="47464E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300" b="0" i="0" dirty="0">
                          <a:solidFill>
                            <a:srgbClr val="47464E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What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300" b="0" i="0" dirty="0">
                          <a:solidFill>
                            <a:srgbClr val="47464E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(overall)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300" b="1" i="0" dirty="0">
                          <a:solidFill>
                            <a:srgbClr val="47464E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Strategic Priorities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300" b="0" i="0" dirty="0">
                          <a:solidFill>
                            <a:srgbClr val="47464E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300" b="0" i="0" dirty="0">
                          <a:solidFill>
                            <a:srgbClr val="47464E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3+ years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315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300" b="0" i="0" dirty="0">
                          <a:solidFill>
                            <a:srgbClr val="47464E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1.1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300" b="0" i="0" dirty="0">
                          <a:solidFill>
                            <a:srgbClr val="47464E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What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300" b="0" i="0" dirty="0">
                          <a:solidFill>
                            <a:srgbClr val="47464E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(this year)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300" b="1" i="0" dirty="0">
                          <a:solidFill>
                            <a:srgbClr val="47464E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Goals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b="0" i="1" dirty="0">
                          <a:solidFill>
                            <a:srgbClr val="47464E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Outcomes &amp; Strategies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300" b="0" i="0" dirty="0">
                          <a:solidFill>
                            <a:srgbClr val="47464E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Executive Leadership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300" b="0" i="0" dirty="0">
                          <a:solidFill>
                            <a:srgbClr val="47464E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1-3 years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7315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300" b="0" i="0" dirty="0">
                          <a:solidFill>
                            <a:srgbClr val="47464E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1.1.1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300" b="0" i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How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300" b="1" i="0" dirty="0">
                          <a:solidFill>
                            <a:srgbClr val="47464E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Key Performance Indicators</a:t>
                      </a:r>
                      <a:br>
                        <a:rPr lang="en-US" sz="1300" b="1" i="0" dirty="0">
                          <a:solidFill>
                            <a:srgbClr val="47464E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300" b="1" i="0" dirty="0">
                          <a:solidFill>
                            <a:srgbClr val="47464E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and/or Initiatives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b="0" i="0" dirty="0">
                        <a:solidFill>
                          <a:srgbClr val="47464E"/>
                        </a:solidFill>
                        <a:effectLst/>
                        <a:latin typeface="Arial" panose="020B0604020202020204" pitchFamily="34" charset="0"/>
                        <a:ea typeface="Open Sans" panose="020B0606030504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300" b="0" i="0" baseline="0" dirty="0">
                          <a:solidFill>
                            <a:srgbClr val="47464E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1 year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300" b="0" i="0" baseline="0" dirty="0">
                          <a:solidFill>
                            <a:srgbClr val="47464E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(w/ </a:t>
                      </a:r>
                      <a:r>
                        <a:rPr lang="en-US" sz="1300" b="0" i="0" baseline="0" dirty="0" err="1">
                          <a:solidFill>
                            <a:srgbClr val="47464E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qrtly</a:t>
                      </a:r>
                      <a:r>
                        <a:rPr lang="en-US" sz="1300" b="0" i="0" baseline="0" dirty="0">
                          <a:solidFill>
                            <a:srgbClr val="47464E"/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 targets)</a:t>
                      </a:r>
                      <a:endParaRPr lang="en-US" sz="1300" b="0" i="0" dirty="0">
                        <a:solidFill>
                          <a:srgbClr val="47464E"/>
                        </a:solidFill>
                        <a:effectLst/>
                        <a:latin typeface="Arial" panose="020B0604020202020204" pitchFamily="34" charset="0"/>
                        <a:ea typeface="Open Sans" panose="020B0606030504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7315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300" b="0" i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1.1.1.1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US" sz="1600" dirty="0"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300" b="1" i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Action Items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b="0" i="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Open Sans" panose="020B0606030504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300" b="0" i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Quarterly/Monthly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64913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2F313A"/>
      </a:dk1>
      <a:lt1>
        <a:sysClr val="window" lastClr="FFFFFF"/>
      </a:lt1>
      <a:dk2>
        <a:srgbClr val="287999"/>
      </a:dk2>
      <a:lt2>
        <a:srgbClr val="EBEDF3"/>
      </a:lt2>
      <a:accent1>
        <a:srgbClr val="4FC1E9"/>
      </a:accent1>
      <a:accent2>
        <a:srgbClr val="CF474D"/>
      </a:accent2>
      <a:accent3>
        <a:srgbClr val="B3B6C6"/>
      </a:accent3>
      <a:accent4>
        <a:srgbClr val="FFCE54"/>
      </a:accent4>
      <a:accent5>
        <a:srgbClr val="48CFAD"/>
      </a:accent5>
      <a:accent6>
        <a:srgbClr val="70AD47"/>
      </a:accent6>
      <a:hlink>
        <a:srgbClr val="0563C1"/>
      </a:hlink>
      <a:folHlink>
        <a:srgbClr val="74C4D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ca393d-3418-4e17-b08a-69418855852d" xsi:nil="true"/>
    <lcf76f155ced4ddcb4097134ff3c332f xmlns="52356c75-71d2-4d23-ae7c-14919cf7e11f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05C296FD90E64FBAE79DDB29E4E6A5" ma:contentTypeVersion="17" ma:contentTypeDescription="Create a new document." ma:contentTypeScope="" ma:versionID="d63cc411ca91f547d65b190f63b1c698">
  <xsd:schema xmlns:xsd="http://www.w3.org/2001/XMLSchema" xmlns:xs="http://www.w3.org/2001/XMLSchema" xmlns:p="http://schemas.microsoft.com/office/2006/metadata/properties" xmlns:ns2="52356c75-71d2-4d23-ae7c-14919cf7e11f" xmlns:ns3="ddca393d-3418-4e17-b08a-69418855852d" targetNamespace="http://schemas.microsoft.com/office/2006/metadata/properties" ma:root="true" ma:fieldsID="d244c687b45bcc723f8b14559a4fdb6f" ns2:_="" ns3:_="">
    <xsd:import namespace="52356c75-71d2-4d23-ae7c-14919cf7e11f"/>
    <xsd:import namespace="ddca393d-3418-4e17-b08a-69418855852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356c75-71d2-4d23-ae7c-14919cf7e11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35ca033b-4093-432d-990c-ba44a60173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ca393d-3418-4e17-b08a-69418855852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b3dd1a83-4942-492c-ad73-7a866f311dff}" ma:internalName="TaxCatchAll" ma:showField="CatchAllData" ma:web="ddca393d-3418-4e17-b08a-69418855852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53A809-A1DF-4C4B-8DC9-59EAA87C457D}">
  <ds:schemaRefs>
    <ds:schemaRef ds:uri="http://schemas.microsoft.com/office/2006/metadata/properties"/>
    <ds:schemaRef ds:uri="http://schemas.microsoft.com/office/2006/documentManagement/types"/>
    <ds:schemaRef ds:uri="http://purl.org/dc/terms/"/>
    <ds:schemaRef ds:uri="http://purl.org/dc/elements/1.1/"/>
    <ds:schemaRef ds:uri="http://www.w3.org/XML/1998/namespace"/>
    <ds:schemaRef ds:uri="http://schemas.microsoft.com/office/infopath/2007/PartnerControls"/>
    <ds:schemaRef ds:uri="ddca393d-3418-4e17-b08a-69418855852d"/>
    <ds:schemaRef ds:uri="52356c75-71d2-4d23-ae7c-14919cf7e11f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D44E779-4D99-475A-AE8A-EF68BC518A3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99FA027-29CC-4992-8E09-A0414C2D5325}">
  <ds:schemaRefs>
    <ds:schemaRef ds:uri="52356c75-71d2-4d23-ae7c-14919cf7e11f"/>
    <ds:schemaRef ds:uri="ddca393d-3418-4e17-b08a-69418855852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1345</Words>
  <Application>Microsoft Macintosh PowerPoint</Application>
  <PresentationFormat>Widescreen</PresentationFormat>
  <Paragraphs>295</Paragraphs>
  <Slides>24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Arial Black</vt:lpstr>
      <vt:lpstr>Calibri</vt:lpstr>
      <vt:lpstr>Helvetica Neue Light</vt:lpstr>
      <vt:lpstr>Open Sans</vt:lpstr>
      <vt:lpstr>Roboto</vt:lpstr>
      <vt:lpstr>Wingdings</vt:lpstr>
      <vt:lpstr>Office Theme</vt:lpstr>
      <vt:lpstr>Getting Started</vt:lpstr>
      <vt:lpstr>STOP!!</vt:lpstr>
      <vt:lpstr>PowerPoint Presentation</vt:lpstr>
      <vt:lpstr>Setting the Size &amp; Scope</vt:lpstr>
      <vt:lpstr>Expected Outcomes       </vt:lpstr>
      <vt:lpstr>Design Principles </vt:lpstr>
      <vt:lpstr>Plan Elements </vt:lpstr>
      <vt:lpstr>Planning Team       </vt:lpstr>
      <vt:lpstr>Plan Structure </vt:lpstr>
      <vt:lpstr>PowerPoint Presentation</vt:lpstr>
      <vt:lpstr>PowerPoint Presentation</vt:lpstr>
      <vt:lpstr>Creating your AI Guiding Principles</vt:lpstr>
      <vt:lpstr>Creating your AI Guiding Principles – Part 1</vt:lpstr>
      <vt:lpstr>Creating your AI Guiding Principles – Part 2</vt:lpstr>
      <vt:lpstr>PowerPoint Presentation</vt:lpstr>
      <vt:lpstr>PowerPoint Presentation</vt:lpstr>
      <vt:lpstr>Building  the Action Plan</vt:lpstr>
      <vt:lpstr>PowerPoint Presentation</vt:lpstr>
      <vt:lpstr>PowerPoint Presentation</vt:lpstr>
      <vt:lpstr>PowerPoint Presentation</vt:lpstr>
      <vt:lpstr>AI Vision &amp; Strategy   Where are we going?  </vt:lpstr>
      <vt:lpstr>AI Guiding Principles</vt:lpstr>
      <vt:lpstr>AI Policy</vt:lpstr>
      <vt:lpstr>Approved Tools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Heyden</dc:creator>
  <cp:lastModifiedBy>Erica Olsen</cp:lastModifiedBy>
  <cp:revision>2</cp:revision>
  <cp:lastPrinted>2021-04-07T22:13:38Z</cp:lastPrinted>
  <dcterms:created xsi:type="dcterms:W3CDTF">2016-03-07T17:58:43Z</dcterms:created>
  <dcterms:modified xsi:type="dcterms:W3CDTF">2024-01-14T19:40:47Z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0x010100E805C296FD90E64FBAE79DDB29E4E6A5</vt:lpwstr>
  </property>
  <property fmtid="{D5CDD505-2E9C-101B-9397-08002B2CF9AE}" pid="3" name="MediaServiceImageTags">
    <vt:lpwstr/>
  </property>
</Properties>
</file>