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0" r:id="rId3"/>
    <p:sldId id="257" r:id="rId4"/>
    <p:sldId id="261" r:id="rId5"/>
    <p:sldId id="262" r:id="rId6"/>
    <p:sldId id="263" r:id="rId7"/>
    <p:sldId id="264" r:id="rId8"/>
    <p:sldId id="265" r:id="rId9"/>
    <p:sldId id="267" r:id="rId10"/>
    <p:sldId id="258" r:id="rId11"/>
    <p:sldId id="266" r:id="rId12"/>
    <p:sldId id="268" r:id="rId1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p:restoredTop sz="75918"/>
  </p:normalViewPr>
  <p:slideViewPr>
    <p:cSldViewPr snapToGrid="0" snapToObjects="1">
      <p:cViewPr varScale="1">
        <p:scale>
          <a:sx n="84" d="100"/>
          <a:sy n="84" d="100"/>
        </p:scale>
        <p:origin x="160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F1A493-E5F8-9348-9B65-DF85F6529CFE}" type="datetimeFigureOut">
              <a:rPr lang="es-ES" smtClean="0"/>
              <a:t>15/09/2023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8D01FF-5219-8844-B066-045B34B4181A}" type="slidenum">
              <a:rPr lang="es-ES" smtClean="0"/>
              <a:t>‹#›</a:t>
            </a:fld>
            <a:endParaRPr lang="es-ES"/>
          </a:p>
        </p:txBody>
      </p:sp>
    </p:spTree>
    <p:extLst>
      <p:ext uri="{BB962C8B-B14F-4D97-AF65-F5344CB8AC3E}">
        <p14:creationId xmlns:p14="http://schemas.microsoft.com/office/powerpoint/2010/main" val="180073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1</a:t>
            </a:fld>
            <a:endParaRPr lang="es-ES"/>
          </a:p>
        </p:txBody>
      </p:sp>
    </p:spTree>
    <p:extLst>
      <p:ext uri="{BB962C8B-B14F-4D97-AF65-F5344CB8AC3E}">
        <p14:creationId xmlns:p14="http://schemas.microsoft.com/office/powerpoint/2010/main" val="2141043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488D01FF-5219-8844-B066-045B34B4181A}" type="slidenum">
              <a:rPr lang="es-ES" smtClean="0"/>
              <a:t>10</a:t>
            </a:fld>
            <a:endParaRPr lang="es-ES"/>
          </a:p>
        </p:txBody>
      </p:sp>
    </p:spTree>
    <p:extLst>
      <p:ext uri="{BB962C8B-B14F-4D97-AF65-F5344CB8AC3E}">
        <p14:creationId xmlns:p14="http://schemas.microsoft.com/office/powerpoint/2010/main" val="790768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1800">
              <a:effectLst/>
              <a:latin typeface="URWPalladioL"/>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s-ES" sz="1800">
                <a:effectLst/>
                <a:latin typeface="URWPalladioL"/>
              </a:rPr>
              <a:t>ACE-1 is a key enzyme that helps to regulate the salt–water balance and blood pressure within the renin-angiotensin-aldosterone system. It converts Ang-I in Ang-II, which is considered </a:t>
            </a:r>
            <a:r>
              <a:rPr lang="es-ES" sz="1800">
                <a:effectLst/>
                <a:latin typeface="AdvTT5235d5a9"/>
              </a:rPr>
              <a:t>the main active peptide, which acts on target tissues and regulates blood pressure through renal reabsorption of sodium and water and systemic vasoconstriction.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s-ES" sz="1800">
                <a:effectLst/>
                <a:latin typeface="AdvTT5235d5a9"/>
              </a:rPr>
              <a:t>NHDF: Nornal Hurman Dermal Fibroblasts</a:t>
            </a: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endParaRPr lang="es-ES"/>
          </a:p>
        </p:txBody>
      </p:sp>
      <p:sp>
        <p:nvSpPr>
          <p:cNvPr id="4" name="Marcador de número de diapositiva 3"/>
          <p:cNvSpPr>
            <a:spLocks noGrp="1"/>
          </p:cNvSpPr>
          <p:nvPr>
            <p:ph type="sldNum" sz="quarter" idx="5"/>
          </p:nvPr>
        </p:nvSpPr>
        <p:spPr/>
        <p:txBody>
          <a:bodyPr/>
          <a:lstStyle/>
          <a:p>
            <a:fld id="{488D01FF-5219-8844-B066-045B34B4181A}" type="slidenum">
              <a:rPr lang="es-ES" smtClean="0"/>
              <a:t>11</a:t>
            </a:fld>
            <a:endParaRPr lang="es-ES"/>
          </a:p>
        </p:txBody>
      </p:sp>
    </p:spTree>
    <p:extLst>
      <p:ext uri="{BB962C8B-B14F-4D97-AF65-F5344CB8AC3E}">
        <p14:creationId xmlns:p14="http://schemas.microsoft.com/office/powerpoint/2010/main" val="3314585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s-ES" sz="1800">
                <a:effectLst/>
                <a:latin typeface="AdvTT5235d5a9"/>
              </a:rPr>
              <a:t>NHDF: Nornal Hurman Dermal Fibroblasts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Glutathione peroxidases are a family of enzymes that uses glutathione as a co-substrate in the reduction of H2O2 to water, with glutathione peroxidase-1 (GPX1) being the most abundant member of the family. Actually, GPX1 is considered a crucial antioxidant enzyme involved in preventing the harmful accumulation of intracellular H2O2.</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Forkhead box (FOX) proteins are transcriptional regulators that play a key role in the modulation of a range of cellular biological processes including substrate metabolism, protein turnover, cell survival and proliferation, cell death, autophagy, inflammation, cytokine expression, and immunity. In particular, a role of FOXO subfamily in the cellular strategies of antioxidant defense is well stablished. FOXO3 is a representative member of the FOXO subfamily, which is expressed in a range of different tissues, and can be regulated at different levels: transcription, translation, and post-translational modifications. FOXO3 is known to protect cells from oxidative stress by directly increasing the manganese superoxide dismutase isoform (MnSOD, or SOD2) both at transcriptional and protein levels. Additional studies have shown that FOXO3 is also required for the expression of not only </a:t>
            </a:r>
            <a:r>
              <a:rPr lang="en-GB" sz="1800" i="1">
                <a:effectLst/>
                <a:latin typeface="Calibri" panose="020F0502020204030204" pitchFamily="34" charset="0"/>
                <a:ea typeface="Calibri" panose="020F0502020204030204" pitchFamily="34" charset="0"/>
                <a:cs typeface="Times New Roman" panose="02020603050405020304" pitchFamily="18" charset="0"/>
              </a:rPr>
              <a:t>SOD2</a:t>
            </a:r>
            <a:r>
              <a:rPr lang="en-GB" sz="1800">
                <a:effectLst/>
                <a:latin typeface="Calibri" panose="020F0502020204030204" pitchFamily="34" charset="0"/>
                <a:ea typeface="Calibri" panose="020F0502020204030204" pitchFamily="34" charset="0"/>
                <a:cs typeface="Times New Roman" panose="02020603050405020304" pitchFamily="18" charset="0"/>
              </a:rPr>
              <a:t> but also other key antioxidant genes such as </a:t>
            </a:r>
            <a:r>
              <a:rPr lang="en-GB" sz="1800" i="1">
                <a:effectLst/>
                <a:latin typeface="Calibri" panose="020F0502020204030204" pitchFamily="34" charset="0"/>
                <a:ea typeface="Calibri" panose="020F0502020204030204" pitchFamily="34" charset="0"/>
                <a:cs typeface="Times New Roman" panose="02020603050405020304" pitchFamily="18" charset="0"/>
              </a:rPr>
              <a:t>SOD1</a:t>
            </a:r>
            <a:r>
              <a:rPr lang="en-GB" sz="1800">
                <a:effectLst/>
                <a:latin typeface="Calibri" panose="020F0502020204030204" pitchFamily="34" charset="0"/>
                <a:ea typeface="Calibri" panose="020F0502020204030204" pitchFamily="34" charset="0"/>
                <a:cs typeface="Times New Roman" panose="02020603050405020304" pitchFamily="18" charset="0"/>
              </a:rPr>
              <a:t>, catalase (</a:t>
            </a:r>
            <a:r>
              <a:rPr lang="en-GB" sz="1800" i="1">
                <a:effectLst/>
                <a:latin typeface="Calibri" panose="020F0502020204030204" pitchFamily="34" charset="0"/>
                <a:ea typeface="Calibri" panose="020F0502020204030204" pitchFamily="34" charset="0"/>
                <a:cs typeface="Times New Roman" panose="02020603050405020304" pitchFamily="18" charset="0"/>
              </a:rPr>
              <a:t>CAT</a:t>
            </a:r>
            <a:r>
              <a:rPr lang="en-GB" sz="1800">
                <a:effectLst/>
                <a:latin typeface="Calibri" panose="020F0502020204030204" pitchFamily="34" charset="0"/>
                <a:ea typeface="Calibri" panose="020F0502020204030204" pitchFamily="34" charset="0"/>
                <a:cs typeface="Times New Roman" panose="02020603050405020304" pitchFamily="18" charset="0"/>
              </a:rPr>
              <a:t>), and </a:t>
            </a:r>
            <a:r>
              <a:rPr lang="en-GB" sz="1800" i="1">
                <a:effectLst/>
                <a:latin typeface="Calibri" panose="020F0502020204030204" pitchFamily="34" charset="0"/>
                <a:ea typeface="Calibri" panose="020F0502020204030204" pitchFamily="34" charset="0"/>
                <a:cs typeface="Times New Roman" panose="02020603050405020304" pitchFamily="18" charset="0"/>
              </a:rPr>
              <a:t>GPX1</a:t>
            </a:r>
            <a:r>
              <a:rPr lang="en-GB" sz="1800">
                <a:effectLst/>
                <a:latin typeface="Calibri" panose="020F0502020204030204" pitchFamily="34" charset="0"/>
                <a:ea typeface="Calibri" panose="020F0502020204030204" pitchFamily="34" charset="0"/>
                <a:cs typeface="Times New Roman" panose="02020603050405020304" pitchFamily="18" charset="0"/>
              </a:rPr>
              <a:t>. On the other hand, it is known that perturbations in the expression or activity of FOXO3 are increasingly linked to chronic inflammatory processes. Anti-inflammatory and immunomodulatory actions of FOXO3 are well characterized, and include: i) inhibition of production of inflammatory cytokines such as IL-2 and IL-6, ii) a critical role for T-cell proliferation and activation, monocyte cytokine secretion, or neutrophil survival, and it can also direct inflammatory response in non-immune cells, and iii) limitation of memory T cells expansion.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The Krüppel-like family of DNA-binding transcription factors (a total of 17 different members, referred to as KLF1 to KLF17, have been characterized so far) have been found in all multicellular organisms, where they control a broad range of intracellular processes including quiescence, proliferation, differentiation, development, growth and inflammation. Among them, KLF2 has been detected in a range of different tissues, including spleen, thymus, adipose tissue, skeletal muscle, heart, as well as in myeloid and lymphoid immune cells. According to literature, it is known that KLF2 plays key roles in: i) immune function, regulating survival, migration and trafficking of T-cells and B-cells, controlling proliferation of induced regulatory T-cells, and regulating activation, differentiation, and cytokine secretion in monocytes, ii) inflammation, acting as an inhibitor of NF-</a:t>
            </a:r>
            <a:r>
              <a:rPr lang="en-GB" sz="1800">
                <a:effectLst/>
                <a:latin typeface="Symbol" pitchFamily="2" charset="2"/>
                <a:ea typeface="Calibri" panose="020F0502020204030204" pitchFamily="34" charset="0"/>
                <a:cs typeface="Times New Roman" panose="02020603050405020304" pitchFamily="18" charset="0"/>
              </a:rPr>
              <a:t>k</a:t>
            </a:r>
            <a:r>
              <a:rPr lang="en-GB" sz="1800">
                <a:effectLst/>
                <a:latin typeface="Calibri" panose="020F0502020204030204" pitchFamily="34" charset="0"/>
                <a:ea typeface="Calibri" panose="020F0502020204030204" pitchFamily="34" charset="0"/>
                <a:cs typeface="Times New Roman" panose="02020603050405020304" pitchFamily="18" charset="0"/>
              </a:rPr>
              <a:t>B, a well-known transcription factor that plays a central role in regulation of inflammation mediating pro-inflammatory signals (Turpaev, 2020), and iii) adipogenesis, being a negative regulator of adipogenesis through inhibition of peroxisome proliferator-activated receptor-</a:t>
            </a:r>
            <a:r>
              <a:rPr lang="en-GB" sz="1800">
                <a:effectLst/>
                <a:latin typeface="Symbol" pitchFamily="2" charset="2"/>
                <a:ea typeface="Calibri" panose="020F0502020204030204" pitchFamily="34" charset="0"/>
                <a:cs typeface="Times New Roman" panose="02020603050405020304" pitchFamily="18" charset="0"/>
              </a:rPr>
              <a:t>g</a:t>
            </a:r>
            <a:r>
              <a:rPr lang="en-GB" sz="1800">
                <a:effectLst/>
                <a:latin typeface="Calibri" panose="020F0502020204030204" pitchFamily="34" charset="0"/>
                <a:ea typeface="Calibri" panose="020F0502020204030204" pitchFamily="34" charset="0"/>
                <a:cs typeface="Times New Roman" panose="02020603050405020304" pitchFamily="18" charset="0"/>
              </a:rPr>
              <a:t> (PPAR-</a:t>
            </a:r>
            <a:r>
              <a:rPr lang="en-GB" sz="1800">
                <a:effectLst/>
                <a:latin typeface="Symbol" pitchFamily="2" charset="2"/>
                <a:ea typeface="Calibri" panose="020F0502020204030204" pitchFamily="34" charset="0"/>
                <a:cs typeface="Times New Roman" panose="02020603050405020304" pitchFamily="18" charset="0"/>
              </a:rPr>
              <a:t>g</a:t>
            </a:r>
            <a:r>
              <a:rPr lang="en-GB" sz="1800">
                <a:effectLst/>
                <a:latin typeface="Calibri" panose="020F0502020204030204" pitchFamily="34" charset="0"/>
                <a:ea typeface="Calibri" panose="020F0502020204030204" pitchFamily="34" charset="0"/>
                <a:cs typeface="Times New Roman" panose="02020603050405020304" pitchFamily="18" charset="0"/>
              </a:rPr>
              <a:t>) expression.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The interleukin-1 (IL-1) family of cytokines includes 11 different members, the family being closely linked to damaging inflammation mediated by induction of inflammatory factors such as cyclooxygenase 2 (COX2), synthesis of nitric oxide, or production of multiple cytokines and chemokines. To trigger cellular responses, IL-1 members bind to specific receptors on the surface of target cells, known as IL-1 receptors (IL-1R). Particularly, IL-1R1 mediates biological functions of both IL-1</a:t>
            </a:r>
            <a:r>
              <a:rPr lang="en-GB" sz="1800">
                <a:effectLst/>
                <a:latin typeface="Symbol" pitchFamily="2" charset="2"/>
                <a:ea typeface="Calibri" panose="020F0502020204030204" pitchFamily="34" charset="0"/>
                <a:cs typeface="Times New Roman" panose="02020603050405020304" pitchFamily="18" charset="0"/>
              </a:rPr>
              <a:t>a</a:t>
            </a:r>
            <a:r>
              <a:rPr lang="en-GB" sz="1800">
                <a:effectLst/>
                <a:latin typeface="Calibri" panose="020F0502020204030204" pitchFamily="34" charset="0"/>
                <a:ea typeface="Calibri" panose="020F0502020204030204" pitchFamily="34" charset="0"/>
                <a:cs typeface="Times New Roman" panose="02020603050405020304" pitchFamily="18" charset="0"/>
              </a:rPr>
              <a:t> and IL-1</a:t>
            </a:r>
            <a:r>
              <a:rPr lang="en-GB" sz="1800">
                <a:effectLst/>
                <a:latin typeface="Symbol" pitchFamily="2" charset="2"/>
                <a:ea typeface="Calibri" panose="020F0502020204030204" pitchFamily="34" charset="0"/>
                <a:cs typeface="Times New Roman" panose="02020603050405020304" pitchFamily="18" charset="0"/>
              </a:rPr>
              <a:t>b</a:t>
            </a:r>
            <a:r>
              <a:rPr lang="en-GB" sz="1800">
                <a:effectLst/>
                <a:latin typeface="Calibri" panose="020F0502020204030204" pitchFamily="34" charset="0"/>
                <a:ea typeface="Calibri" panose="020F0502020204030204" pitchFamily="34" charset="0"/>
                <a:cs typeface="Times New Roman" panose="02020603050405020304" pitchFamily="18" charset="0"/>
              </a:rPr>
              <a:t>, which are mainly inflammatory, and includes induction of pro-inflammatory cytokines, toxic reactive oxygen species and nitrogen species, prostaglandins, proteolytic enzymes and a variety of additional factors, or up-regulation of IL-2 receptors. </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sz="1800">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endParaRPr lang="es-ES"/>
          </a:p>
        </p:txBody>
      </p:sp>
      <p:sp>
        <p:nvSpPr>
          <p:cNvPr id="4" name="Marcador de número de diapositiva 3"/>
          <p:cNvSpPr>
            <a:spLocks noGrp="1"/>
          </p:cNvSpPr>
          <p:nvPr>
            <p:ph type="sldNum" sz="quarter" idx="5"/>
          </p:nvPr>
        </p:nvSpPr>
        <p:spPr/>
        <p:txBody>
          <a:bodyPr/>
          <a:lstStyle/>
          <a:p>
            <a:fld id="{488D01FF-5219-8844-B066-045B34B4181A}" type="slidenum">
              <a:rPr lang="es-ES" smtClean="0"/>
              <a:t>12</a:t>
            </a:fld>
            <a:endParaRPr lang="es-ES"/>
          </a:p>
        </p:txBody>
      </p:sp>
    </p:spTree>
    <p:extLst>
      <p:ext uri="{BB962C8B-B14F-4D97-AF65-F5344CB8AC3E}">
        <p14:creationId xmlns:p14="http://schemas.microsoft.com/office/powerpoint/2010/main" val="421655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dirty="0">
                <a:effectLst/>
                <a:latin typeface="Calibri" panose="020F0502020204030204" pitchFamily="34" charset="0"/>
              </a:rPr>
              <a:t>Living </a:t>
            </a:r>
            <a:r>
              <a:rPr lang="es-ES" sz="1200" dirty="0" err="1">
                <a:effectLst/>
                <a:latin typeface="Calibri" panose="020F0502020204030204" pitchFamily="34" charset="0"/>
              </a:rPr>
              <a:t>organisms</a:t>
            </a:r>
            <a:r>
              <a:rPr lang="es-ES" sz="1200" dirty="0">
                <a:effectLst/>
                <a:latin typeface="Calibri" panose="020F0502020204030204" pitchFamily="34" charset="0"/>
              </a:rPr>
              <a:t> </a:t>
            </a:r>
            <a:r>
              <a:rPr lang="es-ES" sz="1200" dirty="0" err="1">
                <a:effectLst/>
                <a:latin typeface="Calibri" panose="020F0502020204030204" pitchFamily="34" charset="0"/>
              </a:rPr>
              <a:t>on</a:t>
            </a:r>
            <a:r>
              <a:rPr lang="es-ES" sz="1200" dirty="0">
                <a:effectLst/>
                <a:latin typeface="Calibri" panose="020F0502020204030204" pitchFamily="34" charset="0"/>
              </a:rPr>
              <a:t> </a:t>
            </a:r>
            <a:r>
              <a:rPr lang="es-ES" sz="1200" dirty="0" err="1">
                <a:effectLst/>
                <a:latin typeface="Calibri" panose="020F0502020204030204" pitchFamily="34" charset="0"/>
              </a:rPr>
              <a:t>Earth</a:t>
            </a:r>
            <a:r>
              <a:rPr lang="es-ES" sz="1200" dirty="0">
                <a:effectLst/>
                <a:latin typeface="Calibri" panose="020F0502020204030204" pitchFamily="34" charset="0"/>
              </a:rPr>
              <a:t> are </a:t>
            </a:r>
            <a:r>
              <a:rPr lang="es-ES" sz="1200" dirty="0" err="1">
                <a:effectLst/>
                <a:latin typeface="Calibri" panose="020F0502020204030204" pitchFamily="34" charset="0"/>
              </a:rPr>
              <a:t>exposed</a:t>
            </a:r>
            <a:r>
              <a:rPr lang="es-ES" sz="1200" dirty="0">
                <a:effectLst/>
                <a:latin typeface="Calibri" panose="020F0502020204030204" pitchFamily="34" charset="0"/>
              </a:rPr>
              <a:t> </a:t>
            </a:r>
            <a:r>
              <a:rPr lang="es-ES" sz="1200" dirty="0" err="1">
                <a:effectLst/>
                <a:latin typeface="Calibri" panose="020F0502020204030204" pitchFamily="34" charset="0"/>
              </a:rPr>
              <a:t>during</a:t>
            </a:r>
            <a:r>
              <a:rPr lang="es-ES" sz="1200" dirty="0">
                <a:effectLst/>
                <a:latin typeface="Calibri" panose="020F0502020204030204" pitchFamily="34" charset="0"/>
              </a:rPr>
              <a:t> </a:t>
            </a:r>
            <a:r>
              <a:rPr lang="es-ES" sz="1200" dirty="0" err="1">
                <a:effectLst/>
                <a:latin typeface="Calibri" panose="020F0502020204030204" pitchFamily="34" charset="0"/>
              </a:rPr>
              <a:t>lifetime</a:t>
            </a:r>
            <a:r>
              <a:rPr lang="es-ES" sz="1200" dirty="0">
                <a:effectLst/>
                <a:latin typeface="Calibri" panose="020F0502020204030204" pitchFamily="34" charset="0"/>
              </a:rPr>
              <a:t> to </a:t>
            </a:r>
            <a:r>
              <a:rPr lang="es-ES" sz="1200" dirty="0" err="1">
                <a:effectLst/>
                <a:latin typeface="Calibri" panose="020F0502020204030204" pitchFamily="34" charset="0"/>
              </a:rPr>
              <a:t>oxygen</a:t>
            </a:r>
            <a:r>
              <a:rPr lang="es-ES" sz="1200" dirty="0">
                <a:effectLst/>
                <a:latin typeface="Calibri" panose="020F0502020204030204" pitchFamily="34" charset="0"/>
              </a:rPr>
              <a:t>, </a:t>
            </a:r>
            <a:r>
              <a:rPr lang="es-ES" sz="1200" dirty="0" err="1">
                <a:effectLst/>
                <a:latin typeface="Calibri" panose="020F0502020204030204" pitchFamily="34" charset="0"/>
              </a:rPr>
              <a:t>sunlight</a:t>
            </a:r>
            <a:r>
              <a:rPr lang="es-ES" sz="1200" dirty="0">
                <a:effectLst/>
                <a:latin typeface="Calibri" panose="020F0502020204030204" pitchFamily="34" charset="0"/>
              </a:rPr>
              <a:t>, and a </a:t>
            </a:r>
            <a:r>
              <a:rPr lang="es-ES" sz="1200" dirty="0" err="1">
                <a:effectLst/>
                <a:latin typeface="Calibri" panose="020F0502020204030204" pitchFamily="34" charset="0"/>
              </a:rPr>
              <a:t>range</a:t>
            </a:r>
            <a:r>
              <a:rPr lang="es-ES" sz="1200" dirty="0">
                <a:effectLst/>
                <a:latin typeface="Calibri" panose="020F0502020204030204" pitchFamily="34" charset="0"/>
              </a:rPr>
              <a:t> of </a:t>
            </a:r>
            <a:r>
              <a:rPr lang="es-ES" sz="1200" dirty="0" err="1">
                <a:effectLst/>
                <a:latin typeface="Calibri" panose="020F0502020204030204" pitchFamily="34" charset="0"/>
              </a:rPr>
              <a:t>different</a:t>
            </a:r>
            <a:r>
              <a:rPr lang="es-ES" sz="1200" dirty="0">
                <a:effectLst/>
                <a:latin typeface="Calibri" panose="020F0502020204030204" pitchFamily="34" charset="0"/>
              </a:rPr>
              <a:t> </a:t>
            </a:r>
            <a:r>
              <a:rPr lang="es-ES" sz="1200" dirty="0" err="1">
                <a:effectLst/>
                <a:latin typeface="Calibri" panose="020F0502020204030204" pitchFamily="34" charset="0"/>
              </a:rPr>
              <a:t>chemicals</a:t>
            </a:r>
            <a:r>
              <a:rPr lang="es-ES" sz="1200" dirty="0">
                <a:effectLst/>
                <a:latin typeface="Calibri" panose="020F0502020204030204" pitchFamily="34" charset="0"/>
              </a:rPr>
              <a:t> </a:t>
            </a:r>
            <a:r>
              <a:rPr lang="es-ES" sz="1200" dirty="0" err="1">
                <a:effectLst/>
                <a:latin typeface="Calibri" panose="020F0502020204030204" pitchFamily="34" charset="0"/>
              </a:rPr>
              <a:t>present</a:t>
            </a:r>
            <a:r>
              <a:rPr lang="es-ES" sz="1200" dirty="0">
                <a:effectLst/>
                <a:latin typeface="Calibri" panose="020F0502020204030204" pitchFamily="34" charset="0"/>
              </a:rPr>
              <a:t> in </a:t>
            </a:r>
            <a:r>
              <a:rPr lang="es-ES" sz="1200" dirty="0" err="1">
                <a:effectLst/>
                <a:latin typeface="Calibri" panose="020F0502020204030204" pitchFamily="34" charset="0"/>
              </a:rPr>
              <a:t>atmosphere</a:t>
            </a:r>
            <a:r>
              <a:rPr lang="es-ES" sz="1200" dirty="0">
                <a:effectLst/>
                <a:latin typeface="Calibri" panose="020F0502020204030204" pitchFamily="34" charset="0"/>
              </a:rPr>
              <a:t>, </a:t>
            </a:r>
            <a:r>
              <a:rPr lang="es-ES" sz="1200" dirty="0" err="1">
                <a:effectLst/>
                <a:latin typeface="Calibri" panose="020F0502020204030204" pitchFamily="34" charset="0"/>
              </a:rPr>
              <a:t>soil</a:t>
            </a:r>
            <a:r>
              <a:rPr lang="es-ES" sz="1200" dirty="0">
                <a:effectLst/>
                <a:latin typeface="Calibri" panose="020F0502020204030204" pitchFamily="34" charset="0"/>
              </a:rPr>
              <a:t>, and </a:t>
            </a:r>
            <a:r>
              <a:rPr lang="es-ES" sz="1200" dirty="0" err="1">
                <a:effectLst/>
                <a:latin typeface="Calibri" panose="020F0502020204030204" pitchFamily="34" charset="0"/>
              </a:rPr>
              <a:t>water</a:t>
            </a:r>
            <a:r>
              <a:rPr lang="es-ES" sz="1200" dirty="0">
                <a:effectLst/>
                <a:latin typeface="Calibri" panose="020F0502020204030204" pitchFamily="34" charset="0"/>
              </a:rPr>
              <a:t>. </a:t>
            </a:r>
            <a:r>
              <a:rPr lang="es-ES" sz="1200" dirty="0" err="1">
                <a:effectLst/>
                <a:latin typeface="Calibri" panose="020F0502020204030204" pitchFamily="34" charset="0"/>
              </a:rPr>
              <a:t>Moreover</a:t>
            </a:r>
            <a:r>
              <a:rPr lang="es-ES" sz="1200" dirty="0">
                <a:effectLst/>
                <a:latin typeface="Calibri" panose="020F0502020204030204" pitchFamily="34" charset="0"/>
              </a:rPr>
              <a:t>, </a:t>
            </a:r>
            <a:r>
              <a:rPr lang="es-ES" sz="1200" dirty="0" err="1">
                <a:effectLst/>
                <a:latin typeface="Calibri" panose="020F0502020204030204" pitchFamily="34" charset="0"/>
              </a:rPr>
              <a:t>apart</a:t>
            </a:r>
            <a:r>
              <a:rPr lang="es-ES" sz="1200" dirty="0">
                <a:effectLst/>
                <a:latin typeface="Calibri" panose="020F0502020204030204" pitchFamily="34" charset="0"/>
              </a:rPr>
              <a:t> </a:t>
            </a:r>
            <a:r>
              <a:rPr lang="es-ES" sz="1200" dirty="0" err="1">
                <a:effectLst/>
                <a:latin typeface="Calibri" panose="020F0502020204030204" pitchFamily="34" charset="0"/>
              </a:rPr>
              <a:t>from</a:t>
            </a:r>
            <a:r>
              <a:rPr lang="es-ES" sz="1200" dirty="0">
                <a:effectLst/>
                <a:latin typeface="Calibri" panose="020F0502020204030204" pitchFamily="34" charset="0"/>
              </a:rPr>
              <a:t> </a:t>
            </a:r>
            <a:r>
              <a:rPr lang="es-ES" sz="1200" dirty="0" err="1">
                <a:effectLst/>
                <a:latin typeface="Calibri" panose="020F0502020204030204" pitchFamily="34" charset="0"/>
              </a:rPr>
              <a:t>these</a:t>
            </a:r>
            <a:r>
              <a:rPr lang="es-ES" sz="1200" dirty="0">
                <a:effectLst/>
                <a:latin typeface="Calibri" panose="020F0502020204030204" pitchFamily="34" charset="0"/>
              </a:rPr>
              <a:t> </a:t>
            </a:r>
            <a:r>
              <a:rPr lang="es-ES" sz="1200" dirty="0" err="1">
                <a:effectLst/>
                <a:latin typeface="Calibri" panose="020F0502020204030204" pitchFamily="34" charset="0"/>
              </a:rPr>
              <a:t>exogenous</a:t>
            </a:r>
            <a:r>
              <a:rPr lang="es-ES" sz="1200" dirty="0">
                <a:effectLst/>
                <a:latin typeface="Calibri" panose="020F0502020204030204" pitchFamily="34" charset="0"/>
              </a:rPr>
              <a:t> </a:t>
            </a:r>
            <a:r>
              <a:rPr lang="es-ES" sz="1200" dirty="0" err="1">
                <a:effectLst/>
                <a:latin typeface="Calibri" panose="020F0502020204030204" pitchFamily="34" charset="0"/>
              </a:rPr>
              <a:t>environmental</a:t>
            </a:r>
            <a:r>
              <a:rPr lang="es-ES" sz="1200" dirty="0">
                <a:effectLst/>
                <a:latin typeface="Calibri" panose="020F0502020204030204" pitchFamily="34" charset="0"/>
              </a:rPr>
              <a:t> </a:t>
            </a:r>
            <a:r>
              <a:rPr lang="es-ES" sz="1200" dirty="0" err="1">
                <a:effectLst/>
                <a:latin typeface="Calibri" panose="020F0502020204030204" pitchFamily="34" charset="0"/>
              </a:rPr>
              <a:t>factors</a:t>
            </a:r>
            <a:r>
              <a:rPr lang="es-ES" sz="1200" dirty="0">
                <a:effectLst/>
                <a:latin typeface="Calibri" panose="020F0502020204030204" pitchFamily="34" charset="0"/>
              </a:rPr>
              <a:t>, </a:t>
            </a:r>
            <a:r>
              <a:rPr lang="es-ES" sz="1200" dirty="0" err="1">
                <a:effectLst/>
                <a:latin typeface="Calibri" panose="020F0502020204030204" pitchFamily="34" charset="0"/>
              </a:rPr>
              <a:t>endogenously</a:t>
            </a:r>
            <a:r>
              <a:rPr lang="es-ES" sz="1200" dirty="0">
                <a:effectLst/>
                <a:latin typeface="Calibri" panose="020F0502020204030204" pitchFamily="34" charset="0"/>
              </a:rPr>
              <a:t> </a:t>
            </a:r>
            <a:r>
              <a:rPr lang="es-ES" sz="1200" dirty="0" err="1">
                <a:effectLst/>
                <a:latin typeface="Calibri" panose="020F0502020204030204" pitchFamily="34" charset="0"/>
              </a:rPr>
              <a:t>produced</a:t>
            </a:r>
            <a:r>
              <a:rPr lang="es-ES" sz="1200" dirty="0">
                <a:effectLst/>
                <a:latin typeface="Calibri" panose="020F0502020204030204" pitchFamily="34" charset="0"/>
              </a:rPr>
              <a:t> </a:t>
            </a:r>
            <a:r>
              <a:rPr lang="es-ES" sz="1200" dirty="0" err="1">
                <a:effectLst/>
                <a:latin typeface="Calibri" panose="020F0502020204030204" pitchFamily="34" charset="0"/>
              </a:rPr>
              <a:t>chemical</a:t>
            </a:r>
            <a:r>
              <a:rPr lang="es-ES" sz="1200" dirty="0">
                <a:effectLst/>
                <a:latin typeface="Calibri" panose="020F0502020204030204" pitchFamily="34" charset="0"/>
              </a:rPr>
              <a:t> and </a:t>
            </a:r>
            <a:r>
              <a:rPr lang="es-ES" sz="1200" dirty="0" err="1">
                <a:effectLst/>
                <a:latin typeface="Calibri" panose="020F0502020204030204" pitchFamily="34" charset="0"/>
              </a:rPr>
              <a:t>metabolites</a:t>
            </a:r>
            <a:r>
              <a:rPr lang="es-ES" sz="1200" dirty="0">
                <a:effectLst/>
                <a:latin typeface="Calibri" panose="020F0502020204030204" pitchFamily="34" charset="0"/>
              </a:rPr>
              <a:t> </a:t>
            </a:r>
            <a:r>
              <a:rPr lang="es-ES" sz="1200" dirty="0" err="1">
                <a:effectLst/>
                <a:latin typeface="Calibri" panose="020F0502020204030204" pitchFamily="34" charset="0"/>
              </a:rPr>
              <a:t>often</a:t>
            </a:r>
            <a:r>
              <a:rPr lang="es-ES" sz="1200" dirty="0">
                <a:effectLst/>
                <a:latin typeface="Calibri" panose="020F0502020204030204" pitchFamily="34" charset="0"/>
              </a:rPr>
              <a:t> </a:t>
            </a:r>
            <a:r>
              <a:rPr lang="es-ES" sz="1200" dirty="0" err="1">
                <a:effectLst/>
                <a:latin typeface="Calibri" panose="020F0502020204030204" pitchFamily="34" charset="0"/>
              </a:rPr>
              <a:t>perturb</a:t>
            </a:r>
            <a:r>
              <a:rPr lang="es-ES" sz="1200" dirty="0">
                <a:effectLst/>
                <a:latin typeface="Calibri" panose="020F0502020204030204" pitchFamily="34" charset="0"/>
              </a:rPr>
              <a:t> </a:t>
            </a:r>
            <a:r>
              <a:rPr lang="es-ES" sz="1200" dirty="0" err="1">
                <a:effectLst/>
                <a:latin typeface="Calibri" panose="020F0502020204030204" pitchFamily="34" charset="0"/>
              </a:rPr>
              <a:t>cellular</a:t>
            </a:r>
            <a:r>
              <a:rPr lang="es-ES" sz="1200" dirty="0">
                <a:effectLst/>
                <a:latin typeface="Calibri" panose="020F0502020204030204" pitchFamily="34" charset="0"/>
              </a:rPr>
              <a:t> and </a:t>
            </a:r>
            <a:r>
              <a:rPr lang="es-ES" sz="1200" dirty="0" err="1">
                <a:effectLst/>
                <a:latin typeface="Calibri" panose="020F0502020204030204" pitchFamily="34" charset="0"/>
              </a:rPr>
              <a:t>organismal</a:t>
            </a:r>
            <a:r>
              <a:rPr lang="es-ES" sz="1200" dirty="0">
                <a:effectLst/>
                <a:latin typeface="Calibri" panose="020F0502020204030204" pitchFamily="34" charset="0"/>
              </a:rPr>
              <a:t> </a:t>
            </a:r>
            <a:r>
              <a:rPr lang="es-ES" sz="1200" dirty="0" err="1">
                <a:effectLst/>
                <a:latin typeface="Calibri" panose="020F0502020204030204" pitchFamily="34" charset="0"/>
              </a:rPr>
              <a:t>functions</a:t>
            </a:r>
            <a:r>
              <a:rPr lang="es-ES" sz="1200" dirty="0">
                <a:effectLst/>
                <a:latin typeface="Calibri" panose="020F0502020204030204" pitchFamily="34" charset="0"/>
              </a:rPr>
              <a:t>. To cope </a:t>
            </a:r>
            <a:r>
              <a:rPr lang="es-ES" sz="1200" dirty="0" err="1">
                <a:effectLst/>
                <a:latin typeface="Calibri" panose="020F0502020204030204" pitchFamily="34" charset="0"/>
              </a:rPr>
              <a:t>with</a:t>
            </a:r>
            <a:r>
              <a:rPr lang="es-ES" sz="1200" dirty="0">
                <a:effectLst/>
                <a:latin typeface="Calibri" panose="020F0502020204030204" pitchFamily="34" charset="0"/>
              </a:rPr>
              <a:t> </a:t>
            </a:r>
            <a:r>
              <a:rPr lang="es-ES" sz="1200" dirty="0" err="1">
                <a:effectLst/>
                <a:latin typeface="Calibri" panose="020F0502020204030204" pitchFamily="34" charset="0"/>
              </a:rPr>
              <a:t>such</a:t>
            </a:r>
            <a:r>
              <a:rPr lang="es-ES" sz="1200" dirty="0">
                <a:effectLst/>
                <a:latin typeface="Calibri" panose="020F0502020204030204" pitchFamily="34" charset="0"/>
              </a:rPr>
              <a:t> </a:t>
            </a:r>
            <a:r>
              <a:rPr lang="es-ES" sz="1200" dirty="0" err="1">
                <a:effectLst/>
                <a:latin typeface="Calibri" panose="020F0502020204030204" pitchFamily="34" charset="0"/>
              </a:rPr>
              <a:t>perturbations</a:t>
            </a:r>
            <a:r>
              <a:rPr lang="es-ES" sz="1200" dirty="0">
                <a:effectLst/>
                <a:latin typeface="Calibri" panose="020F0502020204030204" pitchFamily="34" charset="0"/>
              </a:rPr>
              <a:t>, </a:t>
            </a:r>
            <a:r>
              <a:rPr lang="es-ES" sz="1200" dirty="0" err="1">
                <a:effectLst/>
                <a:latin typeface="Calibri" panose="020F0502020204030204" pitchFamily="34" charset="0"/>
              </a:rPr>
              <a:t>we</a:t>
            </a:r>
            <a:r>
              <a:rPr lang="es-ES" sz="1200" dirty="0">
                <a:effectLst/>
                <a:latin typeface="Calibri" panose="020F0502020204030204" pitchFamily="34" charset="0"/>
              </a:rPr>
              <a:t> </a:t>
            </a:r>
            <a:r>
              <a:rPr lang="es-ES" sz="1200" dirty="0" err="1">
                <a:effectLst/>
                <a:latin typeface="Calibri" panose="020F0502020204030204" pitchFamily="34" charset="0"/>
              </a:rPr>
              <a:t>all</a:t>
            </a:r>
            <a:r>
              <a:rPr lang="es-ES" sz="1200" dirty="0">
                <a:effectLst/>
                <a:latin typeface="Calibri" panose="020F0502020204030204" pitchFamily="34" charset="0"/>
              </a:rPr>
              <a:t> </a:t>
            </a:r>
            <a:r>
              <a:rPr lang="es-ES" sz="1200" dirty="0" err="1">
                <a:effectLst/>
                <a:latin typeface="Calibri" panose="020F0502020204030204" pitchFamily="34" charset="0"/>
              </a:rPr>
              <a:t>display</a:t>
            </a:r>
            <a:r>
              <a:rPr lang="es-ES" sz="1200" dirty="0">
                <a:effectLst/>
                <a:latin typeface="Calibri" panose="020F0502020204030204" pitchFamily="34" charset="0"/>
              </a:rPr>
              <a:t> </a:t>
            </a:r>
            <a:r>
              <a:rPr lang="es-ES" sz="1200" dirty="0" err="1">
                <a:effectLst/>
                <a:latin typeface="Calibri" panose="020F0502020204030204" pitchFamily="34" charset="0"/>
              </a:rPr>
              <a:t>defence</a:t>
            </a:r>
            <a:r>
              <a:rPr lang="es-ES" sz="1200" dirty="0">
                <a:effectLst/>
                <a:latin typeface="Calibri" panose="020F0502020204030204" pitchFamily="34" charset="0"/>
              </a:rPr>
              <a:t> </a:t>
            </a:r>
            <a:r>
              <a:rPr lang="es-ES" sz="1200" dirty="0" err="1">
                <a:effectLst/>
                <a:latin typeface="Calibri" panose="020F0502020204030204" pitchFamily="34" charset="0"/>
              </a:rPr>
              <a:t>mechanisms</a:t>
            </a:r>
            <a:r>
              <a:rPr lang="es-ES" sz="1200" dirty="0">
                <a:effectLst/>
                <a:latin typeface="Calibri" panose="020F0502020204030204" pitchFamily="34" charset="0"/>
              </a:rPr>
              <a:t> </a:t>
            </a:r>
            <a:r>
              <a:rPr lang="es-ES" sz="1200" dirty="0" err="1">
                <a:effectLst/>
                <a:latin typeface="Calibri" panose="020F0502020204030204" pitchFamily="34" charset="0"/>
              </a:rPr>
              <a:t>specialized</a:t>
            </a:r>
            <a:r>
              <a:rPr lang="es-ES" sz="1200" dirty="0">
                <a:effectLst/>
                <a:latin typeface="Calibri" panose="020F0502020204030204" pitchFamily="34" charset="0"/>
              </a:rPr>
              <a:t> in </a:t>
            </a:r>
            <a:r>
              <a:rPr lang="es-ES" sz="1200" dirty="0" err="1">
                <a:effectLst/>
                <a:latin typeface="Calibri" panose="020F0502020204030204" pitchFamily="34" charset="0"/>
              </a:rPr>
              <a:t>an</a:t>
            </a:r>
            <a:r>
              <a:rPr lang="es-ES" sz="1200" dirty="0">
                <a:effectLst/>
                <a:latin typeface="Calibri" panose="020F0502020204030204" pitchFamily="34" charset="0"/>
              </a:rPr>
              <a:t> individual stress to </a:t>
            </a:r>
            <a:r>
              <a:rPr lang="es-ES" sz="1200" dirty="0" err="1">
                <a:effectLst/>
                <a:latin typeface="Calibri" panose="020F0502020204030204" pitchFamily="34" charset="0"/>
              </a:rPr>
              <a:t>respond</a:t>
            </a:r>
            <a:r>
              <a:rPr lang="es-ES" sz="1200" dirty="0">
                <a:effectLst/>
                <a:latin typeface="Calibri" panose="020F0502020204030204" pitchFamily="34" charset="0"/>
              </a:rPr>
              <a:t> to </a:t>
            </a:r>
            <a:r>
              <a:rPr lang="es-ES" sz="1200" dirty="0" err="1">
                <a:effectLst/>
                <a:latin typeface="Calibri" panose="020F0502020204030204" pitchFamily="34" charset="0"/>
              </a:rPr>
              <a:t>the</a:t>
            </a:r>
            <a:r>
              <a:rPr lang="es-ES" sz="1200" dirty="0">
                <a:effectLst/>
                <a:latin typeface="Calibri" panose="020F0502020204030204" pitchFamily="34" charset="0"/>
              </a:rPr>
              <a:t> stress </a:t>
            </a:r>
            <a:r>
              <a:rPr lang="es-ES" sz="1200" dirty="0" err="1">
                <a:effectLst/>
                <a:latin typeface="Calibri" panose="020F0502020204030204" pitchFamily="34" charset="0"/>
              </a:rPr>
              <a:t>for</a:t>
            </a:r>
            <a:r>
              <a:rPr lang="es-ES" sz="1200" dirty="0">
                <a:effectLst/>
                <a:latin typeface="Calibri" panose="020F0502020204030204" pitchFamily="34" charset="0"/>
              </a:rPr>
              <a:t> </a:t>
            </a:r>
            <a:r>
              <a:rPr lang="es-ES" sz="1200" dirty="0" err="1">
                <a:effectLst/>
                <a:latin typeface="Calibri" panose="020F0502020204030204" pitchFamily="34" charset="0"/>
              </a:rPr>
              <a:t>adaptation</a:t>
            </a:r>
            <a:r>
              <a:rPr lang="es-ES" sz="1200" dirty="0">
                <a:effectLst/>
                <a:latin typeface="Calibri" panose="020F0502020204030204" pitchFamily="34" charset="0"/>
              </a:rPr>
              <a:t> and </a:t>
            </a:r>
            <a:r>
              <a:rPr lang="es-ES" sz="1200" dirty="0" err="1">
                <a:effectLst/>
                <a:latin typeface="Calibri" panose="020F0502020204030204" pitchFamily="34" charset="0"/>
              </a:rPr>
              <a:t>maintenance</a:t>
            </a:r>
            <a:r>
              <a:rPr lang="es-ES" sz="1200" dirty="0">
                <a:effectLst/>
                <a:latin typeface="Calibri" panose="020F0502020204030204" pitchFamily="34" charset="0"/>
              </a:rPr>
              <a:t> of homeostasis.</a:t>
            </a:r>
            <a:r>
              <a:rPr lang="es-ES" sz="1200" dirty="0">
                <a:effectLst/>
                <a:latin typeface="+mn-lt"/>
              </a:rPr>
              <a:t> </a:t>
            </a:r>
            <a:r>
              <a:rPr lang="es-ES" sz="1200" dirty="0" err="1">
                <a:effectLst/>
                <a:latin typeface="Calibri" panose="020F0502020204030204" pitchFamily="34" charset="0"/>
              </a:rPr>
              <a:t>All</a:t>
            </a:r>
            <a:r>
              <a:rPr lang="es-ES" sz="1200" dirty="0">
                <a:effectLst/>
                <a:latin typeface="Calibri" panose="020F0502020204030204" pitchFamily="34" charset="0"/>
              </a:rPr>
              <a:t> </a:t>
            </a:r>
            <a:r>
              <a:rPr lang="es-ES" sz="1200" dirty="0" err="1">
                <a:effectLst/>
                <a:latin typeface="Calibri" panose="020F0502020204030204" pitchFamily="34" charset="0"/>
              </a:rPr>
              <a:t>cells</a:t>
            </a:r>
            <a:r>
              <a:rPr lang="es-ES" sz="1200" dirty="0">
                <a:effectLst/>
                <a:latin typeface="Calibri" panose="020F0502020204030204" pitchFamily="34" charset="0"/>
              </a:rPr>
              <a:t> produce reactive </a:t>
            </a:r>
            <a:r>
              <a:rPr lang="es-ES" sz="1200" dirty="0" err="1">
                <a:effectLst/>
                <a:latin typeface="Calibri" panose="020F0502020204030204" pitchFamily="34" charset="0"/>
              </a:rPr>
              <a:t>oxygen</a:t>
            </a:r>
            <a:r>
              <a:rPr lang="es-ES" sz="1200" dirty="0">
                <a:effectLst/>
                <a:latin typeface="Calibri" panose="020F0502020204030204" pitchFamily="34" charset="0"/>
              </a:rPr>
              <a:t> </a:t>
            </a:r>
            <a:r>
              <a:rPr lang="es-ES" sz="1200" dirty="0" err="1">
                <a:effectLst/>
                <a:latin typeface="Calibri" panose="020F0502020204030204" pitchFamily="34" charset="0"/>
              </a:rPr>
              <a:t>species</a:t>
            </a:r>
            <a:r>
              <a:rPr lang="es-ES" sz="1200" dirty="0">
                <a:effectLst/>
                <a:latin typeface="Calibri" panose="020F0502020204030204" pitchFamily="34" charset="0"/>
              </a:rPr>
              <a:t> (ROS) as a </a:t>
            </a:r>
            <a:r>
              <a:rPr lang="es-ES" sz="1200" dirty="0" err="1">
                <a:effectLst/>
                <a:latin typeface="Calibri" panose="020F0502020204030204" pitchFamily="34" charset="0"/>
              </a:rPr>
              <a:t>consequence</a:t>
            </a:r>
            <a:r>
              <a:rPr lang="es-ES" sz="1200" dirty="0">
                <a:effectLst/>
                <a:latin typeface="Calibri" panose="020F0502020204030204" pitchFamily="34" charset="0"/>
              </a:rPr>
              <a:t> of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own</a:t>
            </a:r>
            <a:r>
              <a:rPr lang="es-ES" sz="1200" dirty="0">
                <a:effectLst/>
                <a:latin typeface="Calibri" panose="020F0502020204030204" pitchFamily="34" charset="0"/>
              </a:rPr>
              <a:t> </a:t>
            </a:r>
            <a:r>
              <a:rPr lang="es-ES" sz="1200" dirty="0" err="1">
                <a:effectLst/>
                <a:latin typeface="Calibri" panose="020F0502020204030204" pitchFamily="34" charset="0"/>
              </a:rPr>
              <a:t>metabolic</a:t>
            </a:r>
            <a:r>
              <a:rPr lang="es-ES" sz="1200" dirty="0">
                <a:effectLst/>
                <a:latin typeface="Calibri" panose="020F0502020204030204" pitchFamily="34" charset="0"/>
              </a:rPr>
              <a:t> </a:t>
            </a:r>
            <a:r>
              <a:rPr lang="es-ES" sz="1200" dirty="0" err="1">
                <a:effectLst/>
                <a:latin typeface="Calibri" panose="020F0502020204030204" pitchFamily="34" charset="0"/>
              </a:rPr>
              <a:t>processes</a:t>
            </a:r>
            <a:r>
              <a:rPr lang="es-ES" sz="1200" dirty="0">
                <a:effectLst/>
                <a:latin typeface="Calibri" panose="020F0502020204030204" pitchFamily="34" charset="0"/>
              </a:rPr>
              <a:t>,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superoxide</a:t>
            </a:r>
            <a:r>
              <a:rPr lang="es-ES" sz="1200" dirty="0">
                <a:effectLst/>
                <a:latin typeface="Calibri" panose="020F0502020204030204" pitchFamily="34" charset="0"/>
              </a:rPr>
              <a:t> </a:t>
            </a:r>
            <a:r>
              <a:rPr lang="es-ES" sz="1200" dirty="0" err="1">
                <a:effectLst/>
                <a:latin typeface="Calibri" panose="020F0502020204030204" pitchFamily="34" charset="0"/>
              </a:rPr>
              <a:t>anion</a:t>
            </a:r>
            <a:r>
              <a:rPr lang="es-ES" sz="1200" dirty="0">
                <a:effectLst/>
                <a:latin typeface="Calibri" panose="020F0502020204030204" pitchFamily="34" charset="0"/>
              </a:rPr>
              <a:t> </a:t>
            </a:r>
            <a:r>
              <a:rPr lang="es-ES" sz="1200" dirty="0" err="1">
                <a:effectLst/>
                <a:latin typeface="Calibri" panose="020F0502020204030204" pitchFamily="34" charset="0"/>
              </a:rPr>
              <a:t>being</a:t>
            </a:r>
            <a:r>
              <a:rPr lang="es-ES" sz="1200" dirty="0">
                <a:effectLst/>
                <a:latin typeface="Calibri" panose="020F0502020204030204" pitchFamily="34" charset="0"/>
              </a:rPr>
              <a:t> </a:t>
            </a:r>
            <a:r>
              <a:rPr lang="es-ES" sz="1200" dirty="0" err="1">
                <a:effectLst/>
                <a:latin typeface="Calibri" panose="020F0502020204030204" pitchFamily="34" charset="0"/>
              </a:rPr>
              <a:t>the</a:t>
            </a:r>
            <a:r>
              <a:rPr lang="es-ES" sz="1200" dirty="0">
                <a:effectLst/>
                <a:latin typeface="Calibri" panose="020F0502020204030204" pitchFamily="34" charset="0"/>
              </a:rPr>
              <a:t> precursor of </a:t>
            </a:r>
            <a:r>
              <a:rPr lang="es-ES" sz="1200" dirty="0" err="1">
                <a:effectLst/>
                <a:latin typeface="Calibri" panose="020F0502020204030204" pitchFamily="34" charset="0"/>
              </a:rPr>
              <a:t>all</a:t>
            </a:r>
            <a:r>
              <a:rPr lang="es-ES" sz="1200" dirty="0">
                <a:effectLst/>
                <a:latin typeface="Calibri" panose="020F0502020204030204" pitchFamily="34" charset="0"/>
              </a:rPr>
              <a:t> </a:t>
            </a:r>
            <a:r>
              <a:rPr lang="es-ES" sz="1200" dirty="0" err="1">
                <a:effectLst/>
                <a:latin typeface="Calibri" panose="020F0502020204030204" pitchFamily="34" charset="0"/>
              </a:rPr>
              <a:t>other</a:t>
            </a:r>
            <a:r>
              <a:rPr lang="es-ES" sz="1200" dirty="0">
                <a:effectLst/>
                <a:latin typeface="Calibri" panose="020F0502020204030204" pitchFamily="34" charset="0"/>
              </a:rPr>
              <a:t> ROS.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three</a:t>
            </a:r>
            <a:r>
              <a:rPr lang="es-ES" sz="1200" dirty="0">
                <a:effectLst/>
                <a:latin typeface="Calibri" panose="020F0502020204030204" pitchFamily="34" charset="0"/>
              </a:rPr>
              <a:t> </a:t>
            </a:r>
            <a:r>
              <a:rPr lang="es-ES" sz="1200" dirty="0" err="1">
                <a:effectLst/>
                <a:latin typeface="Calibri" panose="020F0502020204030204" pitchFamily="34" charset="0"/>
              </a:rPr>
              <a:t>main</a:t>
            </a:r>
            <a:r>
              <a:rPr lang="es-ES" sz="1200" dirty="0">
                <a:effectLst/>
                <a:latin typeface="Calibri" panose="020F0502020204030204" pitchFamily="34" charset="0"/>
              </a:rPr>
              <a:t> </a:t>
            </a:r>
            <a:r>
              <a:rPr lang="es-ES" sz="1200" i="1" dirty="0">
                <a:effectLst/>
                <a:latin typeface="Calibri" panose="020F0502020204030204" pitchFamily="34" charset="0"/>
              </a:rPr>
              <a:t>in vivo </a:t>
            </a:r>
            <a:r>
              <a:rPr lang="es-ES" sz="1200" dirty="0" err="1">
                <a:effectLst/>
                <a:latin typeface="Calibri" panose="020F0502020204030204" pitchFamily="34" charset="0"/>
              </a:rPr>
              <a:t>sources</a:t>
            </a:r>
            <a:r>
              <a:rPr lang="es-ES" sz="1200" dirty="0">
                <a:effectLst/>
                <a:latin typeface="Calibri" panose="020F0502020204030204" pitchFamily="34" charset="0"/>
              </a:rPr>
              <a:t> </a:t>
            </a:r>
            <a:r>
              <a:rPr lang="es-ES" sz="1200" dirty="0" err="1">
                <a:effectLst/>
                <a:latin typeface="Calibri" panose="020F0502020204030204" pitchFamily="34" charset="0"/>
              </a:rPr>
              <a:t>for</a:t>
            </a:r>
            <a:r>
              <a:rPr lang="es-ES" sz="1200" dirty="0">
                <a:effectLst/>
                <a:latin typeface="Calibri" panose="020F0502020204030204" pitchFamily="34" charset="0"/>
              </a:rPr>
              <a:t> </a:t>
            </a:r>
            <a:r>
              <a:rPr lang="es-ES" sz="1200" dirty="0" err="1">
                <a:effectLst/>
                <a:latin typeface="Calibri" panose="020F0502020204030204" pitchFamily="34" charset="0"/>
              </a:rPr>
              <a:t>superoxide</a:t>
            </a:r>
            <a:r>
              <a:rPr lang="es-ES" sz="1200" dirty="0">
                <a:effectLst/>
                <a:latin typeface="Calibri" panose="020F0502020204030204" pitchFamily="34" charset="0"/>
              </a:rPr>
              <a:t> </a:t>
            </a:r>
            <a:r>
              <a:rPr lang="es-ES" sz="1200" dirty="0" err="1">
                <a:effectLst/>
                <a:latin typeface="Calibri" panose="020F0502020204030204" pitchFamily="34" charset="0"/>
              </a:rPr>
              <a:t>anion</a:t>
            </a:r>
            <a:r>
              <a:rPr lang="es-ES" sz="1200" dirty="0">
                <a:effectLst/>
                <a:latin typeface="Calibri" panose="020F0502020204030204" pitchFamily="34" charset="0"/>
              </a:rPr>
              <a:t> are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mitochondrial</a:t>
            </a:r>
            <a:r>
              <a:rPr lang="es-ES" sz="1200" dirty="0">
                <a:effectLst/>
                <a:latin typeface="Calibri" panose="020F0502020204030204" pitchFamily="34" charset="0"/>
              </a:rPr>
              <a:t> </a:t>
            </a:r>
            <a:r>
              <a:rPr lang="es-ES" sz="1200" dirty="0" err="1">
                <a:effectLst/>
                <a:latin typeface="Calibri" panose="020F0502020204030204" pitchFamily="34" charset="0"/>
              </a:rPr>
              <a:t>respiratory</a:t>
            </a:r>
            <a:r>
              <a:rPr lang="es-ES" sz="1200" dirty="0">
                <a:effectLst/>
                <a:latin typeface="Calibri" panose="020F0502020204030204" pitchFamily="34" charset="0"/>
              </a:rPr>
              <a:t> </a:t>
            </a:r>
            <a:r>
              <a:rPr lang="es-ES" sz="1200" dirty="0" err="1">
                <a:effectLst/>
                <a:latin typeface="Calibri" panose="020F0502020204030204" pitchFamily="34" charset="0"/>
              </a:rPr>
              <a:t>chain</a:t>
            </a:r>
            <a:r>
              <a:rPr lang="es-ES" sz="1200" dirty="0">
                <a:effectLst/>
                <a:latin typeface="Calibri" panose="020F0502020204030204" pitchFamily="34" charset="0"/>
              </a:rPr>
              <a:t> </a:t>
            </a:r>
            <a:r>
              <a:rPr lang="es-ES" sz="1200" dirty="0" err="1">
                <a:effectLst/>
                <a:latin typeface="Calibri" panose="020F0502020204030204" pitchFamily="34" charset="0"/>
              </a:rPr>
              <a:t>complexes</a:t>
            </a:r>
            <a:r>
              <a:rPr lang="es-ES" sz="1200" dirty="0">
                <a:effectLst/>
                <a:latin typeface="Calibri" panose="020F0502020204030204" pitchFamily="34" charset="0"/>
              </a:rPr>
              <a:t>,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nicotinamide</a:t>
            </a:r>
            <a:r>
              <a:rPr lang="es-ES" sz="1200" dirty="0">
                <a:effectLst/>
                <a:latin typeface="Calibri" panose="020F0502020204030204" pitchFamily="34" charset="0"/>
              </a:rPr>
              <a:t> </a:t>
            </a:r>
            <a:r>
              <a:rPr lang="es-ES" sz="1200" dirty="0" err="1">
                <a:effectLst/>
                <a:latin typeface="Calibri" panose="020F0502020204030204" pitchFamily="34" charset="0"/>
              </a:rPr>
              <a:t>adenine</a:t>
            </a:r>
            <a:r>
              <a:rPr lang="es-ES" sz="1200" dirty="0">
                <a:effectLst/>
                <a:latin typeface="Calibri" panose="020F0502020204030204" pitchFamily="34" charset="0"/>
              </a:rPr>
              <a:t> </a:t>
            </a:r>
            <a:r>
              <a:rPr lang="es-ES" sz="1200" dirty="0" err="1">
                <a:effectLst/>
                <a:latin typeface="Calibri" panose="020F0502020204030204" pitchFamily="34" charset="0"/>
              </a:rPr>
              <a:t>dinucleotide</a:t>
            </a:r>
            <a:r>
              <a:rPr lang="es-ES" sz="1200" dirty="0">
                <a:effectLst/>
                <a:latin typeface="Calibri" panose="020F0502020204030204" pitchFamily="34" charset="0"/>
              </a:rPr>
              <a:t> </a:t>
            </a:r>
            <a:r>
              <a:rPr lang="es-ES" sz="1200" dirty="0" err="1">
                <a:effectLst/>
                <a:latin typeface="Calibri" panose="020F0502020204030204" pitchFamily="34" charset="0"/>
              </a:rPr>
              <a:t>phosphate</a:t>
            </a:r>
            <a:r>
              <a:rPr lang="es-ES" sz="1200" dirty="0">
                <a:effectLst/>
                <a:latin typeface="Calibri" panose="020F0502020204030204" pitchFamily="34" charset="0"/>
              </a:rPr>
              <a:t>-oxidase, and </a:t>
            </a:r>
            <a:r>
              <a:rPr lang="es-ES" sz="1200" dirty="0" err="1">
                <a:effectLst/>
                <a:latin typeface="Calibri" panose="020F0502020204030204" pitchFamily="34" charset="0"/>
              </a:rPr>
              <a:t>xanthine</a:t>
            </a:r>
            <a:r>
              <a:rPr lang="es-ES" sz="1200" dirty="0">
                <a:effectLst/>
                <a:latin typeface="Calibri" panose="020F0502020204030204" pitchFamily="34" charset="0"/>
              </a:rPr>
              <a:t> oxidases. </a:t>
            </a:r>
            <a:r>
              <a:rPr lang="es-ES" sz="1200" dirty="0" err="1">
                <a:effectLst/>
                <a:latin typeface="Calibri" panose="020F0502020204030204" pitchFamily="34" charset="0"/>
              </a:rPr>
              <a:t>Ultimately</a:t>
            </a:r>
            <a:r>
              <a:rPr lang="es-ES" sz="1200" dirty="0">
                <a:effectLst/>
                <a:latin typeface="Calibri" panose="020F0502020204030204" pitchFamily="34" charset="0"/>
              </a:rPr>
              <a:t>, ROS can </a:t>
            </a:r>
            <a:r>
              <a:rPr lang="es-ES" sz="1200" dirty="0" err="1">
                <a:effectLst/>
                <a:latin typeface="Calibri" panose="020F0502020204030204" pitchFamily="34" charset="0"/>
              </a:rPr>
              <a:t>provoke</a:t>
            </a:r>
            <a:r>
              <a:rPr lang="es-ES" sz="1200" dirty="0">
                <a:effectLst/>
                <a:latin typeface="Calibri" panose="020F0502020204030204" pitchFamily="34" charset="0"/>
              </a:rPr>
              <a:t> </a:t>
            </a:r>
            <a:r>
              <a:rPr lang="es-ES" sz="1200" dirty="0" err="1">
                <a:effectLst/>
                <a:latin typeface="Calibri" panose="020F0502020204030204" pitchFamily="34" charset="0"/>
              </a:rPr>
              <a:t>damages</a:t>
            </a:r>
            <a:r>
              <a:rPr lang="es-ES" sz="1200" dirty="0">
                <a:effectLst/>
                <a:latin typeface="Calibri" panose="020F0502020204030204" pitchFamily="34" charset="0"/>
              </a:rPr>
              <a:t> in </a:t>
            </a:r>
            <a:r>
              <a:rPr lang="es-ES" sz="1200" dirty="0" err="1">
                <a:effectLst/>
                <a:latin typeface="Calibri" panose="020F0502020204030204" pitchFamily="34" charset="0"/>
              </a:rPr>
              <a:t>proteins</a:t>
            </a:r>
            <a:r>
              <a:rPr lang="es-ES" sz="1200" dirty="0">
                <a:effectLst/>
                <a:latin typeface="Calibri" panose="020F0502020204030204" pitchFamily="34" charset="0"/>
              </a:rPr>
              <a:t>, </a:t>
            </a:r>
            <a:r>
              <a:rPr lang="es-ES" sz="1200" dirty="0" err="1">
                <a:effectLst/>
                <a:latin typeface="Calibri" panose="020F0502020204030204" pitchFamily="34" charset="0"/>
              </a:rPr>
              <a:t>lipids</a:t>
            </a:r>
            <a:r>
              <a:rPr lang="es-ES" sz="1200" dirty="0">
                <a:effectLst/>
                <a:latin typeface="Calibri" panose="020F0502020204030204" pitchFamily="34" charset="0"/>
              </a:rPr>
              <a:t>, and DNA </a:t>
            </a:r>
            <a:r>
              <a:rPr lang="es-ES" sz="1200" dirty="0" err="1">
                <a:effectLst/>
                <a:latin typeface="Calibri" panose="020F0502020204030204" pitchFamily="34" charset="0"/>
              </a:rPr>
              <a:t>when</a:t>
            </a:r>
            <a:r>
              <a:rPr lang="es-ES" sz="1200" dirty="0">
                <a:effectLst/>
                <a:latin typeface="Calibri" panose="020F0502020204030204" pitchFamily="34" charset="0"/>
              </a:rPr>
              <a:t> </a:t>
            </a:r>
            <a:r>
              <a:rPr lang="es-ES" sz="1200" dirty="0" err="1">
                <a:effectLst/>
                <a:latin typeface="Calibri" panose="020F0502020204030204" pitchFamily="34" charset="0"/>
              </a:rPr>
              <a:t>antioxidant</a:t>
            </a:r>
            <a:r>
              <a:rPr lang="es-ES" sz="1200" dirty="0">
                <a:effectLst/>
                <a:latin typeface="Calibri" panose="020F0502020204030204" pitchFamily="34" charset="0"/>
              </a:rPr>
              <a:t> </a:t>
            </a:r>
            <a:r>
              <a:rPr lang="es-ES" sz="1200" dirty="0" err="1">
                <a:effectLst/>
                <a:latin typeface="Calibri" panose="020F0502020204030204" pitchFamily="34" charset="0"/>
              </a:rPr>
              <a:t>capabilities</a:t>
            </a:r>
            <a:r>
              <a:rPr lang="es-ES" sz="1200" dirty="0">
                <a:effectLst/>
                <a:latin typeface="Calibri" panose="020F0502020204030204" pitchFamily="34" charset="0"/>
              </a:rPr>
              <a:t> are </a:t>
            </a:r>
            <a:r>
              <a:rPr lang="es-ES" sz="1200" dirty="0" err="1">
                <a:effectLst/>
                <a:latin typeface="Calibri" panose="020F0502020204030204" pitchFamily="34" charset="0"/>
              </a:rPr>
              <a:t>overwhelmed</a:t>
            </a:r>
            <a:r>
              <a:rPr lang="es-ES" sz="1200" dirty="0">
                <a:effectLst/>
                <a:latin typeface="Calibri" panose="020F0502020204030204" pitchFamily="34" charset="0"/>
              </a:rPr>
              <a:t> </a:t>
            </a:r>
            <a:r>
              <a:rPr lang="es-ES" sz="1200" dirty="0" err="1">
                <a:effectLst/>
                <a:latin typeface="Calibri" panose="020F0502020204030204" pitchFamily="34" charset="0"/>
              </a:rPr>
              <a:t>by</a:t>
            </a:r>
            <a:r>
              <a:rPr lang="es-ES" sz="1200" dirty="0">
                <a:effectLst/>
                <a:latin typeface="Calibri" panose="020F0502020204030204" pitchFamily="34" charset="0"/>
              </a:rPr>
              <a:t> </a:t>
            </a:r>
            <a:r>
              <a:rPr lang="es-ES" sz="1200" dirty="0" err="1">
                <a:effectLst/>
                <a:latin typeface="Calibri" panose="020F0502020204030204" pitchFamily="34" charset="0"/>
              </a:rPr>
              <a:t>the</a:t>
            </a:r>
            <a:r>
              <a:rPr lang="es-ES" sz="1200" dirty="0">
                <a:effectLst/>
                <a:latin typeface="Calibri" panose="020F0502020204030204" pitchFamily="34" charset="0"/>
              </a:rPr>
              <a:t> </a:t>
            </a:r>
            <a:r>
              <a:rPr lang="es-ES" sz="1200" dirty="0" err="1">
                <a:effectLst/>
                <a:latin typeface="Calibri" panose="020F0502020204030204" pitchFamily="34" charset="0"/>
              </a:rPr>
              <a:t>burden</a:t>
            </a:r>
            <a:r>
              <a:rPr lang="es-ES" sz="1200" dirty="0">
                <a:effectLst/>
                <a:latin typeface="Calibri" panose="020F0502020204030204" pitchFamily="34" charset="0"/>
              </a:rPr>
              <a:t> of ROS, and </a:t>
            </a:r>
            <a:r>
              <a:rPr lang="es-ES" sz="1200" dirty="0" err="1">
                <a:effectLst/>
                <a:latin typeface="Calibri" panose="020F0502020204030204" pitchFamily="34" charset="0"/>
              </a:rPr>
              <a:t>this</a:t>
            </a:r>
            <a:r>
              <a:rPr lang="es-ES" sz="1200" dirty="0">
                <a:effectLst/>
                <a:latin typeface="Calibri" panose="020F0502020204030204" pitchFamily="34" charset="0"/>
              </a:rPr>
              <a:t> </a:t>
            </a:r>
            <a:r>
              <a:rPr lang="es-ES" sz="1200" dirty="0" err="1">
                <a:effectLst/>
                <a:latin typeface="Calibri" panose="020F0502020204030204" pitchFamily="34" charset="0"/>
              </a:rPr>
              <a:t>state</a:t>
            </a:r>
            <a:r>
              <a:rPr lang="es-ES" sz="1200" dirty="0">
                <a:effectLst/>
                <a:latin typeface="Calibri" panose="020F0502020204030204" pitchFamily="34" charset="0"/>
              </a:rPr>
              <a:t> </a:t>
            </a:r>
            <a:r>
              <a:rPr lang="es-ES" sz="1200" dirty="0" err="1">
                <a:effectLst/>
                <a:latin typeface="Calibri" panose="020F0502020204030204" pitchFamily="34" charset="0"/>
              </a:rPr>
              <a:t>is</a:t>
            </a:r>
            <a:r>
              <a:rPr lang="es-ES" sz="1200" dirty="0">
                <a:effectLst/>
                <a:latin typeface="Calibri" panose="020F0502020204030204" pitchFamily="34" charset="0"/>
              </a:rPr>
              <a:t> </a:t>
            </a:r>
            <a:r>
              <a:rPr lang="es-ES" sz="1200" dirty="0" err="1">
                <a:effectLst/>
                <a:latin typeface="Calibri" panose="020F0502020204030204" pitchFamily="34" charset="0"/>
              </a:rPr>
              <a:t>known</a:t>
            </a:r>
            <a:r>
              <a:rPr lang="es-ES" sz="1200" dirty="0">
                <a:effectLst/>
                <a:latin typeface="Calibri" panose="020F0502020204030204" pitchFamily="34" charset="0"/>
              </a:rPr>
              <a:t> as </a:t>
            </a:r>
            <a:r>
              <a:rPr lang="es-ES" sz="1200" b="1" dirty="0" err="1">
                <a:effectLst/>
                <a:latin typeface="Calibri" panose="020F0502020204030204" pitchFamily="34" charset="0"/>
              </a:rPr>
              <a:t>oxidative</a:t>
            </a:r>
            <a:r>
              <a:rPr lang="es-ES" sz="1200" b="1" dirty="0">
                <a:effectLst/>
                <a:latin typeface="Calibri" panose="020F0502020204030204" pitchFamily="34" charset="0"/>
              </a:rPr>
              <a:t> stress</a:t>
            </a:r>
            <a:r>
              <a:rPr lang="es-ES" sz="1200" dirty="0">
                <a:effectLst/>
                <a:latin typeface="Calibri" panose="020F0502020204030204" pitchFamily="34" charset="0"/>
              </a:rPr>
              <a:t>.</a:t>
            </a:r>
            <a:endParaRPr lang="es-ES" dirty="0"/>
          </a:p>
          <a:p>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2</a:t>
            </a:fld>
            <a:endParaRPr lang="es-ES"/>
          </a:p>
        </p:txBody>
      </p:sp>
    </p:spTree>
    <p:extLst>
      <p:ext uri="{BB962C8B-B14F-4D97-AF65-F5344CB8AC3E}">
        <p14:creationId xmlns:p14="http://schemas.microsoft.com/office/powerpoint/2010/main" val="1285058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DPPH: </a:t>
            </a:r>
            <a:r>
              <a:rPr lang="es-ES" b="0" i="0" u="none" strike="noStrike" dirty="0">
                <a:solidFill>
                  <a:srgbClr val="202124"/>
                </a:solidFill>
                <a:effectLst/>
                <a:latin typeface="Google Sans"/>
              </a:rPr>
              <a:t>2,2-Diphenyl-1-picrylhydrazyl</a:t>
            </a:r>
          </a:p>
          <a:p>
            <a:r>
              <a:rPr lang="es-ES" b="0" i="0" u="none" strike="noStrike" dirty="0">
                <a:solidFill>
                  <a:srgbClr val="202124"/>
                </a:solidFill>
                <a:effectLst/>
                <a:latin typeface="Google Sans"/>
              </a:rPr>
              <a:t>FRAP: </a:t>
            </a:r>
            <a:r>
              <a:rPr lang="es-ES" b="0" i="0" u="none" strike="noStrike" dirty="0" err="1">
                <a:solidFill>
                  <a:srgbClr val="202124"/>
                </a:solidFill>
                <a:effectLst/>
                <a:latin typeface="Google Sans"/>
              </a:rPr>
              <a:t>Ferric</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Reducing</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Antioxidant</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Power</a:t>
            </a:r>
            <a:endParaRPr lang="es-ES" b="0" i="0" u="none" strike="noStrike" dirty="0">
              <a:solidFill>
                <a:srgbClr val="202124"/>
              </a:solidFill>
              <a:effectLst/>
              <a:latin typeface="Google Sans"/>
            </a:endParaRPr>
          </a:p>
          <a:p>
            <a:r>
              <a:rPr lang="es-ES" b="0" i="0" u="none" strike="noStrike" dirty="0">
                <a:solidFill>
                  <a:srgbClr val="202124"/>
                </a:solidFill>
                <a:effectLst/>
                <a:latin typeface="Google Sans"/>
              </a:rPr>
              <a:t>ORAC: </a:t>
            </a:r>
            <a:r>
              <a:rPr lang="es-ES" b="0" i="0" u="none" strike="noStrike" dirty="0" err="1">
                <a:solidFill>
                  <a:srgbClr val="4D5156"/>
                </a:solidFill>
                <a:effectLst/>
                <a:latin typeface="arial" panose="020B0604020202020204" pitchFamily="34" charset="0"/>
              </a:rPr>
              <a:t>Oxygen</a:t>
            </a:r>
            <a:r>
              <a:rPr lang="es-ES" b="0" i="0" u="none" strike="noStrike" dirty="0">
                <a:solidFill>
                  <a:srgbClr val="4D5156"/>
                </a:solidFill>
                <a:effectLst/>
                <a:latin typeface="arial" panose="020B0604020202020204" pitchFamily="34" charset="0"/>
              </a:rPr>
              <a:t> Radical </a:t>
            </a:r>
            <a:r>
              <a:rPr lang="es-ES" b="0" i="0" u="none" strike="noStrike" dirty="0" err="1">
                <a:solidFill>
                  <a:srgbClr val="4D5156"/>
                </a:solidFill>
                <a:effectLst/>
                <a:latin typeface="arial" panose="020B0604020202020204" pitchFamily="34" charset="0"/>
              </a:rPr>
              <a:t>Absorbance</a:t>
            </a:r>
            <a:r>
              <a:rPr lang="es-ES" b="0" i="0" u="none" strike="noStrike" dirty="0">
                <a:solidFill>
                  <a:srgbClr val="4D5156"/>
                </a:solidFill>
                <a:effectLst/>
                <a:latin typeface="arial" panose="020B0604020202020204" pitchFamily="34" charset="0"/>
              </a:rPr>
              <a:t> </a:t>
            </a:r>
            <a:r>
              <a:rPr lang="es-ES" b="0" i="0" u="none" strike="noStrike" dirty="0" err="1">
                <a:solidFill>
                  <a:srgbClr val="4D5156"/>
                </a:solidFill>
                <a:effectLst/>
                <a:latin typeface="arial" panose="020B0604020202020204" pitchFamily="34" charset="0"/>
              </a:rPr>
              <a:t>Capacity</a:t>
            </a:r>
            <a:endParaRPr lang="es-ES" b="0" i="0" u="none" strike="noStrike" dirty="0">
              <a:solidFill>
                <a:srgbClr val="4D5156"/>
              </a:solidFill>
              <a:effectLst/>
              <a:latin typeface="arial" panose="020B0604020202020204" pitchFamily="34" charset="0"/>
            </a:endParaRPr>
          </a:p>
          <a:p>
            <a:r>
              <a:rPr lang="es-ES" b="0" i="0" u="none" strike="noStrike" dirty="0">
                <a:solidFill>
                  <a:srgbClr val="4D5156"/>
                </a:solidFill>
                <a:effectLst/>
                <a:latin typeface="arial" panose="020B0604020202020204" pitchFamily="34" charset="0"/>
              </a:rPr>
              <a:t>ABTS: </a:t>
            </a:r>
            <a:r>
              <a:rPr lang="es-ES" b="0" i="0" u="none" strike="noStrike" dirty="0">
                <a:solidFill>
                  <a:srgbClr val="202122"/>
                </a:solidFill>
                <a:effectLst/>
                <a:latin typeface="Arial" panose="020B0604020202020204" pitchFamily="34" charset="0"/>
              </a:rPr>
              <a:t>2,2'-azino-bis(3-ethylbenzothiazoline-6-sulfonic </a:t>
            </a:r>
            <a:r>
              <a:rPr lang="es-ES" b="0" i="0" u="none" strike="noStrike" dirty="0" err="1">
                <a:solidFill>
                  <a:srgbClr val="202122"/>
                </a:solidFill>
                <a:effectLst/>
                <a:latin typeface="Arial" panose="020B0604020202020204" pitchFamily="34" charset="0"/>
              </a:rPr>
              <a:t>acid</a:t>
            </a:r>
            <a:endParaRPr lang="es-ES" b="0"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3</a:t>
            </a:fld>
            <a:endParaRPr lang="es-ES"/>
          </a:p>
        </p:txBody>
      </p:sp>
    </p:spTree>
    <p:extLst>
      <p:ext uri="{BB962C8B-B14F-4D97-AF65-F5344CB8AC3E}">
        <p14:creationId xmlns:p14="http://schemas.microsoft.com/office/powerpoint/2010/main" val="2536975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DPPH: </a:t>
            </a:r>
            <a:r>
              <a:rPr lang="es-ES" b="0" i="0" u="none" strike="noStrike" dirty="0">
                <a:solidFill>
                  <a:srgbClr val="202124"/>
                </a:solidFill>
                <a:effectLst/>
                <a:latin typeface="Google Sans"/>
              </a:rPr>
              <a:t>2,2-Diphenyl-1-picrylhydrazyl</a:t>
            </a:r>
          </a:p>
          <a:p>
            <a:r>
              <a:rPr lang="es-ES" b="0" i="0" u="none" strike="noStrike" dirty="0">
                <a:solidFill>
                  <a:srgbClr val="202124"/>
                </a:solidFill>
                <a:effectLst/>
                <a:latin typeface="Google Sans"/>
              </a:rPr>
              <a:t>FRAP: </a:t>
            </a:r>
            <a:r>
              <a:rPr lang="es-ES" b="0" i="0" u="none" strike="noStrike" dirty="0" err="1">
                <a:solidFill>
                  <a:srgbClr val="202124"/>
                </a:solidFill>
                <a:effectLst/>
                <a:latin typeface="Google Sans"/>
              </a:rPr>
              <a:t>Ferric</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Reducing</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Antioxidant</a:t>
            </a:r>
            <a:r>
              <a:rPr lang="es-ES" b="0" i="0" u="none" strike="noStrike" dirty="0">
                <a:solidFill>
                  <a:srgbClr val="202124"/>
                </a:solidFill>
                <a:effectLst/>
                <a:latin typeface="Google Sans"/>
              </a:rPr>
              <a:t> </a:t>
            </a:r>
            <a:r>
              <a:rPr lang="es-ES" b="0" i="0" u="none" strike="noStrike" dirty="0" err="1">
                <a:solidFill>
                  <a:srgbClr val="202124"/>
                </a:solidFill>
                <a:effectLst/>
                <a:latin typeface="Google Sans"/>
              </a:rPr>
              <a:t>Power</a:t>
            </a:r>
            <a:endParaRPr lang="es-ES" b="0" i="0" u="none" strike="noStrike" dirty="0">
              <a:solidFill>
                <a:srgbClr val="202124"/>
              </a:solidFill>
              <a:effectLst/>
              <a:latin typeface="Google Sans"/>
            </a:endParaRPr>
          </a:p>
          <a:p>
            <a:r>
              <a:rPr lang="es-ES" b="0" i="0" u="none" strike="noStrike" dirty="0">
                <a:solidFill>
                  <a:srgbClr val="202124"/>
                </a:solidFill>
                <a:effectLst/>
                <a:latin typeface="Google Sans"/>
              </a:rPr>
              <a:t>ORAC: </a:t>
            </a:r>
            <a:r>
              <a:rPr lang="es-ES" b="0" i="0" u="none" strike="noStrike" dirty="0" err="1">
                <a:solidFill>
                  <a:srgbClr val="4D5156"/>
                </a:solidFill>
                <a:effectLst/>
                <a:latin typeface="arial" panose="020B0604020202020204" pitchFamily="34" charset="0"/>
              </a:rPr>
              <a:t>Oxygen</a:t>
            </a:r>
            <a:r>
              <a:rPr lang="es-ES" b="0" i="0" u="none" strike="noStrike" dirty="0">
                <a:solidFill>
                  <a:srgbClr val="4D5156"/>
                </a:solidFill>
                <a:effectLst/>
                <a:latin typeface="arial" panose="020B0604020202020204" pitchFamily="34" charset="0"/>
              </a:rPr>
              <a:t> Radical </a:t>
            </a:r>
            <a:r>
              <a:rPr lang="es-ES" b="0" i="0" u="none" strike="noStrike" dirty="0" err="1">
                <a:solidFill>
                  <a:srgbClr val="4D5156"/>
                </a:solidFill>
                <a:effectLst/>
                <a:latin typeface="arial" panose="020B0604020202020204" pitchFamily="34" charset="0"/>
              </a:rPr>
              <a:t>Absorbance</a:t>
            </a:r>
            <a:r>
              <a:rPr lang="es-ES" b="0" i="0" u="none" strike="noStrike" dirty="0">
                <a:solidFill>
                  <a:srgbClr val="4D5156"/>
                </a:solidFill>
                <a:effectLst/>
                <a:latin typeface="arial" panose="020B0604020202020204" pitchFamily="34" charset="0"/>
              </a:rPr>
              <a:t> </a:t>
            </a:r>
            <a:r>
              <a:rPr lang="es-ES" b="0" i="0" u="none" strike="noStrike" dirty="0" err="1">
                <a:solidFill>
                  <a:srgbClr val="4D5156"/>
                </a:solidFill>
                <a:effectLst/>
                <a:latin typeface="arial" panose="020B0604020202020204" pitchFamily="34" charset="0"/>
              </a:rPr>
              <a:t>Capacity</a:t>
            </a:r>
            <a:endParaRPr lang="es-ES" b="0" i="0" u="none" strike="noStrike" dirty="0">
              <a:solidFill>
                <a:srgbClr val="4D5156"/>
              </a:solidFill>
              <a:effectLst/>
              <a:latin typeface="arial" panose="020B0604020202020204" pitchFamily="34" charset="0"/>
            </a:endParaRPr>
          </a:p>
          <a:p>
            <a:r>
              <a:rPr lang="es-ES" b="0" i="0" u="none" strike="noStrike" dirty="0">
                <a:solidFill>
                  <a:srgbClr val="4D5156"/>
                </a:solidFill>
                <a:effectLst/>
                <a:latin typeface="arial" panose="020B0604020202020204" pitchFamily="34" charset="0"/>
              </a:rPr>
              <a:t>ABTS: </a:t>
            </a:r>
            <a:r>
              <a:rPr lang="es-ES" b="0" i="0" u="none" strike="noStrike" dirty="0">
                <a:solidFill>
                  <a:srgbClr val="202122"/>
                </a:solidFill>
                <a:effectLst/>
                <a:latin typeface="Arial" panose="020B0604020202020204" pitchFamily="34" charset="0"/>
              </a:rPr>
              <a:t>2,2'-azino-bis(3-ethylbenzothiazoline-6-sulfonic </a:t>
            </a:r>
            <a:r>
              <a:rPr lang="es-ES" b="0" i="0" u="none" strike="noStrike" dirty="0" err="1">
                <a:solidFill>
                  <a:srgbClr val="202122"/>
                </a:solidFill>
                <a:effectLst/>
                <a:latin typeface="Arial" panose="020B0604020202020204" pitchFamily="34" charset="0"/>
              </a:rPr>
              <a:t>acid</a:t>
            </a:r>
            <a:endParaRPr lang="es-ES" b="0"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4</a:t>
            </a:fld>
            <a:endParaRPr lang="es-ES"/>
          </a:p>
        </p:txBody>
      </p:sp>
    </p:spTree>
    <p:extLst>
      <p:ext uri="{BB962C8B-B14F-4D97-AF65-F5344CB8AC3E}">
        <p14:creationId xmlns:p14="http://schemas.microsoft.com/office/powerpoint/2010/main" val="1730532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MDA: </a:t>
            </a:r>
            <a:r>
              <a:rPr lang="es-ES" dirty="0" err="1"/>
              <a:t>Malondialdehyde</a:t>
            </a:r>
            <a:r>
              <a:rPr lang="es-ES" dirty="0"/>
              <a:t>, </a:t>
            </a:r>
            <a:r>
              <a:rPr lang="es-ES" dirty="0" err="1"/>
              <a:t>biomarker</a:t>
            </a:r>
            <a:r>
              <a:rPr lang="es-ES" dirty="0"/>
              <a:t> of </a:t>
            </a:r>
            <a:r>
              <a:rPr lang="es-ES" dirty="0" err="1"/>
              <a:t>lipid</a:t>
            </a:r>
            <a:r>
              <a:rPr lang="es-ES" dirty="0"/>
              <a:t> </a:t>
            </a:r>
            <a:r>
              <a:rPr lang="es-ES" dirty="0" err="1"/>
              <a:t>peroxidation</a:t>
            </a:r>
            <a:endParaRPr lang="es-ES" dirty="0"/>
          </a:p>
          <a:p>
            <a:r>
              <a:rPr lang="es-ES" dirty="0" err="1"/>
              <a:t>Carbonyl</a:t>
            </a:r>
            <a:r>
              <a:rPr lang="es-ES" dirty="0"/>
              <a:t> </a:t>
            </a:r>
            <a:r>
              <a:rPr lang="es-ES" dirty="0" err="1"/>
              <a:t>proteins</a:t>
            </a:r>
            <a:r>
              <a:rPr lang="es-ES" dirty="0"/>
              <a:t>: </a:t>
            </a:r>
            <a:r>
              <a:rPr lang="es-ES" dirty="0" err="1"/>
              <a:t>Biomarker</a:t>
            </a:r>
            <a:r>
              <a:rPr lang="es-ES" dirty="0"/>
              <a:t> of </a:t>
            </a:r>
            <a:r>
              <a:rPr lang="es-ES" dirty="0" err="1"/>
              <a:t>protein</a:t>
            </a:r>
            <a:r>
              <a:rPr lang="es-ES" dirty="0"/>
              <a:t> </a:t>
            </a:r>
            <a:r>
              <a:rPr lang="es-ES" dirty="0" err="1"/>
              <a:t>oxidation</a:t>
            </a:r>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GSH: </a:t>
            </a:r>
            <a:r>
              <a:rPr lang="es-ES" dirty="0" err="1"/>
              <a:t>Reduced</a:t>
            </a:r>
            <a:r>
              <a:rPr lang="es-ES" dirty="0"/>
              <a:t> </a:t>
            </a:r>
            <a:r>
              <a:rPr lang="es-ES" dirty="0" err="1"/>
              <a:t>Glutathione</a:t>
            </a:r>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5</a:t>
            </a:fld>
            <a:endParaRPr lang="es-ES"/>
          </a:p>
        </p:txBody>
      </p:sp>
    </p:spTree>
    <p:extLst>
      <p:ext uri="{BB962C8B-B14F-4D97-AF65-F5344CB8AC3E}">
        <p14:creationId xmlns:p14="http://schemas.microsoft.com/office/powerpoint/2010/main" val="2043717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MDA: </a:t>
            </a:r>
            <a:r>
              <a:rPr lang="es-ES" dirty="0" err="1"/>
              <a:t>Malondialdehyde</a:t>
            </a:r>
            <a:r>
              <a:rPr lang="es-ES" dirty="0"/>
              <a:t>, </a:t>
            </a:r>
            <a:r>
              <a:rPr lang="es-ES" dirty="0" err="1"/>
              <a:t>biomarker</a:t>
            </a:r>
            <a:r>
              <a:rPr lang="es-ES" dirty="0"/>
              <a:t> of </a:t>
            </a:r>
            <a:r>
              <a:rPr lang="es-ES" dirty="0" err="1"/>
              <a:t>lipid</a:t>
            </a:r>
            <a:r>
              <a:rPr lang="es-ES" dirty="0"/>
              <a:t> </a:t>
            </a:r>
            <a:r>
              <a:rPr lang="es-ES" dirty="0" err="1"/>
              <a:t>peroxidation</a:t>
            </a:r>
            <a:endParaRPr lang="es-ES" dirty="0"/>
          </a:p>
          <a:p>
            <a:r>
              <a:rPr lang="es-ES" dirty="0" err="1"/>
              <a:t>Carbonyl</a:t>
            </a:r>
            <a:r>
              <a:rPr lang="es-ES" dirty="0"/>
              <a:t> </a:t>
            </a:r>
            <a:r>
              <a:rPr lang="es-ES" dirty="0" err="1"/>
              <a:t>proteins</a:t>
            </a:r>
            <a:r>
              <a:rPr lang="es-ES" dirty="0"/>
              <a:t>: </a:t>
            </a:r>
            <a:r>
              <a:rPr lang="es-ES" dirty="0" err="1"/>
              <a:t>Biomarker</a:t>
            </a:r>
            <a:r>
              <a:rPr lang="es-ES" dirty="0"/>
              <a:t> of </a:t>
            </a:r>
            <a:r>
              <a:rPr lang="es-ES" dirty="0" err="1"/>
              <a:t>protein</a:t>
            </a:r>
            <a:r>
              <a:rPr lang="es-ES" dirty="0"/>
              <a:t> </a:t>
            </a:r>
            <a:r>
              <a:rPr lang="es-ES" dirty="0" err="1"/>
              <a:t>oxidation</a:t>
            </a:r>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GSH: </a:t>
            </a:r>
            <a:r>
              <a:rPr lang="es-ES" dirty="0" err="1"/>
              <a:t>Reduced</a:t>
            </a:r>
            <a:r>
              <a:rPr lang="es-ES" dirty="0"/>
              <a:t> </a:t>
            </a:r>
            <a:r>
              <a:rPr lang="es-ES" dirty="0" err="1"/>
              <a:t>Glutathione</a:t>
            </a:r>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6</a:t>
            </a:fld>
            <a:endParaRPr lang="es-ES"/>
          </a:p>
        </p:txBody>
      </p:sp>
    </p:spTree>
    <p:extLst>
      <p:ext uri="{BB962C8B-B14F-4D97-AF65-F5344CB8AC3E}">
        <p14:creationId xmlns:p14="http://schemas.microsoft.com/office/powerpoint/2010/main" val="1989181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dirty="0">
                <a:effectLst/>
                <a:latin typeface="TimesNewRomanPSMT"/>
              </a:rPr>
              <a:t>VLDL-C: </a:t>
            </a:r>
            <a:r>
              <a:rPr lang="es-ES" sz="1800" dirty="0" err="1">
                <a:effectLst/>
                <a:latin typeface="TimesNewRomanPSMT"/>
              </a:rPr>
              <a:t>very</a:t>
            </a:r>
            <a:r>
              <a:rPr lang="es-ES" sz="1800" dirty="0">
                <a:effectLst/>
                <a:latin typeface="TimesNewRomanPSMT"/>
              </a:rPr>
              <a:t> </a:t>
            </a:r>
            <a:r>
              <a:rPr lang="es-ES" sz="1800" dirty="0" err="1">
                <a:effectLst/>
                <a:latin typeface="TimesNewRomanPSMT"/>
              </a:rPr>
              <a:t>low</a:t>
            </a:r>
            <a:r>
              <a:rPr lang="es-ES" sz="1800" dirty="0">
                <a:effectLst/>
                <a:latin typeface="TimesNewRomanPSMT"/>
              </a:rPr>
              <a:t> </a:t>
            </a:r>
            <a:r>
              <a:rPr lang="es-ES" sz="1800" dirty="0" err="1">
                <a:effectLst/>
                <a:latin typeface="TimesNewRomanPSMT"/>
              </a:rPr>
              <a:t>density</a:t>
            </a:r>
            <a:r>
              <a:rPr lang="es-ES" sz="1800" dirty="0">
                <a:effectLst/>
                <a:latin typeface="TimesNewRomanPSMT"/>
              </a:rPr>
              <a:t> </a:t>
            </a:r>
            <a:r>
              <a:rPr lang="es-ES" sz="1800" dirty="0" err="1">
                <a:effectLst/>
                <a:latin typeface="TimesNewRomanPSMT"/>
              </a:rPr>
              <a:t>lipoprotein-cholesterol</a:t>
            </a:r>
            <a:endParaRPr lang="es-ES" sz="1800" dirty="0">
              <a:effectLst/>
              <a:latin typeface="TimesNewRomanPSM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a:effectLst/>
                <a:latin typeface="TimesNewRomanPSMT"/>
              </a:rPr>
              <a:t>LDL-C: </a:t>
            </a:r>
            <a:r>
              <a:rPr lang="es-ES" sz="1200" dirty="0" err="1">
                <a:effectLst/>
                <a:latin typeface="TimesNewRomanPSMT"/>
              </a:rPr>
              <a:t>low</a:t>
            </a:r>
            <a:r>
              <a:rPr lang="es-ES" sz="1200" dirty="0">
                <a:effectLst/>
                <a:latin typeface="TimesNewRomanPSMT"/>
              </a:rPr>
              <a:t> </a:t>
            </a:r>
            <a:r>
              <a:rPr lang="es-ES" sz="1200" dirty="0" err="1">
                <a:effectLst/>
                <a:latin typeface="TimesNewRomanPSMT"/>
              </a:rPr>
              <a:t>density</a:t>
            </a:r>
            <a:r>
              <a:rPr lang="es-ES" sz="1200" dirty="0">
                <a:effectLst/>
                <a:latin typeface="TimesNewRomanPSMT"/>
              </a:rPr>
              <a:t> </a:t>
            </a:r>
            <a:r>
              <a:rPr lang="es-ES" sz="1200" dirty="0" err="1">
                <a:effectLst/>
                <a:latin typeface="TimesNewRomanPSMT"/>
              </a:rPr>
              <a:t>lipoprotein-cholesterol</a:t>
            </a:r>
            <a:endParaRPr lang="es-ES" sz="1200" dirty="0">
              <a:effectLst/>
              <a:latin typeface="TimesNewRomanPSM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a:effectLst/>
                <a:latin typeface="TimesNewRomanPSMT"/>
              </a:rPr>
              <a:t>HDL-C: </a:t>
            </a:r>
            <a:r>
              <a:rPr lang="es-ES" sz="1800" dirty="0" err="1">
                <a:effectLst/>
                <a:latin typeface="TimesNewRomanPSMT"/>
              </a:rPr>
              <a:t>high</a:t>
            </a:r>
            <a:r>
              <a:rPr lang="es-ES" sz="1800" dirty="0">
                <a:effectLst/>
                <a:latin typeface="TimesNewRomanPSMT"/>
              </a:rPr>
              <a:t> </a:t>
            </a:r>
            <a:r>
              <a:rPr lang="es-ES" sz="1800" dirty="0" err="1">
                <a:effectLst/>
                <a:latin typeface="TimesNewRomanPSMT"/>
              </a:rPr>
              <a:t>density</a:t>
            </a:r>
            <a:r>
              <a:rPr lang="es-ES" sz="1800" dirty="0">
                <a:effectLst/>
                <a:latin typeface="TimesNewRomanPSMT"/>
              </a:rPr>
              <a:t> </a:t>
            </a:r>
            <a:r>
              <a:rPr lang="es-ES" sz="1800" dirty="0" err="1">
                <a:effectLst/>
                <a:latin typeface="TimesNewRomanPSMT"/>
              </a:rPr>
              <a:t>lipoprotein</a:t>
            </a:r>
            <a:r>
              <a:rPr lang="es-ES" sz="1800" dirty="0">
                <a:effectLst/>
                <a:latin typeface="TimesNewRomanPSMT"/>
              </a:rPr>
              <a:t>-colesterol</a:t>
            </a:r>
          </a:p>
          <a:p>
            <a:pPr marL="0" marR="0" lvl="0" indent="0" algn="l" defTabSz="914400" rtl="0" eaLnBrk="1" fontAlgn="auto" latinLnBrk="0" hangingPunct="1">
              <a:lnSpc>
                <a:spcPct val="100000"/>
              </a:lnSpc>
              <a:spcBef>
                <a:spcPts val="0"/>
              </a:spcBef>
              <a:spcAft>
                <a:spcPts val="0"/>
              </a:spcAft>
              <a:buClrTx/>
              <a:buSzTx/>
              <a:buFontTx/>
              <a:buNone/>
              <a:tabLst/>
              <a:defRPr/>
            </a:pPr>
            <a:r>
              <a:rPr lang="es-ES" b="1" i="0" u="none" strike="noStrike" dirty="0">
                <a:solidFill>
                  <a:srgbClr val="5F6368"/>
                </a:solidFill>
                <a:effectLst/>
                <a:latin typeface="arial" panose="020B0604020202020204" pitchFamily="34" charset="0"/>
              </a:rPr>
              <a:t>LPL: </a:t>
            </a:r>
            <a:r>
              <a:rPr lang="es-ES" b="0" i="0" u="none" strike="noStrike" dirty="0" err="1">
                <a:solidFill>
                  <a:srgbClr val="000000"/>
                </a:solidFill>
                <a:effectLst/>
                <a:latin typeface="Times New Roman" panose="02020603050405020304" pitchFamily="18" charset="0"/>
              </a:rPr>
              <a:t>Lipoprotein</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lipase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is</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an</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enzyme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that</a:t>
            </a:r>
            <a:r>
              <a:rPr lang="es-ES" b="0" i="0" u="none" strike="noStrike" dirty="0">
                <a:solidFill>
                  <a:srgbClr val="000000"/>
                </a:solidFill>
                <a:effectLst/>
                <a:latin typeface="Times New Roman" panose="02020603050405020304" pitchFamily="18" charset="0"/>
              </a:rPr>
              <a:t> degrades </a:t>
            </a:r>
            <a:r>
              <a:rPr lang="es-ES" b="0" i="0" u="none" strike="noStrike" dirty="0" err="1">
                <a:solidFill>
                  <a:srgbClr val="000000"/>
                </a:solidFill>
                <a:effectLst/>
                <a:latin typeface="Times New Roman" panose="02020603050405020304" pitchFamily="18" charset="0"/>
              </a:rPr>
              <a:t>circulating</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triglycerides</a:t>
            </a:r>
            <a:r>
              <a:rPr lang="es-ES" b="0" i="0" u="none" strike="noStrike" dirty="0">
                <a:solidFill>
                  <a:srgbClr val="000000"/>
                </a:solidFill>
                <a:effectLst/>
                <a:latin typeface="Times New Roman" panose="02020603050405020304" pitchFamily="18" charset="0"/>
              </a:rPr>
              <a:t> in </a:t>
            </a:r>
            <a:r>
              <a:rPr lang="es-ES" b="0" i="0" u="none" strike="noStrike" dirty="0" err="1">
                <a:solidFill>
                  <a:srgbClr val="000000"/>
                </a:solidFill>
                <a:effectLst/>
                <a:latin typeface="Times New Roman" panose="02020603050405020304" pitchFamily="18" charset="0"/>
              </a:rPr>
              <a:t>the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bloodstream</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These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triglycerides</a:t>
            </a:r>
            <a:r>
              <a:rPr lang="es-ES" b="0" i="0" u="none" strike="noStrike" dirty="0">
                <a:solidFill>
                  <a:srgbClr val="000000"/>
                </a:solidFill>
                <a:effectLst/>
                <a:latin typeface="Times New Roman" panose="02020603050405020304" pitchFamily="18" charset="0"/>
              </a:rPr>
              <a:t> are </a:t>
            </a:r>
            <a:r>
              <a:rPr lang="es-ES" b="0" i="0" u="none" strike="noStrike" dirty="0" err="1">
                <a:solidFill>
                  <a:srgbClr val="000000"/>
                </a:solidFill>
                <a:effectLst/>
                <a:latin typeface="Times New Roman" panose="02020603050405020304" pitchFamily="18" charset="0"/>
              </a:rPr>
              <a:t>embedded</a:t>
            </a:r>
            <a:r>
              <a:rPr lang="es-ES" b="0" i="0" u="none" strike="noStrike" dirty="0">
                <a:solidFill>
                  <a:srgbClr val="000000"/>
                </a:solidFill>
                <a:effectLst/>
                <a:latin typeface="Times New Roman" panose="02020603050405020304" pitchFamily="18" charset="0"/>
              </a:rPr>
              <a:t> in </a:t>
            </a:r>
            <a:r>
              <a:rPr lang="es-ES" b="0" i="0" u="none" strike="noStrike" dirty="0" err="1">
                <a:solidFill>
                  <a:srgbClr val="000000"/>
                </a:solidFill>
                <a:effectLst/>
                <a:latin typeface="Times New Roman" panose="02020603050405020304" pitchFamily="18" charset="0"/>
              </a:rPr>
              <a:t>very</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low-density</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lipoproteins</a:t>
            </a:r>
            <a:r>
              <a:rPr lang="es-ES" b="0" i="0" u="none" strike="noStrike" dirty="0">
                <a:solidFill>
                  <a:srgbClr val="000000"/>
                </a:solidFill>
                <a:effectLst/>
                <a:latin typeface="Times New Roman" panose="02020603050405020304" pitchFamily="18" charset="0"/>
              </a:rPr>
              <a:t> (VLDL) and </a:t>
            </a:r>
            <a:r>
              <a:rPr lang="es-ES" b="0" i="0" u="none" strike="noStrike" dirty="0" err="1">
                <a:solidFill>
                  <a:srgbClr val="000000"/>
                </a:solidFill>
                <a:effectLst/>
                <a:latin typeface="Times New Roman" panose="02020603050405020304" pitchFamily="18" charset="0"/>
              </a:rPr>
              <a:t>chylomicrons</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traveling</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through</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the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bloodstream</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Fatty</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acids</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liberated</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from</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the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triglycerides</a:t>
            </a:r>
            <a:r>
              <a:rPr lang="es-ES" b="0" i="0" u="none" strike="noStrike" dirty="0">
                <a:solidFill>
                  <a:srgbClr val="000000"/>
                </a:solidFill>
                <a:effectLst/>
                <a:latin typeface="Times New Roman" panose="02020603050405020304" pitchFamily="18" charset="0"/>
              </a:rPr>
              <a:t> are </a:t>
            </a:r>
            <a:r>
              <a:rPr lang="es-ES" b="0" i="0" u="none" strike="noStrike" dirty="0" err="1">
                <a:solidFill>
                  <a:srgbClr val="000000"/>
                </a:solidFill>
                <a:effectLst/>
                <a:latin typeface="Times New Roman" panose="02020603050405020304" pitchFamily="18" charset="0"/>
              </a:rPr>
              <a:t>then</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used</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for</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storage</a:t>
            </a:r>
            <a:r>
              <a:rPr lang="es-ES" b="0" i="0" u="none" strike="noStrike" dirty="0">
                <a:solidFill>
                  <a:srgbClr val="000000"/>
                </a:solidFill>
                <a:effectLst/>
                <a:latin typeface="Times New Roman" panose="02020603050405020304" pitchFamily="18" charset="0"/>
              </a:rPr>
              <a:t> in </a:t>
            </a:r>
            <a:r>
              <a:rPr lang="es-ES" b="0" i="0" u="none" strike="noStrike" dirty="0" err="1">
                <a:solidFill>
                  <a:srgbClr val="000000"/>
                </a:solidFill>
                <a:effectLst/>
                <a:latin typeface="Times New Roman" panose="02020603050405020304" pitchFamily="18" charset="0"/>
              </a:rPr>
              <a:t>adipose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tissue</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or</a:t>
            </a:r>
            <a:r>
              <a:rPr lang="es-ES" b="0" i="0" u="none" strike="noStrike" dirty="0">
                <a:solidFill>
                  <a:srgbClr val="000000"/>
                </a:solidFill>
                <a:effectLst/>
                <a:latin typeface="Times New Roman" panose="02020603050405020304" pitchFamily="18" charset="0"/>
              </a:rPr>
              <a:t> fuel in </a:t>
            </a:r>
            <a:r>
              <a:rPr lang="es-ES" b="0" i="0" u="none" strike="noStrike" dirty="0" err="1">
                <a:solidFill>
                  <a:srgbClr val="000000"/>
                </a:solidFill>
                <a:effectLst/>
                <a:latin typeface="Times New Roman" panose="02020603050405020304" pitchFamily="18" charset="0"/>
              </a:rPr>
              <a:t>skeletal</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or</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cardiac</a:t>
            </a:r>
            <a:r>
              <a:rPr lang="es-ES" b="0" i="0" u="none" strike="noStrike" dirty="0">
                <a:solidFill>
                  <a:srgbClr val="000000"/>
                </a:solidFill>
                <a:effectLst/>
                <a:latin typeface="Times New Roman" panose="02020603050405020304" pitchFamily="18" charset="0"/>
              </a:rPr>
              <a:t> </a:t>
            </a:r>
            <a:r>
              <a:rPr lang="es-ES" b="0" i="0" u="none" strike="noStrike" dirty="0" err="1">
                <a:solidFill>
                  <a:srgbClr val="000000"/>
                </a:solidFill>
                <a:effectLst/>
                <a:latin typeface="Times New Roman" panose="02020603050405020304" pitchFamily="18" charset="0"/>
              </a:rPr>
              <a:t>muscle</a:t>
            </a:r>
            <a:r>
              <a:rPr lang="es-ES" b="0" i="0" u="none" strike="noStrike" dirty="0">
                <a:solidFill>
                  <a:srgbClr val="000000"/>
                </a:solidFill>
                <a:effectLst/>
                <a:latin typeface="Times New Roman" panose="02020603050405020304" pitchFamily="18" charset="0"/>
              </a:rPr>
              <a:t>.</a:t>
            </a:r>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ES" dirty="0"/>
          </a:p>
          <a:p>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7</a:t>
            </a:fld>
            <a:endParaRPr lang="es-ES"/>
          </a:p>
        </p:txBody>
      </p:sp>
    </p:spTree>
    <p:extLst>
      <p:ext uri="{BB962C8B-B14F-4D97-AF65-F5344CB8AC3E}">
        <p14:creationId xmlns:p14="http://schemas.microsoft.com/office/powerpoint/2010/main" val="25502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a:effectLst/>
                <a:latin typeface="TimesNewRomanPSMT"/>
              </a:rPr>
              <a:t>- Glycated hemoglobin has always been considered as an important indicator of long-term glycemic control. The excess glucose present in the blood reacts with hemoglobin to form glycated hemoglobin.</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800">
                <a:solidFill>
                  <a:srgbClr val="211E1E"/>
                </a:solidFill>
                <a:effectLst/>
                <a:latin typeface="LfwjlcKwvrnbAdvTT3713a231"/>
              </a:rPr>
              <a:t>- Serum alanine aminotransferase (ALT), aspartate amino-transferase (AST), alkaline phosphatase ALP, lactate dehydrogenase LDH. High levels of these enzymes is attributed to the leakage of the enzymes from the liver cytosol into the bloodstream, which may be due to liver dysfunction or damage of liver cells.</a:t>
            </a: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dirty="0"/>
          </a:p>
          <a:p>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8</a:t>
            </a:fld>
            <a:endParaRPr lang="es-ES"/>
          </a:p>
        </p:txBody>
      </p:sp>
    </p:spTree>
    <p:extLst>
      <p:ext uri="{BB962C8B-B14F-4D97-AF65-F5344CB8AC3E}">
        <p14:creationId xmlns:p14="http://schemas.microsoft.com/office/powerpoint/2010/main" val="3118374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 IL-6 (Interleukin 6) and TNFa (Tumor Necrosis Factor alpha) are two of the major pro-inflammatory cytokines</a:t>
            </a:r>
            <a:endParaRPr lang="es-ES"/>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s-ES" dirty="0"/>
          </a:p>
          <a:p>
            <a:endParaRPr lang="es-ES" dirty="0"/>
          </a:p>
        </p:txBody>
      </p:sp>
      <p:sp>
        <p:nvSpPr>
          <p:cNvPr id="4" name="Marcador de número de diapositiva 3"/>
          <p:cNvSpPr>
            <a:spLocks noGrp="1"/>
          </p:cNvSpPr>
          <p:nvPr>
            <p:ph type="sldNum" sz="quarter" idx="5"/>
          </p:nvPr>
        </p:nvSpPr>
        <p:spPr/>
        <p:txBody>
          <a:bodyPr/>
          <a:lstStyle/>
          <a:p>
            <a:fld id="{488D01FF-5219-8844-B066-045B34B4181A}" type="slidenum">
              <a:rPr lang="es-ES" smtClean="0"/>
              <a:t>9</a:t>
            </a:fld>
            <a:endParaRPr lang="es-ES"/>
          </a:p>
        </p:txBody>
      </p:sp>
    </p:spTree>
    <p:extLst>
      <p:ext uri="{BB962C8B-B14F-4D97-AF65-F5344CB8AC3E}">
        <p14:creationId xmlns:p14="http://schemas.microsoft.com/office/powerpoint/2010/main" val="271568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F54E9-FE8F-B541-B96B-5C488564438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7692E93-57F0-C840-9979-C5095758C7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D4201BA-BFAE-B044-8067-20F63275AE83}"/>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26EF1302-3B7E-E543-A4AB-601C48C5C7D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3342450-870C-4440-B02E-CC7E13B08F5A}"/>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3064052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3A442-9922-BA4D-89B9-44F6A8A874C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2ED5192-253F-4A4D-A66C-C6C07F94713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035B354-F29C-7643-A641-D36345729EBB}"/>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3D97E8C1-82EB-5D44-AECC-768E655AA4F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1911C31-7C3D-BD48-91FC-A2D1AE92F6B5}"/>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178851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43E0213-8CEF-0644-8BDB-BCD30DA8F74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D47B18F-98D7-4641-B1A2-B2E18B8E167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C7E8A60-9A77-3E49-8093-07D49358AC19}"/>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15885EB6-0248-454B-AC0C-6A7ACAFE74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01E9EC9-3FE2-F541-8727-865AA824E74D}"/>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229561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5FC3CE-280E-1D41-9C76-5A8FB5FE1F4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922402D-2B77-1147-BDCC-CF657262BE8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99C50B5-768D-CA4E-8820-A1FD55E1FB82}"/>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C375A9F0-3891-E849-99C9-B01D2514834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003785A-742F-D44B-9AD7-0546FC95C6C7}"/>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2400524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397A54-E914-9C4B-BD13-8F70EB65072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2FA1F3AA-8C40-1041-99CA-5DE81DA71D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126D95C-1FEE-E147-ABCE-AF8FECF9413F}"/>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E43AD788-D93D-9D4B-8E55-7A1454577D5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F2468B3-F723-CB4D-AD7F-A3706DC8FFA3}"/>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1277565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7063CA-2EA6-5D44-BED4-FD611BD8D72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6F11A1B-14BD-8740-8C5D-F821CF234A9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F7E7F7FF-2129-1046-9FA5-70987C3CDED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7CB465E4-795A-2648-AD47-64599E6C1392}"/>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6" name="Marcador de pie de página 5">
            <a:extLst>
              <a:ext uri="{FF2B5EF4-FFF2-40B4-BE49-F238E27FC236}">
                <a16:creationId xmlns:a16="http://schemas.microsoft.com/office/drawing/2014/main" id="{F219E4B2-FEF0-824C-A12A-B87E8F9078E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D6A1769-FCAD-FA4A-853D-F79C4196D1D0}"/>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1974952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6B2491-6A15-2D49-9B1A-AE2EA35068F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4E2AD08-17E8-6A4B-B4AC-E6BAAAA8C7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2457865-BE9A-A04A-BB1F-28423F2FE62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452B2A8-BD1C-0542-B459-4517BD7344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6BA1D8D-BE7F-F540-82E2-118853ADF18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87E58B6-6006-6C47-AE58-96EBC608590B}"/>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8" name="Marcador de pie de página 7">
            <a:extLst>
              <a:ext uri="{FF2B5EF4-FFF2-40B4-BE49-F238E27FC236}">
                <a16:creationId xmlns:a16="http://schemas.microsoft.com/office/drawing/2014/main" id="{C3CD3BEA-27A9-F941-8BC6-A980CD7DCCE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D5710B5C-0A13-784F-9943-4BDE008C467B}"/>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240883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5FCC41-9B3C-3B45-878D-63696A6DC659}"/>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D1B6DB9-302B-5147-9CCB-AA21B846042A}"/>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4" name="Marcador de pie de página 3">
            <a:extLst>
              <a:ext uri="{FF2B5EF4-FFF2-40B4-BE49-F238E27FC236}">
                <a16:creationId xmlns:a16="http://schemas.microsoft.com/office/drawing/2014/main" id="{AFB6BF52-EBE7-D44A-BF0D-D1B21742CEC5}"/>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54A1EE32-32B7-134F-BF35-4D1C0DD788AF}"/>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3551025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90D525D-505D-084E-B198-FA9C6A87698A}"/>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3" name="Marcador de pie de página 2">
            <a:extLst>
              <a:ext uri="{FF2B5EF4-FFF2-40B4-BE49-F238E27FC236}">
                <a16:creationId xmlns:a16="http://schemas.microsoft.com/office/drawing/2014/main" id="{3F965E64-5F01-3B41-8E9F-9A3FA15BFC7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63281E66-60D4-E449-859F-405EA30FCA88}"/>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967479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C8FECD-6541-1C41-BA5B-7435BC0B073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EE235A2-CB1B-2940-846B-7FF82A25F4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2101401-43EC-BD48-9DF0-3055E417EE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22DDF33-06EA-5044-A946-84E24EA369E4}"/>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6" name="Marcador de pie de página 5">
            <a:extLst>
              <a:ext uri="{FF2B5EF4-FFF2-40B4-BE49-F238E27FC236}">
                <a16:creationId xmlns:a16="http://schemas.microsoft.com/office/drawing/2014/main" id="{62A249F9-0BFD-4742-A444-37DCE1B84C4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157BFC3-0DBF-564C-9601-4BB569D4E9E2}"/>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2934893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6F8BE0-06E0-914D-8074-C9CEEAE4A3F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337FD9DF-C99D-014C-A69C-A58862338D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E828E98E-8F19-3F49-B5A0-2D9C49F0F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979C556-7AF0-D74B-A452-89FC83E1B0CB}"/>
              </a:ext>
            </a:extLst>
          </p:cNvPr>
          <p:cNvSpPr>
            <a:spLocks noGrp="1"/>
          </p:cNvSpPr>
          <p:nvPr>
            <p:ph type="dt" sz="half" idx="10"/>
          </p:nvPr>
        </p:nvSpPr>
        <p:spPr/>
        <p:txBody>
          <a:bodyPr/>
          <a:lstStyle/>
          <a:p>
            <a:fld id="{6A58CAD3-AED1-D745-AB12-D6532B46B4D9}" type="datetimeFigureOut">
              <a:rPr lang="es-ES" smtClean="0"/>
              <a:t>15/09/2023</a:t>
            </a:fld>
            <a:endParaRPr lang="es-ES"/>
          </a:p>
        </p:txBody>
      </p:sp>
      <p:sp>
        <p:nvSpPr>
          <p:cNvPr id="6" name="Marcador de pie de página 5">
            <a:extLst>
              <a:ext uri="{FF2B5EF4-FFF2-40B4-BE49-F238E27FC236}">
                <a16:creationId xmlns:a16="http://schemas.microsoft.com/office/drawing/2014/main" id="{D72D488C-58ED-7F4B-81C4-997F9DEFA55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2916831-48BE-FD4C-8EE4-9BE61755A85C}"/>
              </a:ext>
            </a:extLst>
          </p:cNvPr>
          <p:cNvSpPr>
            <a:spLocks noGrp="1"/>
          </p:cNvSpPr>
          <p:nvPr>
            <p:ph type="sldNum" sz="quarter" idx="12"/>
          </p:nvPr>
        </p:nvSpPr>
        <p:spPr/>
        <p:txBody>
          <a:bodyPr/>
          <a:lstStyle/>
          <a:p>
            <a:fld id="{606D0188-091F-6A4F-A8A8-BCE8670BF436}" type="slidenum">
              <a:rPr lang="es-ES" smtClean="0"/>
              <a:t>‹#›</a:t>
            </a:fld>
            <a:endParaRPr lang="es-ES"/>
          </a:p>
        </p:txBody>
      </p:sp>
    </p:spTree>
    <p:extLst>
      <p:ext uri="{BB962C8B-B14F-4D97-AF65-F5344CB8AC3E}">
        <p14:creationId xmlns:p14="http://schemas.microsoft.com/office/powerpoint/2010/main" val="120715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E9B9D18-7127-2741-898F-79F90B9CC3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C48A2EB-F092-4047-BB19-368E2E97D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F74B458-A77D-1848-8498-8ECE3CB12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58CAD3-AED1-D745-AB12-D6532B46B4D9}" type="datetimeFigureOut">
              <a:rPr lang="es-ES" smtClean="0"/>
              <a:t>15/09/2023</a:t>
            </a:fld>
            <a:endParaRPr lang="es-ES"/>
          </a:p>
        </p:txBody>
      </p:sp>
      <p:sp>
        <p:nvSpPr>
          <p:cNvPr id="5" name="Marcador de pie de página 4">
            <a:extLst>
              <a:ext uri="{FF2B5EF4-FFF2-40B4-BE49-F238E27FC236}">
                <a16:creationId xmlns:a16="http://schemas.microsoft.com/office/drawing/2014/main" id="{2E591E45-C7C3-A24E-BD6D-119F908768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635EBE61-BE4C-6D40-80E3-DE11F00615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D0188-091F-6A4F-A8A8-BCE8670BF436}" type="slidenum">
              <a:rPr lang="es-ES" smtClean="0"/>
              <a:t>‹#›</a:t>
            </a:fld>
            <a:endParaRPr lang="es-ES"/>
          </a:p>
        </p:txBody>
      </p:sp>
    </p:spTree>
    <p:extLst>
      <p:ext uri="{BB962C8B-B14F-4D97-AF65-F5344CB8AC3E}">
        <p14:creationId xmlns:p14="http://schemas.microsoft.com/office/powerpoint/2010/main" val="2842826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tif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51ECCD6-B492-A44A-AD55-83D53622FF05}"/>
              </a:ext>
            </a:extLst>
          </p:cNvPr>
          <p:cNvPicPr>
            <a:picLocks noChangeAspect="1"/>
          </p:cNvPicPr>
          <p:nvPr/>
        </p:nvPicPr>
        <p:blipFill>
          <a:blip r:embed="rId3"/>
          <a:stretch>
            <a:fillRect/>
          </a:stretch>
        </p:blipFill>
        <p:spPr>
          <a:xfrm>
            <a:off x="4532060" y="2265880"/>
            <a:ext cx="2435552" cy="1479080"/>
          </a:xfrm>
          <a:prstGeom prst="rect">
            <a:avLst/>
          </a:prstGeom>
        </p:spPr>
      </p:pic>
      <p:sp>
        <p:nvSpPr>
          <p:cNvPr id="6" name="CuadroTexto 5">
            <a:extLst>
              <a:ext uri="{FF2B5EF4-FFF2-40B4-BE49-F238E27FC236}">
                <a16:creationId xmlns:a16="http://schemas.microsoft.com/office/drawing/2014/main" id="{B8263097-7D60-E64C-9863-4735F2489368}"/>
              </a:ext>
            </a:extLst>
          </p:cNvPr>
          <p:cNvSpPr txBox="1"/>
          <p:nvPr/>
        </p:nvSpPr>
        <p:spPr>
          <a:xfrm>
            <a:off x="255096" y="324741"/>
            <a:ext cx="4529958" cy="2585323"/>
          </a:xfrm>
          <a:prstGeom prst="rect">
            <a:avLst/>
          </a:prstGeom>
          <a:noFill/>
        </p:spPr>
        <p:txBody>
          <a:bodyPr wrap="square" rtlCol="0">
            <a:spAutoFit/>
          </a:bodyPr>
          <a:lstStyle/>
          <a:p>
            <a:r>
              <a:rPr lang="es-ES" b="1" dirty="0" err="1"/>
              <a:t>Balanced</a:t>
            </a:r>
            <a:r>
              <a:rPr lang="es-ES" b="1" dirty="0"/>
              <a:t> </a:t>
            </a:r>
            <a:r>
              <a:rPr lang="es-ES" b="1" dirty="0" err="1"/>
              <a:t>nutrient</a:t>
            </a:r>
            <a:r>
              <a:rPr lang="es-ES" b="1" dirty="0"/>
              <a:t> </a:t>
            </a:r>
            <a:r>
              <a:rPr lang="es-ES" b="1" dirty="0" err="1"/>
              <a:t>composition</a:t>
            </a:r>
            <a:r>
              <a:rPr lang="es-ES" dirty="0"/>
              <a:t>:</a:t>
            </a:r>
          </a:p>
          <a:p>
            <a:pPr marL="285750" indent="-285750">
              <a:buFont typeface="Arial" panose="020B0604020202020204" pitchFamily="34" charset="0"/>
              <a:buChar char="•"/>
            </a:pPr>
            <a:r>
              <a:rPr lang="es-ES" dirty="0" err="1"/>
              <a:t>Good</a:t>
            </a:r>
            <a:r>
              <a:rPr lang="es-ES" dirty="0"/>
              <a:t> </a:t>
            </a:r>
            <a:r>
              <a:rPr lang="es-ES" dirty="0" err="1"/>
              <a:t>quality</a:t>
            </a:r>
            <a:r>
              <a:rPr lang="es-ES" dirty="0"/>
              <a:t> of </a:t>
            </a:r>
            <a:r>
              <a:rPr lang="es-ES" dirty="0" err="1"/>
              <a:t>proteins</a:t>
            </a:r>
            <a:r>
              <a:rPr lang="es-ES" dirty="0"/>
              <a:t> (47%) and </a:t>
            </a:r>
            <a:r>
              <a:rPr lang="es-ES" dirty="0" err="1"/>
              <a:t>lipids</a:t>
            </a:r>
            <a:r>
              <a:rPr lang="es-ES" dirty="0"/>
              <a:t> ~19%)</a:t>
            </a:r>
          </a:p>
          <a:p>
            <a:pPr marL="285750" indent="-285750">
              <a:buFont typeface="Arial" panose="020B0604020202020204" pitchFamily="34" charset="0"/>
              <a:buChar char="•"/>
            </a:pPr>
            <a:r>
              <a:rPr lang="es-ES" dirty="0" err="1"/>
              <a:t>Source</a:t>
            </a:r>
            <a:r>
              <a:rPr lang="es-ES" dirty="0"/>
              <a:t> of </a:t>
            </a:r>
            <a:r>
              <a:rPr lang="es-ES" dirty="0" err="1"/>
              <a:t>essential</a:t>
            </a:r>
            <a:r>
              <a:rPr lang="es-ES" dirty="0"/>
              <a:t> amino </a:t>
            </a:r>
            <a:r>
              <a:rPr lang="es-ES" dirty="0" err="1"/>
              <a:t>acids</a:t>
            </a:r>
            <a:r>
              <a:rPr lang="es-ES" dirty="0"/>
              <a:t> (~1/3 of total </a:t>
            </a:r>
            <a:r>
              <a:rPr lang="es-ES" dirty="0" err="1"/>
              <a:t>amount</a:t>
            </a:r>
            <a:r>
              <a:rPr lang="es-ES" dirty="0"/>
              <a:t>)</a:t>
            </a:r>
          </a:p>
          <a:p>
            <a:pPr marL="285750" indent="-285750">
              <a:buFont typeface="Arial" panose="020B0604020202020204" pitchFamily="34" charset="0"/>
              <a:buChar char="•"/>
            </a:pPr>
            <a:r>
              <a:rPr lang="es-ES" dirty="0" err="1"/>
              <a:t>Adequate</a:t>
            </a:r>
            <a:r>
              <a:rPr lang="es-ES" dirty="0"/>
              <a:t> </a:t>
            </a:r>
            <a:r>
              <a:rPr lang="es-ES" dirty="0" err="1"/>
              <a:t>fatty</a:t>
            </a:r>
            <a:r>
              <a:rPr lang="es-ES" dirty="0"/>
              <a:t> </a:t>
            </a:r>
            <a:r>
              <a:rPr lang="es-ES" dirty="0" err="1"/>
              <a:t>acid</a:t>
            </a:r>
            <a:r>
              <a:rPr lang="es-ES" dirty="0"/>
              <a:t> </a:t>
            </a:r>
            <a:r>
              <a:rPr lang="es-ES" dirty="0" err="1"/>
              <a:t>profile</a:t>
            </a:r>
            <a:r>
              <a:rPr lang="es-ES" dirty="0"/>
              <a:t> (~49% </a:t>
            </a:r>
            <a:r>
              <a:rPr lang="es-ES" dirty="0" err="1"/>
              <a:t>PUFAs</a:t>
            </a:r>
            <a:r>
              <a:rPr lang="es-ES" dirty="0"/>
              <a:t>)</a:t>
            </a:r>
          </a:p>
          <a:p>
            <a:pPr marL="285750" indent="-285750">
              <a:buFont typeface="Arial" panose="020B0604020202020204" pitchFamily="34" charset="0"/>
              <a:buChar char="•"/>
            </a:pPr>
            <a:r>
              <a:rPr lang="es-ES" dirty="0"/>
              <a:t>EPA </a:t>
            </a:r>
            <a:r>
              <a:rPr lang="es-ES" dirty="0" err="1"/>
              <a:t>represents</a:t>
            </a:r>
            <a:r>
              <a:rPr lang="es-ES" dirty="0"/>
              <a:t> ~43% of total </a:t>
            </a:r>
            <a:r>
              <a:rPr lang="es-ES" dirty="0" err="1"/>
              <a:t>fatty</a:t>
            </a:r>
            <a:r>
              <a:rPr lang="es-ES" dirty="0"/>
              <a:t> </a:t>
            </a:r>
            <a:r>
              <a:rPr lang="es-ES" dirty="0" err="1"/>
              <a:t>acids</a:t>
            </a:r>
            <a:r>
              <a:rPr lang="es-ES" dirty="0"/>
              <a:t>, and ~5% </a:t>
            </a:r>
            <a:r>
              <a:rPr lang="es-ES" dirty="0" err="1"/>
              <a:t>dry</a:t>
            </a:r>
            <a:r>
              <a:rPr lang="es-ES" dirty="0"/>
              <a:t> </a:t>
            </a:r>
            <a:r>
              <a:rPr lang="es-ES" dirty="0" err="1"/>
              <a:t>weight</a:t>
            </a:r>
            <a:endParaRPr lang="es-ES" dirty="0"/>
          </a:p>
          <a:p>
            <a:pPr marL="285750" indent="-285750">
              <a:buFont typeface="Arial" panose="020B0604020202020204" pitchFamily="34" charset="0"/>
              <a:buChar char="•"/>
            </a:pPr>
            <a:r>
              <a:rPr lang="es-ES" dirty="0"/>
              <a:t>Ratio </a:t>
            </a:r>
            <a:r>
              <a:rPr lang="es-ES" dirty="0">
                <a:latin typeface="Symbol" pitchFamily="2" charset="2"/>
              </a:rPr>
              <a:t>w</a:t>
            </a:r>
            <a:r>
              <a:rPr lang="es-ES" dirty="0"/>
              <a:t>6/</a:t>
            </a:r>
            <a:r>
              <a:rPr lang="es-ES" dirty="0">
                <a:latin typeface="Symbol" pitchFamily="2" charset="2"/>
              </a:rPr>
              <a:t>w</a:t>
            </a:r>
            <a:r>
              <a:rPr lang="es-ES" dirty="0"/>
              <a:t>3&lt;1</a:t>
            </a:r>
          </a:p>
        </p:txBody>
      </p:sp>
      <p:sp>
        <p:nvSpPr>
          <p:cNvPr id="7" name="CuadroTexto 6">
            <a:extLst>
              <a:ext uri="{FF2B5EF4-FFF2-40B4-BE49-F238E27FC236}">
                <a16:creationId xmlns:a16="http://schemas.microsoft.com/office/drawing/2014/main" id="{EA349717-AB88-1C4E-9210-CDD9B0D2DE0B}"/>
              </a:ext>
            </a:extLst>
          </p:cNvPr>
          <p:cNvSpPr txBox="1"/>
          <p:nvPr/>
        </p:nvSpPr>
        <p:spPr>
          <a:xfrm>
            <a:off x="7097332" y="269533"/>
            <a:ext cx="4529958" cy="4247317"/>
          </a:xfrm>
          <a:prstGeom prst="rect">
            <a:avLst/>
          </a:prstGeom>
          <a:noFill/>
        </p:spPr>
        <p:txBody>
          <a:bodyPr wrap="square" rtlCol="0">
            <a:spAutoFit/>
          </a:bodyPr>
          <a:lstStyle/>
          <a:p>
            <a:r>
              <a:rPr lang="es-ES" b="1" dirty="0" err="1"/>
              <a:t>Bioactive</a:t>
            </a:r>
            <a:r>
              <a:rPr lang="es-ES" b="1" dirty="0"/>
              <a:t> </a:t>
            </a:r>
            <a:r>
              <a:rPr lang="es-ES" b="1" dirty="0" err="1"/>
              <a:t>micronutrients</a:t>
            </a:r>
            <a:r>
              <a:rPr lang="es-ES" dirty="0"/>
              <a:t>:</a:t>
            </a:r>
          </a:p>
          <a:p>
            <a:pPr marL="285750" indent="-285750">
              <a:buFont typeface="Arial" panose="020B0604020202020204" pitchFamily="34" charset="0"/>
              <a:buChar char="•"/>
            </a:pPr>
            <a:r>
              <a:rPr lang="es-ES" dirty="0" err="1"/>
              <a:t>Carotenoids</a:t>
            </a:r>
            <a:r>
              <a:rPr lang="es-ES" dirty="0"/>
              <a:t>: </a:t>
            </a:r>
            <a:r>
              <a:rPr lang="es-ES" dirty="0">
                <a:latin typeface="Symbol" pitchFamily="2" charset="2"/>
              </a:rPr>
              <a:t>b</a:t>
            </a:r>
            <a:r>
              <a:rPr lang="es-ES" dirty="0"/>
              <a:t>-</a:t>
            </a:r>
            <a:r>
              <a:rPr lang="es-ES" dirty="0" err="1"/>
              <a:t>carotene</a:t>
            </a:r>
            <a:r>
              <a:rPr lang="es-ES" dirty="0"/>
              <a:t> (0.10 mg/g), </a:t>
            </a:r>
            <a:r>
              <a:rPr lang="es-ES" dirty="0" err="1"/>
              <a:t>zeazanthin</a:t>
            </a:r>
            <a:r>
              <a:rPr lang="es-ES" dirty="0"/>
              <a:t> (0.16 mg/g), </a:t>
            </a:r>
            <a:r>
              <a:rPr lang="es-ES" dirty="0" err="1"/>
              <a:t>astaxanthin</a:t>
            </a:r>
            <a:r>
              <a:rPr lang="es-ES" dirty="0"/>
              <a:t> (up to 7% </a:t>
            </a:r>
            <a:r>
              <a:rPr lang="es-ES" dirty="0" err="1"/>
              <a:t>dw</a:t>
            </a:r>
            <a:r>
              <a:rPr lang="es-ES" dirty="0"/>
              <a:t>); </a:t>
            </a:r>
            <a:r>
              <a:rPr lang="es-ES" dirty="0" err="1"/>
              <a:t>antioxidant</a:t>
            </a:r>
            <a:r>
              <a:rPr lang="es-ES" dirty="0"/>
              <a:t> and </a:t>
            </a:r>
            <a:r>
              <a:rPr lang="es-ES" dirty="0" err="1"/>
              <a:t>antiinflammatory</a:t>
            </a:r>
            <a:r>
              <a:rPr lang="es-ES" dirty="0"/>
              <a:t> </a:t>
            </a:r>
            <a:r>
              <a:rPr lang="es-ES" dirty="0" err="1"/>
              <a:t>properties</a:t>
            </a:r>
            <a:endParaRPr lang="es-ES" dirty="0"/>
          </a:p>
          <a:p>
            <a:pPr marL="285750" indent="-285750">
              <a:buFont typeface="Arial" panose="020B0604020202020204" pitchFamily="34" charset="0"/>
              <a:buChar char="•"/>
            </a:pPr>
            <a:r>
              <a:rPr lang="es-ES" dirty="0" err="1"/>
              <a:t>Chlorophyll</a:t>
            </a:r>
            <a:r>
              <a:rPr lang="es-ES" dirty="0"/>
              <a:t> </a:t>
            </a:r>
            <a:r>
              <a:rPr lang="es-ES" i="1" dirty="0"/>
              <a:t>a</a:t>
            </a:r>
            <a:r>
              <a:rPr lang="es-ES" dirty="0"/>
              <a:t> (~2 mg/g); </a:t>
            </a:r>
            <a:r>
              <a:rPr lang="es-ES" dirty="0" err="1"/>
              <a:t>antioxidant</a:t>
            </a:r>
            <a:r>
              <a:rPr lang="es-ES" dirty="0"/>
              <a:t> </a:t>
            </a:r>
            <a:r>
              <a:rPr lang="es-ES" dirty="0" err="1"/>
              <a:t>properties</a:t>
            </a:r>
            <a:endParaRPr lang="es-ES" dirty="0"/>
          </a:p>
          <a:p>
            <a:pPr marL="285750" indent="-285750">
              <a:buFont typeface="Arial" panose="020B0604020202020204" pitchFamily="34" charset="0"/>
              <a:buChar char="•"/>
            </a:pPr>
            <a:r>
              <a:rPr lang="es-ES" dirty="0" err="1"/>
              <a:t>Polyphenolic</a:t>
            </a:r>
            <a:r>
              <a:rPr lang="es-ES" dirty="0"/>
              <a:t> </a:t>
            </a:r>
            <a:r>
              <a:rPr lang="es-ES" dirty="0" err="1"/>
              <a:t>compounds</a:t>
            </a:r>
            <a:r>
              <a:rPr lang="es-ES" dirty="0"/>
              <a:t> (~38 ppm): </a:t>
            </a:r>
            <a:r>
              <a:rPr lang="es-ES" dirty="0" err="1"/>
              <a:t>quercetin</a:t>
            </a:r>
            <a:r>
              <a:rPr lang="es-ES" dirty="0"/>
              <a:t>, </a:t>
            </a:r>
            <a:r>
              <a:rPr lang="es-ES" dirty="0" err="1"/>
              <a:t>caffeoyl</a:t>
            </a:r>
            <a:r>
              <a:rPr lang="es-ES" dirty="0"/>
              <a:t> </a:t>
            </a:r>
            <a:r>
              <a:rPr lang="es-ES" dirty="0" err="1"/>
              <a:t>glucoside</a:t>
            </a:r>
            <a:r>
              <a:rPr lang="es-ES" dirty="0"/>
              <a:t>, </a:t>
            </a:r>
            <a:r>
              <a:rPr lang="es-ES" dirty="0" err="1"/>
              <a:t>protocatechuic</a:t>
            </a:r>
            <a:r>
              <a:rPr lang="es-ES" dirty="0"/>
              <a:t> </a:t>
            </a:r>
            <a:r>
              <a:rPr lang="es-ES" dirty="0" err="1"/>
              <a:t>acid</a:t>
            </a:r>
            <a:r>
              <a:rPr lang="es-ES" dirty="0"/>
              <a:t>, </a:t>
            </a:r>
            <a:r>
              <a:rPr lang="es-ES" dirty="0" err="1"/>
              <a:t>caffeic</a:t>
            </a:r>
            <a:r>
              <a:rPr lang="es-ES" dirty="0"/>
              <a:t> </a:t>
            </a:r>
            <a:r>
              <a:rPr lang="es-ES" dirty="0" err="1"/>
              <a:t>acid</a:t>
            </a:r>
            <a:r>
              <a:rPr lang="es-ES" dirty="0"/>
              <a:t>, </a:t>
            </a:r>
            <a:r>
              <a:rPr lang="es-ES" dirty="0" err="1"/>
              <a:t>feruloyl</a:t>
            </a:r>
            <a:r>
              <a:rPr lang="es-ES" dirty="0"/>
              <a:t> </a:t>
            </a:r>
            <a:r>
              <a:rPr lang="es-ES" dirty="0" err="1"/>
              <a:t>glucaricacid</a:t>
            </a:r>
            <a:r>
              <a:rPr lang="es-ES" dirty="0"/>
              <a:t> </a:t>
            </a:r>
            <a:r>
              <a:rPr lang="es-ES" dirty="0" err="1"/>
              <a:t>acid</a:t>
            </a:r>
            <a:r>
              <a:rPr lang="es-ES" dirty="0"/>
              <a:t>; </a:t>
            </a:r>
            <a:r>
              <a:rPr lang="es-ES" dirty="0" err="1"/>
              <a:t>antioxidant</a:t>
            </a:r>
            <a:r>
              <a:rPr lang="es-ES" dirty="0"/>
              <a:t> </a:t>
            </a:r>
            <a:r>
              <a:rPr lang="es-ES" dirty="0" err="1"/>
              <a:t>properties</a:t>
            </a:r>
            <a:endParaRPr lang="es-ES" dirty="0"/>
          </a:p>
          <a:p>
            <a:pPr marL="285750" indent="-285750">
              <a:buFont typeface="Arial" panose="020B0604020202020204" pitchFamily="34" charset="0"/>
              <a:buChar char="•"/>
            </a:pPr>
            <a:r>
              <a:rPr lang="es-ES" dirty="0" err="1"/>
              <a:t>Vitamin</a:t>
            </a:r>
            <a:r>
              <a:rPr lang="es-ES" dirty="0"/>
              <a:t> C (2.4 mg/g) and E (0.4 mg/g); </a:t>
            </a:r>
            <a:r>
              <a:rPr lang="es-ES" dirty="0" err="1"/>
              <a:t>antioxidant</a:t>
            </a:r>
            <a:r>
              <a:rPr lang="es-ES" dirty="0"/>
              <a:t> </a:t>
            </a:r>
            <a:r>
              <a:rPr lang="es-ES" dirty="0" err="1"/>
              <a:t>properties</a:t>
            </a:r>
            <a:endParaRPr lang="es-ES" dirty="0"/>
          </a:p>
          <a:p>
            <a:pPr marL="285750" indent="-285750">
              <a:buFont typeface="Arial" panose="020B0604020202020204" pitchFamily="34" charset="0"/>
              <a:buChar char="•"/>
            </a:pPr>
            <a:r>
              <a:rPr lang="es-ES" dirty="0" err="1"/>
              <a:t>Oxylipins</a:t>
            </a:r>
            <a:r>
              <a:rPr lang="es-ES" dirty="0"/>
              <a:t>: 15-HEPE; anti-tumor, </a:t>
            </a:r>
            <a:r>
              <a:rPr lang="es-ES" dirty="0" err="1"/>
              <a:t>antiproliferative</a:t>
            </a:r>
            <a:r>
              <a:rPr lang="es-ES" dirty="0"/>
              <a:t>/</a:t>
            </a:r>
            <a:r>
              <a:rPr lang="es-ES" dirty="0" err="1"/>
              <a:t>cytotoxic</a:t>
            </a:r>
            <a:r>
              <a:rPr lang="es-ES" dirty="0"/>
              <a:t> </a:t>
            </a:r>
            <a:r>
              <a:rPr lang="es-ES" dirty="0" err="1"/>
              <a:t>properties</a:t>
            </a:r>
            <a:endParaRPr lang="es-ES" dirty="0"/>
          </a:p>
        </p:txBody>
      </p:sp>
      <p:sp>
        <p:nvSpPr>
          <p:cNvPr id="8" name="CuadroTexto 7">
            <a:extLst>
              <a:ext uri="{FF2B5EF4-FFF2-40B4-BE49-F238E27FC236}">
                <a16:creationId xmlns:a16="http://schemas.microsoft.com/office/drawing/2014/main" id="{ED9029B0-BF6B-2640-A1C3-0F9F5A3ABFB9}"/>
              </a:ext>
            </a:extLst>
          </p:cNvPr>
          <p:cNvSpPr txBox="1"/>
          <p:nvPr/>
        </p:nvSpPr>
        <p:spPr>
          <a:xfrm>
            <a:off x="479645" y="3224078"/>
            <a:ext cx="3763683" cy="2308324"/>
          </a:xfrm>
          <a:prstGeom prst="rect">
            <a:avLst/>
          </a:prstGeom>
          <a:noFill/>
        </p:spPr>
        <p:txBody>
          <a:bodyPr wrap="square" rtlCol="0">
            <a:spAutoFit/>
          </a:bodyPr>
          <a:lstStyle/>
          <a:p>
            <a:r>
              <a:rPr lang="es-ES" b="1" dirty="0" err="1"/>
              <a:t>Bioactive</a:t>
            </a:r>
            <a:r>
              <a:rPr lang="es-ES" b="1" dirty="0"/>
              <a:t> </a:t>
            </a:r>
            <a:r>
              <a:rPr lang="es-ES" b="1" dirty="0" err="1"/>
              <a:t>compounds</a:t>
            </a:r>
            <a:r>
              <a:rPr lang="es-ES" b="1" dirty="0"/>
              <a:t> </a:t>
            </a:r>
            <a:r>
              <a:rPr lang="es-ES" b="1" dirty="0" err="1"/>
              <a:t>with</a:t>
            </a:r>
            <a:r>
              <a:rPr lang="es-ES" b="1" dirty="0"/>
              <a:t> </a:t>
            </a:r>
            <a:r>
              <a:rPr lang="es-ES" b="1" dirty="0" err="1"/>
              <a:t>antiproliferative</a:t>
            </a:r>
            <a:r>
              <a:rPr lang="es-ES" b="1" dirty="0"/>
              <a:t>/</a:t>
            </a:r>
            <a:r>
              <a:rPr lang="es-ES" b="1" dirty="0" err="1"/>
              <a:t>cytotoxic</a:t>
            </a:r>
            <a:r>
              <a:rPr lang="es-ES" b="1" dirty="0"/>
              <a:t> </a:t>
            </a:r>
            <a:r>
              <a:rPr lang="es-ES" b="1" dirty="0" err="1"/>
              <a:t>properties</a:t>
            </a:r>
            <a:r>
              <a:rPr lang="es-ES" dirty="0"/>
              <a:t>:</a:t>
            </a: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Trihydroxyanthraquinone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Heteronemin</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lasonolide</a:t>
            </a:r>
            <a:r>
              <a:rPr lang="en-US" sz="1800" dirty="0">
                <a:effectLst/>
                <a:latin typeface="Calibri" panose="020F0502020204030204" pitchFamily="34" charset="0"/>
                <a:ea typeface="Calibri" panose="020F0502020204030204" pitchFamily="34" charset="0"/>
                <a:cs typeface="Times New Roman" panose="02020603050405020304" pitchFamily="18" charset="0"/>
              </a:rPr>
              <a:t> G</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Sitoindoside</a:t>
            </a:r>
            <a:r>
              <a:rPr lang="en-US" sz="1800" dirty="0">
                <a:effectLst/>
                <a:latin typeface="Calibri" panose="020F0502020204030204" pitchFamily="34" charset="0"/>
                <a:ea typeface="Calibri" panose="020F0502020204030204" pitchFamily="34" charset="0"/>
                <a:cs typeface="Times New Roman" panose="02020603050405020304" pitchFamily="18" charset="0"/>
              </a:rPr>
              <a:t> IX</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Withalongolide</a:t>
            </a:r>
            <a:r>
              <a:rPr lang="en-US" sz="1800" dirty="0">
                <a:effectLst/>
                <a:latin typeface="Calibri" panose="020F0502020204030204" pitchFamily="34" charset="0"/>
                <a:ea typeface="Calibri" panose="020F0502020204030204" pitchFamily="34" charset="0"/>
                <a:cs typeface="Times New Roman" panose="02020603050405020304" pitchFamily="18" charset="0"/>
              </a:rPr>
              <a:t> J</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Physapubenolide</a:t>
            </a:r>
            <a:r>
              <a:rPr lang="es-ES" dirty="0"/>
              <a:t> </a:t>
            </a:r>
          </a:p>
        </p:txBody>
      </p:sp>
      <p:sp>
        <p:nvSpPr>
          <p:cNvPr id="9" name="CuadroTexto 8">
            <a:extLst>
              <a:ext uri="{FF2B5EF4-FFF2-40B4-BE49-F238E27FC236}">
                <a16:creationId xmlns:a16="http://schemas.microsoft.com/office/drawing/2014/main" id="{DE072BA6-4CB3-AD48-ACCA-DA0B8AAC9D8B}"/>
              </a:ext>
            </a:extLst>
          </p:cNvPr>
          <p:cNvSpPr txBox="1"/>
          <p:nvPr/>
        </p:nvSpPr>
        <p:spPr>
          <a:xfrm>
            <a:off x="3563008" y="4932237"/>
            <a:ext cx="3005958" cy="1200329"/>
          </a:xfrm>
          <a:prstGeom prst="rect">
            <a:avLst/>
          </a:prstGeom>
          <a:noFill/>
        </p:spPr>
        <p:txBody>
          <a:bodyPr wrap="square" rtlCol="0">
            <a:spAutoFit/>
          </a:bodyPr>
          <a:lstStyle/>
          <a:p>
            <a:r>
              <a:rPr lang="es-ES" b="1" dirty="0" err="1"/>
              <a:t>Bioactive</a:t>
            </a:r>
            <a:r>
              <a:rPr lang="es-ES" b="1" dirty="0"/>
              <a:t> </a:t>
            </a:r>
            <a:r>
              <a:rPr lang="es-ES" b="1" dirty="0" err="1"/>
              <a:t>compounds</a:t>
            </a:r>
            <a:r>
              <a:rPr lang="es-ES" b="1" dirty="0"/>
              <a:t> </a:t>
            </a:r>
            <a:r>
              <a:rPr lang="es-ES" b="1" dirty="0" err="1"/>
              <a:t>with</a:t>
            </a:r>
            <a:r>
              <a:rPr lang="es-ES" b="1" dirty="0"/>
              <a:t> </a:t>
            </a:r>
            <a:r>
              <a:rPr lang="es-ES" b="1" dirty="0" err="1"/>
              <a:t>antiinflammatory</a:t>
            </a:r>
            <a:r>
              <a:rPr lang="es-ES" b="1" dirty="0"/>
              <a:t> </a:t>
            </a:r>
            <a:r>
              <a:rPr lang="es-ES" b="1" dirty="0" err="1"/>
              <a:t>properties</a:t>
            </a:r>
            <a:r>
              <a:rPr lang="es-ES" dirty="0"/>
              <a:t>:</a:t>
            </a:r>
          </a:p>
          <a:p>
            <a:pPr marL="285750" indent="-285750">
              <a:buFont typeface="Arial" panose="020B0604020202020204" pitchFamily="34" charset="0"/>
              <a:buChar char="•"/>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Asperulosidic</a:t>
            </a:r>
            <a:r>
              <a:rPr lang="en-US" sz="1800" dirty="0">
                <a:effectLst/>
                <a:latin typeface="Calibri" panose="020F0502020204030204" pitchFamily="34" charset="0"/>
                <a:ea typeface="Calibri" panose="020F0502020204030204" pitchFamily="34" charset="0"/>
                <a:cs typeface="Times New Roman" panose="02020603050405020304" pitchFamily="18" charset="0"/>
              </a:rPr>
              <a:t> acid</a:t>
            </a:r>
          </a:p>
          <a:p>
            <a:pPr marL="285750" indent="-285750">
              <a:buFont typeface="Arial" panose="020B0604020202020204" pitchFamily="34" charset="0"/>
              <a:buChar char="•"/>
            </a:pPr>
            <a:r>
              <a:rPr lang="en-US" dirty="0" err="1">
                <a:latin typeface="Calibri" panose="020F0502020204030204" pitchFamily="34" charset="0"/>
                <a:ea typeface="Calibri" panose="020F0502020204030204" pitchFamily="34" charset="0"/>
                <a:cs typeface="Times New Roman" panose="02020603050405020304" pitchFamily="18" charset="0"/>
              </a:rPr>
              <a:t>K</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lymollin</a:t>
            </a:r>
            <a:r>
              <a:rPr lang="en-US" sz="1800" dirty="0">
                <a:effectLst/>
                <a:latin typeface="Calibri" panose="020F0502020204030204" pitchFamily="34" charset="0"/>
                <a:ea typeface="Calibri" panose="020F0502020204030204" pitchFamily="34" charset="0"/>
                <a:cs typeface="Times New Roman" panose="02020603050405020304" pitchFamily="18" charset="0"/>
              </a:rPr>
              <a:t> E</a:t>
            </a:r>
            <a:endParaRPr lang="es-ES" dirty="0"/>
          </a:p>
        </p:txBody>
      </p:sp>
      <p:sp>
        <p:nvSpPr>
          <p:cNvPr id="10" name="CuadroTexto 9">
            <a:extLst>
              <a:ext uri="{FF2B5EF4-FFF2-40B4-BE49-F238E27FC236}">
                <a16:creationId xmlns:a16="http://schemas.microsoft.com/office/drawing/2014/main" id="{5680F7DD-7364-3441-89AB-8921AC08AD1A}"/>
              </a:ext>
            </a:extLst>
          </p:cNvPr>
          <p:cNvSpPr txBox="1"/>
          <p:nvPr/>
        </p:nvSpPr>
        <p:spPr>
          <a:xfrm>
            <a:off x="6995569" y="5098591"/>
            <a:ext cx="4733484" cy="923330"/>
          </a:xfrm>
          <a:prstGeom prst="rect">
            <a:avLst/>
          </a:prstGeom>
          <a:noFill/>
        </p:spPr>
        <p:txBody>
          <a:bodyPr wrap="square" rtlCol="0">
            <a:spAutoFit/>
          </a:bodyPr>
          <a:lstStyle/>
          <a:p>
            <a:r>
              <a:rPr lang="es-ES" b="1" dirty="0" err="1"/>
              <a:t>Bioactive</a:t>
            </a:r>
            <a:r>
              <a:rPr lang="es-ES" b="1" dirty="0"/>
              <a:t> </a:t>
            </a:r>
            <a:r>
              <a:rPr lang="es-ES" b="1" dirty="0" err="1"/>
              <a:t>compounds</a:t>
            </a:r>
            <a:r>
              <a:rPr lang="es-ES" b="1" dirty="0"/>
              <a:t> </a:t>
            </a:r>
            <a:r>
              <a:rPr lang="es-ES" b="1" dirty="0" err="1"/>
              <a:t>with</a:t>
            </a:r>
            <a:r>
              <a:rPr lang="es-ES" b="1" dirty="0"/>
              <a:t> </a:t>
            </a:r>
            <a:r>
              <a:rPr lang="es-ES" b="1" dirty="0" err="1"/>
              <a:t>antibiotic</a:t>
            </a:r>
            <a:r>
              <a:rPr lang="es-ES" b="1" dirty="0"/>
              <a:t> </a:t>
            </a:r>
            <a:r>
              <a:rPr lang="es-ES" b="1" dirty="0" err="1"/>
              <a:t>properties</a:t>
            </a:r>
            <a:r>
              <a:rPr lang="es-ES" dirty="0"/>
              <a:t>:</a:t>
            </a:r>
          </a:p>
          <a:p>
            <a:pPr marL="285750" indent="-285750">
              <a:buFont typeface="Arial" panose="020B0604020202020204" pitchFamily="34" charset="0"/>
              <a:buChar char="•"/>
            </a:pPr>
            <a:r>
              <a:rPr lang="en-US" dirty="0" err="1">
                <a:latin typeface="Calibri" panose="020F0502020204030204" pitchFamily="34" charset="0"/>
                <a:ea typeface="Calibri" panose="020F0502020204030204" pitchFamily="34" charset="0"/>
                <a:cs typeface="Times New Roman" panose="02020603050405020304" pitchFamily="18" charset="0"/>
              </a:rPr>
              <a:t>P</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etrosynone</a:t>
            </a:r>
            <a:endParaRPr lang="es-ES" sz="18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dirty="0" err="1">
                <a:latin typeface="Calibri" panose="020F0502020204030204" pitchFamily="34" charset="0"/>
                <a:ea typeface="Calibri" panose="020F0502020204030204" pitchFamily="34" charset="0"/>
                <a:cs typeface="Times New Roman" panose="02020603050405020304" pitchFamily="18" charset="0"/>
              </a:rPr>
              <a:t>M</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onensin</a:t>
            </a:r>
            <a:r>
              <a:rPr lang="en-US" sz="1800" dirty="0">
                <a:effectLst/>
                <a:latin typeface="Calibri" panose="020F0502020204030204" pitchFamily="34" charset="0"/>
                <a:ea typeface="Calibri" panose="020F0502020204030204" pitchFamily="34" charset="0"/>
                <a:cs typeface="Times New Roman" panose="02020603050405020304" pitchFamily="18" charset="0"/>
              </a:rPr>
              <a:t> B</a:t>
            </a:r>
            <a:endParaRPr lang="es-ES" dirty="0"/>
          </a:p>
        </p:txBody>
      </p:sp>
      <p:sp>
        <p:nvSpPr>
          <p:cNvPr id="11" name="CuadroTexto 10">
            <a:extLst>
              <a:ext uri="{FF2B5EF4-FFF2-40B4-BE49-F238E27FC236}">
                <a16:creationId xmlns:a16="http://schemas.microsoft.com/office/drawing/2014/main" id="{5C621685-18D4-5748-BD30-F6EC0D103FE5}"/>
              </a:ext>
            </a:extLst>
          </p:cNvPr>
          <p:cNvSpPr txBox="1"/>
          <p:nvPr/>
        </p:nvSpPr>
        <p:spPr>
          <a:xfrm>
            <a:off x="4647064" y="1261122"/>
            <a:ext cx="2067554" cy="461665"/>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es-ES" sz="2400" b="1" dirty="0"/>
              <a:t>COMPOSITION</a:t>
            </a:r>
          </a:p>
        </p:txBody>
      </p:sp>
    </p:spTree>
    <p:extLst>
      <p:ext uri="{BB962C8B-B14F-4D97-AF65-F5344CB8AC3E}">
        <p14:creationId xmlns:p14="http://schemas.microsoft.com/office/powerpoint/2010/main" val="1920393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161186" y="2977773"/>
            <a:ext cx="1622850" cy="985536"/>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2103489" y="357736"/>
            <a:ext cx="7931761"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400" b="1" i="1" dirty="0"/>
              <a:t>In vitro</a:t>
            </a:r>
            <a:r>
              <a:rPr lang="es-ES" sz="2400" b="1" dirty="0"/>
              <a:t>: </a:t>
            </a:r>
            <a:r>
              <a:rPr lang="es-ES" sz="2400" b="1" dirty="0" err="1"/>
              <a:t>Demonstrated</a:t>
            </a:r>
            <a:r>
              <a:rPr lang="es-ES" sz="2400" b="1" dirty="0"/>
              <a:t> </a:t>
            </a:r>
            <a:r>
              <a:rPr lang="es-ES" sz="2400" b="1" u="sng" dirty="0" err="1"/>
              <a:t>anti-proliferative</a:t>
            </a:r>
            <a:r>
              <a:rPr lang="es-ES" sz="2400" b="1" dirty="0" err="1"/>
              <a:t> effect </a:t>
            </a:r>
            <a:r>
              <a:rPr lang="es-ES" sz="2400" b="1" dirty="0"/>
              <a:t>in tumor </a:t>
            </a:r>
            <a:r>
              <a:rPr lang="es-ES" sz="2400" b="1" dirty="0" err="1"/>
              <a:t>cells</a:t>
            </a:r>
            <a:endParaRPr lang="es-ES" sz="2400" b="1" dirty="0"/>
          </a:p>
        </p:txBody>
      </p:sp>
      <p:sp>
        <p:nvSpPr>
          <p:cNvPr id="2" name="CuadroTexto 1">
            <a:extLst>
              <a:ext uri="{FF2B5EF4-FFF2-40B4-BE49-F238E27FC236}">
                <a16:creationId xmlns:a16="http://schemas.microsoft.com/office/drawing/2014/main" id="{8232D6E9-8B0A-AC48-AB48-0A8723A412E4}"/>
              </a:ext>
            </a:extLst>
          </p:cNvPr>
          <p:cNvSpPr txBox="1"/>
          <p:nvPr/>
        </p:nvSpPr>
        <p:spPr>
          <a:xfrm>
            <a:off x="550660" y="1436922"/>
            <a:ext cx="3576364" cy="923330"/>
          </a:xfrm>
          <a:prstGeom prst="rect">
            <a:avLst/>
          </a:prstGeom>
          <a:noFill/>
        </p:spPr>
        <p:txBody>
          <a:bodyPr wrap="none" rtlCol="0">
            <a:spAutoFit/>
          </a:bodyPr>
          <a:lstStyle/>
          <a:p>
            <a:pPr algn="ctr"/>
            <a:r>
              <a:rPr lang="es-ES" sz="2200" b="1" dirty="0"/>
              <a:t>Caco-2</a:t>
            </a:r>
          </a:p>
          <a:p>
            <a:pPr algn="ctr"/>
            <a:r>
              <a:rPr lang="es-ES" dirty="0"/>
              <a:t>(human </a:t>
            </a:r>
            <a:r>
              <a:rPr lang="es-ES" dirty="0" err="1"/>
              <a:t>colorectal</a:t>
            </a:r>
            <a:r>
              <a:rPr lang="es-ES" dirty="0"/>
              <a:t> adenocarcinoma)</a:t>
            </a:r>
          </a:p>
          <a:p>
            <a:pPr algn="ctr"/>
            <a:r>
              <a:rPr lang="es-ES" sz="1400" dirty="0"/>
              <a:t>Carrasco-Reinado et al., 2021</a:t>
            </a:r>
          </a:p>
        </p:txBody>
      </p:sp>
      <p:sp>
        <p:nvSpPr>
          <p:cNvPr id="16" name="CuadroTexto 15">
            <a:extLst>
              <a:ext uri="{FF2B5EF4-FFF2-40B4-BE49-F238E27FC236}">
                <a16:creationId xmlns:a16="http://schemas.microsoft.com/office/drawing/2014/main" id="{60AD3370-F0F3-DD47-BAD1-DCA7BEA4CAEE}"/>
              </a:ext>
            </a:extLst>
          </p:cNvPr>
          <p:cNvSpPr txBox="1"/>
          <p:nvPr/>
        </p:nvSpPr>
        <p:spPr>
          <a:xfrm>
            <a:off x="1642295" y="4750274"/>
            <a:ext cx="2318647" cy="923330"/>
          </a:xfrm>
          <a:prstGeom prst="rect">
            <a:avLst/>
          </a:prstGeom>
          <a:noFill/>
        </p:spPr>
        <p:txBody>
          <a:bodyPr wrap="none" rtlCol="0">
            <a:spAutoFit/>
          </a:bodyPr>
          <a:lstStyle/>
          <a:p>
            <a:pPr algn="ctr"/>
            <a:r>
              <a:rPr lang="es-ES" sz="2200" b="1" dirty="0"/>
              <a:t>HepG2</a:t>
            </a:r>
          </a:p>
          <a:p>
            <a:pPr algn="ctr"/>
            <a:r>
              <a:rPr lang="es-ES" dirty="0"/>
              <a:t>(human </a:t>
            </a:r>
            <a:r>
              <a:rPr lang="es-ES" dirty="0" err="1"/>
              <a:t>liver</a:t>
            </a:r>
            <a:r>
              <a:rPr lang="es-ES" dirty="0"/>
              <a:t> </a:t>
            </a:r>
            <a:r>
              <a:rPr lang="es-ES" dirty="0" err="1"/>
              <a:t>cancer</a:t>
            </a:r>
            <a:r>
              <a:rPr lang="es-ES" dirty="0"/>
              <a:t>)</a:t>
            </a:r>
          </a:p>
          <a:p>
            <a:pPr algn="ctr"/>
            <a:r>
              <a:rPr lang="es-ES" sz="1400" dirty="0"/>
              <a:t>Carrasco-Reinado et al., 2021</a:t>
            </a:r>
          </a:p>
        </p:txBody>
      </p:sp>
      <p:sp>
        <p:nvSpPr>
          <p:cNvPr id="18" name="CuadroTexto 17">
            <a:extLst>
              <a:ext uri="{FF2B5EF4-FFF2-40B4-BE49-F238E27FC236}">
                <a16:creationId xmlns:a16="http://schemas.microsoft.com/office/drawing/2014/main" id="{D12E2144-97DC-2F46-B234-F14CC7085FAE}"/>
              </a:ext>
            </a:extLst>
          </p:cNvPr>
          <p:cNvSpPr txBox="1"/>
          <p:nvPr/>
        </p:nvSpPr>
        <p:spPr>
          <a:xfrm>
            <a:off x="4858685" y="5267840"/>
            <a:ext cx="2227853" cy="923330"/>
          </a:xfrm>
          <a:prstGeom prst="rect">
            <a:avLst/>
          </a:prstGeom>
          <a:noFill/>
        </p:spPr>
        <p:txBody>
          <a:bodyPr wrap="none" rtlCol="0">
            <a:spAutoFit/>
          </a:bodyPr>
          <a:lstStyle/>
          <a:p>
            <a:pPr algn="ctr"/>
            <a:r>
              <a:rPr lang="es-ES" sz="2200" b="1" dirty="0"/>
              <a:t>HCT-116</a:t>
            </a:r>
          </a:p>
          <a:p>
            <a:pPr algn="ctr"/>
            <a:r>
              <a:rPr lang="es-ES" dirty="0"/>
              <a:t>(human colon </a:t>
            </a:r>
            <a:r>
              <a:rPr lang="es-ES" dirty="0" err="1"/>
              <a:t>cancer</a:t>
            </a:r>
            <a:r>
              <a:rPr lang="es-ES" dirty="0"/>
              <a:t>)</a:t>
            </a:r>
          </a:p>
          <a:p>
            <a:pPr algn="ctr"/>
            <a:r>
              <a:rPr lang="es-ES" sz="1400" dirty="0"/>
              <a:t>Castejón and </a:t>
            </a:r>
            <a:r>
              <a:rPr lang="es-ES" sz="1400" dirty="0" err="1"/>
              <a:t>Marko</a:t>
            </a:r>
            <a:r>
              <a:rPr lang="es-ES" sz="1400" dirty="0"/>
              <a:t>, 2016</a:t>
            </a:r>
          </a:p>
        </p:txBody>
      </p:sp>
      <p:sp>
        <p:nvSpPr>
          <p:cNvPr id="20" name="CuadroTexto 19">
            <a:extLst>
              <a:ext uri="{FF2B5EF4-FFF2-40B4-BE49-F238E27FC236}">
                <a16:creationId xmlns:a16="http://schemas.microsoft.com/office/drawing/2014/main" id="{3F0C173D-10E9-D94C-9D56-0DDFDF453326}"/>
              </a:ext>
            </a:extLst>
          </p:cNvPr>
          <p:cNvSpPr txBox="1"/>
          <p:nvPr/>
        </p:nvSpPr>
        <p:spPr>
          <a:xfrm>
            <a:off x="1401082" y="3345875"/>
            <a:ext cx="2462533" cy="923330"/>
          </a:xfrm>
          <a:prstGeom prst="rect">
            <a:avLst/>
          </a:prstGeom>
          <a:noFill/>
        </p:spPr>
        <p:txBody>
          <a:bodyPr wrap="none" rtlCol="0">
            <a:spAutoFit/>
          </a:bodyPr>
          <a:lstStyle/>
          <a:p>
            <a:pPr algn="ctr"/>
            <a:r>
              <a:rPr lang="es-ES" sz="2200" b="1" dirty="0"/>
              <a:t>UACC-62</a:t>
            </a:r>
          </a:p>
          <a:p>
            <a:pPr algn="ctr"/>
            <a:r>
              <a:rPr lang="es-ES" dirty="0"/>
              <a:t>(human skin melanoma)</a:t>
            </a:r>
          </a:p>
          <a:p>
            <a:pPr algn="ctr"/>
            <a:r>
              <a:rPr lang="es-ES" sz="1400" dirty="0"/>
              <a:t>Ávila-Román et al., 2016</a:t>
            </a:r>
          </a:p>
        </p:txBody>
      </p:sp>
      <p:sp>
        <p:nvSpPr>
          <p:cNvPr id="21" name="CuadroTexto 20">
            <a:extLst>
              <a:ext uri="{FF2B5EF4-FFF2-40B4-BE49-F238E27FC236}">
                <a16:creationId xmlns:a16="http://schemas.microsoft.com/office/drawing/2014/main" id="{895AA637-583D-CE4A-AD45-19916BC9F910}"/>
              </a:ext>
            </a:extLst>
          </p:cNvPr>
          <p:cNvSpPr txBox="1"/>
          <p:nvPr/>
        </p:nvSpPr>
        <p:spPr>
          <a:xfrm>
            <a:off x="8001230" y="3138437"/>
            <a:ext cx="2227854" cy="923330"/>
          </a:xfrm>
          <a:prstGeom prst="rect">
            <a:avLst/>
          </a:prstGeom>
          <a:noFill/>
        </p:spPr>
        <p:txBody>
          <a:bodyPr wrap="none" rtlCol="0">
            <a:spAutoFit/>
          </a:bodyPr>
          <a:lstStyle/>
          <a:p>
            <a:pPr algn="ctr"/>
            <a:r>
              <a:rPr lang="es-ES" sz="2200" b="1" dirty="0"/>
              <a:t>HT-29</a:t>
            </a:r>
          </a:p>
          <a:p>
            <a:pPr algn="ctr"/>
            <a:r>
              <a:rPr lang="es-ES" dirty="0"/>
              <a:t>(human colon </a:t>
            </a:r>
            <a:r>
              <a:rPr lang="es-ES" dirty="0" err="1"/>
              <a:t>cancer</a:t>
            </a:r>
            <a:r>
              <a:rPr lang="es-ES" dirty="0"/>
              <a:t>)</a:t>
            </a:r>
          </a:p>
          <a:p>
            <a:pPr algn="ctr"/>
            <a:r>
              <a:rPr lang="es-ES" sz="1400" dirty="0"/>
              <a:t>Ávila-Román et al., 2016</a:t>
            </a:r>
          </a:p>
        </p:txBody>
      </p:sp>
      <p:sp>
        <p:nvSpPr>
          <p:cNvPr id="23" name="CuadroTexto 22">
            <a:extLst>
              <a:ext uri="{FF2B5EF4-FFF2-40B4-BE49-F238E27FC236}">
                <a16:creationId xmlns:a16="http://schemas.microsoft.com/office/drawing/2014/main" id="{9C08FEEB-68E8-FA4C-9BFF-0AB50D931F4A}"/>
              </a:ext>
            </a:extLst>
          </p:cNvPr>
          <p:cNvSpPr txBox="1"/>
          <p:nvPr/>
        </p:nvSpPr>
        <p:spPr>
          <a:xfrm>
            <a:off x="7564850" y="4631951"/>
            <a:ext cx="2984855" cy="923330"/>
          </a:xfrm>
          <a:prstGeom prst="rect">
            <a:avLst/>
          </a:prstGeom>
          <a:noFill/>
        </p:spPr>
        <p:txBody>
          <a:bodyPr wrap="none" rtlCol="0">
            <a:spAutoFit/>
          </a:bodyPr>
          <a:lstStyle/>
          <a:p>
            <a:pPr algn="ctr"/>
            <a:r>
              <a:rPr lang="es-ES" sz="2200" b="1" dirty="0"/>
              <a:t>T84</a:t>
            </a:r>
          </a:p>
          <a:p>
            <a:pPr algn="ctr"/>
            <a:r>
              <a:rPr lang="es-ES" dirty="0"/>
              <a:t>(human </a:t>
            </a:r>
            <a:r>
              <a:rPr lang="es-ES" dirty="0" err="1"/>
              <a:t>colorectal</a:t>
            </a:r>
            <a:r>
              <a:rPr lang="es-ES" dirty="0"/>
              <a:t> carcinoma)</a:t>
            </a:r>
          </a:p>
          <a:p>
            <a:pPr algn="ctr"/>
            <a:r>
              <a:rPr lang="es-ES" sz="1400" dirty="0"/>
              <a:t>Martínez et al., 2022</a:t>
            </a:r>
          </a:p>
        </p:txBody>
      </p:sp>
      <p:sp>
        <p:nvSpPr>
          <p:cNvPr id="25" name="CuadroTexto 24">
            <a:extLst>
              <a:ext uri="{FF2B5EF4-FFF2-40B4-BE49-F238E27FC236}">
                <a16:creationId xmlns:a16="http://schemas.microsoft.com/office/drawing/2014/main" id="{1B6253F5-D66D-D14F-AF1F-D5CCA2E19948}"/>
              </a:ext>
            </a:extLst>
          </p:cNvPr>
          <p:cNvSpPr txBox="1"/>
          <p:nvPr/>
        </p:nvSpPr>
        <p:spPr>
          <a:xfrm>
            <a:off x="7457952" y="1375868"/>
            <a:ext cx="3371885" cy="1200329"/>
          </a:xfrm>
          <a:prstGeom prst="rect">
            <a:avLst/>
          </a:prstGeom>
          <a:noFill/>
        </p:spPr>
        <p:txBody>
          <a:bodyPr wrap="none" rtlCol="0">
            <a:spAutoFit/>
          </a:bodyPr>
          <a:lstStyle/>
          <a:p>
            <a:pPr algn="ctr"/>
            <a:r>
              <a:rPr lang="es-ES" sz="2200" b="1" dirty="0"/>
              <a:t>A549</a:t>
            </a:r>
          </a:p>
          <a:p>
            <a:pPr algn="ctr"/>
            <a:r>
              <a:rPr lang="es-ES" dirty="0"/>
              <a:t>(</a:t>
            </a:r>
            <a:r>
              <a:rPr lang="es-ES" dirty="0" err="1"/>
              <a:t>adenocarcinomic</a:t>
            </a:r>
            <a:r>
              <a:rPr lang="es-ES" dirty="0"/>
              <a:t> human alveolar</a:t>
            </a:r>
          </a:p>
          <a:p>
            <a:pPr algn="ctr"/>
            <a:r>
              <a:rPr lang="es-ES" dirty="0"/>
              <a:t>basal </a:t>
            </a:r>
            <a:r>
              <a:rPr lang="es-ES" dirty="0" err="1"/>
              <a:t>epithelial</a:t>
            </a:r>
            <a:r>
              <a:rPr lang="es-ES" dirty="0"/>
              <a:t> </a:t>
            </a:r>
            <a:r>
              <a:rPr lang="es-ES" dirty="0" err="1"/>
              <a:t>cells</a:t>
            </a:r>
            <a:r>
              <a:rPr lang="es-ES" dirty="0"/>
              <a:t>)</a:t>
            </a:r>
          </a:p>
          <a:p>
            <a:pPr algn="ctr"/>
            <a:r>
              <a:rPr lang="es-ES" sz="1400" dirty="0"/>
              <a:t>Martínez et al., 2022</a:t>
            </a:r>
          </a:p>
        </p:txBody>
      </p:sp>
      <p:cxnSp>
        <p:nvCxnSpPr>
          <p:cNvPr id="26" name="Conector recto de flecha 25">
            <a:extLst>
              <a:ext uri="{FF2B5EF4-FFF2-40B4-BE49-F238E27FC236}">
                <a16:creationId xmlns:a16="http://schemas.microsoft.com/office/drawing/2014/main" id="{B6188CA6-6B60-3045-91E6-2162B21DADDC}"/>
              </a:ext>
            </a:extLst>
          </p:cNvPr>
          <p:cNvCxnSpPr>
            <a:cxnSpLocks/>
          </p:cNvCxnSpPr>
          <p:nvPr/>
        </p:nvCxnSpPr>
        <p:spPr>
          <a:xfrm flipH="1" flipV="1">
            <a:off x="3960942" y="2271915"/>
            <a:ext cx="1176469" cy="5928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D5B3A88A-6191-F145-AEC7-E0B444FF1A15}"/>
              </a:ext>
            </a:extLst>
          </p:cNvPr>
          <p:cNvCxnSpPr>
            <a:cxnSpLocks/>
          </p:cNvCxnSpPr>
          <p:nvPr/>
        </p:nvCxnSpPr>
        <p:spPr>
          <a:xfrm flipH="1">
            <a:off x="3960942" y="3547713"/>
            <a:ext cx="1002850" cy="19421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E04BD876-A783-E747-9464-16A98C424281}"/>
              </a:ext>
            </a:extLst>
          </p:cNvPr>
          <p:cNvCxnSpPr>
            <a:cxnSpLocks/>
          </p:cNvCxnSpPr>
          <p:nvPr/>
        </p:nvCxnSpPr>
        <p:spPr>
          <a:xfrm flipH="1">
            <a:off x="3956026" y="4126448"/>
            <a:ext cx="1331857" cy="86410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0C575B44-5FBA-F44B-BBFE-74C1D11F5B9D}"/>
              </a:ext>
            </a:extLst>
          </p:cNvPr>
          <p:cNvCxnSpPr>
            <a:cxnSpLocks/>
          </p:cNvCxnSpPr>
          <p:nvPr/>
        </p:nvCxnSpPr>
        <p:spPr>
          <a:xfrm>
            <a:off x="5972611" y="4134703"/>
            <a:ext cx="1" cy="99449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508C22E7-C1BC-0848-B6B5-AACB359A116F}"/>
              </a:ext>
            </a:extLst>
          </p:cNvPr>
          <p:cNvCxnSpPr>
            <a:cxnSpLocks/>
          </p:cNvCxnSpPr>
          <p:nvPr/>
        </p:nvCxnSpPr>
        <p:spPr>
          <a:xfrm>
            <a:off x="6674729" y="3963309"/>
            <a:ext cx="926885" cy="78696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a:extLst>
              <a:ext uri="{FF2B5EF4-FFF2-40B4-BE49-F238E27FC236}">
                <a16:creationId xmlns:a16="http://schemas.microsoft.com/office/drawing/2014/main" id="{CD11CEBF-D420-3041-ACBF-650BFF24C8CD}"/>
              </a:ext>
            </a:extLst>
          </p:cNvPr>
          <p:cNvCxnSpPr>
            <a:cxnSpLocks/>
          </p:cNvCxnSpPr>
          <p:nvPr/>
        </p:nvCxnSpPr>
        <p:spPr>
          <a:xfrm>
            <a:off x="7021970" y="3454023"/>
            <a:ext cx="871964" cy="9369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a:extLst>
              <a:ext uri="{FF2B5EF4-FFF2-40B4-BE49-F238E27FC236}">
                <a16:creationId xmlns:a16="http://schemas.microsoft.com/office/drawing/2014/main" id="{80E06CB9-4F9F-D64C-96E3-979F7E5A6464}"/>
              </a:ext>
            </a:extLst>
          </p:cNvPr>
          <p:cNvCxnSpPr>
            <a:cxnSpLocks/>
          </p:cNvCxnSpPr>
          <p:nvPr/>
        </p:nvCxnSpPr>
        <p:spPr>
          <a:xfrm flipV="1">
            <a:off x="6636150" y="2305895"/>
            <a:ext cx="965464" cy="4883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6603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257944" y="1415191"/>
            <a:ext cx="1622850" cy="985536"/>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2103489" y="357736"/>
            <a:ext cx="7931761"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400" b="1" dirty="0"/>
              <a:t>Other potential bioactivies exhibited by </a:t>
            </a:r>
            <a:r>
              <a:rPr lang="es-ES" sz="2400" b="1" i="1" dirty="0"/>
              <a:t>in vitro </a:t>
            </a:r>
            <a:r>
              <a:rPr lang="es-ES" sz="2400" b="1" dirty="0"/>
              <a:t>testing</a:t>
            </a:r>
          </a:p>
        </p:txBody>
      </p:sp>
      <p:cxnSp>
        <p:nvCxnSpPr>
          <p:cNvPr id="19" name="Conector recto de flecha 18">
            <a:extLst>
              <a:ext uri="{FF2B5EF4-FFF2-40B4-BE49-F238E27FC236}">
                <a16:creationId xmlns:a16="http://schemas.microsoft.com/office/drawing/2014/main" id="{432C3C8D-058F-F041-98FA-2892D65CAD72}"/>
              </a:ext>
            </a:extLst>
          </p:cNvPr>
          <p:cNvCxnSpPr>
            <a:cxnSpLocks/>
          </p:cNvCxnSpPr>
          <p:nvPr/>
        </p:nvCxnSpPr>
        <p:spPr>
          <a:xfrm flipH="1">
            <a:off x="4398381" y="2152891"/>
            <a:ext cx="676800" cy="35831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ADCBE1E8-454E-B147-9DED-A4698E36446E}"/>
              </a:ext>
            </a:extLst>
          </p:cNvPr>
          <p:cNvSpPr txBox="1"/>
          <p:nvPr/>
        </p:nvSpPr>
        <p:spPr>
          <a:xfrm>
            <a:off x="309874" y="2277316"/>
            <a:ext cx="4454030" cy="1600438"/>
          </a:xfrm>
          <a:prstGeom prst="rect">
            <a:avLst/>
          </a:prstGeom>
          <a:noFill/>
        </p:spPr>
        <p:txBody>
          <a:bodyPr wrap="square" rtlCol="0">
            <a:spAutoFit/>
          </a:bodyPr>
          <a:lstStyle/>
          <a:p>
            <a:pPr algn="ctr"/>
            <a:r>
              <a:rPr lang="es-ES" sz="2200" b="1" dirty="0"/>
              <a:t>Anti-steatotic effect</a:t>
            </a:r>
          </a:p>
          <a:p>
            <a:pPr algn="ctr"/>
            <a:r>
              <a:rPr lang="es-ES" sz="2000">
                <a:effectLst/>
              </a:rPr>
              <a:t>Prevented the accumulation of triglycerides induced by palmitic acid in cultured hepatocytes (AML-12 cells)</a:t>
            </a:r>
            <a:endParaRPr lang="es-ES" sz="2200" b="1" dirty="0"/>
          </a:p>
          <a:p>
            <a:pPr algn="ctr"/>
            <a:r>
              <a:rPr lang="es-ES" sz="1600" dirty="0"/>
              <a:t>(González-Arceo et al., 2023)</a:t>
            </a:r>
          </a:p>
        </p:txBody>
      </p:sp>
      <p:cxnSp>
        <p:nvCxnSpPr>
          <p:cNvPr id="29" name="Conector recto de flecha 28">
            <a:extLst>
              <a:ext uri="{FF2B5EF4-FFF2-40B4-BE49-F238E27FC236}">
                <a16:creationId xmlns:a16="http://schemas.microsoft.com/office/drawing/2014/main" id="{E044F33D-3627-7540-9A34-978E4D59B4DE}"/>
              </a:ext>
            </a:extLst>
          </p:cNvPr>
          <p:cNvCxnSpPr>
            <a:cxnSpLocks/>
          </p:cNvCxnSpPr>
          <p:nvPr/>
        </p:nvCxnSpPr>
        <p:spPr>
          <a:xfrm>
            <a:off x="6069368" y="2511201"/>
            <a:ext cx="1" cy="130385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32CAA1CC-D8FA-3E43-8C12-BBB37A967DC9}"/>
              </a:ext>
            </a:extLst>
          </p:cNvPr>
          <p:cNvSpPr txBox="1"/>
          <p:nvPr/>
        </p:nvSpPr>
        <p:spPr>
          <a:xfrm>
            <a:off x="7823461" y="2332046"/>
            <a:ext cx="3979930" cy="984885"/>
          </a:xfrm>
          <a:prstGeom prst="rect">
            <a:avLst/>
          </a:prstGeom>
          <a:noFill/>
        </p:spPr>
        <p:txBody>
          <a:bodyPr wrap="square" rtlCol="0">
            <a:spAutoFit/>
          </a:bodyPr>
          <a:lstStyle/>
          <a:p>
            <a:pPr algn="ctr"/>
            <a:r>
              <a:rPr lang="es-ES" sz="2200" b="1" dirty="0"/>
              <a:t>Anti-hypertensive effect</a:t>
            </a:r>
          </a:p>
          <a:p>
            <a:pPr algn="ctr"/>
            <a:r>
              <a:rPr lang="es-ES" sz="2000" dirty="0"/>
              <a:t>Inhibition of ACE-1</a:t>
            </a:r>
          </a:p>
          <a:p>
            <a:pPr algn="ctr"/>
            <a:r>
              <a:rPr lang="es-ES" sz="1600" dirty="0"/>
              <a:t>(de los Reyes et al., 2014)</a:t>
            </a:r>
          </a:p>
        </p:txBody>
      </p:sp>
      <p:cxnSp>
        <p:nvCxnSpPr>
          <p:cNvPr id="33" name="Conector recto de flecha 32">
            <a:extLst>
              <a:ext uri="{FF2B5EF4-FFF2-40B4-BE49-F238E27FC236}">
                <a16:creationId xmlns:a16="http://schemas.microsoft.com/office/drawing/2014/main" id="{03CABFCF-C3AE-7D40-A7BC-BE005C185FBE}"/>
              </a:ext>
            </a:extLst>
          </p:cNvPr>
          <p:cNvCxnSpPr>
            <a:cxnSpLocks/>
          </p:cNvCxnSpPr>
          <p:nvPr/>
        </p:nvCxnSpPr>
        <p:spPr>
          <a:xfrm>
            <a:off x="7048982" y="2152891"/>
            <a:ext cx="682908" cy="35831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5" name="CuadroTexto 34">
            <a:extLst>
              <a:ext uri="{FF2B5EF4-FFF2-40B4-BE49-F238E27FC236}">
                <a16:creationId xmlns:a16="http://schemas.microsoft.com/office/drawing/2014/main" id="{44F82B66-CC98-644C-89C0-269DE3E2B7F9}"/>
              </a:ext>
            </a:extLst>
          </p:cNvPr>
          <p:cNvSpPr txBox="1"/>
          <p:nvPr/>
        </p:nvSpPr>
        <p:spPr>
          <a:xfrm>
            <a:off x="3482684" y="4023846"/>
            <a:ext cx="5226631" cy="1292662"/>
          </a:xfrm>
          <a:prstGeom prst="rect">
            <a:avLst/>
          </a:prstGeom>
          <a:noFill/>
        </p:spPr>
        <p:txBody>
          <a:bodyPr wrap="square" rtlCol="0">
            <a:spAutoFit/>
          </a:bodyPr>
          <a:lstStyle/>
          <a:p>
            <a:pPr algn="ctr"/>
            <a:r>
              <a:rPr lang="es-ES" sz="2200" b="1" dirty="0"/>
              <a:t>Skin protection against oxidative damage</a:t>
            </a:r>
          </a:p>
          <a:p>
            <a:pPr algn="ctr"/>
            <a:r>
              <a:rPr lang="es-ES" sz="2000" dirty="0"/>
              <a:t>Increased cell viability under oxidative stress in NHDF cells</a:t>
            </a:r>
          </a:p>
          <a:p>
            <a:pPr algn="ctr"/>
            <a:r>
              <a:rPr lang="es-ES" sz="1600" dirty="0"/>
              <a:t>(Letsiou et al., 2017)</a:t>
            </a:r>
          </a:p>
        </p:txBody>
      </p:sp>
    </p:spTree>
    <p:extLst>
      <p:ext uri="{BB962C8B-B14F-4D97-AF65-F5344CB8AC3E}">
        <p14:creationId xmlns:p14="http://schemas.microsoft.com/office/powerpoint/2010/main" val="1956697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284575" y="976865"/>
            <a:ext cx="1622850" cy="985536"/>
          </a:xfrm>
          <a:prstGeom prst="rect">
            <a:avLst/>
          </a:prstGeom>
        </p:spPr>
      </p:pic>
      <p:cxnSp>
        <p:nvCxnSpPr>
          <p:cNvPr id="19" name="Conector recto de flecha 18">
            <a:extLst>
              <a:ext uri="{FF2B5EF4-FFF2-40B4-BE49-F238E27FC236}">
                <a16:creationId xmlns:a16="http://schemas.microsoft.com/office/drawing/2014/main" id="{432C3C8D-058F-F041-98FA-2892D65CAD72}"/>
              </a:ext>
            </a:extLst>
          </p:cNvPr>
          <p:cNvCxnSpPr>
            <a:cxnSpLocks/>
          </p:cNvCxnSpPr>
          <p:nvPr/>
        </p:nvCxnSpPr>
        <p:spPr>
          <a:xfrm flipH="1">
            <a:off x="4518213" y="1707776"/>
            <a:ext cx="606377" cy="20922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ADCBE1E8-454E-B147-9DED-A4698E36446E}"/>
              </a:ext>
            </a:extLst>
          </p:cNvPr>
          <p:cNvSpPr txBox="1"/>
          <p:nvPr/>
        </p:nvSpPr>
        <p:spPr>
          <a:xfrm>
            <a:off x="197565" y="1587538"/>
            <a:ext cx="4454030" cy="1292662"/>
          </a:xfrm>
          <a:prstGeom prst="rect">
            <a:avLst/>
          </a:prstGeom>
          <a:noFill/>
        </p:spPr>
        <p:txBody>
          <a:bodyPr wrap="square" rtlCol="0">
            <a:spAutoFit/>
          </a:bodyPr>
          <a:lstStyle/>
          <a:p>
            <a:pPr algn="ctr"/>
            <a:r>
              <a:rPr lang="es-ES" sz="2200" b="1" dirty="0"/>
              <a:t>Antioxidant effect</a:t>
            </a:r>
          </a:p>
          <a:p>
            <a:pPr algn="ctr"/>
            <a:r>
              <a:rPr lang="es-ES" sz="2000">
                <a:effectLst/>
              </a:rPr>
              <a:t>Up-regulation of </a:t>
            </a:r>
            <a:r>
              <a:rPr lang="es-ES" sz="2000" i="1">
                <a:effectLst/>
              </a:rPr>
              <a:t>GPX1</a:t>
            </a:r>
            <a:r>
              <a:rPr lang="es-ES" sz="2000">
                <a:effectLst/>
              </a:rPr>
              <a:t> and </a:t>
            </a:r>
            <a:r>
              <a:rPr lang="es-ES" sz="2000" i="1">
                <a:effectLst/>
              </a:rPr>
              <a:t>FOXO3</a:t>
            </a:r>
            <a:r>
              <a:rPr lang="es-ES" sz="2000">
                <a:effectLst/>
              </a:rPr>
              <a:t> genes in NHDF cells</a:t>
            </a:r>
            <a:endParaRPr lang="es-ES" sz="2200" b="1" dirty="0"/>
          </a:p>
          <a:p>
            <a:pPr algn="ctr"/>
            <a:r>
              <a:rPr lang="es-ES" sz="1600" dirty="0"/>
              <a:t>(Letsiou et al., 2017)</a:t>
            </a:r>
          </a:p>
        </p:txBody>
      </p:sp>
      <p:cxnSp>
        <p:nvCxnSpPr>
          <p:cNvPr id="29" name="Conector recto de flecha 28">
            <a:extLst>
              <a:ext uri="{FF2B5EF4-FFF2-40B4-BE49-F238E27FC236}">
                <a16:creationId xmlns:a16="http://schemas.microsoft.com/office/drawing/2014/main" id="{E044F33D-3627-7540-9A34-978E4D59B4DE}"/>
              </a:ext>
            </a:extLst>
          </p:cNvPr>
          <p:cNvCxnSpPr>
            <a:cxnSpLocks/>
          </p:cNvCxnSpPr>
          <p:nvPr/>
        </p:nvCxnSpPr>
        <p:spPr>
          <a:xfrm flipH="1">
            <a:off x="4518213" y="2119865"/>
            <a:ext cx="1350268" cy="165875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32CAA1CC-D8FA-3E43-8C12-BBB37A967DC9}"/>
              </a:ext>
            </a:extLst>
          </p:cNvPr>
          <p:cNvSpPr txBox="1"/>
          <p:nvPr/>
        </p:nvSpPr>
        <p:spPr>
          <a:xfrm>
            <a:off x="7540405" y="1593243"/>
            <a:ext cx="3979930" cy="1292662"/>
          </a:xfrm>
          <a:prstGeom prst="rect">
            <a:avLst/>
          </a:prstGeom>
          <a:noFill/>
        </p:spPr>
        <p:txBody>
          <a:bodyPr wrap="square" rtlCol="0">
            <a:spAutoFit/>
          </a:bodyPr>
          <a:lstStyle/>
          <a:p>
            <a:pPr algn="ctr"/>
            <a:r>
              <a:rPr lang="es-ES" sz="2200" b="1" dirty="0"/>
              <a:t>Immunomodulatory effect</a:t>
            </a:r>
          </a:p>
          <a:p>
            <a:pPr algn="ctr"/>
            <a:r>
              <a:rPr lang="es-ES" sz="2000">
                <a:effectLst/>
              </a:rPr>
              <a:t>Up-regulation of </a:t>
            </a:r>
            <a:r>
              <a:rPr lang="es-ES" sz="2000" i="1">
                <a:effectLst/>
              </a:rPr>
              <a:t>FOXO3 </a:t>
            </a:r>
            <a:r>
              <a:rPr lang="es-ES" sz="2000">
                <a:effectLst/>
              </a:rPr>
              <a:t>and </a:t>
            </a:r>
            <a:r>
              <a:rPr lang="es-ES" sz="2000" i="1">
                <a:effectLst/>
              </a:rPr>
              <a:t>KLF2</a:t>
            </a:r>
            <a:r>
              <a:rPr lang="es-ES" sz="2000" i="1"/>
              <a:t> </a:t>
            </a:r>
            <a:r>
              <a:rPr lang="es-ES" sz="2000">
                <a:effectLst/>
              </a:rPr>
              <a:t>genes in NHDF cells</a:t>
            </a:r>
            <a:endParaRPr lang="es-ES" sz="2200" b="1" dirty="0"/>
          </a:p>
          <a:p>
            <a:pPr algn="ctr"/>
            <a:r>
              <a:rPr lang="es-ES" sz="1600" dirty="0"/>
              <a:t>(Letsiou et al., 2017)</a:t>
            </a:r>
          </a:p>
        </p:txBody>
      </p:sp>
      <p:cxnSp>
        <p:nvCxnSpPr>
          <p:cNvPr id="33" name="Conector recto de flecha 32">
            <a:extLst>
              <a:ext uri="{FF2B5EF4-FFF2-40B4-BE49-F238E27FC236}">
                <a16:creationId xmlns:a16="http://schemas.microsoft.com/office/drawing/2014/main" id="{03CABFCF-C3AE-7D40-A7BC-BE005C185FBE}"/>
              </a:ext>
            </a:extLst>
          </p:cNvPr>
          <p:cNvCxnSpPr>
            <a:cxnSpLocks/>
          </p:cNvCxnSpPr>
          <p:nvPr/>
        </p:nvCxnSpPr>
        <p:spPr>
          <a:xfrm>
            <a:off x="7067410" y="1707776"/>
            <a:ext cx="704990" cy="10461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5" name="CuadroTexto 34">
            <a:extLst>
              <a:ext uri="{FF2B5EF4-FFF2-40B4-BE49-F238E27FC236}">
                <a16:creationId xmlns:a16="http://schemas.microsoft.com/office/drawing/2014/main" id="{44F82B66-CC98-644C-89C0-269DE3E2B7F9}"/>
              </a:ext>
            </a:extLst>
          </p:cNvPr>
          <p:cNvSpPr txBox="1"/>
          <p:nvPr/>
        </p:nvSpPr>
        <p:spPr>
          <a:xfrm>
            <a:off x="510884" y="3977801"/>
            <a:ext cx="5226631" cy="1292662"/>
          </a:xfrm>
          <a:prstGeom prst="rect">
            <a:avLst/>
          </a:prstGeom>
          <a:noFill/>
        </p:spPr>
        <p:txBody>
          <a:bodyPr wrap="square" rtlCol="0">
            <a:spAutoFit/>
          </a:bodyPr>
          <a:lstStyle/>
          <a:p>
            <a:pPr algn="ctr"/>
            <a:r>
              <a:rPr lang="es-ES" sz="2200" b="1" dirty="0"/>
              <a:t>Anti-inflammatory effect</a:t>
            </a:r>
          </a:p>
          <a:p>
            <a:pPr algn="ctr"/>
            <a:r>
              <a:rPr lang="es-ES" sz="2000">
                <a:effectLst/>
              </a:rPr>
              <a:t>Up-regulation of </a:t>
            </a:r>
            <a:r>
              <a:rPr lang="es-ES" sz="2000" i="1">
                <a:effectLst/>
              </a:rPr>
              <a:t>FOXO3</a:t>
            </a:r>
            <a:r>
              <a:rPr lang="es-ES" sz="2000" i="1"/>
              <a:t>, </a:t>
            </a:r>
            <a:r>
              <a:rPr lang="es-ES" sz="2000" i="1">
                <a:effectLst/>
              </a:rPr>
              <a:t>KLF2</a:t>
            </a:r>
            <a:r>
              <a:rPr lang="es-ES" sz="2000">
                <a:effectLst/>
              </a:rPr>
              <a:t>, and </a:t>
            </a:r>
            <a:r>
              <a:rPr lang="es-ES" sz="2000" i="1">
                <a:effectLst/>
              </a:rPr>
              <a:t>IL-1R</a:t>
            </a:r>
            <a:r>
              <a:rPr lang="es-ES" sz="2000">
                <a:effectLst/>
              </a:rPr>
              <a:t>  genes in NHDF cells</a:t>
            </a:r>
            <a:endParaRPr lang="es-ES" sz="2200" b="1" dirty="0"/>
          </a:p>
          <a:p>
            <a:pPr algn="ctr"/>
            <a:r>
              <a:rPr lang="es-ES" sz="1600" dirty="0"/>
              <a:t>(Letsiou et al., 2017)</a:t>
            </a:r>
          </a:p>
        </p:txBody>
      </p:sp>
      <p:sp>
        <p:nvSpPr>
          <p:cNvPr id="10" name="CuadroTexto 9">
            <a:extLst>
              <a:ext uri="{FF2B5EF4-FFF2-40B4-BE49-F238E27FC236}">
                <a16:creationId xmlns:a16="http://schemas.microsoft.com/office/drawing/2014/main" id="{F63ACC2D-D066-6243-9F51-4BBA4FFF21F6}"/>
              </a:ext>
            </a:extLst>
          </p:cNvPr>
          <p:cNvSpPr txBox="1"/>
          <p:nvPr/>
        </p:nvSpPr>
        <p:spPr>
          <a:xfrm>
            <a:off x="2103489" y="357736"/>
            <a:ext cx="7931761"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400" b="1" dirty="0"/>
              <a:t>Other potential bioactivies exhibited by </a:t>
            </a:r>
            <a:r>
              <a:rPr lang="es-ES" sz="2400" b="1" i="1" dirty="0"/>
              <a:t>in vitro </a:t>
            </a:r>
            <a:r>
              <a:rPr lang="es-ES" sz="2400" b="1" dirty="0"/>
              <a:t>testing</a:t>
            </a:r>
          </a:p>
        </p:txBody>
      </p:sp>
      <p:sp>
        <p:nvSpPr>
          <p:cNvPr id="15" name="CuadroTexto 14">
            <a:extLst>
              <a:ext uri="{FF2B5EF4-FFF2-40B4-BE49-F238E27FC236}">
                <a16:creationId xmlns:a16="http://schemas.microsoft.com/office/drawing/2014/main" id="{E44327CB-61B6-B14C-9C65-4BD61B6C6B9C}"/>
              </a:ext>
            </a:extLst>
          </p:cNvPr>
          <p:cNvSpPr txBox="1"/>
          <p:nvPr/>
        </p:nvSpPr>
        <p:spPr>
          <a:xfrm>
            <a:off x="6293119" y="3977801"/>
            <a:ext cx="5226631" cy="984885"/>
          </a:xfrm>
          <a:prstGeom prst="rect">
            <a:avLst/>
          </a:prstGeom>
          <a:noFill/>
        </p:spPr>
        <p:txBody>
          <a:bodyPr wrap="square" rtlCol="0">
            <a:spAutoFit/>
          </a:bodyPr>
          <a:lstStyle/>
          <a:p>
            <a:pPr algn="ctr"/>
            <a:r>
              <a:rPr lang="es-ES" sz="2200" b="1" dirty="0"/>
              <a:t>Anti-adipogenic effect</a:t>
            </a:r>
          </a:p>
          <a:p>
            <a:pPr algn="ctr"/>
            <a:r>
              <a:rPr lang="es-ES" sz="2000">
                <a:effectLst/>
              </a:rPr>
              <a:t>Up-regulation of </a:t>
            </a:r>
            <a:r>
              <a:rPr lang="es-ES" sz="2000" i="1">
                <a:effectLst/>
              </a:rPr>
              <a:t>KLF2</a:t>
            </a:r>
            <a:r>
              <a:rPr lang="es-ES" sz="2000" i="1"/>
              <a:t> </a:t>
            </a:r>
            <a:r>
              <a:rPr lang="es-ES" sz="2000">
                <a:effectLst/>
              </a:rPr>
              <a:t>gene in NHDF cells</a:t>
            </a:r>
            <a:endParaRPr lang="es-ES" sz="2200" b="1" dirty="0"/>
          </a:p>
          <a:p>
            <a:pPr algn="ctr"/>
            <a:r>
              <a:rPr lang="es-ES" sz="1600" dirty="0"/>
              <a:t>(Letsiou et al., 2017)</a:t>
            </a:r>
          </a:p>
        </p:txBody>
      </p:sp>
      <p:cxnSp>
        <p:nvCxnSpPr>
          <p:cNvPr id="16" name="Conector recto de flecha 15">
            <a:extLst>
              <a:ext uri="{FF2B5EF4-FFF2-40B4-BE49-F238E27FC236}">
                <a16:creationId xmlns:a16="http://schemas.microsoft.com/office/drawing/2014/main" id="{4500EB65-7026-4F49-A5D1-BDE527894114}"/>
              </a:ext>
            </a:extLst>
          </p:cNvPr>
          <p:cNvCxnSpPr>
            <a:cxnSpLocks/>
          </p:cNvCxnSpPr>
          <p:nvPr/>
        </p:nvCxnSpPr>
        <p:spPr>
          <a:xfrm>
            <a:off x="6501461" y="2215727"/>
            <a:ext cx="1136468" cy="156289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2860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Imagen 46">
            <a:extLst>
              <a:ext uri="{FF2B5EF4-FFF2-40B4-BE49-F238E27FC236}">
                <a16:creationId xmlns:a16="http://schemas.microsoft.com/office/drawing/2014/main" id="{93C43582-8AA3-9C4D-BC72-EA8668CFF08F}"/>
              </a:ext>
            </a:extLst>
          </p:cNvPr>
          <p:cNvPicPr>
            <a:picLocks noChangeAspect="1"/>
          </p:cNvPicPr>
          <p:nvPr/>
        </p:nvPicPr>
        <p:blipFill>
          <a:blip r:embed="rId3"/>
          <a:stretch>
            <a:fillRect/>
          </a:stretch>
        </p:blipFill>
        <p:spPr>
          <a:xfrm>
            <a:off x="7581239" y="1515785"/>
            <a:ext cx="1537976" cy="933994"/>
          </a:xfrm>
          <a:prstGeom prst="rect">
            <a:avLst/>
          </a:prstGeom>
        </p:spPr>
      </p:pic>
      <p:sp>
        <p:nvSpPr>
          <p:cNvPr id="50" name="CuadroTexto 49">
            <a:extLst>
              <a:ext uri="{FF2B5EF4-FFF2-40B4-BE49-F238E27FC236}">
                <a16:creationId xmlns:a16="http://schemas.microsoft.com/office/drawing/2014/main" id="{0AF5E03E-54F2-A04B-A55E-B503E2AC1CC7}"/>
              </a:ext>
            </a:extLst>
          </p:cNvPr>
          <p:cNvSpPr txBox="1"/>
          <p:nvPr/>
        </p:nvSpPr>
        <p:spPr>
          <a:xfrm>
            <a:off x="6883683" y="3494493"/>
            <a:ext cx="4532905" cy="46166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s-ES" sz="2400" b="1" dirty="0"/>
              <a:t>OXIDATIVE STRESS AND </a:t>
            </a:r>
            <a:r>
              <a:rPr lang="es-ES" sz="2400" b="1" dirty="0" err="1"/>
              <a:t>Gaditae</a:t>
            </a:r>
            <a:r>
              <a:rPr lang="es-ES" sz="2400" b="1" dirty="0"/>
              <a:t>™</a:t>
            </a:r>
          </a:p>
        </p:txBody>
      </p:sp>
      <p:grpSp>
        <p:nvGrpSpPr>
          <p:cNvPr id="65" name="Grupo 64">
            <a:extLst>
              <a:ext uri="{FF2B5EF4-FFF2-40B4-BE49-F238E27FC236}">
                <a16:creationId xmlns:a16="http://schemas.microsoft.com/office/drawing/2014/main" id="{7866A16F-9E40-EE4E-B6B0-1C15E929CD48}"/>
              </a:ext>
            </a:extLst>
          </p:cNvPr>
          <p:cNvGrpSpPr/>
          <p:nvPr/>
        </p:nvGrpSpPr>
        <p:grpSpPr>
          <a:xfrm>
            <a:off x="4358137" y="2419642"/>
            <a:ext cx="1041009" cy="1097280"/>
            <a:chOff x="5753685" y="1378634"/>
            <a:chExt cx="1041009" cy="1097280"/>
          </a:xfrm>
        </p:grpSpPr>
        <p:sp>
          <p:nvSpPr>
            <p:cNvPr id="111" name="Triángulo 110">
              <a:extLst>
                <a:ext uri="{FF2B5EF4-FFF2-40B4-BE49-F238E27FC236}">
                  <a16:creationId xmlns:a16="http://schemas.microsoft.com/office/drawing/2014/main" id="{85A83412-A5C4-9849-AF35-CDA4868EC29A}"/>
                </a:ext>
              </a:extLst>
            </p:cNvPr>
            <p:cNvSpPr/>
            <p:nvPr/>
          </p:nvSpPr>
          <p:spPr>
            <a:xfrm>
              <a:off x="5753685" y="1378634"/>
              <a:ext cx="1041009" cy="109024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2" name="Conector recto 111">
              <a:extLst>
                <a:ext uri="{FF2B5EF4-FFF2-40B4-BE49-F238E27FC236}">
                  <a16:creationId xmlns:a16="http://schemas.microsoft.com/office/drawing/2014/main" id="{F1152FD4-8318-4644-AD4F-27A800B0C80B}"/>
                </a:ext>
              </a:extLst>
            </p:cNvPr>
            <p:cNvCxnSpPr>
              <a:cxnSpLocks/>
              <a:stCxn id="111" idx="4"/>
            </p:cNvCxnSpPr>
            <p:nvPr/>
          </p:nvCxnSpPr>
          <p:spPr>
            <a:xfrm flipH="1">
              <a:off x="6738426" y="2468880"/>
              <a:ext cx="56268" cy="7034"/>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8" name="Conector recto 67">
            <a:extLst>
              <a:ext uri="{FF2B5EF4-FFF2-40B4-BE49-F238E27FC236}">
                <a16:creationId xmlns:a16="http://schemas.microsoft.com/office/drawing/2014/main" id="{714649CD-9D8D-014E-A517-EC83EF04F5FA}"/>
              </a:ext>
            </a:extLst>
          </p:cNvPr>
          <p:cNvCxnSpPr>
            <a:cxnSpLocks/>
          </p:cNvCxnSpPr>
          <p:nvPr/>
        </p:nvCxnSpPr>
        <p:spPr>
          <a:xfrm flipV="1">
            <a:off x="2849377" y="1557068"/>
            <a:ext cx="4058529" cy="163397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69" name="Elipse 68">
            <a:extLst>
              <a:ext uri="{FF2B5EF4-FFF2-40B4-BE49-F238E27FC236}">
                <a16:creationId xmlns:a16="http://schemas.microsoft.com/office/drawing/2014/main" id="{D63BACD2-9344-1D4D-8B3B-A87639B480F1}"/>
              </a:ext>
            </a:extLst>
          </p:cNvPr>
          <p:cNvSpPr/>
          <p:nvPr/>
        </p:nvSpPr>
        <p:spPr>
          <a:xfrm>
            <a:off x="2904577" y="3126607"/>
            <a:ext cx="1219462" cy="86669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0" name="CuadroTexto 69">
            <a:extLst>
              <a:ext uri="{FF2B5EF4-FFF2-40B4-BE49-F238E27FC236}">
                <a16:creationId xmlns:a16="http://schemas.microsoft.com/office/drawing/2014/main" id="{4FBAA0DD-BDEC-1040-AE7D-2C489463ECD7}"/>
              </a:ext>
            </a:extLst>
          </p:cNvPr>
          <p:cNvSpPr txBox="1"/>
          <p:nvPr/>
        </p:nvSpPr>
        <p:spPr>
          <a:xfrm>
            <a:off x="2904577" y="3277929"/>
            <a:ext cx="1205763" cy="646331"/>
          </a:xfrm>
          <a:prstGeom prst="rect">
            <a:avLst/>
          </a:prstGeom>
          <a:noFill/>
        </p:spPr>
        <p:txBody>
          <a:bodyPr wrap="square" rtlCol="0">
            <a:spAutoFit/>
          </a:bodyPr>
          <a:lstStyle/>
          <a:p>
            <a:pPr algn="ctr"/>
            <a:r>
              <a:rPr lang="es-ES" b="1" dirty="0">
                <a:solidFill>
                  <a:schemeClr val="bg1"/>
                </a:solidFill>
              </a:rPr>
              <a:t>OXIDATIVE STRESS</a:t>
            </a:r>
          </a:p>
        </p:txBody>
      </p:sp>
      <p:sp>
        <p:nvSpPr>
          <p:cNvPr id="71" name="Elipse 70">
            <a:extLst>
              <a:ext uri="{FF2B5EF4-FFF2-40B4-BE49-F238E27FC236}">
                <a16:creationId xmlns:a16="http://schemas.microsoft.com/office/drawing/2014/main" id="{CD35ED3A-E470-3D47-9B1A-A41A0AED751C}"/>
              </a:ext>
            </a:extLst>
          </p:cNvPr>
          <p:cNvSpPr/>
          <p:nvPr/>
        </p:nvSpPr>
        <p:spPr>
          <a:xfrm>
            <a:off x="6045997" y="1860515"/>
            <a:ext cx="1310196" cy="93117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2" name="CuadroTexto 71">
            <a:extLst>
              <a:ext uri="{FF2B5EF4-FFF2-40B4-BE49-F238E27FC236}">
                <a16:creationId xmlns:a16="http://schemas.microsoft.com/office/drawing/2014/main" id="{0F1AA180-D2C4-7C4B-9EBF-65E9FEFE60E3}"/>
              </a:ext>
            </a:extLst>
          </p:cNvPr>
          <p:cNvSpPr txBox="1"/>
          <p:nvPr/>
        </p:nvSpPr>
        <p:spPr>
          <a:xfrm>
            <a:off x="6029543" y="2018124"/>
            <a:ext cx="1352763" cy="646331"/>
          </a:xfrm>
          <a:prstGeom prst="rect">
            <a:avLst/>
          </a:prstGeom>
          <a:noFill/>
        </p:spPr>
        <p:txBody>
          <a:bodyPr wrap="square" rtlCol="0">
            <a:spAutoFit/>
          </a:bodyPr>
          <a:lstStyle/>
          <a:p>
            <a:pPr algn="ctr"/>
            <a:r>
              <a:rPr lang="es-ES" b="1" dirty="0" err="1">
                <a:solidFill>
                  <a:schemeClr val="bg1"/>
                </a:solidFill>
              </a:rPr>
              <a:t>Antioxidant</a:t>
            </a:r>
            <a:r>
              <a:rPr lang="es-ES" b="1" dirty="0">
                <a:solidFill>
                  <a:schemeClr val="bg1"/>
                </a:solidFill>
              </a:rPr>
              <a:t> </a:t>
            </a:r>
            <a:r>
              <a:rPr lang="es-ES" b="1" dirty="0" err="1">
                <a:solidFill>
                  <a:schemeClr val="bg1"/>
                </a:solidFill>
              </a:rPr>
              <a:t>defences</a:t>
            </a:r>
            <a:endParaRPr lang="es-ES" b="1" dirty="0">
              <a:solidFill>
                <a:schemeClr val="bg1"/>
              </a:solidFill>
            </a:endParaRPr>
          </a:p>
        </p:txBody>
      </p:sp>
      <p:sp>
        <p:nvSpPr>
          <p:cNvPr id="73" name="Rectángulo redondeado 72">
            <a:extLst>
              <a:ext uri="{FF2B5EF4-FFF2-40B4-BE49-F238E27FC236}">
                <a16:creationId xmlns:a16="http://schemas.microsoft.com/office/drawing/2014/main" id="{D4A11072-D789-DE43-A593-B970BEAAE3A1}"/>
              </a:ext>
            </a:extLst>
          </p:cNvPr>
          <p:cNvSpPr/>
          <p:nvPr/>
        </p:nvSpPr>
        <p:spPr>
          <a:xfrm>
            <a:off x="1127460" y="2373692"/>
            <a:ext cx="1264734" cy="801858"/>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4" name="CuadroTexto 73">
            <a:extLst>
              <a:ext uri="{FF2B5EF4-FFF2-40B4-BE49-F238E27FC236}">
                <a16:creationId xmlns:a16="http://schemas.microsoft.com/office/drawing/2014/main" id="{CE1A0E18-AF1A-1B4C-879F-1876D3F2E1AF}"/>
              </a:ext>
            </a:extLst>
          </p:cNvPr>
          <p:cNvSpPr txBox="1"/>
          <p:nvPr/>
        </p:nvSpPr>
        <p:spPr>
          <a:xfrm>
            <a:off x="1113391" y="2474539"/>
            <a:ext cx="1346844" cy="600164"/>
          </a:xfrm>
          <a:prstGeom prst="rect">
            <a:avLst/>
          </a:prstGeom>
          <a:noFill/>
        </p:spPr>
        <p:txBody>
          <a:bodyPr wrap="none" rtlCol="0">
            <a:spAutoFit/>
          </a:bodyPr>
          <a:lstStyle/>
          <a:p>
            <a:r>
              <a:rPr lang="es-ES" sz="1100" b="1" dirty="0" err="1">
                <a:solidFill>
                  <a:schemeClr val="bg1"/>
                </a:solidFill>
              </a:rPr>
              <a:t>Cellular</a:t>
            </a:r>
            <a:r>
              <a:rPr lang="es-ES" sz="1100" b="1" dirty="0">
                <a:solidFill>
                  <a:schemeClr val="bg1"/>
                </a:solidFill>
              </a:rPr>
              <a:t> </a:t>
            </a:r>
            <a:r>
              <a:rPr lang="es-ES" sz="1100" b="1" dirty="0" err="1">
                <a:solidFill>
                  <a:schemeClr val="bg1"/>
                </a:solidFill>
              </a:rPr>
              <a:t>respiration</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Mitochondrial</a:t>
            </a:r>
            <a:endParaRPr lang="es-ES" sz="1100" b="1" dirty="0">
              <a:solidFill>
                <a:schemeClr val="bg1"/>
              </a:solidFill>
            </a:endParaRPr>
          </a:p>
          <a:p>
            <a:r>
              <a:rPr lang="es-ES" sz="1100" b="1" dirty="0">
                <a:solidFill>
                  <a:schemeClr val="bg1"/>
                </a:solidFill>
              </a:rPr>
              <a:t>    </a:t>
            </a:r>
            <a:r>
              <a:rPr lang="es-ES" sz="1100" b="1" dirty="0" err="1">
                <a:solidFill>
                  <a:schemeClr val="bg1"/>
                </a:solidFill>
              </a:rPr>
              <a:t>semi-ubiquinone</a:t>
            </a:r>
            <a:endParaRPr lang="es-ES" sz="1100" b="1" dirty="0">
              <a:solidFill>
                <a:schemeClr val="bg1"/>
              </a:solidFill>
            </a:endParaRPr>
          </a:p>
        </p:txBody>
      </p:sp>
      <p:grpSp>
        <p:nvGrpSpPr>
          <p:cNvPr id="75" name="Grupo 74">
            <a:extLst>
              <a:ext uri="{FF2B5EF4-FFF2-40B4-BE49-F238E27FC236}">
                <a16:creationId xmlns:a16="http://schemas.microsoft.com/office/drawing/2014/main" id="{A04E2904-EFD1-C24F-8E56-53C06B36E859}"/>
              </a:ext>
            </a:extLst>
          </p:cNvPr>
          <p:cNvGrpSpPr/>
          <p:nvPr/>
        </p:nvGrpSpPr>
        <p:grpSpPr>
          <a:xfrm>
            <a:off x="2398523" y="1376554"/>
            <a:ext cx="1354858" cy="607034"/>
            <a:chOff x="3907446" y="1125416"/>
            <a:chExt cx="1354858" cy="607034"/>
          </a:xfrm>
        </p:grpSpPr>
        <p:sp>
          <p:nvSpPr>
            <p:cNvPr id="109" name="Rectángulo redondeado 108">
              <a:extLst>
                <a:ext uri="{FF2B5EF4-FFF2-40B4-BE49-F238E27FC236}">
                  <a16:creationId xmlns:a16="http://schemas.microsoft.com/office/drawing/2014/main" id="{88B53373-2D44-8541-80BD-1DC62ED9B26E}"/>
                </a:ext>
              </a:extLst>
            </p:cNvPr>
            <p:cNvSpPr/>
            <p:nvPr/>
          </p:nvSpPr>
          <p:spPr>
            <a:xfrm>
              <a:off x="3914480" y="1125416"/>
              <a:ext cx="1340789" cy="60703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0" name="CuadroTexto 109">
              <a:extLst>
                <a:ext uri="{FF2B5EF4-FFF2-40B4-BE49-F238E27FC236}">
                  <a16:creationId xmlns:a16="http://schemas.microsoft.com/office/drawing/2014/main" id="{620A3643-AFBF-7941-B5A9-939113556191}"/>
                </a:ext>
              </a:extLst>
            </p:cNvPr>
            <p:cNvSpPr txBox="1"/>
            <p:nvPr/>
          </p:nvSpPr>
          <p:spPr>
            <a:xfrm>
              <a:off x="3907446" y="1226263"/>
              <a:ext cx="1354858" cy="430887"/>
            </a:xfrm>
            <a:prstGeom prst="rect">
              <a:avLst/>
            </a:prstGeom>
            <a:noFill/>
          </p:spPr>
          <p:txBody>
            <a:bodyPr wrap="none" rtlCol="0">
              <a:spAutoFit/>
            </a:bodyPr>
            <a:lstStyle/>
            <a:p>
              <a:r>
                <a:rPr lang="es-ES" sz="1100" b="1" dirty="0" err="1">
                  <a:solidFill>
                    <a:schemeClr val="bg1"/>
                  </a:solidFill>
                </a:rPr>
                <a:t>Enzymatic</a:t>
              </a:r>
              <a:r>
                <a:rPr lang="es-ES" sz="1100" b="1" dirty="0">
                  <a:solidFill>
                    <a:schemeClr val="bg1"/>
                  </a:solidFill>
                </a:rPr>
                <a:t> </a:t>
              </a:r>
              <a:r>
                <a:rPr lang="es-ES" sz="1100" b="1" dirty="0" err="1">
                  <a:solidFill>
                    <a:schemeClr val="bg1"/>
                  </a:solidFill>
                </a:rPr>
                <a:t>synthesis</a:t>
              </a:r>
              <a:endParaRPr lang="es-ES" sz="1100" b="1" dirty="0">
                <a:solidFill>
                  <a:schemeClr val="bg1"/>
                </a:solidFill>
              </a:endParaRPr>
            </a:p>
            <a:p>
              <a:pPr marL="171450" indent="-171450">
                <a:buFont typeface="Arial" panose="020B0604020202020204" pitchFamily="34" charset="0"/>
                <a:buChar char="•"/>
              </a:pPr>
              <a:r>
                <a:rPr lang="es-ES" sz="1100" b="1" dirty="0">
                  <a:solidFill>
                    <a:schemeClr val="bg1"/>
                  </a:solidFill>
                </a:rPr>
                <a:t>NADPH oxidases</a:t>
              </a:r>
            </a:p>
          </p:txBody>
        </p:sp>
      </p:grpSp>
      <p:grpSp>
        <p:nvGrpSpPr>
          <p:cNvPr id="76" name="Grupo 75">
            <a:extLst>
              <a:ext uri="{FF2B5EF4-FFF2-40B4-BE49-F238E27FC236}">
                <a16:creationId xmlns:a16="http://schemas.microsoft.com/office/drawing/2014/main" id="{CA718504-835F-7245-BC19-803C9FB82E11}"/>
              </a:ext>
            </a:extLst>
          </p:cNvPr>
          <p:cNvGrpSpPr/>
          <p:nvPr/>
        </p:nvGrpSpPr>
        <p:grpSpPr>
          <a:xfrm>
            <a:off x="2382455" y="1999352"/>
            <a:ext cx="1313180" cy="801858"/>
            <a:chOff x="4319059" y="1917755"/>
            <a:chExt cx="1313180" cy="801858"/>
          </a:xfrm>
        </p:grpSpPr>
        <p:sp>
          <p:nvSpPr>
            <p:cNvPr id="107" name="Rectángulo redondeado 106">
              <a:extLst>
                <a:ext uri="{FF2B5EF4-FFF2-40B4-BE49-F238E27FC236}">
                  <a16:creationId xmlns:a16="http://schemas.microsoft.com/office/drawing/2014/main" id="{2B0BBCA9-8BC0-2248-AB7A-56E3D547DED4}"/>
                </a:ext>
              </a:extLst>
            </p:cNvPr>
            <p:cNvSpPr/>
            <p:nvPr/>
          </p:nvSpPr>
          <p:spPr>
            <a:xfrm>
              <a:off x="4343282" y="1917755"/>
              <a:ext cx="1264734" cy="801858"/>
            </a:xfrm>
            <a:prstGeom prst="roundRect">
              <a:avLst/>
            </a:prstGeom>
            <a:solidFill>
              <a:schemeClr val="bg2">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8" name="CuadroTexto 107">
              <a:extLst>
                <a:ext uri="{FF2B5EF4-FFF2-40B4-BE49-F238E27FC236}">
                  <a16:creationId xmlns:a16="http://schemas.microsoft.com/office/drawing/2014/main" id="{85119861-A6FF-9541-916A-B72688D9AD0E}"/>
                </a:ext>
              </a:extLst>
            </p:cNvPr>
            <p:cNvSpPr txBox="1"/>
            <p:nvPr/>
          </p:nvSpPr>
          <p:spPr>
            <a:xfrm>
              <a:off x="4319059" y="1940654"/>
              <a:ext cx="1313180" cy="769441"/>
            </a:xfrm>
            <a:prstGeom prst="rect">
              <a:avLst/>
            </a:prstGeom>
            <a:noFill/>
            <a:ln>
              <a:noFill/>
            </a:ln>
          </p:spPr>
          <p:txBody>
            <a:bodyPr wrap="none" rtlCol="0">
              <a:spAutoFit/>
            </a:bodyPr>
            <a:lstStyle/>
            <a:p>
              <a:r>
                <a:rPr lang="es-ES" sz="1100" b="1" dirty="0" err="1">
                  <a:solidFill>
                    <a:schemeClr val="bg1"/>
                  </a:solidFill>
                </a:rPr>
                <a:t>Physichal</a:t>
              </a:r>
              <a:r>
                <a:rPr lang="es-ES" sz="1100" b="1" dirty="0">
                  <a:solidFill>
                    <a:schemeClr val="bg1"/>
                  </a:solidFill>
                </a:rPr>
                <a:t>/</a:t>
              </a:r>
              <a:r>
                <a:rPr lang="es-ES" sz="1100" b="1" dirty="0" err="1">
                  <a:solidFill>
                    <a:schemeClr val="bg1"/>
                  </a:solidFill>
                </a:rPr>
                <a:t>chemical</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Radiation</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Pollution</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Heat</a:t>
              </a:r>
              <a:endParaRPr lang="es-ES" sz="1100" b="1" dirty="0">
                <a:solidFill>
                  <a:schemeClr val="bg1"/>
                </a:solidFill>
              </a:endParaRPr>
            </a:p>
          </p:txBody>
        </p:sp>
      </p:grpSp>
      <p:sp>
        <p:nvSpPr>
          <p:cNvPr id="77" name="Flecha abajo 76">
            <a:extLst>
              <a:ext uri="{FF2B5EF4-FFF2-40B4-BE49-F238E27FC236}">
                <a16:creationId xmlns:a16="http://schemas.microsoft.com/office/drawing/2014/main" id="{85DC92F3-E350-5344-8F56-F78EE1474922}"/>
              </a:ext>
            </a:extLst>
          </p:cNvPr>
          <p:cNvSpPr/>
          <p:nvPr/>
        </p:nvSpPr>
        <p:spPr>
          <a:xfrm>
            <a:off x="2170711" y="927985"/>
            <a:ext cx="272486" cy="39389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8" name="Flecha abajo 77">
            <a:extLst>
              <a:ext uri="{FF2B5EF4-FFF2-40B4-BE49-F238E27FC236}">
                <a16:creationId xmlns:a16="http://schemas.microsoft.com/office/drawing/2014/main" id="{1205FBD2-A7EC-654E-84E9-2DB19FB711CB}"/>
              </a:ext>
            </a:extLst>
          </p:cNvPr>
          <p:cNvSpPr/>
          <p:nvPr/>
        </p:nvSpPr>
        <p:spPr>
          <a:xfrm rot="10800000" flipV="1">
            <a:off x="7096218" y="1519867"/>
            <a:ext cx="272486" cy="39389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9" name="Rectángulo redondeado 78">
            <a:extLst>
              <a:ext uri="{FF2B5EF4-FFF2-40B4-BE49-F238E27FC236}">
                <a16:creationId xmlns:a16="http://schemas.microsoft.com/office/drawing/2014/main" id="{21D7538C-E39F-8543-A4FB-E3A1EEC17FA3}"/>
              </a:ext>
            </a:extLst>
          </p:cNvPr>
          <p:cNvSpPr/>
          <p:nvPr/>
        </p:nvSpPr>
        <p:spPr>
          <a:xfrm>
            <a:off x="5618949" y="469592"/>
            <a:ext cx="1264734" cy="1056034"/>
          </a:xfrm>
          <a:prstGeom prst="roundRect">
            <a:avLst/>
          </a:prstGeom>
          <a:solidFill>
            <a:srgbClr val="F4D3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0" name="CuadroTexto 79">
            <a:extLst>
              <a:ext uri="{FF2B5EF4-FFF2-40B4-BE49-F238E27FC236}">
                <a16:creationId xmlns:a16="http://schemas.microsoft.com/office/drawing/2014/main" id="{20B46DFB-6F8E-AC49-B512-806D1230CB6C}"/>
              </a:ext>
            </a:extLst>
          </p:cNvPr>
          <p:cNvSpPr txBox="1"/>
          <p:nvPr/>
        </p:nvSpPr>
        <p:spPr>
          <a:xfrm>
            <a:off x="5594726" y="556545"/>
            <a:ext cx="1332416" cy="938719"/>
          </a:xfrm>
          <a:prstGeom prst="rect">
            <a:avLst/>
          </a:prstGeom>
          <a:noFill/>
          <a:ln>
            <a:noFill/>
          </a:ln>
        </p:spPr>
        <p:txBody>
          <a:bodyPr wrap="none" rtlCol="0">
            <a:spAutoFit/>
          </a:bodyPr>
          <a:lstStyle/>
          <a:p>
            <a:r>
              <a:rPr lang="es-ES" sz="1100" b="1" dirty="0" err="1">
                <a:solidFill>
                  <a:srgbClr val="7030A0"/>
                </a:solidFill>
              </a:rPr>
              <a:t>Enzymatic</a:t>
            </a:r>
            <a:r>
              <a:rPr lang="es-ES" sz="1100" b="1" dirty="0">
                <a:solidFill>
                  <a:srgbClr val="7030A0"/>
                </a:solidFill>
              </a:rPr>
              <a:t> </a:t>
            </a:r>
            <a:r>
              <a:rPr lang="es-ES" sz="1100" b="1" dirty="0" err="1">
                <a:solidFill>
                  <a:srgbClr val="7030A0"/>
                </a:solidFill>
              </a:rPr>
              <a:t>defenses</a:t>
            </a:r>
            <a:endParaRPr lang="es-ES" sz="1100" b="1" dirty="0">
              <a:solidFill>
                <a:srgbClr val="7030A0"/>
              </a:solidFill>
            </a:endParaRPr>
          </a:p>
          <a:p>
            <a:pPr marL="171450" indent="-171450">
              <a:buFont typeface="Arial" panose="020B0604020202020204" pitchFamily="34" charset="0"/>
              <a:buChar char="•"/>
            </a:pPr>
            <a:r>
              <a:rPr lang="es-ES" sz="1100" b="1" dirty="0">
                <a:solidFill>
                  <a:srgbClr val="7030A0"/>
                </a:solidFill>
              </a:rPr>
              <a:t>SOD, CAT, </a:t>
            </a:r>
            <a:r>
              <a:rPr lang="es-ES" sz="1100" b="1" dirty="0" err="1">
                <a:solidFill>
                  <a:srgbClr val="7030A0"/>
                </a:solidFill>
              </a:rPr>
              <a:t>GPx</a:t>
            </a:r>
            <a:endParaRPr lang="es-ES" sz="1100" b="1" dirty="0">
              <a:solidFill>
                <a:srgbClr val="7030A0"/>
              </a:solidFill>
            </a:endParaRPr>
          </a:p>
          <a:p>
            <a:pPr marL="171450" indent="-171450">
              <a:buFont typeface="Arial" panose="020B0604020202020204" pitchFamily="34" charset="0"/>
              <a:buChar char="•"/>
            </a:pPr>
            <a:r>
              <a:rPr lang="es-ES" sz="1100" b="1" dirty="0">
                <a:solidFill>
                  <a:srgbClr val="7030A0"/>
                </a:solidFill>
              </a:rPr>
              <a:t>TXN</a:t>
            </a:r>
          </a:p>
          <a:p>
            <a:pPr marL="171450" indent="-171450">
              <a:buFont typeface="Arial" panose="020B0604020202020204" pitchFamily="34" charset="0"/>
              <a:buChar char="•"/>
            </a:pPr>
            <a:r>
              <a:rPr lang="es-ES" sz="1100" b="1" dirty="0">
                <a:solidFill>
                  <a:srgbClr val="7030A0"/>
                </a:solidFill>
              </a:rPr>
              <a:t>PRX</a:t>
            </a:r>
          </a:p>
          <a:p>
            <a:pPr marL="171450" indent="-171450">
              <a:buFont typeface="Arial" panose="020B0604020202020204" pitchFamily="34" charset="0"/>
              <a:buChar char="•"/>
            </a:pPr>
            <a:r>
              <a:rPr lang="es-ES" sz="1100" b="1" dirty="0">
                <a:solidFill>
                  <a:srgbClr val="7030A0"/>
                </a:solidFill>
              </a:rPr>
              <a:t>GSH </a:t>
            </a:r>
            <a:r>
              <a:rPr lang="es-ES" sz="1100" b="1" dirty="0" err="1">
                <a:solidFill>
                  <a:srgbClr val="7030A0"/>
                </a:solidFill>
              </a:rPr>
              <a:t>pathway</a:t>
            </a:r>
            <a:endParaRPr lang="es-ES" sz="1100" b="1" dirty="0">
              <a:solidFill>
                <a:srgbClr val="7030A0"/>
              </a:solidFill>
            </a:endParaRPr>
          </a:p>
        </p:txBody>
      </p:sp>
      <p:sp>
        <p:nvSpPr>
          <p:cNvPr id="81" name="Rectángulo redondeado 80">
            <a:extLst>
              <a:ext uri="{FF2B5EF4-FFF2-40B4-BE49-F238E27FC236}">
                <a16:creationId xmlns:a16="http://schemas.microsoft.com/office/drawing/2014/main" id="{AB04FC27-0280-2547-91B2-5D116D4476C0}"/>
              </a:ext>
            </a:extLst>
          </p:cNvPr>
          <p:cNvSpPr/>
          <p:nvPr/>
        </p:nvSpPr>
        <p:spPr>
          <a:xfrm>
            <a:off x="6904660" y="348546"/>
            <a:ext cx="1264734" cy="961044"/>
          </a:xfrm>
          <a:prstGeom prst="roundRect">
            <a:avLst/>
          </a:prstGeom>
          <a:solidFill>
            <a:srgbClr val="DEF874"/>
          </a:solidFill>
          <a:ln>
            <a:solidFill>
              <a:srgbClr val="6B79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2" name="CuadroTexto 81">
            <a:extLst>
              <a:ext uri="{FF2B5EF4-FFF2-40B4-BE49-F238E27FC236}">
                <a16:creationId xmlns:a16="http://schemas.microsoft.com/office/drawing/2014/main" id="{7BDDECC0-A9BE-AB48-83F1-A4804465C094}"/>
              </a:ext>
            </a:extLst>
          </p:cNvPr>
          <p:cNvSpPr txBox="1"/>
          <p:nvPr/>
        </p:nvSpPr>
        <p:spPr>
          <a:xfrm>
            <a:off x="6918728" y="359822"/>
            <a:ext cx="1208985" cy="938719"/>
          </a:xfrm>
          <a:prstGeom prst="rect">
            <a:avLst/>
          </a:prstGeom>
          <a:noFill/>
          <a:ln>
            <a:noFill/>
          </a:ln>
        </p:spPr>
        <p:txBody>
          <a:bodyPr wrap="none" rtlCol="0">
            <a:spAutoFit/>
          </a:bodyPr>
          <a:lstStyle/>
          <a:p>
            <a:r>
              <a:rPr lang="es-ES" sz="1100" b="1" dirty="0">
                <a:solidFill>
                  <a:srgbClr val="6B794E"/>
                </a:solidFill>
              </a:rPr>
              <a:t>Non-</a:t>
            </a:r>
            <a:r>
              <a:rPr lang="es-ES" sz="1100" b="1" dirty="0" err="1">
                <a:solidFill>
                  <a:srgbClr val="6B794E"/>
                </a:solidFill>
              </a:rPr>
              <a:t>enzymatic</a:t>
            </a:r>
            <a:endParaRPr lang="es-ES" sz="1100" b="1" dirty="0">
              <a:solidFill>
                <a:srgbClr val="6B794E"/>
              </a:solidFill>
            </a:endParaRPr>
          </a:p>
          <a:p>
            <a:r>
              <a:rPr lang="es-ES" sz="1100" b="1" dirty="0" err="1">
                <a:solidFill>
                  <a:srgbClr val="6B794E"/>
                </a:solidFill>
              </a:rPr>
              <a:t>scavengers</a:t>
            </a:r>
            <a:endParaRPr lang="es-ES" sz="1100" b="1" dirty="0">
              <a:solidFill>
                <a:srgbClr val="6B794E"/>
              </a:solidFill>
            </a:endParaRPr>
          </a:p>
          <a:p>
            <a:pPr marL="171450" indent="-171450">
              <a:buFont typeface="Arial" panose="020B0604020202020204" pitchFamily="34" charset="0"/>
              <a:buChar char="•"/>
            </a:pPr>
            <a:r>
              <a:rPr lang="es-ES" sz="1100" b="1" dirty="0" err="1">
                <a:solidFill>
                  <a:srgbClr val="6B794E"/>
                </a:solidFill>
              </a:rPr>
              <a:t>Vitamins</a:t>
            </a:r>
            <a:r>
              <a:rPr lang="es-ES" sz="1100" b="1" dirty="0">
                <a:solidFill>
                  <a:srgbClr val="6B794E"/>
                </a:solidFill>
              </a:rPr>
              <a:t> (C, E)</a:t>
            </a:r>
          </a:p>
          <a:p>
            <a:pPr marL="171450" indent="-171450">
              <a:buFont typeface="Arial" panose="020B0604020202020204" pitchFamily="34" charset="0"/>
              <a:buChar char="•"/>
            </a:pPr>
            <a:r>
              <a:rPr lang="es-ES" sz="1100" b="1" dirty="0" err="1">
                <a:solidFill>
                  <a:srgbClr val="6B794E"/>
                </a:solidFill>
              </a:rPr>
              <a:t>Carotenoids</a:t>
            </a:r>
            <a:endParaRPr lang="es-ES" sz="1100" b="1" dirty="0">
              <a:solidFill>
                <a:srgbClr val="6B794E"/>
              </a:solidFill>
            </a:endParaRPr>
          </a:p>
          <a:p>
            <a:pPr marL="171450" indent="-171450">
              <a:buFont typeface="Arial" panose="020B0604020202020204" pitchFamily="34" charset="0"/>
              <a:buChar char="•"/>
            </a:pPr>
            <a:r>
              <a:rPr lang="es-ES" sz="1100" b="1" dirty="0" err="1">
                <a:solidFill>
                  <a:srgbClr val="6B794E"/>
                </a:solidFill>
              </a:rPr>
              <a:t>Polyphenols</a:t>
            </a:r>
            <a:endParaRPr lang="es-ES" sz="1100" b="1" dirty="0">
              <a:solidFill>
                <a:srgbClr val="6B794E"/>
              </a:solidFill>
            </a:endParaRPr>
          </a:p>
        </p:txBody>
      </p:sp>
      <p:sp>
        <p:nvSpPr>
          <p:cNvPr id="83" name="CuadroTexto 82">
            <a:extLst>
              <a:ext uri="{FF2B5EF4-FFF2-40B4-BE49-F238E27FC236}">
                <a16:creationId xmlns:a16="http://schemas.microsoft.com/office/drawing/2014/main" id="{0AA21280-8DDF-464B-A5B3-0BCEB7867A36}"/>
              </a:ext>
            </a:extLst>
          </p:cNvPr>
          <p:cNvSpPr txBox="1"/>
          <p:nvPr/>
        </p:nvSpPr>
        <p:spPr>
          <a:xfrm>
            <a:off x="1306776" y="69387"/>
            <a:ext cx="2000356" cy="769441"/>
          </a:xfrm>
          <a:prstGeom prst="rect">
            <a:avLst/>
          </a:prstGeom>
          <a:noFill/>
        </p:spPr>
        <p:txBody>
          <a:bodyPr wrap="none" rtlCol="0">
            <a:spAutoFit/>
          </a:bodyPr>
          <a:lstStyle/>
          <a:p>
            <a:pPr algn="ctr"/>
            <a:r>
              <a:rPr lang="es-ES" sz="2200" b="1" dirty="0">
                <a:solidFill>
                  <a:srgbClr val="FF0000"/>
                </a:solidFill>
              </a:rPr>
              <a:t>ROS</a:t>
            </a:r>
          </a:p>
          <a:p>
            <a:pPr algn="ctr"/>
            <a:r>
              <a:rPr lang="es-ES" sz="2200" b="1" dirty="0" err="1">
                <a:solidFill>
                  <a:srgbClr val="FF0000"/>
                </a:solidFill>
              </a:rPr>
              <a:t>overproduction</a:t>
            </a:r>
            <a:endParaRPr lang="es-ES" sz="2200" b="1" dirty="0">
              <a:solidFill>
                <a:srgbClr val="FF0000"/>
              </a:solidFill>
            </a:endParaRPr>
          </a:p>
        </p:txBody>
      </p:sp>
      <p:cxnSp>
        <p:nvCxnSpPr>
          <p:cNvPr id="84" name="Conector recto de flecha 83">
            <a:extLst>
              <a:ext uri="{FF2B5EF4-FFF2-40B4-BE49-F238E27FC236}">
                <a16:creationId xmlns:a16="http://schemas.microsoft.com/office/drawing/2014/main" id="{13A24214-B8EC-EC49-9DC9-AD7C84F7D51F}"/>
              </a:ext>
            </a:extLst>
          </p:cNvPr>
          <p:cNvCxnSpPr/>
          <p:nvPr/>
        </p:nvCxnSpPr>
        <p:spPr>
          <a:xfrm flipH="1">
            <a:off x="2397858" y="4042754"/>
            <a:ext cx="664172" cy="36872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Conector recto de flecha 84">
            <a:extLst>
              <a:ext uri="{FF2B5EF4-FFF2-40B4-BE49-F238E27FC236}">
                <a16:creationId xmlns:a16="http://schemas.microsoft.com/office/drawing/2014/main" id="{C5CF8911-645E-A74C-BC2D-B69875D6DA87}"/>
              </a:ext>
            </a:extLst>
          </p:cNvPr>
          <p:cNvCxnSpPr>
            <a:cxnSpLocks/>
          </p:cNvCxnSpPr>
          <p:nvPr/>
        </p:nvCxnSpPr>
        <p:spPr>
          <a:xfrm>
            <a:off x="3872397" y="4042754"/>
            <a:ext cx="664172" cy="36872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ector recto de flecha 85">
            <a:extLst>
              <a:ext uri="{FF2B5EF4-FFF2-40B4-BE49-F238E27FC236}">
                <a16:creationId xmlns:a16="http://schemas.microsoft.com/office/drawing/2014/main" id="{3398366D-5E70-3147-98E4-F1B8E03E19F6}"/>
              </a:ext>
            </a:extLst>
          </p:cNvPr>
          <p:cNvCxnSpPr>
            <a:cxnSpLocks/>
          </p:cNvCxnSpPr>
          <p:nvPr/>
        </p:nvCxnSpPr>
        <p:spPr>
          <a:xfrm>
            <a:off x="3507457" y="4042754"/>
            <a:ext cx="0" cy="58345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CuadroTexto 86">
            <a:extLst>
              <a:ext uri="{FF2B5EF4-FFF2-40B4-BE49-F238E27FC236}">
                <a16:creationId xmlns:a16="http://schemas.microsoft.com/office/drawing/2014/main" id="{A0D8FC2E-B887-294C-8963-3CA875219962}"/>
              </a:ext>
            </a:extLst>
          </p:cNvPr>
          <p:cNvSpPr txBox="1"/>
          <p:nvPr/>
        </p:nvSpPr>
        <p:spPr>
          <a:xfrm>
            <a:off x="3534972" y="4298532"/>
            <a:ext cx="967636" cy="338554"/>
          </a:xfrm>
          <a:prstGeom prst="rect">
            <a:avLst/>
          </a:prstGeom>
          <a:noFill/>
        </p:spPr>
        <p:txBody>
          <a:bodyPr wrap="none" rtlCol="0">
            <a:spAutoFit/>
          </a:bodyPr>
          <a:lstStyle/>
          <a:p>
            <a:pPr algn="ctr"/>
            <a:r>
              <a:rPr lang="es-ES" sz="1600" b="1" dirty="0">
                <a:solidFill>
                  <a:srgbClr val="FF0000"/>
                </a:solidFill>
              </a:rPr>
              <a:t>DAMAGE</a:t>
            </a:r>
          </a:p>
        </p:txBody>
      </p:sp>
      <p:sp>
        <p:nvSpPr>
          <p:cNvPr id="88" name="CuadroTexto 87">
            <a:extLst>
              <a:ext uri="{FF2B5EF4-FFF2-40B4-BE49-F238E27FC236}">
                <a16:creationId xmlns:a16="http://schemas.microsoft.com/office/drawing/2014/main" id="{2F28EDA4-A2A6-594E-A8E5-2C647BF55538}"/>
              </a:ext>
            </a:extLst>
          </p:cNvPr>
          <p:cNvSpPr txBox="1"/>
          <p:nvPr/>
        </p:nvSpPr>
        <p:spPr>
          <a:xfrm>
            <a:off x="2488596" y="4298532"/>
            <a:ext cx="967636" cy="338554"/>
          </a:xfrm>
          <a:prstGeom prst="rect">
            <a:avLst/>
          </a:prstGeom>
          <a:noFill/>
        </p:spPr>
        <p:txBody>
          <a:bodyPr wrap="none" rtlCol="0">
            <a:spAutoFit/>
          </a:bodyPr>
          <a:lstStyle/>
          <a:p>
            <a:pPr algn="ctr"/>
            <a:r>
              <a:rPr lang="es-ES" sz="1600" b="1" dirty="0">
                <a:solidFill>
                  <a:srgbClr val="FF0000"/>
                </a:solidFill>
              </a:rPr>
              <a:t>DAMAGE</a:t>
            </a:r>
          </a:p>
        </p:txBody>
      </p:sp>
      <p:grpSp>
        <p:nvGrpSpPr>
          <p:cNvPr id="89" name="Grupo 88">
            <a:extLst>
              <a:ext uri="{FF2B5EF4-FFF2-40B4-BE49-F238E27FC236}">
                <a16:creationId xmlns:a16="http://schemas.microsoft.com/office/drawing/2014/main" id="{18483E7E-66C6-5648-BCBD-1836F0192483}"/>
              </a:ext>
            </a:extLst>
          </p:cNvPr>
          <p:cNvGrpSpPr/>
          <p:nvPr/>
        </p:nvGrpSpPr>
        <p:grpSpPr>
          <a:xfrm>
            <a:off x="5609498" y="5134219"/>
            <a:ext cx="5339639" cy="646331"/>
            <a:chOff x="6209573" y="5021434"/>
            <a:chExt cx="5339639" cy="646331"/>
          </a:xfrm>
        </p:grpSpPr>
        <p:sp>
          <p:nvSpPr>
            <p:cNvPr id="101" name="Flecha derecha 100">
              <a:extLst>
                <a:ext uri="{FF2B5EF4-FFF2-40B4-BE49-F238E27FC236}">
                  <a16:creationId xmlns:a16="http://schemas.microsoft.com/office/drawing/2014/main" id="{5EE54F17-7527-FE49-8261-1F4F110A58AD}"/>
                </a:ext>
              </a:extLst>
            </p:cNvPr>
            <p:cNvSpPr/>
            <p:nvPr/>
          </p:nvSpPr>
          <p:spPr>
            <a:xfrm>
              <a:off x="6209573" y="5198484"/>
              <a:ext cx="508441" cy="292231"/>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2" name="CuadroTexto 101">
              <a:extLst>
                <a:ext uri="{FF2B5EF4-FFF2-40B4-BE49-F238E27FC236}">
                  <a16:creationId xmlns:a16="http://schemas.microsoft.com/office/drawing/2014/main" id="{2ED45111-E946-7940-A4C2-D50856DB91D5}"/>
                </a:ext>
              </a:extLst>
            </p:cNvPr>
            <p:cNvSpPr txBox="1"/>
            <p:nvPr/>
          </p:nvSpPr>
          <p:spPr>
            <a:xfrm>
              <a:off x="6784276" y="5021434"/>
              <a:ext cx="1035220" cy="646331"/>
            </a:xfrm>
            <a:prstGeom prst="rect">
              <a:avLst/>
            </a:prstGeom>
            <a:noFill/>
          </p:spPr>
          <p:txBody>
            <a:bodyPr wrap="none" rtlCol="0">
              <a:spAutoFit/>
            </a:bodyPr>
            <a:lstStyle/>
            <a:p>
              <a:pPr algn="ctr"/>
              <a:r>
                <a:rPr lang="es-ES" b="1" dirty="0">
                  <a:solidFill>
                    <a:schemeClr val="tx1">
                      <a:lumMod val="75000"/>
                      <a:lumOff val="25000"/>
                    </a:schemeClr>
                  </a:solidFill>
                </a:rPr>
                <a:t>CELL</a:t>
              </a:r>
            </a:p>
            <a:p>
              <a:pPr algn="ctr"/>
              <a:r>
                <a:rPr lang="es-ES" b="1" dirty="0">
                  <a:solidFill>
                    <a:schemeClr val="tx1">
                      <a:lumMod val="75000"/>
                      <a:lumOff val="25000"/>
                    </a:schemeClr>
                  </a:solidFill>
                </a:rPr>
                <a:t>INJURIES</a:t>
              </a:r>
            </a:p>
          </p:txBody>
        </p:sp>
        <p:sp>
          <p:nvSpPr>
            <p:cNvPr id="103" name="Flecha derecha 102">
              <a:extLst>
                <a:ext uri="{FF2B5EF4-FFF2-40B4-BE49-F238E27FC236}">
                  <a16:creationId xmlns:a16="http://schemas.microsoft.com/office/drawing/2014/main" id="{1CE2B8E8-52B2-DF4C-9DFD-2A577038C902}"/>
                </a:ext>
              </a:extLst>
            </p:cNvPr>
            <p:cNvSpPr/>
            <p:nvPr/>
          </p:nvSpPr>
          <p:spPr>
            <a:xfrm>
              <a:off x="7885758" y="5198484"/>
              <a:ext cx="508441" cy="292231"/>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4" name="CuadroTexto 103">
              <a:extLst>
                <a:ext uri="{FF2B5EF4-FFF2-40B4-BE49-F238E27FC236}">
                  <a16:creationId xmlns:a16="http://schemas.microsoft.com/office/drawing/2014/main" id="{77CB95E8-88A6-074F-8F92-A350CC3C97D9}"/>
                </a:ext>
              </a:extLst>
            </p:cNvPr>
            <p:cNvSpPr txBox="1"/>
            <p:nvPr/>
          </p:nvSpPr>
          <p:spPr>
            <a:xfrm>
              <a:off x="8460461" y="5021434"/>
              <a:ext cx="1169679" cy="646331"/>
            </a:xfrm>
            <a:prstGeom prst="rect">
              <a:avLst/>
            </a:prstGeom>
            <a:noFill/>
          </p:spPr>
          <p:txBody>
            <a:bodyPr wrap="none" rtlCol="0">
              <a:spAutoFit/>
            </a:bodyPr>
            <a:lstStyle/>
            <a:p>
              <a:pPr algn="ctr"/>
              <a:r>
                <a:rPr lang="es-ES" b="1" dirty="0">
                  <a:solidFill>
                    <a:schemeClr val="tx1">
                      <a:lumMod val="75000"/>
                      <a:lumOff val="25000"/>
                    </a:schemeClr>
                  </a:solidFill>
                </a:rPr>
                <a:t>TISSUE</a:t>
              </a:r>
            </a:p>
            <a:p>
              <a:pPr algn="ctr"/>
              <a:r>
                <a:rPr lang="es-ES" b="1" dirty="0">
                  <a:solidFill>
                    <a:schemeClr val="tx1">
                      <a:lumMod val="75000"/>
                      <a:lumOff val="25000"/>
                    </a:schemeClr>
                  </a:solidFill>
                </a:rPr>
                <a:t>DAMAGES</a:t>
              </a:r>
            </a:p>
          </p:txBody>
        </p:sp>
        <p:sp>
          <p:nvSpPr>
            <p:cNvPr id="105" name="Flecha derecha 104">
              <a:extLst>
                <a:ext uri="{FF2B5EF4-FFF2-40B4-BE49-F238E27FC236}">
                  <a16:creationId xmlns:a16="http://schemas.microsoft.com/office/drawing/2014/main" id="{78FBAAF5-AE56-3D48-8EEF-16B21AC15FBF}"/>
                </a:ext>
              </a:extLst>
            </p:cNvPr>
            <p:cNvSpPr/>
            <p:nvPr/>
          </p:nvSpPr>
          <p:spPr>
            <a:xfrm>
              <a:off x="9696402" y="5198484"/>
              <a:ext cx="508441" cy="292231"/>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6" name="CuadroTexto 105">
              <a:extLst>
                <a:ext uri="{FF2B5EF4-FFF2-40B4-BE49-F238E27FC236}">
                  <a16:creationId xmlns:a16="http://schemas.microsoft.com/office/drawing/2014/main" id="{2A99D036-1A63-624C-9A7C-56D09B0EBDC9}"/>
                </a:ext>
              </a:extLst>
            </p:cNvPr>
            <p:cNvSpPr txBox="1"/>
            <p:nvPr/>
          </p:nvSpPr>
          <p:spPr>
            <a:xfrm>
              <a:off x="10271105" y="5129156"/>
              <a:ext cx="1278107" cy="430887"/>
            </a:xfrm>
            <a:prstGeom prst="rect">
              <a:avLst/>
            </a:prstGeom>
            <a:noFill/>
          </p:spPr>
          <p:txBody>
            <a:bodyPr wrap="none" rtlCol="0">
              <a:spAutoFit/>
            </a:bodyPr>
            <a:lstStyle/>
            <a:p>
              <a:pPr algn="ctr"/>
              <a:r>
                <a:rPr lang="es-ES" sz="2200" b="1" dirty="0">
                  <a:solidFill>
                    <a:schemeClr val="tx1">
                      <a:lumMod val="75000"/>
                      <a:lumOff val="25000"/>
                    </a:schemeClr>
                  </a:solidFill>
                </a:rPr>
                <a:t>DISEASES</a:t>
              </a:r>
            </a:p>
          </p:txBody>
        </p:sp>
      </p:grpSp>
      <p:grpSp>
        <p:nvGrpSpPr>
          <p:cNvPr id="90" name="Grupo 89">
            <a:extLst>
              <a:ext uri="{FF2B5EF4-FFF2-40B4-BE49-F238E27FC236}">
                <a16:creationId xmlns:a16="http://schemas.microsoft.com/office/drawing/2014/main" id="{CD55FA66-944B-ED47-AE1C-3855AADAAD8C}"/>
              </a:ext>
            </a:extLst>
          </p:cNvPr>
          <p:cNvGrpSpPr/>
          <p:nvPr/>
        </p:nvGrpSpPr>
        <p:grpSpPr>
          <a:xfrm>
            <a:off x="1757979" y="4702497"/>
            <a:ext cx="3681677" cy="1509774"/>
            <a:chOff x="2358054" y="4559622"/>
            <a:chExt cx="3681677" cy="1509774"/>
          </a:xfrm>
        </p:grpSpPr>
        <p:pic>
          <p:nvPicPr>
            <p:cNvPr id="94" name="Imagen 93">
              <a:extLst>
                <a:ext uri="{FF2B5EF4-FFF2-40B4-BE49-F238E27FC236}">
                  <a16:creationId xmlns:a16="http://schemas.microsoft.com/office/drawing/2014/main" id="{931963FE-ACCD-BB40-95EC-35A6AD60687B}"/>
                </a:ext>
              </a:extLst>
            </p:cNvPr>
            <p:cNvPicPr>
              <a:picLocks noChangeAspect="1"/>
            </p:cNvPicPr>
            <p:nvPr/>
          </p:nvPicPr>
          <p:blipFill rotWithShape="1">
            <a:blip r:embed="rId4"/>
            <a:srcRect b="19695"/>
            <a:stretch/>
          </p:blipFill>
          <p:spPr>
            <a:xfrm>
              <a:off x="2598970" y="4668174"/>
              <a:ext cx="351033" cy="1003869"/>
            </a:xfrm>
            <a:prstGeom prst="rect">
              <a:avLst/>
            </a:prstGeom>
          </p:spPr>
        </p:pic>
        <p:pic>
          <p:nvPicPr>
            <p:cNvPr id="95" name="Imagen 94">
              <a:extLst>
                <a:ext uri="{FF2B5EF4-FFF2-40B4-BE49-F238E27FC236}">
                  <a16:creationId xmlns:a16="http://schemas.microsoft.com/office/drawing/2014/main" id="{553592F3-A5D2-5542-9991-E535C9502948}"/>
                </a:ext>
              </a:extLst>
            </p:cNvPr>
            <p:cNvPicPr>
              <a:picLocks noChangeAspect="1"/>
            </p:cNvPicPr>
            <p:nvPr/>
          </p:nvPicPr>
          <p:blipFill>
            <a:blip r:embed="rId5"/>
            <a:stretch>
              <a:fillRect/>
            </a:stretch>
          </p:blipFill>
          <p:spPr>
            <a:xfrm>
              <a:off x="3742594" y="4611609"/>
              <a:ext cx="541600" cy="1132437"/>
            </a:xfrm>
            <a:prstGeom prst="rect">
              <a:avLst/>
            </a:prstGeom>
          </p:spPr>
        </p:pic>
        <p:pic>
          <p:nvPicPr>
            <p:cNvPr id="96" name="Imagen 95">
              <a:extLst>
                <a:ext uri="{FF2B5EF4-FFF2-40B4-BE49-F238E27FC236}">
                  <a16:creationId xmlns:a16="http://schemas.microsoft.com/office/drawing/2014/main" id="{70144CDE-BD25-4546-9419-9A9970B7BBB7}"/>
                </a:ext>
              </a:extLst>
            </p:cNvPr>
            <p:cNvPicPr>
              <a:picLocks noChangeAspect="1"/>
            </p:cNvPicPr>
            <p:nvPr/>
          </p:nvPicPr>
          <p:blipFill>
            <a:blip r:embed="rId6"/>
            <a:stretch>
              <a:fillRect/>
            </a:stretch>
          </p:blipFill>
          <p:spPr>
            <a:xfrm>
              <a:off x="4945936" y="4818474"/>
              <a:ext cx="682228" cy="780815"/>
            </a:xfrm>
            <a:prstGeom prst="rect">
              <a:avLst/>
            </a:prstGeom>
          </p:spPr>
        </p:pic>
        <p:sp>
          <p:nvSpPr>
            <p:cNvPr id="97" name="CuadroTexto 96">
              <a:extLst>
                <a:ext uri="{FF2B5EF4-FFF2-40B4-BE49-F238E27FC236}">
                  <a16:creationId xmlns:a16="http://schemas.microsoft.com/office/drawing/2014/main" id="{B06B7E64-2534-E346-88E3-7E5A4D595F2B}"/>
                </a:ext>
              </a:extLst>
            </p:cNvPr>
            <p:cNvSpPr txBox="1"/>
            <p:nvPr/>
          </p:nvSpPr>
          <p:spPr>
            <a:xfrm>
              <a:off x="2474637" y="5746230"/>
              <a:ext cx="550151" cy="323165"/>
            </a:xfrm>
            <a:prstGeom prst="rect">
              <a:avLst/>
            </a:prstGeom>
            <a:noFill/>
          </p:spPr>
          <p:txBody>
            <a:bodyPr wrap="none" rtlCol="0">
              <a:spAutoFit/>
            </a:bodyPr>
            <a:lstStyle/>
            <a:p>
              <a:pPr algn="ctr"/>
              <a:r>
                <a:rPr lang="es-ES" sz="1500" b="1" dirty="0">
                  <a:solidFill>
                    <a:schemeClr val="tx1">
                      <a:lumMod val="75000"/>
                      <a:lumOff val="25000"/>
                    </a:schemeClr>
                  </a:solidFill>
                </a:rPr>
                <a:t>DNA</a:t>
              </a:r>
            </a:p>
          </p:txBody>
        </p:sp>
        <p:sp>
          <p:nvSpPr>
            <p:cNvPr id="98" name="CuadroTexto 97">
              <a:extLst>
                <a:ext uri="{FF2B5EF4-FFF2-40B4-BE49-F238E27FC236}">
                  <a16:creationId xmlns:a16="http://schemas.microsoft.com/office/drawing/2014/main" id="{8C1FC6B4-38AB-1F44-BF33-259DD3B7ABB4}"/>
                </a:ext>
              </a:extLst>
            </p:cNvPr>
            <p:cNvSpPr txBox="1"/>
            <p:nvPr/>
          </p:nvSpPr>
          <p:spPr>
            <a:xfrm>
              <a:off x="3618295" y="5746230"/>
              <a:ext cx="978473" cy="323165"/>
            </a:xfrm>
            <a:prstGeom prst="rect">
              <a:avLst/>
            </a:prstGeom>
            <a:noFill/>
          </p:spPr>
          <p:txBody>
            <a:bodyPr wrap="none" rtlCol="0">
              <a:spAutoFit/>
            </a:bodyPr>
            <a:lstStyle/>
            <a:p>
              <a:pPr algn="ctr"/>
              <a:r>
                <a:rPr lang="es-ES" sz="1500" b="1" dirty="0">
                  <a:solidFill>
                    <a:schemeClr val="tx1">
                      <a:lumMod val="75000"/>
                      <a:lumOff val="25000"/>
                    </a:schemeClr>
                  </a:solidFill>
                </a:rPr>
                <a:t>PROTEINS</a:t>
              </a:r>
            </a:p>
          </p:txBody>
        </p:sp>
        <p:sp>
          <p:nvSpPr>
            <p:cNvPr id="99" name="CuadroTexto 98">
              <a:extLst>
                <a:ext uri="{FF2B5EF4-FFF2-40B4-BE49-F238E27FC236}">
                  <a16:creationId xmlns:a16="http://schemas.microsoft.com/office/drawing/2014/main" id="{BF21A8EB-95D0-634C-90A5-305549725CBD}"/>
                </a:ext>
              </a:extLst>
            </p:cNvPr>
            <p:cNvSpPr txBox="1"/>
            <p:nvPr/>
          </p:nvSpPr>
          <p:spPr>
            <a:xfrm>
              <a:off x="4945936" y="5746230"/>
              <a:ext cx="684804" cy="323165"/>
            </a:xfrm>
            <a:prstGeom prst="rect">
              <a:avLst/>
            </a:prstGeom>
            <a:noFill/>
          </p:spPr>
          <p:txBody>
            <a:bodyPr wrap="none" rtlCol="0">
              <a:spAutoFit/>
            </a:bodyPr>
            <a:lstStyle/>
            <a:p>
              <a:pPr algn="ctr"/>
              <a:r>
                <a:rPr lang="es-ES" sz="1500" b="1" dirty="0">
                  <a:solidFill>
                    <a:schemeClr val="tx1">
                      <a:lumMod val="75000"/>
                      <a:lumOff val="25000"/>
                    </a:schemeClr>
                  </a:solidFill>
                </a:rPr>
                <a:t>LIPIDS</a:t>
              </a:r>
            </a:p>
          </p:txBody>
        </p:sp>
        <p:sp>
          <p:nvSpPr>
            <p:cNvPr id="100" name="Rectángulo redondeado 99">
              <a:extLst>
                <a:ext uri="{FF2B5EF4-FFF2-40B4-BE49-F238E27FC236}">
                  <a16:creationId xmlns:a16="http://schemas.microsoft.com/office/drawing/2014/main" id="{4F842414-834B-5A48-8251-8D745D13F71B}"/>
                </a:ext>
              </a:extLst>
            </p:cNvPr>
            <p:cNvSpPr/>
            <p:nvPr/>
          </p:nvSpPr>
          <p:spPr>
            <a:xfrm>
              <a:off x="2358054" y="4559622"/>
              <a:ext cx="3681677" cy="150977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91" name="Grupo 90">
            <a:extLst>
              <a:ext uri="{FF2B5EF4-FFF2-40B4-BE49-F238E27FC236}">
                <a16:creationId xmlns:a16="http://schemas.microsoft.com/office/drawing/2014/main" id="{E56D0060-B131-D344-B2B4-1FB127D76F0E}"/>
              </a:ext>
            </a:extLst>
          </p:cNvPr>
          <p:cNvGrpSpPr/>
          <p:nvPr/>
        </p:nvGrpSpPr>
        <p:grpSpPr>
          <a:xfrm>
            <a:off x="962691" y="1554836"/>
            <a:ext cx="1468672" cy="801858"/>
            <a:chOff x="2874944" y="1034070"/>
            <a:chExt cx="1468672" cy="801858"/>
          </a:xfrm>
        </p:grpSpPr>
        <p:sp>
          <p:nvSpPr>
            <p:cNvPr id="92" name="Rectángulo redondeado 91">
              <a:extLst>
                <a:ext uri="{FF2B5EF4-FFF2-40B4-BE49-F238E27FC236}">
                  <a16:creationId xmlns:a16="http://schemas.microsoft.com/office/drawing/2014/main" id="{B81AAA09-EE83-3B45-973F-FD3CAD370805}"/>
                </a:ext>
              </a:extLst>
            </p:cNvPr>
            <p:cNvSpPr/>
            <p:nvPr/>
          </p:nvSpPr>
          <p:spPr>
            <a:xfrm>
              <a:off x="2881089" y="1034070"/>
              <a:ext cx="1423803" cy="801858"/>
            </a:xfrm>
            <a:prstGeom prst="roundRect">
              <a:avLst/>
            </a:prstGeom>
            <a:solidFill>
              <a:srgbClr val="0986A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3" name="CuadroTexto 92">
              <a:extLst>
                <a:ext uri="{FF2B5EF4-FFF2-40B4-BE49-F238E27FC236}">
                  <a16:creationId xmlns:a16="http://schemas.microsoft.com/office/drawing/2014/main" id="{C24D77C1-404F-1346-8D68-C92017826909}"/>
                </a:ext>
              </a:extLst>
            </p:cNvPr>
            <p:cNvSpPr txBox="1"/>
            <p:nvPr/>
          </p:nvSpPr>
          <p:spPr>
            <a:xfrm>
              <a:off x="2874944" y="1059378"/>
              <a:ext cx="1468672" cy="769441"/>
            </a:xfrm>
            <a:prstGeom prst="rect">
              <a:avLst/>
            </a:prstGeom>
            <a:noFill/>
            <a:ln>
              <a:noFill/>
            </a:ln>
          </p:spPr>
          <p:txBody>
            <a:bodyPr wrap="none" rtlCol="0">
              <a:spAutoFit/>
            </a:bodyPr>
            <a:lstStyle/>
            <a:p>
              <a:r>
                <a:rPr lang="es-ES" sz="1100" b="1" dirty="0" err="1">
                  <a:solidFill>
                    <a:schemeClr val="bg1"/>
                  </a:solidFill>
                </a:rPr>
                <a:t>Metabolic</a:t>
              </a:r>
              <a:r>
                <a:rPr lang="es-ES" sz="1100" b="1" dirty="0">
                  <a:solidFill>
                    <a:schemeClr val="bg1"/>
                  </a:solidFill>
                </a:rPr>
                <a:t> </a:t>
              </a:r>
              <a:r>
                <a:rPr lang="es-ES" sz="1100" b="1" dirty="0" err="1">
                  <a:solidFill>
                    <a:schemeClr val="bg1"/>
                  </a:solidFill>
                </a:rPr>
                <a:t>byproducts</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Xantina</a:t>
              </a:r>
              <a:r>
                <a:rPr lang="es-ES" sz="1100" b="1" dirty="0">
                  <a:solidFill>
                    <a:schemeClr val="bg1"/>
                  </a:solidFill>
                </a:rPr>
                <a:t> oxidases</a:t>
              </a:r>
            </a:p>
            <a:p>
              <a:pPr marL="171450" indent="-171450">
                <a:buFont typeface="Arial" panose="020B0604020202020204" pitchFamily="34" charset="0"/>
                <a:buChar char="•"/>
              </a:pPr>
              <a:r>
                <a:rPr lang="es-ES" sz="1100" b="1" dirty="0">
                  <a:solidFill>
                    <a:schemeClr val="bg1"/>
                  </a:solidFill>
                </a:rPr>
                <a:t>NO </a:t>
              </a:r>
              <a:r>
                <a:rPr lang="es-ES" sz="1100" b="1" dirty="0" err="1">
                  <a:solidFill>
                    <a:schemeClr val="bg1"/>
                  </a:solidFill>
                </a:rPr>
                <a:t>synthetase</a:t>
              </a:r>
              <a:endParaRPr lang="es-ES" sz="1100" b="1" dirty="0">
                <a:solidFill>
                  <a:schemeClr val="bg1"/>
                </a:solidFill>
              </a:endParaRPr>
            </a:p>
            <a:p>
              <a:pPr marL="171450" indent="-171450">
                <a:buFont typeface="Arial" panose="020B0604020202020204" pitchFamily="34" charset="0"/>
                <a:buChar char="•"/>
              </a:pPr>
              <a:r>
                <a:rPr lang="es-ES" sz="1100" b="1" dirty="0" err="1">
                  <a:solidFill>
                    <a:schemeClr val="bg1"/>
                  </a:solidFill>
                </a:rPr>
                <a:t>Mitochondria</a:t>
              </a:r>
              <a:endParaRPr lang="es-ES" sz="1100" b="1" dirty="0">
                <a:solidFill>
                  <a:schemeClr val="bg1"/>
                </a:solidFill>
              </a:endParaRPr>
            </a:p>
          </p:txBody>
        </p:sp>
      </p:grpSp>
    </p:spTree>
    <p:extLst>
      <p:ext uri="{BB962C8B-B14F-4D97-AF65-F5344CB8AC3E}">
        <p14:creationId xmlns:p14="http://schemas.microsoft.com/office/powerpoint/2010/main" val="2657427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408424" y="2721667"/>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1219052" y="242178"/>
            <a:ext cx="9753895" cy="954107"/>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vitro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a:solidFill>
                  <a:schemeClr val="accent2">
                    <a:lumMod val="75000"/>
                  </a:schemeClr>
                </a:solidFill>
              </a:rPr>
              <a:t>free-radical </a:t>
            </a:r>
            <a:r>
              <a:rPr lang="es-ES" sz="2800" b="1" u="sng" dirty="0" err="1">
                <a:solidFill>
                  <a:schemeClr val="accent2">
                    <a:lumMod val="75000"/>
                  </a:schemeClr>
                </a:solidFill>
              </a:rPr>
              <a:t>scavenging</a:t>
            </a:r>
            <a:r>
              <a:rPr lang="es-ES" sz="2800" b="1" u="sng" dirty="0">
                <a:solidFill>
                  <a:schemeClr val="accent2">
                    <a:lumMod val="75000"/>
                  </a:schemeClr>
                </a:solidFill>
              </a:rPr>
              <a:t> </a:t>
            </a:r>
            <a:r>
              <a:rPr lang="es-ES" sz="2800" b="1" u="sng" dirty="0" err="1">
                <a:solidFill>
                  <a:schemeClr val="accent2">
                    <a:lumMod val="75000"/>
                  </a:schemeClr>
                </a:solidFill>
              </a:rPr>
              <a:t>activity</a:t>
            </a:r>
            <a:r>
              <a:rPr lang="es-ES" sz="2800" b="1" u="sng" dirty="0">
                <a:solidFill>
                  <a:schemeClr val="accent2">
                    <a:lumMod val="75000"/>
                  </a:schemeClr>
                </a:solidFill>
              </a:rPr>
              <a:t> </a:t>
            </a:r>
            <a:r>
              <a:rPr lang="es-ES" sz="2800" b="1" dirty="0">
                <a:solidFill>
                  <a:schemeClr val="accent2">
                    <a:lumMod val="75000"/>
                  </a:schemeClr>
                </a:solidFill>
              </a:rPr>
              <a:t>to </a:t>
            </a:r>
            <a:r>
              <a:rPr lang="es-ES" sz="2800" b="1" dirty="0" err="1">
                <a:solidFill>
                  <a:schemeClr val="accent2">
                    <a:lumMod val="75000"/>
                  </a:schemeClr>
                </a:solidFill>
              </a:rPr>
              <a:t>combat</a:t>
            </a:r>
            <a:r>
              <a:rPr lang="es-ES" sz="2800" b="1" dirty="0">
                <a:solidFill>
                  <a:schemeClr val="accent2">
                    <a:lumMod val="75000"/>
                  </a:schemeClr>
                </a:solidFill>
              </a:rPr>
              <a:t> </a:t>
            </a:r>
            <a:r>
              <a:rPr lang="es-ES" sz="2800" b="1" dirty="0" err="1">
                <a:solidFill>
                  <a:schemeClr val="accent2">
                    <a:lumMod val="75000"/>
                  </a:schemeClr>
                </a:solidFill>
              </a:rPr>
              <a:t>oxidative</a:t>
            </a:r>
            <a:r>
              <a:rPr lang="es-ES" sz="2800" b="1" dirty="0">
                <a:solidFill>
                  <a:schemeClr val="accent2">
                    <a:lumMod val="75000"/>
                  </a:schemeClr>
                </a:solidFill>
              </a:rPr>
              <a:t> </a:t>
            </a:r>
            <a:r>
              <a:rPr lang="es-ES" sz="2800" b="1" dirty="0" err="1">
                <a:solidFill>
                  <a:schemeClr val="accent2">
                    <a:lumMod val="75000"/>
                  </a:schemeClr>
                </a:solidFill>
              </a:rPr>
              <a:t>damage</a:t>
            </a:r>
            <a:endParaRPr lang="es-ES" sz="2800" b="1" dirty="0">
              <a:solidFill>
                <a:schemeClr val="accent2">
                  <a:lumMod val="75000"/>
                </a:schemeClr>
              </a:solidFill>
            </a:endParaRPr>
          </a:p>
        </p:txBody>
      </p:sp>
      <p:sp>
        <p:nvSpPr>
          <p:cNvPr id="7" name="CuadroTexto 6">
            <a:extLst>
              <a:ext uri="{FF2B5EF4-FFF2-40B4-BE49-F238E27FC236}">
                <a16:creationId xmlns:a16="http://schemas.microsoft.com/office/drawing/2014/main" id="{1FE3DD02-BF39-1D43-8E9B-240664566B9E}"/>
              </a:ext>
            </a:extLst>
          </p:cNvPr>
          <p:cNvSpPr txBox="1"/>
          <p:nvPr/>
        </p:nvSpPr>
        <p:spPr>
          <a:xfrm>
            <a:off x="3033801" y="2370662"/>
            <a:ext cx="1018227" cy="5232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s-ES" sz="2800" b="1" dirty="0"/>
              <a:t>DPPH</a:t>
            </a:r>
          </a:p>
        </p:txBody>
      </p:sp>
      <p:sp>
        <p:nvSpPr>
          <p:cNvPr id="14" name="CuadroTexto 13">
            <a:extLst>
              <a:ext uri="{FF2B5EF4-FFF2-40B4-BE49-F238E27FC236}">
                <a16:creationId xmlns:a16="http://schemas.microsoft.com/office/drawing/2014/main" id="{09EA57B4-A7D3-5D4C-BDDD-B0ECBB34123D}"/>
              </a:ext>
            </a:extLst>
          </p:cNvPr>
          <p:cNvSpPr txBox="1"/>
          <p:nvPr/>
        </p:nvSpPr>
        <p:spPr>
          <a:xfrm>
            <a:off x="8385845" y="2302916"/>
            <a:ext cx="960519" cy="52322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rtlCol="0">
            <a:spAutoFit/>
          </a:bodyPr>
          <a:lstStyle/>
          <a:p>
            <a:r>
              <a:rPr lang="es-ES" sz="2800" b="1" dirty="0"/>
              <a:t>FRAP</a:t>
            </a:r>
          </a:p>
        </p:txBody>
      </p:sp>
      <p:sp>
        <p:nvSpPr>
          <p:cNvPr id="20" name="CuadroTexto 19">
            <a:extLst>
              <a:ext uri="{FF2B5EF4-FFF2-40B4-BE49-F238E27FC236}">
                <a16:creationId xmlns:a16="http://schemas.microsoft.com/office/drawing/2014/main" id="{F9319DD9-1648-684D-8FF0-F78DD1831F25}"/>
              </a:ext>
            </a:extLst>
          </p:cNvPr>
          <p:cNvSpPr txBox="1"/>
          <p:nvPr/>
        </p:nvSpPr>
        <p:spPr>
          <a:xfrm>
            <a:off x="2633596" y="3879563"/>
            <a:ext cx="1033232" cy="52322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s-ES" sz="2800" b="1" dirty="0"/>
              <a:t>ORAC</a:t>
            </a:r>
          </a:p>
        </p:txBody>
      </p:sp>
      <p:sp>
        <p:nvSpPr>
          <p:cNvPr id="22" name="CuadroTexto 21">
            <a:extLst>
              <a:ext uri="{FF2B5EF4-FFF2-40B4-BE49-F238E27FC236}">
                <a16:creationId xmlns:a16="http://schemas.microsoft.com/office/drawing/2014/main" id="{8809324A-1569-7D43-83A0-F65CC0E5962A}"/>
              </a:ext>
            </a:extLst>
          </p:cNvPr>
          <p:cNvSpPr txBox="1"/>
          <p:nvPr/>
        </p:nvSpPr>
        <p:spPr>
          <a:xfrm>
            <a:off x="8771044" y="3674074"/>
            <a:ext cx="942887" cy="5232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r>
              <a:rPr lang="es-ES" sz="2800" b="1" dirty="0"/>
              <a:t>ABTS</a:t>
            </a:r>
          </a:p>
        </p:txBody>
      </p:sp>
      <p:sp>
        <p:nvSpPr>
          <p:cNvPr id="29" name="CuadroTexto 28">
            <a:extLst>
              <a:ext uri="{FF2B5EF4-FFF2-40B4-BE49-F238E27FC236}">
                <a16:creationId xmlns:a16="http://schemas.microsoft.com/office/drawing/2014/main" id="{FBC68F93-2F59-6D41-8A2F-8DD018C1A53F}"/>
              </a:ext>
            </a:extLst>
          </p:cNvPr>
          <p:cNvSpPr txBox="1"/>
          <p:nvPr/>
        </p:nvSpPr>
        <p:spPr>
          <a:xfrm>
            <a:off x="7029449" y="5577211"/>
            <a:ext cx="3325334"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sz="2800" b="1" dirty="0">
                <a:latin typeface="Symbol" pitchFamily="2" charset="2"/>
              </a:rPr>
              <a:t>b</a:t>
            </a:r>
            <a:r>
              <a:rPr lang="es-ES" sz="2800" b="1" dirty="0"/>
              <a:t>-</a:t>
            </a:r>
            <a:r>
              <a:rPr lang="es-ES" sz="2800" b="1" dirty="0" err="1"/>
              <a:t>carotene</a:t>
            </a:r>
            <a:r>
              <a:rPr lang="es-ES" sz="2800" b="1" dirty="0"/>
              <a:t> </a:t>
            </a:r>
            <a:r>
              <a:rPr lang="es-ES" sz="2800" b="1" dirty="0" err="1"/>
              <a:t>bleaching</a:t>
            </a:r>
            <a:endParaRPr lang="es-ES" sz="2800" b="1" dirty="0"/>
          </a:p>
        </p:txBody>
      </p:sp>
      <p:sp>
        <p:nvSpPr>
          <p:cNvPr id="30" name="CuadroTexto 29">
            <a:extLst>
              <a:ext uri="{FF2B5EF4-FFF2-40B4-BE49-F238E27FC236}">
                <a16:creationId xmlns:a16="http://schemas.microsoft.com/office/drawing/2014/main" id="{EAB6700B-2974-474E-B932-8CBCB9AAB579}"/>
              </a:ext>
            </a:extLst>
          </p:cNvPr>
          <p:cNvSpPr txBox="1"/>
          <p:nvPr/>
        </p:nvSpPr>
        <p:spPr>
          <a:xfrm>
            <a:off x="2087197" y="5654619"/>
            <a:ext cx="3359638" cy="523220"/>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s-ES" sz="2800" b="1" dirty="0"/>
              <a:t>Fe</a:t>
            </a:r>
            <a:r>
              <a:rPr lang="es-ES" sz="2800" b="1" baseline="30000" dirty="0"/>
              <a:t>2+ </a:t>
            </a:r>
            <a:r>
              <a:rPr lang="es-ES" sz="2800" b="1" dirty="0" err="1"/>
              <a:t>chelating</a:t>
            </a:r>
            <a:r>
              <a:rPr lang="es-ES" sz="2800" b="1" dirty="0"/>
              <a:t> </a:t>
            </a:r>
            <a:r>
              <a:rPr lang="es-ES" sz="2800" b="1" dirty="0" err="1"/>
              <a:t>activity</a:t>
            </a:r>
            <a:endParaRPr lang="es-ES" sz="2800" b="1" dirty="0"/>
          </a:p>
        </p:txBody>
      </p:sp>
      <p:sp>
        <p:nvSpPr>
          <p:cNvPr id="32" name="CuadroTexto 31">
            <a:extLst>
              <a:ext uri="{FF2B5EF4-FFF2-40B4-BE49-F238E27FC236}">
                <a16:creationId xmlns:a16="http://schemas.microsoft.com/office/drawing/2014/main" id="{D6B91BA7-F8A2-D944-8343-9D5A385FA67C}"/>
              </a:ext>
            </a:extLst>
          </p:cNvPr>
          <p:cNvSpPr txBox="1"/>
          <p:nvPr/>
        </p:nvSpPr>
        <p:spPr>
          <a:xfrm>
            <a:off x="3905205" y="1464166"/>
            <a:ext cx="4750867" cy="492443"/>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s-ES" sz="2600" b="1" dirty="0" err="1"/>
              <a:t>Gaditae</a:t>
            </a:r>
            <a:r>
              <a:rPr lang="es-ES" sz="2600" b="1" dirty="0"/>
              <a:t>™ </a:t>
            </a:r>
            <a:r>
              <a:rPr lang="es-ES" sz="2600" b="1" dirty="0" err="1"/>
              <a:t>is</a:t>
            </a:r>
            <a:r>
              <a:rPr lang="es-ES" sz="2600" b="1" dirty="0"/>
              <a:t> a </a:t>
            </a:r>
            <a:r>
              <a:rPr lang="es-ES" sz="2600" b="1" u="sng" dirty="0"/>
              <a:t>DIRECT</a:t>
            </a:r>
            <a:r>
              <a:rPr lang="es-ES" sz="2600" b="1" dirty="0"/>
              <a:t> </a:t>
            </a:r>
            <a:r>
              <a:rPr lang="es-ES" sz="2600" b="1" dirty="0" err="1"/>
              <a:t>antioxidant</a:t>
            </a:r>
            <a:endParaRPr lang="es-ES" sz="2600" b="1" dirty="0"/>
          </a:p>
        </p:txBody>
      </p:sp>
      <p:sp>
        <p:nvSpPr>
          <p:cNvPr id="33" name="CuadroTexto 32">
            <a:extLst>
              <a:ext uri="{FF2B5EF4-FFF2-40B4-BE49-F238E27FC236}">
                <a16:creationId xmlns:a16="http://schemas.microsoft.com/office/drawing/2014/main" id="{F35D4804-46B4-B34A-89FD-A76381E206BE}"/>
              </a:ext>
            </a:extLst>
          </p:cNvPr>
          <p:cNvSpPr txBox="1"/>
          <p:nvPr/>
        </p:nvSpPr>
        <p:spPr>
          <a:xfrm>
            <a:off x="5379956" y="3731667"/>
            <a:ext cx="1677960" cy="830997"/>
          </a:xfrm>
          <a:prstGeom prst="rect">
            <a:avLst/>
          </a:prstGeom>
          <a:noFill/>
        </p:spPr>
        <p:txBody>
          <a:bodyPr wrap="none" rtlCol="0">
            <a:spAutoFit/>
          </a:bodyPr>
          <a:lstStyle/>
          <a:p>
            <a:pPr algn="ctr"/>
            <a:r>
              <a:rPr lang="es-ES" sz="2400" b="1" dirty="0" err="1">
                <a:solidFill>
                  <a:srgbClr val="002060"/>
                </a:solidFill>
              </a:rPr>
              <a:t>Antioxidant</a:t>
            </a:r>
            <a:endParaRPr lang="es-ES" sz="2400" b="1" dirty="0">
              <a:solidFill>
                <a:srgbClr val="002060"/>
              </a:solidFill>
            </a:endParaRPr>
          </a:p>
          <a:p>
            <a:pPr algn="ctr"/>
            <a:r>
              <a:rPr lang="es-ES" sz="2400" b="1" dirty="0" err="1">
                <a:solidFill>
                  <a:srgbClr val="002060"/>
                </a:solidFill>
              </a:rPr>
              <a:t>activity</a:t>
            </a:r>
            <a:endParaRPr lang="es-ES" sz="2400" b="1" dirty="0">
              <a:solidFill>
                <a:srgbClr val="002060"/>
              </a:solidFill>
            </a:endParaRPr>
          </a:p>
        </p:txBody>
      </p:sp>
      <p:cxnSp>
        <p:nvCxnSpPr>
          <p:cNvPr id="35" name="Conector recto de flecha 34">
            <a:extLst>
              <a:ext uri="{FF2B5EF4-FFF2-40B4-BE49-F238E27FC236}">
                <a16:creationId xmlns:a16="http://schemas.microsoft.com/office/drawing/2014/main" id="{A4B8DD7A-DD53-7B4A-84E1-0D88FA7EA42D}"/>
              </a:ext>
            </a:extLst>
          </p:cNvPr>
          <p:cNvCxnSpPr/>
          <p:nvPr/>
        </p:nvCxnSpPr>
        <p:spPr>
          <a:xfrm flipH="1" flipV="1">
            <a:off x="4373895" y="3086100"/>
            <a:ext cx="712455" cy="50224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EF5C480C-0463-6545-8C78-A0AAE9B129F1}"/>
              </a:ext>
            </a:extLst>
          </p:cNvPr>
          <p:cNvCxnSpPr>
            <a:cxnSpLocks/>
          </p:cNvCxnSpPr>
          <p:nvPr/>
        </p:nvCxnSpPr>
        <p:spPr>
          <a:xfrm flipH="1">
            <a:off x="3905205" y="4111569"/>
            <a:ext cx="1181145" cy="3072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E0454C1B-B99A-B946-9901-5E024026BEDE}"/>
              </a:ext>
            </a:extLst>
          </p:cNvPr>
          <p:cNvCxnSpPr>
            <a:cxnSpLocks/>
          </p:cNvCxnSpPr>
          <p:nvPr/>
        </p:nvCxnSpPr>
        <p:spPr>
          <a:xfrm flipH="1">
            <a:off x="5086350" y="4665510"/>
            <a:ext cx="509565" cy="81364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2679FB88-388E-E74F-A034-55F484BAD364}"/>
              </a:ext>
            </a:extLst>
          </p:cNvPr>
          <p:cNvCxnSpPr>
            <a:cxnSpLocks/>
          </p:cNvCxnSpPr>
          <p:nvPr/>
        </p:nvCxnSpPr>
        <p:spPr>
          <a:xfrm>
            <a:off x="6772275" y="4665510"/>
            <a:ext cx="928690" cy="69135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5D4FC3BF-789E-2044-B227-DEEC59B654C8}"/>
              </a:ext>
            </a:extLst>
          </p:cNvPr>
          <p:cNvCxnSpPr>
            <a:cxnSpLocks/>
          </p:cNvCxnSpPr>
          <p:nvPr/>
        </p:nvCxnSpPr>
        <p:spPr>
          <a:xfrm flipV="1">
            <a:off x="7186613" y="3975395"/>
            <a:ext cx="1383481" cy="7575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0A73217E-6CAA-664D-AD88-9FA76F848957}"/>
              </a:ext>
            </a:extLst>
          </p:cNvPr>
          <p:cNvCxnSpPr>
            <a:cxnSpLocks/>
          </p:cNvCxnSpPr>
          <p:nvPr/>
        </p:nvCxnSpPr>
        <p:spPr>
          <a:xfrm flipV="1">
            <a:off x="7186613" y="2827972"/>
            <a:ext cx="985837" cy="53306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219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10850415" y="1232099"/>
            <a:ext cx="1143640" cy="69451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361656" y="285789"/>
            <a:ext cx="11424156" cy="800219"/>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S" sz="2300" b="1" dirty="0" err="1">
                <a:solidFill>
                  <a:srgbClr val="C00000"/>
                </a:solidFill>
              </a:rPr>
              <a:t>Direct</a:t>
            </a:r>
            <a:r>
              <a:rPr lang="es-ES" sz="2300" b="1" dirty="0">
                <a:solidFill>
                  <a:srgbClr val="C00000"/>
                </a:solidFill>
              </a:rPr>
              <a:t> </a:t>
            </a:r>
            <a:r>
              <a:rPr lang="es-ES" sz="2300" b="1" dirty="0" err="1">
                <a:solidFill>
                  <a:srgbClr val="C00000"/>
                </a:solidFill>
              </a:rPr>
              <a:t>antioxidant</a:t>
            </a:r>
            <a:r>
              <a:rPr lang="es-ES" sz="2300" b="1" dirty="0">
                <a:solidFill>
                  <a:srgbClr val="C00000"/>
                </a:solidFill>
              </a:rPr>
              <a:t>:</a:t>
            </a:r>
            <a:r>
              <a:rPr lang="es-ES" sz="2300" b="1" dirty="0"/>
              <a:t> </a:t>
            </a:r>
            <a:r>
              <a:rPr lang="es-ES" sz="2300" b="1" dirty="0" err="1">
                <a:solidFill>
                  <a:schemeClr val="accent2">
                    <a:lumMod val="75000"/>
                  </a:schemeClr>
                </a:solidFill>
              </a:rPr>
              <a:t>Demonstrated</a:t>
            </a:r>
            <a:r>
              <a:rPr lang="es-ES" sz="2300" b="1" dirty="0">
                <a:solidFill>
                  <a:schemeClr val="accent2">
                    <a:lumMod val="75000"/>
                  </a:schemeClr>
                </a:solidFill>
              </a:rPr>
              <a:t> </a:t>
            </a:r>
            <a:r>
              <a:rPr lang="es-ES" sz="2300" b="1" u="sng" dirty="0">
                <a:solidFill>
                  <a:schemeClr val="accent2">
                    <a:lumMod val="75000"/>
                  </a:schemeClr>
                </a:solidFill>
              </a:rPr>
              <a:t>free-radical </a:t>
            </a:r>
            <a:r>
              <a:rPr lang="es-ES" sz="2300" b="1" u="sng" dirty="0" err="1">
                <a:solidFill>
                  <a:schemeClr val="accent2">
                    <a:lumMod val="75000"/>
                  </a:schemeClr>
                </a:solidFill>
              </a:rPr>
              <a:t>scavenging</a:t>
            </a:r>
            <a:r>
              <a:rPr lang="es-ES" sz="2300" b="1" u="sng" dirty="0">
                <a:solidFill>
                  <a:schemeClr val="accent2">
                    <a:lumMod val="75000"/>
                  </a:schemeClr>
                </a:solidFill>
              </a:rPr>
              <a:t> </a:t>
            </a:r>
            <a:r>
              <a:rPr lang="es-ES" sz="2300" b="1" u="sng" dirty="0" err="1">
                <a:solidFill>
                  <a:schemeClr val="accent2">
                    <a:lumMod val="75000"/>
                  </a:schemeClr>
                </a:solidFill>
              </a:rPr>
              <a:t>activity</a:t>
            </a:r>
            <a:r>
              <a:rPr lang="es-ES" sz="2300" b="1" u="sng" dirty="0">
                <a:solidFill>
                  <a:schemeClr val="accent2">
                    <a:lumMod val="75000"/>
                  </a:schemeClr>
                </a:solidFill>
              </a:rPr>
              <a:t> </a:t>
            </a:r>
            <a:r>
              <a:rPr lang="es-ES" sz="2300" b="1" dirty="0">
                <a:solidFill>
                  <a:schemeClr val="accent2">
                    <a:lumMod val="75000"/>
                  </a:schemeClr>
                </a:solidFill>
              </a:rPr>
              <a:t>to </a:t>
            </a:r>
            <a:r>
              <a:rPr lang="es-ES" sz="2300" b="1" dirty="0" err="1">
                <a:solidFill>
                  <a:schemeClr val="accent2">
                    <a:lumMod val="75000"/>
                  </a:schemeClr>
                </a:solidFill>
              </a:rPr>
              <a:t>combat</a:t>
            </a:r>
            <a:r>
              <a:rPr lang="es-ES" sz="2300" b="1" dirty="0">
                <a:solidFill>
                  <a:schemeClr val="accent2">
                    <a:lumMod val="75000"/>
                  </a:schemeClr>
                </a:solidFill>
              </a:rPr>
              <a:t> </a:t>
            </a:r>
            <a:r>
              <a:rPr lang="es-ES" sz="2300" b="1" dirty="0" err="1">
                <a:solidFill>
                  <a:schemeClr val="accent2">
                    <a:lumMod val="75000"/>
                  </a:schemeClr>
                </a:solidFill>
              </a:rPr>
              <a:t>oxidative</a:t>
            </a:r>
            <a:r>
              <a:rPr lang="es-ES" sz="2300" b="1" dirty="0">
                <a:solidFill>
                  <a:schemeClr val="accent2">
                    <a:lumMod val="75000"/>
                  </a:schemeClr>
                </a:solidFill>
              </a:rPr>
              <a:t> stress </a:t>
            </a:r>
            <a:r>
              <a:rPr lang="es-ES" sz="2300" b="1" dirty="0" err="1">
                <a:solidFill>
                  <a:schemeClr val="accent2">
                    <a:lumMod val="75000"/>
                  </a:schemeClr>
                </a:solidFill>
              </a:rPr>
              <a:t>by</a:t>
            </a:r>
            <a:r>
              <a:rPr lang="es-ES" sz="2300" b="1" dirty="0">
                <a:solidFill>
                  <a:schemeClr val="accent2">
                    <a:lumMod val="75000"/>
                  </a:schemeClr>
                </a:solidFill>
              </a:rPr>
              <a:t> </a:t>
            </a:r>
            <a:r>
              <a:rPr lang="es-ES" sz="2300" b="1" i="1" dirty="0">
                <a:solidFill>
                  <a:schemeClr val="accent2">
                    <a:lumMod val="75000"/>
                  </a:schemeClr>
                </a:solidFill>
              </a:rPr>
              <a:t>in vitro </a:t>
            </a:r>
            <a:r>
              <a:rPr lang="es-ES" sz="2300" b="1" dirty="0" err="1">
                <a:solidFill>
                  <a:schemeClr val="accent2">
                    <a:lumMod val="75000"/>
                  </a:schemeClr>
                </a:solidFill>
              </a:rPr>
              <a:t>testing</a:t>
            </a:r>
            <a:endParaRPr lang="es-ES" sz="2300" b="1" dirty="0">
              <a:solidFill>
                <a:schemeClr val="accent2">
                  <a:lumMod val="75000"/>
                </a:schemeClr>
              </a:solidFill>
            </a:endParaRPr>
          </a:p>
        </p:txBody>
      </p:sp>
      <p:sp>
        <p:nvSpPr>
          <p:cNvPr id="7" name="CuadroTexto 6">
            <a:extLst>
              <a:ext uri="{FF2B5EF4-FFF2-40B4-BE49-F238E27FC236}">
                <a16:creationId xmlns:a16="http://schemas.microsoft.com/office/drawing/2014/main" id="{1FE3DD02-BF39-1D43-8E9B-240664566B9E}"/>
              </a:ext>
            </a:extLst>
          </p:cNvPr>
          <p:cNvSpPr txBox="1"/>
          <p:nvPr/>
        </p:nvSpPr>
        <p:spPr>
          <a:xfrm>
            <a:off x="576666" y="1225217"/>
            <a:ext cx="1414362" cy="400110"/>
          </a:xfrm>
          <a:prstGeom prst="rect">
            <a:avLst/>
          </a:prstGeom>
          <a:noFill/>
        </p:spPr>
        <p:txBody>
          <a:bodyPr wrap="none" rtlCol="0">
            <a:spAutoFit/>
          </a:bodyPr>
          <a:lstStyle/>
          <a:p>
            <a:r>
              <a:rPr lang="es-ES" sz="2000" b="1" dirty="0"/>
              <a:t>DPPH </a:t>
            </a:r>
            <a:r>
              <a:rPr lang="es-ES" sz="2000" b="1" dirty="0" err="1"/>
              <a:t>assay</a:t>
            </a:r>
            <a:endParaRPr lang="es-ES" sz="2000" b="1" dirty="0"/>
          </a:p>
        </p:txBody>
      </p:sp>
      <p:sp>
        <p:nvSpPr>
          <p:cNvPr id="8" name="CuadroTexto 7">
            <a:extLst>
              <a:ext uri="{FF2B5EF4-FFF2-40B4-BE49-F238E27FC236}">
                <a16:creationId xmlns:a16="http://schemas.microsoft.com/office/drawing/2014/main" id="{5BDA7DC6-406B-1F49-A820-8AA3424E346B}"/>
              </a:ext>
            </a:extLst>
          </p:cNvPr>
          <p:cNvSpPr txBox="1"/>
          <p:nvPr/>
        </p:nvSpPr>
        <p:spPr>
          <a:xfrm>
            <a:off x="361656" y="1671644"/>
            <a:ext cx="4635693" cy="369332"/>
          </a:xfrm>
          <a:prstGeom prst="rect">
            <a:avLst/>
          </a:prstGeom>
          <a:noFill/>
        </p:spPr>
        <p:txBody>
          <a:bodyPr wrap="none" rtlCol="0">
            <a:spAutoFit/>
          </a:bodyPr>
          <a:lstStyle/>
          <a:p>
            <a:r>
              <a:rPr lang="es-ES" dirty="0"/>
              <a:t>IC</a:t>
            </a:r>
            <a:r>
              <a:rPr lang="es-ES" baseline="-25000" dirty="0"/>
              <a:t>50</a:t>
            </a:r>
            <a:r>
              <a:rPr lang="es-ES" dirty="0"/>
              <a:t> (µg/ml </a:t>
            </a:r>
            <a:r>
              <a:rPr lang="es-ES" dirty="0" err="1"/>
              <a:t>extract</a:t>
            </a:r>
            <a:r>
              <a:rPr lang="es-ES" dirty="0"/>
              <a:t>): 365 (</a:t>
            </a:r>
            <a:r>
              <a:rPr lang="es-ES" dirty="0" err="1"/>
              <a:t>Maadane</a:t>
            </a:r>
            <a:r>
              <a:rPr lang="es-ES" dirty="0"/>
              <a:t> et al., 2015)</a:t>
            </a:r>
          </a:p>
        </p:txBody>
      </p:sp>
      <p:sp>
        <p:nvSpPr>
          <p:cNvPr id="9" name="CuadroTexto 8">
            <a:extLst>
              <a:ext uri="{FF2B5EF4-FFF2-40B4-BE49-F238E27FC236}">
                <a16:creationId xmlns:a16="http://schemas.microsoft.com/office/drawing/2014/main" id="{0D3FCC21-2225-CB49-BDD8-10081BA636DC}"/>
              </a:ext>
            </a:extLst>
          </p:cNvPr>
          <p:cNvSpPr txBox="1"/>
          <p:nvPr/>
        </p:nvSpPr>
        <p:spPr>
          <a:xfrm>
            <a:off x="361656" y="2033840"/>
            <a:ext cx="3668568" cy="369332"/>
          </a:xfrm>
          <a:prstGeom prst="rect">
            <a:avLst/>
          </a:prstGeom>
          <a:noFill/>
        </p:spPr>
        <p:txBody>
          <a:bodyPr wrap="none" rtlCol="0">
            <a:spAutoFit/>
          </a:bodyPr>
          <a:lstStyle/>
          <a:p>
            <a:r>
              <a:rPr lang="es-ES" dirty="0"/>
              <a:t>µg TE/g: 254.6 (</a:t>
            </a:r>
            <a:r>
              <a:rPr lang="es-ES" dirty="0" err="1"/>
              <a:t>Martinez</a:t>
            </a:r>
            <a:r>
              <a:rPr lang="es-ES" dirty="0"/>
              <a:t> et al., 2022)</a:t>
            </a:r>
          </a:p>
        </p:txBody>
      </p:sp>
      <p:sp>
        <p:nvSpPr>
          <p:cNvPr id="10" name="CuadroTexto 9">
            <a:extLst>
              <a:ext uri="{FF2B5EF4-FFF2-40B4-BE49-F238E27FC236}">
                <a16:creationId xmlns:a16="http://schemas.microsoft.com/office/drawing/2014/main" id="{127037EF-FA16-8043-882F-88A07AEA036C}"/>
              </a:ext>
            </a:extLst>
          </p:cNvPr>
          <p:cNvSpPr txBox="1"/>
          <p:nvPr/>
        </p:nvSpPr>
        <p:spPr>
          <a:xfrm>
            <a:off x="346673" y="2396338"/>
            <a:ext cx="4612160" cy="369332"/>
          </a:xfrm>
          <a:prstGeom prst="rect">
            <a:avLst/>
          </a:prstGeom>
          <a:noFill/>
        </p:spPr>
        <p:txBody>
          <a:bodyPr wrap="none" rtlCol="0">
            <a:spAutoFit/>
          </a:bodyPr>
          <a:lstStyle/>
          <a:p>
            <a:r>
              <a:rPr lang="es-ES" dirty="0" err="1"/>
              <a:t>mmol</a:t>
            </a:r>
            <a:r>
              <a:rPr lang="es-ES" dirty="0"/>
              <a:t> TE/Kg </a:t>
            </a:r>
            <a:r>
              <a:rPr lang="es-ES" dirty="0" err="1"/>
              <a:t>oil</a:t>
            </a:r>
            <a:r>
              <a:rPr lang="es-ES" dirty="0"/>
              <a:t>: 1.8 (</a:t>
            </a:r>
            <a:r>
              <a:rPr lang="es-ES" dirty="0" err="1"/>
              <a:t>Millao</a:t>
            </a:r>
            <a:r>
              <a:rPr lang="es-ES" dirty="0"/>
              <a:t> and </a:t>
            </a:r>
            <a:r>
              <a:rPr lang="es-ES" dirty="0" err="1"/>
              <a:t>Uquiche</a:t>
            </a:r>
            <a:r>
              <a:rPr lang="es-ES" dirty="0"/>
              <a:t>, 2016)</a:t>
            </a:r>
          </a:p>
        </p:txBody>
      </p:sp>
      <p:sp>
        <p:nvSpPr>
          <p:cNvPr id="11" name="CuadroTexto 10">
            <a:extLst>
              <a:ext uri="{FF2B5EF4-FFF2-40B4-BE49-F238E27FC236}">
                <a16:creationId xmlns:a16="http://schemas.microsoft.com/office/drawing/2014/main" id="{F117B870-A598-5748-8A21-ABF3B42522BF}"/>
              </a:ext>
            </a:extLst>
          </p:cNvPr>
          <p:cNvSpPr txBox="1"/>
          <p:nvPr/>
        </p:nvSpPr>
        <p:spPr>
          <a:xfrm>
            <a:off x="346673" y="2853838"/>
            <a:ext cx="4566828" cy="369332"/>
          </a:xfrm>
          <a:prstGeom prst="rect">
            <a:avLst/>
          </a:prstGeom>
          <a:noFill/>
        </p:spPr>
        <p:txBody>
          <a:bodyPr wrap="none" rtlCol="0">
            <a:spAutoFit/>
          </a:bodyPr>
          <a:lstStyle/>
          <a:p>
            <a:r>
              <a:rPr lang="es-ES" dirty="0"/>
              <a:t>IC</a:t>
            </a:r>
            <a:r>
              <a:rPr lang="es-ES" baseline="-25000" dirty="0"/>
              <a:t>50</a:t>
            </a:r>
            <a:r>
              <a:rPr lang="es-ES" dirty="0"/>
              <a:t> (mg/ml </a:t>
            </a:r>
            <a:r>
              <a:rPr lang="es-ES" dirty="0" err="1"/>
              <a:t>extract</a:t>
            </a:r>
            <a:r>
              <a:rPr lang="es-ES" dirty="0"/>
              <a:t>): 2.02 (</a:t>
            </a:r>
            <a:r>
              <a:rPr lang="es-ES" dirty="0" err="1"/>
              <a:t>Kherraf</a:t>
            </a:r>
            <a:r>
              <a:rPr lang="es-ES" dirty="0"/>
              <a:t> et al., 2017)</a:t>
            </a:r>
          </a:p>
        </p:txBody>
      </p:sp>
      <p:sp>
        <p:nvSpPr>
          <p:cNvPr id="12" name="CuadroTexto 11">
            <a:extLst>
              <a:ext uri="{FF2B5EF4-FFF2-40B4-BE49-F238E27FC236}">
                <a16:creationId xmlns:a16="http://schemas.microsoft.com/office/drawing/2014/main" id="{E60FE35A-DA72-F94A-9112-1870961ED3D0}"/>
              </a:ext>
            </a:extLst>
          </p:cNvPr>
          <p:cNvSpPr txBox="1"/>
          <p:nvPr/>
        </p:nvSpPr>
        <p:spPr>
          <a:xfrm>
            <a:off x="346673" y="3191933"/>
            <a:ext cx="5028556" cy="369332"/>
          </a:xfrm>
          <a:prstGeom prst="rect">
            <a:avLst/>
          </a:prstGeom>
          <a:noFill/>
        </p:spPr>
        <p:txBody>
          <a:bodyPr wrap="none" rtlCol="0">
            <a:spAutoFit/>
          </a:bodyPr>
          <a:lstStyle/>
          <a:p>
            <a:r>
              <a:rPr lang="es-ES" dirty="0"/>
              <a:t>IC</a:t>
            </a:r>
            <a:r>
              <a:rPr lang="es-ES" baseline="-25000" dirty="0"/>
              <a:t>50</a:t>
            </a:r>
            <a:r>
              <a:rPr lang="es-ES" dirty="0"/>
              <a:t> (mg/ml </a:t>
            </a:r>
            <a:r>
              <a:rPr lang="es-ES" dirty="0" err="1"/>
              <a:t>extract</a:t>
            </a:r>
            <a:r>
              <a:rPr lang="es-ES" dirty="0"/>
              <a:t>): 44.37 (</a:t>
            </a:r>
            <a:r>
              <a:rPr lang="es-ES" dirty="0" err="1"/>
              <a:t>Mekdade</a:t>
            </a:r>
            <a:r>
              <a:rPr lang="es-ES" dirty="0"/>
              <a:t> et al., 2016)</a:t>
            </a:r>
          </a:p>
        </p:txBody>
      </p:sp>
      <p:sp>
        <p:nvSpPr>
          <p:cNvPr id="13" name="CuadroTexto 12">
            <a:extLst>
              <a:ext uri="{FF2B5EF4-FFF2-40B4-BE49-F238E27FC236}">
                <a16:creationId xmlns:a16="http://schemas.microsoft.com/office/drawing/2014/main" id="{A4BCEF02-652D-A746-8E18-97F9E17563E5}"/>
              </a:ext>
            </a:extLst>
          </p:cNvPr>
          <p:cNvSpPr txBox="1"/>
          <p:nvPr/>
        </p:nvSpPr>
        <p:spPr>
          <a:xfrm>
            <a:off x="346673" y="3562555"/>
            <a:ext cx="4491422" cy="369332"/>
          </a:xfrm>
          <a:prstGeom prst="rect">
            <a:avLst/>
          </a:prstGeom>
          <a:noFill/>
        </p:spPr>
        <p:txBody>
          <a:bodyPr wrap="none" rtlCol="0">
            <a:spAutoFit/>
          </a:bodyPr>
          <a:lstStyle/>
          <a:p>
            <a:r>
              <a:rPr lang="es-ES" dirty="0"/>
              <a:t>IC</a:t>
            </a:r>
            <a:r>
              <a:rPr lang="es-ES" baseline="-25000" dirty="0"/>
              <a:t>50</a:t>
            </a:r>
            <a:r>
              <a:rPr lang="es-ES" dirty="0"/>
              <a:t> (µg/ml </a:t>
            </a:r>
            <a:r>
              <a:rPr lang="es-ES" dirty="0" err="1"/>
              <a:t>extract</a:t>
            </a:r>
            <a:r>
              <a:rPr lang="es-ES" dirty="0"/>
              <a:t>): 400 (</a:t>
            </a:r>
            <a:r>
              <a:rPr lang="es-ES" dirty="0" err="1"/>
              <a:t>Haoujar</a:t>
            </a:r>
            <a:r>
              <a:rPr lang="es-ES" dirty="0"/>
              <a:t> et al., 2019)</a:t>
            </a:r>
          </a:p>
        </p:txBody>
      </p:sp>
      <p:sp>
        <p:nvSpPr>
          <p:cNvPr id="14" name="CuadroTexto 13">
            <a:extLst>
              <a:ext uri="{FF2B5EF4-FFF2-40B4-BE49-F238E27FC236}">
                <a16:creationId xmlns:a16="http://schemas.microsoft.com/office/drawing/2014/main" id="{09EA57B4-A7D3-5D4C-BDDD-B0ECBB34123D}"/>
              </a:ext>
            </a:extLst>
          </p:cNvPr>
          <p:cNvSpPr txBox="1"/>
          <p:nvPr/>
        </p:nvSpPr>
        <p:spPr>
          <a:xfrm>
            <a:off x="5656437" y="1135535"/>
            <a:ext cx="1371081" cy="400110"/>
          </a:xfrm>
          <a:prstGeom prst="rect">
            <a:avLst/>
          </a:prstGeom>
          <a:noFill/>
        </p:spPr>
        <p:txBody>
          <a:bodyPr wrap="none" rtlCol="0">
            <a:spAutoFit/>
          </a:bodyPr>
          <a:lstStyle/>
          <a:p>
            <a:r>
              <a:rPr lang="es-ES" sz="2000" b="1" dirty="0"/>
              <a:t>FRAP </a:t>
            </a:r>
            <a:r>
              <a:rPr lang="es-ES" sz="2000" b="1" dirty="0" err="1"/>
              <a:t>assay</a:t>
            </a:r>
            <a:endParaRPr lang="es-ES" sz="2000" b="1" dirty="0"/>
          </a:p>
        </p:txBody>
      </p:sp>
      <p:sp>
        <p:nvSpPr>
          <p:cNvPr id="15" name="CuadroTexto 14">
            <a:extLst>
              <a:ext uri="{FF2B5EF4-FFF2-40B4-BE49-F238E27FC236}">
                <a16:creationId xmlns:a16="http://schemas.microsoft.com/office/drawing/2014/main" id="{90CF10B3-37DB-3649-81BD-EC5F065E3308}"/>
              </a:ext>
            </a:extLst>
          </p:cNvPr>
          <p:cNvSpPr txBox="1"/>
          <p:nvPr/>
        </p:nvSpPr>
        <p:spPr>
          <a:xfrm>
            <a:off x="5253215" y="1507742"/>
            <a:ext cx="5341334" cy="369332"/>
          </a:xfrm>
          <a:prstGeom prst="rect">
            <a:avLst/>
          </a:prstGeom>
          <a:noFill/>
        </p:spPr>
        <p:txBody>
          <a:bodyPr wrap="none" rtlCol="0">
            <a:spAutoFit/>
          </a:bodyPr>
          <a:lstStyle/>
          <a:p>
            <a:r>
              <a:rPr lang="es-ES" dirty="0" err="1"/>
              <a:t>Units</a:t>
            </a:r>
            <a:r>
              <a:rPr lang="es-ES" dirty="0"/>
              <a:t> OD (5 mg/ml </a:t>
            </a:r>
            <a:r>
              <a:rPr lang="es-ES" dirty="0" err="1"/>
              <a:t>extract</a:t>
            </a:r>
            <a:r>
              <a:rPr lang="es-ES" dirty="0"/>
              <a:t>): 0.414 (</a:t>
            </a:r>
            <a:r>
              <a:rPr lang="es-ES" dirty="0" err="1"/>
              <a:t>Kherraf</a:t>
            </a:r>
            <a:r>
              <a:rPr lang="es-ES" dirty="0"/>
              <a:t> et al., 2017)</a:t>
            </a:r>
          </a:p>
        </p:txBody>
      </p:sp>
      <p:sp>
        <p:nvSpPr>
          <p:cNvPr id="16" name="CuadroTexto 15">
            <a:extLst>
              <a:ext uri="{FF2B5EF4-FFF2-40B4-BE49-F238E27FC236}">
                <a16:creationId xmlns:a16="http://schemas.microsoft.com/office/drawing/2014/main" id="{7E37DC55-4C27-6A42-B6BE-A8D28B6E898E}"/>
              </a:ext>
            </a:extLst>
          </p:cNvPr>
          <p:cNvSpPr txBox="1"/>
          <p:nvPr/>
        </p:nvSpPr>
        <p:spPr>
          <a:xfrm>
            <a:off x="5253215" y="1937023"/>
            <a:ext cx="3813032" cy="369332"/>
          </a:xfrm>
          <a:prstGeom prst="rect">
            <a:avLst/>
          </a:prstGeom>
          <a:noFill/>
        </p:spPr>
        <p:txBody>
          <a:bodyPr wrap="none" rtlCol="0">
            <a:spAutoFit/>
          </a:bodyPr>
          <a:lstStyle/>
          <a:p>
            <a:r>
              <a:rPr lang="es-ES" dirty="0"/>
              <a:t>µM AAE/mg: 2.76 (</a:t>
            </a:r>
            <a:r>
              <a:rPr lang="es-ES" dirty="0" err="1"/>
              <a:t>Letsiou</a:t>
            </a:r>
            <a:r>
              <a:rPr lang="es-ES" dirty="0"/>
              <a:t> et al., 2017)</a:t>
            </a:r>
          </a:p>
        </p:txBody>
      </p:sp>
      <p:sp>
        <p:nvSpPr>
          <p:cNvPr id="17" name="CuadroTexto 16">
            <a:extLst>
              <a:ext uri="{FF2B5EF4-FFF2-40B4-BE49-F238E27FC236}">
                <a16:creationId xmlns:a16="http://schemas.microsoft.com/office/drawing/2014/main" id="{9C0E67E1-17F3-7945-B7B5-2FDAE8E80B13}"/>
              </a:ext>
            </a:extLst>
          </p:cNvPr>
          <p:cNvSpPr txBox="1"/>
          <p:nvPr/>
        </p:nvSpPr>
        <p:spPr>
          <a:xfrm>
            <a:off x="5289504" y="2405429"/>
            <a:ext cx="4743222" cy="369332"/>
          </a:xfrm>
          <a:prstGeom prst="rect">
            <a:avLst/>
          </a:prstGeom>
          <a:noFill/>
        </p:spPr>
        <p:txBody>
          <a:bodyPr wrap="none" rtlCol="0">
            <a:spAutoFit/>
          </a:bodyPr>
          <a:lstStyle/>
          <a:p>
            <a:r>
              <a:rPr lang="es-ES" dirty="0"/>
              <a:t>IC</a:t>
            </a:r>
            <a:r>
              <a:rPr lang="es-ES" baseline="-25000" dirty="0"/>
              <a:t>50</a:t>
            </a:r>
            <a:r>
              <a:rPr lang="es-ES" dirty="0"/>
              <a:t> (mg/ml </a:t>
            </a:r>
            <a:r>
              <a:rPr lang="es-ES" dirty="0" err="1"/>
              <a:t>extract</a:t>
            </a:r>
            <a:r>
              <a:rPr lang="es-ES" dirty="0"/>
              <a:t>): 15.5 (</a:t>
            </a:r>
            <a:r>
              <a:rPr lang="es-ES" dirty="0" err="1"/>
              <a:t>Mekdade</a:t>
            </a:r>
            <a:r>
              <a:rPr lang="es-ES" dirty="0"/>
              <a:t> et al., 2016)</a:t>
            </a:r>
          </a:p>
        </p:txBody>
      </p:sp>
      <p:sp>
        <p:nvSpPr>
          <p:cNvPr id="18" name="CuadroTexto 17">
            <a:extLst>
              <a:ext uri="{FF2B5EF4-FFF2-40B4-BE49-F238E27FC236}">
                <a16:creationId xmlns:a16="http://schemas.microsoft.com/office/drawing/2014/main" id="{3AE33658-9E3D-FB4F-B2E8-7E329E9ADA0E}"/>
              </a:ext>
            </a:extLst>
          </p:cNvPr>
          <p:cNvSpPr txBox="1"/>
          <p:nvPr/>
        </p:nvSpPr>
        <p:spPr>
          <a:xfrm>
            <a:off x="5304435" y="2893374"/>
            <a:ext cx="4338945" cy="369332"/>
          </a:xfrm>
          <a:prstGeom prst="rect">
            <a:avLst/>
          </a:prstGeom>
          <a:noFill/>
        </p:spPr>
        <p:txBody>
          <a:bodyPr wrap="none" rtlCol="0">
            <a:spAutoFit/>
          </a:bodyPr>
          <a:lstStyle/>
          <a:p>
            <a:r>
              <a:rPr lang="es-ES" dirty="0"/>
              <a:t>AAE/ml </a:t>
            </a:r>
            <a:r>
              <a:rPr lang="es-ES" dirty="0" err="1"/>
              <a:t>extract</a:t>
            </a:r>
            <a:r>
              <a:rPr lang="es-ES" dirty="0"/>
              <a:t>: 32.71 (</a:t>
            </a:r>
            <a:r>
              <a:rPr lang="es-ES" dirty="0" err="1"/>
              <a:t>Haoujar</a:t>
            </a:r>
            <a:r>
              <a:rPr lang="es-ES" dirty="0"/>
              <a:t> et al., 2019)</a:t>
            </a:r>
          </a:p>
        </p:txBody>
      </p:sp>
      <p:sp>
        <p:nvSpPr>
          <p:cNvPr id="19" name="CuadroTexto 18">
            <a:extLst>
              <a:ext uri="{FF2B5EF4-FFF2-40B4-BE49-F238E27FC236}">
                <a16:creationId xmlns:a16="http://schemas.microsoft.com/office/drawing/2014/main" id="{D08D6792-BA6F-7C45-8232-89F26F0FC023}"/>
              </a:ext>
            </a:extLst>
          </p:cNvPr>
          <p:cNvSpPr txBox="1"/>
          <p:nvPr/>
        </p:nvSpPr>
        <p:spPr>
          <a:xfrm>
            <a:off x="5275860" y="3354051"/>
            <a:ext cx="5096075" cy="369332"/>
          </a:xfrm>
          <a:prstGeom prst="rect">
            <a:avLst/>
          </a:prstGeom>
          <a:noFill/>
        </p:spPr>
        <p:txBody>
          <a:bodyPr wrap="none" rtlCol="0">
            <a:spAutoFit/>
          </a:bodyPr>
          <a:lstStyle/>
          <a:p>
            <a:r>
              <a:rPr lang="es-ES" dirty="0" err="1"/>
              <a:t>mmol</a:t>
            </a:r>
            <a:r>
              <a:rPr lang="es-ES" dirty="0"/>
              <a:t> Fe(II)/Kg </a:t>
            </a:r>
            <a:r>
              <a:rPr lang="es-ES" dirty="0" err="1"/>
              <a:t>oil</a:t>
            </a:r>
            <a:r>
              <a:rPr lang="es-ES" dirty="0"/>
              <a:t>: 85.52 (</a:t>
            </a:r>
            <a:r>
              <a:rPr lang="es-ES" dirty="0" err="1"/>
              <a:t>Millao</a:t>
            </a:r>
            <a:r>
              <a:rPr lang="es-ES" dirty="0"/>
              <a:t> and </a:t>
            </a:r>
            <a:r>
              <a:rPr lang="es-ES" dirty="0" err="1"/>
              <a:t>Uquiche</a:t>
            </a:r>
            <a:r>
              <a:rPr lang="es-ES" dirty="0"/>
              <a:t>, 2016)</a:t>
            </a:r>
          </a:p>
        </p:txBody>
      </p:sp>
      <p:sp>
        <p:nvSpPr>
          <p:cNvPr id="20" name="CuadroTexto 19">
            <a:extLst>
              <a:ext uri="{FF2B5EF4-FFF2-40B4-BE49-F238E27FC236}">
                <a16:creationId xmlns:a16="http://schemas.microsoft.com/office/drawing/2014/main" id="{F9319DD9-1648-684D-8FF0-F78DD1831F25}"/>
              </a:ext>
            </a:extLst>
          </p:cNvPr>
          <p:cNvSpPr txBox="1"/>
          <p:nvPr/>
        </p:nvSpPr>
        <p:spPr>
          <a:xfrm>
            <a:off x="703791" y="4167160"/>
            <a:ext cx="790794" cy="400110"/>
          </a:xfrm>
          <a:prstGeom prst="rect">
            <a:avLst/>
          </a:prstGeom>
          <a:noFill/>
        </p:spPr>
        <p:txBody>
          <a:bodyPr wrap="none" rtlCol="0">
            <a:spAutoFit/>
          </a:bodyPr>
          <a:lstStyle/>
          <a:p>
            <a:r>
              <a:rPr lang="es-ES" sz="2000" b="1" dirty="0"/>
              <a:t>ORAC</a:t>
            </a:r>
          </a:p>
        </p:txBody>
      </p:sp>
      <p:sp>
        <p:nvSpPr>
          <p:cNvPr id="21" name="CuadroTexto 20">
            <a:extLst>
              <a:ext uri="{FF2B5EF4-FFF2-40B4-BE49-F238E27FC236}">
                <a16:creationId xmlns:a16="http://schemas.microsoft.com/office/drawing/2014/main" id="{A68CB82C-2FDF-6249-BA36-D67619CB8553}"/>
              </a:ext>
            </a:extLst>
          </p:cNvPr>
          <p:cNvSpPr txBox="1"/>
          <p:nvPr/>
        </p:nvSpPr>
        <p:spPr>
          <a:xfrm>
            <a:off x="335511" y="4560983"/>
            <a:ext cx="4968924" cy="369332"/>
          </a:xfrm>
          <a:prstGeom prst="rect">
            <a:avLst/>
          </a:prstGeom>
          <a:noFill/>
        </p:spPr>
        <p:txBody>
          <a:bodyPr wrap="none" rtlCol="0">
            <a:spAutoFit/>
          </a:bodyPr>
          <a:lstStyle/>
          <a:p>
            <a:r>
              <a:rPr lang="es-ES" dirty="0"/>
              <a:t>IC</a:t>
            </a:r>
            <a:r>
              <a:rPr lang="es-ES" baseline="-25000" dirty="0"/>
              <a:t>50</a:t>
            </a:r>
            <a:r>
              <a:rPr lang="es-ES" dirty="0"/>
              <a:t> (mg TE/ml </a:t>
            </a:r>
            <a:r>
              <a:rPr lang="es-ES" dirty="0" err="1"/>
              <a:t>extract</a:t>
            </a:r>
            <a:r>
              <a:rPr lang="es-ES" dirty="0"/>
              <a:t>): 0.026 (Medina et al., 2015)</a:t>
            </a:r>
          </a:p>
        </p:txBody>
      </p:sp>
      <p:sp>
        <p:nvSpPr>
          <p:cNvPr id="22" name="CuadroTexto 21">
            <a:extLst>
              <a:ext uri="{FF2B5EF4-FFF2-40B4-BE49-F238E27FC236}">
                <a16:creationId xmlns:a16="http://schemas.microsoft.com/office/drawing/2014/main" id="{8809324A-1569-7D43-83A0-F65CC0E5962A}"/>
              </a:ext>
            </a:extLst>
          </p:cNvPr>
          <p:cNvSpPr txBox="1"/>
          <p:nvPr/>
        </p:nvSpPr>
        <p:spPr>
          <a:xfrm>
            <a:off x="6633104" y="3723159"/>
            <a:ext cx="725968" cy="400110"/>
          </a:xfrm>
          <a:prstGeom prst="rect">
            <a:avLst/>
          </a:prstGeom>
          <a:noFill/>
        </p:spPr>
        <p:txBody>
          <a:bodyPr wrap="none" rtlCol="0">
            <a:spAutoFit/>
          </a:bodyPr>
          <a:lstStyle/>
          <a:p>
            <a:r>
              <a:rPr lang="es-ES" sz="2000" b="1" dirty="0"/>
              <a:t>ABTS</a:t>
            </a:r>
          </a:p>
        </p:txBody>
      </p:sp>
      <p:sp>
        <p:nvSpPr>
          <p:cNvPr id="24" name="CuadroTexto 23">
            <a:extLst>
              <a:ext uri="{FF2B5EF4-FFF2-40B4-BE49-F238E27FC236}">
                <a16:creationId xmlns:a16="http://schemas.microsoft.com/office/drawing/2014/main" id="{02FF353A-6A41-B647-A0F0-2FAA7C98C4ED}"/>
              </a:ext>
            </a:extLst>
          </p:cNvPr>
          <p:cNvSpPr txBox="1"/>
          <p:nvPr/>
        </p:nvSpPr>
        <p:spPr>
          <a:xfrm>
            <a:off x="6275986" y="4173020"/>
            <a:ext cx="3952300" cy="369332"/>
          </a:xfrm>
          <a:prstGeom prst="rect">
            <a:avLst/>
          </a:prstGeom>
          <a:noFill/>
        </p:spPr>
        <p:txBody>
          <a:bodyPr wrap="none" rtlCol="0">
            <a:spAutoFit/>
          </a:bodyPr>
          <a:lstStyle/>
          <a:p>
            <a:r>
              <a:rPr lang="es-ES" dirty="0"/>
              <a:t>µg GAE/g: 193.68 (</a:t>
            </a:r>
            <a:r>
              <a:rPr lang="es-ES" dirty="0" err="1"/>
              <a:t>Martinez</a:t>
            </a:r>
            <a:r>
              <a:rPr lang="es-ES" dirty="0"/>
              <a:t> et al., 2022)</a:t>
            </a:r>
          </a:p>
        </p:txBody>
      </p:sp>
      <p:sp>
        <p:nvSpPr>
          <p:cNvPr id="25" name="CuadroTexto 24">
            <a:extLst>
              <a:ext uri="{FF2B5EF4-FFF2-40B4-BE49-F238E27FC236}">
                <a16:creationId xmlns:a16="http://schemas.microsoft.com/office/drawing/2014/main" id="{2A446EC7-1E8F-3040-9120-4365A2B81280}"/>
              </a:ext>
            </a:extLst>
          </p:cNvPr>
          <p:cNvSpPr txBox="1"/>
          <p:nvPr/>
        </p:nvSpPr>
        <p:spPr>
          <a:xfrm>
            <a:off x="6296203" y="4636272"/>
            <a:ext cx="4655313" cy="369332"/>
          </a:xfrm>
          <a:prstGeom prst="rect">
            <a:avLst/>
          </a:prstGeom>
          <a:noFill/>
        </p:spPr>
        <p:txBody>
          <a:bodyPr wrap="none" rtlCol="0">
            <a:spAutoFit/>
          </a:bodyPr>
          <a:lstStyle/>
          <a:p>
            <a:r>
              <a:rPr lang="es-ES" dirty="0"/>
              <a:t>IC</a:t>
            </a:r>
            <a:r>
              <a:rPr lang="es-ES" baseline="-25000" dirty="0"/>
              <a:t>50</a:t>
            </a:r>
            <a:r>
              <a:rPr lang="es-ES" dirty="0"/>
              <a:t> (mg/ml </a:t>
            </a:r>
            <a:r>
              <a:rPr lang="es-ES" dirty="0" err="1"/>
              <a:t>extract</a:t>
            </a:r>
            <a:r>
              <a:rPr lang="es-ES" dirty="0"/>
              <a:t>): 0.336 (</a:t>
            </a:r>
            <a:r>
              <a:rPr lang="es-ES" dirty="0" err="1"/>
              <a:t>Letsiou</a:t>
            </a:r>
            <a:r>
              <a:rPr lang="es-ES" dirty="0"/>
              <a:t> et al., 2017)</a:t>
            </a:r>
          </a:p>
        </p:txBody>
      </p:sp>
      <p:sp>
        <p:nvSpPr>
          <p:cNvPr id="26" name="CuadroTexto 25">
            <a:extLst>
              <a:ext uri="{FF2B5EF4-FFF2-40B4-BE49-F238E27FC236}">
                <a16:creationId xmlns:a16="http://schemas.microsoft.com/office/drawing/2014/main" id="{F2A7C623-5BA7-F842-AD9A-AF3408395E7C}"/>
              </a:ext>
            </a:extLst>
          </p:cNvPr>
          <p:cNvSpPr txBox="1"/>
          <p:nvPr/>
        </p:nvSpPr>
        <p:spPr>
          <a:xfrm>
            <a:off x="328483" y="5081924"/>
            <a:ext cx="3195683" cy="400110"/>
          </a:xfrm>
          <a:prstGeom prst="rect">
            <a:avLst/>
          </a:prstGeom>
          <a:noFill/>
        </p:spPr>
        <p:txBody>
          <a:bodyPr wrap="none" rtlCol="0">
            <a:spAutoFit/>
          </a:bodyPr>
          <a:lstStyle/>
          <a:p>
            <a:r>
              <a:rPr lang="es-ES" sz="2000" b="1" dirty="0" err="1"/>
              <a:t>Lipid</a:t>
            </a:r>
            <a:r>
              <a:rPr lang="es-ES" sz="2000" b="1" dirty="0"/>
              <a:t> </a:t>
            </a:r>
            <a:r>
              <a:rPr lang="es-ES" sz="2000" b="1" dirty="0" err="1"/>
              <a:t>peroxidation</a:t>
            </a:r>
            <a:r>
              <a:rPr lang="es-ES" sz="2000" b="1" dirty="0"/>
              <a:t> </a:t>
            </a:r>
            <a:r>
              <a:rPr lang="es-ES" sz="2000" b="1" dirty="0" err="1"/>
              <a:t>inhibition</a:t>
            </a:r>
            <a:endParaRPr lang="es-ES" sz="2000" b="1" dirty="0"/>
          </a:p>
        </p:txBody>
      </p:sp>
      <p:sp>
        <p:nvSpPr>
          <p:cNvPr id="27" name="CuadroTexto 26">
            <a:extLst>
              <a:ext uri="{FF2B5EF4-FFF2-40B4-BE49-F238E27FC236}">
                <a16:creationId xmlns:a16="http://schemas.microsoft.com/office/drawing/2014/main" id="{C6E3D1FB-AA5A-9B45-BAB3-B783581CD171}"/>
              </a:ext>
            </a:extLst>
          </p:cNvPr>
          <p:cNvSpPr txBox="1"/>
          <p:nvPr/>
        </p:nvSpPr>
        <p:spPr>
          <a:xfrm>
            <a:off x="223403" y="5583249"/>
            <a:ext cx="3272371" cy="369332"/>
          </a:xfrm>
          <a:prstGeom prst="rect">
            <a:avLst/>
          </a:prstGeom>
          <a:noFill/>
        </p:spPr>
        <p:txBody>
          <a:bodyPr wrap="none" rtlCol="0">
            <a:spAutoFit/>
          </a:bodyPr>
          <a:lstStyle/>
          <a:p>
            <a:r>
              <a:rPr lang="es-ES" dirty="0"/>
              <a:t>UAA/g: 45 (</a:t>
            </a:r>
            <a:r>
              <a:rPr lang="es-ES" dirty="0" err="1"/>
              <a:t>Martinez</a:t>
            </a:r>
            <a:r>
              <a:rPr lang="es-ES" dirty="0"/>
              <a:t> et al., 2022)</a:t>
            </a:r>
          </a:p>
        </p:txBody>
      </p:sp>
      <p:sp>
        <p:nvSpPr>
          <p:cNvPr id="28" name="CuadroTexto 27">
            <a:extLst>
              <a:ext uri="{FF2B5EF4-FFF2-40B4-BE49-F238E27FC236}">
                <a16:creationId xmlns:a16="http://schemas.microsoft.com/office/drawing/2014/main" id="{20B216C0-353A-AE4A-BDF8-9D59E4ADE9FE}"/>
              </a:ext>
            </a:extLst>
          </p:cNvPr>
          <p:cNvSpPr txBox="1"/>
          <p:nvPr/>
        </p:nvSpPr>
        <p:spPr>
          <a:xfrm>
            <a:off x="7359072" y="5680144"/>
            <a:ext cx="4472250" cy="369332"/>
          </a:xfrm>
          <a:prstGeom prst="rect">
            <a:avLst/>
          </a:prstGeom>
          <a:noFill/>
        </p:spPr>
        <p:txBody>
          <a:bodyPr wrap="none" rtlCol="0">
            <a:spAutoFit/>
          </a:bodyPr>
          <a:lstStyle/>
          <a:p>
            <a:r>
              <a:rPr lang="es-ES" dirty="0" err="1"/>
              <a:t>Percentage</a:t>
            </a:r>
            <a:r>
              <a:rPr lang="es-ES" dirty="0"/>
              <a:t>: 96.55 (</a:t>
            </a:r>
            <a:r>
              <a:rPr lang="es-ES" dirty="0" err="1"/>
              <a:t>Millao</a:t>
            </a:r>
            <a:r>
              <a:rPr lang="es-ES" dirty="0"/>
              <a:t> and </a:t>
            </a:r>
            <a:r>
              <a:rPr lang="es-ES" dirty="0" err="1"/>
              <a:t>Uquiche</a:t>
            </a:r>
            <a:r>
              <a:rPr lang="es-ES" dirty="0"/>
              <a:t>, 2016)</a:t>
            </a:r>
          </a:p>
        </p:txBody>
      </p:sp>
      <p:sp>
        <p:nvSpPr>
          <p:cNvPr id="29" name="CuadroTexto 28">
            <a:extLst>
              <a:ext uri="{FF2B5EF4-FFF2-40B4-BE49-F238E27FC236}">
                <a16:creationId xmlns:a16="http://schemas.microsoft.com/office/drawing/2014/main" id="{FBC68F93-2F59-6D41-8A2F-8DD018C1A53F}"/>
              </a:ext>
            </a:extLst>
          </p:cNvPr>
          <p:cNvSpPr txBox="1"/>
          <p:nvPr/>
        </p:nvSpPr>
        <p:spPr>
          <a:xfrm>
            <a:off x="7621846" y="5202863"/>
            <a:ext cx="2424318" cy="400110"/>
          </a:xfrm>
          <a:prstGeom prst="rect">
            <a:avLst/>
          </a:prstGeom>
          <a:noFill/>
        </p:spPr>
        <p:txBody>
          <a:bodyPr wrap="none" rtlCol="0">
            <a:spAutoFit/>
          </a:bodyPr>
          <a:lstStyle/>
          <a:p>
            <a:r>
              <a:rPr lang="es-ES" sz="2000" b="1" dirty="0">
                <a:latin typeface="Symbol" pitchFamily="2" charset="2"/>
              </a:rPr>
              <a:t>b</a:t>
            </a:r>
            <a:r>
              <a:rPr lang="es-ES" sz="2000" b="1" dirty="0"/>
              <a:t>-</a:t>
            </a:r>
            <a:r>
              <a:rPr lang="es-ES" sz="2000" b="1" dirty="0" err="1"/>
              <a:t>carotene</a:t>
            </a:r>
            <a:r>
              <a:rPr lang="es-ES" sz="2000" b="1" dirty="0"/>
              <a:t> </a:t>
            </a:r>
            <a:r>
              <a:rPr lang="es-ES" sz="2000" b="1" dirty="0" err="1"/>
              <a:t>bleaching</a:t>
            </a:r>
            <a:endParaRPr lang="es-ES" sz="2000" b="1" dirty="0"/>
          </a:p>
        </p:txBody>
      </p:sp>
      <p:sp>
        <p:nvSpPr>
          <p:cNvPr id="30" name="CuadroTexto 29">
            <a:extLst>
              <a:ext uri="{FF2B5EF4-FFF2-40B4-BE49-F238E27FC236}">
                <a16:creationId xmlns:a16="http://schemas.microsoft.com/office/drawing/2014/main" id="{EAB6700B-2974-474E-B932-8CBCB9AAB579}"/>
              </a:ext>
            </a:extLst>
          </p:cNvPr>
          <p:cNvSpPr txBox="1"/>
          <p:nvPr/>
        </p:nvSpPr>
        <p:spPr>
          <a:xfrm>
            <a:off x="3652589" y="5830746"/>
            <a:ext cx="2446760" cy="400110"/>
          </a:xfrm>
          <a:prstGeom prst="rect">
            <a:avLst/>
          </a:prstGeom>
          <a:noFill/>
        </p:spPr>
        <p:txBody>
          <a:bodyPr wrap="none" rtlCol="0">
            <a:spAutoFit/>
          </a:bodyPr>
          <a:lstStyle/>
          <a:p>
            <a:r>
              <a:rPr lang="es-ES" sz="2000" b="1" dirty="0"/>
              <a:t>Fe</a:t>
            </a:r>
            <a:r>
              <a:rPr lang="es-ES" sz="2000" b="1" baseline="30000" dirty="0"/>
              <a:t>2+ </a:t>
            </a:r>
            <a:r>
              <a:rPr lang="es-ES" sz="2000" b="1" dirty="0" err="1"/>
              <a:t>chelating</a:t>
            </a:r>
            <a:r>
              <a:rPr lang="es-ES" sz="2000" b="1" dirty="0"/>
              <a:t> </a:t>
            </a:r>
            <a:r>
              <a:rPr lang="es-ES" sz="2000" b="1" dirty="0" err="1"/>
              <a:t>activity</a:t>
            </a:r>
            <a:endParaRPr lang="es-ES" sz="2000" b="1" dirty="0"/>
          </a:p>
        </p:txBody>
      </p:sp>
      <p:sp>
        <p:nvSpPr>
          <p:cNvPr id="31" name="CuadroTexto 30">
            <a:extLst>
              <a:ext uri="{FF2B5EF4-FFF2-40B4-BE49-F238E27FC236}">
                <a16:creationId xmlns:a16="http://schemas.microsoft.com/office/drawing/2014/main" id="{5CFDCD14-5538-BF44-9244-258941E06BB0}"/>
              </a:ext>
            </a:extLst>
          </p:cNvPr>
          <p:cNvSpPr txBox="1"/>
          <p:nvPr/>
        </p:nvSpPr>
        <p:spPr>
          <a:xfrm>
            <a:off x="3255391" y="6247479"/>
            <a:ext cx="4606839" cy="369332"/>
          </a:xfrm>
          <a:prstGeom prst="rect">
            <a:avLst/>
          </a:prstGeom>
          <a:noFill/>
        </p:spPr>
        <p:txBody>
          <a:bodyPr wrap="none" rtlCol="0">
            <a:spAutoFit/>
          </a:bodyPr>
          <a:lstStyle/>
          <a:p>
            <a:r>
              <a:rPr lang="es-ES" dirty="0"/>
              <a:t>IC</a:t>
            </a:r>
            <a:r>
              <a:rPr lang="es-ES" baseline="-25000" dirty="0"/>
              <a:t>50</a:t>
            </a:r>
            <a:r>
              <a:rPr lang="es-ES" dirty="0"/>
              <a:t> (mg/ml </a:t>
            </a:r>
            <a:r>
              <a:rPr lang="es-ES" dirty="0" err="1"/>
              <a:t>extract</a:t>
            </a:r>
            <a:r>
              <a:rPr lang="es-ES" dirty="0"/>
              <a:t>): 3.52 (</a:t>
            </a:r>
            <a:r>
              <a:rPr lang="es-ES" dirty="0" err="1"/>
              <a:t>Haoujar</a:t>
            </a:r>
            <a:r>
              <a:rPr lang="es-ES" dirty="0"/>
              <a:t> et al., 2019)</a:t>
            </a:r>
          </a:p>
        </p:txBody>
      </p:sp>
    </p:spTree>
    <p:extLst>
      <p:ext uri="{BB962C8B-B14F-4D97-AF65-F5344CB8AC3E}">
        <p14:creationId xmlns:p14="http://schemas.microsoft.com/office/powerpoint/2010/main" val="2937161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ígado en rojo | Vectores de dominio público">
            <a:extLst>
              <a:ext uri="{FF2B5EF4-FFF2-40B4-BE49-F238E27FC236}">
                <a16:creationId xmlns:a16="http://schemas.microsoft.com/office/drawing/2014/main" id="{4D24E700-8B46-C444-B8C9-837F2E25A6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6846" y="3890072"/>
            <a:ext cx="2171785" cy="157722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4"/>
          <a:stretch>
            <a:fillRect/>
          </a:stretch>
        </p:blipFill>
        <p:spPr>
          <a:xfrm>
            <a:off x="5487325" y="2120382"/>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1219052" y="242178"/>
            <a:ext cx="9753895" cy="954107"/>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activation</a:t>
            </a:r>
            <a:r>
              <a:rPr lang="es-ES" sz="2800" b="1" u="sng" dirty="0">
                <a:solidFill>
                  <a:schemeClr val="accent2">
                    <a:lumMod val="75000"/>
                  </a:schemeClr>
                </a:solidFill>
              </a:rPr>
              <a:t> of </a:t>
            </a:r>
            <a:r>
              <a:rPr lang="es-ES" sz="2800" b="1" u="sng" dirty="0" err="1">
                <a:solidFill>
                  <a:schemeClr val="accent2">
                    <a:lumMod val="75000"/>
                  </a:schemeClr>
                </a:solidFill>
              </a:rPr>
              <a:t>cellular</a:t>
            </a:r>
            <a:r>
              <a:rPr lang="es-ES" sz="2800" b="1" u="sng" dirty="0">
                <a:solidFill>
                  <a:schemeClr val="accent2">
                    <a:lumMod val="75000"/>
                  </a:schemeClr>
                </a:solidFill>
              </a:rPr>
              <a:t> </a:t>
            </a:r>
            <a:r>
              <a:rPr lang="es-ES" sz="2800" b="1" u="sng" dirty="0" err="1">
                <a:solidFill>
                  <a:schemeClr val="accent2">
                    <a:lumMod val="75000"/>
                  </a:schemeClr>
                </a:solidFill>
              </a:rPr>
              <a:t>antioxidant</a:t>
            </a:r>
            <a:r>
              <a:rPr lang="es-ES" sz="2800" b="1" u="sng" dirty="0">
                <a:solidFill>
                  <a:schemeClr val="accent2">
                    <a:lumMod val="75000"/>
                  </a:schemeClr>
                </a:solidFill>
              </a:rPr>
              <a:t> </a:t>
            </a:r>
            <a:r>
              <a:rPr lang="es-ES" sz="2800" b="1" u="sng" dirty="0" err="1">
                <a:solidFill>
                  <a:schemeClr val="accent2">
                    <a:lumMod val="75000"/>
                  </a:schemeClr>
                </a:solidFill>
              </a:rPr>
              <a:t>mechanisms</a:t>
            </a:r>
            <a:r>
              <a:rPr lang="es-ES" sz="2800" b="1" dirty="0">
                <a:solidFill>
                  <a:schemeClr val="accent2">
                    <a:lumMod val="75000"/>
                  </a:schemeClr>
                </a:solidFill>
              </a:rPr>
              <a:t> in animal </a:t>
            </a:r>
            <a:r>
              <a:rPr lang="es-ES" sz="2800" b="1" dirty="0" err="1">
                <a:solidFill>
                  <a:schemeClr val="accent2">
                    <a:lumMod val="75000"/>
                  </a:schemeClr>
                </a:solidFill>
              </a:rPr>
              <a:t>models</a:t>
            </a:r>
            <a:endParaRPr lang="es-ES" sz="2800" b="1" dirty="0">
              <a:solidFill>
                <a:schemeClr val="accent2">
                  <a:lumMod val="75000"/>
                </a:schemeClr>
              </a:solidFill>
            </a:endParaRPr>
          </a:p>
        </p:txBody>
      </p:sp>
      <p:sp>
        <p:nvSpPr>
          <p:cNvPr id="32" name="CuadroTexto 31">
            <a:extLst>
              <a:ext uri="{FF2B5EF4-FFF2-40B4-BE49-F238E27FC236}">
                <a16:creationId xmlns:a16="http://schemas.microsoft.com/office/drawing/2014/main" id="{D6B91BA7-F8A2-D944-8343-9D5A385FA67C}"/>
              </a:ext>
            </a:extLst>
          </p:cNvPr>
          <p:cNvSpPr txBox="1"/>
          <p:nvPr/>
        </p:nvSpPr>
        <p:spPr>
          <a:xfrm>
            <a:off x="3905205" y="1464166"/>
            <a:ext cx="5281658" cy="492443"/>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s-ES" sz="2600" b="1" dirty="0" err="1"/>
              <a:t>Gaditae</a:t>
            </a:r>
            <a:r>
              <a:rPr lang="es-ES" sz="2600" b="1" dirty="0"/>
              <a:t>™ </a:t>
            </a:r>
            <a:r>
              <a:rPr lang="es-ES" sz="2600" b="1" dirty="0" err="1"/>
              <a:t>is</a:t>
            </a:r>
            <a:r>
              <a:rPr lang="es-ES" sz="2600" b="1" dirty="0"/>
              <a:t> </a:t>
            </a:r>
            <a:r>
              <a:rPr lang="es-ES" sz="2600" b="1" dirty="0" err="1"/>
              <a:t>an</a:t>
            </a:r>
            <a:r>
              <a:rPr lang="es-ES" sz="2600" b="1" dirty="0"/>
              <a:t> </a:t>
            </a:r>
            <a:r>
              <a:rPr lang="es-ES" sz="2600" b="1" u="sng" dirty="0"/>
              <a:t>INDIRECT</a:t>
            </a:r>
            <a:r>
              <a:rPr lang="es-ES" sz="2600" b="1" dirty="0"/>
              <a:t> </a:t>
            </a:r>
            <a:r>
              <a:rPr lang="es-ES" sz="2600" b="1" dirty="0" err="1"/>
              <a:t>antioxidant</a:t>
            </a:r>
            <a:endParaRPr lang="es-ES" sz="2600" b="1" dirty="0"/>
          </a:p>
        </p:txBody>
      </p:sp>
      <p:sp>
        <p:nvSpPr>
          <p:cNvPr id="33" name="CuadroTexto 32">
            <a:extLst>
              <a:ext uri="{FF2B5EF4-FFF2-40B4-BE49-F238E27FC236}">
                <a16:creationId xmlns:a16="http://schemas.microsoft.com/office/drawing/2014/main" id="{F35D4804-46B4-B34A-89FD-A76381E206BE}"/>
              </a:ext>
            </a:extLst>
          </p:cNvPr>
          <p:cNvSpPr txBox="1"/>
          <p:nvPr/>
        </p:nvSpPr>
        <p:spPr>
          <a:xfrm>
            <a:off x="1601466" y="2577016"/>
            <a:ext cx="2768744" cy="830997"/>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a:t>
            </a:r>
            <a:r>
              <a:rPr lang="es-ES" sz="2400" b="1" dirty="0" err="1">
                <a:solidFill>
                  <a:srgbClr val="002060"/>
                </a:solidFill>
              </a:rPr>
              <a:t>antioxidant</a:t>
            </a:r>
            <a:r>
              <a:rPr lang="es-ES" sz="2400" b="1" dirty="0">
                <a:solidFill>
                  <a:srgbClr val="002060"/>
                </a:solidFill>
              </a:rPr>
              <a:t> </a:t>
            </a:r>
            <a:r>
              <a:rPr lang="es-ES" sz="2400" b="1" dirty="0" err="1">
                <a:solidFill>
                  <a:srgbClr val="002060"/>
                </a:solidFill>
              </a:rPr>
              <a:t>enzyme</a:t>
            </a:r>
            <a:r>
              <a:rPr lang="es-ES" sz="2400" b="1" dirty="0">
                <a:solidFill>
                  <a:srgbClr val="002060"/>
                </a:solidFill>
              </a:rPr>
              <a:t> </a:t>
            </a:r>
            <a:r>
              <a:rPr lang="es-ES" sz="2400" b="1" dirty="0" err="1">
                <a:solidFill>
                  <a:srgbClr val="002060"/>
                </a:solidFill>
              </a:rPr>
              <a:t>activities</a:t>
            </a:r>
            <a:endParaRPr lang="es-ES" sz="2400" b="1" dirty="0">
              <a:solidFill>
                <a:srgbClr val="002060"/>
              </a:solidFill>
            </a:endParaRPr>
          </a:p>
        </p:txBody>
      </p:sp>
      <p:grpSp>
        <p:nvGrpSpPr>
          <p:cNvPr id="10" name="Grupo 9">
            <a:extLst>
              <a:ext uri="{FF2B5EF4-FFF2-40B4-BE49-F238E27FC236}">
                <a16:creationId xmlns:a16="http://schemas.microsoft.com/office/drawing/2014/main" id="{64685E63-7A58-3B40-BF2A-D591DCF5CD54}"/>
              </a:ext>
            </a:extLst>
          </p:cNvPr>
          <p:cNvGrpSpPr/>
          <p:nvPr/>
        </p:nvGrpSpPr>
        <p:grpSpPr>
          <a:xfrm>
            <a:off x="2398945" y="3498961"/>
            <a:ext cx="644728" cy="603441"/>
            <a:chOff x="3052790" y="4820245"/>
            <a:chExt cx="644728" cy="603441"/>
          </a:xfrm>
        </p:grpSpPr>
        <p:sp>
          <p:nvSpPr>
            <p:cNvPr id="26" name="Oval 32">
              <a:extLst>
                <a:ext uri="{FF2B5EF4-FFF2-40B4-BE49-F238E27FC236}">
                  <a16:creationId xmlns:a16="http://schemas.microsoft.com/office/drawing/2014/main" id="{1D2207BE-1547-5746-85DA-2CBAC5A7ECE8}"/>
                </a:ext>
              </a:extLst>
            </p:cNvPr>
            <p:cNvSpPr/>
            <p:nvPr/>
          </p:nvSpPr>
          <p:spPr>
            <a:xfrm>
              <a:off x="3073434" y="4820245"/>
              <a:ext cx="603441" cy="603441"/>
            </a:xfrm>
            <a:prstGeom prst="ellipse">
              <a:avLst/>
            </a:prstGeom>
            <a:solidFill>
              <a:schemeClr val="accent2">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33">
              <a:extLst>
                <a:ext uri="{FF2B5EF4-FFF2-40B4-BE49-F238E27FC236}">
                  <a16:creationId xmlns:a16="http://schemas.microsoft.com/office/drawing/2014/main" id="{5405BB1E-E5F5-EC49-9773-9E4BB4B3F7B8}"/>
                </a:ext>
              </a:extLst>
            </p:cNvPr>
            <p:cNvSpPr txBox="1"/>
            <p:nvPr/>
          </p:nvSpPr>
          <p:spPr>
            <a:xfrm>
              <a:off x="3052790" y="4906522"/>
              <a:ext cx="644728" cy="430887"/>
            </a:xfrm>
            <a:prstGeom prst="rect">
              <a:avLst/>
            </a:prstGeom>
            <a:noFill/>
          </p:spPr>
          <p:txBody>
            <a:bodyPr wrap="none" rtlCol="0">
              <a:spAutoFit/>
            </a:bodyPr>
            <a:lstStyle/>
            <a:p>
              <a:pPr algn="ctr"/>
              <a:r>
                <a:rPr lang="en-US" sz="2200" b="1" dirty="0" err="1">
                  <a:solidFill>
                    <a:schemeClr val="accent2">
                      <a:lumMod val="20000"/>
                      <a:lumOff val="80000"/>
                    </a:schemeClr>
                  </a:solidFill>
                </a:rPr>
                <a:t>GPx</a:t>
              </a:r>
              <a:endParaRPr lang="en-US" sz="2200" b="1" dirty="0">
                <a:solidFill>
                  <a:schemeClr val="accent2">
                    <a:lumMod val="20000"/>
                    <a:lumOff val="80000"/>
                  </a:schemeClr>
                </a:solidFill>
              </a:endParaRPr>
            </a:p>
          </p:txBody>
        </p:sp>
      </p:grpSp>
      <p:grpSp>
        <p:nvGrpSpPr>
          <p:cNvPr id="6" name="Grupo 5">
            <a:extLst>
              <a:ext uri="{FF2B5EF4-FFF2-40B4-BE49-F238E27FC236}">
                <a16:creationId xmlns:a16="http://schemas.microsoft.com/office/drawing/2014/main" id="{A0717EAF-E0AD-1342-8639-83F69D39893E}"/>
              </a:ext>
            </a:extLst>
          </p:cNvPr>
          <p:cNvGrpSpPr/>
          <p:nvPr/>
        </p:nvGrpSpPr>
        <p:grpSpPr>
          <a:xfrm>
            <a:off x="1038073" y="4468995"/>
            <a:ext cx="622735" cy="603441"/>
            <a:chOff x="2988465" y="5562257"/>
            <a:chExt cx="622735" cy="603441"/>
          </a:xfrm>
        </p:grpSpPr>
        <p:sp>
          <p:nvSpPr>
            <p:cNvPr id="28" name="Oval 34">
              <a:extLst>
                <a:ext uri="{FF2B5EF4-FFF2-40B4-BE49-F238E27FC236}">
                  <a16:creationId xmlns:a16="http://schemas.microsoft.com/office/drawing/2014/main" id="{A9880490-51FC-8B4F-98CE-1911BD2651AD}"/>
                </a:ext>
              </a:extLst>
            </p:cNvPr>
            <p:cNvSpPr/>
            <p:nvPr/>
          </p:nvSpPr>
          <p:spPr>
            <a:xfrm>
              <a:off x="2998112" y="5562257"/>
              <a:ext cx="603441" cy="603441"/>
            </a:xfrm>
            <a:prstGeom prst="ellipse">
              <a:avLst/>
            </a:prstGeom>
            <a:solidFill>
              <a:schemeClr val="tx1">
                <a:lumMod val="75000"/>
                <a:lumOff val="2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5">
              <a:extLst>
                <a:ext uri="{FF2B5EF4-FFF2-40B4-BE49-F238E27FC236}">
                  <a16:creationId xmlns:a16="http://schemas.microsoft.com/office/drawing/2014/main" id="{439D0412-69B7-DD4F-A0B0-394D229AE644}"/>
                </a:ext>
              </a:extLst>
            </p:cNvPr>
            <p:cNvSpPr txBox="1"/>
            <p:nvPr/>
          </p:nvSpPr>
          <p:spPr>
            <a:xfrm>
              <a:off x="2988465" y="5648534"/>
              <a:ext cx="622735" cy="430887"/>
            </a:xfrm>
            <a:prstGeom prst="rect">
              <a:avLst/>
            </a:prstGeom>
            <a:noFill/>
          </p:spPr>
          <p:txBody>
            <a:bodyPr wrap="none" rtlCol="0">
              <a:spAutoFit/>
            </a:bodyPr>
            <a:lstStyle/>
            <a:p>
              <a:pPr algn="ctr"/>
              <a:r>
                <a:rPr lang="en-US" sz="2200" b="1" dirty="0">
                  <a:solidFill>
                    <a:schemeClr val="accent2">
                      <a:lumMod val="20000"/>
                      <a:lumOff val="80000"/>
                    </a:schemeClr>
                  </a:solidFill>
                </a:rPr>
                <a:t>CAT</a:t>
              </a:r>
            </a:p>
          </p:txBody>
        </p:sp>
      </p:grpSp>
      <p:grpSp>
        <p:nvGrpSpPr>
          <p:cNvPr id="9" name="Grupo 8">
            <a:extLst>
              <a:ext uri="{FF2B5EF4-FFF2-40B4-BE49-F238E27FC236}">
                <a16:creationId xmlns:a16="http://schemas.microsoft.com/office/drawing/2014/main" id="{52110FBD-2034-DA47-96CE-2499525227E9}"/>
              </a:ext>
            </a:extLst>
          </p:cNvPr>
          <p:cNvGrpSpPr/>
          <p:nvPr/>
        </p:nvGrpSpPr>
        <p:grpSpPr>
          <a:xfrm>
            <a:off x="1744254" y="4603073"/>
            <a:ext cx="1389152" cy="621204"/>
            <a:chOff x="3762330" y="5237497"/>
            <a:chExt cx="1389152" cy="621204"/>
          </a:xfrm>
        </p:grpSpPr>
        <p:sp>
          <p:nvSpPr>
            <p:cNvPr id="39" name="Rectángulo redondeado 38">
              <a:extLst>
                <a:ext uri="{FF2B5EF4-FFF2-40B4-BE49-F238E27FC236}">
                  <a16:creationId xmlns:a16="http://schemas.microsoft.com/office/drawing/2014/main" id="{E165B5C1-33D4-AC41-8519-71A4E5067BAE}"/>
                </a:ext>
              </a:extLst>
            </p:cNvPr>
            <p:cNvSpPr/>
            <p:nvPr/>
          </p:nvSpPr>
          <p:spPr>
            <a:xfrm>
              <a:off x="3762330" y="5237497"/>
              <a:ext cx="1378785" cy="621204"/>
            </a:xfrm>
            <a:prstGeom prst="roundRect">
              <a:avLst/>
            </a:prstGeom>
            <a:gradFill>
              <a:gsLst>
                <a:gs pos="0">
                  <a:srgbClr val="00B050">
                    <a:shade val="30000"/>
                    <a:satMod val="115000"/>
                  </a:srgbClr>
                </a:gs>
                <a:gs pos="90000">
                  <a:srgbClr val="92D050"/>
                </a:gs>
                <a:gs pos="100000">
                  <a:srgbClr val="00B050">
                    <a:shade val="100000"/>
                    <a:satMod val="115000"/>
                  </a:srgbClr>
                </a:gs>
              </a:gsLst>
              <a:path path="circle">
                <a:fillToRect l="50000" t="50000" r="50000" b="50000"/>
              </a:path>
            </a:gradFill>
            <a:ln>
              <a:solidFill>
                <a:srgbClr val="2A43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TextBox 12">
              <a:extLst>
                <a:ext uri="{FF2B5EF4-FFF2-40B4-BE49-F238E27FC236}">
                  <a16:creationId xmlns:a16="http://schemas.microsoft.com/office/drawing/2014/main" id="{996BD42D-C352-B841-9CB7-99BCE321D247}"/>
                </a:ext>
              </a:extLst>
            </p:cNvPr>
            <p:cNvSpPr txBox="1"/>
            <p:nvPr/>
          </p:nvSpPr>
          <p:spPr>
            <a:xfrm>
              <a:off x="3772697" y="5354922"/>
              <a:ext cx="1378785" cy="430887"/>
            </a:xfrm>
            <a:prstGeom prst="rect">
              <a:avLst/>
            </a:prstGeom>
            <a:noFill/>
          </p:spPr>
          <p:txBody>
            <a:bodyPr wrap="square" rtlCol="0">
              <a:spAutoFit/>
            </a:bodyPr>
            <a:lstStyle/>
            <a:p>
              <a:pPr algn="ctr"/>
              <a:r>
                <a:rPr lang="en-US" sz="2200" b="1" dirty="0" err="1">
                  <a:solidFill>
                    <a:schemeClr val="bg1"/>
                  </a:solidFill>
                </a:rPr>
                <a:t>Cu,ZnSOD</a:t>
              </a:r>
              <a:endParaRPr lang="en-US" sz="2200" b="1" dirty="0">
                <a:solidFill>
                  <a:schemeClr val="bg1"/>
                </a:solidFill>
              </a:endParaRPr>
            </a:p>
          </p:txBody>
        </p:sp>
      </p:grpSp>
      <p:grpSp>
        <p:nvGrpSpPr>
          <p:cNvPr id="56" name="Grupo 55">
            <a:extLst>
              <a:ext uri="{FF2B5EF4-FFF2-40B4-BE49-F238E27FC236}">
                <a16:creationId xmlns:a16="http://schemas.microsoft.com/office/drawing/2014/main" id="{FC4DDA02-72B9-9E4B-A98F-3F08336873D8}"/>
              </a:ext>
            </a:extLst>
          </p:cNvPr>
          <p:cNvGrpSpPr/>
          <p:nvPr/>
        </p:nvGrpSpPr>
        <p:grpSpPr>
          <a:xfrm>
            <a:off x="1038073" y="3658921"/>
            <a:ext cx="1143585" cy="621204"/>
            <a:chOff x="1038073" y="3658921"/>
            <a:chExt cx="1143585" cy="621204"/>
          </a:xfrm>
        </p:grpSpPr>
        <p:sp>
          <p:nvSpPr>
            <p:cNvPr id="40" name="Rectángulo redondeado 39">
              <a:extLst>
                <a:ext uri="{FF2B5EF4-FFF2-40B4-BE49-F238E27FC236}">
                  <a16:creationId xmlns:a16="http://schemas.microsoft.com/office/drawing/2014/main" id="{7B9FCAA8-6ECB-2F4A-AF14-29CA44772A76}"/>
                </a:ext>
              </a:extLst>
            </p:cNvPr>
            <p:cNvSpPr/>
            <p:nvPr/>
          </p:nvSpPr>
          <p:spPr>
            <a:xfrm>
              <a:off x="1038073" y="3658921"/>
              <a:ext cx="1143585" cy="621204"/>
            </a:xfrm>
            <a:prstGeom prst="roundRect">
              <a:avLst/>
            </a:prstGeom>
            <a:gradFill>
              <a:gsLst>
                <a:gs pos="0">
                  <a:srgbClr val="0070C0"/>
                </a:gs>
                <a:gs pos="90000">
                  <a:schemeClr val="accent5">
                    <a:lumMod val="60000"/>
                    <a:lumOff val="40000"/>
                  </a:schemeClr>
                </a:gs>
                <a:gs pos="100000">
                  <a:schemeClr val="accent5">
                    <a:lumMod val="20000"/>
                    <a:lumOff val="80000"/>
                  </a:schemeClr>
                </a:gs>
              </a:gsLst>
              <a:path path="circle">
                <a:fillToRect l="50000" t="50000" r="50000" b="50000"/>
              </a:path>
            </a:gradFill>
            <a:ln>
              <a:solidFill>
                <a:srgbClr val="2A43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5" name="TextBox 12">
              <a:extLst>
                <a:ext uri="{FF2B5EF4-FFF2-40B4-BE49-F238E27FC236}">
                  <a16:creationId xmlns:a16="http://schemas.microsoft.com/office/drawing/2014/main" id="{BE22F81F-6E03-C647-B0DD-FDCADBC722D3}"/>
                </a:ext>
              </a:extLst>
            </p:cNvPr>
            <p:cNvSpPr txBox="1"/>
            <p:nvPr/>
          </p:nvSpPr>
          <p:spPr>
            <a:xfrm>
              <a:off x="1038073" y="3758290"/>
              <a:ext cx="1121610" cy="430887"/>
            </a:xfrm>
            <a:prstGeom prst="rect">
              <a:avLst/>
            </a:prstGeom>
            <a:noFill/>
          </p:spPr>
          <p:txBody>
            <a:bodyPr wrap="square" rtlCol="0">
              <a:spAutoFit/>
            </a:bodyPr>
            <a:lstStyle/>
            <a:p>
              <a:pPr algn="ctr"/>
              <a:r>
                <a:rPr lang="en-US" sz="2200" b="1" dirty="0" err="1">
                  <a:solidFill>
                    <a:schemeClr val="bg1"/>
                  </a:solidFill>
                </a:rPr>
                <a:t>MnSOD</a:t>
              </a:r>
              <a:endParaRPr lang="en-US" sz="2200" b="1" dirty="0">
                <a:solidFill>
                  <a:schemeClr val="bg1"/>
                </a:solidFill>
              </a:endParaRPr>
            </a:p>
          </p:txBody>
        </p:sp>
      </p:grpSp>
      <p:sp>
        <p:nvSpPr>
          <p:cNvPr id="11" name="CuadroTexto 10">
            <a:extLst>
              <a:ext uri="{FF2B5EF4-FFF2-40B4-BE49-F238E27FC236}">
                <a16:creationId xmlns:a16="http://schemas.microsoft.com/office/drawing/2014/main" id="{CE1A8079-0B8F-024A-B9F4-CEE5026E5691}"/>
              </a:ext>
            </a:extLst>
          </p:cNvPr>
          <p:cNvSpPr txBox="1"/>
          <p:nvPr/>
        </p:nvSpPr>
        <p:spPr>
          <a:xfrm>
            <a:off x="819990" y="5336218"/>
            <a:ext cx="2125647" cy="646331"/>
          </a:xfrm>
          <a:prstGeom prst="rect">
            <a:avLst/>
          </a:prstGeom>
          <a:noFill/>
        </p:spPr>
        <p:txBody>
          <a:bodyPr wrap="none" rtlCol="0">
            <a:spAutoFit/>
          </a:bodyPr>
          <a:lstStyle/>
          <a:p>
            <a:r>
              <a:rPr lang="es-ES" dirty="0"/>
              <a:t>Nacer et al., 2020</a:t>
            </a:r>
          </a:p>
          <a:p>
            <a:r>
              <a:rPr lang="es-ES" dirty="0"/>
              <a:t>Martínez et al., 2022</a:t>
            </a:r>
          </a:p>
        </p:txBody>
      </p:sp>
      <p:sp>
        <p:nvSpPr>
          <p:cNvPr id="42" name="CuadroTexto 41">
            <a:extLst>
              <a:ext uri="{FF2B5EF4-FFF2-40B4-BE49-F238E27FC236}">
                <a16:creationId xmlns:a16="http://schemas.microsoft.com/office/drawing/2014/main" id="{A0C14899-5CB1-A043-A74C-344DFC93F708}"/>
              </a:ext>
            </a:extLst>
          </p:cNvPr>
          <p:cNvSpPr txBox="1"/>
          <p:nvPr/>
        </p:nvSpPr>
        <p:spPr>
          <a:xfrm>
            <a:off x="8205600" y="4741989"/>
            <a:ext cx="1894655" cy="830997"/>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GSH </a:t>
            </a:r>
            <a:r>
              <a:rPr lang="es-ES" sz="2400" b="1" dirty="0" err="1">
                <a:solidFill>
                  <a:srgbClr val="002060"/>
                </a:solidFill>
              </a:rPr>
              <a:t>content</a:t>
            </a:r>
            <a:endParaRPr lang="es-ES" sz="2400" b="1" dirty="0">
              <a:solidFill>
                <a:srgbClr val="002060"/>
              </a:solidFill>
            </a:endParaRPr>
          </a:p>
        </p:txBody>
      </p:sp>
      <p:sp>
        <p:nvSpPr>
          <p:cNvPr id="43" name="CuadroTexto 42">
            <a:extLst>
              <a:ext uri="{FF2B5EF4-FFF2-40B4-BE49-F238E27FC236}">
                <a16:creationId xmlns:a16="http://schemas.microsoft.com/office/drawing/2014/main" id="{D6B733F3-3A0B-C24F-B8AC-35CF24AB0887}"/>
              </a:ext>
            </a:extLst>
          </p:cNvPr>
          <p:cNvSpPr txBox="1"/>
          <p:nvPr/>
        </p:nvSpPr>
        <p:spPr>
          <a:xfrm>
            <a:off x="8265714" y="5506928"/>
            <a:ext cx="1834541" cy="369332"/>
          </a:xfrm>
          <a:prstGeom prst="rect">
            <a:avLst/>
          </a:prstGeom>
          <a:noFill/>
        </p:spPr>
        <p:txBody>
          <a:bodyPr wrap="none" rtlCol="0">
            <a:spAutoFit/>
          </a:bodyPr>
          <a:lstStyle/>
          <a:p>
            <a:r>
              <a:rPr lang="es-ES" dirty="0"/>
              <a:t>Nacer et al., 2020</a:t>
            </a:r>
          </a:p>
        </p:txBody>
      </p:sp>
      <p:grpSp>
        <p:nvGrpSpPr>
          <p:cNvPr id="55" name="Grupo 54">
            <a:extLst>
              <a:ext uri="{FF2B5EF4-FFF2-40B4-BE49-F238E27FC236}">
                <a16:creationId xmlns:a16="http://schemas.microsoft.com/office/drawing/2014/main" id="{7EA7692C-83D3-534F-8302-A59EC251E430}"/>
              </a:ext>
            </a:extLst>
          </p:cNvPr>
          <p:cNvGrpSpPr/>
          <p:nvPr/>
        </p:nvGrpSpPr>
        <p:grpSpPr>
          <a:xfrm>
            <a:off x="2890568" y="3968324"/>
            <a:ext cx="633956" cy="603441"/>
            <a:chOff x="3108727" y="4351710"/>
            <a:chExt cx="633956" cy="603441"/>
          </a:xfrm>
        </p:grpSpPr>
        <p:sp>
          <p:nvSpPr>
            <p:cNvPr id="47" name="Oval 32">
              <a:extLst>
                <a:ext uri="{FF2B5EF4-FFF2-40B4-BE49-F238E27FC236}">
                  <a16:creationId xmlns:a16="http://schemas.microsoft.com/office/drawing/2014/main" id="{D68CDC0F-4868-0B42-871C-6C9B73DDBC3D}"/>
                </a:ext>
              </a:extLst>
            </p:cNvPr>
            <p:cNvSpPr/>
            <p:nvPr/>
          </p:nvSpPr>
          <p:spPr>
            <a:xfrm>
              <a:off x="3123984" y="4351710"/>
              <a:ext cx="603441" cy="603441"/>
            </a:xfrm>
            <a:prstGeom prst="ellipse">
              <a:avLst/>
            </a:prstGeom>
            <a:solidFill>
              <a:srgbClr val="FFC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33">
              <a:extLst>
                <a:ext uri="{FF2B5EF4-FFF2-40B4-BE49-F238E27FC236}">
                  <a16:creationId xmlns:a16="http://schemas.microsoft.com/office/drawing/2014/main" id="{B1265F4C-02C8-A84C-A647-4723325B5518}"/>
                </a:ext>
              </a:extLst>
            </p:cNvPr>
            <p:cNvSpPr txBox="1"/>
            <p:nvPr/>
          </p:nvSpPr>
          <p:spPr>
            <a:xfrm>
              <a:off x="3108727" y="4437987"/>
              <a:ext cx="633956" cy="430887"/>
            </a:xfrm>
            <a:prstGeom prst="rect">
              <a:avLst/>
            </a:prstGeom>
            <a:noFill/>
          </p:spPr>
          <p:txBody>
            <a:bodyPr wrap="none" rtlCol="0">
              <a:spAutoFit/>
            </a:bodyPr>
            <a:lstStyle/>
            <a:p>
              <a:pPr algn="ctr"/>
              <a:r>
                <a:rPr lang="en-US" sz="2200" b="1" dirty="0">
                  <a:solidFill>
                    <a:schemeClr val="accent4">
                      <a:lumMod val="50000"/>
                    </a:schemeClr>
                  </a:solidFill>
                </a:rPr>
                <a:t>GST</a:t>
              </a:r>
            </a:p>
          </p:txBody>
        </p:sp>
      </p:grpSp>
      <p:sp>
        <p:nvSpPr>
          <p:cNvPr id="49" name="CuadroTexto 48">
            <a:extLst>
              <a:ext uri="{FF2B5EF4-FFF2-40B4-BE49-F238E27FC236}">
                <a16:creationId xmlns:a16="http://schemas.microsoft.com/office/drawing/2014/main" id="{D2E370BE-3859-604D-AA12-5C4A4277F725}"/>
              </a:ext>
            </a:extLst>
          </p:cNvPr>
          <p:cNvSpPr txBox="1"/>
          <p:nvPr/>
        </p:nvSpPr>
        <p:spPr>
          <a:xfrm>
            <a:off x="8294414" y="2807239"/>
            <a:ext cx="2678533"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MDA and </a:t>
            </a:r>
            <a:r>
              <a:rPr lang="es-ES" sz="2400" b="1" dirty="0" err="1">
                <a:solidFill>
                  <a:srgbClr val="002060"/>
                </a:solidFill>
              </a:rPr>
              <a:t>carbonyl</a:t>
            </a:r>
            <a:r>
              <a:rPr lang="es-ES" sz="2400" b="1" dirty="0">
                <a:solidFill>
                  <a:srgbClr val="002060"/>
                </a:solidFill>
              </a:rPr>
              <a:t> </a:t>
            </a:r>
            <a:r>
              <a:rPr lang="es-ES" sz="2400" b="1" dirty="0" err="1">
                <a:solidFill>
                  <a:srgbClr val="002060"/>
                </a:solidFill>
              </a:rPr>
              <a:t>proteins</a:t>
            </a:r>
            <a:endParaRPr lang="es-ES" sz="2400" b="1" dirty="0">
              <a:solidFill>
                <a:srgbClr val="002060"/>
              </a:solidFill>
            </a:endParaRPr>
          </a:p>
        </p:txBody>
      </p:sp>
      <p:sp>
        <p:nvSpPr>
          <p:cNvPr id="50" name="CuadroTexto 49">
            <a:extLst>
              <a:ext uri="{FF2B5EF4-FFF2-40B4-BE49-F238E27FC236}">
                <a16:creationId xmlns:a16="http://schemas.microsoft.com/office/drawing/2014/main" id="{0E20F571-05D2-D944-AD87-037AFD436A77}"/>
              </a:ext>
            </a:extLst>
          </p:cNvPr>
          <p:cNvSpPr txBox="1"/>
          <p:nvPr/>
        </p:nvSpPr>
        <p:spPr>
          <a:xfrm>
            <a:off x="8716411" y="3567563"/>
            <a:ext cx="1834541" cy="369332"/>
          </a:xfrm>
          <a:prstGeom prst="rect">
            <a:avLst/>
          </a:prstGeom>
          <a:noFill/>
        </p:spPr>
        <p:txBody>
          <a:bodyPr wrap="none" rtlCol="0">
            <a:spAutoFit/>
          </a:bodyPr>
          <a:lstStyle/>
          <a:p>
            <a:r>
              <a:rPr lang="es-ES" dirty="0"/>
              <a:t>Nacer et al., 2020</a:t>
            </a:r>
          </a:p>
        </p:txBody>
      </p:sp>
      <p:sp>
        <p:nvSpPr>
          <p:cNvPr id="12" name="Flecha abajo 11">
            <a:extLst>
              <a:ext uri="{FF2B5EF4-FFF2-40B4-BE49-F238E27FC236}">
                <a16:creationId xmlns:a16="http://schemas.microsoft.com/office/drawing/2014/main" id="{3A0CBEF6-A375-6E49-9C2C-8FBB15033136}"/>
              </a:ext>
            </a:extLst>
          </p:cNvPr>
          <p:cNvSpPr/>
          <p:nvPr/>
        </p:nvSpPr>
        <p:spPr>
          <a:xfrm>
            <a:off x="6096481" y="3143059"/>
            <a:ext cx="312516" cy="6716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1" name="Conector recto de flecha 50">
            <a:extLst>
              <a:ext uri="{FF2B5EF4-FFF2-40B4-BE49-F238E27FC236}">
                <a16:creationId xmlns:a16="http://schemas.microsoft.com/office/drawing/2014/main" id="{28FA668F-5520-8F4C-8757-E9E7D5F57C4C}"/>
              </a:ext>
            </a:extLst>
          </p:cNvPr>
          <p:cNvCxnSpPr>
            <a:cxnSpLocks/>
          </p:cNvCxnSpPr>
          <p:nvPr/>
        </p:nvCxnSpPr>
        <p:spPr>
          <a:xfrm flipV="1">
            <a:off x="7555918" y="3567563"/>
            <a:ext cx="747452" cy="31843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7F219DF0-1208-1044-AEB6-B3A45ADAC6F6}"/>
              </a:ext>
            </a:extLst>
          </p:cNvPr>
          <p:cNvCxnSpPr>
            <a:cxnSpLocks/>
          </p:cNvCxnSpPr>
          <p:nvPr/>
        </p:nvCxnSpPr>
        <p:spPr>
          <a:xfrm>
            <a:off x="7293617" y="4596280"/>
            <a:ext cx="694131" cy="15331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1BE719A4-053C-A64F-994C-419CB53D941B}"/>
              </a:ext>
            </a:extLst>
          </p:cNvPr>
          <p:cNvCxnSpPr>
            <a:cxnSpLocks/>
          </p:cNvCxnSpPr>
          <p:nvPr/>
        </p:nvCxnSpPr>
        <p:spPr>
          <a:xfrm flipH="1" flipV="1">
            <a:off x="4417956" y="3429000"/>
            <a:ext cx="675537" cy="55210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58" name="CuadroTexto 57">
            <a:extLst>
              <a:ext uri="{FF2B5EF4-FFF2-40B4-BE49-F238E27FC236}">
                <a16:creationId xmlns:a16="http://schemas.microsoft.com/office/drawing/2014/main" id="{AAFE9FDB-110B-F84C-8F3B-AC98CA0A12FA}"/>
              </a:ext>
            </a:extLst>
          </p:cNvPr>
          <p:cNvSpPr txBox="1"/>
          <p:nvPr/>
        </p:nvSpPr>
        <p:spPr>
          <a:xfrm>
            <a:off x="5881142" y="5286538"/>
            <a:ext cx="797334" cy="400110"/>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err="1">
                <a:solidFill>
                  <a:schemeClr val="accent2">
                    <a:lumMod val="50000"/>
                  </a:schemeClr>
                </a:solidFill>
              </a:rPr>
              <a:t>Liver</a:t>
            </a:r>
            <a:endParaRPr lang="es-ES" sz="2000" dirty="0">
              <a:solidFill>
                <a:schemeClr val="accent2">
                  <a:lumMod val="50000"/>
                </a:schemeClr>
              </a:solidFill>
            </a:endParaRPr>
          </a:p>
        </p:txBody>
      </p:sp>
    </p:spTree>
    <p:extLst>
      <p:ext uri="{BB962C8B-B14F-4D97-AF65-F5344CB8AC3E}">
        <p14:creationId xmlns:p14="http://schemas.microsoft.com/office/powerpoint/2010/main" val="266679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469297" y="2120382"/>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1219052" y="242178"/>
            <a:ext cx="9753895" cy="954107"/>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activation</a:t>
            </a:r>
            <a:r>
              <a:rPr lang="es-ES" sz="2800" b="1" u="sng" dirty="0">
                <a:solidFill>
                  <a:schemeClr val="accent2">
                    <a:lumMod val="75000"/>
                  </a:schemeClr>
                </a:solidFill>
              </a:rPr>
              <a:t> of </a:t>
            </a:r>
            <a:r>
              <a:rPr lang="es-ES" sz="2800" b="1" u="sng" dirty="0" err="1">
                <a:solidFill>
                  <a:schemeClr val="accent2">
                    <a:lumMod val="75000"/>
                  </a:schemeClr>
                </a:solidFill>
              </a:rPr>
              <a:t>cellular</a:t>
            </a:r>
            <a:r>
              <a:rPr lang="es-ES" sz="2800" b="1" u="sng" dirty="0">
                <a:solidFill>
                  <a:schemeClr val="accent2">
                    <a:lumMod val="75000"/>
                  </a:schemeClr>
                </a:solidFill>
              </a:rPr>
              <a:t> </a:t>
            </a:r>
            <a:r>
              <a:rPr lang="es-ES" sz="2800" b="1" u="sng" dirty="0" err="1">
                <a:solidFill>
                  <a:schemeClr val="accent2">
                    <a:lumMod val="75000"/>
                  </a:schemeClr>
                </a:solidFill>
              </a:rPr>
              <a:t>antioxidant</a:t>
            </a:r>
            <a:r>
              <a:rPr lang="es-ES" sz="2800" b="1" u="sng" dirty="0">
                <a:solidFill>
                  <a:schemeClr val="accent2">
                    <a:lumMod val="75000"/>
                  </a:schemeClr>
                </a:solidFill>
              </a:rPr>
              <a:t> </a:t>
            </a:r>
            <a:r>
              <a:rPr lang="es-ES" sz="2800" b="1" u="sng" dirty="0" err="1">
                <a:solidFill>
                  <a:schemeClr val="accent2">
                    <a:lumMod val="75000"/>
                  </a:schemeClr>
                </a:solidFill>
              </a:rPr>
              <a:t>mechanisms</a:t>
            </a:r>
            <a:r>
              <a:rPr lang="es-ES" sz="2800" b="1" dirty="0">
                <a:solidFill>
                  <a:schemeClr val="accent2">
                    <a:lumMod val="75000"/>
                  </a:schemeClr>
                </a:solidFill>
              </a:rPr>
              <a:t> in animal </a:t>
            </a:r>
            <a:r>
              <a:rPr lang="es-ES" sz="2800" b="1" dirty="0" err="1">
                <a:solidFill>
                  <a:schemeClr val="accent2">
                    <a:lumMod val="75000"/>
                  </a:schemeClr>
                </a:solidFill>
              </a:rPr>
              <a:t>models</a:t>
            </a:r>
            <a:endParaRPr lang="es-ES" sz="2800" b="1" dirty="0">
              <a:solidFill>
                <a:schemeClr val="accent2">
                  <a:lumMod val="75000"/>
                </a:schemeClr>
              </a:solidFill>
            </a:endParaRPr>
          </a:p>
        </p:txBody>
      </p:sp>
      <p:sp>
        <p:nvSpPr>
          <p:cNvPr id="32" name="CuadroTexto 31">
            <a:extLst>
              <a:ext uri="{FF2B5EF4-FFF2-40B4-BE49-F238E27FC236}">
                <a16:creationId xmlns:a16="http://schemas.microsoft.com/office/drawing/2014/main" id="{D6B91BA7-F8A2-D944-8343-9D5A385FA67C}"/>
              </a:ext>
            </a:extLst>
          </p:cNvPr>
          <p:cNvSpPr txBox="1"/>
          <p:nvPr/>
        </p:nvSpPr>
        <p:spPr>
          <a:xfrm>
            <a:off x="3638980" y="1464166"/>
            <a:ext cx="5281658" cy="492443"/>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s-ES" sz="2600" b="1" dirty="0" err="1"/>
              <a:t>Gaditae</a:t>
            </a:r>
            <a:r>
              <a:rPr lang="es-ES" sz="2600" b="1" dirty="0"/>
              <a:t>™ </a:t>
            </a:r>
            <a:r>
              <a:rPr lang="es-ES" sz="2600" b="1" dirty="0" err="1"/>
              <a:t>is</a:t>
            </a:r>
            <a:r>
              <a:rPr lang="es-ES" sz="2600" b="1" dirty="0"/>
              <a:t> </a:t>
            </a:r>
            <a:r>
              <a:rPr lang="es-ES" sz="2600" b="1" dirty="0" err="1"/>
              <a:t>an</a:t>
            </a:r>
            <a:r>
              <a:rPr lang="es-ES" sz="2600" b="1" dirty="0"/>
              <a:t> </a:t>
            </a:r>
            <a:r>
              <a:rPr lang="es-ES" sz="2600" b="1" u="sng" dirty="0"/>
              <a:t>INDIRECT</a:t>
            </a:r>
            <a:r>
              <a:rPr lang="es-ES" sz="2600" b="1" dirty="0"/>
              <a:t> </a:t>
            </a:r>
            <a:r>
              <a:rPr lang="es-ES" sz="2600" b="1" dirty="0" err="1"/>
              <a:t>antioxidant</a:t>
            </a:r>
            <a:endParaRPr lang="es-ES" sz="2600" b="1" dirty="0"/>
          </a:p>
        </p:txBody>
      </p:sp>
      <p:sp>
        <p:nvSpPr>
          <p:cNvPr id="33" name="CuadroTexto 32">
            <a:extLst>
              <a:ext uri="{FF2B5EF4-FFF2-40B4-BE49-F238E27FC236}">
                <a16:creationId xmlns:a16="http://schemas.microsoft.com/office/drawing/2014/main" id="{F35D4804-46B4-B34A-89FD-A76381E206BE}"/>
              </a:ext>
            </a:extLst>
          </p:cNvPr>
          <p:cNvSpPr txBox="1"/>
          <p:nvPr/>
        </p:nvSpPr>
        <p:spPr>
          <a:xfrm>
            <a:off x="1601466" y="2577016"/>
            <a:ext cx="2768744" cy="1200329"/>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a:t>
            </a:r>
            <a:r>
              <a:rPr lang="es-ES" sz="2400" b="1" dirty="0" err="1">
                <a:solidFill>
                  <a:srgbClr val="002060"/>
                </a:solidFill>
              </a:rPr>
              <a:t>antioxidant</a:t>
            </a:r>
            <a:r>
              <a:rPr lang="es-ES" sz="2400" b="1" dirty="0">
                <a:solidFill>
                  <a:srgbClr val="002060"/>
                </a:solidFill>
              </a:rPr>
              <a:t> </a:t>
            </a:r>
            <a:r>
              <a:rPr lang="es-ES" sz="2400" b="1" dirty="0" err="1">
                <a:solidFill>
                  <a:srgbClr val="002060"/>
                </a:solidFill>
              </a:rPr>
              <a:t>enzyme</a:t>
            </a:r>
            <a:r>
              <a:rPr lang="es-ES" sz="2400" b="1" dirty="0">
                <a:solidFill>
                  <a:srgbClr val="002060"/>
                </a:solidFill>
              </a:rPr>
              <a:t> </a:t>
            </a:r>
            <a:r>
              <a:rPr lang="es-ES" sz="2400" b="1" dirty="0" err="1">
                <a:solidFill>
                  <a:srgbClr val="002060"/>
                </a:solidFill>
              </a:rPr>
              <a:t>activities</a:t>
            </a:r>
            <a:endParaRPr lang="es-ES" sz="2400" b="1" dirty="0">
              <a:solidFill>
                <a:srgbClr val="002060"/>
              </a:solidFill>
            </a:endParaRPr>
          </a:p>
          <a:p>
            <a:pPr algn="ctr"/>
            <a:r>
              <a:rPr lang="es-ES" sz="2400" b="1" dirty="0">
                <a:solidFill>
                  <a:srgbClr val="002060"/>
                </a:solidFill>
              </a:rPr>
              <a:t>(P &amp; E)</a:t>
            </a:r>
          </a:p>
        </p:txBody>
      </p:sp>
      <p:grpSp>
        <p:nvGrpSpPr>
          <p:cNvPr id="6" name="Grupo 5">
            <a:extLst>
              <a:ext uri="{FF2B5EF4-FFF2-40B4-BE49-F238E27FC236}">
                <a16:creationId xmlns:a16="http://schemas.microsoft.com/office/drawing/2014/main" id="{A0717EAF-E0AD-1342-8639-83F69D39893E}"/>
              </a:ext>
            </a:extLst>
          </p:cNvPr>
          <p:cNvGrpSpPr/>
          <p:nvPr/>
        </p:nvGrpSpPr>
        <p:grpSpPr>
          <a:xfrm>
            <a:off x="2215805" y="3911809"/>
            <a:ext cx="622735" cy="603441"/>
            <a:chOff x="2988465" y="5562257"/>
            <a:chExt cx="622735" cy="603441"/>
          </a:xfrm>
        </p:grpSpPr>
        <p:sp>
          <p:nvSpPr>
            <p:cNvPr id="28" name="Oval 34">
              <a:extLst>
                <a:ext uri="{FF2B5EF4-FFF2-40B4-BE49-F238E27FC236}">
                  <a16:creationId xmlns:a16="http://schemas.microsoft.com/office/drawing/2014/main" id="{A9880490-51FC-8B4F-98CE-1911BD2651AD}"/>
                </a:ext>
              </a:extLst>
            </p:cNvPr>
            <p:cNvSpPr/>
            <p:nvPr/>
          </p:nvSpPr>
          <p:spPr>
            <a:xfrm>
              <a:off x="2998112" y="5562257"/>
              <a:ext cx="603441" cy="603441"/>
            </a:xfrm>
            <a:prstGeom prst="ellipse">
              <a:avLst/>
            </a:prstGeom>
            <a:solidFill>
              <a:schemeClr val="tx1">
                <a:lumMod val="75000"/>
                <a:lumOff val="2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5">
              <a:extLst>
                <a:ext uri="{FF2B5EF4-FFF2-40B4-BE49-F238E27FC236}">
                  <a16:creationId xmlns:a16="http://schemas.microsoft.com/office/drawing/2014/main" id="{439D0412-69B7-DD4F-A0B0-394D229AE644}"/>
                </a:ext>
              </a:extLst>
            </p:cNvPr>
            <p:cNvSpPr txBox="1"/>
            <p:nvPr/>
          </p:nvSpPr>
          <p:spPr>
            <a:xfrm>
              <a:off x="2988465" y="5648534"/>
              <a:ext cx="622735" cy="430887"/>
            </a:xfrm>
            <a:prstGeom prst="rect">
              <a:avLst/>
            </a:prstGeom>
            <a:noFill/>
          </p:spPr>
          <p:txBody>
            <a:bodyPr wrap="none" rtlCol="0">
              <a:spAutoFit/>
            </a:bodyPr>
            <a:lstStyle/>
            <a:p>
              <a:pPr algn="ctr"/>
              <a:r>
                <a:rPr lang="en-US" sz="2200" b="1" dirty="0">
                  <a:solidFill>
                    <a:schemeClr val="accent2">
                      <a:lumMod val="20000"/>
                      <a:lumOff val="80000"/>
                    </a:schemeClr>
                  </a:solidFill>
                </a:rPr>
                <a:t>CAT</a:t>
              </a:r>
            </a:p>
          </p:txBody>
        </p:sp>
      </p:grpSp>
      <p:sp>
        <p:nvSpPr>
          <p:cNvPr id="11" name="CuadroTexto 10">
            <a:extLst>
              <a:ext uri="{FF2B5EF4-FFF2-40B4-BE49-F238E27FC236}">
                <a16:creationId xmlns:a16="http://schemas.microsoft.com/office/drawing/2014/main" id="{CE1A8079-0B8F-024A-B9F4-CEE5026E5691}"/>
              </a:ext>
            </a:extLst>
          </p:cNvPr>
          <p:cNvSpPr txBox="1"/>
          <p:nvPr/>
        </p:nvSpPr>
        <p:spPr>
          <a:xfrm>
            <a:off x="2046664" y="4557323"/>
            <a:ext cx="1834541" cy="369332"/>
          </a:xfrm>
          <a:prstGeom prst="rect">
            <a:avLst/>
          </a:prstGeom>
          <a:noFill/>
        </p:spPr>
        <p:txBody>
          <a:bodyPr wrap="none" rtlCol="0">
            <a:spAutoFit/>
          </a:bodyPr>
          <a:lstStyle/>
          <a:p>
            <a:r>
              <a:rPr lang="es-ES" dirty="0"/>
              <a:t>Nacer et al., 2019</a:t>
            </a:r>
          </a:p>
        </p:txBody>
      </p:sp>
      <p:sp>
        <p:nvSpPr>
          <p:cNvPr id="42" name="CuadroTexto 41">
            <a:extLst>
              <a:ext uri="{FF2B5EF4-FFF2-40B4-BE49-F238E27FC236}">
                <a16:creationId xmlns:a16="http://schemas.microsoft.com/office/drawing/2014/main" id="{A0C14899-5CB1-A043-A74C-344DFC93F708}"/>
              </a:ext>
            </a:extLst>
          </p:cNvPr>
          <p:cNvSpPr txBox="1"/>
          <p:nvPr/>
        </p:nvSpPr>
        <p:spPr>
          <a:xfrm>
            <a:off x="8205600" y="4741989"/>
            <a:ext cx="1894655" cy="830997"/>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GSH </a:t>
            </a:r>
            <a:r>
              <a:rPr lang="es-ES" sz="2400" b="1" dirty="0" err="1">
                <a:solidFill>
                  <a:srgbClr val="002060"/>
                </a:solidFill>
              </a:rPr>
              <a:t>content</a:t>
            </a:r>
            <a:r>
              <a:rPr lang="es-ES" sz="2400" b="1" dirty="0">
                <a:solidFill>
                  <a:srgbClr val="002060"/>
                </a:solidFill>
              </a:rPr>
              <a:t> (E)</a:t>
            </a:r>
          </a:p>
        </p:txBody>
      </p:sp>
      <p:sp>
        <p:nvSpPr>
          <p:cNvPr id="43" name="CuadroTexto 42">
            <a:extLst>
              <a:ext uri="{FF2B5EF4-FFF2-40B4-BE49-F238E27FC236}">
                <a16:creationId xmlns:a16="http://schemas.microsoft.com/office/drawing/2014/main" id="{D6B733F3-3A0B-C24F-B8AC-35CF24AB0887}"/>
              </a:ext>
            </a:extLst>
          </p:cNvPr>
          <p:cNvSpPr txBox="1"/>
          <p:nvPr/>
        </p:nvSpPr>
        <p:spPr>
          <a:xfrm>
            <a:off x="8265714" y="5506928"/>
            <a:ext cx="1834541" cy="369332"/>
          </a:xfrm>
          <a:prstGeom prst="rect">
            <a:avLst/>
          </a:prstGeom>
          <a:noFill/>
        </p:spPr>
        <p:txBody>
          <a:bodyPr wrap="none" rtlCol="0">
            <a:spAutoFit/>
          </a:bodyPr>
          <a:lstStyle/>
          <a:p>
            <a:r>
              <a:rPr lang="es-ES" dirty="0"/>
              <a:t>Nacer et al., 2019</a:t>
            </a:r>
          </a:p>
        </p:txBody>
      </p:sp>
      <p:sp>
        <p:nvSpPr>
          <p:cNvPr id="49" name="CuadroTexto 48">
            <a:extLst>
              <a:ext uri="{FF2B5EF4-FFF2-40B4-BE49-F238E27FC236}">
                <a16:creationId xmlns:a16="http://schemas.microsoft.com/office/drawing/2014/main" id="{D2E370BE-3859-604D-AA12-5C4A4277F725}"/>
              </a:ext>
            </a:extLst>
          </p:cNvPr>
          <p:cNvSpPr txBox="1"/>
          <p:nvPr/>
        </p:nvSpPr>
        <p:spPr>
          <a:xfrm>
            <a:off x="8294414" y="2807239"/>
            <a:ext cx="2678533" cy="1200329"/>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MDA and </a:t>
            </a:r>
            <a:r>
              <a:rPr lang="es-ES" sz="2400" b="1" dirty="0" err="1">
                <a:solidFill>
                  <a:srgbClr val="002060"/>
                </a:solidFill>
              </a:rPr>
              <a:t>carbonyl</a:t>
            </a:r>
            <a:r>
              <a:rPr lang="es-ES" sz="2400" b="1" dirty="0">
                <a:solidFill>
                  <a:srgbClr val="002060"/>
                </a:solidFill>
              </a:rPr>
              <a:t> </a:t>
            </a:r>
            <a:r>
              <a:rPr lang="es-ES" sz="2400" b="1" dirty="0" err="1">
                <a:solidFill>
                  <a:srgbClr val="002060"/>
                </a:solidFill>
              </a:rPr>
              <a:t>proteins</a:t>
            </a:r>
            <a:endParaRPr lang="es-ES" sz="2400" b="1" dirty="0">
              <a:solidFill>
                <a:srgbClr val="002060"/>
              </a:solidFill>
            </a:endParaRPr>
          </a:p>
          <a:p>
            <a:pPr algn="ctr"/>
            <a:r>
              <a:rPr lang="es-ES" sz="2400" b="1" dirty="0">
                <a:solidFill>
                  <a:srgbClr val="002060"/>
                </a:solidFill>
              </a:rPr>
              <a:t>(P &amp; E)</a:t>
            </a:r>
          </a:p>
        </p:txBody>
      </p:sp>
      <p:sp>
        <p:nvSpPr>
          <p:cNvPr id="50" name="CuadroTexto 49">
            <a:extLst>
              <a:ext uri="{FF2B5EF4-FFF2-40B4-BE49-F238E27FC236}">
                <a16:creationId xmlns:a16="http://schemas.microsoft.com/office/drawing/2014/main" id="{0E20F571-05D2-D944-AD87-037AFD436A77}"/>
              </a:ext>
            </a:extLst>
          </p:cNvPr>
          <p:cNvSpPr txBox="1"/>
          <p:nvPr/>
        </p:nvSpPr>
        <p:spPr>
          <a:xfrm>
            <a:off x="8716409" y="3879837"/>
            <a:ext cx="1834541" cy="369332"/>
          </a:xfrm>
          <a:prstGeom prst="rect">
            <a:avLst/>
          </a:prstGeom>
          <a:noFill/>
        </p:spPr>
        <p:txBody>
          <a:bodyPr wrap="none" rtlCol="0">
            <a:spAutoFit/>
          </a:bodyPr>
          <a:lstStyle/>
          <a:p>
            <a:r>
              <a:rPr lang="es-ES" dirty="0"/>
              <a:t>Nacer et al., 2019</a:t>
            </a:r>
          </a:p>
        </p:txBody>
      </p:sp>
      <p:sp>
        <p:nvSpPr>
          <p:cNvPr id="12" name="Flecha abajo 11">
            <a:extLst>
              <a:ext uri="{FF2B5EF4-FFF2-40B4-BE49-F238E27FC236}">
                <a16:creationId xmlns:a16="http://schemas.microsoft.com/office/drawing/2014/main" id="{3A0CBEF6-A375-6E49-9C2C-8FBB15033136}"/>
              </a:ext>
            </a:extLst>
          </p:cNvPr>
          <p:cNvSpPr/>
          <p:nvPr/>
        </p:nvSpPr>
        <p:spPr>
          <a:xfrm>
            <a:off x="6123551" y="3143059"/>
            <a:ext cx="312516" cy="6716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1" name="Conector recto de flecha 50">
            <a:extLst>
              <a:ext uri="{FF2B5EF4-FFF2-40B4-BE49-F238E27FC236}">
                <a16:creationId xmlns:a16="http://schemas.microsoft.com/office/drawing/2014/main" id="{28FA668F-5520-8F4C-8757-E9E7D5F57C4C}"/>
              </a:ext>
            </a:extLst>
          </p:cNvPr>
          <p:cNvCxnSpPr>
            <a:cxnSpLocks/>
          </p:cNvCxnSpPr>
          <p:nvPr/>
        </p:nvCxnSpPr>
        <p:spPr>
          <a:xfrm flipV="1">
            <a:off x="7555918" y="3567563"/>
            <a:ext cx="747452" cy="31843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7F219DF0-1208-1044-AEB6-B3A45ADAC6F6}"/>
              </a:ext>
            </a:extLst>
          </p:cNvPr>
          <p:cNvCxnSpPr>
            <a:cxnSpLocks/>
          </p:cNvCxnSpPr>
          <p:nvPr/>
        </p:nvCxnSpPr>
        <p:spPr>
          <a:xfrm>
            <a:off x="7293617" y="4596280"/>
            <a:ext cx="694131" cy="15331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1BE719A4-053C-A64F-994C-419CB53D941B}"/>
              </a:ext>
            </a:extLst>
          </p:cNvPr>
          <p:cNvCxnSpPr>
            <a:cxnSpLocks/>
          </p:cNvCxnSpPr>
          <p:nvPr/>
        </p:nvCxnSpPr>
        <p:spPr>
          <a:xfrm flipH="1" flipV="1">
            <a:off x="4417956" y="3429000"/>
            <a:ext cx="675537" cy="55210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07900FF4-68E0-DD41-A577-D17C9B52A4A6}"/>
              </a:ext>
            </a:extLst>
          </p:cNvPr>
          <p:cNvPicPr>
            <a:picLocks noChangeAspect="1"/>
          </p:cNvPicPr>
          <p:nvPr/>
        </p:nvPicPr>
        <p:blipFill>
          <a:blip r:embed="rId4"/>
          <a:stretch>
            <a:fillRect/>
          </a:stretch>
        </p:blipFill>
        <p:spPr>
          <a:xfrm>
            <a:off x="5465464" y="3932550"/>
            <a:ext cx="1406158" cy="1480771"/>
          </a:xfrm>
          <a:prstGeom prst="rect">
            <a:avLst/>
          </a:prstGeom>
        </p:spPr>
      </p:pic>
      <p:sp>
        <p:nvSpPr>
          <p:cNvPr id="3" name="CuadroTexto 2">
            <a:extLst>
              <a:ext uri="{FF2B5EF4-FFF2-40B4-BE49-F238E27FC236}">
                <a16:creationId xmlns:a16="http://schemas.microsoft.com/office/drawing/2014/main" id="{011BF480-0927-D94E-9E2A-4DAC9EC899B2}"/>
              </a:ext>
            </a:extLst>
          </p:cNvPr>
          <p:cNvSpPr txBox="1"/>
          <p:nvPr/>
        </p:nvSpPr>
        <p:spPr>
          <a:xfrm>
            <a:off x="5151339" y="5462875"/>
            <a:ext cx="2256940" cy="707886"/>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a:solidFill>
                  <a:schemeClr val="accent2">
                    <a:lumMod val="50000"/>
                  </a:schemeClr>
                </a:solidFill>
              </a:rPr>
              <a:t>Plasma (P) </a:t>
            </a:r>
            <a:r>
              <a:rPr lang="es-ES" sz="2000" dirty="0" err="1">
                <a:solidFill>
                  <a:schemeClr val="accent2">
                    <a:lumMod val="50000"/>
                  </a:schemeClr>
                </a:solidFill>
              </a:rPr>
              <a:t>Erythrocytes</a:t>
            </a:r>
            <a:r>
              <a:rPr lang="es-ES" sz="2000" dirty="0">
                <a:solidFill>
                  <a:schemeClr val="accent2">
                    <a:lumMod val="50000"/>
                  </a:schemeClr>
                </a:solidFill>
              </a:rPr>
              <a:t> (E)</a:t>
            </a:r>
          </a:p>
        </p:txBody>
      </p:sp>
      <p:grpSp>
        <p:nvGrpSpPr>
          <p:cNvPr id="7" name="Grupo 6">
            <a:extLst>
              <a:ext uri="{FF2B5EF4-FFF2-40B4-BE49-F238E27FC236}">
                <a16:creationId xmlns:a16="http://schemas.microsoft.com/office/drawing/2014/main" id="{5EBFDA68-B5EF-2944-B57B-68E9E422F700}"/>
              </a:ext>
            </a:extLst>
          </p:cNvPr>
          <p:cNvGrpSpPr/>
          <p:nvPr/>
        </p:nvGrpSpPr>
        <p:grpSpPr>
          <a:xfrm>
            <a:off x="3017716" y="3868696"/>
            <a:ext cx="693215" cy="646331"/>
            <a:chOff x="3195644" y="4749592"/>
            <a:chExt cx="693215" cy="646331"/>
          </a:xfrm>
        </p:grpSpPr>
        <p:sp>
          <p:nvSpPr>
            <p:cNvPr id="34" name="Oval 27">
              <a:extLst>
                <a:ext uri="{FF2B5EF4-FFF2-40B4-BE49-F238E27FC236}">
                  <a16:creationId xmlns:a16="http://schemas.microsoft.com/office/drawing/2014/main" id="{02D431AE-566B-4645-95AC-3D5A99494F22}"/>
                </a:ext>
              </a:extLst>
            </p:cNvPr>
            <p:cNvSpPr/>
            <p:nvPr/>
          </p:nvSpPr>
          <p:spPr>
            <a:xfrm>
              <a:off x="3195644" y="4749592"/>
              <a:ext cx="646331" cy="646331"/>
            </a:xfrm>
            <a:prstGeom prst="ellipse">
              <a:avLst/>
            </a:prstGeom>
            <a:gradFill>
              <a:gsLst>
                <a:gs pos="0">
                  <a:srgbClr val="00B050">
                    <a:shade val="30000"/>
                    <a:satMod val="115000"/>
                  </a:srgbClr>
                </a:gs>
                <a:gs pos="90000">
                  <a:srgbClr val="92D050"/>
                </a:gs>
                <a:gs pos="100000">
                  <a:srgbClr val="00B050">
                    <a:shade val="100000"/>
                    <a:satMod val="115000"/>
                  </a:srgbClr>
                </a:gs>
              </a:gsLst>
              <a:path path="circle">
                <a:fillToRect l="50000" t="50000" r="50000" b="50000"/>
              </a:path>
            </a:gradFill>
            <a:ln>
              <a:solidFill>
                <a:srgbClr val="2A43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12">
              <a:extLst>
                <a:ext uri="{FF2B5EF4-FFF2-40B4-BE49-F238E27FC236}">
                  <a16:creationId xmlns:a16="http://schemas.microsoft.com/office/drawing/2014/main" id="{5991B899-314C-7B46-B4E7-08C57EE9FB97}"/>
                </a:ext>
              </a:extLst>
            </p:cNvPr>
            <p:cNvSpPr txBox="1"/>
            <p:nvPr/>
          </p:nvSpPr>
          <p:spPr>
            <a:xfrm>
              <a:off x="3202454" y="4856992"/>
              <a:ext cx="686405" cy="430887"/>
            </a:xfrm>
            <a:prstGeom prst="rect">
              <a:avLst/>
            </a:prstGeom>
            <a:noFill/>
          </p:spPr>
          <p:txBody>
            <a:bodyPr wrap="none" rtlCol="0">
              <a:spAutoFit/>
            </a:bodyPr>
            <a:lstStyle/>
            <a:p>
              <a:pPr algn="ctr"/>
              <a:r>
                <a:rPr lang="en-US" sz="2200" b="1" dirty="0">
                  <a:solidFill>
                    <a:schemeClr val="bg1"/>
                  </a:solidFill>
                </a:rPr>
                <a:t>SOD</a:t>
              </a:r>
            </a:p>
          </p:txBody>
        </p:sp>
      </p:grpSp>
      <p:sp>
        <p:nvSpPr>
          <p:cNvPr id="36" name="CuadroTexto 35">
            <a:extLst>
              <a:ext uri="{FF2B5EF4-FFF2-40B4-BE49-F238E27FC236}">
                <a16:creationId xmlns:a16="http://schemas.microsoft.com/office/drawing/2014/main" id="{58ED778E-F840-994A-A0F5-FAF18B53E213}"/>
              </a:ext>
            </a:extLst>
          </p:cNvPr>
          <p:cNvSpPr txBox="1"/>
          <p:nvPr/>
        </p:nvSpPr>
        <p:spPr>
          <a:xfrm>
            <a:off x="1601466" y="5044738"/>
            <a:ext cx="2768744" cy="830997"/>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a:t>
            </a:r>
            <a:r>
              <a:rPr lang="es-ES" sz="2400" b="1" dirty="0" err="1">
                <a:solidFill>
                  <a:srgbClr val="002060"/>
                </a:solidFill>
              </a:rPr>
              <a:t>vitamin</a:t>
            </a:r>
            <a:r>
              <a:rPr lang="es-ES" sz="2400" b="1" dirty="0">
                <a:solidFill>
                  <a:srgbClr val="002060"/>
                </a:solidFill>
              </a:rPr>
              <a:t> C </a:t>
            </a:r>
            <a:r>
              <a:rPr lang="es-ES" sz="2400" b="1" dirty="0" err="1">
                <a:solidFill>
                  <a:srgbClr val="002060"/>
                </a:solidFill>
              </a:rPr>
              <a:t>content</a:t>
            </a:r>
            <a:r>
              <a:rPr lang="es-ES" sz="2400" b="1" dirty="0">
                <a:solidFill>
                  <a:srgbClr val="002060"/>
                </a:solidFill>
              </a:rPr>
              <a:t> (P)</a:t>
            </a:r>
          </a:p>
        </p:txBody>
      </p:sp>
      <p:cxnSp>
        <p:nvCxnSpPr>
          <p:cNvPr id="38" name="Conector recto de flecha 37">
            <a:extLst>
              <a:ext uri="{FF2B5EF4-FFF2-40B4-BE49-F238E27FC236}">
                <a16:creationId xmlns:a16="http://schemas.microsoft.com/office/drawing/2014/main" id="{2B23AD3D-4C80-964E-8EA2-9D5E04DFF116}"/>
              </a:ext>
            </a:extLst>
          </p:cNvPr>
          <p:cNvCxnSpPr>
            <a:cxnSpLocks/>
          </p:cNvCxnSpPr>
          <p:nvPr/>
        </p:nvCxnSpPr>
        <p:spPr>
          <a:xfrm flipH="1">
            <a:off x="4340793" y="4924831"/>
            <a:ext cx="938686" cy="23083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C7B62B11-38DF-7641-B16D-FCE050841ACD}"/>
              </a:ext>
            </a:extLst>
          </p:cNvPr>
          <p:cNvSpPr txBox="1"/>
          <p:nvPr/>
        </p:nvSpPr>
        <p:spPr>
          <a:xfrm>
            <a:off x="2068567" y="5875735"/>
            <a:ext cx="1834541" cy="369332"/>
          </a:xfrm>
          <a:prstGeom prst="rect">
            <a:avLst/>
          </a:prstGeom>
          <a:noFill/>
        </p:spPr>
        <p:txBody>
          <a:bodyPr wrap="none" rtlCol="0">
            <a:spAutoFit/>
          </a:bodyPr>
          <a:lstStyle/>
          <a:p>
            <a:r>
              <a:rPr lang="es-ES" dirty="0"/>
              <a:t>Nacer et al., 2019</a:t>
            </a:r>
          </a:p>
        </p:txBody>
      </p:sp>
    </p:spTree>
    <p:extLst>
      <p:ext uri="{BB962C8B-B14F-4D97-AF65-F5344CB8AC3E}">
        <p14:creationId xmlns:p14="http://schemas.microsoft.com/office/powerpoint/2010/main" val="431651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531242" y="3204565"/>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881531" y="231577"/>
            <a:ext cx="10428937" cy="523220"/>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hypolipidemic</a:t>
            </a:r>
            <a:r>
              <a:rPr lang="es-ES" sz="2800" b="1" dirty="0">
                <a:solidFill>
                  <a:schemeClr val="accent2">
                    <a:lumMod val="75000"/>
                  </a:schemeClr>
                </a:solidFill>
              </a:rPr>
              <a:t> </a:t>
            </a:r>
            <a:r>
              <a:rPr lang="es-ES" sz="2800" b="1" dirty="0" err="1">
                <a:solidFill>
                  <a:schemeClr val="accent2">
                    <a:lumMod val="75000"/>
                  </a:schemeClr>
                </a:solidFill>
              </a:rPr>
              <a:t>effects</a:t>
            </a:r>
            <a:r>
              <a:rPr lang="es-ES" sz="2800" b="1" dirty="0">
                <a:solidFill>
                  <a:schemeClr val="accent2">
                    <a:lumMod val="75000"/>
                  </a:schemeClr>
                </a:solidFill>
              </a:rPr>
              <a:t> in animal </a:t>
            </a:r>
            <a:r>
              <a:rPr lang="es-ES" sz="2800" b="1" dirty="0" err="1">
                <a:solidFill>
                  <a:schemeClr val="accent2">
                    <a:lumMod val="75000"/>
                  </a:schemeClr>
                </a:solidFill>
              </a:rPr>
              <a:t>models</a:t>
            </a:r>
            <a:endParaRPr lang="es-ES" sz="2800" b="1" dirty="0">
              <a:solidFill>
                <a:schemeClr val="accent2">
                  <a:lumMod val="75000"/>
                </a:schemeClr>
              </a:solidFill>
            </a:endParaRPr>
          </a:p>
        </p:txBody>
      </p:sp>
      <p:sp>
        <p:nvSpPr>
          <p:cNvPr id="33" name="CuadroTexto 32">
            <a:extLst>
              <a:ext uri="{FF2B5EF4-FFF2-40B4-BE49-F238E27FC236}">
                <a16:creationId xmlns:a16="http://schemas.microsoft.com/office/drawing/2014/main" id="{F35D4804-46B4-B34A-89FD-A76381E206BE}"/>
              </a:ext>
            </a:extLst>
          </p:cNvPr>
          <p:cNvSpPr txBox="1"/>
          <p:nvPr/>
        </p:nvSpPr>
        <p:spPr>
          <a:xfrm>
            <a:off x="944410" y="1179208"/>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total</a:t>
            </a:r>
          </a:p>
          <a:p>
            <a:pPr algn="ctr"/>
            <a:r>
              <a:rPr lang="es-ES" sz="2400" b="1" dirty="0" err="1">
                <a:solidFill>
                  <a:srgbClr val="002060"/>
                </a:solidFill>
              </a:rPr>
              <a:t>cholesterol</a:t>
            </a:r>
            <a:endParaRPr lang="es-ES" sz="2400" b="1" dirty="0">
              <a:solidFill>
                <a:srgbClr val="002060"/>
              </a:solidFill>
            </a:endParaRPr>
          </a:p>
        </p:txBody>
      </p:sp>
      <p:cxnSp>
        <p:nvCxnSpPr>
          <p:cNvPr id="51" name="Conector recto de flecha 50">
            <a:extLst>
              <a:ext uri="{FF2B5EF4-FFF2-40B4-BE49-F238E27FC236}">
                <a16:creationId xmlns:a16="http://schemas.microsoft.com/office/drawing/2014/main" id="{28FA668F-5520-8F4C-8757-E9E7D5F57C4C}"/>
              </a:ext>
            </a:extLst>
          </p:cNvPr>
          <p:cNvCxnSpPr>
            <a:cxnSpLocks/>
          </p:cNvCxnSpPr>
          <p:nvPr/>
        </p:nvCxnSpPr>
        <p:spPr>
          <a:xfrm flipV="1">
            <a:off x="7918041" y="1457337"/>
            <a:ext cx="822859" cy="17877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7F219DF0-1208-1044-AEB6-B3A45ADAC6F6}"/>
              </a:ext>
            </a:extLst>
          </p:cNvPr>
          <p:cNvCxnSpPr>
            <a:cxnSpLocks/>
          </p:cNvCxnSpPr>
          <p:nvPr/>
        </p:nvCxnSpPr>
        <p:spPr>
          <a:xfrm flipH="1">
            <a:off x="3283735" y="5622976"/>
            <a:ext cx="780424" cy="26391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1BE719A4-053C-A64F-994C-419CB53D941B}"/>
              </a:ext>
            </a:extLst>
          </p:cNvPr>
          <p:cNvCxnSpPr>
            <a:cxnSpLocks/>
          </p:cNvCxnSpPr>
          <p:nvPr/>
        </p:nvCxnSpPr>
        <p:spPr>
          <a:xfrm flipH="1">
            <a:off x="3320351" y="1645916"/>
            <a:ext cx="1010055" cy="4799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2B23AD3D-4C80-964E-8EA2-9D5E04DFF116}"/>
              </a:ext>
            </a:extLst>
          </p:cNvPr>
          <p:cNvCxnSpPr>
            <a:cxnSpLocks/>
            <a:endCxn id="26" idx="3"/>
          </p:cNvCxnSpPr>
          <p:nvPr/>
        </p:nvCxnSpPr>
        <p:spPr>
          <a:xfrm flipH="1">
            <a:off x="2763134" y="2519291"/>
            <a:ext cx="1513350" cy="41756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A61C068D-32FF-EB4A-8B3E-4039C905CB73}"/>
              </a:ext>
            </a:extLst>
          </p:cNvPr>
          <p:cNvSpPr txBox="1"/>
          <p:nvPr/>
        </p:nvSpPr>
        <p:spPr>
          <a:xfrm>
            <a:off x="441116" y="2521358"/>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a:t>
            </a:r>
          </a:p>
          <a:p>
            <a:pPr algn="ctr"/>
            <a:r>
              <a:rPr lang="es-ES" sz="2400" b="1" dirty="0" err="1">
                <a:solidFill>
                  <a:srgbClr val="002060"/>
                </a:solidFill>
              </a:rPr>
              <a:t>triglycerides</a:t>
            </a:r>
            <a:endParaRPr lang="es-ES" sz="2400" b="1" dirty="0">
              <a:solidFill>
                <a:srgbClr val="002060"/>
              </a:solidFill>
            </a:endParaRPr>
          </a:p>
        </p:txBody>
      </p:sp>
      <p:sp>
        <p:nvSpPr>
          <p:cNvPr id="27" name="CuadroTexto 26">
            <a:extLst>
              <a:ext uri="{FF2B5EF4-FFF2-40B4-BE49-F238E27FC236}">
                <a16:creationId xmlns:a16="http://schemas.microsoft.com/office/drawing/2014/main" id="{BF5153A2-9ADE-E14D-95F7-5FA985D7C2E6}"/>
              </a:ext>
            </a:extLst>
          </p:cNvPr>
          <p:cNvSpPr txBox="1"/>
          <p:nvPr/>
        </p:nvSpPr>
        <p:spPr>
          <a:xfrm>
            <a:off x="551607" y="4236711"/>
            <a:ext cx="2768744"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VLDL-C and LDL-C</a:t>
            </a:r>
          </a:p>
        </p:txBody>
      </p:sp>
      <p:sp>
        <p:nvSpPr>
          <p:cNvPr id="29" name="CuadroTexto 28">
            <a:extLst>
              <a:ext uri="{FF2B5EF4-FFF2-40B4-BE49-F238E27FC236}">
                <a16:creationId xmlns:a16="http://schemas.microsoft.com/office/drawing/2014/main" id="{E0D63933-C61F-9942-BF4A-A8F72973AF5D}"/>
              </a:ext>
            </a:extLst>
          </p:cNvPr>
          <p:cNvSpPr txBox="1"/>
          <p:nvPr/>
        </p:nvSpPr>
        <p:spPr>
          <a:xfrm>
            <a:off x="426518" y="5656055"/>
            <a:ext cx="2768744" cy="461665"/>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in HDL-C</a:t>
            </a:r>
          </a:p>
        </p:txBody>
      </p:sp>
      <p:sp>
        <p:nvSpPr>
          <p:cNvPr id="30" name="CuadroTexto 29">
            <a:extLst>
              <a:ext uri="{FF2B5EF4-FFF2-40B4-BE49-F238E27FC236}">
                <a16:creationId xmlns:a16="http://schemas.microsoft.com/office/drawing/2014/main" id="{842B984C-49C3-FD4B-96B1-57BA4435560C}"/>
              </a:ext>
            </a:extLst>
          </p:cNvPr>
          <p:cNvSpPr txBox="1"/>
          <p:nvPr/>
        </p:nvSpPr>
        <p:spPr>
          <a:xfrm>
            <a:off x="9223244" y="1858598"/>
            <a:ext cx="1834541" cy="369332"/>
          </a:xfrm>
          <a:prstGeom prst="rect">
            <a:avLst/>
          </a:prstGeom>
          <a:noFill/>
        </p:spPr>
        <p:txBody>
          <a:bodyPr wrap="none" rtlCol="0">
            <a:spAutoFit/>
          </a:bodyPr>
          <a:lstStyle/>
          <a:p>
            <a:r>
              <a:rPr lang="es-ES" dirty="0"/>
              <a:t>Nacer et al., 2019</a:t>
            </a:r>
          </a:p>
        </p:txBody>
      </p:sp>
      <p:sp>
        <p:nvSpPr>
          <p:cNvPr id="37" name="CuadroTexto 36">
            <a:extLst>
              <a:ext uri="{FF2B5EF4-FFF2-40B4-BE49-F238E27FC236}">
                <a16:creationId xmlns:a16="http://schemas.microsoft.com/office/drawing/2014/main" id="{9E3B2DC1-B02C-E640-9B84-C98E48811CB8}"/>
              </a:ext>
            </a:extLst>
          </p:cNvPr>
          <p:cNvSpPr txBox="1"/>
          <p:nvPr/>
        </p:nvSpPr>
        <p:spPr>
          <a:xfrm>
            <a:off x="1018708" y="4992549"/>
            <a:ext cx="1834541" cy="369332"/>
          </a:xfrm>
          <a:prstGeom prst="rect">
            <a:avLst/>
          </a:prstGeom>
          <a:noFill/>
        </p:spPr>
        <p:txBody>
          <a:bodyPr wrap="none" rtlCol="0">
            <a:spAutoFit/>
          </a:bodyPr>
          <a:lstStyle/>
          <a:p>
            <a:r>
              <a:rPr lang="es-ES" dirty="0"/>
              <a:t>Nacer et al., 2019</a:t>
            </a:r>
          </a:p>
        </p:txBody>
      </p:sp>
      <p:sp>
        <p:nvSpPr>
          <p:cNvPr id="39" name="CuadroTexto 38">
            <a:extLst>
              <a:ext uri="{FF2B5EF4-FFF2-40B4-BE49-F238E27FC236}">
                <a16:creationId xmlns:a16="http://schemas.microsoft.com/office/drawing/2014/main" id="{73EDC3BB-17AA-A740-95AF-3CC358C5CEFE}"/>
              </a:ext>
            </a:extLst>
          </p:cNvPr>
          <p:cNvSpPr txBox="1"/>
          <p:nvPr/>
        </p:nvSpPr>
        <p:spPr>
          <a:xfrm>
            <a:off x="893619" y="6042562"/>
            <a:ext cx="1834541" cy="369332"/>
          </a:xfrm>
          <a:prstGeom prst="rect">
            <a:avLst/>
          </a:prstGeom>
          <a:noFill/>
        </p:spPr>
        <p:txBody>
          <a:bodyPr wrap="none" rtlCol="0">
            <a:spAutoFit/>
          </a:bodyPr>
          <a:lstStyle/>
          <a:p>
            <a:r>
              <a:rPr lang="es-ES" dirty="0"/>
              <a:t>Nacer et al., 2019</a:t>
            </a:r>
          </a:p>
        </p:txBody>
      </p:sp>
      <p:sp>
        <p:nvSpPr>
          <p:cNvPr id="40" name="CuadroTexto 39">
            <a:extLst>
              <a:ext uri="{FF2B5EF4-FFF2-40B4-BE49-F238E27FC236}">
                <a16:creationId xmlns:a16="http://schemas.microsoft.com/office/drawing/2014/main" id="{6328B9A5-FC40-6742-AE5A-70957E921A11}"/>
              </a:ext>
            </a:extLst>
          </p:cNvPr>
          <p:cNvSpPr txBox="1"/>
          <p:nvPr/>
        </p:nvSpPr>
        <p:spPr>
          <a:xfrm>
            <a:off x="8657273" y="1089848"/>
            <a:ext cx="2768744" cy="830997"/>
          </a:xfrm>
          <a:prstGeom prst="rect">
            <a:avLst/>
          </a:prstGeom>
          <a:noFill/>
        </p:spPr>
        <p:txBody>
          <a:bodyPr wrap="square" rtlCol="0">
            <a:spAutoFit/>
          </a:bodyPr>
          <a:lstStyle/>
          <a:p>
            <a:pPr algn="ctr"/>
            <a:r>
              <a:rPr lang="es-ES" sz="2400" b="1" dirty="0" err="1">
                <a:solidFill>
                  <a:srgbClr val="002060"/>
                </a:solidFill>
              </a:rPr>
              <a:t>Increase</a:t>
            </a:r>
            <a:r>
              <a:rPr lang="es-ES" sz="2400" b="1" dirty="0">
                <a:solidFill>
                  <a:srgbClr val="002060"/>
                </a:solidFill>
              </a:rPr>
              <a:t> in LPL </a:t>
            </a:r>
            <a:r>
              <a:rPr lang="es-ES" sz="2400" b="1" dirty="0" err="1">
                <a:solidFill>
                  <a:srgbClr val="002060"/>
                </a:solidFill>
              </a:rPr>
              <a:t>activity</a:t>
            </a:r>
            <a:endParaRPr lang="es-ES" sz="2400" b="1" dirty="0">
              <a:solidFill>
                <a:srgbClr val="002060"/>
              </a:solidFill>
            </a:endParaRPr>
          </a:p>
        </p:txBody>
      </p:sp>
      <p:pic>
        <p:nvPicPr>
          <p:cNvPr id="44" name="Picture 2" descr="Hígado en rojo | Vectores de dominio público">
            <a:extLst>
              <a:ext uri="{FF2B5EF4-FFF2-40B4-BE49-F238E27FC236}">
                <a16:creationId xmlns:a16="http://schemas.microsoft.com/office/drawing/2014/main" id="{7CBE81DC-91B0-EB45-ACCA-669B24C032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4990" y="1129003"/>
            <a:ext cx="1095108" cy="79530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Proposal for body-part emoji (2020-08) • JSChoi.org">
            <a:extLst>
              <a:ext uri="{FF2B5EF4-FFF2-40B4-BE49-F238E27FC236}">
                <a16:creationId xmlns:a16="http://schemas.microsoft.com/office/drawing/2014/main" id="{ED99740D-7A51-3540-9B36-F7F16B07B52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5768" b="26929"/>
          <a:stretch/>
        </p:blipFill>
        <p:spPr bwMode="auto">
          <a:xfrm>
            <a:off x="5821051" y="1117909"/>
            <a:ext cx="1276440" cy="60379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Adipose Tissue | Free SVG">
            <a:extLst>
              <a:ext uri="{FF2B5EF4-FFF2-40B4-BE49-F238E27FC236}">
                <a16:creationId xmlns:a16="http://schemas.microsoft.com/office/drawing/2014/main" id="{CC0E3FC3-2781-9241-8E93-D34D4AFBD8F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4010" y="1920845"/>
            <a:ext cx="693409" cy="693408"/>
          </a:xfrm>
          <a:prstGeom prst="rect">
            <a:avLst/>
          </a:prstGeom>
          <a:noFill/>
          <a:extLst>
            <a:ext uri="{909E8E84-426E-40DD-AFC4-6F175D3DCCD1}">
              <a14:hiddenFill xmlns:a14="http://schemas.microsoft.com/office/drawing/2010/main">
                <a:solidFill>
                  <a:srgbClr val="FFFFFF"/>
                </a:solidFill>
              </a14:hiddenFill>
            </a:ext>
          </a:extLst>
        </p:spPr>
      </p:pic>
      <p:sp>
        <p:nvSpPr>
          <p:cNvPr id="45" name="CuadroTexto 44">
            <a:extLst>
              <a:ext uri="{FF2B5EF4-FFF2-40B4-BE49-F238E27FC236}">
                <a16:creationId xmlns:a16="http://schemas.microsoft.com/office/drawing/2014/main" id="{5D9EAC93-2759-F148-838F-0D5A2B001AA2}"/>
              </a:ext>
            </a:extLst>
          </p:cNvPr>
          <p:cNvSpPr txBox="1"/>
          <p:nvPr/>
        </p:nvSpPr>
        <p:spPr>
          <a:xfrm>
            <a:off x="5183941" y="1617886"/>
            <a:ext cx="693408" cy="400110"/>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err="1">
                <a:solidFill>
                  <a:schemeClr val="accent2">
                    <a:lumMod val="50000"/>
                  </a:schemeClr>
                </a:solidFill>
              </a:rPr>
              <a:t>Liver</a:t>
            </a:r>
            <a:endParaRPr lang="es-ES" sz="2000" dirty="0">
              <a:solidFill>
                <a:schemeClr val="accent2">
                  <a:lumMod val="50000"/>
                </a:schemeClr>
              </a:solidFill>
            </a:endParaRPr>
          </a:p>
        </p:txBody>
      </p:sp>
      <p:sp>
        <p:nvSpPr>
          <p:cNvPr id="46" name="CuadroTexto 45">
            <a:extLst>
              <a:ext uri="{FF2B5EF4-FFF2-40B4-BE49-F238E27FC236}">
                <a16:creationId xmlns:a16="http://schemas.microsoft.com/office/drawing/2014/main" id="{0231AD70-E672-FC4C-B469-3423E84E2233}"/>
              </a:ext>
            </a:extLst>
          </p:cNvPr>
          <p:cNvSpPr txBox="1"/>
          <p:nvPr/>
        </p:nvSpPr>
        <p:spPr>
          <a:xfrm>
            <a:off x="6307418" y="1504775"/>
            <a:ext cx="1180554" cy="400110"/>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err="1">
                <a:solidFill>
                  <a:schemeClr val="accent2">
                    <a:lumMod val="50000"/>
                  </a:schemeClr>
                </a:solidFill>
              </a:rPr>
              <a:t>Pancreas</a:t>
            </a:r>
            <a:endParaRPr lang="es-ES" sz="2000" dirty="0">
              <a:solidFill>
                <a:schemeClr val="accent2">
                  <a:lumMod val="50000"/>
                </a:schemeClr>
              </a:solidFill>
            </a:endParaRPr>
          </a:p>
        </p:txBody>
      </p:sp>
      <p:sp>
        <p:nvSpPr>
          <p:cNvPr id="47" name="CuadroTexto 46">
            <a:extLst>
              <a:ext uri="{FF2B5EF4-FFF2-40B4-BE49-F238E27FC236}">
                <a16:creationId xmlns:a16="http://schemas.microsoft.com/office/drawing/2014/main" id="{3275AC16-E87B-F44D-98FF-ED6A62068665}"/>
              </a:ext>
            </a:extLst>
          </p:cNvPr>
          <p:cNvSpPr txBox="1"/>
          <p:nvPr/>
        </p:nvSpPr>
        <p:spPr>
          <a:xfrm>
            <a:off x="6068173" y="2016296"/>
            <a:ext cx="1883981" cy="400110"/>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err="1">
                <a:solidFill>
                  <a:schemeClr val="accent2">
                    <a:lumMod val="50000"/>
                  </a:schemeClr>
                </a:solidFill>
              </a:rPr>
              <a:t>Adipose tissue</a:t>
            </a:r>
            <a:endParaRPr lang="es-ES" sz="2000" dirty="0">
              <a:solidFill>
                <a:schemeClr val="accent2">
                  <a:lumMod val="50000"/>
                </a:schemeClr>
              </a:solidFill>
            </a:endParaRPr>
          </a:p>
        </p:txBody>
      </p:sp>
      <p:sp>
        <p:nvSpPr>
          <p:cNvPr id="48" name="CuadroTexto 47">
            <a:extLst>
              <a:ext uri="{FF2B5EF4-FFF2-40B4-BE49-F238E27FC236}">
                <a16:creationId xmlns:a16="http://schemas.microsoft.com/office/drawing/2014/main" id="{3FF68CED-4FEE-BF4E-BC74-4C6938694581}"/>
              </a:ext>
            </a:extLst>
          </p:cNvPr>
          <p:cNvSpPr txBox="1"/>
          <p:nvPr/>
        </p:nvSpPr>
        <p:spPr>
          <a:xfrm>
            <a:off x="1167637" y="1980677"/>
            <a:ext cx="1834541" cy="369332"/>
          </a:xfrm>
          <a:prstGeom prst="rect">
            <a:avLst/>
          </a:prstGeom>
          <a:noFill/>
        </p:spPr>
        <p:txBody>
          <a:bodyPr wrap="none" rtlCol="0">
            <a:spAutoFit/>
          </a:bodyPr>
          <a:lstStyle/>
          <a:p>
            <a:r>
              <a:rPr lang="es-ES" dirty="0"/>
              <a:t>Nacer et al., 2019</a:t>
            </a:r>
          </a:p>
        </p:txBody>
      </p:sp>
      <p:sp>
        <p:nvSpPr>
          <p:cNvPr id="54" name="CuadroTexto 53">
            <a:extLst>
              <a:ext uri="{FF2B5EF4-FFF2-40B4-BE49-F238E27FC236}">
                <a16:creationId xmlns:a16="http://schemas.microsoft.com/office/drawing/2014/main" id="{DF74AA76-C261-FD4E-87C1-28D17F9F5FB9}"/>
              </a:ext>
            </a:extLst>
          </p:cNvPr>
          <p:cNvSpPr txBox="1"/>
          <p:nvPr/>
        </p:nvSpPr>
        <p:spPr>
          <a:xfrm>
            <a:off x="772041" y="3312111"/>
            <a:ext cx="1834541" cy="369332"/>
          </a:xfrm>
          <a:prstGeom prst="rect">
            <a:avLst/>
          </a:prstGeom>
          <a:noFill/>
        </p:spPr>
        <p:txBody>
          <a:bodyPr wrap="none" rtlCol="0">
            <a:spAutoFit/>
          </a:bodyPr>
          <a:lstStyle/>
          <a:p>
            <a:r>
              <a:rPr lang="es-ES" dirty="0"/>
              <a:t>Nacer et al., 2019</a:t>
            </a:r>
          </a:p>
        </p:txBody>
      </p:sp>
      <p:sp>
        <p:nvSpPr>
          <p:cNvPr id="55" name="Flecha abajo 54">
            <a:extLst>
              <a:ext uri="{FF2B5EF4-FFF2-40B4-BE49-F238E27FC236}">
                <a16:creationId xmlns:a16="http://schemas.microsoft.com/office/drawing/2014/main" id="{1C1FFB19-7159-144D-8608-ED8FCDD69A59}"/>
              </a:ext>
            </a:extLst>
          </p:cNvPr>
          <p:cNvSpPr/>
          <p:nvPr/>
        </p:nvSpPr>
        <p:spPr>
          <a:xfrm rot="10800000">
            <a:off x="6185497" y="2757580"/>
            <a:ext cx="312516" cy="3693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6" name="Conector recto de flecha 55">
            <a:extLst>
              <a:ext uri="{FF2B5EF4-FFF2-40B4-BE49-F238E27FC236}">
                <a16:creationId xmlns:a16="http://schemas.microsoft.com/office/drawing/2014/main" id="{F2668E01-5BDD-EB47-BBF8-DDF4F98C0BCC}"/>
              </a:ext>
            </a:extLst>
          </p:cNvPr>
          <p:cNvCxnSpPr>
            <a:cxnSpLocks/>
          </p:cNvCxnSpPr>
          <p:nvPr/>
        </p:nvCxnSpPr>
        <p:spPr>
          <a:xfrm flipH="1" flipV="1">
            <a:off x="3329232" y="4790450"/>
            <a:ext cx="664034" cy="9036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57" name="Imagen 56">
            <a:extLst>
              <a:ext uri="{FF2B5EF4-FFF2-40B4-BE49-F238E27FC236}">
                <a16:creationId xmlns:a16="http://schemas.microsoft.com/office/drawing/2014/main" id="{B04ACAE7-FD68-974D-BC61-FCE0358D26C2}"/>
              </a:ext>
            </a:extLst>
          </p:cNvPr>
          <p:cNvPicPr>
            <a:picLocks noChangeAspect="1"/>
          </p:cNvPicPr>
          <p:nvPr/>
        </p:nvPicPr>
        <p:blipFill>
          <a:blip r:embed="rId7"/>
          <a:stretch>
            <a:fillRect/>
          </a:stretch>
        </p:blipFill>
        <p:spPr>
          <a:xfrm>
            <a:off x="4228446" y="4503217"/>
            <a:ext cx="985806" cy="1038115"/>
          </a:xfrm>
          <a:prstGeom prst="rect">
            <a:avLst/>
          </a:prstGeom>
        </p:spPr>
      </p:pic>
      <p:sp>
        <p:nvSpPr>
          <p:cNvPr id="60" name="CuadroTexto 59">
            <a:extLst>
              <a:ext uri="{FF2B5EF4-FFF2-40B4-BE49-F238E27FC236}">
                <a16:creationId xmlns:a16="http://schemas.microsoft.com/office/drawing/2014/main" id="{0148F7FC-D9A4-BE4A-B04F-B844440E2AD4}"/>
              </a:ext>
            </a:extLst>
          </p:cNvPr>
          <p:cNvSpPr txBox="1"/>
          <p:nvPr/>
        </p:nvSpPr>
        <p:spPr>
          <a:xfrm>
            <a:off x="4237327" y="5536103"/>
            <a:ext cx="1017644" cy="400110"/>
          </a:xfrm>
          <a:prstGeom prst="rect">
            <a:avLst/>
          </a:prstGeom>
          <a:noFill/>
        </p:spPr>
        <p:txBody>
          <a:bodyPr wrap="square">
            <a:spAutoFit/>
          </a:bodyPr>
          <a:lstStyle/>
          <a:p>
            <a:pPr algn="ctr"/>
            <a:r>
              <a:rPr lang="es-ES" sz="2000" b="1" dirty="0">
                <a:solidFill>
                  <a:schemeClr val="accent2">
                    <a:lumMod val="50000"/>
                  </a:schemeClr>
                </a:solidFill>
              </a:rPr>
              <a:t>Plasma</a:t>
            </a:r>
            <a:r>
              <a:rPr lang="es-ES" sz="1800" dirty="0">
                <a:solidFill>
                  <a:schemeClr val="accent2">
                    <a:lumMod val="50000"/>
                  </a:schemeClr>
                </a:solidFill>
              </a:rPr>
              <a:t> </a:t>
            </a:r>
            <a:endParaRPr lang="es-ES"/>
          </a:p>
        </p:txBody>
      </p:sp>
      <p:sp>
        <p:nvSpPr>
          <p:cNvPr id="61" name="Flecha abajo 60">
            <a:extLst>
              <a:ext uri="{FF2B5EF4-FFF2-40B4-BE49-F238E27FC236}">
                <a16:creationId xmlns:a16="http://schemas.microsoft.com/office/drawing/2014/main" id="{5081C6A1-EE01-1F46-BD5E-FD68A00E897C}"/>
              </a:ext>
            </a:extLst>
          </p:cNvPr>
          <p:cNvSpPr/>
          <p:nvPr/>
        </p:nvSpPr>
        <p:spPr>
          <a:xfrm rot="2683663">
            <a:off x="5311583" y="4226380"/>
            <a:ext cx="312516" cy="3693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4" name="CuadroTexto 63">
            <a:extLst>
              <a:ext uri="{FF2B5EF4-FFF2-40B4-BE49-F238E27FC236}">
                <a16:creationId xmlns:a16="http://schemas.microsoft.com/office/drawing/2014/main" id="{038389D1-D2ED-AA4D-AA1D-BF49D36DE8D3}"/>
              </a:ext>
            </a:extLst>
          </p:cNvPr>
          <p:cNvSpPr txBox="1"/>
          <p:nvPr/>
        </p:nvSpPr>
        <p:spPr>
          <a:xfrm>
            <a:off x="5708813" y="5695402"/>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a:t>
            </a:r>
          </a:p>
          <a:p>
            <a:pPr algn="ctr"/>
            <a:r>
              <a:rPr lang="es-ES" sz="2400" b="1" dirty="0" err="1">
                <a:solidFill>
                  <a:srgbClr val="002060"/>
                </a:solidFill>
              </a:rPr>
              <a:t>triglycerides</a:t>
            </a:r>
            <a:endParaRPr lang="es-ES" sz="2400" b="1" dirty="0">
              <a:solidFill>
                <a:srgbClr val="002060"/>
              </a:solidFill>
            </a:endParaRPr>
          </a:p>
        </p:txBody>
      </p:sp>
      <p:sp>
        <p:nvSpPr>
          <p:cNvPr id="65" name="CuadroTexto 64">
            <a:extLst>
              <a:ext uri="{FF2B5EF4-FFF2-40B4-BE49-F238E27FC236}">
                <a16:creationId xmlns:a16="http://schemas.microsoft.com/office/drawing/2014/main" id="{76F0EDF1-1AF7-2047-A4BD-B2909F562D87}"/>
              </a:ext>
            </a:extLst>
          </p:cNvPr>
          <p:cNvSpPr txBox="1"/>
          <p:nvPr/>
        </p:nvSpPr>
        <p:spPr>
          <a:xfrm>
            <a:off x="5936482" y="4705106"/>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a:t>
            </a:r>
            <a:r>
              <a:rPr lang="es-ES" sz="2400" b="1" dirty="0" err="1">
                <a:solidFill>
                  <a:srgbClr val="002060"/>
                </a:solidFill>
              </a:rPr>
              <a:t>cholesterol</a:t>
            </a:r>
            <a:endParaRPr lang="es-ES" sz="2400" b="1" dirty="0">
              <a:solidFill>
                <a:srgbClr val="002060"/>
              </a:solidFill>
            </a:endParaRPr>
          </a:p>
        </p:txBody>
      </p:sp>
      <p:sp>
        <p:nvSpPr>
          <p:cNvPr id="66" name="CuadroTexto 65">
            <a:extLst>
              <a:ext uri="{FF2B5EF4-FFF2-40B4-BE49-F238E27FC236}">
                <a16:creationId xmlns:a16="http://schemas.microsoft.com/office/drawing/2014/main" id="{38D68221-21E1-0F40-8951-40D207F09D86}"/>
              </a:ext>
            </a:extLst>
          </p:cNvPr>
          <p:cNvSpPr txBox="1"/>
          <p:nvPr/>
        </p:nvSpPr>
        <p:spPr>
          <a:xfrm>
            <a:off x="6295171" y="5432956"/>
            <a:ext cx="1834541" cy="369332"/>
          </a:xfrm>
          <a:prstGeom prst="rect">
            <a:avLst/>
          </a:prstGeom>
          <a:noFill/>
        </p:spPr>
        <p:txBody>
          <a:bodyPr wrap="none" rtlCol="0">
            <a:spAutoFit/>
          </a:bodyPr>
          <a:lstStyle/>
          <a:p>
            <a:r>
              <a:rPr lang="es-ES" dirty="0"/>
              <a:t>Nacer et al., 2020</a:t>
            </a:r>
          </a:p>
        </p:txBody>
      </p:sp>
      <p:sp>
        <p:nvSpPr>
          <p:cNvPr id="67" name="CuadroTexto 66">
            <a:extLst>
              <a:ext uri="{FF2B5EF4-FFF2-40B4-BE49-F238E27FC236}">
                <a16:creationId xmlns:a16="http://schemas.microsoft.com/office/drawing/2014/main" id="{B71EA65D-00D4-024D-83BC-064CA3C488C6}"/>
              </a:ext>
            </a:extLst>
          </p:cNvPr>
          <p:cNvSpPr txBox="1"/>
          <p:nvPr/>
        </p:nvSpPr>
        <p:spPr>
          <a:xfrm>
            <a:off x="5985456" y="6479110"/>
            <a:ext cx="1834541" cy="369332"/>
          </a:xfrm>
          <a:prstGeom prst="rect">
            <a:avLst/>
          </a:prstGeom>
          <a:noFill/>
        </p:spPr>
        <p:txBody>
          <a:bodyPr wrap="none" rtlCol="0">
            <a:spAutoFit/>
          </a:bodyPr>
          <a:lstStyle/>
          <a:p>
            <a:r>
              <a:rPr lang="es-ES" dirty="0"/>
              <a:t>Nacer et al., 2020</a:t>
            </a:r>
          </a:p>
        </p:txBody>
      </p:sp>
      <p:cxnSp>
        <p:nvCxnSpPr>
          <p:cNvPr id="68" name="Conector recto de flecha 67">
            <a:extLst>
              <a:ext uri="{FF2B5EF4-FFF2-40B4-BE49-F238E27FC236}">
                <a16:creationId xmlns:a16="http://schemas.microsoft.com/office/drawing/2014/main" id="{4971537B-7660-164B-BF99-6B295A269DB0}"/>
              </a:ext>
            </a:extLst>
          </p:cNvPr>
          <p:cNvCxnSpPr>
            <a:cxnSpLocks/>
          </p:cNvCxnSpPr>
          <p:nvPr/>
        </p:nvCxnSpPr>
        <p:spPr>
          <a:xfrm>
            <a:off x="5399776" y="4958321"/>
            <a:ext cx="618074" cy="16851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ector recto de flecha 69">
            <a:extLst>
              <a:ext uri="{FF2B5EF4-FFF2-40B4-BE49-F238E27FC236}">
                <a16:creationId xmlns:a16="http://schemas.microsoft.com/office/drawing/2014/main" id="{6C8E2C18-D11C-9F4D-AD2F-D4B4D05DD58E}"/>
              </a:ext>
            </a:extLst>
          </p:cNvPr>
          <p:cNvCxnSpPr>
            <a:cxnSpLocks/>
          </p:cNvCxnSpPr>
          <p:nvPr/>
        </p:nvCxnSpPr>
        <p:spPr>
          <a:xfrm>
            <a:off x="5307178" y="5525481"/>
            <a:ext cx="653536" cy="41073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2" name="CuadroTexto 71">
            <a:extLst>
              <a:ext uri="{FF2B5EF4-FFF2-40B4-BE49-F238E27FC236}">
                <a16:creationId xmlns:a16="http://schemas.microsoft.com/office/drawing/2014/main" id="{C518DF9C-31C1-CE41-98B8-651C63844562}"/>
              </a:ext>
            </a:extLst>
          </p:cNvPr>
          <p:cNvSpPr txBox="1"/>
          <p:nvPr/>
        </p:nvSpPr>
        <p:spPr>
          <a:xfrm>
            <a:off x="278476" y="3589745"/>
            <a:ext cx="3653885" cy="369332"/>
          </a:xfrm>
          <a:prstGeom prst="rect">
            <a:avLst/>
          </a:prstGeom>
          <a:noFill/>
        </p:spPr>
        <p:txBody>
          <a:bodyPr wrap="none" rtlCol="0">
            <a:spAutoFit/>
          </a:bodyPr>
          <a:lstStyle/>
          <a:p>
            <a:r>
              <a:rPr lang="es-ES" dirty="0"/>
              <a:t>Bendimerad-Benmokhtar et al., 2019</a:t>
            </a:r>
          </a:p>
        </p:txBody>
      </p:sp>
      <p:pic>
        <p:nvPicPr>
          <p:cNvPr id="73" name="Picture 2" descr="Hígado en rojo | Vectores de dominio público">
            <a:extLst>
              <a:ext uri="{FF2B5EF4-FFF2-40B4-BE49-F238E27FC236}">
                <a16:creationId xmlns:a16="http://schemas.microsoft.com/office/drawing/2014/main" id="{68E766F5-DABC-AD4A-B764-5E2A059765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484" y="2865205"/>
            <a:ext cx="1095108" cy="795306"/>
          </a:xfrm>
          <a:prstGeom prst="rect">
            <a:avLst/>
          </a:prstGeom>
          <a:noFill/>
          <a:extLst>
            <a:ext uri="{909E8E84-426E-40DD-AFC4-6F175D3DCCD1}">
              <a14:hiddenFill xmlns:a14="http://schemas.microsoft.com/office/drawing/2010/main">
                <a:solidFill>
                  <a:srgbClr val="FFFFFF"/>
                </a:solidFill>
              </a14:hiddenFill>
            </a:ext>
          </a:extLst>
        </p:spPr>
      </p:pic>
      <p:sp>
        <p:nvSpPr>
          <p:cNvPr id="74" name="CuadroTexto 73">
            <a:extLst>
              <a:ext uri="{FF2B5EF4-FFF2-40B4-BE49-F238E27FC236}">
                <a16:creationId xmlns:a16="http://schemas.microsoft.com/office/drawing/2014/main" id="{7ED931E0-A7CE-4B42-A1E1-57CA6D276FB3}"/>
              </a:ext>
            </a:extLst>
          </p:cNvPr>
          <p:cNvSpPr txBox="1"/>
          <p:nvPr/>
        </p:nvSpPr>
        <p:spPr>
          <a:xfrm>
            <a:off x="9987435" y="3354088"/>
            <a:ext cx="693408" cy="400110"/>
          </a:xfrm>
          <a:prstGeom prst="rect">
            <a:avLst/>
          </a:prstGeom>
          <a:noFill/>
        </p:spPr>
        <p:txBody>
          <a:bodyPr wrap="square" rtlCol="0">
            <a:spAutoFit/>
          </a:bodyPr>
          <a:lstStyle>
            <a:defPPr>
              <a:defRPr lang="es-ES"/>
            </a:defPPr>
            <a:lvl1pPr algn="ctr">
              <a:defRPr sz="2400" b="1">
                <a:solidFill>
                  <a:srgbClr val="002060"/>
                </a:solidFill>
              </a:defRPr>
            </a:lvl1pPr>
          </a:lstStyle>
          <a:p>
            <a:r>
              <a:rPr lang="es-ES" sz="2000" dirty="0" err="1">
                <a:solidFill>
                  <a:schemeClr val="accent2">
                    <a:lumMod val="50000"/>
                  </a:schemeClr>
                </a:solidFill>
              </a:rPr>
              <a:t>Liver</a:t>
            </a:r>
            <a:endParaRPr lang="es-ES" sz="2000" dirty="0">
              <a:solidFill>
                <a:schemeClr val="accent2">
                  <a:lumMod val="50000"/>
                </a:schemeClr>
              </a:solidFill>
            </a:endParaRPr>
          </a:p>
        </p:txBody>
      </p:sp>
      <p:sp>
        <p:nvSpPr>
          <p:cNvPr id="75" name="CuadroTexto 74">
            <a:extLst>
              <a:ext uri="{FF2B5EF4-FFF2-40B4-BE49-F238E27FC236}">
                <a16:creationId xmlns:a16="http://schemas.microsoft.com/office/drawing/2014/main" id="{30642AC5-620C-764E-85D1-01B0883E78BD}"/>
              </a:ext>
            </a:extLst>
          </p:cNvPr>
          <p:cNvSpPr txBox="1"/>
          <p:nvPr/>
        </p:nvSpPr>
        <p:spPr>
          <a:xfrm>
            <a:off x="9103999" y="3733895"/>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a:t>
            </a:r>
            <a:r>
              <a:rPr lang="es-ES" sz="2400" b="1" dirty="0" err="1">
                <a:solidFill>
                  <a:srgbClr val="002060"/>
                </a:solidFill>
              </a:rPr>
              <a:t>fat content</a:t>
            </a:r>
            <a:endParaRPr lang="es-ES" sz="2400" b="1" dirty="0">
              <a:solidFill>
                <a:srgbClr val="002060"/>
              </a:solidFill>
            </a:endParaRPr>
          </a:p>
        </p:txBody>
      </p:sp>
      <p:sp>
        <p:nvSpPr>
          <p:cNvPr id="76" name="Flecha abajo 75">
            <a:extLst>
              <a:ext uri="{FF2B5EF4-FFF2-40B4-BE49-F238E27FC236}">
                <a16:creationId xmlns:a16="http://schemas.microsoft.com/office/drawing/2014/main" id="{15FE3EAE-CA14-8946-BF83-D47D2E877790}"/>
              </a:ext>
            </a:extLst>
          </p:cNvPr>
          <p:cNvSpPr/>
          <p:nvPr/>
        </p:nvSpPr>
        <p:spPr>
          <a:xfrm rot="16200000">
            <a:off x="7635845" y="3310698"/>
            <a:ext cx="312516" cy="675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7" name="CuadroTexto 76">
            <a:extLst>
              <a:ext uri="{FF2B5EF4-FFF2-40B4-BE49-F238E27FC236}">
                <a16:creationId xmlns:a16="http://schemas.microsoft.com/office/drawing/2014/main" id="{C6377703-C66E-8E4F-95EE-51E503F19EE0}"/>
              </a:ext>
            </a:extLst>
          </p:cNvPr>
          <p:cNvSpPr txBox="1"/>
          <p:nvPr/>
        </p:nvSpPr>
        <p:spPr>
          <a:xfrm>
            <a:off x="9388413" y="4522989"/>
            <a:ext cx="2125647" cy="369332"/>
          </a:xfrm>
          <a:prstGeom prst="rect">
            <a:avLst/>
          </a:prstGeom>
          <a:noFill/>
        </p:spPr>
        <p:txBody>
          <a:bodyPr wrap="none" rtlCol="0">
            <a:spAutoFit/>
          </a:bodyPr>
          <a:lstStyle/>
          <a:p>
            <a:r>
              <a:rPr lang="es-ES" dirty="0"/>
              <a:t>Martínez et al., 2022</a:t>
            </a:r>
          </a:p>
        </p:txBody>
      </p:sp>
      <p:sp>
        <p:nvSpPr>
          <p:cNvPr id="78" name="CuadroTexto 77">
            <a:extLst>
              <a:ext uri="{FF2B5EF4-FFF2-40B4-BE49-F238E27FC236}">
                <a16:creationId xmlns:a16="http://schemas.microsoft.com/office/drawing/2014/main" id="{6C73F6B5-A28E-B64C-B0B6-51909838D064}"/>
              </a:ext>
            </a:extLst>
          </p:cNvPr>
          <p:cNvSpPr txBox="1"/>
          <p:nvPr/>
        </p:nvSpPr>
        <p:spPr>
          <a:xfrm>
            <a:off x="788423" y="6328640"/>
            <a:ext cx="2125647" cy="369332"/>
          </a:xfrm>
          <a:prstGeom prst="rect">
            <a:avLst/>
          </a:prstGeom>
          <a:noFill/>
        </p:spPr>
        <p:txBody>
          <a:bodyPr wrap="none" rtlCol="0">
            <a:spAutoFit/>
          </a:bodyPr>
          <a:lstStyle/>
          <a:p>
            <a:r>
              <a:rPr lang="es-ES" dirty="0"/>
              <a:t>Martínez et al., 2022</a:t>
            </a:r>
          </a:p>
        </p:txBody>
      </p:sp>
    </p:spTree>
    <p:extLst>
      <p:ext uri="{BB962C8B-B14F-4D97-AF65-F5344CB8AC3E}">
        <p14:creationId xmlns:p14="http://schemas.microsoft.com/office/powerpoint/2010/main" val="1305525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374984" y="1180571"/>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881531" y="463071"/>
            <a:ext cx="10428937" cy="523220"/>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hypoglycemic</a:t>
            </a:r>
            <a:r>
              <a:rPr lang="es-ES" sz="2800" b="1" dirty="0">
                <a:solidFill>
                  <a:schemeClr val="accent2">
                    <a:lumMod val="75000"/>
                  </a:schemeClr>
                </a:solidFill>
              </a:rPr>
              <a:t> </a:t>
            </a:r>
            <a:r>
              <a:rPr lang="es-ES" sz="2800" b="1" dirty="0" err="1">
                <a:solidFill>
                  <a:schemeClr val="accent2">
                    <a:lumMod val="75000"/>
                  </a:schemeClr>
                </a:solidFill>
              </a:rPr>
              <a:t>effects</a:t>
            </a:r>
            <a:r>
              <a:rPr lang="es-ES" sz="2800" b="1" dirty="0">
                <a:solidFill>
                  <a:schemeClr val="accent2">
                    <a:lumMod val="75000"/>
                  </a:schemeClr>
                </a:solidFill>
              </a:rPr>
              <a:t> in animal </a:t>
            </a:r>
            <a:r>
              <a:rPr lang="es-ES" sz="2800" b="1" dirty="0" err="1">
                <a:solidFill>
                  <a:schemeClr val="accent2">
                    <a:lumMod val="75000"/>
                  </a:schemeClr>
                </a:solidFill>
              </a:rPr>
              <a:t>models</a:t>
            </a:r>
            <a:endParaRPr lang="es-ES" sz="2800" b="1" dirty="0">
              <a:solidFill>
                <a:schemeClr val="accent2">
                  <a:lumMod val="75000"/>
                </a:schemeClr>
              </a:solidFill>
            </a:endParaRPr>
          </a:p>
        </p:txBody>
      </p:sp>
      <p:sp>
        <p:nvSpPr>
          <p:cNvPr id="33" name="CuadroTexto 32">
            <a:extLst>
              <a:ext uri="{FF2B5EF4-FFF2-40B4-BE49-F238E27FC236}">
                <a16:creationId xmlns:a16="http://schemas.microsoft.com/office/drawing/2014/main" id="{F35D4804-46B4-B34A-89FD-A76381E206BE}"/>
              </a:ext>
            </a:extLst>
          </p:cNvPr>
          <p:cNvSpPr txBox="1"/>
          <p:nvPr/>
        </p:nvSpPr>
        <p:spPr>
          <a:xfrm>
            <a:off x="1341823" y="1194111"/>
            <a:ext cx="2322018"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glucose levels</a:t>
            </a:r>
          </a:p>
        </p:txBody>
      </p:sp>
      <p:cxnSp>
        <p:nvCxnSpPr>
          <p:cNvPr id="53" name="Conector recto de flecha 52">
            <a:extLst>
              <a:ext uri="{FF2B5EF4-FFF2-40B4-BE49-F238E27FC236}">
                <a16:creationId xmlns:a16="http://schemas.microsoft.com/office/drawing/2014/main" id="{1BE719A4-053C-A64F-994C-419CB53D941B}"/>
              </a:ext>
            </a:extLst>
          </p:cNvPr>
          <p:cNvCxnSpPr>
            <a:cxnSpLocks/>
          </p:cNvCxnSpPr>
          <p:nvPr/>
        </p:nvCxnSpPr>
        <p:spPr>
          <a:xfrm flipH="1" flipV="1">
            <a:off x="3844320" y="1609609"/>
            <a:ext cx="1789626" cy="134790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9E3B2DC1-B02C-E640-9B84-C98E48811CB8}"/>
              </a:ext>
            </a:extLst>
          </p:cNvPr>
          <p:cNvSpPr txBox="1"/>
          <p:nvPr/>
        </p:nvSpPr>
        <p:spPr>
          <a:xfrm>
            <a:off x="1161346" y="1983481"/>
            <a:ext cx="1834541" cy="369332"/>
          </a:xfrm>
          <a:prstGeom prst="rect">
            <a:avLst/>
          </a:prstGeom>
          <a:noFill/>
        </p:spPr>
        <p:txBody>
          <a:bodyPr wrap="none" rtlCol="0">
            <a:spAutoFit/>
          </a:bodyPr>
          <a:lstStyle/>
          <a:p>
            <a:r>
              <a:rPr lang="es-ES" dirty="0"/>
              <a:t>Nacer et al., 2019</a:t>
            </a:r>
          </a:p>
        </p:txBody>
      </p:sp>
      <p:sp>
        <p:nvSpPr>
          <p:cNvPr id="55" name="Flecha abajo 54">
            <a:extLst>
              <a:ext uri="{FF2B5EF4-FFF2-40B4-BE49-F238E27FC236}">
                <a16:creationId xmlns:a16="http://schemas.microsoft.com/office/drawing/2014/main" id="{1C1FFB19-7159-144D-8608-ED8FCDD69A59}"/>
              </a:ext>
            </a:extLst>
          </p:cNvPr>
          <p:cNvSpPr/>
          <p:nvPr/>
        </p:nvSpPr>
        <p:spPr>
          <a:xfrm>
            <a:off x="6029238" y="2236382"/>
            <a:ext cx="312516" cy="3693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7" name="Imagen 56">
            <a:extLst>
              <a:ext uri="{FF2B5EF4-FFF2-40B4-BE49-F238E27FC236}">
                <a16:creationId xmlns:a16="http://schemas.microsoft.com/office/drawing/2014/main" id="{B04ACAE7-FD68-974D-BC61-FCE0358D26C2}"/>
              </a:ext>
            </a:extLst>
          </p:cNvPr>
          <p:cNvPicPr>
            <a:picLocks noChangeAspect="1"/>
          </p:cNvPicPr>
          <p:nvPr/>
        </p:nvPicPr>
        <p:blipFill>
          <a:blip r:embed="rId4"/>
          <a:stretch>
            <a:fillRect/>
          </a:stretch>
        </p:blipFill>
        <p:spPr>
          <a:xfrm>
            <a:off x="5633946" y="2735097"/>
            <a:ext cx="985806" cy="1038115"/>
          </a:xfrm>
          <a:prstGeom prst="rect">
            <a:avLst/>
          </a:prstGeom>
        </p:spPr>
      </p:pic>
      <p:sp>
        <p:nvSpPr>
          <p:cNvPr id="60" name="CuadroTexto 59">
            <a:extLst>
              <a:ext uri="{FF2B5EF4-FFF2-40B4-BE49-F238E27FC236}">
                <a16:creationId xmlns:a16="http://schemas.microsoft.com/office/drawing/2014/main" id="{0148F7FC-D9A4-BE4A-B04F-B844440E2AD4}"/>
              </a:ext>
            </a:extLst>
          </p:cNvPr>
          <p:cNvSpPr txBox="1"/>
          <p:nvPr/>
        </p:nvSpPr>
        <p:spPr>
          <a:xfrm>
            <a:off x="5691676" y="3778823"/>
            <a:ext cx="1017644" cy="400110"/>
          </a:xfrm>
          <a:prstGeom prst="rect">
            <a:avLst/>
          </a:prstGeom>
          <a:noFill/>
        </p:spPr>
        <p:txBody>
          <a:bodyPr wrap="square">
            <a:spAutoFit/>
          </a:bodyPr>
          <a:lstStyle/>
          <a:p>
            <a:pPr algn="ctr"/>
            <a:r>
              <a:rPr lang="es-ES" sz="2000" b="1" dirty="0">
                <a:solidFill>
                  <a:schemeClr val="accent2">
                    <a:lumMod val="50000"/>
                  </a:schemeClr>
                </a:solidFill>
              </a:rPr>
              <a:t>Plasma</a:t>
            </a:r>
            <a:r>
              <a:rPr lang="es-ES" sz="1800" dirty="0">
                <a:solidFill>
                  <a:schemeClr val="accent2">
                    <a:lumMod val="50000"/>
                  </a:schemeClr>
                </a:solidFill>
              </a:rPr>
              <a:t> </a:t>
            </a:r>
            <a:endParaRPr lang="es-ES"/>
          </a:p>
        </p:txBody>
      </p:sp>
      <p:sp>
        <p:nvSpPr>
          <p:cNvPr id="66" name="CuadroTexto 65">
            <a:extLst>
              <a:ext uri="{FF2B5EF4-FFF2-40B4-BE49-F238E27FC236}">
                <a16:creationId xmlns:a16="http://schemas.microsoft.com/office/drawing/2014/main" id="{38D68221-21E1-0F40-8951-40D207F09D86}"/>
              </a:ext>
            </a:extLst>
          </p:cNvPr>
          <p:cNvSpPr txBox="1"/>
          <p:nvPr/>
        </p:nvSpPr>
        <p:spPr>
          <a:xfrm>
            <a:off x="1161345" y="2331789"/>
            <a:ext cx="1834541" cy="369332"/>
          </a:xfrm>
          <a:prstGeom prst="rect">
            <a:avLst/>
          </a:prstGeom>
          <a:noFill/>
        </p:spPr>
        <p:txBody>
          <a:bodyPr wrap="none" rtlCol="0">
            <a:spAutoFit/>
          </a:bodyPr>
          <a:lstStyle/>
          <a:p>
            <a:r>
              <a:rPr lang="es-ES" dirty="0"/>
              <a:t>Nacer et al., 2020</a:t>
            </a:r>
          </a:p>
        </p:txBody>
      </p:sp>
      <p:cxnSp>
        <p:nvCxnSpPr>
          <p:cNvPr id="68" name="Conector recto de flecha 67">
            <a:extLst>
              <a:ext uri="{FF2B5EF4-FFF2-40B4-BE49-F238E27FC236}">
                <a16:creationId xmlns:a16="http://schemas.microsoft.com/office/drawing/2014/main" id="{4971537B-7660-164B-BF99-6B295A269DB0}"/>
              </a:ext>
            </a:extLst>
          </p:cNvPr>
          <p:cNvCxnSpPr>
            <a:cxnSpLocks/>
          </p:cNvCxnSpPr>
          <p:nvPr/>
        </p:nvCxnSpPr>
        <p:spPr>
          <a:xfrm flipV="1">
            <a:off x="6863787" y="1560567"/>
            <a:ext cx="1395659" cy="144779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7" name="CuadroTexto 76">
            <a:extLst>
              <a:ext uri="{FF2B5EF4-FFF2-40B4-BE49-F238E27FC236}">
                <a16:creationId xmlns:a16="http://schemas.microsoft.com/office/drawing/2014/main" id="{C6377703-C66E-8E4F-95EE-51E503F19EE0}"/>
              </a:ext>
            </a:extLst>
          </p:cNvPr>
          <p:cNvSpPr txBox="1"/>
          <p:nvPr/>
        </p:nvSpPr>
        <p:spPr>
          <a:xfrm>
            <a:off x="867830" y="2639025"/>
            <a:ext cx="2125647" cy="369332"/>
          </a:xfrm>
          <a:prstGeom prst="rect">
            <a:avLst/>
          </a:prstGeom>
          <a:noFill/>
        </p:spPr>
        <p:txBody>
          <a:bodyPr wrap="none" rtlCol="0">
            <a:spAutoFit/>
          </a:bodyPr>
          <a:lstStyle/>
          <a:p>
            <a:r>
              <a:rPr lang="es-ES" dirty="0"/>
              <a:t>Martínez et al., 2022</a:t>
            </a:r>
          </a:p>
        </p:txBody>
      </p:sp>
      <p:sp>
        <p:nvSpPr>
          <p:cNvPr id="43" name="CuadroTexto 42">
            <a:extLst>
              <a:ext uri="{FF2B5EF4-FFF2-40B4-BE49-F238E27FC236}">
                <a16:creationId xmlns:a16="http://schemas.microsoft.com/office/drawing/2014/main" id="{DCEE3061-DC92-4343-9BD8-8575489F47B7}"/>
              </a:ext>
            </a:extLst>
          </p:cNvPr>
          <p:cNvSpPr txBox="1"/>
          <p:nvPr/>
        </p:nvSpPr>
        <p:spPr>
          <a:xfrm>
            <a:off x="340367" y="2957517"/>
            <a:ext cx="3653885" cy="369332"/>
          </a:xfrm>
          <a:prstGeom prst="rect">
            <a:avLst/>
          </a:prstGeom>
          <a:noFill/>
        </p:spPr>
        <p:txBody>
          <a:bodyPr wrap="none" rtlCol="0">
            <a:spAutoFit/>
          </a:bodyPr>
          <a:lstStyle/>
          <a:p>
            <a:r>
              <a:rPr lang="es-ES" dirty="0"/>
              <a:t>Bendimerad-Benmokhtar et al., 2019</a:t>
            </a:r>
          </a:p>
        </p:txBody>
      </p:sp>
      <p:sp>
        <p:nvSpPr>
          <p:cNvPr id="49" name="CuadroTexto 48">
            <a:extLst>
              <a:ext uri="{FF2B5EF4-FFF2-40B4-BE49-F238E27FC236}">
                <a16:creationId xmlns:a16="http://schemas.microsoft.com/office/drawing/2014/main" id="{2CF8CA41-5DFB-634C-8BD8-1E7954DF40C0}"/>
              </a:ext>
            </a:extLst>
          </p:cNvPr>
          <p:cNvSpPr txBox="1"/>
          <p:nvPr/>
        </p:nvSpPr>
        <p:spPr>
          <a:xfrm>
            <a:off x="8259446" y="1194111"/>
            <a:ext cx="2955333" cy="830997"/>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glycated hemoglobin</a:t>
            </a:r>
          </a:p>
        </p:txBody>
      </p:sp>
      <p:sp>
        <p:nvSpPr>
          <p:cNvPr id="50" name="CuadroTexto 49">
            <a:extLst>
              <a:ext uri="{FF2B5EF4-FFF2-40B4-BE49-F238E27FC236}">
                <a16:creationId xmlns:a16="http://schemas.microsoft.com/office/drawing/2014/main" id="{EB3DC4F8-0B37-3F4E-AAEC-8367A51CDB55}"/>
              </a:ext>
            </a:extLst>
          </p:cNvPr>
          <p:cNvSpPr txBox="1"/>
          <p:nvPr/>
        </p:nvSpPr>
        <p:spPr>
          <a:xfrm>
            <a:off x="9026112" y="2083075"/>
            <a:ext cx="1834541" cy="369332"/>
          </a:xfrm>
          <a:prstGeom prst="rect">
            <a:avLst/>
          </a:prstGeom>
          <a:noFill/>
        </p:spPr>
        <p:txBody>
          <a:bodyPr wrap="none" rtlCol="0">
            <a:spAutoFit/>
          </a:bodyPr>
          <a:lstStyle/>
          <a:p>
            <a:r>
              <a:rPr lang="es-ES" dirty="0"/>
              <a:t>Nacer et al., 2019</a:t>
            </a:r>
          </a:p>
        </p:txBody>
      </p:sp>
      <p:sp>
        <p:nvSpPr>
          <p:cNvPr id="58" name="CuadroTexto 57">
            <a:extLst>
              <a:ext uri="{FF2B5EF4-FFF2-40B4-BE49-F238E27FC236}">
                <a16:creationId xmlns:a16="http://schemas.microsoft.com/office/drawing/2014/main" id="{7D29E82F-49E0-5A4E-A8CE-971D94BD2EC6}"/>
              </a:ext>
            </a:extLst>
          </p:cNvPr>
          <p:cNvSpPr txBox="1"/>
          <p:nvPr/>
        </p:nvSpPr>
        <p:spPr>
          <a:xfrm>
            <a:off x="9026111" y="2431383"/>
            <a:ext cx="1834541" cy="369332"/>
          </a:xfrm>
          <a:prstGeom prst="rect">
            <a:avLst/>
          </a:prstGeom>
          <a:noFill/>
        </p:spPr>
        <p:txBody>
          <a:bodyPr wrap="none" rtlCol="0">
            <a:spAutoFit/>
          </a:bodyPr>
          <a:lstStyle/>
          <a:p>
            <a:r>
              <a:rPr lang="es-ES" dirty="0"/>
              <a:t>Nacer et al., 2020</a:t>
            </a:r>
          </a:p>
        </p:txBody>
      </p:sp>
      <p:sp>
        <p:nvSpPr>
          <p:cNvPr id="63" name="CuadroTexto 62">
            <a:extLst>
              <a:ext uri="{FF2B5EF4-FFF2-40B4-BE49-F238E27FC236}">
                <a16:creationId xmlns:a16="http://schemas.microsoft.com/office/drawing/2014/main" id="{11F58D7B-5BDD-5941-9112-0C68E571C21E}"/>
              </a:ext>
            </a:extLst>
          </p:cNvPr>
          <p:cNvSpPr txBox="1"/>
          <p:nvPr/>
        </p:nvSpPr>
        <p:spPr>
          <a:xfrm>
            <a:off x="669434" y="4644658"/>
            <a:ext cx="11195651" cy="523220"/>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rgbClr val="C00000"/>
                </a:solidFill>
              </a:rPr>
              <a:t>testing</a:t>
            </a:r>
            <a:r>
              <a:rPr lang="es-ES" sz="2800" b="1" dirty="0">
                <a:solidFill>
                  <a:srgbClr val="C00000"/>
                </a:solidFill>
              </a:rPr>
              <a:t>: </a:t>
            </a: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hepatoprotective</a:t>
            </a:r>
            <a:r>
              <a:rPr lang="es-ES" sz="2800" b="1" dirty="0">
                <a:solidFill>
                  <a:schemeClr val="accent2">
                    <a:lumMod val="75000"/>
                  </a:schemeClr>
                </a:solidFill>
              </a:rPr>
              <a:t> </a:t>
            </a:r>
            <a:r>
              <a:rPr lang="es-ES" sz="2800" b="1" dirty="0" err="1">
                <a:solidFill>
                  <a:schemeClr val="accent2">
                    <a:lumMod val="75000"/>
                  </a:schemeClr>
                </a:solidFill>
              </a:rPr>
              <a:t>effect</a:t>
            </a:r>
            <a:r>
              <a:rPr lang="es-ES" sz="2800" b="1" dirty="0">
                <a:solidFill>
                  <a:schemeClr val="accent2">
                    <a:lumMod val="75000"/>
                  </a:schemeClr>
                </a:solidFill>
              </a:rPr>
              <a:t> in an animal </a:t>
            </a:r>
            <a:r>
              <a:rPr lang="es-ES" sz="2800" b="1" dirty="0" err="1">
                <a:solidFill>
                  <a:schemeClr val="accent2">
                    <a:lumMod val="75000"/>
                  </a:schemeClr>
                </a:solidFill>
              </a:rPr>
              <a:t>model</a:t>
            </a:r>
            <a:endParaRPr lang="es-ES" sz="2800" b="1" dirty="0">
              <a:solidFill>
                <a:schemeClr val="accent2">
                  <a:lumMod val="75000"/>
                </a:schemeClr>
              </a:solidFill>
            </a:endParaRPr>
          </a:p>
        </p:txBody>
      </p:sp>
      <p:sp>
        <p:nvSpPr>
          <p:cNvPr id="69" name="CuadroTexto 68">
            <a:extLst>
              <a:ext uri="{FF2B5EF4-FFF2-40B4-BE49-F238E27FC236}">
                <a16:creationId xmlns:a16="http://schemas.microsoft.com/office/drawing/2014/main" id="{5C4CE725-982E-2141-9833-F6B66F5A6048}"/>
              </a:ext>
            </a:extLst>
          </p:cNvPr>
          <p:cNvSpPr txBox="1"/>
          <p:nvPr/>
        </p:nvSpPr>
        <p:spPr>
          <a:xfrm>
            <a:off x="1980780" y="5330216"/>
            <a:ext cx="8230440" cy="461665"/>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serum levels of </a:t>
            </a:r>
            <a:r>
              <a:rPr lang="es-ES" sz="2400" b="1">
                <a:solidFill>
                  <a:srgbClr val="002060"/>
                </a:solidFill>
              </a:rPr>
              <a:t>ALT, AST, ALP, and LDH </a:t>
            </a:r>
          </a:p>
        </p:txBody>
      </p:sp>
      <p:sp>
        <p:nvSpPr>
          <p:cNvPr id="71" name="CuadroTexto 70">
            <a:extLst>
              <a:ext uri="{FF2B5EF4-FFF2-40B4-BE49-F238E27FC236}">
                <a16:creationId xmlns:a16="http://schemas.microsoft.com/office/drawing/2014/main" id="{0E487611-A4B4-494B-A40F-B0AE94E3DD8F}"/>
              </a:ext>
            </a:extLst>
          </p:cNvPr>
          <p:cNvSpPr txBox="1"/>
          <p:nvPr/>
        </p:nvSpPr>
        <p:spPr>
          <a:xfrm>
            <a:off x="5252764" y="5788041"/>
            <a:ext cx="1834541" cy="369332"/>
          </a:xfrm>
          <a:prstGeom prst="rect">
            <a:avLst/>
          </a:prstGeom>
          <a:noFill/>
        </p:spPr>
        <p:txBody>
          <a:bodyPr wrap="none" rtlCol="0">
            <a:spAutoFit/>
          </a:bodyPr>
          <a:lstStyle/>
          <a:p>
            <a:r>
              <a:rPr lang="es-ES" dirty="0"/>
              <a:t>Nacer et al., 2020</a:t>
            </a:r>
          </a:p>
        </p:txBody>
      </p:sp>
    </p:spTree>
    <p:extLst>
      <p:ext uri="{BB962C8B-B14F-4D97-AF65-F5344CB8AC3E}">
        <p14:creationId xmlns:p14="http://schemas.microsoft.com/office/powerpoint/2010/main" val="3383264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8BD75CB-2A5C-F44B-B6F4-ED94CD34E229}"/>
              </a:ext>
            </a:extLst>
          </p:cNvPr>
          <p:cNvPicPr>
            <a:picLocks noChangeAspect="1"/>
          </p:cNvPicPr>
          <p:nvPr/>
        </p:nvPicPr>
        <p:blipFill>
          <a:blip r:embed="rId3"/>
          <a:stretch>
            <a:fillRect/>
          </a:stretch>
        </p:blipFill>
        <p:spPr>
          <a:xfrm>
            <a:off x="5374984" y="949077"/>
            <a:ext cx="1621025" cy="984428"/>
          </a:xfrm>
          <a:prstGeom prst="rect">
            <a:avLst/>
          </a:prstGeom>
        </p:spPr>
      </p:pic>
      <p:sp>
        <p:nvSpPr>
          <p:cNvPr id="5" name="CuadroTexto 4">
            <a:extLst>
              <a:ext uri="{FF2B5EF4-FFF2-40B4-BE49-F238E27FC236}">
                <a16:creationId xmlns:a16="http://schemas.microsoft.com/office/drawing/2014/main" id="{46B5E46C-8849-844E-A6B2-F81EBFB557B4}"/>
              </a:ext>
            </a:extLst>
          </p:cNvPr>
          <p:cNvSpPr txBox="1"/>
          <p:nvPr/>
        </p:nvSpPr>
        <p:spPr>
          <a:xfrm>
            <a:off x="3128257" y="256023"/>
            <a:ext cx="6114478" cy="523220"/>
          </a:xfrm>
          <a:prstGeom prst="rect">
            <a:avLst/>
          </a:prstGeom>
          <a:solidFill>
            <a:schemeClr val="accent2">
              <a:lumMod val="20000"/>
              <a:lumOff val="80000"/>
            </a:schemeClr>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dirty="0" err="1">
                <a:solidFill>
                  <a:schemeClr val="accent2">
                    <a:lumMod val="75000"/>
                  </a:schemeClr>
                </a:solidFill>
              </a:rPr>
              <a:t>Demonstrated</a:t>
            </a:r>
            <a:r>
              <a:rPr lang="es-ES" sz="2800" b="1" dirty="0">
                <a:solidFill>
                  <a:schemeClr val="accent2">
                    <a:lumMod val="75000"/>
                  </a:schemeClr>
                </a:solidFill>
              </a:rPr>
              <a:t> </a:t>
            </a:r>
            <a:r>
              <a:rPr lang="es-ES" sz="2800" b="1" u="sng" dirty="0" err="1">
                <a:solidFill>
                  <a:schemeClr val="accent2">
                    <a:lumMod val="75000"/>
                  </a:schemeClr>
                </a:solidFill>
              </a:rPr>
              <a:t>anti-inflammatory</a:t>
            </a:r>
            <a:r>
              <a:rPr lang="es-ES" sz="2800" b="1" dirty="0">
                <a:solidFill>
                  <a:schemeClr val="accent2">
                    <a:lumMod val="75000"/>
                  </a:schemeClr>
                </a:solidFill>
              </a:rPr>
              <a:t> </a:t>
            </a:r>
            <a:r>
              <a:rPr lang="es-ES" sz="2800" b="1" dirty="0" err="1">
                <a:solidFill>
                  <a:schemeClr val="accent2">
                    <a:lumMod val="75000"/>
                  </a:schemeClr>
                </a:solidFill>
              </a:rPr>
              <a:t>effect</a:t>
            </a:r>
            <a:endParaRPr lang="es-ES" sz="2800" b="1" dirty="0">
              <a:solidFill>
                <a:schemeClr val="accent2">
                  <a:lumMod val="75000"/>
                </a:schemeClr>
              </a:solidFill>
            </a:endParaRPr>
          </a:p>
        </p:txBody>
      </p:sp>
      <p:cxnSp>
        <p:nvCxnSpPr>
          <p:cNvPr id="53" name="Conector recto de flecha 52">
            <a:extLst>
              <a:ext uri="{FF2B5EF4-FFF2-40B4-BE49-F238E27FC236}">
                <a16:creationId xmlns:a16="http://schemas.microsoft.com/office/drawing/2014/main" id="{1BE719A4-053C-A64F-994C-419CB53D941B}"/>
              </a:ext>
            </a:extLst>
          </p:cNvPr>
          <p:cNvCxnSpPr>
            <a:cxnSpLocks/>
          </p:cNvCxnSpPr>
          <p:nvPr/>
        </p:nvCxnSpPr>
        <p:spPr>
          <a:xfrm flipH="1">
            <a:off x="4236334" y="1933505"/>
            <a:ext cx="995944" cy="89454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7" name="CuadroTexto 76">
            <a:extLst>
              <a:ext uri="{FF2B5EF4-FFF2-40B4-BE49-F238E27FC236}">
                <a16:creationId xmlns:a16="http://schemas.microsoft.com/office/drawing/2014/main" id="{C6377703-C66E-8E4F-95EE-51E503F19EE0}"/>
              </a:ext>
            </a:extLst>
          </p:cNvPr>
          <p:cNvSpPr txBox="1"/>
          <p:nvPr/>
        </p:nvSpPr>
        <p:spPr>
          <a:xfrm>
            <a:off x="1955061" y="4365311"/>
            <a:ext cx="2125647" cy="369332"/>
          </a:xfrm>
          <a:prstGeom prst="rect">
            <a:avLst/>
          </a:prstGeom>
          <a:noFill/>
        </p:spPr>
        <p:txBody>
          <a:bodyPr wrap="none" rtlCol="0">
            <a:spAutoFit/>
          </a:bodyPr>
          <a:lstStyle/>
          <a:p>
            <a:r>
              <a:rPr lang="es-ES" dirty="0"/>
              <a:t>Martínez et al., 2022</a:t>
            </a:r>
          </a:p>
        </p:txBody>
      </p:sp>
      <p:sp>
        <p:nvSpPr>
          <p:cNvPr id="59" name="CuadroTexto 58">
            <a:extLst>
              <a:ext uri="{FF2B5EF4-FFF2-40B4-BE49-F238E27FC236}">
                <a16:creationId xmlns:a16="http://schemas.microsoft.com/office/drawing/2014/main" id="{C6C8C782-2691-4844-98DA-DA58A46C4689}"/>
              </a:ext>
            </a:extLst>
          </p:cNvPr>
          <p:cNvSpPr txBox="1"/>
          <p:nvPr/>
        </p:nvSpPr>
        <p:spPr>
          <a:xfrm>
            <a:off x="1006996" y="3235900"/>
            <a:ext cx="3818857" cy="523220"/>
          </a:xfrm>
          <a:prstGeom prst="rect">
            <a:avLst/>
          </a:prstGeom>
          <a:solidFill>
            <a:schemeClr val="accent6">
              <a:lumMod val="20000"/>
              <a:lumOff val="80000"/>
            </a:schemeClr>
          </a:soli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vivo </a:t>
            </a:r>
            <a:r>
              <a:rPr lang="es-ES" sz="2800" b="1" dirty="0" err="1">
                <a:solidFill>
                  <a:schemeClr val="accent2">
                    <a:lumMod val="75000"/>
                  </a:schemeClr>
                </a:solidFill>
              </a:rPr>
              <a:t>(</a:t>
            </a:r>
            <a:r>
              <a:rPr lang="es-ES" sz="2800" b="1" dirty="0">
                <a:solidFill>
                  <a:schemeClr val="accent2">
                    <a:lumMod val="75000"/>
                  </a:schemeClr>
                </a:solidFill>
              </a:rPr>
              <a:t>animal </a:t>
            </a:r>
            <a:r>
              <a:rPr lang="es-ES" sz="2800" b="1" dirty="0" err="1">
                <a:solidFill>
                  <a:schemeClr val="accent2">
                    <a:lumMod val="75000"/>
                  </a:schemeClr>
                </a:solidFill>
              </a:rPr>
              <a:t>model)</a:t>
            </a:r>
            <a:endParaRPr lang="es-ES" sz="2800" b="1" dirty="0">
              <a:solidFill>
                <a:schemeClr val="accent2">
                  <a:lumMod val="75000"/>
                </a:schemeClr>
              </a:solidFill>
            </a:endParaRPr>
          </a:p>
        </p:txBody>
      </p:sp>
      <p:sp>
        <p:nvSpPr>
          <p:cNvPr id="62" name="CuadroTexto 61">
            <a:extLst>
              <a:ext uri="{FF2B5EF4-FFF2-40B4-BE49-F238E27FC236}">
                <a16:creationId xmlns:a16="http://schemas.microsoft.com/office/drawing/2014/main" id="{4E67F21F-09E2-7042-A7AC-50AE2F1D7FEE}"/>
              </a:ext>
            </a:extLst>
          </p:cNvPr>
          <p:cNvSpPr txBox="1"/>
          <p:nvPr/>
        </p:nvSpPr>
        <p:spPr>
          <a:xfrm>
            <a:off x="329281" y="3903646"/>
            <a:ext cx="5597952" cy="461665"/>
          </a:xfrm>
          <a:prstGeom prst="rect">
            <a:avLst/>
          </a:prstGeom>
          <a:noFill/>
        </p:spPr>
        <p:txBody>
          <a:bodyPr wrap="square" rtlCol="0">
            <a:spAutoFit/>
          </a:bodyPr>
          <a:lstStyle/>
          <a:p>
            <a:pPr algn="ctr"/>
            <a:r>
              <a:rPr lang="es-ES" sz="2400" b="1" dirty="0" err="1">
                <a:solidFill>
                  <a:srgbClr val="002060"/>
                </a:solidFill>
              </a:rPr>
              <a:t>Decrease</a:t>
            </a:r>
            <a:r>
              <a:rPr lang="es-ES" sz="2400" b="1" dirty="0">
                <a:solidFill>
                  <a:srgbClr val="002060"/>
                </a:solidFill>
              </a:rPr>
              <a:t> in serum levels of IL-6 and TNF</a:t>
            </a:r>
            <a:r>
              <a:rPr lang="es-ES" sz="2400" b="1" dirty="0">
                <a:solidFill>
                  <a:srgbClr val="002060"/>
                </a:solidFill>
                <a:latin typeface="Symbol" pitchFamily="2" charset="2"/>
              </a:rPr>
              <a:t>a</a:t>
            </a:r>
          </a:p>
        </p:txBody>
      </p:sp>
      <p:sp>
        <p:nvSpPr>
          <p:cNvPr id="23" name="CuadroTexto 22">
            <a:extLst>
              <a:ext uri="{FF2B5EF4-FFF2-40B4-BE49-F238E27FC236}">
                <a16:creationId xmlns:a16="http://schemas.microsoft.com/office/drawing/2014/main" id="{682A1E0D-D759-284E-ABDA-6CE37197FF4B}"/>
              </a:ext>
            </a:extLst>
          </p:cNvPr>
          <p:cNvSpPr txBox="1"/>
          <p:nvPr/>
        </p:nvSpPr>
        <p:spPr>
          <a:xfrm>
            <a:off x="6470590" y="3903646"/>
            <a:ext cx="5392129" cy="830997"/>
          </a:xfrm>
          <a:prstGeom prst="rect">
            <a:avLst/>
          </a:prstGeom>
          <a:noFill/>
        </p:spPr>
        <p:txBody>
          <a:bodyPr wrap="square" rtlCol="0">
            <a:spAutoFit/>
          </a:bodyPr>
          <a:lstStyle>
            <a:defPPr>
              <a:defRPr lang="es-ES"/>
            </a:defPPr>
            <a:lvl1pPr algn="ctr">
              <a:defRPr sz="2400" b="1">
                <a:solidFill>
                  <a:srgbClr val="002060"/>
                </a:solidFill>
              </a:defRPr>
            </a:lvl1pPr>
          </a:lstStyle>
          <a:p>
            <a:r>
              <a:rPr lang="es-ES" dirty="0"/>
              <a:t>Inhibited production of TNF</a:t>
            </a:r>
            <a:r>
              <a:rPr lang="es-ES" dirty="0">
                <a:latin typeface="Symbol" pitchFamily="2" charset="2"/>
              </a:rPr>
              <a:t>a</a:t>
            </a:r>
            <a:r>
              <a:rPr lang="es-ES" dirty="0"/>
              <a:t> induced by LPS in differentiated macrophagues</a:t>
            </a:r>
          </a:p>
        </p:txBody>
      </p:sp>
      <p:sp>
        <p:nvSpPr>
          <p:cNvPr id="24" name="CuadroTexto 23">
            <a:extLst>
              <a:ext uri="{FF2B5EF4-FFF2-40B4-BE49-F238E27FC236}">
                <a16:creationId xmlns:a16="http://schemas.microsoft.com/office/drawing/2014/main" id="{B8FA4AC8-01E3-A84B-923E-CA0E5EAA871A}"/>
              </a:ext>
            </a:extLst>
          </p:cNvPr>
          <p:cNvSpPr txBox="1"/>
          <p:nvPr/>
        </p:nvSpPr>
        <p:spPr>
          <a:xfrm>
            <a:off x="8137000" y="3226538"/>
            <a:ext cx="1621025" cy="523220"/>
          </a:xfrm>
          <a:prstGeom prst="rect">
            <a:avLst/>
          </a:prstGeom>
          <a:solidFill>
            <a:schemeClr val="accent6">
              <a:lumMod val="20000"/>
              <a:lumOff val="80000"/>
            </a:schemeClr>
          </a:soli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2800" b="1" i="1" dirty="0">
                <a:solidFill>
                  <a:srgbClr val="C00000"/>
                </a:solidFill>
              </a:rPr>
              <a:t>In vitro</a:t>
            </a:r>
            <a:endParaRPr lang="es-ES" sz="2800" b="1" dirty="0">
              <a:solidFill>
                <a:schemeClr val="accent2">
                  <a:lumMod val="75000"/>
                </a:schemeClr>
              </a:solidFill>
            </a:endParaRPr>
          </a:p>
        </p:txBody>
      </p:sp>
      <p:sp>
        <p:nvSpPr>
          <p:cNvPr id="26" name="CuadroTexto 25">
            <a:extLst>
              <a:ext uri="{FF2B5EF4-FFF2-40B4-BE49-F238E27FC236}">
                <a16:creationId xmlns:a16="http://schemas.microsoft.com/office/drawing/2014/main" id="{9156E5DB-623D-8943-B59E-33F8AB6BD50D}"/>
              </a:ext>
            </a:extLst>
          </p:cNvPr>
          <p:cNvSpPr txBox="1"/>
          <p:nvPr/>
        </p:nvSpPr>
        <p:spPr>
          <a:xfrm>
            <a:off x="8437942" y="4734643"/>
            <a:ext cx="2419111" cy="369332"/>
          </a:xfrm>
          <a:prstGeom prst="rect">
            <a:avLst/>
          </a:prstGeom>
          <a:noFill/>
        </p:spPr>
        <p:txBody>
          <a:bodyPr wrap="square" rtlCol="0">
            <a:spAutoFit/>
          </a:bodyPr>
          <a:lstStyle/>
          <a:p>
            <a:pPr algn="ctr"/>
            <a:r>
              <a:rPr lang="es-ES" dirty="0"/>
              <a:t>de los Reyes et al., 2014</a:t>
            </a:r>
          </a:p>
        </p:txBody>
      </p:sp>
      <p:cxnSp>
        <p:nvCxnSpPr>
          <p:cNvPr id="27" name="Conector recto de flecha 26">
            <a:extLst>
              <a:ext uri="{FF2B5EF4-FFF2-40B4-BE49-F238E27FC236}">
                <a16:creationId xmlns:a16="http://schemas.microsoft.com/office/drawing/2014/main" id="{736FA4D1-E32D-DD42-ABC5-3F3F92CC7AF4}"/>
              </a:ext>
            </a:extLst>
          </p:cNvPr>
          <p:cNvCxnSpPr>
            <a:cxnSpLocks/>
          </p:cNvCxnSpPr>
          <p:nvPr/>
        </p:nvCxnSpPr>
        <p:spPr>
          <a:xfrm>
            <a:off x="6996009" y="1933505"/>
            <a:ext cx="1268315" cy="102084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439833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7527</TotalTime>
  <Words>2282</Words>
  <Application>Microsoft Office PowerPoint</Application>
  <PresentationFormat>Widescreen</PresentationFormat>
  <Paragraphs>270</Paragraphs>
  <Slides>12</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AdvTT5235d5a9</vt:lpstr>
      <vt:lpstr>Arial</vt:lpstr>
      <vt:lpstr>Arial</vt:lpstr>
      <vt:lpstr>Calibri</vt:lpstr>
      <vt:lpstr>Calibri Light</vt:lpstr>
      <vt:lpstr>Google Sans</vt:lpstr>
      <vt:lpstr>LfwjlcKwvrnbAdvTT3713a231</vt:lpstr>
      <vt:lpstr>Symbol</vt:lpstr>
      <vt:lpstr>Times New Roman</vt:lpstr>
      <vt:lpstr>TimesNewRomanPSMT</vt:lpstr>
      <vt:lpstr>URWPalladioL</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carlos.infante@easyalgae.com</dc:creator>
  <cp:lastModifiedBy>Tyler Mason</cp:lastModifiedBy>
  <cp:revision>61</cp:revision>
  <dcterms:created xsi:type="dcterms:W3CDTF">2023-09-06T04:07:59Z</dcterms:created>
  <dcterms:modified xsi:type="dcterms:W3CDTF">2023-09-15T12:36:58Z</dcterms:modified>
</cp:coreProperties>
</file>