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4"/>
  </p:notesMasterIdLst>
  <p:sldIdLst>
    <p:sldId id="257" r:id="rId2"/>
    <p:sldId id="258" r:id="rId3"/>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Maskill" initials="LM" lastIdx="2" clrIdx="0">
    <p:extLst>
      <p:ext uri="{19B8F6BF-5375-455C-9EA6-DF929625EA0E}">
        <p15:presenceInfo xmlns:p15="http://schemas.microsoft.com/office/powerpoint/2012/main" userId="LMaskil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61AAB3-BE9D-E74C-95D2-14EAFAB94639}" v="3" dt="2023-09-12T00:35:52.5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448"/>
    <p:restoredTop sz="95510"/>
  </p:normalViewPr>
  <p:slideViewPr>
    <p:cSldViewPr snapToGrid="0">
      <p:cViewPr varScale="1">
        <p:scale>
          <a:sx n="81" d="100"/>
          <a:sy n="81" d="100"/>
        </p:scale>
        <p:origin x="3048" y="200"/>
      </p:cViewPr>
      <p:guideLst/>
    </p:cSldViewPr>
  </p:slideViewPr>
  <p:notesTextViewPr>
    <p:cViewPr>
      <p:scale>
        <a:sx n="1" d="1"/>
        <a:sy n="1" d="1"/>
      </p:scale>
      <p:origin x="0" y="0"/>
    </p:cViewPr>
  </p:notesTextViewPr>
  <p:notesViewPr>
    <p:cSldViewPr snapToGrid="0">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microsoft.com/office/2015/10/relationships/revisionInfo" Target="revisionInfo.xml"/><Relationship Id="rId5" Type="http://schemas.openxmlformats.org/officeDocument/2006/relationships/commentAuthors" Target="commentAuthors.xml"/><Relationship Id="rId10" Type="http://schemas.microsoft.com/office/2016/11/relationships/changesInfo" Target="changesInfos/changesInfo1.xml"/><Relationship Id="rId4" Type="http://schemas.openxmlformats.org/officeDocument/2006/relationships/notesMaster" Target="notesMasters/notesMaster1.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Fischer" userId="4fbbc66b-f1f6-4100-86bd-f7fc00200369" providerId="ADAL" clId="{4E61AAB3-BE9D-E74C-95D2-14EAFAB94639}"/>
    <pc:docChg chg="modSld">
      <pc:chgData name="Michael Fischer" userId="4fbbc66b-f1f6-4100-86bd-f7fc00200369" providerId="ADAL" clId="{4E61AAB3-BE9D-E74C-95D2-14EAFAB94639}" dt="2023-09-12T02:10:17.630" v="26" actId="20577"/>
      <pc:docMkLst>
        <pc:docMk/>
      </pc:docMkLst>
      <pc:sldChg chg="modSp mod">
        <pc:chgData name="Michael Fischer" userId="4fbbc66b-f1f6-4100-86bd-f7fc00200369" providerId="ADAL" clId="{4E61AAB3-BE9D-E74C-95D2-14EAFAB94639}" dt="2023-09-12T02:10:17.630" v="26" actId="20577"/>
        <pc:sldMkLst>
          <pc:docMk/>
          <pc:sldMk cId="718692624" sldId="257"/>
        </pc:sldMkLst>
        <pc:spChg chg="mod">
          <ac:chgData name="Michael Fischer" userId="4fbbc66b-f1f6-4100-86bd-f7fc00200369" providerId="ADAL" clId="{4E61AAB3-BE9D-E74C-95D2-14EAFAB94639}" dt="2023-09-12T02:09:51.864" v="0" actId="14100"/>
          <ac:spMkLst>
            <pc:docMk/>
            <pc:sldMk cId="718692624" sldId="257"/>
            <ac:spMk id="9" creationId="{CE764B96-BF14-02C1-0679-A42045BF956E}"/>
          </ac:spMkLst>
        </pc:spChg>
        <pc:spChg chg="mod">
          <ac:chgData name="Michael Fischer" userId="4fbbc66b-f1f6-4100-86bd-f7fc00200369" providerId="ADAL" clId="{4E61AAB3-BE9D-E74C-95D2-14EAFAB94639}" dt="2023-09-12T02:10:17.630" v="26" actId="20577"/>
          <ac:spMkLst>
            <pc:docMk/>
            <pc:sldMk cId="718692624" sldId="257"/>
            <ac:spMk id="10" creationId="{2B39C980-1A98-1647-62CB-899440C75D2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B655D0-B34C-904C-9CE1-EED16BD19AD6}" type="datetimeFigureOut">
              <a:rPr lang="en-US" smtClean="0"/>
              <a:t>9/12/23</a:t>
            </a:fld>
            <a:endParaRPr lang="en-US"/>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8A3C83-1D28-AC42-B1B8-B601D21268E8}" type="slidenum">
              <a:rPr lang="en-US" smtClean="0"/>
              <a:t>‹#›</a:t>
            </a:fld>
            <a:endParaRPr lang="en-US"/>
          </a:p>
        </p:txBody>
      </p:sp>
    </p:spTree>
    <p:extLst>
      <p:ext uri="{BB962C8B-B14F-4D97-AF65-F5344CB8AC3E}">
        <p14:creationId xmlns:p14="http://schemas.microsoft.com/office/powerpoint/2010/main" val="1314759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E8A3C83-1D28-AC42-B1B8-B601D21268E8}" type="slidenum">
              <a:rPr lang="en-US" smtClean="0"/>
              <a:t>1</a:t>
            </a:fld>
            <a:endParaRPr lang="en-US"/>
          </a:p>
        </p:txBody>
      </p:sp>
    </p:spTree>
    <p:extLst>
      <p:ext uri="{BB962C8B-B14F-4D97-AF65-F5344CB8AC3E}">
        <p14:creationId xmlns:p14="http://schemas.microsoft.com/office/powerpoint/2010/main" val="3992144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8A3C83-1D28-AC42-B1B8-B601D21268E8}" type="slidenum">
              <a:rPr lang="en-US" smtClean="0"/>
              <a:t>2</a:t>
            </a:fld>
            <a:endParaRPr lang="en-US"/>
          </a:p>
        </p:txBody>
      </p:sp>
    </p:spTree>
    <p:extLst>
      <p:ext uri="{BB962C8B-B14F-4D97-AF65-F5344CB8AC3E}">
        <p14:creationId xmlns:p14="http://schemas.microsoft.com/office/powerpoint/2010/main" val="24158652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F4D72536-62DF-F943-BF56-3ED1507BFBE5}" type="datetimeFigureOut">
              <a:rPr lang="en-US" smtClean="0"/>
              <a:t>9/12/23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591879-92A7-F343-AB2C-4BC8BB2A7061}" type="slidenum">
              <a:rPr lang="en-US" smtClean="0"/>
              <a:t>‹#›</a:t>
            </a:fld>
            <a:endParaRPr lang="en-US"/>
          </a:p>
        </p:txBody>
      </p:sp>
    </p:spTree>
    <p:extLst>
      <p:ext uri="{BB962C8B-B14F-4D97-AF65-F5344CB8AC3E}">
        <p14:creationId xmlns:p14="http://schemas.microsoft.com/office/powerpoint/2010/main" val="25632358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F4D72536-62DF-F943-BF56-3ED1507BFBE5}" type="datetimeFigureOut">
              <a:rPr lang="en-US" smtClean="0"/>
              <a:t>9/12/23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591879-92A7-F343-AB2C-4BC8BB2A7061}" type="slidenum">
              <a:rPr lang="en-US" smtClean="0"/>
              <a:t>‹#›</a:t>
            </a:fld>
            <a:endParaRPr lang="en-US"/>
          </a:p>
        </p:txBody>
      </p:sp>
    </p:spTree>
    <p:extLst>
      <p:ext uri="{BB962C8B-B14F-4D97-AF65-F5344CB8AC3E}">
        <p14:creationId xmlns:p14="http://schemas.microsoft.com/office/powerpoint/2010/main" val="39944851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F4D72536-62DF-F943-BF56-3ED1507BFBE5}" type="datetimeFigureOut">
              <a:rPr lang="en-US" smtClean="0"/>
              <a:t>9/12/23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591879-92A7-F343-AB2C-4BC8BB2A7061}" type="slidenum">
              <a:rPr lang="en-US" smtClean="0"/>
              <a:t>‹#›</a:t>
            </a:fld>
            <a:endParaRPr lang="en-US"/>
          </a:p>
        </p:txBody>
      </p:sp>
    </p:spTree>
    <p:extLst>
      <p:ext uri="{BB962C8B-B14F-4D97-AF65-F5344CB8AC3E}">
        <p14:creationId xmlns:p14="http://schemas.microsoft.com/office/powerpoint/2010/main" val="562171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F4D72536-62DF-F943-BF56-3ED1507BFBE5}" type="datetimeFigureOut">
              <a:rPr lang="en-US" smtClean="0"/>
              <a:t>9/12/23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591879-92A7-F343-AB2C-4BC8BB2A7061}" type="slidenum">
              <a:rPr lang="en-US" smtClean="0"/>
              <a:t>‹#›</a:t>
            </a:fld>
            <a:endParaRPr lang="en-US"/>
          </a:p>
        </p:txBody>
      </p:sp>
    </p:spTree>
    <p:extLst>
      <p:ext uri="{BB962C8B-B14F-4D97-AF65-F5344CB8AC3E}">
        <p14:creationId xmlns:p14="http://schemas.microsoft.com/office/powerpoint/2010/main" val="4046949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F4D72536-62DF-F943-BF56-3ED1507BFBE5}" type="datetimeFigureOut">
              <a:rPr lang="en-US" smtClean="0"/>
              <a:t>9/12/23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591879-92A7-F343-AB2C-4BC8BB2A7061}" type="slidenum">
              <a:rPr lang="en-US" smtClean="0"/>
              <a:t>‹#›</a:t>
            </a:fld>
            <a:endParaRPr lang="en-US"/>
          </a:p>
        </p:txBody>
      </p:sp>
    </p:spTree>
    <p:extLst>
      <p:ext uri="{BB962C8B-B14F-4D97-AF65-F5344CB8AC3E}">
        <p14:creationId xmlns:p14="http://schemas.microsoft.com/office/powerpoint/2010/main" val="2663262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F4D72536-62DF-F943-BF56-3ED1507BFBE5}" type="datetimeFigureOut">
              <a:rPr lang="en-US" smtClean="0"/>
              <a:t>9/12/23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591879-92A7-F343-AB2C-4BC8BB2A7061}" type="slidenum">
              <a:rPr lang="en-US" smtClean="0"/>
              <a:t>‹#›</a:t>
            </a:fld>
            <a:endParaRPr lang="en-US"/>
          </a:p>
        </p:txBody>
      </p:sp>
    </p:spTree>
    <p:extLst>
      <p:ext uri="{BB962C8B-B14F-4D97-AF65-F5344CB8AC3E}">
        <p14:creationId xmlns:p14="http://schemas.microsoft.com/office/powerpoint/2010/main" val="1315701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GB"/>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F4D72536-62DF-F943-BF56-3ED1507BFBE5}" type="datetimeFigureOut">
              <a:rPr lang="en-US" smtClean="0"/>
              <a:t>9/12/23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B591879-92A7-F343-AB2C-4BC8BB2A7061}" type="slidenum">
              <a:rPr lang="en-US" smtClean="0"/>
              <a:t>‹#›</a:t>
            </a:fld>
            <a:endParaRPr lang="en-US"/>
          </a:p>
        </p:txBody>
      </p:sp>
    </p:spTree>
    <p:extLst>
      <p:ext uri="{BB962C8B-B14F-4D97-AF65-F5344CB8AC3E}">
        <p14:creationId xmlns:p14="http://schemas.microsoft.com/office/powerpoint/2010/main" val="10832930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F4D72536-62DF-F943-BF56-3ED1507BFBE5}" type="datetimeFigureOut">
              <a:rPr lang="en-US" smtClean="0"/>
              <a:t>9/12/23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B591879-92A7-F343-AB2C-4BC8BB2A7061}" type="slidenum">
              <a:rPr lang="en-US" smtClean="0"/>
              <a:t>‹#›</a:t>
            </a:fld>
            <a:endParaRPr lang="en-US"/>
          </a:p>
        </p:txBody>
      </p:sp>
    </p:spTree>
    <p:extLst>
      <p:ext uri="{BB962C8B-B14F-4D97-AF65-F5344CB8AC3E}">
        <p14:creationId xmlns:p14="http://schemas.microsoft.com/office/powerpoint/2010/main" val="4831340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D72536-62DF-F943-BF56-3ED1507BFBE5}" type="datetimeFigureOut">
              <a:rPr lang="en-US" smtClean="0"/>
              <a:t>9/12/23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B591879-92A7-F343-AB2C-4BC8BB2A7061}" type="slidenum">
              <a:rPr lang="en-US" smtClean="0"/>
              <a:t>‹#›</a:t>
            </a:fld>
            <a:endParaRPr lang="en-US"/>
          </a:p>
        </p:txBody>
      </p:sp>
    </p:spTree>
    <p:extLst>
      <p:ext uri="{BB962C8B-B14F-4D97-AF65-F5344CB8AC3E}">
        <p14:creationId xmlns:p14="http://schemas.microsoft.com/office/powerpoint/2010/main" val="1592554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2915543" y="1426282"/>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F4D72536-62DF-F943-BF56-3ED1507BFBE5}" type="datetimeFigureOut">
              <a:rPr lang="en-US" smtClean="0"/>
              <a:t>9/12/23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591879-92A7-F343-AB2C-4BC8BB2A7061}" type="slidenum">
              <a:rPr lang="en-US" smtClean="0"/>
              <a:t>‹#›</a:t>
            </a:fld>
            <a:endParaRPr lang="en-US"/>
          </a:p>
        </p:txBody>
      </p:sp>
    </p:spTree>
    <p:extLst>
      <p:ext uri="{BB962C8B-B14F-4D97-AF65-F5344CB8AC3E}">
        <p14:creationId xmlns:p14="http://schemas.microsoft.com/office/powerpoint/2010/main" val="3177566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2915543" y="1426282"/>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F4D72536-62DF-F943-BF56-3ED1507BFBE5}" type="datetimeFigureOut">
              <a:rPr lang="en-US" smtClean="0"/>
              <a:t>9/12/23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591879-92A7-F343-AB2C-4BC8BB2A7061}" type="slidenum">
              <a:rPr lang="en-US" smtClean="0"/>
              <a:t>‹#›</a:t>
            </a:fld>
            <a:endParaRPr lang="en-US"/>
          </a:p>
        </p:txBody>
      </p:sp>
    </p:spTree>
    <p:extLst>
      <p:ext uri="{BB962C8B-B14F-4D97-AF65-F5344CB8AC3E}">
        <p14:creationId xmlns:p14="http://schemas.microsoft.com/office/powerpoint/2010/main" val="3295707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71487"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F4D72536-62DF-F943-BF56-3ED1507BFBE5}" type="datetimeFigureOut">
              <a:rPr lang="en-US" smtClean="0"/>
              <a:t>9/12/23</a:t>
            </a:fld>
            <a:endParaRPr 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EB591879-92A7-F343-AB2C-4BC8BB2A7061}" type="slidenum">
              <a:rPr lang="en-US" smtClean="0"/>
              <a:t>‹#›</a:t>
            </a:fld>
            <a:endParaRPr lang="en-US"/>
          </a:p>
        </p:txBody>
      </p:sp>
    </p:spTree>
    <p:extLst>
      <p:ext uri="{BB962C8B-B14F-4D97-AF65-F5344CB8AC3E}">
        <p14:creationId xmlns:p14="http://schemas.microsoft.com/office/powerpoint/2010/main" val="18312501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mailto:michael@fischerconsults.com" TargetMode="External"/><Relationship Id="rId7"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hyperlink" Target="http://www.fischerconsults.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D2CAE58-5190-2B2F-7388-8E14FB7AA596}"/>
              </a:ext>
            </a:extLst>
          </p:cNvPr>
          <p:cNvSpPr txBox="1"/>
          <p:nvPr/>
        </p:nvSpPr>
        <p:spPr>
          <a:xfrm>
            <a:off x="426941" y="1406879"/>
            <a:ext cx="3136066" cy="646331"/>
          </a:xfrm>
          <a:prstGeom prst="rect">
            <a:avLst/>
          </a:prstGeom>
          <a:noFill/>
        </p:spPr>
        <p:txBody>
          <a:bodyPr wrap="square" lIns="91440" tIns="45720" rIns="91440" bIns="45720" rtlCol="0" anchor="t">
            <a:spAutoFit/>
          </a:bodyPr>
          <a:lstStyle/>
          <a:p>
            <a:r>
              <a:rPr lang="en-US" dirty="0"/>
              <a:t>Elevate and Ignite Your Leadership</a:t>
            </a:r>
            <a:endParaRPr lang="en-US" dirty="0">
              <a:cs typeface="Calibri"/>
            </a:endParaRPr>
          </a:p>
        </p:txBody>
      </p:sp>
      <p:sp>
        <p:nvSpPr>
          <p:cNvPr id="3" name="TextBox 2">
            <a:extLst>
              <a:ext uri="{FF2B5EF4-FFF2-40B4-BE49-F238E27FC236}">
                <a16:creationId xmlns:a16="http://schemas.microsoft.com/office/drawing/2014/main" id="{1F5CABCD-63C1-5471-FE93-089AD47FE4B1}"/>
              </a:ext>
            </a:extLst>
          </p:cNvPr>
          <p:cNvSpPr txBox="1"/>
          <p:nvPr/>
        </p:nvSpPr>
        <p:spPr>
          <a:xfrm>
            <a:off x="369277" y="2461847"/>
            <a:ext cx="6277708" cy="584775"/>
          </a:xfrm>
          <a:prstGeom prst="rect">
            <a:avLst/>
          </a:prstGeom>
          <a:noFill/>
        </p:spPr>
        <p:txBody>
          <a:bodyPr wrap="square" lIns="91440" tIns="45720" rIns="91440" bIns="45720" rtlCol="0" anchor="t">
            <a:spAutoFit/>
          </a:bodyPr>
          <a:lstStyle/>
          <a:p>
            <a:r>
              <a:rPr lang="en-US" sz="1600" dirty="0">
                <a:ea typeface="+mn-lt"/>
                <a:cs typeface="+mn-lt"/>
              </a:rPr>
              <a:t>Transformative conversations for senior healthcare leaders. </a:t>
            </a:r>
          </a:p>
          <a:p>
            <a:r>
              <a:rPr lang="en-US" sz="1600" dirty="0">
                <a:ea typeface="+mn-lt"/>
                <a:cs typeface="+mn-lt"/>
              </a:rPr>
              <a:t>Unlock purpose, engage authentically and amplify your leadership impact.</a:t>
            </a:r>
          </a:p>
        </p:txBody>
      </p:sp>
      <p:sp>
        <p:nvSpPr>
          <p:cNvPr id="4" name="TextBox 3">
            <a:extLst>
              <a:ext uri="{FF2B5EF4-FFF2-40B4-BE49-F238E27FC236}">
                <a16:creationId xmlns:a16="http://schemas.microsoft.com/office/drawing/2014/main" id="{C474F65B-8320-703A-DB64-E7C555FF1377}"/>
              </a:ext>
            </a:extLst>
          </p:cNvPr>
          <p:cNvSpPr txBox="1"/>
          <p:nvPr/>
        </p:nvSpPr>
        <p:spPr>
          <a:xfrm>
            <a:off x="369277" y="3609148"/>
            <a:ext cx="5828838" cy="369332"/>
          </a:xfrm>
          <a:prstGeom prst="rect">
            <a:avLst/>
          </a:prstGeom>
          <a:noFill/>
        </p:spPr>
        <p:txBody>
          <a:bodyPr wrap="square" rtlCol="0">
            <a:spAutoFit/>
          </a:bodyPr>
          <a:lstStyle/>
          <a:p>
            <a:r>
              <a:rPr lang="en-US" b="1" dirty="0"/>
              <a:t>Analytic Coaching Group for Senior Leaders</a:t>
            </a:r>
          </a:p>
        </p:txBody>
      </p:sp>
      <p:sp>
        <p:nvSpPr>
          <p:cNvPr id="5" name="TextBox 4">
            <a:extLst>
              <a:ext uri="{FF2B5EF4-FFF2-40B4-BE49-F238E27FC236}">
                <a16:creationId xmlns:a16="http://schemas.microsoft.com/office/drawing/2014/main" id="{5E3947ED-75ED-22E7-0AD0-B509A0B8768C}"/>
              </a:ext>
            </a:extLst>
          </p:cNvPr>
          <p:cNvSpPr txBox="1"/>
          <p:nvPr/>
        </p:nvSpPr>
        <p:spPr>
          <a:xfrm>
            <a:off x="417418" y="5356958"/>
            <a:ext cx="2286000" cy="369332"/>
          </a:xfrm>
          <a:prstGeom prst="rect">
            <a:avLst/>
          </a:prstGeom>
          <a:noFill/>
        </p:spPr>
        <p:txBody>
          <a:bodyPr wrap="square" rtlCol="0">
            <a:spAutoFit/>
          </a:bodyPr>
          <a:lstStyle/>
          <a:p>
            <a:r>
              <a:rPr lang="en-US" b="1" dirty="0"/>
              <a:t>Benefits to you</a:t>
            </a:r>
          </a:p>
        </p:txBody>
      </p:sp>
      <p:sp>
        <p:nvSpPr>
          <p:cNvPr id="6" name="TextBox 5">
            <a:extLst>
              <a:ext uri="{FF2B5EF4-FFF2-40B4-BE49-F238E27FC236}">
                <a16:creationId xmlns:a16="http://schemas.microsoft.com/office/drawing/2014/main" id="{16E4814C-6C0B-5557-5C01-B44E1FC04BFB}"/>
              </a:ext>
            </a:extLst>
          </p:cNvPr>
          <p:cNvSpPr txBox="1"/>
          <p:nvPr/>
        </p:nvSpPr>
        <p:spPr>
          <a:xfrm>
            <a:off x="417417" y="8431141"/>
            <a:ext cx="4375299" cy="1569660"/>
          </a:xfrm>
          <a:prstGeom prst="rect">
            <a:avLst/>
          </a:prstGeom>
          <a:noFill/>
        </p:spPr>
        <p:txBody>
          <a:bodyPr wrap="square" rtlCol="0">
            <a:spAutoFit/>
          </a:bodyPr>
          <a:lstStyle/>
          <a:p>
            <a:pPr algn="l"/>
            <a:r>
              <a:rPr lang="en-AU" sz="1200" dirty="0">
                <a:solidFill>
                  <a:srgbClr val="002147"/>
                </a:solidFill>
              </a:rPr>
              <a:t>Dates:		</a:t>
            </a:r>
            <a:r>
              <a:rPr lang="en-AU" sz="1200" b="0" i="0" dirty="0">
                <a:solidFill>
                  <a:srgbClr val="002147"/>
                </a:solidFill>
                <a:effectLst/>
              </a:rPr>
              <a:t>7 February 2024 – 11 December 2024</a:t>
            </a:r>
          </a:p>
          <a:p>
            <a:r>
              <a:rPr lang="en-AU" sz="1200" dirty="0">
                <a:solidFill>
                  <a:srgbClr val="002147"/>
                </a:solidFill>
              </a:rPr>
              <a:t>Time:		7:30am - 8:45am (UK time).</a:t>
            </a:r>
          </a:p>
          <a:p>
            <a:pPr algn="l"/>
            <a:r>
              <a:rPr lang="en-AU" sz="1200" dirty="0">
                <a:solidFill>
                  <a:srgbClr val="002147"/>
                </a:solidFill>
              </a:rPr>
              <a:t>Commitment:	Wednesdays, every 2 weeks</a:t>
            </a:r>
          </a:p>
          <a:p>
            <a:pPr algn="l"/>
            <a:r>
              <a:rPr lang="en-AU" sz="1200" b="0" i="0" dirty="0">
                <a:solidFill>
                  <a:srgbClr val="002147"/>
                </a:solidFill>
                <a:effectLst/>
              </a:rPr>
              <a:t>Location:	Connect from anywhere by Zoom</a:t>
            </a:r>
          </a:p>
          <a:p>
            <a:pPr algn="l"/>
            <a:r>
              <a:rPr lang="en-AU" sz="1200" b="0" i="0" dirty="0">
                <a:solidFill>
                  <a:srgbClr val="002147"/>
                </a:solidFill>
                <a:effectLst/>
              </a:rPr>
              <a:t>Cost:		Cost:</a:t>
            </a:r>
            <a:r>
              <a:rPr lang="en-AU" sz="1200" dirty="0">
                <a:solidFill>
                  <a:srgbClr val="002147"/>
                </a:solidFill>
              </a:rPr>
              <a:t> </a:t>
            </a:r>
            <a:r>
              <a:rPr lang="en-AU" sz="1200" b="0" i="0" dirty="0">
                <a:solidFill>
                  <a:srgbClr val="002147"/>
                </a:solidFill>
                <a:effectLst/>
              </a:rPr>
              <a:t>£3350 [UK] €3900 [Europe] A$6530 [Australia]</a:t>
            </a:r>
          </a:p>
          <a:p>
            <a:pPr algn="l"/>
            <a:r>
              <a:rPr lang="en-AU" sz="1200" dirty="0">
                <a:solidFill>
                  <a:srgbClr val="002147"/>
                </a:solidFill>
              </a:rPr>
              <a:t>		</a:t>
            </a:r>
            <a:r>
              <a:rPr lang="en-AU" sz="1200" b="0" i="0" dirty="0">
                <a:solidFill>
                  <a:srgbClr val="002147"/>
                </a:solidFill>
                <a:effectLst/>
              </a:rPr>
              <a:t>Payment options available</a:t>
            </a:r>
          </a:p>
          <a:p>
            <a:pPr algn="l"/>
            <a:endParaRPr lang="en-AU" sz="1200" b="0" i="0" dirty="0">
              <a:solidFill>
                <a:srgbClr val="002147"/>
              </a:solidFill>
              <a:effectLst/>
            </a:endParaRPr>
          </a:p>
          <a:p>
            <a:pPr algn="l"/>
            <a:r>
              <a:rPr lang="en-AU" sz="1200" dirty="0">
                <a:solidFill>
                  <a:srgbClr val="002147"/>
                </a:solidFill>
              </a:rPr>
              <a:t>		</a:t>
            </a:r>
            <a:endParaRPr lang="en-AU" sz="1200" b="0" i="0" dirty="0">
              <a:solidFill>
                <a:srgbClr val="002147"/>
              </a:solidFill>
              <a:effectLst/>
            </a:endParaRPr>
          </a:p>
        </p:txBody>
      </p:sp>
      <p:sp>
        <p:nvSpPr>
          <p:cNvPr id="9" name="Rectangle 8">
            <a:extLst>
              <a:ext uri="{FF2B5EF4-FFF2-40B4-BE49-F238E27FC236}">
                <a16:creationId xmlns:a16="http://schemas.microsoft.com/office/drawing/2014/main" id="{CE764B96-BF14-02C1-0679-A42045BF956E}"/>
              </a:ext>
            </a:extLst>
          </p:cNvPr>
          <p:cNvSpPr/>
          <p:nvPr/>
        </p:nvSpPr>
        <p:spPr>
          <a:xfrm>
            <a:off x="0" y="0"/>
            <a:ext cx="6858000" cy="214532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B39C980-1A98-1647-62CB-899440C75D2C}"/>
              </a:ext>
            </a:extLst>
          </p:cNvPr>
          <p:cNvSpPr txBox="1"/>
          <p:nvPr/>
        </p:nvSpPr>
        <p:spPr>
          <a:xfrm>
            <a:off x="4602797" y="887995"/>
            <a:ext cx="1628651" cy="369332"/>
          </a:xfrm>
          <a:prstGeom prst="rect">
            <a:avLst/>
          </a:prstGeom>
          <a:noFill/>
        </p:spPr>
        <p:txBody>
          <a:bodyPr wrap="none" rtlCol="0">
            <a:spAutoFit/>
          </a:bodyPr>
          <a:lstStyle/>
          <a:p>
            <a:r>
              <a:rPr lang="en-US" dirty="0"/>
              <a:t>[Banner Image]</a:t>
            </a:r>
          </a:p>
        </p:txBody>
      </p:sp>
      <p:sp>
        <p:nvSpPr>
          <p:cNvPr id="11" name="TextBox 10">
            <a:extLst>
              <a:ext uri="{FF2B5EF4-FFF2-40B4-BE49-F238E27FC236}">
                <a16:creationId xmlns:a16="http://schemas.microsoft.com/office/drawing/2014/main" id="{3380B98A-10B3-282A-8E96-95EEB4F1C5B6}"/>
              </a:ext>
            </a:extLst>
          </p:cNvPr>
          <p:cNvSpPr txBox="1"/>
          <p:nvPr/>
        </p:nvSpPr>
        <p:spPr>
          <a:xfrm>
            <a:off x="417418" y="5940312"/>
            <a:ext cx="3700559" cy="1938992"/>
          </a:xfrm>
          <a:prstGeom prst="rect">
            <a:avLst/>
          </a:prstGeom>
          <a:noFill/>
        </p:spPr>
        <p:txBody>
          <a:bodyPr wrap="square" lIns="91440" tIns="45720" rIns="91440" bIns="45720" rtlCol="0" anchor="t">
            <a:spAutoFit/>
          </a:bodyPr>
          <a:lstStyle/>
          <a:p>
            <a:pPr>
              <a:buFont typeface="Arial" panose="020B0604020202020204" pitchFamily="34" charset="0"/>
              <a:buChar char="•"/>
            </a:pPr>
            <a:r>
              <a:rPr lang="en-AU" sz="1200" dirty="0">
                <a:ea typeface="+mn-lt"/>
                <a:cs typeface="+mn-lt"/>
              </a:rPr>
              <a:t> Transformative conversations: Engage in discussions that </a:t>
            </a:r>
            <a:r>
              <a:rPr lang="en-GB" sz="1200" dirty="0">
                <a:ea typeface="+mn-lt"/>
                <a:cs typeface="+mn-lt"/>
              </a:rPr>
              <a:t>spark innovative leadership</a:t>
            </a:r>
            <a:endParaRPr lang="en-US" sz="1200" dirty="0"/>
          </a:p>
          <a:p>
            <a:pPr>
              <a:buFont typeface="Arial" panose="020B0604020202020204" pitchFamily="34" charset="0"/>
              <a:buChar char="•"/>
            </a:pPr>
            <a:r>
              <a:rPr lang="en-AU" sz="1200" dirty="0">
                <a:ea typeface="+mn-lt"/>
                <a:cs typeface="+mn-lt"/>
              </a:rPr>
              <a:t> Peer insights: Harness fresh insights from peers, enhancing your decision-making </a:t>
            </a:r>
            <a:r>
              <a:rPr lang="en-AU" sz="1200" b="0" i="0" dirty="0">
                <a:effectLst/>
                <a:ea typeface="+mn-lt"/>
                <a:cs typeface="+mn-lt"/>
              </a:rPr>
              <a:t>and effectiveness</a:t>
            </a:r>
            <a:endParaRPr lang="en-AU" sz="1200" dirty="0"/>
          </a:p>
          <a:p>
            <a:pPr>
              <a:buFont typeface="Arial" panose="020B0604020202020204" pitchFamily="34" charset="0"/>
              <a:buChar char="•"/>
            </a:pPr>
            <a:r>
              <a:rPr lang="en-AU" sz="1200" dirty="0">
                <a:ea typeface="+mn-lt"/>
                <a:cs typeface="+mn-lt"/>
              </a:rPr>
              <a:t> Reimagined leadership: Channel your </a:t>
            </a:r>
            <a:r>
              <a:rPr lang="en-AU" sz="1200" b="0" i="0" dirty="0">
                <a:effectLst/>
                <a:ea typeface="+mn-lt"/>
                <a:cs typeface="+mn-lt"/>
              </a:rPr>
              <a:t>creativity </a:t>
            </a:r>
            <a:r>
              <a:rPr lang="en-AU" sz="1200" dirty="0">
                <a:ea typeface="+mn-lt"/>
                <a:cs typeface="+mn-lt"/>
              </a:rPr>
              <a:t>and redefine </a:t>
            </a:r>
            <a:r>
              <a:rPr lang="en-AU" sz="1200" b="0" i="0" dirty="0">
                <a:effectLst/>
                <a:ea typeface="+mn-lt"/>
                <a:cs typeface="+mn-lt"/>
              </a:rPr>
              <a:t>your </a:t>
            </a:r>
            <a:r>
              <a:rPr lang="en-AU" sz="1200" dirty="0">
                <a:ea typeface="+mn-lt"/>
                <a:cs typeface="+mn-lt"/>
              </a:rPr>
              <a:t>leadership, personally and professionally</a:t>
            </a:r>
            <a:endParaRPr lang="en-AU" sz="1200" dirty="0"/>
          </a:p>
          <a:p>
            <a:pPr>
              <a:buFont typeface="Arial" panose="020B0604020202020204" pitchFamily="34" charset="0"/>
              <a:buChar char="•"/>
            </a:pPr>
            <a:r>
              <a:rPr lang="en-AU" sz="1200" dirty="0">
                <a:ea typeface="+mn-lt"/>
                <a:cs typeface="+mn-lt"/>
              </a:rPr>
              <a:t> Instant 360° insights: Gain real-time feedback from trusted peers </a:t>
            </a:r>
            <a:r>
              <a:rPr lang="en-AU" sz="1200" b="0" i="0" dirty="0">
                <a:effectLst/>
                <a:ea typeface="+mn-lt"/>
                <a:cs typeface="+mn-lt"/>
              </a:rPr>
              <a:t>to enrich your leadership</a:t>
            </a:r>
          </a:p>
          <a:p>
            <a:pPr>
              <a:buFont typeface="Arial" panose="020B0604020202020204" pitchFamily="34" charset="0"/>
              <a:buChar char="•"/>
            </a:pPr>
            <a:r>
              <a:rPr lang="en-AU" sz="1200" dirty="0">
                <a:ea typeface="+mn-lt"/>
                <a:cs typeface="+mn-lt"/>
              </a:rPr>
              <a:t> Lead authentically: Develop effective strategies using the latest insights from group and leadership psychology</a:t>
            </a:r>
          </a:p>
        </p:txBody>
      </p:sp>
      <p:sp>
        <p:nvSpPr>
          <p:cNvPr id="12" name="TextBox 11">
            <a:extLst>
              <a:ext uri="{FF2B5EF4-FFF2-40B4-BE49-F238E27FC236}">
                <a16:creationId xmlns:a16="http://schemas.microsoft.com/office/drawing/2014/main" id="{3F78B249-0E72-585C-20DA-BD9BA861039A}"/>
              </a:ext>
            </a:extLst>
          </p:cNvPr>
          <p:cNvSpPr txBox="1"/>
          <p:nvPr/>
        </p:nvSpPr>
        <p:spPr>
          <a:xfrm>
            <a:off x="369277" y="4134777"/>
            <a:ext cx="6246573" cy="1015663"/>
          </a:xfrm>
          <a:prstGeom prst="rect">
            <a:avLst/>
          </a:prstGeom>
          <a:noFill/>
        </p:spPr>
        <p:txBody>
          <a:bodyPr wrap="square" lIns="91440" tIns="45720" rIns="91440" bIns="45720" rtlCol="0" anchor="t">
            <a:spAutoFit/>
          </a:bodyPr>
          <a:lstStyle/>
          <a:p>
            <a:r>
              <a:rPr lang="en-US" sz="1200" dirty="0">
                <a:solidFill>
                  <a:srgbClr val="374151"/>
                </a:solidFill>
                <a:ea typeface="+mn-lt"/>
                <a:cs typeface="+mn-lt"/>
              </a:rPr>
              <a:t>As a senior leader in healthcare, you’re constantly navigating challenges. </a:t>
            </a:r>
          </a:p>
          <a:p>
            <a:r>
              <a:rPr lang="en-US" sz="1200" dirty="0">
                <a:solidFill>
                  <a:srgbClr val="374151"/>
                </a:solidFill>
                <a:ea typeface="+mn-lt"/>
                <a:cs typeface="+mn-lt"/>
              </a:rPr>
              <a:t>But where do you turn for authentic connections, reflection and personal growth? </a:t>
            </a:r>
          </a:p>
          <a:p>
            <a:endParaRPr lang="en-US" sz="1200" dirty="0">
              <a:solidFill>
                <a:srgbClr val="374151"/>
              </a:solidFill>
              <a:ea typeface="+mn-lt"/>
              <a:cs typeface="+mn-lt"/>
            </a:endParaRPr>
          </a:p>
          <a:p>
            <a:r>
              <a:rPr lang="en-AU" sz="1200" dirty="0">
                <a:solidFill>
                  <a:srgbClr val="000000"/>
                </a:solidFill>
                <a:effectLst/>
                <a:ea typeface="Times New Roman" panose="02020603050405020304" pitchFamily="18" charset="0"/>
              </a:rPr>
              <a:t>Rethink your leadership assumptions and approach challenges with fresh creativity. </a:t>
            </a:r>
          </a:p>
          <a:p>
            <a:r>
              <a:rPr lang="en-US" sz="1200" dirty="0">
                <a:solidFill>
                  <a:srgbClr val="374151"/>
                </a:solidFill>
                <a:ea typeface="+mn-lt"/>
                <a:cs typeface="+mn-lt"/>
              </a:rPr>
              <a:t>Secure your spot in our exclusive Analytic Coaching Group and ignite your leadership potential.</a:t>
            </a:r>
            <a:endParaRPr lang="en-US" dirty="0">
              <a:ea typeface="+mn-lt"/>
              <a:cs typeface="+mn-lt"/>
            </a:endParaRPr>
          </a:p>
        </p:txBody>
      </p:sp>
      <p:sp>
        <p:nvSpPr>
          <p:cNvPr id="13" name="TextBox 12">
            <a:extLst>
              <a:ext uri="{FF2B5EF4-FFF2-40B4-BE49-F238E27FC236}">
                <a16:creationId xmlns:a16="http://schemas.microsoft.com/office/drawing/2014/main" id="{713FDA8C-737F-BD11-4838-A3F173685C00}"/>
              </a:ext>
            </a:extLst>
          </p:cNvPr>
          <p:cNvSpPr txBox="1"/>
          <p:nvPr/>
        </p:nvSpPr>
        <p:spPr>
          <a:xfrm>
            <a:off x="4457700" y="8484510"/>
            <a:ext cx="2533315" cy="461665"/>
          </a:xfrm>
          <a:prstGeom prst="rect">
            <a:avLst/>
          </a:prstGeom>
          <a:noFill/>
        </p:spPr>
        <p:txBody>
          <a:bodyPr wrap="square">
            <a:spAutoFit/>
          </a:bodyPr>
          <a:lstStyle/>
          <a:p>
            <a:r>
              <a:rPr lang="en-AU" sz="1200" b="0" i="0" dirty="0">
                <a:solidFill>
                  <a:srgbClr val="374151"/>
                </a:solidFill>
                <a:effectLst/>
              </a:rPr>
              <a:t>Secure your spot now and </a:t>
            </a:r>
          </a:p>
          <a:p>
            <a:r>
              <a:rPr lang="en-AU" sz="1200" b="0" i="0" dirty="0">
                <a:solidFill>
                  <a:srgbClr val="374151"/>
                </a:solidFill>
                <a:effectLst/>
              </a:rPr>
              <a:t>ignite your leadership potential.</a:t>
            </a:r>
            <a:r>
              <a:rPr lang="en-AU" sz="1200" b="0" dirty="0">
                <a:solidFill>
                  <a:srgbClr val="374151"/>
                </a:solidFill>
                <a:effectLst/>
              </a:rPr>
              <a:t>.</a:t>
            </a:r>
            <a:endParaRPr lang="en-US" sz="1200" dirty="0"/>
          </a:p>
        </p:txBody>
      </p:sp>
      <p:sp>
        <p:nvSpPr>
          <p:cNvPr id="14" name="TextBox 13">
            <a:extLst>
              <a:ext uri="{FF2B5EF4-FFF2-40B4-BE49-F238E27FC236}">
                <a16:creationId xmlns:a16="http://schemas.microsoft.com/office/drawing/2014/main" id="{549B2357-A2E4-BBA5-DC51-B8DF967CCD9B}"/>
              </a:ext>
            </a:extLst>
          </p:cNvPr>
          <p:cNvSpPr txBox="1"/>
          <p:nvPr/>
        </p:nvSpPr>
        <p:spPr>
          <a:xfrm>
            <a:off x="4457700" y="5940312"/>
            <a:ext cx="2101450" cy="1754326"/>
          </a:xfrm>
          <a:prstGeom prst="rect">
            <a:avLst/>
          </a:prstGeom>
          <a:noFill/>
        </p:spPr>
        <p:txBody>
          <a:bodyPr wrap="square" rtlCol="0">
            <a:spAutoFit/>
          </a:bodyPr>
          <a:lstStyle/>
          <a:p>
            <a:r>
              <a:rPr lang="en-US" sz="1200" i="1" dirty="0"/>
              <a:t>“You bare your heart and share things you wouldn’t under normal circumstances. You get to know each other very quickly. There’s that sort of intense, shared experience that comes from speaking to each other’s lives.” </a:t>
            </a:r>
          </a:p>
          <a:p>
            <a:r>
              <a:rPr lang="en-US" sz="1200" i="1" dirty="0"/>
              <a:t>Sarah, Medical Director</a:t>
            </a:r>
          </a:p>
        </p:txBody>
      </p:sp>
    </p:spTree>
    <p:extLst>
      <p:ext uri="{BB962C8B-B14F-4D97-AF65-F5344CB8AC3E}">
        <p14:creationId xmlns:p14="http://schemas.microsoft.com/office/powerpoint/2010/main" val="718692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6E4814C-6C0B-5557-5C01-B44E1FC04BFB}"/>
              </a:ext>
            </a:extLst>
          </p:cNvPr>
          <p:cNvSpPr txBox="1"/>
          <p:nvPr/>
        </p:nvSpPr>
        <p:spPr>
          <a:xfrm>
            <a:off x="436941" y="7958178"/>
            <a:ext cx="2655277" cy="1754326"/>
          </a:xfrm>
          <a:prstGeom prst="rect">
            <a:avLst/>
          </a:prstGeom>
          <a:noFill/>
        </p:spPr>
        <p:txBody>
          <a:bodyPr wrap="square" rtlCol="0">
            <a:spAutoFit/>
          </a:bodyPr>
          <a:lstStyle/>
          <a:p>
            <a:r>
              <a:rPr lang="en-AU" sz="1200" b="1" i="0" dirty="0">
                <a:solidFill>
                  <a:srgbClr val="374151"/>
                </a:solidFill>
                <a:effectLst/>
                <a:latin typeface="Söhne"/>
              </a:rPr>
              <a:t>Limited spots available</a:t>
            </a:r>
          </a:p>
          <a:p>
            <a:r>
              <a:rPr lang="en-AU" sz="1200" b="0" i="0" dirty="0">
                <a:solidFill>
                  <a:srgbClr val="374151"/>
                </a:solidFill>
                <a:effectLst/>
                <a:latin typeface="Söhne"/>
              </a:rPr>
              <a:t>Don’t miss this unique opportunity to </a:t>
            </a:r>
            <a:r>
              <a:rPr lang="en-AU" sz="1200" dirty="0">
                <a:solidFill>
                  <a:srgbClr val="374151"/>
                </a:solidFill>
                <a:latin typeface="Söhne"/>
              </a:rPr>
              <a:t>transform</a:t>
            </a:r>
            <a:r>
              <a:rPr lang="en-AU" sz="1200" b="0" i="0" dirty="0">
                <a:solidFill>
                  <a:srgbClr val="374151"/>
                </a:solidFill>
                <a:effectLst/>
                <a:latin typeface="Söhne"/>
              </a:rPr>
              <a:t> your leadership journey.</a:t>
            </a:r>
          </a:p>
          <a:p>
            <a:endParaRPr lang="en-AU" sz="1200" b="0" i="0" dirty="0">
              <a:solidFill>
                <a:srgbClr val="374151"/>
              </a:solidFill>
              <a:effectLst/>
              <a:latin typeface="Söhne"/>
            </a:endParaRPr>
          </a:p>
          <a:p>
            <a:r>
              <a:rPr lang="en-AU" sz="1200" b="1" dirty="0">
                <a:solidFill>
                  <a:srgbClr val="374151"/>
                </a:solidFill>
                <a:latin typeface="Söhne"/>
              </a:rPr>
              <a:t>Book your free discovery call</a:t>
            </a:r>
            <a:endParaRPr lang="en-AU" sz="1200" b="1" i="0" dirty="0">
              <a:solidFill>
                <a:srgbClr val="374151"/>
              </a:solidFill>
              <a:effectLst/>
              <a:latin typeface="Söhne"/>
            </a:endParaRPr>
          </a:p>
          <a:p>
            <a:r>
              <a:rPr lang="en-AU" sz="1200" b="1" dirty="0">
                <a:solidFill>
                  <a:srgbClr val="374151"/>
                </a:solidFill>
                <a:hlinkClick r:id="rId3"/>
              </a:rPr>
              <a:t>michael@fischerconsults.com</a:t>
            </a:r>
            <a:endParaRPr lang="en-AU" sz="1200" b="1" dirty="0">
              <a:solidFill>
                <a:srgbClr val="374151"/>
              </a:solidFill>
            </a:endParaRPr>
          </a:p>
          <a:p>
            <a:r>
              <a:rPr lang="en-AU" sz="1200" b="1" dirty="0">
                <a:solidFill>
                  <a:srgbClr val="374151"/>
                </a:solidFill>
                <a:hlinkClick r:id="rId4"/>
              </a:rPr>
              <a:t>rachelgibbons@me.com</a:t>
            </a:r>
          </a:p>
          <a:p>
            <a:r>
              <a:rPr lang="en-AU" sz="1200" b="1" dirty="0">
                <a:solidFill>
                  <a:srgbClr val="374151"/>
                </a:solidFill>
                <a:hlinkClick r:id="rId4"/>
              </a:rPr>
              <a:t>www.fischerconsults.com</a:t>
            </a:r>
            <a:endParaRPr lang="en-AU" sz="1200" b="1" dirty="0">
              <a:solidFill>
                <a:srgbClr val="374151"/>
              </a:solidFill>
            </a:endParaRPr>
          </a:p>
          <a:p>
            <a:endParaRPr lang="en-AU" sz="1200" dirty="0">
              <a:solidFill>
                <a:srgbClr val="374151"/>
              </a:solidFill>
              <a:latin typeface="Söhne"/>
            </a:endParaRPr>
          </a:p>
        </p:txBody>
      </p:sp>
      <p:sp>
        <p:nvSpPr>
          <p:cNvPr id="11" name="TextBox 10">
            <a:extLst>
              <a:ext uri="{FF2B5EF4-FFF2-40B4-BE49-F238E27FC236}">
                <a16:creationId xmlns:a16="http://schemas.microsoft.com/office/drawing/2014/main" id="{3380B98A-10B3-282A-8E96-95EEB4F1C5B6}"/>
              </a:ext>
            </a:extLst>
          </p:cNvPr>
          <p:cNvSpPr txBox="1"/>
          <p:nvPr/>
        </p:nvSpPr>
        <p:spPr>
          <a:xfrm>
            <a:off x="518331" y="3593236"/>
            <a:ext cx="2992059" cy="2677656"/>
          </a:xfrm>
          <a:prstGeom prst="rect">
            <a:avLst/>
          </a:prstGeom>
          <a:noFill/>
        </p:spPr>
        <p:txBody>
          <a:bodyPr wrap="square" lIns="91440" tIns="45720" rIns="91440" bIns="45720" rtlCol="0" anchor="t">
            <a:spAutoFit/>
          </a:bodyPr>
          <a:lstStyle/>
          <a:p>
            <a:r>
              <a:rPr lang="en-AU" sz="1200" dirty="0">
                <a:ea typeface="+mn-lt"/>
                <a:cs typeface="+mn-lt"/>
              </a:rPr>
              <a:t>Professor Michael Fischer has 30 years’ experience developing leaders. An award-winning business school professor, group analyst and psychoanalytic psychotherapist, he has taught senior leadership programmes at the University of Oxford, King’s College London and the University of Melbourne. His extensive leadership experience as an NHS clinical director and consultant psychotherapist inform his work as an ICF accredited executive coach. With a PhD from Imperial College, University of London, he is an expert in melding psychological insights with strategic organisational change.</a:t>
            </a:r>
          </a:p>
        </p:txBody>
      </p:sp>
      <p:sp>
        <p:nvSpPr>
          <p:cNvPr id="14" name="TextBox 13">
            <a:extLst>
              <a:ext uri="{FF2B5EF4-FFF2-40B4-BE49-F238E27FC236}">
                <a16:creationId xmlns:a16="http://schemas.microsoft.com/office/drawing/2014/main" id="{549B2357-A2E4-BBA5-DC51-B8DF967CCD9B}"/>
              </a:ext>
            </a:extLst>
          </p:cNvPr>
          <p:cNvSpPr txBox="1"/>
          <p:nvPr/>
        </p:nvSpPr>
        <p:spPr>
          <a:xfrm>
            <a:off x="3680409" y="7837702"/>
            <a:ext cx="3007660" cy="1754326"/>
          </a:xfrm>
          <a:prstGeom prst="rect">
            <a:avLst/>
          </a:prstGeom>
          <a:noFill/>
        </p:spPr>
        <p:txBody>
          <a:bodyPr wrap="square" rtlCol="0">
            <a:spAutoFit/>
          </a:bodyPr>
          <a:lstStyle/>
          <a:p>
            <a:pPr algn="ctr"/>
            <a:r>
              <a:rPr lang="en-US" sz="1200" i="1" dirty="0"/>
              <a:t>“Through this exceptional coaching, our leadership team elevated its performance to lead the hospital with greater clarity, cohesion and thoughtfulness. Not only do we provide a superior work environment for staff, but better care for our patients.” </a:t>
            </a:r>
          </a:p>
          <a:p>
            <a:pPr algn="ctr"/>
            <a:r>
              <a:rPr lang="en-US" sz="1200" i="1" dirty="0"/>
              <a:t>John, CEO</a:t>
            </a:r>
          </a:p>
          <a:p>
            <a:endParaRPr lang="en-US" sz="1200" dirty="0"/>
          </a:p>
          <a:p>
            <a:endParaRPr lang="en-US" sz="1200" dirty="0"/>
          </a:p>
        </p:txBody>
      </p:sp>
      <p:sp>
        <p:nvSpPr>
          <p:cNvPr id="16" name="TextBox 15">
            <a:extLst>
              <a:ext uri="{FF2B5EF4-FFF2-40B4-BE49-F238E27FC236}">
                <a16:creationId xmlns:a16="http://schemas.microsoft.com/office/drawing/2014/main" id="{7F05CADF-DC93-5E4D-D481-A09FF00412AD}"/>
              </a:ext>
            </a:extLst>
          </p:cNvPr>
          <p:cNvSpPr txBox="1"/>
          <p:nvPr/>
        </p:nvSpPr>
        <p:spPr>
          <a:xfrm>
            <a:off x="3853131" y="3614172"/>
            <a:ext cx="2765709" cy="2677656"/>
          </a:xfrm>
          <a:prstGeom prst="rect">
            <a:avLst/>
          </a:prstGeom>
          <a:noFill/>
        </p:spPr>
        <p:txBody>
          <a:bodyPr wrap="square" lIns="91440" tIns="45720" rIns="91440" bIns="45720" rtlCol="0" anchor="t">
            <a:spAutoFit/>
          </a:bodyPr>
          <a:lstStyle/>
          <a:p>
            <a:r>
              <a:rPr lang="en-AU" sz="1200" dirty="0">
                <a:ea typeface="+mn-lt"/>
                <a:cs typeface="+mn-lt"/>
              </a:rPr>
              <a:t>Dr Rachel Gibbons is a renowned psychoanalyst, group analyst, consultant psychiatrist and organisational consultant in the health sector. She has 20 years of leadership within the NHS, and she was also the National Director of Therapies for the Priory Group, directing therapy services across 100 UK hospitals. She holds prominent positions as Chair of the Patient Safety Group, Chair of the Working Group on the Effect of Suicide and Homicide on Psychiatrists, and Vice Chair of the Psychotherapy Faculty at the Royal College of Psychiatrists. </a:t>
            </a:r>
          </a:p>
        </p:txBody>
      </p:sp>
      <p:pic>
        <p:nvPicPr>
          <p:cNvPr id="2" name="Picture 1">
            <a:extLst>
              <a:ext uri="{FF2B5EF4-FFF2-40B4-BE49-F238E27FC236}">
                <a16:creationId xmlns:a16="http://schemas.microsoft.com/office/drawing/2014/main" id="{BC77500F-59B6-106F-3326-581494A20BCB}"/>
              </a:ext>
            </a:extLst>
          </p:cNvPr>
          <p:cNvPicPr>
            <a:picLocks noChangeAspect="1"/>
          </p:cNvPicPr>
          <p:nvPr/>
        </p:nvPicPr>
        <p:blipFill rotWithShape="1">
          <a:blip r:embed="rId5"/>
          <a:srcRect t="2311" b="7308"/>
          <a:stretch/>
        </p:blipFill>
        <p:spPr>
          <a:xfrm>
            <a:off x="4273033" y="770734"/>
            <a:ext cx="1925906" cy="2609654"/>
          </a:xfrm>
          <a:prstGeom prst="rect">
            <a:avLst/>
          </a:prstGeom>
        </p:spPr>
      </p:pic>
      <p:pic>
        <p:nvPicPr>
          <p:cNvPr id="3" name="Picture 2">
            <a:extLst>
              <a:ext uri="{FF2B5EF4-FFF2-40B4-BE49-F238E27FC236}">
                <a16:creationId xmlns:a16="http://schemas.microsoft.com/office/drawing/2014/main" id="{8C3C3FBA-DC9E-B015-7DB2-890FB5F73E40}"/>
              </a:ext>
            </a:extLst>
          </p:cNvPr>
          <p:cNvPicPr>
            <a:picLocks noChangeAspect="1"/>
          </p:cNvPicPr>
          <p:nvPr/>
        </p:nvPicPr>
        <p:blipFill rotWithShape="1">
          <a:blip r:embed="rId6"/>
          <a:srcRect l="4651" r="4651"/>
          <a:stretch/>
        </p:blipFill>
        <p:spPr>
          <a:xfrm>
            <a:off x="791626" y="813138"/>
            <a:ext cx="1925906" cy="2609655"/>
          </a:xfrm>
          <a:prstGeom prst="rect">
            <a:avLst/>
          </a:prstGeom>
        </p:spPr>
      </p:pic>
      <p:pic>
        <p:nvPicPr>
          <p:cNvPr id="4" name="Picture 3">
            <a:extLst>
              <a:ext uri="{FF2B5EF4-FFF2-40B4-BE49-F238E27FC236}">
                <a16:creationId xmlns:a16="http://schemas.microsoft.com/office/drawing/2014/main" id="{F1F131FF-C46A-0E91-83BD-B9E6666DC11F}"/>
              </a:ext>
            </a:extLst>
          </p:cNvPr>
          <p:cNvPicPr>
            <a:picLocks noChangeAspect="1"/>
          </p:cNvPicPr>
          <p:nvPr/>
        </p:nvPicPr>
        <p:blipFill>
          <a:blip r:embed="rId7"/>
          <a:stretch>
            <a:fillRect/>
          </a:stretch>
        </p:blipFill>
        <p:spPr>
          <a:xfrm>
            <a:off x="2921252" y="9167567"/>
            <a:ext cx="2567326" cy="714841"/>
          </a:xfrm>
          <a:prstGeom prst="rect">
            <a:avLst/>
          </a:prstGeom>
        </p:spPr>
      </p:pic>
      <p:sp>
        <p:nvSpPr>
          <p:cNvPr id="7" name="TextBox 6">
            <a:extLst>
              <a:ext uri="{FF2B5EF4-FFF2-40B4-BE49-F238E27FC236}">
                <a16:creationId xmlns:a16="http://schemas.microsoft.com/office/drawing/2014/main" id="{1EC851F2-2E75-F5CD-F325-13D686F226AE}"/>
              </a:ext>
            </a:extLst>
          </p:cNvPr>
          <p:cNvSpPr txBox="1"/>
          <p:nvPr/>
        </p:nvSpPr>
        <p:spPr>
          <a:xfrm>
            <a:off x="426941" y="429760"/>
            <a:ext cx="6272440" cy="307777"/>
          </a:xfrm>
          <a:prstGeom prst="rect">
            <a:avLst/>
          </a:prstGeom>
          <a:noFill/>
        </p:spPr>
        <p:txBody>
          <a:bodyPr wrap="square" rtlCol="0">
            <a:spAutoFit/>
          </a:bodyPr>
          <a:lstStyle/>
          <a:p>
            <a:pPr algn="ctr"/>
            <a:r>
              <a:rPr lang="en-US" sz="1400" dirty="0"/>
              <a:t>Expertly guided by insight, academic </a:t>
            </a:r>
            <a:r>
              <a:rPr lang="en-US" sz="1400" dirty="0" err="1"/>
              <a:t>rigour</a:t>
            </a:r>
            <a:r>
              <a:rPr lang="en-US" sz="1400" dirty="0"/>
              <a:t> and practical leadership strategies</a:t>
            </a:r>
          </a:p>
        </p:txBody>
      </p:sp>
      <p:sp>
        <p:nvSpPr>
          <p:cNvPr id="9" name="TextBox 8">
            <a:extLst>
              <a:ext uri="{FF2B5EF4-FFF2-40B4-BE49-F238E27FC236}">
                <a16:creationId xmlns:a16="http://schemas.microsoft.com/office/drawing/2014/main" id="{64D47EC6-7742-6004-7236-A0E4CE4F494F}"/>
              </a:ext>
            </a:extLst>
          </p:cNvPr>
          <p:cNvSpPr txBox="1"/>
          <p:nvPr/>
        </p:nvSpPr>
        <p:spPr>
          <a:xfrm>
            <a:off x="859231" y="6452707"/>
            <a:ext cx="5828838" cy="1384995"/>
          </a:xfrm>
          <a:prstGeom prst="rect">
            <a:avLst/>
          </a:prstGeom>
          <a:noFill/>
        </p:spPr>
        <p:txBody>
          <a:bodyPr wrap="square">
            <a:spAutoFit/>
          </a:bodyPr>
          <a:lstStyle/>
          <a:p>
            <a:pPr>
              <a:tabLst>
                <a:tab pos="572770" algn="l"/>
              </a:tabLst>
            </a:pPr>
            <a:r>
              <a:rPr lang="en-AU" sz="1200" dirty="0">
                <a:solidFill>
                  <a:srgbClr val="000000"/>
                </a:solidFill>
                <a:ea typeface="Times New Roman" panose="02020603050405020304" pitchFamily="18" charset="0"/>
              </a:rPr>
              <a:t>Engage with global leaders, gain diverse insights and forge lasting bonds.</a:t>
            </a:r>
            <a:r>
              <a:rPr lang="en-AU" sz="1200" dirty="0">
                <a:ea typeface="Times New Roman" panose="02020603050405020304" pitchFamily="18" charset="0"/>
              </a:rPr>
              <a:t> Explore questions such as:</a:t>
            </a:r>
          </a:p>
          <a:p>
            <a:pPr>
              <a:tabLst>
                <a:tab pos="572770" algn="l"/>
              </a:tabLst>
            </a:pPr>
            <a:r>
              <a:rPr lang="en-AU" sz="1200" dirty="0">
                <a:solidFill>
                  <a:srgbClr val="000000"/>
                </a:solidFill>
                <a:effectLst/>
                <a:ea typeface="Times New Roman" panose="02020603050405020304" pitchFamily="18" charset="0"/>
              </a:rPr>
              <a:t> </a:t>
            </a:r>
            <a:endParaRPr lang="en-AU" sz="1200" dirty="0">
              <a:effectLst/>
              <a:ea typeface="Times New Roman" panose="02020603050405020304" pitchFamily="18" charset="0"/>
            </a:endParaRPr>
          </a:p>
          <a:p>
            <a:pPr marL="342900" lvl="0" indent="-342900">
              <a:buSzPts val="1000"/>
              <a:buFont typeface="Symbol" pitchFamily="2" charset="2"/>
              <a:buChar char=""/>
              <a:tabLst>
                <a:tab pos="457200" algn="l"/>
                <a:tab pos="572770" algn="l"/>
              </a:tabLst>
            </a:pPr>
            <a:r>
              <a:rPr lang="en-AU" sz="1200" dirty="0">
                <a:solidFill>
                  <a:srgbClr val="000000"/>
                </a:solidFill>
                <a:effectLst/>
                <a:ea typeface="Times New Roman" panose="02020603050405020304" pitchFamily="18" charset="0"/>
              </a:rPr>
              <a:t>What kind of leader do I aspire to be in the next chapter of my life and career?</a:t>
            </a:r>
          </a:p>
          <a:p>
            <a:pPr marL="342900" lvl="0" indent="-342900">
              <a:buSzPts val="1000"/>
              <a:buFont typeface="Symbol" pitchFamily="2" charset="2"/>
              <a:buChar char=""/>
              <a:tabLst>
                <a:tab pos="457200" algn="l"/>
                <a:tab pos="572770" algn="l"/>
              </a:tabLst>
            </a:pPr>
            <a:r>
              <a:rPr lang="en-AU" sz="1200" dirty="0">
                <a:solidFill>
                  <a:srgbClr val="000000"/>
                </a:solidFill>
                <a:effectLst/>
                <a:ea typeface="Times New Roman" panose="02020603050405020304" pitchFamily="18" charset="0"/>
              </a:rPr>
              <a:t>What unique qualities and actions do I offer that no one else can?</a:t>
            </a:r>
          </a:p>
          <a:p>
            <a:pPr marL="342900" lvl="0" indent="-342900">
              <a:buSzPts val="1000"/>
              <a:buFont typeface="Symbol" pitchFamily="2" charset="2"/>
              <a:buChar char=""/>
              <a:tabLst>
                <a:tab pos="457200" algn="l"/>
                <a:tab pos="572770" algn="l"/>
              </a:tabLst>
            </a:pPr>
            <a:r>
              <a:rPr lang="en-AU" sz="1200" dirty="0">
                <a:solidFill>
                  <a:srgbClr val="000000"/>
                </a:solidFill>
                <a:effectLst/>
                <a:ea typeface="Times New Roman" panose="02020603050405020304" pitchFamily="18" charset="0"/>
              </a:rPr>
              <a:t>How can I galvanise my personal strengths to inspire and motivate others?</a:t>
            </a:r>
          </a:p>
          <a:p>
            <a:pPr>
              <a:tabLst>
                <a:tab pos="572770" algn="l"/>
              </a:tabLst>
            </a:pPr>
            <a:r>
              <a:rPr lang="en-US" sz="1200" dirty="0">
                <a:solidFill>
                  <a:srgbClr val="000000"/>
                </a:solidFill>
                <a:effectLst/>
                <a:ea typeface="Times New Roman" panose="02020603050405020304" pitchFamily="18" charset="0"/>
              </a:rPr>
              <a:t> </a:t>
            </a:r>
            <a:endParaRPr lang="en-AU" sz="1200" dirty="0">
              <a:effectLst/>
              <a:ea typeface="Times New Roman" panose="02020603050405020304" pitchFamily="18" charset="0"/>
            </a:endParaRPr>
          </a:p>
        </p:txBody>
      </p:sp>
      <p:pic>
        <p:nvPicPr>
          <p:cNvPr id="5" name="Picture 4">
            <a:extLst>
              <a:ext uri="{FF2B5EF4-FFF2-40B4-BE49-F238E27FC236}">
                <a16:creationId xmlns:a16="http://schemas.microsoft.com/office/drawing/2014/main" id="{2AF160BC-30D9-F5F0-40C2-1D07C12284BB}"/>
              </a:ext>
            </a:extLst>
          </p:cNvPr>
          <p:cNvPicPr>
            <a:picLocks noChangeAspect="1"/>
          </p:cNvPicPr>
          <p:nvPr/>
        </p:nvPicPr>
        <p:blipFill rotWithShape="1">
          <a:blip r:embed="rId8"/>
          <a:srcRect t="30034" b="28379"/>
          <a:stretch/>
        </p:blipFill>
        <p:spPr>
          <a:xfrm>
            <a:off x="5488578" y="9314722"/>
            <a:ext cx="956523" cy="397782"/>
          </a:xfrm>
          <a:prstGeom prst="rect">
            <a:avLst/>
          </a:prstGeom>
        </p:spPr>
      </p:pic>
    </p:spTree>
    <p:extLst>
      <p:ext uri="{BB962C8B-B14F-4D97-AF65-F5344CB8AC3E}">
        <p14:creationId xmlns:p14="http://schemas.microsoft.com/office/powerpoint/2010/main" val="16281631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6963</TotalTime>
  <Words>625</Words>
  <Application>Microsoft Macintosh PowerPoint</Application>
  <PresentationFormat>A4 Paper (210x297 mm)</PresentationFormat>
  <Paragraphs>48</Paragraphs>
  <Slides>2</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Calibri</vt:lpstr>
      <vt:lpstr>Calibri Light</vt:lpstr>
      <vt:lpstr>Söhne</vt:lpstr>
      <vt:lpstr>Symbol</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Fischer</dc:creator>
  <cp:lastModifiedBy>Michael Fischer</cp:lastModifiedBy>
  <cp:revision>49</cp:revision>
  <dcterms:created xsi:type="dcterms:W3CDTF">2023-09-02T01:17:35Z</dcterms:created>
  <dcterms:modified xsi:type="dcterms:W3CDTF">2023-09-12T02:10:22Z</dcterms:modified>
</cp:coreProperties>
</file>