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media/image5.jpg" ContentType="image/jpg"/>
  <Override PartName="/ppt/media/image6.jpg" ContentType="image/jpg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61" r:id="rId3"/>
    <p:sldId id="264" r:id="rId4"/>
    <p:sldId id="268" r:id="rId5"/>
    <p:sldId id="260" r:id="rId6"/>
    <p:sldId id="258" r:id="rId7"/>
    <p:sldId id="257" r:id="rId8"/>
    <p:sldId id="269" r:id="rId9"/>
    <p:sldId id="270" r:id="rId10"/>
    <p:sldId id="27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88" autoAdjust="0"/>
    <p:restoredTop sz="96327" autoAdjust="0"/>
  </p:normalViewPr>
  <p:slideViewPr>
    <p:cSldViewPr snapToGrid="0">
      <p:cViewPr varScale="1">
        <p:scale>
          <a:sx n="123" d="100"/>
          <a:sy n="123" d="100"/>
        </p:scale>
        <p:origin x="117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87C423-6720-401F-9419-E1D787572EE0}" type="datetimeFigureOut">
              <a:rPr lang="en-US" smtClean="0"/>
              <a:t>3/7/23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7AE796-97CE-4335-9D88-5F0EBDF334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253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7AE796-97CE-4335-9D88-5F0EBDF3348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75945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7AE796-97CE-4335-9D88-5F0EBDF33482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26464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7AE796-97CE-4335-9D88-5F0EBDF33482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5506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7AE796-97CE-4335-9D88-5F0EBDF3348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16848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7AE796-97CE-4335-9D88-5F0EBDF3348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32842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7AE796-97CE-4335-9D88-5F0EBDF3348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44018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7AE796-97CE-4335-9D88-5F0EBDF3348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36654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7AE796-97CE-4335-9D88-5F0EBDF3348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99766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7AE796-97CE-4335-9D88-5F0EBDF3348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31706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7AE796-97CE-4335-9D88-5F0EBDF33482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3848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128577C5-F99D-4480-A19B-82E26AD2ADE0}"/>
              </a:ext>
            </a:extLst>
          </p:cNvPr>
          <p:cNvSpPr/>
          <p:nvPr userDrawn="1"/>
        </p:nvSpPr>
        <p:spPr>
          <a:xfrm>
            <a:off x="2096387" y="2476500"/>
            <a:ext cx="7999226" cy="1866900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06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0EFA686-97CB-4470-864B-27A06C88A07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9CF712-6850-4791-A1B1-34F817E64EA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77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80092595-7CB8-4CB6-B1CB-955F6B540E6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70076" y="1143000"/>
            <a:ext cx="3355848" cy="4572000"/>
          </a:xfrm>
          <a:custGeom>
            <a:avLst/>
            <a:gdLst>
              <a:gd name="connsiteX0" fmla="*/ 0 w 3355848"/>
              <a:gd name="connsiteY0" fmla="*/ 0 h 4572000"/>
              <a:gd name="connsiteX1" fmla="*/ 3355848 w 3355848"/>
              <a:gd name="connsiteY1" fmla="*/ 0 h 4572000"/>
              <a:gd name="connsiteX2" fmla="*/ 3355848 w 3355848"/>
              <a:gd name="connsiteY2" fmla="*/ 4572000 h 4572000"/>
              <a:gd name="connsiteX3" fmla="*/ 0 w 3355848"/>
              <a:gd name="connsiteY3" fmla="*/ 4572000 h 45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5848" h="4572000">
                <a:moveTo>
                  <a:pt x="0" y="0"/>
                </a:moveTo>
                <a:lnTo>
                  <a:pt x="3355848" y="0"/>
                </a:lnTo>
                <a:lnTo>
                  <a:pt x="3355848" y="4572000"/>
                </a:lnTo>
                <a:lnTo>
                  <a:pt x="0" y="4572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308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7D1B75A8-9F54-428E-8FC8-1BC010A802C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31429" y="1193800"/>
            <a:ext cx="4470400" cy="4470400"/>
          </a:xfrm>
          <a:custGeom>
            <a:avLst/>
            <a:gdLst>
              <a:gd name="connsiteX0" fmla="*/ 0 w 4470400"/>
              <a:gd name="connsiteY0" fmla="*/ 0 h 4470400"/>
              <a:gd name="connsiteX1" fmla="*/ 4470400 w 4470400"/>
              <a:gd name="connsiteY1" fmla="*/ 0 h 4470400"/>
              <a:gd name="connsiteX2" fmla="*/ 4470400 w 4470400"/>
              <a:gd name="connsiteY2" fmla="*/ 4470400 h 4470400"/>
              <a:gd name="connsiteX3" fmla="*/ 0 w 4470400"/>
              <a:gd name="connsiteY3" fmla="*/ 4470400 h 447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0400" h="4470400">
                <a:moveTo>
                  <a:pt x="0" y="0"/>
                </a:moveTo>
                <a:lnTo>
                  <a:pt x="4470400" y="0"/>
                </a:lnTo>
                <a:lnTo>
                  <a:pt x="4470400" y="4470400"/>
                </a:lnTo>
                <a:lnTo>
                  <a:pt x="0" y="44704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0545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_Pag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7D1B75A8-9F54-428E-8FC8-1BC010A802C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1683" y="0"/>
            <a:ext cx="6099048" cy="6858000"/>
          </a:xfrm>
          <a:custGeom>
            <a:avLst/>
            <a:gdLst>
              <a:gd name="connsiteX0" fmla="*/ 0 w 4470400"/>
              <a:gd name="connsiteY0" fmla="*/ 0 h 4470400"/>
              <a:gd name="connsiteX1" fmla="*/ 4470400 w 4470400"/>
              <a:gd name="connsiteY1" fmla="*/ 0 h 4470400"/>
              <a:gd name="connsiteX2" fmla="*/ 4470400 w 4470400"/>
              <a:gd name="connsiteY2" fmla="*/ 4470400 h 4470400"/>
              <a:gd name="connsiteX3" fmla="*/ 0 w 4470400"/>
              <a:gd name="connsiteY3" fmla="*/ 4470400 h 447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0400" h="4470400">
                <a:moveTo>
                  <a:pt x="0" y="0"/>
                </a:moveTo>
                <a:lnTo>
                  <a:pt x="4470400" y="0"/>
                </a:lnTo>
                <a:lnTo>
                  <a:pt x="4470400" y="4470400"/>
                </a:lnTo>
                <a:lnTo>
                  <a:pt x="0" y="44704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9922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A9BBF4D5-2C9C-44E4-A1F1-C8CB5E01F56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78362" y="-1"/>
            <a:ext cx="3425371" cy="3817258"/>
          </a:xfrm>
          <a:custGeom>
            <a:avLst/>
            <a:gdLst>
              <a:gd name="connsiteX0" fmla="*/ 0 w 3425371"/>
              <a:gd name="connsiteY0" fmla="*/ 0 h 3817258"/>
              <a:gd name="connsiteX1" fmla="*/ 3425371 w 3425371"/>
              <a:gd name="connsiteY1" fmla="*/ 0 h 3817258"/>
              <a:gd name="connsiteX2" fmla="*/ 3425371 w 3425371"/>
              <a:gd name="connsiteY2" fmla="*/ 3817258 h 3817258"/>
              <a:gd name="connsiteX3" fmla="*/ 0 w 3425371"/>
              <a:gd name="connsiteY3" fmla="*/ 3817258 h 381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5371" h="3817258">
                <a:moveTo>
                  <a:pt x="0" y="0"/>
                </a:moveTo>
                <a:lnTo>
                  <a:pt x="3425371" y="0"/>
                </a:lnTo>
                <a:lnTo>
                  <a:pt x="3425371" y="3817258"/>
                </a:lnTo>
                <a:lnTo>
                  <a:pt x="0" y="381725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6636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510AA9F-2A50-43A9-9280-96C6C3520CC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94097" y="1723044"/>
            <a:ext cx="2008160" cy="2008160"/>
          </a:xfrm>
          <a:prstGeom prst="ellipse">
            <a:avLst/>
          </a:prstGeom>
        </p:spPr>
        <p:txBody>
          <a:bodyPr/>
          <a:lstStyle>
            <a:lvl1pPr>
              <a:defRPr sz="1700"/>
            </a:lvl1pPr>
          </a:lstStyle>
          <a:p>
            <a:endParaRPr lang="en-US"/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328976E2-9C06-4A88-A615-3C4381C26D2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213663" y="1723044"/>
            <a:ext cx="2008160" cy="2008160"/>
          </a:xfrm>
          <a:prstGeom prst="ellipse">
            <a:avLst/>
          </a:prstGeom>
        </p:spPr>
        <p:txBody>
          <a:bodyPr/>
          <a:lstStyle>
            <a:lvl1pPr>
              <a:defRPr sz="1700"/>
            </a:lvl1pPr>
          </a:lstStyle>
          <a:p>
            <a:endParaRPr lang="en-US" dirty="0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F5D4801D-402C-4B27-888C-C5BCD96FA9D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94097" y="4299264"/>
            <a:ext cx="2008160" cy="2008160"/>
          </a:xfrm>
          <a:prstGeom prst="ellipse">
            <a:avLst/>
          </a:prstGeom>
        </p:spPr>
        <p:txBody>
          <a:bodyPr/>
          <a:lstStyle>
            <a:lvl1pPr>
              <a:defRPr sz="1700"/>
            </a:lvl1pPr>
          </a:lstStyle>
          <a:p>
            <a:endParaRPr lang="en-US"/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8062CE4A-F534-4715-9CD2-D1739080D4F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213663" y="4299264"/>
            <a:ext cx="2008160" cy="2008160"/>
          </a:xfrm>
          <a:prstGeom prst="ellipse">
            <a:avLst/>
          </a:prstGeom>
        </p:spPr>
        <p:txBody>
          <a:bodyPr/>
          <a:lstStyle>
            <a:lvl1pPr>
              <a:defRPr sz="17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584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2234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1" r:id="rId2"/>
    <p:sldLayoutId id="2147483662" r:id="rId3"/>
    <p:sldLayoutId id="2147483663" r:id="rId4"/>
    <p:sldLayoutId id="2147483666" r:id="rId5"/>
    <p:sldLayoutId id="2147483664" r:id="rId6"/>
    <p:sldLayoutId id="2147483665" r:id="rId7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Arial Black" panose="020B0A040201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.jp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jpg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87B67863-820E-4AAF-96D6-43C47227A16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08875E8-AB65-4ED8-BC3C-224FF4122CA9}"/>
              </a:ext>
            </a:extLst>
          </p:cNvPr>
          <p:cNvSpPr/>
          <p:nvPr/>
        </p:nvSpPr>
        <p:spPr>
          <a:xfrm>
            <a:off x="1830324" y="2461846"/>
            <a:ext cx="8531352" cy="4406201"/>
          </a:xfrm>
          <a:prstGeom prst="rect">
            <a:avLst/>
          </a:prstGeom>
          <a:gradFill flip="none" rotWithShape="1">
            <a:gsLst>
              <a:gs pos="0">
                <a:schemeClr val="accent4">
                  <a:alpha val="97000"/>
                </a:schemeClr>
              </a:gs>
              <a:gs pos="100000">
                <a:schemeClr val="accent2">
                  <a:alpha val="90000"/>
                </a:schemeClr>
              </a:gs>
            </a:gsLst>
            <a:lin ang="8100000" scaled="1"/>
            <a:tileRect/>
          </a:gra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A11EC4E-F488-4C50-A6E3-F9034B3C6855}"/>
              </a:ext>
            </a:extLst>
          </p:cNvPr>
          <p:cNvSpPr/>
          <p:nvPr/>
        </p:nvSpPr>
        <p:spPr>
          <a:xfrm>
            <a:off x="5831628" y="5802117"/>
            <a:ext cx="119169" cy="11916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CC978397-0064-4D41-8EDF-9673F9BBE1C9}"/>
              </a:ext>
            </a:extLst>
          </p:cNvPr>
          <p:cNvSpPr/>
          <p:nvPr/>
        </p:nvSpPr>
        <p:spPr>
          <a:xfrm>
            <a:off x="6036415" y="5802117"/>
            <a:ext cx="119169" cy="11916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83C980AE-E269-48EC-B28E-A0FE11B7435D}"/>
              </a:ext>
            </a:extLst>
          </p:cNvPr>
          <p:cNvSpPr/>
          <p:nvPr/>
        </p:nvSpPr>
        <p:spPr>
          <a:xfrm>
            <a:off x="6241202" y="5802117"/>
            <a:ext cx="119169" cy="11916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39D2D9E-0A8D-4799-823C-2ACD55515A9A}"/>
              </a:ext>
            </a:extLst>
          </p:cNvPr>
          <p:cNvSpPr txBox="1"/>
          <p:nvPr/>
        </p:nvSpPr>
        <p:spPr>
          <a:xfrm>
            <a:off x="2363478" y="2928287"/>
            <a:ext cx="75052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400" b="1" spc="400" dirty="0">
                <a:solidFill>
                  <a:schemeClr val="tx2">
                    <a:lumMod val="10000"/>
                    <a:lumOff val="90000"/>
                  </a:schemeClr>
                </a:solidFill>
                <a:latin typeface="Calibri" panose="020F0502020204030204" pitchFamily="34" charset="0"/>
              </a:rPr>
              <a:t>Transformation of Fire Fighting and Emissions Control through innovation in water treatment</a:t>
            </a:r>
            <a:endParaRPr lang="en-US" sz="2400" b="1" spc="400" dirty="0">
              <a:solidFill>
                <a:schemeClr val="tx2">
                  <a:lumMod val="10000"/>
                  <a:lumOff val="90000"/>
                </a:schemeClr>
              </a:solidFill>
              <a:latin typeface="Calibri" panose="020F0502020204030204" pitchFamily="34" charset="0"/>
            </a:endParaRPr>
          </a:p>
        </p:txBody>
      </p:sp>
      <p:pic>
        <p:nvPicPr>
          <p:cNvPr id="41" name="Graphic 40">
            <a:extLst>
              <a:ext uri="{FF2B5EF4-FFF2-40B4-BE49-F238E27FC236}">
                <a16:creationId xmlns:a16="http://schemas.microsoft.com/office/drawing/2014/main" id="{1A346C55-7D74-4B4C-A4A9-44498D58F50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505167" y="4595057"/>
            <a:ext cx="1181665" cy="901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197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9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accel="20000" decel="8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21" grpId="0" animBg="1"/>
      <p:bldP spid="2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49BE58-7824-99F1-D5DA-6AA4573F156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8AD85E3-E333-4FA8-8A8F-6C4606424A93}"/>
              </a:ext>
            </a:extLst>
          </p:cNvPr>
          <p:cNvSpPr/>
          <p:nvPr/>
        </p:nvSpPr>
        <p:spPr>
          <a:xfrm>
            <a:off x="6096000" y="-1"/>
            <a:ext cx="6096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B9614B5-C98D-49BE-830A-B77518C5C1FA}"/>
              </a:ext>
            </a:extLst>
          </p:cNvPr>
          <p:cNvSpPr/>
          <p:nvPr/>
        </p:nvSpPr>
        <p:spPr>
          <a:xfrm>
            <a:off x="-1" y="0"/>
            <a:ext cx="6089904" cy="68580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00DA4C5-9854-472B-8C7E-0C08D54AFEE0}"/>
              </a:ext>
            </a:extLst>
          </p:cNvPr>
          <p:cNvSpPr txBox="1"/>
          <p:nvPr/>
        </p:nvSpPr>
        <p:spPr>
          <a:xfrm>
            <a:off x="491067" y="237689"/>
            <a:ext cx="55033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400" b="1" dirty="0">
                <a:solidFill>
                  <a:schemeClr val="bg1"/>
                </a:solidFill>
                <a:latin typeface="Calibri" panose="020F0502020204030204" pitchFamily="34" charset="0"/>
              </a:rPr>
              <a:t>Impact on Firefighting Challenges &amp; Costs</a:t>
            </a:r>
            <a:endParaRPr lang="en-US" sz="24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72439C1-6120-4CD1-B1E8-1AD0C2D549EC}"/>
              </a:ext>
            </a:extLst>
          </p:cNvPr>
          <p:cNvSpPr txBox="1"/>
          <p:nvPr/>
        </p:nvSpPr>
        <p:spPr>
          <a:xfrm>
            <a:off x="320861" y="1317659"/>
            <a:ext cx="4709841" cy="4018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2200"/>
              </a:lnSpc>
            </a:pPr>
            <a:r>
              <a:rPr lang="en-ZA" b="1" i="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Water</a:t>
            </a:r>
          </a:p>
          <a:p>
            <a:pPr algn="l">
              <a:lnSpc>
                <a:spcPts val="2200"/>
              </a:lnSpc>
            </a:pPr>
            <a:endParaRPr lang="en-ZA" b="1" i="0" dirty="0">
              <a:solidFill>
                <a:schemeClr val="bg1"/>
              </a:solidFill>
              <a:effectLst/>
              <a:latin typeface="Calibri" panose="020F0502020204030204" pitchFamily="34" charset="0"/>
            </a:endParaRPr>
          </a:p>
          <a:p>
            <a:pPr marL="285750" indent="-285750" algn="l">
              <a:lnSpc>
                <a:spcPts val="2200"/>
              </a:lnSpc>
              <a:buFont typeface="Courier New" panose="02070309020205020404" pitchFamily="49" charset="0"/>
              <a:buChar char="o"/>
            </a:pPr>
            <a:r>
              <a:rPr lang="en-ZA" sz="1400" b="1" i="0" dirty="0">
                <a:solidFill>
                  <a:srgbClr val="996600"/>
                </a:solidFill>
                <a:effectLst/>
                <a:latin typeface="Calibri" panose="020F0502020204030204" pitchFamily="34" charset="0"/>
              </a:rPr>
              <a:t>Significantly reduce</a:t>
            </a:r>
            <a:r>
              <a:rPr lang="en-ZA" sz="14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the water needed to extinguish a fire</a:t>
            </a:r>
          </a:p>
          <a:p>
            <a:pPr marL="285750" indent="-285750" algn="l">
              <a:lnSpc>
                <a:spcPts val="2200"/>
              </a:lnSpc>
              <a:buFont typeface="Courier New" panose="02070309020205020404" pitchFamily="49" charset="0"/>
              <a:buChar char="o"/>
            </a:pPr>
            <a:r>
              <a:rPr lang="en-ZA" sz="1400" b="1" i="0" dirty="0">
                <a:solidFill>
                  <a:srgbClr val="996600"/>
                </a:solidFill>
                <a:effectLst/>
                <a:latin typeface="Calibri" panose="020F0502020204030204" pitchFamily="34" charset="0"/>
              </a:rPr>
              <a:t>Reduce</a:t>
            </a:r>
            <a:r>
              <a:rPr lang="en-ZA" sz="14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management of the water supply</a:t>
            </a:r>
          </a:p>
          <a:p>
            <a:pPr marL="285750" indent="-285750" algn="l">
              <a:lnSpc>
                <a:spcPts val="2200"/>
              </a:lnSpc>
              <a:buFont typeface="Courier New" panose="02070309020205020404" pitchFamily="49" charset="0"/>
              <a:buChar char="o"/>
            </a:pPr>
            <a:r>
              <a:rPr lang="en-ZA" sz="1400" b="1" i="0" dirty="0">
                <a:solidFill>
                  <a:srgbClr val="996600"/>
                </a:solidFill>
                <a:effectLst/>
                <a:latin typeface="Calibri" panose="020F0502020204030204" pitchFamily="34" charset="0"/>
              </a:rPr>
              <a:t>Water “run-off” is </a:t>
            </a:r>
            <a:r>
              <a:rPr lang="en-ZA" sz="14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not harmful to the environment</a:t>
            </a:r>
          </a:p>
          <a:p>
            <a:pPr algn="l">
              <a:lnSpc>
                <a:spcPts val="2200"/>
              </a:lnSpc>
            </a:pPr>
            <a:endParaRPr lang="en-ZA" sz="1400" b="0" i="0" dirty="0">
              <a:solidFill>
                <a:schemeClr val="bg1"/>
              </a:solidFill>
              <a:effectLst/>
              <a:latin typeface="Calibri" panose="020F0502020204030204" pitchFamily="34" charset="0"/>
            </a:endParaRPr>
          </a:p>
          <a:p>
            <a:pPr algn="l">
              <a:lnSpc>
                <a:spcPts val="2200"/>
              </a:lnSpc>
            </a:pPr>
            <a:r>
              <a:rPr lang="en-ZA" b="1" i="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Equipment</a:t>
            </a:r>
          </a:p>
          <a:p>
            <a:pPr algn="l">
              <a:lnSpc>
                <a:spcPts val="2200"/>
              </a:lnSpc>
            </a:pPr>
            <a:endParaRPr lang="en-ZA" sz="1400" b="0" i="0" dirty="0">
              <a:solidFill>
                <a:schemeClr val="bg1"/>
              </a:solidFill>
              <a:effectLst/>
              <a:latin typeface="Calibri" panose="020F0502020204030204" pitchFamily="34" charset="0"/>
            </a:endParaRPr>
          </a:p>
          <a:p>
            <a:pPr marL="285750" indent="-285750" algn="l">
              <a:lnSpc>
                <a:spcPts val="2200"/>
              </a:lnSpc>
              <a:buFont typeface="Courier New" panose="02070309020205020404" pitchFamily="49" charset="0"/>
              <a:buChar char="o"/>
            </a:pPr>
            <a:r>
              <a:rPr lang="en-ZA" sz="1400" b="1" i="1" dirty="0">
                <a:solidFill>
                  <a:srgbClr val="996600"/>
                </a:solidFill>
                <a:effectLst/>
                <a:latin typeface="Calibri" panose="020F0502020204030204" pitchFamily="34" charset="0"/>
              </a:rPr>
              <a:t>Cost </a:t>
            </a:r>
            <a:r>
              <a:rPr lang="en-ZA" sz="14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of equipment is ever increasing</a:t>
            </a:r>
          </a:p>
          <a:p>
            <a:pPr marL="285750" indent="-285750" algn="l">
              <a:lnSpc>
                <a:spcPts val="2200"/>
              </a:lnSpc>
              <a:buFont typeface="Courier New" panose="02070309020205020404" pitchFamily="49" charset="0"/>
              <a:buChar char="o"/>
            </a:pPr>
            <a:r>
              <a:rPr lang="en-ZA" sz="1400" b="1" i="0" dirty="0">
                <a:solidFill>
                  <a:srgbClr val="996600"/>
                </a:solidFill>
                <a:effectLst/>
                <a:latin typeface="Calibri" panose="020F0502020204030204" pitchFamily="34" charset="0"/>
              </a:rPr>
              <a:t>Capital investment </a:t>
            </a:r>
            <a:r>
              <a:rPr lang="en-ZA" sz="14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in Fire Engines, water tanks and other equipment will be significantly impacted</a:t>
            </a:r>
          </a:p>
          <a:p>
            <a:pPr marL="285750" indent="-285750" algn="l">
              <a:lnSpc>
                <a:spcPts val="2200"/>
              </a:lnSpc>
              <a:buFont typeface="Courier New" panose="02070309020205020404" pitchFamily="49" charset="0"/>
              <a:buChar char="o"/>
            </a:pPr>
            <a:r>
              <a:rPr lang="en-ZA" sz="1400" b="1" i="0" dirty="0">
                <a:solidFill>
                  <a:srgbClr val="996600"/>
                </a:solidFill>
                <a:effectLst/>
                <a:latin typeface="Calibri" panose="020F0502020204030204" pitchFamily="34" charset="0"/>
              </a:rPr>
              <a:t>Reduced Specifications </a:t>
            </a:r>
            <a:r>
              <a:rPr lang="en-ZA" sz="14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on vehicles and equipment </a:t>
            </a:r>
          </a:p>
          <a:p>
            <a:pPr marL="285750" indent="-285750" algn="l">
              <a:lnSpc>
                <a:spcPts val="2200"/>
              </a:lnSpc>
              <a:buFont typeface="Courier New" panose="02070309020205020404" pitchFamily="49" charset="0"/>
              <a:buChar char="o"/>
            </a:pPr>
            <a:r>
              <a:rPr lang="en-ZA" sz="1400" b="1" i="0" dirty="0">
                <a:solidFill>
                  <a:srgbClr val="996600"/>
                </a:solidFill>
                <a:effectLst/>
                <a:latin typeface="Calibri" panose="020F0502020204030204" pitchFamily="34" charset="0"/>
              </a:rPr>
              <a:t>Deploy </a:t>
            </a:r>
            <a:r>
              <a:rPr lang="en-ZA" sz="14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in buildings to aid with firefighting</a:t>
            </a:r>
          </a:p>
          <a:p>
            <a:pPr marL="285750" indent="-285750" algn="l">
              <a:lnSpc>
                <a:spcPts val="2200"/>
              </a:lnSpc>
              <a:buFont typeface="Courier New" panose="02070309020205020404" pitchFamily="49" charset="0"/>
              <a:buChar char="o"/>
            </a:pPr>
            <a:endParaRPr lang="en-ZA" sz="1400" b="0" i="0" dirty="0">
              <a:solidFill>
                <a:schemeClr val="bg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22D92A-682D-DAC7-AF95-7649D36D6A49}"/>
              </a:ext>
            </a:extLst>
          </p:cNvPr>
          <p:cNvSpPr txBox="1"/>
          <p:nvPr/>
        </p:nvSpPr>
        <p:spPr>
          <a:xfrm>
            <a:off x="6577727" y="727570"/>
            <a:ext cx="4709841" cy="5711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2200"/>
              </a:lnSpc>
            </a:pPr>
            <a:r>
              <a:rPr lang="en-ZA" b="1" i="0" dirty="0">
                <a:effectLst/>
                <a:latin typeface="Calibri" panose="020F0502020204030204" pitchFamily="34" charset="0"/>
              </a:rPr>
              <a:t>Environment</a:t>
            </a:r>
          </a:p>
          <a:p>
            <a:pPr algn="l">
              <a:lnSpc>
                <a:spcPts val="2200"/>
              </a:lnSpc>
            </a:pPr>
            <a:endParaRPr lang="en-ZA" b="1" i="0" dirty="0">
              <a:effectLst/>
              <a:latin typeface="Calibri" panose="020F0502020204030204" pitchFamily="34" charset="0"/>
            </a:endParaRPr>
          </a:p>
          <a:p>
            <a:pPr marL="285750" indent="-285750" algn="l">
              <a:lnSpc>
                <a:spcPts val="2200"/>
              </a:lnSpc>
              <a:buFont typeface="Wingdings" panose="05000000000000000000" pitchFamily="2" charset="2"/>
              <a:buChar char="q"/>
            </a:pPr>
            <a:r>
              <a:rPr lang="en-ZA" sz="1400" b="1" i="0" dirty="0">
                <a:solidFill>
                  <a:srgbClr val="996600"/>
                </a:solidFill>
                <a:effectLst/>
                <a:latin typeface="Calibri" panose="020F0502020204030204" pitchFamily="34" charset="0"/>
              </a:rPr>
              <a:t>Bio-degradable</a:t>
            </a:r>
            <a:r>
              <a:rPr lang="en-ZA" sz="1400" b="0" i="0" dirty="0">
                <a:effectLst/>
                <a:latin typeface="Calibri" panose="020F0502020204030204" pitchFamily="34" charset="0"/>
              </a:rPr>
              <a:t> – Non-degradable products (foam) impacts environment negatively. </a:t>
            </a:r>
          </a:p>
          <a:p>
            <a:pPr marL="285750" indent="-285750" algn="l">
              <a:lnSpc>
                <a:spcPts val="2200"/>
              </a:lnSpc>
              <a:buFont typeface="Wingdings" panose="05000000000000000000" pitchFamily="2" charset="2"/>
              <a:buChar char="q"/>
            </a:pPr>
            <a:r>
              <a:rPr lang="en-ZA" sz="1400" b="1" i="0" dirty="0">
                <a:solidFill>
                  <a:srgbClr val="996600"/>
                </a:solidFill>
                <a:effectLst/>
                <a:latin typeface="Calibri" panose="020F0502020204030204" pitchFamily="34" charset="0"/>
              </a:rPr>
              <a:t>Rack life</a:t>
            </a:r>
            <a:r>
              <a:rPr lang="en-ZA" sz="1400" b="0" i="0" dirty="0">
                <a:effectLst/>
                <a:latin typeface="Calibri" panose="020F0502020204030204" pitchFamily="34" charset="0"/>
              </a:rPr>
              <a:t> which is significantly longer than foam</a:t>
            </a:r>
          </a:p>
          <a:p>
            <a:pPr marL="285750" indent="-285750" algn="l">
              <a:lnSpc>
                <a:spcPts val="2200"/>
              </a:lnSpc>
              <a:buFont typeface="Wingdings" panose="05000000000000000000" pitchFamily="2" charset="2"/>
              <a:buChar char="q"/>
            </a:pPr>
            <a:r>
              <a:rPr lang="en-ZA" sz="1400" b="1" i="0" dirty="0">
                <a:solidFill>
                  <a:srgbClr val="996600"/>
                </a:solidFill>
                <a:effectLst/>
                <a:latin typeface="Calibri" panose="020F0502020204030204" pitchFamily="34" charset="0"/>
              </a:rPr>
              <a:t>Substantially reduce</a:t>
            </a:r>
            <a:r>
              <a:rPr lang="en-ZA" sz="1400" b="0" i="0" dirty="0">
                <a:effectLst/>
                <a:latin typeface="Calibri" panose="020F0502020204030204" pitchFamily="34" charset="0"/>
              </a:rPr>
              <a:t> volume of water required</a:t>
            </a:r>
          </a:p>
          <a:p>
            <a:pPr marL="285750" indent="-285750" algn="l">
              <a:lnSpc>
                <a:spcPts val="2200"/>
              </a:lnSpc>
              <a:buFont typeface="Wingdings" panose="05000000000000000000" pitchFamily="2" charset="2"/>
              <a:buChar char="q"/>
            </a:pPr>
            <a:r>
              <a:rPr lang="en-ZA" sz="1400" b="0" i="0" dirty="0">
                <a:effectLst/>
                <a:latin typeface="Calibri" panose="020F0502020204030204" pitchFamily="34" charset="0"/>
              </a:rPr>
              <a:t>CO2 captured </a:t>
            </a:r>
            <a:r>
              <a:rPr lang="en-ZA" sz="1400" b="1" i="0" dirty="0">
                <a:solidFill>
                  <a:srgbClr val="996600"/>
                </a:solidFill>
                <a:effectLst/>
                <a:latin typeface="Calibri" panose="020F0502020204030204" pitchFamily="34" charset="0"/>
              </a:rPr>
              <a:t>remains absorbed </a:t>
            </a:r>
            <a:r>
              <a:rPr lang="en-ZA" sz="1400" b="0" i="0" dirty="0">
                <a:effectLst/>
                <a:latin typeface="Calibri" panose="020F0502020204030204" pitchFamily="34" charset="0"/>
              </a:rPr>
              <a:t>in fluid</a:t>
            </a:r>
          </a:p>
          <a:p>
            <a:pPr marL="285750" indent="-285750" algn="l">
              <a:lnSpc>
                <a:spcPts val="2200"/>
              </a:lnSpc>
              <a:buFont typeface="Wingdings" panose="05000000000000000000" pitchFamily="2" charset="2"/>
              <a:buChar char="q"/>
            </a:pPr>
            <a:r>
              <a:rPr lang="en-ZA" sz="1400" b="1" i="0" dirty="0">
                <a:solidFill>
                  <a:srgbClr val="996600"/>
                </a:solidFill>
                <a:effectLst/>
                <a:latin typeface="Calibri" panose="020F0502020204030204" pitchFamily="34" charset="0"/>
              </a:rPr>
              <a:t>Reduce Carbon Footprint </a:t>
            </a:r>
            <a:r>
              <a:rPr lang="en-ZA" sz="1400" b="0" i="0" dirty="0">
                <a:effectLst/>
                <a:latin typeface="Calibri" panose="020F0502020204030204" pitchFamily="34" charset="0"/>
              </a:rPr>
              <a:t>by using less/smaller vehicles etc. </a:t>
            </a:r>
          </a:p>
          <a:p>
            <a:pPr algn="l">
              <a:lnSpc>
                <a:spcPts val="2200"/>
              </a:lnSpc>
            </a:pPr>
            <a:endParaRPr lang="en-ZA" sz="1400" b="0" i="0" dirty="0">
              <a:effectLst/>
              <a:latin typeface="Calibri" panose="020F0502020204030204" pitchFamily="34" charset="0"/>
            </a:endParaRPr>
          </a:p>
          <a:p>
            <a:pPr algn="l">
              <a:lnSpc>
                <a:spcPts val="2200"/>
              </a:lnSpc>
            </a:pPr>
            <a:r>
              <a:rPr lang="en-ZA" b="1" i="0" dirty="0">
                <a:effectLst/>
                <a:latin typeface="Calibri" panose="020F0502020204030204" pitchFamily="34" charset="0"/>
              </a:rPr>
              <a:t>People</a:t>
            </a:r>
          </a:p>
          <a:p>
            <a:pPr algn="l">
              <a:lnSpc>
                <a:spcPts val="2200"/>
              </a:lnSpc>
            </a:pPr>
            <a:endParaRPr lang="en-ZA" sz="1400" b="0" i="0" dirty="0">
              <a:effectLst/>
              <a:latin typeface="Calibri" panose="020F0502020204030204" pitchFamily="34" charset="0"/>
            </a:endParaRPr>
          </a:p>
          <a:p>
            <a:pPr marL="285750" indent="-285750" algn="l">
              <a:lnSpc>
                <a:spcPts val="2200"/>
              </a:lnSpc>
              <a:buFont typeface="Wingdings" panose="05000000000000000000" pitchFamily="2" charset="2"/>
              <a:buChar char="q"/>
            </a:pPr>
            <a:r>
              <a:rPr lang="en-ZA" sz="1400" b="1" i="0" dirty="0">
                <a:solidFill>
                  <a:srgbClr val="996600"/>
                </a:solidFill>
                <a:effectLst/>
                <a:latin typeface="Calibri" panose="020F0502020204030204" pitchFamily="34" charset="0"/>
              </a:rPr>
              <a:t>Significantly Improves safety </a:t>
            </a:r>
            <a:r>
              <a:rPr lang="en-ZA" sz="1400" b="0" i="0" dirty="0">
                <a:effectLst/>
                <a:latin typeface="Calibri" panose="020F0502020204030204" pitchFamily="34" charset="0"/>
              </a:rPr>
              <a:t>of firefighters and the public</a:t>
            </a:r>
          </a:p>
          <a:p>
            <a:pPr marL="742950" lvl="1" indent="-285750">
              <a:lnSpc>
                <a:spcPts val="2200"/>
              </a:lnSpc>
              <a:buFont typeface="Wingdings" panose="05000000000000000000" pitchFamily="2" charset="2"/>
              <a:buChar char="q"/>
            </a:pPr>
            <a:r>
              <a:rPr lang="en-ZA" sz="1400" b="0" i="0" dirty="0">
                <a:effectLst/>
                <a:latin typeface="Calibri" panose="020F0502020204030204" pitchFamily="34" charset="0"/>
              </a:rPr>
              <a:t>Reduced time to put out fire</a:t>
            </a:r>
          </a:p>
          <a:p>
            <a:pPr marL="742950" lvl="1" indent="-285750">
              <a:lnSpc>
                <a:spcPts val="2200"/>
              </a:lnSpc>
              <a:buFont typeface="Wingdings" panose="05000000000000000000" pitchFamily="2" charset="2"/>
              <a:buChar char="q"/>
            </a:pPr>
            <a:r>
              <a:rPr lang="en-ZA" sz="1400" b="0" i="0" dirty="0">
                <a:effectLst/>
                <a:latin typeface="Calibri" panose="020F0502020204030204" pitchFamily="34" charset="0"/>
              </a:rPr>
              <a:t>Improved visibility around fire by reducing smoke</a:t>
            </a:r>
          </a:p>
          <a:p>
            <a:pPr marL="742950" lvl="1" indent="-285750">
              <a:lnSpc>
                <a:spcPts val="2200"/>
              </a:lnSpc>
              <a:buFont typeface="Wingdings" panose="05000000000000000000" pitchFamily="2" charset="2"/>
              <a:buChar char="q"/>
            </a:pPr>
            <a:r>
              <a:rPr lang="en-ZA" sz="1400" b="0" i="0" dirty="0">
                <a:effectLst/>
                <a:latin typeface="Calibri" panose="020F0502020204030204" pitchFamily="34" charset="0"/>
              </a:rPr>
              <a:t>No re-ignition of fires</a:t>
            </a:r>
          </a:p>
          <a:p>
            <a:pPr marL="742950" lvl="1" indent="-285750">
              <a:lnSpc>
                <a:spcPts val="2200"/>
              </a:lnSpc>
              <a:buFont typeface="Wingdings" panose="05000000000000000000" pitchFamily="2" charset="2"/>
              <a:buChar char="q"/>
            </a:pPr>
            <a:r>
              <a:rPr lang="en-ZA" sz="1400" b="0" i="0" dirty="0">
                <a:effectLst/>
                <a:latin typeface="Calibri" panose="020F0502020204030204" pitchFamily="34" charset="0"/>
              </a:rPr>
              <a:t>Reduced CO2</a:t>
            </a:r>
          </a:p>
          <a:p>
            <a:pPr marL="285750" indent="-285750" algn="l">
              <a:lnSpc>
                <a:spcPts val="2200"/>
              </a:lnSpc>
              <a:buFont typeface="Wingdings" panose="05000000000000000000" pitchFamily="2" charset="2"/>
              <a:buChar char="q"/>
            </a:pPr>
            <a:r>
              <a:rPr lang="en-ZA" sz="1400" b="1" i="0" dirty="0">
                <a:solidFill>
                  <a:srgbClr val="996600"/>
                </a:solidFill>
                <a:effectLst/>
                <a:latin typeface="Calibri" panose="020F0502020204030204" pitchFamily="34" charset="0"/>
              </a:rPr>
              <a:t>Less requirement </a:t>
            </a:r>
            <a:r>
              <a:rPr lang="en-ZA" sz="1400" b="0" i="0" dirty="0">
                <a:effectLst/>
                <a:latin typeface="Calibri" panose="020F0502020204030204" pitchFamily="34" charset="0"/>
              </a:rPr>
              <a:t>to increase the number of firefighters/headcount</a:t>
            </a:r>
          </a:p>
          <a:p>
            <a:pPr marL="285750" indent="-285750" algn="l">
              <a:lnSpc>
                <a:spcPts val="2200"/>
              </a:lnSpc>
              <a:buFont typeface="Wingdings" panose="05000000000000000000" pitchFamily="2" charset="2"/>
              <a:buChar char="q"/>
            </a:pPr>
            <a:endParaRPr lang="en-ZA" sz="1400" b="0" i="0" dirty="0">
              <a:effectLst/>
              <a:latin typeface="Calibri" panose="020F0502020204030204" pitchFamily="34" charset="0"/>
            </a:endParaRPr>
          </a:p>
        </p:txBody>
      </p:sp>
      <p:pic>
        <p:nvPicPr>
          <p:cNvPr id="9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E5AB47CC-C06E-97B5-ACFF-FD826659DE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94440" y="6020654"/>
            <a:ext cx="1097560" cy="837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07381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: Rounded Corners 136">
            <a:extLst>
              <a:ext uri="{FF2B5EF4-FFF2-40B4-BE49-F238E27FC236}">
                <a16:creationId xmlns:a16="http://schemas.microsoft.com/office/drawing/2014/main" id="{2EFCA321-D536-40FA-9CE4-C6A5BF932AD3}"/>
              </a:ext>
            </a:extLst>
          </p:cNvPr>
          <p:cNvSpPr/>
          <p:nvPr/>
        </p:nvSpPr>
        <p:spPr>
          <a:xfrm>
            <a:off x="8258095" y="1589738"/>
            <a:ext cx="3552905" cy="3930528"/>
          </a:xfrm>
          <a:prstGeom prst="roundRect">
            <a:avLst>
              <a:gd name="adj" fmla="val 717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52AC372A-EE68-4752-A842-DA7104F09D4F}"/>
              </a:ext>
            </a:extLst>
          </p:cNvPr>
          <p:cNvSpPr/>
          <p:nvPr/>
        </p:nvSpPr>
        <p:spPr>
          <a:xfrm>
            <a:off x="4608182" y="1589738"/>
            <a:ext cx="3430122" cy="3930528"/>
          </a:xfrm>
          <a:prstGeom prst="roundRect">
            <a:avLst>
              <a:gd name="adj" fmla="val 717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EA68A33B-81A1-4139-8760-A1A22C70A31E}"/>
              </a:ext>
            </a:extLst>
          </p:cNvPr>
          <p:cNvSpPr/>
          <p:nvPr/>
        </p:nvSpPr>
        <p:spPr>
          <a:xfrm>
            <a:off x="881083" y="1567521"/>
            <a:ext cx="3430122" cy="3952745"/>
          </a:xfrm>
          <a:prstGeom prst="roundRect">
            <a:avLst>
              <a:gd name="adj" fmla="val 717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2898B18-5238-47E3-ADD9-FC0CF0815865}"/>
              </a:ext>
            </a:extLst>
          </p:cNvPr>
          <p:cNvGrpSpPr/>
          <p:nvPr/>
        </p:nvGrpSpPr>
        <p:grpSpPr>
          <a:xfrm>
            <a:off x="813027" y="547161"/>
            <a:ext cx="9054873" cy="1031051"/>
            <a:chOff x="795195" y="-1670082"/>
            <a:chExt cx="9327984" cy="1031051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BF654C6-61BB-4672-8B4C-0B94B02B7155}"/>
                </a:ext>
              </a:extLst>
            </p:cNvPr>
            <p:cNvSpPr txBox="1"/>
            <p:nvPr/>
          </p:nvSpPr>
          <p:spPr>
            <a:xfrm>
              <a:off x="795195" y="-1670082"/>
              <a:ext cx="9327984" cy="10310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chemeClr val="tx2"/>
                  </a:solidFill>
                  <a:latin typeface="Calibri" panose="020F0502020204030204" pitchFamily="34" charset="0"/>
                </a:rPr>
                <a:t>Marine 3 (M3T 3005)</a:t>
              </a:r>
              <a:br>
                <a:rPr lang="en-US" sz="3300" b="1" dirty="0">
                  <a:solidFill>
                    <a:schemeClr val="tx2"/>
                  </a:solidFill>
                  <a:latin typeface="Calibri" panose="020F0502020204030204" pitchFamily="34" charset="0"/>
                </a:rPr>
              </a:br>
              <a:endParaRPr lang="en-US" sz="3300" b="1" dirty="0">
                <a:solidFill>
                  <a:schemeClr val="tx2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3EF7BE5-947F-4C01-B961-7B165686D948}"/>
                </a:ext>
              </a:extLst>
            </p:cNvPr>
            <p:cNvSpPr txBox="1"/>
            <p:nvPr/>
          </p:nvSpPr>
          <p:spPr>
            <a:xfrm>
              <a:off x="795195" y="-1155633"/>
              <a:ext cx="48374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ZA" sz="1600" i="0" dirty="0">
                  <a:solidFill>
                    <a:schemeClr val="tx2">
                      <a:lumMod val="90000"/>
                      <a:lumOff val="10000"/>
                    </a:schemeClr>
                  </a:solidFill>
                  <a:effectLst/>
                  <a:latin typeface="Calibri Light" panose="020F0302020204030204" pitchFamily="34" charset="0"/>
                </a:rPr>
                <a:t>Designed to Enhance the Faculties of Water </a:t>
              </a:r>
              <a:endParaRPr lang="en-US" sz="1600" i="0" cap="all" spc="200" dirty="0">
                <a:solidFill>
                  <a:srgbClr val="111111"/>
                </a:solidFill>
                <a:effectLst/>
                <a:latin typeface="Calibri Light" panose="020F0302020204030204" pitchFamily="34" charset="0"/>
              </a:endParaRPr>
            </a:p>
          </p:txBody>
        </p:sp>
      </p:grpSp>
      <p:sp>
        <p:nvSpPr>
          <p:cNvPr id="69" name="TextBox 68">
            <a:extLst>
              <a:ext uri="{FF2B5EF4-FFF2-40B4-BE49-F238E27FC236}">
                <a16:creationId xmlns:a16="http://schemas.microsoft.com/office/drawing/2014/main" id="{D618624A-30D2-45AD-A44B-09FE30434CA4}"/>
              </a:ext>
            </a:extLst>
          </p:cNvPr>
          <p:cNvSpPr txBox="1"/>
          <p:nvPr/>
        </p:nvSpPr>
        <p:spPr>
          <a:xfrm>
            <a:off x="1129156" y="1750933"/>
            <a:ext cx="2454902" cy="2377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ZA" sz="1600" b="1" dirty="0">
                <a:solidFill>
                  <a:schemeClr val="bg1"/>
                </a:solidFill>
                <a:latin typeface="Calibri" panose="020F0502020204030204" pitchFamily="34" charset="0"/>
              </a:rPr>
              <a:t>Technology</a:t>
            </a:r>
          </a:p>
          <a:p>
            <a:pPr>
              <a:lnSpc>
                <a:spcPts val="2000"/>
              </a:lnSpc>
            </a:pPr>
            <a:endParaRPr lang="en-ZA" sz="12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171450" indent="-171450">
              <a:lnSpc>
                <a:spcPts val="2000"/>
              </a:lnSpc>
              <a:buFont typeface="Wingdings" panose="05000000000000000000" pitchFamily="2" charset="2"/>
              <a:buChar char="v"/>
            </a:pPr>
            <a:r>
              <a:rPr lang="en-ZA" sz="1200" b="1" dirty="0">
                <a:solidFill>
                  <a:schemeClr val="bg1"/>
                </a:solidFill>
                <a:latin typeface="Calibri" panose="020F0502020204030204" pitchFamily="34" charset="0"/>
              </a:rPr>
              <a:t>Alters the properties of water to make water work better.</a:t>
            </a:r>
          </a:p>
          <a:p>
            <a:pPr>
              <a:lnSpc>
                <a:spcPts val="2000"/>
              </a:lnSpc>
            </a:pPr>
            <a:endParaRPr lang="en-ZA" sz="12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171450" indent="-171450">
              <a:lnSpc>
                <a:spcPts val="2000"/>
              </a:lnSpc>
              <a:buFont typeface="Wingdings" panose="05000000000000000000" pitchFamily="2" charset="2"/>
              <a:buChar char="v"/>
            </a:pPr>
            <a:r>
              <a:rPr lang="en-ZA" sz="1200" b="1" dirty="0">
                <a:solidFill>
                  <a:schemeClr val="bg1"/>
                </a:solidFill>
                <a:latin typeface="Calibri" panose="020F0502020204030204" pitchFamily="34" charset="0"/>
              </a:rPr>
              <a:t>Developed over a period of 15 years.</a:t>
            </a:r>
          </a:p>
          <a:p>
            <a:pPr marL="171450" indent="-171450">
              <a:lnSpc>
                <a:spcPts val="2000"/>
              </a:lnSpc>
              <a:buFont typeface="Wingdings" panose="05000000000000000000" pitchFamily="2" charset="2"/>
              <a:buChar char="v"/>
            </a:pPr>
            <a:endParaRPr lang="en-ZA" sz="12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171450" indent="-171450">
              <a:lnSpc>
                <a:spcPts val="2000"/>
              </a:lnSpc>
              <a:buFont typeface="Wingdings" panose="05000000000000000000" pitchFamily="2" charset="2"/>
              <a:buChar char="v"/>
            </a:pPr>
            <a:r>
              <a:rPr lang="en-ZA" sz="1200" b="1" dirty="0">
                <a:solidFill>
                  <a:schemeClr val="bg1"/>
                </a:solidFill>
                <a:latin typeface="Calibri" panose="020F0502020204030204" pitchFamily="34" charset="0"/>
              </a:rPr>
              <a:t>Registered Patent. </a:t>
            </a:r>
            <a:endParaRPr lang="en-US" sz="1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C605BCE5-449E-4A99-8D26-23C26CCAEAED}"/>
              </a:ext>
            </a:extLst>
          </p:cNvPr>
          <p:cNvSpPr txBox="1"/>
          <p:nvPr/>
        </p:nvSpPr>
        <p:spPr>
          <a:xfrm>
            <a:off x="8372736" y="5372252"/>
            <a:ext cx="2454902" cy="837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200" b="1" i="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Lorem Ipsum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 </a:t>
            </a:r>
            <a:r>
              <a:rPr lang="en-US" sz="1200" b="1" i="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simply</a:t>
            </a:r>
          </a:p>
          <a:p>
            <a:pPr>
              <a:lnSpc>
                <a:spcPts val="2000"/>
              </a:lnSpc>
            </a:pPr>
            <a:r>
              <a:rPr lang="en-US" sz="1200" b="1" i="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Dummy of the printing and typesetting industry. </a:t>
            </a:r>
            <a:endParaRPr lang="en-US" sz="1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26ADECC-E23A-2991-5C31-142680CFED31}"/>
              </a:ext>
            </a:extLst>
          </p:cNvPr>
          <p:cNvSpPr txBox="1"/>
          <p:nvPr/>
        </p:nvSpPr>
        <p:spPr>
          <a:xfrm>
            <a:off x="4814238" y="1750933"/>
            <a:ext cx="2454902" cy="2134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ZA" sz="1600" b="1" dirty="0">
                <a:solidFill>
                  <a:schemeClr val="bg1"/>
                </a:solidFill>
                <a:latin typeface="Calibri" panose="020F0502020204030204" pitchFamily="34" charset="0"/>
              </a:rPr>
              <a:t>Classified as an Anionic Surfactant </a:t>
            </a:r>
          </a:p>
          <a:p>
            <a:pPr>
              <a:lnSpc>
                <a:spcPts val="2000"/>
              </a:lnSpc>
            </a:pPr>
            <a:endParaRPr lang="en-ZA" sz="16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171450" indent="-171450">
              <a:lnSpc>
                <a:spcPts val="2000"/>
              </a:lnSpc>
              <a:buFont typeface="Wingdings" panose="05000000000000000000" pitchFamily="2" charset="2"/>
              <a:buChar char="v"/>
            </a:pPr>
            <a:r>
              <a:rPr lang="en-ZA" sz="1200" b="1" dirty="0">
                <a:solidFill>
                  <a:schemeClr val="bg1"/>
                </a:solidFill>
                <a:latin typeface="Calibri" panose="020F0502020204030204" pitchFamily="34" charset="0"/>
              </a:rPr>
              <a:t>Environmentally friendly.</a:t>
            </a:r>
          </a:p>
          <a:p>
            <a:pPr>
              <a:lnSpc>
                <a:spcPts val="2000"/>
              </a:lnSpc>
            </a:pPr>
            <a:endParaRPr lang="en-ZA" sz="12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171450" indent="-171450">
              <a:lnSpc>
                <a:spcPts val="2000"/>
              </a:lnSpc>
              <a:buFont typeface="Wingdings" panose="05000000000000000000" pitchFamily="2" charset="2"/>
              <a:buChar char="v"/>
            </a:pPr>
            <a:r>
              <a:rPr lang="en-ZA" sz="1200" b="1" dirty="0">
                <a:solidFill>
                  <a:schemeClr val="bg1"/>
                </a:solidFill>
                <a:latin typeface="Calibri" panose="020F0502020204030204" pitchFamily="34" charset="0"/>
              </a:rPr>
              <a:t>Non-Toxic</a:t>
            </a:r>
          </a:p>
          <a:p>
            <a:pPr>
              <a:lnSpc>
                <a:spcPts val="2000"/>
              </a:lnSpc>
            </a:pPr>
            <a:endParaRPr lang="en-ZA" sz="12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171450" indent="-171450">
              <a:lnSpc>
                <a:spcPts val="2000"/>
              </a:lnSpc>
              <a:buFont typeface="Wingdings" panose="05000000000000000000" pitchFamily="2" charset="2"/>
              <a:buChar char="v"/>
            </a:pPr>
            <a:r>
              <a:rPr lang="en-ZA" sz="1200" b="1" dirty="0">
                <a:solidFill>
                  <a:schemeClr val="bg1"/>
                </a:solidFill>
                <a:latin typeface="Calibri" panose="020F0502020204030204" pitchFamily="34" charset="0"/>
              </a:rPr>
              <a:t>Bio-degradable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9ADF1F-EC2C-0F88-F95F-119FCADFC5B6}"/>
              </a:ext>
            </a:extLst>
          </p:cNvPr>
          <p:cNvSpPr txBox="1"/>
          <p:nvPr/>
        </p:nvSpPr>
        <p:spPr>
          <a:xfrm>
            <a:off x="8548038" y="1750932"/>
            <a:ext cx="2454902" cy="2890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ZA" sz="1600" b="1" dirty="0">
                <a:solidFill>
                  <a:schemeClr val="bg1"/>
                </a:solidFill>
                <a:latin typeface="Calibri" panose="020F0502020204030204" pitchFamily="34" charset="0"/>
              </a:rPr>
              <a:t>Contains NO</a:t>
            </a:r>
          </a:p>
          <a:p>
            <a:pPr>
              <a:lnSpc>
                <a:spcPts val="2000"/>
              </a:lnSpc>
            </a:pPr>
            <a:endParaRPr lang="en-ZA" sz="16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171450" indent="-171450">
              <a:lnSpc>
                <a:spcPts val="2000"/>
              </a:lnSpc>
              <a:buFont typeface="Wingdings" panose="05000000000000000000" pitchFamily="2" charset="2"/>
              <a:buChar char="v"/>
            </a:pPr>
            <a:r>
              <a:rPr lang="en-ZA" sz="1200" b="1" dirty="0">
                <a:solidFill>
                  <a:schemeClr val="bg1"/>
                </a:solidFill>
                <a:latin typeface="Calibri" panose="020F0502020204030204" pitchFamily="34" charset="0"/>
              </a:rPr>
              <a:t>Toxic elements</a:t>
            </a:r>
          </a:p>
          <a:p>
            <a:pPr>
              <a:lnSpc>
                <a:spcPts val="2000"/>
              </a:lnSpc>
            </a:pPr>
            <a:endParaRPr lang="en-ZA" sz="12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171450" indent="-171450">
              <a:lnSpc>
                <a:spcPts val="2000"/>
              </a:lnSpc>
              <a:buFont typeface="Wingdings" panose="05000000000000000000" pitchFamily="2" charset="2"/>
              <a:buChar char="v"/>
            </a:pPr>
            <a:r>
              <a:rPr lang="en-ZA" sz="1200" b="1" dirty="0">
                <a:solidFill>
                  <a:schemeClr val="bg1"/>
                </a:solidFill>
                <a:latin typeface="Calibri" panose="020F0502020204030204" pitchFamily="34" charset="0"/>
              </a:rPr>
              <a:t>Solvents, Ammonia, Glycol.</a:t>
            </a:r>
          </a:p>
          <a:p>
            <a:pPr>
              <a:lnSpc>
                <a:spcPts val="2000"/>
              </a:lnSpc>
            </a:pPr>
            <a:endParaRPr lang="en-ZA" sz="12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171450" indent="-171450">
              <a:lnSpc>
                <a:spcPts val="2000"/>
              </a:lnSpc>
              <a:buFont typeface="Wingdings" panose="05000000000000000000" pitchFamily="2" charset="2"/>
              <a:buChar char="v"/>
            </a:pPr>
            <a:r>
              <a:rPr lang="en-ZA" sz="1200" b="1" dirty="0">
                <a:solidFill>
                  <a:schemeClr val="bg1"/>
                </a:solidFill>
                <a:latin typeface="Calibri" panose="020F0502020204030204" pitchFamily="34" charset="0"/>
              </a:rPr>
              <a:t>Alcohol</a:t>
            </a:r>
          </a:p>
          <a:p>
            <a:pPr>
              <a:lnSpc>
                <a:spcPts val="2000"/>
              </a:lnSpc>
            </a:pPr>
            <a:endParaRPr lang="en-ZA" sz="12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171450" indent="-171450">
              <a:lnSpc>
                <a:spcPts val="2000"/>
              </a:lnSpc>
              <a:buFont typeface="Wingdings" panose="05000000000000000000" pitchFamily="2" charset="2"/>
              <a:buChar char="v"/>
            </a:pPr>
            <a:r>
              <a:rPr lang="en-ZA" sz="1200" b="1" dirty="0">
                <a:solidFill>
                  <a:schemeClr val="bg1"/>
                </a:solidFill>
                <a:latin typeface="Calibri" panose="020F0502020204030204" pitchFamily="34" charset="0"/>
              </a:rPr>
              <a:t>Oil</a:t>
            </a:r>
          </a:p>
          <a:p>
            <a:pPr>
              <a:lnSpc>
                <a:spcPts val="2000"/>
              </a:lnSpc>
            </a:pPr>
            <a:endParaRPr lang="en-ZA" sz="12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171450" indent="-171450">
              <a:lnSpc>
                <a:spcPts val="2000"/>
              </a:lnSpc>
              <a:buFont typeface="Wingdings" panose="05000000000000000000" pitchFamily="2" charset="2"/>
              <a:buChar char="v"/>
            </a:pPr>
            <a:r>
              <a:rPr lang="en-ZA" sz="1200" b="1" dirty="0">
                <a:solidFill>
                  <a:schemeClr val="bg1"/>
                </a:solidFill>
                <a:latin typeface="Calibri" panose="020F0502020204030204" pitchFamily="34" charset="0"/>
              </a:rPr>
              <a:t>Petro-Chemicals</a:t>
            </a:r>
          </a:p>
        </p:txBody>
      </p:sp>
      <p:pic>
        <p:nvPicPr>
          <p:cNvPr id="17" name="Picture 16" descr="Logo, company name&#10;&#10;Description automatically generated">
            <a:extLst>
              <a:ext uri="{FF2B5EF4-FFF2-40B4-BE49-F238E27FC236}">
                <a16:creationId xmlns:a16="http://schemas.microsoft.com/office/drawing/2014/main" id="{C5872411-FB57-F958-5D07-6985D26680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94440" y="6020654"/>
            <a:ext cx="1097560" cy="837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20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153" grpId="0"/>
      <p:bldP spid="10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FBF654C6-61BB-4672-8B4C-0B94B02B7155}"/>
              </a:ext>
            </a:extLst>
          </p:cNvPr>
          <p:cNvSpPr txBox="1"/>
          <p:nvPr/>
        </p:nvSpPr>
        <p:spPr>
          <a:xfrm>
            <a:off x="813027" y="547161"/>
            <a:ext cx="9668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800" b="1" dirty="0">
                <a:latin typeface="Calibri" panose="020F0502020204030204" pitchFamily="34" charset="0"/>
              </a:rPr>
              <a:t>Designed to Reduce Water Droplet Surface &amp; </a:t>
            </a:r>
            <a:r>
              <a:rPr lang="en-ZA" sz="2800" b="1" dirty="0">
                <a:solidFill>
                  <a:schemeClr val="accent3"/>
                </a:solidFill>
                <a:latin typeface="Calibri" panose="020F0502020204030204" pitchFamily="34" charset="0"/>
              </a:rPr>
              <a:t>Interfacial Tension</a:t>
            </a:r>
            <a:endParaRPr lang="en-US" sz="2800" b="1" dirty="0">
              <a:solidFill>
                <a:schemeClr val="accent3"/>
              </a:solidFill>
              <a:latin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DEDAA76-06FE-D93D-3C02-531EB2B34C76}"/>
              </a:ext>
            </a:extLst>
          </p:cNvPr>
          <p:cNvSpPr txBox="1"/>
          <p:nvPr/>
        </p:nvSpPr>
        <p:spPr>
          <a:xfrm>
            <a:off x="813027" y="1282953"/>
            <a:ext cx="6964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dirty="0"/>
              <a:t>Comparing droplets of raw water, rainwater and water treated with M3T</a:t>
            </a:r>
          </a:p>
        </p:txBody>
      </p:sp>
      <p:sp>
        <p:nvSpPr>
          <p:cNvPr id="8" name="Text Box 119">
            <a:extLst>
              <a:ext uri="{FF2B5EF4-FFF2-40B4-BE49-F238E27FC236}">
                <a16:creationId xmlns:a16="http://schemas.microsoft.com/office/drawing/2014/main" id="{38B68BBF-C199-5F5D-3ADB-02A720630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7621" y="2253783"/>
            <a:ext cx="1440000" cy="432000"/>
          </a:xfrm>
          <a:prstGeom prst="rect">
            <a:avLst/>
          </a:prstGeom>
          <a:solidFill>
            <a:schemeClr val="accent4"/>
          </a:solidFill>
          <a:ln w="12700" algn="ctr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prstMaterial="matte">
            <a:bevelT w="107950"/>
          </a:sp3d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b="1" dirty="0">
                <a:solidFill>
                  <a:srgbClr val="FFFFFF"/>
                </a:solidFill>
              </a:rPr>
              <a:t>Raw water</a:t>
            </a:r>
          </a:p>
        </p:txBody>
      </p:sp>
      <p:sp>
        <p:nvSpPr>
          <p:cNvPr id="9" name="Text Box 119">
            <a:extLst>
              <a:ext uri="{FF2B5EF4-FFF2-40B4-BE49-F238E27FC236}">
                <a16:creationId xmlns:a16="http://schemas.microsoft.com/office/drawing/2014/main" id="{CC6DCD88-5210-5711-4037-A0E17E04D7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5806" y="2263128"/>
            <a:ext cx="1440000" cy="432000"/>
          </a:xfrm>
          <a:prstGeom prst="rect">
            <a:avLst/>
          </a:prstGeom>
          <a:solidFill>
            <a:schemeClr val="accent4"/>
          </a:solidFill>
          <a:ln w="12700" algn="ctr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prstMaterial="matte">
            <a:bevelT w="107950"/>
          </a:sp3d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b="1" dirty="0">
                <a:solidFill>
                  <a:srgbClr val="FFFFFF"/>
                </a:solidFill>
              </a:rPr>
              <a:t>Rainwater</a:t>
            </a:r>
          </a:p>
        </p:txBody>
      </p:sp>
      <p:sp>
        <p:nvSpPr>
          <p:cNvPr id="10" name="Text Box 119">
            <a:extLst>
              <a:ext uri="{FF2B5EF4-FFF2-40B4-BE49-F238E27FC236}">
                <a16:creationId xmlns:a16="http://schemas.microsoft.com/office/drawing/2014/main" id="{A6873604-4FEE-4FB4-0027-43925DF2C0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53991" y="2265109"/>
            <a:ext cx="2016000" cy="432000"/>
          </a:xfrm>
          <a:prstGeom prst="rect">
            <a:avLst/>
          </a:prstGeom>
          <a:solidFill>
            <a:schemeClr val="accent4"/>
          </a:solidFill>
          <a:ln w="12700" algn="ctr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prstMaterial="matte">
            <a:bevelT w="107950"/>
          </a:sp3d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b="1" dirty="0">
                <a:solidFill>
                  <a:srgbClr val="FFFFFF"/>
                </a:solidFill>
              </a:rPr>
              <a:t>M3T treated water</a:t>
            </a:r>
          </a:p>
        </p:txBody>
      </p:sp>
      <p:sp>
        <p:nvSpPr>
          <p:cNvPr id="12" name="Rectangle 6" descr="Small checker board">
            <a:extLst>
              <a:ext uri="{FF2B5EF4-FFF2-40B4-BE49-F238E27FC236}">
                <a16:creationId xmlns:a16="http://schemas.microsoft.com/office/drawing/2014/main" id="{839895F9-13D3-B8C3-926E-F892871F16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7621" y="4874290"/>
            <a:ext cx="7357250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57150" algn="ctr">
            <a:noFill/>
            <a:miter lim="800000"/>
            <a:headEnd/>
            <a:tailEnd type="none" w="lg" len="lg"/>
          </a:ln>
          <a:scene3d>
            <a:camera prst="orthographicFront"/>
            <a:lightRig rig="sunset" dir="t"/>
          </a:scene3d>
          <a:sp3d extrusionH="76200" prstMaterial="matte">
            <a:bevelT w="127000"/>
            <a:bevelB w="82550" h="158750"/>
            <a:extrusionClr>
              <a:srgbClr val="FF9900"/>
            </a:extrusionClr>
          </a:sp3d>
        </p:spPr>
        <p:txBody>
          <a:bodyPr wrap="square" anchor="ctr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endParaRPr lang="en-US" dirty="0">
              <a:solidFill>
                <a:srgbClr val="FFFFFF"/>
              </a:solidFill>
              <a:latin typeface="Verdana" pitchFamily="34" charset="0"/>
            </a:endParaRPr>
          </a:p>
        </p:txBody>
      </p:sp>
      <p:sp>
        <p:nvSpPr>
          <p:cNvPr id="16" name="Oval 9">
            <a:extLst>
              <a:ext uri="{FF2B5EF4-FFF2-40B4-BE49-F238E27FC236}">
                <a16:creationId xmlns:a16="http://schemas.microsoft.com/office/drawing/2014/main" id="{9D5B0C33-F423-31F6-F881-515796C17F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8529" y="4375115"/>
            <a:ext cx="2526342" cy="369332"/>
          </a:xfrm>
          <a:prstGeom prst="ellipse">
            <a:avLst/>
          </a:prstGeom>
          <a:solidFill>
            <a:srgbClr val="99CCFF"/>
          </a:solidFill>
          <a:ln w="57150" algn="ctr">
            <a:solidFill>
              <a:srgbClr val="99CCFF"/>
            </a:solidFill>
            <a:round/>
            <a:headEnd/>
            <a:tailEnd type="none" w="lg" len="lg"/>
          </a:ln>
          <a:scene3d>
            <a:camera prst="orthographicFront"/>
            <a:lightRig rig="threePt" dir="t"/>
          </a:scene3d>
          <a:sp3d prstMaterial="dkEdge">
            <a:bevelT w="120650" h="146050"/>
            <a:bevelB/>
          </a:sp3d>
        </p:spPr>
        <p:txBody>
          <a:bodyPr wrap="square" anchor="ctr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endParaRPr lang="en-US" dirty="0">
              <a:solidFill>
                <a:srgbClr val="FFFFFF"/>
              </a:solidFill>
              <a:latin typeface="Verdana" pitchFamily="34" charset="0"/>
            </a:endParaRPr>
          </a:p>
        </p:txBody>
      </p:sp>
      <p:sp>
        <p:nvSpPr>
          <p:cNvPr id="17" name="Oval 8">
            <a:extLst>
              <a:ext uri="{FF2B5EF4-FFF2-40B4-BE49-F238E27FC236}">
                <a16:creationId xmlns:a16="http://schemas.microsoft.com/office/drawing/2014/main" id="{4EB469BC-15D8-6325-6575-BD0859C76C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6500" y="3957689"/>
            <a:ext cx="1365200" cy="735964"/>
          </a:xfrm>
          <a:prstGeom prst="ellipse">
            <a:avLst/>
          </a:prstGeom>
          <a:solidFill>
            <a:srgbClr val="99CCFF"/>
          </a:solidFill>
          <a:ln w="57150" algn="ctr">
            <a:solidFill>
              <a:srgbClr val="99CCFF"/>
            </a:solidFill>
            <a:round/>
            <a:headEnd/>
            <a:tailEnd type="none" w="lg" len="lg"/>
          </a:ln>
          <a:scene3d>
            <a:camera prst="orthographicFront"/>
            <a:lightRig rig="chilly" dir="t"/>
          </a:scene3d>
          <a:sp3d prstMaterial="softEdge">
            <a:bevelT w="266700" h="152400"/>
            <a:bevelB w="330200" h="247650"/>
          </a:sp3d>
        </p:spPr>
        <p:txBody>
          <a:bodyPr wrap="square" anchor="ctr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endParaRPr lang="en-US" dirty="0">
              <a:solidFill>
                <a:srgbClr val="FFFFFF"/>
              </a:solidFill>
              <a:latin typeface="Verdana" pitchFamily="34" charset="0"/>
            </a:endParaRPr>
          </a:p>
        </p:txBody>
      </p:sp>
      <p:sp>
        <p:nvSpPr>
          <p:cNvPr id="18" name="Oval 7">
            <a:extLst>
              <a:ext uri="{FF2B5EF4-FFF2-40B4-BE49-F238E27FC236}">
                <a16:creationId xmlns:a16="http://schemas.microsoft.com/office/drawing/2014/main" id="{4C84E78C-3BA6-AE7D-F967-9BDA86E80B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9977" y="3553392"/>
            <a:ext cx="996460" cy="1140260"/>
          </a:xfrm>
          <a:prstGeom prst="ellipse">
            <a:avLst/>
          </a:prstGeom>
          <a:solidFill>
            <a:srgbClr val="99CCFF"/>
          </a:solidFill>
          <a:ln w="57150" algn="ctr">
            <a:solidFill>
              <a:srgbClr val="99CCFF"/>
            </a:solidFill>
            <a:round/>
            <a:headEnd/>
            <a:tailEnd type="none" w="lg" len="lg"/>
          </a:ln>
          <a:scene3d>
            <a:camera prst="orthographicFront"/>
            <a:lightRig rig="morning" dir="t"/>
          </a:scene3d>
          <a:sp3d prstMaterial="matte">
            <a:bevelT w="457200" h="152400"/>
          </a:sp3d>
        </p:spPr>
        <p:txBody>
          <a:bodyPr wrap="square" anchor="ctr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endParaRPr lang="en-US" dirty="0">
              <a:solidFill>
                <a:srgbClr val="FFFFFF"/>
              </a:solidFill>
              <a:latin typeface="Verdana" pitchFamily="34" charset="0"/>
            </a:endParaRPr>
          </a:p>
        </p:txBody>
      </p:sp>
      <p:pic>
        <p:nvPicPr>
          <p:cNvPr id="19" name="Picture 18" descr="Logo, company name&#10;&#10;Description automatically generated">
            <a:extLst>
              <a:ext uri="{FF2B5EF4-FFF2-40B4-BE49-F238E27FC236}">
                <a16:creationId xmlns:a16="http://schemas.microsoft.com/office/drawing/2014/main" id="{A31A395A-3CB8-59E5-32C8-00C8F975DD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94440" y="6020654"/>
            <a:ext cx="1097560" cy="837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720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FBF654C6-61BB-4672-8B4C-0B94B02B7155}"/>
              </a:ext>
            </a:extLst>
          </p:cNvPr>
          <p:cNvSpPr txBox="1"/>
          <p:nvPr/>
        </p:nvSpPr>
        <p:spPr>
          <a:xfrm>
            <a:off x="813027" y="547161"/>
            <a:ext cx="9668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800" b="1" dirty="0">
                <a:latin typeface="Calibri" panose="020F0502020204030204" pitchFamily="34" charset="0"/>
              </a:rPr>
              <a:t>Benefits of Reduced Water Droplet Surface &amp; </a:t>
            </a:r>
            <a:r>
              <a:rPr lang="en-ZA" sz="2800" b="1" dirty="0">
                <a:solidFill>
                  <a:schemeClr val="accent3"/>
                </a:solidFill>
                <a:latin typeface="Calibri" panose="020F0502020204030204" pitchFamily="34" charset="0"/>
              </a:rPr>
              <a:t>Interfacial Tension</a:t>
            </a:r>
            <a:endParaRPr lang="en-US" sz="2800" b="1" dirty="0">
              <a:solidFill>
                <a:schemeClr val="accent3"/>
              </a:solidFill>
              <a:latin typeface="Calibri" panose="020F0502020204030204" pitchFamily="34" charset="0"/>
            </a:endParaRPr>
          </a:p>
        </p:txBody>
      </p:sp>
      <p:pic>
        <p:nvPicPr>
          <p:cNvPr id="19" name="Picture 18" descr="Logo, company name&#10;&#10;Description automatically generated">
            <a:extLst>
              <a:ext uri="{FF2B5EF4-FFF2-40B4-BE49-F238E27FC236}">
                <a16:creationId xmlns:a16="http://schemas.microsoft.com/office/drawing/2014/main" id="{A31A395A-3CB8-59E5-32C8-00C8F975DD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94440" y="6020654"/>
            <a:ext cx="1097560" cy="8373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1C3B842-1E3B-3BFC-B6C8-7F12C0C9B0A5}"/>
              </a:ext>
            </a:extLst>
          </p:cNvPr>
          <p:cNvSpPr txBox="1">
            <a:spLocks/>
          </p:cNvSpPr>
          <p:nvPr/>
        </p:nvSpPr>
        <p:spPr>
          <a:xfrm>
            <a:off x="756000" y="1728000"/>
            <a:ext cx="10354491" cy="3996000"/>
          </a:xfrm>
          <a:prstGeom prst="rect">
            <a:avLst/>
          </a:prstGeom>
          <a:noFill/>
        </p:spPr>
        <p:txBody>
          <a:bodyPr wrap="square" lIns="0" tIns="36000" rIns="72000" bIns="36000" rtlCol="0">
            <a:normAutofit/>
          </a:bodyPr>
          <a:lstStyle/>
          <a:p>
            <a:pPr marL="628650" lvl="1" indent="-171450" algn="just">
              <a:buFont typeface="Wingdings" panose="05000000000000000000" pitchFamily="2" charset="2"/>
              <a:buChar char="q"/>
            </a:pPr>
            <a:r>
              <a:rPr lang="en-US" sz="2000" b="1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Wetting </a:t>
            </a:r>
            <a:r>
              <a:rPr lang="en-GB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 the increased adhesion of the liquid to a solid particle; M3T is thus effective in wetting all floating or settled materials, including dust, carbon, oil, chemicals, pigment dust and powders that are typically required to be blended with water.</a:t>
            </a:r>
          </a:p>
          <a:p>
            <a:pPr marL="457200" lvl="1" indent="0" algn="just">
              <a:buNone/>
            </a:pPr>
            <a:endParaRPr lang="x-none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628650" lvl="1" indent="-171450" algn="just">
              <a:buFont typeface="Wingdings" panose="05000000000000000000" pitchFamily="2" charset="2"/>
              <a:buChar char="q"/>
            </a:pPr>
            <a:r>
              <a:rPr lang="en-US" sz="2000" b="1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Emulsification</a:t>
            </a:r>
            <a:r>
              <a:rPr lang="x-none" sz="2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 the dispersion of oil and solvent-based materials into the water, including oil, tar, grease</a:t>
            </a:r>
            <a:r>
              <a:rPr lang="en-GB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etc. </a:t>
            </a:r>
          </a:p>
          <a:p>
            <a:pPr marL="457200" lvl="1" indent="0" algn="just">
              <a:buNone/>
            </a:pPr>
            <a:endParaRPr lang="en-GB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628650" lvl="1" indent="-171450" algn="just">
              <a:buFont typeface="Wingdings" panose="05000000000000000000" pitchFamily="2" charset="2"/>
              <a:buChar char="q"/>
            </a:pPr>
            <a:r>
              <a:rPr lang="en-US" sz="2000" b="1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De-agglomeration</a:t>
            </a:r>
            <a:r>
              <a:rPr lang="en-US" sz="2000" b="1" dirty="0">
                <a:solidFill>
                  <a:srgbClr val="7EC234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 the process of breaking up or dispersing particles which has agglomerated, aggregated, or clustered together.</a:t>
            </a:r>
            <a:endParaRPr lang="en-AE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3123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Fire engine in front of the station">
            <a:extLst>
              <a:ext uri="{FF2B5EF4-FFF2-40B4-BE49-F238E27FC236}">
                <a16:creationId xmlns:a16="http://schemas.microsoft.com/office/drawing/2014/main" id="{B6D7395E-905A-4214-8A6B-0F0858292A6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alphaModFix amt="2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9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20233" r="20233"/>
          <a:stretch/>
        </p:blipFill>
        <p:spPr>
          <a:xfrm>
            <a:off x="6091683" y="0"/>
            <a:ext cx="6099048" cy="6858000"/>
          </a:xfr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28AD85E3-E333-4FA8-8A8F-6C4606424A93}"/>
              </a:ext>
            </a:extLst>
          </p:cNvPr>
          <p:cNvSpPr/>
          <p:nvPr/>
        </p:nvSpPr>
        <p:spPr>
          <a:xfrm>
            <a:off x="6096000" y="-1"/>
            <a:ext cx="6096000" cy="6858000"/>
          </a:xfrm>
          <a:prstGeom prst="rect">
            <a:avLst/>
          </a:prstGeom>
          <a:solidFill>
            <a:schemeClr val="accent3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B9614B5-C98D-49BE-830A-B77518C5C1FA}"/>
              </a:ext>
            </a:extLst>
          </p:cNvPr>
          <p:cNvSpPr/>
          <p:nvPr/>
        </p:nvSpPr>
        <p:spPr>
          <a:xfrm>
            <a:off x="-1" y="0"/>
            <a:ext cx="6089904" cy="68580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00DA4C5-9854-472B-8C7E-0C08D54AFEE0}"/>
              </a:ext>
            </a:extLst>
          </p:cNvPr>
          <p:cNvSpPr txBox="1"/>
          <p:nvPr/>
        </p:nvSpPr>
        <p:spPr>
          <a:xfrm>
            <a:off x="491067" y="237689"/>
            <a:ext cx="55033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400" b="1" dirty="0">
                <a:solidFill>
                  <a:schemeClr val="bg1"/>
                </a:solidFill>
                <a:latin typeface="Calibri" panose="020F0502020204030204" pitchFamily="34" charset="0"/>
              </a:rPr>
              <a:t>Strategic Challenges - Fire Fighting 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72439C1-6120-4CD1-B1E8-1AD0C2D549EC}"/>
              </a:ext>
            </a:extLst>
          </p:cNvPr>
          <p:cNvSpPr txBox="1"/>
          <p:nvPr/>
        </p:nvSpPr>
        <p:spPr>
          <a:xfrm>
            <a:off x="320861" y="1317659"/>
            <a:ext cx="4709841" cy="4301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2200"/>
              </a:lnSpc>
            </a:pPr>
            <a:r>
              <a:rPr lang="en-ZA" b="1" i="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Water</a:t>
            </a:r>
          </a:p>
          <a:p>
            <a:pPr marL="285750" indent="-285750" algn="l">
              <a:lnSpc>
                <a:spcPts val="2200"/>
              </a:lnSpc>
              <a:buFont typeface="Courier New" panose="02070309020205020404" pitchFamily="49" charset="0"/>
              <a:buChar char="o"/>
            </a:pPr>
            <a:r>
              <a:rPr lang="en-ZA" sz="1400" b="1" i="1" dirty="0">
                <a:solidFill>
                  <a:srgbClr val="996600"/>
                </a:solidFill>
                <a:effectLst/>
                <a:latin typeface="Calibri" panose="020F0502020204030204" pitchFamily="34" charset="0"/>
              </a:rPr>
              <a:t>Scarcity</a:t>
            </a:r>
            <a:r>
              <a:rPr lang="en-ZA" sz="1400" b="1" i="1" dirty="0">
                <a:solidFill>
                  <a:srgbClr val="CC99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ZA" sz="14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of water in UAE</a:t>
            </a:r>
          </a:p>
          <a:p>
            <a:pPr marL="285750" indent="-285750" algn="l">
              <a:lnSpc>
                <a:spcPts val="2200"/>
              </a:lnSpc>
              <a:buFont typeface="Courier New" panose="02070309020205020404" pitchFamily="49" charset="0"/>
              <a:buChar char="o"/>
            </a:pPr>
            <a:r>
              <a:rPr lang="en-ZA" sz="1400" b="1" i="1" dirty="0">
                <a:solidFill>
                  <a:srgbClr val="996600"/>
                </a:solidFill>
                <a:effectLst/>
                <a:latin typeface="Calibri" panose="020F0502020204030204" pitchFamily="34" charset="0"/>
              </a:rPr>
              <a:t>Cost </a:t>
            </a:r>
            <a:r>
              <a:rPr lang="en-ZA" sz="14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of water is high in the UAE </a:t>
            </a:r>
          </a:p>
          <a:p>
            <a:pPr marL="285750" indent="-285750" algn="l">
              <a:lnSpc>
                <a:spcPts val="2200"/>
              </a:lnSpc>
              <a:buFont typeface="Courier New" panose="02070309020205020404" pitchFamily="49" charset="0"/>
              <a:buChar char="o"/>
            </a:pPr>
            <a:r>
              <a:rPr lang="en-ZA" sz="1400" b="1" i="1" dirty="0">
                <a:solidFill>
                  <a:srgbClr val="996600"/>
                </a:solidFill>
                <a:effectLst/>
                <a:latin typeface="Calibri" panose="020F0502020204030204" pitchFamily="34" charset="0"/>
              </a:rPr>
              <a:t>Availability </a:t>
            </a:r>
            <a:r>
              <a:rPr lang="en-ZA" sz="14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of water across risk areas, i.e. water hydrants etc., with a direct impact the on the capital cost to transport</a:t>
            </a:r>
          </a:p>
          <a:p>
            <a:pPr algn="l">
              <a:lnSpc>
                <a:spcPts val="2200"/>
              </a:lnSpc>
            </a:pPr>
            <a:endParaRPr lang="en-ZA" sz="1400" b="0" i="0" dirty="0">
              <a:solidFill>
                <a:schemeClr val="bg1"/>
              </a:solidFill>
              <a:effectLst/>
              <a:latin typeface="Calibri" panose="020F0502020204030204" pitchFamily="34" charset="0"/>
            </a:endParaRPr>
          </a:p>
          <a:p>
            <a:pPr algn="l">
              <a:lnSpc>
                <a:spcPts val="2200"/>
              </a:lnSpc>
            </a:pPr>
            <a:r>
              <a:rPr lang="en-ZA" b="1" i="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Equipment</a:t>
            </a:r>
          </a:p>
          <a:p>
            <a:pPr marL="285750" indent="-285750" algn="l">
              <a:lnSpc>
                <a:spcPts val="2200"/>
              </a:lnSpc>
              <a:buFont typeface="Courier New" panose="02070309020205020404" pitchFamily="49" charset="0"/>
              <a:buChar char="o"/>
            </a:pPr>
            <a:r>
              <a:rPr lang="en-ZA" sz="1400" b="1" i="1" dirty="0">
                <a:solidFill>
                  <a:srgbClr val="996600"/>
                </a:solidFill>
                <a:effectLst/>
                <a:latin typeface="Calibri" panose="020F0502020204030204" pitchFamily="34" charset="0"/>
              </a:rPr>
              <a:t>Increased requirement </a:t>
            </a:r>
            <a:r>
              <a:rPr lang="en-ZA" sz="14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on available Fire Engines due to water challenges, increased population and other factors.</a:t>
            </a:r>
          </a:p>
          <a:p>
            <a:pPr marL="285750" indent="-285750" algn="l">
              <a:lnSpc>
                <a:spcPts val="2200"/>
              </a:lnSpc>
              <a:buFont typeface="Courier New" panose="02070309020205020404" pitchFamily="49" charset="0"/>
              <a:buChar char="o"/>
            </a:pPr>
            <a:r>
              <a:rPr lang="en-ZA" sz="1400" b="1" i="1" dirty="0">
                <a:solidFill>
                  <a:srgbClr val="996600"/>
                </a:solidFill>
                <a:latin typeface="Calibri" panose="020F0502020204030204" pitchFamily="34" charset="0"/>
              </a:rPr>
              <a:t>H</a:t>
            </a:r>
            <a:r>
              <a:rPr lang="en-ZA" sz="1400" b="1" i="1" dirty="0">
                <a:solidFill>
                  <a:srgbClr val="996600"/>
                </a:solidFill>
                <a:effectLst/>
                <a:latin typeface="Calibri" panose="020F0502020204030204" pitchFamily="34" charset="0"/>
              </a:rPr>
              <a:t>eightened demand </a:t>
            </a:r>
            <a:r>
              <a:rPr lang="en-ZA" sz="14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for specialised equipment, i.e. different sizes/types of Fire Engines, equipment to deal with low water pressure, different equipment to deliver foam, powder and water etc.</a:t>
            </a:r>
          </a:p>
          <a:p>
            <a:pPr marL="285750" indent="-285750" algn="l">
              <a:lnSpc>
                <a:spcPts val="2200"/>
              </a:lnSpc>
              <a:buFont typeface="Courier New" panose="02070309020205020404" pitchFamily="49" charset="0"/>
              <a:buChar char="o"/>
            </a:pPr>
            <a:r>
              <a:rPr lang="en-ZA" sz="1400" b="1" i="1" dirty="0">
                <a:solidFill>
                  <a:srgbClr val="996600"/>
                </a:solidFill>
                <a:effectLst/>
                <a:latin typeface="Calibri" panose="020F0502020204030204" pitchFamily="34" charset="0"/>
              </a:rPr>
              <a:t>Cost </a:t>
            </a:r>
            <a:r>
              <a:rPr lang="en-ZA" sz="14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of equipment is ever increasing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22D92A-682D-DAC7-AF95-7649D36D6A49}"/>
              </a:ext>
            </a:extLst>
          </p:cNvPr>
          <p:cNvSpPr txBox="1"/>
          <p:nvPr/>
        </p:nvSpPr>
        <p:spPr>
          <a:xfrm>
            <a:off x="6552327" y="1317659"/>
            <a:ext cx="4709841" cy="3454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2200"/>
              </a:lnSpc>
            </a:pPr>
            <a:r>
              <a:rPr lang="en-ZA" b="1" i="0" dirty="0">
                <a:effectLst/>
                <a:latin typeface="Calibri" panose="020F0502020204030204" pitchFamily="34" charset="0"/>
              </a:rPr>
              <a:t>Environment</a:t>
            </a:r>
          </a:p>
          <a:p>
            <a:pPr marL="285750" indent="-285750" algn="l">
              <a:lnSpc>
                <a:spcPts val="2200"/>
              </a:lnSpc>
              <a:buFont typeface="Wingdings" panose="05000000000000000000" pitchFamily="2" charset="2"/>
              <a:buChar char="q"/>
            </a:pPr>
            <a:r>
              <a:rPr lang="en-ZA" sz="1400" b="1" i="1" dirty="0">
                <a:solidFill>
                  <a:srgbClr val="996600"/>
                </a:solidFill>
                <a:effectLst/>
                <a:latin typeface="Calibri" panose="020F0502020204030204" pitchFamily="34" charset="0"/>
              </a:rPr>
              <a:t>Chemicals </a:t>
            </a:r>
            <a:r>
              <a:rPr lang="en-ZA" sz="1400" b="0" i="0" dirty="0">
                <a:effectLst/>
                <a:latin typeface="Calibri" panose="020F0502020204030204" pitchFamily="34" charset="0"/>
              </a:rPr>
              <a:t>used in products to extinguish fires not environmentally acceptable (foam non-degradable)</a:t>
            </a:r>
          </a:p>
          <a:p>
            <a:pPr marL="285750" indent="-285750" algn="l">
              <a:lnSpc>
                <a:spcPts val="2200"/>
              </a:lnSpc>
              <a:buFont typeface="Wingdings" panose="05000000000000000000" pitchFamily="2" charset="2"/>
              <a:buChar char="q"/>
            </a:pPr>
            <a:r>
              <a:rPr lang="en-ZA" sz="1400" b="1" i="1" dirty="0">
                <a:solidFill>
                  <a:srgbClr val="996600"/>
                </a:solidFill>
                <a:effectLst/>
                <a:latin typeface="Calibri" panose="020F0502020204030204" pitchFamily="34" charset="0"/>
              </a:rPr>
              <a:t>Water</a:t>
            </a:r>
            <a:r>
              <a:rPr lang="en-ZA" sz="1400" b="0" i="0" dirty="0">
                <a:effectLst/>
                <a:latin typeface="Calibri" panose="020F0502020204030204" pitchFamily="34" charset="0"/>
              </a:rPr>
              <a:t> used in fire fighting is a scarce resource</a:t>
            </a:r>
          </a:p>
          <a:p>
            <a:pPr marL="285750" indent="-285750" algn="l">
              <a:lnSpc>
                <a:spcPts val="2200"/>
              </a:lnSpc>
              <a:buFont typeface="Wingdings" panose="05000000000000000000" pitchFamily="2" charset="2"/>
              <a:buChar char="q"/>
            </a:pPr>
            <a:r>
              <a:rPr lang="en-ZA" sz="1400" b="1" i="1" dirty="0">
                <a:solidFill>
                  <a:srgbClr val="996600"/>
                </a:solidFill>
                <a:effectLst/>
                <a:latin typeface="Calibri" panose="020F0502020204030204" pitchFamily="34" charset="0"/>
              </a:rPr>
              <a:t>Carbon Footprint </a:t>
            </a:r>
            <a:r>
              <a:rPr lang="en-ZA" sz="1400" b="0" i="0" dirty="0">
                <a:effectLst/>
                <a:latin typeface="Calibri" panose="020F0502020204030204" pitchFamily="34" charset="0"/>
              </a:rPr>
              <a:t>is high due to the combination of equipment and products used</a:t>
            </a:r>
          </a:p>
          <a:p>
            <a:pPr algn="l">
              <a:lnSpc>
                <a:spcPts val="2200"/>
              </a:lnSpc>
            </a:pPr>
            <a:endParaRPr lang="en-ZA" sz="1400" b="0" i="0" dirty="0">
              <a:effectLst/>
              <a:latin typeface="Calibri" panose="020F0502020204030204" pitchFamily="34" charset="0"/>
            </a:endParaRPr>
          </a:p>
          <a:p>
            <a:pPr algn="l">
              <a:lnSpc>
                <a:spcPts val="2200"/>
              </a:lnSpc>
            </a:pPr>
            <a:r>
              <a:rPr lang="en-ZA" b="1" i="0" dirty="0">
                <a:effectLst/>
                <a:latin typeface="Calibri" panose="020F0502020204030204" pitchFamily="34" charset="0"/>
              </a:rPr>
              <a:t>People</a:t>
            </a:r>
          </a:p>
          <a:p>
            <a:pPr marL="285750" indent="-285750" algn="l">
              <a:lnSpc>
                <a:spcPts val="2200"/>
              </a:lnSpc>
              <a:buFont typeface="Wingdings" panose="05000000000000000000" pitchFamily="2" charset="2"/>
              <a:buChar char="q"/>
            </a:pPr>
            <a:r>
              <a:rPr lang="en-ZA" sz="1400" b="1" i="1" dirty="0">
                <a:solidFill>
                  <a:srgbClr val="996600"/>
                </a:solidFill>
                <a:effectLst/>
                <a:latin typeface="Calibri" panose="020F0502020204030204" pitchFamily="34" charset="0"/>
              </a:rPr>
              <a:t>Greater demand</a:t>
            </a:r>
            <a:r>
              <a:rPr lang="en-ZA" sz="1400" b="0" i="0" dirty="0">
                <a:effectLst/>
                <a:latin typeface="Calibri" panose="020F0502020204030204" pitchFamily="34" charset="0"/>
              </a:rPr>
              <a:t> for additional firefighters/headcount</a:t>
            </a:r>
          </a:p>
          <a:p>
            <a:pPr marL="285750" indent="-285750" algn="l">
              <a:lnSpc>
                <a:spcPts val="2200"/>
              </a:lnSpc>
              <a:buFont typeface="Wingdings" panose="05000000000000000000" pitchFamily="2" charset="2"/>
              <a:buChar char="q"/>
            </a:pPr>
            <a:r>
              <a:rPr lang="en-ZA" sz="1400" b="1" i="1" dirty="0">
                <a:solidFill>
                  <a:srgbClr val="996600"/>
                </a:solidFill>
                <a:effectLst/>
                <a:latin typeface="Calibri" panose="020F0502020204030204" pitchFamily="34" charset="0"/>
              </a:rPr>
              <a:t>Safety </a:t>
            </a:r>
            <a:r>
              <a:rPr lang="en-ZA" sz="1400" b="0" i="0" dirty="0">
                <a:effectLst/>
                <a:latin typeface="Calibri" panose="020F0502020204030204" pitchFamily="34" charset="0"/>
              </a:rPr>
              <a:t>of firefighters and the public in general</a:t>
            </a:r>
          </a:p>
          <a:p>
            <a:pPr marL="285750" indent="-285750" algn="l">
              <a:lnSpc>
                <a:spcPts val="2200"/>
              </a:lnSpc>
              <a:buFont typeface="Wingdings" panose="05000000000000000000" pitchFamily="2" charset="2"/>
              <a:buChar char="q"/>
            </a:pPr>
            <a:r>
              <a:rPr lang="en-ZA" sz="1400" b="1" i="1" dirty="0">
                <a:solidFill>
                  <a:srgbClr val="996600"/>
                </a:solidFill>
                <a:effectLst/>
                <a:latin typeface="Calibri" panose="020F0502020204030204" pitchFamily="34" charset="0"/>
              </a:rPr>
              <a:t>Mental fitness/stability </a:t>
            </a:r>
            <a:r>
              <a:rPr lang="en-ZA" sz="1400" b="0" i="0" dirty="0">
                <a:effectLst/>
                <a:latin typeface="Calibri" panose="020F0502020204030204" pitchFamily="34" charset="0"/>
              </a:rPr>
              <a:t>of firefighters working in dangerous and challenging conditions</a:t>
            </a:r>
          </a:p>
        </p:txBody>
      </p:sp>
      <p:pic>
        <p:nvPicPr>
          <p:cNvPr id="9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E5AB47CC-C06E-97B5-ACFF-FD826659DE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94440" y="6020654"/>
            <a:ext cx="1097560" cy="837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02035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E1C81B43-9704-4544-B441-38949DEE9B90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81A6B97-5E4A-4B3D-B588-559C375070D4}"/>
              </a:ext>
            </a:extLst>
          </p:cNvPr>
          <p:cNvSpPr txBox="1"/>
          <p:nvPr/>
        </p:nvSpPr>
        <p:spPr>
          <a:xfrm>
            <a:off x="6629399" y="547161"/>
            <a:ext cx="49053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2"/>
                </a:solidFill>
                <a:latin typeface="Calibri" panose="020F0502020204030204" pitchFamily="34" charset="0"/>
              </a:rPr>
              <a:t>Fire Tests Results</a:t>
            </a:r>
          </a:p>
        </p:txBody>
      </p:sp>
      <p:pic>
        <p:nvPicPr>
          <p:cNvPr id="11" name="object 5">
            <a:extLst>
              <a:ext uri="{FF2B5EF4-FFF2-40B4-BE49-F238E27FC236}">
                <a16:creationId xmlns:a16="http://schemas.microsoft.com/office/drawing/2014/main" id="{B436E4C4-6EF0-EE9B-CCCE-98F85E3D0B11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77537" y="716461"/>
            <a:ext cx="2558797" cy="1679605"/>
          </a:xfrm>
          <a:prstGeom prst="rect">
            <a:avLst/>
          </a:prstGeom>
        </p:spPr>
      </p:pic>
      <p:pic>
        <p:nvPicPr>
          <p:cNvPr id="12" name="object 6">
            <a:extLst>
              <a:ext uri="{FF2B5EF4-FFF2-40B4-BE49-F238E27FC236}">
                <a16:creationId xmlns:a16="http://schemas.microsoft.com/office/drawing/2014/main" id="{BECB4F8F-7090-7D49-D091-D0188E8EBE92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234266" y="716462"/>
            <a:ext cx="2646561" cy="1679605"/>
          </a:xfrm>
          <a:prstGeom prst="rect">
            <a:avLst/>
          </a:prstGeom>
        </p:spPr>
      </p:pic>
      <p:pic>
        <p:nvPicPr>
          <p:cNvPr id="17" name="object 13">
            <a:extLst>
              <a:ext uri="{FF2B5EF4-FFF2-40B4-BE49-F238E27FC236}">
                <a16:creationId xmlns:a16="http://schemas.microsoft.com/office/drawing/2014/main" id="{437116DC-BBAD-A52E-58F5-A3AD0CF64E4A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77537" y="3305714"/>
            <a:ext cx="2558797" cy="1679605"/>
          </a:xfrm>
          <a:prstGeom prst="rect">
            <a:avLst/>
          </a:prstGeom>
        </p:spPr>
      </p:pic>
      <p:pic>
        <p:nvPicPr>
          <p:cNvPr id="18" name="object 14">
            <a:extLst>
              <a:ext uri="{FF2B5EF4-FFF2-40B4-BE49-F238E27FC236}">
                <a16:creationId xmlns:a16="http://schemas.microsoft.com/office/drawing/2014/main" id="{9D286DB8-E4B7-DDD2-5C3C-F82FE0F2DE7C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234266" y="3305714"/>
            <a:ext cx="2646561" cy="1679605"/>
          </a:xfrm>
          <a:prstGeom prst="rect">
            <a:avLst/>
          </a:prstGeom>
        </p:spPr>
      </p:pic>
      <p:sp>
        <p:nvSpPr>
          <p:cNvPr id="19" name="object 11">
            <a:extLst>
              <a:ext uri="{FF2B5EF4-FFF2-40B4-BE49-F238E27FC236}">
                <a16:creationId xmlns:a16="http://schemas.microsoft.com/office/drawing/2014/main" id="{C0D3BF26-0DEC-E8C8-17E7-DE9B4EFEF8DF}"/>
              </a:ext>
            </a:extLst>
          </p:cNvPr>
          <p:cNvSpPr txBox="1"/>
          <p:nvPr/>
        </p:nvSpPr>
        <p:spPr>
          <a:xfrm>
            <a:off x="277537" y="2685790"/>
            <a:ext cx="2558797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800" spc="-4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800" spc="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2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car</a:t>
            </a:r>
            <a:r>
              <a:rPr sz="800" spc="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2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fire</a:t>
            </a:r>
            <a:r>
              <a:rPr sz="800" spc="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3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sz="800" spc="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4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800" spc="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2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regular</a:t>
            </a:r>
            <a:r>
              <a:rPr sz="800" spc="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occurrence</a:t>
            </a:r>
            <a:r>
              <a:rPr sz="800" spc="1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that</a:t>
            </a:r>
            <a:r>
              <a:rPr sz="800" spc="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provides</a:t>
            </a:r>
            <a:r>
              <a:rPr sz="800" spc="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sz="800" spc="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4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</a:t>
            </a:r>
            <a:r>
              <a:rPr sz="800" spc="-26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number</a:t>
            </a:r>
            <a:r>
              <a:rPr sz="800" spc="-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different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types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3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fire</a:t>
            </a:r>
            <a:r>
              <a:rPr sz="800" spc="-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2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behaviour.</a:t>
            </a:r>
            <a:endParaRPr sz="8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object 8">
            <a:extLst>
              <a:ext uri="{FF2B5EF4-FFF2-40B4-BE49-F238E27FC236}">
                <a16:creationId xmlns:a16="http://schemas.microsoft.com/office/drawing/2014/main" id="{ACF41DBB-E96B-2664-C20B-FA8C3B2247C1}"/>
              </a:ext>
            </a:extLst>
          </p:cNvPr>
          <p:cNvSpPr txBox="1"/>
          <p:nvPr/>
        </p:nvSpPr>
        <p:spPr>
          <a:xfrm>
            <a:off x="3234266" y="2685790"/>
            <a:ext cx="253809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800" spc="2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Burning </a:t>
            </a:r>
            <a:r>
              <a:rPr sz="800" spc="-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Tyres </a:t>
            </a:r>
            <a:r>
              <a:rPr sz="800" spc="-2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were </a:t>
            </a:r>
            <a:r>
              <a:rPr sz="800" spc="-1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used </a:t>
            </a:r>
            <a:r>
              <a:rPr sz="800" spc="-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</a:t>
            </a:r>
            <a:r>
              <a:rPr sz="800" spc="-1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demonstrate the </a:t>
            </a:r>
            <a:r>
              <a:rPr sz="800" spc="-26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difficulties </a:t>
            </a:r>
            <a:r>
              <a:rPr sz="800" spc="-6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sz="800" spc="-2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physical </a:t>
            </a:r>
            <a:r>
              <a:rPr sz="800" spc="-1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sz="800" spc="-2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environmental </a:t>
            </a:r>
            <a:r>
              <a:rPr sz="800" spc="-6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sz="800" spc="-1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that </a:t>
            </a:r>
            <a:r>
              <a:rPr sz="800" spc="-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can</a:t>
            </a:r>
            <a:r>
              <a:rPr sz="800" spc="-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encountered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2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by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3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fire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crews.</a:t>
            </a:r>
            <a:endParaRPr sz="8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object 9">
            <a:extLst>
              <a:ext uri="{FF2B5EF4-FFF2-40B4-BE49-F238E27FC236}">
                <a16:creationId xmlns:a16="http://schemas.microsoft.com/office/drawing/2014/main" id="{1643D3D6-974B-2C33-386E-FD36794FC071}"/>
              </a:ext>
            </a:extLst>
          </p:cNvPr>
          <p:cNvSpPr txBox="1"/>
          <p:nvPr/>
        </p:nvSpPr>
        <p:spPr>
          <a:xfrm>
            <a:off x="277537" y="5315420"/>
            <a:ext cx="2558797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ZA" sz="800" spc="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Oil/fuel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scenario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was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chosen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sz="800" spc="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3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evaluate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how 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2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Marine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3005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would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operate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3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4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ZA" sz="800" spc="-2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water-based</a:t>
            </a:r>
            <a:r>
              <a:rPr sz="800" spc="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option</a:t>
            </a:r>
            <a:r>
              <a:rPr lang="en-ZA" sz="800" spc="-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3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opposed</a:t>
            </a:r>
            <a:r>
              <a:rPr sz="800" spc="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sz="800" spc="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800" spc="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2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conventional,</a:t>
            </a:r>
            <a:r>
              <a:rPr sz="800" spc="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2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environmentally</a:t>
            </a:r>
            <a:r>
              <a:rPr lang="en-ZA" sz="800" spc="-2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2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unfriendly</a:t>
            </a:r>
            <a:r>
              <a:rPr sz="800" spc="-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method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2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using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foam.</a:t>
            </a:r>
            <a:endParaRPr sz="8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object 10">
            <a:extLst>
              <a:ext uri="{FF2B5EF4-FFF2-40B4-BE49-F238E27FC236}">
                <a16:creationId xmlns:a16="http://schemas.microsoft.com/office/drawing/2014/main" id="{9394C62E-8018-7407-0683-AA312737BD59}"/>
              </a:ext>
            </a:extLst>
          </p:cNvPr>
          <p:cNvSpPr txBox="1"/>
          <p:nvPr/>
        </p:nvSpPr>
        <p:spPr>
          <a:xfrm>
            <a:off x="3153878" y="5315420"/>
            <a:ext cx="2726949" cy="8284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1435">
              <a:lnSpc>
                <a:spcPct val="100000"/>
              </a:lnSpc>
              <a:spcBef>
                <a:spcPts val="100"/>
              </a:spcBef>
            </a:pPr>
            <a:r>
              <a:rPr sz="800" spc="2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Straw</a:t>
            </a:r>
            <a:r>
              <a:rPr sz="800" spc="-1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was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tested</a:t>
            </a:r>
            <a:r>
              <a:rPr sz="800" spc="-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to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3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see</a:t>
            </a:r>
            <a:r>
              <a:rPr sz="800" spc="-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how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2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Marine</a:t>
            </a:r>
            <a:r>
              <a:rPr sz="800" spc="-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3005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would</a:t>
            </a:r>
            <a:r>
              <a:rPr lang="en-ZA" sz="800" spc="-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perform </a:t>
            </a:r>
            <a:r>
              <a:rPr sz="800" spc="-3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4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2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simulated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thatched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roof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3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fire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incident. </a:t>
            </a:r>
            <a:r>
              <a:rPr sz="800" spc="-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3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test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was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particularly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looking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2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establish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lang="en-ZA" sz="800" spc="-1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penetration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2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qualities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2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Marine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3005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6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4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quality</a:t>
            </a:r>
            <a:r>
              <a:rPr lang="en-ZA" sz="800" spc="-1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lacking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when</a:t>
            </a:r>
            <a:r>
              <a:rPr sz="800" spc="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2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water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2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only</a:t>
            </a:r>
            <a:r>
              <a:rPr sz="800" spc="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3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used</a:t>
            </a:r>
            <a:r>
              <a:rPr sz="800" spc="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3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such</a:t>
            </a:r>
            <a:r>
              <a:rPr sz="800" spc="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incidents.</a:t>
            </a:r>
            <a:endParaRPr sz="8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5080">
              <a:lnSpc>
                <a:spcPct val="100000"/>
              </a:lnSpc>
              <a:spcBef>
                <a:spcPts val="565"/>
              </a:spcBef>
            </a:pPr>
            <a:r>
              <a:rPr sz="800" spc="2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Wood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3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sz="800" spc="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4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800" spc="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standard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frequent</a:t>
            </a:r>
            <a:r>
              <a:rPr sz="800" spc="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3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fire</a:t>
            </a:r>
            <a:r>
              <a:rPr sz="800" spc="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occurrence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lang="en-ZA" sz="800" spc="-1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would</a:t>
            </a:r>
            <a:r>
              <a:rPr sz="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2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allow</a:t>
            </a:r>
            <a:r>
              <a:rPr sz="800" spc="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sz="800" spc="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4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800" spc="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ZA" sz="800" spc="-1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straightforward</a:t>
            </a:r>
            <a:r>
              <a:rPr sz="800" spc="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comparison</a:t>
            </a:r>
            <a:r>
              <a:rPr sz="800" spc="5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test.</a:t>
            </a:r>
            <a:endParaRPr sz="8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7" name="object 6">
            <a:extLst>
              <a:ext uri="{FF2B5EF4-FFF2-40B4-BE49-F238E27FC236}">
                <a16:creationId xmlns:a16="http://schemas.microsoft.com/office/drawing/2014/main" id="{47F9A675-DE59-B75A-12F0-0851154DAA40}"/>
              </a:ext>
            </a:extLst>
          </p:cNvPr>
          <p:cNvGrpSpPr/>
          <p:nvPr/>
        </p:nvGrpSpPr>
        <p:grpSpPr>
          <a:xfrm>
            <a:off x="6211072" y="2002089"/>
            <a:ext cx="4905376" cy="2983230"/>
            <a:chOff x="540000" y="4691653"/>
            <a:chExt cx="6486525" cy="2983230"/>
          </a:xfrm>
        </p:grpSpPr>
        <p:sp>
          <p:nvSpPr>
            <p:cNvPr id="28" name="object 7">
              <a:extLst>
                <a:ext uri="{FF2B5EF4-FFF2-40B4-BE49-F238E27FC236}">
                  <a16:creationId xmlns:a16="http://schemas.microsoft.com/office/drawing/2014/main" id="{9CF62EF8-B391-B7FB-809B-1FA4126F2D05}"/>
                </a:ext>
              </a:extLst>
            </p:cNvPr>
            <p:cNvSpPr/>
            <p:nvPr/>
          </p:nvSpPr>
          <p:spPr>
            <a:xfrm>
              <a:off x="540000" y="4698003"/>
              <a:ext cx="1461135" cy="0"/>
            </a:xfrm>
            <a:custGeom>
              <a:avLst/>
              <a:gdLst/>
              <a:ahLst/>
              <a:cxnLst/>
              <a:rect l="l" t="t" r="r" b="b"/>
              <a:pathLst>
                <a:path w="1461135">
                  <a:moveTo>
                    <a:pt x="0" y="0"/>
                  </a:moveTo>
                  <a:lnTo>
                    <a:pt x="1460995" y="0"/>
                  </a:lnTo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9" name="object 8">
              <a:extLst>
                <a:ext uri="{FF2B5EF4-FFF2-40B4-BE49-F238E27FC236}">
                  <a16:creationId xmlns:a16="http://schemas.microsoft.com/office/drawing/2014/main" id="{D5422EDE-9953-74F8-CF35-1DFBAB0258D3}"/>
                </a:ext>
              </a:extLst>
            </p:cNvPr>
            <p:cNvSpPr/>
            <p:nvPr/>
          </p:nvSpPr>
          <p:spPr>
            <a:xfrm>
              <a:off x="2001000" y="4698003"/>
              <a:ext cx="1227455" cy="0"/>
            </a:xfrm>
            <a:custGeom>
              <a:avLst/>
              <a:gdLst/>
              <a:ahLst/>
              <a:cxnLst/>
              <a:rect l="l" t="t" r="r" b="b"/>
              <a:pathLst>
                <a:path w="1227455">
                  <a:moveTo>
                    <a:pt x="0" y="0"/>
                  </a:moveTo>
                  <a:lnTo>
                    <a:pt x="1226997" y="0"/>
                  </a:lnTo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0" name="object 9">
              <a:extLst>
                <a:ext uri="{FF2B5EF4-FFF2-40B4-BE49-F238E27FC236}">
                  <a16:creationId xmlns:a16="http://schemas.microsoft.com/office/drawing/2014/main" id="{A0046220-E417-27F5-160C-FD480877CE43}"/>
                </a:ext>
              </a:extLst>
            </p:cNvPr>
            <p:cNvSpPr/>
            <p:nvPr/>
          </p:nvSpPr>
          <p:spPr>
            <a:xfrm>
              <a:off x="3227999" y="4698003"/>
              <a:ext cx="1110615" cy="0"/>
            </a:xfrm>
            <a:custGeom>
              <a:avLst/>
              <a:gdLst/>
              <a:ahLst/>
              <a:cxnLst/>
              <a:rect l="l" t="t" r="r" b="b"/>
              <a:pathLst>
                <a:path w="1110614">
                  <a:moveTo>
                    <a:pt x="0" y="0"/>
                  </a:moveTo>
                  <a:lnTo>
                    <a:pt x="1110005" y="0"/>
                  </a:lnTo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1" name="object 10">
              <a:extLst>
                <a:ext uri="{FF2B5EF4-FFF2-40B4-BE49-F238E27FC236}">
                  <a16:creationId xmlns:a16="http://schemas.microsoft.com/office/drawing/2014/main" id="{F80CB029-DAED-07E8-11AF-9604514569CD}"/>
                </a:ext>
              </a:extLst>
            </p:cNvPr>
            <p:cNvSpPr/>
            <p:nvPr/>
          </p:nvSpPr>
          <p:spPr>
            <a:xfrm>
              <a:off x="4338000" y="4698003"/>
              <a:ext cx="2688590" cy="0"/>
            </a:xfrm>
            <a:custGeom>
              <a:avLst/>
              <a:gdLst/>
              <a:ahLst/>
              <a:cxnLst/>
              <a:rect l="l" t="t" r="r" b="b"/>
              <a:pathLst>
                <a:path w="2688590">
                  <a:moveTo>
                    <a:pt x="0" y="0"/>
                  </a:moveTo>
                  <a:lnTo>
                    <a:pt x="2688348" y="0"/>
                  </a:lnTo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2" name="object 11">
              <a:extLst>
                <a:ext uri="{FF2B5EF4-FFF2-40B4-BE49-F238E27FC236}">
                  <a16:creationId xmlns:a16="http://schemas.microsoft.com/office/drawing/2014/main" id="{1F91B963-DCDE-708F-9BF9-8CC515FAE53C}"/>
                </a:ext>
              </a:extLst>
            </p:cNvPr>
            <p:cNvSpPr/>
            <p:nvPr/>
          </p:nvSpPr>
          <p:spPr>
            <a:xfrm>
              <a:off x="540000" y="5499454"/>
              <a:ext cx="1461135" cy="0"/>
            </a:xfrm>
            <a:custGeom>
              <a:avLst/>
              <a:gdLst/>
              <a:ahLst/>
              <a:cxnLst/>
              <a:rect l="l" t="t" r="r" b="b"/>
              <a:pathLst>
                <a:path w="1461135">
                  <a:moveTo>
                    <a:pt x="0" y="0"/>
                  </a:moveTo>
                  <a:lnTo>
                    <a:pt x="1460995" y="0"/>
                  </a:lnTo>
                </a:path>
              </a:pathLst>
            </a:custGeom>
            <a:ln w="317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3" name="object 12">
              <a:extLst>
                <a:ext uri="{FF2B5EF4-FFF2-40B4-BE49-F238E27FC236}">
                  <a16:creationId xmlns:a16="http://schemas.microsoft.com/office/drawing/2014/main" id="{214A7793-593D-732D-86F5-0E1150732483}"/>
                </a:ext>
              </a:extLst>
            </p:cNvPr>
            <p:cNvSpPr/>
            <p:nvPr/>
          </p:nvSpPr>
          <p:spPr>
            <a:xfrm>
              <a:off x="2001000" y="5499454"/>
              <a:ext cx="1227455" cy="0"/>
            </a:xfrm>
            <a:custGeom>
              <a:avLst/>
              <a:gdLst/>
              <a:ahLst/>
              <a:cxnLst/>
              <a:rect l="l" t="t" r="r" b="b"/>
              <a:pathLst>
                <a:path w="1227455">
                  <a:moveTo>
                    <a:pt x="0" y="0"/>
                  </a:moveTo>
                  <a:lnTo>
                    <a:pt x="1226997" y="0"/>
                  </a:lnTo>
                </a:path>
              </a:pathLst>
            </a:custGeom>
            <a:ln w="317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4" name="object 13">
              <a:extLst>
                <a:ext uri="{FF2B5EF4-FFF2-40B4-BE49-F238E27FC236}">
                  <a16:creationId xmlns:a16="http://schemas.microsoft.com/office/drawing/2014/main" id="{BBEB378F-06A9-643B-95CD-89C348B22246}"/>
                </a:ext>
              </a:extLst>
            </p:cNvPr>
            <p:cNvSpPr/>
            <p:nvPr/>
          </p:nvSpPr>
          <p:spPr>
            <a:xfrm>
              <a:off x="3227999" y="5499454"/>
              <a:ext cx="1110615" cy="0"/>
            </a:xfrm>
            <a:custGeom>
              <a:avLst/>
              <a:gdLst/>
              <a:ahLst/>
              <a:cxnLst/>
              <a:rect l="l" t="t" r="r" b="b"/>
              <a:pathLst>
                <a:path w="1110614">
                  <a:moveTo>
                    <a:pt x="0" y="0"/>
                  </a:moveTo>
                  <a:lnTo>
                    <a:pt x="1110005" y="0"/>
                  </a:lnTo>
                </a:path>
              </a:pathLst>
            </a:custGeom>
            <a:ln w="317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5" name="object 14">
              <a:extLst>
                <a:ext uri="{FF2B5EF4-FFF2-40B4-BE49-F238E27FC236}">
                  <a16:creationId xmlns:a16="http://schemas.microsoft.com/office/drawing/2014/main" id="{5206460D-63CA-40EB-E15F-A29786FA7BAE}"/>
                </a:ext>
              </a:extLst>
            </p:cNvPr>
            <p:cNvSpPr/>
            <p:nvPr/>
          </p:nvSpPr>
          <p:spPr>
            <a:xfrm>
              <a:off x="4338000" y="5499454"/>
              <a:ext cx="2688590" cy="0"/>
            </a:xfrm>
            <a:custGeom>
              <a:avLst/>
              <a:gdLst/>
              <a:ahLst/>
              <a:cxnLst/>
              <a:rect l="l" t="t" r="r" b="b"/>
              <a:pathLst>
                <a:path w="2688590">
                  <a:moveTo>
                    <a:pt x="0" y="0"/>
                  </a:moveTo>
                  <a:lnTo>
                    <a:pt x="2688348" y="0"/>
                  </a:lnTo>
                </a:path>
              </a:pathLst>
            </a:custGeom>
            <a:ln w="317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6" name="object 15">
              <a:extLst>
                <a:ext uri="{FF2B5EF4-FFF2-40B4-BE49-F238E27FC236}">
                  <a16:creationId xmlns:a16="http://schemas.microsoft.com/office/drawing/2014/main" id="{379C6743-B53A-6E81-FFF5-CF89857B001B}"/>
                </a:ext>
              </a:extLst>
            </p:cNvPr>
            <p:cNvSpPr/>
            <p:nvPr/>
          </p:nvSpPr>
          <p:spPr>
            <a:xfrm>
              <a:off x="540000" y="6263331"/>
              <a:ext cx="1461135" cy="0"/>
            </a:xfrm>
            <a:custGeom>
              <a:avLst/>
              <a:gdLst/>
              <a:ahLst/>
              <a:cxnLst/>
              <a:rect l="l" t="t" r="r" b="b"/>
              <a:pathLst>
                <a:path w="1461135">
                  <a:moveTo>
                    <a:pt x="0" y="0"/>
                  </a:moveTo>
                  <a:lnTo>
                    <a:pt x="1460995" y="0"/>
                  </a:lnTo>
                </a:path>
              </a:pathLst>
            </a:custGeom>
            <a:ln w="317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7" name="object 16">
              <a:extLst>
                <a:ext uri="{FF2B5EF4-FFF2-40B4-BE49-F238E27FC236}">
                  <a16:creationId xmlns:a16="http://schemas.microsoft.com/office/drawing/2014/main" id="{12B6A772-DFE3-4E04-89E0-9A12BA4BB0BA}"/>
                </a:ext>
              </a:extLst>
            </p:cNvPr>
            <p:cNvSpPr/>
            <p:nvPr/>
          </p:nvSpPr>
          <p:spPr>
            <a:xfrm>
              <a:off x="2001000" y="6263331"/>
              <a:ext cx="1227455" cy="0"/>
            </a:xfrm>
            <a:custGeom>
              <a:avLst/>
              <a:gdLst/>
              <a:ahLst/>
              <a:cxnLst/>
              <a:rect l="l" t="t" r="r" b="b"/>
              <a:pathLst>
                <a:path w="1227455">
                  <a:moveTo>
                    <a:pt x="0" y="0"/>
                  </a:moveTo>
                  <a:lnTo>
                    <a:pt x="1226997" y="0"/>
                  </a:lnTo>
                </a:path>
              </a:pathLst>
            </a:custGeom>
            <a:ln w="317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8" name="object 17">
              <a:extLst>
                <a:ext uri="{FF2B5EF4-FFF2-40B4-BE49-F238E27FC236}">
                  <a16:creationId xmlns:a16="http://schemas.microsoft.com/office/drawing/2014/main" id="{CE017E6A-80A7-F3C9-6A92-B3FF570FE9DE}"/>
                </a:ext>
              </a:extLst>
            </p:cNvPr>
            <p:cNvSpPr/>
            <p:nvPr/>
          </p:nvSpPr>
          <p:spPr>
            <a:xfrm>
              <a:off x="3227999" y="6263331"/>
              <a:ext cx="1110615" cy="0"/>
            </a:xfrm>
            <a:custGeom>
              <a:avLst/>
              <a:gdLst/>
              <a:ahLst/>
              <a:cxnLst/>
              <a:rect l="l" t="t" r="r" b="b"/>
              <a:pathLst>
                <a:path w="1110614">
                  <a:moveTo>
                    <a:pt x="0" y="0"/>
                  </a:moveTo>
                  <a:lnTo>
                    <a:pt x="1110005" y="0"/>
                  </a:lnTo>
                </a:path>
              </a:pathLst>
            </a:custGeom>
            <a:ln w="317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9" name="object 18">
              <a:extLst>
                <a:ext uri="{FF2B5EF4-FFF2-40B4-BE49-F238E27FC236}">
                  <a16:creationId xmlns:a16="http://schemas.microsoft.com/office/drawing/2014/main" id="{F079B5C5-761E-1981-F907-0AAA931264B9}"/>
                </a:ext>
              </a:extLst>
            </p:cNvPr>
            <p:cNvSpPr/>
            <p:nvPr/>
          </p:nvSpPr>
          <p:spPr>
            <a:xfrm>
              <a:off x="4338000" y="6263331"/>
              <a:ext cx="2688590" cy="0"/>
            </a:xfrm>
            <a:custGeom>
              <a:avLst/>
              <a:gdLst/>
              <a:ahLst/>
              <a:cxnLst/>
              <a:rect l="l" t="t" r="r" b="b"/>
              <a:pathLst>
                <a:path w="2688590">
                  <a:moveTo>
                    <a:pt x="0" y="0"/>
                  </a:moveTo>
                  <a:lnTo>
                    <a:pt x="2688348" y="0"/>
                  </a:lnTo>
                </a:path>
              </a:pathLst>
            </a:custGeom>
            <a:ln w="317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0" name="object 19">
              <a:extLst>
                <a:ext uri="{FF2B5EF4-FFF2-40B4-BE49-F238E27FC236}">
                  <a16:creationId xmlns:a16="http://schemas.microsoft.com/office/drawing/2014/main" id="{BA1AD271-233C-5E4A-7874-C44B0A57B294}"/>
                </a:ext>
              </a:extLst>
            </p:cNvPr>
            <p:cNvSpPr/>
            <p:nvPr/>
          </p:nvSpPr>
          <p:spPr>
            <a:xfrm>
              <a:off x="540000" y="6909414"/>
              <a:ext cx="1461135" cy="0"/>
            </a:xfrm>
            <a:custGeom>
              <a:avLst/>
              <a:gdLst/>
              <a:ahLst/>
              <a:cxnLst/>
              <a:rect l="l" t="t" r="r" b="b"/>
              <a:pathLst>
                <a:path w="1461135">
                  <a:moveTo>
                    <a:pt x="0" y="0"/>
                  </a:moveTo>
                  <a:lnTo>
                    <a:pt x="1460995" y="0"/>
                  </a:lnTo>
                </a:path>
              </a:pathLst>
            </a:custGeom>
            <a:ln w="317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1" name="object 20">
              <a:extLst>
                <a:ext uri="{FF2B5EF4-FFF2-40B4-BE49-F238E27FC236}">
                  <a16:creationId xmlns:a16="http://schemas.microsoft.com/office/drawing/2014/main" id="{E7B3AF25-9FB0-B4E2-A351-B134C984C512}"/>
                </a:ext>
              </a:extLst>
            </p:cNvPr>
            <p:cNvSpPr/>
            <p:nvPr/>
          </p:nvSpPr>
          <p:spPr>
            <a:xfrm>
              <a:off x="2001000" y="6909414"/>
              <a:ext cx="1227455" cy="0"/>
            </a:xfrm>
            <a:custGeom>
              <a:avLst/>
              <a:gdLst/>
              <a:ahLst/>
              <a:cxnLst/>
              <a:rect l="l" t="t" r="r" b="b"/>
              <a:pathLst>
                <a:path w="1227455">
                  <a:moveTo>
                    <a:pt x="0" y="0"/>
                  </a:moveTo>
                  <a:lnTo>
                    <a:pt x="1226997" y="0"/>
                  </a:lnTo>
                </a:path>
              </a:pathLst>
            </a:custGeom>
            <a:ln w="317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2" name="object 21">
              <a:extLst>
                <a:ext uri="{FF2B5EF4-FFF2-40B4-BE49-F238E27FC236}">
                  <a16:creationId xmlns:a16="http://schemas.microsoft.com/office/drawing/2014/main" id="{50FCA882-6ABD-0007-E311-EC4A97BA61CC}"/>
                </a:ext>
              </a:extLst>
            </p:cNvPr>
            <p:cNvSpPr/>
            <p:nvPr/>
          </p:nvSpPr>
          <p:spPr>
            <a:xfrm>
              <a:off x="3227999" y="6909414"/>
              <a:ext cx="1110615" cy="0"/>
            </a:xfrm>
            <a:custGeom>
              <a:avLst/>
              <a:gdLst/>
              <a:ahLst/>
              <a:cxnLst/>
              <a:rect l="l" t="t" r="r" b="b"/>
              <a:pathLst>
                <a:path w="1110614">
                  <a:moveTo>
                    <a:pt x="0" y="0"/>
                  </a:moveTo>
                  <a:lnTo>
                    <a:pt x="1110005" y="0"/>
                  </a:lnTo>
                </a:path>
              </a:pathLst>
            </a:custGeom>
            <a:ln w="317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3" name="object 22">
              <a:extLst>
                <a:ext uri="{FF2B5EF4-FFF2-40B4-BE49-F238E27FC236}">
                  <a16:creationId xmlns:a16="http://schemas.microsoft.com/office/drawing/2014/main" id="{B11FFDC2-09EA-1AD8-28CF-A2E862959009}"/>
                </a:ext>
              </a:extLst>
            </p:cNvPr>
            <p:cNvSpPr/>
            <p:nvPr/>
          </p:nvSpPr>
          <p:spPr>
            <a:xfrm>
              <a:off x="4338000" y="6909414"/>
              <a:ext cx="2688590" cy="0"/>
            </a:xfrm>
            <a:custGeom>
              <a:avLst/>
              <a:gdLst/>
              <a:ahLst/>
              <a:cxnLst/>
              <a:rect l="l" t="t" r="r" b="b"/>
              <a:pathLst>
                <a:path w="2688590">
                  <a:moveTo>
                    <a:pt x="0" y="0"/>
                  </a:moveTo>
                  <a:lnTo>
                    <a:pt x="2688348" y="0"/>
                  </a:lnTo>
                </a:path>
              </a:pathLst>
            </a:custGeom>
            <a:ln w="317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4" name="object 23">
              <a:extLst>
                <a:ext uri="{FF2B5EF4-FFF2-40B4-BE49-F238E27FC236}">
                  <a16:creationId xmlns:a16="http://schemas.microsoft.com/office/drawing/2014/main" id="{006CB107-5969-ED85-4231-307A663D982B}"/>
                </a:ext>
              </a:extLst>
            </p:cNvPr>
            <p:cNvSpPr/>
            <p:nvPr/>
          </p:nvSpPr>
          <p:spPr>
            <a:xfrm>
              <a:off x="540000" y="7673291"/>
              <a:ext cx="1461135" cy="0"/>
            </a:xfrm>
            <a:custGeom>
              <a:avLst/>
              <a:gdLst/>
              <a:ahLst/>
              <a:cxnLst/>
              <a:rect l="l" t="t" r="r" b="b"/>
              <a:pathLst>
                <a:path w="1461135">
                  <a:moveTo>
                    <a:pt x="0" y="0"/>
                  </a:moveTo>
                  <a:lnTo>
                    <a:pt x="1460995" y="0"/>
                  </a:lnTo>
                </a:path>
              </a:pathLst>
            </a:custGeom>
            <a:ln w="317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5" name="object 24">
              <a:extLst>
                <a:ext uri="{FF2B5EF4-FFF2-40B4-BE49-F238E27FC236}">
                  <a16:creationId xmlns:a16="http://schemas.microsoft.com/office/drawing/2014/main" id="{8D84D667-5FB2-A3EC-963E-41DF1EB335A1}"/>
                </a:ext>
              </a:extLst>
            </p:cNvPr>
            <p:cNvSpPr/>
            <p:nvPr/>
          </p:nvSpPr>
          <p:spPr>
            <a:xfrm>
              <a:off x="2001000" y="7673291"/>
              <a:ext cx="1227455" cy="0"/>
            </a:xfrm>
            <a:custGeom>
              <a:avLst/>
              <a:gdLst/>
              <a:ahLst/>
              <a:cxnLst/>
              <a:rect l="l" t="t" r="r" b="b"/>
              <a:pathLst>
                <a:path w="1227455">
                  <a:moveTo>
                    <a:pt x="0" y="0"/>
                  </a:moveTo>
                  <a:lnTo>
                    <a:pt x="1226997" y="0"/>
                  </a:lnTo>
                </a:path>
              </a:pathLst>
            </a:custGeom>
            <a:ln w="317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6" name="object 25">
              <a:extLst>
                <a:ext uri="{FF2B5EF4-FFF2-40B4-BE49-F238E27FC236}">
                  <a16:creationId xmlns:a16="http://schemas.microsoft.com/office/drawing/2014/main" id="{CC96421F-60EB-3A86-A87B-E8C7DF8B965E}"/>
                </a:ext>
              </a:extLst>
            </p:cNvPr>
            <p:cNvSpPr/>
            <p:nvPr/>
          </p:nvSpPr>
          <p:spPr>
            <a:xfrm>
              <a:off x="3227999" y="7673291"/>
              <a:ext cx="1110615" cy="0"/>
            </a:xfrm>
            <a:custGeom>
              <a:avLst/>
              <a:gdLst/>
              <a:ahLst/>
              <a:cxnLst/>
              <a:rect l="l" t="t" r="r" b="b"/>
              <a:pathLst>
                <a:path w="1110614">
                  <a:moveTo>
                    <a:pt x="0" y="0"/>
                  </a:moveTo>
                  <a:lnTo>
                    <a:pt x="1110005" y="0"/>
                  </a:lnTo>
                </a:path>
              </a:pathLst>
            </a:custGeom>
            <a:ln w="317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7" name="object 26">
              <a:extLst>
                <a:ext uri="{FF2B5EF4-FFF2-40B4-BE49-F238E27FC236}">
                  <a16:creationId xmlns:a16="http://schemas.microsoft.com/office/drawing/2014/main" id="{974C7B48-1525-261B-BFE6-FA72CBF4569B}"/>
                </a:ext>
              </a:extLst>
            </p:cNvPr>
            <p:cNvSpPr/>
            <p:nvPr/>
          </p:nvSpPr>
          <p:spPr>
            <a:xfrm>
              <a:off x="4338000" y="7673291"/>
              <a:ext cx="2688590" cy="0"/>
            </a:xfrm>
            <a:custGeom>
              <a:avLst/>
              <a:gdLst/>
              <a:ahLst/>
              <a:cxnLst/>
              <a:rect l="l" t="t" r="r" b="b"/>
              <a:pathLst>
                <a:path w="2688590">
                  <a:moveTo>
                    <a:pt x="0" y="0"/>
                  </a:moveTo>
                  <a:lnTo>
                    <a:pt x="2688348" y="0"/>
                  </a:lnTo>
                </a:path>
              </a:pathLst>
            </a:custGeom>
            <a:ln w="317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48" name="object 27">
            <a:extLst>
              <a:ext uri="{FF2B5EF4-FFF2-40B4-BE49-F238E27FC236}">
                <a16:creationId xmlns:a16="http://schemas.microsoft.com/office/drawing/2014/main" id="{DFB1FF6A-B0B4-C87C-455C-5140A72C9642}"/>
              </a:ext>
            </a:extLst>
          </p:cNvPr>
          <p:cNvSpPr txBox="1"/>
          <p:nvPr/>
        </p:nvSpPr>
        <p:spPr>
          <a:xfrm>
            <a:off x="6198371" y="1452216"/>
            <a:ext cx="417785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2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Scenario</a:t>
            </a:r>
            <a:endParaRPr sz="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9" name="object 28">
            <a:extLst>
              <a:ext uri="{FF2B5EF4-FFF2-40B4-BE49-F238E27FC236}">
                <a16:creationId xmlns:a16="http://schemas.microsoft.com/office/drawing/2014/main" id="{3356DE18-77DF-B412-6683-BD786C3C4B18}"/>
              </a:ext>
            </a:extLst>
          </p:cNvPr>
          <p:cNvSpPr txBox="1"/>
          <p:nvPr/>
        </p:nvSpPr>
        <p:spPr>
          <a:xfrm>
            <a:off x="7659372" y="1452216"/>
            <a:ext cx="586340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800" b="1" spc="3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Best</a:t>
            </a:r>
            <a:r>
              <a:rPr sz="800" b="1" spc="-4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b="1" spc="1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Time</a:t>
            </a:r>
            <a:r>
              <a:rPr sz="800" b="1" spc="-4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b="1" spc="4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</a:t>
            </a:r>
            <a:r>
              <a:rPr sz="800" b="1" spc="-26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b="1" spc="2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extinguish</a:t>
            </a:r>
            <a:endParaRPr sz="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0" name="object 29">
            <a:extLst>
              <a:ext uri="{FF2B5EF4-FFF2-40B4-BE49-F238E27FC236}">
                <a16:creationId xmlns:a16="http://schemas.microsoft.com/office/drawing/2014/main" id="{0B433843-11D6-5100-04C5-7FA0628DBCE6}"/>
              </a:ext>
            </a:extLst>
          </p:cNvPr>
          <p:cNvSpPr txBox="1"/>
          <p:nvPr/>
        </p:nvSpPr>
        <p:spPr>
          <a:xfrm>
            <a:off x="8830195" y="1460824"/>
            <a:ext cx="615132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800" b="1" spc="3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Best </a:t>
            </a:r>
            <a:r>
              <a:rPr sz="800" b="1" spc="3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time </a:t>
            </a:r>
            <a:r>
              <a:rPr sz="800" b="1" spc="4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</a:t>
            </a:r>
            <a:r>
              <a:rPr sz="800" b="1" spc="-27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b="1" spc="2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extinguish</a:t>
            </a:r>
            <a:r>
              <a:rPr lang="en-ZA" sz="800" b="1" spc="2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</a:t>
            </a:r>
            <a:r>
              <a:rPr sz="800" b="1" spc="20" dirty="0" err="1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arine</a:t>
            </a:r>
            <a:r>
              <a:rPr sz="800" b="1" spc="-6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ZA" sz="800" b="1" spc="-6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sz="800" b="1" spc="1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3005</a:t>
            </a:r>
            <a:endParaRPr sz="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1" name="object 30">
            <a:extLst>
              <a:ext uri="{FF2B5EF4-FFF2-40B4-BE49-F238E27FC236}">
                <a16:creationId xmlns:a16="http://schemas.microsoft.com/office/drawing/2014/main" id="{73E3CAB0-A9D1-218D-283C-A237D414AA1B}"/>
              </a:ext>
            </a:extLst>
          </p:cNvPr>
          <p:cNvSpPr txBox="1"/>
          <p:nvPr/>
        </p:nvSpPr>
        <p:spPr>
          <a:xfrm>
            <a:off x="10099886" y="1452216"/>
            <a:ext cx="508546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2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Comments</a:t>
            </a:r>
            <a:endParaRPr sz="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2" name="object 31">
            <a:extLst>
              <a:ext uri="{FF2B5EF4-FFF2-40B4-BE49-F238E27FC236}">
                <a16:creationId xmlns:a16="http://schemas.microsoft.com/office/drawing/2014/main" id="{59430A7B-2974-977C-AEEF-8FDE62B9A721}"/>
              </a:ext>
            </a:extLst>
          </p:cNvPr>
          <p:cNvSpPr txBox="1"/>
          <p:nvPr/>
        </p:nvSpPr>
        <p:spPr>
          <a:xfrm>
            <a:off x="6198371" y="2067415"/>
            <a:ext cx="344793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800" spc="-3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800" spc="-2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7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sz="800" spc="-4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800" spc="-2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800" spc="-4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</a:t>
            </a:r>
            <a:endParaRPr sz="8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3" name="object 32">
            <a:extLst>
              <a:ext uri="{FF2B5EF4-FFF2-40B4-BE49-F238E27FC236}">
                <a16:creationId xmlns:a16="http://schemas.microsoft.com/office/drawing/2014/main" id="{5C8068D7-67F1-D9CD-40DF-C54FCF54DEE1}"/>
              </a:ext>
            </a:extLst>
          </p:cNvPr>
          <p:cNvSpPr txBox="1"/>
          <p:nvPr/>
        </p:nvSpPr>
        <p:spPr>
          <a:xfrm>
            <a:off x="7659372" y="2067415"/>
            <a:ext cx="505664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800" spc="-5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sz="800" spc="-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800" spc="-3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800" spc="2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800" spc="2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  </a:t>
            </a:r>
            <a:r>
              <a:rPr sz="800" spc="-3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Water</a:t>
            </a:r>
            <a:endParaRPr sz="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4" name="object 33">
            <a:extLst>
              <a:ext uri="{FF2B5EF4-FFF2-40B4-BE49-F238E27FC236}">
                <a16:creationId xmlns:a16="http://schemas.microsoft.com/office/drawing/2014/main" id="{71CB704F-79A3-82AE-9FC0-287A1F00E4A6}"/>
              </a:ext>
            </a:extLst>
          </p:cNvPr>
          <p:cNvSpPr txBox="1"/>
          <p:nvPr/>
        </p:nvSpPr>
        <p:spPr>
          <a:xfrm>
            <a:off x="8886370" y="2067415"/>
            <a:ext cx="502783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8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sz="800" spc="-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800" spc="-3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800" spc="2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800" spc="2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sz="800" spc="-2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</a:t>
            </a:r>
            <a:endParaRPr sz="8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5" name="object 34">
            <a:extLst>
              <a:ext uri="{FF2B5EF4-FFF2-40B4-BE49-F238E27FC236}">
                <a16:creationId xmlns:a16="http://schemas.microsoft.com/office/drawing/2014/main" id="{F1AC5F50-6931-F80D-E88F-36F2B7F9C562}"/>
              </a:ext>
            </a:extLst>
          </p:cNvPr>
          <p:cNvSpPr txBox="1"/>
          <p:nvPr/>
        </p:nvSpPr>
        <p:spPr>
          <a:xfrm>
            <a:off x="9996370" y="2067415"/>
            <a:ext cx="2011132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800" spc="-3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800" spc="-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smoke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emitted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from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800" spc="-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3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fire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during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2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Marine </a:t>
            </a:r>
            <a:r>
              <a:rPr sz="800" spc="-2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3005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test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was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considerably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2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less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</a:t>
            </a:r>
            <a:r>
              <a:rPr sz="800" spc="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during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sz="800" spc="-26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2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water</a:t>
            </a:r>
            <a:r>
              <a:rPr sz="800" spc="-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test.</a:t>
            </a:r>
            <a:endParaRPr sz="8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6" name="object 35">
            <a:extLst>
              <a:ext uri="{FF2B5EF4-FFF2-40B4-BE49-F238E27FC236}">
                <a16:creationId xmlns:a16="http://schemas.microsoft.com/office/drawing/2014/main" id="{BF1E5C2B-1DE4-462A-080E-4D6177CC1159}"/>
              </a:ext>
            </a:extLst>
          </p:cNvPr>
          <p:cNvSpPr txBox="1"/>
          <p:nvPr/>
        </p:nvSpPr>
        <p:spPr>
          <a:xfrm>
            <a:off x="6198371" y="2868868"/>
            <a:ext cx="588741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Burning</a:t>
            </a:r>
            <a:r>
              <a:rPr sz="800" spc="-4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5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Tyres</a:t>
            </a:r>
            <a:endParaRPr sz="8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7" name="object 36">
            <a:extLst>
              <a:ext uri="{FF2B5EF4-FFF2-40B4-BE49-F238E27FC236}">
                <a16:creationId xmlns:a16="http://schemas.microsoft.com/office/drawing/2014/main" id="{9CDD5D85-FF95-0E39-865C-B7EF015C8528}"/>
              </a:ext>
            </a:extLst>
          </p:cNvPr>
          <p:cNvSpPr txBox="1"/>
          <p:nvPr/>
        </p:nvSpPr>
        <p:spPr>
          <a:xfrm>
            <a:off x="7659371" y="2868868"/>
            <a:ext cx="509026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sz="800" spc="-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800" spc="-3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800" spc="2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800" spc="2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  </a:t>
            </a:r>
            <a:r>
              <a:rPr sz="800" spc="-3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Water</a:t>
            </a:r>
            <a:endParaRPr sz="8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8" name="object 37">
            <a:extLst>
              <a:ext uri="{FF2B5EF4-FFF2-40B4-BE49-F238E27FC236}">
                <a16:creationId xmlns:a16="http://schemas.microsoft.com/office/drawing/2014/main" id="{95DFF648-92FB-19D4-2B8A-BA3970270817}"/>
              </a:ext>
            </a:extLst>
          </p:cNvPr>
          <p:cNvSpPr txBox="1"/>
          <p:nvPr/>
        </p:nvSpPr>
        <p:spPr>
          <a:xfrm>
            <a:off x="8886370" y="2868868"/>
            <a:ext cx="456202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</a:t>
            </a:r>
            <a:r>
              <a:rPr sz="800" spc="-6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seconds</a:t>
            </a:r>
            <a:endParaRPr sz="8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9" name="object 38">
            <a:extLst>
              <a:ext uri="{FF2B5EF4-FFF2-40B4-BE49-F238E27FC236}">
                <a16:creationId xmlns:a16="http://schemas.microsoft.com/office/drawing/2014/main" id="{3A596D30-54BD-82AB-2931-0A284DC32A67}"/>
              </a:ext>
            </a:extLst>
          </p:cNvPr>
          <p:cNvSpPr txBox="1"/>
          <p:nvPr/>
        </p:nvSpPr>
        <p:spPr>
          <a:xfrm>
            <a:off x="9996370" y="2868868"/>
            <a:ext cx="183681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800" spc="-3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800" spc="-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black combustion 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cloud </a:t>
            </a:r>
            <a:r>
              <a:rPr sz="800" spc="-2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immediately 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changed</a:t>
            </a:r>
            <a:r>
              <a:rPr sz="800" spc="1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sz="800" spc="1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white</a:t>
            </a:r>
            <a:r>
              <a:rPr sz="800" spc="1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vapour</a:t>
            </a:r>
            <a:r>
              <a:rPr sz="800" spc="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upon</a:t>
            </a:r>
            <a:r>
              <a:rPr sz="800" spc="1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application </a:t>
            </a:r>
            <a:r>
              <a:rPr sz="800" spc="-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sz="800" spc="-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2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Marine</a:t>
            </a:r>
            <a:r>
              <a:rPr sz="800" spc="-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3005,</a:t>
            </a:r>
            <a:r>
              <a:rPr sz="800" spc="-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thus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reducing</a:t>
            </a:r>
            <a:r>
              <a:rPr sz="800" spc="-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800" spc="-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effects</a:t>
            </a:r>
            <a:r>
              <a:rPr sz="800" spc="-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 </a:t>
            </a:r>
            <a:r>
              <a:rPr sz="800" spc="-26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pollution.</a:t>
            </a:r>
            <a:endParaRPr sz="8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0" name="object 39">
            <a:extLst>
              <a:ext uri="{FF2B5EF4-FFF2-40B4-BE49-F238E27FC236}">
                <a16:creationId xmlns:a16="http://schemas.microsoft.com/office/drawing/2014/main" id="{EAA9F362-FED6-EFED-F97F-5D83AA99002A}"/>
              </a:ext>
            </a:extLst>
          </p:cNvPr>
          <p:cNvSpPr txBox="1"/>
          <p:nvPr/>
        </p:nvSpPr>
        <p:spPr>
          <a:xfrm>
            <a:off x="6198371" y="3632743"/>
            <a:ext cx="38417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3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800" spc="-4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5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9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sz="800" spc="-3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800" spc="-4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</a:t>
            </a:r>
            <a:endParaRPr sz="8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1" name="object 40">
            <a:extLst>
              <a:ext uri="{FF2B5EF4-FFF2-40B4-BE49-F238E27FC236}">
                <a16:creationId xmlns:a16="http://schemas.microsoft.com/office/drawing/2014/main" id="{AAA68036-298A-AE0F-F68D-4C9ED05849BB}"/>
              </a:ext>
            </a:extLst>
          </p:cNvPr>
          <p:cNvSpPr txBox="1"/>
          <p:nvPr/>
        </p:nvSpPr>
        <p:spPr>
          <a:xfrm>
            <a:off x="7659371" y="3632743"/>
            <a:ext cx="501823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800" spc="-8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sz="800" spc="-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800" spc="-3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800" spc="2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800" spc="2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  </a:t>
            </a:r>
            <a:r>
              <a:rPr sz="800" spc="-3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Foam</a:t>
            </a:r>
            <a:endParaRPr sz="8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2" name="object 41">
            <a:extLst>
              <a:ext uri="{FF2B5EF4-FFF2-40B4-BE49-F238E27FC236}">
                <a16:creationId xmlns:a16="http://schemas.microsoft.com/office/drawing/2014/main" id="{F53F4A45-8EEB-CE1A-1194-39CE640FF031}"/>
              </a:ext>
            </a:extLst>
          </p:cNvPr>
          <p:cNvSpPr txBox="1"/>
          <p:nvPr/>
        </p:nvSpPr>
        <p:spPr>
          <a:xfrm>
            <a:off x="8886370" y="3632743"/>
            <a:ext cx="503263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7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sz="800" spc="-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800" spc="-3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800" spc="2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800" spc="2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sz="800" spc="-2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</a:t>
            </a:r>
            <a:endParaRPr sz="8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3" name="object 42">
            <a:extLst>
              <a:ext uri="{FF2B5EF4-FFF2-40B4-BE49-F238E27FC236}">
                <a16:creationId xmlns:a16="http://schemas.microsoft.com/office/drawing/2014/main" id="{51BF43C0-B75F-076E-9C29-6E5AA7C5F175}"/>
              </a:ext>
            </a:extLst>
          </p:cNvPr>
          <p:cNvSpPr txBox="1"/>
          <p:nvPr/>
        </p:nvSpPr>
        <p:spPr>
          <a:xfrm>
            <a:off x="9996370" y="3632743"/>
            <a:ext cx="2001528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Marine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3005 </a:t>
            </a:r>
            <a:r>
              <a:rPr sz="800" spc="-2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prevented</a:t>
            </a:r>
            <a:r>
              <a:rPr sz="800" spc="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re-ignition</a:t>
            </a:r>
            <a:r>
              <a:rPr sz="800" spc="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3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even</a:t>
            </a:r>
            <a:r>
              <a:rPr sz="800" spc="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with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sz="800" spc="-26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application</a:t>
            </a:r>
            <a:r>
              <a:rPr sz="800" spc="-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sz="800" spc="-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2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ignition</a:t>
            </a:r>
            <a:r>
              <a:rPr sz="800" spc="-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source</a:t>
            </a:r>
            <a:r>
              <a:rPr sz="800" spc="-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2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by</a:t>
            </a:r>
            <a:r>
              <a:rPr sz="800" spc="-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2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Firefighters, </a:t>
            </a:r>
            <a:r>
              <a:rPr sz="800" spc="-2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whereas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2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foam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test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re-ignited.</a:t>
            </a:r>
            <a:endParaRPr sz="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4" name="object 43">
            <a:extLst>
              <a:ext uri="{FF2B5EF4-FFF2-40B4-BE49-F238E27FC236}">
                <a16:creationId xmlns:a16="http://schemas.microsoft.com/office/drawing/2014/main" id="{906D829F-C220-9631-CB31-ED831D9B3D05}"/>
              </a:ext>
            </a:extLst>
          </p:cNvPr>
          <p:cNvSpPr txBox="1"/>
          <p:nvPr/>
        </p:nvSpPr>
        <p:spPr>
          <a:xfrm>
            <a:off x="6198371" y="4278828"/>
            <a:ext cx="259795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1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800" spc="-2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800" spc="-5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800" spc="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</a:t>
            </a:r>
            <a:endParaRPr sz="8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5" name="object 44">
            <a:extLst>
              <a:ext uri="{FF2B5EF4-FFF2-40B4-BE49-F238E27FC236}">
                <a16:creationId xmlns:a16="http://schemas.microsoft.com/office/drawing/2014/main" id="{2C55E5A3-0E7C-1B7A-F575-34DC0FB25AF1}"/>
              </a:ext>
            </a:extLst>
          </p:cNvPr>
          <p:cNvSpPr txBox="1"/>
          <p:nvPr/>
        </p:nvSpPr>
        <p:spPr>
          <a:xfrm>
            <a:off x="7659371" y="4278828"/>
            <a:ext cx="503743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800" spc="-6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sz="800" spc="-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9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800" spc="-3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800" spc="2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800" spc="2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  </a:t>
            </a:r>
            <a:r>
              <a:rPr sz="800" spc="-3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Water</a:t>
            </a:r>
            <a:endParaRPr sz="8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6" name="object 45">
            <a:extLst>
              <a:ext uri="{FF2B5EF4-FFF2-40B4-BE49-F238E27FC236}">
                <a16:creationId xmlns:a16="http://schemas.microsoft.com/office/drawing/2014/main" id="{07B011B0-07BC-3B41-6C61-3BF5F3CB94A1}"/>
              </a:ext>
            </a:extLst>
          </p:cNvPr>
          <p:cNvSpPr txBox="1"/>
          <p:nvPr/>
        </p:nvSpPr>
        <p:spPr>
          <a:xfrm>
            <a:off x="8886370" y="4278828"/>
            <a:ext cx="456202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9</a:t>
            </a:r>
            <a:r>
              <a:rPr sz="800" spc="-6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seconds</a:t>
            </a:r>
            <a:endParaRPr sz="8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7" name="object 46">
            <a:extLst>
              <a:ext uri="{FF2B5EF4-FFF2-40B4-BE49-F238E27FC236}">
                <a16:creationId xmlns:a16="http://schemas.microsoft.com/office/drawing/2014/main" id="{EE7A4DE6-F1D4-CC2C-9DFA-C954731C489E}"/>
              </a:ext>
            </a:extLst>
          </p:cNvPr>
          <p:cNvSpPr txBox="1"/>
          <p:nvPr/>
        </p:nvSpPr>
        <p:spPr>
          <a:xfrm>
            <a:off x="9996370" y="4278828"/>
            <a:ext cx="2011132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800" spc="-3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800" spc="-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smoke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emitted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from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800" spc="-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3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fire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during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2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Marine </a:t>
            </a:r>
            <a:r>
              <a:rPr sz="800" spc="-2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3005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test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was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considerably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2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less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</a:t>
            </a:r>
            <a:r>
              <a:rPr sz="800" spc="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during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sz="800" spc="-26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2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water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test.</a:t>
            </a:r>
            <a:r>
              <a:rPr sz="800" spc="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2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Marine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3005 </a:t>
            </a:r>
            <a:r>
              <a:rPr sz="800" spc="-2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prevented</a:t>
            </a:r>
            <a:r>
              <a:rPr sz="800" spc="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re-ignition, </a:t>
            </a:r>
            <a:r>
              <a:rPr sz="800" spc="-1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2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whereas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2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water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test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re-ignited.</a:t>
            </a:r>
            <a:endParaRPr sz="8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8" name="object 47">
            <a:extLst>
              <a:ext uri="{FF2B5EF4-FFF2-40B4-BE49-F238E27FC236}">
                <a16:creationId xmlns:a16="http://schemas.microsoft.com/office/drawing/2014/main" id="{EA94DA58-2A6E-3297-A636-2F77A76721EA}"/>
              </a:ext>
            </a:extLst>
          </p:cNvPr>
          <p:cNvSpPr txBox="1"/>
          <p:nvPr/>
        </p:nvSpPr>
        <p:spPr>
          <a:xfrm>
            <a:off x="6198371" y="5042705"/>
            <a:ext cx="310217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6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800" spc="-2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800" spc="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sz="800" spc="2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sz="800" spc="-3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800" spc="-2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</a:t>
            </a:r>
            <a:endParaRPr sz="8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9" name="object 48">
            <a:extLst>
              <a:ext uri="{FF2B5EF4-FFF2-40B4-BE49-F238E27FC236}">
                <a16:creationId xmlns:a16="http://schemas.microsoft.com/office/drawing/2014/main" id="{2602B79F-8CD4-F7D9-6F51-67425FCB73A6}"/>
              </a:ext>
            </a:extLst>
          </p:cNvPr>
          <p:cNvSpPr txBox="1"/>
          <p:nvPr/>
        </p:nvSpPr>
        <p:spPr>
          <a:xfrm>
            <a:off x="7659372" y="5042705"/>
            <a:ext cx="508546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sz="800" spc="-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800" spc="-3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800" spc="2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800" spc="2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  </a:t>
            </a:r>
            <a:r>
              <a:rPr sz="800" spc="-3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Water</a:t>
            </a:r>
            <a:endParaRPr sz="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0" name="object 49">
            <a:extLst>
              <a:ext uri="{FF2B5EF4-FFF2-40B4-BE49-F238E27FC236}">
                <a16:creationId xmlns:a16="http://schemas.microsoft.com/office/drawing/2014/main" id="{D6493E06-72D8-CCF1-9848-B28A91219C8F}"/>
              </a:ext>
            </a:extLst>
          </p:cNvPr>
          <p:cNvSpPr txBox="1"/>
          <p:nvPr/>
        </p:nvSpPr>
        <p:spPr>
          <a:xfrm>
            <a:off x="8886371" y="5042705"/>
            <a:ext cx="504704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6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sz="800" spc="-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800" spc="-3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800" spc="2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800" spc="2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sz="800" spc="-2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</a:t>
            </a:r>
            <a:endParaRPr sz="8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1" name="object 50">
            <a:extLst>
              <a:ext uri="{FF2B5EF4-FFF2-40B4-BE49-F238E27FC236}">
                <a16:creationId xmlns:a16="http://schemas.microsoft.com/office/drawing/2014/main" id="{6F0ADFC6-37DA-DD4F-980D-8E30A4CDDE28}"/>
              </a:ext>
            </a:extLst>
          </p:cNvPr>
          <p:cNvSpPr txBox="1"/>
          <p:nvPr/>
        </p:nvSpPr>
        <p:spPr>
          <a:xfrm>
            <a:off x="9996370" y="5042705"/>
            <a:ext cx="2011132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800" spc="-3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800" spc="-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smoke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emitted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from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800" spc="-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3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fire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during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ZA"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sz="800" spc="-2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Marine </a:t>
            </a:r>
            <a:r>
              <a:rPr sz="800" spc="-2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3005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test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was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considerably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2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less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</a:t>
            </a:r>
            <a:r>
              <a:rPr sz="800" spc="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during</a:t>
            </a:r>
            <a:r>
              <a:rPr sz="8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lang="en-ZA" sz="800" spc="-1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2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water</a:t>
            </a:r>
            <a:r>
              <a:rPr sz="800" spc="-5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test.</a:t>
            </a:r>
            <a:endParaRPr sz="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A660D0A3-B64D-70BF-84E1-D956151E96C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94440" y="6020654"/>
            <a:ext cx="1097560" cy="837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673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6B2E244F-0F1A-4526-A611-E86E3EDB108B}"/>
              </a:ext>
            </a:extLst>
          </p:cNvPr>
          <p:cNvSpPr/>
          <p:nvPr/>
        </p:nvSpPr>
        <p:spPr>
          <a:xfrm>
            <a:off x="-8957546" y="1"/>
            <a:ext cx="4402964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168C3B0-A87E-40C6-9047-F0F20A725F45}"/>
              </a:ext>
            </a:extLst>
          </p:cNvPr>
          <p:cNvSpPr txBox="1"/>
          <p:nvPr/>
        </p:nvSpPr>
        <p:spPr>
          <a:xfrm>
            <a:off x="813027" y="547161"/>
            <a:ext cx="49053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800" b="1" dirty="0">
                <a:solidFill>
                  <a:schemeClr val="tx2"/>
                </a:solidFill>
                <a:latin typeface="Calibri" panose="020F0502020204030204" pitchFamily="34" charset="0"/>
              </a:rPr>
              <a:t>Effect of M3T 3005 on Emissions Capturing</a:t>
            </a:r>
            <a:endParaRPr lang="en-US" sz="2800" b="1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DC320BF-4CB6-4F4C-A97F-950CF9C2BF94}"/>
              </a:ext>
            </a:extLst>
          </p:cNvPr>
          <p:cNvSpPr txBox="1"/>
          <p:nvPr/>
        </p:nvSpPr>
        <p:spPr>
          <a:xfrm>
            <a:off x="627577" y="2830278"/>
            <a:ext cx="3787669" cy="1210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ZA" b="1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</a:rPr>
              <a:t>Independent testing by</a:t>
            </a:r>
          </a:p>
          <a:p>
            <a:pPr algn="ctr">
              <a:lnSpc>
                <a:spcPts val="2200"/>
              </a:lnSpc>
            </a:pPr>
            <a:r>
              <a:rPr lang="en-ZA" b="1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</a:rPr>
              <a:t>Exxaro shows 85% CO2 </a:t>
            </a:r>
          </a:p>
          <a:p>
            <a:pPr algn="ctr">
              <a:lnSpc>
                <a:spcPts val="2200"/>
              </a:lnSpc>
            </a:pPr>
            <a:r>
              <a:rPr lang="en-ZA" b="1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</a:rPr>
              <a:t>captured in controlled </a:t>
            </a:r>
          </a:p>
          <a:p>
            <a:pPr algn="ctr">
              <a:lnSpc>
                <a:spcPts val="2200"/>
              </a:lnSpc>
            </a:pPr>
            <a:r>
              <a:rPr lang="en-ZA" b="1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</a:rPr>
              <a:t>environment</a:t>
            </a:r>
            <a:endParaRPr lang="en-US" b="1" i="0" cap="all" dirty="0">
              <a:solidFill>
                <a:schemeClr val="accent4">
                  <a:lumMod val="75000"/>
                </a:schemeClr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DE742429-B50C-4301-8DE3-E4D5AA45FED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689" r="689" b="-534"/>
          <a:stretch/>
        </p:blipFill>
        <p:spPr>
          <a:xfrm>
            <a:off x="4415246" y="1501268"/>
            <a:ext cx="7149177" cy="4932000"/>
          </a:xfrm>
        </p:spPr>
      </p:pic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26FD70E4-F966-3AA4-DEBF-A39EDB3BD9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94440" y="6020654"/>
            <a:ext cx="1097560" cy="837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208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path" presetSubtype="0" accel="22222" decel="7777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29167E-6 0 L 0.73164 0 " pathEditMode="relative" rAng="0" ptsTypes="AA">
                                      <p:cBhvr>
                                        <p:cTn id="11" dur="1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89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" presetClass="entr" presetSubtype="8" accel="40000" decel="6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1E7E39FC-D82D-04C2-6C3C-3C84FFE9015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8AD85E3-E333-4FA8-8A8F-6C4606424A93}"/>
              </a:ext>
            </a:extLst>
          </p:cNvPr>
          <p:cNvSpPr/>
          <p:nvPr/>
        </p:nvSpPr>
        <p:spPr>
          <a:xfrm>
            <a:off x="6096000" y="1"/>
            <a:ext cx="6096000" cy="6857998"/>
          </a:xfrm>
          <a:prstGeom prst="rect">
            <a:avLst/>
          </a:prstGeom>
          <a:solidFill>
            <a:schemeClr val="accent3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B9614B5-C98D-49BE-830A-B77518C5C1FA}"/>
              </a:ext>
            </a:extLst>
          </p:cNvPr>
          <p:cNvSpPr/>
          <p:nvPr/>
        </p:nvSpPr>
        <p:spPr>
          <a:xfrm>
            <a:off x="-1" y="0"/>
            <a:ext cx="6089904" cy="68580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00DA4C5-9854-472B-8C7E-0C08D54AFEE0}"/>
              </a:ext>
            </a:extLst>
          </p:cNvPr>
          <p:cNvSpPr txBox="1"/>
          <p:nvPr/>
        </p:nvSpPr>
        <p:spPr>
          <a:xfrm>
            <a:off x="320861" y="272587"/>
            <a:ext cx="55033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400" b="1" dirty="0" err="1">
                <a:solidFill>
                  <a:schemeClr val="bg1"/>
                </a:solidFill>
                <a:latin typeface="Calibri" panose="020F0502020204030204" pitchFamily="34" charset="0"/>
              </a:rPr>
              <a:t>Exarro</a:t>
            </a:r>
            <a:r>
              <a:rPr lang="en-ZA" sz="2400" b="1" dirty="0">
                <a:solidFill>
                  <a:schemeClr val="bg1"/>
                </a:solidFill>
                <a:latin typeface="Calibri" panose="020F0502020204030204" pitchFamily="34" charset="0"/>
              </a:rPr>
              <a:t> Marine 3 Tests on CO2 Emissions</a:t>
            </a:r>
            <a:endParaRPr lang="en-US" sz="24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9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E5AB47CC-C06E-97B5-ACFF-FD826659DE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94440" y="6020654"/>
            <a:ext cx="1097560" cy="8373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964A6B8-3FAD-B7C1-7847-C787E2DE4FBE}"/>
              </a:ext>
            </a:extLst>
          </p:cNvPr>
          <p:cNvSpPr txBox="1"/>
          <p:nvPr/>
        </p:nvSpPr>
        <p:spPr>
          <a:xfrm>
            <a:off x="213162" y="1496020"/>
            <a:ext cx="5611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400" i="1" dirty="0">
                <a:solidFill>
                  <a:schemeClr val="bg1"/>
                </a:solidFill>
              </a:rPr>
              <a:t>Results for CO2 Capturing after opening sealed samples: </a:t>
            </a:r>
            <a:r>
              <a:rPr lang="en-ZA" sz="1400" i="1" dirty="0" err="1">
                <a:solidFill>
                  <a:schemeClr val="bg1"/>
                </a:solidFill>
              </a:rPr>
              <a:t>Waterlab</a:t>
            </a:r>
            <a:r>
              <a:rPr lang="en-ZA" sz="1400" i="1" dirty="0">
                <a:solidFill>
                  <a:schemeClr val="bg1"/>
                </a:solidFill>
              </a:rPr>
              <a:t> (Pty) Ltd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7DA156A-7112-71F3-F440-9C6E2FD564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6868734"/>
              </p:ext>
            </p:extLst>
          </p:nvPr>
        </p:nvGraphicFramePr>
        <p:xfrm>
          <a:off x="339850" y="2221244"/>
          <a:ext cx="5410201" cy="218988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85121">
                  <a:extLst>
                    <a:ext uri="{9D8B030D-6E8A-4147-A177-3AD203B41FA5}">
                      <a16:colId xmlns:a16="http://schemas.microsoft.com/office/drawing/2014/main" val="2582799503"/>
                    </a:ext>
                  </a:extLst>
                </a:gridCol>
                <a:gridCol w="1840420">
                  <a:extLst>
                    <a:ext uri="{9D8B030D-6E8A-4147-A177-3AD203B41FA5}">
                      <a16:colId xmlns:a16="http://schemas.microsoft.com/office/drawing/2014/main" val="2385146475"/>
                    </a:ext>
                  </a:extLst>
                </a:gridCol>
                <a:gridCol w="1078867">
                  <a:extLst>
                    <a:ext uri="{9D8B030D-6E8A-4147-A177-3AD203B41FA5}">
                      <a16:colId xmlns:a16="http://schemas.microsoft.com/office/drawing/2014/main" val="1355327164"/>
                    </a:ext>
                  </a:extLst>
                </a:gridCol>
                <a:gridCol w="660013">
                  <a:extLst>
                    <a:ext uri="{9D8B030D-6E8A-4147-A177-3AD203B41FA5}">
                      <a16:colId xmlns:a16="http://schemas.microsoft.com/office/drawing/2014/main" val="488800111"/>
                    </a:ext>
                  </a:extLst>
                </a:gridCol>
                <a:gridCol w="545780">
                  <a:extLst>
                    <a:ext uri="{9D8B030D-6E8A-4147-A177-3AD203B41FA5}">
                      <a16:colId xmlns:a16="http://schemas.microsoft.com/office/drawing/2014/main" val="1375411389"/>
                    </a:ext>
                  </a:extLst>
                </a:gridCol>
              </a:tblGrid>
              <a:tr h="274248">
                <a:tc>
                  <a:txBody>
                    <a:bodyPr/>
                    <a:lstStyle/>
                    <a:p>
                      <a:pPr algn="l" fontAlgn="ctr"/>
                      <a:r>
                        <a:rPr lang="en-ZA" sz="11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Experiment Number</a:t>
                      </a:r>
                      <a:endParaRPr lang="en-ZA" sz="11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1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Experimental conditions</a:t>
                      </a:r>
                      <a:endParaRPr lang="en-ZA" sz="11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1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% C02 Captured</a:t>
                      </a:r>
                      <a:endParaRPr lang="en-ZA" sz="11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1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pH before</a:t>
                      </a:r>
                      <a:endParaRPr lang="en-ZA" sz="11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1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pH after</a:t>
                      </a:r>
                      <a:endParaRPr lang="en-ZA" sz="11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3524274"/>
                  </a:ext>
                </a:extLst>
              </a:tr>
              <a:tr h="478910">
                <a:tc>
                  <a:txBody>
                    <a:bodyPr/>
                    <a:lstStyle/>
                    <a:p>
                      <a:pPr algn="l" fontAlgn="ctr"/>
                      <a:r>
                        <a:rPr lang="en-ZA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Test 1</a:t>
                      </a:r>
                      <a:endParaRPr lang="en-ZA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Air + H2O (no M3T)</a:t>
                      </a:r>
                      <a:endParaRPr lang="en-ZA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ZA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1%</a:t>
                      </a:r>
                      <a:endParaRPr lang="en-ZA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ZA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7.43</a:t>
                      </a:r>
                      <a:endParaRPr lang="en-ZA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ZA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7.65</a:t>
                      </a:r>
                      <a:endParaRPr lang="en-ZA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7964055"/>
                  </a:ext>
                </a:extLst>
              </a:tr>
              <a:tr h="478910">
                <a:tc>
                  <a:txBody>
                    <a:bodyPr/>
                    <a:lstStyle/>
                    <a:p>
                      <a:pPr algn="l" fontAlgn="ctr"/>
                      <a:r>
                        <a:rPr lang="en-ZA" sz="1100" u="none" strike="noStrike">
                          <a:solidFill>
                            <a:schemeClr val="tx1"/>
                          </a:solidFill>
                          <a:effectLst/>
                        </a:rPr>
                        <a:t>Test 2</a:t>
                      </a:r>
                      <a:endParaRPr lang="en-ZA" sz="11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100" u="none" strike="noStrike">
                          <a:solidFill>
                            <a:schemeClr val="tx1"/>
                          </a:solidFill>
                          <a:effectLst/>
                        </a:rPr>
                        <a:t>C02 + H2O (no M3T)</a:t>
                      </a:r>
                      <a:endParaRPr lang="en-ZA" sz="11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ZA" sz="1100" u="none" strike="noStrike">
                          <a:solidFill>
                            <a:schemeClr val="tx1"/>
                          </a:solidFill>
                          <a:effectLst/>
                        </a:rPr>
                        <a:t>37%</a:t>
                      </a:r>
                      <a:endParaRPr lang="en-ZA" sz="11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ZA" sz="1100" u="none" strike="noStrike">
                          <a:solidFill>
                            <a:schemeClr val="tx1"/>
                          </a:solidFill>
                          <a:effectLst/>
                        </a:rPr>
                        <a:t>7.43</a:t>
                      </a:r>
                      <a:endParaRPr lang="en-ZA" sz="11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ZA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6.13</a:t>
                      </a:r>
                      <a:endParaRPr lang="en-ZA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7913207"/>
                  </a:ext>
                </a:extLst>
              </a:tr>
              <a:tr h="478910">
                <a:tc>
                  <a:txBody>
                    <a:bodyPr/>
                    <a:lstStyle/>
                    <a:p>
                      <a:pPr algn="l" fontAlgn="ctr"/>
                      <a:r>
                        <a:rPr lang="en-ZA" sz="1100" u="none" strike="noStrike">
                          <a:solidFill>
                            <a:schemeClr val="tx1"/>
                          </a:solidFill>
                          <a:effectLst/>
                        </a:rPr>
                        <a:t>Test 3</a:t>
                      </a:r>
                      <a:endParaRPr lang="en-ZA" sz="11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C02 + H2O + M3T at 0.01% (2ml/20 litres) 100 ppm</a:t>
                      </a:r>
                      <a:endParaRPr lang="pt-BR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ZA" sz="1100" u="none" strike="noStrike">
                          <a:solidFill>
                            <a:schemeClr val="tx1"/>
                          </a:solidFill>
                          <a:effectLst/>
                        </a:rPr>
                        <a:t>85%</a:t>
                      </a:r>
                      <a:endParaRPr lang="en-ZA" sz="11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ZA" sz="1100" u="none" strike="noStrike">
                          <a:solidFill>
                            <a:schemeClr val="tx1"/>
                          </a:solidFill>
                          <a:effectLst/>
                        </a:rPr>
                        <a:t>7.43</a:t>
                      </a:r>
                      <a:endParaRPr lang="en-ZA" sz="11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ZA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5.91</a:t>
                      </a:r>
                      <a:endParaRPr lang="en-ZA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0095220"/>
                  </a:ext>
                </a:extLst>
              </a:tr>
              <a:tr h="478910">
                <a:tc>
                  <a:txBody>
                    <a:bodyPr/>
                    <a:lstStyle/>
                    <a:p>
                      <a:pPr algn="l" fontAlgn="ctr"/>
                      <a:r>
                        <a:rPr lang="en-ZA" sz="1100" u="none" strike="noStrike">
                          <a:solidFill>
                            <a:schemeClr val="tx1"/>
                          </a:solidFill>
                          <a:effectLst/>
                        </a:rPr>
                        <a:t>Test 4</a:t>
                      </a:r>
                      <a:endParaRPr lang="en-ZA" sz="11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C02 + H2O + M3T at 0.02% (4ml/20 litre) 200 ppm</a:t>
                      </a:r>
                      <a:endParaRPr lang="en-ZA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ZA" sz="1100" u="none" strike="noStrike">
                          <a:solidFill>
                            <a:schemeClr val="tx1"/>
                          </a:solidFill>
                          <a:effectLst/>
                        </a:rPr>
                        <a:t>87%</a:t>
                      </a:r>
                      <a:endParaRPr lang="en-ZA" sz="11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ZA" sz="1100" u="none" strike="noStrike">
                          <a:solidFill>
                            <a:schemeClr val="tx1"/>
                          </a:solidFill>
                          <a:effectLst/>
                        </a:rPr>
                        <a:t>7.43</a:t>
                      </a:r>
                      <a:endParaRPr lang="en-ZA" sz="11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ZA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5.89</a:t>
                      </a:r>
                      <a:endParaRPr lang="en-ZA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0008472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082FC563-D615-684D-EE01-C54719822E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7028243"/>
              </p:ext>
            </p:extLst>
          </p:nvPr>
        </p:nvGraphicFramePr>
        <p:xfrm>
          <a:off x="6504387" y="2221245"/>
          <a:ext cx="5359400" cy="218988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38157">
                  <a:extLst>
                    <a:ext uri="{9D8B030D-6E8A-4147-A177-3AD203B41FA5}">
                      <a16:colId xmlns:a16="http://schemas.microsoft.com/office/drawing/2014/main" val="4131461419"/>
                    </a:ext>
                  </a:extLst>
                </a:gridCol>
                <a:gridCol w="2346001">
                  <a:extLst>
                    <a:ext uri="{9D8B030D-6E8A-4147-A177-3AD203B41FA5}">
                      <a16:colId xmlns:a16="http://schemas.microsoft.com/office/drawing/2014/main" val="779550776"/>
                    </a:ext>
                  </a:extLst>
                </a:gridCol>
                <a:gridCol w="1375242">
                  <a:extLst>
                    <a:ext uri="{9D8B030D-6E8A-4147-A177-3AD203B41FA5}">
                      <a16:colId xmlns:a16="http://schemas.microsoft.com/office/drawing/2014/main" val="1066453445"/>
                    </a:ext>
                  </a:extLst>
                </a:gridCol>
              </a:tblGrid>
              <a:tr h="274247">
                <a:tc>
                  <a:txBody>
                    <a:bodyPr/>
                    <a:lstStyle/>
                    <a:p>
                      <a:pPr algn="l" fontAlgn="ctr"/>
                      <a:r>
                        <a:rPr lang="en-ZA" sz="11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Experiment Number</a:t>
                      </a:r>
                      <a:endParaRPr lang="en-ZA" sz="11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1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Experimental conditions</a:t>
                      </a:r>
                      <a:endParaRPr lang="en-ZA" sz="11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1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% C02 Retained</a:t>
                      </a:r>
                      <a:endParaRPr lang="en-ZA" sz="11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6453948"/>
                  </a:ext>
                </a:extLst>
              </a:tr>
              <a:tr h="478910">
                <a:tc>
                  <a:txBody>
                    <a:bodyPr/>
                    <a:lstStyle/>
                    <a:p>
                      <a:pPr algn="l" fontAlgn="ctr"/>
                      <a:r>
                        <a:rPr lang="en-ZA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Test 1</a:t>
                      </a:r>
                      <a:endParaRPr lang="en-ZA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100" u="none" strike="noStrike">
                          <a:solidFill>
                            <a:schemeClr val="tx1"/>
                          </a:solidFill>
                          <a:effectLst/>
                        </a:rPr>
                        <a:t>Air + H2O (no M3T)</a:t>
                      </a:r>
                      <a:endParaRPr lang="en-ZA" sz="11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ZA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0%</a:t>
                      </a:r>
                      <a:endParaRPr lang="en-ZA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102541"/>
                  </a:ext>
                </a:extLst>
              </a:tr>
              <a:tr h="478910">
                <a:tc>
                  <a:txBody>
                    <a:bodyPr/>
                    <a:lstStyle/>
                    <a:p>
                      <a:pPr algn="l" fontAlgn="ctr"/>
                      <a:r>
                        <a:rPr lang="en-ZA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Test 2</a:t>
                      </a:r>
                      <a:endParaRPr lang="en-ZA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100" u="none" strike="noStrike">
                          <a:solidFill>
                            <a:schemeClr val="tx1"/>
                          </a:solidFill>
                          <a:effectLst/>
                        </a:rPr>
                        <a:t>C02 + H2O (no M3T)</a:t>
                      </a:r>
                      <a:endParaRPr lang="en-ZA" sz="11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ZA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6%</a:t>
                      </a:r>
                      <a:endParaRPr lang="en-ZA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0517538"/>
                  </a:ext>
                </a:extLst>
              </a:tr>
              <a:tr h="478910">
                <a:tc>
                  <a:txBody>
                    <a:bodyPr/>
                    <a:lstStyle/>
                    <a:p>
                      <a:pPr algn="l" fontAlgn="ctr"/>
                      <a:r>
                        <a:rPr lang="en-ZA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Test 3</a:t>
                      </a:r>
                      <a:endParaRPr lang="en-ZA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C02 + H2O + M3T at 0.01% (2mI/20 litres)100 ppm</a:t>
                      </a:r>
                      <a:endParaRPr lang="en-ZA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ZA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98%</a:t>
                      </a:r>
                      <a:endParaRPr lang="en-ZA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4827121"/>
                  </a:ext>
                </a:extLst>
              </a:tr>
              <a:tr h="478910">
                <a:tc>
                  <a:txBody>
                    <a:bodyPr/>
                    <a:lstStyle/>
                    <a:p>
                      <a:pPr algn="l" fontAlgn="ctr"/>
                      <a:r>
                        <a:rPr lang="en-ZA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Test 4</a:t>
                      </a:r>
                      <a:endParaRPr lang="en-ZA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C02 +H2O + M3T at 0.02% (4ml/20 litre) 200 ppm</a:t>
                      </a:r>
                      <a:endParaRPr lang="en-ZA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ZA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99%</a:t>
                      </a:r>
                      <a:endParaRPr lang="en-ZA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1294415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90A5FDA8-62E1-3F2B-57F4-B2CF11B931FB}"/>
              </a:ext>
            </a:extLst>
          </p:cNvPr>
          <p:cNvSpPr txBox="1"/>
          <p:nvPr/>
        </p:nvSpPr>
        <p:spPr>
          <a:xfrm>
            <a:off x="6252755" y="1388298"/>
            <a:ext cx="5611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400" i="1" dirty="0"/>
              <a:t>% C02 retained after exposing the tested sample to atmospheric conditions and re-testing after 24hrs</a:t>
            </a:r>
          </a:p>
        </p:txBody>
      </p:sp>
    </p:spTree>
    <p:extLst>
      <p:ext uri="{BB962C8B-B14F-4D97-AF65-F5344CB8AC3E}">
        <p14:creationId xmlns:p14="http://schemas.microsoft.com/office/powerpoint/2010/main" val="428256395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FBF654C6-61BB-4672-8B4C-0B94B02B7155}"/>
              </a:ext>
            </a:extLst>
          </p:cNvPr>
          <p:cNvSpPr txBox="1"/>
          <p:nvPr/>
        </p:nvSpPr>
        <p:spPr>
          <a:xfrm>
            <a:off x="813027" y="547161"/>
            <a:ext cx="9668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800" b="1" dirty="0">
                <a:latin typeface="Calibri" panose="020F0502020204030204" pitchFamily="34" charset="0"/>
              </a:rPr>
              <a:t>Marine 3 Impact on Firefighting</a:t>
            </a:r>
            <a:endParaRPr lang="en-US" sz="2800" b="1" dirty="0">
              <a:solidFill>
                <a:schemeClr val="accent3"/>
              </a:solidFill>
              <a:latin typeface="Calibri" panose="020F0502020204030204" pitchFamily="34" charset="0"/>
            </a:endParaRPr>
          </a:p>
        </p:txBody>
      </p:sp>
      <p:pic>
        <p:nvPicPr>
          <p:cNvPr id="19" name="Picture 18" descr="Logo, company name&#10;&#10;Description automatically generated">
            <a:extLst>
              <a:ext uri="{FF2B5EF4-FFF2-40B4-BE49-F238E27FC236}">
                <a16:creationId xmlns:a16="http://schemas.microsoft.com/office/drawing/2014/main" id="{A31A395A-3CB8-59E5-32C8-00C8F975DD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94440" y="6020654"/>
            <a:ext cx="1097560" cy="8373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1C3B842-1E3B-3BFC-B6C8-7F12C0C9B0A5}"/>
              </a:ext>
            </a:extLst>
          </p:cNvPr>
          <p:cNvSpPr txBox="1">
            <a:spLocks/>
          </p:cNvSpPr>
          <p:nvPr/>
        </p:nvSpPr>
        <p:spPr>
          <a:xfrm>
            <a:off x="391933" y="2024654"/>
            <a:ext cx="10354491" cy="3996000"/>
          </a:xfrm>
          <a:prstGeom prst="rect">
            <a:avLst/>
          </a:prstGeom>
          <a:noFill/>
        </p:spPr>
        <p:txBody>
          <a:bodyPr wrap="square" lIns="0" tIns="36000" rIns="72000" bIns="36000" rtlCol="0">
            <a:normAutofit/>
          </a:bodyPr>
          <a:lstStyle/>
          <a:p>
            <a:pPr marL="628650" lvl="1" indent="-171450" algn="just">
              <a:buFont typeface="Wingdings" panose="05000000000000000000" pitchFamily="2" charset="2"/>
              <a:buChar char="q"/>
            </a:pPr>
            <a:r>
              <a:rPr lang="en-ZA" sz="2000" b="1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Significantly Improves Efficiencies </a:t>
            </a:r>
            <a:r>
              <a:rPr lang="en-ZA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with reduced time to extinguish the fire</a:t>
            </a:r>
          </a:p>
          <a:p>
            <a:pPr marL="628650" lvl="1" indent="-171450" algn="just">
              <a:buFont typeface="Wingdings" panose="05000000000000000000" pitchFamily="2" charset="2"/>
              <a:buChar char="q"/>
            </a:pPr>
            <a:endParaRPr lang="en-ZA" sz="2000" b="1" dirty="0">
              <a:solidFill>
                <a:schemeClr val="accent3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628650" lvl="1" indent="-171450" algn="just">
              <a:buFont typeface="Wingdings" panose="05000000000000000000" pitchFamily="2" charset="2"/>
              <a:buChar char="q"/>
            </a:pPr>
            <a:r>
              <a:rPr lang="en-ZA" sz="2000" b="1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One Product </a:t>
            </a:r>
            <a:r>
              <a:rPr lang="en-ZA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outperforms across the spectrum, which adds to </a:t>
            </a:r>
            <a:r>
              <a:rPr lang="en-ZA" sz="2000" b="1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efficiencies</a:t>
            </a:r>
          </a:p>
          <a:p>
            <a:pPr marL="628650" lvl="1" indent="-171450" algn="just">
              <a:buFont typeface="Wingdings" panose="05000000000000000000" pitchFamily="2" charset="2"/>
              <a:buChar char="q"/>
            </a:pPr>
            <a:endParaRPr lang="en-ZA" sz="2000" b="1" dirty="0">
              <a:solidFill>
                <a:schemeClr val="accent3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628650" lvl="1" indent="-171450" algn="just">
              <a:buFont typeface="Wingdings" panose="05000000000000000000" pitchFamily="2" charset="2"/>
              <a:buChar char="q"/>
            </a:pPr>
            <a:r>
              <a:rPr lang="en-ZA" sz="2000" b="1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Reduce CO2 </a:t>
            </a:r>
            <a:r>
              <a:rPr lang="en-ZA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significantly compared to water</a:t>
            </a:r>
          </a:p>
          <a:p>
            <a:pPr marL="628650" lvl="1" indent="-171450" algn="just">
              <a:buFont typeface="Wingdings" panose="05000000000000000000" pitchFamily="2" charset="2"/>
              <a:buChar char="q"/>
            </a:pPr>
            <a:endParaRPr lang="en-ZA" sz="2000" b="1" dirty="0">
              <a:solidFill>
                <a:schemeClr val="accent3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628650" lvl="1" indent="-171450" algn="just">
              <a:buFont typeface="Wingdings" panose="05000000000000000000" pitchFamily="2" charset="2"/>
              <a:buChar char="q"/>
            </a:pPr>
            <a:r>
              <a:rPr lang="en-ZA" sz="2000" b="1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Improve </a:t>
            </a:r>
            <a:r>
              <a:rPr lang="en-ZA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visibility around a fire by </a:t>
            </a:r>
            <a:r>
              <a:rPr lang="en-ZA" sz="2000" b="1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reducing </a:t>
            </a:r>
            <a:r>
              <a:rPr lang="en-ZA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smoke</a:t>
            </a:r>
          </a:p>
          <a:p>
            <a:pPr marL="628650" lvl="1" indent="-171450" algn="just">
              <a:buFont typeface="Wingdings" panose="05000000000000000000" pitchFamily="2" charset="2"/>
              <a:buChar char="q"/>
            </a:pPr>
            <a:endParaRPr lang="en-ZA" sz="2000" b="1" dirty="0">
              <a:solidFill>
                <a:schemeClr val="accent3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628650" lvl="1" indent="-171450" algn="just">
              <a:buFont typeface="Wingdings" panose="05000000000000000000" pitchFamily="2" charset="2"/>
              <a:buChar char="q"/>
            </a:pPr>
            <a:r>
              <a:rPr lang="en-ZA" sz="2000" b="1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 re-ignition </a:t>
            </a:r>
            <a:r>
              <a:rPr lang="en-ZA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 fires</a:t>
            </a:r>
          </a:p>
          <a:p>
            <a:pPr lvl="1" algn="just"/>
            <a:endParaRPr lang="en-AE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328BB93-BABD-6D70-774D-3F568766B4E2}"/>
              </a:ext>
            </a:extLst>
          </p:cNvPr>
          <p:cNvSpPr txBox="1"/>
          <p:nvPr/>
        </p:nvSpPr>
        <p:spPr>
          <a:xfrm>
            <a:off x="813027" y="1246680"/>
            <a:ext cx="59351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i="1" u="sng" dirty="0"/>
              <a:t>Test Results by Using Marine 3 in Fire Fighting underlines it:</a:t>
            </a:r>
          </a:p>
        </p:txBody>
      </p:sp>
    </p:spTree>
    <p:extLst>
      <p:ext uri="{BB962C8B-B14F-4D97-AF65-F5344CB8AC3E}">
        <p14:creationId xmlns:p14="http://schemas.microsoft.com/office/powerpoint/2010/main" val="91889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professional_sphere">
      <a:dk1>
        <a:srgbClr val="000000"/>
      </a:dk1>
      <a:lt1>
        <a:srgbClr val="FFFFFF"/>
      </a:lt1>
      <a:dk2>
        <a:srgbClr val="313032"/>
      </a:dk2>
      <a:lt2>
        <a:srgbClr val="F2F2F2"/>
      </a:lt2>
      <a:accent1>
        <a:srgbClr val="768288"/>
      </a:accent1>
      <a:accent2>
        <a:srgbClr val="949494"/>
      </a:accent2>
      <a:accent3>
        <a:srgbClr val="D8D1B7"/>
      </a:accent3>
      <a:accent4>
        <a:srgbClr val="B6B19F"/>
      </a:accent4>
      <a:accent5>
        <a:srgbClr val="AED3CC"/>
      </a:accent5>
      <a:accent6>
        <a:srgbClr val="A5C8B9"/>
      </a:accent6>
      <a:hlink>
        <a:srgbClr val="FFFFF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1092</Words>
  <Application>Microsoft Macintosh PowerPoint</Application>
  <PresentationFormat>Widescreen</PresentationFormat>
  <Paragraphs>188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Arial</vt:lpstr>
      <vt:lpstr>Arial Black</vt:lpstr>
      <vt:lpstr>Calibri</vt:lpstr>
      <vt:lpstr>Calibri Light</vt:lpstr>
      <vt:lpstr>Courier New</vt:lpstr>
      <vt:lpstr>Open Sans</vt:lpstr>
      <vt:lpstr>Verdana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2022-12-14T08:24:13Z</dcterms:created>
  <dcterms:modified xsi:type="dcterms:W3CDTF">2023-03-07T06:38:59Z</dcterms:modified>
</cp:coreProperties>
</file>