
<file path=[Content_Types].xml><?xml version="1.0" encoding="utf-8"?>
<Types xmlns="http://schemas.openxmlformats.org/package/2006/content-types">
  <Default Extension="docx" ContentType="application/vnd.openxmlformats-officedocument.wordprocessingml.documen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62" r:id="rId2"/>
    <p:sldId id="259" r:id="rId3"/>
  </p:sldIdLst>
  <p:sldSz cx="7543800" cy="10693400"/>
  <p:notesSz cx="6858000" cy="9144000"/>
  <p:embeddedFontLst>
    <p:embeddedFont>
      <p:font typeface="Calibri" panose="020F0502020204030204" pitchFamily="34" charset="0"/>
      <p:regular r:id="rId5"/>
      <p:bold r:id="rId6"/>
      <p:italic r:id="rId7"/>
      <p:boldItalic r:id="rId8"/>
    </p:embeddedFont>
    <p:embeddedFont>
      <p:font typeface="Calibri Light" panose="020F0302020204030204" pitchFamily="34" charset="0"/>
      <p:regular r:id="rId9"/>
      <p: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80" autoAdjust="0"/>
    <p:restoredTop sz="94951" autoAdjust="0"/>
  </p:normalViewPr>
  <p:slideViewPr>
    <p:cSldViewPr>
      <p:cViewPr>
        <p:scale>
          <a:sx n="100" d="100"/>
          <a:sy n="100" d="100"/>
        </p:scale>
        <p:origin x="643" y="-32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3.fntdata"/><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presProps" Target="presProps.xml"/><Relationship Id="rId5" Type="http://schemas.openxmlformats.org/officeDocument/2006/relationships/font" Target="fonts/font1.fntdata"/><Relationship Id="rId10" Type="http://schemas.openxmlformats.org/officeDocument/2006/relationships/font" Target="fonts/font6.fntdata"/><Relationship Id="rId4" Type="http://schemas.openxmlformats.org/officeDocument/2006/relationships/notesMaster" Target="notesMasters/notesMaster1.xml"/><Relationship Id="rId9" Type="http://schemas.openxmlformats.org/officeDocument/2006/relationships/font" Target="fonts/font5.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BF8427-15A8-4479-8EED-36B6294AAADD}" type="datetimeFigureOut">
              <a:rPr lang="en-ZA" smtClean="0"/>
              <a:t>2023/02/16</a:t>
            </a:fld>
            <a:endParaRPr lang="en-ZA"/>
          </a:p>
        </p:txBody>
      </p:sp>
      <p:sp>
        <p:nvSpPr>
          <p:cNvPr id="4" name="Slide Image Placeholder 3"/>
          <p:cNvSpPr>
            <a:spLocks noGrp="1" noRot="1" noChangeAspect="1"/>
          </p:cNvSpPr>
          <p:nvPr>
            <p:ph type="sldImg" idx="2"/>
          </p:nvPr>
        </p:nvSpPr>
        <p:spPr>
          <a:xfrm>
            <a:off x="2339975" y="1143000"/>
            <a:ext cx="217805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2F26EF-F3D2-409A-B46B-ED857A71B384}" type="slidenum">
              <a:rPr lang="en-ZA" smtClean="0"/>
              <a:t>‹#›</a:t>
            </a:fld>
            <a:endParaRPr lang="en-ZA"/>
          </a:p>
        </p:txBody>
      </p:sp>
    </p:spTree>
    <p:extLst>
      <p:ext uri="{BB962C8B-B14F-4D97-AF65-F5344CB8AC3E}">
        <p14:creationId xmlns:p14="http://schemas.microsoft.com/office/powerpoint/2010/main" val="2280227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B72F26EF-F3D2-409A-B46B-ED857A71B384}" type="slidenum">
              <a:rPr lang="en-ZA" smtClean="0"/>
              <a:t>1</a:t>
            </a:fld>
            <a:endParaRPr lang="en-ZA"/>
          </a:p>
        </p:txBody>
      </p:sp>
    </p:spTree>
    <p:extLst>
      <p:ext uri="{BB962C8B-B14F-4D97-AF65-F5344CB8AC3E}">
        <p14:creationId xmlns:p14="http://schemas.microsoft.com/office/powerpoint/2010/main" val="2207357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em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package" Target="../embeddings/Microsoft_Word_Document.docx"/><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2156" r="369" b="932"/>
          <a:stretch>
            <a:fillRect/>
          </a:stretch>
        </p:blipFill>
        <p:spPr>
          <a:xfrm>
            <a:off x="2857500" y="170941"/>
            <a:ext cx="1722463" cy="1227600"/>
          </a:xfrm>
          <a:prstGeom prst="rect">
            <a:avLst/>
          </a:prstGeom>
        </p:spPr>
      </p:pic>
      <p:grpSp>
        <p:nvGrpSpPr>
          <p:cNvPr id="3" name="Group 3"/>
          <p:cNvGrpSpPr/>
          <p:nvPr/>
        </p:nvGrpSpPr>
        <p:grpSpPr>
          <a:xfrm>
            <a:off x="1726" y="1661935"/>
            <a:ext cx="7556500" cy="574669"/>
            <a:chOff x="0" y="0"/>
            <a:chExt cx="10075333" cy="1964559"/>
          </a:xfrm>
        </p:grpSpPr>
        <p:sp>
          <p:nvSpPr>
            <p:cNvPr id="4" name="Freeform 4"/>
            <p:cNvSpPr/>
            <p:nvPr/>
          </p:nvSpPr>
          <p:spPr>
            <a:xfrm>
              <a:off x="0" y="0"/>
              <a:ext cx="10075291" cy="1964551"/>
            </a:xfrm>
            <a:custGeom>
              <a:avLst/>
              <a:gdLst/>
              <a:ahLst/>
              <a:cxnLst/>
              <a:rect l="l" t="t" r="r" b="b"/>
              <a:pathLst>
                <a:path w="10075291" h="1964551">
                  <a:moveTo>
                    <a:pt x="0" y="0"/>
                  </a:moveTo>
                  <a:lnTo>
                    <a:pt x="10075291" y="0"/>
                  </a:lnTo>
                  <a:lnTo>
                    <a:pt x="10075291" y="1964551"/>
                  </a:lnTo>
                  <a:lnTo>
                    <a:pt x="0" y="1964551"/>
                  </a:lnTo>
                  <a:close/>
                </a:path>
              </a:pathLst>
            </a:custGeom>
            <a:solidFill>
              <a:schemeClr val="accent6">
                <a:lumMod val="75000"/>
              </a:schemeClr>
            </a:solidFill>
          </p:spPr>
        </p:sp>
      </p:grpSp>
      <p:grpSp>
        <p:nvGrpSpPr>
          <p:cNvPr id="5" name="Group 5"/>
          <p:cNvGrpSpPr/>
          <p:nvPr/>
        </p:nvGrpSpPr>
        <p:grpSpPr>
          <a:xfrm>
            <a:off x="-16054" y="1588977"/>
            <a:ext cx="7588575" cy="38809"/>
            <a:chOff x="0" y="0"/>
            <a:chExt cx="10118100" cy="51745"/>
          </a:xfrm>
        </p:grpSpPr>
        <p:sp>
          <p:nvSpPr>
            <p:cNvPr id="6" name="Freeform 6"/>
            <p:cNvSpPr/>
            <p:nvPr/>
          </p:nvSpPr>
          <p:spPr>
            <a:xfrm>
              <a:off x="19050" y="0"/>
              <a:ext cx="10079990" cy="51689"/>
            </a:xfrm>
            <a:custGeom>
              <a:avLst/>
              <a:gdLst/>
              <a:ahLst/>
              <a:cxnLst/>
              <a:rect l="l" t="t" r="r" b="b"/>
              <a:pathLst>
                <a:path w="10079990" h="51689">
                  <a:moveTo>
                    <a:pt x="0" y="13589"/>
                  </a:moveTo>
                  <a:lnTo>
                    <a:pt x="10079990" y="0"/>
                  </a:lnTo>
                  <a:lnTo>
                    <a:pt x="10079990" y="38100"/>
                  </a:lnTo>
                  <a:lnTo>
                    <a:pt x="0" y="51689"/>
                  </a:lnTo>
                  <a:close/>
                </a:path>
              </a:pathLst>
            </a:custGeom>
            <a:solidFill>
              <a:srgbClr val="233E62"/>
            </a:solidFill>
          </p:spPr>
        </p:sp>
      </p:grpSp>
      <p:grpSp>
        <p:nvGrpSpPr>
          <p:cNvPr id="7" name="Group 7"/>
          <p:cNvGrpSpPr/>
          <p:nvPr/>
        </p:nvGrpSpPr>
        <p:grpSpPr>
          <a:xfrm>
            <a:off x="6757509" y="5527259"/>
            <a:ext cx="487405" cy="489590"/>
            <a:chOff x="0" y="0"/>
            <a:chExt cx="649874" cy="652787"/>
          </a:xfrm>
        </p:grpSpPr>
        <p:sp>
          <p:nvSpPr>
            <p:cNvPr id="8" name="Freeform 8"/>
            <p:cNvSpPr/>
            <p:nvPr/>
          </p:nvSpPr>
          <p:spPr>
            <a:xfrm>
              <a:off x="0" y="0"/>
              <a:ext cx="649859" cy="652780"/>
            </a:xfrm>
            <a:custGeom>
              <a:avLst/>
              <a:gdLst/>
              <a:ahLst/>
              <a:cxnLst/>
              <a:rect l="l" t="t" r="r" b="b"/>
              <a:pathLst>
                <a:path w="649859" h="652780">
                  <a:moveTo>
                    <a:pt x="324993" y="0"/>
                  </a:moveTo>
                  <a:cubicBezTo>
                    <a:pt x="504571" y="762"/>
                    <a:pt x="649859" y="146685"/>
                    <a:pt x="649859" y="326390"/>
                  </a:cubicBezTo>
                  <a:cubicBezTo>
                    <a:pt x="649859" y="506095"/>
                    <a:pt x="504571" y="652018"/>
                    <a:pt x="324993" y="652780"/>
                  </a:cubicBezTo>
                  <a:cubicBezTo>
                    <a:pt x="145288" y="652018"/>
                    <a:pt x="0" y="506095"/>
                    <a:pt x="0" y="326390"/>
                  </a:cubicBezTo>
                  <a:cubicBezTo>
                    <a:pt x="0" y="146685"/>
                    <a:pt x="145288" y="762"/>
                    <a:pt x="324993" y="0"/>
                  </a:cubicBezTo>
                  <a:close/>
                </a:path>
              </a:pathLst>
            </a:custGeom>
            <a:solidFill>
              <a:srgbClr val="8EA430"/>
            </a:solidFill>
          </p:spPr>
        </p:sp>
      </p:grpSp>
      <p:grpSp>
        <p:nvGrpSpPr>
          <p:cNvPr id="9" name="Group 9"/>
          <p:cNvGrpSpPr/>
          <p:nvPr/>
        </p:nvGrpSpPr>
        <p:grpSpPr>
          <a:xfrm>
            <a:off x="5568634" y="6069505"/>
            <a:ext cx="297751" cy="299086"/>
            <a:chOff x="0" y="0"/>
            <a:chExt cx="397002" cy="398781"/>
          </a:xfrm>
        </p:grpSpPr>
        <p:sp>
          <p:nvSpPr>
            <p:cNvPr id="10" name="Freeform 10"/>
            <p:cNvSpPr/>
            <p:nvPr/>
          </p:nvSpPr>
          <p:spPr>
            <a:xfrm>
              <a:off x="0" y="0"/>
              <a:ext cx="397002" cy="398780"/>
            </a:xfrm>
            <a:custGeom>
              <a:avLst/>
              <a:gdLst/>
              <a:ahLst/>
              <a:cxnLst/>
              <a:rect l="l" t="t" r="r" b="b"/>
              <a:pathLst>
                <a:path w="397002" h="398780">
                  <a:moveTo>
                    <a:pt x="198501" y="0"/>
                  </a:moveTo>
                  <a:cubicBezTo>
                    <a:pt x="308229" y="508"/>
                    <a:pt x="397002" y="89662"/>
                    <a:pt x="397002" y="199390"/>
                  </a:cubicBezTo>
                  <a:cubicBezTo>
                    <a:pt x="397002" y="309118"/>
                    <a:pt x="308229" y="398272"/>
                    <a:pt x="198501" y="398780"/>
                  </a:cubicBezTo>
                  <a:cubicBezTo>
                    <a:pt x="88773" y="398272"/>
                    <a:pt x="0" y="309118"/>
                    <a:pt x="0" y="199390"/>
                  </a:cubicBezTo>
                  <a:cubicBezTo>
                    <a:pt x="0" y="89662"/>
                    <a:pt x="88773" y="508"/>
                    <a:pt x="198501" y="0"/>
                  </a:cubicBezTo>
                  <a:close/>
                </a:path>
              </a:pathLst>
            </a:custGeom>
            <a:solidFill>
              <a:srgbClr val="95BAC7"/>
            </a:solidFill>
          </p:spPr>
        </p:sp>
      </p:grpSp>
      <p:grpSp>
        <p:nvGrpSpPr>
          <p:cNvPr id="11" name="Group 11"/>
          <p:cNvGrpSpPr/>
          <p:nvPr/>
        </p:nvGrpSpPr>
        <p:grpSpPr>
          <a:xfrm>
            <a:off x="6277706" y="6690077"/>
            <a:ext cx="297751" cy="299086"/>
            <a:chOff x="0" y="0"/>
            <a:chExt cx="397002" cy="398781"/>
          </a:xfrm>
        </p:grpSpPr>
        <p:sp>
          <p:nvSpPr>
            <p:cNvPr id="12" name="Freeform 12"/>
            <p:cNvSpPr/>
            <p:nvPr/>
          </p:nvSpPr>
          <p:spPr>
            <a:xfrm>
              <a:off x="0" y="0"/>
              <a:ext cx="397002" cy="398780"/>
            </a:xfrm>
            <a:custGeom>
              <a:avLst/>
              <a:gdLst/>
              <a:ahLst/>
              <a:cxnLst/>
              <a:rect l="l" t="t" r="r" b="b"/>
              <a:pathLst>
                <a:path w="397002" h="398780">
                  <a:moveTo>
                    <a:pt x="198501" y="0"/>
                  </a:moveTo>
                  <a:cubicBezTo>
                    <a:pt x="308229" y="508"/>
                    <a:pt x="397002" y="89662"/>
                    <a:pt x="397002" y="199390"/>
                  </a:cubicBezTo>
                  <a:cubicBezTo>
                    <a:pt x="397002" y="309118"/>
                    <a:pt x="308229" y="398272"/>
                    <a:pt x="198501" y="398780"/>
                  </a:cubicBezTo>
                  <a:cubicBezTo>
                    <a:pt x="88773" y="398272"/>
                    <a:pt x="0" y="309118"/>
                    <a:pt x="0" y="199390"/>
                  </a:cubicBezTo>
                  <a:cubicBezTo>
                    <a:pt x="0" y="89662"/>
                    <a:pt x="88773" y="508"/>
                    <a:pt x="198501" y="0"/>
                  </a:cubicBezTo>
                  <a:close/>
                </a:path>
              </a:pathLst>
            </a:custGeom>
            <a:solidFill>
              <a:srgbClr val="D6C81A"/>
            </a:solidFill>
          </p:spPr>
        </p:sp>
      </p:grpSp>
      <p:grpSp>
        <p:nvGrpSpPr>
          <p:cNvPr id="13" name="Group 13"/>
          <p:cNvGrpSpPr/>
          <p:nvPr/>
        </p:nvGrpSpPr>
        <p:grpSpPr>
          <a:xfrm>
            <a:off x="5612307" y="6806450"/>
            <a:ext cx="487405" cy="489590"/>
            <a:chOff x="0" y="0"/>
            <a:chExt cx="649874" cy="652787"/>
          </a:xfrm>
        </p:grpSpPr>
        <p:sp>
          <p:nvSpPr>
            <p:cNvPr id="14" name="Freeform 14"/>
            <p:cNvSpPr/>
            <p:nvPr/>
          </p:nvSpPr>
          <p:spPr>
            <a:xfrm>
              <a:off x="0" y="0"/>
              <a:ext cx="649859" cy="652780"/>
            </a:xfrm>
            <a:custGeom>
              <a:avLst/>
              <a:gdLst/>
              <a:ahLst/>
              <a:cxnLst/>
              <a:rect l="l" t="t" r="r" b="b"/>
              <a:pathLst>
                <a:path w="649859" h="652780">
                  <a:moveTo>
                    <a:pt x="324993" y="0"/>
                  </a:moveTo>
                  <a:cubicBezTo>
                    <a:pt x="504571" y="762"/>
                    <a:pt x="649859" y="146685"/>
                    <a:pt x="649859" y="326390"/>
                  </a:cubicBezTo>
                  <a:cubicBezTo>
                    <a:pt x="649859" y="506095"/>
                    <a:pt x="504571" y="652018"/>
                    <a:pt x="324993" y="652780"/>
                  </a:cubicBezTo>
                  <a:cubicBezTo>
                    <a:pt x="145288" y="652018"/>
                    <a:pt x="0" y="506095"/>
                    <a:pt x="0" y="326390"/>
                  </a:cubicBezTo>
                  <a:cubicBezTo>
                    <a:pt x="0" y="146685"/>
                    <a:pt x="145288" y="762"/>
                    <a:pt x="324993" y="0"/>
                  </a:cubicBezTo>
                  <a:close/>
                </a:path>
              </a:pathLst>
            </a:custGeom>
            <a:solidFill>
              <a:srgbClr val="8EA430"/>
            </a:solidFill>
          </p:spPr>
        </p:sp>
      </p:grpSp>
      <p:grpSp>
        <p:nvGrpSpPr>
          <p:cNvPr id="15" name="Group 15"/>
          <p:cNvGrpSpPr/>
          <p:nvPr/>
        </p:nvGrpSpPr>
        <p:grpSpPr>
          <a:xfrm>
            <a:off x="6728290" y="6763238"/>
            <a:ext cx="493082" cy="495292"/>
            <a:chOff x="0" y="0"/>
            <a:chExt cx="657443" cy="660389"/>
          </a:xfrm>
        </p:grpSpPr>
        <p:sp>
          <p:nvSpPr>
            <p:cNvPr id="16" name="Freeform 16"/>
            <p:cNvSpPr/>
            <p:nvPr/>
          </p:nvSpPr>
          <p:spPr>
            <a:xfrm>
              <a:off x="0" y="0"/>
              <a:ext cx="657479" cy="660400"/>
            </a:xfrm>
            <a:custGeom>
              <a:avLst/>
              <a:gdLst/>
              <a:ahLst/>
              <a:cxnLst/>
              <a:rect l="l" t="t" r="r" b="b"/>
              <a:pathLst>
                <a:path w="657479" h="660400">
                  <a:moveTo>
                    <a:pt x="328676" y="0"/>
                  </a:moveTo>
                  <a:cubicBezTo>
                    <a:pt x="510540" y="762"/>
                    <a:pt x="657479" y="148463"/>
                    <a:pt x="657479" y="330200"/>
                  </a:cubicBezTo>
                  <a:cubicBezTo>
                    <a:pt x="657479" y="511937"/>
                    <a:pt x="510540" y="659638"/>
                    <a:pt x="328676" y="660400"/>
                  </a:cubicBezTo>
                  <a:cubicBezTo>
                    <a:pt x="146939" y="659638"/>
                    <a:pt x="0" y="511937"/>
                    <a:pt x="0" y="330200"/>
                  </a:cubicBezTo>
                  <a:cubicBezTo>
                    <a:pt x="0" y="148463"/>
                    <a:pt x="146939" y="762"/>
                    <a:pt x="328676" y="0"/>
                  </a:cubicBezTo>
                  <a:close/>
                </a:path>
              </a:pathLst>
            </a:custGeom>
            <a:solidFill>
              <a:srgbClr val="D6C81A"/>
            </a:solidFill>
          </p:spPr>
        </p:sp>
      </p:grpSp>
      <p:grpSp>
        <p:nvGrpSpPr>
          <p:cNvPr id="17" name="Group 17"/>
          <p:cNvGrpSpPr/>
          <p:nvPr/>
        </p:nvGrpSpPr>
        <p:grpSpPr>
          <a:xfrm>
            <a:off x="6750980" y="6420672"/>
            <a:ext cx="164181" cy="164917"/>
            <a:chOff x="0" y="0"/>
            <a:chExt cx="218908" cy="219889"/>
          </a:xfrm>
        </p:grpSpPr>
        <p:sp>
          <p:nvSpPr>
            <p:cNvPr id="18" name="Freeform 18"/>
            <p:cNvSpPr/>
            <p:nvPr/>
          </p:nvSpPr>
          <p:spPr>
            <a:xfrm>
              <a:off x="0" y="0"/>
              <a:ext cx="218948" cy="219964"/>
            </a:xfrm>
            <a:custGeom>
              <a:avLst/>
              <a:gdLst/>
              <a:ahLst/>
              <a:cxnLst/>
              <a:rect l="l" t="t" r="r" b="b"/>
              <a:pathLst>
                <a:path w="218948" h="219964">
                  <a:moveTo>
                    <a:pt x="109474" y="0"/>
                  </a:moveTo>
                  <a:cubicBezTo>
                    <a:pt x="170053" y="254"/>
                    <a:pt x="218948" y="49403"/>
                    <a:pt x="218948" y="109982"/>
                  </a:cubicBezTo>
                  <a:cubicBezTo>
                    <a:pt x="218948" y="170561"/>
                    <a:pt x="170053" y="219710"/>
                    <a:pt x="109474" y="219964"/>
                  </a:cubicBezTo>
                  <a:cubicBezTo>
                    <a:pt x="48895" y="219583"/>
                    <a:pt x="0" y="170434"/>
                    <a:pt x="0" y="109982"/>
                  </a:cubicBezTo>
                  <a:cubicBezTo>
                    <a:pt x="0" y="49530"/>
                    <a:pt x="48895" y="254"/>
                    <a:pt x="109474" y="0"/>
                  </a:cubicBezTo>
                  <a:close/>
                </a:path>
              </a:pathLst>
            </a:custGeom>
            <a:solidFill>
              <a:srgbClr val="8EA430"/>
            </a:solidFill>
          </p:spPr>
        </p:sp>
      </p:grpSp>
      <p:grpSp>
        <p:nvGrpSpPr>
          <p:cNvPr id="19" name="Group 19"/>
          <p:cNvGrpSpPr/>
          <p:nvPr/>
        </p:nvGrpSpPr>
        <p:grpSpPr>
          <a:xfrm>
            <a:off x="6136780" y="6108023"/>
            <a:ext cx="230967" cy="232002"/>
            <a:chOff x="0" y="0"/>
            <a:chExt cx="307956" cy="309336"/>
          </a:xfrm>
        </p:grpSpPr>
        <p:sp>
          <p:nvSpPr>
            <p:cNvPr id="20" name="Freeform 20"/>
            <p:cNvSpPr/>
            <p:nvPr/>
          </p:nvSpPr>
          <p:spPr>
            <a:xfrm>
              <a:off x="0" y="0"/>
              <a:ext cx="307848" cy="309372"/>
            </a:xfrm>
            <a:custGeom>
              <a:avLst/>
              <a:gdLst/>
              <a:ahLst/>
              <a:cxnLst/>
              <a:rect l="l" t="t" r="r" b="b"/>
              <a:pathLst>
                <a:path w="307848" h="309372">
                  <a:moveTo>
                    <a:pt x="153924" y="0"/>
                  </a:moveTo>
                  <a:cubicBezTo>
                    <a:pt x="239014" y="381"/>
                    <a:pt x="307848" y="69469"/>
                    <a:pt x="307848" y="154686"/>
                  </a:cubicBezTo>
                  <a:cubicBezTo>
                    <a:pt x="307848" y="239903"/>
                    <a:pt x="239141" y="308991"/>
                    <a:pt x="153924" y="309372"/>
                  </a:cubicBezTo>
                  <a:cubicBezTo>
                    <a:pt x="68834" y="308991"/>
                    <a:pt x="0" y="239776"/>
                    <a:pt x="0" y="154686"/>
                  </a:cubicBezTo>
                  <a:cubicBezTo>
                    <a:pt x="0" y="69596"/>
                    <a:pt x="68834" y="381"/>
                    <a:pt x="153924" y="0"/>
                  </a:cubicBezTo>
                  <a:close/>
                </a:path>
              </a:pathLst>
            </a:custGeom>
            <a:solidFill>
              <a:srgbClr val="8EA430"/>
            </a:solidFill>
          </p:spPr>
        </p:sp>
      </p:grpSp>
      <p:grpSp>
        <p:nvGrpSpPr>
          <p:cNvPr id="21" name="Group 21"/>
          <p:cNvGrpSpPr/>
          <p:nvPr/>
        </p:nvGrpSpPr>
        <p:grpSpPr>
          <a:xfrm>
            <a:off x="5744919" y="5633187"/>
            <a:ext cx="230967" cy="232002"/>
            <a:chOff x="0" y="0"/>
            <a:chExt cx="307956" cy="309336"/>
          </a:xfrm>
        </p:grpSpPr>
        <p:sp>
          <p:nvSpPr>
            <p:cNvPr id="22" name="Freeform 22"/>
            <p:cNvSpPr/>
            <p:nvPr/>
          </p:nvSpPr>
          <p:spPr>
            <a:xfrm>
              <a:off x="0" y="0"/>
              <a:ext cx="307848" cy="309372"/>
            </a:xfrm>
            <a:custGeom>
              <a:avLst/>
              <a:gdLst/>
              <a:ahLst/>
              <a:cxnLst/>
              <a:rect l="l" t="t" r="r" b="b"/>
              <a:pathLst>
                <a:path w="307848" h="309372">
                  <a:moveTo>
                    <a:pt x="153924" y="0"/>
                  </a:moveTo>
                  <a:cubicBezTo>
                    <a:pt x="239014" y="381"/>
                    <a:pt x="307848" y="69469"/>
                    <a:pt x="307848" y="154686"/>
                  </a:cubicBezTo>
                  <a:cubicBezTo>
                    <a:pt x="307848" y="239903"/>
                    <a:pt x="239141" y="308991"/>
                    <a:pt x="153924" y="309372"/>
                  </a:cubicBezTo>
                  <a:cubicBezTo>
                    <a:pt x="68834" y="308991"/>
                    <a:pt x="0" y="239776"/>
                    <a:pt x="0" y="154686"/>
                  </a:cubicBezTo>
                  <a:cubicBezTo>
                    <a:pt x="0" y="69596"/>
                    <a:pt x="68834" y="381"/>
                    <a:pt x="153924" y="0"/>
                  </a:cubicBezTo>
                  <a:close/>
                </a:path>
              </a:pathLst>
            </a:custGeom>
            <a:solidFill>
              <a:srgbClr val="8EA430"/>
            </a:solidFill>
          </p:spPr>
        </p:sp>
      </p:grpSp>
      <p:grpSp>
        <p:nvGrpSpPr>
          <p:cNvPr id="23" name="Group 23"/>
          <p:cNvGrpSpPr/>
          <p:nvPr/>
        </p:nvGrpSpPr>
        <p:grpSpPr>
          <a:xfrm>
            <a:off x="6391520" y="5807097"/>
            <a:ext cx="164181" cy="164917"/>
            <a:chOff x="0" y="0"/>
            <a:chExt cx="218908" cy="219889"/>
          </a:xfrm>
        </p:grpSpPr>
        <p:sp>
          <p:nvSpPr>
            <p:cNvPr id="24" name="Freeform 24"/>
            <p:cNvSpPr/>
            <p:nvPr/>
          </p:nvSpPr>
          <p:spPr>
            <a:xfrm>
              <a:off x="0" y="0"/>
              <a:ext cx="218948" cy="219964"/>
            </a:xfrm>
            <a:custGeom>
              <a:avLst/>
              <a:gdLst/>
              <a:ahLst/>
              <a:cxnLst/>
              <a:rect l="l" t="t" r="r" b="b"/>
              <a:pathLst>
                <a:path w="218948" h="219964">
                  <a:moveTo>
                    <a:pt x="109474" y="0"/>
                  </a:moveTo>
                  <a:cubicBezTo>
                    <a:pt x="170053" y="254"/>
                    <a:pt x="218948" y="49403"/>
                    <a:pt x="218948" y="109982"/>
                  </a:cubicBezTo>
                  <a:cubicBezTo>
                    <a:pt x="218948" y="170561"/>
                    <a:pt x="170053" y="219710"/>
                    <a:pt x="109474" y="219964"/>
                  </a:cubicBezTo>
                  <a:cubicBezTo>
                    <a:pt x="48895" y="219583"/>
                    <a:pt x="0" y="170434"/>
                    <a:pt x="0" y="109982"/>
                  </a:cubicBezTo>
                  <a:cubicBezTo>
                    <a:pt x="0" y="49530"/>
                    <a:pt x="48895" y="254"/>
                    <a:pt x="109474" y="0"/>
                  </a:cubicBezTo>
                  <a:close/>
                </a:path>
              </a:pathLst>
            </a:custGeom>
            <a:solidFill>
              <a:srgbClr val="95BAC7"/>
            </a:solidFill>
          </p:spPr>
        </p:sp>
      </p:grpSp>
      <p:grpSp>
        <p:nvGrpSpPr>
          <p:cNvPr id="25" name="Group 25"/>
          <p:cNvGrpSpPr/>
          <p:nvPr/>
        </p:nvGrpSpPr>
        <p:grpSpPr>
          <a:xfrm>
            <a:off x="5906008" y="6489822"/>
            <a:ext cx="164181" cy="164917"/>
            <a:chOff x="0" y="0"/>
            <a:chExt cx="218908" cy="219889"/>
          </a:xfrm>
        </p:grpSpPr>
        <p:sp>
          <p:nvSpPr>
            <p:cNvPr id="26" name="Freeform 26"/>
            <p:cNvSpPr/>
            <p:nvPr/>
          </p:nvSpPr>
          <p:spPr>
            <a:xfrm>
              <a:off x="0" y="0"/>
              <a:ext cx="218948" cy="219964"/>
            </a:xfrm>
            <a:custGeom>
              <a:avLst/>
              <a:gdLst/>
              <a:ahLst/>
              <a:cxnLst/>
              <a:rect l="l" t="t" r="r" b="b"/>
              <a:pathLst>
                <a:path w="218948" h="219964">
                  <a:moveTo>
                    <a:pt x="109474" y="0"/>
                  </a:moveTo>
                  <a:cubicBezTo>
                    <a:pt x="170053" y="254"/>
                    <a:pt x="218948" y="49403"/>
                    <a:pt x="218948" y="109982"/>
                  </a:cubicBezTo>
                  <a:cubicBezTo>
                    <a:pt x="218948" y="170561"/>
                    <a:pt x="170053" y="219710"/>
                    <a:pt x="109474" y="219964"/>
                  </a:cubicBezTo>
                  <a:cubicBezTo>
                    <a:pt x="48895" y="219583"/>
                    <a:pt x="0" y="170434"/>
                    <a:pt x="0" y="109982"/>
                  </a:cubicBezTo>
                  <a:cubicBezTo>
                    <a:pt x="0" y="49530"/>
                    <a:pt x="48895" y="254"/>
                    <a:pt x="109474" y="0"/>
                  </a:cubicBezTo>
                  <a:close/>
                </a:path>
              </a:pathLst>
            </a:custGeom>
            <a:solidFill>
              <a:srgbClr val="233E62"/>
            </a:solidFill>
          </p:spPr>
        </p:sp>
      </p:grpSp>
      <p:sp>
        <p:nvSpPr>
          <p:cNvPr id="31" name="TextBox 31"/>
          <p:cNvSpPr txBox="1"/>
          <p:nvPr/>
        </p:nvSpPr>
        <p:spPr>
          <a:xfrm>
            <a:off x="553473" y="1657219"/>
            <a:ext cx="6097191" cy="541174"/>
          </a:xfrm>
          <a:prstGeom prst="rect">
            <a:avLst/>
          </a:prstGeom>
        </p:spPr>
        <p:txBody>
          <a:bodyPr lIns="0" tIns="0" rIns="0" bIns="0" rtlCol="0" anchor="t">
            <a:spAutoFit/>
          </a:bodyPr>
          <a:lstStyle/>
          <a:p>
            <a:pPr algn="ctr">
              <a:lnSpc>
                <a:spcPts val="4480"/>
              </a:lnSpc>
            </a:pPr>
            <a:r>
              <a:rPr lang="en-US" sz="3200" b="1" dirty="0">
                <a:solidFill>
                  <a:srgbClr val="FBFDFD"/>
                </a:solidFill>
                <a:latin typeface="Calibri Light" panose="020F0302020204030204" pitchFamily="34" charset="0"/>
                <a:ea typeface="Calibri Light" panose="020F0302020204030204" pitchFamily="34" charset="0"/>
                <a:cs typeface="Calibri Light" panose="020F0302020204030204" pitchFamily="34" charset="0"/>
              </a:rPr>
              <a:t>Dust Suppression </a:t>
            </a:r>
          </a:p>
        </p:txBody>
      </p:sp>
      <p:grpSp>
        <p:nvGrpSpPr>
          <p:cNvPr id="36" name="Group 43"/>
          <p:cNvGrpSpPr/>
          <p:nvPr/>
        </p:nvGrpSpPr>
        <p:grpSpPr>
          <a:xfrm>
            <a:off x="5388132" y="3417319"/>
            <a:ext cx="2117568" cy="2143128"/>
            <a:chOff x="671331" y="-143216"/>
            <a:chExt cx="498826" cy="389636"/>
          </a:xfrm>
          <a:solidFill>
            <a:schemeClr val="accent3">
              <a:lumMod val="75000"/>
            </a:schemeClr>
          </a:solidFill>
        </p:grpSpPr>
        <p:sp>
          <p:nvSpPr>
            <p:cNvPr id="38" name="Freeform 44"/>
            <p:cNvSpPr/>
            <p:nvPr/>
          </p:nvSpPr>
          <p:spPr>
            <a:xfrm>
              <a:off x="671331" y="-143216"/>
              <a:ext cx="498826" cy="389636"/>
            </a:xfrm>
            <a:custGeom>
              <a:avLst/>
              <a:gdLst/>
              <a:ahLst/>
              <a:cxnLst/>
              <a:rect l="l" t="t" r="r" b="b"/>
              <a:pathLst>
                <a:path w="498826" h="389636">
                  <a:moveTo>
                    <a:pt x="249415" y="0"/>
                  </a:moveTo>
                  <a:cubicBezTo>
                    <a:pt x="387272" y="508"/>
                    <a:pt x="498826" y="87503"/>
                    <a:pt x="498826" y="194818"/>
                  </a:cubicBezTo>
                  <a:cubicBezTo>
                    <a:pt x="498826" y="302133"/>
                    <a:pt x="387272" y="389128"/>
                    <a:pt x="249415" y="389636"/>
                  </a:cubicBezTo>
                  <a:cubicBezTo>
                    <a:pt x="111559" y="389128"/>
                    <a:pt x="0" y="302006"/>
                    <a:pt x="0" y="194818"/>
                  </a:cubicBezTo>
                  <a:cubicBezTo>
                    <a:pt x="0" y="87630"/>
                    <a:pt x="111559" y="508"/>
                    <a:pt x="249415" y="0"/>
                  </a:cubicBezTo>
                  <a:close/>
                </a:path>
              </a:pathLst>
            </a:custGeom>
            <a:grpFill/>
          </p:spPr>
        </p:sp>
      </p:grpSp>
      <p:sp>
        <p:nvSpPr>
          <p:cNvPr id="39" name="TextBox 45"/>
          <p:cNvSpPr txBox="1"/>
          <p:nvPr/>
        </p:nvSpPr>
        <p:spPr>
          <a:xfrm>
            <a:off x="5621691" y="3769728"/>
            <a:ext cx="1609780" cy="1512209"/>
          </a:xfrm>
          <a:prstGeom prst="rect">
            <a:avLst/>
          </a:prstGeom>
        </p:spPr>
        <p:txBody>
          <a:bodyPr wrap="square" lIns="0" tIns="0" rIns="0" bIns="0" rtlCol="0" anchor="t">
            <a:spAutoFit/>
          </a:bodyPr>
          <a:lstStyle/>
          <a:p>
            <a:pPr algn="ctr">
              <a:lnSpc>
                <a:spcPts val="1681"/>
              </a:lnSpc>
              <a:spcBef>
                <a:spcPct val="0"/>
              </a:spcBef>
            </a:pPr>
            <a:r>
              <a:rPr lang="en-ZA" sz="1200" b="1" dirty="0">
                <a:solidFill>
                  <a:schemeClr val="bg1"/>
                </a:solidFill>
                <a:effectLst/>
                <a:latin typeface="Calibri" panose="020F0502020204030204" pitchFamily="34" charset="0"/>
                <a:ea typeface="Cambria" panose="02040503050406030204" pitchFamily="18" charset="0"/>
                <a:cs typeface="Cambria" panose="02040503050406030204" pitchFamily="18" charset="0"/>
              </a:rPr>
              <a:t>Environmentally Friendly</a:t>
            </a:r>
          </a:p>
          <a:p>
            <a:pPr algn="ctr">
              <a:lnSpc>
                <a:spcPts val="1681"/>
              </a:lnSpc>
              <a:spcBef>
                <a:spcPct val="0"/>
              </a:spcBef>
            </a:pPr>
            <a:r>
              <a:rPr lang="en-GB" sz="12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rPr>
              <a:t>M3T </a:t>
            </a:r>
            <a:r>
              <a:rPr lang="en-US" sz="12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rPr>
              <a:t>is used primarily in misting systems above and below ground to effectively capture and control dust particles as small AS 0.1 MICRON</a:t>
            </a:r>
            <a:endParaRPr lang="en-US" sz="1200" dirty="0">
              <a:solidFill>
                <a:srgbClr val="FFFFFF"/>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40" name="TextBox 33"/>
          <p:cNvSpPr txBox="1"/>
          <p:nvPr/>
        </p:nvSpPr>
        <p:spPr>
          <a:xfrm>
            <a:off x="199342" y="2563935"/>
            <a:ext cx="6925781" cy="864917"/>
          </a:xfrm>
          <a:prstGeom prst="rect">
            <a:avLst/>
          </a:prstGeom>
        </p:spPr>
        <p:txBody>
          <a:bodyPr wrap="square" lIns="0" tIns="0" rIns="0" bIns="0" rtlCol="0" anchor="t">
            <a:spAutoFit/>
          </a:bodyPr>
          <a:lstStyle/>
          <a:p>
            <a:pPr algn="just">
              <a:lnSpc>
                <a:spcPts val="1680"/>
              </a:lnSpc>
              <a:spcBef>
                <a:spcPct val="0"/>
              </a:spcBef>
            </a:pPr>
            <a:r>
              <a:rPr lang="en-ZA" sz="1400" dirty="0">
                <a:effectLst/>
                <a:latin typeface="Calibri Light" panose="020F0302020204030204" pitchFamily="34" charset="0"/>
                <a:ea typeface="Calibri" panose="020F0502020204030204" pitchFamily="34" charset="0"/>
                <a:cs typeface="Calibri Light" panose="020F0302020204030204" pitchFamily="34" charset="0"/>
              </a:rPr>
              <a:t>All clients are seeking cost effective dust control solutions as well as alternative road surfacing solutions for maintenance and dust suppression on gravel surface roads. Mosmart, following successful trials at various clients under all types of conditions, has developed a range of unique products that performs in accordance with the specific requirements of the client.</a:t>
            </a:r>
            <a:endParaRPr lang="en-ZA" sz="1400" spc="10" dirty="0">
              <a:solidFill>
                <a:schemeClr val="tx1">
                  <a:lumMod val="65000"/>
                  <a:lumOff val="35000"/>
                </a:schemeClr>
              </a:solidFill>
              <a:latin typeface="Calibri Light" panose="020F0302020204030204" pitchFamily="34" charset="0"/>
              <a:ea typeface="Times New Roman" panose="02020603050405020304" pitchFamily="18" charset="0"/>
              <a:cs typeface="Calibri Light" panose="020F0302020204030204" pitchFamily="34" charset="0"/>
            </a:endParaRPr>
          </a:p>
        </p:txBody>
      </p:sp>
      <p:sp>
        <p:nvSpPr>
          <p:cNvPr id="30" name="TextBox 29">
            <a:extLst>
              <a:ext uri="{FF2B5EF4-FFF2-40B4-BE49-F238E27FC236}">
                <a16:creationId xmlns:a16="http://schemas.microsoft.com/office/drawing/2014/main" id="{02FF1496-17E2-E050-4051-EF76BAAE1503}"/>
              </a:ext>
            </a:extLst>
          </p:cNvPr>
          <p:cNvSpPr txBox="1"/>
          <p:nvPr/>
        </p:nvSpPr>
        <p:spPr>
          <a:xfrm>
            <a:off x="206962" y="3517900"/>
            <a:ext cx="5115807" cy="5285486"/>
          </a:xfrm>
          <a:prstGeom prst="rect">
            <a:avLst/>
          </a:prstGeom>
          <a:noFill/>
        </p:spPr>
        <p:txBody>
          <a:bodyPr wrap="square">
            <a:spAutoFit/>
          </a:bodyPr>
          <a:lstStyle/>
          <a:p>
            <a:pPr>
              <a:lnSpc>
                <a:spcPct val="107000"/>
              </a:lnSpc>
              <a:spcAft>
                <a:spcPts val="800"/>
              </a:spcAft>
            </a:pPr>
            <a:r>
              <a:rPr lang="en-ZA" sz="18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Facts as per CSIR testing </a:t>
            </a:r>
            <a:r>
              <a:rPr lang="en-ZA" sz="10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(Council for Scientific and Industrial Research)</a:t>
            </a:r>
            <a:endParaRPr lang="en-US" sz="10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07000"/>
              </a:lnSpc>
              <a:spcAft>
                <a:spcPts val="800"/>
              </a:spcAft>
            </a:pPr>
            <a:r>
              <a:rPr lang="en-ZA" sz="1400" dirty="0">
                <a:effectLst/>
                <a:latin typeface="Calibri Light" panose="020F0302020204030204" pitchFamily="34" charset="0"/>
                <a:ea typeface="Calibri" panose="020F0502020204030204" pitchFamily="34" charset="0"/>
                <a:cs typeface="Calibri Light" panose="020F0302020204030204" pitchFamily="34" charset="0"/>
              </a:rPr>
              <a:t>Extremely small airborne dust particles can be difficult to control as these particles drift everywhere and can be a significant health hazard. (0.1 to 10 Micron).  Engineers often incorrectly look to control the problem by spraying water mist to capture the dust particles, but it is in most circumstances not successful due to the size and hardness of the water droplets.</a:t>
            </a:r>
            <a:endParaRPr lang="en-US" sz="1400" dirty="0">
              <a:effectLst/>
              <a:latin typeface="Calibri Light" panose="020F0302020204030204" pitchFamily="34" charset="0"/>
              <a:ea typeface="Calibri" panose="020F0502020204030204" pitchFamily="34" charset="0"/>
              <a:cs typeface="Calibri Light" panose="020F0302020204030204" pitchFamily="34" charset="0"/>
            </a:endParaRPr>
          </a:p>
          <a:p>
            <a:pPr algn="just">
              <a:lnSpc>
                <a:spcPct val="107000"/>
              </a:lnSpc>
              <a:spcAft>
                <a:spcPts val="800"/>
              </a:spcAft>
            </a:pPr>
            <a:r>
              <a:rPr lang="en-ZA" sz="1400" dirty="0">
                <a:effectLst/>
                <a:latin typeface="Calibri Light" panose="020F0302020204030204" pitchFamily="34" charset="0"/>
                <a:ea typeface="Calibri" panose="020F0502020204030204" pitchFamily="34" charset="0"/>
                <a:cs typeface="Calibri Light" panose="020F0302020204030204" pitchFamily="34" charset="0"/>
              </a:rPr>
              <a:t>The airstreams travelling around the much larger droplets simply deflects the dust particles away from the droplets, thus avoiding collisions. To effectively capture dust particles the water droplets should be the same size and weight as the dust particles. </a:t>
            </a:r>
            <a:r>
              <a:rPr lang="en-ZA" sz="1400" b="1" dirty="0">
                <a:effectLst/>
                <a:latin typeface="Calibri Light" panose="020F0302020204030204" pitchFamily="34" charset="0"/>
                <a:ea typeface="Calibri" panose="020F0502020204030204" pitchFamily="34" charset="0"/>
                <a:cs typeface="Calibri Light" panose="020F0302020204030204" pitchFamily="34" charset="0"/>
              </a:rPr>
              <a:t>M3T 3005</a:t>
            </a:r>
            <a:r>
              <a:rPr lang="en-ZA" sz="1400" dirty="0">
                <a:effectLst/>
                <a:latin typeface="Calibri Light" panose="020F0302020204030204" pitchFamily="34" charset="0"/>
                <a:ea typeface="Calibri" panose="020F0502020204030204" pitchFamily="34" charset="0"/>
                <a:cs typeface="Calibri Light" panose="020F0302020204030204" pitchFamily="34" charset="0"/>
              </a:rPr>
              <a:t>™ was specifically designed to change the properties and surface tension of the water droplets allowing such capturing as per specific CSIR testing results.</a:t>
            </a:r>
            <a:endParaRPr lang="en-US" sz="1400" dirty="0">
              <a:effectLst/>
              <a:latin typeface="Calibri Light" panose="020F0302020204030204" pitchFamily="34" charset="0"/>
              <a:ea typeface="Calibri" panose="020F0502020204030204" pitchFamily="34" charset="0"/>
              <a:cs typeface="Calibri Light" panose="020F0302020204030204" pitchFamily="34" charset="0"/>
            </a:endParaRPr>
          </a:p>
          <a:p>
            <a:pPr algn="just">
              <a:lnSpc>
                <a:spcPct val="107000"/>
              </a:lnSpc>
              <a:spcAft>
                <a:spcPts val="800"/>
              </a:spcAft>
            </a:pPr>
            <a:r>
              <a:rPr lang="en-ZA" sz="1400" dirty="0">
                <a:effectLst/>
                <a:latin typeface="Calibri Light" panose="020F0302020204030204" pitchFamily="34" charset="0"/>
                <a:ea typeface="Calibri" panose="020F0502020204030204" pitchFamily="34" charset="0"/>
                <a:cs typeface="Calibri Light" panose="020F0302020204030204" pitchFamily="34" charset="0"/>
              </a:rPr>
              <a:t>The following operations benefit greatly from our patented product:</a:t>
            </a:r>
            <a:endParaRPr lang="en-US" sz="1400" dirty="0">
              <a:effectLst/>
              <a:latin typeface="Calibri Light" panose="020F0302020204030204" pitchFamily="34" charset="0"/>
              <a:ea typeface="Calibri" panose="020F0502020204030204" pitchFamily="34" charset="0"/>
              <a:cs typeface="Calibri Light" panose="020F0302020204030204" pitchFamily="34" charset="0"/>
            </a:endParaRPr>
          </a:p>
          <a:p>
            <a:pPr marL="342900" lvl="0" indent="-342900" algn="just">
              <a:lnSpc>
                <a:spcPct val="150000"/>
              </a:lnSpc>
              <a:buFont typeface="Symbol" panose="05050102010706020507" pitchFamily="18" charset="2"/>
              <a:buChar char=""/>
            </a:pPr>
            <a:r>
              <a:rPr lang="en-GB" sz="1400" dirty="0">
                <a:effectLst/>
                <a:latin typeface="Calibri Light" panose="020F0302020204030204" pitchFamily="34" charset="0"/>
                <a:ea typeface="Times New Roman" panose="02020603050405020304" pitchFamily="18" charset="0"/>
                <a:cs typeface="Calibri Light" panose="020F0302020204030204" pitchFamily="34" charset="0"/>
              </a:rPr>
              <a:t>Crushers</a:t>
            </a:r>
            <a:endParaRPr lang="en-US" sz="1400" dirty="0">
              <a:effectLst/>
              <a:latin typeface="Calibri Light" panose="020F0302020204030204" pitchFamily="34" charset="0"/>
              <a:ea typeface="Times New Roman" panose="02020603050405020304" pitchFamily="18" charset="0"/>
              <a:cs typeface="Calibri Light" panose="020F0302020204030204" pitchFamily="34" charset="0"/>
            </a:endParaRPr>
          </a:p>
          <a:p>
            <a:pPr marL="342900" lvl="0" indent="-342900" algn="just">
              <a:lnSpc>
                <a:spcPct val="150000"/>
              </a:lnSpc>
              <a:buFont typeface="Symbol" panose="05050102010706020507" pitchFamily="18" charset="2"/>
              <a:buChar char=""/>
            </a:pPr>
            <a:r>
              <a:rPr lang="en-GB" sz="1400" dirty="0">
                <a:effectLst/>
                <a:latin typeface="Calibri Light" panose="020F0302020204030204" pitchFamily="34" charset="0"/>
                <a:ea typeface="Times New Roman" panose="02020603050405020304" pitchFamily="18" charset="0"/>
                <a:cs typeface="Calibri Light" panose="020F0302020204030204" pitchFamily="34" charset="0"/>
              </a:rPr>
              <a:t>Conveyors and transport points`</a:t>
            </a:r>
            <a:endParaRPr lang="en-US" sz="1400" dirty="0">
              <a:effectLst/>
              <a:latin typeface="Calibri Light" panose="020F0302020204030204" pitchFamily="34" charset="0"/>
              <a:ea typeface="Times New Roman" panose="02020603050405020304" pitchFamily="18" charset="0"/>
              <a:cs typeface="Calibri Light" panose="020F0302020204030204" pitchFamily="34" charset="0"/>
            </a:endParaRPr>
          </a:p>
          <a:p>
            <a:pPr marL="342900" lvl="0" indent="-342900" algn="just">
              <a:lnSpc>
                <a:spcPct val="150000"/>
              </a:lnSpc>
              <a:buFont typeface="Symbol" panose="05050102010706020507" pitchFamily="18" charset="2"/>
              <a:buChar char=""/>
            </a:pPr>
            <a:r>
              <a:rPr lang="en-GB" sz="1400" dirty="0">
                <a:effectLst/>
                <a:latin typeface="Calibri Light" panose="020F0302020204030204" pitchFamily="34" charset="0"/>
                <a:ea typeface="Times New Roman" panose="02020603050405020304" pitchFamily="18" charset="0"/>
                <a:cs typeface="Calibri Light" panose="020F0302020204030204" pitchFamily="34" charset="0"/>
              </a:rPr>
              <a:t>Product stockpile drop off points</a:t>
            </a:r>
            <a:endParaRPr lang="en-US" sz="1400" dirty="0">
              <a:effectLst/>
              <a:latin typeface="Calibri Light" panose="020F0302020204030204" pitchFamily="34" charset="0"/>
              <a:ea typeface="Times New Roman" panose="02020603050405020304" pitchFamily="18" charset="0"/>
              <a:cs typeface="Calibri Light" panose="020F0302020204030204" pitchFamily="34" charset="0"/>
            </a:endParaRPr>
          </a:p>
          <a:p>
            <a:pPr marL="342900" lvl="0" indent="-342900" algn="just">
              <a:lnSpc>
                <a:spcPct val="150000"/>
              </a:lnSpc>
              <a:buFont typeface="Symbol" panose="05050102010706020507" pitchFamily="18" charset="2"/>
              <a:buChar char=""/>
            </a:pPr>
            <a:r>
              <a:rPr lang="en-GB" sz="1400" dirty="0">
                <a:effectLst/>
                <a:latin typeface="Calibri Light" panose="020F0302020204030204" pitchFamily="34" charset="0"/>
                <a:ea typeface="Times New Roman" panose="02020603050405020304" pitchFamily="18" charset="0"/>
                <a:cs typeface="Calibri Light" panose="020F0302020204030204" pitchFamily="34" charset="0"/>
              </a:rPr>
              <a:t>Screen and screening rigs</a:t>
            </a:r>
            <a:endParaRPr lang="en-US" sz="1400" dirty="0">
              <a:effectLst/>
              <a:latin typeface="Calibri Light" panose="020F0302020204030204" pitchFamily="34" charset="0"/>
              <a:ea typeface="Times New Roman" panose="02020603050405020304" pitchFamily="18" charset="0"/>
              <a:cs typeface="Calibri Light" panose="020F0302020204030204" pitchFamily="34" charset="0"/>
            </a:endParaRPr>
          </a:p>
        </p:txBody>
      </p:sp>
      <p:sp>
        <p:nvSpPr>
          <p:cNvPr id="44" name="TextBox 43">
            <a:extLst>
              <a:ext uri="{FF2B5EF4-FFF2-40B4-BE49-F238E27FC236}">
                <a16:creationId xmlns:a16="http://schemas.microsoft.com/office/drawing/2014/main" id="{67B77E1F-284F-810E-1DD7-47F3C9E1283D}"/>
              </a:ext>
            </a:extLst>
          </p:cNvPr>
          <p:cNvSpPr txBox="1"/>
          <p:nvPr/>
        </p:nvSpPr>
        <p:spPr>
          <a:xfrm>
            <a:off x="-647700" y="2051916"/>
            <a:ext cx="3779520" cy="584775"/>
          </a:xfrm>
          <a:prstGeom prst="rect">
            <a:avLst/>
          </a:prstGeom>
          <a:noFill/>
        </p:spPr>
        <p:txBody>
          <a:bodyPr wrap="square">
            <a:spAutoFit/>
          </a:bodyPr>
          <a:lstStyle/>
          <a:p>
            <a:pPr algn="ctr"/>
            <a:r>
              <a:rPr lang="en-US" sz="3200" dirty="0">
                <a:solidFill>
                  <a:srgbClr val="FBFDFD"/>
                </a:solidFill>
                <a:latin typeface="Calibri Light" panose="020F0302020204030204" pitchFamily="34" charset="0"/>
                <a:ea typeface="Calibri Light" panose="020F0302020204030204" pitchFamily="34" charset="0"/>
                <a:cs typeface="Calibri Light" panose="020F0302020204030204" pitchFamily="34" charset="0"/>
              </a:rPr>
              <a:t> </a:t>
            </a:r>
            <a:r>
              <a:rPr lang="en-ZA" sz="18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Identification of needs</a:t>
            </a:r>
            <a:endParaRPr lang="en-US" sz="1800" b="1" dirty="0">
              <a:solidFill>
                <a:srgbClr val="002060"/>
              </a:solidFill>
              <a:effectLst/>
              <a:latin typeface="Calibri" panose="020F0502020204030204" pitchFamily="34" charset="0"/>
              <a:ea typeface="MS Mincho" panose="02020609040205080304" pitchFamily="49" charset="-128"/>
              <a:cs typeface="Times New Roman" panose="02020603050405020304" pitchFamily="18" charset="0"/>
            </a:endParaRPr>
          </a:p>
        </p:txBody>
      </p:sp>
      <p:pic>
        <p:nvPicPr>
          <p:cNvPr id="45" name="Picture 44">
            <a:extLst>
              <a:ext uri="{FF2B5EF4-FFF2-40B4-BE49-F238E27FC236}">
                <a16:creationId xmlns:a16="http://schemas.microsoft.com/office/drawing/2014/main" id="{0F3D6F0B-D30A-4D27-BDA3-F4674CDEC0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14700" y="7518645"/>
            <a:ext cx="3963815" cy="3003813"/>
          </a:xfrm>
          <a:prstGeom prst="rect">
            <a:avLst/>
          </a:prstGeom>
          <a:noFill/>
          <a:ln>
            <a:noFill/>
          </a:ln>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a:extLst>
              <a:ext uri="{FF2B5EF4-FFF2-40B4-BE49-F238E27FC236}">
                <a16:creationId xmlns:a16="http://schemas.microsoft.com/office/drawing/2014/main" id="{9A005BE2-921A-6FD2-55F1-D2D706C7A091}"/>
              </a:ext>
            </a:extLst>
          </p:cNvPr>
          <p:cNvSpPr txBox="1"/>
          <p:nvPr/>
        </p:nvSpPr>
        <p:spPr>
          <a:xfrm>
            <a:off x="114300" y="8932820"/>
            <a:ext cx="3200400" cy="1600438"/>
          </a:xfrm>
          <a:prstGeom prst="rect">
            <a:avLst/>
          </a:prstGeom>
          <a:solidFill>
            <a:schemeClr val="accent6">
              <a:lumMod val="60000"/>
              <a:lumOff val="40000"/>
            </a:schemeClr>
          </a:solidFill>
        </p:spPr>
        <p:txBody>
          <a:bodyPr wrap="square">
            <a:spAutoFit/>
          </a:bodyPr>
          <a:lstStyle/>
          <a:p>
            <a:r>
              <a:rPr lang="en-ZA" sz="1400" dirty="0">
                <a:effectLst/>
                <a:latin typeface="Calibri Light" panose="020F0302020204030204" pitchFamily="34" charset="0"/>
                <a:ea typeface="Calibri" panose="020F0502020204030204" pitchFamily="34" charset="0"/>
                <a:cs typeface="Calibri Light" panose="020F0302020204030204" pitchFamily="34" charset="0"/>
              </a:rPr>
              <a:t>It is quite clear that a normal misting system will only capture and control the portion of dust particles bigger than 15 micron. With M3T 3005 utilising a low-pressure system the whole spectrum of dust particles between 1 and 100 microns will be captured.</a:t>
            </a:r>
            <a:endParaRPr lang="en-US" sz="1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607490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43170" y="10059987"/>
            <a:ext cx="8046339" cy="28575"/>
            <a:chOff x="0" y="0"/>
            <a:chExt cx="10728452" cy="38100"/>
          </a:xfrm>
        </p:grpSpPr>
        <p:sp>
          <p:nvSpPr>
            <p:cNvPr id="3" name="Freeform 3"/>
            <p:cNvSpPr/>
            <p:nvPr/>
          </p:nvSpPr>
          <p:spPr>
            <a:xfrm>
              <a:off x="19050" y="0"/>
              <a:ext cx="10690352" cy="38100"/>
            </a:xfrm>
            <a:custGeom>
              <a:avLst/>
              <a:gdLst/>
              <a:ahLst/>
              <a:cxnLst/>
              <a:rect l="l" t="t" r="r" b="b"/>
              <a:pathLst>
                <a:path w="10690352" h="38100">
                  <a:moveTo>
                    <a:pt x="0" y="0"/>
                  </a:moveTo>
                  <a:lnTo>
                    <a:pt x="10690352" y="0"/>
                  </a:lnTo>
                  <a:lnTo>
                    <a:pt x="10690352" y="38100"/>
                  </a:lnTo>
                  <a:lnTo>
                    <a:pt x="0" y="38100"/>
                  </a:lnTo>
                  <a:close/>
                </a:path>
              </a:pathLst>
            </a:custGeom>
            <a:solidFill>
              <a:srgbClr val="99B131"/>
            </a:solidFill>
          </p:spPr>
        </p:sp>
      </p:grpSp>
      <p:pic>
        <p:nvPicPr>
          <p:cNvPr id="4" name="Picture 4"/>
          <p:cNvPicPr>
            <a:picLocks noChangeAspect="1"/>
          </p:cNvPicPr>
          <p:nvPr/>
        </p:nvPicPr>
        <p:blipFill>
          <a:blip r:embed="rId2"/>
          <a:srcRect l="11905" r="16162" b="34877"/>
          <a:stretch>
            <a:fillRect/>
          </a:stretch>
        </p:blipFill>
        <p:spPr>
          <a:xfrm>
            <a:off x="128654" y="10192208"/>
            <a:ext cx="690089" cy="457760"/>
          </a:xfrm>
          <a:prstGeom prst="rect">
            <a:avLst/>
          </a:prstGeom>
        </p:spPr>
      </p:pic>
      <p:pic>
        <p:nvPicPr>
          <p:cNvPr id="7" name="Picture 7"/>
          <p:cNvPicPr>
            <a:picLocks noChangeAspect="1"/>
          </p:cNvPicPr>
          <p:nvPr/>
        </p:nvPicPr>
        <p:blipFill>
          <a:blip r:embed="rId2"/>
          <a:srcRect t="67356" r="2806" b="929"/>
          <a:stretch>
            <a:fillRect/>
          </a:stretch>
        </p:blipFill>
        <p:spPr>
          <a:xfrm>
            <a:off x="818743" y="10272562"/>
            <a:ext cx="1161152" cy="277617"/>
          </a:xfrm>
          <a:prstGeom prst="rect">
            <a:avLst/>
          </a:prstGeom>
        </p:spPr>
      </p:pic>
      <p:grpSp>
        <p:nvGrpSpPr>
          <p:cNvPr id="8" name="Group 8"/>
          <p:cNvGrpSpPr/>
          <p:nvPr/>
        </p:nvGrpSpPr>
        <p:grpSpPr>
          <a:xfrm>
            <a:off x="-314608" y="203526"/>
            <a:ext cx="8046339" cy="28575"/>
            <a:chOff x="0" y="0"/>
            <a:chExt cx="10728452" cy="38100"/>
          </a:xfrm>
        </p:grpSpPr>
        <p:sp>
          <p:nvSpPr>
            <p:cNvPr id="9" name="Freeform 9"/>
            <p:cNvSpPr/>
            <p:nvPr/>
          </p:nvSpPr>
          <p:spPr>
            <a:xfrm>
              <a:off x="19050" y="0"/>
              <a:ext cx="10690352" cy="38100"/>
            </a:xfrm>
            <a:custGeom>
              <a:avLst/>
              <a:gdLst/>
              <a:ahLst/>
              <a:cxnLst/>
              <a:rect l="l" t="t" r="r" b="b"/>
              <a:pathLst>
                <a:path w="10690352" h="38100">
                  <a:moveTo>
                    <a:pt x="0" y="0"/>
                  </a:moveTo>
                  <a:lnTo>
                    <a:pt x="10690352" y="0"/>
                  </a:lnTo>
                  <a:lnTo>
                    <a:pt x="10690352" y="38100"/>
                  </a:lnTo>
                  <a:lnTo>
                    <a:pt x="0" y="38100"/>
                  </a:lnTo>
                  <a:close/>
                </a:path>
              </a:pathLst>
            </a:custGeom>
            <a:solidFill>
              <a:srgbClr val="233E62"/>
            </a:solidFill>
          </p:spPr>
        </p:sp>
      </p:grpSp>
      <p:grpSp>
        <p:nvGrpSpPr>
          <p:cNvPr id="10" name="Group 10"/>
          <p:cNvGrpSpPr/>
          <p:nvPr/>
        </p:nvGrpSpPr>
        <p:grpSpPr>
          <a:xfrm rot="-6404712">
            <a:off x="6429783" y="3797423"/>
            <a:ext cx="306922" cy="308298"/>
            <a:chOff x="0" y="0"/>
            <a:chExt cx="409230" cy="411064"/>
          </a:xfrm>
        </p:grpSpPr>
        <p:sp>
          <p:nvSpPr>
            <p:cNvPr id="11" name="Freeform 11"/>
            <p:cNvSpPr/>
            <p:nvPr/>
          </p:nvSpPr>
          <p:spPr>
            <a:xfrm>
              <a:off x="0" y="0"/>
              <a:ext cx="409194" cy="410972"/>
            </a:xfrm>
            <a:custGeom>
              <a:avLst/>
              <a:gdLst/>
              <a:ahLst/>
              <a:cxnLst/>
              <a:rect l="l" t="t" r="r" b="b"/>
              <a:pathLst>
                <a:path w="409194" h="410972">
                  <a:moveTo>
                    <a:pt x="204597" y="0"/>
                  </a:moveTo>
                  <a:cubicBezTo>
                    <a:pt x="317754" y="508"/>
                    <a:pt x="409194" y="92329"/>
                    <a:pt x="409194" y="205486"/>
                  </a:cubicBezTo>
                  <a:cubicBezTo>
                    <a:pt x="409194" y="318643"/>
                    <a:pt x="317754" y="410464"/>
                    <a:pt x="204597" y="410972"/>
                  </a:cubicBezTo>
                  <a:cubicBezTo>
                    <a:pt x="91440" y="410591"/>
                    <a:pt x="0" y="318643"/>
                    <a:pt x="0" y="205486"/>
                  </a:cubicBezTo>
                  <a:cubicBezTo>
                    <a:pt x="0" y="92329"/>
                    <a:pt x="91440" y="508"/>
                    <a:pt x="204597" y="0"/>
                  </a:cubicBezTo>
                  <a:close/>
                </a:path>
              </a:pathLst>
            </a:custGeom>
            <a:solidFill>
              <a:srgbClr val="8EA430"/>
            </a:solidFill>
          </p:spPr>
        </p:sp>
      </p:grpSp>
      <p:grpSp>
        <p:nvGrpSpPr>
          <p:cNvPr id="12" name="Group 12"/>
          <p:cNvGrpSpPr/>
          <p:nvPr/>
        </p:nvGrpSpPr>
        <p:grpSpPr>
          <a:xfrm rot="14770358">
            <a:off x="6587509" y="3017177"/>
            <a:ext cx="374992" cy="376673"/>
            <a:chOff x="0" y="0"/>
            <a:chExt cx="499990" cy="502231"/>
          </a:xfrm>
        </p:grpSpPr>
        <p:sp>
          <p:nvSpPr>
            <p:cNvPr id="13" name="Freeform 13"/>
            <p:cNvSpPr/>
            <p:nvPr/>
          </p:nvSpPr>
          <p:spPr>
            <a:xfrm>
              <a:off x="0" y="0"/>
              <a:ext cx="499999" cy="502285"/>
            </a:xfrm>
            <a:custGeom>
              <a:avLst/>
              <a:gdLst/>
              <a:ahLst/>
              <a:cxnLst/>
              <a:rect l="l" t="t" r="r" b="b"/>
              <a:pathLst>
                <a:path w="499999" h="502285">
                  <a:moveTo>
                    <a:pt x="249936" y="0"/>
                  </a:moveTo>
                  <a:cubicBezTo>
                    <a:pt x="388239" y="635"/>
                    <a:pt x="499999" y="112903"/>
                    <a:pt x="499999" y="251079"/>
                  </a:cubicBezTo>
                  <a:cubicBezTo>
                    <a:pt x="499999" y="389255"/>
                    <a:pt x="388239" y="501650"/>
                    <a:pt x="249936" y="502285"/>
                  </a:cubicBezTo>
                  <a:cubicBezTo>
                    <a:pt x="111760" y="501650"/>
                    <a:pt x="0" y="389382"/>
                    <a:pt x="0" y="251079"/>
                  </a:cubicBezTo>
                  <a:cubicBezTo>
                    <a:pt x="0" y="112776"/>
                    <a:pt x="111760" y="635"/>
                    <a:pt x="249936" y="0"/>
                  </a:cubicBezTo>
                  <a:close/>
                </a:path>
              </a:pathLst>
            </a:custGeom>
            <a:solidFill>
              <a:srgbClr val="95BAC7"/>
            </a:solidFill>
          </p:spPr>
        </p:sp>
      </p:grpSp>
      <p:grpSp>
        <p:nvGrpSpPr>
          <p:cNvPr id="14" name="Group 14"/>
          <p:cNvGrpSpPr/>
          <p:nvPr/>
        </p:nvGrpSpPr>
        <p:grpSpPr>
          <a:xfrm rot="-6404712">
            <a:off x="6210301" y="2840875"/>
            <a:ext cx="298431" cy="299769"/>
            <a:chOff x="0" y="0"/>
            <a:chExt cx="397908" cy="399692"/>
          </a:xfrm>
        </p:grpSpPr>
        <p:sp>
          <p:nvSpPr>
            <p:cNvPr id="15" name="Freeform 15"/>
            <p:cNvSpPr/>
            <p:nvPr/>
          </p:nvSpPr>
          <p:spPr>
            <a:xfrm>
              <a:off x="0" y="0"/>
              <a:ext cx="398018" cy="399796"/>
            </a:xfrm>
            <a:custGeom>
              <a:avLst/>
              <a:gdLst/>
              <a:ahLst/>
              <a:cxnLst/>
              <a:rect l="l" t="t" r="r" b="b"/>
              <a:pathLst>
                <a:path w="398018" h="399796">
                  <a:moveTo>
                    <a:pt x="199009" y="0"/>
                  </a:moveTo>
                  <a:cubicBezTo>
                    <a:pt x="308991" y="508"/>
                    <a:pt x="398018" y="89789"/>
                    <a:pt x="398018" y="199898"/>
                  </a:cubicBezTo>
                  <a:cubicBezTo>
                    <a:pt x="398018" y="310007"/>
                    <a:pt x="309118" y="399288"/>
                    <a:pt x="199009" y="399796"/>
                  </a:cubicBezTo>
                  <a:cubicBezTo>
                    <a:pt x="88900" y="399161"/>
                    <a:pt x="0" y="309880"/>
                    <a:pt x="0" y="199898"/>
                  </a:cubicBezTo>
                  <a:cubicBezTo>
                    <a:pt x="0" y="89916"/>
                    <a:pt x="88900" y="508"/>
                    <a:pt x="199009" y="0"/>
                  </a:cubicBezTo>
                  <a:close/>
                </a:path>
              </a:pathLst>
            </a:custGeom>
            <a:solidFill>
              <a:srgbClr val="D6C81A"/>
            </a:solidFill>
          </p:spPr>
        </p:sp>
      </p:grpSp>
      <p:grpSp>
        <p:nvGrpSpPr>
          <p:cNvPr id="16" name="Group 16"/>
          <p:cNvGrpSpPr/>
          <p:nvPr/>
        </p:nvGrpSpPr>
        <p:grpSpPr>
          <a:xfrm rot="-6404712">
            <a:off x="6952144" y="2779762"/>
            <a:ext cx="426349" cy="428260"/>
            <a:chOff x="0" y="0"/>
            <a:chExt cx="568465" cy="571013"/>
          </a:xfrm>
        </p:grpSpPr>
        <p:sp>
          <p:nvSpPr>
            <p:cNvPr id="17" name="Freeform 17"/>
            <p:cNvSpPr/>
            <p:nvPr/>
          </p:nvSpPr>
          <p:spPr>
            <a:xfrm>
              <a:off x="0" y="0"/>
              <a:ext cx="568452" cy="570992"/>
            </a:xfrm>
            <a:custGeom>
              <a:avLst/>
              <a:gdLst/>
              <a:ahLst/>
              <a:cxnLst/>
              <a:rect l="l" t="t" r="r" b="b"/>
              <a:pathLst>
                <a:path w="568452" h="570992">
                  <a:moveTo>
                    <a:pt x="284226" y="0"/>
                  </a:moveTo>
                  <a:cubicBezTo>
                    <a:pt x="441452" y="762"/>
                    <a:pt x="568452" y="128270"/>
                    <a:pt x="568452" y="285496"/>
                  </a:cubicBezTo>
                  <a:cubicBezTo>
                    <a:pt x="568452" y="442722"/>
                    <a:pt x="441452" y="570357"/>
                    <a:pt x="284226" y="570992"/>
                  </a:cubicBezTo>
                  <a:cubicBezTo>
                    <a:pt x="127000" y="570357"/>
                    <a:pt x="0" y="442722"/>
                    <a:pt x="0" y="285496"/>
                  </a:cubicBezTo>
                  <a:cubicBezTo>
                    <a:pt x="0" y="128270"/>
                    <a:pt x="127000" y="762"/>
                    <a:pt x="284226" y="0"/>
                  </a:cubicBezTo>
                  <a:close/>
                </a:path>
              </a:pathLst>
            </a:custGeom>
            <a:solidFill>
              <a:srgbClr val="8EA430"/>
            </a:solidFill>
          </p:spPr>
        </p:sp>
      </p:grpSp>
      <p:grpSp>
        <p:nvGrpSpPr>
          <p:cNvPr id="18" name="Group 18"/>
          <p:cNvGrpSpPr/>
          <p:nvPr/>
        </p:nvGrpSpPr>
        <p:grpSpPr>
          <a:xfrm rot="-6404712">
            <a:off x="7199219" y="3900692"/>
            <a:ext cx="206772" cy="207699"/>
            <a:chOff x="0" y="0"/>
            <a:chExt cx="275696" cy="276932"/>
          </a:xfrm>
        </p:grpSpPr>
        <p:sp>
          <p:nvSpPr>
            <p:cNvPr id="19" name="Freeform 19"/>
            <p:cNvSpPr/>
            <p:nvPr/>
          </p:nvSpPr>
          <p:spPr>
            <a:xfrm>
              <a:off x="0" y="0"/>
              <a:ext cx="275590" cy="276860"/>
            </a:xfrm>
            <a:custGeom>
              <a:avLst/>
              <a:gdLst/>
              <a:ahLst/>
              <a:cxnLst/>
              <a:rect l="l" t="t" r="r" b="b"/>
              <a:pathLst>
                <a:path w="275590" h="276860">
                  <a:moveTo>
                    <a:pt x="137795" y="0"/>
                  </a:moveTo>
                  <a:cubicBezTo>
                    <a:pt x="213995" y="381"/>
                    <a:pt x="275590" y="62230"/>
                    <a:pt x="275590" y="138430"/>
                  </a:cubicBezTo>
                  <a:cubicBezTo>
                    <a:pt x="275590" y="214630"/>
                    <a:pt x="213995" y="276606"/>
                    <a:pt x="137795" y="276860"/>
                  </a:cubicBezTo>
                  <a:cubicBezTo>
                    <a:pt x="61595" y="276606"/>
                    <a:pt x="0" y="214757"/>
                    <a:pt x="0" y="138430"/>
                  </a:cubicBezTo>
                  <a:cubicBezTo>
                    <a:pt x="0" y="62103"/>
                    <a:pt x="61595" y="381"/>
                    <a:pt x="137795" y="0"/>
                  </a:cubicBezTo>
                  <a:close/>
                </a:path>
              </a:pathLst>
            </a:custGeom>
            <a:solidFill>
              <a:srgbClr val="8EA430"/>
            </a:solidFill>
          </p:spPr>
        </p:sp>
      </p:grpSp>
      <p:grpSp>
        <p:nvGrpSpPr>
          <p:cNvPr id="20" name="Group 20"/>
          <p:cNvGrpSpPr/>
          <p:nvPr/>
        </p:nvGrpSpPr>
        <p:grpSpPr>
          <a:xfrm rot="-6404712">
            <a:off x="7070001" y="3461358"/>
            <a:ext cx="206772" cy="207699"/>
            <a:chOff x="0" y="0"/>
            <a:chExt cx="275696" cy="276932"/>
          </a:xfrm>
        </p:grpSpPr>
        <p:sp>
          <p:nvSpPr>
            <p:cNvPr id="21" name="Freeform 21"/>
            <p:cNvSpPr/>
            <p:nvPr/>
          </p:nvSpPr>
          <p:spPr>
            <a:xfrm>
              <a:off x="0" y="0"/>
              <a:ext cx="275590" cy="276860"/>
            </a:xfrm>
            <a:custGeom>
              <a:avLst/>
              <a:gdLst/>
              <a:ahLst/>
              <a:cxnLst/>
              <a:rect l="l" t="t" r="r" b="b"/>
              <a:pathLst>
                <a:path w="275590" h="276860">
                  <a:moveTo>
                    <a:pt x="137795" y="0"/>
                  </a:moveTo>
                  <a:cubicBezTo>
                    <a:pt x="213995" y="381"/>
                    <a:pt x="275590" y="62230"/>
                    <a:pt x="275590" y="138430"/>
                  </a:cubicBezTo>
                  <a:cubicBezTo>
                    <a:pt x="275590" y="214630"/>
                    <a:pt x="213995" y="276606"/>
                    <a:pt x="137795" y="276860"/>
                  </a:cubicBezTo>
                  <a:cubicBezTo>
                    <a:pt x="61595" y="276606"/>
                    <a:pt x="0" y="214757"/>
                    <a:pt x="0" y="138430"/>
                  </a:cubicBezTo>
                  <a:cubicBezTo>
                    <a:pt x="0" y="62103"/>
                    <a:pt x="61595" y="381"/>
                    <a:pt x="137795" y="0"/>
                  </a:cubicBezTo>
                  <a:close/>
                </a:path>
              </a:pathLst>
            </a:custGeom>
            <a:solidFill>
              <a:srgbClr val="8EA430"/>
            </a:solidFill>
          </p:spPr>
        </p:sp>
      </p:grpSp>
      <p:grpSp>
        <p:nvGrpSpPr>
          <p:cNvPr id="22" name="Group 22"/>
          <p:cNvGrpSpPr/>
          <p:nvPr/>
        </p:nvGrpSpPr>
        <p:grpSpPr>
          <a:xfrm rot="-6404712">
            <a:off x="7010057" y="4277823"/>
            <a:ext cx="206772" cy="207699"/>
            <a:chOff x="0" y="0"/>
            <a:chExt cx="275696" cy="276932"/>
          </a:xfrm>
        </p:grpSpPr>
        <p:sp>
          <p:nvSpPr>
            <p:cNvPr id="23" name="Freeform 23"/>
            <p:cNvSpPr/>
            <p:nvPr/>
          </p:nvSpPr>
          <p:spPr>
            <a:xfrm>
              <a:off x="0" y="0"/>
              <a:ext cx="275590" cy="276860"/>
            </a:xfrm>
            <a:custGeom>
              <a:avLst/>
              <a:gdLst/>
              <a:ahLst/>
              <a:cxnLst/>
              <a:rect l="l" t="t" r="r" b="b"/>
              <a:pathLst>
                <a:path w="275590" h="276860">
                  <a:moveTo>
                    <a:pt x="137795" y="0"/>
                  </a:moveTo>
                  <a:cubicBezTo>
                    <a:pt x="213995" y="381"/>
                    <a:pt x="275590" y="62230"/>
                    <a:pt x="275590" y="138430"/>
                  </a:cubicBezTo>
                  <a:cubicBezTo>
                    <a:pt x="275590" y="214630"/>
                    <a:pt x="213995" y="276606"/>
                    <a:pt x="137795" y="276860"/>
                  </a:cubicBezTo>
                  <a:cubicBezTo>
                    <a:pt x="61595" y="276606"/>
                    <a:pt x="0" y="214757"/>
                    <a:pt x="0" y="138430"/>
                  </a:cubicBezTo>
                  <a:cubicBezTo>
                    <a:pt x="0" y="62103"/>
                    <a:pt x="61595" y="381"/>
                    <a:pt x="137795" y="0"/>
                  </a:cubicBezTo>
                  <a:close/>
                </a:path>
              </a:pathLst>
            </a:custGeom>
            <a:solidFill>
              <a:srgbClr val="233E62"/>
            </a:solidFill>
          </p:spPr>
        </p:sp>
      </p:grpSp>
      <p:grpSp>
        <p:nvGrpSpPr>
          <p:cNvPr id="24" name="Group 24"/>
          <p:cNvGrpSpPr/>
          <p:nvPr/>
        </p:nvGrpSpPr>
        <p:grpSpPr>
          <a:xfrm rot="3969407">
            <a:off x="6143194" y="4069248"/>
            <a:ext cx="306922" cy="308298"/>
            <a:chOff x="0" y="0"/>
            <a:chExt cx="409230" cy="411064"/>
          </a:xfrm>
        </p:grpSpPr>
        <p:sp>
          <p:nvSpPr>
            <p:cNvPr id="25" name="Freeform 25"/>
            <p:cNvSpPr/>
            <p:nvPr/>
          </p:nvSpPr>
          <p:spPr>
            <a:xfrm>
              <a:off x="0" y="0"/>
              <a:ext cx="409194" cy="410972"/>
            </a:xfrm>
            <a:custGeom>
              <a:avLst/>
              <a:gdLst/>
              <a:ahLst/>
              <a:cxnLst/>
              <a:rect l="l" t="t" r="r" b="b"/>
              <a:pathLst>
                <a:path w="409194" h="410972">
                  <a:moveTo>
                    <a:pt x="204597" y="0"/>
                  </a:moveTo>
                  <a:cubicBezTo>
                    <a:pt x="317754" y="508"/>
                    <a:pt x="409194" y="92329"/>
                    <a:pt x="409194" y="205486"/>
                  </a:cubicBezTo>
                  <a:cubicBezTo>
                    <a:pt x="409194" y="318643"/>
                    <a:pt x="317754" y="410464"/>
                    <a:pt x="204597" y="410972"/>
                  </a:cubicBezTo>
                  <a:cubicBezTo>
                    <a:pt x="91440" y="410591"/>
                    <a:pt x="0" y="318643"/>
                    <a:pt x="0" y="205486"/>
                  </a:cubicBezTo>
                  <a:cubicBezTo>
                    <a:pt x="0" y="92329"/>
                    <a:pt x="91440" y="508"/>
                    <a:pt x="204597" y="0"/>
                  </a:cubicBezTo>
                  <a:close/>
                </a:path>
              </a:pathLst>
            </a:custGeom>
            <a:solidFill>
              <a:srgbClr val="8EA430"/>
            </a:solidFill>
          </p:spPr>
        </p:sp>
      </p:grpSp>
      <p:grpSp>
        <p:nvGrpSpPr>
          <p:cNvPr id="26" name="Group 26"/>
          <p:cNvGrpSpPr/>
          <p:nvPr/>
        </p:nvGrpSpPr>
        <p:grpSpPr>
          <a:xfrm rot="3969407">
            <a:off x="5660460" y="2800441"/>
            <a:ext cx="374992" cy="376673"/>
            <a:chOff x="0" y="0"/>
            <a:chExt cx="499990" cy="502231"/>
          </a:xfrm>
        </p:grpSpPr>
        <p:sp>
          <p:nvSpPr>
            <p:cNvPr id="27" name="Freeform 27"/>
            <p:cNvSpPr/>
            <p:nvPr/>
          </p:nvSpPr>
          <p:spPr>
            <a:xfrm>
              <a:off x="0" y="0"/>
              <a:ext cx="499999" cy="502285"/>
            </a:xfrm>
            <a:custGeom>
              <a:avLst/>
              <a:gdLst/>
              <a:ahLst/>
              <a:cxnLst/>
              <a:rect l="l" t="t" r="r" b="b"/>
              <a:pathLst>
                <a:path w="499999" h="502285">
                  <a:moveTo>
                    <a:pt x="249936" y="0"/>
                  </a:moveTo>
                  <a:cubicBezTo>
                    <a:pt x="388239" y="635"/>
                    <a:pt x="499999" y="112903"/>
                    <a:pt x="499999" y="251079"/>
                  </a:cubicBezTo>
                  <a:cubicBezTo>
                    <a:pt x="499999" y="389255"/>
                    <a:pt x="388239" y="501650"/>
                    <a:pt x="249936" y="502285"/>
                  </a:cubicBezTo>
                  <a:cubicBezTo>
                    <a:pt x="111760" y="501650"/>
                    <a:pt x="0" y="389382"/>
                    <a:pt x="0" y="251079"/>
                  </a:cubicBezTo>
                  <a:cubicBezTo>
                    <a:pt x="0" y="112776"/>
                    <a:pt x="111760" y="635"/>
                    <a:pt x="249936" y="0"/>
                  </a:cubicBezTo>
                  <a:close/>
                </a:path>
              </a:pathLst>
            </a:custGeom>
            <a:solidFill>
              <a:srgbClr val="95BAC7"/>
            </a:solidFill>
          </p:spPr>
        </p:sp>
      </p:grpSp>
      <p:grpSp>
        <p:nvGrpSpPr>
          <p:cNvPr id="28" name="Group 28"/>
          <p:cNvGrpSpPr/>
          <p:nvPr/>
        </p:nvGrpSpPr>
        <p:grpSpPr>
          <a:xfrm rot="3969407">
            <a:off x="6097200" y="3359679"/>
            <a:ext cx="298431" cy="299769"/>
            <a:chOff x="0" y="0"/>
            <a:chExt cx="397908" cy="399692"/>
          </a:xfrm>
        </p:grpSpPr>
        <p:sp>
          <p:nvSpPr>
            <p:cNvPr id="29" name="Freeform 29"/>
            <p:cNvSpPr/>
            <p:nvPr/>
          </p:nvSpPr>
          <p:spPr>
            <a:xfrm>
              <a:off x="0" y="0"/>
              <a:ext cx="398018" cy="399796"/>
            </a:xfrm>
            <a:custGeom>
              <a:avLst/>
              <a:gdLst/>
              <a:ahLst/>
              <a:cxnLst/>
              <a:rect l="l" t="t" r="r" b="b"/>
              <a:pathLst>
                <a:path w="398018" h="399796">
                  <a:moveTo>
                    <a:pt x="199009" y="0"/>
                  </a:moveTo>
                  <a:cubicBezTo>
                    <a:pt x="308991" y="508"/>
                    <a:pt x="398018" y="89789"/>
                    <a:pt x="398018" y="199898"/>
                  </a:cubicBezTo>
                  <a:cubicBezTo>
                    <a:pt x="398018" y="310007"/>
                    <a:pt x="309118" y="399288"/>
                    <a:pt x="199009" y="399796"/>
                  </a:cubicBezTo>
                  <a:cubicBezTo>
                    <a:pt x="88900" y="399161"/>
                    <a:pt x="0" y="309880"/>
                    <a:pt x="0" y="199898"/>
                  </a:cubicBezTo>
                  <a:cubicBezTo>
                    <a:pt x="0" y="89916"/>
                    <a:pt x="88900" y="508"/>
                    <a:pt x="199009" y="0"/>
                  </a:cubicBezTo>
                  <a:close/>
                </a:path>
              </a:pathLst>
            </a:custGeom>
            <a:solidFill>
              <a:srgbClr val="D6C81A"/>
            </a:solidFill>
          </p:spPr>
        </p:sp>
      </p:grpSp>
      <p:grpSp>
        <p:nvGrpSpPr>
          <p:cNvPr id="30" name="Group 30"/>
          <p:cNvGrpSpPr/>
          <p:nvPr/>
        </p:nvGrpSpPr>
        <p:grpSpPr>
          <a:xfrm rot="3969407">
            <a:off x="5706688" y="3840081"/>
            <a:ext cx="426349" cy="428260"/>
            <a:chOff x="0" y="0"/>
            <a:chExt cx="568465" cy="571013"/>
          </a:xfrm>
        </p:grpSpPr>
        <p:sp>
          <p:nvSpPr>
            <p:cNvPr id="31" name="Freeform 31"/>
            <p:cNvSpPr/>
            <p:nvPr/>
          </p:nvSpPr>
          <p:spPr>
            <a:xfrm>
              <a:off x="0" y="0"/>
              <a:ext cx="568452" cy="570992"/>
            </a:xfrm>
            <a:custGeom>
              <a:avLst/>
              <a:gdLst/>
              <a:ahLst/>
              <a:cxnLst/>
              <a:rect l="l" t="t" r="r" b="b"/>
              <a:pathLst>
                <a:path w="568452" h="570992">
                  <a:moveTo>
                    <a:pt x="284226" y="0"/>
                  </a:moveTo>
                  <a:cubicBezTo>
                    <a:pt x="441452" y="762"/>
                    <a:pt x="568452" y="128270"/>
                    <a:pt x="568452" y="285496"/>
                  </a:cubicBezTo>
                  <a:cubicBezTo>
                    <a:pt x="568452" y="442722"/>
                    <a:pt x="441452" y="570357"/>
                    <a:pt x="284226" y="570992"/>
                  </a:cubicBezTo>
                  <a:cubicBezTo>
                    <a:pt x="127000" y="570357"/>
                    <a:pt x="0" y="442722"/>
                    <a:pt x="0" y="285496"/>
                  </a:cubicBezTo>
                  <a:cubicBezTo>
                    <a:pt x="0" y="128270"/>
                    <a:pt x="127000" y="762"/>
                    <a:pt x="284226" y="0"/>
                  </a:cubicBezTo>
                  <a:close/>
                </a:path>
              </a:pathLst>
            </a:custGeom>
            <a:solidFill>
              <a:srgbClr val="8EA430"/>
            </a:solidFill>
          </p:spPr>
        </p:sp>
      </p:grpSp>
      <p:grpSp>
        <p:nvGrpSpPr>
          <p:cNvPr id="32" name="Group 32"/>
          <p:cNvGrpSpPr/>
          <p:nvPr/>
        </p:nvGrpSpPr>
        <p:grpSpPr>
          <a:xfrm rot="3969407">
            <a:off x="6568413" y="3422497"/>
            <a:ext cx="206772" cy="207699"/>
            <a:chOff x="0" y="0"/>
            <a:chExt cx="275696" cy="276932"/>
          </a:xfrm>
        </p:grpSpPr>
        <p:sp>
          <p:nvSpPr>
            <p:cNvPr id="33" name="Freeform 33"/>
            <p:cNvSpPr/>
            <p:nvPr/>
          </p:nvSpPr>
          <p:spPr>
            <a:xfrm>
              <a:off x="0" y="0"/>
              <a:ext cx="275590" cy="276860"/>
            </a:xfrm>
            <a:custGeom>
              <a:avLst/>
              <a:gdLst/>
              <a:ahLst/>
              <a:cxnLst/>
              <a:rect l="l" t="t" r="r" b="b"/>
              <a:pathLst>
                <a:path w="275590" h="276860">
                  <a:moveTo>
                    <a:pt x="137795" y="0"/>
                  </a:moveTo>
                  <a:cubicBezTo>
                    <a:pt x="213995" y="381"/>
                    <a:pt x="275590" y="62230"/>
                    <a:pt x="275590" y="138430"/>
                  </a:cubicBezTo>
                  <a:cubicBezTo>
                    <a:pt x="275590" y="214630"/>
                    <a:pt x="213995" y="276606"/>
                    <a:pt x="137795" y="276860"/>
                  </a:cubicBezTo>
                  <a:cubicBezTo>
                    <a:pt x="61595" y="276606"/>
                    <a:pt x="0" y="214757"/>
                    <a:pt x="0" y="138430"/>
                  </a:cubicBezTo>
                  <a:cubicBezTo>
                    <a:pt x="0" y="62103"/>
                    <a:pt x="61595" y="381"/>
                    <a:pt x="137795" y="0"/>
                  </a:cubicBezTo>
                  <a:close/>
                </a:path>
              </a:pathLst>
            </a:custGeom>
            <a:solidFill>
              <a:srgbClr val="8EA430"/>
            </a:solidFill>
          </p:spPr>
        </p:sp>
      </p:grpSp>
      <p:grpSp>
        <p:nvGrpSpPr>
          <p:cNvPr id="34" name="Group 34"/>
          <p:cNvGrpSpPr/>
          <p:nvPr/>
        </p:nvGrpSpPr>
        <p:grpSpPr>
          <a:xfrm rot="3969407">
            <a:off x="5690494" y="3478349"/>
            <a:ext cx="206772" cy="207699"/>
            <a:chOff x="0" y="0"/>
            <a:chExt cx="275696" cy="276932"/>
          </a:xfrm>
        </p:grpSpPr>
        <p:sp>
          <p:nvSpPr>
            <p:cNvPr id="35" name="Freeform 35"/>
            <p:cNvSpPr/>
            <p:nvPr/>
          </p:nvSpPr>
          <p:spPr>
            <a:xfrm>
              <a:off x="0" y="0"/>
              <a:ext cx="275590" cy="276860"/>
            </a:xfrm>
            <a:custGeom>
              <a:avLst/>
              <a:gdLst/>
              <a:ahLst/>
              <a:cxnLst/>
              <a:rect l="l" t="t" r="r" b="b"/>
              <a:pathLst>
                <a:path w="275590" h="276860">
                  <a:moveTo>
                    <a:pt x="137795" y="0"/>
                  </a:moveTo>
                  <a:cubicBezTo>
                    <a:pt x="213995" y="381"/>
                    <a:pt x="275590" y="62230"/>
                    <a:pt x="275590" y="138430"/>
                  </a:cubicBezTo>
                  <a:cubicBezTo>
                    <a:pt x="275590" y="214630"/>
                    <a:pt x="213995" y="276606"/>
                    <a:pt x="137795" y="276860"/>
                  </a:cubicBezTo>
                  <a:cubicBezTo>
                    <a:pt x="61595" y="276606"/>
                    <a:pt x="0" y="214757"/>
                    <a:pt x="0" y="138430"/>
                  </a:cubicBezTo>
                  <a:cubicBezTo>
                    <a:pt x="0" y="62103"/>
                    <a:pt x="61595" y="381"/>
                    <a:pt x="137795" y="0"/>
                  </a:cubicBezTo>
                  <a:close/>
                </a:path>
              </a:pathLst>
            </a:custGeom>
            <a:solidFill>
              <a:srgbClr val="8EA430"/>
            </a:solidFill>
          </p:spPr>
        </p:sp>
      </p:grpSp>
      <p:grpSp>
        <p:nvGrpSpPr>
          <p:cNvPr id="36" name="Group 36"/>
          <p:cNvGrpSpPr/>
          <p:nvPr/>
        </p:nvGrpSpPr>
        <p:grpSpPr>
          <a:xfrm rot="3969407">
            <a:off x="6887187" y="3696651"/>
            <a:ext cx="206772" cy="207699"/>
            <a:chOff x="0" y="0"/>
            <a:chExt cx="275696" cy="276932"/>
          </a:xfrm>
        </p:grpSpPr>
        <p:sp>
          <p:nvSpPr>
            <p:cNvPr id="37" name="Freeform 37"/>
            <p:cNvSpPr/>
            <p:nvPr/>
          </p:nvSpPr>
          <p:spPr>
            <a:xfrm>
              <a:off x="0" y="0"/>
              <a:ext cx="275590" cy="276860"/>
            </a:xfrm>
            <a:custGeom>
              <a:avLst/>
              <a:gdLst/>
              <a:ahLst/>
              <a:cxnLst/>
              <a:rect l="l" t="t" r="r" b="b"/>
              <a:pathLst>
                <a:path w="275590" h="276860">
                  <a:moveTo>
                    <a:pt x="137795" y="0"/>
                  </a:moveTo>
                  <a:cubicBezTo>
                    <a:pt x="213995" y="381"/>
                    <a:pt x="275590" y="62230"/>
                    <a:pt x="275590" y="138430"/>
                  </a:cubicBezTo>
                  <a:cubicBezTo>
                    <a:pt x="275590" y="214630"/>
                    <a:pt x="213995" y="276606"/>
                    <a:pt x="137795" y="276860"/>
                  </a:cubicBezTo>
                  <a:cubicBezTo>
                    <a:pt x="61595" y="276606"/>
                    <a:pt x="0" y="214757"/>
                    <a:pt x="0" y="138430"/>
                  </a:cubicBezTo>
                  <a:cubicBezTo>
                    <a:pt x="0" y="62103"/>
                    <a:pt x="61595" y="381"/>
                    <a:pt x="137795" y="0"/>
                  </a:cubicBezTo>
                  <a:close/>
                </a:path>
              </a:pathLst>
            </a:custGeom>
            <a:solidFill>
              <a:srgbClr val="233E62"/>
            </a:solidFill>
          </p:spPr>
        </p:sp>
      </p:grpSp>
      <p:grpSp>
        <p:nvGrpSpPr>
          <p:cNvPr id="39" name="Group 3">
            <a:extLst>
              <a:ext uri="{FF2B5EF4-FFF2-40B4-BE49-F238E27FC236}">
                <a16:creationId xmlns:a16="http://schemas.microsoft.com/office/drawing/2014/main" id="{4579DA24-0064-5090-9248-61364ACDA912}"/>
              </a:ext>
            </a:extLst>
          </p:cNvPr>
          <p:cNvGrpSpPr/>
          <p:nvPr/>
        </p:nvGrpSpPr>
        <p:grpSpPr>
          <a:xfrm>
            <a:off x="1749" y="246059"/>
            <a:ext cx="7556500" cy="633864"/>
            <a:chOff x="0" y="0"/>
            <a:chExt cx="10075333" cy="1964559"/>
          </a:xfrm>
        </p:grpSpPr>
        <p:sp>
          <p:nvSpPr>
            <p:cNvPr id="40" name="Freeform 4">
              <a:extLst>
                <a:ext uri="{FF2B5EF4-FFF2-40B4-BE49-F238E27FC236}">
                  <a16:creationId xmlns:a16="http://schemas.microsoft.com/office/drawing/2014/main" id="{19816108-9F6B-8637-9409-84B4222F37CF}"/>
                </a:ext>
              </a:extLst>
            </p:cNvPr>
            <p:cNvSpPr/>
            <p:nvPr/>
          </p:nvSpPr>
          <p:spPr>
            <a:xfrm>
              <a:off x="0" y="0"/>
              <a:ext cx="10075291" cy="1964551"/>
            </a:xfrm>
            <a:custGeom>
              <a:avLst/>
              <a:gdLst/>
              <a:ahLst/>
              <a:cxnLst/>
              <a:rect l="l" t="t" r="r" b="b"/>
              <a:pathLst>
                <a:path w="10075291" h="1964551">
                  <a:moveTo>
                    <a:pt x="0" y="0"/>
                  </a:moveTo>
                  <a:lnTo>
                    <a:pt x="10075291" y="0"/>
                  </a:lnTo>
                  <a:lnTo>
                    <a:pt x="10075291" y="1964551"/>
                  </a:lnTo>
                  <a:lnTo>
                    <a:pt x="0" y="1964551"/>
                  </a:lnTo>
                  <a:close/>
                </a:path>
              </a:pathLst>
            </a:custGeom>
            <a:solidFill>
              <a:schemeClr val="accent6">
                <a:lumMod val="75000"/>
              </a:schemeClr>
            </a:solidFill>
          </p:spPr>
          <p:txBody>
            <a:bodyPr/>
            <a:lstStyle/>
            <a:p>
              <a:pPr algn="ctr"/>
              <a:r>
                <a:rPr lang="en-US" sz="2800" b="1" dirty="0">
                  <a:solidFill>
                    <a:schemeClr val="bg1"/>
                  </a:solidFill>
                </a:rPr>
                <a:t>Gallery</a:t>
              </a:r>
            </a:p>
          </p:txBody>
        </p:sp>
      </p:grpSp>
      <p:pic>
        <p:nvPicPr>
          <p:cNvPr id="48" name="Picture 47" descr="A picture containing text, clipart&#10;&#10;Description automatically generated">
            <a:extLst>
              <a:ext uri="{FF2B5EF4-FFF2-40B4-BE49-F238E27FC236}">
                <a16:creationId xmlns:a16="http://schemas.microsoft.com/office/drawing/2014/main" id="{7376DD33-BAC9-666C-6828-773A04E0DD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802" y="10235565"/>
            <a:ext cx="1606994" cy="343312"/>
          </a:xfrm>
          <a:prstGeom prst="rect">
            <a:avLst/>
          </a:prstGeom>
        </p:spPr>
      </p:pic>
      <p:grpSp>
        <p:nvGrpSpPr>
          <p:cNvPr id="47" name="Group 3">
            <a:extLst>
              <a:ext uri="{FF2B5EF4-FFF2-40B4-BE49-F238E27FC236}">
                <a16:creationId xmlns:a16="http://schemas.microsoft.com/office/drawing/2014/main" id="{B8008280-1264-24E3-A5E8-167EA2C841B0}"/>
              </a:ext>
            </a:extLst>
          </p:cNvPr>
          <p:cNvGrpSpPr/>
          <p:nvPr/>
        </p:nvGrpSpPr>
        <p:grpSpPr>
          <a:xfrm>
            <a:off x="-12700" y="9595175"/>
            <a:ext cx="7556500" cy="436114"/>
            <a:chOff x="0" y="0"/>
            <a:chExt cx="10075333" cy="1964559"/>
          </a:xfrm>
        </p:grpSpPr>
        <p:sp>
          <p:nvSpPr>
            <p:cNvPr id="52" name="Freeform 4">
              <a:extLst>
                <a:ext uri="{FF2B5EF4-FFF2-40B4-BE49-F238E27FC236}">
                  <a16:creationId xmlns:a16="http://schemas.microsoft.com/office/drawing/2014/main" id="{0E23305A-1912-BA88-3297-FB1F7055A23A}"/>
                </a:ext>
              </a:extLst>
            </p:cNvPr>
            <p:cNvSpPr/>
            <p:nvPr/>
          </p:nvSpPr>
          <p:spPr>
            <a:xfrm>
              <a:off x="0" y="0"/>
              <a:ext cx="10075291" cy="1964551"/>
            </a:xfrm>
            <a:custGeom>
              <a:avLst/>
              <a:gdLst/>
              <a:ahLst/>
              <a:cxnLst/>
              <a:rect l="l" t="t" r="r" b="b"/>
              <a:pathLst>
                <a:path w="10075291" h="1964551">
                  <a:moveTo>
                    <a:pt x="0" y="0"/>
                  </a:moveTo>
                  <a:lnTo>
                    <a:pt x="10075291" y="0"/>
                  </a:lnTo>
                  <a:lnTo>
                    <a:pt x="10075291" y="1964551"/>
                  </a:lnTo>
                  <a:lnTo>
                    <a:pt x="0" y="1964551"/>
                  </a:lnTo>
                  <a:close/>
                </a:path>
              </a:pathLst>
            </a:custGeom>
            <a:solidFill>
              <a:srgbClr val="8EA430"/>
            </a:solidFill>
          </p:spPr>
        </p:sp>
      </p:grpSp>
      <p:sp>
        <p:nvSpPr>
          <p:cNvPr id="46" name="TextBox 45">
            <a:extLst>
              <a:ext uri="{FF2B5EF4-FFF2-40B4-BE49-F238E27FC236}">
                <a16:creationId xmlns:a16="http://schemas.microsoft.com/office/drawing/2014/main" id="{BA6B59DB-66D1-03AD-9FA1-D26792A0E8B5}"/>
              </a:ext>
            </a:extLst>
          </p:cNvPr>
          <p:cNvSpPr txBox="1"/>
          <p:nvPr/>
        </p:nvSpPr>
        <p:spPr>
          <a:xfrm>
            <a:off x="624512" y="9661955"/>
            <a:ext cx="5052388" cy="369332"/>
          </a:xfrm>
          <a:prstGeom prst="rect">
            <a:avLst/>
          </a:prstGeom>
          <a:noFill/>
        </p:spPr>
        <p:txBody>
          <a:bodyPr wrap="square" rtlCol="0">
            <a:spAutoFit/>
          </a:bodyPr>
          <a:lstStyle/>
          <a:p>
            <a:r>
              <a:rPr lang="en-US" dirty="0">
                <a:solidFill>
                  <a:schemeClr val="bg1"/>
                </a:solidFill>
              </a:rPr>
              <a:t>Contact Brand De Villiers at:</a:t>
            </a:r>
          </a:p>
        </p:txBody>
      </p:sp>
      <p:pic>
        <p:nvPicPr>
          <p:cNvPr id="54" name="Picture 53">
            <a:extLst>
              <a:ext uri="{FF2B5EF4-FFF2-40B4-BE49-F238E27FC236}">
                <a16:creationId xmlns:a16="http://schemas.microsoft.com/office/drawing/2014/main" id="{46F8FC50-5551-33C0-5492-391584C2C65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0343" y="1052778"/>
            <a:ext cx="5227957" cy="3129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59" name="Group 58">
            <a:extLst>
              <a:ext uri="{FF2B5EF4-FFF2-40B4-BE49-F238E27FC236}">
                <a16:creationId xmlns:a16="http://schemas.microsoft.com/office/drawing/2014/main" id="{D071A6DD-A170-9DD1-5A50-736A890B9271}"/>
              </a:ext>
            </a:extLst>
          </p:cNvPr>
          <p:cNvGrpSpPr/>
          <p:nvPr/>
        </p:nvGrpSpPr>
        <p:grpSpPr>
          <a:xfrm>
            <a:off x="4320203" y="1123203"/>
            <a:ext cx="2960864" cy="1427049"/>
            <a:chOff x="7025228" y="-2628361"/>
            <a:chExt cx="5514303" cy="2946277"/>
          </a:xfrm>
        </p:grpSpPr>
        <p:pic>
          <p:nvPicPr>
            <p:cNvPr id="57" name="Picture 56">
              <a:extLst>
                <a:ext uri="{FF2B5EF4-FFF2-40B4-BE49-F238E27FC236}">
                  <a16:creationId xmlns:a16="http://schemas.microsoft.com/office/drawing/2014/main" id="{EEE27768-A09C-78EA-00BC-D4BB33DF9B4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25228" y="-2475306"/>
              <a:ext cx="5404332" cy="279322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8" name="Text Box 101391">
              <a:extLst>
                <a:ext uri="{FF2B5EF4-FFF2-40B4-BE49-F238E27FC236}">
                  <a16:creationId xmlns:a16="http://schemas.microsoft.com/office/drawing/2014/main" id="{26DB86C4-2DF6-D218-D91E-53532E5584F1}"/>
                </a:ext>
              </a:extLst>
            </p:cNvPr>
            <p:cNvSpPr txBox="1"/>
            <p:nvPr/>
          </p:nvSpPr>
          <p:spPr>
            <a:xfrm>
              <a:off x="10010847" y="-2628361"/>
              <a:ext cx="2528684" cy="862540"/>
            </a:xfrm>
            <a:prstGeom prst="rect">
              <a:avLst/>
            </a:prstGeom>
            <a:solidFill>
              <a:srgbClr val="FFFF00"/>
            </a:solidFill>
            <a:ln w="6350">
              <a:solidFill>
                <a:prstClr val="black"/>
              </a:solidFill>
            </a:ln>
            <a:scene3d>
              <a:camera prst="orthographicFront"/>
              <a:lightRig rig="threePt" dir="t"/>
            </a:scene3d>
            <a:sp3d>
              <a:bevelT w="63500"/>
            </a:sp3d>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ZA"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Actual horizontal spray pattern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60" name="Text Box 101399">
            <a:extLst>
              <a:ext uri="{FF2B5EF4-FFF2-40B4-BE49-F238E27FC236}">
                <a16:creationId xmlns:a16="http://schemas.microsoft.com/office/drawing/2014/main" id="{4FB5C7BD-F470-C82D-AC8C-DB54CD98E593}"/>
              </a:ext>
            </a:extLst>
          </p:cNvPr>
          <p:cNvSpPr txBox="1"/>
          <p:nvPr/>
        </p:nvSpPr>
        <p:spPr>
          <a:xfrm>
            <a:off x="374798" y="1132114"/>
            <a:ext cx="1895475" cy="255905"/>
          </a:xfrm>
          <a:prstGeom prst="rect">
            <a:avLst/>
          </a:prstGeom>
          <a:solidFill>
            <a:srgbClr val="FFFF00"/>
          </a:solidFill>
          <a:ln w="6350">
            <a:solidFill>
              <a:prstClr val="black"/>
            </a:solidFill>
          </a:ln>
          <a:scene3d>
            <a:camera prst="orthographicFront"/>
            <a:lightRig rig="threePt" dir="t"/>
          </a:scene3d>
          <a:sp3d>
            <a:bevelT w="63500"/>
          </a:sp3d>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ZA" sz="1100">
                <a:effectLst/>
                <a:latin typeface="Calibri" panose="020F0502020204030204" pitchFamily="34" charset="0"/>
                <a:ea typeface="Calibri" panose="020F0502020204030204" pitchFamily="34" charset="0"/>
                <a:cs typeface="Times New Roman" panose="02020603050405020304" pitchFamily="18" charset="0"/>
              </a:rPr>
              <a:t>No dust on stockpile build-up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1" name="Object 60">
            <a:extLst>
              <a:ext uri="{FF2B5EF4-FFF2-40B4-BE49-F238E27FC236}">
                <a16:creationId xmlns:a16="http://schemas.microsoft.com/office/drawing/2014/main" id="{5695753F-FD0C-D669-E4AA-9CC31FAC7456}"/>
              </a:ext>
            </a:extLst>
          </p:cNvPr>
          <p:cNvGraphicFramePr>
            <a:graphicFrameLocks noChangeAspect="1"/>
          </p:cNvGraphicFramePr>
          <p:nvPr>
            <p:extLst>
              <p:ext uri="{D42A27DB-BD31-4B8C-83A1-F6EECF244321}">
                <p14:modId xmlns:p14="http://schemas.microsoft.com/office/powerpoint/2010/main" val="4288138166"/>
              </p:ext>
            </p:extLst>
          </p:nvPr>
        </p:nvGraphicFramePr>
        <p:xfrm>
          <a:off x="204002" y="4529719"/>
          <a:ext cx="7454097" cy="5236581"/>
        </p:xfrm>
        <a:graphic>
          <a:graphicData uri="http://schemas.openxmlformats.org/presentationml/2006/ole">
            <mc:AlternateContent xmlns:mc="http://schemas.openxmlformats.org/markup-compatibility/2006">
              <mc:Choice xmlns:v="urn:schemas-microsoft-com:vml" Requires="v">
                <p:oleObj name="Document" r:id="rId6" imgW="6217199" imgH="4661293" progId="Word.Document.12">
                  <p:embed/>
                </p:oleObj>
              </mc:Choice>
              <mc:Fallback>
                <p:oleObj name="Document" r:id="rId6" imgW="6217199" imgH="4661293" progId="Word.Document.12">
                  <p:embed/>
                  <p:pic>
                    <p:nvPicPr>
                      <p:cNvPr id="0" name=""/>
                      <p:cNvPicPr/>
                      <p:nvPr/>
                    </p:nvPicPr>
                    <p:blipFill>
                      <a:blip r:embed="rId7"/>
                      <a:stretch>
                        <a:fillRect/>
                      </a:stretch>
                    </p:blipFill>
                    <p:spPr>
                      <a:xfrm>
                        <a:off x="204002" y="4529719"/>
                        <a:ext cx="7454097" cy="5236581"/>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2929</TotalTime>
  <Words>326</Words>
  <Application>Microsoft Office PowerPoint</Application>
  <PresentationFormat>Custom</PresentationFormat>
  <Paragraphs>19</Paragraphs>
  <Slides>2</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vt:i4>
      </vt:variant>
    </vt:vector>
  </HeadingPairs>
  <TitlesOfParts>
    <vt:vector size="8" baseType="lpstr">
      <vt:lpstr>Arial</vt:lpstr>
      <vt:lpstr>Calibri Light</vt:lpstr>
      <vt:lpstr>Symbol</vt:lpstr>
      <vt:lpstr>Calibri</vt:lpstr>
      <vt:lpstr>Office Theme</vt:lpstr>
      <vt:lpstr>Microsoft Word Document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Mosmart Diary</dc:title>
  <dc:creator>larry paslovsky</dc:creator>
  <cp:lastModifiedBy>Andre Mostert</cp:lastModifiedBy>
  <cp:revision>126</cp:revision>
  <dcterms:created xsi:type="dcterms:W3CDTF">2006-08-16T00:00:00Z</dcterms:created>
  <dcterms:modified xsi:type="dcterms:W3CDTF">2023-02-16T09:25:19Z</dcterms:modified>
  <dc:identifier>DAFPZiMTNSE</dc:identifier>
</cp:coreProperties>
</file>