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79" r:id="rId2"/>
    <p:sldId id="280" r:id="rId3"/>
    <p:sldId id="284" r:id="rId4"/>
    <p:sldId id="282" r:id="rId5"/>
    <p:sldId id="283" r:id="rId6"/>
    <p:sldId id="257" r:id="rId7"/>
    <p:sldId id="281" r:id="rId8"/>
    <p:sldId id="258" r:id="rId9"/>
    <p:sldId id="259" r:id="rId10"/>
    <p:sldId id="260" r:id="rId11"/>
    <p:sldId id="264" r:id="rId12"/>
    <p:sldId id="267" r:id="rId13"/>
    <p:sldId id="268" r:id="rId14"/>
    <p:sldId id="270" r:id="rId15"/>
    <p:sldId id="272" r:id="rId16"/>
    <p:sldId id="273" r:id="rId17"/>
    <p:sldId id="276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DM Sans" pitchFamily="2" charset="77"/>
      <p:regular r:id="rId24"/>
      <p:bold r:id="rId25"/>
      <p:italic r:id="rId26"/>
      <p:boldItalic r:id="rId27"/>
    </p:embeddedFont>
    <p:embeddedFont>
      <p:font typeface="DM Sans Bold" pitchFamily="2" charset="77"/>
      <p:regular r:id="rId28"/>
      <p:bold r:id="rId29"/>
    </p:embeddedFont>
    <p:embeddedFont>
      <p:font typeface="Inter" panose="02000503000000020004" pitchFamily="2" charset="0"/>
      <p:regular r:id="rId30"/>
      <p:bold r:id="rId31"/>
    </p:embeddedFont>
    <p:embeddedFont>
      <p:font typeface="Poppins Medium" pitchFamily="2" charset="77"/>
      <p:regular r:id="rId32"/>
      <p:italic r:id="rId33"/>
    </p:embeddedFont>
    <p:embeddedFont>
      <p:font typeface="Poppins Medium Bold" pitchFamily="2" charset="77"/>
      <p:regular r:id="rId34"/>
      <p:bold r:id="rId35"/>
      <p:italic r:id="rId36"/>
      <p:boldItalic r:id="rId37"/>
    </p:embeddedFont>
    <p:embeddedFont>
      <p:font typeface="Roobert" pitchFamily="2" charset="77"/>
      <p:regular r:id="rId38"/>
      <p:bold r:id="rId39"/>
    </p:embeddedFont>
  </p:embeddedFontLst>
  <p:custDataLst>
    <p:tags r:id="rId40"/>
  </p:custDataLst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80" userDrawn="1">
          <p15:clr>
            <a:srgbClr val="A4A3A4"/>
          </p15:clr>
        </p15:guide>
        <p15:guide id="2" pos="1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BF49"/>
    <a:srgbClr val="00103C"/>
    <a:srgbClr val="005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7" autoAdjust="0"/>
    <p:restoredTop sz="94694" autoAdjust="0"/>
  </p:normalViewPr>
  <p:slideViewPr>
    <p:cSldViewPr>
      <p:cViewPr varScale="1">
        <p:scale>
          <a:sx n="143" d="100"/>
          <a:sy n="143" d="100"/>
        </p:scale>
        <p:origin x="208" y="488"/>
      </p:cViewPr>
      <p:guideLst>
        <p:guide orient="horz" pos="1080"/>
        <p:guide pos="1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14.12.2022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2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314700" y="137319"/>
            <a:ext cx="1028700" cy="292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7319"/>
            <a:ext cx="3009900" cy="2925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157" y="2203450"/>
            <a:ext cx="3886200" cy="681038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63CE3504-C226-C52E-7115-87BE47E02BB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160133434"/>
              </p:ext>
            </p:extLst>
          </p:nvPr>
        </p:nvGraphicFramePr>
        <p:xfrm>
          <a:off x="794" y="794"/>
          <a:ext cx="61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7772400" imgH="10058400" progId="TCLayout.ActiveDocument.1">
                  <p:embed/>
                </p:oleObj>
              </mc:Choice>
              <mc:Fallback>
                <p:oleObj name="think-cell Slide" r:id="rId1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61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5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oleObject" Target="../embeddings/oleObject12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4.svg"/><Relationship Id="rId11" Type="http://schemas.openxmlformats.org/officeDocument/2006/relationships/image" Target="../media/image28.sv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2.emf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3.svg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7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4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>
            <a:extLst>
              <a:ext uri="{FF2B5EF4-FFF2-40B4-BE49-F238E27FC236}">
                <a16:creationId xmlns:a16="http://schemas.microsoft.com/office/drawing/2014/main" id="{20034EF7-F03A-F5C8-B46F-D01D04B85B0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3593817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09749"/>
            <a:ext cx="8628458" cy="4853508"/>
            <a:chOff x="0" y="0"/>
            <a:chExt cx="6089457" cy="34253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solidFill>
              <a:srgbClr val="336CB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0" y="3425320"/>
                  </a:moveTo>
                  <a:lnTo>
                    <a:pt x="0" y="0"/>
                  </a:lnTo>
                  <a:lnTo>
                    <a:pt x="6089457" y="0"/>
                  </a:lnTo>
                  <a:cubicBezTo>
                    <a:pt x="4059638" y="1141773"/>
                    <a:pt x="2029819" y="2283546"/>
                    <a:pt x="0" y="3425320"/>
                  </a:cubicBezTo>
                  <a:close/>
                </a:path>
              </a:pathLst>
            </a:custGeom>
            <a:blipFill>
              <a:blip r:embed="rId5"/>
              <a:stretch>
                <a:fillRect l="-13202" r="-13202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>
            <a:off x="6195821" y="-173089"/>
            <a:ext cx="2775091" cy="3121268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295919" y="2551167"/>
            <a:ext cx="5333731" cy="2067128"/>
            <a:chOff x="0" y="-57224"/>
            <a:chExt cx="14223283" cy="5512339"/>
          </a:xfrm>
        </p:grpSpPr>
        <p:sp>
          <p:nvSpPr>
            <p:cNvPr id="7" name="TextBox 7"/>
            <p:cNvSpPr txBox="1"/>
            <p:nvPr/>
          </p:nvSpPr>
          <p:spPr>
            <a:xfrm>
              <a:off x="0" y="-57224"/>
              <a:ext cx="14223283" cy="46258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6930"/>
                </a:lnSpc>
              </a:pPr>
              <a:r>
                <a:rPr lang="en-US" sz="5500" dirty="0" err="1">
                  <a:solidFill>
                    <a:srgbClr val="8CDB64"/>
                  </a:solidFill>
                  <a:latin typeface="Roobert" pitchFamily="2" charset="77"/>
                </a:rPr>
                <a:t>Taakdelegatie</a:t>
              </a:r>
              <a:endParaRPr lang="en-US" sz="5500" dirty="0">
                <a:solidFill>
                  <a:srgbClr val="8CDB64"/>
                </a:solidFill>
                <a:latin typeface="Roobert" pitchFamily="2" charset="77"/>
              </a:endParaRPr>
            </a:p>
            <a:p>
              <a:pPr algn="r">
                <a:lnSpc>
                  <a:spcPts val="6930"/>
                </a:lnSpc>
              </a:pPr>
              <a:r>
                <a:rPr lang="en-US" sz="5500" dirty="0">
                  <a:solidFill>
                    <a:srgbClr val="8CDB64"/>
                  </a:solidFill>
                  <a:latin typeface="Roobert" pitchFamily="2" charset="77"/>
                </a:rPr>
                <a:t>en de </a:t>
              </a:r>
              <a:r>
                <a:rPr lang="en-US" sz="5500" dirty="0" err="1">
                  <a:solidFill>
                    <a:srgbClr val="8CDB64"/>
                  </a:solidFill>
                  <a:latin typeface="Roobert" pitchFamily="2" charset="77"/>
                </a:rPr>
                <a:t>controle</a:t>
              </a:r>
              <a:endParaRPr lang="en-US" sz="5500" dirty="0">
                <a:solidFill>
                  <a:srgbClr val="8CDB64"/>
                </a:solidFill>
                <a:latin typeface="Roobert" pitchFamily="2" charset="77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4688409"/>
              <a:ext cx="14223283" cy="7667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520"/>
                </a:lnSpc>
                <a:spcBef>
                  <a:spcPct val="0"/>
                </a:spcBef>
              </a:pPr>
              <a:r>
                <a:rPr lang="en-US" sz="1800" dirty="0" err="1">
                  <a:solidFill>
                    <a:srgbClr val="8CDB64"/>
                  </a:solidFill>
                  <a:latin typeface="Roobert" pitchFamily="2" charset="77"/>
                </a:rPr>
                <a:t>Tandartspraktijk</a:t>
              </a:r>
              <a:r>
                <a:rPr lang="en-US" sz="1800" dirty="0">
                  <a:solidFill>
                    <a:srgbClr val="8CDB64"/>
                  </a:solidFill>
                  <a:latin typeface="Roobert" pitchFamily="2" charset="77"/>
                </a:rPr>
                <a:t> </a:t>
              </a:r>
              <a:r>
                <a:rPr lang="en-US" sz="1800" dirty="0" err="1">
                  <a:solidFill>
                    <a:srgbClr val="8CDB64"/>
                  </a:solidFill>
                  <a:latin typeface="Roobert" pitchFamily="2" charset="77"/>
                </a:rPr>
                <a:t>Claessens</a:t>
              </a:r>
              <a:endParaRPr lang="en-US" sz="1800" dirty="0">
                <a:solidFill>
                  <a:srgbClr val="8CDB64"/>
                </a:solidFill>
                <a:latin typeface="Roober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734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5" hidden="1">
            <a:extLst>
              <a:ext uri="{FF2B5EF4-FFF2-40B4-BE49-F238E27FC236}">
                <a16:creationId xmlns:a16="http://schemas.microsoft.com/office/drawing/2014/main" id="{8F10CB81-665E-FAE4-764E-6471665F810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3676936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AutoShape 2"/>
          <p:cNvSpPr/>
          <p:nvPr/>
        </p:nvSpPr>
        <p:spPr>
          <a:xfrm>
            <a:off x="0" y="2647951"/>
            <a:ext cx="9144000" cy="2495550"/>
          </a:xfrm>
          <a:prstGeom prst="rect">
            <a:avLst/>
          </a:prstGeom>
          <a:solidFill>
            <a:srgbClr val="00549F"/>
          </a:solidFill>
        </p:spPr>
        <p:txBody>
          <a:bodyPr/>
          <a:lstStyle/>
          <a:p>
            <a:endParaRPr lang="nl-NL" sz="450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572000" y="1657350"/>
            <a:ext cx="3686004" cy="1256749"/>
            <a:chOff x="0" y="0"/>
            <a:chExt cx="8007350" cy="273011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007350" cy="2730119"/>
            </a:xfrm>
            <a:custGeom>
              <a:avLst/>
              <a:gdLst/>
              <a:ahLst/>
              <a:cxnLst/>
              <a:rect l="l" t="t" r="r" b="b"/>
              <a:pathLst>
                <a:path w="8007350" h="2730119">
                  <a:moveTo>
                    <a:pt x="8007350" y="0"/>
                  </a:moveTo>
                  <a:lnTo>
                    <a:pt x="8007350" y="2730119"/>
                  </a:lnTo>
                  <a:lnTo>
                    <a:pt x="0" y="2730119"/>
                  </a:lnTo>
                  <a:lnTo>
                    <a:pt x="1220216" y="0"/>
                  </a:lnTo>
                  <a:lnTo>
                    <a:pt x="8007350" y="0"/>
                  </a:lnTo>
                  <a:close/>
                </a:path>
              </a:pathLst>
            </a:custGeom>
            <a:blipFill>
              <a:blip r:embed="rId5"/>
              <a:stretch>
                <a:fillRect t="-47887" b="-47887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685800" y="1581150"/>
            <a:ext cx="3805439" cy="1297450"/>
            <a:chOff x="0" y="0"/>
            <a:chExt cx="8007477" cy="273011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007477" cy="2730119"/>
            </a:xfrm>
            <a:custGeom>
              <a:avLst/>
              <a:gdLst/>
              <a:ahLst/>
              <a:cxnLst/>
              <a:rect l="l" t="t" r="r" b="b"/>
              <a:pathLst>
                <a:path w="8007477" h="2730119">
                  <a:moveTo>
                    <a:pt x="8007477" y="0"/>
                  </a:moveTo>
                  <a:lnTo>
                    <a:pt x="6787261" y="2730119"/>
                  </a:lnTo>
                  <a:lnTo>
                    <a:pt x="0" y="2730119"/>
                  </a:lnTo>
                  <a:lnTo>
                    <a:pt x="0" y="0"/>
                  </a:lnTo>
                  <a:lnTo>
                    <a:pt x="8007477" y="0"/>
                  </a:lnTo>
                  <a:close/>
                </a:path>
              </a:pathLst>
            </a:custGeom>
            <a:blipFill>
              <a:blip r:embed="rId6"/>
              <a:stretch>
                <a:fillRect t="-47706" b="-47706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469070" y="4479931"/>
            <a:ext cx="522176" cy="522176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721290" y="2991875"/>
            <a:ext cx="3962400" cy="2029985"/>
            <a:chOff x="-167555" y="302066"/>
            <a:chExt cx="9232243" cy="5413293"/>
          </a:xfrm>
        </p:grpSpPr>
        <p:sp>
          <p:nvSpPr>
            <p:cNvPr id="9" name="TextBox 9"/>
            <p:cNvSpPr txBox="1"/>
            <p:nvPr/>
          </p:nvSpPr>
          <p:spPr>
            <a:xfrm>
              <a:off x="-167555" y="302066"/>
              <a:ext cx="9064688" cy="7607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96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Type </a:t>
              </a:r>
              <a:r>
                <a:rPr lang="en-US" sz="2400" dirty="0">
                  <a:solidFill>
                    <a:srgbClr val="FF0000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l</a:t>
              </a:r>
              <a:r>
                <a:rPr lang="en-US" sz="24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of </a:t>
              </a:r>
              <a:r>
                <a:rPr lang="en-US" sz="2400" dirty="0" err="1">
                  <a:solidFill>
                    <a:schemeClr val="bg1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ll</a:t>
              </a:r>
              <a:endParaRPr lang="en-US" sz="24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165909"/>
              <a:ext cx="9064688" cy="45494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286156" lvl="1" indent="-143078" algn="just">
                <a:lnSpc>
                  <a:spcPts val="1856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Snel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bloedend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tandvlees</a:t>
              </a:r>
              <a:endParaRPr lang="en-US" sz="2000" dirty="0">
                <a:solidFill>
                  <a:srgbClr val="F7FDFD"/>
                </a:solidFill>
                <a:latin typeface="Inter" panose="02000503000000020004" pitchFamily="2" charset="0"/>
                <a:ea typeface="Inter" panose="02000503000000020004" pitchFamily="2" charset="0"/>
              </a:endParaRPr>
            </a:p>
            <a:p>
              <a:pPr marL="286156" lvl="1" indent="-143078" algn="just">
                <a:lnSpc>
                  <a:spcPts val="1856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Droge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mond</a:t>
              </a:r>
              <a:endParaRPr lang="en-US" sz="2000" dirty="0">
                <a:solidFill>
                  <a:srgbClr val="F7FDFD"/>
                </a:solidFill>
                <a:latin typeface="Inter" panose="02000503000000020004" pitchFamily="2" charset="0"/>
                <a:ea typeface="Inter" panose="02000503000000020004" pitchFamily="2" charset="0"/>
              </a:endParaRPr>
            </a:p>
            <a:p>
              <a:pPr marL="286156" lvl="1" indent="-143078" algn="just">
                <a:lnSpc>
                  <a:spcPts val="1856"/>
                </a:lnSpc>
                <a:buFont typeface="Arial"/>
                <a:buChar char="•"/>
              </a:pP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Meer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eetmomenten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(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ook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in de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nacht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)</a:t>
              </a:r>
            </a:p>
            <a:p>
              <a:pPr marL="286156" lvl="1" indent="-143078" algn="just">
                <a:lnSpc>
                  <a:spcPts val="1856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Koolhydraten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en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suikers</a:t>
              </a:r>
              <a:endParaRPr lang="en-US" sz="2000" dirty="0">
                <a:solidFill>
                  <a:srgbClr val="F7FDFD"/>
                </a:solidFill>
                <a:latin typeface="Inter" panose="02000503000000020004" pitchFamily="2" charset="0"/>
                <a:ea typeface="Inter" panose="02000503000000020004" pitchFamily="2" charset="0"/>
              </a:endParaRPr>
            </a:p>
            <a:p>
              <a:pPr marL="286156" lvl="1" indent="-143078" algn="just">
                <a:lnSpc>
                  <a:spcPts val="1856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Stabiel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of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niet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?</a:t>
              </a:r>
            </a:p>
            <a:p>
              <a:pPr marL="286156" lvl="1" indent="-143078" algn="just">
                <a:lnSpc>
                  <a:spcPts val="1856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Gebruik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Insuline</a:t>
              </a:r>
              <a:r>
                <a:rPr lang="en-US" sz="20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?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137962" y="3047724"/>
            <a:ext cx="2745741" cy="1248398"/>
            <a:chOff x="0" y="302067"/>
            <a:chExt cx="7321976" cy="3329059"/>
          </a:xfrm>
        </p:grpSpPr>
        <p:sp>
          <p:nvSpPr>
            <p:cNvPr id="12" name="TextBox 12"/>
            <p:cNvSpPr txBox="1"/>
            <p:nvPr/>
          </p:nvSpPr>
          <p:spPr>
            <a:xfrm>
              <a:off x="167024" y="302067"/>
              <a:ext cx="7154952" cy="7350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25"/>
                </a:lnSpc>
                <a:spcBef>
                  <a:spcPct val="0"/>
                </a:spcBef>
              </a:pPr>
              <a:r>
                <a:rPr lang="en-US" sz="24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Vorm</a:t>
              </a:r>
              <a:r>
                <a:rPr lang="en-US" sz="2400" dirty="0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 van </a:t>
              </a:r>
              <a:r>
                <a:rPr lang="en-US" sz="2400" dirty="0" err="1">
                  <a:solidFill>
                    <a:srgbClr val="F7FDFD"/>
                  </a:solidFill>
                  <a:latin typeface="Inter" panose="02000503000000020004" pitchFamily="2" charset="0"/>
                  <a:ea typeface="Inter" panose="02000503000000020004" pitchFamily="2" charset="0"/>
                </a:rPr>
                <a:t>reuma</a:t>
              </a:r>
              <a:endParaRPr lang="en-US" sz="2400" dirty="0">
                <a:solidFill>
                  <a:srgbClr val="F7FDFD"/>
                </a:solidFill>
                <a:latin typeface="Inter" panose="02000503000000020004" pitchFamily="2" charset="0"/>
                <a:ea typeface="Inter" panose="02000503000000020004" pitchFamily="2" charset="0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127365"/>
              <a:ext cx="7154952" cy="25037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276877" lvl="1" indent="-138439">
                <a:lnSpc>
                  <a:spcPts val="1795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Ontsteking</a:t>
              </a:r>
              <a:r>
                <a:rPr lang="en-US" sz="2000" dirty="0">
                  <a:solidFill>
                    <a:srgbClr val="F7FDFD"/>
                  </a:solidFill>
                  <a:latin typeface="DM Sans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aan</a:t>
              </a:r>
              <a:r>
                <a:rPr lang="en-US" sz="2000" dirty="0">
                  <a:solidFill>
                    <a:srgbClr val="F7FDFD"/>
                  </a:solidFill>
                  <a:latin typeface="DM Sans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speekselklieren</a:t>
              </a:r>
              <a:endParaRPr lang="en-US" sz="2000" dirty="0">
                <a:solidFill>
                  <a:srgbClr val="F7FDFD"/>
                </a:solidFill>
                <a:latin typeface="DM Sans"/>
              </a:endParaRPr>
            </a:p>
            <a:p>
              <a:pPr marL="276877" lvl="1" indent="-138439">
                <a:lnSpc>
                  <a:spcPts val="1795"/>
                </a:lnSpc>
                <a:buFont typeface="Arial"/>
                <a:buChar char="•"/>
              </a:pP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Droge</a:t>
              </a:r>
              <a:r>
                <a:rPr lang="en-US" sz="2000" dirty="0">
                  <a:solidFill>
                    <a:srgbClr val="F7FDFD"/>
                  </a:solidFill>
                  <a:latin typeface="DM Sans"/>
                </a:rPr>
                <a:t> </a:t>
              </a: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mond</a:t>
              </a:r>
              <a:endParaRPr lang="en-US" sz="2000" dirty="0">
                <a:solidFill>
                  <a:srgbClr val="F7FDFD"/>
                </a:solidFill>
                <a:latin typeface="DM Sans"/>
              </a:endParaRPr>
            </a:p>
            <a:p>
              <a:pPr marL="276877" lvl="1" indent="-138439">
                <a:lnSpc>
                  <a:spcPts val="1795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2000" dirty="0">
                  <a:solidFill>
                    <a:srgbClr val="F7FDFD"/>
                  </a:solidFill>
                  <a:latin typeface="DM Sans"/>
                </a:rPr>
                <a:t>Meer </a:t>
              </a:r>
              <a:r>
                <a:rPr lang="en-US" sz="2000" dirty="0" err="1">
                  <a:solidFill>
                    <a:srgbClr val="F7FDFD"/>
                  </a:solidFill>
                  <a:latin typeface="DM Sans"/>
                </a:rPr>
                <a:t>plakvorming</a:t>
              </a:r>
              <a:endParaRPr lang="en-US" sz="2000" dirty="0">
                <a:solidFill>
                  <a:srgbClr val="F7FDFD"/>
                </a:solidFill>
                <a:latin typeface="DM Sans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026090" y="934475"/>
            <a:ext cx="2997629" cy="424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48"/>
              </a:lnSpc>
            </a:pPr>
            <a:r>
              <a:rPr lang="en-US" sz="2400" dirty="0">
                <a:solidFill>
                  <a:srgbClr val="70BF4A"/>
                </a:solidFill>
                <a:latin typeface="Inter" panose="02000503000000020004" pitchFamily="2" charset="0"/>
                <a:ea typeface="Inter" panose="02000503000000020004" pitchFamily="2" charset="0"/>
              </a:rPr>
              <a:t>Diabetes (mellitus)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267396" y="990324"/>
            <a:ext cx="1628146" cy="424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48"/>
              </a:lnSpc>
            </a:pPr>
            <a:r>
              <a:rPr lang="en-US" sz="2400" dirty="0" err="1">
                <a:solidFill>
                  <a:srgbClr val="70BF4A"/>
                </a:solidFill>
                <a:latin typeface="Inter" panose="02000503000000020004" pitchFamily="2" charset="0"/>
                <a:ea typeface="Inter" panose="02000503000000020004" pitchFamily="2" charset="0"/>
              </a:rPr>
              <a:t>Sjögren</a:t>
            </a:r>
            <a:endParaRPr lang="en-US" sz="2400" dirty="0">
              <a:solidFill>
                <a:srgbClr val="70BF4A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4B4F2D16-1F82-100D-3C9F-DE2D6B996FE3}"/>
              </a:ext>
            </a:extLst>
          </p:cNvPr>
          <p:cNvSpPr/>
          <p:nvPr/>
        </p:nvSpPr>
        <p:spPr>
          <a:xfrm>
            <a:off x="0" y="-19050"/>
            <a:ext cx="9144000" cy="133350"/>
          </a:xfrm>
          <a:prstGeom prst="rect">
            <a:avLst/>
          </a:prstGeom>
          <a:solidFill>
            <a:srgbClr val="005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45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BFFDAA7-DE20-18E3-6C36-D282CBDE307D}"/>
              </a:ext>
            </a:extLst>
          </p:cNvPr>
          <p:cNvSpPr txBox="1"/>
          <p:nvPr/>
        </p:nvSpPr>
        <p:spPr>
          <a:xfrm>
            <a:off x="0" y="108000"/>
            <a:ext cx="9144000" cy="523220"/>
          </a:xfrm>
          <a:prstGeom prst="rect">
            <a:avLst/>
          </a:prstGeom>
          <a:solidFill>
            <a:schemeClr val="tx2">
              <a:alpha val="20284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800" b="1" dirty="0">
                <a:latin typeface="Roobert" pitchFamily="2" charset="77"/>
              </a:rPr>
              <a:t>Risicofactoren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751855" y="1711237"/>
            <a:ext cx="2261430" cy="3303287"/>
            <a:chOff x="0" y="0"/>
            <a:chExt cx="434721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solidFill>
              <a:srgbClr val="00549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2185664" y="1846330"/>
            <a:ext cx="2168945" cy="3168194"/>
            <a:chOff x="0" y="0"/>
            <a:chExt cx="434721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solidFill>
              <a:srgbClr val="00549F">
                <a:alpha val="57647"/>
              </a:srgbClr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0641" y="2115652"/>
            <a:ext cx="1984568" cy="2898872"/>
            <a:chOff x="0" y="0"/>
            <a:chExt cx="434721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solidFill>
              <a:srgbClr val="00549F">
                <a:alpha val="31765"/>
              </a:srgbClr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4454621" y="1805028"/>
            <a:ext cx="2197221" cy="3209496"/>
            <a:chOff x="0" y="0"/>
            <a:chExt cx="434721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347210" cy="6350000"/>
            </a:xfrm>
            <a:custGeom>
              <a:avLst/>
              <a:gdLst/>
              <a:ahLst/>
              <a:cxnLst/>
              <a:rect l="l" t="t" r="r" b="b"/>
              <a:pathLst>
                <a:path w="4347210" h="6350000">
                  <a:moveTo>
                    <a:pt x="4347210" y="0"/>
                  </a:moveTo>
                  <a:lnTo>
                    <a:pt x="0" y="1079500"/>
                  </a:lnTo>
                  <a:lnTo>
                    <a:pt x="0" y="6350000"/>
                  </a:lnTo>
                  <a:lnTo>
                    <a:pt x="4347210" y="6350000"/>
                  </a:lnTo>
                  <a:lnTo>
                    <a:pt x="4347210" y="0"/>
                  </a:lnTo>
                  <a:close/>
                </a:path>
              </a:pathLst>
            </a:custGeom>
            <a:solidFill>
              <a:srgbClr val="00549F">
                <a:alpha val="80000"/>
              </a:srgbClr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 sz="450"/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621824" y="57150"/>
            <a:ext cx="522176" cy="522176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187933" y="2691586"/>
            <a:ext cx="1663914" cy="904638"/>
            <a:chOff x="0" y="0"/>
            <a:chExt cx="4437103" cy="2412365"/>
          </a:xfrm>
        </p:grpSpPr>
        <p:sp>
          <p:nvSpPr>
            <p:cNvPr id="12" name="TextBox 12"/>
            <p:cNvSpPr txBox="1"/>
            <p:nvPr/>
          </p:nvSpPr>
          <p:spPr>
            <a:xfrm>
              <a:off x="0" y="0"/>
              <a:ext cx="4437103" cy="5044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0"/>
                </a:lnSpc>
                <a:spcBef>
                  <a:spcPct val="0"/>
                </a:spcBef>
              </a:pPr>
              <a:r>
                <a:rPr lang="en-US" sz="1225">
                  <a:solidFill>
                    <a:srgbClr val="FFFFFF"/>
                  </a:solidFill>
                  <a:latin typeface="DM Sans Bold"/>
                </a:rPr>
                <a:t>ASA l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98132"/>
              <a:ext cx="4437103" cy="14142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 dirty="0" err="1">
                  <a:solidFill>
                    <a:srgbClr val="FFFFFF"/>
                  </a:solidFill>
                  <a:latin typeface="DM Sans"/>
                </a:rPr>
                <a:t>Gezonde</a:t>
              </a:r>
              <a:r>
                <a:rPr lang="en-US" sz="1000" dirty="0">
                  <a:solidFill>
                    <a:srgbClr val="FFFFFF"/>
                  </a:solidFill>
                  <a:latin typeface="DM Sans"/>
                </a:rPr>
                <a:t> </a:t>
              </a:r>
              <a:r>
                <a:rPr lang="en-US" sz="1000" dirty="0" err="1">
                  <a:solidFill>
                    <a:srgbClr val="FFFFFF"/>
                  </a:solidFill>
                  <a:latin typeface="DM Sans"/>
                </a:rPr>
                <a:t>patiënt</a:t>
              </a:r>
              <a:r>
                <a:rPr lang="en-US" sz="1000" dirty="0">
                  <a:solidFill>
                    <a:srgbClr val="FFFFFF"/>
                  </a:solidFill>
                  <a:latin typeface="DM Sans"/>
                </a:rPr>
                <a:t>.</a:t>
              </a: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endParaRPr lang="en-US" sz="1000" dirty="0">
                <a:solidFill>
                  <a:srgbClr val="FFFFFF"/>
                </a:solidFill>
                <a:latin typeface="DM Sans"/>
              </a:endParaRP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 dirty="0" err="1">
                  <a:solidFill>
                    <a:srgbClr val="FFFFFF"/>
                  </a:solidFill>
                  <a:latin typeface="DM Sans"/>
                </a:rPr>
                <a:t>Iedere</a:t>
              </a:r>
              <a:r>
                <a:rPr lang="en-US" sz="1000" dirty="0">
                  <a:solidFill>
                    <a:srgbClr val="FFFFFF"/>
                  </a:solidFill>
                  <a:latin typeface="DM Sans"/>
                </a:rPr>
                <a:t> </a:t>
              </a:r>
              <a:r>
                <a:rPr lang="en-US" sz="1000" dirty="0" err="1">
                  <a:solidFill>
                    <a:srgbClr val="FFFFFF"/>
                  </a:solidFill>
                  <a:latin typeface="DM Sans"/>
                </a:rPr>
                <a:t>behandeling</a:t>
              </a:r>
              <a:r>
                <a:rPr lang="en-US" sz="1000" dirty="0">
                  <a:solidFill>
                    <a:srgbClr val="FFFFFF"/>
                  </a:solidFill>
                  <a:latin typeface="DM Sans"/>
                </a:rPr>
                <a:t> </a:t>
              </a:r>
              <a:r>
                <a:rPr lang="en-US" sz="1000" dirty="0" err="1">
                  <a:solidFill>
                    <a:srgbClr val="FFFFFF"/>
                  </a:solidFill>
                  <a:latin typeface="DM Sans"/>
                </a:rPr>
                <a:t>mogelijk</a:t>
              </a:r>
              <a:endParaRPr lang="en-US" sz="1000" dirty="0">
                <a:solidFill>
                  <a:srgbClr val="FFFFFF"/>
                </a:solidFill>
                <a:latin typeface="DM Sans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321277" y="2442576"/>
            <a:ext cx="1663914" cy="2520464"/>
            <a:chOff x="0" y="0"/>
            <a:chExt cx="4437103" cy="672123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0"/>
              <a:ext cx="4437103" cy="5044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0"/>
                </a:lnSpc>
                <a:spcBef>
                  <a:spcPct val="0"/>
                </a:spcBef>
              </a:pPr>
              <a:r>
                <a:rPr lang="en-US" sz="1225">
                  <a:solidFill>
                    <a:srgbClr val="FFFFFF"/>
                  </a:solidFill>
                  <a:latin typeface="DM Sans Bold"/>
                </a:rPr>
                <a:t>ASA ll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998131"/>
              <a:ext cx="4437103" cy="57231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Lichte of matige systematische afwijkingen, die de dagelijkse activiteit van de patiënt niet belemmeren.</a:t>
              </a: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endParaRPr lang="en-US" sz="1000">
                <a:solidFill>
                  <a:srgbClr val="FFFFFF"/>
                </a:solidFill>
                <a:latin typeface="DM Sans"/>
              </a:endParaRP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Enige beperkingen: dit impliceert beperking van behandelingsduur en stress, in combinatie met het treffen van profylactische maatregelen.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612694" y="2442576"/>
            <a:ext cx="1663914" cy="1802320"/>
            <a:chOff x="0" y="0"/>
            <a:chExt cx="4437103" cy="4806186"/>
          </a:xfrm>
        </p:grpSpPr>
        <p:sp>
          <p:nvSpPr>
            <p:cNvPr id="18" name="TextBox 18"/>
            <p:cNvSpPr txBox="1"/>
            <p:nvPr/>
          </p:nvSpPr>
          <p:spPr>
            <a:xfrm>
              <a:off x="0" y="0"/>
              <a:ext cx="4437103" cy="5044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0"/>
                </a:lnSpc>
                <a:spcBef>
                  <a:spcPct val="0"/>
                </a:spcBef>
              </a:pPr>
              <a:r>
                <a:rPr lang="en-US" sz="1225">
                  <a:solidFill>
                    <a:srgbClr val="FFFFFF"/>
                  </a:solidFill>
                  <a:latin typeface="DM Sans Bold"/>
                </a:rPr>
                <a:t>ASA lll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998133"/>
              <a:ext cx="4437103" cy="38080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Activiteit belemmerende systematische afwijkingen.</a:t>
              </a:r>
            </a:p>
            <a:p>
              <a:pPr>
                <a:lnSpc>
                  <a:spcPts val="1400"/>
                </a:lnSpc>
              </a:pPr>
              <a:endParaRPr lang="en-US" sz="1000">
                <a:solidFill>
                  <a:srgbClr val="FFFFFF"/>
                </a:solidFill>
                <a:latin typeface="DM Sans"/>
              </a:endParaRP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Routine behandelingen vaak wel mogelijk. Uitvoeren uitgebreide behandeling met eigen tandarts onder voorwaarden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965737" y="2358818"/>
            <a:ext cx="1663914" cy="1084174"/>
            <a:chOff x="0" y="0"/>
            <a:chExt cx="4437103" cy="2891127"/>
          </a:xfrm>
        </p:grpSpPr>
        <p:sp>
          <p:nvSpPr>
            <p:cNvPr id="21" name="TextBox 21"/>
            <p:cNvSpPr txBox="1"/>
            <p:nvPr/>
          </p:nvSpPr>
          <p:spPr>
            <a:xfrm>
              <a:off x="0" y="0"/>
              <a:ext cx="4437103" cy="5044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0"/>
                </a:lnSpc>
                <a:spcBef>
                  <a:spcPct val="0"/>
                </a:spcBef>
              </a:pPr>
              <a:r>
                <a:rPr lang="en-US" sz="1225">
                  <a:solidFill>
                    <a:srgbClr val="FFFFFF"/>
                  </a:solidFill>
                  <a:latin typeface="DM Sans Bold"/>
                </a:rPr>
                <a:t>ASA lV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998132"/>
              <a:ext cx="4437103" cy="18929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levensbedreigende systematische afwijkingen.</a:t>
              </a:r>
            </a:p>
            <a:p>
              <a:pPr>
                <a:lnSpc>
                  <a:spcPts val="1400"/>
                </a:lnSpc>
              </a:pPr>
              <a:endParaRPr lang="en-US" sz="1000">
                <a:solidFill>
                  <a:srgbClr val="FFFFFF"/>
                </a:solidFill>
                <a:latin typeface="DM Sans"/>
              </a:endParaRPr>
            </a:p>
            <a:p>
              <a:pPr>
                <a:lnSpc>
                  <a:spcPts val="1400"/>
                </a:lnSpc>
                <a:spcBef>
                  <a:spcPct val="0"/>
                </a:spcBef>
              </a:pPr>
              <a:r>
                <a:rPr lang="en-US" sz="1000">
                  <a:solidFill>
                    <a:srgbClr val="FFFFFF"/>
                  </a:solidFill>
                  <a:latin typeface="DM Sans"/>
                </a:rPr>
                <a:t>Alleen noodvoorzieningen.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2742645" y="410359"/>
            <a:ext cx="540401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5"/>
              </a:lnSpc>
              <a:spcBef>
                <a:spcPct val="0"/>
              </a:spcBef>
            </a:pPr>
            <a:r>
              <a:rPr lang="en-US" sz="2688">
                <a:solidFill>
                  <a:srgbClr val="00549F"/>
                </a:solidFill>
                <a:latin typeface="DM Sans Bold"/>
              </a:rPr>
              <a:t>Medische anamnese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0BE2DA20-9F9C-E0C3-3C5C-E7287377325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3480356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5400000">
            <a:off x="8468333" y="-8917"/>
            <a:ext cx="665534" cy="685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 flipH="1">
            <a:off x="17024" y="4375060"/>
            <a:ext cx="1366427" cy="1536881"/>
          </a:xfrm>
          <a:prstGeom prst="rect">
            <a:avLst/>
          </a:prstGeom>
        </p:spPr>
      </p:pic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547358" y="1369893"/>
          <a:ext cx="3445928" cy="2982661"/>
        </p:xfrm>
        <a:graphic>
          <a:graphicData uri="http://schemas.openxmlformats.org/drawingml/2006/table">
            <a:tbl>
              <a:tblPr/>
              <a:tblGrid>
                <a:gridCol w="1353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2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863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DM Sans Bold"/>
                        </a:rPr>
                        <a:t>INR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BF4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DM Sans Bold"/>
                        </a:rPr>
                        <a:t>Stollingspercentage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B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51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1.0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100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20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1.2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50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51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1.8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20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51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2.5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12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51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3.0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9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518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meer dan 4.0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en-US" sz="1100">
                          <a:solidFill>
                            <a:srgbClr val="00549F"/>
                          </a:solidFill>
                          <a:latin typeface="DM Sans Bold"/>
                        </a:rPr>
                        <a:t>minder dan 5</a:t>
                      </a:r>
                      <a:endParaRPr lang="en-US" sz="600"/>
                    </a:p>
                  </a:txBody>
                  <a:tcPr marL="45720" marR="45720" marT="22860" marB="22860">
                    <a:lnL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549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10408921">
            <a:off x="3462370" y="3571683"/>
            <a:ext cx="1891901" cy="140000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439448" y="4475437"/>
            <a:ext cx="522176" cy="52217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449736" y="1885950"/>
            <a:ext cx="3641171" cy="789092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14350" y="127285"/>
            <a:ext cx="7443940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30"/>
              </a:lnSpc>
              <a:spcBef>
                <a:spcPct val="0"/>
              </a:spcBef>
            </a:pPr>
            <a:r>
              <a:rPr lang="en-US" sz="3775">
                <a:solidFill>
                  <a:srgbClr val="70BF4A"/>
                </a:solidFill>
                <a:latin typeface="DM Sans Bold"/>
              </a:rPr>
              <a:t>INR en stollingsfactorenpercentage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18983" y="3207056"/>
            <a:ext cx="2955785" cy="260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6"/>
              </a:lnSpc>
            </a:pPr>
            <a:r>
              <a:rPr lang="en-US" sz="1518">
                <a:solidFill>
                  <a:srgbClr val="00549F"/>
                </a:solidFill>
                <a:latin typeface="Poppins Medium Bold"/>
              </a:rPr>
              <a:t>Een INR van 1.0-1.2 is normaal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88817" y="367455"/>
            <a:ext cx="3887222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25"/>
              </a:lnSpc>
              <a:spcBef>
                <a:spcPct val="0"/>
              </a:spcBef>
            </a:pPr>
            <a:r>
              <a:rPr lang="en-US" sz="3438">
                <a:solidFill>
                  <a:srgbClr val="70BF4A"/>
                </a:solidFill>
                <a:latin typeface="DM Sans Bold"/>
              </a:rPr>
              <a:t>Medicatie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7457860" y="3247023"/>
            <a:ext cx="1686141" cy="189647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1257300" y="0"/>
            <a:ext cx="6414529" cy="2187009"/>
            <a:chOff x="0" y="0"/>
            <a:chExt cx="8007477" cy="273011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007477" cy="2730119"/>
            </a:xfrm>
            <a:custGeom>
              <a:avLst/>
              <a:gdLst/>
              <a:ahLst/>
              <a:cxnLst/>
              <a:rect l="l" t="t" r="r" b="b"/>
              <a:pathLst>
                <a:path w="8007477" h="2730119">
                  <a:moveTo>
                    <a:pt x="8007477" y="0"/>
                  </a:moveTo>
                  <a:lnTo>
                    <a:pt x="6787261" y="2730119"/>
                  </a:lnTo>
                  <a:lnTo>
                    <a:pt x="0" y="2730119"/>
                  </a:lnTo>
                  <a:lnTo>
                    <a:pt x="0" y="0"/>
                  </a:lnTo>
                  <a:lnTo>
                    <a:pt x="8007477" y="0"/>
                  </a:lnTo>
                  <a:close/>
                </a:path>
              </a:pathLst>
            </a:custGeom>
            <a:blipFill>
              <a:blip r:embed="rId4"/>
              <a:stretch>
                <a:fillRect t="-47889" b="-47889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78127" y="2625725"/>
            <a:ext cx="2515697" cy="1093857"/>
            <a:chOff x="0" y="0"/>
            <a:chExt cx="6708525" cy="2916953"/>
          </a:xfrm>
        </p:grpSpPr>
        <p:sp>
          <p:nvSpPr>
            <p:cNvPr id="7" name="TextBox 7"/>
            <p:cNvSpPr txBox="1"/>
            <p:nvPr/>
          </p:nvSpPr>
          <p:spPr>
            <a:xfrm>
              <a:off x="0" y="0"/>
              <a:ext cx="6708525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Anti- depressiva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94347"/>
              <a:ext cx="6708525" cy="20226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30"/>
                </a:lnSpc>
                <a:spcBef>
                  <a:spcPct val="0"/>
                </a:spcBef>
              </a:pPr>
              <a:r>
                <a:rPr lang="en-US" sz="1450">
                  <a:solidFill>
                    <a:srgbClr val="111B3D"/>
                  </a:solidFill>
                  <a:latin typeface="DM Sans"/>
                </a:rPr>
                <a:t>Invloed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op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speeksel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droge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mond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gevoel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hyposiali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)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en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smaakstoornis</a:t>
              </a:r>
              <a:endParaRPr lang="en-US" sz="1450" dirty="0">
                <a:solidFill>
                  <a:srgbClr val="111B3D"/>
                </a:solidFill>
                <a:latin typeface="DM Sans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672202" y="2625725"/>
            <a:ext cx="3875192" cy="790550"/>
            <a:chOff x="0" y="0"/>
            <a:chExt cx="10333845" cy="2108134"/>
          </a:xfrm>
        </p:grpSpPr>
        <p:sp>
          <p:nvSpPr>
            <p:cNvPr id="10" name="TextBox 10"/>
            <p:cNvSpPr txBox="1"/>
            <p:nvPr/>
          </p:nvSpPr>
          <p:spPr>
            <a:xfrm>
              <a:off x="0" y="0"/>
              <a:ext cx="10333845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Bloedverdunners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903872"/>
              <a:ext cx="10333845" cy="1204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820"/>
                </a:lnSpc>
                <a:spcBef>
                  <a:spcPct val="0"/>
                </a:spcBef>
              </a:pP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Verhoogde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bloedingsneiging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brandend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mondgevoel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smaakstoornis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en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gingivahyperplasie</a:t>
              </a:r>
              <a:endParaRPr lang="en-US" sz="1300" dirty="0">
                <a:solidFill>
                  <a:srgbClr val="111B3D"/>
                </a:solidFill>
                <a:latin typeface="DM Sans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24515" y="3937336"/>
            <a:ext cx="2515697" cy="580897"/>
            <a:chOff x="0" y="0"/>
            <a:chExt cx="6708525" cy="1549058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6708525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Bisfosfonaten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894349"/>
              <a:ext cx="6708525" cy="654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30"/>
                </a:lnSpc>
                <a:spcBef>
                  <a:spcPct val="0"/>
                </a:spcBef>
              </a:pPr>
              <a:r>
                <a:rPr lang="en-US" sz="1450">
                  <a:solidFill>
                    <a:srgbClr val="111B3D"/>
                  </a:solidFill>
                  <a:latin typeface="DM Sans"/>
                </a:rPr>
                <a:t>Botontkalking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672202" y="3937336"/>
            <a:ext cx="3251314" cy="790550"/>
            <a:chOff x="0" y="0"/>
            <a:chExt cx="8670171" cy="2108134"/>
          </a:xfrm>
        </p:grpSpPr>
        <p:sp>
          <p:nvSpPr>
            <p:cNvPr id="16" name="TextBox 16"/>
            <p:cNvSpPr txBox="1"/>
            <p:nvPr/>
          </p:nvSpPr>
          <p:spPr>
            <a:xfrm>
              <a:off x="0" y="0"/>
              <a:ext cx="8670171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Maagzuurremmer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03872"/>
              <a:ext cx="8670171" cy="12042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820"/>
                </a:lnSpc>
                <a:spcBef>
                  <a:spcPct val="0"/>
                </a:spcBef>
              </a:pP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Droge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mond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gevoel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en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keel,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ontsteking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van het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mondslijmvlies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.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930051" y="1093505"/>
            <a:ext cx="3699600" cy="837378"/>
            <a:chOff x="0" y="0"/>
            <a:chExt cx="9865599" cy="2233007"/>
          </a:xfrm>
        </p:grpSpPr>
        <p:sp>
          <p:nvSpPr>
            <p:cNvPr id="19" name="TextBox 19"/>
            <p:cNvSpPr txBox="1"/>
            <p:nvPr/>
          </p:nvSpPr>
          <p:spPr>
            <a:xfrm>
              <a:off x="0" y="0"/>
              <a:ext cx="9865599" cy="6839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 dirty="0" err="1">
                  <a:solidFill>
                    <a:srgbClr val="111B3D"/>
                  </a:solidFill>
                  <a:latin typeface="DM Sans Bold"/>
                </a:rPr>
                <a:t>Pijnstillers</a:t>
              </a:r>
              <a:r>
                <a:rPr lang="en-US" sz="1675" dirty="0">
                  <a:solidFill>
                    <a:srgbClr val="111B3D"/>
                  </a:solidFill>
                  <a:latin typeface="DM Sans Bold"/>
                </a:rPr>
                <a:t> &amp; </a:t>
              </a:r>
              <a:r>
                <a:rPr lang="en-US" sz="1675" dirty="0" err="1">
                  <a:solidFill>
                    <a:srgbClr val="111B3D"/>
                  </a:solidFill>
                  <a:latin typeface="DM Sans Bold"/>
                </a:rPr>
                <a:t>ontstekingsremmers</a:t>
              </a:r>
              <a:endParaRPr lang="en-US" sz="1675" dirty="0">
                <a:solidFill>
                  <a:srgbClr val="111B3D"/>
                </a:solidFill>
                <a:latin typeface="DM Sans Bold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894349"/>
              <a:ext cx="9865599" cy="13386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30"/>
                </a:lnSpc>
                <a:spcBef>
                  <a:spcPct val="0"/>
                </a:spcBef>
              </a:pP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Verhoogde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bloedingsneiging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zwelling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van de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speekselklieren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droge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mond</a:t>
              </a:r>
              <a:endParaRPr lang="en-US" sz="1450" dirty="0">
                <a:solidFill>
                  <a:srgbClr val="111B3D"/>
                </a:solidFill>
                <a:latin typeface="DM San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88817" y="367455"/>
            <a:ext cx="3887222" cy="1051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25"/>
              </a:lnSpc>
              <a:spcBef>
                <a:spcPct val="0"/>
              </a:spcBef>
            </a:pPr>
            <a:r>
              <a:rPr lang="en-US" sz="3438">
                <a:solidFill>
                  <a:srgbClr val="70BF4A"/>
                </a:solidFill>
                <a:latin typeface="DM Sans Bold"/>
              </a:rPr>
              <a:t>Diabetes &amp; medicatie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7457860" y="3247023"/>
            <a:ext cx="1686141" cy="1896477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1484479" y="0"/>
            <a:ext cx="6414529" cy="2187009"/>
            <a:chOff x="0" y="0"/>
            <a:chExt cx="8007477" cy="273011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007477" cy="2730119"/>
            </a:xfrm>
            <a:custGeom>
              <a:avLst/>
              <a:gdLst/>
              <a:ahLst/>
              <a:cxnLst/>
              <a:rect l="l" t="t" r="r" b="b"/>
              <a:pathLst>
                <a:path w="8007477" h="2730119">
                  <a:moveTo>
                    <a:pt x="8007477" y="0"/>
                  </a:moveTo>
                  <a:lnTo>
                    <a:pt x="6787261" y="2730119"/>
                  </a:lnTo>
                  <a:lnTo>
                    <a:pt x="0" y="2730119"/>
                  </a:lnTo>
                  <a:lnTo>
                    <a:pt x="0" y="0"/>
                  </a:lnTo>
                  <a:lnTo>
                    <a:pt x="8007477" y="0"/>
                  </a:lnTo>
                  <a:close/>
                </a:path>
              </a:pathLst>
            </a:custGeom>
            <a:blipFill>
              <a:blip r:embed="rId4"/>
              <a:stretch>
                <a:fillRect t="-32763" b="-32763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04800" y="2492839"/>
            <a:ext cx="3967433" cy="2332681"/>
            <a:chOff x="0" y="0"/>
            <a:chExt cx="2089841" cy="122873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89841" cy="1228737"/>
            </a:xfrm>
            <a:custGeom>
              <a:avLst/>
              <a:gdLst/>
              <a:ahLst/>
              <a:cxnLst/>
              <a:rect l="l" t="t" r="r" b="b"/>
              <a:pathLst>
                <a:path w="2089841" h="1228737">
                  <a:moveTo>
                    <a:pt x="0" y="0"/>
                  </a:moveTo>
                  <a:lnTo>
                    <a:pt x="2089841" y="0"/>
                  </a:lnTo>
                  <a:lnTo>
                    <a:pt x="2089841" y="1228737"/>
                  </a:lnTo>
                  <a:lnTo>
                    <a:pt x="0" y="1228737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856"/>
                </a:lnSpc>
              </a:pPr>
              <a:endParaRPr sz="45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951687" y="2492839"/>
            <a:ext cx="3239813" cy="1863300"/>
            <a:chOff x="-1" y="0"/>
            <a:chExt cx="7826700" cy="4968798"/>
          </a:xfrm>
        </p:grpSpPr>
        <p:sp>
          <p:nvSpPr>
            <p:cNvPr id="10" name="TextBox 10"/>
            <p:cNvSpPr txBox="1"/>
            <p:nvPr/>
          </p:nvSpPr>
          <p:spPr>
            <a:xfrm>
              <a:off x="-1" y="0"/>
              <a:ext cx="6708526" cy="6839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 dirty="0">
                  <a:solidFill>
                    <a:srgbClr val="111B3D"/>
                  </a:solidFill>
                  <a:latin typeface="DM Sans Bold"/>
                </a:rPr>
                <a:t>Type </a:t>
              </a:r>
              <a:r>
                <a:rPr lang="en-US" sz="1675" dirty="0" err="1">
                  <a:solidFill>
                    <a:srgbClr val="111B3D"/>
                  </a:solidFill>
                  <a:latin typeface="DM Sans Bold"/>
                </a:rPr>
                <a:t>ll</a:t>
              </a:r>
              <a:endParaRPr lang="en-US" sz="1675" dirty="0">
                <a:solidFill>
                  <a:srgbClr val="111B3D"/>
                </a:solidFill>
                <a:latin typeface="DM Sans Bold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-1" y="894349"/>
              <a:ext cx="7826700" cy="40744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313053" lvl="1" indent="-156527">
                <a:lnSpc>
                  <a:spcPts val="2030"/>
                </a:lnSpc>
                <a:buFont typeface="Arial"/>
                <a:buChar char="•"/>
              </a:pP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Leefstijladvies</a:t>
              </a:r>
              <a:endParaRPr lang="en-US" sz="1450" dirty="0">
                <a:solidFill>
                  <a:srgbClr val="111B3D"/>
                </a:solidFill>
                <a:latin typeface="DM Sans"/>
              </a:endParaRPr>
            </a:p>
            <a:p>
              <a:pPr marL="313053" lvl="1" indent="-156527">
                <a:lnSpc>
                  <a:spcPts val="2030"/>
                </a:lnSpc>
                <a:buFont typeface="Arial"/>
                <a:buChar char="•"/>
              </a:pP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Tablet (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metformine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)</a:t>
              </a:r>
            </a:p>
            <a:p>
              <a:pPr marL="313053" lvl="1" indent="-156527">
                <a:lnSpc>
                  <a:spcPts val="2030"/>
                </a:lnSpc>
                <a:buFont typeface="Arial"/>
                <a:buChar char="•"/>
              </a:pP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Enkele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gevallen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tijdelijk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)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insuline</a:t>
              </a:r>
              <a:endParaRPr lang="en-US" sz="1450" dirty="0">
                <a:solidFill>
                  <a:srgbClr val="111B3D"/>
                </a:solidFill>
                <a:latin typeface="DM Sans"/>
              </a:endParaRPr>
            </a:p>
            <a:p>
              <a:pPr marL="313053" lvl="1" indent="-156527">
                <a:lnSpc>
                  <a:spcPts val="2030"/>
                </a:lnSpc>
                <a:buFont typeface="Arial"/>
                <a:buChar char="•"/>
              </a:pP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Smaakstoornis</a:t>
              </a:r>
              <a:endParaRPr lang="en-US" sz="1450" dirty="0">
                <a:solidFill>
                  <a:srgbClr val="111B3D"/>
                </a:solidFill>
                <a:latin typeface="DM Sans"/>
              </a:endParaRPr>
            </a:p>
            <a:p>
              <a:pPr marL="313053" lvl="1" indent="-156527">
                <a:lnSpc>
                  <a:spcPts val="203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Braken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en 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misselijkheid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450" dirty="0" err="1">
                  <a:solidFill>
                    <a:srgbClr val="111B3D"/>
                  </a:solidFill>
                  <a:latin typeface="DM Sans"/>
                </a:rPr>
                <a:t>beginfase</a:t>
              </a:r>
              <a:r>
                <a:rPr lang="en-US" sz="1450" dirty="0">
                  <a:solidFill>
                    <a:srgbClr val="111B3D"/>
                  </a:solidFill>
                  <a:latin typeface="DM Sans"/>
                </a:rPr>
                <a:t>)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06834" y="2582897"/>
            <a:ext cx="3875192" cy="2175545"/>
            <a:chOff x="0" y="0"/>
            <a:chExt cx="10333845" cy="5801453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10333845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 dirty="0">
                  <a:solidFill>
                    <a:srgbClr val="111B3D"/>
                  </a:solidFill>
                  <a:latin typeface="DM Sans Bold"/>
                </a:rPr>
                <a:t>Type l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903872"/>
              <a:ext cx="10333845" cy="48975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Auto-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immuunziekte</a:t>
              </a:r>
              <a:endParaRPr lang="en-US" sz="1300" dirty="0">
                <a:solidFill>
                  <a:srgbClr val="111B3D"/>
                </a:solidFill>
                <a:latin typeface="DM Sans"/>
              </a:endParaRPr>
            </a:p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Schommelende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bloedsuikerwaarde</a:t>
              </a:r>
              <a:endParaRPr lang="en-US" sz="1300" dirty="0">
                <a:solidFill>
                  <a:srgbClr val="111B3D"/>
                </a:solidFill>
                <a:latin typeface="DM Sans"/>
              </a:endParaRPr>
            </a:p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Altijd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gebruik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Insuline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Aspart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, Lantus, Nova Rapid)</a:t>
              </a:r>
            </a:p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Droge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mond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,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bloedend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tandvlees</a:t>
              </a:r>
              <a:endParaRPr lang="en-US" sz="1300" dirty="0">
                <a:solidFill>
                  <a:srgbClr val="111B3D"/>
                </a:solidFill>
                <a:latin typeface="DM Sans"/>
              </a:endParaRPr>
            </a:p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Meer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eet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- drink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momenten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ook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in de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nacht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)</a:t>
              </a:r>
            </a:p>
            <a:p>
              <a:pPr marL="280669" lvl="1" indent="-140335">
                <a:lnSpc>
                  <a:spcPts val="1820"/>
                </a:lnSpc>
                <a:buFont typeface="Arial"/>
                <a:buChar char="•"/>
              </a:pP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Meer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suikers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nodig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(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koolhydraten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)</a:t>
              </a:r>
            </a:p>
            <a:p>
              <a:pPr marL="280669" lvl="1" indent="-140335">
                <a:lnSpc>
                  <a:spcPts val="1820"/>
                </a:lnSpc>
                <a:spcBef>
                  <a:spcPct val="0"/>
                </a:spcBef>
                <a:buFont typeface="Arial"/>
                <a:buChar char="•"/>
              </a:pP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Vaak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ook</a:t>
              </a:r>
              <a:r>
                <a:rPr lang="en-US" sz="1300" dirty="0">
                  <a:solidFill>
                    <a:srgbClr val="111B3D"/>
                  </a:solidFill>
                  <a:latin typeface="DM Sans"/>
                </a:rPr>
                <a:t> </a:t>
              </a:r>
              <a:r>
                <a:rPr lang="en-US" sz="1300" dirty="0" err="1">
                  <a:solidFill>
                    <a:srgbClr val="111B3D"/>
                  </a:solidFill>
                  <a:latin typeface="DM Sans"/>
                </a:rPr>
                <a:t>schildklierafwijking</a:t>
              </a:r>
              <a:endParaRPr lang="en-US" sz="1300" dirty="0">
                <a:solidFill>
                  <a:srgbClr val="111B3D"/>
                </a:solidFill>
                <a:latin typeface="DM San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1606" y="150977"/>
            <a:ext cx="4695001" cy="998361"/>
            <a:chOff x="0" y="0"/>
            <a:chExt cx="12520003" cy="2662295"/>
          </a:xfrm>
        </p:grpSpPr>
        <p:sp>
          <p:nvSpPr>
            <p:cNvPr id="3" name="TextBox 3"/>
            <p:cNvSpPr txBox="1"/>
            <p:nvPr/>
          </p:nvSpPr>
          <p:spPr>
            <a:xfrm>
              <a:off x="0" y="0"/>
              <a:ext cx="12520003" cy="19492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700"/>
                </a:lnSpc>
              </a:pPr>
              <a:r>
                <a:rPr lang="en-US" sz="4750">
                  <a:solidFill>
                    <a:srgbClr val="70BF4A"/>
                  </a:solidFill>
                  <a:latin typeface="DM Sans Bold"/>
                </a:rPr>
                <a:t>Dossiervoering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083162"/>
              <a:ext cx="12520003" cy="5791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00"/>
                </a:lnSpc>
              </a:pPr>
              <a:endParaRPr sz="45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51516" y="1581150"/>
            <a:ext cx="6133030" cy="2962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"/>
              </a:lnSpc>
            </a:pPr>
            <a:r>
              <a:rPr lang="en-US" sz="1750" dirty="0">
                <a:solidFill>
                  <a:srgbClr val="00549F"/>
                </a:solidFill>
                <a:latin typeface="DM Sans Bold"/>
              </a:rPr>
              <a:t>Begin </a:t>
            </a:r>
            <a:r>
              <a:rPr lang="en-US" sz="1750" dirty="0" err="1">
                <a:solidFill>
                  <a:srgbClr val="00549F"/>
                </a:solidFill>
                <a:latin typeface="DM Sans Bold"/>
              </a:rPr>
              <a:t>vooraf</a:t>
            </a:r>
            <a:r>
              <a:rPr lang="en-US" sz="1750" dirty="0">
                <a:solidFill>
                  <a:srgbClr val="00549F"/>
                </a:solidFill>
                <a:latin typeface="DM Sans Bold"/>
              </a:rPr>
              <a:t> met </a:t>
            </a:r>
            <a:r>
              <a:rPr lang="en-US" sz="1750" dirty="0" err="1">
                <a:solidFill>
                  <a:srgbClr val="00549F"/>
                </a:solidFill>
                <a:latin typeface="DM Sans Bold"/>
              </a:rPr>
              <a:t>een</a:t>
            </a:r>
            <a:r>
              <a:rPr lang="en-US" sz="1750" dirty="0">
                <a:solidFill>
                  <a:srgbClr val="00549F"/>
                </a:solidFill>
                <a:latin typeface="DM Sans Bold"/>
              </a:rPr>
              <a:t> check op:</a:t>
            </a: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 err="1">
                <a:solidFill>
                  <a:srgbClr val="00549F"/>
                </a:solidFill>
                <a:latin typeface="DM Sans"/>
              </a:rPr>
              <a:t>cariësactiviteit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verleden</a:t>
            </a:r>
            <a:endParaRPr lang="en-US" sz="1750" dirty="0">
              <a:solidFill>
                <a:srgbClr val="00549F"/>
              </a:solidFill>
              <a:latin typeface="DM Sans"/>
            </a:endParaRP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 err="1">
                <a:solidFill>
                  <a:srgbClr val="00549F"/>
                </a:solidFill>
                <a:latin typeface="DM Sans"/>
              </a:rPr>
              <a:t>zorgplan</a:t>
            </a:r>
            <a:endParaRPr lang="en-US" sz="1750" dirty="0">
              <a:solidFill>
                <a:srgbClr val="00549F"/>
              </a:solidFill>
              <a:latin typeface="DM Sans"/>
            </a:endParaRP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 err="1">
                <a:solidFill>
                  <a:srgbClr val="00549F"/>
                </a:solidFill>
                <a:latin typeface="DM Sans"/>
              </a:rPr>
              <a:t>medische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anamnese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(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Vraag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goed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door!)</a:t>
            </a: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 err="1">
                <a:solidFill>
                  <a:srgbClr val="00549F"/>
                </a:solidFill>
                <a:latin typeface="DM Sans"/>
              </a:rPr>
              <a:t>wensen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vragen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of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klachten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van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patiënt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bekend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?</a:t>
            </a: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>
                <a:solidFill>
                  <a:srgbClr val="00549F"/>
                </a:solidFill>
                <a:latin typeface="DM Sans"/>
              </a:rPr>
              <a:t>reeds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geplande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afspraken</a:t>
            </a:r>
            <a:endParaRPr lang="en-US" sz="1750" dirty="0">
              <a:solidFill>
                <a:srgbClr val="00549F"/>
              </a:solidFill>
              <a:latin typeface="DM Sans"/>
            </a:endParaRP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 err="1">
                <a:solidFill>
                  <a:srgbClr val="00549F"/>
                </a:solidFill>
                <a:latin typeface="DM Sans"/>
              </a:rPr>
              <a:t>laatste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bezoek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tandarts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en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mondhygiënist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/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preventie</a:t>
            </a:r>
            <a:endParaRPr lang="en-US" sz="1750" dirty="0">
              <a:solidFill>
                <a:srgbClr val="00549F"/>
              </a:solidFill>
              <a:latin typeface="DM Sans"/>
            </a:endParaRP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>
                <a:solidFill>
                  <a:srgbClr val="00549F"/>
                </a:solidFill>
                <a:latin typeface="DM Sans"/>
              </a:rPr>
              <a:t>status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preasens</a:t>
            </a:r>
            <a:r>
              <a:rPr lang="en-US" sz="1750" dirty="0">
                <a:solidFill>
                  <a:srgbClr val="00549F"/>
                </a:solidFill>
                <a:latin typeface="DM Sans"/>
              </a:rPr>
              <a:t> </a:t>
            </a: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>
                <a:solidFill>
                  <a:srgbClr val="00549F"/>
                </a:solidFill>
                <a:latin typeface="DM Sans"/>
              </a:rPr>
              <a:t>BW's of solo's</a:t>
            </a:r>
          </a:p>
          <a:p>
            <a:pPr marL="377826" lvl="1" indent="-188913">
              <a:lnSpc>
                <a:spcPts val="2100"/>
              </a:lnSpc>
              <a:buFont typeface="Arial"/>
              <a:buChar char="•"/>
            </a:pPr>
            <a:r>
              <a:rPr lang="en-US" sz="1750" dirty="0">
                <a:solidFill>
                  <a:srgbClr val="00549F"/>
                </a:solidFill>
                <a:latin typeface="DM Sans"/>
              </a:rPr>
              <a:t>wang/ </a:t>
            </a:r>
            <a:r>
              <a:rPr lang="en-US" sz="1750" dirty="0" err="1">
                <a:solidFill>
                  <a:srgbClr val="00549F"/>
                </a:solidFill>
                <a:latin typeface="DM Sans"/>
              </a:rPr>
              <a:t>slijmvliezen</a:t>
            </a:r>
            <a:endParaRPr lang="en-US" sz="1750" dirty="0">
              <a:solidFill>
                <a:srgbClr val="00549F"/>
              </a:solidFill>
              <a:latin typeface="DM Sans"/>
            </a:endParaRPr>
          </a:p>
          <a:p>
            <a:pPr>
              <a:lnSpc>
                <a:spcPts val="2100"/>
              </a:lnSpc>
            </a:pPr>
            <a:endParaRPr lang="en-US" sz="1750" dirty="0">
              <a:solidFill>
                <a:srgbClr val="00549F"/>
              </a:solidFill>
              <a:latin typeface="DM Sans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800000">
            <a:off x="5725970" y="1299090"/>
            <a:ext cx="3418031" cy="384441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400000">
            <a:off x="4775470" y="-256478"/>
            <a:ext cx="4112053" cy="46250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501298" y="4444512"/>
            <a:ext cx="522176" cy="522176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370424" y="1025854"/>
            <a:ext cx="2537228" cy="812799"/>
            <a:chOff x="-12700" y="-728628"/>
            <a:chExt cx="6765940" cy="2167463"/>
          </a:xfrm>
        </p:grpSpPr>
        <p:sp>
          <p:nvSpPr>
            <p:cNvPr id="10" name="TextBox 10"/>
            <p:cNvSpPr txBox="1"/>
            <p:nvPr/>
          </p:nvSpPr>
          <p:spPr>
            <a:xfrm>
              <a:off x="-12700" y="-728628"/>
              <a:ext cx="6753239" cy="10454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75"/>
                </a:lnSpc>
              </a:pPr>
              <a:r>
                <a:rPr lang="en-US" sz="2562" dirty="0" err="1">
                  <a:solidFill>
                    <a:srgbClr val="70BF4A"/>
                  </a:solidFill>
                  <a:latin typeface="DM Sans"/>
                </a:rPr>
                <a:t>Vaste</a:t>
              </a:r>
              <a:r>
                <a:rPr lang="en-US" sz="2562" dirty="0">
                  <a:solidFill>
                    <a:srgbClr val="70BF4A"/>
                  </a:solidFill>
                  <a:latin typeface="DM Sans"/>
                </a:rPr>
                <a:t> </a:t>
              </a:r>
              <a:r>
                <a:rPr lang="en-US" sz="2562" dirty="0" err="1">
                  <a:solidFill>
                    <a:srgbClr val="70BF4A"/>
                  </a:solidFill>
                  <a:latin typeface="DM Sans"/>
                </a:rPr>
                <a:t>volgorde</a:t>
              </a:r>
              <a:endParaRPr lang="en-US" sz="2562" dirty="0">
                <a:solidFill>
                  <a:srgbClr val="70BF4A"/>
                </a:solidFill>
                <a:latin typeface="DM San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" y="1116182"/>
              <a:ext cx="6753239" cy="322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133"/>
                </a:lnSpc>
              </a:pPr>
              <a:endParaRPr sz="45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9206" y="1028700"/>
            <a:ext cx="4172795" cy="3051699"/>
            <a:chOff x="0" y="0"/>
            <a:chExt cx="2198015" cy="16074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98015" cy="1607479"/>
            </a:xfrm>
            <a:custGeom>
              <a:avLst/>
              <a:gdLst/>
              <a:ahLst/>
              <a:cxnLst/>
              <a:rect l="l" t="t" r="r" b="b"/>
              <a:pathLst>
                <a:path w="2198015" h="1607479">
                  <a:moveTo>
                    <a:pt x="0" y="0"/>
                  </a:moveTo>
                  <a:lnTo>
                    <a:pt x="2198015" y="0"/>
                  </a:lnTo>
                  <a:lnTo>
                    <a:pt x="2198015" y="1607479"/>
                  </a:lnTo>
                  <a:lnTo>
                    <a:pt x="0" y="160747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856"/>
                </a:lnSpc>
              </a:pPr>
              <a:endParaRPr sz="450"/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6576619">
            <a:off x="-58766" y="2859908"/>
            <a:ext cx="3136052" cy="3527256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4782810" y="1028700"/>
            <a:ext cx="3070475" cy="3051699"/>
            <a:chOff x="0" y="0"/>
            <a:chExt cx="1617369" cy="160747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617369" cy="1607479"/>
            </a:xfrm>
            <a:custGeom>
              <a:avLst/>
              <a:gdLst/>
              <a:ahLst/>
              <a:cxnLst/>
              <a:rect l="l" t="t" r="r" b="b"/>
              <a:pathLst>
                <a:path w="1617369" h="1607479">
                  <a:moveTo>
                    <a:pt x="0" y="0"/>
                  </a:moveTo>
                  <a:lnTo>
                    <a:pt x="1617369" y="0"/>
                  </a:lnTo>
                  <a:lnTo>
                    <a:pt x="1617369" y="1607479"/>
                  </a:lnTo>
                  <a:lnTo>
                    <a:pt x="0" y="160747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856"/>
                </a:lnSpc>
              </a:pPr>
              <a:endParaRPr sz="450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325921">
            <a:off x="2268935" y="1975807"/>
            <a:ext cx="7247523" cy="4076732"/>
            <a:chOff x="0" y="0"/>
            <a:chExt cx="6089457" cy="34253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6089457" y="0"/>
                  </a:moveTo>
                  <a:lnTo>
                    <a:pt x="6089457" y="3425320"/>
                  </a:lnTo>
                  <a:lnTo>
                    <a:pt x="0" y="3425320"/>
                  </a:lnTo>
                  <a:cubicBezTo>
                    <a:pt x="2029819" y="2283546"/>
                    <a:pt x="4059638" y="1141773"/>
                    <a:pt x="6089457" y="0"/>
                  </a:cubicBezTo>
                  <a:close/>
                </a:path>
              </a:pathLst>
            </a:custGeom>
            <a:solidFill>
              <a:srgbClr val="F7FDFD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6089457" cy="3425320"/>
            </a:xfrm>
            <a:custGeom>
              <a:avLst/>
              <a:gdLst/>
              <a:ahLst/>
              <a:cxnLst/>
              <a:rect l="l" t="t" r="r" b="b"/>
              <a:pathLst>
                <a:path w="6089457" h="3425320">
                  <a:moveTo>
                    <a:pt x="6089457" y="0"/>
                  </a:moveTo>
                  <a:lnTo>
                    <a:pt x="6089457" y="3425320"/>
                  </a:lnTo>
                  <a:lnTo>
                    <a:pt x="0" y="3425320"/>
                  </a:lnTo>
                  <a:cubicBezTo>
                    <a:pt x="2029819" y="2283546"/>
                    <a:pt x="4059638" y="1141773"/>
                    <a:pt x="6089457" y="0"/>
                  </a:cubicBezTo>
                  <a:close/>
                </a:path>
              </a:pathLst>
            </a:custGeom>
            <a:blipFill>
              <a:blip r:embed="rId4"/>
              <a:stretch>
                <a:fillRect b="-18444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14350" y="1512774"/>
            <a:ext cx="6738291" cy="2851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 dirty="0">
                <a:solidFill>
                  <a:srgbClr val="111B3D"/>
                </a:solidFill>
                <a:latin typeface="DM Sans"/>
              </a:rPr>
              <a:t>PO </a:t>
            </a:r>
            <a:r>
              <a:rPr lang="en-US" sz="1800" dirty="0" err="1">
                <a:solidFill>
                  <a:srgbClr val="111B3D"/>
                </a:solidFill>
                <a:latin typeface="DM Sans"/>
              </a:rPr>
              <a:t>uitgevoerd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 door/ in </a:t>
            </a:r>
            <a:r>
              <a:rPr lang="en-US" sz="1800" dirty="0" err="1">
                <a:solidFill>
                  <a:srgbClr val="111B3D"/>
                </a:solidFill>
                <a:latin typeface="DM Sans"/>
              </a:rPr>
              <a:t>opdracht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 van</a:t>
            </a:r>
          </a:p>
          <a:p>
            <a:pPr>
              <a:lnSpc>
                <a:spcPts val="2520"/>
              </a:lnSpc>
            </a:pPr>
            <a:r>
              <a:rPr lang="en-US" sz="1800" dirty="0">
                <a:solidFill>
                  <a:srgbClr val="111B3D"/>
                </a:solidFill>
                <a:latin typeface="DM Sans"/>
              </a:rPr>
              <a:t>Med:</a:t>
            </a:r>
          </a:p>
          <a:p>
            <a:pPr>
              <a:lnSpc>
                <a:spcPts val="2520"/>
              </a:lnSpc>
            </a:pPr>
            <a:r>
              <a:rPr lang="en-US" sz="1800" dirty="0" err="1">
                <a:solidFill>
                  <a:srgbClr val="111B3D"/>
                </a:solidFill>
                <a:latin typeface="DM Sans"/>
              </a:rPr>
              <a:t>Wvk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:</a:t>
            </a:r>
          </a:p>
          <a:p>
            <a:pPr>
              <a:lnSpc>
                <a:spcPts val="2520"/>
              </a:lnSpc>
            </a:pPr>
            <a:r>
              <a:rPr lang="en-US" sz="1800" dirty="0">
                <a:solidFill>
                  <a:srgbClr val="111B3D"/>
                </a:solidFill>
                <a:latin typeface="DM Sans"/>
              </a:rPr>
              <a:t>Paro/MH/</a:t>
            </a:r>
            <a:r>
              <a:rPr lang="en-US" sz="1800" dirty="0" err="1">
                <a:solidFill>
                  <a:srgbClr val="111B3D"/>
                </a:solidFill>
                <a:latin typeface="DM Sans"/>
              </a:rPr>
              <a:t>Zelfzorg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: </a:t>
            </a:r>
          </a:p>
          <a:p>
            <a:pPr>
              <a:lnSpc>
                <a:spcPts val="2520"/>
              </a:lnSpc>
            </a:pPr>
            <a:r>
              <a:rPr lang="en-US" sz="1800" dirty="0" err="1">
                <a:solidFill>
                  <a:srgbClr val="111B3D"/>
                </a:solidFill>
                <a:latin typeface="DM Sans"/>
              </a:rPr>
              <a:t>Röntgen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:</a:t>
            </a:r>
          </a:p>
          <a:p>
            <a:pPr>
              <a:lnSpc>
                <a:spcPts val="2520"/>
              </a:lnSpc>
            </a:pPr>
            <a:r>
              <a:rPr lang="en-US" sz="1800" dirty="0" err="1">
                <a:solidFill>
                  <a:srgbClr val="111B3D"/>
                </a:solidFill>
                <a:latin typeface="DM Sans"/>
              </a:rPr>
              <a:t>Slijtage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 (</a:t>
            </a:r>
            <a:r>
              <a:rPr lang="en-US" sz="1800" dirty="0" err="1">
                <a:solidFill>
                  <a:srgbClr val="111B3D"/>
                </a:solidFill>
                <a:latin typeface="DM Sans"/>
              </a:rPr>
              <a:t>attritie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/</a:t>
            </a:r>
            <a:r>
              <a:rPr lang="en-US" sz="1800" dirty="0" err="1">
                <a:solidFill>
                  <a:srgbClr val="111B3D"/>
                </a:solidFill>
                <a:latin typeface="DM Sans"/>
              </a:rPr>
              <a:t>erosie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): </a:t>
            </a:r>
          </a:p>
          <a:p>
            <a:pPr>
              <a:lnSpc>
                <a:spcPts val="2520"/>
              </a:lnSpc>
            </a:pPr>
            <a:r>
              <a:rPr lang="en-US" sz="1800" dirty="0" err="1">
                <a:solidFill>
                  <a:srgbClr val="111B3D"/>
                </a:solidFill>
                <a:latin typeface="DM Sans"/>
              </a:rPr>
              <a:t>Gnatho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/TMD:</a:t>
            </a:r>
          </a:p>
          <a:p>
            <a:pPr>
              <a:lnSpc>
                <a:spcPts val="2520"/>
              </a:lnSpc>
            </a:pPr>
            <a:r>
              <a:rPr lang="en-US" sz="1800" dirty="0" err="1">
                <a:solidFill>
                  <a:srgbClr val="111B3D"/>
                </a:solidFill>
                <a:latin typeface="DM Sans"/>
              </a:rPr>
              <a:t>Indicatie</a:t>
            </a:r>
            <a:r>
              <a:rPr lang="en-US" sz="1800" dirty="0">
                <a:solidFill>
                  <a:srgbClr val="111B3D"/>
                </a:solidFill>
                <a:latin typeface="DM Sans"/>
              </a:rPr>
              <a:t> fluoride: </a:t>
            </a:r>
          </a:p>
          <a:p>
            <a:pPr>
              <a:lnSpc>
                <a:spcPts val="2310"/>
              </a:lnSpc>
            </a:pPr>
            <a:endParaRPr lang="en-US" sz="1800" dirty="0">
              <a:solidFill>
                <a:srgbClr val="111B3D"/>
              </a:solidFill>
              <a:latin typeface="DM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953922" y="1512774"/>
            <a:ext cx="6738291" cy="1909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1800">
                <a:solidFill>
                  <a:srgbClr val="111B3D"/>
                </a:solidFill>
                <a:latin typeface="DM Sans"/>
              </a:rPr>
              <a:t>PPS</a:t>
            </a:r>
          </a:p>
          <a:p>
            <a:pPr>
              <a:lnSpc>
                <a:spcPts val="2520"/>
              </a:lnSpc>
            </a:pPr>
            <a:r>
              <a:rPr lang="en-US" sz="1800">
                <a:solidFill>
                  <a:srgbClr val="111B3D"/>
                </a:solidFill>
                <a:latin typeface="DM Sans"/>
              </a:rPr>
              <a:t>ASA</a:t>
            </a:r>
          </a:p>
          <a:p>
            <a:pPr>
              <a:lnSpc>
                <a:spcPts val="2520"/>
              </a:lnSpc>
            </a:pPr>
            <a:r>
              <a:rPr lang="en-US" sz="1800">
                <a:solidFill>
                  <a:srgbClr val="111B3D"/>
                </a:solidFill>
                <a:latin typeface="DM Sans"/>
              </a:rPr>
              <a:t>Zorgplan (cariësrisico etc.)</a:t>
            </a:r>
          </a:p>
          <a:p>
            <a:pPr>
              <a:lnSpc>
                <a:spcPts val="2520"/>
              </a:lnSpc>
            </a:pPr>
            <a:r>
              <a:rPr lang="en-US" sz="1800">
                <a:solidFill>
                  <a:srgbClr val="111B3D"/>
                </a:solidFill>
                <a:latin typeface="DM Sans"/>
              </a:rPr>
              <a:t>NAW gegevens</a:t>
            </a:r>
          </a:p>
          <a:p>
            <a:pPr>
              <a:lnSpc>
                <a:spcPts val="2520"/>
              </a:lnSpc>
            </a:pPr>
            <a:endParaRPr lang="en-US" sz="1800">
              <a:solidFill>
                <a:srgbClr val="111B3D"/>
              </a:solidFill>
              <a:latin typeface="DM Sans"/>
            </a:endParaRPr>
          </a:p>
          <a:p>
            <a:pPr>
              <a:lnSpc>
                <a:spcPts val="2520"/>
              </a:lnSpc>
            </a:pPr>
            <a:endParaRPr lang="en-US" sz="1800">
              <a:solidFill>
                <a:srgbClr val="111B3D"/>
              </a:solidFill>
              <a:latin typeface="DM San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41540" y="242888"/>
            <a:ext cx="405765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05"/>
              </a:lnSpc>
              <a:spcBef>
                <a:spcPct val="0"/>
              </a:spcBef>
            </a:pPr>
            <a:r>
              <a:rPr lang="en-US" sz="3588">
                <a:solidFill>
                  <a:srgbClr val="00549F"/>
                </a:solidFill>
                <a:latin typeface="DM Sans Bold"/>
              </a:rPr>
              <a:t>Dossiervoering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14350" y="1092583"/>
            <a:ext cx="4259180" cy="345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65"/>
              </a:lnSpc>
            </a:pPr>
            <a:r>
              <a:rPr lang="en-US" sz="1975">
                <a:solidFill>
                  <a:srgbClr val="000000"/>
                </a:solidFill>
                <a:latin typeface="Poppins Medium"/>
              </a:rPr>
              <a:t>Bij de controle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953922" y="1092583"/>
            <a:ext cx="4259180" cy="345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65"/>
              </a:lnSpc>
            </a:pPr>
            <a:r>
              <a:rPr lang="en-US" sz="1975">
                <a:solidFill>
                  <a:srgbClr val="000000"/>
                </a:solidFill>
                <a:latin typeface="Poppins Medium"/>
              </a:rPr>
              <a:t>Behandelkaart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 flipV="1">
            <a:off x="366404" y="-366404"/>
            <a:ext cx="5874480" cy="6607289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563177" y="749252"/>
            <a:ext cx="161925" cy="161925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252969" y="1927791"/>
            <a:ext cx="161925" cy="161925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099867" y="2983143"/>
            <a:ext cx="161925" cy="161925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906314" y="4034069"/>
            <a:ext cx="161925" cy="161925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14350" y="514350"/>
            <a:ext cx="3900544" cy="404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80"/>
              </a:lnSpc>
              <a:spcBef>
                <a:spcPct val="0"/>
              </a:spcBef>
            </a:pPr>
            <a:r>
              <a:rPr lang="en-US" sz="2650">
                <a:solidFill>
                  <a:srgbClr val="F7FDFD"/>
                </a:solidFill>
                <a:latin typeface="DM Sans Bold"/>
              </a:rPr>
              <a:t>Protocol &amp; follow up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5991747" y="703350"/>
            <a:ext cx="2795045" cy="557858"/>
            <a:chOff x="0" y="0"/>
            <a:chExt cx="7453454" cy="1487623"/>
          </a:xfrm>
        </p:grpSpPr>
        <p:sp>
          <p:nvSpPr>
            <p:cNvPr id="13" name="TextBox 13"/>
            <p:cNvSpPr txBox="1"/>
            <p:nvPr/>
          </p:nvSpPr>
          <p:spPr>
            <a:xfrm>
              <a:off x="0" y="0"/>
              <a:ext cx="7453454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Evaluatie (door) plannen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903873"/>
              <a:ext cx="7453454" cy="5837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50"/>
                </a:lnSpc>
                <a:spcBef>
                  <a:spcPct val="0"/>
                </a:spcBef>
              </a:pPr>
              <a:r>
                <a:rPr lang="en-US" sz="1250">
                  <a:solidFill>
                    <a:srgbClr val="111B3D"/>
                  </a:solidFill>
                  <a:latin typeface="DM Sans"/>
                </a:rPr>
                <a:t>Licht kort toe wat je wilt bespreken.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693169" y="1887989"/>
            <a:ext cx="2850915" cy="788691"/>
            <a:chOff x="0" y="0"/>
            <a:chExt cx="7602440" cy="2103178"/>
          </a:xfrm>
        </p:grpSpPr>
        <p:sp>
          <p:nvSpPr>
            <p:cNvPr id="16" name="TextBox 16"/>
            <p:cNvSpPr txBox="1"/>
            <p:nvPr/>
          </p:nvSpPr>
          <p:spPr>
            <a:xfrm>
              <a:off x="0" y="0"/>
              <a:ext cx="7602440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Maak een protocol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03873"/>
              <a:ext cx="7602440" cy="11993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50"/>
                </a:lnSpc>
                <a:spcBef>
                  <a:spcPct val="0"/>
                </a:spcBef>
              </a:pPr>
              <a:r>
                <a:rPr lang="en-US" sz="1250">
                  <a:solidFill>
                    <a:srgbClr val="111B3D"/>
                  </a:solidFill>
                  <a:latin typeface="DM Sans"/>
                </a:rPr>
                <a:t>Evalueer regelmatig en bekijk eventuele aanpassingen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528437" y="2937240"/>
            <a:ext cx="3335119" cy="810271"/>
            <a:chOff x="0" y="0"/>
            <a:chExt cx="8893649" cy="2160722"/>
          </a:xfrm>
        </p:grpSpPr>
        <p:sp>
          <p:nvSpPr>
            <p:cNvPr id="19" name="TextBox 19"/>
            <p:cNvSpPr txBox="1"/>
            <p:nvPr/>
          </p:nvSpPr>
          <p:spPr>
            <a:xfrm>
              <a:off x="0" y="0"/>
              <a:ext cx="8893649" cy="13678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Wat heb jij nodig van je collega en team?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576973"/>
              <a:ext cx="8893649" cy="5837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50"/>
                </a:lnSpc>
                <a:spcBef>
                  <a:spcPct val="0"/>
                </a:spcBef>
              </a:pPr>
              <a:r>
                <a:rPr lang="en-US" sz="1250">
                  <a:solidFill>
                    <a:srgbClr val="111B3D"/>
                  </a:solidFill>
                  <a:latin typeface="DM Sans"/>
                </a:rPr>
                <a:t>Geef dit op tijd aan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334884" y="3988167"/>
            <a:ext cx="2515697" cy="498419"/>
            <a:chOff x="0" y="0"/>
            <a:chExt cx="6708525" cy="1329117"/>
          </a:xfrm>
        </p:grpSpPr>
        <p:sp>
          <p:nvSpPr>
            <p:cNvPr id="22" name="TextBox 22"/>
            <p:cNvSpPr txBox="1"/>
            <p:nvPr/>
          </p:nvSpPr>
          <p:spPr>
            <a:xfrm>
              <a:off x="0" y="0"/>
              <a:ext cx="6708525" cy="6839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10"/>
                </a:lnSpc>
                <a:spcBef>
                  <a:spcPct val="0"/>
                </a:spcBef>
              </a:pPr>
              <a:r>
                <a:rPr lang="en-US" sz="1675">
                  <a:solidFill>
                    <a:srgbClr val="111B3D"/>
                  </a:solidFill>
                  <a:latin typeface="DM Sans Bold"/>
                </a:rPr>
                <a:t>Waar loop je tegenaan?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903872"/>
              <a:ext cx="6708525" cy="4252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70"/>
                </a:lnSpc>
                <a:spcBef>
                  <a:spcPct val="0"/>
                </a:spcBef>
              </a:pPr>
              <a:endParaRPr sz="450"/>
            </a:p>
          </p:txBody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7457860" y="3247023"/>
            <a:ext cx="1686141" cy="1896477"/>
          </a:xfrm>
          <a:prstGeom prst="rect">
            <a:avLst/>
          </a:prstGeom>
        </p:spPr>
      </p:pic>
      <p:pic>
        <p:nvPicPr>
          <p:cNvPr id="25" name="Picture 7">
            <a:extLst>
              <a:ext uri="{FF2B5EF4-FFF2-40B4-BE49-F238E27FC236}">
                <a16:creationId xmlns:a16="http://schemas.microsoft.com/office/drawing/2014/main" id="{801102CE-EFCF-A985-131D-B522A13AD63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940505" y="4591050"/>
            <a:ext cx="522176" cy="5221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A18031F8-EEEF-06EC-0348-8A7FBD5C089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8205409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0">
            <a:extLst>
              <a:ext uri="{FF2B5EF4-FFF2-40B4-BE49-F238E27FC236}">
                <a16:creationId xmlns:a16="http://schemas.microsoft.com/office/drawing/2014/main" id="{0C6DB36B-EE46-1E18-3CFF-D9FC4299B1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382000" y="4362450"/>
            <a:ext cx="484076" cy="484076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F27D1C2-0AD9-962D-6A49-01C8A803FD25}"/>
              </a:ext>
            </a:extLst>
          </p:cNvPr>
          <p:cNvSpPr/>
          <p:nvPr/>
        </p:nvSpPr>
        <p:spPr>
          <a:xfrm>
            <a:off x="0" y="0"/>
            <a:ext cx="9144000" cy="209550"/>
          </a:xfrm>
          <a:prstGeom prst="rect">
            <a:avLst/>
          </a:prstGeom>
          <a:solidFill>
            <a:srgbClr val="005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45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A2914F6-0B57-FFFA-7A95-CB1DDE67F0C9}"/>
              </a:ext>
            </a:extLst>
          </p:cNvPr>
          <p:cNvSpPr txBox="1"/>
          <p:nvPr/>
        </p:nvSpPr>
        <p:spPr>
          <a:xfrm>
            <a:off x="228600" y="323850"/>
            <a:ext cx="65913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>
                <a:latin typeface="Roobert" pitchFamily="2" charset="77"/>
              </a:rPr>
              <a:t>Titel van dia hier (</a:t>
            </a:r>
            <a:r>
              <a:rPr lang="nl-NL" sz="3000" b="1" dirty="0" err="1">
                <a:latin typeface="Roobert" pitchFamily="2" charset="77"/>
              </a:rPr>
              <a:t>Roobert</a:t>
            </a:r>
            <a:r>
              <a:rPr lang="nl-NL" sz="3000" b="1" dirty="0">
                <a:latin typeface="Roobert" pitchFamily="2" charset="77"/>
              </a:rPr>
              <a:t>)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95859CD-927F-F6A9-AED9-0F240FA4F324}"/>
              </a:ext>
            </a:extLst>
          </p:cNvPr>
          <p:cNvSpPr txBox="1"/>
          <p:nvPr/>
        </p:nvSpPr>
        <p:spPr>
          <a:xfrm>
            <a:off x="304800" y="971550"/>
            <a:ext cx="8420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dit lettertype als body font gebruiken (</a:t>
            </a:r>
            <a:r>
              <a:rPr lang="nl-NL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r>
              <a:rPr lang="nl-NL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6910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A18031F8-EEEF-06EC-0348-8A7FBD5C089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A18031F8-EEEF-06EC-0348-8A7FBD5C08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0">
            <a:extLst>
              <a:ext uri="{FF2B5EF4-FFF2-40B4-BE49-F238E27FC236}">
                <a16:creationId xmlns:a16="http://schemas.microsoft.com/office/drawing/2014/main" id="{0C6DB36B-EE46-1E18-3CFF-D9FC4299B1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659924" y="4678474"/>
            <a:ext cx="484076" cy="484076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7F27D1C2-0AD9-962D-6A49-01C8A803FD25}"/>
              </a:ext>
            </a:extLst>
          </p:cNvPr>
          <p:cNvSpPr/>
          <p:nvPr/>
        </p:nvSpPr>
        <p:spPr>
          <a:xfrm>
            <a:off x="0" y="0"/>
            <a:ext cx="9144000" cy="133350"/>
          </a:xfrm>
          <a:prstGeom prst="rect">
            <a:avLst/>
          </a:prstGeom>
          <a:solidFill>
            <a:srgbClr val="005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45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A2914F6-0B57-FFFA-7A95-CB1DDE67F0C9}"/>
              </a:ext>
            </a:extLst>
          </p:cNvPr>
          <p:cNvSpPr txBox="1"/>
          <p:nvPr/>
        </p:nvSpPr>
        <p:spPr>
          <a:xfrm>
            <a:off x="0" y="133350"/>
            <a:ext cx="9144000" cy="523220"/>
          </a:xfrm>
          <a:prstGeom prst="rect">
            <a:avLst/>
          </a:prstGeom>
          <a:solidFill>
            <a:schemeClr val="tx2">
              <a:alpha val="20284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800" b="1" dirty="0">
                <a:latin typeface="Roobert" pitchFamily="2" charset="77"/>
              </a:rPr>
              <a:t>Titel van dia hier (</a:t>
            </a:r>
            <a:r>
              <a:rPr lang="nl-NL" sz="2800" b="1" dirty="0" err="1">
                <a:latin typeface="Roobert" pitchFamily="2" charset="77"/>
              </a:rPr>
              <a:t>Roobert</a:t>
            </a:r>
            <a:r>
              <a:rPr lang="nl-NL" sz="2800" b="1" dirty="0">
                <a:latin typeface="Roobert" pitchFamily="2" charset="77"/>
              </a:rPr>
              <a:t>)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95859CD-927F-F6A9-AED9-0F240FA4F324}"/>
              </a:ext>
            </a:extLst>
          </p:cNvPr>
          <p:cNvSpPr txBox="1"/>
          <p:nvPr/>
        </p:nvSpPr>
        <p:spPr>
          <a:xfrm>
            <a:off x="152400" y="742950"/>
            <a:ext cx="85725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dit lettertype als body font gebruiken (</a:t>
            </a: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Show </a:t>
            </a: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layout</a:t>
            </a:r>
            <a:endParaRPr lang="nl-NL" sz="24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457200" indent="-457200">
              <a:buAutoNum type="arabicPeriod"/>
            </a:pP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Create</a:t>
            </a:r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model </a:t>
            </a: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for</a:t>
            </a:r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</a:t>
            </a:r>
            <a:r>
              <a:rPr lang="nl-NL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layouts</a:t>
            </a:r>
            <a:endParaRPr lang="nl-NL" sz="24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24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42900" indent="-342900">
              <a:buFontTx/>
              <a:buChar char="-"/>
            </a:pP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Title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slide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Program slide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Slide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texts</a:t>
            </a:r>
            <a:endParaRPr lang="nl-NL" sz="20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Slide Full picture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one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line of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text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and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Dentiva element (5)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Slide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three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options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/pictures or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pictograms</a:t>
            </a:r>
            <a:endParaRPr lang="nl-NL" sz="20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Slide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two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subjects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their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features (11,16) 2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variants</a:t>
            </a:r>
            <a:endParaRPr lang="nl-NL" sz="20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Slide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table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s</a:t>
            </a:r>
          </a:p>
          <a:p>
            <a:pPr marL="342900" indent="-342900">
              <a:buFontTx/>
              <a:buChar char="-"/>
            </a:pP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End slide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with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5 </a:t>
            </a:r>
            <a:r>
              <a:rPr lang="nl-NL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takeaways</a:t>
            </a:r>
            <a:r>
              <a:rPr lang="nl-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endParaRPr lang="nl-NL" sz="1800" dirty="0">
              <a:solidFill>
                <a:schemeClr val="tx1">
                  <a:lumMod val="75000"/>
                  <a:lumOff val="25000"/>
                </a:schemeClr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671EA1B-5EAE-2573-F69E-59961715F869}"/>
              </a:ext>
            </a:extLst>
          </p:cNvPr>
          <p:cNvSpPr txBox="1"/>
          <p:nvPr/>
        </p:nvSpPr>
        <p:spPr>
          <a:xfrm>
            <a:off x="1752600" y="4781550"/>
            <a:ext cx="594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dit lettertype als body font gebruiken (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)</a:t>
            </a:r>
          </a:p>
        </p:txBody>
      </p:sp>
      <p:sp>
        <p:nvSpPr>
          <p:cNvPr id="8" name="Rechthoekige driehoek 7">
            <a:extLst>
              <a:ext uri="{FF2B5EF4-FFF2-40B4-BE49-F238E27FC236}">
                <a16:creationId xmlns:a16="http://schemas.microsoft.com/office/drawing/2014/main" id="{FDF23C8F-0726-1999-0724-D231CD6B5D87}"/>
              </a:ext>
            </a:extLst>
          </p:cNvPr>
          <p:cNvSpPr/>
          <p:nvPr/>
        </p:nvSpPr>
        <p:spPr>
          <a:xfrm flipH="1">
            <a:off x="381000" y="5173756"/>
            <a:ext cx="762738" cy="43815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ige driehoek 8">
            <a:extLst>
              <a:ext uri="{FF2B5EF4-FFF2-40B4-BE49-F238E27FC236}">
                <a16:creationId xmlns:a16="http://schemas.microsoft.com/office/drawing/2014/main" id="{1F32CC2A-9413-E2AC-D56B-194F198678B8}"/>
              </a:ext>
            </a:extLst>
          </p:cNvPr>
          <p:cNvSpPr>
            <a:spLocks noChangeAspect="1"/>
          </p:cNvSpPr>
          <p:nvPr/>
        </p:nvSpPr>
        <p:spPr>
          <a:xfrm>
            <a:off x="13447" y="4675500"/>
            <a:ext cx="813914" cy="46800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ige driehoek 9">
            <a:extLst>
              <a:ext uri="{FF2B5EF4-FFF2-40B4-BE49-F238E27FC236}">
                <a16:creationId xmlns:a16="http://schemas.microsoft.com/office/drawing/2014/main" id="{32E6A9C9-4EA5-0C3D-3744-4BF07FC54BB0}"/>
              </a:ext>
            </a:extLst>
          </p:cNvPr>
          <p:cNvSpPr/>
          <p:nvPr/>
        </p:nvSpPr>
        <p:spPr>
          <a:xfrm>
            <a:off x="1219200" y="5162550"/>
            <a:ext cx="762000" cy="43815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1800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8B79A2E-E0B2-D8E7-3FE4-5CF4AA54BFD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9983090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Afbeelding 1">
            <a:extLst>
              <a:ext uri="{FF2B5EF4-FFF2-40B4-BE49-F238E27FC236}">
                <a16:creationId xmlns:a16="http://schemas.microsoft.com/office/drawing/2014/main" id="{F119ACB0-7E17-7451-BAAD-72084262DB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514350"/>
            <a:ext cx="6222097" cy="354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81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D8E3153-6D93-9771-936C-FE3AAA83D8D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0821308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Afbeelding 1">
            <a:extLst>
              <a:ext uri="{FF2B5EF4-FFF2-40B4-BE49-F238E27FC236}">
                <a16:creationId xmlns:a16="http://schemas.microsoft.com/office/drawing/2014/main" id="{A8633963-BCDA-B272-50E8-3990736849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899096"/>
            <a:ext cx="9144000" cy="605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01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5400000">
            <a:off x="4451181" y="-272155"/>
            <a:ext cx="4417303" cy="49683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6736380" y="2435543"/>
            <a:ext cx="2407621" cy="2707958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514350" y="2208652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5" name="AutoShape 5"/>
          <p:cNvSpPr/>
          <p:nvPr/>
        </p:nvSpPr>
        <p:spPr>
          <a:xfrm>
            <a:off x="514350" y="2673668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6" name="AutoShape 6"/>
          <p:cNvSpPr/>
          <p:nvPr/>
        </p:nvSpPr>
        <p:spPr>
          <a:xfrm>
            <a:off x="514350" y="3139440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7" name="AutoShape 7"/>
          <p:cNvSpPr/>
          <p:nvPr/>
        </p:nvSpPr>
        <p:spPr>
          <a:xfrm>
            <a:off x="514350" y="1724417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8" name="AutoShape 8"/>
          <p:cNvSpPr/>
          <p:nvPr/>
        </p:nvSpPr>
        <p:spPr>
          <a:xfrm>
            <a:off x="529051" y="3569684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485836" y="4506363"/>
            <a:ext cx="522176" cy="52217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14350" y="514350"/>
            <a:ext cx="4057650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00"/>
              </a:lnSpc>
              <a:spcBef>
                <a:spcPct val="0"/>
              </a:spcBef>
            </a:pPr>
            <a:r>
              <a:rPr lang="en-US" sz="4750" dirty="0" err="1">
                <a:solidFill>
                  <a:srgbClr val="8CDB64"/>
                </a:solidFill>
                <a:latin typeface="+mj-lt"/>
              </a:rPr>
              <a:t>Onderwerpen</a:t>
            </a:r>
            <a:endParaRPr lang="en-US" sz="4750" dirty="0">
              <a:solidFill>
                <a:srgbClr val="8CDB64"/>
              </a:solidFill>
              <a:latin typeface="+mj-l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14350" y="1981004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Gevolgen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van de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risicofactoren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14350" y="3297933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Veelvoorkomende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medicatie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en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ziekte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4350" y="2411730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Medische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anamnese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14350" y="1496770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Risicofactoren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14350" y="2878455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>
                <a:solidFill>
                  <a:srgbClr val="00549F"/>
                </a:solidFill>
                <a:latin typeface="+mj-lt"/>
              </a:rPr>
              <a:t>INR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waarde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ADD24405-FA11-4473-1828-3DD5890415A4}"/>
              </a:ext>
            </a:extLst>
          </p:cNvPr>
          <p:cNvSpPr txBox="1"/>
          <p:nvPr/>
        </p:nvSpPr>
        <p:spPr>
          <a:xfrm>
            <a:off x="514350" y="4240431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Enkele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handige</a:t>
            </a:r>
            <a:r>
              <a:rPr lang="en-US" sz="1400" dirty="0">
                <a:solidFill>
                  <a:srgbClr val="00549F"/>
                </a:solidFill>
                <a:latin typeface="+mj-lt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+mj-lt"/>
              </a:rPr>
              <a:t>zinnen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17" name="AutoShape 6">
            <a:extLst>
              <a:ext uri="{FF2B5EF4-FFF2-40B4-BE49-F238E27FC236}">
                <a16:creationId xmlns:a16="http://schemas.microsoft.com/office/drawing/2014/main" id="{1EDE1A6A-4052-84CC-09D2-4EFED9A2E3AC}"/>
              </a:ext>
            </a:extLst>
          </p:cNvPr>
          <p:cNvSpPr/>
          <p:nvPr/>
        </p:nvSpPr>
        <p:spPr>
          <a:xfrm>
            <a:off x="509588" y="4019550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18" name="AutoShape 6">
            <a:extLst>
              <a:ext uri="{FF2B5EF4-FFF2-40B4-BE49-F238E27FC236}">
                <a16:creationId xmlns:a16="http://schemas.microsoft.com/office/drawing/2014/main" id="{110DFDBA-AD72-190A-59F7-06C89F410721}"/>
              </a:ext>
            </a:extLst>
          </p:cNvPr>
          <p:cNvSpPr/>
          <p:nvPr/>
        </p:nvSpPr>
        <p:spPr>
          <a:xfrm>
            <a:off x="509588" y="4502553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83A9822D-9297-85D5-CE0D-111C722E0136}"/>
              </a:ext>
            </a:extLst>
          </p:cNvPr>
          <p:cNvSpPr txBox="1"/>
          <p:nvPr/>
        </p:nvSpPr>
        <p:spPr>
          <a:xfrm>
            <a:off x="504825" y="3750580"/>
            <a:ext cx="3246120" cy="230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+mj-lt"/>
              </a:rPr>
              <a:t>Dossiervoering</a:t>
            </a:r>
            <a:endParaRPr lang="en-US" sz="1400" dirty="0">
              <a:solidFill>
                <a:srgbClr val="00549F"/>
              </a:solidFill>
              <a:latin typeface="+mj-lt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C628A625-3DF6-29EE-6E2F-4F4728B90A46}"/>
              </a:ext>
            </a:extLst>
          </p:cNvPr>
          <p:cNvSpPr txBox="1">
            <a:spLocks/>
          </p:cNvSpPr>
          <p:nvPr/>
        </p:nvSpPr>
        <p:spPr>
          <a:xfrm>
            <a:off x="176874" y="121444"/>
            <a:ext cx="3422122" cy="3221832"/>
          </a:xfrm>
          <a:prstGeom prst="rect">
            <a:avLst/>
          </a:prstGeom>
          <a:noFill/>
          <a:effectLst>
            <a:outerShdw blurRad="50800" dist="76200" dir="2700000" algn="ctr" rotWithShape="0">
              <a:schemeClr val="tx1">
                <a:alpha val="0"/>
              </a:schemeClr>
            </a:outerShdw>
          </a:effectLst>
        </p:spPr>
        <p:txBody>
          <a:bodyPr vert="horz" lIns="45720" tIns="22860" rIns="45720" bIns="2286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NL" altLang="en-US" sz="2200" dirty="0">
                <a:solidFill>
                  <a:schemeClr val="bg1"/>
                </a:solidFill>
              </a:rPr>
            </a:br>
            <a:fld id="{CBF1BC3B-48D2-46D7-AAC3-EC000F9FC3F6}" type="datetime'Agenda'">
              <a:rPr lang="nl-NL" altLang="en-US" sz="2200">
                <a:solidFill>
                  <a:schemeClr val="bg1"/>
                </a:solidFill>
              </a:rPr>
              <a:pPr/>
              <a:t>Agenda</a:t>
            </a:fld>
            <a:endParaRPr lang="nl-NL" altLang="en-US" sz="2200" dirty="0">
              <a:solidFill>
                <a:schemeClr val="bg1"/>
              </a:solidFill>
            </a:endParaRPr>
          </a:p>
          <a:p>
            <a:endParaRPr lang="nl-NL" altLang="en-US" sz="2200" dirty="0">
              <a:solidFill>
                <a:schemeClr val="bg1"/>
              </a:solidFill>
            </a:endParaRPr>
          </a:p>
          <a:p>
            <a:r>
              <a:rPr lang="nl-NL" altLang="en-US" sz="2200" dirty="0">
                <a:solidFill>
                  <a:schemeClr val="bg1"/>
                </a:solidFill>
              </a:rPr>
              <a:t>Taakdelegatie</a:t>
            </a:r>
          </a:p>
          <a:p>
            <a:endParaRPr lang="nl-NL" sz="2200" dirty="0">
              <a:solidFill>
                <a:schemeClr val="bg1"/>
              </a:solidFill>
            </a:endParaRPr>
          </a:p>
          <a:p>
            <a:endParaRPr lang="nl-NL" sz="2200" dirty="0">
              <a:solidFill>
                <a:schemeClr val="bg1"/>
              </a:solidFill>
            </a:endParaRP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D23C8F1D-098D-10B4-2571-97D53A8F8584}"/>
              </a:ext>
            </a:extLst>
          </p:cNvPr>
          <p:cNvSpPr txBox="1">
            <a:spLocks/>
          </p:cNvSpPr>
          <p:nvPr/>
        </p:nvSpPr>
        <p:spPr>
          <a:xfrm>
            <a:off x="253074" y="197644"/>
            <a:ext cx="3422122" cy="3221832"/>
          </a:xfrm>
          <a:prstGeom prst="rect">
            <a:avLst/>
          </a:prstGeom>
          <a:noFill/>
          <a:effectLst>
            <a:outerShdw blurRad="50800" dist="76200" dir="2700000" algn="ctr" rotWithShape="0">
              <a:schemeClr val="tx1">
                <a:alpha val="0"/>
              </a:schemeClr>
            </a:outerShdw>
          </a:effectLst>
        </p:spPr>
        <p:txBody>
          <a:bodyPr vert="horz" lIns="45720" tIns="22860" rIns="45720" bIns="2286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nl-NL" altLang="en-US" sz="2200" dirty="0">
                <a:solidFill>
                  <a:schemeClr val="bg1"/>
                </a:solidFill>
              </a:rPr>
            </a:br>
            <a:fld id="{CBF1BC3B-48D2-46D7-AAC3-EC000F9FC3F6}" type="datetime'Agenda'">
              <a:rPr lang="nl-NL" altLang="en-US" sz="2200">
                <a:solidFill>
                  <a:schemeClr val="bg1"/>
                </a:solidFill>
              </a:rPr>
              <a:pPr/>
              <a:t>Agenda</a:t>
            </a:fld>
            <a:endParaRPr lang="nl-NL" altLang="en-US" sz="2200" dirty="0">
              <a:solidFill>
                <a:schemeClr val="bg1"/>
              </a:solidFill>
            </a:endParaRPr>
          </a:p>
          <a:p>
            <a:endParaRPr lang="nl-NL" altLang="en-US" sz="2200" dirty="0">
              <a:solidFill>
                <a:schemeClr val="bg1"/>
              </a:solidFill>
            </a:endParaRPr>
          </a:p>
          <a:p>
            <a:r>
              <a:rPr lang="nl-NL" altLang="en-US" sz="2200" dirty="0">
                <a:solidFill>
                  <a:schemeClr val="bg1"/>
                </a:solidFill>
              </a:rPr>
              <a:t>Taakdelegatie</a:t>
            </a:r>
          </a:p>
          <a:p>
            <a:endParaRPr lang="nl-NL" sz="2200" dirty="0">
              <a:solidFill>
                <a:schemeClr val="bg1"/>
              </a:solidFill>
            </a:endParaRPr>
          </a:p>
          <a:p>
            <a:endParaRPr lang="nl-NL" sz="2200" dirty="0">
              <a:solidFill>
                <a:schemeClr val="bg1"/>
              </a:solidFill>
            </a:endParaRPr>
          </a:p>
        </p:txBody>
      </p:sp>
      <p:graphicFrame>
        <p:nvGraphicFramePr>
          <p:cNvPr id="23" name="Object 22" hidden="1">
            <a:extLst>
              <a:ext uri="{FF2B5EF4-FFF2-40B4-BE49-F238E27FC236}">
                <a16:creationId xmlns:a16="http://schemas.microsoft.com/office/drawing/2014/main" id="{46B18690-EA6E-B65C-D8EF-1AA5FCE95F2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5881118"/>
              </p:ext>
            </p:extLst>
          </p:nvPr>
        </p:nvGraphicFramePr>
        <p:xfrm>
          <a:off x="794" y="794"/>
          <a:ext cx="61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7772400" imgH="10058400" progId="TCLayout.ActiveDocument.1">
                  <p:embed/>
                </p:oleObj>
              </mc:Choice>
              <mc:Fallback>
                <p:oleObj name="think-cell Slide" r:id="rId8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61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kstvak 23">
            <a:extLst>
              <a:ext uri="{FF2B5EF4-FFF2-40B4-BE49-F238E27FC236}">
                <a16:creationId xmlns:a16="http://schemas.microsoft.com/office/drawing/2014/main" id="{A772647A-3813-F8C6-351C-984DC0152846}"/>
              </a:ext>
            </a:extLst>
          </p:cNvPr>
          <p:cNvSpPr txBox="1"/>
          <p:nvPr/>
        </p:nvSpPr>
        <p:spPr>
          <a:xfrm>
            <a:off x="5905500" y="400050"/>
            <a:ext cx="3314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>
                <a:solidFill>
                  <a:schemeClr val="bg1"/>
                </a:solidFill>
                <a:latin typeface="+mj-lt"/>
              </a:rPr>
              <a:t>Agenda </a:t>
            </a:r>
          </a:p>
          <a:p>
            <a:endParaRPr lang="nl-NL" sz="2200" dirty="0">
              <a:solidFill>
                <a:schemeClr val="bg1"/>
              </a:solidFill>
              <a:latin typeface="+mj-lt"/>
            </a:endParaRPr>
          </a:p>
          <a:p>
            <a:r>
              <a:rPr lang="nl-NL" sz="2200" dirty="0">
                <a:solidFill>
                  <a:schemeClr val="bg1"/>
                </a:solidFill>
                <a:latin typeface="+mj-lt"/>
              </a:rPr>
              <a:t>Taakdelegatie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514350" y="2208652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5" name="AutoShape 5"/>
          <p:cNvSpPr/>
          <p:nvPr/>
        </p:nvSpPr>
        <p:spPr>
          <a:xfrm>
            <a:off x="514350" y="2673668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6" name="AutoShape 6"/>
          <p:cNvSpPr/>
          <p:nvPr/>
        </p:nvSpPr>
        <p:spPr>
          <a:xfrm>
            <a:off x="514350" y="3139440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7" name="AutoShape 7"/>
          <p:cNvSpPr/>
          <p:nvPr/>
        </p:nvSpPr>
        <p:spPr>
          <a:xfrm>
            <a:off x="514350" y="1724417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8" name="AutoShape 8"/>
          <p:cNvSpPr/>
          <p:nvPr/>
        </p:nvSpPr>
        <p:spPr>
          <a:xfrm>
            <a:off x="529051" y="3569684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496300" y="4438650"/>
            <a:ext cx="522176" cy="52217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14350" y="514350"/>
            <a:ext cx="4057650" cy="652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00"/>
              </a:lnSpc>
              <a:spcBef>
                <a:spcPct val="0"/>
              </a:spcBef>
            </a:pPr>
            <a:r>
              <a:rPr lang="en-US" sz="4000" b="1" dirty="0" err="1">
                <a:solidFill>
                  <a:srgbClr val="70BF49"/>
                </a:solidFill>
                <a:latin typeface="Roobert" pitchFamily="2" charset="77"/>
              </a:rPr>
              <a:t>Onderwerpen</a:t>
            </a:r>
            <a:endParaRPr lang="en-US" sz="4750" b="1" dirty="0">
              <a:solidFill>
                <a:srgbClr val="70BF49"/>
              </a:solidFill>
              <a:latin typeface="Roobert" pitchFamily="2" charset="77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14350" y="1981004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Gevolgen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van de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risicofactoren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14350" y="3297933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Veelvoorkomende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medicatie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en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ziekte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4350" y="2411730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Medische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anamnese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14350" y="1496770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Risicofactoren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14350" y="2878455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INR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waarde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6" name="TextBox 12">
            <a:extLst>
              <a:ext uri="{FF2B5EF4-FFF2-40B4-BE49-F238E27FC236}">
                <a16:creationId xmlns:a16="http://schemas.microsoft.com/office/drawing/2014/main" id="{ADD24405-FA11-4473-1828-3DD5890415A4}"/>
              </a:ext>
            </a:extLst>
          </p:cNvPr>
          <p:cNvSpPr txBox="1"/>
          <p:nvPr/>
        </p:nvSpPr>
        <p:spPr>
          <a:xfrm>
            <a:off x="514350" y="4240431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Enkele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handige</a:t>
            </a:r>
            <a:r>
              <a:rPr lang="en-US" sz="140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zinnen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7" name="AutoShape 6">
            <a:extLst>
              <a:ext uri="{FF2B5EF4-FFF2-40B4-BE49-F238E27FC236}">
                <a16:creationId xmlns:a16="http://schemas.microsoft.com/office/drawing/2014/main" id="{1EDE1A6A-4052-84CC-09D2-4EFED9A2E3AC}"/>
              </a:ext>
            </a:extLst>
          </p:cNvPr>
          <p:cNvSpPr/>
          <p:nvPr/>
        </p:nvSpPr>
        <p:spPr>
          <a:xfrm>
            <a:off x="509588" y="4019550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18" name="AutoShape 6">
            <a:extLst>
              <a:ext uri="{FF2B5EF4-FFF2-40B4-BE49-F238E27FC236}">
                <a16:creationId xmlns:a16="http://schemas.microsoft.com/office/drawing/2014/main" id="{110DFDBA-AD72-190A-59F7-06C89F410721}"/>
              </a:ext>
            </a:extLst>
          </p:cNvPr>
          <p:cNvSpPr/>
          <p:nvPr/>
        </p:nvSpPr>
        <p:spPr>
          <a:xfrm>
            <a:off x="509588" y="4502553"/>
            <a:ext cx="3246120" cy="0"/>
          </a:xfrm>
          <a:prstGeom prst="line">
            <a:avLst/>
          </a:prstGeom>
          <a:ln w="19050" cap="rnd">
            <a:solidFill>
              <a:srgbClr val="70BF4A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 sz="450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83A9822D-9297-85D5-CE0D-111C722E0136}"/>
              </a:ext>
            </a:extLst>
          </p:cNvPr>
          <p:cNvSpPr txBox="1"/>
          <p:nvPr/>
        </p:nvSpPr>
        <p:spPr>
          <a:xfrm>
            <a:off x="504825" y="3750580"/>
            <a:ext cx="3246120" cy="225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90"/>
              </a:lnSpc>
            </a:pPr>
            <a:r>
              <a:rPr lang="en-US" sz="140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Dossiervoering</a:t>
            </a:r>
            <a:endParaRPr lang="en-US" sz="140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aphicFrame>
        <p:nvGraphicFramePr>
          <p:cNvPr id="23" name="Object 22" hidden="1">
            <a:extLst>
              <a:ext uri="{FF2B5EF4-FFF2-40B4-BE49-F238E27FC236}">
                <a16:creationId xmlns:a16="http://schemas.microsoft.com/office/drawing/2014/main" id="{46B18690-EA6E-B65C-D8EF-1AA5FCE95F2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71074034"/>
              </p:ext>
            </p:extLst>
          </p:nvPr>
        </p:nvGraphicFramePr>
        <p:xfrm>
          <a:off x="794" y="794"/>
          <a:ext cx="61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23" name="Object 22" hidden="1">
                        <a:extLst>
                          <a:ext uri="{FF2B5EF4-FFF2-40B4-BE49-F238E27FC236}">
                            <a16:creationId xmlns:a16="http://schemas.microsoft.com/office/drawing/2014/main" id="{46B18690-EA6E-B65C-D8EF-1AA5FCE95F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61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kstvak 23">
            <a:extLst>
              <a:ext uri="{FF2B5EF4-FFF2-40B4-BE49-F238E27FC236}">
                <a16:creationId xmlns:a16="http://schemas.microsoft.com/office/drawing/2014/main" id="{A772647A-3813-F8C6-351C-984DC0152846}"/>
              </a:ext>
            </a:extLst>
          </p:cNvPr>
          <p:cNvSpPr txBox="1"/>
          <p:nvPr/>
        </p:nvSpPr>
        <p:spPr>
          <a:xfrm>
            <a:off x="5905500" y="400050"/>
            <a:ext cx="3314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>
                <a:solidFill>
                  <a:schemeClr val="bg1"/>
                </a:solidFill>
                <a:latin typeface="+mj-lt"/>
              </a:rPr>
              <a:t>Agenda </a:t>
            </a:r>
          </a:p>
          <a:p>
            <a:r>
              <a:rPr lang="nl-NL" sz="2200" dirty="0">
                <a:solidFill>
                  <a:schemeClr val="bg1"/>
                </a:solidFill>
                <a:latin typeface="+mj-lt"/>
              </a:rPr>
              <a:t>Taakdelegatie</a:t>
            </a:r>
          </a:p>
        </p:txBody>
      </p:sp>
    </p:spTree>
    <p:extLst>
      <p:ext uri="{BB962C8B-B14F-4D97-AF65-F5344CB8AC3E}">
        <p14:creationId xmlns:p14="http://schemas.microsoft.com/office/powerpoint/2010/main" val="4098527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Object 42" hidden="1">
            <a:extLst>
              <a:ext uri="{FF2B5EF4-FFF2-40B4-BE49-F238E27FC236}">
                <a16:creationId xmlns:a16="http://schemas.microsoft.com/office/drawing/2014/main" id="{197A01A3-53E4-D09A-2BF2-37745005F99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5053123"/>
              </p:ext>
            </p:extLst>
          </p:nvPr>
        </p:nvGraphicFramePr>
        <p:xfrm>
          <a:off x="794" y="794"/>
          <a:ext cx="614" cy="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" y="794"/>
                        <a:ext cx="614" cy="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368562" y="4408170"/>
            <a:ext cx="522176" cy="522176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514350" y="1506206"/>
            <a:ext cx="234664" cy="234664"/>
            <a:chOff x="0" y="0"/>
            <a:chExt cx="123609" cy="12360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4350" y="1934402"/>
            <a:ext cx="234664" cy="234664"/>
            <a:chOff x="0" y="0"/>
            <a:chExt cx="123609" cy="1236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14350" y="2794255"/>
            <a:ext cx="234664" cy="234664"/>
            <a:chOff x="0" y="0"/>
            <a:chExt cx="123609" cy="12360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14350" y="2364329"/>
            <a:ext cx="234664" cy="234664"/>
            <a:chOff x="0" y="0"/>
            <a:chExt cx="123609" cy="12360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980192" y="2794255"/>
            <a:ext cx="234664" cy="234664"/>
            <a:chOff x="0" y="0"/>
            <a:chExt cx="123609" cy="12360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825214" y="1480202"/>
            <a:ext cx="706264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Leeftijd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25214" y="1905827"/>
            <a:ext cx="711027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Beroep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25214" y="2338325"/>
            <a:ext cx="1830809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Medicatie &amp; ziekte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15530" y="2765680"/>
            <a:ext cx="2002578" cy="264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Leef- en eetpatroon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367256" y="2765680"/>
            <a:ext cx="1620366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Externe factoren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2980192" y="2364329"/>
            <a:ext cx="234664" cy="234664"/>
            <a:chOff x="0" y="0"/>
            <a:chExt cx="123609" cy="12360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980192" y="1934402"/>
            <a:ext cx="234664" cy="234664"/>
            <a:chOff x="0" y="0"/>
            <a:chExt cx="123609" cy="12360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2980192" y="1506206"/>
            <a:ext cx="234664" cy="234664"/>
            <a:chOff x="0" y="0"/>
            <a:chExt cx="123609" cy="123609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3367256" y="2340516"/>
            <a:ext cx="1047601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Life events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3367256" y="1908398"/>
            <a:ext cx="1028700" cy="264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Maagzuur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3367256" y="1477631"/>
            <a:ext cx="633244" cy="264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Roken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5663574" y="1482773"/>
            <a:ext cx="2299327" cy="264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70"/>
              </a:lnSpc>
            </a:pPr>
            <a:r>
              <a:rPr lang="nl-NL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Weinig fluoridegebruik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5276509" y="1508777"/>
            <a:ext cx="234664" cy="234664"/>
            <a:chOff x="0" y="0"/>
            <a:chExt cx="123609" cy="123609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 dirty="0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lang="nl-NL" sz="450" dirty="0"/>
            </a:p>
          </p:txBody>
        </p:sp>
      </p:grpSp>
      <p:sp>
        <p:nvSpPr>
          <p:cNvPr id="46" name="Rechthoek 45">
            <a:extLst>
              <a:ext uri="{FF2B5EF4-FFF2-40B4-BE49-F238E27FC236}">
                <a16:creationId xmlns:a16="http://schemas.microsoft.com/office/drawing/2014/main" id="{CD28400B-CD34-8560-E241-4538D416B8D5}"/>
              </a:ext>
            </a:extLst>
          </p:cNvPr>
          <p:cNvSpPr/>
          <p:nvPr/>
        </p:nvSpPr>
        <p:spPr>
          <a:xfrm>
            <a:off x="0" y="-19050"/>
            <a:ext cx="9144000" cy="133350"/>
          </a:xfrm>
          <a:prstGeom prst="rect">
            <a:avLst/>
          </a:prstGeom>
          <a:solidFill>
            <a:srgbClr val="005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450"/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3D3FEECB-94BD-B188-A579-FEC89433A9C8}"/>
              </a:ext>
            </a:extLst>
          </p:cNvPr>
          <p:cNvSpPr txBox="1"/>
          <p:nvPr/>
        </p:nvSpPr>
        <p:spPr>
          <a:xfrm>
            <a:off x="0" y="108000"/>
            <a:ext cx="9144000" cy="523220"/>
          </a:xfrm>
          <a:prstGeom prst="rect">
            <a:avLst/>
          </a:prstGeom>
          <a:solidFill>
            <a:schemeClr val="tx2">
              <a:alpha val="20284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sz="2800" b="1" dirty="0">
                <a:latin typeface="Roobert" pitchFamily="2" charset="77"/>
              </a:rPr>
              <a:t>Risicofactoren</a:t>
            </a: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7086600" y="-19050"/>
            <a:ext cx="4431951" cy="5299133"/>
            <a:chOff x="0" y="0"/>
            <a:chExt cx="8603361" cy="10286746"/>
          </a:xfrm>
        </p:grpSpPr>
        <p:sp>
          <p:nvSpPr>
            <p:cNvPr id="4" name="Freeform 4"/>
            <p:cNvSpPr/>
            <p:nvPr/>
          </p:nvSpPr>
          <p:spPr>
            <a:xfrm>
              <a:off x="-2794" y="-128"/>
              <a:ext cx="8606155" cy="10286874"/>
            </a:xfrm>
            <a:custGeom>
              <a:avLst/>
              <a:gdLst/>
              <a:ahLst/>
              <a:cxnLst/>
              <a:rect l="l" t="t" r="r" b="b"/>
              <a:pathLst>
                <a:path w="8606155" h="10286874">
                  <a:moveTo>
                    <a:pt x="8606155" y="10251441"/>
                  </a:moveTo>
                  <a:cubicBezTo>
                    <a:pt x="8606155" y="10284588"/>
                    <a:pt x="8595487" y="10286874"/>
                    <a:pt x="8567674" y="10286874"/>
                  </a:cubicBezTo>
                  <a:cubicBezTo>
                    <a:pt x="5713094" y="10286239"/>
                    <a:pt x="2858643" y="10286239"/>
                    <a:pt x="4064" y="10286239"/>
                  </a:cubicBezTo>
                  <a:cubicBezTo>
                    <a:pt x="0" y="10272396"/>
                    <a:pt x="6350" y="10259823"/>
                    <a:pt x="9271" y="10246996"/>
                  </a:cubicBezTo>
                  <a:cubicBezTo>
                    <a:pt x="134747" y="9685402"/>
                    <a:pt x="260350" y="9123935"/>
                    <a:pt x="386207" y="8562467"/>
                  </a:cubicBezTo>
                  <a:cubicBezTo>
                    <a:pt x="565658" y="7761986"/>
                    <a:pt x="745490" y="6961633"/>
                    <a:pt x="924814" y="6161151"/>
                  </a:cubicBezTo>
                  <a:cubicBezTo>
                    <a:pt x="1146302" y="5172583"/>
                    <a:pt x="1367282" y="4184015"/>
                    <a:pt x="1588643" y="3195574"/>
                  </a:cubicBezTo>
                  <a:cubicBezTo>
                    <a:pt x="1813560" y="2191385"/>
                    <a:pt x="2038604" y="1187323"/>
                    <a:pt x="2264156" y="183261"/>
                  </a:cubicBezTo>
                  <a:cubicBezTo>
                    <a:pt x="2277872" y="122174"/>
                    <a:pt x="2286635" y="59690"/>
                    <a:pt x="2308860" y="635"/>
                  </a:cubicBezTo>
                  <a:cubicBezTo>
                    <a:pt x="4395216" y="635"/>
                    <a:pt x="6481572" y="635"/>
                    <a:pt x="8567928" y="0"/>
                  </a:cubicBezTo>
                  <a:cubicBezTo>
                    <a:pt x="8596249" y="0"/>
                    <a:pt x="8605901" y="3429"/>
                    <a:pt x="8605901" y="35814"/>
                  </a:cubicBezTo>
                  <a:cubicBezTo>
                    <a:pt x="8605139" y="3441066"/>
                    <a:pt x="8605139" y="6846317"/>
                    <a:pt x="8606155" y="10251441"/>
                  </a:cubicBezTo>
                  <a:close/>
                </a:path>
              </a:pathLst>
            </a:custGeom>
            <a:blipFill>
              <a:blip r:embed="rId7"/>
              <a:stretch>
                <a:fillRect l="-86648" r="-48373"/>
              </a:stretch>
            </a:blipFill>
          </p:spPr>
          <p:txBody>
            <a:bodyPr/>
            <a:lstStyle/>
            <a:p>
              <a:endParaRPr lang="nl-NL" sz="450" dirty="0"/>
            </a:p>
          </p:txBody>
        </p:sp>
      </p:grpSp>
      <p:sp>
        <p:nvSpPr>
          <p:cNvPr id="48" name="Rechthoekige driehoek 47">
            <a:extLst>
              <a:ext uri="{FF2B5EF4-FFF2-40B4-BE49-F238E27FC236}">
                <a16:creationId xmlns:a16="http://schemas.microsoft.com/office/drawing/2014/main" id="{08E36282-4EDE-61A1-54D3-C9A30D95F35C}"/>
              </a:ext>
            </a:extLst>
          </p:cNvPr>
          <p:cNvSpPr>
            <a:spLocks noChangeAspect="1"/>
          </p:cNvSpPr>
          <p:nvPr/>
        </p:nvSpPr>
        <p:spPr>
          <a:xfrm>
            <a:off x="13447" y="4675500"/>
            <a:ext cx="813914" cy="46800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83FE77DD-29D2-7A43-BF38-D3A024C4C903}"/>
              </a:ext>
            </a:extLst>
          </p:cNvPr>
          <p:cNvSpPr txBox="1"/>
          <p:nvPr/>
        </p:nvSpPr>
        <p:spPr>
          <a:xfrm>
            <a:off x="1752600" y="4781550"/>
            <a:ext cx="594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Lorem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ipsum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dolor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sit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amet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, dit lettertype als body font gebruiken (</a:t>
            </a:r>
            <a:r>
              <a:rPr lang="nl-NL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</a:t>
            </a:r>
            <a:r>
              <a:rPr lang="nl-NL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rPr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 hidden="1">
            <a:extLst>
              <a:ext uri="{FF2B5EF4-FFF2-40B4-BE49-F238E27FC236}">
                <a16:creationId xmlns:a16="http://schemas.microsoft.com/office/drawing/2014/main" id="{2D65D3C8-BF41-4EAF-0BDF-421AF7E3131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56376968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106042" y="-283053"/>
            <a:ext cx="5493674" cy="5493674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-95377" y="-95377"/>
              <a:ext cx="6540754" cy="6540754"/>
            </a:xfrm>
            <a:custGeom>
              <a:avLst/>
              <a:gdLst/>
              <a:ahLst/>
              <a:cxnLst/>
              <a:rect l="l" t="t" r="r" b="b"/>
              <a:pathLst>
                <a:path w="6540754" h="6540754">
                  <a:moveTo>
                    <a:pt x="6540754" y="0"/>
                  </a:moveTo>
                  <a:lnTo>
                    <a:pt x="0" y="6540754"/>
                  </a:lnTo>
                  <a:lnTo>
                    <a:pt x="6540754" y="6540754"/>
                  </a:lnTo>
                  <a:close/>
                </a:path>
              </a:pathLst>
            </a:custGeom>
            <a:blipFill>
              <a:blip r:embed="rId5"/>
              <a:stretch>
                <a:fillRect l="-25046" r="-25046"/>
              </a:stretch>
            </a:blipFill>
          </p:spPr>
          <p:txBody>
            <a:bodyPr/>
            <a:lstStyle/>
            <a:p>
              <a:endParaRPr lang="nl-NL" sz="45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89175" y="1492723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Onvoldoende</a:t>
            </a:r>
            <a:r>
              <a:rPr lang="en-US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mondhygiëne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733982" y="2230874"/>
            <a:ext cx="234664" cy="234664"/>
            <a:chOff x="0" y="0"/>
            <a:chExt cx="123609" cy="12360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33982" y="3629675"/>
            <a:ext cx="234664" cy="234664"/>
            <a:chOff x="0" y="0"/>
            <a:chExt cx="123609" cy="12360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33982" y="2920032"/>
            <a:ext cx="234664" cy="234664"/>
            <a:chOff x="0" y="0"/>
            <a:chExt cx="123609" cy="12360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749014" y="1474610"/>
            <a:ext cx="234664" cy="234664"/>
            <a:chOff x="0" y="0"/>
            <a:chExt cx="123609" cy="12360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089175" y="2269157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Tekort</a:t>
            </a:r>
            <a:r>
              <a:rPr lang="en-US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aan</a:t>
            </a:r>
            <a:r>
              <a:rPr lang="en-US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speeksel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89175" y="3647788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Erosie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3457578" y="2234517"/>
            <a:ext cx="234664" cy="234664"/>
            <a:chOff x="0" y="0"/>
            <a:chExt cx="123609" cy="123609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3457578" y="1474610"/>
            <a:ext cx="234664" cy="234664"/>
            <a:chOff x="0" y="0"/>
            <a:chExt cx="123609" cy="1236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089175" y="2927425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Cariës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3457578" y="2920032"/>
            <a:ext cx="234664" cy="234664"/>
            <a:chOff x="0" y="0"/>
            <a:chExt cx="123609" cy="12360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23609" cy="123609"/>
            </a:xfrm>
            <a:custGeom>
              <a:avLst/>
              <a:gdLst/>
              <a:ahLst/>
              <a:cxnLst/>
              <a:rect l="l" t="t" r="r" b="b"/>
              <a:pathLst>
                <a:path w="123609" h="123609">
                  <a:moveTo>
                    <a:pt x="0" y="0"/>
                  </a:moveTo>
                  <a:lnTo>
                    <a:pt x="123609" y="0"/>
                  </a:lnTo>
                  <a:lnTo>
                    <a:pt x="123609" y="123609"/>
                  </a:lnTo>
                  <a:lnTo>
                    <a:pt x="0" y="123609"/>
                  </a:lnTo>
                  <a:close/>
                </a:path>
              </a:pathLst>
            </a:custGeom>
            <a:solidFill>
              <a:srgbClr val="70BF4A"/>
            </a:solidFill>
          </p:spPr>
          <p:txBody>
            <a:bodyPr/>
            <a:lstStyle/>
            <a:p>
              <a:endParaRPr lang="nl-NL" sz="450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470"/>
                </a:lnSpc>
              </a:pPr>
              <a:endParaRPr sz="450"/>
            </a:p>
          </p:txBody>
        </p:sp>
      </p:grpSp>
      <p:pic>
        <p:nvPicPr>
          <p:cNvPr id="30" name="Picture 3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629650" y="4629150"/>
            <a:ext cx="380651" cy="380651"/>
          </a:xfrm>
          <a:prstGeom prst="rect">
            <a:avLst/>
          </a:prstGeom>
        </p:spPr>
      </p:pic>
      <p:sp>
        <p:nvSpPr>
          <p:cNvPr id="31" name="TextBox 31"/>
          <p:cNvSpPr txBox="1"/>
          <p:nvPr/>
        </p:nvSpPr>
        <p:spPr>
          <a:xfrm>
            <a:off x="990600" y="112535"/>
            <a:ext cx="769620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40"/>
              </a:lnSpc>
              <a:spcBef>
                <a:spcPct val="0"/>
              </a:spcBef>
            </a:pPr>
            <a:r>
              <a:rPr lang="en-US" sz="3700" dirty="0" err="1">
                <a:solidFill>
                  <a:srgbClr val="70BF4A"/>
                </a:solidFill>
                <a:latin typeface="Roobert" pitchFamily="2" charset="77"/>
              </a:rPr>
              <a:t>Gevolgen</a:t>
            </a:r>
            <a:r>
              <a:rPr lang="en-US" sz="3700" dirty="0">
                <a:solidFill>
                  <a:srgbClr val="70BF4A"/>
                </a:solidFill>
                <a:latin typeface="Roobert" pitchFamily="2" charset="77"/>
              </a:rPr>
              <a:t> van de </a:t>
            </a:r>
            <a:r>
              <a:rPr lang="en-US" sz="3700" dirty="0" err="1">
                <a:solidFill>
                  <a:srgbClr val="70BF4A"/>
                </a:solidFill>
                <a:latin typeface="Roobert" pitchFamily="2" charset="77"/>
              </a:rPr>
              <a:t>risicofactoren</a:t>
            </a:r>
            <a:endParaRPr lang="en-US" sz="3700" dirty="0">
              <a:solidFill>
                <a:srgbClr val="70BF4A"/>
              </a:solidFill>
              <a:latin typeface="Roobert" pitchFamily="2" charset="77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3828912" y="2248987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Gingivitis/</a:t>
            </a: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Parodontitis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828912" y="1492723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Witte </a:t>
            </a: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laesies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3828912" y="2938145"/>
            <a:ext cx="3869159" cy="2051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0"/>
              </a:lnSpc>
            </a:pPr>
            <a:r>
              <a:rPr lang="en-US" sz="1550" dirty="0" err="1">
                <a:solidFill>
                  <a:srgbClr val="00549F"/>
                </a:solidFill>
                <a:latin typeface="Inter" panose="02000503000000020004" pitchFamily="2" charset="0"/>
                <a:ea typeface="Inter" panose="02000503000000020004" pitchFamily="2" charset="0"/>
              </a:rPr>
              <a:t>Hallitose</a:t>
            </a:r>
            <a:endParaRPr lang="en-US" sz="1550" dirty="0">
              <a:solidFill>
                <a:srgbClr val="00549F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36" name="Rechthoekige driehoek 35">
            <a:extLst>
              <a:ext uri="{FF2B5EF4-FFF2-40B4-BE49-F238E27FC236}">
                <a16:creationId xmlns:a16="http://schemas.microsoft.com/office/drawing/2014/main" id="{9B568486-6602-E595-8416-C6722512E662}"/>
              </a:ext>
            </a:extLst>
          </p:cNvPr>
          <p:cNvSpPr/>
          <p:nvPr/>
        </p:nvSpPr>
        <p:spPr>
          <a:xfrm rot="5400000">
            <a:off x="0" y="0"/>
            <a:ext cx="1080000" cy="108000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</TotalTime>
  <Words>615</Words>
  <Application>Microsoft Macintosh PowerPoint</Application>
  <PresentationFormat>Diavoorstelling (16:9)</PresentationFormat>
  <Paragraphs>179</Paragraphs>
  <Slides>17</Slides>
  <Notes>1</Notes>
  <HiddenSlides>1</HiddenSlides>
  <MMClips>0</MMClips>
  <ScaleCrop>false</ScaleCrop>
  <HeadingPairs>
    <vt:vector size="8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7" baseType="lpstr">
      <vt:lpstr>Roobert</vt:lpstr>
      <vt:lpstr>Poppins Medium</vt:lpstr>
      <vt:lpstr>Poppins Medium Bold</vt:lpstr>
      <vt:lpstr>Arial</vt:lpstr>
      <vt:lpstr>Inter</vt:lpstr>
      <vt:lpstr>DM Sans</vt:lpstr>
      <vt:lpstr>Calibri</vt:lpstr>
      <vt:lpstr>DM Sans Bold</vt:lpstr>
      <vt:lpstr>Office Theme</vt:lpstr>
      <vt:lpstr>think-cell Slide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Blauw Diagonaal Blokken Basis Eenvoudig Presentatie</dc:title>
  <dc:creator>Anouk Both</dc:creator>
  <cp:lastModifiedBy>Alexander Tolmeijer</cp:lastModifiedBy>
  <cp:revision>12</cp:revision>
  <dcterms:created xsi:type="dcterms:W3CDTF">2006-08-16T00:00:00Z</dcterms:created>
  <dcterms:modified xsi:type="dcterms:W3CDTF">2022-12-15T21:02:36Z</dcterms:modified>
  <dc:identifier>DAFRWwa7uCU</dc:identifier>
</cp:coreProperties>
</file>