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1"/>
  </p:sldMasterIdLst>
  <p:notesMasterIdLst>
    <p:notesMasterId r:id="rId13"/>
  </p:notesMasterIdLst>
  <p:handoutMasterIdLst>
    <p:handoutMasterId r:id="rId14"/>
  </p:handoutMasterIdLst>
  <p:sldIdLst>
    <p:sldId id="638" r:id="rId2"/>
    <p:sldId id="635" r:id="rId3"/>
    <p:sldId id="872" r:id="rId4"/>
    <p:sldId id="894" r:id="rId5"/>
    <p:sldId id="908" r:id="rId6"/>
    <p:sldId id="898" r:id="rId7"/>
    <p:sldId id="871" r:id="rId8"/>
    <p:sldId id="876" r:id="rId9"/>
    <p:sldId id="899" r:id="rId10"/>
    <p:sldId id="907" r:id="rId11"/>
    <p:sldId id="891" r:id="rId12"/>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ircle Infographic" id="{690F3B14-5A59-425C-85BE-92A70B5A70EE}">
          <p14:sldIdLst>
            <p14:sldId id="638"/>
            <p14:sldId id="635"/>
            <p14:sldId id="872"/>
            <p14:sldId id="894"/>
            <p14:sldId id="908"/>
            <p14:sldId id="898"/>
            <p14:sldId id="871"/>
            <p14:sldId id="876"/>
            <p14:sldId id="899"/>
            <p14:sldId id="907"/>
            <p14:sldId id="89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312E46"/>
    <a:srgbClr val="000000"/>
    <a:srgbClr val="F0F0F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6B445C-4B3E-D229-CB12-F55E74D6A361}" v="2754" dt="2022-12-08T01:39:20.6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09" autoAdjust="0"/>
    <p:restoredTop sz="95918" autoAdjust="0"/>
  </p:normalViewPr>
  <p:slideViewPr>
    <p:cSldViewPr snapToGrid="0" snapToObjects="1" showGuides="1">
      <p:cViewPr varScale="1">
        <p:scale>
          <a:sx n="123" d="100"/>
          <a:sy n="123" d="100"/>
        </p:scale>
        <p:origin x="1128" y="18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snapToObjects="1" showGuides="1">
      <p:cViewPr varScale="1">
        <p:scale>
          <a:sx n="168" d="100"/>
          <a:sy n="168" d="100"/>
        </p:scale>
        <p:origin x="6640" y="21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Brandon Grotesque Regular" panose="020B0503020203060202" pitchFamily="34" charset="77"/>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018781-FBF9-354C-A025-C49C596164BA}" type="datetimeFigureOut">
              <a:rPr lang="en-US" smtClean="0">
                <a:latin typeface="Brandon Grotesque Regular" panose="020B0503020203060202" pitchFamily="34" charset="77"/>
              </a:rPr>
              <a:t>12/8/22</a:t>
            </a:fld>
            <a:endParaRPr lang="en-US" dirty="0">
              <a:latin typeface="Brandon Grotesque Regular" panose="020B0503020203060202" pitchFamily="34" charset="77"/>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Brandon Grotesque Regular" panose="020B0503020203060202" pitchFamily="34" charset="77"/>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8F4EF74-8826-BD43-B880-7A8566D08AFF}" type="slidenum">
              <a:rPr lang="en-US" smtClean="0">
                <a:latin typeface="Brandon Grotesque Regular" panose="020B0503020203060202" pitchFamily="34" charset="77"/>
              </a:rPr>
              <a:t>‹#›</a:t>
            </a:fld>
            <a:endParaRPr lang="en-US" dirty="0">
              <a:latin typeface="Brandon Grotesque Regular" panose="020B0503020203060202" pitchFamily="34" charset="77"/>
            </a:endParaRPr>
          </a:p>
        </p:txBody>
      </p:sp>
    </p:spTree>
    <p:extLst>
      <p:ext uri="{BB962C8B-B14F-4D97-AF65-F5344CB8AC3E}">
        <p14:creationId xmlns:p14="http://schemas.microsoft.com/office/powerpoint/2010/main" val="246240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Brandon Grotesque Regular" panose="020B0503020203060202" pitchFamily="34" charset="77"/>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Brandon Grotesque Regular" panose="020B0503020203060202" pitchFamily="34" charset="77"/>
              </a:defRPr>
            </a:lvl1pPr>
          </a:lstStyle>
          <a:p>
            <a:fld id="{108FFD40-13C9-7B48-A0BE-E251E1E33FE5}" type="datetimeFigureOut">
              <a:rPr lang="en-US" smtClean="0"/>
              <a:pPr/>
              <a:t>12/8/22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Brandon Grotesque Regular" panose="020B0503020203060202" pitchFamily="34" charset="77"/>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Brandon Grotesque Regular" panose="020B0503020203060202" pitchFamily="34" charset="77"/>
              </a:defRPr>
            </a:lvl1pPr>
          </a:lstStyle>
          <a:p>
            <a:fld id="{6F8E2375-F1B1-284C-A827-B0E603FDBDD8}" type="slidenum">
              <a:rPr lang="en-US" smtClean="0"/>
              <a:pPr/>
              <a:t>‹#›</a:t>
            </a:fld>
            <a:endParaRPr lang="en-US" dirty="0"/>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Brandon Grotesque Regular" panose="020B0503020203060202" pitchFamily="34" charset="77"/>
        <a:ea typeface="+mn-ea"/>
        <a:cs typeface="+mn-cs"/>
      </a:defRPr>
    </a:lvl1pPr>
    <a:lvl2pPr marL="457200" algn="l" defTabSz="914400" rtl="0" eaLnBrk="1" latinLnBrk="0" hangingPunct="1">
      <a:defRPr sz="1200" b="0" i="0" kern="1200">
        <a:solidFill>
          <a:schemeClr val="tx1"/>
        </a:solidFill>
        <a:latin typeface="Brandon Grotesque Regular" panose="020B0503020203060202" pitchFamily="34" charset="77"/>
        <a:ea typeface="+mn-ea"/>
        <a:cs typeface="+mn-cs"/>
      </a:defRPr>
    </a:lvl2pPr>
    <a:lvl3pPr marL="914400" algn="l" defTabSz="914400" rtl="0" eaLnBrk="1" latinLnBrk="0" hangingPunct="1">
      <a:defRPr sz="1200" b="0" i="0" kern="1200">
        <a:solidFill>
          <a:schemeClr val="tx1"/>
        </a:solidFill>
        <a:latin typeface="Brandon Grotesque Regular" panose="020B0503020203060202" pitchFamily="34" charset="77"/>
        <a:ea typeface="+mn-ea"/>
        <a:cs typeface="+mn-cs"/>
      </a:defRPr>
    </a:lvl3pPr>
    <a:lvl4pPr marL="1371600" algn="l" defTabSz="914400" rtl="0" eaLnBrk="1" latinLnBrk="0" hangingPunct="1">
      <a:defRPr sz="1200" b="0" i="0" kern="1200">
        <a:solidFill>
          <a:schemeClr val="tx1"/>
        </a:solidFill>
        <a:latin typeface="Brandon Grotesque Regular" panose="020B0503020203060202" pitchFamily="34" charset="77"/>
        <a:ea typeface="+mn-ea"/>
        <a:cs typeface="+mn-cs"/>
      </a:defRPr>
    </a:lvl4pPr>
    <a:lvl5pPr marL="1828800" algn="l" defTabSz="914400" rtl="0" eaLnBrk="1" latinLnBrk="0" hangingPunct="1">
      <a:defRPr sz="1200" b="0" i="0" kern="1200">
        <a:solidFill>
          <a:schemeClr val="tx1"/>
        </a:solidFill>
        <a:latin typeface="Brandon Grotesque Regular" panose="020B0503020203060202"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1633713" y="969280"/>
            <a:ext cx="9152697" cy="1249845"/>
          </a:xfrm>
        </p:spPr>
        <p:txBody>
          <a:bodyPr/>
          <a:lstStyle/>
          <a:p>
            <a:r>
              <a:rPr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8" name="Freeform 12">
            <a:extLst>
              <a:ext uri="{FF2B5EF4-FFF2-40B4-BE49-F238E27FC236}">
                <a16:creationId xmlns:a16="http://schemas.microsoft.com/office/drawing/2014/main" id="{CF3B0577-8797-4D41-9BA8-233F2FF1B9AE}"/>
              </a:ext>
            </a:extLst>
          </p:cNvPr>
          <p:cNvSpPr>
            <a:spLocks noGrp="1"/>
          </p:cNvSpPr>
          <p:nvPr>
            <p:ph type="pic" sz="quarter" idx="21"/>
          </p:nvPr>
        </p:nvSpPr>
        <p:spPr>
          <a:xfrm>
            <a:off x="5203096" y="2548796"/>
            <a:ext cx="1760412" cy="1760408"/>
          </a:xfrm>
          <a:custGeom>
            <a:avLst/>
            <a:gdLst>
              <a:gd name="connsiteX0" fmla="*/ 409575 w 819150"/>
              <a:gd name="connsiteY0" fmla="*/ 0 h 819148"/>
              <a:gd name="connsiteX1" fmla="*/ 819150 w 819150"/>
              <a:gd name="connsiteY1" fmla="*/ 409574 h 819148"/>
              <a:gd name="connsiteX2" fmla="*/ 409575 w 819150"/>
              <a:gd name="connsiteY2" fmla="*/ 819148 h 819148"/>
              <a:gd name="connsiteX3" fmla="*/ 0 w 819150"/>
              <a:gd name="connsiteY3" fmla="*/ 409574 h 819148"/>
              <a:gd name="connsiteX4" fmla="*/ 409575 w 819150"/>
              <a:gd name="connsiteY4" fmla="*/ 0 h 81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0" h="819148">
                <a:moveTo>
                  <a:pt x="409575" y="0"/>
                </a:moveTo>
                <a:cubicBezTo>
                  <a:pt x="635777" y="0"/>
                  <a:pt x="819150" y="183373"/>
                  <a:pt x="819150" y="409574"/>
                </a:cubicBezTo>
                <a:cubicBezTo>
                  <a:pt x="819150" y="635775"/>
                  <a:pt x="635777" y="819148"/>
                  <a:pt x="409575" y="819148"/>
                </a:cubicBezTo>
                <a:cubicBezTo>
                  <a:pt x="183373" y="819148"/>
                  <a:pt x="0" y="635775"/>
                  <a:pt x="0" y="409574"/>
                </a:cubicBezTo>
                <a:cubicBezTo>
                  <a:pt x="0" y="183373"/>
                  <a:pt x="183373" y="0"/>
                  <a:pt x="409575" y="0"/>
                </a:cubicBezTo>
                <a:close/>
              </a:path>
            </a:pathLst>
          </a:custGeom>
          <a:gradFill>
            <a:gsLst>
              <a:gs pos="0">
                <a:schemeClr val="tx1">
                  <a:alpha val="10000"/>
                </a:schemeClr>
              </a:gs>
              <a:gs pos="99000">
                <a:schemeClr val="tx1">
                  <a:alpha val="20000"/>
                </a:schemeClr>
              </a:gs>
            </a:gsLst>
            <a:lin ang="5400000" scaled="1"/>
          </a:gradFill>
          <a:ln>
            <a:noFill/>
          </a:ln>
        </p:spPr>
        <p:txBody>
          <a:bodyPr wrap="square" anchor="ctr">
            <a:noAutofit/>
          </a:bodyPr>
          <a:lstStyle>
            <a:lvl1pPr algn="ctr">
              <a:defRPr sz="1200" b="0" i="0">
                <a:solidFill>
                  <a:schemeClr val="tx1"/>
                </a:solidFill>
                <a:latin typeface="Brandon Grotesque Regular" panose="020B0503020203060202" pitchFamily="34" charset="77"/>
              </a:defRPr>
            </a:lvl1pPr>
          </a:lstStyle>
          <a:p>
            <a:endParaRPr lang="en-US" dirty="0"/>
          </a:p>
        </p:txBody>
      </p:sp>
      <p:sp>
        <p:nvSpPr>
          <p:cNvPr id="16" name="Freeform 12">
            <a:extLst>
              <a:ext uri="{FF2B5EF4-FFF2-40B4-BE49-F238E27FC236}">
                <a16:creationId xmlns:a16="http://schemas.microsoft.com/office/drawing/2014/main" id="{6B9499F8-7C07-45B5-B370-D18344095878}"/>
              </a:ext>
            </a:extLst>
          </p:cNvPr>
          <p:cNvSpPr>
            <a:spLocks noGrp="1"/>
          </p:cNvSpPr>
          <p:nvPr>
            <p:ph type="pic" sz="quarter" idx="20"/>
          </p:nvPr>
        </p:nvSpPr>
        <p:spPr>
          <a:xfrm>
            <a:off x="3480500" y="4778715"/>
            <a:ext cx="1027724" cy="1027722"/>
          </a:xfrm>
          <a:custGeom>
            <a:avLst/>
            <a:gdLst>
              <a:gd name="connsiteX0" fmla="*/ 409575 w 819150"/>
              <a:gd name="connsiteY0" fmla="*/ 0 h 819148"/>
              <a:gd name="connsiteX1" fmla="*/ 819150 w 819150"/>
              <a:gd name="connsiteY1" fmla="*/ 409574 h 819148"/>
              <a:gd name="connsiteX2" fmla="*/ 409575 w 819150"/>
              <a:gd name="connsiteY2" fmla="*/ 819148 h 819148"/>
              <a:gd name="connsiteX3" fmla="*/ 0 w 819150"/>
              <a:gd name="connsiteY3" fmla="*/ 409574 h 819148"/>
              <a:gd name="connsiteX4" fmla="*/ 409575 w 819150"/>
              <a:gd name="connsiteY4" fmla="*/ 0 h 81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0" h="819148">
                <a:moveTo>
                  <a:pt x="409575" y="0"/>
                </a:moveTo>
                <a:cubicBezTo>
                  <a:pt x="635777" y="0"/>
                  <a:pt x="819150" y="183373"/>
                  <a:pt x="819150" y="409574"/>
                </a:cubicBezTo>
                <a:cubicBezTo>
                  <a:pt x="819150" y="635775"/>
                  <a:pt x="635777" y="819148"/>
                  <a:pt x="409575" y="819148"/>
                </a:cubicBezTo>
                <a:cubicBezTo>
                  <a:pt x="183373" y="819148"/>
                  <a:pt x="0" y="635775"/>
                  <a:pt x="0" y="409574"/>
                </a:cubicBezTo>
                <a:cubicBezTo>
                  <a:pt x="0" y="183373"/>
                  <a:pt x="183373" y="0"/>
                  <a:pt x="409575" y="0"/>
                </a:cubicBezTo>
                <a:close/>
              </a:path>
            </a:pathLst>
          </a:custGeom>
          <a:gradFill>
            <a:gsLst>
              <a:gs pos="0">
                <a:schemeClr val="tx1">
                  <a:alpha val="10000"/>
                </a:schemeClr>
              </a:gs>
              <a:gs pos="99000">
                <a:schemeClr val="tx1">
                  <a:alpha val="20000"/>
                </a:schemeClr>
              </a:gs>
            </a:gsLst>
            <a:lin ang="5400000" scaled="1"/>
          </a:gradFill>
          <a:ln>
            <a:noFill/>
          </a:ln>
        </p:spPr>
        <p:txBody>
          <a:bodyPr wrap="square" anchor="ctr">
            <a:noAutofit/>
          </a:bodyPr>
          <a:lstStyle>
            <a:lvl1pPr algn="ctr">
              <a:defRPr sz="1200" b="0" i="0">
                <a:solidFill>
                  <a:schemeClr val="tx1"/>
                </a:solidFill>
                <a:latin typeface="Brandon Grotesque Regular" panose="020B0503020203060202" pitchFamily="34" charset="77"/>
              </a:defRPr>
            </a:lvl1pPr>
          </a:lstStyle>
          <a:p>
            <a:endParaRPr lang="en-US" dirty="0"/>
          </a:p>
        </p:txBody>
      </p:sp>
      <p:sp>
        <p:nvSpPr>
          <p:cNvPr id="13" name="Picture Placeholder 12"/>
          <p:cNvSpPr>
            <a:spLocks noGrp="1"/>
          </p:cNvSpPr>
          <p:nvPr>
            <p:ph type="pic" sz="quarter" idx="16"/>
          </p:nvPr>
        </p:nvSpPr>
        <p:spPr>
          <a:xfrm>
            <a:off x="3100081" y="1966393"/>
            <a:ext cx="819150" cy="819148"/>
          </a:xfrm>
          <a:custGeom>
            <a:avLst/>
            <a:gdLst>
              <a:gd name="connsiteX0" fmla="*/ 409575 w 819150"/>
              <a:gd name="connsiteY0" fmla="*/ 0 h 819148"/>
              <a:gd name="connsiteX1" fmla="*/ 819150 w 819150"/>
              <a:gd name="connsiteY1" fmla="*/ 409574 h 819148"/>
              <a:gd name="connsiteX2" fmla="*/ 409575 w 819150"/>
              <a:gd name="connsiteY2" fmla="*/ 819148 h 819148"/>
              <a:gd name="connsiteX3" fmla="*/ 0 w 819150"/>
              <a:gd name="connsiteY3" fmla="*/ 409574 h 819148"/>
              <a:gd name="connsiteX4" fmla="*/ 409575 w 819150"/>
              <a:gd name="connsiteY4" fmla="*/ 0 h 81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0" h="819148">
                <a:moveTo>
                  <a:pt x="409575" y="0"/>
                </a:moveTo>
                <a:cubicBezTo>
                  <a:pt x="635777" y="0"/>
                  <a:pt x="819150" y="183373"/>
                  <a:pt x="819150" y="409574"/>
                </a:cubicBezTo>
                <a:cubicBezTo>
                  <a:pt x="819150" y="635775"/>
                  <a:pt x="635777" y="819148"/>
                  <a:pt x="409575" y="819148"/>
                </a:cubicBezTo>
                <a:cubicBezTo>
                  <a:pt x="183373" y="819148"/>
                  <a:pt x="0" y="635775"/>
                  <a:pt x="0" y="409574"/>
                </a:cubicBezTo>
                <a:cubicBezTo>
                  <a:pt x="0" y="183373"/>
                  <a:pt x="183373" y="0"/>
                  <a:pt x="409575" y="0"/>
                </a:cubicBezTo>
                <a:close/>
              </a:path>
            </a:pathLst>
          </a:custGeom>
          <a:gradFill>
            <a:gsLst>
              <a:gs pos="0">
                <a:schemeClr val="tx1">
                  <a:alpha val="10000"/>
                </a:schemeClr>
              </a:gs>
              <a:gs pos="99000">
                <a:schemeClr val="tx1">
                  <a:alpha val="20000"/>
                </a:schemeClr>
              </a:gs>
            </a:gsLst>
            <a:lin ang="5400000" scaled="1"/>
          </a:gradFill>
          <a:ln>
            <a:noFill/>
          </a:ln>
        </p:spPr>
        <p:txBody>
          <a:bodyPr wrap="square" anchor="ctr">
            <a:noAutofit/>
          </a:bodyPr>
          <a:lstStyle>
            <a:lvl1pPr algn="ctr">
              <a:defRPr sz="1200" b="0" i="0">
                <a:solidFill>
                  <a:schemeClr val="tx1"/>
                </a:solidFill>
                <a:latin typeface="Brandon Grotesque Regular" panose="020B0503020203060202" pitchFamily="34" charset="77"/>
              </a:defRPr>
            </a:lvl1pPr>
          </a:lstStyle>
          <a:p>
            <a:endParaRPr lang="en-US" dirty="0"/>
          </a:p>
        </p:txBody>
      </p:sp>
      <p:sp>
        <p:nvSpPr>
          <p:cNvPr id="15" name="Freeform 12">
            <a:extLst>
              <a:ext uri="{FF2B5EF4-FFF2-40B4-BE49-F238E27FC236}">
                <a16:creationId xmlns:a16="http://schemas.microsoft.com/office/drawing/2014/main" id="{44E1D5CA-05CE-4A56-BEE4-9F6B7EAD9FD0}"/>
              </a:ext>
            </a:extLst>
          </p:cNvPr>
          <p:cNvSpPr>
            <a:spLocks noGrp="1"/>
          </p:cNvSpPr>
          <p:nvPr>
            <p:ph type="pic" sz="quarter" idx="19"/>
          </p:nvPr>
        </p:nvSpPr>
        <p:spPr>
          <a:xfrm>
            <a:off x="5739427" y="4809672"/>
            <a:ext cx="687750" cy="687748"/>
          </a:xfrm>
          <a:custGeom>
            <a:avLst/>
            <a:gdLst>
              <a:gd name="connsiteX0" fmla="*/ 409575 w 819150"/>
              <a:gd name="connsiteY0" fmla="*/ 0 h 819148"/>
              <a:gd name="connsiteX1" fmla="*/ 819150 w 819150"/>
              <a:gd name="connsiteY1" fmla="*/ 409574 h 819148"/>
              <a:gd name="connsiteX2" fmla="*/ 409575 w 819150"/>
              <a:gd name="connsiteY2" fmla="*/ 819148 h 819148"/>
              <a:gd name="connsiteX3" fmla="*/ 0 w 819150"/>
              <a:gd name="connsiteY3" fmla="*/ 409574 h 819148"/>
              <a:gd name="connsiteX4" fmla="*/ 409575 w 819150"/>
              <a:gd name="connsiteY4" fmla="*/ 0 h 81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0" h="819148">
                <a:moveTo>
                  <a:pt x="409575" y="0"/>
                </a:moveTo>
                <a:cubicBezTo>
                  <a:pt x="635777" y="0"/>
                  <a:pt x="819150" y="183373"/>
                  <a:pt x="819150" y="409574"/>
                </a:cubicBezTo>
                <a:cubicBezTo>
                  <a:pt x="819150" y="635775"/>
                  <a:pt x="635777" y="819148"/>
                  <a:pt x="409575" y="819148"/>
                </a:cubicBezTo>
                <a:cubicBezTo>
                  <a:pt x="183373" y="819148"/>
                  <a:pt x="0" y="635775"/>
                  <a:pt x="0" y="409574"/>
                </a:cubicBezTo>
                <a:cubicBezTo>
                  <a:pt x="0" y="183373"/>
                  <a:pt x="183373" y="0"/>
                  <a:pt x="409575" y="0"/>
                </a:cubicBezTo>
                <a:close/>
              </a:path>
            </a:pathLst>
          </a:custGeom>
          <a:gradFill>
            <a:gsLst>
              <a:gs pos="0">
                <a:schemeClr val="tx1">
                  <a:alpha val="10000"/>
                </a:schemeClr>
              </a:gs>
              <a:gs pos="99000">
                <a:schemeClr val="tx1">
                  <a:alpha val="20000"/>
                </a:schemeClr>
              </a:gs>
            </a:gsLst>
            <a:lin ang="5400000" scaled="1"/>
          </a:gradFill>
          <a:ln>
            <a:noFill/>
          </a:ln>
        </p:spPr>
        <p:txBody>
          <a:bodyPr wrap="square" anchor="ctr">
            <a:noAutofit/>
          </a:bodyPr>
          <a:lstStyle>
            <a:lvl1pPr algn="ctr">
              <a:defRPr sz="1200" b="0" i="0">
                <a:solidFill>
                  <a:schemeClr val="tx1"/>
                </a:solidFill>
                <a:latin typeface="Brandon Grotesque Regular" panose="020B0503020203060202" pitchFamily="34" charset="77"/>
              </a:defRPr>
            </a:lvl1pPr>
          </a:lstStyle>
          <a:p>
            <a:endParaRPr lang="en-US" dirty="0"/>
          </a:p>
        </p:txBody>
      </p:sp>
      <p:sp>
        <p:nvSpPr>
          <p:cNvPr id="8" name="Freeform 12">
            <a:extLst>
              <a:ext uri="{FF2B5EF4-FFF2-40B4-BE49-F238E27FC236}">
                <a16:creationId xmlns:a16="http://schemas.microsoft.com/office/drawing/2014/main" id="{98A79154-25D0-49A0-AAF9-8C5222027342}"/>
              </a:ext>
            </a:extLst>
          </p:cNvPr>
          <p:cNvSpPr>
            <a:spLocks noGrp="1"/>
          </p:cNvSpPr>
          <p:nvPr>
            <p:ph type="pic" sz="quarter" idx="17"/>
          </p:nvPr>
        </p:nvSpPr>
        <p:spPr>
          <a:xfrm>
            <a:off x="7911956" y="1449119"/>
            <a:ext cx="1111542" cy="1111540"/>
          </a:xfrm>
          <a:custGeom>
            <a:avLst/>
            <a:gdLst>
              <a:gd name="connsiteX0" fmla="*/ 409575 w 819150"/>
              <a:gd name="connsiteY0" fmla="*/ 0 h 819148"/>
              <a:gd name="connsiteX1" fmla="*/ 819150 w 819150"/>
              <a:gd name="connsiteY1" fmla="*/ 409574 h 819148"/>
              <a:gd name="connsiteX2" fmla="*/ 409575 w 819150"/>
              <a:gd name="connsiteY2" fmla="*/ 819148 h 819148"/>
              <a:gd name="connsiteX3" fmla="*/ 0 w 819150"/>
              <a:gd name="connsiteY3" fmla="*/ 409574 h 819148"/>
              <a:gd name="connsiteX4" fmla="*/ 409575 w 819150"/>
              <a:gd name="connsiteY4" fmla="*/ 0 h 81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0" h="819148">
                <a:moveTo>
                  <a:pt x="409575" y="0"/>
                </a:moveTo>
                <a:cubicBezTo>
                  <a:pt x="635777" y="0"/>
                  <a:pt x="819150" y="183373"/>
                  <a:pt x="819150" y="409574"/>
                </a:cubicBezTo>
                <a:cubicBezTo>
                  <a:pt x="819150" y="635775"/>
                  <a:pt x="635777" y="819148"/>
                  <a:pt x="409575" y="819148"/>
                </a:cubicBezTo>
                <a:cubicBezTo>
                  <a:pt x="183373" y="819148"/>
                  <a:pt x="0" y="635775"/>
                  <a:pt x="0" y="409574"/>
                </a:cubicBezTo>
                <a:cubicBezTo>
                  <a:pt x="0" y="183373"/>
                  <a:pt x="183373" y="0"/>
                  <a:pt x="409575" y="0"/>
                </a:cubicBezTo>
                <a:close/>
              </a:path>
            </a:pathLst>
          </a:custGeom>
          <a:gradFill>
            <a:gsLst>
              <a:gs pos="0">
                <a:schemeClr val="tx1">
                  <a:alpha val="10000"/>
                </a:schemeClr>
              </a:gs>
              <a:gs pos="99000">
                <a:schemeClr val="tx1">
                  <a:alpha val="20000"/>
                </a:schemeClr>
              </a:gs>
            </a:gsLst>
            <a:lin ang="5400000" scaled="1"/>
          </a:gradFill>
          <a:ln>
            <a:noFill/>
          </a:ln>
        </p:spPr>
        <p:txBody>
          <a:bodyPr wrap="square" anchor="ctr">
            <a:noAutofit/>
          </a:bodyPr>
          <a:lstStyle>
            <a:lvl1pPr algn="ctr">
              <a:defRPr sz="1200" b="0" i="0">
                <a:solidFill>
                  <a:schemeClr val="tx1"/>
                </a:solidFill>
                <a:latin typeface="Brandon Grotesque Regular" panose="020B0503020203060202" pitchFamily="34" charset="77"/>
              </a:defRPr>
            </a:lvl1pPr>
          </a:lstStyle>
          <a:p>
            <a:endParaRPr lang="en-US" dirty="0"/>
          </a:p>
        </p:txBody>
      </p:sp>
      <p:sp>
        <p:nvSpPr>
          <p:cNvPr id="14" name="Freeform 12">
            <a:extLst>
              <a:ext uri="{FF2B5EF4-FFF2-40B4-BE49-F238E27FC236}">
                <a16:creationId xmlns:a16="http://schemas.microsoft.com/office/drawing/2014/main" id="{18A70E1C-4613-441F-9493-BFACCD8BC448}"/>
              </a:ext>
            </a:extLst>
          </p:cNvPr>
          <p:cNvSpPr>
            <a:spLocks noGrp="1"/>
          </p:cNvSpPr>
          <p:nvPr>
            <p:ph type="pic" sz="quarter" idx="18"/>
          </p:nvPr>
        </p:nvSpPr>
        <p:spPr>
          <a:xfrm>
            <a:off x="8319176" y="3940661"/>
            <a:ext cx="825008" cy="825006"/>
          </a:xfrm>
          <a:custGeom>
            <a:avLst/>
            <a:gdLst>
              <a:gd name="connsiteX0" fmla="*/ 409575 w 819150"/>
              <a:gd name="connsiteY0" fmla="*/ 0 h 819148"/>
              <a:gd name="connsiteX1" fmla="*/ 819150 w 819150"/>
              <a:gd name="connsiteY1" fmla="*/ 409574 h 819148"/>
              <a:gd name="connsiteX2" fmla="*/ 409575 w 819150"/>
              <a:gd name="connsiteY2" fmla="*/ 819148 h 819148"/>
              <a:gd name="connsiteX3" fmla="*/ 0 w 819150"/>
              <a:gd name="connsiteY3" fmla="*/ 409574 h 819148"/>
              <a:gd name="connsiteX4" fmla="*/ 409575 w 819150"/>
              <a:gd name="connsiteY4" fmla="*/ 0 h 81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0" h="819148">
                <a:moveTo>
                  <a:pt x="409575" y="0"/>
                </a:moveTo>
                <a:cubicBezTo>
                  <a:pt x="635777" y="0"/>
                  <a:pt x="819150" y="183373"/>
                  <a:pt x="819150" y="409574"/>
                </a:cubicBezTo>
                <a:cubicBezTo>
                  <a:pt x="819150" y="635775"/>
                  <a:pt x="635777" y="819148"/>
                  <a:pt x="409575" y="819148"/>
                </a:cubicBezTo>
                <a:cubicBezTo>
                  <a:pt x="183373" y="819148"/>
                  <a:pt x="0" y="635775"/>
                  <a:pt x="0" y="409574"/>
                </a:cubicBezTo>
                <a:cubicBezTo>
                  <a:pt x="0" y="183373"/>
                  <a:pt x="183373" y="0"/>
                  <a:pt x="409575" y="0"/>
                </a:cubicBezTo>
                <a:close/>
              </a:path>
            </a:pathLst>
          </a:custGeom>
          <a:gradFill>
            <a:gsLst>
              <a:gs pos="0">
                <a:schemeClr val="tx1">
                  <a:alpha val="10000"/>
                </a:schemeClr>
              </a:gs>
              <a:gs pos="99000">
                <a:schemeClr val="tx1">
                  <a:alpha val="20000"/>
                </a:schemeClr>
              </a:gs>
            </a:gsLst>
            <a:lin ang="5400000" scaled="1"/>
          </a:gradFill>
          <a:ln>
            <a:noFill/>
          </a:ln>
        </p:spPr>
        <p:txBody>
          <a:bodyPr wrap="square" anchor="ctr">
            <a:noAutofit/>
          </a:bodyPr>
          <a:lstStyle>
            <a:lvl1pPr algn="ctr">
              <a:defRPr sz="1200" b="0" i="0">
                <a:solidFill>
                  <a:schemeClr val="tx1"/>
                </a:solidFill>
                <a:latin typeface="Brandon Grotesque Regular" panose="020B0503020203060202" pitchFamily="34" charset="77"/>
              </a:defRPr>
            </a:lvl1pPr>
          </a:lstStyle>
          <a:p>
            <a:endParaRPr lang="en-US" dirty="0"/>
          </a:p>
        </p:txBody>
      </p:sp>
    </p:spTree>
    <p:extLst>
      <p:ext uri="{BB962C8B-B14F-4D97-AF65-F5344CB8AC3E}">
        <p14:creationId xmlns:p14="http://schemas.microsoft.com/office/powerpoint/2010/main" val="284103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40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500"/>
                                        <p:tgtEl>
                                          <p:spTgt spid="18"/>
                                        </p:tgtEl>
                                      </p:cBhvr>
                                    </p:animEffect>
                                  </p:childTnLst>
                                </p:cTn>
                              </p:par>
                              <p:par>
                                <p:cTn id="8" presetID="22" presetClass="entr" presetSubtype="8" fill="hold" grpId="0" nodeType="withEffect">
                                  <p:stCondLst>
                                    <p:cond delay="8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6" presetClass="emph" presetSubtype="0" accel="50000" decel="50000" autoRev="1" fill="hold" grpId="1" nodeType="withEffect">
                                  <p:stCondLst>
                                    <p:cond delay="800"/>
                                  </p:stCondLst>
                                  <p:childTnLst>
                                    <p:animScale>
                                      <p:cBhvr>
                                        <p:cTn id="12" dur="500" fill="hold"/>
                                        <p:tgtEl>
                                          <p:spTgt spid="8"/>
                                        </p:tgtEl>
                                      </p:cBhvr>
                                      <p:by x="105000" y="105000"/>
                                    </p:animScale>
                                  </p:childTnLst>
                                </p:cTn>
                              </p:par>
                              <p:par>
                                <p:cTn id="13" presetID="22" presetClass="entr" presetSubtype="8" fill="hold" grpId="0" nodeType="withEffect">
                                  <p:stCondLst>
                                    <p:cond delay="11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6" presetClass="emph" presetSubtype="0" accel="50000" decel="50000" autoRev="1" fill="hold" grpId="1" nodeType="withEffect">
                                  <p:stCondLst>
                                    <p:cond delay="1100"/>
                                  </p:stCondLst>
                                  <p:childTnLst>
                                    <p:animScale>
                                      <p:cBhvr>
                                        <p:cTn id="17" dur="500" fill="hold"/>
                                        <p:tgtEl>
                                          <p:spTgt spid="14"/>
                                        </p:tgtEl>
                                      </p:cBhvr>
                                      <p:by x="105000" y="105000"/>
                                    </p:animScale>
                                  </p:childTnLst>
                                </p:cTn>
                              </p:par>
                              <p:par>
                                <p:cTn id="18" presetID="22" presetClass="entr" presetSubtype="8" fill="hold" grpId="0" nodeType="withEffect">
                                  <p:stCondLst>
                                    <p:cond delay="140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6" presetClass="emph" presetSubtype="0" accel="50000" decel="50000" autoRev="1" fill="hold" grpId="1" nodeType="withEffect">
                                  <p:stCondLst>
                                    <p:cond delay="1400"/>
                                  </p:stCondLst>
                                  <p:childTnLst>
                                    <p:animScale>
                                      <p:cBhvr>
                                        <p:cTn id="22" dur="500" fill="hold"/>
                                        <p:tgtEl>
                                          <p:spTgt spid="15"/>
                                        </p:tgtEl>
                                      </p:cBhvr>
                                      <p:by x="105000" y="105000"/>
                                    </p:animScale>
                                  </p:childTnLst>
                                </p:cTn>
                              </p:par>
                              <p:par>
                                <p:cTn id="23" presetID="22" presetClass="entr" presetSubtype="8" fill="hold" grpId="0" nodeType="withEffect">
                                  <p:stCondLst>
                                    <p:cond delay="180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6" presetClass="emph" presetSubtype="0" accel="50000" decel="50000" autoRev="1" fill="hold" grpId="1" nodeType="withEffect">
                                  <p:stCondLst>
                                    <p:cond delay="1800"/>
                                  </p:stCondLst>
                                  <p:childTnLst>
                                    <p:animScale>
                                      <p:cBhvr>
                                        <p:cTn id="27" dur="500" fill="hold"/>
                                        <p:tgtEl>
                                          <p:spTgt spid="16"/>
                                        </p:tgtEl>
                                      </p:cBhvr>
                                      <p:by x="105000" y="105000"/>
                                    </p:animScale>
                                  </p:childTnLst>
                                </p:cTn>
                              </p:par>
                              <p:par>
                                <p:cTn id="28" presetID="22" presetClass="entr" presetSubtype="8" fill="hold" grpId="0" nodeType="withEffect">
                                  <p:stCondLst>
                                    <p:cond delay="210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6" presetClass="emph" presetSubtype="0" accel="50000" decel="50000" autoRev="1" fill="hold" grpId="1" nodeType="withEffect">
                                  <p:stCondLst>
                                    <p:cond delay="2100"/>
                                  </p:stCondLst>
                                  <p:childTnLst>
                                    <p:animScale>
                                      <p:cBhvr>
                                        <p:cTn id="32" dur="500"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6" grpId="0" animBg="1"/>
      <p:bldP spid="16" grpId="1" animBg="1"/>
      <p:bldP spid="13" grpId="0" animBg="1"/>
      <p:bldP spid="13" grpId="1" animBg="1"/>
      <p:bldP spid="15" grpId="0" animBg="1"/>
      <p:bldP spid="15" grpId="1" animBg="1"/>
      <p:bldP spid="8" grpId="0" animBg="1"/>
      <p:bldP spid="8" grpId="1" animBg="1"/>
      <p:bldP spid="14" grpId="0" animBg="1"/>
      <p:bldP spid="14"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F8D1B-34CD-4C17-AE3F-4F6463E95DEF}"/>
              </a:ext>
            </a:extLst>
          </p:cNvPr>
          <p:cNvSpPr>
            <a:spLocks noGrp="1"/>
          </p:cNvSpPr>
          <p:nvPr>
            <p:ph type="title"/>
          </p:nvPr>
        </p:nvSpPr>
        <p:spPr>
          <a:xfrm>
            <a:off x="1520825" y="907191"/>
            <a:ext cx="4067176" cy="1249845"/>
          </a:xfrm>
        </p:spPr>
        <p:txBody>
          <a:bodyPr/>
          <a:lstStyle/>
          <a:p>
            <a:r>
              <a:rPr lang="en-US"/>
              <a:t>Click to edit Master title style</a:t>
            </a:r>
          </a:p>
        </p:txBody>
      </p:sp>
    </p:spTree>
    <p:extLst>
      <p:ext uri="{BB962C8B-B14F-4D97-AF65-F5344CB8AC3E}">
        <p14:creationId xmlns:p14="http://schemas.microsoft.com/office/powerpoint/2010/main" val="3123190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1_Custom Layou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28824" y="946702"/>
            <a:ext cx="9152697" cy="1249845"/>
          </a:xfrm>
          <a:prstGeom prst="rect">
            <a:avLst/>
          </a:prstGeom>
          <a:effectLst/>
        </p:spPr>
        <p:txBody>
          <a:bodyPr vert="horz" lIns="0" tIns="192024" rIns="0" bIns="0" rtlCol="0" anchor="t" anchorCtr="0">
            <a:noAutofit/>
          </a:bodyPr>
          <a:lstStyle/>
          <a:p>
            <a:r>
              <a:rPr lang="en-US" dirty="0"/>
              <a:t>Your title here</a:t>
            </a:r>
          </a:p>
        </p:txBody>
      </p:sp>
      <p:sp>
        <p:nvSpPr>
          <p:cNvPr id="3" name="Текст 2"/>
          <p:cNvSpPr>
            <a:spLocks noGrp="1"/>
          </p:cNvSpPr>
          <p:nvPr>
            <p:ph type="body" idx="1"/>
          </p:nvPr>
        </p:nvSpPr>
        <p:spPr>
          <a:xfrm>
            <a:off x="2028824" y="2514600"/>
            <a:ext cx="9152698" cy="3429000"/>
          </a:xfrm>
          <a:prstGeom prst="rect">
            <a:avLst/>
          </a:prstGeom>
        </p:spPr>
        <p:txBody>
          <a:bodyPr vert="horz" lIns="0" tIns="0" rIns="0" bIns="0" rtlCol="0">
            <a:normAutofit/>
          </a:bodyPr>
          <a:lstStyle/>
          <a:p>
            <a:pPr lvl="0"/>
            <a:r>
              <a:rPr lang="en-US" dirty="0"/>
              <a:t>Write here subtitle</a:t>
            </a:r>
          </a:p>
          <a:p>
            <a:pPr lvl="1"/>
            <a:r>
              <a:rPr lang="en-US" dirty="0"/>
              <a:t>Write here subtitle</a:t>
            </a:r>
          </a:p>
          <a:p>
            <a:pPr lvl="1"/>
            <a:r>
              <a:rPr lang="en-US" dirty="0"/>
              <a:t>Write here subtitle</a:t>
            </a:r>
          </a:p>
          <a:p>
            <a:pPr lvl="2"/>
            <a:r>
              <a:rPr lang="en-US" dirty="0"/>
              <a:t>Write here text</a:t>
            </a:r>
          </a:p>
          <a:p>
            <a:pPr lvl="3"/>
            <a:r>
              <a:rPr lang="en-US" dirty="0"/>
              <a:t>Write here text</a:t>
            </a:r>
          </a:p>
          <a:p>
            <a:pPr lvl="4"/>
            <a:r>
              <a:rPr lang="en-US" dirty="0"/>
              <a:t>Write here text </a:t>
            </a:r>
          </a:p>
        </p:txBody>
      </p:sp>
      <p:sp>
        <p:nvSpPr>
          <p:cNvPr id="14" name="Rectangle 13"/>
          <p:cNvSpPr/>
          <p:nvPr userDrawn="1"/>
        </p:nvSpPr>
        <p:spPr>
          <a:xfrm>
            <a:off x="0" y="6291470"/>
            <a:ext cx="1003853" cy="56652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Brandon Grotesque Regular" panose="020B0503020203060202" pitchFamily="34" charset="77"/>
            </a:endParaRPr>
          </a:p>
        </p:txBody>
      </p:sp>
      <p:sp>
        <p:nvSpPr>
          <p:cNvPr id="16" name="TextBox 15"/>
          <p:cNvSpPr txBox="1"/>
          <p:nvPr userDrawn="1"/>
        </p:nvSpPr>
        <p:spPr>
          <a:xfrm rot="16200000">
            <a:off x="-450499" y="1116508"/>
            <a:ext cx="1874231" cy="207749"/>
          </a:xfrm>
          <a:prstGeom prst="rect">
            <a:avLst/>
          </a:prstGeom>
          <a:noFill/>
        </p:spPr>
        <p:txBody>
          <a:bodyPr wrap="none" rtlCol="0">
            <a:spAutoFit/>
          </a:bodyPr>
          <a:lstStyle/>
          <a:p>
            <a:pPr algn="l"/>
            <a:r>
              <a:rPr lang="en-US" sz="750" b="0" i="0" baseline="0" dirty="0">
                <a:solidFill>
                  <a:schemeClr val="tx1"/>
                </a:solidFill>
                <a:latin typeface="Brandon Grotesque Regular" panose="020B0503020203060202" pitchFamily="34" charset="77"/>
                <a:ea typeface="Montserrat SemiBold" charset="0"/>
                <a:cs typeface="Montserrat SemiBold" charset="0"/>
              </a:rPr>
              <a:t>CONNOR’S RUN 2022 PARTNER INFO </a:t>
            </a:r>
          </a:p>
        </p:txBody>
      </p:sp>
      <p:sp>
        <p:nvSpPr>
          <p:cNvPr id="26" name="Slide Number Placeholder 24"/>
          <p:cNvSpPr txBox="1">
            <a:spLocks/>
          </p:cNvSpPr>
          <p:nvPr userDrawn="1"/>
        </p:nvSpPr>
        <p:spPr>
          <a:xfrm>
            <a:off x="11181521" y="6209608"/>
            <a:ext cx="1003852" cy="365125"/>
          </a:xfrm>
          <a:prstGeom prst="rect">
            <a:avLst/>
          </a:prstGeom>
        </p:spPr>
        <p:txBody>
          <a:bodyPr vert="horz" lIns="91440" tIns="45720" rIns="91440" bIns="45720" rtlCol="0" anchor="ctr"/>
          <a:lstStyle>
            <a:defPPr>
              <a:defRPr lang="en-US"/>
            </a:defPPr>
            <a:lvl1pPr marL="0" algn="r" defTabSz="914330" rtl="0" eaLnBrk="1" latinLnBrk="0" hangingPunct="1">
              <a:defRPr sz="1200" kern="1200">
                <a:solidFill>
                  <a:schemeClr val="tx1">
                    <a:tint val="75000"/>
                  </a:schemeClr>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fld id="{36C48702-E445-134E-B960-6F692773524F}" type="slidenum">
              <a:rPr lang="en-US" sz="800" b="1" i="0" smtClean="0">
                <a:solidFill>
                  <a:schemeClr val="tx1"/>
                </a:solidFill>
                <a:latin typeface="Open Sans SemiBold" charset="0"/>
                <a:ea typeface="Open Sans SemiBold" charset="0"/>
                <a:cs typeface="Open Sans SemiBold" charset="0"/>
              </a:rPr>
              <a:pPr algn="ctr"/>
              <a:t>‹#›</a:t>
            </a:fld>
            <a:endParaRPr lang="en-US" sz="800" b="1" i="0" dirty="0">
              <a:solidFill>
                <a:schemeClr val="tx1"/>
              </a:solidFill>
              <a:latin typeface="Open Sans SemiBold" charset="0"/>
              <a:ea typeface="Open Sans SemiBold" charset="0"/>
              <a:cs typeface="Open Sans SemiBold" charset="0"/>
            </a:endParaRPr>
          </a:p>
        </p:txBody>
      </p:sp>
      <p:pic>
        <p:nvPicPr>
          <p:cNvPr id="5" name="Picture 4" descr="Logo&#10;&#10;Description automatically generated">
            <a:extLst>
              <a:ext uri="{FF2B5EF4-FFF2-40B4-BE49-F238E27FC236}">
                <a16:creationId xmlns:a16="http://schemas.microsoft.com/office/drawing/2014/main" id="{FDA3CADA-84DE-2542-BBAA-854B1F57725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2073" y="5667152"/>
            <a:ext cx="907581" cy="907581"/>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177" r:id="rId3"/>
    <p:sldLayoutId id="2147484175" r:id="rId4"/>
    <p:sldLayoutId id="2147484075"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decel="5000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hf hdr="0" ftr="0" dt="0"/>
  <p:txStyles>
    <p:titleStyle>
      <a:lvl1pPr algn="l" defTabSz="914318" rtl="0" eaLnBrk="1" latinLnBrk="0" hangingPunct="1">
        <a:lnSpc>
          <a:spcPct val="80000"/>
        </a:lnSpc>
        <a:spcBef>
          <a:spcPct val="0"/>
        </a:spcBef>
        <a:buNone/>
        <a:defRPr sz="3600" b="1" i="0" kern="1200" spc="-100" baseline="0">
          <a:solidFill>
            <a:schemeClr val="tx1"/>
          </a:solidFill>
          <a:latin typeface="Brandon Grotesque Bold" panose="020B0503020203060202" pitchFamily="34" charset="77"/>
          <a:ea typeface="Montserrat" charset="0"/>
          <a:cs typeface="Montserrat"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b="0" i="0" kern="1200">
          <a:solidFill>
            <a:schemeClr val="tx1"/>
          </a:solidFill>
          <a:latin typeface="Brandon Grotesque Regular" panose="020B0503020203060202" pitchFamily="34" charset="77"/>
          <a:ea typeface="+mn-ea"/>
          <a:cs typeface="+mn-cs"/>
        </a:defRPr>
      </a:lvl1pPr>
      <a:lvl2pPr marL="0" indent="0" algn="l" defTabSz="914318" rtl="0" eaLnBrk="1" latinLnBrk="0" hangingPunct="1">
        <a:lnSpc>
          <a:spcPct val="150000"/>
        </a:lnSpc>
        <a:spcBef>
          <a:spcPts val="499"/>
        </a:spcBef>
        <a:buFont typeface="Arial" panose="020B0604020202020204" pitchFamily="34" charset="0"/>
        <a:buNone/>
        <a:defRPr sz="1800" b="0" i="0" kern="1200">
          <a:solidFill>
            <a:schemeClr val="tx1"/>
          </a:solidFill>
          <a:latin typeface="Brandon Grotesque Regular" panose="020B0503020203060202" pitchFamily="34" charset="77"/>
          <a:ea typeface="+mn-ea"/>
          <a:cs typeface="+mn-cs"/>
        </a:defRPr>
      </a:lvl2pPr>
      <a:lvl3pPr marL="0" indent="0" algn="l" defTabSz="914318" rtl="0" eaLnBrk="1" latinLnBrk="0" hangingPunct="1">
        <a:lnSpc>
          <a:spcPct val="150000"/>
        </a:lnSpc>
        <a:spcBef>
          <a:spcPts val="499"/>
        </a:spcBef>
        <a:buFont typeface="Arial" panose="020B0604020202020204" pitchFamily="34" charset="0"/>
        <a:buNone/>
        <a:defRPr sz="1200" b="0" i="0" kern="1200">
          <a:solidFill>
            <a:schemeClr val="tx1"/>
          </a:solidFill>
          <a:latin typeface="Brandon Grotesque Regular" panose="020B0503020203060202"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b="0" i="0" kern="1200">
          <a:solidFill>
            <a:schemeClr val="tx1">
              <a:alpha val="70000"/>
            </a:schemeClr>
          </a:solidFill>
          <a:latin typeface="Brandon Grotesque Regular" panose="020B0503020203060202"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b="0" i="0" kern="1200" baseline="0">
          <a:solidFill>
            <a:schemeClr val="tx1">
              <a:alpha val="50000"/>
            </a:schemeClr>
          </a:solidFill>
          <a:latin typeface="Brandon Grotesque Regular" panose="020B0503020203060202"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userDrawn="1">
          <p15:clr>
            <a:srgbClr val="F26B43"/>
          </p15:clr>
        </p15:guide>
        <p15:guide id="14" orient="horz" pos="346" userDrawn="1">
          <p15:clr>
            <a:srgbClr val="F26B43"/>
          </p15:clr>
        </p15:guide>
        <p15:guide id="27" orient="horz" pos="3952" userDrawn="1">
          <p15:clr>
            <a:srgbClr val="F26B43"/>
          </p15:clr>
        </p15:guide>
        <p15:guide id="28" pos="642" userDrawn="1">
          <p15:clr>
            <a:srgbClr val="F26B43"/>
          </p15:clr>
        </p15:guide>
        <p15:guide id="29" pos="7038" userDrawn="1">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1277" userDrawn="1">
          <p15:clr>
            <a:srgbClr val="F26B43"/>
          </p15:clr>
        </p15:guide>
        <p15:guide id="51" orient="horz" pos="709" userDrawn="1">
          <p15:clr>
            <a:srgbClr val="F26B43"/>
          </p15:clr>
        </p15:guide>
        <p15:guide id="52" pos="191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hyperlink" Target="mailto:charlotte@rcdfoundation.org" TargetMode="External"/><Relationship Id="rId2" Type="http://schemas.openxmlformats.org/officeDocument/2006/relationships/image" Target="../media/image10.emf"/><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hyperlink" Target="mailto:jackie@rcdfoundation.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hyperlink" Target="https://www.dropbox.com/s/qxazyy7rnf2phh2/BrandGuidelines%20update%202021.pdf?dl=0" TargetMode="Externa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543FE-CDA0-5F46-AD0C-173767313C22}"/>
              </a:ext>
            </a:extLst>
          </p:cNvPr>
          <p:cNvSpPr/>
          <p:nvPr/>
        </p:nvSpPr>
        <p:spPr>
          <a:xfrm>
            <a:off x="0" y="0"/>
            <a:ext cx="12276083" cy="4729655"/>
          </a:xfrm>
          <a:prstGeom prst="rect">
            <a:avLst/>
          </a:prstGeom>
          <a:solidFill>
            <a:schemeClr val="tx2"/>
          </a:solidFill>
          <a:ln w="38100" cap="rnd" cmpd="sng">
            <a:noFill/>
            <a:prstDash val="sys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pic>
        <p:nvPicPr>
          <p:cNvPr id="3" name="Picture 2">
            <a:extLst>
              <a:ext uri="{FF2B5EF4-FFF2-40B4-BE49-F238E27FC236}">
                <a16:creationId xmlns:a16="http://schemas.microsoft.com/office/drawing/2014/main" id="{9E7039BD-A406-A546-B416-4A3A6DD05E58}"/>
              </a:ext>
            </a:extLst>
          </p:cNvPr>
          <p:cNvPicPr>
            <a:picLocks noChangeAspect="1"/>
          </p:cNvPicPr>
          <p:nvPr/>
        </p:nvPicPr>
        <p:blipFill>
          <a:blip r:embed="rId2"/>
          <a:stretch>
            <a:fillRect/>
          </a:stretch>
        </p:blipFill>
        <p:spPr>
          <a:xfrm>
            <a:off x="0" y="4541708"/>
            <a:ext cx="12308763" cy="2316291"/>
          </a:xfrm>
          <a:prstGeom prst="rect">
            <a:avLst/>
          </a:prstGeom>
          <a:ln>
            <a:solidFill>
              <a:srgbClr val="4472C4"/>
            </a:solidFill>
          </a:ln>
        </p:spPr>
      </p:pic>
      <p:pic>
        <p:nvPicPr>
          <p:cNvPr id="14" name="Picture 13">
            <a:extLst>
              <a:ext uri="{FF2B5EF4-FFF2-40B4-BE49-F238E27FC236}">
                <a16:creationId xmlns:a16="http://schemas.microsoft.com/office/drawing/2014/main" id="{38EB1783-ED6E-D94E-9EC7-653B74A2B097}"/>
              </a:ext>
            </a:extLst>
          </p:cNvPr>
          <p:cNvPicPr>
            <a:picLocks noChangeAspect="1"/>
          </p:cNvPicPr>
          <p:nvPr/>
        </p:nvPicPr>
        <p:blipFill>
          <a:blip r:embed="rId3"/>
          <a:stretch>
            <a:fillRect/>
          </a:stretch>
        </p:blipFill>
        <p:spPr>
          <a:xfrm rot="10800000">
            <a:off x="-556669" y="-2505146"/>
            <a:ext cx="12281210" cy="2237902"/>
          </a:xfrm>
          <a:prstGeom prst="rect">
            <a:avLst/>
          </a:prstGeom>
        </p:spPr>
      </p:pic>
      <p:pic>
        <p:nvPicPr>
          <p:cNvPr id="4" name="Picture 3">
            <a:extLst>
              <a:ext uri="{FF2B5EF4-FFF2-40B4-BE49-F238E27FC236}">
                <a16:creationId xmlns:a16="http://schemas.microsoft.com/office/drawing/2014/main" id="{41A8469F-F641-5542-A1E0-CAF0ACD8B227}"/>
              </a:ext>
            </a:extLst>
          </p:cNvPr>
          <p:cNvPicPr>
            <a:picLocks noChangeAspect="1"/>
          </p:cNvPicPr>
          <p:nvPr/>
        </p:nvPicPr>
        <p:blipFill>
          <a:blip r:embed="rId4"/>
          <a:stretch>
            <a:fillRect/>
          </a:stretch>
        </p:blipFill>
        <p:spPr>
          <a:xfrm>
            <a:off x="9556795" y="4809959"/>
            <a:ext cx="1734558" cy="1734558"/>
          </a:xfrm>
          <a:prstGeom prst="rect">
            <a:avLst/>
          </a:prstGeom>
        </p:spPr>
      </p:pic>
      <p:sp>
        <p:nvSpPr>
          <p:cNvPr id="6" name="Title 1">
            <a:extLst>
              <a:ext uri="{FF2B5EF4-FFF2-40B4-BE49-F238E27FC236}">
                <a16:creationId xmlns:a16="http://schemas.microsoft.com/office/drawing/2014/main" id="{65B92A0B-04FC-A441-8438-B779B25FC019}"/>
              </a:ext>
            </a:extLst>
          </p:cNvPr>
          <p:cNvSpPr txBox="1">
            <a:spLocks/>
          </p:cNvSpPr>
          <p:nvPr/>
        </p:nvSpPr>
        <p:spPr>
          <a:xfrm>
            <a:off x="1045788" y="5184977"/>
            <a:ext cx="10146612" cy="85967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6000" b="1" i="0" kern="1200" spc="300" baseline="0">
                <a:solidFill>
                  <a:schemeClr val="tx1"/>
                </a:solidFill>
                <a:latin typeface="Brandon Grotesque Bold" panose="020B0503020203060202" pitchFamily="34" charset="77"/>
                <a:ea typeface="Brandon Grotesque Bold" panose="020B0503020203060202" pitchFamily="34" charset="77"/>
                <a:cs typeface="Brandon Grotesque Bold" panose="020B0503020203060202" pitchFamily="34" charset="77"/>
              </a:defRPr>
            </a:lvl1pPr>
          </a:lstStyle>
          <a:p>
            <a:pPr algn="ctr"/>
            <a:endParaRPr lang="en-US" sz="2800" dirty="0"/>
          </a:p>
        </p:txBody>
      </p:sp>
      <p:pic>
        <p:nvPicPr>
          <p:cNvPr id="13" name="Picture 12">
            <a:extLst>
              <a:ext uri="{FF2B5EF4-FFF2-40B4-BE49-F238E27FC236}">
                <a16:creationId xmlns:a16="http://schemas.microsoft.com/office/drawing/2014/main" id="{D888E729-6A9C-9F49-99B6-4F6A2B5D3E88}"/>
              </a:ext>
            </a:extLst>
          </p:cNvPr>
          <p:cNvPicPr>
            <a:picLocks noChangeAspect="1"/>
          </p:cNvPicPr>
          <p:nvPr/>
        </p:nvPicPr>
        <p:blipFill>
          <a:blip r:embed="rId5"/>
          <a:stretch>
            <a:fillRect/>
          </a:stretch>
        </p:blipFill>
        <p:spPr>
          <a:xfrm>
            <a:off x="-5052491" y="4809959"/>
            <a:ext cx="1810461" cy="1810461"/>
          </a:xfrm>
          <a:prstGeom prst="rect">
            <a:avLst/>
          </a:prstGeom>
        </p:spPr>
      </p:pic>
      <p:sp>
        <p:nvSpPr>
          <p:cNvPr id="5" name="TextBox 4">
            <a:extLst>
              <a:ext uri="{FF2B5EF4-FFF2-40B4-BE49-F238E27FC236}">
                <a16:creationId xmlns:a16="http://schemas.microsoft.com/office/drawing/2014/main" id="{E8EB8483-BA69-2012-33EC-6F0BB926B250}"/>
              </a:ext>
            </a:extLst>
          </p:cNvPr>
          <p:cNvSpPr txBox="1"/>
          <p:nvPr/>
        </p:nvSpPr>
        <p:spPr>
          <a:xfrm>
            <a:off x="2792104" y="1165747"/>
            <a:ext cx="6727208" cy="2360509"/>
          </a:xfrm>
          <a:prstGeom prst="rect">
            <a:avLst/>
          </a:prstGeom>
          <a:noFill/>
        </p:spPr>
        <p:txBody>
          <a:bodyPr rot="0" spcFirstLastPara="0" vertOverflow="overflow" horzOverflow="overflow" vert="horz" wrap="square" lIns="0" tIns="36000" rIns="216000" bIns="36000" numCol="1" spcCol="0" rtlCol="0" fromWordArt="0" anchor="t" anchorCtr="0" forceAA="0" compatLnSpc="1">
            <a:prstTxWarp prst="textNoShape">
              <a:avLst/>
            </a:prstTxWarp>
            <a:spAutoFit/>
          </a:bodyPr>
          <a:lstStyle/>
          <a:p>
            <a:pPr algn="ctr">
              <a:spcBef>
                <a:spcPts val="1000"/>
              </a:spcBef>
            </a:pPr>
            <a:r>
              <a:rPr lang="en-AU" sz="4400" b="1" dirty="0">
                <a:solidFill>
                  <a:srgbClr val="FFFFFF"/>
                </a:solidFill>
                <a:latin typeface="Brandon Grotesque Bold"/>
              </a:rPr>
              <a:t>CONNOR'S RUN </a:t>
            </a:r>
            <a:endParaRPr lang="en-US" sz="4400">
              <a:solidFill>
                <a:srgbClr val="322F47"/>
              </a:solidFill>
              <a:latin typeface="Open Sans"/>
              <a:ea typeface="Open Sans"/>
              <a:cs typeface="Open Sans"/>
            </a:endParaRPr>
          </a:p>
          <a:p>
            <a:pPr algn="ctr">
              <a:spcBef>
                <a:spcPts val="1000"/>
              </a:spcBef>
            </a:pPr>
            <a:r>
              <a:rPr lang="en-AU" sz="4400" b="1" dirty="0">
                <a:solidFill>
                  <a:srgbClr val="FFFFFF"/>
                </a:solidFill>
                <a:latin typeface="Brandon Grotesque Bold"/>
              </a:rPr>
              <a:t>2023</a:t>
            </a:r>
          </a:p>
          <a:p>
            <a:pPr algn="ctr">
              <a:spcBef>
                <a:spcPts val="1000"/>
              </a:spcBef>
            </a:pPr>
            <a:r>
              <a:rPr lang="en-AU" sz="4400" b="1" dirty="0">
                <a:solidFill>
                  <a:srgbClr val="FFFFFF"/>
                </a:solidFill>
                <a:latin typeface="Brandon Grotesque Bold"/>
              </a:rPr>
              <a:t>THEME BRIEF</a:t>
            </a:r>
          </a:p>
        </p:txBody>
      </p:sp>
      <p:sp>
        <p:nvSpPr>
          <p:cNvPr id="7" name="TextBox 6">
            <a:extLst>
              <a:ext uri="{FF2B5EF4-FFF2-40B4-BE49-F238E27FC236}">
                <a16:creationId xmlns:a16="http://schemas.microsoft.com/office/drawing/2014/main" id="{6A9875D4-844B-221F-58ED-799239A43D61}"/>
              </a:ext>
            </a:extLst>
          </p:cNvPr>
          <p:cNvSpPr txBox="1"/>
          <p:nvPr/>
        </p:nvSpPr>
        <p:spPr>
          <a:xfrm>
            <a:off x="6277970" y="1614985"/>
            <a:ext cx="180974" cy="361949"/>
          </a:xfrm>
          <a:prstGeom prst="rect">
            <a:avLst/>
          </a:prstGeom>
          <a:noFill/>
        </p:spPr>
        <p:txBody>
          <a:bodyPr rot="0" spcFirstLastPara="0" vertOverflow="overflow" horzOverflow="overflow" vert="horz" wrap="square" lIns="0" tIns="36000" rIns="216000" bIns="36000" numCol="1" spcCol="0" rtlCol="0" fromWordArt="0" anchor="t" anchorCtr="0" forceAA="0" compatLnSpc="1">
            <a:prstTxWarp prst="textNoShape">
              <a:avLst/>
            </a:prstTxWarp>
            <a:spAutoFit/>
          </a:bodyPr>
          <a:lstStyle/>
          <a:p>
            <a:pPr algn="l">
              <a:lnSpc>
                <a:spcPct val="130000"/>
              </a:lnSpc>
              <a:spcBef>
                <a:spcPts val="1000"/>
              </a:spcBef>
            </a:pPr>
            <a:endParaRPr lang="en-GB" sz="1400" b="1" dirty="0"/>
          </a:p>
        </p:txBody>
      </p:sp>
      <p:sp>
        <p:nvSpPr>
          <p:cNvPr id="8" name="TextBox 7">
            <a:extLst>
              <a:ext uri="{FF2B5EF4-FFF2-40B4-BE49-F238E27FC236}">
                <a16:creationId xmlns:a16="http://schemas.microsoft.com/office/drawing/2014/main" id="{0CBA66A9-E1D9-EB8C-24C2-5067ECBB5294}"/>
              </a:ext>
            </a:extLst>
          </p:cNvPr>
          <p:cNvSpPr txBox="1"/>
          <p:nvPr/>
        </p:nvSpPr>
        <p:spPr>
          <a:xfrm>
            <a:off x="4030639" y="5696803"/>
            <a:ext cx="4221707" cy="513658"/>
          </a:xfrm>
          <a:prstGeom prst="rect">
            <a:avLst/>
          </a:prstGeom>
          <a:noFill/>
        </p:spPr>
        <p:txBody>
          <a:bodyPr rot="0" spcFirstLastPara="0" vertOverflow="overflow" horzOverflow="overflow" vert="horz" wrap="square" lIns="0" tIns="36000" rIns="216000" bIns="36000" numCol="1" spcCol="0" rtlCol="0" fromWordArt="0" anchor="t" anchorCtr="0" forceAA="0" compatLnSpc="1">
            <a:prstTxWarp prst="textNoShape">
              <a:avLst/>
            </a:prstTxWarp>
            <a:spAutoFit/>
          </a:bodyPr>
          <a:lstStyle/>
          <a:p>
            <a:pPr algn="ctr">
              <a:lnSpc>
                <a:spcPct val="130000"/>
              </a:lnSpc>
              <a:spcBef>
                <a:spcPts val="1000"/>
              </a:spcBef>
            </a:pPr>
            <a:r>
              <a:rPr lang="en-AU" sz="2400" b="1">
                <a:solidFill>
                  <a:srgbClr val="312E46"/>
                </a:solidFill>
                <a:latin typeface="Brandon Grotesque Bold"/>
              </a:rPr>
              <a:t>CONNORSRUN.COM</a:t>
            </a:r>
            <a:r>
              <a:rPr lang="en-GB" sz="2400">
                <a:latin typeface="Brandon Grotesque Bold"/>
              </a:rPr>
              <a:t>​</a:t>
            </a:r>
            <a:endParaRPr lang="en-GB" sz="2400"/>
          </a:p>
        </p:txBody>
      </p:sp>
    </p:spTree>
    <p:extLst>
      <p:ext uri="{BB962C8B-B14F-4D97-AF65-F5344CB8AC3E}">
        <p14:creationId xmlns:p14="http://schemas.microsoft.com/office/powerpoint/2010/main" val="3002932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repeatCount="0" decel="5000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F105609-B5FB-6595-1120-1AAA48FB9110}"/>
              </a:ext>
            </a:extLst>
          </p:cNvPr>
          <p:cNvSpPr/>
          <p:nvPr/>
        </p:nvSpPr>
        <p:spPr>
          <a:xfrm>
            <a:off x="-3053959" y="-1479"/>
            <a:ext cx="9733365" cy="7109829"/>
          </a:xfrm>
          <a:prstGeom prst="rect">
            <a:avLst/>
          </a:prstGeom>
          <a:solidFill>
            <a:schemeClr val="tx1"/>
          </a:solidFill>
          <a:ln w="38100" cap="rnd" cmpd="sng">
            <a:noFill/>
            <a:prstDash val="sys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2" name="Title 1"/>
          <p:cNvSpPr>
            <a:spLocks noGrp="1"/>
          </p:cNvSpPr>
          <p:nvPr>
            <p:ph type="title"/>
          </p:nvPr>
        </p:nvSpPr>
        <p:spPr>
          <a:xfrm>
            <a:off x="480461" y="279337"/>
            <a:ext cx="5742728" cy="1249845"/>
          </a:xfrm>
        </p:spPr>
        <p:txBody>
          <a:bodyPr/>
          <a:lstStyle/>
          <a:p>
            <a:pPr>
              <a:lnSpc>
                <a:spcPct val="90000"/>
              </a:lnSpc>
            </a:pPr>
            <a:r>
              <a:rPr lang="en-AU" spc="300" dirty="0">
                <a:solidFill>
                  <a:schemeClr val="accent1"/>
                </a:solidFill>
                <a:latin typeface="Brandon Grotesque Bold"/>
              </a:rPr>
              <a:t>MOOD BOARDS</a:t>
            </a:r>
            <a:endParaRPr lang="en-US" dirty="0">
              <a:solidFill>
                <a:schemeClr val="accent1"/>
              </a:solidFill>
            </a:endParaRPr>
          </a:p>
        </p:txBody>
      </p:sp>
      <p:sp>
        <p:nvSpPr>
          <p:cNvPr id="9" name="TextBox 8">
            <a:extLst>
              <a:ext uri="{FF2B5EF4-FFF2-40B4-BE49-F238E27FC236}">
                <a16:creationId xmlns:a16="http://schemas.microsoft.com/office/drawing/2014/main" id="{61EC6059-7BB7-F64F-9CA6-0EDC5D2BC41B}"/>
              </a:ext>
            </a:extLst>
          </p:cNvPr>
          <p:cNvSpPr txBox="1"/>
          <p:nvPr/>
        </p:nvSpPr>
        <p:spPr>
          <a:xfrm>
            <a:off x="767976" y="1270102"/>
            <a:ext cx="5328024" cy="349702"/>
          </a:xfrm>
          <a:prstGeom prst="rect">
            <a:avLst/>
          </a:prstGeom>
          <a:noFill/>
        </p:spPr>
        <p:txBody>
          <a:bodyPr wrap="square" lIns="0" tIns="36000" rIns="216000" bIns="36000" rtlCol="0" anchor="t">
            <a:spAutoFit/>
          </a:bodyPr>
          <a:lstStyle/>
          <a:p>
            <a:endParaRPr lang="en-AU" dirty="0">
              <a:solidFill>
                <a:schemeClr val="bg2"/>
              </a:solidFill>
              <a:latin typeface="Brandon Grotesque Regular"/>
            </a:endParaRPr>
          </a:p>
        </p:txBody>
      </p:sp>
      <p:pic>
        <p:nvPicPr>
          <p:cNvPr id="4" name="Picture 4" descr="A picture containing text, queen, container, colorful&#10;&#10;Description automatically generated">
            <a:extLst>
              <a:ext uri="{FF2B5EF4-FFF2-40B4-BE49-F238E27FC236}">
                <a16:creationId xmlns:a16="http://schemas.microsoft.com/office/drawing/2014/main" id="{45AE91CC-1B63-2526-829D-156CD6EE1A2F}"/>
              </a:ext>
            </a:extLst>
          </p:cNvPr>
          <p:cNvPicPr>
            <a:picLocks noChangeAspect="1"/>
          </p:cNvPicPr>
          <p:nvPr/>
        </p:nvPicPr>
        <p:blipFill rotWithShape="1">
          <a:blip r:embed="rId2"/>
          <a:srcRect r="-3106" b="49163"/>
          <a:stretch/>
        </p:blipFill>
        <p:spPr>
          <a:xfrm>
            <a:off x="243386" y="1680708"/>
            <a:ext cx="2885257" cy="1921730"/>
          </a:xfrm>
          <a:prstGeom prst="rect">
            <a:avLst/>
          </a:prstGeom>
        </p:spPr>
      </p:pic>
      <p:pic>
        <p:nvPicPr>
          <p:cNvPr id="5" name="Picture 5" descr="A picture containing text, queen, container, colorful&#10;&#10;Description automatically generated">
            <a:extLst>
              <a:ext uri="{FF2B5EF4-FFF2-40B4-BE49-F238E27FC236}">
                <a16:creationId xmlns:a16="http://schemas.microsoft.com/office/drawing/2014/main" id="{E5A49AF8-9A89-C89C-0923-BA27F986F8DD}"/>
              </a:ext>
            </a:extLst>
          </p:cNvPr>
          <p:cNvPicPr>
            <a:picLocks noChangeAspect="1"/>
          </p:cNvPicPr>
          <p:nvPr/>
        </p:nvPicPr>
        <p:blipFill rotWithShape="1">
          <a:blip r:embed="rId2"/>
          <a:srcRect l="-3313" t="51750" r="207" b="152"/>
          <a:stretch/>
        </p:blipFill>
        <p:spPr>
          <a:xfrm>
            <a:off x="2961564" y="1680707"/>
            <a:ext cx="3004678" cy="1904689"/>
          </a:xfrm>
          <a:prstGeom prst="rect">
            <a:avLst/>
          </a:prstGeom>
        </p:spPr>
      </p:pic>
      <p:pic>
        <p:nvPicPr>
          <p:cNvPr id="6" name="Picture 6" descr="A picture containing text, toy, colorful&#10;&#10;Description automatically generated">
            <a:extLst>
              <a:ext uri="{FF2B5EF4-FFF2-40B4-BE49-F238E27FC236}">
                <a16:creationId xmlns:a16="http://schemas.microsoft.com/office/drawing/2014/main" id="{7805DB0D-3F7F-62D5-A1E5-A061B99B527C}"/>
              </a:ext>
            </a:extLst>
          </p:cNvPr>
          <p:cNvPicPr>
            <a:picLocks noChangeAspect="1"/>
          </p:cNvPicPr>
          <p:nvPr/>
        </p:nvPicPr>
        <p:blipFill rotWithShape="1">
          <a:blip r:embed="rId3"/>
          <a:srcRect r="-1035" b="30081"/>
          <a:stretch/>
        </p:blipFill>
        <p:spPr>
          <a:xfrm>
            <a:off x="6754505" y="223656"/>
            <a:ext cx="2771597" cy="2446571"/>
          </a:xfrm>
          <a:prstGeom prst="rect">
            <a:avLst/>
          </a:prstGeom>
        </p:spPr>
      </p:pic>
      <p:sp>
        <p:nvSpPr>
          <p:cNvPr id="7" name="TextBox 6">
            <a:extLst>
              <a:ext uri="{FF2B5EF4-FFF2-40B4-BE49-F238E27FC236}">
                <a16:creationId xmlns:a16="http://schemas.microsoft.com/office/drawing/2014/main" id="{ED1CC8BD-A123-F0D3-139B-C7AD0DEE2250}"/>
              </a:ext>
            </a:extLst>
          </p:cNvPr>
          <p:cNvSpPr txBox="1"/>
          <p:nvPr/>
        </p:nvSpPr>
        <p:spPr>
          <a:xfrm>
            <a:off x="9717206" y="186520"/>
            <a:ext cx="2743200" cy="763790"/>
          </a:xfrm>
          <a:prstGeom prst="rect">
            <a:avLst/>
          </a:prstGeom>
          <a:noFill/>
        </p:spPr>
        <p:txBody>
          <a:bodyPr rot="0" spcFirstLastPara="0" vertOverflow="overflow" horzOverflow="overflow" vert="horz" wrap="square" lIns="0" tIns="36000" rIns="216000" bIns="36000" numCol="1" spcCol="0" rtlCol="0" fromWordArt="0" anchor="t" anchorCtr="0" forceAA="0" compatLnSpc="1">
            <a:prstTxWarp prst="textNoShape">
              <a:avLst/>
            </a:prstTxWarp>
            <a:spAutoFit/>
          </a:bodyPr>
          <a:lstStyle/>
          <a:p>
            <a:pPr>
              <a:lnSpc>
                <a:spcPct val="130000"/>
              </a:lnSpc>
              <a:spcBef>
                <a:spcPts val="1000"/>
              </a:spcBef>
            </a:pPr>
            <a:r>
              <a:rPr lang="en-AU" b="1" dirty="0">
                <a:latin typeface="Brandon Grotesque Bold"/>
              </a:rPr>
              <a:t>Connor's Run Vector Village </a:t>
            </a:r>
          </a:p>
        </p:txBody>
      </p:sp>
      <p:sp>
        <p:nvSpPr>
          <p:cNvPr id="10" name="TextBox 9">
            <a:extLst>
              <a:ext uri="{FF2B5EF4-FFF2-40B4-BE49-F238E27FC236}">
                <a16:creationId xmlns:a16="http://schemas.microsoft.com/office/drawing/2014/main" id="{8C0A1B2E-E952-8272-4F94-92994C24D36A}"/>
              </a:ext>
            </a:extLst>
          </p:cNvPr>
          <p:cNvSpPr txBox="1"/>
          <p:nvPr/>
        </p:nvSpPr>
        <p:spPr>
          <a:xfrm>
            <a:off x="240719" y="1216955"/>
            <a:ext cx="5134989" cy="934478"/>
          </a:xfrm>
          <a:prstGeom prst="rect">
            <a:avLst/>
          </a:prstGeom>
          <a:noFill/>
        </p:spPr>
        <p:txBody>
          <a:bodyPr wrap="square" lIns="0" tIns="36000" rIns="216000" bIns="36000" rtlCol="0" anchor="t">
            <a:spAutoFit/>
          </a:bodyPr>
          <a:lstStyle/>
          <a:p>
            <a:r>
              <a:rPr lang="en-AU" sz="1600" b="1" spc="300" dirty="0">
                <a:solidFill>
                  <a:srgbClr val="FFFFFF"/>
                </a:solidFill>
                <a:latin typeface="Brandon Grotesque Bold"/>
              </a:rPr>
              <a:t>Retro 60's, 70's poster</a:t>
            </a:r>
            <a:endParaRPr lang="en-AU" sz="1600" b="1" spc="300" dirty="0">
              <a:solidFill>
                <a:srgbClr val="FFFFFF"/>
              </a:solidFill>
              <a:latin typeface="Brandon Grotesque Bold" panose="020B0503020203060202" pitchFamily="34" charset="77"/>
            </a:endParaRPr>
          </a:p>
          <a:p>
            <a:endParaRPr lang="en-AU" sz="2000" dirty="0">
              <a:latin typeface="Brandon Grotesque Regular" panose="020B0503020203060202" pitchFamily="34" charset="77"/>
            </a:endParaRPr>
          </a:p>
          <a:p>
            <a:endParaRPr lang="en-AU" sz="2000" dirty="0">
              <a:latin typeface="Brandon Grotesque Regular"/>
            </a:endParaRPr>
          </a:p>
        </p:txBody>
      </p:sp>
      <p:pic>
        <p:nvPicPr>
          <p:cNvPr id="11" name="Picture 12" descr="A picture containing diagram&#10;&#10;Description automatically generated">
            <a:extLst>
              <a:ext uri="{FF2B5EF4-FFF2-40B4-BE49-F238E27FC236}">
                <a16:creationId xmlns:a16="http://schemas.microsoft.com/office/drawing/2014/main" id="{8A40E412-7537-8B45-6604-4F90D195DBAB}"/>
              </a:ext>
            </a:extLst>
          </p:cNvPr>
          <p:cNvPicPr>
            <a:picLocks noChangeAspect="1"/>
          </p:cNvPicPr>
          <p:nvPr/>
        </p:nvPicPr>
        <p:blipFill rotWithShape="1">
          <a:blip r:embed="rId4"/>
          <a:srcRect t="10056" r="-3934" b="1743"/>
          <a:stretch/>
        </p:blipFill>
        <p:spPr>
          <a:xfrm>
            <a:off x="3484728" y="3980918"/>
            <a:ext cx="2851111" cy="2697825"/>
          </a:xfrm>
          <a:prstGeom prst="rect">
            <a:avLst/>
          </a:prstGeom>
        </p:spPr>
      </p:pic>
      <p:sp>
        <p:nvSpPr>
          <p:cNvPr id="14" name="TextBox 13">
            <a:extLst>
              <a:ext uri="{FF2B5EF4-FFF2-40B4-BE49-F238E27FC236}">
                <a16:creationId xmlns:a16="http://schemas.microsoft.com/office/drawing/2014/main" id="{61648E96-DE68-5EBC-C5AD-6DDAD9C6788D}"/>
              </a:ext>
            </a:extLst>
          </p:cNvPr>
          <p:cNvSpPr txBox="1"/>
          <p:nvPr/>
        </p:nvSpPr>
        <p:spPr>
          <a:xfrm>
            <a:off x="341939" y="4019295"/>
            <a:ext cx="5134989" cy="1426920"/>
          </a:xfrm>
          <a:prstGeom prst="rect">
            <a:avLst/>
          </a:prstGeom>
          <a:noFill/>
        </p:spPr>
        <p:txBody>
          <a:bodyPr wrap="square" lIns="0" tIns="36000" rIns="216000" bIns="36000" rtlCol="0" anchor="t">
            <a:spAutoFit/>
          </a:bodyPr>
          <a:lstStyle/>
          <a:p>
            <a:r>
              <a:rPr lang="en-AU" sz="1600" b="1" spc="300" dirty="0">
                <a:solidFill>
                  <a:srgbClr val="FFFFFF"/>
                </a:solidFill>
                <a:latin typeface="Brandon Grotesque Bold"/>
              </a:rPr>
              <a:t>'Sandy Heat' Retro Miami</a:t>
            </a:r>
            <a:endParaRPr lang="en-US" dirty="0"/>
          </a:p>
          <a:p>
            <a:r>
              <a:rPr lang="en-AU" sz="1600" b="1" spc="300" dirty="0">
                <a:solidFill>
                  <a:srgbClr val="FFFFFF"/>
                </a:solidFill>
                <a:latin typeface="Brandon Grotesque Bold"/>
              </a:rPr>
              <a:t>'beach vibe, juxtaposed</a:t>
            </a:r>
          </a:p>
          <a:p>
            <a:r>
              <a:rPr lang="en-AU" sz="1600" b="1" spc="300" dirty="0">
                <a:solidFill>
                  <a:srgbClr val="FFFFFF"/>
                </a:solidFill>
                <a:latin typeface="Brandon Grotesque Bold"/>
              </a:rPr>
              <a:t>With event photo. </a:t>
            </a:r>
          </a:p>
          <a:p>
            <a:endParaRPr lang="en-AU" sz="2000" dirty="0">
              <a:latin typeface="Brandon Grotesque Regular" panose="020B0503020203060202" pitchFamily="34" charset="77"/>
            </a:endParaRPr>
          </a:p>
          <a:p>
            <a:endParaRPr lang="en-AU" sz="2000" dirty="0">
              <a:latin typeface="Brandon Grotesque Regular"/>
            </a:endParaRPr>
          </a:p>
        </p:txBody>
      </p:sp>
      <p:pic>
        <p:nvPicPr>
          <p:cNvPr id="15" name="Picture 15" descr="Graphical user interface, application&#10;&#10;Description automatically generated">
            <a:extLst>
              <a:ext uri="{FF2B5EF4-FFF2-40B4-BE49-F238E27FC236}">
                <a16:creationId xmlns:a16="http://schemas.microsoft.com/office/drawing/2014/main" id="{453196A1-AF8D-9953-5A60-9803B167DED8}"/>
              </a:ext>
            </a:extLst>
          </p:cNvPr>
          <p:cNvPicPr>
            <a:picLocks noChangeAspect="1"/>
          </p:cNvPicPr>
          <p:nvPr/>
        </p:nvPicPr>
        <p:blipFill>
          <a:blip r:embed="rId5"/>
          <a:stretch>
            <a:fillRect/>
          </a:stretch>
        </p:blipFill>
        <p:spPr>
          <a:xfrm>
            <a:off x="8955206" y="3069405"/>
            <a:ext cx="3016155" cy="3602279"/>
          </a:xfrm>
          <a:prstGeom prst="rect">
            <a:avLst/>
          </a:prstGeom>
        </p:spPr>
      </p:pic>
      <p:sp>
        <p:nvSpPr>
          <p:cNvPr id="18" name="TextBox 17">
            <a:extLst>
              <a:ext uri="{FF2B5EF4-FFF2-40B4-BE49-F238E27FC236}">
                <a16:creationId xmlns:a16="http://schemas.microsoft.com/office/drawing/2014/main" id="{AA428458-3F13-52DE-F66E-DF63ADB96259}"/>
              </a:ext>
            </a:extLst>
          </p:cNvPr>
          <p:cNvSpPr txBox="1"/>
          <p:nvPr/>
        </p:nvSpPr>
        <p:spPr>
          <a:xfrm>
            <a:off x="6782937" y="3046863"/>
            <a:ext cx="2743200" cy="403691"/>
          </a:xfrm>
          <a:prstGeom prst="rect">
            <a:avLst/>
          </a:prstGeom>
          <a:noFill/>
        </p:spPr>
        <p:txBody>
          <a:bodyPr rot="0" spcFirstLastPara="0" vertOverflow="overflow" horzOverflow="overflow" vert="horz" wrap="square" lIns="0" tIns="36000" rIns="216000" bIns="36000" numCol="1" spcCol="0" rtlCol="0" fromWordArt="0" anchor="t" anchorCtr="0" forceAA="0" compatLnSpc="1">
            <a:prstTxWarp prst="textNoShape">
              <a:avLst/>
            </a:prstTxWarp>
            <a:spAutoFit/>
          </a:bodyPr>
          <a:lstStyle/>
          <a:p>
            <a:pPr>
              <a:lnSpc>
                <a:spcPct val="130000"/>
              </a:lnSpc>
              <a:spcBef>
                <a:spcPts val="1000"/>
              </a:spcBef>
            </a:pPr>
            <a:r>
              <a:rPr lang="en-AU" b="1" dirty="0">
                <a:latin typeface="Brandon Grotesque Bold"/>
              </a:rPr>
              <a:t>90's electric geometric</a:t>
            </a:r>
          </a:p>
        </p:txBody>
      </p:sp>
    </p:spTree>
    <p:extLst>
      <p:ext uri="{BB962C8B-B14F-4D97-AF65-F5344CB8AC3E}">
        <p14:creationId xmlns:p14="http://schemas.microsoft.com/office/powerpoint/2010/main" val="10434384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94942A0-6A03-BB43-A2E8-0D74A6F45B82}"/>
              </a:ext>
            </a:extLst>
          </p:cNvPr>
          <p:cNvPicPr>
            <a:picLocks noChangeAspect="1"/>
          </p:cNvPicPr>
          <p:nvPr/>
        </p:nvPicPr>
        <p:blipFill>
          <a:blip r:embed="rId2"/>
          <a:stretch>
            <a:fillRect/>
          </a:stretch>
        </p:blipFill>
        <p:spPr>
          <a:xfrm>
            <a:off x="155864" y="-4958"/>
            <a:ext cx="5546220" cy="6780365"/>
          </a:xfrm>
          <a:prstGeom prst="rect">
            <a:avLst/>
          </a:prstGeom>
        </p:spPr>
      </p:pic>
      <p:sp>
        <p:nvSpPr>
          <p:cNvPr id="2" name="Title 1"/>
          <p:cNvSpPr>
            <a:spLocks noGrp="1"/>
          </p:cNvSpPr>
          <p:nvPr>
            <p:ph type="title"/>
          </p:nvPr>
        </p:nvSpPr>
        <p:spPr>
          <a:xfrm>
            <a:off x="1614155" y="750283"/>
            <a:ext cx="5098879" cy="1249845"/>
          </a:xfrm>
        </p:spPr>
        <p:txBody>
          <a:bodyPr/>
          <a:lstStyle/>
          <a:p>
            <a:r>
              <a:rPr lang="en-AU" sz="4000" spc="300" dirty="0">
                <a:latin typeface="Brandon Grotesque Black"/>
              </a:rPr>
              <a:t>Thank </a:t>
            </a:r>
            <a:br>
              <a:rPr lang="en-AU" sz="4000" spc="300" dirty="0">
                <a:latin typeface="Brandon Grotesque Black"/>
              </a:rPr>
            </a:br>
            <a:r>
              <a:rPr lang="en-AU" sz="4000" spc="300" dirty="0">
                <a:latin typeface="Brandon Grotesque Black"/>
              </a:rPr>
              <a:t>You!</a:t>
            </a:r>
            <a:endParaRPr lang="en-AU" sz="4000" spc="300" dirty="0">
              <a:solidFill>
                <a:schemeClr val="accent1"/>
              </a:solidFill>
              <a:latin typeface="Brandon Grotesque Black"/>
            </a:endParaRPr>
          </a:p>
        </p:txBody>
      </p:sp>
      <p:sp>
        <p:nvSpPr>
          <p:cNvPr id="8" name="TextBox 7">
            <a:extLst>
              <a:ext uri="{FF2B5EF4-FFF2-40B4-BE49-F238E27FC236}">
                <a16:creationId xmlns:a16="http://schemas.microsoft.com/office/drawing/2014/main" id="{1645F81D-26CD-F248-AA44-27262ED072F3}"/>
              </a:ext>
            </a:extLst>
          </p:cNvPr>
          <p:cNvSpPr txBox="1"/>
          <p:nvPr/>
        </p:nvSpPr>
        <p:spPr>
          <a:xfrm>
            <a:off x="1614155" y="2183480"/>
            <a:ext cx="5343994" cy="2808067"/>
          </a:xfrm>
          <a:prstGeom prst="rect">
            <a:avLst/>
          </a:prstGeom>
          <a:noFill/>
        </p:spPr>
        <p:txBody>
          <a:bodyPr wrap="square" lIns="0" tIns="36000" rIns="216000" bIns="36000" rtlCol="0" anchor="t">
            <a:spAutoFit/>
          </a:bodyPr>
          <a:lstStyle/>
          <a:p>
            <a:pPr>
              <a:lnSpc>
                <a:spcPct val="110000"/>
              </a:lnSpc>
            </a:pPr>
            <a:endParaRPr lang="en-AU" dirty="0">
              <a:solidFill>
                <a:srgbClr val="312E46"/>
              </a:solidFill>
              <a:latin typeface="Brandon Grotesque Regular" panose="020B0503020203060202" pitchFamily="34" charset="77"/>
            </a:endParaRPr>
          </a:p>
          <a:p>
            <a:pPr>
              <a:lnSpc>
                <a:spcPct val="110000"/>
              </a:lnSpc>
            </a:pPr>
            <a:r>
              <a:rPr lang="en-AU" dirty="0">
                <a:solidFill>
                  <a:srgbClr val="312E46"/>
                </a:solidFill>
                <a:latin typeface="Brandon Grotesque Regular"/>
              </a:rPr>
              <a:t>Charlotte Westover</a:t>
            </a:r>
            <a:endParaRPr lang="en-AU" dirty="0"/>
          </a:p>
          <a:p>
            <a:pPr>
              <a:lnSpc>
                <a:spcPct val="110000"/>
              </a:lnSpc>
            </a:pPr>
            <a:r>
              <a:rPr lang="en-AU" dirty="0">
                <a:solidFill>
                  <a:srgbClr val="312E46"/>
                </a:solidFill>
                <a:latin typeface="Brandon Grotesque Regular"/>
              </a:rPr>
              <a:t>Marketing Manager</a:t>
            </a:r>
            <a:endParaRPr lang="en-AU" dirty="0">
              <a:solidFill>
                <a:srgbClr val="312E46"/>
              </a:solidFill>
              <a:latin typeface="Brandon Grotesque Regular" panose="020B0503020203060202" pitchFamily="34" charset="77"/>
            </a:endParaRPr>
          </a:p>
          <a:p>
            <a:pPr>
              <a:lnSpc>
                <a:spcPct val="110000"/>
              </a:lnSpc>
            </a:pPr>
            <a:r>
              <a:rPr lang="en-AU" dirty="0">
                <a:solidFill>
                  <a:srgbClr val="312E46"/>
                </a:solidFill>
                <a:latin typeface="Brandon Grotesque Regular"/>
                <a:hlinkClick r:id="rId3"/>
              </a:rPr>
              <a:t>charlotte@rcdfoundation.org</a:t>
            </a:r>
          </a:p>
          <a:p>
            <a:pPr>
              <a:lnSpc>
                <a:spcPct val="110000"/>
              </a:lnSpc>
            </a:pPr>
            <a:br>
              <a:rPr lang="en-AU" dirty="0">
                <a:latin typeface="Brandon Grotesque Regular" panose="020B0503020203060202" pitchFamily="34" charset="77"/>
              </a:rPr>
            </a:br>
            <a:r>
              <a:rPr lang="en-AU" dirty="0">
                <a:solidFill>
                  <a:srgbClr val="312E46"/>
                </a:solidFill>
                <a:latin typeface="Brandon Grotesque Regular"/>
              </a:rPr>
              <a:t>Jackie De Santis</a:t>
            </a:r>
            <a:endParaRPr lang="en-AU" dirty="0">
              <a:solidFill>
                <a:srgbClr val="312E46"/>
              </a:solidFill>
              <a:latin typeface="Brandon Grotesque Regular" panose="020B0503020203060202" pitchFamily="34" charset="77"/>
            </a:endParaRPr>
          </a:p>
          <a:p>
            <a:pPr>
              <a:lnSpc>
                <a:spcPct val="110000"/>
              </a:lnSpc>
            </a:pPr>
            <a:r>
              <a:rPr lang="en-AU" dirty="0">
                <a:solidFill>
                  <a:srgbClr val="312E46"/>
                </a:solidFill>
                <a:latin typeface="Brandon Grotesque Regular"/>
              </a:rPr>
              <a:t>Marketing &amp; Events Coordinator </a:t>
            </a:r>
            <a:endParaRPr lang="en-AU" dirty="0">
              <a:solidFill>
                <a:srgbClr val="312E46"/>
              </a:solidFill>
              <a:latin typeface="Brandon Grotesque Regular" panose="020B0503020203060202" pitchFamily="34" charset="77"/>
            </a:endParaRPr>
          </a:p>
          <a:p>
            <a:pPr>
              <a:lnSpc>
                <a:spcPct val="110000"/>
              </a:lnSpc>
            </a:pPr>
            <a:r>
              <a:rPr lang="en-AU" dirty="0">
                <a:solidFill>
                  <a:srgbClr val="312E46"/>
                </a:solidFill>
                <a:latin typeface="Brandon Grotesque Regular"/>
                <a:hlinkClick r:id="rId4"/>
              </a:rPr>
              <a:t>jackie@rcdfoundation.org</a:t>
            </a:r>
            <a:endParaRPr lang="en-US" dirty="0">
              <a:latin typeface="Brandon Grotesque Regular"/>
              <a:hlinkClick r:id="rId4"/>
            </a:endParaRPr>
          </a:p>
          <a:p>
            <a:pPr>
              <a:lnSpc>
                <a:spcPct val="110000"/>
              </a:lnSpc>
            </a:pPr>
            <a:endParaRPr lang="en-US" dirty="0">
              <a:latin typeface="Brandon Grotesque Regular" panose="020B0503020203060202" pitchFamily="34" charset="77"/>
            </a:endParaRPr>
          </a:p>
        </p:txBody>
      </p:sp>
      <p:sp>
        <p:nvSpPr>
          <p:cNvPr id="6" name="TextBox 5">
            <a:extLst>
              <a:ext uri="{FF2B5EF4-FFF2-40B4-BE49-F238E27FC236}">
                <a16:creationId xmlns:a16="http://schemas.microsoft.com/office/drawing/2014/main" id="{01F3B7E1-80A4-5F49-B270-096880CC7FFC}"/>
              </a:ext>
            </a:extLst>
          </p:cNvPr>
          <p:cNvSpPr txBox="1"/>
          <p:nvPr/>
        </p:nvSpPr>
        <p:spPr>
          <a:xfrm>
            <a:off x="1614155" y="5860271"/>
            <a:ext cx="5343994" cy="403563"/>
          </a:xfrm>
          <a:prstGeom prst="rect">
            <a:avLst/>
          </a:prstGeom>
          <a:noFill/>
        </p:spPr>
        <p:txBody>
          <a:bodyPr wrap="square" lIns="0" tIns="36000" rIns="216000" bIns="36000" rtlCol="0">
            <a:spAutoFit/>
          </a:bodyPr>
          <a:lstStyle/>
          <a:p>
            <a:pPr>
              <a:lnSpc>
                <a:spcPct val="110000"/>
              </a:lnSpc>
            </a:pPr>
            <a:r>
              <a:rPr lang="en-AU" sz="2000" b="1" dirty="0">
                <a:solidFill>
                  <a:srgbClr val="312E46"/>
                </a:solidFill>
                <a:latin typeface="Brandon Grotesque Bold" panose="020B0503020203060202" pitchFamily="34" charset="77"/>
              </a:rPr>
              <a:t>CONNORSRUN.COM</a:t>
            </a:r>
            <a:endParaRPr lang="en-US" sz="2000" dirty="0">
              <a:latin typeface="Brandon Grotesque Regular" panose="020B0503020203060202" pitchFamily="34" charset="77"/>
            </a:endParaRPr>
          </a:p>
        </p:txBody>
      </p:sp>
      <p:pic>
        <p:nvPicPr>
          <p:cNvPr id="4" name="Picture 4">
            <a:extLst>
              <a:ext uri="{FF2B5EF4-FFF2-40B4-BE49-F238E27FC236}">
                <a16:creationId xmlns:a16="http://schemas.microsoft.com/office/drawing/2014/main" id="{D5E48CE6-59FD-F23B-DCDB-1CABE99E4D9D}"/>
              </a:ext>
            </a:extLst>
          </p:cNvPr>
          <p:cNvPicPr>
            <a:picLocks noChangeAspect="1"/>
          </p:cNvPicPr>
          <p:nvPr/>
        </p:nvPicPr>
        <p:blipFill>
          <a:blip r:embed="rId5"/>
          <a:stretch>
            <a:fillRect/>
          </a:stretch>
        </p:blipFill>
        <p:spPr>
          <a:xfrm>
            <a:off x="5361296" y="-219283"/>
            <a:ext cx="7349318" cy="7080476"/>
          </a:xfrm>
          <a:prstGeom prst="rect">
            <a:avLst/>
          </a:prstGeom>
        </p:spPr>
      </p:pic>
    </p:spTree>
    <p:extLst>
      <p:ext uri="{BB962C8B-B14F-4D97-AF65-F5344CB8AC3E}">
        <p14:creationId xmlns:p14="http://schemas.microsoft.com/office/powerpoint/2010/main" val="10386755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345A6AE-3AC6-1452-E5E0-20CEB826664E}"/>
              </a:ext>
            </a:extLst>
          </p:cNvPr>
          <p:cNvPicPr>
            <a:picLocks noChangeAspect="1"/>
          </p:cNvPicPr>
          <p:nvPr/>
        </p:nvPicPr>
        <p:blipFill>
          <a:blip r:embed="rId2"/>
          <a:stretch>
            <a:fillRect/>
          </a:stretch>
        </p:blipFill>
        <p:spPr>
          <a:xfrm>
            <a:off x="-2167719" y="-157443"/>
            <a:ext cx="7167349" cy="7025036"/>
          </a:xfrm>
          <a:prstGeom prst="rect">
            <a:avLst/>
          </a:prstGeom>
        </p:spPr>
      </p:pic>
      <p:grpSp>
        <p:nvGrpSpPr>
          <p:cNvPr id="10" name="Group 9">
            <a:extLst>
              <a:ext uri="{FF2B5EF4-FFF2-40B4-BE49-F238E27FC236}">
                <a16:creationId xmlns:a16="http://schemas.microsoft.com/office/drawing/2014/main" id="{E463C5DF-A69D-BE4F-ADAF-CE3E27BECAA3}"/>
              </a:ext>
            </a:extLst>
          </p:cNvPr>
          <p:cNvGrpSpPr/>
          <p:nvPr/>
        </p:nvGrpSpPr>
        <p:grpSpPr>
          <a:xfrm>
            <a:off x="4564886" y="-24368"/>
            <a:ext cx="7627114" cy="6895476"/>
            <a:chOff x="5228837" y="-60920"/>
            <a:chExt cx="7401095" cy="7076994"/>
          </a:xfrm>
        </p:grpSpPr>
        <p:pic>
          <p:nvPicPr>
            <p:cNvPr id="11" name="Picture 10">
              <a:extLst>
                <a:ext uri="{FF2B5EF4-FFF2-40B4-BE49-F238E27FC236}">
                  <a16:creationId xmlns:a16="http://schemas.microsoft.com/office/drawing/2014/main" id="{6A9E9DEC-3577-D24C-BF57-7BCAD6344E24}"/>
                </a:ext>
              </a:extLst>
            </p:cNvPr>
            <p:cNvPicPr>
              <a:picLocks noChangeAspect="1"/>
            </p:cNvPicPr>
            <p:nvPr/>
          </p:nvPicPr>
          <p:blipFill>
            <a:blip r:embed="rId3"/>
            <a:stretch>
              <a:fillRect/>
            </a:stretch>
          </p:blipFill>
          <p:spPr>
            <a:xfrm>
              <a:off x="5228837" y="-60920"/>
              <a:ext cx="6316528" cy="7076994"/>
            </a:xfrm>
            <a:prstGeom prst="rect">
              <a:avLst/>
            </a:prstGeom>
          </p:spPr>
        </p:pic>
        <p:pic>
          <p:nvPicPr>
            <p:cNvPr id="13" name="Picture 12">
              <a:extLst>
                <a:ext uri="{FF2B5EF4-FFF2-40B4-BE49-F238E27FC236}">
                  <a16:creationId xmlns:a16="http://schemas.microsoft.com/office/drawing/2014/main" id="{BA84CD0C-5311-4342-A1FF-887B0E3ADEE7}"/>
                </a:ext>
              </a:extLst>
            </p:cNvPr>
            <p:cNvPicPr>
              <a:picLocks noChangeAspect="1"/>
            </p:cNvPicPr>
            <p:nvPr/>
          </p:nvPicPr>
          <p:blipFill>
            <a:blip r:embed="rId3"/>
            <a:stretch>
              <a:fillRect/>
            </a:stretch>
          </p:blipFill>
          <p:spPr>
            <a:xfrm>
              <a:off x="6313404" y="-60920"/>
              <a:ext cx="6316528" cy="7076994"/>
            </a:xfrm>
            <a:prstGeom prst="rect">
              <a:avLst/>
            </a:prstGeom>
          </p:spPr>
        </p:pic>
      </p:grpSp>
      <p:pic>
        <p:nvPicPr>
          <p:cNvPr id="7" name="Picture 6">
            <a:extLst>
              <a:ext uri="{FF2B5EF4-FFF2-40B4-BE49-F238E27FC236}">
                <a16:creationId xmlns:a16="http://schemas.microsoft.com/office/drawing/2014/main" id="{4E84C4EF-EE81-1E4F-A5D3-B0ACA5FDEFDD}"/>
              </a:ext>
            </a:extLst>
          </p:cNvPr>
          <p:cNvPicPr>
            <a:picLocks noChangeAspect="1"/>
          </p:cNvPicPr>
          <p:nvPr/>
        </p:nvPicPr>
        <p:blipFill>
          <a:blip r:embed="rId4"/>
          <a:stretch>
            <a:fillRect/>
          </a:stretch>
        </p:blipFill>
        <p:spPr>
          <a:xfrm>
            <a:off x="-9571632" y="-169334"/>
            <a:ext cx="7655189" cy="7040442"/>
          </a:xfrm>
          <a:prstGeom prst="rect">
            <a:avLst/>
          </a:prstGeom>
        </p:spPr>
      </p:pic>
      <p:sp>
        <p:nvSpPr>
          <p:cNvPr id="2" name="Title 1"/>
          <p:cNvSpPr>
            <a:spLocks noGrp="1"/>
          </p:cNvSpPr>
          <p:nvPr>
            <p:ph type="title"/>
          </p:nvPr>
        </p:nvSpPr>
        <p:spPr>
          <a:xfrm>
            <a:off x="5469174" y="1087834"/>
            <a:ext cx="5742728" cy="1249845"/>
          </a:xfrm>
        </p:spPr>
        <p:txBody>
          <a:bodyPr/>
          <a:lstStyle/>
          <a:p>
            <a:pPr>
              <a:lnSpc>
                <a:spcPct val="90000"/>
              </a:lnSpc>
            </a:pPr>
            <a:r>
              <a:rPr lang="en-AU" sz="4000" dirty="0">
                <a:solidFill>
                  <a:srgbClr val="FFFFFF"/>
                </a:solidFill>
                <a:latin typeface="Brandon Grotesque Bold"/>
              </a:rPr>
              <a:t>We need you to design the theme for Connor's Run,</a:t>
            </a:r>
            <a:r>
              <a:rPr lang="en-AU" sz="4000" dirty="0">
                <a:solidFill>
                  <a:schemeClr val="accent1"/>
                </a:solidFill>
                <a:latin typeface="Brandon Grotesque Bold"/>
              </a:rPr>
              <a:t> </a:t>
            </a:r>
            <a:r>
              <a:rPr lang="en-AU" sz="4000" dirty="0">
                <a:latin typeface="Brandon Grotesque Bold"/>
              </a:rPr>
              <a:t>Australia’s largest event for paediatric brain cancer.</a:t>
            </a:r>
            <a:endParaRPr lang="en-US" sz="4400" dirty="0">
              <a:latin typeface="Brandon Grotesque Bold"/>
            </a:endParaRPr>
          </a:p>
        </p:txBody>
      </p:sp>
      <p:sp>
        <p:nvSpPr>
          <p:cNvPr id="9" name="TextBox 8">
            <a:extLst>
              <a:ext uri="{FF2B5EF4-FFF2-40B4-BE49-F238E27FC236}">
                <a16:creationId xmlns:a16="http://schemas.microsoft.com/office/drawing/2014/main" id="{61EC6059-7BB7-F64F-9CA6-0EDC5D2BC41B}"/>
              </a:ext>
            </a:extLst>
          </p:cNvPr>
          <p:cNvSpPr txBox="1"/>
          <p:nvPr/>
        </p:nvSpPr>
        <p:spPr>
          <a:xfrm>
            <a:off x="5449614" y="4026119"/>
            <a:ext cx="5134989" cy="1488475"/>
          </a:xfrm>
          <a:prstGeom prst="rect">
            <a:avLst/>
          </a:prstGeom>
          <a:noFill/>
        </p:spPr>
        <p:txBody>
          <a:bodyPr wrap="square" lIns="0" tIns="36000" rIns="216000" bIns="36000" rtlCol="0" anchor="t">
            <a:spAutoFit/>
          </a:bodyPr>
          <a:lstStyle/>
          <a:p>
            <a:r>
              <a:rPr lang="en-AU" sz="1600" b="1" spc="300" dirty="0">
                <a:solidFill>
                  <a:srgbClr val="FFFFFF"/>
                </a:solidFill>
                <a:latin typeface="Brandon Grotesque Bold" panose="020B0503020203060202" pitchFamily="34" charset="77"/>
              </a:rPr>
              <a:t>YOUR WAY, ANY DAY</a:t>
            </a:r>
          </a:p>
          <a:p>
            <a:r>
              <a:rPr lang="en-AU" sz="2000" dirty="0">
                <a:latin typeface="Brandon Grotesque Regular" panose="020B0503020203060202" pitchFamily="34" charset="77"/>
              </a:rPr>
              <a:t>Month of September, anywhere in the world. </a:t>
            </a:r>
          </a:p>
          <a:p>
            <a:endParaRPr lang="en-AU" sz="2000" dirty="0">
              <a:solidFill>
                <a:schemeClr val="accent1"/>
              </a:solidFill>
              <a:latin typeface="Brandon Grotesque Regular" panose="020B0503020203060202" pitchFamily="34" charset="77"/>
            </a:endParaRPr>
          </a:p>
          <a:p>
            <a:r>
              <a:rPr lang="en-AU" sz="1600" b="1" spc="300" dirty="0">
                <a:solidFill>
                  <a:srgbClr val="FFFFFF"/>
                </a:solidFill>
                <a:latin typeface="Brandon Grotesque Bold" panose="020B0503020203060202" pitchFamily="34" charset="77"/>
              </a:rPr>
              <a:t>FUN RUN AND PARTY</a:t>
            </a:r>
            <a:endParaRPr lang="en-AU" b="1" spc="300" dirty="0">
              <a:solidFill>
                <a:srgbClr val="FFFFFF"/>
              </a:solidFill>
              <a:latin typeface="Brandon Grotesque Bold" panose="020B0503020203060202" pitchFamily="34" charset="77"/>
            </a:endParaRPr>
          </a:p>
          <a:p>
            <a:r>
              <a:rPr lang="en-AU" sz="2000" dirty="0">
                <a:latin typeface="Brandon Grotesque Regular"/>
              </a:rPr>
              <a:t>Sunday 10 September 2023, Melbourne</a:t>
            </a:r>
            <a:endParaRPr lang="en-AU" sz="2400" b="1" dirty="0">
              <a:latin typeface="Brandon Grotesque Regular"/>
            </a:endParaRPr>
          </a:p>
        </p:txBody>
      </p:sp>
    </p:spTree>
    <p:extLst>
      <p:ext uri="{BB962C8B-B14F-4D97-AF65-F5344CB8AC3E}">
        <p14:creationId xmlns:p14="http://schemas.microsoft.com/office/powerpoint/2010/main" val="33212993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E2AE45-B645-884C-A569-FD86198CACBD}"/>
              </a:ext>
            </a:extLst>
          </p:cNvPr>
          <p:cNvPicPr>
            <a:picLocks noChangeAspect="1"/>
          </p:cNvPicPr>
          <p:nvPr/>
        </p:nvPicPr>
        <p:blipFill>
          <a:blip r:embed="rId2"/>
          <a:stretch>
            <a:fillRect/>
          </a:stretch>
        </p:blipFill>
        <p:spPr>
          <a:xfrm>
            <a:off x="7240247" y="0"/>
            <a:ext cx="5372100" cy="6858000"/>
          </a:xfrm>
          <a:prstGeom prst="rect">
            <a:avLst/>
          </a:prstGeom>
        </p:spPr>
      </p:pic>
      <p:pic>
        <p:nvPicPr>
          <p:cNvPr id="10" name="Picture 9">
            <a:extLst>
              <a:ext uri="{FF2B5EF4-FFF2-40B4-BE49-F238E27FC236}">
                <a16:creationId xmlns:a16="http://schemas.microsoft.com/office/drawing/2014/main" id="{1060277B-9D0F-7A46-88C3-3B4A407CA745}"/>
              </a:ext>
            </a:extLst>
          </p:cNvPr>
          <p:cNvPicPr>
            <a:picLocks noChangeAspect="1"/>
          </p:cNvPicPr>
          <p:nvPr/>
        </p:nvPicPr>
        <p:blipFill>
          <a:blip r:embed="rId3"/>
          <a:stretch>
            <a:fillRect/>
          </a:stretch>
        </p:blipFill>
        <p:spPr>
          <a:xfrm>
            <a:off x="4243" y="-59334"/>
            <a:ext cx="7488021" cy="9155708"/>
          </a:xfrm>
          <a:prstGeom prst="rect">
            <a:avLst/>
          </a:prstGeom>
        </p:spPr>
      </p:pic>
      <p:sp>
        <p:nvSpPr>
          <p:cNvPr id="2" name="Title 1"/>
          <p:cNvSpPr>
            <a:spLocks noGrp="1"/>
          </p:cNvSpPr>
          <p:nvPr>
            <p:ph type="title"/>
          </p:nvPr>
        </p:nvSpPr>
        <p:spPr>
          <a:xfrm>
            <a:off x="1218926" y="462924"/>
            <a:ext cx="5197338" cy="1249845"/>
          </a:xfrm>
        </p:spPr>
        <p:txBody>
          <a:bodyPr/>
          <a:lstStyle/>
          <a:p>
            <a:r>
              <a:rPr lang="en-AU" b="0" spc="300" dirty="0">
                <a:solidFill>
                  <a:schemeClr val="accent1"/>
                </a:solidFill>
              </a:rPr>
              <a:t>A STORY </a:t>
            </a:r>
            <a:br>
              <a:rPr lang="en-AU" b="0" spc="300" dirty="0">
                <a:solidFill>
                  <a:schemeClr val="accent1"/>
                </a:solidFill>
              </a:rPr>
            </a:br>
            <a:r>
              <a:rPr lang="en-AU" b="0" spc="300" dirty="0">
                <a:solidFill>
                  <a:schemeClr val="tx2"/>
                </a:solidFill>
              </a:rPr>
              <a:t>TO RUN FOR…</a:t>
            </a:r>
            <a:endParaRPr lang="en-US" b="0" spc="300" dirty="0">
              <a:solidFill>
                <a:schemeClr val="tx2"/>
              </a:solidFill>
            </a:endParaRPr>
          </a:p>
        </p:txBody>
      </p:sp>
      <p:sp>
        <p:nvSpPr>
          <p:cNvPr id="8" name="TextBox 7">
            <a:extLst>
              <a:ext uri="{FF2B5EF4-FFF2-40B4-BE49-F238E27FC236}">
                <a16:creationId xmlns:a16="http://schemas.microsoft.com/office/drawing/2014/main" id="{1645F81D-26CD-F248-AA44-27262ED072F3}"/>
              </a:ext>
            </a:extLst>
          </p:cNvPr>
          <p:cNvSpPr txBox="1"/>
          <p:nvPr/>
        </p:nvSpPr>
        <p:spPr>
          <a:xfrm>
            <a:off x="1216425" y="1712465"/>
            <a:ext cx="5828203" cy="4935573"/>
          </a:xfrm>
          <a:prstGeom prst="rect">
            <a:avLst/>
          </a:prstGeom>
          <a:noFill/>
        </p:spPr>
        <p:txBody>
          <a:bodyPr wrap="square" lIns="0" tIns="36000" rIns="216000" bIns="36000" rtlCol="0" anchor="t">
            <a:spAutoFit/>
          </a:bodyPr>
          <a:lstStyle/>
          <a:p>
            <a:pPr>
              <a:spcAft>
                <a:spcPts val="600"/>
              </a:spcAft>
            </a:pPr>
            <a:r>
              <a:rPr lang="en-AU" sz="1700" dirty="0">
                <a:latin typeface="Brandon Grotesque Regular"/>
              </a:rPr>
              <a:t>In September 2011, 17-year-old Robert ‘Connor’ Dawes ran from his home in Sandringham to the boat sheds on the Yarra. Connor was determined to complete the 18.8km, he was training hard as he hoped to make the Brighton Grammar 1st VIII rowing team. Little did Connor know, he was about to enter the fight of his life. Two months later, Connor was diagnosed with brain cancer.</a:t>
            </a:r>
          </a:p>
          <a:p>
            <a:pPr>
              <a:spcAft>
                <a:spcPts val="600"/>
              </a:spcAft>
            </a:pPr>
            <a:r>
              <a:rPr lang="en-AU" sz="1700" dirty="0">
                <a:latin typeface="Brandon Grotesque Regular"/>
              </a:rPr>
              <a:t>Major surgery resulted in loss of movement to his right side, impaired vision and severe short-term memory loss. His body was broken, but his mind was not. Connor spent hours each day on his physical and mental rehabilitation. Intense radiation and chemotherapy followed, but Connor never stopped smiling. He stayed positive, philosophical and true to his mantra: “I will be awesome”. After a 16-month battle, Connor passed away on April 20, 2013.</a:t>
            </a:r>
          </a:p>
          <a:p>
            <a:pPr>
              <a:spcAft>
                <a:spcPts val="600"/>
              </a:spcAft>
            </a:pPr>
            <a:r>
              <a:rPr lang="en-AU" sz="1700" dirty="0">
                <a:latin typeface="Brandon Grotesque Regular"/>
              </a:rPr>
              <a:t>Determined that no family go through what theirs did, the Dawes family founded the Robert Connor Dawes Foundation, and have been on a mission to end brain cancer ever since. </a:t>
            </a:r>
            <a:endParaRPr lang="en-AU" sz="1700" b="1" dirty="0">
              <a:solidFill>
                <a:schemeClr val="accent3"/>
              </a:solidFill>
              <a:latin typeface="Brandon Grotesque Regular" panose="020B0503020203060202" pitchFamily="34" charset="77"/>
            </a:endParaRPr>
          </a:p>
        </p:txBody>
      </p:sp>
    </p:spTree>
    <p:extLst>
      <p:ext uri="{BB962C8B-B14F-4D97-AF65-F5344CB8AC3E}">
        <p14:creationId xmlns:p14="http://schemas.microsoft.com/office/powerpoint/2010/main" val="41184631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3" descr="A picture containing text, grass, person, outdoor&#10;&#10;Description automatically generated">
            <a:extLst>
              <a:ext uri="{FF2B5EF4-FFF2-40B4-BE49-F238E27FC236}">
                <a16:creationId xmlns:a16="http://schemas.microsoft.com/office/drawing/2014/main" id="{A9D4874D-2B9E-0422-4FA0-0165D2FB81F1}"/>
              </a:ext>
            </a:extLst>
          </p:cNvPr>
          <p:cNvPicPr>
            <a:picLocks noChangeAspect="1"/>
          </p:cNvPicPr>
          <p:nvPr/>
        </p:nvPicPr>
        <p:blipFill>
          <a:blip r:embed="rId2"/>
          <a:stretch>
            <a:fillRect/>
          </a:stretch>
        </p:blipFill>
        <p:spPr>
          <a:xfrm>
            <a:off x="-1914992" y="-351124"/>
            <a:ext cx="7783641" cy="7272937"/>
          </a:xfrm>
          <a:prstGeom prst="rect">
            <a:avLst/>
          </a:prstGeom>
        </p:spPr>
      </p:pic>
      <p:sp>
        <p:nvSpPr>
          <p:cNvPr id="4" name="Rectangle 3">
            <a:extLst>
              <a:ext uri="{FF2B5EF4-FFF2-40B4-BE49-F238E27FC236}">
                <a16:creationId xmlns:a16="http://schemas.microsoft.com/office/drawing/2014/main" id="{F38A43C7-5413-534D-ACF9-58AA7C4CCE58}"/>
              </a:ext>
            </a:extLst>
          </p:cNvPr>
          <p:cNvSpPr/>
          <p:nvPr/>
        </p:nvSpPr>
        <p:spPr>
          <a:xfrm>
            <a:off x="5118249" y="-8683"/>
            <a:ext cx="7492282" cy="7282940"/>
          </a:xfrm>
          <a:prstGeom prst="rect">
            <a:avLst/>
          </a:prstGeom>
          <a:solidFill>
            <a:schemeClr val="accent1"/>
          </a:solidFill>
          <a:ln w="38100" cap="rnd" cmpd="sng">
            <a:noFill/>
            <a:prstDash val="sys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2" name="Title 1"/>
          <p:cNvSpPr>
            <a:spLocks noGrp="1"/>
          </p:cNvSpPr>
          <p:nvPr>
            <p:ph type="title"/>
          </p:nvPr>
        </p:nvSpPr>
        <p:spPr>
          <a:xfrm>
            <a:off x="5872013" y="745886"/>
            <a:ext cx="5458016" cy="1249845"/>
          </a:xfrm>
        </p:spPr>
        <p:txBody>
          <a:bodyPr/>
          <a:lstStyle/>
          <a:p>
            <a:r>
              <a:rPr lang="en-AU" spc="300" dirty="0">
                <a:solidFill>
                  <a:srgbClr val="FFFFFF"/>
                </a:solidFill>
                <a:latin typeface="Brandon Grotesque Bold"/>
              </a:rPr>
              <a:t>SUPPORTING </a:t>
            </a:r>
            <a:br>
              <a:rPr lang="en-AU" spc="300" dirty="0"/>
            </a:br>
            <a:r>
              <a:rPr lang="en-AU" spc="300" dirty="0">
                <a:solidFill>
                  <a:srgbClr val="FFFFFF"/>
                </a:solidFill>
                <a:latin typeface="Brandon Grotesque Bold"/>
              </a:rPr>
              <a:t>BRAIN MATTERS</a:t>
            </a:r>
            <a:endParaRPr lang="en-US" spc="300">
              <a:solidFill>
                <a:srgbClr val="FFFFFF"/>
              </a:solidFill>
              <a:latin typeface="Brandon Grotesque Bold"/>
            </a:endParaRPr>
          </a:p>
        </p:txBody>
      </p:sp>
      <p:sp>
        <p:nvSpPr>
          <p:cNvPr id="8" name="TextBox 7">
            <a:extLst>
              <a:ext uri="{FF2B5EF4-FFF2-40B4-BE49-F238E27FC236}">
                <a16:creationId xmlns:a16="http://schemas.microsoft.com/office/drawing/2014/main" id="{1645F81D-26CD-F248-AA44-27262ED072F3}"/>
              </a:ext>
            </a:extLst>
          </p:cNvPr>
          <p:cNvSpPr txBox="1"/>
          <p:nvPr/>
        </p:nvSpPr>
        <p:spPr>
          <a:xfrm>
            <a:off x="5872012" y="1995815"/>
            <a:ext cx="5458017" cy="1057588"/>
          </a:xfrm>
          <a:prstGeom prst="rect">
            <a:avLst/>
          </a:prstGeom>
          <a:noFill/>
        </p:spPr>
        <p:txBody>
          <a:bodyPr wrap="square" lIns="0" tIns="36000" rIns="216000" bIns="36000" rtlCol="0">
            <a:spAutoFit/>
          </a:bodyPr>
          <a:lstStyle/>
          <a:p>
            <a:pPr>
              <a:spcAft>
                <a:spcPts val="1200"/>
              </a:spcAft>
            </a:pPr>
            <a:r>
              <a:rPr lang="en-AU" sz="3200" b="1" dirty="0">
                <a:latin typeface="Brandon Grotesque Bold" panose="020B0503020203060202" pitchFamily="34" charset="77"/>
              </a:rPr>
              <a:t>Brain cancer is the #1 disease killer of young people. </a:t>
            </a:r>
          </a:p>
        </p:txBody>
      </p:sp>
      <p:sp>
        <p:nvSpPr>
          <p:cNvPr id="3" name="Rectangle 2">
            <a:extLst>
              <a:ext uri="{FF2B5EF4-FFF2-40B4-BE49-F238E27FC236}">
                <a16:creationId xmlns:a16="http://schemas.microsoft.com/office/drawing/2014/main" id="{9871A1DE-1E96-894B-8700-A3A129E432E7}"/>
              </a:ext>
            </a:extLst>
          </p:cNvPr>
          <p:cNvSpPr/>
          <p:nvPr/>
        </p:nvSpPr>
        <p:spPr>
          <a:xfrm>
            <a:off x="5772055" y="3382561"/>
            <a:ext cx="5458015" cy="2400657"/>
          </a:xfrm>
          <a:prstGeom prst="rect">
            <a:avLst/>
          </a:prstGeom>
        </p:spPr>
        <p:txBody>
          <a:bodyPr wrap="square" lIns="91440" tIns="45720" rIns="91440" bIns="45720" anchor="t">
            <a:spAutoFit/>
          </a:bodyPr>
          <a:lstStyle/>
          <a:p>
            <a:pPr>
              <a:spcAft>
                <a:spcPts val="1200"/>
              </a:spcAft>
            </a:pPr>
            <a:r>
              <a:rPr lang="en-AU" sz="2000" dirty="0">
                <a:latin typeface="Brandon Grotesque Regular"/>
              </a:rPr>
              <a:t>Despite this fact, paediatric brain tumour research remains critically underfunded.  Few new effective treatments mean that 80% of children diagnosed with high grade tumours will lose their battle within 5 years, and survival rates have barely changed in 30 years. </a:t>
            </a:r>
            <a:endParaRPr lang="en-AU" sz="2000" dirty="0">
              <a:latin typeface="Brandon Grotesque Regular" panose="020B0503020203060202" pitchFamily="34" charset="77"/>
            </a:endParaRPr>
          </a:p>
          <a:p>
            <a:pPr>
              <a:spcAft>
                <a:spcPts val="1200"/>
              </a:spcAft>
            </a:pPr>
            <a:r>
              <a:rPr lang="en-AU" sz="2000" b="1" dirty="0">
                <a:latin typeface="Brandon Grotesque Bold"/>
              </a:rPr>
              <a:t>We think it’s time to change these odds.</a:t>
            </a:r>
          </a:p>
        </p:txBody>
      </p:sp>
    </p:spTree>
    <p:extLst>
      <p:ext uri="{BB962C8B-B14F-4D97-AF65-F5344CB8AC3E}">
        <p14:creationId xmlns:p14="http://schemas.microsoft.com/office/powerpoint/2010/main" val="465846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77833-96E5-A842-A30B-FB7F2302CFBF}"/>
              </a:ext>
            </a:extLst>
          </p:cNvPr>
          <p:cNvSpPr/>
          <p:nvPr/>
        </p:nvSpPr>
        <p:spPr>
          <a:xfrm>
            <a:off x="2458635" y="-168166"/>
            <a:ext cx="9733365" cy="7109829"/>
          </a:xfrm>
          <a:prstGeom prst="rect">
            <a:avLst/>
          </a:prstGeom>
          <a:solidFill>
            <a:schemeClr val="accent3"/>
          </a:solidFill>
          <a:ln w="38100" cap="rnd" cmpd="sng">
            <a:noFill/>
            <a:prstDash val="sys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2" name="Title 1"/>
          <p:cNvSpPr>
            <a:spLocks noGrp="1"/>
          </p:cNvSpPr>
          <p:nvPr>
            <p:ph type="title"/>
          </p:nvPr>
        </p:nvSpPr>
        <p:spPr>
          <a:xfrm>
            <a:off x="5621919" y="1009131"/>
            <a:ext cx="5968854" cy="1249845"/>
          </a:xfrm>
        </p:spPr>
        <p:txBody>
          <a:bodyPr/>
          <a:lstStyle/>
          <a:p>
            <a:r>
              <a:rPr lang="en-AU" b="0" spc="300" dirty="0">
                <a:solidFill>
                  <a:srgbClr val="FFFFFF"/>
                </a:solidFill>
              </a:rPr>
              <a:t>A VIBE YOU </a:t>
            </a:r>
            <a:br>
              <a:rPr lang="en-AU" b="0" spc="300" dirty="0">
                <a:solidFill>
                  <a:schemeClr val="tx2"/>
                </a:solidFill>
              </a:rPr>
            </a:br>
            <a:r>
              <a:rPr lang="en-AU" b="0" spc="300" dirty="0">
                <a:solidFill>
                  <a:schemeClr val="tx2"/>
                </a:solidFill>
              </a:rPr>
              <a:t>CAN’T DESCRIBE…</a:t>
            </a:r>
            <a:endParaRPr lang="en-US" b="0" spc="300" dirty="0">
              <a:solidFill>
                <a:schemeClr val="tx2"/>
              </a:solidFill>
            </a:endParaRPr>
          </a:p>
        </p:txBody>
      </p:sp>
      <p:sp>
        <p:nvSpPr>
          <p:cNvPr id="8" name="TextBox 7">
            <a:extLst>
              <a:ext uri="{FF2B5EF4-FFF2-40B4-BE49-F238E27FC236}">
                <a16:creationId xmlns:a16="http://schemas.microsoft.com/office/drawing/2014/main" id="{1645F81D-26CD-F248-AA44-27262ED072F3}"/>
              </a:ext>
            </a:extLst>
          </p:cNvPr>
          <p:cNvSpPr txBox="1"/>
          <p:nvPr/>
        </p:nvSpPr>
        <p:spPr>
          <a:xfrm>
            <a:off x="5602359" y="2298478"/>
            <a:ext cx="5988414" cy="4027632"/>
          </a:xfrm>
          <a:prstGeom prst="rect">
            <a:avLst/>
          </a:prstGeom>
          <a:noFill/>
        </p:spPr>
        <p:txBody>
          <a:bodyPr wrap="square" lIns="0" tIns="36000" rIns="216000" bIns="36000" rtlCol="0" anchor="t">
            <a:spAutoFit/>
          </a:bodyPr>
          <a:lstStyle/>
          <a:p>
            <a:pPr lvl="0">
              <a:spcBef>
                <a:spcPts val="600"/>
              </a:spcBef>
            </a:pPr>
            <a:r>
              <a:rPr lang="en-AU" sz="2000" dirty="0">
                <a:latin typeface="Brandon Grotesque Regular" panose="020B0503020203060202" pitchFamily="34" charset="77"/>
              </a:rPr>
              <a:t>Each year we promise ‘</a:t>
            </a:r>
            <a:r>
              <a:rPr lang="en-AU" sz="2000" b="1" dirty="0">
                <a:latin typeface="Brandon Grotesque Bold" panose="020B0503020203060202" pitchFamily="34" charset="77"/>
              </a:rPr>
              <a:t>more fun than run’</a:t>
            </a:r>
            <a:r>
              <a:rPr lang="en-AU" sz="2000" dirty="0">
                <a:latin typeface="Brandon Grotesque Regular" panose="020B0503020203060202" pitchFamily="34" charset="77"/>
              </a:rPr>
              <a:t>… </a:t>
            </a:r>
            <a:br>
              <a:rPr lang="en-AU" sz="2000" dirty="0">
                <a:latin typeface="Brandon Grotesque Regular" panose="020B0503020203060202" pitchFamily="34" charset="77"/>
              </a:rPr>
            </a:br>
            <a:r>
              <a:rPr lang="en-AU" sz="2000" dirty="0">
                <a:latin typeface="Brandon Grotesque Regular" panose="020B0503020203060202" pitchFamily="34" charset="77"/>
              </a:rPr>
              <a:t>and we always deliver! </a:t>
            </a:r>
          </a:p>
          <a:p>
            <a:pPr>
              <a:spcBef>
                <a:spcPts val="600"/>
              </a:spcBef>
            </a:pPr>
            <a:r>
              <a:rPr lang="en-AU" sz="2000" dirty="0">
                <a:latin typeface="Brandon Grotesque Regular"/>
              </a:rPr>
              <a:t>We are are a fun run that isn’t about winning (or even running). </a:t>
            </a:r>
          </a:p>
          <a:p>
            <a:pPr>
              <a:spcBef>
                <a:spcPts val="600"/>
              </a:spcBef>
            </a:pPr>
            <a:r>
              <a:rPr lang="en-AU" sz="2000" dirty="0">
                <a:latin typeface="Brandon Grotesque Regular"/>
              </a:rPr>
              <a:t>Since inception, the RCD Foundation has raised a total of </a:t>
            </a:r>
            <a:r>
              <a:rPr lang="en-AU" sz="2000" b="1" dirty="0">
                <a:latin typeface="Brandon Grotesque Bold"/>
              </a:rPr>
              <a:t>$12 million</a:t>
            </a:r>
            <a:r>
              <a:rPr lang="en-AU" sz="2000" dirty="0">
                <a:latin typeface="Brandon Grotesque Regular"/>
              </a:rPr>
              <a:t> for brain matters, with close to </a:t>
            </a:r>
            <a:r>
              <a:rPr lang="en-AU" sz="2000" b="1" dirty="0">
                <a:latin typeface="Brandon Grotesque Bold"/>
              </a:rPr>
              <a:t>$10 million</a:t>
            </a:r>
            <a:r>
              <a:rPr lang="en-AU" sz="2000" dirty="0">
                <a:latin typeface="Brandon Grotesque Regular"/>
              </a:rPr>
              <a:t> raised over the last 10 years of Connor’s Run. In 2022, we raised over </a:t>
            </a:r>
            <a:r>
              <a:rPr lang="en-AU" sz="2000" b="1" dirty="0">
                <a:latin typeface="Brandon Grotesque Bold"/>
              </a:rPr>
              <a:t>$2 million</a:t>
            </a:r>
            <a:endParaRPr lang="en-AU" dirty="0"/>
          </a:p>
          <a:p>
            <a:pPr lvl="0">
              <a:spcBef>
                <a:spcPts val="600"/>
              </a:spcBef>
            </a:pPr>
            <a:endParaRPr lang="en-AU" sz="2400" dirty="0">
              <a:latin typeface="Brandon Grotesque Regular" panose="020B0503020203060202" pitchFamily="34" charset="77"/>
            </a:endParaRPr>
          </a:p>
          <a:p>
            <a:pPr lvl="0">
              <a:spcBef>
                <a:spcPts val="600"/>
              </a:spcBef>
            </a:pPr>
            <a:endParaRPr lang="en-AU" sz="2400" dirty="0">
              <a:latin typeface="Brandon Grotesque Regular" panose="020B0503020203060202" pitchFamily="34" charset="77"/>
            </a:endParaRPr>
          </a:p>
          <a:p>
            <a:pPr lvl="0">
              <a:spcBef>
                <a:spcPts val="600"/>
              </a:spcBef>
            </a:pPr>
            <a:endParaRPr lang="en-AU" sz="2400" dirty="0">
              <a:latin typeface="Brandon Grotesque Regular" panose="020B0503020203060202" pitchFamily="34" charset="77"/>
            </a:endParaRPr>
          </a:p>
        </p:txBody>
      </p:sp>
      <p:pic>
        <p:nvPicPr>
          <p:cNvPr id="13" name="Picture 12">
            <a:extLst>
              <a:ext uri="{FF2B5EF4-FFF2-40B4-BE49-F238E27FC236}">
                <a16:creationId xmlns:a16="http://schemas.microsoft.com/office/drawing/2014/main" id="{49A77140-2621-3C4B-959A-741930A2DA8E}"/>
              </a:ext>
            </a:extLst>
          </p:cNvPr>
          <p:cNvPicPr>
            <a:picLocks noChangeAspect="1"/>
          </p:cNvPicPr>
          <p:nvPr/>
        </p:nvPicPr>
        <p:blipFill>
          <a:blip r:embed="rId2"/>
          <a:stretch>
            <a:fillRect/>
          </a:stretch>
        </p:blipFill>
        <p:spPr>
          <a:xfrm>
            <a:off x="267629" y="5711191"/>
            <a:ext cx="968389" cy="968389"/>
          </a:xfrm>
          <a:prstGeom prst="rect">
            <a:avLst/>
          </a:prstGeom>
        </p:spPr>
      </p:pic>
      <p:pic>
        <p:nvPicPr>
          <p:cNvPr id="3" name="Picture 4">
            <a:extLst>
              <a:ext uri="{FF2B5EF4-FFF2-40B4-BE49-F238E27FC236}">
                <a16:creationId xmlns:a16="http://schemas.microsoft.com/office/drawing/2014/main" id="{46AA8CD2-2135-3B71-0BC6-9010240405C6}"/>
              </a:ext>
            </a:extLst>
          </p:cNvPr>
          <p:cNvPicPr>
            <a:picLocks noChangeAspect="1"/>
          </p:cNvPicPr>
          <p:nvPr/>
        </p:nvPicPr>
        <p:blipFill>
          <a:blip r:embed="rId3"/>
          <a:stretch>
            <a:fillRect/>
          </a:stretch>
        </p:blipFill>
        <p:spPr>
          <a:xfrm>
            <a:off x="-601" y="-72789"/>
            <a:ext cx="4681247" cy="7014949"/>
          </a:xfrm>
          <a:prstGeom prst="rect">
            <a:avLst/>
          </a:prstGeom>
        </p:spPr>
      </p:pic>
    </p:spTree>
    <p:extLst>
      <p:ext uri="{BB962C8B-B14F-4D97-AF65-F5344CB8AC3E}">
        <p14:creationId xmlns:p14="http://schemas.microsoft.com/office/powerpoint/2010/main" val="20681678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BED2034-4854-5448-99AC-B3C469DC1D9C}"/>
              </a:ext>
            </a:extLst>
          </p:cNvPr>
          <p:cNvSpPr txBox="1"/>
          <p:nvPr/>
        </p:nvSpPr>
        <p:spPr>
          <a:xfrm>
            <a:off x="795355" y="475351"/>
            <a:ext cx="4960948" cy="2473360"/>
          </a:xfrm>
          <a:prstGeom prst="rect">
            <a:avLst/>
          </a:prstGeom>
          <a:noFill/>
        </p:spPr>
        <p:txBody>
          <a:bodyPr wrap="square" lIns="0" tIns="36000" rIns="216000" bIns="36000" rtlCol="0" anchor="t">
            <a:spAutoFit/>
          </a:bodyPr>
          <a:lstStyle/>
          <a:p>
            <a:pPr>
              <a:spcBef>
                <a:spcPts val="1800"/>
              </a:spcBef>
            </a:pPr>
            <a:r>
              <a:rPr lang="en-AU" sz="3600" spc="300" dirty="0">
                <a:solidFill>
                  <a:schemeClr val="accent1"/>
                </a:solidFill>
                <a:latin typeface="Brandon Grotesque Bold"/>
                <a:ea typeface="Open Sans"/>
                <a:cs typeface="Open Sans"/>
              </a:rPr>
              <a:t>10 YEARS OF </a:t>
            </a:r>
            <a:r>
              <a:rPr lang="en-AU" sz="3600" spc="300" dirty="0">
                <a:solidFill>
                  <a:schemeClr val="accent1"/>
                </a:solidFill>
                <a:latin typeface="Brandon Grotesque Bold"/>
                <a:ea typeface="+mn-lt"/>
                <a:cs typeface="+mn-lt"/>
              </a:rPr>
              <a:t> </a:t>
            </a:r>
            <a:r>
              <a:rPr lang="en-AU" sz="3600" spc="300" dirty="0">
                <a:solidFill>
                  <a:srgbClr val="FFFFFF"/>
                </a:solidFill>
                <a:latin typeface="Brandon Grotesque Bold"/>
              </a:rPr>
              <a:t> </a:t>
            </a:r>
            <a:br>
              <a:rPr lang="en-AU" sz="3600" spc="300" dirty="0">
                <a:latin typeface="Brandon Grotesque Bold" panose="020B0503020203060202" pitchFamily="34" charset="77"/>
              </a:rPr>
            </a:br>
            <a:r>
              <a:rPr lang="en-AU" sz="3600" i="1" spc="300" dirty="0">
                <a:solidFill>
                  <a:schemeClr val="tx2"/>
                </a:solidFill>
                <a:latin typeface="Brandon Grotesque Bold"/>
              </a:rPr>
              <a:t>MORE FUN THAN RUN</a:t>
            </a:r>
            <a:endParaRPr lang="en-AU">
              <a:solidFill>
                <a:schemeClr val="tx2"/>
              </a:solidFill>
              <a:ea typeface="Open Sans"/>
              <a:cs typeface="Open Sans"/>
            </a:endParaRPr>
          </a:p>
          <a:p>
            <a:pPr>
              <a:spcBef>
                <a:spcPts val="600"/>
              </a:spcBef>
            </a:pPr>
            <a:endParaRPr lang="en-AU" b="1" dirty="0">
              <a:latin typeface="Brandon Grotesque Bold"/>
            </a:endParaRPr>
          </a:p>
          <a:p>
            <a:pPr>
              <a:spcBef>
                <a:spcPts val="600"/>
              </a:spcBef>
            </a:pPr>
            <a:endParaRPr lang="en-AU" sz="2000" dirty="0">
              <a:latin typeface="Brandon Grotesque Regular" panose="020B0503020203060202" pitchFamily="34" charset="77"/>
            </a:endParaRPr>
          </a:p>
        </p:txBody>
      </p:sp>
      <p:pic>
        <p:nvPicPr>
          <p:cNvPr id="14" name="Picture 13" descr="A group of people running on a street&#10;&#10;Description automatically generated with medium confidence">
            <a:extLst>
              <a:ext uri="{FF2B5EF4-FFF2-40B4-BE49-F238E27FC236}">
                <a16:creationId xmlns:a16="http://schemas.microsoft.com/office/drawing/2014/main" id="{C9C20666-3120-0844-BDC4-905E2C6664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14947" y="-2123411"/>
            <a:ext cx="9144000" cy="6096000"/>
          </a:xfrm>
          <a:prstGeom prst="rect">
            <a:avLst/>
          </a:prstGeom>
        </p:spPr>
      </p:pic>
      <p:pic>
        <p:nvPicPr>
          <p:cNvPr id="2" name="Picture 2" descr="A picture containing application&#10;&#10;Description automatically generated">
            <a:extLst>
              <a:ext uri="{FF2B5EF4-FFF2-40B4-BE49-F238E27FC236}">
                <a16:creationId xmlns:a16="http://schemas.microsoft.com/office/drawing/2014/main" id="{CD5A33FA-BE51-FFC1-9D4C-71017147CBA2}"/>
              </a:ext>
            </a:extLst>
          </p:cNvPr>
          <p:cNvPicPr>
            <a:picLocks noChangeAspect="1"/>
          </p:cNvPicPr>
          <p:nvPr/>
        </p:nvPicPr>
        <p:blipFill>
          <a:blip r:embed="rId3"/>
          <a:stretch>
            <a:fillRect/>
          </a:stretch>
        </p:blipFill>
        <p:spPr>
          <a:xfrm>
            <a:off x="5662685" y="576514"/>
            <a:ext cx="5995916" cy="2708151"/>
          </a:xfrm>
          <a:prstGeom prst="rect">
            <a:avLst/>
          </a:prstGeom>
        </p:spPr>
      </p:pic>
      <p:pic>
        <p:nvPicPr>
          <p:cNvPr id="3" name="Picture 3" descr="Application&#10;&#10;Description automatically generated">
            <a:extLst>
              <a:ext uri="{FF2B5EF4-FFF2-40B4-BE49-F238E27FC236}">
                <a16:creationId xmlns:a16="http://schemas.microsoft.com/office/drawing/2014/main" id="{697063A0-F238-72B6-4426-213F5CA055F0}"/>
              </a:ext>
            </a:extLst>
          </p:cNvPr>
          <p:cNvPicPr>
            <a:picLocks noChangeAspect="1"/>
          </p:cNvPicPr>
          <p:nvPr/>
        </p:nvPicPr>
        <p:blipFill>
          <a:blip r:embed="rId4"/>
          <a:stretch>
            <a:fillRect/>
          </a:stretch>
        </p:blipFill>
        <p:spPr>
          <a:xfrm>
            <a:off x="2552131" y="3557143"/>
            <a:ext cx="6035723" cy="2660920"/>
          </a:xfrm>
          <a:prstGeom prst="rect">
            <a:avLst/>
          </a:prstGeom>
        </p:spPr>
      </p:pic>
      <p:pic>
        <p:nvPicPr>
          <p:cNvPr id="4" name="Picture 4" descr="A picture containing text&#10;&#10;Description automatically generated">
            <a:extLst>
              <a:ext uri="{FF2B5EF4-FFF2-40B4-BE49-F238E27FC236}">
                <a16:creationId xmlns:a16="http://schemas.microsoft.com/office/drawing/2014/main" id="{4D5BBD92-7521-DCAB-C943-5C6A7BC7FB43}"/>
              </a:ext>
            </a:extLst>
          </p:cNvPr>
          <p:cNvPicPr>
            <a:picLocks noChangeAspect="1"/>
          </p:cNvPicPr>
          <p:nvPr/>
        </p:nvPicPr>
        <p:blipFill>
          <a:blip r:embed="rId5"/>
          <a:stretch>
            <a:fillRect/>
          </a:stretch>
        </p:blipFill>
        <p:spPr>
          <a:xfrm>
            <a:off x="8585580" y="3554085"/>
            <a:ext cx="3107140" cy="2661352"/>
          </a:xfrm>
          <a:prstGeom prst="rect">
            <a:avLst/>
          </a:prstGeom>
        </p:spPr>
      </p:pic>
      <p:sp>
        <p:nvSpPr>
          <p:cNvPr id="6" name="TextBox 5">
            <a:extLst>
              <a:ext uri="{FF2B5EF4-FFF2-40B4-BE49-F238E27FC236}">
                <a16:creationId xmlns:a16="http://schemas.microsoft.com/office/drawing/2014/main" id="{947F4187-6DBB-BD84-252F-76817A4CF4A6}"/>
              </a:ext>
            </a:extLst>
          </p:cNvPr>
          <p:cNvSpPr txBox="1"/>
          <p:nvPr/>
        </p:nvSpPr>
        <p:spPr>
          <a:xfrm>
            <a:off x="709684" y="2284863"/>
            <a:ext cx="4233079" cy="403691"/>
          </a:xfrm>
          <a:prstGeom prst="rect">
            <a:avLst/>
          </a:prstGeom>
          <a:noFill/>
        </p:spPr>
        <p:txBody>
          <a:bodyPr rot="0" spcFirstLastPara="0" vertOverflow="overflow" horzOverflow="overflow" vert="horz" wrap="square" lIns="0" tIns="36000" rIns="216000" bIns="36000" numCol="1" spcCol="0" rtlCol="0" fromWordArt="0" anchor="t" anchorCtr="0" forceAA="0" compatLnSpc="1">
            <a:prstTxWarp prst="textNoShape">
              <a:avLst/>
            </a:prstTxWarp>
            <a:spAutoFit/>
          </a:bodyPr>
          <a:lstStyle/>
          <a:p>
            <a:pPr>
              <a:lnSpc>
                <a:spcPct val="130000"/>
              </a:lnSpc>
              <a:spcBef>
                <a:spcPts val="1000"/>
              </a:spcBef>
            </a:pPr>
            <a:r>
              <a:rPr lang="en-AU" dirty="0">
                <a:latin typeface="Brandon Grotesque Regular"/>
              </a:rPr>
              <a:t>We are needing a new poster for 2023!</a:t>
            </a:r>
          </a:p>
        </p:txBody>
      </p:sp>
    </p:spTree>
    <p:extLst>
      <p:ext uri="{BB962C8B-B14F-4D97-AF65-F5344CB8AC3E}">
        <p14:creationId xmlns:p14="http://schemas.microsoft.com/office/powerpoint/2010/main" val="32047557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3613" y="327050"/>
            <a:ext cx="9401138" cy="1249845"/>
          </a:xfrm>
        </p:spPr>
        <p:txBody>
          <a:bodyPr/>
          <a:lstStyle/>
          <a:p>
            <a:r>
              <a:rPr lang="en-AU" spc="300" dirty="0">
                <a:solidFill>
                  <a:schemeClr val="accent1"/>
                </a:solidFill>
                <a:latin typeface="Brandon Grotesque Bold"/>
              </a:rPr>
              <a:t>CONNOR’S RUN TEE </a:t>
            </a:r>
            <a:endParaRPr lang="en-AU" spc="300" dirty="0">
              <a:solidFill>
                <a:schemeClr val="accent1"/>
              </a:solidFill>
            </a:endParaRPr>
          </a:p>
        </p:txBody>
      </p:sp>
      <p:sp>
        <p:nvSpPr>
          <p:cNvPr id="5" name="TextBox 4">
            <a:extLst>
              <a:ext uri="{FF2B5EF4-FFF2-40B4-BE49-F238E27FC236}">
                <a16:creationId xmlns:a16="http://schemas.microsoft.com/office/drawing/2014/main" id="{EA42018F-DFE8-F242-BDB2-A502A805977E}"/>
              </a:ext>
            </a:extLst>
          </p:cNvPr>
          <p:cNvSpPr txBox="1"/>
          <p:nvPr/>
        </p:nvSpPr>
        <p:spPr>
          <a:xfrm>
            <a:off x="3570082" y="5040470"/>
            <a:ext cx="2752957" cy="872922"/>
          </a:xfrm>
          <a:prstGeom prst="rect">
            <a:avLst/>
          </a:prstGeom>
          <a:noFill/>
        </p:spPr>
        <p:txBody>
          <a:bodyPr wrap="square" lIns="0" tIns="36000" rIns="216000" bIns="36000" rtlCol="0" anchor="t">
            <a:spAutoFit/>
          </a:bodyPr>
          <a:lstStyle/>
          <a:p>
            <a:endParaRPr lang="en-AU" sz="2000" dirty="0">
              <a:solidFill>
                <a:srgbClr val="322F47"/>
              </a:solidFill>
              <a:latin typeface="Brandon Grotesque Regular"/>
            </a:endParaRPr>
          </a:p>
          <a:p>
            <a:endParaRPr lang="en-AU" sz="3200" b="1" dirty="0">
              <a:solidFill>
                <a:schemeClr val="accent3"/>
              </a:solidFill>
              <a:latin typeface="Brandon Grotesque Bold" panose="020B0503020203060202" pitchFamily="34" charset="77"/>
            </a:endParaRPr>
          </a:p>
        </p:txBody>
      </p:sp>
      <p:sp>
        <p:nvSpPr>
          <p:cNvPr id="3" name="Rectangle 2">
            <a:extLst>
              <a:ext uri="{FF2B5EF4-FFF2-40B4-BE49-F238E27FC236}">
                <a16:creationId xmlns:a16="http://schemas.microsoft.com/office/drawing/2014/main" id="{D4EA8A47-56F0-3949-9012-12DE90D84A8B}"/>
              </a:ext>
            </a:extLst>
          </p:cNvPr>
          <p:cNvSpPr/>
          <p:nvPr/>
        </p:nvSpPr>
        <p:spPr>
          <a:xfrm>
            <a:off x="2147522" y="2237738"/>
            <a:ext cx="4411722" cy="400110"/>
          </a:xfrm>
          <a:prstGeom prst="rect">
            <a:avLst/>
          </a:prstGeom>
        </p:spPr>
        <p:txBody>
          <a:bodyPr wrap="square" lIns="91440" tIns="45720" rIns="91440" bIns="45720" anchor="t">
            <a:spAutoFit/>
          </a:bodyPr>
          <a:lstStyle/>
          <a:p>
            <a:endParaRPr lang="en-AU" sz="2000" dirty="0">
              <a:latin typeface="Brandon Grotesque Regular"/>
            </a:endParaRPr>
          </a:p>
        </p:txBody>
      </p:sp>
      <p:pic>
        <p:nvPicPr>
          <p:cNvPr id="17" name="Picture 17" descr="Chart, funnel chart&#10;&#10;Description automatically generated">
            <a:extLst>
              <a:ext uri="{FF2B5EF4-FFF2-40B4-BE49-F238E27FC236}">
                <a16:creationId xmlns:a16="http://schemas.microsoft.com/office/drawing/2014/main" id="{7C9FD13D-0C11-B267-B992-AAEF00CAF12D}"/>
              </a:ext>
            </a:extLst>
          </p:cNvPr>
          <p:cNvPicPr>
            <a:picLocks noChangeAspect="1"/>
          </p:cNvPicPr>
          <p:nvPr/>
        </p:nvPicPr>
        <p:blipFill>
          <a:blip r:embed="rId2"/>
          <a:stretch>
            <a:fillRect/>
          </a:stretch>
        </p:blipFill>
        <p:spPr>
          <a:xfrm>
            <a:off x="1329519" y="1913496"/>
            <a:ext cx="1799231" cy="1597994"/>
          </a:xfrm>
          <a:prstGeom prst="rect">
            <a:avLst/>
          </a:prstGeom>
        </p:spPr>
      </p:pic>
      <p:pic>
        <p:nvPicPr>
          <p:cNvPr id="18" name="Picture 18">
            <a:extLst>
              <a:ext uri="{FF2B5EF4-FFF2-40B4-BE49-F238E27FC236}">
                <a16:creationId xmlns:a16="http://schemas.microsoft.com/office/drawing/2014/main" id="{ECDBCC45-DA0E-CE29-9CCB-6377CC8E2321}"/>
              </a:ext>
            </a:extLst>
          </p:cNvPr>
          <p:cNvPicPr>
            <a:picLocks noChangeAspect="1"/>
          </p:cNvPicPr>
          <p:nvPr/>
        </p:nvPicPr>
        <p:blipFill>
          <a:blip r:embed="rId3"/>
          <a:stretch>
            <a:fillRect/>
          </a:stretch>
        </p:blipFill>
        <p:spPr>
          <a:xfrm>
            <a:off x="3251578" y="1914044"/>
            <a:ext cx="1799231" cy="1631016"/>
          </a:xfrm>
          <a:prstGeom prst="rect">
            <a:avLst/>
          </a:prstGeom>
        </p:spPr>
      </p:pic>
      <p:pic>
        <p:nvPicPr>
          <p:cNvPr id="19" name="Picture 19" descr="Logo, company name&#10;&#10;Description automatically generated">
            <a:extLst>
              <a:ext uri="{FF2B5EF4-FFF2-40B4-BE49-F238E27FC236}">
                <a16:creationId xmlns:a16="http://schemas.microsoft.com/office/drawing/2014/main" id="{53C3206C-61ED-1C01-A7AD-D7888C9B2B59}"/>
              </a:ext>
            </a:extLst>
          </p:cNvPr>
          <p:cNvPicPr>
            <a:picLocks noChangeAspect="1"/>
          </p:cNvPicPr>
          <p:nvPr/>
        </p:nvPicPr>
        <p:blipFill>
          <a:blip r:embed="rId4"/>
          <a:stretch>
            <a:fillRect/>
          </a:stretch>
        </p:blipFill>
        <p:spPr>
          <a:xfrm>
            <a:off x="5196384" y="1949890"/>
            <a:ext cx="1799231" cy="1587757"/>
          </a:xfrm>
          <a:prstGeom prst="rect">
            <a:avLst/>
          </a:prstGeom>
        </p:spPr>
      </p:pic>
      <p:pic>
        <p:nvPicPr>
          <p:cNvPr id="20" name="Picture 20" descr="A picture containing diagram&#10;&#10;Description automatically generated">
            <a:extLst>
              <a:ext uri="{FF2B5EF4-FFF2-40B4-BE49-F238E27FC236}">
                <a16:creationId xmlns:a16="http://schemas.microsoft.com/office/drawing/2014/main" id="{CC113AFC-6389-AA1D-CB29-1978CE45C235}"/>
              </a:ext>
            </a:extLst>
          </p:cNvPr>
          <p:cNvPicPr>
            <a:picLocks noChangeAspect="1"/>
          </p:cNvPicPr>
          <p:nvPr/>
        </p:nvPicPr>
        <p:blipFill>
          <a:blip r:embed="rId5"/>
          <a:stretch>
            <a:fillRect/>
          </a:stretch>
        </p:blipFill>
        <p:spPr>
          <a:xfrm>
            <a:off x="7107071" y="1927614"/>
            <a:ext cx="1799231" cy="1603877"/>
          </a:xfrm>
          <a:prstGeom prst="rect">
            <a:avLst/>
          </a:prstGeom>
        </p:spPr>
      </p:pic>
      <p:pic>
        <p:nvPicPr>
          <p:cNvPr id="21" name="Picture 21" descr="A t-shirt with a graphic design on it&#10;&#10;Description automatically generated">
            <a:extLst>
              <a:ext uri="{FF2B5EF4-FFF2-40B4-BE49-F238E27FC236}">
                <a16:creationId xmlns:a16="http://schemas.microsoft.com/office/drawing/2014/main" id="{56B40461-3CFD-60C9-A317-FCB7B4105CB6}"/>
              </a:ext>
            </a:extLst>
          </p:cNvPr>
          <p:cNvPicPr>
            <a:picLocks noChangeAspect="1"/>
          </p:cNvPicPr>
          <p:nvPr/>
        </p:nvPicPr>
        <p:blipFill>
          <a:blip r:embed="rId6"/>
          <a:stretch>
            <a:fillRect/>
          </a:stretch>
        </p:blipFill>
        <p:spPr>
          <a:xfrm>
            <a:off x="9006385" y="1902163"/>
            <a:ext cx="1799231" cy="1632032"/>
          </a:xfrm>
          <a:prstGeom prst="rect">
            <a:avLst/>
          </a:prstGeom>
        </p:spPr>
      </p:pic>
      <p:pic>
        <p:nvPicPr>
          <p:cNvPr id="22" name="Picture 22" descr="A picture containing text, shirt, sleeve&#10;&#10;Description automatically generated">
            <a:extLst>
              <a:ext uri="{FF2B5EF4-FFF2-40B4-BE49-F238E27FC236}">
                <a16:creationId xmlns:a16="http://schemas.microsoft.com/office/drawing/2014/main" id="{9BD39958-12DE-B829-3AEF-DC2CBE5D16BC}"/>
              </a:ext>
            </a:extLst>
          </p:cNvPr>
          <p:cNvPicPr>
            <a:picLocks noChangeAspect="1"/>
          </p:cNvPicPr>
          <p:nvPr/>
        </p:nvPicPr>
        <p:blipFill>
          <a:blip r:embed="rId7"/>
          <a:stretch>
            <a:fillRect/>
          </a:stretch>
        </p:blipFill>
        <p:spPr>
          <a:xfrm>
            <a:off x="1329519" y="3735472"/>
            <a:ext cx="1799231" cy="1587757"/>
          </a:xfrm>
          <a:prstGeom prst="rect">
            <a:avLst/>
          </a:prstGeom>
        </p:spPr>
      </p:pic>
      <p:pic>
        <p:nvPicPr>
          <p:cNvPr id="23" name="Picture 23" descr="A picture containing diagram&#10;&#10;Description automatically generated">
            <a:extLst>
              <a:ext uri="{FF2B5EF4-FFF2-40B4-BE49-F238E27FC236}">
                <a16:creationId xmlns:a16="http://schemas.microsoft.com/office/drawing/2014/main" id="{79BC9D73-5F00-AA1D-B4FA-B0B85FEA43D6}"/>
              </a:ext>
            </a:extLst>
          </p:cNvPr>
          <p:cNvPicPr>
            <a:picLocks noChangeAspect="1"/>
          </p:cNvPicPr>
          <p:nvPr/>
        </p:nvPicPr>
        <p:blipFill>
          <a:blip r:embed="rId8"/>
          <a:stretch>
            <a:fillRect/>
          </a:stretch>
        </p:blipFill>
        <p:spPr>
          <a:xfrm>
            <a:off x="3251579" y="3741509"/>
            <a:ext cx="1799231" cy="1592744"/>
          </a:xfrm>
          <a:prstGeom prst="rect">
            <a:avLst/>
          </a:prstGeom>
        </p:spPr>
      </p:pic>
      <p:pic>
        <p:nvPicPr>
          <p:cNvPr id="24" name="Picture 24" descr="A picture containing chart&#10;&#10;Description automatically generated">
            <a:extLst>
              <a:ext uri="{FF2B5EF4-FFF2-40B4-BE49-F238E27FC236}">
                <a16:creationId xmlns:a16="http://schemas.microsoft.com/office/drawing/2014/main" id="{8948095B-5D92-FE9E-FD4E-7475961F934A}"/>
              </a:ext>
            </a:extLst>
          </p:cNvPr>
          <p:cNvPicPr>
            <a:picLocks noChangeAspect="1"/>
          </p:cNvPicPr>
          <p:nvPr/>
        </p:nvPicPr>
        <p:blipFill>
          <a:blip r:embed="rId9"/>
          <a:stretch>
            <a:fillRect/>
          </a:stretch>
        </p:blipFill>
        <p:spPr>
          <a:xfrm>
            <a:off x="5196384" y="3751254"/>
            <a:ext cx="1799231" cy="1590312"/>
          </a:xfrm>
          <a:prstGeom prst="rect">
            <a:avLst/>
          </a:prstGeom>
        </p:spPr>
      </p:pic>
      <p:pic>
        <p:nvPicPr>
          <p:cNvPr id="25" name="Picture 25">
            <a:extLst>
              <a:ext uri="{FF2B5EF4-FFF2-40B4-BE49-F238E27FC236}">
                <a16:creationId xmlns:a16="http://schemas.microsoft.com/office/drawing/2014/main" id="{29B5AFC9-4054-C34A-B00B-716FDB24F884}"/>
              </a:ext>
            </a:extLst>
          </p:cNvPr>
          <p:cNvPicPr>
            <a:picLocks noChangeAspect="1"/>
          </p:cNvPicPr>
          <p:nvPr/>
        </p:nvPicPr>
        <p:blipFill>
          <a:blip r:embed="rId10"/>
          <a:stretch>
            <a:fillRect/>
          </a:stretch>
        </p:blipFill>
        <p:spPr>
          <a:xfrm>
            <a:off x="7107071" y="3760179"/>
            <a:ext cx="1799231" cy="1606581"/>
          </a:xfrm>
          <a:prstGeom prst="rect">
            <a:avLst/>
          </a:prstGeom>
        </p:spPr>
      </p:pic>
      <p:sp>
        <p:nvSpPr>
          <p:cNvPr id="27" name="TextBox 26">
            <a:extLst>
              <a:ext uri="{FF2B5EF4-FFF2-40B4-BE49-F238E27FC236}">
                <a16:creationId xmlns:a16="http://schemas.microsoft.com/office/drawing/2014/main" id="{6E276493-68FD-A157-4B8A-E925B126D1BD}"/>
              </a:ext>
            </a:extLst>
          </p:cNvPr>
          <p:cNvSpPr txBox="1"/>
          <p:nvPr/>
        </p:nvSpPr>
        <p:spPr>
          <a:xfrm>
            <a:off x="1403445" y="994012"/>
            <a:ext cx="8554870" cy="403691"/>
          </a:xfrm>
          <a:prstGeom prst="rect">
            <a:avLst/>
          </a:prstGeom>
          <a:noFill/>
        </p:spPr>
        <p:txBody>
          <a:bodyPr rot="0" spcFirstLastPara="0" vertOverflow="overflow" horzOverflow="overflow" vert="horz" wrap="square" lIns="0" tIns="36000" rIns="216000" bIns="36000" numCol="1" spcCol="0" rtlCol="0" fromWordArt="0" anchor="t" anchorCtr="0" forceAA="0" compatLnSpc="1">
            <a:prstTxWarp prst="textNoShape">
              <a:avLst/>
            </a:prstTxWarp>
            <a:spAutoFit/>
          </a:bodyPr>
          <a:lstStyle/>
          <a:p>
            <a:pPr>
              <a:lnSpc>
                <a:spcPct val="130000"/>
              </a:lnSpc>
              <a:spcBef>
                <a:spcPts val="1000"/>
              </a:spcBef>
            </a:pPr>
            <a:r>
              <a:rPr lang="en-AU" dirty="0">
                <a:latin typeface="Brandon Grotesque Regular"/>
              </a:rPr>
              <a:t>Along with the poster, each year we have a different tee that incorporates the theme. </a:t>
            </a:r>
          </a:p>
        </p:txBody>
      </p:sp>
      <p:pic>
        <p:nvPicPr>
          <p:cNvPr id="28" name="Picture 28">
            <a:extLst>
              <a:ext uri="{FF2B5EF4-FFF2-40B4-BE49-F238E27FC236}">
                <a16:creationId xmlns:a16="http://schemas.microsoft.com/office/drawing/2014/main" id="{9120D577-02CA-7EAC-A823-A1BF1323AA57}"/>
              </a:ext>
            </a:extLst>
          </p:cNvPr>
          <p:cNvPicPr>
            <a:picLocks noChangeAspect="1"/>
          </p:cNvPicPr>
          <p:nvPr/>
        </p:nvPicPr>
        <p:blipFill>
          <a:blip r:embed="rId11"/>
          <a:stretch>
            <a:fillRect/>
          </a:stretch>
        </p:blipFill>
        <p:spPr>
          <a:xfrm>
            <a:off x="9137176" y="3745249"/>
            <a:ext cx="1668439" cy="1630754"/>
          </a:xfrm>
          <a:prstGeom prst="rect">
            <a:avLst/>
          </a:prstGeom>
        </p:spPr>
      </p:pic>
    </p:spTree>
    <p:extLst>
      <p:ext uri="{BB962C8B-B14F-4D97-AF65-F5344CB8AC3E}">
        <p14:creationId xmlns:p14="http://schemas.microsoft.com/office/powerpoint/2010/main" val="37870165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5060" y="600314"/>
            <a:ext cx="9152697" cy="1249845"/>
          </a:xfrm>
        </p:spPr>
        <p:txBody>
          <a:bodyPr/>
          <a:lstStyle/>
          <a:p>
            <a:r>
              <a:rPr lang="en-AU" spc="300" dirty="0">
                <a:latin typeface="Brandon Grotesque Bold"/>
              </a:rPr>
              <a:t>THE BRAND</a:t>
            </a:r>
            <a:endParaRPr lang="en-US" dirty="0"/>
          </a:p>
        </p:txBody>
      </p:sp>
      <p:sp>
        <p:nvSpPr>
          <p:cNvPr id="8" name="TextBox 7">
            <a:extLst>
              <a:ext uri="{FF2B5EF4-FFF2-40B4-BE49-F238E27FC236}">
                <a16:creationId xmlns:a16="http://schemas.microsoft.com/office/drawing/2014/main" id="{1645F81D-26CD-F248-AA44-27262ED072F3}"/>
              </a:ext>
            </a:extLst>
          </p:cNvPr>
          <p:cNvSpPr txBox="1"/>
          <p:nvPr/>
        </p:nvSpPr>
        <p:spPr>
          <a:xfrm>
            <a:off x="1355059" y="1620963"/>
            <a:ext cx="4740941" cy="4196909"/>
          </a:xfrm>
          <a:prstGeom prst="rect">
            <a:avLst/>
          </a:prstGeom>
          <a:noFill/>
        </p:spPr>
        <p:txBody>
          <a:bodyPr wrap="square" lIns="0" tIns="36000" rIns="216000" bIns="36000" rtlCol="0" anchor="t">
            <a:spAutoFit/>
          </a:bodyPr>
          <a:lstStyle/>
          <a:p>
            <a:r>
              <a:rPr lang="en-AU" sz="2000" dirty="0">
                <a:latin typeface="Brandon Grotesque Regular"/>
              </a:rPr>
              <a:t>View our brand guidelines </a:t>
            </a:r>
            <a:r>
              <a:rPr lang="en-AU" sz="2000" dirty="0">
                <a:latin typeface="Brandon Grotesque Regular"/>
                <a:hlinkClick r:id="rId2"/>
              </a:rPr>
              <a:t>HERE</a:t>
            </a:r>
            <a:endParaRPr lang="en-US" sz="2000">
              <a:latin typeface="Brandon Grotesque Regular"/>
              <a:ea typeface="Open Sans"/>
              <a:cs typeface="Open Sans"/>
            </a:endParaRPr>
          </a:p>
          <a:p>
            <a:endParaRPr lang="en-AU" sz="2000" dirty="0">
              <a:solidFill>
                <a:srgbClr val="322F47"/>
              </a:solidFill>
              <a:latin typeface="Brandon Grotesque Regular"/>
            </a:endParaRPr>
          </a:p>
          <a:p>
            <a:r>
              <a:rPr lang="en-AU" sz="2000" b="1" dirty="0">
                <a:solidFill>
                  <a:schemeClr val="accent1"/>
                </a:solidFill>
                <a:latin typeface="Brandon Grotesque Bold"/>
              </a:rPr>
              <a:t>The event vibe is: </a:t>
            </a:r>
            <a:endParaRPr lang="en-AU" sz="2000" b="1" dirty="0">
              <a:solidFill>
                <a:schemeClr val="accent1"/>
              </a:solidFill>
              <a:latin typeface="Brandon Grotesque Bold" panose="020B0503020203060202" pitchFamily="34" charset="77"/>
            </a:endParaRPr>
          </a:p>
          <a:p>
            <a:pPr>
              <a:spcAft>
                <a:spcPts val="600"/>
              </a:spcAft>
            </a:pPr>
            <a:r>
              <a:rPr lang="en-AU" sz="1700" dirty="0">
                <a:latin typeface="Brandon Grotesque Regular"/>
              </a:rPr>
              <a:t>Fun</a:t>
            </a:r>
          </a:p>
          <a:p>
            <a:pPr>
              <a:spcAft>
                <a:spcPts val="600"/>
              </a:spcAft>
            </a:pPr>
            <a:r>
              <a:rPr lang="en-AU" sz="1700" dirty="0">
                <a:latin typeface="Brandon Grotesque Regular"/>
              </a:rPr>
              <a:t>Beachy</a:t>
            </a:r>
          </a:p>
          <a:p>
            <a:pPr>
              <a:spcAft>
                <a:spcPts val="600"/>
              </a:spcAft>
            </a:pPr>
            <a:r>
              <a:rPr lang="en-AU" sz="1700" dirty="0">
                <a:latin typeface="Brandon Grotesque Regular"/>
              </a:rPr>
              <a:t>Incredible energy with a 'vibe you can't describe'</a:t>
            </a:r>
          </a:p>
          <a:p>
            <a:pPr>
              <a:spcAft>
                <a:spcPts val="600"/>
              </a:spcAft>
            </a:pPr>
            <a:r>
              <a:rPr lang="en-AU" sz="1700" dirty="0">
                <a:latin typeface="Brandon Grotesque Regular"/>
              </a:rPr>
              <a:t>Young + young at heart</a:t>
            </a:r>
          </a:p>
          <a:p>
            <a:pPr>
              <a:spcAft>
                <a:spcPts val="600"/>
              </a:spcAft>
            </a:pPr>
            <a:r>
              <a:rPr lang="en-AU" sz="1700" dirty="0">
                <a:latin typeface="Brandon Grotesque Regular"/>
              </a:rPr>
              <a:t>Sensory sensation (music, dancing, activations) </a:t>
            </a:r>
          </a:p>
          <a:p>
            <a:br>
              <a:rPr lang="en-AU" sz="1700" b="1" dirty="0">
                <a:latin typeface="Brandon Grotesque Bold" panose="020B0503020203060202" pitchFamily="34" charset="77"/>
              </a:rPr>
            </a:br>
            <a:r>
              <a:rPr lang="en-AU" sz="2000" b="1" dirty="0">
                <a:solidFill>
                  <a:schemeClr val="accent1"/>
                </a:solidFill>
                <a:latin typeface="Brandon Grotesque Bold"/>
              </a:rPr>
              <a:t>The event vibe is not:</a:t>
            </a:r>
            <a:endParaRPr lang="en-AU" sz="2000" dirty="0">
              <a:solidFill>
                <a:schemeClr val="accent1"/>
              </a:solidFill>
              <a:latin typeface="Brandon Grotesque Regular" panose="020B0503020203060202" pitchFamily="34" charset="77"/>
            </a:endParaRPr>
          </a:p>
          <a:p>
            <a:pPr>
              <a:spcAft>
                <a:spcPts val="600"/>
              </a:spcAft>
            </a:pPr>
            <a:r>
              <a:rPr lang="en-AU" sz="1700" dirty="0">
                <a:latin typeface="Brandon Grotesque Regular"/>
              </a:rPr>
              <a:t>About winning</a:t>
            </a:r>
          </a:p>
          <a:p>
            <a:pPr>
              <a:spcAft>
                <a:spcPts val="600"/>
              </a:spcAft>
            </a:pPr>
            <a:r>
              <a:rPr lang="en-AU" sz="1700" dirty="0">
                <a:latin typeface="Brandon Grotesque Regular"/>
              </a:rPr>
              <a:t>Being too serious </a:t>
            </a:r>
          </a:p>
          <a:p>
            <a:pPr>
              <a:spcAft>
                <a:spcPts val="600"/>
              </a:spcAft>
            </a:pPr>
            <a:r>
              <a:rPr lang="en-AU" sz="1700" dirty="0">
                <a:latin typeface="Brandon Grotesque Regular"/>
              </a:rPr>
              <a:t>Competition</a:t>
            </a:r>
          </a:p>
        </p:txBody>
      </p:sp>
      <p:pic>
        <p:nvPicPr>
          <p:cNvPr id="9" name="Picture 8">
            <a:extLst>
              <a:ext uri="{FF2B5EF4-FFF2-40B4-BE49-F238E27FC236}">
                <a16:creationId xmlns:a16="http://schemas.microsoft.com/office/drawing/2014/main" id="{25ED904E-2629-934C-AA62-BB8AE5A25213}"/>
              </a:ext>
            </a:extLst>
          </p:cNvPr>
          <p:cNvPicPr>
            <a:picLocks noChangeAspect="1"/>
          </p:cNvPicPr>
          <p:nvPr/>
        </p:nvPicPr>
        <p:blipFill>
          <a:blip r:embed="rId3"/>
          <a:stretch>
            <a:fillRect/>
          </a:stretch>
        </p:blipFill>
        <p:spPr>
          <a:xfrm>
            <a:off x="202437" y="5657723"/>
            <a:ext cx="923815" cy="923815"/>
          </a:xfrm>
          <a:prstGeom prst="rect">
            <a:avLst/>
          </a:prstGeom>
        </p:spPr>
      </p:pic>
      <p:pic>
        <p:nvPicPr>
          <p:cNvPr id="10" name="Picture 9">
            <a:extLst>
              <a:ext uri="{FF2B5EF4-FFF2-40B4-BE49-F238E27FC236}">
                <a16:creationId xmlns:a16="http://schemas.microsoft.com/office/drawing/2014/main" id="{BDB71928-0095-0340-89B5-62D446742C1E}"/>
              </a:ext>
            </a:extLst>
          </p:cNvPr>
          <p:cNvPicPr>
            <a:picLocks noChangeAspect="1"/>
          </p:cNvPicPr>
          <p:nvPr/>
        </p:nvPicPr>
        <p:blipFill>
          <a:blip r:embed="rId4"/>
          <a:stretch>
            <a:fillRect/>
          </a:stretch>
        </p:blipFill>
        <p:spPr>
          <a:xfrm>
            <a:off x="6049446" y="-235805"/>
            <a:ext cx="6517307" cy="7140701"/>
          </a:xfrm>
          <a:prstGeom prst="rect">
            <a:avLst/>
          </a:prstGeom>
        </p:spPr>
      </p:pic>
    </p:spTree>
    <p:extLst>
      <p:ext uri="{BB962C8B-B14F-4D97-AF65-F5344CB8AC3E}">
        <p14:creationId xmlns:p14="http://schemas.microsoft.com/office/powerpoint/2010/main" val="27227326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E15C100-E666-B44E-BB9D-F868B3AC6AB2}"/>
              </a:ext>
            </a:extLst>
          </p:cNvPr>
          <p:cNvPicPr>
            <a:picLocks noChangeAspect="1"/>
          </p:cNvPicPr>
          <p:nvPr/>
        </p:nvPicPr>
        <p:blipFill>
          <a:blip r:embed="rId2"/>
          <a:stretch>
            <a:fillRect/>
          </a:stretch>
        </p:blipFill>
        <p:spPr>
          <a:xfrm>
            <a:off x="-44605" y="-1205552"/>
            <a:ext cx="13873449" cy="3379460"/>
          </a:xfrm>
          <a:prstGeom prst="rect">
            <a:avLst/>
          </a:prstGeom>
        </p:spPr>
      </p:pic>
      <p:sp>
        <p:nvSpPr>
          <p:cNvPr id="2" name="Title 1"/>
          <p:cNvSpPr>
            <a:spLocks noGrp="1"/>
          </p:cNvSpPr>
          <p:nvPr>
            <p:ph type="title"/>
          </p:nvPr>
        </p:nvSpPr>
        <p:spPr>
          <a:xfrm>
            <a:off x="1507714" y="746239"/>
            <a:ext cx="9152697" cy="1249845"/>
          </a:xfrm>
        </p:spPr>
        <p:txBody>
          <a:bodyPr/>
          <a:lstStyle/>
          <a:p>
            <a:pPr algn="ctr"/>
            <a:r>
              <a:rPr lang="en-AU" spc="300" dirty="0">
                <a:solidFill>
                  <a:srgbClr val="FFFFFF"/>
                </a:solidFill>
                <a:latin typeface="Brandon Grotesque Bold"/>
              </a:rPr>
              <a:t>DELIVERABLES</a:t>
            </a:r>
            <a:endParaRPr lang="en-AU" spc="300">
              <a:solidFill>
                <a:srgbClr val="FFFFFF"/>
              </a:solidFill>
            </a:endParaRPr>
          </a:p>
        </p:txBody>
      </p:sp>
      <p:sp>
        <p:nvSpPr>
          <p:cNvPr id="8" name="TextBox 7">
            <a:extLst>
              <a:ext uri="{FF2B5EF4-FFF2-40B4-BE49-F238E27FC236}">
                <a16:creationId xmlns:a16="http://schemas.microsoft.com/office/drawing/2014/main" id="{1645F81D-26CD-F248-AA44-27262ED072F3}"/>
              </a:ext>
            </a:extLst>
          </p:cNvPr>
          <p:cNvSpPr txBox="1"/>
          <p:nvPr/>
        </p:nvSpPr>
        <p:spPr>
          <a:xfrm>
            <a:off x="1508722" y="3302025"/>
            <a:ext cx="9196172" cy="3073525"/>
          </a:xfrm>
          <a:prstGeom prst="rect">
            <a:avLst/>
          </a:prstGeom>
          <a:noFill/>
        </p:spPr>
        <p:txBody>
          <a:bodyPr wrap="square" lIns="0" tIns="36000" rIns="216000" bIns="36000" rtlCol="0" anchor="t">
            <a:spAutoFit/>
          </a:bodyPr>
          <a:lstStyle/>
          <a:p>
            <a:pPr marL="342900" indent="-342900">
              <a:spcAft>
                <a:spcPts val="600"/>
              </a:spcAft>
              <a:buFont typeface="Arial"/>
              <a:buChar char="•"/>
            </a:pPr>
            <a:r>
              <a:rPr lang="en-AU" sz="2000" dirty="0">
                <a:latin typeface="Brandon Grotesque Regular"/>
              </a:rPr>
              <a:t>Themed poster </a:t>
            </a:r>
            <a:endParaRPr lang="en-US" dirty="0"/>
          </a:p>
          <a:p>
            <a:pPr marL="342900" indent="-342900">
              <a:spcAft>
                <a:spcPts val="600"/>
              </a:spcAft>
              <a:buFont typeface="Arial"/>
              <a:buChar char="•"/>
            </a:pPr>
            <a:r>
              <a:rPr lang="en-AU" sz="2000" dirty="0">
                <a:latin typeface="Brandon Grotesque Regular"/>
              </a:rPr>
              <a:t>T-Shirt</a:t>
            </a:r>
          </a:p>
          <a:p>
            <a:pPr marL="342900" indent="-342900">
              <a:spcAft>
                <a:spcPts val="600"/>
              </a:spcAft>
              <a:buFont typeface="Arial"/>
              <a:buChar char="•"/>
            </a:pPr>
            <a:r>
              <a:rPr lang="en-AU" sz="2000" dirty="0">
                <a:latin typeface="Brandon Grotesque Regular"/>
              </a:rPr>
              <a:t>Social Tile Posts (1 x based off poster, 1 x mp4/gif, 1 x frame template)</a:t>
            </a:r>
          </a:p>
          <a:p>
            <a:pPr marL="342900" indent="-342900">
              <a:spcAft>
                <a:spcPts val="600"/>
              </a:spcAft>
              <a:buFont typeface="Arial"/>
              <a:buChar char="•"/>
            </a:pPr>
            <a:r>
              <a:rPr lang="en-AU" sz="2000" dirty="0">
                <a:latin typeface="Brandon Grotesque Regular"/>
              </a:rPr>
              <a:t>Social banners (Facebook, Twitter, LinkedIn)</a:t>
            </a:r>
          </a:p>
          <a:p>
            <a:pPr marL="342900" indent="-342900">
              <a:spcAft>
                <a:spcPts val="600"/>
              </a:spcAft>
              <a:buFont typeface="Arial"/>
              <a:buChar char="•"/>
            </a:pPr>
            <a:r>
              <a:rPr lang="en-AU" sz="2000" dirty="0">
                <a:latin typeface="Brandon Grotesque Regular"/>
              </a:rPr>
              <a:t>Mailchimp banner</a:t>
            </a:r>
          </a:p>
          <a:p>
            <a:pPr marL="342900" indent="-342900">
              <a:spcAft>
                <a:spcPts val="600"/>
              </a:spcAft>
              <a:buFont typeface="Arial"/>
              <a:buChar char="•"/>
            </a:pPr>
            <a:r>
              <a:rPr lang="en-AU" sz="2000" dirty="0">
                <a:latin typeface="Brandon Grotesque Regular"/>
              </a:rPr>
              <a:t>Electronic billboard mock-up</a:t>
            </a:r>
          </a:p>
          <a:p>
            <a:pPr marL="342900" indent="-342900">
              <a:spcAft>
                <a:spcPts val="600"/>
              </a:spcAft>
              <a:buFont typeface="Arial"/>
              <a:buChar char="•"/>
            </a:pPr>
            <a:r>
              <a:rPr lang="en-AU" sz="2000" dirty="0">
                <a:latin typeface="Brandon Grotesque Regular"/>
              </a:rPr>
              <a:t>Website banner</a:t>
            </a:r>
          </a:p>
          <a:p>
            <a:pPr>
              <a:spcAft>
                <a:spcPts val="600"/>
              </a:spcAft>
            </a:pPr>
            <a:endParaRPr lang="en-AU" sz="2000" dirty="0">
              <a:latin typeface="Brandon Grotesque Regular" panose="020B0503020203060202" pitchFamily="34" charset="77"/>
            </a:endParaRPr>
          </a:p>
        </p:txBody>
      </p:sp>
      <p:sp>
        <p:nvSpPr>
          <p:cNvPr id="3" name="TextBox 2">
            <a:extLst>
              <a:ext uri="{FF2B5EF4-FFF2-40B4-BE49-F238E27FC236}">
                <a16:creationId xmlns:a16="http://schemas.microsoft.com/office/drawing/2014/main" id="{5F6545EC-4EDA-7832-233D-FEC9387BD5AC}"/>
              </a:ext>
            </a:extLst>
          </p:cNvPr>
          <p:cNvSpPr txBox="1"/>
          <p:nvPr/>
        </p:nvSpPr>
        <p:spPr>
          <a:xfrm>
            <a:off x="1511491" y="2367317"/>
            <a:ext cx="10539481" cy="762507"/>
          </a:xfrm>
          <a:prstGeom prst="rect">
            <a:avLst/>
          </a:prstGeom>
          <a:noFill/>
        </p:spPr>
        <p:txBody>
          <a:bodyPr rot="0" spcFirstLastPara="0" vertOverflow="overflow" horzOverflow="overflow" vert="horz" wrap="square" lIns="0" tIns="36000" rIns="216000" bIns="36000" numCol="1" spcCol="0" rtlCol="0" fromWordArt="0" anchor="t" anchorCtr="0" forceAA="0" compatLnSpc="1">
            <a:prstTxWarp prst="textNoShape">
              <a:avLst/>
            </a:prstTxWarp>
            <a:spAutoFit/>
          </a:bodyPr>
          <a:lstStyle/>
          <a:p>
            <a:pPr>
              <a:lnSpc>
                <a:spcPct val="130000"/>
              </a:lnSpc>
              <a:spcBef>
                <a:spcPts val="1000"/>
              </a:spcBef>
            </a:pPr>
            <a:r>
              <a:rPr lang="en-AU" dirty="0">
                <a:ea typeface="+mn-lt"/>
                <a:cs typeface="+mn-lt"/>
              </a:rPr>
              <a:t>The design you create must work across a range of print and digital assets. The first priority is the poster, we hope to have this complete by early January. </a:t>
            </a:r>
            <a:endParaRPr lang="en-AU" dirty="0">
              <a:ea typeface="Open Sans"/>
              <a:cs typeface="Open Sans"/>
            </a:endParaRPr>
          </a:p>
        </p:txBody>
      </p:sp>
    </p:spTree>
    <p:extLst>
      <p:ext uri="{BB962C8B-B14F-4D97-AF65-F5344CB8AC3E}">
        <p14:creationId xmlns:p14="http://schemas.microsoft.com/office/powerpoint/2010/main" val="29156307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RCD Theme">
  <a:themeElements>
    <a:clrScheme name="Custom 1">
      <a:dk1>
        <a:srgbClr val="322F47"/>
      </a:dk1>
      <a:lt1>
        <a:srgbClr val="F2E7CC"/>
      </a:lt1>
      <a:dk2>
        <a:srgbClr val="322F47"/>
      </a:dk2>
      <a:lt2>
        <a:srgbClr val="F0ECDD"/>
      </a:lt2>
      <a:accent1>
        <a:srgbClr val="83C9CC"/>
      </a:accent1>
      <a:accent2>
        <a:srgbClr val="FFD362"/>
      </a:accent2>
      <a:accent3>
        <a:srgbClr val="FBA891"/>
      </a:accent3>
      <a:accent4>
        <a:srgbClr val="FBA435"/>
      </a:accent4>
      <a:accent5>
        <a:srgbClr val="9ED8BD"/>
      </a:accent5>
      <a:accent6>
        <a:srgbClr val="646388"/>
      </a:accent6>
      <a:hlink>
        <a:srgbClr val="A890F9"/>
      </a:hlink>
      <a:folHlink>
        <a:srgbClr val="BFBFBF"/>
      </a:folHlink>
    </a:clrScheme>
    <a:fontScheme name="Custom 4">
      <a:majorFont>
        <a:latin typeface="Montserrat 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cap="rnd" cmpd="sng">
          <a:solidFill>
            <a:schemeClr val="bg2"/>
          </a:solidFill>
          <a:prstDash val="sysDash"/>
          <a:miter lim="800000"/>
        </a:ln>
        <a:effectLst>
          <a:outerShdw blurRad="38100" dist="12700" dir="5400000" algn="t" rotWithShape="0">
            <a:prstClr val="black">
              <a:alpha val="15000"/>
            </a:prstClr>
          </a:outerShdw>
        </a:effectLst>
      </a:spPr>
      <a:bodyPr wrap="square" lIns="0" tIns="0" rIns="0" bIns="0" rtlCol="0" anchor="t">
        <a:noAutofit/>
      </a:bodyPr>
      <a:lstStyle>
        <a:defPPr algn="ctr">
          <a:spcBef>
            <a:spcPts val="1000"/>
          </a:spcBef>
          <a:defRPr sz="1400" b="1"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36000" rIns="216000" bIns="36000" rtlCol="0">
        <a:spAutoFit/>
      </a:bodyPr>
      <a:lstStyle>
        <a:defPPr>
          <a:lnSpc>
            <a:spcPct val="130000"/>
          </a:lnSpc>
          <a:spcBef>
            <a:spcPts val="1000"/>
          </a:spcBef>
          <a:defRPr sz="1400" b="1" dirty="0" smtClean="0"/>
        </a:defPPr>
      </a:lstStyle>
    </a:tx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28459</TotalTime>
  <Words>620</Words>
  <Application>Microsoft Macintosh PowerPoint</Application>
  <PresentationFormat>Widescreen</PresentationFormat>
  <Paragraphs>65</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Brandon Grotesque Black</vt:lpstr>
      <vt:lpstr>Brandon Grotesque Bold</vt:lpstr>
      <vt:lpstr>Brandon Grotesque Regular</vt:lpstr>
      <vt:lpstr>Open Sans</vt:lpstr>
      <vt:lpstr>Open Sans SemiBold</vt:lpstr>
      <vt:lpstr>RCD Theme</vt:lpstr>
      <vt:lpstr>PowerPoint Presentation</vt:lpstr>
      <vt:lpstr>We need you to design the theme for Connor's Run, Australia’s largest event for paediatric brain cancer.</vt:lpstr>
      <vt:lpstr>A STORY  TO RUN FOR…</vt:lpstr>
      <vt:lpstr>SUPPORTING  BRAIN MATTERS</vt:lpstr>
      <vt:lpstr>A VIBE YOU  CAN’T DESCRIBE…</vt:lpstr>
      <vt:lpstr>PowerPoint Presentation</vt:lpstr>
      <vt:lpstr>CONNOR’S RUN TEE </vt:lpstr>
      <vt:lpstr>THE BRAND</vt:lpstr>
      <vt:lpstr>DELIVERABLES</vt:lpstr>
      <vt:lpstr>MOOD BOARDS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Voodoo Powerpoint</dc:title>
  <dc:subject/>
  <dc:creator>TemplateZuu Team</dc:creator>
  <cp:keywords/>
  <dc:description/>
  <cp:lastModifiedBy>Microsoft Office User</cp:lastModifiedBy>
  <cp:revision>2863</cp:revision>
  <dcterms:created xsi:type="dcterms:W3CDTF">2017-07-25T02:03:18Z</dcterms:created>
  <dcterms:modified xsi:type="dcterms:W3CDTF">2022-12-08T05:14:32Z</dcterms:modified>
  <cp:category/>
</cp:coreProperties>
</file>