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72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246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C37B3-584F-4CD5-868D-829B2B07EF4F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870B7-7B67-4738-939D-92AA73FA58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7114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DE82FD2-F864-2E4E-ACF0-2DBC196A7066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14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DE82FD2-F864-2E4E-ACF0-2DBC196A706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6660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E71B7E-7919-E85A-BC21-732A2E544D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4FD909F-1100-B4D8-30CC-52891E040D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24D25E-9044-B592-4219-F64D24B20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EAD242-A390-1534-2437-DF021A598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39680C1-F74D-2BFD-3C0E-FA129FDFF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9278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7EC4D6-F7CF-826C-7085-7B1FC2167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33F4BDB-0436-4868-DCC8-C463A92AEB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4DAA54-E6C7-9B8D-BCC4-1B7F45722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976B3C-2A64-04FC-33A4-A2B5F0B11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71C2ACA-AD8A-173A-1777-C80C70B60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6461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502A70F-FDDF-CF49-6269-9C2BA28B84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55270A7-E8B2-3B3C-B429-1259404197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54EF9B-F15F-7889-4003-6BA427AD4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596C7AD-7CDB-357F-B868-9869DE197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1228DE-1493-DA77-B1AB-273A223A7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676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0C71211-4520-46A1-9487-4AE49C323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1000"/>
            </a:lvl1pPr>
          </a:lstStyle>
          <a:p>
            <a:pPr rtl="0"/>
            <a:r>
              <a:rPr lang="fr-FR" noProof="0"/>
              <a:t>9/10/2021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1000"/>
            </a:lvl1pPr>
          </a:lstStyle>
          <a:p>
            <a:pPr rtl="0"/>
            <a:r>
              <a:rPr lang="fr-FR" noProof="0"/>
              <a:t>TITRE DE LA PRÉSENTATION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1000"/>
            </a:lvl1pPr>
          </a:lstStyle>
          <a:p>
            <a:pPr rtl="0"/>
            <a:fld id="{294A09A9-5501-47C1-A89A-A340965A2BE2}" type="slidenum">
              <a:rPr lang="fr-FR" noProof="0" smtClean="0"/>
              <a:pPr rtl="0"/>
              <a:t>‹N°›</a:t>
            </a:fld>
            <a:endParaRPr lang="fr-FR" noProof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1AE70196-45DE-CB4D-A7AC-0610E7A187C3}"/>
              </a:ext>
            </a:extLst>
          </p:cNvPr>
          <p:cNvCxnSpPr/>
          <p:nvPr userDrawn="1"/>
        </p:nvCxnSpPr>
        <p:spPr>
          <a:xfrm flipH="1">
            <a:off x="9211669" y="0"/>
            <a:ext cx="1533832" cy="6091084"/>
          </a:xfrm>
          <a:prstGeom prst="line">
            <a:avLst/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8">
            <a:extLst>
              <a:ext uri="{FF2B5EF4-FFF2-40B4-BE49-F238E27FC236}">
                <a16:creationId xmlns:a16="http://schemas.microsoft.com/office/drawing/2014/main" id="{B329649E-3847-4CC6-A84D-56DE76BD19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3683" y="879635"/>
            <a:ext cx="6192892" cy="1198179"/>
          </a:xfrm>
          <a:custGeom>
            <a:avLst/>
            <a:gdLst>
              <a:gd name="connsiteX0" fmla="*/ 0 w 6192892"/>
              <a:gd name="connsiteY0" fmla="*/ 0 h 1198179"/>
              <a:gd name="connsiteX1" fmla="*/ 6192892 w 6192892"/>
              <a:gd name="connsiteY1" fmla="*/ 0 h 1198179"/>
              <a:gd name="connsiteX2" fmla="*/ 5947075 w 6192892"/>
              <a:gd name="connsiteY2" fmla="*/ 1198179 h 1198179"/>
              <a:gd name="connsiteX3" fmla="*/ 0 w 6192892"/>
              <a:gd name="connsiteY3" fmla="*/ 1198179 h 119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2892" h="1198179">
                <a:moveTo>
                  <a:pt x="0" y="0"/>
                </a:moveTo>
                <a:lnTo>
                  <a:pt x="6192892" y="0"/>
                </a:lnTo>
                <a:lnTo>
                  <a:pt x="5947075" y="1198179"/>
                </a:lnTo>
                <a:lnTo>
                  <a:pt x="0" y="1198179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228600" rtlCol="0" anchor="ctr">
            <a:noAutofit/>
          </a:bodyPr>
          <a:lstStyle>
            <a:lvl1pPr algn="l">
              <a:defRPr sz="4000" cap="all" spc="300" baseline="0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4E120DB-DDEC-4DDF-8FB4-5C52F8078B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93738" y="2705425"/>
            <a:ext cx="10745787" cy="3273100"/>
          </a:xfrm>
        </p:spPr>
        <p:txBody>
          <a:bodyPr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89021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259FD1-5B16-0EDF-3446-CA2E00374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9A69F6-EF14-30B9-1EBF-6C20BA596D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FB5F381-EF64-930E-FB7C-99EBC7581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0719FBF-E841-B310-A2C2-7681CE185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5865BA-D75E-E1C5-53FF-27B6024BC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7611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5BD588-DDB4-C633-0A96-B7D8AFB65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B79247-98F4-8486-8143-032AE21F54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A48B7B-AD41-9048-7653-5BB514B2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243133-1923-00CE-BE14-D19B04C3E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58D5959-7675-D434-DF57-4A96BD731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564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5160D4-4E15-1E23-9AD4-030767270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26BA38-8262-B6EA-6677-3AF9726BE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4E45B22-4D38-AB0C-6209-7978BAE57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DFF94BF-25EB-8BAF-E540-81CD39BD6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34A68F2-25BE-C6E2-A227-DF5F627A2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83053D-333D-372B-F00F-59FDDB414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761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C6C761-3953-E562-5D79-C46AADA01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76228E-2929-99F3-C13E-31F1287F0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A48C487-12E8-3281-27CE-E1C5B9D876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8B2A36B-17B7-2486-4EF4-C3FAC88A97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7AB1329-1FAA-566C-6926-242F19C04A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959B890-4FEE-E676-80A9-F5DFE8A3F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45055F1-D8C9-3AB6-E6BA-2CF2CE6C6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6E6B189-5B78-2E59-F5AD-DA7E82C9A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184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8B9AE1-FFE2-D5A5-7011-F60BBDDFA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3BA02E1-51D6-197E-3EC5-2A00D4290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E6F2A4E-5F2D-DCE8-98F8-E19D62F30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790735F-A86D-D639-A105-7046BAB30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4249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647275B-2F06-EEB2-6CB5-D0E397396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2A25D54-981F-0F4A-29AA-46B44DBF3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1D455A-445E-3844-ADEA-265556A16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892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F9802D-EEB7-4BCA-6102-3C766E221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78C940-8A4F-847D-8B24-2E458CB1A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1E160AE-D0DF-5D06-9FA6-7E0AAF9BEC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6CE76DA-5E61-2C58-73F2-6CB63D869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D0A970C-B4A7-7807-7594-8196716AC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1FE63F9-0B19-30E8-67D8-D68C71AC1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945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4FE454-1195-0BBE-7F28-86F07D710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A61296B-9B1C-8628-3538-DE63617FF7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92F0671-4995-BC8A-4BBD-8FCCC3ABC6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4FA6CEA-133D-5B7C-B265-6D2E6C21D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1FC1175-B63D-1A02-C5C3-DDB277312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E2DDE64-77CF-E7BE-E9D8-BFCBBCD20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9940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155F9C8-29DF-691B-9CBA-AFF1C41F7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891C01-9179-BFAC-CB86-F39FC4F7B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062F9F-F7A8-AA1F-93DD-61ECD68508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BE9DC-BC1B-4C07-BD2A-D17C61A5A54B}" type="datetimeFigureOut">
              <a:rPr lang="fr-FR" smtClean="0"/>
              <a:t>16/11/2022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DB05B5-E5B5-0884-BC86-86991CC75C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C05A99-F129-999A-E0EE-C54E9BA57A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7FC4A-4E4E-49C0-B27C-6D1090CB7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6890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g"/><Relationship Id="rId11" Type="http://schemas.openxmlformats.org/officeDocument/2006/relationships/image" Target="../media/image9.jp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5" Type="http://schemas.openxmlformats.org/officeDocument/2006/relationships/image" Target="../media/image11.pn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g"/><Relationship Id="rId1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Espace réservé du contenu 27">
            <a:extLst>
              <a:ext uri="{FF2B5EF4-FFF2-40B4-BE49-F238E27FC236}">
                <a16:creationId xmlns:a16="http://schemas.microsoft.com/office/drawing/2014/main" id="{29F9CF24-6E7F-9069-A00A-A37F2B7B23D8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68058613"/>
              </p:ext>
            </p:extLst>
          </p:nvPr>
        </p:nvGraphicFramePr>
        <p:xfrm>
          <a:off x="410307" y="1124744"/>
          <a:ext cx="11306907" cy="54959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54795">
                  <a:extLst>
                    <a:ext uri="{9D8B030D-6E8A-4147-A177-3AD203B41FA5}">
                      <a16:colId xmlns:a16="http://schemas.microsoft.com/office/drawing/2014/main" val="4110829462"/>
                    </a:ext>
                  </a:extLst>
                </a:gridCol>
                <a:gridCol w="959908">
                  <a:extLst>
                    <a:ext uri="{9D8B030D-6E8A-4147-A177-3AD203B41FA5}">
                      <a16:colId xmlns:a16="http://schemas.microsoft.com/office/drawing/2014/main" val="2478652978"/>
                    </a:ext>
                  </a:extLst>
                </a:gridCol>
                <a:gridCol w="3253227">
                  <a:extLst>
                    <a:ext uri="{9D8B030D-6E8A-4147-A177-3AD203B41FA5}">
                      <a16:colId xmlns:a16="http://schemas.microsoft.com/office/drawing/2014/main" val="1025394529"/>
                    </a:ext>
                  </a:extLst>
                </a:gridCol>
                <a:gridCol w="1442324">
                  <a:extLst>
                    <a:ext uri="{9D8B030D-6E8A-4147-A177-3AD203B41FA5}">
                      <a16:colId xmlns:a16="http://schemas.microsoft.com/office/drawing/2014/main" val="216330106"/>
                    </a:ext>
                  </a:extLst>
                </a:gridCol>
                <a:gridCol w="1120149">
                  <a:extLst>
                    <a:ext uri="{9D8B030D-6E8A-4147-A177-3AD203B41FA5}">
                      <a16:colId xmlns:a16="http://schemas.microsoft.com/office/drawing/2014/main" val="874920275"/>
                    </a:ext>
                  </a:extLst>
                </a:gridCol>
                <a:gridCol w="1076504">
                  <a:extLst>
                    <a:ext uri="{9D8B030D-6E8A-4147-A177-3AD203B41FA5}">
                      <a16:colId xmlns:a16="http://schemas.microsoft.com/office/drawing/2014/main" val="3268822698"/>
                    </a:ext>
                  </a:extLst>
                </a:gridCol>
              </a:tblGrid>
              <a:tr h="4253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</a:rPr>
                        <a:t>Events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>
                          <a:effectLst/>
                        </a:rPr>
                        <a:t>Logo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</a:rPr>
                        <a:t>Location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</a:rPr>
                        <a:t>Start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</a:rPr>
                        <a:t>Durée-Events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</a:rPr>
                        <a:t>Distance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20453669"/>
                  </a:ext>
                </a:extLst>
              </a:tr>
              <a:tr h="233574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1" u="none" strike="noStrike" dirty="0">
                          <a:effectLst/>
                        </a:rPr>
                        <a:t>  Spring –  North East USA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4734767"/>
                  </a:ext>
                </a:extLst>
              </a:tr>
              <a:tr h="34432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Newport Bermuda Race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Newport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juin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10j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635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59673953"/>
                  </a:ext>
                </a:extLst>
              </a:tr>
              <a:tr h="211768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27700946"/>
                  </a:ext>
                </a:extLst>
              </a:tr>
              <a:tr h="233574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1" u="none" strike="noStrike" dirty="0">
                          <a:effectLst/>
                        </a:rPr>
                        <a:t>  Spring – Summer – </a:t>
                      </a:r>
                      <a:r>
                        <a:rPr lang="fr-FR" sz="1400" b="1" u="none" strike="noStrike" dirty="0" err="1">
                          <a:effectLst/>
                        </a:rPr>
                        <a:t>Northern</a:t>
                      </a:r>
                      <a:r>
                        <a:rPr lang="fr-FR" sz="1400" b="1" u="none" strike="noStrike" dirty="0">
                          <a:effectLst/>
                        </a:rPr>
                        <a:t> Europe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35065348"/>
                  </a:ext>
                </a:extLst>
              </a:tr>
              <a:tr h="3554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Tour de belle ile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 Belle ile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Mai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3j 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75133800"/>
                  </a:ext>
                </a:extLst>
              </a:tr>
              <a:tr h="3554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Armen Race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La Trinité sur Mer 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Mai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4j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70965354"/>
                  </a:ext>
                </a:extLst>
              </a:tr>
              <a:tr h="3554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La trinité - Cowes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La Trinité - Cowes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Juillet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7j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350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15050662"/>
                  </a:ext>
                </a:extLst>
              </a:tr>
              <a:tr h="3554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Cowes - Dinard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Cowes dinard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Juillet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3j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151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74992983"/>
                  </a:ext>
                </a:extLst>
              </a:tr>
              <a:tr h="42727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Drheam Cup                                                </a:t>
                      </a:r>
                      <a:endParaRPr lang="fr-FR" sz="1400" b="1" i="1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Cherbourg - La Trinité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Juillet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9j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24219367"/>
                  </a:ext>
                </a:extLst>
              </a:tr>
              <a:tr h="3554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Baltic </a:t>
                      </a:r>
                      <a:r>
                        <a:rPr lang="fr-FR" sz="1400" b="1" u="none" strike="noStrike" dirty="0" err="1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Sea</a:t>
                      </a:r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 race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Helsinki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Juillet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9j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635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28115317"/>
                  </a:ext>
                </a:extLst>
              </a:tr>
              <a:tr h="47325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Rolex Fastnet Race 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Cowes - cherbourg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Juillet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9j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695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14373871"/>
                  </a:ext>
                </a:extLst>
              </a:tr>
              <a:tr h="35549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Cowes Week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Cowes  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Juillet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8j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Coastal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52601754"/>
                  </a:ext>
                </a:extLst>
              </a:tr>
              <a:tr h="452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Round Britain and Ireland race</a:t>
                      </a:r>
                      <a:endParaRPr lang="en-US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Cowes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Août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9j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40472121"/>
                  </a:ext>
                </a:extLst>
              </a:tr>
              <a:tr h="5592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Trophée des multicoques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La Trinité sur mer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Août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4j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Coastal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47075076"/>
                  </a:ext>
                </a:extLst>
              </a:tr>
            </a:tbl>
          </a:graphicData>
        </a:graphic>
      </p:graphicFrame>
      <p:pic>
        <p:nvPicPr>
          <p:cNvPr id="29" name="Image 28">
            <a:extLst>
              <a:ext uri="{FF2B5EF4-FFF2-40B4-BE49-F238E27FC236}">
                <a16:creationId xmlns:a16="http://schemas.microsoft.com/office/drawing/2014/main" id="{CDBC9BDC-9C1F-44E2-A35A-620369C544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013" y="4806370"/>
            <a:ext cx="465141" cy="413304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0D91A84B-9898-4A28-B112-814389A24C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01" y="6092634"/>
            <a:ext cx="516841" cy="448055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A305AB91-2F36-4B22-9696-1B686A1EAD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610" y="4022648"/>
            <a:ext cx="515943" cy="363818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3E141A11-25A7-4540-97EA-EE10AD6078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596" y="1796452"/>
            <a:ext cx="484094" cy="330782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1648CC7D-4692-4376-B3EE-597988C8778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205" y="2941906"/>
            <a:ext cx="373640" cy="351122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F7243A58-0519-46D3-85EF-5AF6F2047E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951" y="2584337"/>
            <a:ext cx="456186" cy="321915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2B6E8172-89A2-4A8B-89D3-7971841C0E6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775" y="3318036"/>
            <a:ext cx="600027" cy="301737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012AB55D-89BE-4A15-B183-ED9FA6EC4FE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174" y="5653494"/>
            <a:ext cx="441288" cy="375532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8695FCBB-8DA4-44B0-9003-D957945AD2C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217" y="4445422"/>
            <a:ext cx="526067" cy="338486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DD550269-9701-0E6C-49AD-EB23736DCF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852" y="3658423"/>
            <a:ext cx="363046" cy="344576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DF3416CB-CB40-4DAB-8874-D12BDED75F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108" y="5281154"/>
            <a:ext cx="346174" cy="32856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B785EC3-AEBF-9EA3-9811-4FED8CC271C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992544" y="116632"/>
            <a:ext cx="939422" cy="836712"/>
          </a:xfrm>
          <a:prstGeom prst="rect">
            <a:avLst/>
          </a:prstGeom>
        </p:spPr>
      </p:pic>
      <p:sp>
        <p:nvSpPr>
          <p:cNvPr id="16" name="Titre 50">
            <a:extLst>
              <a:ext uri="{FF2B5EF4-FFF2-40B4-BE49-F238E27FC236}">
                <a16:creationId xmlns:a16="http://schemas.microsoft.com/office/drawing/2014/main" id="{DA2F3CC9-3791-857F-EAE0-E500C8453D3B}"/>
              </a:ext>
            </a:extLst>
          </p:cNvPr>
          <p:cNvSpPr txBox="1">
            <a:spLocks/>
          </p:cNvSpPr>
          <p:nvPr/>
        </p:nvSpPr>
        <p:spPr>
          <a:xfrm>
            <a:off x="407368" y="260648"/>
            <a:ext cx="6624736" cy="432048"/>
          </a:xfrm>
          <a:custGeom>
            <a:avLst/>
            <a:gdLst>
              <a:gd name="connsiteX0" fmla="*/ 0 w 6192892"/>
              <a:gd name="connsiteY0" fmla="*/ 0 h 1198179"/>
              <a:gd name="connsiteX1" fmla="*/ 6192892 w 6192892"/>
              <a:gd name="connsiteY1" fmla="*/ 0 h 1198179"/>
              <a:gd name="connsiteX2" fmla="*/ 5947075 w 6192892"/>
              <a:gd name="connsiteY2" fmla="*/ 1198179 h 1198179"/>
              <a:gd name="connsiteX3" fmla="*/ 0 w 6192892"/>
              <a:gd name="connsiteY3" fmla="*/ 1198179 h 119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2892" h="1198179">
                <a:moveTo>
                  <a:pt x="0" y="0"/>
                </a:moveTo>
                <a:lnTo>
                  <a:pt x="6192892" y="0"/>
                </a:lnTo>
                <a:lnTo>
                  <a:pt x="5947075" y="1198179"/>
                </a:lnTo>
                <a:lnTo>
                  <a:pt x="0" y="1198179"/>
                </a:lnTo>
                <a:close/>
              </a:path>
            </a:pathLst>
          </a:custGeom>
          <a:solidFill>
            <a:srgbClr val="0070C0"/>
          </a:solidFill>
        </p:spPr>
        <p:txBody>
          <a:bodyPr rtlCol="0"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chemeClr val="bg1"/>
                </a:solidFill>
                <a:latin typeface="Bahnschrift" panose="020B0502040204020203" pitchFamily="34" charset="0"/>
              </a:rPr>
              <a:t>Race </a:t>
            </a:r>
            <a:r>
              <a:rPr lang="fr-FR" sz="2800" dirty="0" err="1">
                <a:solidFill>
                  <a:schemeClr val="bg1"/>
                </a:solidFill>
                <a:latin typeface="Bahnschrift" panose="020B0502040204020203" pitchFamily="34" charset="0"/>
              </a:rPr>
              <a:t>calendar</a:t>
            </a:r>
            <a:endParaRPr lang="fr-FR" sz="28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119921-8210-CEA6-B4AC-2306A252696E}"/>
              </a:ext>
            </a:extLst>
          </p:cNvPr>
          <p:cNvSpPr txBox="1"/>
          <p:nvPr/>
        </p:nvSpPr>
        <p:spPr>
          <a:xfrm>
            <a:off x="491319" y="757451"/>
            <a:ext cx="5964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Voir l'Annex pour plus de détails sur ces régates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291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Espace réservé du contenu 8">
            <a:extLst>
              <a:ext uri="{FF2B5EF4-FFF2-40B4-BE49-F238E27FC236}">
                <a16:creationId xmlns:a16="http://schemas.microsoft.com/office/drawing/2014/main" id="{53E28BC8-76A6-0B88-04A6-13132AA5051C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65279678"/>
              </p:ext>
            </p:extLst>
          </p:nvPr>
        </p:nvGraphicFramePr>
        <p:xfrm>
          <a:off x="519143" y="926418"/>
          <a:ext cx="11373919" cy="58798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85940">
                  <a:extLst>
                    <a:ext uri="{9D8B030D-6E8A-4147-A177-3AD203B41FA5}">
                      <a16:colId xmlns:a16="http://schemas.microsoft.com/office/drawing/2014/main" val="3995261045"/>
                    </a:ext>
                  </a:extLst>
                </a:gridCol>
                <a:gridCol w="789270">
                  <a:extLst>
                    <a:ext uri="{9D8B030D-6E8A-4147-A177-3AD203B41FA5}">
                      <a16:colId xmlns:a16="http://schemas.microsoft.com/office/drawing/2014/main" val="2658717143"/>
                    </a:ext>
                  </a:extLst>
                </a:gridCol>
                <a:gridCol w="2505137">
                  <a:extLst>
                    <a:ext uri="{9D8B030D-6E8A-4147-A177-3AD203B41FA5}">
                      <a16:colId xmlns:a16="http://schemas.microsoft.com/office/drawing/2014/main" val="228435522"/>
                    </a:ext>
                  </a:extLst>
                </a:gridCol>
                <a:gridCol w="1920401">
                  <a:extLst>
                    <a:ext uri="{9D8B030D-6E8A-4147-A177-3AD203B41FA5}">
                      <a16:colId xmlns:a16="http://schemas.microsoft.com/office/drawing/2014/main" val="2373880428"/>
                    </a:ext>
                  </a:extLst>
                </a:gridCol>
                <a:gridCol w="887926">
                  <a:extLst>
                    <a:ext uri="{9D8B030D-6E8A-4147-A177-3AD203B41FA5}">
                      <a16:colId xmlns:a16="http://schemas.microsoft.com/office/drawing/2014/main" val="797959247"/>
                    </a:ext>
                  </a:extLst>
                </a:gridCol>
                <a:gridCol w="1085245">
                  <a:extLst>
                    <a:ext uri="{9D8B030D-6E8A-4147-A177-3AD203B41FA5}">
                      <a16:colId xmlns:a16="http://schemas.microsoft.com/office/drawing/2014/main" val="511348978"/>
                    </a:ext>
                  </a:extLst>
                </a:gridCol>
              </a:tblGrid>
              <a:tr h="42315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</a:rPr>
                        <a:t>Event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>
                          <a:effectLst/>
                        </a:rPr>
                        <a:t>Logo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</a:rPr>
                        <a:t>Location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</a:rPr>
                        <a:t>Start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</a:rPr>
                        <a:t>Duration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</a:rPr>
                        <a:t>Distance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02679763"/>
                  </a:ext>
                </a:extLst>
              </a:tr>
              <a:tr h="21335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 Summer Europe - Méditerranéen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32261062"/>
                  </a:ext>
                </a:extLst>
              </a:tr>
              <a:tr h="3499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Multi Hull cup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Mallorca - Port Adriano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Août 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5j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3x30nm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83097348"/>
                  </a:ext>
                </a:extLst>
              </a:tr>
              <a:tr h="3499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Rolex Middle Sea Race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Valletta - Malta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Octobre 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10j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606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70971353"/>
                  </a:ext>
                </a:extLst>
              </a:tr>
              <a:tr h="213352">
                <a:tc>
                  <a:txBody>
                    <a:bodyPr/>
                    <a:lstStyle/>
                    <a:p>
                      <a:pPr algn="l" fontAlgn="ctr"/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98427798"/>
                  </a:ext>
                </a:extLst>
              </a:tr>
              <a:tr h="21335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  </a:t>
                      </a:r>
                      <a:r>
                        <a:rPr lang="fr-FR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Transats</a:t>
                      </a:r>
                      <a:endParaRPr lang="fr-FR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46032937"/>
                  </a:ext>
                </a:extLst>
              </a:tr>
              <a:tr h="3250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RORC Transatlantique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Lanzarote - Grenada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Janvier 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6+5j 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2995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73681308"/>
                  </a:ext>
                </a:extLst>
              </a:tr>
              <a:tr h="3499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ARC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Canaries – St Lucia 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Novembre 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2700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20576824"/>
                  </a:ext>
                </a:extLst>
              </a:tr>
              <a:tr h="41429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Transat Québec Saint Malo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Québec - St Malo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Juillet  2024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11+10j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3000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53868555"/>
                  </a:ext>
                </a:extLst>
              </a:tr>
              <a:tr h="36427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Route du Rhum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 Malo - Guadeloupe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Novembre 2022-2026 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12+16j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53619366"/>
                  </a:ext>
                </a:extLst>
              </a:tr>
              <a:tr h="21335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1" u="none" strike="noStrike" dirty="0">
                          <a:effectLst/>
                        </a:rPr>
                        <a:t>   Winter - Spring - Caribbean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24007002"/>
                  </a:ext>
                </a:extLst>
              </a:tr>
              <a:tr h="3499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563C1"/>
                          </a:solidFill>
                          <a:effectLst/>
                          <a:latin typeface="+mj-lt"/>
                        </a:rPr>
                        <a:t>Caribbean multi Hull</a:t>
                      </a:r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 Challenge 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endParaRPr lang="fr-FR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St Marteen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 Février 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3j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Coastal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82717488"/>
                  </a:ext>
                </a:extLst>
              </a:tr>
              <a:tr h="3499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563C1"/>
                          </a:solidFill>
                          <a:effectLst/>
                          <a:latin typeface="+mj-lt"/>
                        </a:rPr>
                        <a:t>Caribbean</a:t>
                      </a:r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 600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Antigua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Février 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8j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600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43235908"/>
                  </a:ext>
                </a:extLst>
              </a:tr>
              <a:tr h="3499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563C1"/>
                          </a:solidFill>
                          <a:effectLst/>
                          <a:latin typeface="+mj-lt"/>
                        </a:rPr>
                        <a:t>St Maarten</a:t>
                      </a:r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 Heineken Regattas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St Maarten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Mars 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7j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Coastal</a:t>
                      </a:r>
                      <a:endParaRPr kumimoji="0" lang="fr-F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97023387"/>
                  </a:ext>
                </a:extLst>
              </a:tr>
              <a:tr h="3499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St Thomas regattas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St Thomas - BVI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 Mars 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5j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Coastal</a:t>
                      </a:r>
                      <a:endParaRPr kumimoji="0" lang="fr-F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85240259"/>
                  </a:ext>
                </a:extLst>
              </a:tr>
              <a:tr h="3499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BVI Spring Regattas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BVI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Mars 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7j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Coastal</a:t>
                      </a:r>
                      <a:endParaRPr kumimoji="0" lang="fr-F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1626883"/>
                  </a:ext>
                </a:extLst>
              </a:tr>
              <a:tr h="3499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Les voiles de St Barth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fr-FR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St Barthelemy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 Avril 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7j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Coastal</a:t>
                      </a:r>
                      <a:endParaRPr kumimoji="0" lang="fr-F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43153360"/>
                  </a:ext>
                </a:extLst>
              </a:tr>
              <a:tr h="34995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solidFill>
                            <a:srgbClr val="0563C1"/>
                          </a:solidFill>
                          <a:effectLst/>
                          <a:latin typeface="+mj-lt"/>
                        </a:rPr>
                        <a:t>Antigua Sailing </a:t>
                      </a:r>
                      <a:r>
                        <a:rPr lang="fr-FR" sz="1400" b="1" u="none" strike="noStrik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Week</a:t>
                      </a:r>
                      <a:endParaRPr lang="fr-FR" sz="1400" b="1" i="0" u="none" strike="noStrik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Antigua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 Avril 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8j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Coastal</a:t>
                      </a:r>
                      <a:endParaRPr kumimoji="0" lang="fr-F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76329943"/>
                  </a:ext>
                </a:extLst>
              </a:tr>
            </a:tbl>
          </a:graphicData>
        </a:graphic>
      </p:graphicFrame>
      <p:pic>
        <p:nvPicPr>
          <p:cNvPr id="25" name="Image 24">
            <a:extLst>
              <a:ext uri="{FF2B5EF4-FFF2-40B4-BE49-F238E27FC236}">
                <a16:creationId xmlns:a16="http://schemas.microsoft.com/office/drawing/2014/main" id="{651ADA2B-97B6-4FD1-82D9-89819DA209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509" y="4381647"/>
            <a:ext cx="346955" cy="314201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17A8B00E-F34C-4FD3-ABAF-EB511F4CCD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116" y="4713622"/>
            <a:ext cx="548053" cy="310564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8BD096E9-7EA5-4C9A-9265-28BED7AAB4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261" y="2713741"/>
            <a:ext cx="370170" cy="27370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AE04A2E3-616E-4DF7-8EB0-824C352934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238" y="1916795"/>
            <a:ext cx="395966" cy="350278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13FA73C3-6733-482E-96AC-28A37FC9345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101" y="6140452"/>
            <a:ext cx="307475" cy="300877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F99CD52-CF0D-4BA8-9032-3023E09CBE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919" y="5067584"/>
            <a:ext cx="342168" cy="329336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AB22CA89-9B08-46A8-B080-0AE599706C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917" y="3428962"/>
            <a:ext cx="601303" cy="289859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79BE77C4-C16B-4468-B7BD-C25021411DF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629" y="1580389"/>
            <a:ext cx="401918" cy="320258"/>
          </a:xfrm>
          <a:prstGeom prst="rect">
            <a:avLst/>
          </a:prstGeom>
        </p:spPr>
      </p:pic>
      <p:pic>
        <p:nvPicPr>
          <p:cNvPr id="3081" name="Image 18">
            <a:extLst>
              <a:ext uri="{FF2B5EF4-FFF2-40B4-BE49-F238E27FC236}">
                <a16:creationId xmlns:a16="http://schemas.microsoft.com/office/drawing/2014/main" id="{345DE0DB-DFE8-6A25-B140-4C9D58B140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550" y="3045401"/>
            <a:ext cx="419558" cy="283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FA5E7C51-4BB1-453D-23F7-037CCD52705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815" y="6465059"/>
            <a:ext cx="452438" cy="315961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FA481439-C337-AE9D-15C6-222696C2C4C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218" y="5451123"/>
            <a:ext cx="512185" cy="283050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00C52129-3180-5AAF-B8C2-48CC993A5F2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471" y="5762867"/>
            <a:ext cx="441605" cy="30235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D45EDB0-6D6D-133F-31D7-BDF3709A5B0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992544" y="28146"/>
            <a:ext cx="939422" cy="83671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CF8F3C4-89EE-972C-FEC0-BFB9EE6C183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983081" y="3795054"/>
            <a:ext cx="319540" cy="316910"/>
          </a:xfrm>
          <a:prstGeom prst="rect">
            <a:avLst/>
          </a:prstGeom>
        </p:spPr>
      </p:pic>
      <p:sp>
        <p:nvSpPr>
          <p:cNvPr id="18" name="Titre 50">
            <a:extLst>
              <a:ext uri="{FF2B5EF4-FFF2-40B4-BE49-F238E27FC236}">
                <a16:creationId xmlns:a16="http://schemas.microsoft.com/office/drawing/2014/main" id="{32191D28-BD73-2635-45FE-7336CB3DBB95}"/>
              </a:ext>
            </a:extLst>
          </p:cNvPr>
          <p:cNvSpPr txBox="1">
            <a:spLocks/>
          </p:cNvSpPr>
          <p:nvPr/>
        </p:nvSpPr>
        <p:spPr>
          <a:xfrm>
            <a:off x="551384" y="260648"/>
            <a:ext cx="6624736" cy="432048"/>
          </a:xfrm>
          <a:custGeom>
            <a:avLst/>
            <a:gdLst>
              <a:gd name="connsiteX0" fmla="*/ 0 w 6192892"/>
              <a:gd name="connsiteY0" fmla="*/ 0 h 1198179"/>
              <a:gd name="connsiteX1" fmla="*/ 6192892 w 6192892"/>
              <a:gd name="connsiteY1" fmla="*/ 0 h 1198179"/>
              <a:gd name="connsiteX2" fmla="*/ 5947075 w 6192892"/>
              <a:gd name="connsiteY2" fmla="*/ 1198179 h 1198179"/>
              <a:gd name="connsiteX3" fmla="*/ 0 w 6192892"/>
              <a:gd name="connsiteY3" fmla="*/ 1198179 h 119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2892" h="1198179">
                <a:moveTo>
                  <a:pt x="0" y="0"/>
                </a:moveTo>
                <a:lnTo>
                  <a:pt x="6192892" y="0"/>
                </a:lnTo>
                <a:lnTo>
                  <a:pt x="5947075" y="1198179"/>
                </a:lnTo>
                <a:lnTo>
                  <a:pt x="0" y="1198179"/>
                </a:lnTo>
                <a:close/>
              </a:path>
            </a:pathLst>
          </a:custGeom>
          <a:solidFill>
            <a:srgbClr val="0070C0"/>
          </a:solidFill>
        </p:spPr>
        <p:txBody>
          <a:bodyPr rtlCol="0"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chemeClr val="bg1"/>
                </a:solidFill>
                <a:latin typeface="Bahnschrift" panose="020B0502040204020203" pitchFamily="34" charset="0"/>
              </a:rPr>
              <a:t>Race </a:t>
            </a:r>
            <a:r>
              <a:rPr lang="fr-FR" sz="2800" dirty="0" err="1">
                <a:solidFill>
                  <a:schemeClr val="bg1"/>
                </a:solidFill>
                <a:latin typeface="Bahnschrift" panose="020B0502040204020203" pitchFamily="34" charset="0"/>
              </a:rPr>
              <a:t>Calendar</a:t>
            </a:r>
            <a:endParaRPr lang="fr-FR" sz="28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2524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282</Words>
  <Application>Microsoft Office PowerPoint</Application>
  <PresentationFormat>Grand écran</PresentationFormat>
  <Paragraphs>142</Paragraphs>
  <Slides>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Bahnschrift</vt:lpstr>
      <vt:lpstr>Calibri</vt:lpstr>
      <vt:lpstr>Calibri Light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The Frog</dc:creator>
  <cp:lastModifiedBy>The Frog</cp:lastModifiedBy>
  <cp:revision>1</cp:revision>
  <dcterms:created xsi:type="dcterms:W3CDTF">2022-11-16T11:07:07Z</dcterms:created>
  <dcterms:modified xsi:type="dcterms:W3CDTF">2022-11-16T11:19:37Z</dcterms:modified>
</cp:coreProperties>
</file>