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Montserrat" panose="00000500000000000000" pitchFamily="2" charset="0"/>
      <p:regular r:id="rId14"/>
      <p:bold r:id="rId15"/>
      <p:italic r:id="rId16"/>
      <p:boldItalic r:id="rId17"/>
    </p:embeddedFont>
    <p:embeddedFont>
      <p:font typeface="Source Sans Pro" panose="020B0503030403020204"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6AC589-E491-470B-A335-CB41D960B618}">
  <a:tblStyle styleId="{3B6AC589-E491-470B-A335-CB41D960B6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202" d="100"/>
          <a:sy n="202" d="100"/>
        </p:scale>
        <p:origin x="620" y="11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1198151de20_0_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1198151de20_0_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198151de20_0_5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198151de20_0_5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160fe8b71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1160fe8b71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198151de20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198151de20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198151de20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198151de20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1198151de20_0_3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1198151de20_0_3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198151de20_0_4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198151de20_0_4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198151de20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1198151de20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198151de20_0_1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198151de20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198151de20_0_3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1198151de20_0_3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Destacar uma notícia das Bahamas (FF em criação passar para Bia Ferreira)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s>
</file>

<file path=ppt/slides/_rels/slide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491463" y="1468129"/>
            <a:ext cx="6161075" cy="19313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6"/>
        <p:cNvGrpSpPr/>
        <p:nvPr/>
      </p:nvGrpSpPr>
      <p:grpSpPr>
        <a:xfrm>
          <a:off x="0" y="0"/>
          <a:ext cx="0" cy="0"/>
          <a:chOff x="0" y="0"/>
          <a:chExt cx="0" cy="0"/>
        </a:xfrm>
      </p:grpSpPr>
      <p:sp>
        <p:nvSpPr>
          <p:cNvPr id="187" name="Google Shape;187;p22"/>
          <p:cNvSpPr txBox="1">
            <a:spLocks noGrp="1"/>
          </p:cNvSpPr>
          <p:nvPr>
            <p:ph type="body" idx="1"/>
          </p:nvPr>
        </p:nvSpPr>
        <p:spPr>
          <a:xfrm>
            <a:off x="414300" y="1171650"/>
            <a:ext cx="8631600" cy="3923100"/>
          </a:xfrm>
          <a:prstGeom prst="rect">
            <a:avLst/>
          </a:prstGeom>
        </p:spPr>
        <p:txBody>
          <a:bodyPr spcFirstLastPara="1" wrap="square" lIns="91425" tIns="91425" rIns="91425" bIns="91425" anchor="t" anchorCtr="0">
            <a:normAutofit/>
          </a:bodyPr>
          <a:lstStyle/>
          <a:p>
            <a:pPr marL="457200" lvl="0" indent="-279400" algn="l" rtl="0">
              <a:spcBef>
                <a:spcPts val="0"/>
              </a:spcBef>
              <a:spcAft>
                <a:spcPts val="0"/>
              </a:spcAft>
              <a:buClr>
                <a:schemeClr val="accent3"/>
              </a:buClr>
              <a:buSzPts val="800"/>
              <a:buChar char="●"/>
            </a:pPr>
            <a:r>
              <a:rPr lang="en" sz="1500" b="1">
                <a:solidFill>
                  <a:schemeClr val="accent3"/>
                </a:solidFill>
              </a:rPr>
              <a:t>Specialized Distribution </a:t>
            </a:r>
            <a:endParaRPr sz="1500" b="1">
              <a:solidFill>
                <a:schemeClr val="accent3"/>
              </a:solidFill>
            </a:endParaRPr>
          </a:p>
          <a:p>
            <a:pPr marL="457200" lvl="0" indent="0" algn="l" rtl="0">
              <a:spcBef>
                <a:spcPts val="0"/>
              </a:spcBef>
              <a:spcAft>
                <a:spcPts val="0"/>
              </a:spcAft>
              <a:buClr>
                <a:schemeClr val="dk1"/>
              </a:buClr>
              <a:buSzPts val="1100"/>
              <a:buFont typeface="Arial"/>
              <a:buNone/>
            </a:pPr>
            <a:r>
              <a:rPr lang="en" sz="1200"/>
              <a:t>We focus on your type of product! That's why we have a specialized team to spread your content to the entire Brazilian market: providing training, marketing materials, press releases and giving all the necessary support to your product.</a:t>
            </a:r>
            <a:endParaRPr sz="1200"/>
          </a:p>
          <a:p>
            <a:pPr marL="457200" lvl="0" indent="0" algn="l" rtl="0">
              <a:spcBef>
                <a:spcPts val="0"/>
              </a:spcBef>
              <a:spcAft>
                <a:spcPts val="0"/>
              </a:spcAft>
              <a:buNone/>
            </a:pPr>
            <a:endParaRPr sz="1200"/>
          </a:p>
          <a:p>
            <a:pPr marL="0" lvl="0" indent="0" algn="l" rtl="0">
              <a:spcBef>
                <a:spcPts val="0"/>
              </a:spcBef>
              <a:spcAft>
                <a:spcPts val="0"/>
              </a:spcAft>
              <a:buNone/>
            </a:pPr>
            <a:endParaRPr sz="1200"/>
          </a:p>
          <a:p>
            <a:pPr marL="457200" lvl="0" indent="-279400" algn="l" rtl="0">
              <a:spcBef>
                <a:spcPts val="0"/>
              </a:spcBef>
              <a:spcAft>
                <a:spcPts val="0"/>
              </a:spcAft>
              <a:buClr>
                <a:schemeClr val="accent3"/>
              </a:buClr>
              <a:buSzPts val="800"/>
              <a:buChar char="●"/>
            </a:pPr>
            <a:r>
              <a:rPr lang="en" sz="1500" b="1">
                <a:solidFill>
                  <a:schemeClr val="accent3"/>
                </a:solidFill>
              </a:rPr>
              <a:t>Krooze Integration</a:t>
            </a:r>
            <a:endParaRPr sz="1500" b="1">
              <a:solidFill>
                <a:schemeClr val="accent3"/>
              </a:solidFill>
            </a:endParaRPr>
          </a:p>
          <a:p>
            <a:pPr marL="457200" lvl="0" indent="0" algn="l" rtl="0">
              <a:spcBef>
                <a:spcPts val="0"/>
              </a:spcBef>
              <a:spcAft>
                <a:spcPts val="0"/>
              </a:spcAft>
              <a:buNone/>
            </a:pPr>
            <a:r>
              <a:rPr lang="en" sz="1200"/>
              <a:t>Once integrated into the Krooze platform, your product will automatically be available to all Krooze customers in all channels and countries (around 30 thousand travel agents). That means selling to a new audience, bringing new money in a short period of time.</a:t>
            </a:r>
            <a:endParaRPr sz="1200"/>
          </a:p>
          <a:p>
            <a:pPr marL="457200" lvl="0" indent="0" algn="l" rtl="0">
              <a:spcBef>
                <a:spcPts val="0"/>
              </a:spcBef>
              <a:spcAft>
                <a:spcPts val="0"/>
              </a:spcAft>
              <a:buNone/>
            </a:pPr>
            <a:endParaRPr sz="1200"/>
          </a:p>
          <a:p>
            <a:pPr marL="457200" lvl="0" indent="-279400" algn="l" rtl="0">
              <a:spcBef>
                <a:spcPts val="0"/>
              </a:spcBef>
              <a:spcAft>
                <a:spcPts val="0"/>
              </a:spcAft>
              <a:buClr>
                <a:schemeClr val="accent3"/>
              </a:buClr>
              <a:buSzPts val="800"/>
              <a:buChar char="●"/>
            </a:pPr>
            <a:r>
              <a:rPr lang="en" sz="1500" b="1">
                <a:solidFill>
                  <a:schemeClr val="accent3"/>
                </a:solidFill>
              </a:rPr>
              <a:t>Payment, fees and taxes</a:t>
            </a:r>
            <a:endParaRPr sz="1500" b="1">
              <a:solidFill>
                <a:schemeClr val="accent3"/>
              </a:solidFill>
            </a:endParaRPr>
          </a:p>
          <a:p>
            <a:pPr marL="457200" lvl="0" indent="0" algn="l" rtl="0">
              <a:spcBef>
                <a:spcPts val="0"/>
              </a:spcBef>
              <a:spcAft>
                <a:spcPts val="0"/>
              </a:spcAft>
              <a:buClr>
                <a:schemeClr val="dk1"/>
              </a:buClr>
              <a:buSzPts val="1100"/>
              <a:buFont typeface="Arial"/>
              <a:buNone/>
            </a:pPr>
            <a:r>
              <a:rPr lang="en" sz="1200"/>
              <a:t>We take care of billing in local currency, paying all fees and taxes in each country, giving you all the peace of mind you need to sell in Latin America.</a:t>
            </a:r>
            <a:endParaRPr sz="1200"/>
          </a:p>
          <a:p>
            <a:pPr marL="457200" lvl="0" indent="0" algn="l" rtl="0">
              <a:spcBef>
                <a:spcPts val="0"/>
              </a:spcBef>
              <a:spcAft>
                <a:spcPts val="0"/>
              </a:spcAft>
              <a:buClr>
                <a:schemeClr val="dk1"/>
              </a:buClr>
              <a:buSzPts val="1100"/>
              <a:buFont typeface="Arial"/>
              <a:buNone/>
            </a:pPr>
            <a:endParaRPr sz="1200"/>
          </a:p>
          <a:p>
            <a:pPr marL="457200" lvl="0" indent="0" algn="l" rtl="0">
              <a:spcBef>
                <a:spcPts val="0"/>
              </a:spcBef>
              <a:spcAft>
                <a:spcPts val="0"/>
              </a:spcAft>
              <a:buClr>
                <a:schemeClr val="dk1"/>
              </a:buClr>
              <a:buSzPts val="1100"/>
              <a:buFont typeface="Arial"/>
              <a:buNone/>
            </a:pPr>
            <a:endParaRPr sz="1200"/>
          </a:p>
          <a:p>
            <a:pPr marL="457200" lvl="0" indent="0" algn="l" rtl="0">
              <a:spcBef>
                <a:spcPts val="0"/>
              </a:spcBef>
              <a:spcAft>
                <a:spcPts val="0"/>
              </a:spcAft>
              <a:buNone/>
            </a:pPr>
            <a:endParaRPr sz="1200"/>
          </a:p>
          <a:p>
            <a:pPr marL="0" lvl="0" indent="457200" algn="l" rtl="0">
              <a:spcBef>
                <a:spcPts val="0"/>
              </a:spcBef>
              <a:spcAft>
                <a:spcPts val="0"/>
              </a:spcAft>
              <a:buNone/>
            </a:pPr>
            <a:endParaRPr sz="1200"/>
          </a:p>
          <a:p>
            <a:pPr marL="457200" lvl="0" indent="0" algn="l" rtl="0">
              <a:spcBef>
                <a:spcPts val="0"/>
              </a:spcBef>
              <a:spcAft>
                <a:spcPts val="0"/>
              </a:spcAft>
              <a:buNone/>
            </a:pPr>
            <a:endParaRPr sz="1200">
              <a:latin typeface="Montserrat"/>
              <a:ea typeface="Montserrat"/>
              <a:cs typeface="Montserrat"/>
              <a:sym typeface="Montserrat"/>
            </a:endParaRPr>
          </a:p>
        </p:txBody>
      </p:sp>
      <p:sp>
        <p:nvSpPr>
          <p:cNvPr id="188" name="Google Shape;188;p22"/>
          <p:cNvSpPr txBox="1"/>
          <p:nvPr/>
        </p:nvSpPr>
        <p:spPr>
          <a:xfrm>
            <a:off x="414300" y="428625"/>
            <a:ext cx="8310600" cy="41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400" b="1">
                <a:solidFill>
                  <a:srgbClr val="16344F"/>
                </a:solidFill>
              </a:rPr>
              <a:t>Why</a:t>
            </a:r>
            <a:r>
              <a:rPr lang="en" sz="2400" b="1">
                <a:solidFill>
                  <a:srgbClr val="55A7E5"/>
                </a:solidFill>
              </a:rPr>
              <a:t> </a:t>
            </a:r>
            <a:r>
              <a:rPr lang="en" sz="2400" b="1">
                <a:solidFill>
                  <a:schemeClr val="accent3"/>
                </a:solidFill>
              </a:rPr>
              <a:t>Cruzeiros Exclusivos?</a:t>
            </a:r>
            <a:endParaRPr sz="2400" b="1">
              <a:solidFill>
                <a:schemeClr val="accent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92"/>
        <p:cNvGrpSpPr/>
        <p:nvPr/>
      </p:nvGrpSpPr>
      <p:grpSpPr>
        <a:xfrm>
          <a:off x="0" y="0"/>
          <a:ext cx="0" cy="0"/>
          <a:chOff x="0" y="0"/>
          <a:chExt cx="0" cy="0"/>
        </a:xfrm>
      </p:grpSpPr>
      <p:sp>
        <p:nvSpPr>
          <p:cNvPr id="193" name="Google Shape;193;p23"/>
          <p:cNvSpPr txBox="1"/>
          <p:nvPr/>
        </p:nvSpPr>
        <p:spPr>
          <a:xfrm>
            <a:off x="416700" y="310375"/>
            <a:ext cx="8310600" cy="41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accent3"/>
                </a:solidFill>
              </a:rPr>
              <a:t>Proposal</a:t>
            </a:r>
            <a:endParaRPr sz="2400" b="1">
              <a:solidFill>
                <a:schemeClr val="accent3"/>
              </a:solidFill>
            </a:endParaRPr>
          </a:p>
        </p:txBody>
      </p:sp>
      <p:graphicFrame>
        <p:nvGraphicFramePr>
          <p:cNvPr id="194" name="Google Shape;194;p23"/>
          <p:cNvGraphicFramePr/>
          <p:nvPr>
            <p:extLst>
              <p:ext uri="{D42A27DB-BD31-4B8C-83A1-F6EECF244321}">
                <p14:modId xmlns:p14="http://schemas.microsoft.com/office/powerpoint/2010/main" val="2683314447"/>
              </p:ext>
            </p:extLst>
          </p:nvPr>
        </p:nvGraphicFramePr>
        <p:xfrm>
          <a:off x="414300" y="992385"/>
          <a:ext cx="8310600" cy="4056160"/>
        </p:xfrm>
        <a:graphic>
          <a:graphicData uri="http://schemas.openxmlformats.org/drawingml/2006/table">
            <a:tbl>
              <a:tblPr>
                <a:noFill/>
                <a:tableStyleId>{3B6AC589-E491-470B-A335-CB41D960B618}</a:tableStyleId>
              </a:tblPr>
              <a:tblGrid>
                <a:gridCol w="6301450">
                  <a:extLst>
                    <a:ext uri="{9D8B030D-6E8A-4147-A177-3AD203B41FA5}">
                      <a16:colId xmlns:a16="http://schemas.microsoft.com/office/drawing/2014/main" val="20000"/>
                    </a:ext>
                  </a:extLst>
                </a:gridCol>
                <a:gridCol w="2009150">
                  <a:extLst>
                    <a:ext uri="{9D8B030D-6E8A-4147-A177-3AD203B41FA5}">
                      <a16:colId xmlns:a16="http://schemas.microsoft.com/office/drawing/2014/main" val="20001"/>
                    </a:ext>
                  </a:extLst>
                </a:gridCol>
              </a:tblGrid>
              <a:tr h="668400">
                <a:tc>
                  <a:txBody>
                    <a:bodyPr/>
                    <a:lstStyle/>
                    <a:p>
                      <a:pPr marL="0" lvl="0" indent="0" algn="just" rtl="0">
                        <a:spcBef>
                          <a:spcPts val="0"/>
                        </a:spcBef>
                        <a:spcAft>
                          <a:spcPts val="0"/>
                        </a:spcAft>
                        <a:buNone/>
                      </a:pPr>
                      <a:r>
                        <a:rPr lang="en" sz="1200" b="1" dirty="0"/>
                        <a:t>Krooze API Integration Setup</a:t>
                      </a:r>
                      <a:endParaRPr sz="1200" dirty="0"/>
                    </a:p>
                    <a:p>
                      <a:pPr marL="0" lvl="0" indent="0" algn="l" rtl="0">
                        <a:spcBef>
                          <a:spcPts val="0"/>
                        </a:spcBef>
                        <a:spcAft>
                          <a:spcPts val="0"/>
                        </a:spcAft>
                        <a:buClr>
                          <a:schemeClr val="dk1"/>
                        </a:buClr>
                        <a:buSzPts val="1100"/>
                        <a:buFont typeface="Arial"/>
                        <a:buNone/>
                      </a:pPr>
                      <a:r>
                        <a:rPr lang="en-US" sz="1200" dirty="0">
                          <a:solidFill>
                            <a:schemeClr val="dk2"/>
                          </a:solidFill>
                        </a:rPr>
                        <a:t>Lorem Ipsum is simply dummy text of the printing and typesetting industry. Lorem Ipsum has been the industry's standard dummy text ever since the 1500s. </a:t>
                      </a:r>
                      <a:endParaRPr lang="en-US" sz="1200" b="1" dirty="0">
                        <a:solidFill>
                          <a:schemeClr val="dk2"/>
                        </a:solidFill>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US" sz="1200" b="1" dirty="0">
                          <a:solidFill>
                            <a:schemeClr val="dk1"/>
                          </a:solidFill>
                        </a:rPr>
                        <a:t>US$ 1</a:t>
                      </a:r>
                    </a:p>
                    <a:p>
                      <a:pPr marL="0" lvl="0" indent="0" algn="ctr" rtl="0">
                        <a:spcBef>
                          <a:spcPts val="0"/>
                        </a:spcBef>
                        <a:spcAft>
                          <a:spcPts val="0"/>
                        </a:spcAft>
                        <a:buClr>
                          <a:schemeClr val="dk1"/>
                        </a:buClr>
                        <a:buSzPts val="1100"/>
                        <a:buFont typeface="Arial"/>
                        <a:buNone/>
                      </a:pPr>
                      <a:r>
                        <a:rPr lang="en-US" sz="900" b="1" dirty="0">
                          <a:solidFill>
                            <a:schemeClr val="accent3"/>
                          </a:solidFill>
                        </a:rPr>
                        <a:t>4 X U$ 1 </a:t>
                      </a:r>
                    </a:p>
                    <a:p>
                      <a:pPr marL="0" lvl="0" indent="0" algn="l" rtl="0">
                        <a:spcBef>
                          <a:spcPts val="0"/>
                        </a:spcBef>
                        <a:spcAft>
                          <a:spcPts val="0"/>
                        </a:spcAft>
                        <a:buClr>
                          <a:schemeClr val="dk1"/>
                        </a:buClr>
                        <a:buSzPts val="1100"/>
                        <a:buFont typeface="Arial"/>
                        <a:buNone/>
                      </a:pPr>
                      <a:r>
                        <a:rPr lang="en-US" sz="900" b="1" dirty="0">
                          <a:solidFill>
                            <a:schemeClr val="accent3"/>
                          </a:solidFill>
                        </a:rPr>
                        <a:t>(4 months)</a:t>
                      </a:r>
                    </a:p>
                  </a:txBody>
                  <a:tcPr marL="91425" marR="91425" marT="91425" marB="91425" anchor="ctr"/>
                </a:tc>
                <a:extLst>
                  <a:ext uri="{0D108BD9-81ED-4DB2-BD59-A6C34878D82A}">
                    <a16:rowId xmlns:a16="http://schemas.microsoft.com/office/drawing/2014/main" val="10000"/>
                  </a:ext>
                </a:extLst>
              </a:tr>
              <a:tr h="511925">
                <a:tc>
                  <a:txBody>
                    <a:bodyPr/>
                    <a:lstStyle/>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 sz="1200" b="1" dirty="0">
                          <a:solidFill>
                            <a:schemeClr val="dk1"/>
                          </a:solidFill>
                        </a:rPr>
                        <a:t>API</a:t>
                      </a:r>
                      <a:br>
                        <a:rPr lang="en" sz="1200" b="1" dirty="0">
                          <a:solidFill>
                            <a:schemeClr val="dk1"/>
                          </a:solidFill>
                        </a:rPr>
                      </a:br>
                      <a:r>
                        <a:rPr lang="en-US" sz="1200" dirty="0">
                          <a:solidFill>
                            <a:schemeClr val="dk2"/>
                          </a:solidFill>
                        </a:rPr>
                        <a:t>Lorem Ipsum is simply dummy text of the printing and typesetting industry. Lorem Ipsum has been the industry's standard dummy text ever since the 1500s. </a:t>
                      </a:r>
                      <a:endParaRPr lang="en-US" sz="1200" b="1" dirty="0">
                        <a:solidFill>
                          <a:schemeClr val="dk2"/>
                        </a:solidFill>
                      </a:endParaRPr>
                    </a:p>
                    <a:p>
                      <a:pPr marL="0" lvl="0" indent="0" algn="just" rtl="0">
                        <a:spcBef>
                          <a:spcPts val="0"/>
                        </a:spcBef>
                        <a:spcAft>
                          <a:spcPts val="0"/>
                        </a:spcAft>
                        <a:buClr>
                          <a:schemeClr val="dk1"/>
                        </a:buClr>
                        <a:buSzPts val="1100"/>
                        <a:buFont typeface="Arial"/>
                        <a:buNone/>
                      </a:pPr>
                      <a:endParaRPr sz="1200" dirty="0">
                        <a:solidFill>
                          <a:schemeClr val="dk2"/>
                        </a:solidFill>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 sz="1200" b="1" dirty="0">
                          <a:solidFill>
                            <a:schemeClr val="dk1"/>
                          </a:solidFill>
                        </a:rPr>
                        <a:t>Free</a:t>
                      </a:r>
                      <a:endParaRPr sz="900" dirty="0">
                        <a:solidFill>
                          <a:schemeClr val="dk1"/>
                        </a:solidFill>
                      </a:endParaRPr>
                    </a:p>
                  </a:txBody>
                  <a:tcPr marL="91425" marR="91425" marT="91425" marB="91425" anchor="ctr"/>
                </a:tc>
                <a:extLst>
                  <a:ext uri="{0D108BD9-81ED-4DB2-BD59-A6C34878D82A}">
                    <a16:rowId xmlns:a16="http://schemas.microsoft.com/office/drawing/2014/main" val="10001"/>
                  </a:ext>
                </a:extLst>
              </a:tr>
              <a:tr h="1130200">
                <a:tc>
                  <a:txBody>
                    <a:bodyPr/>
                    <a:lstStyle/>
                    <a:p>
                      <a:pPr marL="0" lvl="0" indent="0" algn="l" rtl="0">
                        <a:spcBef>
                          <a:spcPts val="0"/>
                        </a:spcBef>
                        <a:spcAft>
                          <a:spcPts val="0"/>
                        </a:spcAft>
                        <a:buNone/>
                      </a:pPr>
                      <a:r>
                        <a:rPr lang="en" sz="1200" b="1" dirty="0"/>
                        <a:t>Distribution Commission</a:t>
                      </a:r>
                      <a:endParaRPr sz="1200" b="1" dirty="0"/>
                    </a:p>
                    <a:p>
                      <a:pPr marL="0" lvl="0" indent="0" algn="l" rtl="0">
                        <a:spcBef>
                          <a:spcPts val="0"/>
                        </a:spcBef>
                        <a:spcAft>
                          <a:spcPts val="0"/>
                        </a:spcAft>
                        <a:buClr>
                          <a:schemeClr val="dk1"/>
                        </a:buClr>
                        <a:buSzPts val="1100"/>
                        <a:buFont typeface="Arial"/>
                        <a:buNone/>
                      </a:pPr>
                      <a:r>
                        <a:rPr lang="en-US" sz="1200" dirty="0">
                          <a:solidFill>
                            <a:schemeClr val="dk2"/>
                          </a:solidFill>
                        </a:rPr>
                        <a:t>Lorem Ipsum is simply dummy text of the printing and typesetting industry. Lorem Ipsum has been the industry's standard dummy text ever since the 1500s. </a:t>
                      </a:r>
                      <a:endParaRPr lang="en-US" sz="1200" b="1" dirty="0">
                        <a:solidFill>
                          <a:schemeClr val="dk2"/>
                        </a:solidFill>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 sz="1200" b="1" dirty="0">
                          <a:solidFill>
                            <a:schemeClr val="dk1"/>
                          </a:solidFill>
                        </a:rPr>
                        <a:t>5% overrides </a:t>
                      </a:r>
                      <a:endParaRPr sz="900" dirty="0">
                        <a:solidFill>
                          <a:schemeClr val="dk1"/>
                        </a:solidFill>
                      </a:endParaRPr>
                    </a:p>
                  </a:txBody>
                  <a:tcPr marL="91425" marR="91425" marT="91425" marB="91425" anchor="ctr"/>
                </a:tc>
                <a:extLst>
                  <a:ext uri="{0D108BD9-81ED-4DB2-BD59-A6C34878D82A}">
                    <a16:rowId xmlns:a16="http://schemas.microsoft.com/office/drawing/2014/main" val="10002"/>
                  </a:ext>
                </a:extLst>
              </a:tr>
              <a:tr h="507175">
                <a:tc>
                  <a:txBody>
                    <a:bodyPr/>
                    <a:lstStyle/>
                    <a:p>
                      <a:pPr marL="0" lvl="0" indent="0" algn="l" rtl="0">
                        <a:spcBef>
                          <a:spcPts val="0"/>
                        </a:spcBef>
                        <a:spcAft>
                          <a:spcPts val="0"/>
                        </a:spcAft>
                        <a:buClr>
                          <a:schemeClr val="dk1"/>
                        </a:buClr>
                        <a:buSzPts val="1100"/>
                        <a:buFont typeface="Arial"/>
                        <a:buNone/>
                      </a:pPr>
                      <a:r>
                        <a:rPr lang="en" sz="1200" b="1">
                          <a:solidFill>
                            <a:schemeClr val="dk1"/>
                          </a:solidFill>
                        </a:rPr>
                        <a:t>Co-op marketing</a:t>
                      </a:r>
                      <a:endParaRPr sz="1200" b="1">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2"/>
                          </a:solidFill>
                        </a:rPr>
                        <a:t>We could create some special marketing campaigns </a:t>
                      </a:r>
                      <a:endParaRPr sz="1200">
                        <a:solidFill>
                          <a:schemeClr val="dk2"/>
                        </a:solidFill>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 sz="1200" b="1">
                          <a:solidFill>
                            <a:schemeClr val="dk1"/>
                          </a:solidFill>
                        </a:rPr>
                        <a:t>To be defined</a:t>
                      </a:r>
                      <a:endParaRPr sz="1200" b="1">
                        <a:solidFill>
                          <a:schemeClr val="dk1"/>
                        </a:solidFill>
                      </a:endParaRPr>
                    </a:p>
                  </a:txBody>
                  <a:tcPr marL="91425" marR="91425" marT="91425" marB="91425" anchor="ctr"/>
                </a:tc>
                <a:extLst>
                  <a:ext uri="{0D108BD9-81ED-4DB2-BD59-A6C34878D82A}">
                    <a16:rowId xmlns:a16="http://schemas.microsoft.com/office/drawing/2014/main" val="10003"/>
                  </a:ext>
                </a:extLst>
              </a:tr>
              <a:tr h="724450">
                <a:tc>
                  <a:txBody>
                    <a:bodyPr/>
                    <a:lstStyle/>
                    <a:p>
                      <a:pPr marL="0" lvl="0" indent="0" algn="l" rtl="0">
                        <a:spcBef>
                          <a:spcPts val="0"/>
                        </a:spcBef>
                        <a:spcAft>
                          <a:spcPts val="0"/>
                        </a:spcAft>
                        <a:buClr>
                          <a:schemeClr val="dk1"/>
                        </a:buClr>
                        <a:buSzPts val="1100"/>
                        <a:buFont typeface="Arial"/>
                        <a:buNone/>
                      </a:pPr>
                      <a:r>
                        <a:rPr lang="en" sz="1200" b="1" dirty="0">
                          <a:solidFill>
                            <a:schemeClr val="dk1"/>
                          </a:solidFill>
                        </a:rPr>
                        <a:t>Cabins to FAMs / Marketing</a:t>
                      </a:r>
                      <a:endParaRPr sz="1200" b="1" dirty="0">
                        <a:solidFill>
                          <a:schemeClr val="dk1"/>
                        </a:solidFill>
                      </a:endParaRPr>
                    </a:p>
                    <a:p>
                      <a:pPr marL="0" lvl="0" indent="0" algn="l" rtl="0">
                        <a:spcBef>
                          <a:spcPts val="0"/>
                        </a:spcBef>
                        <a:spcAft>
                          <a:spcPts val="0"/>
                        </a:spcAft>
                        <a:buClr>
                          <a:schemeClr val="dk1"/>
                        </a:buClr>
                        <a:buSzPts val="1100"/>
                        <a:buFont typeface="Arial"/>
                        <a:buNone/>
                      </a:pPr>
                      <a:r>
                        <a:rPr lang="en-US" sz="1200" dirty="0">
                          <a:solidFill>
                            <a:schemeClr val="dk2"/>
                          </a:solidFill>
                        </a:rPr>
                        <a:t>Lorem Ipsum is simply dummy text of the printing and typesetting industry. Lorem Ipsum has been the industry's standard dummy text ever since the 1500s. </a:t>
                      </a:r>
                      <a:endParaRPr sz="1200" b="1" dirty="0">
                        <a:solidFill>
                          <a:schemeClr val="dk2"/>
                        </a:solidFill>
                      </a:endParaRPr>
                    </a:p>
                  </a:txBody>
                  <a:tcPr marL="91425" marR="91425" marT="91425" marB="91425"/>
                </a:tc>
                <a:tc>
                  <a:txBody>
                    <a:bodyPr/>
                    <a:lstStyle/>
                    <a:p>
                      <a:pPr marL="0" lvl="0" indent="0" algn="ctr" rtl="0">
                        <a:spcBef>
                          <a:spcPts val="0"/>
                        </a:spcBef>
                        <a:spcAft>
                          <a:spcPts val="0"/>
                        </a:spcAft>
                        <a:buNone/>
                      </a:pPr>
                      <a:r>
                        <a:rPr lang="en" sz="1200" b="1" dirty="0">
                          <a:solidFill>
                            <a:schemeClr val="dk1"/>
                          </a:solidFill>
                        </a:rPr>
                        <a:t>10 cabins / year</a:t>
                      </a:r>
                      <a:endParaRPr sz="1200" b="1" dirty="0">
                        <a:solidFill>
                          <a:schemeClr val="dk1"/>
                        </a:solidFill>
                      </a:endParaRPr>
                    </a:p>
                  </a:txBody>
                  <a:tcPr marL="91425" marR="91425" marT="91425" marB="91425" anchor="ctr"/>
                </a:tc>
                <a:extLst>
                  <a:ext uri="{0D108BD9-81ED-4DB2-BD59-A6C34878D82A}">
                    <a16:rowId xmlns:a16="http://schemas.microsoft.com/office/drawing/2014/main" val="1000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311700" y="26767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solidFill>
                  <a:schemeClr val="accent3"/>
                </a:solidFill>
              </a:rPr>
              <a:t>About us</a:t>
            </a:r>
            <a:endParaRPr b="1">
              <a:solidFill>
                <a:schemeClr val="accent3"/>
              </a:solidFill>
            </a:endParaRPr>
          </a:p>
        </p:txBody>
      </p:sp>
      <p:sp>
        <p:nvSpPr>
          <p:cNvPr id="60" name="Google Shape;60;p14"/>
          <p:cNvSpPr txBox="1">
            <a:spLocks noGrp="1"/>
          </p:cNvSpPr>
          <p:nvPr>
            <p:ph type="body" idx="1"/>
          </p:nvPr>
        </p:nvSpPr>
        <p:spPr>
          <a:xfrm>
            <a:off x="311700" y="923875"/>
            <a:ext cx="8520600" cy="425100"/>
          </a:xfrm>
          <a:prstGeom prst="rect">
            <a:avLst/>
          </a:prstGeom>
        </p:spPr>
        <p:txBody>
          <a:bodyPr spcFirstLastPara="1" wrap="square" lIns="91425" tIns="91425" rIns="91425" bIns="91425" anchor="t" anchorCtr="0">
            <a:normAutofit fontScale="32500" lnSpcReduction="20000"/>
          </a:bodyPr>
          <a:lstStyle/>
          <a:p>
            <a:pPr marL="0" lvl="0" indent="0" algn="ctr" rtl="0">
              <a:spcBef>
                <a:spcPts val="0"/>
              </a:spcBef>
              <a:spcAft>
                <a:spcPts val="1200"/>
              </a:spcAft>
              <a:buNone/>
            </a:pPr>
            <a:r>
              <a:rPr lang="en"/>
              <a:t>We born to change the luxury and exclusive cruises distribution</a:t>
            </a:r>
            <a:endParaRPr/>
          </a:p>
        </p:txBody>
      </p:sp>
      <p:sp>
        <p:nvSpPr>
          <p:cNvPr id="61" name="Google Shape;61;p14"/>
          <p:cNvSpPr/>
          <p:nvPr/>
        </p:nvSpPr>
        <p:spPr>
          <a:xfrm>
            <a:off x="4041100" y="2884538"/>
            <a:ext cx="902100" cy="8331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2" name="Google Shape;62;p14"/>
          <p:cNvPicPr preferRelativeResize="0"/>
          <p:nvPr/>
        </p:nvPicPr>
        <p:blipFill rotWithShape="1">
          <a:blip r:embed="rId3">
            <a:alphaModFix/>
          </a:blip>
          <a:srcRect r="79807"/>
          <a:stretch/>
        </p:blipFill>
        <p:spPr>
          <a:xfrm>
            <a:off x="4282153" y="2911016"/>
            <a:ext cx="480901" cy="746583"/>
          </a:xfrm>
          <a:prstGeom prst="rect">
            <a:avLst/>
          </a:prstGeom>
          <a:noFill/>
          <a:ln>
            <a:noFill/>
          </a:ln>
        </p:spPr>
      </p:pic>
      <p:sp>
        <p:nvSpPr>
          <p:cNvPr id="63" name="Google Shape;63;p14"/>
          <p:cNvSpPr/>
          <p:nvPr/>
        </p:nvSpPr>
        <p:spPr>
          <a:xfrm>
            <a:off x="437350" y="2824900"/>
            <a:ext cx="3074700" cy="8331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4"/>
          <p:cNvSpPr txBox="1"/>
          <p:nvPr/>
        </p:nvSpPr>
        <p:spPr>
          <a:xfrm>
            <a:off x="1201750" y="2844400"/>
            <a:ext cx="2193600" cy="79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1200"/>
              </a:spcAft>
              <a:buNone/>
            </a:pPr>
            <a:r>
              <a:rPr lang="en" sz="1200" b="1">
                <a:solidFill>
                  <a:schemeClr val="dk2"/>
                </a:solidFill>
              </a:rPr>
              <a:t>Specialized network</a:t>
            </a:r>
            <a:br>
              <a:rPr lang="en" sz="1200" b="1">
                <a:solidFill>
                  <a:schemeClr val="dk2"/>
                </a:solidFill>
              </a:rPr>
            </a:br>
            <a:r>
              <a:rPr lang="en" sz="1200">
                <a:solidFill>
                  <a:schemeClr val="dk2"/>
                </a:solidFill>
              </a:rPr>
              <a:t>to support end users and travel agents 24h a day</a:t>
            </a:r>
            <a:endParaRPr sz="800"/>
          </a:p>
        </p:txBody>
      </p:sp>
      <p:pic>
        <p:nvPicPr>
          <p:cNvPr id="65" name="Google Shape;65;p14"/>
          <p:cNvPicPr preferRelativeResize="0"/>
          <p:nvPr/>
        </p:nvPicPr>
        <p:blipFill>
          <a:blip r:embed="rId4">
            <a:alphaModFix/>
          </a:blip>
          <a:stretch>
            <a:fillRect/>
          </a:stretch>
        </p:blipFill>
        <p:spPr>
          <a:xfrm>
            <a:off x="595075" y="2917525"/>
            <a:ext cx="545200" cy="545200"/>
          </a:xfrm>
          <a:prstGeom prst="rect">
            <a:avLst/>
          </a:prstGeom>
          <a:noFill/>
          <a:ln>
            <a:noFill/>
          </a:ln>
        </p:spPr>
      </p:pic>
      <p:sp>
        <p:nvSpPr>
          <p:cNvPr id="66" name="Google Shape;66;p14"/>
          <p:cNvSpPr/>
          <p:nvPr/>
        </p:nvSpPr>
        <p:spPr>
          <a:xfrm>
            <a:off x="5530800" y="2824900"/>
            <a:ext cx="3094800" cy="8331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p:cNvSpPr txBox="1"/>
          <p:nvPr/>
        </p:nvSpPr>
        <p:spPr>
          <a:xfrm>
            <a:off x="6201475" y="2844400"/>
            <a:ext cx="2500200" cy="79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1200"/>
              </a:spcAft>
              <a:buNone/>
            </a:pPr>
            <a:r>
              <a:rPr lang="en" sz="1200" b="1">
                <a:solidFill>
                  <a:schemeClr val="dk2"/>
                </a:solidFill>
              </a:rPr>
              <a:t>Technology </a:t>
            </a:r>
            <a:br>
              <a:rPr lang="en" sz="1200" b="1">
                <a:solidFill>
                  <a:schemeClr val="dk2"/>
                </a:solidFill>
              </a:rPr>
            </a:br>
            <a:r>
              <a:rPr lang="en" sz="1200">
                <a:solidFill>
                  <a:schemeClr val="dk2"/>
                </a:solidFill>
              </a:rPr>
              <a:t>Best distribution technology to give clients a new experience</a:t>
            </a:r>
            <a:endParaRPr sz="800"/>
          </a:p>
        </p:txBody>
      </p:sp>
      <p:pic>
        <p:nvPicPr>
          <p:cNvPr id="68" name="Google Shape;68;p14"/>
          <p:cNvPicPr preferRelativeResize="0"/>
          <p:nvPr/>
        </p:nvPicPr>
        <p:blipFill>
          <a:blip r:embed="rId5">
            <a:alphaModFix/>
          </a:blip>
          <a:stretch>
            <a:fillRect/>
          </a:stretch>
        </p:blipFill>
        <p:spPr>
          <a:xfrm>
            <a:off x="5697700" y="2955099"/>
            <a:ext cx="572700" cy="572700"/>
          </a:xfrm>
          <a:prstGeom prst="rect">
            <a:avLst/>
          </a:prstGeom>
          <a:noFill/>
          <a:ln>
            <a:noFill/>
          </a:ln>
        </p:spPr>
      </p:pic>
      <p:sp>
        <p:nvSpPr>
          <p:cNvPr id="69" name="Google Shape;69;p14"/>
          <p:cNvSpPr/>
          <p:nvPr/>
        </p:nvSpPr>
        <p:spPr>
          <a:xfrm>
            <a:off x="1611500" y="4035900"/>
            <a:ext cx="2805600" cy="8331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4"/>
          <p:cNvSpPr txBox="1"/>
          <p:nvPr/>
        </p:nvSpPr>
        <p:spPr>
          <a:xfrm>
            <a:off x="2223500" y="4055400"/>
            <a:ext cx="2193600" cy="79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1200"/>
              </a:spcAft>
              <a:buNone/>
            </a:pPr>
            <a:r>
              <a:rPr lang="en" sz="1200" b="1">
                <a:solidFill>
                  <a:schemeClr val="dk2"/>
                </a:solidFill>
              </a:rPr>
              <a:t>Marketing</a:t>
            </a:r>
            <a:br>
              <a:rPr lang="en" sz="1200" b="1">
                <a:solidFill>
                  <a:schemeClr val="dk2"/>
                </a:solidFill>
              </a:rPr>
            </a:br>
            <a:r>
              <a:rPr lang="en" sz="1200">
                <a:solidFill>
                  <a:schemeClr val="dk2"/>
                </a:solidFill>
              </a:rPr>
              <a:t>Given all marketing content to entire market</a:t>
            </a:r>
            <a:endParaRPr sz="800"/>
          </a:p>
        </p:txBody>
      </p:sp>
      <p:pic>
        <p:nvPicPr>
          <p:cNvPr id="71" name="Google Shape;71;p14"/>
          <p:cNvPicPr preferRelativeResize="0"/>
          <p:nvPr/>
        </p:nvPicPr>
        <p:blipFill>
          <a:blip r:embed="rId6">
            <a:alphaModFix/>
          </a:blip>
          <a:stretch>
            <a:fillRect/>
          </a:stretch>
        </p:blipFill>
        <p:spPr>
          <a:xfrm>
            <a:off x="1721425" y="4145488"/>
            <a:ext cx="613925" cy="613925"/>
          </a:xfrm>
          <a:prstGeom prst="rect">
            <a:avLst/>
          </a:prstGeom>
          <a:noFill/>
          <a:ln>
            <a:noFill/>
          </a:ln>
        </p:spPr>
      </p:pic>
      <p:sp>
        <p:nvSpPr>
          <p:cNvPr id="72" name="Google Shape;72;p14"/>
          <p:cNvSpPr/>
          <p:nvPr/>
        </p:nvSpPr>
        <p:spPr>
          <a:xfrm>
            <a:off x="744350" y="1680125"/>
            <a:ext cx="3602400" cy="8331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4"/>
          <p:cNvSpPr txBox="1"/>
          <p:nvPr/>
        </p:nvSpPr>
        <p:spPr>
          <a:xfrm>
            <a:off x="1427975" y="1699625"/>
            <a:ext cx="2890500" cy="79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1200"/>
              </a:spcAft>
              <a:buNone/>
            </a:pPr>
            <a:r>
              <a:rPr lang="en" sz="1200" b="1">
                <a:solidFill>
                  <a:schemeClr val="dk2"/>
                </a:solidFill>
              </a:rPr>
              <a:t>Distribution</a:t>
            </a:r>
            <a:br>
              <a:rPr lang="en" sz="1200" b="1">
                <a:solidFill>
                  <a:schemeClr val="dk2"/>
                </a:solidFill>
              </a:rPr>
            </a:br>
            <a:r>
              <a:rPr lang="en" sz="1200">
                <a:solidFill>
                  <a:schemeClr val="dk2"/>
                </a:solidFill>
              </a:rPr>
              <a:t>Our products are ready to reserve through more than 30.000 travel agents</a:t>
            </a:r>
            <a:endParaRPr sz="800"/>
          </a:p>
        </p:txBody>
      </p:sp>
      <p:pic>
        <p:nvPicPr>
          <p:cNvPr id="74" name="Google Shape;74;p14"/>
          <p:cNvPicPr preferRelativeResize="0"/>
          <p:nvPr/>
        </p:nvPicPr>
        <p:blipFill>
          <a:blip r:embed="rId7">
            <a:alphaModFix/>
          </a:blip>
          <a:stretch>
            <a:fillRect/>
          </a:stretch>
        </p:blipFill>
        <p:spPr>
          <a:xfrm>
            <a:off x="857750" y="1814337"/>
            <a:ext cx="545201" cy="545201"/>
          </a:xfrm>
          <a:prstGeom prst="rect">
            <a:avLst/>
          </a:prstGeom>
          <a:noFill/>
          <a:ln>
            <a:noFill/>
          </a:ln>
        </p:spPr>
      </p:pic>
      <p:sp>
        <p:nvSpPr>
          <p:cNvPr id="75" name="Google Shape;75;p14"/>
          <p:cNvSpPr/>
          <p:nvPr/>
        </p:nvSpPr>
        <p:spPr>
          <a:xfrm>
            <a:off x="4630550" y="1680125"/>
            <a:ext cx="3602400" cy="8331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4"/>
          <p:cNvSpPr txBox="1"/>
          <p:nvPr/>
        </p:nvSpPr>
        <p:spPr>
          <a:xfrm>
            <a:off x="5109875" y="1699625"/>
            <a:ext cx="3094800" cy="79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1200"/>
              </a:spcAft>
              <a:buNone/>
            </a:pPr>
            <a:r>
              <a:rPr lang="en" sz="1200" b="1">
                <a:solidFill>
                  <a:schemeClr val="dk2"/>
                </a:solidFill>
              </a:rPr>
              <a:t>Academy</a:t>
            </a:r>
            <a:br>
              <a:rPr lang="en" sz="1200" b="1">
                <a:solidFill>
                  <a:schemeClr val="dk2"/>
                </a:solidFill>
              </a:rPr>
            </a:br>
            <a:r>
              <a:rPr lang="en" sz="1200">
                <a:solidFill>
                  <a:schemeClr val="dk2"/>
                </a:solidFill>
              </a:rPr>
              <a:t>We will provide online trainings to empower our clients to make more sales</a:t>
            </a:r>
            <a:endParaRPr sz="800"/>
          </a:p>
        </p:txBody>
      </p:sp>
      <p:pic>
        <p:nvPicPr>
          <p:cNvPr id="77" name="Google Shape;77;p14"/>
          <p:cNvPicPr preferRelativeResize="0"/>
          <p:nvPr/>
        </p:nvPicPr>
        <p:blipFill>
          <a:blip r:embed="rId8">
            <a:alphaModFix/>
          </a:blip>
          <a:stretch>
            <a:fillRect/>
          </a:stretch>
        </p:blipFill>
        <p:spPr>
          <a:xfrm>
            <a:off x="4806795" y="1884124"/>
            <a:ext cx="451841" cy="425100"/>
          </a:xfrm>
          <a:prstGeom prst="rect">
            <a:avLst/>
          </a:prstGeom>
          <a:noFill/>
          <a:ln>
            <a:noFill/>
          </a:ln>
        </p:spPr>
      </p:pic>
      <p:sp>
        <p:nvSpPr>
          <p:cNvPr id="78" name="Google Shape;78;p14"/>
          <p:cNvSpPr/>
          <p:nvPr/>
        </p:nvSpPr>
        <p:spPr>
          <a:xfrm>
            <a:off x="4583300" y="4035900"/>
            <a:ext cx="3249300" cy="8331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4"/>
          <p:cNvSpPr txBox="1"/>
          <p:nvPr/>
        </p:nvSpPr>
        <p:spPr>
          <a:xfrm>
            <a:off x="5205025" y="4055400"/>
            <a:ext cx="2627700" cy="79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1200"/>
              </a:spcAft>
              <a:buNone/>
            </a:pPr>
            <a:r>
              <a:rPr lang="en" sz="1200" b="1">
                <a:solidFill>
                  <a:schemeClr val="dk2"/>
                </a:solidFill>
              </a:rPr>
              <a:t>First OTA</a:t>
            </a:r>
            <a:br>
              <a:rPr lang="en" sz="1200" b="1">
                <a:solidFill>
                  <a:schemeClr val="dk2"/>
                </a:solidFill>
              </a:rPr>
            </a:br>
            <a:r>
              <a:rPr lang="en" sz="1200">
                <a:solidFill>
                  <a:schemeClr val="dk2"/>
                </a:solidFill>
              </a:rPr>
              <a:t>We are the first OTA specialized in luxury / exclusive cruises</a:t>
            </a:r>
            <a:endParaRPr sz="800"/>
          </a:p>
        </p:txBody>
      </p:sp>
      <p:pic>
        <p:nvPicPr>
          <p:cNvPr id="80" name="Google Shape;80;p14"/>
          <p:cNvPicPr preferRelativeResize="0"/>
          <p:nvPr/>
        </p:nvPicPr>
        <p:blipFill>
          <a:blip r:embed="rId9">
            <a:alphaModFix/>
          </a:blip>
          <a:stretch>
            <a:fillRect/>
          </a:stretch>
        </p:blipFill>
        <p:spPr>
          <a:xfrm>
            <a:off x="4753200" y="4250300"/>
            <a:ext cx="451824" cy="451824"/>
          </a:xfrm>
          <a:prstGeom prst="rect">
            <a:avLst/>
          </a:prstGeom>
          <a:noFill/>
          <a:ln>
            <a:noFill/>
          </a:ln>
        </p:spPr>
      </p:pic>
      <p:cxnSp>
        <p:nvCxnSpPr>
          <p:cNvPr id="81" name="Google Shape;81;p14"/>
          <p:cNvCxnSpPr/>
          <p:nvPr/>
        </p:nvCxnSpPr>
        <p:spPr>
          <a:xfrm>
            <a:off x="3886450" y="2571750"/>
            <a:ext cx="207600" cy="311400"/>
          </a:xfrm>
          <a:prstGeom prst="straightConnector1">
            <a:avLst/>
          </a:prstGeom>
          <a:noFill/>
          <a:ln w="9525" cap="flat" cmpd="sng">
            <a:solidFill>
              <a:schemeClr val="dk2"/>
            </a:solidFill>
            <a:prstDash val="solid"/>
            <a:round/>
            <a:headEnd type="none" w="med" len="med"/>
            <a:tailEnd type="none" w="med" len="med"/>
          </a:ln>
        </p:spPr>
      </p:cxnSp>
      <p:cxnSp>
        <p:nvCxnSpPr>
          <p:cNvPr id="82" name="Google Shape;82;p14"/>
          <p:cNvCxnSpPr/>
          <p:nvPr/>
        </p:nvCxnSpPr>
        <p:spPr>
          <a:xfrm flipH="1">
            <a:off x="4901200" y="2537150"/>
            <a:ext cx="276900" cy="345900"/>
          </a:xfrm>
          <a:prstGeom prst="straightConnector1">
            <a:avLst/>
          </a:prstGeom>
          <a:noFill/>
          <a:ln w="9525" cap="flat" cmpd="sng">
            <a:solidFill>
              <a:schemeClr val="dk2"/>
            </a:solidFill>
            <a:prstDash val="solid"/>
            <a:round/>
            <a:headEnd type="none" w="med" len="med"/>
            <a:tailEnd type="none" w="med" len="med"/>
          </a:ln>
        </p:spPr>
      </p:cxnSp>
      <p:cxnSp>
        <p:nvCxnSpPr>
          <p:cNvPr id="83" name="Google Shape;83;p14"/>
          <p:cNvCxnSpPr>
            <a:stCxn id="61" idx="1"/>
          </p:cNvCxnSpPr>
          <p:nvPr/>
        </p:nvCxnSpPr>
        <p:spPr>
          <a:xfrm rot="10800000">
            <a:off x="3560200" y="3288788"/>
            <a:ext cx="480900" cy="12300"/>
          </a:xfrm>
          <a:prstGeom prst="straightConnector1">
            <a:avLst/>
          </a:prstGeom>
          <a:noFill/>
          <a:ln w="9525" cap="flat" cmpd="sng">
            <a:solidFill>
              <a:schemeClr val="dk2"/>
            </a:solidFill>
            <a:prstDash val="solid"/>
            <a:round/>
            <a:headEnd type="none" w="med" len="med"/>
            <a:tailEnd type="none" w="med" len="med"/>
          </a:ln>
        </p:spPr>
      </p:cxnSp>
      <p:cxnSp>
        <p:nvCxnSpPr>
          <p:cNvPr id="84" name="Google Shape;84;p14"/>
          <p:cNvCxnSpPr/>
          <p:nvPr/>
        </p:nvCxnSpPr>
        <p:spPr>
          <a:xfrm rot="10800000">
            <a:off x="4996550" y="3268400"/>
            <a:ext cx="480900" cy="12300"/>
          </a:xfrm>
          <a:prstGeom prst="straightConnector1">
            <a:avLst/>
          </a:prstGeom>
          <a:noFill/>
          <a:ln w="9525" cap="flat" cmpd="sng">
            <a:solidFill>
              <a:schemeClr val="dk2"/>
            </a:solidFill>
            <a:prstDash val="solid"/>
            <a:round/>
            <a:headEnd type="none" w="med" len="med"/>
            <a:tailEnd type="none" w="med" len="med"/>
          </a:ln>
        </p:spPr>
      </p:cxnSp>
      <p:cxnSp>
        <p:nvCxnSpPr>
          <p:cNvPr id="85" name="Google Shape;85;p14"/>
          <p:cNvCxnSpPr/>
          <p:nvPr/>
        </p:nvCxnSpPr>
        <p:spPr>
          <a:xfrm flipH="1">
            <a:off x="3886500" y="3771125"/>
            <a:ext cx="265200" cy="196200"/>
          </a:xfrm>
          <a:prstGeom prst="straightConnector1">
            <a:avLst/>
          </a:prstGeom>
          <a:noFill/>
          <a:ln w="9525" cap="flat" cmpd="sng">
            <a:solidFill>
              <a:schemeClr val="dk2"/>
            </a:solidFill>
            <a:prstDash val="solid"/>
            <a:round/>
            <a:headEnd type="none" w="med" len="med"/>
            <a:tailEnd type="none" w="med" len="med"/>
          </a:ln>
        </p:spPr>
      </p:cxnSp>
      <p:cxnSp>
        <p:nvCxnSpPr>
          <p:cNvPr id="86" name="Google Shape;86;p14"/>
          <p:cNvCxnSpPr/>
          <p:nvPr/>
        </p:nvCxnSpPr>
        <p:spPr>
          <a:xfrm>
            <a:off x="4889775" y="3771125"/>
            <a:ext cx="288300" cy="2190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18357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solidFill>
                  <a:schemeClr val="accent3"/>
                </a:solidFill>
              </a:rPr>
              <a:t>Our Team</a:t>
            </a:r>
            <a:endParaRPr b="1">
              <a:solidFill>
                <a:schemeClr val="accent3"/>
              </a:solidFill>
            </a:endParaRPr>
          </a:p>
        </p:txBody>
      </p:sp>
      <p:sp>
        <p:nvSpPr>
          <p:cNvPr id="92" name="Google Shape;92;p15"/>
          <p:cNvSpPr txBox="1">
            <a:spLocks noGrp="1"/>
          </p:cNvSpPr>
          <p:nvPr>
            <p:ph type="body" idx="1"/>
          </p:nvPr>
        </p:nvSpPr>
        <p:spPr>
          <a:xfrm>
            <a:off x="311700" y="1016125"/>
            <a:ext cx="8520600" cy="712200"/>
          </a:xfrm>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r>
              <a:rPr lang="en"/>
              <a:t>We brought together the best people in the market to create this new brand</a:t>
            </a:r>
            <a:endParaRPr/>
          </a:p>
        </p:txBody>
      </p:sp>
      <p:sp>
        <p:nvSpPr>
          <p:cNvPr id="93" name="Google Shape;93;p15"/>
          <p:cNvSpPr txBox="1"/>
          <p:nvPr/>
        </p:nvSpPr>
        <p:spPr>
          <a:xfrm>
            <a:off x="113450" y="3085635"/>
            <a:ext cx="2147100" cy="202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pt-BR" sz="1400" b="1" i="0" u="none" strike="noStrike" cap="none" dirty="0">
                <a:solidFill>
                  <a:srgbClr val="16344F"/>
                </a:solidFill>
                <a:latin typeface="Montserrat"/>
                <a:ea typeface="Montserrat"/>
                <a:cs typeface="Montserrat"/>
                <a:sym typeface="Montserrat"/>
              </a:rPr>
              <a:t>John Smith</a:t>
            </a:r>
          </a:p>
        </p:txBody>
      </p:sp>
      <p:sp>
        <p:nvSpPr>
          <p:cNvPr id="94" name="Google Shape;94;p15"/>
          <p:cNvSpPr txBox="1"/>
          <p:nvPr/>
        </p:nvSpPr>
        <p:spPr>
          <a:xfrm>
            <a:off x="194175" y="3289068"/>
            <a:ext cx="1863900" cy="202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 sz="1500">
                <a:solidFill>
                  <a:schemeClr val="dk2"/>
                </a:solidFill>
              </a:rPr>
              <a:t>CCO</a:t>
            </a:r>
            <a:endParaRPr sz="1500">
              <a:solidFill>
                <a:schemeClr val="dk2"/>
              </a:solidFill>
            </a:endParaRPr>
          </a:p>
        </p:txBody>
      </p:sp>
      <p:sp>
        <p:nvSpPr>
          <p:cNvPr id="95" name="Google Shape;95;p15"/>
          <p:cNvSpPr txBox="1"/>
          <p:nvPr/>
        </p:nvSpPr>
        <p:spPr>
          <a:xfrm>
            <a:off x="194175" y="3596508"/>
            <a:ext cx="2301600" cy="79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Montserrat"/>
                <a:ea typeface="Montserrat"/>
                <a:cs typeface="Montserrat"/>
                <a:sym typeface="Montserrat"/>
              </a:rPr>
              <a:t>32 yrs </a:t>
            </a:r>
            <a:r>
              <a:rPr lang="en" sz="1000">
                <a:latin typeface="Montserrat"/>
                <a:ea typeface="Montserrat"/>
                <a:cs typeface="Montserrat"/>
                <a:sym typeface="Montserrat"/>
              </a:rPr>
              <a:t>creating innovative systems and also cruise reservation system and also leading OTAs in Brazil</a:t>
            </a:r>
            <a:endParaRPr sz="10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29ABE2"/>
              </a:solidFill>
              <a:latin typeface="Montserrat"/>
              <a:ea typeface="Montserrat"/>
              <a:cs typeface="Montserrat"/>
              <a:sym typeface="Montserrat"/>
            </a:endParaRPr>
          </a:p>
        </p:txBody>
      </p:sp>
      <p:sp>
        <p:nvSpPr>
          <p:cNvPr id="96" name="Google Shape;96;p15"/>
          <p:cNvSpPr txBox="1"/>
          <p:nvPr/>
        </p:nvSpPr>
        <p:spPr>
          <a:xfrm>
            <a:off x="6601445" y="3085635"/>
            <a:ext cx="2061300" cy="202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pt-BR" sz="1400" b="1" i="0" u="none" strike="noStrike" cap="none" dirty="0">
                <a:solidFill>
                  <a:srgbClr val="16344F"/>
                </a:solidFill>
                <a:latin typeface="Montserrat"/>
                <a:ea typeface="Montserrat"/>
                <a:cs typeface="Montserrat"/>
                <a:sym typeface="Montserrat"/>
              </a:rPr>
              <a:t>John Smith</a:t>
            </a:r>
          </a:p>
        </p:txBody>
      </p:sp>
      <p:sp>
        <p:nvSpPr>
          <p:cNvPr id="97" name="Google Shape;97;p15"/>
          <p:cNvSpPr txBox="1"/>
          <p:nvPr/>
        </p:nvSpPr>
        <p:spPr>
          <a:xfrm>
            <a:off x="6664300" y="3212280"/>
            <a:ext cx="2240400" cy="35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
                <a:solidFill>
                  <a:schemeClr val="dk2"/>
                </a:solidFill>
              </a:rPr>
              <a:t>Commercial</a:t>
            </a:r>
            <a:r>
              <a:rPr lang="en" b="1">
                <a:solidFill>
                  <a:srgbClr val="55A7E5"/>
                </a:solidFill>
                <a:latin typeface="Montserrat"/>
                <a:ea typeface="Montserrat"/>
                <a:cs typeface="Montserrat"/>
                <a:sym typeface="Montserrat"/>
              </a:rPr>
              <a:t> </a:t>
            </a:r>
            <a:r>
              <a:rPr lang="en">
                <a:solidFill>
                  <a:schemeClr val="dk2"/>
                </a:solidFill>
              </a:rPr>
              <a:t>Director </a:t>
            </a:r>
            <a:endParaRPr>
              <a:solidFill>
                <a:schemeClr val="dk2"/>
              </a:solidFill>
            </a:endParaRPr>
          </a:p>
        </p:txBody>
      </p:sp>
      <p:sp>
        <p:nvSpPr>
          <p:cNvPr id="98" name="Google Shape;98;p15"/>
          <p:cNvSpPr txBox="1"/>
          <p:nvPr/>
        </p:nvSpPr>
        <p:spPr>
          <a:xfrm>
            <a:off x="6633475" y="3596475"/>
            <a:ext cx="2425200" cy="1232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a:latin typeface="Montserrat"/>
                <a:ea typeface="Montserrat"/>
                <a:cs typeface="Montserrat"/>
                <a:sym typeface="Montserrat"/>
              </a:rPr>
              <a:t>For 25 yrs he was leader and director of Costa Cruises, NCL Holdings, Royal Caribbean and Princess Cruises/Discover.</a:t>
            </a:r>
            <a:endParaRPr sz="1000">
              <a:latin typeface="Montserrat"/>
              <a:ea typeface="Montserrat"/>
              <a:cs typeface="Montserrat"/>
              <a:sym typeface="Montserrat"/>
            </a:endParaRPr>
          </a:p>
        </p:txBody>
      </p:sp>
      <p:sp>
        <p:nvSpPr>
          <p:cNvPr id="99" name="Google Shape;99;p15"/>
          <p:cNvSpPr txBox="1"/>
          <p:nvPr/>
        </p:nvSpPr>
        <p:spPr>
          <a:xfrm>
            <a:off x="2338449" y="3085635"/>
            <a:ext cx="2240400" cy="202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dirty="0">
                <a:solidFill>
                  <a:srgbClr val="16344F"/>
                </a:solidFill>
                <a:latin typeface="Montserrat"/>
                <a:ea typeface="Montserrat"/>
                <a:cs typeface="Montserrat"/>
                <a:sym typeface="Montserrat"/>
              </a:rPr>
              <a:t>John Smith</a:t>
            </a:r>
            <a:endParaRPr sz="1400" b="1" i="0" u="none" strike="noStrike" cap="none" dirty="0">
              <a:solidFill>
                <a:srgbClr val="16344F"/>
              </a:solidFill>
              <a:latin typeface="Montserrat"/>
              <a:ea typeface="Montserrat"/>
              <a:cs typeface="Montserrat"/>
              <a:sym typeface="Montserrat"/>
            </a:endParaRPr>
          </a:p>
        </p:txBody>
      </p:sp>
      <p:sp>
        <p:nvSpPr>
          <p:cNvPr id="100" name="Google Shape;100;p15"/>
          <p:cNvSpPr txBox="1"/>
          <p:nvPr/>
        </p:nvSpPr>
        <p:spPr>
          <a:xfrm>
            <a:off x="2419174" y="3289068"/>
            <a:ext cx="2240400" cy="202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
                <a:solidFill>
                  <a:schemeClr val="dk2"/>
                </a:solidFill>
              </a:rPr>
              <a:t>CEO/CTO</a:t>
            </a:r>
            <a:endParaRPr>
              <a:solidFill>
                <a:schemeClr val="dk2"/>
              </a:solidFill>
            </a:endParaRPr>
          </a:p>
        </p:txBody>
      </p:sp>
      <p:sp>
        <p:nvSpPr>
          <p:cNvPr id="101" name="Google Shape;101;p15"/>
          <p:cNvSpPr txBox="1"/>
          <p:nvPr/>
        </p:nvSpPr>
        <p:spPr>
          <a:xfrm>
            <a:off x="2419174" y="3596508"/>
            <a:ext cx="2240400" cy="953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1000" b="0" i="0" u="none" strike="noStrike" cap="none">
                <a:solidFill>
                  <a:srgbClr val="000000"/>
                </a:solidFill>
                <a:latin typeface="Montserrat"/>
                <a:ea typeface="Montserrat"/>
                <a:cs typeface="Montserrat"/>
                <a:sym typeface="Montserrat"/>
              </a:rPr>
              <a:t>1</a:t>
            </a:r>
            <a:r>
              <a:rPr lang="en" sz="1000">
                <a:latin typeface="Montserrat"/>
                <a:ea typeface="Montserrat"/>
                <a:cs typeface="Montserrat"/>
                <a:sym typeface="Montserrat"/>
              </a:rPr>
              <a:t>1</a:t>
            </a:r>
            <a:r>
              <a:rPr lang="en" sz="1000" b="0" i="0" u="none" strike="noStrike" cap="none">
                <a:solidFill>
                  <a:srgbClr val="000000"/>
                </a:solidFill>
                <a:latin typeface="Montserrat"/>
                <a:ea typeface="Montserrat"/>
                <a:cs typeface="Montserrat"/>
                <a:sym typeface="Montserrat"/>
              </a:rPr>
              <a:t> </a:t>
            </a:r>
            <a:r>
              <a:rPr lang="en" sz="1000">
                <a:latin typeface="Montserrat"/>
                <a:ea typeface="Montserrat"/>
                <a:cs typeface="Montserrat"/>
                <a:sym typeface="Montserrat"/>
              </a:rPr>
              <a:t>yrs</a:t>
            </a:r>
            <a:r>
              <a:rPr lang="en" sz="1000" b="0" i="0" u="none" strike="noStrike" cap="none">
                <a:solidFill>
                  <a:srgbClr val="000000"/>
                </a:solidFill>
                <a:latin typeface="Montserrat"/>
                <a:ea typeface="Montserrat"/>
                <a:cs typeface="Montserrat"/>
                <a:sym typeface="Montserrat"/>
              </a:rPr>
              <a:t> creating </a:t>
            </a:r>
            <a:r>
              <a:rPr lang="en" sz="1000">
                <a:latin typeface="Montserrat"/>
                <a:ea typeface="Montserrat"/>
                <a:cs typeface="Montserrat"/>
                <a:sym typeface="Montserrat"/>
              </a:rPr>
              <a:t>cruise reservation system that changes Latam Market </a:t>
            </a:r>
            <a:endParaRPr sz="10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29ABE2"/>
              </a:solidFill>
              <a:latin typeface="Montserrat"/>
              <a:ea typeface="Montserrat"/>
              <a:cs typeface="Montserrat"/>
              <a:sym typeface="Montserrat"/>
            </a:endParaRPr>
          </a:p>
        </p:txBody>
      </p:sp>
      <p:pic>
        <p:nvPicPr>
          <p:cNvPr id="102" name="Google Shape;102;p15"/>
          <p:cNvPicPr preferRelativeResize="0"/>
          <p:nvPr/>
        </p:nvPicPr>
        <p:blipFill rotWithShape="1">
          <a:blip r:embed="rId3">
            <a:alphaModFix/>
          </a:blip>
          <a:srcRect/>
          <a:stretch/>
        </p:blipFill>
        <p:spPr>
          <a:xfrm>
            <a:off x="210029" y="2331577"/>
            <a:ext cx="755580" cy="712241"/>
          </a:xfrm>
          <a:prstGeom prst="rect">
            <a:avLst/>
          </a:prstGeom>
          <a:noFill/>
          <a:ln>
            <a:noFill/>
          </a:ln>
        </p:spPr>
      </p:pic>
      <p:pic>
        <p:nvPicPr>
          <p:cNvPr id="103" name="Google Shape;103;p15"/>
          <p:cNvPicPr preferRelativeResize="0"/>
          <p:nvPr/>
        </p:nvPicPr>
        <p:blipFill rotWithShape="1">
          <a:blip r:embed="rId4">
            <a:alphaModFix/>
          </a:blip>
          <a:srcRect/>
          <a:stretch/>
        </p:blipFill>
        <p:spPr>
          <a:xfrm>
            <a:off x="2456050" y="2331577"/>
            <a:ext cx="755580" cy="712241"/>
          </a:xfrm>
          <a:prstGeom prst="rect">
            <a:avLst/>
          </a:prstGeom>
          <a:noFill/>
          <a:ln>
            <a:noFill/>
          </a:ln>
        </p:spPr>
      </p:pic>
      <p:sp>
        <p:nvSpPr>
          <p:cNvPr id="104" name="Google Shape;104;p15"/>
          <p:cNvSpPr txBox="1"/>
          <p:nvPr/>
        </p:nvSpPr>
        <p:spPr>
          <a:xfrm>
            <a:off x="4476461" y="3085635"/>
            <a:ext cx="2061300" cy="202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pt-BR" sz="1400" b="1" i="0" u="none" strike="noStrike" cap="none" dirty="0">
                <a:solidFill>
                  <a:srgbClr val="16344F"/>
                </a:solidFill>
                <a:latin typeface="Montserrat"/>
                <a:ea typeface="Montserrat"/>
                <a:cs typeface="Montserrat"/>
                <a:sym typeface="Montserrat"/>
              </a:rPr>
              <a:t>John Smith</a:t>
            </a:r>
          </a:p>
        </p:txBody>
      </p:sp>
      <p:sp>
        <p:nvSpPr>
          <p:cNvPr id="105" name="Google Shape;105;p15"/>
          <p:cNvSpPr txBox="1"/>
          <p:nvPr/>
        </p:nvSpPr>
        <p:spPr>
          <a:xfrm>
            <a:off x="4557777" y="3289075"/>
            <a:ext cx="2015100" cy="202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
                <a:solidFill>
                  <a:schemeClr val="dk2"/>
                </a:solidFill>
              </a:rPr>
              <a:t>Content Director</a:t>
            </a:r>
            <a:endParaRPr b="1" i="0" u="none" strike="noStrike" cap="none">
              <a:solidFill>
                <a:srgbClr val="55A7E5"/>
              </a:solidFill>
              <a:latin typeface="Montserrat"/>
              <a:ea typeface="Montserrat"/>
              <a:cs typeface="Montserrat"/>
              <a:sym typeface="Montserrat"/>
            </a:endParaRPr>
          </a:p>
        </p:txBody>
      </p:sp>
      <p:sp>
        <p:nvSpPr>
          <p:cNvPr id="106" name="Google Shape;106;p15"/>
          <p:cNvSpPr txBox="1"/>
          <p:nvPr/>
        </p:nvSpPr>
        <p:spPr>
          <a:xfrm>
            <a:off x="4557175" y="3596502"/>
            <a:ext cx="1863900" cy="1348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Montserrat"/>
                <a:ea typeface="Montserrat"/>
                <a:cs typeface="Montserrat"/>
                <a:sym typeface="Montserrat"/>
              </a:rPr>
              <a:t>15 yrs </a:t>
            </a:r>
            <a:r>
              <a:rPr lang="en" sz="1000">
                <a:latin typeface="Montserrat"/>
                <a:ea typeface="Montserrat"/>
                <a:cs typeface="Montserrat"/>
                <a:sym typeface="Montserrat"/>
              </a:rPr>
              <a:t>leading</a:t>
            </a:r>
            <a:r>
              <a:rPr lang="en" sz="1000" b="0" i="0" u="none" strike="noStrike" cap="none">
                <a:solidFill>
                  <a:srgbClr val="000000"/>
                </a:solidFill>
                <a:latin typeface="Montserrat"/>
                <a:ea typeface="Montserrat"/>
                <a:cs typeface="Montserrat"/>
                <a:sym typeface="Montserrat"/>
              </a:rPr>
              <a:t> </a:t>
            </a:r>
            <a:r>
              <a:rPr lang="en" sz="1000">
                <a:latin typeface="Montserrat"/>
                <a:ea typeface="Montserrat"/>
                <a:cs typeface="Montserrat"/>
                <a:sym typeface="Montserrat"/>
              </a:rPr>
              <a:t>the cruise departament in </a:t>
            </a:r>
            <a:r>
              <a:rPr lang="en" sz="1000" b="0" i="0" u="none" strike="noStrike" cap="none">
                <a:solidFill>
                  <a:srgbClr val="000000"/>
                </a:solidFill>
                <a:latin typeface="Montserrat"/>
                <a:ea typeface="Montserrat"/>
                <a:cs typeface="Montserrat"/>
                <a:sym typeface="Montserrat"/>
              </a:rPr>
              <a:t>the biggest </a:t>
            </a:r>
            <a:r>
              <a:rPr lang="en" sz="1000">
                <a:latin typeface="Montserrat"/>
                <a:ea typeface="Montserrat"/>
                <a:cs typeface="Montserrat"/>
                <a:sym typeface="Montserrat"/>
              </a:rPr>
              <a:t>luxury</a:t>
            </a:r>
            <a:r>
              <a:rPr lang="en" sz="1000" b="0" i="0" u="none" strike="noStrike" cap="none">
                <a:solidFill>
                  <a:srgbClr val="000000"/>
                </a:solidFill>
                <a:latin typeface="Montserrat"/>
                <a:ea typeface="Montserrat"/>
                <a:cs typeface="Montserrat"/>
                <a:sym typeface="Montserrat"/>
              </a:rPr>
              <a:t> tour operator of B</a:t>
            </a:r>
            <a:r>
              <a:rPr lang="en" sz="1000">
                <a:latin typeface="Montserrat"/>
                <a:ea typeface="Montserrat"/>
                <a:cs typeface="Montserrat"/>
                <a:sym typeface="Montserrat"/>
              </a:rPr>
              <a:t>razil</a:t>
            </a:r>
            <a:endParaRPr sz="10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29ABE2"/>
              </a:solidFill>
              <a:latin typeface="Montserrat"/>
              <a:ea typeface="Montserrat"/>
              <a:cs typeface="Montserrat"/>
              <a:sym typeface="Montserrat"/>
            </a:endParaRPr>
          </a:p>
        </p:txBody>
      </p:sp>
      <p:pic>
        <p:nvPicPr>
          <p:cNvPr id="107" name="Google Shape;107;p15"/>
          <p:cNvPicPr preferRelativeResize="0"/>
          <p:nvPr/>
        </p:nvPicPr>
        <p:blipFill>
          <a:blip r:embed="rId5">
            <a:alphaModFix/>
          </a:blip>
          <a:stretch>
            <a:fillRect/>
          </a:stretch>
        </p:blipFill>
        <p:spPr>
          <a:xfrm>
            <a:off x="4578849" y="2252900"/>
            <a:ext cx="755575" cy="755575"/>
          </a:xfrm>
          <a:prstGeom prst="rect">
            <a:avLst/>
          </a:prstGeom>
          <a:noFill/>
          <a:ln>
            <a:noFill/>
          </a:ln>
        </p:spPr>
      </p:pic>
      <p:pic>
        <p:nvPicPr>
          <p:cNvPr id="108" name="Google Shape;108;p15"/>
          <p:cNvPicPr preferRelativeResize="0"/>
          <p:nvPr/>
        </p:nvPicPr>
        <p:blipFill>
          <a:blip r:embed="rId6">
            <a:alphaModFix/>
          </a:blip>
          <a:stretch>
            <a:fillRect/>
          </a:stretch>
        </p:blipFill>
        <p:spPr>
          <a:xfrm>
            <a:off x="6701650" y="2263400"/>
            <a:ext cx="798000" cy="798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2"/>
        <p:cNvGrpSpPr/>
        <p:nvPr/>
      </p:nvGrpSpPr>
      <p:grpSpPr>
        <a:xfrm>
          <a:off x="0" y="0"/>
          <a:ext cx="0" cy="0"/>
          <a:chOff x="0" y="0"/>
          <a:chExt cx="0" cy="0"/>
        </a:xfrm>
      </p:grpSpPr>
      <p:sp>
        <p:nvSpPr>
          <p:cNvPr id="113" name="Google Shape;113;p16"/>
          <p:cNvSpPr txBox="1">
            <a:spLocks noGrp="1"/>
          </p:cNvSpPr>
          <p:nvPr>
            <p:ph type="title"/>
          </p:nvPr>
        </p:nvSpPr>
        <p:spPr>
          <a:xfrm>
            <a:off x="272275" y="218400"/>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solidFill>
                  <a:schemeClr val="accent3"/>
                </a:solidFill>
              </a:rPr>
              <a:t>Our backbone</a:t>
            </a:r>
            <a:endParaRPr b="1">
              <a:solidFill>
                <a:schemeClr val="accent3"/>
              </a:solidFill>
            </a:endParaRPr>
          </a:p>
        </p:txBody>
      </p:sp>
      <p:pic>
        <p:nvPicPr>
          <p:cNvPr id="114" name="Google Shape;114;p16"/>
          <p:cNvPicPr preferRelativeResize="0"/>
          <p:nvPr/>
        </p:nvPicPr>
        <p:blipFill>
          <a:blip r:embed="rId3">
            <a:alphaModFix/>
          </a:blip>
          <a:stretch>
            <a:fillRect/>
          </a:stretch>
        </p:blipFill>
        <p:spPr>
          <a:xfrm>
            <a:off x="3752250" y="3748501"/>
            <a:ext cx="1560660" cy="425101"/>
          </a:xfrm>
          <a:prstGeom prst="rect">
            <a:avLst/>
          </a:prstGeom>
          <a:noFill/>
          <a:ln>
            <a:noFill/>
          </a:ln>
        </p:spPr>
      </p:pic>
      <p:pic>
        <p:nvPicPr>
          <p:cNvPr id="115" name="Google Shape;115;p16"/>
          <p:cNvPicPr preferRelativeResize="0"/>
          <p:nvPr/>
        </p:nvPicPr>
        <p:blipFill>
          <a:blip r:embed="rId4">
            <a:alphaModFix/>
          </a:blip>
          <a:stretch>
            <a:fillRect/>
          </a:stretch>
        </p:blipFill>
        <p:spPr>
          <a:xfrm>
            <a:off x="2775989" y="1931675"/>
            <a:ext cx="3513175" cy="1101276"/>
          </a:xfrm>
          <a:prstGeom prst="rect">
            <a:avLst/>
          </a:prstGeom>
          <a:noFill/>
          <a:ln>
            <a:noFill/>
          </a:ln>
        </p:spPr>
      </p:pic>
      <p:sp>
        <p:nvSpPr>
          <p:cNvPr id="116" name="Google Shape;116;p16"/>
          <p:cNvSpPr txBox="1"/>
          <p:nvPr/>
        </p:nvSpPr>
        <p:spPr>
          <a:xfrm>
            <a:off x="4458650" y="3190625"/>
            <a:ext cx="288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dk2"/>
                </a:solidFill>
              </a:rPr>
              <a:t>&amp;</a:t>
            </a:r>
            <a:endParaRPr>
              <a:solidFill>
                <a:schemeClr val="dk2"/>
              </a:solidFill>
            </a:endParaRPr>
          </a:p>
        </p:txBody>
      </p:sp>
      <p:sp>
        <p:nvSpPr>
          <p:cNvPr id="117" name="Google Shape;117;p16"/>
          <p:cNvSpPr txBox="1">
            <a:spLocks noGrp="1"/>
          </p:cNvSpPr>
          <p:nvPr>
            <p:ph type="body" idx="1"/>
          </p:nvPr>
        </p:nvSpPr>
        <p:spPr>
          <a:xfrm>
            <a:off x="342350" y="1215613"/>
            <a:ext cx="8520600" cy="425100"/>
          </a:xfrm>
          <a:prstGeom prst="rect">
            <a:avLst/>
          </a:prstGeom>
        </p:spPr>
        <p:txBody>
          <a:bodyPr spcFirstLastPara="1" wrap="square" lIns="91425" tIns="91425" rIns="91425" bIns="91425" anchor="t" anchorCtr="0">
            <a:normAutofit fontScale="32500" lnSpcReduction="20000"/>
          </a:bodyPr>
          <a:lstStyle/>
          <a:p>
            <a:pPr marL="0" lvl="0" indent="0" algn="ctr" rtl="0">
              <a:spcBef>
                <a:spcPts val="0"/>
              </a:spcBef>
              <a:spcAft>
                <a:spcPts val="1200"/>
              </a:spcAft>
              <a:buNone/>
            </a:pPr>
            <a:r>
              <a:rPr lang="en"/>
              <a:t>Krooze GDS is a member of our group and provides all our technology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1"/>
        <p:cNvGrpSpPr/>
        <p:nvPr/>
      </p:nvGrpSpPr>
      <p:grpSpPr>
        <a:xfrm>
          <a:off x="0" y="0"/>
          <a:ext cx="0" cy="0"/>
          <a:chOff x="0" y="0"/>
          <a:chExt cx="0" cy="0"/>
        </a:xfrm>
      </p:grpSpPr>
      <p:sp>
        <p:nvSpPr>
          <p:cNvPr id="122" name="Google Shape;122;p17"/>
          <p:cNvSpPr txBox="1"/>
          <p:nvPr/>
        </p:nvSpPr>
        <p:spPr>
          <a:xfrm>
            <a:off x="461113" y="310375"/>
            <a:ext cx="8310600" cy="41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800" b="1">
                <a:solidFill>
                  <a:schemeClr val="accent3"/>
                </a:solidFill>
              </a:rPr>
              <a:t>Krooze</a:t>
            </a:r>
            <a:r>
              <a:rPr lang="en" sz="2400" b="1">
                <a:solidFill>
                  <a:srgbClr val="55A7E5"/>
                </a:solidFill>
                <a:latin typeface="Montserrat"/>
                <a:ea typeface="Montserrat"/>
                <a:cs typeface="Montserrat"/>
                <a:sym typeface="Montserrat"/>
              </a:rPr>
              <a:t> </a:t>
            </a:r>
            <a:r>
              <a:rPr lang="en" sz="2400" b="1">
                <a:solidFill>
                  <a:srgbClr val="16344F"/>
                </a:solidFill>
              </a:rPr>
              <a:t>GDS</a:t>
            </a:r>
            <a:endParaRPr sz="2400" b="1">
              <a:solidFill>
                <a:srgbClr val="0B5394"/>
              </a:solidFill>
            </a:endParaRPr>
          </a:p>
        </p:txBody>
      </p:sp>
      <p:pic>
        <p:nvPicPr>
          <p:cNvPr id="123" name="Google Shape;123;p17"/>
          <p:cNvPicPr preferRelativeResize="0"/>
          <p:nvPr/>
        </p:nvPicPr>
        <p:blipFill>
          <a:blip r:embed="rId3">
            <a:alphaModFix/>
          </a:blip>
          <a:stretch>
            <a:fillRect/>
          </a:stretch>
        </p:blipFill>
        <p:spPr>
          <a:xfrm>
            <a:off x="641975" y="1068850"/>
            <a:ext cx="7948887" cy="44327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7"/>
        <p:cNvGrpSpPr/>
        <p:nvPr/>
      </p:nvGrpSpPr>
      <p:grpSpPr>
        <a:xfrm>
          <a:off x="0" y="0"/>
          <a:ext cx="0" cy="0"/>
          <a:chOff x="0" y="0"/>
          <a:chExt cx="0" cy="0"/>
        </a:xfrm>
      </p:grpSpPr>
      <p:sp>
        <p:nvSpPr>
          <p:cNvPr id="128" name="Google Shape;128;p18"/>
          <p:cNvSpPr/>
          <p:nvPr/>
        </p:nvSpPr>
        <p:spPr>
          <a:xfrm rot="1542597">
            <a:off x="3662710" y="3128822"/>
            <a:ext cx="8990" cy="892654"/>
          </a:xfrm>
          <a:prstGeom prst="rect">
            <a:avLst/>
          </a:prstGeom>
          <a:solidFill>
            <a:srgbClr val="D9D9D9"/>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8"/>
          <p:cNvSpPr/>
          <p:nvPr/>
        </p:nvSpPr>
        <p:spPr>
          <a:xfrm rot="-1798898">
            <a:off x="5648139" y="3229008"/>
            <a:ext cx="9005" cy="893215"/>
          </a:xfrm>
          <a:prstGeom prst="rect">
            <a:avLst/>
          </a:prstGeom>
          <a:solidFill>
            <a:srgbClr val="D9D9D9"/>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8"/>
          <p:cNvSpPr/>
          <p:nvPr/>
        </p:nvSpPr>
        <p:spPr>
          <a:xfrm>
            <a:off x="1962465" y="3848071"/>
            <a:ext cx="1677000" cy="9378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8"/>
          <p:cNvSpPr txBox="1"/>
          <p:nvPr/>
        </p:nvSpPr>
        <p:spPr>
          <a:xfrm>
            <a:off x="1966198" y="3900303"/>
            <a:ext cx="1683000" cy="8331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2400" b="1">
                <a:solidFill>
                  <a:schemeClr val="accent3"/>
                </a:solidFill>
                <a:latin typeface="Source Sans Pro"/>
                <a:ea typeface="Source Sans Pro"/>
                <a:cs typeface="Source Sans Pro"/>
                <a:sym typeface="Source Sans Pro"/>
              </a:rPr>
              <a:t>B2B</a:t>
            </a:r>
            <a:endParaRPr sz="2400" b="1">
              <a:solidFill>
                <a:schemeClr val="accent3"/>
              </a:solidFill>
              <a:latin typeface="Source Sans Pro"/>
              <a:ea typeface="Source Sans Pro"/>
              <a:cs typeface="Source Sans Pro"/>
              <a:sym typeface="Source Sans Pro"/>
            </a:endParaRPr>
          </a:p>
          <a:p>
            <a:pPr marL="0" lvl="0" indent="0" algn="ctr" rtl="0">
              <a:spcBef>
                <a:spcPts val="600"/>
              </a:spcBef>
              <a:spcAft>
                <a:spcPts val="0"/>
              </a:spcAft>
              <a:buNone/>
            </a:pPr>
            <a:r>
              <a:rPr lang="en">
                <a:solidFill>
                  <a:srgbClr val="16344F"/>
                </a:solidFill>
                <a:latin typeface="Source Sans Pro"/>
                <a:ea typeface="Source Sans Pro"/>
                <a:cs typeface="Source Sans Pro"/>
                <a:sym typeface="Source Sans Pro"/>
              </a:rPr>
              <a:t>Brazil </a:t>
            </a:r>
            <a:r>
              <a:rPr lang="en" sz="1000">
                <a:solidFill>
                  <a:srgbClr val="333333"/>
                </a:solidFill>
                <a:highlight>
                  <a:srgbClr val="FFFFFF"/>
                </a:highlight>
              </a:rPr>
              <a:t>•</a:t>
            </a:r>
            <a:r>
              <a:rPr lang="en">
                <a:solidFill>
                  <a:srgbClr val="16344F"/>
                </a:solidFill>
                <a:latin typeface="Source Sans Pro"/>
                <a:ea typeface="Source Sans Pro"/>
                <a:cs typeface="Source Sans Pro"/>
                <a:sym typeface="Source Sans Pro"/>
              </a:rPr>
              <a:t> Latam</a:t>
            </a:r>
            <a:endParaRPr>
              <a:solidFill>
                <a:srgbClr val="16344F"/>
              </a:solidFill>
              <a:latin typeface="Source Sans Pro"/>
              <a:ea typeface="Source Sans Pro"/>
              <a:cs typeface="Source Sans Pro"/>
              <a:sym typeface="Source Sans Pro"/>
            </a:endParaRPr>
          </a:p>
        </p:txBody>
      </p:sp>
      <p:sp>
        <p:nvSpPr>
          <p:cNvPr id="132" name="Google Shape;132;p18"/>
          <p:cNvSpPr/>
          <p:nvPr/>
        </p:nvSpPr>
        <p:spPr>
          <a:xfrm>
            <a:off x="546475" y="985532"/>
            <a:ext cx="3968400" cy="13095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8"/>
          <p:cNvSpPr/>
          <p:nvPr/>
        </p:nvSpPr>
        <p:spPr>
          <a:xfrm>
            <a:off x="4668266" y="985532"/>
            <a:ext cx="1968900" cy="13095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8"/>
          <p:cNvSpPr/>
          <p:nvPr/>
        </p:nvSpPr>
        <p:spPr>
          <a:xfrm>
            <a:off x="6801641" y="985532"/>
            <a:ext cx="1788600" cy="13095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8"/>
          <p:cNvSpPr txBox="1"/>
          <p:nvPr/>
        </p:nvSpPr>
        <p:spPr>
          <a:xfrm>
            <a:off x="674628" y="728750"/>
            <a:ext cx="3840300" cy="29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2"/>
                </a:solidFill>
                <a:latin typeface="Montserrat"/>
                <a:ea typeface="Montserrat"/>
                <a:cs typeface="Montserrat"/>
                <a:sym typeface="Montserrat"/>
              </a:rPr>
              <a:t>Mainstream</a:t>
            </a:r>
            <a:endParaRPr sz="900">
              <a:solidFill>
                <a:schemeClr val="dk2"/>
              </a:solidFill>
              <a:latin typeface="Montserrat"/>
              <a:ea typeface="Montserrat"/>
              <a:cs typeface="Montserrat"/>
              <a:sym typeface="Montserrat"/>
            </a:endParaRPr>
          </a:p>
        </p:txBody>
      </p:sp>
      <p:sp>
        <p:nvSpPr>
          <p:cNvPr id="136" name="Google Shape;136;p18"/>
          <p:cNvSpPr txBox="1"/>
          <p:nvPr/>
        </p:nvSpPr>
        <p:spPr>
          <a:xfrm>
            <a:off x="4779304" y="728750"/>
            <a:ext cx="1632600" cy="29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2"/>
                </a:solidFill>
                <a:latin typeface="Montserrat"/>
                <a:ea typeface="Montserrat"/>
                <a:cs typeface="Montserrat"/>
                <a:sym typeface="Montserrat"/>
              </a:rPr>
              <a:t>Ultra Luxury</a:t>
            </a:r>
            <a:endParaRPr sz="900">
              <a:solidFill>
                <a:schemeClr val="dk2"/>
              </a:solidFill>
              <a:latin typeface="Montserrat"/>
              <a:ea typeface="Montserrat"/>
              <a:cs typeface="Montserrat"/>
              <a:sym typeface="Montserrat"/>
            </a:endParaRPr>
          </a:p>
        </p:txBody>
      </p:sp>
      <p:sp>
        <p:nvSpPr>
          <p:cNvPr id="137" name="Google Shape;137;p18"/>
          <p:cNvSpPr txBox="1"/>
          <p:nvPr/>
        </p:nvSpPr>
        <p:spPr>
          <a:xfrm>
            <a:off x="6879738" y="728750"/>
            <a:ext cx="1632600" cy="29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2"/>
                </a:solidFill>
                <a:latin typeface="Montserrat"/>
                <a:ea typeface="Montserrat"/>
                <a:cs typeface="Montserrat"/>
                <a:sym typeface="Montserrat"/>
              </a:rPr>
              <a:t>Krooze Inventory</a:t>
            </a:r>
            <a:endParaRPr sz="900">
              <a:solidFill>
                <a:schemeClr val="dk2"/>
              </a:solidFill>
              <a:latin typeface="Montserrat"/>
              <a:ea typeface="Montserrat"/>
              <a:cs typeface="Montserrat"/>
              <a:sym typeface="Montserrat"/>
            </a:endParaRPr>
          </a:p>
        </p:txBody>
      </p:sp>
      <p:pic>
        <p:nvPicPr>
          <p:cNvPr id="138" name="Google Shape;138;p18"/>
          <p:cNvPicPr preferRelativeResize="0"/>
          <p:nvPr/>
        </p:nvPicPr>
        <p:blipFill>
          <a:blip r:embed="rId3">
            <a:alphaModFix/>
          </a:blip>
          <a:stretch>
            <a:fillRect/>
          </a:stretch>
        </p:blipFill>
        <p:spPr>
          <a:xfrm>
            <a:off x="6937280" y="1047924"/>
            <a:ext cx="1521017" cy="1158408"/>
          </a:xfrm>
          <a:prstGeom prst="rect">
            <a:avLst/>
          </a:prstGeom>
          <a:noFill/>
          <a:ln>
            <a:noFill/>
          </a:ln>
        </p:spPr>
      </p:pic>
      <p:sp>
        <p:nvSpPr>
          <p:cNvPr id="139" name="Google Shape;139;p18"/>
          <p:cNvSpPr/>
          <p:nvPr/>
        </p:nvSpPr>
        <p:spPr>
          <a:xfrm>
            <a:off x="5584790" y="3848071"/>
            <a:ext cx="1632600" cy="9378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8"/>
          <p:cNvSpPr txBox="1"/>
          <p:nvPr/>
        </p:nvSpPr>
        <p:spPr>
          <a:xfrm>
            <a:off x="5604491" y="3900303"/>
            <a:ext cx="1593000" cy="8331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2400" b="1">
                <a:solidFill>
                  <a:schemeClr val="accent3"/>
                </a:solidFill>
                <a:latin typeface="Source Sans Pro"/>
                <a:ea typeface="Source Sans Pro"/>
                <a:cs typeface="Source Sans Pro"/>
                <a:sym typeface="Source Sans Pro"/>
              </a:rPr>
              <a:t>LOYALTY</a:t>
            </a:r>
            <a:endParaRPr sz="2400" b="1">
              <a:solidFill>
                <a:schemeClr val="accent3"/>
              </a:solidFill>
              <a:latin typeface="Source Sans Pro"/>
              <a:ea typeface="Source Sans Pro"/>
              <a:cs typeface="Source Sans Pro"/>
              <a:sym typeface="Source Sans Pro"/>
            </a:endParaRPr>
          </a:p>
          <a:p>
            <a:pPr marL="0" lvl="0" indent="0" algn="ctr" rtl="0">
              <a:spcBef>
                <a:spcPts val="600"/>
              </a:spcBef>
              <a:spcAft>
                <a:spcPts val="0"/>
              </a:spcAft>
              <a:buClr>
                <a:srgbClr val="000000"/>
              </a:buClr>
              <a:buSzPts val="1100"/>
              <a:buFont typeface="Arial"/>
              <a:buNone/>
            </a:pPr>
            <a:r>
              <a:rPr lang="en">
                <a:solidFill>
                  <a:srgbClr val="16344F"/>
                </a:solidFill>
                <a:latin typeface="Source Sans Pro"/>
                <a:ea typeface="Source Sans Pro"/>
                <a:cs typeface="Source Sans Pro"/>
                <a:sym typeface="Source Sans Pro"/>
              </a:rPr>
              <a:t>Brazil</a:t>
            </a:r>
            <a:endParaRPr>
              <a:solidFill>
                <a:srgbClr val="16344F"/>
              </a:solidFill>
              <a:latin typeface="Source Sans Pro"/>
              <a:ea typeface="Source Sans Pro"/>
              <a:cs typeface="Source Sans Pro"/>
              <a:sym typeface="Source Sans Pro"/>
            </a:endParaRPr>
          </a:p>
        </p:txBody>
      </p:sp>
      <p:sp>
        <p:nvSpPr>
          <p:cNvPr id="141" name="Google Shape;141;p18"/>
          <p:cNvSpPr/>
          <p:nvPr/>
        </p:nvSpPr>
        <p:spPr>
          <a:xfrm rot="-114549">
            <a:off x="4650803" y="3132158"/>
            <a:ext cx="9005" cy="885600"/>
          </a:xfrm>
          <a:prstGeom prst="rect">
            <a:avLst/>
          </a:prstGeom>
          <a:solidFill>
            <a:srgbClr val="D9D9D9"/>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8"/>
          <p:cNvSpPr/>
          <p:nvPr/>
        </p:nvSpPr>
        <p:spPr>
          <a:xfrm>
            <a:off x="3784742" y="3848071"/>
            <a:ext cx="1632600" cy="9378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8"/>
          <p:cNvSpPr txBox="1"/>
          <p:nvPr/>
        </p:nvSpPr>
        <p:spPr>
          <a:xfrm>
            <a:off x="3840492" y="3900303"/>
            <a:ext cx="1521000" cy="8331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2400" b="1">
                <a:solidFill>
                  <a:schemeClr val="accent3"/>
                </a:solidFill>
                <a:latin typeface="Source Sans Pro"/>
                <a:ea typeface="Source Sans Pro"/>
                <a:cs typeface="Source Sans Pro"/>
                <a:sym typeface="Source Sans Pro"/>
              </a:rPr>
              <a:t>B2C</a:t>
            </a:r>
            <a:endParaRPr sz="2400" b="1">
              <a:solidFill>
                <a:schemeClr val="accent3"/>
              </a:solidFill>
              <a:latin typeface="Source Sans Pro"/>
              <a:ea typeface="Source Sans Pro"/>
              <a:cs typeface="Source Sans Pro"/>
              <a:sym typeface="Source Sans Pro"/>
            </a:endParaRPr>
          </a:p>
          <a:p>
            <a:pPr marL="0" lvl="0" indent="0" algn="ctr" rtl="0">
              <a:spcBef>
                <a:spcPts val="600"/>
              </a:spcBef>
              <a:spcAft>
                <a:spcPts val="0"/>
              </a:spcAft>
              <a:buClr>
                <a:srgbClr val="000000"/>
              </a:buClr>
              <a:buSzPts val="1100"/>
              <a:buFont typeface="Arial"/>
              <a:buNone/>
            </a:pPr>
            <a:r>
              <a:rPr lang="en">
                <a:solidFill>
                  <a:srgbClr val="16344F"/>
                </a:solidFill>
                <a:latin typeface="Source Sans Pro"/>
                <a:ea typeface="Source Sans Pro"/>
                <a:cs typeface="Source Sans Pro"/>
                <a:sym typeface="Source Sans Pro"/>
              </a:rPr>
              <a:t>Brazil </a:t>
            </a:r>
            <a:r>
              <a:rPr lang="en" sz="1000">
                <a:solidFill>
                  <a:srgbClr val="333333"/>
                </a:solidFill>
                <a:highlight>
                  <a:srgbClr val="FFFFFF"/>
                </a:highlight>
              </a:rPr>
              <a:t>•</a:t>
            </a:r>
            <a:r>
              <a:rPr lang="en">
                <a:solidFill>
                  <a:srgbClr val="16344F"/>
                </a:solidFill>
                <a:latin typeface="Source Sans Pro"/>
                <a:ea typeface="Source Sans Pro"/>
                <a:cs typeface="Source Sans Pro"/>
                <a:sym typeface="Source Sans Pro"/>
              </a:rPr>
              <a:t> Latam</a:t>
            </a:r>
            <a:endParaRPr>
              <a:solidFill>
                <a:srgbClr val="16344F"/>
              </a:solidFill>
              <a:latin typeface="Source Sans Pro"/>
              <a:ea typeface="Source Sans Pro"/>
              <a:cs typeface="Source Sans Pro"/>
              <a:sym typeface="Source Sans Pro"/>
            </a:endParaRPr>
          </a:p>
        </p:txBody>
      </p:sp>
      <p:sp>
        <p:nvSpPr>
          <p:cNvPr id="144" name="Google Shape;144;p18"/>
          <p:cNvSpPr/>
          <p:nvPr/>
        </p:nvSpPr>
        <p:spPr>
          <a:xfrm>
            <a:off x="5481945" y="2590348"/>
            <a:ext cx="3048600" cy="6522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8"/>
          <p:cNvSpPr/>
          <p:nvPr/>
        </p:nvSpPr>
        <p:spPr>
          <a:xfrm>
            <a:off x="681360" y="2593606"/>
            <a:ext cx="3001200" cy="6522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8"/>
          <p:cNvSpPr/>
          <p:nvPr/>
        </p:nvSpPr>
        <p:spPr>
          <a:xfrm>
            <a:off x="3536704" y="2503113"/>
            <a:ext cx="2133000" cy="833100"/>
          </a:xfrm>
          <a:prstGeom prst="flowChartAlternateProcess">
            <a:avLst/>
          </a:prstGeom>
          <a:solidFill>
            <a:srgbClr val="FFFFFF"/>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7" name="Google Shape;147;p18"/>
          <p:cNvPicPr preferRelativeResize="0"/>
          <p:nvPr/>
        </p:nvPicPr>
        <p:blipFill>
          <a:blip r:embed="rId4">
            <a:alphaModFix/>
          </a:blip>
          <a:stretch>
            <a:fillRect/>
          </a:stretch>
        </p:blipFill>
        <p:spPr>
          <a:xfrm>
            <a:off x="3847224" y="2694127"/>
            <a:ext cx="1521017" cy="484120"/>
          </a:xfrm>
          <a:prstGeom prst="rect">
            <a:avLst/>
          </a:prstGeom>
          <a:noFill/>
          <a:ln>
            <a:noFill/>
          </a:ln>
        </p:spPr>
      </p:pic>
      <p:pic>
        <p:nvPicPr>
          <p:cNvPr id="148" name="Google Shape;148;p18"/>
          <p:cNvPicPr preferRelativeResize="0"/>
          <p:nvPr/>
        </p:nvPicPr>
        <p:blipFill>
          <a:blip r:embed="rId5">
            <a:alphaModFix/>
          </a:blip>
          <a:stretch>
            <a:fillRect/>
          </a:stretch>
        </p:blipFill>
        <p:spPr>
          <a:xfrm>
            <a:off x="5913955" y="2786847"/>
            <a:ext cx="963025" cy="291591"/>
          </a:xfrm>
          <a:prstGeom prst="rect">
            <a:avLst/>
          </a:prstGeom>
          <a:noFill/>
          <a:ln>
            <a:noFill/>
          </a:ln>
        </p:spPr>
      </p:pic>
      <p:pic>
        <p:nvPicPr>
          <p:cNvPr id="149" name="Google Shape;149;p18"/>
          <p:cNvPicPr preferRelativeResize="0"/>
          <p:nvPr/>
        </p:nvPicPr>
        <p:blipFill>
          <a:blip r:embed="rId6">
            <a:alphaModFix/>
          </a:blip>
          <a:stretch>
            <a:fillRect/>
          </a:stretch>
        </p:blipFill>
        <p:spPr>
          <a:xfrm>
            <a:off x="2322859" y="2790277"/>
            <a:ext cx="963025" cy="291591"/>
          </a:xfrm>
          <a:prstGeom prst="rect">
            <a:avLst/>
          </a:prstGeom>
          <a:noFill/>
          <a:ln>
            <a:noFill/>
          </a:ln>
        </p:spPr>
      </p:pic>
      <p:pic>
        <p:nvPicPr>
          <p:cNvPr id="150" name="Google Shape;150;p18"/>
          <p:cNvPicPr preferRelativeResize="0"/>
          <p:nvPr/>
        </p:nvPicPr>
        <p:blipFill>
          <a:blip r:embed="rId7">
            <a:alphaModFix/>
          </a:blip>
          <a:stretch>
            <a:fillRect/>
          </a:stretch>
        </p:blipFill>
        <p:spPr>
          <a:xfrm>
            <a:off x="7366388" y="2776980"/>
            <a:ext cx="959065" cy="291730"/>
          </a:xfrm>
          <a:prstGeom prst="rect">
            <a:avLst/>
          </a:prstGeom>
          <a:noFill/>
          <a:ln>
            <a:noFill/>
          </a:ln>
        </p:spPr>
      </p:pic>
      <p:pic>
        <p:nvPicPr>
          <p:cNvPr id="151" name="Google Shape;151;p18"/>
          <p:cNvPicPr preferRelativeResize="0"/>
          <p:nvPr/>
        </p:nvPicPr>
        <p:blipFill>
          <a:blip r:embed="rId8">
            <a:alphaModFix/>
          </a:blip>
          <a:stretch>
            <a:fillRect/>
          </a:stretch>
        </p:blipFill>
        <p:spPr>
          <a:xfrm>
            <a:off x="957091" y="2773721"/>
            <a:ext cx="959065" cy="291730"/>
          </a:xfrm>
          <a:prstGeom prst="rect">
            <a:avLst/>
          </a:prstGeom>
          <a:noFill/>
          <a:ln>
            <a:noFill/>
          </a:ln>
        </p:spPr>
      </p:pic>
      <p:sp>
        <p:nvSpPr>
          <p:cNvPr id="152" name="Google Shape;152;p18"/>
          <p:cNvSpPr txBox="1"/>
          <p:nvPr/>
        </p:nvSpPr>
        <p:spPr>
          <a:xfrm>
            <a:off x="338100" y="233979"/>
            <a:ext cx="8310600" cy="41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400" b="1">
                <a:solidFill>
                  <a:schemeClr val="accent3"/>
                </a:solidFill>
              </a:rPr>
              <a:t>How does </a:t>
            </a:r>
            <a:r>
              <a:rPr lang="en" sz="2400" b="1">
                <a:solidFill>
                  <a:srgbClr val="16344F"/>
                </a:solidFill>
              </a:rPr>
              <a:t>Krooze </a:t>
            </a:r>
            <a:r>
              <a:rPr lang="en" sz="2400" b="1">
                <a:solidFill>
                  <a:schemeClr val="accent3"/>
                </a:solidFill>
              </a:rPr>
              <a:t>look</a:t>
            </a:r>
            <a:r>
              <a:rPr lang="en" sz="2400" b="1">
                <a:solidFill>
                  <a:srgbClr val="16344F"/>
                </a:solidFill>
              </a:rPr>
              <a:t>?</a:t>
            </a:r>
            <a:endParaRPr sz="2400" b="1">
              <a:solidFill>
                <a:srgbClr val="0B5394"/>
              </a:solidFill>
            </a:endParaRPr>
          </a:p>
        </p:txBody>
      </p:sp>
      <p:pic>
        <p:nvPicPr>
          <p:cNvPr id="153" name="Google Shape;153;p18"/>
          <p:cNvPicPr preferRelativeResize="0"/>
          <p:nvPr/>
        </p:nvPicPr>
        <p:blipFill>
          <a:blip r:embed="rId9">
            <a:alphaModFix/>
          </a:blip>
          <a:stretch>
            <a:fillRect/>
          </a:stretch>
        </p:blipFill>
        <p:spPr>
          <a:xfrm>
            <a:off x="4816762" y="944171"/>
            <a:ext cx="1683000" cy="1346404"/>
          </a:xfrm>
          <a:prstGeom prst="rect">
            <a:avLst/>
          </a:prstGeom>
          <a:noFill/>
          <a:ln>
            <a:noFill/>
          </a:ln>
        </p:spPr>
      </p:pic>
      <p:pic>
        <p:nvPicPr>
          <p:cNvPr id="154" name="Google Shape;154;p18"/>
          <p:cNvPicPr preferRelativeResize="0"/>
          <p:nvPr/>
        </p:nvPicPr>
        <p:blipFill>
          <a:blip r:embed="rId10">
            <a:alphaModFix/>
          </a:blip>
          <a:stretch>
            <a:fillRect/>
          </a:stretch>
        </p:blipFill>
        <p:spPr>
          <a:xfrm>
            <a:off x="610525" y="1078425"/>
            <a:ext cx="3840301" cy="118166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58"/>
        <p:cNvGrpSpPr/>
        <p:nvPr/>
      </p:nvGrpSpPr>
      <p:grpSpPr>
        <a:xfrm>
          <a:off x="0" y="0"/>
          <a:ext cx="0" cy="0"/>
          <a:chOff x="0" y="0"/>
          <a:chExt cx="0" cy="0"/>
        </a:xfrm>
      </p:grpSpPr>
      <p:sp>
        <p:nvSpPr>
          <p:cNvPr id="159" name="Google Shape;159;p19"/>
          <p:cNvSpPr txBox="1">
            <a:spLocks noGrp="1"/>
          </p:cNvSpPr>
          <p:nvPr>
            <p:ph type="title"/>
          </p:nvPr>
        </p:nvSpPr>
        <p:spPr>
          <a:xfrm>
            <a:off x="311700" y="336650"/>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solidFill>
                  <a:schemeClr val="accent3"/>
                </a:solidFill>
              </a:rPr>
              <a:t>The perfect solution for</a:t>
            </a:r>
            <a:r>
              <a:rPr lang="en">
                <a:solidFill>
                  <a:schemeClr val="accent3"/>
                </a:solidFill>
              </a:rPr>
              <a:t> </a:t>
            </a:r>
            <a:r>
              <a:rPr lang="en"/>
              <a:t>Small Markets</a:t>
            </a:r>
            <a:endParaRPr/>
          </a:p>
        </p:txBody>
      </p:sp>
      <p:sp>
        <p:nvSpPr>
          <p:cNvPr id="160" name="Google Shape;160;p19"/>
          <p:cNvSpPr txBox="1">
            <a:spLocks noGrp="1"/>
          </p:cNvSpPr>
          <p:nvPr>
            <p:ph type="body" idx="1"/>
          </p:nvPr>
        </p:nvSpPr>
        <p:spPr>
          <a:xfrm>
            <a:off x="311700" y="1007875"/>
            <a:ext cx="8520600" cy="3889200"/>
          </a:xfrm>
          <a:prstGeom prst="rect">
            <a:avLst/>
          </a:prstGeom>
        </p:spPr>
        <p:txBody>
          <a:bodyPr spcFirstLastPara="1" wrap="square" lIns="91425" tIns="91425" rIns="91425" bIns="91425" anchor="t" anchorCtr="0">
            <a:noAutofit/>
          </a:bodyPr>
          <a:lstStyle/>
          <a:p>
            <a:pPr marL="285750" lvl="0" indent="-260350" algn="l" rtl="0">
              <a:lnSpc>
                <a:spcPct val="200000"/>
              </a:lnSpc>
              <a:spcBef>
                <a:spcPts val="1000"/>
              </a:spcBef>
              <a:spcAft>
                <a:spcPts val="0"/>
              </a:spcAft>
              <a:buClr>
                <a:srgbClr val="434343"/>
              </a:buClr>
              <a:buSzPts val="1200"/>
              <a:buChar char="•"/>
            </a:pPr>
            <a:r>
              <a:rPr lang="en" sz="1200">
                <a:solidFill>
                  <a:srgbClr val="434343"/>
                </a:solidFill>
              </a:rPr>
              <a:t>The only fully online travel company specializing in luxury / exclusive cruises in Brazil </a:t>
            </a:r>
            <a:endParaRPr sz="1200">
              <a:solidFill>
                <a:srgbClr val="434343"/>
              </a:solidFill>
            </a:endParaRPr>
          </a:p>
          <a:p>
            <a:pPr marL="285750" lvl="0" indent="-260350" algn="l" rtl="0">
              <a:lnSpc>
                <a:spcPct val="200000"/>
              </a:lnSpc>
              <a:spcBef>
                <a:spcPts val="1000"/>
              </a:spcBef>
              <a:spcAft>
                <a:spcPts val="0"/>
              </a:spcAft>
              <a:buClr>
                <a:srgbClr val="434343"/>
              </a:buClr>
              <a:buSzPts val="1200"/>
              <a:buChar char="•"/>
            </a:pPr>
            <a:r>
              <a:rPr lang="en" sz="1200">
                <a:solidFill>
                  <a:srgbClr val="434343"/>
                </a:solidFill>
              </a:rPr>
              <a:t>2 different business models: Direct sales (OTA website) &amp; Trade Sales with marketing Support</a:t>
            </a:r>
            <a:endParaRPr sz="1200">
              <a:solidFill>
                <a:srgbClr val="434343"/>
              </a:solidFill>
            </a:endParaRPr>
          </a:p>
          <a:p>
            <a:pPr marL="285750" lvl="0" indent="-260350" algn="l" rtl="0">
              <a:lnSpc>
                <a:spcPct val="200000"/>
              </a:lnSpc>
              <a:spcBef>
                <a:spcPts val="1000"/>
              </a:spcBef>
              <a:spcAft>
                <a:spcPts val="0"/>
              </a:spcAft>
              <a:buClr>
                <a:srgbClr val="434343"/>
              </a:buClr>
              <a:buSzPts val="1200"/>
              <a:buChar char="•"/>
            </a:pPr>
            <a:r>
              <a:rPr lang="en" sz="1200">
                <a:solidFill>
                  <a:srgbClr val="434343"/>
                </a:solidFill>
              </a:rPr>
              <a:t>Digital assets for travel agents and customers (stories, reels, emails, etc)</a:t>
            </a:r>
            <a:endParaRPr sz="1200">
              <a:solidFill>
                <a:srgbClr val="434343"/>
              </a:solidFill>
            </a:endParaRPr>
          </a:p>
          <a:p>
            <a:pPr marL="285750" lvl="0" indent="-260350" algn="l" rtl="0">
              <a:lnSpc>
                <a:spcPct val="200000"/>
              </a:lnSpc>
              <a:spcBef>
                <a:spcPts val="1000"/>
              </a:spcBef>
              <a:spcAft>
                <a:spcPts val="0"/>
              </a:spcAft>
              <a:buClr>
                <a:srgbClr val="434343"/>
              </a:buClr>
              <a:buSzPts val="1200"/>
              <a:buChar char="•"/>
            </a:pPr>
            <a:r>
              <a:rPr lang="en" sz="1200">
                <a:solidFill>
                  <a:srgbClr val="434343"/>
                </a:solidFill>
              </a:rPr>
              <a:t>Press releases to the trade</a:t>
            </a:r>
            <a:endParaRPr sz="1200">
              <a:solidFill>
                <a:srgbClr val="434343"/>
              </a:solidFill>
            </a:endParaRPr>
          </a:p>
          <a:p>
            <a:pPr marL="285750" lvl="0" indent="-260350" algn="l" rtl="0">
              <a:lnSpc>
                <a:spcPct val="200000"/>
              </a:lnSpc>
              <a:spcBef>
                <a:spcPts val="1000"/>
              </a:spcBef>
              <a:spcAft>
                <a:spcPts val="0"/>
              </a:spcAft>
              <a:buClr>
                <a:srgbClr val="434343"/>
              </a:buClr>
              <a:buSzPts val="1200"/>
              <a:buChar char="•"/>
            </a:pPr>
            <a:r>
              <a:rPr lang="en" sz="1200">
                <a:solidFill>
                  <a:srgbClr val="434343"/>
                </a:solidFill>
              </a:rPr>
              <a:t>Partnership with main tour operators </a:t>
            </a:r>
            <a:endParaRPr sz="1200">
              <a:solidFill>
                <a:srgbClr val="434343"/>
              </a:solidFill>
            </a:endParaRPr>
          </a:p>
          <a:p>
            <a:pPr marL="285750" lvl="0" indent="-260350" algn="l" rtl="0">
              <a:lnSpc>
                <a:spcPct val="200000"/>
              </a:lnSpc>
              <a:spcBef>
                <a:spcPts val="1000"/>
              </a:spcBef>
              <a:spcAft>
                <a:spcPts val="0"/>
              </a:spcAft>
              <a:buClr>
                <a:srgbClr val="434343"/>
              </a:buClr>
              <a:buSzPts val="1200"/>
              <a:buChar char="•"/>
            </a:pPr>
            <a:r>
              <a:rPr lang="en" sz="1200">
                <a:solidFill>
                  <a:srgbClr val="434343"/>
                </a:solidFill>
              </a:rPr>
              <a:t>Integrated with the largest LATAM GDS, putting your product on the shelves of thousands of travel agents</a:t>
            </a:r>
            <a:endParaRPr sz="1200">
              <a:solidFill>
                <a:srgbClr val="434343"/>
              </a:solidFill>
            </a:endParaRPr>
          </a:p>
          <a:p>
            <a:pPr marL="285750" lvl="0" indent="-260350" algn="l" rtl="0">
              <a:lnSpc>
                <a:spcPct val="200000"/>
              </a:lnSpc>
              <a:spcBef>
                <a:spcPts val="1000"/>
              </a:spcBef>
              <a:spcAft>
                <a:spcPts val="0"/>
              </a:spcAft>
              <a:buClr>
                <a:srgbClr val="434343"/>
              </a:buClr>
              <a:buSzPts val="1200"/>
              <a:buChar char="•"/>
            </a:pPr>
            <a:r>
              <a:rPr lang="en" sz="1200">
                <a:solidFill>
                  <a:srgbClr val="434343"/>
                </a:solidFill>
              </a:rPr>
              <a:t>We will standardize the product exchange rate and provide all features for local currency billing</a:t>
            </a:r>
            <a:endParaRPr sz="1200">
              <a:solidFill>
                <a:srgbClr val="434343"/>
              </a:solidFill>
            </a:endParaRPr>
          </a:p>
          <a:p>
            <a:pPr marL="285750" lvl="0" indent="-260350" algn="l" rtl="0">
              <a:lnSpc>
                <a:spcPct val="200000"/>
              </a:lnSpc>
              <a:spcBef>
                <a:spcPts val="1000"/>
              </a:spcBef>
              <a:spcAft>
                <a:spcPts val="0"/>
              </a:spcAft>
              <a:buClr>
                <a:srgbClr val="434343"/>
              </a:buClr>
              <a:buSzPts val="1200"/>
              <a:buChar char="•"/>
            </a:pPr>
            <a:r>
              <a:rPr lang="en" sz="1200">
                <a:solidFill>
                  <a:srgbClr val="434343"/>
                </a:solidFill>
              </a:rPr>
              <a:t>The easiest and most economical way to have sales in Brazil and Latin America</a:t>
            </a:r>
            <a:endParaRPr sz="1200">
              <a:solidFill>
                <a:srgbClr val="434343"/>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64"/>
        <p:cNvGrpSpPr/>
        <p:nvPr/>
      </p:nvGrpSpPr>
      <p:grpSpPr>
        <a:xfrm>
          <a:off x="0" y="0"/>
          <a:ext cx="0" cy="0"/>
          <a:chOff x="0" y="0"/>
          <a:chExt cx="0" cy="0"/>
        </a:xfrm>
      </p:grpSpPr>
      <p:sp>
        <p:nvSpPr>
          <p:cNvPr id="165" name="Google Shape;165;p20"/>
          <p:cNvSpPr txBox="1"/>
          <p:nvPr/>
        </p:nvSpPr>
        <p:spPr>
          <a:xfrm>
            <a:off x="416700" y="290675"/>
            <a:ext cx="8310600" cy="41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400" b="1">
                <a:solidFill>
                  <a:schemeClr val="accent3"/>
                </a:solidFill>
              </a:rPr>
              <a:t>Marketing </a:t>
            </a:r>
            <a:r>
              <a:rPr lang="en" sz="2400" b="1">
                <a:solidFill>
                  <a:schemeClr val="dk1"/>
                </a:solidFill>
              </a:rPr>
              <a:t>Material</a:t>
            </a:r>
            <a:endParaRPr sz="2400" b="1">
              <a:solidFill>
                <a:schemeClr val="dk1"/>
              </a:solidFill>
            </a:endParaRPr>
          </a:p>
        </p:txBody>
      </p:sp>
      <p:pic>
        <p:nvPicPr>
          <p:cNvPr id="166" name="Google Shape;166;p20"/>
          <p:cNvPicPr preferRelativeResize="0"/>
          <p:nvPr/>
        </p:nvPicPr>
        <p:blipFill>
          <a:blip r:embed="rId3">
            <a:alphaModFix/>
          </a:blip>
          <a:stretch>
            <a:fillRect/>
          </a:stretch>
        </p:blipFill>
        <p:spPr>
          <a:xfrm>
            <a:off x="2657975" y="2734974"/>
            <a:ext cx="1021031" cy="2138399"/>
          </a:xfrm>
          <a:prstGeom prst="rect">
            <a:avLst/>
          </a:prstGeom>
          <a:noFill/>
          <a:ln>
            <a:noFill/>
          </a:ln>
        </p:spPr>
      </p:pic>
      <p:sp>
        <p:nvSpPr>
          <p:cNvPr id="167" name="Google Shape;167;p20"/>
          <p:cNvSpPr/>
          <p:nvPr/>
        </p:nvSpPr>
        <p:spPr>
          <a:xfrm rot="-5400000">
            <a:off x="1535675" y="3422275"/>
            <a:ext cx="1894025" cy="639175"/>
          </a:xfrm>
          <a:prstGeom prst="flowChartMerge">
            <a:avLst/>
          </a:prstGeom>
          <a:solidFill>
            <a:srgbClr val="EEEEEE">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 name="Google Shape;168;p20"/>
          <p:cNvPicPr preferRelativeResize="0"/>
          <p:nvPr/>
        </p:nvPicPr>
        <p:blipFill>
          <a:blip r:embed="rId4">
            <a:alphaModFix/>
          </a:blip>
          <a:stretch>
            <a:fillRect/>
          </a:stretch>
        </p:blipFill>
        <p:spPr>
          <a:xfrm>
            <a:off x="4107450" y="2226835"/>
            <a:ext cx="1938526" cy="2946541"/>
          </a:xfrm>
          <a:prstGeom prst="rect">
            <a:avLst/>
          </a:prstGeom>
          <a:noFill/>
          <a:ln>
            <a:noFill/>
          </a:ln>
        </p:spPr>
      </p:pic>
      <p:sp>
        <p:nvSpPr>
          <p:cNvPr id="169" name="Google Shape;169;p20"/>
          <p:cNvSpPr/>
          <p:nvPr/>
        </p:nvSpPr>
        <p:spPr>
          <a:xfrm rot="5400000">
            <a:off x="4301375" y="2452900"/>
            <a:ext cx="3833075" cy="965375"/>
          </a:xfrm>
          <a:prstGeom prst="flowChartMerge">
            <a:avLst/>
          </a:prstGeom>
          <a:solidFill>
            <a:srgbClr val="EEEEEE">
              <a:alpha val="71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0" name="Google Shape;170;p20"/>
          <p:cNvPicPr preferRelativeResize="0"/>
          <p:nvPr/>
        </p:nvPicPr>
        <p:blipFill>
          <a:blip r:embed="rId5">
            <a:alphaModFix/>
          </a:blip>
          <a:stretch>
            <a:fillRect/>
          </a:stretch>
        </p:blipFill>
        <p:spPr>
          <a:xfrm>
            <a:off x="6700588" y="1009871"/>
            <a:ext cx="2024299" cy="3851430"/>
          </a:xfrm>
          <a:prstGeom prst="rect">
            <a:avLst/>
          </a:prstGeom>
          <a:noFill/>
          <a:ln w="9525" cap="flat" cmpd="sng">
            <a:solidFill>
              <a:srgbClr val="F3F3F3"/>
            </a:solidFill>
            <a:prstDash val="solid"/>
            <a:round/>
            <a:headEnd type="none" w="sm" len="sm"/>
            <a:tailEnd type="none" w="sm" len="sm"/>
          </a:ln>
        </p:spPr>
      </p:pic>
      <p:pic>
        <p:nvPicPr>
          <p:cNvPr id="171" name="Google Shape;171;p20"/>
          <p:cNvPicPr preferRelativeResize="0"/>
          <p:nvPr/>
        </p:nvPicPr>
        <p:blipFill rotWithShape="1">
          <a:blip r:embed="rId6">
            <a:alphaModFix/>
          </a:blip>
          <a:srcRect l="17554" r="16646"/>
          <a:stretch/>
        </p:blipFill>
        <p:spPr>
          <a:xfrm>
            <a:off x="2693800" y="3170225"/>
            <a:ext cx="949377" cy="955571"/>
          </a:xfrm>
          <a:prstGeom prst="rect">
            <a:avLst/>
          </a:prstGeom>
          <a:noFill/>
          <a:ln>
            <a:noFill/>
          </a:ln>
        </p:spPr>
      </p:pic>
      <p:pic>
        <p:nvPicPr>
          <p:cNvPr id="172" name="Google Shape;172;p20"/>
          <p:cNvPicPr preferRelativeResize="0"/>
          <p:nvPr/>
        </p:nvPicPr>
        <p:blipFill rotWithShape="1">
          <a:blip r:embed="rId6">
            <a:alphaModFix/>
          </a:blip>
          <a:srcRect l="14447" r="18881"/>
          <a:stretch/>
        </p:blipFill>
        <p:spPr>
          <a:xfrm>
            <a:off x="290725" y="2811238"/>
            <a:ext cx="1858294" cy="1858299"/>
          </a:xfrm>
          <a:prstGeom prst="rect">
            <a:avLst/>
          </a:prstGeom>
          <a:noFill/>
          <a:ln w="19050" cap="flat" cmpd="sng">
            <a:solidFill>
              <a:srgbClr val="F3F3F3"/>
            </a:solidFill>
            <a:prstDash val="solid"/>
            <a:round/>
            <a:headEnd type="none" w="sm" len="sm"/>
            <a:tailEnd type="none" w="sm" len="sm"/>
          </a:ln>
        </p:spPr>
      </p:pic>
      <p:sp>
        <p:nvSpPr>
          <p:cNvPr id="173" name="Google Shape;173;p20"/>
          <p:cNvSpPr txBox="1">
            <a:spLocks noGrp="1"/>
          </p:cNvSpPr>
          <p:nvPr>
            <p:ph type="body" idx="1"/>
          </p:nvPr>
        </p:nvSpPr>
        <p:spPr>
          <a:xfrm>
            <a:off x="301350" y="1013900"/>
            <a:ext cx="5486400" cy="1123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200"/>
              <a:t>Our team will create and spread promotions and marketing actions. With this content, even a small agency will have access to marketing material in their native language, with the same quality that large corporations and competitors would promote.</a:t>
            </a:r>
            <a:endParaRPr sz="12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77"/>
        <p:cNvGrpSpPr/>
        <p:nvPr/>
      </p:nvGrpSpPr>
      <p:grpSpPr>
        <a:xfrm>
          <a:off x="0" y="0"/>
          <a:ext cx="0" cy="0"/>
          <a:chOff x="0" y="0"/>
          <a:chExt cx="0" cy="0"/>
        </a:xfrm>
      </p:grpSpPr>
      <p:sp>
        <p:nvSpPr>
          <p:cNvPr id="178" name="Google Shape;178;p21"/>
          <p:cNvSpPr txBox="1"/>
          <p:nvPr/>
        </p:nvSpPr>
        <p:spPr>
          <a:xfrm>
            <a:off x="416700" y="330125"/>
            <a:ext cx="8310600" cy="41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400" b="1">
                <a:solidFill>
                  <a:schemeClr val="accent3"/>
                </a:solidFill>
              </a:rPr>
              <a:t>News </a:t>
            </a:r>
            <a:r>
              <a:rPr lang="en" sz="2400" b="1">
                <a:solidFill>
                  <a:schemeClr val="dk1"/>
                </a:solidFill>
              </a:rPr>
              <a:t>Portal</a:t>
            </a:r>
            <a:endParaRPr sz="2400" b="1">
              <a:solidFill>
                <a:schemeClr val="dk1"/>
              </a:solidFill>
            </a:endParaRPr>
          </a:p>
        </p:txBody>
      </p:sp>
      <p:pic>
        <p:nvPicPr>
          <p:cNvPr id="179" name="Google Shape;179;p21"/>
          <p:cNvPicPr preferRelativeResize="0"/>
          <p:nvPr/>
        </p:nvPicPr>
        <p:blipFill>
          <a:blip r:embed="rId3">
            <a:alphaModFix/>
          </a:blip>
          <a:stretch>
            <a:fillRect/>
          </a:stretch>
        </p:blipFill>
        <p:spPr>
          <a:xfrm>
            <a:off x="5127525" y="2135322"/>
            <a:ext cx="3134749" cy="3279616"/>
          </a:xfrm>
          <a:prstGeom prst="rect">
            <a:avLst/>
          </a:prstGeom>
          <a:noFill/>
          <a:ln>
            <a:noFill/>
          </a:ln>
        </p:spPr>
      </p:pic>
      <p:sp>
        <p:nvSpPr>
          <p:cNvPr id="180" name="Google Shape;180;p21"/>
          <p:cNvSpPr/>
          <p:nvPr/>
        </p:nvSpPr>
        <p:spPr>
          <a:xfrm rot="-5400000">
            <a:off x="3718725" y="3151700"/>
            <a:ext cx="2248125" cy="721875"/>
          </a:xfrm>
          <a:prstGeom prst="flowChartMerge">
            <a:avLst/>
          </a:prstGeom>
          <a:solidFill>
            <a:srgbClr val="EEEEEE">
              <a:alpha val="71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1" name="Google Shape;181;p21"/>
          <p:cNvPicPr preferRelativeResize="0"/>
          <p:nvPr/>
        </p:nvPicPr>
        <p:blipFill rotWithShape="1">
          <a:blip r:embed="rId4">
            <a:alphaModFix/>
          </a:blip>
          <a:srcRect l="5373" r="7533"/>
          <a:stretch/>
        </p:blipFill>
        <p:spPr>
          <a:xfrm>
            <a:off x="569175" y="2412137"/>
            <a:ext cx="3901951" cy="2200975"/>
          </a:xfrm>
          <a:prstGeom prst="rect">
            <a:avLst/>
          </a:prstGeom>
          <a:noFill/>
          <a:ln w="19050" cap="flat" cmpd="sng">
            <a:solidFill>
              <a:srgbClr val="F3F3F3"/>
            </a:solidFill>
            <a:prstDash val="solid"/>
            <a:round/>
            <a:headEnd type="none" w="sm" len="sm"/>
            <a:tailEnd type="none" w="sm" len="sm"/>
          </a:ln>
        </p:spPr>
      </p:pic>
      <p:sp>
        <p:nvSpPr>
          <p:cNvPr id="182" name="Google Shape;182;p21"/>
          <p:cNvSpPr txBox="1">
            <a:spLocks noGrp="1"/>
          </p:cNvSpPr>
          <p:nvPr>
            <p:ph type="body" idx="1"/>
          </p:nvPr>
        </p:nvSpPr>
        <p:spPr>
          <a:xfrm>
            <a:off x="301350" y="1013900"/>
            <a:ext cx="8536500" cy="1101300"/>
          </a:xfrm>
          <a:prstGeom prst="rect">
            <a:avLst/>
          </a:prstGeom>
        </p:spPr>
        <p:txBody>
          <a:bodyPr spcFirstLastPara="1" wrap="square" lIns="91425" tIns="91425" rIns="91425" bIns="91425" anchor="t" anchorCtr="0">
            <a:normAutofit/>
          </a:bodyPr>
          <a:lstStyle/>
          <a:p>
            <a:pPr marL="171450" marR="71437" lvl="0" indent="0" algn="l" rtl="0">
              <a:spcBef>
                <a:spcPts val="0"/>
              </a:spcBef>
              <a:spcAft>
                <a:spcPts val="0"/>
              </a:spcAft>
              <a:buNone/>
            </a:pPr>
            <a:r>
              <a:rPr lang="en" sz="1200"/>
              <a:t>We will create news and informative press releases  about your company to send to the market, creating interest in the product in the market, and you will always be present  in the only exclusive cruise news portal of Brazil (krooze.com.br)</a:t>
            </a:r>
            <a:endParaRPr sz="1200" b="1"/>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729</Words>
  <Application>Microsoft Office PowerPoint</Application>
  <PresentationFormat>Apresentação na tela (16:9)</PresentationFormat>
  <Paragraphs>80</Paragraphs>
  <Slides>11</Slides>
  <Notes>11</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11</vt:i4>
      </vt:variant>
    </vt:vector>
  </HeadingPairs>
  <TitlesOfParts>
    <vt:vector size="15" baseType="lpstr">
      <vt:lpstr>Montserrat</vt:lpstr>
      <vt:lpstr>Source Sans Pro</vt:lpstr>
      <vt:lpstr>Arial</vt:lpstr>
      <vt:lpstr>Simple Light</vt:lpstr>
      <vt:lpstr>Apresentação do PowerPoint</vt:lpstr>
      <vt:lpstr>About us</vt:lpstr>
      <vt:lpstr>Our Team</vt:lpstr>
      <vt:lpstr>Our backbone</vt:lpstr>
      <vt:lpstr>Apresentação do PowerPoint</vt:lpstr>
      <vt:lpstr>Apresentação do PowerPoint</vt:lpstr>
      <vt:lpstr>The perfect solution for Small Markets</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cp:lastModifiedBy>Paulo Papoy Szczerbenko</cp:lastModifiedBy>
  <cp:revision>1</cp:revision>
  <dcterms:modified xsi:type="dcterms:W3CDTF">2022-03-18T13:57:58Z</dcterms:modified>
</cp:coreProperties>
</file>