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1825"/>
    <a:srgbClr val="7360C1"/>
    <a:srgbClr val="F108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3F5F81-79C2-F445-A3A1-0CB27718F9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CC8FCE8-C149-B347-B11D-D857322165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6FA9B3-55F2-F748-BCA4-7AECD83F4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0132C2-ADC1-1846-9B61-A79A20C10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8771926-3431-124F-BC6A-9AC7534AC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6404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DB5B22-4820-DE46-BF03-9712A57C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CFBD0C2-4DA3-8C41-ADED-82273A9E51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B43DE0-A3A3-7542-9BBD-E1B192779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315355-7CE3-FB4B-BC0B-3E137444E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189D2B-72F2-F84F-9021-68838A2D0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0225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7B1A6CA-3FF7-484D-8B9B-A42148853A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A641820-396B-D046-81C2-FA0DF87457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241D79-5ECF-B845-8F44-7D93B7C42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B06243-EF03-424B-A6EB-A5BFE9F1B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E8B21E-E73F-3C44-B0EE-227599A28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244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E9D5BE-05D0-234B-8CFE-30591ACDC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7E4EDDB-4AA5-1245-8A22-3E951391AA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1C9E6E-A27F-2C40-9081-D94B188A7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1E5D2B-8E06-734C-81FC-E8BB09F44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EF853C-3316-D740-AB0B-6ACBC6E9B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1232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6379F5-A5EA-E64E-84A5-CA6CF5997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79D9AF-BF1B-D349-915D-C3BFB90B98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4AB61A4-69D4-AB4A-9E2F-EBD6C942B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7628D4-879A-D84E-8C4D-2F81A240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4FAE43-20FD-7B43-A61B-40D84D857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096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46F6AE-DF89-BE40-AE8C-0B4C0A84B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24ED0F-95C7-3841-B525-543C9EA73C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618E0AD-22FE-674C-B22C-010080A4E9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E77BE8-9E79-9942-9A55-36565D55F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6722D41-CFC5-DB46-AF8A-7855CF7F6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E7C1ECA-8C58-E848-9C32-B323283A7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0884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29B517-3AAA-8444-BEB0-755137967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427F83D-D6BD-ED46-918A-DBDBF2B3D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C20A27E-AF23-7647-8948-57125D4E52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3BFC39F-36AE-5048-A3C5-25672F2139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44875BA-1710-0549-A981-5CF6299F2B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BA163FE-9354-874F-98F9-65E3E2AB4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250C155-0952-8241-B797-F7D41E692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722282D-9E8D-7643-8235-EA5A5BCC0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6126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05F1BE-6764-1D48-ABB2-3B96320A4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D788AAD-664C-414B-867D-4984080DB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2D27A60-F9E2-E749-82DA-166E5EC81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3CA9D2-29C2-C644-A4AF-CBE366B7B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496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C5BCD25-3AAF-284A-8F65-8814A0573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B5140A-D920-C940-8AC5-50B789102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E3B4BDE-C7AF-7545-8085-B17CC8847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697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72CA00-E6AC-864E-920E-1718AAE1E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12B4DE-A7D4-4346-BE10-991EEE49A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391AF46-CB48-A442-944C-030E646BC4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ABEB0D7-66F8-E641-AD65-B9604D88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28FE6D2-CAD1-6F42-BD3A-64CF8711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E5211F-7C9E-154B-86C6-3CFBC147D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2456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3E1600-B9DF-3B4E-9615-3E33D0E8B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5D9E561-EE1E-5A4D-90AA-54D60BE467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D01B9E8-3260-FB40-AB24-48556C94F9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4EF2540-04D2-EB40-9AB1-174892C81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F35FA9-E55A-D745-99A3-0EA460817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27E7E6C-5064-A948-929B-E0BF35B8C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638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15F485D-5C49-AE4E-B73F-A8FAF8167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31BA1ED-0D9D-C94E-811A-53091CAC2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E3B1FF-5B67-1748-AA43-9BFF43758D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C8184-0DCA-0446-99FD-D053C207C232}" type="datetimeFigureOut">
              <a:rPr lang="de-DE" smtClean="0"/>
              <a:t>16.02.22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2F9D8B-4E7E-7443-B98D-2440551F3E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C701CD0-A635-E343-8A83-A99F06DE27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AAB79-7E4D-A84B-80FB-1576515609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45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8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8686F8D4-0815-9A4B-AD22-F4B208D2A2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645" t="41096" r="17976" b="42283"/>
          <a:stretch/>
        </p:blipFill>
        <p:spPr>
          <a:xfrm>
            <a:off x="325676" y="0"/>
            <a:ext cx="4346532" cy="113986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B842FAFF-7FC0-764E-ACE6-1BB58EBBA0E7}"/>
              </a:ext>
            </a:extLst>
          </p:cNvPr>
          <p:cNvSpPr txBox="1"/>
          <p:nvPr/>
        </p:nvSpPr>
        <p:spPr>
          <a:xfrm>
            <a:off x="118997" y="955203"/>
            <a:ext cx="3901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einfach mehr als laden</a:t>
            </a:r>
          </a:p>
        </p:txBody>
      </p: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A91876D2-CFCD-F04C-AB75-FBEE29F93B42}"/>
              </a:ext>
            </a:extLst>
          </p:cNvPr>
          <p:cNvCxnSpPr/>
          <p:nvPr/>
        </p:nvCxnSpPr>
        <p:spPr>
          <a:xfrm>
            <a:off x="118997" y="1603332"/>
            <a:ext cx="11981145" cy="0"/>
          </a:xfrm>
          <a:prstGeom prst="line">
            <a:avLst/>
          </a:prstGeom>
          <a:ln w="63500">
            <a:gradFill flip="none" rotWithShape="1">
              <a:gsLst>
                <a:gs pos="0">
                  <a:srgbClr val="F108A0"/>
                </a:gs>
                <a:gs pos="100000">
                  <a:srgbClr val="7360C1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rgbClr val="7360C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800A00A4-5BFA-E046-87B8-FE397D5D2866}"/>
              </a:ext>
            </a:extLst>
          </p:cNvPr>
          <p:cNvSpPr txBox="1"/>
          <p:nvPr/>
        </p:nvSpPr>
        <p:spPr>
          <a:xfrm>
            <a:off x="3951961" y="1186934"/>
            <a:ext cx="1822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108A0"/>
                </a:solidFill>
              </a:rPr>
              <a:t>Lösungen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F39D821-6437-4043-8B8B-10218E77E6FF}"/>
              </a:ext>
            </a:extLst>
          </p:cNvPr>
          <p:cNvSpPr txBox="1"/>
          <p:nvPr/>
        </p:nvSpPr>
        <p:spPr>
          <a:xfrm>
            <a:off x="5626271" y="1210467"/>
            <a:ext cx="2227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Unternehmen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B9B628D-9881-264E-B11A-B1E4A72B936F}"/>
              </a:ext>
            </a:extLst>
          </p:cNvPr>
          <p:cNvSpPr txBox="1"/>
          <p:nvPr/>
        </p:nvSpPr>
        <p:spPr>
          <a:xfrm>
            <a:off x="7718118" y="1207428"/>
            <a:ext cx="2227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Services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D348A69-15F1-F845-B462-A16E824F6785}"/>
              </a:ext>
            </a:extLst>
          </p:cNvPr>
          <p:cNvSpPr txBox="1"/>
          <p:nvPr/>
        </p:nvSpPr>
        <p:spPr>
          <a:xfrm>
            <a:off x="10876761" y="1186934"/>
            <a:ext cx="1012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Kontakt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7D66DE5-DA8B-7141-9CC1-F9EEBB05B14A}"/>
              </a:ext>
            </a:extLst>
          </p:cNvPr>
          <p:cNvSpPr txBox="1"/>
          <p:nvPr/>
        </p:nvSpPr>
        <p:spPr>
          <a:xfrm>
            <a:off x="9341280" y="1195662"/>
            <a:ext cx="1012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Karriere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B4B03291-402B-A547-8350-895649634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7175" y="1931519"/>
            <a:ext cx="4828209" cy="3218806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9039E210-2D1F-FF4D-A433-1339C021DE70}"/>
              </a:ext>
            </a:extLst>
          </p:cNvPr>
          <p:cNvSpPr txBox="1"/>
          <p:nvPr/>
        </p:nvSpPr>
        <p:spPr>
          <a:xfrm>
            <a:off x="377345" y="1931519"/>
            <a:ext cx="654983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rgbClr val="F108A0"/>
                </a:solidFill>
              </a:rPr>
              <a:t>lade-plus ist Ihr Partner </a:t>
            </a:r>
          </a:p>
          <a:p>
            <a:r>
              <a:rPr lang="de-DE" dirty="0">
                <a:solidFill>
                  <a:schemeClr val="bg1"/>
                </a:solidFill>
              </a:rPr>
              <a:t>wenn das Laden nicht nur einfach, sondern die Umsetzung auch aus einer Hand kommen soll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Wir  bieten Lösungen sowohl für </a:t>
            </a:r>
            <a:r>
              <a:rPr lang="de-DE" sz="1400" dirty="0">
                <a:solidFill>
                  <a:srgbClr val="F108A0"/>
                </a:solidFill>
              </a:rPr>
              <a:t>Privatkunden, Geschäftskunden </a:t>
            </a:r>
            <a:r>
              <a:rPr lang="de-DE" sz="1400" dirty="0">
                <a:solidFill>
                  <a:schemeClr val="bg1"/>
                </a:solidFill>
              </a:rPr>
              <a:t>als auch </a:t>
            </a:r>
            <a:r>
              <a:rPr lang="de-DE" sz="1400" dirty="0">
                <a:solidFill>
                  <a:srgbClr val="F108A0"/>
                </a:solidFill>
              </a:rPr>
              <a:t>Kommunen</a:t>
            </a:r>
            <a:r>
              <a:rPr lang="de-DE" sz="1400" dirty="0">
                <a:solidFill>
                  <a:schemeClr val="bg1"/>
                </a:solidFill>
              </a:rPr>
              <a:t> an, die schnell, fair und ohne Eigenleistung zu einer smarten Ladelösung für E-Fahrzeuge kommen möchten.</a:t>
            </a:r>
          </a:p>
          <a:p>
            <a:endParaRPr lang="de-DE" sz="1400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Von der Beratung, über die Installation, Inbetriebnahme bis zur Abrechnung und Wartung bekommen Sie bei lade-plus alles aus einer Hand. Auf Wunsch vermieten wir auch die Ladetechnik und übernehmen im gewerblichen Bereich die direkte Abrechnung mit dem Nutzer. Für Kommunen bieten wir den kostenfreien </a:t>
            </a:r>
            <a:r>
              <a:rPr lang="de-DE" sz="1400" dirty="0" err="1">
                <a:solidFill>
                  <a:schemeClr val="bg1"/>
                </a:solidFill>
              </a:rPr>
              <a:t>Full</a:t>
            </a:r>
            <a:r>
              <a:rPr lang="de-DE" sz="1400" dirty="0">
                <a:solidFill>
                  <a:schemeClr val="bg1"/>
                </a:solidFill>
              </a:rPr>
              <a:t>-Service an und beteiligen die Gemeinden an der Nutzung der Infrastruktur.</a:t>
            </a:r>
          </a:p>
          <a:p>
            <a:endParaRPr lang="de-DE" sz="1400" dirty="0">
              <a:solidFill>
                <a:schemeClr val="bg1"/>
              </a:solidFill>
            </a:endParaRPr>
          </a:p>
          <a:p>
            <a:r>
              <a:rPr lang="de-DE" sz="1400" dirty="0">
                <a:solidFill>
                  <a:schemeClr val="bg1"/>
                </a:solidFill>
              </a:rPr>
              <a:t>Fragen Sie uns nach der auf Ihre individuellen Bedürfnisse zugeschnittenen Lösung: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2698CD7B-AB58-8E4C-B3BE-BE4B09B6961E}"/>
              </a:ext>
            </a:extLst>
          </p:cNvPr>
          <p:cNvSpPr txBox="1"/>
          <p:nvPr/>
        </p:nvSpPr>
        <p:spPr>
          <a:xfrm>
            <a:off x="1326067" y="5744317"/>
            <a:ext cx="163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108A0"/>
                </a:solidFill>
              </a:rPr>
              <a:t>als Privatkunde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75126F1-7F95-F742-BB5D-4262B02AE70B}"/>
              </a:ext>
            </a:extLst>
          </p:cNvPr>
          <p:cNvSpPr txBox="1"/>
          <p:nvPr/>
        </p:nvSpPr>
        <p:spPr>
          <a:xfrm>
            <a:off x="5368924" y="5720213"/>
            <a:ext cx="1990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108A0"/>
                </a:solidFill>
              </a:rPr>
              <a:t>als Geschäftskunde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A7CB5C9C-BE35-3B44-9711-2AE3EFB4164F}"/>
              </a:ext>
            </a:extLst>
          </p:cNvPr>
          <p:cNvSpPr txBox="1"/>
          <p:nvPr/>
        </p:nvSpPr>
        <p:spPr>
          <a:xfrm>
            <a:off x="9576886" y="5744317"/>
            <a:ext cx="1456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108A0"/>
                </a:solidFill>
              </a:rPr>
              <a:t>als Kommune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AAA05DD-C239-C042-96BA-30A0CF63D42A}"/>
              </a:ext>
            </a:extLst>
          </p:cNvPr>
          <p:cNvSpPr/>
          <p:nvPr/>
        </p:nvSpPr>
        <p:spPr>
          <a:xfrm>
            <a:off x="389872" y="5619112"/>
            <a:ext cx="3630984" cy="1229731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7CEF761-032B-DA41-B2BB-5F6240572FE3}"/>
              </a:ext>
            </a:extLst>
          </p:cNvPr>
          <p:cNvSpPr/>
          <p:nvPr/>
        </p:nvSpPr>
        <p:spPr>
          <a:xfrm>
            <a:off x="4335571" y="5626564"/>
            <a:ext cx="3731192" cy="1229731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701B02E9-EEAF-FA4E-96A9-FD2DD3AE22F8}"/>
              </a:ext>
            </a:extLst>
          </p:cNvPr>
          <p:cNvSpPr/>
          <p:nvPr/>
        </p:nvSpPr>
        <p:spPr>
          <a:xfrm>
            <a:off x="8275243" y="5626563"/>
            <a:ext cx="3731192" cy="1229731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0370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8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feld 19">
            <a:extLst>
              <a:ext uri="{FF2B5EF4-FFF2-40B4-BE49-F238E27FC236}">
                <a16:creationId xmlns:a16="http://schemas.microsoft.com/office/drawing/2014/main" id="{2698CD7B-AB58-8E4C-B3BE-BE4B09B6961E}"/>
              </a:ext>
            </a:extLst>
          </p:cNvPr>
          <p:cNvSpPr txBox="1"/>
          <p:nvPr/>
        </p:nvSpPr>
        <p:spPr>
          <a:xfrm>
            <a:off x="1326067" y="245403"/>
            <a:ext cx="163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108A0"/>
                </a:solidFill>
              </a:rPr>
              <a:t>als Privatkunde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75126F1-7F95-F742-BB5D-4262B02AE70B}"/>
              </a:ext>
            </a:extLst>
          </p:cNvPr>
          <p:cNvSpPr txBox="1"/>
          <p:nvPr/>
        </p:nvSpPr>
        <p:spPr>
          <a:xfrm>
            <a:off x="5368924" y="221299"/>
            <a:ext cx="1990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108A0"/>
                </a:solidFill>
              </a:rPr>
              <a:t>als Geschäftskunde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A7CB5C9C-BE35-3B44-9711-2AE3EFB4164F}"/>
              </a:ext>
            </a:extLst>
          </p:cNvPr>
          <p:cNvSpPr txBox="1"/>
          <p:nvPr/>
        </p:nvSpPr>
        <p:spPr>
          <a:xfrm>
            <a:off x="9576886" y="245403"/>
            <a:ext cx="1456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F108A0"/>
                </a:solidFill>
              </a:rPr>
              <a:t>als Kommune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AAA05DD-C239-C042-96BA-30A0CF63D42A}"/>
              </a:ext>
            </a:extLst>
          </p:cNvPr>
          <p:cNvSpPr/>
          <p:nvPr/>
        </p:nvSpPr>
        <p:spPr>
          <a:xfrm>
            <a:off x="389872" y="120198"/>
            <a:ext cx="3630984" cy="6643856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7CEF761-032B-DA41-B2BB-5F6240572FE3}"/>
              </a:ext>
            </a:extLst>
          </p:cNvPr>
          <p:cNvSpPr/>
          <p:nvPr/>
        </p:nvSpPr>
        <p:spPr>
          <a:xfrm>
            <a:off x="4335571" y="127649"/>
            <a:ext cx="3731192" cy="6636405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701B02E9-EEAF-FA4E-96A9-FD2DD3AE22F8}"/>
              </a:ext>
            </a:extLst>
          </p:cNvPr>
          <p:cNvSpPr/>
          <p:nvPr/>
        </p:nvSpPr>
        <p:spPr>
          <a:xfrm>
            <a:off x="8275243" y="127649"/>
            <a:ext cx="3731192" cy="6636404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1DC147B-53B5-5F4D-A4DA-0066877452FB}"/>
              </a:ext>
            </a:extLst>
          </p:cNvPr>
          <p:cNvSpPr txBox="1"/>
          <p:nvPr/>
        </p:nvSpPr>
        <p:spPr>
          <a:xfrm>
            <a:off x="425884" y="577102"/>
            <a:ext cx="359497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Bestandsanalyse mit umfangreicher Beratung über die Möglichkeiten der Umsetzung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Prüfung und Übernahme der Anmeldung verfügbarer Fördermöglichkeiten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Auswahl an smarten </a:t>
            </a:r>
            <a:r>
              <a:rPr lang="de-DE" sz="1400" dirty="0" err="1">
                <a:solidFill>
                  <a:schemeClr val="bg1"/>
                </a:solidFill>
              </a:rPr>
              <a:t>Wallbox</a:t>
            </a:r>
            <a:r>
              <a:rPr lang="de-DE" sz="1400" dirty="0">
                <a:solidFill>
                  <a:schemeClr val="bg1"/>
                </a:solidFill>
              </a:rPr>
              <a:t> Lösungen, passend für Ihr Fahrzeug und Ihre Bedürfnisse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Installation inkl. aller notwendigen Materialien und Tätigkeiten (Durchbrüche, Erdarbeiten, etc.)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Inbetriebnahme und Einweisung in die Ladetechnik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Jährlich technische Wartung nach DGUV3 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Reparaturservice, unter Berücksichtigung der geltenden Garantie Ansprüche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2AFC08BE-BF57-1740-BB00-725A08F1BD8C}"/>
              </a:ext>
            </a:extLst>
          </p:cNvPr>
          <p:cNvSpPr txBox="1"/>
          <p:nvPr/>
        </p:nvSpPr>
        <p:spPr>
          <a:xfrm>
            <a:off x="4416207" y="521442"/>
            <a:ext cx="3650555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Durchführung einer individuellen Bedarfsanalyse inkl. Ermittlung der Anforderungen für:</a:t>
            </a:r>
          </a:p>
          <a:p>
            <a:pPr marL="409575" lvl="1" indent="-260350">
              <a:buClr>
                <a:srgbClr val="F108A0"/>
              </a:buClr>
              <a:buFont typeface="Symbol" pitchFamily="2" charset="2"/>
              <a:buChar char="-"/>
            </a:pPr>
            <a:r>
              <a:rPr lang="de-DE" sz="1400" dirty="0">
                <a:solidFill>
                  <a:schemeClr val="bg1"/>
                </a:solidFill>
              </a:rPr>
              <a:t>Haus- und Immobilienverwaltungen</a:t>
            </a:r>
          </a:p>
          <a:p>
            <a:pPr marL="409575" lvl="1" indent="-260350">
              <a:buClr>
                <a:srgbClr val="F108A0"/>
              </a:buClr>
              <a:buFont typeface="Symbol" pitchFamily="2" charset="2"/>
              <a:buChar char="-"/>
            </a:pPr>
            <a:r>
              <a:rPr lang="de-DE" sz="1400" dirty="0">
                <a:solidFill>
                  <a:schemeClr val="bg1"/>
                </a:solidFill>
              </a:rPr>
              <a:t>Dienstleistungs- und Handelsunternehmen</a:t>
            </a:r>
          </a:p>
          <a:p>
            <a:pPr marL="409575" lvl="1" indent="-260350">
              <a:buClr>
                <a:srgbClr val="F108A0"/>
              </a:buClr>
              <a:buFont typeface="Symbol" pitchFamily="2" charset="2"/>
              <a:buChar char="-"/>
            </a:pPr>
            <a:r>
              <a:rPr lang="de-DE" sz="1400" dirty="0">
                <a:solidFill>
                  <a:schemeClr val="bg1"/>
                </a:solidFill>
              </a:rPr>
              <a:t>Hotel und Beherbergungsbetriebe</a:t>
            </a:r>
          </a:p>
          <a:p>
            <a:pPr marL="409575" lvl="1" indent="-260350">
              <a:buClr>
                <a:srgbClr val="F108A0"/>
              </a:buClr>
              <a:buFont typeface="Symbol" pitchFamily="2" charset="2"/>
              <a:buChar char="-"/>
            </a:pPr>
            <a:r>
              <a:rPr lang="de-DE" sz="1400" dirty="0">
                <a:solidFill>
                  <a:schemeClr val="bg1"/>
                </a:solidFill>
              </a:rPr>
              <a:t>Parkraum- und Parkhausbetreiber</a:t>
            </a:r>
          </a:p>
          <a:p>
            <a:pPr marL="409575" lvl="1" indent="-260350">
              <a:buClr>
                <a:srgbClr val="F108A0"/>
              </a:buClr>
              <a:buFont typeface="Symbol" pitchFamily="2" charset="2"/>
              <a:buChar char="-"/>
            </a:pPr>
            <a:r>
              <a:rPr lang="de-DE" sz="1400" dirty="0">
                <a:solidFill>
                  <a:schemeClr val="bg1"/>
                </a:solidFill>
              </a:rPr>
              <a:t>Tourismus, Sport- und Freizeiteinrichtungen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Planung und Projektierung des Installationsaufwands inkl. Materialverbrauch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Leasing oder Kauf der Hardware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Normgerechte Installation der Ladeinfrastruktur inkl. Durchbruch-, Brandschutz- und Erdarbeiten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Bei Bestandsbauten Integration der Ladeinfrastruktur in die Gebäudesystemtechnik und ggf. Anpassung des Netzanschlusses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Inbetriebnahme der Anlage inkl. Prüf- und Messprotokollen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Wiederkehrende technische Prüfung der Anlage nach DGUV 3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Austausch und Reparatur Service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Unterstützung bei der mtl. Nutzungsabrechnung und Einbindung in Ihre vorhandene Abrechnungssysteme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ODER direkte Abrechnung mit den Nutzern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104B0C9-7E44-7240-8527-72DAAE68F908}"/>
              </a:ext>
            </a:extLst>
          </p:cNvPr>
          <p:cNvSpPr txBox="1"/>
          <p:nvPr/>
        </p:nvSpPr>
        <p:spPr>
          <a:xfrm>
            <a:off x="8355880" y="517803"/>
            <a:ext cx="365055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Konzeptionierung möglicher Ladeinfrastrukturen innerhalb Ihrer Gemeinde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Planung und Projektsteuerung inkl. sämtlicher behördlicher Genehmigungsverfahren und Beantragung von Fördermitteln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Fachgerechte Installation und Inbetriebnahme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Regelmäßige Wartung gemäß </a:t>
            </a:r>
            <a:r>
              <a:rPr lang="de-DE" sz="1400" dirty="0" err="1">
                <a:solidFill>
                  <a:schemeClr val="bg1"/>
                </a:solidFill>
              </a:rPr>
              <a:t>Vorschrif</a:t>
            </a:r>
            <a:endParaRPr lang="de-DE" sz="1400" dirty="0">
              <a:solidFill>
                <a:schemeClr val="bg1"/>
              </a:solidFill>
            </a:endParaRP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Reparatur und Kundenservice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Direkte Abrechnung mit dem Nutzer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Beteiligung der Gemeinde am Umsatz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Möglichkeit der Integration von Bonusprogrammen, mit denen der lokale Einzelhandel beworben wird</a:t>
            </a:r>
          </a:p>
        </p:txBody>
      </p:sp>
    </p:spTree>
    <p:extLst>
      <p:ext uri="{BB962C8B-B14F-4D97-AF65-F5344CB8AC3E}">
        <p14:creationId xmlns:p14="http://schemas.microsoft.com/office/powerpoint/2010/main" val="3719284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18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>
            <a:extLst>
              <a:ext uri="{FF2B5EF4-FFF2-40B4-BE49-F238E27FC236}">
                <a16:creationId xmlns:a16="http://schemas.microsoft.com/office/drawing/2014/main" id="{FAAA05DD-C239-C042-96BA-30A0CF63D42A}"/>
              </a:ext>
            </a:extLst>
          </p:cNvPr>
          <p:cNvSpPr/>
          <p:nvPr/>
        </p:nvSpPr>
        <p:spPr>
          <a:xfrm>
            <a:off x="389872" y="0"/>
            <a:ext cx="3630984" cy="5022940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7CEF761-032B-DA41-B2BB-5F6240572FE3}"/>
              </a:ext>
            </a:extLst>
          </p:cNvPr>
          <p:cNvSpPr/>
          <p:nvPr/>
        </p:nvSpPr>
        <p:spPr>
          <a:xfrm>
            <a:off x="4335571" y="0"/>
            <a:ext cx="3731192" cy="5022940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701B02E9-EEAF-FA4E-96A9-FD2DD3AE22F8}"/>
              </a:ext>
            </a:extLst>
          </p:cNvPr>
          <p:cNvSpPr/>
          <p:nvPr/>
        </p:nvSpPr>
        <p:spPr>
          <a:xfrm>
            <a:off x="8275243" y="-1"/>
            <a:ext cx="3731192" cy="5022939"/>
          </a:xfrm>
          <a:prstGeom prst="rect">
            <a:avLst/>
          </a:prstGeom>
          <a:noFill/>
          <a:ln w="38100">
            <a:solidFill>
              <a:srgbClr val="736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1DC147B-53B5-5F4D-A4DA-0066877452FB}"/>
              </a:ext>
            </a:extLst>
          </p:cNvPr>
          <p:cNvSpPr txBox="1"/>
          <p:nvPr/>
        </p:nvSpPr>
        <p:spPr>
          <a:xfrm>
            <a:off x="425885" y="214854"/>
            <a:ext cx="35949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Installation inkl. aller notwendigen Materialien und Tätigkeiten (Durchbrüche, Erdarbeiten, etc.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Inbetriebnahme und Einweisung in die Ladetechnik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Jährlich technische Wartung nach DGUV3 </a:t>
            </a:r>
          </a:p>
          <a:p>
            <a:pPr marL="285750" indent="-285750">
              <a:buClr>
                <a:srgbClr val="F108A0"/>
              </a:buClr>
              <a:buFont typeface="Wingdings" pitchFamily="2" charset="2"/>
              <a:buChar char="§"/>
            </a:pPr>
            <a:r>
              <a:rPr lang="de-DE" sz="1400" dirty="0">
                <a:solidFill>
                  <a:schemeClr val="bg1"/>
                </a:solidFill>
              </a:rPr>
              <a:t>Reparaturservice, unter Berücksichtigung der geltenden Garantie Ansprüche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2AFC08BE-BF57-1740-BB00-725A08F1BD8C}"/>
              </a:ext>
            </a:extLst>
          </p:cNvPr>
          <p:cNvSpPr txBox="1"/>
          <p:nvPr/>
        </p:nvSpPr>
        <p:spPr>
          <a:xfrm>
            <a:off x="4416207" y="95558"/>
            <a:ext cx="365055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9575" lvl="1" indent="-260350">
              <a:buClr>
                <a:srgbClr val="F108A0"/>
              </a:buClr>
              <a:buFont typeface="Symbol" pitchFamily="2" charset="2"/>
              <a:buChar char="-"/>
            </a:pPr>
            <a:r>
              <a:rPr lang="de-DE" sz="1400" dirty="0">
                <a:solidFill>
                  <a:schemeClr val="bg1"/>
                </a:solidFill>
              </a:rPr>
              <a:t>Parkraum- und Parkhausbetreiber</a:t>
            </a:r>
          </a:p>
          <a:p>
            <a:pPr marL="409575" lvl="1" indent="-260350">
              <a:buClr>
                <a:srgbClr val="F108A0"/>
              </a:buClr>
              <a:buFont typeface="Symbol" pitchFamily="2" charset="2"/>
              <a:buChar char="-"/>
            </a:pPr>
            <a:r>
              <a:rPr lang="de-DE" sz="1400" dirty="0">
                <a:solidFill>
                  <a:schemeClr val="bg1"/>
                </a:solidFill>
              </a:rPr>
              <a:t>Tourismus, Sport- und Freizeiteinrichtungen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Planung und Projektierung des Installationsaufwands inkl. Materialverbrauch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Leasing oder Kauf der Hardware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Normgerechte Installation der Ladeinfrastruktur inkl. Durchbruch-, Brandschutz- und Erdarbeiten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Bei Bestandsbauten Integration der Ladeinfrastruktur in die Gebäudesystemtechnik und ggf. Anpassung des Netzanschlusses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Inbetriebnahme der Anlage inkl. Prüf- und Messprotokollen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Wiederkehrende technische Prüfung der Anlage nach DGUV 3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Austausch und Reparatur Service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Unterstützung bei der mtl. Nutzungsabrechnung und Einbindung in Ihre vorhandene Abrechnungssysteme</a:t>
            </a:r>
          </a:p>
          <a:p>
            <a:pPr marL="136525" lvl="0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ODER direkte Abrechnung mit den Nutzern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104B0C9-7E44-7240-8527-72DAAE68F908}"/>
              </a:ext>
            </a:extLst>
          </p:cNvPr>
          <p:cNvSpPr txBox="1"/>
          <p:nvPr/>
        </p:nvSpPr>
        <p:spPr>
          <a:xfrm>
            <a:off x="8355880" y="29289"/>
            <a:ext cx="36505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von Fördermitteln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Fachgerechte Installation und Inbetriebnahme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Regelmäßige Wartung gemäß </a:t>
            </a:r>
            <a:r>
              <a:rPr lang="de-DE" sz="1400" dirty="0" err="1">
                <a:solidFill>
                  <a:schemeClr val="bg1"/>
                </a:solidFill>
              </a:rPr>
              <a:t>Vorschrif</a:t>
            </a:r>
            <a:endParaRPr lang="de-DE" sz="1400" dirty="0">
              <a:solidFill>
                <a:schemeClr val="bg1"/>
              </a:solidFill>
            </a:endParaRP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Reparatur und Kundenservice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Direkte Abrechnung mit dem Nutzer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Beteiligung der Gemeinde am Umsatz</a:t>
            </a:r>
          </a:p>
          <a:p>
            <a:pPr marL="136525" indent="-136525">
              <a:buClr>
                <a:srgbClr val="F108A0"/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</a:rPr>
              <a:t>Möglichkeit der Integration von Bonusprogrammen, mit denen der lokale Einzelhandel beworben wird</a:t>
            </a:r>
          </a:p>
        </p:txBody>
      </p:sp>
      <p:cxnSp>
        <p:nvCxnSpPr>
          <p:cNvPr id="11" name="Gerade Verbindung 10">
            <a:extLst>
              <a:ext uri="{FF2B5EF4-FFF2-40B4-BE49-F238E27FC236}">
                <a16:creationId xmlns:a16="http://schemas.microsoft.com/office/drawing/2014/main" id="{83E0EDC2-FF93-8547-A6B8-2AB9832DF1F4}"/>
              </a:ext>
            </a:extLst>
          </p:cNvPr>
          <p:cNvCxnSpPr/>
          <p:nvPr/>
        </p:nvCxnSpPr>
        <p:spPr>
          <a:xfrm>
            <a:off x="118997" y="5361132"/>
            <a:ext cx="11981145" cy="0"/>
          </a:xfrm>
          <a:prstGeom prst="line">
            <a:avLst/>
          </a:prstGeom>
          <a:ln w="63500">
            <a:gradFill flip="none" rotWithShape="1">
              <a:gsLst>
                <a:gs pos="0">
                  <a:srgbClr val="F108A0"/>
                </a:gs>
                <a:gs pos="100000">
                  <a:srgbClr val="7360C1"/>
                </a:gs>
                <a:gs pos="100000">
                  <a:schemeClr val="accent1">
                    <a:lumMod val="45000"/>
                    <a:lumOff val="55000"/>
                  </a:schemeClr>
                </a:gs>
                <a:gs pos="100000">
                  <a:srgbClr val="7360C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BCD05C61-7F25-1746-9C8B-85E535EDCEAB}"/>
              </a:ext>
            </a:extLst>
          </p:cNvPr>
          <p:cNvSpPr txBox="1"/>
          <p:nvPr/>
        </p:nvSpPr>
        <p:spPr>
          <a:xfrm>
            <a:off x="288098" y="5699325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©lade-plus GmbH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1AC6F6A-6209-BA4E-AC57-4143A9D54028}"/>
              </a:ext>
            </a:extLst>
          </p:cNvPr>
          <p:cNvSpPr txBox="1"/>
          <p:nvPr/>
        </p:nvSpPr>
        <p:spPr>
          <a:xfrm>
            <a:off x="4474397" y="5699325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Datenschutzerklärung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393E03C-E454-5D42-99BC-B232B6CA883D}"/>
              </a:ext>
            </a:extLst>
          </p:cNvPr>
          <p:cNvSpPr txBox="1"/>
          <p:nvPr/>
        </p:nvSpPr>
        <p:spPr>
          <a:xfrm>
            <a:off x="6202989" y="5699325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Impressum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4C53DF4-0035-1843-AEBE-A789CFE572BB}"/>
              </a:ext>
            </a:extLst>
          </p:cNvPr>
          <p:cNvSpPr txBox="1"/>
          <p:nvPr/>
        </p:nvSpPr>
        <p:spPr>
          <a:xfrm>
            <a:off x="7413029" y="5699324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Kontakt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60DB7128-4E31-504E-8508-0E2AF57AE712}"/>
              </a:ext>
            </a:extLst>
          </p:cNvPr>
          <p:cNvSpPr txBox="1"/>
          <p:nvPr/>
        </p:nvSpPr>
        <p:spPr>
          <a:xfrm>
            <a:off x="9483240" y="5711850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FAQs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99E8C7D-EF9D-4B45-9C98-AA65BC88241E}"/>
              </a:ext>
            </a:extLst>
          </p:cNvPr>
          <p:cNvSpPr txBox="1"/>
          <p:nvPr/>
        </p:nvSpPr>
        <p:spPr>
          <a:xfrm>
            <a:off x="3679113" y="5699324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AGB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181D517-779B-0446-9D4E-6F95B318FDE3}"/>
              </a:ext>
            </a:extLst>
          </p:cNvPr>
          <p:cNvSpPr txBox="1"/>
          <p:nvPr/>
        </p:nvSpPr>
        <p:spPr>
          <a:xfrm>
            <a:off x="8431036" y="5699324"/>
            <a:ext cx="222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Karriere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ECDA9D2-6BDD-2145-AABE-7E9E7D7E509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387541" y="5644148"/>
            <a:ext cx="1289050" cy="387350"/>
          </a:xfrm>
          <a:prstGeom prst="rect">
            <a:avLst/>
          </a:prstGeom>
          <a:solidFill>
            <a:srgbClr val="101825"/>
          </a:solidFill>
        </p:spPr>
      </p:pic>
    </p:spTree>
    <p:extLst>
      <p:ext uri="{BB962C8B-B14F-4D97-AF65-F5344CB8AC3E}">
        <p14:creationId xmlns:p14="http://schemas.microsoft.com/office/powerpoint/2010/main" val="2083084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1BC45B27A08F9438AE25AB698205EFE" ma:contentTypeVersion="8" ma:contentTypeDescription="Ein neues Dokument erstellen." ma:contentTypeScope="" ma:versionID="ff1c5c9157c471452d471cf55f067a6b">
  <xsd:schema xmlns:xsd="http://www.w3.org/2001/XMLSchema" xmlns:xs="http://www.w3.org/2001/XMLSchema" xmlns:p="http://schemas.microsoft.com/office/2006/metadata/properties" xmlns:ns2="2d911e16-5673-4f28-8cb1-55d3524f672a" targetNamespace="http://schemas.microsoft.com/office/2006/metadata/properties" ma:root="true" ma:fieldsID="4ffba74c3fdaeeec9cca5664c37ec350" ns2:_="">
    <xsd:import namespace="2d911e16-5673-4f28-8cb1-55d3524f672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911e16-5673-4f28-8cb1-55d3524f67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78EF6C-D241-4444-A2A9-4D22CFD41859}"/>
</file>

<file path=customXml/itemProps2.xml><?xml version="1.0" encoding="utf-8"?>
<ds:datastoreItem xmlns:ds="http://schemas.openxmlformats.org/officeDocument/2006/customXml" ds:itemID="{E3635EDF-4AC7-4F40-AE1F-0A2017DB0FE7}"/>
</file>

<file path=customXml/itemProps3.xml><?xml version="1.0" encoding="utf-8"?>
<ds:datastoreItem xmlns:ds="http://schemas.openxmlformats.org/officeDocument/2006/customXml" ds:itemID="{9394823A-29D6-4168-BD0E-E1C131D9D90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524</Words>
  <Application>Microsoft Macintosh PowerPoint</Application>
  <PresentationFormat>Breitbild</PresentationFormat>
  <Paragraphs>79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Wingdings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HG Fuchs</dc:creator>
  <cp:lastModifiedBy>HG Fuchs</cp:lastModifiedBy>
  <cp:revision>6</cp:revision>
  <dcterms:created xsi:type="dcterms:W3CDTF">2022-02-16T14:41:26Z</dcterms:created>
  <dcterms:modified xsi:type="dcterms:W3CDTF">2022-02-16T18:17:55Z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0x01010051BC45B27A08F9438AE25AB698205EFE</vt:lpwstr>
  </property>
</Properties>
</file>