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70" r:id="rId11"/>
    <p:sldId id="301" r:id="rId12"/>
    <p:sldId id="318" r:id="rId13"/>
    <p:sldId id="272" r:id="rId14"/>
    <p:sldId id="274" r:id="rId15"/>
    <p:sldId id="300" r:id="rId16"/>
    <p:sldId id="275" r:id="rId17"/>
    <p:sldId id="276" r:id="rId18"/>
    <p:sldId id="277" r:id="rId19"/>
    <p:sldId id="278" r:id="rId20"/>
    <p:sldId id="284" r:id="rId21"/>
    <p:sldId id="285" r:id="rId22"/>
    <p:sldId id="286" r:id="rId23"/>
    <p:sldId id="28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96D50-C027-4E99-BE75-06A525D96C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C56C8C-06B7-47F1-95AA-014D7F0CAA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13304-CD21-45B6-99FA-E3A977B3D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C1121F-5C45-4D7E-B4F6-706DACD20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EC156B-7394-45FE-898D-229643DB5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090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9650F-A341-456E-88F7-BEABF06FE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9BE67C-4AB4-4152-93EA-B202AC3712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5A377-9B37-44D7-988B-94180B348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16ACE-B66E-4CBD-B3DE-704B2CE3B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8135DD-18A9-4227-B038-C6A6B8244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016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3E6C2F-844F-46FD-82E2-544F80E0DC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18EF31-F846-45D7-A4EA-0EB440753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388AA-0D84-4EFF-BDFA-8D6056EE0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F29E4-134F-45E5-8713-8A0C18C9E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1C335-A6CC-47D7-9704-603A91406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876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49F47-7DB8-4EE1-A4CC-DFAADBE21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771AE-14BF-4103-A2BA-227094CF6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DA119-ABB4-4483-829A-3F7BD43CF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CD2E9-EFD3-4903-BD0F-C055F857D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FD1E3-F38D-4881-9D0F-5D1679CE6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412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4C7E6-D7A7-4058-A836-B5CBB12BB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1B96AC-8473-4338-8EAD-A04A5FD7F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91EA0-0C0E-4363-9D66-FD6D6775B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3A00FD-A829-4C95-8D28-673B84B18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57C16-151E-4D03-9E55-2F6C173C5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6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DBFFB-CF61-4B78-B170-33B4271D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7D2A1-F010-49E0-A509-E715506E33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D9DCE2-1429-4279-BCBE-D21BDC285D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1F491B-8721-4B02-BC57-4CE4019B3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E0C609-35C0-4A3B-BEC3-70021F8F6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808D01-95B0-49CE-874F-DE676FF6C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568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59309-D864-434C-8650-F794299ED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BF3754-427D-4DA6-A7C0-A99ED6722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CC7686-B411-44C1-83CB-9C19B4E2F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51EA73-303D-49E3-A83E-2ADE469353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C96700-A9B7-4E0B-ACB2-233E70A7AB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8CC96A-7EB7-4954-9362-5BC7F9D66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439CE-10C6-4BEC-A29A-E1A2805C5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D4D3EA-0DA0-4D16-B4FD-84955F567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467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7A2EF-5E4C-4E89-A792-9817A81CD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742167-3379-4EEC-BC94-7411C0C2F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7CC19B-4EB8-424F-AE7A-50261026C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3BBC77-E279-4693-BCA8-5F6FFCD65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378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A315F6-8A7B-4250-8BAB-9714EA913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A35391-49E4-41FD-888A-1082F65E2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161EC6-D29F-4875-AA91-B1FCB8135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261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929A-9F60-4971-8E66-10B806543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B3ED71-785E-49AC-AC4D-16A9B9BDA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289D3D-C145-4D57-8023-210CD0BBD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99CDDD-F4B4-4145-85B3-3F155AF52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175525-0D5C-4F55-A9FC-8FFDCECCB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9CFE96-BB6A-4C3F-8067-35FEB4DD3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45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516A5-6A2E-4752-BB8E-7502571C5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0A5CA6-0D3F-47FF-AB3C-3E40F3D757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12C1B7-1830-40F7-A342-A1E9B5CF1D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B5ECA1-F9BF-4A0D-AC68-209FC0756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B2B0AE-7F49-4FA5-845A-97970807E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2C5A6-304E-451B-8B2C-BB5F560BE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25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12EAFD-F9DC-4A34-B227-08797CCA1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8BE991-3975-406C-9E08-99FDC0277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F954F8-CFE7-4D00-B114-9FAD5C3669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CF19C-E333-42D2-9A60-AE81EDF553EF}" type="datetimeFigureOut">
              <a:rPr lang="en-US" smtClean="0"/>
              <a:t>3/1/22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D312F-BC55-4D18-9C6F-F26C0C77F7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CB152-2498-4D3D-A27A-BAB64CD1CA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0606B-DF87-4DC6-951D-30648BDC80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312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megaphone-blue-instrument-sound-94437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hyperlink" Target="https://netorg3215433-my.sharepoint.com/personal/wlong_teamkmg_com/Documents/KMG%20Performance%20Deck%20Folder/Deck%20Performance%20Builder.xlsx?web=1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xhere.com/en/photo/1202475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netorg3215433.sharepoint.com/sites/SupportTeam/Shared%20Documents/General/P2W3%20Presentation.pptx?web=1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0" name="Rectangle 94">
            <a:extLst>
              <a:ext uri="{FF2B5EF4-FFF2-40B4-BE49-F238E27FC236}">
                <a16:creationId xmlns:a16="http://schemas.microsoft.com/office/drawing/2014/main" id="{21A75659-5A6F-4F77-9679-678A00B9D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FD0B1394-3A4D-4B86-AC7B-45DA35161B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9091" t="20176" r="-1" b="2488"/>
          <a:stretch/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131" name="Rectangle 96">
            <a:extLst>
              <a:ext uri="{FF2B5EF4-FFF2-40B4-BE49-F238E27FC236}">
                <a16:creationId xmlns:a16="http://schemas.microsoft.com/office/drawing/2014/main" id="{E30A3A45-140E-431E-AED0-07EF836310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35399" y="0"/>
            <a:ext cx="975660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5868" y="103518"/>
            <a:ext cx="3438144" cy="276045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2000" b="1"/>
              <a:t>KMG/Freddy’s Announcements</a:t>
            </a:r>
            <a:br>
              <a:rPr lang="en-US" sz="2000" b="1"/>
            </a:br>
            <a:br>
              <a:rPr lang="en-US" sz="2000"/>
            </a:br>
            <a:endParaRPr lang="en-US" sz="2000"/>
          </a:p>
        </p:txBody>
      </p:sp>
      <p:sp>
        <p:nvSpPr>
          <p:cNvPr id="132" name="Rectangle 98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687333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3" name="Rectangle 10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3018" y="2443480"/>
            <a:ext cx="3218688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691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ocument 13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445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group of people in a kitchen&#10;&#10;Description automatically generated with low confidence">
            <a:extLst>
              <a:ext uri="{FF2B5EF4-FFF2-40B4-BE49-F238E27FC236}">
                <a16:creationId xmlns:a16="http://schemas.microsoft.com/office/drawing/2014/main" id="{6DF8B7A6-F954-49C4-90C5-A5E5302B5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875" y="682625"/>
            <a:ext cx="7346950" cy="549116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37D97FE-D701-45A7-8229-9C9A1223E821}"/>
              </a:ext>
            </a:extLst>
          </p:cNvPr>
          <p:cNvSpPr txBox="1"/>
          <p:nvPr/>
        </p:nvSpPr>
        <p:spPr>
          <a:xfrm>
            <a:off x="4206875" y="5637124"/>
            <a:ext cx="7346950" cy="536663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300">
                <a:solidFill>
                  <a:srgbClr val="FFFFFF"/>
                </a:solidFill>
              </a:rPr>
              <a:t>Day 2 of Shift Specialist training, and  Gino is leading the days Pre-Shift Meeting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32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Team Member Highlights</a:t>
            </a:r>
            <a:br>
              <a:rPr lang="en-US" sz="32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32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07518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7672" y="0"/>
            <a:ext cx="8367253" cy="1828800"/>
          </a:xfrm>
        </p:spPr>
        <p:txBody>
          <a:bodyPr>
            <a:normAutofit/>
          </a:bodyPr>
          <a:lstStyle/>
          <a:p>
            <a:r>
              <a:rPr lang="en-US" b="1" dirty="0">
                <a:latin typeface="Helvetica" panose="020B0604020202020204" pitchFamily="34" charset="0"/>
                <a:cs typeface="Helvetica" panose="020B0604020202020204" pitchFamily="34" charset="0"/>
              </a:rPr>
              <a:t>Global Goal Update</a:t>
            </a:r>
            <a:br>
              <a:rPr lang="en-US" sz="6000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dirty="0"/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7B82E30E-F178-1845-AD09-6F3EB2E30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639" y="1502227"/>
            <a:ext cx="4782202" cy="455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904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7672" y="0"/>
            <a:ext cx="8367253" cy="1828800"/>
          </a:xfrm>
        </p:spPr>
        <p:txBody>
          <a:bodyPr>
            <a:normAutofit/>
          </a:bodyPr>
          <a:lstStyle/>
          <a:p>
            <a:r>
              <a:rPr lang="en-US" b="1" dirty="0">
                <a:latin typeface="Helvetica" panose="020B0604020202020204" pitchFamily="34" charset="0"/>
                <a:cs typeface="Helvetica" panose="020B0604020202020204" pitchFamily="34" charset="0"/>
              </a:rPr>
              <a:t>Global Goal Update</a:t>
            </a:r>
            <a:br>
              <a:rPr lang="en-US" sz="6000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dirty="0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4897370-1F07-4643-893D-DAC2A4E72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226" y="1543415"/>
            <a:ext cx="4876203" cy="463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290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32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34">
            <a:extLst>
              <a:ext uri="{FF2B5EF4-FFF2-40B4-BE49-F238E27FC236}">
                <a16:creationId xmlns:a16="http://schemas.microsoft.com/office/drawing/2014/main" id="{1199E1B1-A8C0-4FE8-A5A8-1CB41D69F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36">
            <a:extLst>
              <a:ext uri="{FF2B5EF4-FFF2-40B4-BE49-F238E27FC236}">
                <a16:creationId xmlns:a16="http://schemas.microsoft.com/office/drawing/2014/main" id="{84A8DE83-DE75-4B41-9DB4-A7EC0B0DE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128856" cy="1575461"/>
          </a:xfrm>
          <a:prstGeom prst="rect">
            <a:avLst/>
          </a:prstGeom>
          <a:gradFill>
            <a:gsLst>
              <a:gs pos="0">
                <a:schemeClr val="accent1">
                  <a:alpha val="41000"/>
                </a:schemeClr>
              </a:gs>
              <a:gs pos="74000">
                <a:schemeClr val="accent1">
                  <a:lumMod val="60000"/>
                  <a:lumOff val="40000"/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38">
            <a:extLst>
              <a:ext uri="{FF2B5EF4-FFF2-40B4-BE49-F238E27FC236}">
                <a16:creationId xmlns:a16="http://schemas.microsoft.com/office/drawing/2014/main" id="{A7009A0A-BEF5-4EAC-AF15-E4F9F002E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-1"/>
            <a:ext cx="12192002" cy="1574311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78000">
                <a:schemeClr val="accent1">
                  <a:alpha val="1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713" y="248038"/>
            <a:ext cx="7063721" cy="1159200"/>
          </a:xfrm>
        </p:spPr>
        <p:txBody>
          <a:bodyPr anchor="ctr">
            <a:normAutofit/>
          </a:bodyPr>
          <a:lstStyle/>
          <a:p>
            <a:pPr algn="l"/>
            <a:r>
              <a:rPr lang="en-US" sz="37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KMG Scorecard</a:t>
            </a:r>
            <a:br>
              <a:rPr lang="en-US" sz="370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3700">
              <a:solidFill>
                <a:srgbClr val="FFFFFF"/>
              </a:solidFill>
            </a:endParaRPr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F28414EA-F1D9-485A-A7A0-867BC16F15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6061"/>
          <a:stretch/>
        </p:blipFill>
        <p:spPr>
          <a:xfrm>
            <a:off x="1341904" y="2740690"/>
            <a:ext cx="9508188" cy="294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527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>
            <a:extLst>
              <a:ext uri="{FF2B5EF4-FFF2-40B4-BE49-F238E27FC236}">
                <a16:creationId xmlns:a16="http://schemas.microsoft.com/office/drawing/2014/main" id="{93CCC702-22EF-4DDE-B83A-71ACED8803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84" r="-1" b="-1"/>
          <a:stretch/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871" y="0"/>
            <a:ext cx="4657348" cy="1738365"/>
          </a:xfrm>
        </p:spPr>
        <p:txBody>
          <a:bodyPr anchor="t">
            <a:normAutofit/>
          </a:bodyPr>
          <a:lstStyle/>
          <a:p>
            <a:pPr algn="l"/>
            <a:r>
              <a:rPr lang="en-US" sz="52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Birthday’s &amp; Anniversaries</a:t>
            </a:r>
            <a:endParaRPr lang="en-US" sz="5200">
              <a:solidFill>
                <a:srgbClr val="FFFFFF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7F6854-BFAB-4066-934F-E083EC35A99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134" t="59016" r="22806" b="12915"/>
          <a:stretch/>
        </p:blipFill>
        <p:spPr>
          <a:xfrm>
            <a:off x="180871" y="2100107"/>
            <a:ext cx="6481186" cy="31451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BD17C41-67B8-498A-8627-E318043C7A0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423" t="61538" r="30934" b="24982"/>
          <a:stretch/>
        </p:blipFill>
        <p:spPr>
          <a:xfrm>
            <a:off x="6753330" y="2100106"/>
            <a:ext cx="5257800" cy="161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08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3" name="Rectangle 27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29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31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33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: Shape 35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8" name="Rectangle 37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BBB094-4E3A-466A-8D6F-714DE22C8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Welcoming our new Team Members</a:t>
            </a:r>
            <a:endParaRPr lang="en-US" sz="4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07F416E-374A-483E-B192-BEBED00EDF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9432515"/>
              </p:ext>
            </p:extLst>
          </p:nvPr>
        </p:nvGraphicFramePr>
        <p:xfrm>
          <a:off x="5152698" y="750440"/>
          <a:ext cx="6171544" cy="5453930"/>
        </p:xfrm>
        <a:graphic>
          <a:graphicData uri="http://schemas.openxmlformats.org/drawingml/2006/table">
            <a:tbl>
              <a:tblPr firstRow="1" bandRow="1"/>
              <a:tblGrid>
                <a:gridCol w="1708327">
                  <a:extLst>
                    <a:ext uri="{9D8B030D-6E8A-4147-A177-3AD203B41FA5}">
                      <a16:colId xmlns:a16="http://schemas.microsoft.com/office/drawing/2014/main" val="333656354"/>
                    </a:ext>
                  </a:extLst>
                </a:gridCol>
                <a:gridCol w="1893149">
                  <a:extLst>
                    <a:ext uri="{9D8B030D-6E8A-4147-A177-3AD203B41FA5}">
                      <a16:colId xmlns:a16="http://schemas.microsoft.com/office/drawing/2014/main" val="618122207"/>
                    </a:ext>
                  </a:extLst>
                </a:gridCol>
                <a:gridCol w="1399073">
                  <a:extLst>
                    <a:ext uri="{9D8B030D-6E8A-4147-A177-3AD203B41FA5}">
                      <a16:colId xmlns:a16="http://schemas.microsoft.com/office/drawing/2014/main" val="787106268"/>
                    </a:ext>
                  </a:extLst>
                </a:gridCol>
                <a:gridCol w="1170995">
                  <a:extLst>
                    <a:ext uri="{9D8B030D-6E8A-4147-A177-3AD203B41FA5}">
                      <a16:colId xmlns:a16="http://schemas.microsoft.com/office/drawing/2014/main" val="1594081409"/>
                    </a:ext>
                  </a:extLst>
                </a:gridCol>
              </a:tblGrid>
              <a:tr h="229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Job Title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Hire Date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704421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Lillie, Deon’dre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Academy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02/14/2022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094494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Maese, Jaylyn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Academy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01/28/2022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655591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Leija, Donevyn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Beach Blvd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02/15/2022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765785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Nadal, Luis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Beach Blvd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02/08/2022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405757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Wyss, Amy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Beach Blvd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01/28/2022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077464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Jones, Tiffany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Garden of the Gods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02/07/2022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48881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Jackson, Jodi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Garden of the Gods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01/31/2022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818109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DeMarchi, Nathaniel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Interquest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01/29/2022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574988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Ortiz, Franco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Monument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02/15/2022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864299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Jackson, deion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Monument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02/04/2022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593439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Flowers, Mira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Monument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02/04/2022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777088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Belknap, Joey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Monument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01/27/2022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220350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Hutchinson, Z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 Park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02/16/2022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451681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Bridges, Davashia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 Park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02/06/2022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1120884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Ives, Samuel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 Park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02/06/2022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726464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Curry, Paige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St. Johns Town Center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02/15/2022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647212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Scott, Tanesha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St. Johns Town Center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02/13/2022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2464484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Lloyd, Corey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St. Johns Town Center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02/06/2022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381938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Schmahl, Elexas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St. Johns Town Center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02/05/2022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8848712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Wiggins, Z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St. Johns Town Center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02/04/2022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102258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Williams, Krissy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St. Johns Town Center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02/04/2022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8390538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Carpenter, Dawson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St. Johns Town Center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02/03/2022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143027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Curry, Paige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St. Johns Town Center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02/01/2022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475212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Mckie, kaylee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St. Johns Town Center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01/31/2022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6843541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Gandy, Anaiyah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Stetson Hills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Hot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02/03/2022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350935"/>
                  </a:ext>
                </a:extLst>
              </a:tr>
              <a:tr h="200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Paccassi, Matthew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Stetson Hills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Cold Liner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01/27/2022</a:t>
                      </a:r>
                    </a:p>
                  </a:txBody>
                  <a:tcPr marL="9295" marR="9295" marT="92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049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3220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041" y="2767106"/>
            <a:ext cx="2880828" cy="3071906"/>
          </a:xfrm>
        </p:spPr>
        <p:txBody>
          <a:bodyPr anchor="t">
            <a:normAutofit/>
          </a:bodyPr>
          <a:lstStyle/>
          <a:p>
            <a:pPr algn="l"/>
            <a:r>
              <a:rPr lang="en-US" sz="40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Quote or Meme of the Week</a:t>
            </a:r>
            <a:br>
              <a:rPr lang="en-US" sz="400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4000">
              <a:solidFill>
                <a:srgbClr val="FFFFFF"/>
              </a:solidFill>
            </a:endParaRPr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9F38DADE-C27C-4478-8061-4BB4E34CA0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0"/>
          <a:stretch/>
        </p:blipFill>
        <p:spPr>
          <a:xfrm>
            <a:off x="4143840" y="460893"/>
            <a:ext cx="8008938" cy="553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42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Hands holding each other's wrists and interlinked to form a circle">
            <a:extLst>
              <a:ext uri="{FF2B5EF4-FFF2-40B4-BE49-F238E27FC236}">
                <a16:creationId xmlns:a16="http://schemas.microsoft.com/office/drawing/2014/main" id="{CBBAF0E9-3C75-400B-8B1D-752E53F1C9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627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en-US" sz="4400" b="1">
                <a:latin typeface="Helvetica" panose="020B0604020202020204" pitchFamily="34" charset="0"/>
                <a:cs typeface="Helvetica" panose="020B0604020202020204" pitchFamily="34" charset="0"/>
              </a:rPr>
              <a:t>Wounded Warriors</a:t>
            </a:r>
            <a:br>
              <a:rPr lang="en-US" sz="4400"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44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ECA238-95CC-46A0-B388-5D4EAD266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/>
          </a:bodyPr>
          <a:lstStyle/>
          <a:p>
            <a:pPr algn="l"/>
            <a:r>
              <a:rPr lang="en-US" sz="2000">
                <a:latin typeface="Helvetica" panose="020B0604020202020204" pitchFamily="34" charset="0"/>
                <a:cs typeface="Helvetica" panose="020B0604020202020204" pitchFamily="34" charset="0"/>
              </a:rPr>
              <a:t>Just an example when needed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229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8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" descr="Keychains in shop">
            <a:extLst>
              <a:ext uri="{FF2B5EF4-FFF2-40B4-BE49-F238E27FC236}">
                <a16:creationId xmlns:a16="http://schemas.microsoft.com/office/drawing/2014/main" id="{B3A1A455-9FF0-4C56-B616-0D2585AB0A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0"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51" name="Rectangle 10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8" y="-1534136"/>
            <a:ext cx="4592270" cy="12192001"/>
          </a:xfrm>
          <a:prstGeom prst="rect">
            <a:avLst/>
          </a:prstGeom>
          <a:gradFill>
            <a:gsLst>
              <a:gs pos="35000">
                <a:schemeClr val="bg1">
                  <a:alpha val="46000"/>
                </a:schemeClr>
              </a:gs>
              <a:gs pos="21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553" y="3091928"/>
            <a:ext cx="9078562" cy="2387600"/>
          </a:xfrm>
        </p:spPr>
        <p:txBody>
          <a:bodyPr>
            <a:normAutofit/>
          </a:bodyPr>
          <a:lstStyle/>
          <a:p>
            <a:pPr algn="l"/>
            <a:r>
              <a:rPr lang="en-US" sz="6600" b="1">
                <a:latin typeface="Helvetica" panose="020B0604020202020204" pitchFamily="34" charset="0"/>
                <a:cs typeface="Helvetica" panose="020B0604020202020204" pitchFamily="34" charset="0"/>
              </a:rPr>
              <a:t>Local Store Marketing</a:t>
            </a:r>
            <a:endParaRPr lang="en-US" sz="6600"/>
          </a:p>
        </p:txBody>
      </p:sp>
      <p:sp>
        <p:nvSpPr>
          <p:cNvPr id="52" name="Rectangle: Rounded Corners 12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ECA238-95CC-46A0-B388-5D4EAD266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553" y="5624945"/>
            <a:ext cx="9078562" cy="592975"/>
          </a:xfrm>
        </p:spPr>
        <p:txBody>
          <a:bodyPr anchor="ctr">
            <a:normAutofit/>
          </a:bodyPr>
          <a:lstStyle/>
          <a:p>
            <a:pPr algn="l"/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Custard Cookie Drop offs for Graduating Seniors of 2022</a:t>
            </a:r>
          </a:p>
        </p:txBody>
      </p:sp>
    </p:spTree>
    <p:extLst>
      <p:ext uri="{BB962C8B-B14F-4D97-AF65-F5344CB8AC3E}">
        <p14:creationId xmlns:p14="http://schemas.microsoft.com/office/powerpoint/2010/main" val="2981391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>
            <a:extLst>
              <a:ext uri="{FF2B5EF4-FFF2-40B4-BE49-F238E27FC236}">
                <a16:creationId xmlns:a16="http://schemas.microsoft.com/office/drawing/2014/main" id="{A0ED5B64-0E63-420B-8EE0-AB2E3B093D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1" b="28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34224" y="325550"/>
            <a:ext cx="7157776" cy="16539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Voice of the Guest</a:t>
            </a:r>
            <a:br>
              <a:rPr lang="en-US" sz="520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5200">
              <a:solidFill>
                <a:srgbClr val="FFFFFF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8186C1-80A3-40BD-B063-8867F0675C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352421"/>
              </p:ext>
            </p:extLst>
          </p:nvPr>
        </p:nvGraphicFramePr>
        <p:xfrm>
          <a:off x="5237018" y="2207602"/>
          <a:ext cx="6806790" cy="2521418"/>
        </p:xfrm>
        <a:graphic>
          <a:graphicData uri="http://schemas.openxmlformats.org/drawingml/2006/table">
            <a:tbl>
              <a:tblPr/>
              <a:tblGrid>
                <a:gridCol w="3040437">
                  <a:extLst>
                    <a:ext uri="{9D8B030D-6E8A-4147-A177-3AD203B41FA5}">
                      <a16:colId xmlns:a16="http://schemas.microsoft.com/office/drawing/2014/main" val="3496958531"/>
                    </a:ext>
                  </a:extLst>
                </a:gridCol>
                <a:gridCol w="778519">
                  <a:extLst>
                    <a:ext uri="{9D8B030D-6E8A-4147-A177-3AD203B41FA5}">
                      <a16:colId xmlns:a16="http://schemas.microsoft.com/office/drawing/2014/main" val="2542301620"/>
                    </a:ext>
                  </a:extLst>
                </a:gridCol>
                <a:gridCol w="831123">
                  <a:extLst>
                    <a:ext uri="{9D8B030D-6E8A-4147-A177-3AD203B41FA5}">
                      <a16:colId xmlns:a16="http://schemas.microsoft.com/office/drawing/2014/main" val="3665228116"/>
                    </a:ext>
                  </a:extLst>
                </a:gridCol>
                <a:gridCol w="1052054">
                  <a:extLst>
                    <a:ext uri="{9D8B030D-6E8A-4147-A177-3AD203B41FA5}">
                      <a16:colId xmlns:a16="http://schemas.microsoft.com/office/drawing/2014/main" val="3348871199"/>
                    </a:ext>
                  </a:extLst>
                </a:gridCol>
                <a:gridCol w="1104657">
                  <a:extLst>
                    <a:ext uri="{9D8B030D-6E8A-4147-A177-3AD203B41FA5}">
                      <a16:colId xmlns:a16="http://schemas.microsoft.com/office/drawing/2014/main" val="1904005358"/>
                    </a:ext>
                  </a:extLst>
                </a:gridCol>
              </a:tblGrid>
              <a:tr h="38316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Restaurant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VOTG Rating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Reviews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Negative Reviews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Tickets per review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458588"/>
                  </a:ext>
                </a:extLst>
              </a:tr>
              <a:tr h="219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GRAND TOTAL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E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236649"/>
                  </a:ext>
                </a:extLst>
              </a:tr>
              <a:tr h="219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 Springs - Interquest (CO)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646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537180"/>
                  </a:ext>
                </a:extLst>
              </a:tr>
              <a:tr h="219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 Springs - Stetson (CO)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775137"/>
                  </a:ext>
                </a:extLst>
              </a:tr>
              <a:tr h="219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 Springs - Garden of the Gods (CO)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171111"/>
                  </a:ext>
                </a:extLst>
              </a:tr>
              <a:tr h="219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Orange Park (FL)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972754"/>
                  </a:ext>
                </a:extLst>
              </a:tr>
              <a:tr h="219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Jacksonville - Town Center Pkwy (FL)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057172"/>
                  </a:ext>
                </a:extLst>
              </a:tr>
              <a:tr h="219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Jacksonville - Beach Blvd (FL)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602340"/>
                  </a:ext>
                </a:extLst>
              </a:tr>
              <a:tr h="219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Monument (CO)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948879"/>
                  </a:ext>
                </a:extLst>
              </a:tr>
              <a:tr h="38316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 Springs (Fountain) - Venetucci &amp; S Academy (CO)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558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244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D6AB4FA-FE07-413D-B8EB-549D749EEE5B}"/>
              </a:ext>
            </a:extLst>
          </p:cNvPr>
          <p:cNvSpPr txBox="1"/>
          <p:nvPr/>
        </p:nvSpPr>
        <p:spPr>
          <a:xfrm>
            <a:off x="0" y="1"/>
            <a:ext cx="3071004" cy="5848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18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Upcoming Brink Conversions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Stetson Hills: 3/13/22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Garden of the Gods:  3/14/22</a:t>
            </a:r>
            <a:endParaRPr lang="en-US" b="1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Interquest:  3/15/22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Orange Park:  3/15/22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Academy:  3/16/22</a:t>
            </a:r>
          </a:p>
          <a:p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D93B78FD-D3C1-404A-A9EC-04BADE71FF31}"/>
              </a:ext>
            </a:extLst>
          </p:cNvPr>
          <p:cNvSpPr txBox="1"/>
          <p:nvPr/>
        </p:nvSpPr>
        <p:spPr>
          <a:xfrm>
            <a:off x="8395868" y="2718054"/>
            <a:ext cx="3438906" cy="3207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12A4591-305C-4B2C-9C39-AE69FC83BED1}"/>
              </a:ext>
            </a:extLst>
          </p:cNvPr>
          <p:cNvSpPr txBox="1"/>
          <p:nvPr/>
        </p:nvSpPr>
        <p:spPr>
          <a:xfrm>
            <a:off x="8798943" y="0"/>
            <a:ext cx="4203940" cy="3660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Fish LTO starts 2/23/22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 Due:  2/21/22</a:t>
            </a:r>
          </a:p>
          <a:p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80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29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Video 13">
            <a:extLst>
              <a:ext uri="{FF2B5EF4-FFF2-40B4-BE49-F238E27FC236}">
                <a16:creationId xmlns:a16="http://schemas.microsoft.com/office/drawing/2014/main" id="{95397CA4-46A4-4D71-BE9F-CB2A2685E7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1" b="285"/>
          <a:stretch/>
        </p:blipFill>
        <p:spPr>
          <a:xfrm>
            <a:off x="-43261" y="10"/>
            <a:ext cx="12191999" cy="6857990"/>
          </a:xfrm>
          <a:prstGeom prst="rect">
            <a:avLst/>
          </a:prstGeom>
        </p:spPr>
      </p:pic>
      <p:sp>
        <p:nvSpPr>
          <p:cNvPr id="15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Team Member of the Period</a:t>
            </a:r>
            <a:br>
              <a:rPr lang="en-US" sz="520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5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00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3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5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7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9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41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92A6A05-4A0B-4ED6-8AFC-A94680E1B1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636542"/>
              </p:ext>
            </p:extLst>
          </p:nvPr>
        </p:nvGraphicFramePr>
        <p:xfrm>
          <a:off x="4502150" y="466725"/>
          <a:ext cx="7224713" cy="2925763"/>
        </p:xfrm>
        <a:graphic>
          <a:graphicData uri="http://schemas.openxmlformats.org/drawingml/2006/table">
            <a:tbl>
              <a:tblPr bandRow="1"/>
              <a:tblGrid>
                <a:gridCol w="7224713">
                  <a:extLst>
                    <a:ext uri="{9D8B030D-6E8A-4147-A177-3AD203B41FA5}">
                      <a16:colId xmlns:a16="http://schemas.microsoft.com/office/drawing/2014/main" val="94899147"/>
                    </a:ext>
                  </a:extLst>
                </a:gridCol>
              </a:tblGrid>
              <a:tr h="29257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3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Athena Collins</a:t>
                      </a:r>
                    </a:p>
                  </a:txBody>
                  <a:tcPr marL="26194" marR="26194" marT="26194" marB="12573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93205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995A11F-F0B3-41C0-80F8-A04E690871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233125"/>
              </p:ext>
            </p:extLst>
          </p:nvPr>
        </p:nvGraphicFramePr>
        <p:xfrm>
          <a:off x="4502150" y="3463925"/>
          <a:ext cx="7224713" cy="2925763"/>
        </p:xfrm>
        <a:graphic>
          <a:graphicData uri="http://schemas.openxmlformats.org/drawingml/2006/table">
            <a:tbl>
              <a:tblPr bandRow="1"/>
              <a:tblGrid>
                <a:gridCol w="7224713">
                  <a:extLst>
                    <a:ext uri="{9D8B030D-6E8A-4147-A177-3AD203B41FA5}">
                      <a16:colId xmlns:a16="http://schemas.microsoft.com/office/drawing/2014/main" val="4125902040"/>
                    </a:ext>
                  </a:extLst>
                </a:gridCol>
              </a:tblGrid>
              <a:tr h="29257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0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They are an extremely adept team member and they’ve been a gigantic help with covering shifts and helping train up new members of our team</a:t>
                      </a:r>
                    </a:p>
                  </a:txBody>
                  <a:tcPr marL="24428" marR="24428" marT="24428" marB="11725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690749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041" y="2767106"/>
            <a:ext cx="2880828" cy="3071906"/>
          </a:xfrm>
        </p:spPr>
        <p:txBody>
          <a:bodyPr anchor="t">
            <a:normAutofit/>
          </a:bodyPr>
          <a:lstStyle/>
          <a:p>
            <a:pPr algn="l"/>
            <a:r>
              <a:rPr lang="en-US" sz="40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Team Member of the Period</a:t>
            </a:r>
            <a:br>
              <a:rPr lang="en-US" sz="400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400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ECA238-95CC-46A0-B388-5D4EAD266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042" y="806824"/>
            <a:ext cx="2919738" cy="1494117"/>
          </a:xfrm>
        </p:spPr>
        <p:txBody>
          <a:bodyPr anchor="b">
            <a:normAutofit/>
          </a:bodyPr>
          <a:lstStyle/>
          <a:p>
            <a:pPr algn="l"/>
            <a:r>
              <a:rPr lang="en-US" sz="200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Academy</a:t>
            </a:r>
          </a:p>
        </p:txBody>
      </p:sp>
    </p:spTree>
    <p:extLst>
      <p:ext uri="{BB962C8B-B14F-4D97-AF65-F5344CB8AC3E}">
        <p14:creationId xmlns:p14="http://schemas.microsoft.com/office/powerpoint/2010/main" val="20680417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!!BGRectangle">
            <a:extLst>
              <a:ext uri="{FF2B5EF4-FFF2-40B4-BE49-F238E27FC236}">
                <a16:creationId xmlns:a16="http://schemas.microsoft.com/office/drawing/2014/main" id="{F1611BA9-268A-49A6-84F8-FC91536686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20EB187-900F-4AF5-813B-101456D9F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" descr="Light reflection in a lens">
            <a:extLst>
              <a:ext uri="{FF2B5EF4-FFF2-40B4-BE49-F238E27FC236}">
                <a16:creationId xmlns:a16="http://schemas.microsoft.com/office/drawing/2014/main" id="{DBE58F06-F2C7-4CFC-A346-FB33763B8A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3614" b="12116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7349" y="1200152"/>
            <a:ext cx="6897171" cy="445769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8000" b="1">
                <a:solidFill>
                  <a:srgbClr val="FFFFFF"/>
                </a:solidFill>
              </a:rPr>
              <a:t>Quarterly Focus</a:t>
            </a:r>
            <a:endParaRPr lang="en-US" sz="800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ECA238-95CC-46A0-B388-5D4EAD266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9963" y="1200152"/>
            <a:ext cx="2816535" cy="4457696"/>
          </a:xfr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indent="-228600" algn="r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</a:rPr>
              <a:t>Flawless 4 Wall Execution</a:t>
            </a:r>
          </a:p>
          <a:p>
            <a:pPr indent="-228600" algn="r">
              <a:buFont typeface="Arial" panose="020B0604020202020204" pitchFamily="34" charset="0"/>
              <a:buChar char="•"/>
            </a:pPr>
            <a:endParaRPr lang="en-US">
              <a:solidFill>
                <a:srgbClr val="FFFFFF"/>
              </a:solidFill>
            </a:endParaRPr>
          </a:p>
          <a:p>
            <a:pPr indent="-228600" algn="r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</a:rPr>
              <a:t>Local Store Marketing</a:t>
            </a:r>
          </a:p>
          <a:p>
            <a:pPr algn="r"/>
            <a:r>
              <a:rPr lang="en-US">
                <a:solidFill>
                  <a:srgbClr val="FFFFFF"/>
                </a:solidFill>
              </a:rPr>
              <a:t>   </a:t>
            </a:r>
          </a:p>
          <a:p>
            <a:pPr indent="-228600" algn="r">
              <a:buFont typeface="Arial" panose="020B0604020202020204" pitchFamily="34" charset="0"/>
              <a:buChar char="•"/>
            </a:pPr>
            <a:r>
              <a:rPr lang="en-US" err="1">
                <a:solidFill>
                  <a:srgbClr val="FFFFFF"/>
                </a:solidFill>
              </a:rPr>
              <a:t>Whattaburger</a:t>
            </a:r>
            <a:r>
              <a:rPr lang="en-US">
                <a:solidFill>
                  <a:srgbClr val="FFFFFF"/>
                </a:solidFill>
              </a:rPr>
              <a:t> Opening in CO</a:t>
            </a:r>
          </a:p>
          <a:p>
            <a:pPr indent="-228600" algn="r">
              <a:buFont typeface="Arial" panose="020B0604020202020204" pitchFamily="34" charset="0"/>
              <a:buChar char="•"/>
            </a:pPr>
            <a:endParaRPr lang="en-US">
              <a:solidFill>
                <a:srgbClr val="FFFFFF"/>
              </a:solidFill>
            </a:endParaRPr>
          </a:p>
          <a:p>
            <a:pPr indent="-228600" algn="r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</a:rPr>
              <a:t>Fish &amp; Mint Oreo Concrete/Cookie</a:t>
            </a:r>
          </a:p>
          <a:p>
            <a:pPr indent="-228600" algn="r">
              <a:buFont typeface="Arial" panose="020B0604020202020204" pitchFamily="34" charset="0"/>
              <a:buChar char="•"/>
            </a:pPr>
            <a:endParaRPr lang="en-US">
              <a:solidFill>
                <a:srgbClr val="FFFFFF"/>
              </a:solidFill>
            </a:endParaRPr>
          </a:p>
          <a:p>
            <a:pPr indent="-228600" algn="r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</a:rPr>
              <a:t>PPA’s</a:t>
            </a:r>
          </a:p>
          <a:p>
            <a:pPr indent="-228600" algn="r">
              <a:buFont typeface="Arial" panose="020B0604020202020204" pitchFamily="34" charset="0"/>
              <a:buChar char="•"/>
            </a:pPr>
            <a:endParaRPr lang="en-US">
              <a:solidFill>
                <a:srgbClr val="FFFFFF"/>
              </a:solidFill>
            </a:endParaRPr>
          </a:p>
          <a:p>
            <a:pPr indent="-228600" algn="r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</a:rPr>
              <a:t>Updated PBR process</a:t>
            </a:r>
          </a:p>
        </p:txBody>
      </p:sp>
      <p:sp>
        <p:nvSpPr>
          <p:cNvPr id="60" name="!!Line">
            <a:extLst>
              <a:ext uri="{FF2B5EF4-FFF2-40B4-BE49-F238E27FC236}">
                <a16:creationId xmlns:a16="http://schemas.microsoft.com/office/drawing/2014/main" id="{1825D5AF-D278-4D9A-A4F5-A1A1D3507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59936" y="2286000"/>
            <a:ext cx="27432" cy="228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191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7" name="Rectangle 96">
            <a:extLst>
              <a:ext uri="{FF2B5EF4-FFF2-40B4-BE49-F238E27FC236}">
                <a16:creationId xmlns:a16="http://schemas.microsoft.com/office/drawing/2014/main" id="{A4E37431-20F0-4DD6-84A9-ED2B64494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0AE98B72-66C6-4AB4-AF0D-BA830DE86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07EAFC6-733F-403D-BB4D-05A3A2874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17A36730-4CB0-4F61-AD11-A44C97658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C69C79E1-F916-4929-A4F3-DE763D4BF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67334AB-16BD-4EC7-8C6B-4B5171600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0138"/>
            <a:ext cx="5567937" cy="1266571"/>
          </a:xfrm>
        </p:spPr>
        <p:txBody>
          <a:bodyPr anchor="b">
            <a:normAutofit/>
          </a:bodyPr>
          <a:lstStyle/>
          <a:p>
            <a:r>
              <a:rPr lang="en-US" sz="40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Year to Date Promotions</a:t>
            </a:r>
            <a:endParaRPr lang="en-US" sz="400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ECA238-95CC-46A0-B388-5D4EAD266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2011" y="1276709"/>
            <a:ext cx="2210982" cy="4843753"/>
          </a:xfrm>
        </p:spPr>
        <p:txBody>
          <a:bodyPr>
            <a:normAutofit/>
          </a:bodyPr>
          <a:lstStyle/>
          <a:p>
            <a:pPr algn="just"/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Christian Zimmerman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Operating Partner </a:t>
            </a:r>
          </a:p>
          <a:p>
            <a:pPr algn="just"/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Jadyn </a:t>
            </a:r>
            <a:r>
              <a:rPr lang="en-US" sz="1500" dirty="0" err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Laffler</a:t>
            </a:r>
            <a:endParaRPr lang="en-US" sz="1500" dirty="0">
              <a:solidFill>
                <a:srgbClr val="FFFF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Operating Partner</a:t>
            </a:r>
          </a:p>
          <a:p>
            <a:pPr algn="just"/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Hadleigh Hamilton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Operating Partner</a:t>
            </a:r>
          </a:p>
        </p:txBody>
      </p:sp>
      <p:pic>
        <p:nvPicPr>
          <p:cNvPr id="37" name="Picture 3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006D1773-99F7-480B-8B5A-74A911F75B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104" t="10940" r="28863" b="4264"/>
          <a:stretch/>
        </p:blipFill>
        <p:spPr bwMode="auto">
          <a:xfrm>
            <a:off x="5901452" y="258792"/>
            <a:ext cx="5875946" cy="6364984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3" name="Subtitle 2">
            <a:extLst>
              <a:ext uri="{FF2B5EF4-FFF2-40B4-BE49-F238E27FC236}">
                <a16:creationId xmlns:a16="http://schemas.microsoft.com/office/drawing/2014/main" id="{7B7E248C-DA32-4D82-A50C-832E2CA712F7}"/>
              </a:ext>
            </a:extLst>
          </p:cNvPr>
          <p:cNvSpPr txBox="1">
            <a:spLocks/>
          </p:cNvSpPr>
          <p:nvPr/>
        </p:nvSpPr>
        <p:spPr>
          <a:xfrm flipH="1">
            <a:off x="2790663" y="1276709"/>
            <a:ext cx="2298921" cy="4843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Angelo </a:t>
            </a:r>
            <a:r>
              <a:rPr lang="en-US" sz="1500" dirty="0" err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Notte</a:t>
            </a:r>
            <a:endParaRPr lang="en-US" sz="1500" dirty="0">
              <a:solidFill>
                <a:srgbClr val="FFFF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Shift Specialist </a:t>
            </a:r>
          </a:p>
          <a:p>
            <a:pPr algn="just"/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Tyler </a:t>
            </a:r>
            <a:r>
              <a:rPr lang="en-US" sz="1500" dirty="0" err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Reifschneider</a:t>
            </a:r>
            <a:endParaRPr lang="en-US" sz="1500" dirty="0">
              <a:solidFill>
                <a:srgbClr val="FFFFF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Associate Partner</a:t>
            </a:r>
          </a:p>
          <a:p>
            <a:pPr algn="just"/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Olivia Peters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Associate Partner</a:t>
            </a:r>
          </a:p>
        </p:txBody>
      </p:sp>
    </p:spTree>
    <p:extLst>
      <p:ext uri="{BB962C8B-B14F-4D97-AF65-F5344CB8AC3E}">
        <p14:creationId xmlns:p14="http://schemas.microsoft.com/office/powerpoint/2010/main" val="120707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ky, outdoor&#10;&#10;Description automatically generated">
            <a:extLst>
              <a:ext uri="{FF2B5EF4-FFF2-40B4-BE49-F238E27FC236}">
                <a16:creationId xmlns:a16="http://schemas.microsoft.com/office/drawing/2014/main" id="{B8FDD588-68AF-4DBE-9EC2-D236912D32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46" b="7004"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30" name="Rectangle 30">
            <a:extLst>
              <a:ext uri="{FF2B5EF4-FFF2-40B4-BE49-F238E27FC236}">
                <a16:creationId xmlns:a16="http://schemas.microsoft.com/office/drawing/2014/main" id="{D38A241E-0395-41E5-8607-BAA2799A4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-1" y="4892040"/>
            <a:ext cx="12191999" cy="1965960"/>
          </a:xfrm>
          <a:prstGeom prst="rect">
            <a:avLst/>
          </a:prstGeom>
          <a:solidFill>
            <a:schemeClr val="bg1">
              <a:alpha val="72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9264" y="5154168"/>
            <a:ext cx="6973204" cy="126187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100" b="1">
                <a:solidFill>
                  <a:schemeClr val="tx1">
                    <a:lumMod val="85000"/>
                    <a:lumOff val="15000"/>
                  </a:schemeClr>
                </a:solidFill>
              </a:rPr>
              <a:t>Construction/ NRO Updates</a:t>
            </a:r>
            <a:br>
              <a:rPr lang="en-US" sz="410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n-US" sz="41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ECA238-95CC-46A0-B388-5D4EAD266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8200" y="5154168"/>
            <a:ext cx="2892986" cy="126187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endParaRPr lang="en-US" sz="2000">
              <a:solidFill>
                <a:schemeClr val="tx2"/>
              </a:solidFill>
            </a:endParaRPr>
          </a:p>
          <a:p>
            <a:pPr algn="l"/>
            <a:r>
              <a:rPr lang="en-US" sz="2000">
                <a:solidFill>
                  <a:schemeClr val="tx2"/>
                </a:solidFill>
              </a:rPr>
              <a:t>Collecting Bids from Construction Teams</a:t>
            </a:r>
          </a:p>
          <a:p>
            <a:pPr algn="l"/>
            <a:endParaRPr lang="en-US" sz="2000">
              <a:solidFill>
                <a:schemeClr val="tx2"/>
              </a:solidFill>
            </a:endParaRPr>
          </a:p>
        </p:txBody>
      </p:sp>
      <p:cxnSp>
        <p:nvCxnSpPr>
          <p:cNvPr id="43" name="Straight Connector 32">
            <a:extLst>
              <a:ext uri="{FF2B5EF4-FFF2-40B4-BE49-F238E27FC236}">
                <a16:creationId xmlns:a16="http://schemas.microsoft.com/office/drawing/2014/main" id="{CE352288-84AD-4CA8-BCD5-76C29D34E1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138160" y="5325066"/>
            <a:ext cx="0" cy="9144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79488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5" name="Rectangle 99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502842-58A1-4705-B0FC-111B999DA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" r="980"/>
          <a:stretch/>
        </p:blipFill>
        <p:spPr>
          <a:xfrm>
            <a:off x="20" y="10"/>
            <a:ext cx="6095977" cy="6857985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4" name="Picture 3" descr="Fireworks in the sky&#10;&#10;Description automatically generated with medium confidence">
            <a:extLst>
              <a:ext uri="{FF2B5EF4-FFF2-40B4-BE49-F238E27FC236}">
                <a16:creationId xmlns:a16="http://schemas.microsoft.com/office/drawing/2014/main" id="{8D2D9269-B5CF-4E9B-8CB6-51C1C42DCC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3772" r="26926" b="1"/>
          <a:stretch/>
        </p:blipFill>
        <p:spPr>
          <a:xfrm>
            <a:off x="6095998" y="10"/>
            <a:ext cx="6096001" cy="6861558"/>
          </a:xfrm>
          <a:prstGeom prst="rect">
            <a:avLst/>
          </a:prstGeom>
        </p:spPr>
      </p:pic>
      <p:sp>
        <p:nvSpPr>
          <p:cNvPr id="186" name="Right Triangle 101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 103">
            <a:extLst>
              <a:ext uri="{FF2B5EF4-FFF2-40B4-BE49-F238E27FC236}">
                <a16:creationId xmlns:a16="http://schemas.microsoft.com/office/drawing/2014/main" id="{C37E9D4B-7BFA-4D10-B666-547BAC4994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79200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8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1" y="345810"/>
            <a:ext cx="5120561" cy="1325563"/>
          </a:xfr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Highlighted Level Up</a:t>
            </a:r>
            <a:b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44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960DB1-387E-4056-B96B-FF436FE2FB4C}"/>
              </a:ext>
            </a:extLst>
          </p:cNvPr>
          <p:cNvSpPr txBox="1"/>
          <p:nvPr/>
        </p:nvSpPr>
        <p:spPr>
          <a:xfrm>
            <a:off x="838201" y="914400"/>
            <a:ext cx="5092194" cy="526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Michael Pasquale: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Joined KMG in 2019 as the ADO of FL.  Strives to grow the FL DMA and increase store count to elevate into the next position.</a:t>
            </a:r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6BED8E-4B6C-4CA0-B65F-0DA351F9B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28" b="1"/>
          <a:stretch/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18" name="Arc 22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Text, whiteboard&#10;&#10;Description automatically generated">
            <a:extLst>
              <a:ext uri="{FF2B5EF4-FFF2-40B4-BE49-F238E27FC236}">
                <a16:creationId xmlns:a16="http://schemas.microsoft.com/office/drawing/2014/main" id="{A871EFEC-C37A-48A5-B51F-31CFC8DF9C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" r="45550" b="2"/>
          <a:stretch/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3F8D1C0-32F3-4A19-9B7A-3D4FD16B30F0}"/>
              </a:ext>
            </a:extLst>
          </p:cNvPr>
          <p:cNvSpPr txBox="1"/>
          <p:nvPr/>
        </p:nvSpPr>
        <p:spPr>
          <a:xfrm>
            <a:off x="1010240" y="2349909"/>
            <a:ext cx="6559807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Doug Tuder:</a:t>
            </a:r>
          </a:p>
          <a:p>
            <a:pPr>
              <a:spcAft>
                <a:spcPts val="600"/>
              </a:spcAft>
            </a:pPr>
            <a:r>
              <a:rPr lang="en-US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Joined KMG in 2020 as the COO.  Strives to grow KMG into a major powerhouse within Freddy’s.</a:t>
            </a:r>
          </a:p>
        </p:txBody>
      </p:sp>
    </p:spTree>
    <p:extLst>
      <p:ext uri="{BB962C8B-B14F-4D97-AF65-F5344CB8AC3E}">
        <p14:creationId xmlns:p14="http://schemas.microsoft.com/office/powerpoint/2010/main" val="1883114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68">
            <a:extLst>
              <a:ext uri="{FF2B5EF4-FFF2-40B4-BE49-F238E27FC236}">
                <a16:creationId xmlns:a16="http://schemas.microsoft.com/office/drawing/2014/main" id="{A4E37431-20F0-4DD6-84A9-ED2B64494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0">
            <a:extLst>
              <a:ext uri="{FF2B5EF4-FFF2-40B4-BE49-F238E27FC236}">
                <a16:creationId xmlns:a16="http://schemas.microsoft.com/office/drawing/2014/main" id="{0AE98B72-66C6-4AB4-AF0D-BA830DE86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72">
            <a:extLst>
              <a:ext uri="{FF2B5EF4-FFF2-40B4-BE49-F238E27FC236}">
                <a16:creationId xmlns:a16="http://schemas.microsoft.com/office/drawing/2014/main" id="{407EAFC6-733F-403D-BB4D-05A3A2874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74">
            <a:extLst>
              <a:ext uri="{FF2B5EF4-FFF2-40B4-BE49-F238E27FC236}">
                <a16:creationId xmlns:a16="http://schemas.microsoft.com/office/drawing/2014/main" id="{17A36730-4CB0-4F61-AD11-A44C97658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69C79E1-F916-4929-A4F3-DE763D4BF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767334AB-16BD-4EC7-8C6B-4B5171600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042" y="891652"/>
            <a:ext cx="4412021" cy="3030724"/>
          </a:xfrm>
        </p:spPr>
        <p:txBody>
          <a:bodyPr anchor="b">
            <a:normAutofit/>
          </a:bodyPr>
          <a:lstStyle/>
          <a:p>
            <a:pPr algn="r"/>
            <a:r>
              <a:rPr lang="en-US" sz="40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Level Up Counter</a:t>
            </a:r>
            <a:br>
              <a:rPr lang="en-US" sz="400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4000">
              <a:solidFill>
                <a:srgbClr val="FFFFFF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3600CB-7338-43BF-A7B9-67A4A36D1A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" r="2209"/>
          <a:stretch/>
        </p:blipFill>
        <p:spPr>
          <a:xfrm>
            <a:off x="5633924" y="1698171"/>
            <a:ext cx="6323614" cy="330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539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9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men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337F7F7A-0A34-4F04-B7E5-C95EEB4CC3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25246"/>
          <a:stretch/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30" name="Rectangle 11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643467"/>
            <a:ext cx="5452529" cy="3569242"/>
          </a:xfrm>
        </p:spPr>
        <p:txBody>
          <a:bodyPr anchor="t">
            <a:normAutofit/>
          </a:bodyPr>
          <a:lstStyle/>
          <a:p>
            <a:pPr algn="l"/>
            <a:r>
              <a:rPr lang="en-US" sz="52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Level Up Achievements</a:t>
            </a:r>
            <a:br>
              <a:rPr lang="en-US" sz="520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520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ECA238-95CC-46A0-B388-5D4EAD266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6" y="4551037"/>
            <a:ext cx="5449479" cy="1578054"/>
          </a:xfrm>
        </p:spPr>
        <p:txBody>
          <a:bodyPr anchor="b">
            <a:normAutofit/>
          </a:bodyPr>
          <a:lstStyle/>
          <a:p>
            <a:pPr algn="l"/>
            <a:r>
              <a:rPr lang="en-US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Angelo Notte “Angel” has successfully completed Barber School</a:t>
            </a:r>
          </a:p>
        </p:txBody>
      </p:sp>
      <p:sp>
        <p:nvSpPr>
          <p:cNvPr id="31" name="Rectangle 13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929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group of men standing in a room with signs and posters&#10;&#10;Description automatically generated with low confidence">
            <a:hlinkClick r:id="rId2"/>
            <a:extLst>
              <a:ext uri="{FF2B5EF4-FFF2-40B4-BE49-F238E27FC236}">
                <a16:creationId xmlns:a16="http://schemas.microsoft.com/office/drawing/2014/main" id="{9E84C245-D9CF-4CED-B20A-7C1FE82F89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" r="13529" b="4386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en-US" sz="4800" b="1">
                <a:latin typeface="Helvetica" panose="020B0604020202020204" pitchFamily="34" charset="0"/>
                <a:cs typeface="Helvetica" panose="020B0604020202020204" pitchFamily="34" charset="0"/>
              </a:rPr>
              <a:t>Unique Level Up’s</a:t>
            </a:r>
            <a:br>
              <a:rPr lang="en-US" sz="4800" b="1">
                <a:latin typeface="Helvetica" panose="020B0604020202020204" pitchFamily="34" charset="0"/>
                <a:cs typeface="Helvetica" panose="020B0604020202020204" pitchFamily="34" charset="0"/>
              </a:rPr>
            </a:br>
            <a:br>
              <a:rPr lang="en-US" sz="4800"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48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ECA238-95CC-46A0-B388-5D4EAD266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/>
          </a:bodyPr>
          <a:lstStyle/>
          <a:p>
            <a:pPr algn="l"/>
            <a:r>
              <a:rPr lang="en-US" sz="1700">
                <a:latin typeface="Helvetica" panose="020B0604020202020204" pitchFamily="34" charset="0"/>
                <a:cs typeface="Helvetica" panose="020B0604020202020204" pitchFamily="34" charset="0"/>
              </a:rPr>
              <a:t>KMG Family Rivalry:  </a:t>
            </a:r>
          </a:p>
          <a:p>
            <a:pPr algn="l"/>
            <a:r>
              <a:rPr lang="en-US" sz="1700">
                <a:latin typeface="Helvetica" panose="020B0604020202020204" pitchFamily="34" charset="0"/>
                <a:cs typeface="Helvetica" panose="020B0604020202020204" pitchFamily="34" charset="0"/>
              </a:rPr>
              <a:t>Ryan “RJ” Wish has thrown the gauntlet down and is out to beat fellow Shift Specialist Dillon Wish at the Grill!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35405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5" name="Rectangle 9">
            <a:extLst>
              <a:ext uri="{FF2B5EF4-FFF2-40B4-BE49-F238E27FC236}">
                <a16:creationId xmlns:a16="http://schemas.microsoft.com/office/drawing/2014/main" id="{F0A604E4-7307-451C-93BE-F1F7E1BF3B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1219200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11">
            <a:extLst>
              <a:ext uri="{FF2B5EF4-FFF2-40B4-BE49-F238E27FC236}">
                <a16:creationId xmlns:a16="http://schemas.microsoft.com/office/drawing/2014/main" id="{F7F3A0AA-35E5-4085-942B-7378390306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5282344"/>
            <a:ext cx="12191998" cy="159074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13">
            <a:extLst>
              <a:ext uri="{FF2B5EF4-FFF2-40B4-BE49-F238E27FC236}">
                <a16:creationId xmlns:a16="http://schemas.microsoft.com/office/drawing/2014/main" id="{402F5C38-C747-4173-ABBF-656E39E821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5282344"/>
            <a:ext cx="8115300" cy="1590742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15">
            <a:extLst>
              <a:ext uri="{FF2B5EF4-FFF2-40B4-BE49-F238E27FC236}">
                <a16:creationId xmlns:a16="http://schemas.microsoft.com/office/drawing/2014/main" id="{E37EECFC-A684-4391-AE85-4CDAF5565F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5282344"/>
            <a:ext cx="12191998" cy="1590742"/>
          </a:xfrm>
          <a:prstGeom prst="rect">
            <a:avLst/>
          </a:prstGeom>
          <a:gradFill>
            <a:gsLst>
              <a:gs pos="0">
                <a:srgbClr val="000000">
                  <a:alpha val="71765"/>
                </a:srgbClr>
              </a:gs>
              <a:gs pos="100000">
                <a:schemeClr val="accent1">
                  <a:alpha val="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1811C-0463-4C96-93B9-54B8CDCBF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714" y="5490971"/>
            <a:ext cx="6962072" cy="1159200"/>
          </a:xfrm>
        </p:spPr>
        <p:txBody>
          <a:bodyPr anchor="ctr">
            <a:normAutofit/>
          </a:bodyPr>
          <a:lstStyle/>
          <a:p>
            <a:pPr algn="l"/>
            <a:r>
              <a:rPr lang="en-US" sz="25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Positive Guest Comments</a:t>
            </a:r>
            <a:br>
              <a:rPr lang="en-US" sz="25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2500" b="1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Monument</a:t>
            </a:r>
            <a:br>
              <a:rPr lang="en-US" sz="250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2500">
              <a:solidFill>
                <a:srgbClr val="FFFFFF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C62136-364E-4EE9-B324-3837AB58A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7895" y="1288024"/>
            <a:ext cx="10796209" cy="251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795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689</Words>
  <Application>Microsoft Macintosh PowerPoint</Application>
  <PresentationFormat>Widescreen</PresentationFormat>
  <Paragraphs>248</Paragraphs>
  <Slides>23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Helvetica</vt:lpstr>
      <vt:lpstr>Office Theme</vt:lpstr>
      <vt:lpstr>KMG/Freddy’s Announcements  </vt:lpstr>
      <vt:lpstr>PowerPoint Presentation</vt:lpstr>
      <vt:lpstr>Construction/ NRO Updates </vt:lpstr>
      <vt:lpstr>PowerPoint Presentation</vt:lpstr>
      <vt:lpstr>Highlighted Level Up </vt:lpstr>
      <vt:lpstr>Level Up Counter </vt:lpstr>
      <vt:lpstr>Level Up Achievements </vt:lpstr>
      <vt:lpstr>Unique Level Up’s  </vt:lpstr>
      <vt:lpstr>Positive Guest Comments Monument </vt:lpstr>
      <vt:lpstr>Team Member Highlights  </vt:lpstr>
      <vt:lpstr>Global Goal Update </vt:lpstr>
      <vt:lpstr>Global Goal Update </vt:lpstr>
      <vt:lpstr>KMG Scorecard </vt:lpstr>
      <vt:lpstr>Birthday’s &amp; Anniversaries</vt:lpstr>
      <vt:lpstr>Welcoming our new Team Members</vt:lpstr>
      <vt:lpstr>Quote or Meme of the Week </vt:lpstr>
      <vt:lpstr>Wounded Warriors </vt:lpstr>
      <vt:lpstr>Local Store Marketing</vt:lpstr>
      <vt:lpstr>Voice of the Guest </vt:lpstr>
      <vt:lpstr>Team Member of the Period </vt:lpstr>
      <vt:lpstr>Team Member of the Period </vt:lpstr>
      <vt:lpstr>Quarterly Focus</vt:lpstr>
      <vt:lpstr>Year to Date Promotions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KMG/Freddy’s Announcements </dc:title>
  <dc:creator>Wade Long</dc:creator>
  <cp:lastModifiedBy>Kyle Gerstner</cp:lastModifiedBy>
  <cp:revision>4</cp:revision>
  <dcterms:created xsi:type="dcterms:W3CDTF">2022-02-14T16:15:02Z</dcterms:created>
  <dcterms:modified xsi:type="dcterms:W3CDTF">2022-03-01T17:19:45Z</dcterms:modified>
</cp:coreProperties>
</file>