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700000" cy="51206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380338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40233" y="33201074"/>
            <a:ext cx="10219534" cy="4671220"/>
          </a:xfrm>
          <a:prstGeom prst="rect">
            <a:avLst/>
          </a:prstGeom>
        </p:spPr>
        <p:txBody>
          <a:bodyPr/>
          <a:lstStyle>
            <a:lvl1pPr>
              <a:defRPr sz="15000">
                <a:latin typeface="+mn-lt"/>
                <a:ea typeface="+mn-ea"/>
                <a:cs typeface="+mn-cs"/>
                <a:sym typeface="Helvetica"/>
              </a:defRPr>
            </a:lvl1pPr>
            <a:lvl2pPr>
              <a:defRPr sz="15000">
                <a:latin typeface="+mn-lt"/>
                <a:ea typeface="+mn-ea"/>
                <a:cs typeface="+mn-cs"/>
                <a:sym typeface="Helvetica"/>
              </a:defRPr>
            </a:lvl2pPr>
            <a:lvl3pPr>
              <a:defRPr sz="15000">
                <a:latin typeface="+mn-lt"/>
                <a:ea typeface="+mn-ea"/>
                <a:cs typeface="+mn-cs"/>
                <a:sym typeface="Helvetica"/>
              </a:defRPr>
            </a:lvl3pPr>
            <a:lvl4pPr>
              <a:defRPr sz="15000">
                <a:latin typeface="+mn-lt"/>
                <a:ea typeface="+mn-ea"/>
                <a:cs typeface="+mn-cs"/>
                <a:sym typeface="Helvetica"/>
              </a:defRPr>
            </a:lvl4pPr>
            <a:lvl5pPr>
              <a:defRPr sz="150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half" idx="13"/>
          </p:nvPr>
        </p:nvSpPr>
        <p:spPr>
          <a:xfrm>
            <a:off x="1240233" y="23997741"/>
            <a:ext cx="10219534" cy="14983621"/>
          </a:xfrm>
          <a:prstGeom prst="rect">
            <a:avLst/>
          </a:prstGeom>
        </p:spPr>
        <p:txBody>
          <a:bodyPr anchor="ctr"/>
          <a:lstStyle/>
          <a:p>
            <a:pPr>
              <a:defRPr sz="24400"/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sz="quarter" idx="13"/>
          </p:nvPr>
        </p:nvSpPr>
        <p:spPr>
          <a:xfrm>
            <a:off x="0" y="26987500"/>
            <a:ext cx="12700000" cy="9525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sz="quarter" idx="13"/>
          </p:nvPr>
        </p:nvSpPr>
        <p:spPr>
          <a:xfrm>
            <a:off x="1568895" y="27607617"/>
            <a:ext cx="9549808" cy="57794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40233" y="33548339"/>
            <a:ext cx="10219534" cy="138906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40233" y="34987011"/>
            <a:ext cx="10219534" cy="110381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482862" y="36016406"/>
            <a:ext cx="1721873" cy="1839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40233" y="30137695"/>
            <a:ext cx="10219534" cy="322461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quarter" idx="13"/>
          </p:nvPr>
        </p:nvSpPr>
        <p:spPr>
          <a:xfrm>
            <a:off x="6560839" y="27607617"/>
            <a:ext cx="5208986" cy="80367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30175" y="27607617"/>
            <a:ext cx="5208986" cy="3894338"/>
          </a:xfrm>
          <a:prstGeom prst="rect">
            <a:avLst/>
          </a:prstGeom>
        </p:spPr>
        <p:txBody>
          <a:bodyPr/>
          <a:lstStyle>
            <a:lvl1pPr>
              <a:defRPr sz="388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30175" y="31638378"/>
            <a:ext cx="5208986" cy="400595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930175" y="27421582"/>
            <a:ext cx="10839650" cy="21084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930175" y="27421582"/>
            <a:ext cx="10839650" cy="21084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30175" y="29529980"/>
            <a:ext cx="10839650" cy="6139162"/>
          </a:xfrm>
          <a:prstGeom prst="rect">
            <a:avLst/>
          </a:prstGeom>
        </p:spPr>
        <p:txBody>
          <a:bodyPr anchor="ctr"/>
          <a:lstStyle>
            <a:lvl1pPr marL="2839860" indent="-2839860" algn="l">
              <a:spcBef>
                <a:spcPts val="27300"/>
              </a:spcBef>
              <a:buSzPct val="75000"/>
              <a:buChar char="•"/>
              <a:defRPr sz="23000"/>
            </a:lvl1pPr>
            <a:lvl2pPr marL="3284361" indent="-2839860" algn="l">
              <a:spcBef>
                <a:spcPts val="27300"/>
              </a:spcBef>
              <a:buSzPct val="75000"/>
              <a:buChar char="•"/>
              <a:defRPr sz="23000"/>
            </a:lvl2pPr>
            <a:lvl3pPr marL="3728861" indent="-2839860" algn="l">
              <a:spcBef>
                <a:spcPts val="27300"/>
              </a:spcBef>
              <a:buSzPct val="75000"/>
              <a:buChar char="•"/>
              <a:defRPr sz="23000"/>
            </a:lvl3pPr>
            <a:lvl4pPr marL="4173361" indent="-2839860" algn="l">
              <a:spcBef>
                <a:spcPts val="27300"/>
              </a:spcBef>
              <a:buSzPct val="75000"/>
              <a:buChar char="•"/>
              <a:defRPr sz="23000"/>
            </a:lvl4pPr>
            <a:lvl5pPr marL="4617861" indent="-2839860" algn="l">
              <a:spcBef>
                <a:spcPts val="27300"/>
              </a:spcBef>
              <a:buSzPct val="75000"/>
              <a:buChar char="•"/>
              <a:defRPr sz="2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quarter" idx="13"/>
          </p:nvPr>
        </p:nvSpPr>
        <p:spPr>
          <a:xfrm>
            <a:off x="6560839" y="29529980"/>
            <a:ext cx="5208986" cy="61391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930175" y="27421582"/>
            <a:ext cx="10839650" cy="21084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30175" y="29529980"/>
            <a:ext cx="5208986" cy="6139162"/>
          </a:xfrm>
          <a:prstGeom prst="rect">
            <a:avLst/>
          </a:prstGeom>
        </p:spPr>
        <p:txBody>
          <a:bodyPr anchor="ctr"/>
          <a:lstStyle>
            <a:lvl1pPr marL="2179864" indent="-2179864" algn="l">
              <a:spcBef>
                <a:spcPts val="20800"/>
              </a:spcBef>
              <a:buSzPct val="75000"/>
              <a:buChar char="•"/>
              <a:defRPr sz="17800"/>
            </a:lvl1pPr>
            <a:lvl2pPr marL="2522764" indent="-2179864" algn="l">
              <a:spcBef>
                <a:spcPts val="20800"/>
              </a:spcBef>
              <a:buSzPct val="75000"/>
              <a:buChar char="•"/>
              <a:defRPr sz="17800"/>
            </a:lvl2pPr>
            <a:lvl3pPr marL="2865664" indent="-2179864" algn="l">
              <a:spcBef>
                <a:spcPts val="20800"/>
              </a:spcBef>
              <a:buSzPct val="75000"/>
              <a:buChar char="•"/>
              <a:defRPr sz="17800"/>
            </a:lvl3pPr>
            <a:lvl4pPr marL="3208564" indent="-2179864" algn="l">
              <a:spcBef>
                <a:spcPts val="20800"/>
              </a:spcBef>
              <a:buSzPct val="75000"/>
              <a:buChar char="•"/>
              <a:defRPr sz="17800"/>
            </a:lvl4pPr>
            <a:lvl5pPr marL="3551463" indent="-2179864" algn="l">
              <a:spcBef>
                <a:spcPts val="20800"/>
              </a:spcBef>
              <a:buSzPct val="75000"/>
              <a:buChar char="•"/>
              <a:defRPr sz="17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30175" y="28227734"/>
            <a:ext cx="10839650" cy="7044533"/>
          </a:xfrm>
          <a:prstGeom prst="rect">
            <a:avLst/>
          </a:prstGeom>
        </p:spPr>
        <p:txBody>
          <a:bodyPr anchor="ctr"/>
          <a:lstStyle>
            <a:lvl1pPr marL="2839860" indent="-2839860" algn="l">
              <a:spcBef>
                <a:spcPts val="27300"/>
              </a:spcBef>
              <a:buSzPct val="75000"/>
              <a:buChar char="•"/>
              <a:defRPr sz="23000"/>
            </a:lvl1pPr>
            <a:lvl2pPr marL="3284361" indent="-2839860" algn="l">
              <a:spcBef>
                <a:spcPts val="27300"/>
              </a:spcBef>
              <a:buSzPct val="75000"/>
              <a:buChar char="•"/>
              <a:defRPr sz="23000"/>
            </a:lvl2pPr>
            <a:lvl3pPr marL="3728861" indent="-2839860" algn="l">
              <a:spcBef>
                <a:spcPts val="27300"/>
              </a:spcBef>
              <a:buSzPct val="75000"/>
              <a:buChar char="•"/>
              <a:defRPr sz="23000"/>
            </a:lvl3pPr>
            <a:lvl4pPr marL="4173361" indent="-2839860" algn="l">
              <a:spcBef>
                <a:spcPts val="27300"/>
              </a:spcBef>
              <a:buSzPct val="75000"/>
              <a:buChar char="•"/>
              <a:defRPr sz="23000"/>
            </a:lvl4pPr>
            <a:lvl5pPr marL="4617861" indent="-2839860" algn="l">
              <a:spcBef>
                <a:spcPts val="27300"/>
              </a:spcBef>
              <a:buSzPct val="75000"/>
              <a:buChar char="•"/>
              <a:defRPr sz="2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560839" y="31960839"/>
            <a:ext cx="5208986" cy="36834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66912" y="27855660"/>
            <a:ext cx="5208986" cy="36834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930175" y="27855664"/>
            <a:ext cx="5208986" cy="778867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240233" y="28587402"/>
            <a:ext cx="10219534" cy="3224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9608" tIns="49608" rIns="49608" bIns="49608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240233" y="31898828"/>
            <a:ext cx="10219534" cy="1103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9608" tIns="49608" rIns="49608" bIns="4960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482862" y="36022607"/>
            <a:ext cx="1721873" cy="1839119"/>
          </a:xfrm>
          <a:prstGeom prst="rect">
            <a:avLst/>
          </a:prstGeom>
          <a:ln w="12700">
            <a:miter lim="400000"/>
          </a:ln>
        </p:spPr>
        <p:txBody>
          <a:bodyPr wrap="none" lIns="49608" tIns="49608" rIns="49608" bIns="49608">
            <a:spAutoFit/>
          </a:bodyPr>
          <a:lstStyle>
            <a:lvl1pPr>
              <a:defRPr sz="1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38033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"/>
          <p:cNvSpPr/>
          <p:nvPr/>
        </p:nvSpPr>
        <p:spPr>
          <a:xfrm>
            <a:off x="-12938" y="2092373"/>
            <a:ext cx="12688990" cy="9045513"/>
          </a:xfrm>
          <a:prstGeom prst="rect">
            <a:avLst/>
          </a:prstGeom>
          <a:solidFill>
            <a:srgbClr val="A9A9A9"/>
          </a:solidFill>
          <a:ln w="12700">
            <a:miter lim="400000"/>
          </a:ln>
        </p:spPr>
        <p:txBody>
          <a:bodyPr lIns="49608" tIns="49608" rIns="49608" bIns="49608" anchor="ctr"/>
          <a:lstStyle/>
          <a:p>
            <a:pPr>
              <a:defRPr sz="15000" cap="all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6" name="Just the part you need, delivered when you need it"/>
          <p:cNvSpPr txBox="1"/>
          <p:nvPr/>
        </p:nvSpPr>
        <p:spPr>
          <a:xfrm>
            <a:off x="216147" y="26306769"/>
            <a:ext cx="11956772" cy="4675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 numCol="1" anchor="ctr">
            <a:spAutoFit/>
          </a:bodyPr>
          <a:lstStyle>
            <a:lvl1pPr defTabSz="486381">
              <a:defRPr sz="24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Just the part you need, delivered when you need it</a:t>
            </a:r>
          </a:p>
        </p:txBody>
      </p:sp>
      <p:sp>
        <p:nvSpPr>
          <p:cNvPr id="210" name="We have relied on Diversified Bronze since 2013. Their commitment to meeting our needs in both price and delivery have helped keep our company competitive. I have always been satisfied with their quick turnaround on material quotes. They are a key supplier that we have full confidence in.&quot;…"/>
          <p:cNvSpPr txBox="1"/>
          <p:nvPr/>
        </p:nvSpPr>
        <p:spPr>
          <a:xfrm>
            <a:off x="335775" y="47839464"/>
            <a:ext cx="11949709" cy="3071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9608" tIns="49608" rIns="49608" bIns="49608">
            <a:spAutoFit/>
          </a:bodyPr>
          <a:lstStyle/>
          <a:p>
            <a:pPr defTabSz="238125">
              <a:spcBef>
                <a:spcPts val="600"/>
              </a:spcBef>
              <a:defRPr sz="3200">
                <a:solidFill>
                  <a:srgbClr val="FFFFFF"/>
                </a:solidFill>
              </a:defRPr>
            </a:pPr>
            <a:r>
              <a:rPr dirty="0"/>
              <a:t>We have relied on Diversified Bronze since 2013. Their commitment to meeting our needs in both price and delivery have helped keep our company competitive. I have always been satisfied with their quick turnaround on material quotes. They are a key supplier that we have full confidence in."</a:t>
            </a:r>
          </a:p>
          <a:p>
            <a:pPr defTabSz="238125">
              <a:spcBef>
                <a:spcPts val="600"/>
              </a:spcBef>
              <a:defRPr sz="3200">
                <a:solidFill>
                  <a:srgbClr val="FFFFFF"/>
                </a:solidFill>
              </a:defRPr>
            </a:pPr>
            <a:r>
              <a:rPr dirty="0"/>
              <a:t>—John</a:t>
            </a:r>
          </a:p>
        </p:txBody>
      </p:sp>
      <p:pic>
        <p:nvPicPr>
          <p:cNvPr id="9" name="Picture 8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D5ACA4C3-3646-4018-A01A-FDAC7FFE0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313" y="2252547"/>
            <a:ext cx="4987318" cy="4166236"/>
          </a:xfrm>
          <a:prstGeom prst="rect">
            <a:avLst/>
          </a:prstGeom>
        </p:spPr>
      </p:pic>
      <p:sp>
        <p:nvSpPr>
          <p:cNvPr id="117" name="Quality custom bronze bushings delivered on time and on budget">
            <a:extLst>
              <a:ext uri="{FF2B5EF4-FFF2-40B4-BE49-F238E27FC236}">
                <a16:creationId xmlns:a16="http://schemas.microsoft.com/office/drawing/2014/main" id="{F08BF434-1A2A-4CFE-9BF5-6B89A577124D}"/>
              </a:ext>
            </a:extLst>
          </p:cNvPr>
          <p:cNvSpPr txBox="1"/>
          <p:nvPr/>
        </p:nvSpPr>
        <p:spPr>
          <a:xfrm>
            <a:off x="259738" y="2448254"/>
            <a:ext cx="6974472" cy="1946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 anchor="ctr">
            <a:spAutoFit/>
          </a:bodyPr>
          <a:lstStyle>
            <a:lvl1pPr>
              <a:defRPr sz="58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you need a quote time matters</a:t>
            </a:r>
            <a:endParaRPr sz="6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ECF821-D7E9-4DB7-BEC2-22E2037B8A96}"/>
              </a:ext>
            </a:extLst>
          </p:cNvPr>
          <p:cNvGrpSpPr/>
          <p:nvPr/>
        </p:nvGrpSpPr>
        <p:grpSpPr>
          <a:xfrm>
            <a:off x="4511407" y="8348607"/>
            <a:ext cx="3502531" cy="1779461"/>
            <a:chOff x="4132572" y="7703544"/>
            <a:chExt cx="3502531" cy="177946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6E784A3-BF94-4C49-BCBF-53472D5830A3}"/>
                </a:ext>
              </a:extLst>
            </p:cNvPr>
            <p:cNvGrpSpPr/>
            <p:nvPr/>
          </p:nvGrpSpPr>
          <p:grpSpPr>
            <a:xfrm>
              <a:off x="4132572" y="7703544"/>
              <a:ext cx="3502531" cy="1135467"/>
              <a:chOff x="697482" y="6930911"/>
              <a:chExt cx="3308222" cy="1135467"/>
            </a:xfrm>
          </p:grpSpPr>
          <p:sp>
            <p:nvSpPr>
              <p:cNvPr id="114" name="Rectangle">
                <a:extLst>
                  <a:ext uri="{FF2B5EF4-FFF2-40B4-BE49-F238E27FC236}">
                    <a16:creationId xmlns:a16="http://schemas.microsoft.com/office/drawing/2014/main" id="{72F44233-B94C-427A-99AA-9AF5A23D716C}"/>
                  </a:ext>
                </a:extLst>
              </p:cNvPr>
              <p:cNvSpPr/>
              <p:nvPr/>
            </p:nvSpPr>
            <p:spPr>
              <a:xfrm>
                <a:off x="755741" y="6930911"/>
                <a:ext cx="3249963" cy="1135467"/>
              </a:xfrm>
              <a:prstGeom prst="rect">
                <a:avLst/>
              </a:pr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9608" tIns="49608" rIns="49608" bIns="49608" numCol="1" anchor="ctr">
                <a:noAutofit/>
              </a:bodyPr>
              <a:lstStyle/>
              <a:p>
                <a:pPr>
                  <a:defRPr sz="15000">
                    <a:solidFill>
                      <a:srgbClr val="53585F"/>
                    </a:solidFill>
                  </a:defRPr>
                </a:pPr>
                <a:endParaRPr/>
              </a:p>
            </p:txBody>
          </p:sp>
          <p:sp>
            <p:nvSpPr>
              <p:cNvPr id="115" name="Keeping your business running smoothly is our top priority.">
                <a:extLst>
                  <a:ext uri="{FF2B5EF4-FFF2-40B4-BE49-F238E27FC236}">
                    <a16:creationId xmlns:a16="http://schemas.microsoft.com/office/drawing/2014/main" id="{F67971DB-52D8-4ACE-B21D-740CBFB8F79E}"/>
                  </a:ext>
                </a:extLst>
              </p:cNvPr>
              <p:cNvSpPr txBox="1"/>
              <p:nvPr/>
            </p:nvSpPr>
            <p:spPr>
              <a:xfrm>
                <a:off x="697482" y="6941792"/>
                <a:ext cx="3237452" cy="10850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9608" tIns="49608" rIns="49608" bIns="49608" anchor="ctr">
                <a:spAutoFit/>
              </a:bodyPr>
              <a:lstStyle>
                <a:lvl1pPr>
                  <a:spcBef>
                    <a:spcPts val="6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dirty="0"/>
                  <a:t>Bronze Bar &amp; Bushings</a:t>
                </a:r>
                <a:endParaRPr dirty="0"/>
              </a:p>
            </p:txBody>
          </p:sp>
        </p:grpSp>
        <p:sp>
          <p:nvSpPr>
            <p:cNvPr id="213" name="Keeping your business running smoothly is our top priority.">
              <a:extLst>
                <a:ext uri="{FF2B5EF4-FFF2-40B4-BE49-F238E27FC236}">
                  <a16:creationId xmlns:a16="http://schemas.microsoft.com/office/drawing/2014/main" id="{FC481083-E3F2-46D2-B678-A0814BACC0D7}"/>
                </a:ext>
              </a:extLst>
            </p:cNvPr>
            <p:cNvSpPr txBox="1"/>
            <p:nvPr/>
          </p:nvSpPr>
          <p:spPr>
            <a:xfrm>
              <a:off x="4245632" y="8828822"/>
              <a:ext cx="3201483" cy="65418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9608" tIns="49608" rIns="49608" bIns="49608" anchor="ctr">
              <a:spAutoFit/>
            </a:bodyPr>
            <a:lstStyle>
              <a:lvl1pPr>
                <a:spcBef>
                  <a:spcPts val="600"/>
                </a:spcBef>
                <a:defRPr sz="3200">
                  <a:solidFill>
                    <a:srgbClr val="FFFFFF"/>
                  </a:solidFill>
                </a:defRPr>
              </a:lvl1pPr>
            </a:lstStyle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(solid bar, cored bar, plate, standard size sleeve bushings)</a:t>
              </a:r>
              <a:endParaRPr sz="18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0396D8-D4D6-4EA0-B398-1287DC5646F7}"/>
              </a:ext>
            </a:extLst>
          </p:cNvPr>
          <p:cNvGrpSpPr/>
          <p:nvPr/>
        </p:nvGrpSpPr>
        <p:grpSpPr>
          <a:xfrm>
            <a:off x="8367309" y="8380176"/>
            <a:ext cx="4003176" cy="2034903"/>
            <a:chOff x="8522616" y="6758440"/>
            <a:chExt cx="4003176" cy="203490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27DDA6C-D5EE-4F13-9A34-CB91B282CDD3}"/>
                </a:ext>
              </a:extLst>
            </p:cNvPr>
            <p:cNvGrpSpPr/>
            <p:nvPr/>
          </p:nvGrpSpPr>
          <p:grpSpPr>
            <a:xfrm>
              <a:off x="8522616" y="6758440"/>
              <a:ext cx="4003176" cy="1135467"/>
              <a:chOff x="5616694" y="7981483"/>
              <a:chExt cx="3615288" cy="1135467"/>
            </a:xfrm>
          </p:grpSpPr>
          <p:sp>
            <p:nvSpPr>
              <p:cNvPr id="109" name="Rectangle">
                <a:extLst>
                  <a:ext uri="{FF2B5EF4-FFF2-40B4-BE49-F238E27FC236}">
                    <a16:creationId xmlns:a16="http://schemas.microsoft.com/office/drawing/2014/main" id="{92930AEB-9DFD-48C3-AB37-199283E4296A}"/>
                  </a:ext>
                </a:extLst>
              </p:cNvPr>
              <p:cNvSpPr/>
              <p:nvPr/>
            </p:nvSpPr>
            <p:spPr>
              <a:xfrm>
                <a:off x="5883838" y="7981483"/>
                <a:ext cx="3089386" cy="1135467"/>
              </a:xfrm>
              <a:prstGeom prst="rect">
                <a:avLst/>
              </a:pr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9608" tIns="49608" rIns="49608" bIns="49608" numCol="1" anchor="ctr">
                <a:noAutofit/>
              </a:bodyPr>
              <a:lstStyle/>
              <a:p>
                <a:pPr>
                  <a:defRPr sz="15000">
                    <a:solidFill>
                      <a:srgbClr val="53585F"/>
                    </a:solidFill>
                  </a:defRPr>
                </a:pPr>
                <a:endParaRPr/>
              </a:p>
            </p:txBody>
          </p:sp>
          <p:sp>
            <p:nvSpPr>
              <p:cNvPr id="112" name="Keeping your business running smoothly is our top priority.">
                <a:extLst>
                  <a:ext uri="{FF2B5EF4-FFF2-40B4-BE49-F238E27FC236}">
                    <a16:creationId xmlns:a16="http://schemas.microsoft.com/office/drawing/2014/main" id="{34192C48-8DFB-4C99-84F3-A0492811ECC7}"/>
                  </a:ext>
                </a:extLst>
              </p:cNvPr>
              <p:cNvSpPr txBox="1"/>
              <p:nvPr/>
            </p:nvSpPr>
            <p:spPr>
              <a:xfrm>
                <a:off x="5616694" y="8267525"/>
                <a:ext cx="3615288" cy="5926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9608" tIns="49608" rIns="49608" bIns="49608" anchor="ctr">
                <a:spAutoFit/>
              </a:bodyPr>
              <a:lstStyle>
                <a:lvl1pPr>
                  <a:spcBef>
                    <a:spcPts val="6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dirty="0"/>
                  <a:t>Powdered Metal</a:t>
                </a:r>
                <a:endParaRPr dirty="0"/>
              </a:p>
            </p:txBody>
          </p:sp>
        </p:grpSp>
        <p:sp>
          <p:nvSpPr>
            <p:cNvPr id="214" name="Keeping your business running smoothly is our top priority.">
              <a:extLst>
                <a:ext uri="{FF2B5EF4-FFF2-40B4-BE49-F238E27FC236}">
                  <a16:creationId xmlns:a16="http://schemas.microsoft.com/office/drawing/2014/main" id="{07D8C6A9-C426-4A69-A707-A01B61DA9BC3}"/>
                </a:ext>
              </a:extLst>
            </p:cNvPr>
            <p:cNvSpPr txBox="1"/>
            <p:nvPr/>
          </p:nvSpPr>
          <p:spPr>
            <a:xfrm>
              <a:off x="8935069" y="7862161"/>
              <a:ext cx="3201483" cy="93118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9608" tIns="49608" rIns="49608" bIns="49608" anchor="ctr">
              <a:spAutoFit/>
            </a:bodyPr>
            <a:lstStyle>
              <a:lvl1pPr>
                <a:spcBef>
                  <a:spcPts val="600"/>
                </a:spcBef>
                <a:defRPr sz="3200">
                  <a:solidFill>
                    <a:srgbClr val="FFFFFF"/>
                  </a:solidFill>
                </a:defRPr>
              </a:lvl1pPr>
            </a:lstStyle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(solid bar, cored bar, plate, discs, plain sleeve bushings, flanged bushings or thrust washers)</a:t>
              </a:r>
              <a:endParaRPr sz="18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146718-A4B8-47B9-B0AE-5A3816B43803}"/>
              </a:ext>
            </a:extLst>
          </p:cNvPr>
          <p:cNvGrpSpPr/>
          <p:nvPr/>
        </p:nvGrpSpPr>
        <p:grpSpPr>
          <a:xfrm>
            <a:off x="569771" y="8348607"/>
            <a:ext cx="3549767" cy="1771933"/>
            <a:chOff x="6671538" y="9504399"/>
            <a:chExt cx="3549767" cy="17719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23DA676-86CB-48AD-987C-038FBB6BE16A}"/>
                </a:ext>
              </a:extLst>
            </p:cNvPr>
            <p:cNvGrpSpPr/>
            <p:nvPr/>
          </p:nvGrpSpPr>
          <p:grpSpPr>
            <a:xfrm>
              <a:off x="6671538" y="9504399"/>
              <a:ext cx="3549767" cy="1135467"/>
              <a:chOff x="7960449" y="8879463"/>
              <a:chExt cx="3280986" cy="1135467"/>
            </a:xfrm>
          </p:grpSpPr>
          <p:sp>
            <p:nvSpPr>
              <p:cNvPr id="110" name="Rectangle">
                <a:extLst>
                  <a:ext uri="{FF2B5EF4-FFF2-40B4-BE49-F238E27FC236}">
                    <a16:creationId xmlns:a16="http://schemas.microsoft.com/office/drawing/2014/main" id="{96BE9B1A-A1B0-4D0F-ABE6-EC8E36BB5B1E}"/>
                  </a:ext>
                </a:extLst>
              </p:cNvPr>
              <p:cNvSpPr/>
              <p:nvPr/>
            </p:nvSpPr>
            <p:spPr>
              <a:xfrm>
                <a:off x="8088044" y="8879463"/>
                <a:ext cx="3089386" cy="1135467"/>
              </a:xfrm>
              <a:prstGeom prst="rect">
                <a:avLst/>
              </a:pr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9608" tIns="49608" rIns="49608" bIns="49608" numCol="1" anchor="ctr">
                <a:noAutofit/>
              </a:bodyPr>
              <a:lstStyle/>
              <a:p>
                <a:pPr>
                  <a:defRPr sz="15000">
                    <a:solidFill>
                      <a:srgbClr val="53585F"/>
                    </a:solidFill>
                  </a:defRPr>
                </a:pPr>
                <a:endParaRPr/>
              </a:p>
            </p:txBody>
          </p:sp>
          <p:sp>
            <p:nvSpPr>
              <p:cNvPr id="113" name="Keeping your business running smoothly is our top priority.">
                <a:extLst>
                  <a:ext uri="{FF2B5EF4-FFF2-40B4-BE49-F238E27FC236}">
                    <a16:creationId xmlns:a16="http://schemas.microsoft.com/office/drawing/2014/main" id="{0B99EDEA-5B87-454D-B1AB-D4018250D584}"/>
                  </a:ext>
                </a:extLst>
              </p:cNvPr>
              <p:cNvSpPr txBox="1"/>
              <p:nvPr/>
            </p:nvSpPr>
            <p:spPr>
              <a:xfrm>
                <a:off x="7960449" y="9135441"/>
                <a:ext cx="3280986" cy="5926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9608" tIns="49608" rIns="49608" bIns="49608" anchor="ctr">
                <a:spAutoFit/>
              </a:bodyPr>
              <a:lstStyle>
                <a:lvl1pPr>
                  <a:spcBef>
                    <a:spcPts val="6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dirty="0"/>
                  <a:t>Custom Parts</a:t>
                </a:r>
                <a:endParaRPr dirty="0"/>
              </a:p>
            </p:txBody>
          </p:sp>
        </p:grpSp>
        <p:sp>
          <p:nvSpPr>
            <p:cNvPr id="215" name="Keeping your business running smoothly is our top priority.">
              <a:extLst>
                <a:ext uri="{FF2B5EF4-FFF2-40B4-BE49-F238E27FC236}">
                  <a16:creationId xmlns:a16="http://schemas.microsoft.com/office/drawing/2014/main" id="{B5645A46-574F-4C76-835A-1B7FC6324824}"/>
                </a:ext>
              </a:extLst>
            </p:cNvPr>
            <p:cNvSpPr txBox="1"/>
            <p:nvPr/>
          </p:nvSpPr>
          <p:spPr>
            <a:xfrm>
              <a:off x="7130213" y="10622149"/>
              <a:ext cx="2815184" cy="65418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9608" tIns="49608" rIns="49608" bIns="49608" anchor="ctr">
              <a:spAutoFit/>
            </a:bodyPr>
            <a:lstStyle>
              <a:lvl1pPr>
                <a:spcBef>
                  <a:spcPts val="600"/>
                </a:spcBef>
                <a:defRPr sz="3200">
                  <a:solidFill>
                    <a:srgbClr val="FFFFFF"/>
                  </a:solidFill>
                </a:defRPr>
              </a:lvl1pPr>
            </a:lstStyle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(custom machined bronze parts or castings)</a:t>
              </a:r>
              <a:endParaRPr sz="1800" dirty="0"/>
            </a:p>
          </p:txBody>
        </p:sp>
      </p:grpSp>
      <p:sp>
        <p:nvSpPr>
          <p:cNvPr id="218" name="Quality custom bronze bushings delivered on time and on budget">
            <a:extLst>
              <a:ext uri="{FF2B5EF4-FFF2-40B4-BE49-F238E27FC236}">
                <a16:creationId xmlns:a16="http://schemas.microsoft.com/office/drawing/2014/main" id="{2332154D-90ED-456A-90C1-B25F67CA4332}"/>
              </a:ext>
            </a:extLst>
          </p:cNvPr>
          <p:cNvSpPr txBox="1"/>
          <p:nvPr/>
        </p:nvSpPr>
        <p:spPr>
          <a:xfrm>
            <a:off x="129197" y="7473509"/>
            <a:ext cx="12205335" cy="715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 anchor="ctr">
            <a:spAutoFit/>
          </a:bodyPr>
          <a:lstStyle>
            <a:lvl1pPr>
              <a:defRPr sz="58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4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Click any button to get your quote started</a:t>
            </a:r>
            <a:endParaRPr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2" name="Picture 31" descr="A picture containing coffee, cup, indoor, set&#10;&#10;Description automatically generated">
            <a:extLst>
              <a:ext uri="{FF2B5EF4-FFF2-40B4-BE49-F238E27FC236}">
                <a16:creationId xmlns:a16="http://schemas.microsoft.com/office/drawing/2014/main" id="{D094272F-8694-447D-886F-E83AB6E92A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2708"/>
            <a:ext cx="6391794" cy="4379723"/>
          </a:xfrm>
          <a:prstGeom prst="rect">
            <a:avLst/>
          </a:prstGeom>
        </p:spPr>
      </p:pic>
      <p:sp>
        <p:nvSpPr>
          <p:cNvPr id="221" name="You shouldn’t have to waste time researching prices and specs, or juggling multiple vendors. We believe you deserve to get the right part, at a competitive price, when you need it—without playing phone tag with a machine when you’ve got a question, gosh darn it! We’ve been making the whole process of getting your custom bronze bushings, powdered metal parts and bronze bar easier and more affordable since 2007.">
            <a:extLst>
              <a:ext uri="{FF2B5EF4-FFF2-40B4-BE49-F238E27FC236}">
                <a16:creationId xmlns:a16="http://schemas.microsoft.com/office/drawing/2014/main" id="{353CF525-252F-4B78-9E20-E209488B2DA0}"/>
              </a:ext>
            </a:extLst>
          </p:cNvPr>
          <p:cNvSpPr txBox="1"/>
          <p:nvPr/>
        </p:nvSpPr>
        <p:spPr>
          <a:xfrm>
            <a:off x="6647543" y="11409828"/>
            <a:ext cx="5846397" cy="1023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>
            <a:spAutoFit/>
          </a:bodyPr>
          <a:lstStyle>
            <a:lvl1pPr defTabSz="486381">
              <a:spcBef>
                <a:spcPts val="2100"/>
              </a:spcBef>
              <a:defRPr sz="24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l"/>
            <a:r>
              <a:rPr lang="en-US" sz="3000" dirty="0"/>
              <a:t>Keeping your business running smoothly is our top priority</a:t>
            </a:r>
            <a:endParaRPr sz="3000" dirty="0">
              <a:latin typeface="Wingdings" panose="05000000000000000000" pitchFamily="2" charset="2"/>
            </a:endParaRPr>
          </a:p>
        </p:txBody>
      </p:sp>
      <p:sp>
        <p:nvSpPr>
          <p:cNvPr id="222" name="You shouldn’t have to waste time researching prices and specs, or juggling multiple vendors. We believe you deserve to get the right part, at a competitive price, when you need it—without playing phone tag with a machine when you’ve got a question, gosh darn it! We’ve been making the whole process of getting your custom bronze bushings, powdered metal parts and bronze bar easier and more affordable since 2007.">
            <a:extLst>
              <a:ext uri="{FF2B5EF4-FFF2-40B4-BE49-F238E27FC236}">
                <a16:creationId xmlns:a16="http://schemas.microsoft.com/office/drawing/2014/main" id="{67421EFD-D256-4AC8-8BB2-C51CA5E475C2}"/>
              </a:ext>
            </a:extLst>
          </p:cNvPr>
          <p:cNvSpPr txBox="1"/>
          <p:nvPr/>
        </p:nvSpPr>
        <p:spPr>
          <a:xfrm>
            <a:off x="335775" y="16486163"/>
            <a:ext cx="5983032" cy="3578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>
            <a:spAutoFit/>
          </a:bodyPr>
          <a:lstStyle>
            <a:lvl1pPr defTabSz="486381">
              <a:spcBef>
                <a:spcPts val="2100"/>
              </a:spcBef>
              <a:defRPr sz="24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l">
              <a:spcBef>
                <a:spcPts val="500"/>
              </a:spcBef>
            </a:pPr>
            <a:r>
              <a:rPr lang="en-US" sz="3000" dirty="0"/>
              <a:t>Offering largest inventory of bronze bar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/>
              <a:t>C93200 High-Leaded Tin Bronze Alloy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/>
              <a:t>C95400 Aluminum Bronze Alloy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/>
              <a:t>C86300 Manganese Bronze Alloy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/>
              <a:t>Over 25 bronze alloys available</a:t>
            </a:r>
          </a:p>
        </p:txBody>
      </p:sp>
      <p:sp>
        <p:nvSpPr>
          <p:cNvPr id="223" name="You shouldn’t have to waste time researching prices and specs, or juggling multiple vendors. We believe you deserve to get the right part, at a competitive price, when you need it—without playing phone tag with a machine when you’ve got a question, gosh darn it! We’ve been making the whole process of getting your custom bronze bushings, powdered metal parts and bronze bar easier and more affordable since 2007.">
            <a:extLst>
              <a:ext uri="{FF2B5EF4-FFF2-40B4-BE49-F238E27FC236}">
                <a16:creationId xmlns:a16="http://schemas.microsoft.com/office/drawing/2014/main" id="{8987F2E2-8112-4C03-92A4-F847EE402583}"/>
              </a:ext>
            </a:extLst>
          </p:cNvPr>
          <p:cNvSpPr txBox="1"/>
          <p:nvPr/>
        </p:nvSpPr>
        <p:spPr>
          <a:xfrm>
            <a:off x="6799256" y="21325820"/>
            <a:ext cx="5415634" cy="2939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>
            <a:spAutoFit/>
          </a:bodyPr>
          <a:lstStyle>
            <a:lvl1pPr defTabSz="486381">
              <a:spcBef>
                <a:spcPts val="2100"/>
              </a:spcBef>
              <a:defRPr sz="2400">
                <a:solidFill>
                  <a:srgbClr val="929292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l"/>
            <a:r>
              <a:rPr lang="en-US" sz="3000" dirty="0"/>
              <a:t>Providing the highest quality bronze bar stock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Bronze bar stock – Solid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Bronze bar stock – Cored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Full length bars or cut-to-length</a:t>
            </a:r>
          </a:p>
        </p:txBody>
      </p:sp>
      <p:pic>
        <p:nvPicPr>
          <p:cNvPr id="36" name="Picture 35" descr="Text&#10;&#10;Description automatically generated">
            <a:extLst>
              <a:ext uri="{FF2B5EF4-FFF2-40B4-BE49-F238E27FC236}">
                <a16:creationId xmlns:a16="http://schemas.microsoft.com/office/drawing/2014/main" id="{F2CD7F37-A1A8-4976-9D9E-886CEE7C1A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" y="31135180"/>
            <a:ext cx="12571428" cy="8933333"/>
          </a:xfrm>
          <a:prstGeom prst="rect">
            <a:avLst/>
          </a:prstGeom>
        </p:spPr>
      </p:pic>
      <p:pic>
        <p:nvPicPr>
          <p:cNvPr id="38" name="Picture 37" descr="Graphical user interface, text, application, table&#10;&#10;Description automatically generated">
            <a:extLst>
              <a:ext uri="{FF2B5EF4-FFF2-40B4-BE49-F238E27FC236}">
                <a16:creationId xmlns:a16="http://schemas.microsoft.com/office/drawing/2014/main" id="{F6857412-B24B-4D18-942D-DBF4AC192A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5" y="40810874"/>
            <a:ext cx="12647619" cy="4733333"/>
          </a:xfrm>
          <a:prstGeom prst="rect">
            <a:avLst/>
          </a:prstGeom>
        </p:spPr>
      </p:pic>
      <p:sp>
        <p:nvSpPr>
          <p:cNvPr id="47" name="Keeping your business running smoothly is our top priority.">
            <a:extLst>
              <a:ext uri="{FF2B5EF4-FFF2-40B4-BE49-F238E27FC236}">
                <a16:creationId xmlns:a16="http://schemas.microsoft.com/office/drawing/2014/main" id="{FDFC3B2C-BDEB-4C4F-8311-AA1022212B5F}"/>
              </a:ext>
            </a:extLst>
          </p:cNvPr>
          <p:cNvSpPr txBox="1"/>
          <p:nvPr/>
        </p:nvSpPr>
        <p:spPr>
          <a:xfrm>
            <a:off x="578911" y="4604667"/>
            <a:ext cx="5941589" cy="157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9608" tIns="49608" rIns="49608" bIns="49608" anchor="ctr">
            <a:spAutoFit/>
          </a:bodyPr>
          <a:lstStyle>
            <a:lvl1pPr>
              <a:spcBef>
                <a:spcPts val="600"/>
              </a:spcBef>
              <a:defRPr sz="3200">
                <a:solidFill>
                  <a:srgbClr val="FFFFFF"/>
                </a:solidFill>
              </a:defRPr>
            </a:lvl1pPr>
          </a:lstStyle>
          <a:p>
            <a:pPr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“Everything starts with a quote so that’s our first point of focus.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We find that timely quotes and delivering on time keeps our customers happy and we love happy customers!”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7411345E-DFD0-43A5-8DAF-0560ED4F2D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790" y="553565"/>
            <a:ext cx="966694" cy="79407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7DD0A54-4298-4BE4-A2FB-623BA3B3636D}"/>
              </a:ext>
            </a:extLst>
          </p:cNvPr>
          <p:cNvGrpSpPr/>
          <p:nvPr/>
        </p:nvGrpSpPr>
        <p:grpSpPr>
          <a:xfrm>
            <a:off x="590392" y="333133"/>
            <a:ext cx="10670341" cy="1204592"/>
            <a:chOff x="400387" y="420502"/>
            <a:chExt cx="10670341" cy="1204592"/>
          </a:xfrm>
        </p:grpSpPr>
        <p:sp>
          <p:nvSpPr>
            <p:cNvPr id="122" name="LOGO"/>
            <p:cNvSpPr txBox="1"/>
            <p:nvPr/>
          </p:nvSpPr>
          <p:spPr>
            <a:xfrm>
              <a:off x="400387" y="420502"/>
              <a:ext cx="2077891" cy="8358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9608" tIns="49608" rIns="49608" bIns="49608" anchor="ctr">
              <a:spAutoFit/>
            </a:bodyPr>
            <a:lstStyle>
              <a:lvl1pPr algn="l">
                <a:spcBef>
                  <a:spcPts val="20800"/>
                </a:spcBef>
                <a:defRPr sz="4800"/>
              </a:lvl1pPr>
            </a:lstStyle>
            <a:p>
              <a:r>
                <a:rPr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LOGO</a:t>
              </a:r>
            </a:p>
          </p:txBody>
        </p:sp>
        <p:sp>
          <p:nvSpPr>
            <p:cNvPr id="151" name="Or call 1 (888) 722-8260"/>
            <p:cNvSpPr txBox="1"/>
            <p:nvPr/>
          </p:nvSpPr>
          <p:spPr>
            <a:xfrm>
              <a:off x="5405045" y="504114"/>
              <a:ext cx="1865821" cy="3786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9608" tIns="49608" rIns="49608" bIns="49608" anchor="ctr">
              <a:spAutoFit/>
            </a:bodyPr>
            <a:lstStyle>
              <a:lvl1pPr>
                <a:defRPr sz="1800" b="1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b="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1 (888) 722-8260</a:t>
              </a:r>
            </a:p>
          </p:txBody>
        </p:sp>
        <p:sp>
          <p:nvSpPr>
            <p:cNvPr id="48" name="Bronze Bushings    Powdered Metal      Bronze Bar">
              <a:extLst>
                <a:ext uri="{FF2B5EF4-FFF2-40B4-BE49-F238E27FC236}">
                  <a16:creationId xmlns:a16="http://schemas.microsoft.com/office/drawing/2014/main" id="{DE9D5BCB-6C7B-487F-A1F5-3D14765921D8}"/>
                </a:ext>
              </a:extLst>
            </p:cNvPr>
            <p:cNvSpPr txBox="1"/>
            <p:nvPr/>
          </p:nvSpPr>
          <p:spPr>
            <a:xfrm>
              <a:off x="1970271" y="1247910"/>
              <a:ext cx="9100457" cy="3771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9608" tIns="49608" rIns="49608" bIns="49608">
              <a:spAutoFit/>
            </a:bodyPr>
            <a:lstStyle>
              <a:lvl1pPr algn="l" defTabSz="238125">
                <a:spcBef>
                  <a:spcPts val="600"/>
                </a:spcBef>
                <a:defRPr sz="1600">
                  <a:solidFill>
                    <a:srgbClr val="53585F"/>
                  </a:solidFill>
                </a:defRPr>
              </a:lvl1pPr>
            </a:lstStyle>
            <a:p>
              <a:pPr algn="ctr"/>
              <a:r>
                <a:rPr lang="en-US" sz="1800" dirty="0"/>
                <a:t>Custom Machining          Online Catalog          Material Specs          Get Quote</a:t>
              </a:r>
              <a:endParaRPr sz="1800" dirty="0"/>
            </a:p>
          </p:txBody>
        </p:sp>
      </p:grpSp>
      <p:pic>
        <p:nvPicPr>
          <p:cNvPr id="7" name="Picture 6" descr="A person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28F9C03C-4FF9-46EC-9721-161ABC1BF6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095" y="16226507"/>
            <a:ext cx="6337957" cy="42253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61EF15-D807-4838-8789-D72A0B1739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" y="21199355"/>
            <a:ext cx="6308206" cy="3548366"/>
          </a:xfrm>
          <a:prstGeom prst="rect">
            <a:avLst/>
          </a:prstGeom>
        </p:spPr>
      </p:pic>
      <p:sp>
        <p:nvSpPr>
          <p:cNvPr id="41" name="precision bronze bushings and bearings…">
            <a:extLst>
              <a:ext uri="{FF2B5EF4-FFF2-40B4-BE49-F238E27FC236}">
                <a16:creationId xmlns:a16="http://schemas.microsoft.com/office/drawing/2014/main" id="{D7A14380-BC91-4AA9-BF57-0B6E76B0F947}"/>
              </a:ext>
            </a:extLst>
          </p:cNvPr>
          <p:cNvSpPr txBox="1"/>
          <p:nvPr/>
        </p:nvSpPr>
        <p:spPr>
          <a:xfrm>
            <a:off x="6647543" y="12652252"/>
            <a:ext cx="5865780" cy="2385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9608" tIns="49608" rIns="49608" bIns="49608">
            <a:spAutoFit/>
          </a:bodyPr>
          <a:lstStyle/>
          <a:p>
            <a:pPr marL="342900" indent="-342900" algn="l" defTabSz="486381">
              <a:spcBef>
                <a:spcPts val="2100"/>
              </a:spcBef>
              <a:buSzPct val="107000"/>
              <a:buFont typeface="Wingdings" panose="05000000000000000000" pitchFamily="2" charset="2"/>
              <a:buChar char="ü"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Precision bronze machining</a:t>
            </a:r>
            <a:endParaRPr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342900" indent="-342900" algn="l" defTabSz="486381">
              <a:spcBef>
                <a:spcPts val="2100"/>
              </a:spcBef>
              <a:buSzPct val="107000"/>
              <a:buFont typeface="Wingdings" panose="05000000000000000000" pitchFamily="2" charset="2"/>
              <a:buChar char="ü"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</a:t>
            </a:r>
            <a:r>
              <a:rPr dirty="0">
                <a:solidFill>
                  <a:schemeClr val="bg2">
                    <a:lumMod val="60000"/>
                    <a:lumOff val="40000"/>
                  </a:schemeClr>
                </a:solidFill>
              </a:rPr>
              <a:t>olid and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</a:t>
            </a:r>
            <a:r>
              <a:rPr dirty="0">
                <a:solidFill>
                  <a:schemeClr val="bg2">
                    <a:lumMod val="60000"/>
                    <a:lumOff val="40000"/>
                  </a:schemeClr>
                </a:solidFill>
              </a:rPr>
              <a:t>ored bronze bar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&amp; plate</a:t>
            </a:r>
            <a:endParaRPr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342900" indent="-342900" algn="l" defTabSz="486381">
              <a:spcBef>
                <a:spcPts val="2100"/>
              </a:spcBef>
              <a:buSzPct val="107000"/>
              <a:buFont typeface="Wingdings" panose="05000000000000000000" pitchFamily="2" charset="2"/>
              <a:buChar char="ü"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Full-line p</a:t>
            </a:r>
            <a:r>
              <a:rPr dirty="0">
                <a:solidFill>
                  <a:schemeClr val="bg2">
                    <a:lumMod val="60000"/>
                    <a:lumOff val="40000"/>
                  </a:schemeClr>
                </a:solidFill>
              </a:rPr>
              <a:t>owdered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</a:t>
            </a:r>
            <a:r>
              <a:rPr dirty="0">
                <a:solidFill>
                  <a:schemeClr val="bg2">
                    <a:lumMod val="60000"/>
                    <a:lumOff val="40000"/>
                  </a:schemeClr>
                </a:solidFill>
              </a:rPr>
              <a:t>etal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bar &amp; </a:t>
            </a:r>
            <a:r>
              <a:rPr dirty="0">
                <a:solidFill>
                  <a:schemeClr val="bg2">
                    <a:lumMod val="60000"/>
                    <a:lumOff val="40000"/>
                  </a:schemeClr>
                </a:solidFill>
              </a:rPr>
              <a:t>parts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342900" indent="-342900" algn="l" defTabSz="486381">
              <a:spcBef>
                <a:spcPts val="2100"/>
              </a:spcBef>
              <a:buSzPct val="107000"/>
              <a:buFont typeface="Wingdings" panose="05000000000000000000" pitchFamily="2" charset="2"/>
              <a:buChar char="ü"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Custom bronze castings</a:t>
            </a:r>
            <a:endParaRPr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 descr="A person sitting at a desk&#10;&#10;Description automatically generated with medium confidence">
            <a:extLst>
              <a:ext uri="{FF2B5EF4-FFF2-40B4-BE49-F238E27FC236}">
                <a16:creationId xmlns:a16="http://schemas.microsoft.com/office/drawing/2014/main" id="{ED5BAE2E-6918-4FA9-B929-2933EF2DBF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313" y="2252365"/>
            <a:ext cx="5058949" cy="471942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9608" tIns="49608" rIns="49608" bIns="49608" numCol="1" spcCol="38100" rtlCol="0" anchor="ctr">
        <a:spAutoFit/>
      </a:bodyPr>
      <a:lstStyle>
        <a:defPPr marL="0" marR="0" indent="0" algn="ctr" defTabSz="38033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9608" tIns="49608" rIns="49608" bIns="49608" numCol="1" spcCol="38100" rtlCol="0" anchor="ctr">
        <a:spAutoFit/>
      </a:bodyPr>
      <a:lstStyle>
        <a:defPPr marL="0" marR="0" indent="0" algn="ctr" defTabSz="38033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9608" tIns="49608" rIns="49608" bIns="49608" numCol="1" spcCol="38100" rtlCol="0" anchor="ctr">
        <a:spAutoFit/>
      </a:bodyPr>
      <a:lstStyle>
        <a:defPPr marL="0" marR="0" indent="0" algn="ctr" defTabSz="38033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9608" tIns="49608" rIns="49608" bIns="49608" numCol="1" spcCol="38100" rtlCol="0" anchor="ctr">
        <a:spAutoFit/>
      </a:bodyPr>
      <a:lstStyle>
        <a:defPPr marL="0" marR="0" indent="0" algn="ctr" defTabSz="38033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256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Helvetica</vt:lpstr>
      <vt:lpstr>Helvetica Light</vt:lpstr>
      <vt:lpstr>Helvetica Neue</vt:lpstr>
      <vt:lpstr>Wingdings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Bitzer</dc:creator>
  <cp:lastModifiedBy>John Bitzer</cp:lastModifiedBy>
  <cp:revision>28</cp:revision>
  <dcterms:modified xsi:type="dcterms:W3CDTF">2022-01-21T20:07:52Z</dcterms:modified>
</cp:coreProperties>
</file>