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image36.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9">
  <p:sldMasterIdLst>
    <p:sldMasterId id="2147483660" r:id="rId1"/>
  </p:sldMasterIdLst>
  <p:notesMasterIdLst>
    <p:notesMasterId r:id="rId75"/>
  </p:notesMasterIdLst>
  <p:sldIdLst>
    <p:sldId id="418" r:id="rId2"/>
    <p:sldId id="257" r:id="rId3"/>
    <p:sldId id="434" r:id="rId4"/>
    <p:sldId id="435" r:id="rId5"/>
    <p:sldId id="436" r:id="rId6"/>
    <p:sldId id="286" r:id="rId7"/>
    <p:sldId id="438" r:id="rId8"/>
    <p:sldId id="439" r:id="rId9"/>
    <p:sldId id="440" r:id="rId10"/>
    <p:sldId id="464" r:id="rId11"/>
    <p:sldId id="441" r:id="rId12"/>
    <p:sldId id="423" r:id="rId13"/>
    <p:sldId id="458" r:id="rId14"/>
    <p:sldId id="424" r:id="rId15"/>
    <p:sldId id="425" r:id="rId16"/>
    <p:sldId id="437" r:id="rId17"/>
    <p:sldId id="428" r:id="rId18"/>
    <p:sldId id="427" r:id="rId19"/>
    <p:sldId id="459" r:id="rId20"/>
    <p:sldId id="479" r:id="rId21"/>
    <p:sldId id="429" r:id="rId22"/>
    <p:sldId id="462" r:id="rId23"/>
    <p:sldId id="430" r:id="rId24"/>
    <p:sldId id="448" r:id="rId25"/>
    <p:sldId id="477" r:id="rId26"/>
    <p:sldId id="431" r:id="rId27"/>
    <p:sldId id="443" r:id="rId28"/>
    <p:sldId id="483" r:id="rId29"/>
    <p:sldId id="484" r:id="rId30"/>
    <p:sldId id="481" r:id="rId31"/>
    <p:sldId id="480" r:id="rId32"/>
    <p:sldId id="478" r:id="rId33"/>
    <p:sldId id="444" r:id="rId34"/>
    <p:sldId id="445" r:id="rId35"/>
    <p:sldId id="442" r:id="rId36"/>
    <p:sldId id="432" r:id="rId37"/>
    <p:sldId id="485" r:id="rId38"/>
    <p:sldId id="465" r:id="rId39"/>
    <p:sldId id="486" r:id="rId40"/>
    <p:sldId id="487" r:id="rId41"/>
    <p:sldId id="488" r:id="rId42"/>
    <p:sldId id="489" r:id="rId43"/>
    <p:sldId id="490" r:id="rId44"/>
    <p:sldId id="491" r:id="rId45"/>
    <p:sldId id="466" r:id="rId46"/>
    <p:sldId id="502" r:id="rId47"/>
    <p:sldId id="492" r:id="rId48"/>
    <p:sldId id="494" r:id="rId49"/>
    <p:sldId id="493" r:id="rId50"/>
    <p:sldId id="495" r:id="rId51"/>
    <p:sldId id="496" r:id="rId52"/>
    <p:sldId id="497" r:id="rId53"/>
    <p:sldId id="498" r:id="rId54"/>
    <p:sldId id="499" r:id="rId55"/>
    <p:sldId id="463" r:id="rId56"/>
    <p:sldId id="467" r:id="rId57"/>
    <p:sldId id="468" r:id="rId58"/>
    <p:sldId id="500" r:id="rId59"/>
    <p:sldId id="469" r:id="rId60"/>
    <p:sldId id="470" r:id="rId61"/>
    <p:sldId id="501" r:id="rId62"/>
    <p:sldId id="471" r:id="rId63"/>
    <p:sldId id="472" r:id="rId64"/>
    <p:sldId id="473" r:id="rId65"/>
    <p:sldId id="474" r:id="rId66"/>
    <p:sldId id="475" r:id="rId67"/>
    <p:sldId id="482" r:id="rId68"/>
    <p:sldId id="503" r:id="rId69"/>
    <p:sldId id="504" r:id="rId70"/>
    <p:sldId id="505" r:id="rId71"/>
    <p:sldId id="506" r:id="rId72"/>
    <p:sldId id="507" r:id="rId73"/>
    <p:sldId id="476" r:id="rId7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620" autoAdjust="0"/>
    <p:restoredTop sz="94660"/>
  </p:normalViewPr>
  <p:slideViewPr>
    <p:cSldViewPr snapToGrid="0">
      <p:cViewPr varScale="1">
        <p:scale>
          <a:sx n="67" d="100"/>
          <a:sy n="67" d="100"/>
        </p:scale>
        <p:origin x="102" y="21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65C317-AADF-404C-A011-30BF9DA183F6}" type="datetimeFigureOut">
              <a:rPr lang="en-AU" smtClean="0"/>
              <a:t>9/11/2021</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11AE91-B690-4CB0-836D-B13F8CC7BE8A}" type="slidenum">
              <a:rPr lang="en-AU" smtClean="0"/>
              <a:t>‹#›</a:t>
            </a:fld>
            <a:endParaRPr lang="en-AU"/>
          </a:p>
        </p:txBody>
      </p:sp>
    </p:spTree>
    <p:extLst>
      <p:ext uri="{BB962C8B-B14F-4D97-AF65-F5344CB8AC3E}">
        <p14:creationId xmlns:p14="http://schemas.microsoft.com/office/powerpoint/2010/main" val="14536830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2672125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700b5a21ca_0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700b5a21ca_0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700b5a21ca_0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700b5a21ca_0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595107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701CD-6F62-42E3-8487-67F3108FB29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4AB3028E-24A3-4801-BAD2-591E8BB876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8EF6ADC2-9C19-41CD-8F0C-587AE76C855F}"/>
              </a:ext>
            </a:extLst>
          </p:cNvPr>
          <p:cNvSpPr>
            <a:spLocks noGrp="1"/>
          </p:cNvSpPr>
          <p:nvPr>
            <p:ph type="dt" sz="half" idx="10"/>
          </p:nvPr>
        </p:nvSpPr>
        <p:spPr/>
        <p:txBody>
          <a:bodyPr/>
          <a:lstStyle/>
          <a:p>
            <a:fld id="{45CF0E02-FC4A-4576-AB4B-DB47EE0FA50A}" type="datetimeFigureOut">
              <a:rPr lang="en-AU" smtClean="0"/>
              <a:t>9/11/2021</a:t>
            </a:fld>
            <a:endParaRPr lang="en-AU"/>
          </a:p>
        </p:txBody>
      </p:sp>
      <p:sp>
        <p:nvSpPr>
          <p:cNvPr id="5" name="Footer Placeholder 4">
            <a:extLst>
              <a:ext uri="{FF2B5EF4-FFF2-40B4-BE49-F238E27FC236}">
                <a16:creationId xmlns:a16="http://schemas.microsoft.com/office/drawing/2014/main" id="{8FF9FD27-DD02-4041-9722-2282D8082C7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F1408F76-91F9-425A-BDE8-A1AB4784573C}"/>
              </a:ext>
            </a:extLst>
          </p:cNvPr>
          <p:cNvSpPr>
            <a:spLocks noGrp="1"/>
          </p:cNvSpPr>
          <p:nvPr>
            <p:ph type="sldNum" sz="quarter" idx="12"/>
          </p:nvPr>
        </p:nvSpPr>
        <p:spPr/>
        <p:txBody>
          <a:bodyPr/>
          <a:lstStyle/>
          <a:p>
            <a:fld id="{9FD660E9-94B2-41D7-8DEB-4265E4DA6A8C}" type="slidenum">
              <a:rPr lang="en-AU" smtClean="0"/>
              <a:t>‹#›</a:t>
            </a:fld>
            <a:endParaRPr lang="en-AU"/>
          </a:p>
        </p:txBody>
      </p:sp>
    </p:spTree>
    <p:extLst>
      <p:ext uri="{BB962C8B-B14F-4D97-AF65-F5344CB8AC3E}">
        <p14:creationId xmlns:p14="http://schemas.microsoft.com/office/powerpoint/2010/main" val="1313690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2A90C7-9F49-4CA7-9906-972196C34179}"/>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4C8FB541-137B-4ACF-8E56-9F598C8B8BA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096A853-7A9F-4438-B466-F02EC8713537}"/>
              </a:ext>
            </a:extLst>
          </p:cNvPr>
          <p:cNvSpPr>
            <a:spLocks noGrp="1"/>
          </p:cNvSpPr>
          <p:nvPr>
            <p:ph type="dt" sz="half" idx="10"/>
          </p:nvPr>
        </p:nvSpPr>
        <p:spPr/>
        <p:txBody>
          <a:bodyPr/>
          <a:lstStyle/>
          <a:p>
            <a:fld id="{45CF0E02-FC4A-4576-AB4B-DB47EE0FA50A}" type="datetimeFigureOut">
              <a:rPr lang="en-AU" smtClean="0"/>
              <a:t>9/11/2021</a:t>
            </a:fld>
            <a:endParaRPr lang="en-AU"/>
          </a:p>
        </p:txBody>
      </p:sp>
      <p:sp>
        <p:nvSpPr>
          <p:cNvPr id="5" name="Footer Placeholder 4">
            <a:extLst>
              <a:ext uri="{FF2B5EF4-FFF2-40B4-BE49-F238E27FC236}">
                <a16:creationId xmlns:a16="http://schemas.microsoft.com/office/drawing/2014/main" id="{8FA12DEF-7E17-464C-9960-71C82CC1890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8AD4615-680C-434C-A1A6-0EB5D2576D60}"/>
              </a:ext>
            </a:extLst>
          </p:cNvPr>
          <p:cNvSpPr>
            <a:spLocks noGrp="1"/>
          </p:cNvSpPr>
          <p:nvPr>
            <p:ph type="sldNum" sz="quarter" idx="12"/>
          </p:nvPr>
        </p:nvSpPr>
        <p:spPr/>
        <p:txBody>
          <a:bodyPr/>
          <a:lstStyle/>
          <a:p>
            <a:fld id="{9FD660E9-94B2-41D7-8DEB-4265E4DA6A8C}" type="slidenum">
              <a:rPr lang="en-AU" smtClean="0"/>
              <a:t>‹#›</a:t>
            </a:fld>
            <a:endParaRPr lang="en-AU"/>
          </a:p>
        </p:txBody>
      </p:sp>
    </p:spTree>
    <p:extLst>
      <p:ext uri="{BB962C8B-B14F-4D97-AF65-F5344CB8AC3E}">
        <p14:creationId xmlns:p14="http://schemas.microsoft.com/office/powerpoint/2010/main" val="62201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C0DC763-BCA7-40F6-9453-EC869AE36C0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9AE30368-41E4-413B-B0F7-B90EDB1D514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34258E1-7871-416F-95D8-B5C494B6A6BA}"/>
              </a:ext>
            </a:extLst>
          </p:cNvPr>
          <p:cNvSpPr>
            <a:spLocks noGrp="1"/>
          </p:cNvSpPr>
          <p:nvPr>
            <p:ph type="dt" sz="half" idx="10"/>
          </p:nvPr>
        </p:nvSpPr>
        <p:spPr/>
        <p:txBody>
          <a:bodyPr/>
          <a:lstStyle/>
          <a:p>
            <a:fld id="{45CF0E02-FC4A-4576-AB4B-DB47EE0FA50A}" type="datetimeFigureOut">
              <a:rPr lang="en-AU" smtClean="0"/>
              <a:t>9/11/2021</a:t>
            </a:fld>
            <a:endParaRPr lang="en-AU"/>
          </a:p>
        </p:txBody>
      </p:sp>
      <p:sp>
        <p:nvSpPr>
          <p:cNvPr id="5" name="Footer Placeholder 4">
            <a:extLst>
              <a:ext uri="{FF2B5EF4-FFF2-40B4-BE49-F238E27FC236}">
                <a16:creationId xmlns:a16="http://schemas.microsoft.com/office/drawing/2014/main" id="{E264DD89-A703-4E32-8155-F69F937E23E9}"/>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FCC513E-E7CB-42E7-940A-A56DD02B476F}"/>
              </a:ext>
            </a:extLst>
          </p:cNvPr>
          <p:cNvSpPr>
            <a:spLocks noGrp="1"/>
          </p:cNvSpPr>
          <p:nvPr>
            <p:ph type="sldNum" sz="quarter" idx="12"/>
          </p:nvPr>
        </p:nvSpPr>
        <p:spPr/>
        <p:txBody>
          <a:bodyPr/>
          <a:lstStyle/>
          <a:p>
            <a:fld id="{9FD660E9-94B2-41D7-8DEB-4265E4DA6A8C}" type="slidenum">
              <a:rPr lang="en-AU" smtClean="0"/>
              <a:t>‹#›</a:t>
            </a:fld>
            <a:endParaRPr lang="en-AU"/>
          </a:p>
        </p:txBody>
      </p:sp>
    </p:spTree>
    <p:extLst>
      <p:ext uri="{BB962C8B-B14F-4D97-AF65-F5344CB8AC3E}">
        <p14:creationId xmlns:p14="http://schemas.microsoft.com/office/powerpoint/2010/main" val="18588329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9"/>
        <p:cNvGrpSpPr/>
        <p:nvPr/>
      </p:nvGrpSpPr>
      <p:grpSpPr>
        <a:xfrm>
          <a:off x="0" y="0"/>
          <a:ext cx="0" cy="0"/>
          <a:chOff x="0" y="0"/>
          <a:chExt cx="0" cy="0"/>
        </a:xfrm>
      </p:grpSpPr>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6284338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ustom Layout">
    <p:bg>
      <p:bgPr>
        <a:solidFill>
          <a:srgbClr val="F7F7F7"/>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FAB66D22-2CCF-4544-912F-4DD60469EAB5}"/>
              </a:ext>
            </a:extLst>
          </p:cNvPr>
          <p:cNvGrpSpPr/>
          <p:nvPr userDrawn="1"/>
        </p:nvGrpSpPr>
        <p:grpSpPr>
          <a:xfrm>
            <a:off x="2359742" y="5983889"/>
            <a:ext cx="9415392" cy="697176"/>
            <a:chOff x="1769806" y="4487917"/>
            <a:chExt cx="7061544" cy="522882"/>
          </a:xfrm>
          <a:noFill/>
        </p:grpSpPr>
        <p:pic>
          <p:nvPicPr>
            <p:cNvPr id="5" name="Picture 4">
              <a:extLst>
                <a:ext uri="{FF2B5EF4-FFF2-40B4-BE49-F238E27FC236}">
                  <a16:creationId xmlns:a16="http://schemas.microsoft.com/office/drawing/2014/main" id="{25E88BE4-204B-4D6C-B5B7-5EA403951FA6}"/>
                </a:ext>
              </a:extLst>
            </p:cNvPr>
            <p:cNvPicPr>
              <a:picLocks noChangeAspect="1"/>
            </p:cNvPicPr>
            <p:nvPr/>
          </p:nvPicPr>
          <p:blipFill rotWithShape="1">
            <a:blip r:embed="rId2">
              <a:clrChange>
                <a:clrFrom>
                  <a:srgbClr val="FFFFFF"/>
                </a:clrFrom>
                <a:clrTo>
                  <a:srgbClr val="FFFFFF">
                    <a:alpha val="0"/>
                  </a:srgbClr>
                </a:clrTo>
              </a:clrChange>
            </a:blip>
            <a:srcRect l="15730" t="14623" r="14367" b="15740"/>
            <a:stretch/>
          </p:blipFill>
          <p:spPr>
            <a:xfrm>
              <a:off x="8306477" y="4487917"/>
              <a:ext cx="524873" cy="522882"/>
            </a:xfrm>
            <a:prstGeom prst="rect">
              <a:avLst/>
            </a:prstGeom>
            <a:grpFill/>
          </p:spPr>
        </p:pic>
        <p:cxnSp>
          <p:nvCxnSpPr>
            <p:cNvPr id="7" name="Straight Connector 6">
              <a:extLst>
                <a:ext uri="{FF2B5EF4-FFF2-40B4-BE49-F238E27FC236}">
                  <a16:creationId xmlns:a16="http://schemas.microsoft.com/office/drawing/2014/main" id="{ACC22387-CF1B-40B9-968A-F7C8F2D4BE0B}"/>
                </a:ext>
              </a:extLst>
            </p:cNvPr>
            <p:cNvCxnSpPr>
              <a:cxnSpLocks/>
            </p:cNvCxnSpPr>
            <p:nvPr/>
          </p:nvCxnSpPr>
          <p:spPr>
            <a:xfrm>
              <a:off x="1769806" y="4744999"/>
              <a:ext cx="6480114" cy="0"/>
            </a:xfrm>
            <a:prstGeom prst="line">
              <a:avLst/>
            </a:prstGeom>
            <a:grpFill/>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11990121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userDrawn="1">
  <p:cSld name="Title and body">
    <p:bg>
      <p:bgPr>
        <a:solidFill>
          <a:srgbClr val="F7F7F7"/>
        </a:solidFill>
        <a:effectLst/>
      </p:bgPr>
    </p:bg>
    <p:spTree>
      <p:nvGrpSpPr>
        <p:cNvPr id="1" name="Shape 16"/>
        <p:cNvGrpSpPr/>
        <p:nvPr/>
      </p:nvGrpSpPr>
      <p:grpSpPr>
        <a:xfrm>
          <a:off x="0" y="0"/>
          <a:ext cx="0" cy="0"/>
          <a:chOff x="0" y="0"/>
          <a:chExt cx="0" cy="0"/>
        </a:xfrm>
      </p:grpSpPr>
      <p:grpSp>
        <p:nvGrpSpPr>
          <p:cNvPr id="5" name="Group 4">
            <a:extLst>
              <a:ext uri="{FF2B5EF4-FFF2-40B4-BE49-F238E27FC236}">
                <a16:creationId xmlns:a16="http://schemas.microsoft.com/office/drawing/2014/main" id="{F6502399-A24C-414D-8175-1B713269B2DB}"/>
              </a:ext>
            </a:extLst>
          </p:cNvPr>
          <p:cNvGrpSpPr/>
          <p:nvPr userDrawn="1"/>
        </p:nvGrpSpPr>
        <p:grpSpPr>
          <a:xfrm>
            <a:off x="2359742" y="5983889"/>
            <a:ext cx="9415392" cy="697176"/>
            <a:chOff x="1769806" y="4487917"/>
            <a:chExt cx="7061544" cy="522882"/>
          </a:xfrm>
        </p:grpSpPr>
        <p:pic>
          <p:nvPicPr>
            <p:cNvPr id="6" name="Picture 5">
              <a:extLst>
                <a:ext uri="{FF2B5EF4-FFF2-40B4-BE49-F238E27FC236}">
                  <a16:creationId xmlns:a16="http://schemas.microsoft.com/office/drawing/2014/main" id="{CB24DABC-B8F7-403C-A3C2-2B9DC00A8DD0}"/>
                </a:ext>
              </a:extLst>
            </p:cNvPr>
            <p:cNvPicPr>
              <a:picLocks noChangeAspect="1"/>
            </p:cNvPicPr>
            <p:nvPr/>
          </p:nvPicPr>
          <p:blipFill rotWithShape="1">
            <a:blip r:embed="rId2">
              <a:clrChange>
                <a:clrFrom>
                  <a:srgbClr val="FFFFFF"/>
                </a:clrFrom>
                <a:clrTo>
                  <a:srgbClr val="FFFFFF">
                    <a:alpha val="0"/>
                  </a:srgbClr>
                </a:clrTo>
              </a:clrChange>
            </a:blip>
            <a:srcRect l="15730" t="14623" r="14367" b="15740"/>
            <a:stretch/>
          </p:blipFill>
          <p:spPr>
            <a:xfrm>
              <a:off x="8306477" y="4487917"/>
              <a:ext cx="524873" cy="522882"/>
            </a:xfrm>
            <a:prstGeom prst="rect">
              <a:avLst/>
            </a:prstGeom>
          </p:spPr>
        </p:pic>
        <p:cxnSp>
          <p:nvCxnSpPr>
            <p:cNvPr id="8" name="Straight Connector 7">
              <a:extLst>
                <a:ext uri="{FF2B5EF4-FFF2-40B4-BE49-F238E27FC236}">
                  <a16:creationId xmlns:a16="http://schemas.microsoft.com/office/drawing/2014/main" id="{BBD35E86-CA57-4329-87BD-83235864E65A}"/>
                </a:ext>
              </a:extLst>
            </p:cNvPr>
            <p:cNvCxnSpPr>
              <a:cxnSpLocks/>
            </p:cNvCxnSpPr>
            <p:nvPr/>
          </p:nvCxnSpPr>
          <p:spPr>
            <a:xfrm>
              <a:off x="1769806" y="4744999"/>
              <a:ext cx="6480114" cy="0"/>
            </a:xfrm>
            <a:prstGeom prst="line">
              <a:avLst/>
            </a:prstGeom>
          </p:spPr>
          <p:style>
            <a:lnRef idx="1">
              <a:schemeClr val="accent2"/>
            </a:lnRef>
            <a:fillRef idx="0">
              <a:schemeClr val="accent2"/>
            </a:fillRef>
            <a:effectRef idx="0">
              <a:schemeClr val="accent2"/>
            </a:effectRef>
            <a:fontRef idx="minor">
              <a:schemeClr val="tx1"/>
            </a:fontRef>
          </p:style>
        </p:cxnSp>
      </p:grpSp>
      <p:pic>
        <p:nvPicPr>
          <p:cNvPr id="10" name="Picture 9">
            <a:extLst>
              <a:ext uri="{FF2B5EF4-FFF2-40B4-BE49-F238E27FC236}">
                <a16:creationId xmlns:a16="http://schemas.microsoft.com/office/drawing/2014/main" id="{ABB92496-C46C-4E28-A769-4EB0D9427014}"/>
              </a:ext>
            </a:extLst>
          </p:cNvPr>
          <p:cNvPicPr>
            <a:picLocks noChangeAspect="1"/>
          </p:cNvPicPr>
          <p:nvPr/>
        </p:nvPicPr>
        <p:blipFill rotWithShape="1">
          <a:blip r:embed="rId3"/>
          <a:srcRect l="1157" t="68031" r="391" b="2061"/>
          <a:stretch/>
        </p:blipFill>
        <p:spPr>
          <a:xfrm>
            <a:off x="0" y="-2282"/>
            <a:ext cx="12192000" cy="2084853"/>
          </a:xfrm>
          <a:prstGeom prst="rect">
            <a:avLst/>
          </a:prstGeom>
        </p:spPr>
      </p:pic>
    </p:spTree>
    <p:extLst>
      <p:ext uri="{BB962C8B-B14F-4D97-AF65-F5344CB8AC3E}">
        <p14:creationId xmlns:p14="http://schemas.microsoft.com/office/powerpoint/2010/main" val="8623461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74131-C519-47E7-B911-8F95C2EB40F3}"/>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A64417BD-0930-4A32-ADAA-ADB37E4230E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480C117B-5F57-4966-B0A9-49B0303E5C7B}"/>
              </a:ext>
            </a:extLst>
          </p:cNvPr>
          <p:cNvSpPr>
            <a:spLocks noGrp="1"/>
          </p:cNvSpPr>
          <p:nvPr>
            <p:ph type="dt" sz="half" idx="10"/>
          </p:nvPr>
        </p:nvSpPr>
        <p:spPr/>
        <p:txBody>
          <a:bodyPr/>
          <a:lstStyle/>
          <a:p>
            <a:fld id="{45CF0E02-FC4A-4576-AB4B-DB47EE0FA50A}" type="datetimeFigureOut">
              <a:rPr lang="en-AU" smtClean="0"/>
              <a:t>9/11/2021</a:t>
            </a:fld>
            <a:endParaRPr lang="en-AU"/>
          </a:p>
        </p:txBody>
      </p:sp>
      <p:sp>
        <p:nvSpPr>
          <p:cNvPr id="5" name="Footer Placeholder 4">
            <a:extLst>
              <a:ext uri="{FF2B5EF4-FFF2-40B4-BE49-F238E27FC236}">
                <a16:creationId xmlns:a16="http://schemas.microsoft.com/office/drawing/2014/main" id="{5662115B-0E5F-4E59-A4BD-B14ACC278E69}"/>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FBA1D53-A788-4837-AA3F-2432C73246B1}"/>
              </a:ext>
            </a:extLst>
          </p:cNvPr>
          <p:cNvSpPr>
            <a:spLocks noGrp="1"/>
          </p:cNvSpPr>
          <p:nvPr>
            <p:ph type="sldNum" sz="quarter" idx="12"/>
          </p:nvPr>
        </p:nvSpPr>
        <p:spPr/>
        <p:txBody>
          <a:bodyPr/>
          <a:lstStyle/>
          <a:p>
            <a:fld id="{9FD660E9-94B2-41D7-8DEB-4265E4DA6A8C}" type="slidenum">
              <a:rPr lang="en-AU" smtClean="0"/>
              <a:t>‹#›</a:t>
            </a:fld>
            <a:endParaRPr lang="en-AU"/>
          </a:p>
        </p:txBody>
      </p:sp>
    </p:spTree>
    <p:extLst>
      <p:ext uri="{BB962C8B-B14F-4D97-AF65-F5344CB8AC3E}">
        <p14:creationId xmlns:p14="http://schemas.microsoft.com/office/powerpoint/2010/main" val="946094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D98537-2909-42D7-B6B5-48CBF7638CB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B2FF554F-F897-46D3-82DF-FD1B57926B8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0FFAF91-8F33-4920-977A-E52805F29264}"/>
              </a:ext>
            </a:extLst>
          </p:cNvPr>
          <p:cNvSpPr>
            <a:spLocks noGrp="1"/>
          </p:cNvSpPr>
          <p:nvPr>
            <p:ph type="dt" sz="half" idx="10"/>
          </p:nvPr>
        </p:nvSpPr>
        <p:spPr/>
        <p:txBody>
          <a:bodyPr/>
          <a:lstStyle/>
          <a:p>
            <a:fld id="{45CF0E02-FC4A-4576-AB4B-DB47EE0FA50A}" type="datetimeFigureOut">
              <a:rPr lang="en-AU" smtClean="0"/>
              <a:t>9/11/2021</a:t>
            </a:fld>
            <a:endParaRPr lang="en-AU"/>
          </a:p>
        </p:txBody>
      </p:sp>
      <p:sp>
        <p:nvSpPr>
          <p:cNvPr id="5" name="Footer Placeholder 4">
            <a:extLst>
              <a:ext uri="{FF2B5EF4-FFF2-40B4-BE49-F238E27FC236}">
                <a16:creationId xmlns:a16="http://schemas.microsoft.com/office/drawing/2014/main" id="{41201146-D728-4801-9675-1BA42FEBD50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9F4A4C7-33BF-4003-AAEE-A57F1C7D20C3}"/>
              </a:ext>
            </a:extLst>
          </p:cNvPr>
          <p:cNvSpPr>
            <a:spLocks noGrp="1"/>
          </p:cNvSpPr>
          <p:nvPr>
            <p:ph type="sldNum" sz="quarter" idx="12"/>
          </p:nvPr>
        </p:nvSpPr>
        <p:spPr/>
        <p:txBody>
          <a:bodyPr/>
          <a:lstStyle/>
          <a:p>
            <a:fld id="{9FD660E9-94B2-41D7-8DEB-4265E4DA6A8C}" type="slidenum">
              <a:rPr lang="en-AU" smtClean="0"/>
              <a:t>‹#›</a:t>
            </a:fld>
            <a:endParaRPr lang="en-AU"/>
          </a:p>
        </p:txBody>
      </p:sp>
    </p:spTree>
    <p:extLst>
      <p:ext uri="{BB962C8B-B14F-4D97-AF65-F5344CB8AC3E}">
        <p14:creationId xmlns:p14="http://schemas.microsoft.com/office/powerpoint/2010/main" val="587772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011720-6C7B-42C8-84FD-1348D50E221C}"/>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A0A8BDB-6883-4FB5-A28B-043D7C82268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23DDF1B4-5ABE-4106-B448-2CF67286257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97A8F0A4-C242-4CDF-9001-F2B4391F20C9}"/>
              </a:ext>
            </a:extLst>
          </p:cNvPr>
          <p:cNvSpPr>
            <a:spLocks noGrp="1"/>
          </p:cNvSpPr>
          <p:nvPr>
            <p:ph type="dt" sz="half" idx="10"/>
          </p:nvPr>
        </p:nvSpPr>
        <p:spPr/>
        <p:txBody>
          <a:bodyPr/>
          <a:lstStyle/>
          <a:p>
            <a:fld id="{45CF0E02-FC4A-4576-AB4B-DB47EE0FA50A}" type="datetimeFigureOut">
              <a:rPr lang="en-AU" smtClean="0"/>
              <a:t>9/11/2021</a:t>
            </a:fld>
            <a:endParaRPr lang="en-AU"/>
          </a:p>
        </p:txBody>
      </p:sp>
      <p:sp>
        <p:nvSpPr>
          <p:cNvPr id="6" name="Footer Placeholder 5">
            <a:extLst>
              <a:ext uri="{FF2B5EF4-FFF2-40B4-BE49-F238E27FC236}">
                <a16:creationId xmlns:a16="http://schemas.microsoft.com/office/drawing/2014/main" id="{7CC0D955-226C-4494-9DAE-AD498674F796}"/>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CFED0351-266A-4640-BD68-58760D6E7ECD}"/>
              </a:ext>
            </a:extLst>
          </p:cNvPr>
          <p:cNvSpPr>
            <a:spLocks noGrp="1"/>
          </p:cNvSpPr>
          <p:nvPr>
            <p:ph type="sldNum" sz="quarter" idx="12"/>
          </p:nvPr>
        </p:nvSpPr>
        <p:spPr/>
        <p:txBody>
          <a:bodyPr/>
          <a:lstStyle/>
          <a:p>
            <a:fld id="{9FD660E9-94B2-41D7-8DEB-4265E4DA6A8C}" type="slidenum">
              <a:rPr lang="en-AU" smtClean="0"/>
              <a:t>‹#›</a:t>
            </a:fld>
            <a:endParaRPr lang="en-AU"/>
          </a:p>
        </p:txBody>
      </p:sp>
    </p:spTree>
    <p:extLst>
      <p:ext uri="{BB962C8B-B14F-4D97-AF65-F5344CB8AC3E}">
        <p14:creationId xmlns:p14="http://schemas.microsoft.com/office/powerpoint/2010/main" val="1434028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F8545-0C8A-48A7-846B-D302A024D8A9}"/>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FD94DCFA-B7A6-45B2-9017-7822210CCD0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9136ABB-54C2-4F6C-B5F3-21B9BE91889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50C60E51-C236-4A72-B232-2622DCF6C85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C23155C-6995-4286-AF8A-7AE3B8A83C2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F9E30D1B-C1C0-4702-96F6-862CE68536F9}"/>
              </a:ext>
            </a:extLst>
          </p:cNvPr>
          <p:cNvSpPr>
            <a:spLocks noGrp="1"/>
          </p:cNvSpPr>
          <p:nvPr>
            <p:ph type="dt" sz="half" idx="10"/>
          </p:nvPr>
        </p:nvSpPr>
        <p:spPr/>
        <p:txBody>
          <a:bodyPr/>
          <a:lstStyle/>
          <a:p>
            <a:fld id="{45CF0E02-FC4A-4576-AB4B-DB47EE0FA50A}" type="datetimeFigureOut">
              <a:rPr lang="en-AU" smtClean="0"/>
              <a:t>9/11/2021</a:t>
            </a:fld>
            <a:endParaRPr lang="en-AU"/>
          </a:p>
        </p:txBody>
      </p:sp>
      <p:sp>
        <p:nvSpPr>
          <p:cNvPr id="8" name="Footer Placeholder 7">
            <a:extLst>
              <a:ext uri="{FF2B5EF4-FFF2-40B4-BE49-F238E27FC236}">
                <a16:creationId xmlns:a16="http://schemas.microsoft.com/office/drawing/2014/main" id="{F41BABB3-B618-46D6-8C0F-45AB1E4AB681}"/>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8D4FC327-1C7C-4A1E-8BE7-11EAD35EC9A9}"/>
              </a:ext>
            </a:extLst>
          </p:cNvPr>
          <p:cNvSpPr>
            <a:spLocks noGrp="1"/>
          </p:cNvSpPr>
          <p:nvPr>
            <p:ph type="sldNum" sz="quarter" idx="12"/>
          </p:nvPr>
        </p:nvSpPr>
        <p:spPr/>
        <p:txBody>
          <a:bodyPr/>
          <a:lstStyle/>
          <a:p>
            <a:fld id="{9FD660E9-94B2-41D7-8DEB-4265E4DA6A8C}" type="slidenum">
              <a:rPr lang="en-AU" smtClean="0"/>
              <a:t>‹#›</a:t>
            </a:fld>
            <a:endParaRPr lang="en-AU"/>
          </a:p>
        </p:txBody>
      </p:sp>
    </p:spTree>
    <p:extLst>
      <p:ext uri="{BB962C8B-B14F-4D97-AF65-F5344CB8AC3E}">
        <p14:creationId xmlns:p14="http://schemas.microsoft.com/office/powerpoint/2010/main" val="21991824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13BB9-E016-4A01-95F6-BE26036B9F3A}"/>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825A39FE-809D-4489-B815-251F8AA2F0E5}"/>
              </a:ext>
            </a:extLst>
          </p:cNvPr>
          <p:cNvSpPr>
            <a:spLocks noGrp="1"/>
          </p:cNvSpPr>
          <p:nvPr>
            <p:ph type="dt" sz="half" idx="10"/>
          </p:nvPr>
        </p:nvSpPr>
        <p:spPr/>
        <p:txBody>
          <a:bodyPr/>
          <a:lstStyle/>
          <a:p>
            <a:fld id="{45CF0E02-FC4A-4576-AB4B-DB47EE0FA50A}" type="datetimeFigureOut">
              <a:rPr lang="en-AU" smtClean="0"/>
              <a:t>9/11/2021</a:t>
            </a:fld>
            <a:endParaRPr lang="en-AU"/>
          </a:p>
        </p:txBody>
      </p:sp>
      <p:sp>
        <p:nvSpPr>
          <p:cNvPr id="4" name="Footer Placeholder 3">
            <a:extLst>
              <a:ext uri="{FF2B5EF4-FFF2-40B4-BE49-F238E27FC236}">
                <a16:creationId xmlns:a16="http://schemas.microsoft.com/office/drawing/2014/main" id="{40602B74-8167-44CD-8BE3-ABE0C3CD71F9}"/>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B5716625-45A9-455A-A0B0-0631364FF8B2}"/>
              </a:ext>
            </a:extLst>
          </p:cNvPr>
          <p:cNvSpPr>
            <a:spLocks noGrp="1"/>
          </p:cNvSpPr>
          <p:nvPr>
            <p:ph type="sldNum" sz="quarter" idx="12"/>
          </p:nvPr>
        </p:nvSpPr>
        <p:spPr/>
        <p:txBody>
          <a:bodyPr/>
          <a:lstStyle/>
          <a:p>
            <a:fld id="{9FD660E9-94B2-41D7-8DEB-4265E4DA6A8C}" type="slidenum">
              <a:rPr lang="en-AU" smtClean="0"/>
              <a:t>‹#›</a:t>
            </a:fld>
            <a:endParaRPr lang="en-AU"/>
          </a:p>
        </p:txBody>
      </p:sp>
    </p:spTree>
    <p:extLst>
      <p:ext uri="{BB962C8B-B14F-4D97-AF65-F5344CB8AC3E}">
        <p14:creationId xmlns:p14="http://schemas.microsoft.com/office/powerpoint/2010/main" val="4244701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7B39896-6D30-4C3C-814E-FE2461E230D3}"/>
              </a:ext>
            </a:extLst>
          </p:cNvPr>
          <p:cNvSpPr>
            <a:spLocks noGrp="1"/>
          </p:cNvSpPr>
          <p:nvPr>
            <p:ph type="dt" sz="half" idx="10"/>
          </p:nvPr>
        </p:nvSpPr>
        <p:spPr/>
        <p:txBody>
          <a:bodyPr/>
          <a:lstStyle/>
          <a:p>
            <a:fld id="{45CF0E02-FC4A-4576-AB4B-DB47EE0FA50A}" type="datetimeFigureOut">
              <a:rPr lang="en-AU" smtClean="0"/>
              <a:t>9/11/2021</a:t>
            </a:fld>
            <a:endParaRPr lang="en-AU"/>
          </a:p>
        </p:txBody>
      </p:sp>
      <p:sp>
        <p:nvSpPr>
          <p:cNvPr id="3" name="Footer Placeholder 2">
            <a:extLst>
              <a:ext uri="{FF2B5EF4-FFF2-40B4-BE49-F238E27FC236}">
                <a16:creationId xmlns:a16="http://schemas.microsoft.com/office/drawing/2014/main" id="{3D0D52FA-CEF3-4B62-AE3E-C96C0DE28B3D}"/>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8FD6D950-AC92-428D-9CD3-4482DF1B7908}"/>
              </a:ext>
            </a:extLst>
          </p:cNvPr>
          <p:cNvSpPr>
            <a:spLocks noGrp="1"/>
          </p:cNvSpPr>
          <p:nvPr>
            <p:ph type="sldNum" sz="quarter" idx="12"/>
          </p:nvPr>
        </p:nvSpPr>
        <p:spPr/>
        <p:txBody>
          <a:bodyPr/>
          <a:lstStyle/>
          <a:p>
            <a:fld id="{9FD660E9-94B2-41D7-8DEB-4265E4DA6A8C}" type="slidenum">
              <a:rPr lang="en-AU" smtClean="0"/>
              <a:t>‹#›</a:t>
            </a:fld>
            <a:endParaRPr lang="en-AU"/>
          </a:p>
        </p:txBody>
      </p:sp>
    </p:spTree>
    <p:extLst>
      <p:ext uri="{BB962C8B-B14F-4D97-AF65-F5344CB8AC3E}">
        <p14:creationId xmlns:p14="http://schemas.microsoft.com/office/powerpoint/2010/main" val="41639811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B2FB9-2DD3-4FC9-A4E5-DAD1B8B6591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7EE1D438-7158-4D2E-9673-B709028ECC4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CAE301EE-23AC-48CD-A92B-91764BFEAD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16852B5-9645-4C16-8BDF-CF3498517D66}"/>
              </a:ext>
            </a:extLst>
          </p:cNvPr>
          <p:cNvSpPr>
            <a:spLocks noGrp="1"/>
          </p:cNvSpPr>
          <p:nvPr>
            <p:ph type="dt" sz="half" idx="10"/>
          </p:nvPr>
        </p:nvSpPr>
        <p:spPr/>
        <p:txBody>
          <a:bodyPr/>
          <a:lstStyle/>
          <a:p>
            <a:fld id="{45CF0E02-FC4A-4576-AB4B-DB47EE0FA50A}" type="datetimeFigureOut">
              <a:rPr lang="en-AU" smtClean="0"/>
              <a:t>9/11/2021</a:t>
            </a:fld>
            <a:endParaRPr lang="en-AU"/>
          </a:p>
        </p:txBody>
      </p:sp>
      <p:sp>
        <p:nvSpPr>
          <p:cNvPr id="6" name="Footer Placeholder 5">
            <a:extLst>
              <a:ext uri="{FF2B5EF4-FFF2-40B4-BE49-F238E27FC236}">
                <a16:creationId xmlns:a16="http://schemas.microsoft.com/office/drawing/2014/main" id="{9874A7DB-ABD6-4995-8E9A-8A36E9CFC856}"/>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D6C49E7F-FF5F-4814-B600-FECC9484FD8F}"/>
              </a:ext>
            </a:extLst>
          </p:cNvPr>
          <p:cNvSpPr>
            <a:spLocks noGrp="1"/>
          </p:cNvSpPr>
          <p:nvPr>
            <p:ph type="sldNum" sz="quarter" idx="12"/>
          </p:nvPr>
        </p:nvSpPr>
        <p:spPr/>
        <p:txBody>
          <a:bodyPr/>
          <a:lstStyle/>
          <a:p>
            <a:fld id="{9FD660E9-94B2-41D7-8DEB-4265E4DA6A8C}" type="slidenum">
              <a:rPr lang="en-AU" smtClean="0"/>
              <a:t>‹#›</a:t>
            </a:fld>
            <a:endParaRPr lang="en-AU"/>
          </a:p>
        </p:txBody>
      </p:sp>
    </p:spTree>
    <p:extLst>
      <p:ext uri="{BB962C8B-B14F-4D97-AF65-F5344CB8AC3E}">
        <p14:creationId xmlns:p14="http://schemas.microsoft.com/office/powerpoint/2010/main" val="8778253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B81F64-D43B-4DC7-A1D5-C4828A65E3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890D901D-F8BD-487A-AD49-BB7B66E4321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727A3C93-5860-4325-84F8-68B895BF9A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1FF01B-5E19-4A85-9444-57E2B72CD02E}"/>
              </a:ext>
            </a:extLst>
          </p:cNvPr>
          <p:cNvSpPr>
            <a:spLocks noGrp="1"/>
          </p:cNvSpPr>
          <p:nvPr>
            <p:ph type="dt" sz="half" idx="10"/>
          </p:nvPr>
        </p:nvSpPr>
        <p:spPr/>
        <p:txBody>
          <a:bodyPr/>
          <a:lstStyle/>
          <a:p>
            <a:fld id="{45CF0E02-FC4A-4576-AB4B-DB47EE0FA50A}" type="datetimeFigureOut">
              <a:rPr lang="en-AU" smtClean="0"/>
              <a:t>9/11/2021</a:t>
            </a:fld>
            <a:endParaRPr lang="en-AU"/>
          </a:p>
        </p:txBody>
      </p:sp>
      <p:sp>
        <p:nvSpPr>
          <p:cNvPr id="6" name="Footer Placeholder 5">
            <a:extLst>
              <a:ext uri="{FF2B5EF4-FFF2-40B4-BE49-F238E27FC236}">
                <a16:creationId xmlns:a16="http://schemas.microsoft.com/office/drawing/2014/main" id="{877F79F2-6B20-4143-9102-779E6EE14D3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AB79542-F247-43DB-9EEB-4BFADE289289}"/>
              </a:ext>
            </a:extLst>
          </p:cNvPr>
          <p:cNvSpPr>
            <a:spLocks noGrp="1"/>
          </p:cNvSpPr>
          <p:nvPr>
            <p:ph type="sldNum" sz="quarter" idx="12"/>
          </p:nvPr>
        </p:nvSpPr>
        <p:spPr/>
        <p:txBody>
          <a:bodyPr/>
          <a:lstStyle/>
          <a:p>
            <a:fld id="{9FD660E9-94B2-41D7-8DEB-4265E4DA6A8C}" type="slidenum">
              <a:rPr lang="en-AU" smtClean="0"/>
              <a:t>‹#›</a:t>
            </a:fld>
            <a:endParaRPr lang="en-AU"/>
          </a:p>
        </p:txBody>
      </p:sp>
    </p:spTree>
    <p:extLst>
      <p:ext uri="{BB962C8B-B14F-4D97-AF65-F5344CB8AC3E}">
        <p14:creationId xmlns:p14="http://schemas.microsoft.com/office/powerpoint/2010/main" val="41130146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EE627B4-35FD-4659-81F9-68B82B81D4F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E543D290-E9CE-49DB-B716-6C3B1F3FDD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CCBC858-75FC-451F-B366-203DF0C56E7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CF0E02-FC4A-4576-AB4B-DB47EE0FA50A}" type="datetimeFigureOut">
              <a:rPr lang="en-AU" smtClean="0"/>
              <a:t>9/11/2021</a:t>
            </a:fld>
            <a:endParaRPr lang="en-AU"/>
          </a:p>
        </p:txBody>
      </p:sp>
      <p:sp>
        <p:nvSpPr>
          <p:cNvPr id="5" name="Footer Placeholder 4">
            <a:extLst>
              <a:ext uri="{FF2B5EF4-FFF2-40B4-BE49-F238E27FC236}">
                <a16:creationId xmlns:a16="http://schemas.microsoft.com/office/drawing/2014/main" id="{60CEF4C1-736E-449F-A199-BDC67CD6F26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F4A35D07-8ABA-498D-A4A9-95EF9407EE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D660E9-94B2-41D7-8DEB-4265E4DA6A8C}" type="slidenum">
              <a:rPr lang="en-AU" smtClean="0"/>
              <a:t>‹#›</a:t>
            </a:fld>
            <a:endParaRPr lang="en-AU"/>
          </a:p>
        </p:txBody>
      </p:sp>
    </p:spTree>
    <p:extLst>
      <p:ext uri="{BB962C8B-B14F-4D97-AF65-F5344CB8AC3E}">
        <p14:creationId xmlns:p14="http://schemas.microsoft.com/office/powerpoint/2010/main" val="8065062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5.jp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14.xml"/><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sv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4.xml"/><Relationship Id="rId4" Type="http://schemas.openxmlformats.org/officeDocument/2006/relationships/image" Target="../media/image40.jpeg"/></Relationships>
</file>

<file path=ppt/slides/_rels/slide2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14.xml"/><Relationship Id="rId4" Type="http://schemas.openxmlformats.org/officeDocument/2006/relationships/image" Target="../media/image43.jpeg"/></Relationships>
</file>

<file path=ppt/slides/_rels/slide2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1.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14.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hyperlink" Target="https://infostore.saiglobal.com/en-au/Standards/Product-Details-99597_SAIG_AS_AS_209379/?ProductID=99597_SAIG_AS_AS_209379%0A" TargetMode="Externa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www.ferret.com.au/t/Forklift-Truck" TargetMode="Externa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56.pn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4.xml"/><Relationship Id="rId4" Type="http://schemas.openxmlformats.org/officeDocument/2006/relationships/image" Target="../media/image61.png"/></Relationships>
</file>

<file path=ppt/slides/_rels/slide43.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68.jpeg"/><Relationship Id="rId2" Type="http://schemas.openxmlformats.org/officeDocument/2006/relationships/image" Target="../media/image63.png"/><Relationship Id="rId1" Type="http://schemas.openxmlformats.org/officeDocument/2006/relationships/slideLayout" Target="../slideLayouts/slideLayout14.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hyperlink" Target="https://www.ncver.edu.au/privacy" TargetMode="External"/><Relationship Id="rId2" Type="http://schemas.openxmlformats.org/officeDocument/2006/relationships/hyperlink" Target="http://www.ncver.edu.au/" TargetMode="Externa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14.xml"/><Relationship Id="rId5" Type="http://schemas.openxmlformats.org/officeDocument/2006/relationships/image" Target="../media/image78.png"/><Relationship Id="rId4" Type="http://schemas.openxmlformats.org/officeDocument/2006/relationships/image" Target="../media/image77.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jpeg"/><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71.png"/><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png"/><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87.png"/><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14.xml"/><Relationship Id="rId4" Type="http://schemas.openxmlformats.org/officeDocument/2006/relationships/image" Target="../media/image90.png"/></Relationships>
</file>

<file path=ppt/slides/_rels/slide62.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14.xml"/><Relationship Id="rId5" Type="http://schemas.openxmlformats.org/officeDocument/2006/relationships/image" Target="../media/image95.png"/><Relationship Id="rId4" Type="http://schemas.openxmlformats.org/officeDocument/2006/relationships/image" Target="../media/image94.png"/></Relationships>
</file>

<file path=ppt/slides/_rels/slide6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png"/><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71.png"/><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jpeg"/><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CE5D4786-3139-4C8F-AE52-D0E451F95C98}"/>
              </a:ext>
            </a:extLst>
          </p:cNvPr>
          <p:cNvPicPr>
            <a:picLocks noChangeAspect="1"/>
          </p:cNvPicPr>
          <p:nvPr/>
        </p:nvPicPr>
        <p:blipFill>
          <a:blip r:embed="rId3"/>
          <a:srcRect/>
          <a:stretch/>
        </p:blipFill>
        <p:spPr>
          <a:xfrm>
            <a:off x="0" y="-4552"/>
            <a:ext cx="12192000" cy="6867101"/>
          </a:xfrm>
          <a:prstGeom prst="rect">
            <a:avLst/>
          </a:prstGeom>
        </p:spPr>
      </p:pic>
      <p:cxnSp>
        <p:nvCxnSpPr>
          <p:cNvPr id="3" name="Connector: Curved 2">
            <a:extLst>
              <a:ext uri="{FF2B5EF4-FFF2-40B4-BE49-F238E27FC236}">
                <a16:creationId xmlns:a16="http://schemas.microsoft.com/office/drawing/2014/main" id="{3063D979-0E02-422D-987A-3FF870352EE5}"/>
              </a:ext>
            </a:extLst>
          </p:cNvPr>
          <p:cNvCxnSpPr/>
          <p:nvPr/>
        </p:nvCxnSpPr>
        <p:spPr>
          <a:xfrm rot="5400000">
            <a:off x="7069960" y="21020"/>
            <a:ext cx="42041" cy="16933"/>
          </a:xfrm>
          <a:prstGeom prst="curvedConnector3">
            <a:avLst/>
          </a:prstGeom>
        </p:spPr>
        <p:style>
          <a:lnRef idx="1">
            <a:schemeClr val="accent1"/>
          </a:lnRef>
          <a:fillRef idx="0">
            <a:schemeClr val="accent1"/>
          </a:fillRef>
          <a:effectRef idx="0">
            <a:schemeClr val="accent1"/>
          </a:effectRef>
          <a:fontRef idx="minor">
            <a:schemeClr val="tx1"/>
          </a:fontRef>
        </p:style>
      </p:cxnSp>
      <p:sp>
        <p:nvSpPr>
          <p:cNvPr id="4" name="Rectangle 21">
            <a:extLst>
              <a:ext uri="{FF2B5EF4-FFF2-40B4-BE49-F238E27FC236}">
                <a16:creationId xmlns:a16="http://schemas.microsoft.com/office/drawing/2014/main" id="{353D67EC-D1C4-4559-A376-A7FDC44DDA6E}"/>
              </a:ext>
            </a:extLst>
          </p:cNvPr>
          <p:cNvSpPr/>
          <p:nvPr/>
        </p:nvSpPr>
        <p:spPr>
          <a:xfrm>
            <a:off x="4611328" y="-7498"/>
            <a:ext cx="7580672" cy="6872995"/>
          </a:xfrm>
          <a:custGeom>
            <a:avLst/>
            <a:gdLst>
              <a:gd name="connsiteX0" fmla="*/ 0 w 5434781"/>
              <a:gd name="connsiteY0" fmla="*/ 0 h 5144485"/>
              <a:gd name="connsiteX1" fmla="*/ 5434781 w 5434781"/>
              <a:gd name="connsiteY1" fmla="*/ 0 h 5144485"/>
              <a:gd name="connsiteX2" fmla="*/ 5434781 w 5434781"/>
              <a:gd name="connsiteY2" fmla="*/ 5144485 h 5144485"/>
              <a:gd name="connsiteX3" fmla="*/ 0 w 5434781"/>
              <a:gd name="connsiteY3" fmla="*/ 5144485 h 5144485"/>
              <a:gd name="connsiteX4" fmla="*/ 0 w 5434781"/>
              <a:gd name="connsiteY4" fmla="*/ 0 h 5144485"/>
              <a:gd name="connsiteX0" fmla="*/ 1216741 w 5434781"/>
              <a:gd name="connsiteY0" fmla="*/ 0 h 5144485"/>
              <a:gd name="connsiteX1" fmla="*/ 5434781 w 5434781"/>
              <a:gd name="connsiteY1" fmla="*/ 0 h 5144485"/>
              <a:gd name="connsiteX2" fmla="*/ 5434781 w 5434781"/>
              <a:gd name="connsiteY2" fmla="*/ 5144485 h 5144485"/>
              <a:gd name="connsiteX3" fmla="*/ 0 w 5434781"/>
              <a:gd name="connsiteY3" fmla="*/ 5144485 h 5144485"/>
              <a:gd name="connsiteX4" fmla="*/ 1216741 w 5434781"/>
              <a:gd name="connsiteY4" fmla="*/ 0 h 5144485"/>
              <a:gd name="connsiteX0" fmla="*/ 1467464 w 5685504"/>
              <a:gd name="connsiteY0" fmla="*/ 0 h 5144485"/>
              <a:gd name="connsiteX1" fmla="*/ 5685504 w 5685504"/>
              <a:gd name="connsiteY1" fmla="*/ 0 h 5144485"/>
              <a:gd name="connsiteX2" fmla="*/ 5685504 w 5685504"/>
              <a:gd name="connsiteY2" fmla="*/ 5144485 h 5144485"/>
              <a:gd name="connsiteX3" fmla="*/ 0 w 5685504"/>
              <a:gd name="connsiteY3" fmla="*/ 5144485 h 5144485"/>
              <a:gd name="connsiteX4" fmla="*/ 1467464 w 5685504"/>
              <a:gd name="connsiteY4" fmla="*/ 0 h 51444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5504" h="5144485">
                <a:moveTo>
                  <a:pt x="1467464" y="0"/>
                </a:moveTo>
                <a:lnTo>
                  <a:pt x="5685504" y="0"/>
                </a:lnTo>
                <a:lnTo>
                  <a:pt x="5685504" y="5144485"/>
                </a:lnTo>
                <a:lnTo>
                  <a:pt x="0" y="5144485"/>
                </a:lnTo>
                <a:lnTo>
                  <a:pt x="1467464" y="0"/>
                </a:lnTo>
                <a:close/>
              </a:path>
            </a:pathLst>
          </a:custGeom>
          <a:gradFill>
            <a:gsLst>
              <a:gs pos="100000">
                <a:srgbClr val="F8F8F8">
                  <a:alpha val="85000"/>
                </a:srgbClr>
              </a:gs>
              <a:gs pos="0">
                <a:srgbClr val="F7F7F7"/>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IN" sz="1867"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5" name="Text Box 2">
            <a:extLst>
              <a:ext uri="{FF2B5EF4-FFF2-40B4-BE49-F238E27FC236}">
                <a16:creationId xmlns:a16="http://schemas.microsoft.com/office/drawing/2014/main" id="{20C4E9AE-4A32-431B-B3A5-87386F21A4A1}"/>
              </a:ext>
            </a:extLst>
          </p:cNvPr>
          <p:cNvSpPr txBox="1">
            <a:spLocks noChangeArrowheads="1"/>
          </p:cNvSpPr>
          <p:nvPr/>
        </p:nvSpPr>
        <p:spPr bwMode="auto">
          <a:xfrm>
            <a:off x="7588424" y="2683817"/>
            <a:ext cx="4111029" cy="844640"/>
          </a:xfrm>
          <a:prstGeom prst="rect">
            <a:avLst/>
          </a:prstGeom>
          <a:noFill/>
          <a:ln w="9525">
            <a:noFill/>
            <a:miter lim="800000"/>
            <a:headEnd/>
            <a:tailEnd/>
          </a:ln>
        </p:spPr>
        <p:txBody>
          <a:bodyPr rot="0" vert="horz" wrap="square" lIns="121920" tIns="60960" rIns="121920" bIns="60960" anchor="t" anchorCtr="0">
            <a:noAutofit/>
          </a:bodyPr>
          <a:lstStyle/>
          <a:p>
            <a:pPr marL="0" marR="0" lvl="0" indent="0" algn="ctr" defTabSz="1219170" rtl="0" eaLnBrk="1" fontAlgn="auto" latinLnBrk="0" hangingPunct="1">
              <a:lnSpc>
                <a:spcPts val="6400"/>
              </a:lnSpc>
              <a:spcBef>
                <a:spcPts val="0"/>
              </a:spcBef>
              <a:spcAft>
                <a:spcPts val="1067"/>
              </a:spcAft>
              <a:buClr>
                <a:srgbClr val="000000"/>
              </a:buClr>
              <a:buSzTx/>
              <a:buFontTx/>
              <a:buNone/>
              <a:tabLst/>
              <a:defRPr/>
            </a:pPr>
            <a:r>
              <a:rPr lang="en-US" sz="4800" b="1" kern="0" cap="small" dirty="0">
                <a:solidFill>
                  <a:srgbClr val="000000"/>
                </a:solidFill>
                <a:latin typeface="Montserrat" panose="00000500000000000000" pitchFamily="50" charset="0"/>
                <a:ea typeface="Calibri" panose="020F0502020204030204" pitchFamily="34" charset="0"/>
                <a:cs typeface="Times New Roman" panose="02020603050405020304" pitchFamily="18" charset="0"/>
                <a:sym typeface="Arial"/>
              </a:rPr>
              <a:t>forklift</a:t>
            </a:r>
            <a:endParaRPr kumimoji="0" lang="en-US" sz="4800" b="1" i="0" u="none" strike="noStrike" kern="0" cap="small" spc="0" normalizeH="0" baseline="0" noProof="0" dirty="0">
              <a:ln>
                <a:noFill/>
              </a:ln>
              <a:solidFill>
                <a:srgbClr val="000000"/>
              </a:solidFill>
              <a:effectLst/>
              <a:uLnTx/>
              <a:uFillTx/>
              <a:latin typeface="Montserrat" panose="00000500000000000000" pitchFamily="50" charset="0"/>
              <a:ea typeface="Calibri" panose="020F0502020204030204" pitchFamily="34" charset="0"/>
              <a:cs typeface="Times New Roman" panose="02020603050405020304" pitchFamily="18" charset="0"/>
              <a:sym typeface="Arial"/>
            </a:endParaRPr>
          </a:p>
        </p:txBody>
      </p:sp>
      <p:sp>
        <p:nvSpPr>
          <p:cNvPr id="6" name="Text Box 2">
            <a:extLst>
              <a:ext uri="{FF2B5EF4-FFF2-40B4-BE49-F238E27FC236}">
                <a16:creationId xmlns:a16="http://schemas.microsoft.com/office/drawing/2014/main" id="{E09F1691-A1DD-461C-9690-DCC9C08DF2A2}"/>
              </a:ext>
            </a:extLst>
          </p:cNvPr>
          <p:cNvSpPr txBox="1">
            <a:spLocks noChangeArrowheads="1"/>
          </p:cNvSpPr>
          <p:nvPr/>
        </p:nvSpPr>
        <p:spPr bwMode="auto">
          <a:xfrm>
            <a:off x="5908138" y="3177062"/>
            <a:ext cx="5102248" cy="844640"/>
          </a:xfrm>
          <a:prstGeom prst="rect">
            <a:avLst/>
          </a:prstGeom>
          <a:noFill/>
          <a:ln w="9525">
            <a:noFill/>
            <a:miter lim="800000"/>
            <a:headEnd/>
            <a:tailEnd/>
          </a:ln>
        </p:spPr>
        <p:txBody>
          <a:bodyPr rot="0" vert="horz" wrap="square" lIns="121920" tIns="60960" rIns="121920" bIns="60960" anchor="t" anchorCtr="0">
            <a:noAutofit/>
          </a:bodyPr>
          <a:lstStyle/>
          <a:p>
            <a:pPr marL="0" marR="0" lvl="0" indent="0" algn="r" defTabSz="1219170" rtl="0" eaLnBrk="1" fontAlgn="auto" latinLnBrk="0" hangingPunct="1">
              <a:lnSpc>
                <a:spcPts val="6400"/>
              </a:lnSpc>
              <a:spcBef>
                <a:spcPts val="0"/>
              </a:spcBef>
              <a:spcAft>
                <a:spcPts val="1067"/>
              </a:spcAft>
              <a:buClr>
                <a:srgbClr val="000000"/>
              </a:buClr>
              <a:buSzTx/>
              <a:buFontTx/>
              <a:buNone/>
              <a:tabLst/>
              <a:defRPr/>
            </a:pPr>
            <a:r>
              <a:rPr lang="en-US" sz="2800" kern="0" cap="small" spc="400" dirty="0">
                <a:solidFill>
                  <a:srgbClr val="000000"/>
                </a:solidFill>
                <a:latin typeface="Montserrat" panose="00000500000000000000" pitchFamily="50" charset="0"/>
                <a:ea typeface="Calibri" panose="020F0502020204030204" pitchFamily="34" charset="0"/>
                <a:cs typeface="Times New Roman" panose="02020603050405020304" pitchFamily="18" charset="0"/>
                <a:sym typeface="Arial"/>
              </a:rPr>
              <a:t>TLILIC0005</a:t>
            </a:r>
            <a:endParaRPr kumimoji="0" lang="en-US" sz="2800" b="0" i="0" u="none" strike="noStrike" kern="0" cap="small" spc="400" normalizeH="0" baseline="0" noProof="0" dirty="0">
              <a:ln>
                <a:noFill/>
              </a:ln>
              <a:solidFill>
                <a:srgbClr val="000000"/>
              </a:solidFill>
              <a:effectLst/>
              <a:uLnTx/>
              <a:uFillTx/>
              <a:latin typeface="Montserrat" panose="00000500000000000000" pitchFamily="50" charset="0"/>
              <a:ea typeface="Calibri" panose="020F0502020204030204" pitchFamily="34" charset="0"/>
              <a:cs typeface="Times New Roman" panose="02020603050405020304" pitchFamily="18" charset="0"/>
              <a:sym typeface="Arial"/>
            </a:endParaRPr>
          </a:p>
        </p:txBody>
      </p:sp>
      <p:sp>
        <p:nvSpPr>
          <p:cNvPr id="7" name="Rectangle: Rounded Corners 6">
            <a:extLst>
              <a:ext uri="{FF2B5EF4-FFF2-40B4-BE49-F238E27FC236}">
                <a16:creationId xmlns:a16="http://schemas.microsoft.com/office/drawing/2014/main" id="{A7B906EB-6570-47DD-91F1-0F0E9ABCC9BA}"/>
              </a:ext>
            </a:extLst>
          </p:cNvPr>
          <p:cNvSpPr/>
          <p:nvPr/>
        </p:nvSpPr>
        <p:spPr>
          <a:xfrm>
            <a:off x="8401664" y="4423184"/>
            <a:ext cx="2608721" cy="493947"/>
          </a:xfrm>
          <a:prstGeom prst="roundRect">
            <a:avLst>
              <a:gd name="adj" fmla="val 50000"/>
            </a:avLst>
          </a:prstGeom>
          <a:solidFill>
            <a:srgbClr val="4BA5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1219170" rtl="0" eaLnBrk="1" fontAlgn="auto" latinLnBrk="0" hangingPunct="1">
              <a:lnSpc>
                <a:spcPct val="100000"/>
              </a:lnSpc>
              <a:spcBef>
                <a:spcPts val="0"/>
              </a:spcBef>
              <a:spcAft>
                <a:spcPts val="0"/>
              </a:spcAft>
              <a:buClr>
                <a:srgbClr val="000000"/>
              </a:buClr>
              <a:buSzTx/>
              <a:buFontTx/>
              <a:buNone/>
              <a:tabLst/>
              <a:defRPr/>
            </a:pPr>
            <a:endParaRPr kumimoji="0" lang="en-IN" sz="1867"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9" name="Picture 8">
            <a:extLst>
              <a:ext uri="{FF2B5EF4-FFF2-40B4-BE49-F238E27FC236}">
                <a16:creationId xmlns:a16="http://schemas.microsoft.com/office/drawing/2014/main" id="{74CD44E4-7716-4D83-9AF2-89B9082AFFFC}"/>
              </a:ext>
            </a:extLst>
          </p:cNvPr>
          <p:cNvPicPr>
            <a:picLocks noChangeAspect="1"/>
          </p:cNvPicPr>
          <p:nvPr/>
        </p:nvPicPr>
        <p:blipFill>
          <a:blip r:embed="rId4"/>
          <a:srcRect/>
          <a:stretch/>
        </p:blipFill>
        <p:spPr>
          <a:xfrm>
            <a:off x="6709673" y="857176"/>
            <a:ext cx="4865289" cy="1251651"/>
          </a:xfrm>
          <a:prstGeom prst="rect">
            <a:avLst/>
          </a:prstGeom>
        </p:spPr>
      </p:pic>
      <p:sp>
        <p:nvSpPr>
          <p:cNvPr id="13" name="TextBox 12">
            <a:extLst>
              <a:ext uri="{FF2B5EF4-FFF2-40B4-BE49-F238E27FC236}">
                <a16:creationId xmlns:a16="http://schemas.microsoft.com/office/drawing/2014/main" id="{FB7C59FE-386F-4CB9-82AD-16B27743234F}"/>
              </a:ext>
            </a:extLst>
          </p:cNvPr>
          <p:cNvSpPr txBox="1"/>
          <p:nvPr/>
        </p:nvSpPr>
        <p:spPr>
          <a:xfrm>
            <a:off x="8438353" y="4459875"/>
            <a:ext cx="2535341" cy="420564"/>
          </a:xfrm>
          <a:prstGeom prst="rect">
            <a:avLst/>
          </a:prstGeom>
          <a:noFill/>
        </p:spPr>
        <p:txBody>
          <a:bodyPr wrap="square" rtlCol="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2133" b="0" i="0"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Arial"/>
                <a:sym typeface="Arial"/>
              </a:rPr>
              <a:t>Full Training</a:t>
            </a:r>
            <a:endParaRPr kumimoji="0" lang="en-IN" sz="2133" b="0" i="0"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Arial"/>
              <a:sym typeface="Arial"/>
            </a:endParaRPr>
          </a:p>
        </p:txBody>
      </p:sp>
      <p:sp>
        <p:nvSpPr>
          <p:cNvPr id="2" name="TextBox 1">
            <a:extLst>
              <a:ext uri="{FF2B5EF4-FFF2-40B4-BE49-F238E27FC236}">
                <a16:creationId xmlns:a16="http://schemas.microsoft.com/office/drawing/2014/main" id="{4E32738F-1638-491A-8ABA-8722CDD32E3D}"/>
              </a:ext>
            </a:extLst>
          </p:cNvPr>
          <p:cNvSpPr txBox="1"/>
          <p:nvPr/>
        </p:nvSpPr>
        <p:spPr>
          <a:xfrm>
            <a:off x="8299395" y="2442181"/>
            <a:ext cx="4279356"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000" b="1" i="0" u="none" strike="noStrike" kern="0" cap="small" spc="0" normalizeH="0" baseline="0" noProof="0" dirty="0">
                <a:ln>
                  <a:noFill/>
                </a:ln>
                <a:solidFill>
                  <a:srgbClr val="000000"/>
                </a:solidFill>
                <a:effectLst/>
                <a:uLnTx/>
                <a:uFillTx/>
                <a:latin typeface="Montserrat" panose="00000500000000000000" pitchFamily="50" charset="0"/>
                <a:ea typeface="+mn-ea"/>
                <a:cs typeface="Times New Roman" panose="02020603050405020304" pitchFamily="18" charset="0"/>
              </a:rPr>
              <a:t>Licence to </a:t>
            </a:r>
            <a:r>
              <a:rPr lang="en-AU" sz="2000" b="1" kern="0" cap="small" dirty="0">
                <a:solidFill>
                  <a:srgbClr val="000000"/>
                </a:solidFill>
                <a:latin typeface="Montserrat" panose="00000500000000000000" pitchFamily="50" charset="0"/>
                <a:cs typeface="Times New Roman" panose="02020603050405020304" pitchFamily="18" charset="0"/>
              </a:rPr>
              <a:t>operate a</a:t>
            </a:r>
            <a:endParaRPr kumimoji="0" lang="en-AU" sz="20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0" name="Picture 9" descr="Logo&#10;&#10;Description automatically generated with low confidence">
            <a:extLst>
              <a:ext uri="{FF2B5EF4-FFF2-40B4-BE49-F238E27FC236}">
                <a16:creationId xmlns:a16="http://schemas.microsoft.com/office/drawing/2014/main" id="{A2866EBB-DE3D-4103-B94F-D663A0A4B2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78837" y="6255753"/>
            <a:ext cx="2608721" cy="454686"/>
          </a:xfrm>
          <a:prstGeom prst="rect">
            <a:avLst/>
          </a:prstGeom>
        </p:spPr>
      </p:pic>
    </p:spTree>
    <p:extLst>
      <p:ext uri="{BB962C8B-B14F-4D97-AF65-F5344CB8AC3E}">
        <p14:creationId xmlns:p14="http://schemas.microsoft.com/office/powerpoint/2010/main" val="621142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orklift Parts - Forklift Service and Repair | Forklift Hunter">
            <a:extLst>
              <a:ext uri="{FF2B5EF4-FFF2-40B4-BE49-F238E27FC236}">
                <a16:creationId xmlns:a16="http://schemas.microsoft.com/office/drawing/2014/main" id="{E9C602EE-E532-4932-BF38-07D959B1E14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121"/>
          <a:stretch/>
        </p:blipFill>
        <p:spPr bwMode="auto">
          <a:xfrm>
            <a:off x="2221006" y="2114550"/>
            <a:ext cx="6125137" cy="414986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619E88C-AB6F-413D-B179-2E1EF916438F}"/>
              </a:ext>
            </a:extLst>
          </p:cNvPr>
          <p:cNvSpPr txBox="1"/>
          <p:nvPr/>
        </p:nvSpPr>
        <p:spPr>
          <a:xfrm>
            <a:off x="790662" y="593589"/>
            <a:ext cx="8760961" cy="923330"/>
          </a:xfrm>
          <a:prstGeom prst="rect">
            <a:avLst/>
          </a:prstGeom>
          <a:noFill/>
        </p:spPr>
        <p:txBody>
          <a:bodyPr wrap="square">
            <a:spAutoFit/>
          </a:bodyPr>
          <a:lstStyle/>
          <a:p>
            <a:r>
              <a:rPr lang="en-AU" sz="5400" b="1" kern="0" cap="small">
                <a:solidFill>
                  <a:srgbClr val="FFFFFF"/>
                </a:solidFill>
                <a:latin typeface="Montserrat" panose="00000500000000000000" pitchFamily="50" charset="0"/>
                <a:cs typeface="Times New Roman" panose="02020603050405020304" pitchFamily="18" charset="0"/>
              </a:rPr>
              <a:t>Parts Of A Forklift</a:t>
            </a:r>
            <a:endParaRPr lang="en-AU" sz="5400" b="1" kern="0" cap="small" dirty="0">
              <a:solidFill>
                <a:srgbClr val="FFFFFF"/>
              </a:solidFill>
              <a:latin typeface="Montserrat" panose="00000500000000000000" pitchFamily="50" charset="0"/>
              <a:cs typeface="Times New Roman" panose="02020603050405020304" pitchFamily="18" charset="0"/>
            </a:endParaRPr>
          </a:p>
        </p:txBody>
      </p:sp>
    </p:spTree>
    <p:extLst>
      <p:ext uri="{BB962C8B-B14F-4D97-AF65-F5344CB8AC3E}">
        <p14:creationId xmlns:p14="http://schemas.microsoft.com/office/powerpoint/2010/main" val="21959631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ransport, golfcart&#10;&#10;Description automatically generated">
            <a:extLst>
              <a:ext uri="{FF2B5EF4-FFF2-40B4-BE49-F238E27FC236}">
                <a16:creationId xmlns:a16="http://schemas.microsoft.com/office/drawing/2014/main" id="{5438CBD2-32DE-40FA-AEC7-6ABC4A8E84A6}"/>
              </a:ext>
            </a:extLst>
          </p:cNvPr>
          <p:cNvPicPr>
            <a:picLocks noChangeAspect="1"/>
          </p:cNvPicPr>
          <p:nvPr/>
        </p:nvPicPr>
        <p:blipFill>
          <a:blip r:embed="rId2"/>
          <a:stretch>
            <a:fillRect/>
          </a:stretch>
        </p:blipFill>
        <p:spPr>
          <a:xfrm>
            <a:off x="3387374" y="2766362"/>
            <a:ext cx="5894398" cy="3538417"/>
          </a:xfrm>
          <a:prstGeom prst="rect">
            <a:avLst/>
          </a:prstGeom>
        </p:spPr>
      </p:pic>
      <p:sp>
        <p:nvSpPr>
          <p:cNvPr id="6" name="TextBox 5">
            <a:extLst>
              <a:ext uri="{FF2B5EF4-FFF2-40B4-BE49-F238E27FC236}">
                <a16:creationId xmlns:a16="http://schemas.microsoft.com/office/drawing/2014/main" id="{434E532E-0C3D-43E4-A0B1-4C25CB8BF223}"/>
              </a:ext>
            </a:extLst>
          </p:cNvPr>
          <p:cNvSpPr txBox="1"/>
          <p:nvPr/>
        </p:nvSpPr>
        <p:spPr>
          <a:xfrm>
            <a:off x="181970" y="2945303"/>
            <a:ext cx="3205404" cy="1663019"/>
          </a:xfrm>
          <a:prstGeom prst="rect">
            <a:avLst/>
          </a:prstGeom>
          <a:noFill/>
        </p:spPr>
        <p:txBody>
          <a:bodyPr wrap="square">
            <a:spAutoFit/>
          </a:bodyPr>
          <a:lstStyle/>
          <a:p>
            <a:pPr>
              <a:lnSpc>
                <a:spcPts val="2500"/>
              </a:lnSpc>
            </a:pPr>
            <a:r>
              <a:rPr lang="en-AU" dirty="0">
                <a:solidFill>
                  <a:srgbClr val="000000"/>
                </a:solidFill>
                <a:latin typeface="Verdana" panose="020B0604030504040204" pitchFamily="34" charset="0"/>
              </a:rPr>
              <a:t>The point of balance </a:t>
            </a:r>
            <a:r>
              <a:rPr lang="en-AU" b="1" dirty="0">
                <a:solidFill>
                  <a:srgbClr val="000000"/>
                </a:solidFill>
                <a:latin typeface="Verdana" panose="020B0604030504040204" pitchFamily="34" charset="0"/>
              </a:rPr>
              <a:t>(fulcrum) </a:t>
            </a:r>
            <a:r>
              <a:rPr lang="en-AU" dirty="0">
                <a:solidFill>
                  <a:srgbClr val="000000"/>
                </a:solidFill>
                <a:latin typeface="Verdana" panose="020B0604030504040204" pitchFamily="34" charset="0"/>
              </a:rPr>
              <a:t>is located at the front axle of </a:t>
            </a:r>
            <a:r>
              <a:rPr lang="en-AU">
                <a:solidFill>
                  <a:srgbClr val="000000"/>
                </a:solidFill>
                <a:latin typeface="Verdana" panose="020B0604030504040204" pitchFamily="34" charset="0"/>
              </a:rPr>
              <a:t>the forklift, </a:t>
            </a:r>
            <a:r>
              <a:rPr lang="en-AU" dirty="0">
                <a:solidFill>
                  <a:srgbClr val="000000"/>
                </a:solidFill>
                <a:latin typeface="Verdana" panose="020B0604030504040204" pitchFamily="34" charset="0"/>
              </a:rPr>
              <a:t>where the wheel touches the ground</a:t>
            </a:r>
          </a:p>
        </p:txBody>
      </p:sp>
      <p:sp>
        <p:nvSpPr>
          <p:cNvPr id="8" name="TextBox 7">
            <a:extLst>
              <a:ext uri="{FF2B5EF4-FFF2-40B4-BE49-F238E27FC236}">
                <a16:creationId xmlns:a16="http://schemas.microsoft.com/office/drawing/2014/main" id="{E96AA405-B2A5-4B1D-BF17-CC2483E80804}"/>
              </a:ext>
            </a:extLst>
          </p:cNvPr>
          <p:cNvSpPr txBox="1"/>
          <p:nvPr/>
        </p:nvSpPr>
        <p:spPr>
          <a:xfrm>
            <a:off x="9507940" y="2954817"/>
            <a:ext cx="2684060" cy="2304221"/>
          </a:xfrm>
          <a:prstGeom prst="rect">
            <a:avLst/>
          </a:prstGeom>
          <a:noFill/>
        </p:spPr>
        <p:txBody>
          <a:bodyPr wrap="square">
            <a:spAutoFit/>
          </a:bodyPr>
          <a:lstStyle/>
          <a:p>
            <a:pPr>
              <a:lnSpc>
                <a:spcPts val="2500"/>
              </a:lnSpc>
            </a:pPr>
            <a:r>
              <a:rPr lang="en-AU" dirty="0">
                <a:solidFill>
                  <a:srgbClr val="000000"/>
                </a:solidFill>
                <a:latin typeface="Verdana" panose="020B0604030504040204" pitchFamily="34" charset="0"/>
              </a:rPr>
              <a:t>Everything behind the front axle of the forklift is used to counter the weight of the load that is being lifted (counterweight).</a:t>
            </a:r>
          </a:p>
        </p:txBody>
      </p:sp>
      <p:sp>
        <p:nvSpPr>
          <p:cNvPr id="10" name="TextBox 9">
            <a:extLst>
              <a:ext uri="{FF2B5EF4-FFF2-40B4-BE49-F238E27FC236}">
                <a16:creationId xmlns:a16="http://schemas.microsoft.com/office/drawing/2014/main" id="{6915AB9C-3105-4257-8B9A-A58A8AA7827B}"/>
              </a:ext>
            </a:extLst>
          </p:cNvPr>
          <p:cNvSpPr txBox="1"/>
          <p:nvPr/>
        </p:nvSpPr>
        <p:spPr>
          <a:xfrm>
            <a:off x="761431" y="553221"/>
            <a:ext cx="10669137"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Counterbalanced Forklifts</a:t>
            </a:r>
          </a:p>
        </p:txBody>
      </p:sp>
      <p:sp>
        <p:nvSpPr>
          <p:cNvPr id="12" name="TextBox 11">
            <a:extLst>
              <a:ext uri="{FF2B5EF4-FFF2-40B4-BE49-F238E27FC236}">
                <a16:creationId xmlns:a16="http://schemas.microsoft.com/office/drawing/2014/main" id="{F0F81DDF-7D1F-46F7-9066-F93C0FBCF412}"/>
              </a:ext>
            </a:extLst>
          </p:cNvPr>
          <p:cNvSpPr txBox="1"/>
          <p:nvPr/>
        </p:nvSpPr>
        <p:spPr>
          <a:xfrm>
            <a:off x="642057" y="2161576"/>
            <a:ext cx="9716594" cy="461665"/>
          </a:xfrm>
          <a:prstGeom prst="rect">
            <a:avLst/>
          </a:prstGeom>
          <a:noFill/>
        </p:spPr>
        <p:txBody>
          <a:bodyPr wrap="square">
            <a:spAutoFit/>
          </a:bodyPr>
          <a:lstStyle/>
          <a:p>
            <a:r>
              <a:rPr lang="en-AU" sz="2400" b="1" kern="0" dirty="0">
                <a:solidFill>
                  <a:srgbClr val="4BA500"/>
                </a:solidFill>
                <a:latin typeface="Montserrat" panose="00000500000000000000" pitchFamily="50" charset="0"/>
                <a:ea typeface="Roboto" panose="02000000000000000000" pitchFamily="2" charset="0"/>
                <a:cs typeface="Arial"/>
              </a:rPr>
              <a:t>Counterbalanced Forklifts are the most common type</a:t>
            </a:r>
          </a:p>
        </p:txBody>
      </p:sp>
    </p:spTree>
    <p:extLst>
      <p:ext uri="{BB962C8B-B14F-4D97-AF65-F5344CB8AC3E}">
        <p14:creationId xmlns:p14="http://schemas.microsoft.com/office/powerpoint/2010/main" val="27788598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DF70A0-F135-4F02-975B-AA10786DE859}"/>
              </a:ext>
            </a:extLst>
          </p:cNvPr>
          <p:cNvSpPr/>
          <p:nvPr/>
        </p:nvSpPr>
        <p:spPr>
          <a:xfrm>
            <a:off x="9151191" y="2828043"/>
            <a:ext cx="2799872" cy="2275367"/>
          </a:xfrm>
          <a:prstGeom prst="rect">
            <a:avLst/>
          </a:prstGeom>
          <a:solidFill>
            <a:srgbClr val="EEEEE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3" name="TextBox 2">
            <a:extLst>
              <a:ext uri="{FF2B5EF4-FFF2-40B4-BE49-F238E27FC236}">
                <a16:creationId xmlns:a16="http://schemas.microsoft.com/office/drawing/2014/main" id="{EF05DCB3-44CC-4EE5-97F9-BFB6F63FBE13}"/>
              </a:ext>
            </a:extLst>
          </p:cNvPr>
          <p:cNvSpPr txBox="1"/>
          <p:nvPr/>
        </p:nvSpPr>
        <p:spPr>
          <a:xfrm>
            <a:off x="834706" y="130308"/>
            <a:ext cx="6566768" cy="1819537"/>
          </a:xfrm>
          <a:prstGeom prst="rect">
            <a:avLst/>
          </a:prstGeom>
          <a:noFill/>
        </p:spPr>
        <p:txBody>
          <a:bodyPr wrap="square">
            <a:spAutoFit/>
          </a:bodyPr>
          <a:lstStyle/>
          <a:p>
            <a:pPr defTabSz="1219170">
              <a:lnSpc>
                <a:spcPct val="107000"/>
              </a:lnSpc>
              <a:spcAft>
                <a:spcPts val="1067"/>
              </a:spcAft>
              <a:buClr>
                <a:srgbClr val="000000"/>
              </a:buClr>
              <a:defRPr/>
            </a:pPr>
            <a:r>
              <a:rPr lang="en-AU" sz="5400" b="1" kern="0" cap="small" dirty="0">
                <a:solidFill>
                  <a:srgbClr val="FFFFFF"/>
                </a:solidFill>
                <a:latin typeface="Montserrat" panose="00000500000000000000" pitchFamily="50" charset="0"/>
                <a:cs typeface="Times New Roman" panose="02020603050405020304" pitchFamily="18" charset="0"/>
              </a:rPr>
              <a:t>LICENCING REQUIREMENTS</a:t>
            </a:r>
          </a:p>
        </p:txBody>
      </p:sp>
      <p:sp>
        <p:nvSpPr>
          <p:cNvPr id="4" name="TextBox 3">
            <a:extLst>
              <a:ext uri="{FF2B5EF4-FFF2-40B4-BE49-F238E27FC236}">
                <a16:creationId xmlns:a16="http://schemas.microsoft.com/office/drawing/2014/main" id="{25F5DAE2-D48A-4576-B01C-DB92A52E7132}"/>
              </a:ext>
            </a:extLst>
          </p:cNvPr>
          <p:cNvSpPr txBox="1"/>
          <p:nvPr/>
        </p:nvSpPr>
        <p:spPr>
          <a:xfrm>
            <a:off x="503781" y="2258657"/>
            <a:ext cx="8561678" cy="1138773"/>
          </a:xfrm>
          <a:prstGeom prst="rect">
            <a:avLst/>
          </a:prstGeom>
          <a:noFill/>
        </p:spPr>
        <p:txBody>
          <a:bodyPr wrap="square" numCol="1">
            <a:spAutoFit/>
          </a:bodyPr>
          <a:lstStyle/>
          <a:p>
            <a:r>
              <a:rPr lang="en-AU" sz="2000" dirty="0">
                <a:latin typeface="Verdana" panose="020B0604030504040204" pitchFamily="34" charset="0"/>
              </a:rPr>
              <a:t>Once you pass your dogging theory, calculations and practical assessment you have </a:t>
            </a:r>
            <a:r>
              <a:rPr lang="en-AU" sz="2400" b="1" kern="0" dirty="0">
                <a:solidFill>
                  <a:srgbClr val="4BA500"/>
                </a:solidFill>
                <a:latin typeface="Montserrat" panose="00000500000000000000" pitchFamily="50" charset="0"/>
                <a:ea typeface="Roboto" panose="02000000000000000000" pitchFamily="2" charset="0"/>
                <a:cs typeface="Arial"/>
              </a:rPr>
              <a:t>60 days to apply </a:t>
            </a:r>
            <a:r>
              <a:rPr lang="en-AU" sz="2000" dirty="0">
                <a:latin typeface="Verdana" panose="020B0604030504040204" pitchFamily="34" charset="0"/>
              </a:rPr>
              <a:t>for your HRWL online.</a:t>
            </a:r>
            <a:endParaRPr lang="en-AU" sz="2000" b="1" i="0" u="none" strike="noStrike" baseline="0" dirty="0">
              <a:latin typeface="Verdana" panose="020B0604030504040204" pitchFamily="34" charset="0"/>
            </a:endParaRPr>
          </a:p>
          <a:p>
            <a:endParaRPr lang="en-AU" sz="2400" b="1" dirty="0">
              <a:solidFill>
                <a:srgbClr val="000000"/>
              </a:solidFill>
              <a:latin typeface="Verdana" panose="020B0604030504040204" pitchFamily="34" charset="0"/>
            </a:endParaRPr>
          </a:p>
        </p:txBody>
      </p:sp>
      <p:sp>
        <p:nvSpPr>
          <p:cNvPr id="6" name="TextBox 5">
            <a:extLst>
              <a:ext uri="{FF2B5EF4-FFF2-40B4-BE49-F238E27FC236}">
                <a16:creationId xmlns:a16="http://schemas.microsoft.com/office/drawing/2014/main" id="{55FF1B90-517F-41C7-8183-2C58D2ACCCC8}"/>
              </a:ext>
            </a:extLst>
          </p:cNvPr>
          <p:cNvSpPr txBox="1"/>
          <p:nvPr/>
        </p:nvSpPr>
        <p:spPr>
          <a:xfrm>
            <a:off x="503781" y="3241084"/>
            <a:ext cx="8465884" cy="1754326"/>
          </a:xfrm>
          <a:prstGeom prst="rect">
            <a:avLst/>
          </a:prstGeom>
          <a:noFill/>
        </p:spPr>
        <p:txBody>
          <a:bodyPr wrap="square" numCol="1">
            <a:spAutoFit/>
          </a:bodyPr>
          <a:lstStyle/>
          <a:p>
            <a:r>
              <a:rPr lang="en-AU" sz="2000" dirty="0">
                <a:latin typeface="Verdana" panose="020B0604030504040204" pitchFamily="34" charset="0"/>
              </a:rPr>
              <a:t>A HRWL is valid for 5 years. You must renew your licence within 12 months after expiry or it will be </a:t>
            </a:r>
            <a:r>
              <a:rPr lang="en-AU" sz="2000" b="1" dirty="0">
                <a:latin typeface="Verdana" panose="020B0604030504040204" pitchFamily="34" charset="0"/>
              </a:rPr>
              <a:t>cancelled</a:t>
            </a:r>
          </a:p>
          <a:p>
            <a:endParaRPr lang="en-AU" sz="2000" b="1" i="0" u="none" strike="noStrike" baseline="0" dirty="0">
              <a:latin typeface="Verdana" panose="020B0604030504040204" pitchFamily="34" charset="0"/>
            </a:endParaRPr>
          </a:p>
          <a:p>
            <a:r>
              <a:rPr lang="en-AU" sz="2400" b="1" kern="0" dirty="0">
                <a:solidFill>
                  <a:srgbClr val="4BA500"/>
                </a:solidFill>
                <a:latin typeface="Montserrat" panose="00000500000000000000" pitchFamily="50" charset="0"/>
                <a:ea typeface="Roboto" panose="02000000000000000000" pitchFamily="2" charset="0"/>
                <a:cs typeface="Arial"/>
              </a:rPr>
              <a:t>Can you perform High Risk Work if you do not have a HRWL?</a:t>
            </a:r>
          </a:p>
        </p:txBody>
      </p:sp>
      <p:sp>
        <p:nvSpPr>
          <p:cNvPr id="7" name="TextBox 6">
            <a:extLst>
              <a:ext uri="{FF2B5EF4-FFF2-40B4-BE49-F238E27FC236}">
                <a16:creationId xmlns:a16="http://schemas.microsoft.com/office/drawing/2014/main" id="{224D1EFD-353E-4B32-94F5-1958129313FA}"/>
              </a:ext>
            </a:extLst>
          </p:cNvPr>
          <p:cNvSpPr txBox="1"/>
          <p:nvPr/>
        </p:nvSpPr>
        <p:spPr>
          <a:xfrm>
            <a:off x="564741" y="5269951"/>
            <a:ext cx="11386322" cy="707886"/>
          </a:xfrm>
          <a:prstGeom prst="rect">
            <a:avLst/>
          </a:prstGeom>
          <a:noFill/>
        </p:spPr>
        <p:txBody>
          <a:bodyPr wrap="square" numCol="1">
            <a:spAutoFit/>
          </a:bodyPr>
          <a:lstStyle/>
          <a:p>
            <a:r>
              <a:rPr lang="en-AU" sz="2000" b="1" dirty="0">
                <a:latin typeface="Verdana" panose="020B0604030504040204" pitchFamily="34" charset="0"/>
              </a:rPr>
              <a:t>Only</a:t>
            </a:r>
            <a:r>
              <a:rPr lang="en-AU" sz="2000" dirty="0">
                <a:latin typeface="Verdana" panose="020B0604030504040204" pitchFamily="34" charset="0"/>
              </a:rPr>
              <a:t> if you have been enrolled with an Registered Training Organisation and are supervised by someone with the relevant class of HRWL</a:t>
            </a:r>
            <a:endParaRPr lang="en-AU" sz="2800" b="1" dirty="0">
              <a:solidFill>
                <a:srgbClr val="00B050"/>
              </a:solidFill>
              <a:latin typeface="Verdana" panose="020B0604030504040204" pitchFamily="34" charset="0"/>
            </a:endParaRPr>
          </a:p>
        </p:txBody>
      </p:sp>
      <p:sp>
        <p:nvSpPr>
          <p:cNvPr id="8" name="Rectangle 7">
            <a:extLst>
              <a:ext uri="{FF2B5EF4-FFF2-40B4-BE49-F238E27FC236}">
                <a16:creationId xmlns:a16="http://schemas.microsoft.com/office/drawing/2014/main" id="{807DB76A-25CC-464C-8C7D-BAB062602412}"/>
              </a:ext>
            </a:extLst>
          </p:cNvPr>
          <p:cNvSpPr/>
          <p:nvPr/>
        </p:nvSpPr>
        <p:spPr>
          <a:xfrm>
            <a:off x="503781" y="302217"/>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219170">
              <a:buClr>
                <a:srgbClr val="000000"/>
              </a:buClr>
              <a:defRPr/>
            </a:pPr>
            <a:endParaRPr lang="en-IN" sz="1867" kern="0" dirty="0">
              <a:solidFill>
                <a:srgbClr val="FFFFFF"/>
              </a:solidFill>
              <a:latin typeface="Arial"/>
              <a:sym typeface="Arial"/>
            </a:endParaRPr>
          </a:p>
        </p:txBody>
      </p:sp>
      <p:sp>
        <p:nvSpPr>
          <p:cNvPr id="9" name="TextBox 8">
            <a:extLst>
              <a:ext uri="{FF2B5EF4-FFF2-40B4-BE49-F238E27FC236}">
                <a16:creationId xmlns:a16="http://schemas.microsoft.com/office/drawing/2014/main" id="{0BE62C1B-AB18-4A79-92B4-9335B7894C20}"/>
              </a:ext>
            </a:extLst>
          </p:cNvPr>
          <p:cNvSpPr txBox="1"/>
          <p:nvPr/>
        </p:nvSpPr>
        <p:spPr>
          <a:xfrm>
            <a:off x="9389437" y="3088563"/>
            <a:ext cx="2392392" cy="1754326"/>
          </a:xfrm>
          <a:prstGeom prst="rect">
            <a:avLst/>
          </a:prstGeom>
          <a:noFill/>
        </p:spPr>
        <p:txBody>
          <a:bodyPr wrap="square">
            <a:spAutoFit/>
          </a:bodyPr>
          <a:lstStyle/>
          <a:p>
            <a:r>
              <a:rPr lang="en-AU" dirty="0">
                <a:solidFill>
                  <a:srgbClr val="0070C0"/>
                </a:solidFill>
                <a:latin typeface="Verdana" panose="020B0604030504040204" pitchFamily="34" charset="0"/>
              </a:rPr>
              <a:t>If you are no longer competent you must hand your licence back to the regulator or be retrained</a:t>
            </a:r>
            <a:r>
              <a:rPr lang="en-AU" sz="1800" dirty="0">
                <a:solidFill>
                  <a:srgbClr val="0070C0"/>
                </a:solidFill>
                <a:latin typeface="Verdana" panose="020B0604030504040204" pitchFamily="34" charset="0"/>
              </a:rPr>
              <a:t> </a:t>
            </a:r>
            <a:endParaRPr lang="en-AU" dirty="0">
              <a:solidFill>
                <a:srgbClr val="0070C0"/>
              </a:solidFill>
            </a:endParaRPr>
          </a:p>
        </p:txBody>
      </p:sp>
    </p:spTree>
    <p:extLst>
      <p:ext uri="{BB962C8B-B14F-4D97-AF65-F5344CB8AC3E}">
        <p14:creationId xmlns:p14="http://schemas.microsoft.com/office/powerpoint/2010/main" val="2900902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81BEF2D-17C4-40D9-9225-51583D825270}"/>
              </a:ext>
            </a:extLst>
          </p:cNvPr>
          <p:cNvPicPr>
            <a:picLocks noChangeAspect="1"/>
          </p:cNvPicPr>
          <p:nvPr/>
        </p:nvPicPr>
        <p:blipFill>
          <a:blip r:embed="rId2"/>
          <a:stretch>
            <a:fillRect/>
          </a:stretch>
        </p:blipFill>
        <p:spPr>
          <a:xfrm>
            <a:off x="652412" y="0"/>
            <a:ext cx="6895174" cy="2341067"/>
          </a:xfrm>
          <a:prstGeom prst="rect">
            <a:avLst/>
          </a:prstGeom>
        </p:spPr>
      </p:pic>
      <p:sp>
        <p:nvSpPr>
          <p:cNvPr id="3" name="Rectangle 2">
            <a:extLst>
              <a:ext uri="{FF2B5EF4-FFF2-40B4-BE49-F238E27FC236}">
                <a16:creationId xmlns:a16="http://schemas.microsoft.com/office/drawing/2014/main" id="{B0651E7D-0B19-4E48-B6F4-8846A8C19630}"/>
              </a:ext>
            </a:extLst>
          </p:cNvPr>
          <p:cNvSpPr/>
          <p:nvPr/>
        </p:nvSpPr>
        <p:spPr>
          <a:xfrm>
            <a:off x="530492" y="405734"/>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219170">
              <a:buClr>
                <a:srgbClr val="000000"/>
              </a:buClr>
              <a:defRPr/>
            </a:pPr>
            <a:endParaRPr lang="en-IN" sz="1867" kern="0" dirty="0">
              <a:solidFill>
                <a:srgbClr val="FFFFFF"/>
              </a:solidFill>
              <a:latin typeface="Arial"/>
              <a:sym typeface="Arial"/>
            </a:endParaRPr>
          </a:p>
        </p:txBody>
      </p:sp>
      <p:sp>
        <p:nvSpPr>
          <p:cNvPr id="4" name="TextBox 3">
            <a:extLst>
              <a:ext uri="{FF2B5EF4-FFF2-40B4-BE49-F238E27FC236}">
                <a16:creationId xmlns:a16="http://schemas.microsoft.com/office/drawing/2014/main" id="{EC68515D-4875-4407-AB71-4118104A8E88}"/>
              </a:ext>
            </a:extLst>
          </p:cNvPr>
          <p:cNvSpPr txBox="1"/>
          <p:nvPr/>
        </p:nvSpPr>
        <p:spPr>
          <a:xfrm>
            <a:off x="279870" y="2176075"/>
            <a:ext cx="11386322" cy="830997"/>
          </a:xfrm>
          <a:prstGeom prst="rect">
            <a:avLst/>
          </a:prstGeom>
          <a:noFill/>
        </p:spPr>
        <p:txBody>
          <a:bodyPr wrap="square" numCol="1">
            <a:spAutoFit/>
          </a:bodyPr>
          <a:lstStyle/>
          <a:p>
            <a:r>
              <a:rPr lang="en-AU" sz="2400" b="1" kern="0" dirty="0">
                <a:solidFill>
                  <a:srgbClr val="4BA500"/>
                </a:solidFill>
                <a:latin typeface="Montserrat" panose="00000500000000000000" pitchFamily="50" charset="0"/>
                <a:ea typeface="Roboto" panose="02000000000000000000" pitchFamily="2" charset="0"/>
                <a:cs typeface="Arial"/>
              </a:rPr>
              <a:t>You have a responsibility to give the correct information and paperwork to be completed</a:t>
            </a:r>
          </a:p>
        </p:txBody>
      </p:sp>
      <p:graphicFrame>
        <p:nvGraphicFramePr>
          <p:cNvPr id="6" name="Table 6">
            <a:extLst>
              <a:ext uri="{FF2B5EF4-FFF2-40B4-BE49-F238E27FC236}">
                <a16:creationId xmlns:a16="http://schemas.microsoft.com/office/drawing/2014/main" id="{76E3F054-670A-4A62-B753-45B059270DE6}"/>
              </a:ext>
            </a:extLst>
          </p:cNvPr>
          <p:cNvGraphicFramePr>
            <a:graphicFrameLocks noGrp="1"/>
          </p:cNvGraphicFramePr>
          <p:nvPr/>
        </p:nvGraphicFramePr>
        <p:xfrm>
          <a:off x="279870" y="3075418"/>
          <a:ext cx="7009204" cy="3181690"/>
        </p:xfrm>
        <a:graphic>
          <a:graphicData uri="http://schemas.openxmlformats.org/drawingml/2006/table">
            <a:tbl>
              <a:tblPr firstRow="1" bandRow="1">
                <a:tableStyleId>{E8B1032C-EA38-4F05-BA0D-38AFFFC7BED3}</a:tableStyleId>
              </a:tblPr>
              <a:tblGrid>
                <a:gridCol w="7009204">
                  <a:extLst>
                    <a:ext uri="{9D8B030D-6E8A-4147-A177-3AD203B41FA5}">
                      <a16:colId xmlns:a16="http://schemas.microsoft.com/office/drawing/2014/main" val="226605367"/>
                    </a:ext>
                  </a:extLst>
                </a:gridCol>
              </a:tblGrid>
              <a:tr h="5839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800" b="1" kern="1200" dirty="0">
                          <a:solidFill>
                            <a:schemeClr val="tx1"/>
                          </a:solidFill>
                          <a:latin typeface="Verdana" panose="020B0604030504040204" pitchFamily="34" charset="0"/>
                          <a:ea typeface="+mn-ea"/>
                          <a:cs typeface="+mn-cs"/>
                        </a:rPr>
                        <a:t>Your full name and provide photographic ID</a:t>
                      </a:r>
                    </a:p>
                  </a:txBody>
                  <a:tcPr anchor="ctr"/>
                </a:tc>
                <a:extLst>
                  <a:ext uri="{0D108BD9-81ED-4DB2-BD59-A6C34878D82A}">
                    <a16:rowId xmlns:a16="http://schemas.microsoft.com/office/drawing/2014/main" val="1250726171"/>
                  </a:ext>
                </a:extLst>
              </a:tr>
              <a:tr h="6662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800" b="1" dirty="0">
                          <a:latin typeface="Verdana" panose="020B0604030504040204" pitchFamily="34" charset="0"/>
                        </a:rPr>
                        <a:t>Let your trainer know if you have had your licence refused, suspended or cancelled</a:t>
                      </a:r>
                    </a:p>
                  </a:txBody>
                  <a:tcPr anchor="ctr"/>
                </a:tc>
                <a:extLst>
                  <a:ext uri="{0D108BD9-81ED-4DB2-BD59-A6C34878D82A}">
                    <a16:rowId xmlns:a16="http://schemas.microsoft.com/office/drawing/2014/main" val="2429042257"/>
                  </a:ext>
                </a:extLst>
              </a:tr>
              <a:tr h="6662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800" b="1" dirty="0">
                          <a:latin typeface="Verdana" panose="020B0604030504040204" pitchFamily="34" charset="0"/>
                        </a:rPr>
                        <a:t>You can’t currently hold the HRWL for the course you are attending</a:t>
                      </a:r>
                    </a:p>
                  </a:txBody>
                  <a:tcPr anchor="ctr"/>
                </a:tc>
                <a:extLst>
                  <a:ext uri="{0D108BD9-81ED-4DB2-BD59-A6C34878D82A}">
                    <a16:rowId xmlns:a16="http://schemas.microsoft.com/office/drawing/2014/main" val="3652518347"/>
                  </a:ext>
                </a:extLst>
              </a:tr>
              <a:tr h="5990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800" b="1" dirty="0">
                          <a:latin typeface="Verdana" panose="020B0604030504040204" pitchFamily="34" charset="0"/>
                        </a:rPr>
                        <a:t>Answer everything truthfully</a:t>
                      </a:r>
                    </a:p>
                  </a:txBody>
                  <a:tcPr anchor="ctr"/>
                </a:tc>
                <a:extLst>
                  <a:ext uri="{0D108BD9-81ED-4DB2-BD59-A6C34878D82A}">
                    <a16:rowId xmlns:a16="http://schemas.microsoft.com/office/drawing/2014/main" val="1668625924"/>
                  </a:ext>
                </a:extLst>
              </a:tr>
              <a:tr h="6662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800" b="1" kern="1200" dirty="0">
                          <a:solidFill>
                            <a:schemeClr val="tx1"/>
                          </a:solidFill>
                          <a:latin typeface="Verdana" panose="020B0604030504040204" pitchFamily="34" charset="0"/>
                          <a:ea typeface="+mn-ea"/>
                          <a:cs typeface="+mn-cs"/>
                        </a:rPr>
                        <a:t>Let the trainer know if you have been found guilty under the WHS laws anywhere in Australia</a:t>
                      </a:r>
                    </a:p>
                  </a:txBody>
                  <a:tcPr/>
                </a:tc>
                <a:extLst>
                  <a:ext uri="{0D108BD9-81ED-4DB2-BD59-A6C34878D82A}">
                    <a16:rowId xmlns:a16="http://schemas.microsoft.com/office/drawing/2014/main" val="1150378421"/>
                  </a:ext>
                </a:extLst>
              </a:tr>
            </a:tbl>
          </a:graphicData>
        </a:graphic>
      </p:graphicFrame>
      <p:pic>
        <p:nvPicPr>
          <p:cNvPr id="1026" name="Picture 2" descr="Australian passport: What do colours indicate?">
            <a:extLst>
              <a:ext uri="{FF2B5EF4-FFF2-40B4-BE49-F238E27FC236}">
                <a16:creationId xmlns:a16="http://schemas.microsoft.com/office/drawing/2014/main" id="{72A5DFCA-1923-4FDA-A659-DF71ABF112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96125" y="3075417"/>
            <a:ext cx="3670067" cy="2755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8792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9ECA90-3951-4ABC-8A39-95972C2050CB}"/>
              </a:ext>
            </a:extLst>
          </p:cNvPr>
          <p:cNvSpPr/>
          <p:nvPr/>
        </p:nvSpPr>
        <p:spPr>
          <a:xfrm>
            <a:off x="6303842" y="3184905"/>
            <a:ext cx="5684326" cy="2275367"/>
          </a:xfrm>
          <a:prstGeom prst="rect">
            <a:avLst/>
          </a:prstGeom>
          <a:solidFill>
            <a:srgbClr val="EEEEE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8" name="Rectangle 7">
            <a:extLst>
              <a:ext uri="{FF2B5EF4-FFF2-40B4-BE49-F238E27FC236}">
                <a16:creationId xmlns:a16="http://schemas.microsoft.com/office/drawing/2014/main" id="{733F6538-E0C5-4A0E-A344-4EB1C0B4BCD8}"/>
              </a:ext>
            </a:extLst>
          </p:cNvPr>
          <p:cNvSpPr/>
          <p:nvPr/>
        </p:nvSpPr>
        <p:spPr>
          <a:xfrm>
            <a:off x="130122" y="3184906"/>
            <a:ext cx="6100010" cy="2275367"/>
          </a:xfrm>
          <a:prstGeom prst="rect">
            <a:avLst/>
          </a:prstGeom>
          <a:solidFill>
            <a:srgbClr val="EEEEE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5" name="TextBox 4">
            <a:extLst>
              <a:ext uri="{FF2B5EF4-FFF2-40B4-BE49-F238E27FC236}">
                <a16:creationId xmlns:a16="http://schemas.microsoft.com/office/drawing/2014/main" id="{51DA0D20-5F71-4C32-8DF2-0C17F6E040B2}"/>
              </a:ext>
            </a:extLst>
          </p:cNvPr>
          <p:cNvSpPr txBox="1"/>
          <p:nvPr/>
        </p:nvSpPr>
        <p:spPr>
          <a:xfrm>
            <a:off x="203832" y="2718623"/>
            <a:ext cx="6100010" cy="2739211"/>
          </a:xfrm>
          <a:prstGeom prst="rect">
            <a:avLst/>
          </a:prstGeom>
          <a:noFill/>
        </p:spPr>
        <p:txBody>
          <a:bodyPr wrap="square">
            <a:spAutoFit/>
          </a:bodyPr>
          <a:lstStyle/>
          <a:p>
            <a:pPr algn="just"/>
            <a:r>
              <a:rPr lang="en-AU" sz="2400" b="1" kern="0" dirty="0">
                <a:solidFill>
                  <a:srgbClr val="4BA500"/>
                </a:solidFill>
                <a:latin typeface="Montserrat" panose="00000500000000000000" pitchFamily="50" charset="0"/>
                <a:ea typeface="Roboto" panose="02000000000000000000" pitchFamily="2" charset="0"/>
                <a:cs typeface="Arial"/>
                <a:sym typeface="Arial"/>
              </a:rPr>
              <a:t>PCBU’s/Employer’s duty of care</a:t>
            </a:r>
          </a:p>
          <a:p>
            <a:pPr algn="just"/>
            <a:r>
              <a:rPr lang="en-AU" sz="2800" b="1" kern="0" dirty="0">
                <a:solidFill>
                  <a:srgbClr val="4BA500"/>
                </a:solidFill>
                <a:latin typeface="Montserrat" panose="00000500000000000000" pitchFamily="50" charset="0"/>
                <a:ea typeface="Roboto" panose="02000000000000000000" pitchFamily="2" charset="0"/>
                <a:cs typeface="Arial"/>
                <a:sym typeface="Arial"/>
              </a:rPr>
              <a:t> </a:t>
            </a:r>
          </a:p>
          <a:p>
            <a:r>
              <a:rPr lang="en-AU" sz="2000" dirty="0">
                <a:latin typeface="Verdana" panose="020B0604030504040204" pitchFamily="34" charset="0"/>
                <a:sym typeface="Arial"/>
              </a:rPr>
              <a:t>An employer must provide a </a:t>
            </a:r>
            <a:r>
              <a:rPr lang="en-AU" sz="2000" b="1" dirty="0">
                <a:latin typeface="Verdana" panose="020B0604030504040204" pitchFamily="34" charset="0"/>
                <a:sym typeface="Arial"/>
              </a:rPr>
              <a:t>workplace that is safe</a:t>
            </a:r>
            <a:r>
              <a:rPr lang="en-AU" sz="2000" dirty="0">
                <a:latin typeface="Verdana" panose="020B0604030504040204" pitchFamily="34" charset="0"/>
                <a:sym typeface="Arial"/>
              </a:rPr>
              <a:t> and without risk to health. </a:t>
            </a:r>
          </a:p>
          <a:p>
            <a:endParaRPr lang="en-AU" sz="2000" dirty="0">
              <a:latin typeface="Verdana" panose="020B0604030504040204" pitchFamily="34" charset="0"/>
              <a:sym typeface="Arial"/>
            </a:endParaRPr>
          </a:p>
          <a:p>
            <a:r>
              <a:rPr lang="en-AU" sz="2000" dirty="0">
                <a:latin typeface="Verdana" panose="020B0604030504040204" pitchFamily="34" charset="0"/>
                <a:sym typeface="Arial"/>
              </a:rPr>
              <a:t>An employer must </a:t>
            </a:r>
            <a:r>
              <a:rPr lang="en-AU" sz="2000" b="1" dirty="0">
                <a:latin typeface="Verdana" panose="020B0604030504040204" pitchFamily="34" charset="0"/>
                <a:sym typeface="Arial"/>
              </a:rPr>
              <a:t>provide instruction</a:t>
            </a:r>
            <a:r>
              <a:rPr lang="en-AU" sz="2000" dirty="0">
                <a:latin typeface="Verdana" panose="020B0604030504040204" pitchFamily="34" charset="0"/>
                <a:sym typeface="Arial"/>
              </a:rPr>
              <a:t>, </a:t>
            </a:r>
            <a:r>
              <a:rPr lang="en-AU" sz="2000" b="1" dirty="0">
                <a:latin typeface="Verdana" panose="020B0604030504040204" pitchFamily="34" charset="0"/>
                <a:sym typeface="Arial"/>
              </a:rPr>
              <a:t>training</a:t>
            </a:r>
            <a:r>
              <a:rPr lang="en-AU" sz="2000" dirty="0">
                <a:latin typeface="Verdana" panose="020B0604030504040204" pitchFamily="34" charset="0"/>
                <a:sym typeface="Arial"/>
              </a:rPr>
              <a:t> and </a:t>
            </a:r>
            <a:r>
              <a:rPr lang="en-AU" sz="2000" b="1" dirty="0">
                <a:latin typeface="Verdana" panose="020B0604030504040204" pitchFamily="34" charset="0"/>
                <a:sym typeface="Arial"/>
              </a:rPr>
              <a:t>supervision</a:t>
            </a:r>
            <a:r>
              <a:rPr lang="en-AU" sz="2000" dirty="0">
                <a:latin typeface="Verdana" panose="020B0604030504040204" pitchFamily="34" charset="0"/>
                <a:sym typeface="Arial"/>
              </a:rPr>
              <a:t> for employees to work safely</a:t>
            </a:r>
          </a:p>
        </p:txBody>
      </p:sp>
      <p:sp>
        <p:nvSpPr>
          <p:cNvPr id="7" name="TextBox 6">
            <a:extLst>
              <a:ext uri="{FF2B5EF4-FFF2-40B4-BE49-F238E27FC236}">
                <a16:creationId xmlns:a16="http://schemas.microsoft.com/office/drawing/2014/main" id="{9E003A10-7C5C-4E89-B666-C6ACF65A243C}"/>
              </a:ext>
            </a:extLst>
          </p:cNvPr>
          <p:cNvSpPr txBox="1"/>
          <p:nvPr/>
        </p:nvSpPr>
        <p:spPr>
          <a:xfrm>
            <a:off x="6511684" y="2720279"/>
            <a:ext cx="5550194" cy="2123658"/>
          </a:xfrm>
          <a:prstGeom prst="rect">
            <a:avLst/>
          </a:prstGeom>
          <a:noFill/>
        </p:spPr>
        <p:txBody>
          <a:bodyPr wrap="square">
            <a:spAutoFit/>
          </a:bodyPr>
          <a:lstStyle/>
          <a:p>
            <a:pPr algn="just"/>
            <a:r>
              <a:rPr lang="en-AU" sz="2400" b="1" kern="0" dirty="0">
                <a:solidFill>
                  <a:srgbClr val="4BA500"/>
                </a:solidFill>
                <a:latin typeface="Montserrat" panose="00000500000000000000" pitchFamily="50" charset="0"/>
                <a:ea typeface="Roboto" panose="02000000000000000000" pitchFamily="2" charset="0"/>
                <a:cs typeface="Arial"/>
              </a:rPr>
              <a:t>Employee’s duty of care</a:t>
            </a:r>
          </a:p>
          <a:p>
            <a:pPr algn="just"/>
            <a:r>
              <a:rPr lang="en-AU" sz="2800" b="1" kern="0" dirty="0">
                <a:solidFill>
                  <a:srgbClr val="4BA500"/>
                </a:solidFill>
                <a:latin typeface="Montserrat" panose="00000500000000000000" pitchFamily="50" charset="0"/>
                <a:ea typeface="Roboto" panose="02000000000000000000" pitchFamily="2" charset="0"/>
                <a:cs typeface="Arial"/>
              </a:rPr>
              <a:t> </a:t>
            </a:r>
          </a:p>
          <a:p>
            <a:r>
              <a:rPr lang="en-AU" sz="2000" dirty="0">
                <a:latin typeface="Verdana" panose="020B0604030504040204" pitchFamily="34" charset="0"/>
              </a:rPr>
              <a:t>An employee must </a:t>
            </a:r>
            <a:r>
              <a:rPr lang="en-AU" sz="2000" b="1" dirty="0">
                <a:latin typeface="Verdana" panose="020B0604030504040204" pitchFamily="34" charset="0"/>
              </a:rPr>
              <a:t>take care of your own health and safety</a:t>
            </a:r>
            <a:r>
              <a:rPr lang="en-AU" sz="2000" dirty="0">
                <a:latin typeface="Verdana" panose="020B0604030504040204" pitchFamily="34" charset="0"/>
              </a:rPr>
              <a:t>—and the health and safety of</a:t>
            </a:r>
            <a:r>
              <a:rPr lang="en-AU" sz="2000" b="1" dirty="0">
                <a:latin typeface="Verdana" panose="020B0604030504040204" pitchFamily="34" charset="0"/>
              </a:rPr>
              <a:t> other people </a:t>
            </a:r>
            <a:r>
              <a:rPr lang="en-AU" sz="2000" dirty="0">
                <a:latin typeface="Verdana" panose="020B0604030504040204" pitchFamily="34" charset="0"/>
              </a:rPr>
              <a:t>in the workplace.. </a:t>
            </a:r>
          </a:p>
        </p:txBody>
      </p:sp>
      <p:sp>
        <p:nvSpPr>
          <p:cNvPr id="6" name="TextBox 5">
            <a:extLst>
              <a:ext uri="{FF2B5EF4-FFF2-40B4-BE49-F238E27FC236}">
                <a16:creationId xmlns:a16="http://schemas.microsoft.com/office/drawing/2014/main" id="{B1E79109-3FF2-4797-83B9-49BF00B7D4EA}"/>
              </a:ext>
            </a:extLst>
          </p:cNvPr>
          <p:cNvSpPr txBox="1"/>
          <p:nvPr/>
        </p:nvSpPr>
        <p:spPr>
          <a:xfrm>
            <a:off x="1231174" y="592574"/>
            <a:ext cx="6119948" cy="923330"/>
          </a:xfrm>
          <a:prstGeom prst="rect">
            <a:avLst/>
          </a:prstGeom>
          <a:noFill/>
        </p:spPr>
        <p:txBody>
          <a:bodyPr wrap="square">
            <a:spAutoFit/>
          </a:bodyPr>
          <a:lstStyle/>
          <a:p>
            <a:pPr defTabSz="1219170">
              <a:buClr>
                <a:srgbClr val="000000"/>
              </a:buClr>
              <a:defRPr/>
            </a:pPr>
            <a:r>
              <a:rPr lang="en-US" sz="5400" b="1" kern="0" cap="small" dirty="0">
                <a:solidFill>
                  <a:srgbClr val="FFFFFF"/>
                </a:solidFill>
                <a:latin typeface="Montserrat" panose="00000500000000000000" pitchFamily="50" charset="0"/>
                <a:ea typeface="Calibri" panose="020F0502020204030204" pitchFamily="34" charset="0"/>
                <a:cs typeface="Times New Roman" panose="02020603050405020304" pitchFamily="18" charset="0"/>
                <a:sym typeface="Arial"/>
              </a:rPr>
              <a:t>Duty of care</a:t>
            </a:r>
          </a:p>
        </p:txBody>
      </p:sp>
      <p:sp>
        <p:nvSpPr>
          <p:cNvPr id="10" name="Rectangle 9">
            <a:extLst>
              <a:ext uri="{FF2B5EF4-FFF2-40B4-BE49-F238E27FC236}">
                <a16:creationId xmlns:a16="http://schemas.microsoft.com/office/drawing/2014/main" id="{F5C19395-744F-4DDD-9568-9FCA930958FF}"/>
              </a:ext>
            </a:extLst>
          </p:cNvPr>
          <p:cNvSpPr/>
          <p:nvPr/>
        </p:nvSpPr>
        <p:spPr>
          <a:xfrm>
            <a:off x="875476" y="488742"/>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219170">
              <a:buClr>
                <a:srgbClr val="000000"/>
              </a:buClr>
              <a:defRPr/>
            </a:pPr>
            <a:endParaRPr lang="en-IN" sz="1867" kern="0" dirty="0">
              <a:solidFill>
                <a:srgbClr val="FFFFFF"/>
              </a:solidFill>
              <a:latin typeface="Arial"/>
              <a:sym typeface="Arial"/>
            </a:endParaRPr>
          </a:p>
        </p:txBody>
      </p:sp>
      <p:pic>
        <p:nvPicPr>
          <p:cNvPr id="11" name="Picture 2" descr="http://news.nursesfornurses.com.au/Nursing-news/wp-content/uploads/2016/02/16983049_s-450x350.jpg?2ba3bd">
            <a:extLst>
              <a:ext uri="{FF2B5EF4-FFF2-40B4-BE49-F238E27FC236}">
                <a16:creationId xmlns:a16="http://schemas.microsoft.com/office/drawing/2014/main" id="{7E72E99A-C3BA-4A72-81CD-011C90BDF8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03011" y="4505430"/>
            <a:ext cx="2263815" cy="1761287"/>
          </a:xfrm>
          <a:prstGeom prst="rect">
            <a:avLst/>
          </a:prstGeom>
          <a:noFill/>
          <a:ln>
            <a:noFill/>
          </a:ln>
          <a:effectLst>
            <a:softEdge rad="1651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74895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BA24EF-3A72-4C97-8B07-8BD4563C6A9E}"/>
              </a:ext>
            </a:extLst>
          </p:cNvPr>
          <p:cNvSpPr txBox="1"/>
          <p:nvPr/>
        </p:nvSpPr>
        <p:spPr>
          <a:xfrm>
            <a:off x="1457023" y="604605"/>
            <a:ext cx="6100010"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Penalties</a:t>
            </a:r>
            <a:r>
              <a:rPr lang="en-AU" sz="1800" b="1" i="0" u="none" strike="noStrike" baseline="0" dirty="0">
                <a:solidFill>
                  <a:srgbClr val="000000"/>
                </a:solidFill>
                <a:latin typeface="Verdana" panose="020B0604030504040204" pitchFamily="34" charset="0"/>
              </a:rPr>
              <a:t> </a:t>
            </a:r>
            <a:endParaRPr lang="en-AU" dirty="0"/>
          </a:p>
        </p:txBody>
      </p:sp>
      <p:sp>
        <p:nvSpPr>
          <p:cNvPr id="4" name="Rectangle 3">
            <a:extLst>
              <a:ext uri="{FF2B5EF4-FFF2-40B4-BE49-F238E27FC236}">
                <a16:creationId xmlns:a16="http://schemas.microsoft.com/office/drawing/2014/main" id="{31440437-08F9-4E77-AFD7-03CDB26AA584}"/>
              </a:ext>
            </a:extLst>
          </p:cNvPr>
          <p:cNvSpPr/>
          <p:nvPr/>
        </p:nvSpPr>
        <p:spPr>
          <a:xfrm>
            <a:off x="1019168" y="477690"/>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219170">
              <a:buClr>
                <a:srgbClr val="000000"/>
              </a:buClr>
              <a:defRPr/>
            </a:pPr>
            <a:endParaRPr lang="en-IN" sz="1867" kern="0" dirty="0">
              <a:solidFill>
                <a:srgbClr val="FFFFFF"/>
              </a:solidFill>
              <a:latin typeface="Arial"/>
              <a:sym typeface="Arial"/>
            </a:endParaRPr>
          </a:p>
        </p:txBody>
      </p:sp>
      <p:sp>
        <p:nvSpPr>
          <p:cNvPr id="5" name="TextBox 4">
            <a:extLst>
              <a:ext uri="{FF2B5EF4-FFF2-40B4-BE49-F238E27FC236}">
                <a16:creationId xmlns:a16="http://schemas.microsoft.com/office/drawing/2014/main" id="{1376F57D-6CE3-4107-9112-BBFCD1B50408}"/>
              </a:ext>
            </a:extLst>
          </p:cNvPr>
          <p:cNvSpPr txBox="1"/>
          <p:nvPr/>
        </p:nvSpPr>
        <p:spPr>
          <a:xfrm>
            <a:off x="647700" y="2405000"/>
            <a:ext cx="10027920" cy="3662541"/>
          </a:xfrm>
          <a:prstGeom prst="rect">
            <a:avLst/>
          </a:prstGeom>
          <a:noFill/>
        </p:spPr>
        <p:txBody>
          <a:bodyPr wrap="square">
            <a:spAutoFit/>
          </a:bodyPr>
          <a:lstStyle/>
          <a:p>
            <a:pPr algn="just"/>
            <a:r>
              <a:rPr lang="en-AU" sz="2400" b="1" kern="0" dirty="0">
                <a:solidFill>
                  <a:srgbClr val="4BA500"/>
                </a:solidFill>
                <a:latin typeface="Montserrat" panose="00000500000000000000" pitchFamily="50" charset="0"/>
                <a:ea typeface="Roboto" panose="02000000000000000000" pitchFamily="2" charset="0"/>
                <a:cs typeface="Arial"/>
                <a:sym typeface="Arial"/>
              </a:rPr>
              <a:t>Failing to work safely, the WHS Regulator may;</a:t>
            </a:r>
          </a:p>
          <a:p>
            <a:pPr algn="just"/>
            <a:r>
              <a:rPr lang="en-AU" sz="2800" b="1" kern="0" dirty="0">
                <a:solidFill>
                  <a:srgbClr val="4BA500"/>
                </a:solidFill>
                <a:latin typeface="Montserrat" panose="00000500000000000000" pitchFamily="50" charset="0"/>
                <a:ea typeface="Roboto" panose="02000000000000000000" pitchFamily="2" charset="0"/>
                <a:cs typeface="Arial"/>
                <a:sym typeface="Arial"/>
              </a:rPr>
              <a:t> </a:t>
            </a:r>
          </a:p>
          <a:p>
            <a:r>
              <a:rPr lang="en-AU" dirty="0">
                <a:solidFill>
                  <a:srgbClr val="000000"/>
                </a:solidFill>
                <a:latin typeface="Verdana" panose="020B0604030504040204" pitchFamily="34" charset="0"/>
                <a:sym typeface="Arial"/>
              </a:rPr>
              <a:t>Suspend your HRWL</a:t>
            </a:r>
          </a:p>
          <a:p>
            <a:endParaRPr lang="en-AU" dirty="0">
              <a:solidFill>
                <a:srgbClr val="000000"/>
              </a:solidFill>
              <a:latin typeface="Verdana" panose="020B0604030504040204" pitchFamily="34" charset="0"/>
              <a:sym typeface="Arial"/>
            </a:endParaRPr>
          </a:p>
          <a:p>
            <a:r>
              <a:rPr lang="en-AU" dirty="0">
                <a:solidFill>
                  <a:srgbClr val="000000"/>
                </a:solidFill>
                <a:latin typeface="Verdana" panose="020B0604030504040204" pitchFamily="34" charset="0"/>
                <a:sym typeface="Arial"/>
              </a:rPr>
              <a:t>Cancel your HRWL</a:t>
            </a:r>
          </a:p>
          <a:p>
            <a:endParaRPr lang="en-AU" dirty="0">
              <a:solidFill>
                <a:srgbClr val="000000"/>
              </a:solidFill>
              <a:latin typeface="Verdana" panose="020B0604030504040204" pitchFamily="34" charset="0"/>
              <a:sym typeface="Arial"/>
            </a:endParaRPr>
          </a:p>
          <a:p>
            <a:r>
              <a:rPr lang="en-AU" dirty="0">
                <a:solidFill>
                  <a:srgbClr val="000000"/>
                </a:solidFill>
                <a:latin typeface="Verdana" panose="020B0604030504040204" pitchFamily="34" charset="0"/>
                <a:sym typeface="Arial"/>
              </a:rPr>
              <a:t>Refusing to renew your HRWL</a:t>
            </a:r>
          </a:p>
          <a:p>
            <a:endParaRPr lang="en-AU" dirty="0">
              <a:solidFill>
                <a:srgbClr val="000000"/>
              </a:solidFill>
              <a:latin typeface="Verdana" panose="020B0604030504040204" pitchFamily="34" charset="0"/>
              <a:sym typeface="Arial"/>
            </a:endParaRPr>
          </a:p>
          <a:p>
            <a:r>
              <a:rPr lang="en-AU" dirty="0">
                <a:solidFill>
                  <a:srgbClr val="000000"/>
                </a:solidFill>
                <a:latin typeface="Verdana" panose="020B0604030504040204" pitchFamily="34" charset="0"/>
                <a:sym typeface="Arial"/>
              </a:rPr>
              <a:t>Order you are reassessed to prove competency</a:t>
            </a:r>
          </a:p>
          <a:p>
            <a:endParaRPr lang="en-AU" dirty="0">
              <a:solidFill>
                <a:srgbClr val="000000"/>
              </a:solidFill>
              <a:latin typeface="Verdana" panose="020B0604030504040204" pitchFamily="34" charset="0"/>
              <a:sym typeface="Arial"/>
            </a:endParaRPr>
          </a:p>
          <a:p>
            <a:r>
              <a:rPr lang="en-AU" dirty="0">
                <a:solidFill>
                  <a:srgbClr val="000000"/>
                </a:solidFill>
                <a:latin typeface="Verdana" panose="020B0604030504040204" pitchFamily="34" charset="0"/>
                <a:sym typeface="Arial"/>
              </a:rPr>
              <a:t>Commence legal proceedings</a:t>
            </a:r>
          </a:p>
          <a:p>
            <a:endParaRPr lang="en-AU" dirty="0">
              <a:solidFill>
                <a:srgbClr val="000000"/>
              </a:solidFill>
              <a:latin typeface="Verdana" panose="020B0604030504040204" pitchFamily="34" charset="0"/>
              <a:sym typeface="Arial"/>
            </a:endParaRPr>
          </a:p>
        </p:txBody>
      </p:sp>
      <p:grpSp>
        <p:nvGrpSpPr>
          <p:cNvPr id="6" name="Group 5">
            <a:extLst>
              <a:ext uri="{FF2B5EF4-FFF2-40B4-BE49-F238E27FC236}">
                <a16:creationId xmlns:a16="http://schemas.microsoft.com/office/drawing/2014/main" id="{48990ADE-D2F1-4683-8DE0-3253E1A3A565}"/>
              </a:ext>
            </a:extLst>
          </p:cNvPr>
          <p:cNvGrpSpPr/>
          <p:nvPr/>
        </p:nvGrpSpPr>
        <p:grpSpPr>
          <a:xfrm>
            <a:off x="252608" y="3232386"/>
            <a:ext cx="247046" cy="313212"/>
            <a:chOff x="461753" y="3130915"/>
            <a:chExt cx="217726" cy="217726"/>
          </a:xfrm>
        </p:grpSpPr>
        <p:sp>
          <p:nvSpPr>
            <p:cNvPr id="7" name="Oval 6">
              <a:extLst>
                <a:ext uri="{FF2B5EF4-FFF2-40B4-BE49-F238E27FC236}">
                  <a16:creationId xmlns:a16="http://schemas.microsoft.com/office/drawing/2014/main" id="{F3A8ADB5-022B-4794-9C91-C38B230DA069}"/>
                </a:ext>
              </a:extLst>
            </p:cNvPr>
            <p:cNvSpPr/>
            <p:nvPr/>
          </p:nvSpPr>
          <p:spPr>
            <a:xfrm>
              <a:off x="461753" y="3130915"/>
              <a:ext cx="217726" cy="217726"/>
            </a:xfrm>
            <a:prstGeom prst="ellipse">
              <a:avLst/>
            </a:prstGeom>
            <a:solidFill>
              <a:srgbClr val="4BA5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8" name="Graphic 7" descr="Checkmark">
              <a:extLst>
                <a:ext uri="{FF2B5EF4-FFF2-40B4-BE49-F238E27FC236}">
                  <a16:creationId xmlns:a16="http://schemas.microsoft.com/office/drawing/2014/main" id="{01B5BD3E-2492-494B-A680-9449E53BD23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8363" y="3164784"/>
              <a:ext cx="159666" cy="159666"/>
            </a:xfrm>
            <a:prstGeom prst="rect">
              <a:avLst/>
            </a:prstGeom>
          </p:spPr>
        </p:pic>
      </p:grpSp>
      <p:grpSp>
        <p:nvGrpSpPr>
          <p:cNvPr id="9" name="Group 8">
            <a:extLst>
              <a:ext uri="{FF2B5EF4-FFF2-40B4-BE49-F238E27FC236}">
                <a16:creationId xmlns:a16="http://schemas.microsoft.com/office/drawing/2014/main" id="{5C1A6157-8EF3-4D26-904A-5501B4421B71}"/>
              </a:ext>
            </a:extLst>
          </p:cNvPr>
          <p:cNvGrpSpPr/>
          <p:nvPr/>
        </p:nvGrpSpPr>
        <p:grpSpPr>
          <a:xfrm>
            <a:off x="252608" y="3793388"/>
            <a:ext cx="247046" cy="313212"/>
            <a:chOff x="461753" y="3130915"/>
            <a:chExt cx="217726" cy="217726"/>
          </a:xfrm>
        </p:grpSpPr>
        <p:sp>
          <p:nvSpPr>
            <p:cNvPr id="10" name="Oval 9">
              <a:extLst>
                <a:ext uri="{FF2B5EF4-FFF2-40B4-BE49-F238E27FC236}">
                  <a16:creationId xmlns:a16="http://schemas.microsoft.com/office/drawing/2014/main" id="{F488BEB5-B0E0-45A3-A6DA-380EC2325018}"/>
                </a:ext>
              </a:extLst>
            </p:cNvPr>
            <p:cNvSpPr/>
            <p:nvPr/>
          </p:nvSpPr>
          <p:spPr>
            <a:xfrm>
              <a:off x="461753" y="3130915"/>
              <a:ext cx="217726" cy="217726"/>
            </a:xfrm>
            <a:prstGeom prst="ellipse">
              <a:avLst/>
            </a:prstGeom>
            <a:solidFill>
              <a:srgbClr val="4BA5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11" name="Graphic 10" descr="Checkmark">
              <a:extLst>
                <a:ext uri="{FF2B5EF4-FFF2-40B4-BE49-F238E27FC236}">
                  <a16:creationId xmlns:a16="http://schemas.microsoft.com/office/drawing/2014/main" id="{644A78AD-10A0-4490-A931-B156C7D39D4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8363" y="3164784"/>
              <a:ext cx="159666" cy="159666"/>
            </a:xfrm>
            <a:prstGeom prst="rect">
              <a:avLst/>
            </a:prstGeom>
          </p:spPr>
        </p:pic>
      </p:grpSp>
      <p:grpSp>
        <p:nvGrpSpPr>
          <p:cNvPr id="12" name="Group 11">
            <a:extLst>
              <a:ext uri="{FF2B5EF4-FFF2-40B4-BE49-F238E27FC236}">
                <a16:creationId xmlns:a16="http://schemas.microsoft.com/office/drawing/2014/main" id="{C06C7467-5A1C-4948-A0D4-288CA7F2DEBA}"/>
              </a:ext>
            </a:extLst>
          </p:cNvPr>
          <p:cNvGrpSpPr/>
          <p:nvPr/>
        </p:nvGrpSpPr>
        <p:grpSpPr>
          <a:xfrm>
            <a:off x="258029" y="4888498"/>
            <a:ext cx="247046" cy="313212"/>
            <a:chOff x="461753" y="3130915"/>
            <a:chExt cx="217726" cy="217726"/>
          </a:xfrm>
        </p:grpSpPr>
        <p:sp>
          <p:nvSpPr>
            <p:cNvPr id="13" name="Oval 12">
              <a:extLst>
                <a:ext uri="{FF2B5EF4-FFF2-40B4-BE49-F238E27FC236}">
                  <a16:creationId xmlns:a16="http://schemas.microsoft.com/office/drawing/2014/main" id="{B1A311E6-350F-4745-9993-827FDC3CCE7D}"/>
                </a:ext>
              </a:extLst>
            </p:cNvPr>
            <p:cNvSpPr/>
            <p:nvPr/>
          </p:nvSpPr>
          <p:spPr>
            <a:xfrm>
              <a:off x="461753" y="3130915"/>
              <a:ext cx="217726" cy="217726"/>
            </a:xfrm>
            <a:prstGeom prst="ellipse">
              <a:avLst/>
            </a:prstGeom>
            <a:solidFill>
              <a:srgbClr val="4BA5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14" name="Graphic 13" descr="Checkmark">
              <a:extLst>
                <a:ext uri="{FF2B5EF4-FFF2-40B4-BE49-F238E27FC236}">
                  <a16:creationId xmlns:a16="http://schemas.microsoft.com/office/drawing/2014/main" id="{3CE9026C-3950-4194-AAB0-22A6AD4B425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8363" y="3164784"/>
              <a:ext cx="159666" cy="159666"/>
            </a:xfrm>
            <a:prstGeom prst="rect">
              <a:avLst/>
            </a:prstGeom>
          </p:spPr>
        </p:pic>
      </p:grpSp>
      <p:grpSp>
        <p:nvGrpSpPr>
          <p:cNvPr id="15" name="Group 14">
            <a:extLst>
              <a:ext uri="{FF2B5EF4-FFF2-40B4-BE49-F238E27FC236}">
                <a16:creationId xmlns:a16="http://schemas.microsoft.com/office/drawing/2014/main" id="{9BD46A78-D6B6-478D-8647-F0E16D0B9CC0}"/>
              </a:ext>
            </a:extLst>
          </p:cNvPr>
          <p:cNvGrpSpPr/>
          <p:nvPr/>
        </p:nvGrpSpPr>
        <p:grpSpPr>
          <a:xfrm>
            <a:off x="252608" y="4340102"/>
            <a:ext cx="247046" cy="313212"/>
            <a:chOff x="461753" y="3130915"/>
            <a:chExt cx="217726" cy="217726"/>
          </a:xfrm>
        </p:grpSpPr>
        <p:sp>
          <p:nvSpPr>
            <p:cNvPr id="16" name="Oval 15">
              <a:extLst>
                <a:ext uri="{FF2B5EF4-FFF2-40B4-BE49-F238E27FC236}">
                  <a16:creationId xmlns:a16="http://schemas.microsoft.com/office/drawing/2014/main" id="{42F46976-277C-4802-BD1C-4AE1CD842A29}"/>
                </a:ext>
              </a:extLst>
            </p:cNvPr>
            <p:cNvSpPr/>
            <p:nvPr/>
          </p:nvSpPr>
          <p:spPr>
            <a:xfrm>
              <a:off x="461753" y="3130915"/>
              <a:ext cx="217726" cy="217726"/>
            </a:xfrm>
            <a:prstGeom prst="ellipse">
              <a:avLst/>
            </a:prstGeom>
            <a:solidFill>
              <a:srgbClr val="4BA5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17" name="Graphic 16" descr="Checkmark">
              <a:extLst>
                <a:ext uri="{FF2B5EF4-FFF2-40B4-BE49-F238E27FC236}">
                  <a16:creationId xmlns:a16="http://schemas.microsoft.com/office/drawing/2014/main" id="{76DE924F-E86D-42E4-B267-DEC034EE56C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8363" y="3164784"/>
              <a:ext cx="159666" cy="159666"/>
            </a:xfrm>
            <a:prstGeom prst="rect">
              <a:avLst/>
            </a:prstGeom>
          </p:spPr>
        </p:pic>
      </p:grpSp>
      <p:grpSp>
        <p:nvGrpSpPr>
          <p:cNvPr id="18" name="Group 17">
            <a:extLst>
              <a:ext uri="{FF2B5EF4-FFF2-40B4-BE49-F238E27FC236}">
                <a16:creationId xmlns:a16="http://schemas.microsoft.com/office/drawing/2014/main" id="{056200DE-85DD-4E0D-8C73-AA6D1BF6E8DF}"/>
              </a:ext>
            </a:extLst>
          </p:cNvPr>
          <p:cNvGrpSpPr/>
          <p:nvPr/>
        </p:nvGrpSpPr>
        <p:grpSpPr>
          <a:xfrm>
            <a:off x="259137" y="5440753"/>
            <a:ext cx="247046" cy="313212"/>
            <a:chOff x="461753" y="3130915"/>
            <a:chExt cx="217726" cy="217726"/>
          </a:xfrm>
        </p:grpSpPr>
        <p:sp>
          <p:nvSpPr>
            <p:cNvPr id="19" name="Oval 18">
              <a:extLst>
                <a:ext uri="{FF2B5EF4-FFF2-40B4-BE49-F238E27FC236}">
                  <a16:creationId xmlns:a16="http://schemas.microsoft.com/office/drawing/2014/main" id="{C7994392-1EDE-49A4-A960-1D4220EF483A}"/>
                </a:ext>
              </a:extLst>
            </p:cNvPr>
            <p:cNvSpPr/>
            <p:nvPr/>
          </p:nvSpPr>
          <p:spPr>
            <a:xfrm>
              <a:off x="461753" y="3130915"/>
              <a:ext cx="217726" cy="217726"/>
            </a:xfrm>
            <a:prstGeom prst="ellipse">
              <a:avLst/>
            </a:prstGeom>
            <a:solidFill>
              <a:srgbClr val="4BA5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20" name="Graphic 19" descr="Checkmark">
              <a:extLst>
                <a:ext uri="{FF2B5EF4-FFF2-40B4-BE49-F238E27FC236}">
                  <a16:creationId xmlns:a16="http://schemas.microsoft.com/office/drawing/2014/main" id="{9237D183-F079-45C1-8367-EE726168B50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8363" y="3164784"/>
              <a:ext cx="159666" cy="159666"/>
            </a:xfrm>
            <a:prstGeom prst="rect">
              <a:avLst/>
            </a:prstGeom>
          </p:spPr>
        </p:pic>
      </p:grpSp>
      <p:pic>
        <p:nvPicPr>
          <p:cNvPr id="3074" name="Picture 2" descr="25 years behind bars: Victoria expands scope of workplace manslaughter  penalties - The safety, wellbeing &amp;amp; rehab experts">
            <a:extLst>
              <a:ext uri="{FF2B5EF4-FFF2-40B4-BE49-F238E27FC236}">
                <a16:creationId xmlns:a16="http://schemas.microsoft.com/office/drawing/2014/main" id="{CFABF935-5227-4A9F-AB62-9C3EDE138A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2890" y="3168485"/>
            <a:ext cx="4453387" cy="2486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22029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5011167-A1D1-4A7B-A8E1-F2EF065BB921}"/>
              </a:ext>
            </a:extLst>
          </p:cNvPr>
          <p:cNvSpPr txBox="1"/>
          <p:nvPr/>
        </p:nvSpPr>
        <p:spPr>
          <a:xfrm>
            <a:off x="1457022" y="604605"/>
            <a:ext cx="9675798" cy="923330"/>
          </a:xfrm>
          <a:prstGeom prst="rect">
            <a:avLst/>
          </a:prstGeom>
          <a:noFill/>
        </p:spPr>
        <p:txBody>
          <a:bodyPr wrap="square">
            <a:spAutoFit/>
          </a:bodyPr>
          <a:lstStyle/>
          <a:p>
            <a:r>
              <a:rPr lang="en-AU" sz="5400" b="1" i="0" u="none" strike="noStrike" kern="0" cap="small" baseline="0" dirty="0">
                <a:solidFill>
                  <a:srgbClr val="FFFFFF"/>
                </a:solidFill>
                <a:latin typeface="Montserrat" panose="00000500000000000000" pitchFamily="50" charset="0"/>
                <a:cs typeface="Times New Roman" panose="02020603050405020304" pitchFamily="18" charset="0"/>
              </a:rPr>
              <a:t>Evidence of competency</a:t>
            </a:r>
            <a:r>
              <a:rPr lang="en-AU" sz="1800" b="1" i="0" u="none" strike="noStrike" baseline="0" dirty="0">
                <a:solidFill>
                  <a:srgbClr val="000000"/>
                </a:solidFill>
                <a:latin typeface="Verdana" panose="020B0604030504040204" pitchFamily="34" charset="0"/>
              </a:rPr>
              <a:t> </a:t>
            </a:r>
            <a:endParaRPr lang="en-AU" dirty="0"/>
          </a:p>
        </p:txBody>
      </p:sp>
      <p:sp>
        <p:nvSpPr>
          <p:cNvPr id="3" name="Rectangle 2">
            <a:extLst>
              <a:ext uri="{FF2B5EF4-FFF2-40B4-BE49-F238E27FC236}">
                <a16:creationId xmlns:a16="http://schemas.microsoft.com/office/drawing/2014/main" id="{FC62EEED-4FA5-4293-B59C-42C77F1580CC}"/>
              </a:ext>
            </a:extLst>
          </p:cNvPr>
          <p:cNvSpPr/>
          <p:nvPr/>
        </p:nvSpPr>
        <p:spPr>
          <a:xfrm>
            <a:off x="1019168" y="477690"/>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219170">
              <a:buClr>
                <a:srgbClr val="000000"/>
              </a:buClr>
              <a:defRPr/>
            </a:pPr>
            <a:endParaRPr lang="en-IN" sz="1867" kern="0" dirty="0">
              <a:solidFill>
                <a:srgbClr val="FFFFFF"/>
              </a:solidFill>
              <a:latin typeface="Arial"/>
              <a:sym typeface="Arial"/>
            </a:endParaRPr>
          </a:p>
        </p:txBody>
      </p:sp>
      <p:sp>
        <p:nvSpPr>
          <p:cNvPr id="4" name="TextBox 3">
            <a:extLst>
              <a:ext uri="{FF2B5EF4-FFF2-40B4-BE49-F238E27FC236}">
                <a16:creationId xmlns:a16="http://schemas.microsoft.com/office/drawing/2014/main" id="{99AC9636-E4DC-49E2-9AAD-B292039BE768}"/>
              </a:ext>
            </a:extLst>
          </p:cNvPr>
          <p:cNvSpPr txBox="1"/>
          <p:nvPr/>
        </p:nvSpPr>
        <p:spPr>
          <a:xfrm>
            <a:off x="647700" y="2467163"/>
            <a:ext cx="10027920" cy="3200876"/>
          </a:xfrm>
          <a:prstGeom prst="rect">
            <a:avLst/>
          </a:prstGeom>
          <a:noFill/>
        </p:spPr>
        <p:txBody>
          <a:bodyPr wrap="square">
            <a:spAutoFit/>
          </a:bodyPr>
          <a:lstStyle/>
          <a:p>
            <a:pPr algn="just"/>
            <a:r>
              <a:rPr lang="en-AU" sz="2400" b="1" kern="0" dirty="0">
                <a:solidFill>
                  <a:srgbClr val="4BA500"/>
                </a:solidFill>
                <a:latin typeface="Montserrat" panose="00000500000000000000" pitchFamily="50" charset="0"/>
                <a:ea typeface="Roboto" panose="02000000000000000000" pitchFamily="2" charset="0"/>
                <a:cs typeface="Arial"/>
                <a:sym typeface="Arial"/>
              </a:rPr>
              <a:t>Your employer may ask you for evidence that you are competent to do high risk work;</a:t>
            </a:r>
          </a:p>
          <a:p>
            <a:pPr algn="just"/>
            <a:r>
              <a:rPr lang="en-AU" sz="2800" b="1" kern="0" dirty="0">
                <a:solidFill>
                  <a:srgbClr val="4BA500"/>
                </a:solidFill>
                <a:latin typeface="Montserrat" panose="00000500000000000000" pitchFamily="50" charset="0"/>
                <a:ea typeface="Roboto" panose="02000000000000000000" pitchFamily="2" charset="0"/>
                <a:cs typeface="Arial"/>
                <a:sym typeface="Arial"/>
              </a:rPr>
              <a:t> </a:t>
            </a:r>
          </a:p>
          <a:p>
            <a:pPr marL="285750" indent="-285750">
              <a:buClr>
                <a:srgbClr val="92D050"/>
              </a:buClr>
              <a:buFont typeface="Arial" panose="020B0604020202020204" pitchFamily="34" charset="0"/>
              <a:buChar char="•"/>
            </a:pPr>
            <a:r>
              <a:rPr lang="en-AU" dirty="0">
                <a:solidFill>
                  <a:srgbClr val="000000"/>
                </a:solidFill>
                <a:latin typeface="Verdana" panose="020B0604030504040204" pitchFamily="34" charset="0"/>
                <a:sym typeface="Arial"/>
              </a:rPr>
              <a:t>Show your HRWL – LF </a:t>
            </a:r>
          </a:p>
          <a:p>
            <a:pPr marL="285750" indent="-285750">
              <a:buClr>
                <a:srgbClr val="92D050"/>
              </a:buClr>
              <a:buFont typeface="Arial" panose="020B0604020202020204" pitchFamily="34" charset="0"/>
              <a:buChar char="•"/>
            </a:pPr>
            <a:endParaRPr lang="en-AU" dirty="0">
              <a:solidFill>
                <a:srgbClr val="000000"/>
              </a:solidFill>
              <a:latin typeface="Verdana" panose="020B0604030504040204" pitchFamily="34" charset="0"/>
              <a:sym typeface="Arial"/>
            </a:endParaRPr>
          </a:p>
          <a:p>
            <a:pPr marL="285750" indent="-285750">
              <a:buClr>
                <a:srgbClr val="92D050"/>
              </a:buClr>
              <a:buFont typeface="Arial" panose="020B0604020202020204" pitchFamily="34" charset="0"/>
              <a:buChar char="•"/>
            </a:pPr>
            <a:r>
              <a:rPr lang="en-AU" dirty="0">
                <a:solidFill>
                  <a:srgbClr val="000000"/>
                </a:solidFill>
                <a:latin typeface="Verdana" panose="020B0604030504040204" pitchFamily="34" charset="0"/>
                <a:sym typeface="Arial"/>
              </a:rPr>
              <a:t>Show your registration form and are in training for the class of HRWL</a:t>
            </a:r>
          </a:p>
          <a:p>
            <a:pPr marL="285750" indent="-285750">
              <a:buClr>
                <a:srgbClr val="92D050"/>
              </a:buClr>
              <a:buFont typeface="Arial" panose="020B0604020202020204" pitchFamily="34" charset="0"/>
              <a:buChar char="•"/>
            </a:pPr>
            <a:endParaRPr lang="en-AU" dirty="0">
              <a:solidFill>
                <a:srgbClr val="000000"/>
              </a:solidFill>
              <a:latin typeface="Verdana" panose="020B0604030504040204" pitchFamily="34" charset="0"/>
              <a:sym typeface="Arial"/>
            </a:endParaRPr>
          </a:p>
          <a:p>
            <a:pPr marL="285750" indent="-285750">
              <a:buClr>
                <a:srgbClr val="92D050"/>
              </a:buClr>
              <a:buFont typeface="Arial" panose="020B0604020202020204" pitchFamily="34" charset="0"/>
              <a:buChar char="•"/>
            </a:pPr>
            <a:r>
              <a:rPr lang="en-AU" dirty="0">
                <a:solidFill>
                  <a:srgbClr val="000000"/>
                </a:solidFill>
                <a:latin typeface="Verdana" panose="020B0604030504040204" pitchFamily="34" charset="0"/>
                <a:sym typeface="Arial"/>
              </a:rPr>
              <a:t>Show your Candidate Assessment Summery</a:t>
            </a:r>
          </a:p>
          <a:p>
            <a:pPr>
              <a:buClr>
                <a:srgbClr val="92D050"/>
              </a:buClr>
            </a:pPr>
            <a:endParaRPr lang="en-AU" dirty="0">
              <a:solidFill>
                <a:srgbClr val="000000"/>
              </a:solidFill>
              <a:latin typeface="Verdana" panose="020B0604030504040204" pitchFamily="34" charset="0"/>
              <a:sym typeface="Arial"/>
            </a:endParaRPr>
          </a:p>
          <a:p>
            <a:endParaRPr lang="en-AU" dirty="0">
              <a:solidFill>
                <a:srgbClr val="000000"/>
              </a:solidFill>
              <a:latin typeface="Verdana" panose="020B0604030504040204" pitchFamily="34" charset="0"/>
              <a:sym typeface="Arial"/>
            </a:endParaRPr>
          </a:p>
        </p:txBody>
      </p:sp>
      <p:pic>
        <p:nvPicPr>
          <p:cNvPr id="4098" name="Picture 2" descr="High Risk Work Courses - Your Licence">
            <a:extLst>
              <a:ext uri="{FF2B5EF4-FFF2-40B4-BE49-F238E27FC236}">
                <a16:creationId xmlns:a16="http://schemas.microsoft.com/office/drawing/2014/main" id="{E703C66A-E104-4E59-91FA-379738F3AC25}"/>
              </a:ext>
            </a:extLst>
          </p:cNvPr>
          <p:cNvPicPr>
            <a:picLocks noChangeAspect="1" noChangeArrowheads="1"/>
          </p:cNvPicPr>
          <p:nvPr/>
        </p:nvPicPr>
        <p:blipFill rotWithShape="1">
          <a:blip r:embed="rId2">
            <a:alphaModFix amt="36000"/>
            <a:extLst>
              <a:ext uri="{28A0092B-C50C-407E-A947-70E740481C1C}">
                <a14:useLocalDpi xmlns:a14="http://schemas.microsoft.com/office/drawing/2010/main" val="0"/>
              </a:ext>
            </a:extLst>
          </a:blip>
          <a:srcRect l="3826"/>
          <a:stretch/>
        </p:blipFill>
        <p:spPr bwMode="auto">
          <a:xfrm>
            <a:off x="5661660" y="3271839"/>
            <a:ext cx="6435527" cy="2516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45958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117032B-9DDB-4970-935E-4A7A679A7F6D}"/>
              </a:ext>
            </a:extLst>
          </p:cNvPr>
          <p:cNvSpPr txBox="1"/>
          <p:nvPr/>
        </p:nvSpPr>
        <p:spPr>
          <a:xfrm>
            <a:off x="360947" y="2486106"/>
            <a:ext cx="8521795" cy="3693319"/>
          </a:xfrm>
          <a:prstGeom prst="rect">
            <a:avLst/>
          </a:prstGeom>
          <a:noFill/>
        </p:spPr>
        <p:txBody>
          <a:bodyPr wrap="square">
            <a:spAutoFit/>
          </a:bodyPr>
          <a:lstStyle/>
          <a:p>
            <a:r>
              <a:rPr lang="en-AU" sz="2400" b="1" kern="0" dirty="0">
                <a:solidFill>
                  <a:srgbClr val="4BA500"/>
                </a:solidFill>
                <a:latin typeface="Montserrat" panose="00000500000000000000" pitchFamily="50" charset="0"/>
                <a:ea typeface="Roboto" panose="02000000000000000000" pitchFamily="2" charset="0"/>
                <a:cs typeface="Arial"/>
              </a:rPr>
              <a:t>Before starting work onsite</a:t>
            </a:r>
          </a:p>
          <a:p>
            <a:endParaRPr lang="en-AU" sz="2800" b="0" i="0" u="none" strike="noStrike" baseline="0" dirty="0">
              <a:solidFill>
                <a:srgbClr val="000000"/>
              </a:solidFill>
              <a:latin typeface="Franklin Gothic Heavy" panose="020B0903020102020204" pitchFamily="34" charset="0"/>
            </a:endParaRPr>
          </a:p>
          <a:p>
            <a:pPr algn="just"/>
            <a:r>
              <a:rPr lang="en-AU" sz="2000" dirty="0">
                <a:solidFill>
                  <a:srgbClr val="000000"/>
                </a:solidFill>
                <a:latin typeface="Verdana" panose="020B0604030504040204" pitchFamily="34" charset="0"/>
              </a:rPr>
              <a:t>You need to </a:t>
            </a:r>
            <a:r>
              <a:rPr lang="en-AU" sz="2000" b="0" i="0" u="none" strike="noStrike" baseline="0" dirty="0">
                <a:solidFill>
                  <a:srgbClr val="000000"/>
                </a:solidFill>
                <a:latin typeface="Verdana" panose="020B0604030504040204" pitchFamily="34" charset="0"/>
              </a:rPr>
              <a:t>talk to/consult with your workmates, supervisors, safety officers, the council, engineers and managers. </a:t>
            </a:r>
          </a:p>
          <a:p>
            <a:pPr algn="just"/>
            <a:endParaRPr lang="en-AU" sz="2000" b="0" i="0" u="none" strike="noStrike" baseline="0" dirty="0">
              <a:solidFill>
                <a:srgbClr val="000000"/>
              </a:solidFill>
              <a:latin typeface="Verdana" panose="020B0604030504040204" pitchFamily="34" charset="0"/>
            </a:endParaRPr>
          </a:p>
          <a:p>
            <a:pPr algn="just"/>
            <a:endParaRPr lang="en-AU" dirty="0">
              <a:solidFill>
                <a:srgbClr val="000000"/>
              </a:solidFill>
              <a:latin typeface="Verdana" panose="020B0604030504040204" pitchFamily="34" charset="0"/>
            </a:endParaRPr>
          </a:p>
          <a:p>
            <a:pPr algn="just"/>
            <a:r>
              <a:rPr lang="en-AU" sz="2400" b="1" kern="0" dirty="0">
                <a:solidFill>
                  <a:srgbClr val="4BA500"/>
                </a:solidFill>
                <a:latin typeface="Montserrat" panose="00000500000000000000" pitchFamily="50" charset="0"/>
                <a:ea typeface="Roboto" panose="02000000000000000000" pitchFamily="2" charset="0"/>
                <a:cs typeface="Arial"/>
              </a:rPr>
              <a:t>What important information would you ask about?</a:t>
            </a:r>
          </a:p>
          <a:p>
            <a:pPr algn="just"/>
            <a:endParaRPr lang="en-AU" sz="2000" b="1" kern="0" dirty="0">
              <a:solidFill>
                <a:srgbClr val="4BA500"/>
              </a:solidFill>
              <a:latin typeface="Montserrat" panose="00000500000000000000" pitchFamily="50" charset="0"/>
              <a:ea typeface="Roboto" panose="02000000000000000000" pitchFamily="2" charset="0"/>
              <a:cs typeface="Arial"/>
            </a:endParaRPr>
          </a:p>
          <a:p>
            <a:pPr algn="just"/>
            <a:r>
              <a:rPr lang="en-AU" sz="2000" dirty="0">
                <a:solidFill>
                  <a:srgbClr val="000000"/>
                </a:solidFill>
                <a:latin typeface="Verdana" panose="020B0604030504040204" pitchFamily="34" charset="0"/>
              </a:rPr>
              <a:t>Known hazards and current controls (</a:t>
            </a:r>
            <a:r>
              <a:rPr lang="en-AU" sz="2000" dirty="0" err="1">
                <a:solidFill>
                  <a:srgbClr val="000000"/>
                </a:solidFill>
                <a:latin typeface="Verdana" panose="020B0604030504040204" pitchFamily="34" charset="0"/>
              </a:rPr>
              <a:t>inc</a:t>
            </a:r>
            <a:r>
              <a:rPr lang="en-AU" sz="2000" dirty="0">
                <a:solidFill>
                  <a:srgbClr val="000000"/>
                </a:solidFill>
                <a:latin typeface="Verdana" panose="020B0604030504040204" pitchFamily="34" charset="0"/>
              </a:rPr>
              <a:t> permits)</a:t>
            </a:r>
          </a:p>
          <a:p>
            <a:pPr algn="just"/>
            <a:r>
              <a:rPr lang="en-AU" sz="2000" dirty="0">
                <a:solidFill>
                  <a:srgbClr val="000000"/>
                </a:solidFill>
                <a:latin typeface="Verdana" panose="020B0604030504040204" pitchFamily="34" charset="0"/>
              </a:rPr>
              <a:t>Site specific workplace rules and procedures</a:t>
            </a:r>
          </a:p>
          <a:p>
            <a:pPr algn="just"/>
            <a:r>
              <a:rPr lang="en-AU" sz="2000" dirty="0">
                <a:solidFill>
                  <a:srgbClr val="000000"/>
                </a:solidFill>
                <a:latin typeface="Verdana" panose="020B0604030504040204" pitchFamily="34" charset="0"/>
              </a:rPr>
              <a:t>Emergency procedure</a:t>
            </a:r>
          </a:p>
        </p:txBody>
      </p:sp>
      <p:sp>
        <p:nvSpPr>
          <p:cNvPr id="4" name="TextBox 3">
            <a:extLst>
              <a:ext uri="{FF2B5EF4-FFF2-40B4-BE49-F238E27FC236}">
                <a16:creationId xmlns:a16="http://schemas.microsoft.com/office/drawing/2014/main" id="{9887CA1D-B663-43E5-8F54-4A272C3839B7}"/>
              </a:ext>
            </a:extLst>
          </p:cNvPr>
          <p:cNvSpPr txBox="1"/>
          <p:nvPr/>
        </p:nvSpPr>
        <p:spPr>
          <a:xfrm>
            <a:off x="1065177" y="577789"/>
            <a:ext cx="6099242"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Plan Job</a:t>
            </a:r>
          </a:p>
        </p:txBody>
      </p:sp>
      <p:sp>
        <p:nvSpPr>
          <p:cNvPr id="5" name="Rectangle 4">
            <a:extLst>
              <a:ext uri="{FF2B5EF4-FFF2-40B4-BE49-F238E27FC236}">
                <a16:creationId xmlns:a16="http://schemas.microsoft.com/office/drawing/2014/main" id="{325C2CFE-94C3-46DB-B682-78BE08C3E375}"/>
              </a:ext>
            </a:extLst>
          </p:cNvPr>
          <p:cNvSpPr/>
          <p:nvPr/>
        </p:nvSpPr>
        <p:spPr>
          <a:xfrm>
            <a:off x="820238" y="431970"/>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219170">
              <a:buClr>
                <a:srgbClr val="000000"/>
              </a:buClr>
              <a:defRPr/>
            </a:pPr>
            <a:endParaRPr lang="en-IN" sz="1867" kern="0" dirty="0">
              <a:solidFill>
                <a:srgbClr val="FFFFFF"/>
              </a:solidFill>
              <a:latin typeface="Arial"/>
              <a:sym typeface="Arial"/>
            </a:endParaRPr>
          </a:p>
        </p:txBody>
      </p:sp>
      <p:pic>
        <p:nvPicPr>
          <p:cNvPr id="6" name="Picture 5">
            <a:extLst>
              <a:ext uri="{FF2B5EF4-FFF2-40B4-BE49-F238E27FC236}">
                <a16:creationId xmlns:a16="http://schemas.microsoft.com/office/drawing/2014/main" id="{60860F29-6F2D-469D-9218-C629490CF298}"/>
              </a:ext>
            </a:extLst>
          </p:cNvPr>
          <p:cNvPicPr>
            <a:picLocks noChangeAspect="1"/>
          </p:cNvPicPr>
          <p:nvPr/>
        </p:nvPicPr>
        <p:blipFill>
          <a:blip r:embed="rId2">
            <a:alphaModFix amt="40000"/>
            <a:extLst>
              <a:ext uri="{28A0092B-C50C-407E-A947-70E740481C1C}">
                <a14:useLocalDpi xmlns:a14="http://schemas.microsoft.com/office/drawing/2010/main" val="0"/>
              </a:ext>
            </a:extLst>
          </a:blip>
          <a:stretch>
            <a:fillRect/>
          </a:stretch>
        </p:blipFill>
        <p:spPr>
          <a:xfrm>
            <a:off x="7840077" y="2122098"/>
            <a:ext cx="4351923" cy="2466089"/>
          </a:xfrm>
          <a:prstGeom prst="rect">
            <a:avLst/>
          </a:prstGeom>
          <a:effectLst>
            <a:glow rad="127000">
              <a:schemeClr val="bg1">
                <a:alpha val="0"/>
              </a:schemeClr>
            </a:glow>
            <a:softEdge rad="127000"/>
          </a:effectLst>
        </p:spPr>
      </p:pic>
    </p:spTree>
    <p:extLst>
      <p:ext uri="{BB962C8B-B14F-4D97-AF65-F5344CB8AC3E}">
        <p14:creationId xmlns:p14="http://schemas.microsoft.com/office/powerpoint/2010/main" val="39072942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DC6B3E9-8E06-4E52-880F-67E721727F51}"/>
              </a:ext>
            </a:extLst>
          </p:cNvPr>
          <p:cNvSpPr/>
          <p:nvPr/>
        </p:nvSpPr>
        <p:spPr>
          <a:xfrm>
            <a:off x="4643438" y="3058726"/>
            <a:ext cx="7387197" cy="3171467"/>
          </a:xfrm>
          <a:prstGeom prst="rect">
            <a:avLst/>
          </a:prstGeom>
          <a:gradFill flip="none" rotWithShape="1">
            <a:gsLst>
              <a:gs pos="0">
                <a:srgbClr val="4BA500">
                  <a:shade val="30000"/>
                  <a:satMod val="115000"/>
                </a:srgbClr>
              </a:gs>
              <a:gs pos="50000">
                <a:srgbClr val="4BA500">
                  <a:shade val="67500"/>
                  <a:satMod val="115000"/>
                </a:srgbClr>
              </a:gs>
              <a:gs pos="100000">
                <a:srgbClr val="4BA5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rgbClr val="4BA500"/>
              </a:solidFill>
            </a:endParaRPr>
          </a:p>
        </p:txBody>
      </p:sp>
      <p:sp>
        <p:nvSpPr>
          <p:cNvPr id="3" name="TextBox 2">
            <a:extLst>
              <a:ext uri="{FF2B5EF4-FFF2-40B4-BE49-F238E27FC236}">
                <a16:creationId xmlns:a16="http://schemas.microsoft.com/office/drawing/2014/main" id="{E9A02068-208E-4EC1-88A0-2195F4194471}"/>
              </a:ext>
            </a:extLst>
          </p:cNvPr>
          <p:cNvSpPr txBox="1"/>
          <p:nvPr/>
        </p:nvSpPr>
        <p:spPr>
          <a:xfrm>
            <a:off x="216072" y="2227729"/>
            <a:ext cx="3208446" cy="954107"/>
          </a:xfrm>
          <a:prstGeom prst="rect">
            <a:avLst/>
          </a:prstGeom>
          <a:noFill/>
        </p:spPr>
        <p:txBody>
          <a:bodyPr wrap="square">
            <a:spAutoFit/>
          </a:bodyPr>
          <a:lstStyle/>
          <a:p>
            <a:r>
              <a:rPr lang="en-AU" sz="2800" b="1" kern="0" dirty="0">
                <a:solidFill>
                  <a:srgbClr val="4BA500"/>
                </a:solidFill>
                <a:latin typeface="Montserrat" panose="00000500000000000000" pitchFamily="50" charset="0"/>
                <a:ea typeface="Roboto" panose="02000000000000000000" pitchFamily="2" charset="0"/>
                <a:cs typeface="Arial"/>
              </a:rPr>
              <a:t>Planning and considerations</a:t>
            </a:r>
          </a:p>
        </p:txBody>
      </p:sp>
      <p:sp>
        <p:nvSpPr>
          <p:cNvPr id="5" name="TextBox 4">
            <a:extLst>
              <a:ext uri="{FF2B5EF4-FFF2-40B4-BE49-F238E27FC236}">
                <a16:creationId xmlns:a16="http://schemas.microsoft.com/office/drawing/2014/main" id="{DFE57CDD-7FF9-49D5-9B4A-57EA5E6DBAC0}"/>
              </a:ext>
            </a:extLst>
          </p:cNvPr>
          <p:cNvSpPr txBox="1">
            <a:spLocks noChangeAspect="1"/>
          </p:cNvSpPr>
          <p:nvPr/>
        </p:nvSpPr>
        <p:spPr>
          <a:xfrm>
            <a:off x="4742326" y="2956574"/>
            <a:ext cx="7261411" cy="3003560"/>
          </a:xfrm>
          <a:prstGeom prst="rect">
            <a:avLst/>
          </a:prstGeom>
          <a:noFill/>
        </p:spPr>
        <p:txBody>
          <a:bodyPr wrap="square" numCol="2" spcCol="72000">
            <a:noAutofit/>
          </a:bodyPr>
          <a:lstStyle/>
          <a:p>
            <a:pPr marL="285750" indent="-285750">
              <a:lnSpc>
                <a:spcPct val="150000"/>
              </a:lnSpc>
              <a:buFont typeface="Arial" panose="020B0604020202020204" pitchFamily="34" charset="0"/>
              <a:buChar char="•"/>
            </a:pPr>
            <a:r>
              <a:rPr lang="en-AU" dirty="0">
                <a:solidFill>
                  <a:schemeClr val="bg1"/>
                </a:solidFill>
                <a:latin typeface="Verdana" panose="020B0604030504040204" pitchFamily="34" charset="0"/>
              </a:rPr>
              <a:t>Plant and equipment needed for task </a:t>
            </a:r>
          </a:p>
          <a:p>
            <a:pPr marL="285750" indent="-285750">
              <a:lnSpc>
                <a:spcPct val="150000"/>
              </a:lnSpc>
              <a:buFont typeface="Arial" panose="020B0604020202020204" pitchFamily="34" charset="0"/>
              <a:buChar char="•"/>
            </a:pPr>
            <a:r>
              <a:rPr lang="en-AU" dirty="0">
                <a:solidFill>
                  <a:schemeClr val="bg1"/>
                </a:solidFill>
                <a:latin typeface="Verdana" panose="020B0604030504040204" pitchFamily="34" charset="0"/>
              </a:rPr>
              <a:t>Permits</a:t>
            </a:r>
          </a:p>
          <a:p>
            <a:pPr marL="285750" indent="-285750">
              <a:lnSpc>
                <a:spcPct val="150000"/>
              </a:lnSpc>
              <a:buFont typeface="Arial" panose="020B0604020202020204" pitchFamily="34" charset="0"/>
              <a:buChar char="•"/>
            </a:pPr>
            <a:r>
              <a:rPr lang="en-AU" dirty="0">
                <a:solidFill>
                  <a:schemeClr val="bg1"/>
                </a:solidFill>
                <a:latin typeface="Verdana" panose="020B0604030504040204" pitchFamily="34" charset="0"/>
              </a:rPr>
              <a:t>Location of task</a:t>
            </a:r>
          </a:p>
          <a:p>
            <a:pPr marL="285750" indent="-285750">
              <a:lnSpc>
                <a:spcPct val="150000"/>
              </a:lnSpc>
              <a:buFont typeface="Arial" panose="020B0604020202020204" pitchFamily="34" charset="0"/>
              <a:buChar char="•"/>
            </a:pPr>
            <a:r>
              <a:rPr lang="en-AU" dirty="0">
                <a:solidFill>
                  <a:schemeClr val="bg1"/>
                </a:solidFill>
                <a:latin typeface="Verdana" panose="020B0604030504040204" pitchFamily="34" charset="0"/>
              </a:rPr>
              <a:t>Availability of equipment </a:t>
            </a:r>
          </a:p>
          <a:p>
            <a:pPr marL="285750" indent="-285750">
              <a:lnSpc>
                <a:spcPct val="150000"/>
              </a:lnSpc>
              <a:buFont typeface="Arial" panose="020B0604020202020204" pitchFamily="34" charset="0"/>
              <a:buChar char="•"/>
            </a:pPr>
            <a:r>
              <a:rPr lang="en-AU" dirty="0">
                <a:solidFill>
                  <a:schemeClr val="bg1"/>
                </a:solidFill>
                <a:latin typeface="Verdana" panose="020B0604030504040204" pitchFamily="34" charset="0"/>
              </a:rPr>
              <a:t>Communications methods</a:t>
            </a:r>
          </a:p>
          <a:p>
            <a:pPr marL="285750" indent="-285750">
              <a:lnSpc>
                <a:spcPct val="150000"/>
              </a:lnSpc>
              <a:buFont typeface="Arial" panose="020B0604020202020204" pitchFamily="34" charset="0"/>
              <a:buChar char="•"/>
            </a:pPr>
            <a:r>
              <a:rPr lang="en-AU" dirty="0">
                <a:solidFill>
                  <a:schemeClr val="bg1"/>
                </a:solidFill>
                <a:latin typeface="Verdana" panose="020B0604030504040204" pitchFamily="34" charset="0"/>
              </a:rPr>
              <a:t>Entry and exit points </a:t>
            </a:r>
          </a:p>
          <a:p>
            <a:pPr marL="285750" indent="-285750">
              <a:lnSpc>
                <a:spcPct val="150000"/>
              </a:lnSpc>
              <a:buFont typeface="Arial" panose="020B0604020202020204" pitchFamily="34" charset="0"/>
              <a:buChar char="•"/>
            </a:pPr>
            <a:r>
              <a:rPr lang="en-AU" sz="1800" b="0" i="0" u="none" strike="noStrike" baseline="0" dirty="0">
                <a:solidFill>
                  <a:schemeClr val="bg1"/>
                </a:solidFill>
                <a:latin typeface="Verdana" panose="020B0604030504040204" pitchFamily="34" charset="0"/>
              </a:rPr>
              <a:t>Task plans/drawings</a:t>
            </a:r>
          </a:p>
          <a:p>
            <a:pPr marL="285750" indent="-285750">
              <a:lnSpc>
                <a:spcPct val="150000"/>
              </a:lnSpc>
              <a:buFont typeface="Arial" panose="020B0604020202020204" pitchFamily="34" charset="0"/>
              <a:buChar char="•"/>
            </a:pPr>
            <a:r>
              <a:rPr lang="en-AU" dirty="0">
                <a:solidFill>
                  <a:schemeClr val="bg1"/>
                </a:solidFill>
                <a:latin typeface="Verdana" panose="020B0604030504040204" pitchFamily="34" charset="0"/>
              </a:rPr>
              <a:t>S</a:t>
            </a:r>
            <a:r>
              <a:rPr lang="en-AU" sz="1800" b="0" i="0" u="none" strike="noStrike" baseline="0" dirty="0">
                <a:solidFill>
                  <a:schemeClr val="bg1"/>
                </a:solidFill>
                <a:latin typeface="Verdana" panose="020B0604030504040204" pitchFamily="34" charset="0"/>
              </a:rPr>
              <a:t>pecifics of task</a:t>
            </a:r>
          </a:p>
          <a:p>
            <a:pPr marL="285750" indent="-285750">
              <a:lnSpc>
                <a:spcPct val="150000"/>
              </a:lnSpc>
              <a:buFont typeface="Arial" panose="020B0604020202020204" pitchFamily="34" charset="0"/>
              <a:buChar char="•"/>
            </a:pPr>
            <a:r>
              <a:rPr lang="en-AU" sz="1800" b="0" i="0" u="none" strike="noStrike" baseline="0" dirty="0">
                <a:solidFill>
                  <a:schemeClr val="bg1"/>
                </a:solidFill>
                <a:latin typeface="Verdana" panose="020B0604030504040204" pitchFamily="34" charset="0"/>
              </a:rPr>
              <a:t>Weights of loads</a:t>
            </a:r>
          </a:p>
          <a:p>
            <a:pPr marL="285750" indent="-285750">
              <a:lnSpc>
                <a:spcPct val="150000"/>
              </a:lnSpc>
              <a:buFont typeface="Arial" panose="020B0604020202020204" pitchFamily="34" charset="0"/>
              <a:buChar char="•"/>
            </a:pPr>
            <a:r>
              <a:rPr lang="en-AU" dirty="0">
                <a:solidFill>
                  <a:schemeClr val="bg1"/>
                </a:solidFill>
                <a:latin typeface="Verdana" panose="020B0604030504040204" pitchFamily="34" charset="0"/>
              </a:rPr>
              <a:t>Type, capacity of the forklift</a:t>
            </a:r>
          </a:p>
          <a:p>
            <a:pPr marL="285750" indent="-285750">
              <a:lnSpc>
                <a:spcPct val="150000"/>
              </a:lnSpc>
              <a:buFont typeface="Arial" panose="020B0604020202020204" pitchFamily="34" charset="0"/>
              <a:buChar char="•"/>
            </a:pPr>
            <a:r>
              <a:rPr lang="en-AU" dirty="0">
                <a:solidFill>
                  <a:schemeClr val="bg1"/>
                </a:solidFill>
                <a:latin typeface="Verdana" panose="020B0604030504040204" pitchFamily="34" charset="0"/>
              </a:rPr>
              <a:t>Number of people required for the job</a:t>
            </a:r>
          </a:p>
          <a:p>
            <a:pPr marL="285750" indent="-285750">
              <a:lnSpc>
                <a:spcPct val="150000"/>
              </a:lnSpc>
              <a:buFont typeface="Arial" panose="020B0604020202020204" pitchFamily="34" charset="0"/>
              <a:buChar char="•"/>
            </a:pPr>
            <a:r>
              <a:rPr lang="en-AU" dirty="0">
                <a:solidFill>
                  <a:schemeClr val="bg1"/>
                </a:solidFill>
                <a:latin typeface="Verdana" panose="020B0604030504040204" pitchFamily="34" charset="0"/>
              </a:rPr>
              <a:t>Attachments required</a:t>
            </a:r>
          </a:p>
        </p:txBody>
      </p:sp>
      <p:sp>
        <p:nvSpPr>
          <p:cNvPr id="4" name="TextBox 3">
            <a:extLst>
              <a:ext uri="{FF2B5EF4-FFF2-40B4-BE49-F238E27FC236}">
                <a16:creationId xmlns:a16="http://schemas.microsoft.com/office/drawing/2014/main" id="{4A29A249-7776-4D07-A687-9E1B2382A83E}"/>
              </a:ext>
            </a:extLst>
          </p:cNvPr>
          <p:cNvSpPr txBox="1"/>
          <p:nvPr/>
        </p:nvSpPr>
        <p:spPr>
          <a:xfrm>
            <a:off x="1193532" y="508353"/>
            <a:ext cx="6100010"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Plan Job</a:t>
            </a:r>
          </a:p>
        </p:txBody>
      </p:sp>
      <p:sp>
        <p:nvSpPr>
          <p:cNvPr id="6" name="Rectangle 5">
            <a:extLst>
              <a:ext uri="{FF2B5EF4-FFF2-40B4-BE49-F238E27FC236}">
                <a16:creationId xmlns:a16="http://schemas.microsoft.com/office/drawing/2014/main" id="{80ECB7FE-F8AE-495C-835A-6845DAB60B6E}"/>
              </a:ext>
            </a:extLst>
          </p:cNvPr>
          <p:cNvSpPr/>
          <p:nvPr/>
        </p:nvSpPr>
        <p:spPr>
          <a:xfrm>
            <a:off x="859148" y="431970"/>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219170">
              <a:buClr>
                <a:srgbClr val="000000"/>
              </a:buClr>
              <a:defRPr/>
            </a:pPr>
            <a:endParaRPr lang="en-IN" sz="1867" kern="0" dirty="0">
              <a:solidFill>
                <a:srgbClr val="FFFFFF"/>
              </a:solidFill>
              <a:latin typeface="Arial"/>
              <a:sym typeface="Arial"/>
            </a:endParaRPr>
          </a:p>
        </p:txBody>
      </p:sp>
      <p:sp>
        <p:nvSpPr>
          <p:cNvPr id="7" name="TextBox 6">
            <a:extLst>
              <a:ext uri="{FF2B5EF4-FFF2-40B4-BE49-F238E27FC236}">
                <a16:creationId xmlns:a16="http://schemas.microsoft.com/office/drawing/2014/main" id="{03D8585E-CFD8-40B2-8BD9-CC29416C4D54}"/>
              </a:ext>
            </a:extLst>
          </p:cNvPr>
          <p:cNvSpPr txBox="1"/>
          <p:nvPr/>
        </p:nvSpPr>
        <p:spPr>
          <a:xfrm>
            <a:off x="5325032" y="2187133"/>
            <a:ext cx="6096000" cy="769441"/>
          </a:xfrm>
          <a:prstGeom prst="rect">
            <a:avLst/>
          </a:prstGeom>
          <a:noFill/>
        </p:spPr>
        <p:txBody>
          <a:bodyPr wrap="square">
            <a:spAutoFit/>
          </a:bodyPr>
          <a:lstStyle/>
          <a:p>
            <a:pPr algn="just"/>
            <a:r>
              <a:rPr lang="en-AU" sz="2200" b="1" kern="0" dirty="0">
                <a:solidFill>
                  <a:srgbClr val="000000"/>
                </a:solidFill>
                <a:latin typeface="Roboto" panose="02000000000000000000" pitchFamily="2" charset="0"/>
                <a:ea typeface="Roboto" panose="02000000000000000000" pitchFamily="2" charset="0"/>
                <a:cs typeface="Arial"/>
              </a:rPr>
              <a:t>There are a number of things to think about when you plan your task</a:t>
            </a:r>
            <a:r>
              <a:rPr lang="en-AU" sz="2200" b="1" i="0" u="none" strike="noStrike" baseline="0" dirty="0">
                <a:solidFill>
                  <a:srgbClr val="000000"/>
                </a:solidFill>
                <a:latin typeface="Verdana" panose="020B0604030504040204" pitchFamily="34" charset="0"/>
              </a:rPr>
              <a:t>.  </a:t>
            </a:r>
            <a:endParaRPr lang="en-AU" sz="2200" b="0" i="0" u="none" strike="noStrike" baseline="0" dirty="0">
              <a:solidFill>
                <a:srgbClr val="000000"/>
              </a:solidFill>
              <a:latin typeface="Verdana" panose="020B0604030504040204" pitchFamily="34" charset="0"/>
            </a:endParaRPr>
          </a:p>
        </p:txBody>
      </p:sp>
      <p:pic>
        <p:nvPicPr>
          <p:cNvPr id="10" name="Picture 5" descr="Related image">
            <a:extLst>
              <a:ext uri="{FF2B5EF4-FFF2-40B4-BE49-F238E27FC236}">
                <a16:creationId xmlns:a16="http://schemas.microsoft.com/office/drawing/2014/main" id="{E7A63986-4EA4-4371-A220-DD13CDC27E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9386" y="4215470"/>
            <a:ext cx="2004151" cy="1943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04340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AC0BB830-D114-4163-B87F-E4178FDE2E4A}"/>
              </a:ext>
            </a:extLst>
          </p:cNvPr>
          <p:cNvSpPr/>
          <p:nvPr/>
        </p:nvSpPr>
        <p:spPr>
          <a:xfrm>
            <a:off x="6848686" y="2712889"/>
            <a:ext cx="5343315" cy="515295"/>
          </a:xfrm>
          <a:prstGeom prst="rect">
            <a:avLst/>
          </a:prstGeom>
          <a:solidFill>
            <a:srgbClr val="4BA5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5" name="Rectangle 24">
            <a:extLst>
              <a:ext uri="{FF2B5EF4-FFF2-40B4-BE49-F238E27FC236}">
                <a16:creationId xmlns:a16="http://schemas.microsoft.com/office/drawing/2014/main" id="{3345D437-634D-4A44-9954-4855AFC38DC5}"/>
              </a:ext>
            </a:extLst>
          </p:cNvPr>
          <p:cNvSpPr/>
          <p:nvPr/>
        </p:nvSpPr>
        <p:spPr>
          <a:xfrm>
            <a:off x="1" y="2663036"/>
            <a:ext cx="3864634" cy="565149"/>
          </a:xfrm>
          <a:prstGeom prst="rect">
            <a:avLst/>
          </a:prstGeom>
          <a:solidFill>
            <a:srgbClr val="4BA5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5" name="TextBox 4">
            <a:extLst>
              <a:ext uri="{FF2B5EF4-FFF2-40B4-BE49-F238E27FC236}">
                <a16:creationId xmlns:a16="http://schemas.microsoft.com/office/drawing/2014/main" id="{587BD014-8D2A-4E98-A4EE-F91FAE456763}"/>
              </a:ext>
            </a:extLst>
          </p:cNvPr>
          <p:cNvSpPr txBox="1"/>
          <p:nvPr/>
        </p:nvSpPr>
        <p:spPr>
          <a:xfrm>
            <a:off x="1013604" y="642516"/>
            <a:ext cx="6098874"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5400" b="1" i="0" u="none" strike="noStrike" kern="0" cap="small" spc="0" normalizeH="0" baseline="0" noProof="0" dirty="0">
                <a:ln>
                  <a:noFill/>
                </a:ln>
                <a:solidFill>
                  <a:srgbClr val="FFFFFF"/>
                </a:solidFill>
                <a:effectLst/>
                <a:uLnTx/>
                <a:uFillTx/>
                <a:latin typeface="Montserrat" panose="00000500000000000000" pitchFamily="50" charset="0"/>
                <a:ea typeface="+mn-ea"/>
                <a:cs typeface="Times New Roman" panose="02020603050405020304" pitchFamily="18" charset="0"/>
              </a:rPr>
              <a:t>Plan Job</a:t>
            </a:r>
          </a:p>
        </p:txBody>
      </p:sp>
      <p:sp>
        <p:nvSpPr>
          <p:cNvPr id="6" name="Rectangle 5">
            <a:extLst>
              <a:ext uri="{FF2B5EF4-FFF2-40B4-BE49-F238E27FC236}">
                <a16:creationId xmlns:a16="http://schemas.microsoft.com/office/drawing/2014/main" id="{752F94E1-1A69-47CF-9BEC-96C2ACDF3445}"/>
              </a:ext>
            </a:extLst>
          </p:cNvPr>
          <p:cNvSpPr/>
          <p:nvPr/>
        </p:nvSpPr>
        <p:spPr>
          <a:xfrm>
            <a:off x="716721" y="494581"/>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219170">
              <a:buClr>
                <a:srgbClr val="000000"/>
              </a:buClr>
              <a:defRPr/>
            </a:pPr>
            <a:endParaRPr lang="en-IN" sz="1867" kern="0" dirty="0">
              <a:solidFill>
                <a:srgbClr val="FFFFFF"/>
              </a:solidFill>
              <a:latin typeface="Arial"/>
              <a:sym typeface="Arial"/>
            </a:endParaRPr>
          </a:p>
        </p:txBody>
      </p:sp>
      <p:sp>
        <p:nvSpPr>
          <p:cNvPr id="10" name="TextBox 9">
            <a:extLst>
              <a:ext uri="{FF2B5EF4-FFF2-40B4-BE49-F238E27FC236}">
                <a16:creationId xmlns:a16="http://schemas.microsoft.com/office/drawing/2014/main" id="{FA981E6B-59B0-490C-A74D-A87FF87D1C95}"/>
              </a:ext>
            </a:extLst>
          </p:cNvPr>
          <p:cNvSpPr txBox="1"/>
          <p:nvPr/>
        </p:nvSpPr>
        <p:spPr>
          <a:xfrm>
            <a:off x="434915" y="2107336"/>
            <a:ext cx="11322170"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2400" b="1" i="0" u="none" strike="noStrike" kern="0" cap="none" spc="0" normalizeH="0" baseline="0" noProof="0" dirty="0">
                <a:ln>
                  <a:noFill/>
                </a:ln>
                <a:solidFill>
                  <a:srgbClr val="4BA500"/>
                </a:solidFill>
                <a:effectLst/>
                <a:uLnTx/>
                <a:uFillTx/>
                <a:latin typeface="Montserrat" panose="00000500000000000000" pitchFamily="50" charset="0"/>
                <a:ea typeface="Roboto" panose="02000000000000000000" pitchFamily="2" charset="0"/>
                <a:cs typeface="Arial"/>
              </a:rPr>
              <a:t>You need to plan the path of travel </a:t>
            </a:r>
            <a:r>
              <a:rPr kumimoji="0" lang="en-AU" sz="2800" b="1" i="0" u="none" strike="noStrike" kern="0" cap="none" spc="0" normalizeH="0" baseline="0" noProof="0" dirty="0">
                <a:ln>
                  <a:noFill/>
                </a:ln>
                <a:solidFill>
                  <a:srgbClr val="4BA500"/>
                </a:solidFill>
                <a:effectLst/>
                <a:uLnTx/>
                <a:uFillTx/>
                <a:latin typeface="Montserrat" panose="00000500000000000000" pitchFamily="50" charset="0"/>
                <a:ea typeface="Roboto" panose="02000000000000000000" pitchFamily="2" charset="0"/>
                <a:cs typeface="Arial"/>
              </a:rPr>
              <a:t>before</a:t>
            </a:r>
            <a:r>
              <a:rPr kumimoji="0" lang="en-AU" sz="2400" b="1" i="0" u="none" strike="noStrike" kern="0" cap="none" spc="0" normalizeH="0" baseline="0" noProof="0" dirty="0">
                <a:ln>
                  <a:noFill/>
                </a:ln>
                <a:solidFill>
                  <a:srgbClr val="4BA500"/>
                </a:solidFill>
                <a:effectLst/>
                <a:uLnTx/>
                <a:uFillTx/>
                <a:latin typeface="Montserrat" panose="00000500000000000000" pitchFamily="50" charset="0"/>
                <a:ea typeface="Roboto" panose="02000000000000000000" pitchFamily="2" charset="0"/>
                <a:cs typeface="Arial"/>
              </a:rPr>
              <a:t> you start the job</a:t>
            </a:r>
          </a:p>
        </p:txBody>
      </p:sp>
      <p:sp>
        <p:nvSpPr>
          <p:cNvPr id="12" name="TextBox 11">
            <a:extLst>
              <a:ext uri="{FF2B5EF4-FFF2-40B4-BE49-F238E27FC236}">
                <a16:creationId xmlns:a16="http://schemas.microsoft.com/office/drawing/2014/main" id="{BC269D8A-C7A8-4751-962A-8451230FA7D8}"/>
              </a:ext>
            </a:extLst>
          </p:cNvPr>
          <p:cNvSpPr txBox="1"/>
          <p:nvPr/>
        </p:nvSpPr>
        <p:spPr>
          <a:xfrm>
            <a:off x="-51760" y="2778808"/>
            <a:ext cx="4223349" cy="369332"/>
          </a:xfrm>
          <a:prstGeom prst="rect">
            <a:avLst/>
          </a:prstGeom>
          <a:noFill/>
        </p:spPr>
        <p:txBody>
          <a:bodyPr wrap="square">
            <a:spAutoFit/>
          </a:bodyPr>
          <a:lstStyle/>
          <a:p>
            <a:r>
              <a:rPr lang="en-AU" dirty="0">
                <a:solidFill>
                  <a:srgbClr val="000000"/>
                </a:solidFill>
                <a:latin typeface="Verdana" panose="020B0604030504040204" pitchFamily="34" charset="0"/>
              </a:rPr>
              <a:t>Keeping people out of the path</a:t>
            </a:r>
            <a:endParaRPr lang="en-AU" dirty="0"/>
          </a:p>
        </p:txBody>
      </p:sp>
      <p:sp>
        <p:nvSpPr>
          <p:cNvPr id="14" name="TextBox 13">
            <a:extLst>
              <a:ext uri="{FF2B5EF4-FFF2-40B4-BE49-F238E27FC236}">
                <a16:creationId xmlns:a16="http://schemas.microsoft.com/office/drawing/2014/main" id="{9F7853E1-39B2-450F-BF1C-363D1ABAC70B}"/>
              </a:ext>
            </a:extLst>
          </p:cNvPr>
          <p:cNvSpPr txBox="1"/>
          <p:nvPr/>
        </p:nvSpPr>
        <p:spPr>
          <a:xfrm>
            <a:off x="7932332" y="2774068"/>
            <a:ext cx="2785646" cy="369332"/>
          </a:xfrm>
          <a:prstGeom prst="rect">
            <a:avLst/>
          </a:prstGeom>
          <a:noFill/>
        </p:spPr>
        <p:txBody>
          <a:bodyPr wrap="square">
            <a:spAutoFit/>
          </a:bodyPr>
          <a:lstStyle/>
          <a:p>
            <a:r>
              <a:rPr lang="en-AU" dirty="0">
                <a:solidFill>
                  <a:srgbClr val="000000"/>
                </a:solidFill>
                <a:latin typeface="Verdana" panose="020B0604030504040204" pitchFamily="34" charset="0"/>
              </a:rPr>
              <a:t>Do you need a spotter</a:t>
            </a:r>
            <a:endParaRPr lang="en-AU" dirty="0"/>
          </a:p>
        </p:txBody>
      </p:sp>
      <p:sp>
        <p:nvSpPr>
          <p:cNvPr id="24" name="TextBox 23">
            <a:extLst>
              <a:ext uri="{FF2B5EF4-FFF2-40B4-BE49-F238E27FC236}">
                <a16:creationId xmlns:a16="http://schemas.microsoft.com/office/drawing/2014/main" id="{77C1A8C2-78E1-40C4-B65F-B39C311A34DE}"/>
              </a:ext>
            </a:extLst>
          </p:cNvPr>
          <p:cNvSpPr txBox="1"/>
          <p:nvPr/>
        </p:nvSpPr>
        <p:spPr>
          <a:xfrm>
            <a:off x="3976776" y="2765194"/>
            <a:ext cx="2785645" cy="369332"/>
          </a:xfrm>
          <a:prstGeom prst="rect">
            <a:avLst/>
          </a:prstGeom>
          <a:noFill/>
        </p:spPr>
        <p:txBody>
          <a:bodyPr wrap="square">
            <a:spAutoFit/>
          </a:bodyPr>
          <a:lstStyle/>
          <a:p>
            <a:r>
              <a:rPr lang="en-AU" dirty="0">
                <a:solidFill>
                  <a:srgbClr val="000000"/>
                </a:solidFill>
                <a:latin typeface="Verdana" panose="020B0604030504040204" pitchFamily="34" charset="0"/>
              </a:rPr>
              <a:t>How will communicate</a:t>
            </a:r>
            <a:endParaRPr lang="en-AU" dirty="0"/>
          </a:p>
        </p:txBody>
      </p:sp>
      <p:sp>
        <p:nvSpPr>
          <p:cNvPr id="15" name="TextBox 14">
            <a:extLst>
              <a:ext uri="{FF2B5EF4-FFF2-40B4-BE49-F238E27FC236}">
                <a16:creationId xmlns:a16="http://schemas.microsoft.com/office/drawing/2014/main" id="{6049D50D-F151-45DB-ABBC-8F28FB3762E6}"/>
              </a:ext>
            </a:extLst>
          </p:cNvPr>
          <p:cNvSpPr txBox="1"/>
          <p:nvPr/>
        </p:nvSpPr>
        <p:spPr>
          <a:xfrm>
            <a:off x="5643493" y="3825372"/>
            <a:ext cx="6334300" cy="1877437"/>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2000" dirty="0">
                <a:solidFill>
                  <a:srgbClr val="000000"/>
                </a:solidFill>
                <a:latin typeface="Verdana" panose="020B0604030504040204" pitchFamily="34" charset="0"/>
              </a:rPr>
              <a:t>It is important that you are aware of the requirements relating to your work. Before you begin your tasks ensure that you access the relevant documentation and plan your work.</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p:txBody>
      </p:sp>
      <p:sp>
        <p:nvSpPr>
          <p:cNvPr id="16" name="TextBox 15">
            <a:extLst>
              <a:ext uri="{FF2B5EF4-FFF2-40B4-BE49-F238E27FC236}">
                <a16:creationId xmlns:a16="http://schemas.microsoft.com/office/drawing/2014/main" id="{48D2A440-83C2-4491-BCC8-D64A698C8855}"/>
              </a:ext>
            </a:extLst>
          </p:cNvPr>
          <p:cNvSpPr txBox="1"/>
          <p:nvPr/>
        </p:nvSpPr>
        <p:spPr>
          <a:xfrm>
            <a:off x="434915" y="4074417"/>
            <a:ext cx="4747564" cy="1631216"/>
          </a:xfrm>
          <a:prstGeom prst="rect">
            <a:avLst/>
          </a:prstGeom>
          <a:noFill/>
        </p:spPr>
        <p:txBody>
          <a:bodyPr wrap="square">
            <a:spAutoFit/>
          </a:bodyPr>
          <a:lstStyle/>
          <a:p>
            <a:r>
              <a:rPr lang="en-AU" sz="2000" dirty="0">
                <a:solidFill>
                  <a:srgbClr val="000000"/>
                </a:solidFill>
                <a:latin typeface="Verdana" panose="020B0604030504040204" pitchFamily="34" charset="0"/>
              </a:rPr>
              <a:t>Check that the forklift will fit and that there are no obstacles in the way. Also check for any other equipment or people working in the area.</a:t>
            </a:r>
          </a:p>
        </p:txBody>
      </p:sp>
    </p:spTree>
    <p:extLst>
      <p:ext uri="{BB962C8B-B14F-4D97-AF65-F5344CB8AC3E}">
        <p14:creationId xmlns:p14="http://schemas.microsoft.com/office/powerpoint/2010/main" val="10720844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21" name="Rectangle 20">
            <a:extLst>
              <a:ext uri="{FF2B5EF4-FFF2-40B4-BE49-F238E27FC236}">
                <a16:creationId xmlns:a16="http://schemas.microsoft.com/office/drawing/2014/main" id="{490CA21F-6CAB-4D52-85F0-FB7AA104C784}"/>
              </a:ext>
            </a:extLst>
          </p:cNvPr>
          <p:cNvSpPr/>
          <p:nvPr/>
        </p:nvSpPr>
        <p:spPr>
          <a:xfrm>
            <a:off x="-3" y="2557928"/>
            <a:ext cx="12192003" cy="3267133"/>
          </a:xfrm>
          <a:prstGeom prst="rect">
            <a:avLst/>
          </a:prstGeom>
          <a:gradFill>
            <a:gsLst>
              <a:gs pos="0">
                <a:srgbClr val="4BA500">
                  <a:shade val="30000"/>
                  <a:satMod val="115000"/>
                </a:srgbClr>
              </a:gs>
              <a:gs pos="50000">
                <a:srgbClr val="4BA500">
                  <a:shade val="67500"/>
                  <a:satMod val="115000"/>
                </a:srgbClr>
              </a:gs>
              <a:gs pos="100000">
                <a:srgbClr val="4BA500">
                  <a:shade val="100000"/>
                  <a:satMod val="115000"/>
                </a:srgbClr>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IN" sz="1867"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6" name="Text Box 2">
            <a:extLst>
              <a:ext uri="{FF2B5EF4-FFF2-40B4-BE49-F238E27FC236}">
                <a16:creationId xmlns:a16="http://schemas.microsoft.com/office/drawing/2014/main" id="{E8424310-4C7A-4EDA-9A8E-45A9E5E229AE}"/>
              </a:ext>
            </a:extLst>
          </p:cNvPr>
          <p:cNvSpPr txBox="1">
            <a:spLocks noChangeArrowheads="1"/>
          </p:cNvSpPr>
          <p:nvPr/>
        </p:nvSpPr>
        <p:spPr bwMode="auto">
          <a:xfrm>
            <a:off x="1145383" y="810391"/>
            <a:ext cx="6922395" cy="1080707"/>
          </a:xfrm>
          <a:prstGeom prst="rect">
            <a:avLst/>
          </a:prstGeom>
          <a:noFill/>
          <a:ln w="9525">
            <a:noFill/>
            <a:miter lim="800000"/>
            <a:headEnd/>
            <a:tailEnd/>
          </a:ln>
        </p:spPr>
        <p:txBody>
          <a:bodyPr rot="0" vert="horz" wrap="square" lIns="121920" tIns="60960" rIns="121920" bIns="60960" anchor="t" anchorCtr="0">
            <a:noAutofit/>
          </a:bodyPr>
          <a:lstStyle/>
          <a:p>
            <a:pPr marL="0" marR="0" lvl="0" indent="0" algn="l" defTabSz="1219170" rtl="0" eaLnBrk="1" fontAlgn="auto" latinLnBrk="0" hangingPunct="1">
              <a:lnSpc>
                <a:spcPct val="107000"/>
              </a:lnSpc>
              <a:spcBef>
                <a:spcPts val="0"/>
              </a:spcBef>
              <a:spcAft>
                <a:spcPts val="1067"/>
              </a:spcAft>
              <a:buClr>
                <a:srgbClr val="000000"/>
              </a:buClr>
              <a:buSzTx/>
              <a:buFontTx/>
              <a:buNone/>
              <a:tabLst/>
              <a:defRPr/>
            </a:pPr>
            <a:r>
              <a:rPr kumimoji="0" lang="en-US" sz="5867" b="1" i="0" u="none" strike="noStrike" kern="0" cap="small" spc="0" normalizeH="0" baseline="0" noProof="0" dirty="0">
                <a:ln>
                  <a:noFill/>
                </a:ln>
                <a:solidFill>
                  <a:srgbClr val="000000"/>
                </a:solidFill>
                <a:effectLst/>
                <a:uLnTx/>
                <a:uFillTx/>
                <a:latin typeface="Montserrat" panose="00000500000000000000" pitchFamily="50" charset="0"/>
                <a:ea typeface="Calibri" panose="020F0502020204030204" pitchFamily="34" charset="0"/>
                <a:cs typeface="Times New Roman" panose="02020603050405020304" pitchFamily="18" charset="0"/>
                <a:sym typeface="Arial"/>
              </a:rPr>
              <a:t>HOUSEKEEPING</a:t>
            </a:r>
            <a:r>
              <a:rPr kumimoji="0" lang="en-US" sz="4800" b="1" i="0" u="none" strike="noStrike" kern="0" cap="small" spc="0" normalizeH="0" baseline="0" noProof="0" dirty="0">
                <a:ln>
                  <a:noFill/>
                </a:ln>
                <a:solidFill>
                  <a:srgbClr val="000000"/>
                </a:solidFill>
                <a:effectLst/>
                <a:uLnTx/>
                <a:uFillTx/>
                <a:latin typeface="Montserrat" panose="00000500000000000000" pitchFamily="50" charset="0"/>
                <a:ea typeface="Calibri" panose="020F0502020204030204" pitchFamily="34" charset="0"/>
                <a:cs typeface="Times New Roman" panose="02020603050405020304" pitchFamily="18" charset="0"/>
                <a:sym typeface="Arial"/>
              </a:rPr>
              <a:t> </a:t>
            </a:r>
            <a:endParaRPr kumimoji="0" lang="en-AU" sz="1400" b="1" i="0" u="none" strike="noStrike" kern="0" cap="none" spc="0" normalizeH="0" baseline="0" noProof="0" dirty="0">
              <a:ln>
                <a:noFill/>
              </a:ln>
              <a:solidFill>
                <a:srgbClr val="000000"/>
              </a:solidFill>
              <a:effectLst/>
              <a:uLnTx/>
              <a:uFillTx/>
              <a:latin typeface="Montserrat" panose="00000500000000000000" pitchFamily="50" charset="0"/>
              <a:ea typeface="Calibri" panose="020F0502020204030204" pitchFamily="34" charset="0"/>
              <a:cs typeface="Times New Roman" panose="02020603050405020304" pitchFamily="18" charset="0"/>
              <a:sym typeface="Arial"/>
            </a:endParaRPr>
          </a:p>
        </p:txBody>
      </p:sp>
      <p:grpSp>
        <p:nvGrpSpPr>
          <p:cNvPr id="36" name="Group 35">
            <a:extLst>
              <a:ext uri="{FF2B5EF4-FFF2-40B4-BE49-F238E27FC236}">
                <a16:creationId xmlns:a16="http://schemas.microsoft.com/office/drawing/2014/main" id="{36018144-0AC9-4BC0-A6FC-EF33042E4F76}"/>
              </a:ext>
            </a:extLst>
          </p:cNvPr>
          <p:cNvGrpSpPr/>
          <p:nvPr/>
        </p:nvGrpSpPr>
        <p:grpSpPr>
          <a:xfrm>
            <a:off x="1134235" y="2877719"/>
            <a:ext cx="9923532" cy="2627963"/>
            <a:chOff x="846311" y="1711971"/>
            <a:chExt cx="7442649" cy="1970972"/>
          </a:xfrm>
        </p:grpSpPr>
        <p:sp>
          <p:nvSpPr>
            <p:cNvPr id="61" name="Google Shape;61;p14"/>
            <p:cNvSpPr txBox="1"/>
            <p:nvPr/>
          </p:nvSpPr>
          <p:spPr>
            <a:xfrm>
              <a:off x="1576827" y="1762965"/>
              <a:ext cx="1758326" cy="771915"/>
            </a:xfrm>
            <a:prstGeom prst="rect">
              <a:avLst/>
            </a:prstGeom>
            <a:noFill/>
            <a:ln>
              <a:noFill/>
            </a:ln>
          </p:spPr>
          <p:txBody>
            <a:bodyPr spcFirstLastPara="1" wrap="square" lIns="121900" tIns="121900" rIns="121900" bIns="121900" anchor="t" anchorCtr="0">
              <a:noAutofit/>
            </a:bodyPr>
            <a:lstStyle/>
            <a:p>
              <a:pPr marL="186262" marR="0" lvl="0" indent="0" algn="l" defTabSz="1219170" rtl="0" eaLnBrk="1" fontAlgn="auto" latinLnBrk="0" hangingPunct="1">
                <a:lnSpc>
                  <a:spcPct val="100000"/>
                </a:lnSpc>
                <a:spcBef>
                  <a:spcPts val="0"/>
                </a:spcBef>
                <a:spcAft>
                  <a:spcPts val="0"/>
                </a:spcAft>
                <a:buClr>
                  <a:srgbClr val="38761D"/>
                </a:buClr>
                <a:buSzPts val="1400"/>
                <a:buFontTx/>
                <a:buNone/>
                <a:tabLst/>
                <a:defRPr/>
              </a:pPr>
              <a:r>
                <a:rPr kumimoji="0" lang="en-US" sz="2400" b="1" i="1"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ontserrat"/>
                  <a:sym typeface="Montserrat"/>
                </a:rPr>
                <a:t>Emergency</a:t>
              </a:r>
            </a:p>
            <a:p>
              <a:pPr marL="186262" marR="0" lvl="0" indent="0" algn="l" defTabSz="1219170" rtl="0" eaLnBrk="1" fontAlgn="auto" latinLnBrk="0" hangingPunct="1">
                <a:lnSpc>
                  <a:spcPct val="100000"/>
                </a:lnSpc>
                <a:spcBef>
                  <a:spcPts val="0"/>
                </a:spcBef>
                <a:spcAft>
                  <a:spcPts val="0"/>
                </a:spcAft>
                <a:buClr>
                  <a:srgbClr val="38761D"/>
                </a:buClr>
                <a:buSzPts val="1400"/>
                <a:buFontTx/>
                <a:buNone/>
                <a:tabLst/>
                <a:defRPr/>
              </a:pPr>
              <a:r>
                <a:rPr kumimoji="0" lang="en-US" sz="2400" b="1" i="1"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ontserrat"/>
                  <a:sym typeface="Montserrat"/>
                </a:rPr>
                <a:t>evacuation</a:t>
              </a:r>
            </a:p>
            <a:p>
              <a:pPr marL="609585" marR="0" lvl="0" indent="-423323" algn="l" defTabSz="1219170" rtl="0" eaLnBrk="1" fontAlgn="auto" latinLnBrk="0" hangingPunct="1">
                <a:lnSpc>
                  <a:spcPct val="100000"/>
                </a:lnSpc>
                <a:spcBef>
                  <a:spcPts val="0"/>
                </a:spcBef>
                <a:spcAft>
                  <a:spcPts val="0"/>
                </a:spcAft>
                <a:buClr>
                  <a:srgbClr val="38761D"/>
                </a:buClr>
                <a:buSzPts val="1400"/>
                <a:buFont typeface="Montserrat"/>
                <a:buChar char="●"/>
                <a:tabLst/>
                <a:defRPr/>
              </a:pPr>
              <a:endParaRPr kumimoji="0" lang="en-US" sz="2400" b="1" i="1"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ontserrat"/>
                <a:sym typeface="Montserrat"/>
              </a:endParaRPr>
            </a:p>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1" i="1"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ontserrat"/>
                <a:sym typeface="Montserrat"/>
              </a:endParaRPr>
            </a:p>
            <a:p>
              <a:pPr marL="609585"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1" i="1"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ontserrat"/>
                <a:sym typeface="Montserrat"/>
              </a:endParaRPr>
            </a:p>
          </p:txBody>
        </p:sp>
        <p:sp>
          <p:nvSpPr>
            <p:cNvPr id="10" name="Google Shape;61;p14">
              <a:extLst>
                <a:ext uri="{FF2B5EF4-FFF2-40B4-BE49-F238E27FC236}">
                  <a16:creationId xmlns:a16="http://schemas.microsoft.com/office/drawing/2014/main" id="{94D686E3-E8AB-44B0-A646-220E70986EB4}"/>
                </a:ext>
              </a:extLst>
            </p:cNvPr>
            <p:cNvSpPr txBox="1"/>
            <p:nvPr/>
          </p:nvSpPr>
          <p:spPr>
            <a:xfrm>
              <a:off x="1576463" y="3072478"/>
              <a:ext cx="1345367" cy="571128"/>
            </a:xfrm>
            <a:prstGeom prst="rect">
              <a:avLst/>
            </a:prstGeom>
            <a:noFill/>
            <a:ln>
              <a:noFill/>
            </a:ln>
          </p:spPr>
          <p:txBody>
            <a:bodyPr spcFirstLastPara="1" wrap="square" lIns="121900" tIns="121900" rIns="121900" bIns="121900" anchor="t" anchorCtr="0">
              <a:noAutofit/>
            </a:bodyPr>
            <a:lstStyle/>
            <a:p>
              <a:pPr marL="186262" marR="0" lvl="0" indent="0" algn="l" defTabSz="1219170" rtl="0" eaLnBrk="1" fontAlgn="auto" latinLnBrk="0" hangingPunct="1">
                <a:lnSpc>
                  <a:spcPct val="100000"/>
                </a:lnSpc>
                <a:spcBef>
                  <a:spcPts val="0"/>
                </a:spcBef>
                <a:spcAft>
                  <a:spcPts val="0"/>
                </a:spcAft>
                <a:buClr>
                  <a:srgbClr val="38761D"/>
                </a:buClr>
                <a:buSzPts val="1400"/>
                <a:buFontTx/>
                <a:buNone/>
                <a:tabLst/>
                <a:defRPr/>
              </a:pPr>
              <a:r>
                <a:rPr kumimoji="0" lang="en-US" sz="2400" b="1" i="1"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ontserrat"/>
                  <a:sym typeface="Montserrat"/>
                </a:rPr>
                <a:t>Toilets</a:t>
              </a:r>
            </a:p>
          </p:txBody>
        </p:sp>
        <p:sp>
          <p:nvSpPr>
            <p:cNvPr id="11" name="Google Shape;61;p14">
              <a:extLst>
                <a:ext uri="{FF2B5EF4-FFF2-40B4-BE49-F238E27FC236}">
                  <a16:creationId xmlns:a16="http://schemas.microsoft.com/office/drawing/2014/main" id="{375B533F-AD0D-45BA-A751-F093E9A4BC61}"/>
                </a:ext>
              </a:extLst>
            </p:cNvPr>
            <p:cNvSpPr txBox="1"/>
            <p:nvPr/>
          </p:nvSpPr>
          <p:spPr>
            <a:xfrm>
              <a:off x="4216233" y="1762965"/>
              <a:ext cx="1588715" cy="508821"/>
            </a:xfrm>
            <a:prstGeom prst="rect">
              <a:avLst/>
            </a:prstGeom>
            <a:noFill/>
            <a:ln>
              <a:noFill/>
            </a:ln>
          </p:spPr>
          <p:txBody>
            <a:bodyPr spcFirstLastPara="1" wrap="square" lIns="121900" tIns="121900" rIns="121900" bIns="121900" anchor="t" anchorCtr="0">
              <a:noAutofit/>
            </a:bodyPr>
            <a:lstStyle/>
            <a:p>
              <a:pPr marL="186262" marR="0" lvl="0" indent="0" algn="l" defTabSz="1219170" rtl="0" eaLnBrk="1" fontAlgn="auto" latinLnBrk="0" hangingPunct="1">
                <a:lnSpc>
                  <a:spcPct val="100000"/>
                </a:lnSpc>
                <a:spcBef>
                  <a:spcPts val="0"/>
                </a:spcBef>
                <a:spcAft>
                  <a:spcPts val="0"/>
                </a:spcAft>
                <a:buClr>
                  <a:srgbClr val="38761D"/>
                </a:buClr>
                <a:buSzPts val="1400"/>
                <a:buFontTx/>
                <a:buNone/>
                <a:tabLst/>
                <a:defRPr/>
              </a:pPr>
              <a:r>
                <a:rPr kumimoji="0" lang="en-US" sz="2400" b="1" i="1"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ontserrat"/>
                  <a:sym typeface="Montserrat"/>
                </a:rPr>
                <a:t>Smoking area</a:t>
              </a:r>
              <a:endParaRPr kumimoji="0" sz="2400" b="1" i="1"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ontserrat"/>
                <a:sym typeface="Montserrat"/>
              </a:endParaRPr>
            </a:p>
            <a:p>
              <a:pPr marL="609585"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1" i="1"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ontserrat"/>
                <a:sym typeface="Montserrat"/>
              </a:endParaRPr>
            </a:p>
          </p:txBody>
        </p:sp>
        <p:sp>
          <p:nvSpPr>
            <p:cNvPr id="12" name="Google Shape;61;p14">
              <a:extLst>
                <a:ext uri="{FF2B5EF4-FFF2-40B4-BE49-F238E27FC236}">
                  <a16:creationId xmlns:a16="http://schemas.microsoft.com/office/drawing/2014/main" id="{6CAC5FDC-685C-46B7-AEC5-38DF65A96878}"/>
                </a:ext>
              </a:extLst>
            </p:cNvPr>
            <p:cNvSpPr txBox="1"/>
            <p:nvPr/>
          </p:nvSpPr>
          <p:spPr>
            <a:xfrm>
              <a:off x="4238723" y="3075799"/>
              <a:ext cx="1345367" cy="508821"/>
            </a:xfrm>
            <a:prstGeom prst="rect">
              <a:avLst/>
            </a:prstGeom>
            <a:noFill/>
            <a:ln>
              <a:noFill/>
            </a:ln>
          </p:spPr>
          <p:txBody>
            <a:bodyPr spcFirstLastPara="1" wrap="square" lIns="121900" tIns="121900" rIns="121900" bIns="121900" anchor="t" anchorCtr="0">
              <a:noAutofit/>
            </a:bodyPr>
            <a:lstStyle/>
            <a:p>
              <a:pPr marL="186262" marR="0" lvl="0" indent="0" algn="l" defTabSz="1219170" rtl="0" eaLnBrk="1" fontAlgn="auto" latinLnBrk="0" hangingPunct="1">
                <a:lnSpc>
                  <a:spcPct val="100000"/>
                </a:lnSpc>
                <a:spcBef>
                  <a:spcPts val="0"/>
                </a:spcBef>
                <a:spcAft>
                  <a:spcPts val="0"/>
                </a:spcAft>
                <a:buClr>
                  <a:srgbClr val="38761D"/>
                </a:buClr>
                <a:buSzPts val="1400"/>
                <a:buFontTx/>
                <a:buNone/>
                <a:tabLst/>
                <a:defRPr/>
              </a:pPr>
              <a:r>
                <a:rPr kumimoji="0" lang="en-US" sz="2400" b="1" i="1"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ontserrat"/>
                  <a:sym typeface="Montserrat"/>
                </a:rPr>
                <a:t>Phones</a:t>
              </a:r>
              <a:endParaRPr kumimoji="0" sz="2400" b="1" i="1"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ontserrat"/>
                <a:sym typeface="Montserrat"/>
              </a:endParaRPr>
            </a:p>
            <a:p>
              <a:pPr marL="609585"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1" i="1" u="none" strike="noStrike" kern="0" cap="none" spc="0" normalizeH="0" baseline="0" noProof="0" dirty="0">
                <a:ln>
                  <a:noFill/>
                </a:ln>
                <a:solidFill>
                  <a:srgbClr val="000000"/>
                </a:solidFill>
                <a:effectLst/>
                <a:uLnTx/>
                <a:uFillTx/>
                <a:latin typeface="Roboto" panose="02000000000000000000" pitchFamily="2" charset="0"/>
                <a:ea typeface="Roboto" panose="02000000000000000000" pitchFamily="2" charset="0"/>
                <a:cs typeface="Montserrat"/>
                <a:sym typeface="Montserrat"/>
              </a:endParaRPr>
            </a:p>
          </p:txBody>
        </p:sp>
        <p:sp>
          <p:nvSpPr>
            <p:cNvPr id="13" name="Google Shape;61;p14">
              <a:extLst>
                <a:ext uri="{FF2B5EF4-FFF2-40B4-BE49-F238E27FC236}">
                  <a16:creationId xmlns:a16="http://schemas.microsoft.com/office/drawing/2014/main" id="{AB4512E4-4893-482F-B1E5-0746512D456D}"/>
                </a:ext>
              </a:extLst>
            </p:cNvPr>
            <p:cNvSpPr txBox="1"/>
            <p:nvPr/>
          </p:nvSpPr>
          <p:spPr>
            <a:xfrm>
              <a:off x="6700245" y="1783774"/>
              <a:ext cx="1588715" cy="807071"/>
            </a:xfrm>
            <a:prstGeom prst="rect">
              <a:avLst/>
            </a:prstGeom>
            <a:noFill/>
            <a:ln>
              <a:noFill/>
            </a:ln>
          </p:spPr>
          <p:txBody>
            <a:bodyPr spcFirstLastPara="1" wrap="square" lIns="121900" tIns="121900" rIns="121900" bIns="121900" anchor="t" anchorCtr="0">
              <a:noAutofit/>
            </a:bodyPr>
            <a:lstStyle/>
            <a:p>
              <a:pPr marL="186262" marR="0" lvl="0" indent="0" algn="l" defTabSz="1219170" rtl="0" eaLnBrk="1" fontAlgn="auto" latinLnBrk="0" hangingPunct="1">
                <a:lnSpc>
                  <a:spcPct val="100000"/>
                </a:lnSpc>
                <a:spcBef>
                  <a:spcPts val="0"/>
                </a:spcBef>
                <a:spcAft>
                  <a:spcPts val="0"/>
                </a:spcAft>
                <a:buClr>
                  <a:srgbClr val="38761D"/>
                </a:buClr>
                <a:buSzPts val="1400"/>
                <a:buFontTx/>
                <a:buNone/>
                <a:tabLst/>
                <a:defRPr/>
              </a:pPr>
              <a:r>
                <a:rPr kumimoji="0" lang="en-US" sz="2400" b="1" i="1"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ontserrat"/>
                  <a:sym typeface="Montserrat"/>
                </a:rPr>
                <a:t>Duration</a:t>
              </a:r>
            </a:p>
            <a:p>
              <a:pPr marL="186262" marR="0" lvl="0" indent="0" algn="l" defTabSz="1219170" rtl="0" eaLnBrk="1" fontAlgn="auto" latinLnBrk="0" hangingPunct="1">
                <a:lnSpc>
                  <a:spcPct val="100000"/>
                </a:lnSpc>
                <a:spcBef>
                  <a:spcPts val="0"/>
                </a:spcBef>
                <a:spcAft>
                  <a:spcPts val="0"/>
                </a:spcAft>
                <a:buClr>
                  <a:srgbClr val="38761D"/>
                </a:buClr>
                <a:buSzPts val="1400"/>
                <a:buFontTx/>
                <a:buNone/>
                <a:tabLst/>
                <a:defRPr/>
              </a:pPr>
              <a:r>
                <a:rPr kumimoji="0" lang="en-US" sz="2400" b="1" i="1"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ontserrat"/>
                  <a:sym typeface="Montserrat"/>
                </a:rPr>
                <a:t>and breaks</a:t>
              </a:r>
            </a:p>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1" i="1"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ontserrat"/>
                <a:sym typeface="Montserrat"/>
              </a:endParaRPr>
            </a:p>
            <a:p>
              <a:pPr marL="609585"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1" i="1" u="none" strike="noStrike" kern="0" cap="none" spc="0" normalizeH="0" baseline="0" noProof="0" dirty="0">
                <a:ln>
                  <a:noFill/>
                </a:ln>
                <a:solidFill>
                  <a:srgbClr val="FFFFFF"/>
                </a:solidFill>
                <a:effectLst/>
                <a:uLnTx/>
                <a:uFillTx/>
                <a:latin typeface="Roboto" panose="02000000000000000000" pitchFamily="2" charset="0"/>
                <a:ea typeface="Roboto" panose="02000000000000000000" pitchFamily="2" charset="0"/>
                <a:cs typeface="Montserrat"/>
                <a:sym typeface="Montserrat"/>
              </a:endParaRPr>
            </a:p>
          </p:txBody>
        </p:sp>
        <p:grpSp>
          <p:nvGrpSpPr>
            <p:cNvPr id="29" name="Group 28">
              <a:extLst>
                <a:ext uri="{FF2B5EF4-FFF2-40B4-BE49-F238E27FC236}">
                  <a16:creationId xmlns:a16="http://schemas.microsoft.com/office/drawing/2014/main" id="{BBB110E2-A3C5-45C0-BB3B-6C72EE946AB7}"/>
                </a:ext>
              </a:extLst>
            </p:cNvPr>
            <p:cNvGrpSpPr/>
            <p:nvPr/>
          </p:nvGrpSpPr>
          <p:grpSpPr>
            <a:xfrm>
              <a:off x="3468550" y="2892836"/>
              <a:ext cx="787151" cy="787151"/>
              <a:chOff x="3779611" y="3657512"/>
              <a:chExt cx="1036779" cy="1036779"/>
            </a:xfrm>
          </p:grpSpPr>
          <p:sp>
            <p:nvSpPr>
              <p:cNvPr id="26" name="Oval 25">
                <a:extLst>
                  <a:ext uri="{FF2B5EF4-FFF2-40B4-BE49-F238E27FC236}">
                    <a16:creationId xmlns:a16="http://schemas.microsoft.com/office/drawing/2014/main" id="{36B69ACF-391C-48EE-A097-6C8DA58B5DA6}"/>
                  </a:ext>
                </a:extLst>
              </p:cNvPr>
              <p:cNvSpPr/>
              <p:nvPr/>
            </p:nvSpPr>
            <p:spPr>
              <a:xfrm>
                <a:off x="3779611" y="3657512"/>
                <a:ext cx="1036779" cy="10367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IN" sz="1867"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14" name="Graphic 13" descr="Speaker Phone">
                <a:extLst>
                  <a:ext uri="{FF2B5EF4-FFF2-40B4-BE49-F238E27FC236}">
                    <a16:creationId xmlns:a16="http://schemas.microsoft.com/office/drawing/2014/main" id="{F36B992B-073E-4D1C-BA3E-962372F57E4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41458" y="3702625"/>
                <a:ext cx="914400" cy="914400"/>
              </a:xfrm>
              <a:prstGeom prst="rect">
                <a:avLst/>
              </a:prstGeom>
            </p:spPr>
          </p:pic>
        </p:grpSp>
        <p:grpSp>
          <p:nvGrpSpPr>
            <p:cNvPr id="31" name="Group 30">
              <a:extLst>
                <a:ext uri="{FF2B5EF4-FFF2-40B4-BE49-F238E27FC236}">
                  <a16:creationId xmlns:a16="http://schemas.microsoft.com/office/drawing/2014/main" id="{2C58F95B-394D-4E75-BE47-BE0B16237BCC}"/>
                </a:ext>
              </a:extLst>
            </p:cNvPr>
            <p:cNvGrpSpPr/>
            <p:nvPr/>
          </p:nvGrpSpPr>
          <p:grpSpPr>
            <a:xfrm>
              <a:off x="3468550" y="1711971"/>
              <a:ext cx="787151" cy="787151"/>
              <a:chOff x="841273" y="3630569"/>
              <a:chExt cx="1036779" cy="1036779"/>
            </a:xfrm>
          </p:grpSpPr>
          <p:sp>
            <p:nvSpPr>
              <p:cNvPr id="28" name="Oval 27">
                <a:extLst>
                  <a:ext uri="{FF2B5EF4-FFF2-40B4-BE49-F238E27FC236}">
                    <a16:creationId xmlns:a16="http://schemas.microsoft.com/office/drawing/2014/main" id="{3E7B4494-A786-417F-9DA3-863780ED57C4}"/>
                  </a:ext>
                </a:extLst>
              </p:cNvPr>
              <p:cNvSpPr/>
              <p:nvPr/>
            </p:nvSpPr>
            <p:spPr>
              <a:xfrm>
                <a:off x="841273" y="3630569"/>
                <a:ext cx="1036779" cy="10367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IN" sz="1867"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16" name="Graphic 15" descr="Smoking">
                <a:extLst>
                  <a:ext uri="{FF2B5EF4-FFF2-40B4-BE49-F238E27FC236}">
                    <a16:creationId xmlns:a16="http://schemas.microsoft.com/office/drawing/2014/main" id="{8C29C9CC-C84E-4C33-968C-53192937006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21390" y="3635477"/>
                <a:ext cx="872406" cy="872406"/>
              </a:xfrm>
              <a:prstGeom prst="rect">
                <a:avLst/>
              </a:prstGeom>
            </p:spPr>
          </p:pic>
        </p:grpSp>
        <p:grpSp>
          <p:nvGrpSpPr>
            <p:cNvPr id="24" name="Group 23">
              <a:extLst>
                <a:ext uri="{FF2B5EF4-FFF2-40B4-BE49-F238E27FC236}">
                  <a16:creationId xmlns:a16="http://schemas.microsoft.com/office/drawing/2014/main" id="{ACDFB3F4-6A4E-4E5D-87CE-C48D1417B965}"/>
                </a:ext>
              </a:extLst>
            </p:cNvPr>
            <p:cNvGrpSpPr/>
            <p:nvPr/>
          </p:nvGrpSpPr>
          <p:grpSpPr>
            <a:xfrm>
              <a:off x="846311" y="2895792"/>
              <a:ext cx="787151" cy="787151"/>
              <a:chOff x="3217342" y="1658490"/>
              <a:chExt cx="1036779" cy="1036779"/>
            </a:xfrm>
          </p:grpSpPr>
          <p:sp>
            <p:nvSpPr>
              <p:cNvPr id="25" name="Oval 24">
                <a:extLst>
                  <a:ext uri="{FF2B5EF4-FFF2-40B4-BE49-F238E27FC236}">
                    <a16:creationId xmlns:a16="http://schemas.microsoft.com/office/drawing/2014/main" id="{4086F633-C8EF-4A95-A934-E75179A0F288}"/>
                  </a:ext>
                </a:extLst>
              </p:cNvPr>
              <p:cNvSpPr/>
              <p:nvPr/>
            </p:nvSpPr>
            <p:spPr>
              <a:xfrm>
                <a:off x="3217342" y="1658490"/>
                <a:ext cx="1036779" cy="10367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IN" sz="1867"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18" name="Graphic 17" descr="Toilet">
                <a:extLst>
                  <a:ext uri="{FF2B5EF4-FFF2-40B4-BE49-F238E27FC236}">
                    <a16:creationId xmlns:a16="http://schemas.microsoft.com/office/drawing/2014/main" id="{C06DE379-BCEB-45AE-8970-C23B8902341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308641" y="1747683"/>
                <a:ext cx="873057" cy="873057"/>
              </a:xfrm>
              <a:prstGeom prst="rect">
                <a:avLst/>
              </a:prstGeom>
            </p:spPr>
          </p:pic>
        </p:grpSp>
        <p:grpSp>
          <p:nvGrpSpPr>
            <p:cNvPr id="30" name="Group 29">
              <a:extLst>
                <a:ext uri="{FF2B5EF4-FFF2-40B4-BE49-F238E27FC236}">
                  <a16:creationId xmlns:a16="http://schemas.microsoft.com/office/drawing/2014/main" id="{5CDA5731-FA7B-4AEE-9D78-CFF4D40C85E2}"/>
                </a:ext>
              </a:extLst>
            </p:cNvPr>
            <p:cNvGrpSpPr/>
            <p:nvPr/>
          </p:nvGrpSpPr>
          <p:grpSpPr>
            <a:xfrm>
              <a:off x="5980102" y="1725440"/>
              <a:ext cx="787151" cy="787151"/>
              <a:chOff x="2264488" y="3630568"/>
              <a:chExt cx="1036779" cy="1036779"/>
            </a:xfrm>
          </p:grpSpPr>
          <p:sp>
            <p:nvSpPr>
              <p:cNvPr id="27" name="Oval 26">
                <a:extLst>
                  <a:ext uri="{FF2B5EF4-FFF2-40B4-BE49-F238E27FC236}">
                    <a16:creationId xmlns:a16="http://schemas.microsoft.com/office/drawing/2014/main" id="{A4DD10CD-033C-4252-A904-EB4CF81B5E81}"/>
                  </a:ext>
                </a:extLst>
              </p:cNvPr>
              <p:cNvSpPr/>
              <p:nvPr/>
            </p:nvSpPr>
            <p:spPr>
              <a:xfrm>
                <a:off x="2264488" y="3630568"/>
                <a:ext cx="1036779" cy="10367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IN" sz="1867" b="0" i="0" u="none" strike="noStrike" kern="0" cap="none" spc="0" normalizeH="0" baseline="0" noProof="0" dirty="0">
                  <a:ln>
                    <a:noFill/>
                  </a:ln>
                  <a:solidFill>
                    <a:srgbClr val="FFFFFF"/>
                  </a:solidFill>
                  <a:effectLst/>
                  <a:uLnTx/>
                  <a:uFillTx/>
                  <a:latin typeface="Arial"/>
                  <a:ea typeface="+mn-ea"/>
                  <a:cs typeface="+mn-cs"/>
                  <a:sym typeface="Arial"/>
                </a:endParaRPr>
              </a:p>
            </p:txBody>
          </p:sp>
          <p:pic>
            <p:nvPicPr>
              <p:cNvPr id="20" name="Graphic 19" descr="Pause">
                <a:extLst>
                  <a:ext uri="{FF2B5EF4-FFF2-40B4-BE49-F238E27FC236}">
                    <a16:creationId xmlns:a16="http://schemas.microsoft.com/office/drawing/2014/main" id="{0BDCE4FA-7808-4BC5-B281-E946B551032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392402" y="3758482"/>
                <a:ext cx="780950" cy="780950"/>
              </a:xfrm>
              <a:prstGeom prst="rect">
                <a:avLst/>
              </a:prstGeom>
            </p:spPr>
          </p:pic>
        </p:grpSp>
        <p:grpSp>
          <p:nvGrpSpPr>
            <p:cNvPr id="32" name="Group 31">
              <a:extLst>
                <a:ext uri="{FF2B5EF4-FFF2-40B4-BE49-F238E27FC236}">
                  <a16:creationId xmlns:a16="http://schemas.microsoft.com/office/drawing/2014/main" id="{3D3B04A6-1AA7-40A7-8575-C457C44550B0}"/>
                </a:ext>
              </a:extLst>
            </p:cNvPr>
            <p:cNvGrpSpPr/>
            <p:nvPr/>
          </p:nvGrpSpPr>
          <p:grpSpPr>
            <a:xfrm>
              <a:off x="851454" y="1711972"/>
              <a:ext cx="787151" cy="787151"/>
              <a:chOff x="1407287" y="1732642"/>
              <a:chExt cx="1036779" cy="1036779"/>
            </a:xfrm>
          </p:grpSpPr>
          <p:sp>
            <p:nvSpPr>
              <p:cNvPr id="23" name="Oval 22">
                <a:extLst>
                  <a:ext uri="{FF2B5EF4-FFF2-40B4-BE49-F238E27FC236}">
                    <a16:creationId xmlns:a16="http://schemas.microsoft.com/office/drawing/2014/main" id="{1423346F-7C15-485F-8FCC-41FCC61FC9BE}"/>
                  </a:ext>
                </a:extLst>
              </p:cNvPr>
              <p:cNvSpPr/>
              <p:nvPr/>
            </p:nvSpPr>
            <p:spPr>
              <a:xfrm>
                <a:off x="1407287" y="1732642"/>
                <a:ext cx="1036779" cy="10367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IN" sz="1867" b="0" i="0" u="none" strike="noStrike" kern="0" cap="none" spc="0" normalizeH="0" baseline="0" noProof="0" dirty="0">
                  <a:ln>
                    <a:noFill/>
                  </a:ln>
                  <a:solidFill>
                    <a:srgbClr val="FFFFFF"/>
                  </a:solidFill>
                  <a:effectLst/>
                  <a:uLnTx/>
                  <a:uFillTx/>
                  <a:latin typeface="Arial"/>
                  <a:ea typeface="+mn-ea"/>
                  <a:cs typeface="+mn-cs"/>
                  <a:sym typeface="Arial"/>
                </a:endParaRPr>
              </a:p>
            </p:txBody>
          </p:sp>
          <p:pic>
            <p:nvPicPr>
              <p:cNvPr id="22" name="Graphic 21" descr="Hospital">
                <a:extLst>
                  <a:ext uri="{FF2B5EF4-FFF2-40B4-BE49-F238E27FC236}">
                    <a16:creationId xmlns:a16="http://schemas.microsoft.com/office/drawing/2014/main" id="{EF5504D9-2A84-4DE5-92C7-69C0C6776EB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481848" y="1769806"/>
                <a:ext cx="883765" cy="883765"/>
              </a:xfrm>
              <a:prstGeom prst="rect">
                <a:avLst/>
              </a:prstGeom>
            </p:spPr>
          </p:pic>
        </p:grpSp>
      </p:grpSp>
      <p:sp>
        <p:nvSpPr>
          <p:cNvPr id="33" name="Rectangle 32">
            <a:extLst>
              <a:ext uri="{FF2B5EF4-FFF2-40B4-BE49-F238E27FC236}">
                <a16:creationId xmlns:a16="http://schemas.microsoft.com/office/drawing/2014/main" id="{118B2599-A5E0-4DF0-924C-C3FF7895E81C}"/>
              </a:ext>
            </a:extLst>
          </p:cNvPr>
          <p:cNvSpPr/>
          <p:nvPr/>
        </p:nvSpPr>
        <p:spPr>
          <a:xfrm>
            <a:off x="653408" y="681729"/>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IN" sz="1867" b="0" i="0" u="none" strike="noStrike" kern="0" cap="none" spc="0" normalizeH="0" baseline="0" noProof="0" dirty="0">
              <a:ln>
                <a:noFill/>
              </a:ln>
              <a:solidFill>
                <a:srgbClr val="FFFFFF"/>
              </a:solidFill>
              <a:effectLst/>
              <a:uLnTx/>
              <a:uFillTx/>
              <a:latin typeface="Arial"/>
              <a:ea typeface="+mn-ea"/>
              <a:cs typeface="+mn-cs"/>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4E97259-759D-4EAF-947F-DAD7BDA1D1D1}"/>
              </a:ext>
            </a:extLst>
          </p:cNvPr>
          <p:cNvSpPr txBox="1"/>
          <p:nvPr/>
        </p:nvSpPr>
        <p:spPr>
          <a:xfrm>
            <a:off x="539261" y="413210"/>
            <a:ext cx="8698524"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Safe Work Practices</a:t>
            </a:r>
          </a:p>
        </p:txBody>
      </p:sp>
      <p:sp>
        <p:nvSpPr>
          <p:cNvPr id="4" name="Rectangle 2">
            <a:extLst>
              <a:ext uri="{FF2B5EF4-FFF2-40B4-BE49-F238E27FC236}">
                <a16:creationId xmlns:a16="http://schemas.microsoft.com/office/drawing/2014/main" id="{A464D58A-2598-432D-8DE0-E9582D36566A}"/>
              </a:ext>
            </a:extLst>
          </p:cNvPr>
          <p:cNvSpPr>
            <a:spLocks noChangeArrowheads="1"/>
          </p:cNvSpPr>
          <p:nvPr/>
        </p:nvSpPr>
        <p:spPr bwMode="auto">
          <a:xfrm>
            <a:off x="364208" y="236806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5" name="Rectangle 3">
            <a:extLst>
              <a:ext uri="{FF2B5EF4-FFF2-40B4-BE49-F238E27FC236}">
                <a16:creationId xmlns:a16="http://schemas.microsoft.com/office/drawing/2014/main" id="{A421824E-8B81-486B-ACE1-94B0D3925A85}"/>
              </a:ext>
            </a:extLst>
          </p:cNvPr>
          <p:cNvSpPr>
            <a:spLocks noChangeArrowheads="1"/>
          </p:cNvSpPr>
          <p:nvPr/>
        </p:nvSpPr>
        <p:spPr bwMode="auto">
          <a:xfrm>
            <a:off x="200085" y="470095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Safe work practices are methods that must be implemented to make sure a job is carried out as safely as possible.</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Safe work practices include:</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Day to day observation of OHS/WHS policies and procedures.</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Emergency procedures.</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Risk assessment.</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Use of basic fire-fighting equipment</a:t>
            </a:r>
            <a:r>
              <a:rPr kumimoji="0" lang="en-AU" altLang="en-US" sz="1100" b="0" i="0" u="none" strike="noStrike" cap="none" normalizeH="0" baseline="0" dirty="0">
                <a:ln>
                  <a:noFill/>
                </a:ln>
                <a:solidFill>
                  <a:schemeClr val="tx1"/>
                </a:solidFill>
                <a:effectLst/>
              </a:rPr>
              <a:t> </a:t>
            </a: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
        <p:nvSpPr>
          <p:cNvPr id="8" name="TextBox 7">
            <a:extLst>
              <a:ext uri="{FF2B5EF4-FFF2-40B4-BE49-F238E27FC236}">
                <a16:creationId xmlns:a16="http://schemas.microsoft.com/office/drawing/2014/main" id="{8A9BC6C1-6F15-4396-8AAB-864F103E398A}"/>
              </a:ext>
            </a:extLst>
          </p:cNvPr>
          <p:cNvSpPr txBox="1"/>
          <p:nvPr/>
        </p:nvSpPr>
        <p:spPr>
          <a:xfrm>
            <a:off x="364208" y="2373758"/>
            <a:ext cx="6283568" cy="1107996"/>
          </a:xfrm>
          <a:prstGeom prst="rect">
            <a:avLst/>
          </a:prstGeom>
          <a:noFill/>
        </p:spPr>
        <p:txBody>
          <a:bodyPr wrap="square">
            <a:spAutoFit/>
          </a:bodyPr>
          <a:lstStyle/>
          <a:p>
            <a:r>
              <a:rPr lang="en-AU" sz="1200" dirty="0">
                <a:effectLst/>
                <a:latin typeface="Arial Narrow" panose="020B0606020202030204" pitchFamily="34" charset="0"/>
                <a:ea typeface="MS Mincho" panose="02020609040205080304" pitchFamily="49" charset="-128"/>
                <a:cs typeface="Times New Roman" panose="02020603050405020304" pitchFamily="18" charset="0"/>
              </a:rPr>
              <a:t> </a:t>
            </a:r>
          </a:p>
          <a:p>
            <a:pPr algn="ctr"/>
            <a:r>
              <a:rPr lang="en-US" sz="1800" b="1" dirty="0">
                <a:solidFill>
                  <a:srgbClr val="1069AB"/>
                </a:solidFill>
                <a:effectLst/>
                <a:latin typeface="Arial Narrow" panose="020B0606020202030204" pitchFamily="34" charset="0"/>
                <a:ea typeface="Arial Narrow" panose="020B0606020202030204" pitchFamily="34" charset="0"/>
                <a:cs typeface="Times New Roman" panose="02020603050405020304" pitchFamily="18" charset="0"/>
              </a:rPr>
              <a:t>Safe work practices should be referred to, and documented, when completing Safe Work Method Statements/JSA as a guideline for how to carry out a task safely.</a:t>
            </a:r>
            <a:endParaRPr lang="en-AU" sz="1200" dirty="0">
              <a:effectLst/>
              <a:latin typeface="Arial Narrow" panose="020B0606020202030204" pitchFamily="34" charset="0"/>
              <a:ea typeface="MS Mincho" panose="02020609040205080304" pitchFamily="49" charset="-128"/>
              <a:cs typeface="Times New Roman" panose="02020603050405020304" pitchFamily="18" charset="0"/>
            </a:endParaRPr>
          </a:p>
        </p:txBody>
      </p:sp>
      <p:sp>
        <p:nvSpPr>
          <p:cNvPr id="10" name="TextBox 9">
            <a:extLst>
              <a:ext uri="{FF2B5EF4-FFF2-40B4-BE49-F238E27FC236}">
                <a16:creationId xmlns:a16="http://schemas.microsoft.com/office/drawing/2014/main" id="{041585FB-ADE6-4651-A968-21133B922798}"/>
              </a:ext>
            </a:extLst>
          </p:cNvPr>
          <p:cNvSpPr txBox="1"/>
          <p:nvPr/>
        </p:nvSpPr>
        <p:spPr>
          <a:xfrm>
            <a:off x="5908432" y="3582468"/>
            <a:ext cx="6283568" cy="2862322"/>
          </a:xfrm>
          <a:prstGeom prst="rect">
            <a:avLst/>
          </a:prstGeom>
          <a:noFill/>
        </p:spPr>
        <p:txBody>
          <a:bodyPr wrap="square">
            <a:spAutoFit/>
          </a:bodyPr>
          <a:lstStyle/>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General requirements for use of personal protective equipment and clothing.</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Smoking in designated areas.</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Housekeeping to ensure a clean, tidy and safe work area.</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Preventing bullying and harassment.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Storage and removal of debris</a:t>
            </a:r>
            <a:endParaRPr lang="en-AU" dirty="0"/>
          </a:p>
        </p:txBody>
      </p:sp>
    </p:spTree>
    <p:extLst>
      <p:ext uri="{BB962C8B-B14F-4D97-AF65-F5344CB8AC3E}">
        <p14:creationId xmlns:p14="http://schemas.microsoft.com/office/powerpoint/2010/main" val="2061083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5D6BD657-EB52-4E85-926B-D98BF21F3405}"/>
              </a:ext>
            </a:extLst>
          </p:cNvPr>
          <p:cNvPicPr>
            <a:picLocks noChangeAspect="1"/>
          </p:cNvPicPr>
          <p:nvPr/>
        </p:nvPicPr>
        <p:blipFill>
          <a:blip r:embed="rId2">
            <a:alphaModFix amt="58000"/>
            <a:extLst>
              <a:ext uri="{28A0092B-C50C-407E-A947-70E740481C1C}">
                <a14:useLocalDpi xmlns:a14="http://schemas.microsoft.com/office/drawing/2010/main" val="0"/>
              </a:ext>
            </a:extLst>
          </a:blip>
          <a:stretch>
            <a:fillRect/>
          </a:stretch>
        </p:blipFill>
        <p:spPr>
          <a:xfrm>
            <a:off x="7073660" y="4219679"/>
            <a:ext cx="3592542" cy="2011823"/>
          </a:xfrm>
          <a:prstGeom prst="rect">
            <a:avLst/>
          </a:prstGeom>
        </p:spPr>
      </p:pic>
      <p:pic>
        <p:nvPicPr>
          <p:cNvPr id="13" name="Picture 12">
            <a:extLst>
              <a:ext uri="{FF2B5EF4-FFF2-40B4-BE49-F238E27FC236}">
                <a16:creationId xmlns:a16="http://schemas.microsoft.com/office/drawing/2014/main" id="{1635FE9C-74E4-44D8-ABFF-916224BBF9B7}"/>
              </a:ext>
            </a:extLst>
          </p:cNvPr>
          <p:cNvPicPr>
            <a:picLocks noChangeAspect="1"/>
          </p:cNvPicPr>
          <p:nvPr/>
        </p:nvPicPr>
        <p:blipFill>
          <a:blip r:embed="rId3" cstate="print">
            <a:alphaModFix amt="31000"/>
            <a:extLst>
              <a:ext uri="{28A0092B-C50C-407E-A947-70E740481C1C}">
                <a14:useLocalDpi xmlns:a14="http://schemas.microsoft.com/office/drawing/2010/main" val="0"/>
              </a:ext>
            </a:extLst>
          </a:blip>
          <a:stretch>
            <a:fillRect/>
          </a:stretch>
        </p:blipFill>
        <p:spPr>
          <a:xfrm>
            <a:off x="30744" y="3054889"/>
            <a:ext cx="5943506" cy="3266067"/>
          </a:xfrm>
          <a:prstGeom prst="rect">
            <a:avLst/>
          </a:prstGeom>
        </p:spPr>
      </p:pic>
      <p:sp>
        <p:nvSpPr>
          <p:cNvPr id="10" name="Rectangle 9">
            <a:extLst>
              <a:ext uri="{FF2B5EF4-FFF2-40B4-BE49-F238E27FC236}">
                <a16:creationId xmlns:a16="http://schemas.microsoft.com/office/drawing/2014/main" id="{1E49D9DC-4AE2-40DC-94EC-8F1E55BF5363}"/>
              </a:ext>
            </a:extLst>
          </p:cNvPr>
          <p:cNvSpPr/>
          <p:nvPr/>
        </p:nvSpPr>
        <p:spPr>
          <a:xfrm>
            <a:off x="6727225" y="2344865"/>
            <a:ext cx="4441371" cy="710024"/>
          </a:xfrm>
          <a:prstGeom prst="rect">
            <a:avLst/>
          </a:prstGeom>
          <a:solidFill>
            <a:srgbClr val="4BA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Rectangle 7">
            <a:extLst>
              <a:ext uri="{FF2B5EF4-FFF2-40B4-BE49-F238E27FC236}">
                <a16:creationId xmlns:a16="http://schemas.microsoft.com/office/drawing/2014/main" id="{C9434EDB-0FB5-4BD0-A849-F88D9EEA59F1}"/>
              </a:ext>
            </a:extLst>
          </p:cNvPr>
          <p:cNvSpPr/>
          <p:nvPr/>
        </p:nvSpPr>
        <p:spPr>
          <a:xfrm>
            <a:off x="701039" y="2344865"/>
            <a:ext cx="4441371" cy="710024"/>
          </a:xfrm>
          <a:prstGeom prst="rect">
            <a:avLst/>
          </a:prstGeom>
          <a:solidFill>
            <a:srgbClr val="4BA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TextBox 2">
            <a:extLst>
              <a:ext uri="{FF2B5EF4-FFF2-40B4-BE49-F238E27FC236}">
                <a16:creationId xmlns:a16="http://schemas.microsoft.com/office/drawing/2014/main" id="{34B77CA5-4EBB-4438-962E-BC70FEE393CC}"/>
              </a:ext>
            </a:extLst>
          </p:cNvPr>
          <p:cNvSpPr txBox="1"/>
          <p:nvPr/>
        </p:nvSpPr>
        <p:spPr>
          <a:xfrm>
            <a:off x="7270731" y="2407490"/>
            <a:ext cx="4441371" cy="584775"/>
          </a:xfrm>
          <a:prstGeom prst="rect">
            <a:avLst/>
          </a:prstGeom>
          <a:noFill/>
        </p:spPr>
        <p:txBody>
          <a:bodyPr wrap="square">
            <a:spAutoFit/>
          </a:bodyPr>
          <a:lstStyle/>
          <a:p>
            <a:r>
              <a:rPr lang="en-AU" sz="3200" b="1" kern="0" cap="small" dirty="0">
                <a:solidFill>
                  <a:srgbClr val="FFFFFF"/>
                </a:solidFill>
                <a:latin typeface="Montserrat" panose="00000500000000000000" pitchFamily="50" charset="0"/>
                <a:cs typeface="Times New Roman" panose="02020603050405020304" pitchFamily="18" charset="0"/>
              </a:rPr>
              <a:t>What is a Risk? </a:t>
            </a:r>
          </a:p>
        </p:txBody>
      </p:sp>
      <p:sp>
        <p:nvSpPr>
          <p:cNvPr id="6" name="TextBox 5">
            <a:extLst>
              <a:ext uri="{FF2B5EF4-FFF2-40B4-BE49-F238E27FC236}">
                <a16:creationId xmlns:a16="http://schemas.microsoft.com/office/drawing/2014/main" id="{BF2E284E-B34A-4C2C-8683-5296A8721110}"/>
              </a:ext>
            </a:extLst>
          </p:cNvPr>
          <p:cNvSpPr txBox="1"/>
          <p:nvPr/>
        </p:nvSpPr>
        <p:spPr>
          <a:xfrm>
            <a:off x="1163115" y="537044"/>
            <a:ext cx="10548987"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Identify workplace hazards </a:t>
            </a:r>
          </a:p>
        </p:txBody>
      </p:sp>
      <p:sp>
        <p:nvSpPr>
          <p:cNvPr id="7" name="Rectangle 6">
            <a:extLst>
              <a:ext uri="{FF2B5EF4-FFF2-40B4-BE49-F238E27FC236}">
                <a16:creationId xmlns:a16="http://schemas.microsoft.com/office/drawing/2014/main" id="{A7F63E9A-43AF-42EC-938D-693B1722BFDE}"/>
              </a:ext>
            </a:extLst>
          </p:cNvPr>
          <p:cNvSpPr/>
          <p:nvPr/>
        </p:nvSpPr>
        <p:spPr>
          <a:xfrm>
            <a:off x="820238" y="431970"/>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219170">
              <a:buClr>
                <a:srgbClr val="000000"/>
              </a:buClr>
              <a:defRPr/>
            </a:pPr>
            <a:endParaRPr lang="en-IN" sz="1867" kern="0" dirty="0">
              <a:solidFill>
                <a:srgbClr val="FFFFFF"/>
              </a:solidFill>
              <a:latin typeface="Arial"/>
              <a:sym typeface="Arial"/>
            </a:endParaRPr>
          </a:p>
        </p:txBody>
      </p:sp>
      <p:sp>
        <p:nvSpPr>
          <p:cNvPr id="9" name="TextBox 8">
            <a:extLst>
              <a:ext uri="{FF2B5EF4-FFF2-40B4-BE49-F238E27FC236}">
                <a16:creationId xmlns:a16="http://schemas.microsoft.com/office/drawing/2014/main" id="{ACE90EC2-9D63-4103-B318-75E6575FB68F}"/>
              </a:ext>
            </a:extLst>
          </p:cNvPr>
          <p:cNvSpPr txBox="1"/>
          <p:nvPr/>
        </p:nvSpPr>
        <p:spPr>
          <a:xfrm>
            <a:off x="881198" y="2361194"/>
            <a:ext cx="4441371" cy="584775"/>
          </a:xfrm>
          <a:prstGeom prst="rect">
            <a:avLst/>
          </a:prstGeom>
          <a:noFill/>
        </p:spPr>
        <p:txBody>
          <a:bodyPr wrap="square">
            <a:spAutoFit/>
          </a:bodyPr>
          <a:lstStyle/>
          <a:p>
            <a:r>
              <a:rPr lang="en-AU" sz="3200" b="1" kern="0" cap="small" dirty="0">
                <a:solidFill>
                  <a:srgbClr val="FFFFFF"/>
                </a:solidFill>
                <a:latin typeface="Montserrat" panose="00000500000000000000" pitchFamily="50" charset="0"/>
                <a:cs typeface="Times New Roman" panose="02020603050405020304" pitchFamily="18" charset="0"/>
              </a:rPr>
              <a:t>What is a hazard? </a:t>
            </a:r>
          </a:p>
        </p:txBody>
      </p:sp>
      <p:sp>
        <p:nvSpPr>
          <p:cNvPr id="11" name="TextBox 10">
            <a:extLst>
              <a:ext uri="{FF2B5EF4-FFF2-40B4-BE49-F238E27FC236}">
                <a16:creationId xmlns:a16="http://schemas.microsoft.com/office/drawing/2014/main" id="{73FFC5A4-1FF6-4C06-BBA3-D2DDD28133A5}"/>
              </a:ext>
            </a:extLst>
          </p:cNvPr>
          <p:cNvSpPr txBox="1"/>
          <p:nvPr/>
        </p:nvSpPr>
        <p:spPr>
          <a:xfrm>
            <a:off x="586832" y="3339214"/>
            <a:ext cx="5127234" cy="1200329"/>
          </a:xfrm>
          <a:prstGeom prst="rect">
            <a:avLst/>
          </a:prstGeom>
          <a:noFill/>
        </p:spPr>
        <p:txBody>
          <a:bodyPr wrap="square">
            <a:spAutoFit/>
          </a:bodyPr>
          <a:lstStyle/>
          <a:p>
            <a:r>
              <a:rPr lang="en-AU" sz="2400" dirty="0">
                <a:solidFill>
                  <a:srgbClr val="000000"/>
                </a:solidFill>
                <a:latin typeface="Verdana" panose="020B0604030504040204" pitchFamily="34" charset="0"/>
              </a:rPr>
              <a:t>A </a:t>
            </a:r>
            <a:r>
              <a:rPr lang="en-AU" sz="2400" b="1" dirty="0">
                <a:solidFill>
                  <a:srgbClr val="000000"/>
                </a:solidFill>
                <a:latin typeface="Verdana" panose="020B0604030504040204" pitchFamily="34" charset="0"/>
              </a:rPr>
              <a:t>hazard</a:t>
            </a:r>
            <a:r>
              <a:rPr lang="en-AU" sz="2400" dirty="0">
                <a:solidFill>
                  <a:srgbClr val="000000"/>
                </a:solidFill>
                <a:latin typeface="Verdana" panose="020B0604030504040204" pitchFamily="34" charset="0"/>
              </a:rPr>
              <a:t> is a thing or situation which can cause injury, harm or damage.</a:t>
            </a:r>
          </a:p>
        </p:txBody>
      </p:sp>
      <p:sp>
        <p:nvSpPr>
          <p:cNvPr id="12" name="TextBox 11">
            <a:extLst>
              <a:ext uri="{FF2B5EF4-FFF2-40B4-BE49-F238E27FC236}">
                <a16:creationId xmlns:a16="http://schemas.microsoft.com/office/drawing/2014/main" id="{CEF61203-970E-42A5-8915-E58308AEBF60}"/>
              </a:ext>
            </a:extLst>
          </p:cNvPr>
          <p:cNvSpPr txBox="1"/>
          <p:nvPr/>
        </p:nvSpPr>
        <p:spPr>
          <a:xfrm>
            <a:off x="6437608" y="3339215"/>
            <a:ext cx="5516541" cy="1200329"/>
          </a:xfrm>
          <a:prstGeom prst="rect">
            <a:avLst/>
          </a:prstGeom>
          <a:noFill/>
        </p:spPr>
        <p:txBody>
          <a:bodyPr wrap="square">
            <a:spAutoFit/>
          </a:bodyPr>
          <a:lstStyle/>
          <a:p>
            <a:r>
              <a:rPr lang="en-AU" sz="2400" dirty="0">
                <a:solidFill>
                  <a:srgbClr val="000000"/>
                </a:solidFill>
                <a:latin typeface="Verdana" panose="020B0604030504040204" pitchFamily="34" charset="0"/>
              </a:rPr>
              <a:t>A </a:t>
            </a:r>
            <a:r>
              <a:rPr lang="en-AU" sz="2400" b="1" dirty="0">
                <a:solidFill>
                  <a:srgbClr val="000000"/>
                </a:solidFill>
                <a:latin typeface="Verdana" panose="020B0604030504040204" pitchFamily="34" charset="0"/>
              </a:rPr>
              <a:t>risk</a:t>
            </a:r>
            <a:r>
              <a:rPr lang="en-AU" sz="2400" dirty="0">
                <a:solidFill>
                  <a:srgbClr val="000000"/>
                </a:solidFill>
                <a:latin typeface="Verdana" panose="020B0604030504040204" pitchFamily="34" charset="0"/>
              </a:rPr>
              <a:t> is the likelihood or probability the hazard will cause harm</a:t>
            </a:r>
          </a:p>
        </p:txBody>
      </p:sp>
    </p:spTree>
    <p:extLst>
      <p:ext uri="{BB962C8B-B14F-4D97-AF65-F5344CB8AC3E}">
        <p14:creationId xmlns:p14="http://schemas.microsoft.com/office/powerpoint/2010/main" val="662895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B201F0D-772E-4ECD-AEA0-C64F01BD19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5315" y="2103448"/>
            <a:ext cx="8636685" cy="3973060"/>
          </a:xfrm>
          <a:prstGeom prst="rect">
            <a:avLst/>
          </a:prstGeom>
        </p:spPr>
      </p:pic>
      <p:sp>
        <p:nvSpPr>
          <p:cNvPr id="3" name="TextBox 2">
            <a:extLst>
              <a:ext uri="{FF2B5EF4-FFF2-40B4-BE49-F238E27FC236}">
                <a16:creationId xmlns:a16="http://schemas.microsoft.com/office/drawing/2014/main" id="{39826B1F-9539-4537-81DB-49582677841E}"/>
              </a:ext>
            </a:extLst>
          </p:cNvPr>
          <p:cNvSpPr txBox="1"/>
          <p:nvPr/>
        </p:nvSpPr>
        <p:spPr>
          <a:xfrm>
            <a:off x="963282" y="590713"/>
            <a:ext cx="11749176"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HAZARDS</a:t>
            </a:r>
          </a:p>
        </p:txBody>
      </p:sp>
      <p:sp>
        <p:nvSpPr>
          <p:cNvPr id="7" name="TextBox 6">
            <a:extLst>
              <a:ext uri="{FF2B5EF4-FFF2-40B4-BE49-F238E27FC236}">
                <a16:creationId xmlns:a16="http://schemas.microsoft.com/office/drawing/2014/main" id="{3D3EBEB5-A1DF-4BCE-81C2-5BC8C287BAA7}"/>
              </a:ext>
            </a:extLst>
          </p:cNvPr>
          <p:cNvSpPr txBox="1"/>
          <p:nvPr/>
        </p:nvSpPr>
        <p:spPr>
          <a:xfrm>
            <a:off x="123987" y="2372383"/>
            <a:ext cx="3555315" cy="1569660"/>
          </a:xfrm>
          <a:prstGeom prst="rect">
            <a:avLst/>
          </a:prstGeom>
          <a:noFill/>
        </p:spPr>
        <p:txBody>
          <a:bodyPr wrap="square">
            <a:spAutoFit/>
          </a:bodyPr>
          <a:lstStyle/>
          <a:p>
            <a:r>
              <a:rPr lang="en-AU" sz="3200" b="1" kern="0" dirty="0">
                <a:solidFill>
                  <a:srgbClr val="4BA500"/>
                </a:solidFill>
                <a:latin typeface="Montserrat" panose="00000500000000000000" pitchFamily="50" charset="0"/>
                <a:ea typeface="Roboto" panose="02000000000000000000" pitchFamily="2" charset="0"/>
                <a:cs typeface="Arial"/>
              </a:rPr>
              <a:t>How to look for Hazards at your work place</a:t>
            </a:r>
          </a:p>
        </p:txBody>
      </p:sp>
      <p:pic>
        <p:nvPicPr>
          <p:cNvPr id="8" name="Picture 7">
            <a:extLst>
              <a:ext uri="{FF2B5EF4-FFF2-40B4-BE49-F238E27FC236}">
                <a16:creationId xmlns:a16="http://schemas.microsoft.com/office/drawing/2014/main" id="{8CB26196-6B8F-4E73-81FC-63DD885ADB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305" y="4089978"/>
            <a:ext cx="2331195" cy="2160240"/>
          </a:xfrm>
          <a:prstGeom prst="rect">
            <a:avLst/>
          </a:prstGeom>
          <a:effectLst>
            <a:softEdge rad="190500"/>
          </a:effectLst>
        </p:spPr>
      </p:pic>
      <p:sp>
        <p:nvSpPr>
          <p:cNvPr id="9" name="Rectangle 8">
            <a:extLst>
              <a:ext uri="{FF2B5EF4-FFF2-40B4-BE49-F238E27FC236}">
                <a16:creationId xmlns:a16="http://schemas.microsoft.com/office/drawing/2014/main" id="{ADCA2B8F-1419-4E30-AFAD-4E31E235C4FB}"/>
              </a:ext>
            </a:extLst>
          </p:cNvPr>
          <p:cNvSpPr/>
          <p:nvPr/>
        </p:nvSpPr>
        <p:spPr>
          <a:xfrm>
            <a:off x="473305" y="442778"/>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219170">
              <a:buClr>
                <a:srgbClr val="000000"/>
              </a:buClr>
              <a:defRPr/>
            </a:pPr>
            <a:endParaRPr lang="en-IN" sz="1867" kern="0" dirty="0">
              <a:solidFill>
                <a:srgbClr val="FFFFFF"/>
              </a:solidFill>
              <a:latin typeface="Arial"/>
              <a:sym typeface="Arial"/>
            </a:endParaRPr>
          </a:p>
        </p:txBody>
      </p:sp>
    </p:spTree>
    <p:extLst>
      <p:ext uri="{BB962C8B-B14F-4D97-AF65-F5344CB8AC3E}">
        <p14:creationId xmlns:p14="http://schemas.microsoft.com/office/powerpoint/2010/main" val="11466444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CAC5C9D-113B-4466-BA81-6922F44F472A}"/>
              </a:ext>
            </a:extLst>
          </p:cNvPr>
          <p:cNvPicPr>
            <a:picLocks noChangeAspect="1"/>
          </p:cNvPicPr>
          <p:nvPr/>
        </p:nvPicPr>
        <p:blipFill rotWithShape="1">
          <a:blip r:embed="rId2" cstate="print">
            <a:alphaModFix amt="12000"/>
            <a:extLst>
              <a:ext uri="{28A0092B-C50C-407E-A947-70E740481C1C}">
                <a14:useLocalDpi xmlns:a14="http://schemas.microsoft.com/office/drawing/2010/main" val="0"/>
              </a:ext>
            </a:extLst>
          </a:blip>
          <a:srcRect r="2439" b="6605"/>
          <a:stretch/>
        </p:blipFill>
        <p:spPr>
          <a:xfrm>
            <a:off x="1765539" y="2623307"/>
            <a:ext cx="6297281" cy="3858153"/>
          </a:xfrm>
          <a:prstGeom prst="rect">
            <a:avLst/>
          </a:prstGeom>
          <a:effectLst>
            <a:softEdge rad="114300"/>
          </a:effectLst>
        </p:spPr>
      </p:pic>
      <p:sp>
        <p:nvSpPr>
          <p:cNvPr id="4" name="TextBox 3">
            <a:extLst>
              <a:ext uri="{FF2B5EF4-FFF2-40B4-BE49-F238E27FC236}">
                <a16:creationId xmlns:a16="http://schemas.microsoft.com/office/drawing/2014/main" id="{2B3DDA7B-F89B-4F1C-A7D1-823C78AF5E1A}"/>
              </a:ext>
            </a:extLst>
          </p:cNvPr>
          <p:cNvSpPr txBox="1"/>
          <p:nvPr/>
        </p:nvSpPr>
        <p:spPr>
          <a:xfrm>
            <a:off x="842513" y="591711"/>
            <a:ext cx="11749176"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WORKPLACE HAZARDS</a:t>
            </a:r>
          </a:p>
        </p:txBody>
      </p:sp>
      <p:sp>
        <p:nvSpPr>
          <p:cNvPr id="5" name="TextBox 4">
            <a:extLst>
              <a:ext uri="{FF2B5EF4-FFF2-40B4-BE49-F238E27FC236}">
                <a16:creationId xmlns:a16="http://schemas.microsoft.com/office/drawing/2014/main" id="{60BC206D-FA0C-44CD-9934-4AF1B37E187E}"/>
              </a:ext>
            </a:extLst>
          </p:cNvPr>
          <p:cNvSpPr txBox="1"/>
          <p:nvPr/>
        </p:nvSpPr>
        <p:spPr>
          <a:xfrm>
            <a:off x="336429" y="3429000"/>
            <a:ext cx="6512944" cy="2554545"/>
          </a:xfrm>
          <a:prstGeom prst="rect">
            <a:avLst/>
          </a:prstGeom>
          <a:noFill/>
        </p:spPr>
        <p:txBody>
          <a:bodyPr wrap="square">
            <a:spAutoFit/>
          </a:bodyPr>
          <a:lstStyle/>
          <a:p>
            <a:pPr marL="285750" indent="-285750">
              <a:buFont typeface="Arial" panose="020B0604020202020204" pitchFamily="34" charset="0"/>
              <a:buChar char="•"/>
            </a:pPr>
            <a:r>
              <a:rPr lang="en-AU" sz="2000" dirty="0"/>
              <a:t>Overhead cables or power lines</a:t>
            </a:r>
          </a:p>
          <a:p>
            <a:pPr marL="285750" indent="-285750">
              <a:buFont typeface="Arial" panose="020B0604020202020204" pitchFamily="34" charset="0"/>
              <a:buChar char="•"/>
            </a:pPr>
            <a:r>
              <a:rPr lang="en-AU" sz="2000" dirty="0"/>
              <a:t>Other traffic (people &amp; mobile machinery)</a:t>
            </a:r>
          </a:p>
          <a:p>
            <a:pPr marL="285750" indent="-285750">
              <a:buFont typeface="Arial" panose="020B0604020202020204" pitchFamily="34" charset="0"/>
              <a:buChar char="•"/>
            </a:pPr>
            <a:r>
              <a:rPr lang="en-AU" sz="2000" dirty="0"/>
              <a:t>Buildings and structures</a:t>
            </a:r>
          </a:p>
          <a:p>
            <a:pPr marL="285750" indent="-285750">
              <a:buFont typeface="Arial" panose="020B0604020202020204" pitchFamily="34" charset="0"/>
              <a:buChar char="•"/>
            </a:pPr>
            <a:r>
              <a:rPr lang="en-AU" sz="2000" dirty="0"/>
              <a:t>Ground conditions (weather, gradients, soft )</a:t>
            </a:r>
          </a:p>
          <a:p>
            <a:pPr marL="285750" indent="-285750">
              <a:buFont typeface="Arial" panose="020B0604020202020204" pitchFamily="34" charset="0"/>
              <a:buChar char="•"/>
            </a:pPr>
            <a:r>
              <a:rPr lang="en-AU" sz="2000" dirty="0"/>
              <a:t>Environmental conditions (wind, rain)</a:t>
            </a:r>
          </a:p>
          <a:p>
            <a:pPr marL="285750" indent="-285750">
              <a:buFont typeface="Arial" panose="020B0604020202020204" pitchFamily="34" charset="0"/>
              <a:buChar char="•"/>
            </a:pPr>
            <a:r>
              <a:rPr lang="en-AU" sz="2000" dirty="0"/>
              <a:t>Untrained people</a:t>
            </a:r>
          </a:p>
          <a:p>
            <a:pPr marL="285750" indent="-285750">
              <a:buFont typeface="Arial" panose="020B0604020202020204" pitchFamily="34" charset="0"/>
              <a:buChar char="•"/>
            </a:pPr>
            <a:r>
              <a:rPr lang="en-AU" sz="2000" dirty="0"/>
              <a:t>Equipment failure</a:t>
            </a:r>
          </a:p>
          <a:p>
            <a:pPr marL="285750" indent="-285750">
              <a:buFont typeface="Arial" panose="020B0604020202020204" pitchFamily="34" charset="0"/>
              <a:buChar char="•"/>
            </a:pPr>
            <a:r>
              <a:rPr lang="en-AU" sz="2000" dirty="0"/>
              <a:t>Enclosed or confined spaces</a:t>
            </a:r>
          </a:p>
        </p:txBody>
      </p:sp>
      <p:sp>
        <p:nvSpPr>
          <p:cNvPr id="9" name="TextBox 8">
            <a:extLst>
              <a:ext uri="{FF2B5EF4-FFF2-40B4-BE49-F238E27FC236}">
                <a16:creationId xmlns:a16="http://schemas.microsoft.com/office/drawing/2014/main" id="{5C406789-F6C9-44AD-9851-2941BEAA866C}"/>
              </a:ext>
            </a:extLst>
          </p:cNvPr>
          <p:cNvSpPr txBox="1"/>
          <p:nvPr/>
        </p:nvSpPr>
        <p:spPr>
          <a:xfrm>
            <a:off x="336429" y="2397948"/>
            <a:ext cx="11749176" cy="461665"/>
          </a:xfrm>
          <a:prstGeom prst="rect">
            <a:avLst/>
          </a:prstGeom>
          <a:noFill/>
        </p:spPr>
        <p:txBody>
          <a:bodyPr wrap="square">
            <a:spAutoFit/>
          </a:bodyPr>
          <a:lstStyle/>
          <a:p>
            <a:r>
              <a:rPr lang="en-AU" sz="2400" b="1" kern="0" dirty="0">
                <a:solidFill>
                  <a:srgbClr val="4BA500"/>
                </a:solidFill>
                <a:latin typeface="Montserrat" panose="00000500000000000000" pitchFamily="50" charset="0"/>
                <a:ea typeface="Roboto" panose="02000000000000000000" pitchFamily="2" charset="0"/>
                <a:cs typeface="Arial"/>
              </a:rPr>
              <a:t>Forklift tasks present a number of hazards, including but not limited to</a:t>
            </a:r>
          </a:p>
        </p:txBody>
      </p:sp>
      <p:sp>
        <p:nvSpPr>
          <p:cNvPr id="10" name="Rectangle 9">
            <a:extLst>
              <a:ext uri="{FF2B5EF4-FFF2-40B4-BE49-F238E27FC236}">
                <a16:creationId xmlns:a16="http://schemas.microsoft.com/office/drawing/2014/main" id="{1DDE012E-A591-4120-ADAA-67C8BE1C1067}"/>
              </a:ext>
            </a:extLst>
          </p:cNvPr>
          <p:cNvSpPr/>
          <p:nvPr/>
        </p:nvSpPr>
        <p:spPr>
          <a:xfrm>
            <a:off x="544193" y="443776"/>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219170">
              <a:buClr>
                <a:srgbClr val="000000"/>
              </a:buClr>
              <a:defRPr/>
            </a:pPr>
            <a:endParaRPr lang="en-IN" sz="1867" kern="0" dirty="0">
              <a:solidFill>
                <a:srgbClr val="FFFFFF"/>
              </a:solidFill>
              <a:latin typeface="Arial"/>
              <a:sym typeface="Arial"/>
            </a:endParaRPr>
          </a:p>
        </p:txBody>
      </p:sp>
      <p:pic>
        <p:nvPicPr>
          <p:cNvPr id="15362" name="Picture 2" descr="10 Forklift Hazards &amp;amp; Solutions">
            <a:extLst>
              <a:ext uri="{FF2B5EF4-FFF2-40B4-BE49-F238E27FC236}">
                <a16:creationId xmlns:a16="http://schemas.microsoft.com/office/drawing/2014/main" id="{A6021C6E-E6FB-4976-B7B7-0D3B9FE90F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88094" y="3098911"/>
            <a:ext cx="2508149" cy="2758964"/>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Name two effects that ground conditions can have on a lift truck.">
            <a:extLst>
              <a:ext uri="{FF2B5EF4-FFF2-40B4-BE49-F238E27FC236}">
                <a16:creationId xmlns:a16="http://schemas.microsoft.com/office/drawing/2014/main" id="{9B877C11-9905-4322-931A-7EF57B05CE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03731" y="3127834"/>
            <a:ext cx="3657033" cy="2554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74547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B8F83B8-52E6-4DD7-A74E-3008C6440F3E}"/>
              </a:ext>
            </a:extLst>
          </p:cNvPr>
          <p:cNvSpPr txBox="1"/>
          <p:nvPr/>
        </p:nvSpPr>
        <p:spPr>
          <a:xfrm>
            <a:off x="964826" y="561672"/>
            <a:ext cx="10007973"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5400" b="1" i="0" u="none" strike="noStrike" kern="0" cap="small" spc="0" normalizeH="0" baseline="0" noProof="0" dirty="0">
                <a:ln>
                  <a:noFill/>
                </a:ln>
                <a:solidFill>
                  <a:srgbClr val="FFFFFF"/>
                </a:solidFill>
                <a:effectLst/>
                <a:uLnTx/>
                <a:uFillTx/>
                <a:latin typeface="Montserrat" panose="00000500000000000000" pitchFamily="50" charset="0"/>
                <a:ea typeface="+mn-ea"/>
                <a:cs typeface="Times New Roman" panose="02020603050405020304" pitchFamily="18" charset="0"/>
              </a:rPr>
              <a:t>WORKPLACE HAZARDS</a:t>
            </a:r>
          </a:p>
        </p:txBody>
      </p:sp>
      <p:pic>
        <p:nvPicPr>
          <p:cNvPr id="4" name="Picture 3">
            <a:extLst>
              <a:ext uri="{FF2B5EF4-FFF2-40B4-BE49-F238E27FC236}">
                <a16:creationId xmlns:a16="http://schemas.microsoft.com/office/drawing/2014/main" id="{9851A877-2DB8-43BD-B040-272DC3D67B2E}"/>
              </a:ext>
            </a:extLst>
          </p:cNvPr>
          <p:cNvPicPr>
            <a:picLocks noChangeAspect="1"/>
          </p:cNvPicPr>
          <p:nvPr/>
        </p:nvPicPr>
        <p:blipFill>
          <a:blip r:embed="rId2"/>
          <a:stretch>
            <a:fillRect/>
          </a:stretch>
        </p:blipFill>
        <p:spPr>
          <a:xfrm>
            <a:off x="629316" y="413684"/>
            <a:ext cx="121931" cy="1219306"/>
          </a:xfrm>
          <a:prstGeom prst="rect">
            <a:avLst/>
          </a:prstGeom>
        </p:spPr>
      </p:pic>
      <p:sp>
        <p:nvSpPr>
          <p:cNvPr id="7" name="TextBox 6">
            <a:extLst>
              <a:ext uri="{FF2B5EF4-FFF2-40B4-BE49-F238E27FC236}">
                <a16:creationId xmlns:a16="http://schemas.microsoft.com/office/drawing/2014/main" id="{0B1D8B37-8B4B-409A-A5CD-C9153977795D}"/>
              </a:ext>
            </a:extLst>
          </p:cNvPr>
          <p:cNvSpPr txBox="1"/>
          <p:nvPr/>
        </p:nvSpPr>
        <p:spPr>
          <a:xfrm>
            <a:off x="690281" y="2928938"/>
            <a:ext cx="6297282" cy="2554545"/>
          </a:xfrm>
          <a:prstGeom prst="rect">
            <a:avLst/>
          </a:prstGeom>
          <a:noFill/>
        </p:spPr>
        <p:txBody>
          <a:bodyPr wrap="square">
            <a:spAutoFit/>
          </a:bodyPr>
          <a:lstStyle/>
          <a:p>
            <a:pPr marL="285750" lvl="0" indent="-285750">
              <a:buFont typeface="Arial" panose="020B0604020202020204" pitchFamily="34" charset="0"/>
              <a:buChar char="•"/>
            </a:pPr>
            <a:r>
              <a:rPr lang="en-AU" sz="2000" dirty="0"/>
              <a:t>Poor communication methods</a:t>
            </a:r>
          </a:p>
          <a:p>
            <a:pPr marL="285750" lvl="0" indent="-285750">
              <a:buFont typeface="Arial" panose="020B0604020202020204" pitchFamily="34" charset="0"/>
              <a:buChar char="•"/>
            </a:pPr>
            <a:r>
              <a:rPr lang="en-AU" sz="2000" dirty="0"/>
              <a:t>Transporting dangerous materials</a:t>
            </a:r>
          </a:p>
          <a:p>
            <a:pPr marL="285750" lvl="0" indent="-285750">
              <a:buFont typeface="Arial" panose="020B0604020202020204" pitchFamily="34" charset="0"/>
              <a:buChar char="•"/>
            </a:pPr>
            <a:r>
              <a:rPr lang="en-AU" sz="2000" dirty="0"/>
              <a:t>Poor lighting</a:t>
            </a:r>
          </a:p>
          <a:p>
            <a:pPr marL="285750" lvl="0" indent="-285750">
              <a:buFont typeface="Arial" panose="020B0604020202020204" pitchFamily="34" charset="0"/>
              <a:buChar char="•"/>
            </a:pPr>
            <a:r>
              <a:rPr lang="en-AU" sz="2000" dirty="0"/>
              <a:t>Load falls</a:t>
            </a:r>
          </a:p>
          <a:p>
            <a:pPr marL="285750" lvl="0" indent="-285750">
              <a:buFont typeface="Arial" panose="020B0604020202020204" pitchFamily="34" charset="0"/>
              <a:buChar char="•"/>
            </a:pPr>
            <a:r>
              <a:rPr lang="en-AU" sz="2000" dirty="0"/>
              <a:t>Operating outside of equipment limits</a:t>
            </a:r>
          </a:p>
          <a:p>
            <a:pPr marL="285750" lvl="0" indent="-285750">
              <a:buFont typeface="Arial" panose="020B0604020202020204" pitchFamily="34" charset="0"/>
              <a:buChar char="•"/>
            </a:pPr>
            <a:r>
              <a:rPr lang="en-AU" sz="2000" dirty="0"/>
              <a:t>Overloading</a:t>
            </a:r>
          </a:p>
          <a:p>
            <a:pPr marL="285750" lvl="0" indent="-285750">
              <a:buFont typeface="Arial" panose="020B0604020202020204" pitchFamily="34" charset="0"/>
              <a:buChar char="•"/>
            </a:pPr>
            <a:r>
              <a:rPr lang="en-AU" sz="2000" dirty="0"/>
              <a:t>Striking other objects or persons</a:t>
            </a:r>
          </a:p>
          <a:p>
            <a:pPr marL="285750" lvl="0" indent="-285750">
              <a:buFont typeface="Arial" panose="020B0604020202020204" pitchFamily="34" charset="0"/>
              <a:buChar char="•"/>
            </a:pPr>
            <a:r>
              <a:rPr lang="en-AU" sz="2000" dirty="0"/>
              <a:t>High wind, lightning, heavy rain, dust</a:t>
            </a:r>
            <a:endParaRPr lang="en-AU" dirty="0"/>
          </a:p>
        </p:txBody>
      </p:sp>
      <p:pic>
        <p:nvPicPr>
          <p:cNvPr id="16386" name="Picture 2" descr="56 Forklift Training Fails ideas | forklift training, forklift, forklift  safety">
            <a:extLst>
              <a:ext uri="{FF2B5EF4-FFF2-40B4-BE49-F238E27FC236}">
                <a16:creationId xmlns:a16="http://schemas.microsoft.com/office/drawing/2014/main" id="{5CB93C41-A6B0-4765-B2B4-B2CD95D6AE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58324" y="2305050"/>
            <a:ext cx="2247900" cy="2247900"/>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a:extLst>
              <a:ext uri="{FF2B5EF4-FFF2-40B4-BE49-F238E27FC236}">
                <a16:creationId xmlns:a16="http://schemas.microsoft.com/office/drawing/2014/main" id="{E7A64E94-4CB3-4505-9F02-F168A9A710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6038" y="2305050"/>
            <a:ext cx="2857500"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55691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65AACC9-D9EA-4CF4-878A-5F47D9995369}"/>
              </a:ext>
            </a:extLst>
          </p:cNvPr>
          <p:cNvSpPr txBox="1"/>
          <p:nvPr/>
        </p:nvSpPr>
        <p:spPr>
          <a:xfrm>
            <a:off x="964826" y="561672"/>
            <a:ext cx="10007973"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5400" b="1" i="0" u="none" strike="noStrike" kern="0" cap="small" spc="0" normalizeH="0" baseline="0" noProof="0" dirty="0">
                <a:ln>
                  <a:noFill/>
                </a:ln>
                <a:solidFill>
                  <a:srgbClr val="FFFFFF"/>
                </a:solidFill>
                <a:effectLst/>
                <a:uLnTx/>
                <a:uFillTx/>
                <a:latin typeface="Montserrat" panose="00000500000000000000" pitchFamily="50" charset="0"/>
                <a:ea typeface="+mn-ea"/>
                <a:cs typeface="Times New Roman" panose="02020603050405020304" pitchFamily="18" charset="0"/>
              </a:rPr>
              <a:t>Weather conditions</a:t>
            </a:r>
          </a:p>
        </p:txBody>
      </p:sp>
      <p:pic>
        <p:nvPicPr>
          <p:cNvPr id="6" name="Picture 5">
            <a:extLst>
              <a:ext uri="{FF2B5EF4-FFF2-40B4-BE49-F238E27FC236}">
                <a16:creationId xmlns:a16="http://schemas.microsoft.com/office/drawing/2014/main" id="{64616AA9-268B-4B88-BA40-D033FD17E5AB}"/>
              </a:ext>
            </a:extLst>
          </p:cNvPr>
          <p:cNvPicPr>
            <a:picLocks noChangeAspect="1"/>
          </p:cNvPicPr>
          <p:nvPr/>
        </p:nvPicPr>
        <p:blipFill>
          <a:blip r:embed="rId2"/>
          <a:stretch>
            <a:fillRect/>
          </a:stretch>
        </p:blipFill>
        <p:spPr>
          <a:xfrm>
            <a:off x="629316" y="413684"/>
            <a:ext cx="121931" cy="1219306"/>
          </a:xfrm>
          <a:prstGeom prst="rect">
            <a:avLst/>
          </a:prstGeom>
        </p:spPr>
      </p:pic>
      <p:sp>
        <p:nvSpPr>
          <p:cNvPr id="7" name="TextBox 6">
            <a:extLst>
              <a:ext uri="{FF2B5EF4-FFF2-40B4-BE49-F238E27FC236}">
                <a16:creationId xmlns:a16="http://schemas.microsoft.com/office/drawing/2014/main" id="{8B220A4F-268C-4FF4-8D9C-490145EE27A0}"/>
              </a:ext>
            </a:extLst>
          </p:cNvPr>
          <p:cNvSpPr txBox="1"/>
          <p:nvPr/>
        </p:nvSpPr>
        <p:spPr>
          <a:xfrm>
            <a:off x="4652682" y="2263478"/>
            <a:ext cx="6989170" cy="830997"/>
          </a:xfrm>
          <a:prstGeom prst="rect">
            <a:avLst/>
          </a:prstGeom>
          <a:noFill/>
        </p:spPr>
        <p:txBody>
          <a:bodyPr wrap="square">
            <a:spAutoFit/>
          </a:bodyPr>
          <a:lstStyle/>
          <a:p>
            <a:r>
              <a:rPr lang="en-AU" sz="2400" b="1" kern="0" dirty="0">
                <a:solidFill>
                  <a:srgbClr val="4BA500"/>
                </a:solidFill>
                <a:latin typeface="Montserrat" panose="00000500000000000000" pitchFamily="50" charset="0"/>
                <a:ea typeface="Roboto" panose="02000000000000000000" pitchFamily="2" charset="0"/>
                <a:cs typeface="Arial"/>
              </a:rPr>
              <a:t>Storms and heavy rain can cause poor visibility and unstable ground conditions</a:t>
            </a:r>
          </a:p>
        </p:txBody>
      </p:sp>
      <p:sp>
        <p:nvSpPr>
          <p:cNvPr id="8" name="TextBox 7">
            <a:extLst>
              <a:ext uri="{FF2B5EF4-FFF2-40B4-BE49-F238E27FC236}">
                <a16:creationId xmlns:a16="http://schemas.microsoft.com/office/drawing/2014/main" id="{FB88C251-D3EA-4C65-8F9E-6253D3877BCB}"/>
              </a:ext>
            </a:extLst>
          </p:cNvPr>
          <p:cNvSpPr txBox="1"/>
          <p:nvPr/>
        </p:nvSpPr>
        <p:spPr>
          <a:xfrm>
            <a:off x="4652682" y="3094475"/>
            <a:ext cx="5737526" cy="923330"/>
          </a:xfrm>
          <a:prstGeom prst="rect">
            <a:avLst/>
          </a:prstGeom>
          <a:noFill/>
        </p:spPr>
        <p:txBody>
          <a:bodyPr wrap="square">
            <a:spAutoFit/>
          </a:bodyPr>
          <a:lstStyle/>
          <a:p>
            <a:r>
              <a:rPr lang="en-AU" b="1" dirty="0">
                <a:solidFill>
                  <a:srgbClr val="FF0000"/>
                </a:solidFill>
                <a:latin typeface="Verdana" panose="020B0604030504040204" pitchFamily="34" charset="0"/>
              </a:rPr>
              <a:t>Stop work</a:t>
            </a:r>
            <a:r>
              <a:rPr lang="en-AU" b="1" dirty="0">
                <a:solidFill>
                  <a:srgbClr val="000000"/>
                </a:solidFill>
                <a:latin typeface="Verdana" panose="020B0604030504040204" pitchFamily="34" charset="0"/>
              </a:rPr>
              <a:t>, </a:t>
            </a:r>
            <a:r>
              <a:rPr lang="en-AU" sz="1600" b="1" dirty="0">
                <a:solidFill>
                  <a:srgbClr val="000000"/>
                </a:solidFill>
                <a:latin typeface="Verdana" panose="020B0604030504040204" pitchFamily="34" charset="0"/>
              </a:rPr>
              <a:t>until the rain has cleared.</a:t>
            </a:r>
          </a:p>
          <a:p>
            <a:r>
              <a:rPr lang="en-AU" sz="1600" b="1" dirty="0">
                <a:solidFill>
                  <a:srgbClr val="000000"/>
                </a:solidFill>
                <a:latin typeface="Verdana" panose="020B0604030504040204" pitchFamily="34" charset="0"/>
              </a:rPr>
              <a:t>Recheck the ground conditions</a:t>
            </a:r>
          </a:p>
          <a:p>
            <a:endParaRPr lang="en-AU" b="1" dirty="0"/>
          </a:p>
        </p:txBody>
      </p:sp>
      <p:sp>
        <p:nvSpPr>
          <p:cNvPr id="9" name="TextBox 8">
            <a:extLst>
              <a:ext uri="{FF2B5EF4-FFF2-40B4-BE49-F238E27FC236}">
                <a16:creationId xmlns:a16="http://schemas.microsoft.com/office/drawing/2014/main" id="{A86F4410-40BB-4254-821E-46C9353689CD}"/>
              </a:ext>
            </a:extLst>
          </p:cNvPr>
          <p:cNvSpPr txBox="1"/>
          <p:nvPr/>
        </p:nvSpPr>
        <p:spPr>
          <a:xfrm>
            <a:off x="5291052" y="4387137"/>
            <a:ext cx="1641763" cy="923330"/>
          </a:xfrm>
          <a:prstGeom prst="rect">
            <a:avLst/>
          </a:prstGeom>
          <a:noFill/>
        </p:spPr>
        <p:txBody>
          <a:bodyPr wrap="square">
            <a:spAutoFit/>
          </a:bodyPr>
          <a:lstStyle/>
          <a:p>
            <a:pPr lvl="0"/>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Wind.</a:t>
            </a:r>
          </a:p>
          <a:p>
            <a:pPr lvl="0"/>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Lightning.</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Rain</a:t>
            </a:r>
            <a:endParaRPr lang="en-AU" dirty="0"/>
          </a:p>
        </p:txBody>
      </p:sp>
      <p:pic>
        <p:nvPicPr>
          <p:cNvPr id="17410" name="Picture 2" descr="Using Your Snow Plow Forklift Attachment - ForkliftAccessories.com Blog">
            <a:extLst>
              <a:ext uri="{FF2B5EF4-FFF2-40B4-BE49-F238E27FC236}">
                <a16:creationId xmlns:a16="http://schemas.microsoft.com/office/drawing/2014/main" id="{026584EC-3A75-4424-9D97-C151E77644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737" y="2941911"/>
            <a:ext cx="4362945" cy="28904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78709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88C687B-5DD1-41A9-A9D3-6E5E5C5E1B19}"/>
              </a:ext>
            </a:extLst>
          </p:cNvPr>
          <p:cNvSpPr txBox="1"/>
          <p:nvPr/>
        </p:nvSpPr>
        <p:spPr>
          <a:xfrm>
            <a:off x="858329" y="603415"/>
            <a:ext cx="9579634"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ELECTRICAL HAZARDS</a:t>
            </a:r>
          </a:p>
        </p:txBody>
      </p:sp>
      <p:sp>
        <p:nvSpPr>
          <p:cNvPr id="6" name="TextBox 5">
            <a:extLst>
              <a:ext uri="{FF2B5EF4-FFF2-40B4-BE49-F238E27FC236}">
                <a16:creationId xmlns:a16="http://schemas.microsoft.com/office/drawing/2014/main" id="{04072EC5-C478-4C93-8A5E-8511ECEF6A85}"/>
              </a:ext>
            </a:extLst>
          </p:cNvPr>
          <p:cNvSpPr txBox="1"/>
          <p:nvPr/>
        </p:nvSpPr>
        <p:spPr>
          <a:xfrm>
            <a:off x="155276" y="2270351"/>
            <a:ext cx="11266098" cy="1446550"/>
          </a:xfrm>
          <a:prstGeom prst="rect">
            <a:avLst/>
          </a:prstGeom>
          <a:noFill/>
        </p:spPr>
        <p:txBody>
          <a:bodyPr wrap="square">
            <a:spAutoFit/>
          </a:bodyPr>
          <a:lstStyle/>
          <a:p>
            <a:r>
              <a:rPr lang="en-AU" sz="2400" b="1" kern="0" dirty="0">
                <a:solidFill>
                  <a:srgbClr val="4BA500"/>
                </a:solidFill>
                <a:latin typeface="Montserrat" panose="00000500000000000000" pitchFamily="50" charset="0"/>
                <a:ea typeface="Roboto" panose="02000000000000000000" pitchFamily="2" charset="0"/>
                <a:cs typeface="Arial"/>
              </a:rPr>
              <a:t>Working near powerlines can be very dangerous. </a:t>
            </a:r>
          </a:p>
          <a:p>
            <a:endParaRPr lang="en-AU" sz="2400" b="1" kern="0" dirty="0">
              <a:solidFill>
                <a:srgbClr val="4BA500"/>
              </a:solidFill>
              <a:latin typeface="Montserrat" panose="00000500000000000000" pitchFamily="50" charset="0"/>
              <a:ea typeface="Roboto" panose="02000000000000000000" pitchFamily="2" charset="0"/>
              <a:cs typeface="Arial"/>
            </a:endParaRPr>
          </a:p>
          <a:p>
            <a:r>
              <a:rPr lang="en-AU" sz="2000" dirty="0">
                <a:solidFill>
                  <a:srgbClr val="000000"/>
                </a:solidFill>
                <a:latin typeface="Verdana" panose="020B0604030504040204" pitchFamily="34" charset="0"/>
              </a:rPr>
              <a:t>The operator is required to know the safe operating distances for different voltages of powerlines. </a:t>
            </a:r>
            <a:r>
              <a:rPr lang="en-AU" sz="2000" dirty="0">
                <a:solidFill>
                  <a:schemeClr val="accent1">
                    <a:lumMod val="50000"/>
                  </a:schemeClr>
                </a:solidFill>
                <a:latin typeface="Verdana" panose="020B0604030504040204" pitchFamily="34" charset="0"/>
              </a:rPr>
              <a:t>The operator should call the power provider.</a:t>
            </a:r>
            <a:endParaRPr lang="en-AU" sz="1800" b="1" kern="0" cap="small" dirty="0">
              <a:solidFill>
                <a:schemeClr val="accent1">
                  <a:lumMod val="50000"/>
                </a:schemeClr>
              </a:solidFill>
              <a:latin typeface="Montserrat" panose="00000500000000000000" pitchFamily="50" charset="0"/>
              <a:cs typeface="Times New Roman" panose="02020603050405020304" pitchFamily="18" charset="0"/>
            </a:endParaRPr>
          </a:p>
        </p:txBody>
      </p:sp>
      <p:sp>
        <p:nvSpPr>
          <p:cNvPr id="8" name="TextBox 7">
            <a:extLst>
              <a:ext uri="{FF2B5EF4-FFF2-40B4-BE49-F238E27FC236}">
                <a16:creationId xmlns:a16="http://schemas.microsoft.com/office/drawing/2014/main" id="{2329799E-51AC-41E4-86F5-53E84016021F}"/>
              </a:ext>
            </a:extLst>
          </p:cNvPr>
          <p:cNvSpPr txBox="1"/>
          <p:nvPr/>
        </p:nvSpPr>
        <p:spPr>
          <a:xfrm>
            <a:off x="358474" y="3810577"/>
            <a:ext cx="6098874" cy="369332"/>
          </a:xfrm>
          <a:prstGeom prst="rect">
            <a:avLst/>
          </a:prstGeom>
          <a:noFill/>
        </p:spPr>
        <p:txBody>
          <a:bodyPr wrap="square">
            <a:spAutoFit/>
          </a:bodyPr>
          <a:lstStyle/>
          <a:p>
            <a:r>
              <a:rPr lang="en-AU" sz="1800" b="1" dirty="0">
                <a:solidFill>
                  <a:srgbClr val="000000"/>
                </a:solidFill>
                <a:latin typeface="Verdana" panose="020B0604030504040204" pitchFamily="34" charset="0"/>
              </a:rPr>
              <a:t>In Queensland</a:t>
            </a:r>
            <a:endParaRPr lang="en-AU" b="1" dirty="0"/>
          </a:p>
        </p:txBody>
      </p:sp>
      <p:graphicFrame>
        <p:nvGraphicFramePr>
          <p:cNvPr id="11" name="Table 11">
            <a:extLst>
              <a:ext uri="{FF2B5EF4-FFF2-40B4-BE49-F238E27FC236}">
                <a16:creationId xmlns:a16="http://schemas.microsoft.com/office/drawing/2014/main" id="{61235403-BB76-452C-927D-4E7D1D695716}"/>
              </a:ext>
            </a:extLst>
          </p:cNvPr>
          <p:cNvGraphicFramePr>
            <a:graphicFrameLocks noGrp="1"/>
          </p:cNvGraphicFramePr>
          <p:nvPr/>
        </p:nvGraphicFramePr>
        <p:xfrm>
          <a:off x="358474" y="4325344"/>
          <a:ext cx="4949639" cy="1930412"/>
        </p:xfrm>
        <a:graphic>
          <a:graphicData uri="http://schemas.openxmlformats.org/drawingml/2006/table">
            <a:tbl>
              <a:tblPr firstRow="1" bandRow="1">
                <a:tableStyleId>{10A1B5D5-9B99-4C35-A422-299274C87663}</a:tableStyleId>
              </a:tblPr>
              <a:tblGrid>
                <a:gridCol w="2964460">
                  <a:extLst>
                    <a:ext uri="{9D8B030D-6E8A-4147-A177-3AD203B41FA5}">
                      <a16:colId xmlns:a16="http://schemas.microsoft.com/office/drawing/2014/main" val="1568640049"/>
                    </a:ext>
                  </a:extLst>
                </a:gridCol>
                <a:gridCol w="1985179">
                  <a:extLst>
                    <a:ext uri="{9D8B030D-6E8A-4147-A177-3AD203B41FA5}">
                      <a16:colId xmlns:a16="http://schemas.microsoft.com/office/drawing/2014/main" val="2290401571"/>
                    </a:ext>
                  </a:extLst>
                </a:gridCol>
              </a:tblGrid>
              <a:tr h="482603">
                <a:tc>
                  <a:txBody>
                    <a:bodyPr/>
                    <a:lstStyle/>
                    <a:p>
                      <a:pPr algn="ctr"/>
                      <a:r>
                        <a:rPr lang="en-AU" sz="2000" dirty="0"/>
                        <a:t>POWERLINE VOLTAGES</a:t>
                      </a:r>
                    </a:p>
                  </a:txBody>
                  <a:tcPr/>
                </a:tc>
                <a:tc>
                  <a:txBody>
                    <a:bodyPr/>
                    <a:lstStyle/>
                    <a:p>
                      <a:pPr algn="ctr"/>
                      <a:r>
                        <a:rPr lang="en-AU" sz="2000" dirty="0"/>
                        <a:t>SAFE DISTANCE</a:t>
                      </a:r>
                    </a:p>
                  </a:txBody>
                  <a:tcPr/>
                </a:tc>
                <a:extLst>
                  <a:ext uri="{0D108BD9-81ED-4DB2-BD59-A6C34878D82A}">
                    <a16:rowId xmlns:a16="http://schemas.microsoft.com/office/drawing/2014/main" val="893109028"/>
                  </a:ext>
                </a:extLst>
              </a:tr>
              <a:tr h="482603">
                <a:tc>
                  <a:txBody>
                    <a:bodyPr/>
                    <a:lstStyle/>
                    <a:p>
                      <a:pPr algn="ctr"/>
                      <a:r>
                        <a:rPr lang="en-AU" sz="2400" dirty="0"/>
                        <a:t>Up to 132KV</a:t>
                      </a:r>
                    </a:p>
                  </a:txBody>
                  <a:tcPr/>
                </a:tc>
                <a:tc>
                  <a:txBody>
                    <a:bodyPr/>
                    <a:lstStyle/>
                    <a:p>
                      <a:pPr algn="ctr"/>
                      <a:r>
                        <a:rPr lang="en-AU" sz="2400" dirty="0"/>
                        <a:t>3m</a:t>
                      </a:r>
                    </a:p>
                  </a:txBody>
                  <a:tcPr/>
                </a:tc>
                <a:extLst>
                  <a:ext uri="{0D108BD9-81ED-4DB2-BD59-A6C34878D82A}">
                    <a16:rowId xmlns:a16="http://schemas.microsoft.com/office/drawing/2014/main" val="480873000"/>
                  </a:ext>
                </a:extLst>
              </a:tr>
              <a:tr h="482603">
                <a:tc>
                  <a:txBody>
                    <a:bodyPr/>
                    <a:lstStyle/>
                    <a:p>
                      <a:pPr algn="ctr"/>
                      <a:r>
                        <a:rPr lang="en-AU" sz="2400" dirty="0"/>
                        <a:t>132KV up to 330KV</a:t>
                      </a:r>
                    </a:p>
                  </a:txBody>
                  <a:tcPr/>
                </a:tc>
                <a:tc>
                  <a:txBody>
                    <a:bodyPr/>
                    <a:lstStyle/>
                    <a:p>
                      <a:pPr algn="ctr"/>
                      <a:r>
                        <a:rPr lang="en-AU" sz="2400" dirty="0"/>
                        <a:t>6m</a:t>
                      </a:r>
                    </a:p>
                  </a:txBody>
                  <a:tcPr/>
                </a:tc>
                <a:extLst>
                  <a:ext uri="{0D108BD9-81ED-4DB2-BD59-A6C34878D82A}">
                    <a16:rowId xmlns:a16="http://schemas.microsoft.com/office/drawing/2014/main" val="3426708243"/>
                  </a:ext>
                </a:extLst>
              </a:tr>
              <a:tr h="482603">
                <a:tc>
                  <a:txBody>
                    <a:bodyPr/>
                    <a:lstStyle/>
                    <a:p>
                      <a:pPr algn="ctr"/>
                      <a:r>
                        <a:rPr lang="en-AU" sz="2400" dirty="0"/>
                        <a:t>330KV up to 500KV</a:t>
                      </a:r>
                    </a:p>
                  </a:txBody>
                  <a:tcPr/>
                </a:tc>
                <a:tc>
                  <a:txBody>
                    <a:bodyPr/>
                    <a:lstStyle/>
                    <a:p>
                      <a:pPr algn="ctr"/>
                      <a:r>
                        <a:rPr lang="en-AU" sz="2400" dirty="0"/>
                        <a:t>8m</a:t>
                      </a:r>
                    </a:p>
                  </a:txBody>
                  <a:tcPr/>
                </a:tc>
                <a:extLst>
                  <a:ext uri="{0D108BD9-81ED-4DB2-BD59-A6C34878D82A}">
                    <a16:rowId xmlns:a16="http://schemas.microsoft.com/office/drawing/2014/main" val="1376421822"/>
                  </a:ext>
                </a:extLst>
              </a:tr>
            </a:tbl>
          </a:graphicData>
        </a:graphic>
      </p:graphicFrame>
      <p:sp>
        <p:nvSpPr>
          <p:cNvPr id="13" name="TextBox 12">
            <a:extLst>
              <a:ext uri="{FF2B5EF4-FFF2-40B4-BE49-F238E27FC236}">
                <a16:creationId xmlns:a16="http://schemas.microsoft.com/office/drawing/2014/main" id="{BF5F4DDF-3BD1-4CB2-A8B3-074F133FB451}"/>
              </a:ext>
            </a:extLst>
          </p:cNvPr>
          <p:cNvSpPr txBox="1"/>
          <p:nvPr/>
        </p:nvSpPr>
        <p:spPr>
          <a:xfrm>
            <a:off x="6498568" y="3725542"/>
            <a:ext cx="5737526" cy="646331"/>
          </a:xfrm>
          <a:prstGeom prst="rect">
            <a:avLst/>
          </a:prstGeom>
          <a:noFill/>
        </p:spPr>
        <p:txBody>
          <a:bodyPr wrap="square">
            <a:spAutoFit/>
          </a:bodyPr>
          <a:lstStyle/>
          <a:p>
            <a:r>
              <a:rPr lang="en-AU" b="1" dirty="0">
                <a:solidFill>
                  <a:srgbClr val="000000"/>
                </a:solidFill>
                <a:latin typeface="Verdana" panose="020B0604030504040204" pitchFamily="34" charset="0"/>
              </a:rPr>
              <a:t>If you need to work closer than these stated distances you must;</a:t>
            </a:r>
            <a:endParaRPr lang="en-AU" b="1" dirty="0"/>
          </a:p>
        </p:txBody>
      </p:sp>
      <p:sp>
        <p:nvSpPr>
          <p:cNvPr id="15" name="TextBox 14">
            <a:extLst>
              <a:ext uri="{FF2B5EF4-FFF2-40B4-BE49-F238E27FC236}">
                <a16:creationId xmlns:a16="http://schemas.microsoft.com/office/drawing/2014/main" id="{AC6AC9BC-4678-4E74-8AE4-6B06C50003A0}"/>
              </a:ext>
            </a:extLst>
          </p:cNvPr>
          <p:cNvSpPr txBox="1"/>
          <p:nvPr/>
        </p:nvSpPr>
        <p:spPr>
          <a:xfrm>
            <a:off x="6498568" y="4362729"/>
            <a:ext cx="5561160" cy="400110"/>
          </a:xfrm>
          <a:prstGeom prst="rect">
            <a:avLst/>
          </a:prstGeom>
          <a:noFill/>
        </p:spPr>
        <p:txBody>
          <a:bodyPr wrap="square">
            <a:spAutoFit/>
          </a:bodyPr>
          <a:lstStyle/>
          <a:p>
            <a:r>
              <a:rPr lang="en-AU" sz="2000" dirty="0">
                <a:solidFill>
                  <a:srgbClr val="FF0000"/>
                </a:solidFill>
                <a:latin typeface="Verdana" panose="020B0604030504040204" pitchFamily="34" charset="0"/>
              </a:rPr>
              <a:t>Contact the power company  </a:t>
            </a:r>
          </a:p>
        </p:txBody>
      </p:sp>
      <p:sp>
        <p:nvSpPr>
          <p:cNvPr id="17" name="TextBox 16">
            <a:extLst>
              <a:ext uri="{FF2B5EF4-FFF2-40B4-BE49-F238E27FC236}">
                <a16:creationId xmlns:a16="http://schemas.microsoft.com/office/drawing/2014/main" id="{20461BC7-D01D-4AC0-8022-B9D203901A3E}"/>
              </a:ext>
            </a:extLst>
          </p:cNvPr>
          <p:cNvSpPr txBox="1"/>
          <p:nvPr/>
        </p:nvSpPr>
        <p:spPr>
          <a:xfrm>
            <a:off x="6498568" y="5284090"/>
            <a:ext cx="6098874" cy="400110"/>
          </a:xfrm>
          <a:prstGeom prst="rect">
            <a:avLst/>
          </a:prstGeom>
          <a:noFill/>
        </p:spPr>
        <p:txBody>
          <a:bodyPr wrap="square">
            <a:spAutoFit/>
          </a:bodyPr>
          <a:lstStyle/>
          <a:p>
            <a:r>
              <a:rPr lang="en-AU" sz="2000" dirty="0">
                <a:solidFill>
                  <a:srgbClr val="FF0000"/>
                </a:solidFill>
                <a:latin typeface="Verdana" panose="020B0604030504040204" pitchFamily="34" charset="0"/>
              </a:rPr>
              <a:t>Have the powerlines insulated</a:t>
            </a:r>
          </a:p>
        </p:txBody>
      </p:sp>
      <p:sp>
        <p:nvSpPr>
          <p:cNvPr id="19" name="TextBox 18">
            <a:extLst>
              <a:ext uri="{FF2B5EF4-FFF2-40B4-BE49-F238E27FC236}">
                <a16:creationId xmlns:a16="http://schemas.microsoft.com/office/drawing/2014/main" id="{EC072F33-E916-4F9D-8354-C9CCFFC2F961}"/>
              </a:ext>
            </a:extLst>
          </p:cNvPr>
          <p:cNvSpPr txBox="1"/>
          <p:nvPr/>
        </p:nvSpPr>
        <p:spPr>
          <a:xfrm>
            <a:off x="6498568" y="5753508"/>
            <a:ext cx="6581954" cy="400110"/>
          </a:xfrm>
          <a:prstGeom prst="rect">
            <a:avLst/>
          </a:prstGeom>
          <a:noFill/>
        </p:spPr>
        <p:txBody>
          <a:bodyPr wrap="square">
            <a:spAutoFit/>
          </a:bodyPr>
          <a:lstStyle/>
          <a:p>
            <a:r>
              <a:rPr lang="en-AU" sz="2000" dirty="0">
                <a:solidFill>
                  <a:srgbClr val="FF0000"/>
                </a:solidFill>
                <a:latin typeface="Verdana" panose="020B0604030504040204" pitchFamily="34" charset="0"/>
              </a:rPr>
              <a:t>Use an authorised electrical spotter</a:t>
            </a:r>
          </a:p>
        </p:txBody>
      </p:sp>
      <p:sp>
        <p:nvSpPr>
          <p:cNvPr id="21" name="TextBox 20">
            <a:extLst>
              <a:ext uri="{FF2B5EF4-FFF2-40B4-BE49-F238E27FC236}">
                <a16:creationId xmlns:a16="http://schemas.microsoft.com/office/drawing/2014/main" id="{598EAB6D-B4CD-4B56-A7E9-15072EAEEBB0}"/>
              </a:ext>
            </a:extLst>
          </p:cNvPr>
          <p:cNvSpPr txBox="1"/>
          <p:nvPr/>
        </p:nvSpPr>
        <p:spPr>
          <a:xfrm>
            <a:off x="6498568" y="4789515"/>
            <a:ext cx="6538822" cy="400110"/>
          </a:xfrm>
          <a:prstGeom prst="rect">
            <a:avLst/>
          </a:prstGeom>
          <a:noFill/>
        </p:spPr>
        <p:txBody>
          <a:bodyPr wrap="square">
            <a:spAutoFit/>
          </a:bodyPr>
          <a:lstStyle/>
          <a:p>
            <a:r>
              <a:rPr lang="en-AU" sz="2000" dirty="0">
                <a:solidFill>
                  <a:srgbClr val="FF0000"/>
                </a:solidFill>
                <a:latin typeface="Verdana" panose="020B0604030504040204" pitchFamily="34" charset="0"/>
              </a:rPr>
              <a:t>Have the powerlines shutdown/isolated</a:t>
            </a:r>
          </a:p>
        </p:txBody>
      </p:sp>
      <p:grpSp>
        <p:nvGrpSpPr>
          <p:cNvPr id="22" name="Group 21">
            <a:extLst>
              <a:ext uri="{FF2B5EF4-FFF2-40B4-BE49-F238E27FC236}">
                <a16:creationId xmlns:a16="http://schemas.microsoft.com/office/drawing/2014/main" id="{C2DBAF4C-69B7-4E81-A360-2DA9A62449D4}"/>
              </a:ext>
            </a:extLst>
          </p:cNvPr>
          <p:cNvGrpSpPr/>
          <p:nvPr/>
        </p:nvGrpSpPr>
        <p:grpSpPr>
          <a:xfrm>
            <a:off x="6150635" y="4384375"/>
            <a:ext cx="293298" cy="369333"/>
            <a:chOff x="461753" y="3130915"/>
            <a:chExt cx="217726" cy="217726"/>
          </a:xfrm>
        </p:grpSpPr>
        <p:sp>
          <p:nvSpPr>
            <p:cNvPr id="23" name="Oval 22">
              <a:extLst>
                <a:ext uri="{FF2B5EF4-FFF2-40B4-BE49-F238E27FC236}">
                  <a16:creationId xmlns:a16="http://schemas.microsoft.com/office/drawing/2014/main" id="{4AB53EA7-5767-4B05-88C7-443115AC6ACF}"/>
                </a:ext>
              </a:extLst>
            </p:cNvPr>
            <p:cNvSpPr/>
            <p:nvPr/>
          </p:nvSpPr>
          <p:spPr>
            <a:xfrm>
              <a:off x="461753" y="3130915"/>
              <a:ext cx="217726" cy="217726"/>
            </a:xfrm>
            <a:prstGeom prst="ellipse">
              <a:avLst/>
            </a:prstGeom>
            <a:solidFill>
              <a:srgbClr val="4BA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24" name="Graphic 23" descr="Checkmark">
              <a:extLst>
                <a:ext uri="{FF2B5EF4-FFF2-40B4-BE49-F238E27FC236}">
                  <a16:creationId xmlns:a16="http://schemas.microsoft.com/office/drawing/2014/main" id="{FACEBFA5-75A3-41EF-8C06-17D224AA94B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8363" y="3164784"/>
              <a:ext cx="159666" cy="159666"/>
            </a:xfrm>
            <a:prstGeom prst="rect">
              <a:avLst/>
            </a:prstGeom>
          </p:spPr>
        </p:pic>
      </p:grpSp>
      <p:grpSp>
        <p:nvGrpSpPr>
          <p:cNvPr id="25" name="Group 24">
            <a:extLst>
              <a:ext uri="{FF2B5EF4-FFF2-40B4-BE49-F238E27FC236}">
                <a16:creationId xmlns:a16="http://schemas.microsoft.com/office/drawing/2014/main" id="{17B0C955-2EF9-4905-A111-E8673042DA52}"/>
              </a:ext>
            </a:extLst>
          </p:cNvPr>
          <p:cNvGrpSpPr/>
          <p:nvPr/>
        </p:nvGrpSpPr>
        <p:grpSpPr>
          <a:xfrm>
            <a:off x="6164050" y="4828414"/>
            <a:ext cx="293298" cy="369333"/>
            <a:chOff x="461753" y="3130915"/>
            <a:chExt cx="217726" cy="217726"/>
          </a:xfrm>
        </p:grpSpPr>
        <p:sp>
          <p:nvSpPr>
            <p:cNvPr id="26" name="Oval 25">
              <a:extLst>
                <a:ext uri="{FF2B5EF4-FFF2-40B4-BE49-F238E27FC236}">
                  <a16:creationId xmlns:a16="http://schemas.microsoft.com/office/drawing/2014/main" id="{CD1A74DB-A83F-4548-A7C7-A7B3DB4B302D}"/>
                </a:ext>
              </a:extLst>
            </p:cNvPr>
            <p:cNvSpPr/>
            <p:nvPr/>
          </p:nvSpPr>
          <p:spPr>
            <a:xfrm>
              <a:off x="461753" y="3130915"/>
              <a:ext cx="217726" cy="217726"/>
            </a:xfrm>
            <a:prstGeom prst="ellipse">
              <a:avLst/>
            </a:prstGeom>
            <a:solidFill>
              <a:srgbClr val="4BA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27" name="Graphic 26" descr="Checkmark">
              <a:extLst>
                <a:ext uri="{FF2B5EF4-FFF2-40B4-BE49-F238E27FC236}">
                  <a16:creationId xmlns:a16="http://schemas.microsoft.com/office/drawing/2014/main" id="{0FF3FD4C-B8DE-48BD-8668-A17C133422C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8363" y="3164784"/>
              <a:ext cx="159666" cy="159666"/>
            </a:xfrm>
            <a:prstGeom prst="rect">
              <a:avLst/>
            </a:prstGeom>
          </p:spPr>
        </p:pic>
      </p:grpSp>
      <p:grpSp>
        <p:nvGrpSpPr>
          <p:cNvPr id="28" name="Group 27">
            <a:extLst>
              <a:ext uri="{FF2B5EF4-FFF2-40B4-BE49-F238E27FC236}">
                <a16:creationId xmlns:a16="http://schemas.microsoft.com/office/drawing/2014/main" id="{9B0CC75A-2BCB-46AC-A6E3-D3FB8DA32DAB}"/>
              </a:ext>
            </a:extLst>
          </p:cNvPr>
          <p:cNvGrpSpPr/>
          <p:nvPr/>
        </p:nvGrpSpPr>
        <p:grpSpPr>
          <a:xfrm>
            <a:off x="6164050" y="5299478"/>
            <a:ext cx="293298" cy="369333"/>
            <a:chOff x="461753" y="3130915"/>
            <a:chExt cx="217726" cy="217726"/>
          </a:xfrm>
        </p:grpSpPr>
        <p:sp>
          <p:nvSpPr>
            <p:cNvPr id="29" name="Oval 28">
              <a:extLst>
                <a:ext uri="{FF2B5EF4-FFF2-40B4-BE49-F238E27FC236}">
                  <a16:creationId xmlns:a16="http://schemas.microsoft.com/office/drawing/2014/main" id="{E0493E21-3579-4642-8537-8471F9454360}"/>
                </a:ext>
              </a:extLst>
            </p:cNvPr>
            <p:cNvSpPr/>
            <p:nvPr/>
          </p:nvSpPr>
          <p:spPr>
            <a:xfrm>
              <a:off x="461753" y="3130915"/>
              <a:ext cx="217726" cy="217726"/>
            </a:xfrm>
            <a:prstGeom prst="ellipse">
              <a:avLst/>
            </a:prstGeom>
            <a:solidFill>
              <a:srgbClr val="4BA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30" name="Graphic 29" descr="Checkmark">
              <a:extLst>
                <a:ext uri="{FF2B5EF4-FFF2-40B4-BE49-F238E27FC236}">
                  <a16:creationId xmlns:a16="http://schemas.microsoft.com/office/drawing/2014/main" id="{3DF59876-3268-46AE-BF88-5F64100CF4E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8363" y="3164784"/>
              <a:ext cx="159666" cy="159666"/>
            </a:xfrm>
            <a:prstGeom prst="rect">
              <a:avLst/>
            </a:prstGeom>
          </p:spPr>
        </p:pic>
      </p:grpSp>
      <p:grpSp>
        <p:nvGrpSpPr>
          <p:cNvPr id="31" name="Group 30">
            <a:extLst>
              <a:ext uri="{FF2B5EF4-FFF2-40B4-BE49-F238E27FC236}">
                <a16:creationId xmlns:a16="http://schemas.microsoft.com/office/drawing/2014/main" id="{A8291E6F-212E-4DDF-9FC4-B0AA3077EA03}"/>
              </a:ext>
            </a:extLst>
          </p:cNvPr>
          <p:cNvGrpSpPr/>
          <p:nvPr/>
        </p:nvGrpSpPr>
        <p:grpSpPr>
          <a:xfrm>
            <a:off x="6160790" y="5780768"/>
            <a:ext cx="293298" cy="369333"/>
            <a:chOff x="461753" y="3130915"/>
            <a:chExt cx="217726" cy="217726"/>
          </a:xfrm>
        </p:grpSpPr>
        <p:sp>
          <p:nvSpPr>
            <p:cNvPr id="32" name="Oval 31">
              <a:extLst>
                <a:ext uri="{FF2B5EF4-FFF2-40B4-BE49-F238E27FC236}">
                  <a16:creationId xmlns:a16="http://schemas.microsoft.com/office/drawing/2014/main" id="{C1771A0B-5CCC-4E7A-8FE1-11ECB45D28C7}"/>
                </a:ext>
              </a:extLst>
            </p:cNvPr>
            <p:cNvSpPr/>
            <p:nvPr/>
          </p:nvSpPr>
          <p:spPr>
            <a:xfrm>
              <a:off x="461753" y="3130915"/>
              <a:ext cx="217726" cy="217726"/>
            </a:xfrm>
            <a:prstGeom prst="ellipse">
              <a:avLst/>
            </a:prstGeom>
            <a:solidFill>
              <a:srgbClr val="4BA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33" name="Graphic 32" descr="Checkmark">
              <a:extLst>
                <a:ext uri="{FF2B5EF4-FFF2-40B4-BE49-F238E27FC236}">
                  <a16:creationId xmlns:a16="http://schemas.microsoft.com/office/drawing/2014/main" id="{8C2C826A-1193-49B4-BC00-F30969C316F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88363" y="3164784"/>
              <a:ext cx="159666" cy="159666"/>
            </a:xfrm>
            <a:prstGeom prst="rect">
              <a:avLst/>
            </a:prstGeom>
          </p:spPr>
        </p:pic>
      </p:grpSp>
      <p:sp>
        <p:nvSpPr>
          <p:cNvPr id="34" name="Rectangle 33">
            <a:extLst>
              <a:ext uri="{FF2B5EF4-FFF2-40B4-BE49-F238E27FC236}">
                <a16:creationId xmlns:a16="http://schemas.microsoft.com/office/drawing/2014/main" id="{3A8CBFE2-CD3F-4FA8-8F68-6668936941D7}"/>
              </a:ext>
            </a:extLst>
          </p:cNvPr>
          <p:cNvSpPr/>
          <p:nvPr/>
        </p:nvSpPr>
        <p:spPr>
          <a:xfrm>
            <a:off x="578698" y="455480"/>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219170">
              <a:buClr>
                <a:srgbClr val="000000"/>
              </a:buClr>
              <a:defRPr/>
            </a:pPr>
            <a:endParaRPr lang="en-IN" sz="1867" kern="0" dirty="0">
              <a:solidFill>
                <a:srgbClr val="FFFFFF"/>
              </a:solidFill>
              <a:latin typeface="Arial"/>
              <a:sym typeface="Arial"/>
            </a:endParaRPr>
          </a:p>
        </p:txBody>
      </p:sp>
    </p:spTree>
    <p:extLst>
      <p:ext uri="{BB962C8B-B14F-4D97-AF65-F5344CB8AC3E}">
        <p14:creationId xmlns:p14="http://schemas.microsoft.com/office/powerpoint/2010/main" val="3585387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9"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1750FAA-6AC0-4291-AA35-895EAD94DA06}"/>
              </a:ext>
            </a:extLst>
          </p:cNvPr>
          <p:cNvSpPr txBox="1"/>
          <p:nvPr/>
        </p:nvSpPr>
        <p:spPr>
          <a:xfrm>
            <a:off x="858329" y="603415"/>
            <a:ext cx="9579634"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ELECTRICAL HAZARDS</a:t>
            </a:r>
          </a:p>
        </p:txBody>
      </p:sp>
      <p:sp>
        <p:nvSpPr>
          <p:cNvPr id="3" name="Rectangle 2">
            <a:extLst>
              <a:ext uri="{FF2B5EF4-FFF2-40B4-BE49-F238E27FC236}">
                <a16:creationId xmlns:a16="http://schemas.microsoft.com/office/drawing/2014/main" id="{FEFBF43F-9BD7-4E0E-A7F1-A7AC7CE7698A}"/>
              </a:ext>
            </a:extLst>
          </p:cNvPr>
          <p:cNvSpPr/>
          <p:nvPr/>
        </p:nvSpPr>
        <p:spPr>
          <a:xfrm>
            <a:off x="578698" y="455480"/>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219170">
              <a:buClr>
                <a:srgbClr val="000000"/>
              </a:buClr>
              <a:defRPr/>
            </a:pPr>
            <a:endParaRPr lang="en-IN" sz="1867" kern="0" dirty="0">
              <a:solidFill>
                <a:srgbClr val="FFFFFF"/>
              </a:solidFill>
              <a:latin typeface="Arial"/>
              <a:sym typeface="Arial"/>
            </a:endParaRPr>
          </a:p>
        </p:txBody>
      </p:sp>
      <p:sp>
        <p:nvSpPr>
          <p:cNvPr id="4" name="TextBox 3">
            <a:extLst>
              <a:ext uri="{FF2B5EF4-FFF2-40B4-BE49-F238E27FC236}">
                <a16:creationId xmlns:a16="http://schemas.microsoft.com/office/drawing/2014/main" id="{F21E35B3-DBD1-4D3C-B741-B3FAA3FAC39E}"/>
              </a:ext>
            </a:extLst>
          </p:cNvPr>
          <p:cNvSpPr txBox="1"/>
          <p:nvPr/>
        </p:nvSpPr>
        <p:spPr>
          <a:xfrm>
            <a:off x="155276" y="2270351"/>
            <a:ext cx="2534136" cy="4062651"/>
          </a:xfrm>
          <a:prstGeom prst="rect">
            <a:avLst/>
          </a:prstGeom>
          <a:noFill/>
        </p:spPr>
        <p:txBody>
          <a:bodyPr wrap="square">
            <a:spAutoFit/>
          </a:bodyPr>
          <a:lstStyle/>
          <a:p>
            <a:pPr>
              <a:lnSpc>
                <a:spcPct val="150000"/>
              </a:lnSpc>
            </a:pPr>
            <a:r>
              <a:rPr lang="en-AU" sz="2400" b="1" kern="0" dirty="0">
                <a:solidFill>
                  <a:srgbClr val="4BA500"/>
                </a:solidFill>
                <a:latin typeface="Montserrat" panose="00000500000000000000" pitchFamily="50" charset="0"/>
                <a:ea typeface="Roboto" panose="02000000000000000000" pitchFamily="2" charset="0"/>
                <a:cs typeface="Arial"/>
              </a:rPr>
              <a:t>What are some visual indicators or warning that powerlines are near?</a:t>
            </a:r>
          </a:p>
          <a:p>
            <a:endParaRPr lang="en-AU" sz="2400" b="1" kern="0" dirty="0">
              <a:solidFill>
                <a:srgbClr val="4BA500"/>
              </a:solidFill>
              <a:latin typeface="Montserrat" panose="00000500000000000000" pitchFamily="50" charset="0"/>
              <a:ea typeface="Roboto" panose="02000000000000000000" pitchFamily="2" charset="0"/>
              <a:cs typeface="Arial"/>
            </a:endParaRPr>
          </a:p>
          <a:p>
            <a:r>
              <a:rPr lang="en-AU" sz="1800" b="1" kern="0" cap="small" dirty="0">
                <a:solidFill>
                  <a:srgbClr val="FFFFFF"/>
                </a:solidFill>
                <a:latin typeface="Montserrat" panose="00000500000000000000" pitchFamily="50" charset="0"/>
                <a:cs typeface="Times New Roman" panose="02020603050405020304" pitchFamily="18" charset="0"/>
              </a:rPr>
              <a:t>HAZARDS</a:t>
            </a:r>
          </a:p>
        </p:txBody>
      </p:sp>
      <p:sp>
        <p:nvSpPr>
          <p:cNvPr id="5" name="Rectangle 4">
            <a:extLst>
              <a:ext uri="{FF2B5EF4-FFF2-40B4-BE49-F238E27FC236}">
                <a16:creationId xmlns:a16="http://schemas.microsoft.com/office/drawing/2014/main" id="{8E639C96-2AD6-44CD-B9EE-80668CE886FA}"/>
              </a:ext>
            </a:extLst>
          </p:cNvPr>
          <p:cNvSpPr/>
          <p:nvPr/>
        </p:nvSpPr>
        <p:spPr>
          <a:xfrm>
            <a:off x="2554942" y="2138916"/>
            <a:ext cx="4785724" cy="2275367"/>
          </a:xfrm>
          <a:prstGeom prst="rect">
            <a:avLst/>
          </a:prstGeom>
          <a:solidFill>
            <a:srgbClr val="EEEEEE"/>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6" name="TextBox 5">
            <a:extLst>
              <a:ext uri="{FF2B5EF4-FFF2-40B4-BE49-F238E27FC236}">
                <a16:creationId xmlns:a16="http://schemas.microsoft.com/office/drawing/2014/main" id="{476A0BA8-E128-4925-9E04-5FD0A0C997FC}"/>
              </a:ext>
            </a:extLst>
          </p:cNvPr>
          <p:cNvSpPr txBox="1"/>
          <p:nvPr/>
        </p:nvSpPr>
        <p:spPr>
          <a:xfrm>
            <a:off x="3013570" y="1898754"/>
            <a:ext cx="4327095" cy="2369880"/>
          </a:xfrm>
          <a:prstGeom prst="rect">
            <a:avLst/>
          </a:prstGeom>
          <a:noFill/>
        </p:spPr>
        <p:txBody>
          <a:bodyPr wrap="square">
            <a:spAutoFit/>
          </a:bodyPr>
          <a:lstStyle/>
          <a:p>
            <a:pPr algn="just"/>
            <a:r>
              <a:rPr lang="en-AU" sz="2800" b="1" kern="0" dirty="0">
                <a:solidFill>
                  <a:srgbClr val="4BA500"/>
                </a:solidFill>
                <a:latin typeface="Montserrat" panose="00000500000000000000" pitchFamily="50" charset="0"/>
                <a:ea typeface="Roboto" panose="02000000000000000000" pitchFamily="2" charset="0"/>
                <a:cs typeface="Arial"/>
                <a:sym typeface="Arial"/>
              </a:rPr>
              <a:t> </a:t>
            </a:r>
          </a:p>
          <a:p>
            <a:r>
              <a:rPr lang="en-AU" sz="2000" kern="0" dirty="0">
                <a:solidFill>
                  <a:srgbClr val="000000"/>
                </a:solidFill>
                <a:latin typeface="Roboto" panose="02000000000000000000" pitchFamily="2" charset="0"/>
                <a:ea typeface="Roboto" panose="02000000000000000000" pitchFamily="2" charset="0"/>
                <a:cs typeface="Arial"/>
                <a:sym typeface="Arial"/>
              </a:rPr>
              <a:t>Tiger tail are black and yellow tubes that clip onto powerline</a:t>
            </a:r>
          </a:p>
          <a:p>
            <a:endParaRPr lang="en-AU" sz="2000" kern="0" dirty="0">
              <a:solidFill>
                <a:srgbClr val="000000"/>
              </a:solidFill>
              <a:latin typeface="Roboto" panose="02000000000000000000" pitchFamily="2" charset="0"/>
              <a:ea typeface="Roboto" panose="02000000000000000000" pitchFamily="2" charset="0"/>
              <a:cs typeface="Arial"/>
              <a:sym typeface="Arial"/>
            </a:endParaRPr>
          </a:p>
          <a:p>
            <a:r>
              <a:rPr lang="en-AU" sz="2000" kern="0" dirty="0">
                <a:solidFill>
                  <a:srgbClr val="000000"/>
                </a:solidFill>
                <a:latin typeface="Roboto" panose="02000000000000000000" pitchFamily="2" charset="0"/>
                <a:ea typeface="Roboto" panose="02000000000000000000" pitchFamily="2" charset="0"/>
                <a:cs typeface="Arial"/>
                <a:sym typeface="Arial"/>
              </a:rPr>
              <a:t>Signage</a:t>
            </a:r>
          </a:p>
          <a:p>
            <a:endParaRPr lang="en-AU" sz="2000" kern="0" dirty="0">
              <a:solidFill>
                <a:srgbClr val="000000"/>
              </a:solidFill>
              <a:latin typeface="Roboto" panose="02000000000000000000" pitchFamily="2" charset="0"/>
              <a:ea typeface="Roboto" panose="02000000000000000000" pitchFamily="2" charset="0"/>
              <a:cs typeface="Arial"/>
              <a:sym typeface="Arial"/>
            </a:endParaRPr>
          </a:p>
          <a:p>
            <a:r>
              <a:rPr lang="en-AU" sz="2000" kern="0" dirty="0">
                <a:solidFill>
                  <a:srgbClr val="000000"/>
                </a:solidFill>
                <a:latin typeface="Roboto" panose="02000000000000000000" pitchFamily="2" charset="0"/>
                <a:ea typeface="Roboto" panose="02000000000000000000" pitchFamily="2" charset="0"/>
                <a:cs typeface="Arial"/>
                <a:sym typeface="Arial"/>
              </a:rPr>
              <a:t>Powerline markers</a:t>
            </a:r>
          </a:p>
        </p:txBody>
      </p:sp>
      <p:pic>
        <p:nvPicPr>
          <p:cNvPr id="1026" name="Picture 2" descr="Around when I was 8 I thought that the red marker balls on high tension  power lines were pokeballs with pikachus in it that were there to power the  lines with their">
            <a:extLst>
              <a:ext uri="{FF2B5EF4-FFF2-40B4-BE49-F238E27FC236}">
                <a16:creationId xmlns:a16="http://schemas.microsoft.com/office/drawing/2014/main" id="{3786B75D-C8F0-474D-8B93-AC01E22006B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750" t="11569" r="17682" b="5294"/>
          <a:stretch/>
        </p:blipFill>
        <p:spPr bwMode="auto">
          <a:xfrm>
            <a:off x="10218335" y="2736836"/>
            <a:ext cx="1617830" cy="285896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ADC08D30-DC72-4F16-B2F2-8FCA7D3140CA}"/>
              </a:ext>
            </a:extLst>
          </p:cNvPr>
          <p:cNvPicPr>
            <a:picLocks noChangeAspect="1"/>
          </p:cNvPicPr>
          <p:nvPr/>
        </p:nvPicPr>
        <p:blipFill>
          <a:blip r:embed="rId3"/>
          <a:stretch>
            <a:fillRect/>
          </a:stretch>
        </p:blipFill>
        <p:spPr>
          <a:xfrm>
            <a:off x="2554942" y="4526504"/>
            <a:ext cx="4733363" cy="1673450"/>
          </a:xfrm>
          <a:prstGeom prst="rect">
            <a:avLst/>
          </a:prstGeom>
        </p:spPr>
      </p:pic>
      <p:sp>
        <p:nvSpPr>
          <p:cNvPr id="9" name="AutoShape 4" descr="Overhead Powerlines - Andrew Nicholls Design &amp;amp; Associates">
            <a:extLst>
              <a:ext uri="{FF2B5EF4-FFF2-40B4-BE49-F238E27FC236}">
                <a16:creationId xmlns:a16="http://schemas.microsoft.com/office/drawing/2014/main" id="{CE43E483-F07C-4B92-A3F7-368281378B2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1032" name="Picture 8" descr="Overhead Electric Power Lines Sign E2256 - by SafetySign.com">
            <a:extLst>
              <a:ext uri="{FF2B5EF4-FFF2-40B4-BE49-F238E27FC236}">
                <a16:creationId xmlns:a16="http://schemas.microsoft.com/office/drawing/2014/main" id="{7DD3B166-AE6A-499F-A9A0-E71294CF99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1479" y="2746541"/>
            <a:ext cx="2060962" cy="2849256"/>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0320539A-B45D-4567-B3C7-58D9D924428D}"/>
              </a:ext>
            </a:extLst>
          </p:cNvPr>
          <p:cNvGrpSpPr/>
          <p:nvPr/>
        </p:nvGrpSpPr>
        <p:grpSpPr>
          <a:xfrm>
            <a:off x="2691368" y="2371776"/>
            <a:ext cx="247046" cy="313212"/>
            <a:chOff x="461753" y="3130915"/>
            <a:chExt cx="217726" cy="217726"/>
          </a:xfrm>
        </p:grpSpPr>
        <p:sp>
          <p:nvSpPr>
            <p:cNvPr id="14" name="Oval 13">
              <a:extLst>
                <a:ext uri="{FF2B5EF4-FFF2-40B4-BE49-F238E27FC236}">
                  <a16:creationId xmlns:a16="http://schemas.microsoft.com/office/drawing/2014/main" id="{6D87D4BE-D467-481C-BE9B-6D012AD0DFB0}"/>
                </a:ext>
              </a:extLst>
            </p:cNvPr>
            <p:cNvSpPr/>
            <p:nvPr/>
          </p:nvSpPr>
          <p:spPr>
            <a:xfrm>
              <a:off x="461753" y="3130915"/>
              <a:ext cx="217726" cy="217726"/>
            </a:xfrm>
            <a:prstGeom prst="ellipse">
              <a:avLst/>
            </a:prstGeom>
            <a:solidFill>
              <a:srgbClr val="4BA5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15" name="Graphic 14" descr="Checkmark">
              <a:extLst>
                <a:ext uri="{FF2B5EF4-FFF2-40B4-BE49-F238E27FC236}">
                  <a16:creationId xmlns:a16="http://schemas.microsoft.com/office/drawing/2014/main" id="{5E846FAC-4628-4AB8-A10E-C4AFB456E2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88363" y="3164784"/>
              <a:ext cx="159666" cy="159666"/>
            </a:xfrm>
            <a:prstGeom prst="rect">
              <a:avLst/>
            </a:prstGeom>
          </p:spPr>
        </p:pic>
      </p:grpSp>
      <p:grpSp>
        <p:nvGrpSpPr>
          <p:cNvPr id="16" name="Group 15">
            <a:extLst>
              <a:ext uri="{FF2B5EF4-FFF2-40B4-BE49-F238E27FC236}">
                <a16:creationId xmlns:a16="http://schemas.microsoft.com/office/drawing/2014/main" id="{0D0E3C39-F9C5-4DDE-BB3B-C9E03E95D0D9}"/>
              </a:ext>
            </a:extLst>
          </p:cNvPr>
          <p:cNvGrpSpPr/>
          <p:nvPr/>
        </p:nvGrpSpPr>
        <p:grpSpPr>
          <a:xfrm>
            <a:off x="2685563" y="3283867"/>
            <a:ext cx="247046" cy="313212"/>
            <a:chOff x="461753" y="3130915"/>
            <a:chExt cx="217726" cy="217726"/>
          </a:xfrm>
        </p:grpSpPr>
        <p:sp>
          <p:nvSpPr>
            <p:cNvPr id="17" name="Oval 16">
              <a:extLst>
                <a:ext uri="{FF2B5EF4-FFF2-40B4-BE49-F238E27FC236}">
                  <a16:creationId xmlns:a16="http://schemas.microsoft.com/office/drawing/2014/main" id="{B1FF559A-B474-4229-B682-9033F494656F}"/>
                </a:ext>
              </a:extLst>
            </p:cNvPr>
            <p:cNvSpPr/>
            <p:nvPr/>
          </p:nvSpPr>
          <p:spPr>
            <a:xfrm>
              <a:off x="461753" y="3130915"/>
              <a:ext cx="217726" cy="217726"/>
            </a:xfrm>
            <a:prstGeom prst="ellipse">
              <a:avLst/>
            </a:prstGeom>
            <a:solidFill>
              <a:srgbClr val="4BA5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18" name="Graphic 17" descr="Checkmark">
              <a:extLst>
                <a:ext uri="{FF2B5EF4-FFF2-40B4-BE49-F238E27FC236}">
                  <a16:creationId xmlns:a16="http://schemas.microsoft.com/office/drawing/2014/main" id="{8BE0966B-F30A-438C-AC98-5797D6B94A1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88363" y="3164784"/>
              <a:ext cx="159666" cy="159666"/>
            </a:xfrm>
            <a:prstGeom prst="rect">
              <a:avLst/>
            </a:prstGeom>
          </p:spPr>
        </p:pic>
      </p:grpSp>
      <p:grpSp>
        <p:nvGrpSpPr>
          <p:cNvPr id="19" name="Group 18">
            <a:extLst>
              <a:ext uri="{FF2B5EF4-FFF2-40B4-BE49-F238E27FC236}">
                <a16:creationId xmlns:a16="http://schemas.microsoft.com/office/drawing/2014/main" id="{DB68EDB8-6522-45AE-8844-DD5614F5EC33}"/>
              </a:ext>
            </a:extLst>
          </p:cNvPr>
          <p:cNvGrpSpPr/>
          <p:nvPr/>
        </p:nvGrpSpPr>
        <p:grpSpPr>
          <a:xfrm>
            <a:off x="2689412" y="3888563"/>
            <a:ext cx="247046" cy="313212"/>
            <a:chOff x="461753" y="3130915"/>
            <a:chExt cx="217726" cy="217726"/>
          </a:xfrm>
        </p:grpSpPr>
        <p:sp>
          <p:nvSpPr>
            <p:cNvPr id="20" name="Oval 19">
              <a:extLst>
                <a:ext uri="{FF2B5EF4-FFF2-40B4-BE49-F238E27FC236}">
                  <a16:creationId xmlns:a16="http://schemas.microsoft.com/office/drawing/2014/main" id="{A02BFB71-6356-4323-81E4-D23A336688A2}"/>
                </a:ext>
              </a:extLst>
            </p:cNvPr>
            <p:cNvSpPr/>
            <p:nvPr/>
          </p:nvSpPr>
          <p:spPr>
            <a:xfrm>
              <a:off x="461753" y="3130915"/>
              <a:ext cx="217726" cy="217726"/>
            </a:xfrm>
            <a:prstGeom prst="ellipse">
              <a:avLst/>
            </a:prstGeom>
            <a:solidFill>
              <a:srgbClr val="4BA5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FFF"/>
                </a:solidFill>
                <a:effectLst/>
                <a:uLnTx/>
                <a:uFillTx/>
                <a:latin typeface="Arial"/>
                <a:ea typeface="+mn-ea"/>
                <a:cs typeface="+mn-cs"/>
                <a:sym typeface="Arial"/>
              </a:endParaRPr>
            </a:p>
          </p:txBody>
        </p:sp>
        <p:pic>
          <p:nvPicPr>
            <p:cNvPr id="21" name="Graphic 20" descr="Checkmark">
              <a:extLst>
                <a:ext uri="{FF2B5EF4-FFF2-40B4-BE49-F238E27FC236}">
                  <a16:creationId xmlns:a16="http://schemas.microsoft.com/office/drawing/2014/main" id="{6F616898-34FD-4DF1-82AE-8976BD40F59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88363" y="3164784"/>
              <a:ext cx="159666" cy="159666"/>
            </a:xfrm>
            <a:prstGeom prst="rect">
              <a:avLst/>
            </a:prstGeom>
          </p:spPr>
        </p:pic>
      </p:grpSp>
    </p:spTree>
    <p:extLst>
      <p:ext uri="{BB962C8B-B14F-4D97-AF65-F5344CB8AC3E}">
        <p14:creationId xmlns:p14="http://schemas.microsoft.com/office/powerpoint/2010/main" val="3033867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1032"/>
                                        </p:tgtEl>
                                        <p:attrNameLst>
                                          <p:attrName>style.visibility</p:attrName>
                                        </p:attrNameLst>
                                      </p:cBhvr>
                                      <p:to>
                                        <p:strVal val="visible"/>
                                      </p:to>
                                    </p:set>
                                    <p:animEffect transition="in" filter="fade">
                                      <p:cBhvr>
                                        <p:cTn id="13" dur="500"/>
                                        <p:tgtEl>
                                          <p:spTgt spid="1032"/>
                                        </p:tgtEl>
                                      </p:cBhvr>
                                    </p:animEffect>
                                  </p:childTnLst>
                                </p:cTn>
                              </p:par>
                              <p:par>
                                <p:cTn id="14" presetID="10" presetClass="entr" presetSubtype="0" fill="hold" nodeType="with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2E111D6-B140-4C19-9022-5E54744DF3CE}"/>
              </a:ext>
            </a:extLst>
          </p:cNvPr>
          <p:cNvSpPr txBox="1"/>
          <p:nvPr/>
        </p:nvSpPr>
        <p:spPr>
          <a:xfrm>
            <a:off x="990600" y="501134"/>
            <a:ext cx="9601200" cy="1323439"/>
          </a:xfrm>
          <a:prstGeom prst="rect">
            <a:avLst/>
          </a:prstGeom>
          <a:noFill/>
        </p:spPr>
        <p:txBody>
          <a:bodyPr wrap="square">
            <a:spAutoFit/>
          </a:bodyPr>
          <a:lstStyle/>
          <a:p>
            <a:pPr algn="l"/>
            <a:r>
              <a:rPr lang="en-AU" sz="4000" b="1" i="0" dirty="0">
                <a:solidFill>
                  <a:schemeClr val="bg1"/>
                </a:solidFill>
                <a:effectLst/>
                <a:latin typeface="Nunito Sans"/>
              </a:rPr>
              <a:t>Flammable atmospheres and handling flammable materials</a:t>
            </a:r>
          </a:p>
        </p:txBody>
      </p:sp>
      <p:sp>
        <p:nvSpPr>
          <p:cNvPr id="5" name="TextBox 4">
            <a:extLst>
              <a:ext uri="{FF2B5EF4-FFF2-40B4-BE49-F238E27FC236}">
                <a16:creationId xmlns:a16="http://schemas.microsoft.com/office/drawing/2014/main" id="{309F4262-490F-437F-A98F-60FDF03D0220}"/>
              </a:ext>
            </a:extLst>
          </p:cNvPr>
          <p:cNvSpPr txBox="1"/>
          <p:nvPr/>
        </p:nvSpPr>
        <p:spPr>
          <a:xfrm>
            <a:off x="990600" y="2344341"/>
            <a:ext cx="9239250" cy="3724096"/>
          </a:xfrm>
          <a:prstGeom prst="rect">
            <a:avLst/>
          </a:prstGeom>
          <a:noFill/>
        </p:spPr>
        <p:txBody>
          <a:bodyPr wrap="square">
            <a:spAutoFit/>
          </a:bodyPr>
          <a:lstStyle/>
          <a:p>
            <a:pPr algn="l"/>
            <a:r>
              <a:rPr lang="en-AU" sz="2800" b="1" i="0" dirty="0">
                <a:solidFill>
                  <a:srgbClr val="92D050"/>
                </a:solidFill>
                <a:effectLst/>
                <a:latin typeface="Nunito Sans"/>
              </a:rPr>
              <a:t>Safe work practices are also vital when fuelling forklift trucks or charging batteries.</a:t>
            </a:r>
          </a:p>
          <a:p>
            <a:pPr algn="l"/>
            <a:r>
              <a:rPr lang="en-AU" b="0" i="0" dirty="0">
                <a:solidFill>
                  <a:srgbClr val="202020"/>
                </a:solidFill>
                <a:effectLst/>
                <a:latin typeface="Nunito Sans"/>
              </a:rPr>
              <a:t>Potential ignition sources include:</a:t>
            </a:r>
          </a:p>
          <a:p>
            <a:pPr algn="l">
              <a:buFont typeface="Arial" panose="020B0604020202020204" pitchFamily="34" charset="0"/>
              <a:buChar char="•"/>
            </a:pPr>
            <a:r>
              <a:rPr lang="en-AU" b="0" i="0" dirty="0">
                <a:solidFill>
                  <a:srgbClr val="202020"/>
                </a:solidFill>
                <a:effectLst/>
                <a:latin typeface="Nunito Sans"/>
              </a:rPr>
              <a:t>flames or sparks from an exhaust</a:t>
            </a:r>
          </a:p>
          <a:p>
            <a:pPr algn="l">
              <a:buFont typeface="Arial" panose="020B0604020202020204" pitchFamily="34" charset="0"/>
              <a:buChar char="•"/>
            </a:pPr>
            <a:r>
              <a:rPr lang="en-AU" b="0" i="0" dirty="0">
                <a:solidFill>
                  <a:srgbClr val="202020"/>
                </a:solidFill>
                <a:effectLst/>
                <a:latin typeface="Nunito Sans"/>
              </a:rPr>
              <a:t>heat generated by the engine or exhaust</a:t>
            </a:r>
          </a:p>
          <a:p>
            <a:pPr algn="l">
              <a:buFont typeface="Arial" panose="020B0604020202020204" pitchFamily="34" charset="0"/>
              <a:buChar char="•"/>
            </a:pPr>
            <a:r>
              <a:rPr lang="en-AU" b="0" i="0" dirty="0">
                <a:solidFill>
                  <a:srgbClr val="202020"/>
                </a:solidFill>
                <a:effectLst/>
                <a:latin typeface="Nunito Sans"/>
              </a:rPr>
              <a:t>flashback produced by vapours being drawn into the engine</a:t>
            </a:r>
          </a:p>
          <a:p>
            <a:pPr algn="l">
              <a:buFont typeface="Arial" panose="020B0604020202020204" pitchFamily="34" charset="0"/>
              <a:buChar char="•"/>
            </a:pPr>
            <a:r>
              <a:rPr lang="en-AU" b="0" i="0" dirty="0">
                <a:solidFill>
                  <a:srgbClr val="202020"/>
                </a:solidFill>
                <a:effectLst/>
                <a:latin typeface="Nunito Sans"/>
              </a:rPr>
              <a:t>over-revving the engine</a:t>
            </a:r>
          </a:p>
          <a:p>
            <a:pPr algn="l">
              <a:buFont typeface="Arial" panose="020B0604020202020204" pitchFamily="34" charset="0"/>
              <a:buChar char="•"/>
            </a:pPr>
            <a:r>
              <a:rPr lang="en-AU" b="0" i="0" dirty="0">
                <a:solidFill>
                  <a:srgbClr val="202020"/>
                </a:solidFill>
                <a:effectLst/>
                <a:latin typeface="Nunito Sans"/>
              </a:rPr>
              <a:t>excess speeding</a:t>
            </a:r>
          </a:p>
          <a:p>
            <a:pPr algn="l">
              <a:buFont typeface="Arial" panose="020B0604020202020204" pitchFamily="34" charset="0"/>
              <a:buChar char="•"/>
            </a:pPr>
            <a:r>
              <a:rPr lang="en-AU" b="0" i="0" dirty="0">
                <a:solidFill>
                  <a:srgbClr val="202020"/>
                </a:solidFill>
                <a:effectLst/>
                <a:latin typeface="Nunito Sans"/>
              </a:rPr>
              <a:t>sparks and heat generated by brake components</a:t>
            </a:r>
          </a:p>
          <a:p>
            <a:pPr algn="l">
              <a:buFont typeface="Arial" panose="020B0604020202020204" pitchFamily="34" charset="0"/>
              <a:buChar char="•"/>
            </a:pPr>
            <a:r>
              <a:rPr lang="en-AU" b="0" i="0" dirty="0">
                <a:solidFill>
                  <a:srgbClr val="202020"/>
                </a:solidFill>
                <a:effectLst/>
                <a:latin typeface="Nunito Sans"/>
              </a:rPr>
              <a:t>sparks from </a:t>
            </a:r>
            <a:r>
              <a:rPr lang="en-AU" b="0" i="0" dirty="0" err="1">
                <a:solidFill>
                  <a:srgbClr val="202020"/>
                </a:solidFill>
                <a:effectLst/>
                <a:latin typeface="Nunito Sans"/>
              </a:rPr>
              <a:t>tynes</a:t>
            </a:r>
            <a:r>
              <a:rPr lang="en-AU" b="0" i="0" dirty="0">
                <a:solidFill>
                  <a:srgbClr val="202020"/>
                </a:solidFill>
                <a:effectLst/>
                <a:latin typeface="Nunito Sans"/>
              </a:rPr>
              <a:t> striking concrete</a:t>
            </a:r>
          </a:p>
          <a:p>
            <a:pPr algn="l">
              <a:buFont typeface="Arial" panose="020B0604020202020204" pitchFamily="34" charset="0"/>
              <a:buChar char="•"/>
            </a:pPr>
            <a:r>
              <a:rPr lang="en-AU" b="0" i="0" dirty="0">
                <a:solidFill>
                  <a:srgbClr val="202020"/>
                </a:solidFill>
                <a:effectLst/>
                <a:latin typeface="Nunito Sans"/>
              </a:rPr>
              <a:t>static electricity discharged by tyres rubbing up against something</a:t>
            </a:r>
          </a:p>
          <a:p>
            <a:pPr algn="l">
              <a:buFont typeface="Arial" panose="020B0604020202020204" pitchFamily="34" charset="0"/>
              <a:buChar char="•"/>
            </a:pPr>
            <a:r>
              <a:rPr lang="en-AU" b="0" i="0" dirty="0">
                <a:solidFill>
                  <a:srgbClr val="202020"/>
                </a:solidFill>
                <a:effectLst/>
                <a:latin typeface="Nunito Sans"/>
              </a:rPr>
              <a:t>an arc from a starter motor or electrical equipment.</a:t>
            </a:r>
          </a:p>
        </p:txBody>
      </p:sp>
    </p:spTree>
    <p:extLst>
      <p:ext uri="{BB962C8B-B14F-4D97-AF65-F5344CB8AC3E}">
        <p14:creationId xmlns:p14="http://schemas.microsoft.com/office/powerpoint/2010/main" val="23697117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197BB16-D4B0-4A6B-90FC-E960E832EA4E}"/>
              </a:ext>
            </a:extLst>
          </p:cNvPr>
          <p:cNvSpPr txBox="1"/>
          <p:nvPr/>
        </p:nvSpPr>
        <p:spPr>
          <a:xfrm>
            <a:off x="457200" y="2633693"/>
            <a:ext cx="10267950" cy="3139321"/>
          </a:xfrm>
          <a:prstGeom prst="rect">
            <a:avLst/>
          </a:prstGeom>
          <a:noFill/>
        </p:spPr>
        <p:txBody>
          <a:bodyPr wrap="square">
            <a:spAutoFit/>
          </a:bodyPr>
          <a:lstStyle/>
          <a:p>
            <a:pPr algn="l"/>
            <a:r>
              <a:rPr lang="en-AU" b="0" i="0" dirty="0">
                <a:solidFill>
                  <a:srgbClr val="202020"/>
                </a:solidFill>
                <a:effectLst/>
                <a:latin typeface="Nunito Sans"/>
              </a:rPr>
              <a:t>If you store or handle flammable dangerous goods, you should:</a:t>
            </a:r>
          </a:p>
          <a:p>
            <a:pPr algn="l">
              <a:buFont typeface="Arial" panose="020B0604020202020204" pitchFamily="34" charset="0"/>
              <a:buChar char="•"/>
            </a:pPr>
            <a:r>
              <a:rPr lang="en-AU" b="0" i="0" dirty="0">
                <a:solidFill>
                  <a:srgbClr val="202020"/>
                </a:solidFill>
                <a:effectLst/>
                <a:latin typeface="Nunito Sans"/>
              </a:rPr>
              <a:t>review the MSDS and package labelling to identify the hazardous properties of each flammable dangerous goods</a:t>
            </a:r>
          </a:p>
          <a:p>
            <a:pPr algn="l">
              <a:buFont typeface="Arial" panose="020B0604020202020204" pitchFamily="34" charset="0"/>
              <a:buChar char="•"/>
            </a:pPr>
            <a:r>
              <a:rPr lang="en-AU" b="0" i="0" dirty="0">
                <a:solidFill>
                  <a:srgbClr val="202020"/>
                </a:solidFill>
                <a:effectLst/>
                <a:latin typeface="Nunito Sans"/>
              </a:rPr>
              <a:t>classify areas within the workplace where flammable liquids, gases or solids are stored or handled as </a:t>
            </a:r>
            <a:r>
              <a:rPr lang="en-AU" b="1" i="0" dirty="0">
                <a:solidFill>
                  <a:srgbClr val="202020"/>
                </a:solidFill>
                <a:effectLst/>
                <a:latin typeface="Nunito Sans"/>
              </a:rPr>
              <a:t>hazardous areas</a:t>
            </a:r>
            <a:r>
              <a:rPr lang="en-AU" b="0" i="0" dirty="0">
                <a:solidFill>
                  <a:srgbClr val="202020"/>
                </a:solidFill>
                <a:effectLst/>
                <a:latin typeface="Nunito Sans"/>
              </a:rPr>
              <a:t> according to </a:t>
            </a:r>
            <a:r>
              <a:rPr lang="en-AU" b="0" i="0" u="none" strike="noStrike" dirty="0">
                <a:solidFill>
                  <a:srgbClr val="204ECF"/>
                </a:solidFill>
                <a:effectLst/>
                <a:latin typeface="Nunito Sans"/>
                <a:hlinkClick r:id="rId2"/>
              </a:rPr>
              <a:t>AS/NZS 60079.10.1:2009 Explosive atmospheres – Classification of areas – Explosive gas atmospheres (IEC 60079-10-1, Ed.1.0(2008) MOD)</a:t>
            </a:r>
            <a:endParaRPr lang="en-AU" b="0" i="0" dirty="0">
              <a:solidFill>
                <a:srgbClr val="202020"/>
              </a:solidFill>
              <a:effectLst/>
              <a:latin typeface="Nunito Sans"/>
            </a:endParaRPr>
          </a:p>
          <a:p>
            <a:pPr algn="l">
              <a:buFont typeface="Arial" panose="020B0604020202020204" pitchFamily="34" charset="0"/>
              <a:buChar char="•"/>
            </a:pPr>
            <a:r>
              <a:rPr lang="en-AU" b="0" i="0" dirty="0">
                <a:solidFill>
                  <a:srgbClr val="202020"/>
                </a:solidFill>
                <a:effectLst/>
                <a:latin typeface="Nunito Sans"/>
              </a:rPr>
              <a:t>identify each hazardous area with markings, warning lights and warning signs</a:t>
            </a:r>
          </a:p>
          <a:p>
            <a:pPr algn="l">
              <a:buFont typeface="Arial" panose="020B0604020202020204" pitchFamily="34" charset="0"/>
              <a:buChar char="•"/>
            </a:pPr>
            <a:r>
              <a:rPr lang="en-AU" b="0" i="0" dirty="0">
                <a:solidFill>
                  <a:srgbClr val="202020"/>
                </a:solidFill>
                <a:effectLst/>
                <a:latin typeface="Nunito Sans"/>
              </a:rPr>
              <a:t>separate ignition sources from hazardous areas by an appropriate distance or physical barriers</a:t>
            </a:r>
          </a:p>
          <a:p>
            <a:pPr algn="l">
              <a:buFont typeface="Arial" panose="020B0604020202020204" pitchFamily="34" charset="0"/>
              <a:buChar char="•"/>
            </a:pPr>
            <a:r>
              <a:rPr lang="en-AU" b="0" i="0" dirty="0">
                <a:solidFill>
                  <a:srgbClr val="202020"/>
                </a:solidFill>
                <a:effectLst/>
                <a:latin typeface="Nunito Sans"/>
              </a:rPr>
              <a:t>provide training and supervision to workers about the risk of ignition sources and how to prevent fire or explosion</a:t>
            </a:r>
          </a:p>
          <a:p>
            <a:pPr algn="l">
              <a:buFont typeface="Arial" panose="020B0604020202020204" pitchFamily="34" charset="0"/>
              <a:buChar char="•"/>
            </a:pPr>
            <a:r>
              <a:rPr lang="en-AU" b="1" i="0" dirty="0">
                <a:solidFill>
                  <a:srgbClr val="202020"/>
                </a:solidFill>
                <a:effectLst/>
                <a:latin typeface="Nunito Sans"/>
              </a:rPr>
              <a:t>never</a:t>
            </a:r>
            <a:r>
              <a:rPr lang="en-AU" b="0" i="0" dirty="0">
                <a:solidFill>
                  <a:srgbClr val="202020"/>
                </a:solidFill>
                <a:effectLst/>
                <a:latin typeface="Nunito Sans"/>
              </a:rPr>
              <a:t> use a spark ignition, forklift truck (including petrol and LP gas-powered) in any hazardous area</a:t>
            </a:r>
          </a:p>
        </p:txBody>
      </p:sp>
      <p:sp>
        <p:nvSpPr>
          <p:cNvPr id="5" name="TextBox 4">
            <a:extLst>
              <a:ext uri="{FF2B5EF4-FFF2-40B4-BE49-F238E27FC236}">
                <a16:creationId xmlns:a16="http://schemas.microsoft.com/office/drawing/2014/main" id="{BAA3D040-9E55-43A8-8A6F-7BDCC5B22DF5}"/>
              </a:ext>
            </a:extLst>
          </p:cNvPr>
          <p:cNvSpPr txBox="1"/>
          <p:nvPr/>
        </p:nvSpPr>
        <p:spPr>
          <a:xfrm>
            <a:off x="1485900" y="715654"/>
            <a:ext cx="6096000" cy="707886"/>
          </a:xfrm>
          <a:prstGeom prst="rect">
            <a:avLst/>
          </a:prstGeom>
          <a:noFill/>
        </p:spPr>
        <p:txBody>
          <a:bodyPr wrap="square">
            <a:spAutoFit/>
          </a:bodyPr>
          <a:lstStyle/>
          <a:p>
            <a:pPr algn="l"/>
            <a:r>
              <a:rPr lang="en-AU" sz="4000" b="1" i="0" dirty="0">
                <a:solidFill>
                  <a:schemeClr val="bg1"/>
                </a:solidFill>
                <a:effectLst/>
                <a:latin typeface="Nunito Sans"/>
              </a:rPr>
              <a:t>Hazardous areas</a:t>
            </a:r>
          </a:p>
        </p:txBody>
      </p:sp>
    </p:spTree>
    <p:extLst>
      <p:ext uri="{BB962C8B-B14F-4D97-AF65-F5344CB8AC3E}">
        <p14:creationId xmlns:p14="http://schemas.microsoft.com/office/powerpoint/2010/main" val="21179307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1F1976-8FAF-42A5-8649-644C237B63B9}"/>
              </a:ext>
            </a:extLst>
          </p:cNvPr>
          <p:cNvSpPr txBox="1">
            <a:spLocks/>
          </p:cNvSpPr>
          <p:nvPr/>
        </p:nvSpPr>
        <p:spPr>
          <a:xfrm>
            <a:off x="574158" y="297712"/>
            <a:ext cx="11617842" cy="146729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1219170" rtl="0" eaLnBrk="1" fontAlgn="auto" latinLnBrk="0" hangingPunct="1">
              <a:lnSpc>
                <a:spcPct val="90000"/>
              </a:lnSpc>
              <a:spcBef>
                <a:spcPct val="0"/>
              </a:spcBef>
              <a:spcAft>
                <a:spcPts val="0"/>
              </a:spcAft>
              <a:buClr>
                <a:srgbClr val="000000"/>
              </a:buClr>
              <a:buSzTx/>
              <a:buFontTx/>
              <a:buNone/>
              <a:tabLst/>
              <a:defRPr/>
            </a:pPr>
            <a:r>
              <a:rPr kumimoji="0" lang="en-AU" sz="4533" b="1" i="0" u="none" strike="noStrike" kern="0" cap="small" spc="0" normalizeH="0" baseline="0" noProof="0" dirty="0">
                <a:ln>
                  <a:noFill/>
                </a:ln>
                <a:solidFill>
                  <a:srgbClr val="FFFFFF"/>
                </a:solidFill>
                <a:effectLst/>
                <a:uLnTx/>
                <a:uFillTx/>
                <a:latin typeface="Montserrat" panose="00000500000000000000" pitchFamily="50" charset="0"/>
                <a:ea typeface="+mj-ea"/>
                <a:cs typeface="Times New Roman" panose="02020603050405020304" pitchFamily="18" charset="0"/>
              </a:rPr>
              <a:t>Momentum High Risk Training - 3rd party provider</a:t>
            </a:r>
          </a:p>
        </p:txBody>
      </p:sp>
      <p:sp>
        <p:nvSpPr>
          <p:cNvPr id="3" name="Content Placeholder 2">
            <a:extLst>
              <a:ext uri="{FF2B5EF4-FFF2-40B4-BE49-F238E27FC236}">
                <a16:creationId xmlns:a16="http://schemas.microsoft.com/office/drawing/2014/main" id="{F14D66D1-812B-45A2-8EC5-E843E0B25CAB}"/>
              </a:ext>
            </a:extLst>
          </p:cNvPr>
          <p:cNvSpPr txBox="1">
            <a:spLocks/>
          </p:cNvSpPr>
          <p:nvPr/>
        </p:nvSpPr>
        <p:spPr>
          <a:xfrm>
            <a:off x="387091" y="2387765"/>
            <a:ext cx="11991976" cy="1977654"/>
          </a:xfrm>
          <a:prstGeom prst="rect">
            <a:avLst/>
          </a:prstGeom>
        </p:spPr>
        <p:txBody>
          <a:bodyPr numCol="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MyneSight is a registered training organisation (RTO)registered by ASQA to deliver vocational education and training</a:t>
            </a:r>
          </a:p>
          <a:p>
            <a:pPr marL="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 (VET) services. MyneSight is responsible for the quality of the training and assessment in compliance with the ASQA</a:t>
            </a:r>
          </a:p>
          <a:p>
            <a:pPr marL="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 RTO Standards and the Australian Qualification Framework (AQF) for the issuance of certificates. </a:t>
            </a:r>
          </a:p>
          <a:p>
            <a:pPr marL="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Student Handbook</a:t>
            </a:r>
            <a:endParaRPr kumimoji="0" lang="en-AU"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The Student Handbook provides all the key information you’ll need to participate in this program including, but not limited to, the following:</a:t>
            </a:r>
          </a:p>
          <a:p>
            <a:pPr marL="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en-AU"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AU" sz="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3C668B70-7FA1-4C39-AB59-CB6639DF3854}"/>
              </a:ext>
            </a:extLst>
          </p:cNvPr>
          <p:cNvSpPr txBox="1"/>
          <p:nvPr/>
        </p:nvSpPr>
        <p:spPr>
          <a:xfrm>
            <a:off x="200024" y="4515801"/>
            <a:ext cx="7812196" cy="1789614"/>
          </a:xfrm>
          <a:prstGeom prst="rect">
            <a:avLst/>
          </a:prstGeom>
          <a:noFill/>
        </p:spPr>
        <p:txBody>
          <a:bodyPr wrap="square" numCol="2">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Privacy and Confidentiality / Access and Equity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Code of Conduct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Alcohol, Drug and Medication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Training and Assessment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Learning Support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Fees, Charges and Refunds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Issuance of Awards / Complaints and Appeals</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371600" marR="0" lvl="3"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B8182332-D3D5-4EA5-B947-7B1833A772DF}"/>
              </a:ext>
            </a:extLst>
          </p:cNvPr>
          <p:cNvSpPr/>
          <p:nvPr/>
        </p:nvSpPr>
        <p:spPr>
          <a:xfrm>
            <a:off x="326131" y="297712"/>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IN" sz="1867" b="0" i="0" u="none" strike="noStrike" kern="0" cap="none" spc="0" normalizeH="0" baseline="0" noProof="0" dirty="0">
              <a:ln>
                <a:noFill/>
              </a:ln>
              <a:solidFill>
                <a:srgbClr val="FFFFFF"/>
              </a:solidFill>
              <a:effectLst/>
              <a:uLnTx/>
              <a:uFillTx/>
              <a:latin typeface="Arial"/>
              <a:ea typeface="+mn-ea"/>
              <a:cs typeface="+mn-cs"/>
              <a:sym typeface="Arial"/>
            </a:endParaRPr>
          </a:p>
        </p:txBody>
      </p:sp>
      <p:pic>
        <p:nvPicPr>
          <p:cNvPr id="7" name="Picture 6" descr="Logo&#10;&#10;Description automatically generated with low confidence">
            <a:extLst>
              <a:ext uri="{FF2B5EF4-FFF2-40B4-BE49-F238E27FC236}">
                <a16:creationId xmlns:a16="http://schemas.microsoft.com/office/drawing/2014/main" id="{ECF7F796-E19A-412D-BECB-3BFEA3F7B0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50424" y="5410608"/>
            <a:ext cx="3993776" cy="696094"/>
          </a:xfrm>
          <a:prstGeom prst="rect">
            <a:avLst/>
          </a:prstGeom>
        </p:spPr>
      </p:pic>
    </p:spTree>
    <p:extLst>
      <p:ext uri="{BB962C8B-B14F-4D97-AF65-F5344CB8AC3E}">
        <p14:creationId xmlns:p14="http://schemas.microsoft.com/office/powerpoint/2010/main" val="13182390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8D2623-7341-4018-9A98-CDE0371EFE85}"/>
              </a:ext>
            </a:extLst>
          </p:cNvPr>
          <p:cNvSpPr txBox="1"/>
          <p:nvPr/>
        </p:nvSpPr>
        <p:spPr>
          <a:xfrm>
            <a:off x="552450" y="3080088"/>
            <a:ext cx="6096000" cy="2031325"/>
          </a:xfrm>
          <a:prstGeom prst="rect">
            <a:avLst/>
          </a:prstGeom>
          <a:noFill/>
        </p:spPr>
        <p:txBody>
          <a:bodyPr wrap="square">
            <a:spAutoFit/>
          </a:bodyPr>
          <a:lstStyle/>
          <a:p>
            <a:pPr algn="l"/>
            <a:r>
              <a:rPr lang="en-AU" b="1" i="0" dirty="0">
                <a:solidFill>
                  <a:srgbClr val="202020"/>
                </a:solidFill>
                <a:effectLst/>
                <a:latin typeface="Nunito Sans"/>
              </a:rPr>
              <a:t>Confined spaces</a:t>
            </a:r>
          </a:p>
          <a:p>
            <a:pPr algn="l"/>
            <a:r>
              <a:rPr lang="en-AU" b="0" i="0" dirty="0">
                <a:solidFill>
                  <a:srgbClr val="202020"/>
                </a:solidFill>
                <a:effectLst/>
                <a:latin typeface="Nunito Sans"/>
              </a:rPr>
              <a:t>Exhaust emissions from forklift trucks operating in confined spaces can lead to carbon monoxide poisoning.</a:t>
            </a:r>
          </a:p>
          <a:p>
            <a:pPr algn="l"/>
            <a:r>
              <a:rPr lang="en-AU" b="0" i="0" dirty="0">
                <a:solidFill>
                  <a:srgbClr val="202020"/>
                </a:solidFill>
                <a:effectLst/>
                <a:latin typeface="Nunito Sans"/>
              </a:rPr>
              <a:t>Carbon monoxide is an odourless, colourless and poisonous gas. Precautions must be taken when forklift trucks are used in confined spaces such as cold rooms and freezers to ensure exposure to toxic levels are kept as low as possible</a:t>
            </a:r>
          </a:p>
        </p:txBody>
      </p:sp>
      <p:sp>
        <p:nvSpPr>
          <p:cNvPr id="5" name="TextBox 4">
            <a:extLst>
              <a:ext uri="{FF2B5EF4-FFF2-40B4-BE49-F238E27FC236}">
                <a16:creationId xmlns:a16="http://schemas.microsoft.com/office/drawing/2014/main" id="{424117C6-732B-4EE1-AC33-AF812F8D0F15}"/>
              </a:ext>
            </a:extLst>
          </p:cNvPr>
          <p:cNvSpPr txBox="1"/>
          <p:nvPr/>
        </p:nvSpPr>
        <p:spPr>
          <a:xfrm>
            <a:off x="7353300" y="3105834"/>
            <a:ext cx="4572000" cy="1200329"/>
          </a:xfrm>
          <a:prstGeom prst="rect">
            <a:avLst/>
          </a:prstGeom>
          <a:noFill/>
        </p:spPr>
        <p:txBody>
          <a:bodyPr wrap="square">
            <a:spAutoFit/>
          </a:bodyPr>
          <a:lstStyle/>
          <a:p>
            <a:r>
              <a:rPr lang="en-AU" b="1" i="0" dirty="0">
                <a:solidFill>
                  <a:srgbClr val="202020"/>
                </a:solidFill>
                <a:effectLst/>
                <a:latin typeface="Nunito Sans"/>
              </a:rPr>
              <a:t>If using a combustion engine forklift in confined space your should-</a:t>
            </a:r>
          </a:p>
          <a:p>
            <a:pPr marL="285750" indent="-285750">
              <a:buFont typeface="Arial" panose="020B0604020202020204" pitchFamily="34" charset="0"/>
              <a:buChar char="•"/>
            </a:pPr>
            <a:r>
              <a:rPr lang="en-AU" b="0" i="0" dirty="0">
                <a:solidFill>
                  <a:srgbClr val="202020"/>
                </a:solidFill>
                <a:effectLst/>
                <a:latin typeface="Nunito Sans"/>
              </a:rPr>
              <a:t>Use electric forklift trucks instead of fuel or LP gas-powered types</a:t>
            </a:r>
            <a:endParaRPr lang="en-AU" dirty="0"/>
          </a:p>
        </p:txBody>
      </p:sp>
      <p:sp>
        <p:nvSpPr>
          <p:cNvPr id="7" name="TextBox 6">
            <a:extLst>
              <a:ext uri="{FF2B5EF4-FFF2-40B4-BE49-F238E27FC236}">
                <a16:creationId xmlns:a16="http://schemas.microsoft.com/office/drawing/2014/main" id="{11DE83C2-1844-4204-A2E3-ED2A4230D437}"/>
              </a:ext>
            </a:extLst>
          </p:cNvPr>
          <p:cNvSpPr txBox="1"/>
          <p:nvPr/>
        </p:nvSpPr>
        <p:spPr>
          <a:xfrm>
            <a:off x="7353300" y="4306163"/>
            <a:ext cx="3790950" cy="923330"/>
          </a:xfrm>
          <a:prstGeom prst="rect">
            <a:avLst/>
          </a:prstGeom>
          <a:noFill/>
        </p:spPr>
        <p:txBody>
          <a:bodyPr wrap="square">
            <a:spAutoFit/>
          </a:bodyPr>
          <a:lstStyle/>
          <a:p>
            <a:pPr algn="l">
              <a:buFont typeface="Arial" panose="020B0604020202020204" pitchFamily="34" charset="0"/>
              <a:buChar char="•"/>
            </a:pPr>
            <a:r>
              <a:rPr lang="en-AU" b="0" i="0" dirty="0">
                <a:solidFill>
                  <a:srgbClr val="202020"/>
                </a:solidFill>
                <a:effectLst/>
                <a:latin typeface="Nunito Sans"/>
              </a:rPr>
              <a:t>Monitor and record carbon monoxide levels around workers. Personal or area monitoring can be undertaken.</a:t>
            </a:r>
          </a:p>
        </p:txBody>
      </p:sp>
      <p:sp>
        <p:nvSpPr>
          <p:cNvPr id="9" name="TextBox 8">
            <a:extLst>
              <a:ext uri="{FF2B5EF4-FFF2-40B4-BE49-F238E27FC236}">
                <a16:creationId xmlns:a16="http://schemas.microsoft.com/office/drawing/2014/main" id="{43AE03B5-5DF8-443A-8008-88D50321F6AC}"/>
              </a:ext>
            </a:extLst>
          </p:cNvPr>
          <p:cNvSpPr txBox="1"/>
          <p:nvPr/>
        </p:nvSpPr>
        <p:spPr>
          <a:xfrm>
            <a:off x="1009650" y="577334"/>
            <a:ext cx="6096000" cy="923330"/>
          </a:xfrm>
          <a:prstGeom prst="rect">
            <a:avLst/>
          </a:prstGeom>
          <a:noFill/>
        </p:spPr>
        <p:txBody>
          <a:bodyPr wrap="square">
            <a:spAutoFit/>
          </a:bodyPr>
          <a:lstStyle/>
          <a:p>
            <a:pPr algn="l"/>
            <a:r>
              <a:rPr lang="en-AU" sz="5400" b="1" kern="0" cap="small" dirty="0">
                <a:solidFill>
                  <a:srgbClr val="FFFFFF"/>
                </a:solidFill>
                <a:latin typeface="Montserrat" panose="00000500000000000000" pitchFamily="50" charset="0"/>
                <a:cs typeface="Times New Roman" panose="02020603050405020304" pitchFamily="18" charset="0"/>
              </a:rPr>
              <a:t>Confined spaces</a:t>
            </a:r>
          </a:p>
        </p:txBody>
      </p:sp>
    </p:spTree>
    <p:extLst>
      <p:ext uri="{BB962C8B-B14F-4D97-AF65-F5344CB8AC3E}">
        <p14:creationId xmlns:p14="http://schemas.microsoft.com/office/powerpoint/2010/main" val="10565222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068E213-EFE9-4F7F-91D5-4C12CD6E94A8}"/>
              </a:ext>
            </a:extLst>
          </p:cNvPr>
          <p:cNvSpPr txBox="1"/>
          <p:nvPr/>
        </p:nvSpPr>
        <p:spPr>
          <a:xfrm>
            <a:off x="153785" y="614666"/>
            <a:ext cx="6180513" cy="6401753"/>
          </a:xfrm>
          <a:prstGeom prst="rect">
            <a:avLst/>
          </a:prstGeom>
          <a:noFill/>
        </p:spPr>
        <p:txBody>
          <a:bodyPr wrap="square">
            <a:spAutoFit/>
          </a:bodyPr>
          <a:lstStyle/>
          <a:p>
            <a:r>
              <a:rPr lang="en-AU" sz="3200" cap="all" dirty="0">
                <a:solidFill>
                  <a:srgbClr val="000000"/>
                </a:solidFill>
                <a:effectLst/>
                <a:latin typeface="Impact" panose="020B0806030902050204" pitchFamily="34" charset="0"/>
                <a:ea typeface="MS Mincho" panose="02020609040205080304" pitchFamily="49" charset="-128"/>
                <a:cs typeface="Times New Roman" panose="02020603050405020304" pitchFamily="18" charset="0"/>
              </a:rPr>
              <a:t>Safe Work Method Statements</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A Safe Work Method Statement (SWMS) details how specific hazards and risks, related to the task being completed, will be managed and is developed by the employer/PCBU for their employees/workers.</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SWMS fulfill a number of objectives:</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They outline a safe method of work for a specific job.</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They provide an induction document that workers must read and understand before starting the job.</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They assist in meeting legal responsibilities for the risk management process, hazard identification, risk assessment and risk control.</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They assist in effectively coordinating the work, the materials required, the time required and the people involved to achieve a safe and efficient outcome.</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They are a quality assurance tool.</a:t>
            </a:r>
          </a:p>
        </p:txBody>
      </p:sp>
      <p:graphicFrame>
        <p:nvGraphicFramePr>
          <p:cNvPr id="5" name="Table 4">
            <a:extLst>
              <a:ext uri="{FF2B5EF4-FFF2-40B4-BE49-F238E27FC236}">
                <a16:creationId xmlns:a16="http://schemas.microsoft.com/office/drawing/2014/main" id="{CFF5F8E2-9BE0-4477-8F41-E1012A649B5C}"/>
              </a:ext>
            </a:extLst>
          </p:cNvPr>
          <p:cNvGraphicFramePr>
            <a:graphicFrameLocks noGrp="1"/>
          </p:cNvGraphicFramePr>
          <p:nvPr>
            <p:extLst>
              <p:ext uri="{D42A27DB-BD31-4B8C-83A1-F6EECF244321}">
                <p14:modId xmlns:p14="http://schemas.microsoft.com/office/powerpoint/2010/main" val="1844066975"/>
              </p:ext>
            </p:extLst>
          </p:nvPr>
        </p:nvGraphicFramePr>
        <p:xfrm>
          <a:off x="6671773" y="2813109"/>
          <a:ext cx="4799791" cy="3642995"/>
        </p:xfrm>
        <a:graphic>
          <a:graphicData uri="http://schemas.openxmlformats.org/drawingml/2006/table">
            <a:tbl>
              <a:tblPr firstRow="1" firstCol="1" bandRow="1">
                <a:tableStyleId>{5C22544A-7EE6-4342-B048-85BDC9FD1C3A}</a:tableStyleId>
              </a:tblPr>
              <a:tblGrid>
                <a:gridCol w="708660">
                  <a:extLst>
                    <a:ext uri="{9D8B030D-6E8A-4147-A177-3AD203B41FA5}">
                      <a16:colId xmlns:a16="http://schemas.microsoft.com/office/drawing/2014/main" val="2634173512"/>
                    </a:ext>
                  </a:extLst>
                </a:gridCol>
                <a:gridCol w="4091131">
                  <a:extLst>
                    <a:ext uri="{9D8B030D-6E8A-4147-A177-3AD203B41FA5}">
                      <a16:colId xmlns:a16="http://schemas.microsoft.com/office/drawing/2014/main" val="2356398804"/>
                    </a:ext>
                  </a:extLst>
                </a:gridCol>
              </a:tblGrid>
              <a:tr h="728345">
                <a:tc>
                  <a:txBody>
                    <a:bodyPr/>
                    <a:lstStyle/>
                    <a:p>
                      <a:pPr algn="ctr"/>
                      <a:endParaRPr lang="en-AU" sz="1100">
                        <a:effectLst/>
                      </a:endParaRPr>
                    </a:p>
                    <a:p>
                      <a:r>
                        <a:rPr lang="en-AU" sz="1600">
                          <a:effectLst/>
                        </a:rPr>
                        <a:t>1</a:t>
                      </a:r>
                      <a:endParaRPr lang="en-AU" sz="1100">
                        <a:effectLst/>
                        <a:latin typeface="Arial Narrow" panose="020B060602020203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marL="21590">
                        <a:spcAft>
                          <a:spcPts val="300"/>
                        </a:spcAft>
                      </a:pPr>
                      <a:r>
                        <a:rPr lang="en-AU" sz="1100">
                          <a:effectLst/>
                        </a:rPr>
                        <a:t>Break the job down into logical steps taking into consideration what is required to be achieved by the task.</a:t>
                      </a:r>
                      <a:endParaRPr lang="en-AU" sz="1100">
                        <a:effectLst/>
                        <a:latin typeface="Arial Narrow" panose="020B060602020203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644815348"/>
                  </a:ext>
                </a:extLst>
              </a:tr>
              <a:tr h="728345">
                <a:tc>
                  <a:txBody>
                    <a:bodyPr/>
                    <a:lstStyle/>
                    <a:p>
                      <a:pPr algn="ctr"/>
                      <a:endParaRPr lang="en-AU" sz="1100">
                        <a:effectLst/>
                      </a:endParaRPr>
                    </a:p>
                    <a:p>
                      <a:r>
                        <a:rPr lang="en-AU" sz="1600">
                          <a:effectLst/>
                        </a:rPr>
                        <a:t>2</a:t>
                      </a:r>
                      <a:endParaRPr lang="en-AU" sz="1100">
                        <a:effectLst/>
                        <a:latin typeface="Arial Narrow" panose="020B060602020203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marL="21590">
                        <a:spcAft>
                          <a:spcPts val="300"/>
                        </a:spcAft>
                      </a:pPr>
                      <a:r>
                        <a:rPr lang="en-AU" sz="1100">
                          <a:effectLst/>
                        </a:rPr>
                        <a:t>Against each step, identify the workplace hazards in this activity i.e. the ways that a person [or plant] could be injured or harmed [or damaged] during each step.</a:t>
                      </a:r>
                      <a:endParaRPr lang="en-AU" sz="1100">
                        <a:effectLst/>
                        <a:latin typeface="Arial Narrow" panose="020B060602020203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184776909"/>
                  </a:ext>
                </a:extLst>
              </a:tr>
              <a:tr h="728980">
                <a:tc>
                  <a:txBody>
                    <a:bodyPr/>
                    <a:lstStyle/>
                    <a:p>
                      <a:pPr algn="ctr"/>
                      <a:endParaRPr lang="en-AU" sz="1100">
                        <a:effectLst/>
                      </a:endParaRPr>
                    </a:p>
                    <a:p>
                      <a:r>
                        <a:rPr lang="en-AU" sz="1600">
                          <a:effectLst/>
                        </a:rPr>
                        <a:t>3</a:t>
                      </a:r>
                      <a:endParaRPr lang="en-AU" sz="1100">
                        <a:effectLst/>
                        <a:latin typeface="Arial Narrow" panose="020B060602020203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marL="21590">
                        <a:spcAft>
                          <a:spcPts val="300"/>
                        </a:spcAft>
                      </a:pPr>
                      <a:r>
                        <a:rPr lang="en-AU" sz="1100">
                          <a:effectLst/>
                        </a:rPr>
                        <a:t>Decide on measures required to mitigate hazards. i.e. what could be done to make the job safer and prevent the injuries or harm that may occur.</a:t>
                      </a:r>
                      <a:endParaRPr lang="en-AU" sz="1100">
                        <a:effectLst/>
                        <a:latin typeface="Arial Narrow" panose="020B060602020203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968820478"/>
                  </a:ext>
                </a:extLst>
              </a:tr>
              <a:tr h="728345">
                <a:tc>
                  <a:txBody>
                    <a:bodyPr/>
                    <a:lstStyle/>
                    <a:p>
                      <a:pPr algn="ctr"/>
                      <a:endParaRPr lang="en-AU" sz="1100">
                        <a:effectLst/>
                      </a:endParaRPr>
                    </a:p>
                    <a:p>
                      <a:r>
                        <a:rPr lang="en-AU" sz="1600">
                          <a:effectLst/>
                        </a:rPr>
                        <a:t>4</a:t>
                      </a:r>
                      <a:endParaRPr lang="en-AU" sz="1100">
                        <a:effectLst/>
                        <a:latin typeface="Arial Narrow" panose="020B060602020203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marL="21590">
                        <a:spcAft>
                          <a:spcPts val="300"/>
                        </a:spcAft>
                      </a:pPr>
                      <a:r>
                        <a:rPr lang="en-AU" sz="1100">
                          <a:effectLst/>
                        </a:rPr>
                        <a:t>Identify roles and responsibilities for actions and outcomes to make ensure risk controls are carried out and supervision of the process occurs.</a:t>
                      </a:r>
                      <a:endParaRPr lang="en-AU" sz="1100">
                        <a:effectLst/>
                        <a:latin typeface="Arial Narrow" panose="020B060602020203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734902381"/>
                  </a:ext>
                </a:extLst>
              </a:tr>
              <a:tr h="728980">
                <a:tc>
                  <a:txBody>
                    <a:bodyPr/>
                    <a:lstStyle/>
                    <a:p>
                      <a:pPr algn="ctr"/>
                      <a:endParaRPr lang="en-AU" sz="1100">
                        <a:effectLst/>
                      </a:endParaRPr>
                    </a:p>
                    <a:p>
                      <a:r>
                        <a:rPr lang="en-AU" sz="1600">
                          <a:effectLst/>
                        </a:rPr>
                        <a:t>5</a:t>
                      </a:r>
                      <a:endParaRPr lang="en-AU" sz="1100">
                        <a:effectLst/>
                        <a:latin typeface="Arial Narrow" panose="020B060602020203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marL="21590">
                        <a:spcAft>
                          <a:spcPts val="300"/>
                        </a:spcAft>
                      </a:pPr>
                      <a:r>
                        <a:rPr lang="en-AU" sz="1100" dirty="0">
                          <a:effectLst/>
                        </a:rPr>
                        <a:t>Ensure the SWMS is fully understood by all workers prior to commencing the task.</a:t>
                      </a:r>
                      <a:endParaRPr lang="en-AU" sz="1100" dirty="0">
                        <a:effectLst/>
                        <a:latin typeface="Arial Narrow" panose="020B060602020203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468072522"/>
                  </a:ext>
                </a:extLst>
              </a:tr>
            </a:tbl>
          </a:graphicData>
        </a:graphic>
      </p:graphicFrame>
      <p:sp>
        <p:nvSpPr>
          <p:cNvPr id="17" name="Rectangle 19">
            <a:extLst>
              <a:ext uri="{FF2B5EF4-FFF2-40B4-BE49-F238E27FC236}">
                <a16:creationId xmlns:a16="http://schemas.microsoft.com/office/drawing/2014/main" id="{35D75FCA-28DC-45E1-BA44-31EA56ABE370}"/>
              </a:ext>
            </a:extLst>
          </p:cNvPr>
          <p:cNvSpPr>
            <a:spLocks noChangeArrowheads="1"/>
          </p:cNvSpPr>
          <p:nvPr/>
        </p:nvSpPr>
        <p:spPr bwMode="auto">
          <a:xfrm>
            <a:off x="6943900" y="237083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Completing a SWMS:</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796935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a:extLst>
              <a:ext uri="{FF2B5EF4-FFF2-40B4-BE49-F238E27FC236}">
                <a16:creationId xmlns:a16="http://schemas.microsoft.com/office/drawing/2014/main" id="{EF8C71AE-76C6-428F-937C-77CAF76335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3091" y="2367995"/>
            <a:ext cx="6548663" cy="3879051"/>
          </a:xfrm>
          <a:prstGeom prst="rect">
            <a:avLst/>
          </a:prstGeom>
          <a:effectLst>
            <a:softEdge rad="38100"/>
          </a:effectLst>
        </p:spPr>
      </p:pic>
      <p:sp>
        <p:nvSpPr>
          <p:cNvPr id="3" name="TextBox 2">
            <a:extLst>
              <a:ext uri="{FF2B5EF4-FFF2-40B4-BE49-F238E27FC236}">
                <a16:creationId xmlns:a16="http://schemas.microsoft.com/office/drawing/2014/main" id="{8B69A574-C554-4751-89AE-107C6D62B77B}"/>
              </a:ext>
            </a:extLst>
          </p:cNvPr>
          <p:cNvSpPr txBox="1"/>
          <p:nvPr/>
        </p:nvSpPr>
        <p:spPr>
          <a:xfrm>
            <a:off x="1018615" y="561672"/>
            <a:ext cx="9483538"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5400" b="1" i="0" u="none" strike="noStrike" kern="0" cap="small" spc="0" normalizeH="0" baseline="0" noProof="0" dirty="0">
                <a:ln>
                  <a:noFill/>
                </a:ln>
                <a:solidFill>
                  <a:srgbClr val="FFFFFF"/>
                </a:solidFill>
                <a:effectLst/>
                <a:uLnTx/>
                <a:uFillTx/>
                <a:latin typeface="Montserrat" panose="00000500000000000000" pitchFamily="50" charset="0"/>
                <a:ea typeface="+mn-ea"/>
                <a:cs typeface="Times New Roman" panose="02020603050405020304" pitchFamily="18" charset="0"/>
              </a:rPr>
              <a:t>Risk assessment</a:t>
            </a:r>
          </a:p>
        </p:txBody>
      </p:sp>
      <p:sp>
        <p:nvSpPr>
          <p:cNvPr id="5" name="TextBox 4">
            <a:extLst>
              <a:ext uri="{FF2B5EF4-FFF2-40B4-BE49-F238E27FC236}">
                <a16:creationId xmlns:a16="http://schemas.microsoft.com/office/drawing/2014/main" id="{6A9768BD-364E-407D-A7B4-909527CDF781}"/>
              </a:ext>
            </a:extLst>
          </p:cNvPr>
          <p:cNvSpPr txBox="1"/>
          <p:nvPr/>
        </p:nvSpPr>
        <p:spPr>
          <a:xfrm>
            <a:off x="349624" y="2367995"/>
            <a:ext cx="3428746" cy="3542573"/>
          </a:xfrm>
          <a:prstGeom prst="rect">
            <a:avLst/>
          </a:prstGeom>
          <a:noFill/>
        </p:spPr>
        <p:txBody>
          <a:bodyPr wrap="square">
            <a:spAutoFit/>
          </a:bodyPr>
          <a:lstStyle/>
          <a:p>
            <a:pPr algn="ctr">
              <a:lnSpc>
                <a:spcPct val="150000"/>
              </a:lnSpc>
            </a:pPr>
            <a:r>
              <a:rPr kumimoji="0" lang="en-AU" sz="2400" b="1" i="0" u="none" strike="noStrike" kern="0" cap="none" spc="0" normalizeH="0" baseline="0" noProof="0" dirty="0">
                <a:ln>
                  <a:noFill/>
                </a:ln>
                <a:solidFill>
                  <a:srgbClr val="4BA500"/>
                </a:solidFill>
                <a:effectLst/>
                <a:uLnTx/>
                <a:uFillTx/>
                <a:latin typeface="Montserrat" panose="00000500000000000000" pitchFamily="50" charset="0"/>
                <a:ea typeface="Roboto" panose="02000000000000000000" pitchFamily="2" charset="0"/>
                <a:cs typeface="Arial"/>
              </a:rPr>
              <a:t>Risk controls should be applied </a:t>
            </a:r>
            <a:r>
              <a:rPr kumimoji="0" lang="en-AU" sz="3200" b="1" i="0" u="none" strike="noStrike" kern="0" cap="none" spc="0" normalizeH="0" baseline="0" noProof="0" dirty="0">
                <a:ln>
                  <a:noFill/>
                </a:ln>
                <a:solidFill>
                  <a:srgbClr val="4BA500"/>
                </a:solidFill>
                <a:effectLst/>
                <a:uLnTx/>
                <a:uFillTx/>
                <a:latin typeface="Montserrat" panose="00000500000000000000" pitchFamily="50" charset="0"/>
                <a:ea typeface="Roboto" panose="02000000000000000000" pitchFamily="2" charset="0"/>
                <a:cs typeface="Arial"/>
              </a:rPr>
              <a:t>before</a:t>
            </a:r>
            <a:r>
              <a:rPr kumimoji="0" lang="en-AU" sz="2400" b="1" i="0" u="none" strike="noStrike" kern="0" cap="none" spc="0" normalizeH="0" baseline="0" noProof="0" dirty="0">
                <a:ln>
                  <a:noFill/>
                </a:ln>
                <a:solidFill>
                  <a:srgbClr val="4BA500"/>
                </a:solidFill>
                <a:effectLst/>
                <a:uLnTx/>
                <a:uFillTx/>
                <a:latin typeface="Montserrat" panose="00000500000000000000" pitchFamily="50" charset="0"/>
                <a:ea typeface="Roboto" panose="02000000000000000000" pitchFamily="2" charset="0"/>
                <a:cs typeface="Arial"/>
              </a:rPr>
              <a:t> you begin the job and any time a hazard arises.</a:t>
            </a:r>
            <a:endParaRPr lang="en-AU" dirty="0"/>
          </a:p>
        </p:txBody>
      </p:sp>
      <p:sp>
        <p:nvSpPr>
          <p:cNvPr id="7" name="Rectangle 6">
            <a:extLst>
              <a:ext uri="{FF2B5EF4-FFF2-40B4-BE49-F238E27FC236}">
                <a16:creationId xmlns:a16="http://schemas.microsoft.com/office/drawing/2014/main" id="{C9C58095-75B0-4F3B-AE80-541FF29B79C3}"/>
              </a:ext>
            </a:extLst>
          </p:cNvPr>
          <p:cNvSpPr/>
          <p:nvPr/>
        </p:nvSpPr>
        <p:spPr>
          <a:xfrm>
            <a:off x="632486" y="413737"/>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219170">
              <a:buClr>
                <a:srgbClr val="000000"/>
              </a:buClr>
              <a:defRPr/>
            </a:pPr>
            <a:endParaRPr lang="en-IN" sz="1867" kern="0" dirty="0">
              <a:solidFill>
                <a:srgbClr val="FFFFFF"/>
              </a:solidFill>
              <a:latin typeface="Arial"/>
              <a:sym typeface="Arial"/>
            </a:endParaRPr>
          </a:p>
        </p:txBody>
      </p:sp>
    </p:spTree>
    <p:extLst>
      <p:ext uri="{BB962C8B-B14F-4D97-AF65-F5344CB8AC3E}">
        <p14:creationId xmlns:p14="http://schemas.microsoft.com/office/powerpoint/2010/main" val="16184878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An Example of Risk Assessment Matrix - SafeWorkPro">
            <a:extLst>
              <a:ext uri="{FF2B5EF4-FFF2-40B4-BE49-F238E27FC236}">
                <a16:creationId xmlns:a16="http://schemas.microsoft.com/office/drawing/2014/main" id="{7320D473-5058-40B0-A6C6-71697B31BD1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953" t="5575" r="3055" b="4920"/>
          <a:stretch/>
        </p:blipFill>
        <p:spPr bwMode="auto">
          <a:xfrm>
            <a:off x="3146612" y="2871704"/>
            <a:ext cx="8552329" cy="315568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0CECDC4-9187-4629-9F24-2BB6C9B896E4}"/>
              </a:ext>
            </a:extLst>
          </p:cNvPr>
          <p:cNvSpPr txBox="1"/>
          <p:nvPr/>
        </p:nvSpPr>
        <p:spPr>
          <a:xfrm>
            <a:off x="1018615" y="561672"/>
            <a:ext cx="9483538"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5400" b="1" i="0" u="none" strike="noStrike" kern="0" cap="small" spc="0" normalizeH="0" baseline="0" noProof="0" dirty="0">
                <a:ln>
                  <a:noFill/>
                </a:ln>
                <a:solidFill>
                  <a:srgbClr val="FFFFFF"/>
                </a:solidFill>
                <a:effectLst/>
                <a:uLnTx/>
                <a:uFillTx/>
                <a:latin typeface="Montserrat" panose="00000500000000000000" pitchFamily="50" charset="0"/>
                <a:ea typeface="+mn-ea"/>
                <a:cs typeface="Times New Roman" panose="02020603050405020304" pitchFamily="18" charset="0"/>
              </a:rPr>
              <a:t>Risk assessment</a:t>
            </a:r>
          </a:p>
        </p:txBody>
      </p:sp>
      <p:sp>
        <p:nvSpPr>
          <p:cNvPr id="3" name="TextBox 2">
            <a:extLst>
              <a:ext uri="{FF2B5EF4-FFF2-40B4-BE49-F238E27FC236}">
                <a16:creationId xmlns:a16="http://schemas.microsoft.com/office/drawing/2014/main" id="{2CAA737D-DA06-4688-9ABD-9216848BC208}"/>
              </a:ext>
            </a:extLst>
          </p:cNvPr>
          <p:cNvSpPr txBox="1"/>
          <p:nvPr/>
        </p:nvSpPr>
        <p:spPr>
          <a:xfrm>
            <a:off x="363071" y="2083027"/>
            <a:ext cx="9883588" cy="1695913"/>
          </a:xfrm>
          <a:prstGeom prst="rect">
            <a:avLst/>
          </a:prstGeom>
          <a:noFill/>
        </p:spPr>
        <p:txBody>
          <a:bodyPr wrap="square">
            <a:spAutoFit/>
          </a:bodyPr>
          <a:lstStyle/>
          <a:p>
            <a:pPr>
              <a:lnSpc>
                <a:spcPct val="150000"/>
              </a:lnSpc>
            </a:pPr>
            <a:r>
              <a:rPr lang="en-AU" sz="2400" b="1" kern="0" dirty="0">
                <a:solidFill>
                  <a:srgbClr val="4BA500"/>
                </a:solidFill>
                <a:latin typeface="Montserrat" panose="00000500000000000000" pitchFamily="50" charset="0"/>
                <a:ea typeface="Roboto" panose="02000000000000000000" pitchFamily="2" charset="0"/>
                <a:cs typeface="Arial"/>
              </a:rPr>
              <a:t>You can utilise a risk matrix to help you  score or rate the likelihood and consequence</a:t>
            </a:r>
          </a:p>
          <a:p>
            <a:pPr>
              <a:lnSpc>
                <a:spcPct val="150000"/>
              </a:lnSpc>
            </a:pPr>
            <a:r>
              <a:rPr lang="en-AU" sz="2400" b="1" kern="0" dirty="0">
                <a:solidFill>
                  <a:srgbClr val="4BA500"/>
                </a:solidFill>
                <a:latin typeface="Montserrat" panose="00000500000000000000" pitchFamily="50" charset="0"/>
                <a:ea typeface="Roboto" panose="02000000000000000000" pitchFamily="2" charset="0"/>
                <a:cs typeface="Arial"/>
              </a:rPr>
              <a:t>of the task</a:t>
            </a:r>
            <a:endParaRPr lang="en-AU" dirty="0"/>
          </a:p>
        </p:txBody>
      </p:sp>
      <p:sp>
        <p:nvSpPr>
          <p:cNvPr id="6" name="TextBox 5">
            <a:extLst>
              <a:ext uri="{FF2B5EF4-FFF2-40B4-BE49-F238E27FC236}">
                <a16:creationId xmlns:a16="http://schemas.microsoft.com/office/drawing/2014/main" id="{74C94B56-9248-4136-BA21-5AFD16B8E5FB}"/>
              </a:ext>
            </a:extLst>
          </p:cNvPr>
          <p:cNvSpPr txBox="1"/>
          <p:nvPr/>
        </p:nvSpPr>
        <p:spPr>
          <a:xfrm>
            <a:off x="403412" y="3523129"/>
            <a:ext cx="2407024" cy="2254207"/>
          </a:xfrm>
          <a:prstGeom prst="rect">
            <a:avLst/>
          </a:prstGeom>
          <a:noFill/>
        </p:spPr>
        <p:txBody>
          <a:bodyPr wrap="square">
            <a:spAutoFit/>
          </a:bodyPr>
          <a:lstStyle/>
          <a:p>
            <a:endParaRPr lang="en-AU" sz="2400" b="1" kern="0" dirty="0">
              <a:solidFill>
                <a:srgbClr val="4BA500"/>
              </a:solidFill>
              <a:latin typeface="Montserrat" panose="00000500000000000000" pitchFamily="50" charset="0"/>
              <a:ea typeface="Roboto" panose="02000000000000000000" pitchFamily="2" charset="0"/>
              <a:cs typeface="Arial"/>
            </a:endParaRPr>
          </a:p>
          <a:p>
            <a:pPr>
              <a:lnSpc>
                <a:spcPct val="150000"/>
              </a:lnSpc>
            </a:pPr>
            <a:r>
              <a:rPr lang="en-AU" sz="2000" b="1" dirty="0">
                <a:solidFill>
                  <a:schemeClr val="accent1">
                    <a:lumMod val="75000"/>
                  </a:schemeClr>
                </a:solidFill>
                <a:latin typeface="Verdana" panose="020B0604030504040204" pitchFamily="34" charset="0"/>
              </a:rPr>
              <a:t>Implement control measures to lower the risk</a:t>
            </a:r>
            <a:endParaRPr lang="en-AU" sz="1800" b="1" kern="0" cap="small" dirty="0">
              <a:solidFill>
                <a:schemeClr val="accent1">
                  <a:lumMod val="75000"/>
                </a:schemeClr>
              </a:solidFill>
              <a:latin typeface="Montserrat" panose="00000500000000000000" pitchFamily="50" charset="0"/>
              <a:cs typeface="Times New Roman" panose="02020603050405020304" pitchFamily="18" charset="0"/>
            </a:endParaRPr>
          </a:p>
        </p:txBody>
      </p:sp>
      <p:sp>
        <p:nvSpPr>
          <p:cNvPr id="10" name="Rectangle 9">
            <a:extLst>
              <a:ext uri="{FF2B5EF4-FFF2-40B4-BE49-F238E27FC236}">
                <a16:creationId xmlns:a16="http://schemas.microsoft.com/office/drawing/2014/main" id="{32BCAE3D-26B5-45FD-86BF-D13731AB7723}"/>
              </a:ext>
            </a:extLst>
          </p:cNvPr>
          <p:cNvSpPr/>
          <p:nvPr/>
        </p:nvSpPr>
        <p:spPr>
          <a:xfrm>
            <a:off x="672827" y="413737"/>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219170">
              <a:buClr>
                <a:srgbClr val="000000"/>
              </a:buClr>
              <a:defRPr/>
            </a:pPr>
            <a:endParaRPr lang="en-IN" sz="1867" kern="0" dirty="0">
              <a:solidFill>
                <a:srgbClr val="FFFFFF"/>
              </a:solidFill>
              <a:latin typeface="Arial"/>
              <a:sym typeface="Arial"/>
            </a:endParaRPr>
          </a:p>
        </p:txBody>
      </p:sp>
    </p:spTree>
    <p:extLst>
      <p:ext uri="{BB962C8B-B14F-4D97-AF65-F5344CB8AC3E}">
        <p14:creationId xmlns:p14="http://schemas.microsoft.com/office/powerpoint/2010/main" val="5397458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C0D8CC0-E8F2-403C-BA61-E0E1E17D1070}"/>
              </a:ext>
            </a:extLst>
          </p:cNvPr>
          <p:cNvSpPr/>
          <p:nvPr/>
        </p:nvSpPr>
        <p:spPr>
          <a:xfrm>
            <a:off x="3699493" y="3224943"/>
            <a:ext cx="4610864" cy="2399221"/>
          </a:xfrm>
          <a:prstGeom prst="rect">
            <a:avLst/>
          </a:prstGeom>
          <a:gradFill flip="none" rotWithShape="1">
            <a:gsLst>
              <a:gs pos="0">
                <a:srgbClr val="4BA500">
                  <a:shade val="30000"/>
                  <a:satMod val="115000"/>
                </a:srgbClr>
              </a:gs>
              <a:gs pos="50000">
                <a:srgbClr val="4BA500">
                  <a:shade val="67500"/>
                  <a:satMod val="115000"/>
                </a:srgbClr>
              </a:gs>
              <a:gs pos="100000">
                <a:srgbClr val="4BA5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rgbClr val="4BA500"/>
              </a:solidFill>
            </a:endParaRPr>
          </a:p>
        </p:txBody>
      </p:sp>
      <p:sp>
        <p:nvSpPr>
          <p:cNvPr id="3" name="TextBox 2">
            <a:extLst>
              <a:ext uri="{FF2B5EF4-FFF2-40B4-BE49-F238E27FC236}">
                <a16:creationId xmlns:a16="http://schemas.microsoft.com/office/drawing/2014/main" id="{CA3703EF-C8CC-47DE-BB17-FFE9EE8C5434}"/>
              </a:ext>
            </a:extLst>
          </p:cNvPr>
          <p:cNvSpPr txBox="1">
            <a:spLocks noChangeAspect="1"/>
          </p:cNvSpPr>
          <p:nvPr/>
        </p:nvSpPr>
        <p:spPr>
          <a:xfrm>
            <a:off x="3880289" y="3251270"/>
            <a:ext cx="4430068" cy="1865213"/>
          </a:xfrm>
          <a:prstGeom prst="rect">
            <a:avLst/>
          </a:prstGeom>
          <a:noFill/>
        </p:spPr>
        <p:txBody>
          <a:bodyPr wrap="square" numCol="2" spcCol="72000">
            <a:noAutofit/>
          </a:bodyPr>
          <a:lstStyle/>
          <a:p>
            <a:pPr>
              <a:lnSpc>
                <a:spcPct val="150000"/>
              </a:lnSpc>
            </a:pPr>
            <a:r>
              <a:rPr lang="en-AU" sz="2000" dirty="0">
                <a:solidFill>
                  <a:schemeClr val="bg1"/>
                </a:solidFill>
                <a:latin typeface="Verdana" panose="020B0604030504040204" pitchFamily="34" charset="0"/>
              </a:rPr>
              <a:t>Barricading</a:t>
            </a:r>
          </a:p>
          <a:p>
            <a:pPr>
              <a:lnSpc>
                <a:spcPct val="150000"/>
              </a:lnSpc>
            </a:pPr>
            <a:r>
              <a:rPr lang="en-AU" sz="2000" dirty="0">
                <a:solidFill>
                  <a:schemeClr val="bg1"/>
                </a:solidFill>
                <a:latin typeface="Verdana" panose="020B0604030504040204" pitchFamily="34" charset="0"/>
              </a:rPr>
              <a:t>Exclusion zones</a:t>
            </a:r>
          </a:p>
          <a:p>
            <a:pPr>
              <a:lnSpc>
                <a:spcPct val="150000"/>
              </a:lnSpc>
            </a:pPr>
            <a:r>
              <a:rPr lang="en-AU" sz="2000" dirty="0">
                <a:solidFill>
                  <a:schemeClr val="bg1"/>
                </a:solidFill>
                <a:latin typeface="Verdana" panose="020B0604030504040204" pitchFamily="34" charset="0"/>
              </a:rPr>
              <a:t>Flashing lights</a:t>
            </a:r>
          </a:p>
          <a:p>
            <a:pPr>
              <a:lnSpc>
                <a:spcPct val="150000"/>
              </a:lnSpc>
            </a:pPr>
            <a:r>
              <a:rPr lang="en-AU" sz="2000" dirty="0">
                <a:solidFill>
                  <a:schemeClr val="bg1"/>
                </a:solidFill>
                <a:latin typeface="Verdana" panose="020B0604030504040204" pitchFamily="34" charset="0"/>
              </a:rPr>
              <a:t>Spotters</a:t>
            </a:r>
          </a:p>
          <a:p>
            <a:pPr>
              <a:lnSpc>
                <a:spcPct val="150000"/>
              </a:lnSpc>
            </a:pPr>
            <a:r>
              <a:rPr lang="en-AU" sz="2000" dirty="0">
                <a:solidFill>
                  <a:schemeClr val="bg1"/>
                </a:solidFill>
                <a:latin typeface="Verdana" panose="020B0604030504040204" pitchFamily="34" charset="0"/>
              </a:rPr>
              <a:t>Signage</a:t>
            </a:r>
          </a:p>
          <a:p>
            <a:pPr>
              <a:lnSpc>
                <a:spcPct val="150000"/>
              </a:lnSpc>
            </a:pPr>
            <a:r>
              <a:rPr lang="en-AU" sz="2000" dirty="0">
                <a:solidFill>
                  <a:schemeClr val="bg1"/>
                </a:solidFill>
                <a:latin typeface="Verdana" panose="020B0604030504040204" pitchFamily="34" charset="0"/>
              </a:rPr>
              <a:t>Adequate lights</a:t>
            </a:r>
          </a:p>
          <a:p>
            <a:pPr>
              <a:lnSpc>
                <a:spcPct val="150000"/>
              </a:lnSpc>
            </a:pPr>
            <a:r>
              <a:rPr lang="en-AU" sz="2000" dirty="0">
                <a:solidFill>
                  <a:schemeClr val="bg1"/>
                </a:solidFill>
                <a:latin typeface="Verdana" panose="020B0604030504040204" pitchFamily="34" charset="0"/>
              </a:rPr>
              <a:t>Demarcation</a:t>
            </a:r>
          </a:p>
          <a:p>
            <a:pPr>
              <a:lnSpc>
                <a:spcPct val="150000"/>
              </a:lnSpc>
            </a:pPr>
            <a:r>
              <a:rPr lang="en-AU" sz="2000" dirty="0">
                <a:solidFill>
                  <a:schemeClr val="bg1"/>
                </a:solidFill>
                <a:latin typeface="Verdana" panose="020B0604030504040204" pitchFamily="34" charset="0"/>
              </a:rPr>
              <a:t>PPE</a:t>
            </a:r>
          </a:p>
        </p:txBody>
      </p:sp>
      <p:sp>
        <p:nvSpPr>
          <p:cNvPr id="4" name="TextBox 3">
            <a:extLst>
              <a:ext uri="{FF2B5EF4-FFF2-40B4-BE49-F238E27FC236}">
                <a16:creationId xmlns:a16="http://schemas.microsoft.com/office/drawing/2014/main" id="{F8403F61-329F-4CA2-8327-701DEA0974D7}"/>
              </a:ext>
            </a:extLst>
          </p:cNvPr>
          <p:cNvSpPr txBox="1"/>
          <p:nvPr/>
        </p:nvSpPr>
        <p:spPr>
          <a:xfrm>
            <a:off x="897591" y="663829"/>
            <a:ext cx="9483538"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5400" b="1" i="0" u="none" strike="noStrike" kern="0" cap="small" spc="0" normalizeH="0" baseline="0" noProof="0" dirty="0">
                <a:ln>
                  <a:noFill/>
                </a:ln>
                <a:solidFill>
                  <a:srgbClr val="FFFFFF"/>
                </a:solidFill>
                <a:effectLst/>
                <a:uLnTx/>
                <a:uFillTx/>
                <a:latin typeface="Montserrat" panose="00000500000000000000" pitchFamily="50" charset="0"/>
                <a:ea typeface="+mn-ea"/>
                <a:cs typeface="Times New Roman" panose="02020603050405020304" pitchFamily="18" charset="0"/>
              </a:rPr>
              <a:t>Risk controls</a:t>
            </a:r>
          </a:p>
        </p:txBody>
      </p:sp>
      <p:sp>
        <p:nvSpPr>
          <p:cNvPr id="5" name="TextBox 4">
            <a:extLst>
              <a:ext uri="{FF2B5EF4-FFF2-40B4-BE49-F238E27FC236}">
                <a16:creationId xmlns:a16="http://schemas.microsoft.com/office/drawing/2014/main" id="{60BCDD8B-6648-4E6F-8778-88ABBB5D75E9}"/>
              </a:ext>
            </a:extLst>
          </p:cNvPr>
          <p:cNvSpPr txBox="1"/>
          <p:nvPr/>
        </p:nvSpPr>
        <p:spPr>
          <a:xfrm>
            <a:off x="363071" y="2083027"/>
            <a:ext cx="10744200" cy="587918"/>
          </a:xfrm>
          <a:prstGeom prst="rect">
            <a:avLst/>
          </a:prstGeom>
          <a:noFill/>
        </p:spPr>
        <p:txBody>
          <a:bodyPr wrap="square">
            <a:spAutoFit/>
          </a:bodyPr>
          <a:lstStyle/>
          <a:p>
            <a:pPr algn="ctr">
              <a:lnSpc>
                <a:spcPct val="150000"/>
              </a:lnSpc>
            </a:pPr>
            <a:r>
              <a:rPr lang="en-AU" sz="2400" b="1" kern="0" dirty="0">
                <a:solidFill>
                  <a:srgbClr val="4BA500"/>
                </a:solidFill>
                <a:latin typeface="Montserrat" panose="00000500000000000000" pitchFamily="50" charset="0"/>
                <a:ea typeface="Roboto" panose="02000000000000000000" pitchFamily="2" charset="0"/>
                <a:cs typeface="Arial"/>
              </a:rPr>
              <a:t>Some common risk control measures in forklift operations are;</a:t>
            </a:r>
            <a:endParaRPr lang="en-AU" dirty="0"/>
          </a:p>
        </p:txBody>
      </p:sp>
      <p:sp>
        <p:nvSpPr>
          <p:cNvPr id="11" name="Rectangle 10">
            <a:extLst>
              <a:ext uri="{FF2B5EF4-FFF2-40B4-BE49-F238E27FC236}">
                <a16:creationId xmlns:a16="http://schemas.microsoft.com/office/drawing/2014/main" id="{C716B398-B6EA-4308-82C0-34DE35BEFAE1}"/>
              </a:ext>
            </a:extLst>
          </p:cNvPr>
          <p:cNvSpPr/>
          <p:nvPr/>
        </p:nvSpPr>
        <p:spPr>
          <a:xfrm>
            <a:off x="578698" y="455480"/>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219170">
              <a:buClr>
                <a:srgbClr val="000000"/>
              </a:buClr>
              <a:defRPr/>
            </a:pPr>
            <a:endParaRPr lang="en-IN" sz="1867" kern="0" dirty="0">
              <a:solidFill>
                <a:srgbClr val="FFFFFF"/>
              </a:solidFill>
              <a:latin typeface="Arial"/>
              <a:sym typeface="Arial"/>
            </a:endParaRPr>
          </a:p>
        </p:txBody>
      </p:sp>
      <p:pic>
        <p:nvPicPr>
          <p:cNvPr id="4098" name="Picture 2">
            <a:extLst>
              <a:ext uri="{FF2B5EF4-FFF2-40B4-BE49-F238E27FC236}">
                <a16:creationId xmlns:a16="http://schemas.microsoft.com/office/drawing/2014/main" id="{FB5CA1D6-C41A-4980-B950-444633F899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3778" y="2845874"/>
            <a:ext cx="2075269" cy="29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a:extLst>
              <a:ext uri="{FF2B5EF4-FFF2-40B4-BE49-F238E27FC236}">
                <a16:creationId xmlns:a16="http://schemas.microsoft.com/office/drawing/2014/main" id="{3E43D917-02D3-45A2-8545-71C8333E39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0454" t="3432" r="13068" b="5981"/>
          <a:stretch>
            <a:fillRect/>
          </a:stretch>
        </p:blipFill>
        <p:spPr bwMode="auto">
          <a:xfrm>
            <a:off x="953620" y="2845874"/>
            <a:ext cx="1837372" cy="332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80408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AF2D9A9-52B9-48FF-8859-96E102CEB7F4}"/>
              </a:ext>
            </a:extLst>
          </p:cNvPr>
          <p:cNvSpPr txBox="1"/>
          <p:nvPr/>
        </p:nvSpPr>
        <p:spPr>
          <a:xfrm>
            <a:off x="591671" y="161212"/>
            <a:ext cx="9816353" cy="1754326"/>
          </a:xfrm>
          <a:prstGeom prst="rect">
            <a:avLst/>
          </a:prstGeom>
          <a:noFill/>
        </p:spPr>
        <p:txBody>
          <a:bodyPr wrap="square">
            <a:spAutoFit/>
          </a:bodyPr>
          <a:lstStyle/>
          <a:p>
            <a:pPr algn="ctr"/>
            <a:r>
              <a:rPr lang="en-AU" sz="5400" b="1" kern="0" cap="small" dirty="0">
                <a:solidFill>
                  <a:srgbClr val="FFFFFF"/>
                </a:solidFill>
                <a:latin typeface="Montserrat" panose="00000500000000000000" pitchFamily="50" charset="0"/>
                <a:cs typeface="Times New Roman" panose="02020603050405020304" pitchFamily="18" charset="0"/>
              </a:rPr>
              <a:t>Personnel Protective equipment (</a:t>
            </a:r>
            <a:r>
              <a:rPr lang="en-AU" sz="5400" b="1" kern="0" cap="small" dirty="0" err="1">
                <a:solidFill>
                  <a:srgbClr val="FFFFFF"/>
                </a:solidFill>
                <a:latin typeface="Montserrat" panose="00000500000000000000" pitchFamily="50" charset="0"/>
                <a:cs typeface="Times New Roman" panose="02020603050405020304" pitchFamily="18" charset="0"/>
              </a:rPr>
              <a:t>ppe</a:t>
            </a:r>
            <a:r>
              <a:rPr lang="en-AU" sz="5400" b="1" kern="0" cap="small" dirty="0">
                <a:solidFill>
                  <a:srgbClr val="FFFFFF"/>
                </a:solidFill>
                <a:latin typeface="Montserrat" panose="00000500000000000000" pitchFamily="50" charset="0"/>
                <a:cs typeface="Times New Roman" panose="02020603050405020304" pitchFamily="18" charset="0"/>
              </a:rPr>
              <a:t>)</a:t>
            </a:r>
            <a:endParaRPr lang="en-AU" dirty="0"/>
          </a:p>
        </p:txBody>
      </p:sp>
      <p:sp>
        <p:nvSpPr>
          <p:cNvPr id="5" name="TextBox 4">
            <a:extLst>
              <a:ext uri="{FF2B5EF4-FFF2-40B4-BE49-F238E27FC236}">
                <a16:creationId xmlns:a16="http://schemas.microsoft.com/office/drawing/2014/main" id="{E79FC6E9-2095-4047-A606-5E71757CAD0C}"/>
              </a:ext>
            </a:extLst>
          </p:cNvPr>
          <p:cNvSpPr txBox="1"/>
          <p:nvPr/>
        </p:nvSpPr>
        <p:spPr>
          <a:xfrm>
            <a:off x="144556" y="2232993"/>
            <a:ext cx="6538632" cy="1200329"/>
          </a:xfrm>
          <a:prstGeom prst="rect">
            <a:avLst/>
          </a:prstGeom>
          <a:noFill/>
        </p:spPr>
        <p:txBody>
          <a:bodyPr wrap="square">
            <a:spAutoFit/>
          </a:bodyPr>
          <a:lstStyle/>
          <a:p>
            <a:pPr>
              <a:buClr>
                <a:srgbClr val="000000"/>
              </a:buClr>
              <a:buFont typeface="Arial"/>
            </a:pPr>
            <a:r>
              <a:rPr lang="en-AU" sz="2400" b="1" dirty="0">
                <a:solidFill>
                  <a:srgbClr val="4BA500"/>
                </a:solidFill>
                <a:latin typeface="Montserrat" panose="00000500000000000000" pitchFamily="50" charset="0"/>
                <a:cs typeface="Arial"/>
                <a:sym typeface="Arial"/>
              </a:rPr>
              <a:t>PPE can help reduce the effects or the chance of being hurt, however it is the last line of defence</a:t>
            </a:r>
          </a:p>
        </p:txBody>
      </p:sp>
      <p:sp>
        <p:nvSpPr>
          <p:cNvPr id="7" name="TextBox 6">
            <a:extLst>
              <a:ext uri="{FF2B5EF4-FFF2-40B4-BE49-F238E27FC236}">
                <a16:creationId xmlns:a16="http://schemas.microsoft.com/office/drawing/2014/main" id="{DFF08F30-F88E-4732-913F-5D924B369D46}"/>
              </a:ext>
            </a:extLst>
          </p:cNvPr>
          <p:cNvSpPr txBox="1"/>
          <p:nvPr/>
        </p:nvSpPr>
        <p:spPr>
          <a:xfrm>
            <a:off x="7588062" y="5262122"/>
            <a:ext cx="4239186" cy="923330"/>
          </a:xfrm>
          <a:prstGeom prst="rect">
            <a:avLst/>
          </a:prstGeom>
          <a:noFill/>
        </p:spPr>
        <p:txBody>
          <a:bodyPr wrap="square">
            <a:spAutoFit/>
          </a:bodyPr>
          <a:lstStyle/>
          <a:p>
            <a:r>
              <a:rPr lang="en-US" dirty="0">
                <a:solidFill>
                  <a:srgbClr val="C00000"/>
                </a:solidFill>
              </a:rPr>
              <a:t>Persons should confirm PPE requirements, as it may differ depending on the workplace</a:t>
            </a:r>
            <a:endParaRPr lang="en-AU" dirty="0">
              <a:solidFill>
                <a:srgbClr val="C00000"/>
              </a:solidFill>
            </a:endParaRPr>
          </a:p>
        </p:txBody>
      </p:sp>
      <p:sp>
        <p:nvSpPr>
          <p:cNvPr id="9" name="TextBox 8">
            <a:extLst>
              <a:ext uri="{FF2B5EF4-FFF2-40B4-BE49-F238E27FC236}">
                <a16:creationId xmlns:a16="http://schemas.microsoft.com/office/drawing/2014/main" id="{E0D00FF9-AB13-45B9-8D99-963DDE52B780}"/>
              </a:ext>
            </a:extLst>
          </p:cNvPr>
          <p:cNvSpPr txBox="1"/>
          <p:nvPr/>
        </p:nvSpPr>
        <p:spPr>
          <a:xfrm>
            <a:off x="364752" y="3549071"/>
            <a:ext cx="6098240" cy="3026470"/>
          </a:xfrm>
          <a:prstGeom prst="rect">
            <a:avLst/>
          </a:prstGeom>
          <a:noFill/>
        </p:spPr>
        <p:txBody>
          <a:bodyPr wrap="square">
            <a:spAutoFit/>
          </a:bodyPr>
          <a:lstStyle/>
          <a:p>
            <a:pPr marL="285750" marR="0" lvl="0" indent="-285750" algn="just" defTabSz="685800" rtl="0" eaLnBrk="1" fontAlgn="auto" latinLnBrk="0" hangingPunct="1">
              <a:lnSpc>
                <a:spcPct val="90000"/>
              </a:lnSpc>
              <a:spcBef>
                <a:spcPts val="750"/>
              </a:spcBef>
              <a:spcAft>
                <a:spcPts val="0"/>
              </a:spcAft>
              <a:buClr>
                <a:srgbClr val="92D050"/>
              </a:buClr>
              <a:buSzTx/>
              <a:buFont typeface="Arial" panose="020B0604020202020204" pitchFamily="34" charset="0"/>
              <a:buChar char="•"/>
              <a:tabLst/>
              <a:defRPr/>
            </a:pPr>
            <a:r>
              <a:rPr lang="en-US" sz="2000" b="1" dirty="0"/>
              <a:t>Safety helmet</a:t>
            </a:r>
          </a:p>
          <a:p>
            <a:pPr marL="285750" marR="0" lvl="0" indent="-285750" algn="just" defTabSz="685800" rtl="0" eaLnBrk="1" fontAlgn="auto" latinLnBrk="0" hangingPunct="1">
              <a:lnSpc>
                <a:spcPct val="90000"/>
              </a:lnSpc>
              <a:spcBef>
                <a:spcPts val="750"/>
              </a:spcBef>
              <a:spcAft>
                <a:spcPts val="0"/>
              </a:spcAft>
              <a:buClr>
                <a:srgbClr val="92D050"/>
              </a:buClr>
              <a:buSzTx/>
              <a:buFont typeface="Arial" panose="020B0604020202020204" pitchFamily="34" charset="0"/>
              <a:buChar char="•"/>
              <a:tabLst/>
              <a:defRPr/>
            </a:pPr>
            <a:r>
              <a:rPr lang="en-US" sz="2000" b="1" dirty="0"/>
              <a:t>Safety glasses</a:t>
            </a:r>
          </a:p>
          <a:p>
            <a:pPr marL="285750" marR="0" lvl="0" indent="-285750" algn="just" defTabSz="685800" rtl="0" eaLnBrk="1" fontAlgn="auto" latinLnBrk="0" hangingPunct="1">
              <a:lnSpc>
                <a:spcPct val="90000"/>
              </a:lnSpc>
              <a:spcBef>
                <a:spcPts val="750"/>
              </a:spcBef>
              <a:spcAft>
                <a:spcPts val="0"/>
              </a:spcAft>
              <a:buClr>
                <a:srgbClr val="92D050"/>
              </a:buClr>
              <a:buSzTx/>
              <a:buFont typeface="Arial" panose="020B0604020202020204" pitchFamily="34" charset="0"/>
              <a:buChar char="•"/>
              <a:tabLst/>
              <a:defRPr/>
            </a:pPr>
            <a:r>
              <a:rPr lang="en-US" sz="2000" b="1" dirty="0"/>
              <a:t>Safety boots</a:t>
            </a:r>
          </a:p>
          <a:p>
            <a:pPr marL="285750" marR="0" lvl="0" indent="-285750" algn="just" defTabSz="685800" rtl="0" eaLnBrk="1" fontAlgn="auto" latinLnBrk="0" hangingPunct="1">
              <a:lnSpc>
                <a:spcPct val="90000"/>
              </a:lnSpc>
              <a:spcBef>
                <a:spcPts val="750"/>
              </a:spcBef>
              <a:spcAft>
                <a:spcPts val="0"/>
              </a:spcAft>
              <a:buClr>
                <a:srgbClr val="92D050"/>
              </a:buClr>
              <a:buSzTx/>
              <a:buFont typeface="Arial" panose="020B0604020202020204" pitchFamily="34" charset="0"/>
              <a:buChar char="•"/>
              <a:tabLst/>
              <a:defRPr/>
            </a:pPr>
            <a:r>
              <a:rPr lang="en-US" sz="2000" b="1" dirty="0"/>
              <a:t>Gloves </a:t>
            </a:r>
          </a:p>
          <a:p>
            <a:pPr marL="285750" marR="0" lvl="0" indent="-285750" algn="just" defTabSz="685800" rtl="0" eaLnBrk="1" fontAlgn="auto" latinLnBrk="0" hangingPunct="1">
              <a:lnSpc>
                <a:spcPct val="90000"/>
              </a:lnSpc>
              <a:spcBef>
                <a:spcPts val="750"/>
              </a:spcBef>
              <a:spcAft>
                <a:spcPts val="0"/>
              </a:spcAft>
              <a:buClr>
                <a:srgbClr val="92D050"/>
              </a:buClr>
              <a:buSzTx/>
              <a:buFont typeface="Arial" panose="020B0604020202020204" pitchFamily="34" charset="0"/>
              <a:buChar char="•"/>
              <a:tabLst/>
              <a:defRPr/>
            </a:pPr>
            <a:r>
              <a:rPr lang="en-US" sz="2000" b="1" dirty="0"/>
              <a:t>Hearing protection</a:t>
            </a:r>
          </a:p>
          <a:p>
            <a:pPr marL="285750" marR="0" lvl="0" indent="-285750" algn="just" defTabSz="685800" rtl="0" eaLnBrk="1" fontAlgn="auto" latinLnBrk="0" hangingPunct="1">
              <a:lnSpc>
                <a:spcPct val="90000"/>
              </a:lnSpc>
              <a:spcBef>
                <a:spcPts val="750"/>
              </a:spcBef>
              <a:spcAft>
                <a:spcPts val="0"/>
              </a:spcAft>
              <a:buClr>
                <a:srgbClr val="92D050"/>
              </a:buClr>
              <a:buSzTx/>
              <a:buFont typeface="Arial" panose="020B0604020202020204" pitchFamily="34" charset="0"/>
              <a:buChar char="•"/>
              <a:tabLst/>
              <a:defRPr/>
            </a:pPr>
            <a:r>
              <a:rPr lang="en-US" sz="2000" b="1" dirty="0"/>
              <a:t>Dust masks</a:t>
            </a:r>
          </a:p>
          <a:p>
            <a:pPr marL="285750" marR="0" lvl="0" indent="-285750" algn="just" defTabSz="685800" rtl="0" eaLnBrk="1" fontAlgn="auto" latinLnBrk="0" hangingPunct="1">
              <a:lnSpc>
                <a:spcPct val="90000"/>
              </a:lnSpc>
              <a:spcBef>
                <a:spcPts val="750"/>
              </a:spcBef>
              <a:spcAft>
                <a:spcPts val="0"/>
              </a:spcAft>
              <a:buClr>
                <a:srgbClr val="92D050"/>
              </a:buClr>
              <a:buSzTx/>
              <a:buFont typeface="Arial" panose="020B0604020202020204" pitchFamily="34" charset="0"/>
              <a:buChar char="•"/>
              <a:tabLst/>
              <a:defRPr/>
            </a:pPr>
            <a:r>
              <a:rPr lang="en-US" sz="2000" b="1" dirty="0"/>
              <a:t>High visibility clothing</a:t>
            </a:r>
          </a:p>
          <a:p>
            <a:pPr marL="285750" marR="0" lvl="0" indent="-285750" algn="just" defTabSz="685800" rtl="0" eaLnBrk="1" fontAlgn="auto" latinLnBrk="0" hangingPunct="1">
              <a:lnSpc>
                <a:spcPct val="90000"/>
              </a:lnSpc>
              <a:spcBef>
                <a:spcPts val="750"/>
              </a:spcBef>
              <a:spcAft>
                <a:spcPts val="0"/>
              </a:spcAft>
              <a:buClr>
                <a:srgbClr val="92D050"/>
              </a:buClr>
              <a:buSzTx/>
              <a:buFont typeface="Arial" panose="020B0604020202020204" pitchFamily="34" charset="0"/>
              <a:buChar char="•"/>
              <a:tabLst/>
              <a:defRPr/>
            </a:pPr>
            <a:r>
              <a:rPr lang="en-US" sz="2000" b="1" dirty="0"/>
              <a:t>Sunscreen</a:t>
            </a:r>
          </a:p>
        </p:txBody>
      </p:sp>
      <p:pic>
        <p:nvPicPr>
          <p:cNvPr id="10" name="Picture 9">
            <a:extLst>
              <a:ext uri="{FF2B5EF4-FFF2-40B4-BE49-F238E27FC236}">
                <a16:creationId xmlns:a16="http://schemas.microsoft.com/office/drawing/2014/main" id="{AD78D30B-E55B-41EC-8DEC-DA20A45E27AF}"/>
              </a:ext>
            </a:extLst>
          </p:cNvPr>
          <p:cNvPicPr>
            <a:picLocks noChangeAspect="1"/>
          </p:cNvPicPr>
          <p:nvPr/>
        </p:nvPicPr>
        <p:blipFill rotWithShape="1">
          <a:blip r:embed="rId2">
            <a:extLst>
              <a:ext uri="{28A0092B-C50C-407E-A947-70E740481C1C}">
                <a14:useLocalDpi xmlns:a14="http://schemas.microsoft.com/office/drawing/2010/main" val="0"/>
              </a:ext>
            </a:extLst>
          </a:blip>
          <a:srcRect l="13987" t="14280" r="10612" b="16040"/>
          <a:stretch/>
        </p:blipFill>
        <p:spPr>
          <a:xfrm>
            <a:off x="7588062" y="2419665"/>
            <a:ext cx="3951976" cy="2739137"/>
          </a:xfrm>
          <a:prstGeom prst="rect">
            <a:avLst/>
          </a:prstGeom>
        </p:spPr>
      </p:pic>
      <p:pic>
        <p:nvPicPr>
          <p:cNvPr id="2052" name="Picture 4" descr="HexArmor Hex1® Goatskin Leather Rigger Gloves 2125 – Visual Workwear">
            <a:extLst>
              <a:ext uri="{FF2B5EF4-FFF2-40B4-BE49-F238E27FC236}">
                <a16:creationId xmlns:a16="http://schemas.microsoft.com/office/drawing/2014/main" id="{42BF0DEF-92FE-40FD-8B19-FD1E077B35D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778" b="11204"/>
          <a:stretch/>
        </p:blipFill>
        <p:spPr bwMode="auto">
          <a:xfrm>
            <a:off x="3615186" y="3451228"/>
            <a:ext cx="3308929" cy="2747027"/>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37D83444-3F18-41C4-B0D8-DE14F2E686B4}"/>
              </a:ext>
            </a:extLst>
          </p:cNvPr>
          <p:cNvSpPr/>
          <p:nvPr/>
        </p:nvSpPr>
        <p:spPr>
          <a:xfrm>
            <a:off x="1103134" y="382166"/>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219170">
              <a:buClr>
                <a:srgbClr val="000000"/>
              </a:buClr>
              <a:defRPr/>
            </a:pPr>
            <a:endParaRPr lang="en-IN" sz="1867" kern="0" dirty="0">
              <a:solidFill>
                <a:srgbClr val="FFFFFF"/>
              </a:solidFill>
              <a:latin typeface="Arial"/>
              <a:sym typeface="Arial"/>
            </a:endParaRPr>
          </a:p>
        </p:txBody>
      </p:sp>
    </p:spTree>
    <p:extLst>
      <p:ext uri="{BB962C8B-B14F-4D97-AF65-F5344CB8AC3E}">
        <p14:creationId xmlns:p14="http://schemas.microsoft.com/office/powerpoint/2010/main" val="36050476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13926BF-3ABE-46CE-B7FB-92949DB53B00}"/>
              </a:ext>
            </a:extLst>
          </p:cNvPr>
          <p:cNvSpPr txBox="1"/>
          <p:nvPr/>
        </p:nvSpPr>
        <p:spPr>
          <a:xfrm>
            <a:off x="672827" y="2114196"/>
            <a:ext cx="11343303" cy="461665"/>
          </a:xfrm>
          <a:prstGeom prst="rect">
            <a:avLst/>
          </a:prstGeom>
          <a:noFill/>
        </p:spPr>
        <p:txBody>
          <a:bodyPr wrap="square">
            <a:spAutoFit/>
          </a:bodyPr>
          <a:lstStyle/>
          <a:p>
            <a:r>
              <a:rPr lang="en-AU" sz="2400" b="1" dirty="0">
                <a:solidFill>
                  <a:srgbClr val="4BA500"/>
                </a:solidFill>
                <a:latin typeface="Montserrat" panose="00000500000000000000" pitchFamily="50" charset="0"/>
                <a:cs typeface="Arial"/>
              </a:rPr>
              <a:t>The Forklift operator is responsible for determining the load weight</a:t>
            </a:r>
            <a:endParaRPr lang="en-AU" dirty="0"/>
          </a:p>
        </p:txBody>
      </p:sp>
      <p:sp>
        <p:nvSpPr>
          <p:cNvPr id="4" name="TextBox 3">
            <a:extLst>
              <a:ext uri="{FF2B5EF4-FFF2-40B4-BE49-F238E27FC236}">
                <a16:creationId xmlns:a16="http://schemas.microsoft.com/office/drawing/2014/main" id="{86A6FE9C-AF62-44A2-BDC0-585F5B4F34E3}"/>
              </a:ext>
            </a:extLst>
          </p:cNvPr>
          <p:cNvSpPr txBox="1"/>
          <p:nvPr/>
        </p:nvSpPr>
        <p:spPr>
          <a:xfrm>
            <a:off x="-887506" y="608636"/>
            <a:ext cx="9816353" cy="923330"/>
          </a:xfrm>
          <a:prstGeom prst="rect">
            <a:avLst/>
          </a:prstGeom>
          <a:noFill/>
        </p:spPr>
        <p:txBody>
          <a:bodyPr wrap="square">
            <a:spAutoFit/>
          </a:bodyPr>
          <a:lstStyle/>
          <a:p>
            <a:pPr algn="ctr"/>
            <a:r>
              <a:rPr lang="en-AU" sz="5400" b="1" kern="0" cap="small" dirty="0">
                <a:solidFill>
                  <a:srgbClr val="FFFFFF"/>
                </a:solidFill>
                <a:latin typeface="Montserrat" panose="00000500000000000000" pitchFamily="50" charset="0"/>
                <a:cs typeface="Times New Roman" panose="02020603050405020304" pitchFamily="18" charset="0"/>
              </a:rPr>
              <a:t>Assess the load</a:t>
            </a:r>
            <a:endParaRPr lang="en-AU" dirty="0"/>
          </a:p>
        </p:txBody>
      </p:sp>
      <p:sp>
        <p:nvSpPr>
          <p:cNvPr id="6" name="Rectangle 5">
            <a:extLst>
              <a:ext uri="{FF2B5EF4-FFF2-40B4-BE49-F238E27FC236}">
                <a16:creationId xmlns:a16="http://schemas.microsoft.com/office/drawing/2014/main" id="{6957B895-403C-48E2-95C1-EB22962C85EF}"/>
              </a:ext>
            </a:extLst>
          </p:cNvPr>
          <p:cNvSpPr/>
          <p:nvPr/>
        </p:nvSpPr>
        <p:spPr>
          <a:xfrm>
            <a:off x="672827" y="460701"/>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219170">
              <a:buClr>
                <a:srgbClr val="000000"/>
              </a:buClr>
              <a:defRPr/>
            </a:pPr>
            <a:endParaRPr lang="en-IN" sz="1867" kern="0" dirty="0">
              <a:solidFill>
                <a:srgbClr val="FFFFFF"/>
              </a:solidFill>
              <a:latin typeface="Arial"/>
              <a:sym typeface="Arial"/>
            </a:endParaRPr>
          </a:p>
        </p:txBody>
      </p:sp>
      <p:sp>
        <p:nvSpPr>
          <p:cNvPr id="7" name="Rectangle 6">
            <a:extLst>
              <a:ext uri="{FF2B5EF4-FFF2-40B4-BE49-F238E27FC236}">
                <a16:creationId xmlns:a16="http://schemas.microsoft.com/office/drawing/2014/main" id="{86A02DE1-21D0-4941-8192-5833E361B279}"/>
              </a:ext>
            </a:extLst>
          </p:cNvPr>
          <p:cNvSpPr/>
          <p:nvPr/>
        </p:nvSpPr>
        <p:spPr>
          <a:xfrm>
            <a:off x="562188" y="3027422"/>
            <a:ext cx="1990457" cy="1792269"/>
          </a:xfrm>
          <a:prstGeom prst="rect">
            <a:avLst/>
          </a:prstGeom>
          <a:gradFill flip="none" rotWithShape="1">
            <a:gsLst>
              <a:gs pos="0">
                <a:srgbClr val="4BA500">
                  <a:shade val="30000"/>
                  <a:satMod val="115000"/>
                </a:srgbClr>
              </a:gs>
              <a:gs pos="50000">
                <a:srgbClr val="4BA500">
                  <a:shade val="67500"/>
                  <a:satMod val="115000"/>
                </a:srgbClr>
              </a:gs>
              <a:gs pos="100000">
                <a:srgbClr val="4BA5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Rectangle 7">
            <a:extLst>
              <a:ext uri="{FF2B5EF4-FFF2-40B4-BE49-F238E27FC236}">
                <a16:creationId xmlns:a16="http://schemas.microsoft.com/office/drawing/2014/main" id="{ED360A52-7290-42E7-9162-DA79AE108625}"/>
              </a:ext>
            </a:extLst>
          </p:cNvPr>
          <p:cNvSpPr/>
          <p:nvPr/>
        </p:nvSpPr>
        <p:spPr>
          <a:xfrm>
            <a:off x="3217308" y="3027421"/>
            <a:ext cx="1990457" cy="1792269"/>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Rectangle 8">
            <a:extLst>
              <a:ext uri="{FF2B5EF4-FFF2-40B4-BE49-F238E27FC236}">
                <a16:creationId xmlns:a16="http://schemas.microsoft.com/office/drawing/2014/main" id="{D85A6469-3797-4047-9683-1B08EDB3D053}"/>
              </a:ext>
            </a:extLst>
          </p:cNvPr>
          <p:cNvSpPr/>
          <p:nvPr/>
        </p:nvSpPr>
        <p:spPr>
          <a:xfrm>
            <a:off x="5836169" y="3027421"/>
            <a:ext cx="1990457" cy="1792269"/>
          </a:xfrm>
          <a:prstGeom prst="rect">
            <a:avLst/>
          </a:prstGeom>
          <a:gradFill flip="none" rotWithShape="1">
            <a:gsLst>
              <a:gs pos="0">
                <a:srgbClr val="4BA500">
                  <a:shade val="30000"/>
                  <a:satMod val="115000"/>
                </a:srgbClr>
              </a:gs>
              <a:gs pos="50000">
                <a:srgbClr val="4BA500">
                  <a:shade val="67500"/>
                  <a:satMod val="115000"/>
                </a:srgbClr>
              </a:gs>
              <a:gs pos="100000">
                <a:srgbClr val="4BA5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Rectangle 9">
            <a:extLst>
              <a:ext uri="{FF2B5EF4-FFF2-40B4-BE49-F238E27FC236}">
                <a16:creationId xmlns:a16="http://schemas.microsoft.com/office/drawing/2014/main" id="{6D18602E-354B-46E9-B32B-4BD1DCAADA5D}"/>
              </a:ext>
            </a:extLst>
          </p:cNvPr>
          <p:cNvSpPr/>
          <p:nvPr/>
        </p:nvSpPr>
        <p:spPr>
          <a:xfrm>
            <a:off x="8455030" y="3027421"/>
            <a:ext cx="1990457" cy="1792269"/>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ectangle 10">
            <a:extLst>
              <a:ext uri="{FF2B5EF4-FFF2-40B4-BE49-F238E27FC236}">
                <a16:creationId xmlns:a16="http://schemas.microsoft.com/office/drawing/2014/main" id="{E9122558-46C3-4273-8C75-13763E66FFBB}"/>
              </a:ext>
            </a:extLst>
          </p:cNvPr>
          <p:cNvSpPr/>
          <p:nvPr/>
        </p:nvSpPr>
        <p:spPr>
          <a:xfrm>
            <a:off x="883789" y="3392672"/>
            <a:ext cx="1439288" cy="923330"/>
          </a:xfrm>
          <a:prstGeom prst="rect">
            <a:avLst/>
          </a:prstGeom>
        </p:spPr>
        <p:txBody>
          <a:bodyPr wrap="square">
            <a:spAutoFit/>
          </a:bodyPr>
          <a:lstStyle/>
          <a:p>
            <a:r>
              <a:rPr lang="en-US" b="1" i="1" dirty="0">
                <a:solidFill>
                  <a:schemeClr val="bg1"/>
                </a:solidFill>
                <a:latin typeface="Roboto" panose="02000000000000000000" pitchFamily="2" charset="0"/>
                <a:ea typeface="Roboto" panose="02000000000000000000" pitchFamily="2" charset="0"/>
              </a:rPr>
              <a:t>Determine the weight of the load</a:t>
            </a:r>
          </a:p>
        </p:txBody>
      </p:sp>
      <p:sp>
        <p:nvSpPr>
          <p:cNvPr id="12" name="Rectangle 11">
            <a:extLst>
              <a:ext uri="{FF2B5EF4-FFF2-40B4-BE49-F238E27FC236}">
                <a16:creationId xmlns:a16="http://schemas.microsoft.com/office/drawing/2014/main" id="{8C34798D-2FE0-4916-94A4-1812BD31FED9}"/>
              </a:ext>
            </a:extLst>
          </p:cNvPr>
          <p:cNvSpPr/>
          <p:nvPr/>
        </p:nvSpPr>
        <p:spPr>
          <a:xfrm>
            <a:off x="3472456" y="3392672"/>
            <a:ext cx="1480159" cy="923330"/>
          </a:xfrm>
          <a:prstGeom prst="rect">
            <a:avLst/>
          </a:prstGeom>
        </p:spPr>
        <p:txBody>
          <a:bodyPr wrap="square">
            <a:spAutoFit/>
          </a:bodyPr>
          <a:lstStyle/>
          <a:p>
            <a:r>
              <a:rPr lang="en-US" b="1" i="1" dirty="0">
                <a:latin typeface="Roboto" panose="02000000000000000000" pitchFamily="2" charset="0"/>
                <a:ea typeface="Roboto" panose="02000000000000000000" pitchFamily="2" charset="0"/>
              </a:rPr>
              <a:t>Assess the dimensions of the load</a:t>
            </a:r>
          </a:p>
        </p:txBody>
      </p:sp>
      <p:sp>
        <p:nvSpPr>
          <p:cNvPr id="13" name="Rectangle 12">
            <a:extLst>
              <a:ext uri="{FF2B5EF4-FFF2-40B4-BE49-F238E27FC236}">
                <a16:creationId xmlns:a16="http://schemas.microsoft.com/office/drawing/2014/main" id="{9C5F9298-6036-4187-A298-C0439D316518}"/>
              </a:ext>
            </a:extLst>
          </p:cNvPr>
          <p:cNvSpPr/>
          <p:nvPr/>
        </p:nvSpPr>
        <p:spPr>
          <a:xfrm>
            <a:off x="5947241" y="3184891"/>
            <a:ext cx="1776471" cy="1477328"/>
          </a:xfrm>
          <a:prstGeom prst="rect">
            <a:avLst/>
          </a:prstGeom>
        </p:spPr>
        <p:txBody>
          <a:bodyPr wrap="square">
            <a:spAutoFit/>
          </a:bodyPr>
          <a:lstStyle/>
          <a:p>
            <a:r>
              <a:rPr lang="en-US" b="1" i="1" dirty="0">
                <a:solidFill>
                  <a:schemeClr val="bg1"/>
                </a:solidFill>
                <a:latin typeface="Roboto" panose="02000000000000000000" pitchFamily="2" charset="0"/>
                <a:ea typeface="Roboto" panose="02000000000000000000" pitchFamily="2" charset="0"/>
              </a:rPr>
              <a:t>Assess and determine the center of gravity of the load</a:t>
            </a:r>
          </a:p>
        </p:txBody>
      </p:sp>
      <p:sp>
        <p:nvSpPr>
          <p:cNvPr id="14" name="Rectangle 13">
            <a:extLst>
              <a:ext uri="{FF2B5EF4-FFF2-40B4-BE49-F238E27FC236}">
                <a16:creationId xmlns:a16="http://schemas.microsoft.com/office/drawing/2014/main" id="{92542A6A-9843-4FCE-A6F8-DC1D21EC85B9}"/>
              </a:ext>
            </a:extLst>
          </p:cNvPr>
          <p:cNvSpPr/>
          <p:nvPr/>
        </p:nvSpPr>
        <p:spPr>
          <a:xfrm>
            <a:off x="8669016" y="3515782"/>
            <a:ext cx="1776471" cy="923330"/>
          </a:xfrm>
          <a:prstGeom prst="rect">
            <a:avLst/>
          </a:prstGeom>
        </p:spPr>
        <p:txBody>
          <a:bodyPr wrap="square">
            <a:spAutoFit/>
          </a:bodyPr>
          <a:lstStyle/>
          <a:p>
            <a:r>
              <a:rPr lang="en-US" b="1" i="1" dirty="0">
                <a:latin typeface="Roboto" panose="02000000000000000000" pitchFamily="2" charset="0"/>
                <a:ea typeface="Roboto" panose="02000000000000000000" pitchFamily="2" charset="0"/>
              </a:rPr>
              <a:t>Check for lifting points</a:t>
            </a:r>
          </a:p>
          <a:p>
            <a:r>
              <a:rPr lang="en-US" b="1" i="1" dirty="0">
                <a:latin typeface="Roboto" panose="02000000000000000000" pitchFamily="2" charset="0"/>
                <a:ea typeface="Roboto" panose="02000000000000000000" pitchFamily="2" charset="0"/>
              </a:rPr>
              <a:t>(if using a jib)</a:t>
            </a:r>
          </a:p>
        </p:txBody>
      </p:sp>
      <p:sp>
        <p:nvSpPr>
          <p:cNvPr id="15" name="TextBox 14">
            <a:extLst>
              <a:ext uri="{FF2B5EF4-FFF2-40B4-BE49-F238E27FC236}">
                <a16:creationId xmlns:a16="http://schemas.microsoft.com/office/drawing/2014/main" id="{C2BC1901-C0D8-4F7D-A80D-8CF430DECD12}"/>
              </a:ext>
            </a:extLst>
          </p:cNvPr>
          <p:cNvSpPr txBox="1"/>
          <p:nvPr/>
        </p:nvSpPr>
        <p:spPr>
          <a:xfrm>
            <a:off x="297632" y="4819690"/>
            <a:ext cx="2339788" cy="1887696"/>
          </a:xfrm>
          <a:prstGeom prst="rect">
            <a:avLst/>
          </a:prstGeom>
          <a:noFill/>
        </p:spPr>
        <p:txBody>
          <a:bodyPr wrap="square">
            <a:spAutoFit/>
          </a:bodyPr>
          <a:lstStyle/>
          <a:p>
            <a:pPr marL="285750" marR="0" lvl="0" indent="-285750" algn="just" defTabSz="685800" rtl="0" eaLnBrk="1" fontAlgn="auto" latinLnBrk="0" hangingPunct="1">
              <a:spcBef>
                <a:spcPts val="750"/>
              </a:spcBef>
              <a:spcAft>
                <a:spcPts val="0"/>
              </a:spcAft>
              <a:buClr>
                <a:srgbClr val="92D050"/>
              </a:buClr>
              <a:buSzTx/>
              <a:buFont typeface="Arial" panose="020B0604020202020204" pitchFamily="34" charset="0"/>
              <a:buChar char="•"/>
              <a:tabLst/>
              <a:defRPr/>
            </a:pPr>
            <a:r>
              <a:rPr lang="en-US" b="1" dirty="0"/>
              <a:t>Stamped on load</a:t>
            </a:r>
          </a:p>
          <a:p>
            <a:pPr marL="285750" marR="0" lvl="0" indent="-285750" algn="just" defTabSz="685800" rtl="0" eaLnBrk="1" fontAlgn="auto" latinLnBrk="0" hangingPunct="1">
              <a:spcBef>
                <a:spcPts val="750"/>
              </a:spcBef>
              <a:spcAft>
                <a:spcPts val="0"/>
              </a:spcAft>
              <a:buClr>
                <a:srgbClr val="92D050"/>
              </a:buClr>
              <a:buSzTx/>
              <a:buFont typeface="Arial" panose="020B0604020202020204" pitchFamily="34" charset="0"/>
              <a:buChar char="•"/>
              <a:tabLst/>
              <a:defRPr/>
            </a:pPr>
            <a:r>
              <a:rPr lang="en-US" sz="1800" b="1" dirty="0"/>
              <a:t>Consignment notes</a:t>
            </a:r>
          </a:p>
          <a:p>
            <a:pPr marL="285750" marR="0" lvl="0" indent="-285750" algn="just" defTabSz="685800" rtl="0" eaLnBrk="1" fontAlgn="auto" latinLnBrk="0" hangingPunct="1">
              <a:spcBef>
                <a:spcPts val="750"/>
              </a:spcBef>
              <a:spcAft>
                <a:spcPts val="0"/>
              </a:spcAft>
              <a:buClr>
                <a:srgbClr val="92D050"/>
              </a:buClr>
              <a:buSzTx/>
              <a:buFont typeface="Arial" panose="020B0604020202020204" pitchFamily="34" charset="0"/>
              <a:buChar char="•"/>
              <a:tabLst/>
              <a:defRPr/>
            </a:pPr>
            <a:r>
              <a:rPr lang="en-US" b="1" dirty="0"/>
              <a:t>Weighbridge cert</a:t>
            </a:r>
          </a:p>
          <a:p>
            <a:pPr marL="285750" marR="0" lvl="0" indent="-285750" algn="just" defTabSz="685800" rtl="0" eaLnBrk="1" fontAlgn="auto" latinLnBrk="0" hangingPunct="1">
              <a:spcBef>
                <a:spcPts val="750"/>
              </a:spcBef>
              <a:spcAft>
                <a:spcPts val="0"/>
              </a:spcAft>
              <a:buClr>
                <a:srgbClr val="92D050"/>
              </a:buClr>
              <a:buSzTx/>
              <a:buFont typeface="Arial" panose="020B0604020202020204" pitchFamily="34" charset="0"/>
              <a:buChar char="•"/>
              <a:tabLst/>
              <a:defRPr/>
            </a:pPr>
            <a:r>
              <a:rPr lang="en-US" sz="1800" b="1" dirty="0"/>
              <a:t>Weigh the load</a:t>
            </a:r>
          </a:p>
          <a:p>
            <a:pPr marL="285750" marR="0" lvl="0" indent="-285750" algn="just" defTabSz="685800" rtl="0" eaLnBrk="1" fontAlgn="auto" latinLnBrk="0" hangingPunct="1">
              <a:spcBef>
                <a:spcPts val="750"/>
              </a:spcBef>
              <a:spcAft>
                <a:spcPts val="0"/>
              </a:spcAft>
              <a:buClr>
                <a:srgbClr val="92D050"/>
              </a:buClr>
              <a:buSzTx/>
              <a:buFont typeface="Arial" panose="020B0604020202020204" pitchFamily="34" charset="0"/>
              <a:buChar char="•"/>
              <a:tabLst/>
              <a:defRPr/>
            </a:pPr>
            <a:r>
              <a:rPr lang="en-US" b="1" dirty="0"/>
              <a:t>Calculate the load</a:t>
            </a:r>
            <a:endParaRPr lang="en-US" sz="1800" b="1" dirty="0"/>
          </a:p>
        </p:txBody>
      </p:sp>
      <p:sp>
        <p:nvSpPr>
          <p:cNvPr id="16" name="TextBox 15">
            <a:extLst>
              <a:ext uri="{FF2B5EF4-FFF2-40B4-BE49-F238E27FC236}">
                <a16:creationId xmlns:a16="http://schemas.microsoft.com/office/drawing/2014/main" id="{47A31216-C9D0-4F85-BC17-CA125F9B79E0}"/>
              </a:ext>
            </a:extLst>
          </p:cNvPr>
          <p:cNvSpPr txBox="1"/>
          <p:nvPr/>
        </p:nvSpPr>
        <p:spPr>
          <a:xfrm>
            <a:off x="2951935" y="4819690"/>
            <a:ext cx="2874869" cy="1077218"/>
          </a:xfrm>
          <a:prstGeom prst="rect">
            <a:avLst/>
          </a:prstGeom>
          <a:noFill/>
        </p:spPr>
        <p:txBody>
          <a:bodyPr wrap="square">
            <a:spAutoFit/>
          </a:bodyPr>
          <a:lstStyle/>
          <a:p>
            <a:pPr marL="285750" indent="-285750" algn="just" defTabSz="685800">
              <a:spcBef>
                <a:spcPts val="600"/>
              </a:spcBef>
              <a:buClr>
                <a:srgbClr val="92D050"/>
              </a:buClr>
              <a:buFont typeface="Arial" panose="020B0604020202020204" pitchFamily="34" charset="0"/>
              <a:buChar char="•"/>
              <a:defRPr/>
            </a:pPr>
            <a:r>
              <a:rPr lang="en-US" b="1" dirty="0"/>
              <a:t>Height &amp; Length</a:t>
            </a:r>
          </a:p>
          <a:p>
            <a:pPr marL="285750" indent="-285750" algn="just" defTabSz="685800">
              <a:spcBef>
                <a:spcPts val="600"/>
              </a:spcBef>
              <a:buClr>
                <a:srgbClr val="92D050"/>
              </a:buClr>
              <a:buFont typeface="Arial" panose="020B0604020202020204" pitchFamily="34" charset="0"/>
              <a:buChar char="•"/>
              <a:defRPr/>
            </a:pPr>
            <a:r>
              <a:rPr lang="en-US" b="1" dirty="0"/>
              <a:t>Material of load</a:t>
            </a:r>
          </a:p>
          <a:p>
            <a:pPr marL="285750" indent="-285750" algn="just" defTabSz="685800">
              <a:spcBef>
                <a:spcPts val="600"/>
              </a:spcBef>
              <a:buClr>
                <a:srgbClr val="92D050"/>
              </a:buClr>
              <a:buFont typeface="Arial" panose="020B0604020202020204" pitchFamily="34" charset="0"/>
              <a:buChar char="•"/>
              <a:defRPr/>
            </a:pPr>
            <a:r>
              <a:rPr lang="en-US" b="1" dirty="0"/>
              <a:t>Static or dynamic</a:t>
            </a:r>
          </a:p>
        </p:txBody>
      </p:sp>
      <p:sp>
        <p:nvSpPr>
          <p:cNvPr id="17" name="TextBox 16">
            <a:extLst>
              <a:ext uri="{FF2B5EF4-FFF2-40B4-BE49-F238E27FC236}">
                <a16:creationId xmlns:a16="http://schemas.microsoft.com/office/drawing/2014/main" id="{772780D7-57B0-4B95-A353-C1032FAD37D5}"/>
              </a:ext>
            </a:extLst>
          </p:cNvPr>
          <p:cNvSpPr txBox="1"/>
          <p:nvPr/>
        </p:nvSpPr>
        <p:spPr>
          <a:xfrm>
            <a:off x="5580161" y="4810968"/>
            <a:ext cx="2874869" cy="1077218"/>
          </a:xfrm>
          <a:prstGeom prst="rect">
            <a:avLst/>
          </a:prstGeom>
          <a:noFill/>
        </p:spPr>
        <p:txBody>
          <a:bodyPr wrap="square">
            <a:spAutoFit/>
          </a:bodyPr>
          <a:lstStyle/>
          <a:p>
            <a:pPr marL="285750" indent="-285750" algn="just" defTabSz="685800">
              <a:spcBef>
                <a:spcPts val="600"/>
              </a:spcBef>
              <a:buClr>
                <a:srgbClr val="92D050"/>
              </a:buClr>
              <a:buFont typeface="Arial" panose="020B0604020202020204" pitchFamily="34" charset="0"/>
              <a:buChar char="•"/>
              <a:defRPr/>
            </a:pPr>
            <a:r>
              <a:rPr lang="en-US" b="1" dirty="0"/>
              <a:t>Measure or Calculate</a:t>
            </a:r>
          </a:p>
          <a:p>
            <a:pPr marL="285750" indent="-285750" algn="just" defTabSz="685800">
              <a:spcBef>
                <a:spcPts val="600"/>
              </a:spcBef>
              <a:buClr>
                <a:srgbClr val="92D050"/>
              </a:buClr>
              <a:buFont typeface="Arial" panose="020B0604020202020204" pitchFamily="34" charset="0"/>
              <a:buChar char="•"/>
              <a:defRPr/>
            </a:pPr>
            <a:r>
              <a:rPr lang="en-US" b="1" dirty="0"/>
              <a:t>Identify COG symbol</a:t>
            </a:r>
          </a:p>
          <a:p>
            <a:pPr marL="285750" indent="-285750" algn="just" defTabSz="685800">
              <a:spcBef>
                <a:spcPts val="600"/>
              </a:spcBef>
              <a:buClr>
                <a:srgbClr val="92D050"/>
              </a:buClr>
              <a:buFont typeface="Arial" panose="020B0604020202020204" pitchFamily="34" charset="0"/>
              <a:buChar char="•"/>
              <a:defRPr/>
            </a:pPr>
            <a:r>
              <a:rPr lang="en-US" b="1" dirty="0"/>
              <a:t>Manufactures specs</a:t>
            </a:r>
          </a:p>
        </p:txBody>
      </p:sp>
      <p:sp>
        <p:nvSpPr>
          <p:cNvPr id="18" name="TextBox 17">
            <a:extLst>
              <a:ext uri="{FF2B5EF4-FFF2-40B4-BE49-F238E27FC236}">
                <a16:creationId xmlns:a16="http://schemas.microsoft.com/office/drawing/2014/main" id="{BB9CC362-1772-4372-BA25-C8D0E82B057C}"/>
              </a:ext>
            </a:extLst>
          </p:cNvPr>
          <p:cNvSpPr txBox="1"/>
          <p:nvPr/>
        </p:nvSpPr>
        <p:spPr>
          <a:xfrm>
            <a:off x="8208387" y="4819690"/>
            <a:ext cx="2874869" cy="1785104"/>
          </a:xfrm>
          <a:prstGeom prst="rect">
            <a:avLst/>
          </a:prstGeom>
          <a:noFill/>
        </p:spPr>
        <p:txBody>
          <a:bodyPr wrap="square">
            <a:spAutoFit/>
          </a:bodyPr>
          <a:lstStyle/>
          <a:p>
            <a:pPr marL="285750" indent="-285750" algn="just" defTabSz="685800">
              <a:spcBef>
                <a:spcPts val="600"/>
              </a:spcBef>
              <a:buClr>
                <a:srgbClr val="92D050"/>
              </a:buClr>
              <a:buFont typeface="Arial" panose="020B0604020202020204" pitchFamily="34" charset="0"/>
              <a:buChar char="•"/>
              <a:defRPr/>
            </a:pPr>
            <a:r>
              <a:rPr lang="en-US" b="1" dirty="0"/>
              <a:t>Manufactures specs</a:t>
            </a:r>
          </a:p>
          <a:p>
            <a:pPr marL="285750" indent="-285750" algn="just" defTabSz="685800">
              <a:spcBef>
                <a:spcPts val="600"/>
              </a:spcBef>
              <a:buClr>
                <a:srgbClr val="92D050"/>
              </a:buClr>
              <a:buFont typeface="Arial" panose="020B0604020202020204" pitchFamily="34" charset="0"/>
              <a:buChar char="•"/>
              <a:defRPr/>
            </a:pPr>
            <a:r>
              <a:rPr lang="en-US" b="1" dirty="0"/>
              <a:t>Visually inspect</a:t>
            </a:r>
          </a:p>
          <a:p>
            <a:pPr marL="285750" indent="-285750" algn="just" defTabSz="685800">
              <a:spcBef>
                <a:spcPts val="600"/>
              </a:spcBef>
              <a:buClr>
                <a:srgbClr val="92D050"/>
              </a:buClr>
              <a:buFont typeface="Arial" panose="020B0604020202020204" pitchFamily="34" charset="0"/>
              <a:buChar char="•"/>
              <a:defRPr/>
            </a:pPr>
            <a:r>
              <a:rPr lang="en-US" b="1" dirty="0"/>
              <a:t>Check for SWL</a:t>
            </a:r>
          </a:p>
          <a:p>
            <a:pPr marL="285750" indent="-285750" algn="just" defTabSz="685800">
              <a:spcBef>
                <a:spcPts val="600"/>
              </a:spcBef>
              <a:buClr>
                <a:srgbClr val="92D050"/>
              </a:buClr>
              <a:buFont typeface="Arial" panose="020B0604020202020204" pitchFamily="34" charset="0"/>
              <a:buChar char="•"/>
              <a:defRPr/>
            </a:pPr>
            <a:r>
              <a:rPr lang="en-US" b="1" dirty="0"/>
              <a:t>Engineers' drawings</a:t>
            </a:r>
          </a:p>
          <a:p>
            <a:pPr marL="285750" indent="-285750" algn="just" defTabSz="685800">
              <a:spcBef>
                <a:spcPts val="600"/>
              </a:spcBef>
              <a:buClr>
                <a:srgbClr val="92D050"/>
              </a:buClr>
              <a:buFont typeface="Arial" panose="020B0604020202020204" pitchFamily="34" charset="0"/>
              <a:buChar char="•"/>
              <a:defRPr/>
            </a:pPr>
            <a:endParaRPr lang="en-US" b="1" dirty="0"/>
          </a:p>
        </p:txBody>
      </p:sp>
    </p:spTree>
    <p:extLst>
      <p:ext uri="{BB962C8B-B14F-4D97-AF65-F5344CB8AC3E}">
        <p14:creationId xmlns:p14="http://schemas.microsoft.com/office/powerpoint/2010/main" val="26734775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512CEB9-1A9C-4ACB-805C-FBB8F69A4C84}"/>
              </a:ext>
            </a:extLst>
          </p:cNvPr>
          <p:cNvSpPr txBox="1"/>
          <p:nvPr/>
        </p:nvSpPr>
        <p:spPr>
          <a:xfrm>
            <a:off x="857250" y="558284"/>
            <a:ext cx="6096000"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Rear End Swing</a:t>
            </a:r>
          </a:p>
        </p:txBody>
      </p:sp>
      <p:sp>
        <p:nvSpPr>
          <p:cNvPr id="4" name="Rectangle 2">
            <a:extLst>
              <a:ext uri="{FF2B5EF4-FFF2-40B4-BE49-F238E27FC236}">
                <a16:creationId xmlns:a16="http://schemas.microsoft.com/office/drawing/2014/main" id="{49987912-7590-4448-9B3A-DC0E177E9243}"/>
              </a:ext>
            </a:extLst>
          </p:cNvPr>
          <p:cNvSpPr>
            <a:spLocks noChangeArrowheads="1"/>
          </p:cNvSpPr>
          <p:nvPr/>
        </p:nvSpPr>
        <p:spPr bwMode="auto">
          <a:xfrm>
            <a:off x="1866900" y="25717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5" name="Rectangle 3">
            <a:extLst>
              <a:ext uri="{FF2B5EF4-FFF2-40B4-BE49-F238E27FC236}">
                <a16:creationId xmlns:a16="http://schemas.microsoft.com/office/drawing/2014/main" id="{B1A85473-27D7-4367-A1EC-070314235175}"/>
              </a:ext>
            </a:extLst>
          </p:cNvPr>
          <p:cNvSpPr>
            <a:spLocks noChangeArrowheads="1"/>
          </p:cNvSpPr>
          <p:nvPr/>
        </p:nvSpPr>
        <p:spPr bwMode="auto">
          <a:xfrm>
            <a:off x="504825" y="2259479"/>
            <a:ext cx="4972051"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4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Rear end swing is the rapid sideways movement at the rear of the </a:t>
            </a:r>
            <a:r>
              <a:rPr kumimoji="0" lang="en-AU" altLang="en-US" sz="14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hlinkClick r:id="rId2"/>
              </a:rPr>
              <a:t>forklift truck</a:t>
            </a:r>
            <a:r>
              <a:rPr kumimoji="0" lang="en-AU" altLang="en-US" sz="14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 </a:t>
            </a:r>
            <a:r>
              <a:rPr kumimoji="0" lang="en-AU" altLang="en-US" sz="1400" b="1"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This creates a hazard, particularly for pedestrians, other vehicles and structure nearby. </a:t>
            </a:r>
            <a:endParaRPr kumimoji="0" lang="en-AU" altLang="en-US" sz="1400" b="1"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4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As forklifts steer with the back wheels, the rear of the forklift turns up to three and a half times faster than the front . </a:t>
            </a:r>
            <a:endParaRPr kumimoji="0" lang="en-AU" altLang="en-US" sz="1400" b="0" i="0" u="none" strike="noStrike" cap="none" normalizeH="0" baseline="0" dirty="0">
              <a:ln>
                <a:noFill/>
              </a:ln>
              <a:solidFill>
                <a:schemeClr val="tx1"/>
              </a:solidFill>
              <a:effectLst/>
              <a:latin typeface="Arial" panose="020B0604020202020204" pitchFamily="34" charset="0"/>
            </a:endParaRPr>
          </a:p>
        </p:txBody>
      </p:sp>
      <p:pic>
        <p:nvPicPr>
          <p:cNvPr id="7173" name="Picture 5" descr="Forklift Manoeuvres – Controlling Rear End Swing">
            <a:extLst>
              <a:ext uri="{FF2B5EF4-FFF2-40B4-BE49-F238E27FC236}">
                <a16:creationId xmlns:a16="http://schemas.microsoft.com/office/drawing/2014/main" id="{FAE2B801-2272-4A76-B5C4-16D05DA5B8D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3000" b="8334"/>
          <a:stretch/>
        </p:blipFill>
        <p:spPr bwMode="auto">
          <a:xfrm>
            <a:off x="6991351" y="2367201"/>
            <a:ext cx="4695824" cy="40007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08346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AD5A167-7D75-44A2-B74B-D6B265ADDC71}"/>
              </a:ext>
            </a:extLst>
          </p:cNvPr>
          <p:cNvSpPr txBox="1"/>
          <p:nvPr/>
        </p:nvSpPr>
        <p:spPr>
          <a:xfrm>
            <a:off x="781050" y="177284"/>
            <a:ext cx="9639300" cy="1754326"/>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Forklift Stability &amp; Centre Of Gravity</a:t>
            </a:r>
          </a:p>
        </p:txBody>
      </p:sp>
      <p:pic>
        <p:nvPicPr>
          <p:cNvPr id="8194" name="Picture 2">
            <a:extLst>
              <a:ext uri="{FF2B5EF4-FFF2-40B4-BE49-F238E27FC236}">
                <a16:creationId xmlns:a16="http://schemas.microsoft.com/office/drawing/2014/main" id="{C34897B0-6C94-4121-84B5-97F0AA8590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22734"/>
          <a:stretch>
            <a:fillRect/>
          </a:stretch>
        </p:blipFill>
        <p:spPr bwMode="auto">
          <a:xfrm>
            <a:off x="6764338" y="2292350"/>
            <a:ext cx="5427662" cy="403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6B4D4C16-D74C-42AB-B33B-6F23009EA8D2}"/>
              </a:ext>
            </a:extLst>
          </p:cNvPr>
          <p:cNvSpPr txBox="1"/>
          <p:nvPr/>
        </p:nvSpPr>
        <p:spPr>
          <a:xfrm>
            <a:off x="0" y="2111980"/>
            <a:ext cx="6096000" cy="3139321"/>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Stability is an important part in the safe operation of forklifts. Some factors that affect the stability or the forklift are:</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3"/>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Centre of gravity.</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3"/>
              </a:buBlip>
            </a:pPr>
            <a:r>
              <a:rPr lang="en-AU" dirty="0">
                <a:latin typeface="Arial Narrow" panose="020B0606020202030204" pitchFamily="34" charset="0"/>
                <a:ea typeface="MS Mincho" panose="02020609040205080304" pitchFamily="49" charset="-128"/>
                <a:cs typeface="Times New Roman" panose="02020603050405020304" pitchFamily="18" charset="0"/>
              </a:rPr>
              <a:t>Height of load when </a:t>
            </a:r>
            <a:r>
              <a:rPr lang="en-AU" dirty="0" err="1">
                <a:latin typeface="Arial Narrow" panose="020B0606020202030204" pitchFamily="34" charset="0"/>
                <a:ea typeface="MS Mincho" panose="02020609040205080304" pitchFamily="49" charset="-128"/>
                <a:cs typeface="Times New Roman" panose="02020603050405020304" pitchFamily="18" charset="0"/>
              </a:rPr>
              <a:t>travlling</a:t>
            </a:r>
            <a:endParaRPr lang="en-AU" sz="1800" dirty="0">
              <a:effectLst/>
              <a:latin typeface="Arial Narrow" panose="020B0606020202030204" pitchFamily="34" charset="0"/>
              <a:ea typeface="MS Mincho" panose="02020609040205080304" pitchFamily="49" charset="-128"/>
              <a:cs typeface="Times New Roman" panose="02020603050405020304" pitchFamily="18" charset="0"/>
            </a:endParaRP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3"/>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Load centre distance.</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3"/>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Forklift rated capacity.</a:t>
            </a:r>
          </a:p>
          <a:p>
            <a:pPr marL="342900" lvl="0" indent="-342900">
              <a:buFont typeface="Symbol" panose="05050102010706020507" pitchFamily="18" charset="2"/>
              <a:buBlip>
                <a:blip r:embed="rId3"/>
              </a:buBlip>
            </a:pPr>
            <a:r>
              <a:rPr lang="en-AU" dirty="0">
                <a:latin typeface="Arial Narrow" panose="020B0606020202030204" pitchFamily="34" charset="0"/>
                <a:ea typeface="MS Mincho" panose="02020609040205080304" pitchFamily="49" charset="-128"/>
                <a:cs typeface="Times New Roman" panose="02020603050405020304" pitchFamily="18" charset="0"/>
              </a:rPr>
              <a:t>Terrane, sloping ground, bumpy, slippery </a:t>
            </a:r>
            <a:endParaRPr lang="en-AU" sz="1800" dirty="0">
              <a:effectLst/>
              <a:latin typeface="Arial Narrow" panose="020B060602020203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2259746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3D2205-81EB-446D-A450-8AA205B9D32A}"/>
              </a:ext>
            </a:extLst>
          </p:cNvPr>
          <p:cNvSpPr txBox="1"/>
          <p:nvPr/>
        </p:nvSpPr>
        <p:spPr>
          <a:xfrm>
            <a:off x="334169" y="4515535"/>
            <a:ext cx="6096000" cy="646331"/>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These dynamic forces are caused by things like acceleration, braking, operating on uneven surfaces or on an incline, and turning. </a:t>
            </a:r>
            <a:endParaRPr lang="en-AU" dirty="0"/>
          </a:p>
        </p:txBody>
      </p:sp>
      <p:sp>
        <p:nvSpPr>
          <p:cNvPr id="4" name="TextBox 3">
            <a:extLst>
              <a:ext uri="{FF2B5EF4-FFF2-40B4-BE49-F238E27FC236}">
                <a16:creationId xmlns:a16="http://schemas.microsoft.com/office/drawing/2014/main" id="{45AE8DB5-3807-45C6-8DF4-9BECCCB71CC7}"/>
              </a:ext>
            </a:extLst>
          </p:cNvPr>
          <p:cNvSpPr txBox="1"/>
          <p:nvPr/>
        </p:nvSpPr>
        <p:spPr>
          <a:xfrm>
            <a:off x="334169" y="2508101"/>
            <a:ext cx="6096000" cy="1477328"/>
          </a:xfrm>
          <a:prstGeom prst="rect">
            <a:avLst/>
          </a:prstGeom>
          <a:noFill/>
        </p:spPr>
        <p:txBody>
          <a:bodyPr wrap="square">
            <a:spAutoFit/>
          </a:bodyPr>
          <a:lstStyle/>
          <a:p>
            <a:r>
              <a:rPr lang="en-AU">
                <a:latin typeface="Arial Narrow" panose="020B0606020202030204" pitchFamily="34" charset="0"/>
                <a:ea typeface="MS Mincho" panose="02020609040205080304" pitchFamily="49" charset="-128"/>
                <a:cs typeface="Times New Roman" panose="02020603050405020304" pitchFamily="18" charset="0"/>
              </a:rPr>
              <a:t>The </a:t>
            </a:r>
            <a:r>
              <a:rPr lang="en-AU" dirty="0">
                <a:latin typeface="Arial Narrow" panose="020B0606020202030204" pitchFamily="34" charset="0"/>
                <a:ea typeface="MS Mincho" panose="02020609040205080304" pitchFamily="49" charset="-128"/>
                <a:cs typeface="Times New Roman" panose="02020603050405020304" pitchFamily="18" charset="0"/>
              </a:rPr>
              <a:t>stability, of the loaded truck is affected by a number of e </a:t>
            </a: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centre of gravity, factors including size, weight, shape, and position of the load. Other factors are the height to which the load is elevated, the amount of forward or backward tilt, tyre pressure, and the dynamic forces created when the truck is moving. </a:t>
            </a:r>
          </a:p>
        </p:txBody>
      </p:sp>
      <p:pic>
        <p:nvPicPr>
          <p:cNvPr id="9218" name="Picture 2">
            <a:extLst>
              <a:ext uri="{FF2B5EF4-FFF2-40B4-BE49-F238E27FC236}">
                <a16:creationId xmlns:a16="http://schemas.microsoft.com/office/drawing/2014/main" id="{C9570626-1CCA-46EC-A265-B778222C77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5" t="-46" r="-4979" b="3102"/>
          <a:stretch>
            <a:fillRect/>
          </a:stretch>
        </p:blipFill>
        <p:spPr bwMode="auto">
          <a:xfrm flipH="1">
            <a:off x="8750300" y="2508101"/>
            <a:ext cx="2557463"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D7E102F5-8ED5-4A69-90CE-668B08BB1934}"/>
              </a:ext>
            </a:extLst>
          </p:cNvPr>
          <p:cNvSpPr txBox="1"/>
          <p:nvPr/>
        </p:nvSpPr>
        <p:spPr>
          <a:xfrm>
            <a:off x="781050" y="177284"/>
            <a:ext cx="9639300" cy="1754326"/>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Forklift Stability &amp; Centre Of Gravity</a:t>
            </a:r>
          </a:p>
        </p:txBody>
      </p:sp>
    </p:spTree>
    <p:extLst>
      <p:ext uri="{BB962C8B-B14F-4D97-AF65-F5344CB8AC3E}">
        <p14:creationId xmlns:p14="http://schemas.microsoft.com/office/powerpoint/2010/main" val="1492618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Why You Should Enact Codes of Conduct - GDPR Informer">
            <a:extLst>
              <a:ext uri="{FF2B5EF4-FFF2-40B4-BE49-F238E27FC236}">
                <a16:creationId xmlns:a16="http://schemas.microsoft.com/office/drawing/2014/main" id="{BE586F71-269F-4F67-AD75-9CD4E9445217}"/>
              </a:ext>
            </a:extLst>
          </p:cNvPr>
          <p:cNvPicPr>
            <a:picLocks noChangeAspect="1" noChangeArrowheads="1"/>
          </p:cNvPicPr>
          <p:nvPr/>
        </p:nvPicPr>
        <p:blipFill>
          <a:blip r:embed="rId2">
            <a:alphaModFix amt="15000"/>
            <a:extLst>
              <a:ext uri="{28A0092B-C50C-407E-A947-70E740481C1C}">
                <a14:useLocalDpi xmlns:a14="http://schemas.microsoft.com/office/drawing/2010/main" val="0"/>
              </a:ext>
            </a:extLst>
          </a:blip>
          <a:srcRect/>
          <a:stretch>
            <a:fillRect/>
          </a:stretch>
        </p:blipFill>
        <p:spPr bwMode="auto">
          <a:xfrm>
            <a:off x="6435306" y="2117024"/>
            <a:ext cx="5756694" cy="383601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80E7836E-3421-4EEF-B290-3393AA016A29}"/>
              </a:ext>
            </a:extLst>
          </p:cNvPr>
          <p:cNvSpPr txBox="1"/>
          <p:nvPr/>
        </p:nvSpPr>
        <p:spPr>
          <a:xfrm>
            <a:off x="1111101" y="634040"/>
            <a:ext cx="7954521" cy="930383"/>
          </a:xfrm>
          <a:prstGeom prst="rect">
            <a:avLst/>
          </a:prstGeom>
          <a:noFill/>
        </p:spPr>
        <p:txBody>
          <a:bodyPr wrap="square">
            <a:spAutoFit/>
          </a:bodyPr>
          <a:lstStyle>
            <a:defPPr>
              <a:defRPr lang="en-US"/>
            </a:defPPr>
            <a:lvl1pPr defTabSz="1219170">
              <a:lnSpc>
                <a:spcPct val="107000"/>
              </a:lnSpc>
              <a:spcAft>
                <a:spcPts val="1067"/>
              </a:spcAft>
              <a:buClr>
                <a:srgbClr val="000000"/>
              </a:buClr>
              <a:defRPr sz="5400" b="1" kern="0" cap="small">
                <a:solidFill>
                  <a:srgbClr val="FFFFFF"/>
                </a:solidFill>
                <a:latin typeface="Montserrat" panose="00000500000000000000" pitchFamily="50" charset="0"/>
                <a:cs typeface="Times New Roman" panose="02020603050405020304" pitchFamily="18" charset="0"/>
              </a:defRPr>
            </a:lvl1pPr>
          </a:lstStyle>
          <a:p>
            <a:pPr marL="0" marR="0" lvl="0" indent="0" algn="l" defTabSz="1219170" rtl="0" eaLnBrk="1" fontAlgn="auto" latinLnBrk="0" hangingPunct="1">
              <a:lnSpc>
                <a:spcPct val="107000"/>
              </a:lnSpc>
              <a:spcBef>
                <a:spcPts val="0"/>
              </a:spcBef>
              <a:spcAft>
                <a:spcPts val="1067"/>
              </a:spcAft>
              <a:buClr>
                <a:srgbClr val="000000"/>
              </a:buClr>
              <a:buSzTx/>
              <a:buFontTx/>
              <a:buNone/>
              <a:tabLst/>
              <a:defRPr/>
            </a:pPr>
            <a:r>
              <a:rPr kumimoji="0" lang="en-AU" sz="5400" b="1" i="0" u="none" strike="noStrike" kern="0" cap="small" spc="0" normalizeH="0" baseline="0" noProof="0" dirty="0">
                <a:ln>
                  <a:noFill/>
                </a:ln>
                <a:solidFill>
                  <a:srgbClr val="FFFFFF"/>
                </a:solidFill>
                <a:effectLst/>
                <a:uLnTx/>
                <a:uFillTx/>
                <a:latin typeface="Montserrat" panose="00000500000000000000" pitchFamily="50" charset="0"/>
                <a:ea typeface="+mn-ea"/>
                <a:cs typeface="Times New Roman" panose="02020603050405020304" pitchFamily="18" charset="0"/>
              </a:rPr>
              <a:t>CODE OF CONDUCT</a:t>
            </a:r>
          </a:p>
        </p:txBody>
      </p:sp>
      <p:sp>
        <p:nvSpPr>
          <p:cNvPr id="5" name="TextBox 4">
            <a:extLst>
              <a:ext uri="{FF2B5EF4-FFF2-40B4-BE49-F238E27FC236}">
                <a16:creationId xmlns:a16="http://schemas.microsoft.com/office/drawing/2014/main" id="{3B6CA408-9407-4986-8A77-CA259CAF1C79}"/>
              </a:ext>
            </a:extLst>
          </p:cNvPr>
          <p:cNvSpPr txBox="1"/>
          <p:nvPr/>
        </p:nvSpPr>
        <p:spPr>
          <a:xfrm>
            <a:off x="728329" y="2652017"/>
            <a:ext cx="9861699" cy="3416320"/>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latin typeface="Calibri" panose="020F0502020204030204"/>
                <a:ea typeface="+mn-ea"/>
                <a:cs typeface="+mn-cs"/>
              </a:rPr>
              <a:t>Adhere to all safety requirements</a:t>
            </a:r>
            <a:r>
              <a:rPr kumimoji="0" lang="en-AU" alt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285750" marR="0" lvl="0" indent="-28575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latin typeface="Calibri" panose="020F0502020204030204"/>
                <a:ea typeface="+mn-ea"/>
                <a:cs typeface="+mn-cs"/>
              </a:rPr>
              <a:t>Treat other participants with dignity and respect </a:t>
            </a:r>
            <a:endParaRPr kumimoji="0" lang="en-AU" alt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latin typeface="Calibri" panose="020F0502020204030204"/>
                <a:ea typeface="+mn-ea"/>
                <a:cs typeface="+mn-cs"/>
              </a:rPr>
              <a:t>Behave at all times in a reasonable manner</a:t>
            </a:r>
            <a:r>
              <a:rPr kumimoji="0" lang="en-AU" alt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285750" marR="0" lvl="0" indent="-28575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latin typeface="Calibri" panose="020F0502020204030204"/>
                <a:ea typeface="+mn-ea"/>
                <a:cs typeface="+mn-cs"/>
              </a:rPr>
              <a:t>Attend and arrive on time to all sessions</a:t>
            </a:r>
            <a:r>
              <a:rPr kumimoji="0" lang="en-AU" alt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285750" marR="0" lvl="0" indent="-28575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Char char="•"/>
              <a:tabLst/>
              <a:defRPr/>
            </a:pPr>
            <a:r>
              <a:rPr kumimoji="0" lang="en-US" altLang="en-US" sz="2400" b="0" i="0" u="none" strike="noStrike" kern="1200" cap="none" spc="0" normalizeH="0" baseline="0" noProof="0">
                <a:ln>
                  <a:noFill/>
                </a:ln>
                <a:solidFill>
                  <a:prstClr val="black"/>
                </a:solidFill>
                <a:effectLst/>
                <a:uLnTx/>
                <a:uFillTx/>
                <a:latin typeface="Calibri" panose="020F0502020204030204"/>
                <a:ea typeface="+mn-ea"/>
                <a:cs typeface="+mn-cs"/>
              </a:rPr>
              <a:t>Participate </a:t>
            </a:r>
            <a:r>
              <a:rPr kumimoji="0" lang="en-US" altLang="en-US" sz="2400" b="0" i="0" u="none" strike="noStrike" kern="1200" cap="none" spc="0" normalizeH="0" baseline="0" noProof="0" dirty="0">
                <a:ln>
                  <a:noFill/>
                </a:ln>
                <a:solidFill>
                  <a:prstClr val="black"/>
                </a:solidFill>
                <a:effectLst/>
                <a:uLnTx/>
                <a:uFillTx/>
                <a:latin typeface="Calibri" panose="020F0502020204030204"/>
                <a:ea typeface="+mn-ea"/>
                <a:cs typeface="+mn-cs"/>
              </a:rPr>
              <a:t>willingly and actively in all activities</a:t>
            </a:r>
          </a:p>
          <a:p>
            <a:pPr marL="285750" marR="0" lvl="0" indent="-28575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latin typeface="Calibri" panose="020F0502020204030204"/>
                <a:ea typeface="+mn-ea"/>
                <a:cs typeface="+mn-cs"/>
              </a:rPr>
              <a:t>Comply with the facility/site policies and procedures</a:t>
            </a:r>
          </a:p>
          <a:p>
            <a:pPr marL="285750" marR="0" lvl="0" indent="-28575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latin typeface="Calibri" panose="020F0502020204030204"/>
                <a:ea typeface="+mn-ea"/>
                <a:cs typeface="+mn-cs"/>
              </a:rPr>
              <a:t>Do not use your mobile phone whilst in the practical training yard</a:t>
            </a:r>
          </a:p>
          <a:p>
            <a:pPr marL="285750" marR="0" lvl="0" indent="-28575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Char char="•"/>
              <a:tabLst/>
              <a:defRPr/>
            </a:pPr>
            <a:r>
              <a:rPr kumimoji="0" lang="en-US" altLang="en-US" sz="2400" b="0" i="0" u="none" strike="noStrike" kern="1200" cap="none" spc="0" normalizeH="0" baseline="0" noProof="0" dirty="0">
                <a:ln>
                  <a:noFill/>
                </a:ln>
                <a:solidFill>
                  <a:prstClr val="black"/>
                </a:solidFill>
                <a:effectLst/>
                <a:uLnTx/>
                <a:uFillTx/>
                <a:latin typeface="Calibri" panose="020F0502020204030204"/>
                <a:ea typeface="+mn-ea"/>
                <a:cs typeface="+mn-cs"/>
              </a:rPr>
              <a:t>Please step out of the classroom if required to take a phone call</a:t>
            </a:r>
          </a:p>
          <a:p>
            <a:pPr marL="285750" marR="0" lvl="0" indent="-285750" algn="l" defTabSz="914400" rtl="0" eaLnBrk="1" fontAlgn="auto" latinLnBrk="0" hangingPunct="1">
              <a:lnSpc>
                <a:spcPct val="100000"/>
              </a:lnSpc>
              <a:spcBef>
                <a:spcPts val="0"/>
              </a:spcBef>
              <a:spcAft>
                <a:spcPts val="0"/>
              </a:spcAft>
              <a:buClr>
                <a:srgbClr val="92D050"/>
              </a:buClr>
              <a:buSzTx/>
              <a:buFont typeface="Arial" panose="020B0604020202020204" pitchFamily="34" charset="0"/>
              <a:buChar char="•"/>
              <a:tabLst/>
              <a:defRPr/>
            </a:pPr>
            <a:r>
              <a:rPr kumimoji="0" lang="en-AU" altLang="en-US" sz="2400" b="0" i="0" u="none" strike="noStrike" kern="1200" cap="none" spc="0" normalizeH="0" baseline="0" noProof="0" dirty="0">
                <a:ln>
                  <a:noFill/>
                </a:ln>
                <a:solidFill>
                  <a:prstClr val="black"/>
                </a:solidFill>
                <a:effectLst/>
                <a:uLnTx/>
                <a:uFillTx/>
                <a:latin typeface="Calibri" panose="020F0502020204030204"/>
                <a:ea typeface="+mn-ea"/>
                <a:cs typeface="+mn-cs"/>
              </a:rPr>
              <a:t>Follow trainers' instructions </a:t>
            </a:r>
          </a:p>
        </p:txBody>
      </p:sp>
      <p:sp>
        <p:nvSpPr>
          <p:cNvPr id="4" name="Rectangle 3">
            <a:extLst>
              <a:ext uri="{FF2B5EF4-FFF2-40B4-BE49-F238E27FC236}">
                <a16:creationId xmlns:a16="http://schemas.microsoft.com/office/drawing/2014/main" id="{F43F0A20-922F-4467-8D6A-F4E7915E19BE}"/>
              </a:ext>
            </a:extLst>
          </p:cNvPr>
          <p:cNvSpPr/>
          <p:nvPr/>
        </p:nvSpPr>
        <p:spPr>
          <a:xfrm>
            <a:off x="681595" y="489631"/>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IN" sz="1867" b="0" i="0" u="none" strike="noStrike" kern="0" cap="none" spc="0" normalizeH="0" baseline="0" noProof="0" dirty="0">
              <a:ln>
                <a:noFill/>
              </a:ln>
              <a:solidFill>
                <a:srgbClr val="FFFFFF"/>
              </a:solidFill>
              <a:effectLst/>
              <a:uLnTx/>
              <a:uFillTx/>
              <a:latin typeface="Arial"/>
              <a:ea typeface="+mn-ea"/>
              <a:cs typeface="+mn-cs"/>
              <a:sym typeface="Arial"/>
            </a:endParaRPr>
          </a:p>
        </p:txBody>
      </p:sp>
    </p:spTree>
    <p:extLst>
      <p:ext uri="{BB962C8B-B14F-4D97-AF65-F5344CB8AC3E}">
        <p14:creationId xmlns:p14="http://schemas.microsoft.com/office/powerpoint/2010/main" val="2160030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200A8C-A892-4A7B-86F6-0AB178D1A89B}"/>
              </a:ext>
            </a:extLst>
          </p:cNvPr>
          <p:cNvSpPr txBox="1"/>
          <p:nvPr/>
        </p:nvSpPr>
        <p:spPr>
          <a:xfrm>
            <a:off x="781050" y="177284"/>
            <a:ext cx="9639300" cy="1754326"/>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Forklift Stability &amp; Centre Of Gravity</a:t>
            </a:r>
          </a:p>
        </p:txBody>
      </p:sp>
      <p:sp>
        <p:nvSpPr>
          <p:cNvPr id="4" name="TextBox 3">
            <a:extLst>
              <a:ext uri="{FF2B5EF4-FFF2-40B4-BE49-F238E27FC236}">
                <a16:creationId xmlns:a16="http://schemas.microsoft.com/office/drawing/2014/main" id="{502AACA6-A9F7-4E81-AAAE-5795F0EBDDEC}"/>
              </a:ext>
            </a:extLst>
          </p:cNvPr>
          <p:cNvSpPr txBox="1"/>
          <p:nvPr/>
        </p:nvSpPr>
        <p:spPr>
          <a:xfrm>
            <a:off x="781050" y="2501890"/>
            <a:ext cx="6096000" cy="3416320"/>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The centre of gravity of the forklift can move outside the stability triangle if:</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The load is picked up on the tip of the forks.</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The load is tilted forward.</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The load is tilted too far back when raised.</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The load is wide.</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Forklift movement causes the centre of gravity to shift.</a:t>
            </a:r>
          </a:p>
        </p:txBody>
      </p:sp>
    </p:spTree>
    <p:extLst>
      <p:ext uri="{BB962C8B-B14F-4D97-AF65-F5344CB8AC3E}">
        <p14:creationId xmlns:p14="http://schemas.microsoft.com/office/powerpoint/2010/main" val="7208779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5152C40-6E17-42FF-8693-C822EB2BC75A}"/>
              </a:ext>
            </a:extLst>
          </p:cNvPr>
          <p:cNvSpPr txBox="1"/>
          <p:nvPr/>
        </p:nvSpPr>
        <p:spPr>
          <a:xfrm>
            <a:off x="800100" y="520184"/>
            <a:ext cx="9277350"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Load Centre Distance</a:t>
            </a:r>
          </a:p>
        </p:txBody>
      </p:sp>
      <p:sp>
        <p:nvSpPr>
          <p:cNvPr id="4" name="Rectangle 2">
            <a:extLst>
              <a:ext uri="{FF2B5EF4-FFF2-40B4-BE49-F238E27FC236}">
                <a16:creationId xmlns:a16="http://schemas.microsoft.com/office/drawing/2014/main" id="{0AA2ACEA-73C5-447B-B34F-4F433198A5D1}"/>
              </a:ext>
            </a:extLst>
          </p:cNvPr>
          <p:cNvSpPr>
            <a:spLocks noChangeArrowheads="1"/>
          </p:cNvSpPr>
          <p:nvPr/>
        </p:nvSpPr>
        <p:spPr bwMode="auto">
          <a:xfrm>
            <a:off x="247650" y="2308474"/>
            <a:ext cx="12517036"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6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The distance from the front face of the forks (or the load face of an attachment) to the centre gravity of the load and from the top face of the fork blades vertically upwards is called the Load Centre Distance</a:t>
            </a: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pic>
        <p:nvPicPr>
          <p:cNvPr id="10241" name="Picture 1">
            <a:extLst>
              <a:ext uri="{FF2B5EF4-FFF2-40B4-BE49-F238E27FC236}">
                <a16:creationId xmlns:a16="http://schemas.microsoft.com/office/drawing/2014/main" id="{8CB42AF6-EF9B-4CC9-8C65-120BD4DFA5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4550" y="3009900"/>
            <a:ext cx="5248682" cy="291886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a:extLst>
              <a:ext uri="{FF2B5EF4-FFF2-40B4-BE49-F238E27FC236}">
                <a16:creationId xmlns:a16="http://schemas.microsoft.com/office/drawing/2014/main" id="{6B4D3FBA-2A1C-4593-A18C-1101D9CD96AD}"/>
              </a:ext>
            </a:extLst>
          </p:cNvPr>
          <p:cNvSpPr>
            <a:spLocks noChangeArrowheads="1"/>
          </p:cNvSpPr>
          <p:nvPr/>
        </p:nvSpPr>
        <p:spPr bwMode="auto">
          <a:xfrm>
            <a:off x="247650" y="3197022"/>
            <a:ext cx="62674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6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As load centre distance increases, the forklift’s capacity decreases</a:t>
            </a: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 </a:t>
            </a: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302513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7BF11D4-5473-4BEF-B638-35E69C389587}"/>
              </a:ext>
            </a:extLst>
          </p:cNvPr>
          <p:cNvSpPr txBox="1"/>
          <p:nvPr/>
        </p:nvSpPr>
        <p:spPr>
          <a:xfrm>
            <a:off x="800100" y="520184"/>
            <a:ext cx="9277350"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Load Centre Distance</a:t>
            </a:r>
          </a:p>
        </p:txBody>
      </p:sp>
      <p:sp>
        <p:nvSpPr>
          <p:cNvPr id="4" name="TextBox 3">
            <a:extLst>
              <a:ext uri="{FF2B5EF4-FFF2-40B4-BE49-F238E27FC236}">
                <a16:creationId xmlns:a16="http://schemas.microsoft.com/office/drawing/2014/main" id="{091EA1FC-DA68-4CF6-A9C5-ADD56F601FF3}"/>
              </a:ext>
            </a:extLst>
          </p:cNvPr>
          <p:cNvSpPr txBox="1"/>
          <p:nvPr/>
        </p:nvSpPr>
        <p:spPr>
          <a:xfrm>
            <a:off x="130969" y="2428520"/>
            <a:ext cx="6096000" cy="923330"/>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The forklift trucks shown here are rated at 4200kg at 600mm load centre:</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p:txBody>
      </p:sp>
      <p:pic>
        <p:nvPicPr>
          <p:cNvPr id="13315" name="Picture 3">
            <a:extLst>
              <a:ext uri="{FF2B5EF4-FFF2-40B4-BE49-F238E27FC236}">
                <a16:creationId xmlns:a16="http://schemas.microsoft.com/office/drawing/2014/main" id="{1B3B909C-51A6-40E9-B486-EB6A54A850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2428520"/>
            <a:ext cx="2905125" cy="1800225"/>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a:extLst>
              <a:ext uri="{FF2B5EF4-FFF2-40B4-BE49-F238E27FC236}">
                <a16:creationId xmlns:a16="http://schemas.microsoft.com/office/drawing/2014/main" id="{345A5BE2-CF06-4579-B005-0475B5E3A3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48812" y="2428520"/>
            <a:ext cx="2371725" cy="1800225"/>
          </a:xfrm>
          <a:prstGeom prst="rect">
            <a:avLst/>
          </a:prstGeom>
          <a:noFill/>
          <a:extLst>
            <a:ext uri="{909E8E84-426E-40DD-AFC4-6F175D3DCCD1}">
              <a14:hiddenFill xmlns:a14="http://schemas.microsoft.com/office/drawing/2010/main">
                <a:solidFill>
                  <a:srgbClr val="FFFFFF"/>
                </a:solidFill>
              </a14:hiddenFill>
            </a:ext>
          </a:extLst>
        </p:spPr>
      </p:pic>
      <p:pic>
        <p:nvPicPr>
          <p:cNvPr id="13313" name="Picture 1">
            <a:extLst>
              <a:ext uri="{FF2B5EF4-FFF2-40B4-BE49-F238E27FC236}">
                <a16:creationId xmlns:a16="http://schemas.microsoft.com/office/drawing/2014/main" id="{54D73F66-4342-4C6F-A05E-6E3405AF2C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72387" y="4228745"/>
            <a:ext cx="2657475" cy="180022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0E2B16FF-E2D3-46B2-B2F6-0FE3ADA6118C}"/>
              </a:ext>
            </a:extLst>
          </p:cNvPr>
          <p:cNvSpPr txBox="1"/>
          <p:nvPr/>
        </p:nvSpPr>
        <p:spPr>
          <a:xfrm>
            <a:off x="271463" y="3997645"/>
            <a:ext cx="4968876" cy="2031325"/>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Of these forklifts, only forklift B has a load that is within the rated capacity of the forklift:</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The load centre distance for forklift B is 500mm (within the 600mm limit for 4200kg). Forklifts A and C have a load centre distance of 700mm and 650mm (beyond the 600mm limit).</a:t>
            </a:r>
            <a:endParaRPr lang="en-AU" dirty="0"/>
          </a:p>
        </p:txBody>
      </p:sp>
    </p:spTree>
    <p:extLst>
      <p:ext uri="{BB962C8B-B14F-4D97-AF65-F5344CB8AC3E}">
        <p14:creationId xmlns:p14="http://schemas.microsoft.com/office/powerpoint/2010/main" val="17337820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068EA6D-6376-4B32-9931-A1DAFABF9FCF}"/>
              </a:ext>
            </a:extLst>
          </p:cNvPr>
          <p:cNvSpPr txBox="1"/>
          <p:nvPr/>
        </p:nvSpPr>
        <p:spPr>
          <a:xfrm>
            <a:off x="762000" y="539234"/>
            <a:ext cx="9467850"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Forklift Rated Capacity</a:t>
            </a:r>
          </a:p>
        </p:txBody>
      </p:sp>
      <p:sp>
        <p:nvSpPr>
          <p:cNvPr id="5" name="TextBox 4">
            <a:extLst>
              <a:ext uri="{FF2B5EF4-FFF2-40B4-BE49-F238E27FC236}">
                <a16:creationId xmlns:a16="http://schemas.microsoft.com/office/drawing/2014/main" id="{7CC833CB-2ED3-4BB5-8B33-FE0AFAD2E287}"/>
              </a:ext>
            </a:extLst>
          </p:cNvPr>
          <p:cNvSpPr txBox="1"/>
          <p:nvPr/>
        </p:nvSpPr>
        <p:spPr>
          <a:xfrm>
            <a:off x="457200" y="2300585"/>
            <a:ext cx="11049000" cy="707886"/>
          </a:xfrm>
          <a:prstGeom prst="rect">
            <a:avLst/>
          </a:prstGeom>
          <a:noFill/>
        </p:spPr>
        <p:txBody>
          <a:bodyPr wrap="square">
            <a:spAutoFit/>
          </a:bodyPr>
          <a:lstStyle/>
          <a:p>
            <a:r>
              <a:rPr lang="en-AU" sz="2000" b="1" dirty="0">
                <a:effectLst/>
                <a:latin typeface="Arial Narrow" panose="020B0606020202030204" pitchFamily="34" charset="0"/>
                <a:ea typeface="MS Mincho" panose="02020609040205080304" pitchFamily="49" charset="-128"/>
                <a:cs typeface="Times New Roman" panose="02020603050405020304" pitchFamily="18" charset="0"/>
              </a:rPr>
              <a:t>The rated capacity is the maximum load the forklift truck can handle at a specific configuration based on load weight, height and load centre distance</a:t>
            </a:r>
            <a:endParaRPr lang="en-AU" sz="2000" b="1" dirty="0"/>
          </a:p>
        </p:txBody>
      </p:sp>
      <p:pic>
        <p:nvPicPr>
          <p:cNvPr id="7" name="Picture 6" descr="A picture containing text&#10;&#10;Description automatically generated">
            <a:extLst>
              <a:ext uri="{FF2B5EF4-FFF2-40B4-BE49-F238E27FC236}">
                <a16:creationId xmlns:a16="http://schemas.microsoft.com/office/drawing/2014/main" id="{B3A6F377-1681-4E53-A5D7-DF688E29C3E7}"/>
              </a:ext>
            </a:extLst>
          </p:cNvPr>
          <p:cNvPicPr>
            <a:picLocks noChangeAspect="1"/>
          </p:cNvPicPr>
          <p:nvPr/>
        </p:nvPicPr>
        <p:blipFill rotWithShape="1">
          <a:blip r:embed="rId2">
            <a:extLst>
              <a:ext uri="{28A0092B-C50C-407E-A947-70E740481C1C}">
                <a14:useLocalDpi xmlns:a14="http://schemas.microsoft.com/office/drawing/2010/main" val="0"/>
              </a:ext>
            </a:extLst>
          </a:blip>
          <a:srcRect t="12704" r="15592" b="12517"/>
          <a:stretch/>
        </p:blipFill>
        <p:spPr>
          <a:xfrm>
            <a:off x="3082261" y="3429000"/>
            <a:ext cx="5798878" cy="2889766"/>
          </a:xfrm>
          <a:prstGeom prst="rect">
            <a:avLst/>
          </a:prstGeom>
        </p:spPr>
      </p:pic>
    </p:spTree>
    <p:extLst>
      <p:ext uri="{BB962C8B-B14F-4D97-AF65-F5344CB8AC3E}">
        <p14:creationId xmlns:p14="http://schemas.microsoft.com/office/powerpoint/2010/main" val="8725676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6CA1D13-43E4-44AE-B5BF-E46B4F4F5FC6}"/>
              </a:ext>
            </a:extLst>
          </p:cNvPr>
          <p:cNvSpPr txBox="1"/>
          <p:nvPr/>
        </p:nvSpPr>
        <p:spPr>
          <a:xfrm>
            <a:off x="668926" y="545765"/>
            <a:ext cx="9446623"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Forklift Attachments</a:t>
            </a:r>
          </a:p>
        </p:txBody>
      </p:sp>
      <p:sp>
        <p:nvSpPr>
          <p:cNvPr id="15" name="TextBox 14">
            <a:extLst>
              <a:ext uri="{FF2B5EF4-FFF2-40B4-BE49-F238E27FC236}">
                <a16:creationId xmlns:a16="http://schemas.microsoft.com/office/drawing/2014/main" id="{85ABC2E3-74F8-4480-874C-1E635BE4C406}"/>
              </a:ext>
            </a:extLst>
          </p:cNvPr>
          <p:cNvSpPr txBox="1"/>
          <p:nvPr/>
        </p:nvSpPr>
        <p:spPr>
          <a:xfrm>
            <a:off x="323850" y="2400121"/>
            <a:ext cx="4076700" cy="1754326"/>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Before using any attachment on the forklift, make sure you check the manufacturer’s specifications and load chart to see that the attachment can be used safely. Also make sure the attachment is secured properly before trying to lift a load with it.</a:t>
            </a:r>
          </a:p>
        </p:txBody>
      </p:sp>
      <p:pic>
        <p:nvPicPr>
          <p:cNvPr id="14347" name="Picture 13">
            <a:extLst>
              <a:ext uri="{FF2B5EF4-FFF2-40B4-BE49-F238E27FC236}">
                <a16:creationId xmlns:a16="http://schemas.microsoft.com/office/drawing/2014/main" id="{BF5A6FC4-E557-475E-83A5-A2CBA526F0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73136" y="2445636"/>
            <a:ext cx="1942013" cy="1866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a:extLst>
              <a:ext uri="{FF2B5EF4-FFF2-40B4-BE49-F238E27FC236}">
                <a16:creationId xmlns:a16="http://schemas.microsoft.com/office/drawing/2014/main" id="{058222AD-1D39-46FB-820A-6C5B01938BF4}"/>
              </a:ext>
            </a:extLst>
          </p:cNvPr>
          <p:cNvSpPr txBox="1"/>
          <p:nvPr/>
        </p:nvSpPr>
        <p:spPr>
          <a:xfrm>
            <a:off x="4819650" y="4311789"/>
            <a:ext cx="2095499" cy="369332"/>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Rotating Attachment</a:t>
            </a:r>
            <a:endParaRPr lang="en-AU" dirty="0"/>
          </a:p>
        </p:txBody>
      </p:sp>
      <p:pic>
        <p:nvPicPr>
          <p:cNvPr id="14348" name="Picture 16">
            <a:extLst>
              <a:ext uri="{FF2B5EF4-FFF2-40B4-BE49-F238E27FC236}">
                <a16:creationId xmlns:a16="http://schemas.microsoft.com/office/drawing/2014/main" id="{08A77FBD-3F94-4B9F-9698-F43062C3D0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87735" y="2445636"/>
            <a:ext cx="2111699" cy="1866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20">
            <a:extLst>
              <a:ext uri="{FF2B5EF4-FFF2-40B4-BE49-F238E27FC236}">
                <a16:creationId xmlns:a16="http://schemas.microsoft.com/office/drawing/2014/main" id="{21D895F3-EFA2-4861-A1D6-500A10343D77}"/>
              </a:ext>
            </a:extLst>
          </p:cNvPr>
          <p:cNvSpPr txBox="1"/>
          <p:nvPr/>
        </p:nvSpPr>
        <p:spPr>
          <a:xfrm>
            <a:off x="7696199" y="4311789"/>
            <a:ext cx="1352551" cy="369332"/>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Drum Clamp</a:t>
            </a:r>
            <a:endParaRPr lang="en-AU" dirty="0"/>
          </a:p>
        </p:txBody>
      </p:sp>
      <p:pic>
        <p:nvPicPr>
          <p:cNvPr id="14349" name="Picture 57">
            <a:extLst>
              <a:ext uri="{FF2B5EF4-FFF2-40B4-BE49-F238E27FC236}">
                <a16:creationId xmlns:a16="http://schemas.microsoft.com/office/drawing/2014/main" id="{95A55F40-998A-4713-8C27-E352F992D4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147" r="31958" b="1398"/>
          <a:stretch>
            <a:fillRect/>
          </a:stretch>
        </p:blipFill>
        <p:spPr bwMode="auto">
          <a:xfrm>
            <a:off x="10115549" y="2445636"/>
            <a:ext cx="1595438" cy="191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3">
            <a:extLst>
              <a:ext uri="{FF2B5EF4-FFF2-40B4-BE49-F238E27FC236}">
                <a16:creationId xmlns:a16="http://schemas.microsoft.com/office/drawing/2014/main" id="{264D326B-2C59-438D-9BE2-E93049FE660C}"/>
              </a:ext>
            </a:extLst>
          </p:cNvPr>
          <p:cNvSpPr txBox="1"/>
          <p:nvPr/>
        </p:nvSpPr>
        <p:spPr>
          <a:xfrm>
            <a:off x="10249984" y="4365148"/>
            <a:ext cx="1656265" cy="369332"/>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Carpet Spike</a:t>
            </a:r>
            <a:endParaRPr lang="en-AU" dirty="0"/>
          </a:p>
        </p:txBody>
      </p:sp>
      <p:pic>
        <p:nvPicPr>
          <p:cNvPr id="14350" name="Picture 10">
            <a:extLst>
              <a:ext uri="{FF2B5EF4-FFF2-40B4-BE49-F238E27FC236}">
                <a16:creationId xmlns:a16="http://schemas.microsoft.com/office/drawing/2014/main" id="{0D45C148-F6DC-4FF6-B051-143340FCF7A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9795" r="21730"/>
          <a:stretch>
            <a:fillRect/>
          </a:stretch>
        </p:blipFill>
        <p:spPr bwMode="auto">
          <a:xfrm>
            <a:off x="285751" y="4311789"/>
            <a:ext cx="1352551" cy="1530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6">
            <a:extLst>
              <a:ext uri="{FF2B5EF4-FFF2-40B4-BE49-F238E27FC236}">
                <a16:creationId xmlns:a16="http://schemas.microsoft.com/office/drawing/2014/main" id="{69EED7D0-DB02-4BA8-A270-58C458CD9D6C}"/>
              </a:ext>
            </a:extLst>
          </p:cNvPr>
          <p:cNvSpPr txBox="1"/>
          <p:nvPr/>
        </p:nvSpPr>
        <p:spPr>
          <a:xfrm>
            <a:off x="285751" y="5942903"/>
            <a:ext cx="6096000" cy="369332"/>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Work Platform/Basket</a:t>
            </a:r>
            <a:endParaRPr lang="en-AU" dirty="0"/>
          </a:p>
        </p:txBody>
      </p:sp>
      <p:pic>
        <p:nvPicPr>
          <p:cNvPr id="14351" name="Picture 7">
            <a:extLst>
              <a:ext uri="{FF2B5EF4-FFF2-40B4-BE49-F238E27FC236}">
                <a16:creationId xmlns:a16="http://schemas.microsoft.com/office/drawing/2014/main" id="{F52B0639-61D3-4E9F-81DD-0E3BA3755E0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b="12794"/>
          <a:stretch>
            <a:fillRect/>
          </a:stretch>
        </p:blipFill>
        <p:spPr bwMode="auto">
          <a:xfrm>
            <a:off x="2076993" y="4311788"/>
            <a:ext cx="1920888" cy="1250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9">
            <a:extLst>
              <a:ext uri="{FF2B5EF4-FFF2-40B4-BE49-F238E27FC236}">
                <a16:creationId xmlns:a16="http://schemas.microsoft.com/office/drawing/2014/main" id="{0A26C444-442A-4950-BFC2-BB9504CCAE6E}"/>
              </a:ext>
            </a:extLst>
          </p:cNvPr>
          <p:cNvSpPr txBox="1"/>
          <p:nvPr/>
        </p:nvSpPr>
        <p:spPr>
          <a:xfrm>
            <a:off x="2362200" y="5725774"/>
            <a:ext cx="1771650" cy="369332"/>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Fork Extensions</a:t>
            </a:r>
            <a:endParaRPr lang="en-AU" dirty="0"/>
          </a:p>
        </p:txBody>
      </p:sp>
      <p:pic>
        <p:nvPicPr>
          <p:cNvPr id="14352" name="Picture 118" descr="Description: forklift bale clamp">
            <a:extLst>
              <a:ext uri="{FF2B5EF4-FFF2-40B4-BE49-F238E27FC236}">
                <a16:creationId xmlns:a16="http://schemas.microsoft.com/office/drawing/2014/main" id="{88F8DC17-8BDA-4530-A739-088EA4EFBF4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r="11104"/>
          <a:stretch>
            <a:fillRect/>
          </a:stretch>
        </p:blipFill>
        <p:spPr bwMode="auto">
          <a:xfrm>
            <a:off x="4924424" y="4864043"/>
            <a:ext cx="1228725"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2">
            <a:extLst>
              <a:ext uri="{FF2B5EF4-FFF2-40B4-BE49-F238E27FC236}">
                <a16:creationId xmlns:a16="http://schemas.microsoft.com/office/drawing/2014/main" id="{CB3C57DE-4049-4009-973B-658EE9481563}"/>
              </a:ext>
            </a:extLst>
          </p:cNvPr>
          <p:cNvSpPr txBox="1"/>
          <p:nvPr/>
        </p:nvSpPr>
        <p:spPr>
          <a:xfrm>
            <a:off x="4857748" y="5910440"/>
            <a:ext cx="1333499" cy="369332"/>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Bale Clamp</a:t>
            </a:r>
            <a:endParaRPr lang="en-AU" dirty="0"/>
          </a:p>
        </p:txBody>
      </p:sp>
      <p:sp>
        <p:nvSpPr>
          <p:cNvPr id="35" name="TextBox 34">
            <a:extLst>
              <a:ext uri="{FF2B5EF4-FFF2-40B4-BE49-F238E27FC236}">
                <a16:creationId xmlns:a16="http://schemas.microsoft.com/office/drawing/2014/main" id="{F263C640-76CA-4C5F-A981-7AEF6EBD6F02}"/>
              </a:ext>
            </a:extLst>
          </p:cNvPr>
          <p:cNvSpPr txBox="1"/>
          <p:nvPr/>
        </p:nvSpPr>
        <p:spPr>
          <a:xfrm>
            <a:off x="6820442" y="5046996"/>
            <a:ext cx="4070853" cy="923330"/>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If you are not familiar with the attachment, read the manufacturer’s instructions and ask a competent person to show you how to use it</a:t>
            </a:r>
            <a:endParaRPr lang="en-AU" dirty="0"/>
          </a:p>
        </p:txBody>
      </p:sp>
    </p:spTree>
    <p:extLst>
      <p:ext uri="{BB962C8B-B14F-4D97-AF65-F5344CB8AC3E}">
        <p14:creationId xmlns:p14="http://schemas.microsoft.com/office/powerpoint/2010/main" val="9105183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BFDCD64-A81E-4220-B614-C364B012257D}"/>
              </a:ext>
            </a:extLst>
          </p:cNvPr>
          <p:cNvSpPr txBox="1"/>
          <p:nvPr/>
        </p:nvSpPr>
        <p:spPr>
          <a:xfrm>
            <a:off x="1085850" y="558284"/>
            <a:ext cx="6096000"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Communications</a:t>
            </a:r>
          </a:p>
        </p:txBody>
      </p:sp>
      <p:sp>
        <p:nvSpPr>
          <p:cNvPr id="5" name="TextBox 4">
            <a:extLst>
              <a:ext uri="{FF2B5EF4-FFF2-40B4-BE49-F238E27FC236}">
                <a16:creationId xmlns:a16="http://schemas.microsoft.com/office/drawing/2014/main" id="{8C85F711-571C-4D89-BB0A-7BE0E2B758E9}"/>
              </a:ext>
            </a:extLst>
          </p:cNvPr>
          <p:cNvSpPr txBox="1"/>
          <p:nvPr/>
        </p:nvSpPr>
        <p:spPr>
          <a:xfrm>
            <a:off x="457200" y="2505670"/>
            <a:ext cx="6096000" cy="923330"/>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As a forklift driver you need to be able to communicate with those around you while you work, and you need to be able to understand the instructions to use the forklift safely.</a:t>
            </a:r>
          </a:p>
        </p:txBody>
      </p:sp>
      <p:sp>
        <p:nvSpPr>
          <p:cNvPr id="7" name="TextBox 6">
            <a:extLst>
              <a:ext uri="{FF2B5EF4-FFF2-40B4-BE49-F238E27FC236}">
                <a16:creationId xmlns:a16="http://schemas.microsoft.com/office/drawing/2014/main" id="{AF1FBCD9-0DDE-4ABC-B970-A2E4DF111338}"/>
              </a:ext>
            </a:extLst>
          </p:cNvPr>
          <p:cNvSpPr txBox="1"/>
          <p:nvPr/>
        </p:nvSpPr>
        <p:spPr>
          <a:xfrm>
            <a:off x="304800" y="3587740"/>
            <a:ext cx="6096000" cy="2031325"/>
          </a:xfrm>
          <a:prstGeom prst="rect">
            <a:avLst/>
          </a:prstGeom>
          <a:noFill/>
        </p:spPr>
        <p:txBody>
          <a:bodyPr wrap="square">
            <a:spAutoFit/>
          </a:bodyPr>
          <a:lstStyle/>
          <a:p>
            <a:pPr lvl="0"/>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Verbal and non-verbal language.</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Written instructions.</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Signage.</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Hand signals.</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Listening.</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Questioning to confirm understanding, and appropriate worksite protocol.</a:t>
            </a:r>
          </a:p>
        </p:txBody>
      </p:sp>
    </p:spTree>
    <p:extLst>
      <p:ext uri="{BB962C8B-B14F-4D97-AF65-F5344CB8AC3E}">
        <p14:creationId xmlns:p14="http://schemas.microsoft.com/office/powerpoint/2010/main" val="3401969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C31D291-B859-43BD-9577-6D9466D83A17}"/>
              </a:ext>
            </a:extLst>
          </p:cNvPr>
          <p:cNvSpPr txBox="1"/>
          <p:nvPr/>
        </p:nvSpPr>
        <p:spPr>
          <a:xfrm>
            <a:off x="1106424" y="744021"/>
            <a:ext cx="6099048" cy="646331"/>
          </a:xfrm>
          <a:prstGeom prst="rect">
            <a:avLst/>
          </a:prstGeom>
          <a:noFill/>
        </p:spPr>
        <p:txBody>
          <a:bodyPr wrap="square">
            <a:spAutoFit/>
          </a:bodyPr>
          <a:lstStyle/>
          <a:p>
            <a:r>
              <a:rPr lang="en-AU" sz="3600" dirty="0">
                <a:solidFill>
                  <a:schemeClr val="bg1"/>
                </a:solidFill>
                <a:effectLst/>
                <a:latin typeface="Arial Narrow" panose="020B0606020202030204" pitchFamily="34" charset="0"/>
                <a:ea typeface="MS Mincho" panose="02020609040205080304" pitchFamily="49" charset="-128"/>
                <a:cs typeface="Times New Roman" panose="02020603050405020304" pitchFamily="18" charset="0"/>
              </a:rPr>
              <a:t>Jib Attachments</a:t>
            </a:r>
            <a:endParaRPr lang="en-AU" sz="3600" dirty="0">
              <a:solidFill>
                <a:schemeClr val="bg1"/>
              </a:solidFill>
            </a:endParaRPr>
          </a:p>
        </p:txBody>
      </p:sp>
      <p:pic>
        <p:nvPicPr>
          <p:cNvPr id="8193" name="Picture 1">
            <a:extLst>
              <a:ext uri="{FF2B5EF4-FFF2-40B4-BE49-F238E27FC236}">
                <a16:creationId xmlns:a16="http://schemas.microsoft.com/office/drawing/2014/main" id="{D6350638-B0C0-49B0-80E2-227228E1BB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0087" y="3723009"/>
            <a:ext cx="4786313" cy="2126245"/>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1">
            <a:extLst>
              <a:ext uri="{FF2B5EF4-FFF2-40B4-BE49-F238E27FC236}">
                <a16:creationId xmlns:a16="http://schemas.microsoft.com/office/drawing/2014/main" id="{52C9F54B-904E-4D85-A7F1-AE05BB4D34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43713" y="3288805"/>
            <a:ext cx="3733800" cy="264318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AF253428-242B-45AD-80E4-17CC4DD614E1}"/>
              </a:ext>
            </a:extLst>
          </p:cNvPr>
          <p:cNvSpPr>
            <a:spLocks noChangeArrowheads="1"/>
          </p:cNvSpPr>
          <p:nvPr/>
        </p:nvSpPr>
        <p:spPr bwMode="auto">
          <a:xfrm>
            <a:off x="4286250" y="277177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5" name="Rectangle 4">
            <a:extLst>
              <a:ext uri="{FF2B5EF4-FFF2-40B4-BE49-F238E27FC236}">
                <a16:creationId xmlns:a16="http://schemas.microsoft.com/office/drawing/2014/main" id="{BCCB6D40-93C5-436A-8287-D082C4DD6C77}"/>
              </a:ext>
            </a:extLst>
          </p:cNvPr>
          <p:cNvSpPr>
            <a:spLocks noChangeArrowheads="1"/>
          </p:cNvSpPr>
          <p:nvPr/>
        </p:nvSpPr>
        <p:spPr bwMode="auto">
          <a:xfrm>
            <a:off x="700087" y="2392517"/>
            <a:ext cx="8616461" cy="12157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The jib attachment should have the Safe Working Load (SWL) marked at every hook position.</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The hook on the jib attachment should be able to swivel (not a fixed hook).</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Always make sure the jib attachment hook is centred directly over the load before lifting it to prevent the load from swinging on lift and to maintain the forklift’s stability</a:t>
            </a: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Whenever using a jib attachment make sure you:</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
        <p:nvSpPr>
          <p:cNvPr id="9" name="TextBox 8">
            <a:extLst>
              <a:ext uri="{FF2B5EF4-FFF2-40B4-BE49-F238E27FC236}">
                <a16:creationId xmlns:a16="http://schemas.microsoft.com/office/drawing/2014/main" id="{079457FE-5F9C-4BBC-8BF1-2AEE46763301}"/>
              </a:ext>
            </a:extLst>
          </p:cNvPr>
          <p:cNvSpPr txBox="1"/>
          <p:nvPr/>
        </p:nvSpPr>
        <p:spPr>
          <a:xfrm>
            <a:off x="889945" y="6006110"/>
            <a:ext cx="8236744" cy="369332"/>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Slings and lifting gear need to be inspected before you use them in accordance with AS 1666.1</a:t>
            </a:r>
            <a:endParaRPr lang="en-AU" dirty="0"/>
          </a:p>
        </p:txBody>
      </p:sp>
    </p:spTree>
    <p:extLst>
      <p:ext uri="{BB962C8B-B14F-4D97-AF65-F5344CB8AC3E}">
        <p14:creationId xmlns:p14="http://schemas.microsoft.com/office/powerpoint/2010/main" val="24455226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31ED40-06D1-4139-A2F1-68FA3AA85C71}"/>
              </a:ext>
            </a:extLst>
          </p:cNvPr>
          <p:cNvSpPr txBox="1"/>
          <p:nvPr/>
        </p:nvSpPr>
        <p:spPr>
          <a:xfrm>
            <a:off x="819150" y="520184"/>
            <a:ext cx="10591800"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Visual &amp; Pre-Start Checks</a:t>
            </a:r>
          </a:p>
        </p:txBody>
      </p:sp>
      <p:sp>
        <p:nvSpPr>
          <p:cNvPr id="5" name="TextBox 4">
            <a:extLst>
              <a:ext uri="{FF2B5EF4-FFF2-40B4-BE49-F238E27FC236}">
                <a16:creationId xmlns:a16="http://schemas.microsoft.com/office/drawing/2014/main" id="{E91F8395-FA0E-4BD9-8C41-6D2266A30EB6}"/>
              </a:ext>
            </a:extLst>
          </p:cNvPr>
          <p:cNvSpPr txBox="1"/>
          <p:nvPr/>
        </p:nvSpPr>
        <p:spPr>
          <a:xfrm>
            <a:off x="381000" y="2310884"/>
            <a:ext cx="6096000" cy="400110"/>
          </a:xfrm>
          <a:prstGeom prst="rect">
            <a:avLst/>
          </a:prstGeom>
          <a:noFill/>
        </p:spPr>
        <p:txBody>
          <a:bodyPr wrap="square">
            <a:spAutoFit/>
          </a:bodyPr>
          <a:lstStyle/>
          <a:p>
            <a:r>
              <a:rPr lang="en-AU" sz="2000" dirty="0">
                <a:effectLst/>
                <a:latin typeface="Arial Narrow" panose="020B0606020202030204" pitchFamily="34" charset="0"/>
                <a:ea typeface="MS Mincho" panose="02020609040205080304" pitchFamily="49" charset="-128"/>
                <a:cs typeface="Times New Roman" panose="02020603050405020304" pitchFamily="18" charset="0"/>
              </a:rPr>
              <a:t>Before you use the forklift you </a:t>
            </a:r>
            <a:r>
              <a:rPr lang="en-AU" sz="2000" b="1" dirty="0">
                <a:solidFill>
                  <a:srgbClr val="1069AB"/>
                </a:solidFill>
                <a:effectLst/>
                <a:latin typeface="Arial Narrow" panose="020B0606020202030204" pitchFamily="34" charset="0"/>
                <a:ea typeface="MS Mincho" panose="02020609040205080304" pitchFamily="49" charset="-128"/>
                <a:cs typeface="Times New Roman" panose="02020603050405020304" pitchFamily="18" charset="0"/>
              </a:rPr>
              <a:t>MUST</a:t>
            </a:r>
            <a:r>
              <a:rPr lang="en-AU" sz="2000" dirty="0">
                <a:effectLst/>
                <a:latin typeface="Arial Narrow" panose="020B0606020202030204" pitchFamily="34" charset="0"/>
                <a:ea typeface="MS Mincho" panose="02020609040205080304" pitchFamily="49" charset="-128"/>
                <a:cs typeface="Times New Roman" panose="02020603050405020304" pitchFamily="18" charset="0"/>
              </a:rPr>
              <a:t> check that it is safe to use.</a:t>
            </a:r>
          </a:p>
        </p:txBody>
      </p:sp>
      <p:sp>
        <p:nvSpPr>
          <p:cNvPr id="7" name="TextBox 6">
            <a:extLst>
              <a:ext uri="{FF2B5EF4-FFF2-40B4-BE49-F238E27FC236}">
                <a16:creationId xmlns:a16="http://schemas.microsoft.com/office/drawing/2014/main" id="{AB8928AB-7DD0-4101-BB15-3237A28BE54B}"/>
              </a:ext>
            </a:extLst>
          </p:cNvPr>
          <p:cNvSpPr txBox="1"/>
          <p:nvPr/>
        </p:nvSpPr>
        <p:spPr>
          <a:xfrm>
            <a:off x="381000" y="3059668"/>
            <a:ext cx="6096000" cy="646331"/>
          </a:xfrm>
          <a:prstGeom prst="rect">
            <a:avLst/>
          </a:prstGeom>
          <a:noFill/>
        </p:spPr>
        <p:txBody>
          <a:bodyPr wrap="square">
            <a:spAutoFit/>
          </a:bodyPr>
          <a:lstStyle/>
          <a:p>
            <a:r>
              <a:rPr lang="en-AU" dirty="0">
                <a:latin typeface="Arial Narrow" panose="020B0606020202030204" pitchFamily="34" charset="0"/>
                <a:ea typeface="MS Mincho" panose="02020609040205080304" pitchFamily="49" charset="-128"/>
                <a:cs typeface="Times New Roman" panose="02020603050405020304" pitchFamily="18" charset="0"/>
              </a:rPr>
              <a:t>R</a:t>
            </a: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eport any problems that you find by tagging out the forklift, Remove the key, report to the supervisor, fill out the logbook</a:t>
            </a:r>
            <a:endParaRPr lang="en-AU" dirty="0"/>
          </a:p>
        </p:txBody>
      </p:sp>
      <p:sp>
        <p:nvSpPr>
          <p:cNvPr id="9" name="TextBox 8">
            <a:extLst>
              <a:ext uri="{FF2B5EF4-FFF2-40B4-BE49-F238E27FC236}">
                <a16:creationId xmlns:a16="http://schemas.microsoft.com/office/drawing/2014/main" id="{C41DE4FE-2F4F-4057-B8FC-249FB6126FD5}"/>
              </a:ext>
            </a:extLst>
          </p:cNvPr>
          <p:cNvSpPr txBox="1"/>
          <p:nvPr/>
        </p:nvSpPr>
        <p:spPr>
          <a:xfrm>
            <a:off x="6477000" y="2206883"/>
            <a:ext cx="6096000" cy="4524315"/>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Walk around the forklift and check to see if there is any visible damage. Ensure that you check:</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The condition of the forks/</a:t>
            </a:r>
            <a:r>
              <a:rPr lang="en-AU" sz="1800" dirty="0" err="1">
                <a:effectLst/>
                <a:latin typeface="Arial Narrow" panose="020B0606020202030204" pitchFamily="34" charset="0"/>
                <a:ea typeface="MS Mincho" panose="02020609040205080304" pitchFamily="49" charset="-128"/>
                <a:cs typeface="Times New Roman" panose="02020603050405020304" pitchFamily="18" charset="0"/>
              </a:rPr>
              <a:t>tynes</a:t>
            </a: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or attachment.</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Under the forklift for oil leaks.</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The condition of the mast and of the hydraulic rams and hoses.</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The condition and security of the load backrest (load guard). This is important as the load guard stops the load from fouling the mast and also stops the load from falling on the operator.</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For visual evidence of structural weaknesses (including paint separation or stressed welds).</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p:txBody>
      </p:sp>
    </p:spTree>
    <p:extLst>
      <p:ext uri="{BB962C8B-B14F-4D97-AF65-F5344CB8AC3E}">
        <p14:creationId xmlns:p14="http://schemas.microsoft.com/office/powerpoint/2010/main" val="28939709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BD5417-055C-4E67-9C31-05674E558744}"/>
              </a:ext>
            </a:extLst>
          </p:cNvPr>
          <p:cNvSpPr txBox="1"/>
          <p:nvPr/>
        </p:nvSpPr>
        <p:spPr>
          <a:xfrm>
            <a:off x="819150" y="520184"/>
            <a:ext cx="10591800"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Visual &amp; Pre-Start Checks</a:t>
            </a:r>
          </a:p>
        </p:txBody>
      </p:sp>
      <p:sp>
        <p:nvSpPr>
          <p:cNvPr id="3" name="Rectangle 2">
            <a:extLst>
              <a:ext uri="{FF2B5EF4-FFF2-40B4-BE49-F238E27FC236}">
                <a16:creationId xmlns:a16="http://schemas.microsoft.com/office/drawing/2014/main" id="{18A8329E-D6C9-49B2-AF52-3B93D11E2376}"/>
              </a:ext>
            </a:extLst>
          </p:cNvPr>
          <p:cNvSpPr>
            <a:spLocks noChangeArrowheads="1"/>
          </p:cNvSpPr>
          <p:nvPr/>
        </p:nvSpPr>
        <p:spPr bwMode="auto">
          <a:xfrm>
            <a:off x="3390900" y="29718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4" name="Rectangle 3">
            <a:extLst>
              <a:ext uri="{FF2B5EF4-FFF2-40B4-BE49-F238E27FC236}">
                <a16:creationId xmlns:a16="http://schemas.microsoft.com/office/drawing/2014/main" id="{EBF66382-F7B2-423C-8DDD-8AA1BD5326E9}"/>
              </a:ext>
            </a:extLst>
          </p:cNvPr>
          <p:cNvSpPr>
            <a:spLocks noChangeArrowheads="1"/>
          </p:cNvSpPr>
          <p:nvPr/>
        </p:nvSpPr>
        <p:spPr bwMode="auto">
          <a:xfrm>
            <a:off x="400050" y="2570828"/>
            <a:ext cx="4838700"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20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Check the following fluid levels:</a:t>
            </a:r>
            <a:endParaRPr kumimoji="0" lang="en-AU" altLang="en-US"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20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Hydraulic oil.</a:t>
            </a:r>
            <a:endParaRPr kumimoji="0" lang="en-AU" altLang="en-US"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20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Engine oil.</a:t>
            </a:r>
            <a:endParaRPr kumimoji="0" lang="en-AU" altLang="en-US"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20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Transmission oil.</a:t>
            </a:r>
            <a:endParaRPr kumimoji="0" lang="en-AU" altLang="en-US"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20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Brake fluid.</a:t>
            </a:r>
            <a:endParaRPr kumimoji="0" lang="en-AU" altLang="en-US"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20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Coolant/water.</a:t>
            </a:r>
            <a:endParaRPr kumimoji="0" lang="en-AU" altLang="en-US"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20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Fuel.</a:t>
            </a:r>
            <a:endParaRPr kumimoji="0" lang="en-AU" altLang="en-US" sz="2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20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Battery electrolyte level (if applicable)</a:t>
            </a: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a:t>
            </a: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pic>
        <p:nvPicPr>
          <p:cNvPr id="15364" name="Picture 4">
            <a:extLst>
              <a:ext uri="{FF2B5EF4-FFF2-40B4-BE49-F238E27FC236}">
                <a16:creationId xmlns:a16="http://schemas.microsoft.com/office/drawing/2014/main" id="{D670EFD6-CDCE-4A47-8CE1-440D87E1F6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276" r="10352"/>
          <a:stretch>
            <a:fillRect/>
          </a:stretch>
        </p:blipFill>
        <p:spPr bwMode="auto">
          <a:xfrm>
            <a:off x="7181850" y="2570828"/>
            <a:ext cx="3765550" cy="3715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A5EF61ED-75DE-485C-91D2-F2D21FFAEA52}"/>
              </a:ext>
            </a:extLst>
          </p:cNvPr>
          <p:cNvSpPr txBox="1"/>
          <p:nvPr/>
        </p:nvSpPr>
        <p:spPr>
          <a:xfrm>
            <a:off x="400050" y="2223477"/>
            <a:ext cx="7791450" cy="461665"/>
          </a:xfrm>
          <a:prstGeom prst="rect">
            <a:avLst/>
          </a:prstGeom>
          <a:noFill/>
        </p:spPr>
        <p:txBody>
          <a:bodyPr wrap="square">
            <a:spAutoFit/>
          </a:bodyPr>
          <a:lstStyle/>
          <a:p>
            <a:r>
              <a:rPr lang="en-AU" sz="2400" b="1" dirty="0">
                <a:effectLst/>
                <a:latin typeface="Arial Narrow" panose="020B0606020202030204" pitchFamily="34" charset="0"/>
                <a:ea typeface="MS Mincho" panose="02020609040205080304" pitchFamily="49" charset="-128"/>
                <a:cs typeface="Times New Roman" panose="02020603050405020304" pitchFamily="18" charset="0"/>
              </a:rPr>
              <a:t>Fluid Checks</a:t>
            </a:r>
            <a:endParaRPr lang="en-AU" sz="2400" b="1" dirty="0"/>
          </a:p>
        </p:txBody>
      </p:sp>
      <p:sp>
        <p:nvSpPr>
          <p:cNvPr id="10" name="TextBox 9">
            <a:extLst>
              <a:ext uri="{FF2B5EF4-FFF2-40B4-BE49-F238E27FC236}">
                <a16:creationId xmlns:a16="http://schemas.microsoft.com/office/drawing/2014/main" id="{8821FA70-182E-473C-B665-4B3160D0D181}"/>
              </a:ext>
            </a:extLst>
          </p:cNvPr>
          <p:cNvSpPr txBox="1"/>
          <p:nvPr/>
        </p:nvSpPr>
        <p:spPr>
          <a:xfrm>
            <a:off x="266700" y="5211575"/>
            <a:ext cx="7391400" cy="984885"/>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2000" b="1" dirty="0">
                <a:solidFill>
                  <a:srgbClr val="0070C0"/>
                </a:solidFill>
                <a:effectLst/>
                <a:latin typeface="Arial Narrow" panose="020B0606020202030204" pitchFamily="34" charset="0"/>
                <a:ea typeface="MS Mincho" panose="02020609040205080304" pitchFamily="49" charset="-128"/>
                <a:cs typeface="Times New Roman" panose="02020603050405020304" pitchFamily="18" charset="0"/>
              </a:rPr>
              <a:t>If you need to refuel the forklift, make sure the engine is switched off. Re-fuelling while the engine is running may cause the fuel to ignite</a:t>
            </a:r>
            <a:endParaRPr lang="en-AU" sz="2000" b="1" dirty="0">
              <a:solidFill>
                <a:srgbClr val="0070C0"/>
              </a:solidFill>
            </a:endParaRPr>
          </a:p>
        </p:txBody>
      </p:sp>
    </p:spTree>
    <p:extLst>
      <p:ext uri="{BB962C8B-B14F-4D97-AF65-F5344CB8AC3E}">
        <p14:creationId xmlns:p14="http://schemas.microsoft.com/office/powerpoint/2010/main" val="1120883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3C693F8-BEED-4537-85B0-85FF5622C284}"/>
              </a:ext>
            </a:extLst>
          </p:cNvPr>
          <p:cNvSpPr txBox="1"/>
          <p:nvPr/>
        </p:nvSpPr>
        <p:spPr>
          <a:xfrm>
            <a:off x="933450" y="596384"/>
            <a:ext cx="9182100"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Decals And Signage</a:t>
            </a:r>
          </a:p>
        </p:txBody>
      </p:sp>
      <p:sp>
        <p:nvSpPr>
          <p:cNvPr id="5" name="TextBox 4">
            <a:extLst>
              <a:ext uri="{FF2B5EF4-FFF2-40B4-BE49-F238E27FC236}">
                <a16:creationId xmlns:a16="http://schemas.microsoft.com/office/drawing/2014/main" id="{5BED05A9-B88D-482C-BAA0-6DB638A70464}"/>
              </a:ext>
            </a:extLst>
          </p:cNvPr>
          <p:cNvSpPr txBox="1"/>
          <p:nvPr/>
        </p:nvSpPr>
        <p:spPr>
          <a:xfrm>
            <a:off x="647700" y="2136338"/>
            <a:ext cx="6096000" cy="2585323"/>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Check that the forklift has the appropriate signage and labels. This includes the data plate. Make sure you can read it clearly and that it is firmly attached to the forklift</a:t>
            </a:r>
            <a:r>
              <a:rPr lang="en-AU" sz="1800" b="1" dirty="0">
                <a:effectLst/>
                <a:latin typeface="Arial Narrow" panose="020B0606020202030204" pitchFamily="34" charset="0"/>
                <a:ea typeface="MS Mincho" panose="02020609040205080304" pitchFamily="49" charset="-128"/>
                <a:cs typeface="Times New Roman" panose="02020603050405020304" pitchFamily="18" charset="0"/>
              </a:rPr>
              <a:t>. </a:t>
            </a:r>
            <a:endParaRPr lang="en-AU" sz="1800" dirty="0">
              <a:effectLst/>
              <a:latin typeface="Arial Narrow" panose="020B0606020202030204" pitchFamily="34" charset="0"/>
              <a:ea typeface="MS Mincho" panose="02020609040205080304" pitchFamily="49" charset="-128"/>
              <a:cs typeface="Times New Roman" panose="02020603050405020304" pitchFamily="18" charset="0"/>
            </a:endParaRPr>
          </a:p>
          <a:p>
            <a:r>
              <a:rPr lang="en-AU" sz="1800" b="1" dirty="0">
                <a:effectLst/>
                <a:latin typeface="Arial Narrow" panose="020B0606020202030204" pitchFamily="34" charset="0"/>
                <a:ea typeface="MS Mincho" panose="02020609040205080304" pitchFamily="49" charset="-128"/>
                <a:cs typeface="Times New Roman" panose="02020603050405020304" pitchFamily="18" charset="0"/>
              </a:rPr>
              <a:t> </a:t>
            </a:r>
            <a:endParaRPr lang="en-AU" sz="1800" dirty="0">
              <a:effectLst/>
              <a:latin typeface="Arial Narrow" panose="020B0606020202030204" pitchFamily="34" charset="0"/>
              <a:ea typeface="MS Mincho" panose="02020609040205080304" pitchFamily="49" charset="-128"/>
              <a:cs typeface="Times New Roman" panose="02020603050405020304" pitchFamily="18" charset="0"/>
            </a:endParaRPr>
          </a:p>
          <a:p>
            <a:r>
              <a:rPr lang="en-AU" sz="1800" b="1" dirty="0">
                <a:solidFill>
                  <a:srgbClr val="0269AA"/>
                </a:solidFill>
                <a:effectLst/>
                <a:latin typeface="Arial Narrow" panose="020B0606020202030204" pitchFamily="34" charset="0"/>
                <a:ea typeface="MS Mincho" panose="02020609040205080304" pitchFamily="49" charset="-128"/>
                <a:cs typeface="Times New Roman" panose="02020603050405020304" pitchFamily="18" charset="0"/>
              </a:rPr>
              <a:t>DO NOT USE A FORKLIFT WITHOUT A DATA/LOAD PLATE!</a:t>
            </a:r>
            <a:endParaRPr lang="en-AU" sz="1800" dirty="0">
              <a:effectLst/>
              <a:latin typeface="Arial Narrow" panose="020B0606020202030204" pitchFamily="34" charset="0"/>
              <a:ea typeface="MS Mincho" panose="02020609040205080304" pitchFamily="49" charset="-128"/>
              <a:cs typeface="Times New Roman" panose="02020603050405020304" pitchFamily="18" charset="0"/>
            </a:endParaRP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If the forklift does not have a data/load plate, or you cannot read it, you must tag out the forklift and report the defect to an authorised person.</a:t>
            </a:r>
          </a:p>
        </p:txBody>
      </p:sp>
    </p:spTree>
    <p:extLst>
      <p:ext uri="{BB962C8B-B14F-4D97-AF65-F5344CB8AC3E}">
        <p14:creationId xmlns:p14="http://schemas.microsoft.com/office/powerpoint/2010/main" val="42115122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61BA79B-7141-4476-B3DB-088E75B7A124}"/>
              </a:ext>
            </a:extLst>
          </p:cNvPr>
          <p:cNvSpPr txBox="1"/>
          <p:nvPr/>
        </p:nvSpPr>
        <p:spPr>
          <a:xfrm>
            <a:off x="212651" y="2195215"/>
            <a:ext cx="11979349" cy="3967368"/>
          </a:xfrm>
          <a:prstGeom prst="rect">
            <a:avLst/>
          </a:prstGeom>
          <a:noFill/>
        </p:spPr>
        <p:txBody>
          <a:bodyPr wrap="square">
            <a:spAutoFit/>
          </a:bodyPr>
          <a:lstStyle/>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Privacy Notice</a:t>
            </a:r>
            <a:endParaRPr kumimoji="0" lang="en-AU"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Under the </a:t>
            </a:r>
            <a:r>
              <a:rPr kumimoji="0" lang="en-AU" sz="1800" b="0" i="1" u="none" strike="noStrike" kern="1200" cap="none" spc="0" normalizeH="0" baseline="0" noProof="0" dirty="0">
                <a:ln>
                  <a:noFill/>
                </a:ln>
                <a:solidFill>
                  <a:prstClr val="black"/>
                </a:solidFill>
                <a:effectLst/>
                <a:uLnTx/>
                <a:uFillTx/>
                <a:latin typeface="Calibri" panose="020F0502020204030204"/>
                <a:ea typeface="+mn-ea"/>
                <a:cs typeface="+mn-cs"/>
              </a:rPr>
              <a:t>Data Provision Requirements 2012</a:t>
            </a: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 MyneSight Pty Ltd is required to collect personal information about you and to disclose that personal information to the National Centre for Vocational Education Research Ltd (NCVER). </a:t>
            </a:r>
          </a:p>
          <a:p>
            <a:pPr marL="0" marR="0" lvl="0" indent="0" algn="l" defTabSz="914400" rtl="0" eaLnBrk="1" fontAlgn="auto" latinLnBrk="0" hangingPunct="1">
              <a:lnSpc>
                <a:spcPct val="110000"/>
              </a:lnSpc>
              <a:spcBef>
                <a:spcPts val="600"/>
              </a:spcBef>
              <a:spcAft>
                <a:spcPts val="0"/>
              </a:spcAft>
              <a:buClrTx/>
              <a:buSzTx/>
              <a:buFontTx/>
              <a:buNone/>
              <a:tabLst/>
              <a:defRPr/>
            </a:pPr>
            <a:endPar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NVCER will collect, hold, use and disclose your personal information in accordance with the </a:t>
            </a:r>
            <a:r>
              <a:rPr kumimoji="0" lang="en-AU" sz="1800" b="0" i="1" u="none" strike="noStrike" kern="1200" cap="none" spc="0" normalizeH="0" baseline="0" noProof="0" dirty="0">
                <a:ln>
                  <a:noFill/>
                </a:ln>
                <a:solidFill>
                  <a:prstClr val="black"/>
                </a:solidFill>
                <a:effectLst/>
                <a:uLnTx/>
                <a:uFillTx/>
                <a:latin typeface="Calibri" panose="020F0502020204030204"/>
                <a:ea typeface="+mn-ea"/>
                <a:cs typeface="+mn-cs"/>
              </a:rPr>
              <a:t>Privacy Act 1988 </a:t>
            </a: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AU" sz="1800" b="0" i="0" u="none" strike="noStrike" kern="1200" cap="none" spc="0" normalizeH="0" baseline="0" noProof="0" dirty="0" err="1">
                <a:ln>
                  <a:noFill/>
                </a:ln>
                <a:solidFill>
                  <a:prstClr val="black"/>
                </a:solidFill>
                <a:effectLst/>
                <a:uLnTx/>
                <a:uFillTx/>
                <a:latin typeface="Calibri" panose="020F0502020204030204"/>
                <a:ea typeface="+mn-ea"/>
                <a:cs typeface="+mn-cs"/>
              </a:rPr>
              <a:t>Cth</a:t>
            </a: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 the National VET Data Policy and all NCVER policies and protocols (including those published on NCVER's website at </a:t>
            </a: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hlinkClick r:id="rId2"/>
              </a:rPr>
              <a:t>www.ncver.edu.au</a:t>
            </a: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10000"/>
              </a:lnSpc>
              <a:spcBef>
                <a:spcPts val="600"/>
              </a:spcBef>
              <a:spcAft>
                <a:spcPts val="0"/>
              </a:spcAft>
              <a:buClrTx/>
              <a:buSzTx/>
              <a:buFontTx/>
              <a:buNone/>
              <a:tabLst/>
              <a:defRPr/>
            </a:pPr>
            <a:endPar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For more information about NCVER's Privacy Policy go to </a:t>
            </a: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hlinkClick r:id="rId3"/>
              </a:rPr>
              <a:t>https://www.ncver.edu.au/privacy</a:t>
            </a: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10000"/>
              </a:lnSpc>
              <a:spcBef>
                <a:spcPts val="600"/>
              </a:spcBef>
              <a:spcAft>
                <a:spcPts val="0"/>
              </a:spcAft>
              <a:buClrTx/>
              <a:buSzTx/>
              <a:buFontTx/>
              <a:buNone/>
              <a:tabLst/>
              <a:defRPr/>
            </a:pPr>
            <a:endPar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AU" sz="1800" b="0" i="0" u="none" strike="noStrike" kern="1200" cap="none" spc="0" normalizeH="0" baseline="0" noProof="0" dirty="0">
                <a:ln>
                  <a:noFill/>
                </a:ln>
                <a:solidFill>
                  <a:prstClr val="black"/>
                </a:solidFill>
                <a:effectLst/>
                <a:uLnTx/>
                <a:uFillTx/>
                <a:latin typeface="Calibri" panose="020F0502020204030204"/>
                <a:ea typeface="+mn-ea"/>
                <a:cs typeface="+mn-cs"/>
              </a:rPr>
              <a:t>A privacy notice declaration is included on your Registration Form (Section 13). </a:t>
            </a:r>
          </a:p>
        </p:txBody>
      </p:sp>
      <p:sp>
        <p:nvSpPr>
          <p:cNvPr id="5" name="TextBox 4">
            <a:extLst>
              <a:ext uri="{FF2B5EF4-FFF2-40B4-BE49-F238E27FC236}">
                <a16:creationId xmlns:a16="http://schemas.microsoft.com/office/drawing/2014/main" id="{C5867EBF-5991-4A4F-A079-A647F5CE7ECC}"/>
              </a:ext>
            </a:extLst>
          </p:cNvPr>
          <p:cNvSpPr txBox="1"/>
          <p:nvPr/>
        </p:nvSpPr>
        <p:spPr>
          <a:xfrm>
            <a:off x="877184" y="695417"/>
            <a:ext cx="9337969" cy="930383"/>
          </a:xfrm>
          <a:prstGeom prst="rect">
            <a:avLst/>
          </a:prstGeom>
          <a:noFill/>
        </p:spPr>
        <p:txBody>
          <a:bodyPr wrap="square">
            <a:spAutoFit/>
          </a:bodyPr>
          <a:lstStyle/>
          <a:p>
            <a:pPr marL="0" marR="0" lvl="0" indent="0" algn="l" defTabSz="1219170" rtl="0" eaLnBrk="1" fontAlgn="auto" latinLnBrk="0" hangingPunct="1">
              <a:lnSpc>
                <a:spcPct val="107000"/>
              </a:lnSpc>
              <a:spcBef>
                <a:spcPts val="0"/>
              </a:spcBef>
              <a:spcAft>
                <a:spcPts val="1067"/>
              </a:spcAft>
              <a:buClr>
                <a:srgbClr val="000000"/>
              </a:buClr>
              <a:buSzTx/>
              <a:buFontTx/>
              <a:buNone/>
              <a:tabLst/>
              <a:defRPr/>
            </a:pPr>
            <a:r>
              <a:rPr kumimoji="0" lang="en-US" sz="5400" b="1" i="0" u="none" strike="noStrike" kern="0" cap="small" spc="0" normalizeH="0" baseline="0" noProof="0" dirty="0">
                <a:ln>
                  <a:noFill/>
                </a:ln>
                <a:solidFill>
                  <a:srgbClr val="FFFFFF"/>
                </a:solidFill>
                <a:effectLst/>
                <a:uLnTx/>
                <a:uFillTx/>
                <a:latin typeface="Montserrat" panose="00000500000000000000" pitchFamily="50" charset="0"/>
                <a:ea typeface="+mn-ea"/>
                <a:cs typeface="Times New Roman" panose="02020603050405020304" pitchFamily="18" charset="0"/>
              </a:rPr>
              <a:t>Registration Process</a:t>
            </a:r>
            <a:endParaRPr kumimoji="0" lang="en-AU" sz="5400" b="1" i="0" u="none" strike="noStrike" kern="0" cap="small" spc="0" normalizeH="0" baseline="0" noProof="0" dirty="0">
              <a:ln>
                <a:noFill/>
              </a:ln>
              <a:solidFill>
                <a:srgbClr val="FFFFFF"/>
              </a:solidFill>
              <a:effectLst/>
              <a:uLnTx/>
              <a:uFillTx/>
              <a:latin typeface="Montserrat" panose="00000500000000000000" pitchFamily="50" charset="0"/>
              <a:ea typeface="+mn-ea"/>
              <a:cs typeface="Times New Roman" panose="02020603050405020304" pitchFamily="18" charset="0"/>
            </a:endParaRPr>
          </a:p>
        </p:txBody>
      </p:sp>
      <p:sp>
        <p:nvSpPr>
          <p:cNvPr id="4" name="Rectangle 3">
            <a:extLst>
              <a:ext uri="{FF2B5EF4-FFF2-40B4-BE49-F238E27FC236}">
                <a16:creationId xmlns:a16="http://schemas.microsoft.com/office/drawing/2014/main" id="{DB9CB3C3-3051-4924-82F3-2A9B4AF259C2}"/>
              </a:ext>
            </a:extLst>
          </p:cNvPr>
          <p:cNvSpPr/>
          <p:nvPr/>
        </p:nvSpPr>
        <p:spPr>
          <a:xfrm>
            <a:off x="640345" y="551008"/>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IN" sz="1867" b="0" i="0" u="none" strike="noStrike" kern="0" cap="none" spc="0" normalizeH="0" baseline="0" noProof="0" dirty="0">
              <a:ln>
                <a:noFill/>
              </a:ln>
              <a:solidFill>
                <a:srgbClr val="FFFFFF"/>
              </a:solidFill>
              <a:effectLst/>
              <a:uLnTx/>
              <a:uFillTx/>
              <a:latin typeface="Arial"/>
              <a:ea typeface="+mn-ea"/>
              <a:cs typeface="+mn-cs"/>
              <a:sym typeface="Arial"/>
            </a:endParaRPr>
          </a:p>
        </p:txBody>
      </p:sp>
    </p:spTree>
    <p:extLst>
      <p:ext uri="{BB962C8B-B14F-4D97-AF65-F5344CB8AC3E}">
        <p14:creationId xmlns:p14="http://schemas.microsoft.com/office/powerpoint/2010/main" val="10939910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3050D48-2DBC-4E1E-A930-F433D67FA736}"/>
              </a:ext>
            </a:extLst>
          </p:cNvPr>
          <p:cNvSpPr txBox="1"/>
          <p:nvPr/>
        </p:nvSpPr>
        <p:spPr>
          <a:xfrm>
            <a:off x="1066800" y="596384"/>
            <a:ext cx="9315450"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Forklift Controls</a:t>
            </a:r>
          </a:p>
        </p:txBody>
      </p:sp>
      <p:sp>
        <p:nvSpPr>
          <p:cNvPr id="5" name="TextBox 4">
            <a:extLst>
              <a:ext uri="{FF2B5EF4-FFF2-40B4-BE49-F238E27FC236}">
                <a16:creationId xmlns:a16="http://schemas.microsoft.com/office/drawing/2014/main" id="{9EB6D88C-F293-4529-8401-57A770A3EA07}"/>
              </a:ext>
            </a:extLst>
          </p:cNvPr>
          <p:cNvSpPr txBox="1"/>
          <p:nvPr/>
        </p:nvSpPr>
        <p:spPr>
          <a:xfrm>
            <a:off x="228600" y="2505670"/>
            <a:ext cx="3238500" cy="923330"/>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Check that you can find and identify the forklift controls. Check the operator’s manual if you are unsure.</a:t>
            </a:r>
          </a:p>
        </p:txBody>
      </p:sp>
      <p:pic>
        <p:nvPicPr>
          <p:cNvPr id="16386" name="Picture 2" descr="Forklift CONTROLS LEVERS Diagram ▷ Sit down forklift controls - pedals">
            <a:extLst>
              <a:ext uri="{FF2B5EF4-FFF2-40B4-BE49-F238E27FC236}">
                <a16:creationId xmlns:a16="http://schemas.microsoft.com/office/drawing/2014/main" id="{5B605FA8-A951-4C58-ACDD-665A36A60C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38650" y="2203966"/>
            <a:ext cx="6096000" cy="4057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12867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CA50865-29E0-4470-9B8E-B7DBFD4D6828}"/>
              </a:ext>
            </a:extLst>
          </p:cNvPr>
          <p:cNvSpPr txBox="1"/>
          <p:nvPr/>
        </p:nvSpPr>
        <p:spPr>
          <a:xfrm>
            <a:off x="1009650" y="501134"/>
            <a:ext cx="6096000"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Safety Devices</a:t>
            </a:r>
          </a:p>
        </p:txBody>
      </p:sp>
      <p:sp>
        <p:nvSpPr>
          <p:cNvPr id="4" name="Rectangle 2">
            <a:extLst>
              <a:ext uri="{FF2B5EF4-FFF2-40B4-BE49-F238E27FC236}">
                <a16:creationId xmlns:a16="http://schemas.microsoft.com/office/drawing/2014/main" id="{962843F7-B4AE-4400-832F-CF05446DAF0E}"/>
              </a:ext>
            </a:extLst>
          </p:cNvPr>
          <p:cNvSpPr>
            <a:spLocks noChangeArrowheads="1"/>
          </p:cNvSpPr>
          <p:nvPr/>
        </p:nvSpPr>
        <p:spPr bwMode="auto">
          <a:xfrm>
            <a:off x="257919" y="2328387"/>
            <a:ext cx="6466731"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Check that the forklift has the appropriate safety devices fitted. These can include:</a:t>
            </a:r>
            <a:endParaRPr lang="en-AU" altLang="en-US" dirty="0">
              <a:latin typeface="Arial Narrow" panose="020B0606020202030204" pitchFamily="34" charset="0"/>
              <a:ea typeface="MS Mincho" panose="02020609040205080304" pitchFamily="49" charset="-128"/>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Flashing amber light.</a:t>
            </a: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0BD2E7B1-26D1-46BD-AF05-3ED6520642EB}"/>
              </a:ext>
            </a:extLst>
          </p:cNvPr>
          <p:cNvSpPr>
            <a:spLocks noChangeArrowheads="1"/>
          </p:cNvSpPr>
          <p:nvPr/>
        </p:nvSpPr>
        <p:spPr bwMode="auto">
          <a:xfrm>
            <a:off x="257919" y="3312795"/>
            <a:ext cx="2937022" cy="313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Head lights.</a:t>
            </a: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Brake lights.</a:t>
            </a: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Reverse lights.</a:t>
            </a: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Guards:</a:t>
            </a: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Roll-Over Protection (ROP).</a:t>
            </a: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Falling Object Protection (FOP).</a:t>
            </a: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Load backrest.</a:t>
            </a: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Foot guard</a:t>
            </a:r>
          </a:p>
          <a:p>
            <a:pPr marL="0" marR="0" lvl="0" indent="0" algn="l" defTabSz="914400" rtl="0" eaLnBrk="0" fontAlgn="base" latinLnBrk="0" hangingPunct="0">
              <a:lnSpc>
                <a:spcPct val="100000"/>
              </a:lnSpc>
              <a:spcBef>
                <a:spcPct val="0"/>
              </a:spcBef>
              <a:spcAft>
                <a:spcPct val="0"/>
              </a:spcAft>
              <a:buClrTx/>
              <a:buSzTx/>
              <a:buFontTx/>
              <a:buChar char="•"/>
              <a:tabLst/>
            </a:pPr>
            <a:r>
              <a:rPr lang="en-AU" altLang="en-US" dirty="0">
                <a:latin typeface="Arial Narrow" panose="020B0606020202030204" pitchFamily="34" charset="0"/>
                <a:ea typeface="MS Mincho" panose="02020609040205080304" pitchFamily="49" charset="-128"/>
                <a:cs typeface="Times New Roman" panose="02020603050405020304" pitchFamily="18" charset="0"/>
              </a:rPr>
              <a:t>Horn</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3m metre blue light (if fitted)</a:t>
            </a: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pic>
        <p:nvPicPr>
          <p:cNvPr id="17413" name="Picture 5" descr="Electric Forklifts – 4 wheel – 1.5 – 3.5t – NXE-Series | Doosan Industrial  Vehicle Europe">
            <a:extLst>
              <a:ext uri="{FF2B5EF4-FFF2-40B4-BE49-F238E27FC236}">
                <a16:creationId xmlns:a16="http://schemas.microsoft.com/office/drawing/2014/main" id="{9ABCA0E5-6C04-469B-B9FA-E84DAE1D07B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761" t="8144" r="18875"/>
          <a:stretch/>
        </p:blipFill>
        <p:spPr bwMode="auto">
          <a:xfrm>
            <a:off x="6724650" y="2328387"/>
            <a:ext cx="4310281" cy="37569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04129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FD135E2-47F0-47B1-9316-6D58CFA65309}"/>
              </a:ext>
            </a:extLst>
          </p:cNvPr>
          <p:cNvSpPr txBox="1"/>
          <p:nvPr/>
        </p:nvSpPr>
        <p:spPr>
          <a:xfrm>
            <a:off x="1009650" y="501134"/>
            <a:ext cx="6096000"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Tyres</a:t>
            </a:r>
          </a:p>
        </p:txBody>
      </p:sp>
      <p:sp>
        <p:nvSpPr>
          <p:cNvPr id="4" name="TextBox 3">
            <a:extLst>
              <a:ext uri="{FF2B5EF4-FFF2-40B4-BE49-F238E27FC236}">
                <a16:creationId xmlns:a16="http://schemas.microsoft.com/office/drawing/2014/main" id="{0367569B-279C-4C94-B997-16ADACEE4E75}"/>
              </a:ext>
            </a:extLst>
          </p:cNvPr>
          <p:cNvSpPr txBox="1"/>
          <p:nvPr/>
        </p:nvSpPr>
        <p:spPr>
          <a:xfrm>
            <a:off x="609600" y="2413337"/>
            <a:ext cx="6096000" cy="2031325"/>
          </a:xfrm>
          <a:prstGeom prst="rect">
            <a:avLst/>
          </a:prstGeom>
          <a:noFill/>
        </p:spPr>
        <p:txBody>
          <a:bodyPr wrap="square">
            <a:spAutoFit/>
          </a:bodyPr>
          <a:lstStyle/>
          <a:p>
            <a:r>
              <a:rPr lang="en-AU" sz="1800" b="1" dirty="0">
                <a:effectLst/>
                <a:latin typeface="Arial Narrow" panose="020B0606020202030204" pitchFamily="34" charset="0"/>
                <a:ea typeface="MS Mincho" panose="02020609040205080304" pitchFamily="49" charset="-128"/>
                <a:cs typeface="Times New Roman" panose="02020603050405020304" pitchFamily="18" charset="0"/>
              </a:rPr>
              <a:t>Check that the pressure of air-filled tyres is correct. This will help to maintain stability for the forklift.</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If the forklift is fitted with solid rubber tyres, check that there are no large pieces of rubber missing, make sure that any wear is even between the tyres and make sure that the wear has now reached the wear limit line.</a:t>
            </a:r>
          </a:p>
        </p:txBody>
      </p:sp>
      <p:pic>
        <p:nvPicPr>
          <p:cNvPr id="18434" name="Picture 2" descr="Forklift Tire Damage">
            <a:extLst>
              <a:ext uri="{FF2B5EF4-FFF2-40B4-BE49-F238E27FC236}">
                <a16:creationId xmlns:a16="http://schemas.microsoft.com/office/drawing/2014/main" id="{7C14F133-C6A5-4608-B655-675BFB0A1E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1600" y="2171700"/>
            <a:ext cx="3057099" cy="1600200"/>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Do I Need New Forklift Tires? | Summit Industrial Tire Service">
            <a:extLst>
              <a:ext uri="{FF2B5EF4-FFF2-40B4-BE49-F238E27FC236}">
                <a16:creationId xmlns:a16="http://schemas.microsoft.com/office/drawing/2014/main" id="{4A4A0238-F6F3-4884-80B2-1A8214517D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1599" y="3943350"/>
            <a:ext cx="3057099" cy="1719618"/>
          </a:xfrm>
          <a:prstGeom prst="rect">
            <a:avLst/>
          </a:prstGeom>
          <a:noFill/>
          <a:extLst>
            <a:ext uri="{909E8E84-426E-40DD-AFC4-6F175D3DCCD1}">
              <a14:hiddenFill xmlns:a14="http://schemas.microsoft.com/office/drawing/2010/main">
                <a:solidFill>
                  <a:srgbClr val="FFFFFF"/>
                </a:solidFill>
              </a14:hiddenFill>
            </a:ext>
          </a:extLst>
        </p:spPr>
      </p:pic>
      <p:pic>
        <p:nvPicPr>
          <p:cNvPr id="18438" name="Picture 6" descr="Article Details Articleid=192186 | Operations Engineer">
            <a:extLst>
              <a:ext uri="{FF2B5EF4-FFF2-40B4-BE49-F238E27FC236}">
                <a16:creationId xmlns:a16="http://schemas.microsoft.com/office/drawing/2014/main" id="{1F6132CC-BB4D-42AA-95EF-E2DB9B2DBD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4374474"/>
            <a:ext cx="2579427" cy="1719618"/>
          </a:xfrm>
          <a:prstGeom prst="rect">
            <a:avLst/>
          </a:prstGeom>
          <a:noFill/>
          <a:extLst>
            <a:ext uri="{909E8E84-426E-40DD-AFC4-6F175D3DCCD1}">
              <a14:hiddenFill xmlns:a14="http://schemas.microsoft.com/office/drawing/2010/main">
                <a:solidFill>
                  <a:srgbClr val="FFFFFF"/>
                </a:solidFill>
              </a14:hiddenFill>
            </a:ext>
          </a:extLst>
        </p:spPr>
      </p:pic>
      <p:pic>
        <p:nvPicPr>
          <p:cNvPr id="18440" name="Picture 8" descr="The Troubles With Forklift Tires - Toyota Lift Equipment">
            <a:extLst>
              <a:ext uri="{FF2B5EF4-FFF2-40B4-BE49-F238E27FC236}">
                <a16:creationId xmlns:a16="http://schemas.microsoft.com/office/drawing/2014/main" id="{EB261C17-EC44-4917-B6B0-8336021011B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3333" r="30917" b="4777"/>
          <a:stretch/>
        </p:blipFill>
        <p:spPr bwMode="auto">
          <a:xfrm>
            <a:off x="3327320" y="4157869"/>
            <a:ext cx="2246653" cy="1936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7746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95DD88-DE9F-4634-B946-2D2984131625}"/>
              </a:ext>
            </a:extLst>
          </p:cNvPr>
          <p:cNvSpPr txBox="1"/>
          <p:nvPr/>
        </p:nvSpPr>
        <p:spPr>
          <a:xfrm>
            <a:off x="1009650" y="501134"/>
            <a:ext cx="8096250"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Forklift logbook</a:t>
            </a:r>
          </a:p>
        </p:txBody>
      </p:sp>
      <p:sp>
        <p:nvSpPr>
          <p:cNvPr id="4" name="TextBox 3">
            <a:extLst>
              <a:ext uri="{FF2B5EF4-FFF2-40B4-BE49-F238E27FC236}">
                <a16:creationId xmlns:a16="http://schemas.microsoft.com/office/drawing/2014/main" id="{FED0443D-0088-49BD-BD47-E30DFDD73CC4}"/>
              </a:ext>
            </a:extLst>
          </p:cNvPr>
          <p:cNvSpPr txBox="1"/>
          <p:nvPr/>
        </p:nvSpPr>
        <p:spPr>
          <a:xfrm>
            <a:off x="666750" y="2743885"/>
            <a:ext cx="7029450" cy="646331"/>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Check for any previous faults with the forklift. Make sure these faults have been fixed before using the forklift.</a:t>
            </a:r>
          </a:p>
        </p:txBody>
      </p:sp>
      <p:sp>
        <p:nvSpPr>
          <p:cNvPr id="6" name="TextBox 5">
            <a:extLst>
              <a:ext uri="{FF2B5EF4-FFF2-40B4-BE49-F238E27FC236}">
                <a16:creationId xmlns:a16="http://schemas.microsoft.com/office/drawing/2014/main" id="{2EEC414E-6218-4F8A-8EA4-BC492B76F39F}"/>
              </a:ext>
            </a:extLst>
          </p:cNvPr>
          <p:cNvSpPr txBox="1"/>
          <p:nvPr/>
        </p:nvSpPr>
        <p:spPr>
          <a:xfrm>
            <a:off x="1009650" y="3776186"/>
            <a:ext cx="6096000" cy="1477328"/>
          </a:xfrm>
          <a:prstGeom prst="rect">
            <a:avLst/>
          </a:prstGeom>
          <a:noFill/>
        </p:spPr>
        <p:txBody>
          <a:bodyPr wrap="square">
            <a:spAutoFit/>
          </a:bodyPr>
          <a:lstStyle/>
          <a:p>
            <a:pPr marL="0" indent="0">
              <a:buNone/>
            </a:pPr>
            <a:r>
              <a:rPr lang="en-AU" b="1" dirty="0"/>
              <a:t>Three parts to the logbook</a:t>
            </a:r>
          </a:p>
          <a:p>
            <a:pPr marL="0" indent="0">
              <a:buNone/>
            </a:pPr>
            <a:endParaRPr lang="en-AU" b="1" dirty="0"/>
          </a:p>
          <a:p>
            <a:pPr>
              <a:buFont typeface="+mj-lt"/>
              <a:buAutoNum type="arabicPeriod"/>
            </a:pPr>
            <a:r>
              <a:rPr lang="en-AU" dirty="0"/>
              <a:t>Pre – start inspection</a:t>
            </a:r>
          </a:p>
          <a:p>
            <a:pPr>
              <a:buFont typeface="+mj-lt"/>
              <a:buAutoNum type="arabicPeriod"/>
            </a:pPr>
            <a:r>
              <a:rPr lang="en-AU" dirty="0"/>
              <a:t>Fault recording</a:t>
            </a:r>
          </a:p>
          <a:p>
            <a:pPr>
              <a:buFont typeface="+mj-lt"/>
              <a:buAutoNum type="arabicPeriod"/>
            </a:pPr>
            <a:r>
              <a:rPr lang="en-AU" dirty="0"/>
              <a:t>Annual inspection</a:t>
            </a:r>
          </a:p>
        </p:txBody>
      </p:sp>
    </p:spTree>
    <p:extLst>
      <p:ext uri="{BB962C8B-B14F-4D97-AF65-F5344CB8AC3E}">
        <p14:creationId xmlns:p14="http://schemas.microsoft.com/office/powerpoint/2010/main" val="30294377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2AA51AC-93D0-4D80-8BA3-FD3A6A7C448F}"/>
              </a:ext>
            </a:extLst>
          </p:cNvPr>
          <p:cNvSpPr txBox="1"/>
          <p:nvPr/>
        </p:nvSpPr>
        <p:spPr>
          <a:xfrm>
            <a:off x="1085850" y="844034"/>
            <a:ext cx="9239250" cy="923330"/>
          </a:xfrm>
          <a:prstGeom prst="rect">
            <a:avLst/>
          </a:prstGeom>
          <a:noFill/>
        </p:spPr>
        <p:txBody>
          <a:bodyPr wrap="square">
            <a:spAutoFit/>
          </a:bodyPr>
          <a:lstStyle/>
          <a:p>
            <a:r>
              <a:rPr lang="en-AU" sz="5400" b="1" kern="0" cap="small" dirty="0">
                <a:solidFill>
                  <a:srgbClr val="FFFFFF"/>
                </a:solidFill>
                <a:latin typeface="Montserrat" panose="00000500000000000000" pitchFamily="50" charset="0"/>
                <a:cs typeface="Times New Roman" panose="02020603050405020304" pitchFamily="18" charset="0"/>
              </a:rPr>
              <a:t> Start The Forklift</a:t>
            </a:r>
          </a:p>
        </p:txBody>
      </p:sp>
      <p:sp>
        <p:nvSpPr>
          <p:cNvPr id="5" name="TextBox 4">
            <a:extLst>
              <a:ext uri="{FF2B5EF4-FFF2-40B4-BE49-F238E27FC236}">
                <a16:creationId xmlns:a16="http://schemas.microsoft.com/office/drawing/2014/main" id="{76789555-D9C7-4284-B3C6-8BECDAFCA375}"/>
              </a:ext>
            </a:extLst>
          </p:cNvPr>
          <p:cNvSpPr txBox="1"/>
          <p:nvPr/>
        </p:nvSpPr>
        <p:spPr>
          <a:xfrm>
            <a:off x="400050" y="2305735"/>
            <a:ext cx="6096000" cy="646331"/>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Once you have visually checked the forklift, start it as per the manufacturer’s guidelines</a:t>
            </a:r>
            <a:endParaRPr lang="en-AU" dirty="0"/>
          </a:p>
        </p:txBody>
      </p:sp>
      <p:sp>
        <p:nvSpPr>
          <p:cNvPr id="7" name="TextBox 6">
            <a:extLst>
              <a:ext uri="{FF2B5EF4-FFF2-40B4-BE49-F238E27FC236}">
                <a16:creationId xmlns:a16="http://schemas.microsoft.com/office/drawing/2014/main" id="{1AA0DC33-E072-4750-AECD-1D6634402E95}"/>
              </a:ext>
            </a:extLst>
          </p:cNvPr>
          <p:cNvSpPr txBox="1"/>
          <p:nvPr/>
        </p:nvSpPr>
        <p:spPr>
          <a:xfrm>
            <a:off x="400050" y="3096221"/>
            <a:ext cx="6096000" cy="5232202"/>
          </a:xfrm>
          <a:prstGeom prst="rect">
            <a:avLst/>
          </a:prstGeom>
          <a:noFill/>
        </p:spPr>
        <p:txBody>
          <a:bodyPr wrap="square">
            <a:spAutoFit/>
          </a:bodyPr>
          <a:lstStyle/>
          <a:p>
            <a:pPr lvl="0" eaLnBrk="0">
              <a:spcBef>
                <a:spcPts val="1200"/>
              </a:spcBef>
            </a:pPr>
            <a:r>
              <a:rPr lang="en-US" dirty="0"/>
              <a:t>Ensure the park brake is applied</a:t>
            </a:r>
          </a:p>
          <a:p>
            <a:pPr lvl="0" eaLnBrk="0">
              <a:spcBef>
                <a:spcPts val="1200"/>
              </a:spcBef>
            </a:pPr>
            <a:r>
              <a:rPr lang="en-US" dirty="0"/>
              <a:t>Secure </a:t>
            </a:r>
            <a:r>
              <a:rPr lang="en-US"/>
              <a:t>your seatbelt</a:t>
            </a:r>
            <a:endParaRPr lang="en-US" dirty="0"/>
          </a:p>
          <a:p>
            <a:pPr lvl="0" eaLnBrk="0">
              <a:spcBef>
                <a:spcPts val="1200"/>
              </a:spcBef>
            </a:pPr>
            <a:r>
              <a:rPr lang="en-US" dirty="0"/>
              <a:t>Turn the ignition key to activate the electrical system</a:t>
            </a:r>
            <a:endParaRPr lang="en-AU" dirty="0"/>
          </a:p>
          <a:p>
            <a:pPr lvl="0" eaLnBrk="0">
              <a:spcBef>
                <a:spcPts val="1200"/>
              </a:spcBef>
            </a:pPr>
            <a:r>
              <a:rPr lang="en-US" dirty="0"/>
              <a:t>Turn the ignition key to ‘start’ position to start the engine</a:t>
            </a:r>
            <a:endParaRPr lang="en-AU" dirty="0"/>
          </a:p>
          <a:p>
            <a:pPr lvl="0" eaLnBrk="0">
              <a:spcBef>
                <a:spcPts val="1200"/>
              </a:spcBef>
            </a:pPr>
            <a:r>
              <a:rPr lang="en-US" dirty="0"/>
              <a:t>Release the key once the engine starts</a:t>
            </a:r>
            <a:endParaRPr lang="en-AU" dirty="0"/>
          </a:p>
          <a:p>
            <a:pPr hangingPunct="0">
              <a:spcBef>
                <a:spcPts val="1200"/>
              </a:spcBef>
            </a:pPr>
            <a:r>
              <a:rPr lang="en-AU" dirty="0"/>
              <a:t>After starting the engine, check all functions of the Forklift including;</a:t>
            </a:r>
          </a:p>
          <a:p>
            <a:pPr lvl="1" eaLnBrk="0">
              <a:spcBef>
                <a:spcPts val="1200"/>
              </a:spcBef>
            </a:pPr>
            <a:r>
              <a:rPr lang="en-US" dirty="0"/>
              <a:t>Check the monitoring system and observe all gauges, warning and service lights </a:t>
            </a:r>
          </a:p>
          <a:p>
            <a:pPr lvl="1" eaLnBrk="0">
              <a:spcBef>
                <a:spcPts val="1200"/>
              </a:spcBef>
            </a:pPr>
            <a:r>
              <a:rPr lang="en-US" dirty="0"/>
              <a:t>Test the steering and brake controls</a:t>
            </a:r>
          </a:p>
          <a:p>
            <a:pPr lvl="1" eaLnBrk="0">
              <a:spcBef>
                <a:spcPts val="1200"/>
              </a:spcBef>
            </a:pPr>
            <a:r>
              <a:rPr lang="en-US" dirty="0"/>
              <a:t>Test the hydraulic controls</a:t>
            </a:r>
            <a:endParaRPr lang="en-AU" dirty="0"/>
          </a:p>
          <a:p>
            <a:pPr lvl="1" eaLnBrk="0">
              <a:spcBef>
                <a:spcPts val="1200"/>
              </a:spcBef>
            </a:pPr>
            <a:r>
              <a:rPr lang="en-US" dirty="0"/>
              <a:t>Monitor for any abnormal noises, smells or vibrations</a:t>
            </a:r>
            <a:endParaRPr lang="en-AU" dirty="0"/>
          </a:p>
          <a:p>
            <a:pPr lvl="0" eaLnBrk="0">
              <a:spcBef>
                <a:spcPts val="1200"/>
              </a:spcBef>
            </a:pPr>
            <a:endParaRPr lang="en-AU" dirty="0"/>
          </a:p>
        </p:txBody>
      </p:sp>
      <p:sp>
        <p:nvSpPr>
          <p:cNvPr id="9" name="TextBox 8">
            <a:extLst>
              <a:ext uri="{FF2B5EF4-FFF2-40B4-BE49-F238E27FC236}">
                <a16:creationId xmlns:a16="http://schemas.microsoft.com/office/drawing/2014/main" id="{7398F2D0-4CBE-4495-8ADA-5105D362EF17}"/>
              </a:ext>
            </a:extLst>
          </p:cNvPr>
          <p:cNvSpPr txBox="1"/>
          <p:nvPr/>
        </p:nvSpPr>
        <p:spPr>
          <a:xfrm>
            <a:off x="5867400" y="2726889"/>
            <a:ext cx="6096000" cy="707886"/>
          </a:xfrm>
          <a:prstGeom prst="rect">
            <a:avLst/>
          </a:prstGeom>
          <a:noFill/>
        </p:spPr>
        <p:txBody>
          <a:bodyPr wrap="square">
            <a:spAutoFit/>
          </a:bodyPr>
          <a:lstStyle/>
          <a:p>
            <a:r>
              <a:rPr lang="en-US" sz="2000" dirty="0">
                <a:solidFill>
                  <a:srgbClr val="0070C0"/>
                </a:solidFill>
              </a:rPr>
              <a:t>To enter and exit a forklift, use 3 points of contact and do not use the steering wheel</a:t>
            </a:r>
            <a:endParaRPr lang="en-AU" sz="2000" dirty="0">
              <a:solidFill>
                <a:srgbClr val="0070C0"/>
              </a:solidFill>
            </a:endParaRPr>
          </a:p>
        </p:txBody>
      </p:sp>
    </p:spTree>
    <p:extLst>
      <p:ext uri="{BB962C8B-B14F-4D97-AF65-F5344CB8AC3E}">
        <p14:creationId xmlns:p14="http://schemas.microsoft.com/office/powerpoint/2010/main" val="412494184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3E2BC8F4-9FCE-490E-A349-C6473ED6D03C}"/>
              </a:ext>
            </a:extLst>
          </p:cNvPr>
          <p:cNvSpPr txBox="1">
            <a:spLocks/>
          </p:cNvSpPr>
          <p:nvPr/>
        </p:nvSpPr>
        <p:spPr>
          <a:xfrm>
            <a:off x="723900" y="637282"/>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b="1" kern="0" cap="small" dirty="0">
                <a:solidFill>
                  <a:srgbClr val="FFFFFF"/>
                </a:solidFill>
                <a:latin typeface="Montserrat" panose="00000500000000000000" pitchFamily="50" charset="0"/>
                <a:ea typeface="+mn-ea"/>
                <a:cs typeface="Times New Roman" panose="02020603050405020304" pitchFamily="18" charset="0"/>
              </a:rPr>
              <a:t>Forward and Side stability</a:t>
            </a:r>
          </a:p>
        </p:txBody>
      </p:sp>
      <p:sp>
        <p:nvSpPr>
          <p:cNvPr id="2" name="Rectangle 2">
            <a:extLst>
              <a:ext uri="{FF2B5EF4-FFF2-40B4-BE49-F238E27FC236}">
                <a16:creationId xmlns:a16="http://schemas.microsoft.com/office/drawing/2014/main" id="{F83378AC-3BFA-48C8-BA51-A7C48B4C0405}"/>
              </a:ext>
            </a:extLst>
          </p:cNvPr>
          <p:cNvSpPr>
            <a:spLocks noChangeArrowheads="1"/>
          </p:cNvSpPr>
          <p:nvPr/>
        </p:nvSpPr>
        <p:spPr bwMode="auto">
          <a:xfrm>
            <a:off x="209550" y="242842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Conditions that may cause a forklift truck to tip over sideways (lateral instability) include:</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pic>
        <p:nvPicPr>
          <p:cNvPr id="2049" name="Picture 2">
            <a:extLst>
              <a:ext uri="{FF2B5EF4-FFF2-40B4-BE49-F238E27FC236}">
                <a16:creationId xmlns:a16="http://schemas.microsoft.com/office/drawing/2014/main" id="{D1ADD224-8C6C-455F-B51E-140CBD3451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840" r="18526" b="12871"/>
          <a:stretch>
            <a:fillRect/>
          </a:stretch>
        </p:blipFill>
        <p:spPr bwMode="auto">
          <a:xfrm>
            <a:off x="3974305" y="3095625"/>
            <a:ext cx="2798763" cy="258127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a:extLst>
              <a:ext uri="{FF2B5EF4-FFF2-40B4-BE49-F238E27FC236}">
                <a16:creationId xmlns:a16="http://schemas.microsoft.com/office/drawing/2014/main" id="{0D6A1E23-166E-43EE-9ADA-170025B44BD6}"/>
              </a:ext>
            </a:extLst>
          </p:cNvPr>
          <p:cNvSpPr>
            <a:spLocks noChangeArrowheads="1"/>
          </p:cNvSpPr>
          <p:nvPr/>
        </p:nvSpPr>
        <p:spPr bwMode="auto">
          <a:xfrm>
            <a:off x="590550" y="2881565"/>
            <a:ext cx="3352800"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Unevenly distributed load.</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Turning at an unsafe speed.</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Side shift not centred.</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Driving over uneven surfaces.</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Driving with a flat or underinflated tyre.</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Driving too fast (loaded or unloaded).</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Turning with the load raised.</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Driving with the load in the elevated position.</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Operating on a sloping surface.</a:t>
            </a:r>
          </a:p>
          <a:p>
            <a:pPr marL="0" marR="0" lvl="0" indent="0" algn="l" defTabSz="914400" rtl="0" eaLnBrk="0" fontAlgn="base" latinLnBrk="0" hangingPunct="0">
              <a:lnSpc>
                <a:spcPct val="100000"/>
              </a:lnSpc>
              <a:spcBef>
                <a:spcPct val="0"/>
              </a:spcBef>
              <a:spcAft>
                <a:spcPct val="0"/>
              </a:spcAft>
              <a:buClrTx/>
              <a:buSzTx/>
              <a:buFontTx/>
              <a:buNone/>
              <a:tabLst/>
            </a:pPr>
            <a:b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b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283754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3">
            <a:extLst>
              <a:ext uri="{FF2B5EF4-FFF2-40B4-BE49-F238E27FC236}">
                <a16:creationId xmlns:a16="http://schemas.microsoft.com/office/drawing/2014/main" id="{90EC64FD-439E-46FA-ACAF-8BE9D2F86E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1539" b="15157"/>
          <a:stretch>
            <a:fillRect/>
          </a:stretch>
        </p:blipFill>
        <p:spPr bwMode="auto">
          <a:xfrm>
            <a:off x="325985" y="4823637"/>
            <a:ext cx="2743200" cy="1957387"/>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a:extLst>
              <a:ext uri="{FF2B5EF4-FFF2-40B4-BE49-F238E27FC236}">
                <a16:creationId xmlns:a16="http://schemas.microsoft.com/office/drawing/2014/main" id="{CAB27858-55F8-40C2-BB5E-A2919C6A47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9662"/>
          <a:stretch>
            <a:fillRect/>
          </a:stretch>
        </p:blipFill>
        <p:spPr bwMode="auto">
          <a:xfrm>
            <a:off x="9345065" y="3133337"/>
            <a:ext cx="2520950" cy="18288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3">
            <a:extLst>
              <a:ext uri="{FF2B5EF4-FFF2-40B4-BE49-F238E27FC236}">
                <a16:creationId xmlns:a16="http://schemas.microsoft.com/office/drawing/2014/main" id="{4D42A657-120B-4998-AC2C-90361D9494E0}"/>
              </a:ext>
            </a:extLst>
          </p:cNvPr>
          <p:cNvSpPr>
            <a:spLocks noChangeArrowheads="1"/>
          </p:cNvSpPr>
          <p:nvPr/>
        </p:nvSpPr>
        <p:spPr bwMode="auto">
          <a:xfrm>
            <a:off x="190500" y="2207537"/>
            <a:ext cx="7455887"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600" b="0" i="0" u="none" strike="noStrike" cap="none" normalizeH="0" baseline="0" dirty="0">
                <a:ln>
                  <a:noFill/>
                </a:ln>
                <a:solidFill>
                  <a:srgbClr val="000000"/>
                </a:solidFill>
                <a:effectLst/>
                <a:latin typeface="Impact" panose="020B0806030902050204" pitchFamily="34" charset="0"/>
                <a:ea typeface="MS Mincho" panose="02020609040205080304" pitchFamily="49" charset="-128"/>
                <a:cs typeface="Times New Roman" panose="02020603050405020304" pitchFamily="18" charset="0"/>
              </a:rPr>
              <a:t>LONGITUDINAL INSTABILITY</a:t>
            </a:r>
            <a:endParaRPr kumimoji="0" lang="en-AU" altLang="en-US" sz="1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6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Conditions that may cause a forklift truck to tip forward lengthways (longitudinal instability) include</a:t>
            </a: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
        <p:nvSpPr>
          <p:cNvPr id="3" name="Rectangle 4">
            <a:extLst>
              <a:ext uri="{FF2B5EF4-FFF2-40B4-BE49-F238E27FC236}">
                <a16:creationId xmlns:a16="http://schemas.microsoft.com/office/drawing/2014/main" id="{9616F016-5E62-43EF-ACDB-60FF5CC0A9B4}"/>
              </a:ext>
            </a:extLst>
          </p:cNvPr>
          <p:cNvSpPr>
            <a:spLocks noChangeArrowheads="1"/>
          </p:cNvSpPr>
          <p:nvPr/>
        </p:nvSpPr>
        <p:spPr bwMode="auto">
          <a:xfrm>
            <a:off x="190500" y="3069311"/>
            <a:ext cx="4171950"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R="0" lvl="0" indent="-171450">
              <a:lnSpc>
                <a:spcPct val="100000"/>
              </a:lnSpc>
              <a:buClrTx/>
              <a:buSzTx/>
              <a:buFontTx/>
              <a:buChar char="•"/>
              <a:tabLst/>
            </a:pPr>
            <a:r>
              <a:rPr lang="en-AU" altLang="en-US" dirty="0">
                <a:latin typeface="Arial Narrow" panose="020B0606020202030204" pitchFamily="34" charset="0"/>
                <a:ea typeface="MS Mincho" panose="02020609040205080304" pitchFamily="49" charset="-128"/>
                <a:cs typeface="Times New Roman" panose="02020603050405020304" pitchFamily="18" charset="0"/>
              </a:rPr>
              <a:t>Driving with the load in the elevated position.</a:t>
            </a:r>
          </a:p>
          <a:p>
            <a:pPr marR="0" lvl="0" indent="-171450">
              <a:lnSpc>
                <a:spcPct val="100000"/>
              </a:lnSpc>
              <a:buClrTx/>
              <a:buSzTx/>
              <a:buFontTx/>
              <a:buChar char="•"/>
              <a:tabLst/>
            </a:pPr>
            <a:r>
              <a:rPr lang="en-AU" altLang="en-US" dirty="0">
                <a:latin typeface="Arial Narrow" panose="020B0606020202030204" pitchFamily="34" charset="0"/>
                <a:ea typeface="MS Mincho" panose="02020609040205080304" pitchFamily="49" charset="-128"/>
                <a:cs typeface="Times New Roman" panose="02020603050405020304" pitchFamily="18" charset="0"/>
              </a:rPr>
              <a:t>Overloading.</a:t>
            </a:r>
          </a:p>
          <a:p>
            <a:pPr marR="0" lvl="0" indent="-171450">
              <a:lnSpc>
                <a:spcPct val="100000"/>
              </a:lnSpc>
              <a:buClrTx/>
              <a:buSzTx/>
              <a:buFontTx/>
              <a:buChar char="•"/>
              <a:tabLst/>
            </a:pPr>
            <a:r>
              <a:rPr lang="en-AU" altLang="en-US" dirty="0">
                <a:latin typeface="Arial Narrow" panose="020B0606020202030204" pitchFamily="34" charset="0"/>
                <a:ea typeface="MS Mincho" panose="02020609040205080304" pitchFamily="49" charset="-128"/>
                <a:cs typeface="Times New Roman" panose="02020603050405020304" pitchFamily="18" charset="0"/>
              </a:rPr>
              <a:t>Severe braking.</a:t>
            </a:r>
          </a:p>
          <a:p>
            <a:pPr marR="0" lvl="0" indent="-171450">
              <a:lnSpc>
                <a:spcPct val="100000"/>
              </a:lnSpc>
              <a:buClrTx/>
              <a:buSzTx/>
              <a:buFontTx/>
              <a:buChar char="•"/>
              <a:tabLst/>
            </a:pPr>
            <a:r>
              <a:rPr lang="en-AU" altLang="en-US" dirty="0">
                <a:latin typeface="Arial Narrow" panose="020B0606020202030204" pitchFamily="34" charset="0"/>
                <a:ea typeface="MS Mincho" panose="02020609040205080304" pitchFamily="49" charset="-128"/>
                <a:cs typeface="Times New Roman" panose="02020603050405020304" pitchFamily="18" charset="0"/>
              </a:rPr>
              <a:t>Incorrect use of the mast tilt (especially with the load carried at a high level).</a:t>
            </a:r>
          </a:p>
          <a:p>
            <a:pPr marR="0" lvl="0" indent="-171450">
              <a:lnSpc>
                <a:spcPct val="100000"/>
              </a:lnSpc>
              <a:buClrTx/>
              <a:buSzTx/>
              <a:buFontTx/>
              <a:buChar char="•"/>
              <a:tabLst/>
            </a:pPr>
            <a:r>
              <a:rPr lang="en-AU" altLang="en-US" dirty="0">
                <a:latin typeface="Arial Narrow" panose="020B0606020202030204" pitchFamily="34" charset="0"/>
                <a:ea typeface="MS Mincho" panose="02020609040205080304" pitchFamily="49" charset="-128"/>
                <a:cs typeface="Times New Roman" panose="02020603050405020304" pitchFamily="18" charset="0"/>
              </a:rPr>
              <a:t>Unevenly distributed load.</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
        <p:nvSpPr>
          <p:cNvPr id="4" name="Rectangle 5">
            <a:extLst>
              <a:ext uri="{FF2B5EF4-FFF2-40B4-BE49-F238E27FC236}">
                <a16:creationId xmlns:a16="http://schemas.microsoft.com/office/drawing/2014/main" id="{7355F0CF-7C4D-485E-81AB-D75A946E3FA9}"/>
              </a:ext>
            </a:extLst>
          </p:cNvPr>
          <p:cNvSpPr>
            <a:spLocks noChangeArrowheads="1"/>
          </p:cNvSpPr>
          <p:nvPr/>
        </p:nvSpPr>
        <p:spPr bwMode="auto">
          <a:xfrm rot="10800000" flipV="1">
            <a:off x="4362450" y="3069311"/>
            <a:ext cx="5127628"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buFontTx/>
              <a:buChar char="•"/>
            </a:pPr>
            <a:r>
              <a:rPr lang="en-AU" altLang="en-US" dirty="0">
                <a:latin typeface="Arial Narrow" panose="020B0606020202030204" pitchFamily="34" charset="0"/>
                <a:ea typeface="MS Mincho" panose="02020609040205080304" pitchFamily="49" charset="-128"/>
                <a:cs typeface="Times New Roman" panose="02020603050405020304" pitchFamily="18" charset="0"/>
              </a:rPr>
              <a:t>Shifting of the load centre forward (centre of load is forward of the approved load centre).</a:t>
            </a:r>
          </a:p>
          <a:p>
            <a:pPr>
              <a:buFontTx/>
              <a:buChar char="•"/>
            </a:pPr>
            <a:r>
              <a:rPr lang="en-AU" altLang="en-US" dirty="0">
                <a:latin typeface="Arial Narrow" panose="020B0606020202030204" pitchFamily="34" charset="0"/>
                <a:ea typeface="MS Mincho" panose="02020609040205080304" pitchFamily="49" charset="-128"/>
                <a:cs typeface="Times New Roman" panose="02020603050405020304" pitchFamily="18" charset="0"/>
              </a:rPr>
              <a:t>Operating on sloping surface.</a:t>
            </a:r>
          </a:p>
          <a:p>
            <a:pPr>
              <a:buFontTx/>
              <a:buChar char="•"/>
            </a:pPr>
            <a:r>
              <a:rPr lang="en-AU" altLang="en-US" dirty="0">
                <a:latin typeface="Arial Narrow" panose="020B0606020202030204" pitchFamily="34" charset="0"/>
                <a:ea typeface="MS Mincho" panose="02020609040205080304" pitchFamily="49" charset="-128"/>
                <a:cs typeface="Times New Roman" panose="02020603050405020304" pitchFamily="18" charset="0"/>
              </a:rPr>
              <a:t>Driving over uneven surfaces.</a:t>
            </a:r>
          </a:p>
          <a:p>
            <a:pPr>
              <a:buFontTx/>
              <a:buChar char="•"/>
            </a:pPr>
            <a:r>
              <a:rPr lang="en-AU" altLang="en-US" dirty="0">
                <a:latin typeface="Arial Narrow" panose="020B0606020202030204" pitchFamily="34" charset="0"/>
                <a:ea typeface="MS Mincho" panose="02020609040205080304" pitchFamily="49" charset="-128"/>
                <a:cs typeface="Times New Roman" panose="02020603050405020304" pitchFamily="18" charset="0"/>
              </a:rPr>
              <a:t>Load not positioned against the heel of the fork arms.</a:t>
            </a:r>
          </a:p>
          <a:p>
            <a:pPr>
              <a:buFontTx/>
              <a:buChar char="•"/>
            </a:pPr>
            <a:r>
              <a:rPr lang="en-AU" altLang="en-US" dirty="0">
                <a:latin typeface="Arial Narrow" panose="020B0606020202030204" pitchFamily="34" charset="0"/>
                <a:ea typeface="MS Mincho" panose="02020609040205080304" pitchFamily="49" charset="-128"/>
                <a:cs typeface="Times New Roman" panose="02020603050405020304" pitchFamily="18" charset="0"/>
              </a:rPr>
              <a:t>Driving too fast (loaded or unloaded), including reversing </a:t>
            </a:r>
          </a:p>
        </p:txBody>
      </p:sp>
      <p:sp>
        <p:nvSpPr>
          <p:cNvPr id="8" name="TextBox 7">
            <a:extLst>
              <a:ext uri="{FF2B5EF4-FFF2-40B4-BE49-F238E27FC236}">
                <a16:creationId xmlns:a16="http://schemas.microsoft.com/office/drawing/2014/main" id="{0D76043D-4120-4519-B1FD-8B84C6968860}"/>
              </a:ext>
            </a:extLst>
          </p:cNvPr>
          <p:cNvSpPr txBox="1"/>
          <p:nvPr/>
        </p:nvSpPr>
        <p:spPr>
          <a:xfrm>
            <a:off x="870443" y="933478"/>
            <a:ext cx="6096000" cy="369332"/>
          </a:xfrm>
          <a:prstGeom prst="rect">
            <a:avLst/>
          </a:prstGeom>
          <a:noFill/>
        </p:spPr>
        <p:txBody>
          <a:bodyPr wrap="square">
            <a:spAutoFit/>
          </a:bodyPr>
          <a:lstStyle/>
          <a:p>
            <a:r>
              <a:rPr lang="en-AU" b="1" kern="0" cap="small" dirty="0">
                <a:solidFill>
                  <a:srgbClr val="FFFFFF"/>
                </a:solidFill>
                <a:latin typeface="Montserrat" panose="00000500000000000000" pitchFamily="50" charset="0"/>
                <a:ea typeface="+mn-ea"/>
                <a:cs typeface="Times New Roman" panose="02020603050405020304" pitchFamily="18" charset="0"/>
              </a:rPr>
              <a:t>Forward and Side stability</a:t>
            </a:r>
          </a:p>
        </p:txBody>
      </p:sp>
    </p:spTree>
    <p:extLst>
      <p:ext uri="{BB962C8B-B14F-4D97-AF65-F5344CB8AC3E}">
        <p14:creationId xmlns:p14="http://schemas.microsoft.com/office/powerpoint/2010/main" val="26352441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E5F63A5-A1E0-4DE9-8DF6-8C9DE38180DA}"/>
              </a:ext>
            </a:extLst>
          </p:cNvPr>
          <p:cNvSpPr txBox="1"/>
          <p:nvPr/>
        </p:nvSpPr>
        <p:spPr>
          <a:xfrm>
            <a:off x="1181100" y="1015484"/>
            <a:ext cx="60960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800" b="1" i="0" u="none" strike="noStrike" kern="0" cap="small" spc="0" normalizeH="0" baseline="0" noProof="0" dirty="0">
                <a:ln>
                  <a:noFill/>
                </a:ln>
                <a:solidFill>
                  <a:srgbClr val="FFFFFF"/>
                </a:solidFill>
                <a:effectLst/>
                <a:uLnTx/>
                <a:uFillTx/>
                <a:latin typeface="Montserrat" panose="00000500000000000000" pitchFamily="50" charset="0"/>
                <a:ea typeface="+mn-ea"/>
                <a:cs typeface="Times New Roman" panose="02020603050405020304" pitchFamily="18" charset="0"/>
              </a:rPr>
              <a:t>Stacking loads</a:t>
            </a:r>
          </a:p>
        </p:txBody>
      </p:sp>
      <p:sp>
        <p:nvSpPr>
          <p:cNvPr id="5" name="TextBox 4">
            <a:extLst>
              <a:ext uri="{FF2B5EF4-FFF2-40B4-BE49-F238E27FC236}">
                <a16:creationId xmlns:a16="http://schemas.microsoft.com/office/drawing/2014/main" id="{25BAF1EF-06D0-4CD9-83B4-239D73F1090F}"/>
              </a:ext>
            </a:extLst>
          </p:cNvPr>
          <p:cNvSpPr txBox="1"/>
          <p:nvPr/>
        </p:nvSpPr>
        <p:spPr>
          <a:xfrm>
            <a:off x="432198" y="2812227"/>
            <a:ext cx="6093618" cy="2862322"/>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You may need to lean out slightly to one side for a better view of the load.</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If refilling stock into racking or shelves, you need to make sure that:</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Loads are stacked on a firm level site.</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Heavy goods are placed at the bottom.</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The stack does not become unstable due to height</a:t>
            </a:r>
            <a:endParaRPr lang="en-AU" dirty="0"/>
          </a:p>
        </p:txBody>
      </p:sp>
      <p:pic>
        <p:nvPicPr>
          <p:cNvPr id="7170" name="Picture 2" descr="FORKLIFT BACKREST ▷ Forklift Load Backrest Requirements">
            <a:extLst>
              <a:ext uri="{FF2B5EF4-FFF2-40B4-BE49-F238E27FC236}">
                <a16:creationId xmlns:a16="http://schemas.microsoft.com/office/drawing/2014/main" id="{6F4FE15E-3C96-4472-A1E7-C3331E82B1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9027" y="2626549"/>
            <a:ext cx="6096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63479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198117C3-B708-47F2-A57A-A0C2FAA127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56111" y="3810000"/>
            <a:ext cx="3564389" cy="2142676"/>
          </a:xfrm>
          <a:prstGeom prst="rect">
            <a:avLst/>
          </a:prstGeom>
          <a:noFill/>
          <a:extLst>
            <a:ext uri="{909E8E84-426E-40DD-AFC4-6F175D3DCCD1}">
              <a14:hiddenFill xmlns:a14="http://schemas.microsoft.com/office/drawing/2010/main">
                <a:solidFill>
                  <a:srgbClr val="FFFFFF"/>
                </a:solidFill>
              </a14:hiddenFill>
            </a:ext>
          </a:extLst>
        </p:spPr>
      </p:pic>
      <p:pic>
        <p:nvPicPr>
          <p:cNvPr id="4097" name="Picture 1">
            <a:extLst>
              <a:ext uri="{FF2B5EF4-FFF2-40B4-BE49-F238E27FC236}">
                <a16:creationId xmlns:a16="http://schemas.microsoft.com/office/drawing/2014/main" id="{AE00241C-5BF5-4E78-A909-704081FE92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755" b="14015"/>
          <a:stretch>
            <a:fillRect/>
          </a:stretch>
        </p:blipFill>
        <p:spPr bwMode="auto">
          <a:xfrm>
            <a:off x="933450" y="4028806"/>
            <a:ext cx="1800225" cy="2286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3">
            <a:extLst>
              <a:ext uri="{FF2B5EF4-FFF2-40B4-BE49-F238E27FC236}">
                <a16:creationId xmlns:a16="http://schemas.microsoft.com/office/drawing/2014/main" id="{2D01D3A6-3FDA-4017-9B33-379C0676655A}"/>
              </a:ext>
            </a:extLst>
          </p:cNvPr>
          <p:cNvSpPr>
            <a:spLocks noChangeArrowheads="1"/>
          </p:cNvSpPr>
          <p:nvPr/>
        </p:nvSpPr>
        <p:spPr bwMode="auto">
          <a:xfrm>
            <a:off x="171450" y="2346343"/>
            <a:ext cx="10191750" cy="104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Keep the load at about axle height while travelling and tilt the mast backwards for stability.</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Do not travel or turn the forklift with the load raised up in the air. The load height can affect the stability of the forklift while travelling, braking or turning. This creates a hazard that could result in the forklift tipping over, rolling over or losing the load.</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
        <p:nvSpPr>
          <p:cNvPr id="3" name="Rectangle 4">
            <a:extLst>
              <a:ext uri="{FF2B5EF4-FFF2-40B4-BE49-F238E27FC236}">
                <a16:creationId xmlns:a16="http://schemas.microsoft.com/office/drawing/2014/main" id="{F5BD577E-BA09-439A-BF75-8385CBBB296E}"/>
              </a:ext>
            </a:extLst>
          </p:cNvPr>
          <p:cNvSpPr>
            <a:spLocks noChangeArrowheads="1"/>
          </p:cNvSpPr>
          <p:nvPr/>
        </p:nvSpPr>
        <p:spPr bwMode="auto">
          <a:xfrm>
            <a:off x="3924300" y="48768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4" name="Rectangle 5">
            <a:extLst>
              <a:ext uri="{FF2B5EF4-FFF2-40B4-BE49-F238E27FC236}">
                <a16:creationId xmlns:a16="http://schemas.microsoft.com/office/drawing/2014/main" id="{EAA64BD9-D399-4D4D-8818-E095F307E2DC}"/>
              </a:ext>
            </a:extLst>
          </p:cNvPr>
          <p:cNvSpPr>
            <a:spLocks noChangeArrowheads="1"/>
          </p:cNvSpPr>
          <p:nvPr/>
        </p:nvSpPr>
        <p:spPr bwMode="auto">
          <a:xfrm>
            <a:off x="419101" y="349086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If the load blocks your view, travel in reverse. Get somebody to direct you and keep an eye out for other people or equipment in the area.</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Make sure the warning devices are working correctly and always check your mirrors and look over both shoulders before reversing in the forklift. </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Be aware of rear end swing. This can be very dangerous for people nearby.</a:t>
            </a: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
        <p:nvSpPr>
          <p:cNvPr id="8" name="TextBox 7">
            <a:extLst>
              <a:ext uri="{FF2B5EF4-FFF2-40B4-BE49-F238E27FC236}">
                <a16:creationId xmlns:a16="http://schemas.microsoft.com/office/drawing/2014/main" id="{3C43FC8B-2BC0-4B5B-996A-9B2E6A17B7CF}"/>
              </a:ext>
            </a:extLst>
          </p:cNvPr>
          <p:cNvSpPr txBox="1"/>
          <p:nvPr/>
        </p:nvSpPr>
        <p:spPr>
          <a:xfrm>
            <a:off x="933450" y="720658"/>
            <a:ext cx="8058150" cy="369332"/>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800" b="0" i="0" u="none" strike="noStrike" cap="none" normalizeH="0" baseline="0" dirty="0">
                <a:ln>
                  <a:noFill/>
                </a:ln>
                <a:solidFill>
                  <a:schemeClr val="bg1"/>
                </a:solidFill>
                <a:effectLst/>
                <a:latin typeface="Impact" panose="020B0806030902050204" pitchFamily="34" charset="0"/>
                <a:ea typeface="MS Mincho" panose="02020609040205080304" pitchFamily="49" charset="-128"/>
                <a:cs typeface="Times New Roman" panose="02020603050405020304" pitchFamily="18" charset="0"/>
              </a:rPr>
              <a:t>TRAVELLING WITH A LOAD</a:t>
            </a:r>
            <a:endParaRPr kumimoji="0" lang="en-AU" altLang="en-US" sz="1100" b="0" i="0" u="none" strike="noStrike" cap="none" normalizeH="0" baseline="0" dirty="0">
              <a:ln>
                <a:noFill/>
              </a:ln>
              <a:solidFill>
                <a:schemeClr val="bg1"/>
              </a:solidFill>
              <a:effectLst/>
            </a:endParaRPr>
          </a:p>
        </p:txBody>
      </p:sp>
    </p:spTree>
    <p:extLst>
      <p:ext uri="{BB962C8B-B14F-4D97-AF65-F5344CB8AC3E}">
        <p14:creationId xmlns:p14="http://schemas.microsoft.com/office/powerpoint/2010/main" val="407824426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8C5E25-FB81-4107-9B1D-DEC06B2EB1B9}"/>
              </a:ext>
            </a:extLst>
          </p:cNvPr>
          <p:cNvSpPr txBox="1"/>
          <p:nvPr/>
        </p:nvSpPr>
        <p:spPr>
          <a:xfrm>
            <a:off x="1181100" y="1015484"/>
            <a:ext cx="60960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1" kern="0" cap="small" dirty="0">
                <a:solidFill>
                  <a:srgbClr val="FFFFFF"/>
                </a:solidFill>
                <a:latin typeface="Montserrat" panose="00000500000000000000" pitchFamily="50" charset="0"/>
                <a:cs typeface="Times New Roman" panose="02020603050405020304" pitchFamily="18" charset="0"/>
              </a:rPr>
              <a:t>Inclines and declines</a:t>
            </a:r>
            <a:endParaRPr kumimoji="0" lang="en-AU" sz="1800" b="1" i="0" u="none" strike="noStrike" kern="0" cap="small" spc="0" normalizeH="0" baseline="0" noProof="0" dirty="0">
              <a:ln>
                <a:noFill/>
              </a:ln>
              <a:solidFill>
                <a:srgbClr val="FFFFFF"/>
              </a:solidFill>
              <a:effectLst/>
              <a:uLnTx/>
              <a:uFillTx/>
              <a:latin typeface="Montserrat" panose="00000500000000000000" pitchFamily="50" charset="0"/>
              <a:ea typeface="+mn-ea"/>
              <a:cs typeface="Times New Roman" panose="02020603050405020304" pitchFamily="18" charset="0"/>
            </a:endParaRPr>
          </a:p>
        </p:txBody>
      </p:sp>
      <p:sp>
        <p:nvSpPr>
          <p:cNvPr id="6" name="TextBox 5">
            <a:extLst>
              <a:ext uri="{FF2B5EF4-FFF2-40B4-BE49-F238E27FC236}">
                <a16:creationId xmlns:a16="http://schemas.microsoft.com/office/drawing/2014/main" id="{C318793B-3B7E-44A7-9F90-83AFC8251E8A}"/>
              </a:ext>
            </a:extLst>
          </p:cNvPr>
          <p:cNvSpPr txBox="1"/>
          <p:nvPr/>
        </p:nvSpPr>
        <p:spPr>
          <a:xfrm>
            <a:off x="6877050" y="2539216"/>
            <a:ext cx="6919912" cy="3970318"/>
          </a:xfrm>
          <a:prstGeom prst="rect">
            <a:avLst/>
          </a:prstGeom>
          <a:noFill/>
        </p:spPr>
        <p:txBody>
          <a:bodyPr wrap="square">
            <a:spAutoFit/>
          </a:bodyPr>
          <a:lstStyle/>
          <a:p>
            <a:r>
              <a:rPr lang="en-AU" sz="1800" b="0" i="0" dirty="0">
                <a:solidFill>
                  <a:srgbClr val="000000"/>
                </a:solidFill>
                <a:effectLst/>
                <a:latin typeface="ArialMT"/>
              </a:rPr>
              <a:t>• Keep the forks approximately 20-30cm</a:t>
            </a:r>
            <a:br>
              <a:rPr lang="en-AU" sz="1800" b="0" i="0" dirty="0">
                <a:solidFill>
                  <a:srgbClr val="000000"/>
                </a:solidFill>
                <a:effectLst/>
                <a:latin typeface="ArialMT"/>
              </a:rPr>
            </a:br>
            <a:r>
              <a:rPr lang="en-AU" sz="1800" b="0" i="0" dirty="0">
                <a:solidFill>
                  <a:srgbClr val="000000"/>
                </a:solidFill>
                <a:effectLst/>
                <a:latin typeface="ArialMT"/>
              </a:rPr>
              <a:t>above the ground</a:t>
            </a:r>
            <a:br>
              <a:rPr lang="en-AU" sz="1800" b="0" i="0" dirty="0">
                <a:solidFill>
                  <a:srgbClr val="000000"/>
                </a:solidFill>
                <a:effectLst/>
                <a:latin typeface="ArialMT"/>
              </a:rPr>
            </a:br>
            <a:r>
              <a:rPr lang="en-AU" sz="1800" b="0" i="0" dirty="0">
                <a:solidFill>
                  <a:srgbClr val="000000"/>
                </a:solidFill>
                <a:effectLst/>
                <a:latin typeface="ArialMT"/>
              </a:rPr>
              <a:t>• Select a low gear when traveling uphill</a:t>
            </a:r>
            <a:br>
              <a:rPr lang="en-AU" sz="1800" b="0" i="0" dirty="0">
                <a:solidFill>
                  <a:srgbClr val="000000"/>
                </a:solidFill>
                <a:effectLst/>
                <a:latin typeface="ArialMT"/>
              </a:rPr>
            </a:br>
            <a:r>
              <a:rPr lang="en-AU" sz="1800" b="0" i="0" dirty="0">
                <a:solidFill>
                  <a:srgbClr val="000000"/>
                </a:solidFill>
                <a:effectLst/>
                <a:latin typeface="ArialMT"/>
              </a:rPr>
              <a:t>or downhill</a:t>
            </a:r>
            <a:br>
              <a:rPr lang="en-AU" sz="1800" b="0" i="0" dirty="0">
                <a:solidFill>
                  <a:srgbClr val="000000"/>
                </a:solidFill>
                <a:effectLst/>
                <a:latin typeface="ArialMT"/>
              </a:rPr>
            </a:br>
            <a:r>
              <a:rPr lang="en-AU" sz="1800" b="0" i="0" dirty="0">
                <a:solidFill>
                  <a:srgbClr val="000000"/>
                </a:solidFill>
                <a:effectLst/>
                <a:latin typeface="ArialMT"/>
              </a:rPr>
              <a:t>• When travelling downhill, use the</a:t>
            </a:r>
            <a:br>
              <a:rPr lang="en-AU" sz="1800" b="0" i="0" dirty="0">
                <a:solidFill>
                  <a:srgbClr val="000000"/>
                </a:solidFill>
                <a:effectLst/>
                <a:latin typeface="ArialMT"/>
              </a:rPr>
            </a:br>
            <a:r>
              <a:rPr lang="en-AU" sz="1800" b="0" i="0" dirty="0">
                <a:solidFill>
                  <a:srgbClr val="000000"/>
                </a:solidFill>
                <a:effectLst/>
                <a:latin typeface="ArialMT"/>
              </a:rPr>
              <a:t>braking force of the engine and the</a:t>
            </a:r>
            <a:br>
              <a:rPr lang="en-AU" sz="1800" b="0" i="0" dirty="0">
                <a:solidFill>
                  <a:srgbClr val="000000"/>
                </a:solidFill>
                <a:effectLst/>
                <a:latin typeface="ArialMT"/>
              </a:rPr>
            </a:br>
            <a:r>
              <a:rPr lang="en-AU" sz="1800" b="0" i="0" dirty="0">
                <a:solidFill>
                  <a:srgbClr val="000000"/>
                </a:solidFill>
                <a:effectLst/>
                <a:latin typeface="ArialMT"/>
              </a:rPr>
              <a:t>brake pedal to control speed</a:t>
            </a:r>
            <a:br>
              <a:rPr lang="en-AU" sz="1800" b="0" i="0" dirty="0">
                <a:solidFill>
                  <a:srgbClr val="000000"/>
                </a:solidFill>
                <a:effectLst/>
                <a:latin typeface="ArialMT"/>
              </a:rPr>
            </a:br>
            <a:r>
              <a:rPr lang="en-AU" sz="1800" b="0" i="0" dirty="0">
                <a:solidFill>
                  <a:srgbClr val="000000"/>
                </a:solidFill>
                <a:effectLst/>
                <a:latin typeface="ArialMT"/>
              </a:rPr>
              <a:t>• If the engine stops when the machine</a:t>
            </a:r>
            <a:br>
              <a:rPr lang="en-AU" sz="1800" b="0" i="0" dirty="0">
                <a:solidFill>
                  <a:srgbClr val="000000"/>
                </a:solidFill>
                <a:effectLst/>
                <a:latin typeface="ArialMT"/>
              </a:rPr>
            </a:br>
            <a:r>
              <a:rPr lang="en-AU" sz="1800" b="0" i="0" dirty="0">
                <a:solidFill>
                  <a:srgbClr val="000000"/>
                </a:solidFill>
                <a:effectLst/>
                <a:latin typeface="ArialMT"/>
              </a:rPr>
              <a:t>is on a slope, depress the brake pedal,</a:t>
            </a:r>
            <a:br>
              <a:rPr lang="en-AU" sz="1800" b="0" i="0" dirty="0">
                <a:solidFill>
                  <a:srgbClr val="000000"/>
                </a:solidFill>
                <a:effectLst/>
                <a:latin typeface="ArialMT"/>
              </a:rPr>
            </a:br>
            <a:r>
              <a:rPr lang="en-AU" sz="1800" b="0" i="0" dirty="0">
                <a:solidFill>
                  <a:srgbClr val="000000"/>
                </a:solidFill>
                <a:effectLst/>
                <a:latin typeface="ArialMT"/>
              </a:rPr>
              <a:t>lower the fork </a:t>
            </a:r>
            <a:r>
              <a:rPr lang="en-AU" sz="1800" b="0" i="0" dirty="0" err="1">
                <a:solidFill>
                  <a:srgbClr val="000000"/>
                </a:solidFill>
                <a:effectLst/>
                <a:latin typeface="ArialMT"/>
              </a:rPr>
              <a:t>tynes</a:t>
            </a:r>
            <a:r>
              <a:rPr lang="en-AU" sz="1800" b="0" i="0" dirty="0">
                <a:solidFill>
                  <a:srgbClr val="000000"/>
                </a:solidFill>
                <a:effectLst/>
                <a:latin typeface="ArialMT"/>
              </a:rPr>
              <a:t>, apply the parking</a:t>
            </a:r>
            <a:br>
              <a:rPr lang="en-AU" sz="1800" b="0" i="0" dirty="0">
                <a:solidFill>
                  <a:srgbClr val="000000"/>
                </a:solidFill>
                <a:effectLst/>
                <a:latin typeface="ArialMT"/>
              </a:rPr>
            </a:br>
            <a:r>
              <a:rPr lang="en-AU" sz="1800" b="0" i="0" dirty="0">
                <a:solidFill>
                  <a:srgbClr val="000000"/>
                </a:solidFill>
                <a:effectLst/>
                <a:latin typeface="ArialMT"/>
              </a:rPr>
              <a:t>brake</a:t>
            </a:r>
            <a:br>
              <a:rPr lang="en-AU" sz="1800" b="0" i="0" dirty="0">
                <a:solidFill>
                  <a:srgbClr val="000000"/>
                </a:solidFill>
                <a:effectLst/>
                <a:latin typeface="ArialMT"/>
              </a:rPr>
            </a:br>
            <a:r>
              <a:rPr lang="en-AU" sz="1800" b="0" i="0" dirty="0">
                <a:solidFill>
                  <a:srgbClr val="000000"/>
                </a:solidFill>
                <a:effectLst/>
                <a:latin typeface="ArialMT"/>
              </a:rPr>
              <a:t>• Do not venture closer than 3 metres to</a:t>
            </a:r>
            <a:br>
              <a:rPr lang="en-AU" sz="1800" b="0" i="0" dirty="0">
                <a:solidFill>
                  <a:srgbClr val="000000"/>
                </a:solidFill>
                <a:effectLst/>
                <a:latin typeface="ArialMT"/>
              </a:rPr>
            </a:br>
            <a:r>
              <a:rPr lang="en-AU" sz="1800" b="0" i="0" dirty="0">
                <a:solidFill>
                  <a:srgbClr val="000000"/>
                </a:solidFill>
                <a:effectLst/>
                <a:latin typeface="ArialMT"/>
              </a:rPr>
              <a:t>the drop of a bench, consider the</a:t>
            </a:r>
            <a:br>
              <a:rPr lang="en-AU" sz="1800" b="0" i="0" dirty="0">
                <a:solidFill>
                  <a:srgbClr val="000000"/>
                </a:solidFill>
                <a:effectLst/>
                <a:latin typeface="ArialMT"/>
              </a:rPr>
            </a:br>
            <a:r>
              <a:rPr lang="en-AU" sz="1800" b="0" i="0" dirty="0">
                <a:solidFill>
                  <a:srgbClr val="000000"/>
                </a:solidFill>
                <a:effectLst/>
                <a:latin typeface="ArialMT"/>
              </a:rPr>
              <a:t>Forklifts weight</a:t>
            </a:r>
            <a:r>
              <a:rPr lang="en-AU" dirty="0"/>
              <a:t> </a:t>
            </a:r>
          </a:p>
        </p:txBody>
      </p:sp>
      <p:sp>
        <p:nvSpPr>
          <p:cNvPr id="8" name="TextBox 7">
            <a:extLst>
              <a:ext uri="{FF2B5EF4-FFF2-40B4-BE49-F238E27FC236}">
                <a16:creationId xmlns:a16="http://schemas.microsoft.com/office/drawing/2014/main" id="{468C4B78-C33F-473A-9709-AD81E936DDF5}"/>
              </a:ext>
            </a:extLst>
          </p:cNvPr>
          <p:cNvSpPr txBox="1"/>
          <p:nvPr/>
        </p:nvSpPr>
        <p:spPr>
          <a:xfrm>
            <a:off x="204788" y="2219206"/>
            <a:ext cx="6096000" cy="1754326"/>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When travelling on a ramp, ensure that you do not turn on it or travel across it – always be sure to travel up or down.</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Turning or travelling across a ramp can affect the stability of the forklift, increasing the chance of tipping or rolling the forklift over.</a:t>
            </a:r>
          </a:p>
        </p:txBody>
      </p:sp>
      <p:pic>
        <p:nvPicPr>
          <p:cNvPr id="9" name="Picture 8">
            <a:extLst>
              <a:ext uri="{FF2B5EF4-FFF2-40B4-BE49-F238E27FC236}">
                <a16:creationId xmlns:a16="http://schemas.microsoft.com/office/drawing/2014/main" id="{71ED7D5A-F759-4BFA-BB14-362F50A283AC}"/>
              </a:ext>
            </a:extLst>
          </p:cNvPr>
          <p:cNvPicPr>
            <a:picLocks noChangeAspect="1"/>
          </p:cNvPicPr>
          <p:nvPr/>
        </p:nvPicPr>
        <p:blipFill>
          <a:blip r:embed="rId2"/>
          <a:stretch>
            <a:fillRect/>
          </a:stretch>
        </p:blipFill>
        <p:spPr>
          <a:xfrm rot="295219">
            <a:off x="274970" y="4465859"/>
            <a:ext cx="2869851" cy="1759815"/>
          </a:xfrm>
          <a:prstGeom prst="rect">
            <a:avLst/>
          </a:prstGeom>
        </p:spPr>
      </p:pic>
      <p:pic>
        <p:nvPicPr>
          <p:cNvPr id="10" name="Picture 9">
            <a:extLst>
              <a:ext uri="{FF2B5EF4-FFF2-40B4-BE49-F238E27FC236}">
                <a16:creationId xmlns:a16="http://schemas.microsoft.com/office/drawing/2014/main" id="{6BE4D93B-DE36-49DB-ABF7-6631786C7003}"/>
              </a:ext>
            </a:extLst>
          </p:cNvPr>
          <p:cNvPicPr>
            <a:picLocks noChangeAspect="1"/>
          </p:cNvPicPr>
          <p:nvPr/>
        </p:nvPicPr>
        <p:blipFill>
          <a:blip r:embed="rId3"/>
          <a:stretch>
            <a:fillRect/>
          </a:stretch>
        </p:blipFill>
        <p:spPr>
          <a:xfrm>
            <a:off x="4055586" y="3916935"/>
            <a:ext cx="2533333" cy="2428571"/>
          </a:xfrm>
          <a:prstGeom prst="rect">
            <a:avLst/>
          </a:prstGeom>
        </p:spPr>
      </p:pic>
    </p:spTree>
    <p:extLst>
      <p:ext uri="{BB962C8B-B14F-4D97-AF65-F5344CB8AC3E}">
        <p14:creationId xmlns:p14="http://schemas.microsoft.com/office/powerpoint/2010/main" val="2550921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pic>
        <p:nvPicPr>
          <p:cNvPr id="16" name="Picture 15">
            <a:extLst>
              <a:ext uri="{FF2B5EF4-FFF2-40B4-BE49-F238E27FC236}">
                <a16:creationId xmlns:a16="http://schemas.microsoft.com/office/drawing/2014/main" id="{59BFB4CE-04BC-4C2D-B599-0DEF0477B6A4}"/>
              </a:ext>
            </a:extLst>
          </p:cNvPr>
          <p:cNvPicPr>
            <a:picLocks noChangeAspect="1"/>
          </p:cNvPicPr>
          <p:nvPr/>
        </p:nvPicPr>
        <p:blipFill rotWithShape="1">
          <a:blip r:embed="rId3"/>
          <a:srcRect t="47498"/>
          <a:stretch/>
        </p:blipFill>
        <p:spPr>
          <a:xfrm>
            <a:off x="0" y="0"/>
            <a:ext cx="12192000" cy="3082000"/>
          </a:xfrm>
          <a:prstGeom prst="rect">
            <a:avLst/>
          </a:prstGeom>
        </p:spPr>
      </p:pic>
      <p:sp>
        <p:nvSpPr>
          <p:cNvPr id="17" name="Rectangle 16">
            <a:extLst>
              <a:ext uri="{FF2B5EF4-FFF2-40B4-BE49-F238E27FC236}">
                <a16:creationId xmlns:a16="http://schemas.microsoft.com/office/drawing/2014/main" id="{8BFCA46F-DA8D-4951-8602-AC4BDB452DFC}"/>
              </a:ext>
            </a:extLst>
          </p:cNvPr>
          <p:cNvSpPr/>
          <p:nvPr/>
        </p:nvSpPr>
        <p:spPr>
          <a:xfrm>
            <a:off x="0" y="-49044"/>
            <a:ext cx="12192000" cy="3131044"/>
          </a:xfrm>
          <a:prstGeom prst="rect">
            <a:avLst/>
          </a:prstGeom>
          <a:gradFill>
            <a:gsLst>
              <a:gs pos="0">
                <a:srgbClr val="4BA500">
                  <a:shade val="30000"/>
                  <a:satMod val="115000"/>
                  <a:alpha val="75000"/>
                </a:srgbClr>
              </a:gs>
              <a:gs pos="50000">
                <a:srgbClr val="4BA500">
                  <a:shade val="67500"/>
                  <a:satMod val="115000"/>
                  <a:alpha val="75000"/>
                </a:srgbClr>
              </a:gs>
              <a:gs pos="100000">
                <a:srgbClr val="4BA500">
                  <a:shade val="100000"/>
                  <a:satMod val="115000"/>
                  <a:alpha val="75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3E0AB424-D999-4768-A9A1-DC2CB521BD12}"/>
              </a:ext>
            </a:extLst>
          </p:cNvPr>
          <p:cNvSpPr/>
          <p:nvPr/>
        </p:nvSpPr>
        <p:spPr>
          <a:xfrm>
            <a:off x="327470" y="4131707"/>
            <a:ext cx="3710935" cy="1836721"/>
          </a:xfrm>
          <a:prstGeom prst="rect">
            <a:avLst/>
          </a:prstGeom>
        </p:spPr>
        <p:txBody>
          <a:bodyPr wrap="square">
            <a:spAutoFit/>
          </a:bodyPr>
          <a:lstStyle/>
          <a:p>
            <a:pPr marL="186262" marR="0" lvl="0" indent="0" algn="ctr" defTabSz="914400" rtl="0" eaLnBrk="1" fontAlgn="auto" latinLnBrk="0" hangingPunct="1">
              <a:lnSpc>
                <a:spcPct val="100000"/>
              </a:lnSpc>
              <a:spcBef>
                <a:spcPts val="0"/>
              </a:spcBef>
              <a:spcAft>
                <a:spcPts val="0"/>
              </a:spcAft>
              <a:buClr>
                <a:srgbClr val="38761D"/>
              </a:buClr>
              <a:buSzPts val="1400"/>
              <a:buFontTx/>
              <a:buNone/>
              <a:tabLst/>
              <a:defRPr/>
            </a:pPr>
            <a:r>
              <a:rPr kumimoji="0" lang="en-US" sz="2267" b="1" i="0" u="none" strike="noStrike" kern="120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Montserrat"/>
                <a:sym typeface="Montserrat"/>
              </a:rPr>
              <a:t>If deemed competent you receive an email from WHSQ licensing and a link to apply for your HRWL</a:t>
            </a:r>
          </a:p>
        </p:txBody>
      </p:sp>
      <p:sp>
        <p:nvSpPr>
          <p:cNvPr id="4" name="Rectangle 3">
            <a:extLst>
              <a:ext uri="{FF2B5EF4-FFF2-40B4-BE49-F238E27FC236}">
                <a16:creationId xmlns:a16="http://schemas.microsoft.com/office/drawing/2014/main" id="{2DF5C068-096C-4D0C-993A-82D01E5609FE}"/>
              </a:ext>
            </a:extLst>
          </p:cNvPr>
          <p:cNvSpPr/>
          <p:nvPr/>
        </p:nvSpPr>
        <p:spPr>
          <a:xfrm>
            <a:off x="4294732" y="4131707"/>
            <a:ext cx="3602536" cy="1487843"/>
          </a:xfrm>
          <a:prstGeom prst="rect">
            <a:avLst/>
          </a:prstGeom>
        </p:spPr>
        <p:txBody>
          <a:bodyPr wrap="square">
            <a:spAutoFit/>
          </a:bodyPr>
          <a:lstStyle/>
          <a:p>
            <a:pPr marL="186262" marR="0" lvl="0" indent="0" algn="ctr" defTabSz="914400" rtl="0" eaLnBrk="1" fontAlgn="auto" latinLnBrk="0" hangingPunct="1">
              <a:lnSpc>
                <a:spcPct val="100000"/>
              </a:lnSpc>
              <a:spcBef>
                <a:spcPts val="0"/>
              </a:spcBef>
              <a:spcAft>
                <a:spcPts val="0"/>
              </a:spcAft>
              <a:buClr>
                <a:srgbClr val="38761D"/>
              </a:buClr>
              <a:buSzPts val="1400"/>
              <a:buFontTx/>
              <a:buNone/>
              <a:tabLst/>
              <a:defRPr/>
            </a:pPr>
            <a:r>
              <a:rPr kumimoji="0" lang="en-US" sz="2267" b="1" i="0" u="none" strike="noStrike" kern="1200" cap="none" spc="0" normalizeH="0" baseline="0" noProof="0" dirty="0">
                <a:ln>
                  <a:noFill/>
                </a:ln>
                <a:solidFill>
                  <a:prstClr val="black"/>
                </a:solidFill>
                <a:effectLst/>
                <a:uLnTx/>
                <a:uFillTx/>
                <a:latin typeface="Roboto" panose="02000000000000000000" pitchFamily="2" charset="0"/>
                <a:ea typeface="Roboto" panose="02000000000000000000" pitchFamily="2" charset="0"/>
                <a:cs typeface="Montserrat"/>
                <a:sym typeface="Montserrat"/>
              </a:rPr>
              <a:t>You will receive a Statement of Attainment awarded from MyneSight. </a:t>
            </a:r>
            <a:endParaRPr kumimoji="0" lang="en-US" sz="2267" b="1" i="0" u="none" strike="noStrike" kern="1200" cap="none" spc="0" normalizeH="0" baseline="0" noProof="0" dirty="0">
              <a:ln>
                <a:noFill/>
              </a:ln>
              <a:solidFill>
                <a:srgbClr val="38761D"/>
              </a:solidFill>
              <a:effectLst/>
              <a:uLnTx/>
              <a:uFillTx/>
              <a:latin typeface="Roboto" panose="02000000000000000000" pitchFamily="2" charset="0"/>
              <a:ea typeface="Roboto" panose="02000000000000000000" pitchFamily="2" charset="0"/>
              <a:cs typeface="Montserrat"/>
              <a:sym typeface="Montserrat"/>
            </a:endParaRPr>
          </a:p>
        </p:txBody>
      </p:sp>
      <p:sp>
        <p:nvSpPr>
          <p:cNvPr id="12" name="Oval 11">
            <a:extLst>
              <a:ext uri="{FF2B5EF4-FFF2-40B4-BE49-F238E27FC236}">
                <a16:creationId xmlns:a16="http://schemas.microsoft.com/office/drawing/2014/main" id="{934D1605-394C-4276-85F3-A4BA8D1E4BEF}"/>
              </a:ext>
            </a:extLst>
          </p:cNvPr>
          <p:cNvSpPr/>
          <p:nvPr/>
        </p:nvSpPr>
        <p:spPr>
          <a:xfrm>
            <a:off x="1432473" y="2288429"/>
            <a:ext cx="1504664" cy="15046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7" name="Group 6">
            <a:extLst>
              <a:ext uri="{FF2B5EF4-FFF2-40B4-BE49-F238E27FC236}">
                <a16:creationId xmlns:a16="http://schemas.microsoft.com/office/drawing/2014/main" id="{58A04111-731F-4B4A-8B10-BAEC59E3A158}"/>
              </a:ext>
            </a:extLst>
          </p:cNvPr>
          <p:cNvGrpSpPr/>
          <p:nvPr/>
        </p:nvGrpSpPr>
        <p:grpSpPr>
          <a:xfrm>
            <a:off x="1396927" y="2356124"/>
            <a:ext cx="1575759" cy="1369276"/>
            <a:chOff x="1086927" y="1767339"/>
            <a:chExt cx="1181819" cy="1026957"/>
          </a:xfrm>
        </p:grpSpPr>
        <p:sp>
          <p:nvSpPr>
            <p:cNvPr id="6" name="Oval 5">
              <a:extLst>
                <a:ext uri="{FF2B5EF4-FFF2-40B4-BE49-F238E27FC236}">
                  <a16:creationId xmlns:a16="http://schemas.microsoft.com/office/drawing/2014/main" id="{B0B520D7-9C97-49F9-B580-AA9D0F63A53C}"/>
                </a:ext>
              </a:extLst>
            </p:cNvPr>
            <p:cNvSpPr/>
            <p:nvPr/>
          </p:nvSpPr>
          <p:spPr>
            <a:xfrm>
              <a:off x="1162957" y="1767339"/>
              <a:ext cx="1026957" cy="1026957"/>
            </a:xfrm>
            <a:prstGeom prst="ellipse">
              <a:avLst/>
            </a:prstGeom>
            <a:solidFill>
              <a:srgbClr val="00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133FADF3-BF4A-4CA4-86F3-4E7F3407B77E}"/>
                </a:ext>
              </a:extLst>
            </p:cNvPr>
            <p:cNvSpPr txBox="1"/>
            <p:nvPr/>
          </p:nvSpPr>
          <p:spPr>
            <a:xfrm>
              <a:off x="1086927" y="1772988"/>
              <a:ext cx="1181819" cy="99257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1</a:t>
              </a:r>
              <a:endParaRPr kumimoji="0" lang="en-IN" sz="8000" b="1" i="0" u="none" strike="noStrike" kern="1200" cap="none" spc="0" normalizeH="0" baseline="0" noProof="0" dirty="0">
                <a:ln>
                  <a:noFill/>
                </a:ln>
                <a:solidFill>
                  <a:prstClr val="white"/>
                </a:solidFill>
                <a:effectLst/>
                <a:uLnTx/>
                <a:uFillTx/>
                <a:latin typeface="Montserrat" panose="00000500000000000000" pitchFamily="50" charset="0"/>
                <a:ea typeface="+mn-ea"/>
                <a:cs typeface="+mn-cs"/>
              </a:endParaRPr>
            </a:p>
          </p:txBody>
        </p:sp>
      </p:grpSp>
      <p:sp>
        <p:nvSpPr>
          <p:cNvPr id="41" name="Oval 40">
            <a:extLst>
              <a:ext uri="{FF2B5EF4-FFF2-40B4-BE49-F238E27FC236}">
                <a16:creationId xmlns:a16="http://schemas.microsoft.com/office/drawing/2014/main" id="{16C69A89-4524-44B1-9ECA-5EF62A0867AD}"/>
              </a:ext>
            </a:extLst>
          </p:cNvPr>
          <p:cNvSpPr/>
          <p:nvPr/>
        </p:nvSpPr>
        <p:spPr>
          <a:xfrm>
            <a:off x="5236477" y="2213209"/>
            <a:ext cx="1504664" cy="15046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42" name="Group 41">
            <a:extLst>
              <a:ext uri="{FF2B5EF4-FFF2-40B4-BE49-F238E27FC236}">
                <a16:creationId xmlns:a16="http://schemas.microsoft.com/office/drawing/2014/main" id="{ED0FEBE5-E894-4538-A03C-D791F81B0F8F}"/>
              </a:ext>
            </a:extLst>
          </p:cNvPr>
          <p:cNvGrpSpPr/>
          <p:nvPr/>
        </p:nvGrpSpPr>
        <p:grpSpPr>
          <a:xfrm>
            <a:off x="5200931" y="2280904"/>
            <a:ext cx="1575759" cy="1369276"/>
            <a:chOff x="1086927" y="1767339"/>
            <a:chExt cx="1181819" cy="1026957"/>
          </a:xfrm>
        </p:grpSpPr>
        <p:sp>
          <p:nvSpPr>
            <p:cNvPr id="43" name="Oval 42">
              <a:extLst>
                <a:ext uri="{FF2B5EF4-FFF2-40B4-BE49-F238E27FC236}">
                  <a16:creationId xmlns:a16="http://schemas.microsoft.com/office/drawing/2014/main" id="{7ECA3FFB-A138-4841-A576-7AB35D34EF04}"/>
                </a:ext>
              </a:extLst>
            </p:cNvPr>
            <p:cNvSpPr/>
            <p:nvPr/>
          </p:nvSpPr>
          <p:spPr>
            <a:xfrm>
              <a:off x="1162957" y="1767339"/>
              <a:ext cx="1026957" cy="1026957"/>
            </a:xfrm>
            <a:prstGeom prst="ellipse">
              <a:avLst/>
            </a:prstGeom>
            <a:solidFill>
              <a:srgbClr val="00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TextBox 43">
              <a:extLst>
                <a:ext uri="{FF2B5EF4-FFF2-40B4-BE49-F238E27FC236}">
                  <a16:creationId xmlns:a16="http://schemas.microsoft.com/office/drawing/2014/main" id="{88FC3A97-80A7-4F40-BEE0-D8EAE3ACA387}"/>
                </a:ext>
              </a:extLst>
            </p:cNvPr>
            <p:cNvSpPr txBox="1"/>
            <p:nvPr/>
          </p:nvSpPr>
          <p:spPr>
            <a:xfrm>
              <a:off x="1086927" y="1772988"/>
              <a:ext cx="1181819" cy="99257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a:t>
              </a:r>
              <a:endParaRPr kumimoji="0" lang="en-IN" sz="8000" b="1" i="0" u="none" strike="noStrike" kern="1200" cap="none" spc="0" normalizeH="0" baseline="0" noProof="0" dirty="0">
                <a:ln>
                  <a:noFill/>
                </a:ln>
                <a:solidFill>
                  <a:prstClr val="white"/>
                </a:solidFill>
                <a:effectLst/>
                <a:uLnTx/>
                <a:uFillTx/>
                <a:latin typeface="Montserrat" panose="00000500000000000000" pitchFamily="50" charset="0"/>
                <a:ea typeface="+mn-ea"/>
                <a:cs typeface="+mn-cs"/>
              </a:endParaRPr>
            </a:p>
          </p:txBody>
        </p:sp>
      </p:grpSp>
      <p:sp>
        <p:nvSpPr>
          <p:cNvPr id="40" name="Text Box 2">
            <a:extLst>
              <a:ext uri="{FF2B5EF4-FFF2-40B4-BE49-F238E27FC236}">
                <a16:creationId xmlns:a16="http://schemas.microsoft.com/office/drawing/2014/main" id="{53E9F1C3-9935-49E5-99E9-6F2CBD2AE497}"/>
              </a:ext>
            </a:extLst>
          </p:cNvPr>
          <p:cNvSpPr txBox="1">
            <a:spLocks noChangeArrowheads="1"/>
          </p:cNvSpPr>
          <p:nvPr/>
        </p:nvSpPr>
        <p:spPr bwMode="auto">
          <a:xfrm>
            <a:off x="1145383" y="820223"/>
            <a:ext cx="6922395" cy="1080707"/>
          </a:xfrm>
          <a:prstGeom prst="rect">
            <a:avLst/>
          </a:prstGeom>
          <a:noFill/>
          <a:ln w="9525">
            <a:noFill/>
            <a:miter lim="800000"/>
            <a:headEnd/>
            <a:tailEnd/>
          </a:ln>
        </p:spPr>
        <p:txBody>
          <a:bodyPr rot="0" vert="horz" wrap="square" lIns="121920" tIns="60960" rIns="121920" bIns="60960" anchor="t" anchorCtr="0">
            <a:noAutofit/>
          </a:bodyPr>
          <a:lstStyle/>
          <a:p>
            <a:pPr marL="0" marR="0" lvl="0" indent="0" algn="l" defTabSz="1219170" rtl="0" eaLnBrk="1" fontAlgn="auto" latinLnBrk="0" hangingPunct="1">
              <a:lnSpc>
                <a:spcPct val="107000"/>
              </a:lnSpc>
              <a:spcBef>
                <a:spcPts val="0"/>
              </a:spcBef>
              <a:spcAft>
                <a:spcPts val="1067"/>
              </a:spcAft>
              <a:buClr>
                <a:srgbClr val="000000"/>
              </a:buClr>
              <a:buSzTx/>
              <a:buFontTx/>
              <a:buNone/>
              <a:tabLst/>
              <a:defRPr/>
            </a:pPr>
            <a:r>
              <a:rPr kumimoji="0" lang="en-US" sz="5400" b="1" i="0" u="none" strike="noStrike" kern="0" cap="small" spc="0" normalizeH="0" baseline="0" noProof="0" dirty="0">
                <a:ln>
                  <a:noFill/>
                </a:ln>
                <a:solidFill>
                  <a:srgbClr val="FFFFFF"/>
                </a:solidFill>
                <a:effectLst/>
                <a:uLnTx/>
                <a:uFillTx/>
                <a:latin typeface="Montserrat" panose="00000500000000000000" pitchFamily="50" charset="0"/>
                <a:ea typeface="+mn-ea"/>
                <a:cs typeface="Times New Roman" panose="02020603050405020304" pitchFamily="18" charset="0"/>
              </a:rPr>
              <a:t>OUTCOMES</a:t>
            </a:r>
            <a:endParaRPr kumimoji="0" lang="en-AU" sz="5400" b="1" i="0" u="none" strike="noStrike" kern="0" cap="small" spc="0" normalizeH="0" baseline="0" noProof="0" dirty="0">
              <a:ln>
                <a:noFill/>
              </a:ln>
              <a:solidFill>
                <a:srgbClr val="FFFFFF"/>
              </a:solidFill>
              <a:effectLst/>
              <a:uLnTx/>
              <a:uFillTx/>
              <a:latin typeface="Montserrat" panose="00000500000000000000" pitchFamily="50" charset="0"/>
              <a:ea typeface="+mn-ea"/>
              <a:cs typeface="Times New Roman" panose="02020603050405020304" pitchFamily="18" charset="0"/>
            </a:endParaRPr>
          </a:p>
        </p:txBody>
      </p:sp>
      <p:sp>
        <p:nvSpPr>
          <p:cNvPr id="26" name="Rectangle 25">
            <a:extLst>
              <a:ext uri="{FF2B5EF4-FFF2-40B4-BE49-F238E27FC236}">
                <a16:creationId xmlns:a16="http://schemas.microsoft.com/office/drawing/2014/main" id="{54E6B7D4-CD55-421A-B37B-10DBCBD1933E}"/>
              </a:ext>
            </a:extLst>
          </p:cNvPr>
          <p:cNvSpPr/>
          <p:nvPr/>
        </p:nvSpPr>
        <p:spPr>
          <a:xfrm>
            <a:off x="653408" y="681729"/>
            <a:ext cx="121920" cy="1219200"/>
          </a:xfrm>
          <a:prstGeom prst="rect">
            <a:avLst/>
          </a:prstGeom>
          <a:solidFill>
            <a:srgbClr val="4BA500"/>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IN"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683255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0A665C-A97F-4D7E-9B29-037B0ACC27AC}"/>
              </a:ext>
            </a:extLst>
          </p:cNvPr>
          <p:cNvSpPr txBox="1"/>
          <p:nvPr/>
        </p:nvSpPr>
        <p:spPr>
          <a:xfrm>
            <a:off x="838200" y="805934"/>
            <a:ext cx="60960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800" b="1" i="0" u="none" strike="noStrike" kern="0" cap="small" spc="0" normalizeH="0" baseline="0" noProof="0" dirty="0">
                <a:ln>
                  <a:noFill/>
                </a:ln>
                <a:solidFill>
                  <a:srgbClr val="FFFFFF"/>
                </a:solidFill>
                <a:effectLst/>
                <a:uLnTx/>
                <a:uFillTx/>
                <a:latin typeface="Montserrat" panose="00000500000000000000" pitchFamily="50" charset="0"/>
                <a:ea typeface="+mn-ea"/>
                <a:cs typeface="Times New Roman" panose="02020603050405020304" pitchFamily="18" charset="0"/>
              </a:rPr>
              <a:t>Loading docks</a:t>
            </a:r>
          </a:p>
        </p:txBody>
      </p:sp>
      <p:sp>
        <p:nvSpPr>
          <p:cNvPr id="5" name="TextBox 4">
            <a:extLst>
              <a:ext uri="{FF2B5EF4-FFF2-40B4-BE49-F238E27FC236}">
                <a16:creationId xmlns:a16="http://schemas.microsoft.com/office/drawing/2014/main" id="{2DC967E9-CD0D-4A98-879F-F06137CE593D}"/>
              </a:ext>
            </a:extLst>
          </p:cNvPr>
          <p:cNvSpPr txBox="1"/>
          <p:nvPr/>
        </p:nvSpPr>
        <p:spPr>
          <a:xfrm>
            <a:off x="152400" y="2343394"/>
            <a:ext cx="5029200" cy="1754326"/>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You need to constantly monitor the load movement to ensure that personnel/workers in the area are safe, and that the load and forklift are stable.</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If loading onto a truck from a loading dock, make sure there are secured dock plates or bridge plates in place</a:t>
            </a:r>
            <a:endParaRPr lang="en-AU" dirty="0"/>
          </a:p>
        </p:txBody>
      </p:sp>
      <p:pic>
        <p:nvPicPr>
          <p:cNvPr id="6" name="Picture 5">
            <a:extLst>
              <a:ext uri="{FF2B5EF4-FFF2-40B4-BE49-F238E27FC236}">
                <a16:creationId xmlns:a16="http://schemas.microsoft.com/office/drawing/2014/main" id="{3C49B21E-7B71-49AC-BF1E-41337046AC4F}"/>
              </a:ext>
            </a:extLst>
          </p:cNvPr>
          <p:cNvPicPr>
            <a:picLocks noChangeAspect="1"/>
          </p:cNvPicPr>
          <p:nvPr/>
        </p:nvPicPr>
        <p:blipFill>
          <a:blip r:embed="rId2"/>
          <a:stretch>
            <a:fillRect/>
          </a:stretch>
        </p:blipFill>
        <p:spPr>
          <a:xfrm>
            <a:off x="152400" y="4284895"/>
            <a:ext cx="2533333" cy="1961905"/>
          </a:xfrm>
          <a:prstGeom prst="rect">
            <a:avLst/>
          </a:prstGeom>
        </p:spPr>
      </p:pic>
      <p:sp>
        <p:nvSpPr>
          <p:cNvPr id="8" name="TextBox 7">
            <a:extLst>
              <a:ext uri="{FF2B5EF4-FFF2-40B4-BE49-F238E27FC236}">
                <a16:creationId xmlns:a16="http://schemas.microsoft.com/office/drawing/2014/main" id="{E4C7387E-0077-4286-AD2B-309534E091A9}"/>
              </a:ext>
            </a:extLst>
          </p:cNvPr>
          <p:cNvSpPr txBox="1"/>
          <p:nvPr/>
        </p:nvSpPr>
        <p:spPr>
          <a:xfrm>
            <a:off x="5296217" y="2343394"/>
            <a:ext cx="6096000" cy="3785652"/>
          </a:xfrm>
          <a:prstGeom prst="rect">
            <a:avLst/>
          </a:prstGeom>
          <a:noFill/>
        </p:spPr>
        <p:txBody>
          <a:bodyPr wrap="square">
            <a:spAutoFit/>
          </a:bodyPr>
          <a:lstStyle/>
          <a:p>
            <a:r>
              <a:rPr lang="en-AU" sz="2400" cap="all" dirty="0">
                <a:effectLst/>
                <a:latin typeface="Impact" panose="020B0806030902050204" pitchFamily="34" charset="0"/>
                <a:ea typeface="MS Mincho" panose="02020609040205080304" pitchFamily="49" charset="-128"/>
                <a:cs typeface="Times New Roman" panose="02020603050405020304" pitchFamily="18" charset="0"/>
              </a:rPr>
              <a:t>Safe Forklift Operating Procedures</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Always operate the forklift truck in adherence to safe operating procedures. These may include:</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3"/>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Reducing speed, avoid using ramps or other inclined pathways, proceeding with caution and being aware of ground and weather conditions (e.g. wet or slippery surfaces).</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3"/>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Using your horn when approaching blind corners.</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3"/>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Always staying in forklift zones and barricading off the work area if there are people nearby.</a:t>
            </a:r>
          </a:p>
        </p:txBody>
      </p:sp>
    </p:spTree>
    <p:extLst>
      <p:ext uri="{BB962C8B-B14F-4D97-AF65-F5344CB8AC3E}">
        <p14:creationId xmlns:p14="http://schemas.microsoft.com/office/powerpoint/2010/main" val="9208871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1">
            <a:extLst>
              <a:ext uri="{FF2B5EF4-FFF2-40B4-BE49-F238E27FC236}">
                <a16:creationId xmlns:a16="http://schemas.microsoft.com/office/drawing/2014/main" id="{5D73D434-AA70-4E56-928E-B4F5541303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2956"/>
          <a:stretch>
            <a:fillRect/>
          </a:stretch>
        </p:blipFill>
        <p:spPr bwMode="auto">
          <a:xfrm>
            <a:off x="7398545" y="4930884"/>
            <a:ext cx="1643063" cy="1510439"/>
          </a:xfrm>
          <a:prstGeom prst="rect">
            <a:avLst/>
          </a:prstGeom>
          <a:noFill/>
          <a:extLst>
            <a:ext uri="{909E8E84-426E-40DD-AFC4-6F175D3DCCD1}">
              <a14:hiddenFill xmlns:a14="http://schemas.microsoft.com/office/drawing/2010/main">
                <a:solidFill>
                  <a:srgbClr val="FFFFFF"/>
                </a:solidFill>
              </a14:hiddenFill>
            </a:ext>
          </a:extLst>
        </p:spPr>
      </p:pic>
      <p:pic>
        <p:nvPicPr>
          <p:cNvPr id="6145" name="Picture 23">
            <a:extLst>
              <a:ext uri="{FF2B5EF4-FFF2-40B4-BE49-F238E27FC236}">
                <a16:creationId xmlns:a16="http://schemas.microsoft.com/office/drawing/2014/main" id="{7EBE2EB7-81B5-49FD-8382-9484D96218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0217" y="4815857"/>
            <a:ext cx="1400175" cy="1304709"/>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1">
            <a:extLst>
              <a:ext uri="{FF2B5EF4-FFF2-40B4-BE49-F238E27FC236}">
                <a16:creationId xmlns:a16="http://schemas.microsoft.com/office/drawing/2014/main" id="{59E9DA17-D81B-49CD-BADE-2EC9A94884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8194"/>
          <a:stretch>
            <a:fillRect/>
          </a:stretch>
        </p:blipFill>
        <p:spPr bwMode="auto">
          <a:xfrm flipH="1">
            <a:off x="4452937" y="4815857"/>
            <a:ext cx="1643063" cy="134300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4">
            <a:extLst>
              <a:ext uri="{FF2B5EF4-FFF2-40B4-BE49-F238E27FC236}">
                <a16:creationId xmlns:a16="http://schemas.microsoft.com/office/drawing/2014/main" id="{916AACF6-3151-49F3-80D2-C093B0B551EA}"/>
              </a:ext>
            </a:extLst>
          </p:cNvPr>
          <p:cNvSpPr>
            <a:spLocks noChangeArrowheads="1"/>
          </p:cNvSpPr>
          <p:nvPr/>
        </p:nvSpPr>
        <p:spPr bwMode="auto">
          <a:xfrm>
            <a:off x="361950" y="699136"/>
            <a:ext cx="4419600"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2800" b="0" i="0" u="none" strike="noStrike" cap="none" normalizeH="0" baseline="0" dirty="0">
                <a:ln>
                  <a:noFill/>
                </a:ln>
                <a:solidFill>
                  <a:schemeClr val="bg1"/>
                </a:solidFill>
                <a:effectLst/>
                <a:latin typeface="Impact" panose="020B0806030902050204" pitchFamily="34" charset="0"/>
                <a:ea typeface="MS Mincho" panose="02020609040205080304" pitchFamily="49" charset="-128"/>
                <a:cs typeface="Times New Roman" panose="02020603050405020304" pitchFamily="18" charset="0"/>
              </a:rPr>
              <a:t> FORKLIFTS &amp; PEDESTRIANS</a:t>
            </a:r>
            <a:endParaRPr kumimoji="0" lang="en-AU" altLang="en-US" sz="2800" b="0" i="0" u="none" strike="noStrike" cap="none" normalizeH="0" baseline="0" dirty="0">
              <a:ln>
                <a:noFill/>
              </a:ln>
              <a:solidFill>
                <a:schemeClr val="bg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
        <p:nvSpPr>
          <p:cNvPr id="3" name="Rectangle 5">
            <a:extLst>
              <a:ext uri="{FF2B5EF4-FFF2-40B4-BE49-F238E27FC236}">
                <a16:creationId xmlns:a16="http://schemas.microsoft.com/office/drawing/2014/main" id="{71A7DF42-96A1-4CED-8CB0-C736C07BD9CA}"/>
              </a:ext>
            </a:extLst>
          </p:cNvPr>
          <p:cNvSpPr>
            <a:spLocks noChangeArrowheads="1"/>
          </p:cNvSpPr>
          <p:nvPr/>
        </p:nvSpPr>
        <p:spPr bwMode="auto">
          <a:xfrm>
            <a:off x="257176" y="2544782"/>
            <a:ext cx="5400675"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At any time forklifts are being used in an area with pedestrian access, there should always be signs, barriers and designated pedestrian walkways. In public areas a flagman must be used to direct traffic and warn people nearby that there is a forklift being used.</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All forklifts should be fitted with safety flashing amber lights and horns. </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Barriers with appropriate safety signs, or a traffic controller, should always be provided when the forklift is being operated over a roadway, footpath or public access area. </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
        <p:nvSpPr>
          <p:cNvPr id="4" name="Rectangle 6">
            <a:extLst>
              <a:ext uri="{FF2B5EF4-FFF2-40B4-BE49-F238E27FC236}">
                <a16:creationId xmlns:a16="http://schemas.microsoft.com/office/drawing/2014/main" id="{4F8650FC-174E-4720-BB99-4F20448FF38D}"/>
              </a:ext>
            </a:extLst>
          </p:cNvPr>
          <p:cNvSpPr>
            <a:spLocks noChangeArrowheads="1"/>
          </p:cNvSpPr>
          <p:nvPr/>
        </p:nvSpPr>
        <p:spPr bwMode="auto">
          <a:xfrm>
            <a:off x="0" y="38957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200" b="1" i="0" u="none" strike="noStrike" cap="none" normalizeH="0" baseline="0" dirty="0">
                <a:ln>
                  <a:noFill/>
                </a:ln>
                <a:solidFill>
                  <a:srgbClr val="0269AA"/>
                </a:solidFill>
                <a:effectLst/>
                <a:latin typeface="Arial Narrow" panose="020B0606020202030204" pitchFamily="34" charset="0"/>
                <a:ea typeface="MS Mincho" panose="02020609040205080304" pitchFamily="49" charset="-128"/>
                <a:cs typeface="Times New Roman" panose="02020603050405020304" pitchFamily="18" charset="0"/>
              </a:rPr>
              <a:t>NEVER lift loads over people’s heads as there is a risk of injury or death if the load or part of the load falls from the forklift truck.</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7">
            <a:extLst>
              <a:ext uri="{FF2B5EF4-FFF2-40B4-BE49-F238E27FC236}">
                <a16:creationId xmlns:a16="http://schemas.microsoft.com/office/drawing/2014/main" id="{A260AD6F-3377-4AE7-AAEB-451E2477BEAA}"/>
              </a:ext>
            </a:extLst>
          </p:cNvPr>
          <p:cNvSpPr>
            <a:spLocks noChangeArrowheads="1"/>
          </p:cNvSpPr>
          <p:nvPr/>
        </p:nvSpPr>
        <p:spPr bwMode="auto">
          <a:xfrm>
            <a:off x="-814388" y="438425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en-US" sz="1200" b="1" i="0" u="none" strike="noStrike" cap="none" normalizeH="0" baseline="0" dirty="0">
                <a:ln>
                  <a:noFill/>
                </a:ln>
                <a:solidFill>
                  <a:srgbClr val="0269AA"/>
                </a:solidFill>
                <a:effectLst/>
                <a:latin typeface="Arial Narrow" panose="020B0606020202030204" pitchFamily="34" charset="0"/>
                <a:ea typeface="MS Mincho" panose="02020609040205080304" pitchFamily="49" charset="-128"/>
                <a:cs typeface="Times New Roman" panose="02020603050405020304" pitchFamily="18" charset="0"/>
              </a:rPr>
              <a:t>NEVER let people ride or be lifted on the forks or a pallet! Passengers may only be carried on the forklift if it has been designed and equipped to carry more than one person.</a:t>
            </a: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076646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a:extLst>
              <a:ext uri="{FF2B5EF4-FFF2-40B4-BE49-F238E27FC236}">
                <a16:creationId xmlns:a16="http://schemas.microsoft.com/office/drawing/2014/main" id="{4B1CED83-C9C1-430D-8627-6E95C92BE7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4168" t="-60" r="8563" b="60"/>
          <a:stretch>
            <a:fillRect/>
          </a:stretch>
        </p:blipFill>
        <p:spPr bwMode="auto">
          <a:xfrm flipH="1">
            <a:off x="7995857" y="2690813"/>
            <a:ext cx="2913062" cy="288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4">
            <a:extLst>
              <a:ext uri="{FF2B5EF4-FFF2-40B4-BE49-F238E27FC236}">
                <a16:creationId xmlns:a16="http://schemas.microsoft.com/office/drawing/2014/main" id="{929D9AAD-B6CC-43A6-AA18-5E86D192C085}"/>
              </a:ext>
            </a:extLst>
          </p:cNvPr>
          <p:cNvSpPr>
            <a:spLocks noChangeArrowheads="1"/>
          </p:cNvSpPr>
          <p:nvPr/>
        </p:nvSpPr>
        <p:spPr bwMode="auto">
          <a:xfrm>
            <a:off x="339634" y="913368"/>
            <a:ext cx="2437014"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2400" b="0" i="0" u="none" strike="noStrike" cap="none" normalizeH="0" baseline="0" dirty="0">
                <a:ln>
                  <a:noFill/>
                </a:ln>
                <a:solidFill>
                  <a:schemeClr val="bg1"/>
                </a:solidFill>
                <a:effectLst/>
                <a:latin typeface="Impact" panose="020B0806030902050204" pitchFamily="34" charset="0"/>
                <a:ea typeface="MS Mincho" panose="02020609040205080304" pitchFamily="49" charset="-128"/>
                <a:cs typeface="Times New Roman" panose="02020603050405020304" pitchFamily="18" charset="0"/>
              </a:rPr>
              <a:t>PICKING UP A LOAD</a:t>
            </a:r>
            <a:endParaRPr kumimoji="0" lang="en-AU" altLang="en-US" sz="2400" b="0" i="0" u="none" strike="noStrike" cap="none" normalizeH="0" baseline="0" dirty="0">
              <a:ln>
                <a:noFill/>
              </a:ln>
              <a:solidFill>
                <a:schemeClr val="bg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
        <p:nvSpPr>
          <p:cNvPr id="3" name="Rectangle 5">
            <a:extLst>
              <a:ext uri="{FF2B5EF4-FFF2-40B4-BE49-F238E27FC236}">
                <a16:creationId xmlns:a16="http://schemas.microsoft.com/office/drawing/2014/main" id="{18B7914A-AD7B-4975-AF53-7339BC804922}"/>
              </a:ext>
            </a:extLst>
          </p:cNvPr>
          <p:cNvSpPr>
            <a:spLocks noChangeArrowheads="1"/>
          </p:cNvSpPr>
          <p:nvPr/>
        </p:nvSpPr>
        <p:spPr bwMode="auto">
          <a:xfrm rot="10800000" flipV="1">
            <a:off x="606425" y="2552314"/>
            <a:ext cx="5434149"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When picking up a load with the forklift ensure that you:</a:t>
            </a: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Approach the load from front on.</a:t>
            </a: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Insert the forks all the way into the pallet.</a:t>
            </a: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Raise the forks and tilt the load back slightly for stability.</a:t>
            </a: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Position the load at axle height or as low to the operating surface as practicable for safe travel.</a:t>
            </a:r>
          </a:p>
          <a:p>
            <a:pPr marL="0" marR="0" lvl="0" indent="0" algn="l" defTabSz="914400" rtl="0" eaLnBrk="0" fontAlgn="base" latinLnBrk="0" hangingPunct="0">
              <a:lnSpc>
                <a:spcPct val="100000"/>
              </a:lnSpc>
              <a:spcBef>
                <a:spcPct val="0"/>
              </a:spcBef>
              <a:spcAft>
                <a:spcPct val="0"/>
              </a:spcAft>
              <a:buClrTx/>
              <a:buSzTx/>
              <a:tabLst/>
            </a:pP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b="1" i="0" u="none" strike="noStrike" cap="none" normalizeH="0" baseline="0" dirty="0">
                <a:ln>
                  <a:noFill/>
                </a:ln>
                <a:solidFill>
                  <a:srgbClr val="0069A8"/>
                </a:solidFill>
                <a:effectLst/>
                <a:latin typeface="Arial Narrow" panose="020B0606020202030204" pitchFamily="34" charset="0"/>
                <a:ea typeface="MS Mincho" panose="02020609040205080304" pitchFamily="49" charset="-128"/>
                <a:cs typeface="Times New Roman" panose="02020603050405020304" pitchFamily="18" charset="0"/>
              </a:rPr>
              <a:t>DO NOT</a:t>
            </a: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 carry the load on only one fork arm. If you do the stability of the forklift may be affected, and you may cause damage to the forklift</a:t>
            </a: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a:t>
            </a: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65730784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9777AB6-F0F4-474A-9830-4901600D6206}"/>
              </a:ext>
            </a:extLst>
          </p:cNvPr>
          <p:cNvSpPr txBox="1"/>
          <p:nvPr/>
        </p:nvSpPr>
        <p:spPr>
          <a:xfrm>
            <a:off x="1117998" y="829747"/>
            <a:ext cx="6093618" cy="584775"/>
          </a:xfrm>
          <a:prstGeom prst="rect">
            <a:avLst/>
          </a:prstGeom>
          <a:noFill/>
        </p:spPr>
        <p:txBody>
          <a:bodyPr wrap="square">
            <a:spAutoFit/>
          </a:bodyPr>
          <a:lstStyle/>
          <a:p>
            <a:r>
              <a:rPr lang="en-AU" sz="3200" dirty="0">
                <a:solidFill>
                  <a:schemeClr val="bg1"/>
                </a:solidFill>
              </a:rPr>
              <a:t>Loading Trucks</a:t>
            </a:r>
          </a:p>
        </p:txBody>
      </p:sp>
      <p:pic>
        <p:nvPicPr>
          <p:cNvPr id="4" name="Picture 9">
            <a:extLst>
              <a:ext uri="{FF2B5EF4-FFF2-40B4-BE49-F238E27FC236}">
                <a16:creationId xmlns:a16="http://schemas.microsoft.com/office/drawing/2014/main" id="{8681EE56-F00B-453D-BB5B-6A04D6D7B8A2}"/>
              </a:ext>
            </a:extLst>
          </p:cNvPr>
          <p:cNvPicPr>
            <a:picLocks noChangeAspect="1" noChangeArrowheads="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62690" y="2376473"/>
            <a:ext cx="1310615" cy="297648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5" name="Picture 6">
            <a:extLst>
              <a:ext uri="{FF2B5EF4-FFF2-40B4-BE49-F238E27FC236}">
                <a16:creationId xmlns:a16="http://schemas.microsoft.com/office/drawing/2014/main" id="{97329F8B-44A7-445D-8DAA-8AC66D81EE5C}"/>
              </a:ext>
            </a:extLst>
          </p:cNvPr>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t="1865"/>
          <a:stretch>
            <a:fillRect/>
          </a:stretch>
        </p:blipFill>
        <p:spPr bwMode="auto">
          <a:xfrm>
            <a:off x="2158255" y="2290830"/>
            <a:ext cx="2632674" cy="3312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8" descr="C:\Users\tmapp2\AppData\Local\Temp\SNAGHTMLb447bc.PNG">
            <a:extLst>
              <a:ext uri="{FF2B5EF4-FFF2-40B4-BE49-F238E27FC236}">
                <a16:creationId xmlns:a16="http://schemas.microsoft.com/office/drawing/2014/main" id="{53D9519D-9D3B-4473-BEAD-8C359187CDA2}"/>
              </a:ext>
            </a:extLst>
          </p:cNvPr>
          <p:cNvPicPr>
            <a:picLocks noChangeAspect="1" noChangeArrowheads="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175879" y="2208714"/>
            <a:ext cx="2768345" cy="3312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7" name="Picture 3">
            <a:extLst>
              <a:ext uri="{FF2B5EF4-FFF2-40B4-BE49-F238E27FC236}">
                <a16:creationId xmlns:a16="http://schemas.microsoft.com/office/drawing/2014/main" id="{FA74415A-9863-431F-BE80-7F3E95944169}"/>
              </a:ext>
            </a:extLst>
          </p:cNvPr>
          <p:cNvPicPr>
            <a:picLocks noChangeAspect="1" noChangeArrowheads="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575776" y="5520714"/>
            <a:ext cx="6126163" cy="14398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507184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5842BBE-6EC5-4E32-B653-7937564BA69B}"/>
              </a:ext>
            </a:extLst>
          </p:cNvPr>
          <p:cNvSpPr txBox="1"/>
          <p:nvPr/>
        </p:nvSpPr>
        <p:spPr>
          <a:xfrm>
            <a:off x="675085" y="786884"/>
            <a:ext cx="6093618" cy="646331"/>
          </a:xfrm>
          <a:prstGeom prst="rect">
            <a:avLst/>
          </a:prstGeom>
          <a:noFill/>
        </p:spPr>
        <p:txBody>
          <a:bodyPr wrap="square">
            <a:spAutoFit/>
          </a:bodyPr>
          <a:lstStyle/>
          <a:p>
            <a:r>
              <a:rPr lang="en-AU" sz="3600" dirty="0">
                <a:solidFill>
                  <a:schemeClr val="bg1"/>
                </a:solidFill>
              </a:rPr>
              <a:t>Platform Attachment</a:t>
            </a:r>
          </a:p>
        </p:txBody>
      </p:sp>
      <p:sp>
        <p:nvSpPr>
          <p:cNvPr id="5" name="TextBox 4">
            <a:extLst>
              <a:ext uri="{FF2B5EF4-FFF2-40B4-BE49-F238E27FC236}">
                <a16:creationId xmlns:a16="http://schemas.microsoft.com/office/drawing/2014/main" id="{FC5EB4E6-0078-48BE-AA84-9F3C46EC3EC9}"/>
              </a:ext>
            </a:extLst>
          </p:cNvPr>
          <p:cNvSpPr txBox="1"/>
          <p:nvPr/>
        </p:nvSpPr>
        <p:spPr>
          <a:xfrm>
            <a:off x="675085" y="2970551"/>
            <a:ext cx="6093618" cy="2031325"/>
          </a:xfrm>
          <a:prstGeom prst="rect">
            <a:avLst/>
          </a:prstGeom>
          <a:noFill/>
        </p:spPr>
        <p:txBody>
          <a:bodyPr wrap="square">
            <a:spAutoFit/>
          </a:bodyPr>
          <a:lstStyle/>
          <a:p>
            <a:pPr algn="just" eaLnBrk="1" hangingPunct="1">
              <a:buClr>
                <a:schemeClr val="tx1"/>
              </a:buClr>
            </a:pPr>
            <a:r>
              <a:rPr lang="en-AU" altLang="en-US" dirty="0"/>
              <a:t>The operator shall check that the platform is secured</a:t>
            </a:r>
          </a:p>
          <a:p>
            <a:pPr algn="just" eaLnBrk="1" hangingPunct="1">
              <a:buClr>
                <a:schemeClr val="tx1"/>
              </a:buClr>
            </a:pPr>
            <a:r>
              <a:rPr lang="en-AU" altLang="en-US" dirty="0"/>
              <a:t>The operator shall remain at the controls at all times</a:t>
            </a:r>
          </a:p>
          <a:p>
            <a:pPr algn="just" eaLnBrk="1" hangingPunct="1">
              <a:buClr>
                <a:schemeClr val="tx1"/>
              </a:buClr>
            </a:pPr>
            <a:r>
              <a:rPr lang="en-AU" altLang="en-US" dirty="0"/>
              <a:t>The operator shall watch for overhead obstructions</a:t>
            </a:r>
            <a:endParaRPr lang="en-US" altLang="en-US" dirty="0"/>
          </a:p>
          <a:p>
            <a:pPr algn="just" eaLnBrk="1" hangingPunct="1">
              <a:buClr>
                <a:schemeClr val="tx1"/>
              </a:buClr>
            </a:pPr>
            <a:r>
              <a:rPr lang="en-AU" altLang="en-US" b="1" dirty="0"/>
              <a:t>Forklift Work Platforms</a:t>
            </a:r>
          </a:p>
          <a:p>
            <a:pPr algn="just" eaLnBrk="1" hangingPunct="1">
              <a:buClr>
                <a:schemeClr val="tx1"/>
              </a:buClr>
            </a:pPr>
            <a:r>
              <a:rPr lang="en-AU" altLang="en-US" dirty="0"/>
              <a:t>Use a  platform that is rated not a pallet</a:t>
            </a:r>
          </a:p>
          <a:p>
            <a:pPr algn="just" eaLnBrk="1" hangingPunct="1">
              <a:buClr>
                <a:schemeClr val="tx1"/>
              </a:buClr>
            </a:pPr>
            <a:r>
              <a:rPr lang="en-AU" altLang="en-US" dirty="0"/>
              <a:t>Forklift should not carry personnel unless it in accordance with the AS 2359.1</a:t>
            </a:r>
            <a:endParaRPr lang="en-US" altLang="en-US" dirty="0"/>
          </a:p>
        </p:txBody>
      </p:sp>
      <p:pic>
        <p:nvPicPr>
          <p:cNvPr id="9218" name="Picture 5">
            <a:extLst>
              <a:ext uri="{FF2B5EF4-FFF2-40B4-BE49-F238E27FC236}">
                <a16:creationId xmlns:a16="http://schemas.microsoft.com/office/drawing/2014/main" id="{2BBE4DE3-40F9-41AF-92C0-AFB82280C8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25220"/>
          <a:stretch>
            <a:fillRect/>
          </a:stretch>
        </p:blipFill>
        <p:spPr bwMode="auto">
          <a:xfrm flipH="1">
            <a:off x="8362950" y="2806364"/>
            <a:ext cx="1884362" cy="2195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675FAFB8-725F-4BEB-828E-1092BA6E93EA}"/>
              </a:ext>
            </a:extLst>
          </p:cNvPr>
          <p:cNvSpPr txBox="1"/>
          <p:nvPr/>
        </p:nvSpPr>
        <p:spPr>
          <a:xfrm>
            <a:off x="792099" y="5132249"/>
            <a:ext cx="6099048" cy="923330"/>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Personnel/workers must remain in the work platform during raising or lowering and must not be moved from place to place other than for small positional adjustments</a:t>
            </a:r>
            <a:endParaRPr lang="en-AU" dirty="0"/>
          </a:p>
        </p:txBody>
      </p:sp>
    </p:spTree>
    <p:extLst>
      <p:ext uri="{BB962C8B-B14F-4D97-AF65-F5344CB8AC3E}">
        <p14:creationId xmlns:p14="http://schemas.microsoft.com/office/powerpoint/2010/main" val="970074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3F6AD0C-4943-4589-959C-09BEA855CA36}"/>
              </a:ext>
            </a:extLst>
          </p:cNvPr>
          <p:cNvSpPr txBox="1"/>
          <p:nvPr/>
        </p:nvSpPr>
        <p:spPr>
          <a:xfrm>
            <a:off x="1418035" y="901184"/>
            <a:ext cx="6093618" cy="646331"/>
          </a:xfrm>
          <a:prstGeom prst="rect">
            <a:avLst/>
          </a:prstGeom>
          <a:noFill/>
        </p:spPr>
        <p:txBody>
          <a:bodyPr wrap="square">
            <a:spAutoFit/>
          </a:bodyPr>
          <a:lstStyle/>
          <a:p>
            <a:r>
              <a:rPr lang="en-AU" sz="3600" dirty="0">
                <a:solidFill>
                  <a:schemeClr val="bg1"/>
                </a:solidFill>
                <a:effectLst/>
                <a:latin typeface="Arial Narrow" panose="020B0606020202030204" pitchFamily="34" charset="0"/>
                <a:ea typeface="MS Mincho" panose="02020609040205080304" pitchFamily="49" charset="-128"/>
                <a:cs typeface="Times New Roman" panose="02020603050405020304" pitchFamily="18" charset="0"/>
              </a:rPr>
              <a:t>Emergency Procedures</a:t>
            </a:r>
            <a:endParaRPr lang="en-AU" sz="3600" dirty="0">
              <a:solidFill>
                <a:schemeClr val="bg1"/>
              </a:solidFill>
            </a:endParaRPr>
          </a:p>
        </p:txBody>
      </p:sp>
      <p:sp>
        <p:nvSpPr>
          <p:cNvPr id="5" name="TextBox 4">
            <a:extLst>
              <a:ext uri="{FF2B5EF4-FFF2-40B4-BE49-F238E27FC236}">
                <a16:creationId xmlns:a16="http://schemas.microsoft.com/office/drawing/2014/main" id="{6F34B9D7-9F29-4A12-A794-90F211CC5ED2}"/>
              </a:ext>
            </a:extLst>
          </p:cNvPr>
          <p:cNvSpPr txBox="1"/>
          <p:nvPr/>
        </p:nvSpPr>
        <p:spPr>
          <a:xfrm>
            <a:off x="689373" y="2568179"/>
            <a:ext cx="6093618" cy="3693319"/>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If something goes wrong while you are using the forklift it is important that you have an idea of what to do.</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In the case of any workplace emergency you must make sure that you:</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Alert the relevant personnel/workers of the emergency situation.</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Communicate the nature of the emergency to the supervisor and others.</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Inform personnel/workers of unsafe areas.</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Provide information to emergency services</a:t>
            </a:r>
            <a:endParaRPr lang="en-AU" dirty="0"/>
          </a:p>
        </p:txBody>
      </p:sp>
    </p:spTree>
    <p:extLst>
      <p:ext uri="{BB962C8B-B14F-4D97-AF65-F5344CB8AC3E}">
        <p14:creationId xmlns:p14="http://schemas.microsoft.com/office/powerpoint/2010/main" val="300361106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FD47E16D-A286-46EC-8BD3-67CE3242E598}"/>
              </a:ext>
            </a:extLst>
          </p:cNvPr>
          <p:cNvSpPr>
            <a:spLocks noChangeArrowheads="1"/>
          </p:cNvSpPr>
          <p:nvPr/>
        </p:nvSpPr>
        <p:spPr bwMode="auto">
          <a:xfrm>
            <a:off x="400049" y="2585129"/>
            <a:ext cx="3288080"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If you lose control of the forklift and it begins to tip sideways: </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pic>
        <p:nvPicPr>
          <p:cNvPr id="10241" name="Picture 1">
            <a:extLst>
              <a:ext uri="{FF2B5EF4-FFF2-40B4-BE49-F238E27FC236}">
                <a16:creationId xmlns:a16="http://schemas.microsoft.com/office/drawing/2014/main" id="{8DB54E1F-CFFA-451F-B5F4-C53F6E3988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5460" y="2759868"/>
            <a:ext cx="2536825" cy="133826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a:extLst>
              <a:ext uri="{FF2B5EF4-FFF2-40B4-BE49-F238E27FC236}">
                <a16:creationId xmlns:a16="http://schemas.microsoft.com/office/drawing/2014/main" id="{5C252D91-E7D2-4634-86A4-DFB23E7FCB9E}"/>
              </a:ext>
            </a:extLst>
          </p:cNvPr>
          <p:cNvSpPr>
            <a:spLocks noChangeArrowheads="1"/>
          </p:cNvSpPr>
          <p:nvPr/>
        </p:nvSpPr>
        <p:spPr bwMode="auto">
          <a:xfrm>
            <a:off x="400049" y="34290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Remain in the forklift.</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Brace yourself until the forklift is stationary and is safe to exit.</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1" i="0" u="none" strike="noStrike" cap="none" normalizeH="0" baseline="0" dirty="0">
                <a:ln>
                  <a:noFill/>
                </a:ln>
                <a:solidFill>
                  <a:srgbClr val="0069A8"/>
                </a:solidFill>
                <a:effectLst/>
                <a:latin typeface="Arial Narrow" panose="020B0606020202030204" pitchFamily="34" charset="0"/>
                <a:ea typeface="MS Mincho" panose="02020609040205080304" pitchFamily="49" charset="-128"/>
                <a:cs typeface="Times New Roman" panose="02020603050405020304" pitchFamily="18" charset="0"/>
              </a:rPr>
              <a:t>DO NOT</a:t>
            </a: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 try to jump from the forklift while it is tipping over.</a:t>
            </a: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
        <p:nvSpPr>
          <p:cNvPr id="6" name="TextBox 5">
            <a:extLst>
              <a:ext uri="{FF2B5EF4-FFF2-40B4-BE49-F238E27FC236}">
                <a16:creationId xmlns:a16="http://schemas.microsoft.com/office/drawing/2014/main" id="{14CC14A8-C2DC-4B8D-9A67-73A2D67EA934}"/>
              </a:ext>
            </a:extLst>
          </p:cNvPr>
          <p:cNvSpPr txBox="1"/>
          <p:nvPr/>
        </p:nvSpPr>
        <p:spPr>
          <a:xfrm>
            <a:off x="928688" y="904874"/>
            <a:ext cx="8886824" cy="64633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3600" b="0" i="0" u="none" strike="noStrike" cap="none" normalizeH="0" baseline="0" dirty="0">
                <a:ln>
                  <a:noFill/>
                </a:ln>
                <a:solidFill>
                  <a:schemeClr val="bg1"/>
                </a:solidFill>
                <a:effectLst/>
                <a:latin typeface="Impact" panose="020B0806030902050204" pitchFamily="34" charset="0"/>
                <a:ea typeface="MS Mincho" panose="02020609040205080304" pitchFamily="49" charset="-128"/>
                <a:cs typeface="Times New Roman" panose="02020603050405020304" pitchFamily="18" charset="0"/>
              </a:rPr>
              <a:t>FORKLIFT ROLLOVER PROCEDURE</a:t>
            </a:r>
            <a:endParaRPr kumimoji="0" lang="en-AU" altLang="en-US" sz="3600" b="0" i="0" u="none" strike="noStrike" cap="none" normalizeH="0" baseline="0" dirty="0">
              <a:ln>
                <a:noFill/>
              </a:ln>
              <a:solidFill>
                <a:schemeClr val="bg1"/>
              </a:solidFill>
              <a:effectLst/>
            </a:endParaRPr>
          </a:p>
        </p:txBody>
      </p:sp>
    </p:spTree>
    <p:extLst>
      <p:ext uri="{BB962C8B-B14F-4D97-AF65-F5344CB8AC3E}">
        <p14:creationId xmlns:p14="http://schemas.microsoft.com/office/powerpoint/2010/main" val="357509479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EBA33C9-9E0D-478C-97AF-02D1BA892CE0}"/>
              </a:ext>
            </a:extLst>
          </p:cNvPr>
          <p:cNvSpPr txBox="1"/>
          <p:nvPr/>
        </p:nvSpPr>
        <p:spPr>
          <a:xfrm>
            <a:off x="1676400" y="824984"/>
            <a:ext cx="8724900" cy="769441"/>
          </a:xfrm>
          <a:prstGeom prst="rect">
            <a:avLst/>
          </a:prstGeom>
          <a:noFill/>
        </p:spPr>
        <p:txBody>
          <a:bodyPr wrap="square">
            <a:spAutoFit/>
          </a:bodyPr>
          <a:lstStyle/>
          <a:p>
            <a:r>
              <a:rPr lang="en-AU" sz="4400" b="1" kern="0" cap="small" dirty="0">
                <a:solidFill>
                  <a:srgbClr val="FFFFFF"/>
                </a:solidFill>
                <a:latin typeface="Montserrat" panose="00000500000000000000" pitchFamily="50" charset="0"/>
                <a:cs typeface="Times New Roman" panose="02020603050405020304" pitchFamily="18" charset="0"/>
              </a:rPr>
              <a:t>ELECTRICAL HAZARDS</a:t>
            </a:r>
          </a:p>
        </p:txBody>
      </p:sp>
      <p:sp>
        <p:nvSpPr>
          <p:cNvPr id="5" name="TextBox 4">
            <a:extLst>
              <a:ext uri="{FF2B5EF4-FFF2-40B4-BE49-F238E27FC236}">
                <a16:creationId xmlns:a16="http://schemas.microsoft.com/office/drawing/2014/main" id="{D5818CE2-AB4B-4604-BE78-FAE6F7992C8C}"/>
              </a:ext>
            </a:extLst>
          </p:cNvPr>
          <p:cNvSpPr txBox="1"/>
          <p:nvPr/>
        </p:nvSpPr>
        <p:spPr>
          <a:xfrm>
            <a:off x="238127" y="2300957"/>
            <a:ext cx="7600950" cy="4247317"/>
          </a:xfrm>
          <a:prstGeom prst="rect">
            <a:avLst/>
          </a:prstGeom>
          <a:noFill/>
        </p:spPr>
        <p:txBody>
          <a:bodyPr wrap="square">
            <a:spAutoFit/>
          </a:bodyPr>
          <a:lstStyle/>
          <a:p>
            <a:pPr algn="l"/>
            <a:r>
              <a:rPr lang="en-AU" sz="2400" b="1" i="0" dirty="0">
                <a:solidFill>
                  <a:srgbClr val="202020"/>
                </a:solidFill>
                <a:effectLst/>
                <a:latin typeface="Nunito Sans"/>
              </a:rPr>
              <a:t>In the event of a forklift truck contacting a powerline, the operator should:</a:t>
            </a:r>
          </a:p>
          <a:p>
            <a:pPr algn="l"/>
            <a:endParaRPr lang="en-AU" sz="2400" b="1" i="0" dirty="0">
              <a:solidFill>
                <a:srgbClr val="202020"/>
              </a:solidFill>
              <a:effectLst/>
              <a:latin typeface="Nunito Sans"/>
            </a:endParaRPr>
          </a:p>
          <a:p>
            <a:pPr algn="l">
              <a:buFont typeface="Arial" panose="020B0604020202020204" pitchFamily="34" charset="0"/>
              <a:buChar char="•"/>
            </a:pPr>
            <a:r>
              <a:rPr lang="en-AU" b="0" i="0" dirty="0">
                <a:solidFill>
                  <a:srgbClr val="202020"/>
                </a:solidFill>
                <a:effectLst/>
                <a:latin typeface="Nunito Sans"/>
              </a:rPr>
              <a:t>Warn others to stay away</a:t>
            </a:r>
          </a:p>
          <a:p>
            <a:pPr algn="l">
              <a:buFont typeface="Arial" panose="020B0604020202020204" pitchFamily="34" charset="0"/>
              <a:buChar char="•"/>
            </a:pPr>
            <a:r>
              <a:rPr lang="en-AU" dirty="0">
                <a:solidFill>
                  <a:srgbClr val="202020"/>
                </a:solidFill>
                <a:latin typeface="Nunito Sans"/>
              </a:rPr>
              <a:t>Raise the emergency/alarm</a:t>
            </a:r>
          </a:p>
          <a:p>
            <a:pPr algn="l">
              <a:buFont typeface="Arial" panose="020B0604020202020204" pitchFamily="34" charset="0"/>
              <a:buChar char="•"/>
            </a:pPr>
            <a:r>
              <a:rPr lang="en-AU" b="0" i="0" dirty="0">
                <a:solidFill>
                  <a:srgbClr val="202020"/>
                </a:solidFill>
                <a:effectLst/>
                <a:latin typeface="Nunito Sans"/>
              </a:rPr>
              <a:t>If practical, try to break contact </a:t>
            </a:r>
            <a:r>
              <a:rPr lang="en-AU" dirty="0">
                <a:solidFill>
                  <a:srgbClr val="202020"/>
                </a:solidFill>
                <a:latin typeface="Nunito Sans"/>
              </a:rPr>
              <a:t>with powerline</a:t>
            </a:r>
            <a:endParaRPr lang="en-AU" b="0" i="0" dirty="0">
              <a:solidFill>
                <a:srgbClr val="202020"/>
              </a:solidFill>
              <a:effectLst/>
              <a:latin typeface="Nunito Sans"/>
            </a:endParaRPr>
          </a:p>
          <a:p>
            <a:pPr algn="l">
              <a:buFont typeface="Arial" panose="020B0604020202020204" pitchFamily="34" charset="0"/>
              <a:buChar char="•"/>
            </a:pPr>
            <a:r>
              <a:rPr lang="en-AU" b="0" i="0" dirty="0">
                <a:solidFill>
                  <a:srgbClr val="202020"/>
                </a:solidFill>
                <a:effectLst/>
                <a:latin typeface="Nunito Sans"/>
              </a:rPr>
              <a:t>wait until the powerline power is shut off before leaving the </a:t>
            </a:r>
            <a:r>
              <a:rPr lang="en-AU" dirty="0">
                <a:solidFill>
                  <a:srgbClr val="202020"/>
                </a:solidFill>
                <a:latin typeface="Nunito Sans"/>
              </a:rPr>
              <a:t>forklift</a:t>
            </a:r>
          </a:p>
          <a:p>
            <a:pPr algn="l">
              <a:buFont typeface="Arial" panose="020B0604020202020204" pitchFamily="34" charset="0"/>
              <a:buChar char="•"/>
            </a:pPr>
            <a:r>
              <a:rPr lang="en-AU" b="0" i="0" dirty="0">
                <a:solidFill>
                  <a:srgbClr val="202020"/>
                </a:solidFill>
                <a:effectLst/>
                <a:latin typeface="Nunito Sans"/>
              </a:rPr>
              <a:t>If the forklift has become unsafe (fire etc..) jump well clear of forklift, Do Not touch the forklift and the ground at the same time</a:t>
            </a:r>
          </a:p>
          <a:p>
            <a:pPr algn="l">
              <a:buFont typeface="Arial" panose="020B0604020202020204" pitchFamily="34" charset="0"/>
              <a:buChar char="•"/>
            </a:pPr>
            <a:r>
              <a:rPr lang="en-AU" dirty="0">
                <a:solidFill>
                  <a:srgbClr val="202020"/>
                </a:solidFill>
                <a:latin typeface="Nunito Sans"/>
              </a:rPr>
              <a:t>Hop of shuffle away at least 8m meters</a:t>
            </a:r>
          </a:p>
          <a:p>
            <a:pPr algn="l">
              <a:buFont typeface="Arial" panose="020B0604020202020204" pitchFamily="34" charset="0"/>
              <a:buChar char="•"/>
            </a:pPr>
            <a:r>
              <a:rPr lang="en-AU" dirty="0">
                <a:solidFill>
                  <a:srgbClr val="202020"/>
                </a:solidFill>
                <a:latin typeface="Nunito Sans"/>
              </a:rPr>
              <a:t>Make sure the area is safe and the powerlines have been isolated</a:t>
            </a:r>
          </a:p>
          <a:p>
            <a:pPr algn="l">
              <a:buFont typeface="Arial" panose="020B0604020202020204" pitchFamily="34" charset="0"/>
              <a:buChar char="•"/>
            </a:pPr>
            <a:r>
              <a:rPr lang="en-AU" dirty="0">
                <a:solidFill>
                  <a:srgbClr val="202020"/>
                </a:solidFill>
                <a:latin typeface="Nunito Sans"/>
              </a:rPr>
              <a:t>Tagout forklift and it must be fully inspected competent person before use</a:t>
            </a:r>
          </a:p>
          <a:p>
            <a:pPr algn="l">
              <a:buFont typeface="Arial" panose="020B0604020202020204" pitchFamily="34" charset="0"/>
              <a:buChar char="•"/>
            </a:pPr>
            <a:endParaRPr lang="en-AU" b="0" i="0" dirty="0">
              <a:solidFill>
                <a:srgbClr val="202020"/>
              </a:solidFill>
              <a:effectLst/>
              <a:latin typeface="Nunito Sans"/>
            </a:endParaRPr>
          </a:p>
        </p:txBody>
      </p:sp>
      <p:pic>
        <p:nvPicPr>
          <p:cNvPr id="11266" name="Picture 2">
            <a:extLst>
              <a:ext uri="{FF2B5EF4-FFF2-40B4-BE49-F238E27FC236}">
                <a16:creationId xmlns:a16="http://schemas.microsoft.com/office/drawing/2014/main" id="{7611835D-5C2D-40FC-80BC-098AC40A3C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20924"/>
          <a:stretch>
            <a:fillRect/>
          </a:stretch>
        </p:blipFill>
        <p:spPr bwMode="auto">
          <a:xfrm>
            <a:off x="9694386" y="2300957"/>
            <a:ext cx="1413828" cy="1705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3">
            <a:extLst>
              <a:ext uri="{FF2B5EF4-FFF2-40B4-BE49-F238E27FC236}">
                <a16:creationId xmlns:a16="http://schemas.microsoft.com/office/drawing/2014/main" id="{B7F76E19-7272-40C7-8CD2-C2C90B9AA4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3399" y="4158923"/>
            <a:ext cx="1981200" cy="207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455433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DD64377-96E2-40E2-B32C-68B68E6090A9}"/>
              </a:ext>
            </a:extLst>
          </p:cNvPr>
          <p:cNvSpPr txBox="1"/>
          <p:nvPr/>
        </p:nvSpPr>
        <p:spPr>
          <a:xfrm>
            <a:off x="403622" y="2551837"/>
            <a:ext cx="6093618" cy="1754326"/>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If the load drops suddenly, or you suspect there is a problem with the hydraulic system, immediately lower the load and turn off the forklift.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Check the forklift for any signs of damage or wear and check hydraulic lines for splits or bulges. Report the fault to an authorised person.</a:t>
            </a:r>
          </a:p>
        </p:txBody>
      </p:sp>
      <p:sp>
        <p:nvSpPr>
          <p:cNvPr id="5" name="TextBox 4">
            <a:extLst>
              <a:ext uri="{FF2B5EF4-FFF2-40B4-BE49-F238E27FC236}">
                <a16:creationId xmlns:a16="http://schemas.microsoft.com/office/drawing/2014/main" id="{4142AAB6-CAC6-473D-B6B0-FC1743B4A8F5}"/>
              </a:ext>
            </a:extLst>
          </p:cNvPr>
          <p:cNvSpPr txBox="1"/>
          <p:nvPr/>
        </p:nvSpPr>
        <p:spPr>
          <a:xfrm>
            <a:off x="1203723" y="844034"/>
            <a:ext cx="6093618" cy="646331"/>
          </a:xfrm>
          <a:prstGeom prst="rect">
            <a:avLst/>
          </a:prstGeom>
          <a:noFill/>
        </p:spPr>
        <p:txBody>
          <a:bodyPr wrap="square">
            <a:spAutoFit/>
          </a:bodyPr>
          <a:lstStyle/>
          <a:p>
            <a:r>
              <a:rPr lang="en-AU" sz="3600" cap="all" dirty="0">
                <a:solidFill>
                  <a:schemeClr val="bg1"/>
                </a:solidFill>
                <a:effectLst/>
                <a:latin typeface="Impact" panose="020B0806030902050204" pitchFamily="34" charset="0"/>
                <a:ea typeface="MS Mincho" panose="02020609040205080304" pitchFamily="49" charset="-128"/>
                <a:cs typeface="Times New Roman" panose="02020603050405020304" pitchFamily="18" charset="0"/>
              </a:rPr>
              <a:t>Forklift Malfunction</a:t>
            </a:r>
          </a:p>
        </p:txBody>
      </p:sp>
    </p:spTree>
    <p:extLst>
      <p:ext uri="{BB962C8B-B14F-4D97-AF65-F5344CB8AC3E}">
        <p14:creationId xmlns:p14="http://schemas.microsoft.com/office/powerpoint/2010/main" val="37505897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D3D7E26-BAF2-4C1C-98FC-1561650DA8E9}"/>
              </a:ext>
            </a:extLst>
          </p:cNvPr>
          <p:cNvSpPr txBox="1"/>
          <p:nvPr/>
        </p:nvSpPr>
        <p:spPr>
          <a:xfrm>
            <a:off x="217885" y="2054919"/>
            <a:ext cx="6093618" cy="2154436"/>
          </a:xfrm>
          <a:prstGeom prst="rect">
            <a:avLst/>
          </a:prstGeom>
          <a:noFill/>
        </p:spPr>
        <p:txBody>
          <a:bodyPr wrap="square">
            <a:spAutoFit/>
          </a:bodyPr>
          <a:lstStyle/>
          <a:p>
            <a:r>
              <a:rPr lang="en-AU" sz="4000" cap="all" dirty="0">
                <a:solidFill>
                  <a:srgbClr val="1069AB"/>
                </a:solidFill>
                <a:effectLst/>
                <a:latin typeface="Impact" panose="020B0806030902050204" pitchFamily="34" charset="0"/>
                <a:ea typeface="MS Mincho" panose="02020609040205080304" pitchFamily="49" charset="-128"/>
                <a:cs typeface="Times New Roman" panose="02020603050405020304" pitchFamily="18" charset="0"/>
              </a:rPr>
              <a:t>Shut Down And Secure Forklift Truck</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When you have finished using the forklift, you need to park it, remove the keys and conduct post-operational checks</a:t>
            </a:r>
            <a:endParaRPr lang="en-AU" dirty="0"/>
          </a:p>
        </p:txBody>
      </p:sp>
      <p:sp>
        <p:nvSpPr>
          <p:cNvPr id="3" name="Rectangle 4">
            <a:extLst>
              <a:ext uri="{FF2B5EF4-FFF2-40B4-BE49-F238E27FC236}">
                <a16:creationId xmlns:a16="http://schemas.microsoft.com/office/drawing/2014/main" id="{563DB7B5-DBD8-4D71-AD54-DD46D6D837FE}"/>
              </a:ext>
            </a:extLst>
          </p:cNvPr>
          <p:cNvSpPr>
            <a:spLocks noChangeArrowheads="1"/>
          </p:cNvSpPr>
          <p:nvPr/>
        </p:nvSpPr>
        <p:spPr bwMode="auto">
          <a:xfrm>
            <a:off x="6939657" y="3056509"/>
            <a:ext cx="897155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Always park the forklift on a flat surface out of the way of other traffic.</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1" i="0" u="none" strike="noStrike" cap="none" normalizeH="0" baseline="0" dirty="0">
                <a:ln>
                  <a:noFill/>
                </a:ln>
                <a:solidFill>
                  <a:srgbClr val="0069A8"/>
                </a:solidFill>
                <a:effectLst/>
                <a:latin typeface="Arial Narrow" panose="020B0606020202030204" pitchFamily="34" charset="0"/>
                <a:ea typeface="MS Mincho" panose="02020609040205080304" pitchFamily="49" charset="-128"/>
                <a:cs typeface="Times New Roman" panose="02020603050405020304" pitchFamily="18" charset="0"/>
              </a:rPr>
              <a:t>DO NOT</a:t>
            </a: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 park the forklift:</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pic>
        <p:nvPicPr>
          <p:cNvPr id="12291" name="Picture 3">
            <a:extLst>
              <a:ext uri="{FF2B5EF4-FFF2-40B4-BE49-F238E27FC236}">
                <a16:creationId xmlns:a16="http://schemas.microsoft.com/office/drawing/2014/main" id="{E349665B-02DB-4FE1-88D8-9C028B860E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21753" b="-25789"/>
          <a:stretch>
            <a:fillRect/>
          </a:stretch>
        </p:blipFill>
        <p:spPr bwMode="auto">
          <a:xfrm flipH="1">
            <a:off x="570111" y="4209355"/>
            <a:ext cx="2520950" cy="29718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5">
            <a:extLst>
              <a:ext uri="{FF2B5EF4-FFF2-40B4-BE49-F238E27FC236}">
                <a16:creationId xmlns:a16="http://schemas.microsoft.com/office/drawing/2014/main" id="{4FC5BCF6-A582-45CE-9E90-B3D4000F22DB}"/>
              </a:ext>
            </a:extLst>
          </p:cNvPr>
          <p:cNvSpPr>
            <a:spLocks noChangeArrowheads="1"/>
          </p:cNvSpPr>
          <p:nvPr/>
        </p:nvSpPr>
        <p:spPr bwMode="auto">
          <a:xfrm>
            <a:off x="6939657" y="3801491"/>
            <a:ext cx="9154516" cy="1615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On sloping surfaces.</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Near First Aid stations.</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Near fire-fighting appliances.</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Near doorways.</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On or near pedestrian walkways.</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Emergency exits.</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Where it is obstructing other traffic.</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Next to train tracks (no closer than 2m).</a:t>
            </a:r>
            <a:endParaRPr kumimoji="0" lang="en-AU"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Under overhead electric/power lines where the clearance is insufficient to be safe</a:t>
            </a:r>
            <a:r>
              <a:rPr kumimoji="0" lang="en-AU" altLang="en-US" sz="1100" b="0" i="0" u="none" strike="noStrike" cap="none" normalizeH="0" baseline="0" dirty="0">
                <a:ln>
                  <a:noFill/>
                </a:ln>
                <a:solidFill>
                  <a:schemeClr val="tx1"/>
                </a:solidFill>
                <a:effectLst/>
              </a:rPr>
              <a:t> </a:t>
            </a: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636228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static.wixstatic.com/media/30ae4d_8f61e671cbe04f48ad50578a938d1f72.gif">
            <a:extLst>
              <a:ext uri="{FF2B5EF4-FFF2-40B4-BE49-F238E27FC236}">
                <a16:creationId xmlns:a16="http://schemas.microsoft.com/office/drawing/2014/main" id="{57DFE88C-3B64-4637-8390-D90CEF9374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8690" y="1903447"/>
            <a:ext cx="6170088" cy="4305501"/>
          </a:xfrm>
          <a:prstGeom prst="rect">
            <a:avLst/>
          </a:prstGeom>
          <a:noFill/>
          <a:ln>
            <a:noFill/>
          </a:ln>
          <a:effectLst>
            <a:softEdge rad="3048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4D8DC52E-4853-4AF7-AB38-22B473567B85}"/>
              </a:ext>
            </a:extLst>
          </p:cNvPr>
          <p:cNvSpPr txBox="1"/>
          <p:nvPr/>
        </p:nvSpPr>
        <p:spPr>
          <a:xfrm>
            <a:off x="951379" y="649052"/>
            <a:ext cx="10321671"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5400" b="1" kern="0" cap="small" dirty="0">
                <a:solidFill>
                  <a:srgbClr val="FFFFFF"/>
                </a:solidFill>
                <a:latin typeface="Montserrat" panose="00000500000000000000" pitchFamily="50" charset="0"/>
                <a:cs typeface="Times New Roman" panose="02020603050405020304" pitchFamily="18" charset="0"/>
              </a:rPr>
              <a:t>Legislation &amp; Compliance</a:t>
            </a:r>
            <a:endParaRPr lang="en-AU" sz="5400" b="1" kern="0" cap="small" dirty="0">
              <a:solidFill>
                <a:srgbClr val="FFFFFF"/>
              </a:solidFill>
              <a:latin typeface="Montserrat" panose="00000500000000000000" pitchFamily="50" charset="0"/>
              <a:cs typeface="Times New Roman" panose="02020603050405020304" pitchFamily="18" charset="0"/>
            </a:endParaRPr>
          </a:p>
        </p:txBody>
      </p:sp>
      <p:sp>
        <p:nvSpPr>
          <p:cNvPr id="5" name="TextBox 4">
            <a:extLst>
              <a:ext uri="{FF2B5EF4-FFF2-40B4-BE49-F238E27FC236}">
                <a16:creationId xmlns:a16="http://schemas.microsoft.com/office/drawing/2014/main" id="{B9C83C80-D8F1-44F7-9323-AA563CFB3C02}"/>
              </a:ext>
            </a:extLst>
          </p:cNvPr>
          <p:cNvSpPr txBox="1"/>
          <p:nvPr/>
        </p:nvSpPr>
        <p:spPr>
          <a:xfrm>
            <a:off x="416858" y="2235805"/>
            <a:ext cx="6632762"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Verdana" panose="020B0604030504040204" pitchFamily="34" charset="0"/>
                <a:ea typeface="+mn-ea"/>
                <a:cs typeface="+mn-cs"/>
              </a:rPr>
              <a:t>Safety and Compliance Documents</a:t>
            </a:r>
            <a:endParaRPr kumimoji="0" lang="en-AU" sz="2400" b="1" i="0" u="none" strike="noStrike" kern="1200" cap="none" spc="0" normalizeH="0" baseline="0" noProof="0" dirty="0">
              <a:ln>
                <a:noFill/>
              </a:ln>
              <a:solidFill>
                <a:srgbClr val="000000"/>
              </a:solidFill>
              <a:effectLst/>
              <a:uLnTx/>
              <a:uFillTx/>
              <a:latin typeface="Verdana" panose="020B0604030504040204" pitchFamily="34" charset="0"/>
              <a:ea typeface="+mn-ea"/>
              <a:cs typeface="+mn-cs"/>
            </a:endParaRPr>
          </a:p>
        </p:txBody>
      </p:sp>
      <p:sp>
        <p:nvSpPr>
          <p:cNvPr id="7" name="TextBox 6">
            <a:extLst>
              <a:ext uri="{FF2B5EF4-FFF2-40B4-BE49-F238E27FC236}">
                <a16:creationId xmlns:a16="http://schemas.microsoft.com/office/drawing/2014/main" id="{AE58D878-39D3-41B2-B7AD-C9F910D8F64E}"/>
              </a:ext>
            </a:extLst>
          </p:cNvPr>
          <p:cNvSpPr txBox="1"/>
          <p:nvPr/>
        </p:nvSpPr>
        <p:spPr>
          <a:xfrm>
            <a:off x="318276" y="3657377"/>
            <a:ext cx="6632762" cy="2542363"/>
          </a:xfrm>
          <a:prstGeom prst="rect">
            <a:avLst/>
          </a:prstGeom>
          <a:noFill/>
        </p:spPr>
        <p:txBody>
          <a:bodyPr wrap="square">
            <a:spAutoFit/>
          </a:bodyPr>
          <a:lstStyle/>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Workplace Health &amp; Safety Act &amp; Regulations</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Codes of Practice 2006 - </a:t>
            </a: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Mobile Crane</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Australian Standards – </a:t>
            </a: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Lifting equipment; height work; Cranes, hoists and winches</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Risk Assessment &amp; Lift Plan documentation</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Industry standards and Advisory Standards</a:t>
            </a:r>
          </a:p>
        </p:txBody>
      </p:sp>
      <p:sp>
        <p:nvSpPr>
          <p:cNvPr id="10" name="TextBox 9">
            <a:extLst>
              <a:ext uri="{FF2B5EF4-FFF2-40B4-BE49-F238E27FC236}">
                <a16:creationId xmlns:a16="http://schemas.microsoft.com/office/drawing/2014/main" id="{504524C7-F0CE-46B0-84B7-4E74224D60EC}"/>
              </a:ext>
            </a:extLst>
          </p:cNvPr>
          <p:cNvSpPr txBox="1"/>
          <p:nvPr/>
        </p:nvSpPr>
        <p:spPr>
          <a:xfrm>
            <a:off x="318276" y="2845677"/>
            <a:ext cx="6297282" cy="646331"/>
          </a:xfrm>
          <a:prstGeom prst="rect">
            <a:avLst/>
          </a:prstGeom>
          <a:noFill/>
        </p:spPr>
        <p:txBody>
          <a:bodyPr wrap="square">
            <a:spAutoFit/>
          </a:bodyPr>
          <a:lstStyle/>
          <a:p>
            <a:pPr marL="0" marR="3800" lvl="0" indent="0" algn="just" defTabSz="914400" rtl="0" eaLnBrk="1" fontAlgn="auto" latinLnBrk="0" hangingPunct="1">
              <a:lnSpc>
                <a:spcPct val="100000"/>
              </a:lnSpc>
              <a:spcBef>
                <a:spcPts val="0"/>
              </a:spcBef>
              <a:spcAft>
                <a:spcPts val="0"/>
              </a:spcAft>
              <a:buClrTx/>
              <a:buSzTx/>
              <a:buFontTx/>
              <a:buNone/>
              <a:tabLst/>
              <a:defRPr/>
            </a:pPr>
            <a:r>
              <a:rPr kumimoji="0" lang="en-AU" sz="1800" b="1" i="0" u="none" strike="noStrike" kern="0" cap="none" spc="0" normalizeH="0" baseline="0" noProof="0" dirty="0">
                <a:ln>
                  <a:noFill/>
                </a:ln>
                <a:solidFill>
                  <a:srgbClr val="4BA500"/>
                </a:solidFill>
                <a:effectLst/>
                <a:uLnTx/>
                <a:uFillTx/>
                <a:latin typeface="Montserrat" panose="00000500000000000000" pitchFamily="50" charset="0"/>
                <a:ea typeface="Roboto" panose="02000000000000000000" pitchFamily="2" charset="0"/>
                <a:cs typeface="Arial"/>
              </a:rPr>
              <a:t>All work activities are guided by safety and compliance documentation</a:t>
            </a:r>
          </a:p>
        </p:txBody>
      </p:sp>
    </p:spTree>
    <p:extLst>
      <p:ext uri="{BB962C8B-B14F-4D97-AF65-F5344CB8AC3E}">
        <p14:creationId xmlns:p14="http://schemas.microsoft.com/office/powerpoint/2010/main" val="72622888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3402A42-783E-4C1E-B0FE-84CB743BDBE3}"/>
              </a:ext>
            </a:extLst>
          </p:cNvPr>
          <p:cNvSpPr txBox="1"/>
          <p:nvPr/>
        </p:nvSpPr>
        <p:spPr>
          <a:xfrm>
            <a:off x="188120" y="2274838"/>
            <a:ext cx="5298281" cy="2308324"/>
          </a:xfrm>
          <a:prstGeom prst="rect">
            <a:avLst/>
          </a:prstGeom>
          <a:noFill/>
        </p:spPr>
        <p:txBody>
          <a:bodyPr wrap="square">
            <a:spAutoFit/>
          </a:bodyPr>
          <a:lstStyle/>
          <a:p>
            <a:r>
              <a:rPr lang="en-AU" sz="1800" b="1" dirty="0">
                <a:effectLst/>
                <a:latin typeface="Arial Narrow" panose="020B0606020202030204" pitchFamily="34" charset="0"/>
                <a:ea typeface="MS Mincho" panose="02020609040205080304" pitchFamily="49" charset="-128"/>
                <a:cs typeface="Times New Roman" panose="02020603050405020304" pitchFamily="18" charset="0"/>
              </a:rPr>
              <a:t>When parking the forklift, normal parking procedures are</a:t>
            </a: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Make sure the fork arms are correctly positioned (tips down, tilted forward, lowered to ground).</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Select an appropriate transmission/gear (neutral) and apply the hand/parking brake.</a:t>
            </a:r>
          </a:p>
        </p:txBody>
      </p:sp>
      <p:sp>
        <p:nvSpPr>
          <p:cNvPr id="5" name="TextBox 4">
            <a:extLst>
              <a:ext uri="{FF2B5EF4-FFF2-40B4-BE49-F238E27FC236}">
                <a16:creationId xmlns:a16="http://schemas.microsoft.com/office/drawing/2014/main" id="{A553FBE0-9217-43D5-B7A0-4FA33A53C738}"/>
              </a:ext>
            </a:extLst>
          </p:cNvPr>
          <p:cNvSpPr txBox="1"/>
          <p:nvPr/>
        </p:nvSpPr>
        <p:spPr>
          <a:xfrm>
            <a:off x="5695950" y="3079315"/>
            <a:ext cx="6093618" cy="2585323"/>
          </a:xfrm>
          <a:prstGeom prst="rect">
            <a:avLst/>
          </a:prstGeom>
          <a:noFill/>
        </p:spPr>
        <p:txBody>
          <a:bodyPr wrap="square">
            <a:spAutoFit/>
          </a:bodyPr>
          <a:lstStyle/>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Turn the engine off and remove the keys from the ignition to prevent unauthorised movement of the forklift (if applicable).</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Shut off the LPG gas cylinder valve (if applicable).</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marL="342900" lvl="0" indent="-342900">
              <a:buFont typeface="Symbol" panose="05050102010706020507" pitchFamily="18" charset="2"/>
              <a:buBlip>
                <a:blip r:embed="rId2"/>
              </a:buBlip>
            </a:pP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Any other site-specific procedures as required.</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If you have to park the forklift on an incline, make sure you also chock the front wheels in addition to normal parking procedures</a:t>
            </a:r>
            <a:endParaRPr lang="en-AU" dirty="0"/>
          </a:p>
        </p:txBody>
      </p:sp>
      <p:sp>
        <p:nvSpPr>
          <p:cNvPr id="7" name="TextBox 6">
            <a:extLst>
              <a:ext uri="{FF2B5EF4-FFF2-40B4-BE49-F238E27FC236}">
                <a16:creationId xmlns:a16="http://schemas.microsoft.com/office/drawing/2014/main" id="{1DA3706B-4B54-42A4-B3A1-38B9BD1C9B11}"/>
              </a:ext>
            </a:extLst>
          </p:cNvPr>
          <p:cNvSpPr txBox="1"/>
          <p:nvPr/>
        </p:nvSpPr>
        <p:spPr>
          <a:xfrm>
            <a:off x="188120" y="5506134"/>
            <a:ext cx="6093618" cy="646331"/>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If you have to park the forklift on an incline, make sure you also chock the front wheels in addition to normal parking procedures.</a:t>
            </a:r>
          </a:p>
        </p:txBody>
      </p:sp>
      <p:pic>
        <p:nvPicPr>
          <p:cNvPr id="13314" name="Picture 2">
            <a:extLst>
              <a:ext uri="{FF2B5EF4-FFF2-40B4-BE49-F238E27FC236}">
                <a16:creationId xmlns:a16="http://schemas.microsoft.com/office/drawing/2014/main" id="{784521F6-FAA4-4753-B4BA-6CF4D5337F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35165" y="5829300"/>
            <a:ext cx="1247775" cy="916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9336768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BAB3A53-0CBD-474B-A81D-8C94CEF39504}"/>
              </a:ext>
            </a:extLst>
          </p:cNvPr>
          <p:cNvSpPr txBox="1"/>
          <p:nvPr/>
        </p:nvSpPr>
        <p:spPr>
          <a:xfrm>
            <a:off x="803673" y="958334"/>
            <a:ext cx="6093618" cy="646331"/>
          </a:xfrm>
          <a:prstGeom prst="rect">
            <a:avLst/>
          </a:prstGeom>
          <a:noFill/>
        </p:spPr>
        <p:txBody>
          <a:bodyPr wrap="square">
            <a:spAutoFit/>
          </a:bodyPr>
          <a:lstStyle/>
          <a:p>
            <a:r>
              <a:rPr lang="en-AU" sz="3600" dirty="0">
                <a:solidFill>
                  <a:schemeClr val="bg1"/>
                </a:solidFill>
                <a:effectLst/>
                <a:latin typeface="Arial Narrow" panose="020B0606020202030204" pitchFamily="34" charset="0"/>
                <a:ea typeface="MS Mincho" panose="02020609040205080304" pitchFamily="49" charset="-128"/>
                <a:cs typeface="Times New Roman" panose="02020603050405020304" pitchFamily="18" charset="0"/>
              </a:rPr>
              <a:t>Post-Operational Checks</a:t>
            </a:r>
            <a:endParaRPr lang="en-AU" sz="3600" dirty="0">
              <a:solidFill>
                <a:schemeClr val="bg1"/>
              </a:solidFill>
            </a:endParaRPr>
          </a:p>
        </p:txBody>
      </p:sp>
      <p:sp>
        <p:nvSpPr>
          <p:cNvPr id="5" name="TextBox 4">
            <a:extLst>
              <a:ext uri="{FF2B5EF4-FFF2-40B4-BE49-F238E27FC236}">
                <a16:creationId xmlns:a16="http://schemas.microsoft.com/office/drawing/2014/main" id="{E517F489-531E-4A41-A1A1-80A71A45482F}"/>
              </a:ext>
            </a:extLst>
          </p:cNvPr>
          <p:cNvSpPr txBox="1"/>
          <p:nvPr/>
        </p:nvSpPr>
        <p:spPr>
          <a:xfrm>
            <a:off x="317897" y="2326451"/>
            <a:ext cx="6093618" cy="2862322"/>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After you have finished using the forklift, you need to check it to make sure it is ready for the next operator.</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Attach batteries to a charger if applicable.</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b="1" dirty="0">
                <a:solidFill>
                  <a:srgbClr val="0269AA"/>
                </a:solidFill>
                <a:effectLst/>
                <a:latin typeface="Arial Narrow" panose="020B0606020202030204" pitchFamily="34" charset="0"/>
                <a:ea typeface="MS Mincho" panose="02020609040205080304" pitchFamily="49" charset="-128"/>
                <a:cs typeface="Times New Roman" panose="02020603050405020304" pitchFamily="18" charset="0"/>
              </a:rPr>
              <a:t>Do not smoke around a charging battery</a:t>
            </a:r>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 the fumes could ignite, causing an explosion or a fire.</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Always charge batteries in a well-ventilated area away from any naked flame</a:t>
            </a:r>
            <a:endParaRPr lang="en-AU" dirty="0"/>
          </a:p>
        </p:txBody>
      </p:sp>
      <p:sp>
        <p:nvSpPr>
          <p:cNvPr id="7" name="TextBox 6">
            <a:extLst>
              <a:ext uri="{FF2B5EF4-FFF2-40B4-BE49-F238E27FC236}">
                <a16:creationId xmlns:a16="http://schemas.microsoft.com/office/drawing/2014/main" id="{A1DCCB8B-40F5-429C-AABF-41C9D8559EE3}"/>
              </a:ext>
            </a:extLst>
          </p:cNvPr>
          <p:cNvSpPr txBox="1"/>
          <p:nvPr/>
        </p:nvSpPr>
        <p:spPr>
          <a:xfrm>
            <a:off x="6218635" y="2186791"/>
            <a:ext cx="6093618" cy="3970318"/>
          </a:xfrm>
          <a:prstGeom prst="rect">
            <a:avLst/>
          </a:prstGeom>
          <a:noFill/>
        </p:spPr>
        <p:txBody>
          <a:bodyPr wrap="square">
            <a:spAutoFit/>
          </a:bodyPr>
          <a:lstStyle/>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If you find any fault with the forklift during the inspection:</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lvl="0"/>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Stop any operation.</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lvl="0"/>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Tag the forklift – put a danger tag on the forklift to stop anybody using it.</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lvl="0"/>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Record the problem in the logbook or on the inspection checklist. Give as much detail as possible.</a:t>
            </a: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 </a:t>
            </a:r>
          </a:p>
          <a:p>
            <a:pPr lvl="0"/>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Report the fault to an authorised person.</a:t>
            </a:r>
          </a:p>
          <a:p>
            <a:r>
              <a:rPr lang="en-AU" sz="1800" dirty="0">
                <a:solidFill>
                  <a:srgbClr val="000000"/>
                </a:solidFill>
                <a:effectLst/>
                <a:latin typeface="Arial Narrow" panose="020B0606020202030204" pitchFamily="34" charset="0"/>
                <a:ea typeface="MS Mincho" panose="02020609040205080304" pitchFamily="49" charset="-128"/>
                <a:cs typeface="Calibri" panose="020F0502020204030204" pitchFamily="34" charset="0"/>
              </a:rPr>
              <a:t> </a:t>
            </a:r>
            <a:endParaRPr lang="en-AU" sz="1800" dirty="0">
              <a:effectLst/>
              <a:latin typeface="Arial Narrow" panose="020B0606020202030204" pitchFamily="34" charset="0"/>
              <a:ea typeface="MS Mincho" panose="02020609040205080304" pitchFamily="49" charset="-128"/>
              <a:cs typeface="Times New Roman" panose="02020603050405020304" pitchFamily="18" charset="0"/>
            </a:endParaRPr>
          </a:p>
          <a:p>
            <a:r>
              <a:rPr lang="en-AU" sz="1800" dirty="0">
                <a:effectLst/>
                <a:latin typeface="Arial Narrow" panose="020B0606020202030204" pitchFamily="34" charset="0"/>
                <a:ea typeface="MS Mincho" panose="02020609040205080304" pitchFamily="49" charset="-128"/>
                <a:cs typeface="Times New Roman" panose="02020603050405020304" pitchFamily="18" charset="0"/>
              </a:rPr>
              <a:t>You may make minor repairs to the forklift if you are competent and authorised to do so</a:t>
            </a:r>
            <a:endParaRPr lang="en-AU" dirty="0"/>
          </a:p>
        </p:txBody>
      </p:sp>
      <p:pic>
        <p:nvPicPr>
          <p:cNvPr id="14338" name="Picture 2">
            <a:extLst>
              <a:ext uri="{FF2B5EF4-FFF2-40B4-BE49-F238E27FC236}">
                <a16:creationId xmlns:a16="http://schemas.microsoft.com/office/drawing/2014/main" id="{A253B76D-D18F-4190-A868-901E781DD2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9584"/>
          <a:stretch>
            <a:fillRect/>
          </a:stretch>
        </p:blipFill>
        <p:spPr bwMode="auto">
          <a:xfrm>
            <a:off x="2685304" y="4866900"/>
            <a:ext cx="1904984" cy="1290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114518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68731B6-2866-4FBD-B1A6-74343DAA662C}"/>
              </a:ext>
            </a:extLst>
          </p:cNvPr>
          <p:cNvSpPr txBox="1"/>
          <p:nvPr/>
        </p:nvSpPr>
        <p:spPr>
          <a:xfrm>
            <a:off x="392049" y="2671008"/>
            <a:ext cx="6099048" cy="3373359"/>
          </a:xfrm>
          <a:prstGeom prst="rect">
            <a:avLst/>
          </a:prstGeom>
          <a:noFill/>
        </p:spPr>
        <p:txBody>
          <a:bodyPr wrap="square">
            <a:spAutoFit/>
          </a:bodyPr>
          <a:lstStyle/>
          <a:p>
            <a:pPr hangingPunct="0">
              <a:lnSpc>
                <a:spcPct val="150000"/>
              </a:lnSpc>
            </a:pPr>
            <a:r>
              <a:rPr lang="en-AU" dirty="0"/>
              <a:t>Keep the batteries charged</a:t>
            </a:r>
          </a:p>
          <a:p>
            <a:pPr hangingPunct="0">
              <a:lnSpc>
                <a:spcPct val="150000"/>
              </a:lnSpc>
            </a:pPr>
            <a:r>
              <a:rPr lang="en-AU" dirty="0"/>
              <a:t>Recharge only in a designated well ventilated area</a:t>
            </a:r>
          </a:p>
          <a:p>
            <a:pPr hangingPunct="0">
              <a:lnSpc>
                <a:spcPct val="150000"/>
              </a:lnSpc>
            </a:pPr>
            <a:r>
              <a:rPr lang="en-AU" dirty="0"/>
              <a:t>Remove all naked flames within 10m </a:t>
            </a:r>
          </a:p>
          <a:p>
            <a:pPr hangingPunct="0">
              <a:lnSpc>
                <a:spcPct val="150000"/>
              </a:lnSpc>
            </a:pPr>
            <a:r>
              <a:rPr lang="en-AU" dirty="0"/>
              <a:t>Keep clear of the battery electrodes</a:t>
            </a:r>
          </a:p>
          <a:p>
            <a:pPr hangingPunct="0">
              <a:lnSpc>
                <a:spcPct val="150000"/>
              </a:lnSpc>
            </a:pPr>
            <a:r>
              <a:rPr lang="en-AU" dirty="0"/>
              <a:t>Use suitable personal protective equipment such as gloves, eye shields </a:t>
            </a:r>
          </a:p>
          <a:p>
            <a:pPr hangingPunct="0">
              <a:lnSpc>
                <a:spcPct val="150000"/>
              </a:lnSpc>
            </a:pPr>
            <a:r>
              <a:rPr lang="en-AU" dirty="0"/>
              <a:t>Be cautious of the battery weight where movement is required</a:t>
            </a:r>
          </a:p>
          <a:p>
            <a:pPr hangingPunct="0">
              <a:lnSpc>
                <a:spcPct val="150000"/>
              </a:lnSpc>
            </a:pPr>
            <a:r>
              <a:rPr lang="en-AU" dirty="0"/>
              <a:t>Ensure battery is secured prior to use</a:t>
            </a:r>
          </a:p>
        </p:txBody>
      </p:sp>
      <p:sp>
        <p:nvSpPr>
          <p:cNvPr id="5" name="TextBox 4">
            <a:extLst>
              <a:ext uri="{FF2B5EF4-FFF2-40B4-BE49-F238E27FC236}">
                <a16:creationId xmlns:a16="http://schemas.microsoft.com/office/drawing/2014/main" id="{C30DF9A4-3B3B-4740-9A15-12EF744D43B5}"/>
              </a:ext>
            </a:extLst>
          </p:cNvPr>
          <p:cNvSpPr txBox="1"/>
          <p:nvPr/>
        </p:nvSpPr>
        <p:spPr>
          <a:xfrm>
            <a:off x="875110" y="813633"/>
            <a:ext cx="6093618" cy="646331"/>
          </a:xfrm>
          <a:prstGeom prst="rect">
            <a:avLst/>
          </a:prstGeom>
          <a:noFill/>
        </p:spPr>
        <p:txBody>
          <a:bodyPr wrap="square">
            <a:spAutoFit/>
          </a:bodyPr>
          <a:lstStyle/>
          <a:p>
            <a:r>
              <a:rPr lang="en-AU" sz="3600" dirty="0">
                <a:solidFill>
                  <a:schemeClr val="bg1"/>
                </a:solidFill>
              </a:rPr>
              <a:t>Electric Forklift - Batteries</a:t>
            </a:r>
          </a:p>
        </p:txBody>
      </p:sp>
      <p:pic>
        <p:nvPicPr>
          <p:cNvPr id="6" name="Picture 2" descr="http://img.diytrade.com/cdimg/1124536/12248487/0/1269505072/Linde_forklift_battery_E15C.jpg">
            <a:extLst>
              <a:ext uri="{FF2B5EF4-FFF2-40B4-BE49-F238E27FC236}">
                <a16:creationId xmlns:a16="http://schemas.microsoft.com/office/drawing/2014/main" id="{FDA84337-195C-4572-8A0A-EB3A1C6681D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64882" y="2331002"/>
            <a:ext cx="1800000" cy="15662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ElectricNich1">
            <a:extLst>
              <a:ext uri="{FF2B5EF4-FFF2-40B4-BE49-F238E27FC236}">
                <a16:creationId xmlns:a16="http://schemas.microsoft.com/office/drawing/2014/main" id="{B9394989-A724-4C4D-957F-8DFD83A137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8728" y="4015324"/>
            <a:ext cx="3877024" cy="2009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618012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A3F3DD79-DA2A-4A73-8D74-BA5221B03F3F}"/>
              </a:ext>
            </a:extLst>
          </p:cNvPr>
          <p:cNvSpPr>
            <a:spLocks noChangeArrowheads="1"/>
          </p:cNvSpPr>
          <p:nvPr/>
        </p:nvSpPr>
        <p:spPr bwMode="auto">
          <a:xfrm>
            <a:off x="444137" y="741457"/>
            <a:ext cx="362631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800" b="0" i="0" u="none" strike="noStrike" cap="none" normalizeH="0" baseline="0" dirty="0">
                <a:ln>
                  <a:noFill/>
                </a:ln>
                <a:solidFill>
                  <a:schemeClr val="bg1"/>
                </a:solidFill>
                <a:effectLst/>
                <a:latin typeface="Impact" panose="020B0806030902050204" pitchFamily="34" charset="0"/>
                <a:ea typeface="MS Mincho" panose="02020609040205080304" pitchFamily="49" charset="-128"/>
                <a:cs typeface="Times New Roman" panose="02020603050405020304" pitchFamily="18" charset="0"/>
              </a:rPr>
              <a:t>1</a:t>
            </a:r>
            <a:r>
              <a:rPr kumimoji="0" lang="en-AU" altLang="en-US" sz="1800" b="0" i="0" u="none" strike="noStrike" cap="none" normalizeH="0" baseline="0" dirty="0" bmk="">
                <a:ln>
                  <a:noFill/>
                </a:ln>
                <a:solidFill>
                  <a:schemeClr val="bg1"/>
                </a:solidFill>
                <a:effectLst/>
                <a:latin typeface="Impact" panose="020B0806030902050204" pitchFamily="34" charset="0"/>
                <a:ea typeface="MS Mincho" panose="02020609040205080304" pitchFamily="49" charset="-128"/>
                <a:cs typeface="Times New Roman" panose="02020603050405020304" pitchFamily="18" charset="0"/>
              </a:rPr>
              <a:t>.3.6 REPORTING AND RECORD KEEPING</a:t>
            </a:r>
            <a:endParaRPr kumimoji="0" lang="en-AU" altLang="en-US" sz="1100" b="0" i="0" u="none" strike="noStrike" cap="none" normalizeH="0" baseline="0" dirty="0">
              <a:ln>
                <a:noFill/>
              </a:ln>
              <a:solidFill>
                <a:schemeClr val="bg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
        <p:nvSpPr>
          <p:cNvPr id="3" name="Rectangle 3">
            <a:extLst>
              <a:ext uri="{FF2B5EF4-FFF2-40B4-BE49-F238E27FC236}">
                <a16:creationId xmlns:a16="http://schemas.microsoft.com/office/drawing/2014/main" id="{09D5095B-8B92-42AE-8415-CA6A827A7FF7}"/>
              </a:ext>
            </a:extLst>
          </p:cNvPr>
          <p:cNvSpPr>
            <a:spLocks noChangeArrowheads="1"/>
          </p:cNvSpPr>
          <p:nvPr/>
        </p:nvSpPr>
        <p:spPr bwMode="auto">
          <a:xfrm>
            <a:off x="295373" y="3113038"/>
            <a:ext cx="11601253"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Make sure you record any action you’ve taken and talk to your supervisor and OHS/WHS officer about the control strategies in place.</a:t>
            </a: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Reports and records could include:</a:t>
            </a: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Risk Assessment Reports.</a:t>
            </a: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Incident Reports.</a:t>
            </a: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Job Safety Analysis (JSA).</a:t>
            </a: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Safe Work Method Statements (SWMS).</a:t>
            </a: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Keeping records is important as they can help ensure that any risk management activities are traceable. </a:t>
            </a:r>
            <a:endParaRPr kumimoji="0" lang="en-AU" altLang="en-US"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Records also provide a basis for improving methods and tools in the risk management process, as well as improving the overall process</a:t>
            </a:r>
            <a:r>
              <a:rPr kumimoji="0" lang="en-AU" altLang="en-US" sz="1100" b="0" i="0" u="none" strike="noStrike" cap="none" normalizeH="0" baseline="0" dirty="0">
                <a:ln>
                  <a:noFill/>
                </a:ln>
                <a:solidFill>
                  <a:schemeClr val="tx1"/>
                </a:solidFill>
                <a:effectLst/>
                <a:latin typeface="Arial Narrow" panose="020B0606020202030204" pitchFamily="34" charset="0"/>
                <a:ea typeface="MS Mincho" panose="02020609040205080304" pitchFamily="49" charset="-128"/>
                <a:cs typeface="Times New Roman" panose="02020603050405020304" pitchFamily="18" charset="0"/>
              </a:rPr>
              <a:t>.</a:t>
            </a:r>
            <a:endParaRPr kumimoji="0" lang="en-AU"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9853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ransport, yellow, lawn mower, golfcart&#10;&#10;Description automatically generated">
            <a:extLst>
              <a:ext uri="{FF2B5EF4-FFF2-40B4-BE49-F238E27FC236}">
                <a16:creationId xmlns:a16="http://schemas.microsoft.com/office/drawing/2014/main" id="{967FE8EC-9ADB-4FB7-8435-DECD2256BB2B}"/>
              </a:ext>
            </a:extLst>
          </p:cNvPr>
          <p:cNvPicPr>
            <a:picLocks noChangeAspect="1"/>
          </p:cNvPicPr>
          <p:nvPr/>
        </p:nvPicPr>
        <p:blipFill rotWithShape="1">
          <a:blip r:embed="rId2">
            <a:extLst>
              <a:ext uri="{28A0092B-C50C-407E-A947-70E740481C1C}">
                <a14:useLocalDpi xmlns:a14="http://schemas.microsoft.com/office/drawing/2010/main" val="0"/>
              </a:ext>
            </a:extLst>
          </a:blip>
          <a:srcRect r="2397"/>
          <a:stretch/>
        </p:blipFill>
        <p:spPr>
          <a:xfrm>
            <a:off x="5739654" y="3243287"/>
            <a:ext cx="5269005" cy="3064905"/>
          </a:xfrm>
          <a:prstGeom prst="rect">
            <a:avLst/>
          </a:prstGeom>
        </p:spPr>
      </p:pic>
      <p:sp>
        <p:nvSpPr>
          <p:cNvPr id="2" name="TextBox 1">
            <a:extLst>
              <a:ext uri="{FF2B5EF4-FFF2-40B4-BE49-F238E27FC236}">
                <a16:creationId xmlns:a16="http://schemas.microsoft.com/office/drawing/2014/main" id="{7B4EFF04-D0F7-4DE1-B579-70F14521A05D}"/>
              </a:ext>
            </a:extLst>
          </p:cNvPr>
          <p:cNvSpPr txBox="1"/>
          <p:nvPr/>
        </p:nvSpPr>
        <p:spPr>
          <a:xfrm>
            <a:off x="951380" y="649052"/>
            <a:ext cx="9134316"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5400" b="1" kern="0" cap="small" dirty="0">
                <a:solidFill>
                  <a:srgbClr val="FFFFFF"/>
                </a:solidFill>
                <a:latin typeface="Montserrat" panose="00000500000000000000" pitchFamily="50" charset="0"/>
                <a:cs typeface="Times New Roman" panose="02020603050405020304" pitchFamily="18" charset="0"/>
              </a:rPr>
              <a:t>WHAT IS A FORKLIFT</a:t>
            </a:r>
            <a:endParaRPr lang="en-AU" sz="5400" b="1" kern="0" cap="small" dirty="0">
              <a:solidFill>
                <a:srgbClr val="FFFFFF"/>
              </a:solidFill>
              <a:latin typeface="Montserrat" panose="00000500000000000000" pitchFamily="50" charset="0"/>
              <a:cs typeface="Times New Roman" panose="02020603050405020304" pitchFamily="18" charset="0"/>
            </a:endParaRPr>
          </a:p>
        </p:txBody>
      </p:sp>
      <p:sp>
        <p:nvSpPr>
          <p:cNvPr id="4" name="TextBox 3">
            <a:extLst>
              <a:ext uri="{FF2B5EF4-FFF2-40B4-BE49-F238E27FC236}">
                <a16:creationId xmlns:a16="http://schemas.microsoft.com/office/drawing/2014/main" id="{926CB114-8694-4F4C-AD37-16E587ADC614}"/>
              </a:ext>
            </a:extLst>
          </p:cNvPr>
          <p:cNvSpPr txBox="1"/>
          <p:nvPr/>
        </p:nvSpPr>
        <p:spPr>
          <a:xfrm>
            <a:off x="259307" y="2315655"/>
            <a:ext cx="11668835" cy="1200329"/>
          </a:xfrm>
          <a:prstGeom prst="rect">
            <a:avLst/>
          </a:prstGeom>
          <a:noFill/>
        </p:spPr>
        <p:txBody>
          <a:bodyPr wrap="square">
            <a:spAutoFit/>
          </a:bodyPr>
          <a:lstStyle/>
          <a:p>
            <a:r>
              <a:rPr lang="en-AU" sz="2400" b="1" kern="0" dirty="0">
                <a:solidFill>
                  <a:srgbClr val="4BA500"/>
                </a:solidFill>
                <a:latin typeface="Montserrat" panose="00000500000000000000" pitchFamily="50" charset="0"/>
                <a:ea typeface="Roboto" panose="02000000000000000000" pitchFamily="2" charset="0"/>
                <a:cs typeface="Arial"/>
              </a:rPr>
              <a:t>A forklift is a powered industrial truck equipped with a mast and an elevating load carriage to which is attached a pair of fork arms or another attachment.</a:t>
            </a:r>
          </a:p>
        </p:txBody>
      </p:sp>
    </p:spTree>
    <p:extLst>
      <p:ext uri="{BB962C8B-B14F-4D97-AF65-F5344CB8AC3E}">
        <p14:creationId xmlns:p14="http://schemas.microsoft.com/office/powerpoint/2010/main" val="2731749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0BF7811-E3F2-4989-A07E-0BADB68AC9B6}"/>
              </a:ext>
            </a:extLst>
          </p:cNvPr>
          <p:cNvSpPr txBox="1"/>
          <p:nvPr/>
        </p:nvSpPr>
        <p:spPr>
          <a:xfrm>
            <a:off x="951380" y="649052"/>
            <a:ext cx="9134316" cy="92333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5400" b="1" kern="0" cap="small" dirty="0">
                <a:solidFill>
                  <a:srgbClr val="FFFFFF"/>
                </a:solidFill>
                <a:latin typeface="Montserrat" panose="00000500000000000000" pitchFamily="50" charset="0"/>
                <a:cs typeface="Times New Roman" panose="02020603050405020304" pitchFamily="18" charset="0"/>
              </a:rPr>
              <a:t>TYPES OF FORKLIFTS</a:t>
            </a:r>
            <a:endParaRPr lang="en-AU" sz="5400" b="1" kern="0" cap="small" dirty="0">
              <a:solidFill>
                <a:srgbClr val="FFFFFF"/>
              </a:solidFill>
              <a:latin typeface="Montserrat" panose="00000500000000000000" pitchFamily="50" charset="0"/>
              <a:cs typeface="Times New Roman" panose="02020603050405020304" pitchFamily="18" charset="0"/>
            </a:endParaRPr>
          </a:p>
        </p:txBody>
      </p:sp>
      <p:pic>
        <p:nvPicPr>
          <p:cNvPr id="4" name="Picture 3" descr="A picture containing text, different, various, set&#10;&#10;Description automatically generated">
            <a:extLst>
              <a:ext uri="{FF2B5EF4-FFF2-40B4-BE49-F238E27FC236}">
                <a16:creationId xmlns:a16="http://schemas.microsoft.com/office/drawing/2014/main" id="{5170EF76-A404-48A2-B275-9E5F3A1D1394}"/>
              </a:ext>
            </a:extLst>
          </p:cNvPr>
          <p:cNvPicPr>
            <a:picLocks noChangeAspect="1"/>
          </p:cNvPicPr>
          <p:nvPr/>
        </p:nvPicPr>
        <p:blipFill>
          <a:blip r:embed="rId2"/>
          <a:stretch>
            <a:fillRect/>
          </a:stretch>
        </p:blipFill>
        <p:spPr>
          <a:xfrm>
            <a:off x="5160964" y="2160724"/>
            <a:ext cx="6421438" cy="3827700"/>
          </a:xfrm>
          <a:prstGeom prst="rect">
            <a:avLst/>
          </a:prstGeom>
        </p:spPr>
      </p:pic>
      <p:pic>
        <p:nvPicPr>
          <p:cNvPr id="6146" name="Diagram 39">
            <a:extLst>
              <a:ext uri="{FF2B5EF4-FFF2-40B4-BE49-F238E27FC236}">
                <a16:creationId xmlns:a16="http://schemas.microsoft.com/office/drawing/2014/main" id="{38B78B8C-DDF9-4490-BDBD-2C86D31C2DAE}"/>
              </a:ext>
            </a:extLst>
          </p:cNvPr>
          <p:cNvPicPr>
            <a:picLocks noChangeArrowheads="1"/>
          </p:cNvPicPr>
          <p:nvPr/>
        </p:nvPicPr>
        <p:blipFill>
          <a:blip r:embed="rId3">
            <a:extLst>
              <a:ext uri="{28A0092B-C50C-407E-A947-70E740481C1C}">
                <a14:useLocalDpi xmlns:a14="http://schemas.microsoft.com/office/drawing/2010/main" val="0"/>
              </a:ext>
            </a:extLst>
          </a:blip>
          <a:srcRect l="-2406" t="-500" r="-896" b="25128"/>
          <a:stretch>
            <a:fillRect/>
          </a:stretch>
        </p:blipFill>
        <p:spPr bwMode="auto">
          <a:xfrm>
            <a:off x="404813" y="2359399"/>
            <a:ext cx="4457700" cy="362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1105330"/>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TotalTime>
  <Words>5439</Words>
  <Application>Microsoft Office PowerPoint</Application>
  <PresentationFormat>Widescreen</PresentationFormat>
  <Paragraphs>650</Paragraphs>
  <Slides>73</Slides>
  <Notes>3</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73</vt:i4>
      </vt:variant>
    </vt:vector>
  </HeadingPairs>
  <TitlesOfParts>
    <vt:vector size="86" baseType="lpstr">
      <vt:lpstr>Arial</vt:lpstr>
      <vt:lpstr>Arial Narrow</vt:lpstr>
      <vt:lpstr>ArialMT</vt:lpstr>
      <vt:lpstr>Calibri</vt:lpstr>
      <vt:lpstr>Calibri Light</vt:lpstr>
      <vt:lpstr>Franklin Gothic Heavy</vt:lpstr>
      <vt:lpstr>Impact</vt:lpstr>
      <vt:lpstr>Montserrat</vt:lpstr>
      <vt:lpstr>Nunito Sans</vt:lpstr>
      <vt:lpstr>Roboto</vt:lpstr>
      <vt:lpstr>Symbol</vt:lpstr>
      <vt:lpstr>Verdana</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Momentum High Risk Training</dc:creator>
  <cp:lastModifiedBy>Momentum High Risk Training</cp:lastModifiedBy>
  <cp:revision>13</cp:revision>
  <dcterms:created xsi:type="dcterms:W3CDTF">2021-08-09T09:52:13Z</dcterms:created>
  <dcterms:modified xsi:type="dcterms:W3CDTF">2021-11-09T11:06:34Z</dcterms:modified>
</cp:coreProperties>
</file>