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70" r:id="rId6"/>
    <p:sldId id="271" r:id="rId7"/>
    <p:sldId id="268" r:id="rId8"/>
    <p:sldId id="269" r:id="rId9"/>
  </p:sldIdLst>
  <p:sldSz cx="9144000" cy="5143500" type="screen16x9"/>
  <p:notesSz cx="6858000" cy="9144000"/>
  <p:embeddedFontLst>
    <p:embeddedFont>
      <p:font typeface="Montserrat" panose="00000500000000000000" pitchFamily="2" charset="0"/>
      <p:regular r:id="rId11"/>
      <p:bold r:id="rId12"/>
      <p:italic r:id="rId13"/>
      <p:boldItalic r:id="rId14"/>
    </p:embeddedFont>
    <p:embeddedFont>
      <p:font typeface="Montserrat Light" panose="00000400000000000000" pitchFamily="2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CF55936-2A54-47CC-9D91-15282935BB94}">
  <a:tblStyle styleId="{6CF55936-2A54-47CC-9D91-15282935BB9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2127C0E-44E3-42CC-8BAA-756953ABBEB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54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ee5b78f5e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ee5b78f5e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ee5b78f5ee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ee5b78f5ee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ee5b78f5ee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ee5b78f5ee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ef0d43db5b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ef0d43db5b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ee5b78f5ee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ee5b78f5ee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61348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ef0d43db5b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ef0d43db5b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704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ed08837eee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ed08837eee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ecf229418c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ecf229418c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89775"/>
            <a:ext cx="8839201" cy="37639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575" y="87425"/>
            <a:ext cx="1062551" cy="294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0" name="Google Shape;60;p14"/>
          <p:cNvCxnSpPr/>
          <p:nvPr/>
        </p:nvCxnSpPr>
        <p:spPr>
          <a:xfrm>
            <a:off x="2175" y="558350"/>
            <a:ext cx="9143700" cy="17100"/>
          </a:xfrm>
          <a:prstGeom prst="straightConnector1">
            <a:avLst/>
          </a:prstGeom>
          <a:noFill/>
          <a:ln w="19050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1" name="Google Shape;61;p14"/>
          <p:cNvSpPr txBox="1"/>
          <p:nvPr/>
        </p:nvSpPr>
        <p:spPr>
          <a:xfrm>
            <a:off x="3361350" y="89125"/>
            <a:ext cx="2421300" cy="384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General te</a:t>
            </a:r>
            <a:r>
              <a:rPr lang="nl-NL" sz="13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xt</a:t>
            </a:r>
            <a:r>
              <a:rPr lang="nl-NL" sz="13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slide</a:t>
            </a:r>
            <a:endParaRPr sz="13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" name="Google Shape;62;p14"/>
          <p:cNvSpPr txBox="1"/>
          <p:nvPr/>
        </p:nvSpPr>
        <p:spPr>
          <a:xfrm>
            <a:off x="294825" y="751450"/>
            <a:ext cx="7882800" cy="3724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 ipsum dolor sit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en-US" sz="1000" b="1" i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 ipsum dolor sit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en-US" sz="1000" b="1" i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</a:t>
            </a:fld>
            <a:endParaRPr/>
          </a:p>
        </p:txBody>
      </p:sp>
      <p:sp>
        <p:nvSpPr>
          <p:cNvPr id="64" name="Google Shape;64;p14"/>
          <p:cNvSpPr txBox="1"/>
          <p:nvPr/>
        </p:nvSpPr>
        <p:spPr>
          <a:xfrm>
            <a:off x="141575" y="4851000"/>
            <a:ext cx="783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October 2021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575" y="87425"/>
            <a:ext cx="1062551" cy="294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0" name="Google Shape;70;p15"/>
          <p:cNvCxnSpPr/>
          <p:nvPr/>
        </p:nvCxnSpPr>
        <p:spPr>
          <a:xfrm>
            <a:off x="2175" y="558350"/>
            <a:ext cx="9143700" cy="17100"/>
          </a:xfrm>
          <a:prstGeom prst="straightConnector1">
            <a:avLst/>
          </a:prstGeom>
          <a:noFill/>
          <a:ln w="19050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" name="Google Shape;71;p15"/>
          <p:cNvSpPr txBox="1"/>
          <p:nvPr/>
        </p:nvSpPr>
        <p:spPr>
          <a:xfrm>
            <a:off x="3523950" y="87425"/>
            <a:ext cx="20961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Products Portfolio</a:t>
            </a:r>
            <a:endParaRPr sz="13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" name="Google Shape;72;p15"/>
          <p:cNvSpPr txBox="1"/>
          <p:nvPr/>
        </p:nvSpPr>
        <p:spPr>
          <a:xfrm>
            <a:off x="2316475" y="792100"/>
            <a:ext cx="6549300" cy="42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SKABIO cream - Palmitoylethanolamide (PEA) 1% - 50g - RRP: € 11,94</a:t>
            </a:r>
            <a:endParaRPr sz="1100" b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900"/>
              <a:buFont typeface="Montserrat"/>
              <a:buChar char="●"/>
            </a:pPr>
            <a:r>
              <a:rPr lang="nl" sz="9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KEY INFORMATION</a:t>
            </a:r>
            <a:endParaRPr sz="900" b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Skabio Cream is an emollient cream that contains no steroids. It can help to relieve itching and soothe the skin. Skabio Cream has a unique composition, with natural ingredients that are found within the body. As a result, Skabio soothes and reduces itching in red and irritated skin. Skabio Cream has effects similar to 1% hydrocortisone cream without the side effects.</a:t>
            </a:r>
            <a:b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900"/>
              <a:buFont typeface="Montserrat"/>
              <a:buChar char="●"/>
            </a:pPr>
            <a:r>
              <a:rPr lang="nl" sz="9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COMPOSITION</a:t>
            </a:r>
            <a:endParaRPr sz="900" b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PEA - palmitoylethanolamide</a:t>
            </a:r>
            <a:endParaRPr sz="900" b="1" i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Natural anti-inflammatory, can be used in same indications as 1% hydrocortison cream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Bisabolol (Matricaria chamomilla recutita)</a:t>
            </a:r>
            <a:endParaRPr sz="900" b="1" i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Natural anti-inflammatory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Dexpanthenol</a:t>
            </a:r>
            <a:endParaRPr sz="900" b="1" i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Hydrating, wound healing, anti-inflammatory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Base with only limited components</a:t>
            </a:r>
            <a:endParaRPr sz="900" b="1" i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Aqua, Petrolatum, Cetearyl Alcohol, Paraffinum liquidum, Panthenol,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Ceteareth-20, Palmitamide MEA, Phenoxyethanol, Ethylhexylglycerin, Sodium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phosphate, Bisabolol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No parabens, lanolin, perfume, sodium laurylsulphate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900"/>
              <a:buFont typeface="Montserrat"/>
              <a:buChar char="●"/>
            </a:pPr>
            <a:r>
              <a:rPr lang="nl" sz="9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INDICATIONS</a:t>
            </a:r>
            <a:endParaRPr sz="900" b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Relieves and soothes skin that is itchy, red, dry and/or irritated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because of eczema, sun burn, insect bites,…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8650" y="613300"/>
            <a:ext cx="1801252" cy="1801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8650" y="2260925"/>
            <a:ext cx="1933850" cy="193385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3</a:t>
            </a:fld>
            <a:endParaRPr/>
          </a:p>
        </p:txBody>
      </p:sp>
      <p:sp>
        <p:nvSpPr>
          <p:cNvPr id="76" name="Google Shape;76;p15"/>
          <p:cNvSpPr txBox="1"/>
          <p:nvPr/>
        </p:nvSpPr>
        <p:spPr>
          <a:xfrm>
            <a:off x="4180500" y="4851000"/>
            <a:ext cx="783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Confidential 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5"/>
          <p:cNvSpPr txBox="1"/>
          <p:nvPr/>
        </p:nvSpPr>
        <p:spPr>
          <a:xfrm>
            <a:off x="141575" y="4851000"/>
            <a:ext cx="783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October 2021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575" y="87425"/>
            <a:ext cx="1062551" cy="294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3" name="Google Shape;83;p16"/>
          <p:cNvCxnSpPr/>
          <p:nvPr/>
        </p:nvCxnSpPr>
        <p:spPr>
          <a:xfrm>
            <a:off x="2175" y="558350"/>
            <a:ext cx="9143700" cy="17100"/>
          </a:xfrm>
          <a:prstGeom prst="straightConnector1">
            <a:avLst/>
          </a:prstGeom>
          <a:noFill/>
          <a:ln w="19050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Google Shape;84;p16"/>
          <p:cNvSpPr txBox="1"/>
          <p:nvPr/>
        </p:nvSpPr>
        <p:spPr>
          <a:xfrm>
            <a:off x="3523950" y="87425"/>
            <a:ext cx="20961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Products - Human use </a:t>
            </a:r>
            <a:endParaRPr sz="13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8650" y="613300"/>
            <a:ext cx="1801252" cy="1801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8650" y="2260925"/>
            <a:ext cx="1933850" cy="19338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4</a:t>
            </a:fld>
            <a:endParaRPr/>
          </a:p>
        </p:txBody>
      </p:sp>
      <p:sp>
        <p:nvSpPr>
          <p:cNvPr id="88" name="Google Shape;88;p16"/>
          <p:cNvSpPr txBox="1"/>
          <p:nvPr/>
        </p:nvSpPr>
        <p:spPr>
          <a:xfrm>
            <a:off x="4180500" y="4851000"/>
            <a:ext cx="783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Confidential 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16"/>
          <p:cNvSpPr txBox="1"/>
          <p:nvPr/>
        </p:nvSpPr>
        <p:spPr>
          <a:xfrm>
            <a:off x="141575" y="4851000"/>
            <a:ext cx="783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October 2021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90" name="Google Shape;90;p16"/>
          <p:cNvGraphicFramePr/>
          <p:nvPr>
            <p:extLst>
              <p:ext uri="{D42A27DB-BD31-4B8C-83A1-F6EECF244321}">
                <p14:modId xmlns:p14="http://schemas.microsoft.com/office/powerpoint/2010/main" val="1040373106"/>
              </p:ext>
            </p:extLst>
          </p:nvPr>
        </p:nvGraphicFramePr>
        <p:xfrm>
          <a:off x="2618450" y="823675"/>
          <a:ext cx="2599750" cy="2159533"/>
        </p:xfrm>
        <a:graphic>
          <a:graphicData uri="http://schemas.openxmlformats.org/drawingml/2006/table">
            <a:tbl>
              <a:tblPr>
                <a:noFill/>
                <a:tableStyleId>{6CF55936-2A54-47CC-9D91-15282935BB94}</a:tableStyleId>
              </a:tblPr>
              <a:tblGrid>
                <a:gridCol w="1574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5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Concurrenten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Marktaandeel*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 ipsum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14,53%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1,72%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3,45%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6,65%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0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3,20%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4,68%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2,71%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0,74%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1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44,58%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17,73%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91" name="Google Shape;91;p16"/>
          <p:cNvGraphicFramePr/>
          <p:nvPr>
            <p:extLst>
              <p:ext uri="{D42A27DB-BD31-4B8C-83A1-F6EECF244321}">
                <p14:modId xmlns:p14="http://schemas.microsoft.com/office/powerpoint/2010/main" val="3994727396"/>
              </p:ext>
            </p:extLst>
          </p:nvPr>
        </p:nvGraphicFramePr>
        <p:xfrm>
          <a:off x="3523950" y="3327800"/>
          <a:ext cx="4238625" cy="1362075"/>
        </p:xfrm>
        <a:graphic>
          <a:graphicData uri="http://schemas.openxmlformats.org/drawingml/2006/table">
            <a:tbl>
              <a:tblPr>
                <a:noFill/>
                <a:tableStyleId>{6CF55936-2A54-47CC-9D91-15282935BB94}</a:tableStyleId>
              </a:tblPr>
              <a:tblGrid>
                <a:gridCol w="33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1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Jaar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Marktaandeel 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%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Units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Omzet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Marge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5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8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2" name="Google Shape;92;p16"/>
          <p:cNvGraphicFramePr/>
          <p:nvPr>
            <p:extLst>
              <p:ext uri="{D42A27DB-BD31-4B8C-83A1-F6EECF244321}">
                <p14:modId xmlns:p14="http://schemas.microsoft.com/office/powerpoint/2010/main" val="889461138"/>
              </p:ext>
            </p:extLst>
          </p:nvPr>
        </p:nvGraphicFramePr>
        <p:xfrm>
          <a:off x="6046150" y="890350"/>
          <a:ext cx="2426300" cy="988224"/>
        </p:xfrm>
        <a:graphic>
          <a:graphicData uri="http://schemas.openxmlformats.org/drawingml/2006/table">
            <a:tbl>
              <a:tblPr>
                <a:noFill/>
                <a:tableStyleId>{42127C0E-44E3-42CC-8BAA-756953ABBEBF}</a:tableStyleId>
              </a:tblPr>
              <a:tblGrid>
                <a:gridCol w="1486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Totale markt (units)*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123456789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Groothandelsprijs</a:t>
                      </a:r>
                      <a:endParaRPr sz="900" b="1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€ 1234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Bruto marge</a:t>
                      </a:r>
                      <a:endParaRPr sz="900" b="1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€ 1234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3" name="Google Shape;93;p16"/>
          <p:cNvSpPr txBox="1"/>
          <p:nvPr/>
        </p:nvSpPr>
        <p:spPr>
          <a:xfrm>
            <a:off x="6055275" y="2023025"/>
            <a:ext cx="2426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* cijfers gebaseerd op extrapolatie sales in een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  gemiddelde apotheek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575" y="87425"/>
            <a:ext cx="1062551" cy="294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0" name="Google Shape;70;p15"/>
          <p:cNvCxnSpPr/>
          <p:nvPr/>
        </p:nvCxnSpPr>
        <p:spPr>
          <a:xfrm>
            <a:off x="2175" y="558350"/>
            <a:ext cx="9143700" cy="17100"/>
          </a:xfrm>
          <a:prstGeom prst="straightConnector1">
            <a:avLst/>
          </a:prstGeom>
          <a:noFill/>
          <a:ln w="19050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" name="Google Shape;71;p15"/>
          <p:cNvSpPr txBox="1"/>
          <p:nvPr/>
        </p:nvSpPr>
        <p:spPr>
          <a:xfrm>
            <a:off x="3523950" y="87425"/>
            <a:ext cx="20961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Products Portfolio</a:t>
            </a:r>
            <a:endParaRPr sz="13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5" name="Google Shape;75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5</a:t>
            </a:fld>
            <a:endParaRPr/>
          </a:p>
        </p:txBody>
      </p:sp>
      <p:sp>
        <p:nvSpPr>
          <p:cNvPr id="76" name="Google Shape;76;p15"/>
          <p:cNvSpPr txBox="1"/>
          <p:nvPr/>
        </p:nvSpPr>
        <p:spPr>
          <a:xfrm>
            <a:off x="4180500" y="4851000"/>
            <a:ext cx="783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Confidential 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5"/>
          <p:cNvSpPr txBox="1"/>
          <p:nvPr/>
        </p:nvSpPr>
        <p:spPr>
          <a:xfrm>
            <a:off x="141575" y="4851000"/>
            <a:ext cx="783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October 2021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78BFCE47-C27F-4B97-9DAC-B39CCED97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75" y="715569"/>
            <a:ext cx="1804556" cy="180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>
            <a:extLst>
              <a:ext uri="{FF2B5EF4-FFF2-40B4-BE49-F238E27FC236}">
                <a16:creationId xmlns:a16="http://schemas.microsoft.com/office/drawing/2014/main" id="{2E453551-3224-48D0-B53B-DEBDD6344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25" y="2438056"/>
            <a:ext cx="3456929" cy="230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Google Shape;72;p15">
            <a:extLst>
              <a:ext uri="{FF2B5EF4-FFF2-40B4-BE49-F238E27FC236}">
                <a16:creationId xmlns:a16="http://schemas.microsoft.com/office/drawing/2014/main" id="{272F5A1E-C6BF-4AE5-BCF1-0F675901CE58}"/>
              </a:ext>
            </a:extLst>
          </p:cNvPr>
          <p:cNvSpPr txBox="1"/>
          <p:nvPr/>
        </p:nvSpPr>
        <p:spPr>
          <a:xfrm>
            <a:off x="2316475" y="792100"/>
            <a:ext cx="6549300" cy="42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SKABIO cream - Palmitoylethanolamide (PEA) 1% - 50g - RRP: € 11,94</a:t>
            </a:r>
            <a:endParaRPr sz="1100" b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900"/>
              <a:buFont typeface="Montserrat"/>
              <a:buChar char="●"/>
            </a:pPr>
            <a:r>
              <a:rPr lang="nl" sz="9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KEY INFORMATION</a:t>
            </a:r>
            <a:endParaRPr sz="900" b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Skabio Cream is an emollient cream that contains no steroids. It can help to relieve itching and soothe the skin. Skabio Cream has a unique composition, with natural ingredients that are found within the body. As a result, Skabio soothes and reduces itching in red and irritated skin. Skabio Cream has effects similar to 1% hydrocortisone cream without the side effects.</a:t>
            </a:r>
            <a:b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900"/>
              <a:buFont typeface="Montserrat"/>
              <a:buChar char="●"/>
            </a:pPr>
            <a:r>
              <a:rPr lang="nl" sz="9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COMPOSITION</a:t>
            </a:r>
            <a:endParaRPr sz="900" b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PEA - palmitoylethanolamide</a:t>
            </a:r>
            <a:endParaRPr sz="900" b="1" i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Natural anti-inflammatory, can be used in same indications as 1% hydrocortison cream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Bisabolol (Matricaria chamomilla recutita)</a:t>
            </a:r>
            <a:endParaRPr sz="900" b="1" i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Natural anti-inflammatory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Dexpanthenol</a:t>
            </a:r>
            <a:endParaRPr sz="900" b="1" i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Hydrating, wound healing, anti-inflammatory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Base with only limited components</a:t>
            </a:r>
            <a:endParaRPr sz="900" b="1" i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Aqua, Petrolatum, Cetearyl Alcohol, Paraffinum liquidum, Panthenol,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Ceteareth-20, Palmitamide MEA, Phenoxyethanol, Ethylhexylglycerin, Sodium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phosphate, Bisabolol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No parabens, lanolin, perfume, sodium laurylsulphate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900"/>
              <a:buFont typeface="Montserrat"/>
              <a:buChar char="●"/>
            </a:pPr>
            <a:r>
              <a:rPr lang="nl" sz="9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INDICATIONS</a:t>
            </a:r>
            <a:endParaRPr sz="900" b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Relieves and soothes skin that is itchy, red, dry and/or irritated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because of eczema, sun burn, insect bites,…</a:t>
            </a:r>
            <a:endParaRPr sz="9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280920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575" y="87425"/>
            <a:ext cx="1062551" cy="294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3" name="Google Shape;83;p16"/>
          <p:cNvCxnSpPr/>
          <p:nvPr/>
        </p:nvCxnSpPr>
        <p:spPr>
          <a:xfrm>
            <a:off x="2175" y="558350"/>
            <a:ext cx="9143700" cy="17100"/>
          </a:xfrm>
          <a:prstGeom prst="straightConnector1">
            <a:avLst/>
          </a:prstGeom>
          <a:noFill/>
          <a:ln w="19050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Google Shape;84;p16"/>
          <p:cNvSpPr txBox="1"/>
          <p:nvPr/>
        </p:nvSpPr>
        <p:spPr>
          <a:xfrm>
            <a:off x="3523950" y="87425"/>
            <a:ext cx="20961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Products - Human use </a:t>
            </a:r>
            <a:endParaRPr sz="13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8650" y="613300"/>
            <a:ext cx="1801252" cy="1801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8650" y="2260925"/>
            <a:ext cx="1933850" cy="19338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6</a:t>
            </a:fld>
            <a:endParaRPr/>
          </a:p>
        </p:txBody>
      </p:sp>
      <p:sp>
        <p:nvSpPr>
          <p:cNvPr id="88" name="Google Shape;88;p16"/>
          <p:cNvSpPr txBox="1"/>
          <p:nvPr/>
        </p:nvSpPr>
        <p:spPr>
          <a:xfrm>
            <a:off x="4180500" y="4851000"/>
            <a:ext cx="783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Confidential 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16"/>
          <p:cNvSpPr txBox="1"/>
          <p:nvPr/>
        </p:nvSpPr>
        <p:spPr>
          <a:xfrm>
            <a:off x="141575" y="4851000"/>
            <a:ext cx="783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October 2021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90" name="Google Shape;90;p16"/>
          <p:cNvGraphicFramePr/>
          <p:nvPr/>
        </p:nvGraphicFramePr>
        <p:xfrm>
          <a:off x="2618450" y="823675"/>
          <a:ext cx="2599750" cy="2159533"/>
        </p:xfrm>
        <a:graphic>
          <a:graphicData uri="http://schemas.openxmlformats.org/drawingml/2006/table">
            <a:tbl>
              <a:tblPr>
                <a:noFill/>
                <a:tableStyleId>{6CF55936-2A54-47CC-9D91-15282935BB94}</a:tableStyleId>
              </a:tblPr>
              <a:tblGrid>
                <a:gridCol w="1574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5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Concurrenten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Marktaandeel*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 ipsum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14,53%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1,72%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3,45%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6,65%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0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3,20%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4,68%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2,71%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0,74%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1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44,58%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Lorem</a:t>
                      </a:r>
                      <a:r>
                        <a:rPr lang="nl-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nl-NL" sz="900" dirty="0" err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ipsum</a:t>
                      </a:r>
                      <a:endParaRPr lang="nl-NL"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17,73%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91" name="Google Shape;91;p16"/>
          <p:cNvGraphicFramePr/>
          <p:nvPr/>
        </p:nvGraphicFramePr>
        <p:xfrm>
          <a:off x="3523950" y="3327800"/>
          <a:ext cx="4238625" cy="1362075"/>
        </p:xfrm>
        <a:graphic>
          <a:graphicData uri="http://schemas.openxmlformats.org/drawingml/2006/table">
            <a:tbl>
              <a:tblPr>
                <a:noFill/>
                <a:tableStyleId>{6CF55936-2A54-47CC-9D91-15282935BB94}</a:tableStyleId>
              </a:tblPr>
              <a:tblGrid>
                <a:gridCol w="33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1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Jaar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Marktaandeel 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%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Units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Omzet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Marge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5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8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2" name="Google Shape;92;p16"/>
          <p:cNvGraphicFramePr/>
          <p:nvPr/>
        </p:nvGraphicFramePr>
        <p:xfrm>
          <a:off x="6046150" y="890350"/>
          <a:ext cx="2426300" cy="988224"/>
        </p:xfrm>
        <a:graphic>
          <a:graphicData uri="http://schemas.openxmlformats.org/drawingml/2006/table">
            <a:tbl>
              <a:tblPr>
                <a:noFill/>
                <a:tableStyleId>{42127C0E-44E3-42CC-8BAA-756953ABBEBF}</a:tableStyleId>
              </a:tblPr>
              <a:tblGrid>
                <a:gridCol w="1486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Totale markt (units)*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123456789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Groothandelsprijs</a:t>
                      </a:r>
                      <a:endParaRPr sz="900" b="1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€ 1234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Bruto marge</a:t>
                      </a:r>
                      <a:endParaRPr sz="900" b="1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€ 1234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3" name="Google Shape;93;p16"/>
          <p:cNvSpPr txBox="1"/>
          <p:nvPr/>
        </p:nvSpPr>
        <p:spPr>
          <a:xfrm>
            <a:off x="6055275" y="2023025"/>
            <a:ext cx="2426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* cijfers gebaseerd op extrapolatie sales in een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  gemiddelde apotheek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954677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575" y="87425"/>
            <a:ext cx="1062551" cy="294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9" name="Google Shape;209;p25"/>
          <p:cNvCxnSpPr/>
          <p:nvPr/>
        </p:nvCxnSpPr>
        <p:spPr>
          <a:xfrm>
            <a:off x="2175" y="558350"/>
            <a:ext cx="9143700" cy="17100"/>
          </a:xfrm>
          <a:prstGeom prst="straightConnector1">
            <a:avLst/>
          </a:prstGeom>
          <a:noFill/>
          <a:ln w="19050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0" name="Google Shape;210;p25"/>
          <p:cNvSpPr txBox="1"/>
          <p:nvPr/>
        </p:nvSpPr>
        <p:spPr>
          <a:xfrm>
            <a:off x="3971250" y="87425"/>
            <a:ext cx="12015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Timeline </a:t>
            </a:r>
            <a:endParaRPr sz="13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" name="Google Shape;211;p25"/>
          <p:cNvSpPr txBox="1">
            <a:spLocks noGrp="1"/>
          </p:cNvSpPr>
          <p:nvPr>
            <p:ph type="sldNum" idx="12"/>
          </p:nvPr>
        </p:nvSpPr>
        <p:spPr>
          <a:xfrm>
            <a:off x="8524733" y="466179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7</a:t>
            </a:fld>
            <a:endParaRPr/>
          </a:p>
        </p:txBody>
      </p:sp>
      <p:sp>
        <p:nvSpPr>
          <p:cNvPr id="212" name="Google Shape;212;p25"/>
          <p:cNvSpPr txBox="1"/>
          <p:nvPr/>
        </p:nvSpPr>
        <p:spPr>
          <a:xfrm>
            <a:off x="141575" y="4698600"/>
            <a:ext cx="783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October 2021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3" name="Google Shape;213;p25"/>
          <p:cNvSpPr/>
          <p:nvPr/>
        </p:nvSpPr>
        <p:spPr>
          <a:xfrm>
            <a:off x="975525" y="1193150"/>
            <a:ext cx="7817100" cy="683700"/>
          </a:xfrm>
          <a:prstGeom prst="chevron">
            <a:avLst>
              <a:gd name="adj" fmla="val 50000"/>
            </a:avLst>
          </a:prstGeom>
          <a:solidFill>
            <a:srgbClr val="CFE2F3"/>
          </a:solidFill>
          <a:ln w="28575" cap="flat" cmpd="sng">
            <a:solidFill>
              <a:srgbClr val="07376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25"/>
          <p:cNvSpPr txBox="1"/>
          <p:nvPr/>
        </p:nvSpPr>
        <p:spPr>
          <a:xfrm>
            <a:off x="71650" y="716625"/>
            <a:ext cx="1062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MILESTONES</a:t>
            </a:r>
            <a:endParaRPr sz="10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" name="Google Shape;215;p25"/>
          <p:cNvSpPr txBox="1"/>
          <p:nvPr/>
        </p:nvSpPr>
        <p:spPr>
          <a:xfrm>
            <a:off x="2200" y="1364325"/>
            <a:ext cx="730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CC0000"/>
                </a:solidFill>
                <a:latin typeface="Montserrat"/>
                <a:ea typeface="Montserrat"/>
                <a:cs typeface="Montserrat"/>
                <a:sym typeface="Montserrat"/>
              </a:rPr>
              <a:t>TIMING</a:t>
            </a:r>
            <a:endParaRPr sz="1000" b="1">
              <a:solidFill>
                <a:srgbClr val="CC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" name="Google Shape;216;p25"/>
          <p:cNvSpPr txBox="1"/>
          <p:nvPr/>
        </p:nvSpPr>
        <p:spPr>
          <a:xfrm>
            <a:off x="72100" y="2068275"/>
            <a:ext cx="852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PRODUCT</a:t>
            </a:r>
            <a:endParaRPr sz="10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17" name="Google Shape;217;p25"/>
          <p:cNvCxnSpPr/>
          <p:nvPr/>
        </p:nvCxnSpPr>
        <p:spPr>
          <a:xfrm rot="10800000" flipH="1">
            <a:off x="-8375" y="1071525"/>
            <a:ext cx="9151500" cy="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8" name="Google Shape;218;p25"/>
          <p:cNvCxnSpPr/>
          <p:nvPr/>
        </p:nvCxnSpPr>
        <p:spPr>
          <a:xfrm rot="10800000" flipH="1">
            <a:off x="-8375" y="1985925"/>
            <a:ext cx="9151500" cy="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9" name="Google Shape;219;p25"/>
          <p:cNvCxnSpPr/>
          <p:nvPr/>
        </p:nvCxnSpPr>
        <p:spPr>
          <a:xfrm rot="10800000" flipH="1">
            <a:off x="-8375" y="2519325"/>
            <a:ext cx="9151500" cy="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0" name="Google Shape;220;p25"/>
          <p:cNvSpPr txBox="1"/>
          <p:nvPr/>
        </p:nvSpPr>
        <p:spPr>
          <a:xfrm>
            <a:off x="1641525" y="655125"/>
            <a:ext cx="85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Mondeling akkoord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1" name="Google Shape;221;p25"/>
          <p:cNvSpPr txBox="1"/>
          <p:nvPr/>
        </p:nvSpPr>
        <p:spPr>
          <a:xfrm>
            <a:off x="3008475" y="677838"/>
            <a:ext cx="85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Finalisatie contract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2" name="Google Shape;222;p25"/>
          <p:cNvSpPr txBox="1"/>
          <p:nvPr/>
        </p:nvSpPr>
        <p:spPr>
          <a:xfrm>
            <a:off x="4124750" y="656450"/>
            <a:ext cx="127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Lancering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Skabio/Transkur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3" name="Google Shape;223;p25"/>
          <p:cNvSpPr txBox="1"/>
          <p:nvPr/>
        </p:nvSpPr>
        <p:spPr>
          <a:xfrm>
            <a:off x="5375600" y="655125"/>
            <a:ext cx="169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Lancering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Oroprotect/Nasaprotect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4" name="Google Shape;224;p25"/>
          <p:cNvSpPr txBox="1"/>
          <p:nvPr/>
        </p:nvSpPr>
        <p:spPr>
          <a:xfrm>
            <a:off x="7168425" y="622375"/>
            <a:ext cx="1201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Lancering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Kiwikur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5" name="Google Shape;225;p25"/>
          <p:cNvSpPr/>
          <p:nvPr/>
        </p:nvSpPr>
        <p:spPr>
          <a:xfrm>
            <a:off x="1543275" y="1203975"/>
            <a:ext cx="1201500" cy="6594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DCECD5"/>
              </a:gs>
              <a:gs pos="100000">
                <a:srgbClr val="93BC81"/>
              </a:gs>
            </a:gsLst>
            <a:lin ang="5400012" scaled="0"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25"/>
          <p:cNvSpPr/>
          <p:nvPr/>
        </p:nvSpPr>
        <p:spPr>
          <a:xfrm>
            <a:off x="2923250" y="1203975"/>
            <a:ext cx="1201500" cy="6594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FFF6DB"/>
              </a:gs>
              <a:gs pos="100000">
                <a:srgbClr val="FAD25C"/>
              </a:gs>
            </a:gsLst>
            <a:lin ang="5400012" scaled="0"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25"/>
          <p:cNvSpPr/>
          <p:nvPr/>
        </p:nvSpPr>
        <p:spPr>
          <a:xfrm>
            <a:off x="4276275" y="1203975"/>
            <a:ext cx="1201500" cy="6594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DBD4EB"/>
              </a:gs>
              <a:gs pos="100000">
                <a:srgbClr val="9180BB"/>
              </a:gs>
            </a:gsLst>
            <a:lin ang="5400012" scaled="0"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25"/>
          <p:cNvSpPr/>
          <p:nvPr/>
        </p:nvSpPr>
        <p:spPr>
          <a:xfrm>
            <a:off x="5620250" y="1203975"/>
            <a:ext cx="1201500" cy="6594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25"/>
          <p:cNvSpPr txBox="1"/>
          <p:nvPr/>
        </p:nvSpPr>
        <p:spPr>
          <a:xfrm>
            <a:off x="1869675" y="1372125"/>
            <a:ext cx="5487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CC0000"/>
                </a:solidFill>
                <a:latin typeface="Montserrat"/>
                <a:ea typeface="Montserrat"/>
                <a:cs typeface="Montserrat"/>
                <a:sym typeface="Montserrat"/>
              </a:rPr>
              <a:t>TBD</a:t>
            </a:r>
            <a:endParaRPr sz="900" b="1">
              <a:solidFill>
                <a:srgbClr val="CC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0" name="Google Shape;230;p25"/>
          <p:cNvSpPr txBox="1"/>
          <p:nvPr/>
        </p:nvSpPr>
        <p:spPr>
          <a:xfrm>
            <a:off x="3312375" y="1372113"/>
            <a:ext cx="5487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CC0000"/>
                </a:solidFill>
                <a:latin typeface="Montserrat"/>
                <a:ea typeface="Montserrat"/>
                <a:cs typeface="Montserrat"/>
                <a:sym typeface="Montserrat"/>
              </a:rPr>
              <a:t>T0</a:t>
            </a:r>
            <a:endParaRPr sz="900" b="1">
              <a:solidFill>
                <a:srgbClr val="CC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1" name="Google Shape;231;p25"/>
          <p:cNvSpPr txBox="1"/>
          <p:nvPr/>
        </p:nvSpPr>
        <p:spPr>
          <a:xfrm>
            <a:off x="4421925" y="1266050"/>
            <a:ext cx="106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CC0000"/>
                </a:solidFill>
                <a:latin typeface="Montserrat"/>
                <a:ea typeface="Montserrat"/>
                <a:cs typeface="Montserrat"/>
                <a:sym typeface="Montserrat"/>
              </a:rPr>
              <a:t>T0 + </a:t>
            </a:r>
            <a:endParaRPr sz="900" b="1">
              <a:solidFill>
                <a:srgbClr val="CC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CC0000"/>
                </a:solidFill>
                <a:latin typeface="Montserrat"/>
                <a:ea typeface="Montserrat"/>
                <a:cs typeface="Montserrat"/>
                <a:sym typeface="Montserrat"/>
              </a:rPr>
              <a:t>6 maanden</a:t>
            </a:r>
            <a:endParaRPr sz="900" b="1">
              <a:solidFill>
                <a:srgbClr val="CC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2" name="Google Shape;232;p25"/>
          <p:cNvSpPr txBox="1"/>
          <p:nvPr/>
        </p:nvSpPr>
        <p:spPr>
          <a:xfrm>
            <a:off x="5781700" y="1266050"/>
            <a:ext cx="106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CC0000"/>
                </a:solidFill>
                <a:latin typeface="Montserrat"/>
                <a:ea typeface="Montserrat"/>
                <a:cs typeface="Montserrat"/>
                <a:sym typeface="Montserrat"/>
              </a:rPr>
              <a:t>T0 + </a:t>
            </a:r>
            <a:endParaRPr sz="900" b="1">
              <a:solidFill>
                <a:srgbClr val="CC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CC0000"/>
                </a:solidFill>
                <a:latin typeface="Montserrat"/>
                <a:ea typeface="Montserrat"/>
                <a:cs typeface="Montserrat"/>
                <a:sym typeface="Montserrat"/>
              </a:rPr>
              <a:t>12 maanden</a:t>
            </a:r>
            <a:endParaRPr sz="900" b="1">
              <a:solidFill>
                <a:srgbClr val="CC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p25"/>
          <p:cNvSpPr/>
          <p:nvPr/>
        </p:nvSpPr>
        <p:spPr>
          <a:xfrm>
            <a:off x="7074900" y="1203975"/>
            <a:ext cx="1201500" cy="659400"/>
          </a:xfrm>
          <a:prstGeom prst="chevron">
            <a:avLst>
              <a:gd name="adj" fmla="val 50000"/>
            </a:avLst>
          </a:prstGeom>
          <a:gradFill>
            <a:gsLst>
              <a:gs pos="0">
                <a:srgbClr val="00D2E9"/>
              </a:gs>
              <a:gs pos="100000">
                <a:srgbClr val="045962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25"/>
          <p:cNvSpPr txBox="1"/>
          <p:nvPr/>
        </p:nvSpPr>
        <p:spPr>
          <a:xfrm>
            <a:off x="7237875" y="1226625"/>
            <a:ext cx="106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CC0000"/>
                </a:solidFill>
                <a:latin typeface="Montserrat"/>
                <a:ea typeface="Montserrat"/>
                <a:cs typeface="Montserrat"/>
                <a:sym typeface="Montserrat"/>
              </a:rPr>
              <a:t>T0 + </a:t>
            </a:r>
            <a:endParaRPr sz="900" b="1">
              <a:solidFill>
                <a:srgbClr val="CC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CC0000"/>
                </a:solidFill>
                <a:latin typeface="Montserrat"/>
                <a:ea typeface="Montserrat"/>
                <a:cs typeface="Montserrat"/>
                <a:sym typeface="Montserrat"/>
              </a:rPr>
              <a:t>18 maanden</a:t>
            </a:r>
            <a:endParaRPr sz="900" b="1">
              <a:solidFill>
                <a:srgbClr val="CC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5" name="Google Shape;235;p25"/>
          <p:cNvSpPr txBox="1"/>
          <p:nvPr/>
        </p:nvSpPr>
        <p:spPr>
          <a:xfrm>
            <a:off x="4124750" y="2006775"/>
            <a:ext cx="127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Skabio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Transkur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6" name="Google Shape;236;p25"/>
          <p:cNvSpPr txBox="1"/>
          <p:nvPr/>
        </p:nvSpPr>
        <p:spPr>
          <a:xfrm>
            <a:off x="5584700" y="1988625"/>
            <a:ext cx="1272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Oroprotect MD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Nasaprotect MD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7" name="Google Shape;237;p25"/>
          <p:cNvSpPr txBox="1"/>
          <p:nvPr/>
        </p:nvSpPr>
        <p:spPr>
          <a:xfrm>
            <a:off x="7168425" y="2064825"/>
            <a:ext cx="12726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Kiwikur</a:t>
            </a:r>
            <a:endParaRPr sz="9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8" name="Google Shape;238;p25"/>
          <p:cNvSpPr txBox="1"/>
          <p:nvPr/>
        </p:nvSpPr>
        <p:spPr>
          <a:xfrm>
            <a:off x="4199850" y="2522025"/>
            <a:ext cx="1613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✅  Training materialen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✅   POS materialen        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❌ Kela review materialen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❌ Training Team Kela 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39" name="Google Shape;239;p25"/>
          <p:cNvSpPr txBox="1"/>
          <p:nvPr/>
        </p:nvSpPr>
        <p:spPr>
          <a:xfrm>
            <a:off x="5696450" y="2522025"/>
            <a:ext cx="1613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✅   Training materialen 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✅   POS materialen        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❌ Kela review materialen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❌ Training Team Kela 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40" name="Google Shape;240;p25"/>
          <p:cNvSpPr txBox="1"/>
          <p:nvPr/>
        </p:nvSpPr>
        <p:spPr>
          <a:xfrm>
            <a:off x="7400500" y="2522025"/>
            <a:ext cx="1613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✅   Training materialen 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✅   POS materialen        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❌ Kela review materialen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❌ Training Team Kela 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cxnSp>
        <p:nvCxnSpPr>
          <p:cNvPr id="241" name="Google Shape;241;p25"/>
          <p:cNvCxnSpPr/>
          <p:nvPr/>
        </p:nvCxnSpPr>
        <p:spPr>
          <a:xfrm rot="10800000" flipH="1">
            <a:off x="-8375" y="3281325"/>
            <a:ext cx="9151500" cy="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2" name="Google Shape;242;p25"/>
          <p:cNvSpPr txBox="1"/>
          <p:nvPr/>
        </p:nvSpPr>
        <p:spPr>
          <a:xfrm>
            <a:off x="72100" y="2677875"/>
            <a:ext cx="852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ACTIES</a:t>
            </a:r>
            <a:endParaRPr sz="10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3" name="Google Shape;243;p25"/>
          <p:cNvSpPr txBox="1"/>
          <p:nvPr/>
        </p:nvSpPr>
        <p:spPr>
          <a:xfrm>
            <a:off x="-4100" y="3421550"/>
            <a:ext cx="1272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OPMERKINGEN</a:t>
            </a:r>
            <a:endParaRPr sz="10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4" name="Google Shape;244;p25"/>
          <p:cNvSpPr txBox="1"/>
          <p:nvPr/>
        </p:nvSpPr>
        <p:spPr>
          <a:xfrm>
            <a:off x="3954350" y="3317625"/>
            <a:ext cx="17661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Skabio</a:t>
            </a:r>
            <a:endParaRPr sz="8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Matuur en bekend product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Weinig extra investering nodig / Lancering “as-is”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5" name="Google Shape;245;p25"/>
          <p:cNvSpPr txBox="1"/>
          <p:nvPr/>
        </p:nvSpPr>
        <p:spPr>
          <a:xfrm>
            <a:off x="1032525" y="2500875"/>
            <a:ext cx="1613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✅ Distributie agreement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❌ Vastleggen T&amp;C’s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46" name="Google Shape;246;p25"/>
          <p:cNvSpPr txBox="1"/>
          <p:nvPr/>
        </p:nvSpPr>
        <p:spPr>
          <a:xfrm>
            <a:off x="2628075" y="2500875"/>
            <a:ext cx="16134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❌ Logistieke uitwerking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❌ Bestaande voorraad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073763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❌ Communicatie</a:t>
            </a:r>
            <a:endParaRPr sz="800">
              <a:solidFill>
                <a:srgbClr val="073763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47" name="Google Shape;247;p25"/>
          <p:cNvSpPr txBox="1"/>
          <p:nvPr/>
        </p:nvSpPr>
        <p:spPr>
          <a:xfrm>
            <a:off x="3954350" y="4113225"/>
            <a:ext cx="17661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Transkur</a:t>
            </a:r>
            <a:endParaRPr sz="8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Uniek product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Weinig concurrenten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Relatief eenvoudig verhaal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Snelle training en lancering mogelijk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8" name="Google Shape;248;p25"/>
          <p:cNvSpPr txBox="1"/>
          <p:nvPr/>
        </p:nvSpPr>
        <p:spPr>
          <a:xfrm>
            <a:off x="5705500" y="3292475"/>
            <a:ext cx="1766100" cy="11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Oroprotect/Nasaprotect</a:t>
            </a:r>
            <a:endParaRPr sz="8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Combinatie van 2 producten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Lancering kan samen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Slechts één display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POS materialen kunnen gecombineerd worden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9" name="Google Shape;249;p25"/>
          <p:cNvSpPr txBox="1"/>
          <p:nvPr/>
        </p:nvSpPr>
        <p:spPr>
          <a:xfrm>
            <a:off x="7400500" y="3292463"/>
            <a:ext cx="17661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Kiwikur</a:t>
            </a:r>
            <a:endParaRPr sz="8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Natuurproduct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Past goed in de huidige tijdsgeest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79999" lvl="0" indent="-146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800"/>
              <a:buFont typeface="Montserrat"/>
              <a:buChar char="-"/>
            </a:pPr>
            <a:r>
              <a:rPr lang="nl" sz="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Relatief eenvoudig verhaal</a:t>
            </a: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575" y="87425"/>
            <a:ext cx="1062551" cy="294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5" name="Google Shape;255;p26"/>
          <p:cNvCxnSpPr/>
          <p:nvPr/>
        </p:nvCxnSpPr>
        <p:spPr>
          <a:xfrm>
            <a:off x="2175" y="558350"/>
            <a:ext cx="9143700" cy="17100"/>
          </a:xfrm>
          <a:prstGeom prst="straightConnector1">
            <a:avLst/>
          </a:prstGeom>
          <a:noFill/>
          <a:ln w="19050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6" name="Google Shape;256;p26"/>
          <p:cNvSpPr txBox="1"/>
          <p:nvPr/>
        </p:nvSpPr>
        <p:spPr>
          <a:xfrm>
            <a:off x="3922350" y="87425"/>
            <a:ext cx="16110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Summary</a:t>
            </a:r>
            <a:endParaRPr sz="13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7" name="Google Shape;257;p26"/>
          <p:cNvSpPr txBox="1"/>
          <p:nvPr/>
        </p:nvSpPr>
        <p:spPr>
          <a:xfrm>
            <a:off x="294825" y="751450"/>
            <a:ext cx="7882800" cy="1600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 ipsum dolor sit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en-US" sz="1000" b="1" i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00" b="1" i="1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en-US" sz="1000" b="1" i="1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000"/>
              <a:buFont typeface="Montserrat"/>
              <a:buChar char="➔"/>
            </a:pP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ipsum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dolor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sit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amet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consectetur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adipiscing</a:t>
            </a:r>
            <a:r>
              <a:rPr lang="nl-NL" sz="1000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nl-NL" sz="1000" dirty="0" err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elit</a:t>
            </a:r>
            <a:endParaRPr lang="nl-NL" sz="1000" dirty="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8" name="Google Shape;258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8</a:t>
            </a:fld>
            <a:endParaRPr/>
          </a:p>
        </p:txBody>
      </p:sp>
      <p:sp>
        <p:nvSpPr>
          <p:cNvPr id="259" name="Google Shape;259;p26"/>
          <p:cNvSpPr txBox="1"/>
          <p:nvPr/>
        </p:nvSpPr>
        <p:spPr>
          <a:xfrm>
            <a:off x="141575" y="4851000"/>
            <a:ext cx="783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October 2021</a:t>
            </a:r>
            <a:endParaRPr sz="700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9" name="Google Shape;91;p16">
            <a:extLst>
              <a:ext uri="{FF2B5EF4-FFF2-40B4-BE49-F238E27FC236}">
                <a16:creationId xmlns:a16="http://schemas.microsoft.com/office/drawing/2014/main" id="{19B485A0-E80B-43A5-9DD1-52F545E8C8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9657748"/>
              </p:ext>
            </p:extLst>
          </p:nvPr>
        </p:nvGraphicFramePr>
        <p:xfrm>
          <a:off x="2608537" y="2791643"/>
          <a:ext cx="4238625" cy="1362075"/>
        </p:xfrm>
        <a:graphic>
          <a:graphicData uri="http://schemas.openxmlformats.org/drawingml/2006/table">
            <a:tbl>
              <a:tblPr>
                <a:noFill/>
                <a:tableStyleId>{6CF55936-2A54-47CC-9D91-15282935BB94}</a:tableStyleId>
              </a:tblPr>
              <a:tblGrid>
                <a:gridCol w="33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1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Jaar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Marktaandeel 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%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Units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Omzet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b="1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Marge</a:t>
                      </a:r>
                      <a:endParaRPr sz="900" b="1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ctr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sz="900" dirty="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  <a:endParaRPr kumimoji="0" lang="nl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1C4587"/>
                        </a:solidFill>
                        <a:effectLst/>
                        <a:uLnTx/>
                        <a:uFillTx/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5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8</a:t>
                      </a:r>
                      <a:endParaRPr sz="900">
                        <a:solidFill>
                          <a:srgbClr val="1C4587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900" dirty="0">
                          <a:solidFill>
                            <a:srgbClr val="1C4587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123456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nl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C4587"/>
                          </a:solidFill>
                          <a:effectLst/>
                          <a:uLnTx/>
                          <a:uFillTx/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€ 123.456</a:t>
                      </a: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CCCC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1015</Words>
  <Application>Microsoft Office PowerPoint</Application>
  <PresentationFormat>Diavoorstelling (16:9)</PresentationFormat>
  <Paragraphs>307</Paragraphs>
  <Slides>8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Montserrat</vt:lpstr>
      <vt:lpstr>Montserrat Light</vt:lpstr>
      <vt:lpstr>Simple Light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bert</cp:lastModifiedBy>
  <cp:revision>1</cp:revision>
  <dcterms:modified xsi:type="dcterms:W3CDTF">2021-09-23T09:00:32Z</dcterms:modified>
</cp:coreProperties>
</file>