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B2D"/>
    <a:srgbClr val="80879E"/>
    <a:srgbClr val="5C6584"/>
    <a:srgbClr val="39445D"/>
    <a:srgbClr val="252C43"/>
    <a:srgbClr val="0C9995"/>
    <a:srgbClr val="4A66AC"/>
    <a:srgbClr val="E83943"/>
    <a:srgbClr val="FCDC30"/>
    <a:srgbClr val="32B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775"/>
  </p:normalViewPr>
  <p:slideViewPr>
    <p:cSldViewPr snapToGrid="0" snapToObjects="1">
      <p:cViewPr varScale="1">
        <p:scale>
          <a:sx n="109" d="100"/>
          <a:sy n="109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abbyy.com/company/media-and-brand-center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hyperlink" Target="https://www.abbyy.com/company/media-and-brand-center/" TargetMode="Externa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203ABB4-7E2A-4248-9FE7-4A419AFF2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26970D-C1E5-4FB1-84E8-86CB9CED1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367639"/>
            <a:ext cx="11707367" cy="1852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F9B476-E9C8-6145-BB5B-FD185D6B6971}"/>
              </a:ext>
            </a:extLst>
          </p:cNvPr>
          <p:cNvSpPr/>
          <p:nvPr/>
        </p:nvSpPr>
        <p:spPr>
          <a:xfrm rot="16200000">
            <a:off x="4927592" y="-559954"/>
            <a:ext cx="1852185" cy="117073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E84CC0B-7760-3C49-A582-4F59DD23EA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41" y="4760884"/>
            <a:ext cx="10210862" cy="1065690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Brief</a:t>
            </a:r>
            <a:r>
              <a:rPr lang="fr-FR" dirty="0"/>
              <a:t> Logo – Automation &amp; </a:t>
            </a:r>
            <a:r>
              <a:rPr lang="fr-FR" dirty="0" err="1"/>
              <a:t>Efficiency</a:t>
            </a:r>
            <a:r>
              <a:rPr lang="fr-FR" dirty="0"/>
              <a:t> </a:t>
            </a:r>
            <a:r>
              <a:rPr lang="fr-FR" dirty="0" err="1"/>
              <a:t>Lab</a:t>
            </a:r>
            <a:r>
              <a:rPr lang="fr-FR" dirty="0"/>
              <a:t>’</a:t>
            </a:r>
          </a:p>
        </p:txBody>
      </p:sp>
      <p:pic>
        <p:nvPicPr>
          <p:cNvPr id="5" name="Image 4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4E426490-8356-3A44-A42D-7D1C2655F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37" y="1879939"/>
            <a:ext cx="5509846" cy="165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4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ADE5B-312E-D649-BA02-0F7255245685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4D87271-F4E2-0043-9FF8-87EE6CE4D5D6}"/>
              </a:ext>
            </a:extLst>
          </p:cNvPr>
          <p:cNvSpPr/>
          <p:nvPr/>
        </p:nvSpPr>
        <p:spPr>
          <a:xfrm>
            <a:off x="520426" y="2900856"/>
            <a:ext cx="1530898" cy="154502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3FCA4EC-3E29-FC46-8AFB-475F81266CCE}"/>
              </a:ext>
            </a:extLst>
          </p:cNvPr>
          <p:cNvSpPr txBox="1">
            <a:spLocks/>
          </p:cNvSpPr>
          <p:nvPr/>
        </p:nvSpPr>
        <p:spPr>
          <a:xfrm>
            <a:off x="2556557" y="1184613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?</a:t>
            </a:r>
          </a:p>
        </p:txBody>
      </p:sp>
      <p:pic>
        <p:nvPicPr>
          <p:cNvPr id="4" name="Graphic 13">
            <a:extLst>
              <a:ext uri="{FF2B5EF4-FFF2-40B4-BE49-F238E27FC236}">
                <a16:creationId xmlns:a16="http://schemas.microsoft.com/office/drawing/2014/main" id="{F9A035D3-D340-384C-8BDF-E1323F6C9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376" y="3008587"/>
            <a:ext cx="1142998" cy="1142998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D39BED-564B-A040-AE1F-037C8E8CB42E}"/>
              </a:ext>
            </a:extLst>
          </p:cNvPr>
          <p:cNvSpPr txBox="1">
            <a:spLocks/>
          </p:cNvSpPr>
          <p:nvPr/>
        </p:nvSpPr>
        <p:spPr>
          <a:xfrm>
            <a:off x="2556557" y="1274817"/>
            <a:ext cx="7078885" cy="430836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 pitchFamily="18" charset="2"/>
              <a:buNone/>
            </a:pPr>
            <a:b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Losam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Agency, marketing agency specializing in the creation and animation of communities. </a:t>
            </a:r>
          </a:p>
          <a:p>
            <a:pPr marL="0" indent="0" algn="just">
              <a:buFont typeface="Wingdings 2" pitchFamily="18" charset="2"/>
              <a:buNone/>
            </a:pP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Losam Agency created “</a:t>
            </a:r>
            <a:r>
              <a:rPr lang="fr-FR" b="1" i="1" dirty="0">
                <a:solidFill>
                  <a:srgbClr val="FF0000"/>
                </a:solidFill>
              </a:rPr>
              <a:t>Automation &amp; </a:t>
            </a:r>
            <a:r>
              <a:rPr lang="fr-FR" b="1" i="1" dirty="0" err="1">
                <a:solidFill>
                  <a:srgbClr val="FF0000"/>
                </a:solidFill>
              </a:rPr>
              <a:t>Efficiency</a:t>
            </a:r>
            <a:r>
              <a:rPr lang="fr-FR" b="1" i="1" dirty="0">
                <a:solidFill>
                  <a:srgbClr val="FF0000"/>
                </a:solidFill>
              </a:rPr>
              <a:t> </a:t>
            </a:r>
            <a:r>
              <a:rPr lang="fr-FR" b="1" i="1" dirty="0" err="1">
                <a:solidFill>
                  <a:srgbClr val="FF0000"/>
                </a:solidFill>
              </a:rPr>
              <a:t>Lab</a:t>
            </a:r>
            <a:r>
              <a:rPr lang="fr-FR" b="1" i="1" dirty="0">
                <a:solidFill>
                  <a:srgbClr val="FF0000"/>
                </a:solidFill>
              </a:rPr>
              <a:t>’</a:t>
            </a:r>
            <a:r>
              <a:rPr lang="en-GB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for the company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Abbyy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the first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tank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dedicated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to “intelligent” automation of documents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improve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efficiency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operational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excellence of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organizations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Wingdings 2" pitchFamily="18" charset="2"/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GB" sz="1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Automation &amp; Efficiency Lab’</a:t>
            </a:r>
            <a:r>
              <a:rPr lang="en-GB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is : </a:t>
            </a:r>
          </a:p>
          <a:p>
            <a:pPr algn="just">
              <a:buFont typeface="Wingdings" pitchFamily="2" charset="2"/>
              <a:buChar char="§"/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founding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composed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of 6/8 leaders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themes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meetings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5 meetings a year (1 dinner + 4 breakfasts meetings)</a:t>
            </a:r>
          </a:p>
        </p:txBody>
      </p:sp>
      <p:pic>
        <p:nvPicPr>
          <p:cNvPr id="8" name="Image 7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5BAB2C04-579E-5B4B-AEF6-52AE4DD03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39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ADE5B-312E-D649-BA02-0F7255245685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4D87271-F4E2-0043-9FF8-87EE6CE4D5D6}"/>
              </a:ext>
            </a:extLst>
          </p:cNvPr>
          <p:cNvSpPr/>
          <p:nvPr/>
        </p:nvSpPr>
        <p:spPr>
          <a:xfrm>
            <a:off x="520426" y="2900856"/>
            <a:ext cx="1530898" cy="154502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3FCA4EC-3E29-FC46-8AFB-475F81266CCE}"/>
              </a:ext>
            </a:extLst>
          </p:cNvPr>
          <p:cNvSpPr txBox="1">
            <a:spLocks/>
          </p:cNvSpPr>
          <p:nvPr/>
        </p:nvSpPr>
        <p:spPr>
          <a:xfrm>
            <a:off x="2556557" y="1184613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Abbyy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D39BED-564B-A040-AE1F-037C8E8CB42E}"/>
              </a:ext>
            </a:extLst>
          </p:cNvPr>
          <p:cNvSpPr txBox="1">
            <a:spLocks/>
          </p:cNvSpPr>
          <p:nvPr/>
        </p:nvSpPr>
        <p:spPr>
          <a:xfrm>
            <a:off x="2571750" y="1781711"/>
            <a:ext cx="8620780" cy="430836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fr-FR" dirty="0"/>
              <a:t>ABBYY </a:t>
            </a:r>
            <a:r>
              <a:rPr lang="fr-FR" dirty="0" err="1"/>
              <a:t>empowers</a:t>
            </a:r>
            <a:r>
              <a:rPr lang="fr-FR" dirty="0"/>
              <a:t> </a:t>
            </a:r>
            <a:r>
              <a:rPr lang="fr-FR" dirty="0" err="1"/>
              <a:t>organizations</a:t>
            </a:r>
            <a:r>
              <a:rPr lang="fr-FR" dirty="0"/>
              <a:t> to gain a </a:t>
            </a:r>
            <a:r>
              <a:rPr lang="fr-FR" dirty="0" err="1"/>
              <a:t>complete</a:t>
            </a:r>
            <a:r>
              <a:rPr lang="fr-FR" dirty="0"/>
              <a:t> </a:t>
            </a:r>
            <a:r>
              <a:rPr lang="fr-FR" dirty="0" err="1"/>
              <a:t>understanding</a:t>
            </a:r>
            <a:r>
              <a:rPr lang="fr-FR" dirty="0"/>
              <a:t> of </a:t>
            </a:r>
            <a:r>
              <a:rPr lang="fr-FR" dirty="0" err="1"/>
              <a:t>their</a:t>
            </a:r>
            <a:r>
              <a:rPr lang="fr-FR" dirty="0"/>
              <a:t> business </a:t>
            </a:r>
            <a:r>
              <a:rPr lang="fr-FR" dirty="0" err="1"/>
              <a:t>processes</a:t>
            </a:r>
            <a:r>
              <a:rPr lang="fr-FR" dirty="0"/>
              <a:t> and the content </a:t>
            </a:r>
            <a:r>
              <a:rPr lang="fr-FR" dirty="0" err="1"/>
              <a:t>that</a:t>
            </a:r>
            <a:r>
              <a:rPr lang="fr-FR" dirty="0"/>
              <a:t> fuels </a:t>
            </a:r>
            <a:r>
              <a:rPr lang="fr-FR" dirty="0" err="1"/>
              <a:t>them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its</a:t>
            </a:r>
            <a:r>
              <a:rPr lang="fr-FR" dirty="0"/>
              <a:t> Digital Intelligence </a:t>
            </a:r>
            <a:r>
              <a:rPr lang="fr-FR" dirty="0" err="1"/>
              <a:t>platform</a:t>
            </a:r>
            <a:r>
              <a:rPr lang="fr-FR" dirty="0"/>
              <a:t>. ABBYY technologies are </a:t>
            </a:r>
            <a:r>
              <a:rPr lang="fr-FR" dirty="0" err="1"/>
              <a:t>used</a:t>
            </a:r>
            <a:r>
              <a:rPr lang="fr-FR" dirty="0"/>
              <a:t> by more </a:t>
            </a:r>
            <a:r>
              <a:rPr lang="fr-FR" dirty="0" err="1"/>
              <a:t>than</a:t>
            </a:r>
            <a:r>
              <a:rPr lang="fr-FR" dirty="0"/>
              <a:t> 5,000 </a:t>
            </a:r>
            <a:r>
              <a:rPr lang="fr-FR" dirty="0" err="1"/>
              <a:t>companies</a:t>
            </a:r>
            <a:r>
              <a:rPr lang="fr-FR" dirty="0"/>
              <a:t>, </a:t>
            </a:r>
            <a:r>
              <a:rPr lang="fr-FR" dirty="0" err="1"/>
              <a:t>including</a:t>
            </a:r>
            <a:r>
              <a:rPr lang="fr-FR" dirty="0"/>
              <a:t> </a:t>
            </a:r>
            <a:r>
              <a:rPr lang="fr-FR" dirty="0" err="1"/>
              <a:t>many</a:t>
            </a:r>
            <a:r>
              <a:rPr lang="fr-FR" dirty="0"/>
              <a:t> of the Fortune 500, and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recognized</a:t>
            </a:r>
            <a:r>
              <a:rPr lang="fr-FR" dirty="0"/>
              <a:t> for </a:t>
            </a:r>
            <a:r>
              <a:rPr lang="fr-FR" dirty="0" err="1"/>
              <a:t>its</a:t>
            </a:r>
            <a:r>
              <a:rPr lang="fr-FR" dirty="0"/>
              <a:t> leadership in Intelligent Document </a:t>
            </a:r>
            <a:r>
              <a:rPr lang="fr-FR" dirty="0" err="1"/>
              <a:t>Processing</a:t>
            </a:r>
            <a:r>
              <a:rPr lang="fr-FR" dirty="0"/>
              <a:t> (IDP) and </a:t>
            </a:r>
            <a:r>
              <a:rPr lang="fr-FR" dirty="0" err="1"/>
              <a:t>Process</a:t>
            </a:r>
            <a:r>
              <a:rPr lang="fr-FR" dirty="0"/>
              <a:t> </a:t>
            </a:r>
            <a:r>
              <a:rPr lang="fr-FR" dirty="0" err="1"/>
              <a:t>Discovery</a:t>
            </a:r>
            <a:r>
              <a:rPr lang="fr-FR" dirty="0"/>
              <a:t> &amp; Mining for </a:t>
            </a:r>
            <a:r>
              <a:rPr lang="fr-FR" dirty="0" err="1"/>
              <a:t>driving</a:t>
            </a:r>
            <a:r>
              <a:rPr lang="fr-FR" dirty="0"/>
              <a:t> </a:t>
            </a:r>
            <a:r>
              <a:rPr lang="fr-FR" dirty="0" err="1"/>
              <a:t>significant</a:t>
            </a:r>
            <a:r>
              <a:rPr lang="fr-FR" dirty="0"/>
              <a:t> impact </a:t>
            </a:r>
            <a:r>
              <a:rPr lang="fr-FR" dirty="0" err="1"/>
              <a:t>where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matters</a:t>
            </a:r>
            <a:r>
              <a:rPr lang="fr-FR" dirty="0"/>
              <a:t> </a:t>
            </a:r>
            <a:r>
              <a:rPr lang="fr-FR" dirty="0" err="1"/>
              <a:t>most</a:t>
            </a:r>
            <a:r>
              <a:rPr lang="fr-FR" dirty="0"/>
              <a:t>: </a:t>
            </a:r>
            <a:r>
              <a:rPr lang="fr-FR" dirty="0" err="1"/>
              <a:t>customer</a:t>
            </a:r>
            <a:r>
              <a:rPr lang="fr-FR" dirty="0"/>
              <a:t> </a:t>
            </a:r>
            <a:r>
              <a:rPr lang="fr-FR" dirty="0" err="1"/>
              <a:t>experience</a:t>
            </a:r>
            <a:r>
              <a:rPr lang="fr-FR" dirty="0"/>
              <a:t>, </a:t>
            </a:r>
            <a:r>
              <a:rPr lang="fr-FR" dirty="0" err="1"/>
              <a:t>effectiveness</a:t>
            </a:r>
            <a:r>
              <a:rPr lang="fr-FR" dirty="0"/>
              <a:t>, </a:t>
            </a:r>
            <a:r>
              <a:rPr lang="fr-FR" dirty="0" err="1"/>
              <a:t>profitability</a:t>
            </a:r>
            <a:r>
              <a:rPr lang="fr-FR" dirty="0"/>
              <a:t>, and </a:t>
            </a:r>
            <a:r>
              <a:rPr lang="fr-FR" dirty="0" err="1"/>
              <a:t>competitive</a:t>
            </a:r>
            <a:r>
              <a:rPr lang="fr-FR" dirty="0"/>
              <a:t> </a:t>
            </a:r>
            <a:r>
              <a:rPr lang="fr-FR" dirty="0" err="1"/>
              <a:t>advantage</a:t>
            </a:r>
            <a:r>
              <a:rPr lang="fr-FR" dirty="0"/>
              <a:t>. ABBYY </a:t>
            </a:r>
            <a:r>
              <a:rPr lang="fr-FR" dirty="0" err="1"/>
              <a:t>is</a:t>
            </a:r>
            <a:r>
              <a:rPr lang="fr-FR" dirty="0"/>
              <a:t> a global </a:t>
            </a:r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offices in 14 countries.</a:t>
            </a:r>
          </a:p>
        </p:txBody>
      </p:sp>
      <p:pic>
        <p:nvPicPr>
          <p:cNvPr id="9" name="Graphic 13">
            <a:extLst>
              <a:ext uri="{FF2B5EF4-FFF2-40B4-BE49-F238E27FC236}">
                <a16:creationId xmlns:a16="http://schemas.microsoft.com/office/drawing/2014/main" id="{13651F3E-D607-A646-84D6-30419D958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376" y="3101868"/>
            <a:ext cx="1142998" cy="1142998"/>
          </a:xfrm>
          <a:prstGeom prst="rect">
            <a:avLst/>
          </a:prstGeom>
        </p:spPr>
      </p:pic>
      <p:pic>
        <p:nvPicPr>
          <p:cNvPr id="11" name="Image 10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1E4F4DAC-C1F4-2B49-B324-11F8F9F71E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13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241CAB-F22A-D34F-9DDB-B78AF17E394E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C6ADB1BC-D003-C942-8256-CC4804AEFFC0}"/>
              </a:ext>
            </a:extLst>
          </p:cNvPr>
          <p:cNvSpPr txBox="1">
            <a:spLocks/>
          </p:cNvSpPr>
          <p:nvPr/>
        </p:nvSpPr>
        <p:spPr>
          <a:xfrm>
            <a:off x="1464551" y="270213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Abbyy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Brand Guidelines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ACBBC5-0B3E-1F41-8437-8A4F436A3EFF}"/>
              </a:ext>
            </a:extLst>
          </p:cNvPr>
          <p:cNvSpPr txBox="1"/>
          <p:nvPr/>
        </p:nvSpPr>
        <p:spPr>
          <a:xfrm>
            <a:off x="1699846" y="1066800"/>
            <a:ext cx="10241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/>
              <a:t>See</a:t>
            </a:r>
            <a:r>
              <a:rPr lang="fr-FR" i="1" dirty="0"/>
              <a:t> document </a:t>
            </a:r>
            <a:r>
              <a:rPr lang="fr-FR" i="1" dirty="0" err="1"/>
              <a:t>enclosed</a:t>
            </a:r>
            <a:r>
              <a:rPr lang="fr-FR" i="1" dirty="0"/>
              <a:t> for more </a:t>
            </a:r>
            <a:r>
              <a:rPr lang="fr-FR" i="1" dirty="0" err="1"/>
              <a:t>details</a:t>
            </a:r>
            <a:r>
              <a:rPr lang="fr-FR" i="1" dirty="0"/>
              <a:t> and </a:t>
            </a:r>
            <a:r>
              <a:rPr lang="fr-FR" i="1" dirty="0" err="1"/>
              <a:t>visit</a:t>
            </a:r>
            <a:r>
              <a:rPr lang="fr-FR" i="1" dirty="0"/>
              <a:t> </a:t>
            </a:r>
            <a:r>
              <a:rPr lang="fr-FR" i="1" dirty="0">
                <a:hlinkClick r:id="rId2"/>
              </a:rPr>
              <a:t>https://www.abbyy.com/company/media-and-brand-center/</a:t>
            </a:r>
            <a:endParaRPr lang="fr-FR" i="1" dirty="0"/>
          </a:p>
          <a:p>
            <a:endParaRPr lang="fr-FR" i="1" dirty="0"/>
          </a:p>
        </p:txBody>
      </p:sp>
      <p:pic>
        <p:nvPicPr>
          <p:cNvPr id="9" name="Image 8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7A970A5F-DB2E-A141-83A5-86A56415C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58BDDFA-CC60-8C41-8226-B8521A859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846" y="1713131"/>
            <a:ext cx="4819514" cy="195619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E4871F7-7CF0-B545-B0D2-B145B80BE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798" y="4091354"/>
            <a:ext cx="3525999" cy="220814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050E015-A986-D740-B259-8723AE2977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799" y="1713131"/>
            <a:ext cx="3525999" cy="226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33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ADE5B-312E-D649-BA02-0F7255245685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3FCA4EC-3E29-FC46-8AFB-475F81266CCE}"/>
              </a:ext>
            </a:extLst>
          </p:cNvPr>
          <p:cNvSpPr txBox="1">
            <a:spLocks/>
          </p:cNvSpPr>
          <p:nvPr/>
        </p:nvSpPr>
        <p:spPr>
          <a:xfrm>
            <a:off x="1473991" y="385826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Automation &amp;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D39BED-564B-A040-AE1F-037C8E8CB42E}"/>
              </a:ext>
            </a:extLst>
          </p:cNvPr>
          <p:cNvSpPr txBox="1">
            <a:spLocks/>
          </p:cNvSpPr>
          <p:nvPr/>
        </p:nvSpPr>
        <p:spPr>
          <a:xfrm>
            <a:off x="1473991" y="1219200"/>
            <a:ext cx="9414588" cy="501747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i="1" dirty="0">
                <a:solidFill>
                  <a:srgbClr val="00B0F0"/>
                </a:solidFill>
              </a:rPr>
              <a:t>Target</a:t>
            </a:r>
            <a:r>
              <a:rPr lang="fr-FR" dirty="0"/>
              <a:t> : </a:t>
            </a:r>
          </a:p>
          <a:p>
            <a:pPr>
              <a:buFontTx/>
              <a:buChar char="-"/>
            </a:pPr>
            <a:r>
              <a:rPr lang="fr-FR" dirty="0" err="1"/>
              <a:t>Decision-makers</a:t>
            </a:r>
            <a:r>
              <a:rPr lang="fr-FR" dirty="0"/>
              <a:t> in charge of </a:t>
            </a:r>
            <a:r>
              <a:rPr lang="fr-FR" dirty="0" err="1"/>
              <a:t>continuous</a:t>
            </a:r>
            <a:r>
              <a:rPr lang="fr-FR" dirty="0"/>
              <a:t> </a:t>
            </a:r>
            <a:r>
              <a:rPr lang="fr-FR" dirty="0" err="1"/>
              <a:t>improvement</a:t>
            </a:r>
            <a:r>
              <a:rPr lang="fr-FR" dirty="0"/>
              <a:t> and </a:t>
            </a:r>
            <a:r>
              <a:rPr lang="fr-FR" dirty="0" err="1"/>
              <a:t>operational</a:t>
            </a:r>
            <a:r>
              <a:rPr lang="fr-FR" dirty="0"/>
              <a:t> excellence, </a:t>
            </a:r>
            <a:r>
              <a:rPr lang="fr-FR" dirty="0" err="1"/>
              <a:t>particularly</a:t>
            </a:r>
            <a:r>
              <a:rPr lang="fr-FR" dirty="0"/>
              <a:t> </a:t>
            </a:r>
            <a:r>
              <a:rPr lang="fr-FR" dirty="0" err="1"/>
              <a:t>within</a:t>
            </a:r>
            <a:r>
              <a:rPr lang="fr-FR" dirty="0"/>
              <a:t> </a:t>
            </a:r>
            <a:r>
              <a:rPr lang="fr-FR" dirty="0" err="1"/>
              <a:t>Shared</a:t>
            </a:r>
            <a:r>
              <a:rPr lang="fr-FR" dirty="0"/>
              <a:t> Services </a:t>
            </a:r>
            <a:r>
              <a:rPr lang="fr-FR" dirty="0" err="1"/>
              <a:t>Centers</a:t>
            </a:r>
            <a:r>
              <a:rPr lang="fr-FR" dirty="0"/>
              <a:t>, </a:t>
            </a:r>
            <a:r>
              <a:rPr lang="fr-FR" dirty="0" err="1"/>
              <a:t>Centers</a:t>
            </a:r>
            <a:r>
              <a:rPr lang="fr-FR" dirty="0"/>
              <a:t> of Excellence and Service </a:t>
            </a:r>
            <a:r>
              <a:rPr lang="fr-FR" dirty="0" err="1"/>
              <a:t>Centers</a:t>
            </a:r>
            <a:r>
              <a:rPr lang="fr-FR" dirty="0"/>
              <a:t>.</a:t>
            </a:r>
          </a:p>
          <a:p>
            <a:pPr marL="0" indent="0">
              <a:buNone/>
            </a:pPr>
            <a:r>
              <a:rPr lang="fr-FR" i="1" dirty="0" err="1">
                <a:solidFill>
                  <a:srgbClr val="00B0F0"/>
                </a:solidFill>
              </a:rPr>
              <a:t>Positioning</a:t>
            </a:r>
            <a:r>
              <a:rPr lang="fr-FR" dirty="0"/>
              <a:t> : </a:t>
            </a:r>
          </a:p>
          <a:p>
            <a:pPr>
              <a:buFontTx/>
              <a:buChar char="-"/>
            </a:pPr>
            <a:r>
              <a:rPr lang="fr-FR" dirty="0"/>
              <a:t>The 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brings</a:t>
            </a:r>
            <a:r>
              <a:rPr lang="fr-FR" dirty="0"/>
              <a:t> </a:t>
            </a:r>
            <a:r>
              <a:rPr lang="fr-FR" dirty="0" err="1"/>
              <a:t>together</a:t>
            </a:r>
            <a:r>
              <a:rPr lang="fr-FR" dirty="0"/>
              <a:t> </a:t>
            </a:r>
            <a:r>
              <a:rPr lang="fr-FR" dirty="0" err="1"/>
              <a:t>decision-makers</a:t>
            </a:r>
            <a:r>
              <a:rPr lang="fr-FR" dirty="0"/>
              <a:t> in charge of </a:t>
            </a:r>
            <a:r>
              <a:rPr lang="fr-FR" dirty="0" err="1"/>
              <a:t>continuous</a:t>
            </a:r>
            <a:r>
              <a:rPr lang="fr-FR" dirty="0"/>
              <a:t> </a:t>
            </a:r>
            <a:r>
              <a:rPr lang="fr-FR" dirty="0" err="1"/>
              <a:t>improvement</a:t>
            </a:r>
            <a:r>
              <a:rPr lang="fr-FR" dirty="0"/>
              <a:t> and </a:t>
            </a:r>
            <a:r>
              <a:rPr lang="fr-FR" dirty="0" err="1"/>
              <a:t>operational</a:t>
            </a:r>
            <a:r>
              <a:rPr lang="fr-FR" dirty="0"/>
              <a:t> excellence, </a:t>
            </a:r>
            <a:r>
              <a:rPr lang="fr-FR" dirty="0" err="1"/>
              <a:t>particularly</a:t>
            </a:r>
            <a:r>
              <a:rPr lang="fr-FR" dirty="0"/>
              <a:t> </a:t>
            </a:r>
            <a:r>
              <a:rPr lang="fr-FR" dirty="0" err="1"/>
              <a:t>within</a:t>
            </a:r>
            <a:r>
              <a:rPr lang="fr-FR" dirty="0"/>
              <a:t> </a:t>
            </a:r>
            <a:r>
              <a:rPr lang="fr-FR" dirty="0" err="1"/>
              <a:t>Shared</a:t>
            </a:r>
            <a:r>
              <a:rPr lang="fr-FR" dirty="0"/>
              <a:t> Services </a:t>
            </a:r>
            <a:r>
              <a:rPr lang="fr-FR" dirty="0" err="1"/>
              <a:t>Centers</a:t>
            </a:r>
            <a:r>
              <a:rPr lang="fr-FR" dirty="0"/>
              <a:t>, </a:t>
            </a:r>
            <a:r>
              <a:rPr lang="fr-FR" dirty="0" err="1"/>
              <a:t>Centers</a:t>
            </a:r>
            <a:r>
              <a:rPr lang="fr-FR" dirty="0"/>
              <a:t> of Excellence and Service </a:t>
            </a:r>
            <a:r>
              <a:rPr lang="fr-FR" dirty="0" err="1"/>
              <a:t>Centers</a:t>
            </a:r>
            <a:r>
              <a:rPr lang="fr-FR" dirty="0"/>
              <a:t>. The objective </a:t>
            </a:r>
            <a:r>
              <a:rPr lang="fr-FR" dirty="0" err="1"/>
              <a:t>is</a:t>
            </a:r>
            <a:r>
              <a:rPr lang="fr-FR" dirty="0"/>
              <a:t> the sharing and </a:t>
            </a:r>
            <a:r>
              <a:rPr lang="fr-FR" dirty="0" err="1"/>
              <a:t>co-creation</a:t>
            </a:r>
            <a:r>
              <a:rPr lang="fr-FR" dirty="0"/>
              <a:t> of best practices in automation, </a:t>
            </a:r>
            <a:r>
              <a:rPr lang="fr-FR" dirty="0" err="1"/>
              <a:t>particularly</a:t>
            </a:r>
            <a:r>
              <a:rPr lang="fr-FR" dirty="0"/>
              <a:t> documents </a:t>
            </a:r>
            <a:r>
              <a:rPr lang="fr-FR" dirty="0" err="1"/>
              <a:t>processing</a:t>
            </a:r>
            <a:r>
              <a:rPr lang="fr-FR" dirty="0"/>
              <a:t>, to </a:t>
            </a:r>
            <a:r>
              <a:rPr lang="fr-FR" dirty="0" err="1"/>
              <a:t>improve</a:t>
            </a:r>
            <a:r>
              <a:rPr lang="fr-FR" dirty="0"/>
              <a:t> the </a:t>
            </a:r>
            <a:r>
              <a:rPr lang="fr-FR" dirty="0" err="1"/>
              <a:t>efficiency</a:t>
            </a:r>
            <a:r>
              <a:rPr lang="fr-FR" dirty="0"/>
              <a:t> of </a:t>
            </a:r>
            <a:r>
              <a:rPr lang="fr-FR" dirty="0" err="1"/>
              <a:t>organizations</a:t>
            </a:r>
            <a:r>
              <a:rPr lang="fr-FR" dirty="0"/>
              <a:t>.</a:t>
            </a:r>
          </a:p>
          <a:p>
            <a:pPr marL="0" indent="0">
              <a:buNone/>
            </a:pPr>
            <a:r>
              <a:rPr lang="fr-FR" i="1" dirty="0">
                <a:solidFill>
                  <a:srgbClr val="00B0F0"/>
                </a:solidFill>
              </a:rPr>
              <a:t>Baseline</a:t>
            </a:r>
            <a:r>
              <a:rPr lang="fr-FR" dirty="0"/>
              <a:t> : </a:t>
            </a:r>
          </a:p>
          <a:p>
            <a:pPr marL="0" indent="0">
              <a:buNone/>
            </a:pPr>
            <a:r>
              <a:rPr lang="fr-FR" dirty="0"/>
              <a:t>« </a:t>
            </a:r>
            <a:r>
              <a:rPr lang="fr-FR" dirty="0">
                <a:cs typeface="Arial" panose="020B0604020202020204" pitchFamily="34" charset="0"/>
              </a:rPr>
              <a:t>The first </a:t>
            </a:r>
            <a:r>
              <a:rPr lang="fr-FR" dirty="0" err="1">
                <a:cs typeface="Arial" panose="020B0604020202020204" pitchFamily="34" charset="0"/>
              </a:rPr>
              <a:t>think</a:t>
            </a:r>
            <a:r>
              <a:rPr lang="fr-FR" dirty="0">
                <a:cs typeface="Arial" panose="020B0604020202020204" pitchFamily="34" charset="0"/>
              </a:rPr>
              <a:t> tank </a:t>
            </a:r>
            <a:r>
              <a:rPr lang="fr-FR" dirty="0" err="1">
                <a:cs typeface="Arial" panose="020B0604020202020204" pitchFamily="34" charset="0"/>
              </a:rPr>
              <a:t>dedicated</a:t>
            </a:r>
            <a:r>
              <a:rPr lang="fr-FR" dirty="0">
                <a:cs typeface="Arial" panose="020B0604020202020204" pitchFamily="34" charset="0"/>
              </a:rPr>
              <a:t> to “intelligent” automation of documents </a:t>
            </a:r>
            <a:r>
              <a:rPr lang="fr-FR" dirty="0" err="1">
                <a:cs typeface="Arial" panose="020B0604020202020204" pitchFamily="34" charset="0"/>
              </a:rPr>
              <a:t>processing</a:t>
            </a:r>
            <a:r>
              <a:rPr lang="fr-FR" dirty="0">
                <a:cs typeface="Arial" panose="020B0604020202020204" pitchFamily="34" charset="0"/>
              </a:rPr>
              <a:t> to </a:t>
            </a:r>
            <a:r>
              <a:rPr lang="fr-FR" dirty="0" err="1">
                <a:cs typeface="Arial" panose="020B0604020202020204" pitchFamily="34" charset="0"/>
              </a:rPr>
              <a:t>improve</a:t>
            </a:r>
            <a:r>
              <a:rPr lang="fr-FR" dirty="0">
                <a:cs typeface="Arial" panose="020B0604020202020204" pitchFamily="34" charset="0"/>
              </a:rPr>
              <a:t> </a:t>
            </a:r>
            <a:r>
              <a:rPr lang="fr-FR" dirty="0" err="1">
                <a:cs typeface="Arial" panose="020B0604020202020204" pitchFamily="34" charset="0"/>
              </a:rPr>
              <a:t>efficiency</a:t>
            </a:r>
            <a:r>
              <a:rPr lang="fr-FR" dirty="0">
                <a:cs typeface="Arial" panose="020B0604020202020204" pitchFamily="34" charset="0"/>
              </a:rPr>
              <a:t> and </a:t>
            </a:r>
            <a:r>
              <a:rPr lang="fr-FR" dirty="0" err="1">
                <a:cs typeface="Arial" panose="020B0604020202020204" pitchFamily="34" charset="0"/>
              </a:rPr>
              <a:t>operational</a:t>
            </a:r>
            <a:r>
              <a:rPr lang="fr-FR" dirty="0">
                <a:cs typeface="Arial" panose="020B0604020202020204" pitchFamily="34" charset="0"/>
              </a:rPr>
              <a:t> excellence of </a:t>
            </a:r>
            <a:r>
              <a:rPr lang="fr-FR" dirty="0" err="1">
                <a:cs typeface="Arial" panose="020B0604020202020204" pitchFamily="34" charset="0"/>
              </a:rPr>
              <a:t>organizations</a:t>
            </a:r>
            <a:r>
              <a:rPr lang="fr-FR" dirty="0">
                <a:cs typeface="Arial" panose="020B0604020202020204" pitchFamily="34" charset="0"/>
              </a:rPr>
              <a:t>. »</a:t>
            </a: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8" name="Image 7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01BD4A3F-D3FF-6A49-9BB2-81A4F9F82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1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1F64BB88-F8F5-7A47-96B3-83A44676FD35}"/>
              </a:ext>
            </a:extLst>
          </p:cNvPr>
          <p:cNvGrpSpPr/>
          <p:nvPr/>
        </p:nvGrpSpPr>
        <p:grpSpPr>
          <a:xfrm>
            <a:off x="4390324" y="3809377"/>
            <a:ext cx="7110415" cy="2061287"/>
            <a:chOff x="2171697" y="3041850"/>
            <a:chExt cx="7110415" cy="2061287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1356DE6A-993C-1A4F-90A4-7154FD4220AE}"/>
                </a:ext>
              </a:extLst>
            </p:cNvPr>
            <p:cNvSpPr txBox="1"/>
            <p:nvPr/>
          </p:nvSpPr>
          <p:spPr>
            <a:xfrm>
              <a:off x="6353175" y="3071812"/>
              <a:ext cx="292893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latin typeface="+mj-lt"/>
                </a:rPr>
                <a:t>Bold</a:t>
              </a:r>
            </a:p>
            <a:p>
              <a:r>
                <a:rPr lang="fr-FR" dirty="0" err="1">
                  <a:latin typeface="+mj-lt"/>
                </a:rPr>
                <a:t>Serious</a:t>
              </a:r>
              <a:endParaRPr lang="fr-FR" dirty="0">
                <a:latin typeface="+mj-lt"/>
              </a:endParaRPr>
            </a:p>
            <a:p>
              <a:r>
                <a:rPr lang="fr-FR" dirty="0">
                  <a:latin typeface="+mj-lt"/>
                </a:rPr>
                <a:t>Modern</a:t>
              </a:r>
            </a:p>
            <a:p>
              <a:r>
                <a:rPr lang="fr-FR" dirty="0">
                  <a:latin typeface="+mj-lt"/>
                </a:rPr>
                <a:t>Professional</a:t>
              </a:r>
            </a:p>
            <a:p>
              <a:r>
                <a:rPr lang="fr-FR" dirty="0">
                  <a:latin typeface="+mj-lt"/>
                </a:rPr>
                <a:t>Masculine</a:t>
              </a:r>
            </a:p>
            <a:p>
              <a:r>
                <a:rPr lang="fr-FR" dirty="0">
                  <a:latin typeface="+mj-lt"/>
                </a:rPr>
                <a:t>Black &amp; White</a:t>
              </a:r>
            </a:p>
            <a:p>
              <a:r>
                <a:rPr lang="fr-FR" dirty="0">
                  <a:latin typeface="+mj-lt"/>
                </a:rPr>
                <a:t>High-end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E1E43E3-6DF2-2F47-9A51-7F17CD66ED13}"/>
                </a:ext>
              </a:extLst>
            </p:cNvPr>
            <p:cNvSpPr/>
            <p:nvPr/>
          </p:nvSpPr>
          <p:spPr>
            <a:xfrm>
              <a:off x="2171700" y="3214688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24BBFE6-1354-C14C-BB6B-A102A01DC29D}"/>
                </a:ext>
              </a:extLst>
            </p:cNvPr>
            <p:cNvSpPr/>
            <p:nvPr/>
          </p:nvSpPr>
          <p:spPr>
            <a:xfrm>
              <a:off x="2171699" y="3514725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F2138B-52EE-ED4B-9ED0-5B79E2E76392}"/>
                </a:ext>
              </a:extLst>
            </p:cNvPr>
            <p:cNvSpPr/>
            <p:nvPr/>
          </p:nvSpPr>
          <p:spPr>
            <a:xfrm>
              <a:off x="2171698" y="3771899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FE5C50F-6879-944B-B2CE-C6490D8C4DB5}"/>
                </a:ext>
              </a:extLst>
            </p:cNvPr>
            <p:cNvSpPr/>
            <p:nvPr/>
          </p:nvSpPr>
          <p:spPr>
            <a:xfrm>
              <a:off x="2171698" y="4043363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5558135-E393-CD40-8A2E-ED5D724179D5}"/>
                </a:ext>
              </a:extLst>
            </p:cNvPr>
            <p:cNvSpPr/>
            <p:nvPr/>
          </p:nvSpPr>
          <p:spPr>
            <a:xfrm>
              <a:off x="2171698" y="4330779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F064F8-F528-9549-8999-59BAC9D18879}"/>
                </a:ext>
              </a:extLst>
            </p:cNvPr>
            <p:cNvSpPr/>
            <p:nvPr/>
          </p:nvSpPr>
          <p:spPr>
            <a:xfrm>
              <a:off x="2182767" y="4610773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238DC84-4D65-F54C-B556-E045F6A1E801}"/>
                </a:ext>
              </a:extLst>
            </p:cNvPr>
            <p:cNvSpPr/>
            <p:nvPr/>
          </p:nvSpPr>
          <p:spPr>
            <a:xfrm>
              <a:off x="2171697" y="4886583"/>
              <a:ext cx="4181475" cy="85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Triangle 10">
              <a:extLst>
                <a:ext uri="{FF2B5EF4-FFF2-40B4-BE49-F238E27FC236}">
                  <a16:creationId xmlns:a16="http://schemas.microsoft.com/office/drawing/2014/main" id="{AC336C11-7233-1545-B758-FA10A54BA42E}"/>
                </a:ext>
              </a:extLst>
            </p:cNvPr>
            <p:cNvSpPr/>
            <p:nvPr/>
          </p:nvSpPr>
          <p:spPr>
            <a:xfrm rot="10800000">
              <a:off x="4875061" y="3041850"/>
              <a:ext cx="350382" cy="24604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Triangle 11">
              <a:extLst>
                <a:ext uri="{FF2B5EF4-FFF2-40B4-BE49-F238E27FC236}">
                  <a16:creationId xmlns:a16="http://schemas.microsoft.com/office/drawing/2014/main" id="{BFADC142-5813-164A-A2D0-DC1A383886DB}"/>
                </a:ext>
              </a:extLst>
            </p:cNvPr>
            <p:cNvSpPr/>
            <p:nvPr/>
          </p:nvSpPr>
          <p:spPr>
            <a:xfrm rot="10800000">
              <a:off x="5167430" y="3339068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44F49C46-769D-E642-8429-E3A9939CBC39}"/>
                </a:ext>
              </a:extLst>
            </p:cNvPr>
            <p:cNvSpPr/>
            <p:nvPr/>
          </p:nvSpPr>
          <p:spPr>
            <a:xfrm rot="10800000">
              <a:off x="5167431" y="3612207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v</a:t>
              </a:r>
            </a:p>
          </p:txBody>
        </p:sp>
        <p:sp>
          <p:nvSpPr>
            <p:cNvPr id="14" name="Triangle 13">
              <a:extLst>
                <a:ext uri="{FF2B5EF4-FFF2-40B4-BE49-F238E27FC236}">
                  <a16:creationId xmlns:a16="http://schemas.microsoft.com/office/drawing/2014/main" id="{4092AD8A-A574-3A4D-98CF-B5A0A1349339}"/>
                </a:ext>
              </a:extLst>
            </p:cNvPr>
            <p:cNvSpPr/>
            <p:nvPr/>
          </p:nvSpPr>
          <p:spPr>
            <a:xfrm rot="10800000">
              <a:off x="4490048" y="3900769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v</a:t>
              </a:r>
            </a:p>
          </p:txBody>
        </p: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B4A03F55-1DCB-6242-9CC2-E64983CEE686}"/>
                </a:ext>
              </a:extLst>
            </p:cNvPr>
            <p:cNvSpPr/>
            <p:nvPr/>
          </p:nvSpPr>
          <p:spPr>
            <a:xfrm rot="10800000">
              <a:off x="4506022" y="4253208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v</a:t>
              </a:r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1CD8D9AF-8C98-7D4B-877A-40F3CE0AB124}"/>
                </a:ext>
              </a:extLst>
            </p:cNvPr>
            <p:cNvSpPr/>
            <p:nvPr/>
          </p:nvSpPr>
          <p:spPr>
            <a:xfrm rot="10800000">
              <a:off x="3085116" y="4444846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v</a:t>
              </a:r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0F2375D2-9A3C-9C42-B4BC-2D7DEBCB2AA2}"/>
                </a:ext>
              </a:extLst>
            </p:cNvPr>
            <p:cNvSpPr/>
            <p:nvPr/>
          </p:nvSpPr>
          <p:spPr>
            <a:xfrm rot="10800000">
              <a:off x="5719080" y="4762463"/>
              <a:ext cx="305079" cy="256607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v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A082928-11CF-8341-9B39-FE203D718006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B07B14C-B8D7-0E40-89F9-585628BDCCF5}"/>
              </a:ext>
            </a:extLst>
          </p:cNvPr>
          <p:cNvSpPr txBox="1">
            <a:spLocks/>
          </p:cNvSpPr>
          <p:nvPr/>
        </p:nvSpPr>
        <p:spPr>
          <a:xfrm>
            <a:off x="1889234" y="923300"/>
            <a:ext cx="6550284" cy="19481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br>
              <a:rPr lang="fr-FR" dirty="0">
                <a:solidFill>
                  <a:srgbClr val="33839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  <a:r>
              <a:rPr lang="fr-FR" dirty="0">
                <a:solidFill>
                  <a:srgbClr val="3383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Creating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a logo</a:t>
            </a:r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</a:t>
            </a:r>
            <a:r>
              <a:rPr lang="fr-FR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FR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Automation &amp;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Efficiency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Lab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 2" pitchFamily="18" charset="2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C7AA298C-E851-A34A-9769-18B757F76DFB}"/>
              </a:ext>
            </a:extLst>
          </p:cNvPr>
          <p:cNvSpPr txBox="1">
            <a:spLocks/>
          </p:cNvSpPr>
          <p:nvPr/>
        </p:nvSpPr>
        <p:spPr>
          <a:xfrm>
            <a:off x="1872795" y="692417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Brief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C90F6E8-ACC4-A743-9D03-DB736353FDB1}"/>
              </a:ext>
            </a:extLst>
          </p:cNvPr>
          <p:cNvSpPr txBox="1"/>
          <p:nvPr/>
        </p:nvSpPr>
        <p:spPr>
          <a:xfrm>
            <a:off x="1378877" y="3839339"/>
            <a:ext cx="29289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err="1">
                <a:latin typeface="+mj-lt"/>
              </a:rPr>
              <a:t>Elegant</a:t>
            </a:r>
            <a:endParaRPr lang="fr-FR" dirty="0">
              <a:latin typeface="+mj-lt"/>
            </a:endParaRPr>
          </a:p>
          <a:p>
            <a:pPr algn="r"/>
            <a:r>
              <a:rPr lang="fr-FR" dirty="0">
                <a:latin typeface="+mj-lt"/>
              </a:rPr>
              <a:t>Fun</a:t>
            </a:r>
          </a:p>
          <a:p>
            <a:pPr algn="r"/>
            <a:r>
              <a:rPr lang="fr-FR" dirty="0" err="1">
                <a:latin typeface="+mj-lt"/>
              </a:rPr>
              <a:t>Traditionnal</a:t>
            </a:r>
            <a:endParaRPr lang="fr-FR" dirty="0">
              <a:latin typeface="+mj-lt"/>
            </a:endParaRPr>
          </a:p>
          <a:p>
            <a:pPr algn="r"/>
            <a:r>
              <a:rPr lang="fr-FR" dirty="0" err="1">
                <a:latin typeface="+mj-lt"/>
              </a:rPr>
              <a:t>Personal</a:t>
            </a:r>
            <a:endParaRPr lang="fr-FR" dirty="0">
              <a:latin typeface="+mj-lt"/>
            </a:endParaRPr>
          </a:p>
          <a:p>
            <a:pPr algn="r"/>
            <a:r>
              <a:rPr lang="fr-FR" dirty="0" err="1">
                <a:latin typeface="+mj-lt"/>
              </a:rPr>
              <a:t>Feminine</a:t>
            </a:r>
            <a:endParaRPr lang="fr-FR" dirty="0">
              <a:latin typeface="+mj-lt"/>
            </a:endParaRPr>
          </a:p>
          <a:p>
            <a:pPr algn="r"/>
            <a:r>
              <a:rPr lang="fr-FR" dirty="0" err="1">
                <a:latin typeface="+mj-lt"/>
              </a:rPr>
              <a:t>Colored</a:t>
            </a:r>
            <a:endParaRPr lang="fr-FR" dirty="0">
              <a:latin typeface="+mj-lt"/>
            </a:endParaRPr>
          </a:p>
          <a:p>
            <a:pPr algn="r"/>
            <a:r>
              <a:rPr lang="fr-FR" dirty="0" err="1">
                <a:latin typeface="+mj-lt"/>
              </a:rPr>
              <a:t>Low</a:t>
            </a:r>
            <a:r>
              <a:rPr lang="fr-FR" dirty="0">
                <a:latin typeface="+mj-lt"/>
              </a:rPr>
              <a:t> end</a:t>
            </a:r>
          </a:p>
        </p:txBody>
      </p:sp>
      <p:pic>
        <p:nvPicPr>
          <p:cNvPr id="24" name="Image 23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99964DB0-154E-B940-A4A7-BB7E03E78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ADE5B-312E-D649-BA02-0F7255245685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4D87271-F4E2-0043-9FF8-87EE6CE4D5D6}"/>
              </a:ext>
            </a:extLst>
          </p:cNvPr>
          <p:cNvSpPr/>
          <p:nvPr/>
        </p:nvSpPr>
        <p:spPr>
          <a:xfrm>
            <a:off x="520426" y="2900856"/>
            <a:ext cx="1530898" cy="154502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3FCA4EC-3E29-FC46-8AFB-475F81266CCE}"/>
              </a:ext>
            </a:extLst>
          </p:cNvPr>
          <p:cNvSpPr txBox="1">
            <a:spLocks/>
          </p:cNvSpPr>
          <p:nvPr/>
        </p:nvSpPr>
        <p:spPr>
          <a:xfrm>
            <a:off x="1503260" y="270213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DNA of </a:t>
            </a:r>
            <a:r>
              <a:rPr lang="fr-FR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Abbyy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13">
            <a:extLst>
              <a:ext uri="{FF2B5EF4-FFF2-40B4-BE49-F238E27FC236}">
                <a16:creationId xmlns:a16="http://schemas.microsoft.com/office/drawing/2014/main" id="{13651F3E-D607-A646-84D6-30419D958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376" y="3101868"/>
            <a:ext cx="1142998" cy="1142998"/>
          </a:xfrm>
          <a:prstGeom prst="rect">
            <a:avLst/>
          </a:prstGeom>
        </p:spPr>
      </p:pic>
      <p:pic>
        <p:nvPicPr>
          <p:cNvPr id="15" name="Image 14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39527B85-7216-604D-A5B9-44E45A071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FB3373-2172-6C48-AFCA-3F5AE37384FA}"/>
              </a:ext>
            </a:extLst>
          </p:cNvPr>
          <p:cNvSpPr/>
          <p:nvPr/>
        </p:nvSpPr>
        <p:spPr>
          <a:xfrm>
            <a:off x="1503260" y="896430"/>
            <a:ext cx="5900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hlinkClick r:id="rId5"/>
              </a:rPr>
              <a:t>https://www.abbyy.com/company/media-and-brand-center/</a:t>
            </a:r>
            <a:r>
              <a:rPr lang="fr-FR" dirty="0"/>
              <a:t> </a:t>
            </a:r>
          </a:p>
        </p:txBody>
      </p:sp>
      <p:pic>
        <p:nvPicPr>
          <p:cNvPr id="8" name="Image 7" descr="Une image contenant chemise, graphiques vectoriels&#10;&#10;Description générée automatiquement">
            <a:extLst>
              <a:ext uri="{FF2B5EF4-FFF2-40B4-BE49-F238E27FC236}">
                <a16:creationId xmlns:a16="http://schemas.microsoft.com/office/drawing/2014/main" id="{903BCFDE-2CE8-EC46-A130-5B01D1AB93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9662" y="1488459"/>
            <a:ext cx="4243754" cy="237032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EF4BAED-B05F-DB41-A338-213C265FFA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6454" y="2610077"/>
            <a:ext cx="5130312" cy="326957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35F4C94-2DAE-8447-BE76-B9B58FBDCB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7428" y="4064656"/>
            <a:ext cx="3119315" cy="195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87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ADE5B-312E-D649-BA02-0F7255245685}"/>
              </a:ext>
            </a:extLst>
          </p:cNvPr>
          <p:cNvSpPr/>
          <p:nvPr/>
        </p:nvSpPr>
        <p:spPr>
          <a:xfrm>
            <a:off x="0" y="0"/>
            <a:ext cx="128587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3FCA4EC-3E29-FC46-8AFB-475F81266CCE}"/>
              </a:ext>
            </a:extLst>
          </p:cNvPr>
          <p:cNvSpPr txBox="1">
            <a:spLocks/>
          </p:cNvSpPr>
          <p:nvPr/>
        </p:nvSpPr>
        <p:spPr>
          <a:xfrm>
            <a:off x="1473991" y="385826"/>
            <a:ext cx="7474172" cy="5916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Inspirations</a:t>
            </a:r>
          </a:p>
        </p:txBody>
      </p:sp>
      <p:pic>
        <p:nvPicPr>
          <p:cNvPr id="11" name="Image 10" descr="Une image contenant texte, clipart, signe&#10;&#10;Description générée automatiquement">
            <a:extLst>
              <a:ext uri="{FF2B5EF4-FFF2-40B4-BE49-F238E27FC236}">
                <a16:creationId xmlns:a16="http://schemas.microsoft.com/office/drawing/2014/main" id="{96433CDE-2440-6A4B-A92D-52C757893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7354" y="179718"/>
            <a:ext cx="1857374" cy="559070"/>
          </a:xfrm>
          <a:prstGeom prst="rect">
            <a:avLst/>
          </a:prstGeom>
        </p:spPr>
      </p:pic>
      <p:pic>
        <p:nvPicPr>
          <p:cNvPr id="4" name="Picture 2" descr="WordPress automation tools and tips - High Score Labs">
            <a:extLst>
              <a:ext uri="{FF2B5EF4-FFF2-40B4-BE49-F238E27FC236}">
                <a16:creationId xmlns:a16="http://schemas.microsoft.com/office/drawing/2014/main" id="{664A1226-797F-5B4F-98B5-19112C416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169" y="1371599"/>
            <a:ext cx="4314092" cy="242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hat is Customer Service Efficiency? The Basics - Acquire">
            <a:extLst>
              <a:ext uri="{FF2B5EF4-FFF2-40B4-BE49-F238E27FC236}">
                <a16:creationId xmlns:a16="http://schemas.microsoft.com/office/drawing/2014/main" id="{449DC329-DB85-2F4B-90DD-88A58A79F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169" y="3983596"/>
            <a:ext cx="4314092" cy="232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22 smart ways to significantly enhance efficiency in business">
            <a:extLst>
              <a:ext uri="{FF2B5EF4-FFF2-40B4-BE49-F238E27FC236}">
                <a16:creationId xmlns:a16="http://schemas.microsoft.com/office/drawing/2014/main" id="{22EA3292-BE7A-9640-8E25-D1FC89D8D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599"/>
            <a:ext cx="4314092" cy="242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Document Processing Services">
            <a:extLst>
              <a:ext uri="{FF2B5EF4-FFF2-40B4-BE49-F238E27FC236}">
                <a16:creationId xmlns:a16="http://schemas.microsoft.com/office/drawing/2014/main" id="{66AFAE6C-C65C-6346-98AE-D6009B332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7" y="4045497"/>
            <a:ext cx="2426677" cy="242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743711"/>
      </p:ext>
    </p:extLst>
  </p:cSld>
  <p:clrMapOvr>
    <a:masterClrMapping/>
  </p:clrMapOvr>
</p:sld>
</file>

<file path=ppt/theme/theme1.xml><?xml version="1.0" encoding="utf-8"?>
<a:theme xmlns:a="http://schemas.openxmlformats.org/drawingml/2006/main" name="Cadr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Cadre</Template>
  <TotalTime>2223</TotalTime>
  <Words>383</Words>
  <Application>Microsoft Macintosh PowerPoint</Application>
  <PresentationFormat>Grand écran</PresentationFormat>
  <Paragraphs>46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Corbel</vt:lpstr>
      <vt:lpstr>Wingdings</vt:lpstr>
      <vt:lpstr>Wingdings 2</vt:lpstr>
      <vt:lpstr>Cadre</vt:lpstr>
      <vt:lpstr>Brief Logo – Automation &amp; Efficiency Lab’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Brief Logo - Board</dc:title>
  <dc:creator>Camille Renaud</dc:creator>
  <cp:lastModifiedBy>Joanna Spiette</cp:lastModifiedBy>
  <cp:revision>32</cp:revision>
  <dcterms:created xsi:type="dcterms:W3CDTF">2021-06-04T14:01:04Z</dcterms:created>
  <dcterms:modified xsi:type="dcterms:W3CDTF">2021-09-08T16:11:56Z</dcterms:modified>
</cp:coreProperties>
</file>