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5" r:id="rId4"/>
    <p:sldId id="258" r:id="rId5"/>
    <p:sldId id="266" r:id="rId6"/>
    <p:sldId id="259" r:id="rId7"/>
    <p:sldId id="267" r:id="rId8"/>
    <p:sldId id="264" r:id="rId9"/>
    <p:sldId id="262" r:id="rId10"/>
    <p:sldId id="263" r:id="rId11"/>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38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72"/>
    <p:restoredTop sz="94647"/>
  </p:normalViewPr>
  <p:slideViewPr>
    <p:cSldViewPr snapToGrid="0" snapToObjects="1">
      <p:cViewPr varScale="1">
        <p:scale>
          <a:sx n="64" d="100"/>
          <a:sy n="64" d="100"/>
        </p:scale>
        <p:origin x="10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1F6195-BAD6-6B40-BCF4-D55CC56964D4}" type="doc">
      <dgm:prSet loTypeId="urn:microsoft.com/office/officeart/2005/8/layout/cycle4" loCatId="" qsTypeId="urn:microsoft.com/office/officeart/2005/8/quickstyle/simple1" qsCatId="simple" csTypeId="urn:microsoft.com/office/officeart/2005/8/colors/accent1_2" csCatId="accent1" phldr="1"/>
      <dgm:spPr/>
      <dgm:t>
        <a:bodyPr/>
        <a:lstStyle/>
        <a:p>
          <a:endParaRPr lang="en-GB"/>
        </a:p>
      </dgm:t>
    </dgm:pt>
    <dgm:pt modelId="{BDC0A2C8-CE98-A749-9813-13A8AFD005C0}">
      <dgm:prSet phldrT="[Text]"/>
      <dgm:spPr>
        <a:solidFill>
          <a:srgbClr val="2C3842"/>
        </a:solidFill>
      </dgm:spPr>
      <dgm:t>
        <a:bodyPr/>
        <a:lstStyle/>
        <a:p>
          <a:r>
            <a:rPr lang="en-GB" dirty="0"/>
            <a:t>Fund Raising</a:t>
          </a:r>
        </a:p>
      </dgm:t>
    </dgm:pt>
    <dgm:pt modelId="{DA82777F-C000-994A-84D9-C818736F5D28}" type="parTrans" cxnId="{200FA338-6DEA-3542-8767-9AB48E730FA5}">
      <dgm:prSet/>
      <dgm:spPr/>
      <dgm:t>
        <a:bodyPr/>
        <a:lstStyle/>
        <a:p>
          <a:endParaRPr lang="en-GB"/>
        </a:p>
      </dgm:t>
    </dgm:pt>
    <dgm:pt modelId="{025823FB-EC1C-BA49-823E-3FF4EE8F8102}" type="sibTrans" cxnId="{200FA338-6DEA-3542-8767-9AB48E730FA5}">
      <dgm:prSet/>
      <dgm:spPr/>
      <dgm:t>
        <a:bodyPr/>
        <a:lstStyle/>
        <a:p>
          <a:endParaRPr lang="en-GB"/>
        </a:p>
      </dgm:t>
    </dgm:pt>
    <dgm:pt modelId="{85126821-D433-1A45-A330-347EEC06A4D0}">
      <dgm:prSet phldrT="[Text]" custT="1"/>
      <dgm:spPr/>
      <dgm:t>
        <a:bodyPr/>
        <a:lstStyle/>
        <a:p>
          <a:r>
            <a:rPr lang="en-GB" sz="1200" dirty="0"/>
            <a:t>Creation of investor deck, including teaser, presentation, financial model etc</a:t>
          </a:r>
        </a:p>
      </dgm:t>
    </dgm:pt>
    <dgm:pt modelId="{B3DC06C2-3600-E148-974D-322E18F23405}" type="parTrans" cxnId="{5EB3EA95-73C2-5A43-BEF1-20784345F2E4}">
      <dgm:prSet/>
      <dgm:spPr/>
      <dgm:t>
        <a:bodyPr/>
        <a:lstStyle/>
        <a:p>
          <a:endParaRPr lang="en-GB"/>
        </a:p>
      </dgm:t>
    </dgm:pt>
    <dgm:pt modelId="{1E53635A-11A6-6943-A920-239DC4BC727A}" type="sibTrans" cxnId="{5EB3EA95-73C2-5A43-BEF1-20784345F2E4}">
      <dgm:prSet/>
      <dgm:spPr/>
      <dgm:t>
        <a:bodyPr/>
        <a:lstStyle/>
        <a:p>
          <a:endParaRPr lang="en-GB"/>
        </a:p>
      </dgm:t>
    </dgm:pt>
    <dgm:pt modelId="{CFE769C7-6B5D-4C4E-870B-CAA58BE36EF0}">
      <dgm:prSet phldrT="[Text]"/>
      <dgm:spPr>
        <a:solidFill>
          <a:srgbClr val="2C3842"/>
        </a:solidFill>
      </dgm:spPr>
      <dgm:t>
        <a:bodyPr/>
        <a:lstStyle/>
        <a:p>
          <a:r>
            <a:rPr lang="en-GB" dirty="0"/>
            <a:t>Global Market Access</a:t>
          </a:r>
        </a:p>
      </dgm:t>
    </dgm:pt>
    <dgm:pt modelId="{223147D8-F93C-EB47-BC40-24033CD51B55}" type="parTrans" cxnId="{F1B8A5DB-55C6-DB4B-A9B7-CD0BC2AC1550}">
      <dgm:prSet/>
      <dgm:spPr/>
      <dgm:t>
        <a:bodyPr/>
        <a:lstStyle/>
        <a:p>
          <a:endParaRPr lang="en-GB"/>
        </a:p>
      </dgm:t>
    </dgm:pt>
    <dgm:pt modelId="{47AE7729-BE25-ED42-871C-ABC7F9CC0767}" type="sibTrans" cxnId="{F1B8A5DB-55C6-DB4B-A9B7-CD0BC2AC1550}">
      <dgm:prSet/>
      <dgm:spPr/>
      <dgm:t>
        <a:bodyPr/>
        <a:lstStyle/>
        <a:p>
          <a:endParaRPr lang="en-GB"/>
        </a:p>
      </dgm:t>
    </dgm:pt>
    <dgm:pt modelId="{705A0DFC-799E-3243-81A6-AAB74C6160E9}">
      <dgm:prSet phldrT="[Text]" custT="1"/>
      <dgm:spPr/>
      <dgm:t>
        <a:bodyPr/>
        <a:lstStyle/>
        <a:p>
          <a:r>
            <a:rPr lang="en-GB" sz="1200" dirty="0"/>
            <a:t>We help create and actively execute “go to market” strategies</a:t>
          </a:r>
        </a:p>
      </dgm:t>
    </dgm:pt>
    <dgm:pt modelId="{6B6E4550-5CCE-5349-88A9-E15E7DE64901}" type="parTrans" cxnId="{E949B061-7E2E-4444-9F03-DB1C8D1E6B16}">
      <dgm:prSet/>
      <dgm:spPr/>
      <dgm:t>
        <a:bodyPr/>
        <a:lstStyle/>
        <a:p>
          <a:endParaRPr lang="en-GB"/>
        </a:p>
      </dgm:t>
    </dgm:pt>
    <dgm:pt modelId="{2C204383-9D67-BD45-A19A-8C03BBA1EC0F}" type="sibTrans" cxnId="{E949B061-7E2E-4444-9F03-DB1C8D1E6B16}">
      <dgm:prSet/>
      <dgm:spPr/>
      <dgm:t>
        <a:bodyPr/>
        <a:lstStyle/>
        <a:p>
          <a:endParaRPr lang="en-GB"/>
        </a:p>
      </dgm:t>
    </dgm:pt>
    <dgm:pt modelId="{1939EBAE-121F-D544-8BCC-DACC7D6548E9}">
      <dgm:prSet phldrT="[Text]"/>
      <dgm:spPr>
        <a:solidFill>
          <a:srgbClr val="2C3842"/>
        </a:solidFill>
      </dgm:spPr>
      <dgm:t>
        <a:bodyPr/>
        <a:lstStyle/>
        <a:p>
          <a:r>
            <a:rPr lang="en-GB" dirty="0"/>
            <a:t>Supply Chain &amp; Manufacturing</a:t>
          </a:r>
        </a:p>
      </dgm:t>
    </dgm:pt>
    <dgm:pt modelId="{2697AD19-DB5C-2045-96DD-DE7C15F426F8}" type="parTrans" cxnId="{0D54C908-A9FD-BD48-889D-002FF317CB54}">
      <dgm:prSet/>
      <dgm:spPr/>
      <dgm:t>
        <a:bodyPr/>
        <a:lstStyle/>
        <a:p>
          <a:endParaRPr lang="en-GB"/>
        </a:p>
      </dgm:t>
    </dgm:pt>
    <dgm:pt modelId="{E65E45B5-0448-9441-B089-A9690E35A8F6}" type="sibTrans" cxnId="{0D54C908-A9FD-BD48-889D-002FF317CB54}">
      <dgm:prSet/>
      <dgm:spPr/>
      <dgm:t>
        <a:bodyPr/>
        <a:lstStyle/>
        <a:p>
          <a:endParaRPr lang="en-GB"/>
        </a:p>
      </dgm:t>
    </dgm:pt>
    <dgm:pt modelId="{35DE76C6-A992-264D-A622-2EB81F1C8178}">
      <dgm:prSet phldrT="[Text]" custT="1"/>
      <dgm:spPr/>
      <dgm:t>
        <a:bodyPr/>
        <a:lstStyle/>
        <a:p>
          <a:r>
            <a:rPr lang="en-GB" sz="1200" dirty="0"/>
            <a:t>We have a global network of component suppliers and outsourced manufacturers, which can assist in fast tracking the process to commercialization and assure cost effective production</a:t>
          </a:r>
        </a:p>
      </dgm:t>
    </dgm:pt>
    <dgm:pt modelId="{4154E2B5-B67B-D042-A9B3-092F00F14C48}" type="parTrans" cxnId="{2DF25AEB-99E0-FC44-A2C5-C8474459909A}">
      <dgm:prSet/>
      <dgm:spPr/>
      <dgm:t>
        <a:bodyPr/>
        <a:lstStyle/>
        <a:p>
          <a:endParaRPr lang="en-GB"/>
        </a:p>
      </dgm:t>
    </dgm:pt>
    <dgm:pt modelId="{319752FA-93B1-EC4D-BE5A-1826DDA69C1F}" type="sibTrans" cxnId="{2DF25AEB-99E0-FC44-A2C5-C8474459909A}">
      <dgm:prSet/>
      <dgm:spPr/>
      <dgm:t>
        <a:bodyPr/>
        <a:lstStyle/>
        <a:p>
          <a:endParaRPr lang="en-GB"/>
        </a:p>
      </dgm:t>
    </dgm:pt>
    <dgm:pt modelId="{701518E1-2C1B-D844-9F27-F807608ADB43}">
      <dgm:prSet phldrT="[Text]"/>
      <dgm:spPr>
        <a:solidFill>
          <a:srgbClr val="2C3842"/>
        </a:solidFill>
      </dgm:spPr>
      <dgm:t>
        <a:bodyPr/>
        <a:lstStyle/>
        <a:p>
          <a:r>
            <a:rPr lang="en-GB" dirty="0"/>
            <a:t>Quality &amp; Regulatory Affairs</a:t>
          </a:r>
        </a:p>
      </dgm:t>
    </dgm:pt>
    <dgm:pt modelId="{7300DCC5-300C-CE4C-92D4-49A9185A3A17}" type="parTrans" cxnId="{210E219E-4C96-6440-9176-2B6EC4629442}">
      <dgm:prSet/>
      <dgm:spPr/>
      <dgm:t>
        <a:bodyPr/>
        <a:lstStyle/>
        <a:p>
          <a:endParaRPr lang="en-GB"/>
        </a:p>
      </dgm:t>
    </dgm:pt>
    <dgm:pt modelId="{7397532A-3560-D54D-83E7-122F208ACC8A}" type="sibTrans" cxnId="{210E219E-4C96-6440-9176-2B6EC4629442}">
      <dgm:prSet/>
      <dgm:spPr/>
      <dgm:t>
        <a:bodyPr/>
        <a:lstStyle/>
        <a:p>
          <a:endParaRPr lang="en-GB"/>
        </a:p>
      </dgm:t>
    </dgm:pt>
    <dgm:pt modelId="{2C8DCAE7-F17C-AF46-80F5-CD927236FF33}">
      <dgm:prSet phldrT="[Text]" custT="1"/>
      <dgm:spPr/>
      <dgm:t>
        <a:bodyPr/>
        <a:lstStyle/>
        <a:p>
          <a:r>
            <a:rPr lang="en-GB" sz="1200" dirty="0"/>
            <a:t>Through our cooperation with </a:t>
          </a:r>
          <a:r>
            <a:rPr lang="en-GB" sz="1200" dirty="0" err="1"/>
            <a:t>Arazy</a:t>
          </a:r>
          <a:r>
            <a:rPr lang="en-GB" sz="1200" dirty="0"/>
            <a:t> Group we are able to provide global support for Quality &amp; Regulatory Affairs</a:t>
          </a:r>
        </a:p>
      </dgm:t>
    </dgm:pt>
    <dgm:pt modelId="{699B1105-065D-0F4E-9CE6-61910876E001}" type="parTrans" cxnId="{62B30B81-650D-1442-A64D-1F723D75428F}">
      <dgm:prSet/>
      <dgm:spPr/>
      <dgm:t>
        <a:bodyPr/>
        <a:lstStyle/>
        <a:p>
          <a:endParaRPr lang="en-GB"/>
        </a:p>
      </dgm:t>
    </dgm:pt>
    <dgm:pt modelId="{0782B025-F930-5D47-B746-5D6121387BE5}" type="sibTrans" cxnId="{62B30B81-650D-1442-A64D-1F723D75428F}">
      <dgm:prSet/>
      <dgm:spPr/>
      <dgm:t>
        <a:bodyPr/>
        <a:lstStyle/>
        <a:p>
          <a:endParaRPr lang="en-GB"/>
        </a:p>
      </dgm:t>
    </dgm:pt>
    <dgm:pt modelId="{33ABEB10-84E7-4A49-BF8B-2EA9F8D06E1A}">
      <dgm:prSet phldrT="[Text]" custT="1"/>
      <dgm:spPr/>
      <dgm:t>
        <a:bodyPr/>
        <a:lstStyle/>
        <a:p>
          <a:r>
            <a:rPr lang="en-GB" sz="1200" dirty="0"/>
            <a:t>Active investor engagement with our constantly growing Investor Network</a:t>
          </a:r>
        </a:p>
      </dgm:t>
    </dgm:pt>
    <dgm:pt modelId="{12A03471-B9E9-3C46-94C0-3E28FD9B33C2}" type="parTrans" cxnId="{12B63088-9B7B-B540-A7EB-BD2F34E9623C}">
      <dgm:prSet/>
      <dgm:spPr/>
      <dgm:t>
        <a:bodyPr/>
        <a:lstStyle/>
        <a:p>
          <a:endParaRPr lang="en-GB"/>
        </a:p>
      </dgm:t>
    </dgm:pt>
    <dgm:pt modelId="{AED1E721-E8CA-8643-B8F4-8E9C40F21D89}" type="sibTrans" cxnId="{12B63088-9B7B-B540-A7EB-BD2F34E9623C}">
      <dgm:prSet/>
      <dgm:spPr/>
      <dgm:t>
        <a:bodyPr/>
        <a:lstStyle/>
        <a:p>
          <a:endParaRPr lang="en-GB"/>
        </a:p>
      </dgm:t>
    </dgm:pt>
    <dgm:pt modelId="{E5BEBB45-68C9-8B48-8A94-B231DCBF7468}">
      <dgm:prSet phldrT="[Text]" custT="1"/>
      <dgm:spPr/>
      <dgm:t>
        <a:bodyPr/>
        <a:lstStyle/>
        <a:p>
          <a:r>
            <a:rPr lang="en-GB" sz="1200" dirty="0"/>
            <a:t>Supporting in </a:t>
          </a:r>
          <a:r>
            <a:rPr lang="en-GB" sz="1200" dirty="0" err="1"/>
            <a:t>valuationand</a:t>
          </a:r>
          <a:r>
            <a:rPr lang="en-GB" sz="1200" dirty="0"/>
            <a:t> investor negotiations</a:t>
          </a:r>
        </a:p>
      </dgm:t>
    </dgm:pt>
    <dgm:pt modelId="{6B6E6444-EE3B-0044-B3F4-98E189A5CE33}" type="parTrans" cxnId="{5F2FF66D-6C12-0946-828A-811FEFFC7A99}">
      <dgm:prSet/>
      <dgm:spPr/>
      <dgm:t>
        <a:bodyPr/>
        <a:lstStyle/>
        <a:p>
          <a:endParaRPr lang="en-GB"/>
        </a:p>
      </dgm:t>
    </dgm:pt>
    <dgm:pt modelId="{5AE71D01-0AE6-6049-9A5A-C3E7AA938604}" type="sibTrans" cxnId="{5F2FF66D-6C12-0946-828A-811FEFFC7A99}">
      <dgm:prSet/>
      <dgm:spPr/>
      <dgm:t>
        <a:bodyPr/>
        <a:lstStyle/>
        <a:p>
          <a:endParaRPr lang="en-GB"/>
        </a:p>
      </dgm:t>
    </dgm:pt>
    <dgm:pt modelId="{91D0AC51-E1D7-5441-80CF-7A65A0ECD257}">
      <dgm:prSet phldrT="[Text]" custT="1"/>
      <dgm:spPr/>
      <dgm:t>
        <a:bodyPr/>
        <a:lstStyle/>
        <a:p>
          <a:endParaRPr lang="en-GB" sz="1200" dirty="0"/>
        </a:p>
      </dgm:t>
    </dgm:pt>
    <dgm:pt modelId="{CBAF78CA-DEE8-FD4D-89CE-E65C0CD6E709}" type="parTrans" cxnId="{D2813BC1-E050-EC43-930D-565CE960E9DC}">
      <dgm:prSet/>
      <dgm:spPr/>
      <dgm:t>
        <a:bodyPr/>
        <a:lstStyle/>
        <a:p>
          <a:endParaRPr lang="en-GB"/>
        </a:p>
      </dgm:t>
    </dgm:pt>
    <dgm:pt modelId="{90C5A93D-7706-5346-B294-F3BA764CBFB0}" type="sibTrans" cxnId="{D2813BC1-E050-EC43-930D-565CE960E9DC}">
      <dgm:prSet/>
      <dgm:spPr/>
      <dgm:t>
        <a:bodyPr/>
        <a:lstStyle/>
        <a:p>
          <a:endParaRPr lang="en-GB"/>
        </a:p>
      </dgm:t>
    </dgm:pt>
    <dgm:pt modelId="{087D95E3-CB30-F44E-986A-01A7CB3B64F3}">
      <dgm:prSet phldrT="[Text]" custT="1"/>
      <dgm:spPr/>
      <dgm:t>
        <a:bodyPr/>
        <a:lstStyle/>
        <a:p>
          <a:r>
            <a:rPr lang="en-GB" sz="1200" dirty="0"/>
            <a:t>Through our Regional Directors and our large network of medical device distributors we are able to accelerate global market access and revenue growth</a:t>
          </a:r>
        </a:p>
      </dgm:t>
    </dgm:pt>
    <dgm:pt modelId="{C1E9DBEF-17B4-2D42-A483-1572B1EEB0BE}" type="parTrans" cxnId="{127ADC5C-4EBD-B44D-A48B-1B6B728B3454}">
      <dgm:prSet/>
      <dgm:spPr/>
      <dgm:t>
        <a:bodyPr/>
        <a:lstStyle/>
        <a:p>
          <a:endParaRPr lang="en-GB"/>
        </a:p>
      </dgm:t>
    </dgm:pt>
    <dgm:pt modelId="{E3EB224F-BB69-744A-B274-7EA5343DC38D}" type="sibTrans" cxnId="{127ADC5C-4EBD-B44D-A48B-1B6B728B3454}">
      <dgm:prSet/>
      <dgm:spPr/>
      <dgm:t>
        <a:bodyPr/>
        <a:lstStyle/>
        <a:p>
          <a:endParaRPr lang="en-GB"/>
        </a:p>
      </dgm:t>
    </dgm:pt>
    <dgm:pt modelId="{F9B0E248-797E-9247-8D0E-5E044DC8A977}">
      <dgm:prSet phldrT="[Text]" custT="1"/>
      <dgm:spPr/>
      <dgm:t>
        <a:bodyPr/>
        <a:lstStyle/>
        <a:p>
          <a:r>
            <a:rPr lang="en-GB" sz="1200" dirty="0"/>
            <a:t>Through the global medical device registration platform LICENSALE regulatory affairs in over 125 countries can be easily controlled</a:t>
          </a:r>
        </a:p>
      </dgm:t>
    </dgm:pt>
    <dgm:pt modelId="{60B76A8F-1B9C-CB43-85E1-F53ACA592977}" type="parTrans" cxnId="{24EFE533-C079-B24E-B6FD-F98950D33473}">
      <dgm:prSet/>
      <dgm:spPr/>
      <dgm:t>
        <a:bodyPr/>
        <a:lstStyle/>
        <a:p>
          <a:endParaRPr lang="en-GB"/>
        </a:p>
      </dgm:t>
    </dgm:pt>
    <dgm:pt modelId="{01BC52A4-AF85-5E4C-AB27-055BFDA7BFDD}" type="sibTrans" cxnId="{24EFE533-C079-B24E-B6FD-F98950D33473}">
      <dgm:prSet/>
      <dgm:spPr/>
      <dgm:t>
        <a:bodyPr/>
        <a:lstStyle/>
        <a:p>
          <a:endParaRPr lang="en-GB"/>
        </a:p>
      </dgm:t>
    </dgm:pt>
    <dgm:pt modelId="{338E9667-D704-BB41-9B0C-86B11F6FD9D1}" type="pres">
      <dgm:prSet presAssocID="{061F6195-BAD6-6B40-BCF4-D55CC56964D4}" presName="cycleMatrixDiagram" presStyleCnt="0">
        <dgm:presLayoutVars>
          <dgm:chMax val="1"/>
          <dgm:dir/>
          <dgm:animLvl val="lvl"/>
          <dgm:resizeHandles val="exact"/>
        </dgm:presLayoutVars>
      </dgm:prSet>
      <dgm:spPr/>
    </dgm:pt>
    <dgm:pt modelId="{27925804-906A-B443-8A35-B2EF62711B81}" type="pres">
      <dgm:prSet presAssocID="{061F6195-BAD6-6B40-BCF4-D55CC56964D4}" presName="children" presStyleCnt="0"/>
      <dgm:spPr/>
    </dgm:pt>
    <dgm:pt modelId="{8FC83A4E-CDDA-C145-91AD-31CC22147BFA}" type="pres">
      <dgm:prSet presAssocID="{061F6195-BAD6-6B40-BCF4-D55CC56964D4}" presName="child1group" presStyleCnt="0"/>
      <dgm:spPr/>
    </dgm:pt>
    <dgm:pt modelId="{3F324716-5750-2144-A826-0754565E942E}" type="pres">
      <dgm:prSet presAssocID="{061F6195-BAD6-6B40-BCF4-D55CC56964D4}" presName="child1" presStyleLbl="bgAcc1" presStyleIdx="0" presStyleCnt="4" custScaleY="148231" custLinFactNeighborX="-11573" custLinFactNeighborY="993"/>
      <dgm:spPr/>
    </dgm:pt>
    <dgm:pt modelId="{5B271823-5761-2644-933B-937E09E624EB}" type="pres">
      <dgm:prSet presAssocID="{061F6195-BAD6-6B40-BCF4-D55CC56964D4}" presName="child1Text" presStyleLbl="bgAcc1" presStyleIdx="0" presStyleCnt="4">
        <dgm:presLayoutVars>
          <dgm:bulletEnabled val="1"/>
        </dgm:presLayoutVars>
      </dgm:prSet>
      <dgm:spPr/>
    </dgm:pt>
    <dgm:pt modelId="{F9FC23D0-D34E-824D-8D10-CACEFAFE7DA3}" type="pres">
      <dgm:prSet presAssocID="{061F6195-BAD6-6B40-BCF4-D55CC56964D4}" presName="child2group" presStyleCnt="0"/>
      <dgm:spPr/>
    </dgm:pt>
    <dgm:pt modelId="{00E99723-CB64-D04E-A2AA-CCA505EB4B62}" type="pres">
      <dgm:prSet presAssocID="{061F6195-BAD6-6B40-BCF4-D55CC56964D4}" presName="child2" presStyleLbl="bgAcc1" presStyleIdx="1" presStyleCnt="4" custScaleX="94378" custScaleY="147410" custLinFactNeighborX="12158" custLinFactNeighborY="516"/>
      <dgm:spPr/>
    </dgm:pt>
    <dgm:pt modelId="{5D2AA6C5-1648-174A-A323-313E67DC468F}" type="pres">
      <dgm:prSet presAssocID="{061F6195-BAD6-6B40-BCF4-D55CC56964D4}" presName="child2Text" presStyleLbl="bgAcc1" presStyleIdx="1" presStyleCnt="4">
        <dgm:presLayoutVars>
          <dgm:bulletEnabled val="1"/>
        </dgm:presLayoutVars>
      </dgm:prSet>
      <dgm:spPr/>
    </dgm:pt>
    <dgm:pt modelId="{BBD37A9B-0E52-E844-B7F5-F5B778B5C531}" type="pres">
      <dgm:prSet presAssocID="{061F6195-BAD6-6B40-BCF4-D55CC56964D4}" presName="child3group" presStyleCnt="0"/>
      <dgm:spPr/>
    </dgm:pt>
    <dgm:pt modelId="{6952A4AB-D378-E642-83F2-D0C1DF19E9DC}" type="pres">
      <dgm:prSet presAssocID="{061F6195-BAD6-6B40-BCF4-D55CC56964D4}" presName="child3" presStyleLbl="bgAcc1" presStyleIdx="2" presStyleCnt="4" custScaleX="94049" custScaleY="172816" custLinFactNeighborX="15037"/>
      <dgm:spPr/>
    </dgm:pt>
    <dgm:pt modelId="{C3138C68-C699-A541-8487-0E38EF96FF4C}" type="pres">
      <dgm:prSet presAssocID="{061F6195-BAD6-6B40-BCF4-D55CC56964D4}" presName="child3Text" presStyleLbl="bgAcc1" presStyleIdx="2" presStyleCnt="4">
        <dgm:presLayoutVars>
          <dgm:bulletEnabled val="1"/>
        </dgm:presLayoutVars>
      </dgm:prSet>
      <dgm:spPr/>
    </dgm:pt>
    <dgm:pt modelId="{9C67BAAB-862E-D249-801E-415B7112445D}" type="pres">
      <dgm:prSet presAssocID="{061F6195-BAD6-6B40-BCF4-D55CC56964D4}" presName="child4group" presStyleCnt="0"/>
      <dgm:spPr/>
    </dgm:pt>
    <dgm:pt modelId="{A55E3F5D-E769-B741-8046-1034FF0B64CF}" type="pres">
      <dgm:prSet presAssocID="{061F6195-BAD6-6B40-BCF4-D55CC56964D4}" presName="child4" presStyleLbl="bgAcc1" presStyleIdx="3" presStyleCnt="4" custScaleY="169333" custLinFactNeighborX="-11228" custLinFactNeighborY="3171"/>
      <dgm:spPr/>
    </dgm:pt>
    <dgm:pt modelId="{FE727C7C-668B-FB40-8FB7-043ABEFDD1A4}" type="pres">
      <dgm:prSet presAssocID="{061F6195-BAD6-6B40-BCF4-D55CC56964D4}" presName="child4Text" presStyleLbl="bgAcc1" presStyleIdx="3" presStyleCnt="4">
        <dgm:presLayoutVars>
          <dgm:bulletEnabled val="1"/>
        </dgm:presLayoutVars>
      </dgm:prSet>
      <dgm:spPr/>
    </dgm:pt>
    <dgm:pt modelId="{A81CD148-6DBC-384F-97EE-2BAC11E47D2B}" type="pres">
      <dgm:prSet presAssocID="{061F6195-BAD6-6B40-BCF4-D55CC56964D4}" presName="childPlaceholder" presStyleCnt="0"/>
      <dgm:spPr/>
    </dgm:pt>
    <dgm:pt modelId="{E4280724-86C9-8441-982C-95D6C19F7400}" type="pres">
      <dgm:prSet presAssocID="{061F6195-BAD6-6B40-BCF4-D55CC56964D4}" presName="circle" presStyleCnt="0"/>
      <dgm:spPr/>
    </dgm:pt>
    <dgm:pt modelId="{C6875384-28C3-6945-B60B-82FD332E20BE}" type="pres">
      <dgm:prSet presAssocID="{061F6195-BAD6-6B40-BCF4-D55CC56964D4}" presName="quadrant1" presStyleLbl="node1" presStyleIdx="0" presStyleCnt="4">
        <dgm:presLayoutVars>
          <dgm:chMax val="1"/>
          <dgm:bulletEnabled val="1"/>
        </dgm:presLayoutVars>
      </dgm:prSet>
      <dgm:spPr/>
    </dgm:pt>
    <dgm:pt modelId="{9F06CC66-D704-1E43-8FA6-4539BB05AE68}" type="pres">
      <dgm:prSet presAssocID="{061F6195-BAD6-6B40-BCF4-D55CC56964D4}" presName="quadrant2" presStyleLbl="node1" presStyleIdx="1" presStyleCnt="4">
        <dgm:presLayoutVars>
          <dgm:chMax val="1"/>
          <dgm:bulletEnabled val="1"/>
        </dgm:presLayoutVars>
      </dgm:prSet>
      <dgm:spPr/>
    </dgm:pt>
    <dgm:pt modelId="{26863340-8687-5443-BD23-F0DD97F278C9}" type="pres">
      <dgm:prSet presAssocID="{061F6195-BAD6-6B40-BCF4-D55CC56964D4}" presName="quadrant3" presStyleLbl="node1" presStyleIdx="2" presStyleCnt="4">
        <dgm:presLayoutVars>
          <dgm:chMax val="1"/>
          <dgm:bulletEnabled val="1"/>
        </dgm:presLayoutVars>
      </dgm:prSet>
      <dgm:spPr/>
    </dgm:pt>
    <dgm:pt modelId="{20AE178D-2E04-C04B-BE91-FB3367D5D145}" type="pres">
      <dgm:prSet presAssocID="{061F6195-BAD6-6B40-BCF4-D55CC56964D4}" presName="quadrant4" presStyleLbl="node1" presStyleIdx="3" presStyleCnt="4">
        <dgm:presLayoutVars>
          <dgm:chMax val="1"/>
          <dgm:bulletEnabled val="1"/>
        </dgm:presLayoutVars>
      </dgm:prSet>
      <dgm:spPr/>
    </dgm:pt>
    <dgm:pt modelId="{6BD99DD0-0FC6-5942-8F66-23C2384F35C8}" type="pres">
      <dgm:prSet presAssocID="{061F6195-BAD6-6B40-BCF4-D55CC56964D4}" presName="quadrantPlaceholder" presStyleCnt="0"/>
      <dgm:spPr/>
    </dgm:pt>
    <dgm:pt modelId="{2DC18BA1-6674-CB4E-AB27-EB1446A07BA7}" type="pres">
      <dgm:prSet presAssocID="{061F6195-BAD6-6B40-BCF4-D55CC56964D4}" presName="center1" presStyleLbl="fgShp" presStyleIdx="0" presStyleCnt="2"/>
      <dgm:spPr>
        <a:solidFill>
          <a:schemeClr val="tx2">
            <a:lumMod val="40000"/>
            <a:lumOff val="60000"/>
          </a:schemeClr>
        </a:solidFill>
      </dgm:spPr>
    </dgm:pt>
    <dgm:pt modelId="{DC9EDC42-CA5F-2C47-B7C5-E3830F9F5C23}" type="pres">
      <dgm:prSet presAssocID="{061F6195-BAD6-6B40-BCF4-D55CC56964D4}" presName="center2" presStyleLbl="fgShp" presStyleIdx="1" presStyleCnt="2"/>
      <dgm:spPr/>
    </dgm:pt>
  </dgm:ptLst>
  <dgm:cxnLst>
    <dgm:cxn modelId="{A0DDFB01-5849-2F4F-9339-21DCAC696197}" type="presOf" srcId="{061F6195-BAD6-6B40-BCF4-D55CC56964D4}" destId="{338E9667-D704-BB41-9B0C-86B11F6FD9D1}" srcOrd="0" destOrd="0" presId="urn:microsoft.com/office/officeart/2005/8/layout/cycle4"/>
    <dgm:cxn modelId="{C8233604-26D2-4347-B885-880691D88C94}" type="presOf" srcId="{E5BEBB45-68C9-8B48-8A94-B231DCBF7468}" destId="{3F324716-5750-2144-A826-0754565E942E}" srcOrd="0" destOrd="2" presId="urn:microsoft.com/office/officeart/2005/8/layout/cycle4"/>
    <dgm:cxn modelId="{0D54C908-A9FD-BD48-889D-002FF317CB54}" srcId="{061F6195-BAD6-6B40-BCF4-D55CC56964D4}" destId="{1939EBAE-121F-D544-8BCC-DACC7D6548E9}" srcOrd="2" destOrd="0" parTransId="{2697AD19-DB5C-2045-96DD-DE7C15F426F8}" sibTransId="{E65E45B5-0448-9441-B089-A9690E35A8F6}"/>
    <dgm:cxn modelId="{43083E12-548E-DA41-AAF4-C9E73A67A77B}" type="presOf" srcId="{33ABEB10-84E7-4A49-BF8B-2EA9F8D06E1A}" destId="{3F324716-5750-2144-A826-0754565E942E}" srcOrd="0" destOrd="1" presId="urn:microsoft.com/office/officeart/2005/8/layout/cycle4"/>
    <dgm:cxn modelId="{83DAE915-99DE-FC44-91BA-97503D306260}" type="presOf" srcId="{087D95E3-CB30-F44E-986A-01A7CB3B64F3}" destId="{00E99723-CB64-D04E-A2AA-CCA505EB4B62}" srcOrd="0" destOrd="1" presId="urn:microsoft.com/office/officeart/2005/8/layout/cycle4"/>
    <dgm:cxn modelId="{E055B81E-0660-B241-9A77-048238C8F42F}" type="presOf" srcId="{33ABEB10-84E7-4A49-BF8B-2EA9F8D06E1A}" destId="{5B271823-5761-2644-933B-937E09E624EB}" srcOrd="1" destOrd="1" presId="urn:microsoft.com/office/officeart/2005/8/layout/cycle4"/>
    <dgm:cxn modelId="{058E5E2A-E46B-9D48-90EE-E0955BCB191F}" type="presOf" srcId="{85126821-D433-1A45-A330-347EEC06A4D0}" destId="{3F324716-5750-2144-A826-0754565E942E}" srcOrd="0" destOrd="0" presId="urn:microsoft.com/office/officeart/2005/8/layout/cycle4"/>
    <dgm:cxn modelId="{F2215D30-A624-EF4C-AD85-845174C45A5A}" type="presOf" srcId="{F9B0E248-797E-9247-8D0E-5E044DC8A977}" destId="{FE727C7C-668B-FB40-8FB7-043ABEFDD1A4}" srcOrd="1" destOrd="1" presId="urn:microsoft.com/office/officeart/2005/8/layout/cycle4"/>
    <dgm:cxn modelId="{24EFE533-C079-B24E-B6FD-F98950D33473}" srcId="{701518E1-2C1B-D844-9F27-F807608ADB43}" destId="{F9B0E248-797E-9247-8D0E-5E044DC8A977}" srcOrd="1" destOrd="0" parTransId="{60B76A8F-1B9C-CB43-85E1-F53ACA592977}" sibTransId="{01BC52A4-AF85-5E4C-AB27-055BFDA7BFDD}"/>
    <dgm:cxn modelId="{200FA338-6DEA-3542-8767-9AB48E730FA5}" srcId="{061F6195-BAD6-6B40-BCF4-D55CC56964D4}" destId="{BDC0A2C8-CE98-A749-9813-13A8AFD005C0}" srcOrd="0" destOrd="0" parTransId="{DA82777F-C000-994A-84D9-C818736F5D28}" sibTransId="{025823FB-EC1C-BA49-823E-3FF4EE8F8102}"/>
    <dgm:cxn modelId="{0523623A-027C-D04C-977C-DAF45E7549EA}" type="presOf" srcId="{705A0DFC-799E-3243-81A6-AAB74C6160E9}" destId="{00E99723-CB64-D04E-A2AA-CCA505EB4B62}" srcOrd="0" destOrd="0" presId="urn:microsoft.com/office/officeart/2005/8/layout/cycle4"/>
    <dgm:cxn modelId="{127ADC5C-4EBD-B44D-A48B-1B6B728B3454}" srcId="{CFE769C7-6B5D-4C4E-870B-CAA58BE36EF0}" destId="{087D95E3-CB30-F44E-986A-01A7CB3B64F3}" srcOrd="1" destOrd="0" parTransId="{C1E9DBEF-17B4-2D42-A483-1572B1EEB0BE}" sibTransId="{E3EB224F-BB69-744A-B274-7EA5343DC38D}"/>
    <dgm:cxn modelId="{E949B061-7E2E-4444-9F03-DB1C8D1E6B16}" srcId="{CFE769C7-6B5D-4C4E-870B-CAA58BE36EF0}" destId="{705A0DFC-799E-3243-81A6-AAB74C6160E9}" srcOrd="0" destOrd="0" parTransId="{6B6E4550-5CCE-5349-88A9-E15E7DE64901}" sibTransId="{2C204383-9D67-BD45-A19A-8C03BBA1EC0F}"/>
    <dgm:cxn modelId="{B171D648-8F5A-6B4C-AAE7-91DA1D86B83B}" type="presOf" srcId="{2C8DCAE7-F17C-AF46-80F5-CD927236FF33}" destId="{A55E3F5D-E769-B741-8046-1034FF0B64CF}" srcOrd="0" destOrd="0" presId="urn:microsoft.com/office/officeart/2005/8/layout/cycle4"/>
    <dgm:cxn modelId="{D038C96A-B703-CF48-933F-5DB6DBDE763E}" type="presOf" srcId="{701518E1-2C1B-D844-9F27-F807608ADB43}" destId="{20AE178D-2E04-C04B-BE91-FB3367D5D145}" srcOrd="0" destOrd="0" presId="urn:microsoft.com/office/officeart/2005/8/layout/cycle4"/>
    <dgm:cxn modelId="{1EB97E6D-FF0E-CF4F-87BF-8B916E7DC536}" type="presOf" srcId="{91D0AC51-E1D7-5441-80CF-7A65A0ECD257}" destId="{5B271823-5761-2644-933B-937E09E624EB}" srcOrd="1" destOrd="3" presId="urn:microsoft.com/office/officeart/2005/8/layout/cycle4"/>
    <dgm:cxn modelId="{5F2FF66D-6C12-0946-828A-811FEFFC7A99}" srcId="{BDC0A2C8-CE98-A749-9813-13A8AFD005C0}" destId="{E5BEBB45-68C9-8B48-8A94-B231DCBF7468}" srcOrd="2" destOrd="0" parTransId="{6B6E6444-EE3B-0044-B3F4-98E189A5CE33}" sibTransId="{5AE71D01-0AE6-6049-9A5A-C3E7AA938604}"/>
    <dgm:cxn modelId="{ED2F1D53-425B-F245-AD3A-057E8E4C1F4E}" type="presOf" srcId="{F9B0E248-797E-9247-8D0E-5E044DC8A977}" destId="{A55E3F5D-E769-B741-8046-1034FF0B64CF}" srcOrd="0" destOrd="1" presId="urn:microsoft.com/office/officeart/2005/8/layout/cycle4"/>
    <dgm:cxn modelId="{62B30B81-650D-1442-A64D-1F723D75428F}" srcId="{701518E1-2C1B-D844-9F27-F807608ADB43}" destId="{2C8DCAE7-F17C-AF46-80F5-CD927236FF33}" srcOrd="0" destOrd="0" parTransId="{699B1105-065D-0F4E-9CE6-61910876E001}" sibTransId="{0782B025-F930-5D47-B746-5D6121387BE5}"/>
    <dgm:cxn modelId="{6FC6CB83-A1EB-8F42-B28E-845BD1A17DE4}" type="presOf" srcId="{35DE76C6-A992-264D-A622-2EB81F1C8178}" destId="{6952A4AB-D378-E642-83F2-D0C1DF19E9DC}" srcOrd="0" destOrd="0" presId="urn:microsoft.com/office/officeart/2005/8/layout/cycle4"/>
    <dgm:cxn modelId="{12B63088-9B7B-B540-A7EB-BD2F34E9623C}" srcId="{BDC0A2C8-CE98-A749-9813-13A8AFD005C0}" destId="{33ABEB10-84E7-4A49-BF8B-2EA9F8D06E1A}" srcOrd="1" destOrd="0" parTransId="{12A03471-B9E9-3C46-94C0-3E28FD9B33C2}" sibTransId="{AED1E721-E8CA-8643-B8F4-8E9C40F21D89}"/>
    <dgm:cxn modelId="{5EB3EA95-73C2-5A43-BEF1-20784345F2E4}" srcId="{BDC0A2C8-CE98-A749-9813-13A8AFD005C0}" destId="{85126821-D433-1A45-A330-347EEC06A4D0}" srcOrd="0" destOrd="0" parTransId="{B3DC06C2-3600-E148-974D-322E18F23405}" sibTransId="{1E53635A-11A6-6943-A920-239DC4BC727A}"/>
    <dgm:cxn modelId="{FF9F8396-B39D-F54C-90B1-AB767787362C}" type="presOf" srcId="{705A0DFC-799E-3243-81A6-AAB74C6160E9}" destId="{5D2AA6C5-1648-174A-A323-313E67DC468F}" srcOrd="1" destOrd="0" presId="urn:microsoft.com/office/officeart/2005/8/layout/cycle4"/>
    <dgm:cxn modelId="{A8B2099D-4F09-0B46-91C9-F25488C09384}" type="presOf" srcId="{E5BEBB45-68C9-8B48-8A94-B231DCBF7468}" destId="{5B271823-5761-2644-933B-937E09E624EB}" srcOrd="1" destOrd="2" presId="urn:microsoft.com/office/officeart/2005/8/layout/cycle4"/>
    <dgm:cxn modelId="{210E219E-4C96-6440-9176-2B6EC4629442}" srcId="{061F6195-BAD6-6B40-BCF4-D55CC56964D4}" destId="{701518E1-2C1B-D844-9F27-F807608ADB43}" srcOrd="3" destOrd="0" parTransId="{7300DCC5-300C-CE4C-92D4-49A9185A3A17}" sibTransId="{7397532A-3560-D54D-83E7-122F208ACC8A}"/>
    <dgm:cxn modelId="{4328F39E-ECF6-3840-BF8B-574E67D78CDB}" type="presOf" srcId="{087D95E3-CB30-F44E-986A-01A7CB3B64F3}" destId="{5D2AA6C5-1648-174A-A323-313E67DC468F}" srcOrd="1" destOrd="1" presId="urn:microsoft.com/office/officeart/2005/8/layout/cycle4"/>
    <dgm:cxn modelId="{27B043B7-6F46-A94B-B909-A61DF25DCF8D}" type="presOf" srcId="{CFE769C7-6B5D-4C4E-870B-CAA58BE36EF0}" destId="{9F06CC66-D704-1E43-8FA6-4539BB05AE68}" srcOrd="0" destOrd="0" presId="urn:microsoft.com/office/officeart/2005/8/layout/cycle4"/>
    <dgm:cxn modelId="{D2813BC1-E050-EC43-930D-565CE960E9DC}" srcId="{BDC0A2C8-CE98-A749-9813-13A8AFD005C0}" destId="{91D0AC51-E1D7-5441-80CF-7A65A0ECD257}" srcOrd="3" destOrd="0" parTransId="{CBAF78CA-DEE8-FD4D-89CE-E65C0CD6E709}" sibTransId="{90C5A93D-7706-5346-B294-F3BA764CBFB0}"/>
    <dgm:cxn modelId="{E67643CE-C5A1-F944-9D74-9B53122BD3D2}" type="presOf" srcId="{35DE76C6-A992-264D-A622-2EB81F1C8178}" destId="{C3138C68-C699-A541-8487-0E38EF96FF4C}" srcOrd="1" destOrd="0" presId="urn:microsoft.com/office/officeart/2005/8/layout/cycle4"/>
    <dgm:cxn modelId="{67AF96D0-E57B-3841-A2C2-BF78CA0C38AD}" type="presOf" srcId="{2C8DCAE7-F17C-AF46-80F5-CD927236FF33}" destId="{FE727C7C-668B-FB40-8FB7-043ABEFDD1A4}" srcOrd="1" destOrd="0" presId="urn:microsoft.com/office/officeart/2005/8/layout/cycle4"/>
    <dgm:cxn modelId="{F1B8A5DB-55C6-DB4B-A9B7-CD0BC2AC1550}" srcId="{061F6195-BAD6-6B40-BCF4-D55CC56964D4}" destId="{CFE769C7-6B5D-4C4E-870B-CAA58BE36EF0}" srcOrd="1" destOrd="0" parTransId="{223147D8-F93C-EB47-BC40-24033CD51B55}" sibTransId="{47AE7729-BE25-ED42-871C-ABC7F9CC0767}"/>
    <dgm:cxn modelId="{260CE2E5-786E-7543-93CB-5F1DD40AC678}" type="presOf" srcId="{91D0AC51-E1D7-5441-80CF-7A65A0ECD257}" destId="{3F324716-5750-2144-A826-0754565E942E}" srcOrd="0" destOrd="3" presId="urn:microsoft.com/office/officeart/2005/8/layout/cycle4"/>
    <dgm:cxn modelId="{2DF25AEB-99E0-FC44-A2C5-C8474459909A}" srcId="{1939EBAE-121F-D544-8BCC-DACC7D6548E9}" destId="{35DE76C6-A992-264D-A622-2EB81F1C8178}" srcOrd="0" destOrd="0" parTransId="{4154E2B5-B67B-D042-A9B3-092F00F14C48}" sibTransId="{319752FA-93B1-EC4D-BE5A-1826DDA69C1F}"/>
    <dgm:cxn modelId="{410BB5FC-D7B6-9F44-B158-8AC0BA5BC2ED}" type="presOf" srcId="{1939EBAE-121F-D544-8BCC-DACC7D6548E9}" destId="{26863340-8687-5443-BD23-F0DD97F278C9}" srcOrd="0" destOrd="0" presId="urn:microsoft.com/office/officeart/2005/8/layout/cycle4"/>
    <dgm:cxn modelId="{9D0004FD-B9A9-F44A-94DD-C03C2EB9D3B7}" type="presOf" srcId="{BDC0A2C8-CE98-A749-9813-13A8AFD005C0}" destId="{C6875384-28C3-6945-B60B-82FD332E20BE}" srcOrd="0" destOrd="0" presId="urn:microsoft.com/office/officeart/2005/8/layout/cycle4"/>
    <dgm:cxn modelId="{B8CCE2FD-A781-2F41-B941-49AB4F18FDFC}" type="presOf" srcId="{85126821-D433-1A45-A330-347EEC06A4D0}" destId="{5B271823-5761-2644-933B-937E09E624EB}" srcOrd="1" destOrd="0" presId="urn:microsoft.com/office/officeart/2005/8/layout/cycle4"/>
    <dgm:cxn modelId="{40E26F18-7A17-9244-91F5-86E75B25F377}" type="presParOf" srcId="{338E9667-D704-BB41-9B0C-86B11F6FD9D1}" destId="{27925804-906A-B443-8A35-B2EF62711B81}" srcOrd="0" destOrd="0" presId="urn:microsoft.com/office/officeart/2005/8/layout/cycle4"/>
    <dgm:cxn modelId="{F0581F68-7CDB-6E41-9D72-3F69168402CA}" type="presParOf" srcId="{27925804-906A-B443-8A35-B2EF62711B81}" destId="{8FC83A4E-CDDA-C145-91AD-31CC22147BFA}" srcOrd="0" destOrd="0" presId="urn:microsoft.com/office/officeart/2005/8/layout/cycle4"/>
    <dgm:cxn modelId="{1FDA6DFA-9941-4A40-B8C5-C17491C3ADE8}" type="presParOf" srcId="{8FC83A4E-CDDA-C145-91AD-31CC22147BFA}" destId="{3F324716-5750-2144-A826-0754565E942E}" srcOrd="0" destOrd="0" presId="urn:microsoft.com/office/officeart/2005/8/layout/cycle4"/>
    <dgm:cxn modelId="{39DCC5F1-6961-E54C-A9A9-4FCC682A299D}" type="presParOf" srcId="{8FC83A4E-CDDA-C145-91AD-31CC22147BFA}" destId="{5B271823-5761-2644-933B-937E09E624EB}" srcOrd="1" destOrd="0" presId="urn:microsoft.com/office/officeart/2005/8/layout/cycle4"/>
    <dgm:cxn modelId="{697C6FA7-C617-4543-9075-9707AA189F5B}" type="presParOf" srcId="{27925804-906A-B443-8A35-B2EF62711B81}" destId="{F9FC23D0-D34E-824D-8D10-CACEFAFE7DA3}" srcOrd="1" destOrd="0" presId="urn:microsoft.com/office/officeart/2005/8/layout/cycle4"/>
    <dgm:cxn modelId="{C1F9CDBC-8937-8342-8A6F-C2E3A297F57D}" type="presParOf" srcId="{F9FC23D0-D34E-824D-8D10-CACEFAFE7DA3}" destId="{00E99723-CB64-D04E-A2AA-CCA505EB4B62}" srcOrd="0" destOrd="0" presId="urn:microsoft.com/office/officeart/2005/8/layout/cycle4"/>
    <dgm:cxn modelId="{445D61A8-F839-804E-A316-3C1A00F3D61F}" type="presParOf" srcId="{F9FC23D0-D34E-824D-8D10-CACEFAFE7DA3}" destId="{5D2AA6C5-1648-174A-A323-313E67DC468F}" srcOrd="1" destOrd="0" presId="urn:microsoft.com/office/officeart/2005/8/layout/cycle4"/>
    <dgm:cxn modelId="{1BD6FAF3-2787-FA4D-AB23-AAC82FA48819}" type="presParOf" srcId="{27925804-906A-B443-8A35-B2EF62711B81}" destId="{BBD37A9B-0E52-E844-B7F5-F5B778B5C531}" srcOrd="2" destOrd="0" presId="urn:microsoft.com/office/officeart/2005/8/layout/cycle4"/>
    <dgm:cxn modelId="{1ADFF579-9B2A-B44E-A88B-2BDA40CD8973}" type="presParOf" srcId="{BBD37A9B-0E52-E844-B7F5-F5B778B5C531}" destId="{6952A4AB-D378-E642-83F2-D0C1DF19E9DC}" srcOrd="0" destOrd="0" presId="urn:microsoft.com/office/officeart/2005/8/layout/cycle4"/>
    <dgm:cxn modelId="{84E46730-640E-4F4E-A180-D92C0C02846D}" type="presParOf" srcId="{BBD37A9B-0E52-E844-B7F5-F5B778B5C531}" destId="{C3138C68-C699-A541-8487-0E38EF96FF4C}" srcOrd="1" destOrd="0" presId="urn:microsoft.com/office/officeart/2005/8/layout/cycle4"/>
    <dgm:cxn modelId="{B59ED9AF-99C6-4B44-B194-BF0AA5601CE5}" type="presParOf" srcId="{27925804-906A-B443-8A35-B2EF62711B81}" destId="{9C67BAAB-862E-D249-801E-415B7112445D}" srcOrd="3" destOrd="0" presId="urn:microsoft.com/office/officeart/2005/8/layout/cycle4"/>
    <dgm:cxn modelId="{E01F6148-8707-E94B-B744-F25B114B73EC}" type="presParOf" srcId="{9C67BAAB-862E-D249-801E-415B7112445D}" destId="{A55E3F5D-E769-B741-8046-1034FF0B64CF}" srcOrd="0" destOrd="0" presId="urn:microsoft.com/office/officeart/2005/8/layout/cycle4"/>
    <dgm:cxn modelId="{988A683A-0359-2E48-B4A4-E3354998C2D6}" type="presParOf" srcId="{9C67BAAB-862E-D249-801E-415B7112445D}" destId="{FE727C7C-668B-FB40-8FB7-043ABEFDD1A4}" srcOrd="1" destOrd="0" presId="urn:microsoft.com/office/officeart/2005/8/layout/cycle4"/>
    <dgm:cxn modelId="{65AEF025-3087-BB41-BCE6-C6B41AAF5491}" type="presParOf" srcId="{27925804-906A-B443-8A35-B2EF62711B81}" destId="{A81CD148-6DBC-384F-97EE-2BAC11E47D2B}" srcOrd="4" destOrd="0" presId="urn:microsoft.com/office/officeart/2005/8/layout/cycle4"/>
    <dgm:cxn modelId="{7CDF811E-A1D9-4248-9354-CA84BC8771D5}" type="presParOf" srcId="{338E9667-D704-BB41-9B0C-86B11F6FD9D1}" destId="{E4280724-86C9-8441-982C-95D6C19F7400}" srcOrd="1" destOrd="0" presId="urn:microsoft.com/office/officeart/2005/8/layout/cycle4"/>
    <dgm:cxn modelId="{A34C4024-03C0-E246-B880-1A7A6B2E0334}" type="presParOf" srcId="{E4280724-86C9-8441-982C-95D6C19F7400}" destId="{C6875384-28C3-6945-B60B-82FD332E20BE}" srcOrd="0" destOrd="0" presId="urn:microsoft.com/office/officeart/2005/8/layout/cycle4"/>
    <dgm:cxn modelId="{2E0FE9B7-FE42-3443-BC61-61F2BF9C81CA}" type="presParOf" srcId="{E4280724-86C9-8441-982C-95D6C19F7400}" destId="{9F06CC66-D704-1E43-8FA6-4539BB05AE68}" srcOrd="1" destOrd="0" presId="urn:microsoft.com/office/officeart/2005/8/layout/cycle4"/>
    <dgm:cxn modelId="{F0F21B7D-9D3C-0B4B-A363-A324EAA76608}" type="presParOf" srcId="{E4280724-86C9-8441-982C-95D6C19F7400}" destId="{26863340-8687-5443-BD23-F0DD97F278C9}" srcOrd="2" destOrd="0" presId="urn:microsoft.com/office/officeart/2005/8/layout/cycle4"/>
    <dgm:cxn modelId="{84536764-0255-2649-8314-56F4E2E648F0}" type="presParOf" srcId="{E4280724-86C9-8441-982C-95D6C19F7400}" destId="{20AE178D-2E04-C04B-BE91-FB3367D5D145}" srcOrd="3" destOrd="0" presId="urn:microsoft.com/office/officeart/2005/8/layout/cycle4"/>
    <dgm:cxn modelId="{685096CD-0629-0B40-92A1-73BEFA428BA5}" type="presParOf" srcId="{E4280724-86C9-8441-982C-95D6C19F7400}" destId="{6BD99DD0-0FC6-5942-8F66-23C2384F35C8}" srcOrd="4" destOrd="0" presId="urn:microsoft.com/office/officeart/2005/8/layout/cycle4"/>
    <dgm:cxn modelId="{13955685-C6DA-6948-877C-0352EE7788B3}" type="presParOf" srcId="{338E9667-D704-BB41-9B0C-86B11F6FD9D1}" destId="{2DC18BA1-6674-CB4E-AB27-EB1446A07BA7}" srcOrd="2" destOrd="0" presId="urn:microsoft.com/office/officeart/2005/8/layout/cycle4"/>
    <dgm:cxn modelId="{D4B06FA7-C733-7C4F-937C-33E67B493123}" type="presParOf" srcId="{338E9667-D704-BB41-9B0C-86B11F6FD9D1}" destId="{DC9EDC42-CA5F-2C47-B7C5-E3830F9F5C23}"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52A4AB-D378-E642-83F2-D0C1DF19E9DC}">
      <dsp:nvSpPr>
        <dsp:cNvPr id="0" name=""/>
        <dsp:cNvSpPr/>
      </dsp:nvSpPr>
      <dsp:spPr>
        <a:xfrm>
          <a:off x="5158920" y="2977659"/>
          <a:ext cx="2498691" cy="297416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We have a global network of component suppliers and outsourced manufacturers, which can assist in fast tracking the process to commercialization and assure cost effective production</a:t>
          </a:r>
        </a:p>
      </dsp:txBody>
      <dsp:txXfrm>
        <a:off x="5959757" y="3772430"/>
        <a:ext cx="1646626" cy="2128167"/>
      </dsp:txXfrm>
    </dsp:sp>
    <dsp:sp modelId="{A55E3F5D-E769-B741-8046-1034FF0B64CF}">
      <dsp:nvSpPr>
        <dsp:cNvPr id="0" name=""/>
        <dsp:cNvSpPr/>
      </dsp:nvSpPr>
      <dsp:spPr>
        <a:xfrm>
          <a:off x="47284" y="3007630"/>
          <a:ext cx="2656797" cy="29142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Through our cooperation with </a:t>
          </a:r>
          <a:r>
            <a:rPr lang="en-GB" sz="1200" kern="1200" dirty="0" err="1"/>
            <a:t>Arazy</a:t>
          </a:r>
          <a:r>
            <a:rPr lang="en-GB" sz="1200" kern="1200" dirty="0"/>
            <a:t> Group we are able to provide global support for Quality &amp; Regulatory Affairs</a:t>
          </a:r>
        </a:p>
        <a:p>
          <a:pPr marL="114300" lvl="1" indent="-114300" algn="l" defTabSz="533400">
            <a:lnSpc>
              <a:spcPct val="90000"/>
            </a:lnSpc>
            <a:spcBef>
              <a:spcPct val="0"/>
            </a:spcBef>
            <a:spcAft>
              <a:spcPct val="15000"/>
            </a:spcAft>
            <a:buChar char="•"/>
          </a:pPr>
          <a:r>
            <a:rPr lang="en-GB" sz="1200" kern="1200" dirty="0"/>
            <a:t>Through the global medical device registration platform LICENSALE regulatory affairs in over 125 countries can be easily controlled</a:t>
          </a:r>
        </a:p>
      </dsp:txBody>
      <dsp:txXfrm>
        <a:off x="101754" y="3790656"/>
        <a:ext cx="1750818" cy="2076728"/>
      </dsp:txXfrm>
    </dsp:sp>
    <dsp:sp modelId="{00E99723-CB64-D04E-A2AA-CCA505EB4B62}">
      <dsp:nvSpPr>
        <dsp:cNvPr id="0" name=""/>
        <dsp:cNvSpPr/>
      </dsp:nvSpPr>
      <dsp:spPr>
        <a:xfrm>
          <a:off x="5078061" y="-451971"/>
          <a:ext cx="2507432" cy="25369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We help create and actively execute “go to market” strategies</a:t>
          </a:r>
        </a:p>
        <a:p>
          <a:pPr marL="114300" lvl="1" indent="-114300" algn="l" defTabSz="533400">
            <a:lnSpc>
              <a:spcPct val="90000"/>
            </a:lnSpc>
            <a:spcBef>
              <a:spcPct val="0"/>
            </a:spcBef>
            <a:spcAft>
              <a:spcPct val="15000"/>
            </a:spcAft>
            <a:buChar char="•"/>
          </a:pPr>
          <a:r>
            <a:rPr lang="en-GB" sz="1200" kern="1200" dirty="0"/>
            <a:t>Through our Regional Directors and our large network of medical device distributors we are able to accelerate global market access and revenue growth</a:t>
          </a:r>
        </a:p>
      </dsp:txBody>
      <dsp:txXfrm>
        <a:off x="5881699" y="-400563"/>
        <a:ext cx="1652386" cy="1799881"/>
      </dsp:txXfrm>
    </dsp:sp>
    <dsp:sp modelId="{3F324716-5750-2144-A826-0754565E942E}">
      <dsp:nvSpPr>
        <dsp:cNvPr id="0" name=""/>
        <dsp:cNvSpPr/>
      </dsp:nvSpPr>
      <dsp:spPr>
        <a:xfrm>
          <a:off x="38118" y="-450827"/>
          <a:ext cx="2656797" cy="255105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t>Creation of investor deck, including teaser, presentation, financial model etc</a:t>
          </a:r>
        </a:p>
        <a:p>
          <a:pPr marL="114300" lvl="1" indent="-114300" algn="l" defTabSz="533400">
            <a:lnSpc>
              <a:spcPct val="90000"/>
            </a:lnSpc>
            <a:spcBef>
              <a:spcPct val="0"/>
            </a:spcBef>
            <a:spcAft>
              <a:spcPct val="15000"/>
            </a:spcAft>
            <a:buChar char="•"/>
          </a:pPr>
          <a:r>
            <a:rPr lang="en-GB" sz="1200" kern="1200" dirty="0"/>
            <a:t>Active investor engagement with our constantly growing Investor Network</a:t>
          </a:r>
        </a:p>
        <a:p>
          <a:pPr marL="114300" lvl="1" indent="-114300" algn="l" defTabSz="533400">
            <a:lnSpc>
              <a:spcPct val="90000"/>
            </a:lnSpc>
            <a:spcBef>
              <a:spcPct val="0"/>
            </a:spcBef>
            <a:spcAft>
              <a:spcPct val="15000"/>
            </a:spcAft>
            <a:buChar char="•"/>
          </a:pPr>
          <a:r>
            <a:rPr lang="en-GB" sz="1200" kern="1200" dirty="0"/>
            <a:t>Supporting in </a:t>
          </a:r>
          <a:r>
            <a:rPr lang="en-GB" sz="1200" kern="1200" dirty="0" err="1"/>
            <a:t>valuationand</a:t>
          </a:r>
          <a:r>
            <a:rPr lang="en-GB" sz="1200" kern="1200" dirty="0"/>
            <a:t> investor negotiations</a:t>
          </a:r>
        </a:p>
        <a:p>
          <a:pPr marL="114300" lvl="1" indent="-114300" algn="l" defTabSz="533400">
            <a:lnSpc>
              <a:spcPct val="90000"/>
            </a:lnSpc>
            <a:spcBef>
              <a:spcPct val="0"/>
            </a:spcBef>
            <a:spcAft>
              <a:spcPct val="15000"/>
            </a:spcAft>
            <a:buChar char="•"/>
          </a:pPr>
          <a:endParaRPr lang="en-GB" sz="1200" kern="1200" dirty="0"/>
        </a:p>
      </dsp:txBody>
      <dsp:txXfrm>
        <a:off x="92588" y="-396357"/>
        <a:ext cx="1750818" cy="1804354"/>
      </dsp:txXfrm>
    </dsp:sp>
    <dsp:sp modelId="{C6875384-28C3-6945-B60B-82FD332E20BE}">
      <dsp:nvSpPr>
        <dsp:cNvPr id="0" name=""/>
        <dsp:cNvSpPr/>
      </dsp:nvSpPr>
      <dsp:spPr>
        <a:xfrm>
          <a:off x="1458863" y="359442"/>
          <a:ext cx="2328731" cy="2328731"/>
        </a:xfrm>
        <a:prstGeom prst="pieWedge">
          <a:avLst/>
        </a:prstGeom>
        <a:solidFill>
          <a:srgbClr val="2C384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dirty="0"/>
            <a:t>Fund Raising</a:t>
          </a:r>
        </a:p>
      </dsp:txBody>
      <dsp:txXfrm>
        <a:off x="2140933" y="1041512"/>
        <a:ext cx="1646661" cy="1646661"/>
      </dsp:txXfrm>
    </dsp:sp>
    <dsp:sp modelId="{9F06CC66-D704-1E43-8FA6-4539BB05AE68}">
      <dsp:nvSpPr>
        <dsp:cNvPr id="0" name=""/>
        <dsp:cNvSpPr/>
      </dsp:nvSpPr>
      <dsp:spPr>
        <a:xfrm rot="5400000">
          <a:off x="3895157" y="359442"/>
          <a:ext cx="2328731" cy="2328731"/>
        </a:xfrm>
        <a:prstGeom prst="pieWedge">
          <a:avLst/>
        </a:prstGeom>
        <a:solidFill>
          <a:srgbClr val="2C384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dirty="0"/>
            <a:t>Global Market Access</a:t>
          </a:r>
        </a:p>
      </dsp:txBody>
      <dsp:txXfrm rot="-5400000">
        <a:off x="3895157" y="1041512"/>
        <a:ext cx="1646661" cy="1646661"/>
      </dsp:txXfrm>
    </dsp:sp>
    <dsp:sp modelId="{26863340-8687-5443-BD23-F0DD97F278C9}">
      <dsp:nvSpPr>
        <dsp:cNvPr id="0" name=""/>
        <dsp:cNvSpPr/>
      </dsp:nvSpPr>
      <dsp:spPr>
        <a:xfrm rot="10800000">
          <a:off x="3895157" y="2795736"/>
          <a:ext cx="2328731" cy="2328731"/>
        </a:xfrm>
        <a:prstGeom prst="pieWedge">
          <a:avLst/>
        </a:prstGeom>
        <a:solidFill>
          <a:srgbClr val="2C384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dirty="0"/>
            <a:t>Supply Chain &amp; Manufacturing</a:t>
          </a:r>
        </a:p>
      </dsp:txBody>
      <dsp:txXfrm rot="10800000">
        <a:off x="3895157" y="2795736"/>
        <a:ext cx="1646661" cy="1646661"/>
      </dsp:txXfrm>
    </dsp:sp>
    <dsp:sp modelId="{20AE178D-2E04-C04B-BE91-FB3367D5D145}">
      <dsp:nvSpPr>
        <dsp:cNvPr id="0" name=""/>
        <dsp:cNvSpPr/>
      </dsp:nvSpPr>
      <dsp:spPr>
        <a:xfrm rot="16200000">
          <a:off x="1458863" y="2795736"/>
          <a:ext cx="2328731" cy="2328731"/>
        </a:xfrm>
        <a:prstGeom prst="pieWedge">
          <a:avLst/>
        </a:prstGeom>
        <a:solidFill>
          <a:srgbClr val="2C384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dirty="0"/>
            <a:t>Quality &amp; Regulatory Affairs</a:t>
          </a:r>
        </a:p>
      </dsp:txBody>
      <dsp:txXfrm rot="5400000">
        <a:off x="2140933" y="2795736"/>
        <a:ext cx="1646661" cy="1646661"/>
      </dsp:txXfrm>
    </dsp:sp>
    <dsp:sp modelId="{2DC18BA1-6674-CB4E-AB27-EB1446A07BA7}">
      <dsp:nvSpPr>
        <dsp:cNvPr id="0" name=""/>
        <dsp:cNvSpPr/>
      </dsp:nvSpPr>
      <dsp:spPr>
        <a:xfrm>
          <a:off x="3439361" y="2257923"/>
          <a:ext cx="804030" cy="699157"/>
        </a:xfrm>
        <a:prstGeom prst="circularArrow">
          <a:avLst/>
        </a:prstGeom>
        <a:solidFill>
          <a:schemeClr val="tx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9EDC42-CA5F-2C47-B7C5-E3830F9F5C23}">
      <dsp:nvSpPr>
        <dsp:cNvPr id="0" name=""/>
        <dsp:cNvSpPr/>
      </dsp:nvSpPr>
      <dsp:spPr>
        <a:xfrm rot="10800000">
          <a:off x="3439361" y="2526829"/>
          <a:ext cx="804030" cy="699157"/>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4708E-ECAB-C345-B016-A0D4BBBE4C2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C528B05-57F4-4948-9390-43C622F311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2D45218-ECF5-5B49-AA37-8AFC7D036114}"/>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5" name="Footer Placeholder 4">
            <a:extLst>
              <a:ext uri="{FF2B5EF4-FFF2-40B4-BE49-F238E27FC236}">
                <a16:creationId xmlns:a16="http://schemas.microsoft.com/office/drawing/2014/main" id="{8B8265C5-2860-F844-BDBE-AAF9BEFDAE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6FE228-0B29-FB4F-BE40-FD7EF3D74C11}"/>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1916670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106AB-DCC5-9B40-AFA7-A9E801C52FC2}"/>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1EAD174-DEE7-3642-B2F7-349E5DF553A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598215D-BA29-DE4D-857E-3DBDBEDAFF9C}"/>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5" name="Footer Placeholder 4">
            <a:extLst>
              <a:ext uri="{FF2B5EF4-FFF2-40B4-BE49-F238E27FC236}">
                <a16:creationId xmlns:a16="http://schemas.microsoft.com/office/drawing/2014/main" id="{DB36C3D8-B786-9A47-B7C3-990E679E9B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3F9400-BF2F-AF4A-8C51-26B58901ABE8}"/>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3362942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51053D-4F46-4047-8C5B-B93A7D5F262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BC5944F-E707-3E47-ABE3-0681B10DAEE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BEA661B-56F0-F544-B2DB-6B4A874A9FF3}"/>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5" name="Footer Placeholder 4">
            <a:extLst>
              <a:ext uri="{FF2B5EF4-FFF2-40B4-BE49-F238E27FC236}">
                <a16:creationId xmlns:a16="http://schemas.microsoft.com/office/drawing/2014/main" id="{F69A1302-45C3-5949-BA16-89D68E5E48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C53C42-5969-334B-83F4-17C43FE5B72F}"/>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1422613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8B17-9F8F-F048-AF88-F764C577E3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90391E9-9A5C-1946-AB4F-D051F75F464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A42CD59-48D6-5941-82E0-7AAFFBCE8B04}"/>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5" name="Footer Placeholder 4">
            <a:extLst>
              <a:ext uri="{FF2B5EF4-FFF2-40B4-BE49-F238E27FC236}">
                <a16:creationId xmlns:a16="http://schemas.microsoft.com/office/drawing/2014/main" id="{B41C91CF-2A9F-2D40-B1D3-B6C709E231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0FFD43-53D6-E440-9149-3AA12AA937A1}"/>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2645734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E0257-A686-3A49-BD85-B7F48246C8C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B3D1B8-EC1F-F543-A92B-6A203393C7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D1EA1DF-3158-8D44-A12D-66F0DEC7067D}"/>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5" name="Footer Placeholder 4">
            <a:extLst>
              <a:ext uri="{FF2B5EF4-FFF2-40B4-BE49-F238E27FC236}">
                <a16:creationId xmlns:a16="http://schemas.microsoft.com/office/drawing/2014/main" id="{43872FAA-01D7-1441-BA09-C970AE01C4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C0FC91-CA7F-8147-B2EC-BE564252D2B9}"/>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751263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D86F1-DC98-F842-9A1F-F6E10D8B534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E8A9D83-5B82-DD4C-84FF-EDF206CB09A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59F54E8-A40E-D44C-8517-4A5412912F2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FEC1C3E6-D6B6-004B-B64C-8DAC78E6A15E}"/>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6" name="Footer Placeholder 5">
            <a:extLst>
              <a:ext uri="{FF2B5EF4-FFF2-40B4-BE49-F238E27FC236}">
                <a16:creationId xmlns:a16="http://schemas.microsoft.com/office/drawing/2014/main" id="{6C609CAF-6068-7142-96C8-047E5D0CB3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F977A3-26E6-5D4D-83C6-5D6F9E937E33}"/>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4004035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357ED-21EB-3247-99B9-6D51B2A896B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9CB7CC-3856-5146-A8A8-3FF48138A0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B883FB1-8AD2-7447-B172-B96B2512685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37C240B-5B2C-F84C-A26A-B4EC2F3192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0CC7109-3D8A-C947-9D6C-10CDA57F259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9CD82F4-E307-0147-A440-793EA0D12947}"/>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8" name="Footer Placeholder 7">
            <a:extLst>
              <a:ext uri="{FF2B5EF4-FFF2-40B4-BE49-F238E27FC236}">
                <a16:creationId xmlns:a16="http://schemas.microsoft.com/office/drawing/2014/main" id="{EF8A294A-00DF-424D-8F13-FB935D88D6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A5A04F-322D-2A43-B2DC-F1B1B1667861}"/>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339967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0E2B8-1630-2F41-8A22-C9A6AF47E4BC}"/>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410CE15-0E96-5C4C-BE5E-AEC8007D6BC4}"/>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4" name="Footer Placeholder 3">
            <a:extLst>
              <a:ext uri="{FF2B5EF4-FFF2-40B4-BE49-F238E27FC236}">
                <a16:creationId xmlns:a16="http://schemas.microsoft.com/office/drawing/2014/main" id="{B9C2C608-8FE8-E142-B472-280222B903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B511CA-BDED-4346-AF93-2A7B092854AF}"/>
              </a:ext>
            </a:extLst>
          </p:cNvPr>
          <p:cNvSpPr>
            <a:spLocks noGrp="1"/>
          </p:cNvSpPr>
          <p:nvPr>
            <p:ph type="sldNum" sz="quarter" idx="12"/>
          </p:nvPr>
        </p:nvSpPr>
        <p:spPr/>
        <p:txBody>
          <a:bodyPr/>
          <a:lstStyle/>
          <a:p>
            <a:fld id="{DE7BB467-1234-F348-815D-ABB599CB30A8}" type="slidenum">
              <a:rPr lang="en-US" smtClean="0"/>
              <a:t>‹#›</a:t>
            </a:fld>
            <a:endParaRPr lang="en-US"/>
          </a:p>
        </p:txBody>
      </p:sp>
      <p:pic>
        <p:nvPicPr>
          <p:cNvPr id="7" name="Picture 6">
            <a:extLst>
              <a:ext uri="{FF2B5EF4-FFF2-40B4-BE49-F238E27FC236}">
                <a16:creationId xmlns:a16="http://schemas.microsoft.com/office/drawing/2014/main" id="{E15C6EEF-6796-894A-836F-4800EDBB2097}"/>
              </a:ext>
            </a:extLst>
          </p:cNvPr>
          <p:cNvPicPr>
            <a:picLocks noChangeAspect="1"/>
          </p:cNvPicPr>
          <p:nvPr userDrawn="1"/>
        </p:nvPicPr>
        <p:blipFill>
          <a:blip r:embed="rId2"/>
          <a:stretch>
            <a:fillRect/>
          </a:stretch>
        </p:blipFill>
        <p:spPr>
          <a:xfrm>
            <a:off x="9417424" y="365125"/>
            <a:ext cx="1936376" cy="211475"/>
          </a:xfrm>
          <a:prstGeom prst="rect">
            <a:avLst/>
          </a:prstGeom>
        </p:spPr>
      </p:pic>
    </p:spTree>
    <p:extLst>
      <p:ext uri="{BB962C8B-B14F-4D97-AF65-F5344CB8AC3E}">
        <p14:creationId xmlns:p14="http://schemas.microsoft.com/office/powerpoint/2010/main" val="1687606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DC4FA8-5483-4245-A1F3-76E94A6D8E1F}"/>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3" name="Footer Placeholder 2">
            <a:extLst>
              <a:ext uri="{FF2B5EF4-FFF2-40B4-BE49-F238E27FC236}">
                <a16:creationId xmlns:a16="http://schemas.microsoft.com/office/drawing/2014/main" id="{91D3CD49-6BE7-9847-B06E-3DEA978D8C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6DDA6D-90E3-4D4B-BA16-8500296FFABC}"/>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3281195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68F29-D603-8A46-A8A7-6A4D60B4247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DA8A236-1465-204E-B370-1824162243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8EFC7C9-8AEF-8C47-93E8-EDCD9C7F7D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389C14-3379-B94A-80CD-1BC3ED34B438}"/>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6" name="Footer Placeholder 5">
            <a:extLst>
              <a:ext uri="{FF2B5EF4-FFF2-40B4-BE49-F238E27FC236}">
                <a16:creationId xmlns:a16="http://schemas.microsoft.com/office/drawing/2014/main" id="{73F5C63F-06B0-CA4F-8C51-679951AE2A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15CAD7-1A58-2843-A37A-1B5057731234}"/>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2356816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ED0AD-87A9-7545-AD9E-C3B565ED0C3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4502E41-A357-5745-B9E8-3BB7E7534F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3F1268-5EF1-C94C-8153-7DDB20EABB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EF04DD4-85B1-784A-A568-2BF541E99FAB}"/>
              </a:ext>
            </a:extLst>
          </p:cNvPr>
          <p:cNvSpPr>
            <a:spLocks noGrp="1"/>
          </p:cNvSpPr>
          <p:nvPr>
            <p:ph type="dt" sz="half" idx="10"/>
          </p:nvPr>
        </p:nvSpPr>
        <p:spPr/>
        <p:txBody>
          <a:bodyPr/>
          <a:lstStyle/>
          <a:p>
            <a:fld id="{F4556093-BA44-194A-A9A5-6CE421EC00EC}" type="datetimeFigureOut">
              <a:rPr lang="en-US" smtClean="0"/>
              <a:t>9/7/2021</a:t>
            </a:fld>
            <a:endParaRPr lang="en-US"/>
          </a:p>
        </p:txBody>
      </p:sp>
      <p:sp>
        <p:nvSpPr>
          <p:cNvPr id="6" name="Footer Placeholder 5">
            <a:extLst>
              <a:ext uri="{FF2B5EF4-FFF2-40B4-BE49-F238E27FC236}">
                <a16:creationId xmlns:a16="http://schemas.microsoft.com/office/drawing/2014/main" id="{7C644B0A-7BF7-3842-BC54-D3EB73E66F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817D7C-0460-B040-93A0-F73992AB60CE}"/>
              </a:ext>
            </a:extLst>
          </p:cNvPr>
          <p:cNvSpPr>
            <a:spLocks noGrp="1"/>
          </p:cNvSpPr>
          <p:nvPr>
            <p:ph type="sldNum" sz="quarter" idx="12"/>
          </p:nvPr>
        </p:nvSpPr>
        <p:spPr/>
        <p:txBody>
          <a:bodyPr/>
          <a:lstStyle/>
          <a:p>
            <a:fld id="{DE7BB467-1234-F348-815D-ABB599CB30A8}" type="slidenum">
              <a:rPr lang="en-US" smtClean="0"/>
              <a:t>‹#›</a:t>
            </a:fld>
            <a:endParaRPr lang="en-US"/>
          </a:p>
        </p:txBody>
      </p:sp>
    </p:spTree>
    <p:extLst>
      <p:ext uri="{BB962C8B-B14F-4D97-AF65-F5344CB8AC3E}">
        <p14:creationId xmlns:p14="http://schemas.microsoft.com/office/powerpoint/2010/main" val="353742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40F4AC-E446-7246-96D4-D75BC21AA5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8139861-A172-B04F-A9A8-6749561035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8CC3FCD-F497-8441-A0DB-53ED7259C3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556093-BA44-194A-A9A5-6CE421EC00EC}" type="datetimeFigureOut">
              <a:rPr lang="en-US" smtClean="0"/>
              <a:t>9/7/2021</a:t>
            </a:fld>
            <a:endParaRPr lang="en-US"/>
          </a:p>
        </p:txBody>
      </p:sp>
      <p:sp>
        <p:nvSpPr>
          <p:cNvPr id="5" name="Footer Placeholder 4">
            <a:extLst>
              <a:ext uri="{FF2B5EF4-FFF2-40B4-BE49-F238E27FC236}">
                <a16:creationId xmlns:a16="http://schemas.microsoft.com/office/drawing/2014/main" id="{0D7623AE-CE30-5249-A4A6-7BE3FAED14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AB53E6-9E1E-E144-9DF9-EEB783321A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7BB467-1234-F348-815D-ABB599CB30A8}" type="slidenum">
              <a:rPr lang="en-US" smtClean="0"/>
              <a:t>‹#›</a:t>
            </a:fld>
            <a:endParaRPr lang="en-US"/>
          </a:p>
        </p:txBody>
      </p:sp>
    </p:spTree>
    <p:extLst>
      <p:ext uri="{BB962C8B-B14F-4D97-AF65-F5344CB8AC3E}">
        <p14:creationId xmlns:p14="http://schemas.microsoft.com/office/powerpoint/2010/main" val="2762275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icture 24" descr="A group of people on a beach&#10;&#10;Description automatically generated with medium confidence">
            <a:extLst>
              <a:ext uri="{FF2B5EF4-FFF2-40B4-BE49-F238E27FC236}">
                <a16:creationId xmlns:a16="http://schemas.microsoft.com/office/drawing/2014/main" id="{6B7B1956-4C29-1D46-8782-AE68415E963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44594"/>
          <a:stretch/>
        </p:blipFill>
        <p:spPr>
          <a:xfrm>
            <a:off x="20" y="10"/>
            <a:ext cx="12191980" cy="6857990"/>
          </a:xfrm>
          <a:prstGeom prst="rect">
            <a:avLst/>
          </a:prstGeom>
        </p:spPr>
      </p:pic>
      <p:sp>
        <p:nvSpPr>
          <p:cNvPr id="35" name="Freeform: Shape 34">
            <a:extLst>
              <a:ext uri="{FF2B5EF4-FFF2-40B4-BE49-F238E27FC236}">
                <a16:creationId xmlns:a16="http://schemas.microsoft.com/office/drawing/2014/main" id="{22C6C9C9-83BF-4A6C-A1BF-C1735C61B4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6524" y="1"/>
            <a:ext cx="7295477" cy="6853457"/>
          </a:xfrm>
          <a:custGeom>
            <a:avLst/>
            <a:gdLst>
              <a:gd name="connsiteX0" fmla="*/ 2113864 w 7295477"/>
              <a:gd name="connsiteY0" fmla="*/ 0 h 6853457"/>
              <a:gd name="connsiteX1" fmla="*/ 5731689 w 7295477"/>
              <a:gd name="connsiteY1" fmla="*/ 0 h 6853457"/>
              <a:gd name="connsiteX2" fmla="*/ 5792604 w 7295477"/>
              <a:gd name="connsiteY2" fmla="*/ 31199 h 6853457"/>
              <a:gd name="connsiteX3" fmla="*/ 7277638 w 7295477"/>
              <a:gd name="connsiteY3" fmla="*/ 1446415 h 6853457"/>
              <a:gd name="connsiteX4" fmla="*/ 7295477 w 7295477"/>
              <a:gd name="connsiteY4" fmla="*/ 1478103 h 6853457"/>
              <a:gd name="connsiteX5" fmla="*/ 7295477 w 7295477"/>
              <a:gd name="connsiteY5" fmla="*/ 5482224 h 6853457"/>
              <a:gd name="connsiteX6" fmla="*/ 7195301 w 7295477"/>
              <a:gd name="connsiteY6" fmla="*/ 5644337 h 6853457"/>
              <a:gd name="connsiteX7" fmla="*/ 5956878 w 7295477"/>
              <a:gd name="connsiteY7" fmla="*/ 6835380 h 6853457"/>
              <a:gd name="connsiteX8" fmla="*/ 5925438 w 7295477"/>
              <a:gd name="connsiteY8" fmla="*/ 6853457 h 6853457"/>
              <a:gd name="connsiteX9" fmla="*/ 1920114 w 7295477"/>
              <a:gd name="connsiteY9" fmla="*/ 6853457 h 6853457"/>
              <a:gd name="connsiteX10" fmla="*/ 1888674 w 7295477"/>
              <a:gd name="connsiteY10" fmla="*/ 6835380 h 6853457"/>
              <a:gd name="connsiteX11" fmla="*/ 0 w 7295477"/>
              <a:gd name="connsiteY11" fmla="*/ 3480517 h 6853457"/>
              <a:gd name="connsiteX12" fmla="*/ 2052949 w 7295477"/>
              <a:gd name="connsiteY12" fmla="*/ 31199 h 685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5477" h="6853457">
                <a:moveTo>
                  <a:pt x="2113864" y="0"/>
                </a:moveTo>
                <a:lnTo>
                  <a:pt x="5731689" y="0"/>
                </a:lnTo>
                <a:lnTo>
                  <a:pt x="5792604" y="31199"/>
                </a:lnTo>
                <a:cubicBezTo>
                  <a:pt x="6404018" y="363339"/>
                  <a:pt x="6917255" y="853303"/>
                  <a:pt x="7277638" y="1446415"/>
                </a:cubicBezTo>
                <a:lnTo>
                  <a:pt x="7295477" y="1478103"/>
                </a:lnTo>
                <a:lnTo>
                  <a:pt x="7295477" y="5482224"/>
                </a:lnTo>
                <a:lnTo>
                  <a:pt x="7195301" y="5644337"/>
                </a:lnTo>
                <a:cubicBezTo>
                  <a:pt x="6875688" y="6126745"/>
                  <a:pt x="6452261" y="6534378"/>
                  <a:pt x="5956878" y="6835380"/>
                </a:cubicBezTo>
                <a:lnTo>
                  <a:pt x="5925438" y="6853457"/>
                </a:lnTo>
                <a:lnTo>
                  <a:pt x="1920114" y="6853457"/>
                </a:lnTo>
                <a:lnTo>
                  <a:pt x="1888674" y="6835380"/>
                </a:lnTo>
                <a:cubicBezTo>
                  <a:pt x="756370" y="6147375"/>
                  <a:pt x="0" y="4902276"/>
                  <a:pt x="0" y="3480517"/>
                </a:cubicBezTo>
                <a:cubicBezTo>
                  <a:pt x="0" y="1991056"/>
                  <a:pt x="830121" y="695479"/>
                  <a:pt x="2052949" y="31199"/>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3" name="Picture 22">
            <a:extLst>
              <a:ext uri="{FF2B5EF4-FFF2-40B4-BE49-F238E27FC236}">
                <a16:creationId xmlns:a16="http://schemas.microsoft.com/office/drawing/2014/main" id="{BCD9D14F-2D84-294A-B3A3-F651843B05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825" r="-2" b="-2"/>
          <a:stretch/>
        </p:blipFill>
        <p:spPr>
          <a:xfrm>
            <a:off x="5063089" y="1"/>
            <a:ext cx="7128913" cy="6853457"/>
          </a:xfrm>
          <a:custGeom>
            <a:avLst/>
            <a:gdLst/>
            <a:ahLst/>
            <a:cxnLst/>
            <a:rect l="l" t="t" r="r" b="b"/>
            <a:pathLst>
              <a:path w="7128913" h="6853457">
                <a:moveTo>
                  <a:pt x="2343548" y="0"/>
                </a:moveTo>
                <a:lnTo>
                  <a:pt x="5168877" y="0"/>
                </a:lnTo>
                <a:lnTo>
                  <a:pt x="5218299" y="19487"/>
                </a:lnTo>
                <a:cubicBezTo>
                  <a:pt x="5976640" y="340238"/>
                  <a:pt x="6607722" y="902948"/>
                  <a:pt x="7014769" y="1610837"/>
                </a:cubicBezTo>
                <a:lnTo>
                  <a:pt x="7128913" y="1827198"/>
                </a:lnTo>
                <a:lnTo>
                  <a:pt x="7128913" y="5131581"/>
                </a:lnTo>
                <a:lnTo>
                  <a:pt x="7091067" y="5210750"/>
                </a:lnTo>
                <a:cubicBezTo>
                  <a:pt x="6744936" y="5876527"/>
                  <a:pt x="6205281" y="6425584"/>
                  <a:pt x="5546646" y="6783375"/>
                </a:cubicBezTo>
                <a:lnTo>
                  <a:pt x="5409811" y="6853457"/>
                </a:lnTo>
                <a:lnTo>
                  <a:pt x="2102613" y="6853457"/>
                </a:lnTo>
                <a:lnTo>
                  <a:pt x="1965779" y="6783375"/>
                </a:lnTo>
                <a:cubicBezTo>
                  <a:pt x="794873" y="6147301"/>
                  <a:pt x="0" y="4906735"/>
                  <a:pt x="0" y="3480517"/>
                </a:cubicBezTo>
                <a:cubicBezTo>
                  <a:pt x="0" y="1924643"/>
                  <a:pt x="945964" y="589711"/>
                  <a:pt x="2294125" y="19487"/>
                </a:cubicBezTo>
                <a:close/>
              </a:path>
            </a:pathLst>
          </a:custGeom>
        </p:spPr>
      </p:pic>
      <p:pic>
        <p:nvPicPr>
          <p:cNvPr id="32" name="Picture 31">
            <a:extLst>
              <a:ext uri="{FF2B5EF4-FFF2-40B4-BE49-F238E27FC236}">
                <a16:creationId xmlns:a16="http://schemas.microsoft.com/office/drawing/2014/main" id="{C9E37F67-9FF8-2543-80AC-31900F269718}"/>
              </a:ext>
            </a:extLst>
          </p:cNvPr>
          <p:cNvPicPr>
            <a:picLocks noChangeAspect="1"/>
          </p:cNvPicPr>
          <p:nvPr/>
        </p:nvPicPr>
        <p:blipFill>
          <a:blip r:embed="rId4"/>
          <a:stretch>
            <a:fillRect/>
          </a:stretch>
        </p:blipFill>
        <p:spPr>
          <a:xfrm>
            <a:off x="0" y="2763245"/>
            <a:ext cx="12192000" cy="1331510"/>
          </a:xfrm>
          <a:prstGeom prst="rect">
            <a:avLst/>
          </a:prstGeom>
        </p:spPr>
      </p:pic>
      <p:sp>
        <p:nvSpPr>
          <p:cNvPr id="6" name="Title 1">
            <a:extLst>
              <a:ext uri="{FF2B5EF4-FFF2-40B4-BE49-F238E27FC236}">
                <a16:creationId xmlns:a16="http://schemas.microsoft.com/office/drawing/2014/main" id="{F49DA911-E2C0-4E17-A9A4-E78D67F410C2}"/>
              </a:ext>
            </a:extLst>
          </p:cNvPr>
          <p:cNvSpPr txBox="1">
            <a:spLocks/>
          </p:cNvSpPr>
          <p:nvPr/>
        </p:nvSpPr>
        <p:spPr>
          <a:xfrm>
            <a:off x="301052" y="59960"/>
            <a:ext cx="1737610" cy="494675"/>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a:t>Home page top image</a:t>
            </a:r>
          </a:p>
        </p:txBody>
      </p:sp>
    </p:spTree>
    <p:extLst>
      <p:ext uri="{BB962C8B-B14F-4D97-AF65-F5344CB8AC3E}">
        <p14:creationId xmlns:p14="http://schemas.microsoft.com/office/powerpoint/2010/main" val="3799751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22AFE-576B-A44C-9597-14C25D0AA6CE}"/>
              </a:ext>
            </a:extLst>
          </p:cNvPr>
          <p:cNvSpPr>
            <a:spLocks noGrp="1"/>
          </p:cNvSpPr>
          <p:nvPr>
            <p:ph type="title"/>
          </p:nvPr>
        </p:nvSpPr>
        <p:spPr/>
        <p:txBody>
          <a:bodyPr/>
          <a:lstStyle/>
          <a:p>
            <a:r>
              <a:rPr lang="en-US" dirty="0"/>
              <a:t>Contact us</a:t>
            </a:r>
          </a:p>
        </p:txBody>
      </p:sp>
    </p:spTree>
    <p:extLst>
      <p:ext uri="{BB962C8B-B14F-4D97-AF65-F5344CB8AC3E}">
        <p14:creationId xmlns:p14="http://schemas.microsoft.com/office/powerpoint/2010/main" val="3942268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947FF-91F1-9C43-9A6C-F587FA3AB20C}"/>
              </a:ext>
            </a:extLst>
          </p:cNvPr>
          <p:cNvSpPr>
            <a:spLocks noGrp="1"/>
          </p:cNvSpPr>
          <p:nvPr>
            <p:ph type="title"/>
          </p:nvPr>
        </p:nvSpPr>
        <p:spPr/>
        <p:txBody>
          <a:bodyPr/>
          <a:lstStyle/>
          <a:p>
            <a:r>
              <a:rPr lang="en-US" dirty="0"/>
              <a:t>Homepage</a:t>
            </a:r>
          </a:p>
        </p:txBody>
      </p:sp>
      <p:sp>
        <p:nvSpPr>
          <p:cNvPr id="3" name="TextBox 2">
            <a:extLst>
              <a:ext uri="{FF2B5EF4-FFF2-40B4-BE49-F238E27FC236}">
                <a16:creationId xmlns:a16="http://schemas.microsoft.com/office/drawing/2014/main" id="{54E1148A-87A1-E746-ACFA-8BA8BB806CB1}"/>
              </a:ext>
            </a:extLst>
          </p:cNvPr>
          <p:cNvSpPr txBox="1"/>
          <p:nvPr/>
        </p:nvSpPr>
        <p:spPr>
          <a:xfrm>
            <a:off x="838200" y="2733509"/>
            <a:ext cx="10790382" cy="3970318"/>
          </a:xfrm>
          <a:prstGeom prst="rect">
            <a:avLst/>
          </a:prstGeom>
          <a:noFill/>
        </p:spPr>
        <p:txBody>
          <a:bodyPr wrap="square" rtlCol="0">
            <a:spAutoFit/>
          </a:bodyPr>
          <a:lstStyle/>
          <a:p>
            <a:r>
              <a:rPr lang="en-US" sz="1400" dirty="0" err="1"/>
              <a:t>Mundomedis</a:t>
            </a:r>
            <a:r>
              <a:rPr lang="en-US" sz="1400" dirty="0"/>
              <a:t> is a global incubator for start-up and early-stage medical device companies and serves as a growth accelerator for more advanced medical device companies.</a:t>
            </a:r>
          </a:p>
          <a:p>
            <a:endParaRPr lang="en-US" sz="1400" dirty="0"/>
          </a:p>
          <a:p>
            <a:r>
              <a:rPr lang="en-US" sz="1400" dirty="0"/>
              <a:t>Located in Dubai Silicon Oasis, a fully integrated technology park with the aim to foster technology and entrepreneurship, </a:t>
            </a:r>
            <a:r>
              <a:rPr lang="en-US" sz="1400" dirty="0" err="1"/>
              <a:t>Mundomedis</a:t>
            </a:r>
            <a:r>
              <a:rPr lang="en-US" sz="1400" dirty="0"/>
              <a:t> provides active operational support to medical device companies through the expertise of highly experienced and well-connected industry veterans.</a:t>
            </a:r>
          </a:p>
          <a:p>
            <a:endParaRPr lang="en-US" sz="1400" dirty="0"/>
          </a:p>
          <a:p>
            <a:r>
              <a:rPr lang="en-US" sz="1400" dirty="0"/>
              <a:t>These veterans serve as mentors, interim-managers or as freelance consultants, enabling medical device companies to outsource key operational functions, lowering monthly operating expenses and minimizing operational risks. Along with the operational support </a:t>
            </a:r>
            <a:r>
              <a:rPr lang="en-US" sz="1400" dirty="0" err="1"/>
              <a:t>Mundomedis</a:t>
            </a:r>
            <a:r>
              <a:rPr lang="en-US" sz="1400" dirty="0"/>
              <a:t> provides, we utilize our global network of strategic partners, distributors, manufacturers and healthcare providers to:</a:t>
            </a:r>
          </a:p>
          <a:p>
            <a:endParaRPr lang="en-US" sz="1400" dirty="0"/>
          </a:p>
          <a:p>
            <a:pPr marL="285750" indent="-285750">
              <a:buFont typeface="Arial" panose="020B0604020202020204" pitchFamily="34" charset="0"/>
              <a:buChar char="•"/>
            </a:pPr>
            <a:r>
              <a:rPr lang="en-US" sz="1400" dirty="0"/>
              <a:t>Raise Capital</a:t>
            </a:r>
          </a:p>
          <a:p>
            <a:pPr marL="285750" indent="-285750">
              <a:buFont typeface="Arial" panose="020B0604020202020204" pitchFamily="34" charset="0"/>
              <a:buChar char="•"/>
            </a:pPr>
            <a:r>
              <a:rPr lang="en-US" sz="1400" dirty="0"/>
              <a:t>Assist and drive M&amp;A strategies</a:t>
            </a:r>
          </a:p>
          <a:p>
            <a:pPr marL="285750" indent="-285750">
              <a:buFont typeface="Arial" panose="020B0604020202020204" pitchFamily="34" charset="0"/>
              <a:buChar char="•"/>
            </a:pPr>
            <a:r>
              <a:rPr lang="en-US" sz="1400" dirty="0"/>
              <a:t>Develop global sales and marketing strategies</a:t>
            </a:r>
          </a:p>
          <a:p>
            <a:pPr marL="285750" indent="-285750">
              <a:buFont typeface="Arial" panose="020B0604020202020204" pitchFamily="34" charset="0"/>
              <a:buChar char="•"/>
            </a:pPr>
            <a:r>
              <a:rPr lang="en-US" sz="1400" dirty="0"/>
              <a:t>Build and expand distribution channels</a:t>
            </a:r>
          </a:p>
          <a:p>
            <a:pPr marL="285750" indent="-285750">
              <a:buFont typeface="Arial" panose="020B0604020202020204" pitchFamily="34" charset="0"/>
              <a:buChar char="•"/>
            </a:pPr>
            <a:r>
              <a:rPr lang="en-US" sz="1400" dirty="0"/>
              <a:t>Source suppliers and assist in outsourcing production</a:t>
            </a:r>
          </a:p>
          <a:p>
            <a:pPr marL="285750" indent="-285750">
              <a:buFont typeface="Arial" panose="020B0604020202020204" pitchFamily="34" charset="0"/>
              <a:buChar char="•"/>
            </a:pPr>
            <a:r>
              <a:rPr lang="en-US" sz="1400" dirty="0"/>
              <a:t>Support in Regulatory Affairs</a:t>
            </a:r>
          </a:p>
          <a:p>
            <a:endParaRPr lang="en-US" sz="1400" dirty="0"/>
          </a:p>
          <a:p>
            <a:r>
              <a:rPr lang="en-US" sz="1400" dirty="0" err="1"/>
              <a:t>Mundomedis</a:t>
            </a:r>
            <a:r>
              <a:rPr lang="en-US" sz="1400" dirty="0"/>
              <a:t> helps your business minimize operational risk, operate more cost-effective, grow faster and increase profitability.</a:t>
            </a:r>
          </a:p>
        </p:txBody>
      </p:sp>
      <p:sp>
        <p:nvSpPr>
          <p:cNvPr id="4" name="Title 1">
            <a:extLst>
              <a:ext uri="{FF2B5EF4-FFF2-40B4-BE49-F238E27FC236}">
                <a16:creationId xmlns:a16="http://schemas.microsoft.com/office/drawing/2014/main" id="{2A8EF516-716F-4BE8-B30F-8FF72D50C358}"/>
              </a:ext>
            </a:extLst>
          </p:cNvPr>
          <p:cNvSpPr txBox="1">
            <a:spLocks/>
          </p:cNvSpPr>
          <p:nvPr/>
        </p:nvSpPr>
        <p:spPr>
          <a:xfrm>
            <a:off x="838200" y="118030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t>Mundomedis (logo)  | Incubator  |   Accelerator  | UAE Distribution  |  References  |  Contact Us </a:t>
            </a:r>
          </a:p>
        </p:txBody>
      </p:sp>
      <p:sp>
        <p:nvSpPr>
          <p:cNvPr id="5" name="Title 1">
            <a:extLst>
              <a:ext uri="{FF2B5EF4-FFF2-40B4-BE49-F238E27FC236}">
                <a16:creationId xmlns:a16="http://schemas.microsoft.com/office/drawing/2014/main" id="{EEEE0466-E624-46DD-BC13-E3785303B7BB}"/>
              </a:ext>
            </a:extLst>
          </p:cNvPr>
          <p:cNvSpPr txBox="1">
            <a:spLocks/>
          </p:cNvSpPr>
          <p:nvPr/>
        </p:nvSpPr>
        <p:spPr>
          <a:xfrm>
            <a:off x="301052" y="59960"/>
            <a:ext cx="1737610" cy="494675"/>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Home page top content</a:t>
            </a:r>
          </a:p>
        </p:txBody>
      </p:sp>
    </p:spTree>
    <p:extLst>
      <p:ext uri="{BB962C8B-B14F-4D97-AF65-F5344CB8AC3E}">
        <p14:creationId xmlns:p14="http://schemas.microsoft.com/office/powerpoint/2010/main" val="3035278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hart, diagram&#10;&#10;Description automatically generated">
            <a:extLst>
              <a:ext uri="{FF2B5EF4-FFF2-40B4-BE49-F238E27FC236}">
                <a16:creationId xmlns:a16="http://schemas.microsoft.com/office/drawing/2014/main" id="{A8C3487F-3062-1641-9407-0CAD91F068C6}"/>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2" name="Title 1">
            <a:extLst>
              <a:ext uri="{FF2B5EF4-FFF2-40B4-BE49-F238E27FC236}">
                <a16:creationId xmlns:a16="http://schemas.microsoft.com/office/drawing/2014/main" id="{6CE947FF-91F1-9C43-9A6C-F587FA3AB20C}"/>
              </a:ext>
            </a:extLst>
          </p:cNvPr>
          <p:cNvSpPr>
            <a:spLocks noGrp="1"/>
          </p:cNvSpPr>
          <p:nvPr>
            <p:ph type="title"/>
          </p:nvPr>
        </p:nvSpPr>
        <p:spPr>
          <a:xfrm>
            <a:off x="838201" y="1065862"/>
            <a:ext cx="3313164" cy="4726276"/>
          </a:xfrm>
        </p:spPr>
        <p:txBody>
          <a:bodyPr vert="horz" lIns="91440" tIns="45720" rIns="91440" bIns="45720" rtlCol="0" anchor="ctr">
            <a:normAutofit/>
          </a:bodyPr>
          <a:lstStyle/>
          <a:p>
            <a:pPr algn="r"/>
            <a:r>
              <a:rPr lang="en-US" sz="4000" dirty="0">
                <a:solidFill>
                  <a:srgbClr val="FFFFFF"/>
                </a:solidFill>
              </a:rPr>
              <a:t>Located in Dubai – Covering the world</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4E1148A-87A1-E746-ACFA-8BA8BB806CB1}"/>
              </a:ext>
            </a:extLst>
          </p:cNvPr>
          <p:cNvSpPr txBox="1"/>
          <p:nvPr/>
        </p:nvSpPr>
        <p:spPr>
          <a:xfrm>
            <a:off x="5155379" y="1065862"/>
            <a:ext cx="5744685" cy="4726276"/>
          </a:xfrm>
          <a:prstGeom prst="rect">
            <a:avLst/>
          </a:prstGeom>
        </p:spPr>
        <p:txBody>
          <a:bodyPr vert="horz" lIns="91440" tIns="45720" rIns="91440" bIns="45720" rtlCol="0" anchor="ctr">
            <a:normAutofit fontScale="85000" lnSpcReduction="20000"/>
          </a:bodyPr>
          <a:lstStyle/>
          <a:p>
            <a:pPr>
              <a:lnSpc>
                <a:spcPct val="90000"/>
              </a:lnSpc>
              <a:spcAft>
                <a:spcPts val="600"/>
              </a:spcAft>
            </a:pPr>
            <a:r>
              <a:rPr lang="en-US" dirty="0">
                <a:solidFill>
                  <a:srgbClr val="FFFFFF"/>
                </a:solidFill>
              </a:rPr>
              <a:t>The story of Dubai - from a small fishing village of palm frond huts to the most modern city in the world.</a:t>
            </a:r>
          </a:p>
          <a:p>
            <a:pPr>
              <a:lnSpc>
                <a:spcPct val="90000"/>
              </a:lnSpc>
              <a:spcAft>
                <a:spcPts val="600"/>
              </a:spcAft>
            </a:pPr>
            <a:endParaRPr lang="en-US" dirty="0">
              <a:solidFill>
                <a:srgbClr val="FFFFFF"/>
              </a:solidFill>
            </a:endParaRPr>
          </a:p>
          <a:p>
            <a:pPr>
              <a:lnSpc>
                <a:spcPct val="90000"/>
              </a:lnSpc>
              <a:spcAft>
                <a:spcPts val="600"/>
              </a:spcAft>
            </a:pPr>
            <a:r>
              <a:rPr lang="en-US" dirty="0">
                <a:solidFill>
                  <a:srgbClr val="FFFFFF"/>
                </a:solidFill>
              </a:rPr>
              <a:t>In a matter of 20 years Dubai has shown the world what ambition, vision and leadership, coupled with determination to overcome the odds, can achieve.</a:t>
            </a:r>
          </a:p>
          <a:p>
            <a:pPr>
              <a:lnSpc>
                <a:spcPct val="90000"/>
              </a:lnSpc>
              <a:spcAft>
                <a:spcPts val="600"/>
              </a:spcAft>
            </a:pPr>
            <a:endParaRPr lang="en-US" dirty="0">
              <a:solidFill>
                <a:srgbClr val="FFFFFF"/>
              </a:solidFill>
            </a:endParaRPr>
          </a:p>
          <a:p>
            <a:pPr>
              <a:lnSpc>
                <a:spcPct val="90000"/>
              </a:lnSpc>
              <a:spcAft>
                <a:spcPts val="600"/>
              </a:spcAft>
            </a:pPr>
            <a:r>
              <a:rPr lang="en-US" dirty="0">
                <a:solidFill>
                  <a:srgbClr val="FFFFFF"/>
                </a:solidFill>
              </a:rPr>
              <a:t>The story of Dubai symbolizes the ambition of many corporations and leaders around the globe.</a:t>
            </a:r>
          </a:p>
          <a:p>
            <a:pPr>
              <a:lnSpc>
                <a:spcPct val="90000"/>
              </a:lnSpc>
              <a:spcAft>
                <a:spcPts val="600"/>
              </a:spcAft>
            </a:pPr>
            <a:endParaRPr lang="en-US" dirty="0">
              <a:solidFill>
                <a:srgbClr val="FFFFFF"/>
              </a:solidFill>
            </a:endParaRPr>
          </a:p>
          <a:p>
            <a:pPr>
              <a:lnSpc>
                <a:spcPct val="90000"/>
              </a:lnSpc>
              <a:spcAft>
                <a:spcPts val="600"/>
              </a:spcAft>
            </a:pPr>
            <a:r>
              <a:rPr lang="en-US" dirty="0">
                <a:solidFill>
                  <a:srgbClr val="FFFFFF"/>
                </a:solidFill>
              </a:rPr>
              <a:t>We are proud to call Dubai our home for the past 20 years, having witnessed the most dynamic phase of that growth.</a:t>
            </a:r>
          </a:p>
          <a:p>
            <a:pPr>
              <a:lnSpc>
                <a:spcPct val="90000"/>
              </a:lnSpc>
              <a:spcAft>
                <a:spcPts val="600"/>
              </a:spcAft>
            </a:pPr>
            <a:endParaRPr lang="en-US" dirty="0">
              <a:solidFill>
                <a:srgbClr val="FFFFFF"/>
              </a:solidFill>
            </a:endParaRPr>
          </a:p>
          <a:p>
            <a:pPr>
              <a:lnSpc>
                <a:spcPct val="90000"/>
              </a:lnSpc>
              <a:spcAft>
                <a:spcPts val="600"/>
              </a:spcAft>
            </a:pPr>
            <a:r>
              <a:rPr lang="en-US" dirty="0">
                <a:solidFill>
                  <a:srgbClr val="FFFFFF"/>
                </a:solidFill>
              </a:rPr>
              <a:t>The Dubai story has inspired the founding of </a:t>
            </a:r>
            <a:r>
              <a:rPr lang="en-US" dirty="0" err="1">
                <a:solidFill>
                  <a:srgbClr val="FFFFFF"/>
                </a:solidFill>
              </a:rPr>
              <a:t>Mundomedis</a:t>
            </a:r>
            <a:r>
              <a:rPr lang="en-US" dirty="0">
                <a:solidFill>
                  <a:srgbClr val="FFFFFF"/>
                </a:solidFill>
              </a:rPr>
              <a:t>.  A globally connected company, driven by passionate medical device industry experts, aiming for the exceptional and never the average.</a:t>
            </a:r>
          </a:p>
          <a:p>
            <a:pPr>
              <a:lnSpc>
                <a:spcPct val="90000"/>
              </a:lnSpc>
              <a:spcAft>
                <a:spcPts val="600"/>
              </a:spcAft>
            </a:pPr>
            <a:endParaRPr lang="en-US" dirty="0">
              <a:solidFill>
                <a:srgbClr val="FFFFFF"/>
              </a:solidFill>
            </a:endParaRPr>
          </a:p>
          <a:p>
            <a:pPr>
              <a:lnSpc>
                <a:spcPct val="90000"/>
              </a:lnSpc>
              <a:spcAft>
                <a:spcPts val="600"/>
              </a:spcAft>
            </a:pPr>
            <a:r>
              <a:rPr lang="en-US" dirty="0">
                <a:solidFill>
                  <a:srgbClr val="FFFFFF"/>
                </a:solidFill>
              </a:rPr>
              <a:t>Connecting the global medical device world, helping young and established medical device companies to accelerate.  Always with the goal to become the best - as impossible as it might seem.</a:t>
            </a:r>
          </a:p>
          <a:p>
            <a:pPr>
              <a:lnSpc>
                <a:spcPct val="90000"/>
              </a:lnSpc>
              <a:spcAft>
                <a:spcPts val="600"/>
              </a:spcAft>
            </a:pPr>
            <a:endParaRPr lang="en-US" dirty="0">
              <a:solidFill>
                <a:srgbClr val="FFFFFF"/>
              </a:solidFill>
            </a:endParaRPr>
          </a:p>
          <a:p>
            <a:pPr>
              <a:lnSpc>
                <a:spcPct val="90000"/>
              </a:lnSpc>
              <a:spcAft>
                <a:spcPts val="600"/>
              </a:spcAft>
            </a:pPr>
            <a:r>
              <a:rPr lang="en-US" dirty="0">
                <a:solidFill>
                  <a:srgbClr val="FFFFFF"/>
                </a:solidFill>
              </a:rPr>
              <a:t>Dubai has shown the world – It is not impossible!</a:t>
            </a:r>
          </a:p>
        </p:txBody>
      </p:sp>
      <p:sp>
        <p:nvSpPr>
          <p:cNvPr id="7" name="Title 1">
            <a:extLst>
              <a:ext uri="{FF2B5EF4-FFF2-40B4-BE49-F238E27FC236}">
                <a16:creationId xmlns:a16="http://schemas.microsoft.com/office/drawing/2014/main" id="{A39F7D8B-6831-4CD9-9A1D-6C3A56AEC413}"/>
              </a:ext>
            </a:extLst>
          </p:cNvPr>
          <p:cNvSpPr txBox="1">
            <a:spLocks/>
          </p:cNvSpPr>
          <p:nvPr/>
        </p:nvSpPr>
        <p:spPr>
          <a:xfrm>
            <a:off x="301052" y="59960"/>
            <a:ext cx="2217296" cy="4946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Home page bottom</a:t>
            </a:r>
          </a:p>
        </p:txBody>
      </p:sp>
    </p:spTree>
    <p:extLst>
      <p:ext uri="{BB962C8B-B14F-4D97-AF65-F5344CB8AC3E}">
        <p14:creationId xmlns:p14="http://schemas.microsoft.com/office/powerpoint/2010/main" val="1235304329"/>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EA3B-F028-F54E-85E1-F4B1761811E1}"/>
              </a:ext>
            </a:extLst>
          </p:cNvPr>
          <p:cNvSpPr>
            <a:spLocks noGrp="1"/>
          </p:cNvSpPr>
          <p:nvPr>
            <p:ph type="title"/>
          </p:nvPr>
        </p:nvSpPr>
        <p:spPr/>
        <p:txBody>
          <a:bodyPr/>
          <a:lstStyle/>
          <a:p>
            <a:r>
              <a:rPr lang="en-US" dirty="0"/>
              <a:t>Global Medical Device Incubator</a:t>
            </a:r>
          </a:p>
        </p:txBody>
      </p:sp>
      <p:sp>
        <p:nvSpPr>
          <p:cNvPr id="3" name="TextBox 2">
            <a:extLst>
              <a:ext uri="{FF2B5EF4-FFF2-40B4-BE49-F238E27FC236}">
                <a16:creationId xmlns:a16="http://schemas.microsoft.com/office/drawing/2014/main" id="{1917EC61-F60A-984E-8840-3A8FC1586F8B}"/>
              </a:ext>
            </a:extLst>
          </p:cNvPr>
          <p:cNvSpPr txBox="1"/>
          <p:nvPr/>
        </p:nvSpPr>
        <p:spPr>
          <a:xfrm>
            <a:off x="838200" y="1459345"/>
            <a:ext cx="10790382" cy="2462213"/>
          </a:xfrm>
          <a:prstGeom prst="rect">
            <a:avLst/>
          </a:prstGeom>
          <a:noFill/>
        </p:spPr>
        <p:txBody>
          <a:bodyPr wrap="square" rtlCol="0">
            <a:spAutoFit/>
          </a:bodyPr>
          <a:lstStyle/>
          <a:p>
            <a:r>
              <a:rPr lang="en-US" sz="1400" dirty="0" err="1"/>
              <a:t>Mundomedis</a:t>
            </a:r>
            <a:r>
              <a:rPr lang="en-US" sz="1400" dirty="0"/>
              <a:t> serves as an incubator for start-up and early-stage medical device companies.  The most recent COVID pandemic has shown that permanent workspaces have lost their importance.  Many global technology incubators are focused on providing office space and a geographically, centralized ecosystem of industry specific companies.  However, today’s world of global connectivity offers the opportunity for a much farther-reaching technology ecosystem than the location of one office and technology park can ever offer.</a:t>
            </a:r>
          </a:p>
          <a:p>
            <a:endParaRPr lang="en-US" sz="1400" dirty="0"/>
          </a:p>
          <a:p>
            <a:r>
              <a:rPr lang="en-US" sz="1400" dirty="0"/>
              <a:t>Start-up companies do not necessarily require office space.  Access to funding, business mentoring, cost effective outsourcing of key operational components, the ability to access markets faster and more effective are key considerations for medical device companies to join our </a:t>
            </a:r>
            <a:r>
              <a:rPr lang="en-US" sz="1400" dirty="0" err="1"/>
              <a:t>Mundomedis</a:t>
            </a:r>
            <a:r>
              <a:rPr lang="en-US" sz="1400" dirty="0"/>
              <a:t> incubator ecosystem.</a:t>
            </a:r>
          </a:p>
          <a:p>
            <a:endParaRPr lang="en-US" sz="1400" dirty="0"/>
          </a:p>
          <a:p>
            <a:r>
              <a:rPr lang="en-US" sz="1400" dirty="0"/>
              <a:t>Founded and operated by highly experienced medical device industry veterans, we provide vital support to start-up and early-stage medical device companies:</a:t>
            </a:r>
          </a:p>
        </p:txBody>
      </p:sp>
      <p:sp>
        <p:nvSpPr>
          <p:cNvPr id="4" name="Title 1">
            <a:extLst>
              <a:ext uri="{FF2B5EF4-FFF2-40B4-BE49-F238E27FC236}">
                <a16:creationId xmlns:a16="http://schemas.microsoft.com/office/drawing/2014/main" id="{E0F6D89F-8A96-4E04-9319-3AA4EF4B005B}"/>
              </a:ext>
            </a:extLst>
          </p:cNvPr>
          <p:cNvSpPr txBox="1">
            <a:spLocks/>
          </p:cNvSpPr>
          <p:nvPr/>
        </p:nvSpPr>
        <p:spPr>
          <a:xfrm>
            <a:off x="301052" y="59960"/>
            <a:ext cx="2217296" cy="4946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Incubator page top</a:t>
            </a:r>
          </a:p>
        </p:txBody>
      </p:sp>
    </p:spTree>
    <p:extLst>
      <p:ext uri="{BB962C8B-B14F-4D97-AF65-F5344CB8AC3E}">
        <p14:creationId xmlns:p14="http://schemas.microsoft.com/office/powerpoint/2010/main" val="2951470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0E00CC4-65DC-C041-950F-0FD4271ACB66}"/>
              </a:ext>
            </a:extLst>
          </p:cNvPr>
          <p:cNvGraphicFramePr/>
          <p:nvPr>
            <p:extLst>
              <p:ext uri="{D42A27DB-BD31-4B8C-83A1-F6EECF244321}">
                <p14:modId xmlns:p14="http://schemas.microsoft.com/office/powerpoint/2010/main" val="4164720711"/>
              </p:ext>
            </p:extLst>
          </p:nvPr>
        </p:nvGraphicFramePr>
        <p:xfrm>
          <a:off x="1348931" y="687045"/>
          <a:ext cx="7682753" cy="5483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a:extLst>
              <a:ext uri="{FF2B5EF4-FFF2-40B4-BE49-F238E27FC236}">
                <a16:creationId xmlns:a16="http://schemas.microsoft.com/office/drawing/2014/main" id="{7321B7F2-E16A-4C51-946B-9AA737105419}"/>
              </a:ext>
            </a:extLst>
          </p:cNvPr>
          <p:cNvSpPr txBox="1">
            <a:spLocks/>
          </p:cNvSpPr>
          <p:nvPr/>
        </p:nvSpPr>
        <p:spPr>
          <a:xfrm>
            <a:off x="0" y="0"/>
            <a:ext cx="1348931" cy="494675"/>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Incubator page bottom</a:t>
            </a:r>
          </a:p>
        </p:txBody>
      </p:sp>
    </p:spTree>
    <p:extLst>
      <p:ext uri="{BB962C8B-B14F-4D97-AF65-F5344CB8AC3E}">
        <p14:creationId xmlns:p14="http://schemas.microsoft.com/office/powerpoint/2010/main" val="677047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06E78B2-B8F7-46E1-A84A-AB5CFB7911E1}"/>
              </a:ext>
            </a:extLst>
          </p:cNvPr>
          <p:cNvSpPr/>
          <p:nvPr/>
        </p:nvSpPr>
        <p:spPr>
          <a:xfrm>
            <a:off x="569626" y="5081666"/>
            <a:ext cx="9099030" cy="15739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8DFA082-BEAD-3C47-B32E-2699FDE0B019}"/>
              </a:ext>
            </a:extLst>
          </p:cNvPr>
          <p:cNvSpPr>
            <a:spLocks noGrp="1"/>
          </p:cNvSpPr>
          <p:nvPr>
            <p:ph type="title"/>
          </p:nvPr>
        </p:nvSpPr>
        <p:spPr/>
        <p:txBody>
          <a:bodyPr/>
          <a:lstStyle/>
          <a:p>
            <a:r>
              <a:rPr lang="en-US" dirty="0"/>
              <a:t>Growth Accelerator</a:t>
            </a:r>
          </a:p>
        </p:txBody>
      </p:sp>
      <p:sp>
        <p:nvSpPr>
          <p:cNvPr id="3" name="TextBox 2">
            <a:extLst>
              <a:ext uri="{FF2B5EF4-FFF2-40B4-BE49-F238E27FC236}">
                <a16:creationId xmlns:a16="http://schemas.microsoft.com/office/drawing/2014/main" id="{E555CA04-65FF-EB47-BA18-E1F35362CAE1}"/>
              </a:ext>
            </a:extLst>
          </p:cNvPr>
          <p:cNvSpPr txBox="1"/>
          <p:nvPr/>
        </p:nvSpPr>
        <p:spPr>
          <a:xfrm>
            <a:off x="838200" y="1459345"/>
            <a:ext cx="10790382" cy="5047536"/>
          </a:xfrm>
          <a:prstGeom prst="rect">
            <a:avLst/>
          </a:prstGeom>
          <a:noFill/>
        </p:spPr>
        <p:txBody>
          <a:bodyPr wrap="square" rtlCol="0">
            <a:spAutoFit/>
          </a:bodyPr>
          <a:lstStyle/>
          <a:p>
            <a:r>
              <a:rPr lang="en-US" sz="1400" dirty="0"/>
              <a:t>Managing growth is one of the most difficult tasks any company leader has to manage.  Growth needs investment and often requires entering new markets.  New markets mean new entry barriers, a new competitive landscape, new customer demands…</a:t>
            </a:r>
          </a:p>
          <a:p>
            <a:endParaRPr lang="en-US" sz="1400" dirty="0"/>
          </a:p>
          <a:p>
            <a:r>
              <a:rPr lang="en-US" sz="1400" dirty="0"/>
              <a:t>The value proposition that works well in a home market may not be valued the same in a different country.  This may be due to the way healthcare systems operate or requirements of technology and expertise may be different.  Having achieved revenue growth in a home market and having build performing sales channels may not be a matter of “copy and paste” entering new markets.</a:t>
            </a:r>
          </a:p>
          <a:p>
            <a:endParaRPr lang="en-US" sz="1400" dirty="0"/>
          </a:p>
          <a:p>
            <a:r>
              <a:rPr lang="en-US" sz="1400" dirty="0"/>
              <a:t>Especially for smaller and mid-sized companies building a direct sales force in multiple foreign markets may not be the right approach. Typically, global expansion is achieved by building a network of global distributors.  This is often a lengthy trial and error process.  Finding the right distributor and being able to build the necessary relationship and provide the right support to justify time and money spent to build up international markets, is one of the most difficult challenges and often the point where companies get stuck in their growth mode and growth starts slowing down, rather than accelerating.</a:t>
            </a:r>
          </a:p>
          <a:p>
            <a:endParaRPr lang="en-US" sz="1400" dirty="0"/>
          </a:p>
          <a:p>
            <a:r>
              <a:rPr lang="en-US" sz="1400" dirty="0"/>
              <a:t>Our </a:t>
            </a:r>
            <a:r>
              <a:rPr lang="en-US" sz="1400" dirty="0" err="1"/>
              <a:t>Mundomedis</a:t>
            </a:r>
            <a:r>
              <a:rPr lang="en-US" sz="1400" dirty="0"/>
              <a:t> medical device industry veterans have successfully built global distribution networks for a variety of medical devices and companies.  From the USA, to Latin America, Europe, Middle East and Africa and Asia Pacific, </a:t>
            </a:r>
            <a:r>
              <a:rPr lang="en-US" sz="1400" dirty="0" err="1"/>
              <a:t>Mundomedis</a:t>
            </a:r>
            <a:r>
              <a:rPr lang="en-US" sz="1400" dirty="0"/>
              <a:t> has direct representatives present in these regional markets.  We are quickly able to connect innovative medical device companies with excellent distributors.  </a:t>
            </a:r>
          </a:p>
          <a:p>
            <a:endParaRPr lang="en-US" sz="1400" dirty="0"/>
          </a:p>
          <a:p>
            <a:pPr marL="285750" indent="-285750">
              <a:buFont typeface="Arial" panose="020B0604020202020204" pitchFamily="34" charset="0"/>
              <a:buChar char="•"/>
            </a:pPr>
            <a:r>
              <a:rPr lang="en-US" sz="1400" dirty="0" err="1"/>
              <a:t>Mundomedis</a:t>
            </a:r>
            <a:r>
              <a:rPr lang="en-US" sz="1400" dirty="0"/>
              <a:t> shortens your time to identify global distributors</a:t>
            </a:r>
          </a:p>
          <a:p>
            <a:pPr marL="285750" indent="-285750">
              <a:buFont typeface="Arial" panose="020B0604020202020204" pitchFamily="34" charset="0"/>
              <a:buChar char="•"/>
            </a:pPr>
            <a:r>
              <a:rPr lang="en-US" sz="1400" dirty="0" err="1"/>
              <a:t>Mundomedis</a:t>
            </a:r>
            <a:r>
              <a:rPr lang="en-US" sz="1400" dirty="0"/>
              <a:t> supports in contract negotiations, market evaluations and commercial terms</a:t>
            </a:r>
          </a:p>
          <a:p>
            <a:pPr marL="285750" indent="-285750">
              <a:buFont typeface="Arial" panose="020B0604020202020204" pitchFamily="34" charset="0"/>
              <a:buChar char="•"/>
            </a:pPr>
            <a:r>
              <a:rPr lang="en-US" sz="1400" dirty="0" err="1"/>
              <a:t>Mundomedis</a:t>
            </a:r>
            <a:r>
              <a:rPr lang="en-US" sz="1400" dirty="0"/>
              <a:t> accelerates your time to generate revenue</a:t>
            </a:r>
          </a:p>
          <a:p>
            <a:pPr marL="285750" indent="-285750">
              <a:buFont typeface="Arial" panose="020B0604020202020204" pitchFamily="34" charset="0"/>
              <a:buChar char="•"/>
            </a:pPr>
            <a:r>
              <a:rPr lang="en-US" sz="1400" dirty="0" err="1"/>
              <a:t>Mundomedis</a:t>
            </a:r>
            <a:r>
              <a:rPr lang="en-US" sz="1400" dirty="0"/>
              <a:t> accelerate your growth</a:t>
            </a:r>
          </a:p>
          <a:p>
            <a:pPr marL="285750" indent="-285750">
              <a:buFont typeface="Arial" panose="020B0604020202020204" pitchFamily="34" charset="0"/>
              <a:buChar char="•"/>
            </a:pPr>
            <a:r>
              <a:rPr lang="en-US" sz="1400" dirty="0" err="1"/>
              <a:t>Mundomedis</a:t>
            </a:r>
            <a:r>
              <a:rPr lang="en-US" sz="1400" dirty="0"/>
              <a:t> minimize risk</a:t>
            </a:r>
          </a:p>
          <a:p>
            <a:pPr marL="285750" indent="-285750">
              <a:buFont typeface="Arial" panose="020B0604020202020204" pitchFamily="34" charset="0"/>
              <a:buChar char="•"/>
            </a:pPr>
            <a:r>
              <a:rPr lang="en-US" sz="1400" dirty="0" err="1"/>
              <a:t>Mundomedis</a:t>
            </a:r>
            <a:r>
              <a:rPr lang="en-US" sz="1400" dirty="0"/>
              <a:t> reduces your market entry cost</a:t>
            </a:r>
          </a:p>
        </p:txBody>
      </p:sp>
      <p:sp>
        <p:nvSpPr>
          <p:cNvPr id="4" name="Title 1">
            <a:extLst>
              <a:ext uri="{FF2B5EF4-FFF2-40B4-BE49-F238E27FC236}">
                <a16:creationId xmlns:a16="http://schemas.microsoft.com/office/drawing/2014/main" id="{B1F94A27-6ED9-4AC8-AF32-E7A7B225975D}"/>
              </a:ext>
            </a:extLst>
          </p:cNvPr>
          <p:cNvSpPr txBox="1">
            <a:spLocks/>
          </p:cNvSpPr>
          <p:nvPr/>
        </p:nvSpPr>
        <p:spPr>
          <a:xfrm>
            <a:off x="301052" y="59960"/>
            <a:ext cx="2217296" cy="4946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Accelerator page</a:t>
            </a:r>
          </a:p>
        </p:txBody>
      </p:sp>
      <p:sp>
        <p:nvSpPr>
          <p:cNvPr id="5" name="Title 1">
            <a:extLst>
              <a:ext uri="{FF2B5EF4-FFF2-40B4-BE49-F238E27FC236}">
                <a16:creationId xmlns:a16="http://schemas.microsoft.com/office/drawing/2014/main" id="{3A7491D5-BDFA-431F-8276-68EBA31A0BE3}"/>
              </a:ext>
            </a:extLst>
          </p:cNvPr>
          <p:cNvSpPr txBox="1">
            <a:spLocks/>
          </p:cNvSpPr>
          <p:nvPr/>
        </p:nvSpPr>
        <p:spPr>
          <a:xfrm>
            <a:off x="7333938" y="5743730"/>
            <a:ext cx="2217296" cy="4946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a:highlight>
                  <a:srgbClr val="FFFF00"/>
                </a:highlight>
              </a:rPr>
              <a:t>Create a graphic to make this more visually appealing</a:t>
            </a:r>
          </a:p>
        </p:txBody>
      </p:sp>
    </p:spTree>
    <p:extLst>
      <p:ext uri="{BB962C8B-B14F-4D97-AF65-F5344CB8AC3E}">
        <p14:creationId xmlns:p14="http://schemas.microsoft.com/office/powerpoint/2010/main" val="3715935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E2BEC-5A51-0045-9956-E77FE2E6958D}"/>
              </a:ext>
            </a:extLst>
          </p:cNvPr>
          <p:cNvSpPr>
            <a:spLocks noGrp="1"/>
          </p:cNvSpPr>
          <p:nvPr>
            <p:ph type="title"/>
          </p:nvPr>
        </p:nvSpPr>
        <p:spPr/>
        <p:txBody>
          <a:bodyPr/>
          <a:lstStyle/>
          <a:p>
            <a:r>
              <a:rPr lang="en-US" dirty="0"/>
              <a:t>UAE Medical Device Distribution</a:t>
            </a:r>
          </a:p>
        </p:txBody>
      </p:sp>
      <p:sp>
        <p:nvSpPr>
          <p:cNvPr id="3" name="TextBox 2">
            <a:extLst>
              <a:ext uri="{FF2B5EF4-FFF2-40B4-BE49-F238E27FC236}">
                <a16:creationId xmlns:a16="http://schemas.microsoft.com/office/drawing/2014/main" id="{AA555666-A391-334C-B989-1F0B65B116CD}"/>
              </a:ext>
            </a:extLst>
          </p:cNvPr>
          <p:cNvSpPr txBox="1"/>
          <p:nvPr/>
        </p:nvSpPr>
        <p:spPr>
          <a:xfrm>
            <a:off x="957943" y="1435244"/>
            <a:ext cx="9405257" cy="1384995"/>
          </a:xfrm>
          <a:prstGeom prst="rect">
            <a:avLst/>
          </a:prstGeom>
          <a:noFill/>
        </p:spPr>
        <p:txBody>
          <a:bodyPr wrap="square" rtlCol="0">
            <a:spAutoFit/>
          </a:bodyPr>
          <a:lstStyle/>
          <a:p>
            <a:r>
              <a:rPr lang="en-GB" sz="1400" dirty="0" err="1"/>
              <a:t>Mundomedis</a:t>
            </a:r>
            <a:r>
              <a:rPr lang="en-GB" sz="1400" dirty="0"/>
              <a:t> distributes medical devices through a direct sales force in the United Arab Emirates.  Our focus is the promotion of our portfolio companies, introducing highly innovative medical devices into the UAE healthcare market.</a:t>
            </a:r>
            <a:r>
              <a:rPr lang="en-US" sz="1400" dirty="0"/>
              <a:t>  This sales channel provides a footprint for our portfolio companies in the Middle East, a $ 30 Billion market for medical devices.    Our sales force is specialized in introducing and selling novel medical devices and understands the hard work and time necessary to introduce an innovation to medical practitioners.  We cover the key areas of the United Arab Emirates with dedicated regional sales managers.</a:t>
            </a:r>
            <a:endParaRPr lang="en-GB" sz="1400" dirty="0"/>
          </a:p>
        </p:txBody>
      </p:sp>
      <p:pic>
        <p:nvPicPr>
          <p:cNvPr id="1026" name="Picture 2" descr="Free Images : abudhabi, middle east, uae, seascape, longexposure, city,  metropolitan area, skyline, skyscraper, cityscape, daytime, metropolis,  urban area, human settlement, sky, tower block, landmark, architecture,  downtown, sea, real estate, horizon ...">
            <a:extLst>
              <a:ext uri="{FF2B5EF4-FFF2-40B4-BE49-F238E27FC236}">
                <a16:creationId xmlns:a16="http://schemas.microsoft.com/office/drawing/2014/main" id="{6FAF1058-5A51-1341-AF7E-EB9198DCA8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0486" y="3190315"/>
            <a:ext cx="2844182" cy="18926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 A E Al-Ain Palace Museum - Free photo on Pixabay">
            <a:extLst>
              <a:ext uri="{FF2B5EF4-FFF2-40B4-BE49-F238E27FC236}">
                <a16:creationId xmlns:a16="http://schemas.microsoft.com/office/drawing/2014/main" id="{80A0F52A-B5ED-8044-9F16-33AD21D457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9544" y="3190315"/>
            <a:ext cx="2861355" cy="18926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500+ Best Dubai Pictures [HD] | Download Free Images on Unsplash">
            <a:extLst>
              <a:ext uri="{FF2B5EF4-FFF2-40B4-BE49-F238E27FC236}">
                <a16:creationId xmlns:a16="http://schemas.microsoft.com/office/drawing/2014/main" id="{73C02DAC-3568-4B43-A015-7718F83B48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044" y="3190315"/>
            <a:ext cx="2523566" cy="189267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2,172 Ras Al Khaimah Stock Photos, Pictures &amp;amp; Royalty-Free Images - iStock">
            <a:extLst>
              <a:ext uri="{FF2B5EF4-FFF2-40B4-BE49-F238E27FC236}">
                <a16:creationId xmlns:a16="http://schemas.microsoft.com/office/drawing/2014/main" id="{5F2AB698-4E2E-BB40-A6AC-4E67D3CDC4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5775" y="3190315"/>
            <a:ext cx="2861355" cy="19075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86327F8-1609-9C46-9C8B-157BF2ACAE57}"/>
              </a:ext>
            </a:extLst>
          </p:cNvPr>
          <p:cNvSpPr txBox="1"/>
          <p:nvPr/>
        </p:nvSpPr>
        <p:spPr>
          <a:xfrm>
            <a:off x="697003" y="5067815"/>
            <a:ext cx="1613647" cy="646331"/>
          </a:xfrm>
          <a:prstGeom prst="rect">
            <a:avLst/>
          </a:prstGeom>
          <a:noFill/>
        </p:spPr>
        <p:txBody>
          <a:bodyPr wrap="square" rtlCol="0">
            <a:spAutoFit/>
          </a:bodyPr>
          <a:lstStyle/>
          <a:p>
            <a:pPr algn="ctr"/>
            <a:r>
              <a:rPr lang="en-US" dirty="0"/>
              <a:t>DUBAI &amp; SHARJAH</a:t>
            </a:r>
          </a:p>
        </p:txBody>
      </p:sp>
      <p:sp>
        <p:nvSpPr>
          <p:cNvPr id="10" name="TextBox 9">
            <a:extLst>
              <a:ext uri="{FF2B5EF4-FFF2-40B4-BE49-F238E27FC236}">
                <a16:creationId xmlns:a16="http://schemas.microsoft.com/office/drawing/2014/main" id="{498B6201-CE1F-A14C-9D2B-379341D127E0}"/>
              </a:ext>
            </a:extLst>
          </p:cNvPr>
          <p:cNvSpPr txBox="1"/>
          <p:nvPr/>
        </p:nvSpPr>
        <p:spPr>
          <a:xfrm>
            <a:off x="3605753" y="5097885"/>
            <a:ext cx="1613647" cy="369332"/>
          </a:xfrm>
          <a:prstGeom prst="rect">
            <a:avLst/>
          </a:prstGeom>
          <a:noFill/>
        </p:spPr>
        <p:txBody>
          <a:bodyPr wrap="square" rtlCol="0">
            <a:spAutoFit/>
          </a:bodyPr>
          <a:lstStyle/>
          <a:p>
            <a:pPr algn="ctr"/>
            <a:r>
              <a:rPr lang="en-US" dirty="0"/>
              <a:t>ABU DHABI</a:t>
            </a:r>
          </a:p>
        </p:txBody>
      </p:sp>
      <p:sp>
        <p:nvSpPr>
          <p:cNvPr id="11" name="TextBox 10">
            <a:extLst>
              <a:ext uri="{FF2B5EF4-FFF2-40B4-BE49-F238E27FC236}">
                <a16:creationId xmlns:a16="http://schemas.microsoft.com/office/drawing/2014/main" id="{56135D65-F781-2242-8CA6-DB133ABF85EF}"/>
              </a:ext>
            </a:extLst>
          </p:cNvPr>
          <p:cNvSpPr txBox="1"/>
          <p:nvPr/>
        </p:nvSpPr>
        <p:spPr>
          <a:xfrm>
            <a:off x="6683397" y="5097885"/>
            <a:ext cx="1613647" cy="369332"/>
          </a:xfrm>
          <a:prstGeom prst="rect">
            <a:avLst/>
          </a:prstGeom>
          <a:noFill/>
        </p:spPr>
        <p:txBody>
          <a:bodyPr wrap="square" rtlCol="0">
            <a:spAutoFit/>
          </a:bodyPr>
          <a:lstStyle/>
          <a:p>
            <a:pPr algn="ctr"/>
            <a:r>
              <a:rPr lang="en-US" dirty="0"/>
              <a:t>AL AIN</a:t>
            </a:r>
          </a:p>
        </p:txBody>
      </p:sp>
      <p:sp>
        <p:nvSpPr>
          <p:cNvPr id="12" name="TextBox 11">
            <a:extLst>
              <a:ext uri="{FF2B5EF4-FFF2-40B4-BE49-F238E27FC236}">
                <a16:creationId xmlns:a16="http://schemas.microsoft.com/office/drawing/2014/main" id="{A25FBC01-2D8B-1146-841B-234BA3BBFD94}"/>
              </a:ext>
            </a:extLst>
          </p:cNvPr>
          <p:cNvSpPr txBox="1"/>
          <p:nvPr/>
        </p:nvSpPr>
        <p:spPr>
          <a:xfrm>
            <a:off x="9773347" y="5053424"/>
            <a:ext cx="1613647" cy="646331"/>
          </a:xfrm>
          <a:prstGeom prst="rect">
            <a:avLst/>
          </a:prstGeom>
          <a:noFill/>
        </p:spPr>
        <p:txBody>
          <a:bodyPr wrap="square" rtlCol="0">
            <a:spAutoFit/>
          </a:bodyPr>
          <a:lstStyle/>
          <a:p>
            <a:pPr algn="ctr"/>
            <a:r>
              <a:rPr lang="en-US" dirty="0"/>
              <a:t>NORTHERN EMIRATES</a:t>
            </a:r>
          </a:p>
        </p:txBody>
      </p:sp>
      <p:sp>
        <p:nvSpPr>
          <p:cNvPr id="13" name="Title 1">
            <a:extLst>
              <a:ext uri="{FF2B5EF4-FFF2-40B4-BE49-F238E27FC236}">
                <a16:creationId xmlns:a16="http://schemas.microsoft.com/office/drawing/2014/main" id="{EB6F51D7-A1A3-4FAC-A982-2313BA9E4D38}"/>
              </a:ext>
            </a:extLst>
          </p:cNvPr>
          <p:cNvSpPr txBox="1">
            <a:spLocks/>
          </p:cNvSpPr>
          <p:nvPr/>
        </p:nvSpPr>
        <p:spPr>
          <a:xfrm>
            <a:off x="301052" y="59960"/>
            <a:ext cx="2217296" cy="494675"/>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UAE Distribution page top</a:t>
            </a:r>
          </a:p>
        </p:txBody>
      </p:sp>
    </p:spTree>
    <p:extLst>
      <p:ext uri="{BB962C8B-B14F-4D97-AF65-F5344CB8AC3E}">
        <p14:creationId xmlns:p14="http://schemas.microsoft.com/office/powerpoint/2010/main" val="1913875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9">
            <a:extLst>
              <a:ext uri="{FF2B5EF4-FFF2-40B4-BE49-F238E27FC236}">
                <a16:creationId xmlns:a16="http://schemas.microsoft.com/office/drawing/2014/main" id="{FF9B822F-893E-44C8-963C-64F50ACECB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1">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4E2BEC-5A51-0045-9956-E77FE2E6958D}"/>
              </a:ext>
            </a:extLst>
          </p:cNvPr>
          <p:cNvSpPr>
            <a:spLocks noGrp="1"/>
          </p:cNvSpPr>
          <p:nvPr>
            <p:ph type="title"/>
          </p:nvPr>
        </p:nvSpPr>
        <p:spPr>
          <a:xfrm>
            <a:off x="838200" y="585216"/>
            <a:ext cx="10515600" cy="1325563"/>
          </a:xfrm>
        </p:spPr>
        <p:txBody>
          <a:bodyPr vert="horz" lIns="91440" tIns="45720" rIns="91440" bIns="45720" rtlCol="0" anchor="ctr">
            <a:normAutofit/>
          </a:bodyPr>
          <a:lstStyle/>
          <a:p>
            <a:r>
              <a:rPr lang="en-US">
                <a:solidFill>
                  <a:schemeClr val="bg1"/>
                </a:solidFill>
              </a:rPr>
              <a:t>UAE Medical Device Market</a:t>
            </a:r>
          </a:p>
        </p:txBody>
      </p:sp>
      <p:pic>
        <p:nvPicPr>
          <p:cNvPr id="5" name="Picture 4" descr="Chart&#10;&#10;Description automatically generated">
            <a:extLst>
              <a:ext uri="{FF2B5EF4-FFF2-40B4-BE49-F238E27FC236}">
                <a16:creationId xmlns:a16="http://schemas.microsoft.com/office/drawing/2014/main" id="{B49DA5B7-0A03-D341-A350-0B54AEE288C9}"/>
              </a:ext>
            </a:extLst>
          </p:cNvPr>
          <p:cNvPicPr>
            <a:picLocks noChangeAspect="1"/>
          </p:cNvPicPr>
          <p:nvPr/>
        </p:nvPicPr>
        <p:blipFill rotWithShape="1">
          <a:blip r:embed="rId2"/>
          <a:srcRect r="7568" b="-1"/>
          <a:stretch/>
        </p:blipFill>
        <p:spPr>
          <a:xfrm>
            <a:off x="841248" y="2516777"/>
            <a:ext cx="6236208" cy="3660185"/>
          </a:xfrm>
          <a:prstGeom prst="rect">
            <a:avLst/>
          </a:prstGeom>
        </p:spPr>
      </p:pic>
      <p:sp>
        <p:nvSpPr>
          <p:cNvPr id="3" name="TextBox 2">
            <a:extLst>
              <a:ext uri="{FF2B5EF4-FFF2-40B4-BE49-F238E27FC236}">
                <a16:creationId xmlns:a16="http://schemas.microsoft.com/office/drawing/2014/main" id="{AA555666-A391-334C-B989-1F0B65B116CD}"/>
              </a:ext>
            </a:extLst>
          </p:cNvPr>
          <p:cNvSpPr txBox="1"/>
          <p:nvPr/>
        </p:nvSpPr>
        <p:spPr>
          <a:xfrm>
            <a:off x="7546848" y="2516777"/>
            <a:ext cx="3803904" cy="3660185"/>
          </a:xfrm>
          <a:prstGeom prst="rect">
            <a:avLst/>
          </a:prstGeom>
        </p:spPr>
        <p:txBody>
          <a:bodyPr vert="horz" lIns="91440" tIns="45720" rIns="91440" bIns="45720" rtlCol="0" anchor="ctr">
            <a:normAutofit/>
          </a:bodyPr>
          <a:lstStyle/>
          <a:p>
            <a:pPr>
              <a:lnSpc>
                <a:spcPct val="90000"/>
              </a:lnSpc>
              <a:spcAft>
                <a:spcPts val="600"/>
              </a:spcAft>
            </a:pPr>
            <a:r>
              <a:rPr lang="en-US" sz="1400" dirty="0"/>
              <a:t>With rising initiatives by the government, the UAE Healthcare market is witnessing astonishing growth. The UAE government is extensively expanding and upgrading its healthcare system to develop a strong world-class healthcare infrastructure. The government is also encouraging private sector participation to upgrade the existing infrastructure and match the quality of services offered in developed countries.</a:t>
            </a:r>
            <a:br>
              <a:rPr lang="en-US" sz="1400" dirty="0"/>
            </a:br>
            <a:br>
              <a:rPr lang="en-US" sz="1400" dirty="0"/>
            </a:br>
            <a:r>
              <a:rPr lang="en-US" sz="1400" dirty="0"/>
              <a:t>Further, the UAE Government is liberalizing policies to attract foreign investments, in order to improvise the healthcare standard and boost the healthcare industry. The healthcare market of the  UAE is expected to grow at a CAGR of around 10% in the next years.</a:t>
            </a:r>
            <a:br>
              <a:rPr lang="en-US" sz="1400" dirty="0"/>
            </a:br>
            <a:endParaRPr lang="en-US" sz="1400" dirty="0"/>
          </a:p>
        </p:txBody>
      </p:sp>
      <p:sp>
        <p:nvSpPr>
          <p:cNvPr id="7" name="Title 1">
            <a:extLst>
              <a:ext uri="{FF2B5EF4-FFF2-40B4-BE49-F238E27FC236}">
                <a16:creationId xmlns:a16="http://schemas.microsoft.com/office/drawing/2014/main" id="{DCEF69B5-5239-4CC5-A8F2-1EECD30D5EBF}"/>
              </a:ext>
            </a:extLst>
          </p:cNvPr>
          <p:cNvSpPr txBox="1">
            <a:spLocks/>
          </p:cNvSpPr>
          <p:nvPr/>
        </p:nvSpPr>
        <p:spPr>
          <a:xfrm>
            <a:off x="301052" y="30580"/>
            <a:ext cx="2816902" cy="31689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t>UAE Distribution page bottom</a:t>
            </a:r>
          </a:p>
        </p:txBody>
      </p:sp>
    </p:spTree>
    <p:extLst>
      <p:ext uri="{BB962C8B-B14F-4D97-AF65-F5344CB8AC3E}">
        <p14:creationId xmlns:p14="http://schemas.microsoft.com/office/powerpoint/2010/main" val="680395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0FF09-9834-0F46-BAAD-6B4D0E397A6E}"/>
              </a:ext>
            </a:extLst>
          </p:cNvPr>
          <p:cNvSpPr>
            <a:spLocks noGrp="1"/>
          </p:cNvSpPr>
          <p:nvPr>
            <p:ph type="title"/>
          </p:nvPr>
        </p:nvSpPr>
        <p:spPr/>
        <p:txBody>
          <a:bodyPr/>
          <a:lstStyle/>
          <a:p>
            <a:r>
              <a:rPr lang="en-US" dirty="0"/>
              <a:t>References</a:t>
            </a:r>
          </a:p>
        </p:txBody>
      </p:sp>
      <p:pic>
        <p:nvPicPr>
          <p:cNvPr id="3" name="Picture 2">
            <a:extLst>
              <a:ext uri="{FF2B5EF4-FFF2-40B4-BE49-F238E27FC236}">
                <a16:creationId xmlns:a16="http://schemas.microsoft.com/office/drawing/2014/main" id="{82C61816-968F-6748-9525-C6CD83160AAF}"/>
              </a:ext>
            </a:extLst>
          </p:cNvPr>
          <p:cNvPicPr>
            <a:picLocks noChangeAspect="1"/>
          </p:cNvPicPr>
          <p:nvPr/>
        </p:nvPicPr>
        <p:blipFill>
          <a:blip r:embed="rId2"/>
          <a:stretch>
            <a:fillRect/>
          </a:stretch>
        </p:blipFill>
        <p:spPr>
          <a:xfrm>
            <a:off x="1166948" y="1312817"/>
            <a:ext cx="9858103" cy="5545183"/>
          </a:xfrm>
          <a:prstGeom prst="rect">
            <a:avLst/>
          </a:prstGeom>
        </p:spPr>
      </p:pic>
    </p:spTree>
    <p:extLst>
      <p:ext uri="{BB962C8B-B14F-4D97-AF65-F5344CB8AC3E}">
        <p14:creationId xmlns:p14="http://schemas.microsoft.com/office/powerpoint/2010/main" val="2774874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TotalTime>
  <Words>1242</Words>
  <Application>Microsoft Office PowerPoint</Application>
  <PresentationFormat>Widescreen</PresentationFormat>
  <Paragraphs>82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Homepage</vt:lpstr>
      <vt:lpstr>Located in Dubai – Covering the world</vt:lpstr>
      <vt:lpstr>Global Medical Device Incubator</vt:lpstr>
      <vt:lpstr>PowerPoint Presentation</vt:lpstr>
      <vt:lpstr>Growth Accelerator</vt:lpstr>
      <vt:lpstr>UAE Medical Device Distribution</vt:lpstr>
      <vt:lpstr>UAE Medical Device Market</vt:lpstr>
      <vt:lpstr>References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 Trompeter</dc:creator>
  <cp:lastModifiedBy>Kyle Jordan</cp:lastModifiedBy>
  <cp:revision>4</cp:revision>
  <dcterms:created xsi:type="dcterms:W3CDTF">2021-09-06T09:07:53Z</dcterms:created>
  <dcterms:modified xsi:type="dcterms:W3CDTF">2021-09-07T15:24:05Z</dcterms:modified>
</cp:coreProperties>
</file>