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6" r:id="rId2"/>
    <p:sldId id="257" r:id="rId3"/>
  </p:sldIdLst>
  <p:sldSz cx="7556500" cy="10693400"/>
  <p:notesSz cx="7104063" cy="10234613"/>
  <p:embeddedFontLst>
    <p:embeddedFont>
      <p:font typeface="Arimo" panose="020B0604020202020204" charset="0"/>
      <p:regular r:id="rId4"/>
    </p:embeddedFont>
    <p:embeddedFont>
      <p:font typeface="Arimo Bold" panose="020B0604020202020204" charset="0"/>
      <p:regular r:id="rId5"/>
    </p:embeddedFont>
    <p:embeddedFont>
      <p:font typeface="Calibri" panose="020F0502020204030204" pitchFamily="34" charset="0"/>
      <p:regular r:id="rId6"/>
      <p:bold r:id="rId7"/>
      <p:italic r:id="rId8"/>
      <p:boldItalic r:id="rId9"/>
    </p:embeddedFont>
    <p:embeddedFont>
      <p:font typeface="Ubuntu" panose="020B0604020202020204" charset="0"/>
      <p:regular r:id="rId10"/>
    </p:embeddedFont>
    <p:embeddedFont>
      <p:font typeface="Ubuntu Bold" panose="020B0604020202020204" charset="0"/>
      <p:regular r:id="rId11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CED47C9-866E-4AA8-8B9E-A77030C7A65C}" v="7" dt="2021-08-02T08:26:53.29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496" autoAdjust="0"/>
    <p:restoredTop sz="94622" autoAdjust="0"/>
  </p:normalViewPr>
  <p:slideViewPr>
    <p:cSldViewPr>
      <p:cViewPr>
        <p:scale>
          <a:sx n="150" d="100"/>
          <a:sy n="150" d="100"/>
        </p:scale>
        <p:origin x="1380" y="-228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5.fntdata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font" Target="fonts/font4.fntdata"/><Relationship Id="rId12" Type="http://schemas.openxmlformats.org/officeDocument/2006/relationships/presProps" Target="presProps.xml"/><Relationship Id="rId17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3.fntdata"/><Relationship Id="rId11" Type="http://schemas.openxmlformats.org/officeDocument/2006/relationships/font" Target="fonts/font8.fntdata"/><Relationship Id="rId5" Type="http://schemas.openxmlformats.org/officeDocument/2006/relationships/font" Target="fonts/font2.fntdata"/><Relationship Id="rId15" Type="http://schemas.openxmlformats.org/officeDocument/2006/relationships/tableStyles" Target="tableStyles.xml"/><Relationship Id="rId10" Type="http://schemas.openxmlformats.org/officeDocument/2006/relationships/font" Target="fonts/font7.fntdata"/><Relationship Id="rId4" Type="http://schemas.openxmlformats.org/officeDocument/2006/relationships/font" Target="fonts/font1.fntdata"/><Relationship Id="rId9" Type="http://schemas.openxmlformats.org/officeDocument/2006/relationships/font" Target="fonts/font6.fntdata"/><Relationship Id="rId14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cicchitano, Claudio" userId="232b735a-3d06-4d5d-9695-afbf059161ba" providerId="ADAL" clId="{8CED47C9-866E-4AA8-8B9E-A77030C7A65C}"/>
    <pc:docChg chg="undo custSel addSld delSld modSld">
      <pc:chgData name="Scicchitano, Claudio" userId="232b735a-3d06-4d5d-9695-afbf059161ba" providerId="ADAL" clId="{8CED47C9-866E-4AA8-8B9E-A77030C7A65C}" dt="2021-08-10T13:48:19.253" v="5643" actId="790"/>
      <pc:docMkLst>
        <pc:docMk/>
      </pc:docMkLst>
      <pc:sldChg chg="addSp modSp mod">
        <pc:chgData name="Scicchitano, Claudio" userId="232b735a-3d06-4d5d-9695-afbf059161ba" providerId="ADAL" clId="{8CED47C9-866E-4AA8-8B9E-A77030C7A65C}" dt="2021-08-10T13:47:07.729" v="5510" actId="20577"/>
        <pc:sldMkLst>
          <pc:docMk/>
          <pc:sldMk cId="0" sldId="256"/>
        </pc:sldMkLst>
        <pc:spChg chg="mod">
          <ac:chgData name="Scicchitano, Claudio" userId="232b735a-3d06-4d5d-9695-afbf059161ba" providerId="ADAL" clId="{8CED47C9-866E-4AA8-8B9E-A77030C7A65C}" dt="2021-08-01T04:55:54.492" v="2242" actId="1076"/>
          <ac:spMkLst>
            <pc:docMk/>
            <pc:sldMk cId="0" sldId="256"/>
            <ac:spMk id="2" creationId="{00000000-0000-0000-0000-000000000000}"/>
          </ac:spMkLst>
        </pc:spChg>
        <pc:spChg chg="mod">
          <ac:chgData name="Scicchitano, Claudio" userId="232b735a-3d06-4d5d-9695-afbf059161ba" providerId="ADAL" clId="{8CED47C9-866E-4AA8-8B9E-A77030C7A65C}" dt="2021-08-10T13:45:05.506" v="5308" actId="1035"/>
          <ac:spMkLst>
            <pc:docMk/>
            <pc:sldMk cId="0" sldId="256"/>
            <ac:spMk id="16" creationId="{00000000-0000-0000-0000-000000000000}"/>
          </ac:spMkLst>
        </pc:spChg>
        <pc:spChg chg="mod">
          <ac:chgData name="Scicchitano, Claudio" userId="232b735a-3d06-4d5d-9695-afbf059161ba" providerId="ADAL" clId="{8CED47C9-866E-4AA8-8B9E-A77030C7A65C}" dt="2021-08-10T13:45:05.506" v="5308" actId="1035"/>
          <ac:spMkLst>
            <pc:docMk/>
            <pc:sldMk cId="0" sldId="256"/>
            <ac:spMk id="17" creationId="{00000000-0000-0000-0000-000000000000}"/>
          </ac:spMkLst>
        </pc:spChg>
        <pc:spChg chg="mod">
          <ac:chgData name="Scicchitano, Claudio" userId="232b735a-3d06-4d5d-9695-afbf059161ba" providerId="ADAL" clId="{8CED47C9-866E-4AA8-8B9E-A77030C7A65C}" dt="2021-08-01T05:07:46.851" v="3349" actId="20577"/>
          <ac:spMkLst>
            <pc:docMk/>
            <pc:sldMk cId="0" sldId="256"/>
            <ac:spMk id="18" creationId="{00000000-0000-0000-0000-000000000000}"/>
          </ac:spMkLst>
        </pc:spChg>
        <pc:spChg chg="mod">
          <ac:chgData name="Scicchitano, Claudio" userId="232b735a-3d06-4d5d-9695-afbf059161ba" providerId="ADAL" clId="{8CED47C9-866E-4AA8-8B9E-A77030C7A65C}" dt="2021-08-10T13:45:05.506" v="5308" actId="1035"/>
          <ac:spMkLst>
            <pc:docMk/>
            <pc:sldMk cId="0" sldId="256"/>
            <ac:spMk id="19" creationId="{00000000-0000-0000-0000-000000000000}"/>
          </ac:spMkLst>
        </pc:spChg>
        <pc:spChg chg="mod">
          <ac:chgData name="Scicchitano, Claudio" userId="232b735a-3d06-4d5d-9695-afbf059161ba" providerId="ADAL" clId="{8CED47C9-866E-4AA8-8B9E-A77030C7A65C}" dt="2021-08-10T13:45:12.942" v="5311" actId="1036"/>
          <ac:spMkLst>
            <pc:docMk/>
            <pc:sldMk cId="0" sldId="256"/>
            <ac:spMk id="20" creationId="{00000000-0000-0000-0000-000000000000}"/>
          </ac:spMkLst>
        </pc:spChg>
        <pc:spChg chg="mod">
          <ac:chgData name="Scicchitano, Claudio" userId="232b735a-3d06-4d5d-9695-afbf059161ba" providerId="ADAL" clId="{8CED47C9-866E-4AA8-8B9E-A77030C7A65C}" dt="2021-08-10T13:47:07.729" v="5510" actId="20577"/>
          <ac:spMkLst>
            <pc:docMk/>
            <pc:sldMk cId="0" sldId="256"/>
            <ac:spMk id="21" creationId="{00000000-0000-0000-0000-000000000000}"/>
          </ac:spMkLst>
        </pc:spChg>
        <pc:spChg chg="mod">
          <ac:chgData name="Scicchitano, Claudio" userId="232b735a-3d06-4d5d-9695-afbf059161ba" providerId="ADAL" clId="{8CED47C9-866E-4AA8-8B9E-A77030C7A65C}" dt="2021-08-01T05:11:14.500" v="3749" actId="20577"/>
          <ac:spMkLst>
            <pc:docMk/>
            <pc:sldMk cId="0" sldId="256"/>
            <ac:spMk id="23" creationId="{00000000-0000-0000-0000-000000000000}"/>
          </ac:spMkLst>
        </pc:spChg>
        <pc:spChg chg="mod">
          <ac:chgData name="Scicchitano, Claudio" userId="232b735a-3d06-4d5d-9695-afbf059161ba" providerId="ADAL" clId="{8CED47C9-866E-4AA8-8B9E-A77030C7A65C}" dt="2021-07-29T07:56:24.733" v="1638" actId="6549"/>
          <ac:spMkLst>
            <pc:docMk/>
            <pc:sldMk cId="0" sldId="256"/>
            <ac:spMk id="27" creationId="{00000000-0000-0000-0000-000000000000}"/>
          </ac:spMkLst>
        </pc:spChg>
        <pc:spChg chg="mod">
          <ac:chgData name="Scicchitano, Claudio" userId="232b735a-3d06-4d5d-9695-afbf059161ba" providerId="ADAL" clId="{8CED47C9-866E-4AA8-8B9E-A77030C7A65C}" dt="2021-07-30T04:31:18.752" v="2236" actId="20577"/>
          <ac:spMkLst>
            <pc:docMk/>
            <pc:sldMk cId="0" sldId="256"/>
            <ac:spMk id="35" creationId="{00000000-0000-0000-0000-000000000000}"/>
          </ac:spMkLst>
        </pc:spChg>
        <pc:spChg chg="mod">
          <ac:chgData name="Scicchitano, Claudio" userId="232b735a-3d06-4d5d-9695-afbf059161ba" providerId="ADAL" clId="{8CED47C9-866E-4AA8-8B9E-A77030C7A65C}" dt="2021-07-29T06:22:13.604" v="78" actId="5793"/>
          <ac:spMkLst>
            <pc:docMk/>
            <pc:sldMk cId="0" sldId="256"/>
            <ac:spMk id="38" creationId="{00000000-0000-0000-0000-000000000000}"/>
          </ac:spMkLst>
        </pc:spChg>
        <pc:spChg chg="mod">
          <ac:chgData name="Scicchitano, Claudio" userId="232b735a-3d06-4d5d-9695-afbf059161ba" providerId="ADAL" clId="{8CED47C9-866E-4AA8-8B9E-A77030C7A65C}" dt="2021-07-29T07:09:38.133" v="1174" actId="20577"/>
          <ac:spMkLst>
            <pc:docMk/>
            <pc:sldMk cId="0" sldId="256"/>
            <ac:spMk id="41" creationId="{3D96B770-ECAC-4630-AB43-BF8D45ABD084}"/>
          </ac:spMkLst>
        </pc:spChg>
        <pc:spChg chg="mod">
          <ac:chgData name="Scicchitano, Claudio" userId="232b735a-3d06-4d5d-9695-afbf059161ba" providerId="ADAL" clId="{8CED47C9-866E-4AA8-8B9E-A77030C7A65C}" dt="2021-07-29T07:08:37.685" v="1050" actId="20577"/>
          <ac:spMkLst>
            <pc:docMk/>
            <pc:sldMk cId="0" sldId="256"/>
            <ac:spMk id="42" creationId="{22375D4A-44DF-4311-8940-D63C104E1BEF}"/>
          </ac:spMkLst>
        </pc:spChg>
        <pc:spChg chg="mod">
          <ac:chgData name="Scicchitano, Claudio" userId="232b735a-3d06-4d5d-9695-afbf059161ba" providerId="ADAL" clId="{8CED47C9-866E-4AA8-8B9E-A77030C7A65C}" dt="2021-07-29T07:08:23.625" v="1040"/>
          <ac:spMkLst>
            <pc:docMk/>
            <pc:sldMk cId="0" sldId="256"/>
            <ac:spMk id="43" creationId="{4789A08D-58F4-4F40-ADB0-C883D967B1DC}"/>
          </ac:spMkLst>
        </pc:spChg>
        <pc:spChg chg="mod">
          <ac:chgData name="Scicchitano, Claudio" userId="232b735a-3d06-4d5d-9695-afbf059161ba" providerId="ADAL" clId="{8CED47C9-866E-4AA8-8B9E-A77030C7A65C}" dt="2021-08-01T05:00:59.166" v="2570" actId="1076"/>
          <ac:spMkLst>
            <pc:docMk/>
            <pc:sldMk cId="0" sldId="256"/>
            <ac:spMk id="45" creationId="{BEF092BF-3D97-46F5-8D12-8A76A51A8AF5}"/>
          </ac:spMkLst>
        </pc:spChg>
        <pc:spChg chg="mod">
          <ac:chgData name="Scicchitano, Claudio" userId="232b735a-3d06-4d5d-9695-afbf059161ba" providerId="ADAL" clId="{8CED47C9-866E-4AA8-8B9E-A77030C7A65C}" dt="2021-08-01T04:56:59.522" v="2262" actId="20577"/>
          <ac:spMkLst>
            <pc:docMk/>
            <pc:sldMk cId="0" sldId="256"/>
            <ac:spMk id="46" creationId="{C8D08B63-AA0E-4592-AF8A-D8EC4C1BDFD8}"/>
          </ac:spMkLst>
        </pc:spChg>
        <pc:spChg chg="mod">
          <ac:chgData name="Scicchitano, Claudio" userId="232b735a-3d06-4d5d-9695-afbf059161ba" providerId="ADAL" clId="{8CED47C9-866E-4AA8-8B9E-A77030C7A65C}" dt="2021-08-01T04:56:10.409" v="2245"/>
          <ac:spMkLst>
            <pc:docMk/>
            <pc:sldMk cId="0" sldId="256"/>
            <ac:spMk id="47" creationId="{FF29D377-47DD-4E4A-B0D2-6C92BE5551E6}"/>
          </ac:spMkLst>
        </pc:spChg>
        <pc:grpChg chg="mod">
          <ac:chgData name="Scicchitano, Claudio" userId="232b735a-3d06-4d5d-9695-afbf059161ba" providerId="ADAL" clId="{8CED47C9-866E-4AA8-8B9E-A77030C7A65C}" dt="2021-08-01T04:56:22.208" v="2247" actId="1076"/>
          <ac:grpSpMkLst>
            <pc:docMk/>
            <pc:sldMk cId="0" sldId="256"/>
            <ac:grpSpMk id="7" creationId="{00000000-0000-0000-0000-000000000000}"/>
          </ac:grpSpMkLst>
        </pc:grpChg>
        <pc:grpChg chg="mod">
          <ac:chgData name="Scicchitano, Claudio" userId="232b735a-3d06-4d5d-9695-afbf059161ba" providerId="ADAL" clId="{8CED47C9-866E-4AA8-8B9E-A77030C7A65C}" dt="2021-08-01T05:00:19.562" v="2511" actId="1076"/>
          <ac:grpSpMkLst>
            <pc:docMk/>
            <pc:sldMk cId="0" sldId="256"/>
            <ac:grpSpMk id="11" creationId="{00000000-0000-0000-0000-000000000000}"/>
          </ac:grpSpMkLst>
        </pc:grpChg>
        <pc:grpChg chg="mod">
          <ac:chgData name="Scicchitano, Claudio" userId="232b735a-3d06-4d5d-9695-afbf059161ba" providerId="ADAL" clId="{8CED47C9-866E-4AA8-8B9E-A77030C7A65C}" dt="2021-08-01T05:11:23.668" v="3750" actId="14100"/>
          <ac:grpSpMkLst>
            <pc:docMk/>
            <pc:sldMk cId="0" sldId="256"/>
            <ac:grpSpMk id="15" creationId="{00000000-0000-0000-0000-000000000000}"/>
          </ac:grpSpMkLst>
        </pc:grpChg>
        <pc:grpChg chg="mod">
          <ac:chgData name="Scicchitano, Claudio" userId="232b735a-3d06-4d5d-9695-afbf059161ba" providerId="ADAL" clId="{8CED47C9-866E-4AA8-8B9E-A77030C7A65C}" dt="2021-07-29T06:26:04.211" v="419" actId="14100"/>
          <ac:grpSpMkLst>
            <pc:docMk/>
            <pc:sldMk cId="0" sldId="256"/>
            <ac:grpSpMk id="24" creationId="{00000000-0000-0000-0000-000000000000}"/>
          </ac:grpSpMkLst>
        </pc:grpChg>
        <pc:grpChg chg="mod">
          <ac:chgData name="Scicchitano, Claudio" userId="232b735a-3d06-4d5d-9695-afbf059161ba" providerId="ADAL" clId="{8CED47C9-866E-4AA8-8B9E-A77030C7A65C}" dt="2021-07-29T06:31:40.895" v="990" actId="1076"/>
          <ac:grpSpMkLst>
            <pc:docMk/>
            <pc:sldMk cId="0" sldId="256"/>
            <ac:grpSpMk id="34" creationId="{00000000-0000-0000-0000-000000000000}"/>
          </ac:grpSpMkLst>
        </pc:grpChg>
        <pc:grpChg chg="mod">
          <ac:chgData name="Scicchitano, Claudio" userId="232b735a-3d06-4d5d-9695-afbf059161ba" providerId="ADAL" clId="{8CED47C9-866E-4AA8-8B9E-A77030C7A65C}" dt="2021-07-29T06:31:43.681" v="991" actId="1076"/>
          <ac:grpSpMkLst>
            <pc:docMk/>
            <pc:sldMk cId="0" sldId="256"/>
            <ac:grpSpMk id="37" creationId="{00000000-0000-0000-0000-000000000000}"/>
          </ac:grpSpMkLst>
        </pc:grpChg>
        <pc:grpChg chg="add mod">
          <ac:chgData name="Scicchitano, Claudio" userId="232b735a-3d06-4d5d-9695-afbf059161ba" providerId="ADAL" clId="{8CED47C9-866E-4AA8-8B9E-A77030C7A65C}" dt="2021-08-01T04:59:02.586" v="2336" actId="1076"/>
          <ac:grpSpMkLst>
            <pc:docMk/>
            <pc:sldMk cId="0" sldId="256"/>
            <ac:grpSpMk id="40" creationId="{BB93BA71-9F7C-40A9-8B79-5AC6D6D7C06B}"/>
          </ac:grpSpMkLst>
        </pc:grpChg>
        <pc:grpChg chg="add mod">
          <ac:chgData name="Scicchitano, Claudio" userId="232b735a-3d06-4d5d-9695-afbf059161ba" providerId="ADAL" clId="{8CED47C9-866E-4AA8-8B9E-A77030C7A65C}" dt="2021-08-01T05:00:52.995" v="2569" actId="14100"/>
          <ac:grpSpMkLst>
            <pc:docMk/>
            <pc:sldMk cId="0" sldId="256"/>
            <ac:grpSpMk id="44" creationId="{A36C2EB9-46E8-4F18-AB6B-50C06BC89C5D}"/>
          </ac:grpSpMkLst>
        </pc:grpChg>
      </pc:sldChg>
      <pc:sldChg chg="addSp modSp mod">
        <pc:chgData name="Scicchitano, Claudio" userId="232b735a-3d06-4d5d-9695-afbf059161ba" providerId="ADAL" clId="{8CED47C9-866E-4AA8-8B9E-A77030C7A65C}" dt="2021-08-10T13:48:19.253" v="5643" actId="790"/>
        <pc:sldMkLst>
          <pc:docMk/>
          <pc:sldMk cId="0" sldId="257"/>
        </pc:sldMkLst>
        <pc:spChg chg="mod">
          <ac:chgData name="Scicchitano, Claudio" userId="232b735a-3d06-4d5d-9695-afbf059161ba" providerId="ADAL" clId="{8CED47C9-866E-4AA8-8B9E-A77030C7A65C}" dt="2021-08-01T05:14:26.058" v="3763" actId="1076"/>
          <ac:spMkLst>
            <pc:docMk/>
            <pc:sldMk cId="0" sldId="257"/>
            <ac:spMk id="2" creationId="{00000000-0000-0000-0000-000000000000}"/>
          </ac:spMkLst>
        </pc:spChg>
        <pc:spChg chg="mod">
          <ac:chgData name="Scicchitano, Claudio" userId="232b735a-3d06-4d5d-9695-afbf059161ba" providerId="ADAL" clId="{8CED47C9-866E-4AA8-8B9E-A77030C7A65C}" dt="2021-07-29T07:59:36.020" v="2043" actId="20577"/>
          <ac:spMkLst>
            <pc:docMk/>
            <pc:sldMk cId="0" sldId="257"/>
            <ac:spMk id="4" creationId="{00000000-0000-0000-0000-000000000000}"/>
          </ac:spMkLst>
        </pc:spChg>
        <pc:spChg chg="mod">
          <ac:chgData name="Scicchitano, Claudio" userId="232b735a-3d06-4d5d-9695-afbf059161ba" providerId="ADAL" clId="{8CED47C9-866E-4AA8-8B9E-A77030C7A65C}" dt="2021-07-29T08:05:44.314" v="2234" actId="6549"/>
          <ac:spMkLst>
            <pc:docMk/>
            <pc:sldMk cId="0" sldId="257"/>
            <ac:spMk id="5" creationId="{00000000-0000-0000-0000-000000000000}"/>
          </ac:spMkLst>
        </pc:spChg>
        <pc:spChg chg="mod">
          <ac:chgData name="Scicchitano, Claudio" userId="232b735a-3d06-4d5d-9695-afbf059161ba" providerId="ADAL" clId="{8CED47C9-866E-4AA8-8B9E-A77030C7A65C}" dt="2021-07-29T07:57:04.394" v="1699" actId="20577"/>
          <ac:spMkLst>
            <pc:docMk/>
            <pc:sldMk cId="0" sldId="257"/>
            <ac:spMk id="15" creationId="{00000000-0000-0000-0000-000000000000}"/>
          </ac:spMkLst>
        </pc:spChg>
        <pc:spChg chg="mod">
          <ac:chgData name="Scicchitano, Claudio" userId="232b735a-3d06-4d5d-9695-afbf059161ba" providerId="ADAL" clId="{8CED47C9-866E-4AA8-8B9E-A77030C7A65C}" dt="2021-07-29T07:59:48.335" v="2070" actId="20577"/>
          <ac:spMkLst>
            <pc:docMk/>
            <pc:sldMk cId="0" sldId="257"/>
            <ac:spMk id="19" creationId="{00000000-0000-0000-0000-000000000000}"/>
          </ac:spMkLst>
        </pc:spChg>
        <pc:spChg chg="mod">
          <ac:chgData name="Scicchitano, Claudio" userId="232b735a-3d06-4d5d-9695-afbf059161ba" providerId="ADAL" clId="{8CED47C9-866E-4AA8-8B9E-A77030C7A65C}" dt="2021-08-10T13:48:19.253" v="5643" actId="790"/>
          <ac:spMkLst>
            <pc:docMk/>
            <pc:sldMk cId="0" sldId="257"/>
            <ac:spMk id="22" creationId="{00000000-0000-0000-0000-000000000000}"/>
          </ac:spMkLst>
        </pc:spChg>
        <pc:spChg chg="mod">
          <ac:chgData name="Scicchitano, Claudio" userId="232b735a-3d06-4d5d-9695-afbf059161ba" providerId="ADAL" clId="{8CED47C9-866E-4AA8-8B9E-A77030C7A65C}" dt="2021-08-10T13:47:41.447" v="5586" actId="1036"/>
          <ac:spMkLst>
            <pc:docMk/>
            <pc:sldMk cId="0" sldId="257"/>
            <ac:spMk id="23" creationId="{00000000-0000-0000-0000-000000000000}"/>
          </ac:spMkLst>
        </pc:spChg>
        <pc:spChg chg="mod">
          <ac:chgData name="Scicchitano, Claudio" userId="232b735a-3d06-4d5d-9695-afbf059161ba" providerId="ADAL" clId="{8CED47C9-866E-4AA8-8B9E-A77030C7A65C}" dt="2021-08-01T05:24:20.380" v="5227" actId="790"/>
          <ac:spMkLst>
            <pc:docMk/>
            <pc:sldMk cId="0" sldId="257"/>
            <ac:spMk id="24" creationId="{00000000-0000-0000-0000-000000000000}"/>
          </ac:spMkLst>
        </pc:spChg>
        <pc:spChg chg="mod">
          <ac:chgData name="Scicchitano, Claudio" userId="232b735a-3d06-4d5d-9695-afbf059161ba" providerId="ADAL" clId="{8CED47C9-866E-4AA8-8B9E-A77030C7A65C}" dt="2021-08-10T13:47:41.447" v="5586" actId="1036"/>
          <ac:spMkLst>
            <pc:docMk/>
            <pc:sldMk cId="0" sldId="257"/>
            <ac:spMk id="25" creationId="{00000000-0000-0000-0000-000000000000}"/>
          </ac:spMkLst>
        </pc:spChg>
        <pc:spChg chg="mod">
          <ac:chgData name="Scicchitano, Claudio" userId="232b735a-3d06-4d5d-9695-afbf059161ba" providerId="ADAL" clId="{8CED47C9-866E-4AA8-8B9E-A77030C7A65C}" dt="2021-08-10T13:47:41.447" v="5586" actId="1036"/>
          <ac:spMkLst>
            <pc:docMk/>
            <pc:sldMk cId="0" sldId="257"/>
            <ac:spMk id="26" creationId="{00000000-0000-0000-0000-000000000000}"/>
          </ac:spMkLst>
        </pc:spChg>
        <pc:spChg chg="mod">
          <ac:chgData name="Scicchitano, Claudio" userId="232b735a-3d06-4d5d-9695-afbf059161ba" providerId="ADAL" clId="{8CED47C9-866E-4AA8-8B9E-A77030C7A65C}" dt="2021-08-10T13:48:11.786" v="5642" actId="20577"/>
          <ac:spMkLst>
            <pc:docMk/>
            <pc:sldMk cId="0" sldId="257"/>
            <ac:spMk id="27" creationId="{00000000-0000-0000-0000-000000000000}"/>
          </ac:spMkLst>
        </pc:spChg>
        <pc:spChg chg="mod">
          <ac:chgData name="Scicchitano, Claudio" userId="232b735a-3d06-4d5d-9695-afbf059161ba" providerId="ADAL" clId="{8CED47C9-866E-4AA8-8B9E-A77030C7A65C}" dt="2021-08-01T05:23:52.811" v="5224" actId="20577"/>
          <ac:spMkLst>
            <pc:docMk/>
            <pc:sldMk cId="0" sldId="257"/>
            <ac:spMk id="29" creationId="{00000000-0000-0000-0000-000000000000}"/>
          </ac:spMkLst>
        </pc:spChg>
        <pc:spChg chg="mod">
          <ac:chgData name="Scicchitano, Claudio" userId="232b735a-3d06-4d5d-9695-afbf059161ba" providerId="ADAL" clId="{8CED47C9-866E-4AA8-8B9E-A77030C7A65C}" dt="2021-07-29T08:01:12.650" v="2221" actId="20577"/>
          <ac:spMkLst>
            <pc:docMk/>
            <pc:sldMk cId="0" sldId="257"/>
            <ac:spMk id="33" creationId="{00000000-0000-0000-0000-000000000000}"/>
          </ac:spMkLst>
        </pc:spChg>
        <pc:spChg chg="mod">
          <ac:chgData name="Scicchitano, Claudio" userId="232b735a-3d06-4d5d-9695-afbf059161ba" providerId="ADAL" clId="{8CED47C9-866E-4AA8-8B9E-A77030C7A65C}" dt="2021-08-01T05:13:44.283" v="3754" actId="1076"/>
          <ac:spMkLst>
            <pc:docMk/>
            <pc:sldMk cId="0" sldId="257"/>
            <ac:spMk id="41" creationId="{04B17834-0AA9-4B4B-9F31-75E82562AD4A}"/>
          </ac:spMkLst>
        </pc:spChg>
        <pc:spChg chg="mod">
          <ac:chgData name="Scicchitano, Claudio" userId="232b735a-3d06-4d5d-9695-afbf059161ba" providerId="ADAL" clId="{8CED47C9-866E-4AA8-8B9E-A77030C7A65C}" dt="2021-07-29T07:26:16.171" v="1193" actId="20577"/>
          <ac:spMkLst>
            <pc:docMk/>
            <pc:sldMk cId="0" sldId="257"/>
            <ac:spMk id="42" creationId="{CE70B86E-6E00-458A-8C95-D906845F276A}"/>
          </ac:spMkLst>
        </pc:spChg>
        <pc:spChg chg="mod">
          <ac:chgData name="Scicchitano, Claudio" userId="232b735a-3d06-4d5d-9695-afbf059161ba" providerId="ADAL" clId="{8CED47C9-866E-4AA8-8B9E-A77030C7A65C}" dt="2021-07-29T07:26:04.525" v="1177"/>
          <ac:spMkLst>
            <pc:docMk/>
            <pc:sldMk cId="0" sldId="257"/>
            <ac:spMk id="43" creationId="{253EB188-7395-41BD-8E2B-8F9A71CE799B}"/>
          </ac:spMkLst>
        </pc:spChg>
        <pc:spChg chg="mod">
          <ac:chgData name="Scicchitano, Claudio" userId="232b735a-3d06-4d5d-9695-afbf059161ba" providerId="ADAL" clId="{8CED47C9-866E-4AA8-8B9E-A77030C7A65C}" dt="2021-08-01T05:15:47.275" v="3959" actId="20577"/>
          <ac:spMkLst>
            <pc:docMk/>
            <pc:sldMk cId="0" sldId="257"/>
            <ac:spMk id="45" creationId="{FD2FE12E-7810-4770-A778-D582504A18A8}"/>
          </ac:spMkLst>
        </pc:spChg>
        <pc:spChg chg="mod">
          <ac:chgData name="Scicchitano, Claudio" userId="232b735a-3d06-4d5d-9695-afbf059161ba" providerId="ADAL" clId="{8CED47C9-866E-4AA8-8B9E-A77030C7A65C}" dt="2021-08-01T05:14:46.242" v="3775" actId="20577"/>
          <ac:spMkLst>
            <pc:docMk/>
            <pc:sldMk cId="0" sldId="257"/>
            <ac:spMk id="46" creationId="{38873241-BEB5-4CCC-A594-A422ADC922E0}"/>
          </ac:spMkLst>
        </pc:spChg>
        <pc:spChg chg="mod">
          <ac:chgData name="Scicchitano, Claudio" userId="232b735a-3d06-4d5d-9695-afbf059161ba" providerId="ADAL" clId="{8CED47C9-866E-4AA8-8B9E-A77030C7A65C}" dt="2021-08-01T05:13:58.179" v="3757"/>
          <ac:spMkLst>
            <pc:docMk/>
            <pc:sldMk cId="0" sldId="257"/>
            <ac:spMk id="47" creationId="{26FC7A5C-1E7B-426A-9C6B-C2340581CF18}"/>
          </ac:spMkLst>
        </pc:spChg>
        <pc:grpChg chg="mod">
          <ac:chgData name="Scicchitano, Claudio" userId="232b735a-3d06-4d5d-9695-afbf059161ba" providerId="ADAL" clId="{8CED47C9-866E-4AA8-8B9E-A77030C7A65C}" dt="2021-07-29T07:31:11.505" v="1458" actId="14100"/>
          <ac:grpSpMkLst>
            <pc:docMk/>
            <pc:sldMk cId="0" sldId="257"/>
            <ac:grpSpMk id="3" creationId="{00000000-0000-0000-0000-000000000000}"/>
          </ac:grpSpMkLst>
        </pc:grpChg>
        <pc:grpChg chg="mod">
          <ac:chgData name="Scicchitano, Claudio" userId="232b735a-3d06-4d5d-9695-afbf059161ba" providerId="ADAL" clId="{8CED47C9-866E-4AA8-8B9E-A77030C7A65C}" dt="2021-08-01T05:13:18.259" v="3751" actId="1076"/>
          <ac:grpSpMkLst>
            <pc:docMk/>
            <pc:sldMk cId="0" sldId="257"/>
            <ac:grpSpMk id="10" creationId="{00000000-0000-0000-0000-000000000000}"/>
          </ac:grpSpMkLst>
        </pc:grpChg>
        <pc:grpChg chg="mod">
          <ac:chgData name="Scicchitano, Claudio" userId="232b735a-3d06-4d5d-9695-afbf059161ba" providerId="ADAL" clId="{8CED47C9-866E-4AA8-8B9E-A77030C7A65C}" dt="2021-08-01T05:14:31.511" v="3765" actId="1076"/>
          <ac:grpSpMkLst>
            <pc:docMk/>
            <pc:sldMk cId="0" sldId="257"/>
            <ac:grpSpMk id="14" creationId="{00000000-0000-0000-0000-000000000000}"/>
          </ac:grpSpMkLst>
        </pc:grpChg>
        <pc:grpChg chg="mod">
          <ac:chgData name="Scicchitano, Claudio" userId="232b735a-3d06-4d5d-9695-afbf059161ba" providerId="ADAL" clId="{8CED47C9-866E-4AA8-8B9E-A77030C7A65C}" dt="2021-08-01T05:19:07.068" v="4685" actId="14100"/>
          <ac:grpSpMkLst>
            <pc:docMk/>
            <pc:sldMk cId="0" sldId="257"/>
            <ac:grpSpMk id="21" creationId="{00000000-0000-0000-0000-000000000000}"/>
          </ac:grpSpMkLst>
        </pc:grpChg>
        <pc:grpChg chg="mod">
          <ac:chgData name="Scicchitano, Claudio" userId="232b735a-3d06-4d5d-9695-afbf059161ba" providerId="ADAL" clId="{8CED47C9-866E-4AA8-8B9E-A77030C7A65C}" dt="2021-08-01T05:24:01.922" v="5226" actId="1036"/>
          <ac:grpSpMkLst>
            <pc:docMk/>
            <pc:sldMk cId="0" sldId="257"/>
            <ac:grpSpMk id="30" creationId="{00000000-0000-0000-0000-000000000000}"/>
          </ac:grpSpMkLst>
        </pc:grpChg>
        <pc:grpChg chg="add mod">
          <ac:chgData name="Scicchitano, Claudio" userId="232b735a-3d06-4d5d-9695-afbf059161ba" providerId="ADAL" clId="{8CED47C9-866E-4AA8-8B9E-A77030C7A65C}" dt="2021-08-01T05:14:10.473" v="3759" actId="1076"/>
          <ac:grpSpMkLst>
            <pc:docMk/>
            <pc:sldMk cId="0" sldId="257"/>
            <ac:grpSpMk id="40" creationId="{4E18172D-47DA-46A6-BF01-D76E16A1A8F1}"/>
          </ac:grpSpMkLst>
        </pc:grpChg>
        <pc:grpChg chg="add mod">
          <ac:chgData name="Scicchitano, Claudio" userId="232b735a-3d06-4d5d-9695-afbf059161ba" providerId="ADAL" clId="{8CED47C9-866E-4AA8-8B9E-A77030C7A65C}" dt="2021-08-01T05:14:42.901" v="3766" actId="1076"/>
          <ac:grpSpMkLst>
            <pc:docMk/>
            <pc:sldMk cId="0" sldId="257"/>
            <ac:grpSpMk id="44" creationId="{761CF4CB-FF16-46BF-BF39-D2A87E554C2B}"/>
          </ac:grpSpMkLst>
        </pc:grpChg>
      </pc:sldChg>
      <pc:sldChg chg="add del setBg">
        <pc:chgData name="Scicchitano, Claudio" userId="232b735a-3d06-4d5d-9695-afbf059161ba" providerId="ADAL" clId="{8CED47C9-866E-4AA8-8B9E-A77030C7A65C}" dt="2021-08-02T08:26:48.350" v="5229" actId="2696"/>
        <pc:sldMkLst>
          <pc:docMk/>
          <pc:sldMk cId="295637074" sldId="258"/>
        </pc:sldMkLst>
      </pc:sldChg>
      <pc:sldChg chg="del">
        <pc:chgData name="Scicchitano, Claudio" userId="232b735a-3d06-4d5d-9695-afbf059161ba" providerId="ADAL" clId="{8CED47C9-866E-4AA8-8B9E-A77030C7A65C}" dt="2021-08-02T08:28:21.721" v="5230" actId="47"/>
        <pc:sldMkLst>
          <pc:docMk/>
          <pc:sldMk cId="1669042575" sldId="258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8/10/2021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8/10/2021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8/10/2021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8/10/2021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8/10/2021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8/10/2021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/>
          <p:cNvSpPr/>
          <p:nvPr/>
        </p:nvSpPr>
        <p:spPr>
          <a:xfrm>
            <a:off x="-166765" y="324648"/>
            <a:ext cx="2784870" cy="10042704"/>
          </a:xfrm>
          <a:prstGeom prst="rect">
            <a:avLst/>
          </a:prstGeom>
          <a:solidFill>
            <a:srgbClr val="FFFFFF"/>
          </a:solidFill>
        </p:spPr>
      </p:sp>
      <p:grpSp>
        <p:nvGrpSpPr>
          <p:cNvPr id="3" name="Group 3"/>
          <p:cNvGrpSpPr/>
          <p:nvPr/>
        </p:nvGrpSpPr>
        <p:grpSpPr>
          <a:xfrm>
            <a:off x="289935" y="3142161"/>
            <a:ext cx="2038235" cy="1495479"/>
            <a:chOff x="0" y="0"/>
            <a:chExt cx="2717647" cy="1993971"/>
          </a:xfrm>
        </p:grpSpPr>
        <p:sp>
          <p:nvSpPr>
            <p:cNvPr id="4" name="TextBox 4"/>
            <p:cNvSpPr txBox="1"/>
            <p:nvPr/>
          </p:nvSpPr>
          <p:spPr>
            <a:xfrm>
              <a:off x="0" y="38100"/>
              <a:ext cx="2717647" cy="1025183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>
                <a:lnSpc>
                  <a:spcPts val="2896"/>
                </a:lnSpc>
              </a:pPr>
              <a:r>
                <a:rPr lang="en-US" sz="2896">
                  <a:solidFill>
                    <a:srgbClr val="27221E"/>
                  </a:solidFill>
                  <a:latin typeface="Ubuntu Bold"/>
                </a:rPr>
                <a:t>Claudio Scicchitano</a:t>
              </a:r>
            </a:p>
          </p:txBody>
        </p:sp>
        <p:sp>
          <p:nvSpPr>
            <p:cNvPr id="5" name="TextBox 5"/>
            <p:cNvSpPr txBox="1"/>
            <p:nvPr/>
          </p:nvSpPr>
          <p:spPr>
            <a:xfrm>
              <a:off x="0" y="1136535"/>
              <a:ext cx="2668235" cy="611991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>
                <a:lnSpc>
                  <a:spcPts val="1750"/>
                </a:lnSpc>
              </a:pPr>
              <a:r>
                <a:rPr lang="en-US" sz="1459">
                  <a:solidFill>
                    <a:srgbClr val="27221E">
                      <a:alpha val="54902"/>
                    </a:srgbClr>
                  </a:solidFill>
                  <a:latin typeface="Ubuntu"/>
                </a:rPr>
                <a:t>Head of Business &amp; Process Development</a:t>
              </a:r>
            </a:p>
          </p:txBody>
        </p:sp>
        <p:sp>
          <p:nvSpPr>
            <p:cNvPr id="6" name="AutoShape 6"/>
            <p:cNvSpPr/>
            <p:nvPr/>
          </p:nvSpPr>
          <p:spPr>
            <a:xfrm>
              <a:off x="0" y="1981618"/>
              <a:ext cx="2702824" cy="12353"/>
            </a:xfrm>
            <a:prstGeom prst="rect">
              <a:avLst/>
            </a:prstGeom>
            <a:solidFill>
              <a:srgbClr val="F72C2C"/>
            </a:solidFill>
          </p:spPr>
        </p:sp>
      </p:grpSp>
      <p:grpSp>
        <p:nvGrpSpPr>
          <p:cNvPr id="7" name="Group 7"/>
          <p:cNvGrpSpPr/>
          <p:nvPr/>
        </p:nvGrpSpPr>
        <p:grpSpPr>
          <a:xfrm>
            <a:off x="303050" y="4767555"/>
            <a:ext cx="2027118" cy="1011706"/>
            <a:chOff x="0" y="0"/>
            <a:chExt cx="2702824" cy="1348941"/>
          </a:xfrm>
        </p:grpSpPr>
        <p:sp>
          <p:nvSpPr>
            <p:cNvPr id="8" name="TextBox 8"/>
            <p:cNvSpPr txBox="1"/>
            <p:nvPr/>
          </p:nvSpPr>
          <p:spPr>
            <a:xfrm>
              <a:off x="0" y="361777"/>
              <a:ext cx="2668235" cy="741751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>
                <a:lnSpc>
                  <a:spcPts val="1157"/>
                </a:lnSpc>
              </a:pPr>
              <a:r>
                <a:rPr lang="en-US" sz="826" spc="24" dirty="0">
                  <a:solidFill>
                    <a:srgbClr val="27221E"/>
                  </a:solidFill>
                  <a:latin typeface="Arimo"/>
                </a:rPr>
                <a:t>Cell: 079 913 43 04</a:t>
              </a:r>
            </a:p>
            <a:p>
              <a:pPr>
                <a:lnSpc>
                  <a:spcPts val="1157"/>
                </a:lnSpc>
              </a:pPr>
              <a:r>
                <a:rPr lang="en-US" sz="826" spc="24" dirty="0">
                  <a:solidFill>
                    <a:srgbClr val="27221E"/>
                  </a:solidFill>
                  <a:latin typeface="Arimo"/>
                </a:rPr>
                <a:t>c.scicchitano@me.com</a:t>
              </a:r>
            </a:p>
            <a:p>
              <a:pPr>
                <a:lnSpc>
                  <a:spcPts val="1157"/>
                </a:lnSpc>
              </a:pPr>
              <a:r>
                <a:rPr lang="en-US" sz="826" spc="24" dirty="0">
                  <a:solidFill>
                    <a:srgbClr val="27221E"/>
                  </a:solidFill>
                  <a:latin typeface="Arimo"/>
                </a:rPr>
                <a:t>www.scicchi.ch</a:t>
              </a:r>
            </a:p>
            <a:p>
              <a:pPr>
                <a:lnSpc>
                  <a:spcPts val="1157"/>
                </a:lnSpc>
              </a:pPr>
              <a:r>
                <a:rPr lang="en-US" sz="826" spc="24" dirty="0" err="1">
                  <a:solidFill>
                    <a:srgbClr val="27221E"/>
                  </a:solidFill>
                  <a:latin typeface="Arimo"/>
                </a:rPr>
                <a:t>Bänelimatte</a:t>
              </a:r>
              <a:r>
                <a:rPr lang="en-US" sz="826" spc="24" dirty="0">
                  <a:solidFill>
                    <a:srgbClr val="27221E"/>
                  </a:solidFill>
                  <a:latin typeface="Arimo"/>
                </a:rPr>
                <a:t> 5, 5722 </a:t>
              </a:r>
              <a:r>
                <a:rPr lang="en-US" sz="826" spc="24" dirty="0" err="1">
                  <a:solidFill>
                    <a:srgbClr val="27221E"/>
                  </a:solidFill>
                  <a:latin typeface="Arimo"/>
                </a:rPr>
                <a:t>Gränichen</a:t>
              </a:r>
              <a:endParaRPr lang="en-US" sz="826" spc="24" dirty="0">
                <a:solidFill>
                  <a:srgbClr val="27221E"/>
                </a:solidFill>
                <a:latin typeface="Arimo"/>
              </a:endParaRPr>
            </a:p>
          </p:txBody>
        </p:sp>
        <p:sp>
          <p:nvSpPr>
            <p:cNvPr id="9" name="TextBox 9"/>
            <p:cNvSpPr txBox="1"/>
            <p:nvPr/>
          </p:nvSpPr>
          <p:spPr>
            <a:xfrm>
              <a:off x="0" y="-19050"/>
              <a:ext cx="2692941" cy="29081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>
                <a:lnSpc>
                  <a:spcPts val="1634"/>
                </a:lnSpc>
              </a:pPr>
              <a:r>
                <a:rPr lang="en-US" sz="1361" dirty="0">
                  <a:solidFill>
                    <a:srgbClr val="27221E"/>
                  </a:solidFill>
                  <a:latin typeface="Ubuntu Bold"/>
                </a:rPr>
                <a:t>Contact Details</a:t>
              </a:r>
            </a:p>
          </p:txBody>
        </p:sp>
        <p:sp>
          <p:nvSpPr>
            <p:cNvPr id="10" name="AutoShape 10"/>
            <p:cNvSpPr/>
            <p:nvPr/>
          </p:nvSpPr>
          <p:spPr>
            <a:xfrm>
              <a:off x="0" y="1336588"/>
              <a:ext cx="2702824" cy="12353"/>
            </a:xfrm>
            <a:prstGeom prst="rect">
              <a:avLst/>
            </a:prstGeom>
            <a:solidFill>
              <a:srgbClr val="F72C2C"/>
            </a:solidFill>
          </p:spPr>
        </p:sp>
      </p:grpSp>
      <p:grpSp>
        <p:nvGrpSpPr>
          <p:cNvPr id="11" name="Group 11"/>
          <p:cNvGrpSpPr/>
          <p:nvPr/>
        </p:nvGrpSpPr>
        <p:grpSpPr>
          <a:xfrm>
            <a:off x="303050" y="7538381"/>
            <a:ext cx="2027118" cy="1292117"/>
            <a:chOff x="0" y="0"/>
            <a:chExt cx="2702824" cy="1722823"/>
          </a:xfrm>
        </p:grpSpPr>
        <p:sp>
          <p:nvSpPr>
            <p:cNvPr id="12" name="TextBox 12"/>
            <p:cNvSpPr txBox="1"/>
            <p:nvPr/>
          </p:nvSpPr>
          <p:spPr>
            <a:xfrm>
              <a:off x="0" y="361777"/>
              <a:ext cx="2668235" cy="111234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>
                <a:lnSpc>
                  <a:spcPts val="1157"/>
                </a:lnSpc>
              </a:pPr>
              <a:r>
                <a:rPr lang="en-US" sz="826" spc="24" dirty="0">
                  <a:solidFill>
                    <a:srgbClr val="27221E"/>
                  </a:solidFill>
                  <a:latin typeface="Arimo"/>
                </a:rPr>
                <a:t>First language:</a:t>
              </a:r>
            </a:p>
            <a:p>
              <a:pPr>
                <a:lnSpc>
                  <a:spcPts val="1157"/>
                </a:lnSpc>
              </a:pPr>
              <a:r>
                <a:rPr lang="en-US" sz="826" spc="24" dirty="0">
                  <a:solidFill>
                    <a:srgbClr val="27221E"/>
                  </a:solidFill>
                  <a:latin typeface="Arimo"/>
                </a:rPr>
                <a:t>German and </a:t>
              </a:r>
              <a:r>
                <a:rPr lang="en-US" sz="826" spc="24" dirty="0" err="1">
                  <a:solidFill>
                    <a:srgbClr val="27221E"/>
                  </a:solidFill>
                  <a:latin typeface="Arimo"/>
                </a:rPr>
                <a:t>Italien</a:t>
              </a:r>
              <a:endParaRPr lang="en-US" sz="826" spc="24" dirty="0">
                <a:solidFill>
                  <a:srgbClr val="27221E"/>
                </a:solidFill>
                <a:latin typeface="Arimo"/>
              </a:endParaRPr>
            </a:p>
            <a:p>
              <a:pPr>
                <a:lnSpc>
                  <a:spcPts val="1157"/>
                </a:lnSpc>
              </a:pPr>
              <a:endParaRPr lang="en-US" sz="826" spc="24" dirty="0">
                <a:solidFill>
                  <a:srgbClr val="27221E"/>
                </a:solidFill>
                <a:latin typeface="Arimo"/>
              </a:endParaRPr>
            </a:p>
            <a:p>
              <a:pPr>
                <a:lnSpc>
                  <a:spcPts val="1157"/>
                </a:lnSpc>
              </a:pPr>
              <a:r>
                <a:rPr lang="en-US" sz="826" spc="24" dirty="0">
                  <a:solidFill>
                    <a:srgbClr val="27221E"/>
                  </a:solidFill>
                  <a:latin typeface="Arimo"/>
                </a:rPr>
                <a:t>Negotiable:</a:t>
              </a:r>
            </a:p>
            <a:p>
              <a:pPr>
                <a:lnSpc>
                  <a:spcPts val="1157"/>
                </a:lnSpc>
              </a:pPr>
              <a:r>
                <a:rPr lang="en-US" sz="826" spc="24" dirty="0">
                  <a:solidFill>
                    <a:srgbClr val="27221E"/>
                  </a:solidFill>
                  <a:latin typeface="Arimo"/>
                </a:rPr>
                <a:t>English (BEC Vantage)</a:t>
              </a:r>
            </a:p>
            <a:p>
              <a:pPr>
                <a:lnSpc>
                  <a:spcPts val="1157"/>
                </a:lnSpc>
              </a:pPr>
              <a:endParaRPr lang="en-US" sz="826" spc="24" dirty="0">
                <a:solidFill>
                  <a:srgbClr val="27221E"/>
                </a:solidFill>
                <a:latin typeface="Arimo"/>
              </a:endParaRPr>
            </a:p>
          </p:txBody>
        </p:sp>
        <p:sp>
          <p:nvSpPr>
            <p:cNvPr id="13" name="TextBox 13"/>
            <p:cNvSpPr txBox="1"/>
            <p:nvPr/>
          </p:nvSpPr>
          <p:spPr>
            <a:xfrm>
              <a:off x="0" y="-19050"/>
              <a:ext cx="2692941" cy="29081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>
                <a:lnSpc>
                  <a:spcPts val="1634"/>
                </a:lnSpc>
              </a:pPr>
              <a:r>
                <a:rPr lang="en-US" sz="1361" dirty="0">
                  <a:solidFill>
                    <a:srgbClr val="27221E"/>
                  </a:solidFill>
                  <a:latin typeface="Ubuntu"/>
                </a:rPr>
                <a:t>Language</a:t>
              </a:r>
            </a:p>
          </p:txBody>
        </p:sp>
        <p:sp>
          <p:nvSpPr>
            <p:cNvPr id="14" name="AutoShape 14"/>
            <p:cNvSpPr/>
            <p:nvPr/>
          </p:nvSpPr>
          <p:spPr>
            <a:xfrm>
              <a:off x="0" y="1710470"/>
              <a:ext cx="2702824" cy="12353"/>
            </a:xfrm>
            <a:prstGeom prst="rect">
              <a:avLst/>
            </a:prstGeom>
            <a:solidFill>
              <a:srgbClr val="F72C2C"/>
            </a:solidFill>
          </p:spPr>
        </p:sp>
      </p:grpSp>
      <p:grpSp>
        <p:nvGrpSpPr>
          <p:cNvPr id="15" name="Group 15"/>
          <p:cNvGrpSpPr/>
          <p:nvPr/>
        </p:nvGrpSpPr>
        <p:grpSpPr>
          <a:xfrm>
            <a:off x="2984854" y="3660436"/>
            <a:ext cx="4141324" cy="4066076"/>
            <a:chOff x="0" y="-51800"/>
            <a:chExt cx="5521765" cy="5091836"/>
          </a:xfrm>
        </p:grpSpPr>
        <p:sp>
          <p:nvSpPr>
            <p:cNvPr id="16" name="TextBox 16"/>
            <p:cNvSpPr txBox="1"/>
            <p:nvPr/>
          </p:nvSpPr>
          <p:spPr>
            <a:xfrm>
              <a:off x="24707" y="553035"/>
              <a:ext cx="5497058" cy="561991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>
                <a:lnSpc>
                  <a:spcPts val="1225"/>
                </a:lnSpc>
              </a:pPr>
              <a:r>
                <a:rPr lang="en-US" sz="875" spc="39" dirty="0">
                  <a:solidFill>
                    <a:srgbClr val="FFFFFF">
                      <a:alpha val="74902"/>
                    </a:srgbClr>
                  </a:solidFill>
                  <a:latin typeface="Arimo"/>
                </a:rPr>
                <a:t>Hero AG</a:t>
              </a:r>
            </a:p>
            <a:p>
              <a:pPr>
                <a:lnSpc>
                  <a:spcPts val="1225"/>
                </a:lnSpc>
              </a:pPr>
              <a:r>
                <a:rPr lang="en-US" sz="875" spc="39" dirty="0">
                  <a:solidFill>
                    <a:srgbClr val="FFFFFF">
                      <a:alpha val="74902"/>
                    </a:srgbClr>
                  </a:solidFill>
                  <a:latin typeface="Arimo"/>
                </a:rPr>
                <a:t>since January 2017 (promotion January 2019 to Head of Business and Process Development)</a:t>
              </a:r>
            </a:p>
          </p:txBody>
        </p:sp>
        <p:sp>
          <p:nvSpPr>
            <p:cNvPr id="17" name="TextBox 17"/>
            <p:cNvSpPr txBox="1"/>
            <p:nvPr/>
          </p:nvSpPr>
          <p:spPr>
            <a:xfrm>
              <a:off x="24707" y="297492"/>
              <a:ext cx="5497058" cy="207172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>
                <a:lnSpc>
                  <a:spcPts val="1167"/>
                </a:lnSpc>
              </a:pPr>
              <a:r>
                <a:rPr lang="en-US" sz="972" spc="53" dirty="0">
                  <a:solidFill>
                    <a:srgbClr val="FFFFFF"/>
                  </a:solidFill>
                  <a:latin typeface="Arimo Bold"/>
                </a:rPr>
                <a:t>HEAD OF BUSINESS AND PROCESS DEVELOPMENT</a:t>
              </a:r>
            </a:p>
          </p:txBody>
        </p:sp>
        <p:sp>
          <p:nvSpPr>
            <p:cNvPr id="18" name="TextBox 18"/>
            <p:cNvSpPr txBox="1"/>
            <p:nvPr/>
          </p:nvSpPr>
          <p:spPr>
            <a:xfrm>
              <a:off x="12353" y="1178489"/>
              <a:ext cx="5497058" cy="1827509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178500" lvl="1" indent="-89250">
                <a:lnSpc>
                  <a:spcPts val="1157"/>
                </a:lnSpc>
                <a:buFont typeface="Arial"/>
                <a:buChar char="•"/>
              </a:pPr>
              <a:r>
                <a:rPr lang="en-US" sz="826" spc="24" dirty="0">
                  <a:solidFill>
                    <a:srgbClr val="FFFFFF"/>
                  </a:solidFill>
                  <a:latin typeface="Arimo"/>
                </a:rPr>
                <a:t>Lead through the digital transformation of Hero Switzerland by creation of a digital strategy and lead the digital board</a:t>
              </a:r>
            </a:p>
            <a:p>
              <a:pPr marL="178500" lvl="1" indent="-89250">
                <a:lnSpc>
                  <a:spcPts val="1157"/>
                </a:lnSpc>
                <a:buFont typeface="Arial"/>
                <a:buChar char="•"/>
              </a:pPr>
              <a:r>
                <a:rPr lang="en-US" sz="826" spc="24" dirty="0">
                  <a:solidFill>
                    <a:srgbClr val="FFFFFF"/>
                  </a:solidFill>
                  <a:latin typeface="Arimo"/>
                </a:rPr>
                <a:t>Successful execution of several projects like CRM, new products lines (on-time, in-cost, full scope)</a:t>
              </a:r>
            </a:p>
            <a:p>
              <a:pPr marL="178500" lvl="1" indent="-89250">
                <a:lnSpc>
                  <a:spcPts val="1157"/>
                </a:lnSpc>
                <a:buFont typeface="Arial"/>
                <a:buChar char="•"/>
              </a:pPr>
              <a:r>
                <a:rPr lang="en-US" sz="826" spc="24" dirty="0">
                  <a:solidFill>
                    <a:srgbClr val="FFFFFF"/>
                  </a:solidFill>
                  <a:latin typeface="Arimo"/>
                </a:rPr>
                <a:t>Successful negotiation of the distribution logistics contract with a 3PL (reduction of cost by 5% - contract 5 MCHF)</a:t>
              </a:r>
            </a:p>
            <a:p>
              <a:pPr marL="178500" lvl="1" indent="-89250">
                <a:lnSpc>
                  <a:spcPts val="1157"/>
                </a:lnSpc>
                <a:buFont typeface="Arial"/>
                <a:buChar char="•"/>
              </a:pPr>
              <a:r>
                <a:rPr lang="en-US" sz="826" spc="24" dirty="0">
                  <a:solidFill>
                    <a:srgbClr val="FFFFFF"/>
                  </a:solidFill>
                  <a:latin typeface="Arimo"/>
                </a:rPr>
                <a:t>Member of the Management Team Switzerland and consultant for all internal continuous projects for the General Manager</a:t>
              </a:r>
            </a:p>
            <a:p>
              <a:pPr marL="178500" lvl="1" indent="-89250">
                <a:lnSpc>
                  <a:spcPts val="1157"/>
                </a:lnSpc>
                <a:buFont typeface="Arial"/>
                <a:buChar char="•"/>
              </a:pPr>
              <a:r>
                <a:rPr lang="en-US" sz="826" spc="24" dirty="0">
                  <a:solidFill>
                    <a:srgbClr val="FFFFFF"/>
                  </a:solidFill>
                  <a:latin typeface="Arimo"/>
                </a:rPr>
                <a:t>Lead COVID-19 supply chain task force</a:t>
              </a:r>
            </a:p>
          </p:txBody>
        </p:sp>
        <p:sp>
          <p:nvSpPr>
            <p:cNvPr id="19" name="TextBox 19"/>
            <p:cNvSpPr txBox="1"/>
            <p:nvPr/>
          </p:nvSpPr>
          <p:spPr>
            <a:xfrm>
              <a:off x="12353" y="-39448"/>
              <a:ext cx="5484706" cy="29081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>
                <a:lnSpc>
                  <a:spcPts val="1634"/>
                </a:lnSpc>
              </a:pPr>
              <a:r>
                <a:rPr lang="en-US" sz="1361" dirty="0">
                  <a:solidFill>
                    <a:srgbClr val="FFFFFF"/>
                  </a:solidFill>
                  <a:latin typeface="Ubuntu Bold"/>
                </a:rPr>
                <a:t>Career Summary</a:t>
              </a:r>
            </a:p>
          </p:txBody>
        </p:sp>
        <p:sp>
          <p:nvSpPr>
            <p:cNvPr id="20" name="AutoShape 20"/>
            <p:cNvSpPr/>
            <p:nvPr/>
          </p:nvSpPr>
          <p:spPr>
            <a:xfrm>
              <a:off x="0" y="-51800"/>
              <a:ext cx="5494588" cy="12352"/>
            </a:xfrm>
            <a:prstGeom prst="rect">
              <a:avLst/>
            </a:prstGeom>
            <a:solidFill>
              <a:srgbClr val="F72C2C"/>
            </a:solidFill>
          </p:spPr>
        </p:sp>
        <p:sp>
          <p:nvSpPr>
            <p:cNvPr id="21" name="TextBox 21"/>
            <p:cNvSpPr txBox="1"/>
            <p:nvPr/>
          </p:nvSpPr>
          <p:spPr>
            <a:xfrm>
              <a:off x="12353" y="3351130"/>
              <a:ext cx="5497058" cy="369281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>
                <a:lnSpc>
                  <a:spcPts val="1225"/>
                </a:lnSpc>
              </a:pPr>
              <a:r>
                <a:rPr lang="en-US" sz="875" spc="39" dirty="0">
                  <a:solidFill>
                    <a:srgbClr val="FFFFFF">
                      <a:alpha val="74902"/>
                    </a:srgbClr>
                  </a:solidFill>
                  <a:latin typeface="Arimo"/>
                </a:rPr>
                <a:t>Zehnder Group International AG</a:t>
              </a:r>
            </a:p>
            <a:p>
              <a:pPr>
                <a:lnSpc>
                  <a:spcPts val="1225"/>
                </a:lnSpc>
              </a:pPr>
              <a:r>
                <a:rPr lang="en-US" sz="875" spc="39" dirty="0">
                  <a:solidFill>
                    <a:srgbClr val="FFFFFF">
                      <a:alpha val="74902"/>
                    </a:srgbClr>
                  </a:solidFill>
                  <a:latin typeface="Arimo"/>
                </a:rPr>
                <a:t>November 2011 - December 2016 (several promotion – last May 2015)</a:t>
              </a:r>
            </a:p>
          </p:txBody>
        </p:sp>
        <p:sp>
          <p:nvSpPr>
            <p:cNvPr id="22" name="TextBox 22"/>
            <p:cNvSpPr txBox="1"/>
            <p:nvPr/>
          </p:nvSpPr>
          <p:spPr>
            <a:xfrm>
              <a:off x="12353" y="3095588"/>
              <a:ext cx="5497059" cy="207172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>
                <a:lnSpc>
                  <a:spcPts val="1167"/>
                </a:lnSpc>
              </a:pPr>
              <a:r>
                <a:rPr lang="en-US" sz="972" spc="53" dirty="0">
                  <a:solidFill>
                    <a:srgbClr val="FFFFFF"/>
                  </a:solidFill>
                  <a:latin typeface="Arimo Bold"/>
                </a:rPr>
                <a:t>HEAD OF CAS BUSINESS SERVICE</a:t>
              </a:r>
            </a:p>
          </p:txBody>
        </p:sp>
        <p:sp>
          <p:nvSpPr>
            <p:cNvPr id="23" name="TextBox 23"/>
            <p:cNvSpPr txBox="1"/>
            <p:nvPr/>
          </p:nvSpPr>
          <p:spPr>
            <a:xfrm>
              <a:off x="24707" y="3828080"/>
              <a:ext cx="5497058" cy="1211956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178500" lvl="1" indent="-89250">
                <a:lnSpc>
                  <a:spcPts val="1157"/>
                </a:lnSpc>
                <a:buFont typeface="Arial"/>
                <a:buChar char="•"/>
              </a:pPr>
              <a:r>
                <a:rPr lang="en-US" sz="826" spc="24" dirty="0">
                  <a:solidFill>
                    <a:srgbClr val="FFFFFF"/>
                  </a:solidFill>
                  <a:latin typeface="Arimo"/>
                </a:rPr>
                <a:t>Successful execution of several projects like CRM, SAP (on-time, in-cost, full scope – internationally)</a:t>
              </a:r>
            </a:p>
            <a:p>
              <a:pPr marL="178500" lvl="1" indent="-89250">
                <a:lnSpc>
                  <a:spcPts val="1157"/>
                </a:lnSpc>
                <a:buFont typeface="Arial"/>
                <a:buChar char="•"/>
              </a:pPr>
              <a:r>
                <a:rPr lang="en-US" sz="826" spc="24" dirty="0">
                  <a:solidFill>
                    <a:srgbClr val="FFFFFF"/>
                  </a:solidFill>
                  <a:latin typeface="Arimo"/>
                </a:rPr>
                <a:t>Successful re-organization of the back-office structure for Clean Air Solution which include, sales back-office, controlling, service organization internationally</a:t>
              </a:r>
            </a:p>
            <a:p>
              <a:pPr marL="178500" lvl="1" indent="-89250">
                <a:lnSpc>
                  <a:spcPts val="1157"/>
                </a:lnSpc>
                <a:buFont typeface="Arial"/>
                <a:buChar char="•"/>
              </a:pPr>
              <a:r>
                <a:rPr lang="en-US" sz="826" spc="24" dirty="0">
                  <a:solidFill>
                    <a:srgbClr val="FFFFFF"/>
                  </a:solidFill>
                  <a:latin typeface="Arimo"/>
                </a:rPr>
                <a:t>Build up the sales and service back-office in Switzerland and America</a:t>
              </a:r>
            </a:p>
            <a:p>
              <a:pPr marL="178500" lvl="1" indent="-89250">
                <a:lnSpc>
                  <a:spcPts val="1157"/>
                </a:lnSpc>
                <a:buFont typeface="Arial"/>
                <a:buChar char="•"/>
              </a:pPr>
              <a:r>
                <a:rPr lang="en-US" sz="826" spc="24" dirty="0">
                  <a:solidFill>
                    <a:srgbClr val="FFFFFF"/>
                  </a:solidFill>
                  <a:latin typeface="Arimo"/>
                </a:rPr>
                <a:t>Consultant for service and sales strategy for the Head of Clean Air Solution</a:t>
              </a:r>
            </a:p>
          </p:txBody>
        </p:sp>
      </p:grpSp>
      <p:grpSp>
        <p:nvGrpSpPr>
          <p:cNvPr id="24" name="Group 24"/>
          <p:cNvGrpSpPr/>
          <p:nvPr/>
        </p:nvGrpSpPr>
        <p:grpSpPr>
          <a:xfrm>
            <a:off x="3032071" y="7861301"/>
            <a:ext cx="4141324" cy="2057400"/>
            <a:chOff x="0" y="0"/>
            <a:chExt cx="5521765" cy="2876654"/>
          </a:xfrm>
        </p:grpSpPr>
        <p:sp>
          <p:nvSpPr>
            <p:cNvPr id="25" name="TextBox 25"/>
            <p:cNvSpPr txBox="1"/>
            <p:nvPr/>
          </p:nvSpPr>
          <p:spPr>
            <a:xfrm>
              <a:off x="0" y="949703"/>
              <a:ext cx="5497059" cy="20610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>
                <a:lnSpc>
                  <a:spcPts val="1225"/>
                </a:lnSpc>
              </a:pPr>
              <a:r>
                <a:rPr lang="en-US" sz="875" spc="39" dirty="0">
                  <a:solidFill>
                    <a:srgbClr val="FFFFFF">
                      <a:alpha val="74902"/>
                    </a:srgbClr>
                  </a:solidFill>
                  <a:latin typeface="Arimo"/>
                </a:rPr>
                <a:t>with focus on digital transformation</a:t>
              </a:r>
            </a:p>
          </p:txBody>
        </p:sp>
        <p:sp>
          <p:nvSpPr>
            <p:cNvPr id="26" name="TextBox 26"/>
            <p:cNvSpPr txBox="1"/>
            <p:nvPr/>
          </p:nvSpPr>
          <p:spPr>
            <a:xfrm>
              <a:off x="0" y="694160"/>
              <a:ext cx="5497059" cy="207172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>
                <a:lnSpc>
                  <a:spcPts val="1167"/>
                </a:lnSpc>
              </a:pPr>
              <a:r>
                <a:rPr lang="en-US" sz="972" spc="53">
                  <a:solidFill>
                    <a:srgbClr val="FFFFFF"/>
                  </a:solidFill>
                  <a:latin typeface="Arimo Bold"/>
                </a:rPr>
                <a:t>MASTER OF BUSINESS ADMINISTRATION</a:t>
              </a:r>
            </a:p>
          </p:txBody>
        </p:sp>
        <p:sp>
          <p:nvSpPr>
            <p:cNvPr id="27" name="TextBox 27"/>
            <p:cNvSpPr txBox="1"/>
            <p:nvPr/>
          </p:nvSpPr>
          <p:spPr>
            <a:xfrm>
              <a:off x="12353" y="1229005"/>
              <a:ext cx="5497058" cy="410251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178500" lvl="1" indent="-89250">
                <a:lnSpc>
                  <a:spcPts val="1157"/>
                </a:lnSpc>
                <a:buFont typeface="Arial"/>
                <a:buChar char="•"/>
              </a:pPr>
              <a:r>
                <a:rPr lang="en-US" sz="826" spc="24" dirty="0">
                  <a:solidFill>
                    <a:srgbClr val="FFFFFF"/>
                  </a:solidFill>
                  <a:latin typeface="Arimo"/>
                </a:rPr>
                <a:t>Start the master in August 2021 at the FHNW in Basel</a:t>
              </a:r>
            </a:p>
            <a:p>
              <a:pPr marL="178500" lvl="1" indent="-89250">
                <a:lnSpc>
                  <a:spcPts val="1157"/>
                </a:lnSpc>
                <a:buFont typeface="Arial"/>
                <a:buChar char="•"/>
              </a:pPr>
              <a:r>
                <a:rPr lang="en-US" sz="826" spc="24" dirty="0">
                  <a:solidFill>
                    <a:srgbClr val="FFFFFF"/>
                  </a:solidFill>
                  <a:latin typeface="Arimo"/>
                </a:rPr>
                <a:t>Not yet found any master thesis</a:t>
              </a:r>
            </a:p>
          </p:txBody>
        </p:sp>
        <p:sp>
          <p:nvSpPr>
            <p:cNvPr id="28" name="TextBox 28"/>
            <p:cNvSpPr txBox="1"/>
            <p:nvPr/>
          </p:nvSpPr>
          <p:spPr>
            <a:xfrm>
              <a:off x="12353" y="214882"/>
              <a:ext cx="5484706" cy="29081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>
                <a:lnSpc>
                  <a:spcPts val="1634"/>
                </a:lnSpc>
              </a:pPr>
              <a:r>
                <a:rPr lang="en-US" sz="1361">
                  <a:solidFill>
                    <a:srgbClr val="FFFFFF"/>
                  </a:solidFill>
                  <a:latin typeface="Ubuntu Bold"/>
                </a:rPr>
                <a:t>Academic Background</a:t>
              </a:r>
            </a:p>
          </p:txBody>
        </p:sp>
        <p:sp>
          <p:nvSpPr>
            <p:cNvPr id="29" name="AutoShape 29"/>
            <p:cNvSpPr/>
            <p:nvPr/>
          </p:nvSpPr>
          <p:spPr>
            <a:xfrm>
              <a:off x="0" y="0"/>
              <a:ext cx="5494588" cy="12353"/>
            </a:xfrm>
            <a:prstGeom prst="rect">
              <a:avLst/>
            </a:prstGeom>
            <a:solidFill>
              <a:srgbClr val="F72C2C"/>
            </a:solidFill>
          </p:spPr>
        </p:sp>
        <p:sp>
          <p:nvSpPr>
            <p:cNvPr id="30" name="TextBox 30"/>
            <p:cNvSpPr txBox="1"/>
            <p:nvPr/>
          </p:nvSpPr>
          <p:spPr>
            <a:xfrm>
              <a:off x="12353" y="2223444"/>
              <a:ext cx="5497059" cy="20610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>
                <a:lnSpc>
                  <a:spcPts val="1225"/>
                </a:lnSpc>
              </a:pPr>
              <a:r>
                <a:rPr lang="en-US" sz="875" spc="39">
                  <a:solidFill>
                    <a:srgbClr val="FFFFFF">
                      <a:alpha val="74902"/>
                    </a:srgbClr>
                  </a:solidFill>
                  <a:latin typeface="Arimo"/>
                </a:rPr>
                <a:t>October 2011 to September 2014</a:t>
              </a:r>
            </a:p>
          </p:txBody>
        </p:sp>
        <p:sp>
          <p:nvSpPr>
            <p:cNvPr id="31" name="TextBox 31"/>
            <p:cNvSpPr txBox="1"/>
            <p:nvPr/>
          </p:nvSpPr>
          <p:spPr>
            <a:xfrm>
              <a:off x="12353" y="1967902"/>
              <a:ext cx="5497059" cy="207172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>
                <a:lnSpc>
                  <a:spcPts val="1167"/>
                </a:lnSpc>
              </a:pPr>
              <a:r>
                <a:rPr lang="en-US" sz="972" spc="53">
                  <a:solidFill>
                    <a:srgbClr val="FFFFFF"/>
                  </a:solidFill>
                  <a:latin typeface="Arimo Bold"/>
                </a:rPr>
                <a:t>HIGHER BUSINESS ADMINISTRATION</a:t>
              </a:r>
            </a:p>
          </p:txBody>
        </p:sp>
        <p:sp>
          <p:nvSpPr>
            <p:cNvPr id="32" name="TextBox 32"/>
            <p:cNvSpPr txBox="1"/>
            <p:nvPr/>
          </p:nvSpPr>
          <p:spPr>
            <a:xfrm>
              <a:off x="24706" y="2502746"/>
              <a:ext cx="5497059" cy="373908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178500" lvl="1" indent="-89250">
                <a:lnSpc>
                  <a:spcPts val="1157"/>
                </a:lnSpc>
                <a:buFont typeface="Arial"/>
                <a:buChar char="•"/>
              </a:pPr>
              <a:r>
                <a:rPr lang="en-US" sz="826" spc="24" dirty="0">
                  <a:solidFill>
                    <a:srgbClr val="FFFFFF"/>
                  </a:solidFill>
                  <a:latin typeface="Arimo"/>
                </a:rPr>
                <a:t>At the HFW in Aarau</a:t>
              </a:r>
            </a:p>
            <a:p>
              <a:pPr marL="178500" lvl="1" indent="-89250">
                <a:lnSpc>
                  <a:spcPts val="1157"/>
                </a:lnSpc>
                <a:buFont typeface="Arial"/>
                <a:buChar char="•"/>
              </a:pPr>
              <a:r>
                <a:rPr lang="en-US" sz="826" spc="24" dirty="0">
                  <a:solidFill>
                    <a:srgbClr val="FFFFFF"/>
                  </a:solidFill>
                  <a:latin typeface="Arimo"/>
                </a:rPr>
                <a:t>Dipl. </a:t>
              </a:r>
              <a:r>
                <a:rPr lang="en-US" sz="826" spc="24" dirty="0" err="1">
                  <a:solidFill>
                    <a:srgbClr val="FFFFFF"/>
                  </a:solidFill>
                  <a:latin typeface="Arimo"/>
                </a:rPr>
                <a:t>Betriebswirtschafter</a:t>
              </a:r>
              <a:r>
                <a:rPr lang="en-US" sz="826" spc="24" dirty="0">
                  <a:solidFill>
                    <a:srgbClr val="FFFFFF"/>
                  </a:solidFill>
                  <a:latin typeface="Arimo"/>
                </a:rPr>
                <a:t> in HF</a:t>
              </a:r>
            </a:p>
          </p:txBody>
        </p:sp>
      </p:grpSp>
      <p:pic>
        <p:nvPicPr>
          <p:cNvPr id="33" name="Picture 3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289935" y="1554895"/>
            <a:ext cx="1857388" cy="1393041"/>
          </a:xfrm>
          <a:prstGeom prst="rect">
            <a:avLst/>
          </a:prstGeom>
        </p:spPr>
      </p:pic>
      <p:grpSp>
        <p:nvGrpSpPr>
          <p:cNvPr id="34" name="Group 34"/>
          <p:cNvGrpSpPr/>
          <p:nvPr/>
        </p:nvGrpSpPr>
        <p:grpSpPr>
          <a:xfrm>
            <a:off x="3003384" y="491653"/>
            <a:ext cx="1908529" cy="3315120"/>
            <a:chOff x="0" y="-19050"/>
            <a:chExt cx="2544706" cy="3331534"/>
          </a:xfrm>
        </p:grpSpPr>
        <p:sp>
          <p:nvSpPr>
            <p:cNvPr id="35" name="TextBox 35"/>
            <p:cNvSpPr txBox="1"/>
            <p:nvPr/>
          </p:nvSpPr>
          <p:spPr>
            <a:xfrm>
              <a:off x="0" y="374130"/>
              <a:ext cx="2544706" cy="2938354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>
                <a:lnSpc>
                  <a:spcPts val="1157"/>
                </a:lnSpc>
              </a:pPr>
              <a:r>
                <a:rPr lang="en-US" sz="826" spc="24" dirty="0">
                  <a:solidFill>
                    <a:srgbClr val="FFFFFF"/>
                  </a:solidFill>
                  <a:latin typeface="Arimo"/>
                </a:rPr>
                <a:t>«Winning is simply a mindset. A mindset however, it is only developed by outstanding individuals.”</a:t>
              </a:r>
            </a:p>
            <a:p>
              <a:pPr>
                <a:lnSpc>
                  <a:spcPts val="1157"/>
                </a:lnSpc>
              </a:pPr>
              <a:endParaRPr lang="en-US" sz="826" spc="24" dirty="0">
                <a:solidFill>
                  <a:srgbClr val="FFFFFF"/>
                </a:solidFill>
                <a:latin typeface="Arimo"/>
              </a:endParaRPr>
            </a:p>
            <a:p>
              <a:pPr>
                <a:lnSpc>
                  <a:spcPts val="1157"/>
                </a:lnSpc>
              </a:pPr>
              <a:r>
                <a:rPr lang="en-US" sz="1167" spc="35" dirty="0">
                  <a:solidFill>
                    <a:srgbClr val="FFFFFF"/>
                  </a:solidFill>
                  <a:latin typeface="Arimo"/>
                </a:rPr>
                <a:t>I strong believe in leading by value and vision. If the people understand the final result and share your values, they will follow you anywhere. That is what I understand with develop outstanding individuals.</a:t>
              </a:r>
            </a:p>
            <a:p>
              <a:pPr>
                <a:lnSpc>
                  <a:spcPts val="1157"/>
                </a:lnSpc>
              </a:pPr>
              <a:r>
                <a:rPr lang="en-US" sz="1167" spc="35" dirty="0">
                  <a:solidFill>
                    <a:srgbClr val="FFFFFF"/>
                  </a:solidFill>
                  <a:latin typeface="Arimo"/>
                </a:rPr>
                <a:t>I like to be connected with various functions, leading projects and contribute to the success of the company. By always delight the consumer.</a:t>
              </a:r>
            </a:p>
            <a:p>
              <a:pPr>
                <a:lnSpc>
                  <a:spcPts val="1157"/>
                </a:lnSpc>
              </a:pPr>
              <a:endParaRPr lang="en-US" sz="1167" spc="35" dirty="0">
                <a:solidFill>
                  <a:srgbClr val="FFFFFF"/>
                </a:solidFill>
                <a:latin typeface="Arimo"/>
              </a:endParaRPr>
            </a:p>
          </p:txBody>
        </p:sp>
        <p:sp>
          <p:nvSpPr>
            <p:cNvPr id="36" name="TextBox 36"/>
            <p:cNvSpPr txBox="1"/>
            <p:nvPr/>
          </p:nvSpPr>
          <p:spPr>
            <a:xfrm>
              <a:off x="0" y="-19050"/>
              <a:ext cx="2544706" cy="29081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>
                <a:lnSpc>
                  <a:spcPts val="1634"/>
                </a:lnSpc>
              </a:pPr>
              <a:r>
                <a:rPr lang="en-US" sz="1361">
                  <a:solidFill>
                    <a:srgbClr val="FFFFFF"/>
                  </a:solidFill>
                  <a:latin typeface="Ubuntu Bold"/>
                </a:rPr>
                <a:t>Personal Profile</a:t>
              </a:r>
            </a:p>
          </p:txBody>
        </p:sp>
      </p:grpSp>
      <p:grpSp>
        <p:nvGrpSpPr>
          <p:cNvPr id="37" name="Group 37"/>
          <p:cNvGrpSpPr/>
          <p:nvPr/>
        </p:nvGrpSpPr>
        <p:grpSpPr>
          <a:xfrm>
            <a:off x="5246859" y="491653"/>
            <a:ext cx="1908529" cy="1203852"/>
            <a:chOff x="0" y="-19050"/>
            <a:chExt cx="2544706" cy="1605137"/>
          </a:xfrm>
        </p:grpSpPr>
        <p:sp>
          <p:nvSpPr>
            <p:cNvPr id="38" name="TextBox 38"/>
            <p:cNvSpPr txBox="1"/>
            <p:nvPr/>
          </p:nvSpPr>
          <p:spPr>
            <a:xfrm>
              <a:off x="0" y="374130"/>
              <a:ext cx="2544706" cy="1211957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178499" lvl="1" indent="-89250">
                <a:lnSpc>
                  <a:spcPts val="1157"/>
                </a:lnSpc>
                <a:buFont typeface="Arial"/>
                <a:buChar char="•"/>
              </a:pPr>
              <a:r>
                <a:rPr lang="en-US" sz="826" spc="24" dirty="0">
                  <a:solidFill>
                    <a:srgbClr val="FFFFFF"/>
                  </a:solidFill>
                  <a:latin typeface="Arimo"/>
                </a:rPr>
                <a:t>Energetic &amp; structured way of working</a:t>
              </a:r>
            </a:p>
            <a:p>
              <a:pPr marL="178499" lvl="1" indent="-89250">
                <a:lnSpc>
                  <a:spcPts val="1157"/>
                </a:lnSpc>
                <a:buFont typeface="Arial"/>
                <a:buChar char="•"/>
              </a:pPr>
              <a:r>
                <a:rPr lang="en-US" sz="826" spc="24" dirty="0">
                  <a:solidFill>
                    <a:srgbClr val="FFFFFF"/>
                  </a:solidFill>
                  <a:latin typeface="Arimo"/>
                </a:rPr>
                <a:t>Passion for strategy and holistic view</a:t>
              </a:r>
            </a:p>
            <a:p>
              <a:pPr marL="178499" lvl="1" indent="-89250">
                <a:lnSpc>
                  <a:spcPts val="1157"/>
                </a:lnSpc>
                <a:buFont typeface="Arial"/>
                <a:buChar char="•"/>
              </a:pPr>
              <a:r>
                <a:rPr lang="en-US" sz="826" spc="24" dirty="0">
                  <a:solidFill>
                    <a:srgbClr val="FFFFFF"/>
                  </a:solidFill>
                  <a:latin typeface="Arimo"/>
                </a:rPr>
                <a:t>Strong communicator</a:t>
              </a:r>
            </a:p>
            <a:p>
              <a:pPr marL="178500" lvl="1" indent="-89250">
                <a:lnSpc>
                  <a:spcPts val="1157"/>
                </a:lnSpc>
                <a:buFont typeface="Arial"/>
                <a:buChar char="•"/>
              </a:pPr>
              <a:r>
                <a:rPr lang="en-US" sz="826" spc="24" dirty="0">
                  <a:solidFill>
                    <a:srgbClr val="FFFFFF"/>
                  </a:solidFill>
                  <a:latin typeface="Arimo"/>
                </a:rPr>
                <a:t>Business Enabler</a:t>
              </a:r>
            </a:p>
          </p:txBody>
        </p:sp>
        <p:sp>
          <p:nvSpPr>
            <p:cNvPr id="39" name="TextBox 39"/>
            <p:cNvSpPr txBox="1"/>
            <p:nvPr/>
          </p:nvSpPr>
          <p:spPr>
            <a:xfrm>
              <a:off x="0" y="-19050"/>
              <a:ext cx="2544706" cy="29081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>
                <a:lnSpc>
                  <a:spcPts val="1634"/>
                </a:lnSpc>
              </a:pPr>
              <a:r>
                <a:rPr lang="en-US" sz="1361">
                  <a:solidFill>
                    <a:srgbClr val="FFFFFF"/>
                  </a:solidFill>
                  <a:latin typeface="Ubuntu Bold"/>
                </a:rPr>
                <a:t>Characteristics</a:t>
              </a:r>
            </a:p>
          </p:txBody>
        </p:sp>
      </p:grpSp>
      <p:grpSp>
        <p:nvGrpSpPr>
          <p:cNvPr id="40" name="Group 11">
            <a:extLst>
              <a:ext uri="{FF2B5EF4-FFF2-40B4-BE49-F238E27FC236}">
                <a16:creationId xmlns:a16="http://schemas.microsoft.com/office/drawing/2014/main" id="{BB93BA71-9F7C-40A9-8B79-5AC6D6D7C06B}"/>
              </a:ext>
            </a:extLst>
          </p:cNvPr>
          <p:cNvGrpSpPr/>
          <p:nvPr/>
        </p:nvGrpSpPr>
        <p:grpSpPr>
          <a:xfrm>
            <a:off x="289935" y="9078898"/>
            <a:ext cx="2027118" cy="1040054"/>
            <a:chOff x="0" y="-19049"/>
            <a:chExt cx="2702824" cy="1741872"/>
          </a:xfrm>
        </p:grpSpPr>
        <p:sp>
          <p:nvSpPr>
            <p:cNvPr id="41" name="TextBox 12">
              <a:extLst>
                <a:ext uri="{FF2B5EF4-FFF2-40B4-BE49-F238E27FC236}">
                  <a16:creationId xmlns:a16="http://schemas.microsoft.com/office/drawing/2014/main" id="{3D96B770-ECAC-4630-AB43-BF8D45ABD084}"/>
                </a:ext>
              </a:extLst>
            </p:cNvPr>
            <p:cNvSpPr txBox="1"/>
            <p:nvPr/>
          </p:nvSpPr>
          <p:spPr>
            <a:xfrm>
              <a:off x="0" y="361778"/>
              <a:ext cx="2668235" cy="596403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>
                <a:lnSpc>
                  <a:spcPts val="1157"/>
                </a:lnSpc>
              </a:pPr>
              <a:r>
                <a:rPr lang="en-US" sz="826" spc="24" dirty="0">
                  <a:solidFill>
                    <a:srgbClr val="27221E"/>
                  </a:solidFill>
                  <a:latin typeface="Arimo"/>
                </a:rPr>
                <a:t>Notice period: 6 months</a:t>
              </a:r>
            </a:p>
            <a:p>
              <a:pPr>
                <a:lnSpc>
                  <a:spcPts val="1157"/>
                </a:lnSpc>
              </a:pPr>
              <a:r>
                <a:rPr lang="en-US" sz="826" spc="24" dirty="0">
                  <a:solidFill>
                    <a:srgbClr val="27221E"/>
                  </a:solidFill>
                  <a:latin typeface="Arimo"/>
                </a:rPr>
                <a:t>Reference: hand over in a meeting</a:t>
              </a:r>
            </a:p>
            <a:p>
              <a:pPr>
                <a:lnSpc>
                  <a:spcPts val="1157"/>
                </a:lnSpc>
              </a:pPr>
              <a:r>
                <a:rPr lang="en-US" sz="826" spc="24" dirty="0">
                  <a:solidFill>
                    <a:srgbClr val="27221E"/>
                  </a:solidFill>
                  <a:latin typeface="Arimo"/>
                </a:rPr>
                <a:t>Work pensum: currently 90%, wish 80%</a:t>
              </a:r>
            </a:p>
          </p:txBody>
        </p:sp>
        <p:sp>
          <p:nvSpPr>
            <p:cNvPr id="42" name="TextBox 13">
              <a:extLst>
                <a:ext uri="{FF2B5EF4-FFF2-40B4-BE49-F238E27FC236}">
                  <a16:creationId xmlns:a16="http://schemas.microsoft.com/office/drawing/2014/main" id="{22375D4A-44DF-4311-8940-D63C104E1BEF}"/>
                </a:ext>
              </a:extLst>
            </p:cNvPr>
            <p:cNvSpPr txBox="1"/>
            <p:nvPr/>
          </p:nvSpPr>
          <p:spPr>
            <a:xfrm>
              <a:off x="0" y="-19049"/>
              <a:ext cx="2692941" cy="273579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>
                <a:lnSpc>
                  <a:spcPts val="1634"/>
                </a:lnSpc>
              </a:pPr>
              <a:r>
                <a:rPr lang="en-US" sz="1361" dirty="0">
                  <a:solidFill>
                    <a:srgbClr val="27221E"/>
                  </a:solidFill>
                  <a:latin typeface="Ubuntu"/>
                </a:rPr>
                <a:t>Various</a:t>
              </a:r>
            </a:p>
          </p:txBody>
        </p:sp>
        <p:sp>
          <p:nvSpPr>
            <p:cNvPr id="43" name="AutoShape 14">
              <a:extLst>
                <a:ext uri="{FF2B5EF4-FFF2-40B4-BE49-F238E27FC236}">
                  <a16:creationId xmlns:a16="http://schemas.microsoft.com/office/drawing/2014/main" id="{4789A08D-58F4-4F40-ADB0-C883D967B1DC}"/>
                </a:ext>
              </a:extLst>
            </p:cNvPr>
            <p:cNvSpPr/>
            <p:nvPr/>
          </p:nvSpPr>
          <p:spPr>
            <a:xfrm>
              <a:off x="0" y="1710470"/>
              <a:ext cx="2702824" cy="12353"/>
            </a:xfrm>
            <a:prstGeom prst="rect">
              <a:avLst/>
            </a:prstGeom>
            <a:solidFill>
              <a:srgbClr val="F72C2C"/>
            </a:solidFill>
          </p:spPr>
        </p:sp>
      </p:grpSp>
      <p:grpSp>
        <p:nvGrpSpPr>
          <p:cNvPr id="44" name="Group 11">
            <a:extLst>
              <a:ext uri="{FF2B5EF4-FFF2-40B4-BE49-F238E27FC236}">
                <a16:creationId xmlns:a16="http://schemas.microsoft.com/office/drawing/2014/main" id="{A36C2EB9-46E8-4F18-AB6B-50C06BC89C5D}"/>
              </a:ext>
            </a:extLst>
          </p:cNvPr>
          <p:cNvGrpSpPr/>
          <p:nvPr/>
        </p:nvGrpSpPr>
        <p:grpSpPr>
          <a:xfrm>
            <a:off x="303050" y="6023492"/>
            <a:ext cx="2027118" cy="1252202"/>
            <a:chOff x="0" y="-19049"/>
            <a:chExt cx="2702824" cy="1751068"/>
          </a:xfrm>
        </p:grpSpPr>
        <p:sp>
          <p:nvSpPr>
            <p:cNvPr id="45" name="TextBox 12">
              <a:extLst>
                <a:ext uri="{FF2B5EF4-FFF2-40B4-BE49-F238E27FC236}">
                  <a16:creationId xmlns:a16="http://schemas.microsoft.com/office/drawing/2014/main" id="{BEF092BF-3D97-46F5-8D12-8A76A51A8AF5}"/>
                </a:ext>
              </a:extLst>
            </p:cNvPr>
            <p:cNvSpPr txBox="1"/>
            <p:nvPr/>
          </p:nvSpPr>
          <p:spPr>
            <a:xfrm>
              <a:off x="0" y="472817"/>
              <a:ext cx="2668235" cy="1259202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>
                <a:lnSpc>
                  <a:spcPts val="1157"/>
                </a:lnSpc>
              </a:pPr>
              <a:r>
                <a:rPr lang="en-US" sz="826" spc="24" dirty="0">
                  <a:solidFill>
                    <a:srgbClr val="27221E"/>
                  </a:solidFill>
                  <a:latin typeface="Arimo"/>
                </a:rPr>
                <a:t>Management Experience: 4 year</a:t>
              </a:r>
            </a:p>
            <a:p>
              <a:pPr>
                <a:lnSpc>
                  <a:spcPts val="1157"/>
                </a:lnSpc>
              </a:pPr>
              <a:r>
                <a:rPr lang="en-US" sz="826" spc="24" dirty="0">
                  <a:solidFill>
                    <a:srgbClr val="27221E"/>
                  </a:solidFill>
                  <a:latin typeface="Arimo"/>
                </a:rPr>
                <a:t>Leadership Experience: 6 year (1.5-year international leadership)</a:t>
              </a:r>
            </a:p>
            <a:p>
              <a:pPr>
                <a:lnSpc>
                  <a:spcPts val="1157"/>
                </a:lnSpc>
              </a:pPr>
              <a:r>
                <a:rPr lang="en-US" sz="826" spc="24" dirty="0">
                  <a:solidFill>
                    <a:srgbClr val="27221E"/>
                  </a:solidFill>
                  <a:latin typeface="Arimo"/>
                </a:rPr>
                <a:t>Project Management: 6 year – one CRM implementation worldwide (55 user)</a:t>
              </a:r>
            </a:p>
            <a:p>
              <a:pPr>
                <a:lnSpc>
                  <a:spcPts val="1157"/>
                </a:lnSpc>
              </a:pPr>
              <a:endParaRPr lang="en-US" sz="826" spc="24" dirty="0">
                <a:solidFill>
                  <a:srgbClr val="27221E"/>
                </a:solidFill>
                <a:latin typeface="Arimo"/>
              </a:endParaRPr>
            </a:p>
          </p:txBody>
        </p:sp>
        <p:sp>
          <p:nvSpPr>
            <p:cNvPr id="46" name="TextBox 13">
              <a:extLst>
                <a:ext uri="{FF2B5EF4-FFF2-40B4-BE49-F238E27FC236}">
                  <a16:creationId xmlns:a16="http://schemas.microsoft.com/office/drawing/2014/main" id="{C8D08B63-AA0E-4592-AF8A-D8EC4C1BDFD8}"/>
                </a:ext>
              </a:extLst>
            </p:cNvPr>
            <p:cNvSpPr txBox="1"/>
            <p:nvPr/>
          </p:nvSpPr>
          <p:spPr>
            <a:xfrm>
              <a:off x="0" y="-19049"/>
              <a:ext cx="2692941" cy="273579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>
                <a:lnSpc>
                  <a:spcPts val="1634"/>
                </a:lnSpc>
              </a:pPr>
              <a:r>
                <a:rPr lang="en-US" sz="1361" dirty="0">
                  <a:solidFill>
                    <a:srgbClr val="27221E"/>
                  </a:solidFill>
                  <a:latin typeface="Ubuntu"/>
                </a:rPr>
                <a:t>Experience</a:t>
              </a:r>
            </a:p>
          </p:txBody>
        </p:sp>
        <p:sp>
          <p:nvSpPr>
            <p:cNvPr id="47" name="AutoShape 14">
              <a:extLst>
                <a:ext uri="{FF2B5EF4-FFF2-40B4-BE49-F238E27FC236}">
                  <a16:creationId xmlns:a16="http://schemas.microsoft.com/office/drawing/2014/main" id="{FF29D377-47DD-4E4A-B0D2-6C92BE5551E6}"/>
                </a:ext>
              </a:extLst>
            </p:cNvPr>
            <p:cNvSpPr/>
            <p:nvPr/>
          </p:nvSpPr>
          <p:spPr>
            <a:xfrm>
              <a:off x="0" y="1710470"/>
              <a:ext cx="2702824" cy="12353"/>
            </a:xfrm>
            <a:prstGeom prst="rect">
              <a:avLst/>
            </a:prstGeom>
            <a:solidFill>
              <a:srgbClr val="F72C2C"/>
            </a:solidFill>
          </p:spPr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/>
          <p:cNvSpPr/>
          <p:nvPr/>
        </p:nvSpPr>
        <p:spPr>
          <a:xfrm>
            <a:off x="-166765" y="324648"/>
            <a:ext cx="2784870" cy="10042704"/>
          </a:xfrm>
          <a:prstGeom prst="rect">
            <a:avLst/>
          </a:prstGeom>
          <a:solidFill>
            <a:srgbClr val="FFFFFF"/>
          </a:solidFill>
        </p:spPr>
      </p:sp>
      <p:grpSp>
        <p:nvGrpSpPr>
          <p:cNvPr id="3" name="Group 3"/>
          <p:cNvGrpSpPr/>
          <p:nvPr/>
        </p:nvGrpSpPr>
        <p:grpSpPr>
          <a:xfrm>
            <a:off x="3020294" y="840921"/>
            <a:ext cx="1908529" cy="2708068"/>
            <a:chOff x="0" y="-19050"/>
            <a:chExt cx="2544706" cy="2663601"/>
          </a:xfrm>
        </p:grpSpPr>
        <p:sp>
          <p:nvSpPr>
            <p:cNvPr id="4" name="TextBox 4"/>
            <p:cNvSpPr txBox="1"/>
            <p:nvPr/>
          </p:nvSpPr>
          <p:spPr>
            <a:xfrm>
              <a:off x="0" y="374130"/>
              <a:ext cx="2544706" cy="2270421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>
                <a:lnSpc>
                  <a:spcPts val="1157"/>
                </a:lnSpc>
              </a:pPr>
              <a:r>
                <a:rPr lang="en-US" sz="826" spc="24" dirty="0">
                  <a:solidFill>
                    <a:srgbClr val="FFFFFF"/>
                  </a:solidFill>
                  <a:latin typeface="Arimo"/>
                </a:rPr>
                <a:t>«Winning is simply a mindset. A mindset however, it is only developed by outstanding individuals.”</a:t>
              </a:r>
            </a:p>
            <a:p>
              <a:pPr>
                <a:lnSpc>
                  <a:spcPts val="1157"/>
                </a:lnSpc>
              </a:pPr>
              <a:endParaRPr lang="en-US" sz="826" spc="24" dirty="0">
                <a:solidFill>
                  <a:srgbClr val="FFFFFF"/>
                </a:solidFill>
                <a:latin typeface="Arimo"/>
              </a:endParaRPr>
            </a:p>
            <a:p>
              <a:pPr>
                <a:lnSpc>
                  <a:spcPts val="1157"/>
                </a:lnSpc>
              </a:pPr>
              <a:endParaRPr lang="en-US" sz="1167" spc="35" dirty="0">
                <a:solidFill>
                  <a:srgbClr val="FFFFFF"/>
                </a:solidFill>
                <a:latin typeface="Arimo"/>
              </a:endParaRPr>
            </a:p>
            <a:p>
              <a:pPr>
                <a:lnSpc>
                  <a:spcPts val="1157"/>
                </a:lnSpc>
              </a:pPr>
              <a:r>
                <a:rPr lang="en-US" sz="1167" spc="35" dirty="0" err="1">
                  <a:solidFill>
                    <a:srgbClr val="FFFFFF"/>
                  </a:solidFill>
                  <a:latin typeface="Arimo"/>
                </a:rPr>
                <a:t>Meine</a:t>
              </a:r>
              <a:r>
                <a:rPr lang="en-US" sz="1167" spc="35" dirty="0">
                  <a:solidFill>
                    <a:srgbClr val="FFFFFF"/>
                  </a:solidFill>
                  <a:latin typeface="Arimo"/>
                </a:rPr>
                <a:t> Philosophie </a:t>
              </a:r>
              <a:r>
                <a:rPr lang="en-US" sz="1167" spc="35" dirty="0" err="1">
                  <a:solidFill>
                    <a:srgbClr val="FFFFFF"/>
                  </a:solidFill>
                  <a:latin typeface="Arimo"/>
                </a:rPr>
                <a:t>ist</a:t>
              </a:r>
              <a:r>
                <a:rPr lang="en-US" sz="1167" spc="35" dirty="0">
                  <a:solidFill>
                    <a:srgbClr val="FFFFFF"/>
                  </a:solidFill>
                  <a:latin typeface="Arimo"/>
                </a:rPr>
                <a:t> es </a:t>
              </a:r>
              <a:r>
                <a:rPr lang="en-US" sz="1167" spc="35" dirty="0" err="1">
                  <a:solidFill>
                    <a:srgbClr val="FFFFFF"/>
                  </a:solidFill>
                  <a:latin typeface="Arimo"/>
                </a:rPr>
                <a:t>Personen</a:t>
              </a:r>
              <a:r>
                <a:rPr lang="en-US" sz="1167" spc="35" dirty="0">
                  <a:solidFill>
                    <a:srgbClr val="FFFFFF"/>
                  </a:solidFill>
                  <a:latin typeface="Arimo"/>
                </a:rPr>
                <a:t> </a:t>
              </a:r>
              <a:r>
                <a:rPr lang="en-US" sz="1167" spc="35" dirty="0" err="1">
                  <a:solidFill>
                    <a:srgbClr val="FFFFFF"/>
                  </a:solidFill>
                  <a:latin typeface="Arimo"/>
                </a:rPr>
                <a:t>durch</a:t>
              </a:r>
              <a:r>
                <a:rPr lang="en-US" sz="1167" spc="35" dirty="0">
                  <a:solidFill>
                    <a:srgbClr val="FFFFFF"/>
                  </a:solidFill>
                  <a:latin typeface="Arimo"/>
                </a:rPr>
                <a:t> </a:t>
              </a:r>
              <a:r>
                <a:rPr lang="en-US" sz="1167" spc="35" dirty="0" err="1">
                  <a:solidFill>
                    <a:srgbClr val="FFFFFF"/>
                  </a:solidFill>
                  <a:latin typeface="Arimo"/>
                </a:rPr>
                <a:t>Werte</a:t>
              </a:r>
              <a:r>
                <a:rPr lang="en-US" sz="1167" spc="35" dirty="0">
                  <a:solidFill>
                    <a:srgbClr val="FFFFFF"/>
                  </a:solidFill>
                  <a:latin typeface="Arimo"/>
                </a:rPr>
                <a:t> und </a:t>
              </a:r>
              <a:r>
                <a:rPr lang="en-US" sz="1167" spc="35" dirty="0" err="1">
                  <a:solidFill>
                    <a:srgbClr val="FFFFFF"/>
                  </a:solidFill>
                  <a:latin typeface="Arimo"/>
                </a:rPr>
                <a:t>Prinzipien</a:t>
              </a:r>
              <a:r>
                <a:rPr lang="en-US" sz="1167" spc="35" dirty="0">
                  <a:solidFill>
                    <a:srgbClr val="FFFFFF"/>
                  </a:solidFill>
                  <a:latin typeface="Arimo"/>
                </a:rPr>
                <a:t> </a:t>
              </a:r>
              <a:r>
                <a:rPr lang="en-US" sz="1167" spc="35" dirty="0" err="1">
                  <a:solidFill>
                    <a:srgbClr val="FFFFFF"/>
                  </a:solidFill>
                  <a:latin typeface="Arimo"/>
                </a:rPr>
                <a:t>zu</a:t>
              </a:r>
              <a:r>
                <a:rPr lang="en-US" sz="1167" spc="35" dirty="0">
                  <a:solidFill>
                    <a:srgbClr val="FFFFFF"/>
                  </a:solidFill>
                  <a:latin typeface="Arimo"/>
                </a:rPr>
                <a:t> </a:t>
              </a:r>
              <a:r>
                <a:rPr lang="en-US" sz="1167" spc="35" dirty="0" err="1">
                  <a:solidFill>
                    <a:srgbClr val="FFFFFF"/>
                  </a:solidFill>
                  <a:latin typeface="Arimo"/>
                </a:rPr>
                <a:t>führen</a:t>
              </a:r>
              <a:r>
                <a:rPr lang="en-US" sz="1167" spc="35" dirty="0">
                  <a:solidFill>
                    <a:srgbClr val="FFFFFF"/>
                  </a:solidFill>
                  <a:latin typeface="Arimo"/>
                </a:rPr>
                <a:t>. </a:t>
              </a:r>
              <a:r>
                <a:rPr lang="en-US" sz="1167" spc="35" dirty="0" err="1">
                  <a:solidFill>
                    <a:srgbClr val="FFFFFF"/>
                  </a:solidFill>
                  <a:latin typeface="Arimo"/>
                </a:rPr>
                <a:t>Ihnen</a:t>
              </a:r>
              <a:r>
                <a:rPr lang="en-US" sz="1167" spc="35" dirty="0">
                  <a:solidFill>
                    <a:srgbClr val="FFFFFF"/>
                  </a:solidFill>
                  <a:latin typeface="Arimo"/>
                </a:rPr>
                <a:t> die </a:t>
              </a:r>
              <a:r>
                <a:rPr lang="en-US" sz="1167" spc="35" dirty="0" err="1">
                  <a:solidFill>
                    <a:srgbClr val="FFFFFF"/>
                  </a:solidFill>
                  <a:latin typeface="Arimo"/>
                </a:rPr>
                <a:t>Freiheiten</a:t>
              </a:r>
              <a:r>
                <a:rPr lang="en-US" sz="1167" spc="35" dirty="0">
                  <a:solidFill>
                    <a:srgbClr val="FFFFFF"/>
                  </a:solidFill>
                  <a:latin typeface="Arimo"/>
                </a:rPr>
                <a:t> </a:t>
              </a:r>
              <a:r>
                <a:rPr lang="en-US" sz="1167" spc="35" dirty="0" err="1">
                  <a:solidFill>
                    <a:srgbClr val="FFFFFF"/>
                  </a:solidFill>
                  <a:latin typeface="Arimo"/>
                </a:rPr>
                <a:t>geben</a:t>
              </a:r>
              <a:r>
                <a:rPr lang="en-US" sz="1167" spc="35" dirty="0">
                  <a:solidFill>
                    <a:srgbClr val="FFFFFF"/>
                  </a:solidFill>
                  <a:latin typeface="Arimo"/>
                </a:rPr>
                <a:t> </a:t>
              </a:r>
              <a:r>
                <a:rPr lang="en-US" sz="1167" spc="35" dirty="0" err="1">
                  <a:solidFill>
                    <a:srgbClr val="FFFFFF"/>
                  </a:solidFill>
                  <a:latin typeface="Arimo"/>
                </a:rPr>
                <a:t>sich</a:t>
              </a:r>
              <a:r>
                <a:rPr lang="en-US" sz="1167" spc="35" dirty="0">
                  <a:solidFill>
                    <a:srgbClr val="FFFFFF"/>
                  </a:solidFill>
                  <a:latin typeface="Arimo"/>
                </a:rPr>
                <a:t> </a:t>
              </a:r>
              <a:r>
                <a:rPr lang="en-US" sz="1167" spc="35" dirty="0" err="1">
                  <a:solidFill>
                    <a:srgbClr val="FFFFFF"/>
                  </a:solidFill>
                  <a:latin typeface="Arimo"/>
                </a:rPr>
                <a:t>zu</a:t>
              </a:r>
              <a:r>
                <a:rPr lang="en-US" sz="1167" spc="35" dirty="0">
                  <a:solidFill>
                    <a:srgbClr val="FFFFFF"/>
                  </a:solidFill>
                  <a:latin typeface="Arimo"/>
                </a:rPr>
                <a:t> </a:t>
              </a:r>
              <a:r>
                <a:rPr lang="en-US" sz="1167" spc="35" dirty="0" err="1">
                  <a:solidFill>
                    <a:srgbClr val="FFFFFF"/>
                  </a:solidFill>
                  <a:latin typeface="Arimo"/>
                </a:rPr>
                <a:t>beweisen</a:t>
              </a:r>
              <a:r>
                <a:rPr lang="en-US" sz="1167" spc="35" dirty="0">
                  <a:solidFill>
                    <a:srgbClr val="FFFFFF"/>
                  </a:solidFill>
                  <a:latin typeface="Arimo"/>
                </a:rPr>
                <a:t> und </a:t>
              </a:r>
              <a:r>
                <a:rPr lang="en-US" sz="1167" spc="35" dirty="0" err="1">
                  <a:solidFill>
                    <a:srgbClr val="FFFFFF"/>
                  </a:solidFill>
                  <a:latin typeface="Arimo"/>
                </a:rPr>
                <a:t>aufzugehen</a:t>
              </a:r>
              <a:r>
                <a:rPr lang="en-US" sz="1167" spc="35" dirty="0">
                  <a:solidFill>
                    <a:srgbClr val="FFFFFF"/>
                  </a:solidFill>
                  <a:latin typeface="Arimo"/>
                </a:rPr>
                <a:t>. Den </a:t>
              </a:r>
              <a:r>
                <a:rPr lang="en-US" sz="1167" spc="35" dirty="0" err="1">
                  <a:solidFill>
                    <a:srgbClr val="FFFFFF"/>
                  </a:solidFill>
                  <a:latin typeface="Arimo"/>
                </a:rPr>
                <a:t>nur</a:t>
              </a:r>
              <a:r>
                <a:rPr lang="en-US" sz="1167" spc="35" dirty="0">
                  <a:solidFill>
                    <a:srgbClr val="FFFFFF"/>
                  </a:solidFill>
                  <a:latin typeface="Arimo"/>
                </a:rPr>
                <a:t> so </a:t>
              </a:r>
              <a:r>
                <a:rPr lang="en-US" sz="1167" spc="35" dirty="0" err="1">
                  <a:solidFill>
                    <a:srgbClr val="FFFFFF"/>
                  </a:solidFill>
                  <a:latin typeface="Arimo"/>
                </a:rPr>
                <a:t>können</a:t>
              </a:r>
              <a:r>
                <a:rPr lang="en-US" sz="1167" spc="35" dirty="0">
                  <a:solidFill>
                    <a:srgbClr val="FFFFFF"/>
                  </a:solidFill>
                  <a:latin typeface="Arimo"/>
                </a:rPr>
                <a:t> </a:t>
              </a:r>
              <a:r>
                <a:rPr lang="en-US" sz="1167" spc="35" dirty="0" err="1">
                  <a:solidFill>
                    <a:srgbClr val="FFFFFF"/>
                  </a:solidFill>
                  <a:latin typeface="Arimo"/>
                </a:rPr>
                <a:t>ausergewöhnliche</a:t>
              </a:r>
              <a:r>
                <a:rPr lang="en-US" sz="1167" spc="35" dirty="0">
                  <a:solidFill>
                    <a:srgbClr val="FFFFFF"/>
                  </a:solidFill>
                  <a:latin typeface="Arimo"/>
                </a:rPr>
                <a:t> </a:t>
              </a:r>
              <a:r>
                <a:rPr lang="en-US" sz="1167" spc="35" dirty="0" err="1">
                  <a:solidFill>
                    <a:srgbClr val="FFFFFF"/>
                  </a:solidFill>
                  <a:latin typeface="Arimo"/>
                </a:rPr>
                <a:t>Individuen</a:t>
              </a:r>
              <a:r>
                <a:rPr lang="en-US" sz="1167" spc="35" dirty="0">
                  <a:solidFill>
                    <a:srgbClr val="FFFFFF"/>
                  </a:solidFill>
                  <a:latin typeface="Arimo"/>
                </a:rPr>
                <a:t> </a:t>
              </a:r>
              <a:r>
                <a:rPr lang="en-US" sz="1167" spc="35" dirty="0" err="1">
                  <a:solidFill>
                    <a:srgbClr val="FFFFFF"/>
                  </a:solidFill>
                  <a:latin typeface="Arimo"/>
                </a:rPr>
                <a:t>entstehen</a:t>
              </a:r>
              <a:r>
                <a:rPr lang="en-US" sz="1167" spc="35" dirty="0">
                  <a:solidFill>
                    <a:srgbClr val="FFFFFF"/>
                  </a:solidFill>
                  <a:latin typeface="Arimo"/>
                </a:rPr>
                <a:t>, </a:t>
              </a:r>
              <a:r>
                <a:rPr lang="en-US" sz="1167" spc="35" dirty="0" err="1">
                  <a:solidFill>
                    <a:srgbClr val="FFFFFF"/>
                  </a:solidFill>
                  <a:latin typeface="Arimo"/>
                </a:rPr>
                <a:t>welche</a:t>
              </a:r>
              <a:r>
                <a:rPr lang="en-US" sz="1167" spc="35" dirty="0">
                  <a:solidFill>
                    <a:srgbClr val="FFFFFF"/>
                  </a:solidFill>
                  <a:latin typeface="Arimo"/>
                </a:rPr>
                <a:t> den </a:t>
              </a:r>
              <a:r>
                <a:rPr lang="en-US" sz="1167" spc="35" dirty="0" err="1">
                  <a:solidFill>
                    <a:srgbClr val="FFFFFF"/>
                  </a:solidFill>
                  <a:latin typeface="Arimo"/>
                </a:rPr>
                <a:t>Erfolg</a:t>
              </a:r>
              <a:r>
                <a:rPr lang="en-US" sz="1167" spc="35" dirty="0">
                  <a:solidFill>
                    <a:srgbClr val="FFFFFF"/>
                  </a:solidFill>
                  <a:latin typeface="Arimo"/>
                </a:rPr>
                <a:t> der </a:t>
              </a:r>
              <a:r>
                <a:rPr lang="en-US" sz="1167" spc="35" dirty="0" err="1">
                  <a:solidFill>
                    <a:srgbClr val="FFFFFF"/>
                  </a:solidFill>
                  <a:latin typeface="Arimo"/>
                </a:rPr>
                <a:t>Unternehmung</a:t>
              </a:r>
              <a:r>
                <a:rPr lang="en-US" sz="1167" spc="35" dirty="0">
                  <a:solidFill>
                    <a:srgbClr val="FFFFFF"/>
                  </a:solidFill>
                  <a:latin typeface="Arimo"/>
                </a:rPr>
                <a:t> </a:t>
              </a:r>
              <a:r>
                <a:rPr lang="en-US" sz="1167" spc="35" dirty="0" err="1">
                  <a:solidFill>
                    <a:srgbClr val="FFFFFF"/>
                  </a:solidFill>
                  <a:latin typeface="Arimo"/>
                </a:rPr>
                <a:t>bringen</a:t>
              </a:r>
              <a:r>
                <a:rPr lang="en-US" sz="1167" spc="35" dirty="0">
                  <a:solidFill>
                    <a:srgbClr val="FFFFFF"/>
                  </a:solidFill>
                  <a:latin typeface="Arimo"/>
                </a:rPr>
                <a:t>.</a:t>
              </a:r>
            </a:p>
          </p:txBody>
        </p:sp>
        <p:sp>
          <p:nvSpPr>
            <p:cNvPr id="5" name="TextBox 5"/>
            <p:cNvSpPr txBox="1"/>
            <p:nvPr/>
          </p:nvSpPr>
          <p:spPr>
            <a:xfrm>
              <a:off x="0" y="-19050"/>
              <a:ext cx="2544706" cy="20181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>
                <a:lnSpc>
                  <a:spcPts val="1634"/>
                </a:lnSpc>
              </a:pPr>
              <a:r>
                <a:rPr lang="en-US" sz="1361" dirty="0" err="1">
                  <a:solidFill>
                    <a:srgbClr val="FFFFFF"/>
                  </a:solidFill>
                  <a:latin typeface="Ubuntu Bold"/>
                </a:rPr>
                <a:t>Persönliches</a:t>
              </a:r>
              <a:r>
                <a:rPr lang="en-US" sz="1361" dirty="0">
                  <a:solidFill>
                    <a:srgbClr val="FFFFFF"/>
                  </a:solidFill>
                  <a:latin typeface="Ubuntu Bold"/>
                </a:rPr>
                <a:t> </a:t>
              </a:r>
              <a:r>
                <a:rPr lang="en-US" sz="1361" dirty="0" err="1">
                  <a:solidFill>
                    <a:srgbClr val="FFFFFF"/>
                  </a:solidFill>
                  <a:latin typeface="Ubuntu Bold"/>
                </a:rPr>
                <a:t>Profil</a:t>
              </a:r>
              <a:endParaRPr lang="en-US" sz="1361" dirty="0">
                <a:solidFill>
                  <a:srgbClr val="FFFFFF"/>
                </a:solidFill>
                <a:latin typeface="Ubuntu Bold"/>
              </a:endParaRPr>
            </a:p>
          </p:txBody>
        </p:sp>
      </p:grpSp>
      <p:grpSp>
        <p:nvGrpSpPr>
          <p:cNvPr id="6" name="Group 6"/>
          <p:cNvGrpSpPr/>
          <p:nvPr/>
        </p:nvGrpSpPr>
        <p:grpSpPr>
          <a:xfrm>
            <a:off x="289935" y="3142161"/>
            <a:ext cx="2038235" cy="1495479"/>
            <a:chOff x="0" y="0"/>
            <a:chExt cx="2717647" cy="1993971"/>
          </a:xfrm>
        </p:grpSpPr>
        <p:sp>
          <p:nvSpPr>
            <p:cNvPr id="7" name="TextBox 7"/>
            <p:cNvSpPr txBox="1"/>
            <p:nvPr/>
          </p:nvSpPr>
          <p:spPr>
            <a:xfrm>
              <a:off x="0" y="38100"/>
              <a:ext cx="2717647" cy="1025183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>
                <a:lnSpc>
                  <a:spcPts val="2896"/>
                </a:lnSpc>
              </a:pPr>
              <a:r>
                <a:rPr lang="en-US" sz="2896">
                  <a:solidFill>
                    <a:srgbClr val="27221E"/>
                  </a:solidFill>
                  <a:latin typeface="Ubuntu Bold"/>
                </a:rPr>
                <a:t>Claudio Scicchitano</a:t>
              </a:r>
            </a:p>
          </p:txBody>
        </p:sp>
        <p:sp>
          <p:nvSpPr>
            <p:cNvPr id="8" name="TextBox 8"/>
            <p:cNvSpPr txBox="1"/>
            <p:nvPr/>
          </p:nvSpPr>
          <p:spPr>
            <a:xfrm>
              <a:off x="0" y="1136535"/>
              <a:ext cx="2668235" cy="611991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>
                <a:lnSpc>
                  <a:spcPts val="1750"/>
                </a:lnSpc>
              </a:pPr>
              <a:r>
                <a:rPr lang="en-US" sz="1459">
                  <a:solidFill>
                    <a:srgbClr val="27221E">
                      <a:alpha val="54902"/>
                    </a:srgbClr>
                  </a:solidFill>
                  <a:latin typeface="Ubuntu"/>
                </a:rPr>
                <a:t>Head of Business &amp; Process Development</a:t>
              </a:r>
            </a:p>
          </p:txBody>
        </p:sp>
        <p:sp>
          <p:nvSpPr>
            <p:cNvPr id="9" name="AutoShape 9"/>
            <p:cNvSpPr/>
            <p:nvPr/>
          </p:nvSpPr>
          <p:spPr>
            <a:xfrm>
              <a:off x="0" y="1981618"/>
              <a:ext cx="2702824" cy="12353"/>
            </a:xfrm>
            <a:prstGeom prst="rect">
              <a:avLst/>
            </a:prstGeom>
            <a:solidFill>
              <a:srgbClr val="F72C2C"/>
            </a:solidFill>
          </p:spPr>
        </p:sp>
      </p:grpSp>
      <p:grpSp>
        <p:nvGrpSpPr>
          <p:cNvPr id="10" name="Group 10"/>
          <p:cNvGrpSpPr/>
          <p:nvPr/>
        </p:nvGrpSpPr>
        <p:grpSpPr>
          <a:xfrm>
            <a:off x="289935" y="4848727"/>
            <a:ext cx="2027118" cy="1011706"/>
            <a:chOff x="0" y="0"/>
            <a:chExt cx="2702824" cy="1348941"/>
          </a:xfrm>
        </p:grpSpPr>
        <p:sp>
          <p:nvSpPr>
            <p:cNvPr id="11" name="TextBox 11"/>
            <p:cNvSpPr txBox="1"/>
            <p:nvPr/>
          </p:nvSpPr>
          <p:spPr>
            <a:xfrm>
              <a:off x="0" y="361777"/>
              <a:ext cx="2668235" cy="741751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>
                <a:lnSpc>
                  <a:spcPts val="1157"/>
                </a:lnSpc>
              </a:pPr>
              <a:r>
                <a:rPr lang="en-US" sz="826" spc="24" dirty="0">
                  <a:solidFill>
                    <a:srgbClr val="27221E"/>
                  </a:solidFill>
                  <a:latin typeface="Arimo"/>
                </a:rPr>
                <a:t>Mobile: 079 913 43 04</a:t>
              </a:r>
            </a:p>
            <a:p>
              <a:pPr>
                <a:lnSpc>
                  <a:spcPts val="1157"/>
                </a:lnSpc>
              </a:pPr>
              <a:r>
                <a:rPr lang="en-US" sz="826" spc="24" dirty="0">
                  <a:solidFill>
                    <a:srgbClr val="27221E"/>
                  </a:solidFill>
                  <a:latin typeface="Arimo"/>
                </a:rPr>
                <a:t>c.scicchitano@me.com</a:t>
              </a:r>
            </a:p>
            <a:p>
              <a:pPr>
                <a:lnSpc>
                  <a:spcPts val="1157"/>
                </a:lnSpc>
              </a:pPr>
              <a:r>
                <a:rPr lang="en-US" sz="826" spc="24" dirty="0">
                  <a:solidFill>
                    <a:srgbClr val="27221E"/>
                  </a:solidFill>
                  <a:latin typeface="Arimo"/>
                </a:rPr>
                <a:t>www.scicchi.ch</a:t>
              </a:r>
            </a:p>
            <a:p>
              <a:pPr>
                <a:lnSpc>
                  <a:spcPts val="1157"/>
                </a:lnSpc>
              </a:pPr>
              <a:r>
                <a:rPr lang="en-US" sz="826" spc="24" dirty="0" err="1">
                  <a:solidFill>
                    <a:srgbClr val="27221E"/>
                  </a:solidFill>
                  <a:latin typeface="Arimo"/>
                </a:rPr>
                <a:t>Bänelimatte</a:t>
              </a:r>
              <a:r>
                <a:rPr lang="en-US" sz="826" spc="24" dirty="0">
                  <a:solidFill>
                    <a:srgbClr val="27221E"/>
                  </a:solidFill>
                  <a:latin typeface="Arimo"/>
                </a:rPr>
                <a:t> 5, 5722 </a:t>
              </a:r>
              <a:r>
                <a:rPr lang="en-US" sz="826" spc="24" dirty="0" err="1">
                  <a:solidFill>
                    <a:srgbClr val="27221E"/>
                  </a:solidFill>
                  <a:latin typeface="Arimo"/>
                </a:rPr>
                <a:t>Gränichen</a:t>
              </a:r>
              <a:endParaRPr lang="en-US" sz="826" spc="24" dirty="0">
                <a:solidFill>
                  <a:srgbClr val="27221E"/>
                </a:solidFill>
                <a:latin typeface="Arimo"/>
              </a:endParaRPr>
            </a:p>
          </p:txBody>
        </p:sp>
        <p:sp>
          <p:nvSpPr>
            <p:cNvPr id="12" name="TextBox 12"/>
            <p:cNvSpPr txBox="1"/>
            <p:nvPr/>
          </p:nvSpPr>
          <p:spPr>
            <a:xfrm>
              <a:off x="0" y="-19050"/>
              <a:ext cx="2692941" cy="29081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>
                <a:lnSpc>
                  <a:spcPts val="1634"/>
                </a:lnSpc>
              </a:pPr>
              <a:r>
                <a:rPr lang="en-US" sz="1361">
                  <a:solidFill>
                    <a:srgbClr val="27221E"/>
                  </a:solidFill>
                  <a:latin typeface="Ubuntu Bold"/>
                </a:rPr>
                <a:t>Kontaktdaten</a:t>
              </a:r>
            </a:p>
          </p:txBody>
        </p:sp>
        <p:sp>
          <p:nvSpPr>
            <p:cNvPr id="13" name="AutoShape 13"/>
            <p:cNvSpPr/>
            <p:nvPr/>
          </p:nvSpPr>
          <p:spPr>
            <a:xfrm>
              <a:off x="0" y="1336588"/>
              <a:ext cx="2702824" cy="12353"/>
            </a:xfrm>
            <a:prstGeom prst="rect">
              <a:avLst/>
            </a:prstGeom>
            <a:solidFill>
              <a:srgbClr val="F72C2C"/>
            </a:solidFill>
          </p:spPr>
        </p:sp>
      </p:grpSp>
      <p:grpSp>
        <p:nvGrpSpPr>
          <p:cNvPr id="14" name="Group 14"/>
          <p:cNvGrpSpPr/>
          <p:nvPr/>
        </p:nvGrpSpPr>
        <p:grpSpPr>
          <a:xfrm>
            <a:off x="293203" y="7476411"/>
            <a:ext cx="2027118" cy="1108891"/>
            <a:chOff x="0" y="-19050"/>
            <a:chExt cx="2702824" cy="1741873"/>
          </a:xfrm>
        </p:grpSpPr>
        <p:sp>
          <p:nvSpPr>
            <p:cNvPr id="15" name="TextBox 15"/>
            <p:cNvSpPr txBox="1"/>
            <p:nvPr/>
          </p:nvSpPr>
          <p:spPr>
            <a:xfrm>
              <a:off x="0" y="361777"/>
              <a:ext cx="2668235" cy="1211956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>
                <a:lnSpc>
                  <a:spcPts val="1157"/>
                </a:lnSpc>
              </a:pPr>
              <a:r>
                <a:rPr lang="en-US" sz="826" spc="24" dirty="0" err="1">
                  <a:solidFill>
                    <a:srgbClr val="27221E"/>
                  </a:solidFill>
                  <a:latin typeface="Arimo"/>
                </a:rPr>
                <a:t>Muttersprache</a:t>
              </a:r>
              <a:r>
                <a:rPr lang="en-US" sz="826" spc="24" dirty="0">
                  <a:solidFill>
                    <a:srgbClr val="27221E"/>
                  </a:solidFill>
                  <a:latin typeface="Arimo"/>
                </a:rPr>
                <a:t>:</a:t>
              </a:r>
            </a:p>
            <a:p>
              <a:pPr>
                <a:lnSpc>
                  <a:spcPts val="1157"/>
                </a:lnSpc>
              </a:pPr>
              <a:r>
                <a:rPr lang="en-US" sz="826" spc="24" dirty="0">
                  <a:solidFill>
                    <a:srgbClr val="27221E"/>
                  </a:solidFill>
                  <a:latin typeface="Arimo"/>
                </a:rPr>
                <a:t>Deutsch und </a:t>
              </a:r>
              <a:r>
                <a:rPr lang="en-US" sz="826" spc="24" dirty="0" err="1">
                  <a:solidFill>
                    <a:srgbClr val="27221E"/>
                  </a:solidFill>
                  <a:latin typeface="Arimo"/>
                </a:rPr>
                <a:t>Italienisch</a:t>
              </a:r>
              <a:endParaRPr lang="en-US" sz="826" spc="24" dirty="0">
                <a:solidFill>
                  <a:srgbClr val="27221E"/>
                </a:solidFill>
                <a:latin typeface="Arimo"/>
              </a:endParaRPr>
            </a:p>
            <a:p>
              <a:pPr>
                <a:lnSpc>
                  <a:spcPts val="1157"/>
                </a:lnSpc>
              </a:pPr>
              <a:endParaRPr lang="en-US" sz="826" spc="24" dirty="0">
                <a:solidFill>
                  <a:srgbClr val="27221E"/>
                </a:solidFill>
                <a:latin typeface="Arimo"/>
              </a:endParaRPr>
            </a:p>
            <a:p>
              <a:pPr>
                <a:lnSpc>
                  <a:spcPts val="1157"/>
                </a:lnSpc>
              </a:pPr>
              <a:r>
                <a:rPr lang="en-US" sz="826" spc="24" dirty="0" err="1">
                  <a:solidFill>
                    <a:srgbClr val="27221E"/>
                  </a:solidFill>
                  <a:latin typeface="Arimo"/>
                </a:rPr>
                <a:t>Verhandlungssicher</a:t>
              </a:r>
              <a:r>
                <a:rPr lang="en-US" sz="826" spc="24" dirty="0">
                  <a:solidFill>
                    <a:srgbClr val="27221E"/>
                  </a:solidFill>
                  <a:latin typeface="Arimo"/>
                </a:rPr>
                <a:t>:</a:t>
              </a:r>
            </a:p>
            <a:p>
              <a:pPr>
                <a:lnSpc>
                  <a:spcPts val="1157"/>
                </a:lnSpc>
              </a:pPr>
              <a:r>
                <a:rPr lang="en-US" sz="826" spc="24" dirty="0">
                  <a:solidFill>
                    <a:srgbClr val="27221E"/>
                  </a:solidFill>
                  <a:latin typeface="Arimo"/>
                </a:rPr>
                <a:t>English (BEC Vantage)</a:t>
              </a:r>
            </a:p>
            <a:p>
              <a:pPr>
                <a:lnSpc>
                  <a:spcPts val="1157"/>
                </a:lnSpc>
              </a:pPr>
              <a:endParaRPr lang="en-US" sz="826" spc="24" dirty="0">
                <a:solidFill>
                  <a:srgbClr val="27221E"/>
                </a:solidFill>
                <a:latin typeface="Arimo"/>
              </a:endParaRPr>
            </a:p>
          </p:txBody>
        </p:sp>
        <p:sp>
          <p:nvSpPr>
            <p:cNvPr id="16" name="TextBox 16"/>
            <p:cNvSpPr txBox="1"/>
            <p:nvPr/>
          </p:nvSpPr>
          <p:spPr>
            <a:xfrm>
              <a:off x="0" y="-19050"/>
              <a:ext cx="2692941" cy="29081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>
                <a:lnSpc>
                  <a:spcPts val="1634"/>
                </a:lnSpc>
              </a:pPr>
              <a:r>
                <a:rPr lang="en-US" sz="1361" dirty="0" err="1">
                  <a:solidFill>
                    <a:srgbClr val="27221E"/>
                  </a:solidFill>
                  <a:latin typeface="Ubuntu Bold"/>
                </a:rPr>
                <a:t>Sprache</a:t>
              </a:r>
              <a:endParaRPr lang="en-US" sz="1361" dirty="0">
                <a:solidFill>
                  <a:srgbClr val="27221E"/>
                </a:solidFill>
                <a:latin typeface="Ubuntu Bold"/>
              </a:endParaRPr>
            </a:p>
          </p:txBody>
        </p:sp>
        <p:sp>
          <p:nvSpPr>
            <p:cNvPr id="17" name="AutoShape 17"/>
            <p:cNvSpPr/>
            <p:nvPr/>
          </p:nvSpPr>
          <p:spPr>
            <a:xfrm>
              <a:off x="0" y="1710470"/>
              <a:ext cx="2702824" cy="12353"/>
            </a:xfrm>
            <a:prstGeom prst="rect">
              <a:avLst/>
            </a:prstGeom>
            <a:solidFill>
              <a:srgbClr val="F72C2C"/>
            </a:solidFill>
          </p:spPr>
        </p:sp>
      </p:grpSp>
      <p:grpSp>
        <p:nvGrpSpPr>
          <p:cNvPr id="18" name="Group 18"/>
          <p:cNvGrpSpPr/>
          <p:nvPr/>
        </p:nvGrpSpPr>
        <p:grpSpPr>
          <a:xfrm>
            <a:off x="5225294" y="846002"/>
            <a:ext cx="1908529" cy="1511628"/>
            <a:chOff x="0" y="-19050"/>
            <a:chExt cx="2544706" cy="2015504"/>
          </a:xfrm>
        </p:grpSpPr>
        <p:sp>
          <p:nvSpPr>
            <p:cNvPr id="19" name="TextBox 19"/>
            <p:cNvSpPr txBox="1"/>
            <p:nvPr/>
          </p:nvSpPr>
          <p:spPr>
            <a:xfrm>
              <a:off x="0" y="374130"/>
              <a:ext cx="2544706" cy="1622324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178499" lvl="1" indent="-89250">
                <a:lnSpc>
                  <a:spcPts val="1157"/>
                </a:lnSpc>
                <a:buFont typeface="Arial"/>
                <a:buChar char="•"/>
              </a:pPr>
              <a:r>
                <a:rPr lang="en-US" sz="826" spc="24" dirty="0" err="1">
                  <a:solidFill>
                    <a:srgbClr val="FFFFFF"/>
                  </a:solidFill>
                  <a:latin typeface="Arimo"/>
                </a:rPr>
                <a:t>Leidenschaftlich</a:t>
              </a:r>
              <a:r>
                <a:rPr lang="en-US" sz="826" spc="24" dirty="0">
                  <a:solidFill>
                    <a:srgbClr val="FFFFFF"/>
                  </a:solidFill>
                  <a:latin typeface="Arimo"/>
                </a:rPr>
                <a:t> und </a:t>
              </a:r>
              <a:r>
                <a:rPr lang="en-US" sz="826" spc="24" dirty="0" err="1">
                  <a:solidFill>
                    <a:srgbClr val="FFFFFF"/>
                  </a:solidFill>
                  <a:latin typeface="Arimo"/>
                </a:rPr>
                <a:t>voller</a:t>
              </a:r>
              <a:r>
                <a:rPr lang="en-US" sz="826" spc="24" dirty="0">
                  <a:solidFill>
                    <a:srgbClr val="FFFFFF"/>
                  </a:solidFill>
                  <a:latin typeface="Arimo"/>
                </a:rPr>
                <a:t> </a:t>
              </a:r>
              <a:r>
                <a:rPr lang="en-US" sz="826" spc="24" dirty="0" err="1">
                  <a:solidFill>
                    <a:srgbClr val="FFFFFF"/>
                  </a:solidFill>
                  <a:latin typeface="Arimo"/>
                </a:rPr>
                <a:t>Energie</a:t>
              </a:r>
              <a:r>
                <a:rPr lang="en-US" sz="826" spc="24" dirty="0">
                  <a:solidFill>
                    <a:srgbClr val="FFFFFF"/>
                  </a:solidFill>
                  <a:latin typeface="Arimo"/>
                </a:rPr>
                <a:t> </a:t>
              </a:r>
              <a:r>
                <a:rPr lang="en-US" sz="826" spc="24" dirty="0" err="1">
                  <a:solidFill>
                    <a:srgbClr val="FFFFFF"/>
                  </a:solidFill>
                  <a:latin typeface="Arimo"/>
                </a:rPr>
                <a:t>für</a:t>
              </a:r>
              <a:r>
                <a:rPr lang="en-US" sz="826" spc="24" dirty="0">
                  <a:solidFill>
                    <a:srgbClr val="FFFFFF"/>
                  </a:solidFill>
                  <a:latin typeface="Arimo"/>
                </a:rPr>
                <a:t> die </a:t>
              </a:r>
              <a:r>
                <a:rPr lang="en-US" sz="826" spc="24" dirty="0" err="1">
                  <a:solidFill>
                    <a:srgbClr val="FFFFFF"/>
                  </a:solidFill>
                  <a:latin typeface="Arimo"/>
                </a:rPr>
                <a:t>Weiterentwicklung</a:t>
              </a:r>
              <a:r>
                <a:rPr lang="en-US" sz="826" spc="24" dirty="0">
                  <a:solidFill>
                    <a:srgbClr val="FFFFFF"/>
                  </a:solidFill>
                  <a:latin typeface="Arimo"/>
                </a:rPr>
                <a:t> von </a:t>
              </a:r>
              <a:r>
                <a:rPr lang="en-US" sz="826" spc="24" dirty="0" err="1">
                  <a:solidFill>
                    <a:srgbClr val="FFFFFF"/>
                  </a:solidFill>
                  <a:latin typeface="Arimo"/>
                </a:rPr>
                <a:t>Personen</a:t>
              </a:r>
              <a:r>
                <a:rPr lang="en-US" sz="826" spc="24" dirty="0">
                  <a:solidFill>
                    <a:srgbClr val="FFFFFF"/>
                  </a:solidFill>
                  <a:latin typeface="Arimo"/>
                </a:rPr>
                <a:t> und </a:t>
              </a:r>
              <a:r>
                <a:rPr lang="en-US" sz="826" spc="24" dirty="0" err="1">
                  <a:solidFill>
                    <a:srgbClr val="FFFFFF"/>
                  </a:solidFill>
                  <a:latin typeface="Arimo"/>
                </a:rPr>
                <a:t>Unternehmungen</a:t>
              </a:r>
              <a:endParaRPr lang="en-US" sz="826" spc="24" dirty="0">
                <a:solidFill>
                  <a:srgbClr val="FFFFFF"/>
                </a:solidFill>
                <a:latin typeface="Arimo"/>
              </a:endParaRPr>
            </a:p>
            <a:p>
              <a:pPr marL="178499" lvl="1" indent="-89250">
                <a:lnSpc>
                  <a:spcPts val="1157"/>
                </a:lnSpc>
                <a:buFont typeface="Arial"/>
                <a:buChar char="•"/>
              </a:pPr>
              <a:r>
                <a:rPr lang="en-US" sz="826" spc="24" dirty="0">
                  <a:solidFill>
                    <a:srgbClr val="FFFFFF"/>
                  </a:solidFill>
                  <a:latin typeface="Arimo"/>
                </a:rPr>
                <a:t>Stark </a:t>
              </a:r>
              <a:r>
                <a:rPr lang="en-US" sz="826" spc="24" dirty="0" err="1">
                  <a:solidFill>
                    <a:srgbClr val="FFFFFF"/>
                  </a:solidFill>
                  <a:latin typeface="Arimo"/>
                </a:rPr>
                <a:t>ausgesprägte</a:t>
              </a:r>
              <a:r>
                <a:rPr lang="en-US" sz="826" spc="24" dirty="0">
                  <a:solidFill>
                    <a:srgbClr val="FFFFFF"/>
                  </a:solidFill>
                  <a:latin typeface="Arimo"/>
                </a:rPr>
                <a:t> </a:t>
              </a:r>
              <a:r>
                <a:rPr lang="en-US" sz="826" spc="24" dirty="0" err="1">
                  <a:solidFill>
                    <a:srgbClr val="FFFFFF"/>
                  </a:solidFill>
                  <a:latin typeface="Arimo"/>
                </a:rPr>
                <a:t>strategische</a:t>
              </a:r>
              <a:r>
                <a:rPr lang="en-US" sz="826" spc="24" dirty="0">
                  <a:solidFill>
                    <a:srgbClr val="FFFFFF"/>
                  </a:solidFill>
                  <a:latin typeface="Arimo"/>
                </a:rPr>
                <a:t> und </a:t>
              </a:r>
              <a:r>
                <a:rPr lang="en-US" sz="826" spc="24" dirty="0" err="1">
                  <a:solidFill>
                    <a:srgbClr val="FFFFFF"/>
                  </a:solidFill>
                  <a:latin typeface="Arimo"/>
                </a:rPr>
                <a:t>analytische</a:t>
              </a:r>
              <a:r>
                <a:rPr lang="en-US" sz="826" spc="24" dirty="0">
                  <a:solidFill>
                    <a:srgbClr val="FFFFFF"/>
                  </a:solidFill>
                  <a:latin typeface="Arimo"/>
                </a:rPr>
                <a:t> </a:t>
              </a:r>
              <a:r>
                <a:rPr lang="en-US" sz="826" spc="24" dirty="0" err="1">
                  <a:solidFill>
                    <a:srgbClr val="FFFFFF"/>
                  </a:solidFill>
                  <a:latin typeface="Arimo"/>
                </a:rPr>
                <a:t>Fähigkeiten</a:t>
              </a:r>
              <a:endParaRPr lang="en-US" sz="826" spc="24" dirty="0">
                <a:solidFill>
                  <a:srgbClr val="FFFFFF"/>
                </a:solidFill>
                <a:latin typeface="Arimo"/>
              </a:endParaRPr>
            </a:p>
            <a:p>
              <a:pPr marL="178499" lvl="1" indent="-89250">
                <a:lnSpc>
                  <a:spcPts val="1157"/>
                </a:lnSpc>
                <a:buFont typeface="Arial"/>
                <a:buChar char="•"/>
              </a:pPr>
              <a:r>
                <a:rPr lang="en-US" sz="826" spc="24" dirty="0">
                  <a:solidFill>
                    <a:srgbClr val="FFFFFF"/>
                  </a:solidFill>
                  <a:latin typeface="Arimo"/>
                </a:rPr>
                <a:t>Starker </a:t>
              </a:r>
              <a:r>
                <a:rPr lang="en-US" sz="826" spc="24" dirty="0" err="1">
                  <a:solidFill>
                    <a:srgbClr val="FFFFFF"/>
                  </a:solidFill>
                  <a:latin typeface="Arimo"/>
                </a:rPr>
                <a:t>Kommunikator</a:t>
              </a:r>
              <a:endParaRPr lang="en-US" sz="826" spc="24" dirty="0">
                <a:solidFill>
                  <a:srgbClr val="FFFFFF"/>
                </a:solidFill>
                <a:latin typeface="Arimo"/>
              </a:endParaRPr>
            </a:p>
            <a:p>
              <a:pPr marL="178500" lvl="1" indent="-89250">
                <a:lnSpc>
                  <a:spcPts val="1157"/>
                </a:lnSpc>
                <a:buFont typeface="Arial"/>
                <a:buChar char="•"/>
              </a:pPr>
              <a:r>
                <a:rPr lang="en-US" sz="826" spc="24" dirty="0">
                  <a:solidFill>
                    <a:srgbClr val="FFFFFF"/>
                  </a:solidFill>
                  <a:latin typeface="Arimo"/>
                </a:rPr>
                <a:t>Business Enabler</a:t>
              </a:r>
            </a:p>
          </p:txBody>
        </p:sp>
        <p:sp>
          <p:nvSpPr>
            <p:cNvPr id="20" name="TextBox 20"/>
            <p:cNvSpPr txBox="1"/>
            <p:nvPr/>
          </p:nvSpPr>
          <p:spPr>
            <a:xfrm>
              <a:off x="0" y="-19050"/>
              <a:ext cx="2544706" cy="29081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>
                <a:lnSpc>
                  <a:spcPts val="1634"/>
                </a:lnSpc>
              </a:pPr>
              <a:r>
                <a:rPr lang="en-US" sz="1361">
                  <a:solidFill>
                    <a:srgbClr val="FFFFFF"/>
                  </a:solidFill>
                  <a:latin typeface="Ubuntu Bold"/>
                </a:rPr>
                <a:t>Charakteristik</a:t>
              </a:r>
            </a:p>
          </p:txBody>
        </p:sp>
      </p:grpSp>
      <p:grpSp>
        <p:nvGrpSpPr>
          <p:cNvPr id="21" name="Group 21"/>
          <p:cNvGrpSpPr/>
          <p:nvPr/>
        </p:nvGrpSpPr>
        <p:grpSpPr>
          <a:xfrm>
            <a:off x="3020294" y="3603083"/>
            <a:ext cx="4141324" cy="4457398"/>
            <a:chOff x="0" y="-219085"/>
            <a:chExt cx="5521765" cy="5559474"/>
          </a:xfrm>
        </p:grpSpPr>
        <p:sp>
          <p:nvSpPr>
            <p:cNvPr id="22" name="TextBox 22"/>
            <p:cNvSpPr txBox="1"/>
            <p:nvPr/>
          </p:nvSpPr>
          <p:spPr>
            <a:xfrm>
              <a:off x="0" y="730618"/>
              <a:ext cx="5497058" cy="559736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>
                <a:lnSpc>
                  <a:spcPts val="1225"/>
                </a:lnSpc>
              </a:pPr>
              <a:r>
                <a:rPr lang="de-CH" sz="875" spc="39" dirty="0">
                  <a:solidFill>
                    <a:srgbClr val="FFFFFF">
                      <a:alpha val="74902"/>
                    </a:srgbClr>
                  </a:solidFill>
                  <a:latin typeface="Arimo"/>
                </a:rPr>
                <a:t>Hero AG</a:t>
              </a:r>
            </a:p>
            <a:p>
              <a:pPr>
                <a:lnSpc>
                  <a:spcPts val="1225"/>
                </a:lnSpc>
              </a:pPr>
              <a:r>
                <a:rPr lang="de-CH" sz="875" spc="39" dirty="0">
                  <a:solidFill>
                    <a:srgbClr val="FFFFFF">
                      <a:alpha val="74902"/>
                    </a:srgbClr>
                  </a:solidFill>
                  <a:latin typeface="Arimo"/>
                </a:rPr>
                <a:t>seit Januar 2017 (Januar 2019 Beförderung zu Head </a:t>
              </a:r>
              <a:r>
                <a:rPr lang="de-CH" sz="875" spc="39" dirty="0" err="1">
                  <a:solidFill>
                    <a:srgbClr val="FFFFFF">
                      <a:alpha val="74902"/>
                    </a:srgbClr>
                  </a:solidFill>
                  <a:latin typeface="Arimo"/>
                </a:rPr>
                <a:t>of</a:t>
              </a:r>
              <a:r>
                <a:rPr lang="de-CH" sz="875" spc="39" dirty="0">
                  <a:solidFill>
                    <a:srgbClr val="FFFFFF">
                      <a:alpha val="74902"/>
                    </a:srgbClr>
                  </a:solidFill>
                  <a:latin typeface="Arimo"/>
                </a:rPr>
                <a:t> Business and Process Development)</a:t>
              </a:r>
            </a:p>
          </p:txBody>
        </p:sp>
        <p:sp>
          <p:nvSpPr>
            <p:cNvPr id="23" name="TextBox 23"/>
            <p:cNvSpPr txBox="1"/>
            <p:nvPr/>
          </p:nvSpPr>
          <p:spPr>
            <a:xfrm>
              <a:off x="0" y="475075"/>
              <a:ext cx="5497058" cy="207171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>
                <a:lnSpc>
                  <a:spcPts val="1167"/>
                </a:lnSpc>
              </a:pPr>
              <a:r>
                <a:rPr lang="en-US" sz="972" spc="53">
                  <a:solidFill>
                    <a:srgbClr val="FFFFFF"/>
                  </a:solidFill>
                  <a:latin typeface="Arimo Bold"/>
                </a:rPr>
                <a:t>HEAD OF BUSINESS AND PROCESS DEVELOPMENT</a:t>
              </a:r>
            </a:p>
          </p:txBody>
        </p:sp>
        <p:sp>
          <p:nvSpPr>
            <p:cNvPr id="24" name="TextBox 24"/>
            <p:cNvSpPr txBox="1"/>
            <p:nvPr/>
          </p:nvSpPr>
          <p:spPr>
            <a:xfrm>
              <a:off x="12353" y="1348547"/>
              <a:ext cx="5497058" cy="1901452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178500" lvl="1" indent="-89250">
                <a:lnSpc>
                  <a:spcPts val="1157"/>
                </a:lnSpc>
                <a:buFont typeface="Arial"/>
                <a:buChar char="•"/>
              </a:pPr>
              <a:r>
                <a:rPr lang="de-CH" sz="826" spc="24" dirty="0">
                  <a:solidFill>
                    <a:srgbClr val="FFFFFF"/>
                  </a:solidFill>
                  <a:latin typeface="Arimo"/>
                </a:rPr>
                <a:t>Die Digitale Transformation bei der Hero Schweiz eingeleitet. Erstellung einer Digitalstrategie und Führung vom Digital Gremium</a:t>
              </a:r>
            </a:p>
            <a:p>
              <a:pPr marL="178500" lvl="1" indent="-89250">
                <a:lnSpc>
                  <a:spcPts val="1157"/>
                </a:lnSpc>
                <a:buFont typeface="Arial"/>
                <a:buChar char="•"/>
              </a:pPr>
              <a:r>
                <a:rPr lang="de-CH" sz="826" spc="24" dirty="0">
                  <a:solidFill>
                    <a:srgbClr val="FFFFFF"/>
                  </a:solidFill>
                  <a:latin typeface="Arimo"/>
                </a:rPr>
                <a:t>Erfolgreiche Projektführung von verschiedenen Projekten wie CRM, neue Produkte (on-time, in-</a:t>
              </a:r>
              <a:r>
                <a:rPr lang="de-CH" sz="826" spc="24" dirty="0" err="1">
                  <a:solidFill>
                    <a:srgbClr val="FFFFFF"/>
                  </a:solidFill>
                  <a:latin typeface="Arimo"/>
                </a:rPr>
                <a:t>cost</a:t>
              </a:r>
              <a:r>
                <a:rPr lang="de-CH" sz="826" spc="24" dirty="0">
                  <a:solidFill>
                    <a:srgbClr val="FFFFFF"/>
                  </a:solidFill>
                  <a:latin typeface="Arimo"/>
                </a:rPr>
                <a:t>, </a:t>
              </a:r>
              <a:r>
                <a:rPr lang="de-CH" sz="826" spc="24" dirty="0" err="1">
                  <a:solidFill>
                    <a:srgbClr val="FFFFFF"/>
                  </a:solidFill>
                  <a:latin typeface="Arimo"/>
                </a:rPr>
                <a:t>full</a:t>
              </a:r>
              <a:r>
                <a:rPr lang="de-CH" sz="826" spc="24" dirty="0">
                  <a:solidFill>
                    <a:srgbClr val="FFFFFF"/>
                  </a:solidFill>
                  <a:latin typeface="Arimo"/>
                </a:rPr>
                <a:t> </a:t>
              </a:r>
              <a:r>
                <a:rPr lang="de-CH" sz="826" spc="24" dirty="0" err="1">
                  <a:solidFill>
                    <a:srgbClr val="FFFFFF"/>
                  </a:solidFill>
                  <a:latin typeface="Arimo"/>
                </a:rPr>
                <a:t>scope</a:t>
              </a:r>
              <a:r>
                <a:rPr lang="de-CH" sz="826" spc="24" dirty="0">
                  <a:solidFill>
                    <a:srgbClr val="FFFFFF"/>
                  </a:solidFill>
                  <a:latin typeface="Arimo"/>
                </a:rPr>
                <a:t>)</a:t>
              </a:r>
            </a:p>
            <a:p>
              <a:pPr marL="178500" lvl="1" indent="-89250">
                <a:lnSpc>
                  <a:spcPts val="1157"/>
                </a:lnSpc>
                <a:buFont typeface="Arial"/>
                <a:buChar char="•"/>
              </a:pPr>
              <a:r>
                <a:rPr lang="de-CH" sz="826" spc="24" dirty="0">
                  <a:solidFill>
                    <a:srgbClr val="FFFFFF"/>
                  </a:solidFill>
                  <a:latin typeface="Arimo"/>
                </a:rPr>
                <a:t>Logistikvertrag mit dem Logistikdienstleiter neu verhandelt mit einer Reduktion von 5% auf MCHF 5.</a:t>
              </a:r>
            </a:p>
            <a:p>
              <a:pPr marL="178500" lvl="1" indent="-89250">
                <a:lnSpc>
                  <a:spcPts val="1157"/>
                </a:lnSpc>
                <a:buFont typeface="Arial"/>
                <a:buChar char="•"/>
              </a:pPr>
              <a:r>
                <a:rPr lang="de-CH" sz="826" spc="24" dirty="0">
                  <a:solidFill>
                    <a:srgbClr val="FFFFFF"/>
                  </a:solidFill>
                  <a:latin typeface="Arimo"/>
                </a:rPr>
                <a:t>Teil vom Management Team Hero Schweiz und interner Berater für alle interne Prozesse vom General Manager</a:t>
              </a:r>
            </a:p>
            <a:p>
              <a:pPr marL="178500" lvl="1" indent="-89250">
                <a:lnSpc>
                  <a:spcPts val="1157"/>
                </a:lnSpc>
                <a:buFont typeface="Arial"/>
                <a:buChar char="•"/>
              </a:pPr>
              <a:r>
                <a:rPr lang="de-CH" sz="826" spc="24" dirty="0">
                  <a:solidFill>
                    <a:srgbClr val="FFFFFF"/>
                  </a:solidFill>
                  <a:latin typeface="Arimo"/>
                </a:rPr>
                <a:t>Die Lieferkette während der COVID-19 Krise sichergestellt und Führung von der Task Force COVID-19 für die Supply Chain.</a:t>
              </a:r>
            </a:p>
          </p:txBody>
        </p:sp>
        <p:sp>
          <p:nvSpPr>
            <p:cNvPr id="25" name="TextBox 25"/>
            <p:cNvSpPr txBox="1"/>
            <p:nvPr/>
          </p:nvSpPr>
          <p:spPr>
            <a:xfrm>
              <a:off x="12353" y="-4203"/>
              <a:ext cx="5484706" cy="29081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>
                <a:lnSpc>
                  <a:spcPts val="1634"/>
                </a:lnSpc>
              </a:pPr>
              <a:r>
                <a:rPr lang="en-US" sz="1361" dirty="0" err="1">
                  <a:solidFill>
                    <a:srgbClr val="FFFFFF"/>
                  </a:solidFill>
                  <a:latin typeface="Ubuntu Bold"/>
                </a:rPr>
                <a:t>Berufserfahrung</a:t>
              </a:r>
              <a:endParaRPr lang="en-US" sz="1361" dirty="0">
                <a:solidFill>
                  <a:srgbClr val="FFFFFF"/>
                </a:solidFill>
                <a:latin typeface="Ubuntu Bold"/>
              </a:endParaRPr>
            </a:p>
          </p:txBody>
        </p:sp>
        <p:sp>
          <p:nvSpPr>
            <p:cNvPr id="26" name="AutoShape 26"/>
            <p:cNvSpPr/>
            <p:nvPr/>
          </p:nvSpPr>
          <p:spPr>
            <a:xfrm>
              <a:off x="0" y="-219085"/>
              <a:ext cx="5494588" cy="12353"/>
            </a:xfrm>
            <a:prstGeom prst="rect">
              <a:avLst/>
            </a:prstGeom>
            <a:solidFill>
              <a:srgbClr val="F72C2C"/>
            </a:solidFill>
          </p:spPr>
        </p:sp>
        <p:sp>
          <p:nvSpPr>
            <p:cNvPr id="27" name="TextBox 27"/>
            <p:cNvSpPr txBox="1"/>
            <p:nvPr/>
          </p:nvSpPr>
          <p:spPr>
            <a:xfrm>
              <a:off x="12353" y="3537797"/>
              <a:ext cx="5497058" cy="367799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>
                <a:lnSpc>
                  <a:spcPts val="1225"/>
                </a:lnSpc>
              </a:pPr>
              <a:r>
                <a:rPr lang="en-US" sz="875" spc="39" dirty="0">
                  <a:solidFill>
                    <a:srgbClr val="FFFFFF">
                      <a:alpha val="74902"/>
                    </a:srgbClr>
                  </a:solidFill>
                  <a:latin typeface="Arimo"/>
                </a:rPr>
                <a:t>Zehnder Group International AG</a:t>
              </a:r>
            </a:p>
            <a:p>
              <a:pPr>
                <a:lnSpc>
                  <a:spcPts val="1225"/>
                </a:lnSpc>
              </a:pPr>
              <a:r>
                <a:rPr lang="en-US" sz="875" spc="39" dirty="0">
                  <a:solidFill>
                    <a:srgbClr val="FFFFFF">
                      <a:alpha val="74902"/>
                    </a:srgbClr>
                  </a:solidFill>
                  <a:latin typeface="Arimo"/>
                </a:rPr>
                <a:t>November 2011 - </a:t>
              </a:r>
              <a:r>
                <a:rPr lang="en-US" sz="875" spc="39" dirty="0" err="1">
                  <a:solidFill>
                    <a:srgbClr val="FFFFFF">
                      <a:alpha val="74902"/>
                    </a:srgbClr>
                  </a:solidFill>
                  <a:latin typeface="Arimo"/>
                </a:rPr>
                <a:t>Dezember</a:t>
              </a:r>
              <a:r>
                <a:rPr lang="en-US" sz="875" spc="39" dirty="0">
                  <a:solidFill>
                    <a:srgbClr val="FFFFFF">
                      <a:alpha val="74902"/>
                    </a:srgbClr>
                  </a:solidFill>
                  <a:latin typeface="Arimo"/>
                </a:rPr>
                <a:t> 2016 (</a:t>
              </a:r>
              <a:r>
                <a:rPr lang="en-US" sz="875" spc="39" dirty="0" err="1">
                  <a:solidFill>
                    <a:srgbClr val="FFFFFF">
                      <a:alpha val="74902"/>
                    </a:srgbClr>
                  </a:solidFill>
                  <a:latin typeface="Arimo"/>
                </a:rPr>
                <a:t>letzte</a:t>
              </a:r>
              <a:r>
                <a:rPr lang="en-US" sz="875" spc="39" dirty="0">
                  <a:solidFill>
                    <a:srgbClr val="FFFFFF">
                      <a:alpha val="74902"/>
                    </a:srgbClr>
                  </a:solidFill>
                  <a:latin typeface="Arimo"/>
                </a:rPr>
                <a:t> </a:t>
              </a:r>
              <a:r>
                <a:rPr lang="en-US" sz="875" spc="39" dirty="0" err="1">
                  <a:solidFill>
                    <a:srgbClr val="FFFFFF">
                      <a:alpha val="74902"/>
                    </a:srgbClr>
                  </a:solidFill>
                  <a:latin typeface="Arimo"/>
                </a:rPr>
                <a:t>Beförderung</a:t>
              </a:r>
              <a:r>
                <a:rPr lang="en-US" sz="875" spc="39" dirty="0">
                  <a:solidFill>
                    <a:srgbClr val="FFFFFF">
                      <a:alpha val="74902"/>
                    </a:srgbClr>
                  </a:solidFill>
                  <a:latin typeface="Arimo"/>
                </a:rPr>
                <a:t> Mai 2015)</a:t>
              </a:r>
            </a:p>
          </p:txBody>
        </p:sp>
        <p:sp>
          <p:nvSpPr>
            <p:cNvPr id="28" name="TextBox 28"/>
            <p:cNvSpPr txBox="1"/>
            <p:nvPr/>
          </p:nvSpPr>
          <p:spPr>
            <a:xfrm>
              <a:off x="12353" y="3282254"/>
              <a:ext cx="5497059" cy="207172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>
                <a:lnSpc>
                  <a:spcPts val="1167"/>
                </a:lnSpc>
              </a:pPr>
              <a:r>
                <a:rPr lang="en-US" sz="972" spc="53">
                  <a:solidFill>
                    <a:srgbClr val="FFFFFF"/>
                  </a:solidFill>
                  <a:latin typeface="Arimo Bold"/>
                </a:rPr>
                <a:t>HEAD OF CAS BUSINESS SERVICE</a:t>
              </a:r>
            </a:p>
          </p:txBody>
        </p:sp>
        <p:sp>
          <p:nvSpPr>
            <p:cNvPr id="29" name="TextBox 29"/>
            <p:cNvSpPr txBox="1"/>
            <p:nvPr/>
          </p:nvSpPr>
          <p:spPr>
            <a:xfrm>
              <a:off x="24707" y="4014747"/>
              <a:ext cx="5497058" cy="1325642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178500" lvl="1" indent="-89250">
                <a:lnSpc>
                  <a:spcPts val="1157"/>
                </a:lnSpc>
                <a:buFont typeface="Arial"/>
                <a:buChar char="•"/>
              </a:pPr>
              <a:r>
                <a:rPr lang="de-CH" sz="826" spc="24" dirty="0">
                  <a:solidFill>
                    <a:srgbClr val="FFFFFF"/>
                  </a:solidFill>
                  <a:latin typeface="Arimo"/>
                </a:rPr>
                <a:t>Erfolgreiche Projektführung von verschiedenen Projekten wie CRM, SAP (on-time, in-</a:t>
              </a:r>
              <a:r>
                <a:rPr lang="de-CH" sz="826" spc="24" dirty="0" err="1">
                  <a:solidFill>
                    <a:srgbClr val="FFFFFF"/>
                  </a:solidFill>
                  <a:latin typeface="Arimo"/>
                </a:rPr>
                <a:t>cost</a:t>
              </a:r>
              <a:r>
                <a:rPr lang="de-CH" sz="826" spc="24" dirty="0">
                  <a:solidFill>
                    <a:srgbClr val="FFFFFF"/>
                  </a:solidFill>
                  <a:latin typeface="Arimo"/>
                </a:rPr>
                <a:t>, </a:t>
              </a:r>
              <a:r>
                <a:rPr lang="de-CH" sz="826" spc="24" dirty="0" err="1">
                  <a:solidFill>
                    <a:srgbClr val="FFFFFF"/>
                  </a:solidFill>
                  <a:latin typeface="Arimo"/>
                </a:rPr>
                <a:t>full</a:t>
              </a:r>
              <a:r>
                <a:rPr lang="de-CH" sz="826" spc="24" dirty="0">
                  <a:solidFill>
                    <a:srgbClr val="FFFFFF"/>
                  </a:solidFill>
                  <a:latin typeface="Arimo"/>
                </a:rPr>
                <a:t> </a:t>
              </a:r>
              <a:r>
                <a:rPr lang="de-CH" sz="826" spc="24" dirty="0" err="1">
                  <a:solidFill>
                    <a:srgbClr val="FFFFFF"/>
                  </a:solidFill>
                  <a:latin typeface="Arimo"/>
                </a:rPr>
                <a:t>scope</a:t>
              </a:r>
              <a:r>
                <a:rPr lang="de-CH" sz="826" spc="24" dirty="0">
                  <a:solidFill>
                    <a:srgbClr val="FFFFFF"/>
                  </a:solidFill>
                  <a:latin typeface="Arimo"/>
                </a:rPr>
                <a:t>, international)</a:t>
              </a:r>
            </a:p>
            <a:p>
              <a:pPr marL="178500" lvl="1" indent="-89250">
                <a:lnSpc>
                  <a:spcPts val="1157"/>
                </a:lnSpc>
                <a:buFont typeface="Arial"/>
                <a:buChar char="•"/>
              </a:pPr>
              <a:r>
                <a:rPr lang="de-CH" sz="826" spc="24" dirty="0">
                  <a:solidFill>
                    <a:srgbClr val="FFFFFF"/>
                  </a:solidFill>
                  <a:latin typeface="Arimo"/>
                </a:rPr>
                <a:t>Erfolgreiche Re-Organisation der Back-Office Struktur für Clean Air Solution, die Controlling, Sales Back-Office und Service Organisation beinhaltete</a:t>
              </a:r>
            </a:p>
            <a:p>
              <a:pPr marL="178500" lvl="1" indent="-89250">
                <a:lnSpc>
                  <a:spcPts val="1157"/>
                </a:lnSpc>
                <a:buFont typeface="Arial"/>
                <a:buChar char="•"/>
              </a:pPr>
              <a:r>
                <a:rPr lang="de-CH" sz="826" spc="24" dirty="0">
                  <a:solidFill>
                    <a:srgbClr val="FFFFFF"/>
                  </a:solidFill>
                  <a:latin typeface="Arimo"/>
                </a:rPr>
                <a:t>Zwei Back-Office wurden von neuem aufgebaut in der Schweiz und Amerika</a:t>
              </a:r>
            </a:p>
            <a:p>
              <a:pPr marL="178500" lvl="1" indent="-89250">
                <a:lnSpc>
                  <a:spcPts val="1157"/>
                </a:lnSpc>
                <a:buFont typeface="Arial"/>
                <a:buChar char="•"/>
              </a:pPr>
              <a:r>
                <a:rPr lang="de-CH" sz="826" spc="24" dirty="0">
                  <a:solidFill>
                    <a:srgbClr val="FFFFFF"/>
                  </a:solidFill>
                  <a:latin typeface="Arimo"/>
                </a:rPr>
                <a:t>Berater für den Head </a:t>
              </a:r>
              <a:r>
                <a:rPr lang="de-CH" sz="826" spc="24" dirty="0" err="1">
                  <a:solidFill>
                    <a:srgbClr val="FFFFFF"/>
                  </a:solidFill>
                  <a:latin typeface="Arimo"/>
                </a:rPr>
                <a:t>of</a:t>
              </a:r>
              <a:r>
                <a:rPr lang="de-CH" sz="826" spc="24" dirty="0">
                  <a:solidFill>
                    <a:srgbClr val="FFFFFF"/>
                  </a:solidFill>
                  <a:latin typeface="Arimo"/>
                </a:rPr>
                <a:t> Clean Air Solution für alle Themen rundum Controlling, Verkaufsstrategie, Prozesse, Organisation</a:t>
              </a:r>
            </a:p>
          </p:txBody>
        </p:sp>
      </p:grpSp>
      <p:grpSp>
        <p:nvGrpSpPr>
          <p:cNvPr id="30" name="Group 30"/>
          <p:cNvGrpSpPr/>
          <p:nvPr/>
        </p:nvGrpSpPr>
        <p:grpSpPr>
          <a:xfrm>
            <a:off x="3020294" y="8142209"/>
            <a:ext cx="4141324" cy="2157491"/>
            <a:chOff x="0" y="0"/>
            <a:chExt cx="5521765" cy="2876654"/>
          </a:xfrm>
        </p:grpSpPr>
        <p:sp>
          <p:nvSpPr>
            <p:cNvPr id="31" name="TextBox 31"/>
            <p:cNvSpPr txBox="1"/>
            <p:nvPr/>
          </p:nvSpPr>
          <p:spPr>
            <a:xfrm>
              <a:off x="0" y="949703"/>
              <a:ext cx="5497059" cy="20610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>
                <a:lnSpc>
                  <a:spcPts val="1225"/>
                </a:lnSpc>
              </a:pPr>
              <a:r>
                <a:rPr lang="en-US" sz="875" spc="39">
                  <a:solidFill>
                    <a:srgbClr val="FFFFFF">
                      <a:alpha val="74902"/>
                    </a:srgbClr>
                  </a:solidFill>
                  <a:latin typeface="Arimo"/>
                </a:rPr>
                <a:t>mit Fokus auf Digital Transformation</a:t>
              </a:r>
            </a:p>
          </p:txBody>
        </p:sp>
        <p:sp>
          <p:nvSpPr>
            <p:cNvPr id="32" name="TextBox 32"/>
            <p:cNvSpPr txBox="1"/>
            <p:nvPr/>
          </p:nvSpPr>
          <p:spPr>
            <a:xfrm>
              <a:off x="0" y="694160"/>
              <a:ext cx="5497059" cy="207172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>
                <a:lnSpc>
                  <a:spcPts val="1167"/>
                </a:lnSpc>
              </a:pPr>
              <a:r>
                <a:rPr lang="en-US" sz="972" spc="53">
                  <a:solidFill>
                    <a:srgbClr val="FFFFFF"/>
                  </a:solidFill>
                  <a:latin typeface="Arimo Bold"/>
                </a:rPr>
                <a:t>MASTER OF BUSINESS ADMINISTRATION</a:t>
              </a:r>
            </a:p>
          </p:txBody>
        </p:sp>
        <p:sp>
          <p:nvSpPr>
            <p:cNvPr id="33" name="TextBox 33"/>
            <p:cNvSpPr txBox="1"/>
            <p:nvPr/>
          </p:nvSpPr>
          <p:spPr>
            <a:xfrm>
              <a:off x="12353" y="1229005"/>
              <a:ext cx="5497058" cy="596403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178500" lvl="1" indent="-89250">
                <a:lnSpc>
                  <a:spcPts val="1157"/>
                </a:lnSpc>
                <a:buFont typeface="Arial"/>
                <a:buChar char="•"/>
              </a:pPr>
              <a:r>
                <a:rPr lang="en-US" sz="826" spc="24" dirty="0">
                  <a:solidFill>
                    <a:srgbClr val="FFFFFF"/>
                  </a:solidFill>
                  <a:latin typeface="Arimo"/>
                </a:rPr>
                <a:t>Start </a:t>
              </a:r>
              <a:r>
                <a:rPr lang="en-US" sz="826" spc="24" dirty="0" err="1">
                  <a:solidFill>
                    <a:srgbClr val="FFFFFF"/>
                  </a:solidFill>
                  <a:latin typeface="Arimo"/>
                </a:rPr>
                <a:t>im</a:t>
              </a:r>
              <a:r>
                <a:rPr lang="en-US" sz="826" spc="24" dirty="0">
                  <a:solidFill>
                    <a:srgbClr val="FFFFFF"/>
                  </a:solidFill>
                  <a:latin typeface="Arimo"/>
                </a:rPr>
                <a:t> August 2021 an der FHNW in Basel</a:t>
              </a:r>
            </a:p>
            <a:p>
              <a:pPr marL="178500" lvl="1" indent="-89250">
                <a:lnSpc>
                  <a:spcPts val="1157"/>
                </a:lnSpc>
                <a:buFont typeface="Arial"/>
                <a:buChar char="•"/>
              </a:pPr>
              <a:r>
                <a:rPr lang="en-US" sz="826" spc="24" dirty="0" err="1">
                  <a:solidFill>
                    <a:srgbClr val="FFFFFF"/>
                  </a:solidFill>
                  <a:latin typeface="Arimo"/>
                </a:rPr>
                <a:t>Noch</a:t>
              </a:r>
              <a:r>
                <a:rPr lang="en-US" sz="826" spc="24" dirty="0">
                  <a:solidFill>
                    <a:srgbClr val="FFFFFF"/>
                  </a:solidFill>
                  <a:latin typeface="Arimo"/>
                </a:rPr>
                <a:t> </a:t>
              </a:r>
              <a:r>
                <a:rPr lang="en-US" sz="826" spc="24" dirty="0" err="1">
                  <a:solidFill>
                    <a:srgbClr val="FFFFFF"/>
                  </a:solidFill>
                  <a:latin typeface="Arimo"/>
                </a:rPr>
                <a:t>keine</a:t>
              </a:r>
              <a:r>
                <a:rPr lang="en-US" sz="826" spc="24" dirty="0">
                  <a:solidFill>
                    <a:srgbClr val="FFFFFF"/>
                  </a:solidFill>
                  <a:latin typeface="Arimo"/>
                </a:rPr>
                <a:t> Master Thesis</a:t>
              </a:r>
            </a:p>
            <a:p>
              <a:pPr>
                <a:lnSpc>
                  <a:spcPts val="1157"/>
                </a:lnSpc>
              </a:pPr>
              <a:endParaRPr lang="en-US" sz="826" spc="24" dirty="0">
                <a:solidFill>
                  <a:srgbClr val="FFFFFF"/>
                </a:solidFill>
                <a:latin typeface="Arimo"/>
              </a:endParaRPr>
            </a:p>
          </p:txBody>
        </p:sp>
        <p:sp>
          <p:nvSpPr>
            <p:cNvPr id="34" name="TextBox 34"/>
            <p:cNvSpPr txBox="1"/>
            <p:nvPr/>
          </p:nvSpPr>
          <p:spPr>
            <a:xfrm>
              <a:off x="12353" y="214882"/>
              <a:ext cx="5484706" cy="29081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>
                <a:lnSpc>
                  <a:spcPts val="1634"/>
                </a:lnSpc>
              </a:pPr>
              <a:r>
                <a:rPr lang="en-US" sz="1361">
                  <a:solidFill>
                    <a:srgbClr val="FFFFFF"/>
                  </a:solidFill>
                  <a:latin typeface="Ubuntu Bold"/>
                </a:rPr>
                <a:t>Weiterbildung</a:t>
              </a:r>
            </a:p>
          </p:txBody>
        </p:sp>
        <p:sp>
          <p:nvSpPr>
            <p:cNvPr id="35" name="AutoShape 35"/>
            <p:cNvSpPr/>
            <p:nvPr/>
          </p:nvSpPr>
          <p:spPr>
            <a:xfrm>
              <a:off x="0" y="0"/>
              <a:ext cx="5494588" cy="12353"/>
            </a:xfrm>
            <a:prstGeom prst="rect">
              <a:avLst/>
            </a:prstGeom>
            <a:solidFill>
              <a:srgbClr val="F72C2C"/>
            </a:solidFill>
          </p:spPr>
        </p:sp>
        <p:sp>
          <p:nvSpPr>
            <p:cNvPr id="36" name="TextBox 36"/>
            <p:cNvSpPr txBox="1"/>
            <p:nvPr/>
          </p:nvSpPr>
          <p:spPr>
            <a:xfrm>
              <a:off x="12353" y="2223444"/>
              <a:ext cx="5497059" cy="20610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>
                <a:lnSpc>
                  <a:spcPts val="1225"/>
                </a:lnSpc>
              </a:pPr>
              <a:r>
                <a:rPr lang="en-US" sz="875" spc="39">
                  <a:solidFill>
                    <a:srgbClr val="FFFFFF">
                      <a:alpha val="74902"/>
                    </a:srgbClr>
                  </a:solidFill>
                  <a:latin typeface="Arimo"/>
                </a:rPr>
                <a:t>Oktober 2011 - September 2014</a:t>
              </a:r>
            </a:p>
          </p:txBody>
        </p:sp>
        <p:sp>
          <p:nvSpPr>
            <p:cNvPr id="37" name="TextBox 37"/>
            <p:cNvSpPr txBox="1"/>
            <p:nvPr/>
          </p:nvSpPr>
          <p:spPr>
            <a:xfrm>
              <a:off x="12353" y="1967902"/>
              <a:ext cx="5497059" cy="207172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>
                <a:lnSpc>
                  <a:spcPts val="1167"/>
                </a:lnSpc>
              </a:pPr>
              <a:r>
                <a:rPr lang="en-US" sz="972" spc="53">
                  <a:solidFill>
                    <a:srgbClr val="FFFFFF"/>
                  </a:solidFill>
                  <a:latin typeface="Arimo Bold"/>
                </a:rPr>
                <a:t>DIPL. BETRIEBSWIRTSCHAFTER IN HF</a:t>
              </a:r>
            </a:p>
          </p:txBody>
        </p:sp>
        <p:sp>
          <p:nvSpPr>
            <p:cNvPr id="38" name="TextBox 38"/>
            <p:cNvSpPr txBox="1"/>
            <p:nvPr/>
          </p:nvSpPr>
          <p:spPr>
            <a:xfrm>
              <a:off x="24706" y="2502746"/>
              <a:ext cx="5497059" cy="373908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178500" lvl="1" indent="-89250">
                <a:lnSpc>
                  <a:spcPts val="1157"/>
                </a:lnSpc>
                <a:buFont typeface="Arial"/>
                <a:buChar char="•"/>
              </a:pPr>
              <a:r>
                <a:rPr lang="en-US" sz="826" spc="24">
                  <a:solidFill>
                    <a:srgbClr val="FFFFFF"/>
                  </a:solidFill>
                  <a:latin typeface="Arimo"/>
                </a:rPr>
                <a:t>An der HFW in Aarau</a:t>
              </a:r>
            </a:p>
            <a:p>
              <a:pPr marL="178500" lvl="1" indent="-89250">
                <a:lnSpc>
                  <a:spcPts val="1157"/>
                </a:lnSpc>
                <a:buFont typeface="Arial"/>
                <a:buChar char="•"/>
              </a:pPr>
              <a:r>
                <a:rPr lang="en-US" sz="826" spc="24">
                  <a:solidFill>
                    <a:srgbClr val="FFFFFF"/>
                  </a:solidFill>
                  <a:latin typeface="Arimo"/>
                </a:rPr>
                <a:t>Fachrichtung "General Management"</a:t>
              </a:r>
            </a:p>
          </p:txBody>
        </p:sp>
      </p:grpSp>
      <p:pic>
        <p:nvPicPr>
          <p:cNvPr id="39" name="Picture 39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289935" y="1352038"/>
            <a:ext cx="1857388" cy="1393041"/>
          </a:xfrm>
          <a:prstGeom prst="rect">
            <a:avLst/>
          </a:prstGeom>
        </p:spPr>
      </p:pic>
      <p:grpSp>
        <p:nvGrpSpPr>
          <p:cNvPr id="40" name="Group 14">
            <a:extLst>
              <a:ext uri="{FF2B5EF4-FFF2-40B4-BE49-F238E27FC236}">
                <a16:creationId xmlns:a16="http://schemas.microsoft.com/office/drawing/2014/main" id="{4E18172D-47DA-46A6-BF01-D76E16A1A8F1}"/>
              </a:ext>
            </a:extLst>
          </p:cNvPr>
          <p:cNvGrpSpPr/>
          <p:nvPr/>
        </p:nvGrpSpPr>
        <p:grpSpPr>
          <a:xfrm>
            <a:off x="301052" y="8792931"/>
            <a:ext cx="2027118" cy="1167011"/>
            <a:chOff x="0" y="-19049"/>
            <a:chExt cx="2702824" cy="1741872"/>
          </a:xfrm>
        </p:grpSpPr>
        <p:sp>
          <p:nvSpPr>
            <p:cNvPr id="41" name="TextBox 15">
              <a:extLst>
                <a:ext uri="{FF2B5EF4-FFF2-40B4-BE49-F238E27FC236}">
                  <a16:creationId xmlns:a16="http://schemas.microsoft.com/office/drawing/2014/main" id="{04B17834-0AA9-4B4B-9F31-75E82562AD4A}"/>
                </a:ext>
              </a:extLst>
            </p:cNvPr>
            <p:cNvSpPr txBox="1"/>
            <p:nvPr/>
          </p:nvSpPr>
          <p:spPr>
            <a:xfrm>
              <a:off x="0" y="489252"/>
              <a:ext cx="2668235" cy="801586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>
                <a:lnSpc>
                  <a:spcPts val="1157"/>
                </a:lnSpc>
              </a:pPr>
              <a:r>
                <a:rPr lang="en-US" sz="826" spc="24" dirty="0" err="1">
                  <a:solidFill>
                    <a:srgbClr val="27221E"/>
                  </a:solidFill>
                  <a:latin typeface="Arimo"/>
                </a:rPr>
                <a:t>Kündigungsfrist</a:t>
              </a:r>
              <a:r>
                <a:rPr lang="en-US" sz="826" spc="24" dirty="0">
                  <a:solidFill>
                    <a:srgbClr val="27221E"/>
                  </a:solidFill>
                  <a:latin typeface="Arimo"/>
                </a:rPr>
                <a:t>: 6 </a:t>
              </a:r>
              <a:r>
                <a:rPr lang="en-US" sz="826" spc="24" dirty="0" err="1">
                  <a:solidFill>
                    <a:srgbClr val="27221E"/>
                  </a:solidFill>
                  <a:latin typeface="Arimo"/>
                </a:rPr>
                <a:t>Monate</a:t>
              </a:r>
              <a:endParaRPr lang="en-US" sz="826" spc="24" dirty="0">
                <a:solidFill>
                  <a:srgbClr val="27221E"/>
                </a:solidFill>
                <a:latin typeface="Arimo"/>
              </a:endParaRPr>
            </a:p>
            <a:p>
              <a:pPr>
                <a:lnSpc>
                  <a:spcPts val="1157"/>
                </a:lnSpc>
              </a:pPr>
              <a:r>
                <a:rPr lang="en-US" sz="826" spc="24" dirty="0" err="1">
                  <a:solidFill>
                    <a:srgbClr val="27221E"/>
                  </a:solidFill>
                  <a:latin typeface="Arimo"/>
                </a:rPr>
                <a:t>Referenzen</a:t>
              </a:r>
              <a:r>
                <a:rPr lang="en-US" sz="826" spc="24" dirty="0">
                  <a:solidFill>
                    <a:srgbClr val="27221E"/>
                  </a:solidFill>
                  <a:latin typeface="Arimo"/>
                </a:rPr>
                <a:t>: </a:t>
              </a:r>
              <a:r>
                <a:rPr lang="en-US" sz="826" spc="24" dirty="0" err="1">
                  <a:solidFill>
                    <a:srgbClr val="27221E"/>
                  </a:solidFill>
                  <a:latin typeface="Arimo"/>
                </a:rPr>
                <a:t>werden</a:t>
              </a:r>
              <a:r>
                <a:rPr lang="en-US" sz="826" spc="24" dirty="0">
                  <a:solidFill>
                    <a:srgbClr val="27221E"/>
                  </a:solidFill>
                  <a:latin typeface="Arimo"/>
                </a:rPr>
                <a:t> gerne am </a:t>
              </a:r>
              <a:r>
                <a:rPr lang="en-US" sz="826" spc="24" dirty="0" err="1">
                  <a:solidFill>
                    <a:srgbClr val="27221E"/>
                  </a:solidFill>
                  <a:latin typeface="Arimo"/>
                </a:rPr>
                <a:t>Vorstellungsgespräch</a:t>
              </a:r>
              <a:r>
                <a:rPr lang="en-US" sz="826" spc="24" dirty="0">
                  <a:solidFill>
                    <a:srgbClr val="27221E"/>
                  </a:solidFill>
                  <a:latin typeface="Arimo"/>
                </a:rPr>
                <a:t> </a:t>
              </a:r>
              <a:r>
                <a:rPr lang="en-US" sz="826" spc="24" dirty="0" err="1">
                  <a:solidFill>
                    <a:srgbClr val="27221E"/>
                  </a:solidFill>
                  <a:latin typeface="Arimo"/>
                </a:rPr>
                <a:t>abgegeben</a:t>
              </a:r>
              <a:endParaRPr lang="en-US" sz="826" spc="24" dirty="0">
                <a:solidFill>
                  <a:srgbClr val="27221E"/>
                </a:solidFill>
                <a:latin typeface="Arimo"/>
              </a:endParaRPr>
            </a:p>
            <a:p>
              <a:pPr>
                <a:lnSpc>
                  <a:spcPts val="1157"/>
                </a:lnSpc>
              </a:pPr>
              <a:r>
                <a:rPr lang="en-US" sz="826" spc="24" dirty="0">
                  <a:solidFill>
                    <a:srgbClr val="27221E"/>
                  </a:solidFill>
                  <a:latin typeface="Arimo"/>
                </a:rPr>
                <a:t>Pensum: </a:t>
              </a:r>
              <a:r>
                <a:rPr lang="en-US" sz="826" spc="24" dirty="0" err="1">
                  <a:solidFill>
                    <a:srgbClr val="27221E"/>
                  </a:solidFill>
                  <a:latin typeface="Arimo"/>
                </a:rPr>
                <a:t>Aktuell</a:t>
              </a:r>
              <a:r>
                <a:rPr lang="en-US" sz="826" spc="24" dirty="0">
                  <a:solidFill>
                    <a:srgbClr val="27221E"/>
                  </a:solidFill>
                  <a:latin typeface="Arimo"/>
                </a:rPr>
                <a:t> 90%, Wunsch 80%</a:t>
              </a:r>
            </a:p>
          </p:txBody>
        </p:sp>
        <p:sp>
          <p:nvSpPr>
            <p:cNvPr id="42" name="TextBox 16">
              <a:extLst>
                <a:ext uri="{FF2B5EF4-FFF2-40B4-BE49-F238E27FC236}">
                  <a16:creationId xmlns:a16="http://schemas.microsoft.com/office/drawing/2014/main" id="{CE70B86E-6E00-458A-8C95-D906845F276A}"/>
                </a:ext>
              </a:extLst>
            </p:cNvPr>
            <p:cNvSpPr txBox="1"/>
            <p:nvPr/>
          </p:nvSpPr>
          <p:spPr>
            <a:xfrm>
              <a:off x="0" y="-19049"/>
              <a:ext cx="2692941" cy="273579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>
                <a:lnSpc>
                  <a:spcPts val="1634"/>
                </a:lnSpc>
              </a:pPr>
              <a:r>
                <a:rPr lang="en-US" sz="1361" dirty="0" err="1">
                  <a:solidFill>
                    <a:srgbClr val="27221E"/>
                  </a:solidFill>
                  <a:latin typeface="Ubuntu Bold"/>
                </a:rPr>
                <a:t>Verschiedenes</a:t>
              </a:r>
              <a:endParaRPr lang="en-US" sz="1361" dirty="0">
                <a:solidFill>
                  <a:srgbClr val="27221E"/>
                </a:solidFill>
                <a:latin typeface="Ubuntu Bold"/>
              </a:endParaRPr>
            </a:p>
          </p:txBody>
        </p:sp>
        <p:sp>
          <p:nvSpPr>
            <p:cNvPr id="43" name="AutoShape 17">
              <a:extLst>
                <a:ext uri="{FF2B5EF4-FFF2-40B4-BE49-F238E27FC236}">
                  <a16:creationId xmlns:a16="http://schemas.microsoft.com/office/drawing/2014/main" id="{253EB188-7395-41BD-8E2B-8F9A71CE799B}"/>
                </a:ext>
              </a:extLst>
            </p:cNvPr>
            <p:cNvSpPr/>
            <p:nvPr/>
          </p:nvSpPr>
          <p:spPr>
            <a:xfrm>
              <a:off x="0" y="1710470"/>
              <a:ext cx="2702824" cy="12353"/>
            </a:xfrm>
            <a:prstGeom prst="rect">
              <a:avLst/>
            </a:prstGeom>
            <a:solidFill>
              <a:srgbClr val="F72C2C"/>
            </a:solidFill>
          </p:spPr>
        </p:sp>
      </p:grpSp>
      <p:grpSp>
        <p:nvGrpSpPr>
          <p:cNvPr id="44" name="Group 14">
            <a:extLst>
              <a:ext uri="{FF2B5EF4-FFF2-40B4-BE49-F238E27FC236}">
                <a16:creationId xmlns:a16="http://schemas.microsoft.com/office/drawing/2014/main" id="{761CF4CB-FF16-46BF-BF39-D2A87E554C2B}"/>
              </a:ext>
            </a:extLst>
          </p:cNvPr>
          <p:cNvGrpSpPr/>
          <p:nvPr/>
        </p:nvGrpSpPr>
        <p:grpSpPr>
          <a:xfrm>
            <a:off x="284542" y="6012749"/>
            <a:ext cx="2027118" cy="1306404"/>
            <a:chOff x="0" y="-19050"/>
            <a:chExt cx="2702824" cy="1741873"/>
          </a:xfrm>
        </p:grpSpPr>
        <p:sp>
          <p:nvSpPr>
            <p:cNvPr id="45" name="TextBox 15">
              <a:extLst>
                <a:ext uri="{FF2B5EF4-FFF2-40B4-BE49-F238E27FC236}">
                  <a16:creationId xmlns:a16="http://schemas.microsoft.com/office/drawing/2014/main" id="{FD2FE12E-7810-4770-A778-D582504A18A8}"/>
                </a:ext>
              </a:extLst>
            </p:cNvPr>
            <p:cNvSpPr txBox="1"/>
            <p:nvPr/>
          </p:nvSpPr>
          <p:spPr>
            <a:xfrm>
              <a:off x="0" y="361777"/>
              <a:ext cx="2668235" cy="1006773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>
                <a:lnSpc>
                  <a:spcPts val="1157"/>
                </a:lnSpc>
              </a:pPr>
              <a:r>
                <a:rPr lang="de-CH" sz="826" spc="24" dirty="0">
                  <a:solidFill>
                    <a:srgbClr val="27221E"/>
                  </a:solidFill>
                  <a:latin typeface="Arimo"/>
                </a:rPr>
                <a:t>Managementerfahrung: 4 Jahre</a:t>
              </a:r>
            </a:p>
            <a:p>
              <a:pPr>
                <a:lnSpc>
                  <a:spcPts val="1157"/>
                </a:lnSpc>
              </a:pPr>
              <a:r>
                <a:rPr lang="de-CH" sz="826" spc="24" dirty="0">
                  <a:solidFill>
                    <a:srgbClr val="27221E"/>
                  </a:solidFill>
                  <a:latin typeface="Arimo"/>
                </a:rPr>
                <a:t>Führungserfahrung: 6 Jahre (1.5 Jahre internationale Führung)</a:t>
              </a:r>
            </a:p>
            <a:p>
              <a:pPr>
                <a:lnSpc>
                  <a:spcPts val="1157"/>
                </a:lnSpc>
              </a:pPr>
              <a:r>
                <a:rPr lang="de-CH" sz="826" spc="24" dirty="0">
                  <a:solidFill>
                    <a:srgbClr val="27221E"/>
                  </a:solidFill>
                  <a:latin typeface="Arimo"/>
                </a:rPr>
                <a:t>Projekterfahrung: 6 Jahre – CRM Implementation weltweit mit 55 User</a:t>
              </a:r>
            </a:p>
          </p:txBody>
        </p:sp>
        <p:sp>
          <p:nvSpPr>
            <p:cNvPr id="46" name="TextBox 16">
              <a:extLst>
                <a:ext uri="{FF2B5EF4-FFF2-40B4-BE49-F238E27FC236}">
                  <a16:creationId xmlns:a16="http://schemas.microsoft.com/office/drawing/2014/main" id="{38873241-BEB5-4CCC-A594-A422ADC922E0}"/>
                </a:ext>
              </a:extLst>
            </p:cNvPr>
            <p:cNvSpPr txBox="1"/>
            <p:nvPr/>
          </p:nvSpPr>
          <p:spPr>
            <a:xfrm>
              <a:off x="0" y="-19050"/>
              <a:ext cx="2692941" cy="273579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>
                <a:lnSpc>
                  <a:spcPts val="1634"/>
                </a:lnSpc>
              </a:pPr>
              <a:r>
                <a:rPr lang="en-US" sz="1361" dirty="0" err="1">
                  <a:solidFill>
                    <a:srgbClr val="27221E"/>
                  </a:solidFill>
                  <a:latin typeface="Ubuntu Bold"/>
                </a:rPr>
                <a:t>Erfahrung</a:t>
              </a:r>
              <a:endParaRPr lang="en-US" sz="1361" dirty="0">
                <a:solidFill>
                  <a:srgbClr val="27221E"/>
                </a:solidFill>
                <a:latin typeface="Ubuntu Bold"/>
              </a:endParaRPr>
            </a:p>
          </p:txBody>
        </p:sp>
        <p:sp>
          <p:nvSpPr>
            <p:cNvPr id="47" name="AutoShape 17">
              <a:extLst>
                <a:ext uri="{FF2B5EF4-FFF2-40B4-BE49-F238E27FC236}">
                  <a16:creationId xmlns:a16="http://schemas.microsoft.com/office/drawing/2014/main" id="{26FC7A5C-1E7B-426A-9C6B-C2340581CF18}"/>
                </a:ext>
              </a:extLst>
            </p:cNvPr>
            <p:cNvSpPr/>
            <p:nvPr/>
          </p:nvSpPr>
          <p:spPr>
            <a:xfrm>
              <a:off x="0" y="1710470"/>
              <a:ext cx="2702824" cy="12353"/>
            </a:xfrm>
            <a:prstGeom prst="rect">
              <a:avLst/>
            </a:prstGeom>
            <a:solidFill>
              <a:srgbClr val="F72C2C"/>
            </a:solidFill>
          </p:spPr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853</Words>
  <Application>Microsoft Office PowerPoint</Application>
  <PresentationFormat>Custom</PresentationFormat>
  <Paragraphs>112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9" baseType="lpstr">
      <vt:lpstr>Ubuntu Bold</vt:lpstr>
      <vt:lpstr>Ubuntu</vt:lpstr>
      <vt:lpstr>Arimo Bold</vt:lpstr>
      <vt:lpstr>Arial</vt:lpstr>
      <vt:lpstr>Calibri</vt:lpstr>
      <vt:lpstr>Arimo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Claudio Scicchitano</dc:title>
  <dc:creator>Scicchitano, Claudio</dc:creator>
  <cp:lastModifiedBy>Scicchitano, Claudio</cp:lastModifiedBy>
  <cp:revision>2</cp:revision>
  <dcterms:created xsi:type="dcterms:W3CDTF">2006-08-16T00:00:00Z</dcterms:created>
  <dcterms:modified xsi:type="dcterms:W3CDTF">2021-08-10T13:48:30Z</dcterms:modified>
  <dc:identifier>DAEkXuVatd4</dc:identifier>
</cp:coreProperties>
</file>