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464" r:id="rId2"/>
    <p:sldId id="493" r:id="rId3"/>
    <p:sldId id="466" r:id="rId4"/>
    <p:sldId id="467" r:id="rId5"/>
    <p:sldId id="481" r:id="rId6"/>
    <p:sldId id="484" r:id="rId7"/>
    <p:sldId id="486" r:id="rId8"/>
    <p:sldId id="485" r:id="rId9"/>
    <p:sldId id="487" r:id="rId10"/>
    <p:sldId id="473" r:id="rId11"/>
    <p:sldId id="474" r:id="rId12"/>
    <p:sldId id="488" r:id="rId13"/>
    <p:sldId id="489" r:id="rId14"/>
    <p:sldId id="490" r:id="rId15"/>
    <p:sldId id="48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le" initials="D" lastIdx="1" clrIdx="0">
    <p:extLst>
      <p:ext uri="{19B8F6BF-5375-455C-9EA6-DF929625EA0E}">
        <p15:presenceInfo xmlns:p15="http://schemas.microsoft.com/office/powerpoint/2012/main" userId="Daniel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F8C15"/>
    <a:srgbClr val="767171"/>
    <a:srgbClr val="EE8608"/>
    <a:srgbClr val="58585A"/>
    <a:srgbClr val="F794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20" autoAdjust="0"/>
    <p:restoredTop sz="95890" autoAdjust="0"/>
  </p:normalViewPr>
  <p:slideViewPr>
    <p:cSldViewPr snapToGrid="0">
      <p:cViewPr varScale="1">
        <p:scale>
          <a:sx n="109" d="100"/>
          <a:sy n="109" d="100"/>
        </p:scale>
        <p:origin x="1200"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80B5F1-D882-46AD-B752-D39C969AC843}" type="datetimeFigureOut">
              <a:rPr lang="en-US" smtClean="0"/>
              <a:t>7/28/21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E3FBC9-3FF4-4253-9340-BA1FF5237FA1}" type="slidenum">
              <a:rPr lang="en-US" smtClean="0"/>
              <a:t>‹#›</a:t>
            </a:fld>
            <a:endParaRPr lang="en-US"/>
          </a:p>
        </p:txBody>
      </p:sp>
    </p:spTree>
    <p:extLst>
      <p:ext uri="{BB962C8B-B14F-4D97-AF65-F5344CB8AC3E}">
        <p14:creationId xmlns:p14="http://schemas.microsoft.com/office/powerpoint/2010/main" val="2040000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ea typeface="ＭＳ Ｐゴシック" pitchFamily="34" charset="-128"/>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014DA7B2-C1B8-4DE0-AAC5-DCE9A17007E8}" type="slidenum">
              <a:rPr lang="en-US" sz="1200" smtClean="0"/>
              <a:pPr/>
              <a:t>1</a:t>
            </a:fld>
            <a:endParaRPr lang="en-US" sz="1200"/>
          </a:p>
        </p:txBody>
      </p:sp>
    </p:spTree>
    <p:extLst>
      <p:ext uri="{BB962C8B-B14F-4D97-AF65-F5344CB8AC3E}">
        <p14:creationId xmlns:p14="http://schemas.microsoft.com/office/powerpoint/2010/main" val="114899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ea typeface="ＭＳ Ｐゴシック" pitchFamily="34" charset="-128"/>
            </a:endParaRP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fld id="{B32B5E5A-A66C-4D1A-A416-2A74F6203774}" type="slidenum">
              <a:rPr lang="en-US" sz="1200" smtClean="0">
                <a:cs typeface="Arial" charset="0"/>
              </a:rPr>
              <a:pPr eaLnBrk="1" hangingPunct="1"/>
              <a:t>3</a:t>
            </a:fld>
            <a:endParaRPr lang="en-US" sz="1200">
              <a:cs typeface="Arial" charset="0"/>
            </a:endParaRPr>
          </a:p>
        </p:txBody>
      </p:sp>
    </p:spTree>
    <p:extLst>
      <p:ext uri="{BB962C8B-B14F-4D97-AF65-F5344CB8AC3E}">
        <p14:creationId xmlns:p14="http://schemas.microsoft.com/office/powerpoint/2010/main" val="1340815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ea typeface="ＭＳ Ｐゴシック" pitchFamily="34" charset="-128"/>
            </a:endParaRP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F6A3D78A-72B2-412A-8627-916776FE72B7}" type="slidenum">
              <a:rPr lang="en-US" sz="1200" smtClean="0"/>
              <a:pPr/>
              <a:t>10</a:t>
            </a:fld>
            <a:endParaRPr lang="en-US" sz="1200"/>
          </a:p>
        </p:txBody>
      </p:sp>
    </p:spTree>
    <p:extLst>
      <p:ext uri="{BB962C8B-B14F-4D97-AF65-F5344CB8AC3E}">
        <p14:creationId xmlns:p14="http://schemas.microsoft.com/office/powerpoint/2010/main" val="2833349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3EB56-FDBB-4783-8C0A-7136C18D1A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383D938-14A9-4982-B9E8-5B31B7DF80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39883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BD129-128C-476B-BC59-92305FB383C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AF629A4-A751-4B7B-A6A0-C088CF43D15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64997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EB092B-DADC-4C4D-AC86-E76CAC4514A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FE8ECA2-20C9-4742-AEDC-102CB47FEC1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6782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Bullets Slide">
    <p:spTree>
      <p:nvGrpSpPr>
        <p:cNvPr id="1" name=""/>
        <p:cNvGrpSpPr/>
        <p:nvPr/>
      </p:nvGrpSpPr>
      <p:grpSpPr>
        <a:xfrm>
          <a:off x="0" y="0"/>
          <a:ext cx="0" cy="0"/>
          <a:chOff x="0" y="0"/>
          <a:chExt cx="0" cy="0"/>
        </a:xfrm>
      </p:grpSpPr>
      <p:sp>
        <p:nvSpPr>
          <p:cNvPr id="15" name="Text Placeholder 14"/>
          <p:cNvSpPr>
            <a:spLocks noGrp="1"/>
          </p:cNvSpPr>
          <p:nvPr>
            <p:ph type="body" sz="quarter" idx="18"/>
          </p:nvPr>
        </p:nvSpPr>
        <p:spPr>
          <a:xfrm>
            <a:off x="673099" y="1428751"/>
            <a:ext cx="11172709" cy="4572018"/>
          </a:xfrm>
        </p:spPr>
        <p:txBody>
          <a:bodyPr>
            <a:normAutofit/>
          </a:bodyPr>
          <a:lstStyle>
            <a:lvl1pPr>
              <a:buClr>
                <a:srgbClr val="439639"/>
              </a:buClr>
              <a:buSzPct val="120000"/>
              <a:buFont typeface="Wingdings" pitchFamily="2" charset="2"/>
              <a:buChar char="§"/>
              <a:defRPr sz="2800">
                <a:solidFill>
                  <a:schemeClr val="tx1">
                    <a:lumMod val="65000"/>
                    <a:lumOff val="35000"/>
                  </a:schemeClr>
                </a:solidFill>
              </a:defRPr>
            </a:lvl1pPr>
            <a:lvl2pPr>
              <a:buClr>
                <a:srgbClr val="439639"/>
              </a:buClr>
              <a:buFont typeface="Arial" pitchFamily="34" charset="0"/>
              <a:buChar char="•"/>
              <a:defRPr sz="2300">
                <a:solidFill>
                  <a:schemeClr val="tx1">
                    <a:lumMod val="65000"/>
                    <a:lumOff val="35000"/>
                  </a:schemeClr>
                </a:solidFill>
              </a:defRPr>
            </a:lvl2pPr>
            <a:lvl3pPr>
              <a:buClr>
                <a:srgbClr val="439639"/>
              </a:buClr>
              <a:buFont typeface="Arial" pitchFamily="34" charset="0"/>
              <a:buChar char="•"/>
              <a:defRPr sz="2000">
                <a:solidFill>
                  <a:schemeClr val="tx1">
                    <a:lumMod val="65000"/>
                    <a:lumOff val="35000"/>
                  </a:schemeClr>
                </a:solidFill>
              </a:defRPr>
            </a:lvl3pPr>
          </a:lstStyle>
          <a:p>
            <a:pPr lvl="0"/>
            <a:r>
              <a:rPr lang="en-US" dirty="0"/>
              <a:t>Click to edit Master text styles</a:t>
            </a:r>
          </a:p>
          <a:p>
            <a:pPr lvl="1"/>
            <a:r>
              <a:rPr lang="en-US" dirty="0"/>
              <a:t>Second level</a:t>
            </a:r>
          </a:p>
          <a:p>
            <a:pPr lvl="2"/>
            <a:r>
              <a:rPr lang="en-US" dirty="0"/>
              <a:t>Third level</a:t>
            </a:r>
          </a:p>
        </p:txBody>
      </p:sp>
      <p:sp>
        <p:nvSpPr>
          <p:cNvPr id="11" name="Title 17"/>
          <p:cNvSpPr>
            <a:spLocks noGrp="1"/>
          </p:cNvSpPr>
          <p:nvPr>
            <p:ph type="title"/>
          </p:nvPr>
        </p:nvSpPr>
        <p:spPr>
          <a:xfrm>
            <a:off x="972335" y="340056"/>
            <a:ext cx="11190855" cy="508548"/>
          </a:xfrm>
        </p:spPr>
        <p:txBody>
          <a:bodyPr vert="horz" lIns="91440" tIns="45720" rIns="91440" bIns="45720" rtlCol="0" anchor="ctr">
            <a:normAutofit/>
          </a:bodyPr>
          <a:lstStyle>
            <a:lvl1pPr>
              <a:defRPr lang="en-US" sz="3200" dirty="0">
                <a:solidFill>
                  <a:srgbClr val="2E1C65"/>
                </a:solidFill>
                <a:latin typeface="B Avant Garde Demi"/>
                <a:cs typeface="B Avant Garde Demi"/>
              </a:defRPr>
            </a:lvl1pPr>
          </a:lstStyle>
          <a:p>
            <a:pPr lvl="0" algn="l"/>
            <a:endParaRPr lang="en-US" dirty="0"/>
          </a:p>
        </p:txBody>
      </p:sp>
    </p:spTree>
    <p:extLst>
      <p:ext uri="{BB962C8B-B14F-4D97-AF65-F5344CB8AC3E}">
        <p14:creationId xmlns:p14="http://schemas.microsoft.com/office/powerpoint/2010/main" val="2451312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84B04-EDB9-4F8F-A925-087C0142A504}"/>
              </a:ext>
            </a:extLst>
          </p:cNvPr>
          <p:cNvSpPr>
            <a:spLocks noGrp="1"/>
          </p:cNvSpPr>
          <p:nvPr>
            <p:ph type="title"/>
          </p:nvPr>
        </p:nvSpPr>
        <p:spPr>
          <a:xfrm>
            <a:off x="838200" y="365126"/>
            <a:ext cx="10515600" cy="735886"/>
          </a:xfrm>
        </p:spPr>
        <p:txBody>
          <a:bodyPr>
            <a:normAutofit/>
          </a:bodyPr>
          <a:lstStyle>
            <a:lvl1pPr>
              <a:defRPr sz="3600"/>
            </a:lvl1pPr>
          </a:lstStyle>
          <a:p>
            <a:r>
              <a:rPr lang="en-US" dirty="0"/>
              <a:t>Click to edit Master title style</a:t>
            </a:r>
          </a:p>
        </p:txBody>
      </p:sp>
      <p:sp>
        <p:nvSpPr>
          <p:cNvPr id="3" name="Content Placeholder 2">
            <a:extLst>
              <a:ext uri="{FF2B5EF4-FFF2-40B4-BE49-F238E27FC236}">
                <a16:creationId xmlns:a16="http://schemas.microsoft.com/office/drawing/2014/main" id="{D75E46B5-00F6-4756-A0D0-370FA32EE307}"/>
              </a:ext>
            </a:extLst>
          </p:cNvPr>
          <p:cNvSpPr>
            <a:spLocks noGrp="1"/>
          </p:cNvSpPr>
          <p:nvPr>
            <p:ph idx="1"/>
          </p:nvPr>
        </p:nvSpPr>
        <p:spPr>
          <a:xfrm>
            <a:off x="838200" y="1343610"/>
            <a:ext cx="10515600" cy="5001185"/>
          </a:xfrm>
        </p:spPr>
        <p:txBody>
          <a:bodyPr/>
          <a:lstStyle>
            <a:lvl1pPr>
              <a:lnSpc>
                <a:spcPct val="100000"/>
              </a:lnSpc>
              <a:spcBef>
                <a:spcPts val="0"/>
              </a:spcBef>
              <a:defRPr/>
            </a:lvl1pPr>
            <a:lvl2pPr>
              <a:lnSpc>
                <a:spcPct val="100000"/>
              </a:lnSpc>
              <a:spcBef>
                <a:spcPts val="0"/>
              </a:spcBef>
              <a:defRPr/>
            </a:lvl2pPr>
            <a:lvl3pPr>
              <a:lnSpc>
                <a:spcPct val="100000"/>
              </a:lnSpc>
              <a:spcBef>
                <a:spcPts val="0"/>
              </a:spcBef>
              <a:defRPr/>
            </a:lvl3pPr>
            <a:lvl4pPr>
              <a:lnSpc>
                <a:spcPct val="100000"/>
              </a:lnSpc>
              <a:spcBef>
                <a:spcPts val="0"/>
              </a:spcBef>
              <a:defRPr/>
            </a:lvl4pPr>
            <a:lvl5pPr>
              <a:lnSpc>
                <a:spcPct val="100000"/>
              </a:lnSpc>
              <a:spcBef>
                <a:spcPts val="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a:extLst>
              <a:ext uri="{FF2B5EF4-FFF2-40B4-BE49-F238E27FC236}">
                <a16:creationId xmlns:a16="http://schemas.microsoft.com/office/drawing/2014/main" id="{D4CD7ADC-9DE5-41C2-8407-6B024DB8049F}"/>
              </a:ext>
            </a:extLst>
          </p:cNvPr>
          <p:cNvCxnSpPr>
            <a:cxnSpLocks/>
          </p:cNvCxnSpPr>
          <p:nvPr userDrawn="1"/>
        </p:nvCxnSpPr>
        <p:spPr>
          <a:xfrm flipH="1">
            <a:off x="838201" y="1101013"/>
            <a:ext cx="5562599" cy="0"/>
          </a:xfrm>
          <a:prstGeom prst="line">
            <a:avLst/>
          </a:prstGeom>
          <a:ln w="19050">
            <a:solidFill>
              <a:srgbClr val="58585A"/>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85562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FB39D-F8CD-408D-8DAE-DBFC991993B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469C5DC-17FA-46C5-A92C-1EDB66A83B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089724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FA66A-B612-4EFE-8477-9356F98A11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72C6CD-FC2E-4254-8579-EBEDBCA7BD09}"/>
              </a:ext>
            </a:extLst>
          </p:cNvPr>
          <p:cNvSpPr>
            <a:spLocks noGrp="1"/>
          </p:cNvSpPr>
          <p:nvPr>
            <p:ph sz="half" idx="1"/>
          </p:nvPr>
        </p:nvSpPr>
        <p:spPr>
          <a:xfrm>
            <a:off x="838200" y="1280398"/>
            <a:ext cx="5181600" cy="5064417"/>
          </a:xfrm>
        </p:spPr>
        <p:txBody>
          <a:bodyPr/>
          <a:lstStyle>
            <a:lvl1pPr>
              <a:lnSpc>
                <a:spcPct val="100000"/>
              </a:lnSpc>
              <a:spcBef>
                <a:spcPts val="0"/>
              </a:spcBef>
              <a:defRPr/>
            </a:lvl1pPr>
            <a:lvl2pPr>
              <a:lnSpc>
                <a:spcPct val="100000"/>
              </a:lnSpc>
              <a:spcBef>
                <a:spcPts val="0"/>
              </a:spcBef>
              <a:defRPr/>
            </a:lvl2pPr>
            <a:lvl3pPr>
              <a:lnSpc>
                <a:spcPct val="100000"/>
              </a:lnSpc>
              <a:spcBef>
                <a:spcPts val="0"/>
              </a:spcBef>
              <a:defRPr/>
            </a:lvl3pPr>
            <a:lvl4pPr>
              <a:lnSpc>
                <a:spcPct val="100000"/>
              </a:lnSpc>
              <a:spcBef>
                <a:spcPts val="0"/>
              </a:spcBef>
              <a:defRPr/>
            </a:lvl4pPr>
            <a:lvl5pPr>
              <a:lnSpc>
                <a:spcPct val="100000"/>
              </a:lnSpc>
              <a:spcBef>
                <a:spcPts val="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92AD1F9-25F8-4832-AE36-0E47D54B9B8D}"/>
              </a:ext>
            </a:extLst>
          </p:cNvPr>
          <p:cNvSpPr>
            <a:spLocks noGrp="1"/>
          </p:cNvSpPr>
          <p:nvPr>
            <p:ph sz="half" idx="2"/>
          </p:nvPr>
        </p:nvSpPr>
        <p:spPr>
          <a:xfrm>
            <a:off x="6172200" y="1280399"/>
            <a:ext cx="5181600" cy="5064416"/>
          </a:xfrm>
        </p:spPr>
        <p:txBody>
          <a:bodyPr/>
          <a:lstStyle>
            <a:lvl1pPr>
              <a:lnSpc>
                <a:spcPct val="100000"/>
              </a:lnSpc>
              <a:spcBef>
                <a:spcPts val="0"/>
              </a:spcBef>
              <a:defRPr/>
            </a:lvl1pPr>
            <a:lvl2pPr>
              <a:lnSpc>
                <a:spcPct val="100000"/>
              </a:lnSpc>
              <a:spcBef>
                <a:spcPts val="0"/>
              </a:spcBef>
              <a:defRPr/>
            </a:lvl2pPr>
            <a:lvl3pPr>
              <a:lnSpc>
                <a:spcPct val="100000"/>
              </a:lnSpc>
              <a:spcBef>
                <a:spcPts val="0"/>
              </a:spcBef>
              <a:defRPr/>
            </a:lvl3pPr>
            <a:lvl4pPr>
              <a:lnSpc>
                <a:spcPct val="100000"/>
              </a:lnSpc>
              <a:spcBef>
                <a:spcPts val="0"/>
              </a:spcBef>
              <a:defRPr/>
            </a:lvl4pPr>
            <a:lvl5pPr>
              <a:lnSpc>
                <a:spcPct val="100000"/>
              </a:lnSpc>
              <a:spcBef>
                <a:spcPts val="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EF7DD997-202B-4717-A4C4-E1F76372DEB8}"/>
              </a:ext>
            </a:extLst>
          </p:cNvPr>
          <p:cNvCxnSpPr>
            <a:cxnSpLocks/>
          </p:cNvCxnSpPr>
          <p:nvPr userDrawn="1"/>
        </p:nvCxnSpPr>
        <p:spPr>
          <a:xfrm flipH="1">
            <a:off x="838201" y="1101013"/>
            <a:ext cx="5562599" cy="0"/>
          </a:xfrm>
          <a:prstGeom prst="line">
            <a:avLst/>
          </a:prstGeom>
          <a:ln w="19050">
            <a:solidFill>
              <a:srgbClr val="58585A"/>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10980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A2D38-D76A-422A-B4E8-BA62D08402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33ED1DF-C3CC-44CB-8C77-1CEB3074AC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9CCE19A-46D3-408D-A9B7-BAEB3A5C0CA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AB828E0-1C64-40DC-8252-C443C974C2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88BD2A5-B8E3-41C6-82C8-2657C15F3C2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86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B8C5B-61E3-408D-BD74-E9FE6C4C6BEE}"/>
              </a:ext>
            </a:extLst>
          </p:cNvPr>
          <p:cNvSpPr>
            <a:spLocks noGrp="1"/>
          </p:cNvSpPr>
          <p:nvPr>
            <p:ph type="title"/>
          </p:nvPr>
        </p:nvSpPr>
        <p:spPr/>
        <p:txBody>
          <a:bodyPr/>
          <a:lstStyle/>
          <a:p>
            <a:r>
              <a:rPr lang="en-US"/>
              <a:t>Click to edit Master title style</a:t>
            </a:r>
          </a:p>
        </p:txBody>
      </p:sp>
      <p:cxnSp>
        <p:nvCxnSpPr>
          <p:cNvPr id="6" name="Straight Connector 5">
            <a:extLst>
              <a:ext uri="{FF2B5EF4-FFF2-40B4-BE49-F238E27FC236}">
                <a16:creationId xmlns:a16="http://schemas.microsoft.com/office/drawing/2014/main" id="{43736B10-FC95-44B4-8B26-EE2DC8D563AA}"/>
              </a:ext>
            </a:extLst>
          </p:cNvPr>
          <p:cNvCxnSpPr>
            <a:cxnSpLocks/>
          </p:cNvCxnSpPr>
          <p:nvPr userDrawn="1"/>
        </p:nvCxnSpPr>
        <p:spPr>
          <a:xfrm flipH="1">
            <a:off x="838201" y="1101013"/>
            <a:ext cx="5562599" cy="0"/>
          </a:xfrm>
          <a:prstGeom prst="line">
            <a:avLst/>
          </a:prstGeom>
          <a:ln w="19050">
            <a:solidFill>
              <a:srgbClr val="58585A"/>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23154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1365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4084D-C335-4D3B-B325-247B7F9665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4B4600-E31E-4CD3-A4EF-A6E4181205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BEFC5B9B-4B4B-4F8C-A617-4A3D1503FC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417762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165B1-EE9F-42F3-A57A-D15898E67C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4F76E3C-BBE3-429F-BEF7-8BFBEA2919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9F0F55F-24E7-4F09-81D8-D1BA835C95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846576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DDD5D9-503A-42DA-8AE6-EBFE99F1A497}"/>
              </a:ext>
            </a:extLst>
          </p:cNvPr>
          <p:cNvSpPr>
            <a:spLocks noGrp="1"/>
          </p:cNvSpPr>
          <p:nvPr>
            <p:ph type="title"/>
          </p:nvPr>
        </p:nvSpPr>
        <p:spPr>
          <a:xfrm>
            <a:off x="838200" y="365126"/>
            <a:ext cx="10515600" cy="735886"/>
          </a:xfrm>
          <a:prstGeom prst="rect">
            <a:avLst/>
          </a:prstGeom>
        </p:spPr>
        <p:txBody>
          <a:bodyPr vert="horz" lIns="91440" tIns="45720" rIns="91440" bIns="45720" rtlCol="0" anchor="t" anchorCtr="0">
            <a:normAutofit/>
          </a:bodyPr>
          <a:lstStyle/>
          <a:p>
            <a:r>
              <a:rPr lang="en-US" dirty="0"/>
              <a:t>Click to edit Master title style</a:t>
            </a:r>
          </a:p>
        </p:txBody>
      </p:sp>
      <p:sp>
        <p:nvSpPr>
          <p:cNvPr id="3" name="Text Placeholder 2">
            <a:extLst>
              <a:ext uri="{FF2B5EF4-FFF2-40B4-BE49-F238E27FC236}">
                <a16:creationId xmlns:a16="http://schemas.microsoft.com/office/drawing/2014/main" id="{63C91F56-1696-4CDF-9367-7C6DAB17E4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08728562-1720-4F82-8860-9AD840CB5914}"/>
              </a:ext>
            </a:extLst>
          </p:cNvPr>
          <p:cNvSpPr/>
          <p:nvPr userDrawn="1"/>
        </p:nvSpPr>
        <p:spPr>
          <a:xfrm>
            <a:off x="0" y="6492874"/>
            <a:ext cx="10680643" cy="365126"/>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200" dirty="0">
                <a:solidFill>
                  <a:schemeClr val="bg2"/>
                </a:solidFill>
                <a:ea typeface="Calibri" panose="020F0502020204030204" pitchFamily="34" charset="0"/>
              </a:rPr>
              <a:t>NS4ed</a:t>
            </a:r>
            <a:r>
              <a:rPr lang="en-US" sz="1200" baseline="30000" dirty="0">
                <a:solidFill>
                  <a:schemeClr val="bg2"/>
                </a:solidFill>
                <a:ea typeface="Calibri" panose="020F0502020204030204" pitchFamily="34" charset="0"/>
              </a:rPr>
              <a:t>TM  </a:t>
            </a:r>
            <a:r>
              <a:rPr lang="en-US" sz="1200" dirty="0">
                <a:solidFill>
                  <a:schemeClr val="bg2"/>
                </a:solidFill>
                <a:ea typeface="Calibri" panose="020F0502020204030204" pitchFamily="34" charset="0"/>
              </a:rPr>
              <a:t> Pathway2Careers</a:t>
            </a:r>
            <a:r>
              <a:rPr lang="en-US" sz="1200" baseline="30000" dirty="0">
                <a:solidFill>
                  <a:schemeClr val="bg2"/>
                </a:solidFill>
                <a:ea typeface="Calibri" panose="020F0502020204030204" pitchFamily="34" charset="0"/>
              </a:rPr>
              <a:t>TM</a:t>
            </a:r>
            <a:r>
              <a:rPr lang="en-US" sz="1200" dirty="0">
                <a:solidFill>
                  <a:schemeClr val="bg2"/>
                </a:solidFill>
                <a:ea typeface="Calibri" panose="020F0502020204030204" pitchFamily="34" charset="0"/>
              </a:rPr>
              <a:t>   2018 Trademark NS4ed, LLC</a:t>
            </a:r>
            <a:endParaRPr lang="en-US" sz="1200" dirty="0">
              <a:solidFill>
                <a:schemeClr val="bg2"/>
              </a:solidFill>
            </a:endParaRPr>
          </a:p>
        </p:txBody>
      </p:sp>
      <p:pic>
        <p:nvPicPr>
          <p:cNvPr id="8" name="Picture 7">
            <a:extLst>
              <a:ext uri="{FF2B5EF4-FFF2-40B4-BE49-F238E27FC236}">
                <a16:creationId xmlns:a16="http://schemas.microsoft.com/office/drawing/2014/main" id="{6E243F2E-C8FA-4D23-BA40-A9D09999310B}"/>
              </a:ext>
            </a:extLst>
          </p:cNvPr>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0680643" y="6492875"/>
            <a:ext cx="1115117" cy="365126"/>
          </a:xfrm>
          <a:prstGeom prst="rect">
            <a:avLst/>
          </a:prstGeom>
          <a:noFill/>
          <a:ln>
            <a:noFill/>
          </a:ln>
        </p:spPr>
      </p:pic>
      <p:sp>
        <p:nvSpPr>
          <p:cNvPr id="9" name="Rectangle 8">
            <a:extLst>
              <a:ext uri="{FF2B5EF4-FFF2-40B4-BE49-F238E27FC236}">
                <a16:creationId xmlns:a16="http://schemas.microsoft.com/office/drawing/2014/main" id="{73F24774-DA1D-426E-8D57-1882DACD2A46}"/>
              </a:ext>
            </a:extLst>
          </p:cNvPr>
          <p:cNvSpPr/>
          <p:nvPr userDrawn="1"/>
        </p:nvSpPr>
        <p:spPr>
          <a:xfrm>
            <a:off x="11795760" y="6492874"/>
            <a:ext cx="396240" cy="365126"/>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E2B05939-C58D-4F2F-A13C-35B8932FFA79}" type="slidenum">
              <a:rPr lang="en-US" sz="1200" smtClean="0">
                <a:solidFill>
                  <a:schemeClr val="bg2"/>
                </a:solidFill>
              </a:rPr>
              <a:t>‹#›</a:t>
            </a:fld>
            <a:endParaRPr lang="en-US" sz="1200" dirty="0">
              <a:solidFill>
                <a:schemeClr val="bg2"/>
              </a:solidFill>
            </a:endParaRPr>
          </a:p>
        </p:txBody>
      </p:sp>
    </p:spTree>
    <p:extLst>
      <p:ext uri="{BB962C8B-B14F-4D97-AF65-F5344CB8AC3E}">
        <p14:creationId xmlns:p14="http://schemas.microsoft.com/office/powerpoint/2010/main" val="39663499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txStyles>
    <p:titleStyle>
      <a:lvl1pPr algn="l" defTabSz="914400" rtl="0" eaLnBrk="1" latinLnBrk="0" hangingPunct="1">
        <a:lnSpc>
          <a:spcPct val="90000"/>
        </a:lnSpc>
        <a:spcBef>
          <a:spcPct val="0"/>
        </a:spcBef>
        <a:buNone/>
        <a:defRPr sz="4400" kern="1200">
          <a:solidFill>
            <a:srgbClr val="EE8608"/>
          </a:solidFill>
          <a:effectLst/>
          <a:latin typeface="Malgun Gothic Semilight" panose="020B0502040204020203" pitchFamily="34" charset="-128"/>
          <a:ea typeface="Malgun Gothic Semilight" panose="020B0502040204020203" pitchFamily="34" charset="-128"/>
          <a:cs typeface="Malgun Gothic Semilight" panose="020B0502040204020203" pitchFamily="34" charset="-128"/>
        </a:defRPr>
      </a:lvl1pPr>
    </p:titleStyle>
    <p:bodyStyle>
      <a:lvl1pPr marL="228600" indent="-228600" algn="l" defTabSz="914400" rtl="0" eaLnBrk="1" latinLnBrk="0" hangingPunct="1">
        <a:lnSpc>
          <a:spcPct val="100000"/>
        </a:lnSpc>
        <a:spcBef>
          <a:spcPts val="0"/>
        </a:spcBef>
        <a:buFont typeface="Arial" panose="020B0604020202020204" pitchFamily="34" charset="0"/>
        <a:buChar char="•"/>
        <a:defRPr sz="2800" kern="1200">
          <a:solidFill>
            <a:srgbClr val="58585A"/>
          </a:solidFill>
          <a:latin typeface="+mj-lt"/>
          <a:ea typeface="Malgun Gothic Semilight" panose="020B0502040204020203" pitchFamily="34" charset="-128"/>
          <a:cs typeface="Malgun Gothic Semilight" panose="020B0502040204020203" pitchFamily="34" charset="-128"/>
        </a:defRPr>
      </a:lvl1pPr>
      <a:lvl2pPr marL="685800" indent="-228600" algn="l" defTabSz="914400" rtl="0" eaLnBrk="1" latinLnBrk="0" hangingPunct="1">
        <a:lnSpc>
          <a:spcPct val="100000"/>
        </a:lnSpc>
        <a:spcBef>
          <a:spcPts val="0"/>
        </a:spcBef>
        <a:buFont typeface="Arial" panose="020B0604020202020204" pitchFamily="34" charset="0"/>
        <a:buChar char="•"/>
        <a:defRPr sz="2400" kern="1200">
          <a:solidFill>
            <a:srgbClr val="58585A"/>
          </a:solidFill>
          <a:latin typeface="+mj-lt"/>
          <a:ea typeface="Malgun Gothic Semilight" panose="020B0502040204020203" pitchFamily="34" charset="-128"/>
          <a:cs typeface="Malgun Gothic Semilight" panose="020B0502040204020203" pitchFamily="34" charset="-128"/>
        </a:defRPr>
      </a:lvl2pPr>
      <a:lvl3pPr marL="1143000" indent="-228600" algn="l" defTabSz="914400" rtl="0" eaLnBrk="1" latinLnBrk="0" hangingPunct="1">
        <a:lnSpc>
          <a:spcPct val="100000"/>
        </a:lnSpc>
        <a:spcBef>
          <a:spcPts val="0"/>
        </a:spcBef>
        <a:buFont typeface="Arial" panose="020B0604020202020204" pitchFamily="34" charset="0"/>
        <a:buChar char="•"/>
        <a:defRPr sz="2000" kern="1200">
          <a:solidFill>
            <a:srgbClr val="58585A"/>
          </a:solidFill>
          <a:latin typeface="+mj-lt"/>
          <a:ea typeface="Malgun Gothic Semilight" panose="020B0502040204020203" pitchFamily="34" charset="-128"/>
          <a:cs typeface="Malgun Gothic Semilight" panose="020B0502040204020203" pitchFamily="34" charset="-128"/>
        </a:defRPr>
      </a:lvl3pPr>
      <a:lvl4pPr marL="1600200" indent="-228600" algn="l" defTabSz="914400" rtl="0" eaLnBrk="1" latinLnBrk="0" hangingPunct="1">
        <a:lnSpc>
          <a:spcPct val="100000"/>
        </a:lnSpc>
        <a:spcBef>
          <a:spcPts val="0"/>
        </a:spcBef>
        <a:buFont typeface="Arial" panose="020B0604020202020204" pitchFamily="34" charset="0"/>
        <a:buChar char="•"/>
        <a:defRPr sz="1800" kern="1200">
          <a:solidFill>
            <a:srgbClr val="58585A"/>
          </a:solidFill>
          <a:latin typeface="+mj-lt"/>
          <a:ea typeface="Malgun Gothic Semilight" panose="020B0502040204020203" pitchFamily="34" charset="-128"/>
          <a:cs typeface="Malgun Gothic Semilight" panose="020B0502040204020203" pitchFamily="34" charset="-128"/>
        </a:defRPr>
      </a:lvl4pPr>
      <a:lvl5pPr marL="2057400" indent="-228600" algn="l" defTabSz="914400" rtl="0" eaLnBrk="1" latinLnBrk="0" hangingPunct="1">
        <a:lnSpc>
          <a:spcPct val="100000"/>
        </a:lnSpc>
        <a:spcBef>
          <a:spcPts val="0"/>
        </a:spcBef>
        <a:buFont typeface="Arial" panose="020B0604020202020204" pitchFamily="34" charset="0"/>
        <a:buChar char="•"/>
        <a:defRPr sz="1800" kern="1200">
          <a:solidFill>
            <a:srgbClr val="58585A"/>
          </a:solidFill>
          <a:latin typeface="+mj-lt"/>
          <a:ea typeface="Malgun Gothic Semilight" panose="020B0502040204020203" pitchFamily="34" charset="-128"/>
          <a:cs typeface="Malgun Gothic Semilight" panose="020B0502040204020203" pitchFamily="34" charset="-128"/>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1524001" y="0"/>
            <a:ext cx="9144001" cy="749300"/>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itle 2"/>
          <p:cNvSpPr>
            <a:spLocks noGrp="1"/>
          </p:cNvSpPr>
          <p:nvPr>
            <p:ph type="title"/>
          </p:nvPr>
        </p:nvSpPr>
        <p:spPr>
          <a:xfrm>
            <a:off x="2253623" y="112404"/>
            <a:ext cx="7841291" cy="508000"/>
          </a:xfrm>
        </p:spPr>
        <p:txBody>
          <a:bodyPr vert="horz" lIns="91440" tIns="45720" rIns="91440" bIns="45720" rtlCol="0" anchor="ctr" anchorCtr="0">
            <a:noAutofit/>
          </a:bodyPr>
          <a:lstStyle/>
          <a:p>
            <a:pPr algn="l"/>
            <a:r>
              <a:rPr dirty="0">
                <a:solidFill>
                  <a:schemeClr val="bg1"/>
                </a:solidFill>
                <a:latin typeface="Helvetica Neue"/>
                <a:cs typeface="Helvetica Neue"/>
              </a:rPr>
              <a:t>Evolution of Digital Instructional Tools</a:t>
            </a:r>
          </a:p>
        </p:txBody>
      </p:sp>
      <p:sp>
        <p:nvSpPr>
          <p:cNvPr id="29" name="Shape 28"/>
          <p:cNvSpPr/>
          <p:nvPr/>
        </p:nvSpPr>
        <p:spPr>
          <a:xfrm>
            <a:off x="2578101" y="1836738"/>
            <a:ext cx="7516813" cy="4576762"/>
          </a:xfrm>
          <a:prstGeom prst="swooshArrow">
            <a:avLst>
              <a:gd name="adj1" fmla="val 29526"/>
              <a:gd name="adj2" fmla="val 25000"/>
            </a:avLst>
          </a:prstGeom>
          <a:solidFill>
            <a:schemeClr val="bg1">
              <a:lumMod val="8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13" name="Group 12"/>
          <p:cNvGrpSpPr/>
          <p:nvPr/>
        </p:nvGrpSpPr>
        <p:grpSpPr>
          <a:xfrm>
            <a:off x="1828800" y="4445001"/>
            <a:ext cx="3494088" cy="1749425"/>
            <a:chOff x="304800" y="4203700"/>
            <a:chExt cx="3494088" cy="1749425"/>
          </a:xfrm>
        </p:grpSpPr>
        <p:sp>
          <p:nvSpPr>
            <p:cNvPr id="43" name="Oval 42"/>
            <p:cNvSpPr/>
            <p:nvPr/>
          </p:nvSpPr>
          <p:spPr bwMode="auto">
            <a:xfrm>
              <a:off x="1290638" y="5597525"/>
              <a:ext cx="203200" cy="203200"/>
            </a:xfrm>
            <a:prstGeom prst="ellipse">
              <a:avLst/>
            </a:prstGeom>
            <a:solidFill>
              <a:srgbClr val="0067B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8" name="TextBox 37"/>
            <p:cNvSpPr txBox="1"/>
            <p:nvPr/>
          </p:nvSpPr>
          <p:spPr bwMode="auto">
            <a:xfrm>
              <a:off x="304800" y="5092700"/>
              <a:ext cx="1295400" cy="400050"/>
            </a:xfrm>
            <a:prstGeom prst="rect">
              <a:avLst/>
            </a:prstGeom>
            <a:solidFill>
              <a:schemeClr val="tx1">
                <a:lumMod val="50000"/>
                <a:lumOff val="50000"/>
              </a:schemeClr>
            </a:solidFill>
          </p:spPr>
          <p:txBody>
            <a:bodyPr rtlCol="1">
              <a:spAutoFit/>
            </a:bodyPr>
            <a:lstStyle/>
            <a:p>
              <a:pPr algn="ctr">
                <a:defRPr/>
              </a:pPr>
              <a:r>
                <a:rPr lang="en-US" sz="2000" b="1" dirty="0">
                  <a:solidFill>
                    <a:schemeClr val="bg1"/>
                  </a:solidFill>
                </a:rPr>
                <a:t>1985</a:t>
              </a:r>
            </a:p>
          </p:txBody>
        </p:sp>
        <p:pic>
          <p:nvPicPr>
            <p:cNvPr id="16414" name="Picture 19" descr="03_Full Lab.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203700"/>
              <a:ext cx="1295400" cy="8663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 name="Pentagon 30"/>
            <p:cNvSpPr>
              <a:spLocks noChangeArrowheads="1"/>
            </p:cNvSpPr>
            <p:nvPr/>
          </p:nvSpPr>
          <p:spPr bwMode="auto">
            <a:xfrm flipH="1">
              <a:off x="1443038" y="5553075"/>
              <a:ext cx="2355850" cy="400050"/>
            </a:xfrm>
            <a:prstGeom prst="homePlate">
              <a:avLst>
                <a:gd name="adj" fmla="val 49935"/>
              </a:avLst>
            </a:prstGeom>
            <a:solidFill>
              <a:schemeClr val="bg1"/>
            </a:solidFill>
            <a:ln w="28575">
              <a:solidFill>
                <a:srgbClr val="0067B1"/>
              </a:solidFill>
              <a:miter lim="800000"/>
              <a:headEnd/>
              <a:tailEnd/>
            </a:ln>
          </p:spPr>
          <p:txBody>
            <a:bodyPr wrap="square">
              <a:spAutoFit/>
            </a:bodyPr>
            <a:lstStyle/>
            <a:p>
              <a:pPr>
                <a:defRPr/>
              </a:pPr>
              <a:r>
                <a:rPr lang="en-US" sz="2000" b="1" dirty="0">
                  <a:solidFill>
                    <a:srgbClr val="0067B1"/>
                  </a:solidFill>
                  <a:latin typeface="+mj-lt"/>
                </a:rPr>
                <a:t>Computer</a:t>
              </a:r>
              <a:r>
                <a:rPr lang="en-US" sz="2000" dirty="0"/>
                <a:t> </a:t>
              </a:r>
              <a:r>
                <a:rPr lang="en-US" sz="2000" b="1" dirty="0">
                  <a:solidFill>
                    <a:srgbClr val="0067B1"/>
                  </a:solidFill>
                  <a:latin typeface="+mj-lt"/>
                </a:rPr>
                <a:t>Labs </a:t>
              </a:r>
            </a:p>
          </p:txBody>
        </p:sp>
      </p:grpSp>
      <p:grpSp>
        <p:nvGrpSpPr>
          <p:cNvPr id="6" name="Group 5"/>
          <p:cNvGrpSpPr/>
          <p:nvPr/>
        </p:nvGrpSpPr>
        <p:grpSpPr>
          <a:xfrm>
            <a:off x="3241676" y="3632200"/>
            <a:ext cx="3997325" cy="1651000"/>
            <a:chOff x="1717675" y="3390900"/>
            <a:chExt cx="3997325" cy="1651000"/>
          </a:xfrm>
        </p:grpSpPr>
        <p:grpSp>
          <p:nvGrpSpPr>
            <p:cNvPr id="16408" name="Group 21"/>
            <p:cNvGrpSpPr>
              <a:grpSpLocks/>
            </p:cNvGrpSpPr>
            <p:nvPr/>
          </p:nvGrpSpPr>
          <p:grpSpPr bwMode="auto">
            <a:xfrm>
              <a:off x="1717675" y="3390900"/>
              <a:ext cx="1122546" cy="1185033"/>
              <a:chOff x="1659835" y="3039110"/>
              <a:chExt cx="1224000" cy="1293218"/>
            </a:xfrm>
          </p:grpSpPr>
          <p:sp>
            <p:nvSpPr>
              <p:cNvPr id="41" name="TextBox 40"/>
              <p:cNvSpPr txBox="1"/>
              <p:nvPr/>
            </p:nvSpPr>
            <p:spPr>
              <a:xfrm>
                <a:off x="1659835" y="3894929"/>
                <a:ext cx="1223800" cy="436572"/>
              </a:xfrm>
              <a:prstGeom prst="rect">
                <a:avLst/>
              </a:prstGeom>
              <a:solidFill>
                <a:schemeClr val="tx1">
                  <a:lumMod val="50000"/>
                  <a:lumOff val="50000"/>
                </a:schemeClr>
              </a:solidFill>
            </p:spPr>
            <p:txBody>
              <a:bodyPr rtlCol="1">
                <a:spAutoFit/>
              </a:bodyPr>
              <a:lstStyle/>
              <a:p>
                <a:pPr algn="ctr">
                  <a:defRPr/>
                </a:pPr>
                <a:r>
                  <a:rPr lang="en-US" sz="2000" b="1" dirty="0">
                    <a:solidFill>
                      <a:schemeClr val="bg1"/>
                    </a:solidFill>
                  </a:rPr>
                  <a:t>2000</a:t>
                </a:r>
              </a:p>
            </p:txBody>
          </p:sp>
          <p:pic>
            <p:nvPicPr>
              <p:cNvPr id="16412" name="Picture 17" descr="01_smart-board-600i.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59835" y="3039110"/>
                <a:ext cx="1224000" cy="8232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5" name="Oval 44"/>
            <p:cNvSpPr/>
            <p:nvPr/>
          </p:nvSpPr>
          <p:spPr bwMode="auto">
            <a:xfrm>
              <a:off x="2097088" y="4594225"/>
              <a:ext cx="369887" cy="371475"/>
            </a:xfrm>
            <a:prstGeom prst="ellipse">
              <a:avLst/>
            </a:prstGeom>
            <a:solidFill>
              <a:srgbClr val="0067B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Pentagon 23"/>
            <p:cNvSpPr>
              <a:spLocks noChangeArrowheads="1"/>
            </p:cNvSpPr>
            <p:nvPr/>
          </p:nvSpPr>
          <p:spPr bwMode="auto">
            <a:xfrm flipH="1">
              <a:off x="2319338" y="4641850"/>
              <a:ext cx="3395662" cy="400050"/>
            </a:xfrm>
            <a:prstGeom prst="homePlate">
              <a:avLst>
                <a:gd name="adj" fmla="val 49988"/>
              </a:avLst>
            </a:prstGeom>
            <a:solidFill>
              <a:schemeClr val="bg1"/>
            </a:solidFill>
            <a:ln w="28575">
              <a:solidFill>
                <a:srgbClr val="0067B1"/>
              </a:solidFill>
              <a:miter lim="800000"/>
              <a:headEnd/>
              <a:tailEnd/>
            </a:ln>
          </p:spPr>
          <p:txBody>
            <a:bodyPr wrap="square">
              <a:spAutoFit/>
            </a:bodyPr>
            <a:lstStyle/>
            <a:p>
              <a:pPr>
                <a:defRPr/>
              </a:pPr>
              <a:r>
                <a:rPr lang="en-US" sz="2000" b="1" dirty="0">
                  <a:solidFill>
                    <a:srgbClr val="0067B1"/>
                  </a:solidFill>
                  <a:latin typeface="+mj-lt"/>
                </a:rPr>
                <a:t> Electronic</a:t>
              </a:r>
              <a:r>
                <a:rPr lang="en-US" sz="2000" dirty="0"/>
                <a:t> </a:t>
              </a:r>
              <a:r>
                <a:rPr lang="en-US" sz="2000" b="1" dirty="0">
                  <a:solidFill>
                    <a:srgbClr val="0067B1"/>
                  </a:solidFill>
                  <a:latin typeface="+mj-lt"/>
                </a:rPr>
                <a:t>Whiteboards</a:t>
              </a:r>
            </a:p>
          </p:txBody>
        </p:sp>
      </p:grpSp>
      <p:grpSp>
        <p:nvGrpSpPr>
          <p:cNvPr id="8" name="Group 7"/>
          <p:cNvGrpSpPr/>
          <p:nvPr/>
        </p:nvGrpSpPr>
        <p:grpSpPr>
          <a:xfrm>
            <a:off x="4495801" y="2768601"/>
            <a:ext cx="3505199" cy="1736725"/>
            <a:chOff x="2971800" y="2527300"/>
            <a:chExt cx="3505199" cy="1736725"/>
          </a:xfrm>
        </p:grpSpPr>
        <p:grpSp>
          <p:nvGrpSpPr>
            <p:cNvPr id="16403" name="Group 23"/>
            <p:cNvGrpSpPr>
              <a:grpSpLocks/>
            </p:cNvGrpSpPr>
            <p:nvPr/>
          </p:nvGrpSpPr>
          <p:grpSpPr bwMode="auto">
            <a:xfrm>
              <a:off x="2971800" y="2527300"/>
              <a:ext cx="1122777" cy="1181993"/>
              <a:chOff x="3231886" y="2201461"/>
              <a:chExt cx="1224002" cy="1289034"/>
            </a:xfrm>
          </p:grpSpPr>
          <p:sp>
            <p:nvSpPr>
              <p:cNvPr id="35" name="TextBox 34"/>
              <p:cNvSpPr txBox="1"/>
              <p:nvPr/>
            </p:nvSpPr>
            <p:spPr>
              <a:xfrm>
                <a:off x="3231886" y="3054975"/>
                <a:ext cx="1223551" cy="436278"/>
              </a:xfrm>
              <a:prstGeom prst="rect">
                <a:avLst/>
              </a:prstGeom>
              <a:solidFill>
                <a:schemeClr val="tx1">
                  <a:lumMod val="50000"/>
                  <a:lumOff val="50000"/>
                </a:schemeClr>
              </a:solidFill>
            </p:spPr>
            <p:txBody>
              <a:bodyPr rtlCol="1">
                <a:spAutoFit/>
              </a:bodyPr>
              <a:lstStyle/>
              <a:p>
                <a:pPr algn="ctr">
                  <a:defRPr/>
                </a:pPr>
                <a:r>
                  <a:rPr lang="en-US" sz="2000" b="1" dirty="0">
                    <a:solidFill>
                      <a:schemeClr val="bg1"/>
                    </a:solidFill>
                  </a:rPr>
                  <a:t>2010</a:t>
                </a:r>
              </a:p>
            </p:txBody>
          </p:sp>
          <p:pic>
            <p:nvPicPr>
              <p:cNvPr id="16407" name="Picture 18" descr="02_3225309-students-in-class-at-computer-terminals-depth-of-field.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31886" y="2201461"/>
                <a:ext cx="1224000" cy="8232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7" name="Oval 46"/>
            <p:cNvSpPr/>
            <p:nvPr/>
          </p:nvSpPr>
          <p:spPr bwMode="auto">
            <a:xfrm>
              <a:off x="3302000" y="3744913"/>
              <a:ext cx="496888" cy="495300"/>
            </a:xfrm>
            <a:prstGeom prst="ellipse">
              <a:avLst/>
            </a:prstGeom>
            <a:solidFill>
              <a:srgbClr val="0067B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Pentagon 16"/>
            <p:cNvSpPr>
              <a:spLocks noChangeArrowheads="1"/>
            </p:cNvSpPr>
            <p:nvPr/>
          </p:nvSpPr>
          <p:spPr bwMode="auto">
            <a:xfrm flipH="1">
              <a:off x="3649662" y="3863975"/>
              <a:ext cx="2827337" cy="400050"/>
            </a:xfrm>
            <a:prstGeom prst="homePlate">
              <a:avLst>
                <a:gd name="adj" fmla="val 49989"/>
              </a:avLst>
            </a:prstGeom>
            <a:solidFill>
              <a:schemeClr val="bg1"/>
            </a:solidFill>
            <a:ln w="28575">
              <a:solidFill>
                <a:srgbClr val="0067B1"/>
              </a:solidFill>
              <a:miter lim="800000"/>
              <a:headEnd/>
              <a:tailEnd/>
            </a:ln>
          </p:spPr>
          <p:txBody>
            <a:bodyPr wrap="square">
              <a:spAutoFit/>
            </a:bodyPr>
            <a:lstStyle/>
            <a:p>
              <a:pPr>
                <a:defRPr/>
              </a:pPr>
              <a:r>
                <a:rPr lang="en-US" sz="2000" b="1" dirty="0">
                  <a:solidFill>
                    <a:srgbClr val="0067B1"/>
                  </a:solidFill>
                  <a:latin typeface="+mj-lt"/>
                </a:rPr>
                <a:t> In-class Computing</a:t>
              </a:r>
            </a:p>
          </p:txBody>
        </p:sp>
      </p:grpSp>
      <p:grpSp>
        <p:nvGrpSpPr>
          <p:cNvPr id="11" name="Group 10"/>
          <p:cNvGrpSpPr/>
          <p:nvPr/>
        </p:nvGrpSpPr>
        <p:grpSpPr>
          <a:xfrm>
            <a:off x="7467601" y="1473200"/>
            <a:ext cx="3144837" cy="2038350"/>
            <a:chOff x="5943600" y="1231900"/>
            <a:chExt cx="3144837" cy="2038350"/>
          </a:xfrm>
        </p:grpSpPr>
        <p:sp>
          <p:nvSpPr>
            <p:cNvPr id="32" name="TextBox 31"/>
            <p:cNvSpPr txBox="1"/>
            <p:nvPr/>
          </p:nvSpPr>
          <p:spPr bwMode="auto">
            <a:xfrm>
              <a:off x="5943600" y="2041525"/>
              <a:ext cx="1309687" cy="400050"/>
            </a:xfrm>
            <a:prstGeom prst="rect">
              <a:avLst/>
            </a:prstGeom>
            <a:solidFill>
              <a:schemeClr val="tx1">
                <a:lumMod val="50000"/>
                <a:lumOff val="50000"/>
              </a:schemeClr>
            </a:solidFill>
          </p:spPr>
          <p:txBody>
            <a:bodyPr rtlCol="1">
              <a:spAutoFit/>
            </a:bodyPr>
            <a:lstStyle/>
            <a:p>
              <a:pPr algn="ctr">
                <a:defRPr/>
              </a:pPr>
              <a:r>
                <a:rPr lang="en-US" sz="2000" b="1" dirty="0">
                  <a:solidFill>
                    <a:schemeClr val="bg1"/>
                  </a:solidFill>
                </a:rPr>
                <a:t>Next</a:t>
              </a:r>
              <a:r>
                <a:rPr lang="en-US" sz="2000" b="1" dirty="0"/>
                <a:t> </a:t>
              </a:r>
              <a:r>
                <a:rPr lang="en-US" sz="2000" b="1" dirty="0">
                  <a:solidFill>
                    <a:schemeClr val="bg1"/>
                  </a:solidFill>
                </a:rPr>
                <a:t>Gen</a:t>
              </a:r>
            </a:p>
          </p:txBody>
        </p:sp>
        <p:pic>
          <p:nvPicPr>
            <p:cNvPr id="16400" name="Picture 16" descr="04_Sadot_2.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43600" y="1231900"/>
              <a:ext cx="1309428" cy="7966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Oval 48"/>
            <p:cNvSpPr/>
            <p:nvPr/>
          </p:nvSpPr>
          <p:spPr bwMode="auto">
            <a:xfrm>
              <a:off x="6297613" y="2624138"/>
              <a:ext cx="657225" cy="646112"/>
            </a:xfrm>
            <a:prstGeom prst="ellipse">
              <a:avLst/>
            </a:prstGeom>
            <a:solidFill>
              <a:srgbClr val="43963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Pentagon 26"/>
            <p:cNvSpPr>
              <a:spLocks noChangeArrowheads="1"/>
            </p:cNvSpPr>
            <p:nvPr/>
          </p:nvSpPr>
          <p:spPr bwMode="auto">
            <a:xfrm flipH="1">
              <a:off x="6629400" y="2527300"/>
              <a:ext cx="2459037" cy="706437"/>
            </a:xfrm>
            <a:prstGeom prst="homePlate">
              <a:avLst>
                <a:gd name="adj" fmla="val 50041"/>
              </a:avLst>
            </a:prstGeom>
            <a:solidFill>
              <a:schemeClr val="bg1"/>
            </a:solidFill>
            <a:ln w="28575">
              <a:solidFill>
                <a:srgbClr val="439639"/>
              </a:solidFill>
              <a:miter lim="800000"/>
              <a:headEnd/>
              <a:tailEnd/>
            </a:ln>
          </p:spPr>
          <p:txBody>
            <a:bodyPr wrap="square">
              <a:spAutoFit/>
            </a:bodyPr>
            <a:lstStyle/>
            <a:p>
              <a:pPr>
                <a:defRPr/>
              </a:pPr>
              <a:r>
                <a:rPr lang="en-US" sz="2000" b="1" dirty="0">
                  <a:solidFill>
                    <a:srgbClr val="439639"/>
                  </a:solidFill>
                  <a:latin typeface="+mj-lt"/>
                </a:rPr>
                <a:t> Digital Teaching   </a:t>
              </a:r>
            </a:p>
            <a:p>
              <a:pPr>
                <a:lnSpc>
                  <a:spcPts val="2400"/>
                </a:lnSpc>
                <a:defRPr/>
              </a:pPr>
              <a:r>
                <a:rPr lang="en-US" sz="2000" b="1" dirty="0">
                  <a:solidFill>
                    <a:srgbClr val="439639"/>
                  </a:solidFill>
                  <a:latin typeface="+mj-lt"/>
                </a:rPr>
                <a:t> Platforms</a:t>
              </a:r>
            </a:p>
          </p:txBody>
        </p:sp>
      </p:grpSp>
      <p:grpSp>
        <p:nvGrpSpPr>
          <p:cNvPr id="10" name="Group 9"/>
          <p:cNvGrpSpPr/>
          <p:nvPr/>
        </p:nvGrpSpPr>
        <p:grpSpPr>
          <a:xfrm>
            <a:off x="5953738" y="2235200"/>
            <a:ext cx="2580662" cy="1752600"/>
            <a:chOff x="4429738" y="1993900"/>
            <a:chExt cx="2580662" cy="1752600"/>
          </a:xfrm>
        </p:grpSpPr>
        <p:grpSp>
          <p:nvGrpSpPr>
            <p:cNvPr id="16393" name="Group 1"/>
            <p:cNvGrpSpPr>
              <a:grpSpLocks/>
            </p:cNvGrpSpPr>
            <p:nvPr/>
          </p:nvGrpSpPr>
          <p:grpSpPr bwMode="auto">
            <a:xfrm>
              <a:off x="4429738" y="1993900"/>
              <a:ext cx="1132862" cy="1182014"/>
              <a:chOff x="6807053" y="1196752"/>
              <a:chExt cx="1235356" cy="1287657"/>
            </a:xfrm>
          </p:grpSpPr>
          <p:pic>
            <p:nvPicPr>
              <p:cNvPr id="16396" name="Picture 23" descr="math_applet.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07053" y="1196752"/>
                <a:ext cx="1235356" cy="828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 name="TextBox 24"/>
              <p:cNvSpPr txBox="1"/>
              <p:nvPr/>
            </p:nvSpPr>
            <p:spPr bwMode="auto">
              <a:xfrm>
                <a:off x="6815709" y="2049338"/>
                <a:ext cx="1223906" cy="435805"/>
              </a:xfrm>
              <a:prstGeom prst="rect">
                <a:avLst/>
              </a:prstGeom>
              <a:solidFill>
                <a:schemeClr val="tx1">
                  <a:lumMod val="50000"/>
                  <a:lumOff val="50000"/>
                </a:schemeClr>
              </a:solidFill>
            </p:spPr>
            <p:txBody>
              <a:bodyPr rtlCol="1">
                <a:spAutoFit/>
              </a:bodyPr>
              <a:lstStyle/>
              <a:p>
                <a:pPr algn="ctr">
                  <a:defRPr/>
                </a:pPr>
                <a:r>
                  <a:rPr lang="en-US" sz="2000" b="1" dirty="0">
                    <a:solidFill>
                      <a:schemeClr val="bg1"/>
                    </a:solidFill>
                  </a:rPr>
                  <a:t>2012</a:t>
                </a:r>
              </a:p>
            </p:txBody>
          </p:sp>
        </p:grpSp>
        <p:sp>
          <p:nvSpPr>
            <p:cNvPr id="31" name="Oval 30"/>
            <p:cNvSpPr/>
            <p:nvPr/>
          </p:nvSpPr>
          <p:spPr bwMode="auto">
            <a:xfrm>
              <a:off x="4583113" y="3249613"/>
              <a:ext cx="496887" cy="496887"/>
            </a:xfrm>
            <a:prstGeom prst="ellipse">
              <a:avLst/>
            </a:prstGeom>
            <a:solidFill>
              <a:srgbClr val="0067B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Pentagon 16"/>
            <p:cNvSpPr>
              <a:spLocks noChangeArrowheads="1"/>
            </p:cNvSpPr>
            <p:nvPr/>
          </p:nvSpPr>
          <p:spPr bwMode="auto">
            <a:xfrm flipH="1">
              <a:off x="4983162" y="3289300"/>
              <a:ext cx="2027238" cy="400050"/>
            </a:xfrm>
            <a:prstGeom prst="homePlate">
              <a:avLst>
                <a:gd name="adj" fmla="val 49989"/>
              </a:avLst>
            </a:prstGeom>
            <a:solidFill>
              <a:schemeClr val="bg1"/>
            </a:solidFill>
            <a:ln w="28575">
              <a:solidFill>
                <a:srgbClr val="0067B1"/>
              </a:solidFill>
              <a:miter lim="800000"/>
              <a:headEnd/>
              <a:tailEnd/>
            </a:ln>
          </p:spPr>
          <p:txBody>
            <a:bodyPr wrap="square">
              <a:spAutoFit/>
            </a:bodyPr>
            <a:lstStyle/>
            <a:p>
              <a:pPr>
                <a:defRPr/>
              </a:pPr>
              <a:r>
                <a:rPr lang="en-US" sz="2000" b="1" dirty="0">
                  <a:solidFill>
                    <a:srgbClr val="0067B1"/>
                  </a:solidFill>
                  <a:latin typeface="+mj-lt"/>
                </a:rPr>
                <a:t> Print</a:t>
              </a:r>
              <a:r>
                <a:rPr lang="en-US" sz="2000" b="1" dirty="0">
                  <a:solidFill>
                    <a:srgbClr val="0067B1"/>
                  </a:solidFill>
                  <a:latin typeface="+mj-lt"/>
                  <a:sym typeface="Wingdings" pitchFamily="2" charset="2"/>
                </a:rPr>
                <a:t> Digital</a:t>
              </a:r>
              <a:endParaRPr lang="en-US" sz="2000" b="1" dirty="0">
                <a:solidFill>
                  <a:srgbClr val="0067B1"/>
                </a:solidFill>
                <a:latin typeface="+mj-lt"/>
              </a:endParaRPr>
            </a:p>
          </p:txBody>
        </p:sp>
      </p:grpSp>
    </p:spTree>
    <p:extLst>
      <p:ext uri="{BB962C8B-B14F-4D97-AF65-F5344CB8AC3E}">
        <p14:creationId xmlns:p14="http://schemas.microsoft.com/office/powerpoint/2010/main" val="1122363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Turn Arrow 3"/>
          <p:cNvSpPr/>
          <p:nvPr/>
        </p:nvSpPr>
        <p:spPr>
          <a:xfrm flipH="1">
            <a:off x="2146301" y="2689226"/>
            <a:ext cx="3476625" cy="1998663"/>
          </a:xfrm>
          <a:prstGeom prst="uturnArrow">
            <a:avLst>
              <a:gd name="adj1" fmla="val 5708"/>
              <a:gd name="adj2" fmla="val 12234"/>
              <a:gd name="adj3" fmla="val 12988"/>
              <a:gd name="adj4" fmla="val 23537"/>
              <a:gd name="adj5" fmla="val 77128"/>
            </a:avLst>
          </a:prstGeom>
          <a:solidFill>
            <a:schemeClr val="bg1">
              <a:lumMod val="50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ffectLst>
                <a:outerShdw blurRad="38100" dist="38100" dir="2700000" algn="tl">
                  <a:srgbClr val="000000">
                    <a:alpha val="43137"/>
                  </a:srgbClr>
                </a:outerShdw>
              </a:effectLst>
            </a:endParaRPr>
          </a:p>
        </p:txBody>
      </p:sp>
      <p:sp>
        <p:nvSpPr>
          <p:cNvPr id="5" name="Rectangle 4"/>
          <p:cNvSpPr/>
          <p:nvPr/>
        </p:nvSpPr>
        <p:spPr>
          <a:xfrm>
            <a:off x="4979988" y="2678114"/>
            <a:ext cx="977900" cy="2136775"/>
          </a:xfrm>
          <a:prstGeom prst="rect">
            <a:avLst/>
          </a:prstGeom>
          <a:solidFill>
            <a:schemeClr val="bg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effectLst>
                <a:outerShdw blurRad="38100" dist="38100" dir="2700000" algn="tl">
                  <a:srgbClr val="000000">
                    <a:alpha val="43137"/>
                  </a:srgbClr>
                </a:outerShdw>
              </a:effectLst>
            </a:endParaRPr>
          </a:p>
        </p:txBody>
      </p:sp>
      <p:sp>
        <p:nvSpPr>
          <p:cNvPr id="6" name="Title 2"/>
          <p:cNvSpPr txBox="1">
            <a:spLocks/>
          </p:cNvSpPr>
          <p:nvPr/>
        </p:nvSpPr>
        <p:spPr>
          <a:xfrm>
            <a:off x="2024063" y="501650"/>
            <a:ext cx="8393112" cy="508000"/>
          </a:xfrm>
          <a:prstGeom prst="rect">
            <a:avLst/>
          </a:prstGeom>
        </p:spPr>
        <p:txBody>
          <a:bodyPr anchor="ctr">
            <a:normAutofit fontScale="70000" lnSpcReduction="20000"/>
          </a:bodyPr>
          <a:lstStyle/>
          <a:p>
            <a:pPr algn="ctr">
              <a:defRPr/>
            </a:pPr>
            <a:endParaRPr lang="en-US" sz="4400" dirty="0">
              <a:latin typeface="+mj-lt"/>
              <a:ea typeface="+mj-ea"/>
              <a:cs typeface="+mj-cs"/>
            </a:endParaRPr>
          </a:p>
        </p:txBody>
      </p:sp>
      <p:sp>
        <p:nvSpPr>
          <p:cNvPr id="8" name="Right Arrow 7"/>
          <p:cNvSpPr/>
          <p:nvPr/>
        </p:nvSpPr>
        <p:spPr>
          <a:xfrm>
            <a:off x="3151188" y="4437063"/>
            <a:ext cx="450850" cy="234950"/>
          </a:xfrm>
          <a:prstGeom prst="rightArrow">
            <a:avLst/>
          </a:prstGeom>
          <a:solidFill>
            <a:srgbClr val="ADD136"/>
          </a:solidFill>
          <a:ln w="50800">
            <a:solidFill>
              <a:srgbClr val="ADD13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effectLst>
                <a:outerShdw blurRad="38100" dist="38100" dir="2700000" algn="tl">
                  <a:srgbClr val="000000">
                    <a:alpha val="43137"/>
                  </a:srgbClr>
                </a:outerShdw>
              </a:effectLst>
            </a:endParaRPr>
          </a:p>
        </p:txBody>
      </p:sp>
      <p:sp>
        <p:nvSpPr>
          <p:cNvPr id="9" name="Rounded Rectangle 8"/>
          <p:cNvSpPr/>
          <p:nvPr/>
        </p:nvSpPr>
        <p:spPr bwMode="auto">
          <a:xfrm>
            <a:off x="1752600" y="4283076"/>
            <a:ext cx="1195388" cy="542925"/>
          </a:xfrm>
          <a:prstGeom prst="roundRect">
            <a:avLst/>
          </a:prstGeom>
          <a:solidFill>
            <a:srgbClr val="ADD136"/>
          </a:solidFill>
          <a:ln w="28575">
            <a:solidFill>
              <a:srgbClr val="ADD1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ts val="1800"/>
              </a:lnSpc>
              <a:defRPr/>
            </a:pPr>
            <a:r>
              <a:rPr lang="en-US" sz="1600" b="1" spc="100" dirty="0">
                <a:solidFill>
                  <a:schemeClr val="bg1"/>
                </a:solidFill>
              </a:rPr>
              <a:t>Course</a:t>
            </a:r>
          </a:p>
          <a:p>
            <a:pPr>
              <a:lnSpc>
                <a:spcPts val="1800"/>
              </a:lnSpc>
              <a:defRPr/>
            </a:pPr>
            <a:r>
              <a:rPr lang="en-US" sz="1600" b="1" spc="100" dirty="0">
                <a:solidFill>
                  <a:schemeClr val="bg1"/>
                </a:solidFill>
              </a:rPr>
              <a:t>Syllabus</a:t>
            </a:r>
          </a:p>
        </p:txBody>
      </p:sp>
      <p:grpSp>
        <p:nvGrpSpPr>
          <p:cNvPr id="12" name="Group 19"/>
          <p:cNvGrpSpPr>
            <a:grpSpLocks/>
          </p:cNvGrpSpPr>
          <p:nvPr/>
        </p:nvGrpSpPr>
        <p:grpSpPr bwMode="auto">
          <a:xfrm>
            <a:off x="3892551" y="1392238"/>
            <a:ext cx="3452813" cy="5091112"/>
            <a:chOff x="2368550" y="1138238"/>
            <a:chExt cx="3452813" cy="5091112"/>
          </a:xfrm>
        </p:grpSpPr>
        <p:sp>
          <p:nvSpPr>
            <p:cNvPr id="19" name="Circular Arrow 18"/>
            <p:cNvSpPr/>
            <p:nvPr/>
          </p:nvSpPr>
          <p:spPr>
            <a:xfrm rot="313973">
              <a:off x="2368550" y="2428875"/>
              <a:ext cx="3452813" cy="3138488"/>
            </a:xfrm>
            <a:prstGeom prst="circularArrow">
              <a:avLst>
                <a:gd name="adj1" fmla="val 3599"/>
                <a:gd name="adj2" fmla="val 635631"/>
                <a:gd name="adj3" fmla="val 20456774"/>
                <a:gd name="adj4" fmla="val 10936459"/>
                <a:gd name="adj5" fmla="val 7033"/>
              </a:avLst>
            </a:prstGeom>
            <a:solidFill>
              <a:srgbClr val="F15A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nvGrpSpPr>
            <p:cNvPr id="18447" name="Group 19"/>
            <p:cNvGrpSpPr>
              <a:grpSpLocks/>
            </p:cNvGrpSpPr>
            <p:nvPr/>
          </p:nvGrpSpPr>
          <p:grpSpPr bwMode="auto">
            <a:xfrm>
              <a:off x="3509963" y="1138238"/>
              <a:ext cx="1290637" cy="1763712"/>
              <a:chOff x="3509963" y="1138238"/>
              <a:chExt cx="1290637" cy="1763712"/>
            </a:xfrm>
          </p:grpSpPr>
          <p:pic>
            <p:nvPicPr>
              <p:cNvPr id="18449" name="Picture 19" descr="Teach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21088" y="1138238"/>
                <a:ext cx="855662" cy="1127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 name="Rounded Rectangle 22"/>
              <p:cNvSpPr/>
              <p:nvPr/>
            </p:nvSpPr>
            <p:spPr>
              <a:xfrm>
                <a:off x="3509963" y="2317750"/>
                <a:ext cx="1290637" cy="584200"/>
              </a:xfrm>
              <a:prstGeom prst="roundRect">
                <a:avLst/>
              </a:prstGeom>
              <a:solidFill>
                <a:srgbClr val="F15A29"/>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spc="50" dirty="0">
                    <a:solidFill>
                      <a:schemeClr val="bg1"/>
                    </a:solidFill>
                  </a:rPr>
                  <a:t>Teacher</a:t>
                </a:r>
              </a:p>
            </p:txBody>
          </p:sp>
        </p:grpSp>
        <p:sp>
          <p:nvSpPr>
            <p:cNvPr id="21" name="Circular Arrow 20"/>
            <p:cNvSpPr/>
            <p:nvPr/>
          </p:nvSpPr>
          <p:spPr>
            <a:xfrm rot="11113973">
              <a:off x="2368550" y="3090863"/>
              <a:ext cx="3452813" cy="3138487"/>
            </a:xfrm>
            <a:prstGeom prst="circularArrow">
              <a:avLst>
                <a:gd name="adj1" fmla="val 3599"/>
                <a:gd name="adj2" fmla="val 635631"/>
                <a:gd name="adj3" fmla="val 20456774"/>
                <a:gd name="adj4" fmla="val 10936459"/>
                <a:gd name="adj5" fmla="val 7033"/>
              </a:avLst>
            </a:prstGeom>
            <a:solidFill>
              <a:srgbClr val="F15A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sp>
        <p:nvSpPr>
          <p:cNvPr id="24" name="Circular Arrow 23"/>
          <p:cNvSpPr/>
          <p:nvPr/>
        </p:nvSpPr>
        <p:spPr>
          <a:xfrm>
            <a:off x="4405314" y="3128964"/>
            <a:ext cx="2428875" cy="2111375"/>
          </a:xfrm>
          <a:prstGeom prst="circularArrow">
            <a:avLst>
              <a:gd name="adj1" fmla="val 4430"/>
              <a:gd name="adj2" fmla="val 842030"/>
              <a:gd name="adj3" fmla="val 20361890"/>
              <a:gd name="adj4" fmla="val 11220708"/>
              <a:gd name="adj5" fmla="val 7742"/>
            </a:avLst>
          </a:prstGeom>
          <a:solidFill>
            <a:srgbClr val="004F68"/>
          </a:solidFill>
          <a:ln>
            <a:solidFill>
              <a:srgbClr val="004F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5" name="Rounded Rectangle 24"/>
          <p:cNvSpPr/>
          <p:nvPr/>
        </p:nvSpPr>
        <p:spPr bwMode="auto">
          <a:xfrm>
            <a:off x="3733801" y="4283076"/>
            <a:ext cx="1528763" cy="542925"/>
          </a:xfrm>
          <a:prstGeom prst="roundRect">
            <a:avLst/>
          </a:prstGeom>
          <a:solidFill>
            <a:srgbClr val="004F68"/>
          </a:solidFill>
          <a:ln w="28575">
            <a:solidFill>
              <a:srgbClr val="004F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b="1" dirty="0">
                <a:solidFill>
                  <a:schemeClr val="bg1"/>
                </a:solidFill>
              </a:rPr>
              <a:t>Content </a:t>
            </a:r>
          </a:p>
          <a:p>
            <a:pPr>
              <a:lnSpc>
                <a:spcPts val="1600"/>
              </a:lnSpc>
              <a:defRPr/>
            </a:pPr>
            <a:r>
              <a:rPr lang="en-US" sz="1600" b="1" dirty="0">
                <a:solidFill>
                  <a:schemeClr val="bg1"/>
                </a:solidFill>
              </a:rPr>
              <a:t>Management</a:t>
            </a:r>
          </a:p>
        </p:txBody>
      </p:sp>
      <p:sp>
        <p:nvSpPr>
          <p:cNvPr id="26" name="Rounded Rectangle 25"/>
          <p:cNvSpPr/>
          <p:nvPr/>
        </p:nvSpPr>
        <p:spPr bwMode="auto">
          <a:xfrm>
            <a:off x="5699125" y="4283076"/>
            <a:ext cx="1665289" cy="542925"/>
          </a:xfrm>
          <a:prstGeom prst="roundRect">
            <a:avLst/>
          </a:prstGeom>
          <a:solidFill>
            <a:srgbClr val="004F68"/>
          </a:solidFill>
          <a:ln w="28575">
            <a:solidFill>
              <a:srgbClr val="004F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b="1" dirty="0">
                <a:solidFill>
                  <a:schemeClr val="bg1"/>
                </a:solidFill>
              </a:rPr>
              <a:t>Assessment</a:t>
            </a:r>
          </a:p>
        </p:txBody>
      </p:sp>
      <p:grpSp>
        <p:nvGrpSpPr>
          <p:cNvPr id="27" name="Group 22"/>
          <p:cNvGrpSpPr>
            <a:grpSpLocks/>
          </p:cNvGrpSpPr>
          <p:nvPr/>
        </p:nvGrpSpPr>
        <p:grpSpPr bwMode="auto">
          <a:xfrm>
            <a:off x="7567613" y="4283076"/>
            <a:ext cx="2947987" cy="542925"/>
            <a:chOff x="6043613" y="4029075"/>
            <a:chExt cx="2798762" cy="542925"/>
          </a:xfrm>
          <a:solidFill>
            <a:srgbClr val="ADD136"/>
          </a:solidFill>
        </p:grpSpPr>
        <p:sp>
          <p:nvSpPr>
            <p:cNvPr id="28" name="Up-Down Arrow 27"/>
            <p:cNvSpPr/>
            <p:nvPr/>
          </p:nvSpPr>
          <p:spPr>
            <a:xfrm rot="5400000">
              <a:off x="7795419" y="4075907"/>
              <a:ext cx="234950" cy="449262"/>
            </a:xfrm>
            <a:prstGeom prst="upDownArrow">
              <a:avLst/>
            </a:prstGeom>
            <a:grpFill/>
            <a:ln w="44450">
              <a:solidFill>
                <a:srgbClr val="ADD13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
                  <a:rot lat="0" lon="0" rev="10800000"/>
                </a:lightRig>
              </a:scene3d>
              <a:sp3d>
                <a:bevelT w="27940" h="12700"/>
                <a:contourClr>
                  <a:srgbClr val="DDDDDD"/>
                </a:contourClr>
              </a:sp3d>
            </a:bodyPr>
            <a:lstStyle/>
            <a:p>
              <a:pPr algn="ctr">
                <a:defRPr/>
              </a:pPr>
              <a:endParaRPr lang="en-US" b="1" spc="150">
                <a:ln w="11430"/>
                <a:solidFill>
                  <a:srgbClr val="F8F8F8"/>
                </a:solidFill>
                <a:effectLst>
                  <a:outerShdw blurRad="38100" dist="38100" dir="2700000" algn="tl">
                    <a:srgbClr val="000000">
                      <a:alpha val="43137"/>
                    </a:srgbClr>
                  </a:outerShdw>
                </a:effectLst>
              </a:endParaRPr>
            </a:p>
          </p:txBody>
        </p:sp>
        <p:sp>
          <p:nvSpPr>
            <p:cNvPr id="29" name="Right Arrow 28"/>
            <p:cNvSpPr/>
            <p:nvPr/>
          </p:nvSpPr>
          <p:spPr>
            <a:xfrm>
              <a:off x="6043613" y="4183063"/>
              <a:ext cx="450850" cy="234950"/>
            </a:xfrm>
            <a:prstGeom prst="rightArrow">
              <a:avLst/>
            </a:prstGeom>
            <a:grpFill/>
            <a:ln w="50800">
              <a:solidFill>
                <a:srgbClr val="ADD13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effectLst>
                  <a:outerShdw blurRad="38100" dist="38100" dir="2700000" algn="tl">
                    <a:srgbClr val="000000">
                      <a:alpha val="43137"/>
                    </a:srgbClr>
                  </a:outerShdw>
                </a:effectLst>
              </a:endParaRPr>
            </a:p>
          </p:txBody>
        </p:sp>
        <p:sp>
          <p:nvSpPr>
            <p:cNvPr id="30" name="Rounded Rectangle 29"/>
            <p:cNvSpPr/>
            <p:nvPr/>
          </p:nvSpPr>
          <p:spPr bwMode="auto">
            <a:xfrm>
              <a:off x="6697662" y="4029075"/>
              <a:ext cx="922337" cy="542925"/>
            </a:xfrm>
            <a:prstGeom prst="roundRect">
              <a:avLst/>
            </a:prstGeom>
            <a:grpFill/>
            <a:ln w="28575">
              <a:solidFill>
                <a:srgbClr val="ADD1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ts val="1800"/>
                </a:lnSpc>
                <a:defRPr/>
              </a:pPr>
              <a:r>
                <a:rPr lang="en-US" sz="1600" b="1" dirty="0">
                  <a:solidFill>
                    <a:schemeClr val="bg1"/>
                  </a:solidFill>
                </a:rPr>
                <a:t>Grade </a:t>
              </a:r>
            </a:p>
            <a:p>
              <a:pPr>
                <a:lnSpc>
                  <a:spcPts val="1800"/>
                </a:lnSpc>
                <a:defRPr/>
              </a:pPr>
              <a:r>
                <a:rPr lang="en-US" sz="1600" b="1" dirty="0">
                  <a:solidFill>
                    <a:schemeClr val="bg1"/>
                  </a:solidFill>
                </a:rPr>
                <a:t>Book</a:t>
              </a:r>
            </a:p>
          </p:txBody>
        </p:sp>
        <p:sp>
          <p:nvSpPr>
            <p:cNvPr id="31" name="Rounded Rectangle 30"/>
            <p:cNvSpPr/>
            <p:nvPr/>
          </p:nvSpPr>
          <p:spPr bwMode="auto">
            <a:xfrm>
              <a:off x="8191291" y="4029075"/>
              <a:ext cx="651084" cy="542925"/>
            </a:xfrm>
            <a:prstGeom prst="roundRect">
              <a:avLst/>
            </a:prstGeom>
            <a:grpFill/>
            <a:ln w="28575">
              <a:solidFill>
                <a:srgbClr val="ADD1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ts val="1800"/>
                </a:lnSpc>
                <a:defRPr/>
              </a:pPr>
              <a:r>
                <a:rPr lang="en-US" sz="1600" b="1" dirty="0">
                  <a:solidFill>
                    <a:schemeClr val="bg1"/>
                  </a:solidFill>
                </a:rPr>
                <a:t>SIS</a:t>
              </a:r>
            </a:p>
          </p:txBody>
        </p:sp>
      </p:grpSp>
      <p:sp>
        <p:nvSpPr>
          <p:cNvPr id="32" name="Circular Arrow 31"/>
          <p:cNvSpPr/>
          <p:nvPr/>
        </p:nvSpPr>
        <p:spPr>
          <a:xfrm rot="10800000">
            <a:off x="4495800" y="3925889"/>
            <a:ext cx="2406650" cy="2111375"/>
          </a:xfrm>
          <a:prstGeom prst="circularArrow">
            <a:avLst>
              <a:gd name="adj1" fmla="val 4430"/>
              <a:gd name="adj2" fmla="val 842030"/>
              <a:gd name="adj3" fmla="val 20361890"/>
              <a:gd name="adj4" fmla="val 11220708"/>
              <a:gd name="adj5" fmla="val 7742"/>
            </a:avLst>
          </a:prstGeom>
          <a:solidFill>
            <a:srgbClr val="004F68"/>
          </a:solidFill>
          <a:ln>
            <a:solidFill>
              <a:srgbClr val="004F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3" name="Rectangle 32"/>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itle 2"/>
          <p:cNvSpPr>
            <a:spLocks noGrp="1"/>
          </p:cNvSpPr>
          <p:nvPr>
            <p:ph type="title"/>
          </p:nvPr>
        </p:nvSpPr>
        <p:spPr>
          <a:xfrm>
            <a:off x="1524001" y="363868"/>
            <a:ext cx="9144000" cy="508000"/>
          </a:xfrm>
        </p:spPr>
        <p:txBody>
          <a:bodyPr vert="horz" lIns="91440" tIns="45720" rIns="91440" bIns="45720" rtlCol="0" anchor="ctr" anchorCtr="0">
            <a:noAutofit/>
          </a:bodyPr>
          <a:lstStyle/>
          <a:p>
            <a:pPr algn="ctr"/>
            <a:r>
              <a:rPr lang="en-US" sz="3200" dirty="0">
                <a:solidFill>
                  <a:schemeClr val="bg1"/>
                </a:solidFill>
                <a:latin typeface="Helvetica Neue"/>
                <a:ea typeface="+mj-ea"/>
                <a:cs typeface="Helvetica Neue"/>
              </a:rPr>
              <a:t>Digital Teaching Platform</a:t>
            </a:r>
            <a:r>
              <a:rPr lang="en-US" sz="3200" dirty="0">
                <a:solidFill>
                  <a:schemeClr val="bg1"/>
                </a:solidFill>
                <a:latin typeface="Helvetica Neue Light"/>
                <a:ea typeface="+mj-ea"/>
                <a:cs typeface="Helvetica Neue Light"/>
              </a:rPr>
              <a:t>—Instructional Loops</a:t>
            </a:r>
            <a:endParaRPr sz="3200" dirty="0">
              <a:solidFill>
                <a:schemeClr val="bg1"/>
              </a:solidFill>
              <a:latin typeface="Helvetica Neue"/>
              <a:ea typeface="+mj-ea"/>
              <a:cs typeface="Helvetica Neue"/>
            </a:endParaRPr>
          </a:p>
        </p:txBody>
      </p:sp>
    </p:spTree>
    <p:extLst>
      <p:ext uri="{BB962C8B-B14F-4D97-AF65-F5344CB8AC3E}">
        <p14:creationId xmlns:p14="http://schemas.microsoft.com/office/powerpoint/2010/main" val="38806347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nodeType="afterGroup">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nodeType="afterGroup">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0" y="1672609"/>
            <a:ext cx="8229600" cy="4525963"/>
          </a:xfrm>
        </p:spPr>
        <p:txBody>
          <a:bodyPr>
            <a:normAutofit/>
          </a:bodyPr>
          <a:lstStyle/>
          <a:p>
            <a:r>
              <a:rPr lang="en-US" sz="2400" dirty="0">
                <a:latin typeface="Helvetica Neue Light"/>
                <a:cs typeface="Helvetica Neue Light"/>
              </a:rPr>
              <a:t>Designed for Classroom Use</a:t>
            </a:r>
          </a:p>
          <a:p>
            <a:pPr lvl="1"/>
            <a:r>
              <a:rPr lang="en-US" sz="2000" dirty="0">
                <a:solidFill>
                  <a:srgbClr val="37AED1"/>
                </a:solidFill>
                <a:latin typeface="Helvetica Neue Light"/>
                <a:cs typeface="Helvetica Neue Light"/>
              </a:rPr>
              <a:t>Real Time Classroom Management</a:t>
            </a:r>
          </a:p>
          <a:p>
            <a:r>
              <a:rPr lang="en-US" sz="2400" dirty="0">
                <a:latin typeface="Helvetica Neue Light"/>
                <a:cs typeface="Helvetica Neue Light"/>
              </a:rPr>
              <a:t>Teacher-Centric </a:t>
            </a:r>
          </a:p>
          <a:p>
            <a:pPr lvl="1"/>
            <a:r>
              <a:rPr lang="en-US" sz="2000" dirty="0">
                <a:solidFill>
                  <a:srgbClr val="37AED1"/>
                </a:solidFill>
                <a:latin typeface="Helvetica Neue Light"/>
                <a:cs typeface="Helvetica Neue Light"/>
              </a:rPr>
              <a:t>Scaffolds Teachers</a:t>
            </a:r>
          </a:p>
          <a:p>
            <a:r>
              <a:rPr lang="en-US" sz="2400" dirty="0">
                <a:latin typeface="Helvetica Neue Light"/>
                <a:cs typeface="Helvetica Neue Light"/>
              </a:rPr>
              <a:t>Open Curriculum—Flexible, Teacher-Modifiable</a:t>
            </a:r>
          </a:p>
          <a:p>
            <a:r>
              <a:rPr lang="en-US" sz="2400" dirty="0">
                <a:latin typeface="Helvetica Neue Light"/>
                <a:cs typeface="Helvetica Neue Light"/>
              </a:rPr>
              <a:t>Lesson Planning Tools</a:t>
            </a:r>
          </a:p>
          <a:p>
            <a:r>
              <a:rPr lang="en-US" sz="2400" dirty="0">
                <a:latin typeface="Helvetica Neue Light"/>
                <a:cs typeface="Helvetica Neue Light"/>
              </a:rPr>
              <a:t>Individual, Group, and Whole Class Curricula</a:t>
            </a:r>
          </a:p>
          <a:p>
            <a:r>
              <a:rPr lang="en-US" sz="2400" dirty="0">
                <a:latin typeface="Helvetica Neue Light"/>
                <a:cs typeface="Helvetica Neue Light"/>
              </a:rPr>
              <a:t>Collaborative, Project Centered</a:t>
            </a:r>
          </a:p>
          <a:p>
            <a:r>
              <a:rPr lang="en-US" sz="2400" dirty="0">
                <a:latin typeface="Helvetica Neue Light"/>
                <a:cs typeface="Helvetica Neue Light"/>
              </a:rPr>
              <a:t>Adaptive Assessment Loop for Personalized Instruction</a:t>
            </a:r>
          </a:p>
        </p:txBody>
      </p:sp>
      <p:sp>
        <p:nvSpPr>
          <p:cNvPr id="5" name="Rectangle 4"/>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
          <p:cNvSpPr>
            <a:spLocks noGrp="1"/>
          </p:cNvSpPr>
          <p:nvPr>
            <p:ph type="title"/>
          </p:nvPr>
        </p:nvSpPr>
        <p:spPr>
          <a:xfrm>
            <a:off x="1524001" y="363868"/>
            <a:ext cx="9144000" cy="508000"/>
          </a:xfrm>
        </p:spPr>
        <p:txBody>
          <a:bodyPr vert="horz" lIns="91440" tIns="45720" rIns="91440" bIns="45720" rtlCol="0" anchor="ctr" anchorCtr="0">
            <a:noAutofit/>
          </a:bodyPr>
          <a:lstStyle/>
          <a:p>
            <a:pPr algn="ctr"/>
            <a:r>
              <a:rPr lang="en-US" sz="3200" dirty="0">
                <a:solidFill>
                  <a:schemeClr val="bg1"/>
                </a:solidFill>
                <a:latin typeface="Helvetica Neue"/>
                <a:ea typeface="+mj-ea"/>
                <a:cs typeface="Helvetica Neue"/>
              </a:rPr>
              <a:t>Digital Teaching Platform</a:t>
            </a:r>
            <a:r>
              <a:rPr lang="en-US" sz="3200" dirty="0">
                <a:solidFill>
                  <a:schemeClr val="bg1"/>
                </a:solidFill>
                <a:latin typeface="Helvetica Neue Light"/>
                <a:ea typeface="+mj-ea"/>
                <a:cs typeface="Helvetica Neue Light"/>
              </a:rPr>
              <a:t>—Instructional Loop</a:t>
            </a:r>
            <a:endParaRPr sz="3200" dirty="0">
              <a:solidFill>
                <a:schemeClr val="bg1"/>
              </a:solidFill>
              <a:latin typeface="Helvetica Neue"/>
              <a:ea typeface="+mj-ea"/>
              <a:cs typeface="Helvetica Neue"/>
            </a:endParaRPr>
          </a:p>
        </p:txBody>
      </p:sp>
    </p:spTree>
    <p:extLst>
      <p:ext uri="{BB962C8B-B14F-4D97-AF65-F5344CB8AC3E}">
        <p14:creationId xmlns:p14="http://schemas.microsoft.com/office/powerpoint/2010/main" val="2949330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029700" y="5727700"/>
            <a:ext cx="1270000" cy="1130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1524001" y="340056"/>
            <a:ext cx="9122392" cy="508548"/>
          </a:xfrm>
        </p:spPr>
        <p:txBody>
          <a:bodyPr>
            <a:noAutofit/>
          </a:bodyPr>
          <a:lstStyle/>
          <a:p>
            <a:pPr algn="ctr"/>
            <a:r>
              <a:rPr lang="en-US" dirty="0">
                <a:solidFill>
                  <a:srgbClr val="FFFFFF"/>
                </a:solidFill>
                <a:latin typeface="Helvetica Neue"/>
                <a:cs typeface="Helvetica Neue"/>
              </a:rPr>
              <a:t>Where is the Locus of Control?</a:t>
            </a:r>
          </a:p>
        </p:txBody>
      </p:sp>
      <p:sp>
        <p:nvSpPr>
          <p:cNvPr id="7" name="Snip Single Corner Rectangle 6"/>
          <p:cNvSpPr/>
          <p:nvPr/>
        </p:nvSpPr>
        <p:spPr>
          <a:xfrm rot="10800000" flipH="1">
            <a:off x="1524001" y="1295398"/>
            <a:ext cx="2209799" cy="457203"/>
          </a:xfrm>
          <a:prstGeom prst="snip1Rect">
            <a:avLst>
              <a:gd name="adj" fmla="val 44445"/>
            </a:avLst>
          </a:prstGeom>
          <a:solidFill>
            <a:srgbClr val="ADD1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714500" y="1333500"/>
            <a:ext cx="1364666" cy="369332"/>
          </a:xfrm>
          <a:prstGeom prst="rect">
            <a:avLst/>
          </a:prstGeom>
          <a:noFill/>
        </p:spPr>
        <p:txBody>
          <a:bodyPr wrap="none" rtlCol="0">
            <a:spAutoFit/>
          </a:bodyPr>
          <a:lstStyle/>
          <a:p>
            <a:r>
              <a:rPr lang="en-US" dirty="0">
                <a:solidFill>
                  <a:srgbClr val="004F68"/>
                </a:solidFill>
                <a:latin typeface="Helvetica Neue Light"/>
                <a:cs typeface="Helvetica Neue Light"/>
              </a:rPr>
              <a:t>DT Platform</a:t>
            </a:r>
          </a:p>
        </p:txBody>
      </p:sp>
      <p:pic>
        <p:nvPicPr>
          <p:cNvPr id="9" name="Picture 8"/>
          <p:cNvPicPr>
            <a:picLocks noChangeAspect="1"/>
          </p:cNvPicPr>
          <p:nvPr/>
        </p:nvPicPr>
        <p:blipFill rotWithShape="1">
          <a:blip r:embed="rId2"/>
          <a:srcRect r="16432"/>
          <a:stretch/>
        </p:blipFill>
        <p:spPr>
          <a:xfrm>
            <a:off x="4927600" y="1866900"/>
            <a:ext cx="1130300" cy="9017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3"/>
          <a:srcRect r="16038"/>
          <a:stretch/>
        </p:blipFill>
        <p:spPr>
          <a:xfrm>
            <a:off x="6083300" y="1880108"/>
            <a:ext cx="1130300" cy="88849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4"/>
          <a:stretch>
            <a:fillRect/>
          </a:stretch>
        </p:blipFill>
        <p:spPr>
          <a:xfrm>
            <a:off x="7807162" y="2946400"/>
            <a:ext cx="2594138" cy="1943100"/>
          </a:xfrm>
          <a:prstGeom prst="rect">
            <a:avLst/>
          </a:prstGeom>
        </p:spPr>
      </p:pic>
      <p:pic>
        <p:nvPicPr>
          <p:cNvPr id="16" name="Picture 15"/>
          <p:cNvPicPr>
            <a:picLocks noChangeAspect="1"/>
          </p:cNvPicPr>
          <p:nvPr/>
        </p:nvPicPr>
        <p:blipFill rotWithShape="1">
          <a:blip r:embed="rId5"/>
          <a:srcRect t="7417" b="10690"/>
          <a:stretch/>
        </p:blipFill>
        <p:spPr>
          <a:xfrm>
            <a:off x="4914900" y="5049354"/>
            <a:ext cx="2286000" cy="1402247"/>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a:blip r:embed="rId6"/>
          <a:stretch>
            <a:fillRect/>
          </a:stretch>
        </p:blipFill>
        <p:spPr>
          <a:xfrm>
            <a:off x="1714501" y="3340100"/>
            <a:ext cx="2208719" cy="1549400"/>
          </a:xfrm>
          <a:prstGeom prst="rect">
            <a:avLst/>
          </a:prstGeom>
          <a:ln>
            <a:noFill/>
          </a:ln>
          <a:effectLst>
            <a:outerShdw blurRad="292100" dist="139700" dir="2700000" algn="tl" rotWithShape="0">
              <a:srgbClr val="333333">
                <a:alpha val="65000"/>
              </a:srgbClr>
            </a:outerShdw>
          </a:effectLst>
        </p:spPr>
      </p:pic>
      <p:pic>
        <p:nvPicPr>
          <p:cNvPr id="22" name="Picture 21"/>
          <p:cNvPicPr>
            <a:picLocks noChangeAspect="1"/>
          </p:cNvPicPr>
          <p:nvPr/>
        </p:nvPicPr>
        <p:blipFill>
          <a:blip r:embed="rId7">
            <a:clrChange>
              <a:clrFrom>
                <a:srgbClr val="FFFFFF"/>
              </a:clrFrom>
              <a:clrTo>
                <a:srgbClr val="FFFFFF">
                  <a:alpha val="0"/>
                </a:srgbClr>
              </a:clrTo>
            </a:clrChange>
          </a:blip>
          <a:stretch>
            <a:fillRect/>
          </a:stretch>
        </p:blipFill>
        <p:spPr>
          <a:xfrm>
            <a:off x="2823434" y="2834060"/>
            <a:ext cx="1302985" cy="1915740"/>
          </a:xfrm>
          <a:prstGeom prst="rect">
            <a:avLst/>
          </a:prstGeom>
        </p:spPr>
      </p:pic>
      <p:sp>
        <p:nvSpPr>
          <p:cNvPr id="23" name="TextBox 22"/>
          <p:cNvSpPr txBox="1"/>
          <p:nvPr/>
        </p:nvSpPr>
        <p:spPr>
          <a:xfrm>
            <a:off x="5729207" y="1525032"/>
            <a:ext cx="877163"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Teacher</a:t>
            </a:r>
          </a:p>
        </p:txBody>
      </p:sp>
      <p:sp>
        <p:nvSpPr>
          <p:cNvPr id="24" name="TextBox 23"/>
          <p:cNvSpPr txBox="1"/>
          <p:nvPr/>
        </p:nvSpPr>
        <p:spPr>
          <a:xfrm>
            <a:off x="5617889" y="6472823"/>
            <a:ext cx="880022"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Student</a:t>
            </a:r>
          </a:p>
        </p:txBody>
      </p:sp>
      <p:sp>
        <p:nvSpPr>
          <p:cNvPr id="25" name="TextBox 24"/>
          <p:cNvSpPr txBox="1"/>
          <p:nvPr/>
        </p:nvSpPr>
        <p:spPr>
          <a:xfrm>
            <a:off x="2211306" y="4922353"/>
            <a:ext cx="114224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Curriculum</a:t>
            </a:r>
          </a:p>
        </p:txBody>
      </p:sp>
      <p:sp>
        <p:nvSpPr>
          <p:cNvPr id="26" name="TextBox 25"/>
          <p:cNvSpPr txBox="1"/>
          <p:nvPr/>
        </p:nvSpPr>
        <p:spPr>
          <a:xfrm>
            <a:off x="8574006" y="4654752"/>
            <a:ext cx="119776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Technology</a:t>
            </a:r>
          </a:p>
        </p:txBody>
      </p:sp>
      <p:grpSp>
        <p:nvGrpSpPr>
          <p:cNvPr id="27" name="Group 26"/>
          <p:cNvGrpSpPr/>
          <p:nvPr/>
        </p:nvGrpSpPr>
        <p:grpSpPr>
          <a:xfrm>
            <a:off x="4254500" y="2946400"/>
            <a:ext cx="3886204" cy="1943100"/>
            <a:chOff x="3041267" y="2632014"/>
            <a:chExt cx="3539541" cy="1943100"/>
          </a:xfrm>
        </p:grpSpPr>
        <p:sp>
          <p:nvSpPr>
            <p:cNvPr id="28" name="Line 10"/>
            <p:cNvSpPr>
              <a:spLocks noChangeShapeType="1"/>
            </p:cNvSpPr>
            <p:nvPr/>
          </p:nvSpPr>
          <p:spPr bwMode="auto">
            <a:xfrm flipV="1">
              <a:off x="4664744" y="3581762"/>
              <a:ext cx="1" cy="993352"/>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sp>
          <p:nvSpPr>
            <p:cNvPr id="29" name="Line 11"/>
            <p:cNvSpPr>
              <a:spLocks noChangeShapeType="1"/>
            </p:cNvSpPr>
            <p:nvPr/>
          </p:nvSpPr>
          <p:spPr bwMode="auto">
            <a:xfrm flipH="1" flipV="1">
              <a:off x="4664743" y="2632014"/>
              <a:ext cx="1" cy="949748"/>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0" name="Line 12"/>
            <p:cNvSpPr>
              <a:spLocks noChangeShapeType="1"/>
            </p:cNvSpPr>
            <p:nvPr/>
          </p:nvSpPr>
          <p:spPr bwMode="auto">
            <a:xfrm rot="5400000" flipV="1">
              <a:off x="5622776" y="2622316"/>
              <a:ext cx="1" cy="1916062"/>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1" name="Line 13"/>
            <p:cNvSpPr>
              <a:spLocks noChangeShapeType="1"/>
            </p:cNvSpPr>
            <p:nvPr/>
          </p:nvSpPr>
          <p:spPr bwMode="auto">
            <a:xfrm rot="5400000" flipV="1">
              <a:off x="3853006" y="2771440"/>
              <a:ext cx="0" cy="1623478"/>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grpSp>
    </p:spTree>
    <p:extLst>
      <p:ext uri="{BB962C8B-B14F-4D97-AF65-F5344CB8AC3E}">
        <p14:creationId xmlns:p14="http://schemas.microsoft.com/office/powerpoint/2010/main" val="3876203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029700" y="5727700"/>
            <a:ext cx="1270000" cy="1130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1524001" y="340056"/>
            <a:ext cx="9122392" cy="508548"/>
          </a:xfrm>
        </p:spPr>
        <p:txBody>
          <a:bodyPr>
            <a:noAutofit/>
          </a:bodyPr>
          <a:lstStyle/>
          <a:p>
            <a:pPr algn="ctr"/>
            <a:r>
              <a:rPr lang="en-US" dirty="0">
                <a:solidFill>
                  <a:srgbClr val="FFFFFF"/>
                </a:solidFill>
                <a:latin typeface="Helvetica Neue"/>
                <a:cs typeface="Helvetica Neue"/>
              </a:rPr>
              <a:t>Teacher-Centered</a:t>
            </a:r>
          </a:p>
        </p:txBody>
      </p:sp>
      <p:sp>
        <p:nvSpPr>
          <p:cNvPr id="7" name="Snip Single Corner Rectangle 6"/>
          <p:cNvSpPr/>
          <p:nvPr/>
        </p:nvSpPr>
        <p:spPr>
          <a:xfrm rot="10800000" flipH="1">
            <a:off x="1524001" y="1295398"/>
            <a:ext cx="2209799" cy="457203"/>
          </a:xfrm>
          <a:prstGeom prst="snip1Rect">
            <a:avLst>
              <a:gd name="adj" fmla="val 44445"/>
            </a:avLst>
          </a:prstGeom>
          <a:solidFill>
            <a:srgbClr val="ADD1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714500" y="1333500"/>
            <a:ext cx="1364666" cy="369332"/>
          </a:xfrm>
          <a:prstGeom prst="rect">
            <a:avLst/>
          </a:prstGeom>
          <a:noFill/>
        </p:spPr>
        <p:txBody>
          <a:bodyPr wrap="none" rtlCol="0">
            <a:spAutoFit/>
          </a:bodyPr>
          <a:lstStyle/>
          <a:p>
            <a:r>
              <a:rPr lang="en-US" dirty="0">
                <a:solidFill>
                  <a:srgbClr val="004F68"/>
                </a:solidFill>
                <a:latin typeface="Helvetica Neue Light"/>
                <a:cs typeface="Helvetica Neue Light"/>
              </a:rPr>
              <a:t>DT Platform</a:t>
            </a:r>
          </a:p>
        </p:txBody>
      </p:sp>
      <p:pic>
        <p:nvPicPr>
          <p:cNvPr id="9" name="Picture 8"/>
          <p:cNvPicPr>
            <a:picLocks noChangeAspect="1"/>
          </p:cNvPicPr>
          <p:nvPr/>
        </p:nvPicPr>
        <p:blipFill rotWithShape="1">
          <a:blip r:embed="rId2"/>
          <a:srcRect r="16432"/>
          <a:stretch/>
        </p:blipFill>
        <p:spPr>
          <a:xfrm>
            <a:off x="4927600" y="1866900"/>
            <a:ext cx="1130300" cy="9017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3"/>
          <a:srcRect r="16038"/>
          <a:stretch/>
        </p:blipFill>
        <p:spPr>
          <a:xfrm>
            <a:off x="6083300" y="1880108"/>
            <a:ext cx="1130300" cy="88849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4"/>
          <a:stretch>
            <a:fillRect/>
          </a:stretch>
        </p:blipFill>
        <p:spPr>
          <a:xfrm>
            <a:off x="7807162" y="2946400"/>
            <a:ext cx="2594138" cy="1943100"/>
          </a:xfrm>
          <a:prstGeom prst="rect">
            <a:avLst/>
          </a:prstGeom>
        </p:spPr>
      </p:pic>
      <p:pic>
        <p:nvPicPr>
          <p:cNvPr id="16" name="Picture 15"/>
          <p:cNvPicPr>
            <a:picLocks noChangeAspect="1"/>
          </p:cNvPicPr>
          <p:nvPr/>
        </p:nvPicPr>
        <p:blipFill rotWithShape="1">
          <a:blip r:embed="rId5"/>
          <a:srcRect t="7417" b="10690"/>
          <a:stretch/>
        </p:blipFill>
        <p:spPr>
          <a:xfrm>
            <a:off x="4914900" y="5049354"/>
            <a:ext cx="2286000" cy="1402247"/>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a:blip r:embed="rId6"/>
          <a:stretch>
            <a:fillRect/>
          </a:stretch>
        </p:blipFill>
        <p:spPr>
          <a:xfrm>
            <a:off x="1714501" y="3340100"/>
            <a:ext cx="2208719" cy="1549400"/>
          </a:xfrm>
          <a:prstGeom prst="rect">
            <a:avLst/>
          </a:prstGeom>
          <a:ln>
            <a:noFill/>
          </a:ln>
          <a:effectLst>
            <a:outerShdw blurRad="292100" dist="139700" dir="2700000" algn="tl" rotWithShape="0">
              <a:srgbClr val="333333">
                <a:alpha val="65000"/>
              </a:srgbClr>
            </a:outerShdw>
          </a:effectLst>
        </p:spPr>
      </p:pic>
      <p:pic>
        <p:nvPicPr>
          <p:cNvPr id="22" name="Picture 21"/>
          <p:cNvPicPr>
            <a:picLocks noChangeAspect="1"/>
          </p:cNvPicPr>
          <p:nvPr/>
        </p:nvPicPr>
        <p:blipFill>
          <a:blip r:embed="rId7">
            <a:clrChange>
              <a:clrFrom>
                <a:srgbClr val="FFFFFF"/>
              </a:clrFrom>
              <a:clrTo>
                <a:srgbClr val="FFFFFF">
                  <a:alpha val="0"/>
                </a:srgbClr>
              </a:clrTo>
            </a:clrChange>
          </a:blip>
          <a:stretch>
            <a:fillRect/>
          </a:stretch>
        </p:blipFill>
        <p:spPr>
          <a:xfrm>
            <a:off x="2823434" y="2834060"/>
            <a:ext cx="1302985" cy="1915740"/>
          </a:xfrm>
          <a:prstGeom prst="rect">
            <a:avLst/>
          </a:prstGeom>
        </p:spPr>
      </p:pic>
      <p:sp>
        <p:nvSpPr>
          <p:cNvPr id="23" name="TextBox 22"/>
          <p:cNvSpPr txBox="1"/>
          <p:nvPr/>
        </p:nvSpPr>
        <p:spPr>
          <a:xfrm>
            <a:off x="5729207" y="1525032"/>
            <a:ext cx="877163"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Teacher</a:t>
            </a:r>
          </a:p>
        </p:txBody>
      </p:sp>
      <p:sp>
        <p:nvSpPr>
          <p:cNvPr id="24" name="TextBox 23"/>
          <p:cNvSpPr txBox="1"/>
          <p:nvPr/>
        </p:nvSpPr>
        <p:spPr>
          <a:xfrm>
            <a:off x="5617889" y="6472823"/>
            <a:ext cx="880022"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Student</a:t>
            </a:r>
          </a:p>
        </p:txBody>
      </p:sp>
      <p:sp>
        <p:nvSpPr>
          <p:cNvPr id="25" name="TextBox 24"/>
          <p:cNvSpPr txBox="1"/>
          <p:nvPr/>
        </p:nvSpPr>
        <p:spPr>
          <a:xfrm>
            <a:off x="2211306" y="4922353"/>
            <a:ext cx="114224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Curriculum</a:t>
            </a:r>
          </a:p>
        </p:txBody>
      </p:sp>
      <p:sp>
        <p:nvSpPr>
          <p:cNvPr id="26" name="TextBox 25"/>
          <p:cNvSpPr txBox="1"/>
          <p:nvPr/>
        </p:nvSpPr>
        <p:spPr>
          <a:xfrm>
            <a:off x="8574006" y="4654752"/>
            <a:ext cx="119776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Technology</a:t>
            </a:r>
          </a:p>
        </p:txBody>
      </p:sp>
      <p:grpSp>
        <p:nvGrpSpPr>
          <p:cNvPr id="27" name="Group 26"/>
          <p:cNvGrpSpPr/>
          <p:nvPr/>
        </p:nvGrpSpPr>
        <p:grpSpPr>
          <a:xfrm>
            <a:off x="4254500" y="2946400"/>
            <a:ext cx="3886204" cy="1943100"/>
            <a:chOff x="3041267" y="2632014"/>
            <a:chExt cx="3539541" cy="1943100"/>
          </a:xfrm>
        </p:grpSpPr>
        <p:sp>
          <p:nvSpPr>
            <p:cNvPr id="28" name="Line 10"/>
            <p:cNvSpPr>
              <a:spLocks noChangeShapeType="1"/>
            </p:cNvSpPr>
            <p:nvPr/>
          </p:nvSpPr>
          <p:spPr bwMode="auto">
            <a:xfrm flipH="1" flipV="1">
              <a:off x="4664743" y="3025714"/>
              <a:ext cx="2" cy="1549400"/>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sp>
          <p:nvSpPr>
            <p:cNvPr id="29" name="Line 11"/>
            <p:cNvSpPr>
              <a:spLocks noChangeShapeType="1"/>
            </p:cNvSpPr>
            <p:nvPr/>
          </p:nvSpPr>
          <p:spPr bwMode="auto">
            <a:xfrm flipH="1" flipV="1">
              <a:off x="4664742" y="2632014"/>
              <a:ext cx="0" cy="393700"/>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0" name="Line 12"/>
            <p:cNvSpPr>
              <a:spLocks noChangeShapeType="1"/>
            </p:cNvSpPr>
            <p:nvPr/>
          </p:nvSpPr>
          <p:spPr bwMode="auto">
            <a:xfrm rot="5400000" flipV="1">
              <a:off x="5345459" y="2344999"/>
              <a:ext cx="554633" cy="1916064"/>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1" name="Line 13"/>
            <p:cNvSpPr>
              <a:spLocks noChangeShapeType="1"/>
            </p:cNvSpPr>
            <p:nvPr/>
          </p:nvSpPr>
          <p:spPr bwMode="auto">
            <a:xfrm rot="5400000" flipH="1" flipV="1">
              <a:off x="3574272" y="2492709"/>
              <a:ext cx="557465" cy="1623476"/>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grpSp>
      <p:pic>
        <p:nvPicPr>
          <p:cNvPr id="32" name="Picture 31" descr="Untitled-1.jpg"/>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5175620">
            <a:off x="4707431" y="705717"/>
            <a:ext cx="2742555" cy="3257296"/>
          </a:xfrm>
          <a:prstGeom prst="rect">
            <a:avLst/>
          </a:prstGeom>
        </p:spPr>
      </p:pic>
    </p:spTree>
    <p:extLst>
      <p:ext uri="{BB962C8B-B14F-4D97-AF65-F5344CB8AC3E}">
        <p14:creationId xmlns:p14="http://schemas.microsoft.com/office/powerpoint/2010/main" val="274028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029700" y="5727700"/>
            <a:ext cx="1270000" cy="1130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1524001" y="340056"/>
            <a:ext cx="9122392" cy="508548"/>
          </a:xfrm>
        </p:spPr>
        <p:txBody>
          <a:bodyPr>
            <a:noAutofit/>
          </a:bodyPr>
          <a:lstStyle/>
          <a:p>
            <a:pPr algn="ctr"/>
            <a:r>
              <a:rPr lang="en-US" dirty="0">
                <a:solidFill>
                  <a:srgbClr val="FFFFFF"/>
                </a:solidFill>
                <a:latin typeface="Helvetica Neue"/>
                <a:cs typeface="Helvetica Neue"/>
              </a:rPr>
              <a:t>Student-Centered</a:t>
            </a:r>
          </a:p>
        </p:txBody>
      </p:sp>
      <p:sp>
        <p:nvSpPr>
          <p:cNvPr id="7" name="Snip Single Corner Rectangle 6"/>
          <p:cNvSpPr/>
          <p:nvPr/>
        </p:nvSpPr>
        <p:spPr>
          <a:xfrm rot="10800000" flipH="1">
            <a:off x="1524001" y="1295398"/>
            <a:ext cx="2209799" cy="457203"/>
          </a:xfrm>
          <a:prstGeom prst="snip1Rect">
            <a:avLst>
              <a:gd name="adj" fmla="val 44445"/>
            </a:avLst>
          </a:prstGeom>
          <a:solidFill>
            <a:srgbClr val="ADD1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714500" y="1333500"/>
            <a:ext cx="1364666" cy="369332"/>
          </a:xfrm>
          <a:prstGeom prst="rect">
            <a:avLst/>
          </a:prstGeom>
          <a:noFill/>
        </p:spPr>
        <p:txBody>
          <a:bodyPr wrap="none" rtlCol="0">
            <a:spAutoFit/>
          </a:bodyPr>
          <a:lstStyle/>
          <a:p>
            <a:r>
              <a:rPr lang="en-US" dirty="0">
                <a:solidFill>
                  <a:srgbClr val="004F68"/>
                </a:solidFill>
                <a:latin typeface="Helvetica Neue Light"/>
                <a:cs typeface="Helvetica Neue Light"/>
              </a:rPr>
              <a:t>DT Platform</a:t>
            </a:r>
          </a:p>
        </p:txBody>
      </p:sp>
      <p:pic>
        <p:nvPicPr>
          <p:cNvPr id="9" name="Picture 8"/>
          <p:cNvPicPr>
            <a:picLocks noChangeAspect="1"/>
          </p:cNvPicPr>
          <p:nvPr/>
        </p:nvPicPr>
        <p:blipFill rotWithShape="1">
          <a:blip r:embed="rId2"/>
          <a:srcRect r="16432"/>
          <a:stretch/>
        </p:blipFill>
        <p:spPr>
          <a:xfrm>
            <a:off x="4927600" y="1866900"/>
            <a:ext cx="1130300" cy="9017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3"/>
          <a:srcRect r="16038"/>
          <a:stretch/>
        </p:blipFill>
        <p:spPr>
          <a:xfrm>
            <a:off x="6083300" y="1880108"/>
            <a:ext cx="1130300" cy="88849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4"/>
          <a:stretch>
            <a:fillRect/>
          </a:stretch>
        </p:blipFill>
        <p:spPr>
          <a:xfrm>
            <a:off x="7807162" y="2946400"/>
            <a:ext cx="2594138" cy="1943100"/>
          </a:xfrm>
          <a:prstGeom prst="rect">
            <a:avLst/>
          </a:prstGeom>
        </p:spPr>
      </p:pic>
      <p:pic>
        <p:nvPicPr>
          <p:cNvPr id="16" name="Picture 15"/>
          <p:cNvPicPr>
            <a:picLocks noChangeAspect="1"/>
          </p:cNvPicPr>
          <p:nvPr/>
        </p:nvPicPr>
        <p:blipFill rotWithShape="1">
          <a:blip r:embed="rId5"/>
          <a:srcRect t="7417" b="10690"/>
          <a:stretch/>
        </p:blipFill>
        <p:spPr>
          <a:xfrm>
            <a:off x="4914900" y="5049354"/>
            <a:ext cx="2286000" cy="1402247"/>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a:blip r:embed="rId6"/>
          <a:stretch>
            <a:fillRect/>
          </a:stretch>
        </p:blipFill>
        <p:spPr>
          <a:xfrm>
            <a:off x="1714501" y="3340100"/>
            <a:ext cx="2208719" cy="1549400"/>
          </a:xfrm>
          <a:prstGeom prst="rect">
            <a:avLst/>
          </a:prstGeom>
          <a:ln>
            <a:noFill/>
          </a:ln>
          <a:effectLst>
            <a:outerShdw blurRad="292100" dist="139700" dir="2700000" algn="tl" rotWithShape="0">
              <a:srgbClr val="333333">
                <a:alpha val="65000"/>
              </a:srgbClr>
            </a:outerShdw>
          </a:effectLst>
        </p:spPr>
      </p:pic>
      <p:pic>
        <p:nvPicPr>
          <p:cNvPr id="22" name="Picture 21"/>
          <p:cNvPicPr>
            <a:picLocks noChangeAspect="1"/>
          </p:cNvPicPr>
          <p:nvPr/>
        </p:nvPicPr>
        <p:blipFill>
          <a:blip r:embed="rId7">
            <a:clrChange>
              <a:clrFrom>
                <a:srgbClr val="FFFFFF"/>
              </a:clrFrom>
              <a:clrTo>
                <a:srgbClr val="FFFFFF">
                  <a:alpha val="0"/>
                </a:srgbClr>
              </a:clrTo>
            </a:clrChange>
          </a:blip>
          <a:stretch>
            <a:fillRect/>
          </a:stretch>
        </p:blipFill>
        <p:spPr>
          <a:xfrm>
            <a:off x="2823434" y="2834060"/>
            <a:ext cx="1302985" cy="1915740"/>
          </a:xfrm>
          <a:prstGeom prst="rect">
            <a:avLst/>
          </a:prstGeom>
        </p:spPr>
      </p:pic>
      <p:sp>
        <p:nvSpPr>
          <p:cNvPr id="23" name="TextBox 22"/>
          <p:cNvSpPr txBox="1"/>
          <p:nvPr/>
        </p:nvSpPr>
        <p:spPr>
          <a:xfrm>
            <a:off x="5729207" y="1525032"/>
            <a:ext cx="877163"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Teacher</a:t>
            </a:r>
          </a:p>
        </p:txBody>
      </p:sp>
      <p:sp>
        <p:nvSpPr>
          <p:cNvPr id="24" name="TextBox 23"/>
          <p:cNvSpPr txBox="1"/>
          <p:nvPr/>
        </p:nvSpPr>
        <p:spPr>
          <a:xfrm>
            <a:off x="5617889" y="6472823"/>
            <a:ext cx="880022"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Student</a:t>
            </a:r>
          </a:p>
        </p:txBody>
      </p:sp>
      <p:sp>
        <p:nvSpPr>
          <p:cNvPr id="25" name="TextBox 24"/>
          <p:cNvSpPr txBox="1"/>
          <p:nvPr/>
        </p:nvSpPr>
        <p:spPr>
          <a:xfrm>
            <a:off x="2211306" y="4922353"/>
            <a:ext cx="114224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Curriculum</a:t>
            </a:r>
          </a:p>
        </p:txBody>
      </p:sp>
      <p:sp>
        <p:nvSpPr>
          <p:cNvPr id="26" name="TextBox 25"/>
          <p:cNvSpPr txBox="1"/>
          <p:nvPr/>
        </p:nvSpPr>
        <p:spPr>
          <a:xfrm>
            <a:off x="8574006" y="4654752"/>
            <a:ext cx="119776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Technology</a:t>
            </a:r>
          </a:p>
        </p:txBody>
      </p:sp>
      <p:grpSp>
        <p:nvGrpSpPr>
          <p:cNvPr id="27" name="Group 26"/>
          <p:cNvGrpSpPr/>
          <p:nvPr/>
        </p:nvGrpSpPr>
        <p:grpSpPr>
          <a:xfrm>
            <a:off x="4254500" y="2946400"/>
            <a:ext cx="3886204" cy="2046906"/>
            <a:chOff x="3041267" y="2632014"/>
            <a:chExt cx="3539541" cy="2046906"/>
          </a:xfrm>
        </p:grpSpPr>
        <p:sp>
          <p:nvSpPr>
            <p:cNvPr id="28" name="Line 10"/>
            <p:cNvSpPr>
              <a:spLocks noChangeShapeType="1"/>
            </p:cNvSpPr>
            <p:nvPr/>
          </p:nvSpPr>
          <p:spPr bwMode="auto">
            <a:xfrm flipV="1">
              <a:off x="4683797" y="4340366"/>
              <a:ext cx="1" cy="338554"/>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sp>
          <p:nvSpPr>
            <p:cNvPr id="29" name="Line 11"/>
            <p:cNvSpPr>
              <a:spLocks noChangeShapeType="1"/>
            </p:cNvSpPr>
            <p:nvPr/>
          </p:nvSpPr>
          <p:spPr bwMode="auto">
            <a:xfrm flipH="1" flipV="1">
              <a:off x="4664742" y="2632014"/>
              <a:ext cx="19056" cy="1708352"/>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0" name="Line 12"/>
            <p:cNvSpPr>
              <a:spLocks noChangeShapeType="1"/>
            </p:cNvSpPr>
            <p:nvPr/>
          </p:nvSpPr>
          <p:spPr bwMode="auto">
            <a:xfrm rot="5400000" flipH="1" flipV="1">
              <a:off x="5252294" y="3011854"/>
              <a:ext cx="760020" cy="1897009"/>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1" name="Line 13"/>
            <p:cNvSpPr>
              <a:spLocks noChangeShapeType="1"/>
            </p:cNvSpPr>
            <p:nvPr/>
          </p:nvSpPr>
          <p:spPr bwMode="auto">
            <a:xfrm rot="5400000" flipV="1">
              <a:off x="3474411" y="3150035"/>
              <a:ext cx="757187" cy="1623475"/>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grpSp>
      <p:pic>
        <p:nvPicPr>
          <p:cNvPr id="32" name="Picture 31" descr="Untitled-1.jpg"/>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6967259" flipV="1">
            <a:off x="4610426" y="4026063"/>
            <a:ext cx="2742555" cy="3604112"/>
          </a:xfrm>
          <a:prstGeom prst="rect">
            <a:avLst/>
          </a:prstGeom>
        </p:spPr>
      </p:pic>
    </p:spTree>
    <p:extLst>
      <p:ext uri="{BB962C8B-B14F-4D97-AF65-F5344CB8AC3E}">
        <p14:creationId xmlns:p14="http://schemas.microsoft.com/office/powerpoint/2010/main" val="2930109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8140700" y="5239820"/>
            <a:ext cx="2338016" cy="161818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5" name="Table 4"/>
          <p:cNvGraphicFramePr>
            <a:graphicFrameLocks noGrp="1"/>
          </p:cNvGraphicFramePr>
          <p:nvPr/>
        </p:nvGraphicFramePr>
        <p:xfrm>
          <a:off x="2171701" y="1612900"/>
          <a:ext cx="7696201" cy="4727942"/>
        </p:xfrm>
        <a:graphic>
          <a:graphicData uri="http://schemas.openxmlformats.org/drawingml/2006/table">
            <a:tbl>
              <a:tblPr>
                <a:tableStyleId>{5940675A-B579-460E-94D1-54222C63F5DA}</a:tableStyleId>
              </a:tblPr>
              <a:tblGrid>
                <a:gridCol w="3619156">
                  <a:extLst>
                    <a:ext uri="{9D8B030D-6E8A-4147-A177-3AD203B41FA5}">
                      <a16:colId xmlns:a16="http://schemas.microsoft.com/office/drawing/2014/main" val="20000"/>
                    </a:ext>
                  </a:extLst>
                </a:gridCol>
                <a:gridCol w="950139">
                  <a:extLst>
                    <a:ext uri="{9D8B030D-6E8A-4147-A177-3AD203B41FA5}">
                      <a16:colId xmlns:a16="http://schemas.microsoft.com/office/drawing/2014/main" val="20001"/>
                    </a:ext>
                  </a:extLst>
                </a:gridCol>
                <a:gridCol w="914179">
                  <a:extLst>
                    <a:ext uri="{9D8B030D-6E8A-4147-A177-3AD203B41FA5}">
                      <a16:colId xmlns:a16="http://schemas.microsoft.com/office/drawing/2014/main" val="20002"/>
                    </a:ext>
                  </a:extLst>
                </a:gridCol>
                <a:gridCol w="982902">
                  <a:extLst>
                    <a:ext uri="{9D8B030D-6E8A-4147-A177-3AD203B41FA5}">
                      <a16:colId xmlns:a16="http://schemas.microsoft.com/office/drawing/2014/main" val="20003"/>
                    </a:ext>
                  </a:extLst>
                </a:gridCol>
                <a:gridCol w="611316">
                  <a:extLst>
                    <a:ext uri="{9D8B030D-6E8A-4147-A177-3AD203B41FA5}">
                      <a16:colId xmlns:a16="http://schemas.microsoft.com/office/drawing/2014/main" val="20004"/>
                    </a:ext>
                  </a:extLst>
                </a:gridCol>
                <a:gridCol w="618509">
                  <a:extLst>
                    <a:ext uri="{9D8B030D-6E8A-4147-A177-3AD203B41FA5}">
                      <a16:colId xmlns:a16="http://schemas.microsoft.com/office/drawing/2014/main" val="20005"/>
                    </a:ext>
                  </a:extLst>
                </a:gridCol>
              </a:tblGrid>
              <a:tr h="1027814">
                <a:tc>
                  <a:txBody>
                    <a:bodyPr/>
                    <a:lstStyle/>
                    <a:p>
                      <a:pPr marL="0" marR="0" algn="ctr">
                        <a:spcBef>
                          <a:spcPts val="1200"/>
                        </a:spcBef>
                        <a:spcAft>
                          <a:spcPts val="600"/>
                        </a:spcAft>
                      </a:pPr>
                      <a:r>
                        <a:rPr lang="en-US" sz="1200" b="1" dirty="0">
                          <a:latin typeface="Helvetica Neue"/>
                          <a:cs typeface="Helvetica Neue"/>
                        </a:rPr>
                        <a:t>21st Century School Environment</a:t>
                      </a:r>
                      <a:endParaRPr lang="en-US" sz="1200" b="1" dirty="0">
                        <a:latin typeface="Helvetica Neue"/>
                        <a:ea typeface="Times New Roman"/>
                        <a:cs typeface="Helvetica Neue"/>
                      </a:endParaRPr>
                    </a:p>
                  </a:txBody>
                  <a:tcPr marL="68359" marR="68359" marT="0" marB="0" anchor="ctr"/>
                </a:tc>
                <a:tc>
                  <a:txBody>
                    <a:bodyPr/>
                    <a:lstStyle/>
                    <a:p>
                      <a:pPr marL="0" marR="0" algn="ctr">
                        <a:spcBef>
                          <a:spcPts val="1200"/>
                        </a:spcBef>
                        <a:spcAft>
                          <a:spcPts val="600"/>
                        </a:spcAft>
                      </a:pPr>
                      <a:r>
                        <a:rPr lang="en-US" sz="1200" b="1" dirty="0">
                          <a:latin typeface="Helvetica Neue"/>
                          <a:cs typeface="Helvetica Neue"/>
                        </a:rPr>
                        <a:t>Course Platform LMS</a:t>
                      </a:r>
                      <a:endParaRPr lang="en-US" sz="1200" b="1" dirty="0">
                        <a:latin typeface="Helvetica Neue"/>
                        <a:ea typeface="Times New Roman"/>
                        <a:cs typeface="Helvetica Neue"/>
                      </a:endParaRPr>
                    </a:p>
                  </a:txBody>
                  <a:tcPr marL="68359" marR="68359" marT="0" marB="0" anchor="ctr"/>
                </a:tc>
                <a:tc>
                  <a:txBody>
                    <a:bodyPr/>
                    <a:lstStyle/>
                    <a:p>
                      <a:pPr marL="0" marR="0" algn="ctr">
                        <a:spcBef>
                          <a:spcPts val="1200"/>
                        </a:spcBef>
                        <a:spcAft>
                          <a:spcPts val="600"/>
                        </a:spcAft>
                      </a:pPr>
                      <a:r>
                        <a:rPr lang="en-US" sz="1200" b="1" dirty="0">
                          <a:latin typeface="Helvetica Neue"/>
                          <a:cs typeface="Helvetica Neue"/>
                        </a:rPr>
                        <a:t>Course Delivery LMS</a:t>
                      </a:r>
                      <a:endParaRPr lang="en-US" sz="1200" b="1" dirty="0">
                        <a:latin typeface="Helvetica Neue"/>
                        <a:ea typeface="Times New Roman"/>
                        <a:cs typeface="Helvetica Neue"/>
                      </a:endParaRPr>
                    </a:p>
                  </a:txBody>
                  <a:tcPr marL="68359" marR="68359" marT="0" marB="0" anchor="ctr"/>
                </a:tc>
                <a:tc>
                  <a:txBody>
                    <a:bodyPr/>
                    <a:lstStyle/>
                    <a:p>
                      <a:pPr marL="0" marR="0" algn="ctr">
                        <a:spcBef>
                          <a:spcPts val="1200"/>
                        </a:spcBef>
                        <a:spcAft>
                          <a:spcPts val="600"/>
                        </a:spcAft>
                      </a:pPr>
                      <a:r>
                        <a:rPr lang="en-US" sz="1200" b="1" dirty="0">
                          <a:latin typeface="Helvetica Neue"/>
                          <a:cs typeface="Helvetica Neue"/>
                        </a:rPr>
                        <a:t>Digital Teaching Platform</a:t>
                      </a:r>
                      <a:endParaRPr lang="en-US" sz="1200" b="1" dirty="0">
                        <a:latin typeface="Helvetica Neue"/>
                        <a:ea typeface="Times New Roman"/>
                        <a:cs typeface="Helvetica Neue"/>
                      </a:endParaRPr>
                    </a:p>
                  </a:txBody>
                  <a:tcPr marL="68359" marR="68359" marT="0" marB="0" anchor="ctr"/>
                </a:tc>
                <a:tc>
                  <a:txBody>
                    <a:bodyPr/>
                    <a:lstStyle/>
                    <a:p>
                      <a:pPr marL="0" marR="0" algn="ctr">
                        <a:spcBef>
                          <a:spcPts val="1200"/>
                        </a:spcBef>
                        <a:spcAft>
                          <a:spcPts val="600"/>
                        </a:spcAft>
                      </a:pPr>
                      <a:r>
                        <a:rPr lang="en-US" sz="1200" b="1" dirty="0">
                          <a:latin typeface="Helvetica Neue"/>
                          <a:cs typeface="Helvetica Neue"/>
                        </a:rPr>
                        <a:t>Text book</a:t>
                      </a:r>
                      <a:endParaRPr lang="en-US" sz="1200" b="1" dirty="0">
                        <a:latin typeface="Helvetica Neue"/>
                        <a:ea typeface="Times New Roman"/>
                        <a:cs typeface="Helvetica Neue"/>
                      </a:endParaRPr>
                    </a:p>
                  </a:txBody>
                  <a:tcPr marL="68359" marR="68359" marT="0" marB="0" anchor="ctr"/>
                </a:tc>
                <a:tc>
                  <a:txBody>
                    <a:bodyPr/>
                    <a:lstStyle/>
                    <a:p>
                      <a:pPr marL="0" marR="0" algn="ctr">
                        <a:spcBef>
                          <a:spcPts val="1200"/>
                        </a:spcBef>
                        <a:spcAft>
                          <a:spcPts val="600"/>
                        </a:spcAft>
                      </a:pPr>
                      <a:r>
                        <a:rPr lang="en-US" sz="1200" b="1" dirty="0">
                          <a:latin typeface="Helvetica Neue"/>
                          <a:cs typeface="Helvetica Neue"/>
                        </a:rPr>
                        <a:t>e-book</a:t>
                      </a:r>
                      <a:endParaRPr lang="en-US" sz="1200" b="1" dirty="0">
                        <a:latin typeface="Helvetica Neue"/>
                        <a:ea typeface="Times New Roman"/>
                        <a:cs typeface="Helvetica Neue"/>
                      </a:endParaRPr>
                    </a:p>
                  </a:txBody>
                  <a:tcPr marL="68359" marR="68359" marT="0" marB="0" anchor="ctr"/>
                </a:tc>
                <a:extLst>
                  <a:ext uri="{0D108BD9-81ED-4DB2-BD59-A6C34878D82A}">
                    <a16:rowId xmlns:a16="http://schemas.microsoft.com/office/drawing/2014/main" val="10000"/>
                  </a:ext>
                </a:extLst>
              </a:tr>
              <a:tr h="308344">
                <a:tc>
                  <a:txBody>
                    <a:bodyPr/>
                    <a:lstStyle/>
                    <a:p>
                      <a:pPr marL="0" marR="0">
                        <a:spcBef>
                          <a:spcPts val="1200"/>
                        </a:spcBef>
                        <a:spcAft>
                          <a:spcPts val="600"/>
                        </a:spcAft>
                      </a:pPr>
                      <a:r>
                        <a:rPr lang="en-US" sz="1200" b="1" dirty="0">
                          <a:solidFill>
                            <a:schemeClr val="bg1"/>
                          </a:solidFill>
                          <a:latin typeface="Helvetica Neue"/>
                          <a:cs typeface="Helvetica Neue"/>
                        </a:rPr>
                        <a:t>Interactive Digital Environment</a:t>
                      </a:r>
                      <a:endParaRPr lang="en-US" sz="1200" b="1"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600"/>
                        </a:spcBef>
                        <a:spcAft>
                          <a:spcPts val="0"/>
                        </a:spcAft>
                      </a:pPr>
                      <a:r>
                        <a:rPr lang="en-US" sz="1200" b="0" dirty="0">
                          <a:solidFill>
                            <a:schemeClr val="bg1"/>
                          </a:solidFill>
                          <a:latin typeface="Helvetica Neue"/>
                          <a:cs typeface="Helvetica Neue"/>
                          <a:sym typeface="Wingdings 2"/>
                        </a:rPr>
                        <a:t></a:t>
                      </a:r>
                      <a:endParaRPr lang="en-US" sz="1200" b="0"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600"/>
                        </a:spcBef>
                        <a:spcAft>
                          <a:spcPts val="0"/>
                        </a:spcAft>
                      </a:pPr>
                      <a:r>
                        <a:rPr lang="en-US" sz="1200" b="0" dirty="0">
                          <a:solidFill>
                            <a:schemeClr val="bg1"/>
                          </a:solidFill>
                          <a:latin typeface="Helvetica Neue"/>
                          <a:cs typeface="Helvetica Neue"/>
                          <a:sym typeface="Wingdings 2"/>
                        </a:rPr>
                        <a:t></a:t>
                      </a:r>
                      <a:endParaRPr lang="en-US" sz="1200" b="0"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600"/>
                        </a:spcBef>
                        <a:spcAft>
                          <a:spcPts val="0"/>
                        </a:spcAft>
                      </a:pPr>
                      <a:r>
                        <a:rPr lang="en-US" sz="1200" b="0" dirty="0">
                          <a:solidFill>
                            <a:schemeClr val="bg1"/>
                          </a:solidFill>
                          <a:latin typeface="Helvetica Neue"/>
                          <a:cs typeface="Helvetica Neue"/>
                          <a:sym typeface="Wingdings 2"/>
                        </a:rPr>
                        <a:t></a:t>
                      </a:r>
                      <a:endParaRPr lang="en-US" sz="1200" b="0"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1200"/>
                        </a:spcBef>
                        <a:spcAft>
                          <a:spcPts val="600"/>
                        </a:spcAft>
                      </a:pPr>
                      <a:endParaRPr lang="en-US" sz="1200" b="1"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1200"/>
                        </a:spcBef>
                        <a:spcAft>
                          <a:spcPts val="600"/>
                        </a:spcAft>
                      </a:pPr>
                      <a:endParaRPr lang="en-US" sz="1200" b="1" dirty="0">
                        <a:solidFill>
                          <a:schemeClr val="bg1"/>
                        </a:solidFill>
                        <a:latin typeface="Helvetica Neue"/>
                        <a:ea typeface="Times New Roman"/>
                        <a:cs typeface="Helvetica Neue"/>
                      </a:endParaRPr>
                    </a:p>
                  </a:txBody>
                  <a:tcPr marL="68359" marR="68359" marT="0" marB="0" anchor="ctr">
                    <a:solidFill>
                      <a:srgbClr val="37AED1"/>
                    </a:solidFill>
                  </a:tcPr>
                </a:tc>
                <a:extLst>
                  <a:ext uri="{0D108BD9-81ED-4DB2-BD59-A6C34878D82A}">
                    <a16:rowId xmlns:a16="http://schemas.microsoft.com/office/drawing/2014/main" val="10001"/>
                  </a:ext>
                </a:extLst>
              </a:tr>
              <a:tr h="308344">
                <a:tc>
                  <a:txBody>
                    <a:bodyPr/>
                    <a:lstStyle/>
                    <a:p>
                      <a:pPr marL="0" marR="0">
                        <a:spcBef>
                          <a:spcPts val="1200"/>
                        </a:spcBef>
                        <a:spcAft>
                          <a:spcPts val="600"/>
                        </a:spcAft>
                      </a:pPr>
                      <a:r>
                        <a:rPr lang="en-US" sz="1200" b="1" dirty="0">
                          <a:solidFill>
                            <a:schemeClr val="bg1"/>
                          </a:solidFill>
                          <a:latin typeface="Helvetica Neue"/>
                          <a:cs typeface="Helvetica Neue"/>
                        </a:rPr>
                        <a:t>Virtual Courses</a:t>
                      </a:r>
                      <a:endParaRPr lang="en-US" sz="1200" b="1"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sz="1200" b="0" dirty="0">
                          <a:solidFill>
                            <a:schemeClr val="bg1"/>
                          </a:solidFill>
                          <a:latin typeface="Helvetica Neue"/>
                          <a:cs typeface="Helvetica Neue"/>
                          <a:sym typeface="Wingdings 2"/>
                        </a:rPr>
                        <a:t></a:t>
                      </a:r>
                      <a:endParaRPr lang="en-US" sz="1200" b="0"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sz="1200" b="0" dirty="0">
                          <a:solidFill>
                            <a:schemeClr val="bg1"/>
                          </a:solidFill>
                          <a:latin typeface="Helvetica Neue"/>
                          <a:cs typeface="Helvetica Neue"/>
                          <a:sym typeface="Wingdings 2"/>
                        </a:rPr>
                        <a:t></a:t>
                      </a:r>
                      <a:endParaRPr lang="en-US" sz="1200" b="0"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600"/>
                        </a:spcBef>
                        <a:spcAft>
                          <a:spcPts val="0"/>
                        </a:spcAft>
                      </a:pPr>
                      <a:endParaRPr lang="en-US" sz="1200" b="0"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1200"/>
                        </a:spcBef>
                        <a:spcAft>
                          <a:spcPts val="600"/>
                        </a:spcAft>
                      </a:pPr>
                      <a:endParaRPr lang="en-US" sz="1200" b="1" dirty="0">
                        <a:solidFill>
                          <a:schemeClr val="bg1"/>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1200"/>
                        </a:spcBef>
                        <a:spcAft>
                          <a:spcPts val="600"/>
                        </a:spcAft>
                      </a:pPr>
                      <a:endParaRPr lang="en-US" sz="1200" b="1" dirty="0">
                        <a:solidFill>
                          <a:schemeClr val="bg1"/>
                        </a:solidFill>
                        <a:latin typeface="Helvetica Neue"/>
                        <a:ea typeface="Times New Roman"/>
                        <a:cs typeface="Helvetica Neue"/>
                      </a:endParaRPr>
                    </a:p>
                  </a:txBody>
                  <a:tcPr marL="68359" marR="68359" marT="0" marB="0" anchor="ctr">
                    <a:solidFill>
                      <a:srgbClr val="37AED1"/>
                    </a:solidFill>
                  </a:tcPr>
                </a:tc>
                <a:extLst>
                  <a:ext uri="{0D108BD9-81ED-4DB2-BD59-A6C34878D82A}">
                    <a16:rowId xmlns:a16="http://schemas.microsoft.com/office/drawing/2014/main" val="10002"/>
                  </a:ext>
                </a:extLst>
              </a:tr>
              <a:tr h="308344">
                <a:tc gridSpan="6">
                  <a:txBody>
                    <a:bodyPr/>
                    <a:lstStyle/>
                    <a:p>
                      <a:pPr marL="0" marR="0" algn="ctr">
                        <a:spcBef>
                          <a:spcPts val="0"/>
                        </a:spcBef>
                        <a:spcAft>
                          <a:spcPts val="0"/>
                        </a:spcAft>
                      </a:pPr>
                      <a:endParaRPr lang="en-US" sz="1200" dirty="0">
                        <a:latin typeface="Times New Roman"/>
                        <a:ea typeface="Times New Roman"/>
                        <a:cs typeface="Times New Roman"/>
                      </a:endParaRPr>
                    </a:p>
                  </a:txBody>
                  <a:tcPr marL="68359" marR="68359"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308344">
                <a:tc>
                  <a:txBody>
                    <a:bodyPr/>
                    <a:lstStyle/>
                    <a:p>
                      <a:pPr marL="0" marR="0">
                        <a:spcBef>
                          <a:spcPts val="1200"/>
                        </a:spcBef>
                        <a:spcAft>
                          <a:spcPts val="600"/>
                        </a:spcAft>
                      </a:pPr>
                      <a:r>
                        <a:rPr lang="en-US" sz="1200" b="1" dirty="0">
                          <a:solidFill>
                            <a:srgbClr val="FFFFFF"/>
                          </a:solidFill>
                          <a:latin typeface="Helvetica Neue"/>
                          <a:cs typeface="Helvetica Neue"/>
                        </a:rPr>
                        <a:t>Teacher Administration Tools</a:t>
                      </a:r>
                      <a:endParaRPr lang="en-US" sz="1200" b="1" dirty="0">
                        <a:solidFill>
                          <a:srgbClr val="FFFFFF"/>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a:solidFill>
                            <a:srgbClr val="FFFFFF"/>
                          </a:solidFill>
                          <a:sym typeface="Wingdings 2"/>
                        </a:rPr>
                        <a:t></a:t>
                      </a:r>
                      <a:endParaRPr lang="en-US" sz="120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a:solidFill>
                            <a:srgbClr val="FFFFFF"/>
                          </a:solidFill>
                          <a:sym typeface="Wingdings 2"/>
                        </a:rPr>
                        <a:t></a:t>
                      </a:r>
                      <a:endParaRPr lang="en-US" sz="120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a:solidFill>
                            <a:srgbClr val="FFFFFF"/>
                          </a:solidFill>
                          <a:sym typeface="Wingdings 2"/>
                        </a:rPr>
                        <a:t></a:t>
                      </a:r>
                      <a:endParaRPr lang="en-US" sz="120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a:solidFill>
                            <a:srgbClr val="FFFFFF"/>
                          </a:solidFill>
                          <a:sym typeface="Wingdings 2"/>
                        </a:rPr>
                        <a:t></a:t>
                      </a:r>
                      <a:endParaRPr lang="en-US" sz="1200">
                        <a:solidFill>
                          <a:srgbClr val="FFFFFF"/>
                        </a:solidFill>
                        <a:latin typeface="Times New Roman"/>
                        <a:ea typeface="Times New Roman"/>
                        <a:cs typeface="Times New Roman"/>
                      </a:endParaRPr>
                    </a:p>
                  </a:txBody>
                  <a:tcPr marL="68359" marR="68359" marT="0" marB="0" anchor="ctr">
                    <a:solidFill>
                      <a:srgbClr val="37AED1"/>
                    </a:solidFill>
                  </a:tcPr>
                </a:tc>
                <a:extLst>
                  <a:ext uri="{0D108BD9-81ED-4DB2-BD59-A6C34878D82A}">
                    <a16:rowId xmlns:a16="http://schemas.microsoft.com/office/drawing/2014/main" val="10004"/>
                  </a:ext>
                </a:extLst>
              </a:tr>
              <a:tr h="308344">
                <a:tc>
                  <a:txBody>
                    <a:bodyPr/>
                    <a:lstStyle/>
                    <a:p>
                      <a:pPr marL="0" marR="0">
                        <a:spcBef>
                          <a:spcPts val="1200"/>
                        </a:spcBef>
                        <a:spcAft>
                          <a:spcPts val="600"/>
                        </a:spcAft>
                      </a:pPr>
                      <a:r>
                        <a:rPr lang="en-US" sz="1200" b="1" dirty="0">
                          <a:solidFill>
                            <a:srgbClr val="FFFFFF"/>
                          </a:solidFill>
                          <a:latin typeface="Helvetica Neue"/>
                          <a:cs typeface="Helvetica Neue"/>
                        </a:rPr>
                        <a:t>Student Administration Tools</a:t>
                      </a:r>
                      <a:endParaRPr lang="en-US" sz="1200" b="1" dirty="0">
                        <a:solidFill>
                          <a:srgbClr val="FFFFFF"/>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extLst>
                  <a:ext uri="{0D108BD9-81ED-4DB2-BD59-A6C34878D82A}">
                    <a16:rowId xmlns:a16="http://schemas.microsoft.com/office/drawing/2014/main" val="10005"/>
                  </a:ext>
                </a:extLst>
              </a:tr>
              <a:tr h="308344">
                <a:tc gridSpan="6">
                  <a:txBody>
                    <a:bodyPr/>
                    <a:lstStyle/>
                    <a:p>
                      <a:pPr marL="0" marR="0" algn="ctr">
                        <a:spcBef>
                          <a:spcPts val="0"/>
                        </a:spcBef>
                        <a:spcAft>
                          <a:spcPts val="0"/>
                        </a:spcAft>
                      </a:pPr>
                      <a:endParaRPr lang="en-US" sz="1200" dirty="0">
                        <a:solidFill>
                          <a:srgbClr val="FFFFFF"/>
                        </a:solidFill>
                        <a:latin typeface="Times New Roman"/>
                        <a:ea typeface="Times New Roman"/>
                        <a:cs typeface="Times New Roman"/>
                      </a:endParaRPr>
                    </a:p>
                  </a:txBody>
                  <a:tcPr marL="68359" marR="68359"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308344">
                <a:tc>
                  <a:txBody>
                    <a:bodyPr/>
                    <a:lstStyle/>
                    <a:p>
                      <a:pPr marL="0" marR="0">
                        <a:spcBef>
                          <a:spcPts val="1200"/>
                        </a:spcBef>
                        <a:spcAft>
                          <a:spcPts val="600"/>
                        </a:spcAft>
                      </a:pPr>
                      <a:r>
                        <a:rPr lang="en-US" sz="1200" b="1" dirty="0">
                          <a:solidFill>
                            <a:srgbClr val="FFFFFF"/>
                          </a:solidFill>
                          <a:latin typeface="Helvetica Neue"/>
                          <a:cs typeface="Helvetica Neue"/>
                        </a:rPr>
                        <a:t>Course Authoring Tools</a:t>
                      </a:r>
                      <a:endParaRPr lang="en-US" sz="1200" b="1" dirty="0">
                        <a:solidFill>
                          <a:srgbClr val="FFFFFF"/>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1200"/>
                        </a:spcBef>
                        <a:spcAft>
                          <a:spcPts val="60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indent="0" algn="ctr" defTabSz="914400" rtl="0" eaLnBrk="1" fontAlgn="auto" latinLnBrk="0" hangingPunct="1">
                        <a:lnSpc>
                          <a:spcPct val="100000"/>
                        </a:lnSpc>
                        <a:spcBef>
                          <a:spcPts val="1200"/>
                        </a:spcBef>
                        <a:spcAft>
                          <a:spcPts val="600"/>
                        </a:spcAft>
                        <a:buClrTx/>
                        <a:buSzTx/>
                        <a:buFontTx/>
                        <a:buNone/>
                        <a:tabLst/>
                        <a:defRPr/>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extLst>
                  <a:ext uri="{0D108BD9-81ED-4DB2-BD59-A6C34878D82A}">
                    <a16:rowId xmlns:a16="http://schemas.microsoft.com/office/drawing/2014/main" val="10007"/>
                  </a:ext>
                </a:extLst>
              </a:tr>
              <a:tr h="308344">
                <a:tc>
                  <a:txBody>
                    <a:bodyPr/>
                    <a:lstStyle/>
                    <a:p>
                      <a:pPr marL="0" marR="0">
                        <a:spcBef>
                          <a:spcPts val="1200"/>
                        </a:spcBef>
                        <a:spcAft>
                          <a:spcPts val="600"/>
                        </a:spcAft>
                      </a:pPr>
                      <a:r>
                        <a:rPr lang="en-US" sz="1200" b="1" dirty="0">
                          <a:solidFill>
                            <a:srgbClr val="FFFFFF"/>
                          </a:solidFill>
                          <a:latin typeface="Helvetica Neue"/>
                          <a:cs typeface="Helvetica Neue"/>
                        </a:rPr>
                        <a:t>Curriculum Content</a:t>
                      </a:r>
                      <a:endParaRPr lang="en-US" sz="1200" b="1" dirty="0">
                        <a:solidFill>
                          <a:srgbClr val="FFFFFF"/>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a:solidFill>
                            <a:srgbClr val="FFFFFF"/>
                          </a:solidFill>
                          <a:sym typeface="Wingdings 2"/>
                        </a:rPr>
                        <a:t></a:t>
                      </a:r>
                      <a:endParaRPr lang="en-US" sz="120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a:solidFill>
                            <a:srgbClr val="FFFFFF"/>
                          </a:solidFill>
                          <a:sym typeface="Wingdings 2"/>
                        </a:rPr>
                        <a:t></a:t>
                      </a:r>
                      <a:endParaRPr lang="en-US" sz="1200">
                        <a:solidFill>
                          <a:srgbClr val="FFFFFF"/>
                        </a:solidFill>
                        <a:latin typeface="Times New Roman"/>
                        <a:ea typeface="Times New Roman"/>
                        <a:cs typeface="Times New Roman"/>
                      </a:endParaRPr>
                    </a:p>
                  </a:txBody>
                  <a:tcPr marL="68359" marR="68359" marT="0" marB="0" anchor="ctr">
                    <a:solidFill>
                      <a:srgbClr val="37AED1"/>
                    </a:solidFill>
                  </a:tcPr>
                </a:tc>
                <a:extLst>
                  <a:ext uri="{0D108BD9-81ED-4DB2-BD59-A6C34878D82A}">
                    <a16:rowId xmlns:a16="http://schemas.microsoft.com/office/drawing/2014/main" val="10008"/>
                  </a:ext>
                </a:extLst>
              </a:tr>
              <a:tr h="308344">
                <a:tc>
                  <a:txBody>
                    <a:bodyPr/>
                    <a:lstStyle/>
                    <a:p>
                      <a:pPr marL="0" marR="0">
                        <a:spcBef>
                          <a:spcPts val="1200"/>
                        </a:spcBef>
                        <a:spcAft>
                          <a:spcPts val="600"/>
                        </a:spcAft>
                      </a:pPr>
                      <a:r>
                        <a:rPr lang="en-US" sz="1200" b="1" dirty="0">
                          <a:solidFill>
                            <a:srgbClr val="FFFFFF"/>
                          </a:solidFill>
                          <a:latin typeface="Helvetica Neue"/>
                          <a:cs typeface="Helvetica Neue"/>
                        </a:rPr>
                        <a:t>Assessment Content</a:t>
                      </a:r>
                      <a:endParaRPr lang="en-US" sz="1200" b="1" dirty="0">
                        <a:solidFill>
                          <a:srgbClr val="FFFFFF"/>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extLst>
                  <a:ext uri="{0D108BD9-81ED-4DB2-BD59-A6C34878D82A}">
                    <a16:rowId xmlns:a16="http://schemas.microsoft.com/office/drawing/2014/main" val="10009"/>
                  </a:ext>
                </a:extLst>
              </a:tr>
              <a:tr h="308344">
                <a:tc gridSpan="6">
                  <a:txBody>
                    <a:bodyPr/>
                    <a:lstStyle/>
                    <a:p>
                      <a:pPr marL="0" marR="0" algn="ctr">
                        <a:spcBef>
                          <a:spcPts val="0"/>
                        </a:spcBef>
                        <a:spcAft>
                          <a:spcPts val="0"/>
                        </a:spcAft>
                      </a:pPr>
                      <a:endParaRPr lang="en-US" sz="1200" b="1" dirty="0">
                        <a:solidFill>
                          <a:srgbClr val="FFFFFF"/>
                        </a:solidFill>
                        <a:latin typeface="Helvetica Neue"/>
                        <a:ea typeface="Times New Roman"/>
                        <a:cs typeface="Helvetica Neue"/>
                      </a:endParaRPr>
                    </a:p>
                  </a:txBody>
                  <a:tcPr marL="68359" marR="68359"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r h="308344">
                <a:tc>
                  <a:txBody>
                    <a:bodyPr/>
                    <a:lstStyle/>
                    <a:p>
                      <a:pPr marL="0" marR="0">
                        <a:spcBef>
                          <a:spcPts val="1200"/>
                        </a:spcBef>
                        <a:spcAft>
                          <a:spcPts val="600"/>
                        </a:spcAft>
                      </a:pPr>
                      <a:r>
                        <a:rPr lang="en-US" sz="1200" b="1" dirty="0">
                          <a:solidFill>
                            <a:srgbClr val="FFFFFF"/>
                          </a:solidFill>
                          <a:latin typeface="Helvetica Neue"/>
                          <a:cs typeface="Helvetica Neue"/>
                        </a:rPr>
                        <a:t>Classroom Support</a:t>
                      </a:r>
                      <a:endParaRPr lang="en-US" sz="1200" b="1" dirty="0">
                        <a:solidFill>
                          <a:srgbClr val="FFFFFF"/>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extLst>
                  <a:ext uri="{0D108BD9-81ED-4DB2-BD59-A6C34878D82A}">
                    <a16:rowId xmlns:a16="http://schemas.microsoft.com/office/drawing/2014/main" val="10011"/>
                  </a:ext>
                </a:extLst>
              </a:tr>
              <a:tr h="308344">
                <a:tc>
                  <a:txBody>
                    <a:bodyPr/>
                    <a:lstStyle/>
                    <a:p>
                      <a:pPr marL="0" marR="0">
                        <a:spcBef>
                          <a:spcPts val="1200"/>
                        </a:spcBef>
                        <a:spcAft>
                          <a:spcPts val="600"/>
                        </a:spcAft>
                      </a:pPr>
                      <a:r>
                        <a:rPr lang="en-US" sz="1200" b="1" dirty="0">
                          <a:solidFill>
                            <a:srgbClr val="FFFFFF"/>
                          </a:solidFill>
                          <a:latin typeface="Helvetica Neue"/>
                          <a:cs typeface="Helvetica Neue"/>
                        </a:rPr>
                        <a:t>Pedagogical Support</a:t>
                      </a:r>
                      <a:endParaRPr lang="en-US" sz="1200" b="1" dirty="0">
                        <a:solidFill>
                          <a:srgbClr val="FFFFFF"/>
                        </a:solidFill>
                        <a:latin typeface="Helvetica Neue"/>
                        <a:ea typeface="Times New Roman"/>
                        <a:cs typeface="Helvetica Neue"/>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1200"/>
                        </a:spcBef>
                        <a:spcAft>
                          <a:spcPts val="600"/>
                        </a:spcAft>
                      </a:pP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a:solidFill>
                            <a:srgbClr val="FFFFFF"/>
                          </a:solidFill>
                          <a:sym typeface="Wingdings 2"/>
                        </a:rPr>
                        <a:t></a:t>
                      </a:r>
                      <a:endParaRPr lang="en-US" sz="120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tc>
                  <a:txBody>
                    <a:bodyPr/>
                    <a:lstStyle/>
                    <a:p>
                      <a:pPr marL="0" marR="0" algn="ctr">
                        <a:spcBef>
                          <a:spcPts val="600"/>
                        </a:spcBef>
                        <a:spcAft>
                          <a:spcPts val="0"/>
                        </a:spcAft>
                      </a:pPr>
                      <a:r>
                        <a:rPr lang="en-US" sz="1200" dirty="0">
                          <a:solidFill>
                            <a:srgbClr val="FFFFFF"/>
                          </a:solidFill>
                          <a:sym typeface="Wingdings 2"/>
                        </a:rPr>
                        <a:t></a:t>
                      </a:r>
                      <a:endParaRPr lang="en-US" sz="1200" dirty="0">
                        <a:solidFill>
                          <a:srgbClr val="FFFFFF"/>
                        </a:solidFill>
                        <a:latin typeface="Times New Roman"/>
                        <a:ea typeface="Times New Roman"/>
                        <a:cs typeface="Times New Roman"/>
                      </a:endParaRPr>
                    </a:p>
                  </a:txBody>
                  <a:tcPr marL="68359" marR="68359" marT="0" marB="0" anchor="ctr">
                    <a:solidFill>
                      <a:srgbClr val="37AED1"/>
                    </a:solidFill>
                  </a:tcPr>
                </a:tc>
                <a:extLst>
                  <a:ext uri="{0D108BD9-81ED-4DB2-BD59-A6C34878D82A}">
                    <a16:rowId xmlns:a16="http://schemas.microsoft.com/office/drawing/2014/main" val="10012"/>
                  </a:ext>
                </a:extLst>
              </a:tr>
            </a:tbl>
          </a:graphicData>
        </a:graphic>
      </p:graphicFrame>
      <p:sp>
        <p:nvSpPr>
          <p:cNvPr id="10" name="Double Bracket 9"/>
          <p:cNvSpPr/>
          <p:nvPr/>
        </p:nvSpPr>
        <p:spPr>
          <a:xfrm>
            <a:off x="6096000" y="2725220"/>
            <a:ext cx="1257300" cy="2501900"/>
          </a:xfrm>
          <a:prstGeom prst="bracketPair">
            <a:avLst/>
          </a:prstGeom>
          <a:ln w="57150" cmpd="sng">
            <a:solidFill>
              <a:schemeClr val="bg2">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Double Bracket 10"/>
          <p:cNvSpPr/>
          <p:nvPr/>
        </p:nvSpPr>
        <p:spPr>
          <a:xfrm>
            <a:off x="8775702" y="3721100"/>
            <a:ext cx="939799" cy="2451100"/>
          </a:xfrm>
          <a:prstGeom prst="bracketPair">
            <a:avLst/>
          </a:prstGeom>
          <a:ln w="57150" cmpd="sng">
            <a:solidFill>
              <a:srgbClr val="C4BD9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Double Bracket 11"/>
          <p:cNvSpPr/>
          <p:nvPr/>
        </p:nvSpPr>
        <p:spPr>
          <a:xfrm>
            <a:off x="7734300" y="2641600"/>
            <a:ext cx="812800" cy="3686542"/>
          </a:xfrm>
          <a:prstGeom prst="bracketPair">
            <a:avLst/>
          </a:prstGeom>
          <a:ln w="76200" cmpd="sng">
            <a:solidFill>
              <a:srgbClr val="FF461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9" name="Rectangle 8"/>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
          <p:cNvSpPr txBox="1">
            <a:spLocks/>
          </p:cNvSpPr>
          <p:nvPr/>
        </p:nvSpPr>
        <p:spPr>
          <a:xfrm>
            <a:off x="1524001" y="340056"/>
            <a:ext cx="9122392" cy="508548"/>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1" kern="1200">
                <a:solidFill>
                  <a:srgbClr val="004F68"/>
                </a:solidFill>
                <a:latin typeface="Helvetica Neue"/>
                <a:ea typeface="+mj-ea"/>
                <a:cs typeface="Helvetica Neue"/>
              </a:defRPr>
            </a:lvl1pPr>
          </a:lstStyle>
          <a:p>
            <a:pPr algn="ctr"/>
            <a:r>
              <a:rPr lang="en-US" dirty="0">
                <a:solidFill>
                  <a:srgbClr val="FFFFFF"/>
                </a:solidFill>
              </a:rPr>
              <a:t>Instructional Delivery Scan</a:t>
            </a:r>
          </a:p>
        </p:txBody>
      </p:sp>
    </p:spTree>
    <p:extLst>
      <p:ext uri="{BB962C8B-B14F-4D97-AF65-F5344CB8AC3E}">
        <p14:creationId xmlns:p14="http://schemas.microsoft.com/office/powerpoint/2010/main" val="223708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21"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897769" y="1909192"/>
            <a:ext cx="4586513" cy="3647710"/>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1000">
                <a:solidFill>
                  <a:schemeClr val="bg1"/>
                </a:solidFill>
              </a:rPr>
              <a:t>The Digital Teaching Platform contains a comprehensive curriculum of guided learning sequences that include applet activities, multimedia presentations, practice exercises, and activities. Before class the teacher uses planning tools to prepare; during class he uses multimedia to introduce a topic, an math tool to explore a mathematics concept, and practice exercises. After class, the teacher can review each student’s progress, trends in the class performance, and begin the process for planning tomorrow’s lessons.</a:t>
            </a:r>
          </a:p>
          <a:p>
            <a:pPr indent="-228600">
              <a:lnSpc>
                <a:spcPct val="90000"/>
              </a:lnSpc>
              <a:spcAft>
                <a:spcPts val="600"/>
              </a:spcAft>
              <a:buFont typeface="Arial" panose="020B0604020202020204" pitchFamily="34" charset="0"/>
              <a:buChar char="•"/>
            </a:pPr>
            <a:endParaRPr lang="en-US" sz="1000">
              <a:solidFill>
                <a:schemeClr val="bg1"/>
              </a:solidFill>
            </a:endParaRPr>
          </a:p>
          <a:p>
            <a:pPr indent="-228600">
              <a:lnSpc>
                <a:spcPct val="90000"/>
              </a:lnSpc>
              <a:spcAft>
                <a:spcPts val="600"/>
              </a:spcAft>
              <a:buFont typeface="Arial" panose="020B0604020202020204" pitchFamily="34" charset="0"/>
              <a:buChar char="•"/>
            </a:pPr>
            <a:r>
              <a:rPr lang="en-US" sz="1000">
                <a:solidFill>
                  <a:schemeClr val="bg1"/>
                </a:solidFill>
              </a:rPr>
              <a:t>The platform provides powerful tools to the teacher for planning and managing lessons, customizing instruction to individuals, and providing quick feedback on all activities. It facilitates the management of groups of students without losing focus on individuals. It frees up the teacher for small group work and individual tutoring. In these ways, the platform respects the role of schools in today’s society by teaching to standards and preparing students for high-stakes tests.</a:t>
            </a:r>
          </a:p>
          <a:p>
            <a:pPr indent="-228600">
              <a:lnSpc>
                <a:spcPct val="90000"/>
              </a:lnSpc>
              <a:spcAft>
                <a:spcPts val="600"/>
              </a:spcAft>
              <a:buFont typeface="Arial" panose="020B0604020202020204" pitchFamily="34" charset="0"/>
              <a:buChar char="•"/>
            </a:pPr>
            <a:endParaRPr lang="en-US" sz="1000">
              <a:solidFill>
                <a:schemeClr val="bg1"/>
              </a:solidFill>
            </a:endParaRPr>
          </a:p>
          <a:p>
            <a:pPr indent="-228600">
              <a:lnSpc>
                <a:spcPct val="90000"/>
              </a:lnSpc>
              <a:spcAft>
                <a:spcPts val="600"/>
              </a:spcAft>
              <a:buFont typeface="Arial" panose="020B0604020202020204" pitchFamily="34" charset="0"/>
              <a:buChar char="•"/>
            </a:pPr>
            <a:r>
              <a:rPr lang="en-US" sz="1000">
                <a:solidFill>
                  <a:schemeClr val="bg1"/>
                </a:solidFill>
              </a:rPr>
              <a:t>At the same time, the T2K Digital Teaching Platform deploys a social constructivist pedagogy and provides tools and content to build on that approach. It features open-ended explorations, student collaboration, shared work, and group discussion. In this way the platform goes beyond the standards and engages students in their learning, preparing them in a deep way for their place in a technology-rich society.</a:t>
            </a:r>
          </a:p>
        </p:txBody>
      </p:sp>
      <p:cxnSp>
        <p:nvCxnSpPr>
          <p:cNvPr id="22"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rotWithShape="1">
          <a:blip r:embed="rId2"/>
          <a:srcRect t="4544" r="1" b="2570"/>
          <a:stretch/>
        </p:blipFill>
        <p:spPr>
          <a:xfrm>
            <a:off x="6525453" y="10"/>
            <a:ext cx="5666547" cy="6857990"/>
          </a:xfrm>
          <a:prstGeom prst="rect">
            <a:avLst/>
          </a:prstGeom>
        </p:spPr>
      </p:pic>
    </p:spTree>
    <p:extLst>
      <p:ext uri="{BB962C8B-B14F-4D97-AF65-F5344CB8AC3E}">
        <p14:creationId xmlns:p14="http://schemas.microsoft.com/office/powerpoint/2010/main" val="3555451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4994275" y="2209801"/>
            <a:ext cx="977900" cy="2136775"/>
          </a:xfrm>
          <a:prstGeom prst="rect">
            <a:avLst/>
          </a:prstGeom>
          <a:solidFill>
            <a:schemeClr val="bg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effectLst>
                <a:outerShdw blurRad="38100" dist="38100" dir="2700000" algn="tl">
                  <a:srgbClr val="000000">
                    <a:alpha val="43137"/>
                  </a:srgbClr>
                </a:outerShdw>
              </a:effectLst>
            </a:endParaRPr>
          </a:p>
        </p:txBody>
      </p:sp>
      <p:sp>
        <p:nvSpPr>
          <p:cNvPr id="6" name="Title 2"/>
          <p:cNvSpPr>
            <a:spLocks noGrp="1"/>
          </p:cNvSpPr>
          <p:nvPr>
            <p:ph type="title"/>
          </p:nvPr>
        </p:nvSpPr>
        <p:spPr>
          <a:xfrm>
            <a:off x="1524001" y="363868"/>
            <a:ext cx="9144000" cy="508000"/>
          </a:xfrm>
        </p:spPr>
        <p:txBody>
          <a:bodyPr vert="horz" lIns="91440" tIns="45720" rIns="91440" bIns="45720" rtlCol="0" anchor="ctr" anchorCtr="0">
            <a:noAutofit/>
          </a:bodyPr>
          <a:lstStyle/>
          <a:p>
            <a:pPr algn="ctr"/>
            <a:r>
              <a:rPr dirty="0">
                <a:solidFill>
                  <a:schemeClr val="bg1"/>
                </a:solidFill>
                <a:latin typeface="Helvetica Neue"/>
                <a:ea typeface="+mj-ea"/>
                <a:cs typeface="Helvetica Neue"/>
              </a:rPr>
              <a:t>Traditional LMS Instructional Loop</a:t>
            </a:r>
          </a:p>
        </p:txBody>
      </p:sp>
      <p:sp>
        <p:nvSpPr>
          <p:cNvPr id="18" name="Circular Arrow 17"/>
          <p:cNvSpPr/>
          <p:nvPr/>
        </p:nvSpPr>
        <p:spPr>
          <a:xfrm>
            <a:off x="4405314" y="2722564"/>
            <a:ext cx="2428875" cy="2111375"/>
          </a:xfrm>
          <a:prstGeom prst="circularArrow">
            <a:avLst>
              <a:gd name="adj1" fmla="val 4430"/>
              <a:gd name="adj2" fmla="val 842030"/>
              <a:gd name="adj3" fmla="val 20361890"/>
              <a:gd name="adj4" fmla="val 11220708"/>
              <a:gd name="adj5" fmla="val 7742"/>
            </a:avLst>
          </a:prstGeom>
          <a:solidFill>
            <a:srgbClr val="004F68"/>
          </a:solidFill>
          <a:ln>
            <a:solidFill>
              <a:srgbClr val="004F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9" name="Rounded Rectangle 18"/>
          <p:cNvSpPr/>
          <p:nvPr/>
        </p:nvSpPr>
        <p:spPr bwMode="auto">
          <a:xfrm>
            <a:off x="3733801" y="3876676"/>
            <a:ext cx="1528763" cy="542925"/>
          </a:xfrm>
          <a:prstGeom prst="roundRect">
            <a:avLst/>
          </a:prstGeom>
          <a:solidFill>
            <a:srgbClr val="004F68"/>
          </a:solidFill>
          <a:ln w="28575">
            <a:solidFill>
              <a:srgbClr val="004F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b="1" dirty="0">
                <a:solidFill>
                  <a:schemeClr val="bg1"/>
                </a:solidFill>
              </a:rPr>
              <a:t>Content </a:t>
            </a:r>
          </a:p>
          <a:p>
            <a:pPr>
              <a:lnSpc>
                <a:spcPts val="1600"/>
              </a:lnSpc>
              <a:defRPr/>
            </a:pPr>
            <a:r>
              <a:rPr lang="en-US" sz="1600" b="1" dirty="0">
                <a:solidFill>
                  <a:schemeClr val="bg1"/>
                </a:solidFill>
              </a:rPr>
              <a:t>Management</a:t>
            </a:r>
          </a:p>
        </p:txBody>
      </p:sp>
      <p:sp>
        <p:nvSpPr>
          <p:cNvPr id="20" name="Rounded Rectangle 19"/>
          <p:cNvSpPr/>
          <p:nvPr/>
        </p:nvSpPr>
        <p:spPr bwMode="auto">
          <a:xfrm>
            <a:off x="5699125" y="3876676"/>
            <a:ext cx="1665289" cy="542925"/>
          </a:xfrm>
          <a:prstGeom prst="roundRect">
            <a:avLst/>
          </a:prstGeom>
          <a:solidFill>
            <a:srgbClr val="004F68"/>
          </a:solidFill>
          <a:ln w="28575">
            <a:solidFill>
              <a:srgbClr val="004F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b="1" dirty="0">
                <a:solidFill>
                  <a:schemeClr val="bg1"/>
                </a:solidFill>
              </a:rPr>
              <a:t>Assessment</a:t>
            </a:r>
          </a:p>
        </p:txBody>
      </p:sp>
      <p:grpSp>
        <p:nvGrpSpPr>
          <p:cNvPr id="21" name="Group 22"/>
          <p:cNvGrpSpPr>
            <a:grpSpLocks/>
          </p:cNvGrpSpPr>
          <p:nvPr/>
        </p:nvGrpSpPr>
        <p:grpSpPr bwMode="auto">
          <a:xfrm>
            <a:off x="7567613" y="3876676"/>
            <a:ext cx="2947987" cy="542925"/>
            <a:chOff x="6043613" y="4029075"/>
            <a:chExt cx="2798762" cy="542925"/>
          </a:xfrm>
          <a:solidFill>
            <a:srgbClr val="ADD136"/>
          </a:solidFill>
        </p:grpSpPr>
        <p:sp>
          <p:nvSpPr>
            <p:cNvPr id="22" name="Up-Down Arrow 21"/>
            <p:cNvSpPr/>
            <p:nvPr/>
          </p:nvSpPr>
          <p:spPr>
            <a:xfrm rot="5400000">
              <a:off x="7795419" y="4075907"/>
              <a:ext cx="234950" cy="449262"/>
            </a:xfrm>
            <a:prstGeom prst="upDownArrow">
              <a:avLst/>
            </a:prstGeom>
            <a:grpFill/>
            <a:ln w="44450">
              <a:solidFill>
                <a:srgbClr val="ADD13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
                  <a:rot lat="0" lon="0" rev="10800000"/>
                </a:lightRig>
              </a:scene3d>
              <a:sp3d>
                <a:bevelT w="27940" h="12700"/>
                <a:contourClr>
                  <a:srgbClr val="DDDDDD"/>
                </a:contourClr>
              </a:sp3d>
            </a:bodyPr>
            <a:lstStyle/>
            <a:p>
              <a:pPr algn="ctr">
                <a:defRPr/>
              </a:pPr>
              <a:endParaRPr lang="en-US" b="1" spc="150">
                <a:ln w="11430"/>
                <a:solidFill>
                  <a:srgbClr val="F8F8F8"/>
                </a:solidFill>
                <a:effectLst>
                  <a:outerShdw blurRad="38100" dist="38100" dir="2700000" algn="tl">
                    <a:srgbClr val="000000">
                      <a:alpha val="43137"/>
                    </a:srgbClr>
                  </a:outerShdw>
                </a:effectLst>
              </a:endParaRPr>
            </a:p>
          </p:txBody>
        </p:sp>
        <p:sp>
          <p:nvSpPr>
            <p:cNvPr id="23" name="Right Arrow 22"/>
            <p:cNvSpPr/>
            <p:nvPr/>
          </p:nvSpPr>
          <p:spPr>
            <a:xfrm>
              <a:off x="6043613" y="4183063"/>
              <a:ext cx="450850" cy="234950"/>
            </a:xfrm>
            <a:prstGeom prst="rightArrow">
              <a:avLst/>
            </a:prstGeom>
            <a:grpFill/>
            <a:ln w="50800">
              <a:solidFill>
                <a:srgbClr val="ADD13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effectLst>
                  <a:outerShdw blurRad="38100" dist="38100" dir="2700000" algn="tl">
                    <a:srgbClr val="000000">
                      <a:alpha val="43137"/>
                    </a:srgbClr>
                  </a:outerShdw>
                </a:effectLst>
              </a:endParaRPr>
            </a:p>
          </p:txBody>
        </p:sp>
        <p:sp>
          <p:nvSpPr>
            <p:cNvPr id="24" name="Rounded Rectangle 23"/>
            <p:cNvSpPr/>
            <p:nvPr/>
          </p:nvSpPr>
          <p:spPr bwMode="auto">
            <a:xfrm>
              <a:off x="6697662" y="4029075"/>
              <a:ext cx="922337" cy="542925"/>
            </a:xfrm>
            <a:prstGeom prst="roundRect">
              <a:avLst/>
            </a:prstGeom>
            <a:grpFill/>
            <a:ln w="28575">
              <a:solidFill>
                <a:srgbClr val="ADD1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ts val="1800"/>
                </a:lnSpc>
                <a:defRPr/>
              </a:pPr>
              <a:r>
                <a:rPr lang="en-US" sz="1600" b="1" dirty="0">
                  <a:solidFill>
                    <a:schemeClr val="bg1"/>
                  </a:solidFill>
                </a:rPr>
                <a:t>Grade </a:t>
              </a:r>
            </a:p>
            <a:p>
              <a:pPr>
                <a:lnSpc>
                  <a:spcPts val="1800"/>
                </a:lnSpc>
                <a:defRPr/>
              </a:pPr>
              <a:r>
                <a:rPr lang="en-US" sz="1600" b="1" dirty="0">
                  <a:solidFill>
                    <a:schemeClr val="bg1"/>
                  </a:solidFill>
                </a:rPr>
                <a:t>Book</a:t>
              </a:r>
            </a:p>
          </p:txBody>
        </p:sp>
        <p:sp>
          <p:nvSpPr>
            <p:cNvPr id="25" name="Rounded Rectangle 24"/>
            <p:cNvSpPr/>
            <p:nvPr/>
          </p:nvSpPr>
          <p:spPr bwMode="auto">
            <a:xfrm>
              <a:off x="8191291" y="4029075"/>
              <a:ext cx="651084" cy="542925"/>
            </a:xfrm>
            <a:prstGeom prst="roundRect">
              <a:avLst/>
            </a:prstGeom>
            <a:grpFill/>
            <a:ln w="28575">
              <a:solidFill>
                <a:srgbClr val="ADD13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ts val="1800"/>
                </a:lnSpc>
                <a:defRPr/>
              </a:pPr>
              <a:r>
                <a:rPr lang="en-US" sz="1600" b="1" dirty="0">
                  <a:solidFill>
                    <a:schemeClr val="bg1"/>
                  </a:solidFill>
                </a:rPr>
                <a:t>SIS</a:t>
              </a:r>
            </a:p>
          </p:txBody>
        </p:sp>
      </p:grpSp>
      <p:sp>
        <p:nvSpPr>
          <p:cNvPr id="26" name="Circular Arrow 25"/>
          <p:cNvSpPr/>
          <p:nvPr/>
        </p:nvSpPr>
        <p:spPr>
          <a:xfrm rot="10800000">
            <a:off x="4495800" y="3519489"/>
            <a:ext cx="2406650" cy="2111375"/>
          </a:xfrm>
          <a:prstGeom prst="circularArrow">
            <a:avLst>
              <a:gd name="adj1" fmla="val 4430"/>
              <a:gd name="adj2" fmla="val 842030"/>
              <a:gd name="adj3" fmla="val 20361890"/>
              <a:gd name="adj4" fmla="val 11220708"/>
              <a:gd name="adj5" fmla="val 7742"/>
            </a:avLst>
          </a:prstGeom>
          <a:solidFill>
            <a:srgbClr val="004F68"/>
          </a:solidFill>
          <a:ln>
            <a:solidFill>
              <a:srgbClr val="004F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Tree>
    <p:extLst>
      <p:ext uri="{BB962C8B-B14F-4D97-AF65-F5344CB8AC3E}">
        <p14:creationId xmlns:p14="http://schemas.microsoft.com/office/powerpoint/2010/main" val="37785127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par>
                          <p:cTn id="19" fill="hold" nodeType="afterGroup">
                            <p:stCondLst>
                              <p:cond delay="0"/>
                            </p:stCondLst>
                            <p:childTnLst>
                              <p:par>
                                <p:cTn id="20" presetID="10"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18"/>
          </p:nvPr>
        </p:nvSpPr>
        <p:spPr>
          <a:xfrm>
            <a:off x="2019300" y="1574800"/>
            <a:ext cx="8379532" cy="4572018"/>
          </a:xfrm>
        </p:spPr>
        <p:txBody>
          <a:bodyPr/>
          <a:lstStyle/>
          <a:p>
            <a:pPr marL="0" indent="0">
              <a:buNone/>
            </a:pPr>
            <a:r>
              <a:rPr lang="en-US" dirty="0">
                <a:latin typeface="Helvetica Neue Light"/>
                <a:cs typeface="Helvetica Neue Light"/>
              </a:rPr>
              <a:t>Skinnerian Teaching Machines—ILS’s</a:t>
            </a:r>
          </a:p>
          <a:p>
            <a:pPr marL="0" indent="0">
              <a:buNone/>
            </a:pPr>
            <a:endParaRPr lang="en-US" dirty="0">
              <a:latin typeface="Helvetica Neue Light"/>
              <a:cs typeface="Helvetica Neue Light"/>
            </a:endParaRPr>
          </a:p>
          <a:p>
            <a:pPr>
              <a:buClr>
                <a:srgbClr val="ADD136"/>
              </a:buClr>
              <a:buFont typeface="Arial"/>
              <a:buChar char="•"/>
            </a:pPr>
            <a:r>
              <a:rPr lang="en-US" dirty="0">
                <a:latin typeface="Helvetica Neue Light"/>
                <a:cs typeface="Helvetica Neue Light"/>
              </a:rPr>
              <a:t>“Teacher Proof” Technology</a:t>
            </a:r>
          </a:p>
          <a:p>
            <a:pPr>
              <a:buClr>
                <a:srgbClr val="ADD136"/>
              </a:buClr>
              <a:buFont typeface="Arial"/>
              <a:buChar char="•"/>
            </a:pPr>
            <a:r>
              <a:rPr lang="en-US" dirty="0">
                <a:latin typeface="Helvetica Neue Light"/>
                <a:cs typeface="Helvetica Neue Light"/>
              </a:rPr>
              <a:t>Closed Curriculum</a:t>
            </a:r>
          </a:p>
          <a:p>
            <a:pPr>
              <a:buClr>
                <a:srgbClr val="ADD136"/>
              </a:buClr>
              <a:buFont typeface="Arial"/>
              <a:buChar char="•"/>
            </a:pPr>
            <a:r>
              <a:rPr lang="en-US" dirty="0">
                <a:latin typeface="Helvetica Neue Light"/>
                <a:cs typeface="Helvetica Neue Light"/>
              </a:rPr>
              <a:t>Fixed Map from Assessment to Curriculum</a:t>
            </a:r>
          </a:p>
          <a:p>
            <a:pPr>
              <a:buClr>
                <a:srgbClr val="ADD136"/>
              </a:buClr>
              <a:buFont typeface="Arial"/>
              <a:buChar char="•"/>
            </a:pPr>
            <a:r>
              <a:rPr lang="en-US" dirty="0">
                <a:latin typeface="Helvetica Neue Light"/>
                <a:cs typeface="Helvetica Neue Light"/>
              </a:rPr>
              <a:t>Lab or Back of the Room</a:t>
            </a:r>
          </a:p>
          <a:p>
            <a:pPr>
              <a:buClr>
                <a:srgbClr val="ADD136"/>
              </a:buClr>
              <a:buFont typeface="Arial"/>
              <a:buChar char="•"/>
            </a:pPr>
            <a:r>
              <a:rPr lang="en-US" dirty="0">
                <a:latin typeface="Helvetica Neue Light"/>
                <a:cs typeface="Helvetica Neue Light"/>
              </a:rPr>
              <a:t>One student only</a:t>
            </a:r>
          </a:p>
        </p:txBody>
      </p:sp>
      <p:sp>
        <p:nvSpPr>
          <p:cNvPr id="3" name="Title 2"/>
          <p:cNvSpPr>
            <a:spLocks noGrp="1"/>
          </p:cNvSpPr>
          <p:nvPr>
            <p:ph type="title"/>
          </p:nvPr>
        </p:nvSpPr>
        <p:spPr/>
        <p:txBody>
          <a:bodyPr>
            <a:noAutofit/>
          </a:bodyPr>
          <a:lstStyle/>
          <a:p>
            <a:pPr algn="l"/>
            <a:r>
              <a:rPr lang="en-US" dirty="0">
                <a:solidFill>
                  <a:srgbClr val="FFFFFF"/>
                </a:solidFill>
                <a:latin typeface="Helvetica Neue"/>
                <a:cs typeface="Helvetica Neue"/>
              </a:rPr>
              <a:t>Traditional LMS</a:t>
            </a:r>
          </a:p>
        </p:txBody>
      </p:sp>
    </p:spTree>
    <p:extLst>
      <p:ext uri="{BB962C8B-B14F-4D97-AF65-F5344CB8AC3E}">
        <p14:creationId xmlns:p14="http://schemas.microsoft.com/office/powerpoint/2010/main" val="883961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029700" y="5727700"/>
            <a:ext cx="1270000" cy="1130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1524001" y="340056"/>
            <a:ext cx="9122392" cy="508548"/>
          </a:xfrm>
        </p:spPr>
        <p:txBody>
          <a:bodyPr>
            <a:noAutofit/>
          </a:bodyPr>
          <a:lstStyle/>
          <a:p>
            <a:pPr algn="ctr"/>
            <a:r>
              <a:rPr lang="en-US" dirty="0">
                <a:solidFill>
                  <a:srgbClr val="FFFFFF"/>
                </a:solidFill>
                <a:latin typeface="Helvetica Neue"/>
                <a:cs typeface="Helvetica Neue"/>
              </a:rPr>
              <a:t>Where is the Locus of Control?</a:t>
            </a:r>
          </a:p>
        </p:txBody>
      </p:sp>
      <p:sp>
        <p:nvSpPr>
          <p:cNvPr id="7" name="Snip Single Corner Rectangle 6"/>
          <p:cNvSpPr/>
          <p:nvPr/>
        </p:nvSpPr>
        <p:spPr>
          <a:xfrm rot="10800000" flipH="1">
            <a:off x="1524001" y="1295398"/>
            <a:ext cx="2209799" cy="457203"/>
          </a:xfrm>
          <a:prstGeom prst="snip1Rect">
            <a:avLst>
              <a:gd name="adj" fmla="val 44445"/>
            </a:avLst>
          </a:prstGeom>
          <a:solidFill>
            <a:srgbClr val="ADD1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714501" y="1295400"/>
            <a:ext cx="1772885" cy="369332"/>
          </a:xfrm>
          <a:prstGeom prst="rect">
            <a:avLst/>
          </a:prstGeom>
          <a:noFill/>
        </p:spPr>
        <p:txBody>
          <a:bodyPr wrap="none" rtlCol="0">
            <a:spAutoFit/>
          </a:bodyPr>
          <a:lstStyle/>
          <a:p>
            <a:r>
              <a:rPr lang="en-US" dirty="0">
                <a:solidFill>
                  <a:srgbClr val="004F68"/>
                </a:solidFill>
                <a:latin typeface="Helvetica Neue Light"/>
                <a:cs typeface="Helvetica Neue Light"/>
              </a:rPr>
              <a:t>Traditional LMS</a:t>
            </a:r>
          </a:p>
        </p:txBody>
      </p:sp>
      <p:pic>
        <p:nvPicPr>
          <p:cNvPr id="9" name="Picture 8"/>
          <p:cNvPicPr>
            <a:picLocks noChangeAspect="1"/>
          </p:cNvPicPr>
          <p:nvPr/>
        </p:nvPicPr>
        <p:blipFill rotWithShape="1">
          <a:blip r:embed="rId2"/>
          <a:srcRect r="16432"/>
          <a:stretch/>
        </p:blipFill>
        <p:spPr>
          <a:xfrm>
            <a:off x="4927600" y="1866900"/>
            <a:ext cx="1130300" cy="9017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3"/>
          <a:srcRect r="16038"/>
          <a:stretch/>
        </p:blipFill>
        <p:spPr>
          <a:xfrm>
            <a:off x="6083300" y="1880108"/>
            <a:ext cx="1130300" cy="88849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4"/>
          <a:stretch>
            <a:fillRect/>
          </a:stretch>
        </p:blipFill>
        <p:spPr>
          <a:xfrm>
            <a:off x="7807162" y="2946400"/>
            <a:ext cx="2594138" cy="1943100"/>
          </a:xfrm>
          <a:prstGeom prst="rect">
            <a:avLst/>
          </a:prstGeom>
        </p:spPr>
      </p:pic>
      <p:pic>
        <p:nvPicPr>
          <p:cNvPr id="16" name="Picture 15"/>
          <p:cNvPicPr>
            <a:picLocks noChangeAspect="1"/>
          </p:cNvPicPr>
          <p:nvPr/>
        </p:nvPicPr>
        <p:blipFill rotWithShape="1">
          <a:blip r:embed="rId5"/>
          <a:srcRect t="7417" b="10690"/>
          <a:stretch/>
        </p:blipFill>
        <p:spPr>
          <a:xfrm>
            <a:off x="4914900" y="5049354"/>
            <a:ext cx="2286000" cy="1402247"/>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a:blip r:embed="rId6"/>
          <a:stretch>
            <a:fillRect/>
          </a:stretch>
        </p:blipFill>
        <p:spPr>
          <a:xfrm>
            <a:off x="1714501" y="3340100"/>
            <a:ext cx="2208719" cy="1549400"/>
          </a:xfrm>
          <a:prstGeom prst="rect">
            <a:avLst/>
          </a:prstGeom>
          <a:ln>
            <a:noFill/>
          </a:ln>
          <a:effectLst>
            <a:outerShdw blurRad="292100" dist="139700" dir="2700000" algn="tl" rotWithShape="0">
              <a:srgbClr val="333333">
                <a:alpha val="65000"/>
              </a:srgbClr>
            </a:outerShdw>
          </a:effectLst>
        </p:spPr>
      </p:pic>
      <p:pic>
        <p:nvPicPr>
          <p:cNvPr id="22" name="Picture 21"/>
          <p:cNvPicPr>
            <a:picLocks noChangeAspect="1"/>
          </p:cNvPicPr>
          <p:nvPr/>
        </p:nvPicPr>
        <p:blipFill>
          <a:blip r:embed="rId7">
            <a:clrChange>
              <a:clrFrom>
                <a:srgbClr val="FFFFFF"/>
              </a:clrFrom>
              <a:clrTo>
                <a:srgbClr val="FFFFFF">
                  <a:alpha val="0"/>
                </a:srgbClr>
              </a:clrTo>
            </a:clrChange>
          </a:blip>
          <a:stretch>
            <a:fillRect/>
          </a:stretch>
        </p:blipFill>
        <p:spPr>
          <a:xfrm>
            <a:off x="2823434" y="2834060"/>
            <a:ext cx="1302985" cy="1915740"/>
          </a:xfrm>
          <a:prstGeom prst="rect">
            <a:avLst/>
          </a:prstGeom>
        </p:spPr>
      </p:pic>
      <p:sp>
        <p:nvSpPr>
          <p:cNvPr id="23" name="TextBox 22"/>
          <p:cNvSpPr txBox="1"/>
          <p:nvPr/>
        </p:nvSpPr>
        <p:spPr>
          <a:xfrm>
            <a:off x="5729207" y="1525032"/>
            <a:ext cx="877163"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Teacher</a:t>
            </a:r>
          </a:p>
        </p:txBody>
      </p:sp>
      <p:sp>
        <p:nvSpPr>
          <p:cNvPr id="24" name="TextBox 23"/>
          <p:cNvSpPr txBox="1"/>
          <p:nvPr/>
        </p:nvSpPr>
        <p:spPr>
          <a:xfrm>
            <a:off x="5617889" y="6472823"/>
            <a:ext cx="880022"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Student</a:t>
            </a:r>
          </a:p>
        </p:txBody>
      </p:sp>
      <p:sp>
        <p:nvSpPr>
          <p:cNvPr id="25" name="TextBox 24"/>
          <p:cNvSpPr txBox="1"/>
          <p:nvPr/>
        </p:nvSpPr>
        <p:spPr>
          <a:xfrm>
            <a:off x="2211306" y="4922353"/>
            <a:ext cx="114224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Curriculum</a:t>
            </a:r>
          </a:p>
        </p:txBody>
      </p:sp>
      <p:sp>
        <p:nvSpPr>
          <p:cNvPr id="26" name="TextBox 25"/>
          <p:cNvSpPr txBox="1"/>
          <p:nvPr/>
        </p:nvSpPr>
        <p:spPr>
          <a:xfrm>
            <a:off x="8574006" y="4654752"/>
            <a:ext cx="119776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Technology</a:t>
            </a:r>
          </a:p>
        </p:txBody>
      </p:sp>
      <p:grpSp>
        <p:nvGrpSpPr>
          <p:cNvPr id="27" name="Group 26"/>
          <p:cNvGrpSpPr/>
          <p:nvPr/>
        </p:nvGrpSpPr>
        <p:grpSpPr>
          <a:xfrm>
            <a:off x="4254500" y="2946400"/>
            <a:ext cx="3886204" cy="1943100"/>
            <a:chOff x="3041267" y="2632014"/>
            <a:chExt cx="3539541" cy="1943100"/>
          </a:xfrm>
        </p:grpSpPr>
        <p:sp>
          <p:nvSpPr>
            <p:cNvPr id="28" name="Line 10"/>
            <p:cNvSpPr>
              <a:spLocks noChangeShapeType="1"/>
            </p:cNvSpPr>
            <p:nvPr/>
          </p:nvSpPr>
          <p:spPr bwMode="auto">
            <a:xfrm flipV="1">
              <a:off x="4664744" y="3581762"/>
              <a:ext cx="1" cy="993352"/>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sp>
          <p:nvSpPr>
            <p:cNvPr id="29" name="Line 11"/>
            <p:cNvSpPr>
              <a:spLocks noChangeShapeType="1"/>
            </p:cNvSpPr>
            <p:nvPr/>
          </p:nvSpPr>
          <p:spPr bwMode="auto">
            <a:xfrm flipH="1" flipV="1">
              <a:off x="4664743" y="2632014"/>
              <a:ext cx="1" cy="949748"/>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0" name="Line 12"/>
            <p:cNvSpPr>
              <a:spLocks noChangeShapeType="1"/>
            </p:cNvSpPr>
            <p:nvPr/>
          </p:nvSpPr>
          <p:spPr bwMode="auto">
            <a:xfrm rot="5400000" flipV="1">
              <a:off x="5622776" y="2622316"/>
              <a:ext cx="1" cy="1916062"/>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1" name="Line 13"/>
            <p:cNvSpPr>
              <a:spLocks noChangeShapeType="1"/>
            </p:cNvSpPr>
            <p:nvPr/>
          </p:nvSpPr>
          <p:spPr bwMode="auto">
            <a:xfrm rot="5400000" flipV="1">
              <a:off x="3853006" y="2771440"/>
              <a:ext cx="0" cy="1623478"/>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grpSp>
    </p:spTree>
    <p:extLst>
      <p:ext uri="{BB962C8B-B14F-4D97-AF65-F5344CB8AC3E}">
        <p14:creationId xmlns:p14="http://schemas.microsoft.com/office/powerpoint/2010/main" val="3144768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029700" y="5727700"/>
            <a:ext cx="1270000" cy="1130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1524001" y="340056"/>
            <a:ext cx="9122392" cy="508548"/>
          </a:xfrm>
        </p:spPr>
        <p:txBody>
          <a:bodyPr>
            <a:noAutofit/>
          </a:bodyPr>
          <a:lstStyle/>
          <a:p>
            <a:pPr algn="ctr"/>
            <a:r>
              <a:rPr lang="en-US" dirty="0">
                <a:solidFill>
                  <a:srgbClr val="FFFFFF"/>
                </a:solidFill>
                <a:latin typeface="Helvetica Neue"/>
                <a:cs typeface="Helvetica Neue"/>
              </a:rPr>
              <a:t>Teacher-Centered</a:t>
            </a:r>
          </a:p>
        </p:txBody>
      </p:sp>
      <p:sp>
        <p:nvSpPr>
          <p:cNvPr id="7" name="Snip Single Corner Rectangle 6"/>
          <p:cNvSpPr/>
          <p:nvPr/>
        </p:nvSpPr>
        <p:spPr>
          <a:xfrm rot="10800000" flipH="1">
            <a:off x="1524001" y="1295398"/>
            <a:ext cx="2209799" cy="457203"/>
          </a:xfrm>
          <a:prstGeom prst="snip1Rect">
            <a:avLst>
              <a:gd name="adj" fmla="val 44445"/>
            </a:avLst>
          </a:prstGeom>
          <a:solidFill>
            <a:srgbClr val="ADD1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714501" y="1295400"/>
            <a:ext cx="1772885" cy="369332"/>
          </a:xfrm>
          <a:prstGeom prst="rect">
            <a:avLst/>
          </a:prstGeom>
          <a:noFill/>
        </p:spPr>
        <p:txBody>
          <a:bodyPr wrap="none" rtlCol="0">
            <a:spAutoFit/>
          </a:bodyPr>
          <a:lstStyle/>
          <a:p>
            <a:r>
              <a:rPr lang="en-US" dirty="0">
                <a:solidFill>
                  <a:srgbClr val="004F68"/>
                </a:solidFill>
                <a:latin typeface="Helvetica Neue Light"/>
                <a:cs typeface="Helvetica Neue Light"/>
              </a:rPr>
              <a:t>Traditional LMS</a:t>
            </a:r>
          </a:p>
        </p:txBody>
      </p:sp>
      <p:pic>
        <p:nvPicPr>
          <p:cNvPr id="9" name="Picture 8"/>
          <p:cNvPicPr>
            <a:picLocks noChangeAspect="1"/>
          </p:cNvPicPr>
          <p:nvPr/>
        </p:nvPicPr>
        <p:blipFill rotWithShape="1">
          <a:blip r:embed="rId2"/>
          <a:srcRect r="16432"/>
          <a:stretch/>
        </p:blipFill>
        <p:spPr>
          <a:xfrm>
            <a:off x="4927600" y="1866900"/>
            <a:ext cx="1130300" cy="9017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3"/>
          <a:srcRect r="16038"/>
          <a:stretch/>
        </p:blipFill>
        <p:spPr>
          <a:xfrm>
            <a:off x="6083300" y="1880108"/>
            <a:ext cx="1130300" cy="88849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4"/>
          <a:stretch>
            <a:fillRect/>
          </a:stretch>
        </p:blipFill>
        <p:spPr>
          <a:xfrm>
            <a:off x="7807162" y="2946400"/>
            <a:ext cx="2594138" cy="1943100"/>
          </a:xfrm>
          <a:prstGeom prst="rect">
            <a:avLst/>
          </a:prstGeom>
        </p:spPr>
      </p:pic>
      <p:pic>
        <p:nvPicPr>
          <p:cNvPr id="16" name="Picture 15"/>
          <p:cNvPicPr>
            <a:picLocks noChangeAspect="1"/>
          </p:cNvPicPr>
          <p:nvPr/>
        </p:nvPicPr>
        <p:blipFill rotWithShape="1">
          <a:blip r:embed="rId5"/>
          <a:srcRect t="7417" b="10690"/>
          <a:stretch/>
        </p:blipFill>
        <p:spPr>
          <a:xfrm>
            <a:off x="4914900" y="5049354"/>
            <a:ext cx="2286000" cy="1402247"/>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a:blip r:embed="rId6"/>
          <a:stretch>
            <a:fillRect/>
          </a:stretch>
        </p:blipFill>
        <p:spPr>
          <a:xfrm>
            <a:off x="1714501" y="3340100"/>
            <a:ext cx="2208719" cy="1549400"/>
          </a:xfrm>
          <a:prstGeom prst="rect">
            <a:avLst/>
          </a:prstGeom>
          <a:ln>
            <a:noFill/>
          </a:ln>
          <a:effectLst>
            <a:outerShdw blurRad="292100" dist="139700" dir="2700000" algn="tl" rotWithShape="0">
              <a:srgbClr val="333333">
                <a:alpha val="65000"/>
              </a:srgbClr>
            </a:outerShdw>
          </a:effectLst>
        </p:spPr>
      </p:pic>
      <p:pic>
        <p:nvPicPr>
          <p:cNvPr id="22" name="Picture 21"/>
          <p:cNvPicPr>
            <a:picLocks noChangeAspect="1"/>
          </p:cNvPicPr>
          <p:nvPr/>
        </p:nvPicPr>
        <p:blipFill>
          <a:blip r:embed="rId7">
            <a:clrChange>
              <a:clrFrom>
                <a:srgbClr val="FFFFFF"/>
              </a:clrFrom>
              <a:clrTo>
                <a:srgbClr val="FFFFFF">
                  <a:alpha val="0"/>
                </a:srgbClr>
              </a:clrTo>
            </a:clrChange>
          </a:blip>
          <a:stretch>
            <a:fillRect/>
          </a:stretch>
        </p:blipFill>
        <p:spPr>
          <a:xfrm>
            <a:off x="2823434" y="2834060"/>
            <a:ext cx="1302985" cy="1915740"/>
          </a:xfrm>
          <a:prstGeom prst="rect">
            <a:avLst/>
          </a:prstGeom>
        </p:spPr>
      </p:pic>
      <p:sp>
        <p:nvSpPr>
          <p:cNvPr id="23" name="TextBox 22"/>
          <p:cNvSpPr txBox="1"/>
          <p:nvPr/>
        </p:nvSpPr>
        <p:spPr>
          <a:xfrm>
            <a:off x="5729207" y="1525032"/>
            <a:ext cx="877163"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Teacher</a:t>
            </a:r>
          </a:p>
        </p:txBody>
      </p:sp>
      <p:sp>
        <p:nvSpPr>
          <p:cNvPr id="24" name="TextBox 23"/>
          <p:cNvSpPr txBox="1"/>
          <p:nvPr/>
        </p:nvSpPr>
        <p:spPr>
          <a:xfrm>
            <a:off x="5617889" y="6472823"/>
            <a:ext cx="880022"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Student</a:t>
            </a:r>
          </a:p>
        </p:txBody>
      </p:sp>
      <p:sp>
        <p:nvSpPr>
          <p:cNvPr id="25" name="TextBox 24"/>
          <p:cNvSpPr txBox="1"/>
          <p:nvPr/>
        </p:nvSpPr>
        <p:spPr>
          <a:xfrm>
            <a:off x="2211306" y="4922353"/>
            <a:ext cx="114224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Curriculum</a:t>
            </a:r>
          </a:p>
        </p:txBody>
      </p:sp>
      <p:sp>
        <p:nvSpPr>
          <p:cNvPr id="26" name="TextBox 25"/>
          <p:cNvSpPr txBox="1"/>
          <p:nvPr/>
        </p:nvSpPr>
        <p:spPr>
          <a:xfrm>
            <a:off x="8574006" y="4654752"/>
            <a:ext cx="119776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Technology</a:t>
            </a:r>
          </a:p>
        </p:txBody>
      </p:sp>
      <p:grpSp>
        <p:nvGrpSpPr>
          <p:cNvPr id="27" name="Group 26"/>
          <p:cNvGrpSpPr/>
          <p:nvPr/>
        </p:nvGrpSpPr>
        <p:grpSpPr>
          <a:xfrm>
            <a:off x="4254500" y="2946400"/>
            <a:ext cx="3886204" cy="1943100"/>
            <a:chOff x="3041267" y="2632014"/>
            <a:chExt cx="3539541" cy="1943100"/>
          </a:xfrm>
        </p:grpSpPr>
        <p:sp>
          <p:nvSpPr>
            <p:cNvPr id="28" name="Line 10"/>
            <p:cNvSpPr>
              <a:spLocks noChangeShapeType="1"/>
            </p:cNvSpPr>
            <p:nvPr/>
          </p:nvSpPr>
          <p:spPr bwMode="auto">
            <a:xfrm flipH="1" flipV="1">
              <a:off x="4664743" y="3025714"/>
              <a:ext cx="2" cy="1549400"/>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sp>
          <p:nvSpPr>
            <p:cNvPr id="29" name="Line 11"/>
            <p:cNvSpPr>
              <a:spLocks noChangeShapeType="1"/>
            </p:cNvSpPr>
            <p:nvPr/>
          </p:nvSpPr>
          <p:spPr bwMode="auto">
            <a:xfrm flipH="1" flipV="1">
              <a:off x="4664742" y="2632014"/>
              <a:ext cx="0" cy="393700"/>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0" name="Line 12"/>
            <p:cNvSpPr>
              <a:spLocks noChangeShapeType="1"/>
            </p:cNvSpPr>
            <p:nvPr/>
          </p:nvSpPr>
          <p:spPr bwMode="auto">
            <a:xfrm rot="5400000" flipV="1">
              <a:off x="5345459" y="2344999"/>
              <a:ext cx="554633" cy="1916064"/>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1" name="Line 13"/>
            <p:cNvSpPr>
              <a:spLocks noChangeShapeType="1"/>
            </p:cNvSpPr>
            <p:nvPr/>
          </p:nvSpPr>
          <p:spPr bwMode="auto">
            <a:xfrm rot="5400000" flipH="1" flipV="1">
              <a:off x="3574272" y="2492709"/>
              <a:ext cx="557465" cy="1623476"/>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grpSp>
    </p:spTree>
    <p:extLst>
      <p:ext uri="{BB962C8B-B14F-4D97-AF65-F5344CB8AC3E}">
        <p14:creationId xmlns:p14="http://schemas.microsoft.com/office/powerpoint/2010/main" val="1306334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029700" y="5727700"/>
            <a:ext cx="1270000" cy="1130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1524001" y="340056"/>
            <a:ext cx="9122392" cy="508548"/>
          </a:xfrm>
        </p:spPr>
        <p:txBody>
          <a:bodyPr>
            <a:noAutofit/>
          </a:bodyPr>
          <a:lstStyle/>
          <a:p>
            <a:pPr algn="ctr"/>
            <a:r>
              <a:rPr lang="en-US" dirty="0">
                <a:solidFill>
                  <a:srgbClr val="FFFFFF"/>
                </a:solidFill>
                <a:latin typeface="Helvetica Neue"/>
                <a:cs typeface="Helvetica Neue"/>
              </a:rPr>
              <a:t>Curriculum-Centered</a:t>
            </a:r>
          </a:p>
        </p:txBody>
      </p:sp>
      <p:sp>
        <p:nvSpPr>
          <p:cNvPr id="7" name="Snip Single Corner Rectangle 6"/>
          <p:cNvSpPr/>
          <p:nvPr/>
        </p:nvSpPr>
        <p:spPr>
          <a:xfrm rot="10800000" flipH="1">
            <a:off x="1524001" y="1295398"/>
            <a:ext cx="2209799" cy="457203"/>
          </a:xfrm>
          <a:prstGeom prst="snip1Rect">
            <a:avLst>
              <a:gd name="adj" fmla="val 44445"/>
            </a:avLst>
          </a:prstGeom>
          <a:solidFill>
            <a:srgbClr val="ADD1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714501" y="1295400"/>
            <a:ext cx="1772885" cy="369332"/>
          </a:xfrm>
          <a:prstGeom prst="rect">
            <a:avLst/>
          </a:prstGeom>
          <a:noFill/>
        </p:spPr>
        <p:txBody>
          <a:bodyPr wrap="none" rtlCol="0">
            <a:spAutoFit/>
          </a:bodyPr>
          <a:lstStyle/>
          <a:p>
            <a:r>
              <a:rPr lang="en-US" dirty="0">
                <a:solidFill>
                  <a:srgbClr val="004F68"/>
                </a:solidFill>
                <a:latin typeface="Helvetica Neue Light"/>
                <a:cs typeface="Helvetica Neue Light"/>
              </a:rPr>
              <a:t>Traditional LMS</a:t>
            </a:r>
          </a:p>
        </p:txBody>
      </p:sp>
      <p:pic>
        <p:nvPicPr>
          <p:cNvPr id="9" name="Picture 8"/>
          <p:cNvPicPr>
            <a:picLocks noChangeAspect="1"/>
          </p:cNvPicPr>
          <p:nvPr/>
        </p:nvPicPr>
        <p:blipFill rotWithShape="1">
          <a:blip r:embed="rId2"/>
          <a:srcRect r="16432"/>
          <a:stretch/>
        </p:blipFill>
        <p:spPr>
          <a:xfrm>
            <a:off x="4927600" y="1866900"/>
            <a:ext cx="1130300" cy="9017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3"/>
          <a:srcRect r="16038"/>
          <a:stretch/>
        </p:blipFill>
        <p:spPr>
          <a:xfrm>
            <a:off x="6083300" y="1880108"/>
            <a:ext cx="1130300" cy="88849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4"/>
          <a:stretch>
            <a:fillRect/>
          </a:stretch>
        </p:blipFill>
        <p:spPr>
          <a:xfrm>
            <a:off x="7807162" y="2946400"/>
            <a:ext cx="2594138" cy="1943100"/>
          </a:xfrm>
          <a:prstGeom prst="rect">
            <a:avLst/>
          </a:prstGeom>
        </p:spPr>
      </p:pic>
      <p:pic>
        <p:nvPicPr>
          <p:cNvPr id="16" name="Picture 15"/>
          <p:cNvPicPr>
            <a:picLocks noChangeAspect="1"/>
          </p:cNvPicPr>
          <p:nvPr/>
        </p:nvPicPr>
        <p:blipFill rotWithShape="1">
          <a:blip r:embed="rId5"/>
          <a:srcRect t="7417" b="10690"/>
          <a:stretch/>
        </p:blipFill>
        <p:spPr>
          <a:xfrm>
            <a:off x="4914900" y="5049354"/>
            <a:ext cx="2286000" cy="1402247"/>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a:blip r:embed="rId6"/>
          <a:stretch>
            <a:fillRect/>
          </a:stretch>
        </p:blipFill>
        <p:spPr>
          <a:xfrm>
            <a:off x="1714501" y="3340100"/>
            <a:ext cx="2208719" cy="1549400"/>
          </a:xfrm>
          <a:prstGeom prst="rect">
            <a:avLst/>
          </a:prstGeom>
          <a:ln>
            <a:noFill/>
          </a:ln>
          <a:effectLst>
            <a:outerShdw blurRad="292100" dist="139700" dir="2700000" algn="tl" rotWithShape="0">
              <a:srgbClr val="333333">
                <a:alpha val="65000"/>
              </a:srgbClr>
            </a:outerShdw>
          </a:effectLst>
        </p:spPr>
      </p:pic>
      <p:pic>
        <p:nvPicPr>
          <p:cNvPr id="22" name="Picture 21"/>
          <p:cNvPicPr>
            <a:picLocks noChangeAspect="1"/>
          </p:cNvPicPr>
          <p:nvPr/>
        </p:nvPicPr>
        <p:blipFill>
          <a:blip r:embed="rId7">
            <a:clrChange>
              <a:clrFrom>
                <a:srgbClr val="FFFFFF"/>
              </a:clrFrom>
              <a:clrTo>
                <a:srgbClr val="FFFFFF">
                  <a:alpha val="0"/>
                </a:srgbClr>
              </a:clrTo>
            </a:clrChange>
          </a:blip>
          <a:stretch>
            <a:fillRect/>
          </a:stretch>
        </p:blipFill>
        <p:spPr>
          <a:xfrm>
            <a:off x="2823434" y="2834060"/>
            <a:ext cx="1302985" cy="1915740"/>
          </a:xfrm>
          <a:prstGeom prst="rect">
            <a:avLst/>
          </a:prstGeom>
        </p:spPr>
      </p:pic>
      <p:sp>
        <p:nvSpPr>
          <p:cNvPr id="23" name="TextBox 22"/>
          <p:cNvSpPr txBox="1"/>
          <p:nvPr/>
        </p:nvSpPr>
        <p:spPr>
          <a:xfrm>
            <a:off x="5729207" y="1525032"/>
            <a:ext cx="877163"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Teacher</a:t>
            </a:r>
          </a:p>
        </p:txBody>
      </p:sp>
      <p:sp>
        <p:nvSpPr>
          <p:cNvPr id="24" name="TextBox 23"/>
          <p:cNvSpPr txBox="1"/>
          <p:nvPr/>
        </p:nvSpPr>
        <p:spPr>
          <a:xfrm>
            <a:off x="5617889" y="6472823"/>
            <a:ext cx="880022"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Student</a:t>
            </a:r>
          </a:p>
        </p:txBody>
      </p:sp>
      <p:sp>
        <p:nvSpPr>
          <p:cNvPr id="25" name="TextBox 24"/>
          <p:cNvSpPr txBox="1"/>
          <p:nvPr/>
        </p:nvSpPr>
        <p:spPr>
          <a:xfrm>
            <a:off x="2211306" y="4922353"/>
            <a:ext cx="114224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Curriculum</a:t>
            </a:r>
          </a:p>
        </p:txBody>
      </p:sp>
      <p:sp>
        <p:nvSpPr>
          <p:cNvPr id="26" name="TextBox 25"/>
          <p:cNvSpPr txBox="1"/>
          <p:nvPr/>
        </p:nvSpPr>
        <p:spPr>
          <a:xfrm>
            <a:off x="8574006" y="4654752"/>
            <a:ext cx="119776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Technology</a:t>
            </a:r>
          </a:p>
        </p:txBody>
      </p:sp>
      <p:grpSp>
        <p:nvGrpSpPr>
          <p:cNvPr id="37" name="Group 36"/>
          <p:cNvGrpSpPr/>
          <p:nvPr/>
        </p:nvGrpSpPr>
        <p:grpSpPr>
          <a:xfrm>
            <a:off x="4254499" y="2946400"/>
            <a:ext cx="3886204" cy="1943100"/>
            <a:chOff x="3041266" y="2632014"/>
            <a:chExt cx="3539541" cy="1943100"/>
          </a:xfrm>
        </p:grpSpPr>
        <p:sp>
          <p:nvSpPr>
            <p:cNvPr id="38" name="Line 10"/>
            <p:cNvSpPr>
              <a:spLocks noChangeShapeType="1"/>
            </p:cNvSpPr>
            <p:nvPr/>
          </p:nvSpPr>
          <p:spPr bwMode="auto">
            <a:xfrm flipH="1" flipV="1">
              <a:off x="3318878" y="3580346"/>
              <a:ext cx="1345867" cy="994768"/>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sp>
          <p:nvSpPr>
            <p:cNvPr id="39" name="Line 11"/>
            <p:cNvSpPr>
              <a:spLocks noChangeShapeType="1"/>
            </p:cNvSpPr>
            <p:nvPr/>
          </p:nvSpPr>
          <p:spPr bwMode="auto">
            <a:xfrm flipV="1">
              <a:off x="3318877" y="2632014"/>
              <a:ext cx="1345865" cy="948332"/>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40" name="Line 12"/>
            <p:cNvSpPr>
              <a:spLocks noChangeShapeType="1"/>
            </p:cNvSpPr>
            <p:nvPr/>
          </p:nvSpPr>
          <p:spPr bwMode="auto">
            <a:xfrm rot="5400000" flipH="1" flipV="1">
              <a:off x="4994694" y="1997067"/>
              <a:ext cx="2833" cy="3169392"/>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41" name="Line 13"/>
            <p:cNvSpPr>
              <a:spLocks noChangeShapeType="1"/>
            </p:cNvSpPr>
            <p:nvPr/>
          </p:nvSpPr>
          <p:spPr bwMode="auto">
            <a:xfrm rot="5400000" flipH="1" flipV="1">
              <a:off x="3178655" y="3442958"/>
              <a:ext cx="2833" cy="277611"/>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grpSp>
    </p:spTree>
    <p:extLst>
      <p:ext uri="{BB962C8B-B14F-4D97-AF65-F5344CB8AC3E}">
        <p14:creationId xmlns:p14="http://schemas.microsoft.com/office/powerpoint/2010/main" val="4173807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029700" y="5727700"/>
            <a:ext cx="1270000" cy="1130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1524001" y="340056"/>
            <a:ext cx="9122392" cy="508548"/>
          </a:xfrm>
        </p:spPr>
        <p:txBody>
          <a:bodyPr>
            <a:noAutofit/>
          </a:bodyPr>
          <a:lstStyle/>
          <a:p>
            <a:pPr algn="ctr"/>
            <a:r>
              <a:rPr lang="en-US" dirty="0">
                <a:solidFill>
                  <a:srgbClr val="FFFFFF"/>
                </a:solidFill>
                <a:latin typeface="Helvetica Neue"/>
                <a:cs typeface="Helvetica Neue"/>
              </a:rPr>
              <a:t>Student-Centered</a:t>
            </a:r>
          </a:p>
        </p:txBody>
      </p:sp>
      <p:sp>
        <p:nvSpPr>
          <p:cNvPr id="7" name="Snip Single Corner Rectangle 6"/>
          <p:cNvSpPr/>
          <p:nvPr/>
        </p:nvSpPr>
        <p:spPr>
          <a:xfrm rot="10800000" flipH="1">
            <a:off x="1524001" y="1295398"/>
            <a:ext cx="2209799" cy="457203"/>
          </a:xfrm>
          <a:prstGeom prst="snip1Rect">
            <a:avLst>
              <a:gd name="adj" fmla="val 44445"/>
            </a:avLst>
          </a:prstGeom>
          <a:solidFill>
            <a:srgbClr val="ADD1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714501" y="1295400"/>
            <a:ext cx="1772885" cy="369332"/>
          </a:xfrm>
          <a:prstGeom prst="rect">
            <a:avLst/>
          </a:prstGeom>
          <a:noFill/>
        </p:spPr>
        <p:txBody>
          <a:bodyPr wrap="none" rtlCol="0">
            <a:spAutoFit/>
          </a:bodyPr>
          <a:lstStyle/>
          <a:p>
            <a:r>
              <a:rPr lang="en-US" dirty="0">
                <a:solidFill>
                  <a:srgbClr val="004F68"/>
                </a:solidFill>
                <a:latin typeface="Helvetica Neue Light"/>
                <a:cs typeface="Helvetica Neue Light"/>
              </a:rPr>
              <a:t>Traditional LMS</a:t>
            </a:r>
          </a:p>
        </p:txBody>
      </p:sp>
      <p:pic>
        <p:nvPicPr>
          <p:cNvPr id="9" name="Picture 8"/>
          <p:cNvPicPr>
            <a:picLocks noChangeAspect="1"/>
          </p:cNvPicPr>
          <p:nvPr/>
        </p:nvPicPr>
        <p:blipFill rotWithShape="1">
          <a:blip r:embed="rId2"/>
          <a:srcRect r="16432"/>
          <a:stretch/>
        </p:blipFill>
        <p:spPr>
          <a:xfrm>
            <a:off x="4927600" y="1866900"/>
            <a:ext cx="1130300" cy="9017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3"/>
          <a:srcRect r="16038"/>
          <a:stretch/>
        </p:blipFill>
        <p:spPr>
          <a:xfrm>
            <a:off x="6083300" y="1880108"/>
            <a:ext cx="1130300" cy="88849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4"/>
          <a:stretch>
            <a:fillRect/>
          </a:stretch>
        </p:blipFill>
        <p:spPr>
          <a:xfrm>
            <a:off x="7807162" y="2946400"/>
            <a:ext cx="2594138" cy="1943100"/>
          </a:xfrm>
          <a:prstGeom prst="rect">
            <a:avLst/>
          </a:prstGeom>
        </p:spPr>
      </p:pic>
      <p:pic>
        <p:nvPicPr>
          <p:cNvPr id="16" name="Picture 15"/>
          <p:cNvPicPr>
            <a:picLocks noChangeAspect="1"/>
          </p:cNvPicPr>
          <p:nvPr/>
        </p:nvPicPr>
        <p:blipFill rotWithShape="1">
          <a:blip r:embed="rId5"/>
          <a:srcRect t="7417" b="10690"/>
          <a:stretch/>
        </p:blipFill>
        <p:spPr>
          <a:xfrm>
            <a:off x="4914900" y="5049354"/>
            <a:ext cx="2286000" cy="1402247"/>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a:blip r:embed="rId6"/>
          <a:stretch>
            <a:fillRect/>
          </a:stretch>
        </p:blipFill>
        <p:spPr>
          <a:xfrm>
            <a:off x="1714501" y="3340100"/>
            <a:ext cx="2208719" cy="1549400"/>
          </a:xfrm>
          <a:prstGeom prst="rect">
            <a:avLst/>
          </a:prstGeom>
          <a:ln>
            <a:noFill/>
          </a:ln>
          <a:effectLst>
            <a:outerShdw blurRad="292100" dist="139700" dir="2700000" algn="tl" rotWithShape="0">
              <a:srgbClr val="333333">
                <a:alpha val="65000"/>
              </a:srgbClr>
            </a:outerShdw>
          </a:effectLst>
        </p:spPr>
      </p:pic>
      <p:pic>
        <p:nvPicPr>
          <p:cNvPr id="22" name="Picture 21"/>
          <p:cNvPicPr>
            <a:picLocks noChangeAspect="1"/>
          </p:cNvPicPr>
          <p:nvPr/>
        </p:nvPicPr>
        <p:blipFill>
          <a:blip r:embed="rId7">
            <a:clrChange>
              <a:clrFrom>
                <a:srgbClr val="FFFFFF"/>
              </a:clrFrom>
              <a:clrTo>
                <a:srgbClr val="FFFFFF">
                  <a:alpha val="0"/>
                </a:srgbClr>
              </a:clrTo>
            </a:clrChange>
          </a:blip>
          <a:stretch>
            <a:fillRect/>
          </a:stretch>
        </p:blipFill>
        <p:spPr>
          <a:xfrm>
            <a:off x="2823434" y="2834060"/>
            <a:ext cx="1302985" cy="1915740"/>
          </a:xfrm>
          <a:prstGeom prst="rect">
            <a:avLst/>
          </a:prstGeom>
        </p:spPr>
      </p:pic>
      <p:sp>
        <p:nvSpPr>
          <p:cNvPr id="23" name="TextBox 22"/>
          <p:cNvSpPr txBox="1"/>
          <p:nvPr/>
        </p:nvSpPr>
        <p:spPr>
          <a:xfrm>
            <a:off x="5729207" y="1525032"/>
            <a:ext cx="877163"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Teacher</a:t>
            </a:r>
          </a:p>
        </p:txBody>
      </p:sp>
      <p:sp>
        <p:nvSpPr>
          <p:cNvPr id="24" name="TextBox 23"/>
          <p:cNvSpPr txBox="1"/>
          <p:nvPr/>
        </p:nvSpPr>
        <p:spPr>
          <a:xfrm>
            <a:off x="5617889" y="6472823"/>
            <a:ext cx="880022"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Student</a:t>
            </a:r>
          </a:p>
        </p:txBody>
      </p:sp>
      <p:sp>
        <p:nvSpPr>
          <p:cNvPr id="25" name="TextBox 24"/>
          <p:cNvSpPr txBox="1"/>
          <p:nvPr/>
        </p:nvSpPr>
        <p:spPr>
          <a:xfrm>
            <a:off x="2211306" y="4922353"/>
            <a:ext cx="114224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Curriculum</a:t>
            </a:r>
          </a:p>
        </p:txBody>
      </p:sp>
      <p:sp>
        <p:nvSpPr>
          <p:cNvPr id="26" name="TextBox 25"/>
          <p:cNvSpPr txBox="1"/>
          <p:nvPr/>
        </p:nvSpPr>
        <p:spPr>
          <a:xfrm>
            <a:off x="8574006" y="4654752"/>
            <a:ext cx="119776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Technology</a:t>
            </a:r>
          </a:p>
        </p:txBody>
      </p:sp>
      <p:grpSp>
        <p:nvGrpSpPr>
          <p:cNvPr id="27" name="Group 26"/>
          <p:cNvGrpSpPr/>
          <p:nvPr/>
        </p:nvGrpSpPr>
        <p:grpSpPr>
          <a:xfrm>
            <a:off x="4254500" y="2946400"/>
            <a:ext cx="3886204" cy="2046906"/>
            <a:chOff x="3041267" y="2632014"/>
            <a:chExt cx="3539541" cy="2046906"/>
          </a:xfrm>
        </p:grpSpPr>
        <p:sp>
          <p:nvSpPr>
            <p:cNvPr id="28" name="Line 10"/>
            <p:cNvSpPr>
              <a:spLocks noChangeShapeType="1"/>
            </p:cNvSpPr>
            <p:nvPr/>
          </p:nvSpPr>
          <p:spPr bwMode="auto">
            <a:xfrm flipV="1">
              <a:off x="4683797" y="4340366"/>
              <a:ext cx="1" cy="338554"/>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sp>
          <p:nvSpPr>
            <p:cNvPr id="29" name="Line 11"/>
            <p:cNvSpPr>
              <a:spLocks noChangeShapeType="1"/>
            </p:cNvSpPr>
            <p:nvPr/>
          </p:nvSpPr>
          <p:spPr bwMode="auto">
            <a:xfrm flipH="1" flipV="1">
              <a:off x="4664742" y="2632014"/>
              <a:ext cx="19056" cy="1708352"/>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0" name="Line 12"/>
            <p:cNvSpPr>
              <a:spLocks noChangeShapeType="1"/>
            </p:cNvSpPr>
            <p:nvPr/>
          </p:nvSpPr>
          <p:spPr bwMode="auto">
            <a:xfrm rot="5400000" flipH="1" flipV="1">
              <a:off x="5252294" y="3011854"/>
              <a:ext cx="760020" cy="1897009"/>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31" name="Line 13"/>
            <p:cNvSpPr>
              <a:spLocks noChangeShapeType="1"/>
            </p:cNvSpPr>
            <p:nvPr/>
          </p:nvSpPr>
          <p:spPr bwMode="auto">
            <a:xfrm rot="5400000" flipV="1">
              <a:off x="3474411" y="3150035"/>
              <a:ext cx="757187" cy="1623475"/>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grpSp>
    </p:spTree>
    <p:extLst>
      <p:ext uri="{BB962C8B-B14F-4D97-AF65-F5344CB8AC3E}">
        <p14:creationId xmlns:p14="http://schemas.microsoft.com/office/powerpoint/2010/main" val="1334631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029700" y="5727700"/>
            <a:ext cx="1270000" cy="1130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524001" y="-1"/>
            <a:ext cx="9144001" cy="1295401"/>
          </a:xfrm>
          <a:prstGeom prst="rect">
            <a:avLst/>
          </a:prstGeom>
          <a:solidFill>
            <a:srgbClr val="004F6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1524001" y="340056"/>
            <a:ext cx="9122392" cy="508548"/>
          </a:xfrm>
        </p:spPr>
        <p:txBody>
          <a:bodyPr>
            <a:noAutofit/>
          </a:bodyPr>
          <a:lstStyle/>
          <a:p>
            <a:pPr algn="ctr"/>
            <a:r>
              <a:rPr lang="en-US" dirty="0">
                <a:solidFill>
                  <a:srgbClr val="FFFFFF"/>
                </a:solidFill>
                <a:latin typeface="Helvetica Neue"/>
                <a:cs typeface="Helvetica Neue"/>
              </a:rPr>
              <a:t>Technology-Centered</a:t>
            </a:r>
          </a:p>
        </p:txBody>
      </p:sp>
      <p:sp>
        <p:nvSpPr>
          <p:cNvPr id="7" name="Snip Single Corner Rectangle 6"/>
          <p:cNvSpPr/>
          <p:nvPr/>
        </p:nvSpPr>
        <p:spPr>
          <a:xfrm rot="10800000" flipH="1">
            <a:off x="1524001" y="1295398"/>
            <a:ext cx="2209799" cy="457203"/>
          </a:xfrm>
          <a:prstGeom prst="snip1Rect">
            <a:avLst>
              <a:gd name="adj" fmla="val 44445"/>
            </a:avLst>
          </a:prstGeom>
          <a:solidFill>
            <a:srgbClr val="ADD1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714501" y="1295400"/>
            <a:ext cx="1772885" cy="369332"/>
          </a:xfrm>
          <a:prstGeom prst="rect">
            <a:avLst/>
          </a:prstGeom>
          <a:noFill/>
        </p:spPr>
        <p:txBody>
          <a:bodyPr wrap="none" rtlCol="0">
            <a:spAutoFit/>
          </a:bodyPr>
          <a:lstStyle/>
          <a:p>
            <a:r>
              <a:rPr lang="en-US" dirty="0">
                <a:solidFill>
                  <a:srgbClr val="004F68"/>
                </a:solidFill>
                <a:latin typeface="Helvetica Neue Light"/>
                <a:cs typeface="Helvetica Neue Light"/>
              </a:rPr>
              <a:t>Traditional LMS</a:t>
            </a:r>
          </a:p>
        </p:txBody>
      </p:sp>
      <p:pic>
        <p:nvPicPr>
          <p:cNvPr id="9" name="Picture 8"/>
          <p:cNvPicPr>
            <a:picLocks noChangeAspect="1"/>
          </p:cNvPicPr>
          <p:nvPr/>
        </p:nvPicPr>
        <p:blipFill rotWithShape="1">
          <a:blip r:embed="rId2"/>
          <a:srcRect r="16432"/>
          <a:stretch/>
        </p:blipFill>
        <p:spPr>
          <a:xfrm>
            <a:off x="4927600" y="1866900"/>
            <a:ext cx="1130300" cy="9017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3"/>
          <a:srcRect r="16038"/>
          <a:stretch/>
        </p:blipFill>
        <p:spPr>
          <a:xfrm>
            <a:off x="6083300" y="1880108"/>
            <a:ext cx="1130300" cy="88849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4"/>
          <a:stretch>
            <a:fillRect/>
          </a:stretch>
        </p:blipFill>
        <p:spPr>
          <a:xfrm>
            <a:off x="7807162" y="2946400"/>
            <a:ext cx="2594138" cy="1943100"/>
          </a:xfrm>
          <a:prstGeom prst="rect">
            <a:avLst/>
          </a:prstGeom>
        </p:spPr>
      </p:pic>
      <p:pic>
        <p:nvPicPr>
          <p:cNvPr id="16" name="Picture 15"/>
          <p:cNvPicPr>
            <a:picLocks noChangeAspect="1"/>
          </p:cNvPicPr>
          <p:nvPr/>
        </p:nvPicPr>
        <p:blipFill rotWithShape="1">
          <a:blip r:embed="rId5"/>
          <a:srcRect t="7417" b="10690"/>
          <a:stretch/>
        </p:blipFill>
        <p:spPr>
          <a:xfrm>
            <a:off x="4914900" y="5049354"/>
            <a:ext cx="2286000" cy="1402247"/>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a:blip r:embed="rId6"/>
          <a:stretch>
            <a:fillRect/>
          </a:stretch>
        </p:blipFill>
        <p:spPr>
          <a:xfrm>
            <a:off x="1714501" y="3340100"/>
            <a:ext cx="2208719" cy="1549400"/>
          </a:xfrm>
          <a:prstGeom prst="rect">
            <a:avLst/>
          </a:prstGeom>
          <a:ln>
            <a:noFill/>
          </a:ln>
          <a:effectLst>
            <a:outerShdw blurRad="292100" dist="139700" dir="2700000" algn="tl" rotWithShape="0">
              <a:srgbClr val="333333">
                <a:alpha val="65000"/>
              </a:srgbClr>
            </a:outerShdw>
          </a:effectLst>
        </p:spPr>
      </p:pic>
      <p:pic>
        <p:nvPicPr>
          <p:cNvPr id="22" name="Picture 21"/>
          <p:cNvPicPr>
            <a:picLocks noChangeAspect="1"/>
          </p:cNvPicPr>
          <p:nvPr/>
        </p:nvPicPr>
        <p:blipFill>
          <a:blip r:embed="rId7">
            <a:clrChange>
              <a:clrFrom>
                <a:srgbClr val="FFFFFF"/>
              </a:clrFrom>
              <a:clrTo>
                <a:srgbClr val="FFFFFF">
                  <a:alpha val="0"/>
                </a:srgbClr>
              </a:clrTo>
            </a:clrChange>
          </a:blip>
          <a:stretch>
            <a:fillRect/>
          </a:stretch>
        </p:blipFill>
        <p:spPr>
          <a:xfrm>
            <a:off x="2823434" y="2834060"/>
            <a:ext cx="1302985" cy="1915740"/>
          </a:xfrm>
          <a:prstGeom prst="rect">
            <a:avLst/>
          </a:prstGeom>
        </p:spPr>
      </p:pic>
      <p:sp>
        <p:nvSpPr>
          <p:cNvPr id="23" name="TextBox 22"/>
          <p:cNvSpPr txBox="1"/>
          <p:nvPr/>
        </p:nvSpPr>
        <p:spPr>
          <a:xfrm>
            <a:off x="5729207" y="1525032"/>
            <a:ext cx="877163"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Teacher</a:t>
            </a:r>
          </a:p>
        </p:txBody>
      </p:sp>
      <p:sp>
        <p:nvSpPr>
          <p:cNvPr id="24" name="TextBox 23"/>
          <p:cNvSpPr txBox="1"/>
          <p:nvPr/>
        </p:nvSpPr>
        <p:spPr>
          <a:xfrm>
            <a:off x="5617889" y="6472823"/>
            <a:ext cx="880022"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Student</a:t>
            </a:r>
          </a:p>
        </p:txBody>
      </p:sp>
      <p:sp>
        <p:nvSpPr>
          <p:cNvPr id="25" name="TextBox 24"/>
          <p:cNvSpPr txBox="1"/>
          <p:nvPr/>
        </p:nvSpPr>
        <p:spPr>
          <a:xfrm>
            <a:off x="2211306" y="4922353"/>
            <a:ext cx="114224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Curriculum</a:t>
            </a:r>
          </a:p>
        </p:txBody>
      </p:sp>
      <p:sp>
        <p:nvSpPr>
          <p:cNvPr id="26" name="TextBox 25"/>
          <p:cNvSpPr txBox="1"/>
          <p:nvPr/>
        </p:nvSpPr>
        <p:spPr>
          <a:xfrm>
            <a:off x="8574006" y="4654752"/>
            <a:ext cx="1197764" cy="338554"/>
          </a:xfrm>
          <a:prstGeom prst="rect">
            <a:avLst/>
          </a:prstGeom>
          <a:noFill/>
        </p:spPr>
        <p:txBody>
          <a:bodyPr wrap="none" rtlCol="0">
            <a:spAutoFit/>
          </a:bodyPr>
          <a:lstStyle/>
          <a:p>
            <a:r>
              <a:rPr lang="en-US" sz="1600" dirty="0">
                <a:solidFill>
                  <a:schemeClr val="tx1">
                    <a:lumMod val="65000"/>
                    <a:lumOff val="35000"/>
                  </a:schemeClr>
                </a:solidFill>
                <a:latin typeface="Helvetica Neue Light"/>
                <a:cs typeface="Helvetica Neue Light"/>
              </a:rPr>
              <a:t>Technology</a:t>
            </a:r>
          </a:p>
        </p:txBody>
      </p:sp>
      <p:grpSp>
        <p:nvGrpSpPr>
          <p:cNvPr id="37" name="Group 36"/>
          <p:cNvGrpSpPr/>
          <p:nvPr/>
        </p:nvGrpSpPr>
        <p:grpSpPr>
          <a:xfrm>
            <a:off x="4254500" y="2946400"/>
            <a:ext cx="3886205" cy="1943100"/>
            <a:chOff x="3041266" y="2632014"/>
            <a:chExt cx="3539542" cy="1943100"/>
          </a:xfrm>
        </p:grpSpPr>
        <p:sp>
          <p:nvSpPr>
            <p:cNvPr id="38" name="Line 10"/>
            <p:cNvSpPr>
              <a:spLocks noChangeShapeType="1"/>
            </p:cNvSpPr>
            <p:nvPr/>
          </p:nvSpPr>
          <p:spPr bwMode="auto">
            <a:xfrm flipV="1">
              <a:off x="4664743" y="3583180"/>
              <a:ext cx="1612275" cy="991934"/>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sp>
          <p:nvSpPr>
            <p:cNvPr id="39" name="Line 11"/>
            <p:cNvSpPr>
              <a:spLocks noChangeShapeType="1"/>
            </p:cNvSpPr>
            <p:nvPr/>
          </p:nvSpPr>
          <p:spPr bwMode="auto">
            <a:xfrm flipH="1" flipV="1">
              <a:off x="4664742" y="2632014"/>
              <a:ext cx="1612277" cy="948332"/>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40" name="Line 12"/>
            <p:cNvSpPr>
              <a:spLocks noChangeShapeType="1"/>
            </p:cNvSpPr>
            <p:nvPr/>
          </p:nvSpPr>
          <p:spPr bwMode="auto">
            <a:xfrm rot="5400000" flipH="1" flipV="1">
              <a:off x="6427497" y="3429869"/>
              <a:ext cx="2833" cy="303788"/>
            </a:xfrm>
            <a:prstGeom prst="line">
              <a:avLst/>
            </a:prstGeom>
            <a:noFill/>
            <a:ln w="38100" cmpd="sng">
              <a:solidFill>
                <a:schemeClr val="tx1">
                  <a:lumMod val="65000"/>
                  <a:lumOff val="35000"/>
                </a:schemeClr>
              </a:solidFill>
              <a:prstDash val="sysDash"/>
              <a:round/>
              <a:headEnd type="triangle" w="med" len="med"/>
              <a:tailEnd/>
            </a:ln>
            <a:effectLst/>
          </p:spPr>
          <p:txBody>
            <a:bodyPr/>
            <a:lstStyle/>
            <a:p>
              <a:endParaRPr lang="en-US"/>
            </a:p>
          </p:txBody>
        </p:sp>
        <p:sp>
          <p:nvSpPr>
            <p:cNvPr id="41" name="Line 13"/>
            <p:cNvSpPr>
              <a:spLocks noChangeShapeType="1"/>
            </p:cNvSpPr>
            <p:nvPr/>
          </p:nvSpPr>
          <p:spPr bwMode="auto">
            <a:xfrm rot="5400000" flipH="1" flipV="1">
              <a:off x="4607196" y="2014417"/>
              <a:ext cx="2832" cy="3134691"/>
            </a:xfrm>
            <a:prstGeom prst="line">
              <a:avLst/>
            </a:prstGeom>
            <a:noFill/>
            <a:ln w="38100" cmpd="sng">
              <a:solidFill>
                <a:schemeClr val="tx1">
                  <a:lumMod val="65000"/>
                  <a:lumOff val="35000"/>
                </a:schemeClr>
              </a:solidFill>
              <a:prstDash val="sysDash"/>
              <a:round/>
              <a:headEnd/>
              <a:tailEnd type="triangle" w="med" len="med"/>
            </a:ln>
            <a:effectLst/>
          </p:spPr>
          <p:txBody>
            <a:bodyPr/>
            <a:lstStyle/>
            <a:p>
              <a:endParaRPr lang="en-US"/>
            </a:p>
          </p:txBody>
        </p:sp>
      </p:grpSp>
      <p:pic>
        <p:nvPicPr>
          <p:cNvPr id="11" name="Picture 10" descr="Untitled-1.jpg"/>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631722">
            <a:off x="7645403" y="2470404"/>
            <a:ext cx="3235194" cy="3257296"/>
          </a:xfrm>
          <a:prstGeom prst="rect">
            <a:avLst/>
          </a:prstGeom>
        </p:spPr>
      </p:pic>
    </p:spTree>
    <p:extLst>
      <p:ext uri="{BB962C8B-B14F-4D97-AF65-F5344CB8AC3E}">
        <p14:creationId xmlns:p14="http://schemas.microsoft.com/office/powerpoint/2010/main" val="1687140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7182</TotalTime>
  <Words>503</Words>
  <Application>Microsoft Macintosh PowerPoint</Application>
  <PresentationFormat>Widescreen</PresentationFormat>
  <Paragraphs>149</Paragraphs>
  <Slides>15</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Malgun Gothic Semilight</vt:lpstr>
      <vt:lpstr>Arial</vt:lpstr>
      <vt:lpstr>B Avant Garde Demi</vt:lpstr>
      <vt:lpstr>Calibri</vt:lpstr>
      <vt:lpstr>Calibri Light</vt:lpstr>
      <vt:lpstr>Helvetica Neue</vt:lpstr>
      <vt:lpstr>Helvetica Neue Light</vt:lpstr>
      <vt:lpstr>Times New Roman</vt:lpstr>
      <vt:lpstr>Wingdings</vt:lpstr>
      <vt:lpstr>Office Theme</vt:lpstr>
      <vt:lpstr>Evolution of Digital Instructional Tools</vt:lpstr>
      <vt:lpstr>PowerPoint Presentation</vt:lpstr>
      <vt:lpstr>Traditional LMS Instructional Loop</vt:lpstr>
      <vt:lpstr>Traditional LMS</vt:lpstr>
      <vt:lpstr>Where is the Locus of Control?</vt:lpstr>
      <vt:lpstr>Teacher-Centered</vt:lpstr>
      <vt:lpstr>Curriculum-Centered</vt:lpstr>
      <vt:lpstr>Student-Centered</vt:lpstr>
      <vt:lpstr>Technology-Centered</vt:lpstr>
      <vt:lpstr>Digital Teaching Platform—Instructional Loops</vt:lpstr>
      <vt:lpstr>Digital Teaching Platform—Instructional Loop</vt:lpstr>
      <vt:lpstr>Where is the Locus of Control?</vt:lpstr>
      <vt:lpstr>Teacher-Centered</vt:lpstr>
      <vt:lpstr>Student-Centered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Danielle</dc:creator>
  <cp:lastModifiedBy>Dr. Joseph Goins - NS4ed</cp:lastModifiedBy>
  <cp:revision>377</cp:revision>
  <dcterms:created xsi:type="dcterms:W3CDTF">2018-07-13T17:07:37Z</dcterms:created>
  <dcterms:modified xsi:type="dcterms:W3CDTF">2021-07-28T20:42:26Z</dcterms:modified>
</cp:coreProperties>
</file>