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2" r:id="rId2"/>
    <p:sldId id="1601" r:id="rId3"/>
    <p:sldId id="1596" r:id="rId4"/>
    <p:sldId id="387" r:id="rId5"/>
    <p:sldId id="383" r:id="rId6"/>
    <p:sldId id="1684" r:id="rId7"/>
    <p:sldId id="384" r:id="rId8"/>
    <p:sldId id="1685" r:id="rId9"/>
    <p:sldId id="1709" r:id="rId10"/>
    <p:sldId id="1712" r:id="rId11"/>
    <p:sldId id="1713" r:id="rId12"/>
    <p:sldId id="1710" r:id="rId13"/>
    <p:sldId id="1707" r:id="rId14"/>
    <p:sldId id="1708" r:id="rId15"/>
  </p:sldIdLst>
  <p:sldSz cx="9144000" cy="5143500" type="screen16x9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20C10F"/>
    <a:srgbClr val="FFCC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90938" autoAdjust="0"/>
  </p:normalViewPr>
  <p:slideViewPr>
    <p:cSldViewPr>
      <p:cViewPr varScale="1">
        <p:scale>
          <a:sx n="122" d="100"/>
          <a:sy n="122" d="100"/>
        </p:scale>
        <p:origin x="192" y="3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2800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744B39-BFCA-4F71-8BC3-A58F8DE49472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00327-4E9B-4D43-BD22-C1EC6F317B0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315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C0308-E5C3-44B1-A4DD-4FC4A985F850}" type="datetimeFigureOut">
              <a:rPr lang="en-GB" smtClean="0"/>
              <a:pPr/>
              <a:t>02/06/2021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4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7884A-8185-407A-B5C2-05F95542EF3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09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884A-8185-407A-B5C2-05F95542EF3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802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884A-8185-407A-B5C2-05F95542EF3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418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2BDA3-CB4C-4199-A9DE-74067A670B10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7061-2D8F-4577-8365-170E33899FBA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B443-84FA-41E5-86F1-4A526C78D535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.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2987824" y="2924944"/>
            <a:ext cx="309634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sv-SE" sz="24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HFBXX</a:t>
            </a:r>
          </a:p>
          <a:p>
            <a:pPr algn="ctr"/>
            <a:r>
              <a:rPr lang="sv-SE" sz="24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LIVINGROOM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83032" y="598188"/>
            <a:ext cx="7700030" cy="33965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200" b="0" cap="all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None/>
              <a:defRPr sz="2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None/>
              <a:defRPr sz="2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None/>
              <a:defRPr sz="2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None/>
              <a:defRPr sz="2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/>
              <a:t>Headline</a:t>
            </a:r>
            <a:endParaRPr lang="sv-SE" dirty="0"/>
          </a:p>
        </p:txBody>
      </p:sp>
      <p:sp>
        <p:nvSpPr>
          <p:cNvPr id="20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377171" y="908875"/>
            <a:ext cx="7705890" cy="314731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4700"/>
              </a:lnSpc>
              <a:spcBef>
                <a:spcPts val="0"/>
              </a:spcBef>
              <a:buFont typeface="Verdana" pitchFamily="34" charset="0"/>
              <a:buChar char="-"/>
              <a:defRPr sz="2100" b="0" cap="none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None/>
              <a:defRPr sz="2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None/>
              <a:defRPr sz="2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None/>
              <a:defRPr sz="2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None/>
              <a:defRPr sz="2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/>
              <a:t>Subject</a:t>
            </a:r>
          </a:p>
          <a:p>
            <a:pPr lvl="0"/>
            <a:r>
              <a:rPr lang="en-US" dirty="0"/>
              <a:t>Subject</a:t>
            </a:r>
          </a:p>
          <a:p>
            <a:pPr lvl="0"/>
            <a:r>
              <a:rPr lang="en-US" dirty="0"/>
              <a:t>Subject</a:t>
            </a:r>
          </a:p>
          <a:p>
            <a:pPr lvl="0"/>
            <a:r>
              <a:rPr lang="en-US" dirty="0"/>
              <a:t>Subject</a:t>
            </a:r>
          </a:p>
          <a:p>
            <a:pPr lvl="0"/>
            <a:r>
              <a:rPr lang="en-US" dirty="0"/>
              <a:t>Subject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283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capital white on red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31"/>
          <p:cNvSpPr>
            <a:spLocks noGrp="1"/>
          </p:cNvSpPr>
          <p:nvPr>
            <p:ph type="body" sz="quarter" idx="13" hasCustomPrompt="1"/>
          </p:nvPr>
        </p:nvSpPr>
        <p:spPr>
          <a:xfrm>
            <a:off x="1125049" y="833463"/>
            <a:ext cx="6649194" cy="287214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4200" b="1" cap="all" baseline="0">
                <a:solidFill>
                  <a:schemeClr val="bg1"/>
                </a:solidFill>
              </a:defRPr>
            </a:lvl1pPr>
            <a:lvl2pPr>
              <a:buFontTx/>
              <a:buNone/>
              <a:defRPr sz="4200"/>
            </a:lvl2pPr>
            <a:lvl3pPr>
              <a:buFontTx/>
              <a:buNone/>
              <a:defRPr sz="4200"/>
            </a:lvl3pPr>
            <a:lvl4pPr>
              <a:buFontTx/>
              <a:buNone/>
              <a:defRPr sz="4200"/>
            </a:lvl4pPr>
            <a:lvl5pPr>
              <a:buFontTx/>
              <a:buNone/>
              <a:defRPr sz="4200"/>
            </a:lvl5pPr>
          </a:lstStyle>
          <a:p>
            <a:r>
              <a:rPr lang="sv-SE" sz="4200" b="1" dirty="0">
                <a:solidFill>
                  <a:schemeClr val="bg1"/>
                </a:solidFill>
              </a:rPr>
              <a:t>A STATEMENT ON TOP OF A SOLID COLOUR. USE CAPS IN WHITE TEXT </a:t>
            </a:r>
            <a:br>
              <a:rPr lang="sv-SE" sz="4200" b="1" dirty="0">
                <a:solidFill>
                  <a:schemeClr val="bg1"/>
                </a:solidFill>
              </a:rPr>
            </a:br>
            <a:r>
              <a:rPr lang="sv-SE" sz="4200" b="1" dirty="0">
                <a:solidFill>
                  <a:schemeClr val="bg1"/>
                </a:solidFill>
              </a:rPr>
              <a:t>ON IKEA RED.</a:t>
            </a:r>
          </a:p>
        </p:txBody>
      </p:sp>
    </p:spTree>
    <p:extLst>
      <p:ext uri="{BB962C8B-B14F-4D97-AF65-F5344CB8AC3E}">
        <p14:creationId xmlns:p14="http://schemas.microsoft.com/office/powerpoint/2010/main" val="1984015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02616A3-6CF4-454C-90FC-1CD500243AFB}" type="datetimeFigureOut">
              <a:rPr lang="en-GB" smtClean="0">
                <a:solidFill>
                  <a:prstClr val="black"/>
                </a:solidFill>
              </a:rPr>
              <a:pPr/>
              <a:t>02/06/2021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A08B04-7488-493E-8649-843F3ACCD056}" type="slidenum">
              <a:rPr lang="en-GB" smtClean="0">
                <a:solidFill>
                  <a:prstClr val="black"/>
                </a:solidFill>
              </a:rPr>
              <a:pPr/>
              <a:t>‹nr.›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052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520E-135F-46CD-B93D-7432A677F7E0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B7B2-9CC6-4CD0-B2EB-20F2FECC61EA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DD7E-BFD4-43CD-8455-040135D38E76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4EE2-7B25-4E76-9971-6E27B4AEEF57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6BE21-4150-4E35-B493-F217D1401ADA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65E3E-1399-43E2-A4E1-4BD869159B51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8695-F3E5-41AA-8BF9-46650A947DE2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3DAEC-DD80-486A-A97A-02570CC9E7B8}" type="datetime1">
              <a:rPr lang="en-US" smtClean="0"/>
              <a:pPr/>
              <a:t>6/2/21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B5D04-3E25-4EEF-961A-C4E63CFA0592}" type="slidenum">
              <a:rPr lang="en-GB" smtClean="0"/>
              <a:pPr/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926" r:id="rId13"/>
    <p:sldLayoutId id="2147483930" r:id="rId14"/>
    <p:sldLayoutId id="2147483968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lfliving.dk/" TargetMode="External"/><Relationship Id="rId5" Type="http://schemas.openxmlformats.org/officeDocument/2006/relationships/hyperlink" Target="mailto:info@golfliving.dk" TargetMode="Externa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52B2F4D5-9E50-48F9-AED7-C6C45298B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525" y="3563"/>
            <a:ext cx="9144000" cy="5380062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7098D2FC-A3AE-F74E-A212-67F46B3025F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3000"/>
          </a:blip>
          <a:stretch>
            <a:fillRect/>
          </a:stretch>
        </p:blipFill>
        <p:spPr>
          <a:xfrm>
            <a:off x="22435" y="-10710"/>
            <a:ext cx="9144000" cy="5380062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E0D35DF1-ECCD-3249-943D-D138D54A7A6C}"/>
              </a:ext>
            </a:extLst>
          </p:cNvPr>
          <p:cNvSpPr/>
          <p:nvPr/>
        </p:nvSpPr>
        <p:spPr>
          <a:xfrm>
            <a:off x="-24029" y="16616"/>
            <a:ext cx="9144000" cy="535273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82E65FB7-B279-0C4F-9950-648AA8502C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827783"/>
            <a:ext cx="2952328" cy="29523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5576" y="4308940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da-DK" sz="2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Spice</a:t>
            </a:r>
            <a:r>
              <a:rPr lang="da-DK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up </a:t>
            </a:r>
            <a:r>
              <a:rPr lang="da-DK" sz="2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your</a:t>
            </a:r>
            <a:r>
              <a:rPr lang="da-DK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golf LIFE – </a:t>
            </a:r>
            <a:r>
              <a:rPr lang="da-DK" sz="2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unique</a:t>
            </a:r>
            <a:r>
              <a:rPr lang="da-DK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golf </a:t>
            </a:r>
            <a:r>
              <a:rPr lang="da-DK" sz="2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accessories</a:t>
            </a:r>
            <a:r>
              <a:rPr lang="da-DK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for the </a:t>
            </a:r>
            <a:r>
              <a:rPr lang="da-DK" sz="2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passionate</a:t>
            </a:r>
            <a:r>
              <a:rPr lang="da-DK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golfer. </a:t>
            </a:r>
            <a:endParaRPr lang="en-GB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58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>
            <a:extLst>
              <a:ext uri="{FF2B5EF4-FFF2-40B4-BE49-F238E27FC236}">
                <a16:creationId xmlns:a16="http://schemas.microsoft.com/office/drawing/2014/main" id="{15AF0C7D-0860-4A38-ACD6-D7A2FBA70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73" y="90768"/>
            <a:ext cx="2408545" cy="4961964"/>
          </a:xfrm>
          <a:prstGeom prst="rect">
            <a:avLst/>
          </a:prstGeom>
        </p:spPr>
      </p:pic>
      <p:pic>
        <p:nvPicPr>
          <p:cNvPr id="8" name="Billede 7">
            <a:extLst>
              <a:ext uri="{FF2B5EF4-FFF2-40B4-BE49-F238E27FC236}">
                <a16:creationId xmlns:a16="http://schemas.microsoft.com/office/drawing/2014/main" id="{B32E5744-0D71-4033-A58A-CF4BBD533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382" y="198899"/>
            <a:ext cx="1441079" cy="1436590"/>
          </a:xfrm>
          <a:prstGeom prst="rect">
            <a:avLst/>
          </a:prstGeom>
          <a:scene3d>
            <a:camera prst="orthographicFront">
              <a:rot lat="0" lon="0" rev="300000"/>
            </a:camera>
            <a:lightRig rig="threePt" dir="t"/>
          </a:scene3d>
        </p:spPr>
      </p:pic>
      <p:sp>
        <p:nvSpPr>
          <p:cNvPr id="10" name="Tekstfelt 9">
            <a:extLst>
              <a:ext uri="{FF2B5EF4-FFF2-40B4-BE49-F238E27FC236}">
                <a16:creationId xmlns:a16="http://schemas.microsoft.com/office/drawing/2014/main" id="{576D5B56-883A-415B-8D8A-8CC90E855BBE}"/>
              </a:ext>
            </a:extLst>
          </p:cNvPr>
          <p:cNvSpPr txBox="1"/>
          <p:nvPr/>
        </p:nvSpPr>
        <p:spPr>
          <a:xfrm>
            <a:off x="2810017" y="1833743"/>
            <a:ext cx="313316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da-DK" sz="1350" dirty="0" err="1">
                <a:solidFill>
                  <a:prstClr val="black"/>
                </a:solidFill>
                <a:latin typeface="Calibri" panose="020F0502020204030204"/>
              </a:rPr>
              <a:t>Verdana</a:t>
            </a:r>
            <a:r>
              <a:rPr lang="da-DK" sz="1350" dirty="0">
                <a:solidFill>
                  <a:prstClr val="black"/>
                </a:solidFill>
                <a:latin typeface="Calibri" panose="020F0502020204030204"/>
              </a:rPr>
              <a:t>/</a:t>
            </a:r>
            <a:r>
              <a:rPr lang="da-DK" sz="1350" dirty="0" err="1">
                <a:solidFill>
                  <a:prstClr val="black"/>
                </a:solidFill>
                <a:latin typeface="Calibri" panose="020F0502020204030204"/>
              </a:rPr>
              <a:t>typo</a:t>
            </a:r>
            <a:r>
              <a:rPr lang="da-DK" sz="135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da-DK" sz="1350" dirty="0" err="1">
                <a:solidFill>
                  <a:prstClr val="black"/>
                </a:solidFill>
                <a:latin typeface="Calibri" panose="020F0502020204030204"/>
              </a:rPr>
              <a:t>white</a:t>
            </a:r>
            <a:r>
              <a:rPr lang="da-DK" sz="1350" dirty="0">
                <a:solidFill>
                  <a:prstClr val="black"/>
                </a:solidFill>
                <a:latin typeface="Calibri" panose="020F0502020204030204"/>
              </a:rPr>
              <a:t> tekst</a:t>
            </a:r>
            <a:br>
              <a:rPr lang="da-DK" sz="135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a-DK" sz="135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Quality</a:t>
            </a:r>
            <a:r>
              <a:rPr lang="da-DK" sz="135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&amp; style</a:t>
            </a:r>
          </a:p>
          <a:p>
            <a:pPr defTabSz="685800">
              <a:defRPr/>
            </a:pPr>
            <a:r>
              <a:rPr lang="en-US" sz="1350" dirty="0">
                <a:solidFill>
                  <a:srgbClr val="444444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100% AA Cabretta leather glove for ultimate grip and feeling. </a:t>
            </a:r>
          </a:p>
          <a:p>
            <a:pPr defTabSz="685800">
              <a:defRPr/>
            </a:pPr>
            <a:endParaRPr lang="en-US" sz="1350" dirty="0">
              <a:solidFill>
                <a:srgbClr val="444444"/>
              </a:solidFill>
              <a:latin typeface="Verdana" panose="020B060403050404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da-DK" sz="135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100% style and performance </a:t>
            </a:r>
          </a:p>
          <a:p>
            <a:endParaRPr lang="da-DK" sz="135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da-DK" sz="135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</a:t>
            </a:r>
            <a:r>
              <a:rPr lang="da-DK" sz="135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ook</a:t>
            </a:r>
            <a:r>
              <a:rPr lang="da-DK" sz="135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sz="135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good</a:t>
            </a:r>
            <a:r>
              <a:rPr lang="da-DK" sz="135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sz="135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play</a:t>
            </a:r>
            <a:r>
              <a:rPr lang="da-DK" sz="135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sz="135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good</a:t>
            </a:r>
            <a:r>
              <a:rPr lang="da-DK" sz="135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- </a:t>
            </a:r>
            <a:r>
              <a:rPr lang="en-US" sz="1350" dirty="0">
                <a:solidFill>
                  <a:srgbClr val="444444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add some Scandinavian coolness to your game!</a:t>
            </a:r>
          </a:p>
          <a:p>
            <a:pPr defTabSz="685800">
              <a:defRPr/>
            </a:pPr>
            <a:endParaRPr lang="da-DK" sz="135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defTabSz="685800">
              <a:defRPr/>
            </a:pPr>
            <a:endParaRPr lang="da-DK" sz="135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F054BE3A-613C-4270-8E01-EE28C1A3FC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402" y="348783"/>
            <a:ext cx="957263" cy="1385888"/>
          </a:xfrm>
          <a:prstGeom prst="rect">
            <a:avLst/>
          </a:prstGeom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04B93C03-18E8-4367-8A04-BBF157E5D8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323" y="348783"/>
            <a:ext cx="957263" cy="1357313"/>
          </a:xfrm>
          <a:prstGeom prst="rect">
            <a:avLst/>
          </a:prstGeom>
        </p:spPr>
      </p:pic>
      <p:pic>
        <p:nvPicPr>
          <p:cNvPr id="18" name="Billede 17">
            <a:extLst>
              <a:ext uri="{FF2B5EF4-FFF2-40B4-BE49-F238E27FC236}">
                <a16:creationId xmlns:a16="http://schemas.microsoft.com/office/drawing/2014/main" id="{3F3EBE65-1E2D-4223-84B2-9F5D31A38B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73" r="9227"/>
          <a:stretch/>
        </p:blipFill>
        <p:spPr>
          <a:xfrm>
            <a:off x="8210690" y="3179346"/>
            <a:ext cx="800100" cy="1359920"/>
          </a:xfrm>
          <a:prstGeom prst="rect">
            <a:avLst/>
          </a:prstGeom>
        </p:spPr>
      </p:pic>
      <p:sp>
        <p:nvSpPr>
          <p:cNvPr id="19" name="Tekstfelt 18">
            <a:extLst>
              <a:ext uri="{FF2B5EF4-FFF2-40B4-BE49-F238E27FC236}">
                <a16:creationId xmlns:a16="http://schemas.microsoft.com/office/drawing/2014/main" id="{27836453-593D-4824-8776-25E23EEA93CF}"/>
              </a:ext>
            </a:extLst>
          </p:cNvPr>
          <p:cNvSpPr txBox="1"/>
          <p:nvPr/>
        </p:nvSpPr>
        <p:spPr>
          <a:xfrm>
            <a:off x="6541154" y="3933265"/>
            <a:ext cx="166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da-DK" sz="1200" dirty="0">
                <a:solidFill>
                  <a:prstClr val="black"/>
                </a:solidFill>
                <a:latin typeface="Calibri" panose="020F0502020204030204"/>
              </a:rPr>
              <a:t>Red </a:t>
            </a:r>
            <a:r>
              <a:rPr lang="da-DK" sz="1200" dirty="0" err="1">
                <a:solidFill>
                  <a:prstClr val="black"/>
                </a:solidFill>
                <a:latin typeface="Calibri" panose="020F0502020204030204"/>
              </a:rPr>
              <a:t>bottom</a:t>
            </a:r>
            <a:r>
              <a:rPr lang="da-DK" sz="1200" dirty="0">
                <a:solidFill>
                  <a:prstClr val="black"/>
                </a:solidFill>
                <a:latin typeface="Calibri" panose="020F0502020204030204"/>
              </a:rPr>
              <a:t> line </a:t>
            </a:r>
            <a:r>
              <a:rPr lang="da-DK" sz="1200" dirty="0" err="1">
                <a:solidFill>
                  <a:prstClr val="black"/>
                </a:solidFill>
                <a:latin typeface="Calibri" panose="020F0502020204030204"/>
              </a:rPr>
              <a:t>changes</a:t>
            </a:r>
            <a:r>
              <a:rPr lang="da-DK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da-DK" sz="1200" dirty="0" err="1">
                <a:solidFill>
                  <a:prstClr val="black"/>
                </a:solidFill>
                <a:latin typeface="Calibri" panose="020F0502020204030204"/>
              </a:rPr>
              <a:t>into</a:t>
            </a:r>
            <a:r>
              <a:rPr lang="da-DK" sz="1200" dirty="0">
                <a:solidFill>
                  <a:prstClr val="black"/>
                </a:solidFill>
                <a:latin typeface="Calibri" panose="020F0502020204030204"/>
              </a:rPr>
              <a:t> dark green</a:t>
            </a:r>
          </a:p>
        </p:txBody>
      </p:sp>
      <p:sp>
        <p:nvSpPr>
          <p:cNvPr id="20" name="Tekstfelt 19">
            <a:extLst>
              <a:ext uri="{FF2B5EF4-FFF2-40B4-BE49-F238E27FC236}">
                <a16:creationId xmlns:a16="http://schemas.microsoft.com/office/drawing/2014/main" id="{EF63889C-289C-49E2-9A4F-89ACBCF1E136}"/>
              </a:ext>
            </a:extLst>
          </p:cNvPr>
          <p:cNvSpPr txBox="1"/>
          <p:nvPr/>
        </p:nvSpPr>
        <p:spPr>
          <a:xfrm>
            <a:off x="8210690" y="90768"/>
            <a:ext cx="80010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da-DK" sz="1350" dirty="0">
                <a:solidFill>
                  <a:prstClr val="black"/>
                </a:solidFill>
                <a:latin typeface="Calibri" panose="020F0502020204030204"/>
              </a:rPr>
              <a:t>FRONT</a:t>
            </a:r>
          </a:p>
        </p:txBody>
      </p:sp>
      <p:sp>
        <p:nvSpPr>
          <p:cNvPr id="21" name="Tekstfelt 20">
            <a:extLst>
              <a:ext uri="{FF2B5EF4-FFF2-40B4-BE49-F238E27FC236}">
                <a16:creationId xmlns:a16="http://schemas.microsoft.com/office/drawing/2014/main" id="{44553DA8-F4A9-44B0-8B03-897B72F672A0}"/>
              </a:ext>
            </a:extLst>
          </p:cNvPr>
          <p:cNvSpPr txBox="1"/>
          <p:nvPr/>
        </p:nvSpPr>
        <p:spPr>
          <a:xfrm>
            <a:off x="6554508" y="1665858"/>
            <a:ext cx="1949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da-DK" sz="1200" dirty="0">
                <a:solidFill>
                  <a:prstClr val="black"/>
                </a:solidFill>
                <a:latin typeface="Calibri" panose="020F0502020204030204"/>
              </a:rPr>
              <a:t>Logo: </a:t>
            </a:r>
            <a:r>
              <a:rPr lang="da-DK" sz="1200" dirty="0" err="1">
                <a:solidFill>
                  <a:prstClr val="black"/>
                </a:solidFill>
                <a:latin typeface="Calibri" panose="020F0502020204030204"/>
              </a:rPr>
              <a:t>round</a:t>
            </a:r>
            <a:r>
              <a:rPr lang="da-DK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da-DK" sz="1200" dirty="0" err="1">
                <a:solidFill>
                  <a:prstClr val="black"/>
                </a:solidFill>
                <a:latin typeface="Calibri" panose="020F0502020204030204"/>
              </a:rPr>
              <a:t>colored</a:t>
            </a:r>
            <a:r>
              <a:rPr lang="da-DK" sz="1200" dirty="0">
                <a:solidFill>
                  <a:prstClr val="black"/>
                </a:solidFill>
                <a:latin typeface="Calibri" panose="020F0502020204030204"/>
              </a:rPr>
              <a:t> version on </a:t>
            </a:r>
            <a:r>
              <a:rPr lang="da-DK" sz="1200" dirty="0" err="1">
                <a:solidFill>
                  <a:prstClr val="black"/>
                </a:solidFill>
                <a:latin typeface="Calibri" panose="020F0502020204030204"/>
              </a:rPr>
              <a:t>white</a:t>
            </a:r>
            <a:r>
              <a:rPr lang="da-DK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da-DK" sz="1200" dirty="0" err="1">
                <a:solidFill>
                  <a:prstClr val="black"/>
                </a:solidFill>
                <a:latin typeface="Calibri" panose="020F0502020204030204"/>
              </a:rPr>
              <a:t>background</a:t>
            </a:r>
            <a:endParaRPr lang="da-DK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22" name="Billede 21">
            <a:extLst>
              <a:ext uri="{FF2B5EF4-FFF2-40B4-BE49-F238E27FC236}">
                <a16:creationId xmlns:a16="http://schemas.microsoft.com/office/drawing/2014/main" id="{1D8F501B-3768-4425-8A7D-51BA05FE0B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817" y="348783"/>
            <a:ext cx="576212" cy="57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310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8C697D7-2FE2-46FC-90EA-7EE8EF6DB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4575"/>
            <a:ext cx="2380130" cy="4854923"/>
          </a:xfrm>
          <a:prstGeom prst="rect">
            <a:avLst/>
          </a:prstGeo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A8C5BA36-ADB6-4567-ADCB-5499780620A8}"/>
              </a:ext>
            </a:extLst>
          </p:cNvPr>
          <p:cNvSpPr txBox="1"/>
          <p:nvPr/>
        </p:nvSpPr>
        <p:spPr>
          <a:xfrm>
            <a:off x="8372056" y="90768"/>
            <a:ext cx="63873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da-DK" sz="1350" dirty="0">
                <a:solidFill>
                  <a:prstClr val="black"/>
                </a:solidFill>
                <a:latin typeface="Calibri" panose="020F0502020204030204"/>
              </a:rPr>
              <a:t>BACK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C2B8581E-15D6-40FA-BAE4-C5BD3F3F8F6D}"/>
              </a:ext>
            </a:extLst>
          </p:cNvPr>
          <p:cNvSpPr txBox="1"/>
          <p:nvPr/>
        </p:nvSpPr>
        <p:spPr>
          <a:xfrm>
            <a:off x="2786693" y="77526"/>
            <a:ext cx="5585363" cy="3472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07000"/>
              </a:lnSpc>
              <a:spcAft>
                <a:spcPts val="600"/>
              </a:spcAft>
              <a:defRPr/>
            </a:pPr>
            <a:r>
              <a:rPr lang="da-DK" sz="1000" dirty="0" err="1">
                <a:solidFill>
                  <a:prstClr val="black"/>
                </a:solidFill>
                <a:latin typeface="Calibri" panose="020F0502020204030204"/>
              </a:rPr>
              <a:t>Verdana</a:t>
            </a:r>
            <a:r>
              <a:rPr lang="da-DK" sz="1000" dirty="0">
                <a:solidFill>
                  <a:prstClr val="black"/>
                </a:solidFill>
                <a:latin typeface="Calibri" panose="020F0502020204030204"/>
              </a:rPr>
              <a:t>/</a:t>
            </a:r>
            <a:r>
              <a:rPr lang="da-DK" sz="1000" dirty="0" err="1">
                <a:solidFill>
                  <a:prstClr val="black"/>
                </a:solidFill>
                <a:latin typeface="Calibri" panose="020F0502020204030204"/>
              </a:rPr>
              <a:t>typo</a:t>
            </a:r>
            <a:r>
              <a:rPr lang="da-DK" sz="1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da-DK" sz="1000" dirty="0" err="1">
                <a:solidFill>
                  <a:prstClr val="black"/>
                </a:solidFill>
                <a:latin typeface="Calibri" panose="020F0502020204030204"/>
              </a:rPr>
              <a:t>white</a:t>
            </a:r>
            <a:r>
              <a:rPr lang="da-DK" sz="1000" dirty="0">
                <a:solidFill>
                  <a:prstClr val="black"/>
                </a:solidFill>
                <a:latin typeface="Calibri" panose="020F0502020204030204"/>
              </a:rPr>
              <a:t> tekst</a:t>
            </a:r>
            <a:br>
              <a:rPr lang="da-DK" sz="1000" dirty="0">
                <a:solidFill>
                  <a:prstClr val="black"/>
                </a:solidFill>
                <a:latin typeface="Calibri" panose="020F0502020204030204"/>
              </a:rPr>
            </a:br>
            <a:endParaRPr lang="da-DK" sz="100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>
              <a:lnSpc>
                <a:spcPct val="107000"/>
              </a:lnSpc>
              <a:spcAft>
                <a:spcPts val="600"/>
              </a:spcAft>
              <a:defRPr/>
            </a:pPr>
            <a:r>
              <a:rPr lang="da-DK" sz="1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 for </a:t>
            </a:r>
            <a:r>
              <a:rPr lang="da-DK" sz="10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quality</a:t>
            </a:r>
            <a:endParaRPr lang="da-DK" sz="10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defTabSz="685800">
              <a:lnSpc>
                <a:spcPct val="107000"/>
              </a:lnSpc>
              <a:spcAft>
                <a:spcPts val="600"/>
              </a:spcAft>
              <a:defRPr/>
            </a:pPr>
            <a:r>
              <a:rPr lang="en-US" sz="1000" dirty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glove is not just a glove. There’s a lot of different things to consider, when choosing a glove - but don’t worry, with your </a:t>
            </a:r>
            <a:r>
              <a:rPr lang="en-US" sz="1000" dirty="0" err="1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GolfLIVING</a:t>
            </a:r>
            <a:r>
              <a:rPr lang="en-US" sz="1000" dirty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glove, you get it all. </a:t>
            </a:r>
            <a:endParaRPr lang="da-DK" sz="1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defTabSz="685800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"/>
              <a:defRPr/>
            </a:pPr>
            <a:r>
              <a:rPr lang="en-US" sz="1000" dirty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extremely comfortable glove in 100% Cabretta leather</a:t>
            </a:r>
            <a:endParaRPr lang="da-DK" sz="1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defTabSz="685800" fontAlgn="base">
              <a:spcAft>
                <a:spcPts val="1688"/>
              </a:spcAft>
              <a:buFont typeface="Wingdings" panose="05000000000000000000" pitchFamily="2" charset="2"/>
              <a:buChar char=""/>
              <a:defRPr/>
            </a:pPr>
            <a:r>
              <a:rPr lang="en-US" sz="1000" dirty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perfect fit, that f</a:t>
            </a:r>
            <a:r>
              <a:rPr lang="en-US" sz="1000" dirty="0">
                <a:solidFill>
                  <a:srgbClr val="333333"/>
                </a:solidFill>
                <a:latin typeface="Open Sans"/>
                <a:ea typeface="Times New Roman" panose="02020603050405020304" pitchFamily="18" charset="0"/>
              </a:rPr>
              <a:t>eels like </a:t>
            </a:r>
            <a:r>
              <a:rPr lang="en-US" sz="1000" dirty="0">
                <a:solidFill>
                  <a:srgbClr val="333333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 second skin</a:t>
            </a:r>
            <a:endParaRPr lang="da-DK" sz="1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 defTabSz="685800" fontAlgn="base">
              <a:spcAft>
                <a:spcPts val="1688"/>
              </a:spcAft>
              <a:buFont typeface="Wingdings" panose="05000000000000000000" pitchFamily="2" charset="2"/>
              <a:buChar char=""/>
              <a:defRPr/>
            </a:pPr>
            <a:r>
              <a:rPr lang="en-US" sz="1000" dirty="0">
                <a:solidFill>
                  <a:srgbClr val="333333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 good grip, which will feel stable throughout the swing </a:t>
            </a:r>
            <a:endParaRPr lang="da-DK" sz="1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 defTabSz="685800" fontAlgn="base">
              <a:spcAft>
                <a:spcPts val="1688"/>
              </a:spcAft>
              <a:buFont typeface="Wingdings" panose="05000000000000000000" pitchFamily="2" charset="2"/>
              <a:buChar char=""/>
              <a:defRPr/>
            </a:pPr>
            <a:r>
              <a:rPr lang="en-US" sz="1000" dirty="0">
                <a:solidFill>
                  <a:srgbClr val="333333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wonderful colors to match your style </a:t>
            </a:r>
            <a:endParaRPr lang="da-DK" sz="1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685800">
              <a:lnSpc>
                <a:spcPct val="107000"/>
              </a:lnSpc>
              <a:spcAft>
                <a:spcPts val="705"/>
              </a:spcAft>
              <a:defRPr/>
            </a:pPr>
            <a:r>
              <a:rPr lang="en-US" sz="1000" dirty="0">
                <a:solidFill>
                  <a:srgbClr val="333333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All in all, a </a:t>
            </a:r>
            <a:r>
              <a:rPr lang="en-US" sz="1000" dirty="0">
                <a:solidFill>
                  <a:srgbClr val="000000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solid performing glove, which you can enjoy for rounds and rounds!</a:t>
            </a:r>
            <a:endParaRPr lang="da-DK" sz="1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>
              <a:lnSpc>
                <a:spcPct val="107000"/>
              </a:lnSpc>
              <a:spcAft>
                <a:spcPts val="600"/>
              </a:spcAft>
              <a:defRPr/>
            </a:pPr>
            <a:r>
              <a:rPr lang="en-US" sz="1350" dirty="0">
                <a:solidFill>
                  <a:srgbClr val="333333"/>
                </a:solidFill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a-DK" sz="13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>
              <a:defRPr/>
            </a:pPr>
            <a:endParaRPr lang="da-DK" sz="135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defTabSz="685800">
              <a:defRPr/>
            </a:pPr>
            <a:endParaRPr lang="da-DK" sz="135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11325CE7-A40B-4E80-ABA8-3CEBD709F4B1}"/>
              </a:ext>
            </a:extLst>
          </p:cNvPr>
          <p:cNvSpPr txBox="1"/>
          <p:nvPr/>
        </p:nvSpPr>
        <p:spPr>
          <a:xfrm>
            <a:off x="2796570" y="4567984"/>
            <a:ext cx="39404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Made from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recycled</a:t>
            </a: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carboard</a:t>
            </a: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and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printed</a:t>
            </a: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with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eco-friendly</a:t>
            </a: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inks</a:t>
            </a: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defTabSz="685800">
              <a:defRPr/>
            </a:pP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Made in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Indonesia</a:t>
            </a: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(+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recycling</a:t>
            </a: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vignet) information on the flap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vertically</a:t>
            </a: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-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like</a:t>
            </a:r>
            <a:r>
              <a:rPr lang="da-DK" sz="9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on the </a:t>
            </a:r>
            <a:r>
              <a:rPr lang="da-DK" sz="9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picture</a:t>
            </a:r>
            <a:endParaRPr lang="da-DK" sz="9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11" name="Lige pilforbindelse 10">
            <a:extLst>
              <a:ext uri="{FF2B5EF4-FFF2-40B4-BE49-F238E27FC236}">
                <a16:creationId xmlns:a16="http://schemas.microsoft.com/office/drawing/2014/main" id="{BF236900-7F82-487A-815D-1C939B62A3BD}"/>
              </a:ext>
            </a:extLst>
          </p:cNvPr>
          <p:cNvCxnSpPr>
            <a:cxnSpLocks/>
          </p:cNvCxnSpPr>
          <p:nvPr/>
        </p:nvCxnSpPr>
        <p:spPr>
          <a:xfrm>
            <a:off x="2164976" y="2111189"/>
            <a:ext cx="853889" cy="2445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Billede 12">
            <a:extLst>
              <a:ext uri="{FF2B5EF4-FFF2-40B4-BE49-F238E27FC236}">
                <a16:creationId xmlns:a16="http://schemas.microsoft.com/office/drawing/2014/main" id="{BA3B015E-FFB1-4C22-A511-018226C4B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82" y="3542964"/>
            <a:ext cx="652183" cy="656104"/>
          </a:xfrm>
          <a:prstGeom prst="rect">
            <a:avLst/>
          </a:prstGeom>
        </p:spPr>
      </p:pic>
      <p:sp>
        <p:nvSpPr>
          <p:cNvPr id="14" name="Tekstfelt 13">
            <a:extLst>
              <a:ext uri="{FF2B5EF4-FFF2-40B4-BE49-F238E27FC236}">
                <a16:creationId xmlns:a16="http://schemas.microsoft.com/office/drawing/2014/main" id="{85DBDE5F-E91D-4379-A329-20B8D31F2EC0}"/>
              </a:ext>
            </a:extLst>
          </p:cNvPr>
          <p:cNvSpPr txBox="1"/>
          <p:nvPr/>
        </p:nvSpPr>
        <p:spPr>
          <a:xfrm>
            <a:off x="389965" y="4199068"/>
            <a:ext cx="20237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da-DK" sz="1350" dirty="0" err="1">
                <a:solidFill>
                  <a:prstClr val="black"/>
                </a:solidFill>
                <a:latin typeface="Calibri" panose="020F0502020204030204"/>
              </a:rPr>
              <a:t>GolfLIVING</a:t>
            </a:r>
            <a:endParaRPr lang="da-DK" sz="13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>
              <a:defRPr/>
            </a:pPr>
            <a:endParaRPr lang="da-DK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895B5397-60DF-47AA-9D02-DE6F97C53E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0152" y="3426326"/>
            <a:ext cx="274802" cy="257840"/>
          </a:xfrm>
          <a:prstGeom prst="rect">
            <a:avLst/>
          </a:prstGeom>
        </p:spPr>
      </p:pic>
      <p:sp>
        <p:nvSpPr>
          <p:cNvPr id="17" name="Tekstfelt 16">
            <a:extLst>
              <a:ext uri="{FF2B5EF4-FFF2-40B4-BE49-F238E27FC236}">
                <a16:creationId xmlns:a16="http://schemas.microsoft.com/office/drawing/2014/main" id="{7D7D937B-B7D5-44CA-8456-B8972837188B}"/>
              </a:ext>
            </a:extLst>
          </p:cNvPr>
          <p:cNvSpPr txBox="1"/>
          <p:nvPr/>
        </p:nvSpPr>
        <p:spPr>
          <a:xfrm>
            <a:off x="3193676" y="3180230"/>
            <a:ext cx="302558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da-DK" sz="1350" dirty="0" err="1">
                <a:solidFill>
                  <a:prstClr val="black"/>
                </a:solidFill>
                <a:latin typeface="Calibri" panose="020F0502020204030204"/>
              </a:rPr>
              <a:t>GolfLIVING</a:t>
            </a:r>
            <a:endParaRPr lang="da-DK" sz="13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>
              <a:defRPr/>
            </a:pPr>
            <a:r>
              <a:rPr lang="da-DK" sz="1350" dirty="0">
                <a:solidFill>
                  <a:prstClr val="black"/>
                </a:solidFill>
                <a:latin typeface="Calibri" panose="020F0502020204030204"/>
              </a:rPr>
              <a:t>       all </a:t>
            </a:r>
            <a:r>
              <a:rPr lang="da-DK" sz="1350" dirty="0" err="1">
                <a:solidFill>
                  <a:prstClr val="black"/>
                </a:solidFill>
                <a:latin typeface="Calibri" panose="020F0502020204030204"/>
              </a:rPr>
              <a:t>rights</a:t>
            </a:r>
            <a:r>
              <a:rPr lang="da-DK" sz="135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da-DK" sz="1350" dirty="0" err="1">
                <a:solidFill>
                  <a:prstClr val="black"/>
                </a:solidFill>
                <a:latin typeface="Calibri" panose="020F0502020204030204"/>
              </a:rPr>
              <a:t>reserved</a:t>
            </a:r>
            <a:endParaRPr lang="da-DK" sz="13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>
              <a:defRPr/>
            </a:pPr>
            <a:endParaRPr lang="da-DK" sz="13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>
              <a:defRPr/>
            </a:pPr>
            <a:r>
              <a:rPr lang="da-DK" sz="1350" dirty="0">
                <a:solidFill>
                  <a:prstClr val="black"/>
                </a:solidFill>
                <a:latin typeface="Calibri" panose="020F0502020204030204"/>
              </a:rPr>
              <a:t>Copenhagen 2021</a:t>
            </a:r>
          </a:p>
          <a:p>
            <a:pPr defTabSz="685800">
              <a:defRPr/>
            </a:pPr>
            <a:r>
              <a:rPr lang="da-DK" sz="1350" dirty="0">
                <a:solidFill>
                  <a:prstClr val="black"/>
                </a:solidFill>
                <a:latin typeface="Calibri" panose="020F0502020204030204"/>
              </a:rPr>
              <a:t>E-mail </a:t>
            </a:r>
            <a:r>
              <a:rPr lang="da-DK" sz="1350" dirty="0">
                <a:solidFill>
                  <a:prstClr val="black"/>
                </a:solidFill>
                <a:latin typeface="Calibri" panose="020F0502020204030204"/>
                <a:hlinkClick r:id="rId5"/>
              </a:rPr>
              <a:t>info@golfliving.dk</a:t>
            </a:r>
            <a:endParaRPr lang="da-DK" sz="13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>
              <a:defRPr/>
            </a:pPr>
            <a:r>
              <a:rPr lang="da-DK" sz="1350" dirty="0">
                <a:solidFill>
                  <a:prstClr val="black"/>
                </a:solidFill>
                <a:latin typeface="Calibri" panose="020F0502020204030204"/>
                <a:hlinkClick r:id="rId6"/>
              </a:rPr>
              <a:t>www.golfliving.dk</a:t>
            </a:r>
            <a:endParaRPr lang="da-DK" sz="135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30638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3FDFD608-D824-7B48-BD54-5D66D0D0BA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13601"/>
          <a:stretch/>
        </p:blipFill>
        <p:spPr>
          <a:xfrm>
            <a:off x="4743935" y="89076"/>
            <a:ext cx="4144240" cy="4875349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8FFBB654-62CE-284A-B462-9F6BC6B679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0" b="13201"/>
          <a:stretch/>
        </p:blipFill>
        <p:spPr>
          <a:xfrm>
            <a:off x="7579" y="555526"/>
            <a:ext cx="4392488" cy="442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12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86ED5B5-FEDC-495A-9FE1-03EAA5D3A5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73" r="9227"/>
          <a:stretch/>
        </p:blipFill>
        <p:spPr>
          <a:xfrm>
            <a:off x="6270364" y="129610"/>
            <a:ext cx="2873636" cy="4884280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AC56FAA2-BABB-4599-904C-8C4614C7BB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67" r="5790"/>
          <a:stretch/>
        </p:blipFill>
        <p:spPr>
          <a:xfrm>
            <a:off x="3306185" y="88647"/>
            <a:ext cx="2933700" cy="4843316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C6AE37E2-8D34-4746-8A9C-0B59D85632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3" y="577922"/>
            <a:ext cx="3131627" cy="3290298"/>
          </a:xfrm>
          <a:prstGeom prst="rect">
            <a:avLst/>
          </a:prstGeom>
        </p:spPr>
      </p:pic>
      <p:sp>
        <p:nvSpPr>
          <p:cNvPr id="2" name="Tekstfelt 1">
            <a:extLst>
              <a:ext uri="{FF2B5EF4-FFF2-40B4-BE49-F238E27FC236}">
                <a16:creationId xmlns:a16="http://schemas.microsoft.com/office/drawing/2014/main" id="{CAF7ED8F-0BC5-4A6C-B650-0E1AA177C411}"/>
              </a:ext>
            </a:extLst>
          </p:cNvPr>
          <p:cNvSpPr txBox="1"/>
          <p:nvPr/>
        </p:nvSpPr>
        <p:spPr>
          <a:xfrm>
            <a:off x="3893820" y="1440181"/>
            <a:ext cx="19583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35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Pantone 7530C</a:t>
            </a:r>
          </a:p>
          <a:p>
            <a:r>
              <a:rPr lang="da-DK" sz="135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CMYK 29-32-38-9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D8568725-4DFA-4B96-B8D1-F5E7A9F45488}"/>
              </a:ext>
            </a:extLst>
          </p:cNvPr>
          <p:cNvSpPr txBox="1"/>
          <p:nvPr/>
        </p:nvSpPr>
        <p:spPr>
          <a:xfrm>
            <a:off x="6827520" y="1440181"/>
            <a:ext cx="19583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35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Pantone 418C</a:t>
            </a:r>
          </a:p>
          <a:p>
            <a:r>
              <a:rPr lang="da-DK" sz="135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CMYK 59-48-58-44</a:t>
            </a:r>
          </a:p>
        </p:txBody>
      </p:sp>
    </p:spTree>
    <p:extLst>
      <p:ext uri="{BB962C8B-B14F-4D97-AF65-F5344CB8AC3E}">
        <p14:creationId xmlns:p14="http://schemas.microsoft.com/office/powerpoint/2010/main" val="3071852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634A87A4-8BA4-4CDA-878D-09F50F1923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88" r="5723"/>
          <a:stretch/>
        </p:blipFill>
        <p:spPr>
          <a:xfrm>
            <a:off x="6202680" y="-53340"/>
            <a:ext cx="2941320" cy="4889522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D21A04DF-D492-4873-A481-AB13DE1C7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33" y="852360"/>
            <a:ext cx="2591540" cy="2607120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01060533-D0DB-4EDF-9FE0-9C1B4740BF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0" r="5882"/>
          <a:stretch/>
        </p:blipFill>
        <p:spPr>
          <a:xfrm>
            <a:off x="3172467" y="14380"/>
            <a:ext cx="3030213" cy="4889522"/>
          </a:xfrm>
          <a:prstGeom prst="rect">
            <a:avLst/>
          </a:prstGeom>
        </p:spPr>
      </p:pic>
      <p:sp>
        <p:nvSpPr>
          <p:cNvPr id="7" name="Tekstfelt 6">
            <a:extLst>
              <a:ext uri="{FF2B5EF4-FFF2-40B4-BE49-F238E27FC236}">
                <a16:creationId xmlns:a16="http://schemas.microsoft.com/office/drawing/2014/main" id="{E76EF504-0CF5-4985-ADFD-DFBB488571F5}"/>
              </a:ext>
            </a:extLst>
          </p:cNvPr>
          <p:cNvSpPr txBox="1"/>
          <p:nvPr/>
        </p:nvSpPr>
        <p:spPr>
          <a:xfrm>
            <a:off x="3893820" y="1440181"/>
            <a:ext cx="19583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35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Pantone 96999C</a:t>
            </a:r>
          </a:p>
          <a:p>
            <a:pPr algn="l"/>
            <a:r>
              <a:rPr lang="da-DK" sz="135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RGB 150 153 156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D52F768E-9C7D-4AF8-B20C-76BF75420BEB}"/>
              </a:ext>
            </a:extLst>
          </p:cNvPr>
          <p:cNvSpPr txBox="1"/>
          <p:nvPr/>
        </p:nvSpPr>
        <p:spPr>
          <a:xfrm>
            <a:off x="6694170" y="1440180"/>
            <a:ext cx="19583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35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Pantone 7C</a:t>
            </a:r>
          </a:p>
          <a:p>
            <a:r>
              <a:rPr lang="da-DK" sz="135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CMYK 63-60-64-65</a:t>
            </a:r>
          </a:p>
        </p:txBody>
      </p:sp>
    </p:spTree>
    <p:extLst>
      <p:ext uri="{BB962C8B-B14F-4D97-AF65-F5344CB8AC3E}">
        <p14:creationId xmlns:p14="http://schemas.microsoft.com/office/powerpoint/2010/main" val="1961231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58F307-CE3C-40D9-B4F5-5EC67A942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/>
          <a:p>
            <a:r>
              <a:rPr lang="da-DK" sz="2400" b="1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BUSINESS IDEA</a:t>
            </a:r>
            <a:endParaRPr lang="da-DK" sz="2400" dirty="0">
              <a:solidFill>
                <a:schemeClr val="bg1"/>
              </a:solidFill>
            </a:endParaRPr>
          </a:p>
        </p:txBody>
      </p:sp>
      <p:sp>
        <p:nvSpPr>
          <p:cNvPr id="3" name="Tekstfelt 2">
            <a:extLst>
              <a:ext uri="{FF2B5EF4-FFF2-40B4-BE49-F238E27FC236}">
                <a16:creationId xmlns:a16="http://schemas.microsoft.com/office/drawing/2014/main" id="{9CA5D6B8-22AC-4EC4-A548-5EFFE825D770}"/>
              </a:ext>
            </a:extLst>
          </p:cNvPr>
          <p:cNvSpPr txBox="1"/>
          <p:nvPr/>
        </p:nvSpPr>
        <p:spPr>
          <a:xfrm>
            <a:off x="405880" y="1039505"/>
            <a:ext cx="828092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Golf is good for both body and soul - nature, togetherness and the game itself stimulates an active and positive lifestyle. Our starting point is all the good things about golf, and we have hand-picked the cool, unique equipment that makes golf extra fun.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Golf LIVING however, focuses exclusively on golf accessories - not irons, clubs or golf carts, but all the important details that make golf easier and more interesting!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offer the cool ”on-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course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”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accessories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the smart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training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solutions, the practical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travel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equipment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- but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also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the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unique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golf gifts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that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passionate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golfers,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would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love to give or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receive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a gift.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a-DK" sz="140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defRPr/>
            </a:pP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All products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are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little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out of the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ordinary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either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 design,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quality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or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functionality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and not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something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the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traditional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golf shops have in the range </a:t>
            </a:r>
            <a:r>
              <a:rPr lang="da-DK" alt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today</a:t>
            </a:r>
            <a:r>
              <a:rPr lang="da-DK" alt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The</a:t>
            </a:r>
            <a:r>
              <a:rPr lang="en-US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products combines functionality with a beautiful design, so you feel happy, confident and professional on the golf course, as well as inspired and motivated, when you practice.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</a:t>
            </a:r>
            <a:r>
              <a:rPr 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want</a:t>
            </a:r>
            <a:r>
              <a:rPr 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to </a:t>
            </a:r>
            <a:r>
              <a:rPr 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spice</a:t>
            </a:r>
            <a:r>
              <a:rPr 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up </a:t>
            </a:r>
            <a:r>
              <a:rPr lang="da-DK" sz="14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your</a:t>
            </a:r>
            <a:r>
              <a:rPr lang="da-DK" sz="14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golf game!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2709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>
            <a:extLst>
              <a:ext uri="{FF2B5EF4-FFF2-40B4-BE49-F238E27FC236}">
                <a16:creationId xmlns:a16="http://schemas.microsoft.com/office/drawing/2014/main" id="{3D3E798C-689A-4540-AF9F-D82EB8AC8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841" y="3050774"/>
            <a:ext cx="1725102" cy="1972617"/>
          </a:xfrm>
          <a:prstGeom prst="rect">
            <a:avLst/>
          </a:prstGeom>
          <a:scene3d>
            <a:camera prst="orthographicFront">
              <a:rot lat="0" lon="0" rev="20999999"/>
            </a:camera>
            <a:lightRig rig="threePt" dir="t"/>
          </a:scene3d>
        </p:spPr>
      </p:pic>
      <p:sp>
        <p:nvSpPr>
          <p:cNvPr id="5" name="Tekstfelt 4">
            <a:extLst>
              <a:ext uri="{FF2B5EF4-FFF2-40B4-BE49-F238E27FC236}">
                <a16:creationId xmlns:a16="http://schemas.microsoft.com/office/drawing/2014/main" id="{10EDF3B2-C20C-4E38-9B1B-2E0FDDA55700}"/>
              </a:ext>
            </a:extLst>
          </p:cNvPr>
          <p:cNvSpPr txBox="1"/>
          <p:nvPr/>
        </p:nvSpPr>
        <p:spPr>
          <a:xfrm>
            <a:off x="739570" y="187410"/>
            <a:ext cx="78128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err="1"/>
              <a:t>GolfLIVING</a:t>
            </a:r>
            <a:r>
              <a:rPr lang="da-DK" dirty="0"/>
              <a:t> </a:t>
            </a:r>
            <a:r>
              <a:rPr lang="da-DK" dirty="0" err="1"/>
              <a:t>focuses</a:t>
            </a:r>
            <a:r>
              <a:rPr lang="da-DK" dirty="0"/>
              <a:t> on </a:t>
            </a:r>
            <a:r>
              <a:rPr lang="da-DK" sz="2400" b="1" dirty="0">
                <a:solidFill>
                  <a:srgbClr val="00B050"/>
                </a:solidFill>
              </a:rPr>
              <a:t>golf </a:t>
            </a:r>
            <a:r>
              <a:rPr lang="da-DK" sz="2400" b="1" dirty="0" err="1">
                <a:solidFill>
                  <a:srgbClr val="00B050"/>
                </a:solidFill>
              </a:rPr>
              <a:t>accessories</a:t>
            </a:r>
            <a:endParaRPr lang="da-DK" sz="2400" b="1" dirty="0">
              <a:solidFill>
                <a:srgbClr val="00B050"/>
              </a:solidFill>
            </a:endParaRPr>
          </a:p>
          <a:p>
            <a:endParaRPr lang="da-DK" sz="2400" b="1" dirty="0"/>
          </a:p>
          <a:p>
            <a:endParaRPr lang="da-DK" sz="2400" b="1" dirty="0"/>
          </a:p>
          <a:p>
            <a:endParaRPr lang="da-DK" sz="2400" b="1" dirty="0"/>
          </a:p>
          <a:p>
            <a:endParaRPr lang="da-DK" sz="2400" b="1" dirty="0"/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FBA647CA-7690-4674-802E-A5C7DACFB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22" y="1092912"/>
            <a:ext cx="5295738" cy="3173446"/>
          </a:xfrm>
          <a:prstGeom prst="rect">
            <a:avLst/>
          </a:prstGeom>
        </p:spPr>
      </p:pic>
      <p:sp>
        <p:nvSpPr>
          <p:cNvPr id="8" name="Tekstfelt 7">
            <a:extLst>
              <a:ext uri="{FF2B5EF4-FFF2-40B4-BE49-F238E27FC236}">
                <a16:creationId xmlns:a16="http://schemas.microsoft.com/office/drawing/2014/main" id="{A0B9FA30-8A23-4318-93F5-802E27C47E8C}"/>
              </a:ext>
            </a:extLst>
          </p:cNvPr>
          <p:cNvSpPr txBox="1"/>
          <p:nvPr/>
        </p:nvSpPr>
        <p:spPr>
          <a:xfrm>
            <a:off x="6149102" y="1221402"/>
            <a:ext cx="1512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/>
              <a:t>Tees/</a:t>
            </a:r>
            <a:r>
              <a:rPr lang="da-DK" sz="1000" dirty="0" err="1"/>
              <a:t>balls</a:t>
            </a:r>
            <a:endParaRPr lang="da-DK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/>
              <a:t>Ball markers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 err="1"/>
              <a:t>Umbrellas</a:t>
            </a:r>
            <a:endParaRPr lang="da-DK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 err="1"/>
              <a:t>Towels</a:t>
            </a:r>
            <a:endParaRPr lang="da-DK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/>
              <a:t>Pitchforks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 err="1"/>
              <a:t>Clean&amp;maintain</a:t>
            </a:r>
            <a:endParaRPr lang="da-DK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/>
              <a:t>Ball </a:t>
            </a:r>
            <a:r>
              <a:rPr lang="da-DK" sz="1000" dirty="0" err="1"/>
              <a:t>pick-up</a:t>
            </a:r>
            <a:endParaRPr lang="da-DK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/>
              <a:t>Water </a:t>
            </a:r>
            <a:r>
              <a:rPr lang="da-DK" sz="1000" dirty="0" err="1"/>
              <a:t>bottles</a:t>
            </a:r>
            <a:endParaRPr lang="da-DK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da-DK" sz="1000" dirty="0"/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B2ABA7FB-E963-4C18-87D6-F3214741FE8E}"/>
              </a:ext>
            </a:extLst>
          </p:cNvPr>
          <p:cNvSpPr txBox="1"/>
          <p:nvPr/>
        </p:nvSpPr>
        <p:spPr>
          <a:xfrm>
            <a:off x="6138720" y="2894622"/>
            <a:ext cx="1961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/>
              <a:t>Unique golf gifts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/>
              <a:t>Ball </a:t>
            </a:r>
            <a:r>
              <a:rPr lang="da-DK" sz="1000" dirty="0" err="1"/>
              <a:t>washers</a:t>
            </a:r>
            <a:endParaRPr lang="da-DK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 err="1"/>
              <a:t>Socks</a:t>
            </a:r>
            <a:endParaRPr lang="da-DK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000" dirty="0"/>
              <a:t>Belts</a:t>
            </a:r>
          </a:p>
          <a:p>
            <a:endParaRPr lang="da-DK" sz="1000" dirty="0"/>
          </a:p>
        </p:txBody>
      </p:sp>
      <p:sp>
        <p:nvSpPr>
          <p:cNvPr id="17" name="Tekstfelt 16">
            <a:extLst>
              <a:ext uri="{FF2B5EF4-FFF2-40B4-BE49-F238E27FC236}">
                <a16:creationId xmlns:a16="http://schemas.microsoft.com/office/drawing/2014/main" id="{14840B60-7449-4BC8-9CEF-1ABBBDCCFBBA}"/>
              </a:ext>
            </a:extLst>
          </p:cNvPr>
          <p:cNvSpPr txBox="1"/>
          <p:nvPr/>
        </p:nvSpPr>
        <p:spPr>
          <a:xfrm>
            <a:off x="897320" y="3941393"/>
            <a:ext cx="136815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REJSE ARTIKLER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B142293E-4DC1-4DCB-8E67-309B8D990A04}"/>
              </a:ext>
            </a:extLst>
          </p:cNvPr>
          <p:cNvSpPr txBox="1"/>
          <p:nvPr/>
        </p:nvSpPr>
        <p:spPr>
          <a:xfrm>
            <a:off x="4851059" y="3956251"/>
            <a:ext cx="8487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BOLDE</a:t>
            </a:r>
          </a:p>
        </p:txBody>
      </p:sp>
      <p:sp>
        <p:nvSpPr>
          <p:cNvPr id="18" name="Tekstfelt 17">
            <a:extLst>
              <a:ext uri="{FF2B5EF4-FFF2-40B4-BE49-F238E27FC236}">
                <a16:creationId xmlns:a16="http://schemas.microsoft.com/office/drawing/2014/main" id="{5B1734ED-0412-4446-8EA0-E74483799A0F}"/>
              </a:ext>
            </a:extLst>
          </p:cNvPr>
          <p:cNvSpPr txBox="1"/>
          <p:nvPr/>
        </p:nvSpPr>
        <p:spPr>
          <a:xfrm>
            <a:off x="2698875" y="3941392"/>
            <a:ext cx="144016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AFSTANDSMÅLERE</a:t>
            </a: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B48FA744-1290-4D5C-9424-C9F9689F0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5423" y="2872231"/>
            <a:ext cx="1091865" cy="1069161"/>
          </a:xfrm>
          <a:prstGeom prst="rect">
            <a:avLst/>
          </a:prstGeom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41C8441F-E508-4BC6-9BF5-62050EFC9C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6735" y="1097237"/>
            <a:ext cx="1569239" cy="1518492"/>
          </a:xfrm>
          <a:prstGeom prst="rect">
            <a:avLst/>
          </a:prstGeo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DA83D181-3C60-4650-81E0-F0558640C9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5979" y="2698074"/>
            <a:ext cx="1646182" cy="1631216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B7D56F44-CE9F-47E6-A6E8-9992E6F6DA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8662" y="2679635"/>
            <a:ext cx="1631258" cy="157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689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702F6F0-F68E-4C2C-8074-E6F10A0C3D00}"/>
              </a:ext>
            </a:extLst>
          </p:cNvPr>
          <p:cNvSpPr txBox="1">
            <a:spLocks/>
          </p:cNvSpPr>
          <p:nvPr/>
        </p:nvSpPr>
        <p:spPr>
          <a:xfrm>
            <a:off x="2771800" y="125964"/>
            <a:ext cx="3123440" cy="636197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4200" b="1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None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Tx/>
              <a:buNone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Tx/>
              <a:buNone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Tx/>
              <a:buNone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3100" dirty="0"/>
          </a:p>
          <a:p>
            <a:pPr algn="ctr"/>
            <a:r>
              <a:rPr lang="en-US" sz="38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TARGET GROUP</a:t>
            </a:r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0548D7B8-4D38-4EB2-BDCC-EFBB5DA67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897" y="1003083"/>
            <a:ext cx="1865137" cy="1855269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CDD10829-DE2F-4541-A2FD-5369DC8FBA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70"/>
          <a:stretch/>
        </p:blipFill>
        <p:spPr>
          <a:xfrm>
            <a:off x="3515371" y="1023976"/>
            <a:ext cx="1882950" cy="1855269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7A442C30-17C1-4E61-94C7-37F57C2A65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4267" y="3172613"/>
            <a:ext cx="6728769" cy="1519653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We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cater to golfers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who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are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looking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for a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functional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stylish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and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quality-conscious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expression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and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want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to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appear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sporty and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comfortable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on the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course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. Golfers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who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want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to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add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a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little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personality to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their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appearence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and look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sharp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and trendy.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We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esspecially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love and support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women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and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beginners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and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try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to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reach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these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on social media, with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personal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and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helpful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ideas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, tips &amp; tricks to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make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their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golfing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life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a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little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 bit </a:t>
            </a:r>
            <a:r>
              <a:rPr lang="da-DK" altLang="da-DK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better</a:t>
            </a:r>
            <a:r>
              <a:rPr lang="da-DK" altLang="da-DK" sz="1200" dirty="0">
                <a:latin typeface="Verdana" panose="020B0604030504040204" pitchFamily="34" charset="0"/>
                <a:ea typeface="Verdana" panose="020B0604030504040204" pitchFamily="34" charset="0"/>
              </a:rPr>
              <a:t>!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da-DK" altLang="da-DK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We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want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to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to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look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great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, so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can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perform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your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da-DK" altLang="da-DK" sz="1200" b="1" dirty="0" err="1">
                <a:latin typeface="Verdana" panose="020B0604030504040204" pitchFamily="34" charset="0"/>
                <a:ea typeface="Verdana" panose="020B0604030504040204" pitchFamily="34" charset="0"/>
              </a:rPr>
              <a:t>best</a:t>
            </a:r>
            <a:r>
              <a:rPr lang="da-DK" altLang="da-DK" sz="1200" b="1" dirty="0">
                <a:latin typeface="Verdana" panose="020B0604030504040204" pitchFamily="34" charset="0"/>
                <a:ea typeface="Verdana" panose="020B0604030504040204" pitchFamily="34" charset="0"/>
              </a:rPr>
              <a:t>!</a:t>
            </a:r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7CB32C84-A29D-4C3A-8859-154C312B3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6554" y="999037"/>
            <a:ext cx="2088232" cy="191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362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>
            <a:extLst>
              <a:ext uri="{FF2B5EF4-FFF2-40B4-BE49-F238E27FC236}">
                <a16:creationId xmlns:a16="http://schemas.microsoft.com/office/drawing/2014/main" id="{36ABF18B-D4A4-42CC-AF7E-FD6B8CB37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735452"/>
            <a:ext cx="9373873" cy="117319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7544" y="1275606"/>
            <a:ext cx="8105029" cy="1993078"/>
          </a:xfrm>
          <a:prstGeom prst="rect">
            <a:avLst/>
          </a:prstGeom>
        </p:spPr>
        <p:txBody>
          <a:bodyPr vert="horz" lIns="85807" tIns="42903" rIns="85807" bIns="42903" rtlCol="0" anchor="ctr">
            <a:noAutofit/>
          </a:bodyPr>
          <a:lstStyle>
            <a:lvl1pPr algn="ctr" defTabSz="841248" rtl="0" eaLnBrk="1" latinLnBrk="0" hangingPunct="1">
              <a:spcBef>
                <a:spcPct val="0"/>
              </a:spcBef>
              <a:buNone/>
              <a:defRPr sz="8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4800" b="1" spc="-153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POSITIONING</a:t>
            </a:r>
            <a:endParaRPr lang="en-US" sz="4800" b="1" spc="-153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70218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>
            <a:extLst>
              <a:ext uri="{FF2B5EF4-FFF2-40B4-BE49-F238E27FC236}">
                <a16:creationId xmlns:a16="http://schemas.microsoft.com/office/drawing/2014/main" id="{908AD8AF-D2D4-4D7D-A39D-D160F10E5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90" y="3235920"/>
            <a:ext cx="2445675" cy="1898042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9E70FB46-3FA7-4548-AD66-630294B3F1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859"/>
          <a:stretch/>
        </p:blipFill>
        <p:spPr>
          <a:xfrm>
            <a:off x="3778988" y="-25653"/>
            <a:ext cx="1466361" cy="2645865"/>
          </a:xfrm>
          <a:prstGeom prst="rect">
            <a:avLst/>
          </a:prstGeom>
        </p:spPr>
      </p:pic>
      <p:pic>
        <p:nvPicPr>
          <p:cNvPr id="8" name="Billede 7">
            <a:extLst>
              <a:ext uri="{FF2B5EF4-FFF2-40B4-BE49-F238E27FC236}">
                <a16:creationId xmlns:a16="http://schemas.microsoft.com/office/drawing/2014/main" id="{AF16CF2B-31F8-499B-A914-973424500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583" y="-25201"/>
            <a:ext cx="2624631" cy="2643559"/>
          </a:xfrm>
          <a:prstGeom prst="rect">
            <a:avLst/>
          </a:prstGeom>
        </p:spPr>
      </p:pic>
      <p:pic>
        <p:nvPicPr>
          <p:cNvPr id="14" name="Billede 13">
            <a:extLst>
              <a:ext uri="{FF2B5EF4-FFF2-40B4-BE49-F238E27FC236}">
                <a16:creationId xmlns:a16="http://schemas.microsoft.com/office/drawing/2014/main" id="{B95B9232-8B23-4FEA-ADE6-020977F715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4471" y="2194005"/>
            <a:ext cx="2936354" cy="2936354"/>
          </a:xfrm>
          <a:prstGeom prst="rect">
            <a:avLst/>
          </a:prstGeom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A3D3B6CE-FC86-4A32-A29F-C56057B76F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3424" y="2571750"/>
            <a:ext cx="2540180" cy="2558238"/>
          </a:xfrm>
          <a:prstGeom prst="rect">
            <a:avLst/>
          </a:prstGeom>
        </p:spPr>
      </p:pic>
      <p:pic>
        <p:nvPicPr>
          <p:cNvPr id="18" name="Billede 17">
            <a:extLst>
              <a:ext uri="{FF2B5EF4-FFF2-40B4-BE49-F238E27FC236}">
                <a16:creationId xmlns:a16="http://schemas.microsoft.com/office/drawing/2014/main" id="{6D7E0A4C-1B65-45E4-AF9C-FC233526AF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6" y="-9633"/>
            <a:ext cx="1606334" cy="1587612"/>
          </a:xfrm>
          <a:prstGeom prst="rect">
            <a:avLst/>
          </a:prstGeom>
        </p:spPr>
      </p:pic>
      <p:pic>
        <p:nvPicPr>
          <p:cNvPr id="20" name="Billede 19">
            <a:extLst>
              <a:ext uri="{FF2B5EF4-FFF2-40B4-BE49-F238E27FC236}">
                <a16:creationId xmlns:a16="http://schemas.microsoft.com/office/drawing/2014/main" id="{712B1248-3349-4E90-8401-B320E6BDFB0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3531"/>
          <a:stretch/>
        </p:blipFill>
        <p:spPr>
          <a:xfrm>
            <a:off x="1601388" y="-22527"/>
            <a:ext cx="2177601" cy="2289423"/>
          </a:xfrm>
          <a:prstGeom prst="rect">
            <a:avLst/>
          </a:prstGeom>
        </p:spPr>
      </p:pic>
      <p:pic>
        <p:nvPicPr>
          <p:cNvPr id="22" name="Billede 21">
            <a:extLst>
              <a:ext uri="{FF2B5EF4-FFF2-40B4-BE49-F238E27FC236}">
                <a16:creationId xmlns:a16="http://schemas.microsoft.com/office/drawing/2014/main" id="{308B01E2-D328-4508-9F96-4A8D8E4566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16942" y="3024155"/>
            <a:ext cx="2177601" cy="2106204"/>
          </a:xfrm>
          <a:prstGeom prst="rect">
            <a:avLst/>
          </a:prstGeom>
        </p:spPr>
      </p:pic>
      <p:pic>
        <p:nvPicPr>
          <p:cNvPr id="24" name="Billede 23">
            <a:extLst>
              <a:ext uri="{FF2B5EF4-FFF2-40B4-BE49-F238E27FC236}">
                <a16:creationId xmlns:a16="http://schemas.microsoft.com/office/drawing/2014/main" id="{738B1A60-9BFC-4E4F-9715-685305D6338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1267" t="157" r="5675" b="-157"/>
          <a:stretch/>
        </p:blipFill>
        <p:spPr>
          <a:xfrm>
            <a:off x="7359624" y="-9634"/>
            <a:ext cx="1776530" cy="2193045"/>
          </a:xfrm>
          <a:prstGeom prst="rect">
            <a:avLst/>
          </a:prstGeom>
        </p:spPr>
      </p:pic>
      <p:pic>
        <p:nvPicPr>
          <p:cNvPr id="28" name="Billede 27">
            <a:extLst>
              <a:ext uri="{FF2B5EF4-FFF2-40B4-BE49-F238E27FC236}">
                <a16:creationId xmlns:a16="http://schemas.microsoft.com/office/drawing/2014/main" id="{E1C6129B-B0FB-4A77-888B-369CFF2E465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94815" y="1758732"/>
            <a:ext cx="1470500" cy="1374523"/>
          </a:xfrm>
          <a:prstGeom prst="rect">
            <a:avLst/>
          </a:prstGeom>
        </p:spPr>
      </p:pic>
      <p:pic>
        <p:nvPicPr>
          <p:cNvPr id="30" name="Billede 29">
            <a:extLst>
              <a:ext uri="{FF2B5EF4-FFF2-40B4-BE49-F238E27FC236}">
                <a16:creationId xmlns:a16="http://schemas.microsoft.com/office/drawing/2014/main" id="{9B99AF9F-D120-42C5-9F7F-E0C875EA3A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37281" y="2157911"/>
            <a:ext cx="1330493" cy="1290269"/>
          </a:xfrm>
          <a:prstGeom prst="rect">
            <a:avLst/>
          </a:prstGeom>
        </p:spPr>
      </p:pic>
      <p:pic>
        <p:nvPicPr>
          <p:cNvPr id="34" name="Billede 33">
            <a:extLst>
              <a:ext uri="{FF2B5EF4-FFF2-40B4-BE49-F238E27FC236}">
                <a16:creationId xmlns:a16="http://schemas.microsoft.com/office/drawing/2014/main" id="{34C7E89D-F080-43A6-BA87-BBCD33E8C71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88" y="1548134"/>
            <a:ext cx="1736030" cy="1898041"/>
          </a:xfrm>
          <a:prstGeom prst="rect">
            <a:avLst/>
          </a:prstGeom>
        </p:spPr>
      </p:pic>
      <p:pic>
        <p:nvPicPr>
          <p:cNvPr id="10" name="Billede 9">
            <a:extLst>
              <a:ext uri="{FF2B5EF4-FFF2-40B4-BE49-F238E27FC236}">
                <a16:creationId xmlns:a16="http://schemas.microsoft.com/office/drawing/2014/main" id="{FDDA211E-36B1-4C6C-8613-D54C03C0ABC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48129" y="1919911"/>
            <a:ext cx="1182503" cy="1165690"/>
          </a:xfrm>
          <a:prstGeom prst="rect">
            <a:avLst/>
          </a:prstGeom>
        </p:spPr>
      </p:pic>
      <p:sp>
        <p:nvSpPr>
          <p:cNvPr id="35" name="Tekstfelt 34">
            <a:extLst>
              <a:ext uri="{FF2B5EF4-FFF2-40B4-BE49-F238E27FC236}">
                <a16:creationId xmlns:a16="http://schemas.microsoft.com/office/drawing/2014/main" id="{75E59BE0-5781-44E0-84CF-1DDE4F19B5B1}"/>
              </a:ext>
            </a:extLst>
          </p:cNvPr>
          <p:cNvSpPr txBox="1"/>
          <p:nvPr/>
        </p:nvSpPr>
        <p:spPr>
          <a:xfrm>
            <a:off x="4658978" y="4183782"/>
            <a:ext cx="179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RELAXED</a:t>
            </a:r>
          </a:p>
        </p:txBody>
      </p:sp>
      <p:sp>
        <p:nvSpPr>
          <p:cNvPr id="36" name="Tekstfelt 35">
            <a:extLst>
              <a:ext uri="{FF2B5EF4-FFF2-40B4-BE49-F238E27FC236}">
                <a16:creationId xmlns:a16="http://schemas.microsoft.com/office/drawing/2014/main" id="{5D1BF598-0639-41C0-A810-F7E0A3F1FC8E}"/>
              </a:ext>
            </a:extLst>
          </p:cNvPr>
          <p:cNvSpPr txBox="1"/>
          <p:nvPr/>
        </p:nvSpPr>
        <p:spPr>
          <a:xfrm>
            <a:off x="655971" y="4707685"/>
            <a:ext cx="179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SPORTY</a:t>
            </a:r>
          </a:p>
        </p:txBody>
      </p:sp>
      <p:sp>
        <p:nvSpPr>
          <p:cNvPr id="37" name="Tekstfelt 36">
            <a:extLst>
              <a:ext uri="{FF2B5EF4-FFF2-40B4-BE49-F238E27FC236}">
                <a16:creationId xmlns:a16="http://schemas.microsoft.com/office/drawing/2014/main" id="{A801B562-6D51-4CC5-9A9D-37F293E9C144}"/>
              </a:ext>
            </a:extLst>
          </p:cNvPr>
          <p:cNvSpPr txBox="1"/>
          <p:nvPr/>
        </p:nvSpPr>
        <p:spPr>
          <a:xfrm>
            <a:off x="7594552" y="1729206"/>
            <a:ext cx="179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NATURAL</a:t>
            </a:r>
          </a:p>
        </p:txBody>
      </p:sp>
      <p:sp>
        <p:nvSpPr>
          <p:cNvPr id="38" name="Tekstfelt 37">
            <a:extLst>
              <a:ext uri="{FF2B5EF4-FFF2-40B4-BE49-F238E27FC236}">
                <a16:creationId xmlns:a16="http://schemas.microsoft.com/office/drawing/2014/main" id="{4B1259B1-2530-4B44-8425-E03511726B33}"/>
              </a:ext>
            </a:extLst>
          </p:cNvPr>
          <p:cNvSpPr txBox="1"/>
          <p:nvPr/>
        </p:nvSpPr>
        <p:spPr>
          <a:xfrm>
            <a:off x="4090172" y="2569738"/>
            <a:ext cx="179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STRONG</a:t>
            </a:r>
          </a:p>
        </p:txBody>
      </p:sp>
      <p:sp>
        <p:nvSpPr>
          <p:cNvPr id="39" name="Tekstfelt 38">
            <a:extLst>
              <a:ext uri="{FF2B5EF4-FFF2-40B4-BE49-F238E27FC236}">
                <a16:creationId xmlns:a16="http://schemas.microsoft.com/office/drawing/2014/main" id="{E4D59BF3-571E-4EED-ACCF-937C3ABBDC20}"/>
              </a:ext>
            </a:extLst>
          </p:cNvPr>
          <p:cNvSpPr txBox="1"/>
          <p:nvPr/>
        </p:nvSpPr>
        <p:spPr>
          <a:xfrm>
            <a:off x="120337" y="1086888"/>
            <a:ext cx="179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MODERN</a:t>
            </a:r>
          </a:p>
        </p:txBody>
      </p:sp>
      <p:sp>
        <p:nvSpPr>
          <p:cNvPr id="40" name="Tekstfelt 39">
            <a:extLst>
              <a:ext uri="{FF2B5EF4-FFF2-40B4-BE49-F238E27FC236}">
                <a16:creationId xmlns:a16="http://schemas.microsoft.com/office/drawing/2014/main" id="{2B67C329-8079-41C9-AE23-2CA545BEBE0D}"/>
              </a:ext>
            </a:extLst>
          </p:cNvPr>
          <p:cNvSpPr txBox="1"/>
          <p:nvPr/>
        </p:nvSpPr>
        <p:spPr>
          <a:xfrm>
            <a:off x="1801320" y="1696664"/>
            <a:ext cx="179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CLASSIC</a:t>
            </a:r>
          </a:p>
        </p:txBody>
      </p:sp>
      <p:sp>
        <p:nvSpPr>
          <p:cNvPr id="41" name="Tekstfelt 40">
            <a:extLst>
              <a:ext uri="{FF2B5EF4-FFF2-40B4-BE49-F238E27FC236}">
                <a16:creationId xmlns:a16="http://schemas.microsoft.com/office/drawing/2014/main" id="{62E0D4B3-627D-43D2-9E14-3A9E0A0259D9}"/>
              </a:ext>
            </a:extLst>
          </p:cNvPr>
          <p:cNvSpPr txBox="1"/>
          <p:nvPr/>
        </p:nvSpPr>
        <p:spPr>
          <a:xfrm>
            <a:off x="5766017" y="3247578"/>
            <a:ext cx="179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AUTHENTIC</a:t>
            </a:r>
          </a:p>
        </p:txBody>
      </p:sp>
      <p:sp>
        <p:nvSpPr>
          <p:cNvPr id="43" name="Tekstfelt 42">
            <a:extLst>
              <a:ext uri="{FF2B5EF4-FFF2-40B4-BE49-F238E27FC236}">
                <a16:creationId xmlns:a16="http://schemas.microsoft.com/office/drawing/2014/main" id="{2289397F-A2B3-4671-9A03-99EE7CB968BB}"/>
              </a:ext>
            </a:extLst>
          </p:cNvPr>
          <p:cNvSpPr txBox="1"/>
          <p:nvPr/>
        </p:nvSpPr>
        <p:spPr>
          <a:xfrm>
            <a:off x="173010" y="3024155"/>
            <a:ext cx="179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CONCIOUS</a:t>
            </a:r>
          </a:p>
        </p:txBody>
      </p:sp>
      <p:sp>
        <p:nvSpPr>
          <p:cNvPr id="44" name="Tekstfelt 43">
            <a:extLst>
              <a:ext uri="{FF2B5EF4-FFF2-40B4-BE49-F238E27FC236}">
                <a16:creationId xmlns:a16="http://schemas.microsoft.com/office/drawing/2014/main" id="{B6DBE428-308E-49C4-9A31-06D1EA3CB56D}"/>
              </a:ext>
            </a:extLst>
          </p:cNvPr>
          <p:cNvSpPr txBox="1"/>
          <p:nvPr/>
        </p:nvSpPr>
        <p:spPr>
          <a:xfrm>
            <a:off x="6310301" y="4732522"/>
            <a:ext cx="3308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UNDERSTATED LUXURY</a:t>
            </a:r>
          </a:p>
        </p:txBody>
      </p:sp>
      <p:sp>
        <p:nvSpPr>
          <p:cNvPr id="45" name="Tekstfelt 44">
            <a:extLst>
              <a:ext uri="{FF2B5EF4-FFF2-40B4-BE49-F238E27FC236}">
                <a16:creationId xmlns:a16="http://schemas.microsoft.com/office/drawing/2014/main" id="{0842BC09-8D6B-401C-B411-EA7D081FA753}"/>
              </a:ext>
            </a:extLst>
          </p:cNvPr>
          <p:cNvSpPr txBox="1"/>
          <p:nvPr/>
        </p:nvSpPr>
        <p:spPr>
          <a:xfrm>
            <a:off x="2510178" y="-25653"/>
            <a:ext cx="179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FOCUSED</a:t>
            </a:r>
          </a:p>
        </p:txBody>
      </p:sp>
    </p:spTree>
    <p:extLst>
      <p:ext uri="{BB962C8B-B14F-4D97-AF65-F5344CB8AC3E}">
        <p14:creationId xmlns:p14="http://schemas.microsoft.com/office/powerpoint/2010/main" val="1755460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51520" y="1851670"/>
            <a:ext cx="8416176" cy="2963190"/>
          </a:xfrm>
          <a:prstGeom prst="rect">
            <a:avLst/>
          </a:prstGeom>
        </p:spPr>
        <p:txBody>
          <a:bodyPr vert="horz" lIns="85807" tIns="42903" rIns="85807" bIns="42903" rtlCol="0" anchor="ctr">
            <a:noAutofit/>
          </a:bodyPr>
          <a:lstStyle>
            <a:lvl1pPr algn="ctr" defTabSz="841248" rtl="0" eaLnBrk="1" latinLnBrk="0" hangingPunct="1">
              <a:spcBef>
                <a:spcPct val="0"/>
              </a:spcBef>
              <a:buNone/>
              <a:defRPr sz="8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lang="en-GB" sz="1600" b="1" i="1" dirty="0">
              <a:latin typeface="Verdana Pro Light" panose="020B0304030504040204" pitchFamily="34" charset="0"/>
            </a:endParaRPr>
          </a:p>
          <a:p>
            <a:pPr algn="l"/>
            <a:endParaRPr lang="en-GB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800" b="1" dirty="0">
              <a:solidFill>
                <a:schemeClr val="bg1"/>
              </a:solidFill>
              <a:latin typeface="Verdana Pro Light" panose="020B0304030504040204" pitchFamily="34" charset="0"/>
            </a:endParaRPr>
          </a:p>
          <a:p>
            <a:pPr algn="l"/>
            <a:endParaRPr lang="en-GB" sz="1800" b="1" dirty="0">
              <a:solidFill>
                <a:schemeClr val="bg1"/>
              </a:solidFill>
              <a:latin typeface="Verdana Pro Light" panose="020B0304030504040204" pitchFamily="34" charset="0"/>
            </a:endParaRPr>
          </a:p>
          <a:p>
            <a:pPr algn="l">
              <a:lnSpc>
                <a:spcPct val="150000"/>
              </a:lnSpc>
            </a:pPr>
            <a:endParaRPr lang="en-GB" sz="1800" b="1" i="1" dirty="0">
              <a:latin typeface="Verdana Pro Light" panose="020B0304030504040204" pitchFamily="34" charset="0"/>
            </a:endParaRP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9049AC31-0A3A-4814-B5D4-7CEB00B5A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400" b="1" dirty="0">
                <a:solidFill>
                  <a:srgbClr val="00B050"/>
                </a:solidFill>
              </a:rPr>
              <a:t>WHAT DO WE WANT TO BE KNOWN FOR?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D8C90C8C-D6D0-4A9B-99F0-E26F2B0B250E}"/>
              </a:ext>
            </a:extLst>
          </p:cNvPr>
          <p:cNvSpPr/>
          <p:nvPr/>
        </p:nvSpPr>
        <p:spPr>
          <a:xfrm>
            <a:off x="107504" y="1037887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371E7AEC-8151-4A35-A4A8-DFA182177B1C}"/>
              </a:ext>
            </a:extLst>
          </p:cNvPr>
          <p:cNvSpPr txBox="1"/>
          <p:nvPr/>
        </p:nvSpPr>
        <p:spPr>
          <a:xfrm>
            <a:off x="457200" y="1063229"/>
            <a:ext cx="8229600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We want to </a:t>
            </a:r>
            <a:r>
              <a:rPr lang="en-US" sz="1400" b="1" dirty="0">
                <a:solidFill>
                  <a:srgbClr val="00B050"/>
                </a:solidFill>
              </a:rPr>
              <a:t>be the alternative</a:t>
            </a:r>
            <a:r>
              <a:rPr lang="en-US" sz="1400" dirty="0"/>
              <a:t> </a:t>
            </a:r>
            <a:r>
              <a:rPr lang="en-US" sz="1200" dirty="0"/>
              <a:t>to “performance golf” – golf can be too formal and too traditional sometimes and we want to take a fresher approach and </a:t>
            </a:r>
            <a:r>
              <a:rPr lang="en-US" sz="1400" b="1" dirty="0">
                <a:solidFill>
                  <a:srgbClr val="00B050"/>
                </a:solidFill>
              </a:rPr>
              <a:t>give golf a more relaxed face </a:t>
            </a:r>
            <a:r>
              <a:rPr lang="en-US" sz="1200" dirty="0"/>
              <a:t>– allowing you to show your personality and style.</a:t>
            </a:r>
          </a:p>
          <a:p>
            <a:endParaRPr lang="en-US" sz="1400" b="1" dirty="0">
              <a:solidFill>
                <a:srgbClr val="00B050"/>
              </a:solidFill>
            </a:endParaRPr>
          </a:p>
          <a:p>
            <a:r>
              <a:rPr lang="en-US" sz="1200" dirty="0"/>
              <a:t>We </a:t>
            </a:r>
            <a:r>
              <a:rPr lang="en-US" sz="1400" b="1" dirty="0">
                <a:solidFill>
                  <a:srgbClr val="00B050"/>
                </a:solidFill>
              </a:rPr>
              <a:t>love the golfing lifestyle</a:t>
            </a:r>
            <a:r>
              <a:rPr lang="en-US" sz="1200" dirty="0"/>
              <a:t>, where people of all ages and skills - build, grow and bond over the game of golf. Our universe embrace the Scandinavian feel and find the right balance between functionality, coolness, and aesthetics. We like things which are </a:t>
            </a:r>
            <a:r>
              <a:rPr lang="en-US" sz="1400" b="1" dirty="0">
                <a:solidFill>
                  <a:srgbClr val="00B050"/>
                </a:solidFill>
              </a:rPr>
              <a:t>clean, simple, and stylish </a:t>
            </a:r>
            <a:r>
              <a:rPr lang="en-US" sz="1200" dirty="0"/>
              <a:t>- with a timeless expression with neutrals shades, natural materials, mixed with cozy textures and carefully selected colors. </a:t>
            </a:r>
          </a:p>
          <a:p>
            <a:endParaRPr lang="da-DK" sz="1200" dirty="0"/>
          </a:p>
          <a:p>
            <a:r>
              <a:rPr lang="en-US" sz="1200" dirty="0"/>
              <a:t>We sell products which are functional and </a:t>
            </a:r>
            <a:r>
              <a:rPr lang="en-US" sz="1400" b="1" dirty="0">
                <a:solidFill>
                  <a:srgbClr val="00B050"/>
                </a:solidFill>
              </a:rPr>
              <a:t>look great at the same time. </a:t>
            </a:r>
            <a:r>
              <a:rPr lang="en-US" sz="1200" dirty="0"/>
              <a:t>We only have </a:t>
            </a:r>
            <a:r>
              <a:rPr lang="en-US" sz="1400" b="1" dirty="0">
                <a:solidFill>
                  <a:srgbClr val="00B050"/>
                </a:solidFill>
              </a:rPr>
              <a:t>quality products</a:t>
            </a:r>
            <a:r>
              <a:rPr lang="en-US" sz="1200" dirty="0">
                <a:solidFill>
                  <a:srgbClr val="00B050"/>
                </a:solidFill>
              </a:rPr>
              <a:t> </a:t>
            </a:r>
            <a:r>
              <a:rPr lang="en-US" sz="1200" dirty="0"/>
              <a:t>that can withstand the game of golf and we don’t have anything in the range, that we would not use ourselves. </a:t>
            </a:r>
          </a:p>
          <a:p>
            <a:endParaRPr lang="en-US" sz="1100" dirty="0"/>
          </a:p>
          <a:p>
            <a:r>
              <a:rPr lang="en-US" sz="1200" dirty="0"/>
              <a:t>We want to make it </a:t>
            </a:r>
            <a:r>
              <a:rPr lang="en-US" sz="1400" b="1" dirty="0">
                <a:solidFill>
                  <a:srgbClr val="00B050"/>
                </a:solidFill>
              </a:rPr>
              <a:t>easy to choose </a:t>
            </a:r>
            <a:r>
              <a:rPr lang="en-US" sz="1200" dirty="0"/>
              <a:t>the right equipment - there are many sites that assume that you know everything in advance, but at </a:t>
            </a:r>
            <a:r>
              <a:rPr lang="en-US" sz="1200" dirty="0" err="1"/>
              <a:t>GolfLIVING</a:t>
            </a:r>
            <a:r>
              <a:rPr lang="en-US" sz="1200" dirty="0"/>
              <a:t>, </a:t>
            </a:r>
            <a:r>
              <a:rPr lang="en-US" sz="1400" b="1" dirty="0">
                <a:solidFill>
                  <a:srgbClr val="00B050"/>
                </a:solidFill>
              </a:rPr>
              <a:t>we guide and help customers </a:t>
            </a:r>
            <a:r>
              <a:rPr lang="en-US" sz="1200" dirty="0"/>
              <a:t>all the way and make sure, it’s clear and a pleasure to choose, buy and get it delivered.</a:t>
            </a:r>
          </a:p>
          <a:p>
            <a:endParaRPr lang="en-US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01543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5">
            <a:extLst>
              <a:ext uri="{FF2B5EF4-FFF2-40B4-BE49-F238E27FC236}">
                <a16:creationId xmlns:a16="http://schemas.microsoft.com/office/drawing/2014/main" id="{8D2EAF5A-5C40-42F0-8AFE-DCE166AC6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68" y="343915"/>
            <a:ext cx="3898776" cy="469602"/>
          </a:xfrm>
        </p:spPr>
        <p:txBody>
          <a:bodyPr>
            <a:normAutofit/>
          </a:bodyPr>
          <a:lstStyle/>
          <a:p>
            <a:r>
              <a:rPr lang="da-DK" sz="2400" b="1" dirty="0"/>
              <a:t>Task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66C3BE67-21B4-405B-A6D3-60318EC8E258}"/>
              </a:ext>
            </a:extLst>
          </p:cNvPr>
          <p:cNvSpPr txBox="1"/>
          <p:nvPr/>
        </p:nvSpPr>
        <p:spPr>
          <a:xfrm>
            <a:off x="229465" y="1064184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a-DK" dirty="0"/>
              <a:t>A </a:t>
            </a:r>
            <a:r>
              <a:rPr lang="da-DK" dirty="0" err="1"/>
              <a:t>packaging</a:t>
            </a:r>
            <a:r>
              <a:rPr lang="da-DK" dirty="0"/>
              <a:t> design for </a:t>
            </a:r>
            <a:r>
              <a:rPr lang="da-DK" dirty="0" err="1"/>
              <a:t>our</a:t>
            </a:r>
            <a:r>
              <a:rPr lang="da-DK" dirty="0"/>
              <a:t> </a:t>
            </a:r>
            <a:r>
              <a:rPr lang="da-DK" dirty="0" err="1"/>
              <a:t>own</a:t>
            </a:r>
            <a:r>
              <a:rPr lang="da-DK" dirty="0"/>
              <a:t> golf </a:t>
            </a:r>
            <a:r>
              <a:rPr lang="da-DK" dirty="0" err="1"/>
              <a:t>gloves</a:t>
            </a:r>
            <a:r>
              <a:rPr lang="da-DK" dirty="0"/>
              <a:t> 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4F798E91-667E-884A-9D9B-0A669824E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8209" y="2663301"/>
            <a:ext cx="1183109" cy="2180632"/>
          </a:xfrm>
          <a:prstGeom prst="rect">
            <a:avLst/>
          </a:prstGeom>
        </p:spPr>
      </p:pic>
      <p:pic>
        <p:nvPicPr>
          <p:cNvPr id="18" name="Billede 17">
            <a:extLst>
              <a:ext uri="{FF2B5EF4-FFF2-40B4-BE49-F238E27FC236}">
                <a16:creationId xmlns:a16="http://schemas.microsoft.com/office/drawing/2014/main" id="{D65F602A-18C5-C145-B4DC-1FB40BBC1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183" y="2632651"/>
            <a:ext cx="1241271" cy="2342022"/>
          </a:xfrm>
          <a:prstGeom prst="rect">
            <a:avLst/>
          </a:prstGeom>
        </p:spPr>
      </p:pic>
      <p:pic>
        <p:nvPicPr>
          <p:cNvPr id="19" name="Billede 18">
            <a:extLst>
              <a:ext uri="{FF2B5EF4-FFF2-40B4-BE49-F238E27FC236}">
                <a16:creationId xmlns:a16="http://schemas.microsoft.com/office/drawing/2014/main" id="{DAE0A18B-F7D5-E543-B76C-69F9BA298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2582843"/>
            <a:ext cx="1271051" cy="2391830"/>
          </a:xfrm>
          <a:prstGeom prst="rect">
            <a:avLst/>
          </a:prstGeom>
        </p:spPr>
      </p:pic>
      <p:pic>
        <p:nvPicPr>
          <p:cNvPr id="20" name="Billede 19">
            <a:extLst>
              <a:ext uri="{FF2B5EF4-FFF2-40B4-BE49-F238E27FC236}">
                <a16:creationId xmlns:a16="http://schemas.microsoft.com/office/drawing/2014/main" id="{D26EFF6C-5DFB-6A4A-8580-81B7AE2BB9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2643758"/>
            <a:ext cx="1195184" cy="2274572"/>
          </a:xfrm>
          <a:prstGeom prst="rect">
            <a:avLst/>
          </a:prstGeom>
        </p:spPr>
      </p:pic>
      <p:pic>
        <p:nvPicPr>
          <p:cNvPr id="21" name="Billede 20">
            <a:extLst>
              <a:ext uri="{FF2B5EF4-FFF2-40B4-BE49-F238E27FC236}">
                <a16:creationId xmlns:a16="http://schemas.microsoft.com/office/drawing/2014/main" id="{930F1141-78E5-8149-A543-C732020C19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1467" y="2649506"/>
            <a:ext cx="1229373" cy="2274572"/>
          </a:xfrm>
          <a:prstGeom prst="rect">
            <a:avLst/>
          </a:prstGeom>
        </p:spPr>
      </p:pic>
      <p:sp>
        <p:nvSpPr>
          <p:cNvPr id="22" name="Tekstfelt 21">
            <a:extLst>
              <a:ext uri="{FF2B5EF4-FFF2-40B4-BE49-F238E27FC236}">
                <a16:creationId xmlns:a16="http://schemas.microsoft.com/office/drawing/2014/main" id="{194279AC-F12C-6B4B-9275-35F950DC77D5}"/>
              </a:ext>
            </a:extLst>
          </p:cNvPr>
          <p:cNvSpPr txBox="1"/>
          <p:nvPr/>
        </p:nvSpPr>
        <p:spPr>
          <a:xfrm>
            <a:off x="107504" y="2003623"/>
            <a:ext cx="415440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a-DK" dirty="0"/>
              <a:t>Classic Collection</a:t>
            </a:r>
          </a:p>
        </p:txBody>
      </p:sp>
      <p:sp>
        <p:nvSpPr>
          <p:cNvPr id="23" name="Tekstfelt 22">
            <a:extLst>
              <a:ext uri="{FF2B5EF4-FFF2-40B4-BE49-F238E27FC236}">
                <a16:creationId xmlns:a16="http://schemas.microsoft.com/office/drawing/2014/main" id="{2DD15A47-54F6-6446-B013-D94ED2DA53EE}"/>
              </a:ext>
            </a:extLst>
          </p:cNvPr>
          <p:cNvSpPr txBox="1"/>
          <p:nvPr/>
        </p:nvSpPr>
        <p:spPr>
          <a:xfrm>
            <a:off x="4558209" y="1976500"/>
            <a:ext cx="415440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a-DK" dirty="0"/>
              <a:t>Scandinavian Collection </a:t>
            </a:r>
          </a:p>
        </p:txBody>
      </p:sp>
      <p:pic>
        <p:nvPicPr>
          <p:cNvPr id="24" name="Billede 23">
            <a:extLst>
              <a:ext uri="{FF2B5EF4-FFF2-40B4-BE49-F238E27FC236}">
                <a16:creationId xmlns:a16="http://schemas.microsoft.com/office/drawing/2014/main" id="{621D966B-6889-EA42-9CD0-51C9B19771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083"/>
          <a:stretch/>
        </p:blipFill>
        <p:spPr>
          <a:xfrm>
            <a:off x="7479316" y="2763293"/>
            <a:ext cx="1241271" cy="238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943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1D8C632A-A9AB-1248-80BD-27F14B789E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01"/>
          <a:stretch/>
        </p:blipFill>
        <p:spPr>
          <a:xfrm>
            <a:off x="144806" y="723976"/>
            <a:ext cx="3857625" cy="4227934"/>
          </a:xfrm>
          <a:prstGeom prst="rect">
            <a:avLst/>
          </a:prstGeom>
        </p:spPr>
      </p:pic>
      <p:pic>
        <p:nvPicPr>
          <p:cNvPr id="6" name="Billede 5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A87468A-2896-DD49-B4E0-537CD0957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599" y="704520"/>
            <a:ext cx="2378214" cy="4227934"/>
          </a:xfrm>
          <a:prstGeom prst="rect">
            <a:avLst/>
          </a:prstGeom>
        </p:spPr>
      </p:pic>
      <p:pic>
        <p:nvPicPr>
          <p:cNvPr id="8" name="Billede 7" descr="Et billede, der indeholder tekst, indendørs, træ&#10;&#10;Automatisk genereret beskrivelse">
            <a:extLst>
              <a:ext uri="{FF2B5EF4-FFF2-40B4-BE49-F238E27FC236}">
                <a16:creationId xmlns:a16="http://schemas.microsoft.com/office/drawing/2014/main" id="{4D47C240-D776-D546-B4FC-EEF6BCFBA2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981" y="704520"/>
            <a:ext cx="2378213" cy="4227934"/>
          </a:xfrm>
          <a:prstGeom prst="rect">
            <a:avLst/>
          </a:prstGeo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FE0881AA-9097-6D4D-8FE4-DD0E55F75CB3}"/>
              </a:ext>
            </a:extLst>
          </p:cNvPr>
          <p:cNvSpPr txBox="1"/>
          <p:nvPr/>
        </p:nvSpPr>
        <p:spPr>
          <a:xfrm>
            <a:off x="1259632" y="123478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 err="1"/>
              <a:t>Our</a:t>
            </a:r>
            <a:r>
              <a:rPr lang="da-DK" sz="1600" dirty="0"/>
              <a:t> </a:t>
            </a:r>
            <a:r>
              <a:rPr lang="da-DK" sz="1600" dirty="0" err="1"/>
              <a:t>packaging</a:t>
            </a:r>
            <a:r>
              <a:rPr lang="da-DK" sz="1600" dirty="0"/>
              <a:t> template – </a:t>
            </a:r>
            <a:r>
              <a:rPr lang="da-DK" sz="1600" dirty="0" err="1"/>
              <a:t>how</a:t>
            </a:r>
            <a:r>
              <a:rPr lang="da-DK" sz="1600" dirty="0"/>
              <a:t> </a:t>
            </a:r>
            <a:r>
              <a:rPr lang="da-DK" sz="1600" dirty="0" err="1"/>
              <a:t>others</a:t>
            </a:r>
            <a:r>
              <a:rPr lang="da-DK" sz="1600" dirty="0"/>
              <a:t> have </a:t>
            </a:r>
            <a:r>
              <a:rPr lang="da-DK" sz="1600" dirty="0" err="1"/>
              <a:t>used</a:t>
            </a:r>
            <a:r>
              <a:rPr lang="da-DK" sz="1600" dirty="0"/>
              <a:t> it. In </a:t>
            </a:r>
            <a:r>
              <a:rPr lang="da-DK" sz="1600" dirty="0" err="1"/>
              <a:t>our</a:t>
            </a:r>
            <a:r>
              <a:rPr lang="da-DK" sz="1600" dirty="0"/>
              <a:t> design, </a:t>
            </a:r>
            <a:r>
              <a:rPr lang="da-DK" sz="1600" dirty="0" err="1"/>
              <a:t>we</a:t>
            </a:r>
            <a:r>
              <a:rPr lang="da-DK" sz="1600" dirty="0"/>
              <a:t> </a:t>
            </a:r>
            <a:r>
              <a:rPr lang="da-DK" sz="1600" dirty="0" err="1"/>
              <a:t>don’t</a:t>
            </a:r>
            <a:r>
              <a:rPr lang="da-DK" sz="1600" dirty="0"/>
              <a:t> </a:t>
            </a:r>
            <a:r>
              <a:rPr lang="da-DK" sz="1600" dirty="0" err="1"/>
              <a:t>need</a:t>
            </a:r>
            <a:r>
              <a:rPr lang="da-DK" sz="1600" dirty="0"/>
              <a:t> the cut out for </a:t>
            </a:r>
            <a:r>
              <a:rPr lang="da-DK" sz="1600" dirty="0" err="1"/>
              <a:t>hanging</a:t>
            </a:r>
            <a:r>
              <a:rPr lang="da-DK" sz="1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89133509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105994</TotalTime>
  <Words>831</Words>
  <Application>Microsoft Macintosh PowerPoint</Application>
  <PresentationFormat>Skærmshow (16:9)</PresentationFormat>
  <Paragraphs>97</Paragraphs>
  <Slides>14</Slides>
  <Notes>4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7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14</vt:i4>
      </vt:variant>
    </vt:vector>
  </HeadingPairs>
  <TitlesOfParts>
    <vt:vector size="22" baseType="lpstr">
      <vt:lpstr>Arial</vt:lpstr>
      <vt:lpstr>Calibri</vt:lpstr>
      <vt:lpstr>Open Sans</vt:lpstr>
      <vt:lpstr>Times New Roman</vt:lpstr>
      <vt:lpstr>Verdana</vt:lpstr>
      <vt:lpstr>Verdana Pro Light</vt:lpstr>
      <vt:lpstr>Wingdings</vt:lpstr>
      <vt:lpstr>Blank</vt:lpstr>
      <vt:lpstr>PowerPoint-præsentation</vt:lpstr>
      <vt:lpstr>BUSINESS IDEA</vt:lpstr>
      <vt:lpstr>PowerPoint-præsentation</vt:lpstr>
      <vt:lpstr>PowerPoint-præsentation</vt:lpstr>
      <vt:lpstr>PowerPoint-præsentation</vt:lpstr>
      <vt:lpstr>PowerPoint-præsentation</vt:lpstr>
      <vt:lpstr>WHAT DO WE WANT TO BE KNOWN FOR?</vt:lpstr>
      <vt:lpstr>Task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Dorte Harder</dc:creator>
  <cp:lastModifiedBy>Dorte Harder</cp:lastModifiedBy>
  <cp:revision>224</cp:revision>
  <dcterms:created xsi:type="dcterms:W3CDTF">2020-05-26T09:47:44Z</dcterms:created>
  <dcterms:modified xsi:type="dcterms:W3CDTF">2021-06-02T08:44:28Z</dcterms:modified>
</cp:coreProperties>
</file>