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5"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2" r:id="rId15"/>
    <p:sldId id="269" r:id="rId16"/>
    <p:sldId id="270" r:id="rId17"/>
  </p:sldIdLst>
  <p:sldSz cx="12192000" cy="6858000"/>
  <p:notesSz cx="6858000" cy="9144000"/>
  <p:embeddedFontLst>
    <p:embeddedFont>
      <p:font typeface="Arial Black" panose="020B0A04020102020204" pitchFamily="34" charset="0"/>
      <p:regular r:id="rId19"/>
      <p:bold r:id="rId20"/>
    </p:embeddedFont>
    <p:embeddedFont>
      <p:font typeface="Calibri" panose="020F0502020204030204" pitchFamily="34" charset="0"/>
      <p:regular r:id="rId21"/>
      <p:bold r:id="rId22"/>
      <p:italic r:id="rId23"/>
      <p:boldItalic r:id="rId24"/>
    </p:embeddedFont>
    <p:embeddedFont>
      <p:font typeface="Montserrat" panose="020B0604020202020204" charset="0"/>
      <p:regular r:id="rId25"/>
      <p:bold r:id="rId26"/>
      <p:italic r:id="rId27"/>
      <p:boldItalic r:id="rId28"/>
    </p:embeddedFont>
    <p:embeddedFont>
      <p:font typeface="Poppins" panose="020B0604020202020204" charset="0"/>
      <p:regular r:id="rId29"/>
      <p:bold r:id="rId30"/>
      <p:italic r:id="rId31"/>
      <p:boldItalic r:id="rId32"/>
    </p:embeddedFont>
    <p:embeddedFont>
      <p:font typeface="Roboto" panose="02000000000000000000" pitchFamily="2"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1D223F9-883F-4AD9-A454-B3B37B9BFC81}">
  <a:tblStyle styleId="{D1D223F9-883F-4AD9-A454-B3B37B9BFC8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240" y="3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3.fntdata"/><Relationship Id="rId34" Type="http://schemas.openxmlformats.org/officeDocument/2006/relationships/font" Target="fonts/font1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 name="Google Shape;6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 name="Google Shape;6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d62189df53_1_3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5" name="Google Shape;435;gd62189df53_1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gd62189df53_1_1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gd62189df53_1_1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2" name="Google Shape;51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2" name="Google Shape;53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2" name="Google Shape;622;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5" name="Google Shape;56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7" name="Google Shape;57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8" name="Google Shape;57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 name="Google Shape;7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 name="Google Shape;10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 name="Google Shape;14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5" name="Google Shape;16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4" name="Google Shape;29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0" name="Google Shape;35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d62189df53_1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5" name="Google Shape;395;gd62189df53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and Content" type="obj">
  <p:cSld name="OBJECT">
    <p:spTree>
      <p:nvGrpSpPr>
        <p:cNvPr id="1" name="Shape 16"/>
        <p:cNvGrpSpPr/>
        <p:nvPr/>
      </p:nvGrpSpPr>
      <p:grpSpPr>
        <a:xfrm>
          <a:off x="0" y="0"/>
          <a:ext cx="0" cy="0"/>
          <a:chOff x="0" y="0"/>
          <a:chExt cx="0" cy="0"/>
        </a:xfrm>
      </p:grpSpPr>
      <p:pic>
        <p:nvPicPr>
          <p:cNvPr id="17" name="Google Shape;17;p3"/>
          <p:cNvPicPr preferRelativeResize="0"/>
          <p:nvPr/>
        </p:nvPicPr>
        <p:blipFill rotWithShape="1">
          <a:blip r:embed="rId2">
            <a:alphaModFix/>
          </a:blip>
          <a:srcRect/>
          <a:stretch/>
        </p:blipFill>
        <p:spPr>
          <a:xfrm>
            <a:off x="10726003" y="302080"/>
            <a:ext cx="1061080" cy="299695"/>
          </a:xfrm>
          <a:prstGeom prst="rect">
            <a:avLst/>
          </a:prstGeom>
          <a:noFill/>
          <a:ln>
            <a:noFill/>
          </a:ln>
        </p:spPr>
      </p:pic>
      <p:sp>
        <p:nvSpPr>
          <p:cNvPr id="18" name="Google Shape;18;p3"/>
          <p:cNvSpPr/>
          <p:nvPr/>
        </p:nvSpPr>
        <p:spPr>
          <a:xfrm>
            <a:off x="11732950" y="6399213"/>
            <a:ext cx="287338" cy="322263"/>
          </a:xfrm>
          <a:custGeom>
            <a:avLst/>
            <a:gdLst/>
            <a:ahLst/>
            <a:cxnLst/>
            <a:rect l="l" t="t" r="r" b="b"/>
            <a:pathLst>
              <a:path w="1280" h="1429" extrusionOk="0">
                <a:moveTo>
                  <a:pt x="1276" y="580"/>
                </a:moveTo>
                <a:cubicBezTo>
                  <a:pt x="1276" y="580"/>
                  <a:pt x="1275" y="512"/>
                  <a:pt x="1206" y="474"/>
                </a:cubicBezTo>
                <a:cubicBezTo>
                  <a:pt x="1187" y="462"/>
                  <a:pt x="1166" y="456"/>
                  <a:pt x="1144" y="453"/>
                </a:cubicBezTo>
                <a:cubicBezTo>
                  <a:pt x="1072" y="444"/>
                  <a:pt x="809" y="412"/>
                  <a:pt x="719" y="399"/>
                </a:cubicBezTo>
                <a:cubicBezTo>
                  <a:pt x="824" y="194"/>
                  <a:pt x="824" y="194"/>
                  <a:pt x="824" y="194"/>
                </a:cubicBezTo>
                <a:cubicBezTo>
                  <a:pt x="824" y="190"/>
                  <a:pt x="824" y="190"/>
                  <a:pt x="824" y="190"/>
                </a:cubicBezTo>
                <a:cubicBezTo>
                  <a:pt x="842" y="189"/>
                  <a:pt x="860" y="179"/>
                  <a:pt x="870" y="159"/>
                </a:cubicBezTo>
                <a:cubicBezTo>
                  <a:pt x="885" y="134"/>
                  <a:pt x="879" y="100"/>
                  <a:pt x="856" y="87"/>
                </a:cubicBezTo>
                <a:cubicBezTo>
                  <a:pt x="833" y="73"/>
                  <a:pt x="802" y="85"/>
                  <a:pt x="786" y="112"/>
                </a:cubicBezTo>
                <a:cubicBezTo>
                  <a:pt x="775" y="131"/>
                  <a:pt x="775" y="154"/>
                  <a:pt x="786" y="171"/>
                </a:cubicBezTo>
                <a:cubicBezTo>
                  <a:pt x="677" y="394"/>
                  <a:pt x="677" y="394"/>
                  <a:pt x="677" y="394"/>
                </a:cubicBezTo>
                <a:cubicBezTo>
                  <a:pt x="603" y="394"/>
                  <a:pt x="603" y="394"/>
                  <a:pt x="603" y="394"/>
                </a:cubicBezTo>
                <a:cubicBezTo>
                  <a:pt x="504" y="129"/>
                  <a:pt x="504" y="129"/>
                  <a:pt x="504" y="129"/>
                </a:cubicBezTo>
                <a:cubicBezTo>
                  <a:pt x="519" y="113"/>
                  <a:pt x="527" y="90"/>
                  <a:pt x="523" y="66"/>
                </a:cubicBezTo>
                <a:cubicBezTo>
                  <a:pt x="518" y="27"/>
                  <a:pt x="486" y="0"/>
                  <a:pt x="452" y="5"/>
                </a:cubicBezTo>
                <a:cubicBezTo>
                  <a:pt x="419" y="10"/>
                  <a:pt x="396" y="46"/>
                  <a:pt x="402" y="84"/>
                </a:cubicBezTo>
                <a:cubicBezTo>
                  <a:pt x="407" y="121"/>
                  <a:pt x="438" y="148"/>
                  <a:pt x="470" y="144"/>
                </a:cubicBezTo>
                <a:cubicBezTo>
                  <a:pt x="472" y="147"/>
                  <a:pt x="472" y="147"/>
                  <a:pt x="472" y="147"/>
                </a:cubicBezTo>
                <a:cubicBezTo>
                  <a:pt x="567" y="387"/>
                  <a:pt x="567" y="387"/>
                  <a:pt x="567" y="387"/>
                </a:cubicBezTo>
                <a:cubicBezTo>
                  <a:pt x="235" y="387"/>
                  <a:pt x="235" y="387"/>
                  <a:pt x="235" y="387"/>
                </a:cubicBezTo>
                <a:cubicBezTo>
                  <a:pt x="173" y="387"/>
                  <a:pt x="115" y="418"/>
                  <a:pt x="84" y="471"/>
                </a:cubicBezTo>
                <a:cubicBezTo>
                  <a:pt x="67" y="499"/>
                  <a:pt x="54" y="534"/>
                  <a:pt x="52" y="580"/>
                </a:cubicBezTo>
                <a:cubicBezTo>
                  <a:pt x="43" y="735"/>
                  <a:pt x="0" y="1292"/>
                  <a:pt x="85" y="1379"/>
                </a:cubicBezTo>
                <a:cubicBezTo>
                  <a:pt x="104" y="1398"/>
                  <a:pt x="139" y="1429"/>
                  <a:pt x="449" y="1411"/>
                </a:cubicBezTo>
                <a:cubicBezTo>
                  <a:pt x="776" y="1393"/>
                  <a:pt x="1107" y="1348"/>
                  <a:pt x="1177" y="1339"/>
                </a:cubicBezTo>
                <a:cubicBezTo>
                  <a:pt x="1195" y="1336"/>
                  <a:pt x="1213" y="1330"/>
                  <a:pt x="1228" y="1318"/>
                </a:cubicBezTo>
                <a:cubicBezTo>
                  <a:pt x="1250" y="1303"/>
                  <a:pt x="1275" y="1273"/>
                  <a:pt x="1276" y="1220"/>
                </a:cubicBezTo>
                <a:cubicBezTo>
                  <a:pt x="1280" y="1122"/>
                  <a:pt x="1276" y="580"/>
                  <a:pt x="1276" y="580"/>
                </a:cubicBezTo>
                <a:close/>
              </a:path>
            </a:pathLst>
          </a:custGeom>
          <a:solidFill>
            <a:srgbClr val="008BFC"/>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Roboto"/>
              <a:ea typeface="Roboto"/>
              <a:cs typeface="Roboto"/>
              <a:sym typeface="Roboto"/>
            </a:endParaRPr>
          </a:p>
        </p:txBody>
      </p:sp>
      <p:sp>
        <p:nvSpPr>
          <p:cNvPr id="19" name="Google Shape;19;p3"/>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8BFC"/>
              </a:buClr>
              <a:buSzPts val="3470"/>
              <a:buFont typeface="Roboto"/>
              <a:buNone/>
              <a:defRPr sz="3470" b="1">
                <a:solidFill>
                  <a:srgbClr val="008BFC"/>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3"/>
          <p:cNvSpPr txBox="1">
            <a:spLocks noGrp="1"/>
          </p:cNvSpPr>
          <p:nvPr>
            <p:ph type="body" idx="1"/>
          </p:nvPr>
        </p:nvSpPr>
        <p:spPr>
          <a:xfrm>
            <a:off x="259079" y="1168138"/>
            <a:ext cx="11787723" cy="5070102"/>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44546A"/>
              </a:buClr>
              <a:buSzPts val="2000"/>
              <a:buChar char="•"/>
              <a:defRPr sz="2000">
                <a:solidFill>
                  <a:srgbClr val="44546A"/>
                </a:solidFill>
              </a:defRPr>
            </a:lvl1pPr>
            <a:lvl2pPr marL="914400" lvl="1" indent="-342900" algn="l">
              <a:lnSpc>
                <a:spcPct val="90000"/>
              </a:lnSpc>
              <a:spcBef>
                <a:spcPts val="500"/>
              </a:spcBef>
              <a:spcAft>
                <a:spcPts val="0"/>
              </a:spcAft>
              <a:buClr>
                <a:srgbClr val="44546A"/>
              </a:buClr>
              <a:buSzPts val="1800"/>
              <a:buChar char="•"/>
              <a:defRPr sz="1800">
                <a:solidFill>
                  <a:srgbClr val="44546A"/>
                </a:solidFill>
              </a:defRPr>
            </a:lvl2pPr>
            <a:lvl3pPr marL="1371600" lvl="2" indent="-330200" algn="l">
              <a:lnSpc>
                <a:spcPct val="90000"/>
              </a:lnSpc>
              <a:spcBef>
                <a:spcPts val="500"/>
              </a:spcBef>
              <a:spcAft>
                <a:spcPts val="0"/>
              </a:spcAft>
              <a:buClr>
                <a:srgbClr val="44546A"/>
              </a:buClr>
              <a:buSzPts val="1600"/>
              <a:buChar char="•"/>
              <a:defRPr sz="1600">
                <a:solidFill>
                  <a:srgbClr val="44546A"/>
                </a:solidFill>
              </a:defRPr>
            </a:lvl3pPr>
            <a:lvl4pPr marL="1828800" lvl="3" indent="-317500" algn="l">
              <a:lnSpc>
                <a:spcPct val="90000"/>
              </a:lnSpc>
              <a:spcBef>
                <a:spcPts val="500"/>
              </a:spcBef>
              <a:spcAft>
                <a:spcPts val="0"/>
              </a:spcAft>
              <a:buClr>
                <a:srgbClr val="44546A"/>
              </a:buClr>
              <a:buSzPts val="1400"/>
              <a:buChar char="•"/>
              <a:defRPr sz="1400">
                <a:solidFill>
                  <a:srgbClr val="44546A"/>
                </a:solidFill>
              </a:defRPr>
            </a:lvl4pPr>
            <a:lvl5pPr marL="2286000" lvl="4" indent="-317500" algn="l">
              <a:lnSpc>
                <a:spcPct val="90000"/>
              </a:lnSpc>
              <a:spcBef>
                <a:spcPts val="500"/>
              </a:spcBef>
              <a:spcAft>
                <a:spcPts val="0"/>
              </a:spcAft>
              <a:buClr>
                <a:srgbClr val="44546A"/>
              </a:buClr>
              <a:buSzPts val="1400"/>
              <a:buChar char="•"/>
              <a:defRPr sz="1400">
                <a:solidFill>
                  <a:srgbClr val="44546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3"/>
          <p:cNvSpPr txBox="1">
            <a:spLocks noGrp="1"/>
          </p:cNvSpPr>
          <p:nvPr>
            <p:ph type="sldNum" idx="12"/>
          </p:nvPr>
        </p:nvSpPr>
        <p:spPr>
          <a:xfrm>
            <a:off x="9303603" y="6418246"/>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00" b="1" i="0" u="none" strike="noStrike" cap="none">
                <a:solidFill>
                  <a:schemeClr val="lt1"/>
                </a:solidFill>
                <a:latin typeface="Roboto"/>
                <a:ea typeface="Roboto"/>
                <a:cs typeface="Roboto"/>
                <a:sym typeface="Roboto"/>
              </a:defRPr>
            </a:lvl1pPr>
            <a:lvl2pPr marL="0" lvl="1" indent="0" algn="r">
              <a:spcBef>
                <a:spcPts val="0"/>
              </a:spcBef>
              <a:buNone/>
              <a:defRPr sz="1000" b="1" i="0" u="none" strike="noStrike" cap="none">
                <a:solidFill>
                  <a:schemeClr val="lt1"/>
                </a:solidFill>
                <a:latin typeface="Roboto"/>
                <a:ea typeface="Roboto"/>
                <a:cs typeface="Roboto"/>
                <a:sym typeface="Roboto"/>
              </a:defRPr>
            </a:lvl2pPr>
            <a:lvl3pPr marL="0" lvl="2" indent="0" algn="r">
              <a:spcBef>
                <a:spcPts val="0"/>
              </a:spcBef>
              <a:buNone/>
              <a:defRPr sz="1000" b="1" i="0" u="none" strike="noStrike" cap="none">
                <a:solidFill>
                  <a:schemeClr val="lt1"/>
                </a:solidFill>
                <a:latin typeface="Roboto"/>
                <a:ea typeface="Roboto"/>
                <a:cs typeface="Roboto"/>
                <a:sym typeface="Roboto"/>
              </a:defRPr>
            </a:lvl3pPr>
            <a:lvl4pPr marL="0" lvl="3" indent="0" algn="r">
              <a:spcBef>
                <a:spcPts val="0"/>
              </a:spcBef>
              <a:buNone/>
              <a:defRPr sz="1000" b="1" i="0" u="none" strike="noStrike" cap="none">
                <a:solidFill>
                  <a:schemeClr val="lt1"/>
                </a:solidFill>
                <a:latin typeface="Roboto"/>
                <a:ea typeface="Roboto"/>
                <a:cs typeface="Roboto"/>
                <a:sym typeface="Roboto"/>
              </a:defRPr>
            </a:lvl4pPr>
            <a:lvl5pPr marL="0" lvl="4" indent="0" algn="r">
              <a:spcBef>
                <a:spcPts val="0"/>
              </a:spcBef>
              <a:buNone/>
              <a:defRPr sz="1000" b="1" i="0" u="none" strike="noStrike" cap="none">
                <a:solidFill>
                  <a:schemeClr val="lt1"/>
                </a:solidFill>
                <a:latin typeface="Roboto"/>
                <a:ea typeface="Roboto"/>
                <a:cs typeface="Roboto"/>
                <a:sym typeface="Roboto"/>
              </a:defRPr>
            </a:lvl5pPr>
            <a:lvl6pPr marL="0" lvl="5" indent="0" algn="r">
              <a:spcBef>
                <a:spcPts val="0"/>
              </a:spcBef>
              <a:buNone/>
              <a:defRPr sz="1000" b="1" i="0" u="none" strike="noStrike" cap="none">
                <a:solidFill>
                  <a:schemeClr val="lt1"/>
                </a:solidFill>
                <a:latin typeface="Roboto"/>
                <a:ea typeface="Roboto"/>
                <a:cs typeface="Roboto"/>
                <a:sym typeface="Roboto"/>
              </a:defRPr>
            </a:lvl6pPr>
            <a:lvl7pPr marL="0" lvl="6" indent="0" algn="r">
              <a:spcBef>
                <a:spcPts val="0"/>
              </a:spcBef>
              <a:buNone/>
              <a:defRPr sz="1000" b="1" i="0" u="none" strike="noStrike" cap="none">
                <a:solidFill>
                  <a:schemeClr val="lt1"/>
                </a:solidFill>
                <a:latin typeface="Roboto"/>
                <a:ea typeface="Roboto"/>
                <a:cs typeface="Roboto"/>
                <a:sym typeface="Roboto"/>
              </a:defRPr>
            </a:lvl7pPr>
            <a:lvl8pPr marL="0" lvl="7" indent="0" algn="r">
              <a:spcBef>
                <a:spcPts val="0"/>
              </a:spcBef>
              <a:buNone/>
              <a:defRPr sz="1000" b="1" i="0" u="none" strike="noStrike" cap="none">
                <a:solidFill>
                  <a:schemeClr val="lt1"/>
                </a:solidFill>
                <a:latin typeface="Roboto"/>
                <a:ea typeface="Roboto"/>
                <a:cs typeface="Roboto"/>
                <a:sym typeface="Roboto"/>
              </a:defRPr>
            </a:lvl8pPr>
            <a:lvl9pPr marL="0" lvl="8" indent="0" algn="r">
              <a:spcBef>
                <a:spcPts val="0"/>
              </a:spcBef>
              <a:buNone/>
              <a:defRPr sz="1000" b="1"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
        <p:nvSpPr>
          <p:cNvPr id="22" name="Google Shape;22;p3"/>
          <p:cNvSpPr/>
          <p:nvPr/>
        </p:nvSpPr>
        <p:spPr>
          <a:xfrm>
            <a:off x="0" y="109714"/>
            <a:ext cx="45719" cy="866058"/>
          </a:xfrm>
          <a:prstGeom prst="rect">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23" name="Google Shape;23;p3"/>
          <p:cNvSpPr/>
          <p:nvPr/>
        </p:nvSpPr>
        <p:spPr>
          <a:xfrm>
            <a:off x="213360" y="6490644"/>
            <a:ext cx="1891865" cy="2308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900" b="0" strike="noStrike">
                <a:solidFill>
                  <a:srgbClr val="008BFC"/>
                </a:solidFill>
                <a:latin typeface="Roboto"/>
                <a:ea typeface="Roboto"/>
                <a:cs typeface="Roboto"/>
                <a:sym typeface="Roboto"/>
              </a:rPr>
              <a:t>WWW.ADSTASH.COM</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4"/>
        <p:cNvGrpSpPr/>
        <p:nvPr/>
      </p:nvGrpSpPr>
      <p:grpSpPr>
        <a:xfrm>
          <a:off x="0" y="0"/>
          <a:ext cx="0" cy="0"/>
          <a:chOff x="0" y="0"/>
          <a:chExt cx="0" cy="0"/>
        </a:xfrm>
      </p:grpSpPr>
      <p:sp>
        <p:nvSpPr>
          <p:cNvPr id="25" name="Google Shape;25;p4"/>
          <p:cNvSpPr/>
          <p:nvPr/>
        </p:nvSpPr>
        <p:spPr>
          <a:xfrm>
            <a:off x="0" y="0"/>
            <a:ext cx="12192000" cy="6858000"/>
          </a:xfrm>
          <a:prstGeom prst="rect">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26" name="Google Shape;26;p4"/>
          <p:cNvSpPr/>
          <p:nvPr/>
        </p:nvSpPr>
        <p:spPr>
          <a:xfrm>
            <a:off x="11732950" y="6399213"/>
            <a:ext cx="287338" cy="322263"/>
          </a:xfrm>
          <a:custGeom>
            <a:avLst/>
            <a:gdLst/>
            <a:ahLst/>
            <a:cxnLst/>
            <a:rect l="l" t="t" r="r" b="b"/>
            <a:pathLst>
              <a:path w="1280" h="1429" extrusionOk="0">
                <a:moveTo>
                  <a:pt x="1276" y="580"/>
                </a:moveTo>
                <a:cubicBezTo>
                  <a:pt x="1276" y="580"/>
                  <a:pt x="1275" y="512"/>
                  <a:pt x="1206" y="474"/>
                </a:cubicBezTo>
                <a:cubicBezTo>
                  <a:pt x="1187" y="462"/>
                  <a:pt x="1166" y="456"/>
                  <a:pt x="1144" y="453"/>
                </a:cubicBezTo>
                <a:cubicBezTo>
                  <a:pt x="1072" y="444"/>
                  <a:pt x="809" y="412"/>
                  <a:pt x="719" y="399"/>
                </a:cubicBezTo>
                <a:cubicBezTo>
                  <a:pt x="824" y="194"/>
                  <a:pt x="824" y="194"/>
                  <a:pt x="824" y="194"/>
                </a:cubicBezTo>
                <a:cubicBezTo>
                  <a:pt x="824" y="190"/>
                  <a:pt x="824" y="190"/>
                  <a:pt x="824" y="190"/>
                </a:cubicBezTo>
                <a:cubicBezTo>
                  <a:pt x="842" y="189"/>
                  <a:pt x="860" y="179"/>
                  <a:pt x="870" y="159"/>
                </a:cubicBezTo>
                <a:cubicBezTo>
                  <a:pt x="885" y="134"/>
                  <a:pt x="879" y="100"/>
                  <a:pt x="856" y="87"/>
                </a:cubicBezTo>
                <a:cubicBezTo>
                  <a:pt x="833" y="73"/>
                  <a:pt x="802" y="85"/>
                  <a:pt x="786" y="112"/>
                </a:cubicBezTo>
                <a:cubicBezTo>
                  <a:pt x="775" y="131"/>
                  <a:pt x="775" y="154"/>
                  <a:pt x="786" y="171"/>
                </a:cubicBezTo>
                <a:cubicBezTo>
                  <a:pt x="677" y="394"/>
                  <a:pt x="677" y="394"/>
                  <a:pt x="677" y="394"/>
                </a:cubicBezTo>
                <a:cubicBezTo>
                  <a:pt x="603" y="394"/>
                  <a:pt x="603" y="394"/>
                  <a:pt x="603" y="394"/>
                </a:cubicBezTo>
                <a:cubicBezTo>
                  <a:pt x="504" y="129"/>
                  <a:pt x="504" y="129"/>
                  <a:pt x="504" y="129"/>
                </a:cubicBezTo>
                <a:cubicBezTo>
                  <a:pt x="519" y="113"/>
                  <a:pt x="527" y="90"/>
                  <a:pt x="523" y="66"/>
                </a:cubicBezTo>
                <a:cubicBezTo>
                  <a:pt x="518" y="27"/>
                  <a:pt x="486" y="0"/>
                  <a:pt x="452" y="5"/>
                </a:cubicBezTo>
                <a:cubicBezTo>
                  <a:pt x="419" y="10"/>
                  <a:pt x="396" y="46"/>
                  <a:pt x="402" y="84"/>
                </a:cubicBezTo>
                <a:cubicBezTo>
                  <a:pt x="407" y="121"/>
                  <a:pt x="438" y="148"/>
                  <a:pt x="470" y="144"/>
                </a:cubicBezTo>
                <a:cubicBezTo>
                  <a:pt x="472" y="147"/>
                  <a:pt x="472" y="147"/>
                  <a:pt x="472" y="147"/>
                </a:cubicBezTo>
                <a:cubicBezTo>
                  <a:pt x="567" y="387"/>
                  <a:pt x="567" y="387"/>
                  <a:pt x="567" y="387"/>
                </a:cubicBezTo>
                <a:cubicBezTo>
                  <a:pt x="235" y="387"/>
                  <a:pt x="235" y="387"/>
                  <a:pt x="235" y="387"/>
                </a:cubicBezTo>
                <a:cubicBezTo>
                  <a:pt x="173" y="387"/>
                  <a:pt x="115" y="418"/>
                  <a:pt x="84" y="471"/>
                </a:cubicBezTo>
                <a:cubicBezTo>
                  <a:pt x="67" y="499"/>
                  <a:pt x="54" y="534"/>
                  <a:pt x="52" y="580"/>
                </a:cubicBezTo>
                <a:cubicBezTo>
                  <a:pt x="43" y="735"/>
                  <a:pt x="0" y="1292"/>
                  <a:pt x="85" y="1379"/>
                </a:cubicBezTo>
                <a:cubicBezTo>
                  <a:pt x="104" y="1398"/>
                  <a:pt x="139" y="1429"/>
                  <a:pt x="449" y="1411"/>
                </a:cubicBezTo>
                <a:cubicBezTo>
                  <a:pt x="776" y="1393"/>
                  <a:pt x="1107" y="1348"/>
                  <a:pt x="1177" y="1339"/>
                </a:cubicBezTo>
                <a:cubicBezTo>
                  <a:pt x="1195" y="1336"/>
                  <a:pt x="1213" y="1330"/>
                  <a:pt x="1228" y="1318"/>
                </a:cubicBezTo>
                <a:cubicBezTo>
                  <a:pt x="1250" y="1303"/>
                  <a:pt x="1275" y="1273"/>
                  <a:pt x="1276" y="1220"/>
                </a:cubicBezTo>
                <a:cubicBezTo>
                  <a:pt x="1280" y="1122"/>
                  <a:pt x="1276" y="580"/>
                  <a:pt x="1276" y="58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rgbClr val="0090FF"/>
              </a:solidFill>
              <a:latin typeface="Roboto"/>
              <a:ea typeface="Roboto"/>
              <a:cs typeface="Roboto"/>
              <a:sym typeface="Roboto"/>
            </a:endParaRPr>
          </a:p>
        </p:txBody>
      </p:sp>
      <p:sp>
        <p:nvSpPr>
          <p:cNvPr id="27" name="Google Shape;27;p4"/>
          <p:cNvSpPr txBox="1">
            <a:spLocks noGrp="1"/>
          </p:cNvSpPr>
          <p:nvPr>
            <p:ph type="sldNum" idx="12"/>
          </p:nvPr>
        </p:nvSpPr>
        <p:spPr>
          <a:xfrm>
            <a:off x="9303603" y="6418246"/>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00" b="1">
                <a:solidFill>
                  <a:srgbClr val="0090FF"/>
                </a:solidFill>
                <a:latin typeface="Roboto"/>
                <a:ea typeface="Roboto"/>
                <a:cs typeface="Roboto"/>
                <a:sym typeface="Roboto"/>
              </a:defRPr>
            </a:lvl1pPr>
            <a:lvl2pPr marL="0" lvl="1" indent="0" algn="r">
              <a:spcBef>
                <a:spcPts val="0"/>
              </a:spcBef>
              <a:buNone/>
              <a:defRPr sz="1000" b="1">
                <a:solidFill>
                  <a:srgbClr val="0090FF"/>
                </a:solidFill>
                <a:latin typeface="Roboto"/>
                <a:ea typeface="Roboto"/>
                <a:cs typeface="Roboto"/>
                <a:sym typeface="Roboto"/>
              </a:defRPr>
            </a:lvl2pPr>
            <a:lvl3pPr marL="0" lvl="2" indent="0" algn="r">
              <a:spcBef>
                <a:spcPts val="0"/>
              </a:spcBef>
              <a:buNone/>
              <a:defRPr sz="1000" b="1">
                <a:solidFill>
                  <a:srgbClr val="0090FF"/>
                </a:solidFill>
                <a:latin typeface="Roboto"/>
                <a:ea typeface="Roboto"/>
                <a:cs typeface="Roboto"/>
                <a:sym typeface="Roboto"/>
              </a:defRPr>
            </a:lvl3pPr>
            <a:lvl4pPr marL="0" lvl="3" indent="0" algn="r">
              <a:spcBef>
                <a:spcPts val="0"/>
              </a:spcBef>
              <a:buNone/>
              <a:defRPr sz="1000" b="1">
                <a:solidFill>
                  <a:srgbClr val="0090FF"/>
                </a:solidFill>
                <a:latin typeface="Roboto"/>
                <a:ea typeface="Roboto"/>
                <a:cs typeface="Roboto"/>
                <a:sym typeface="Roboto"/>
              </a:defRPr>
            </a:lvl4pPr>
            <a:lvl5pPr marL="0" lvl="4" indent="0" algn="r">
              <a:spcBef>
                <a:spcPts val="0"/>
              </a:spcBef>
              <a:buNone/>
              <a:defRPr sz="1000" b="1">
                <a:solidFill>
                  <a:srgbClr val="0090FF"/>
                </a:solidFill>
                <a:latin typeface="Roboto"/>
                <a:ea typeface="Roboto"/>
                <a:cs typeface="Roboto"/>
                <a:sym typeface="Roboto"/>
              </a:defRPr>
            </a:lvl5pPr>
            <a:lvl6pPr marL="0" lvl="5" indent="0" algn="r">
              <a:spcBef>
                <a:spcPts val="0"/>
              </a:spcBef>
              <a:buNone/>
              <a:defRPr sz="1000" b="1">
                <a:solidFill>
                  <a:srgbClr val="0090FF"/>
                </a:solidFill>
                <a:latin typeface="Roboto"/>
                <a:ea typeface="Roboto"/>
                <a:cs typeface="Roboto"/>
                <a:sym typeface="Roboto"/>
              </a:defRPr>
            </a:lvl6pPr>
            <a:lvl7pPr marL="0" lvl="6" indent="0" algn="r">
              <a:spcBef>
                <a:spcPts val="0"/>
              </a:spcBef>
              <a:buNone/>
              <a:defRPr sz="1000" b="1">
                <a:solidFill>
                  <a:srgbClr val="0090FF"/>
                </a:solidFill>
                <a:latin typeface="Roboto"/>
                <a:ea typeface="Roboto"/>
                <a:cs typeface="Roboto"/>
                <a:sym typeface="Roboto"/>
              </a:defRPr>
            </a:lvl7pPr>
            <a:lvl8pPr marL="0" lvl="7" indent="0" algn="r">
              <a:spcBef>
                <a:spcPts val="0"/>
              </a:spcBef>
              <a:buNone/>
              <a:defRPr sz="1000" b="1">
                <a:solidFill>
                  <a:srgbClr val="0090FF"/>
                </a:solidFill>
                <a:latin typeface="Roboto"/>
                <a:ea typeface="Roboto"/>
                <a:cs typeface="Roboto"/>
                <a:sym typeface="Roboto"/>
              </a:defRPr>
            </a:lvl8pPr>
            <a:lvl9pPr marL="0" lvl="8" indent="0" algn="r">
              <a:spcBef>
                <a:spcPts val="0"/>
              </a:spcBef>
              <a:buNone/>
              <a:defRPr sz="1000" b="1">
                <a:solidFill>
                  <a:srgbClr val="0090FF"/>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
        <p:nvSpPr>
          <p:cNvPr id="28" name="Google Shape;28;p4"/>
          <p:cNvSpPr/>
          <p:nvPr/>
        </p:nvSpPr>
        <p:spPr>
          <a:xfrm>
            <a:off x="213360" y="6490644"/>
            <a:ext cx="1891865" cy="2308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900" b="0" strike="noStrike">
                <a:solidFill>
                  <a:schemeClr val="lt1"/>
                </a:solidFill>
                <a:latin typeface="Roboto"/>
                <a:ea typeface="Roboto"/>
                <a:cs typeface="Roboto"/>
                <a:sym typeface="Roboto"/>
              </a:rPr>
              <a:t>WWW.ADSTASH.COM</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9"/>
        <p:cNvGrpSpPr/>
        <p:nvPr/>
      </p:nvGrpSpPr>
      <p:grpSpPr>
        <a:xfrm>
          <a:off x="0" y="0"/>
          <a:ext cx="0" cy="0"/>
          <a:chOff x="0" y="0"/>
          <a:chExt cx="0" cy="0"/>
        </a:xfrm>
      </p:grpSpPr>
      <p:sp>
        <p:nvSpPr>
          <p:cNvPr id="30" name="Google Shape;30;p5"/>
          <p:cNvSpPr/>
          <p:nvPr/>
        </p:nvSpPr>
        <p:spPr>
          <a:xfrm flipH="1">
            <a:off x="7266398" y="0"/>
            <a:ext cx="4951053" cy="6858000"/>
          </a:xfrm>
          <a:custGeom>
            <a:avLst/>
            <a:gdLst/>
            <a:ahLst/>
            <a:cxnLst/>
            <a:rect l="l" t="t" r="r" b="b"/>
            <a:pathLst>
              <a:path w="4951053" h="6858000" extrusionOk="0">
                <a:moveTo>
                  <a:pt x="3347043" y="0"/>
                </a:moveTo>
                <a:lnTo>
                  <a:pt x="0" y="0"/>
                </a:lnTo>
                <a:lnTo>
                  <a:pt x="0" y="6858000"/>
                </a:lnTo>
                <a:lnTo>
                  <a:pt x="3347043" y="6858000"/>
                </a:lnTo>
                <a:lnTo>
                  <a:pt x="3487044" y="6736729"/>
                </a:lnTo>
                <a:cubicBezTo>
                  <a:pt x="4386416" y="5919300"/>
                  <a:pt x="4951053" y="4740089"/>
                  <a:pt x="4951053" y="3429000"/>
                </a:cubicBezTo>
                <a:cubicBezTo>
                  <a:pt x="4951053" y="2117911"/>
                  <a:pt x="4386416" y="938701"/>
                  <a:pt x="3487044" y="121272"/>
                </a:cubicBezTo>
                <a:close/>
              </a:path>
            </a:pathLst>
          </a:custGeom>
          <a:solidFill>
            <a:srgbClr val="F2F2F2">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pic>
        <p:nvPicPr>
          <p:cNvPr id="31" name="Google Shape;31;p5"/>
          <p:cNvPicPr preferRelativeResize="0"/>
          <p:nvPr/>
        </p:nvPicPr>
        <p:blipFill rotWithShape="1">
          <a:blip r:embed="rId2">
            <a:alphaModFix/>
          </a:blip>
          <a:srcRect/>
          <a:stretch/>
        </p:blipFill>
        <p:spPr>
          <a:xfrm>
            <a:off x="10726003" y="302080"/>
            <a:ext cx="1061080" cy="299695"/>
          </a:xfrm>
          <a:prstGeom prst="rect">
            <a:avLst/>
          </a:prstGeom>
          <a:noFill/>
          <a:ln>
            <a:noFill/>
          </a:ln>
        </p:spPr>
      </p:pic>
      <p:sp>
        <p:nvSpPr>
          <p:cNvPr id="32" name="Google Shape;32;p5"/>
          <p:cNvSpPr/>
          <p:nvPr/>
        </p:nvSpPr>
        <p:spPr>
          <a:xfrm>
            <a:off x="11732950" y="6399213"/>
            <a:ext cx="287338" cy="322263"/>
          </a:xfrm>
          <a:custGeom>
            <a:avLst/>
            <a:gdLst/>
            <a:ahLst/>
            <a:cxnLst/>
            <a:rect l="l" t="t" r="r" b="b"/>
            <a:pathLst>
              <a:path w="1280" h="1429" extrusionOk="0">
                <a:moveTo>
                  <a:pt x="1276" y="580"/>
                </a:moveTo>
                <a:cubicBezTo>
                  <a:pt x="1276" y="580"/>
                  <a:pt x="1275" y="512"/>
                  <a:pt x="1206" y="474"/>
                </a:cubicBezTo>
                <a:cubicBezTo>
                  <a:pt x="1187" y="462"/>
                  <a:pt x="1166" y="456"/>
                  <a:pt x="1144" y="453"/>
                </a:cubicBezTo>
                <a:cubicBezTo>
                  <a:pt x="1072" y="444"/>
                  <a:pt x="809" y="412"/>
                  <a:pt x="719" y="399"/>
                </a:cubicBezTo>
                <a:cubicBezTo>
                  <a:pt x="824" y="194"/>
                  <a:pt x="824" y="194"/>
                  <a:pt x="824" y="194"/>
                </a:cubicBezTo>
                <a:cubicBezTo>
                  <a:pt x="824" y="190"/>
                  <a:pt x="824" y="190"/>
                  <a:pt x="824" y="190"/>
                </a:cubicBezTo>
                <a:cubicBezTo>
                  <a:pt x="842" y="189"/>
                  <a:pt x="860" y="179"/>
                  <a:pt x="870" y="159"/>
                </a:cubicBezTo>
                <a:cubicBezTo>
                  <a:pt x="885" y="134"/>
                  <a:pt x="879" y="100"/>
                  <a:pt x="856" y="87"/>
                </a:cubicBezTo>
                <a:cubicBezTo>
                  <a:pt x="833" y="73"/>
                  <a:pt x="802" y="85"/>
                  <a:pt x="786" y="112"/>
                </a:cubicBezTo>
                <a:cubicBezTo>
                  <a:pt x="775" y="131"/>
                  <a:pt x="775" y="154"/>
                  <a:pt x="786" y="171"/>
                </a:cubicBezTo>
                <a:cubicBezTo>
                  <a:pt x="677" y="394"/>
                  <a:pt x="677" y="394"/>
                  <a:pt x="677" y="394"/>
                </a:cubicBezTo>
                <a:cubicBezTo>
                  <a:pt x="603" y="394"/>
                  <a:pt x="603" y="394"/>
                  <a:pt x="603" y="394"/>
                </a:cubicBezTo>
                <a:cubicBezTo>
                  <a:pt x="504" y="129"/>
                  <a:pt x="504" y="129"/>
                  <a:pt x="504" y="129"/>
                </a:cubicBezTo>
                <a:cubicBezTo>
                  <a:pt x="519" y="113"/>
                  <a:pt x="527" y="90"/>
                  <a:pt x="523" y="66"/>
                </a:cubicBezTo>
                <a:cubicBezTo>
                  <a:pt x="518" y="27"/>
                  <a:pt x="486" y="0"/>
                  <a:pt x="452" y="5"/>
                </a:cubicBezTo>
                <a:cubicBezTo>
                  <a:pt x="419" y="10"/>
                  <a:pt x="396" y="46"/>
                  <a:pt x="402" y="84"/>
                </a:cubicBezTo>
                <a:cubicBezTo>
                  <a:pt x="407" y="121"/>
                  <a:pt x="438" y="148"/>
                  <a:pt x="470" y="144"/>
                </a:cubicBezTo>
                <a:cubicBezTo>
                  <a:pt x="472" y="147"/>
                  <a:pt x="472" y="147"/>
                  <a:pt x="472" y="147"/>
                </a:cubicBezTo>
                <a:cubicBezTo>
                  <a:pt x="567" y="387"/>
                  <a:pt x="567" y="387"/>
                  <a:pt x="567" y="387"/>
                </a:cubicBezTo>
                <a:cubicBezTo>
                  <a:pt x="235" y="387"/>
                  <a:pt x="235" y="387"/>
                  <a:pt x="235" y="387"/>
                </a:cubicBezTo>
                <a:cubicBezTo>
                  <a:pt x="173" y="387"/>
                  <a:pt x="115" y="418"/>
                  <a:pt x="84" y="471"/>
                </a:cubicBezTo>
                <a:cubicBezTo>
                  <a:pt x="67" y="499"/>
                  <a:pt x="54" y="534"/>
                  <a:pt x="52" y="580"/>
                </a:cubicBezTo>
                <a:cubicBezTo>
                  <a:pt x="43" y="735"/>
                  <a:pt x="0" y="1292"/>
                  <a:pt x="85" y="1379"/>
                </a:cubicBezTo>
                <a:cubicBezTo>
                  <a:pt x="104" y="1398"/>
                  <a:pt x="139" y="1429"/>
                  <a:pt x="449" y="1411"/>
                </a:cubicBezTo>
                <a:cubicBezTo>
                  <a:pt x="776" y="1393"/>
                  <a:pt x="1107" y="1348"/>
                  <a:pt x="1177" y="1339"/>
                </a:cubicBezTo>
                <a:cubicBezTo>
                  <a:pt x="1195" y="1336"/>
                  <a:pt x="1213" y="1330"/>
                  <a:pt x="1228" y="1318"/>
                </a:cubicBezTo>
                <a:cubicBezTo>
                  <a:pt x="1250" y="1303"/>
                  <a:pt x="1275" y="1273"/>
                  <a:pt x="1276" y="1220"/>
                </a:cubicBezTo>
                <a:cubicBezTo>
                  <a:pt x="1280" y="1122"/>
                  <a:pt x="1276" y="580"/>
                  <a:pt x="1276" y="580"/>
                </a:cubicBezTo>
                <a:close/>
              </a:path>
            </a:pathLst>
          </a:custGeom>
          <a:solidFill>
            <a:srgbClr val="008BFC"/>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Roboto"/>
              <a:ea typeface="Roboto"/>
              <a:cs typeface="Roboto"/>
              <a:sym typeface="Roboto"/>
            </a:endParaRPr>
          </a:p>
        </p:txBody>
      </p:sp>
      <p:sp>
        <p:nvSpPr>
          <p:cNvPr id="33" name="Google Shape;33;p5"/>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8BFC"/>
              </a:buClr>
              <a:buSzPts val="3470"/>
              <a:buFont typeface="Roboto"/>
              <a:buNone/>
              <a:defRPr sz="3470" b="1">
                <a:solidFill>
                  <a:srgbClr val="008BFC"/>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5"/>
          <p:cNvSpPr txBox="1">
            <a:spLocks noGrp="1"/>
          </p:cNvSpPr>
          <p:nvPr>
            <p:ph type="body" idx="1"/>
          </p:nvPr>
        </p:nvSpPr>
        <p:spPr>
          <a:xfrm>
            <a:off x="259079" y="1168138"/>
            <a:ext cx="11787723" cy="5070102"/>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44546A"/>
              </a:buClr>
              <a:buSzPts val="2000"/>
              <a:buChar char="•"/>
              <a:defRPr sz="2000">
                <a:solidFill>
                  <a:srgbClr val="44546A"/>
                </a:solidFill>
              </a:defRPr>
            </a:lvl1pPr>
            <a:lvl2pPr marL="914400" lvl="1" indent="-342900" algn="l">
              <a:lnSpc>
                <a:spcPct val="90000"/>
              </a:lnSpc>
              <a:spcBef>
                <a:spcPts val="500"/>
              </a:spcBef>
              <a:spcAft>
                <a:spcPts val="0"/>
              </a:spcAft>
              <a:buClr>
                <a:srgbClr val="44546A"/>
              </a:buClr>
              <a:buSzPts val="1800"/>
              <a:buChar char="•"/>
              <a:defRPr sz="1800">
                <a:solidFill>
                  <a:srgbClr val="44546A"/>
                </a:solidFill>
              </a:defRPr>
            </a:lvl2pPr>
            <a:lvl3pPr marL="1371600" lvl="2" indent="-330200" algn="l">
              <a:lnSpc>
                <a:spcPct val="90000"/>
              </a:lnSpc>
              <a:spcBef>
                <a:spcPts val="500"/>
              </a:spcBef>
              <a:spcAft>
                <a:spcPts val="0"/>
              </a:spcAft>
              <a:buClr>
                <a:srgbClr val="44546A"/>
              </a:buClr>
              <a:buSzPts val="1600"/>
              <a:buChar char="•"/>
              <a:defRPr sz="1600">
                <a:solidFill>
                  <a:srgbClr val="44546A"/>
                </a:solidFill>
              </a:defRPr>
            </a:lvl3pPr>
            <a:lvl4pPr marL="1828800" lvl="3" indent="-317500" algn="l">
              <a:lnSpc>
                <a:spcPct val="90000"/>
              </a:lnSpc>
              <a:spcBef>
                <a:spcPts val="500"/>
              </a:spcBef>
              <a:spcAft>
                <a:spcPts val="0"/>
              </a:spcAft>
              <a:buClr>
                <a:srgbClr val="44546A"/>
              </a:buClr>
              <a:buSzPts val="1400"/>
              <a:buChar char="•"/>
              <a:defRPr sz="1400">
                <a:solidFill>
                  <a:srgbClr val="44546A"/>
                </a:solidFill>
              </a:defRPr>
            </a:lvl4pPr>
            <a:lvl5pPr marL="2286000" lvl="4" indent="-317500" algn="l">
              <a:lnSpc>
                <a:spcPct val="90000"/>
              </a:lnSpc>
              <a:spcBef>
                <a:spcPts val="500"/>
              </a:spcBef>
              <a:spcAft>
                <a:spcPts val="0"/>
              </a:spcAft>
              <a:buClr>
                <a:srgbClr val="44546A"/>
              </a:buClr>
              <a:buSzPts val="1400"/>
              <a:buChar char="•"/>
              <a:defRPr sz="1400">
                <a:solidFill>
                  <a:srgbClr val="44546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5"/>
          <p:cNvSpPr txBox="1">
            <a:spLocks noGrp="1"/>
          </p:cNvSpPr>
          <p:nvPr>
            <p:ph type="sldNum" idx="12"/>
          </p:nvPr>
        </p:nvSpPr>
        <p:spPr>
          <a:xfrm>
            <a:off x="9303603" y="6418246"/>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00" b="1">
                <a:solidFill>
                  <a:schemeClr val="lt1"/>
                </a:solidFill>
                <a:latin typeface="Roboto"/>
                <a:ea typeface="Roboto"/>
                <a:cs typeface="Roboto"/>
                <a:sym typeface="Roboto"/>
              </a:defRPr>
            </a:lvl1pPr>
            <a:lvl2pPr marL="0" lvl="1" indent="0" algn="r">
              <a:spcBef>
                <a:spcPts val="0"/>
              </a:spcBef>
              <a:buNone/>
              <a:defRPr sz="1000" b="1">
                <a:solidFill>
                  <a:schemeClr val="lt1"/>
                </a:solidFill>
                <a:latin typeface="Roboto"/>
                <a:ea typeface="Roboto"/>
                <a:cs typeface="Roboto"/>
                <a:sym typeface="Roboto"/>
              </a:defRPr>
            </a:lvl2pPr>
            <a:lvl3pPr marL="0" lvl="2" indent="0" algn="r">
              <a:spcBef>
                <a:spcPts val="0"/>
              </a:spcBef>
              <a:buNone/>
              <a:defRPr sz="1000" b="1">
                <a:solidFill>
                  <a:schemeClr val="lt1"/>
                </a:solidFill>
                <a:latin typeface="Roboto"/>
                <a:ea typeface="Roboto"/>
                <a:cs typeface="Roboto"/>
                <a:sym typeface="Roboto"/>
              </a:defRPr>
            </a:lvl3pPr>
            <a:lvl4pPr marL="0" lvl="3" indent="0" algn="r">
              <a:spcBef>
                <a:spcPts val="0"/>
              </a:spcBef>
              <a:buNone/>
              <a:defRPr sz="1000" b="1">
                <a:solidFill>
                  <a:schemeClr val="lt1"/>
                </a:solidFill>
                <a:latin typeface="Roboto"/>
                <a:ea typeface="Roboto"/>
                <a:cs typeface="Roboto"/>
                <a:sym typeface="Roboto"/>
              </a:defRPr>
            </a:lvl4pPr>
            <a:lvl5pPr marL="0" lvl="4" indent="0" algn="r">
              <a:spcBef>
                <a:spcPts val="0"/>
              </a:spcBef>
              <a:buNone/>
              <a:defRPr sz="1000" b="1">
                <a:solidFill>
                  <a:schemeClr val="lt1"/>
                </a:solidFill>
                <a:latin typeface="Roboto"/>
                <a:ea typeface="Roboto"/>
                <a:cs typeface="Roboto"/>
                <a:sym typeface="Roboto"/>
              </a:defRPr>
            </a:lvl5pPr>
            <a:lvl6pPr marL="0" lvl="5" indent="0" algn="r">
              <a:spcBef>
                <a:spcPts val="0"/>
              </a:spcBef>
              <a:buNone/>
              <a:defRPr sz="1000" b="1">
                <a:solidFill>
                  <a:schemeClr val="lt1"/>
                </a:solidFill>
                <a:latin typeface="Roboto"/>
                <a:ea typeface="Roboto"/>
                <a:cs typeface="Roboto"/>
                <a:sym typeface="Roboto"/>
              </a:defRPr>
            </a:lvl6pPr>
            <a:lvl7pPr marL="0" lvl="6" indent="0" algn="r">
              <a:spcBef>
                <a:spcPts val="0"/>
              </a:spcBef>
              <a:buNone/>
              <a:defRPr sz="1000" b="1">
                <a:solidFill>
                  <a:schemeClr val="lt1"/>
                </a:solidFill>
                <a:latin typeface="Roboto"/>
                <a:ea typeface="Roboto"/>
                <a:cs typeface="Roboto"/>
                <a:sym typeface="Roboto"/>
              </a:defRPr>
            </a:lvl7pPr>
            <a:lvl8pPr marL="0" lvl="7" indent="0" algn="r">
              <a:spcBef>
                <a:spcPts val="0"/>
              </a:spcBef>
              <a:buNone/>
              <a:defRPr sz="1000" b="1">
                <a:solidFill>
                  <a:schemeClr val="lt1"/>
                </a:solidFill>
                <a:latin typeface="Roboto"/>
                <a:ea typeface="Roboto"/>
                <a:cs typeface="Roboto"/>
                <a:sym typeface="Roboto"/>
              </a:defRPr>
            </a:lvl8pPr>
            <a:lvl9pPr marL="0" lvl="8" indent="0" algn="r">
              <a:spcBef>
                <a:spcPts val="0"/>
              </a:spcBef>
              <a:buNone/>
              <a:defRPr sz="1000" b="1">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
        <p:nvSpPr>
          <p:cNvPr id="36" name="Google Shape;36;p5"/>
          <p:cNvSpPr/>
          <p:nvPr/>
        </p:nvSpPr>
        <p:spPr>
          <a:xfrm>
            <a:off x="0" y="109714"/>
            <a:ext cx="45719" cy="866058"/>
          </a:xfrm>
          <a:prstGeom prst="rect">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37" name="Google Shape;37;p5"/>
          <p:cNvSpPr/>
          <p:nvPr/>
        </p:nvSpPr>
        <p:spPr>
          <a:xfrm>
            <a:off x="213360" y="6490644"/>
            <a:ext cx="1891865" cy="2308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900" b="0" strike="noStrike">
                <a:solidFill>
                  <a:srgbClr val="008BFC"/>
                </a:solidFill>
                <a:latin typeface="Roboto"/>
                <a:ea typeface="Roboto"/>
                <a:cs typeface="Roboto"/>
                <a:sym typeface="Roboto"/>
              </a:rPr>
              <a:t>WWW.ADSTASH.COM</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8"/>
        <p:cNvGrpSpPr/>
        <p:nvPr/>
      </p:nvGrpSpPr>
      <p:grpSpPr>
        <a:xfrm>
          <a:off x="0" y="0"/>
          <a:ext cx="0" cy="0"/>
          <a:chOff x="0" y="0"/>
          <a:chExt cx="0" cy="0"/>
        </a:xfrm>
      </p:grpSpPr>
      <p:sp>
        <p:nvSpPr>
          <p:cNvPr id="39" name="Google Shape;39;p6"/>
          <p:cNvSpPr txBox="1">
            <a:spLocks noGrp="1"/>
          </p:cNvSpPr>
          <p:nvPr>
            <p:ph type="body" idx="1"/>
          </p:nvPr>
        </p:nvSpPr>
        <p:spPr>
          <a:xfrm>
            <a:off x="623888" y="2528888"/>
            <a:ext cx="5170487" cy="29278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200"/>
              <a:buNone/>
              <a:defRPr sz="1200"/>
            </a:lvl1pPr>
            <a:lvl2pPr marL="914400" lvl="1" indent="-298450" algn="l">
              <a:lnSpc>
                <a:spcPct val="90000"/>
              </a:lnSpc>
              <a:spcBef>
                <a:spcPts val="500"/>
              </a:spcBef>
              <a:spcAft>
                <a:spcPts val="0"/>
              </a:spcAft>
              <a:buClr>
                <a:schemeClr val="dk1"/>
              </a:buClr>
              <a:buSzPts val="1100"/>
              <a:buChar char="•"/>
              <a:defRPr sz="1100"/>
            </a:lvl2pPr>
            <a:lvl3pPr marL="1371600" lvl="2" indent="-295275" algn="l">
              <a:lnSpc>
                <a:spcPct val="90000"/>
              </a:lnSpc>
              <a:spcBef>
                <a:spcPts val="500"/>
              </a:spcBef>
              <a:spcAft>
                <a:spcPts val="0"/>
              </a:spcAft>
              <a:buClr>
                <a:schemeClr val="dk1"/>
              </a:buClr>
              <a:buSzPts val="1050"/>
              <a:buChar char="•"/>
              <a:defRPr sz="1050"/>
            </a:lvl3pPr>
            <a:lvl4pPr marL="1828800" lvl="3" indent="-292100" algn="l">
              <a:lnSpc>
                <a:spcPct val="90000"/>
              </a:lnSpc>
              <a:spcBef>
                <a:spcPts val="500"/>
              </a:spcBef>
              <a:spcAft>
                <a:spcPts val="0"/>
              </a:spcAft>
              <a:buClr>
                <a:schemeClr val="dk1"/>
              </a:buClr>
              <a:buSzPts val="1000"/>
              <a:buChar char="•"/>
              <a:defRPr sz="1000"/>
            </a:lvl4pPr>
            <a:lvl5pPr marL="2286000" lvl="4" indent="-292100" algn="l">
              <a:lnSpc>
                <a:spcPct val="90000"/>
              </a:lnSpc>
              <a:spcBef>
                <a:spcPts val="500"/>
              </a:spcBef>
              <a:spcAft>
                <a:spcPts val="0"/>
              </a:spcAft>
              <a:buClr>
                <a:schemeClr val="dk1"/>
              </a:buClr>
              <a:buSzPts val="1000"/>
              <a:buChar char="•"/>
              <a:defRPr sz="10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0" name="Google Shape;40;p6"/>
          <p:cNvPicPr preferRelativeResize="0"/>
          <p:nvPr/>
        </p:nvPicPr>
        <p:blipFill rotWithShape="1">
          <a:blip r:embed="rId2">
            <a:alphaModFix/>
          </a:blip>
          <a:srcRect/>
          <a:stretch/>
        </p:blipFill>
        <p:spPr>
          <a:xfrm>
            <a:off x="10726003" y="302080"/>
            <a:ext cx="1061080" cy="299695"/>
          </a:xfrm>
          <a:prstGeom prst="rect">
            <a:avLst/>
          </a:prstGeom>
          <a:noFill/>
          <a:ln>
            <a:noFill/>
          </a:ln>
        </p:spPr>
      </p:pic>
      <p:sp>
        <p:nvSpPr>
          <p:cNvPr id="41" name="Google Shape;41;p6"/>
          <p:cNvSpPr/>
          <p:nvPr/>
        </p:nvSpPr>
        <p:spPr>
          <a:xfrm>
            <a:off x="11732950" y="6399213"/>
            <a:ext cx="287338" cy="322263"/>
          </a:xfrm>
          <a:custGeom>
            <a:avLst/>
            <a:gdLst/>
            <a:ahLst/>
            <a:cxnLst/>
            <a:rect l="l" t="t" r="r" b="b"/>
            <a:pathLst>
              <a:path w="1280" h="1429" extrusionOk="0">
                <a:moveTo>
                  <a:pt x="1276" y="580"/>
                </a:moveTo>
                <a:cubicBezTo>
                  <a:pt x="1276" y="580"/>
                  <a:pt x="1275" y="512"/>
                  <a:pt x="1206" y="474"/>
                </a:cubicBezTo>
                <a:cubicBezTo>
                  <a:pt x="1187" y="462"/>
                  <a:pt x="1166" y="456"/>
                  <a:pt x="1144" y="453"/>
                </a:cubicBezTo>
                <a:cubicBezTo>
                  <a:pt x="1072" y="444"/>
                  <a:pt x="809" y="412"/>
                  <a:pt x="719" y="399"/>
                </a:cubicBezTo>
                <a:cubicBezTo>
                  <a:pt x="824" y="194"/>
                  <a:pt x="824" y="194"/>
                  <a:pt x="824" y="194"/>
                </a:cubicBezTo>
                <a:cubicBezTo>
                  <a:pt x="824" y="190"/>
                  <a:pt x="824" y="190"/>
                  <a:pt x="824" y="190"/>
                </a:cubicBezTo>
                <a:cubicBezTo>
                  <a:pt x="842" y="189"/>
                  <a:pt x="860" y="179"/>
                  <a:pt x="870" y="159"/>
                </a:cubicBezTo>
                <a:cubicBezTo>
                  <a:pt x="885" y="134"/>
                  <a:pt x="879" y="100"/>
                  <a:pt x="856" y="87"/>
                </a:cubicBezTo>
                <a:cubicBezTo>
                  <a:pt x="833" y="73"/>
                  <a:pt x="802" y="85"/>
                  <a:pt x="786" y="112"/>
                </a:cubicBezTo>
                <a:cubicBezTo>
                  <a:pt x="775" y="131"/>
                  <a:pt x="775" y="154"/>
                  <a:pt x="786" y="171"/>
                </a:cubicBezTo>
                <a:cubicBezTo>
                  <a:pt x="677" y="394"/>
                  <a:pt x="677" y="394"/>
                  <a:pt x="677" y="394"/>
                </a:cubicBezTo>
                <a:cubicBezTo>
                  <a:pt x="603" y="394"/>
                  <a:pt x="603" y="394"/>
                  <a:pt x="603" y="394"/>
                </a:cubicBezTo>
                <a:cubicBezTo>
                  <a:pt x="504" y="129"/>
                  <a:pt x="504" y="129"/>
                  <a:pt x="504" y="129"/>
                </a:cubicBezTo>
                <a:cubicBezTo>
                  <a:pt x="519" y="113"/>
                  <a:pt x="527" y="90"/>
                  <a:pt x="523" y="66"/>
                </a:cubicBezTo>
                <a:cubicBezTo>
                  <a:pt x="518" y="27"/>
                  <a:pt x="486" y="0"/>
                  <a:pt x="452" y="5"/>
                </a:cubicBezTo>
                <a:cubicBezTo>
                  <a:pt x="419" y="10"/>
                  <a:pt x="396" y="46"/>
                  <a:pt x="402" y="84"/>
                </a:cubicBezTo>
                <a:cubicBezTo>
                  <a:pt x="407" y="121"/>
                  <a:pt x="438" y="148"/>
                  <a:pt x="470" y="144"/>
                </a:cubicBezTo>
                <a:cubicBezTo>
                  <a:pt x="472" y="147"/>
                  <a:pt x="472" y="147"/>
                  <a:pt x="472" y="147"/>
                </a:cubicBezTo>
                <a:cubicBezTo>
                  <a:pt x="567" y="387"/>
                  <a:pt x="567" y="387"/>
                  <a:pt x="567" y="387"/>
                </a:cubicBezTo>
                <a:cubicBezTo>
                  <a:pt x="235" y="387"/>
                  <a:pt x="235" y="387"/>
                  <a:pt x="235" y="387"/>
                </a:cubicBezTo>
                <a:cubicBezTo>
                  <a:pt x="173" y="387"/>
                  <a:pt x="115" y="418"/>
                  <a:pt x="84" y="471"/>
                </a:cubicBezTo>
                <a:cubicBezTo>
                  <a:pt x="67" y="499"/>
                  <a:pt x="54" y="534"/>
                  <a:pt x="52" y="580"/>
                </a:cubicBezTo>
                <a:cubicBezTo>
                  <a:pt x="43" y="735"/>
                  <a:pt x="0" y="1292"/>
                  <a:pt x="85" y="1379"/>
                </a:cubicBezTo>
                <a:cubicBezTo>
                  <a:pt x="104" y="1398"/>
                  <a:pt x="139" y="1429"/>
                  <a:pt x="449" y="1411"/>
                </a:cubicBezTo>
                <a:cubicBezTo>
                  <a:pt x="776" y="1393"/>
                  <a:pt x="1107" y="1348"/>
                  <a:pt x="1177" y="1339"/>
                </a:cubicBezTo>
                <a:cubicBezTo>
                  <a:pt x="1195" y="1336"/>
                  <a:pt x="1213" y="1330"/>
                  <a:pt x="1228" y="1318"/>
                </a:cubicBezTo>
                <a:cubicBezTo>
                  <a:pt x="1250" y="1303"/>
                  <a:pt x="1275" y="1273"/>
                  <a:pt x="1276" y="1220"/>
                </a:cubicBezTo>
                <a:cubicBezTo>
                  <a:pt x="1280" y="1122"/>
                  <a:pt x="1276" y="580"/>
                  <a:pt x="1276" y="580"/>
                </a:cubicBezTo>
                <a:close/>
              </a:path>
            </a:pathLst>
          </a:custGeom>
          <a:solidFill>
            <a:srgbClr val="008BFC"/>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Roboto"/>
              <a:ea typeface="Roboto"/>
              <a:cs typeface="Roboto"/>
              <a:sym typeface="Roboto"/>
            </a:endParaRPr>
          </a:p>
        </p:txBody>
      </p:sp>
      <p:sp>
        <p:nvSpPr>
          <p:cNvPr id="42" name="Google Shape;42;p6"/>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8BFC"/>
              </a:buClr>
              <a:buSzPts val="3470"/>
              <a:buFont typeface="Roboto"/>
              <a:buNone/>
              <a:defRPr sz="3470" b="1">
                <a:solidFill>
                  <a:srgbClr val="008BFC"/>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6"/>
          <p:cNvSpPr txBox="1">
            <a:spLocks noGrp="1"/>
          </p:cNvSpPr>
          <p:nvPr>
            <p:ph type="sldNum" idx="12"/>
          </p:nvPr>
        </p:nvSpPr>
        <p:spPr>
          <a:xfrm>
            <a:off x="9303603" y="6418246"/>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00" b="1">
                <a:solidFill>
                  <a:schemeClr val="lt1"/>
                </a:solidFill>
                <a:latin typeface="Roboto"/>
                <a:ea typeface="Roboto"/>
                <a:cs typeface="Roboto"/>
                <a:sym typeface="Roboto"/>
              </a:defRPr>
            </a:lvl1pPr>
            <a:lvl2pPr marL="0" lvl="1" indent="0" algn="r">
              <a:spcBef>
                <a:spcPts val="0"/>
              </a:spcBef>
              <a:buNone/>
              <a:defRPr sz="1000" b="1">
                <a:solidFill>
                  <a:schemeClr val="lt1"/>
                </a:solidFill>
                <a:latin typeface="Roboto"/>
                <a:ea typeface="Roboto"/>
                <a:cs typeface="Roboto"/>
                <a:sym typeface="Roboto"/>
              </a:defRPr>
            </a:lvl2pPr>
            <a:lvl3pPr marL="0" lvl="2" indent="0" algn="r">
              <a:spcBef>
                <a:spcPts val="0"/>
              </a:spcBef>
              <a:buNone/>
              <a:defRPr sz="1000" b="1">
                <a:solidFill>
                  <a:schemeClr val="lt1"/>
                </a:solidFill>
                <a:latin typeface="Roboto"/>
                <a:ea typeface="Roboto"/>
                <a:cs typeface="Roboto"/>
                <a:sym typeface="Roboto"/>
              </a:defRPr>
            </a:lvl3pPr>
            <a:lvl4pPr marL="0" lvl="3" indent="0" algn="r">
              <a:spcBef>
                <a:spcPts val="0"/>
              </a:spcBef>
              <a:buNone/>
              <a:defRPr sz="1000" b="1">
                <a:solidFill>
                  <a:schemeClr val="lt1"/>
                </a:solidFill>
                <a:latin typeface="Roboto"/>
                <a:ea typeface="Roboto"/>
                <a:cs typeface="Roboto"/>
                <a:sym typeface="Roboto"/>
              </a:defRPr>
            </a:lvl4pPr>
            <a:lvl5pPr marL="0" lvl="4" indent="0" algn="r">
              <a:spcBef>
                <a:spcPts val="0"/>
              </a:spcBef>
              <a:buNone/>
              <a:defRPr sz="1000" b="1">
                <a:solidFill>
                  <a:schemeClr val="lt1"/>
                </a:solidFill>
                <a:latin typeface="Roboto"/>
                <a:ea typeface="Roboto"/>
                <a:cs typeface="Roboto"/>
                <a:sym typeface="Roboto"/>
              </a:defRPr>
            </a:lvl5pPr>
            <a:lvl6pPr marL="0" lvl="5" indent="0" algn="r">
              <a:spcBef>
                <a:spcPts val="0"/>
              </a:spcBef>
              <a:buNone/>
              <a:defRPr sz="1000" b="1">
                <a:solidFill>
                  <a:schemeClr val="lt1"/>
                </a:solidFill>
                <a:latin typeface="Roboto"/>
                <a:ea typeface="Roboto"/>
                <a:cs typeface="Roboto"/>
                <a:sym typeface="Roboto"/>
              </a:defRPr>
            </a:lvl6pPr>
            <a:lvl7pPr marL="0" lvl="6" indent="0" algn="r">
              <a:spcBef>
                <a:spcPts val="0"/>
              </a:spcBef>
              <a:buNone/>
              <a:defRPr sz="1000" b="1">
                <a:solidFill>
                  <a:schemeClr val="lt1"/>
                </a:solidFill>
                <a:latin typeface="Roboto"/>
                <a:ea typeface="Roboto"/>
                <a:cs typeface="Roboto"/>
                <a:sym typeface="Roboto"/>
              </a:defRPr>
            </a:lvl7pPr>
            <a:lvl8pPr marL="0" lvl="7" indent="0" algn="r">
              <a:spcBef>
                <a:spcPts val="0"/>
              </a:spcBef>
              <a:buNone/>
              <a:defRPr sz="1000" b="1">
                <a:solidFill>
                  <a:schemeClr val="lt1"/>
                </a:solidFill>
                <a:latin typeface="Roboto"/>
                <a:ea typeface="Roboto"/>
                <a:cs typeface="Roboto"/>
                <a:sym typeface="Roboto"/>
              </a:defRPr>
            </a:lvl8pPr>
            <a:lvl9pPr marL="0" lvl="8" indent="0" algn="r">
              <a:spcBef>
                <a:spcPts val="0"/>
              </a:spcBef>
              <a:buNone/>
              <a:defRPr sz="1000" b="1">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
        <p:nvSpPr>
          <p:cNvPr id="44" name="Google Shape;44;p6"/>
          <p:cNvSpPr/>
          <p:nvPr/>
        </p:nvSpPr>
        <p:spPr>
          <a:xfrm>
            <a:off x="0" y="109714"/>
            <a:ext cx="45719" cy="866058"/>
          </a:xfrm>
          <a:prstGeom prst="rect">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45" name="Google Shape;45;p6"/>
          <p:cNvSpPr/>
          <p:nvPr/>
        </p:nvSpPr>
        <p:spPr>
          <a:xfrm>
            <a:off x="213360" y="6490644"/>
            <a:ext cx="1891865" cy="2308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900" b="0" strike="noStrike">
                <a:solidFill>
                  <a:srgbClr val="008BFC"/>
                </a:solidFill>
                <a:latin typeface="Roboto"/>
                <a:ea typeface="Roboto"/>
                <a:cs typeface="Roboto"/>
                <a:sym typeface="Roboto"/>
              </a:rPr>
              <a:t>WWW.ADSTASH.COM</a:t>
            </a:r>
            <a:endParaRPr/>
          </a:p>
        </p:txBody>
      </p:sp>
      <p:sp>
        <p:nvSpPr>
          <p:cNvPr id="46" name="Google Shape;46;p6"/>
          <p:cNvSpPr txBox="1">
            <a:spLocks noGrp="1"/>
          </p:cNvSpPr>
          <p:nvPr>
            <p:ph type="body" idx="2"/>
          </p:nvPr>
        </p:nvSpPr>
        <p:spPr>
          <a:xfrm>
            <a:off x="6396922" y="2528887"/>
            <a:ext cx="5170487" cy="29278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200"/>
              <a:buNone/>
              <a:defRPr sz="1200"/>
            </a:lvl1pPr>
            <a:lvl2pPr marL="914400" lvl="1" indent="-298450" algn="l">
              <a:lnSpc>
                <a:spcPct val="90000"/>
              </a:lnSpc>
              <a:spcBef>
                <a:spcPts val="500"/>
              </a:spcBef>
              <a:spcAft>
                <a:spcPts val="0"/>
              </a:spcAft>
              <a:buClr>
                <a:schemeClr val="dk1"/>
              </a:buClr>
              <a:buSzPts val="1100"/>
              <a:buChar char="•"/>
              <a:defRPr sz="1100"/>
            </a:lvl2pPr>
            <a:lvl3pPr marL="1371600" lvl="2" indent="-295275" algn="l">
              <a:lnSpc>
                <a:spcPct val="90000"/>
              </a:lnSpc>
              <a:spcBef>
                <a:spcPts val="500"/>
              </a:spcBef>
              <a:spcAft>
                <a:spcPts val="0"/>
              </a:spcAft>
              <a:buClr>
                <a:schemeClr val="dk1"/>
              </a:buClr>
              <a:buSzPts val="1050"/>
              <a:buChar char="•"/>
              <a:defRPr sz="1050"/>
            </a:lvl3pPr>
            <a:lvl4pPr marL="1828800" lvl="3" indent="-292100" algn="l">
              <a:lnSpc>
                <a:spcPct val="90000"/>
              </a:lnSpc>
              <a:spcBef>
                <a:spcPts val="500"/>
              </a:spcBef>
              <a:spcAft>
                <a:spcPts val="0"/>
              </a:spcAft>
              <a:buClr>
                <a:schemeClr val="dk1"/>
              </a:buClr>
              <a:buSzPts val="1000"/>
              <a:buChar char="•"/>
              <a:defRPr sz="1000"/>
            </a:lvl4pPr>
            <a:lvl5pPr marL="2286000" lvl="4" indent="-292100" algn="l">
              <a:lnSpc>
                <a:spcPct val="90000"/>
              </a:lnSpc>
              <a:spcBef>
                <a:spcPts val="500"/>
              </a:spcBef>
              <a:spcAft>
                <a:spcPts val="0"/>
              </a:spcAft>
              <a:buClr>
                <a:schemeClr val="dk1"/>
              </a:buClr>
              <a:buSzPts val="1000"/>
              <a:buChar char="•"/>
              <a:defRPr sz="10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47"/>
        <p:cNvGrpSpPr/>
        <p:nvPr/>
      </p:nvGrpSpPr>
      <p:grpSpPr>
        <a:xfrm>
          <a:off x="0" y="0"/>
          <a:ext cx="0" cy="0"/>
          <a:chOff x="0" y="0"/>
          <a:chExt cx="0" cy="0"/>
        </a:xfrm>
      </p:grpSpPr>
      <p:sp>
        <p:nvSpPr>
          <p:cNvPr id="48" name="Google Shape;48;p7"/>
          <p:cNvSpPr/>
          <p:nvPr/>
        </p:nvSpPr>
        <p:spPr>
          <a:xfrm>
            <a:off x="-1" y="0"/>
            <a:ext cx="12192000" cy="6858000"/>
          </a:xfrm>
          <a:prstGeom prst="rect">
            <a:avLst/>
          </a:prstGeom>
          <a:solidFill>
            <a:srgbClr val="FAFAF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pic>
        <p:nvPicPr>
          <p:cNvPr id="49" name="Google Shape;49;p7"/>
          <p:cNvPicPr preferRelativeResize="0"/>
          <p:nvPr/>
        </p:nvPicPr>
        <p:blipFill rotWithShape="1">
          <a:blip r:embed="rId2">
            <a:alphaModFix/>
          </a:blip>
          <a:srcRect/>
          <a:stretch/>
        </p:blipFill>
        <p:spPr>
          <a:xfrm>
            <a:off x="10726003" y="302080"/>
            <a:ext cx="1061080" cy="299695"/>
          </a:xfrm>
          <a:prstGeom prst="rect">
            <a:avLst/>
          </a:prstGeom>
          <a:noFill/>
          <a:ln>
            <a:noFill/>
          </a:ln>
        </p:spPr>
      </p:pic>
      <p:sp>
        <p:nvSpPr>
          <p:cNvPr id="50" name="Google Shape;50;p7"/>
          <p:cNvSpPr/>
          <p:nvPr/>
        </p:nvSpPr>
        <p:spPr>
          <a:xfrm>
            <a:off x="11732950" y="6399213"/>
            <a:ext cx="287338" cy="322263"/>
          </a:xfrm>
          <a:custGeom>
            <a:avLst/>
            <a:gdLst/>
            <a:ahLst/>
            <a:cxnLst/>
            <a:rect l="l" t="t" r="r" b="b"/>
            <a:pathLst>
              <a:path w="1280" h="1429" extrusionOk="0">
                <a:moveTo>
                  <a:pt x="1276" y="580"/>
                </a:moveTo>
                <a:cubicBezTo>
                  <a:pt x="1276" y="580"/>
                  <a:pt x="1275" y="512"/>
                  <a:pt x="1206" y="474"/>
                </a:cubicBezTo>
                <a:cubicBezTo>
                  <a:pt x="1187" y="462"/>
                  <a:pt x="1166" y="456"/>
                  <a:pt x="1144" y="453"/>
                </a:cubicBezTo>
                <a:cubicBezTo>
                  <a:pt x="1072" y="444"/>
                  <a:pt x="809" y="412"/>
                  <a:pt x="719" y="399"/>
                </a:cubicBezTo>
                <a:cubicBezTo>
                  <a:pt x="824" y="194"/>
                  <a:pt x="824" y="194"/>
                  <a:pt x="824" y="194"/>
                </a:cubicBezTo>
                <a:cubicBezTo>
                  <a:pt x="824" y="190"/>
                  <a:pt x="824" y="190"/>
                  <a:pt x="824" y="190"/>
                </a:cubicBezTo>
                <a:cubicBezTo>
                  <a:pt x="842" y="189"/>
                  <a:pt x="860" y="179"/>
                  <a:pt x="870" y="159"/>
                </a:cubicBezTo>
                <a:cubicBezTo>
                  <a:pt x="885" y="134"/>
                  <a:pt x="879" y="100"/>
                  <a:pt x="856" y="87"/>
                </a:cubicBezTo>
                <a:cubicBezTo>
                  <a:pt x="833" y="73"/>
                  <a:pt x="802" y="85"/>
                  <a:pt x="786" y="112"/>
                </a:cubicBezTo>
                <a:cubicBezTo>
                  <a:pt x="775" y="131"/>
                  <a:pt x="775" y="154"/>
                  <a:pt x="786" y="171"/>
                </a:cubicBezTo>
                <a:cubicBezTo>
                  <a:pt x="677" y="394"/>
                  <a:pt x="677" y="394"/>
                  <a:pt x="677" y="394"/>
                </a:cubicBezTo>
                <a:cubicBezTo>
                  <a:pt x="603" y="394"/>
                  <a:pt x="603" y="394"/>
                  <a:pt x="603" y="394"/>
                </a:cubicBezTo>
                <a:cubicBezTo>
                  <a:pt x="504" y="129"/>
                  <a:pt x="504" y="129"/>
                  <a:pt x="504" y="129"/>
                </a:cubicBezTo>
                <a:cubicBezTo>
                  <a:pt x="519" y="113"/>
                  <a:pt x="527" y="90"/>
                  <a:pt x="523" y="66"/>
                </a:cubicBezTo>
                <a:cubicBezTo>
                  <a:pt x="518" y="27"/>
                  <a:pt x="486" y="0"/>
                  <a:pt x="452" y="5"/>
                </a:cubicBezTo>
                <a:cubicBezTo>
                  <a:pt x="419" y="10"/>
                  <a:pt x="396" y="46"/>
                  <a:pt x="402" y="84"/>
                </a:cubicBezTo>
                <a:cubicBezTo>
                  <a:pt x="407" y="121"/>
                  <a:pt x="438" y="148"/>
                  <a:pt x="470" y="144"/>
                </a:cubicBezTo>
                <a:cubicBezTo>
                  <a:pt x="472" y="147"/>
                  <a:pt x="472" y="147"/>
                  <a:pt x="472" y="147"/>
                </a:cubicBezTo>
                <a:cubicBezTo>
                  <a:pt x="567" y="387"/>
                  <a:pt x="567" y="387"/>
                  <a:pt x="567" y="387"/>
                </a:cubicBezTo>
                <a:cubicBezTo>
                  <a:pt x="235" y="387"/>
                  <a:pt x="235" y="387"/>
                  <a:pt x="235" y="387"/>
                </a:cubicBezTo>
                <a:cubicBezTo>
                  <a:pt x="173" y="387"/>
                  <a:pt x="115" y="418"/>
                  <a:pt x="84" y="471"/>
                </a:cubicBezTo>
                <a:cubicBezTo>
                  <a:pt x="67" y="499"/>
                  <a:pt x="54" y="534"/>
                  <a:pt x="52" y="580"/>
                </a:cubicBezTo>
                <a:cubicBezTo>
                  <a:pt x="43" y="735"/>
                  <a:pt x="0" y="1292"/>
                  <a:pt x="85" y="1379"/>
                </a:cubicBezTo>
                <a:cubicBezTo>
                  <a:pt x="104" y="1398"/>
                  <a:pt x="139" y="1429"/>
                  <a:pt x="449" y="1411"/>
                </a:cubicBezTo>
                <a:cubicBezTo>
                  <a:pt x="776" y="1393"/>
                  <a:pt x="1107" y="1348"/>
                  <a:pt x="1177" y="1339"/>
                </a:cubicBezTo>
                <a:cubicBezTo>
                  <a:pt x="1195" y="1336"/>
                  <a:pt x="1213" y="1330"/>
                  <a:pt x="1228" y="1318"/>
                </a:cubicBezTo>
                <a:cubicBezTo>
                  <a:pt x="1250" y="1303"/>
                  <a:pt x="1275" y="1273"/>
                  <a:pt x="1276" y="1220"/>
                </a:cubicBezTo>
                <a:cubicBezTo>
                  <a:pt x="1280" y="1122"/>
                  <a:pt x="1276" y="580"/>
                  <a:pt x="1276" y="580"/>
                </a:cubicBezTo>
                <a:close/>
              </a:path>
            </a:pathLst>
          </a:custGeom>
          <a:solidFill>
            <a:srgbClr val="008BFC"/>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Roboto"/>
              <a:ea typeface="Roboto"/>
              <a:cs typeface="Roboto"/>
              <a:sym typeface="Roboto"/>
            </a:endParaRPr>
          </a:p>
        </p:txBody>
      </p:sp>
      <p:sp>
        <p:nvSpPr>
          <p:cNvPr id="51" name="Google Shape;51;p7"/>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8BFC"/>
              </a:buClr>
              <a:buSzPts val="3470"/>
              <a:buFont typeface="Roboto"/>
              <a:buNone/>
              <a:defRPr sz="3470" b="1">
                <a:solidFill>
                  <a:srgbClr val="008BFC"/>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7"/>
          <p:cNvSpPr txBox="1">
            <a:spLocks noGrp="1"/>
          </p:cNvSpPr>
          <p:nvPr>
            <p:ph type="body" idx="1"/>
          </p:nvPr>
        </p:nvSpPr>
        <p:spPr>
          <a:xfrm>
            <a:off x="259079" y="1168138"/>
            <a:ext cx="11787723" cy="5070102"/>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44546A"/>
              </a:buClr>
              <a:buSzPts val="2000"/>
              <a:buChar char="•"/>
              <a:defRPr sz="2000">
                <a:solidFill>
                  <a:srgbClr val="44546A"/>
                </a:solidFill>
              </a:defRPr>
            </a:lvl1pPr>
            <a:lvl2pPr marL="914400" lvl="1" indent="-342900" algn="l">
              <a:lnSpc>
                <a:spcPct val="90000"/>
              </a:lnSpc>
              <a:spcBef>
                <a:spcPts val="500"/>
              </a:spcBef>
              <a:spcAft>
                <a:spcPts val="0"/>
              </a:spcAft>
              <a:buClr>
                <a:srgbClr val="44546A"/>
              </a:buClr>
              <a:buSzPts val="1800"/>
              <a:buChar char="•"/>
              <a:defRPr sz="1800">
                <a:solidFill>
                  <a:srgbClr val="44546A"/>
                </a:solidFill>
              </a:defRPr>
            </a:lvl2pPr>
            <a:lvl3pPr marL="1371600" lvl="2" indent="-330200" algn="l">
              <a:lnSpc>
                <a:spcPct val="90000"/>
              </a:lnSpc>
              <a:spcBef>
                <a:spcPts val="500"/>
              </a:spcBef>
              <a:spcAft>
                <a:spcPts val="0"/>
              </a:spcAft>
              <a:buClr>
                <a:srgbClr val="44546A"/>
              </a:buClr>
              <a:buSzPts val="1600"/>
              <a:buChar char="•"/>
              <a:defRPr sz="1600">
                <a:solidFill>
                  <a:srgbClr val="44546A"/>
                </a:solidFill>
              </a:defRPr>
            </a:lvl3pPr>
            <a:lvl4pPr marL="1828800" lvl="3" indent="-317500" algn="l">
              <a:lnSpc>
                <a:spcPct val="90000"/>
              </a:lnSpc>
              <a:spcBef>
                <a:spcPts val="500"/>
              </a:spcBef>
              <a:spcAft>
                <a:spcPts val="0"/>
              </a:spcAft>
              <a:buClr>
                <a:srgbClr val="44546A"/>
              </a:buClr>
              <a:buSzPts val="1400"/>
              <a:buChar char="•"/>
              <a:defRPr sz="1400">
                <a:solidFill>
                  <a:srgbClr val="44546A"/>
                </a:solidFill>
              </a:defRPr>
            </a:lvl4pPr>
            <a:lvl5pPr marL="2286000" lvl="4" indent="-317500" algn="l">
              <a:lnSpc>
                <a:spcPct val="90000"/>
              </a:lnSpc>
              <a:spcBef>
                <a:spcPts val="500"/>
              </a:spcBef>
              <a:spcAft>
                <a:spcPts val="0"/>
              </a:spcAft>
              <a:buClr>
                <a:srgbClr val="44546A"/>
              </a:buClr>
              <a:buSzPts val="1400"/>
              <a:buChar char="•"/>
              <a:defRPr sz="1400">
                <a:solidFill>
                  <a:srgbClr val="44546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7"/>
          <p:cNvSpPr txBox="1">
            <a:spLocks noGrp="1"/>
          </p:cNvSpPr>
          <p:nvPr>
            <p:ph type="sldNum" idx="12"/>
          </p:nvPr>
        </p:nvSpPr>
        <p:spPr>
          <a:xfrm>
            <a:off x="9303603" y="6418246"/>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000" b="1">
                <a:solidFill>
                  <a:schemeClr val="lt1"/>
                </a:solidFill>
                <a:latin typeface="Roboto"/>
                <a:ea typeface="Roboto"/>
                <a:cs typeface="Roboto"/>
                <a:sym typeface="Roboto"/>
              </a:defRPr>
            </a:lvl1pPr>
            <a:lvl2pPr marL="0" lvl="1" indent="0" algn="r">
              <a:spcBef>
                <a:spcPts val="0"/>
              </a:spcBef>
              <a:buNone/>
              <a:defRPr sz="1000" b="1">
                <a:solidFill>
                  <a:schemeClr val="lt1"/>
                </a:solidFill>
                <a:latin typeface="Roboto"/>
                <a:ea typeface="Roboto"/>
                <a:cs typeface="Roboto"/>
                <a:sym typeface="Roboto"/>
              </a:defRPr>
            </a:lvl2pPr>
            <a:lvl3pPr marL="0" lvl="2" indent="0" algn="r">
              <a:spcBef>
                <a:spcPts val="0"/>
              </a:spcBef>
              <a:buNone/>
              <a:defRPr sz="1000" b="1">
                <a:solidFill>
                  <a:schemeClr val="lt1"/>
                </a:solidFill>
                <a:latin typeface="Roboto"/>
                <a:ea typeface="Roboto"/>
                <a:cs typeface="Roboto"/>
                <a:sym typeface="Roboto"/>
              </a:defRPr>
            </a:lvl3pPr>
            <a:lvl4pPr marL="0" lvl="3" indent="0" algn="r">
              <a:spcBef>
                <a:spcPts val="0"/>
              </a:spcBef>
              <a:buNone/>
              <a:defRPr sz="1000" b="1">
                <a:solidFill>
                  <a:schemeClr val="lt1"/>
                </a:solidFill>
                <a:latin typeface="Roboto"/>
                <a:ea typeface="Roboto"/>
                <a:cs typeface="Roboto"/>
                <a:sym typeface="Roboto"/>
              </a:defRPr>
            </a:lvl4pPr>
            <a:lvl5pPr marL="0" lvl="4" indent="0" algn="r">
              <a:spcBef>
                <a:spcPts val="0"/>
              </a:spcBef>
              <a:buNone/>
              <a:defRPr sz="1000" b="1">
                <a:solidFill>
                  <a:schemeClr val="lt1"/>
                </a:solidFill>
                <a:latin typeface="Roboto"/>
                <a:ea typeface="Roboto"/>
                <a:cs typeface="Roboto"/>
                <a:sym typeface="Roboto"/>
              </a:defRPr>
            </a:lvl5pPr>
            <a:lvl6pPr marL="0" lvl="5" indent="0" algn="r">
              <a:spcBef>
                <a:spcPts val="0"/>
              </a:spcBef>
              <a:buNone/>
              <a:defRPr sz="1000" b="1">
                <a:solidFill>
                  <a:schemeClr val="lt1"/>
                </a:solidFill>
                <a:latin typeface="Roboto"/>
                <a:ea typeface="Roboto"/>
                <a:cs typeface="Roboto"/>
                <a:sym typeface="Roboto"/>
              </a:defRPr>
            </a:lvl6pPr>
            <a:lvl7pPr marL="0" lvl="6" indent="0" algn="r">
              <a:spcBef>
                <a:spcPts val="0"/>
              </a:spcBef>
              <a:buNone/>
              <a:defRPr sz="1000" b="1">
                <a:solidFill>
                  <a:schemeClr val="lt1"/>
                </a:solidFill>
                <a:latin typeface="Roboto"/>
                <a:ea typeface="Roboto"/>
                <a:cs typeface="Roboto"/>
                <a:sym typeface="Roboto"/>
              </a:defRPr>
            </a:lvl7pPr>
            <a:lvl8pPr marL="0" lvl="7" indent="0" algn="r">
              <a:spcBef>
                <a:spcPts val="0"/>
              </a:spcBef>
              <a:buNone/>
              <a:defRPr sz="1000" b="1">
                <a:solidFill>
                  <a:schemeClr val="lt1"/>
                </a:solidFill>
                <a:latin typeface="Roboto"/>
                <a:ea typeface="Roboto"/>
                <a:cs typeface="Roboto"/>
                <a:sym typeface="Roboto"/>
              </a:defRPr>
            </a:lvl8pPr>
            <a:lvl9pPr marL="0" lvl="8" indent="0" algn="r">
              <a:spcBef>
                <a:spcPts val="0"/>
              </a:spcBef>
              <a:buNone/>
              <a:defRPr sz="1000" b="1">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
        <p:nvSpPr>
          <p:cNvPr id="54" name="Google Shape;54;p7"/>
          <p:cNvSpPr/>
          <p:nvPr/>
        </p:nvSpPr>
        <p:spPr>
          <a:xfrm>
            <a:off x="0" y="109714"/>
            <a:ext cx="45719" cy="866058"/>
          </a:xfrm>
          <a:prstGeom prst="rect">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55" name="Google Shape;55;p7"/>
          <p:cNvSpPr/>
          <p:nvPr/>
        </p:nvSpPr>
        <p:spPr>
          <a:xfrm>
            <a:off x="213360" y="6490644"/>
            <a:ext cx="1891865" cy="2308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900" b="0" strike="noStrike">
                <a:solidFill>
                  <a:srgbClr val="008BFC"/>
                </a:solidFill>
                <a:latin typeface="Roboto"/>
                <a:ea typeface="Roboto"/>
                <a:cs typeface="Roboto"/>
                <a:sym typeface="Roboto"/>
              </a:rPr>
              <a:t>WWW.ADSTASH.COM</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6"/>
        <p:cNvGrpSpPr/>
        <p:nvPr/>
      </p:nvGrpSpPr>
      <p:grpSpPr>
        <a:xfrm>
          <a:off x="0" y="0"/>
          <a:ext cx="0" cy="0"/>
          <a:chOff x="0" y="0"/>
          <a:chExt cx="0" cy="0"/>
        </a:xfrm>
      </p:grpSpPr>
      <p:sp>
        <p:nvSpPr>
          <p:cNvPr id="57" name="Google Shape;57;p8"/>
          <p:cNvSpPr txBox="1">
            <a:spLocks noGrp="1"/>
          </p:cNvSpPr>
          <p:nvPr>
            <p:ph type="title"/>
          </p:nvPr>
        </p:nvSpPr>
        <p:spPr>
          <a:xfrm>
            <a:off x="415600" y="593367"/>
            <a:ext cx="11360700" cy="763500"/>
          </a:xfrm>
          <a:prstGeom prst="rect">
            <a:avLst/>
          </a:prstGeom>
        </p:spPr>
        <p:txBody>
          <a:bodyPr spcFirstLastPara="1" wrap="square" lIns="91425" tIns="45700" rIns="91425" bIns="45700" anchor="ctr" anchorCtr="0">
            <a:normAutofit/>
          </a:bodyPr>
          <a:lstStyle>
            <a:lvl1pPr lvl="0" rtl="0">
              <a:spcBef>
                <a:spcPts val="0"/>
              </a:spcBef>
              <a:spcAft>
                <a:spcPts val="0"/>
              </a:spcAft>
              <a:buSzPts val="4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8" name="Google Shape;58;p8"/>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normAutofit/>
          </a:bodyPr>
          <a:lstStyle>
            <a:lvl1pPr marL="457200" lvl="0" indent="-406400" rtl="0">
              <a:spcBef>
                <a:spcPts val="1000"/>
              </a:spcBef>
              <a:spcAft>
                <a:spcPts val="0"/>
              </a:spcAft>
              <a:buSzPts val="2800"/>
              <a:buChar char="•"/>
              <a:defRPr/>
            </a:lvl1pPr>
            <a:lvl2pPr marL="914400" lvl="1" indent="-381000" rtl="0">
              <a:spcBef>
                <a:spcPts val="500"/>
              </a:spcBef>
              <a:spcAft>
                <a:spcPts val="0"/>
              </a:spcAft>
              <a:buSzPts val="2400"/>
              <a:buChar char="•"/>
              <a:defRPr/>
            </a:lvl2pPr>
            <a:lvl3pPr marL="1371600" lvl="2" indent="-355600" rtl="0">
              <a:spcBef>
                <a:spcPts val="500"/>
              </a:spcBef>
              <a:spcAft>
                <a:spcPts val="0"/>
              </a:spcAft>
              <a:buSzPts val="2000"/>
              <a:buChar char="•"/>
              <a:defRPr/>
            </a:lvl3pPr>
            <a:lvl4pPr marL="1828800" lvl="3" indent="-342900" rtl="0">
              <a:spcBef>
                <a:spcPts val="500"/>
              </a:spcBef>
              <a:spcAft>
                <a:spcPts val="0"/>
              </a:spcAft>
              <a:buSzPts val="1800"/>
              <a:buChar char="•"/>
              <a:defRPr/>
            </a:lvl4pPr>
            <a:lvl5pPr marL="2286000" lvl="4" indent="-342900" rtl="0">
              <a:spcBef>
                <a:spcPts val="500"/>
              </a:spcBef>
              <a:spcAft>
                <a:spcPts val="0"/>
              </a:spcAft>
              <a:buSzPts val="1800"/>
              <a:buChar char="•"/>
              <a:defRPr/>
            </a:lvl5pPr>
            <a:lvl6pPr marL="2743200" lvl="5" indent="-342900" rtl="0">
              <a:spcBef>
                <a:spcPts val="500"/>
              </a:spcBef>
              <a:spcAft>
                <a:spcPts val="0"/>
              </a:spcAft>
              <a:buSzPts val="1800"/>
              <a:buChar char="•"/>
              <a:defRPr/>
            </a:lvl6pPr>
            <a:lvl7pPr marL="3200400" lvl="6" indent="-342900" rtl="0">
              <a:spcBef>
                <a:spcPts val="500"/>
              </a:spcBef>
              <a:spcAft>
                <a:spcPts val="0"/>
              </a:spcAft>
              <a:buSzPts val="1800"/>
              <a:buChar char="•"/>
              <a:defRPr/>
            </a:lvl7pPr>
            <a:lvl8pPr marL="3657600" lvl="7" indent="-342900" rtl="0">
              <a:spcBef>
                <a:spcPts val="500"/>
              </a:spcBef>
              <a:spcAft>
                <a:spcPts val="0"/>
              </a:spcAft>
              <a:buSzPts val="1800"/>
              <a:buChar char="•"/>
              <a:defRPr/>
            </a:lvl8pPr>
            <a:lvl9pPr marL="4114800" lvl="8" indent="-342900" rtl="0">
              <a:spcBef>
                <a:spcPts val="500"/>
              </a:spcBef>
              <a:spcAft>
                <a:spcPts val="0"/>
              </a:spcAft>
              <a:buSzPts val="1800"/>
              <a:buChar char="•"/>
              <a:defRPr/>
            </a:lvl9pPr>
          </a:lstStyle>
          <a:p>
            <a:endParaRPr/>
          </a:p>
        </p:txBody>
      </p:sp>
      <p:sp>
        <p:nvSpPr>
          <p:cNvPr id="59" name="Google Shape;59;p8"/>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Roboto"/>
              <a:buNone/>
              <a:defRPr sz="4400" b="0"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Roboto"/>
                <a:ea typeface="Roboto"/>
                <a:cs typeface="Roboto"/>
                <a:sym typeface="Robo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Roboto"/>
                <a:ea typeface="Roboto"/>
                <a:cs typeface="Roboto"/>
                <a:sym typeface="Robo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Roboto"/>
                <a:ea typeface="Roboto"/>
                <a:cs typeface="Roboto"/>
                <a:sym typeface="Roboto"/>
              </a:defRPr>
            </a:lvl1pPr>
            <a:lvl2pPr marR="0" lvl="1" algn="l" rtl="0">
              <a:spcBef>
                <a:spcPts val="0"/>
              </a:spcBef>
              <a:spcAft>
                <a:spcPts val="0"/>
              </a:spcAft>
              <a:buSzPts val="1400"/>
              <a:buNone/>
              <a:defRPr sz="1800" b="0" i="0" u="none" strike="noStrike" cap="none">
                <a:solidFill>
                  <a:schemeClr val="dk1"/>
                </a:solidFill>
                <a:latin typeface="Roboto"/>
                <a:ea typeface="Roboto"/>
                <a:cs typeface="Roboto"/>
                <a:sym typeface="Roboto"/>
              </a:defRPr>
            </a:lvl2pPr>
            <a:lvl3pPr marR="0" lvl="2" algn="l" rtl="0">
              <a:spcBef>
                <a:spcPts val="0"/>
              </a:spcBef>
              <a:spcAft>
                <a:spcPts val="0"/>
              </a:spcAft>
              <a:buSzPts val="1400"/>
              <a:buNone/>
              <a:defRPr sz="1800" b="0" i="0" u="none" strike="noStrike" cap="none">
                <a:solidFill>
                  <a:schemeClr val="dk1"/>
                </a:solidFill>
                <a:latin typeface="Roboto"/>
                <a:ea typeface="Roboto"/>
                <a:cs typeface="Roboto"/>
                <a:sym typeface="Roboto"/>
              </a:defRPr>
            </a:lvl3pPr>
            <a:lvl4pPr marR="0" lvl="3" algn="l" rtl="0">
              <a:spcBef>
                <a:spcPts val="0"/>
              </a:spcBef>
              <a:spcAft>
                <a:spcPts val="0"/>
              </a:spcAft>
              <a:buSzPts val="1400"/>
              <a:buNone/>
              <a:defRPr sz="1800" b="0" i="0" u="none" strike="noStrike" cap="none">
                <a:solidFill>
                  <a:schemeClr val="dk1"/>
                </a:solidFill>
                <a:latin typeface="Roboto"/>
                <a:ea typeface="Roboto"/>
                <a:cs typeface="Roboto"/>
                <a:sym typeface="Roboto"/>
              </a:defRPr>
            </a:lvl4pPr>
            <a:lvl5pPr marR="0" lvl="4" algn="l" rtl="0">
              <a:spcBef>
                <a:spcPts val="0"/>
              </a:spcBef>
              <a:spcAft>
                <a:spcPts val="0"/>
              </a:spcAft>
              <a:buSzPts val="1400"/>
              <a:buNone/>
              <a:defRPr sz="1800" b="0" i="0" u="none" strike="noStrike" cap="none">
                <a:solidFill>
                  <a:schemeClr val="dk1"/>
                </a:solidFill>
                <a:latin typeface="Roboto"/>
                <a:ea typeface="Roboto"/>
                <a:cs typeface="Roboto"/>
                <a:sym typeface="Roboto"/>
              </a:defRPr>
            </a:lvl5pPr>
            <a:lvl6pPr marR="0" lvl="5" algn="l" rtl="0">
              <a:spcBef>
                <a:spcPts val="0"/>
              </a:spcBef>
              <a:spcAft>
                <a:spcPts val="0"/>
              </a:spcAft>
              <a:buSzPts val="1400"/>
              <a:buNone/>
              <a:defRPr sz="1800" b="0" i="0" u="none" strike="noStrike" cap="none">
                <a:solidFill>
                  <a:schemeClr val="dk1"/>
                </a:solidFill>
                <a:latin typeface="Roboto"/>
                <a:ea typeface="Roboto"/>
                <a:cs typeface="Roboto"/>
                <a:sym typeface="Roboto"/>
              </a:defRPr>
            </a:lvl6pPr>
            <a:lvl7pPr marR="0" lvl="6" algn="l" rtl="0">
              <a:spcBef>
                <a:spcPts val="0"/>
              </a:spcBef>
              <a:spcAft>
                <a:spcPts val="0"/>
              </a:spcAft>
              <a:buSzPts val="1400"/>
              <a:buNone/>
              <a:defRPr sz="1800" b="0" i="0" u="none" strike="noStrike" cap="none">
                <a:solidFill>
                  <a:schemeClr val="dk1"/>
                </a:solidFill>
                <a:latin typeface="Roboto"/>
                <a:ea typeface="Roboto"/>
                <a:cs typeface="Roboto"/>
                <a:sym typeface="Roboto"/>
              </a:defRPr>
            </a:lvl7pPr>
            <a:lvl8pPr marR="0" lvl="7" algn="l" rtl="0">
              <a:spcBef>
                <a:spcPts val="0"/>
              </a:spcBef>
              <a:spcAft>
                <a:spcPts val="0"/>
              </a:spcAft>
              <a:buSzPts val="1400"/>
              <a:buNone/>
              <a:defRPr sz="1800" b="0" i="0" u="none" strike="noStrike" cap="none">
                <a:solidFill>
                  <a:schemeClr val="dk1"/>
                </a:solidFill>
                <a:latin typeface="Roboto"/>
                <a:ea typeface="Roboto"/>
                <a:cs typeface="Roboto"/>
                <a:sym typeface="Roboto"/>
              </a:defRPr>
            </a:lvl8pPr>
            <a:lvl9pPr marR="0" lvl="8" algn="l" rtl="0">
              <a:spcBef>
                <a:spcPts val="0"/>
              </a:spcBef>
              <a:spcAft>
                <a:spcPts val="0"/>
              </a:spcAft>
              <a:buSzPts val="1400"/>
              <a:buNone/>
              <a:defRPr sz="1800" b="0" i="0" u="none" strike="noStrike" cap="none">
                <a:solidFill>
                  <a:schemeClr val="dk1"/>
                </a:solidFill>
                <a:latin typeface="Roboto"/>
                <a:ea typeface="Roboto"/>
                <a:cs typeface="Roboto"/>
                <a:sym typeface="Roboto"/>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Roboto"/>
                <a:ea typeface="Roboto"/>
                <a:cs typeface="Roboto"/>
                <a:sym typeface="Roboto"/>
              </a:defRPr>
            </a:lvl1pPr>
            <a:lvl2pPr marR="0" lvl="1" algn="l" rtl="0">
              <a:spcBef>
                <a:spcPts val="0"/>
              </a:spcBef>
              <a:spcAft>
                <a:spcPts val="0"/>
              </a:spcAft>
              <a:buSzPts val="1400"/>
              <a:buNone/>
              <a:defRPr sz="1800" b="0" i="0" u="none" strike="noStrike" cap="none">
                <a:solidFill>
                  <a:schemeClr val="dk1"/>
                </a:solidFill>
                <a:latin typeface="Roboto"/>
                <a:ea typeface="Roboto"/>
                <a:cs typeface="Roboto"/>
                <a:sym typeface="Roboto"/>
              </a:defRPr>
            </a:lvl2pPr>
            <a:lvl3pPr marR="0" lvl="2" algn="l" rtl="0">
              <a:spcBef>
                <a:spcPts val="0"/>
              </a:spcBef>
              <a:spcAft>
                <a:spcPts val="0"/>
              </a:spcAft>
              <a:buSzPts val="1400"/>
              <a:buNone/>
              <a:defRPr sz="1800" b="0" i="0" u="none" strike="noStrike" cap="none">
                <a:solidFill>
                  <a:schemeClr val="dk1"/>
                </a:solidFill>
                <a:latin typeface="Roboto"/>
                <a:ea typeface="Roboto"/>
                <a:cs typeface="Roboto"/>
                <a:sym typeface="Roboto"/>
              </a:defRPr>
            </a:lvl3pPr>
            <a:lvl4pPr marR="0" lvl="3" algn="l" rtl="0">
              <a:spcBef>
                <a:spcPts val="0"/>
              </a:spcBef>
              <a:spcAft>
                <a:spcPts val="0"/>
              </a:spcAft>
              <a:buSzPts val="1400"/>
              <a:buNone/>
              <a:defRPr sz="1800" b="0" i="0" u="none" strike="noStrike" cap="none">
                <a:solidFill>
                  <a:schemeClr val="dk1"/>
                </a:solidFill>
                <a:latin typeface="Roboto"/>
                <a:ea typeface="Roboto"/>
                <a:cs typeface="Roboto"/>
                <a:sym typeface="Roboto"/>
              </a:defRPr>
            </a:lvl4pPr>
            <a:lvl5pPr marR="0" lvl="4" algn="l" rtl="0">
              <a:spcBef>
                <a:spcPts val="0"/>
              </a:spcBef>
              <a:spcAft>
                <a:spcPts val="0"/>
              </a:spcAft>
              <a:buSzPts val="1400"/>
              <a:buNone/>
              <a:defRPr sz="1800" b="0" i="0" u="none" strike="noStrike" cap="none">
                <a:solidFill>
                  <a:schemeClr val="dk1"/>
                </a:solidFill>
                <a:latin typeface="Roboto"/>
                <a:ea typeface="Roboto"/>
                <a:cs typeface="Roboto"/>
                <a:sym typeface="Roboto"/>
              </a:defRPr>
            </a:lvl5pPr>
            <a:lvl6pPr marR="0" lvl="5" algn="l" rtl="0">
              <a:spcBef>
                <a:spcPts val="0"/>
              </a:spcBef>
              <a:spcAft>
                <a:spcPts val="0"/>
              </a:spcAft>
              <a:buSzPts val="1400"/>
              <a:buNone/>
              <a:defRPr sz="1800" b="0" i="0" u="none" strike="noStrike" cap="none">
                <a:solidFill>
                  <a:schemeClr val="dk1"/>
                </a:solidFill>
                <a:latin typeface="Roboto"/>
                <a:ea typeface="Roboto"/>
                <a:cs typeface="Roboto"/>
                <a:sym typeface="Roboto"/>
              </a:defRPr>
            </a:lvl6pPr>
            <a:lvl7pPr marR="0" lvl="6" algn="l" rtl="0">
              <a:spcBef>
                <a:spcPts val="0"/>
              </a:spcBef>
              <a:spcAft>
                <a:spcPts val="0"/>
              </a:spcAft>
              <a:buSzPts val="1400"/>
              <a:buNone/>
              <a:defRPr sz="1800" b="0" i="0" u="none" strike="noStrike" cap="none">
                <a:solidFill>
                  <a:schemeClr val="dk1"/>
                </a:solidFill>
                <a:latin typeface="Roboto"/>
                <a:ea typeface="Roboto"/>
                <a:cs typeface="Roboto"/>
                <a:sym typeface="Roboto"/>
              </a:defRPr>
            </a:lvl7pPr>
            <a:lvl8pPr marR="0" lvl="7" algn="l" rtl="0">
              <a:spcBef>
                <a:spcPts val="0"/>
              </a:spcBef>
              <a:spcAft>
                <a:spcPts val="0"/>
              </a:spcAft>
              <a:buSzPts val="1400"/>
              <a:buNone/>
              <a:defRPr sz="1800" b="0" i="0" u="none" strike="noStrike" cap="none">
                <a:solidFill>
                  <a:schemeClr val="dk1"/>
                </a:solidFill>
                <a:latin typeface="Roboto"/>
                <a:ea typeface="Roboto"/>
                <a:cs typeface="Roboto"/>
                <a:sym typeface="Roboto"/>
              </a:defRPr>
            </a:lvl8pPr>
            <a:lvl9pPr marR="0" lvl="8" algn="l" rtl="0">
              <a:spcBef>
                <a:spcPts val="0"/>
              </a:spcBef>
              <a:spcAft>
                <a:spcPts val="0"/>
              </a:spcAft>
              <a:buSzPts val="1400"/>
              <a:buNone/>
              <a:defRPr sz="1800" b="0" i="0" u="none" strike="noStrike" cap="none">
                <a:solidFill>
                  <a:schemeClr val="dk1"/>
                </a:solidFill>
                <a:latin typeface="Roboto"/>
                <a:ea typeface="Roboto"/>
                <a:cs typeface="Roboto"/>
                <a:sym typeface="Roboto"/>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Roboto"/>
                <a:ea typeface="Roboto"/>
                <a:cs typeface="Roboto"/>
                <a:sym typeface="Roboto"/>
              </a:defRPr>
            </a:lvl1pPr>
            <a:lvl2pPr marL="0" marR="0" lvl="1" indent="0" algn="r" rtl="0">
              <a:spcBef>
                <a:spcPts val="0"/>
              </a:spcBef>
              <a:buNone/>
              <a:defRPr sz="1200" b="0" i="0" u="none" strike="noStrike" cap="none">
                <a:solidFill>
                  <a:srgbClr val="888888"/>
                </a:solidFill>
                <a:latin typeface="Roboto"/>
                <a:ea typeface="Roboto"/>
                <a:cs typeface="Roboto"/>
                <a:sym typeface="Roboto"/>
              </a:defRPr>
            </a:lvl2pPr>
            <a:lvl3pPr marL="0" marR="0" lvl="2" indent="0" algn="r" rtl="0">
              <a:spcBef>
                <a:spcPts val="0"/>
              </a:spcBef>
              <a:buNone/>
              <a:defRPr sz="1200" b="0" i="0" u="none" strike="noStrike" cap="none">
                <a:solidFill>
                  <a:srgbClr val="888888"/>
                </a:solidFill>
                <a:latin typeface="Roboto"/>
                <a:ea typeface="Roboto"/>
                <a:cs typeface="Roboto"/>
                <a:sym typeface="Roboto"/>
              </a:defRPr>
            </a:lvl3pPr>
            <a:lvl4pPr marL="0" marR="0" lvl="3" indent="0" algn="r" rtl="0">
              <a:spcBef>
                <a:spcPts val="0"/>
              </a:spcBef>
              <a:buNone/>
              <a:defRPr sz="1200" b="0" i="0" u="none" strike="noStrike" cap="none">
                <a:solidFill>
                  <a:srgbClr val="888888"/>
                </a:solidFill>
                <a:latin typeface="Roboto"/>
                <a:ea typeface="Roboto"/>
                <a:cs typeface="Roboto"/>
                <a:sym typeface="Roboto"/>
              </a:defRPr>
            </a:lvl4pPr>
            <a:lvl5pPr marL="0" marR="0" lvl="4" indent="0" algn="r" rtl="0">
              <a:spcBef>
                <a:spcPts val="0"/>
              </a:spcBef>
              <a:buNone/>
              <a:defRPr sz="1200" b="0" i="0" u="none" strike="noStrike" cap="none">
                <a:solidFill>
                  <a:srgbClr val="888888"/>
                </a:solidFill>
                <a:latin typeface="Roboto"/>
                <a:ea typeface="Roboto"/>
                <a:cs typeface="Roboto"/>
                <a:sym typeface="Roboto"/>
              </a:defRPr>
            </a:lvl5pPr>
            <a:lvl6pPr marL="0" marR="0" lvl="5" indent="0" algn="r" rtl="0">
              <a:spcBef>
                <a:spcPts val="0"/>
              </a:spcBef>
              <a:buNone/>
              <a:defRPr sz="1200" b="0" i="0" u="none" strike="noStrike" cap="none">
                <a:solidFill>
                  <a:srgbClr val="888888"/>
                </a:solidFill>
                <a:latin typeface="Roboto"/>
                <a:ea typeface="Roboto"/>
                <a:cs typeface="Roboto"/>
                <a:sym typeface="Roboto"/>
              </a:defRPr>
            </a:lvl6pPr>
            <a:lvl7pPr marL="0" marR="0" lvl="6" indent="0" algn="r" rtl="0">
              <a:spcBef>
                <a:spcPts val="0"/>
              </a:spcBef>
              <a:buNone/>
              <a:defRPr sz="1200" b="0" i="0" u="none" strike="noStrike" cap="none">
                <a:solidFill>
                  <a:srgbClr val="888888"/>
                </a:solidFill>
                <a:latin typeface="Roboto"/>
                <a:ea typeface="Roboto"/>
                <a:cs typeface="Roboto"/>
                <a:sym typeface="Roboto"/>
              </a:defRPr>
            </a:lvl7pPr>
            <a:lvl8pPr marL="0" marR="0" lvl="7" indent="0" algn="r" rtl="0">
              <a:spcBef>
                <a:spcPts val="0"/>
              </a:spcBef>
              <a:buNone/>
              <a:defRPr sz="1200" b="0" i="0" u="none" strike="noStrike" cap="none">
                <a:solidFill>
                  <a:srgbClr val="888888"/>
                </a:solidFill>
                <a:latin typeface="Roboto"/>
                <a:ea typeface="Roboto"/>
                <a:cs typeface="Roboto"/>
                <a:sym typeface="Roboto"/>
              </a:defRPr>
            </a:lvl8pPr>
            <a:lvl9pPr marL="0" marR="0" lvl="8" indent="0" algn="r" rtl="0">
              <a:spcBef>
                <a:spcPts val="0"/>
              </a:spcBef>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6.png"/><Relationship Id="rId7"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47.png"/><Relationship Id="rId9" Type="http://schemas.openxmlformats.org/officeDocument/2006/relationships/image" Target="../media/image49.png"/></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50.jpg"/><Relationship Id="rId7"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52.png"/><Relationship Id="rId4" Type="http://schemas.openxmlformats.org/officeDocument/2006/relationships/image" Target="../media/image51.jpg"/><Relationship Id="rId9"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17.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7.xml"/><Relationship Id="rId16"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jp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jpg"/><Relationship Id="rId9"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pic>
        <p:nvPicPr>
          <p:cNvPr id="65" name="Google Shape;65;p9"/>
          <p:cNvPicPr preferRelativeResize="0"/>
          <p:nvPr/>
        </p:nvPicPr>
        <p:blipFill rotWithShape="1">
          <a:blip r:embed="rId3">
            <a:alphaModFix/>
          </a:blip>
          <a:srcRect/>
          <a:stretch/>
        </p:blipFill>
        <p:spPr>
          <a:xfrm>
            <a:off x="1" y="0"/>
            <a:ext cx="12192000" cy="6864447"/>
          </a:xfrm>
          <a:prstGeom prst="rect">
            <a:avLst/>
          </a:prstGeom>
          <a:noFill/>
          <a:ln>
            <a:noFill/>
          </a:ln>
        </p:spPr>
      </p:pic>
      <p:sp>
        <p:nvSpPr>
          <p:cNvPr id="66" name="Google Shape;66;p9"/>
          <p:cNvSpPr/>
          <p:nvPr/>
        </p:nvSpPr>
        <p:spPr>
          <a:xfrm>
            <a:off x="0" y="0"/>
            <a:ext cx="12192000" cy="6858000"/>
          </a:xfrm>
          <a:prstGeom prst="rect">
            <a:avLst/>
          </a:prstGeom>
          <a:solidFill>
            <a:srgbClr val="008BFC">
              <a:alpha val="8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67" name="Google Shape;67;p9"/>
          <p:cNvSpPr txBox="1"/>
          <p:nvPr/>
        </p:nvSpPr>
        <p:spPr>
          <a:xfrm>
            <a:off x="753236" y="1847245"/>
            <a:ext cx="5361813" cy="2736298"/>
          </a:xfrm>
          <a:prstGeom prst="rect">
            <a:avLst/>
          </a:prstGeom>
          <a:noFill/>
          <a:ln>
            <a:noFill/>
          </a:ln>
        </p:spPr>
        <p:txBody>
          <a:bodyPr spcFirstLastPara="1" wrap="square" lIns="0" tIns="45700" rIns="0" bIns="45700" anchor="t" anchorCtr="0">
            <a:normAutofit/>
          </a:bodyPr>
          <a:lstStyle/>
          <a:p>
            <a:pPr marL="0" marR="0" lvl="0" indent="0" algn="l" rtl="0">
              <a:lnSpc>
                <a:spcPct val="100000"/>
              </a:lnSpc>
              <a:spcBef>
                <a:spcPts val="0"/>
              </a:spcBef>
              <a:spcAft>
                <a:spcPts val="0"/>
              </a:spcAft>
              <a:buClr>
                <a:schemeClr val="lt1"/>
              </a:buClr>
              <a:buSzPts val="4000"/>
              <a:buFont typeface="Arial"/>
              <a:buNone/>
            </a:pPr>
            <a:r>
              <a:rPr lang="en-US" sz="4000" b="1" i="0" u="none" strike="noStrike" cap="none">
                <a:solidFill>
                  <a:schemeClr val="lt1"/>
                </a:solidFill>
                <a:latin typeface="Roboto"/>
                <a:ea typeface="Roboto"/>
                <a:cs typeface="Roboto"/>
                <a:sym typeface="Roboto"/>
              </a:rPr>
              <a:t>AdStas</a:t>
            </a:r>
            <a:r>
              <a:rPr lang="en-US" sz="4000" b="1">
                <a:solidFill>
                  <a:schemeClr val="lt1"/>
                </a:solidFill>
                <a:latin typeface="Roboto"/>
                <a:ea typeface="Roboto"/>
                <a:cs typeface="Roboto"/>
                <a:sym typeface="Roboto"/>
              </a:rPr>
              <a:t>h</a:t>
            </a:r>
            <a:endParaRPr/>
          </a:p>
          <a:p>
            <a:pPr marL="0" marR="0" lvl="0" indent="0" algn="l" rtl="0">
              <a:lnSpc>
                <a:spcPct val="100000"/>
              </a:lnSpc>
              <a:spcBef>
                <a:spcPts val="600"/>
              </a:spcBef>
              <a:spcAft>
                <a:spcPts val="0"/>
              </a:spcAft>
              <a:buClr>
                <a:schemeClr val="lt1"/>
              </a:buClr>
              <a:buSzPts val="4000"/>
              <a:buFont typeface="Arial"/>
              <a:buNone/>
            </a:pPr>
            <a:r>
              <a:rPr lang="en-US" sz="4000" b="1" i="0" u="none" strike="noStrike" cap="none">
                <a:solidFill>
                  <a:schemeClr val="lt1"/>
                </a:solidFill>
                <a:latin typeface="Roboto"/>
                <a:ea typeface="Roboto"/>
                <a:cs typeface="Roboto"/>
                <a:sym typeface="Roboto"/>
              </a:rPr>
              <a:t>Your </a:t>
            </a:r>
            <a:r>
              <a:rPr lang="en-US" sz="4000" b="1">
                <a:solidFill>
                  <a:schemeClr val="lt1"/>
                </a:solidFill>
                <a:latin typeface="Roboto"/>
                <a:ea typeface="Roboto"/>
                <a:cs typeface="Roboto"/>
                <a:sym typeface="Roboto"/>
              </a:rPr>
              <a:t>P</a:t>
            </a:r>
            <a:r>
              <a:rPr lang="en-US" sz="4000" b="1" i="0" u="none" strike="noStrike" cap="none">
                <a:solidFill>
                  <a:schemeClr val="lt1"/>
                </a:solidFill>
                <a:latin typeface="Roboto"/>
                <a:ea typeface="Roboto"/>
                <a:cs typeface="Roboto"/>
                <a:sym typeface="Roboto"/>
              </a:rPr>
              <a:t>athway to Programmatic DOOH </a:t>
            </a:r>
            <a:endParaRPr sz="4000" b="1" i="0" u="none" strike="noStrike" cap="none">
              <a:solidFill>
                <a:schemeClr val="lt1"/>
              </a:solidFill>
              <a:latin typeface="Roboto"/>
              <a:ea typeface="Roboto"/>
              <a:cs typeface="Roboto"/>
              <a:sym typeface="Roboto"/>
            </a:endParaRPr>
          </a:p>
        </p:txBody>
      </p:sp>
      <p:cxnSp>
        <p:nvCxnSpPr>
          <p:cNvPr id="68" name="Google Shape;68;p9"/>
          <p:cNvCxnSpPr/>
          <p:nvPr/>
        </p:nvCxnSpPr>
        <p:spPr>
          <a:xfrm>
            <a:off x="767408" y="4099832"/>
            <a:ext cx="3695820" cy="0"/>
          </a:xfrm>
          <a:prstGeom prst="straightConnector1">
            <a:avLst/>
          </a:prstGeom>
          <a:noFill/>
          <a:ln w="9525" cap="flat" cmpd="sng">
            <a:solidFill>
              <a:schemeClr val="lt1">
                <a:alpha val="57647"/>
              </a:schemeClr>
            </a:solidFill>
            <a:prstDash val="solid"/>
            <a:miter lim="800000"/>
            <a:headEnd type="none" w="sm" len="sm"/>
            <a:tailEnd type="none" w="sm" len="sm"/>
          </a:ln>
        </p:spPr>
      </p:cxnSp>
      <p:pic>
        <p:nvPicPr>
          <p:cNvPr id="69" name="Google Shape;69;p9"/>
          <p:cNvPicPr preferRelativeResize="0"/>
          <p:nvPr/>
        </p:nvPicPr>
        <p:blipFill rotWithShape="1">
          <a:blip r:embed="rId4">
            <a:alphaModFix/>
          </a:blip>
          <a:srcRect/>
          <a:stretch/>
        </p:blipFill>
        <p:spPr>
          <a:xfrm>
            <a:off x="767408" y="794735"/>
            <a:ext cx="1832917" cy="522619"/>
          </a:xfrm>
          <a:prstGeom prst="rect">
            <a:avLst/>
          </a:prstGeom>
          <a:noFill/>
          <a:ln>
            <a:noFill/>
          </a:ln>
        </p:spPr>
      </p:pic>
      <p:sp>
        <p:nvSpPr>
          <p:cNvPr id="70" name="Google Shape;70;p9"/>
          <p:cNvSpPr/>
          <p:nvPr/>
        </p:nvSpPr>
        <p:spPr>
          <a:xfrm>
            <a:off x="781579" y="5127217"/>
            <a:ext cx="3694176" cy="1187109"/>
          </a:xfrm>
          <a:prstGeom prst="rect">
            <a:avLst/>
          </a:prstGeom>
          <a:noFill/>
          <a:ln>
            <a:noFill/>
          </a:ln>
        </p:spPr>
        <p:txBody>
          <a:bodyPr spcFirstLastPara="1" wrap="square" lIns="0" tIns="45700" rIns="91425" bIns="45700" anchor="t" anchorCtr="0">
            <a:noAutofit/>
          </a:bodyPr>
          <a:lstStyle/>
          <a:p>
            <a:pPr marL="0" marR="0" lvl="0" indent="0" algn="l" rtl="0">
              <a:spcBef>
                <a:spcPts val="0"/>
              </a:spcBef>
              <a:spcAft>
                <a:spcPts val="0"/>
              </a:spcAft>
              <a:buNone/>
            </a:pPr>
            <a:r>
              <a:rPr lang="en-US" sz="1600" b="0" i="0" u="none" strike="noStrike" cap="none">
                <a:solidFill>
                  <a:schemeClr val="lt1"/>
                </a:solidFill>
                <a:latin typeface="Roboto"/>
                <a:ea typeface="Roboto"/>
                <a:cs typeface="Roboto"/>
                <a:sym typeface="Roboto"/>
              </a:rPr>
              <a:t>Info@AdStash.com </a:t>
            </a:r>
            <a:endParaRPr/>
          </a:p>
          <a:p>
            <a:pPr marL="0" marR="0" lvl="0" indent="0" algn="l" rtl="0">
              <a:spcBef>
                <a:spcPts val="600"/>
              </a:spcBef>
              <a:spcAft>
                <a:spcPts val="0"/>
              </a:spcAft>
              <a:buNone/>
            </a:pPr>
            <a:r>
              <a:rPr lang="en-US" sz="1600" b="0" i="0" u="none" strike="noStrike" cap="none">
                <a:solidFill>
                  <a:schemeClr val="lt1"/>
                </a:solidFill>
                <a:latin typeface="Roboto"/>
                <a:ea typeface="Roboto"/>
                <a:cs typeface="Roboto"/>
                <a:sym typeface="Roboto"/>
              </a:rPr>
              <a:t>1-905-903-6766</a:t>
            </a:r>
            <a:endParaRPr/>
          </a:p>
        </p:txBody>
      </p:sp>
      <p:sp>
        <p:nvSpPr>
          <p:cNvPr id="71" name="Google Shape;71;p9"/>
          <p:cNvSpPr/>
          <p:nvPr/>
        </p:nvSpPr>
        <p:spPr>
          <a:xfrm>
            <a:off x="781579" y="4320729"/>
            <a:ext cx="3680005" cy="504669"/>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rgbClr val="008BFC"/>
                </a:solidFill>
                <a:latin typeface="Roboto"/>
                <a:ea typeface="Roboto"/>
                <a:cs typeface="Roboto"/>
                <a:sym typeface="Roboto"/>
              </a:rPr>
              <a:t>BUY ON </a:t>
            </a:r>
            <a:r>
              <a:rPr lang="en-US" sz="1600" b="0" i="0" u="none" strike="noStrike" cap="none">
                <a:solidFill>
                  <a:srgbClr val="008BFC"/>
                </a:solidFill>
                <a:latin typeface="Roboto"/>
                <a:ea typeface="Roboto"/>
                <a:cs typeface="Roboto"/>
                <a:sym typeface="Roboto"/>
              </a:rPr>
              <a:t>ADSTASH</a:t>
            </a:r>
            <a:endParaRPr/>
          </a:p>
        </p:txBody>
      </p:sp>
      <p:sp>
        <p:nvSpPr>
          <p:cNvPr id="72" name="Google Shape;72;p9"/>
          <p:cNvSpPr/>
          <p:nvPr/>
        </p:nvSpPr>
        <p:spPr>
          <a:xfrm rot="-5400000">
            <a:off x="10522591" y="3305890"/>
            <a:ext cx="2678938" cy="24622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000" b="0" i="0" u="none" strike="noStrike" cap="none">
                <a:solidFill>
                  <a:schemeClr val="lt1"/>
                </a:solidFill>
                <a:latin typeface="Arial"/>
                <a:ea typeface="Arial"/>
                <a:cs typeface="Arial"/>
                <a:sym typeface="Arial"/>
              </a:rPr>
              <a:t>WWW.ADSTASH.COM</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18"/>
          <p:cNvSpPr/>
          <p:nvPr/>
        </p:nvSpPr>
        <p:spPr>
          <a:xfrm>
            <a:off x="6130670" y="1262743"/>
            <a:ext cx="5822400" cy="4811400"/>
          </a:xfrm>
          <a:prstGeom prst="roundRect">
            <a:avLst>
              <a:gd name="adj" fmla="val 0"/>
            </a:avLst>
          </a:prstGeom>
          <a:noFill/>
          <a:ln w="12700"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438" name="Google Shape;438;p18"/>
          <p:cNvSpPr/>
          <p:nvPr/>
        </p:nvSpPr>
        <p:spPr>
          <a:xfrm>
            <a:off x="238800" y="1953805"/>
            <a:ext cx="11714400" cy="4130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pic>
        <p:nvPicPr>
          <p:cNvPr id="439" name="Google Shape;439;p18"/>
          <p:cNvPicPr preferRelativeResize="0"/>
          <p:nvPr/>
        </p:nvPicPr>
        <p:blipFill rotWithShape="1">
          <a:blip r:embed="rId3">
            <a:alphaModFix amt="70000"/>
          </a:blip>
          <a:srcRect l="992" t="9869" r="5374" b="37268"/>
          <a:stretch/>
        </p:blipFill>
        <p:spPr>
          <a:xfrm>
            <a:off x="6130675" y="1953805"/>
            <a:ext cx="5822549" cy="4130402"/>
          </a:xfrm>
          <a:prstGeom prst="rect">
            <a:avLst/>
          </a:prstGeom>
          <a:noFill/>
          <a:ln>
            <a:noFill/>
          </a:ln>
        </p:spPr>
      </p:pic>
      <p:sp>
        <p:nvSpPr>
          <p:cNvPr id="440" name="Google Shape;440;p18"/>
          <p:cNvSpPr/>
          <p:nvPr/>
        </p:nvSpPr>
        <p:spPr>
          <a:xfrm>
            <a:off x="238786" y="1272704"/>
            <a:ext cx="5822400" cy="4811400"/>
          </a:xfrm>
          <a:prstGeom prst="roundRect">
            <a:avLst>
              <a:gd name="adj" fmla="val 0"/>
            </a:avLst>
          </a:prstGeom>
          <a:noFill/>
          <a:ln w="12700"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pic>
        <p:nvPicPr>
          <p:cNvPr id="441" name="Google Shape;441;p18"/>
          <p:cNvPicPr preferRelativeResize="0"/>
          <p:nvPr/>
        </p:nvPicPr>
        <p:blipFill rotWithShape="1">
          <a:blip r:embed="rId4">
            <a:alphaModFix amt="70000"/>
          </a:blip>
          <a:srcRect l="393" t="10690" r="1181" b="15633"/>
          <a:stretch/>
        </p:blipFill>
        <p:spPr>
          <a:xfrm>
            <a:off x="238775" y="1953800"/>
            <a:ext cx="5824727" cy="4130400"/>
          </a:xfrm>
          <a:prstGeom prst="rect">
            <a:avLst/>
          </a:prstGeom>
          <a:noFill/>
          <a:ln>
            <a:noFill/>
          </a:ln>
        </p:spPr>
      </p:pic>
      <p:sp>
        <p:nvSpPr>
          <p:cNvPr id="442" name="Google Shape;442;p18"/>
          <p:cNvSpPr txBox="1">
            <a:spLocks noGrp="1"/>
          </p:cNvSpPr>
          <p:nvPr>
            <p:ph type="title"/>
          </p:nvPr>
        </p:nvSpPr>
        <p:spPr>
          <a:xfrm>
            <a:off x="213360" y="109715"/>
            <a:ext cx="10332600" cy="866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INVENTORY HIGHLIGHTS - RETAIL</a:t>
            </a:r>
            <a:endParaRPr/>
          </a:p>
        </p:txBody>
      </p:sp>
      <p:sp>
        <p:nvSpPr>
          <p:cNvPr id="443" name="Google Shape;443;p18"/>
          <p:cNvSpPr txBox="1">
            <a:spLocks noGrp="1"/>
          </p:cNvSpPr>
          <p:nvPr>
            <p:ph type="sldNum" idx="12"/>
          </p:nvPr>
        </p:nvSpPr>
        <p:spPr>
          <a:xfrm>
            <a:off x="9281831" y="6418246"/>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
        <p:nvSpPr>
          <p:cNvPr id="444" name="Google Shape;444;p18"/>
          <p:cNvSpPr txBox="1"/>
          <p:nvPr/>
        </p:nvSpPr>
        <p:spPr>
          <a:xfrm>
            <a:off x="1593058" y="1404793"/>
            <a:ext cx="3114000" cy="572700"/>
          </a:xfrm>
          <a:prstGeom prst="rect">
            <a:avLst/>
          </a:prstGeom>
          <a:noFill/>
          <a:ln>
            <a:noFill/>
          </a:ln>
        </p:spPr>
        <p:txBody>
          <a:bodyPr spcFirstLastPara="1" wrap="square" lIns="91425" tIns="91425" rIns="91425" bIns="91425" anchor="t" anchorCtr="0">
            <a:normAutofit fontScale="85000" lnSpcReduction="20000"/>
          </a:bodyPr>
          <a:lstStyle/>
          <a:p>
            <a:pPr marL="0" marR="0" lvl="0" indent="0" algn="ctr" rtl="0">
              <a:lnSpc>
                <a:spcPct val="90000"/>
              </a:lnSpc>
              <a:spcBef>
                <a:spcPts val="0"/>
              </a:spcBef>
              <a:spcAft>
                <a:spcPts val="0"/>
              </a:spcAft>
              <a:buClr>
                <a:srgbClr val="44546A"/>
              </a:buClr>
              <a:buSzPct val="100000"/>
              <a:buFont typeface="Roboto"/>
              <a:buNone/>
            </a:pPr>
            <a:r>
              <a:rPr lang="en-US" sz="2000" b="1">
                <a:solidFill>
                  <a:srgbClr val="44546A"/>
                </a:solidFill>
                <a:latin typeface="Roboto"/>
                <a:ea typeface="Roboto"/>
                <a:cs typeface="Roboto"/>
                <a:sym typeface="Roboto"/>
              </a:rPr>
              <a:t>Urban Record Stores</a:t>
            </a:r>
            <a:endParaRPr/>
          </a:p>
          <a:p>
            <a:pPr marL="0" marR="0" lvl="0" indent="0" algn="ctr" rtl="0">
              <a:lnSpc>
                <a:spcPct val="90000"/>
              </a:lnSpc>
              <a:spcBef>
                <a:spcPts val="0"/>
              </a:spcBef>
              <a:spcAft>
                <a:spcPts val="0"/>
              </a:spcAft>
              <a:buClr>
                <a:srgbClr val="008BFC"/>
              </a:buClr>
              <a:buSzPct val="100000"/>
              <a:buFont typeface="Roboto"/>
              <a:buNone/>
            </a:pPr>
            <a:endParaRPr sz="2000" b="1">
              <a:solidFill>
                <a:srgbClr val="44546A"/>
              </a:solidFill>
              <a:latin typeface="Roboto"/>
              <a:ea typeface="Roboto"/>
              <a:cs typeface="Roboto"/>
              <a:sym typeface="Roboto"/>
            </a:endParaRPr>
          </a:p>
        </p:txBody>
      </p:sp>
      <p:sp>
        <p:nvSpPr>
          <p:cNvPr id="445" name="Google Shape;445;p18"/>
          <p:cNvSpPr txBox="1"/>
          <p:nvPr/>
        </p:nvSpPr>
        <p:spPr>
          <a:xfrm>
            <a:off x="7484942" y="1381093"/>
            <a:ext cx="3114000" cy="572700"/>
          </a:xfrm>
          <a:prstGeom prst="rect">
            <a:avLst/>
          </a:prstGeom>
          <a:noFill/>
          <a:ln>
            <a:noFill/>
          </a:ln>
        </p:spPr>
        <p:txBody>
          <a:bodyPr spcFirstLastPara="1" wrap="square" lIns="91425" tIns="91425" rIns="91425" bIns="91425" anchor="t" anchorCtr="0">
            <a:normAutofit fontScale="85000" lnSpcReduction="20000"/>
          </a:bodyPr>
          <a:lstStyle/>
          <a:p>
            <a:pPr marL="0" marR="0" lvl="0" indent="0" algn="ctr" rtl="0">
              <a:lnSpc>
                <a:spcPct val="90000"/>
              </a:lnSpc>
              <a:spcBef>
                <a:spcPts val="0"/>
              </a:spcBef>
              <a:spcAft>
                <a:spcPts val="0"/>
              </a:spcAft>
              <a:buClr>
                <a:srgbClr val="44546A"/>
              </a:buClr>
              <a:buSzPct val="100000"/>
              <a:buFont typeface="Roboto"/>
              <a:buNone/>
            </a:pPr>
            <a:r>
              <a:rPr lang="en-US" sz="2000" b="1">
                <a:solidFill>
                  <a:srgbClr val="44546A"/>
                </a:solidFill>
                <a:latin typeface="Roboto"/>
                <a:ea typeface="Roboto"/>
                <a:cs typeface="Roboto"/>
                <a:sym typeface="Roboto"/>
              </a:rPr>
              <a:t>Grocery</a:t>
            </a:r>
            <a:endParaRPr/>
          </a:p>
          <a:p>
            <a:pPr marL="0" marR="0" lvl="0" indent="0" algn="ctr" rtl="0">
              <a:lnSpc>
                <a:spcPct val="90000"/>
              </a:lnSpc>
              <a:spcBef>
                <a:spcPts val="0"/>
              </a:spcBef>
              <a:spcAft>
                <a:spcPts val="0"/>
              </a:spcAft>
              <a:buClr>
                <a:srgbClr val="008BFC"/>
              </a:buClr>
              <a:buSzPct val="100000"/>
              <a:buFont typeface="Roboto"/>
              <a:buNone/>
            </a:pPr>
            <a:endParaRPr sz="2000" b="1">
              <a:solidFill>
                <a:srgbClr val="44546A"/>
              </a:solidFill>
              <a:latin typeface="Roboto"/>
              <a:ea typeface="Roboto"/>
              <a:cs typeface="Roboto"/>
              <a:sym typeface="Roboto"/>
            </a:endParaRPr>
          </a:p>
        </p:txBody>
      </p:sp>
      <p:sp>
        <p:nvSpPr>
          <p:cNvPr id="446" name="Google Shape;446;p18"/>
          <p:cNvSpPr/>
          <p:nvPr/>
        </p:nvSpPr>
        <p:spPr>
          <a:xfrm>
            <a:off x="86371" y="4273150"/>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a:solidFill>
                  <a:schemeClr val="lt1"/>
                </a:solidFill>
                <a:latin typeface="Roboto"/>
                <a:ea typeface="Roboto"/>
                <a:cs typeface="Roboto"/>
                <a:sym typeface="Roboto"/>
              </a:rPr>
              <a:t>Nationwide</a:t>
            </a:r>
            <a:endParaRPr sz="1600">
              <a:solidFill>
                <a:schemeClr val="lt1"/>
              </a:solidFill>
              <a:latin typeface="Poppins"/>
              <a:ea typeface="Poppins"/>
              <a:cs typeface="Poppins"/>
              <a:sym typeface="Poppins"/>
            </a:endParaRPr>
          </a:p>
        </p:txBody>
      </p:sp>
      <p:sp>
        <p:nvSpPr>
          <p:cNvPr id="447" name="Google Shape;447;p18"/>
          <p:cNvSpPr/>
          <p:nvPr/>
        </p:nvSpPr>
        <p:spPr>
          <a:xfrm>
            <a:off x="86363" y="2831466"/>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SzPts val="1400"/>
              <a:buNone/>
            </a:pPr>
            <a:r>
              <a:rPr lang="en-US">
                <a:solidFill>
                  <a:schemeClr val="lt1"/>
                </a:solidFill>
                <a:latin typeface="Roboto"/>
                <a:ea typeface="Roboto"/>
                <a:cs typeface="Roboto"/>
                <a:sym typeface="Roboto"/>
              </a:rPr>
              <a:t>X screens </a:t>
            </a:r>
            <a:endParaRPr sz="1600">
              <a:solidFill>
                <a:schemeClr val="lt1"/>
              </a:solidFill>
              <a:latin typeface="Poppins"/>
              <a:ea typeface="Poppins"/>
              <a:cs typeface="Poppins"/>
              <a:sym typeface="Poppins"/>
            </a:endParaRPr>
          </a:p>
        </p:txBody>
      </p:sp>
      <p:sp>
        <p:nvSpPr>
          <p:cNvPr id="448" name="Google Shape;448;p18"/>
          <p:cNvSpPr/>
          <p:nvPr/>
        </p:nvSpPr>
        <p:spPr>
          <a:xfrm>
            <a:off x="86363" y="3556749"/>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SzPts val="1400"/>
              <a:buNone/>
            </a:pPr>
            <a:r>
              <a:rPr lang="en-US">
                <a:solidFill>
                  <a:schemeClr val="lt1"/>
                </a:solidFill>
                <a:latin typeface="Roboto"/>
                <a:ea typeface="Roboto"/>
                <a:cs typeface="Roboto"/>
                <a:sym typeface="Roboto"/>
              </a:rPr>
              <a:t>X impressions per month</a:t>
            </a:r>
            <a:endParaRPr sz="1600">
              <a:solidFill>
                <a:schemeClr val="lt1"/>
              </a:solidFill>
              <a:latin typeface="Poppins"/>
              <a:ea typeface="Poppins"/>
              <a:cs typeface="Poppins"/>
              <a:sym typeface="Poppins"/>
            </a:endParaRPr>
          </a:p>
        </p:txBody>
      </p:sp>
      <p:sp>
        <p:nvSpPr>
          <p:cNvPr id="449" name="Google Shape;449;p18"/>
          <p:cNvSpPr/>
          <p:nvPr/>
        </p:nvSpPr>
        <p:spPr>
          <a:xfrm>
            <a:off x="9129427" y="2106200"/>
            <a:ext cx="2946300" cy="485400"/>
          </a:xfrm>
          <a:prstGeom prst="roundRect">
            <a:avLst>
              <a:gd name="adj" fmla="val 14788"/>
            </a:avLst>
          </a:prstGeom>
          <a:solidFill>
            <a:schemeClr val="dk1"/>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sz="1800" b="1">
                <a:solidFill>
                  <a:schemeClr val="lt1"/>
                </a:solidFill>
                <a:latin typeface="Roboto"/>
                <a:ea typeface="Roboto"/>
                <a:cs typeface="Roboto"/>
                <a:sym typeface="Roboto"/>
              </a:rPr>
              <a:t>Exclusive to AdStash</a:t>
            </a:r>
            <a:endParaRPr sz="1800" b="1">
              <a:solidFill>
                <a:schemeClr val="lt1"/>
              </a:solidFill>
              <a:latin typeface="Poppins"/>
              <a:ea typeface="Poppins"/>
              <a:cs typeface="Poppins"/>
              <a:sym typeface="Poppins"/>
            </a:endParaRPr>
          </a:p>
        </p:txBody>
      </p:sp>
      <p:sp>
        <p:nvSpPr>
          <p:cNvPr id="450" name="Google Shape;450;p18"/>
          <p:cNvSpPr/>
          <p:nvPr/>
        </p:nvSpPr>
        <p:spPr>
          <a:xfrm>
            <a:off x="9632315" y="4273138"/>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dk1"/>
              </a:buClr>
              <a:buFont typeface="Arial"/>
              <a:buNone/>
            </a:pPr>
            <a:r>
              <a:rPr lang="en-US">
                <a:solidFill>
                  <a:schemeClr val="lt1"/>
                </a:solidFill>
                <a:latin typeface="Roboto"/>
                <a:ea typeface="Roboto"/>
                <a:cs typeface="Roboto"/>
                <a:sym typeface="Roboto"/>
              </a:rPr>
              <a:t>Northeast U.S.</a:t>
            </a:r>
            <a:endParaRPr sz="1600">
              <a:solidFill>
                <a:schemeClr val="lt1"/>
              </a:solidFill>
              <a:latin typeface="Poppins"/>
              <a:ea typeface="Poppins"/>
              <a:cs typeface="Poppins"/>
              <a:sym typeface="Poppins"/>
            </a:endParaRPr>
          </a:p>
        </p:txBody>
      </p:sp>
      <p:sp>
        <p:nvSpPr>
          <p:cNvPr id="451" name="Google Shape;451;p18"/>
          <p:cNvSpPr/>
          <p:nvPr/>
        </p:nvSpPr>
        <p:spPr>
          <a:xfrm>
            <a:off x="9632315" y="2820204"/>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1400"/>
              <a:buFont typeface="Roboto"/>
              <a:buNone/>
            </a:pPr>
            <a:r>
              <a:rPr lang="en-US">
                <a:solidFill>
                  <a:schemeClr val="lt1"/>
                </a:solidFill>
                <a:latin typeface="Roboto"/>
                <a:ea typeface="Roboto"/>
                <a:cs typeface="Roboto"/>
                <a:sym typeface="Roboto"/>
              </a:rPr>
              <a:t>X screens </a:t>
            </a:r>
            <a:endParaRPr sz="1600">
              <a:solidFill>
                <a:schemeClr val="lt1"/>
              </a:solidFill>
              <a:latin typeface="Poppins"/>
              <a:ea typeface="Poppins"/>
              <a:cs typeface="Poppins"/>
              <a:sym typeface="Poppins"/>
            </a:endParaRPr>
          </a:p>
        </p:txBody>
      </p:sp>
      <p:sp>
        <p:nvSpPr>
          <p:cNvPr id="452" name="Google Shape;452;p18"/>
          <p:cNvSpPr/>
          <p:nvPr/>
        </p:nvSpPr>
        <p:spPr>
          <a:xfrm>
            <a:off x="9632315" y="3556749"/>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SzPts val="1400"/>
              <a:buNone/>
            </a:pPr>
            <a:r>
              <a:rPr lang="en-US">
                <a:solidFill>
                  <a:schemeClr val="lt1"/>
                </a:solidFill>
                <a:latin typeface="Roboto"/>
                <a:ea typeface="Roboto"/>
                <a:cs typeface="Roboto"/>
                <a:sym typeface="Roboto"/>
              </a:rPr>
              <a:t>X impressions per month</a:t>
            </a:r>
            <a:endParaRPr sz="1600">
              <a:solidFill>
                <a:schemeClr val="lt1"/>
              </a:solidFill>
              <a:latin typeface="Poppins"/>
              <a:ea typeface="Poppins"/>
              <a:cs typeface="Poppins"/>
              <a:sym typeface="Poppins"/>
            </a:endParaRPr>
          </a:p>
        </p:txBody>
      </p:sp>
      <p:sp>
        <p:nvSpPr>
          <p:cNvPr id="453" name="Google Shape;453;p18"/>
          <p:cNvSpPr/>
          <p:nvPr/>
        </p:nvSpPr>
        <p:spPr>
          <a:xfrm>
            <a:off x="9129413" y="277271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54" name="Google Shape;454;p18"/>
          <p:cNvPicPr preferRelativeResize="0"/>
          <p:nvPr/>
        </p:nvPicPr>
        <p:blipFill>
          <a:blip r:embed="rId5">
            <a:alphaModFix/>
          </a:blip>
          <a:stretch>
            <a:fillRect/>
          </a:stretch>
        </p:blipFill>
        <p:spPr>
          <a:xfrm>
            <a:off x="9266643" y="2909938"/>
            <a:ext cx="365760" cy="365760"/>
          </a:xfrm>
          <a:prstGeom prst="rect">
            <a:avLst/>
          </a:prstGeom>
          <a:noFill/>
          <a:ln>
            <a:noFill/>
          </a:ln>
        </p:spPr>
      </p:pic>
      <p:sp>
        <p:nvSpPr>
          <p:cNvPr id="455" name="Google Shape;455;p18"/>
          <p:cNvSpPr/>
          <p:nvPr/>
        </p:nvSpPr>
        <p:spPr>
          <a:xfrm>
            <a:off x="9129413" y="3479350"/>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56" name="Google Shape;456;p18"/>
          <p:cNvPicPr preferRelativeResize="0"/>
          <p:nvPr/>
        </p:nvPicPr>
        <p:blipFill>
          <a:blip r:embed="rId6">
            <a:alphaModFix/>
          </a:blip>
          <a:stretch>
            <a:fillRect/>
          </a:stretch>
        </p:blipFill>
        <p:spPr>
          <a:xfrm>
            <a:off x="9266643" y="3616563"/>
            <a:ext cx="365760" cy="365760"/>
          </a:xfrm>
          <a:prstGeom prst="rect">
            <a:avLst/>
          </a:prstGeom>
          <a:noFill/>
          <a:ln>
            <a:noFill/>
          </a:ln>
        </p:spPr>
      </p:pic>
      <p:sp>
        <p:nvSpPr>
          <p:cNvPr id="457" name="Google Shape;457;p18"/>
          <p:cNvSpPr/>
          <p:nvPr/>
        </p:nvSpPr>
        <p:spPr>
          <a:xfrm>
            <a:off x="9129413" y="4195750"/>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58" name="Google Shape;458;p18"/>
          <p:cNvPicPr preferRelativeResize="0"/>
          <p:nvPr/>
        </p:nvPicPr>
        <p:blipFill>
          <a:blip r:embed="rId7">
            <a:alphaModFix/>
          </a:blip>
          <a:stretch>
            <a:fillRect/>
          </a:stretch>
        </p:blipFill>
        <p:spPr>
          <a:xfrm>
            <a:off x="9266643" y="4332975"/>
            <a:ext cx="365760" cy="365760"/>
          </a:xfrm>
          <a:prstGeom prst="rect">
            <a:avLst/>
          </a:prstGeom>
          <a:noFill/>
          <a:ln>
            <a:noFill/>
          </a:ln>
        </p:spPr>
      </p:pic>
      <p:sp>
        <p:nvSpPr>
          <p:cNvPr id="459" name="Google Shape;459;p18"/>
          <p:cNvSpPr/>
          <p:nvPr/>
        </p:nvSpPr>
        <p:spPr>
          <a:xfrm>
            <a:off x="2408363" y="2767825"/>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60" name="Google Shape;460;p18"/>
          <p:cNvPicPr preferRelativeResize="0"/>
          <p:nvPr/>
        </p:nvPicPr>
        <p:blipFill>
          <a:blip r:embed="rId5">
            <a:alphaModFix/>
          </a:blip>
          <a:stretch>
            <a:fillRect/>
          </a:stretch>
        </p:blipFill>
        <p:spPr>
          <a:xfrm>
            <a:off x="2545593" y="2905050"/>
            <a:ext cx="365760" cy="365760"/>
          </a:xfrm>
          <a:prstGeom prst="rect">
            <a:avLst/>
          </a:prstGeom>
          <a:noFill/>
          <a:ln>
            <a:noFill/>
          </a:ln>
        </p:spPr>
      </p:pic>
      <p:sp>
        <p:nvSpPr>
          <p:cNvPr id="461" name="Google Shape;461;p18"/>
          <p:cNvSpPr/>
          <p:nvPr/>
        </p:nvSpPr>
        <p:spPr>
          <a:xfrm>
            <a:off x="2408363" y="347446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62" name="Google Shape;462;p18"/>
          <p:cNvPicPr preferRelativeResize="0"/>
          <p:nvPr/>
        </p:nvPicPr>
        <p:blipFill>
          <a:blip r:embed="rId6">
            <a:alphaModFix/>
          </a:blip>
          <a:stretch>
            <a:fillRect/>
          </a:stretch>
        </p:blipFill>
        <p:spPr>
          <a:xfrm>
            <a:off x="2545593" y="3611675"/>
            <a:ext cx="365760" cy="365760"/>
          </a:xfrm>
          <a:prstGeom prst="rect">
            <a:avLst/>
          </a:prstGeom>
          <a:noFill/>
          <a:ln>
            <a:noFill/>
          </a:ln>
        </p:spPr>
      </p:pic>
      <p:sp>
        <p:nvSpPr>
          <p:cNvPr id="463" name="Google Shape;463;p18"/>
          <p:cNvSpPr/>
          <p:nvPr/>
        </p:nvSpPr>
        <p:spPr>
          <a:xfrm>
            <a:off x="2408363" y="419086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18"/>
          <p:cNvSpPr/>
          <p:nvPr/>
        </p:nvSpPr>
        <p:spPr>
          <a:xfrm flipH="1">
            <a:off x="5403205" y="3408035"/>
            <a:ext cx="1371600" cy="1371600"/>
          </a:xfrm>
          <a:prstGeom prst="ellipse">
            <a:avLst/>
          </a:prstGeom>
          <a:solidFill>
            <a:srgbClr val="008BFC"/>
          </a:solidFill>
          <a:ln w="28575" cap="flat" cmpd="sng">
            <a:solidFill>
              <a:schemeClr val="lt1"/>
            </a:solidFill>
            <a:prstDash val="solid"/>
            <a:miter lim="800000"/>
            <a:headEnd type="none" w="sm" len="sm"/>
            <a:tailEnd type="none" w="sm" len="sm"/>
          </a:ln>
          <a:effectLst>
            <a:outerShdw blurRad="342900" algn="ctr" rotWithShape="0">
              <a:srgbClr val="000000">
                <a:alpha val="20000"/>
              </a:srgbClr>
            </a:outerShdw>
          </a:effectLst>
        </p:spPr>
        <p:txBody>
          <a:bodyPr spcFirstLastPara="1" wrap="square" lIns="0" tIns="0" rIns="0" bIns="0" anchor="ctr" anchorCtr="0">
            <a:noAutofit/>
          </a:bodyPr>
          <a:lstStyle/>
          <a:p>
            <a:pPr marL="0" marR="0" lvl="0" indent="0" algn="ctr" rtl="0">
              <a:spcBef>
                <a:spcPts val="0"/>
              </a:spcBef>
              <a:spcAft>
                <a:spcPts val="0"/>
              </a:spcAft>
              <a:buNone/>
            </a:pPr>
            <a:endParaRPr sz="1200">
              <a:solidFill>
                <a:schemeClr val="lt1"/>
              </a:solidFill>
              <a:latin typeface="Roboto"/>
              <a:ea typeface="Roboto"/>
              <a:cs typeface="Roboto"/>
              <a:sym typeface="Roboto"/>
            </a:endParaRPr>
          </a:p>
          <a:p>
            <a:pPr marL="0" marR="0" lvl="0" indent="0" algn="ctr" rtl="0">
              <a:spcBef>
                <a:spcPts val="0"/>
              </a:spcBef>
              <a:spcAft>
                <a:spcPts val="0"/>
              </a:spcAft>
              <a:buNone/>
            </a:pPr>
            <a:endParaRPr sz="1200">
              <a:solidFill>
                <a:schemeClr val="lt1"/>
              </a:solidFill>
              <a:latin typeface="Roboto"/>
              <a:ea typeface="Roboto"/>
              <a:cs typeface="Roboto"/>
              <a:sym typeface="Roboto"/>
            </a:endParaRPr>
          </a:p>
          <a:p>
            <a:pPr marL="0" marR="0" lvl="0" indent="0" algn="ctr" rtl="0">
              <a:spcBef>
                <a:spcPts val="0"/>
              </a:spcBef>
              <a:spcAft>
                <a:spcPts val="0"/>
              </a:spcAft>
              <a:buNone/>
            </a:pPr>
            <a:r>
              <a:rPr lang="en-US" sz="1200">
                <a:solidFill>
                  <a:schemeClr val="lt1"/>
                </a:solidFill>
                <a:latin typeface="Roboto"/>
                <a:ea typeface="Roboto"/>
                <a:cs typeface="Roboto"/>
                <a:sym typeface="Roboto"/>
              </a:rPr>
              <a:t>Close to point of purchase</a:t>
            </a:r>
            <a:endParaRPr sz="1200">
              <a:solidFill>
                <a:schemeClr val="lt1"/>
              </a:solidFill>
              <a:latin typeface="Roboto"/>
              <a:ea typeface="Roboto"/>
              <a:cs typeface="Roboto"/>
              <a:sym typeface="Roboto"/>
            </a:endParaRPr>
          </a:p>
        </p:txBody>
      </p:sp>
      <p:pic>
        <p:nvPicPr>
          <p:cNvPr id="465" name="Google Shape;465;p18"/>
          <p:cNvPicPr preferRelativeResize="0"/>
          <p:nvPr/>
        </p:nvPicPr>
        <p:blipFill>
          <a:blip r:embed="rId7">
            <a:alphaModFix/>
          </a:blip>
          <a:stretch>
            <a:fillRect/>
          </a:stretch>
        </p:blipFill>
        <p:spPr>
          <a:xfrm>
            <a:off x="2545593" y="4328088"/>
            <a:ext cx="365760" cy="365760"/>
          </a:xfrm>
          <a:prstGeom prst="rect">
            <a:avLst/>
          </a:prstGeom>
          <a:noFill/>
          <a:ln>
            <a:noFill/>
          </a:ln>
        </p:spPr>
      </p:pic>
      <p:sp>
        <p:nvSpPr>
          <p:cNvPr id="466" name="Google Shape;466;p18"/>
          <p:cNvSpPr/>
          <p:nvPr/>
        </p:nvSpPr>
        <p:spPr>
          <a:xfrm>
            <a:off x="9129427" y="2106200"/>
            <a:ext cx="2946300" cy="485400"/>
          </a:xfrm>
          <a:prstGeom prst="roundRect">
            <a:avLst>
              <a:gd name="adj" fmla="val 14788"/>
            </a:avLst>
          </a:prstGeom>
          <a:solidFill>
            <a:srgbClr val="0090FF"/>
          </a:solidFill>
          <a:ln w="114300"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sz="1800" b="1">
                <a:solidFill>
                  <a:schemeClr val="lt1"/>
                </a:solidFill>
                <a:latin typeface="Roboto"/>
                <a:ea typeface="Roboto"/>
                <a:cs typeface="Roboto"/>
                <a:sym typeface="Roboto"/>
              </a:rPr>
              <a:t>Exclusive to AdStash</a:t>
            </a:r>
            <a:endParaRPr sz="1800" b="1">
              <a:solidFill>
                <a:schemeClr val="lt1"/>
              </a:solidFill>
              <a:latin typeface="Poppins"/>
              <a:ea typeface="Poppins"/>
              <a:cs typeface="Poppins"/>
              <a:sym typeface="Poppins"/>
            </a:endParaRPr>
          </a:p>
        </p:txBody>
      </p:sp>
      <p:sp>
        <p:nvSpPr>
          <p:cNvPr id="467" name="Google Shape;467;p18"/>
          <p:cNvSpPr/>
          <p:nvPr/>
        </p:nvSpPr>
        <p:spPr>
          <a:xfrm>
            <a:off x="167227" y="2129950"/>
            <a:ext cx="2946300" cy="485400"/>
          </a:xfrm>
          <a:prstGeom prst="roundRect">
            <a:avLst>
              <a:gd name="adj" fmla="val 14788"/>
            </a:avLst>
          </a:prstGeom>
          <a:solidFill>
            <a:srgbClr val="0090FF"/>
          </a:solidFill>
          <a:ln w="114300"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sz="1800" b="1">
                <a:solidFill>
                  <a:schemeClr val="lt1"/>
                </a:solidFill>
                <a:latin typeface="Roboto"/>
                <a:ea typeface="Roboto"/>
                <a:cs typeface="Roboto"/>
                <a:sym typeface="Roboto"/>
              </a:rPr>
              <a:t>Exclusive to AdStash</a:t>
            </a:r>
            <a:endParaRPr sz="1800" b="1">
              <a:solidFill>
                <a:schemeClr val="lt1"/>
              </a:solidFill>
              <a:latin typeface="Poppins"/>
              <a:ea typeface="Poppins"/>
              <a:cs typeface="Poppins"/>
              <a:sym typeface="Poppins"/>
            </a:endParaRPr>
          </a:p>
        </p:txBody>
      </p:sp>
      <p:pic>
        <p:nvPicPr>
          <p:cNvPr id="468" name="Google Shape;468;p18"/>
          <p:cNvPicPr preferRelativeResize="0"/>
          <p:nvPr/>
        </p:nvPicPr>
        <p:blipFill>
          <a:blip r:embed="rId8">
            <a:alphaModFix/>
          </a:blip>
          <a:stretch>
            <a:fillRect/>
          </a:stretch>
        </p:blipFill>
        <p:spPr>
          <a:xfrm>
            <a:off x="5860400" y="3565938"/>
            <a:ext cx="457200" cy="457200"/>
          </a:xfrm>
          <a:prstGeom prst="rect">
            <a:avLst/>
          </a:prstGeom>
          <a:noFill/>
          <a:ln>
            <a:noFill/>
          </a:ln>
          <a:effectLst>
            <a:outerShdw blurRad="342900" algn="ctr" rotWithShape="0">
              <a:srgbClr val="000000">
                <a:alpha val="20000"/>
              </a:srgbClr>
            </a:outerShdw>
          </a:effectLst>
        </p:spPr>
      </p:pic>
      <p:sp>
        <p:nvSpPr>
          <p:cNvPr id="469" name="Google Shape;469;p18"/>
          <p:cNvSpPr/>
          <p:nvPr/>
        </p:nvSpPr>
        <p:spPr>
          <a:xfrm>
            <a:off x="86371" y="4979800"/>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a:solidFill>
                  <a:schemeClr val="lt1"/>
                </a:solidFill>
                <a:latin typeface="Roboto"/>
                <a:ea typeface="Roboto"/>
                <a:cs typeface="Roboto"/>
                <a:sym typeface="Roboto"/>
              </a:rPr>
              <a:t>High income</a:t>
            </a:r>
            <a:endParaRPr>
              <a:solidFill>
                <a:schemeClr val="lt1"/>
              </a:solidFill>
              <a:latin typeface="Roboto"/>
              <a:ea typeface="Roboto"/>
              <a:cs typeface="Roboto"/>
              <a:sym typeface="Roboto"/>
            </a:endParaRPr>
          </a:p>
          <a:p>
            <a:pPr marL="0" lvl="0" indent="0" algn="ctr" rtl="0">
              <a:spcBef>
                <a:spcPts val="0"/>
              </a:spcBef>
              <a:spcAft>
                <a:spcPts val="0"/>
              </a:spcAft>
              <a:buNone/>
            </a:pPr>
            <a:r>
              <a:rPr lang="en-US">
                <a:solidFill>
                  <a:schemeClr val="lt1"/>
                </a:solidFill>
                <a:latin typeface="Roboto"/>
                <a:ea typeface="Roboto"/>
                <a:cs typeface="Roboto"/>
                <a:sym typeface="Roboto"/>
              </a:rPr>
              <a:t>Multiple visits/month</a:t>
            </a:r>
            <a:endParaRPr>
              <a:solidFill>
                <a:schemeClr val="lt1"/>
              </a:solidFill>
              <a:latin typeface="Roboto"/>
              <a:ea typeface="Roboto"/>
              <a:cs typeface="Roboto"/>
              <a:sym typeface="Roboto"/>
            </a:endParaRPr>
          </a:p>
        </p:txBody>
      </p:sp>
      <p:sp>
        <p:nvSpPr>
          <p:cNvPr id="470" name="Google Shape;470;p18"/>
          <p:cNvSpPr/>
          <p:nvPr/>
        </p:nvSpPr>
        <p:spPr>
          <a:xfrm>
            <a:off x="2408363" y="490726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71" name="Google Shape;471;p18"/>
          <p:cNvPicPr preferRelativeResize="0"/>
          <p:nvPr/>
        </p:nvPicPr>
        <p:blipFill>
          <a:blip r:embed="rId9">
            <a:alphaModFix/>
          </a:blip>
          <a:stretch>
            <a:fillRect/>
          </a:stretch>
        </p:blipFill>
        <p:spPr>
          <a:xfrm>
            <a:off x="2545600" y="5044525"/>
            <a:ext cx="365750" cy="3657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19"/>
          <p:cNvSpPr/>
          <p:nvPr/>
        </p:nvSpPr>
        <p:spPr>
          <a:xfrm>
            <a:off x="6130670" y="1262743"/>
            <a:ext cx="5822400" cy="4811400"/>
          </a:xfrm>
          <a:prstGeom prst="roundRect">
            <a:avLst>
              <a:gd name="adj" fmla="val 0"/>
            </a:avLst>
          </a:prstGeom>
          <a:noFill/>
          <a:ln w="12700"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477" name="Google Shape;477;p19"/>
          <p:cNvSpPr/>
          <p:nvPr/>
        </p:nvSpPr>
        <p:spPr>
          <a:xfrm>
            <a:off x="238775" y="1953805"/>
            <a:ext cx="11714400" cy="4130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pic>
        <p:nvPicPr>
          <p:cNvPr id="478" name="Google Shape;478;p19"/>
          <p:cNvPicPr preferRelativeResize="0"/>
          <p:nvPr/>
        </p:nvPicPr>
        <p:blipFill rotWithShape="1">
          <a:blip r:embed="rId3">
            <a:alphaModFix/>
          </a:blip>
          <a:srcRect b="5455"/>
          <a:stretch/>
        </p:blipFill>
        <p:spPr>
          <a:xfrm>
            <a:off x="6129600" y="1953800"/>
            <a:ext cx="5824723" cy="4130399"/>
          </a:xfrm>
          <a:prstGeom prst="rect">
            <a:avLst/>
          </a:prstGeom>
          <a:noFill/>
          <a:ln>
            <a:noFill/>
          </a:ln>
        </p:spPr>
      </p:pic>
      <p:sp>
        <p:nvSpPr>
          <p:cNvPr id="479" name="Google Shape;479;p19"/>
          <p:cNvSpPr/>
          <p:nvPr/>
        </p:nvSpPr>
        <p:spPr>
          <a:xfrm>
            <a:off x="238786" y="1272704"/>
            <a:ext cx="5822400" cy="4811400"/>
          </a:xfrm>
          <a:prstGeom prst="roundRect">
            <a:avLst>
              <a:gd name="adj" fmla="val 0"/>
            </a:avLst>
          </a:prstGeom>
          <a:noFill/>
          <a:ln w="12700"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pic>
        <p:nvPicPr>
          <p:cNvPr id="480" name="Google Shape;480;p19"/>
          <p:cNvPicPr preferRelativeResize="0"/>
          <p:nvPr/>
        </p:nvPicPr>
        <p:blipFill rotWithShape="1">
          <a:blip r:embed="rId4">
            <a:alphaModFix amt="80000"/>
          </a:blip>
          <a:srcRect b="5419"/>
          <a:stretch/>
        </p:blipFill>
        <p:spPr>
          <a:xfrm>
            <a:off x="238700" y="1953799"/>
            <a:ext cx="5822551" cy="4130400"/>
          </a:xfrm>
          <a:prstGeom prst="rect">
            <a:avLst/>
          </a:prstGeom>
          <a:noFill/>
          <a:ln>
            <a:noFill/>
          </a:ln>
        </p:spPr>
      </p:pic>
      <p:sp>
        <p:nvSpPr>
          <p:cNvPr id="481" name="Google Shape;481;p19"/>
          <p:cNvSpPr txBox="1">
            <a:spLocks noGrp="1"/>
          </p:cNvSpPr>
          <p:nvPr>
            <p:ph type="title"/>
          </p:nvPr>
        </p:nvSpPr>
        <p:spPr>
          <a:xfrm>
            <a:off x="213360" y="109715"/>
            <a:ext cx="10332600" cy="866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INVENTORY HIGHLIGHTS - ENTERTAINMENT</a:t>
            </a:r>
            <a:endParaRPr/>
          </a:p>
        </p:txBody>
      </p:sp>
      <p:sp>
        <p:nvSpPr>
          <p:cNvPr id="482" name="Google Shape;482;p19"/>
          <p:cNvSpPr txBox="1">
            <a:spLocks noGrp="1"/>
          </p:cNvSpPr>
          <p:nvPr>
            <p:ph type="sldNum" idx="12"/>
          </p:nvPr>
        </p:nvSpPr>
        <p:spPr>
          <a:xfrm>
            <a:off x="9281831" y="6418246"/>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483" name="Google Shape;483;p19"/>
          <p:cNvSpPr txBox="1"/>
          <p:nvPr/>
        </p:nvSpPr>
        <p:spPr>
          <a:xfrm>
            <a:off x="1593058" y="1404793"/>
            <a:ext cx="3114000" cy="572700"/>
          </a:xfrm>
          <a:prstGeom prst="rect">
            <a:avLst/>
          </a:prstGeom>
          <a:noFill/>
          <a:ln>
            <a:noFill/>
          </a:ln>
        </p:spPr>
        <p:txBody>
          <a:bodyPr spcFirstLastPara="1" wrap="square" lIns="91425" tIns="91425" rIns="91425" bIns="91425" anchor="t" anchorCtr="0">
            <a:normAutofit fontScale="85000" lnSpcReduction="20000"/>
          </a:bodyPr>
          <a:lstStyle/>
          <a:p>
            <a:pPr marL="0" marR="0" lvl="0" indent="0" algn="ctr" rtl="0">
              <a:lnSpc>
                <a:spcPct val="90000"/>
              </a:lnSpc>
              <a:spcBef>
                <a:spcPts val="0"/>
              </a:spcBef>
              <a:spcAft>
                <a:spcPts val="0"/>
              </a:spcAft>
              <a:buClr>
                <a:srgbClr val="44546A"/>
              </a:buClr>
              <a:buSzPct val="100000"/>
              <a:buFont typeface="Roboto"/>
              <a:buNone/>
            </a:pPr>
            <a:r>
              <a:rPr lang="en-US" sz="2000" b="1">
                <a:solidFill>
                  <a:srgbClr val="44546A"/>
                </a:solidFill>
                <a:latin typeface="Roboto"/>
                <a:ea typeface="Roboto"/>
                <a:cs typeface="Roboto"/>
                <a:sym typeface="Roboto"/>
              </a:rPr>
              <a:t>Bar/Restaurant </a:t>
            </a:r>
            <a:endParaRPr/>
          </a:p>
          <a:p>
            <a:pPr marL="0" marR="0" lvl="0" indent="0" algn="ctr" rtl="0">
              <a:lnSpc>
                <a:spcPct val="90000"/>
              </a:lnSpc>
              <a:spcBef>
                <a:spcPts val="0"/>
              </a:spcBef>
              <a:spcAft>
                <a:spcPts val="0"/>
              </a:spcAft>
              <a:buClr>
                <a:srgbClr val="008BFC"/>
              </a:buClr>
              <a:buSzPct val="100000"/>
              <a:buFont typeface="Roboto"/>
              <a:buNone/>
            </a:pPr>
            <a:endParaRPr sz="2000" b="1">
              <a:solidFill>
                <a:srgbClr val="44546A"/>
              </a:solidFill>
              <a:latin typeface="Roboto"/>
              <a:ea typeface="Roboto"/>
              <a:cs typeface="Roboto"/>
              <a:sym typeface="Roboto"/>
            </a:endParaRPr>
          </a:p>
        </p:txBody>
      </p:sp>
      <p:sp>
        <p:nvSpPr>
          <p:cNvPr id="484" name="Google Shape;484;p19"/>
          <p:cNvSpPr txBox="1"/>
          <p:nvPr/>
        </p:nvSpPr>
        <p:spPr>
          <a:xfrm>
            <a:off x="7484942" y="1381093"/>
            <a:ext cx="3114000" cy="572700"/>
          </a:xfrm>
          <a:prstGeom prst="rect">
            <a:avLst/>
          </a:prstGeom>
          <a:noFill/>
          <a:ln>
            <a:noFill/>
          </a:ln>
        </p:spPr>
        <p:txBody>
          <a:bodyPr spcFirstLastPara="1" wrap="square" lIns="91425" tIns="91425" rIns="91425" bIns="91425" anchor="t" anchorCtr="0">
            <a:normAutofit fontScale="85000" lnSpcReduction="20000"/>
          </a:bodyPr>
          <a:lstStyle/>
          <a:p>
            <a:pPr marL="0" marR="0" lvl="0" indent="0" algn="ctr" rtl="0">
              <a:lnSpc>
                <a:spcPct val="90000"/>
              </a:lnSpc>
              <a:spcBef>
                <a:spcPts val="0"/>
              </a:spcBef>
              <a:spcAft>
                <a:spcPts val="0"/>
              </a:spcAft>
              <a:buClr>
                <a:srgbClr val="44546A"/>
              </a:buClr>
              <a:buSzPct val="100000"/>
              <a:buFont typeface="Roboto"/>
              <a:buNone/>
            </a:pPr>
            <a:r>
              <a:rPr lang="en-US" sz="2000" b="1">
                <a:solidFill>
                  <a:srgbClr val="44546A"/>
                </a:solidFill>
                <a:latin typeface="Roboto"/>
                <a:ea typeface="Roboto"/>
                <a:cs typeface="Roboto"/>
                <a:sym typeface="Roboto"/>
              </a:rPr>
              <a:t>Sports Arenas</a:t>
            </a:r>
            <a:endParaRPr/>
          </a:p>
          <a:p>
            <a:pPr marL="0" marR="0" lvl="0" indent="0" algn="ctr" rtl="0">
              <a:lnSpc>
                <a:spcPct val="90000"/>
              </a:lnSpc>
              <a:spcBef>
                <a:spcPts val="0"/>
              </a:spcBef>
              <a:spcAft>
                <a:spcPts val="0"/>
              </a:spcAft>
              <a:buClr>
                <a:srgbClr val="008BFC"/>
              </a:buClr>
              <a:buSzPct val="100000"/>
              <a:buFont typeface="Roboto"/>
              <a:buNone/>
            </a:pPr>
            <a:endParaRPr sz="2000" b="1">
              <a:solidFill>
                <a:srgbClr val="44546A"/>
              </a:solidFill>
              <a:latin typeface="Roboto"/>
              <a:ea typeface="Roboto"/>
              <a:cs typeface="Roboto"/>
              <a:sym typeface="Roboto"/>
            </a:endParaRPr>
          </a:p>
        </p:txBody>
      </p:sp>
      <p:sp>
        <p:nvSpPr>
          <p:cNvPr id="485" name="Google Shape;485;p19"/>
          <p:cNvSpPr/>
          <p:nvPr/>
        </p:nvSpPr>
        <p:spPr>
          <a:xfrm>
            <a:off x="86383" y="2106192"/>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a:solidFill>
                  <a:schemeClr val="lt1"/>
                </a:solidFill>
                <a:latin typeface="Roboto"/>
                <a:ea typeface="Roboto"/>
                <a:cs typeface="Roboto"/>
                <a:sym typeface="Roboto"/>
              </a:rPr>
              <a:t>Massive scale</a:t>
            </a:r>
            <a:endParaRPr sz="1600">
              <a:solidFill>
                <a:schemeClr val="lt1"/>
              </a:solidFill>
              <a:latin typeface="Poppins"/>
              <a:ea typeface="Poppins"/>
              <a:cs typeface="Poppins"/>
              <a:sym typeface="Poppins"/>
            </a:endParaRPr>
          </a:p>
        </p:txBody>
      </p:sp>
      <p:sp>
        <p:nvSpPr>
          <p:cNvPr id="486" name="Google Shape;486;p19"/>
          <p:cNvSpPr/>
          <p:nvPr/>
        </p:nvSpPr>
        <p:spPr>
          <a:xfrm>
            <a:off x="86371" y="4273150"/>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a:solidFill>
                  <a:schemeClr val="lt1"/>
                </a:solidFill>
                <a:latin typeface="Roboto"/>
                <a:ea typeface="Roboto"/>
                <a:cs typeface="Roboto"/>
                <a:sym typeface="Roboto"/>
              </a:rPr>
              <a:t>Nationwide</a:t>
            </a:r>
            <a:endParaRPr sz="1600">
              <a:solidFill>
                <a:schemeClr val="lt1"/>
              </a:solidFill>
              <a:latin typeface="Poppins"/>
              <a:ea typeface="Poppins"/>
              <a:cs typeface="Poppins"/>
              <a:sym typeface="Poppins"/>
            </a:endParaRPr>
          </a:p>
        </p:txBody>
      </p:sp>
      <p:sp>
        <p:nvSpPr>
          <p:cNvPr id="487" name="Google Shape;487;p19"/>
          <p:cNvSpPr/>
          <p:nvPr/>
        </p:nvSpPr>
        <p:spPr>
          <a:xfrm>
            <a:off x="86363" y="2831466"/>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SzPts val="1400"/>
              <a:buNone/>
            </a:pPr>
            <a:r>
              <a:rPr lang="en-US">
                <a:solidFill>
                  <a:schemeClr val="lt1"/>
                </a:solidFill>
                <a:latin typeface="Roboto"/>
                <a:ea typeface="Roboto"/>
                <a:cs typeface="Roboto"/>
                <a:sym typeface="Roboto"/>
              </a:rPr>
              <a:t>X screens </a:t>
            </a:r>
            <a:endParaRPr sz="1600">
              <a:solidFill>
                <a:schemeClr val="lt1"/>
              </a:solidFill>
              <a:latin typeface="Poppins"/>
              <a:ea typeface="Poppins"/>
              <a:cs typeface="Poppins"/>
              <a:sym typeface="Poppins"/>
            </a:endParaRPr>
          </a:p>
        </p:txBody>
      </p:sp>
      <p:sp>
        <p:nvSpPr>
          <p:cNvPr id="488" name="Google Shape;488;p19"/>
          <p:cNvSpPr/>
          <p:nvPr/>
        </p:nvSpPr>
        <p:spPr>
          <a:xfrm>
            <a:off x="86363" y="3556749"/>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SzPts val="1400"/>
              <a:buNone/>
            </a:pPr>
            <a:r>
              <a:rPr lang="en-US">
                <a:solidFill>
                  <a:schemeClr val="lt1"/>
                </a:solidFill>
                <a:latin typeface="Roboto"/>
                <a:ea typeface="Roboto"/>
                <a:cs typeface="Roboto"/>
                <a:sym typeface="Roboto"/>
              </a:rPr>
              <a:t>X impressions per month</a:t>
            </a:r>
            <a:endParaRPr sz="1600">
              <a:solidFill>
                <a:schemeClr val="lt1"/>
              </a:solidFill>
              <a:latin typeface="Poppins"/>
              <a:ea typeface="Poppins"/>
              <a:cs typeface="Poppins"/>
              <a:sym typeface="Poppins"/>
            </a:endParaRPr>
          </a:p>
        </p:txBody>
      </p:sp>
      <p:sp>
        <p:nvSpPr>
          <p:cNvPr id="489" name="Google Shape;489;p19"/>
          <p:cNvSpPr/>
          <p:nvPr/>
        </p:nvSpPr>
        <p:spPr>
          <a:xfrm>
            <a:off x="9632315" y="4273138"/>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dk1"/>
              </a:buClr>
              <a:buFont typeface="Arial"/>
              <a:buNone/>
            </a:pPr>
            <a:r>
              <a:rPr lang="en-US">
                <a:solidFill>
                  <a:schemeClr val="lt1"/>
                </a:solidFill>
                <a:latin typeface="Roboto"/>
                <a:ea typeface="Roboto"/>
                <a:cs typeface="Roboto"/>
                <a:sym typeface="Roboto"/>
              </a:rPr>
              <a:t>Northeast U.S.</a:t>
            </a:r>
            <a:endParaRPr sz="1600">
              <a:solidFill>
                <a:schemeClr val="lt1"/>
              </a:solidFill>
              <a:latin typeface="Poppins"/>
              <a:ea typeface="Poppins"/>
              <a:cs typeface="Poppins"/>
              <a:sym typeface="Poppins"/>
            </a:endParaRPr>
          </a:p>
        </p:txBody>
      </p:sp>
      <p:sp>
        <p:nvSpPr>
          <p:cNvPr id="490" name="Google Shape;490;p19"/>
          <p:cNvSpPr/>
          <p:nvPr/>
        </p:nvSpPr>
        <p:spPr>
          <a:xfrm>
            <a:off x="9632315" y="2820204"/>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1400"/>
              <a:buFont typeface="Roboto"/>
              <a:buNone/>
            </a:pPr>
            <a:r>
              <a:rPr lang="en-US">
                <a:solidFill>
                  <a:schemeClr val="lt1"/>
                </a:solidFill>
                <a:latin typeface="Roboto"/>
                <a:ea typeface="Roboto"/>
                <a:cs typeface="Roboto"/>
                <a:sym typeface="Roboto"/>
              </a:rPr>
              <a:t>X screens </a:t>
            </a:r>
            <a:endParaRPr sz="1600">
              <a:solidFill>
                <a:schemeClr val="lt1"/>
              </a:solidFill>
              <a:latin typeface="Poppins"/>
              <a:ea typeface="Poppins"/>
              <a:cs typeface="Poppins"/>
              <a:sym typeface="Poppins"/>
            </a:endParaRPr>
          </a:p>
        </p:txBody>
      </p:sp>
      <p:sp>
        <p:nvSpPr>
          <p:cNvPr id="491" name="Google Shape;491;p19"/>
          <p:cNvSpPr/>
          <p:nvPr/>
        </p:nvSpPr>
        <p:spPr>
          <a:xfrm>
            <a:off x="9632315" y="3556749"/>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SzPts val="1400"/>
              <a:buNone/>
            </a:pPr>
            <a:r>
              <a:rPr lang="en-US">
                <a:solidFill>
                  <a:schemeClr val="lt1"/>
                </a:solidFill>
                <a:latin typeface="Roboto"/>
                <a:ea typeface="Roboto"/>
                <a:cs typeface="Roboto"/>
                <a:sym typeface="Roboto"/>
              </a:rPr>
              <a:t>X impressions per month</a:t>
            </a:r>
            <a:endParaRPr sz="1600">
              <a:solidFill>
                <a:schemeClr val="lt1"/>
              </a:solidFill>
              <a:latin typeface="Poppins"/>
              <a:ea typeface="Poppins"/>
              <a:cs typeface="Poppins"/>
              <a:sym typeface="Poppins"/>
            </a:endParaRPr>
          </a:p>
        </p:txBody>
      </p:sp>
      <p:sp>
        <p:nvSpPr>
          <p:cNvPr id="492" name="Google Shape;492;p19"/>
          <p:cNvSpPr/>
          <p:nvPr/>
        </p:nvSpPr>
        <p:spPr>
          <a:xfrm flipH="1">
            <a:off x="5375443" y="3109710"/>
            <a:ext cx="1371600" cy="1371600"/>
          </a:xfrm>
          <a:prstGeom prst="ellipse">
            <a:avLst/>
          </a:prstGeom>
          <a:solidFill>
            <a:srgbClr val="008BFC"/>
          </a:solidFill>
          <a:ln w="28575" cap="flat" cmpd="sng">
            <a:solidFill>
              <a:schemeClr val="lt1"/>
            </a:solidFill>
            <a:prstDash val="solid"/>
            <a:miter lim="800000"/>
            <a:headEnd type="none" w="sm" len="sm"/>
            <a:tailEnd type="none" w="sm" len="sm"/>
          </a:ln>
          <a:effectLst>
            <a:outerShdw blurRad="3429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b="1">
              <a:solidFill>
                <a:schemeClr val="lt1"/>
              </a:solidFill>
              <a:latin typeface="Roboto"/>
              <a:ea typeface="Roboto"/>
              <a:cs typeface="Roboto"/>
              <a:sym typeface="Roboto"/>
            </a:endParaRPr>
          </a:p>
        </p:txBody>
      </p:sp>
      <p:sp>
        <p:nvSpPr>
          <p:cNvPr id="493" name="Google Shape;493;p19"/>
          <p:cNvSpPr/>
          <p:nvPr/>
        </p:nvSpPr>
        <p:spPr>
          <a:xfrm>
            <a:off x="5451656" y="3759364"/>
            <a:ext cx="1219200" cy="461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a:solidFill>
                  <a:schemeClr val="lt1"/>
                </a:solidFill>
                <a:latin typeface="Roboto"/>
                <a:ea typeface="Roboto"/>
                <a:cs typeface="Roboto"/>
                <a:sym typeface="Roboto"/>
              </a:rPr>
              <a:t>Sports</a:t>
            </a:r>
            <a:endParaRPr/>
          </a:p>
          <a:p>
            <a:pPr marL="0" marR="0" lvl="0" indent="0" algn="ctr" rtl="0">
              <a:spcBef>
                <a:spcPts val="0"/>
              </a:spcBef>
              <a:spcAft>
                <a:spcPts val="0"/>
              </a:spcAft>
              <a:buNone/>
            </a:pPr>
            <a:r>
              <a:rPr lang="en-US" sz="1200">
                <a:solidFill>
                  <a:schemeClr val="lt1"/>
                </a:solidFill>
                <a:latin typeface="Roboto"/>
                <a:ea typeface="Roboto"/>
                <a:cs typeface="Roboto"/>
                <a:sym typeface="Roboto"/>
              </a:rPr>
              <a:t>Fans </a:t>
            </a:r>
            <a:endParaRPr/>
          </a:p>
        </p:txBody>
      </p:sp>
      <p:pic>
        <p:nvPicPr>
          <p:cNvPr id="494" name="Google Shape;494;p19"/>
          <p:cNvPicPr preferRelativeResize="0"/>
          <p:nvPr/>
        </p:nvPicPr>
        <p:blipFill>
          <a:blip r:embed="rId5">
            <a:alphaModFix/>
          </a:blip>
          <a:stretch>
            <a:fillRect/>
          </a:stretch>
        </p:blipFill>
        <p:spPr>
          <a:xfrm>
            <a:off x="5832725" y="3378688"/>
            <a:ext cx="457200" cy="457200"/>
          </a:xfrm>
          <a:prstGeom prst="rect">
            <a:avLst/>
          </a:prstGeom>
          <a:noFill/>
          <a:ln>
            <a:noFill/>
          </a:ln>
        </p:spPr>
      </p:pic>
      <p:sp>
        <p:nvSpPr>
          <p:cNvPr id="495" name="Google Shape;495;p19"/>
          <p:cNvSpPr/>
          <p:nvPr/>
        </p:nvSpPr>
        <p:spPr>
          <a:xfrm>
            <a:off x="9129413" y="277271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96" name="Google Shape;496;p19"/>
          <p:cNvPicPr preferRelativeResize="0"/>
          <p:nvPr/>
        </p:nvPicPr>
        <p:blipFill>
          <a:blip r:embed="rId6">
            <a:alphaModFix/>
          </a:blip>
          <a:stretch>
            <a:fillRect/>
          </a:stretch>
        </p:blipFill>
        <p:spPr>
          <a:xfrm>
            <a:off x="9266643" y="2909938"/>
            <a:ext cx="365760" cy="365760"/>
          </a:xfrm>
          <a:prstGeom prst="rect">
            <a:avLst/>
          </a:prstGeom>
          <a:noFill/>
          <a:ln>
            <a:noFill/>
          </a:ln>
        </p:spPr>
      </p:pic>
      <p:sp>
        <p:nvSpPr>
          <p:cNvPr id="497" name="Google Shape;497;p19"/>
          <p:cNvSpPr/>
          <p:nvPr/>
        </p:nvSpPr>
        <p:spPr>
          <a:xfrm>
            <a:off x="9129413" y="3479350"/>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98" name="Google Shape;498;p19"/>
          <p:cNvPicPr preferRelativeResize="0"/>
          <p:nvPr/>
        </p:nvPicPr>
        <p:blipFill>
          <a:blip r:embed="rId7">
            <a:alphaModFix/>
          </a:blip>
          <a:stretch>
            <a:fillRect/>
          </a:stretch>
        </p:blipFill>
        <p:spPr>
          <a:xfrm>
            <a:off x="9266643" y="3616563"/>
            <a:ext cx="365760" cy="365760"/>
          </a:xfrm>
          <a:prstGeom prst="rect">
            <a:avLst/>
          </a:prstGeom>
          <a:noFill/>
          <a:ln>
            <a:noFill/>
          </a:ln>
        </p:spPr>
      </p:pic>
      <p:sp>
        <p:nvSpPr>
          <p:cNvPr id="499" name="Google Shape;499;p19"/>
          <p:cNvSpPr/>
          <p:nvPr/>
        </p:nvSpPr>
        <p:spPr>
          <a:xfrm>
            <a:off x="9129413" y="4195750"/>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00" name="Google Shape;500;p19"/>
          <p:cNvPicPr preferRelativeResize="0"/>
          <p:nvPr/>
        </p:nvPicPr>
        <p:blipFill>
          <a:blip r:embed="rId8">
            <a:alphaModFix/>
          </a:blip>
          <a:stretch>
            <a:fillRect/>
          </a:stretch>
        </p:blipFill>
        <p:spPr>
          <a:xfrm>
            <a:off x="9266643" y="4332975"/>
            <a:ext cx="365760" cy="365760"/>
          </a:xfrm>
          <a:prstGeom prst="rect">
            <a:avLst/>
          </a:prstGeom>
          <a:noFill/>
          <a:ln>
            <a:noFill/>
          </a:ln>
        </p:spPr>
      </p:pic>
      <p:sp>
        <p:nvSpPr>
          <p:cNvPr id="501" name="Google Shape;501;p19"/>
          <p:cNvSpPr/>
          <p:nvPr/>
        </p:nvSpPr>
        <p:spPr>
          <a:xfrm>
            <a:off x="2408363" y="2767825"/>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02" name="Google Shape;502;p19"/>
          <p:cNvPicPr preferRelativeResize="0"/>
          <p:nvPr/>
        </p:nvPicPr>
        <p:blipFill>
          <a:blip r:embed="rId6">
            <a:alphaModFix/>
          </a:blip>
          <a:stretch>
            <a:fillRect/>
          </a:stretch>
        </p:blipFill>
        <p:spPr>
          <a:xfrm>
            <a:off x="2545593" y="2905050"/>
            <a:ext cx="365760" cy="365760"/>
          </a:xfrm>
          <a:prstGeom prst="rect">
            <a:avLst/>
          </a:prstGeom>
          <a:noFill/>
          <a:ln>
            <a:noFill/>
          </a:ln>
        </p:spPr>
      </p:pic>
      <p:sp>
        <p:nvSpPr>
          <p:cNvPr id="503" name="Google Shape;503;p19"/>
          <p:cNvSpPr/>
          <p:nvPr/>
        </p:nvSpPr>
        <p:spPr>
          <a:xfrm>
            <a:off x="2408363" y="347446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04" name="Google Shape;504;p19"/>
          <p:cNvPicPr preferRelativeResize="0"/>
          <p:nvPr/>
        </p:nvPicPr>
        <p:blipFill>
          <a:blip r:embed="rId7">
            <a:alphaModFix/>
          </a:blip>
          <a:stretch>
            <a:fillRect/>
          </a:stretch>
        </p:blipFill>
        <p:spPr>
          <a:xfrm>
            <a:off x="2545593" y="3611675"/>
            <a:ext cx="365760" cy="365760"/>
          </a:xfrm>
          <a:prstGeom prst="rect">
            <a:avLst/>
          </a:prstGeom>
          <a:noFill/>
          <a:ln>
            <a:noFill/>
          </a:ln>
        </p:spPr>
      </p:pic>
      <p:sp>
        <p:nvSpPr>
          <p:cNvPr id="505" name="Google Shape;505;p19"/>
          <p:cNvSpPr/>
          <p:nvPr/>
        </p:nvSpPr>
        <p:spPr>
          <a:xfrm>
            <a:off x="2408363" y="419086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06" name="Google Shape;506;p19"/>
          <p:cNvPicPr preferRelativeResize="0"/>
          <p:nvPr/>
        </p:nvPicPr>
        <p:blipFill>
          <a:blip r:embed="rId8">
            <a:alphaModFix/>
          </a:blip>
          <a:stretch>
            <a:fillRect/>
          </a:stretch>
        </p:blipFill>
        <p:spPr>
          <a:xfrm>
            <a:off x="2545593" y="4328088"/>
            <a:ext cx="365760" cy="365760"/>
          </a:xfrm>
          <a:prstGeom prst="rect">
            <a:avLst/>
          </a:prstGeom>
          <a:noFill/>
          <a:ln>
            <a:noFill/>
          </a:ln>
        </p:spPr>
      </p:pic>
      <p:sp>
        <p:nvSpPr>
          <p:cNvPr id="507" name="Google Shape;507;p19"/>
          <p:cNvSpPr/>
          <p:nvPr/>
        </p:nvSpPr>
        <p:spPr>
          <a:xfrm>
            <a:off x="2408363" y="205256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08" name="Google Shape;508;p19"/>
          <p:cNvPicPr preferRelativeResize="0"/>
          <p:nvPr/>
        </p:nvPicPr>
        <p:blipFill>
          <a:blip r:embed="rId9">
            <a:alphaModFix/>
          </a:blip>
          <a:stretch>
            <a:fillRect/>
          </a:stretch>
        </p:blipFill>
        <p:spPr>
          <a:xfrm>
            <a:off x="2545600" y="2189775"/>
            <a:ext cx="365760" cy="365760"/>
          </a:xfrm>
          <a:prstGeom prst="rect">
            <a:avLst/>
          </a:prstGeom>
          <a:noFill/>
          <a:ln>
            <a:noFill/>
          </a:ln>
        </p:spPr>
      </p:pic>
      <p:sp>
        <p:nvSpPr>
          <p:cNvPr id="509" name="Google Shape;509;p19"/>
          <p:cNvSpPr/>
          <p:nvPr/>
        </p:nvSpPr>
        <p:spPr>
          <a:xfrm>
            <a:off x="9129427" y="2106200"/>
            <a:ext cx="2946300" cy="485400"/>
          </a:xfrm>
          <a:prstGeom prst="roundRect">
            <a:avLst>
              <a:gd name="adj" fmla="val 14788"/>
            </a:avLst>
          </a:prstGeom>
          <a:solidFill>
            <a:srgbClr val="0090FF"/>
          </a:solidFill>
          <a:ln w="76200" cap="flat" cmpd="sng">
            <a:solidFill>
              <a:schemeClr val="lt1"/>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sz="1800" b="1">
                <a:solidFill>
                  <a:schemeClr val="lt1"/>
                </a:solidFill>
                <a:latin typeface="Roboto"/>
                <a:ea typeface="Roboto"/>
                <a:cs typeface="Roboto"/>
                <a:sym typeface="Roboto"/>
              </a:rPr>
              <a:t>Exclusive to AdStash</a:t>
            </a:r>
            <a:endParaRPr sz="1800" b="1">
              <a:solidFill>
                <a:schemeClr val="lt1"/>
              </a:solidFill>
              <a:latin typeface="Poppins"/>
              <a:ea typeface="Poppins"/>
              <a:cs typeface="Poppins"/>
              <a:sym typeface="Poppin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20"/>
          <p:cNvSpPr/>
          <p:nvPr/>
        </p:nvSpPr>
        <p:spPr>
          <a:xfrm>
            <a:off x="369423" y="1272700"/>
            <a:ext cx="9429600" cy="4811400"/>
          </a:xfrm>
          <a:prstGeom prst="roundRect">
            <a:avLst>
              <a:gd name="adj" fmla="val 2740"/>
            </a:avLst>
          </a:prstGeom>
          <a:noFill/>
          <a:ln w="12700"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pic>
        <p:nvPicPr>
          <p:cNvPr id="515" name="Google Shape;515;p20"/>
          <p:cNvPicPr preferRelativeResize="0"/>
          <p:nvPr/>
        </p:nvPicPr>
        <p:blipFill rotWithShape="1">
          <a:blip r:embed="rId3">
            <a:alphaModFix/>
          </a:blip>
          <a:srcRect l="522" t="29721" r="1023" b="23244"/>
          <a:stretch/>
        </p:blipFill>
        <p:spPr>
          <a:xfrm>
            <a:off x="344000" y="1953800"/>
            <a:ext cx="9429601" cy="3506324"/>
          </a:xfrm>
          <a:prstGeom prst="rect">
            <a:avLst/>
          </a:prstGeom>
          <a:noFill/>
          <a:ln>
            <a:noFill/>
          </a:ln>
        </p:spPr>
      </p:pic>
      <p:sp>
        <p:nvSpPr>
          <p:cNvPr id="516" name="Google Shape;516;p20"/>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INVENTORY HIGHLIGHTS - HIGH NET WORTH</a:t>
            </a:r>
            <a:endParaRPr/>
          </a:p>
        </p:txBody>
      </p:sp>
      <p:sp>
        <p:nvSpPr>
          <p:cNvPr id="517" name="Google Shape;517;p20"/>
          <p:cNvSpPr txBox="1">
            <a:spLocks noGrp="1"/>
          </p:cNvSpPr>
          <p:nvPr>
            <p:ph type="sldNum" idx="12"/>
          </p:nvPr>
        </p:nvSpPr>
        <p:spPr>
          <a:xfrm>
            <a:off x="9281831" y="6418246"/>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
        <p:nvSpPr>
          <p:cNvPr id="518" name="Google Shape;518;p20"/>
          <p:cNvSpPr txBox="1"/>
          <p:nvPr/>
        </p:nvSpPr>
        <p:spPr>
          <a:xfrm>
            <a:off x="4542267" y="1381092"/>
            <a:ext cx="3114000" cy="572700"/>
          </a:xfrm>
          <a:prstGeom prst="rect">
            <a:avLst/>
          </a:prstGeom>
          <a:noFill/>
          <a:ln>
            <a:noFill/>
          </a:ln>
        </p:spPr>
        <p:txBody>
          <a:bodyPr spcFirstLastPara="1" wrap="square" lIns="91425" tIns="91425" rIns="91425" bIns="91425" anchor="t" anchorCtr="0">
            <a:normAutofit fontScale="97500"/>
          </a:bodyPr>
          <a:lstStyle/>
          <a:p>
            <a:pPr marL="0" marR="0" lvl="0" indent="0" algn="ctr" rtl="0">
              <a:lnSpc>
                <a:spcPct val="90000"/>
              </a:lnSpc>
              <a:spcBef>
                <a:spcPts val="0"/>
              </a:spcBef>
              <a:spcAft>
                <a:spcPts val="0"/>
              </a:spcAft>
              <a:buClr>
                <a:srgbClr val="44546A"/>
              </a:buClr>
              <a:buSzPct val="100000"/>
              <a:buFont typeface="Roboto"/>
              <a:buNone/>
            </a:pPr>
            <a:r>
              <a:rPr lang="en-US" sz="2000" b="1">
                <a:solidFill>
                  <a:srgbClr val="44546A"/>
                </a:solidFill>
                <a:latin typeface="Roboto"/>
                <a:ea typeface="Roboto"/>
                <a:cs typeface="Roboto"/>
                <a:sym typeface="Roboto"/>
              </a:rPr>
              <a:t>Private Airports</a:t>
            </a:r>
            <a:endParaRPr/>
          </a:p>
        </p:txBody>
      </p:sp>
      <p:sp>
        <p:nvSpPr>
          <p:cNvPr id="519" name="Google Shape;519;p20"/>
          <p:cNvSpPr/>
          <p:nvPr/>
        </p:nvSpPr>
        <p:spPr>
          <a:xfrm>
            <a:off x="369425" y="1953800"/>
            <a:ext cx="9429600" cy="3506400"/>
          </a:xfrm>
          <a:prstGeom prst="rect">
            <a:avLst/>
          </a:prstGeom>
          <a:solidFill>
            <a:schemeClr val="dk1">
              <a:alpha val="3294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520" name="Google Shape;520;p20"/>
          <p:cNvSpPr/>
          <p:nvPr/>
        </p:nvSpPr>
        <p:spPr>
          <a:xfrm>
            <a:off x="9055927" y="2167025"/>
            <a:ext cx="2946300" cy="485400"/>
          </a:xfrm>
          <a:prstGeom prst="roundRect">
            <a:avLst>
              <a:gd name="adj" fmla="val 14788"/>
            </a:avLst>
          </a:prstGeom>
          <a:solidFill>
            <a:srgbClr val="0090FF"/>
          </a:solidFill>
          <a:ln w="114300"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sz="1800" b="1">
                <a:solidFill>
                  <a:schemeClr val="lt1"/>
                </a:solidFill>
                <a:latin typeface="Roboto"/>
                <a:ea typeface="Roboto"/>
                <a:cs typeface="Roboto"/>
                <a:sym typeface="Roboto"/>
              </a:rPr>
              <a:t>Exclusive to AdStash</a:t>
            </a:r>
            <a:endParaRPr sz="1800" b="1">
              <a:solidFill>
                <a:schemeClr val="lt1"/>
              </a:solidFill>
              <a:latin typeface="Poppins"/>
              <a:ea typeface="Poppins"/>
              <a:cs typeface="Poppins"/>
              <a:sym typeface="Poppins"/>
            </a:endParaRPr>
          </a:p>
        </p:txBody>
      </p:sp>
      <p:sp>
        <p:nvSpPr>
          <p:cNvPr id="521" name="Google Shape;521;p20"/>
          <p:cNvSpPr/>
          <p:nvPr/>
        </p:nvSpPr>
        <p:spPr>
          <a:xfrm>
            <a:off x="9558827" y="4296675"/>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dk1"/>
              </a:buClr>
              <a:buFont typeface="Arial"/>
              <a:buNone/>
            </a:pPr>
            <a:r>
              <a:rPr lang="en-US">
                <a:solidFill>
                  <a:schemeClr val="lt1"/>
                </a:solidFill>
                <a:latin typeface="Roboto"/>
                <a:ea typeface="Roboto"/>
                <a:cs typeface="Roboto"/>
                <a:sym typeface="Roboto"/>
              </a:rPr>
              <a:t>Nationwide</a:t>
            </a:r>
            <a:endParaRPr sz="1600">
              <a:solidFill>
                <a:schemeClr val="lt1"/>
              </a:solidFill>
              <a:latin typeface="Poppins"/>
              <a:ea typeface="Poppins"/>
              <a:cs typeface="Poppins"/>
              <a:sym typeface="Poppins"/>
            </a:endParaRPr>
          </a:p>
        </p:txBody>
      </p:sp>
      <p:sp>
        <p:nvSpPr>
          <p:cNvPr id="522" name="Google Shape;522;p20"/>
          <p:cNvSpPr/>
          <p:nvPr/>
        </p:nvSpPr>
        <p:spPr>
          <a:xfrm>
            <a:off x="9558827" y="2843741"/>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1400"/>
              <a:buFont typeface="Roboto"/>
              <a:buNone/>
            </a:pPr>
            <a:r>
              <a:rPr lang="en-US">
                <a:solidFill>
                  <a:schemeClr val="lt1"/>
                </a:solidFill>
                <a:latin typeface="Roboto"/>
                <a:ea typeface="Roboto"/>
                <a:cs typeface="Roboto"/>
                <a:sym typeface="Roboto"/>
              </a:rPr>
              <a:t>X screens </a:t>
            </a:r>
            <a:endParaRPr sz="1600">
              <a:solidFill>
                <a:schemeClr val="lt1"/>
              </a:solidFill>
              <a:latin typeface="Poppins"/>
              <a:ea typeface="Poppins"/>
              <a:cs typeface="Poppins"/>
              <a:sym typeface="Poppins"/>
            </a:endParaRPr>
          </a:p>
        </p:txBody>
      </p:sp>
      <p:sp>
        <p:nvSpPr>
          <p:cNvPr id="523" name="Google Shape;523;p20"/>
          <p:cNvSpPr/>
          <p:nvPr/>
        </p:nvSpPr>
        <p:spPr>
          <a:xfrm>
            <a:off x="9558827" y="3580286"/>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SzPts val="1400"/>
              <a:buNone/>
            </a:pPr>
            <a:r>
              <a:rPr lang="en-US">
                <a:solidFill>
                  <a:schemeClr val="lt1"/>
                </a:solidFill>
                <a:latin typeface="Roboto"/>
                <a:ea typeface="Roboto"/>
                <a:cs typeface="Roboto"/>
                <a:sym typeface="Roboto"/>
              </a:rPr>
              <a:t>X impressions per month</a:t>
            </a:r>
            <a:endParaRPr sz="1600">
              <a:solidFill>
                <a:schemeClr val="lt1"/>
              </a:solidFill>
              <a:latin typeface="Poppins"/>
              <a:ea typeface="Poppins"/>
              <a:cs typeface="Poppins"/>
              <a:sym typeface="Poppins"/>
            </a:endParaRPr>
          </a:p>
        </p:txBody>
      </p:sp>
      <p:sp>
        <p:nvSpPr>
          <p:cNvPr id="524" name="Google Shape;524;p20"/>
          <p:cNvSpPr/>
          <p:nvPr/>
        </p:nvSpPr>
        <p:spPr>
          <a:xfrm>
            <a:off x="9055925" y="2796250"/>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25" name="Google Shape;525;p20"/>
          <p:cNvPicPr preferRelativeResize="0"/>
          <p:nvPr/>
        </p:nvPicPr>
        <p:blipFill>
          <a:blip r:embed="rId4">
            <a:alphaModFix/>
          </a:blip>
          <a:stretch>
            <a:fillRect/>
          </a:stretch>
        </p:blipFill>
        <p:spPr>
          <a:xfrm>
            <a:off x="9193155" y="2933475"/>
            <a:ext cx="365760" cy="365760"/>
          </a:xfrm>
          <a:prstGeom prst="rect">
            <a:avLst/>
          </a:prstGeom>
          <a:noFill/>
          <a:ln>
            <a:noFill/>
          </a:ln>
        </p:spPr>
      </p:pic>
      <p:sp>
        <p:nvSpPr>
          <p:cNvPr id="526" name="Google Shape;526;p20"/>
          <p:cNvSpPr/>
          <p:nvPr/>
        </p:nvSpPr>
        <p:spPr>
          <a:xfrm>
            <a:off x="9055925" y="3502888"/>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27" name="Google Shape;527;p20"/>
          <p:cNvPicPr preferRelativeResize="0"/>
          <p:nvPr/>
        </p:nvPicPr>
        <p:blipFill>
          <a:blip r:embed="rId5">
            <a:alphaModFix/>
          </a:blip>
          <a:stretch>
            <a:fillRect/>
          </a:stretch>
        </p:blipFill>
        <p:spPr>
          <a:xfrm>
            <a:off x="9193155" y="3640100"/>
            <a:ext cx="365760" cy="365760"/>
          </a:xfrm>
          <a:prstGeom prst="rect">
            <a:avLst/>
          </a:prstGeom>
          <a:noFill/>
          <a:ln>
            <a:noFill/>
          </a:ln>
        </p:spPr>
      </p:pic>
      <p:sp>
        <p:nvSpPr>
          <p:cNvPr id="528" name="Google Shape;528;p20"/>
          <p:cNvSpPr/>
          <p:nvPr/>
        </p:nvSpPr>
        <p:spPr>
          <a:xfrm>
            <a:off x="9055925" y="4219288"/>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29" name="Google Shape;529;p20"/>
          <p:cNvPicPr preferRelativeResize="0"/>
          <p:nvPr/>
        </p:nvPicPr>
        <p:blipFill>
          <a:blip r:embed="rId6">
            <a:alphaModFix/>
          </a:blip>
          <a:stretch>
            <a:fillRect/>
          </a:stretch>
        </p:blipFill>
        <p:spPr>
          <a:xfrm>
            <a:off x="9193155" y="4356513"/>
            <a:ext cx="365760" cy="36576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Google Shape;534;p21"/>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OUR PARTNERS</a:t>
            </a:r>
            <a:endParaRPr/>
          </a:p>
        </p:txBody>
      </p:sp>
      <p:sp>
        <p:nvSpPr>
          <p:cNvPr id="535" name="Google Shape;535;p21"/>
          <p:cNvSpPr txBox="1">
            <a:spLocks noGrp="1"/>
          </p:cNvSpPr>
          <p:nvPr>
            <p:ph type="sldNum" idx="12"/>
          </p:nvPr>
        </p:nvSpPr>
        <p:spPr>
          <a:xfrm>
            <a:off x="9281831" y="6418246"/>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
        <p:nvSpPr>
          <p:cNvPr id="536" name="Google Shape;536;p21"/>
          <p:cNvSpPr txBox="1"/>
          <p:nvPr/>
        </p:nvSpPr>
        <p:spPr>
          <a:xfrm>
            <a:off x="371042" y="955141"/>
            <a:ext cx="11258983" cy="276999"/>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800">
                <a:solidFill>
                  <a:srgbClr val="44546A"/>
                </a:solidFill>
                <a:latin typeface="Roboto"/>
                <a:ea typeface="Roboto"/>
                <a:cs typeface="Roboto"/>
                <a:sym typeface="Roboto"/>
              </a:rPr>
              <a:t>Our partners speak volumes </a:t>
            </a:r>
            <a:endParaRPr sz="1800" b="0" i="0" u="none" strike="noStrike" cap="none">
              <a:solidFill>
                <a:srgbClr val="44546A"/>
              </a:solidFill>
              <a:latin typeface="Roboto"/>
              <a:ea typeface="Roboto"/>
              <a:cs typeface="Roboto"/>
              <a:sym typeface="Roboto"/>
            </a:endParaRPr>
          </a:p>
        </p:txBody>
      </p:sp>
      <p:grpSp>
        <p:nvGrpSpPr>
          <p:cNvPr id="537" name="Google Shape;537;p21"/>
          <p:cNvGrpSpPr/>
          <p:nvPr/>
        </p:nvGrpSpPr>
        <p:grpSpPr>
          <a:xfrm>
            <a:off x="548904" y="2810285"/>
            <a:ext cx="11094181" cy="1894076"/>
            <a:chOff x="9217726" y="2171700"/>
            <a:chExt cx="2594948" cy="907168"/>
          </a:xfrm>
        </p:grpSpPr>
        <p:cxnSp>
          <p:nvCxnSpPr>
            <p:cNvPr id="538" name="Google Shape;538;p21"/>
            <p:cNvCxnSpPr/>
            <p:nvPr/>
          </p:nvCxnSpPr>
          <p:spPr>
            <a:xfrm rot="10800000">
              <a:off x="9217726" y="2171700"/>
              <a:ext cx="2594948" cy="0"/>
            </a:xfrm>
            <a:prstGeom prst="straightConnector1">
              <a:avLst/>
            </a:prstGeom>
            <a:noFill/>
            <a:ln w="9525" cap="flat" cmpd="sng">
              <a:solidFill>
                <a:schemeClr val="lt1"/>
              </a:solidFill>
              <a:prstDash val="solid"/>
              <a:round/>
              <a:headEnd type="none" w="sm" len="sm"/>
              <a:tailEnd type="none" w="sm" len="sm"/>
            </a:ln>
          </p:spPr>
        </p:cxnSp>
        <p:cxnSp>
          <p:nvCxnSpPr>
            <p:cNvPr id="539" name="Google Shape;539;p21"/>
            <p:cNvCxnSpPr/>
            <p:nvPr/>
          </p:nvCxnSpPr>
          <p:spPr>
            <a:xfrm rot="10800000">
              <a:off x="9217726" y="3078868"/>
              <a:ext cx="2594948" cy="0"/>
            </a:xfrm>
            <a:prstGeom prst="straightConnector1">
              <a:avLst/>
            </a:prstGeom>
            <a:noFill/>
            <a:ln w="9525" cap="flat" cmpd="sng">
              <a:solidFill>
                <a:schemeClr val="lt1"/>
              </a:solidFill>
              <a:prstDash val="solid"/>
              <a:round/>
              <a:headEnd type="none" w="sm" len="sm"/>
              <a:tailEnd type="none" w="sm" len="sm"/>
            </a:ln>
          </p:spPr>
        </p:cxnSp>
      </p:grpSp>
      <p:sp>
        <p:nvSpPr>
          <p:cNvPr id="540" name="Google Shape;540;p21"/>
          <p:cNvSpPr/>
          <p:nvPr/>
        </p:nvSpPr>
        <p:spPr>
          <a:xfrm>
            <a:off x="548891" y="4826480"/>
            <a:ext cx="1856851" cy="914400"/>
          </a:xfrm>
          <a:prstGeom prst="roundRect">
            <a:avLst>
              <a:gd name="adj" fmla="val 8334"/>
            </a:avLst>
          </a:prstGeom>
          <a:solidFill>
            <a:srgbClr val="F2F2F2"/>
          </a:solidFill>
          <a:ln w="1905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541" name="Google Shape;541;p21"/>
          <p:cNvSpPr/>
          <p:nvPr/>
        </p:nvSpPr>
        <p:spPr>
          <a:xfrm>
            <a:off x="752870" y="5036341"/>
            <a:ext cx="1476591" cy="52322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400">
                <a:solidFill>
                  <a:srgbClr val="44546A"/>
                </a:solidFill>
                <a:latin typeface="Roboto"/>
                <a:ea typeface="Roboto"/>
                <a:cs typeface="Roboto"/>
                <a:sym typeface="Roboto"/>
              </a:rPr>
              <a:t>Brands we’ve worked with </a:t>
            </a:r>
            <a:endParaRPr/>
          </a:p>
        </p:txBody>
      </p:sp>
      <p:sp>
        <p:nvSpPr>
          <p:cNvPr id="542" name="Google Shape;542;p21"/>
          <p:cNvSpPr/>
          <p:nvPr/>
        </p:nvSpPr>
        <p:spPr>
          <a:xfrm>
            <a:off x="2754005" y="4844559"/>
            <a:ext cx="1933676" cy="878241"/>
          </a:xfrm>
          <a:prstGeom prst="roundRect">
            <a:avLst>
              <a:gd name="adj" fmla="val 8103"/>
            </a:avLst>
          </a:prstGeom>
          <a:solidFill>
            <a:schemeClr val="lt1"/>
          </a:solidFill>
          <a:ln w="28575" cap="flat" cmpd="sng">
            <a:solidFill>
              <a:srgbClr val="008BFC"/>
            </a:solidFill>
            <a:prstDash val="solid"/>
            <a:miter lim="800000"/>
            <a:headEnd type="none" w="sm" len="sm"/>
            <a:tailEnd type="none" w="sm" len="sm"/>
          </a:ln>
          <a:effectLst>
            <a:outerShdw blurRad="63500" algn="ctr" rotWithShape="0">
              <a:srgbClr val="000000">
                <a:alpha val="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600"/>
              <a:buFont typeface="Roboto"/>
              <a:buNone/>
            </a:pPr>
            <a:endParaRPr sz="1600" b="0" i="0" u="none" strike="noStrike" cap="none">
              <a:solidFill>
                <a:srgbClr val="FFFFFF"/>
              </a:solidFill>
              <a:latin typeface="Poppins"/>
              <a:ea typeface="Poppins"/>
              <a:cs typeface="Poppins"/>
              <a:sym typeface="Poppins"/>
            </a:endParaRPr>
          </a:p>
        </p:txBody>
      </p:sp>
      <p:sp>
        <p:nvSpPr>
          <p:cNvPr id="543" name="Google Shape;543;p21"/>
          <p:cNvSpPr/>
          <p:nvPr/>
        </p:nvSpPr>
        <p:spPr>
          <a:xfrm>
            <a:off x="5033695" y="4844559"/>
            <a:ext cx="1933676" cy="878241"/>
          </a:xfrm>
          <a:prstGeom prst="roundRect">
            <a:avLst>
              <a:gd name="adj" fmla="val 8103"/>
            </a:avLst>
          </a:prstGeom>
          <a:solidFill>
            <a:schemeClr val="lt1"/>
          </a:solidFill>
          <a:ln w="28575" cap="flat" cmpd="sng">
            <a:solidFill>
              <a:srgbClr val="008BFC"/>
            </a:solidFill>
            <a:prstDash val="solid"/>
            <a:miter lim="800000"/>
            <a:headEnd type="none" w="sm" len="sm"/>
            <a:tailEnd type="none" w="sm" len="sm"/>
          </a:ln>
          <a:effectLst>
            <a:outerShdw blurRad="63500" algn="ctr" rotWithShape="0">
              <a:srgbClr val="000000">
                <a:alpha val="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600"/>
              <a:buFont typeface="Roboto"/>
              <a:buNone/>
            </a:pPr>
            <a:endParaRPr sz="1600" b="0" i="0" u="none" strike="noStrike" cap="none">
              <a:solidFill>
                <a:srgbClr val="FFFFFF"/>
              </a:solidFill>
              <a:latin typeface="Poppins"/>
              <a:ea typeface="Poppins"/>
              <a:cs typeface="Poppins"/>
              <a:sym typeface="Poppins"/>
            </a:endParaRPr>
          </a:p>
        </p:txBody>
      </p:sp>
      <p:sp>
        <p:nvSpPr>
          <p:cNvPr id="544" name="Google Shape;544;p21"/>
          <p:cNvSpPr/>
          <p:nvPr/>
        </p:nvSpPr>
        <p:spPr>
          <a:xfrm>
            <a:off x="7313385" y="4844559"/>
            <a:ext cx="1933676" cy="878241"/>
          </a:xfrm>
          <a:prstGeom prst="roundRect">
            <a:avLst>
              <a:gd name="adj" fmla="val 8103"/>
            </a:avLst>
          </a:prstGeom>
          <a:solidFill>
            <a:schemeClr val="lt1"/>
          </a:solidFill>
          <a:ln w="28575" cap="flat" cmpd="sng">
            <a:solidFill>
              <a:srgbClr val="008BFC"/>
            </a:solidFill>
            <a:prstDash val="solid"/>
            <a:miter lim="800000"/>
            <a:headEnd type="none" w="sm" len="sm"/>
            <a:tailEnd type="none" w="sm" len="sm"/>
          </a:ln>
          <a:effectLst>
            <a:outerShdw blurRad="63500" algn="ctr" rotWithShape="0">
              <a:srgbClr val="000000">
                <a:alpha val="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600"/>
              <a:buFont typeface="Roboto"/>
              <a:buNone/>
            </a:pPr>
            <a:endParaRPr sz="1600" b="0" i="0" u="none" strike="noStrike" cap="none">
              <a:solidFill>
                <a:srgbClr val="FFFFFF"/>
              </a:solidFill>
              <a:latin typeface="Poppins"/>
              <a:ea typeface="Poppins"/>
              <a:cs typeface="Poppins"/>
              <a:sym typeface="Poppins"/>
            </a:endParaRPr>
          </a:p>
        </p:txBody>
      </p:sp>
      <p:sp>
        <p:nvSpPr>
          <p:cNvPr id="545" name="Google Shape;545;p21"/>
          <p:cNvSpPr/>
          <p:nvPr/>
        </p:nvSpPr>
        <p:spPr>
          <a:xfrm>
            <a:off x="9579242" y="4844559"/>
            <a:ext cx="1933676" cy="878241"/>
          </a:xfrm>
          <a:prstGeom prst="roundRect">
            <a:avLst>
              <a:gd name="adj" fmla="val 8103"/>
            </a:avLst>
          </a:prstGeom>
          <a:solidFill>
            <a:schemeClr val="lt1"/>
          </a:solidFill>
          <a:ln w="28575" cap="flat" cmpd="sng">
            <a:solidFill>
              <a:srgbClr val="008BFC"/>
            </a:solidFill>
            <a:prstDash val="solid"/>
            <a:miter lim="800000"/>
            <a:headEnd type="none" w="sm" len="sm"/>
            <a:tailEnd type="none" w="sm" len="sm"/>
          </a:ln>
          <a:effectLst>
            <a:outerShdw blurRad="63500" algn="ctr" rotWithShape="0">
              <a:srgbClr val="000000">
                <a:alpha val="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600"/>
              <a:buFont typeface="Roboto"/>
              <a:buNone/>
            </a:pPr>
            <a:endParaRPr sz="1600" b="0" i="0" u="none" strike="noStrike" cap="none">
              <a:solidFill>
                <a:srgbClr val="FFFFFF"/>
              </a:solidFill>
              <a:latin typeface="Poppins"/>
              <a:ea typeface="Poppins"/>
              <a:cs typeface="Poppins"/>
              <a:sym typeface="Poppins"/>
            </a:endParaRPr>
          </a:p>
        </p:txBody>
      </p:sp>
      <p:pic>
        <p:nvPicPr>
          <p:cNvPr id="546" name="Google Shape;546;p21"/>
          <p:cNvPicPr preferRelativeResize="0"/>
          <p:nvPr/>
        </p:nvPicPr>
        <p:blipFill rotWithShape="1">
          <a:blip r:embed="rId3">
            <a:alphaModFix/>
          </a:blip>
          <a:srcRect t="23597" b="22578"/>
          <a:stretch/>
        </p:blipFill>
        <p:spPr>
          <a:xfrm>
            <a:off x="9898908" y="4911089"/>
            <a:ext cx="1294343" cy="696686"/>
          </a:xfrm>
          <a:prstGeom prst="rect">
            <a:avLst/>
          </a:prstGeom>
          <a:noFill/>
          <a:ln>
            <a:noFill/>
          </a:ln>
        </p:spPr>
      </p:pic>
      <p:pic>
        <p:nvPicPr>
          <p:cNvPr id="547" name="Google Shape;547;p21"/>
          <p:cNvPicPr preferRelativeResize="0"/>
          <p:nvPr/>
        </p:nvPicPr>
        <p:blipFill rotWithShape="1">
          <a:blip r:embed="rId4">
            <a:alphaModFix/>
          </a:blip>
          <a:srcRect/>
          <a:stretch/>
        </p:blipFill>
        <p:spPr>
          <a:xfrm>
            <a:off x="3360832" y="4902676"/>
            <a:ext cx="720022" cy="705099"/>
          </a:xfrm>
          <a:prstGeom prst="rect">
            <a:avLst/>
          </a:prstGeom>
          <a:noFill/>
          <a:ln>
            <a:noFill/>
          </a:ln>
        </p:spPr>
      </p:pic>
      <p:pic>
        <p:nvPicPr>
          <p:cNvPr id="548" name="Google Shape;548;p21"/>
          <p:cNvPicPr preferRelativeResize="0"/>
          <p:nvPr/>
        </p:nvPicPr>
        <p:blipFill rotWithShape="1">
          <a:blip r:embed="rId5">
            <a:alphaModFix/>
          </a:blip>
          <a:srcRect/>
          <a:stretch/>
        </p:blipFill>
        <p:spPr>
          <a:xfrm>
            <a:off x="7675354" y="4963892"/>
            <a:ext cx="1209738" cy="596910"/>
          </a:xfrm>
          <a:prstGeom prst="rect">
            <a:avLst/>
          </a:prstGeom>
          <a:noFill/>
          <a:ln>
            <a:noFill/>
          </a:ln>
        </p:spPr>
      </p:pic>
      <p:pic>
        <p:nvPicPr>
          <p:cNvPr id="549" name="Google Shape;549;p21"/>
          <p:cNvPicPr preferRelativeResize="0"/>
          <p:nvPr/>
        </p:nvPicPr>
        <p:blipFill rotWithShape="1">
          <a:blip r:embed="rId6">
            <a:alphaModFix/>
          </a:blip>
          <a:srcRect/>
          <a:stretch/>
        </p:blipFill>
        <p:spPr>
          <a:xfrm>
            <a:off x="5355925" y="5019458"/>
            <a:ext cx="1289215" cy="552521"/>
          </a:xfrm>
          <a:prstGeom prst="rect">
            <a:avLst/>
          </a:prstGeom>
          <a:noFill/>
          <a:ln>
            <a:noFill/>
          </a:ln>
        </p:spPr>
      </p:pic>
      <p:sp>
        <p:nvSpPr>
          <p:cNvPr id="550" name="Google Shape;550;p21"/>
          <p:cNvSpPr/>
          <p:nvPr/>
        </p:nvSpPr>
        <p:spPr>
          <a:xfrm>
            <a:off x="2754143" y="3354761"/>
            <a:ext cx="1933800" cy="878100"/>
          </a:xfrm>
          <a:prstGeom prst="roundRect">
            <a:avLst>
              <a:gd name="adj" fmla="val 8103"/>
            </a:avLst>
          </a:prstGeom>
          <a:solidFill>
            <a:schemeClr val="lt1"/>
          </a:solidFill>
          <a:ln w="28575" cap="flat" cmpd="sng">
            <a:solidFill>
              <a:srgbClr val="008BFC"/>
            </a:solidFill>
            <a:prstDash val="solid"/>
            <a:miter lim="800000"/>
            <a:headEnd type="none" w="sm" len="sm"/>
            <a:tailEnd type="none" w="sm" len="sm"/>
          </a:ln>
          <a:effectLst>
            <a:outerShdw blurRad="63500" algn="ctr" rotWithShape="0">
              <a:srgbClr val="000000">
                <a:alpha val="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600"/>
              <a:buFont typeface="Roboto"/>
              <a:buNone/>
            </a:pPr>
            <a:endParaRPr sz="1600" b="0" i="0" u="none" strike="noStrike" cap="none">
              <a:solidFill>
                <a:srgbClr val="FFFFFF"/>
              </a:solidFill>
              <a:latin typeface="Poppins"/>
              <a:ea typeface="Poppins"/>
              <a:cs typeface="Poppins"/>
              <a:sym typeface="Poppins"/>
            </a:endParaRPr>
          </a:p>
        </p:txBody>
      </p:sp>
      <p:pic>
        <p:nvPicPr>
          <p:cNvPr id="551" name="Google Shape;551;p21"/>
          <p:cNvPicPr preferRelativeResize="0"/>
          <p:nvPr/>
        </p:nvPicPr>
        <p:blipFill rotWithShape="1">
          <a:blip r:embed="rId7">
            <a:alphaModFix/>
          </a:blip>
          <a:srcRect/>
          <a:stretch/>
        </p:blipFill>
        <p:spPr>
          <a:xfrm>
            <a:off x="2964705" y="3537489"/>
            <a:ext cx="1512550" cy="537350"/>
          </a:xfrm>
          <a:prstGeom prst="rect">
            <a:avLst/>
          </a:prstGeom>
          <a:noFill/>
          <a:ln>
            <a:noFill/>
          </a:ln>
        </p:spPr>
      </p:pic>
      <p:sp>
        <p:nvSpPr>
          <p:cNvPr id="552" name="Google Shape;552;p21"/>
          <p:cNvSpPr txBox="1"/>
          <p:nvPr/>
        </p:nvSpPr>
        <p:spPr>
          <a:xfrm>
            <a:off x="4979651" y="3134459"/>
            <a:ext cx="800100" cy="1569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600">
                <a:solidFill>
                  <a:srgbClr val="D8D8D8"/>
                </a:solidFill>
                <a:latin typeface="Arial Black"/>
                <a:ea typeface="Arial Black"/>
                <a:cs typeface="Arial Black"/>
                <a:sym typeface="Arial Black"/>
              </a:rPr>
              <a:t>”</a:t>
            </a:r>
            <a:endParaRPr/>
          </a:p>
        </p:txBody>
      </p:sp>
      <p:sp>
        <p:nvSpPr>
          <p:cNvPr id="553" name="Google Shape;553;p21"/>
          <p:cNvSpPr txBox="1"/>
          <p:nvPr/>
        </p:nvSpPr>
        <p:spPr>
          <a:xfrm>
            <a:off x="5935650" y="3259715"/>
            <a:ext cx="5388300" cy="1092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rgbClr val="3A3A3A"/>
                </a:solidFill>
                <a:highlight>
                  <a:srgbClr val="FFFFFF"/>
                </a:highlight>
                <a:latin typeface="Roboto"/>
                <a:ea typeface="Roboto"/>
                <a:cs typeface="Roboto"/>
                <a:sym typeface="Roboto"/>
              </a:rPr>
              <a:t>“As we have grown our network to nearly 300 digital displays in over 100 sports arenas; AdStash has been a tremendous business partner.  I highly recommend AdStash as the solution for anyone looking to build a screen network.” </a:t>
            </a:r>
            <a:endParaRPr sz="1300">
              <a:solidFill>
                <a:srgbClr val="3A3A3A"/>
              </a:solidFill>
              <a:highlight>
                <a:srgbClr val="FFFFFF"/>
              </a:highlight>
              <a:latin typeface="Roboto"/>
              <a:ea typeface="Roboto"/>
              <a:cs typeface="Roboto"/>
              <a:sym typeface="Roboto"/>
            </a:endParaRPr>
          </a:p>
          <a:p>
            <a:pPr marL="1828800" marR="0" lvl="0" indent="0" algn="l" rtl="0">
              <a:spcBef>
                <a:spcPts val="0"/>
              </a:spcBef>
              <a:spcAft>
                <a:spcPts val="0"/>
              </a:spcAft>
              <a:buNone/>
            </a:pPr>
            <a:r>
              <a:rPr lang="en-US" sz="1300">
                <a:solidFill>
                  <a:srgbClr val="3A3A3A"/>
                </a:solidFill>
                <a:highlight>
                  <a:srgbClr val="FFFFFF"/>
                </a:highlight>
                <a:latin typeface="Roboto"/>
                <a:ea typeface="Roboto"/>
                <a:cs typeface="Roboto"/>
                <a:sym typeface="Roboto"/>
              </a:rPr>
              <a:t>         - Brian Fitzgibbons, Co-founder and CEO</a:t>
            </a:r>
            <a:endParaRPr sz="1500"/>
          </a:p>
        </p:txBody>
      </p:sp>
      <p:grpSp>
        <p:nvGrpSpPr>
          <p:cNvPr id="554" name="Google Shape;554;p21"/>
          <p:cNvGrpSpPr/>
          <p:nvPr/>
        </p:nvGrpSpPr>
        <p:grpSpPr>
          <a:xfrm>
            <a:off x="589512" y="1384308"/>
            <a:ext cx="11094403" cy="1631179"/>
            <a:chOff x="9217674" y="2171700"/>
            <a:chExt cx="2595000" cy="907168"/>
          </a:xfrm>
        </p:grpSpPr>
        <p:cxnSp>
          <p:nvCxnSpPr>
            <p:cNvPr id="555" name="Google Shape;555;p21"/>
            <p:cNvCxnSpPr/>
            <p:nvPr/>
          </p:nvCxnSpPr>
          <p:spPr>
            <a:xfrm rot="10800000">
              <a:off x="9217674" y="2171700"/>
              <a:ext cx="2595000" cy="0"/>
            </a:xfrm>
            <a:prstGeom prst="straightConnector1">
              <a:avLst/>
            </a:prstGeom>
            <a:noFill/>
            <a:ln w="9525" cap="flat" cmpd="sng">
              <a:solidFill>
                <a:srgbClr val="D8D8D8"/>
              </a:solidFill>
              <a:prstDash val="solid"/>
              <a:round/>
              <a:headEnd type="none" w="sm" len="sm"/>
              <a:tailEnd type="none" w="sm" len="sm"/>
            </a:ln>
          </p:spPr>
        </p:cxnSp>
        <p:cxnSp>
          <p:nvCxnSpPr>
            <p:cNvPr id="556" name="Google Shape;556;p21"/>
            <p:cNvCxnSpPr/>
            <p:nvPr/>
          </p:nvCxnSpPr>
          <p:spPr>
            <a:xfrm rot="10800000">
              <a:off x="9217674" y="3078868"/>
              <a:ext cx="2595000" cy="0"/>
            </a:xfrm>
            <a:prstGeom prst="straightConnector1">
              <a:avLst/>
            </a:prstGeom>
            <a:noFill/>
            <a:ln w="9525" cap="flat" cmpd="sng">
              <a:solidFill>
                <a:srgbClr val="D8D8D8"/>
              </a:solidFill>
              <a:prstDash val="solid"/>
              <a:round/>
              <a:headEnd type="none" w="sm" len="sm"/>
              <a:tailEnd type="none" w="sm" len="sm"/>
            </a:ln>
          </p:spPr>
        </p:cxnSp>
      </p:grpSp>
      <p:sp>
        <p:nvSpPr>
          <p:cNvPr id="557" name="Google Shape;557;p21"/>
          <p:cNvSpPr/>
          <p:nvPr/>
        </p:nvSpPr>
        <p:spPr>
          <a:xfrm>
            <a:off x="589916" y="1706553"/>
            <a:ext cx="1857000" cy="914400"/>
          </a:xfrm>
          <a:prstGeom prst="roundRect">
            <a:avLst>
              <a:gd name="adj" fmla="val 8334"/>
            </a:avLst>
          </a:prstGeom>
          <a:solidFill>
            <a:srgbClr val="F2F2F2"/>
          </a:solidFill>
          <a:ln w="1905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558" name="Google Shape;558;p21"/>
          <p:cNvSpPr/>
          <p:nvPr/>
        </p:nvSpPr>
        <p:spPr>
          <a:xfrm>
            <a:off x="718250" y="1902136"/>
            <a:ext cx="1600200" cy="52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a:solidFill>
                  <a:srgbClr val="44546A"/>
                </a:solidFill>
                <a:latin typeface="Roboto"/>
                <a:ea typeface="Roboto"/>
                <a:cs typeface="Roboto"/>
                <a:sym typeface="Roboto"/>
              </a:rPr>
              <a:t>DOOH Publishers love us </a:t>
            </a:r>
            <a:endParaRPr/>
          </a:p>
        </p:txBody>
      </p:sp>
      <p:sp>
        <p:nvSpPr>
          <p:cNvPr id="559" name="Google Shape;559;p21"/>
          <p:cNvSpPr/>
          <p:nvPr/>
        </p:nvSpPr>
        <p:spPr>
          <a:xfrm>
            <a:off x="2795030" y="1742711"/>
            <a:ext cx="1933800" cy="878100"/>
          </a:xfrm>
          <a:prstGeom prst="roundRect">
            <a:avLst>
              <a:gd name="adj" fmla="val 8103"/>
            </a:avLst>
          </a:prstGeom>
          <a:solidFill>
            <a:schemeClr val="lt1"/>
          </a:solidFill>
          <a:ln w="28575" cap="flat" cmpd="sng">
            <a:solidFill>
              <a:srgbClr val="008BFC"/>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600"/>
              <a:buFont typeface="Roboto"/>
              <a:buNone/>
            </a:pPr>
            <a:endParaRPr sz="1600" b="0" i="0" u="none" strike="noStrike" cap="none">
              <a:solidFill>
                <a:srgbClr val="FFFFFF"/>
              </a:solidFill>
              <a:latin typeface="Poppins"/>
              <a:ea typeface="Poppins"/>
              <a:cs typeface="Poppins"/>
              <a:sym typeface="Poppins"/>
            </a:endParaRPr>
          </a:p>
        </p:txBody>
      </p:sp>
      <p:sp>
        <p:nvSpPr>
          <p:cNvPr id="560" name="Google Shape;560;p21"/>
          <p:cNvSpPr txBox="1"/>
          <p:nvPr/>
        </p:nvSpPr>
        <p:spPr>
          <a:xfrm>
            <a:off x="4979651" y="1522409"/>
            <a:ext cx="800100" cy="1569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600">
                <a:solidFill>
                  <a:srgbClr val="D8D8D8"/>
                </a:solidFill>
                <a:latin typeface="Arial Black"/>
                <a:ea typeface="Arial Black"/>
                <a:cs typeface="Arial Black"/>
                <a:sym typeface="Arial Black"/>
              </a:rPr>
              <a:t>”</a:t>
            </a:r>
            <a:endParaRPr/>
          </a:p>
        </p:txBody>
      </p:sp>
      <p:sp>
        <p:nvSpPr>
          <p:cNvPr id="561" name="Google Shape;561;p21"/>
          <p:cNvSpPr txBox="1"/>
          <p:nvPr/>
        </p:nvSpPr>
        <p:spPr>
          <a:xfrm>
            <a:off x="5976538" y="1665890"/>
            <a:ext cx="5388300" cy="109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300">
                <a:solidFill>
                  <a:srgbClr val="3A3A3A"/>
                </a:solidFill>
                <a:highlight>
                  <a:srgbClr val="FFFFFF"/>
                </a:highlight>
                <a:latin typeface="Roboto"/>
                <a:ea typeface="Roboto"/>
                <a:cs typeface="Roboto"/>
                <a:sym typeface="Roboto"/>
              </a:rPr>
              <a:t>“Adstash powers our screen network within Wal-Mart pharmacies across Canada...we were able to serve 10M impressions through AdStash last year, which is huge for us...Adstash’s technology is so seamless, we just sit back and watch the revenue roll in.” </a:t>
            </a:r>
            <a:endParaRPr sz="1300">
              <a:solidFill>
                <a:srgbClr val="3A3A3A"/>
              </a:solidFill>
              <a:highlight>
                <a:srgbClr val="FFFFFF"/>
              </a:highlight>
              <a:latin typeface="Roboto"/>
              <a:ea typeface="Roboto"/>
              <a:cs typeface="Roboto"/>
              <a:sym typeface="Roboto"/>
            </a:endParaRPr>
          </a:p>
          <a:p>
            <a:pPr marL="1828800" marR="0" lvl="0" indent="0" algn="l" rtl="0">
              <a:spcBef>
                <a:spcPts val="0"/>
              </a:spcBef>
              <a:spcAft>
                <a:spcPts val="0"/>
              </a:spcAft>
              <a:buNone/>
            </a:pPr>
            <a:r>
              <a:rPr lang="en-US" sz="1300">
                <a:solidFill>
                  <a:srgbClr val="3A3A3A"/>
                </a:solidFill>
                <a:highlight>
                  <a:srgbClr val="FFFFFF"/>
                </a:highlight>
                <a:latin typeface="Roboto"/>
                <a:ea typeface="Roboto"/>
                <a:cs typeface="Roboto"/>
                <a:sym typeface="Roboto"/>
              </a:rPr>
              <a:t>         				   - Leo Virgone, GM </a:t>
            </a:r>
            <a:endParaRPr sz="1500"/>
          </a:p>
        </p:txBody>
      </p:sp>
      <p:pic>
        <p:nvPicPr>
          <p:cNvPr id="562" name="Google Shape;562;p21"/>
          <p:cNvPicPr preferRelativeResize="0"/>
          <p:nvPr/>
        </p:nvPicPr>
        <p:blipFill>
          <a:blip r:embed="rId8">
            <a:alphaModFix/>
          </a:blip>
          <a:stretch>
            <a:fillRect/>
          </a:stretch>
        </p:blipFill>
        <p:spPr>
          <a:xfrm>
            <a:off x="3304046" y="1816926"/>
            <a:ext cx="915766" cy="6966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4" name="Google Shape;624;p25"/>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YOUR COMPETITORS</a:t>
            </a:r>
            <a:endParaRPr/>
          </a:p>
        </p:txBody>
      </p:sp>
      <p:sp>
        <p:nvSpPr>
          <p:cNvPr id="625" name="Google Shape;625;p25"/>
          <p:cNvSpPr txBox="1">
            <a:spLocks noGrp="1"/>
          </p:cNvSpPr>
          <p:nvPr>
            <p:ph type="sldNum" idx="12"/>
          </p:nvPr>
        </p:nvSpPr>
        <p:spPr>
          <a:xfrm>
            <a:off x="9281831" y="6418246"/>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sp>
        <p:nvSpPr>
          <p:cNvPr id="626" name="Google Shape;626;p25"/>
          <p:cNvSpPr txBox="1"/>
          <p:nvPr/>
        </p:nvSpPr>
        <p:spPr>
          <a:xfrm>
            <a:off x="371042" y="955141"/>
            <a:ext cx="11258983" cy="276999"/>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800">
                <a:solidFill>
                  <a:srgbClr val="44546A"/>
                </a:solidFill>
                <a:latin typeface="Roboto"/>
                <a:ea typeface="Roboto"/>
                <a:cs typeface="Roboto"/>
                <a:sym typeface="Roboto"/>
              </a:rPr>
              <a:t>Our competitors are trash, emphasize own inventory </a:t>
            </a:r>
            <a:endParaRPr sz="1800" b="0" i="0" u="none" strike="noStrike" cap="none">
              <a:solidFill>
                <a:srgbClr val="44546A"/>
              </a:solidFill>
              <a:latin typeface="Roboto"/>
              <a:ea typeface="Roboto"/>
              <a:cs typeface="Roboto"/>
              <a:sym typeface="Roboto"/>
            </a:endParaRPr>
          </a:p>
        </p:txBody>
      </p:sp>
      <p:sp>
        <p:nvSpPr>
          <p:cNvPr id="627" name="Google Shape;627;p25"/>
          <p:cNvSpPr/>
          <p:nvPr/>
        </p:nvSpPr>
        <p:spPr>
          <a:xfrm>
            <a:off x="8639088" y="725178"/>
            <a:ext cx="3262200" cy="736800"/>
          </a:xfrm>
          <a:prstGeom prst="rect">
            <a:avLst/>
          </a:prstGeom>
          <a:solidFill>
            <a:srgbClr val="0090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Roboto"/>
                <a:ea typeface="Roboto"/>
                <a:cs typeface="Roboto"/>
                <a:sym typeface="Roboto"/>
              </a:rPr>
              <a:t>Us</a:t>
            </a:r>
            <a:endParaRPr/>
          </a:p>
        </p:txBody>
      </p:sp>
      <p:graphicFrame>
        <p:nvGraphicFramePr>
          <p:cNvPr id="628" name="Google Shape;628;p25"/>
          <p:cNvGraphicFramePr/>
          <p:nvPr/>
        </p:nvGraphicFramePr>
        <p:xfrm>
          <a:off x="457200" y="1828800"/>
          <a:ext cx="5703800" cy="1981050"/>
        </p:xfrm>
        <a:graphic>
          <a:graphicData uri="http://schemas.openxmlformats.org/drawingml/2006/table">
            <a:tbl>
              <a:tblPr>
                <a:noFill/>
                <a:tableStyleId>{D1D223F9-883F-4AD9-A454-B3B37B9BFC81}</a:tableStyleId>
              </a:tblPr>
              <a:tblGrid>
                <a:gridCol w="1714500">
                  <a:extLst>
                    <a:ext uri="{9D8B030D-6E8A-4147-A177-3AD203B41FA5}">
                      <a16:colId xmlns:a16="http://schemas.microsoft.com/office/drawing/2014/main" val="20000"/>
                    </a:ext>
                  </a:extLst>
                </a:gridCol>
                <a:gridCol w="978950">
                  <a:extLst>
                    <a:ext uri="{9D8B030D-6E8A-4147-A177-3AD203B41FA5}">
                      <a16:colId xmlns:a16="http://schemas.microsoft.com/office/drawing/2014/main" val="20001"/>
                    </a:ext>
                  </a:extLst>
                </a:gridCol>
                <a:gridCol w="989025">
                  <a:extLst>
                    <a:ext uri="{9D8B030D-6E8A-4147-A177-3AD203B41FA5}">
                      <a16:colId xmlns:a16="http://schemas.microsoft.com/office/drawing/2014/main" val="20002"/>
                    </a:ext>
                  </a:extLst>
                </a:gridCol>
                <a:gridCol w="932050">
                  <a:extLst>
                    <a:ext uri="{9D8B030D-6E8A-4147-A177-3AD203B41FA5}">
                      <a16:colId xmlns:a16="http://schemas.microsoft.com/office/drawing/2014/main" val="20003"/>
                    </a:ext>
                  </a:extLst>
                </a:gridCol>
                <a:gridCol w="1089275">
                  <a:extLst>
                    <a:ext uri="{9D8B030D-6E8A-4147-A177-3AD203B41FA5}">
                      <a16:colId xmlns:a16="http://schemas.microsoft.com/office/drawing/2014/main" val="20004"/>
                    </a:ext>
                  </a:extLst>
                </a:gridCol>
              </a:tblGrid>
              <a:tr h="0">
                <a:tc>
                  <a:txBody>
                    <a:bodyPr/>
                    <a:lstStyle/>
                    <a:p>
                      <a:pPr marL="0" lvl="0" indent="0" algn="ctr" rtl="0">
                        <a:spcBef>
                          <a:spcPts val="0"/>
                        </a:spcBef>
                        <a:spcAft>
                          <a:spcPts val="0"/>
                        </a:spcAft>
                        <a:buNone/>
                      </a:pPr>
                      <a:endParaRPr>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US">
                          <a:latin typeface="Roboto"/>
                          <a:ea typeface="Roboto"/>
                          <a:cs typeface="Roboto"/>
                          <a:sym typeface="Roboto"/>
                        </a:rPr>
                        <a:t>Feature 1</a:t>
                      </a:r>
                      <a:endParaRPr>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Roboto"/>
                          <a:ea typeface="Roboto"/>
                          <a:cs typeface="Roboto"/>
                          <a:sym typeface="Roboto"/>
                        </a:rPr>
                        <a:t>Feature 1</a:t>
                      </a:r>
                      <a:endParaRPr>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Roboto"/>
                          <a:ea typeface="Roboto"/>
                          <a:cs typeface="Roboto"/>
                          <a:sym typeface="Roboto"/>
                        </a:rPr>
                        <a:t>Feature 3</a:t>
                      </a:r>
                      <a:endParaRPr>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tcPr>
                </a:tc>
                <a:tc>
                  <a:txBody>
                    <a:bodyPr/>
                    <a:lstStyle/>
                    <a:p>
                      <a:pPr marL="0" lvl="0" indent="0" algn="ctr" rtl="0">
                        <a:spcBef>
                          <a:spcPts val="0"/>
                        </a:spcBef>
                        <a:spcAft>
                          <a:spcPts val="0"/>
                        </a:spcAft>
                        <a:buNone/>
                      </a:pPr>
                      <a:r>
                        <a:rPr lang="en-US">
                          <a:latin typeface="Roboto"/>
                          <a:ea typeface="Roboto"/>
                          <a:cs typeface="Roboto"/>
                          <a:sym typeface="Roboto"/>
                        </a:rPr>
                        <a:t>Feature 4</a:t>
                      </a:r>
                      <a:endParaRPr>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0">
                <a:tc>
                  <a:txBody>
                    <a:bodyPr/>
                    <a:lstStyle/>
                    <a:p>
                      <a:pPr marL="0" lvl="0" indent="0" algn="ctr" rtl="0">
                        <a:spcBef>
                          <a:spcPts val="0"/>
                        </a:spcBef>
                        <a:spcAft>
                          <a:spcPts val="0"/>
                        </a:spcAft>
                        <a:buNone/>
                      </a:pPr>
                      <a:r>
                        <a:rPr lang="en-US" b="1">
                          <a:solidFill>
                            <a:srgbClr val="0090FF"/>
                          </a:solidFill>
                          <a:latin typeface="Roboto"/>
                          <a:ea typeface="Roboto"/>
                          <a:cs typeface="Roboto"/>
                          <a:sym typeface="Roboto"/>
                        </a:rPr>
                        <a:t>AdStash</a:t>
                      </a:r>
                      <a:endParaRPr b="1">
                        <a:solidFill>
                          <a:srgbClr val="0090FF"/>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None/>
                      </a:pPr>
                      <a:r>
                        <a:rPr lang="en-US" sz="1100" b="1">
                          <a:solidFill>
                            <a:srgbClr val="0090FF"/>
                          </a:solidFill>
                        </a:rPr>
                        <a:t>✔</a:t>
                      </a:r>
                      <a:endParaRPr b="1">
                        <a:solidFill>
                          <a:srgbClr val="0090FF"/>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Clr>
                          <a:schemeClr val="dk1"/>
                        </a:buClr>
                        <a:buSzPts val="1100"/>
                        <a:buFont typeface="Arial"/>
                        <a:buNone/>
                      </a:pPr>
                      <a:r>
                        <a:rPr lang="en-US" sz="1100" b="1">
                          <a:solidFill>
                            <a:srgbClr val="0090FF"/>
                          </a:solidFill>
                        </a:rPr>
                        <a:t>✔</a:t>
                      </a:r>
                      <a:endParaRPr b="1">
                        <a:solidFill>
                          <a:srgbClr val="0090FF"/>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None/>
                      </a:pPr>
                      <a:r>
                        <a:rPr lang="en-US" sz="1100" b="1">
                          <a:solidFill>
                            <a:srgbClr val="0090FF"/>
                          </a:solidFill>
                        </a:rPr>
                        <a:t>✔</a:t>
                      </a:r>
                      <a:endParaRPr b="1">
                        <a:solidFill>
                          <a:srgbClr val="0090FF"/>
                        </a:solidFill>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None/>
                      </a:pPr>
                      <a:r>
                        <a:rPr lang="en-US" sz="1100" b="1">
                          <a:solidFill>
                            <a:srgbClr val="0090FF"/>
                          </a:solidFill>
                        </a:rPr>
                        <a:t>✔</a:t>
                      </a:r>
                      <a:endParaRPr b="1">
                        <a:solidFill>
                          <a:srgbClr val="0090FF"/>
                        </a:solidFill>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extLst>
                  <a:ext uri="{0D108BD9-81ED-4DB2-BD59-A6C34878D82A}">
                    <a16:rowId xmlns:a16="http://schemas.microsoft.com/office/drawing/2014/main" val="10001"/>
                  </a:ext>
                </a:extLst>
              </a:tr>
              <a:tr h="0">
                <a:tc>
                  <a:txBody>
                    <a:bodyPr/>
                    <a:lstStyle/>
                    <a:p>
                      <a:pPr marL="0" lvl="0" indent="0" algn="ctr" rtl="0">
                        <a:spcBef>
                          <a:spcPts val="0"/>
                        </a:spcBef>
                        <a:spcAft>
                          <a:spcPts val="0"/>
                        </a:spcAft>
                        <a:buNone/>
                      </a:pPr>
                      <a:r>
                        <a:rPr lang="en-US">
                          <a:latin typeface="Roboto"/>
                          <a:ea typeface="Roboto"/>
                          <a:cs typeface="Roboto"/>
                          <a:sym typeface="Roboto"/>
                        </a:rPr>
                        <a:t>Competitor 1</a:t>
                      </a:r>
                      <a:endParaRPr>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Clr>
                          <a:schemeClr val="dk1"/>
                        </a:buClr>
                        <a:buSzPts val="1100"/>
                        <a:buFont typeface="Arial"/>
                        <a:buNone/>
                      </a:pPr>
                      <a:r>
                        <a:rPr lang="en-US" sz="1100" b="1">
                          <a:solidFill>
                            <a:srgbClr val="464646"/>
                          </a:solidFill>
                        </a:rPr>
                        <a:t>✔</a:t>
                      </a:r>
                      <a:endParaRPr>
                        <a:solidFill>
                          <a:srgbClr val="464646"/>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Clr>
                          <a:schemeClr val="dk1"/>
                        </a:buClr>
                        <a:buSzPts val="1100"/>
                        <a:buFont typeface="Arial"/>
                        <a:buNone/>
                      </a:pPr>
                      <a:r>
                        <a:rPr lang="en-US" sz="1100" b="1">
                          <a:solidFill>
                            <a:srgbClr val="464646"/>
                          </a:solidFill>
                        </a:rPr>
                        <a:t>✔</a:t>
                      </a:r>
                      <a:endParaRPr>
                        <a:solidFill>
                          <a:srgbClr val="464646"/>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None/>
                      </a:pPr>
                      <a:endParaRPr>
                        <a:solidFill>
                          <a:srgbClr val="464646"/>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None/>
                      </a:pPr>
                      <a:endParaRPr>
                        <a:solidFill>
                          <a:srgbClr val="464646"/>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extLst>
                  <a:ext uri="{0D108BD9-81ED-4DB2-BD59-A6C34878D82A}">
                    <a16:rowId xmlns:a16="http://schemas.microsoft.com/office/drawing/2014/main" val="10002"/>
                  </a:ext>
                </a:extLst>
              </a:tr>
              <a:tr h="0">
                <a:tc>
                  <a:txBody>
                    <a:bodyPr/>
                    <a:lstStyle/>
                    <a:p>
                      <a:pPr marL="0" lvl="0" indent="0" algn="ctr" rtl="0">
                        <a:spcBef>
                          <a:spcPts val="0"/>
                        </a:spcBef>
                        <a:spcAft>
                          <a:spcPts val="0"/>
                        </a:spcAft>
                        <a:buNone/>
                      </a:pPr>
                      <a:r>
                        <a:rPr lang="en-US">
                          <a:latin typeface="Roboto"/>
                          <a:ea typeface="Roboto"/>
                          <a:cs typeface="Roboto"/>
                          <a:sym typeface="Roboto"/>
                        </a:rPr>
                        <a:t>Competitor 2</a:t>
                      </a:r>
                      <a:endParaRPr>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None/>
                      </a:pPr>
                      <a:endParaRPr>
                        <a:solidFill>
                          <a:srgbClr val="464646"/>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Clr>
                          <a:schemeClr val="dk1"/>
                        </a:buClr>
                        <a:buSzPts val="1100"/>
                        <a:buFont typeface="Arial"/>
                        <a:buNone/>
                      </a:pPr>
                      <a:r>
                        <a:rPr lang="en-US" sz="1100" b="1">
                          <a:solidFill>
                            <a:srgbClr val="464646"/>
                          </a:solidFill>
                        </a:rPr>
                        <a:t>✔</a:t>
                      </a:r>
                      <a:endParaRPr>
                        <a:solidFill>
                          <a:srgbClr val="464646"/>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Clr>
                          <a:schemeClr val="dk1"/>
                        </a:buClr>
                        <a:buSzPts val="1100"/>
                        <a:buFont typeface="Arial"/>
                        <a:buNone/>
                      </a:pPr>
                      <a:r>
                        <a:rPr lang="en-US" sz="1100" b="1">
                          <a:solidFill>
                            <a:srgbClr val="464646"/>
                          </a:solidFill>
                        </a:rPr>
                        <a:t>✔</a:t>
                      </a:r>
                      <a:endParaRPr>
                        <a:solidFill>
                          <a:srgbClr val="464646"/>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None/>
                      </a:pPr>
                      <a:endParaRPr>
                        <a:solidFill>
                          <a:srgbClr val="464646"/>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extLst>
                  <a:ext uri="{0D108BD9-81ED-4DB2-BD59-A6C34878D82A}">
                    <a16:rowId xmlns:a16="http://schemas.microsoft.com/office/drawing/2014/main" val="10003"/>
                  </a:ext>
                </a:extLst>
              </a:tr>
              <a:tr h="0">
                <a:tc>
                  <a:txBody>
                    <a:bodyPr/>
                    <a:lstStyle/>
                    <a:p>
                      <a:pPr marL="0" lvl="0" indent="0" algn="ctr" rtl="0">
                        <a:spcBef>
                          <a:spcPts val="0"/>
                        </a:spcBef>
                        <a:spcAft>
                          <a:spcPts val="0"/>
                        </a:spcAft>
                        <a:buNone/>
                      </a:pPr>
                      <a:r>
                        <a:rPr lang="en-US">
                          <a:latin typeface="Roboto"/>
                          <a:ea typeface="Roboto"/>
                          <a:cs typeface="Roboto"/>
                          <a:sym typeface="Roboto"/>
                        </a:rPr>
                        <a:t>Competitor 3</a:t>
                      </a:r>
                      <a:endParaRPr>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Clr>
                          <a:schemeClr val="dk1"/>
                        </a:buClr>
                        <a:buSzPts val="1100"/>
                        <a:buFont typeface="Arial"/>
                        <a:buNone/>
                      </a:pPr>
                      <a:r>
                        <a:rPr lang="en-US" sz="1100" b="1">
                          <a:solidFill>
                            <a:srgbClr val="464646"/>
                          </a:solidFill>
                        </a:rPr>
                        <a:t>✔</a:t>
                      </a:r>
                      <a:endParaRPr>
                        <a:solidFill>
                          <a:srgbClr val="464646"/>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Clr>
                          <a:schemeClr val="dk1"/>
                        </a:buClr>
                        <a:buSzPts val="1100"/>
                        <a:buFont typeface="Arial"/>
                        <a:buNone/>
                      </a:pPr>
                      <a:r>
                        <a:rPr lang="en-US" sz="1100" b="1">
                          <a:solidFill>
                            <a:srgbClr val="464646"/>
                          </a:solidFill>
                        </a:rPr>
                        <a:t>✔</a:t>
                      </a:r>
                      <a:endParaRPr>
                        <a:solidFill>
                          <a:srgbClr val="464646"/>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Clr>
                          <a:schemeClr val="dk1"/>
                        </a:buClr>
                        <a:buSzPts val="1100"/>
                        <a:buFont typeface="Arial"/>
                        <a:buNone/>
                      </a:pPr>
                      <a:r>
                        <a:rPr lang="en-US" sz="1100" b="1">
                          <a:solidFill>
                            <a:srgbClr val="464646"/>
                          </a:solidFill>
                        </a:rPr>
                        <a:t>✔</a:t>
                      </a:r>
                      <a:endParaRPr>
                        <a:solidFill>
                          <a:srgbClr val="464646"/>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tc>
                  <a:txBody>
                    <a:bodyPr/>
                    <a:lstStyle/>
                    <a:p>
                      <a:pPr marL="0" lvl="0" indent="0" algn="ctr" rtl="0">
                        <a:spcBef>
                          <a:spcPts val="0"/>
                        </a:spcBef>
                        <a:spcAft>
                          <a:spcPts val="0"/>
                        </a:spcAft>
                        <a:buNone/>
                      </a:pPr>
                      <a:endParaRPr>
                        <a:solidFill>
                          <a:srgbClr val="464646"/>
                        </a:solidFill>
                        <a:latin typeface="Roboto"/>
                        <a:ea typeface="Roboto"/>
                        <a:cs typeface="Roboto"/>
                        <a:sym typeface="Roboto"/>
                      </a:endParaRPr>
                    </a:p>
                  </a:txBody>
                  <a:tcPr marL="91425" marR="91425" marT="91425" marB="91425" anchor="ctr">
                    <a:lnL w="28575" cap="flat" cmpd="sng">
                      <a:solidFill>
                        <a:schemeClr val="lt1"/>
                      </a:solidFill>
                      <a:prstDash val="solid"/>
                      <a:round/>
                      <a:headEnd type="none" w="sm" len="sm"/>
                      <a:tailEnd type="none" w="sm" len="sm"/>
                    </a:lnL>
                    <a:lnR w="28575" cap="flat" cmpd="sng">
                      <a:solidFill>
                        <a:schemeClr val="lt1"/>
                      </a:solidFill>
                      <a:prstDash val="solid"/>
                      <a:round/>
                      <a:headEnd type="none" w="sm" len="sm"/>
                      <a:tailEnd type="none" w="sm" len="sm"/>
                    </a:lnR>
                    <a:lnT w="28575" cap="flat" cmpd="sng">
                      <a:solidFill>
                        <a:schemeClr val="lt1"/>
                      </a:solidFill>
                      <a:prstDash val="solid"/>
                      <a:round/>
                      <a:headEnd type="none" w="sm" len="sm"/>
                      <a:tailEnd type="none" w="sm" len="sm"/>
                    </a:lnT>
                    <a:lnB w="28575" cap="flat" cmpd="sng">
                      <a:solidFill>
                        <a:schemeClr val="lt1"/>
                      </a:solidFill>
                      <a:prstDash val="solid"/>
                      <a:round/>
                      <a:headEnd type="none" w="sm" len="sm"/>
                      <a:tailEnd type="none" w="sm" len="sm"/>
                    </a:lnB>
                    <a:solidFill>
                      <a:srgbClr val="D8D8D8">
                        <a:alpha val="49800"/>
                      </a:srgbClr>
                    </a:solidFill>
                  </a:tcPr>
                </a:tc>
                <a:extLst>
                  <a:ext uri="{0D108BD9-81ED-4DB2-BD59-A6C34878D82A}">
                    <a16:rowId xmlns:a16="http://schemas.microsoft.com/office/drawing/2014/main" val="10004"/>
                  </a:ext>
                </a:extLst>
              </a:tr>
            </a:tbl>
          </a:graphicData>
        </a:graphic>
      </p:graphicFrame>
      <p:sp>
        <p:nvSpPr>
          <p:cNvPr id="629" name="Google Shape;629;p25"/>
          <p:cNvSpPr/>
          <p:nvPr/>
        </p:nvSpPr>
        <p:spPr>
          <a:xfrm rot="-1839394">
            <a:off x="6282921" y="3559136"/>
            <a:ext cx="1765672" cy="88263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5"/>
          <p:cNvSpPr/>
          <p:nvPr/>
        </p:nvSpPr>
        <p:spPr>
          <a:xfrm rot="927757">
            <a:off x="6283023" y="5163943"/>
            <a:ext cx="1765503" cy="882712"/>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25"/>
          <p:cNvSpPr txBox="1"/>
          <p:nvPr/>
        </p:nvSpPr>
        <p:spPr>
          <a:xfrm>
            <a:off x="7630125" y="2161800"/>
            <a:ext cx="2743200" cy="12621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Roboto"/>
                <a:ea typeface="Roboto"/>
                <a:cs typeface="Roboto"/>
                <a:sym typeface="Roboto"/>
              </a:rPr>
              <a:t>DIAGRAM OF OUR SYSTEM</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p:txBody>
      </p:sp>
      <p:sp>
        <p:nvSpPr>
          <p:cNvPr id="632" name="Google Shape;632;p25"/>
          <p:cNvSpPr txBox="1"/>
          <p:nvPr/>
        </p:nvSpPr>
        <p:spPr>
          <a:xfrm>
            <a:off x="8229350" y="4974250"/>
            <a:ext cx="2743200" cy="12621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Roboto"/>
                <a:ea typeface="Roboto"/>
                <a:cs typeface="Roboto"/>
                <a:sym typeface="Roboto"/>
              </a:rPr>
              <a:t>DIAGRAM OF THEIR SYSTEM</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Google Shape;567;p22"/>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Digital Media Formats</a:t>
            </a:r>
            <a:endParaRPr/>
          </a:p>
        </p:txBody>
      </p:sp>
      <p:sp>
        <p:nvSpPr>
          <p:cNvPr id="568" name="Google Shape;568;p22"/>
          <p:cNvSpPr txBox="1">
            <a:spLocks noGrp="1"/>
          </p:cNvSpPr>
          <p:nvPr>
            <p:ph type="sldNum" idx="12"/>
          </p:nvPr>
        </p:nvSpPr>
        <p:spPr>
          <a:xfrm>
            <a:off x="9303603" y="6418246"/>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sp>
        <p:nvSpPr>
          <p:cNvPr id="569" name="Google Shape;569;p22"/>
          <p:cNvSpPr/>
          <p:nvPr/>
        </p:nvSpPr>
        <p:spPr>
          <a:xfrm>
            <a:off x="6714170" y="1057026"/>
            <a:ext cx="4992693" cy="4992693"/>
          </a:xfrm>
          <a:prstGeom prst="ellipse">
            <a:avLst/>
          </a:prstGeom>
          <a:noFill/>
          <a:ln w="12700" cap="flat" cmpd="sng">
            <a:solidFill>
              <a:srgbClr val="D8D8D8">
                <a:alpha val="49803"/>
              </a:srgb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570" name="Google Shape;570;p22"/>
          <p:cNvSpPr/>
          <p:nvPr/>
        </p:nvSpPr>
        <p:spPr>
          <a:xfrm>
            <a:off x="6860581" y="1232140"/>
            <a:ext cx="4699870" cy="4642464"/>
          </a:xfrm>
          <a:prstGeom prst="ellipse">
            <a:avLst/>
          </a:prstGeom>
          <a:solidFill>
            <a:srgbClr val="008BFC"/>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chemeClr val="dk1"/>
              </a:buClr>
              <a:buSzPts val="2400"/>
              <a:buFont typeface="Roboto"/>
              <a:buNone/>
            </a:pPr>
            <a:endParaRPr sz="2400" b="1" i="0" u="none" strike="noStrike" cap="none">
              <a:solidFill>
                <a:srgbClr val="00B0F0"/>
              </a:solidFill>
              <a:latin typeface="Montserrat"/>
              <a:ea typeface="Montserrat"/>
              <a:cs typeface="Montserrat"/>
              <a:sym typeface="Montserrat"/>
            </a:endParaRPr>
          </a:p>
        </p:txBody>
      </p:sp>
      <p:sp>
        <p:nvSpPr>
          <p:cNvPr id="571" name="Google Shape;571;p22"/>
          <p:cNvSpPr txBox="1"/>
          <p:nvPr/>
        </p:nvSpPr>
        <p:spPr>
          <a:xfrm>
            <a:off x="7168637" y="2619783"/>
            <a:ext cx="4083758" cy="1867178"/>
          </a:xfrm>
          <a:prstGeom prst="rect">
            <a:avLst/>
          </a:prstGeom>
          <a:noFill/>
          <a:ln>
            <a:noFill/>
          </a:ln>
        </p:spPr>
        <p:txBody>
          <a:bodyPr spcFirstLastPara="1" wrap="square" lIns="0" tIns="0" rIns="0" bIns="0" anchor="t" anchorCtr="0">
            <a:spAutoFit/>
          </a:bodyPr>
          <a:lstStyle/>
          <a:p>
            <a:pPr marL="0" marR="0" lvl="0" indent="0" algn="ctr" rtl="0">
              <a:lnSpc>
                <a:spcPct val="150000"/>
              </a:lnSpc>
              <a:spcBef>
                <a:spcPts val="0"/>
              </a:spcBef>
              <a:spcAft>
                <a:spcPts val="0"/>
              </a:spcAft>
              <a:buNone/>
            </a:pPr>
            <a:r>
              <a:rPr lang="en-US" sz="2800">
                <a:solidFill>
                  <a:schemeClr val="lt1"/>
                </a:solidFill>
                <a:latin typeface="Roboto"/>
                <a:ea typeface="Roboto"/>
                <a:cs typeface="Roboto"/>
                <a:sym typeface="Roboto"/>
              </a:rPr>
              <a:t>The Right Time.</a:t>
            </a:r>
            <a:endParaRPr/>
          </a:p>
          <a:p>
            <a:pPr marL="0" marR="0" lvl="0" indent="0" algn="ctr" rtl="0">
              <a:lnSpc>
                <a:spcPct val="150000"/>
              </a:lnSpc>
              <a:spcBef>
                <a:spcPts val="0"/>
              </a:spcBef>
              <a:spcAft>
                <a:spcPts val="0"/>
              </a:spcAft>
              <a:buNone/>
            </a:pPr>
            <a:r>
              <a:rPr lang="en-US" sz="2800">
                <a:solidFill>
                  <a:schemeClr val="lt1"/>
                </a:solidFill>
                <a:latin typeface="Roboto"/>
                <a:ea typeface="Roboto"/>
                <a:cs typeface="Roboto"/>
                <a:sym typeface="Roboto"/>
              </a:rPr>
              <a:t>The Right Message.</a:t>
            </a:r>
            <a:endParaRPr/>
          </a:p>
          <a:p>
            <a:pPr marL="0" marR="0" lvl="0" indent="0" algn="ctr" rtl="0">
              <a:lnSpc>
                <a:spcPct val="150000"/>
              </a:lnSpc>
              <a:spcBef>
                <a:spcPts val="0"/>
              </a:spcBef>
              <a:spcAft>
                <a:spcPts val="0"/>
              </a:spcAft>
              <a:buNone/>
            </a:pPr>
            <a:r>
              <a:rPr lang="en-US" sz="2800">
                <a:solidFill>
                  <a:schemeClr val="lt1"/>
                </a:solidFill>
                <a:latin typeface="Roboto"/>
                <a:ea typeface="Roboto"/>
                <a:cs typeface="Roboto"/>
                <a:sym typeface="Roboto"/>
              </a:rPr>
              <a:t>The Right Audience.</a:t>
            </a:r>
            <a:endParaRPr sz="2800" i="0" u="none" strike="noStrike" cap="none">
              <a:solidFill>
                <a:schemeClr val="lt1"/>
              </a:solidFill>
              <a:latin typeface="Roboto"/>
              <a:ea typeface="Roboto"/>
              <a:cs typeface="Roboto"/>
              <a:sym typeface="Roboto"/>
            </a:endParaRPr>
          </a:p>
        </p:txBody>
      </p:sp>
      <p:sp>
        <p:nvSpPr>
          <p:cNvPr id="572" name="Google Shape;572;p22"/>
          <p:cNvSpPr/>
          <p:nvPr/>
        </p:nvSpPr>
        <p:spPr>
          <a:xfrm>
            <a:off x="910992" y="1232140"/>
            <a:ext cx="6096000" cy="187743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rgbClr val="0090FF"/>
                </a:solidFill>
                <a:latin typeface="Roboto"/>
                <a:ea typeface="Roboto"/>
                <a:cs typeface="Roboto"/>
                <a:sym typeface="Roboto"/>
              </a:rPr>
              <a:t>Network</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Indoor , 32” – 73” Screens</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Full Screen Take Over</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50% loop reservation for ads</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Exclusively sold programmaticly</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No Blacklisted Advertisers</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Approval Upon Venue Review</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Static ($5.5 CPM) &amp; Video ($6.5 CPM)</a:t>
            </a:r>
            <a:endParaRPr/>
          </a:p>
        </p:txBody>
      </p:sp>
      <p:sp>
        <p:nvSpPr>
          <p:cNvPr id="573" name="Google Shape;573;p22"/>
          <p:cNvSpPr/>
          <p:nvPr/>
        </p:nvSpPr>
        <p:spPr>
          <a:xfrm>
            <a:off x="926225" y="3456263"/>
            <a:ext cx="6096000" cy="123110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rgbClr val="0090FF"/>
                </a:solidFill>
                <a:latin typeface="Roboto"/>
                <a:ea typeface="Roboto"/>
                <a:cs typeface="Roboto"/>
                <a:sym typeface="Roboto"/>
              </a:rPr>
              <a:t>Content Specifications</a:t>
            </a:r>
            <a:endParaRPr sz="1400" b="1">
              <a:solidFill>
                <a:srgbClr val="0090FF"/>
              </a:solidFill>
              <a:latin typeface="Roboto"/>
              <a:ea typeface="Roboto"/>
              <a:cs typeface="Roboto"/>
              <a:sym typeface="Roboto"/>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1920 pixels (w) x 1080 pixels (h) 16:9</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1080 pixels (w) x 1920 pixels (h) 9:16</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Static: PNG, RGB, encoded. JPG or H.264</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Video: .MP$ / encoded .MOV</a:t>
            </a:r>
            <a:endParaRPr/>
          </a:p>
        </p:txBody>
      </p:sp>
      <p:sp>
        <p:nvSpPr>
          <p:cNvPr id="574" name="Google Shape;574;p22"/>
          <p:cNvSpPr/>
          <p:nvPr/>
        </p:nvSpPr>
        <p:spPr>
          <a:xfrm>
            <a:off x="926225" y="5034056"/>
            <a:ext cx="6096000" cy="10156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rgbClr val="0090FF"/>
                </a:solidFill>
                <a:latin typeface="Roboto"/>
                <a:ea typeface="Roboto"/>
                <a:cs typeface="Roboto"/>
                <a:sym typeface="Roboto"/>
              </a:rPr>
              <a:t>Ad Content Play Suggestions</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15 second</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30 second</a:t>
            </a:r>
            <a:endParaRPr/>
          </a:p>
          <a:p>
            <a:pPr marL="285750" marR="0" lvl="0" indent="-285750" algn="l" rtl="0">
              <a:spcBef>
                <a:spcPts val="0"/>
              </a:spcBef>
              <a:spcAft>
                <a:spcPts val="0"/>
              </a:spcAft>
              <a:buClr>
                <a:srgbClr val="44546A"/>
              </a:buClr>
              <a:buSzPts val="1400"/>
              <a:buFont typeface="Noto Sans Symbols"/>
              <a:buChar char="✔"/>
            </a:pPr>
            <a:r>
              <a:rPr lang="en-US" sz="1400">
                <a:solidFill>
                  <a:srgbClr val="44546A"/>
                </a:solidFill>
                <a:latin typeface="Roboto"/>
                <a:ea typeface="Roboto"/>
                <a:cs typeface="Roboto"/>
                <a:sym typeface="Roboto"/>
              </a:rPr>
              <a:t>60 second</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pic>
        <p:nvPicPr>
          <p:cNvPr id="580" name="Google Shape;580;p23"/>
          <p:cNvPicPr preferRelativeResize="0"/>
          <p:nvPr/>
        </p:nvPicPr>
        <p:blipFill rotWithShape="1">
          <a:blip r:embed="rId3">
            <a:alphaModFix/>
          </a:blip>
          <a:srcRect l="3333" b="3333"/>
          <a:stretch/>
        </p:blipFill>
        <p:spPr>
          <a:xfrm>
            <a:off x="0" y="0"/>
            <a:ext cx="12192000" cy="6858000"/>
          </a:xfrm>
          <a:prstGeom prst="rect">
            <a:avLst/>
          </a:prstGeom>
          <a:noFill/>
          <a:ln>
            <a:noFill/>
          </a:ln>
        </p:spPr>
      </p:pic>
      <p:sp>
        <p:nvSpPr>
          <p:cNvPr id="581" name="Google Shape;581;p23"/>
          <p:cNvSpPr/>
          <p:nvPr/>
        </p:nvSpPr>
        <p:spPr>
          <a:xfrm>
            <a:off x="0" y="0"/>
            <a:ext cx="12192000" cy="6858000"/>
          </a:xfrm>
          <a:prstGeom prst="rect">
            <a:avLst/>
          </a:prstGeom>
          <a:solidFill>
            <a:srgbClr val="008BFC">
              <a:alpha val="8588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582" name="Google Shape;582;p23"/>
          <p:cNvSpPr txBox="1"/>
          <p:nvPr/>
        </p:nvSpPr>
        <p:spPr>
          <a:xfrm>
            <a:off x="753237" y="1847245"/>
            <a:ext cx="3694176" cy="2736298"/>
          </a:xfrm>
          <a:prstGeom prst="rect">
            <a:avLst/>
          </a:prstGeom>
          <a:noFill/>
          <a:ln>
            <a:noFill/>
          </a:ln>
        </p:spPr>
        <p:txBody>
          <a:bodyPr spcFirstLastPara="1" wrap="square" lIns="0" tIns="45700" rIns="0" bIns="45700" anchor="t" anchorCtr="0">
            <a:normAutofit/>
          </a:bodyPr>
          <a:lstStyle/>
          <a:p>
            <a:pPr marL="0" marR="0" lvl="0" indent="0" algn="l" rtl="0">
              <a:lnSpc>
                <a:spcPct val="100000"/>
              </a:lnSpc>
              <a:spcBef>
                <a:spcPts val="0"/>
              </a:spcBef>
              <a:spcAft>
                <a:spcPts val="0"/>
              </a:spcAft>
              <a:buClr>
                <a:schemeClr val="lt1"/>
              </a:buClr>
              <a:buSzPts val="4000"/>
              <a:buFont typeface="Arial"/>
              <a:buNone/>
            </a:pPr>
            <a:r>
              <a:rPr lang="en-US" sz="4000" b="1">
                <a:solidFill>
                  <a:schemeClr val="lt1"/>
                </a:solidFill>
                <a:latin typeface="Roboto"/>
                <a:ea typeface="Roboto"/>
                <a:cs typeface="Roboto"/>
                <a:sym typeface="Roboto"/>
              </a:rPr>
              <a:t>THANK </a:t>
            </a:r>
            <a:endParaRPr/>
          </a:p>
          <a:p>
            <a:pPr marL="0" marR="0" lvl="0" indent="0" algn="l" rtl="0">
              <a:lnSpc>
                <a:spcPct val="100000"/>
              </a:lnSpc>
              <a:spcBef>
                <a:spcPts val="600"/>
              </a:spcBef>
              <a:spcAft>
                <a:spcPts val="0"/>
              </a:spcAft>
              <a:buClr>
                <a:schemeClr val="lt1"/>
              </a:buClr>
              <a:buSzPts val="4000"/>
              <a:buFont typeface="Arial"/>
              <a:buNone/>
            </a:pPr>
            <a:r>
              <a:rPr lang="en-US" sz="4000" b="1">
                <a:solidFill>
                  <a:schemeClr val="lt1"/>
                </a:solidFill>
                <a:latin typeface="Roboto"/>
                <a:ea typeface="Roboto"/>
                <a:cs typeface="Roboto"/>
                <a:sym typeface="Roboto"/>
              </a:rPr>
              <a:t>YOU</a:t>
            </a:r>
            <a:endParaRPr/>
          </a:p>
        </p:txBody>
      </p:sp>
      <p:cxnSp>
        <p:nvCxnSpPr>
          <p:cNvPr id="583" name="Google Shape;583;p23"/>
          <p:cNvCxnSpPr/>
          <p:nvPr/>
        </p:nvCxnSpPr>
        <p:spPr>
          <a:xfrm>
            <a:off x="767408" y="4099832"/>
            <a:ext cx="3695820" cy="0"/>
          </a:xfrm>
          <a:prstGeom prst="straightConnector1">
            <a:avLst/>
          </a:prstGeom>
          <a:noFill/>
          <a:ln w="9525" cap="flat" cmpd="sng">
            <a:solidFill>
              <a:schemeClr val="lt1">
                <a:alpha val="57647"/>
              </a:schemeClr>
            </a:solidFill>
            <a:prstDash val="solid"/>
            <a:miter lim="800000"/>
            <a:headEnd type="none" w="sm" len="sm"/>
            <a:tailEnd type="none" w="sm" len="sm"/>
          </a:ln>
        </p:spPr>
      </p:cxnSp>
      <p:pic>
        <p:nvPicPr>
          <p:cNvPr id="584" name="Google Shape;584;p23"/>
          <p:cNvPicPr preferRelativeResize="0"/>
          <p:nvPr/>
        </p:nvPicPr>
        <p:blipFill rotWithShape="1">
          <a:blip r:embed="rId4">
            <a:alphaModFix/>
          </a:blip>
          <a:srcRect/>
          <a:stretch/>
        </p:blipFill>
        <p:spPr>
          <a:xfrm>
            <a:off x="767408" y="794735"/>
            <a:ext cx="1832917" cy="522619"/>
          </a:xfrm>
          <a:prstGeom prst="rect">
            <a:avLst/>
          </a:prstGeom>
          <a:noFill/>
          <a:ln>
            <a:noFill/>
          </a:ln>
        </p:spPr>
      </p:pic>
      <p:sp>
        <p:nvSpPr>
          <p:cNvPr id="585" name="Google Shape;585;p23"/>
          <p:cNvSpPr/>
          <p:nvPr/>
        </p:nvSpPr>
        <p:spPr>
          <a:xfrm>
            <a:off x="781579" y="5127217"/>
            <a:ext cx="3694176" cy="1187109"/>
          </a:xfrm>
          <a:prstGeom prst="rect">
            <a:avLst/>
          </a:prstGeom>
          <a:noFill/>
          <a:ln>
            <a:noFill/>
          </a:ln>
        </p:spPr>
        <p:txBody>
          <a:bodyPr spcFirstLastPara="1" wrap="square" lIns="0" tIns="45700" rIns="91425" bIns="45700" anchor="t" anchorCtr="0">
            <a:noAutofit/>
          </a:bodyPr>
          <a:lstStyle/>
          <a:p>
            <a:pPr marL="0" marR="0" lvl="0" indent="0" algn="l" rtl="0">
              <a:spcBef>
                <a:spcPts val="0"/>
              </a:spcBef>
              <a:spcAft>
                <a:spcPts val="0"/>
              </a:spcAft>
              <a:buNone/>
            </a:pPr>
            <a:r>
              <a:rPr lang="en-US" sz="1600">
                <a:solidFill>
                  <a:schemeClr val="lt1"/>
                </a:solidFill>
                <a:latin typeface="Roboto"/>
                <a:ea typeface="Roboto"/>
                <a:cs typeface="Roboto"/>
                <a:sym typeface="Roboto"/>
              </a:rPr>
              <a:t>david@adstash.com </a:t>
            </a:r>
            <a:endParaRPr/>
          </a:p>
          <a:p>
            <a:pPr marL="0" marR="0" lvl="0" indent="0" algn="l" rtl="0">
              <a:spcBef>
                <a:spcPts val="600"/>
              </a:spcBef>
              <a:spcAft>
                <a:spcPts val="0"/>
              </a:spcAft>
              <a:buNone/>
            </a:pPr>
            <a:r>
              <a:rPr lang="en-US" sz="1600">
                <a:solidFill>
                  <a:schemeClr val="lt1"/>
                </a:solidFill>
                <a:latin typeface="Roboto"/>
                <a:ea typeface="Roboto"/>
                <a:cs typeface="Roboto"/>
                <a:sym typeface="Roboto"/>
              </a:rPr>
              <a:t>1-905-903-6766</a:t>
            </a:r>
            <a:endParaRPr/>
          </a:p>
        </p:txBody>
      </p:sp>
      <p:sp>
        <p:nvSpPr>
          <p:cNvPr id="586" name="Google Shape;586;p23"/>
          <p:cNvSpPr/>
          <p:nvPr/>
        </p:nvSpPr>
        <p:spPr>
          <a:xfrm>
            <a:off x="781579" y="4320729"/>
            <a:ext cx="3680005" cy="504669"/>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rgbClr val="008BFC"/>
                </a:solidFill>
                <a:latin typeface="Roboto"/>
                <a:ea typeface="Roboto"/>
                <a:cs typeface="Roboto"/>
                <a:sym typeface="Roboto"/>
              </a:rPr>
              <a:t>WORK WITH US! </a:t>
            </a:r>
            <a:endParaRPr/>
          </a:p>
        </p:txBody>
      </p:sp>
      <p:sp>
        <p:nvSpPr>
          <p:cNvPr id="587" name="Google Shape;587;p23"/>
          <p:cNvSpPr/>
          <p:nvPr/>
        </p:nvSpPr>
        <p:spPr>
          <a:xfrm rot="-5400000">
            <a:off x="10522591" y="3305890"/>
            <a:ext cx="2678938" cy="24622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000">
                <a:solidFill>
                  <a:schemeClr val="lt1"/>
                </a:solidFill>
                <a:latin typeface="Arial"/>
                <a:ea typeface="Arial"/>
                <a:cs typeface="Arial"/>
                <a:sym typeface="Arial"/>
              </a:rPr>
              <a:t>WWW.ADSTASH.COM</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0"/>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DOOH NOW</a:t>
            </a:r>
            <a:endParaRPr/>
          </a:p>
        </p:txBody>
      </p:sp>
      <p:sp>
        <p:nvSpPr>
          <p:cNvPr id="78" name="Google Shape;78;p10"/>
          <p:cNvSpPr txBox="1">
            <a:spLocks noGrp="1"/>
          </p:cNvSpPr>
          <p:nvPr>
            <p:ph type="sldNum" idx="12"/>
          </p:nvPr>
        </p:nvSpPr>
        <p:spPr>
          <a:xfrm>
            <a:off x="9303603" y="6418246"/>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79" name="Google Shape;79;p10"/>
          <p:cNvSpPr txBox="1"/>
          <p:nvPr/>
        </p:nvSpPr>
        <p:spPr>
          <a:xfrm>
            <a:off x="371042" y="955141"/>
            <a:ext cx="11258983"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800">
                <a:solidFill>
                  <a:srgbClr val="44546A"/>
                </a:solidFill>
                <a:latin typeface="Roboto"/>
                <a:ea typeface="Roboto"/>
                <a:cs typeface="Roboto"/>
                <a:sym typeface="Roboto"/>
              </a:rPr>
              <a:t>DOOH is the “now” frontier of digital advertising, and your advertisers will soon be demanding it, if they aren’t already. </a:t>
            </a:r>
            <a:endParaRPr sz="1800" b="0" i="0" u="none" strike="noStrike" cap="none">
              <a:solidFill>
                <a:srgbClr val="44546A"/>
              </a:solidFill>
              <a:latin typeface="Roboto"/>
              <a:ea typeface="Roboto"/>
              <a:cs typeface="Roboto"/>
              <a:sym typeface="Roboto"/>
            </a:endParaRPr>
          </a:p>
        </p:txBody>
      </p:sp>
      <p:pic>
        <p:nvPicPr>
          <p:cNvPr id="80" name="Google Shape;80;p10"/>
          <p:cNvPicPr preferRelativeResize="0"/>
          <p:nvPr/>
        </p:nvPicPr>
        <p:blipFill rotWithShape="1">
          <a:blip r:embed="rId3">
            <a:alphaModFix/>
          </a:blip>
          <a:srcRect/>
          <a:stretch/>
        </p:blipFill>
        <p:spPr>
          <a:xfrm>
            <a:off x="450850" y="3721236"/>
            <a:ext cx="8674100" cy="2451472"/>
          </a:xfrm>
          <a:prstGeom prst="rect">
            <a:avLst/>
          </a:prstGeom>
          <a:noFill/>
          <a:ln>
            <a:noFill/>
          </a:ln>
        </p:spPr>
      </p:pic>
      <p:pic>
        <p:nvPicPr>
          <p:cNvPr id="81" name="Google Shape;81;p10"/>
          <p:cNvPicPr preferRelativeResize="0"/>
          <p:nvPr/>
        </p:nvPicPr>
        <p:blipFill rotWithShape="1">
          <a:blip r:embed="rId3">
            <a:alphaModFix/>
          </a:blip>
          <a:srcRect r="26465"/>
          <a:stretch/>
        </p:blipFill>
        <p:spPr>
          <a:xfrm>
            <a:off x="5813423" y="3721338"/>
            <a:ext cx="6378471" cy="2451551"/>
          </a:xfrm>
          <a:prstGeom prst="rect">
            <a:avLst/>
          </a:prstGeom>
          <a:noFill/>
          <a:ln>
            <a:noFill/>
          </a:ln>
        </p:spPr>
      </p:pic>
      <p:sp>
        <p:nvSpPr>
          <p:cNvPr id="82" name="Google Shape;82;p10"/>
          <p:cNvSpPr/>
          <p:nvPr/>
        </p:nvSpPr>
        <p:spPr>
          <a:xfrm>
            <a:off x="6783041" y="1944545"/>
            <a:ext cx="4271400" cy="4038300"/>
          </a:xfrm>
          <a:prstGeom prst="rect">
            <a:avLst/>
          </a:prstGeom>
          <a:solidFill>
            <a:srgbClr val="FFFFFF"/>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Roboto"/>
              <a:ea typeface="Roboto"/>
              <a:cs typeface="Roboto"/>
              <a:sym typeface="Roboto"/>
            </a:endParaRPr>
          </a:p>
        </p:txBody>
      </p:sp>
      <p:sp>
        <p:nvSpPr>
          <p:cNvPr id="83" name="Google Shape;83;p10"/>
          <p:cNvSpPr/>
          <p:nvPr/>
        </p:nvSpPr>
        <p:spPr>
          <a:xfrm>
            <a:off x="5599330" y="3710532"/>
            <a:ext cx="678300" cy="484500"/>
          </a:xfrm>
          <a:prstGeom prst="rightArrow">
            <a:avLst>
              <a:gd name="adj1" fmla="val 50000"/>
              <a:gd name="adj2" fmla="val 50000"/>
            </a:avLst>
          </a:prstGeom>
          <a:solidFill>
            <a:srgbClr val="0090FF"/>
          </a:solidFill>
          <a:ln>
            <a:noFill/>
          </a:ln>
          <a:effectLst>
            <a:outerShdw blurRad="254000" dist="76200" dir="8100000" algn="tr" rotWithShape="0">
              <a:srgbClr val="000000">
                <a:alpha val="98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Roboto"/>
              <a:ea typeface="Roboto"/>
              <a:cs typeface="Roboto"/>
              <a:sym typeface="Roboto"/>
            </a:endParaRPr>
          </a:p>
        </p:txBody>
      </p:sp>
      <p:sp>
        <p:nvSpPr>
          <p:cNvPr id="84" name="Google Shape;84;p10"/>
          <p:cNvSpPr/>
          <p:nvPr/>
        </p:nvSpPr>
        <p:spPr>
          <a:xfrm>
            <a:off x="1118266" y="1933620"/>
            <a:ext cx="4271364" cy="4038164"/>
          </a:xfrm>
          <a:prstGeom prst="rect">
            <a:avLst/>
          </a:prstGeom>
          <a:solidFill>
            <a:srgbClr val="FFFFFF"/>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Roboto"/>
              <a:ea typeface="Roboto"/>
              <a:cs typeface="Roboto"/>
              <a:sym typeface="Roboto"/>
            </a:endParaRPr>
          </a:p>
        </p:txBody>
      </p:sp>
      <p:sp>
        <p:nvSpPr>
          <p:cNvPr id="85" name="Google Shape;85;p10"/>
          <p:cNvSpPr/>
          <p:nvPr/>
        </p:nvSpPr>
        <p:spPr>
          <a:xfrm>
            <a:off x="1310950" y="2092800"/>
            <a:ext cx="3886200" cy="3183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100" b="1">
                <a:solidFill>
                  <a:srgbClr val="0090FF"/>
                </a:solidFill>
                <a:latin typeface="Roboto"/>
                <a:ea typeface="Roboto"/>
                <a:cs typeface="Roboto"/>
                <a:sym typeface="Roboto"/>
              </a:rPr>
              <a:t>Consumers are ready to leave</a:t>
            </a:r>
            <a:br>
              <a:rPr lang="en-US" sz="2100" b="1">
                <a:solidFill>
                  <a:srgbClr val="0090FF"/>
                </a:solidFill>
                <a:latin typeface="Roboto"/>
                <a:ea typeface="Roboto"/>
                <a:cs typeface="Roboto"/>
                <a:sym typeface="Roboto"/>
              </a:rPr>
            </a:br>
            <a:r>
              <a:rPr lang="en-US" sz="2100" b="1">
                <a:solidFill>
                  <a:srgbClr val="0090FF"/>
                </a:solidFill>
                <a:latin typeface="Roboto"/>
                <a:ea typeface="Roboto"/>
                <a:cs typeface="Roboto"/>
                <a:sym typeface="Roboto"/>
              </a:rPr>
              <a:t>their homes and spend.</a:t>
            </a:r>
            <a:endParaRPr sz="2100" b="1">
              <a:solidFill>
                <a:srgbClr val="0090FF"/>
              </a:solidFill>
            </a:endParaRPr>
          </a:p>
          <a:p>
            <a:pPr marL="0" marR="0" lvl="0" indent="0" algn="l" rtl="0">
              <a:spcBef>
                <a:spcPts val="0"/>
              </a:spcBef>
              <a:spcAft>
                <a:spcPts val="0"/>
              </a:spcAft>
              <a:buNone/>
            </a:pPr>
            <a:endParaRPr sz="1600">
              <a:solidFill>
                <a:srgbClr val="44546A"/>
              </a:solidFill>
              <a:latin typeface="Roboto"/>
              <a:ea typeface="Roboto"/>
              <a:cs typeface="Roboto"/>
              <a:sym typeface="Roboto"/>
            </a:endParaRPr>
          </a:p>
          <a:p>
            <a:pPr marL="0" marR="0" lvl="0" indent="0" algn="l" rtl="0">
              <a:spcBef>
                <a:spcPts val="0"/>
              </a:spcBef>
              <a:spcAft>
                <a:spcPts val="0"/>
              </a:spcAft>
              <a:buNone/>
            </a:pPr>
            <a:endParaRPr sz="1600">
              <a:solidFill>
                <a:srgbClr val="44546A"/>
              </a:solidFill>
              <a:latin typeface="Roboto"/>
              <a:ea typeface="Roboto"/>
              <a:cs typeface="Roboto"/>
              <a:sym typeface="Roboto"/>
            </a:endParaRPr>
          </a:p>
          <a:p>
            <a:pPr marL="0" marR="0" lvl="0" indent="0" algn="l" rtl="0">
              <a:spcBef>
                <a:spcPts val="0"/>
              </a:spcBef>
              <a:spcAft>
                <a:spcPts val="0"/>
              </a:spcAft>
              <a:buNone/>
            </a:pPr>
            <a:endParaRPr sz="1600">
              <a:solidFill>
                <a:srgbClr val="44546A"/>
              </a:solidFill>
              <a:latin typeface="Roboto"/>
              <a:ea typeface="Roboto"/>
              <a:cs typeface="Roboto"/>
              <a:sym typeface="Roboto"/>
            </a:endParaRPr>
          </a:p>
          <a:p>
            <a:pPr marL="444500" marR="0" lvl="0" indent="-285750" algn="l" rtl="0">
              <a:spcBef>
                <a:spcPts val="0"/>
              </a:spcBef>
              <a:spcAft>
                <a:spcPts val="0"/>
              </a:spcAft>
              <a:buClr>
                <a:srgbClr val="0090FF"/>
              </a:buClr>
              <a:buSzPts val="1100"/>
              <a:buFont typeface="Arial"/>
              <a:buChar char="➕"/>
            </a:pPr>
            <a:r>
              <a:rPr lang="en-US" sz="1300">
                <a:solidFill>
                  <a:srgbClr val="44546A"/>
                </a:solidFill>
                <a:latin typeface="Roboto"/>
                <a:ea typeface="Roboto"/>
                <a:cs typeface="Roboto"/>
                <a:sym typeface="Roboto"/>
              </a:rPr>
              <a:t>Walking/driving behavior way up</a:t>
            </a:r>
            <a:endParaRPr/>
          </a:p>
          <a:p>
            <a:pPr marL="444500" marR="0" lvl="0" indent="-215900" algn="l" rtl="0">
              <a:spcBef>
                <a:spcPts val="0"/>
              </a:spcBef>
              <a:spcAft>
                <a:spcPts val="0"/>
              </a:spcAft>
              <a:buClr>
                <a:srgbClr val="000000"/>
              </a:buClr>
              <a:buSzPts val="1100"/>
              <a:buFont typeface="Arial"/>
              <a:buNone/>
            </a:pPr>
            <a:br>
              <a:rPr lang="en-US" sz="1300">
                <a:solidFill>
                  <a:srgbClr val="44546A"/>
                </a:solidFill>
                <a:latin typeface="Roboto"/>
                <a:ea typeface="Roboto"/>
                <a:cs typeface="Roboto"/>
                <a:sym typeface="Roboto"/>
              </a:rPr>
            </a:br>
            <a:endParaRPr sz="1300">
              <a:solidFill>
                <a:srgbClr val="44546A"/>
              </a:solidFill>
              <a:latin typeface="Roboto"/>
              <a:ea typeface="Roboto"/>
              <a:cs typeface="Roboto"/>
              <a:sym typeface="Roboto"/>
            </a:endParaRPr>
          </a:p>
          <a:p>
            <a:pPr marL="444500" marR="0" lvl="0" indent="-285750" algn="l" rtl="0">
              <a:spcBef>
                <a:spcPts val="0"/>
              </a:spcBef>
              <a:spcAft>
                <a:spcPts val="0"/>
              </a:spcAft>
              <a:buClr>
                <a:srgbClr val="0090FF"/>
              </a:buClr>
              <a:buSzPts val="1100"/>
              <a:buFont typeface="Arial"/>
              <a:buChar char="➕"/>
            </a:pPr>
            <a:r>
              <a:rPr lang="en-US" sz="1300">
                <a:solidFill>
                  <a:srgbClr val="44546A"/>
                </a:solidFill>
                <a:highlight>
                  <a:srgbClr val="FFFFFF"/>
                </a:highlight>
                <a:latin typeface="Roboto"/>
                <a:ea typeface="Roboto"/>
                <a:cs typeface="Roboto"/>
                <a:sym typeface="Roboto"/>
              </a:rPr>
              <a:t>Consumers plan to spend 25% of their lockdown-induced savings this summer</a:t>
            </a:r>
            <a:br>
              <a:rPr lang="en-US" sz="1300">
                <a:solidFill>
                  <a:srgbClr val="44546A"/>
                </a:solidFill>
                <a:highlight>
                  <a:srgbClr val="FFFFFF"/>
                </a:highlight>
                <a:latin typeface="Roboto"/>
                <a:ea typeface="Roboto"/>
                <a:cs typeface="Roboto"/>
                <a:sym typeface="Roboto"/>
              </a:rPr>
            </a:br>
            <a:br>
              <a:rPr lang="en-US" sz="1300">
                <a:solidFill>
                  <a:srgbClr val="44546A"/>
                </a:solidFill>
                <a:highlight>
                  <a:srgbClr val="FFFFFF"/>
                </a:highlight>
                <a:latin typeface="Roboto"/>
                <a:ea typeface="Roboto"/>
                <a:cs typeface="Roboto"/>
                <a:sym typeface="Roboto"/>
              </a:rPr>
            </a:br>
            <a:endParaRPr sz="1300">
              <a:solidFill>
                <a:srgbClr val="44546A"/>
              </a:solidFill>
              <a:highlight>
                <a:srgbClr val="FFFFFF"/>
              </a:highlight>
              <a:latin typeface="Roboto"/>
              <a:ea typeface="Roboto"/>
              <a:cs typeface="Roboto"/>
              <a:sym typeface="Roboto"/>
            </a:endParaRPr>
          </a:p>
          <a:p>
            <a:pPr marL="444500" marR="0" lvl="0" indent="-298450" algn="l" rtl="0">
              <a:spcBef>
                <a:spcPts val="0"/>
              </a:spcBef>
              <a:spcAft>
                <a:spcPts val="0"/>
              </a:spcAft>
              <a:buClr>
                <a:srgbClr val="44546A"/>
              </a:buClr>
              <a:buSzPts val="1300"/>
              <a:buFont typeface="Roboto"/>
              <a:buChar char="➕"/>
            </a:pPr>
            <a:r>
              <a:rPr lang="en-US" sz="1300">
                <a:solidFill>
                  <a:srgbClr val="44546A"/>
                </a:solidFill>
                <a:highlight>
                  <a:srgbClr val="FFFFFF"/>
                </a:highlight>
                <a:latin typeface="Roboto"/>
                <a:ea typeface="Roboto"/>
                <a:cs typeface="Roboto"/>
                <a:sym typeface="Roboto"/>
              </a:rPr>
              <a:t>Screen fatigue, changing data privacy landscape driving budgets away from mobile/display</a:t>
            </a:r>
            <a:endParaRPr sz="1300">
              <a:solidFill>
                <a:srgbClr val="44546A"/>
              </a:solidFill>
              <a:highlight>
                <a:srgbClr val="FFFFFF"/>
              </a:highlight>
              <a:latin typeface="Roboto"/>
              <a:ea typeface="Roboto"/>
              <a:cs typeface="Roboto"/>
              <a:sym typeface="Roboto"/>
            </a:endParaRPr>
          </a:p>
        </p:txBody>
      </p:sp>
      <p:sp>
        <p:nvSpPr>
          <p:cNvPr id="86" name="Google Shape;86;p10"/>
          <p:cNvSpPr/>
          <p:nvPr/>
        </p:nvSpPr>
        <p:spPr>
          <a:xfrm>
            <a:off x="7747419" y="3052219"/>
            <a:ext cx="371400" cy="371400"/>
          </a:xfrm>
          <a:prstGeom prst="ellipse">
            <a:avLst/>
          </a:prstGeom>
          <a:solidFill>
            <a:srgbClr val="0090FF">
              <a:alpha val="5373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rgbClr val="FFFFFF"/>
                </a:solidFill>
                <a:latin typeface="Roboto"/>
                <a:ea typeface="Roboto"/>
                <a:cs typeface="Roboto"/>
                <a:sym typeface="Roboto"/>
              </a:rPr>
              <a:t>%</a:t>
            </a:r>
            <a:endParaRPr/>
          </a:p>
        </p:txBody>
      </p:sp>
      <p:sp>
        <p:nvSpPr>
          <p:cNvPr id="87" name="Google Shape;87;p10"/>
          <p:cNvSpPr txBox="1"/>
          <p:nvPr/>
        </p:nvSpPr>
        <p:spPr>
          <a:xfrm>
            <a:off x="7122225" y="3055050"/>
            <a:ext cx="996600" cy="939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500" b="1">
                <a:solidFill>
                  <a:srgbClr val="0090FF"/>
                </a:solidFill>
                <a:latin typeface="Roboto"/>
                <a:ea typeface="Roboto"/>
                <a:cs typeface="Roboto"/>
                <a:sym typeface="Roboto"/>
              </a:rPr>
              <a:t>60 </a:t>
            </a:r>
            <a:endParaRPr sz="2500"/>
          </a:p>
        </p:txBody>
      </p:sp>
      <p:sp>
        <p:nvSpPr>
          <p:cNvPr id="88" name="Google Shape;88;p10"/>
          <p:cNvSpPr/>
          <p:nvPr/>
        </p:nvSpPr>
        <p:spPr>
          <a:xfrm>
            <a:off x="8118825" y="2998500"/>
            <a:ext cx="2169300" cy="1040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100">
                <a:solidFill>
                  <a:srgbClr val="44546A"/>
                </a:solidFill>
                <a:latin typeface="Roboto"/>
                <a:ea typeface="Roboto"/>
                <a:cs typeface="Roboto"/>
                <a:sym typeface="Roboto"/>
              </a:rPr>
              <a:t>increase in DOOH spending in 2021</a:t>
            </a:r>
            <a:endParaRPr sz="1900"/>
          </a:p>
        </p:txBody>
      </p:sp>
      <p:sp>
        <p:nvSpPr>
          <p:cNvPr id="89" name="Google Shape;89;p10"/>
          <p:cNvSpPr/>
          <p:nvPr/>
        </p:nvSpPr>
        <p:spPr>
          <a:xfrm flipH="1">
            <a:off x="7750275" y="4284076"/>
            <a:ext cx="365700" cy="371400"/>
          </a:xfrm>
          <a:prstGeom prst="ellipse">
            <a:avLst/>
          </a:prstGeom>
          <a:solidFill>
            <a:srgbClr val="0090FF">
              <a:alpha val="5373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rgbClr val="FFFFFF"/>
                </a:solidFill>
                <a:latin typeface="Roboto"/>
                <a:ea typeface="Roboto"/>
                <a:cs typeface="Roboto"/>
                <a:sym typeface="Roboto"/>
              </a:rPr>
              <a:t>$</a:t>
            </a:r>
            <a:endParaRPr/>
          </a:p>
        </p:txBody>
      </p:sp>
      <p:sp>
        <p:nvSpPr>
          <p:cNvPr id="90" name="Google Shape;90;p10"/>
          <p:cNvSpPr txBox="1"/>
          <p:nvPr/>
        </p:nvSpPr>
        <p:spPr>
          <a:xfrm>
            <a:off x="7122225" y="4336800"/>
            <a:ext cx="1207200" cy="939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500" b="1">
                <a:solidFill>
                  <a:srgbClr val="0090FF"/>
                </a:solidFill>
                <a:latin typeface="Roboto"/>
                <a:ea typeface="Roboto"/>
                <a:cs typeface="Roboto"/>
                <a:sym typeface="Roboto"/>
              </a:rPr>
              <a:t>3B</a:t>
            </a:r>
            <a:endParaRPr sz="5500"/>
          </a:p>
        </p:txBody>
      </p:sp>
      <p:sp>
        <p:nvSpPr>
          <p:cNvPr id="91" name="Google Shape;91;p10"/>
          <p:cNvSpPr/>
          <p:nvPr/>
        </p:nvSpPr>
        <p:spPr>
          <a:xfrm>
            <a:off x="8118813" y="4195025"/>
            <a:ext cx="1794000" cy="135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100">
                <a:solidFill>
                  <a:srgbClr val="44546A"/>
                </a:solidFill>
                <a:latin typeface="Roboto"/>
                <a:ea typeface="Roboto"/>
                <a:cs typeface="Roboto"/>
                <a:sym typeface="Roboto"/>
              </a:rPr>
              <a:t>projected 2021 DOOH spend in the U.S. alone. </a:t>
            </a:r>
            <a:endParaRPr sz="2100">
              <a:solidFill>
                <a:srgbClr val="44546A"/>
              </a:solidFill>
              <a:latin typeface="Roboto"/>
              <a:ea typeface="Roboto"/>
              <a:cs typeface="Roboto"/>
              <a:sym typeface="Roboto"/>
            </a:endParaRPr>
          </a:p>
        </p:txBody>
      </p:sp>
      <p:sp>
        <p:nvSpPr>
          <p:cNvPr id="92" name="Google Shape;92;p10"/>
          <p:cNvSpPr/>
          <p:nvPr/>
        </p:nvSpPr>
        <p:spPr>
          <a:xfrm>
            <a:off x="639575" y="3217925"/>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0"/>
          <p:cNvSpPr/>
          <p:nvPr/>
        </p:nvSpPr>
        <p:spPr>
          <a:xfrm>
            <a:off x="639575" y="3950675"/>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0"/>
          <p:cNvSpPr/>
          <p:nvPr/>
        </p:nvSpPr>
        <p:spPr>
          <a:xfrm>
            <a:off x="639575" y="468341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5" name="Google Shape;95;p10"/>
          <p:cNvPicPr preferRelativeResize="0"/>
          <p:nvPr/>
        </p:nvPicPr>
        <p:blipFill>
          <a:blip r:embed="rId4">
            <a:alphaModFix/>
          </a:blip>
          <a:stretch>
            <a:fillRect/>
          </a:stretch>
        </p:blipFill>
        <p:spPr>
          <a:xfrm>
            <a:off x="776793" y="3369554"/>
            <a:ext cx="365760" cy="365760"/>
          </a:xfrm>
          <a:prstGeom prst="rect">
            <a:avLst/>
          </a:prstGeom>
          <a:noFill/>
          <a:ln>
            <a:noFill/>
          </a:ln>
        </p:spPr>
      </p:pic>
      <p:pic>
        <p:nvPicPr>
          <p:cNvPr id="96" name="Google Shape;96;p10"/>
          <p:cNvPicPr preferRelativeResize="0"/>
          <p:nvPr/>
        </p:nvPicPr>
        <p:blipFill>
          <a:blip r:embed="rId5">
            <a:alphaModFix/>
          </a:blip>
          <a:stretch>
            <a:fillRect/>
          </a:stretch>
        </p:blipFill>
        <p:spPr>
          <a:xfrm>
            <a:off x="776787" y="4087908"/>
            <a:ext cx="365760" cy="365760"/>
          </a:xfrm>
          <a:prstGeom prst="rect">
            <a:avLst/>
          </a:prstGeom>
          <a:noFill/>
          <a:ln>
            <a:noFill/>
          </a:ln>
        </p:spPr>
      </p:pic>
      <p:pic>
        <p:nvPicPr>
          <p:cNvPr id="97" name="Google Shape;97;p10"/>
          <p:cNvPicPr preferRelativeResize="0"/>
          <p:nvPr/>
        </p:nvPicPr>
        <p:blipFill>
          <a:blip r:embed="rId6">
            <a:alphaModFix/>
          </a:blip>
          <a:stretch>
            <a:fillRect/>
          </a:stretch>
        </p:blipFill>
        <p:spPr>
          <a:xfrm>
            <a:off x="776793" y="4820650"/>
            <a:ext cx="365760" cy="365760"/>
          </a:xfrm>
          <a:prstGeom prst="rect">
            <a:avLst/>
          </a:prstGeom>
          <a:noFill/>
          <a:ln>
            <a:noFill/>
          </a:ln>
        </p:spPr>
      </p:pic>
      <p:sp>
        <p:nvSpPr>
          <p:cNvPr id="98" name="Google Shape;98;p10"/>
          <p:cNvSpPr/>
          <p:nvPr/>
        </p:nvSpPr>
        <p:spPr>
          <a:xfrm>
            <a:off x="6434113" y="4486200"/>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9" name="Google Shape;99;p10"/>
          <p:cNvPicPr preferRelativeResize="0"/>
          <p:nvPr/>
        </p:nvPicPr>
        <p:blipFill>
          <a:blip r:embed="rId7">
            <a:alphaModFix/>
          </a:blip>
          <a:stretch>
            <a:fillRect/>
          </a:stretch>
        </p:blipFill>
        <p:spPr>
          <a:xfrm>
            <a:off x="6571350" y="4623416"/>
            <a:ext cx="365767" cy="365767"/>
          </a:xfrm>
          <a:prstGeom prst="rect">
            <a:avLst/>
          </a:prstGeom>
          <a:noFill/>
          <a:ln>
            <a:noFill/>
          </a:ln>
        </p:spPr>
      </p:pic>
      <p:sp>
        <p:nvSpPr>
          <p:cNvPr id="100" name="Google Shape;100;p10"/>
          <p:cNvSpPr/>
          <p:nvPr/>
        </p:nvSpPr>
        <p:spPr>
          <a:xfrm>
            <a:off x="6379813" y="3204450"/>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1" name="Google Shape;101;p10"/>
          <p:cNvPicPr preferRelativeResize="0"/>
          <p:nvPr/>
        </p:nvPicPr>
        <p:blipFill>
          <a:blip r:embed="rId8">
            <a:alphaModFix/>
          </a:blip>
          <a:stretch>
            <a:fillRect/>
          </a:stretch>
        </p:blipFill>
        <p:spPr>
          <a:xfrm>
            <a:off x="6516954" y="3350239"/>
            <a:ext cx="365760" cy="365760"/>
          </a:xfrm>
          <a:prstGeom prst="rect">
            <a:avLst/>
          </a:prstGeom>
          <a:noFill/>
          <a:ln>
            <a:noFill/>
          </a:ln>
        </p:spPr>
      </p:pic>
      <p:sp>
        <p:nvSpPr>
          <p:cNvPr id="102" name="Google Shape;102;p10"/>
          <p:cNvSpPr/>
          <p:nvPr/>
        </p:nvSpPr>
        <p:spPr>
          <a:xfrm>
            <a:off x="6889850" y="2092800"/>
            <a:ext cx="3886200" cy="847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100" b="1">
                <a:solidFill>
                  <a:srgbClr val="0090FF"/>
                </a:solidFill>
                <a:latin typeface="Roboto"/>
                <a:ea typeface="Roboto"/>
                <a:cs typeface="Roboto"/>
                <a:sym typeface="Roboto"/>
              </a:rPr>
              <a:t>Brands are ready to</a:t>
            </a:r>
            <a:br>
              <a:rPr lang="en-US" sz="2100" b="1">
                <a:solidFill>
                  <a:srgbClr val="0090FF"/>
                </a:solidFill>
                <a:latin typeface="Roboto"/>
                <a:ea typeface="Roboto"/>
                <a:cs typeface="Roboto"/>
                <a:sym typeface="Roboto"/>
              </a:rPr>
            </a:br>
            <a:r>
              <a:rPr lang="en-US" sz="2100" b="1">
                <a:solidFill>
                  <a:srgbClr val="0090FF"/>
                </a:solidFill>
                <a:latin typeface="Roboto"/>
                <a:ea typeface="Roboto"/>
                <a:cs typeface="Roboto"/>
                <a:sym typeface="Roboto"/>
              </a:rPr>
              <a:t>follow their consumers. </a:t>
            </a:r>
            <a:endParaRPr sz="2100" b="1">
              <a:solidFill>
                <a:srgbClr val="0090FF"/>
              </a:solidFill>
            </a:endParaRPr>
          </a:p>
          <a:p>
            <a:pPr marL="0" marR="0" lvl="0" indent="0" algn="l" rtl="0">
              <a:spcBef>
                <a:spcPts val="0"/>
              </a:spcBef>
              <a:spcAft>
                <a:spcPts val="0"/>
              </a:spcAft>
              <a:buNone/>
            </a:pPr>
            <a:endParaRPr sz="1600">
              <a:solidFill>
                <a:srgbClr val="44546A"/>
              </a:solidFill>
              <a:latin typeface="Roboto"/>
              <a:ea typeface="Roboto"/>
              <a:cs typeface="Roboto"/>
              <a:sym typeface="Roboto"/>
            </a:endParaRPr>
          </a:p>
          <a:p>
            <a:pPr marL="0" marR="0" lvl="0" indent="0" algn="l" rtl="0">
              <a:spcBef>
                <a:spcPts val="0"/>
              </a:spcBef>
              <a:spcAft>
                <a:spcPts val="0"/>
              </a:spcAft>
              <a:buNone/>
            </a:pPr>
            <a:endParaRPr sz="1600">
              <a:solidFill>
                <a:srgbClr val="44546A"/>
              </a:solidFill>
              <a:latin typeface="Roboto"/>
              <a:ea typeface="Roboto"/>
              <a:cs typeface="Roboto"/>
              <a:sym typeface="Roboto"/>
            </a:endParaRPr>
          </a:p>
          <a:p>
            <a:pPr marL="457200" marR="0" lvl="0" indent="0" algn="l" rtl="0">
              <a:spcBef>
                <a:spcPts val="0"/>
              </a:spcBef>
              <a:spcAft>
                <a:spcPts val="0"/>
              </a:spcAft>
              <a:buNone/>
            </a:pPr>
            <a:endParaRPr sz="1300">
              <a:solidFill>
                <a:srgbClr val="44546A"/>
              </a:solidFill>
              <a:highlight>
                <a:srgbClr val="FFFFFF"/>
              </a:highlight>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1"/>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DOOH NOW</a:t>
            </a:r>
            <a:endParaRPr/>
          </a:p>
        </p:txBody>
      </p:sp>
      <p:sp>
        <p:nvSpPr>
          <p:cNvPr id="108" name="Google Shape;108;p11"/>
          <p:cNvSpPr txBox="1">
            <a:spLocks noGrp="1"/>
          </p:cNvSpPr>
          <p:nvPr>
            <p:ph type="sldNum" idx="12"/>
          </p:nvPr>
        </p:nvSpPr>
        <p:spPr>
          <a:xfrm>
            <a:off x="9281831" y="6418246"/>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109" name="Google Shape;109;p11"/>
          <p:cNvSpPr txBox="1"/>
          <p:nvPr/>
        </p:nvSpPr>
        <p:spPr>
          <a:xfrm>
            <a:off x="371042" y="955141"/>
            <a:ext cx="11258983"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800">
                <a:solidFill>
                  <a:srgbClr val="44546A"/>
                </a:solidFill>
                <a:latin typeface="Roboto"/>
                <a:ea typeface="Roboto"/>
                <a:cs typeface="Roboto"/>
                <a:sym typeface="Roboto"/>
              </a:rPr>
              <a:t>But it’s not just lockdowns ending - this uptick has been driven by the unique effectiveness of DOOH ad exposure. </a:t>
            </a:r>
            <a:endParaRPr sz="1800" b="0" i="0" u="none" strike="noStrike" cap="none">
              <a:solidFill>
                <a:srgbClr val="44546A"/>
              </a:solidFill>
              <a:latin typeface="Roboto"/>
              <a:ea typeface="Roboto"/>
              <a:cs typeface="Roboto"/>
              <a:sym typeface="Roboto"/>
            </a:endParaRPr>
          </a:p>
        </p:txBody>
      </p:sp>
      <p:grpSp>
        <p:nvGrpSpPr>
          <p:cNvPr id="110" name="Google Shape;110;p11"/>
          <p:cNvGrpSpPr/>
          <p:nvPr/>
        </p:nvGrpSpPr>
        <p:grpSpPr>
          <a:xfrm>
            <a:off x="-113033" y="1741716"/>
            <a:ext cx="6396264" cy="4496308"/>
            <a:chOff x="122548" y="1536179"/>
            <a:chExt cx="7350813" cy="4699855"/>
          </a:xfrm>
        </p:grpSpPr>
        <p:pic>
          <p:nvPicPr>
            <p:cNvPr id="111" name="Google Shape;111;p11"/>
            <p:cNvPicPr preferRelativeResize="0"/>
            <p:nvPr/>
          </p:nvPicPr>
          <p:blipFill rotWithShape="1">
            <a:blip r:embed="rId3">
              <a:alphaModFix/>
            </a:blip>
            <a:srcRect/>
            <a:stretch/>
          </p:blipFill>
          <p:spPr>
            <a:xfrm>
              <a:off x="122548" y="3518128"/>
              <a:ext cx="7350813" cy="2717906"/>
            </a:xfrm>
            <a:prstGeom prst="rect">
              <a:avLst/>
            </a:prstGeom>
            <a:noFill/>
            <a:ln>
              <a:noFill/>
            </a:ln>
          </p:spPr>
        </p:pic>
        <p:sp>
          <p:nvSpPr>
            <p:cNvPr id="112" name="Google Shape;112;p11"/>
            <p:cNvSpPr/>
            <p:nvPr/>
          </p:nvSpPr>
          <p:spPr>
            <a:xfrm>
              <a:off x="688157" y="1536179"/>
              <a:ext cx="3619893" cy="4476802"/>
            </a:xfrm>
            <a:prstGeom prst="rect">
              <a:avLst/>
            </a:prstGeom>
            <a:solidFill>
              <a:schemeClr val="lt1"/>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grpSp>
      <p:sp>
        <p:nvSpPr>
          <p:cNvPr id="113" name="Google Shape;113;p11"/>
          <p:cNvSpPr/>
          <p:nvPr/>
        </p:nvSpPr>
        <p:spPr>
          <a:xfrm>
            <a:off x="760125" y="2293125"/>
            <a:ext cx="2616600" cy="3636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rgbClr val="44546A"/>
                </a:solidFill>
                <a:latin typeface="Roboto"/>
                <a:ea typeface="Roboto"/>
                <a:cs typeface="Roboto"/>
                <a:sym typeface="Roboto"/>
              </a:rPr>
              <a:t>Forced dwell time</a:t>
            </a:r>
            <a:br>
              <a:rPr lang="en-US" sz="1600">
                <a:solidFill>
                  <a:srgbClr val="44546A"/>
                </a:solidFill>
                <a:latin typeface="Roboto"/>
                <a:ea typeface="Roboto"/>
                <a:cs typeface="Roboto"/>
                <a:sym typeface="Roboto"/>
              </a:rPr>
            </a:br>
            <a:endParaRPr sz="1600">
              <a:solidFill>
                <a:srgbClr val="44546A"/>
              </a:solidFill>
              <a:latin typeface="Roboto"/>
              <a:ea typeface="Roboto"/>
              <a:cs typeface="Roboto"/>
              <a:sym typeface="Roboto"/>
            </a:endParaRPr>
          </a:p>
          <a:p>
            <a:pPr marL="0" lvl="0" indent="0" algn="l" rtl="0">
              <a:spcBef>
                <a:spcPts val="0"/>
              </a:spcBef>
              <a:spcAft>
                <a:spcPts val="0"/>
              </a:spcAft>
              <a:buNone/>
            </a:pPr>
            <a:r>
              <a:rPr lang="en-US" sz="1600">
                <a:solidFill>
                  <a:schemeClr val="dk2"/>
                </a:solidFill>
                <a:latin typeface="Roboto"/>
                <a:ea typeface="Roboto"/>
                <a:cs typeface="Roboto"/>
                <a:sym typeface="Roboto"/>
              </a:rPr>
              <a:t>100% viewability by </a:t>
            </a:r>
            <a:br>
              <a:rPr lang="en-US" sz="1600">
                <a:solidFill>
                  <a:schemeClr val="dk2"/>
                </a:solidFill>
                <a:latin typeface="Roboto"/>
                <a:ea typeface="Roboto"/>
                <a:cs typeface="Roboto"/>
                <a:sym typeface="Roboto"/>
              </a:rPr>
            </a:br>
            <a:r>
              <a:rPr lang="en-US" sz="1600">
                <a:solidFill>
                  <a:schemeClr val="dk2"/>
                </a:solidFill>
                <a:latin typeface="Roboto"/>
                <a:ea typeface="Roboto"/>
                <a:cs typeface="Roboto"/>
                <a:sym typeface="Roboto"/>
              </a:rPr>
              <a:t>humans, not bots</a:t>
            </a:r>
            <a:endParaRPr>
              <a:solidFill>
                <a:schemeClr val="dk2"/>
              </a:solidFill>
            </a:endParaRPr>
          </a:p>
          <a:p>
            <a:pPr marL="0" lvl="0" indent="0" algn="l" rtl="0">
              <a:spcBef>
                <a:spcPts val="0"/>
              </a:spcBef>
              <a:spcAft>
                <a:spcPts val="0"/>
              </a:spcAft>
              <a:buNone/>
            </a:pPr>
            <a:endParaRPr sz="1600">
              <a:solidFill>
                <a:schemeClr val="dk2"/>
              </a:solidFill>
              <a:latin typeface="Roboto"/>
              <a:ea typeface="Roboto"/>
              <a:cs typeface="Roboto"/>
              <a:sym typeface="Roboto"/>
            </a:endParaRPr>
          </a:p>
          <a:p>
            <a:pPr marL="0" lvl="0" indent="0" algn="l" rtl="0">
              <a:lnSpc>
                <a:spcPct val="200000"/>
              </a:lnSpc>
              <a:spcBef>
                <a:spcPts val="0"/>
              </a:spcBef>
              <a:spcAft>
                <a:spcPts val="0"/>
              </a:spcAft>
              <a:buNone/>
            </a:pPr>
            <a:r>
              <a:rPr lang="en-US" sz="1600">
                <a:solidFill>
                  <a:schemeClr val="dk2"/>
                </a:solidFill>
                <a:latin typeface="Roboto"/>
                <a:ea typeface="Roboto"/>
                <a:cs typeface="Roboto"/>
                <a:sym typeface="Roboto"/>
              </a:rPr>
              <a:t>Not Skippable</a:t>
            </a:r>
            <a:endParaRPr sz="1600">
              <a:solidFill>
                <a:schemeClr val="dk2"/>
              </a:solidFill>
              <a:latin typeface="Roboto"/>
              <a:ea typeface="Roboto"/>
              <a:cs typeface="Roboto"/>
              <a:sym typeface="Roboto"/>
            </a:endParaRPr>
          </a:p>
          <a:p>
            <a:pPr marL="0" lvl="0" indent="0" algn="l" rtl="0">
              <a:spcBef>
                <a:spcPts val="0"/>
              </a:spcBef>
              <a:spcAft>
                <a:spcPts val="0"/>
              </a:spcAft>
              <a:buNone/>
            </a:pPr>
            <a:endParaRPr sz="1600">
              <a:solidFill>
                <a:schemeClr val="dk2"/>
              </a:solidFill>
              <a:latin typeface="Roboto"/>
              <a:ea typeface="Roboto"/>
              <a:cs typeface="Roboto"/>
              <a:sym typeface="Roboto"/>
            </a:endParaRPr>
          </a:p>
          <a:p>
            <a:pPr marL="0" lvl="0" indent="0" algn="l" rtl="0">
              <a:spcBef>
                <a:spcPts val="0"/>
              </a:spcBef>
              <a:spcAft>
                <a:spcPts val="0"/>
              </a:spcAft>
              <a:buNone/>
            </a:pPr>
            <a:r>
              <a:rPr lang="en-US" sz="1600">
                <a:solidFill>
                  <a:schemeClr val="dk2"/>
                </a:solidFill>
                <a:latin typeface="Roboto"/>
                <a:ea typeface="Roboto"/>
                <a:cs typeface="Roboto"/>
                <a:sym typeface="Roboto"/>
              </a:rPr>
              <a:t>Brand-safe → brand loyal</a:t>
            </a:r>
            <a:endParaRPr sz="1600">
              <a:solidFill>
                <a:schemeClr val="dk2"/>
              </a:solidFill>
              <a:latin typeface="Roboto"/>
              <a:ea typeface="Roboto"/>
              <a:cs typeface="Roboto"/>
              <a:sym typeface="Roboto"/>
            </a:endParaRPr>
          </a:p>
          <a:p>
            <a:pPr marL="457200" lvl="0" indent="0" algn="l" rtl="0">
              <a:spcBef>
                <a:spcPts val="0"/>
              </a:spcBef>
              <a:spcAft>
                <a:spcPts val="0"/>
              </a:spcAft>
              <a:buNone/>
            </a:pPr>
            <a:endParaRPr sz="1600">
              <a:solidFill>
                <a:schemeClr val="dk2"/>
              </a:solidFill>
              <a:latin typeface="Roboto"/>
              <a:ea typeface="Roboto"/>
              <a:cs typeface="Roboto"/>
              <a:sym typeface="Roboto"/>
            </a:endParaRPr>
          </a:p>
          <a:p>
            <a:pPr marL="0" lvl="0" indent="0" algn="l" rtl="0">
              <a:spcBef>
                <a:spcPts val="0"/>
              </a:spcBef>
              <a:spcAft>
                <a:spcPts val="0"/>
              </a:spcAft>
              <a:buNone/>
            </a:pPr>
            <a:r>
              <a:rPr lang="en-US" sz="1600">
                <a:solidFill>
                  <a:schemeClr val="dk2"/>
                </a:solidFill>
                <a:latin typeface="Roboto"/>
                <a:ea typeface="Roboto"/>
                <a:cs typeface="Roboto"/>
                <a:sym typeface="Roboto"/>
              </a:rPr>
              <a:t>Lends well to creative messaging</a:t>
            </a:r>
            <a:endParaRPr sz="1600">
              <a:solidFill>
                <a:schemeClr val="dk2"/>
              </a:solidFill>
              <a:latin typeface="Roboto"/>
              <a:ea typeface="Roboto"/>
              <a:cs typeface="Roboto"/>
              <a:sym typeface="Roboto"/>
            </a:endParaRPr>
          </a:p>
          <a:p>
            <a:pPr marL="0" lvl="0" indent="0" algn="l" rtl="0">
              <a:spcBef>
                <a:spcPts val="0"/>
              </a:spcBef>
              <a:spcAft>
                <a:spcPts val="0"/>
              </a:spcAft>
              <a:buNone/>
            </a:pPr>
            <a:endParaRPr sz="1600" b="1">
              <a:solidFill>
                <a:schemeClr val="dk2"/>
              </a:solidFill>
              <a:latin typeface="Roboto"/>
              <a:ea typeface="Roboto"/>
              <a:cs typeface="Roboto"/>
              <a:sym typeface="Roboto"/>
            </a:endParaRPr>
          </a:p>
          <a:p>
            <a:pPr marL="0" lvl="0" indent="0" algn="l" rtl="0">
              <a:spcBef>
                <a:spcPts val="0"/>
              </a:spcBef>
              <a:spcAft>
                <a:spcPts val="0"/>
              </a:spcAft>
              <a:buNone/>
            </a:pPr>
            <a:endParaRPr sz="1600" b="1">
              <a:solidFill>
                <a:schemeClr val="dk2"/>
              </a:solidFill>
              <a:latin typeface="Roboto"/>
              <a:ea typeface="Roboto"/>
              <a:cs typeface="Roboto"/>
              <a:sym typeface="Roboto"/>
            </a:endParaRPr>
          </a:p>
          <a:p>
            <a:pPr marL="457200" lvl="0" indent="0" algn="l" rtl="0">
              <a:spcBef>
                <a:spcPts val="0"/>
              </a:spcBef>
              <a:spcAft>
                <a:spcPts val="0"/>
              </a:spcAft>
              <a:buNone/>
            </a:pPr>
            <a:endParaRPr sz="1600" b="1">
              <a:solidFill>
                <a:schemeClr val="dk2"/>
              </a:solidFill>
              <a:latin typeface="Roboto"/>
              <a:ea typeface="Roboto"/>
              <a:cs typeface="Roboto"/>
              <a:sym typeface="Roboto"/>
            </a:endParaRPr>
          </a:p>
          <a:p>
            <a:pPr marL="457200" lvl="0" indent="0" algn="l" rtl="0">
              <a:spcBef>
                <a:spcPts val="0"/>
              </a:spcBef>
              <a:spcAft>
                <a:spcPts val="0"/>
              </a:spcAft>
              <a:buNone/>
            </a:pPr>
            <a:endParaRPr sz="1600" b="1">
              <a:solidFill>
                <a:schemeClr val="dk2"/>
              </a:solidFill>
              <a:latin typeface="Roboto"/>
              <a:ea typeface="Roboto"/>
              <a:cs typeface="Roboto"/>
              <a:sym typeface="Roboto"/>
            </a:endParaRPr>
          </a:p>
          <a:p>
            <a:pPr marL="457200" lvl="0" indent="0" algn="l" rtl="0">
              <a:spcBef>
                <a:spcPts val="0"/>
              </a:spcBef>
              <a:spcAft>
                <a:spcPts val="0"/>
              </a:spcAft>
              <a:buNone/>
            </a:pPr>
            <a:endParaRPr sz="1600">
              <a:solidFill>
                <a:srgbClr val="44546A"/>
              </a:solidFill>
              <a:latin typeface="Roboto"/>
              <a:ea typeface="Roboto"/>
              <a:cs typeface="Roboto"/>
              <a:sym typeface="Roboto"/>
            </a:endParaRPr>
          </a:p>
        </p:txBody>
      </p:sp>
      <p:sp>
        <p:nvSpPr>
          <p:cNvPr id="114" name="Google Shape;114;p11"/>
          <p:cNvSpPr/>
          <p:nvPr/>
        </p:nvSpPr>
        <p:spPr>
          <a:xfrm>
            <a:off x="3721759" y="3746684"/>
            <a:ext cx="598714" cy="117313"/>
          </a:xfrm>
          <a:prstGeom prst="rect">
            <a:avLst/>
          </a:prstGeom>
          <a:solidFill>
            <a:srgbClr val="0090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115" name="Google Shape;115;p11"/>
          <p:cNvSpPr/>
          <p:nvPr/>
        </p:nvSpPr>
        <p:spPr>
          <a:xfrm>
            <a:off x="3721759" y="3953941"/>
            <a:ext cx="598714" cy="117313"/>
          </a:xfrm>
          <a:prstGeom prst="rect">
            <a:avLst/>
          </a:prstGeom>
          <a:solidFill>
            <a:srgbClr val="0090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grpSp>
        <p:nvGrpSpPr>
          <p:cNvPr id="116" name="Google Shape;116;p11"/>
          <p:cNvGrpSpPr/>
          <p:nvPr/>
        </p:nvGrpSpPr>
        <p:grpSpPr>
          <a:xfrm>
            <a:off x="4021116" y="1741716"/>
            <a:ext cx="6396264" cy="4496308"/>
            <a:chOff x="122548" y="1536179"/>
            <a:chExt cx="7350813" cy="4699855"/>
          </a:xfrm>
        </p:grpSpPr>
        <p:pic>
          <p:nvPicPr>
            <p:cNvPr id="117" name="Google Shape;117;p11"/>
            <p:cNvPicPr preferRelativeResize="0"/>
            <p:nvPr/>
          </p:nvPicPr>
          <p:blipFill rotWithShape="1">
            <a:blip r:embed="rId3">
              <a:alphaModFix/>
            </a:blip>
            <a:srcRect/>
            <a:stretch/>
          </p:blipFill>
          <p:spPr>
            <a:xfrm>
              <a:off x="122548" y="3518128"/>
              <a:ext cx="7350813" cy="2717906"/>
            </a:xfrm>
            <a:prstGeom prst="rect">
              <a:avLst/>
            </a:prstGeom>
            <a:noFill/>
            <a:ln>
              <a:noFill/>
            </a:ln>
          </p:spPr>
        </p:pic>
        <p:sp>
          <p:nvSpPr>
            <p:cNvPr id="118" name="Google Shape;118;p11"/>
            <p:cNvSpPr/>
            <p:nvPr/>
          </p:nvSpPr>
          <p:spPr>
            <a:xfrm>
              <a:off x="688157" y="1536179"/>
              <a:ext cx="3619893" cy="4476802"/>
            </a:xfrm>
            <a:prstGeom prst="rect">
              <a:avLst/>
            </a:prstGeom>
            <a:solidFill>
              <a:schemeClr val="lt1"/>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grpSp>
      <p:sp>
        <p:nvSpPr>
          <p:cNvPr id="119" name="Google Shape;119;p11"/>
          <p:cNvSpPr/>
          <p:nvPr/>
        </p:nvSpPr>
        <p:spPr>
          <a:xfrm>
            <a:off x="4685100" y="2241488"/>
            <a:ext cx="2806200" cy="3682200"/>
          </a:xfrm>
          <a:prstGeom prst="rect">
            <a:avLst/>
          </a:prstGeom>
          <a:noFill/>
          <a:ln>
            <a:noFill/>
          </a:ln>
        </p:spPr>
        <p:txBody>
          <a:bodyPr spcFirstLastPara="1" wrap="square" lIns="91425" tIns="45700" rIns="91425" bIns="45700" anchor="t" anchorCtr="0">
            <a:noAutofit/>
          </a:bodyPr>
          <a:lstStyle/>
          <a:p>
            <a:pPr marL="0" marR="0" lvl="0" indent="0" algn="ctr" rtl="0">
              <a:lnSpc>
                <a:spcPct val="115000"/>
              </a:lnSpc>
              <a:spcBef>
                <a:spcPts val="0"/>
              </a:spcBef>
              <a:spcAft>
                <a:spcPts val="0"/>
              </a:spcAft>
              <a:buNone/>
            </a:pPr>
            <a:endParaRPr sz="1800">
              <a:solidFill>
                <a:schemeClr val="dk2"/>
              </a:solidFill>
              <a:latin typeface="Roboto"/>
              <a:ea typeface="Roboto"/>
              <a:cs typeface="Roboto"/>
              <a:sym typeface="Roboto"/>
            </a:endParaRPr>
          </a:p>
          <a:p>
            <a:pPr marL="0" marR="0" lvl="0" indent="0" algn="ctr" rtl="0">
              <a:lnSpc>
                <a:spcPct val="115000"/>
              </a:lnSpc>
              <a:spcBef>
                <a:spcPts val="0"/>
              </a:spcBef>
              <a:spcAft>
                <a:spcPts val="0"/>
              </a:spcAft>
              <a:buNone/>
            </a:pPr>
            <a:r>
              <a:rPr lang="en-US" sz="1800">
                <a:solidFill>
                  <a:schemeClr val="dk2"/>
                </a:solidFill>
                <a:latin typeface="Roboto"/>
                <a:ea typeface="Roboto"/>
                <a:cs typeface="Roboto"/>
                <a:sym typeface="Roboto"/>
              </a:rPr>
              <a:t>Vs. traditional OOH, </a:t>
            </a:r>
            <a:r>
              <a:rPr lang="en-US" sz="3200" b="1">
                <a:solidFill>
                  <a:srgbClr val="0090FF"/>
                </a:solidFill>
                <a:latin typeface="Roboto"/>
                <a:ea typeface="Roboto"/>
                <a:cs typeface="Roboto"/>
                <a:sym typeface="Roboto"/>
              </a:rPr>
              <a:t>DOOH 2x</a:t>
            </a:r>
            <a:endParaRPr/>
          </a:p>
          <a:p>
            <a:pPr marL="0" marR="0" lvl="0" indent="0" algn="ctr" rtl="0">
              <a:lnSpc>
                <a:spcPct val="115000"/>
              </a:lnSpc>
              <a:spcBef>
                <a:spcPts val="1200"/>
              </a:spcBef>
              <a:spcAft>
                <a:spcPts val="0"/>
              </a:spcAft>
              <a:buNone/>
            </a:pPr>
            <a:r>
              <a:rPr lang="en-US" sz="1800">
                <a:solidFill>
                  <a:schemeClr val="dk2"/>
                </a:solidFill>
                <a:latin typeface="Roboto"/>
                <a:ea typeface="Roboto"/>
                <a:cs typeface="Roboto"/>
                <a:sym typeface="Roboto"/>
              </a:rPr>
              <a:t>more likely to be </a:t>
            </a:r>
            <a:br>
              <a:rPr lang="en-US" sz="1800">
                <a:solidFill>
                  <a:schemeClr val="dk2"/>
                </a:solidFill>
                <a:latin typeface="Roboto"/>
                <a:ea typeface="Roboto"/>
                <a:cs typeface="Roboto"/>
                <a:sym typeface="Roboto"/>
              </a:rPr>
            </a:br>
            <a:r>
              <a:rPr lang="en-US" sz="1800">
                <a:solidFill>
                  <a:schemeClr val="dk2"/>
                </a:solidFill>
                <a:latin typeface="Roboto"/>
                <a:ea typeface="Roboto"/>
                <a:cs typeface="Roboto"/>
                <a:sym typeface="Roboto"/>
              </a:rPr>
              <a:t>seen, recalled,</a:t>
            </a:r>
            <a:endParaRPr/>
          </a:p>
          <a:p>
            <a:pPr marL="0" marR="0" lvl="0" indent="0" algn="ctr" rtl="0">
              <a:lnSpc>
                <a:spcPct val="115000"/>
              </a:lnSpc>
              <a:spcBef>
                <a:spcPts val="1200"/>
              </a:spcBef>
              <a:spcAft>
                <a:spcPts val="0"/>
              </a:spcAft>
              <a:buNone/>
            </a:pPr>
            <a:r>
              <a:rPr lang="en-US" sz="3200" b="1">
                <a:solidFill>
                  <a:srgbClr val="0090FF"/>
                </a:solidFill>
                <a:latin typeface="Roboto"/>
                <a:ea typeface="Roboto"/>
                <a:cs typeface="Roboto"/>
                <a:sym typeface="Roboto"/>
              </a:rPr>
              <a:t>2.5x</a:t>
            </a:r>
            <a:r>
              <a:rPr lang="en-US" sz="1800">
                <a:solidFill>
                  <a:schemeClr val="dk2"/>
                </a:solidFill>
                <a:latin typeface="Roboto"/>
                <a:ea typeface="Roboto"/>
                <a:cs typeface="Roboto"/>
                <a:sym typeface="Roboto"/>
              </a:rPr>
              <a:t> </a:t>
            </a:r>
            <a:br>
              <a:rPr lang="en-US" sz="1800">
                <a:solidFill>
                  <a:schemeClr val="dk2"/>
                </a:solidFill>
                <a:latin typeface="Roboto"/>
                <a:ea typeface="Roboto"/>
                <a:cs typeface="Roboto"/>
                <a:sym typeface="Roboto"/>
              </a:rPr>
            </a:br>
            <a:r>
              <a:rPr lang="en-US" sz="1800">
                <a:solidFill>
                  <a:schemeClr val="dk2"/>
                </a:solidFill>
                <a:latin typeface="Roboto"/>
                <a:ea typeface="Roboto"/>
                <a:cs typeface="Roboto"/>
                <a:sym typeface="Roboto"/>
              </a:rPr>
              <a:t>more impactful.</a:t>
            </a:r>
            <a:br>
              <a:rPr lang="en-US" sz="1800">
                <a:solidFill>
                  <a:schemeClr val="dk2"/>
                </a:solidFill>
                <a:latin typeface="Roboto"/>
                <a:ea typeface="Roboto"/>
                <a:cs typeface="Roboto"/>
                <a:sym typeface="Roboto"/>
              </a:rPr>
            </a:br>
            <a:br>
              <a:rPr lang="en-US" sz="1800">
                <a:solidFill>
                  <a:schemeClr val="dk2"/>
                </a:solidFill>
                <a:latin typeface="Roboto"/>
                <a:ea typeface="Roboto"/>
                <a:cs typeface="Roboto"/>
                <a:sym typeface="Roboto"/>
              </a:rPr>
            </a:br>
            <a:endParaRPr sz="1307">
              <a:solidFill>
                <a:srgbClr val="595959"/>
              </a:solidFill>
            </a:endParaRPr>
          </a:p>
          <a:p>
            <a:pPr marL="0" marR="0" lvl="0" indent="0" algn="ctr" rtl="0">
              <a:lnSpc>
                <a:spcPct val="115000"/>
              </a:lnSpc>
              <a:spcBef>
                <a:spcPts val="1200"/>
              </a:spcBef>
              <a:spcAft>
                <a:spcPts val="0"/>
              </a:spcAft>
              <a:buNone/>
            </a:pPr>
            <a:r>
              <a:rPr lang="en-US" sz="1800">
                <a:solidFill>
                  <a:schemeClr val="dk2"/>
                </a:solidFill>
                <a:latin typeface="Roboto"/>
                <a:ea typeface="Roboto"/>
                <a:cs typeface="Roboto"/>
                <a:sym typeface="Roboto"/>
              </a:rPr>
              <a:t> </a:t>
            </a:r>
            <a:endParaRPr/>
          </a:p>
        </p:txBody>
      </p:sp>
      <p:sp>
        <p:nvSpPr>
          <p:cNvPr id="120" name="Google Shape;120;p11"/>
          <p:cNvSpPr/>
          <p:nvPr/>
        </p:nvSpPr>
        <p:spPr>
          <a:xfrm>
            <a:off x="7855908" y="3746684"/>
            <a:ext cx="598714" cy="117313"/>
          </a:xfrm>
          <a:prstGeom prst="rect">
            <a:avLst/>
          </a:prstGeom>
          <a:solidFill>
            <a:srgbClr val="0090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121" name="Google Shape;121;p11"/>
          <p:cNvSpPr/>
          <p:nvPr/>
        </p:nvSpPr>
        <p:spPr>
          <a:xfrm>
            <a:off x="7855908" y="3953941"/>
            <a:ext cx="598714" cy="117313"/>
          </a:xfrm>
          <a:prstGeom prst="rect">
            <a:avLst/>
          </a:prstGeom>
          <a:solidFill>
            <a:srgbClr val="0090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grpSp>
        <p:nvGrpSpPr>
          <p:cNvPr id="122" name="Google Shape;122;p11"/>
          <p:cNvGrpSpPr/>
          <p:nvPr/>
        </p:nvGrpSpPr>
        <p:grpSpPr>
          <a:xfrm>
            <a:off x="8170505" y="1741716"/>
            <a:ext cx="4021495" cy="4496308"/>
            <a:chOff x="122548" y="1536179"/>
            <a:chExt cx="4621644" cy="4699855"/>
          </a:xfrm>
        </p:grpSpPr>
        <p:pic>
          <p:nvPicPr>
            <p:cNvPr id="123" name="Google Shape;123;p11"/>
            <p:cNvPicPr preferRelativeResize="0"/>
            <p:nvPr/>
          </p:nvPicPr>
          <p:blipFill rotWithShape="1">
            <a:blip r:embed="rId3">
              <a:alphaModFix/>
            </a:blip>
            <a:srcRect r="37127"/>
            <a:stretch/>
          </p:blipFill>
          <p:spPr>
            <a:xfrm>
              <a:off x="122548" y="3518128"/>
              <a:ext cx="4621644" cy="2717906"/>
            </a:xfrm>
            <a:prstGeom prst="rect">
              <a:avLst/>
            </a:prstGeom>
            <a:noFill/>
            <a:ln>
              <a:noFill/>
            </a:ln>
          </p:spPr>
        </p:pic>
        <p:sp>
          <p:nvSpPr>
            <p:cNvPr id="124" name="Google Shape;124;p11"/>
            <p:cNvSpPr/>
            <p:nvPr/>
          </p:nvSpPr>
          <p:spPr>
            <a:xfrm>
              <a:off x="688157" y="1536179"/>
              <a:ext cx="3619893" cy="4476802"/>
            </a:xfrm>
            <a:prstGeom prst="rect">
              <a:avLst/>
            </a:prstGeom>
            <a:solidFill>
              <a:schemeClr val="lt1"/>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grpSp>
      <p:sp>
        <p:nvSpPr>
          <p:cNvPr id="125" name="Google Shape;125;p11"/>
          <p:cNvSpPr/>
          <p:nvPr/>
        </p:nvSpPr>
        <p:spPr>
          <a:xfrm>
            <a:off x="8647426" y="2366531"/>
            <a:ext cx="3149828" cy="3056221"/>
          </a:xfrm>
          <a:prstGeom prst="rect">
            <a:avLst/>
          </a:prstGeom>
          <a:noFill/>
          <a:ln>
            <a:noFill/>
          </a:ln>
        </p:spPr>
        <p:txBody>
          <a:bodyPr spcFirstLastPara="1" wrap="square" lIns="91425" tIns="45700" rIns="91425" bIns="45700" anchor="ctr" anchorCtr="0">
            <a:noAutofit/>
          </a:bodyPr>
          <a:lstStyle/>
          <a:p>
            <a:pPr marL="0" lvl="0" indent="0" algn="ctr" rtl="0">
              <a:lnSpc>
                <a:spcPct val="115000"/>
              </a:lnSpc>
              <a:spcBef>
                <a:spcPts val="0"/>
              </a:spcBef>
              <a:spcAft>
                <a:spcPts val="0"/>
              </a:spcAft>
              <a:buClr>
                <a:schemeClr val="dk1"/>
              </a:buClr>
              <a:buFont typeface="Arial"/>
              <a:buNone/>
            </a:pPr>
            <a:r>
              <a:rPr lang="en-US" sz="3200" b="1">
                <a:solidFill>
                  <a:srgbClr val="0090FF"/>
                </a:solidFill>
                <a:latin typeface="Roboto"/>
                <a:ea typeface="Roboto"/>
                <a:cs typeface="Roboto"/>
                <a:sym typeface="Roboto"/>
              </a:rPr>
              <a:t>~100% </a:t>
            </a:r>
            <a:br>
              <a:rPr lang="en-US" sz="3200" b="1">
                <a:solidFill>
                  <a:srgbClr val="0090FF"/>
                </a:solidFill>
                <a:latin typeface="Roboto"/>
                <a:ea typeface="Roboto"/>
                <a:cs typeface="Roboto"/>
                <a:sym typeface="Roboto"/>
              </a:rPr>
            </a:br>
            <a:r>
              <a:rPr lang="en-US" sz="1800">
                <a:solidFill>
                  <a:schemeClr val="dk2"/>
                </a:solidFill>
                <a:latin typeface="Roboto"/>
                <a:ea typeface="Roboto"/>
                <a:cs typeface="Roboto"/>
                <a:sym typeface="Roboto"/>
              </a:rPr>
              <a:t>increase</a:t>
            </a:r>
            <a:r>
              <a:rPr lang="en-US">
                <a:solidFill>
                  <a:schemeClr val="dk1"/>
                </a:solidFill>
              </a:rPr>
              <a:t> </a:t>
            </a:r>
            <a:r>
              <a:rPr lang="en-US" sz="1800">
                <a:solidFill>
                  <a:schemeClr val="dk2"/>
                </a:solidFill>
                <a:latin typeface="Roboto"/>
                <a:ea typeface="Roboto"/>
                <a:cs typeface="Roboto"/>
                <a:sym typeface="Roboto"/>
              </a:rPr>
              <a:t>in reach if </a:t>
            </a:r>
            <a:endParaRPr sz="1800">
              <a:solidFill>
                <a:schemeClr val="dk2"/>
              </a:solidFill>
              <a:latin typeface="Roboto"/>
              <a:ea typeface="Roboto"/>
              <a:cs typeface="Roboto"/>
              <a:sym typeface="Roboto"/>
            </a:endParaRPr>
          </a:p>
          <a:p>
            <a:pPr marL="0" lvl="0" indent="0" algn="ctr" rtl="0">
              <a:lnSpc>
                <a:spcPct val="115000"/>
              </a:lnSpc>
              <a:spcBef>
                <a:spcPts val="0"/>
              </a:spcBef>
              <a:spcAft>
                <a:spcPts val="0"/>
              </a:spcAft>
              <a:buClr>
                <a:schemeClr val="dk1"/>
              </a:buClr>
              <a:buFont typeface="Arial"/>
              <a:buNone/>
            </a:pPr>
            <a:r>
              <a:rPr lang="en-US" sz="1800">
                <a:solidFill>
                  <a:schemeClr val="dk2"/>
                </a:solidFill>
                <a:latin typeface="Roboto"/>
                <a:ea typeface="Roboto"/>
                <a:cs typeface="Roboto"/>
                <a:sym typeface="Roboto"/>
              </a:rPr>
              <a:t>added to </a:t>
            </a:r>
            <a:endParaRPr>
              <a:solidFill>
                <a:schemeClr val="dk1"/>
              </a:solidFill>
            </a:endParaRPr>
          </a:p>
          <a:p>
            <a:pPr marL="0" lvl="0" indent="0" algn="ctr" rtl="0">
              <a:lnSpc>
                <a:spcPct val="115000"/>
              </a:lnSpc>
              <a:spcBef>
                <a:spcPts val="0"/>
              </a:spcBef>
              <a:spcAft>
                <a:spcPts val="0"/>
              </a:spcAft>
              <a:buClr>
                <a:schemeClr val="dk1"/>
              </a:buClr>
              <a:buFont typeface="Arial"/>
              <a:buNone/>
            </a:pPr>
            <a:r>
              <a:rPr lang="en-US" sz="1800">
                <a:solidFill>
                  <a:schemeClr val="dk2"/>
                </a:solidFill>
                <a:latin typeface="Roboto"/>
                <a:ea typeface="Roboto"/>
                <a:cs typeface="Roboto"/>
                <a:sym typeface="Roboto"/>
              </a:rPr>
              <a:t>“OMNI-Channel”</a:t>
            </a:r>
            <a:endParaRPr>
              <a:solidFill>
                <a:schemeClr val="dk1"/>
              </a:solidFill>
            </a:endParaRPr>
          </a:p>
          <a:p>
            <a:pPr marL="0" lvl="0" indent="0" algn="ctr" rtl="0">
              <a:lnSpc>
                <a:spcPct val="115000"/>
              </a:lnSpc>
              <a:spcBef>
                <a:spcPts val="0"/>
              </a:spcBef>
              <a:spcAft>
                <a:spcPts val="0"/>
              </a:spcAft>
              <a:buNone/>
            </a:pPr>
            <a:r>
              <a:rPr lang="en-US" sz="1800">
                <a:solidFill>
                  <a:schemeClr val="dk2"/>
                </a:solidFill>
                <a:latin typeface="Roboto"/>
                <a:ea typeface="Roboto"/>
                <a:cs typeface="Roboto"/>
                <a:sym typeface="Roboto"/>
              </a:rPr>
              <a:t>campaigns</a:t>
            </a:r>
            <a:endParaRPr sz="3200" b="1">
              <a:solidFill>
                <a:srgbClr val="0090FF"/>
              </a:solidFill>
              <a:latin typeface="Roboto"/>
              <a:ea typeface="Roboto"/>
              <a:cs typeface="Roboto"/>
              <a:sym typeface="Roboto"/>
            </a:endParaRPr>
          </a:p>
        </p:txBody>
      </p:sp>
      <p:sp>
        <p:nvSpPr>
          <p:cNvPr id="126" name="Google Shape;126;p11"/>
          <p:cNvSpPr/>
          <p:nvPr/>
        </p:nvSpPr>
        <p:spPr>
          <a:xfrm>
            <a:off x="4257650" y="4505475"/>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1"/>
          <p:cNvSpPr/>
          <p:nvPr/>
        </p:nvSpPr>
        <p:spPr>
          <a:xfrm>
            <a:off x="111838" y="2198200"/>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8" name="Google Shape;128;p11"/>
          <p:cNvPicPr preferRelativeResize="0"/>
          <p:nvPr/>
        </p:nvPicPr>
        <p:blipFill>
          <a:blip r:embed="rId4">
            <a:alphaModFix/>
          </a:blip>
          <a:stretch>
            <a:fillRect/>
          </a:stretch>
        </p:blipFill>
        <p:spPr>
          <a:xfrm>
            <a:off x="4420491" y="4658443"/>
            <a:ext cx="320040" cy="320040"/>
          </a:xfrm>
          <a:prstGeom prst="rect">
            <a:avLst/>
          </a:prstGeom>
          <a:noFill/>
          <a:ln>
            <a:noFill/>
          </a:ln>
        </p:spPr>
      </p:pic>
      <p:sp>
        <p:nvSpPr>
          <p:cNvPr id="129" name="Google Shape;129;p11"/>
          <p:cNvSpPr/>
          <p:nvPr/>
        </p:nvSpPr>
        <p:spPr>
          <a:xfrm>
            <a:off x="8403450" y="2943025"/>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0" name="Google Shape;130;p11"/>
          <p:cNvPicPr preferRelativeResize="0"/>
          <p:nvPr/>
        </p:nvPicPr>
        <p:blipFill>
          <a:blip r:embed="rId5">
            <a:alphaModFix/>
          </a:blip>
          <a:stretch>
            <a:fillRect/>
          </a:stretch>
        </p:blipFill>
        <p:spPr>
          <a:xfrm>
            <a:off x="8557835" y="3114971"/>
            <a:ext cx="320040" cy="320040"/>
          </a:xfrm>
          <a:prstGeom prst="rect">
            <a:avLst/>
          </a:prstGeom>
          <a:noFill/>
          <a:ln>
            <a:noFill/>
          </a:ln>
        </p:spPr>
      </p:pic>
      <p:pic>
        <p:nvPicPr>
          <p:cNvPr id="131" name="Google Shape;131;p11"/>
          <p:cNvPicPr preferRelativeResize="0"/>
          <p:nvPr/>
        </p:nvPicPr>
        <p:blipFill>
          <a:blip r:embed="rId6">
            <a:alphaModFix/>
          </a:blip>
          <a:stretch>
            <a:fillRect/>
          </a:stretch>
        </p:blipFill>
        <p:spPr>
          <a:xfrm>
            <a:off x="271870" y="2358220"/>
            <a:ext cx="320040" cy="320040"/>
          </a:xfrm>
          <a:prstGeom prst="rect">
            <a:avLst/>
          </a:prstGeom>
          <a:noFill/>
          <a:ln>
            <a:noFill/>
          </a:ln>
        </p:spPr>
      </p:pic>
      <p:sp>
        <p:nvSpPr>
          <p:cNvPr id="132" name="Google Shape;132;p11"/>
          <p:cNvSpPr/>
          <p:nvPr/>
        </p:nvSpPr>
        <p:spPr>
          <a:xfrm>
            <a:off x="371051" y="1738275"/>
            <a:ext cx="3149700" cy="274200"/>
          </a:xfrm>
          <a:prstGeom prst="rect">
            <a:avLst/>
          </a:prstGeom>
          <a:solidFill>
            <a:srgbClr val="F2F2F2"/>
          </a:solidFill>
          <a:ln w="28575" cap="flat" cmpd="sng">
            <a:solidFill>
              <a:srgbClr val="F2F2F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a:solidFill>
                  <a:srgbClr val="0090FF"/>
                </a:solidFill>
                <a:latin typeface="Roboto"/>
                <a:ea typeface="Roboto"/>
                <a:cs typeface="Roboto"/>
                <a:sym typeface="Roboto"/>
              </a:rPr>
              <a:t>It’s special...</a:t>
            </a:r>
            <a:endParaRPr/>
          </a:p>
        </p:txBody>
      </p:sp>
      <p:sp>
        <p:nvSpPr>
          <p:cNvPr id="133" name="Google Shape;133;p11"/>
          <p:cNvSpPr/>
          <p:nvPr/>
        </p:nvSpPr>
        <p:spPr>
          <a:xfrm>
            <a:off x="4516839" y="1738225"/>
            <a:ext cx="3149700" cy="274200"/>
          </a:xfrm>
          <a:prstGeom prst="rect">
            <a:avLst/>
          </a:prstGeom>
          <a:solidFill>
            <a:srgbClr val="F2F2F2"/>
          </a:solidFill>
          <a:ln w="28575" cap="flat" cmpd="sng">
            <a:solidFill>
              <a:srgbClr val="F2F2F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a:solidFill>
                  <a:srgbClr val="0090FF"/>
                </a:solidFill>
                <a:latin typeface="Roboto"/>
                <a:ea typeface="Roboto"/>
                <a:cs typeface="Roboto"/>
                <a:sym typeface="Roboto"/>
              </a:rPr>
              <a:t>It’s powerful...</a:t>
            </a:r>
            <a:endParaRPr/>
          </a:p>
        </p:txBody>
      </p:sp>
      <p:sp>
        <p:nvSpPr>
          <p:cNvPr id="134" name="Google Shape;134;p11"/>
          <p:cNvSpPr/>
          <p:nvPr/>
        </p:nvSpPr>
        <p:spPr>
          <a:xfrm>
            <a:off x="8662639" y="1738225"/>
            <a:ext cx="3149700" cy="274200"/>
          </a:xfrm>
          <a:prstGeom prst="rect">
            <a:avLst/>
          </a:prstGeom>
          <a:solidFill>
            <a:srgbClr val="F2F2F2"/>
          </a:solidFill>
          <a:ln w="28575" cap="flat" cmpd="sng">
            <a:solidFill>
              <a:srgbClr val="F2F2F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a:solidFill>
                  <a:srgbClr val="0090FF"/>
                </a:solidFill>
                <a:latin typeface="Roboto"/>
                <a:ea typeface="Roboto"/>
                <a:cs typeface="Roboto"/>
                <a:sym typeface="Roboto"/>
              </a:rPr>
              <a:t>And it works.</a:t>
            </a:r>
            <a:endParaRPr/>
          </a:p>
        </p:txBody>
      </p:sp>
      <p:sp>
        <p:nvSpPr>
          <p:cNvPr id="135" name="Google Shape;135;p11"/>
          <p:cNvSpPr/>
          <p:nvPr/>
        </p:nvSpPr>
        <p:spPr>
          <a:xfrm>
            <a:off x="111838" y="281066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6" name="Google Shape;136;p11"/>
          <p:cNvPicPr preferRelativeResize="0"/>
          <p:nvPr/>
        </p:nvPicPr>
        <p:blipFill>
          <a:blip r:embed="rId7">
            <a:alphaModFix/>
          </a:blip>
          <a:stretch>
            <a:fillRect/>
          </a:stretch>
        </p:blipFill>
        <p:spPr>
          <a:xfrm>
            <a:off x="271866" y="2970745"/>
            <a:ext cx="320040" cy="320040"/>
          </a:xfrm>
          <a:prstGeom prst="rect">
            <a:avLst/>
          </a:prstGeom>
          <a:noFill/>
          <a:ln>
            <a:noFill/>
          </a:ln>
        </p:spPr>
      </p:pic>
      <p:sp>
        <p:nvSpPr>
          <p:cNvPr id="137" name="Google Shape;137;p11"/>
          <p:cNvSpPr/>
          <p:nvPr/>
        </p:nvSpPr>
        <p:spPr>
          <a:xfrm>
            <a:off x="111838" y="3423125"/>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8" name="Google Shape;138;p11"/>
          <p:cNvPicPr preferRelativeResize="0"/>
          <p:nvPr/>
        </p:nvPicPr>
        <p:blipFill>
          <a:blip r:embed="rId8">
            <a:alphaModFix/>
          </a:blip>
          <a:stretch>
            <a:fillRect/>
          </a:stretch>
        </p:blipFill>
        <p:spPr>
          <a:xfrm>
            <a:off x="271866" y="3583220"/>
            <a:ext cx="320040" cy="320040"/>
          </a:xfrm>
          <a:prstGeom prst="rect">
            <a:avLst/>
          </a:prstGeom>
          <a:noFill/>
          <a:ln>
            <a:noFill/>
          </a:ln>
          <a:effectLst>
            <a:outerShdw blurRad="342900" algn="bl" rotWithShape="0">
              <a:srgbClr val="000000">
                <a:alpha val="20000"/>
              </a:srgbClr>
            </a:outerShdw>
          </a:effectLst>
        </p:spPr>
      </p:pic>
      <p:sp>
        <p:nvSpPr>
          <p:cNvPr id="139" name="Google Shape;139;p11"/>
          <p:cNvSpPr/>
          <p:nvPr/>
        </p:nvSpPr>
        <p:spPr>
          <a:xfrm>
            <a:off x="111775" y="4035588"/>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0" name="Google Shape;140;p11"/>
          <p:cNvPicPr preferRelativeResize="0"/>
          <p:nvPr/>
        </p:nvPicPr>
        <p:blipFill>
          <a:blip r:embed="rId9">
            <a:alphaModFix/>
          </a:blip>
          <a:stretch>
            <a:fillRect/>
          </a:stretch>
        </p:blipFill>
        <p:spPr>
          <a:xfrm>
            <a:off x="249075" y="4172813"/>
            <a:ext cx="365760" cy="365760"/>
          </a:xfrm>
          <a:prstGeom prst="rect">
            <a:avLst/>
          </a:prstGeom>
          <a:noFill/>
          <a:ln>
            <a:noFill/>
          </a:ln>
        </p:spPr>
      </p:pic>
      <p:sp>
        <p:nvSpPr>
          <p:cNvPr id="141" name="Google Shape;141;p11"/>
          <p:cNvSpPr/>
          <p:nvPr/>
        </p:nvSpPr>
        <p:spPr>
          <a:xfrm>
            <a:off x="111850" y="4648050"/>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2" name="Google Shape;142;p11"/>
          <p:cNvPicPr preferRelativeResize="0"/>
          <p:nvPr/>
        </p:nvPicPr>
        <p:blipFill>
          <a:blip r:embed="rId10">
            <a:alphaModFix/>
          </a:blip>
          <a:stretch>
            <a:fillRect/>
          </a:stretch>
        </p:blipFill>
        <p:spPr>
          <a:xfrm>
            <a:off x="249075" y="4785275"/>
            <a:ext cx="365760" cy="36576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2"/>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DOOH NOW</a:t>
            </a:r>
            <a:endParaRPr/>
          </a:p>
        </p:txBody>
      </p:sp>
      <p:sp>
        <p:nvSpPr>
          <p:cNvPr id="148" name="Google Shape;148;p12"/>
          <p:cNvSpPr txBox="1">
            <a:spLocks noGrp="1"/>
          </p:cNvSpPr>
          <p:nvPr>
            <p:ph type="sldNum" idx="12"/>
          </p:nvPr>
        </p:nvSpPr>
        <p:spPr>
          <a:xfrm>
            <a:off x="9319806" y="6311896"/>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149" name="Google Shape;149;p12"/>
          <p:cNvSpPr txBox="1"/>
          <p:nvPr/>
        </p:nvSpPr>
        <p:spPr>
          <a:xfrm>
            <a:off x="371042" y="955141"/>
            <a:ext cx="11258983"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800">
                <a:solidFill>
                  <a:srgbClr val="44546A"/>
                </a:solidFill>
                <a:latin typeface="Roboto"/>
                <a:ea typeface="Roboto"/>
                <a:cs typeface="Roboto"/>
                <a:sym typeface="Roboto"/>
              </a:rPr>
              <a:t>Despite this exploding interest in DOOH, several crucial issues persist for players trying to make use of this channel. </a:t>
            </a:r>
            <a:endParaRPr sz="1800" b="0" i="0" u="none" strike="noStrike" cap="none">
              <a:solidFill>
                <a:srgbClr val="44546A"/>
              </a:solidFill>
              <a:latin typeface="Roboto"/>
              <a:ea typeface="Roboto"/>
              <a:cs typeface="Roboto"/>
              <a:sym typeface="Roboto"/>
            </a:endParaRPr>
          </a:p>
        </p:txBody>
      </p:sp>
      <p:pic>
        <p:nvPicPr>
          <p:cNvPr id="150" name="Google Shape;150;p12"/>
          <p:cNvPicPr preferRelativeResize="0"/>
          <p:nvPr/>
        </p:nvPicPr>
        <p:blipFill rotWithShape="1">
          <a:blip r:embed="rId3">
            <a:alphaModFix/>
          </a:blip>
          <a:srcRect/>
          <a:stretch/>
        </p:blipFill>
        <p:spPr>
          <a:xfrm rot="5400000" flipH="1">
            <a:off x="2662386" y="4032919"/>
            <a:ext cx="314019" cy="3200395"/>
          </a:xfrm>
          <a:prstGeom prst="rect">
            <a:avLst/>
          </a:prstGeom>
          <a:noFill/>
          <a:ln>
            <a:noFill/>
          </a:ln>
        </p:spPr>
      </p:pic>
      <p:sp>
        <p:nvSpPr>
          <p:cNvPr id="151" name="Google Shape;151;p12"/>
          <p:cNvSpPr/>
          <p:nvPr/>
        </p:nvSpPr>
        <p:spPr>
          <a:xfrm>
            <a:off x="1219200" y="2364152"/>
            <a:ext cx="3200400" cy="3111900"/>
          </a:xfrm>
          <a:prstGeom prst="rect">
            <a:avLst/>
          </a:prstGeom>
          <a:solidFill>
            <a:srgbClr val="F2F2F2"/>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None/>
            </a:pPr>
            <a:r>
              <a:rPr lang="en-US" sz="1800">
                <a:solidFill>
                  <a:schemeClr val="dk1"/>
                </a:solidFill>
                <a:latin typeface="Roboto"/>
                <a:ea typeface="Roboto"/>
                <a:cs typeface="Roboto"/>
                <a:sym typeface="Roboto"/>
              </a:rPr>
              <a:t>Premium pricing on the largest publisher networks makes adding this channel cost-prohibitive </a:t>
            </a:r>
            <a:endParaRPr sz="1800">
              <a:solidFill>
                <a:schemeClr val="dk1"/>
              </a:solidFill>
              <a:latin typeface="Roboto"/>
              <a:ea typeface="Roboto"/>
              <a:cs typeface="Roboto"/>
              <a:sym typeface="Roboto"/>
            </a:endParaRPr>
          </a:p>
        </p:txBody>
      </p:sp>
      <p:pic>
        <p:nvPicPr>
          <p:cNvPr id="152" name="Google Shape;152;p12"/>
          <p:cNvPicPr preferRelativeResize="0"/>
          <p:nvPr/>
        </p:nvPicPr>
        <p:blipFill rotWithShape="1">
          <a:blip r:embed="rId3">
            <a:alphaModFix/>
          </a:blip>
          <a:srcRect/>
          <a:stretch/>
        </p:blipFill>
        <p:spPr>
          <a:xfrm rot="5400000" flipH="1">
            <a:off x="5938984" y="4023328"/>
            <a:ext cx="314019" cy="3200400"/>
          </a:xfrm>
          <a:prstGeom prst="rect">
            <a:avLst/>
          </a:prstGeom>
          <a:noFill/>
          <a:ln>
            <a:noFill/>
          </a:ln>
        </p:spPr>
      </p:pic>
      <p:sp>
        <p:nvSpPr>
          <p:cNvPr id="153" name="Google Shape;153;p12"/>
          <p:cNvSpPr/>
          <p:nvPr/>
        </p:nvSpPr>
        <p:spPr>
          <a:xfrm>
            <a:off x="4495799" y="2354520"/>
            <a:ext cx="3200400" cy="3111900"/>
          </a:xfrm>
          <a:prstGeom prst="rect">
            <a:avLst/>
          </a:prstGeom>
          <a:solidFill>
            <a:srgbClr val="F2F2F2"/>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None/>
            </a:pPr>
            <a:r>
              <a:rPr lang="en-US" sz="1800">
                <a:solidFill>
                  <a:schemeClr val="dk1"/>
                </a:solidFill>
                <a:latin typeface="Roboto"/>
                <a:ea typeface="Roboto"/>
                <a:cs typeface="Roboto"/>
                <a:sym typeface="Roboto"/>
              </a:rPr>
              <a:t>Medium-sized publisher </a:t>
            </a:r>
            <a:br>
              <a:rPr lang="en-US" sz="1800">
                <a:solidFill>
                  <a:schemeClr val="dk1"/>
                </a:solidFill>
                <a:latin typeface="Roboto"/>
                <a:ea typeface="Roboto"/>
                <a:cs typeface="Roboto"/>
                <a:sym typeface="Roboto"/>
              </a:rPr>
            </a:br>
            <a:r>
              <a:rPr lang="en-US" sz="1800">
                <a:solidFill>
                  <a:schemeClr val="dk1"/>
                </a:solidFill>
                <a:latin typeface="Roboto"/>
                <a:ea typeface="Roboto"/>
                <a:cs typeface="Roboto"/>
                <a:sym typeface="Roboto"/>
              </a:rPr>
              <a:t>networks either force advertisers to use their in-house DSP, or favor clients who use said DSP </a:t>
            </a:r>
            <a:endParaRPr sz="1800">
              <a:solidFill>
                <a:schemeClr val="dk1"/>
              </a:solidFill>
              <a:latin typeface="Roboto"/>
              <a:ea typeface="Roboto"/>
              <a:cs typeface="Roboto"/>
              <a:sym typeface="Roboto"/>
            </a:endParaRPr>
          </a:p>
        </p:txBody>
      </p:sp>
      <p:pic>
        <p:nvPicPr>
          <p:cNvPr id="154" name="Google Shape;154;p12"/>
          <p:cNvPicPr preferRelativeResize="0"/>
          <p:nvPr/>
        </p:nvPicPr>
        <p:blipFill rotWithShape="1">
          <a:blip r:embed="rId3">
            <a:alphaModFix/>
          </a:blip>
          <a:srcRect/>
          <a:stretch/>
        </p:blipFill>
        <p:spPr>
          <a:xfrm rot="5400000" flipH="1">
            <a:off x="9215587" y="4023340"/>
            <a:ext cx="314023" cy="3200398"/>
          </a:xfrm>
          <a:prstGeom prst="rect">
            <a:avLst/>
          </a:prstGeom>
          <a:noFill/>
          <a:ln>
            <a:noFill/>
          </a:ln>
        </p:spPr>
      </p:pic>
      <p:sp>
        <p:nvSpPr>
          <p:cNvPr id="155" name="Google Shape;155;p12"/>
          <p:cNvSpPr/>
          <p:nvPr/>
        </p:nvSpPr>
        <p:spPr>
          <a:xfrm>
            <a:off x="7772402" y="2354575"/>
            <a:ext cx="3200400" cy="3111900"/>
          </a:xfrm>
          <a:prstGeom prst="rect">
            <a:avLst/>
          </a:prstGeom>
          <a:solidFill>
            <a:srgbClr val="F2F2F2"/>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None/>
            </a:pPr>
            <a:r>
              <a:rPr lang="en-US" sz="1800">
                <a:solidFill>
                  <a:schemeClr val="dk1"/>
                </a:solidFill>
                <a:latin typeface="Roboto"/>
                <a:ea typeface="Roboto"/>
                <a:cs typeface="Roboto"/>
                <a:sym typeface="Roboto"/>
              </a:rPr>
              <a:t>Rare to find screen </a:t>
            </a:r>
            <a:br>
              <a:rPr lang="en-US" sz="1800">
                <a:solidFill>
                  <a:schemeClr val="dk1"/>
                </a:solidFill>
                <a:latin typeface="Roboto"/>
                <a:ea typeface="Roboto"/>
                <a:cs typeface="Roboto"/>
                <a:sym typeface="Roboto"/>
              </a:rPr>
            </a:br>
            <a:r>
              <a:rPr lang="en-US" sz="1800">
                <a:solidFill>
                  <a:schemeClr val="dk1"/>
                </a:solidFill>
                <a:latin typeface="Roboto"/>
                <a:ea typeface="Roboto"/>
                <a:cs typeface="Roboto"/>
                <a:sym typeface="Roboto"/>
              </a:rPr>
              <a:t>networks with even basic analytics, optimization capabilities</a:t>
            </a:r>
            <a:endParaRPr sz="1800">
              <a:solidFill>
                <a:schemeClr val="dk1"/>
              </a:solidFill>
              <a:latin typeface="Roboto"/>
              <a:ea typeface="Roboto"/>
              <a:cs typeface="Roboto"/>
              <a:sym typeface="Roboto"/>
            </a:endParaRPr>
          </a:p>
        </p:txBody>
      </p:sp>
      <p:sp>
        <p:nvSpPr>
          <p:cNvPr id="156" name="Google Shape;156;p12"/>
          <p:cNvSpPr/>
          <p:nvPr/>
        </p:nvSpPr>
        <p:spPr>
          <a:xfrm>
            <a:off x="2362200" y="1897325"/>
            <a:ext cx="914400" cy="9144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7" name="Google Shape;157;p12"/>
          <p:cNvPicPr preferRelativeResize="0"/>
          <p:nvPr/>
        </p:nvPicPr>
        <p:blipFill>
          <a:blip r:embed="rId4">
            <a:alphaModFix/>
          </a:blip>
          <a:stretch>
            <a:fillRect/>
          </a:stretch>
        </p:blipFill>
        <p:spPr>
          <a:xfrm>
            <a:off x="2590800" y="2125934"/>
            <a:ext cx="457200" cy="457200"/>
          </a:xfrm>
          <a:prstGeom prst="rect">
            <a:avLst/>
          </a:prstGeom>
          <a:noFill/>
          <a:ln>
            <a:noFill/>
          </a:ln>
        </p:spPr>
      </p:pic>
      <p:sp>
        <p:nvSpPr>
          <p:cNvPr id="158" name="Google Shape;158;p12"/>
          <p:cNvSpPr/>
          <p:nvPr/>
        </p:nvSpPr>
        <p:spPr>
          <a:xfrm>
            <a:off x="5638788" y="1897313"/>
            <a:ext cx="914400" cy="9144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9" name="Google Shape;159;p12"/>
          <p:cNvPicPr preferRelativeResize="0"/>
          <p:nvPr/>
        </p:nvPicPr>
        <p:blipFill>
          <a:blip r:embed="rId5">
            <a:alphaModFix/>
          </a:blip>
          <a:stretch>
            <a:fillRect/>
          </a:stretch>
        </p:blipFill>
        <p:spPr>
          <a:xfrm>
            <a:off x="5867388" y="2125921"/>
            <a:ext cx="457200" cy="457200"/>
          </a:xfrm>
          <a:prstGeom prst="rect">
            <a:avLst/>
          </a:prstGeom>
          <a:noFill/>
          <a:ln>
            <a:noFill/>
          </a:ln>
        </p:spPr>
      </p:pic>
      <p:sp>
        <p:nvSpPr>
          <p:cNvPr id="160" name="Google Shape;160;p12"/>
          <p:cNvSpPr/>
          <p:nvPr/>
        </p:nvSpPr>
        <p:spPr>
          <a:xfrm>
            <a:off x="8915400" y="1897313"/>
            <a:ext cx="914400" cy="9144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1" name="Google Shape;161;p12"/>
          <p:cNvPicPr preferRelativeResize="0"/>
          <p:nvPr/>
        </p:nvPicPr>
        <p:blipFill>
          <a:blip r:embed="rId6">
            <a:alphaModFix/>
          </a:blip>
          <a:stretch>
            <a:fillRect/>
          </a:stretch>
        </p:blipFill>
        <p:spPr>
          <a:xfrm>
            <a:off x="9144000" y="2136371"/>
            <a:ext cx="457200" cy="4572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3"/>
          <p:cNvSpPr txBox="1">
            <a:spLocks noGrp="1"/>
          </p:cNvSpPr>
          <p:nvPr>
            <p:ph type="body" idx="4294967295"/>
          </p:nvPr>
        </p:nvSpPr>
        <p:spPr>
          <a:xfrm>
            <a:off x="609600" y="3225800"/>
            <a:ext cx="10972800" cy="1257300"/>
          </a:xfrm>
          <a:prstGeom prst="rect">
            <a:avLst/>
          </a:prstGeom>
          <a:noFill/>
          <a:ln>
            <a:noFill/>
          </a:ln>
        </p:spPr>
        <p:txBody>
          <a:bodyPr spcFirstLastPara="1" wrap="square" lIns="91425" tIns="45700" rIns="91425" bIns="45700" anchor="t" anchorCtr="0">
            <a:normAutofit fontScale="92500"/>
          </a:bodyPr>
          <a:lstStyle/>
          <a:p>
            <a:pPr marL="0" lvl="0" indent="0" algn="ctr" rtl="0">
              <a:lnSpc>
                <a:spcPct val="90000"/>
              </a:lnSpc>
              <a:spcBef>
                <a:spcPts val="0"/>
              </a:spcBef>
              <a:spcAft>
                <a:spcPts val="0"/>
              </a:spcAft>
              <a:buClr>
                <a:schemeClr val="lt1"/>
              </a:buClr>
              <a:buSzPct val="100000"/>
              <a:buNone/>
            </a:pPr>
            <a:r>
              <a:rPr lang="en-US" sz="4000" b="1">
                <a:solidFill>
                  <a:schemeClr val="lt1"/>
                </a:solidFill>
                <a:latin typeface="Roboto"/>
                <a:ea typeface="Roboto"/>
                <a:cs typeface="Roboto"/>
                <a:sym typeface="Roboto"/>
              </a:rPr>
              <a:t>AdStash’s platform unlocks DOOH for your brands and advertisers, programmatically, at scale. </a:t>
            </a:r>
            <a:endParaRPr/>
          </a:p>
        </p:txBody>
      </p:sp>
      <p:pic>
        <p:nvPicPr>
          <p:cNvPr id="168" name="Google Shape;168;p13"/>
          <p:cNvPicPr preferRelativeResize="0"/>
          <p:nvPr/>
        </p:nvPicPr>
        <p:blipFill rotWithShape="1">
          <a:blip r:embed="rId3">
            <a:alphaModFix/>
          </a:blip>
          <a:srcRect t="1" r="71777" b="-8732"/>
          <a:stretch/>
        </p:blipFill>
        <p:spPr>
          <a:xfrm>
            <a:off x="5611804" y="1955800"/>
            <a:ext cx="968392" cy="1063774"/>
          </a:xfrm>
          <a:prstGeom prst="rect">
            <a:avLst/>
          </a:prstGeom>
          <a:noFill/>
          <a:ln>
            <a:noFill/>
          </a:ln>
        </p:spPr>
      </p:pic>
      <p:cxnSp>
        <p:nvCxnSpPr>
          <p:cNvPr id="169" name="Google Shape;169;p13"/>
          <p:cNvCxnSpPr/>
          <p:nvPr/>
        </p:nvCxnSpPr>
        <p:spPr>
          <a:xfrm>
            <a:off x="4248090" y="4698546"/>
            <a:ext cx="3695820" cy="0"/>
          </a:xfrm>
          <a:prstGeom prst="straightConnector1">
            <a:avLst/>
          </a:prstGeom>
          <a:noFill/>
          <a:ln w="9525" cap="flat" cmpd="sng">
            <a:solidFill>
              <a:schemeClr val="lt1">
                <a:alpha val="57647"/>
              </a:schemeClr>
            </a:solidFill>
            <a:prstDash val="solid"/>
            <a:miter lim="800000"/>
            <a:headEnd type="none" w="sm" len="sm"/>
            <a:tailEnd type="none" w="sm" len="sm"/>
          </a:ln>
        </p:spPr>
      </p:cxnSp>
      <p:sp>
        <p:nvSpPr>
          <p:cNvPr id="170" name="Google Shape;170;p13"/>
          <p:cNvSpPr txBox="1">
            <a:spLocks noGrp="1"/>
          </p:cNvSpPr>
          <p:nvPr>
            <p:ph type="sldNum" idx="12"/>
          </p:nvPr>
        </p:nvSpPr>
        <p:spPr>
          <a:xfrm>
            <a:off x="9277965" y="6418246"/>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4"/>
          <p:cNvSpPr/>
          <p:nvPr/>
        </p:nvSpPr>
        <p:spPr>
          <a:xfrm>
            <a:off x="6105244" y="1891021"/>
            <a:ext cx="5822400" cy="3888300"/>
          </a:xfrm>
          <a:prstGeom prst="roundRect">
            <a:avLst>
              <a:gd name="adj" fmla="val 2740"/>
            </a:avLst>
          </a:prstGeom>
          <a:noFill/>
          <a:ln w="12700"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176" name="Google Shape;176;p14"/>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REACH</a:t>
            </a:r>
            <a:endParaRPr/>
          </a:p>
        </p:txBody>
      </p:sp>
      <p:sp>
        <p:nvSpPr>
          <p:cNvPr id="177" name="Google Shape;177;p14"/>
          <p:cNvSpPr txBox="1">
            <a:spLocks noGrp="1"/>
          </p:cNvSpPr>
          <p:nvPr>
            <p:ph type="sldNum" idx="12"/>
          </p:nvPr>
        </p:nvSpPr>
        <p:spPr>
          <a:xfrm>
            <a:off x="9270945" y="6418246"/>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178" name="Google Shape;178;p14"/>
          <p:cNvSpPr txBox="1"/>
          <p:nvPr/>
        </p:nvSpPr>
        <p:spPr>
          <a:xfrm>
            <a:off x="371042" y="955141"/>
            <a:ext cx="11259000" cy="5541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800">
                <a:solidFill>
                  <a:srgbClr val="44546A"/>
                </a:solidFill>
                <a:latin typeface="Roboto"/>
                <a:ea typeface="Roboto"/>
                <a:cs typeface="Roboto"/>
                <a:sym typeface="Roboto"/>
              </a:rPr>
              <a:t>AdStash is </a:t>
            </a:r>
            <a:r>
              <a:rPr lang="en-US" sz="1800" i="1">
                <a:solidFill>
                  <a:srgbClr val="44546A"/>
                </a:solidFill>
                <a:latin typeface="Roboto"/>
                <a:ea typeface="Roboto"/>
                <a:cs typeface="Roboto"/>
                <a:sym typeface="Roboto"/>
              </a:rPr>
              <a:t>your </a:t>
            </a:r>
            <a:r>
              <a:rPr lang="en-US" sz="1800">
                <a:solidFill>
                  <a:srgbClr val="44546A"/>
                </a:solidFill>
                <a:latin typeface="Roboto"/>
                <a:ea typeface="Roboto"/>
                <a:cs typeface="Roboto"/>
                <a:sym typeface="Roboto"/>
              </a:rPr>
              <a:t>DOOH partner, connecting your partners and advertisers to a nation-wide network of place-based screens. </a:t>
            </a:r>
            <a:endParaRPr sz="1800" b="0" i="0" u="none" strike="noStrike" cap="none">
              <a:solidFill>
                <a:srgbClr val="44546A"/>
              </a:solidFill>
              <a:latin typeface="Roboto"/>
              <a:ea typeface="Roboto"/>
              <a:cs typeface="Roboto"/>
              <a:sym typeface="Roboto"/>
            </a:endParaRPr>
          </a:p>
        </p:txBody>
      </p:sp>
      <p:grpSp>
        <p:nvGrpSpPr>
          <p:cNvPr id="179" name="Google Shape;179;p14"/>
          <p:cNvGrpSpPr/>
          <p:nvPr/>
        </p:nvGrpSpPr>
        <p:grpSpPr>
          <a:xfrm>
            <a:off x="171808" y="2761963"/>
            <a:ext cx="5864097" cy="2679456"/>
            <a:chOff x="354457" y="955141"/>
            <a:chExt cx="11527752" cy="5267324"/>
          </a:xfrm>
        </p:grpSpPr>
        <p:pic>
          <p:nvPicPr>
            <p:cNvPr id="180" name="Google Shape;180;p14"/>
            <p:cNvPicPr preferRelativeResize="0"/>
            <p:nvPr/>
          </p:nvPicPr>
          <p:blipFill rotWithShape="1">
            <a:blip r:embed="rId3">
              <a:alphaModFix/>
            </a:blip>
            <a:srcRect/>
            <a:stretch/>
          </p:blipFill>
          <p:spPr>
            <a:xfrm>
              <a:off x="354457" y="1594744"/>
              <a:ext cx="8369017" cy="4539355"/>
            </a:xfrm>
            <a:prstGeom prst="rect">
              <a:avLst/>
            </a:prstGeom>
            <a:noFill/>
            <a:ln>
              <a:noFill/>
            </a:ln>
          </p:spPr>
        </p:pic>
        <p:sp>
          <p:nvSpPr>
            <p:cNvPr id="181" name="Google Shape;181;p14"/>
            <p:cNvSpPr/>
            <p:nvPr/>
          </p:nvSpPr>
          <p:spPr>
            <a:xfrm>
              <a:off x="9765635" y="1039209"/>
              <a:ext cx="1538424" cy="78654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1">
                  <a:solidFill>
                    <a:srgbClr val="0090FF"/>
                  </a:solidFill>
                  <a:latin typeface="Roboto"/>
                  <a:ea typeface="Roboto"/>
                  <a:cs typeface="Roboto"/>
                  <a:sym typeface="Roboto"/>
                </a:rPr>
                <a:t>23B+</a:t>
              </a:r>
              <a:endParaRPr/>
            </a:p>
          </p:txBody>
        </p:sp>
        <p:sp>
          <p:nvSpPr>
            <p:cNvPr id="182" name="Google Shape;182;p14"/>
            <p:cNvSpPr/>
            <p:nvPr/>
          </p:nvSpPr>
          <p:spPr>
            <a:xfrm>
              <a:off x="9527622" y="1718022"/>
              <a:ext cx="2354587" cy="42352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800">
                  <a:solidFill>
                    <a:srgbClr val="44546A"/>
                  </a:solidFill>
                  <a:latin typeface="Roboto"/>
                  <a:ea typeface="Roboto"/>
                  <a:cs typeface="Roboto"/>
                  <a:sym typeface="Roboto"/>
                </a:rPr>
                <a:t>Impressions Annually </a:t>
              </a:r>
              <a:endParaRPr/>
            </a:p>
          </p:txBody>
        </p:sp>
        <p:grpSp>
          <p:nvGrpSpPr>
            <p:cNvPr id="183" name="Google Shape;183;p14"/>
            <p:cNvGrpSpPr/>
            <p:nvPr/>
          </p:nvGrpSpPr>
          <p:grpSpPr>
            <a:xfrm>
              <a:off x="9796826" y="2358557"/>
              <a:ext cx="1685912" cy="786543"/>
              <a:chOff x="9565958" y="2358557"/>
              <a:chExt cx="1685912" cy="786543"/>
            </a:xfrm>
          </p:grpSpPr>
          <p:sp>
            <p:nvSpPr>
              <p:cNvPr id="184" name="Google Shape;184;p14"/>
              <p:cNvSpPr/>
              <p:nvPr/>
            </p:nvSpPr>
            <p:spPr>
              <a:xfrm>
                <a:off x="9565958" y="2358557"/>
                <a:ext cx="942842" cy="78654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1">
                    <a:solidFill>
                      <a:srgbClr val="0090FF"/>
                    </a:solidFill>
                    <a:latin typeface="Roboto"/>
                    <a:ea typeface="Roboto"/>
                    <a:cs typeface="Roboto"/>
                    <a:sym typeface="Roboto"/>
                  </a:rPr>
                  <a:t>50</a:t>
                </a:r>
                <a:endParaRPr/>
              </a:p>
            </p:txBody>
          </p:sp>
          <p:sp>
            <p:nvSpPr>
              <p:cNvPr id="185" name="Google Shape;185;p14"/>
              <p:cNvSpPr/>
              <p:nvPr/>
            </p:nvSpPr>
            <p:spPr>
              <a:xfrm>
                <a:off x="10296423" y="2679215"/>
                <a:ext cx="955447" cy="42352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800">
                    <a:solidFill>
                      <a:srgbClr val="44546A"/>
                    </a:solidFill>
                    <a:latin typeface="Roboto"/>
                    <a:ea typeface="Roboto"/>
                    <a:cs typeface="Roboto"/>
                    <a:sym typeface="Roboto"/>
                  </a:rPr>
                  <a:t>DMA’s</a:t>
                </a:r>
                <a:endParaRPr/>
              </a:p>
            </p:txBody>
          </p:sp>
        </p:grpSp>
        <p:sp>
          <p:nvSpPr>
            <p:cNvPr id="186" name="Google Shape;186;p14"/>
            <p:cNvSpPr/>
            <p:nvPr/>
          </p:nvSpPr>
          <p:spPr>
            <a:xfrm>
              <a:off x="9386527" y="3358446"/>
              <a:ext cx="2215934" cy="78654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1">
                  <a:solidFill>
                    <a:srgbClr val="0090FF"/>
                  </a:solidFill>
                  <a:latin typeface="Roboto"/>
                  <a:ea typeface="Roboto"/>
                  <a:cs typeface="Roboto"/>
                  <a:sym typeface="Roboto"/>
                </a:rPr>
                <a:t>55,105+</a:t>
              </a:r>
              <a:endParaRPr/>
            </a:p>
          </p:txBody>
        </p:sp>
        <p:sp>
          <p:nvSpPr>
            <p:cNvPr id="187" name="Google Shape;187;p14"/>
            <p:cNvSpPr/>
            <p:nvPr/>
          </p:nvSpPr>
          <p:spPr>
            <a:xfrm>
              <a:off x="10100985" y="4057340"/>
              <a:ext cx="1084648" cy="42352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800">
                  <a:solidFill>
                    <a:srgbClr val="44546A"/>
                  </a:solidFill>
                  <a:latin typeface="Roboto"/>
                  <a:ea typeface="Roboto"/>
                  <a:cs typeface="Roboto"/>
                  <a:sym typeface="Roboto"/>
                </a:rPr>
                <a:t>Venues </a:t>
              </a:r>
              <a:endParaRPr/>
            </a:p>
          </p:txBody>
        </p:sp>
        <p:sp>
          <p:nvSpPr>
            <p:cNvPr id="188" name="Google Shape;188;p14"/>
            <p:cNvSpPr/>
            <p:nvPr/>
          </p:nvSpPr>
          <p:spPr>
            <a:xfrm>
              <a:off x="9386527" y="4769729"/>
              <a:ext cx="2215934" cy="78654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1">
                  <a:solidFill>
                    <a:srgbClr val="0090FF"/>
                  </a:solidFill>
                  <a:latin typeface="Roboto"/>
                  <a:ea typeface="Roboto"/>
                  <a:cs typeface="Roboto"/>
                  <a:sym typeface="Roboto"/>
                </a:rPr>
                <a:t>61,410+</a:t>
              </a:r>
              <a:endParaRPr/>
            </a:p>
          </p:txBody>
        </p:sp>
        <p:sp>
          <p:nvSpPr>
            <p:cNvPr id="189" name="Google Shape;189;p14"/>
            <p:cNvSpPr/>
            <p:nvPr/>
          </p:nvSpPr>
          <p:spPr>
            <a:xfrm>
              <a:off x="10100985" y="5468625"/>
              <a:ext cx="1094102" cy="42352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800">
                  <a:solidFill>
                    <a:srgbClr val="44546A"/>
                  </a:solidFill>
                  <a:latin typeface="Roboto"/>
                  <a:ea typeface="Roboto"/>
                  <a:cs typeface="Roboto"/>
                  <a:sym typeface="Roboto"/>
                </a:rPr>
                <a:t>Screens</a:t>
              </a:r>
              <a:endParaRPr/>
            </a:p>
          </p:txBody>
        </p:sp>
        <p:cxnSp>
          <p:nvCxnSpPr>
            <p:cNvPr id="190" name="Google Shape;190;p14"/>
            <p:cNvCxnSpPr/>
            <p:nvPr/>
          </p:nvCxnSpPr>
          <p:spPr>
            <a:xfrm flipH="1">
              <a:off x="8935277" y="955141"/>
              <a:ext cx="1" cy="5267324"/>
            </a:xfrm>
            <a:prstGeom prst="straightConnector1">
              <a:avLst/>
            </a:prstGeom>
            <a:noFill/>
            <a:ln w="9525" cap="flat" cmpd="sng">
              <a:solidFill>
                <a:srgbClr val="D8D8D8"/>
              </a:solidFill>
              <a:prstDash val="solid"/>
              <a:round/>
              <a:headEnd type="none" w="sm" len="sm"/>
              <a:tailEnd type="none" w="sm" len="sm"/>
            </a:ln>
          </p:spPr>
        </p:cxnSp>
        <p:cxnSp>
          <p:nvCxnSpPr>
            <p:cNvPr id="191" name="Google Shape;191;p14"/>
            <p:cNvCxnSpPr/>
            <p:nvPr/>
          </p:nvCxnSpPr>
          <p:spPr>
            <a:xfrm rot="10800000">
              <a:off x="9217726" y="2171700"/>
              <a:ext cx="2594948" cy="0"/>
            </a:xfrm>
            <a:prstGeom prst="straightConnector1">
              <a:avLst/>
            </a:prstGeom>
            <a:noFill/>
            <a:ln w="9525" cap="flat" cmpd="sng">
              <a:solidFill>
                <a:srgbClr val="D8D8D8"/>
              </a:solidFill>
              <a:prstDash val="solid"/>
              <a:round/>
              <a:headEnd type="none" w="sm" len="sm"/>
              <a:tailEnd type="none" w="sm" len="sm"/>
            </a:ln>
          </p:spPr>
        </p:cxnSp>
        <p:cxnSp>
          <p:nvCxnSpPr>
            <p:cNvPr id="192" name="Google Shape;192;p14"/>
            <p:cNvCxnSpPr/>
            <p:nvPr/>
          </p:nvCxnSpPr>
          <p:spPr>
            <a:xfrm rot="10800000">
              <a:off x="9217726" y="3261348"/>
              <a:ext cx="2594948" cy="0"/>
            </a:xfrm>
            <a:prstGeom prst="straightConnector1">
              <a:avLst/>
            </a:prstGeom>
            <a:noFill/>
            <a:ln w="9525" cap="flat" cmpd="sng">
              <a:solidFill>
                <a:srgbClr val="D8D8D8"/>
              </a:solidFill>
              <a:prstDash val="solid"/>
              <a:round/>
              <a:headEnd type="none" w="sm" len="sm"/>
              <a:tailEnd type="none" w="sm" len="sm"/>
            </a:ln>
          </p:spPr>
        </p:cxnSp>
        <p:cxnSp>
          <p:nvCxnSpPr>
            <p:cNvPr id="193" name="Google Shape;193;p14"/>
            <p:cNvCxnSpPr/>
            <p:nvPr/>
          </p:nvCxnSpPr>
          <p:spPr>
            <a:xfrm rot="10800000">
              <a:off x="9217726" y="4585323"/>
              <a:ext cx="2594948" cy="0"/>
            </a:xfrm>
            <a:prstGeom prst="straightConnector1">
              <a:avLst/>
            </a:prstGeom>
            <a:noFill/>
            <a:ln w="9525" cap="flat" cmpd="sng">
              <a:solidFill>
                <a:srgbClr val="D8D8D8"/>
              </a:solidFill>
              <a:prstDash val="solid"/>
              <a:round/>
              <a:headEnd type="none" w="sm" len="sm"/>
              <a:tailEnd type="none" w="sm" len="sm"/>
            </a:ln>
          </p:spPr>
        </p:cxnSp>
      </p:grpSp>
      <p:grpSp>
        <p:nvGrpSpPr>
          <p:cNvPr id="194" name="Google Shape;194;p14"/>
          <p:cNvGrpSpPr/>
          <p:nvPr/>
        </p:nvGrpSpPr>
        <p:grpSpPr>
          <a:xfrm>
            <a:off x="6522413" y="2929120"/>
            <a:ext cx="4683959" cy="1926020"/>
            <a:chOff x="1340032" y="1679770"/>
            <a:chExt cx="8798052" cy="3617714"/>
          </a:xfrm>
        </p:grpSpPr>
        <p:cxnSp>
          <p:nvCxnSpPr>
            <p:cNvPr id="195" name="Google Shape;195;p14" title="q lines"/>
            <p:cNvCxnSpPr/>
            <p:nvPr/>
          </p:nvCxnSpPr>
          <p:spPr>
            <a:xfrm>
              <a:off x="10133866" y="1679770"/>
              <a:ext cx="4218" cy="3617714"/>
            </a:xfrm>
            <a:prstGeom prst="straightConnector1">
              <a:avLst/>
            </a:prstGeom>
            <a:noFill/>
            <a:ln w="9525" cap="flat" cmpd="sng">
              <a:solidFill>
                <a:srgbClr val="D8D8D8"/>
              </a:solidFill>
              <a:prstDash val="dash"/>
              <a:miter lim="800000"/>
              <a:headEnd type="none" w="sm" len="sm"/>
              <a:tailEnd type="oval" w="sm" len="sm"/>
            </a:ln>
          </p:spPr>
        </p:cxnSp>
        <p:cxnSp>
          <p:nvCxnSpPr>
            <p:cNvPr id="196" name="Google Shape;196;p14" title="q lines"/>
            <p:cNvCxnSpPr/>
            <p:nvPr/>
          </p:nvCxnSpPr>
          <p:spPr>
            <a:xfrm>
              <a:off x="1340032" y="1679770"/>
              <a:ext cx="4218" cy="3617714"/>
            </a:xfrm>
            <a:prstGeom prst="straightConnector1">
              <a:avLst/>
            </a:prstGeom>
            <a:noFill/>
            <a:ln w="9525" cap="flat" cmpd="sng">
              <a:solidFill>
                <a:srgbClr val="D8D8D8"/>
              </a:solidFill>
              <a:prstDash val="dash"/>
              <a:miter lim="800000"/>
              <a:headEnd type="none" w="sm" len="sm"/>
              <a:tailEnd type="oval" w="sm" len="sm"/>
            </a:ln>
          </p:spPr>
        </p:cxnSp>
        <p:cxnSp>
          <p:nvCxnSpPr>
            <p:cNvPr id="197" name="Google Shape;197;p14" title="q lines"/>
            <p:cNvCxnSpPr/>
            <p:nvPr/>
          </p:nvCxnSpPr>
          <p:spPr>
            <a:xfrm>
              <a:off x="2139471" y="1679770"/>
              <a:ext cx="4218" cy="3617714"/>
            </a:xfrm>
            <a:prstGeom prst="straightConnector1">
              <a:avLst/>
            </a:prstGeom>
            <a:noFill/>
            <a:ln w="9525" cap="flat" cmpd="sng">
              <a:solidFill>
                <a:srgbClr val="D8D8D8"/>
              </a:solidFill>
              <a:prstDash val="dash"/>
              <a:miter lim="800000"/>
              <a:headEnd type="none" w="sm" len="sm"/>
              <a:tailEnd type="oval" w="sm" len="sm"/>
            </a:ln>
          </p:spPr>
        </p:cxnSp>
        <p:cxnSp>
          <p:nvCxnSpPr>
            <p:cNvPr id="198" name="Google Shape;198;p14" title="q lines"/>
            <p:cNvCxnSpPr/>
            <p:nvPr/>
          </p:nvCxnSpPr>
          <p:spPr>
            <a:xfrm>
              <a:off x="2938910" y="1679770"/>
              <a:ext cx="4218" cy="3617714"/>
            </a:xfrm>
            <a:prstGeom prst="straightConnector1">
              <a:avLst/>
            </a:prstGeom>
            <a:noFill/>
            <a:ln w="9525" cap="flat" cmpd="sng">
              <a:solidFill>
                <a:srgbClr val="D8D8D8"/>
              </a:solidFill>
              <a:prstDash val="dash"/>
              <a:miter lim="800000"/>
              <a:headEnd type="none" w="sm" len="sm"/>
              <a:tailEnd type="oval" w="sm" len="sm"/>
            </a:ln>
          </p:spPr>
        </p:cxnSp>
        <p:cxnSp>
          <p:nvCxnSpPr>
            <p:cNvPr id="199" name="Google Shape;199;p14" title="q lines"/>
            <p:cNvCxnSpPr/>
            <p:nvPr/>
          </p:nvCxnSpPr>
          <p:spPr>
            <a:xfrm>
              <a:off x="3738349" y="1679770"/>
              <a:ext cx="4218" cy="3617714"/>
            </a:xfrm>
            <a:prstGeom prst="straightConnector1">
              <a:avLst/>
            </a:prstGeom>
            <a:noFill/>
            <a:ln w="9525" cap="flat" cmpd="sng">
              <a:solidFill>
                <a:srgbClr val="D8D8D8"/>
              </a:solidFill>
              <a:prstDash val="dash"/>
              <a:miter lim="800000"/>
              <a:headEnd type="none" w="sm" len="sm"/>
              <a:tailEnd type="oval" w="sm" len="sm"/>
            </a:ln>
          </p:spPr>
        </p:cxnSp>
        <p:cxnSp>
          <p:nvCxnSpPr>
            <p:cNvPr id="200" name="Google Shape;200;p14" title="q lines"/>
            <p:cNvCxnSpPr/>
            <p:nvPr/>
          </p:nvCxnSpPr>
          <p:spPr>
            <a:xfrm>
              <a:off x="4537788" y="1679770"/>
              <a:ext cx="4218" cy="3617714"/>
            </a:xfrm>
            <a:prstGeom prst="straightConnector1">
              <a:avLst/>
            </a:prstGeom>
            <a:noFill/>
            <a:ln w="9525" cap="flat" cmpd="sng">
              <a:solidFill>
                <a:srgbClr val="D8D8D8"/>
              </a:solidFill>
              <a:prstDash val="dash"/>
              <a:miter lim="800000"/>
              <a:headEnd type="none" w="sm" len="sm"/>
              <a:tailEnd type="oval" w="sm" len="sm"/>
            </a:ln>
          </p:spPr>
        </p:cxnSp>
        <p:cxnSp>
          <p:nvCxnSpPr>
            <p:cNvPr id="201" name="Google Shape;201;p14" title="q lines"/>
            <p:cNvCxnSpPr/>
            <p:nvPr/>
          </p:nvCxnSpPr>
          <p:spPr>
            <a:xfrm>
              <a:off x="5337227" y="1679770"/>
              <a:ext cx="4218" cy="3617714"/>
            </a:xfrm>
            <a:prstGeom prst="straightConnector1">
              <a:avLst/>
            </a:prstGeom>
            <a:noFill/>
            <a:ln w="9525" cap="flat" cmpd="sng">
              <a:solidFill>
                <a:srgbClr val="D8D8D8"/>
              </a:solidFill>
              <a:prstDash val="dash"/>
              <a:miter lim="800000"/>
              <a:headEnd type="none" w="sm" len="sm"/>
              <a:tailEnd type="oval" w="sm" len="sm"/>
            </a:ln>
          </p:spPr>
        </p:cxnSp>
        <p:cxnSp>
          <p:nvCxnSpPr>
            <p:cNvPr id="202" name="Google Shape;202;p14" title="q lines"/>
            <p:cNvCxnSpPr/>
            <p:nvPr/>
          </p:nvCxnSpPr>
          <p:spPr>
            <a:xfrm>
              <a:off x="6136666" y="1679770"/>
              <a:ext cx="4218" cy="3617714"/>
            </a:xfrm>
            <a:prstGeom prst="straightConnector1">
              <a:avLst/>
            </a:prstGeom>
            <a:noFill/>
            <a:ln w="9525" cap="flat" cmpd="sng">
              <a:solidFill>
                <a:srgbClr val="D8D8D8"/>
              </a:solidFill>
              <a:prstDash val="dash"/>
              <a:miter lim="800000"/>
              <a:headEnd type="none" w="sm" len="sm"/>
              <a:tailEnd type="oval" w="sm" len="sm"/>
            </a:ln>
          </p:spPr>
        </p:cxnSp>
        <p:cxnSp>
          <p:nvCxnSpPr>
            <p:cNvPr id="203" name="Google Shape;203;p14" title="q lines"/>
            <p:cNvCxnSpPr/>
            <p:nvPr/>
          </p:nvCxnSpPr>
          <p:spPr>
            <a:xfrm>
              <a:off x="6936105" y="1679770"/>
              <a:ext cx="4218" cy="3617714"/>
            </a:xfrm>
            <a:prstGeom prst="straightConnector1">
              <a:avLst/>
            </a:prstGeom>
            <a:noFill/>
            <a:ln w="9525" cap="flat" cmpd="sng">
              <a:solidFill>
                <a:srgbClr val="D8D8D8"/>
              </a:solidFill>
              <a:prstDash val="dash"/>
              <a:miter lim="800000"/>
              <a:headEnd type="none" w="sm" len="sm"/>
              <a:tailEnd type="oval" w="sm" len="sm"/>
            </a:ln>
          </p:spPr>
        </p:cxnSp>
        <p:cxnSp>
          <p:nvCxnSpPr>
            <p:cNvPr id="204" name="Google Shape;204;p14" title="q lines"/>
            <p:cNvCxnSpPr/>
            <p:nvPr/>
          </p:nvCxnSpPr>
          <p:spPr>
            <a:xfrm>
              <a:off x="7735544" y="1679770"/>
              <a:ext cx="4218" cy="3617714"/>
            </a:xfrm>
            <a:prstGeom prst="straightConnector1">
              <a:avLst/>
            </a:prstGeom>
            <a:noFill/>
            <a:ln w="9525" cap="flat" cmpd="sng">
              <a:solidFill>
                <a:srgbClr val="D8D8D8"/>
              </a:solidFill>
              <a:prstDash val="dash"/>
              <a:miter lim="800000"/>
              <a:headEnd type="none" w="sm" len="sm"/>
              <a:tailEnd type="oval" w="sm" len="sm"/>
            </a:ln>
          </p:spPr>
        </p:cxnSp>
        <p:cxnSp>
          <p:nvCxnSpPr>
            <p:cNvPr id="205" name="Google Shape;205;p14" title="q lines"/>
            <p:cNvCxnSpPr/>
            <p:nvPr/>
          </p:nvCxnSpPr>
          <p:spPr>
            <a:xfrm>
              <a:off x="8534983" y="1679770"/>
              <a:ext cx="4218" cy="3617714"/>
            </a:xfrm>
            <a:prstGeom prst="straightConnector1">
              <a:avLst/>
            </a:prstGeom>
            <a:noFill/>
            <a:ln w="9525" cap="flat" cmpd="sng">
              <a:solidFill>
                <a:srgbClr val="D8D8D8"/>
              </a:solidFill>
              <a:prstDash val="dash"/>
              <a:miter lim="800000"/>
              <a:headEnd type="none" w="sm" len="sm"/>
              <a:tailEnd type="oval" w="sm" len="sm"/>
            </a:ln>
          </p:spPr>
        </p:cxnSp>
        <p:cxnSp>
          <p:nvCxnSpPr>
            <p:cNvPr id="206" name="Google Shape;206;p14" title="q lines"/>
            <p:cNvCxnSpPr/>
            <p:nvPr/>
          </p:nvCxnSpPr>
          <p:spPr>
            <a:xfrm>
              <a:off x="9334422" y="1679770"/>
              <a:ext cx="4218" cy="3617714"/>
            </a:xfrm>
            <a:prstGeom prst="straightConnector1">
              <a:avLst/>
            </a:prstGeom>
            <a:noFill/>
            <a:ln w="9525" cap="flat" cmpd="sng">
              <a:solidFill>
                <a:srgbClr val="D8D8D8"/>
              </a:solidFill>
              <a:prstDash val="dash"/>
              <a:miter lim="800000"/>
              <a:headEnd type="none" w="sm" len="sm"/>
              <a:tailEnd type="oval" w="sm" len="sm"/>
            </a:ln>
          </p:spPr>
        </p:cxnSp>
      </p:grpSp>
      <p:sp>
        <p:nvSpPr>
          <p:cNvPr id="207" name="Google Shape;207;p14"/>
          <p:cNvSpPr txBox="1"/>
          <p:nvPr/>
        </p:nvSpPr>
        <p:spPr>
          <a:xfrm>
            <a:off x="6335462" y="5236614"/>
            <a:ext cx="375921" cy="125503"/>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000" b="1">
                <a:solidFill>
                  <a:srgbClr val="464646"/>
                </a:solidFill>
                <a:latin typeface="Roboto"/>
                <a:ea typeface="Roboto"/>
                <a:cs typeface="Roboto"/>
                <a:sym typeface="Roboto"/>
              </a:rPr>
              <a:t>2019</a:t>
            </a:r>
            <a:endParaRPr sz="1000"/>
          </a:p>
        </p:txBody>
      </p:sp>
      <p:sp>
        <p:nvSpPr>
          <p:cNvPr id="208" name="Google Shape;208;p14" title="Year Bar"/>
          <p:cNvSpPr/>
          <p:nvPr/>
        </p:nvSpPr>
        <p:spPr>
          <a:xfrm>
            <a:off x="6523422" y="5091344"/>
            <a:ext cx="1687842" cy="87769"/>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rgbClr val="464646"/>
              </a:solidFill>
              <a:latin typeface="Roboto"/>
              <a:ea typeface="Roboto"/>
              <a:cs typeface="Roboto"/>
              <a:sym typeface="Roboto"/>
            </a:endParaRPr>
          </a:p>
        </p:txBody>
      </p:sp>
      <p:grpSp>
        <p:nvGrpSpPr>
          <p:cNvPr id="209" name="Google Shape;209;p14"/>
          <p:cNvGrpSpPr/>
          <p:nvPr/>
        </p:nvGrpSpPr>
        <p:grpSpPr>
          <a:xfrm>
            <a:off x="7726972" y="4891633"/>
            <a:ext cx="158695" cy="158695"/>
            <a:chOff x="4071231" y="5235065"/>
            <a:chExt cx="298082" cy="298082"/>
          </a:xfrm>
        </p:grpSpPr>
        <p:sp>
          <p:nvSpPr>
            <p:cNvPr id="210" name="Google Shape;210;p14"/>
            <p:cNvSpPr/>
            <p:nvPr/>
          </p:nvSpPr>
          <p:spPr>
            <a:xfrm>
              <a:off x="4071231" y="5235065"/>
              <a:ext cx="298082" cy="298082"/>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
                <a:solidFill>
                  <a:srgbClr val="7F7F7F"/>
                </a:solidFill>
                <a:latin typeface="Roboto"/>
                <a:ea typeface="Roboto"/>
                <a:cs typeface="Roboto"/>
                <a:sym typeface="Roboto"/>
              </a:endParaRPr>
            </a:p>
          </p:txBody>
        </p:sp>
        <p:sp>
          <p:nvSpPr>
            <p:cNvPr id="211" name="Google Shape;211;p14"/>
            <p:cNvSpPr txBox="1"/>
            <p:nvPr/>
          </p:nvSpPr>
          <p:spPr>
            <a:xfrm>
              <a:off x="4086250" y="5312106"/>
              <a:ext cx="268043" cy="144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700" b="1">
                  <a:solidFill>
                    <a:srgbClr val="7F7F7F"/>
                  </a:solidFill>
                  <a:latin typeface="Roboto"/>
                  <a:ea typeface="Roboto"/>
                  <a:cs typeface="Roboto"/>
                  <a:sym typeface="Roboto"/>
                </a:rPr>
                <a:t>Q4</a:t>
              </a:r>
              <a:endParaRPr sz="700">
                <a:solidFill>
                  <a:srgbClr val="7F7F7F"/>
                </a:solidFill>
                <a:latin typeface="Roboto"/>
                <a:ea typeface="Roboto"/>
                <a:cs typeface="Roboto"/>
                <a:sym typeface="Roboto"/>
              </a:endParaRPr>
            </a:p>
          </p:txBody>
        </p:sp>
      </p:grpSp>
      <p:grpSp>
        <p:nvGrpSpPr>
          <p:cNvPr id="212" name="Google Shape;212;p14"/>
          <p:cNvGrpSpPr/>
          <p:nvPr/>
        </p:nvGrpSpPr>
        <p:grpSpPr>
          <a:xfrm>
            <a:off x="7299340" y="4891633"/>
            <a:ext cx="158695" cy="158695"/>
            <a:chOff x="4071231" y="5235065"/>
            <a:chExt cx="298082" cy="298082"/>
          </a:xfrm>
        </p:grpSpPr>
        <p:sp>
          <p:nvSpPr>
            <p:cNvPr id="213" name="Google Shape;213;p14"/>
            <p:cNvSpPr/>
            <p:nvPr/>
          </p:nvSpPr>
          <p:spPr>
            <a:xfrm>
              <a:off x="4071231" y="5235065"/>
              <a:ext cx="298082" cy="298082"/>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
                <a:solidFill>
                  <a:srgbClr val="7F7F7F"/>
                </a:solidFill>
                <a:latin typeface="Roboto"/>
                <a:ea typeface="Roboto"/>
                <a:cs typeface="Roboto"/>
                <a:sym typeface="Roboto"/>
              </a:endParaRPr>
            </a:p>
          </p:txBody>
        </p:sp>
        <p:sp>
          <p:nvSpPr>
            <p:cNvPr id="214" name="Google Shape;214;p14"/>
            <p:cNvSpPr txBox="1"/>
            <p:nvPr/>
          </p:nvSpPr>
          <p:spPr>
            <a:xfrm>
              <a:off x="4086250" y="5312106"/>
              <a:ext cx="268043" cy="144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700" b="1">
                  <a:solidFill>
                    <a:srgbClr val="7F7F7F"/>
                  </a:solidFill>
                  <a:latin typeface="Roboto"/>
                  <a:ea typeface="Roboto"/>
                  <a:cs typeface="Roboto"/>
                  <a:sym typeface="Roboto"/>
                </a:rPr>
                <a:t>Q3</a:t>
              </a:r>
              <a:endParaRPr sz="700">
                <a:solidFill>
                  <a:srgbClr val="7F7F7F"/>
                </a:solidFill>
                <a:latin typeface="Roboto"/>
                <a:ea typeface="Roboto"/>
                <a:cs typeface="Roboto"/>
                <a:sym typeface="Roboto"/>
              </a:endParaRPr>
            </a:p>
          </p:txBody>
        </p:sp>
      </p:grpSp>
      <p:grpSp>
        <p:nvGrpSpPr>
          <p:cNvPr id="215" name="Google Shape;215;p14"/>
          <p:cNvGrpSpPr/>
          <p:nvPr/>
        </p:nvGrpSpPr>
        <p:grpSpPr>
          <a:xfrm>
            <a:off x="6871708" y="4891633"/>
            <a:ext cx="158695" cy="158695"/>
            <a:chOff x="4071231" y="5235065"/>
            <a:chExt cx="298082" cy="298082"/>
          </a:xfrm>
        </p:grpSpPr>
        <p:sp>
          <p:nvSpPr>
            <p:cNvPr id="216" name="Google Shape;216;p14"/>
            <p:cNvSpPr/>
            <p:nvPr/>
          </p:nvSpPr>
          <p:spPr>
            <a:xfrm>
              <a:off x="4071231" y="5235065"/>
              <a:ext cx="298082" cy="298082"/>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
                <a:solidFill>
                  <a:srgbClr val="7F7F7F"/>
                </a:solidFill>
                <a:latin typeface="Roboto"/>
                <a:ea typeface="Roboto"/>
                <a:cs typeface="Roboto"/>
                <a:sym typeface="Roboto"/>
              </a:endParaRPr>
            </a:p>
          </p:txBody>
        </p:sp>
        <p:sp>
          <p:nvSpPr>
            <p:cNvPr id="217" name="Google Shape;217;p14"/>
            <p:cNvSpPr txBox="1"/>
            <p:nvPr/>
          </p:nvSpPr>
          <p:spPr>
            <a:xfrm>
              <a:off x="4086250" y="5312106"/>
              <a:ext cx="268043" cy="144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700" b="1">
                  <a:solidFill>
                    <a:srgbClr val="7F7F7F"/>
                  </a:solidFill>
                  <a:latin typeface="Roboto"/>
                  <a:ea typeface="Roboto"/>
                  <a:cs typeface="Roboto"/>
                  <a:sym typeface="Roboto"/>
                </a:rPr>
                <a:t>Q2</a:t>
              </a:r>
              <a:endParaRPr sz="700">
                <a:solidFill>
                  <a:srgbClr val="7F7F7F"/>
                </a:solidFill>
                <a:latin typeface="Roboto"/>
                <a:ea typeface="Roboto"/>
                <a:cs typeface="Roboto"/>
                <a:sym typeface="Roboto"/>
              </a:endParaRPr>
            </a:p>
          </p:txBody>
        </p:sp>
      </p:grpSp>
      <p:grpSp>
        <p:nvGrpSpPr>
          <p:cNvPr id="218" name="Google Shape;218;p14"/>
          <p:cNvGrpSpPr/>
          <p:nvPr/>
        </p:nvGrpSpPr>
        <p:grpSpPr>
          <a:xfrm>
            <a:off x="6444075" y="4891633"/>
            <a:ext cx="158695" cy="158695"/>
            <a:chOff x="4071231" y="5235065"/>
            <a:chExt cx="298082" cy="298082"/>
          </a:xfrm>
        </p:grpSpPr>
        <p:sp>
          <p:nvSpPr>
            <p:cNvPr id="219" name="Google Shape;219;p14"/>
            <p:cNvSpPr/>
            <p:nvPr/>
          </p:nvSpPr>
          <p:spPr>
            <a:xfrm>
              <a:off x="4071231" y="5235065"/>
              <a:ext cx="298082" cy="298082"/>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
                <a:solidFill>
                  <a:srgbClr val="7F7F7F"/>
                </a:solidFill>
                <a:latin typeface="Roboto"/>
                <a:ea typeface="Roboto"/>
                <a:cs typeface="Roboto"/>
                <a:sym typeface="Roboto"/>
              </a:endParaRPr>
            </a:p>
          </p:txBody>
        </p:sp>
        <p:sp>
          <p:nvSpPr>
            <p:cNvPr id="220" name="Google Shape;220;p14"/>
            <p:cNvSpPr txBox="1"/>
            <p:nvPr/>
          </p:nvSpPr>
          <p:spPr>
            <a:xfrm>
              <a:off x="4086250" y="5312106"/>
              <a:ext cx="268043" cy="144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700" b="1">
                  <a:solidFill>
                    <a:srgbClr val="7F7F7F"/>
                  </a:solidFill>
                  <a:latin typeface="Roboto"/>
                  <a:ea typeface="Roboto"/>
                  <a:cs typeface="Roboto"/>
                  <a:sym typeface="Roboto"/>
                </a:rPr>
                <a:t>Q1</a:t>
              </a:r>
              <a:endParaRPr sz="700">
                <a:solidFill>
                  <a:srgbClr val="7F7F7F"/>
                </a:solidFill>
                <a:latin typeface="Roboto"/>
                <a:ea typeface="Roboto"/>
                <a:cs typeface="Roboto"/>
                <a:sym typeface="Roboto"/>
              </a:endParaRPr>
            </a:p>
          </p:txBody>
        </p:sp>
      </p:grpSp>
      <p:sp>
        <p:nvSpPr>
          <p:cNvPr id="221" name="Google Shape;221;p14" title="Milestone Graphic"/>
          <p:cNvSpPr/>
          <p:nvPr/>
        </p:nvSpPr>
        <p:spPr>
          <a:xfrm>
            <a:off x="6536382" y="4719479"/>
            <a:ext cx="401496" cy="80455"/>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464646"/>
              </a:solidFill>
              <a:latin typeface="Roboto"/>
              <a:ea typeface="Roboto"/>
              <a:cs typeface="Roboto"/>
              <a:sym typeface="Roboto"/>
            </a:endParaRPr>
          </a:p>
        </p:txBody>
      </p:sp>
      <p:sp>
        <p:nvSpPr>
          <p:cNvPr id="222" name="Google Shape;222;p14" title="Milestone Graphic"/>
          <p:cNvSpPr/>
          <p:nvPr/>
        </p:nvSpPr>
        <p:spPr>
          <a:xfrm>
            <a:off x="6962423" y="4652152"/>
            <a:ext cx="401496" cy="80455"/>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464646"/>
              </a:solidFill>
              <a:latin typeface="Roboto"/>
              <a:ea typeface="Roboto"/>
              <a:cs typeface="Roboto"/>
              <a:sym typeface="Roboto"/>
            </a:endParaRPr>
          </a:p>
        </p:txBody>
      </p:sp>
      <p:sp>
        <p:nvSpPr>
          <p:cNvPr id="223" name="Google Shape;223;p14" title="Milestone Graphic"/>
          <p:cNvSpPr/>
          <p:nvPr/>
        </p:nvSpPr>
        <p:spPr>
          <a:xfrm>
            <a:off x="7388465" y="4469389"/>
            <a:ext cx="401496" cy="80455"/>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464646"/>
              </a:solidFill>
              <a:latin typeface="Roboto"/>
              <a:ea typeface="Roboto"/>
              <a:cs typeface="Roboto"/>
              <a:sym typeface="Roboto"/>
            </a:endParaRPr>
          </a:p>
        </p:txBody>
      </p:sp>
      <p:sp>
        <p:nvSpPr>
          <p:cNvPr id="224" name="Google Shape;224;p14" title="Milestone Graphic"/>
          <p:cNvSpPr/>
          <p:nvPr/>
        </p:nvSpPr>
        <p:spPr>
          <a:xfrm>
            <a:off x="7814506" y="4392020"/>
            <a:ext cx="401496" cy="80455"/>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464646"/>
              </a:solidFill>
              <a:latin typeface="Roboto"/>
              <a:ea typeface="Roboto"/>
              <a:cs typeface="Roboto"/>
              <a:sym typeface="Roboto"/>
            </a:endParaRPr>
          </a:p>
        </p:txBody>
      </p:sp>
      <p:sp>
        <p:nvSpPr>
          <p:cNvPr id="225" name="Google Shape;225;p14"/>
          <p:cNvSpPr txBox="1"/>
          <p:nvPr/>
        </p:nvSpPr>
        <p:spPr>
          <a:xfrm>
            <a:off x="8035488" y="5229743"/>
            <a:ext cx="375921" cy="125503"/>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000" b="1">
                <a:solidFill>
                  <a:srgbClr val="464646"/>
                </a:solidFill>
                <a:latin typeface="Roboto"/>
                <a:ea typeface="Roboto"/>
                <a:cs typeface="Roboto"/>
                <a:sym typeface="Roboto"/>
              </a:rPr>
              <a:t>2020</a:t>
            </a:r>
            <a:endParaRPr sz="1000"/>
          </a:p>
        </p:txBody>
      </p:sp>
      <p:sp>
        <p:nvSpPr>
          <p:cNvPr id="226" name="Google Shape;226;p14" title="Year Bar"/>
          <p:cNvSpPr/>
          <p:nvPr/>
        </p:nvSpPr>
        <p:spPr>
          <a:xfrm>
            <a:off x="8223448" y="5084472"/>
            <a:ext cx="1687842" cy="87769"/>
          </a:xfrm>
          <a:prstGeom prst="roundRect">
            <a:avLst>
              <a:gd name="adj" fmla="val 50000"/>
            </a:avLst>
          </a:pr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rgbClr val="464646"/>
              </a:solidFill>
              <a:latin typeface="Roboto"/>
              <a:ea typeface="Roboto"/>
              <a:cs typeface="Roboto"/>
              <a:sym typeface="Roboto"/>
            </a:endParaRPr>
          </a:p>
        </p:txBody>
      </p:sp>
      <p:grpSp>
        <p:nvGrpSpPr>
          <p:cNvPr id="227" name="Google Shape;227;p14"/>
          <p:cNvGrpSpPr/>
          <p:nvPr/>
        </p:nvGrpSpPr>
        <p:grpSpPr>
          <a:xfrm>
            <a:off x="9426998" y="4884762"/>
            <a:ext cx="158695" cy="158695"/>
            <a:chOff x="4071231" y="5235065"/>
            <a:chExt cx="298082" cy="298082"/>
          </a:xfrm>
        </p:grpSpPr>
        <p:sp>
          <p:nvSpPr>
            <p:cNvPr id="228" name="Google Shape;228;p14"/>
            <p:cNvSpPr/>
            <p:nvPr/>
          </p:nvSpPr>
          <p:spPr>
            <a:xfrm>
              <a:off x="4071231" y="5235065"/>
              <a:ext cx="298082" cy="298082"/>
            </a:xfrm>
            <a:prstGeom prst="ellipse">
              <a:avLst/>
            </a:pr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
                <a:solidFill>
                  <a:schemeClr val="lt1"/>
                </a:solidFill>
                <a:latin typeface="Roboto"/>
                <a:ea typeface="Roboto"/>
                <a:cs typeface="Roboto"/>
                <a:sym typeface="Roboto"/>
              </a:endParaRPr>
            </a:p>
          </p:txBody>
        </p:sp>
        <p:sp>
          <p:nvSpPr>
            <p:cNvPr id="229" name="Google Shape;229;p14"/>
            <p:cNvSpPr txBox="1"/>
            <p:nvPr/>
          </p:nvSpPr>
          <p:spPr>
            <a:xfrm>
              <a:off x="4086250" y="5312106"/>
              <a:ext cx="268043" cy="144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700" b="1">
                  <a:solidFill>
                    <a:schemeClr val="lt1"/>
                  </a:solidFill>
                  <a:latin typeface="Roboto"/>
                  <a:ea typeface="Roboto"/>
                  <a:cs typeface="Roboto"/>
                  <a:sym typeface="Roboto"/>
                </a:rPr>
                <a:t>Q4</a:t>
              </a:r>
              <a:endParaRPr sz="700">
                <a:solidFill>
                  <a:schemeClr val="lt1"/>
                </a:solidFill>
                <a:latin typeface="Roboto"/>
                <a:ea typeface="Roboto"/>
                <a:cs typeface="Roboto"/>
                <a:sym typeface="Roboto"/>
              </a:endParaRPr>
            </a:p>
          </p:txBody>
        </p:sp>
      </p:grpSp>
      <p:grpSp>
        <p:nvGrpSpPr>
          <p:cNvPr id="230" name="Google Shape;230;p14"/>
          <p:cNvGrpSpPr/>
          <p:nvPr/>
        </p:nvGrpSpPr>
        <p:grpSpPr>
          <a:xfrm>
            <a:off x="8999366" y="4884762"/>
            <a:ext cx="158695" cy="158695"/>
            <a:chOff x="4071231" y="5235065"/>
            <a:chExt cx="298082" cy="298082"/>
          </a:xfrm>
        </p:grpSpPr>
        <p:sp>
          <p:nvSpPr>
            <p:cNvPr id="231" name="Google Shape;231;p14"/>
            <p:cNvSpPr/>
            <p:nvPr/>
          </p:nvSpPr>
          <p:spPr>
            <a:xfrm>
              <a:off x="4071231" y="5235065"/>
              <a:ext cx="298082" cy="298082"/>
            </a:xfrm>
            <a:prstGeom prst="ellipse">
              <a:avLst/>
            </a:pr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
                <a:solidFill>
                  <a:schemeClr val="lt1"/>
                </a:solidFill>
                <a:latin typeface="Roboto"/>
                <a:ea typeface="Roboto"/>
                <a:cs typeface="Roboto"/>
                <a:sym typeface="Roboto"/>
              </a:endParaRPr>
            </a:p>
          </p:txBody>
        </p:sp>
        <p:sp>
          <p:nvSpPr>
            <p:cNvPr id="232" name="Google Shape;232;p14"/>
            <p:cNvSpPr txBox="1"/>
            <p:nvPr/>
          </p:nvSpPr>
          <p:spPr>
            <a:xfrm>
              <a:off x="4086250" y="5312106"/>
              <a:ext cx="268043" cy="144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700" b="1">
                  <a:solidFill>
                    <a:schemeClr val="lt1"/>
                  </a:solidFill>
                  <a:latin typeface="Roboto"/>
                  <a:ea typeface="Roboto"/>
                  <a:cs typeface="Roboto"/>
                  <a:sym typeface="Roboto"/>
                </a:rPr>
                <a:t>Q3</a:t>
              </a:r>
              <a:endParaRPr sz="700">
                <a:solidFill>
                  <a:schemeClr val="lt1"/>
                </a:solidFill>
                <a:latin typeface="Roboto"/>
                <a:ea typeface="Roboto"/>
                <a:cs typeface="Roboto"/>
                <a:sym typeface="Roboto"/>
              </a:endParaRPr>
            </a:p>
          </p:txBody>
        </p:sp>
      </p:grpSp>
      <p:grpSp>
        <p:nvGrpSpPr>
          <p:cNvPr id="233" name="Google Shape;233;p14"/>
          <p:cNvGrpSpPr/>
          <p:nvPr/>
        </p:nvGrpSpPr>
        <p:grpSpPr>
          <a:xfrm>
            <a:off x="8571734" y="4884762"/>
            <a:ext cx="158695" cy="158695"/>
            <a:chOff x="4071231" y="5235065"/>
            <a:chExt cx="298082" cy="298082"/>
          </a:xfrm>
        </p:grpSpPr>
        <p:sp>
          <p:nvSpPr>
            <p:cNvPr id="234" name="Google Shape;234;p14"/>
            <p:cNvSpPr/>
            <p:nvPr/>
          </p:nvSpPr>
          <p:spPr>
            <a:xfrm>
              <a:off x="4071231" y="5235065"/>
              <a:ext cx="298082" cy="298082"/>
            </a:xfrm>
            <a:prstGeom prst="ellipse">
              <a:avLst/>
            </a:pr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
                <a:solidFill>
                  <a:schemeClr val="lt1"/>
                </a:solidFill>
                <a:latin typeface="Roboto"/>
                <a:ea typeface="Roboto"/>
                <a:cs typeface="Roboto"/>
                <a:sym typeface="Roboto"/>
              </a:endParaRPr>
            </a:p>
          </p:txBody>
        </p:sp>
        <p:sp>
          <p:nvSpPr>
            <p:cNvPr id="235" name="Google Shape;235;p14"/>
            <p:cNvSpPr txBox="1"/>
            <p:nvPr/>
          </p:nvSpPr>
          <p:spPr>
            <a:xfrm>
              <a:off x="4086250" y="5312106"/>
              <a:ext cx="268043" cy="144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700" b="1">
                  <a:solidFill>
                    <a:schemeClr val="lt1"/>
                  </a:solidFill>
                  <a:latin typeface="Roboto"/>
                  <a:ea typeface="Roboto"/>
                  <a:cs typeface="Roboto"/>
                  <a:sym typeface="Roboto"/>
                </a:rPr>
                <a:t>Q2</a:t>
              </a:r>
              <a:endParaRPr sz="700">
                <a:solidFill>
                  <a:schemeClr val="lt1"/>
                </a:solidFill>
                <a:latin typeface="Roboto"/>
                <a:ea typeface="Roboto"/>
                <a:cs typeface="Roboto"/>
                <a:sym typeface="Roboto"/>
              </a:endParaRPr>
            </a:p>
          </p:txBody>
        </p:sp>
      </p:grpSp>
      <p:grpSp>
        <p:nvGrpSpPr>
          <p:cNvPr id="236" name="Google Shape;236;p14"/>
          <p:cNvGrpSpPr/>
          <p:nvPr/>
        </p:nvGrpSpPr>
        <p:grpSpPr>
          <a:xfrm>
            <a:off x="8144101" y="4884762"/>
            <a:ext cx="158695" cy="158695"/>
            <a:chOff x="4071231" y="5235065"/>
            <a:chExt cx="298082" cy="298082"/>
          </a:xfrm>
        </p:grpSpPr>
        <p:sp>
          <p:nvSpPr>
            <p:cNvPr id="237" name="Google Shape;237;p14"/>
            <p:cNvSpPr/>
            <p:nvPr/>
          </p:nvSpPr>
          <p:spPr>
            <a:xfrm>
              <a:off x="4071231" y="5235065"/>
              <a:ext cx="298082" cy="298082"/>
            </a:xfrm>
            <a:prstGeom prst="ellipse">
              <a:avLst/>
            </a:pr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
                <a:solidFill>
                  <a:schemeClr val="lt1"/>
                </a:solidFill>
                <a:latin typeface="Roboto"/>
                <a:ea typeface="Roboto"/>
                <a:cs typeface="Roboto"/>
                <a:sym typeface="Roboto"/>
              </a:endParaRPr>
            </a:p>
          </p:txBody>
        </p:sp>
        <p:sp>
          <p:nvSpPr>
            <p:cNvPr id="238" name="Google Shape;238;p14"/>
            <p:cNvSpPr txBox="1"/>
            <p:nvPr/>
          </p:nvSpPr>
          <p:spPr>
            <a:xfrm>
              <a:off x="4086250" y="5312106"/>
              <a:ext cx="268043" cy="144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700" b="1">
                  <a:solidFill>
                    <a:schemeClr val="lt1"/>
                  </a:solidFill>
                  <a:latin typeface="Roboto"/>
                  <a:ea typeface="Roboto"/>
                  <a:cs typeface="Roboto"/>
                  <a:sym typeface="Roboto"/>
                </a:rPr>
                <a:t>Q1</a:t>
              </a:r>
              <a:endParaRPr sz="700">
                <a:solidFill>
                  <a:schemeClr val="lt1"/>
                </a:solidFill>
                <a:latin typeface="Roboto"/>
                <a:ea typeface="Roboto"/>
                <a:cs typeface="Roboto"/>
                <a:sym typeface="Roboto"/>
              </a:endParaRPr>
            </a:p>
          </p:txBody>
        </p:sp>
      </p:grpSp>
      <p:sp>
        <p:nvSpPr>
          <p:cNvPr id="239" name="Google Shape;239;p14" title="Milestone Graphic"/>
          <p:cNvSpPr/>
          <p:nvPr/>
        </p:nvSpPr>
        <p:spPr>
          <a:xfrm>
            <a:off x="8240547" y="4169109"/>
            <a:ext cx="401496" cy="80455"/>
          </a:xfrm>
          <a:prstGeom prst="roundRect">
            <a:avLst>
              <a:gd name="adj" fmla="val 50000"/>
            </a:avLst>
          </a:pr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464646"/>
              </a:solidFill>
              <a:latin typeface="Roboto"/>
              <a:ea typeface="Roboto"/>
              <a:cs typeface="Roboto"/>
              <a:sym typeface="Roboto"/>
            </a:endParaRPr>
          </a:p>
        </p:txBody>
      </p:sp>
      <p:sp>
        <p:nvSpPr>
          <p:cNvPr id="240" name="Google Shape;240;p14" title="Milestone Graphic"/>
          <p:cNvSpPr/>
          <p:nvPr/>
        </p:nvSpPr>
        <p:spPr>
          <a:xfrm>
            <a:off x="8666589" y="4061629"/>
            <a:ext cx="401496" cy="80455"/>
          </a:xfrm>
          <a:prstGeom prst="roundRect">
            <a:avLst>
              <a:gd name="adj" fmla="val 50000"/>
            </a:avLst>
          </a:pr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464646"/>
              </a:solidFill>
              <a:latin typeface="Roboto"/>
              <a:ea typeface="Roboto"/>
              <a:cs typeface="Roboto"/>
              <a:sym typeface="Roboto"/>
            </a:endParaRPr>
          </a:p>
        </p:txBody>
      </p:sp>
      <p:sp>
        <p:nvSpPr>
          <p:cNvPr id="241" name="Google Shape;241;p14" title="Milestone Graphic"/>
          <p:cNvSpPr/>
          <p:nvPr/>
        </p:nvSpPr>
        <p:spPr>
          <a:xfrm>
            <a:off x="9092630" y="3974224"/>
            <a:ext cx="401496" cy="80455"/>
          </a:xfrm>
          <a:prstGeom prst="roundRect">
            <a:avLst>
              <a:gd name="adj" fmla="val 50000"/>
            </a:avLst>
          </a:pr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464646"/>
              </a:solidFill>
              <a:latin typeface="Roboto"/>
              <a:ea typeface="Roboto"/>
              <a:cs typeface="Roboto"/>
              <a:sym typeface="Roboto"/>
            </a:endParaRPr>
          </a:p>
        </p:txBody>
      </p:sp>
      <p:sp>
        <p:nvSpPr>
          <p:cNvPr id="242" name="Google Shape;242;p14" title="Milestone Graphic"/>
          <p:cNvSpPr/>
          <p:nvPr/>
        </p:nvSpPr>
        <p:spPr>
          <a:xfrm>
            <a:off x="9518671" y="3866744"/>
            <a:ext cx="401496" cy="80455"/>
          </a:xfrm>
          <a:prstGeom prst="roundRect">
            <a:avLst>
              <a:gd name="adj" fmla="val 50000"/>
            </a:avLst>
          </a:pr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464646"/>
              </a:solidFill>
              <a:latin typeface="Roboto"/>
              <a:ea typeface="Roboto"/>
              <a:cs typeface="Roboto"/>
              <a:sym typeface="Roboto"/>
            </a:endParaRPr>
          </a:p>
        </p:txBody>
      </p:sp>
      <p:sp>
        <p:nvSpPr>
          <p:cNvPr id="243" name="Google Shape;243;p14"/>
          <p:cNvSpPr txBox="1"/>
          <p:nvPr/>
        </p:nvSpPr>
        <p:spPr>
          <a:xfrm>
            <a:off x="9735514" y="5229743"/>
            <a:ext cx="375921" cy="125503"/>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000" b="1">
                <a:solidFill>
                  <a:srgbClr val="464646"/>
                </a:solidFill>
                <a:latin typeface="Roboto"/>
                <a:ea typeface="Roboto"/>
                <a:cs typeface="Roboto"/>
                <a:sym typeface="Roboto"/>
              </a:rPr>
              <a:t>2021</a:t>
            </a:r>
            <a:endParaRPr sz="1000"/>
          </a:p>
        </p:txBody>
      </p:sp>
      <p:sp>
        <p:nvSpPr>
          <p:cNvPr id="244" name="Google Shape;244;p14" title="Year Bar"/>
          <p:cNvSpPr/>
          <p:nvPr/>
        </p:nvSpPr>
        <p:spPr>
          <a:xfrm>
            <a:off x="9923474" y="5084472"/>
            <a:ext cx="1687842" cy="87769"/>
          </a:xfrm>
          <a:prstGeom prst="roundRect">
            <a:avLst>
              <a:gd name="adj" fmla="val 50000"/>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rgbClr val="464646"/>
              </a:solidFill>
              <a:latin typeface="Roboto"/>
              <a:ea typeface="Roboto"/>
              <a:cs typeface="Roboto"/>
              <a:sym typeface="Roboto"/>
            </a:endParaRPr>
          </a:p>
        </p:txBody>
      </p:sp>
      <p:grpSp>
        <p:nvGrpSpPr>
          <p:cNvPr id="245" name="Google Shape;245;p14"/>
          <p:cNvGrpSpPr/>
          <p:nvPr/>
        </p:nvGrpSpPr>
        <p:grpSpPr>
          <a:xfrm>
            <a:off x="11127025" y="4884762"/>
            <a:ext cx="158695" cy="158695"/>
            <a:chOff x="4071231" y="5235065"/>
            <a:chExt cx="298082" cy="298082"/>
          </a:xfrm>
        </p:grpSpPr>
        <p:sp>
          <p:nvSpPr>
            <p:cNvPr id="246" name="Google Shape;246;p14"/>
            <p:cNvSpPr/>
            <p:nvPr/>
          </p:nvSpPr>
          <p:spPr>
            <a:xfrm>
              <a:off x="4071231" y="5235065"/>
              <a:ext cx="298082" cy="298082"/>
            </a:xfrm>
            <a:prstGeom prst="ellipse">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
                <a:solidFill>
                  <a:schemeClr val="lt1"/>
                </a:solidFill>
                <a:latin typeface="Roboto"/>
                <a:ea typeface="Roboto"/>
                <a:cs typeface="Roboto"/>
                <a:sym typeface="Roboto"/>
              </a:endParaRPr>
            </a:p>
          </p:txBody>
        </p:sp>
        <p:sp>
          <p:nvSpPr>
            <p:cNvPr id="247" name="Google Shape;247;p14"/>
            <p:cNvSpPr txBox="1"/>
            <p:nvPr/>
          </p:nvSpPr>
          <p:spPr>
            <a:xfrm>
              <a:off x="4086250" y="5312106"/>
              <a:ext cx="268043" cy="144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700" b="1">
                  <a:solidFill>
                    <a:schemeClr val="lt1"/>
                  </a:solidFill>
                  <a:latin typeface="Roboto"/>
                  <a:ea typeface="Roboto"/>
                  <a:cs typeface="Roboto"/>
                  <a:sym typeface="Roboto"/>
                </a:rPr>
                <a:t>Q4</a:t>
              </a:r>
              <a:endParaRPr sz="700">
                <a:solidFill>
                  <a:schemeClr val="lt1"/>
                </a:solidFill>
                <a:latin typeface="Roboto"/>
                <a:ea typeface="Roboto"/>
                <a:cs typeface="Roboto"/>
                <a:sym typeface="Roboto"/>
              </a:endParaRPr>
            </a:p>
          </p:txBody>
        </p:sp>
      </p:grpSp>
      <p:grpSp>
        <p:nvGrpSpPr>
          <p:cNvPr id="248" name="Google Shape;248;p14"/>
          <p:cNvGrpSpPr/>
          <p:nvPr/>
        </p:nvGrpSpPr>
        <p:grpSpPr>
          <a:xfrm>
            <a:off x="10699392" y="4884762"/>
            <a:ext cx="158695" cy="158695"/>
            <a:chOff x="4071231" y="5235065"/>
            <a:chExt cx="298082" cy="298082"/>
          </a:xfrm>
        </p:grpSpPr>
        <p:sp>
          <p:nvSpPr>
            <p:cNvPr id="249" name="Google Shape;249;p14"/>
            <p:cNvSpPr/>
            <p:nvPr/>
          </p:nvSpPr>
          <p:spPr>
            <a:xfrm>
              <a:off x="4071231" y="5235065"/>
              <a:ext cx="298082" cy="298082"/>
            </a:xfrm>
            <a:prstGeom prst="ellipse">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
                <a:solidFill>
                  <a:schemeClr val="lt1"/>
                </a:solidFill>
                <a:latin typeface="Roboto"/>
                <a:ea typeface="Roboto"/>
                <a:cs typeface="Roboto"/>
                <a:sym typeface="Roboto"/>
              </a:endParaRPr>
            </a:p>
          </p:txBody>
        </p:sp>
        <p:sp>
          <p:nvSpPr>
            <p:cNvPr id="250" name="Google Shape;250;p14"/>
            <p:cNvSpPr txBox="1"/>
            <p:nvPr/>
          </p:nvSpPr>
          <p:spPr>
            <a:xfrm>
              <a:off x="4086250" y="5312106"/>
              <a:ext cx="268043" cy="144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700" b="1">
                  <a:solidFill>
                    <a:schemeClr val="lt1"/>
                  </a:solidFill>
                  <a:latin typeface="Roboto"/>
                  <a:ea typeface="Roboto"/>
                  <a:cs typeface="Roboto"/>
                  <a:sym typeface="Roboto"/>
                </a:rPr>
                <a:t>Q3</a:t>
              </a:r>
              <a:endParaRPr sz="700">
                <a:solidFill>
                  <a:schemeClr val="lt1"/>
                </a:solidFill>
                <a:latin typeface="Roboto"/>
                <a:ea typeface="Roboto"/>
                <a:cs typeface="Roboto"/>
                <a:sym typeface="Roboto"/>
              </a:endParaRPr>
            </a:p>
          </p:txBody>
        </p:sp>
      </p:grpSp>
      <p:grpSp>
        <p:nvGrpSpPr>
          <p:cNvPr id="251" name="Google Shape;251;p14"/>
          <p:cNvGrpSpPr/>
          <p:nvPr/>
        </p:nvGrpSpPr>
        <p:grpSpPr>
          <a:xfrm>
            <a:off x="10271760" y="4884762"/>
            <a:ext cx="158695" cy="158695"/>
            <a:chOff x="4071231" y="5235065"/>
            <a:chExt cx="298082" cy="298082"/>
          </a:xfrm>
        </p:grpSpPr>
        <p:sp>
          <p:nvSpPr>
            <p:cNvPr id="252" name="Google Shape;252;p14"/>
            <p:cNvSpPr/>
            <p:nvPr/>
          </p:nvSpPr>
          <p:spPr>
            <a:xfrm>
              <a:off x="4071231" y="5235065"/>
              <a:ext cx="298082" cy="298082"/>
            </a:xfrm>
            <a:prstGeom prst="ellipse">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
                <a:solidFill>
                  <a:schemeClr val="lt1"/>
                </a:solidFill>
                <a:latin typeface="Roboto"/>
                <a:ea typeface="Roboto"/>
                <a:cs typeface="Roboto"/>
                <a:sym typeface="Roboto"/>
              </a:endParaRPr>
            </a:p>
          </p:txBody>
        </p:sp>
        <p:sp>
          <p:nvSpPr>
            <p:cNvPr id="253" name="Google Shape;253;p14"/>
            <p:cNvSpPr txBox="1"/>
            <p:nvPr/>
          </p:nvSpPr>
          <p:spPr>
            <a:xfrm>
              <a:off x="4086250" y="5312106"/>
              <a:ext cx="268043" cy="144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700" b="1">
                  <a:solidFill>
                    <a:schemeClr val="lt1"/>
                  </a:solidFill>
                  <a:latin typeface="Roboto"/>
                  <a:ea typeface="Roboto"/>
                  <a:cs typeface="Roboto"/>
                  <a:sym typeface="Roboto"/>
                </a:rPr>
                <a:t>Q2</a:t>
              </a:r>
              <a:endParaRPr sz="700">
                <a:solidFill>
                  <a:schemeClr val="lt1"/>
                </a:solidFill>
                <a:latin typeface="Roboto"/>
                <a:ea typeface="Roboto"/>
                <a:cs typeface="Roboto"/>
                <a:sym typeface="Roboto"/>
              </a:endParaRPr>
            </a:p>
          </p:txBody>
        </p:sp>
      </p:grpSp>
      <p:grpSp>
        <p:nvGrpSpPr>
          <p:cNvPr id="254" name="Google Shape;254;p14"/>
          <p:cNvGrpSpPr/>
          <p:nvPr/>
        </p:nvGrpSpPr>
        <p:grpSpPr>
          <a:xfrm>
            <a:off x="9844127" y="4884762"/>
            <a:ext cx="158695" cy="158695"/>
            <a:chOff x="4071231" y="5235065"/>
            <a:chExt cx="298082" cy="298082"/>
          </a:xfrm>
        </p:grpSpPr>
        <p:sp>
          <p:nvSpPr>
            <p:cNvPr id="255" name="Google Shape;255;p14"/>
            <p:cNvSpPr/>
            <p:nvPr/>
          </p:nvSpPr>
          <p:spPr>
            <a:xfrm>
              <a:off x="4071231" y="5235065"/>
              <a:ext cx="298082" cy="298082"/>
            </a:xfrm>
            <a:prstGeom prst="ellipse">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
                <a:solidFill>
                  <a:schemeClr val="lt1"/>
                </a:solidFill>
                <a:latin typeface="Roboto"/>
                <a:ea typeface="Roboto"/>
                <a:cs typeface="Roboto"/>
                <a:sym typeface="Roboto"/>
              </a:endParaRPr>
            </a:p>
          </p:txBody>
        </p:sp>
        <p:sp>
          <p:nvSpPr>
            <p:cNvPr id="256" name="Google Shape;256;p14"/>
            <p:cNvSpPr txBox="1"/>
            <p:nvPr/>
          </p:nvSpPr>
          <p:spPr>
            <a:xfrm>
              <a:off x="4086250" y="5312106"/>
              <a:ext cx="268043" cy="144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700" b="1">
                  <a:solidFill>
                    <a:schemeClr val="lt1"/>
                  </a:solidFill>
                  <a:latin typeface="Roboto"/>
                  <a:ea typeface="Roboto"/>
                  <a:cs typeface="Roboto"/>
                  <a:sym typeface="Roboto"/>
                </a:rPr>
                <a:t>Q1</a:t>
              </a:r>
              <a:endParaRPr sz="700">
                <a:solidFill>
                  <a:schemeClr val="lt1"/>
                </a:solidFill>
                <a:latin typeface="Roboto"/>
                <a:ea typeface="Roboto"/>
                <a:cs typeface="Roboto"/>
                <a:sym typeface="Roboto"/>
              </a:endParaRPr>
            </a:p>
          </p:txBody>
        </p:sp>
      </p:grpSp>
      <p:sp>
        <p:nvSpPr>
          <p:cNvPr id="257" name="Google Shape;257;p14" title="Milestone Graphic"/>
          <p:cNvSpPr/>
          <p:nvPr/>
        </p:nvSpPr>
        <p:spPr>
          <a:xfrm>
            <a:off x="9950025" y="3694050"/>
            <a:ext cx="396300" cy="80400"/>
          </a:xfrm>
          <a:prstGeom prst="roundRect">
            <a:avLst>
              <a:gd name="adj" fmla="val 50000"/>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464646"/>
              </a:solidFill>
              <a:latin typeface="Roboto"/>
              <a:ea typeface="Roboto"/>
              <a:cs typeface="Roboto"/>
              <a:sym typeface="Roboto"/>
            </a:endParaRPr>
          </a:p>
        </p:txBody>
      </p:sp>
      <p:sp>
        <p:nvSpPr>
          <p:cNvPr id="258" name="Google Shape;258;p14" title="Milestone Graphic"/>
          <p:cNvSpPr/>
          <p:nvPr/>
        </p:nvSpPr>
        <p:spPr>
          <a:xfrm>
            <a:off x="10370754" y="3451031"/>
            <a:ext cx="401496" cy="80455"/>
          </a:xfrm>
          <a:prstGeom prst="roundRect">
            <a:avLst>
              <a:gd name="adj" fmla="val 50000"/>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464646"/>
              </a:solidFill>
              <a:latin typeface="Roboto"/>
              <a:ea typeface="Roboto"/>
              <a:cs typeface="Roboto"/>
              <a:sym typeface="Roboto"/>
            </a:endParaRPr>
          </a:p>
        </p:txBody>
      </p:sp>
      <p:sp>
        <p:nvSpPr>
          <p:cNvPr id="259" name="Google Shape;259;p14" title="Milestone Graphic"/>
          <p:cNvSpPr/>
          <p:nvPr/>
        </p:nvSpPr>
        <p:spPr>
          <a:xfrm>
            <a:off x="10796795" y="3353590"/>
            <a:ext cx="401496" cy="80455"/>
          </a:xfrm>
          <a:prstGeom prst="roundRect">
            <a:avLst>
              <a:gd name="adj" fmla="val 50000"/>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464646"/>
              </a:solidFill>
              <a:latin typeface="Roboto"/>
              <a:ea typeface="Roboto"/>
              <a:cs typeface="Roboto"/>
              <a:sym typeface="Roboto"/>
            </a:endParaRPr>
          </a:p>
        </p:txBody>
      </p:sp>
      <p:sp>
        <p:nvSpPr>
          <p:cNvPr id="260" name="Google Shape;260;p14" title="Milestone Graphic"/>
          <p:cNvSpPr/>
          <p:nvPr/>
        </p:nvSpPr>
        <p:spPr>
          <a:xfrm>
            <a:off x="11222835" y="3140718"/>
            <a:ext cx="401496" cy="80455"/>
          </a:xfrm>
          <a:prstGeom prst="roundRect">
            <a:avLst>
              <a:gd name="adj" fmla="val 50000"/>
            </a:avLst>
          </a:prstGeom>
          <a:solidFill>
            <a:srgbClr val="008B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464646"/>
              </a:solidFill>
              <a:latin typeface="Roboto"/>
              <a:ea typeface="Roboto"/>
              <a:cs typeface="Roboto"/>
              <a:sym typeface="Roboto"/>
            </a:endParaRPr>
          </a:p>
        </p:txBody>
      </p:sp>
      <p:sp>
        <p:nvSpPr>
          <p:cNvPr id="261" name="Google Shape;261;p14"/>
          <p:cNvSpPr txBox="1"/>
          <p:nvPr/>
        </p:nvSpPr>
        <p:spPr>
          <a:xfrm>
            <a:off x="11436370" y="5229743"/>
            <a:ext cx="375921" cy="125503"/>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000" b="1">
                <a:solidFill>
                  <a:srgbClr val="464646"/>
                </a:solidFill>
                <a:latin typeface="Roboto"/>
                <a:ea typeface="Roboto"/>
                <a:cs typeface="Roboto"/>
                <a:sym typeface="Roboto"/>
              </a:rPr>
              <a:t>2022</a:t>
            </a:r>
            <a:endParaRPr sz="1000"/>
          </a:p>
        </p:txBody>
      </p:sp>
      <p:sp>
        <p:nvSpPr>
          <p:cNvPr id="262" name="Google Shape;262;p14"/>
          <p:cNvSpPr txBox="1"/>
          <p:nvPr/>
        </p:nvSpPr>
        <p:spPr>
          <a:xfrm>
            <a:off x="6627228" y="4307447"/>
            <a:ext cx="2313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464646"/>
                </a:solidFill>
                <a:latin typeface="Roboto"/>
                <a:ea typeface="Roboto"/>
                <a:cs typeface="Roboto"/>
                <a:sym typeface="Roboto"/>
              </a:rPr>
              <a:t>100 </a:t>
            </a:r>
            <a:endParaRPr/>
          </a:p>
        </p:txBody>
      </p:sp>
      <p:sp>
        <p:nvSpPr>
          <p:cNvPr id="263" name="Google Shape;263;p14"/>
          <p:cNvSpPr txBox="1"/>
          <p:nvPr/>
        </p:nvSpPr>
        <p:spPr>
          <a:xfrm>
            <a:off x="6601134" y="4465249"/>
            <a:ext cx="283500" cy="88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800">
                <a:solidFill>
                  <a:srgbClr val="D8D8D8"/>
                </a:solidFill>
                <a:latin typeface="Roboto"/>
                <a:ea typeface="Roboto"/>
                <a:cs typeface="Roboto"/>
                <a:sym typeface="Roboto"/>
              </a:rPr>
              <a:t>Q1 </a:t>
            </a:r>
            <a:endParaRPr sz="800">
              <a:solidFill>
                <a:srgbClr val="D8D8D8"/>
              </a:solidFill>
              <a:latin typeface="Roboto"/>
              <a:ea typeface="Roboto"/>
              <a:cs typeface="Roboto"/>
              <a:sym typeface="Roboto"/>
            </a:endParaRPr>
          </a:p>
          <a:p>
            <a:pPr marL="0" marR="0" lvl="0" indent="0" algn="ctr" rtl="0">
              <a:spcBef>
                <a:spcPts val="0"/>
              </a:spcBef>
              <a:spcAft>
                <a:spcPts val="0"/>
              </a:spcAft>
              <a:buNone/>
            </a:pPr>
            <a:r>
              <a:rPr lang="en-US" sz="800">
                <a:solidFill>
                  <a:srgbClr val="D8D8D8"/>
                </a:solidFill>
                <a:latin typeface="Roboto"/>
                <a:ea typeface="Roboto"/>
                <a:cs typeface="Roboto"/>
                <a:sym typeface="Roboto"/>
              </a:rPr>
              <a:t>2019</a:t>
            </a:r>
            <a:endParaRPr sz="800">
              <a:solidFill>
                <a:srgbClr val="D8D8D8"/>
              </a:solidFill>
            </a:endParaRPr>
          </a:p>
        </p:txBody>
      </p:sp>
      <p:sp>
        <p:nvSpPr>
          <p:cNvPr id="264" name="Google Shape;264;p14"/>
          <p:cNvSpPr txBox="1"/>
          <p:nvPr/>
        </p:nvSpPr>
        <p:spPr>
          <a:xfrm>
            <a:off x="7807475" y="3952938"/>
            <a:ext cx="4218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464646"/>
                </a:solidFill>
                <a:latin typeface="Roboto"/>
                <a:ea typeface="Roboto"/>
                <a:cs typeface="Roboto"/>
                <a:sym typeface="Roboto"/>
              </a:rPr>
              <a:t>1,000 </a:t>
            </a:r>
            <a:endParaRPr/>
          </a:p>
        </p:txBody>
      </p:sp>
      <p:sp>
        <p:nvSpPr>
          <p:cNvPr id="265" name="Google Shape;265;p14"/>
          <p:cNvSpPr txBox="1"/>
          <p:nvPr/>
        </p:nvSpPr>
        <p:spPr>
          <a:xfrm>
            <a:off x="7436062" y="4061625"/>
            <a:ext cx="3063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464646"/>
                </a:solidFill>
                <a:latin typeface="Roboto"/>
                <a:ea typeface="Roboto"/>
                <a:cs typeface="Roboto"/>
                <a:sym typeface="Roboto"/>
              </a:rPr>
              <a:t>800 </a:t>
            </a:r>
            <a:endParaRPr/>
          </a:p>
        </p:txBody>
      </p:sp>
      <p:sp>
        <p:nvSpPr>
          <p:cNvPr id="266" name="Google Shape;266;p14"/>
          <p:cNvSpPr txBox="1"/>
          <p:nvPr/>
        </p:nvSpPr>
        <p:spPr>
          <a:xfrm>
            <a:off x="7015426" y="4249575"/>
            <a:ext cx="2835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464646"/>
                </a:solidFill>
                <a:latin typeface="Roboto"/>
                <a:ea typeface="Roboto"/>
                <a:cs typeface="Roboto"/>
                <a:sym typeface="Roboto"/>
              </a:rPr>
              <a:t>250 </a:t>
            </a:r>
            <a:endParaRPr/>
          </a:p>
        </p:txBody>
      </p:sp>
      <p:sp>
        <p:nvSpPr>
          <p:cNvPr id="267" name="Google Shape;267;p14"/>
          <p:cNvSpPr txBox="1"/>
          <p:nvPr/>
        </p:nvSpPr>
        <p:spPr>
          <a:xfrm>
            <a:off x="7025121" y="4397350"/>
            <a:ext cx="283500" cy="88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800">
                <a:solidFill>
                  <a:srgbClr val="D8D8D8"/>
                </a:solidFill>
                <a:latin typeface="Roboto"/>
                <a:ea typeface="Roboto"/>
                <a:cs typeface="Roboto"/>
                <a:sym typeface="Roboto"/>
              </a:rPr>
              <a:t>Q2 2019</a:t>
            </a:r>
            <a:endParaRPr sz="800">
              <a:solidFill>
                <a:srgbClr val="D8D8D8"/>
              </a:solidFill>
            </a:endParaRPr>
          </a:p>
        </p:txBody>
      </p:sp>
      <p:sp>
        <p:nvSpPr>
          <p:cNvPr id="268" name="Google Shape;268;p14"/>
          <p:cNvSpPr txBox="1"/>
          <p:nvPr/>
        </p:nvSpPr>
        <p:spPr>
          <a:xfrm>
            <a:off x="7455831" y="4214016"/>
            <a:ext cx="283500" cy="88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800">
                <a:solidFill>
                  <a:srgbClr val="D8D8D8"/>
                </a:solidFill>
                <a:latin typeface="Roboto"/>
                <a:ea typeface="Roboto"/>
                <a:cs typeface="Roboto"/>
                <a:sym typeface="Roboto"/>
              </a:rPr>
              <a:t>Q3 2019</a:t>
            </a:r>
            <a:endParaRPr sz="800">
              <a:solidFill>
                <a:srgbClr val="D8D8D8"/>
              </a:solidFill>
            </a:endParaRPr>
          </a:p>
        </p:txBody>
      </p:sp>
      <p:sp>
        <p:nvSpPr>
          <p:cNvPr id="269" name="Google Shape;269;p14"/>
          <p:cNvSpPr txBox="1"/>
          <p:nvPr/>
        </p:nvSpPr>
        <p:spPr>
          <a:xfrm>
            <a:off x="7868421" y="4136078"/>
            <a:ext cx="283500" cy="88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800">
                <a:solidFill>
                  <a:srgbClr val="D8D8D8"/>
                </a:solidFill>
                <a:latin typeface="Roboto"/>
                <a:ea typeface="Roboto"/>
                <a:cs typeface="Roboto"/>
                <a:sym typeface="Roboto"/>
              </a:rPr>
              <a:t>Q4 2019</a:t>
            </a:r>
            <a:endParaRPr sz="800">
              <a:solidFill>
                <a:srgbClr val="D8D8D8"/>
              </a:solidFill>
            </a:endParaRPr>
          </a:p>
        </p:txBody>
      </p:sp>
      <p:sp>
        <p:nvSpPr>
          <p:cNvPr id="270" name="Google Shape;270;p14"/>
          <p:cNvSpPr txBox="1"/>
          <p:nvPr/>
        </p:nvSpPr>
        <p:spPr>
          <a:xfrm>
            <a:off x="8294409" y="3899294"/>
            <a:ext cx="283500" cy="88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800">
                <a:solidFill>
                  <a:srgbClr val="D8D8D8"/>
                </a:solidFill>
                <a:latin typeface="Roboto"/>
                <a:ea typeface="Roboto"/>
                <a:cs typeface="Roboto"/>
                <a:sym typeface="Roboto"/>
              </a:rPr>
              <a:t>Q1 2020</a:t>
            </a:r>
            <a:endParaRPr sz="800">
              <a:solidFill>
                <a:srgbClr val="D8D8D8"/>
              </a:solidFill>
            </a:endParaRPr>
          </a:p>
        </p:txBody>
      </p:sp>
      <p:sp>
        <p:nvSpPr>
          <p:cNvPr id="271" name="Google Shape;271;p14"/>
          <p:cNvSpPr txBox="1"/>
          <p:nvPr/>
        </p:nvSpPr>
        <p:spPr>
          <a:xfrm>
            <a:off x="8719732" y="3791244"/>
            <a:ext cx="283500" cy="88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800">
                <a:solidFill>
                  <a:srgbClr val="D8D8D8"/>
                </a:solidFill>
                <a:latin typeface="Roboto"/>
                <a:ea typeface="Roboto"/>
                <a:cs typeface="Roboto"/>
                <a:sym typeface="Roboto"/>
              </a:rPr>
              <a:t>Q2 2020</a:t>
            </a:r>
            <a:endParaRPr sz="800">
              <a:solidFill>
                <a:srgbClr val="D8D8D8"/>
              </a:solidFill>
            </a:endParaRPr>
          </a:p>
        </p:txBody>
      </p:sp>
      <p:sp>
        <p:nvSpPr>
          <p:cNvPr id="272" name="Google Shape;272;p14"/>
          <p:cNvSpPr txBox="1"/>
          <p:nvPr/>
        </p:nvSpPr>
        <p:spPr>
          <a:xfrm>
            <a:off x="9142228" y="3703270"/>
            <a:ext cx="283500" cy="88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800">
                <a:solidFill>
                  <a:srgbClr val="D8D8D8"/>
                </a:solidFill>
                <a:latin typeface="Roboto"/>
                <a:ea typeface="Roboto"/>
                <a:cs typeface="Roboto"/>
                <a:sym typeface="Roboto"/>
              </a:rPr>
              <a:t>Q3 2020</a:t>
            </a:r>
            <a:endParaRPr sz="800">
              <a:solidFill>
                <a:srgbClr val="D8D8D8"/>
              </a:solidFill>
            </a:endParaRPr>
          </a:p>
        </p:txBody>
      </p:sp>
      <p:sp>
        <p:nvSpPr>
          <p:cNvPr id="273" name="Google Shape;273;p14"/>
          <p:cNvSpPr txBox="1"/>
          <p:nvPr/>
        </p:nvSpPr>
        <p:spPr>
          <a:xfrm>
            <a:off x="9566138" y="3595220"/>
            <a:ext cx="283500" cy="88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800">
                <a:solidFill>
                  <a:srgbClr val="D8D8D8"/>
                </a:solidFill>
                <a:latin typeface="Roboto"/>
                <a:ea typeface="Roboto"/>
                <a:cs typeface="Roboto"/>
                <a:sym typeface="Roboto"/>
              </a:rPr>
              <a:t>Q4 2020</a:t>
            </a:r>
            <a:endParaRPr sz="800">
              <a:solidFill>
                <a:srgbClr val="D8D8D8"/>
              </a:solidFill>
            </a:endParaRPr>
          </a:p>
        </p:txBody>
      </p:sp>
      <p:sp>
        <p:nvSpPr>
          <p:cNvPr id="274" name="Google Shape;274;p14"/>
          <p:cNvSpPr txBox="1"/>
          <p:nvPr/>
        </p:nvSpPr>
        <p:spPr>
          <a:xfrm>
            <a:off x="10010217" y="3428106"/>
            <a:ext cx="283500" cy="88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800">
                <a:solidFill>
                  <a:srgbClr val="D8D8D8"/>
                </a:solidFill>
                <a:latin typeface="Roboto"/>
                <a:ea typeface="Roboto"/>
                <a:cs typeface="Roboto"/>
                <a:sym typeface="Roboto"/>
              </a:rPr>
              <a:t>Q1 2021</a:t>
            </a:r>
            <a:endParaRPr sz="800">
              <a:solidFill>
                <a:srgbClr val="D8D8D8"/>
              </a:solidFill>
            </a:endParaRPr>
          </a:p>
        </p:txBody>
      </p:sp>
      <p:sp>
        <p:nvSpPr>
          <p:cNvPr id="275" name="Google Shape;275;p14"/>
          <p:cNvSpPr txBox="1"/>
          <p:nvPr/>
        </p:nvSpPr>
        <p:spPr>
          <a:xfrm>
            <a:off x="10434127" y="3184545"/>
            <a:ext cx="283500" cy="88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800">
                <a:solidFill>
                  <a:srgbClr val="D8D8D8"/>
                </a:solidFill>
                <a:latin typeface="Roboto"/>
                <a:ea typeface="Roboto"/>
                <a:cs typeface="Roboto"/>
                <a:sym typeface="Roboto"/>
              </a:rPr>
              <a:t>Q2 2021</a:t>
            </a:r>
            <a:endParaRPr sz="800">
              <a:solidFill>
                <a:srgbClr val="D8D8D8"/>
              </a:solidFill>
            </a:endParaRPr>
          </a:p>
        </p:txBody>
      </p:sp>
      <p:sp>
        <p:nvSpPr>
          <p:cNvPr id="276" name="Google Shape;276;p14"/>
          <p:cNvSpPr txBox="1"/>
          <p:nvPr/>
        </p:nvSpPr>
        <p:spPr>
          <a:xfrm>
            <a:off x="10858036" y="3086534"/>
            <a:ext cx="283500" cy="88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800">
                <a:solidFill>
                  <a:srgbClr val="D8D8D8"/>
                </a:solidFill>
                <a:latin typeface="Roboto"/>
                <a:ea typeface="Roboto"/>
                <a:cs typeface="Roboto"/>
                <a:sym typeface="Roboto"/>
              </a:rPr>
              <a:t>Q3 2021</a:t>
            </a:r>
            <a:endParaRPr sz="800">
              <a:solidFill>
                <a:srgbClr val="D8D8D8"/>
              </a:solidFill>
            </a:endParaRPr>
          </a:p>
        </p:txBody>
      </p:sp>
      <p:sp>
        <p:nvSpPr>
          <p:cNvPr id="277" name="Google Shape;277;p14"/>
          <p:cNvSpPr txBox="1"/>
          <p:nvPr/>
        </p:nvSpPr>
        <p:spPr>
          <a:xfrm>
            <a:off x="11281946" y="2873089"/>
            <a:ext cx="283500" cy="88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800">
                <a:solidFill>
                  <a:srgbClr val="D8D8D8"/>
                </a:solidFill>
                <a:latin typeface="Roboto"/>
                <a:ea typeface="Roboto"/>
                <a:cs typeface="Roboto"/>
                <a:sym typeface="Roboto"/>
              </a:rPr>
              <a:t>Q4 2021</a:t>
            </a:r>
            <a:endParaRPr sz="800">
              <a:solidFill>
                <a:srgbClr val="D8D8D8"/>
              </a:solidFill>
            </a:endParaRPr>
          </a:p>
        </p:txBody>
      </p:sp>
      <p:sp>
        <p:nvSpPr>
          <p:cNvPr id="278" name="Google Shape;278;p14"/>
          <p:cNvSpPr txBox="1"/>
          <p:nvPr/>
        </p:nvSpPr>
        <p:spPr>
          <a:xfrm>
            <a:off x="8241733" y="3746414"/>
            <a:ext cx="3762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464646"/>
                </a:solidFill>
                <a:latin typeface="Roboto"/>
                <a:ea typeface="Roboto"/>
                <a:cs typeface="Roboto"/>
                <a:sym typeface="Roboto"/>
              </a:rPr>
              <a:t>48,500 </a:t>
            </a:r>
            <a:endParaRPr/>
          </a:p>
        </p:txBody>
      </p:sp>
      <p:sp>
        <p:nvSpPr>
          <p:cNvPr id="279" name="Google Shape;279;p14"/>
          <p:cNvSpPr txBox="1"/>
          <p:nvPr/>
        </p:nvSpPr>
        <p:spPr>
          <a:xfrm>
            <a:off x="8688387" y="3623413"/>
            <a:ext cx="3834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464646"/>
                </a:solidFill>
                <a:latin typeface="Roboto"/>
                <a:ea typeface="Roboto"/>
                <a:cs typeface="Roboto"/>
                <a:sym typeface="Roboto"/>
              </a:rPr>
              <a:t>55,000</a:t>
            </a:r>
            <a:endParaRPr/>
          </a:p>
        </p:txBody>
      </p:sp>
      <p:sp>
        <p:nvSpPr>
          <p:cNvPr id="280" name="Google Shape;280;p14"/>
          <p:cNvSpPr txBox="1"/>
          <p:nvPr/>
        </p:nvSpPr>
        <p:spPr>
          <a:xfrm>
            <a:off x="9509758" y="3430950"/>
            <a:ext cx="3963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464646"/>
                </a:solidFill>
                <a:latin typeface="Roboto"/>
                <a:ea typeface="Roboto"/>
                <a:cs typeface="Roboto"/>
                <a:sym typeface="Roboto"/>
              </a:rPr>
              <a:t>106,000</a:t>
            </a:r>
            <a:endParaRPr/>
          </a:p>
        </p:txBody>
      </p:sp>
      <p:sp>
        <p:nvSpPr>
          <p:cNvPr id="281" name="Google Shape;281;p14"/>
          <p:cNvSpPr txBox="1"/>
          <p:nvPr/>
        </p:nvSpPr>
        <p:spPr>
          <a:xfrm>
            <a:off x="9104980" y="3493876"/>
            <a:ext cx="3768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464646"/>
                </a:solidFill>
                <a:latin typeface="Roboto"/>
                <a:ea typeface="Roboto"/>
                <a:cs typeface="Roboto"/>
                <a:sym typeface="Roboto"/>
              </a:rPr>
              <a:t>70,000</a:t>
            </a:r>
            <a:endParaRPr/>
          </a:p>
        </p:txBody>
      </p:sp>
      <p:sp>
        <p:nvSpPr>
          <p:cNvPr id="282" name="Google Shape;282;p14"/>
          <p:cNvSpPr txBox="1"/>
          <p:nvPr/>
        </p:nvSpPr>
        <p:spPr>
          <a:xfrm>
            <a:off x="9923484" y="3086533"/>
            <a:ext cx="4071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008BFC"/>
                </a:solidFill>
                <a:latin typeface="Roboto"/>
                <a:ea typeface="Roboto"/>
                <a:cs typeface="Roboto"/>
                <a:sym typeface="Roboto"/>
              </a:rPr>
              <a:t>Today </a:t>
            </a:r>
            <a:endParaRPr/>
          </a:p>
        </p:txBody>
      </p:sp>
      <p:sp>
        <p:nvSpPr>
          <p:cNvPr id="283" name="Google Shape;283;p14"/>
          <p:cNvSpPr txBox="1"/>
          <p:nvPr/>
        </p:nvSpPr>
        <p:spPr>
          <a:xfrm>
            <a:off x="9941087" y="3273343"/>
            <a:ext cx="4218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464646"/>
                </a:solidFill>
                <a:latin typeface="Roboto"/>
                <a:ea typeface="Roboto"/>
                <a:cs typeface="Roboto"/>
                <a:sym typeface="Roboto"/>
              </a:rPr>
              <a:t>135,000</a:t>
            </a:r>
            <a:endParaRPr/>
          </a:p>
        </p:txBody>
      </p:sp>
      <p:sp>
        <p:nvSpPr>
          <p:cNvPr id="284" name="Google Shape;284;p14"/>
          <p:cNvSpPr txBox="1"/>
          <p:nvPr/>
        </p:nvSpPr>
        <p:spPr>
          <a:xfrm>
            <a:off x="10347703" y="3022704"/>
            <a:ext cx="4218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464646"/>
                </a:solidFill>
                <a:latin typeface="Roboto"/>
                <a:ea typeface="Roboto"/>
                <a:cs typeface="Roboto"/>
                <a:sym typeface="Roboto"/>
              </a:rPr>
              <a:t>181,000</a:t>
            </a:r>
            <a:endParaRPr/>
          </a:p>
        </p:txBody>
      </p:sp>
      <p:sp>
        <p:nvSpPr>
          <p:cNvPr id="285" name="Google Shape;285;p14"/>
          <p:cNvSpPr txBox="1"/>
          <p:nvPr/>
        </p:nvSpPr>
        <p:spPr>
          <a:xfrm>
            <a:off x="10786654" y="2939066"/>
            <a:ext cx="4218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464646"/>
                </a:solidFill>
                <a:latin typeface="Roboto"/>
                <a:ea typeface="Roboto"/>
                <a:cs typeface="Roboto"/>
                <a:sym typeface="Roboto"/>
              </a:rPr>
              <a:t>203,000</a:t>
            </a:r>
            <a:endParaRPr/>
          </a:p>
        </p:txBody>
      </p:sp>
      <p:sp>
        <p:nvSpPr>
          <p:cNvPr id="286" name="Google Shape;286;p14"/>
          <p:cNvSpPr txBox="1"/>
          <p:nvPr/>
        </p:nvSpPr>
        <p:spPr>
          <a:xfrm>
            <a:off x="11212799" y="2733406"/>
            <a:ext cx="421800" cy="12300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800">
                <a:solidFill>
                  <a:srgbClr val="464646"/>
                </a:solidFill>
                <a:latin typeface="Roboto"/>
                <a:ea typeface="Roboto"/>
                <a:cs typeface="Roboto"/>
                <a:sym typeface="Roboto"/>
              </a:rPr>
              <a:t>251,000</a:t>
            </a:r>
            <a:endParaRPr/>
          </a:p>
        </p:txBody>
      </p:sp>
      <p:sp>
        <p:nvSpPr>
          <p:cNvPr id="287" name="Google Shape;287;p14"/>
          <p:cNvSpPr/>
          <p:nvPr/>
        </p:nvSpPr>
        <p:spPr>
          <a:xfrm>
            <a:off x="10056170" y="2766762"/>
            <a:ext cx="184015" cy="255940"/>
          </a:xfrm>
          <a:custGeom>
            <a:avLst/>
            <a:gdLst/>
            <a:ahLst/>
            <a:cxnLst/>
            <a:rect l="l" t="t" r="r" b="b"/>
            <a:pathLst>
              <a:path w="497" h="693" extrusionOk="0">
                <a:moveTo>
                  <a:pt x="249" y="0"/>
                </a:moveTo>
                <a:cubicBezTo>
                  <a:pt x="113" y="0"/>
                  <a:pt x="0" y="110"/>
                  <a:pt x="0" y="250"/>
                </a:cubicBezTo>
                <a:cubicBezTo>
                  <a:pt x="0" y="303"/>
                  <a:pt x="16" y="351"/>
                  <a:pt x="46" y="395"/>
                </a:cubicBezTo>
                <a:cubicBezTo>
                  <a:pt x="229" y="682"/>
                  <a:pt x="229" y="682"/>
                  <a:pt x="229" y="682"/>
                </a:cubicBezTo>
                <a:cubicBezTo>
                  <a:pt x="234" y="689"/>
                  <a:pt x="241" y="693"/>
                  <a:pt x="248" y="693"/>
                </a:cubicBezTo>
                <a:cubicBezTo>
                  <a:pt x="256" y="693"/>
                  <a:pt x="263" y="689"/>
                  <a:pt x="268" y="682"/>
                </a:cubicBezTo>
                <a:cubicBezTo>
                  <a:pt x="451" y="394"/>
                  <a:pt x="451" y="394"/>
                  <a:pt x="451" y="394"/>
                </a:cubicBezTo>
                <a:cubicBezTo>
                  <a:pt x="481" y="352"/>
                  <a:pt x="497" y="302"/>
                  <a:pt x="497" y="250"/>
                </a:cubicBezTo>
                <a:cubicBezTo>
                  <a:pt x="497" y="112"/>
                  <a:pt x="386" y="0"/>
                  <a:pt x="249" y="0"/>
                </a:cubicBezTo>
                <a:close/>
                <a:moveTo>
                  <a:pt x="380" y="343"/>
                </a:moveTo>
                <a:cubicBezTo>
                  <a:pt x="380" y="354"/>
                  <a:pt x="375" y="361"/>
                  <a:pt x="370" y="364"/>
                </a:cubicBezTo>
                <a:cubicBezTo>
                  <a:pt x="367" y="366"/>
                  <a:pt x="363" y="367"/>
                  <a:pt x="359" y="368"/>
                </a:cubicBezTo>
                <a:cubicBezTo>
                  <a:pt x="345" y="370"/>
                  <a:pt x="276" y="379"/>
                  <a:pt x="208" y="383"/>
                </a:cubicBezTo>
                <a:cubicBezTo>
                  <a:pt x="144" y="387"/>
                  <a:pt x="137" y="380"/>
                  <a:pt x="133" y="376"/>
                </a:cubicBezTo>
                <a:cubicBezTo>
                  <a:pt x="115" y="358"/>
                  <a:pt x="124" y="242"/>
                  <a:pt x="126" y="210"/>
                </a:cubicBezTo>
                <a:cubicBezTo>
                  <a:pt x="127" y="200"/>
                  <a:pt x="129" y="193"/>
                  <a:pt x="133" y="187"/>
                </a:cubicBezTo>
                <a:cubicBezTo>
                  <a:pt x="139" y="176"/>
                  <a:pt x="151" y="170"/>
                  <a:pt x="164" y="170"/>
                </a:cubicBezTo>
                <a:cubicBezTo>
                  <a:pt x="164" y="170"/>
                  <a:pt x="164" y="170"/>
                  <a:pt x="233" y="170"/>
                </a:cubicBezTo>
                <a:cubicBezTo>
                  <a:pt x="233" y="170"/>
                  <a:pt x="233" y="170"/>
                  <a:pt x="213" y="120"/>
                </a:cubicBezTo>
                <a:cubicBezTo>
                  <a:pt x="213" y="120"/>
                  <a:pt x="213" y="120"/>
                  <a:pt x="213" y="119"/>
                </a:cubicBezTo>
                <a:cubicBezTo>
                  <a:pt x="206" y="120"/>
                  <a:pt x="200" y="114"/>
                  <a:pt x="199" y="106"/>
                </a:cubicBezTo>
                <a:cubicBezTo>
                  <a:pt x="197" y="99"/>
                  <a:pt x="202" y="91"/>
                  <a:pt x="209" y="90"/>
                </a:cubicBezTo>
                <a:cubicBezTo>
                  <a:pt x="216" y="89"/>
                  <a:pt x="223" y="95"/>
                  <a:pt x="224" y="103"/>
                </a:cubicBezTo>
                <a:cubicBezTo>
                  <a:pt x="225" y="108"/>
                  <a:pt x="223" y="112"/>
                  <a:pt x="220" y="116"/>
                </a:cubicBezTo>
                <a:cubicBezTo>
                  <a:pt x="220" y="116"/>
                  <a:pt x="220" y="116"/>
                  <a:pt x="240" y="171"/>
                </a:cubicBezTo>
                <a:cubicBezTo>
                  <a:pt x="240" y="171"/>
                  <a:pt x="240" y="171"/>
                  <a:pt x="256" y="171"/>
                </a:cubicBezTo>
                <a:cubicBezTo>
                  <a:pt x="256" y="171"/>
                  <a:pt x="256" y="171"/>
                  <a:pt x="278" y="125"/>
                </a:cubicBezTo>
                <a:cubicBezTo>
                  <a:pt x="276" y="121"/>
                  <a:pt x="276" y="116"/>
                  <a:pt x="278" y="112"/>
                </a:cubicBezTo>
                <a:cubicBezTo>
                  <a:pt x="282" y="107"/>
                  <a:pt x="288" y="104"/>
                  <a:pt x="293" y="107"/>
                </a:cubicBezTo>
                <a:cubicBezTo>
                  <a:pt x="298" y="110"/>
                  <a:pt x="299" y="117"/>
                  <a:pt x="296" y="122"/>
                </a:cubicBezTo>
                <a:cubicBezTo>
                  <a:pt x="294" y="126"/>
                  <a:pt x="290" y="128"/>
                  <a:pt x="286" y="129"/>
                </a:cubicBezTo>
                <a:cubicBezTo>
                  <a:pt x="286" y="129"/>
                  <a:pt x="286" y="129"/>
                  <a:pt x="286" y="129"/>
                </a:cubicBezTo>
                <a:cubicBezTo>
                  <a:pt x="286" y="129"/>
                  <a:pt x="286" y="129"/>
                  <a:pt x="264" y="172"/>
                </a:cubicBezTo>
                <a:cubicBezTo>
                  <a:pt x="283" y="175"/>
                  <a:pt x="338" y="182"/>
                  <a:pt x="353" y="183"/>
                </a:cubicBezTo>
                <a:cubicBezTo>
                  <a:pt x="357" y="184"/>
                  <a:pt x="362" y="185"/>
                  <a:pt x="365" y="188"/>
                </a:cubicBezTo>
                <a:cubicBezTo>
                  <a:pt x="380" y="196"/>
                  <a:pt x="380" y="210"/>
                  <a:pt x="380" y="210"/>
                </a:cubicBezTo>
                <a:cubicBezTo>
                  <a:pt x="380" y="210"/>
                  <a:pt x="381" y="323"/>
                  <a:pt x="380" y="343"/>
                </a:cubicBezTo>
                <a:close/>
              </a:path>
            </a:pathLst>
          </a:custGeom>
          <a:solidFill>
            <a:srgbClr val="008BFC"/>
          </a:solidFill>
          <a:ln>
            <a:noFill/>
          </a:ln>
          <a:effectLst>
            <a:outerShdw blurRad="76200" sy="23000" kx="-1200000" algn="bl" rotWithShape="0">
              <a:srgbClr val="000000">
                <a:alpha val="2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1000">
              <a:solidFill>
                <a:schemeClr val="dk1"/>
              </a:solidFill>
              <a:latin typeface="Roboto"/>
              <a:ea typeface="Roboto"/>
              <a:cs typeface="Roboto"/>
              <a:sym typeface="Roboto"/>
            </a:endParaRPr>
          </a:p>
        </p:txBody>
      </p:sp>
      <p:sp>
        <p:nvSpPr>
          <p:cNvPr id="288" name="Google Shape;288;p14"/>
          <p:cNvSpPr/>
          <p:nvPr/>
        </p:nvSpPr>
        <p:spPr>
          <a:xfrm rot="-5400000">
            <a:off x="5339250" y="3773375"/>
            <a:ext cx="1879800" cy="211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800" b="1">
                <a:solidFill>
                  <a:srgbClr val="464646"/>
                </a:solidFill>
                <a:latin typeface="Roboto"/>
                <a:ea typeface="Roboto"/>
                <a:cs typeface="Roboto"/>
                <a:sym typeface="Roboto"/>
              </a:rPr>
              <a:t>DIGITAL SIGNS</a:t>
            </a:r>
            <a:endParaRPr/>
          </a:p>
        </p:txBody>
      </p:sp>
      <p:sp>
        <p:nvSpPr>
          <p:cNvPr id="289" name="Google Shape;289;p14"/>
          <p:cNvSpPr/>
          <p:nvPr/>
        </p:nvSpPr>
        <p:spPr>
          <a:xfrm>
            <a:off x="213360" y="1890944"/>
            <a:ext cx="5822545" cy="3888419"/>
          </a:xfrm>
          <a:prstGeom prst="roundRect">
            <a:avLst>
              <a:gd name="adj" fmla="val 2740"/>
            </a:avLst>
          </a:prstGeom>
          <a:noFill/>
          <a:ln w="12700"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290" name="Google Shape;290;p14"/>
          <p:cNvSpPr/>
          <p:nvPr/>
        </p:nvSpPr>
        <p:spPr>
          <a:xfrm>
            <a:off x="2059308" y="2119803"/>
            <a:ext cx="2130648"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rgbClr val="0090FF"/>
                </a:solidFill>
                <a:latin typeface="Roboto"/>
                <a:ea typeface="Roboto"/>
                <a:cs typeface="Roboto"/>
                <a:sym typeface="Roboto"/>
              </a:rPr>
              <a:t>Our network, today</a:t>
            </a:r>
            <a:endParaRPr sz="1800">
              <a:solidFill>
                <a:srgbClr val="0090FF"/>
              </a:solidFill>
              <a:latin typeface="Roboto"/>
              <a:ea typeface="Roboto"/>
              <a:cs typeface="Roboto"/>
              <a:sym typeface="Roboto"/>
            </a:endParaRPr>
          </a:p>
        </p:txBody>
      </p:sp>
      <p:sp>
        <p:nvSpPr>
          <p:cNvPr id="291" name="Google Shape;291;p14"/>
          <p:cNvSpPr/>
          <p:nvPr/>
        </p:nvSpPr>
        <p:spPr>
          <a:xfrm>
            <a:off x="7814506" y="2115696"/>
            <a:ext cx="2063385"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rgbClr val="0090FF"/>
                </a:solidFill>
                <a:latin typeface="Roboto"/>
                <a:ea typeface="Roboto"/>
                <a:cs typeface="Roboto"/>
                <a:sym typeface="Roboto"/>
              </a:rPr>
              <a:t>Our network, soon</a:t>
            </a:r>
            <a:endParaRPr sz="1800">
              <a:solidFill>
                <a:srgbClr val="0090FF"/>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15"/>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AUDIENCES </a:t>
            </a:r>
            <a:endParaRPr/>
          </a:p>
        </p:txBody>
      </p:sp>
      <p:sp>
        <p:nvSpPr>
          <p:cNvPr id="297" name="Google Shape;297;p15"/>
          <p:cNvSpPr txBox="1">
            <a:spLocks noGrp="1"/>
          </p:cNvSpPr>
          <p:nvPr>
            <p:ph type="sldNum" idx="12"/>
          </p:nvPr>
        </p:nvSpPr>
        <p:spPr>
          <a:xfrm>
            <a:off x="9281831" y="6418246"/>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298" name="Google Shape;298;p15"/>
          <p:cNvSpPr txBox="1"/>
          <p:nvPr/>
        </p:nvSpPr>
        <p:spPr>
          <a:xfrm>
            <a:off x="371042" y="955141"/>
            <a:ext cx="11258983" cy="276999"/>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800">
                <a:solidFill>
                  <a:srgbClr val="44546A"/>
                </a:solidFill>
                <a:latin typeface="Roboto"/>
                <a:ea typeface="Roboto"/>
                <a:cs typeface="Roboto"/>
                <a:sym typeface="Roboto"/>
              </a:rPr>
              <a:t>AdStash’s network exposes your advertisers’ messaging to a large, varied, unique set of audiences. </a:t>
            </a:r>
            <a:endParaRPr sz="1800" b="0" i="0" u="none" strike="noStrike" cap="none">
              <a:solidFill>
                <a:srgbClr val="44546A"/>
              </a:solidFill>
              <a:latin typeface="Roboto"/>
              <a:ea typeface="Roboto"/>
              <a:cs typeface="Roboto"/>
              <a:sym typeface="Roboto"/>
            </a:endParaRPr>
          </a:p>
        </p:txBody>
      </p:sp>
      <p:sp>
        <p:nvSpPr>
          <p:cNvPr id="299" name="Google Shape;299;p15"/>
          <p:cNvSpPr/>
          <p:nvPr/>
        </p:nvSpPr>
        <p:spPr>
          <a:xfrm flipH="1">
            <a:off x="371100" y="1637300"/>
            <a:ext cx="3657600" cy="4444800"/>
          </a:xfrm>
          <a:prstGeom prst="roundRect">
            <a:avLst>
              <a:gd name="adj" fmla="val 5436"/>
            </a:avLst>
          </a:prstGeom>
          <a:noFill/>
          <a:ln w="28575"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Poppins"/>
              <a:ea typeface="Poppins"/>
              <a:cs typeface="Poppins"/>
              <a:sym typeface="Poppins"/>
            </a:endParaRPr>
          </a:p>
        </p:txBody>
      </p:sp>
      <p:sp>
        <p:nvSpPr>
          <p:cNvPr id="300" name="Google Shape;300;p15"/>
          <p:cNvSpPr/>
          <p:nvPr/>
        </p:nvSpPr>
        <p:spPr>
          <a:xfrm flipH="1">
            <a:off x="4267150" y="1637300"/>
            <a:ext cx="3657600" cy="4444800"/>
          </a:xfrm>
          <a:prstGeom prst="roundRect">
            <a:avLst>
              <a:gd name="adj" fmla="val 5436"/>
            </a:avLst>
          </a:prstGeom>
          <a:noFill/>
          <a:ln w="28575"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Poppins"/>
              <a:ea typeface="Poppins"/>
              <a:cs typeface="Poppins"/>
              <a:sym typeface="Poppins"/>
            </a:endParaRPr>
          </a:p>
        </p:txBody>
      </p:sp>
      <p:sp>
        <p:nvSpPr>
          <p:cNvPr id="301" name="Google Shape;301;p15"/>
          <p:cNvSpPr/>
          <p:nvPr/>
        </p:nvSpPr>
        <p:spPr>
          <a:xfrm flipH="1">
            <a:off x="8163250" y="1637300"/>
            <a:ext cx="3657600" cy="4444800"/>
          </a:xfrm>
          <a:prstGeom prst="roundRect">
            <a:avLst>
              <a:gd name="adj" fmla="val 5436"/>
            </a:avLst>
          </a:prstGeom>
          <a:noFill/>
          <a:ln w="28575"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Poppins"/>
              <a:ea typeface="Poppins"/>
              <a:cs typeface="Poppins"/>
              <a:sym typeface="Poppins"/>
            </a:endParaRPr>
          </a:p>
        </p:txBody>
      </p:sp>
      <p:sp>
        <p:nvSpPr>
          <p:cNvPr id="302" name="Google Shape;302;p15"/>
          <p:cNvSpPr/>
          <p:nvPr/>
        </p:nvSpPr>
        <p:spPr>
          <a:xfrm flipH="1">
            <a:off x="9019426" y="2526477"/>
            <a:ext cx="1945500" cy="602400"/>
          </a:xfrm>
          <a:prstGeom prst="roundRect">
            <a:avLst>
              <a:gd name="adj" fmla="val 5436"/>
            </a:avLst>
          </a:prstGeom>
          <a:noFill/>
          <a:ln w="1905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rgbClr val="FFFFFF"/>
              </a:solidFill>
              <a:latin typeface="Roboto"/>
              <a:ea typeface="Roboto"/>
              <a:cs typeface="Roboto"/>
              <a:sym typeface="Roboto"/>
            </a:endParaRPr>
          </a:p>
        </p:txBody>
      </p:sp>
      <p:sp>
        <p:nvSpPr>
          <p:cNvPr id="303" name="Google Shape;303;p15"/>
          <p:cNvSpPr/>
          <p:nvPr/>
        </p:nvSpPr>
        <p:spPr>
          <a:xfrm>
            <a:off x="371059" y="1478361"/>
            <a:ext cx="3657600" cy="457200"/>
          </a:xfrm>
          <a:prstGeom prst="rect">
            <a:avLst/>
          </a:prstGeom>
          <a:solidFill>
            <a:srgbClr val="F2F2F2"/>
          </a:solidFill>
          <a:ln w="28575" cap="flat" cmpd="sng">
            <a:solidFill>
              <a:srgbClr val="F2F2F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rgbClr val="0090FF"/>
                </a:solidFill>
                <a:latin typeface="Roboto"/>
                <a:ea typeface="Roboto"/>
                <a:cs typeface="Roboto"/>
                <a:sym typeface="Roboto"/>
              </a:rPr>
              <a:t>Audiences...</a:t>
            </a:r>
            <a:endParaRPr sz="1600"/>
          </a:p>
        </p:txBody>
      </p:sp>
      <p:sp>
        <p:nvSpPr>
          <p:cNvPr id="304" name="Google Shape;304;p15"/>
          <p:cNvSpPr/>
          <p:nvPr/>
        </p:nvSpPr>
        <p:spPr>
          <a:xfrm flipH="1">
            <a:off x="9064397" y="2575611"/>
            <a:ext cx="1857900" cy="517800"/>
          </a:xfrm>
          <a:prstGeom prst="roundRect">
            <a:avLst>
              <a:gd name="adj" fmla="val 5436"/>
            </a:avLst>
          </a:prstGeom>
          <a:solidFill>
            <a:srgbClr val="0090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a:solidFill>
                  <a:srgbClr val="FFFFFF"/>
                </a:solidFill>
                <a:latin typeface="Roboto"/>
                <a:ea typeface="Roboto"/>
                <a:cs typeface="Roboto"/>
                <a:sym typeface="Roboto"/>
              </a:rPr>
              <a:t>Open RTB</a:t>
            </a:r>
            <a:endParaRPr/>
          </a:p>
        </p:txBody>
      </p:sp>
      <p:pic>
        <p:nvPicPr>
          <p:cNvPr id="305" name="Google Shape;305;p15"/>
          <p:cNvPicPr preferRelativeResize="0"/>
          <p:nvPr/>
        </p:nvPicPr>
        <p:blipFill rotWithShape="1">
          <a:blip r:embed="rId3">
            <a:alphaModFix/>
          </a:blip>
          <a:srcRect/>
          <a:stretch/>
        </p:blipFill>
        <p:spPr>
          <a:xfrm rot="5400000" flipH="1">
            <a:off x="9772039" y="2376224"/>
            <a:ext cx="425211" cy="1930613"/>
          </a:xfrm>
          <a:prstGeom prst="rect">
            <a:avLst/>
          </a:prstGeom>
          <a:noFill/>
          <a:ln>
            <a:noFill/>
          </a:ln>
        </p:spPr>
      </p:pic>
      <p:pic>
        <p:nvPicPr>
          <p:cNvPr id="306" name="Google Shape;306;p15"/>
          <p:cNvPicPr preferRelativeResize="0"/>
          <p:nvPr/>
        </p:nvPicPr>
        <p:blipFill rotWithShape="1">
          <a:blip r:embed="rId3">
            <a:alphaModFix/>
          </a:blip>
          <a:srcRect/>
          <a:stretch/>
        </p:blipFill>
        <p:spPr>
          <a:xfrm rot="5400000" flipH="1">
            <a:off x="9772039" y="3401321"/>
            <a:ext cx="425211" cy="1930613"/>
          </a:xfrm>
          <a:prstGeom prst="rect">
            <a:avLst/>
          </a:prstGeom>
          <a:noFill/>
          <a:ln>
            <a:noFill/>
          </a:ln>
        </p:spPr>
      </p:pic>
      <p:sp>
        <p:nvSpPr>
          <p:cNvPr id="307" name="Google Shape;307;p15"/>
          <p:cNvSpPr/>
          <p:nvPr/>
        </p:nvSpPr>
        <p:spPr>
          <a:xfrm flipH="1">
            <a:off x="9064397" y="4625805"/>
            <a:ext cx="1857900" cy="517800"/>
          </a:xfrm>
          <a:prstGeom prst="roundRect">
            <a:avLst>
              <a:gd name="adj" fmla="val 5436"/>
            </a:avLst>
          </a:prstGeom>
          <a:solidFill>
            <a:srgbClr val="0090FF"/>
          </a:solidFill>
          <a:ln>
            <a:noFill/>
          </a:ln>
        </p:spPr>
        <p:txBody>
          <a:bodyPr spcFirstLastPara="1" wrap="square" lIns="91425" tIns="45700" rIns="91425" bIns="45700" anchor="ctr" anchorCtr="0">
            <a:noAutofit/>
          </a:bodyPr>
          <a:lstStyle/>
          <a:p>
            <a:pPr marL="0" marR="0" lvl="0" indent="0" algn="ctr" rtl="0">
              <a:spcBef>
                <a:spcPts val="0"/>
              </a:spcBef>
              <a:spcAft>
                <a:spcPts val="0"/>
              </a:spcAft>
              <a:buSzPts val="1100"/>
              <a:buNone/>
            </a:pPr>
            <a:endParaRPr sz="1600">
              <a:solidFill>
                <a:srgbClr val="FFFFFF"/>
              </a:solidFill>
              <a:latin typeface="Roboto"/>
              <a:ea typeface="Roboto"/>
              <a:cs typeface="Roboto"/>
              <a:sym typeface="Roboto"/>
            </a:endParaRPr>
          </a:p>
        </p:txBody>
      </p:sp>
      <p:sp>
        <p:nvSpPr>
          <p:cNvPr id="308" name="Google Shape;308;p15"/>
          <p:cNvSpPr/>
          <p:nvPr/>
        </p:nvSpPr>
        <p:spPr>
          <a:xfrm flipH="1">
            <a:off x="9020588" y="4576671"/>
            <a:ext cx="1945500" cy="602400"/>
          </a:xfrm>
          <a:prstGeom prst="roundRect">
            <a:avLst>
              <a:gd name="adj" fmla="val 5436"/>
            </a:avLst>
          </a:prstGeom>
          <a:noFill/>
          <a:ln w="1905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SzPts val="1100"/>
              <a:buNone/>
            </a:pPr>
            <a:r>
              <a:rPr lang="en-US">
                <a:solidFill>
                  <a:srgbClr val="FFFFFF"/>
                </a:solidFill>
                <a:latin typeface="Roboto"/>
                <a:ea typeface="Roboto"/>
                <a:cs typeface="Roboto"/>
                <a:sym typeface="Roboto"/>
              </a:rPr>
              <a:t>Private Marketplace</a:t>
            </a:r>
            <a:endParaRPr>
              <a:solidFill>
                <a:srgbClr val="FFFFFF"/>
              </a:solidFill>
              <a:latin typeface="Roboto"/>
              <a:ea typeface="Roboto"/>
              <a:cs typeface="Roboto"/>
              <a:sym typeface="Roboto"/>
            </a:endParaRPr>
          </a:p>
        </p:txBody>
      </p:sp>
      <p:pic>
        <p:nvPicPr>
          <p:cNvPr id="309" name="Google Shape;309;p15"/>
          <p:cNvPicPr preferRelativeResize="0"/>
          <p:nvPr/>
        </p:nvPicPr>
        <p:blipFill rotWithShape="1">
          <a:blip r:embed="rId3">
            <a:alphaModFix/>
          </a:blip>
          <a:srcRect/>
          <a:stretch/>
        </p:blipFill>
        <p:spPr>
          <a:xfrm rot="5400000" flipH="1">
            <a:off x="9772039" y="4426418"/>
            <a:ext cx="425211" cy="1930613"/>
          </a:xfrm>
          <a:prstGeom prst="rect">
            <a:avLst/>
          </a:prstGeom>
          <a:noFill/>
          <a:ln>
            <a:noFill/>
          </a:ln>
        </p:spPr>
      </p:pic>
      <p:grpSp>
        <p:nvGrpSpPr>
          <p:cNvPr id="310" name="Google Shape;310;p15"/>
          <p:cNvGrpSpPr/>
          <p:nvPr/>
        </p:nvGrpSpPr>
        <p:grpSpPr>
          <a:xfrm>
            <a:off x="9011901" y="3551574"/>
            <a:ext cx="1945500" cy="602400"/>
            <a:chOff x="1219979" y="5232292"/>
            <a:chExt cx="1945500" cy="602400"/>
          </a:xfrm>
        </p:grpSpPr>
        <p:sp>
          <p:nvSpPr>
            <p:cNvPr id="311" name="Google Shape;311;p15"/>
            <p:cNvSpPr/>
            <p:nvPr/>
          </p:nvSpPr>
          <p:spPr>
            <a:xfrm flipH="1">
              <a:off x="1272475" y="5281426"/>
              <a:ext cx="1857900" cy="517800"/>
            </a:xfrm>
            <a:prstGeom prst="roundRect">
              <a:avLst>
                <a:gd name="adj" fmla="val 5436"/>
              </a:avLst>
            </a:prstGeom>
            <a:solidFill>
              <a:srgbClr val="0090FF"/>
            </a:solidFill>
            <a:ln>
              <a:noFill/>
            </a:ln>
          </p:spPr>
          <p:txBody>
            <a:bodyPr spcFirstLastPara="1" wrap="square" lIns="91425" tIns="45700" rIns="91425" bIns="45700" anchor="ctr" anchorCtr="0">
              <a:noAutofit/>
            </a:bodyPr>
            <a:lstStyle/>
            <a:p>
              <a:pPr marL="0" marR="0" lvl="0" indent="0" algn="ctr" rtl="0">
                <a:spcBef>
                  <a:spcPts val="0"/>
                </a:spcBef>
                <a:spcAft>
                  <a:spcPts val="0"/>
                </a:spcAft>
                <a:buSzPts val="1100"/>
                <a:buNone/>
              </a:pPr>
              <a:endParaRPr>
                <a:solidFill>
                  <a:srgbClr val="FFFFFF"/>
                </a:solidFill>
                <a:latin typeface="Roboto"/>
                <a:ea typeface="Roboto"/>
                <a:cs typeface="Roboto"/>
                <a:sym typeface="Roboto"/>
              </a:endParaRPr>
            </a:p>
          </p:txBody>
        </p:sp>
        <p:sp>
          <p:nvSpPr>
            <p:cNvPr id="312" name="Google Shape;312;p15"/>
            <p:cNvSpPr/>
            <p:nvPr/>
          </p:nvSpPr>
          <p:spPr>
            <a:xfrm flipH="1">
              <a:off x="1219979" y="5232292"/>
              <a:ext cx="1945500" cy="602400"/>
            </a:xfrm>
            <a:prstGeom prst="roundRect">
              <a:avLst>
                <a:gd name="adj" fmla="val 5436"/>
              </a:avLst>
            </a:prstGeom>
            <a:noFill/>
            <a:ln w="1905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SzPts val="1100"/>
                <a:buNone/>
              </a:pPr>
              <a:r>
                <a:rPr lang="en-US">
                  <a:solidFill>
                    <a:srgbClr val="FFFFFF"/>
                  </a:solidFill>
                  <a:latin typeface="Roboto"/>
                  <a:ea typeface="Roboto"/>
                  <a:cs typeface="Roboto"/>
                  <a:sym typeface="Roboto"/>
                </a:rPr>
                <a:t>Programmatic Guaranteed</a:t>
              </a:r>
              <a:endParaRPr>
                <a:solidFill>
                  <a:srgbClr val="FFFFFF"/>
                </a:solidFill>
                <a:latin typeface="Roboto"/>
                <a:ea typeface="Roboto"/>
                <a:cs typeface="Roboto"/>
                <a:sym typeface="Roboto"/>
              </a:endParaRPr>
            </a:p>
          </p:txBody>
        </p:sp>
      </p:grpSp>
      <p:sp>
        <p:nvSpPr>
          <p:cNvPr id="313" name="Google Shape;313;p15"/>
          <p:cNvSpPr/>
          <p:nvPr/>
        </p:nvSpPr>
        <p:spPr>
          <a:xfrm>
            <a:off x="8163358" y="1475952"/>
            <a:ext cx="3657600" cy="457200"/>
          </a:xfrm>
          <a:prstGeom prst="rect">
            <a:avLst/>
          </a:prstGeom>
          <a:solidFill>
            <a:srgbClr val="F2F2F2"/>
          </a:solidFill>
          <a:ln w="28575" cap="flat" cmpd="sng">
            <a:solidFill>
              <a:srgbClr val="F2F2F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rgbClr val="0090FF"/>
                </a:solidFill>
                <a:latin typeface="Roboto"/>
                <a:ea typeface="Roboto"/>
                <a:cs typeface="Roboto"/>
                <a:sym typeface="Roboto"/>
              </a:rPr>
              <a:t>...however you’d like. </a:t>
            </a:r>
            <a:endParaRPr sz="1600"/>
          </a:p>
        </p:txBody>
      </p:sp>
      <p:pic>
        <p:nvPicPr>
          <p:cNvPr id="314" name="Google Shape;314;p15"/>
          <p:cNvPicPr preferRelativeResize="0"/>
          <p:nvPr/>
        </p:nvPicPr>
        <p:blipFill>
          <a:blip r:embed="rId4">
            <a:alphaModFix/>
          </a:blip>
          <a:stretch>
            <a:fillRect/>
          </a:stretch>
        </p:blipFill>
        <p:spPr>
          <a:xfrm>
            <a:off x="5403902" y="2172097"/>
            <a:ext cx="1193294" cy="274320"/>
          </a:xfrm>
          <a:prstGeom prst="rect">
            <a:avLst/>
          </a:prstGeom>
          <a:noFill/>
          <a:ln>
            <a:noFill/>
          </a:ln>
        </p:spPr>
      </p:pic>
      <p:pic>
        <p:nvPicPr>
          <p:cNvPr id="315" name="Google Shape;315;p15"/>
          <p:cNvPicPr preferRelativeResize="0"/>
          <p:nvPr/>
        </p:nvPicPr>
        <p:blipFill>
          <a:blip r:embed="rId5">
            <a:alphaModFix/>
          </a:blip>
          <a:stretch>
            <a:fillRect/>
          </a:stretch>
        </p:blipFill>
        <p:spPr>
          <a:xfrm>
            <a:off x="5290974" y="2646518"/>
            <a:ext cx="1419150" cy="365760"/>
          </a:xfrm>
          <a:prstGeom prst="rect">
            <a:avLst/>
          </a:prstGeom>
          <a:noFill/>
          <a:ln>
            <a:noFill/>
          </a:ln>
        </p:spPr>
      </p:pic>
      <p:pic>
        <p:nvPicPr>
          <p:cNvPr id="316" name="Google Shape;316;p15"/>
          <p:cNvPicPr preferRelativeResize="0"/>
          <p:nvPr/>
        </p:nvPicPr>
        <p:blipFill>
          <a:blip r:embed="rId6">
            <a:alphaModFix/>
          </a:blip>
          <a:stretch>
            <a:fillRect/>
          </a:stretch>
        </p:blipFill>
        <p:spPr>
          <a:xfrm>
            <a:off x="5383329" y="3212379"/>
            <a:ext cx="1234439" cy="274320"/>
          </a:xfrm>
          <a:prstGeom prst="rect">
            <a:avLst/>
          </a:prstGeom>
          <a:noFill/>
          <a:ln>
            <a:noFill/>
          </a:ln>
        </p:spPr>
      </p:pic>
      <p:pic>
        <p:nvPicPr>
          <p:cNvPr id="317" name="Google Shape;317;p15"/>
          <p:cNvPicPr preferRelativeResize="0"/>
          <p:nvPr/>
        </p:nvPicPr>
        <p:blipFill>
          <a:blip r:embed="rId7">
            <a:alphaModFix/>
          </a:blip>
          <a:stretch>
            <a:fillRect/>
          </a:stretch>
        </p:blipFill>
        <p:spPr>
          <a:xfrm>
            <a:off x="5348036" y="3686800"/>
            <a:ext cx="1305025" cy="457200"/>
          </a:xfrm>
          <a:prstGeom prst="rect">
            <a:avLst/>
          </a:prstGeom>
          <a:noFill/>
          <a:ln>
            <a:noFill/>
          </a:ln>
        </p:spPr>
      </p:pic>
      <p:pic>
        <p:nvPicPr>
          <p:cNvPr id="318" name="Google Shape;318;p15"/>
          <p:cNvPicPr preferRelativeResize="0"/>
          <p:nvPr/>
        </p:nvPicPr>
        <p:blipFill>
          <a:blip r:embed="rId8">
            <a:alphaModFix/>
          </a:blip>
          <a:stretch>
            <a:fillRect/>
          </a:stretch>
        </p:blipFill>
        <p:spPr>
          <a:xfrm>
            <a:off x="5369613" y="4344101"/>
            <a:ext cx="1261872" cy="182880"/>
          </a:xfrm>
          <a:prstGeom prst="rect">
            <a:avLst/>
          </a:prstGeom>
          <a:noFill/>
          <a:ln>
            <a:noFill/>
          </a:ln>
        </p:spPr>
      </p:pic>
      <p:pic>
        <p:nvPicPr>
          <p:cNvPr id="319" name="Google Shape;319;p15"/>
          <p:cNvPicPr preferRelativeResize="0"/>
          <p:nvPr/>
        </p:nvPicPr>
        <p:blipFill>
          <a:blip r:embed="rId9">
            <a:alphaModFix/>
          </a:blip>
          <a:stretch>
            <a:fillRect/>
          </a:stretch>
        </p:blipFill>
        <p:spPr>
          <a:xfrm>
            <a:off x="5583566" y="4818531"/>
            <a:ext cx="833934" cy="365759"/>
          </a:xfrm>
          <a:prstGeom prst="rect">
            <a:avLst/>
          </a:prstGeom>
          <a:noFill/>
          <a:ln>
            <a:noFill/>
          </a:ln>
        </p:spPr>
      </p:pic>
      <p:pic>
        <p:nvPicPr>
          <p:cNvPr id="320" name="Google Shape;320;p15"/>
          <p:cNvPicPr preferRelativeResize="0"/>
          <p:nvPr/>
        </p:nvPicPr>
        <p:blipFill>
          <a:blip r:embed="rId10">
            <a:alphaModFix/>
          </a:blip>
          <a:stretch>
            <a:fillRect/>
          </a:stretch>
        </p:blipFill>
        <p:spPr>
          <a:xfrm>
            <a:off x="5048288" y="5384383"/>
            <a:ext cx="1904522" cy="457200"/>
          </a:xfrm>
          <a:prstGeom prst="rect">
            <a:avLst/>
          </a:prstGeom>
          <a:noFill/>
          <a:ln>
            <a:noFill/>
          </a:ln>
        </p:spPr>
      </p:pic>
      <p:grpSp>
        <p:nvGrpSpPr>
          <p:cNvPr id="321" name="Google Shape;321;p15"/>
          <p:cNvGrpSpPr/>
          <p:nvPr/>
        </p:nvGrpSpPr>
        <p:grpSpPr>
          <a:xfrm>
            <a:off x="1234507" y="2526477"/>
            <a:ext cx="1945588" cy="1027659"/>
            <a:chOff x="1227416" y="5232292"/>
            <a:chExt cx="1945588" cy="1027659"/>
          </a:xfrm>
        </p:grpSpPr>
        <p:grpSp>
          <p:nvGrpSpPr>
            <p:cNvPr id="322" name="Google Shape;322;p15"/>
            <p:cNvGrpSpPr/>
            <p:nvPr/>
          </p:nvGrpSpPr>
          <p:grpSpPr>
            <a:xfrm>
              <a:off x="1227504" y="5232292"/>
              <a:ext cx="1945500" cy="602400"/>
              <a:chOff x="1227504" y="5232292"/>
              <a:chExt cx="1945500" cy="602400"/>
            </a:xfrm>
          </p:grpSpPr>
          <p:sp>
            <p:nvSpPr>
              <p:cNvPr id="323" name="Google Shape;323;p15"/>
              <p:cNvSpPr/>
              <p:nvPr/>
            </p:nvSpPr>
            <p:spPr>
              <a:xfrm flipH="1">
                <a:off x="1272475" y="5281426"/>
                <a:ext cx="1857900" cy="517800"/>
              </a:xfrm>
              <a:prstGeom prst="roundRect">
                <a:avLst>
                  <a:gd name="adj" fmla="val 5436"/>
                </a:avLst>
              </a:prstGeom>
              <a:solidFill>
                <a:srgbClr val="0090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rgbClr val="FFFFFF"/>
                    </a:solidFill>
                    <a:latin typeface="Roboto"/>
                    <a:ea typeface="Roboto"/>
                    <a:cs typeface="Roboto"/>
                    <a:sym typeface="Roboto"/>
                  </a:rPr>
                  <a:t>High net worth</a:t>
                </a:r>
                <a:endParaRPr/>
              </a:p>
            </p:txBody>
          </p:sp>
          <p:sp>
            <p:nvSpPr>
              <p:cNvPr id="324" name="Google Shape;324;p15"/>
              <p:cNvSpPr/>
              <p:nvPr/>
            </p:nvSpPr>
            <p:spPr>
              <a:xfrm flipH="1">
                <a:off x="1227504" y="5232292"/>
                <a:ext cx="1945500" cy="602400"/>
              </a:xfrm>
              <a:prstGeom prst="roundRect">
                <a:avLst>
                  <a:gd name="adj" fmla="val 5436"/>
                </a:avLst>
              </a:prstGeom>
              <a:noFill/>
              <a:ln w="1905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rgbClr val="FFFFFF"/>
                  </a:solidFill>
                  <a:latin typeface="Roboto"/>
                  <a:ea typeface="Roboto"/>
                  <a:cs typeface="Roboto"/>
                  <a:sym typeface="Roboto"/>
                </a:endParaRPr>
              </a:p>
            </p:txBody>
          </p:sp>
        </p:grpSp>
        <p:pic>
          <p:nvPicPr>
            <p:cNvPr id="325" name="Google Shape;325;p15"/>
            <p:cNvPicPr preferRelativeResize="0"/>
            <p:nvPr/>
          </p:nvPicPr>
          <p:blipFill rotWithShape="1">
            <a:blip r:embed="rId3">
              <a:alphaModFix/>
            </a:blip>
            <a:srcRect/>
            <a:stretch/>
          </p:blipFill>
          <p:spPr>
            <a:xfrm rot="5400000" flipH="1">
              <a:off x="1980117" y="5082039"/>
              <a:ext cx="425211" cy="1930613"/>
            </a:xfrm>
            <a:prstGeom prst="rect">
              <a:avLst/>
            </a:prstGeom>
            <a:noFill/>
            <a:ln>
              <a:noFill/>
            </a:ln>
          </p:spPr>
        </p:pic>
      </p:grpSp>
      <p:grpSp>
        <p:nvGrpSpPr>
          <p:cNvPr id="326" name="Google Shape;326;p15"/>
          <p:cNvGrpSpPr/>
          <p:nvPr/>
        </p:nvGrpSpPr>
        <p:grpSpPr>
          <a:xfrm>
            <a:off x="1234507" y="3246774"/>
            <a:ext cx="1945588" cy="1027659"/>
            <a:chOff x="1227416" y="5232292"/>
            <a:chExt cx="1945588" cy="1027659"/>
          </a:xfrm>
        </p:grpSpPr>
        <p:grpSp>
          <p:nvGrpSpPr>
            <p:cNvPr id="327" name="Google Shape;327;p15"/>
            <p:cNvGrpSpPr/>
            <p:nvPr/>
          </p:nvGrpSpPr>
          <p:grpSpPr>
            <a:xfrm>
              <a:off x="1227504" y="5232292"/>
              <a:ext cx="1945500" cy="602400"/>
              <a:chOff x="1227504" y="5232292"/>
              <a:chExt cx="1945500" cy="602400"/>
            </a:xfrm>
          </p:grpSpPr>
          <p:sp>
            <p:nvSpPr>
              <p:cNvPr id="328" name="Google Shape;328;p15"/>
              <p:cNvSpPr/>
              <p:nvPr/>
            </p:nvSpPr>
            <p:spPr>
              <a:xfrm flipH="1">
                <a:off x="1272475" y="5281426"/>
                <a:ext cx="1857900" cy="517800"/>
              </a:xfrm>
              <a:prstGeom prst="roundRect">
                <a:avLst>
                  <a:gd name="adj" fmla="val 5436"/>
                </a:avLst>
              </a:prstGeom>
              <a:solidFill>
                <a:srgbClr val="0090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rgbClr val="FFFFFF"/>
                    </a:solidFill>
                    <a:latin typeface="Roboto"/>
                    <a:ea typeface="Roboto"/>
                    <a:cs typeface="Roboto"/>
                    <a:sym typeface="Roboto"/>
                  </a:rPr>
                  <a:t>Sports Fans</a:t>
                </a:r>
                <a:endParaRPr/>
              </a:p>
            </p:txBody>
          </p:sp>
          <p:sp>
            <p:nvSpPr>
              <p:cNvPr id="329" name="Google Shape;329;p15"/>
              <p:cNvSpPr/>
              <p:nvPr/>
            </p:nvSpPr>
            <p:spPr>
              <a:xfrm flipH="1">
                <a:off x="1227504" y="5232292"/>
                <a:ext cx="1945500" cy="602400"/>
              </a:xfrm>
              <a:prstGeom prst="roundRect">
                <a:avLst>
                  <a:gd name="adj" fmla="val 5436"/>
                </a:avLst>
              </a:prstGeom>
              <a:noFill/>
              <a:ln w="1905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rgbClr val="FFFFFF"/>
                  </a:solidFill>
                  <a:latin typeface="Roboto"/>
                  <a:ea typeface="Roboto"/>
                  <a:cs typeface="Roboto"/>
                  <a:sym typeface="Roboto"/>
                </a:endParaRPr>
              </a:p>
            </p:txBody>
          </p:sp>
        </p:grpSp>
        <p:pic>
          <p:nvPicPr>
            <p:cNvPr id="330" name="Google Shape;330;p15"/>
            <p:cNvPicPr preferRelativeResize="0"/>
            <p:nvPr/>
          </p:nvPicPr>
          <p:blipFill rotWithShape="1">
            <a:blip r:embed="rId3">
              <a:alphaModFix/>
            </a:blip>
            <a:srcRect/>
            <a:stretch/>
          </p:blipFill>
          <p:spPr>
            <a:xfrm rot="5400000" flipH="1">
              <a:off x="1980117" y="5082039"/>
              <a:ext cx="425211" cy="1930613"/>
            </a:xfrm>
            <a:prstGeom prst="rect">
              <a:avLst/>
            </a:prstGeom>
            <a:noFill/>
            <a:ln>
              <a:noFill/>
            </a:ln>
          </p:spPr>
        </p:pic>
      </p:grpSp>
      <p:grpSp>
        <p:nvGrpSpPr>
          <p:cNvPr id="331" name="Google Shape;331;p15"/>
          <p:cNvGrpSpPr/>
          <p:nvPr/>
        </p:nvGrpSpPr>
        <p:grpSpPr>
          <a:xfrm>
            <a:off x="1234507" y="3967071"/>
            <a:ext cx="1945588" cy="1027659"/>
            <a:chOff x="1227416" y="5232292"/>
            <a:chExt cx="1945588" cy="1027659"/>
          </a:xfrm>
        </p:grpSpPr>
        <p:grpSp>
          <p:nvGrpSpPr>
            <p:cNvPr id="332" name="Google Shape;332;p15"/>
            <p:cNvGrpSpPr/>
            <p:nvPr/>
          </p:nvGrpSpPr>
          <p:grpSpPr>
            <a:xfrm>
              <a:off x="1227504" y="5232292"/>
              <a:ext cx="1945500" cy="602400"/>
              <a:chOff x="1227504" y="5232292"/>
              <a:chExt cx="1945500" cy="602400"/>
            </a:xfrm>
          </p:grpSpPr>
          <p:sp>
            <p:nvSpPr>
              <p:cNvPr id="333" name="Google Shape;333;p15"/>
              <p:cNvSpPr/>
              <p:nvPr/>
            </p:nvSpPr>
            <p:spPr>
              <a:xfrm flipH="1">
                <a:off x="1272475" y="5281426"/>
                <a:ext cx="1857900" cy="517800"/>
              </a:xfrm>
              <a:prstGeom prst="roundRect">
                <a:avLst>
                  <a:gd name="adj" fmla="val 5436"/>
                </a:avLst>
              </a:prstGeom>
              <a:solidFill>
                <a:srgbClr val="0090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rgbClr val="FFFFFF"/>
                    </a:solidFill>
                    <a:latin typeface="Roboto"/>
                    <a:ea typeface="Roboto"/>
                    <a:cs typeface="Roboto"/>
                    <a:sym typeface="Roboto"/>
                  </a:rPr>
                  <a:t>High dwell time</a:t>
                </a:r>
                <a:endParaRPr/>
              </a:p>
            </p:txBody>
          </p:sp>
          <p:sp>
            <p:nvSpPr>
              <p:cNvPr id="334" name="Google Shape;334;p15"/>
              <p:cNvSpPr/>
              <p:nvPr/>
            </p:nvSpPr>
            <p:spPr>
              <a:xfrm flipH="1">
                <a:off x="1227504" y="5232292"/>
                <a:ext cx="1945500" cy="602400"/>
              </a:xfrm>
              <a:prstGeom prst="roundRect">
                <a:avLst>
                  <a:gd name="adj" fmla="val 5436"/>
                </a:avLst>
              </a:prstGeom>
              <a:noFill/>
              <a:ln w="1905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rgbClr val="FFFFFF"/>
                  </a:solidFill>
                  <a:latin typeface="Roboto"/>
                  <a:ea typeface="Roboto"/>
                  <a:cs typeface="Roboto"/>
                  <a:sym typeface="Roboto"/>
                </a:endParaRPr>
              </a:p>
            </p:txBody>
          </p:sp>
        </p:grpSp>
        <p:pic>
          <p:nvPicPr>
            <p:cNvPr id="335" name="Google Shape;335;p15"/>
            <p:cNvPicPr preferRelativeResize="0"/>
            <p:nvPr/>
          </p:nvPicPr>
          <p:blipFill rotWithShape="1">
            <a:blip r:embed="rId3">
              <a:alphaModFix/>
            </a:blip>
            <a:srcRect/>
            <a:stretch/>
          </p:blipFill>
          <p:spPr>
            <a:xfrm rot="5400000" flipH="1">
              <a:off x="1980117" y="5082039"/>
              <a:ext cx="425211" cy="1930613"/>
            </a:xfrm>
            <a:prstGeom prst="rect">
              <a:avLst/>
            </a:prstGeom>
            <a:noFill/>
            <a:ln>
              <a:noFill/>
            </a:ln>
          </p:spPr>
        </p:pic>
      </p:grpSp>
      <p:grpSp>
        <p:nvGrpSpPr>
          <p:cNvPr id="336" name="Google Shape;336;p15"/>
          <p:cNvGrpSpPr/>
          <p:nvPr/>
        </p:nvGrpSpPr>
        <p:grpSpPr>
          <a:xfrm>
            <a:off x="1234507" y="4687368"/>
            <a:ext cx="1945588" cy="1027659"/>
            <a:chOff x="1227416" y="5232292"/>
            <a:chExt cx="1945588" cy="1027659"/>
          </a:xfrm>
        </p:grpSpPr>
        <p:grpSp>
          <p:nvGrpSpPr>
            <p:cNvPr id="337" name="Google Shape;337;p15"/>
            <p:cNvGrpSpPr/>
            <p:nvPr/>
          </p:nvGrpSpPr>
          <p:grpSpPr>
            <a:xfrm>
              <a:off x="1227504" y="5232292"/>
              <a:ext cx="1945500" cy="602400"/>
              <a:chOff x="1227504" y="5232292"/>
              <a:chExt cx="1945500" cy="602400"/>
            </a:xfrm>
          </p:grpSpPr>
          <p:sp>
            <p:nvSpPr>
              <p:cNvPr id="338" name="Google Shape;338;p15"/>
              <p:cNvSpPr/>
              <p:nvPr/>
            </p:nvSpPr>
            <p:spPr>
              <a:xfrm flipH="1">
                <a:off x="1272475" y="5281426"/>
                <a:ext cx="1857900" cy="517800"/>
              </a:xfrm>
              <a:prstGeom prst="roundRect">
                <a:avLst>
                  <a:gd name="adj" fmla="val 5436"/>
                </a:avLst>
              </a:prstGeom>
              <a:solidFill>
                <a:srgbClr val="0090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rgbClr val="FFFFFF"/>
                    </a:solidFill>
                    <a:latin typeface="Roboto"/>
                    <a:ea typeface="Roboto"/>
                    <a:cs typeface="Roboto"/>
                    <a:sym typeface="Roboto"/>
                  </a:rPr>
                  <a:t>And many more</a:t>
                </a:r>
                <a:endParaRPr/>
              </a:p>
            </p:txBody>
          </p:sp>
          <p:sp>
            <p:nvSpPr>
              <p:cNvPr id="339" name="Google Shape;339;p15"/>
              <p:cNvSpPr/>
              <p:nvPr/>
            </p:nvSpPr>
            <p:spPr>
              <a:xfrm flipH="1">
                <a:off x="1227504" y="5232292"/>
                <a:ext cx="1945500" cy="602400"/>
              </a:xfrm>
              <a:prstGeom prst="roundRect">
                <a:avLst>
                  <a:gd name="adj" fmla="val 5436"/>
                </a:avLst>
              </a:prstGeom>
              <a:noFill/>
              <a:ln w="1905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rgbClr val="FFFFFF"/>
                  </a:solidFill>
                  <a:latin typeface="Roboto"/>
                  <a:ea typeface="Roboto"/>
                  <a:cs typeface="Roboto"/>
                  <a:sym typeface="Roboto"/>
                </a:endParaRPr>
              </a:p>
            </p:txBody>
          </p:sp>
        </p:grpSp>
        <p:pic>
          <p:nvPicPr>
            <p:cNvPr id="340" name="Google Shape;340;p15"/>
            <p:cNvPicPr preferRelativeResize="0"/>
            <p:nvPr/>
          </p:nvPicPr>
          <p:blipFill rotWithShape="1">
            <a:blip r:embed="rId3">
              <a:alphaModFix/>
            </a:blip>
            <a:srcRect/>
            <a:stretch/>
          </p:blipFill>
          <p:spPr>
            <a:xfrm rot="5400000" flipH="1">
              <a:off x="1980117" y="5082039"/>
              <a:ext cx="425211" cy="1930613"/>
            </a:xfrm>
            <a:prstGeom prst="rect">
              <a:avLst/>
            </a:prstGeom>
            <a:noFill/>
            <a:ln>
              <a:noFill/>
            </a:ln>
          </p:spPr>
        </p:pic>
      </p:grpSp>
      <p:sp>
        <p:nvSpPr>
          <p:cNvPr id="341" name="Google Shape;341;p15"/>
          <p:cNvSpPr/>
          <p:nvPr/>
        </p:nvSpPr>
        <p:spPr>
          <a:xfrm>
            <a:off x="4267188" y="1473619"/>
            <a:ext cx="3657600" cy="457200"/>
          </a:xfrm>
          <a:prstGeom prst="rect">
            <a:avLst/>
          </a:prstGeom>
          <a:solidFill>
            <a:srgbClr val="F2F2F2"/>
          </a:solidFill>
          <a:ln w="28575" cap="flat" cmpd="sng">
            <a:solidFill>
              <a:srgbClr val="F2F2F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00">
                <a:solidFill>
                  <a:srgbClr val="0090FF"/>
                </a:solidFill>
                <a:latin typeface="Roboto"/>
                <a:ea typeface="Roboto"/>
                <a:cs typeface="Roboto"/>
                <a:sym typeface="Roboto"/>
              </a:rPr>
              <a:t>...you can buy anywhere...</a:t>
            </a:r>
            <a:endParaRPr sz="1600"/>
          </a:p>
        </p:txBody>
      </p:sp>
      <p:pic>
        <p:nvPicPr>
          <p:cNvPr id="342" name="Google Shape;342;p15"/>
          <p:cNvPicPr preferRelativeResize="0"/>
          <p:nvPr/>
        </p:nvPicPr>
        <p:blipFill>
          <a:blip r:embed="rId11">
            <a:alphaModFix/>
          </a:blip>
          <a:stretch>
            <a:fillRect/>
          </a:stretch>
        </p:blipFill>
        <p:spPr>
          <a:xfrm>
            <a:off x="591950" y="2605900"/>
            <a:ext cx="457200" cy="457200"/>
          </a:xfrm>
          <a:prstGeom prst="rect">
            <a:avLst/>
          </a:prstGeom>
          <a:noFill/>
          <a:ln>
            <a:noFill/>
          </a:ln>
        </p:spPr>
      </p:pic>
      <p:pic>
        <p:nvPicPr>
          <p:cNvPr id="343" name="Google Shape;343;p15"/>
          <p:cNvPicPr preferRelativeResize="0"/>
          <p:nvPr/>
        </p:nvPicPr>
        <p:blipFill>
          <a:blip r:embed="rId12">
            <a:alphaModFix/>
          </a:blip>
          <a:stretch>
            <a:fillRect/>
          </a:stretch>
        </p:blipFill>
        <p:spPr>
          <a:xfrm>
            <a:off x="591950" y="3345300"/>
            <a:ext cx="457200" cy="457200"/>
          </a:xfrm>
          <a:prstGeom prst="rect">
            <a:avLst/>
          </a:prstGeom>
          <a:noFill/>
          <a:ln>
            <a:noFill/>
          </a:ln>
        </p:spPr>
      </p:pic>
      <p:pic>
        <p:nvPicPr>
          <p:cNvPr id="344" name="Google Shape;344;p15"/>
          <p:cNvPicPr preferRelativeResize="0"/>
          <p:nvPr/>
        </p:nvPicPr>
        <p:blipFill>
          <a:blip r:embed="rId13">
            <a:alphaModFix/>
          </a:blip>
          <a:stretch>
            <a:fillRect/>
          </a:stretch>
        </p:blipFill>
        <p:spPr>
          <a:xfrm>
            <a:off x="591950" y="4069775"/>
            <a:ext cx="457200" cy="457200"/>
          </a:xfrm>
          <a:prstGeom prst="rect">
            <a:avLst/>
          </a:prstGeom>
          <a:noFill/>
          <a:ln>
            <a:noFill/>
          </a:ln>
        </p:spPr>
      </p:pic>
      <p:pic>
        <p:nvPicPr>
          <p:cNvPr id="345" name="Google Shape;345;p15"/>
          <p:cNvPicPr preferRelativeResize="0"/>
          <p:nvPr/>
        </p:nvPicPr>
        <p:blipFill>
          <a:blip r:embed="rId14">
            <a:alphaModFix/>
          </a:blip>
          <a:stretch>
            <a:fillRect/>
          </a:stretch>
        </p:blipFill>
        <p:spPr>
          <a:xfrm>
            <a:off x="8386413" y="3631100"/>
            <a:ext cx="457200" cy="457200"/>
          </a:xfrm>
          <a:prstGeom prst="rect">
            <a:avLst/>
          </a:prstGeom>
          <a:noFill/>
          <a:ln>
            <a:noFill/>
          </a:ln>
        </p:spPr>
      </p:pic>
      <p:pic>
        <p:nvPicPr>
          <p:cNvPr id="346" name="Google Shape;346;p15"/>
          <p:cNvPicPr preferRelativeResize="0"/>
          <p:nvPr/>
        </p:nvPicPr>
        <p:blipFill>
          <a:blip r:embed="rId15">
            <a:alphaModFix/>
          </a:blip>
          <a:stretch>
            <a:fillRect/>
          </a:stretch>
        </p:blipFill>
        <p:spPr>
          <a:xfrm>
            <a:off x="8386413" y="4656100"/>
            <a:ext cx="457200" cy="457200"/>
          </a:xfrm>
          <a:prstGeom prst="rect">
            <a:avLst/>
          </a:prstGeom>
          <a:noFill/>
          <a:ln>
            <a:noFill/>
          </a:ln>
        </p:spPr>
      </p:pic>
      <p:pic>
        <p:nvPicPr>
          <p:cNvPr id="347" name="Google Shape;347;p15"/>
          <p:cNvPicPr preferRelativeResize="0"/>
          <p:nvPr/>
        </p:nvPicPr>
        <p:blipFill>
          <a:blip r:embed="rId16">
            <a:alphaModFix/>
          </a:blip>
          <a:stretch>
            <a:fillRect/>
          </a:stretch>
        </p:blipFill>
        <p:spPr>
          <a:xfrm>
            <a:off x="8386413" y="2606100"/>
            <a:ext cx="457200" cy="457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16"/>
          <p:cNvSpPr txBox="1">
            <a:spLocks noGrp="1"/>
          </p:cNvSpPr>
          <p:nvPr>
            <p:ph type="title"/>
          </p:nvPr>
        </p:nvSpPr>
        <p:spPr>
          <a:xfrm>
            <a:off x="213360" y="109715"/>
            <a:ext cx="10332720" cy="86605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TECHNOLOGY </a:t>
            </a:r>
            <a:endParaRPr/>
          </a:p>
        </p:txBody>
      </p:sp>
      <p:sp>
        <p:nvSpPr>
          <p:cNvPr id="353" name="Google Shape;353;p16"/>
          <p:cNvSpPr txBox="1">
            <a:spLocks noGrp="1"/>
          </p:cNvSpPr>
          <p:nvPr>
            <p:ph type="sldNum" idx="12"/>
          </p:nvPr>
        </p:nvSpPr>
        <p:spPr>
          <a:xfrm>
            <a:off x="9281831" y="6418246"/>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354" name="Google Shape;354;p16"/>
          <p:cNvSpPr txBox="1"/>
          <p:nvPr/>
        </p:nvSpPr>
        <p:spPr>
          <a:xfrm>
            <a:off x="371042" y="955141"/>
            <a:ext cx="11258983" cy="276999"/>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800">
                <a:solidFill>
                  <a:srgbClr val="44546A"/>
                </a:solidFill>
                <a:latin typeface="Roboto"/>
                <a:ea typeface="Roboto"/>
                <a:cs typeface="Roboto"/>
                <a:sym typeface="Roboto"/>
              </a:rPr>
              <a:t>AdStash superior technology and seamless integration delivers class-leading campaign performance. </a:t>
            </a:r>
            <a:endParaRPr sz="1800" b="0" i="0" u="none" strike="noStrike" cap="none">
              <a:solidFill>
                <a:srgbClr val="44546A"/>
              </a:solidFill>
              <a:latin typeface="Roboto"/>
              <a:ea typeface="Roboto"/>
              <a:cs typeface="Roboto"/>
              <a:sym typeface="Roboto"/>
            </a:endParaRPr>
          </a:p>
        </p:txBody>
      </p:sp>
      <p:grpSp>
        <p:nvGrpSpPr>
          <p:cNvPr id="355" name="Google Shape;355;p16"/>
          <p:cNvGrpSpPr/>
          <p:nvPr/>
        </p:nvGrpSpPr>
        <p:grpSpPr>
          <a:xfrm>
            <a:off x="502920" y="2285930"/>
            <a:ext cx="4563576" cy="3875949"/>
            <a:chOff x="122548" y="2039365"/>
            <a:chExt cx="7350813" cy="4196670"/>
          </a:xfrm>
        </p:grpSpPr>
        <p:pic>
          <p:nvPicPr>
            <p:cNvPr id="356" name="Google Shape;356;p16"/>
            <p:cNvPicPr preferRelativeResize="0"/>
            <p:nvPr/>
          </p:nvPicPr>
          <p:blipFill rotWithShape="1">
            <a:blip r:embed="rId3">
              <a:alphaModFix/>
            </a:blip>
            <a:srcRect/>
            <a:stretch/>
          </p:blipFill>
          <p:spPr>
            <a:xfrm>
              <a:off x="122548" y="3518128"/>
              <a:ext cx="7350813" cy="2717906"/>
            </a:xfrm>
            <a:prstGeom prst="rect">
              <a:avLst/>
            </a:prstGeom>
            <a:noFill/>
            <a:ln>
              <a:noFill/>
            </a:ln>
          </p:spPr>
        </p:pic>
        <p:sp>
          <p:nvSpPr>
            <p:cNvPr id="357" name="Google Shape;357;p16"/>
            <p:cNvSpPr/>
            <p:nvPr/>
          </p:nvSpPr>
          <p:spPr>
            <a:xfrm>
              <a:off x="688162" y="2039365"/>
              <a:ext cx="3619800" cy="3973500"/>
            </a:xfrm>
            <a:prstGeom prst="rect">
              <a:avLst/>
            </a:prstGeom>
            <a:solidFill>
              <a:schemeClr val="lt1"/>
            </a:solidFill>
            <a:ln w="12700"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grpSp>
      <p:grpSp>
        <p:nvGrpSpPr>
          <p:cNvPr id="358" name="Google Shape;358;p16"/>
          <p:cNvGrpSpPr/>
          <p:nvPr/>
        </p:nvGrpSpPr>
        <p:grpSpPr>
          <a:xfrm>
            <a:off x="3263489" y="2285930"/>
            <a:ext cx="4563576" cy="3875949"/>
            <a:chOff x="-181953" y="2039365"/>
            <a:chExt cx="7350813" cy="4196670"/>
          </a:xfrm>
        </p:grpSpPr>
        <p:pic>
          <p:nvPicPr>
            <p:cNvPr id="359" name="Google Shape;359;p16"/>
            <p:cNvPicPr preferRelativeResize="0"/>
            <p:nvPr/>
          </p:nvPicPr>
          <p:blipFill rotWithShape="1">
            <a:blip r:embed="rId3">
              <a:alphaModFix/>
            </a:blip>
            <a:srcRect/>
            <a:stretch/>
          </p:blipFill>
          <p:spPr>
            <a:xfrm>
              <a:off x="-181953" y="3518128"/>
              <a:ext cx="7350813" cy="2717906"/>
            </a:xfrm>
            <a:prstGeom prst="rect">
              <a:avLst/>
            </a:prstGeom>
            <a:noFill/>
            <a:ln>
              <a:noFill/>
            </a:ln>
          </p:spPr>
        </p:pic>
        <p:sp>
          <p:nvSpPr>
            <p:cNvPr id="360" name="Google Shape;360;p16"/>
            <p:cNvSpPr/>
            <p:nvPr/>
          </p:nvSpPr>
          <p:spPr>
            <a:xfrm>
              <a:off x="383658" y="2039365"/>
              <a:ext cx="3619800" cy="3973500"/>
            </a:xfrm>
            <a:prstGeom prst="rect">
              <a:avLst/>
            </a:prstGeom>
            <a:solidFill>
              <a:schemeClr val="lt1"/>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grpSp>
      <p:grpSp>
        <p:nvGrpSpPr>
          <p:cNvPr id="361" name="Google Shape;361;p16"/>
          <p:cNvGrpSpPr/>
          <p:nvPr/>
        </p:nvGrpSpPr>
        <p:grpSpPr>
          <a:xfrm>
            <a:off x="6104576" y="2285930"/>
            <a:ext cx="4530815" cy="3875949"/>
            <a:chOff x="-374275" y="2039365"/>
            <a:chExt cx="7298041" cy="4196669"/>
          </a:xfrm>
        </p:grpSpPr>
        <p:pic>
          <p:nvPicPr>
            <p:cNvPr id="362" name="Google Shape;362;p16"/>
            <p:cNvPicPr preferRelativeResize="0"/>
            <p:nvPr/>
          </p:nvPicPr>
          <p:blipFill rotWithShape="1">
            <a:blip r:embed="rId3">
              <a:alphaModFix/>
            </a:blip>
            <a:srcRect l="1" r="717"/>
            <a:stretch/>
          </p:blipFill>
          <p:spPr>
            <a:xfrm>
              <a:off x="-374275" y="3518128"/>
              <a:ext cx="7298041" cy="2717906"/>
            </a:xfrm>
            <a:prstGeom prst="rect">
              <a:avLst/>
            </a:prstGeom>
            <a:noFill/>
            <a:ln>
              <a:noFill/>
            </a:ln>
          </p:spPr>
        </p:pic>
        <p:sp>
          <p:nvSpPr>
            <p:cNvPr id="363" name="Google Shape;363;p16"/>
            <p:cNvSpPr/>
            <p:nvPr/>
          </p:nvSpPr>
          <p:spPr>
            <a:xfrm>
              <a:off x="191349" y="2039365"/>
              <a:ext cx="3619800" cy="3973500"/>
            </a:xfrm>
            <a:prstGeom prst="rect">
              <a:avLst/>
            </a:prstGeom>
            <a:solidFill>
              <a:schemeClr val="lt1"/>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grpSp>
      <p:grpSp>
        <p:nvGrpSpPr>
          <p:cNvPr id="364" name="Google Shape;364;p16"/>
          <p:cNvGrpSpPr/>
          <p:nvPr/>
        </p:nvGrpSpPr>
        <p:grpSpPr>
          <a:xfrm>
            <a:off x="8865150" y="2285982"/>
            <a:ext cx="3311475" cy="3875971"/>
            <a:chOff x="-374275" y="1536179"/>
            <a:chExt cx="5334206" cy="4699855"/>
          </a:xfrm>
        </p:grpSpPr>
        <p:pic>
          <p:nvPicPr>
            <p:cNvPr id="365" name="Google Shape;365;p16"/>
            <p:cNvPicPr preferRelativeResize="0"/>
            <p:nvPr/>
          </p:nvPicPr>
          <p:blipFill rotWithShape="1">
            <a:blip r:embed="rId3">
              <a:alphaModFix/>
            </a:blip>
            <a:srcRect r="27432"/>
            <a:stretch/>
          </p:blipFill>
          <p:spPr>
            <a:xfrm>
              <a:off x="-374275" y="3518128"/>
              <a:ext cx="5334206" cy="2717906"/>
            </a:xfrm>
            <a:prstGeom prst="rect">
              <a:avLst/>
            </a:prstGeom>
            <a:noFill/>
            <a:ln>
              <a:noFill/>
            </a:ln>
          </p:spPr>
        </p:pic>
        <p:sp>
          <p:nvSpPr>
            <p:cNvPr id="366" name="Google Shape;366;p16"/>
            <p:cNvSpPr/>
            <p:nvPr/>
          </p:nvSpPr>
          <p:spPr>
            <a:xfrm>
              <a:off x="191336" y="1536179"/>
              <a:ext cx="3619892" cy="4476802"/>
            </a:xfrm>
            <a:prstGeom prst="rect">
              <a:avLst/>
            </a:prstGeom>
            <a:solidFill>
              <a:schemeClr val="lt1"/>
            </a:solidFill>
            <a:ln w="12700" cap="flat" cmpd="sng">
              <a:solidFill>
                <a:srgbClr val="F2F2F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grpSp>
      <p:sp>
        <p:nvSpPr>
          <p:cNvPr id="367" name="Google Shape;367;p16"/>
          <p:cNvSpPr/>
          <p:nvPr/>
        </p:nvSpPr>
        <p:spPr>
          <a:xfrm>
            <a:off x="854065" y="2286000"/>
            <a:ext cx="2247300" cy="7368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368" name="Google Shape;368;p16"/>
          <p:cNvSpPr/>
          <p:nvPr/>
        </p:nvSpPr>
        <p:spPr>
          <a:xfrm>
            <a:off x="1004151" y="2410005"/>
            <a:ext cx="1947300" cy="560100"/>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None/>
            </a:pPr>
            <a:r>
              <a:rPr lang="en-US" sz="1600">
                <a:solidFill>
                  <a:srgbClr val="0090FF"/>
                </a:solidFill>
                <a:latin typeface="Roboto"/>
                <a:ea typeface="Roboto"/>
                <a:cs typeface="Roboto"/>
                <a:sym typeface="Roboto"/>
              </a:rPr>
              <a:t>Fast, functional integration </a:t>
            </a:r>
            <a:endParaRPr/>
          </a:p>
        </p:txBody>
      </p:sp>
      <p:sp>
        <p:nvSpPr>
          <p:cNvPr id="369" name="Google Shape;369;p16"/>
          <p:cNvSpPr/>
          <p:nvPr/>
        </p:nvSpPr>
        <p:spPr>
          <a:xfrm>
            <a:off x="1004151" y="3111056"/>
            <a:ext cx="1947300" cy="2092800"/>
          </a:xfrm>
          <a:prstGeom prst="rect">
            <a:avLst/>
          </a:prstGeom>
          <a:noFill/>
          <a:ln>
            <a:noFill/>
          </a:ln>
        </p:spPr>
        <p:txBody>
          <a:bodyPr spcFirstLastPara="1" wrap="square" lIns="91425" tIns="45700" rIns="91425" bIns="45700" anchor="t" anchorCtr="0">
            <a:noAutofit/>
          </a:bodyPr>
          <a:lstStyle/>
          <a:p>
            <a:pPr marL="285750" marR="0" lvl="0" indent="-285750" algn="l" rtl="0">
              <a:spcBef>
                <a:spcPts val="0"/>
              </a:spcBef>
              <a:spcAft>
                <a:spcPts val="0"/>
              </a:spcAft>
              <a:buClr>
                <a:srgbClr val="44546A"/>
              </a:buClr>
              <a:buSzPts val="1300"/>
              <a:buFont typeface="Arial"/>
              <a:buChar char="•"/>
            </a:pPr>
            <a:r>
              <a:rPr lang="en-US" sz="1300">
                <a:solidFill>
                  <a:srgbClr val="44546A"/>
                </a:solidFill>
                <a:latin typeface="Roboto"/>
                <a:ea typeface="Roboto"/>
                <a:cs typeface="Roboto"/>
                <a:sym typeface="Roboto"/>
              </a:rPr>
              <a:t>Have our inventory available to your clients in 4 weeks, in time for end of Covid</a:t>
            </a:r>
            <a:endParaRPr sz="1300">
              <a:solidFill>
                <a:srgbClr val="44546A"/>
              </a:solidFill>
              <a:latin typeface="Roboto"/>
              <a:ea typeface="Roboto"/>
              <a:cs typeface="Roboto"/>
              <a:sym typeface="Roboto"/>
            </a:endParaRPr>
          </a:p>
          <a:p>
            <a:pPr marL="0" marR="0" lvl="0" indent="0" algn="l" rtl="0">
              <a:spcBef>
                <a:spcPts val="0"/>
              </a:spcBef>
              <a:spcAft>
                <a:spcPts val="0"/>
              </a:spcAft>
              <a:buNone/>
            </a:pPr>
            <a:endParaRPr sz="1300">
              <a:solidFill>
                <a:srgbClr val="44546A"/>
              </a:solidFill>
              <a:latin typeface="Roboto"/>
              <a:ea typeface="Roboto"/>
              <a:cs typeface="Roboto"/>
              <a:sym typeface="Roboto"/>
            </a:endParaRPr>
          </a:p>
          <a:p>
            <a:pPr marL="0" marR="0" lvl="0" indent="0" algn="l" rtl="0">
              <a:spcBef>
                <a:spcPts val="0"/>
              </a:spcBef>
              <a:spcAft>
                <a:spcPts val="0"/>
              </a:spcAft>
              <a:buNone/>
            </a:pPr>
            <a:r>
              <a:rPr lang="en-US" sz="1300">
                <a:solidFill>
                  <a:srgbClr val="44546A"/>
                </a:solidFill>
                <a:latin typeface="Roboto"/>
                <a:ea typeface="Roboto"/>
                <a:cs typeface="Roboto"/>
                <a:sym typeface="Roboto"/>
              </a:rPr>
              <a:t>3 integration paths:</a:t>
            </a:r>
            <a:endParaRPr/>
          </a:p>
          <a:p>
            <a:pPr marL="0" marR="0" lvl="0" indent="0" algn="l" rtl="0">
              <a:spcBef>
                <a:spcPts val="0"/>
              </a:spcBef>
              <a:spcAft>
                <a:spcPts val="0"/>
              </a:spcAft>
              <a:buNone/>
            </a:pPr>
            <a:r>
              <a:rPr lang="en-US" sz="1300">
                <a:solidFill>
                  <a:srgbClr val="44546A"/>
                </a:solidFill>
                <a:latin typeface="Roboto"/>
                <a:ea typeface="Roboto"/>
                <a:cs typeface="Roboto"/>
                <a:sym typeface="Roboto"/>
              </a:rPr>
              <a:t>- openRTB</a:t>
            </a:r>
            <a:endParaRPr/>
          </a:p>
          <a:p>
            <a:pPr marL="0" marR="0" lvl="0" indent="0" algn="l" rtl="0">
              <a:spcBef>
                <a:spcPts val="0"/>
              </a:spcBef>
              <a:spcAft>
                <a:spcPts val="0"/>
              </a:spcAft>
              <a:buNone/>
            </a:pPr>
            <a:r>
              <a:rPr lang="en-US" sz="1300">
                <a:solidFill>
                  <a:srgbClr val="44546A"/>
                </a:solidFill>
                <a:latin typeface="Roboto"/>
                <a:ea typeface="Roboto"/>
                <a:cs typeface="Roboto"/>
                <a:sym typeface="Roboto"/>
              </a:rPr>
              <a:t>- VAST tags</a:t>
            </a:r>
            <a:endParaRPr/>
          </a:p>
          <a:p>
            <a:pPr marL="0" marR="0" lvl="0" indent="0" algn="l" rtl="0">
              <a:spcBef>
                <a:spcPts val="0"/>
              </a:spcBef>
              <a:spcAft>
                <a:spcPts val="0"/>
              </a:spcAft>
              <a:buNone/>
            </a:pPr>
            <a:r>
              <a:rPr lang="en-US" sz="1300">
                <a:solidFill>
                  <a:srgbClr val="44546A"/>
                </a:solidFill>
                <a:latin typeface="Roboto"/>
                <a:ea typeface="Roboto"/>
                <a:cs typeface="Roboto"/>
                <a:sym typeface="Roboto"/>
              </a:rPr>
              <a:t>- or a Custom API</a:t>
            </a:r>
            <a:endParaRPr/>
          </a:p>
        </p:txBody>
      </p:sp>
      <p:sp>
        <p:nvSpPr>
          <p:cNvPr id="370" name="Google Shape;370;p16"/>
          <p:cNvSpPr/>
          <p:nvPr/>
        </p:nvSpPr>
        <p:spPr>
          <a:xfrm>
            <a:off x="989905" y="5288141"/>
            <a:ext cx="1930917" cy="560153"/>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None/>
            </a:pPr>
            <a:r>
              <a:rPr lang="en-US" sz="1600">
                <a:solidFill>
                  <a:srgbClr val="0090FF"/>
                </a:solidFill>
                <a:latin typeface="Roboto"/>
                <a:ea typeface="Roboto"/>
                <a:cs typeface="Roboto"/>
                <a:sym typeface="Roboto"/>
              </a:rPr>
              <a:t>Up and running </a:t>
            </a:r>
            <a:br>
              <a:rPr lang="en-US" sz="1600">
                <a:solidFill>
                  <a:srgbClr val="0090FF"/>
                </a:solidFill>
                <a:latin typeface="Roboto"/>
                <a:ea typeface="Roboto"/>
                <a:cs typeface="Roboto"/>
                <a:sym typeface="Roboto"/>
              </a:rPr>
            </a:br>
            <a:r>
              <a:rPr lang="en-US" sz="1600">
                <a:solidFill>
                  <a:srgbClr val="0090FF"/>
                </a:solidFill>
                <a:latin typeface="Roboto"/>
                <a:ea typeface="Roboto"/>
                <a:cs typeface="Roboto"/>
                <a:sym typeface="Roboto"/>
              </a:rPr>
              <a:t>in no time!</a:t>
            </a:r>
            <a:endParaRPr/>
          </a:p>
        </p:txBody>
      </p:sp>
      <p:sp>
        <p:nvSpPr>
          <p:cNvPr id="371" name="Google Shape;371;p16"/>
          <p:cNvSpPr/>
          <p:nvPr/>
        </p:nvSpPr>
        <p:spPr>
          <a:xfrm>
            <a:off x="3614634" y="2286000"/>
            <a:ext cx="2247300" cy="7368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372" name="Google Shape;372;p16"/>
          <p:cNvSpPr/>
          <p:nvPr/>
        </p:nvSpPr>
        <p:spPr>
          <a:xfrm>
            <a:off x="3689358" y="2374395"/>
            <a:ext cx="2122200" cy="560100"/>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None/>
            </a:pPr>
            <a:r>
              <a:rPr lang="en-US" sz="1600">
                <a:solidFill>
                  <a:srgbClr val="0090FF"/>
                </a:solidFill>
                <a:latin typeface="Roboto"/>
                <a:ea typeface="Roboto"/>
                <a:cs typeface="Roboto"/>
                <a:sym typeface="Roboto"/>
              </a:rPr>
              <a:t>Reliable, High Performing Inventory </a:t>
            </a:r>
            <a:endParaRPr/>
          </a:p>
        </p:txBody>
      </p:sp>
      <p:sp>
        <p:nvSpPr>
          <p:cNvPr id="373" name="Google Shape;373;p16"/>
          <p:cNvSpPr/>
          <p:nvPr/>
        </p:nvSpPr>
        <p:spPr>
          <a:xfrm>
            <a:off x="3764720" y="3111056"/>
            <a:ext cx="1947300" cy="1292700"/>
          </a:xfrm>
          <a:prstGeom prst="rect">
            <a:avLst/>
          </a:prstGeom>
          <a:noFill/>
          <a:ln>
            <a:noFill/>
          </a:ln>
        </p:spPr>
        <p:txBody>
          <a:bodyPr spcFirstLastPara="1" wrap="square" lIns="91425" tIns="45700" rIns="91425" bIns="45700" anchor="t" anchorCtr="0">
            <a:noAutofit/>
          </a:bodyPr>
          <a:lstStyle/>
          <a:p>
            <a:pPr marL="285750" marR="0" lvl="0" indent="-285750" algn="l" rtl="0">
              <a:spcBef>
                <a:spcPts val="0"/>
              </a:spcBef>
              <a:spcAft>
                <a:spcPts val="0"/>
              </a:spcAft>
              <a:buClr>
                <a:srgbClr val="44546A"/>
              </a:buClr>
              <a:buSzPts val="1300"/>
              <a:buFont typeface="Arial"/>
              <a:buChar char="•"/>
            </a:pPr>
            <a:r>
              <a:rPr lang="en-US" sz="1300">
                <a:solidFill>
                  <a:srgbClr val="44546A"/>
                </a:solidFill>
                <a:latin typeface="Roboto"/>
                <a:ea typeface="Roboto"/>
                <a:cs typeface="Roboto"/>
                <a:sym typeface="Roboto"/>
              </a:rPr>
              <a:t>100% fill rate </a:t>
            </a:r>
            <a:endParaRPr/>
          </a:p>
          <a:p>
            <a:pPr marL="285750" marR="0" lvl="0" indent="-203200" algn="l" rtl="0">
              <a:spcBef>
                <a:spcPts val="0"/>
              </a:spcBef>
              <a:spcAft>
                <a:spcPts val="0"/>
              </a:spcAft>
              <a:buClr>
                <a:schemeClr val="dk1"/>
              </a:buClr>
              <a:buSzPts val="1300"/>
              <a:buFont typeface="Arial"/>
              <a:buNone/>
            </a:pPr>
            <a:endParaRPr sz="1300">
              <a:solidFill>
                <a:srgbClr val="44546A"/>
              </a:solidFill>
              <a:latin typeface="Roboto"/>
              <a:ea typeface="Roboto"/>
              <a:cs typeface="Roboto"/>
              <a:sym typeface="Roboto"/>
            </a:endParaRPr>
          </a:p>
          <a:p>
            <a:pPr marL="285750" marR="0" lvl="0" indent="-285750" algn="l" rtl="0">
              <a:spcBef>
                <a:spcPts val="0"/>
              </a:spcBef>
              <a:spcAft>
                <a:spcPts val="0"/>
              </a:spcAft>
              <a:buClr>
                <a:srgbClr val="44546A"/>
              </a:buClr>
              <a:buSzPts val="1300"/>
              <a:buFont typeface="Arial"/>
              <a:buChar char="•"/>
            </a:pPr>
            <a:r>
              <a:rPr lang="en-US" sz="1300">
                <a:solidFill>
                  <a:srgbClr val="44546A"/>
                </a:solidFill>
                <a:latin typeface="Roboto"/>
                <a:ea typeface="Roboto"/>
                <a:cs typeface="Roboto"/>
                <a:sym typeface="Roboto"/>
              </a:rPr>
              <a:t>Quality controlled</a:t>
            </a:r>
            <a:endParaRPr/>
          </a:p>
          <a:p>
            <a:pPr marL="285750" marR="0" lvl="0" indent="-203200" algn="l" rtl="0">
              <a:spcBef>
                <a:spcPts val="0"/>
              </a:spcBef>
              <a:spcAft>
                <a:spcPts val="0"/>
              </a:spcAft>
              <a:buClr>
                <a:schemeClr val="dk1"/>
              </a:buClr>
              <a:buSzPts val="1300"/>
              <a:buFont typeface="Arial"/>
              <a:buNone/>
            </a:pPr>
            <a:endParaRPr sz="1300">
              <a:solidFill>
                <a:srgbClr val="44546A"/>
              </a:solidFill>
              <a:latin typeface="Roboto"/>
              <a:ea typeface="Roboto"/>
              <a:cs typeface="Roboto"/>
              <a:sym typeface="Roboto"/>
            </a:endParaRPr>
          </a:p>
          <a:p>
            <a:pPr marL="285750" marR="0" lvl="0" indent="-285750" algn="l" rtl="0">
              <a:spcBef>
                <a:spcPts val="0"/>
              </a:spcBef>
              <a:spcAft>
                <a:spcPts val="0"/>
              </a:spcAft>
              <a:buClr>
                <a:srgbClr val="44546A"/>
              </a:buClr>
              <a:buSzPts val="1300"/>
              <a:buFont typeface="Arial"/>
              <a:buChar char="•"/>
            </a:pPr>
            <a:r>
              <a:rPr lang="en-US" sz="1300">
                <a:solidFill>
                  <a:srgbClr val="44546A"/>
                </a:solidFill>
                <a:latin typeface="Roboto"/>
                <a:ea typeface="Roboto"/>
                <a:cs typeface="Roboto"/>
                <a:sym typeface="Roboto"/>
              </a:rPr>
              <a:t>Honest viewability reporting</a:t>
            </a:r>
            <a:endParaRPr/>
          </a:p>
        </p:txBody>
      </p:sp>
      <p:sp>
        <p:nvSpPr>
          <p:cNvPr id="374" name="Google Shape;374;p16"/>
          <p:cNvSpPr/>
          <p:nvPr/>
        </p:nvSpPr>
        <p:spPr>
          <a:xfrm>
            <a:off x="3750474" y="5288141"/>
            <a:ext cx="1930917" cy="560153"/>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None/>
            </a:pPr>
            <a:r>
              <a:rPr lang="en-US" sz="1600">
                <a:solidFill>
                  <a:srgbClr val="0090FF"/>
                </a:solidFill>
                <a:latin typeface="Roboto"/>
                <a:ea typeface="Roboto"/>
                <a:cs typeface="Roboto"/>
                <a:sym typeface="Roboto"/>
              </a:rPr>
              <a:t>Budgets </a:t>
            </a:r>
            <a:br>
              <a:rPr lang="en-US" sz="1600">
                <a:solidFill>
                  <a:srgbClr val="0090FF"/>
                </a:solidFill>
                <a:latin typeface="Roboto"/>
                <a:ea typeface="Roboto"/>
                <a:cs typeface="Roboto"/>
                <a:sym typeface="Roboto"/>
              </a:rPr>
            </a:br>
            <a:r>
              <a:rPr lang="en-US" sz="1600">
                <a:solidFill>
                  <a:srgbClr val="0090FF"/>
                </a:solidFill>
                <a:latin typeface="Roboto"/>
                <a:ea typeface="Roboto"/>
                <a:cs typeface="Roboto"/>
                <a:sym typeface="Roboto"/>
              </a:rPr>
              <a:t>will spend!</a:t>
            </a:r>
            <a:endParaRPr/>
          </a:p>
        </p:txBody>
      </p:sp>
      <p:sp>
        <p:nvSpPr>
          <p:cNvPr id="375" name="Google Shape;375;p16"/>
          <p:cNvSpPr/>
          <p:nvPr/>
        </p:nvSpPr>
        <p:spPr>
          <a:xfrm>
            <a:off x="6449927" y="2286000"/>
            <a:ext cx="2247300" cy="7368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376" name="Google Shape;376;p16"/>
          <p:cNvSpPr/>
          <p:nvPr/>
        </p:nvSpPr>
        <p:spPr>
          <a:xfrm>
            <a:off x="6600013" y="2526959"/>
            <a:ext cx="1947300" cy="326100"/>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None/>
            </a:pPr>
            <a:r>
              <a:rPr lang="en-US" sz="1600">
                <a:solidFill>
                  <a:srgbClr val="0090FF"/>
                </a:solidFill>
                <a:latin typeface="Roboto"/>
                <a:ea typeface="Roboto"/>
                <a:cs typeface="Roboto"/>
                <a:sym typeface="Roboto"/>
              </a:rPr>
              <a:t>Lower CPM’s</a:t>
            </a:r>
            <a:endParaRPr/>
          </a:p>
        </p:txBody>
      </p:sp>
      <p:sp>
        <p:nvSpPr>
          <p:cNvPr id="377" name="Google Shape;377;p16"/>
          <p:cNvSpPr/>
          <p:nvPr/>
        </p:nvSpPr>
        <p:spPr>
          <a:xfrm>
            <a:off x="6600013" y="3111056"/>
            <a:ext cx="1947300" cy="1492800"/>
          </a:xfrm>
          <a:prstGeom prst="rect">
            <a:avLst/>
          </a:prstGeom>
          <a:noFill/>
          <a:ln>
            <a:noFill/>
          </a:ln>
        </p:spPr>
        <p:txBody>
          <a:bodyPr spcFirstLastPara="1" wrap="square" lIns="91425" tIns="45700" rIns="91425" bIns="45700" anchor="t" anchorCtr="0">
            <a:noAutofit/>
          </a:bodyPr>
          <a:lstStyle/>
          <a:p>
            <a:pPr marL="285750" marR="0" lvl="0" indent="-285750" algn="l" rtl="0">
              <a:spcBef>
                <a:spcPts val="0"/>
              </a:spcBef>
              <a:spcAft>
                <a:spcPts val="0"/>
              </a:spcAft>
              <a:buClr>
                <a:srgbClr val="44546A"/>
              </a:buClr>
              <a:buSzPts val="1300"/>
              <a:buFont typeface="Arial"/>
              <a:buChar char="•"/>
            </a:pPr>
            <a:r>
              <a:rPr lang="en-US" sz="1300">
                <a:solidFill>
                  <a:srgbClr val="44546A"/>
                </a:solidFill>
                <a:latin typeface="Roboto"/>
                <a:ea typeface="Roboto"/>
                <a:cs typeface="Roboto"/>
                <a:sym typeface="Roboto"/>
              </a:rPr>
              <a:t>$6 avg. on AdStash</a:t>
            </a:r>
            <a:endParaRPr/>
          </a:p>
          <a:p>
            <a:pPr marL="285750" marR="0" lvl="0" indent="-203200" algn="l" rtl="0">
              <a:spcBef>
                <a:spcPts val="0"/>
              </a:spcBef>
              <a:spcAft>
                <a:spcPts val="0"/>
              </a:spcAft>
              <a:buClr>
                <a:schemeClr val="dk1"/>
              </a:buClr>
              <a:buSzPts val="1300"/>
              <a:buFont typeface="Arial"/>
              <a:buNone/>
            </a:pPr>
            <a:endParaRPr sz="1300">
              <a:solidFill>
                <a:srgbClr val="44546A"/>
              </a:solidFill>
              <a:latin typeface="Roboto"/>
              <a:ea typeface="Roboto"/>
              <a:cs typeface="Roboto"/>
              <a:sym typeface="Roboto"/>
            </a:endParaRPr>
          </a:p>
          <a:p>
            <a:pPr marL="285750" marR="0" lvl="0" indent="-285750" algn="l" rtl="0">
              <a:spcBef>
                <a:spcPts val="0"/>
              </a:spcBef>
              <a:spcAft>
                <a:spcPts val="0"/>
              </a:spcAft>
              <a:buClr>
                <a:srgbClr val="44546A"/>
              </a:buClr>
              <a:buSzPts val="1300"/>
              <a:buFont typeface="Arial"/>
              <a:buChar char="•"/>
            </a:pPr>
            <a:r>
              <a:rPr lang="en-US" sz="1300">
                <a:solidFill>
                  <a:srgbClr val="44546A"/>
                </a:solidFill>
                <a:latin typeface="Roboto"/>
                <a:ea typeface="Roboto"/>
                <a:cs typeface="Roboto"/>
                <a:sym typeface="Roboto"/>
              </a:rPr>
              <a:t>$9-32 elsewhere</a:t>
            </a:r>
            <a:endParaRPr/>
          </a:p>
          <a:p>
            <a:pPr marL="285750" marR="0" lvl="0" indent="-203200" algn="l" rtl="0">
              <a:spcBef>
                <a:spcPts val="0"/>
              </a:spcBef>
              <a:spcAft>
                <a:spcPts val="0"/>
              </a:spcAft>
              <a:buClr>
                <a:schemeClr val="dk1"/>
              </a:buClr>
              <a:buSzPts val="1300"/>
              <a:buFont typeface="Arial"/>
              <a:buNone/>
            </a:pPr>
            <a:endParaRPr sz="1300">
              <a:solidFill>
                <a:srgbClr val="44546A"/>
              </a:solidFill>
              <a:latin typeface="Roboto"/>
              <a:ea typeface="Roboto"/>
              <a:cs typeface="Roboto"/>
              <a:sym typeface="Roboto"/>
            </a:endParaRPr>
          </a:p>
          <a:p>
            <a:pPr marL="285750" marR="0" lvl="0" indent="-285750" algn="l" rtl="0">
              <a:spcBef>
                <a:spcPts val="0"/>
              </a:spcBef>
              <a:spcAft>
                <a:spcPts val="0"/>
              </a:spcAft>
              <a:buClr>
                <a:srgbClr val="44546A"/>
              </a:buClr>
              <a:buSzPts val="1300"/>
              <a:buFont typeface="Arial"/>
              <a:buChar char="•"/>
            </a:pPr>
            <a:r>
              <a:rPr lang="en-US" sz="1300">
                <a:solidFill>
                  <a:srgbClr val="44546A"/>
                </a:solidFill>
                <a:latin typeface="Roboto"/>
                <a:ea typeface="Roboto"/>
                <a:cs typeface="Roboto"/>
                <a:sym typeface="Roboto"/>
              </a:rPr>
              <a:t>...often for the same screens</a:t>
            </a:r>
            <a:endParaRPr/>
          </a:p>
          <a:p>
            <a:pPr marL="285750" marR="0" lvl="0" indent="-203200" algn="l" rtl="0">
              <a:spcBef>
                <a:spcPts val="0"/>
              </a:spcBef>
              <a:spcAft>
                <a:spcPts val="0"/>
              </a:spcAft>
              <a:buClr>
                <a:schemeClr val="dk1"/>
              </a:buClr>
              <a:buSzPts val="1300"/>
              <a:buFont typeface="Arial"/>
              <a:buNone/>
            </a:pPr>
            <a:endParaRPr sz="1300">
              <a:solidFill>
                <a:srgbClr val="44546A"/>
              </a:solidFill>
              <a:latin typeface="Roboto"/>
              <a:ea typeface="Roboto"/>
              <a:cs typeface="Roboto"/>
              <a:sym typeface="Roboto"/>
            </a:endParaRPr>
          </a:p>
        </p:txBody>
      </p:sp>
      <p:sp>
        <p:nvSpPr>
          <p:cNvPr id="378" name="Google Shape;378;p16"/>
          <p:cNvSpPr/>
          <p:nvPr/>
        </p:nvSpPr>
        <p:spPr>
          <a:xfrm>
            <a:off x="6585767" y="5288141"/>
            <a:ext cx="1930917" cy="560153"/>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None/>
            </a:pPr>
            <a:r>
              <a:rPr lang="en-US" sz="1600">
                <a:solidFill>
                  <a:srgbClr val="0090FF"/>
                </a:solidFill>
                <a:latin typeface="Roboto"/>
                <a:ea typeface="Roboto"/>
                <a:cs typeface="Roboto"/>
                <a:sym typeface="Roboto"/>
              </a:rPr>
              <a:t>Budgets will </a:t>
            </a:r>
            <a:br>
              <a:rPr lang="en-US" sz="1600">
                <a:solidFill>
                  <a:srgbClr val="0090FF"/>
                </a:solidFill>
                <a:latin typeface="Roboto"/>
                <a:ea typeface="Roboto"/>
                <a:cs typeface="Roboto"/>
                <a:sym typeface="Roboto"/>
              </a:rPr>
            </a:br>
            <a:r>
              <a:rPr lang="en-US" sz="1600">
                <a:solidFill>
                  <a:srgbClr val="0090FF"/>
                </a:solidFill>
                <a:latin typeface="Roboto"/>
                <a:ea typeface="Roboto"/>
                <a:cs typeface="Roboto"/>
                <a:sym typeface="Roboto"/>
              </a:rPr>
              <a:t>go further!</a:t>
            </a:r>
            <a:endParaRPr/>
          </a:p>
        </p:txBody>
      </p:sp>
      <p:sp>
        <p:nvSpPr>
          <p:cNvPr id="379" name="Google Shape;379;p16"/>
          <p:cNvSpPr/>
          <p:nvPr/>
        </p:nvSpPr>
        <p:spPr>
          <a:xfrm>
            <a:off x="9213947" y="2286000"/>
            <a:ext cx="2247300" cy="7368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380" name="Google Shape;380;p16"/>
          <p:cNvSpPr/>
          <p:nvPr/>
        </p:nvSpPr>
        <p:spPr>
          <a:xfrm>
            <a:off x="9364016" y="2374409"/>
            <a:ext cx="1947300" cy="326100"/>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None/>
            </a:pPr>
            <a:r>
              <a:rPr lang="en-US" sz="1600">
                <a:solidFill>
                  <a:srgbClr val="0090FF"/>
                </a:solidFill>
                <a:latin typeface="Roboto"/>
                <a:ea typeface="Roboto"/>
                <a:cs typeface="Roboto"/>
                <a:sym typeface="Roboto"/>
              </a:rPr>
              <a:t>Robust </a:t>
            </a:r>
            <a:endParaRPr sz="1600">
              <a:solidFill>
                <a:srgbClr val="0090FF"/>
              </a:solidFill>
              <a:latin typeface="Roboto"/>
              <a:ea typeface="Roboto"/>
              <a:cs typeface="Roboto"/>
              <a:sym typeface="Roboto"/>
            </a:endParaRPr>
          </a:p>
          <a:p>
            <a:pPr marL="0" marR="0" lvl="0" indent="0" algn="ctr" rtl="0">
              <a:lnSpc>
                <a:spcPct val="95000"/>
              </a:lnSpc>
              <a:spcBef>
                <a:spcPts val="0"/>
              </a:spcBef>
              <a:spcAft>
                <a:spcPts val="0"/>
              </a:spcAft>
              <a:buNone/>
            </a:pPr>
            <a:r>
              <a:rPr lang="en-US" sz="1600">
                <a:solidFill>
                  <a:srgbClr val="0090FF"/>
                </a:solidFill>
                <a:latin typeface="Roboto"/>
                <a:ea typeface="Roboto"/>
                <a:cs typeface="Roboto"/>
                <a:sym typeface="Roboto"/>
              </a:rPr>
              <a:t>Analytics </a:t>
            </a:r>
            <a:endParaRPr/>
          </a:p>
        </p:txBody>
      </p:sp>
      <p:sp>
        <p:nvSpPr>
          <p:cNvPr id="381" name="Google Shape;381;p16"/>
          <p:cNvSpPr/>
          <p:nvPr/>
        </p:nvSpPr>
        <p:spPr>
          <a:xfrm>
            <a:off x="9364033" y="3111056"/>
            <a:ext cx="1947300" cy="1092600"/>
          </a:xfrm>
          <a:prstGeom prst="rect">
            <a:avLst/>
          </a:prstGeom>
          <a:noFill/>
          <a:ln>
            <a:noFill/>
          </a:ln>
        </p:spPr>
        <p:txBody>
          <a:bodyPr spcFirstLastPara="1" wrap="square" lIns="91425" tIns="45700" rIns="91425" bIns="45700" anchor="t" anchorCtr="0">
            <a:noAutofit/>
          </a:bodyPr>
          <a:lstStyle/>
          <a:p>
            <a:pPr marL="285750" marR="0" lvl="0" indent="-285750" algn="l" rtl="0">
              <a:spcBef>
                <a:spcPts val="0"/>
              </a:spcBef>
              <a:spcAft>
                <a:spcPts val="0"/>
              </a:spcAft>
              <a:buClr>
                <a:srgbClr val="44546A"/>
              </a:buClr>
              <a:buSzPts val="1300"/>
              <a:buFont typeface="Arial"/>
              <a:buChar char="•"/>
            </a:pPr>
            <a:r>
              <a:rPr lang="en-US" sz="1300">
                <a:solidFill>
                  <a:srgbClr val="44546A"/>
                </a:solidFill>
                <a:latin typeface="Roboto"/>
                <a:ea typeface="Roboto"/>
                <a:cs typeface="Roboto"/>
                <a:sym typeface="Roboto"/>
              </a:rPr>
              <a:t>X screens with Linkett technology </a:t>
            </a:r>
            <a:endParaRPr/>
          </a:p>
          <a:p>
            <a:pPr marL="285750" marR="0" lvl="0" indent="-203200" algn="l" rtl="0">
              <a:spcBef>
                <a:spcPts val="0"/>
              </a:spcBef>
              <a:spcAft>
                <a:spcPts val="0"/>
              </a:spcAft>
              <a:buClr>
                <a:schemeClr val="dk1"/>
              </a:buClr>
              <a:buSzPts val="1300"/>
              <a:buFont typeface="Arial"/>
              <a:buNone/>
            </a:pPr>
            <a:endParaRPr sz="1300">
              <a:solidFill>
                <a:srgbClr val="44546A"/>
              </a:solidFill>
              <a:latin typeface="Roboto"/>
              <a:ea typeface="Roboto"/>
              <a:cs typeface="Roboto"/>
              <a:sym typeface="Roboto"/>
            </a:endParaRPr>
          </a:p>
          <a:p>
            <a:pPr marL="285750" marR="0" lvl="0" indent="-285750" algn="l" rtl="0">
              <a:spcBef>
                <a:spcPts val="0"/>
              </a:spcBef>
              <a:spcAft>
                <a:spcPts val="0"/>
              </a:spcAft>
              <a:buClr>
                <a:srgbClr val="44546A"/>
              </a:buClr>
              <a:buSzPts val="1300"/>
              <a:buFont typeface="Arial"/>
              <a:buChar char="•"/>
            </a:pPr>
            <a:r>
              <a:rPr lang="en-US" sz="1300">
                <a:solidFill>
                  <a:srgbClr val="44546A"/>
                </a:solidFill>
                <a:latin typeface="Roboto"/>
                <a:ea typeface="Roboto"/>
                <a:cs typeface="Roboto"/>
                <a:sym typeface="Roboto"/>
              </a:rPr>
              <a:t>Rest have x type of analytics </a:t>
            </a:r>
            <a:endParaRPr/>
          </a:p>
        </p:txBody>
      </p:sp>
      <p:sp>
        <p:nvSpPr>
          <p:cNvPr id="382" name="Google Shape;382;p16"/>
          <p:cNvSpPr/>
          <p:nvPr/>
        </p:nvSpPr>
        <p:spPr>
          <a:xfrm>
            <a:off x="9354819" y="5406681"/>
            <a:ext cx="1930917" cy="326243"/>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None/>
            </a:pPr>
            <a:r>
              <a:rPr lang="en-US" sz="1600">
                <a:solidFill>
                  <a:srgbClr val="0090FF"/>
                </a:solidFill>
                <a:latin typeface="Roboto"/>
                <a:ea typeface="Roboto"/>
                <a:cs typeface="Roboto"/>
                <a:sym typeface="Roboto"/>
              </a:rPr>
              <a:t>More data! </a:t>
            </a:r>
            <a:endParaRPr/>
          </a:p>
        </p:txBody>
      </p:sp>
      <p:sp>
        <p:nvSpPr>
          <p:cNvPr id="383" name="Google Shape;383;p16"/>
          <p:cNvSpPr/>
          <p:nvPr/>
        </p:nvSpPr>
        <p:spPr>
          <a:xfrm>
            <a:off x="9863075" y="1419388"/>
            <a:ext cx="914400" cy="9144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84" name="Google Shape;384;p16"/>
          <p:cNvPicPr preferRelativeResize="0"/>
          <p:nvPr/>
        </p:nvPicPr>
        <p:blipFill>
          <a:blip r:embed="rId4">
            <a:alphaModFix/>
          </a:blip>
          <a:stretch>
            <a:fillRect/>
          </a:stretch>
        </p:blipFill>
        <p:spPr>
          <a:xfrm>
            <a:off x="10091675" y="1658446"/>
            <a:ext cx="457200" cy="457200"/>
          </a:xfrm>
          <a:prstGeom prst="rect">
            <a:avLst/>
          </a:prstGeom>
          <a:noFill/>
          <a:ln>
            <a:noFill/>
          </a:ln>
        </p:spPr>
      </p:pic>
      <p:sp>
        <p:nvSpPr>
          <p:cNvPr id="385" name="Google Shape;385;p16"/>
          <p:cNvSpPr/>
          <p:nvPr/>
        </p:nvSpPr>
        <p:spPr>
          <a:xfrm>
            <a:off x="7121788" y="1429838"/>
            <a:ext cx="914400" cy="9144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16"/>
          <p:cNvSpPr/>
          <p:nvPr/>
        </p:nvSpPr>
        <p:spPr>
          <a:xfrm>
            <a:off x="4243475" y="1436138"/>
            <a:ext cx="914400" cy="9144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16"/>
          <p:cNvSpPr/>
          <p:nvPr/>
        </p:nvSpPr>
        <p:spPr>
          <a:xfrm>
            <a:off x="1520525" y="1436138"/>
            <a:ext cx="914400" cy="9144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88" name="Google Shape;388;p16"/>
          <p:cNvPicPr preferRelativeResize="0"/>
          <p:nvPr/>
        </p:nvPicPr>
        <p:blipFill>
          <a:blip r:embed="rId5">
            <a:alphaModFix/>
          </a:blip>
          <a:stretch>
            <a:fillRect/>
          </a:stretch>
        </p:blipFill>
        <p:spPr>
          <a:xfrm>
            <a:off x="7344975" y="1650950"/>
            <a:ext cx="457200" cy="457200"/>
          </a:xfrm>
          <a:prstGeom prst="rect">
            <a:avLst/>
          </a:prstGeom>
          <a:noFill/>
          <a:ln>
            <a:noFill/>
          </a:ln>
        </p:spPr>
      </p:pic>
      <p:pic>
        <p:nvPicPr>
          <p:cNvPr id="389" name="Google Shape;389;p16"/>
          <p:cNvPicPr preferRelativeResize="0"/>
          <p:nvPr/>
        </p:nvPicPr>
        <p:blipFill>
          <a:blip r:embed="rId6">
            <a:alphaModFix/>
          </a:blip>
          <a:stretch>
            <a:fillRect/>
          </a:stretch>
        </p:blipFill>
        <p:spPr>
          <a:xfrm>
            <a:off x="4472075" y="1664750"/>
            <a:ext cx="457200" cy="457200"/>
          </a:xfrm>
          <a:prstGeom prst="rect">
            <a:avLst/>
          </a:prstGeom>
          <a:noFill/>
          <a:ln>
            <a:noFill/>
          </a:ln>
        </p:spPr>
      </p:pic>
      <p:pic>
        <p:nvPicPr>
          <p:cNvPr id="390" name="Google Shape;390;p16"/>
          <p:cNvPicPr preferRelativeResize="0"/>
          <p:nvPr/>
        </p:nvPicPr>
        <p:blipFill>
          <a:blip r:embed="rId7">
            <a:alphaModFix/>
          </a:blip>
          <a:stretch>
            <a:fillRect/>
          </a:stretch>
        </p:blipFill>
        <p:spPr>
          <a:xfrm>
            <a:off x="1749200" y="1664750"/>
            <a:ext cx="457200" cy="457200"/>
          </a:xfrm>
          <a:prstGeom prst="rect">
            <a:avLst/>
          </a:prstGeom>
          <a:noFill/>
          <a:ln>
            <a:noFill/>
          </a:ln>
        </p:spPr>
      </p:pic>
      <p:sp>
        <p:nvSpPr>
          <p:cNvPr id="391" name="Google Shape;391;p16"/>
          <p:cNvSpPr/>
          <p:nvPr/>
        </p:nvSpPr>
        <p:spPr>
          <a:xfrm rot="-2572875" flipH="1">
            <a:off x="188915" y="2181104"/>
            <a:ext cx="1147570" cy="559990"/>
          </a:xfrm>
          <a:prstGeom prst="rect">
            <a:avLst/>
          </a:prstGeom>
          <a:solidFill>
            <a:srgbClr val="008BFC"/>
          </a:solidFill>
          <a:ln w="28575" cap="flat" cmpd="sng">
            <a:solidFill>
              <a:schemeClr val="lt1"/>
            </a:solidFill>
            <a:prstDash val="solid"/>
            <a:miter lim="800000"/>
            <a:headEnd type="none" w="sm" len="sm"/>
            <a:tailEnd type="none" w="sm" len="sm"/>
          </a:ln>
          <a:effectLst>
            <a:outerShdw blurRad="3429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1000" b="1">
                <a:solidFill>
                  <a:schemeClr val="lt1"/>
                </a:solidFill>
                <a:latin typeface="Roboto"/>
                <a:ea typeface="Roboto"/>
                <a:cs typeface="Roboto"/>
                <a:sym typeface="Roboto"/>
              </a:rPr>
              <a:t>For exchanges</a:t>
            </a:r>
            <a:endParaRPr sz="1000" b="1">
              <a:solidFill>
                <a:schemeClr val="lt1"/>
              </a:solidFill>
              <a:latin typeface="Roboto"/>
              <a:ea typeface="Roboto"/>
              <a:cs typeface="Roboto"/>
              <a:sym typeface="Roboto"/>
            </a:endParaRPr>
          </a:p>
        </p:txBody>
      </p:sp>
      <p:cxnSp>
        <p:nvCxnSpPr>
          <p:cNvPr id="392" name="Google Shape;392;p16"/>
          <p:cNvCxnSpPr/>
          <p:nvPr/>
        </p:nvCxnSpPr>
        <p:spPr>
          <a:xfrm>
            <a:off x="3327988" y="1515025"/>
            <a:ext cx="60000" cy="4772400"/>
          </a:xfrm>
          <a:prstGeom prst="straightConnector1">
            <a:avLst/>
          </a:prstGeom>
          <a:noFill/>
          <a:ln w="9525" cap="flat" cmpd="sng">
            <a:solidFill>
              <a:schemeClr val="dk2"/>
            </a:solidFill>
            <a:prstDash val="dot"/>
            <a:round/>
            <a:headEnd type="none" w="med" len="med"/>
            <a:tailEnd type="non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pic>
        <p:nvPicPr>
          <p:cNvPr id="397" name="Google Shape;397;p17" descr="https://lh5.googleusercontent.com/_nsVY4Xc6UxpQ0iNtqzqRuJ--iCwTn7r0UKwq-PgmYl9viL5s-AaYxCuYGNfQF5HORXbz6kNFNcWboxBB-DGwqMb0wP0kJ20QMEJsRlY0IMfvRidHHbTHpMSEnT6rMYvVvF3euVmMzI"/>
          <p:cNvPicPr preferRelativeResize="0"/>
          <p:nvPr/>
        </p:nvPicPr>
        <p:blipFill rotWithShape="1">
          <a:blip r:embed="rId3">
            <a:alphaModFix/>
          </a:blip>
          <a:srcRect r="1826"/>
          <a:stretch/>
        </p:blipFill>
        <p:spPr>
          <a:xfrm>
            <a:off x="6130675" y="1953800"/>
            <a:ext cx="5822550" cy="4130400"/>
          </a:xfrm>
          <a:prstGeom prst="rect">
            <a:avLst/>
          </a:prstGeom>
          <a:noFill/>
          <a:ln>
            <a:noFill/>
          </a:ln>
        </p:spPr>
      </p:pic>
      <p:sp>
        <p:nvSpPr>
          <p:cNvPr id="398" name="Google Shape;398;p17"/>
          <p:cNvSpPr/>
          <p:nvPr/>
        </p:nvSpPr>
        <p:spPr>
          <a:xfrm>
            <a:off x="238786" y="1272704"/>
            <a:ext cx="5822400" cy="4811400"/>
          </a:xfrm>
          <a:prstGeom prst="roundRect">
            <a:avLst>
              <a:gd name="adj" fmla="val 0"/>
            </a:avLst>
          </a:prstGeom>
          <a:noFill/>
          <a:ln w="12700"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pic>
        <p:nvPicPr>
          <p:cNvPr id="399" name="Google Shape;399;p17"/>
          <p:cNvPicPr preferRelativeResize="0"/>
          <p:nvPr/>
        </p:nvPicPr>
        <p:blipFill>
          <a:blip r:embed="rId4">
            <a:alphaModFix/>
          </a:blip>
          <a:stretch>
            <a:fillRect/>
          </a:stretch>
        </p:blipFill>
        <p:spPr>
          <a:xfrm>
            <a:off x="238775" y="1953800"/>
            <a:ext cx="5784375" cy="4130400"/>
          </a:xfrm>
          <a:prstGeom prst="rect">
            <a:avLst/>
          </a:prstGeom>
          <a:noFill/>
          <a:ln>
            <a:noFill/>
          </a:ln>
        </p:spPr>
      </p:pic>
      <p:sp>
        <p:nvSpPr>
          <p:cNvPr id="400" name="Google Shape;400;p17"/>
          <p:cNvSpPr/>
          <p:nvPr/>
        </p:nvSpPr>
        <p:spPr>
          <a:xfrm>
            <a:off x="6130670" y="1262743"/>
            <a:ext cx="5822400" cy="4811400"/>
          </a:xfrm>
          <a:prstGeom prst="roundRect">
            <a:avLst>
              <a:gd name="adj" fmla="val 0"/>
            </a:avLst>
          </a:prstGeom>
          <a:noFill/>
          <a:ln w="12700"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oboto"/>
              <a:ea typeface="Roboto"/>
              <a:cs typeface="Roboto"/>
              <a:sym typeface="Roboto"/>
            </a:endParaRPr>
          </a:p>
        </p:txBody>
      </p:sp>
      <p:sp>
        <p:nvSpPr>
          <p:cNvPr id="401" name="Google Shape;401;p17"/>
          <p:cNvSpPr txBox="1">
            <a:spLocks noGrp="1"/>
          </p:cNvSpPr>
          <p:nvPr>
            <p:ph type="title"/>
          </p:nvPr>
        </p:nvSpPr>
        <p:spPr>
          <a:xfrm>
            <a:off x="213360" y="109715"/>
            <a:ext cx="10332600" cy="866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8BFC"/>
              </a:buClr>
              <a:buSzPts val="3400"/>
              <a:buFont typeface="Roboto"/>
              <a:buNone/>
            </a:pPr>
            <a:r>
              <a:rPr lang="en-US"/>
              <a:t>INVENTORY HIGHLIGHTS - MEDICAL</a:t>
            </a:r>
            <a:endParaRPr/>
          </a:p>
        </p:txBody>
      </p:sp>
      <p:sp>
        <p:nvSpPr>
          <p:cNvPr id="402" name="Google Shape;402;p17"/>
          <p:cNvSpPr txBox="1">
            <a:spLocks noGrp="1"/>
          </p:cNvSpPr>
          <p:nvPr>
            <p:ph type="sldNum" idx="12"/>
          </p:nvPr>
        </p:nvSpPr>
        <p:spPr>
          <a:xfrm>
            <a:off x="9281831" y="6418246"/>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403" name="Google Shape;403;p17"/>
          <p:cNvSpPr txBox="1"/>
          <p:nvPr/>
        </p:nvSpPr>
        <p:spPr>
          <a:xfrm>
            <a:off x="1593058" y="1404793"/>
            <a:ext cx="3114000" cy="572700"/>
          </a:xfrm>
          <a:prstGeom prst="rect">
            <a:avLst/>
          </a:prstGeom>
          <a:noFill/>
          <a:ln>
            <a:noFill/>
          </a:ln>
        </p:spPr>
        <p:txBody>
          <a:bodyPr spcFirstLastPara="1" wrap="square" lIns="91425" tIns="91425" rIns="91425" bIns="91425" anchor="t" anchorCtr="0">
            <a:normAutofit fontScale="85000" lnSpcReduction="20000"/>
          </a:bodyPr>
          <a:lstStyle/>
          <a:p>
            <a:pPr marL="0" marR="0" lvl="0" indent="0" algn="ctr" rtl="0">
              <a:lnSpc>
                <a:spcPct val="90000"/>
              </a:lnSpc>
              <a:spcBef>
                <a:spcPts val="0"/>
              </a:spcBef>
              <a:spcAft>
                <a:spcPts val="0"/>
              </a:spcAft>
              <a:buClr>
                <a:srgbClr val="44546A"/>
              </a:buClr>
              <a:buSzPct val="100000"/>
              <a:buFont typeface="Roboto"/>
              <a:buNone/>
            </a:pPr>
            <a:r>
              <a:rPr lang="en-US" sz="2000" b="1">
                <a:solidFill>
                  <a:srgbClr val="44546A"/>
                </a:solidFill>
                <a:latin typeface="Roboto"/>
                <a:ea typeface="Roboto"/>
                <a:cs typeface="Roboto"/>
                <a:sym typeface="Roboto"/>
              </a:rPr>
              <a:t>Point of Care Clinics</a:t>
            </a:r>
            <a:endParaRPr/>
          </a:p>
          <a:p>
            <a:pPr marL="0" marR="0" lvl="0" indent="0" algn="ctr" rtl="0">
              <a:lnSpc>
                <a:spcPct val="90000"/>
              </a:lnSpc>
              <a:spcBef>
                <a:spcPts val="0"/>
              </a:spcBef>
              <a:spcAft>
                <a:spcPts val="0"/>
              </a:spcAft>
              <a:buClr>
                <a:srgbClr val="008BFC"/>
              </a:buClr>
              <a:buSzPct val="100000"/>
              <a:buFont typeface="Roboto"/>
              <a:buNone/>
            </a:pPr>
            <a:endParaRPr sz="2000" b="1">
              <a:solidFill>
                <a:srgbClr val="44546A"/>
              </a:solidFill>
              <a:latin typeface="Roboto"/>
              <a:ea typeface="Roboto"/>
              <a:cs typeface="Roboto"/>
              <a:sym typeface="Roboto"/>
            </a:endParaRPr>
          </a:p>
        </p:txBody>
      </p:sp>
      <p:sp>
        <p:nvSpPr>
          <p:cNvPr id="404" name="Google Shape;404;p17"/>
          <p:cNvSpPr txBox="1"/>
          <p:nvPr/>
        </p:nvSpPr>
        <p:spPr>
          <a:xfrm>
            <a:off x="7484942" y="1381093"/>
            <a:ext cx="3114000" cy="572700"/>
          </a:xfrm>
          <a:prstGeom prst="rect">
            <a:avLst/>
          </a:prstGeom>
          <a:noFill/>
          <a:ln>
            <a:noFill/>
          </a:ln>
        </p:spPr>
        <p:txBody>
          <a:bodyPr spcFirstLastPara="1" wrap="square" lIns="91425" tIns="91425" rIns="91425" bIns="91425" anchor="t" anchorCtr="0">
            <a:normAutofit fontScale="85000" lnSpcReduction="20000"/>
          </a:bodyPr>
          <a:lstStyle/>
          <a:p>
            <a:pPr marL="0" marR="0" lvl="0" indent="0" algn="ctr" rtl="0">
              <a:lnSpc>
                <a:spcPct val="90000"/>
              </a:lnSpc>
              <a:spcBef>
                <a:spcPts val="0"/>
              </a:spcBef>
              <a:spcAft>
                <a:spcPts val="0"/>
              </a:spcAft>
              <a:buClr>
                <a:srgbClr val="44546A"/>
              </a:buClr>
              <a:buSzPct val="100000"/>
              <a:buFont typeface="Roboto"/>
              <a:buNone/>
            </a:pPr>
            <a:r>
              <a:rPr lang="en-US" sz="2000" b="1">
                <a:solidFill>
                  <a:srgbClr val="44546A"/>
                </a:solidFill>
                <a:latin typeface="Roboto"/>
                <a:ea typeface="Roboto"/>
                <a:cs typeface="Roboto"/>
                <a:sym typeface="Roboto"/>
              </a:rPr>
              <a:t>Medical Imaging Centers</a:t>
            </a:r>
            <a:endParaRPr/>
          </a:p>
          <a:p>
            <a:pPr marL="0" marR="0" lvl="0" indent="0" algn="ctr" rtl="0">
              <a:lnSpc>
                <a:spcPct val="90000"/>
              </a:lnSpc>
              <a:spcBef>
                <a:spcPts val="0"/>
              </a:spcBef>
              <a:spcAft>
                <a:spcPts val="0"/>
              </a:spcAft>
              <a:buClr>
                <a:srgbClr val="008BFC"/>
              </a:buClr>
              <a:buSzPct val="100000"/>
              <a:buFont typeface="Roboto"/>
              <a:buNone/>
            </a:pPr>
            <a:endParaRPr sz="2000" b="1">
              <a:solidFill>
                <a:srgbClr val="44546A"/>
              </a:solidFill>
              <a:latin typeface="Roboto"/>
              <a:ea typeface="Roboto"/>
              <a:cs typeface="Roboto"/>
              <a:sym typeface="Roboto"/>
            </a:endParaRPr>
          </a:p>
        </p:txBody>
      </p:sp>
      <p:sp>
        <p:nvSpPr>
          <p:cNvPr id="405" name="Google Shape;405;p17"/>
          <p:cNvSpPr/>
          <p:nvPr/>
        </p:nvSpPr>
        <p:spPr>
          <a:xfrm>
            <a:off x="86383" y="2106192"/>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a:solidFill>
                  <a:schemeClr val="lt1"/>
                </a:solidFill>
                <a:latin typeface="Roboto"/>
                <a:ea typeface="Roboto"/>
                <a:cs typeface="Roboto"/>
                <a:sym typeface="Roboto"/>
              </a:rPr>
              <a:t>Massive scale</a:t>
            </a:r>
            <a:endParaRPr sz="1600">
              <a:solidFill>
                <a:schemeClr val="lt1"/>
              </a:solidFill>
              <a:latin typeface="Poppins"/>
              <a:ea typeface="Poppins"/>
              <a:cs typeface="Poppins"/>
              <a:sym typeface="Poppins"/>
            </a:endParaRPr>
          </a:p>
        </p:txBody>
      </p:sp>
      <p:sp>
        <p:nvSpPr>
          <p:cNvPr id="406" name="Google Shape;406;p17"/>
          <p:cNvSpPr/>
          <p:nvPr/>
        </p:nvSpPr>
        <p:spPr>
          <a:xfrm>
            <a:off x="86371" y="4273150"/>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a:solidFill>
                  <a:schemeClr val="lt1"/>
                </a:solidFill>
                <a:latin typeface="Roboto"/>
                <a:ea typeface="Roboto"/>
                <a:cs typeface="Roboto"/>
                <a:sym typeface="Roboto"/>
              </a:rPr>
              <a:t>Nationwide</a:t>
            </a:r>
            <a:endParaRPr sz="1600">
              <a:solidFill>
                <a:schemeClr val="lt1"/>
              </a:solidFill>
              <a:latin typeface="Poppins"/>
              <a:ea typeface="Poppins"/>
              <a:cs typeface="Poppins"/>
              <a:sym typeface="Poppins"/>
            </a:endParaRPr>
          </a:p>
        </p:txBody>
      </p:sp>
      <p:sp>
        <p:nvSpPr>
          <p:cNvPr id="407" name="Google Shape;407;p17"/>
          <p:cNvSpPr/>
          <p:nvPr/>
        </p:nvSpPr>
        <p:spPr>
          <a:xfrm>
            <a:off x="86363" y="2831466"/>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SzPts val="1400"/>
              <a:buNone/>
            </a:pPr>
            <a:r>
              <a:rPr lang="en-US">
                <a:solidFill>
                  <a:schemeClr val="lt1"/>
                </a:solidFill>
                <a:latin typeface="Roboto"/>
                <a:ea typeface="Roboto"/>
                <a:cs typeface="Roboto"/>
                <a:sym typeface="Roboto"/>
              </a:rPr>
              <a:t>5000 screens </a:t>
            </a:r>
            <a:endParaRPr sz="1600">
              <a:solidFill>
                <a:schemeClr val="lt1"/>
              </a:solidFill>
              <a:latin typeface="Poppins"/>
              <a:ea typeface="Poppins"/>
              <a:cs typeface="Poppins"/>
              <a:sym typeface="Poppins"/>
            </a:endParaRPr>
          </a:p>
        </p:txBody>
      </p:sp>
      <p:sp>
        <p:nvSpPr>
          <p:cNvPr id="408" name="Google Shape;408;p17"/>
          <p:cNvSpPr/>
          <p:nvPr/>
        </p:nvSpPr>
        <p:spPr>
          <a:xfrm>
            <a:off x="86363" y="3556749"/>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SzPts val="1400"/>
              <a:buNone/>
            </a:pPr>
            <a:r>
              <a:rPr lang="en-US">
                <a:solidFill>
                  <a:schemeClr val="lt1"/>
                </a:solidFill>
                <a:latin typeface="Roboto"/>
                <a:ea typeface="Roboto"/>
                <a:cs typeface="Roboto"/>
                <a:sym typeface="Roboto"/>
              </a:rPr>
              <a:t>3M impressions/month</a:t>
            </a:r>
            <a:endParaRPr sz="1600">
              <a:solidFill>
                <a:schemeClr val="lt1"/>
              </a:solidFill>
              <a:latin typeface="Poppins"/>
              <a:ea typeface="Poppins"/>
              <a:cs typeface="Poppins"/>
              <a:sym typeface="Poppins"/>
            </a:endParaRPr>
          </a:p>
        </p:txBody>
      </p:sp>
      <p:sp>
        <p:nvSpPr>
          <p:cNvPr id="409" name="Google Shape;409;p17"/>
          <p:cNvSpPr/>
          <p:nvPr/>
        </p:nvSpPr>
        <p:spPr>
          <a:xfrm>
            <a:off x="9129427" y="2106200"/>
            <a:ext cx="2946300" cy="485400"/>
          </a:xfrm>
          <a:prstGeom prst="roundRect">
            <a:avLst>
              <a:gd name="adj" fmla="val 14788"/>
            </a:avLst>
          </a:prstGeom>
          <a:solidFill>
            <a:srgbClr val="0090FF"/>
          </a:solidFill>
          <a:ln w="114300"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sz="1800" b="1">
                <a:solidFill>
                  <a:schemeClr val="lt1"/>
                </a:solidFill>
                <a:latin typeface="Roboto"/>
                <a:ea typeface="Roboto"/>
                <a:cs typeface="Roboto"/>
                <a:sym typeface="Roboto"/>
              </a:rPr>
              <a:t>Exclusive to AdStash</a:t>
            </a:r>
            <a:endParaRPr sz="1800" b="1">
              <a:solidFill>
                <a:schemeClr val="lt1"/>
              </a:solidFill>
              <a:latin typeface="Poppins"/>
              <a:ea typeface="Poppins"/>
              <a:cs typeface="Poppins"/>
              <a:sym typeface="Poppins"/>
            </a:endParaRPr>
          </a:p>
        </p:txBody>
      </p:sp>
      <p:sp>
        <p:nvSpPr>
          <p:cNvPr id="410" name="Google Shape;410;p17"/>
          <p:cNvSpPr/>
          <p:nvPr/>
        </p:nvSpPr>
        <p:spPr>
          <a:xfrm>
            <a:off x="9632315" y="4273138"/>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dk1"/>
              </a:buClr>
              <a:buFont typeface="Arial"/>
              <a:buNone/>
            </a:pPr>
            <a:r>
              <a:rPr lang="en-US">
                <a:solidFill>
                  <a:schemeClr val="lt1"/>
                </a:solidFill>
                <a:latin typeface="Roboto"/>
                <a:ea typeface="Roboto"/>
                <a:cs typeface="Roboto"/>
                <a:sym typeface="Roboto"/>
              </a:rPr>
              <a:t>Northeast U.S.</a:t>
            </a:r>
            <a:endParaRPr sz="1600">
              <a:solidFill>
                <a:schemeClr val="lt1"/>
              </a:solidFill>
              <a:latin typeface="Poppins"/>
              <a:ea typeface="Poppins"/>
              <a:cs typeface="Poppins"/>
              <a:sym typeface="Poppins"/>
            </a:endParaRPr>
          </a:p>
        </p:txBody>
      </p:sp>
      <p:sp>
        <p:nvSpPr>
          <p:cNvPr id="411" name="Google Shape;411;p17"/>
          <p:cNvSpPr/>
          <p:nvPr/>
        </p:nvSpPr>
        <p:spPr>
          <a:xfrm>
            <a:off x="9632315" y="2820204"/>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1400"/>
              <a:buFont typeface="Roboto"/>
              <a:buNone/>
            </a:pPr>
            <a:r>
              <a:rPr lang="en-US">
                <a:solidFill>
                  <a:schemeClr val="lt1"/>
                </a:solidFill>
                <a:latin typeface="Roboto"/>
                <a:ea typeface="Roboto"/>
                <a:cs typeface="Roboto"/>
                <a:sym typeface="Roboto"/>
              </a:rPr>
              <a:t>50 screens </a:t>
            </a:r>
            <a:endParaRPr sz="1600">
              <a:solidFill>
                <a:schemeClr val="lt1"/>
              </a:solidFill>
              <a:latin typeface="Poppins"/>
              <a:ea typeface="Poppins"/>
              <a:cs typeface="Poppins"/>
              <a:sym typeface="Poppins"/>
            </a:endParaRPr>
          </a:p>
        </p:txBody>
      </p:sp>
      <p:sp>
        <p:nvSpPr>
          <p:cNvPr id="412" name="Google Shape;412;p17"/>
          <p:cNvSpPr/>
          <p:nvPr/>
        </p:nvSpPr>
        <p:spPr>
          <a:xfrm>
            <a:off x="9632315" y="3556749"/>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SzPts val="1400"/>
              <a:buNone/>
            </a:pPr>
            <a:r>
              <a:rPr lang="en-US">
                <a:solidFill>
                  <a:schemeClr val="lt1"/>
                </a:solidFill>
                <a:latin typeface="Roboto"/>
                <a:ea typeface="Roboto"/>
                <a:cs typeface="Roboto"/>
                <a:sym typeface="Roboto"/>
              </a:rPr>
              <a:t>400k impressions/month</a:t>
            </a:r>
            <a:endParaRPr sz="1600">
              <a:solidFill>
                <a:schemeClr val="lt1"/>
              </a:solidFill>
              <a:latin typeface="Poppins"/>
              <a:ea typeface="Poppins"/>
              <a:cs typeface="Poppins"/>
              <a:sym typeface="Poppins"/>
            </a:endParaRPr>
          </a:p>
        </p:txBody>
      </p:sp>
      <p:sp>
        <p:nvSpPr>
          <p:cNvPr id="413" name="Google Shape;413;p17"/>
          <p:cNvSpPr/>
          <p:nvPr/>
        </p:nvSpPr>
        <p:spPr>
          <a:xfrm flipH="1">
            <a:off x="5375443" y="3109710"/>
            <a:ext cx="1371600" cy="1371600"/>
          </a:xfrm>
          <a:prstGeom prst="ellipse">
            <a:avLst/>
          </a:prstGeom>
          <a:solidFill>
            <a:srgbClr val="008BFC"/>
          </a:solidFill>
          <a:ln w="28575" cap="flat" cmpd="sng">
            <a:solidFill>
              <a:schemeClr val="lt1"/>
            </a:solidFill>
            <a:prstDash val="solid"/>
            <a:miter lim="800000"/>
            <a:headEnd type="none" w="sm" len="sm"/>
            <a:tailEnd type="none" w="sm" len="sm"/>
          </a:ln>
          <a:effectLst>
            <a:outerShdw blurRad="3429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b="1">
              <a:solidFill>
                <a:schemeClr val="lt1"/>
              </a:solidFill>
              <a:latin typeface="Roboto"/>
              <a:ea typeface="Roboto"/>
              <a:cs typeface="Roboto"/>
              <a:sym typeface="Roboto"/>
            </a:endParaRPr>
          </a:p>
        </p:txBody>
      </p:sp>
      <p:sp>
        <p:nvSpPr>
          <p:cNvPr id="414" name="Google Shape;414;p17"/>
          <p:cNvSpPr/>
          <p:nvPr/>
        </p:nvSpPr>
        <p:spPr>
          <a:xfrm>
            <a:off x="5451656" y="3843202"/>
            <a:ext cx="1219200" cy="461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a:solidFill>
                  <a:schemeClr val="lt1"/>
                </a:solidFill>
                <a:latin typeface="Roboto"/>
                <a:ea typeface="Roboto"/>
                <a:cs typeface="Roboto"/>
                <a:sym typeface="Roboto"/>
              </a:rPr>
              <a:t>Busy during lockdown</a:t>
            </a:r>
            <a:endParaRPr/>
          </a:p>
        </p:txBody>
      </p:sp>
      <p:sp>
        <p:nvSpPr>
          <p:cNvPr id="415" name="Google Shape;415;p17"/>
          <p:cNvSpPr/>
          <p:nvPr/>
        </p:nvSpPr>
        <p:spPr>
          <a:xfrm>
            <a:off x="9129413" y="277271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16" name="Google Shape;416;p17"/>
          <p:cNvPicPr preferRelativeResize="0"/>
          <p:nvPr/>
        </p:nvPicPr>
        <p:blipFill>
          <a:blip r:embed="rId5">
            <a:alphaModFix/>
          </a:blip>
          <a:stretch>
            <a:fillRect/>
          </a:stretch>
        </p:blipFill>
        <p:spPr>
          <a:xfrm>
            <a:off x="9266643" y="2909938"/>
            <a:ext cx="365760" cy="365760"/>
          </a:xfrm>
          <a:prstGeom prst="rect">
            <a:avLst/>
          </a:prstGeom>
          <a:noFill/>
          <a:ln>
            <a:noFill/>
          </a:ln>
        </p:spPr>
      </p:pic>
      <p:sp>
        <p:nvSpPr>
          <p:cNvPr id="417" name="Google Shape;417;p17"/>
          <p:cNvSpPr/>
          <p:nvPr/>
        </p:nvSpPr>
        <p:spPr>
          <a:xfrm>
            <a:off x="9129413" y="3479350"/>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18" name="Google Shape;418;p17"/>
          <p:cNvPicPr preferRelativeResize="0"/>
          <p:nvPr/>
        </p:nvPicPr>
        <p:blipFill>
          <a:blip r:embed="rId6">
            <a:alphaModFix/>
          </a:blip>
          <a:stretch>
            <a:fillRect/>
          </a:stretch>
        </p:blipFill>
        <p:spPr>
          <a:xfrm>
            <a:off x="9266643" y="3616563"/>
            <a:ext cx="365760" cy="365760"/>
          </a:xfrm>
          <a:prstGeom prst="rect">
            <a:avLst/>
          </a:prstGeom>
          <a:noFill/>
          <a:ln>
            <a:noFill/>
          </a:ln>
        </p:spPr>
      </p:pic>
      <p:sp>
        <p:nvSpPr>
          <p:cNvPr id="419" name="Google Shape;419;p17"/>
          <p:cNvSpPr/>
          <p:nvPr/>
        </p:nvSpPr>
        <p:spPr>
          <a:xfrm>
            <a:off x="9129413" y="4195750"/>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20" name="Google Shape;420;p17"/>
          <p:cNvPicPr preferRelativeResize="0"/>
          <p:nvPr/>
        </p:nvPicPr>
        <p:blipFill>
          <a:blip r:embed="rId7">
            <a:alphaModFix/>
          </a:blip>
          <a:stretch>
            <a:fillRect/>
          </a:stretch>
        </p:blipFill>
        <p:spPr>
          <a:xfrm>
            <a:off x="9266643" y="4332975"/>
            <a:ext cx="365760" cy="365760"/>
          </a:xfrm>
          <a:prstGeom prst="rect">
            <a:avLst/>
          </a:prstGeom>
          <a:noFill/>
          <a:ln>
            <a:noFill/>
          </a:ln>
        </p:spPr>
      </p:pic>
      <p:sp>
        <p:nvSpPr>
          <p:cNvPr id="421" name="Google Shape;421;p17"/>
          <p:cNvSpPr/>
          <p:nvPr/>
        </p:nvSpPr>
        <p:spPr>
          <a:xfrm>
            <a:off x="2408363" y="2767825"/>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22" name="Google Shape;422;p17"/>
          <p:cNvPicPr preferRelativeResize="0"/>
          <p:nvPr/>
        </p:nvPicPr>
        <p:blipFill>
          <a:blip r:embed="rId5">
            <a:alphaModFix/>
          </a:blip>
          <a:stretch>
            <a:fillRect/>
          </a:stretch>
        </p:blipFill>
        <p:spPr>
          <a:xfrm>
            <a:off x="2545593" y="2905050"/>
            <a:ext cx="365760" cy="365760"/>
          </a:xfrm>
          <a:prstGeom prst="rect">
            <a:avLst/>
          </a:prstGeom>
          <a:noFill/>
          <a:ln>
            <a:noFill/>
          </a:ln>
        </p:spPr>
      </p:pic>
      <p:sp>
        <p:nvSpPr>
          <p:cNvPr id="423" name="Google Shape;423;p17"/>
          <p:cNvSpPr/>
          <p:nvPr/>
        </p:nvSpPr>
        <p:spPr>
          <a:xfrm>
            <a:off x="2408363" y="347446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24" name="Google Shape;424;p17"/>
          <p:cNvPicPr preferRelativeResize="0"/>
          <p:nvPr/>
        </p:nvPicPr>
        <p:blipFill>
          <a:blip r:embed="rId6">
            <a:alphaModFix/>
          </a:blip>
          <a:stretch>
            <a:fillRect/>
          </a:stretch>
        </p:blipFill>
        <p:spPr>
          <a:xfrm>
            <a:off x="2545593" y="3611675"/>
            <a:ext cx="365760" cy="365760"/>
          </a:xfrm>
          <a:prstGeom prst="rect">
            <a:avLst/>
          </a:prstGeom>
          <a:noFill/>
          <a:ln>
            <a:noFill/>
          </a:ln>
        </p:spPr>
      </p:pic>
      <p:sp>
        <p:nvSpPr>
          <p:cNvPr id="425" name="Google Shape;425;p17"/>
          <p:cNvSpPr/>
          <p:nvPr/>
        </p:nvSpPr>
        <p:spPr>
          <a:xfrm>
            <a:off x="2408363" y="419086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26" name="Google Shape;426;p17"/>
          <p:cNvPicPr preferRelativeResize="0"/>
          <p:nvPr/>
        </p:nvPicPr>
        <p:blipFill>
          <a:blip r:embed="rId7">
            <a:alphaModFix/>
          </a:blip>
          <a:stretch>
            <a:fillRect/>
          </a:stretch>
        </p:blipFill>
        <p:spPr>
          <a:xfrm>
            <a:off x="2545593" y="4328088"/>
            <a:ext cx="365760" cy="365760"/>
          </a:xfrm>
          <a:prstGeom prst="rect">
            <a:avLst/>
          </a:prstGeom>
          <a:noFill/>
          <a:ln>
            <a:noFill/>
          </a:ln>
        </p:spPr>
      </p:pic>
      <p:sp>
        <p:nvSpPr>
          <p:cNvPr id="427" name="Google Shape;427;p17"/>
          <p:cNvSpPr/>
          <p:nvPr/>
        </p:nvSpPr>
        <p:spPr>
          <a:xfrm>
            <a:off x="2408363" y="205256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28" name="Google Shape;428;p17"/>
          <p:cNvPicPr preferRelativeResize="0"/>
          <p:nvPr/>
        </p:nvPicPr>
        <p:blipFill>
          <a:blip r:embed="rId8">
            <a:alphaModFix/>
          </a:blip>
          <a:stretch>
            <a:fillRect/>
          </a:stretch>
        </p:blipFill>
        <p:spPr>
          <a:xfrm>
            <a:off x="2545600" y="2189775"/>
            <a:ext cx="365760" cy="365760"/>
          </a:xfrm>
          <a:prstGeom prst="rect">
            <a:avLst/>
          </a:prstGeom>
          <a:noFill/>
          <a:ln>
            <a:noFill/>
          </a:ln>
        </p:spPr>
      </p:pic>
      <p:pic>
        <p:nvPicPr>
          <p:cNvPr id="429" name="Google Shape;429;p17"/>
          <p:cNvPicPr preferRelativeResize="0"/>
          <p:nvPr/>
        </p:nvPicPr>
        <p:blipFill>
          <a:blip r:embed="rId9">
            <a:alphaModFix/>
          </a:blip>
          <a:stretch>
            <a:fillRect/>
          </a:stretch>
        </p:blipFill>
        <p:spPr>
          <a:xfrm>
            <a:off x="5860400" y="3316875"/>
            <a:ext cx="457200" cy="457200"/>
          </a:xfrm>
          <a:prstGeom prst="rect">
            <a:avLst/>
          </a:prstGeom>
          <a:noFill/>
          <a:ln>
            <a:noFill/>
          </a:ln>
        </p:spPr>
      </p:pic>
      <p:sp>
        <p:nvSpPr>
          <p:cNvPr id="430" name="Google Shape;430;p17"/>
          <p:cNvSpPr/>
          <p:nvPr/>
        </p:nvSpPr>
        <p:spPr>
          <a:xfrm>
            <a:off x="86371" y="4979800"/>
            <a:ext cx="2474400" cy="485400"/>
          </a:xfrm>
          <a:prstGeom prst="roundRect">
            <a:avLst>
              <a:gd name="adj" fmla="val 14788"/>
            </a:avLst>
          </a:prstGeom>
          <a:solidFill>
            <a:srgbClr val="0090FF"/>
          </a:solidFill>
          <a:ln w="28575" cap="flat" cmpd="sng">
            <a:solidFill>
              <a:srgbClr val="D8D8D8"/>
            </a:solidFill>
            <a:prstDash val="solid"/>
            <a:miter lim="800000"/>
            <a:headEnd type="none" w="sm" len="sm"/>
            <a:tailEnd type="none" w="sm" len="sm"/>
          </a:ln>
          <a:effectLst>
            <a:outerShdw blurRad="63500" algn="ctr" rotWithShape="0">
              <a:srgbClr val="000000">
                <a:alpha val="98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US">
                <a:solidFill>
                  <a:schemeClr val="lt1"/>
                </a:solidFill>
                <a:latin typeface="Roboto"/>
                <a:ea typeface="Roboto"/>
                <a:cs typeface="Roboto"/>
                <a:sym typeface="Roboto"/>
              </a:rPr>
              <a:t>College grads</a:t>
            </a:r>
            <a:endParaRPr>
              <a:solidFill>
                <a:schemeClr val="lt1"/>
              </a:solidFill>
              <a:latin typeface="Roboto"/>
              <a:ea typeface="Roboto"/>
              <a:cs typeface="Roboto"/>
              <a:sym typeface="Roboto"/>
            </a:endParaRPr>
          </a:p>
          <a:p>
            <a:pPr marL="0" lvl="0" indent="0" algn="ctr" rtl="0">
              <a:spcBef>
                <a:spcPts val="0"/>
              </a:spcBef>
              <a:spcAft>
                <a:spcPts val="0"/>
              </a:spcAft>
              <a:buNone/>
            </a:pPr>
            <a:r>
              <a:rPr lang="en-US">
                <a:solidFill>
                  <a:schemeClr val="lt1"/>
                </a:solidFill>
                <a:latin typeface="Roboto"/>
                <a:ea typeface="Roboto"/>
                <a:cs typeface="Roboto"/>
                <a:sym typeface="Roboto"/>
              </a:rPr>
              <a:t>high dwell time</a:t>
            </a:r>
            <a:endParaRPr sz="1600">
              <a:solidFill>
                <a:schemeClr val="lt1"/>
              </a:solidFill>
              <a:latin typeface="Poppins"/>
              <a:ea typeface="Poppins"/>
              <a:cs typeface="Poppins"/>
              <a:sym typeface="Poppins"/>
            </a:endParaRPr>
          </a:p>
        </p:txBody>
      </p:sp>
      <p:sp>
        <p:nvSpPr>
          <p:cNvPr id="431" name="Google Shape;431;p17"/>
          <p:cNvSpPr/>
          <p:nvPr/>
        </p:nvSpPr>
        <p:spPr>
          <a:xfrm>
            <a:off x="2408363" y="4907263"/>
            <a:ext cx="640200" cy="640200"/>
          </a:xfrm>
          <a:prstGeom prst="roundRect">
            <a:avLst>
              <a:gd name="adj" fmla="val 50000"/>
            </a:avLst>
          </a:prstGeom>
          <a:solidFill>
            <a:srgbClr val="0090FF"/>
          </a:solidFill>
          <a:ln w="28575" cap="flat" cmpd="sng">
            <a:solidFill>
              <a:srgbClr val="FFFFFF"/>
            </a:solidFill>
            <a:prstDash val="solid"/>
            <a:round/>
            <a:headEnd type="none" w="sm" len="sm"/>
            <a:tailEnd type="none" w="sm" len="sm"/>
          </a:ln>
          <a:effectLst>
            <a:outerShdw blurRad="3429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32" name="Google Shape;432;p17"/>
          <p:cNvPicPr preferRelativeResize="0"/>
          <p:nvPr/>
        </p:nvPicPr>
        <p:blipFill>
          <a:blip r:embed="rId10">
            <a:alphaModFix/>
          </a:blip>
          <a:stretch>
            <a:fillRect/>
          </a:stretch>
        </p:blipFill>
        <p:spPr>
          <a:xfrm>
            <a:off x="2545600" y="5044525"/>
            <a:ext cx="365750" cy="3657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1017</Words>
  <Application>Microsoft Office PowerPoint</Application>
  <PresentationFormat>Widescreen</PresentationFormat>
  <Paragraphs>285</Paragraphs>
  <Slides>16</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Montserrat</vt:lpstr>
      <vt:lpstr>Noto Sans Symbols</vt:lpstr>
      <vt:lpstr>Poppins</vt:lpstr>
      <vt:lpstr>Roboto</vt:lpstr>
      <vt:lpstr>Calibri</vt:lpstr>
      <vt:lpstr>Arial Black</vt:lpstr>
      <vt:lpstr>Office Theme</vt:lpstr>
      <vt:lpstr>PowerPoint Presentation</vt:lpstr>
      <vt:lpstr>DOOH NOW</vt:lpstr>
      <vt:lpstr>DOOH NOW</vt:lpstr>
      <vt:lpstr>DOOH NOW</vt:lpstr>
      <vt:lpstr>PowerPoint Presentation</vt:lpstr>
      <vt:lpstr>REACH</vt:lpstr>
      <vt:lpstr>AUDIENCES </vt:lpstr>
      <vt:lpstr>TECHNOLOGY </vt:lpstr>
      <vt:lpstr>INVENTORY HIGHLIGHTS - MEDICAL</vt:lpstr>
      <vt:lpstr>INVENTORY HIGHLIGHTS - RETAIL</vt:lpstr>
      <vt:lpstr>INVENTORY HIGHLIGHTS - ENTERTAINMENT</vt:lpstr>
      <vt:lpstr>INVENTORY HIGHLIGHTS - HIGH NET WORTH</vt:lpstr>
      <vt:lpstr>OUR PARTNERS</vt:lpstr>
      <vt:lpstr>YOUR COMPETITORS</vt:lpstr>
      <vt:lpstr>Digital Media Formats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Himmel</dc:creator>
  <cp:lastModifiedBy>David Himmel</cp:lastModifiedBy>
  <cp:revision>1</cp:revision>
  <dcterms:modified xsi:type="dcterms:W3CDTF">2021-05-11T15:07:00Z</dcterms:modified>
</cp:coreProperties>
</file>