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132738073" r:id="rId2"/>
    <p:sldId id="2132738074" r:id="rId3"/>
    <p:sldId id="2132738075" r:id="rId4"/>
    <p:sldId id="2132738076" r:id="rId5"/>
    <p:sldId id="2132738077" r:id="rId6"/>
    <p:sldId id="213273807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82"/>
    <p:restoredTop sz="90068" autoAdjust="0"/>
  </p:normalViewPr>
  <p:slideViewPr>
    <p:cSldViewPr snapToGrid="0" snapToObjects="1">
      <p:cViewPr varScale="1">
        <p:scale>
          <a:sx n="115" d="100"/>
          <a:sy n="115" d="100"/>
        </p:scale>
        <p:origin x="1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38EDC-4613-304A-8969-4368FCFC7E95}" type="datetimeFigureOut">
              <a:rPr lang="en-US" smtClean="0"/>
              <a:t>5/9/21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1DCC3-1033-4640-9391-1FEF2B8C5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01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D1DCC3-1033-4640-9391-1FEF2B8C51E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80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D1DCC3-1033-4640-9391-1FEF2B8C51E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058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272CE-8542-A448-BD45-ADFB36E679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E88AF1-F8CA-FF4B-8F10-8949E7DDE7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C49E7-EFBE-ED4E-AB3F-4FF802F31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EE02F-A6C4-7A4B-86B0-89631D369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792A8-D424-4448-BE78-CB47A07F3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235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5CA76-4F71-9248-B1A8-6A0E442FA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5CA779-CF0D-4F49-AC64-97245F0A0E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371C4-350D-7442-9DF3-26AEF2CA5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D691-6D10-2841-A978-2A681092E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85C1F-0DA5-7F45-B531-C0A37396C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58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E7157B-68D3-E744-83C3-DE2ACEE90E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102419-A6D0-6845-A276-BCDEA9C808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2601C-7C45-2940-B673-CAF6B280B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E05FFD-1D20-7147-9465-BB9B3FBFE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A523CC-97C3-2941-8C32-9EFFE99BD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03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131F0-2E3B-BE42-80B4-8C0B4CACD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1E235-703B-EA4C-84ED-23981CAA48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62DE4-CCE4-5949-8A3F-76C58D968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88D4B-B8EC-C443-9DD5-6CD9C7F74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6D7263-C0F4-244E-AD39-FCC818C38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561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2906F-741D-BF42-AB1A-3171012B8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5BF913-8B87-EA4C-9655-C508D7AA0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77936-B62F-0049-8979-C490F49DA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1B911-2BE3-F54B-AA52-218730621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B96B3-260F-104B-AF98-83ED788B7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25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1720E-5FA8-D648-943A-46C25991A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B1F00-E355-0B46-A234-7B8D7C287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EBE09B-933C-A345-A247-1AD5642561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448336-5B8C-9543-9F43-5DAE0B099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3634FF-DAF9-5849-A72A-49A055FE2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9D15D8-F0A7-DF40-96C7-EA1AAB5D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532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EF236-1633-D84D-BE11-1877F6AFB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999814-7D3B-124C-B06F-A9F8CC8C5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C705C7-5BFD-EC40-AAAA-63DC5FDBA7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2E06E2-220F-7F46-968D-81545618E8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5A15BE-97EA-CA49-9CF7-99F3B5C6D2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ADBAE2-27CD-F14C-A0FF-E4393D386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31F19C-E1E8-2B4B-BB93-8F1CAF02B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D54AE-B15B-374D-B9FD-084A5B970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573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D8E88-4CD1-EF48-81F7-3CC0BC9C8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72C7C9-D60F-694D-9712-4E3353799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F9235E-CB09-D143-8653-564DAD7CF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81B19A-81E0-F647-B3D5-A3DD3DD49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175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F348DD-B83D-224E-AEEC-F0FCADE9A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0990B-4064-8F42-BBCB-4A6BAA17C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4A9E0-641A-9E4F-A596-F08F7D01F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746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4B927-DC19-A74F-A462-0D24E9EAD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496D1-2CF3-A648-A12E-11021307C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DF181-6D33-5E44-A767-B687D45408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78B63-7409-3B4E-A9B8-23598EE8F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11C2D5-64C9-F540-87BD-36B4DA310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81AA84-C5CF-F246-B1EB-C402205E8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495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70158-8B03-014C-A4E3-69D1FCF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EDC3B4-A596-7644-8172-D8600C8874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2FCD3B-8055-DD49-99AB-41187EDDF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95416-D1B4-6E47-A86B-D6C2EFB97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9C11D1-765E-354B-AB57-CB03B4110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1BEFD5-7B73-A04B-9E37-B35D3733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823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6196B1-0653-A74A-B00B-9638B9421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2655E4-0CDA-7B44-AD0C-0C2D029E4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5EC7A-042D-3E4F-802F-DD4FAA4F3D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56677-1D76-1349-BAE4-32A18AADE10E}" type="datetimeFigureOut">
              <a:rPr lang="en-US" smtClean="0"/>
              <a:t>5/9/21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CBFA5-FF51-454F-BACA-E211241636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945AD-227F-FF4F-A000-8DB1FC7653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2AC8E-0B12-BC44-AE29-F5B92752D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88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C5AD5A-60E4-9C40-8210-3630D2AB222A}"/>
              </a:ext>
            </a:extLst>
          </p:cNvPr>
          <p:cNvSpPr txBox="1"/>
          <p:nvPr/>
        </p:nvSpPr>
        <p:spPr>
          <a:xfrm>
            <a:off x="3722349" y="83003"/>
            <a:ext cx="3439782" cy="73866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Contact Center Agents</a:t>
            </a:r>
          </a:p>
          <a:p>
            <a:r>
              <a:rPr lang="en-US" sz="1200" dirty="0"/>
              <a:t>Availability, Time, CSAT, Data Protection, CLV, Sales Conversion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8363FFE-079E-4170-8BCA-053680ED2FF9}"/>
              </a:ext>
            </a:extLst>
          </p:cNvPr>
          <p:cNvGrpSpPr/>
          <p:nvPr/>
        </p:nvGrpSpPr>
        <p:grpSpPr>
          <a:xfrm>
            <a:off x="4446878" y="2423126"/>
            <a:ext cx="1803633" cy="1719743"/>
            <a:chOff x="7500991" y="2789339"/>
            <a:chExt cx="1803633" cy="1719743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CA29B6A-B62F-4414-A600-AECE169A550E}"/>
                </a:ext>
              </a:extLst>
            </p:cNvPr>
            <p:cNvSpPr/>
            <p:nvPr/>
          </p:nvSpPr>
          <p:spPr>
            <a:xfrm>
              <a:off x="7500991" y="2789339"/>
              <a:ext cx="1803633" cy="171974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E37A371-E5D6-47E2-BC1D-85A732785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0252"/>
            <a:stretch/>
          </p:blipFill>
          <p:spPr>
            <a:xfrm>
              <a:off x="8594054" y="3458171"/>
              <a:ext cx="478172" cy="537758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34C8348-2B99-4372-991E-9E51F25BB408}"/>
                </a:ext>
              </a:extLst>
            </p:cNvPr>
            <p:cNvCxnSpPr>
              <a:endCxn id="4" idx="1"/>
            </p:cNvCxnSpPr>
            <p:nvPr/>
          </p:nvCxnSpPr>
          <p:spPr>
            <a:xfrm flipH="1" flipV="1">
              <a:off x="7765127" y="3041190"/>
              <a:ext cx="637680" cy="6080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9F2840E-448F-4599-A1C9-EFC3C31170D0}"/>
                </a:ext>
              </a:extLst>
            </p:cNvPr>
            <p:cNvCxnSpPr>
              <a:endCxn id="4" idx="7"/>
            </p:cNvCxnSpPr>
            <p:nvPr/>
          </p:nvCxnSpPr>
          <p:spPr>
            <a:xfrm flipV="1">
              <a:off x="8402807" y="3041190"/>
              <a:ext cx="637681" cy="6080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DEF1C66-9F08-4FD8-9EAE-221AE9E52EA6}"/>
                </a:ext>
              </a:extLst>
            </p:cNvPr>
            <p:cNvCxnSpPr>
              <a:endCxn id="4" idx="4"/>
            </p:cNvCxnSpPr>
            <p:nvPr/>
          </p:nvCxnSpPr>
          <p:spPr>
            <a:xfrm>
              <a:off x="8402807" y="3649210"/>
              <a:ext cx="1" cy="8598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06F83BB-B839-463D-B444-E9C5DAE9E8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6884" t="6116" r="17832" b="14128"/>
            <a:stretch/>
          </p:blipFill>
          <p:spPr>
            <a:xfrm>
              <a:off x="8185810" y="2891242"/>
              <a:ext cx="407574" cy="537758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7411035-7560-47B7-BFF0-E80F08460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13578" y="3453137"/>
              <a:ext cx="512108" cy="512108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9A2F9D5-2EBB-4C3E-A553-C327177DC952}"/>
                </a:ext>
              </a:extLst>
            </p:cNvPr>
            <p:cNvSpPr txBox="1"/>
            <p:nvPr/>
          </p:nvSpPr>
          <p:spPr>
            <a:xfrm>
              <a:off x="7765127" y="3990136"/>
              <a:ext cx="687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Traditional Security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AA6C719-7E6C-4299-AA2F-1F6AC1A903E8}"/>
                </a:ext>
              </a:extLst>
            </p:cNvPr>
            <p:cNvSpPr txBox="1"/>
            <p:nvPr/>
          </p:nvSpPr>
          <p:spPr>
            <a:xfrm>
              <a:off x="8344910" y="3990136"/>
              <a:ext cx="687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Seqoria Advantage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B53CD-9C92-4D1A-9E7F-8CD945BD29F8}"/>
              </a:ext>
            </a:extLst>
          </p:cNvPr>
          <p:cNvGrpSpPr/>
          <p:nvPr/>
        </p:nvGrpSpPr>
        <p:grpSpPr>
          <a:xfrm>
            <a:off x="2764269" y="1056058"/>
            <a:ext cx="983411" cy="471066"/>
            <a:chOff x="7793372" y="2801923"/>
            <a:chExt cx="983411" cy="471066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E7BED63-B00D-4F56-B7FF-C805257A963C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CD8B624-83AA-42DE-9923-463484EFF490}"/>
                </a:ext>
              </a:extLst>
            </p:cNvPr>
            <p:cNvSpPr txBox="1"/>
            <p:nvPr/>
          </p:nvSpPr>
          <p:spPr>
            <a:xfrm>
              <a:off x="7793372" y="2883567"/>
              <a:ext cx="9834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Availability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5CF7428-CA88-4ACE-B970-0119485D1773}"/>
              </a:ext>
            </a:extLst>
          </p:cNvPr>
          <p:cNvGrpSpPr/>
          <p:nvPr/>
        </p:nvGrpSpPr>
        <p:grpSpPr>
          <a:xfrm>
            <a:off x="2675329" y="5284990"/>
            <a:ext cx="1084592" cy="471066"/>
            <a:chOff x="7741832" y="2801923"/>
            <a:chExt cx="1084592" cy="47106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07506F5-77A3-4525-AB7D-41BD02745354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6F7CF77-8546-4D41-BFE8-BB10A4268AE0}"/>
                </a:ext>
              </a:extLst>
            </p:cNvPr>
            <p:cNvSpPr txBox="1"/>
            <p:nvPr/>
          </p:nvSpPr>
          <p:spPr>
            <a:xfrm>
              <a:off x="7741832" y="2883567"/>
              <a:ext cx="10845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CSAT Impact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5B8137B-68B8-449C-9DA7-F5F8853C41DC}"/>
              </a:ext>
            </a:extLst>
          </p:cNvPr>
          <p:cNvGrpSpPr/>
          <p:nvPr/>
        </p:nvGrpSpPr>
        <p:grpSpPr>
          <a:xfrm>
            <a:off x="1276175" y="377120"/>
            <a:ext cx="930063" cy="415499"/>
            <a:chOff x="5974924" y="1702741"/>
            <a:chExt cx="1042251" cy="473855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E5D85B59-1BE9-416B-ACDE-DCC9F4545137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095EE69-C2BB-4B34-9C54-167110A9A089}"/>
                </a:ext>
              </a:extLst>
            </p:cNvPr>
            <p:cNvSpPr txBox="1"/>
            <p:nvPr/>
          </p:nvSpPr>
          <p:spPr>
            <a:xfrm>
              <a:off x="5974924" y="1702742"/>
              <a:ext cx="1042251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Informational</a:t>
              </a:r>
            </a:p>
            <a:p>
              <a:pPr algn="ctr"/>
              <a:r>
                <a:rPr lang="en-US" sz="1050" dirty="0">
                  <a:solidFill>
                    <a:schemeClr val="accent2"/>
                  </a:solidFill>
                </a:rPr>
                <a:t>20%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DDBDC29-8228-488D-84F2-61C9C1DCE56B}"/>
              </a:ext>
            </a:extLst>
          </p:cNvPr>
          <p:cNvGrpSpPr/>
          <p:nvPr/>
        </p:nvGrpSpPr>
        <p:grpSpPr>
          <a:xfrm>
            <a:off x="1294364" y="843660"/>
            <a:ext cx="922302" cy="415499"/>
            <a:chOff x="5979272" y="1702741"/>
            <a:chExt cx="1033554" cy="473855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916F3376-F69D-4D80-81FD-747ABE4CAC27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F035481-191B-4AEB-A491-A84A42CC2A82}"/>
                </a:ext>
              </a:extLst>
            </p:cNvPr>
            <p:cNvSpPr txBox="1"/>
            <p:nvPr/>
          </p:nvSpPr>
          <p:spPr>
            <a:xfrm>
              <a:off x="6148274" y="1702742"/>
              <a:ext cx="69555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Support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45%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64DD3C5-1B57-4E24-9FF0-33C502F347BF}"/>
              </a:ext>
            </a:extLst>
          </p:cNvPr>
          <p:cNvGrpSpPr/>
          <p:nvPr/>
        </p:nvGrpSpPr>
        <p:grpSpPr>
          <a:xfrm>
            <a:off x="1294364" y="1303191"/>
            <a:ext cx="922302" cy="415499"/>
            <a:chOff x="5979272" y="1702741"/>
            <a:chExt cx="1033554" cy="473855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B9CD2370-9D60-410E-A374-068B44410ABC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9EFA7B5-A0D5-441A-ABAF-BF63668537C2}"/>
                </a:ext>
              </a:extLst>
            </p:cNvPr>
            <p:cNvSpPr txBox="1"/>
            <p:nvPr/>
          </p:nvSpPr>
          <p:spPr>
            <a:xfrm>
              <a:off x="6237194" y="1702742"/>
              <a:ext cx="51771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70%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52BE48B-2A29-4B81-93BD-231BCBD73C46}"/>
              </a:ext>
            </a:extLst>
          </p:cNvPr>
          <p:cNvGrpSpPr/>
          <p:nvPr/>
        </p:nvGrpSpPr>
        <p:grpSpPr>
          <a:xfrm>
            <a:off x="1299002" y="1762722"/>
            <a:ext cx="922302" cy="415499"/>
            <a:chOff x="5979272" y="1702741"/>
            <a:chExt cx="1033554" cy="473855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0E335EF6-3729-49FB-B332-22CB57013241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609A33D-C648-4C69-8BAD-91F6148CE446}"/>
                </a:ext>
              </a:extLst>
            </p:cNvPr>
            <p:cNvSpPr txBox="1"/>
            <p:nvPr/>
          </p:nvSpPr>
          <p:spPr>
            <a:xfrm>
              <a:off x="6006363" y="1702742"/>
              <a:ext cx="979377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Emergency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Catastrophic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7CF7F8F9-A87E-4604-9FE5-FDE50F6EA4E2}"/>
              </a:ext>
            </a:extLst>
          </p:cNvPr>
          <p:cNvGrpSpPr/>
          <p:nvPr/>
        </p:nvGrpSpPr>
        <p:grpSpPr>
          <a:xfrm>
            <a:off x="1292997" y="2441780"/>
            <a:ext cx="930063" cy="415499"/>
            <a:chOff x="5974924" y="1702741"/>
            <a:chExt cx="1042251" cy="473855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17724CBD-193C-4773-9ECD-FF0DBB2E1450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2FAB37D-590E-4148-A7D2-F61C5ED17E2D}"/>
                </a:ext>
              </a:extLst>
            </p:cNvPr>
            <p:cNvSpPr txBox="1"/>
            <p:nvPr/>
          </p:nvSpPr>
          <p:spPr>
            <a:xfrm>
              <a:off x="5974924" y="1702742"/>
              <a:ext cx="1042251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Informational</a:t>
              </a:r>
            </a:p>
            <a:p>
              <a:pPr algn="ctr"/>
              <a:r>
                <a:rPr lang="en-US" sz="1050" dirty="0">
                  <a:solidFill>
                    <a:schemeClr val="accent2"/>
                  </a:solidFill>
                </a:rPr>
                <a:t>5%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2290251A-2EDE-490E-9364-C017887E0F76}"/>
              </a:ext>
            </a:extLst>
          </p:cNvPr>
          <p:cNvGrpSpPr/>
          <p:nvPr/>
        </p:nvGrpSpPr>
        <p:grpSpPr>
          <a:xfrm>
            <a:off x="1311186" y="2908320"/>
            <a:ext cx="922302" cy="415499"/>
            <a:chOff x="5979272" y="1702741"/>
            <a:chExt cx="1033554" cy="473855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5962E173-DE94-445A-9A68-A787EDFC453C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E86C03C-21D7-4B8C-8BD0-BD0F7548EA60}"/>
                </a:ext>
              </a:extLst>
            </p:cNvPr>
            <p:cNvSpPr txBox="1"/>
            <p:nvPr/>
          </p:nvSpPr>
          <p:spPr>
            <a:xfrm>
              <a:off x="6148274" y="1702742"/>
              <a:ext cx="69555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Support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35%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29023A0F-DEEA-4802-A5D8-EFB719172897}"/>
              </a:ext>
            </a:extLst>
          </p:cNvPr>
          <p:cNvGrpSpPr/>
          <p:nvPr/>
        </p:nvGrpSpPr>
        <p:grpSpPr>
          <a:xfrm>
            <a:off x="1311186" y="3367851"/>
            <a:ext cx="922302" cy="415499"/>
            <a:chOff x="5979272" y="1702741"/>
            <a:chExt cx="1033554" cy="473855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D0B1052F-1A1F-48AF-9253-DB0F5199D2B4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28259B7-36D7-4324-9B1E-BE85BFF9DB76}"/>
                </a:ext>
              </a:extLst>
            </p:cNvPr>
            <p:cNvSpPr txBox="1"/>
            <p:nvPr/>
          </p:nvSpPr>
          <p:spPr>
            <a:xfrm>
              <a:off x="6237194" y="1702742"/>
              <a:ext cx="51771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85%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A0A00A6-4567-466F-963D-A3D856B157C2}"/>
              </a:ext>
            </a:extLst>
          </p:cNvPr>
          <p:cNvGrpSpPr/>
          <p:nvPr/>
        </p:nvGrpSpPr>
        <p:grpSpPr>
          <a:xfrm>
            <a:off x="1315824" y="3827382"/>
            <a:ext cx="922302" cy="415499"/>
            <a:chOff x="5979272" y="1702741"/>
            <a:chExt cx="1033554" cy="473855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BAF6C33B-FDA7-4A40-8136-D70E6EE09BC9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7D50AC29-4C27-423F-A28A-1455188039CD}"/>
                </a:ext>
              </a:extLst>
            </p:cNvPr>
            <p:cNvSpPr txBox="1"/>
            <p:nvPr/>
          </p:nvSpPr>
          <p:spPr>
            <a:xfrm>
              <a:off x="6052170" y="1702742"/>
              <a:ext cx="88776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Emergency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90%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D881120-010F-462E-A203-AEDCF4F99DF1}"/>
              </a:ext>
            </a:extLst>
          </p:cNvPr>
          <p:cNvGrpSpPr/>
          <p:nvPr/>
        </p:nvGrpSpPr>
        <p:grpSpPr>
          <a:xfrm>
            <a:off x="1295123" y="4609823"/>
            <a:ext cx="930063" cy="415499"/>
            <a:chOff x="5974924" y="1702741"/>
            <a:chExt cx="1042251" cy="473855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88B47F25-4B0B-487D-B370-1CEBEE46632A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CA4FBA4-5D8B-4599-BA09-9506E021F403}"/>
                </a:ext>
              </a:extLst>
            </p:cNvPr>
            <p:cNvSpPr txBox="1"/>
            <p:nvPr/>
          </p:nvSpPr>
          <p:spPr>
            <a:xfrm>
              <a:off x="5974924" y="1702742"/>
              <a:ext cx="1042251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Informational</a:t>
              </a:r>
            </a:p>
            <a:p>
              <a:pPr algn="ctr"/>
              <a:r>
                <a:rPr lang="en-US" sz="1050" dirty="0">
                  <a:solidFill>
                    <a:schemeClr val="accent2"/>
                  </a:solidFill>
                </a:rPr>
                <a:t>35%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EF9A4A70-2434-4580-BE2F-AF905E1F31C8}"/>
              </a:ext>
            </a:extLst>
          </p:cNvPr>
          <p:cNvGrpSpPr/>
          <p:nvPr/>
        </p:nvGrpSpPr>
        <p:grpSpPr>
          <a:xfrm>
            <a:off x="1313312" y="5076363"/>
            <a:ext cx="922302" cy="415499"/>
            <a:chOff x="5979272" y="1702741"/>
            <a:chExt cx="1033554" cy="473855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3D9A13E5-4A3A-4820-A4A0-DAE6980F5082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B5A1A6E5-4916-47C0-AFF9-6A69CBFD80EA}"/>
                </a:ext>
              </a:extLst>
            </p:cNvPr>
            <p:cNvSpPr txBox="1"/>
            <p:nvPr/>
          </p:nvSpPr>
          <p:spPr>
            <a:xfrm>
              <a:off x="6148274" y="1702742"/>
              <a:ext cx="69555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Support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65%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CB7B2C9E-4AF8-411A-BBFA-0164044FC556}"/>
              </a:ext>
            </a:extLst>
          </p:cNvPr>
          <p:cNvGrpSpPr/>
          <p:nvPr/>
        </p:nvGrpSpPr>
        <p:grpSpPr>
          <a:xfrm>
            <a:off x="1313312" y="5535894"/>
            <a:ext cx="922302" cy="415499"/>
            <a:chOff x="5979272" y="1702741"/>
            <a:chExt cx="1033554" cy="473855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2F3AB519-C5F9-4823-95CD-B577B7B8ED45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78BA02EB-D796-4699-B391-0B5F2D6B026D}"/>
                </a:ext>
              </a:extLst>
            </p:cNvPr>
            <p:cNvSpPr txBox="1"/>
            <p:nvPr/>
          </p:nvSpPr>
          <p:spPr>
            <a:xfrm>
              <a:off x="6237194" y="1702742"/>
              <a:ext cx="51771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70%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8019C01-5E6A-4E10-B1F8-EBD3AE056247}"/>
              </a:ext>
            </a:extLst>
          </p:cNvPr>
          <p:cNvGrpSpPr/>
          <p:nvPr/>
        </p:nvGrpSpPr>
        <p:grpSpPr>
          <a:xfrm>
            <a:off x="1317950" y="5995425"/>
            <a:ext cx="922302" cy="415499"/>
            <a:chOff x="5979272" y="1702741"/>
            <a:chExt cx="1033554" cy="473855"/>
          </a:xfrm>
        </p:grpSpPr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259E0F69-A4A6-4FEF-AA37-22021A98E99A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D812FC1-1837-49FE-BDCD-0F1A8212569D}"/>
                </a:ext>
              </a:extLst>
            </p:cNvPr>
            <p:cNvSpPr txBox="1"/>
            <p:nvPr/>
          </p:nvSpPr>
          <p:spPr>
            <a:xfrm>
              <a:off x="6052170" y="1702742"/>
              <a:ext cx="88776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Emergency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80%</a:t>
              </a:r>
            </a:p>
          </p:txBody>
        </p:sp>
      </p:grp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AD78D07A-1278-4D9B-B50B-54072B9B4415}"/>
              </a:ext>
            </a:extLst>
          </p:cNvPr>
          <p:cNvCxnSpPr>
            <a:cxnSpLocks/>
            <a:stCxn id="45" idx="3"/>
            <a:endCxn id="28" idx="1"/>
          </p:cNvCxnSpPr>
          <p:nvPr/>
        </p:nvCxnSpPr>
        <p:spPr>
          <a:xfrm>
            <a:off x="2202356" y="579524"/>
            <a:ext cx="561913" cy="71206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F016BDD-CEDA-4CA4-9CF2-FB88E4C9B175}"/>
              </a:ext>
            </a:extLst>
          </p:cNvPr>
          <p:cNvCxnSpPr>
            <a:cxnSpLocks/>
            <a:stCxn id="50" idx="3"/>
            <a:endCxn id="28" idx="1"/>
          </p:cNvCxnSpPr>
          <p:nvPr/>
        </p:nvCxnSpPr>
        <p:spPr>
          <a:xfrm>
            <a:off x="2216666" y="1046064"/>
            <a:ext cx="547603" cy="2455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59B8B597-B906-4031-9493-F7E143AFE0B7}"/>
              </a:ext>
            </a:extLst>
          </p:cNvPr>
          <p:cNvCxnSpPr>
            <a:cxnSpLocks/>
            <a:endCxn id="28" idx="1"/>
          </p:cNvCxnSpPr>
          <p:nvPr/>
        </p:nvCxnSpPr>
        <p:spPr>
          <a:xfrm flipV="1">
            <a:off x="2221304" y="1291591"/>
            <a:ext cx="542965" cy="1898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5B1542B2-B6A2-440E-AFA7-98566756BE80}"/>
              </a:ext>
            </a:extLst>
          </p:cNvPr>
          <p:cNvCxnSpPr>
            <a:cxnSpLocks/>
            <a:stCxn id="59" idx="3"/>
            <a:endCxn id="28" idx="1"/>
          </p:cNvCxnSpPr>
          <p:nvPr/>
        </p:nvCxnSpPr>
        <p:spPr>
          <a:xfrm flipV="1">
            <a:off x="2221304" y="1291591"/>
            <a:ext cx="542965" cy="67353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8FAAFF07-6190-44F1-8DAC-DB12FBB371AF}"/>
              </a:ext>
            </a:extLst>
          </p:cNvPr>
          <p:cNvCxnSpPr>
            <a:cxnSpLocks/>
          </p:cNvCxnSpPr>
          <p:nvPr/>
        </p:nvCxnSpPr>
        <p:spPr>
          <a:xfrm>
            <a:off x="2240196" y="2618261"/>
            <a:ext cx="561913" cy="71206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AFCF0C33-04DE-44AA-AB28-0FD646180D74}"/>
              </a:ext>
            </a:extLst>
          </p:cNvPr>
          <p:cNvCxnSpPr>
            <a:cxnSpLocks/>
          </p:cNvCxnSpPr>
          <p:nvPr/>
        </p:nvCxnSpPr>
        <p:spPr>
          <a:xfrm>
            <a:off x="2254506" y="3084801"/>
            <a:ext cx="547603" cy="2455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B43256CF-CB53-4776-B00B-1B6670614EEB}"/>
              </a:ext>
            </a:extLst>
          </p:cNvPr>
          <p:cNvCxnSpPr>
            <a:cxnSpLocks/>
          </p:cNvCxnSpPr>
          <p:nvPr/>
        </p:nvCxnSpPr>
        <p:spPr>
          <a:xfrm flipV="1">
            <a:off x="2259144" y="3330328"/>
            <a:ext cx="542965" cy="1898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37A10614-8D2C-4F86-9599-05E6AFB213EA}"/>
              </a:ext>
            </a:extLst>
          </p:cNvPr>
          <p:cNvCxnSpPr>
            <a:cxnSpLocks/>
          </p:cNvCxnSpPr>
          <p:nvPr/>
        </p:nvCxnSpPr>
        <p:spPr>
          <a:xfrm flipV="1">
            <a:off x="2259144" y="3330328"/>
            <a:ext cx="542965" cy="67353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38EA8169-6217-4036-A6AA-0FC82C008C78}"/>
              </a:ext>
            </a:extLst>
          </p:cNvPr>
          <p:cNvCxnSpPr>
            <a:cxnSpLocks/>
          </p:cNvCxnSpPr>
          <p:nvPr/>
        </p:nvCxnSpPr>
        <p:spPr>
          <a:xfrm>
            <a:off x="2209648" y="4816817"/>
            <a:ext cx="561913" cy="71206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C7D6F032-ADF3-4BDF-A205-CE098A6ED308}"/>
              </a:ext>
            </a:extLst>
          </p:cNvPr>
          <p:cNvCxnSpPr>
            <a:cxnSpLocks/>
          </p:cNvCxnSpPr>
          <p:nvPr/>
        </p:nvCxnSpPr>
        <p:spPr>
          <a:xfrm>
            <a:off x="2223958" y="5283357"/>
            <a:ext cx="547603" cy="2455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657F97A3-898D-4AC1-BC45-CFEEFB69A9B1}"/>
              </a:ext>
            </a:extLst>
          </p:cNvPr>
          <p:cNvCxnSpPr>
            <a:cxnSpLocks/>
          </p:cNvCxnSpPr>
          <p:nvPr/>
        </p:nvCxnSpPr>
        <p:spPr>
          <a:xfrm flipV="1">
            <a:off x="2228596" y="5528884"/>
            <a:ext cx="542965" cy="1898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B121997F-F5DF-421D-B6D6-6117CE2D4983}"/>
              </a:ext>
            </a:extLst>
          </p:cNvPr>
          <p:cNvCxnSpPr>
            <a:cxnSpLocks/>
          </p:cNvCxnSpPr>
          <p:nvPr/>
        </p:nvCxnSpPr>
        <p:spPr>
          <a:xfrm flipV="1">
            <a:off x="2228596" y="5528884"/>
            <a:ext cx="542965" cy="67353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EE3DF8A-529F-4D1F-ADC7-E52F0BAC5FB0}"/>
              </a:ext>
            </a:extLst>
          </p:cNvPr>
          <p:cNvGrpSpPr/>
          <p:nvPr/>
        </p:nvGrpSpPr>
        <p:grpSpPr>
          <a:xfrm>
            <a:off x="2771561" y="3051687"/>
            <a:ext cx="981512" cy="471066"/>
            <a:chOff x="7793372" y="2801923"/>
            <a:chExt cx="981512" cy="471066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C10A510-C2B9-43D0-B830-5F0CC4F2735D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1703C63-990A-4144-8F38-D36C4918D289}"/>
                </a:ext>
              </a:extLst>
            </p:cNvPr>
            <p:cNvSpPr txBox="1"/>
            <p:nvPr/>
          </p:nvSpPr>
          <p:spPr>
            <a:xfrm>
              <a:off x="7821103" y="2870585"/>
              <a:ext cx="9302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Wait Time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B1AC43D0-F5BB-4E91-BF28-D2658AAE4800}"/>
              </a:ext>
            </a:extLst>
          </p:cNvPr>
          <p:cNvGrpSpPr/>
          <p:nvPr/>
        </p:nvGrpSpPr>
        <p:grpSpPr>
          <a:xfrm>
            <a:off x="6984548" y="907515"/>
            <a:ext cx="983411" cy="471066"/>
            <a:chOff x="7793372" y="2801923"/>
            <a:chExt cx="983411" cy="471066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36F739E4-ACBE-4873-BD15-8E68A8A10E8F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B3F05B6B-19FC-4448-A02B-5CA6E6F1BE91}"/>
                </a:ext>
              </a:extLst>
            </p:cNvPr>
            <p:cNvSpPr txBox="1"/>
            <p:nvPr/>
          </p:nvSpPr>
          <p:spPr>
            <a:xfrm>
              <a:off x="7793372" y="2883567"/>
              <a:ext cx="9834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Availability</a:t>
              </a: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AAB096A-97BA-447A-BFEC-9E80D86612AD}"/>
              </a:ext>
            </a:extLst>
          </p:cNvPr>
          <p:cNvGrpSpPr/>
          <p:nvPr/>
        </p:nvGrpSpPr>
        <p:grpSpPr>
          <a:xfrm>
            <a:off x="6943999" y="5148602"/>
            <a:ext cx="1084592" cy="471066"/>
            <a:chOff x="7741832" y="2801923"/>
            <a:chExt cx="1084592" cy="471066"/>
          </a:xfrm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8EB50ADD-412E-4198-83B1-D0767C2EC690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29178E31-EB4B-4C60-BA9A-A08FD0FB7BF0}"/>
                </a:ext>
              </a:extLst>
            </p:cNvPr>
            <p:cNvSpPr txBox="1"/>
            <p:nvPr/>
          </p:nvSpPr>
          <p:spPr>
            <a:xfrm>
              <a:off x="7741832" y="2883567"/>
              <a:ext cx="10845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CSAT Impact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BC77504D-B470-47AB-BDA4-AA43CDC1458E}"/>
              </a:ext>
            </a:extLst>
          </p:cNvPr>
          <p:cNvGrpSpPr/>
          <p:nvPr/>
        </p:nvGrpSpPr>
        <p:grpSpPr>
          <a:xfrm>
            <a:off x="8523661" y="293860"/>
            <a:ext cx="930063" cy="415499"/>
            <a:chOff x="5974924" y="1702741"/>
            <a:chExt cx="1042251" cy="473855"/>
          </a:xfrm>
        </p:grpSpPr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6D496213-BE7D-4553-8E6D-A2F0B0AA1E16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8AB57558-9436-43EF-8F40-4BEEC6F86505}"/>
                </a:ext>
              </a:extLst>
            </p:cNvPr>
            <p:cNvSpPr txBox="1"/>
            <p:nvPr/>
          </p:nvSpPr>
          <p:spPr>
            <a:xfrm>
              <a:off x="5974924" y="1702742"/>
              <a:ext cx="1042251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Informational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&gt;95%</a:t>
              </a: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34C339AB-B711-4218-8FF5-B3C0398FDDAF}"/>
              </a:ext>
            </a:extLst>
          </p:cNvPr>
          <p:cNvGrpSpPr/>
          <p:nvPr/>
        </p:nvGrpSpPr>
        <p:grpSpPr>
          <a:xfrm>
            <a:off x="8541850" y="760400"/>
            <a:ext cx="922302" cy="415499"/>
            <a:chOff x="5979272" y="1702741"/>
            <a:chExt cx="1033554" cy="473855"/>
          </a:xfrm>
        </p:grpSpPr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3B9D15F2-6E46-4262-B2D6-1B5656A57FD2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E2501E13-95CD-4C5A-9034-0BE9D7699A76}"/>
                </a:ext>
              </a:extLst>
            </p:cNvPr>
            <p:cNvSpPr txBox="1"/>
            <p:nvPr/>
          </p:nvSpPr>
          <p:spPr>
            <a:xfrm>
              <a:off x="6148274" y="1702742"/>
              <a:ext cx="69555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Support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&gt;95%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A25D4610-1779-4415-A353-480A0811C847}"/>
              </a:ext>
            </a:extLst>
          </p:cNvPr>
          <p:cNvGrpSpPr/>
          <p:nvPr/>
        </p:nvGrpSpPr>
        <p:grpSpPr>
          <a:xfrm>
            <a:off x="8541850" y="1219931"/>
            <a:ext cx="922302" cy="415499"/>
            <a:chOff x="5979272" y="1702741"/>
            <a:chExt cx="1033554" cy="473855"/>
          </a:xfrm>
        </p:grpSpPr>
        <p:sp>
          <p:nvSpPr>
            <p:cNvPr id="151" name="Rectangle: Rounded Corners 150">
              <a:extLst>
                <a:ext uri="{FF2B5EF4-FFF2-40B4-BE49-F238E27FC236}">
                  <a16:creationId xmlns:a16="http://schemas.microsoft.com/office/drawing/2014/main" id="{1E73F8E4-D8B0-49AC-818D-28F05F78D988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FACA51A1-5DE8-4FDD-9148-2D9B67005BC2}"/>
                </a:ext>
              </a:extLst>
            </p:cNvPr>
            <p:cNvSpPr txBox="1"/>
            <p:nvPr/>
          </p:nvSpPr>
          <p:spPr>
            <a:xfrm>
              <a:off x="6223722" y="1702742"/>
              <a:ext cx="544657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&gt;98%</a:t>
              </a:r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7C1B4BE0-6395-4187-B2C1-9F0E2B67BD14}"/>
              </a:ext>
            </a:extLst>
          </p:cNvPr>
          <p:cNvGrpSpPr/>
          <p:nvPr/>
        </p:nvGrpSpPr>
        <p:grpSpPr>
          <a:xfrm>
            <a:off x="8546488" y="1679462"/>
            <a:ext cx="922302" cy="415499"/>
            <a:chOff x="5979272" y="1702741"/>
            <a:chExt cx="1033554" cy="473855"/>
          </a:xfrm>
        </p:grpSpPr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661E02AE-4138-429E-81E1-6D64B49F990B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BA1CCE9F-4F08-46A7-ADF3-38F6758CF918}"/>
                </a:ext>
              </a:extLst>
            </p:cNvPr>
            <p:cNvSpPr txBox="1"/>
            <p:nvPr/>
          </p:nvSpPr>
          <p:spPr>
            <a:xfrm>
              <a:off x="6052170" y="1702742"/>
              <a:ext cx="887764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Emergency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&gt;99%</a:t>
              </a: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AE42A6E6-9270-4391-A9FD-4C553B298FF5}"/>
              </a:ext>
            </a:extLst>
          </p:cNvPr>
          <p:cNvGrpSpPr/>
          <p:nvPr/>
        </p:nvGrpSpPr>
        <p:grpSpPr>
          <a:xfrm>
            <a:off x="8540483" y="2358520"/>
            <a:ext cx="930063" cy="415499"/>
            <a:chOff x="5974924" y="1702741"/>
            <a:chExt cx="1042251" cy="473855"/>
          </a:xfrm>
        </p:grpSpPr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C160E0E0-4DD1-4519-BEE2-D84D6B7D019C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84CCD85C-6728-4318-B0C7-5E9BF322A932}"/>
                </a:ext>
              </a:extLst>
            </p:cNvPr>
            <p:cNvSpPr txBox="1"/>
            <p:nvPr/>
          </p:nvSpPr>
          <p:spPr>
            <a:xfrm>
              <a:off x="5974924" y="1702742"/>
              <a:ext cx="1042251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Informational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5%</a:t>
              </a: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7F03C544-4B45-4B3B-945C-58A3963AA077}"/>
              </a:ext>
            </a:extLst>
          </p:cNvPr>
          <p:cNvGrpSpPr/>
          <p:nvPr/>
        </p:nvGrpSpPr>
        <p:grpSpPr>
          <a:xfrm>
            <a:off x="8558672" y="2825060"/>
            <a:ext cx="922302" cy="415499"/>
            <a:chOff x="5979272" y="1702741"/>
            <a:chExt cx="1033554" cy="473855"/>
          </a:xfrm>
        </p:grpSpPr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65CCF6AE-90AA-4FA7-9D32-CAE9526BAF9C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442032F1-8F79-4DF8-A7EA-F583EC35EB10}"/>
                </a:ext>
              </a:extLst>
            </p:cNvPr>
            <p:cNvSpPr txBox="1"/>
            <p:nvPr/>
          </p:nvSpPr>
          <p:spPr>
            <a:xfrm>
              <a:off x="6148274" y="1702742"/>
              <a:ext cx="69555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Support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5%</a:t>
              </a: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4CB3C5FF-CC93-40A3-9863-63D6211D8F6D}"/>
              </a:ext>
            </a:extLst>
          </p:cNvPr>
          <p:cNvGrpSpPr/>
          <p:nvPr/>
        </p:nvGrpSpPr>
        <p:grpSpPr>
          <a:xfrm>
            <a:off x="8558672" y="3284591"/>
            <a:ext cx="922302" cy="415499"/>
            <a:chOff x="5979272" y="1702741"/>
            <a:chExt cx="1033554" cy="473855"/>
          </a:xfrm>
        </p:grpSpPr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4DCCD006-EF7F-4A30-866D-3EF81675AA2D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7164CBA8-781B-49CF-B06B-5D186D788F1C}"/>
                </a:ext>
              </a:extLst>
            </p:cNvPr>
            <p:cNvSpPr txBox="1"/>
            <p:nvPr/>
          </p:nvSpPr>
          <p:spPr>
            <a:xfrm>
              <a:off x="6237194" y="1702742"/>
              <a:ext cx="51771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10%</a:t>
              </a: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62D4331F-C031-4D2C-935B-AEE14D6AE09E}"/>
              </a:ext>
            </a:extLst>
          </p:cNvPr>
          <p:cNvGrpSpPr/>
          <p:nvPr/>
        </p:nvGrpSpPr>
        <p:grpSpPr>
          <a:xfrm>
            <a:off x="8563310" y="3744122"/>
            <a:ext cx="922302" cy="415499"/>
            <a:chOff x="5979272" y="1702741"/>
            <a:chExt cx="1033554" cy="473855"/>
          </a:xfrm>
        </p:grpSpPr>
        <p:sp>
          <p:nvSpPr>
            <p:cNvPr id="166" name="Rectangle: Rounded Corners 165">
              <a:extLst>
                <a:ext uri="{FF2B5EF4-FFF2-40B4-BE49-F238E27FC236}">
                  <a16:creationId xmlns:a16="http://schemas.microsoft.com/office/drawing/2014/main" id="{A44442BF-AF2A-41B2-9C73-AC275392AD58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63FA057E-0FB5-463B-AD71-84039C8524EB}"/>
                </a:ext>
              </a:extLst>
            </p:cNvPr>
            <p:cNvSpPr txBox="1"/>
            <p:nvPr/>
          </p:nvSpPr>
          <p:spPr>
            <a:xfrm>
              <a:off x="6052170" y="1702742"/>
              <a:ext cx="88776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Emergency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10%</a:t>
              </a:r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DE80ACBD-E469-48B9-AA5D-1DA5EEE7A149}"/>
              </a:ext>
            </a:extLst>
          </p:cNvPr>
          <p:cNvGrpSpPr/>
          <p:nvPr/>
        </p:nvGrpSpPr>
        <p:grpSpPr>
          <a:xfrm>
            <a:off x="8542609" y="4526563"/>
            <a:ext cx="930063" cy="415499"/>
            <a:chOff x="5974924" y="1702741"/>
            <a:chExt cx="1042251" cy="473855"/>
          </a:xfrm>
        </p:grpSpPr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FE5E69F0-F2AF-49CB-8E19-2D834F0E3BB8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59CD08C9-F2E6-4D52-AEB2-5486FC17A83E}"/>
                </a:ext>
              </a:extLst>
            </p:cNvPr>
            <p:cNvSpPr txBox="1"/>
            <p:nvPr/>
          </p:nvSpPr>
          <p:spPr>
            <a:xfrm>
              <a:off x="5974924" y="1702742"/>
              <a:ext cx="1042251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Informational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0%</a:t>
              </a:r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171588BD-FA47-4FDF-9F41-C1DBF1FBFC7F}"/>
              </a:ext>
            </a:extLst>
          </p:cNvPr>
          <p:cNvGrpSpPr/>
          <p:nvPr/>
        </p:nvGrpSpPr>
        <p:grpSpPr>
          <a:xfrm>
            <a:off x="8560798" y="4993103"/>
            <a:ext cx="922302" cy="415499"/>
            <a:chOff x="5979272" y="1702741"/>
            <a:chExt cx="1033554" cy="473855"/>
          </a:xfrm>
        </p:grpSpPr>
        <p:sp>
          <p:nvSpPr>
            <p:cNvPr id="172" name="Rectangle: Rounded Corners 171">
              <a:extLst>
                <a:ext uri="{FF2B5EF4-FFF2-40B4-BE49-F238E27FC236}">
                  <a16:creationId xmlns:a16="http://schemas.microsoft.com/office/drawing/2014/main" id="{8D8C7891-F9D5-4CAE-81F1-61BF6366046A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17A05BF2-5147-4138-839F-89971C1CA5B6}"/>
                </a:ext>
              </a:extLst>
            </p:cNvPr>
            <p:cNvSpPr txBox="1"/>
            <p:nvPr/>
          </p:nvSpPr>
          <p:spPr>
            <a:xfrm>
              <a:off x="6148274" y="1702742"/>
              <a:ext cx="69555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Support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10%</a:t>
              </a:r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1ADD8763-236A-42F2-B442-AD8A400BEBC4}"/>
              </a:ext>
            </a:extLst>
          </p:cNvPr>
          <p:cNvGrpSpPr/>
          <p:nvPr/>
        </p:nvGrpSpPr>
        <p:grpSpPr>
          <a:xfrm>
            <a:off x="8560798" y="5452634"/>
            <a:ext cx="922302" cy="415499"/>
            <a:chOff x="5979272" y="1702741"/>
            <a:chExt cx="1033554" cy="473855"/>
          </a:xfrm>
        </p:grpSpPr>
        <p:sp>
          <p:nvSpPr>
            <p:cNvPr id="175" name="Rectangle: Rounded Corners 174">
              <a:extLst>
                <a:ext uri="{FF2B5EF4-FFF2-40B4-BE49-F238E27FC236}">
                  <a16:creationId xmlns:a16="http://schemas.microsoft.com/office/drawing/2014/main" id="{08885346-8602-4B22-9885-CCB13B954E1F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023776AB-81EA-417C-ACE1-4E2EDD519AF3}"/>
                </a:ext>
              </a:extLst>
            </p:cNvPr>
            <p:cNvSpPr txBox="1"/>
            <p:nvPr/>
          </p:nvSpPr>
          <p:spPr>
            <a:xfrm>
              <a:off x="6237194" y="1702742"/>
              <a:ext cx="51771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10%</a:t>
              </a:r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5E823BAC-F803-42DC-8013-0C63C9336305}"/>
              </a:ext>
            </a:extLst>
          </p:cNvPr>
          <p:cNvGrpSpPr/>
          <p:nvPr/>
        </p:nvGrpSpPr>
        <p:grpSpPr>
          <a:xfrm>
            <a:off x="8565436" y="5912165"/>
            <a:ext cx="922302" cy="415499"/>
            <a:chOff x="5979272" y="1702741"/>
            <a:chExt cx="1033554" cy="473855"/>
          </a:xfrm>
        </p:grpSpPr>
        <p:sp>
          <p:nvSpPr>
            <p:cNvPr id="178" name="Rectangle: Rounded Corners 177">
              <a:extLst>
                <a:ext uri="{FF2B5EF4-FFF2-40B4-BE49-F238E27FC236}">
                  <a16:creationId xmlns:a16="http://schemas.microsoft.com/office/drawing/2014/main" id="{8EC3B963-A13B-4F08-B180-E97D67578950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8E1CBD98-68D4-4603-9A02-703C76A2389D}"/>
                </a:ext>
              </a:extLst>
            </p:cNvPr>
            <p:cNvSpPr txBox="1"/>
            <p:nvPr/>
          </p:nvSpPr>
          <p:spPr>
            <a:xfrm>
              <a:off x="6052170" y="1702742"/>
              <a:ext cx="88776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Emergency</a:t>
              </a:r>
            </a:p>
            <a:p>
              <a:pPr algn="ctr"/>
              <a:r>
                <a:rPr lang="en-US" sz="1050" dirty="0">
                  <a:solidFill>
                    <a:schemeClr val="accent6">
                      <a:lumMod val="50000"/>
                    </a:schemeClr>
                  </a:solidFill>
                </a:rPr>
                <a:t>5%</a:t>
              </a:r>
            </a:p>
          </p:txBody>
        </p:sp>
      </p:grp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94985E7B-70FA-4D2F-9E3F-F9BB4D98D7F8}"/>
              </a:ext>
            </a:extLst>
          </p:cNvPr>
          <p:cNvCxnSpPr>
            <a:cxnSpLocks/>
          </p:cNvCxnSpPr>
          <p:nvPr/>
        </p:nvCxnSpPr>
        <p:spPr>
          <a:xfrm flipH="1">
            <a:off x="7940671" y="4672068"/>
            <a:ext cx="561913" cy="71206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1E084C9E-BEC3-4F0B-8397-E150DFFEFA38}"/>
              </a:ext>
            </a:extLst>
          </p:cNvPr>
          <p:cNvCxnSpPr>
            <a:cxnSpLocks/>
          </p:cNvCxnSpPr>
          <p:nvPr/>
        </p:nvCxnSpPr>
        <p:spPr>
          <a:xfrm flipH="1">
            <a:off x="7954981" y="5138608"/>
            <a:ext cx="547603" cy="2455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92E6F5BA-2F23-44EC-99C7-F676CAB40A11}"/>
              </a:ext>
            </a:extLst>
          </p:cNvPr>
          <p:cNvCxnSpPr>
            <a:cxnSpLocks/>
          </p:cNvCxnSpPr>
          <p:nvPr/>
        </p:nvCxnSpPr>
        <p:spPr>
          <a:xfrm flipH="1" flipV="1">
            <a:off x="7959619" y="5384135"/>
            <a:ext cx="542965" cy="1898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09E80CDF-5D66-451F-8D9E-271FF4F5296E}"/>
              </a:ext>
            </a:extLst>
          </p:cNvPr>
          <p:cNvCxnSpPr>
            <a:cxnSpLocks/>
          </p:cNvCxnSpPr>
          <p:nvPr/>
        </p:nvCxnSpPr>
        <p:spPr>
          <a:xfrm flipH="1" flipV="1">
            <a:off x="7959619" y="5384135"/>
            <a:ext cx="542965" cy="67353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F520D20B-9206-477A-B811-B76147EBB5F1}"/>
              </a:ext>
            </a:extLst>
          </p:cNvPr>
          <p:cNvGrpSpPr/>
          <p:nvPr/>
        </p:nvGrpSpPr>
        <p:grpSpPr>
          <a:xfrm>
            <a:off x="6930530" y="3025002"/>
            <a:ext cx="981512" cy="471066"/>
            <a:chOff x="7793372" y="2801923"/>
            <a:chExt cx="981512" cy="471066"/>
          </a:xfrm>
        </p:grpSpPr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14CDB665-C770-4FB5-8C35-D317C05CF0A7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D0E4DD12-8504-485C-BC31-AB799531834E}"/>
                </a:ext>
              </a:extLst>
            </p:cNvPr>
            <p:cNvSpPr txBox="1"/>
            <p:nvPr/>
          </p:nvSpPr>
          <p:spPr>
            <a:xfrm>
              <a:off x="7821103" y="2870585"/>
              <a:ext cx="9302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Wait Time</a:t>
              </a:r>
            </a:p>
          </p:txBody>
        </p:sp>
      </p:grp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44C14766-C2F7-4180-8E25-93C5022DB8F4}"/>
              </a:ext>
            </a:extLst>
          </p:cNvPr>
          <p:cNvCxnSpPr>
            <a:cxnSpLocks/>
          </p:cNvCxnSpPr>
          <p:nvPr/>
        </p:nvCxnSpPr>
        <p:spPr>
          <a:xfrm flipH="1">
            <a:off x="7960139" y="2471504"/>
            <a:ext cx="561913" cy="71206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E167836C-6512-49B6-B15D-9D1285A3CE04}"/>
              </a:ext>
            </a:extLst>
          </p:cNvPr>
          <p:cNvCxnSpPr>
            <a:cxnSpLocks/>
          </p:cNvCxnSpPr>
          <p:nvPr/>
        </p:nvCxnSpPr>
        <p:spPr>
          <a:xfrm flipH="1">
            <a:off x="7974449" y="2938044"/>
            <a:ext cx="547603" cy="2455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D9196133-9FF4-48F7-9AFC-58ED1FDE2546}"/>
              </a:ext>
            </a:extLst>
          </p:cNvPr>
          <p:cNvCxnSpPr>
            <a:cxnSpLocks/>
          </p:cNvCxnSpPr>
          <p:nvPr/>
        </p:nvCxnSpPr>
        <p:spPr>
          <a:xfrm flipH="1" flipV="1">
            <a:off x="7979087" y="3183571"/>
            <a:ext cx="542965" cy="1898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47EE7A17-F18A-4CC4-AA59-56961A423246}"/>
              </a:ext>
            </a:extLst>
          </p:cNvPr>
          <p:cNvCxnSpPr>
            <a:cxnSpLocks/>
          </p:cNvCxnSpPr>
          <p:nvPr/>
        </p:nvCxnSpPr>
        <p:spPr>
          <a:xfrm flipH="1" flipV="1">
            <a:off x="7979087" y="3183571"/>
            <a:ext cx="542965" cy="67353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8F1442B3-AAD8-4DE6-9D4B-2EB62FC8275F}"/>
              </a:ext>
            </a:extLst>
          </p:cNvPr>
          <p:cNvCxnSpPr>
            <a:cxnSpLocks/>
          </p:cNvCxnSpPr>
          <p:nvPr/>
        </p:nvCxnSpPr>
        <p:spPr>
          <a:xfrm flipH="1">
            <a:off x="7986484" y="417300"/>
            <a:ext cx="561913" cy="71206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9B0CDCBD-0842-46EE-A85C-AF649D3263D8}"/>
              </a:ext>
            </a:extLst>
          </p:cNvPr>
          <p:cNvCxnSpPr>
            <a:cxnSpLocks/>
          </p:cNvCxnSpPr>
          <p:nvPr/>
        </p:nvCxnSpPr>
        <p:spPr>
          <a:xfrm flipH="1">
            <a:off x="8000794" y="883840"/>
            <a:ext cx="547603" cy="2455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B306271E-D928-4023-8C1A-AC251F88A565}"/>
              </a:ext>
            </a:extLst>
          </p:cNvPr>
          <p:cNvCxnSpPr>
            <a:cxnSpLocks/>
          </p:cNvCxnSpPr>
          <p:nvPr/>
        </p:nvCxnSpPr>
        <p:spPr>
          <a:xfrm flipH="1" flipV="1">
            <a:off x="8005432" y="1129367"/>
            <a:ext cx="542965" cy="1898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ECD95C5A-E3C1-4A93-AD02-EA43C65A597C}"/>
              </a:ext>
            </a:extLst>
          </p:cNvPr>
          <p:cNvCxnSpPr>
            <a:cxnSpLocks/>
          </p:cNvCxnSpPr>
          <p:nvPr/>
        </p:nvCxnSpPr>
        <p:spPr>
          <a:xfrm flipH="1" flipV="1">
            <a:off x="8005432" y="1129367"/>
            <a:ext cx="542965" cy="67353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Connector: Elbow 214">
            <a:extLst>
              <a:ext uri="{FF2B5EF4-FFF2-40B4-BE49-F238E27FC236}">
                <a16:creationId xmlns:a16="http://schemas.microsoft.com/office/drawing/2014/main" id="{137D6941-F2B7-430D-B5DB-6A5B197C511D}"/>
              </a:ext>
            </a:extLst>
          </p:cNvPr>
          <p:cNvCxnSpPr>
            <a:stCxn id="26" idx="6"/>
            <a:endCxn id="4" idx="2"/>
          </p:cNvCxnSpPr>
          <p:nvPr/>
        </p:nvCxnSpPr>
        <p:spPr>
          <a:xfrm>
            <a:off x="3745781" y="1291591"/>
            <a:ext cx="701097" cy="199140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Connector: Elbow 216">
            <a:extLst>
              <a:ext uri="{FF2B5EF4-FFF2-40B4-BE49-F238E27FC236}">
                <a16:creationId xmlns:a16="http://schemas.microsoft.com/office/drawing/2014/main" id="{EC8EFD7C-A54B-43CF-9194-0D9042809726}"/>
              </a:ext>
            </a:extLst>
          </p:cNvPr>
          <p:cNvCxnSpPr>
            <a:stCxn id="31" idx="6"/>
            <a:endCxn id="4" idx="2"/>
          </p:cNvCxnSpPr>
          <p:nvPr/>
        </p:nvCxnSpPr>
        <p:spPr>
          <a:xfrm flipV="1">
            <a:off x="3753073" y="3282998"/>
            <a:ext cx="693805" cy="4222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Connector: Elbow 218">
            <a:extLst>
              <a:ext uri="{FF2B5EF4-FFF2-40B4-BE49-F238E27FC236}">
                <a16:creationId xmlns:a16="http://schemas.microsoft.com/office/drawing/2014/main" id="{6DDDB5AD-E647-4483-AB43-FCDE32810ECC}"/>
              </a:ext>
            </a:extLst>
          </p:cNvPr>
          <p:cNvCxnSpPr>
            <a:cxnSpLocks/>
            <a:stCxn id="35" idx="3"/>
            <a:endCxn id="4" idx="2"/>
          </p:cNvCxnSpPr>
          <p:nvPr/>
        </p:nvCxnSpPr>
        <p:spPr>
          <a:xfrm flipV="1">
            <a:off x="3759921" y="3282998"/>
            <a:ext cx="686957" cy="2237525"/>
          </a:xfrm>
          <a:prstGeom prst="bentConnector3">
            <a:avLst>
              <a:gd name="adj1" fmla="val 4861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Connector: Elbow 221">
            <a:extLst>
              <a:ext uri="{FF2B5EF4-FFF2-40B4-BE49-F238E27FC236}">
                <a16:creationId xmlns:a16="http://schemas.microsoft.com/office/drawing/2014/main" id="{6645E4A4-338E-4C50-9D73-BD04AFF785EB}"/>
              </a:ext>
            </a:extLst>
          </p:cNvPr>
          <p:cNvCxnSpPr>
            <a:cxnSpLocks/>
            <a:stCxn id="138" idx="1"/>
          </p:cNvCxnSpPr>
          <p:nvPr/>
        </p:nvCxnSpPr>
        <p:spPr>
          <a:xfrm rot="10800000" flipV="1">
            <a:off x="6585526" y="1143048"/>
            <a:ext cx="399022" cy="215521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Connector: Elbow 222">
            <a:extLst>
              <a:ext uri="{FF2B5EF4-FFF2-40B4-BE49-F238E27FC236}">
                <a16:creationId xmlns:a16="http://schemas.microsoft.com/office/drawing/2014/main" id="{87EF34B2-C002-4EFC-A7B0-9C75C676AA30}"/>
              </a:ext>
            </a:extLst>
          </p:cNvPr>
          <p:cNvCxnSpPr>
            <a:cxnSpLocks/>
          </p:cNvCxnSpPr>
          <p:nvPr/>
        </p:nvCxnSpPr>
        <p:spPr>
          <a:xfrm flipH="1" flipV="1">
            <a:off x="6238624" y="3272842"/>
            <a:ext cx="693805" cy="4222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Connector: Elbow 223">
            <a:extLst>
              <a:ext uri="{FF2B5EF4-FFF2-40B4-BE49-F238E27FC236}">
                <a16:creationId xmlns:a16="http://schemas.microsoft.com/office/drawing/2014/main" id="{F7631D2E-867E-407B-B4C7-8676899EB12A}"/>
              </a:ext>
            </a:extLst>
          </p:cNvPr>
          <p:cNvCxnSpPr>
            <a:cxnSpLocks/>
            <a:stCxn id="141" idx="1"/>
          </p:cNvCxnSpPr>
          <p:nvPr/>
        </p:nvCxnSpPr>
        <p:spPr>
          <a:xfrm rot="10800000">
            <a:off x="6589919" y="3307511"/>
            <a:ext cx="354081" cy="2076624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TextBox 228">
            <a:extLst>
              <a:ext uri="{FF2B5EF4-FFF2-40B4-BE49-F238E27FC236}">
                <a16:creationId xmlns:a16="http://schemas.microsoft.com/office/drawing/2014/main" id="{B6CC0630-0EEE-41D0-BE28-6479124F51C5}"/>
              </a:ext>
            </a:extLst>
          </p:cNvPr>
          <p:cNvSpPr txBox="1"/>
          <p:nvPr/>
        </p:nvSpPr>
        <p:spPr>
          <a:xfrm flipH="1">
            <a:off x="6540931" y="3710006"/>
            <a:ext cx="17448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80-85% Improvement Across the board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0A2EA-637B-4151-854B-0350CBA1FC56}"/>
              </a:ext>
            </a:extLst>
          </p:cNvPr>
          <p:cNvSpPr txBox="1"/>
          <p:nvPr/>
        </p:nvSpPr>
        <p:spPr>
          <a:xfrm>
            <a:off x="1006426" y="-8869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Negative Impact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6B8BC74F-EE07-4451-979E-D95FF7DC2811}"/>
              </a:ext>
            </a:extLst>
          </p:cNvPr>
          <p:cNvSpPr txBox="1"/>
          <p:nvPr/>
        </p:nvSpPr>
        <p:spPr>
          <a:xfrm>
            <a:off x="8296803" y="-48736"/>
            <a:ext cx="1459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Improvement</a:t>
            </a:r>
          </a:p>
        </p:txBody>
      </p:sp>
    </p:spTree>
    <p:extLst>
      <p:ext uri="{BB962C8B-B14F-4D97-AF65-F5344CB8AC3E}">
        <p14:creationId xmlns:p14="http://schemas.microsoft.com/office/powerpoint/2010/main" val="2371346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C31A2C8-035C-4EEC-8728-2AEEDEEF29B7}"/>
              </a:ext>
            </a:extLst>
          </p:cNvPr>
          <p:cNvCxnSpPr>
            <a:cxnSpLocks/>
            <a:stCxn id="4" idx="2"/>
            <a:endCxn id="26" idx="6"/>
          </p:cNvCxnSpPr>
          <p:nvPr/>
        </p:nvCxnSpPr>
        <p:spPr>
          <a:xfrm flipH="1" flipV="1">
            <a:off x="3745781" y="1291591"/>
            <a:ext cx="701097" cy="19914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B53CD-9C92-4D1A-9E7F-8CD945BD29F8}"/>
              </a:ext>
            </a:extLst>
          </p:cNvPr>
          <p:cNvGrpSpPr/>
          <p:nvPr/>
        </p:nvGrpSpPr>
        <p:grpSpPr>
          <a:xfrm>
            <a:off x="2764269" y="1056058"/>
            <a:ext cx="981512" cy="471066"/>
            <a:chOff x="7793372" y="2801923"/>
            <a:chExt cx="981512" cy="471066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E7BED63-B00D-4F56-B7FF-C805257A963C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CD8B624-83AA-42DE-9923-463484EFF490}"/>
                </a:ext>
              </a:extLst>
            </p:cNvPr>
            <p:cNvSpPr txBox="1"/>
            <p:nvPr/>
          </p:nvSpPr>
          <p:spPr>
            <a:xfrm>
              <a:off x="7907574" y="2892976"/>
              <a:ext cx="772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Security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5CF7428-CA88-4ACE-B970-0119485D1773}"/>
              </a:ext>
            </a:extLst>
          </p:cNvPr>
          <p:cNvGrpSpPr/>
          <p:nvPr/>
        </p:nvGrpSpPr>
        <p:grpSpPr>
          <a:xfrm>
            <a:off x="2726869" y="5284990"/>
            <a:ext cx="981512" cy="471066"/>
            <a:chOff x="7793372" y="2801923"/>
            <a:chExt cx="981512" cy="47106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07506F5-77A3-4525-AB7D-41BD02745354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6F7CF77-8546-4D41-BFE8-BB10A4268AE0}"/>
                </a:ext>
              </a:extLst>
            </p:cNvPr>
            <p:cNvSpPr txBox="1"/>
            <p:nvPr/>
          </p:nvSpPr>
          <p:spPr>
            <a:xfrm>
              <a:off x="7895365" y="2883567"/>
              <a:ext cx="8635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Adoption</a:t>
              </a:r>
            </a:p>
          </p:txBody>
        </p: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52575C5-2E13-49C0-9F32-7E3DC55C023F}"/>
              </a:ext>
            </a:extLst>
          </p:cNvPr>
          <p:cNvCxnSpPr>
            <a:cxnSpLocks/>
          </p:cNvCxnSpPr>
          <p:nvPr/>
        </p:nvCxnSpPr>
        <p:spPr>
          <a:xfrm flipH="1">
            <a:off x="3759993" y="3332114"/>
            <a:ext cx="686885" cy="18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C4F4FB8-7464-461D-88E1-D507F517A356}"/>
              </a:ext>
            </a:extLst>
          </p:cNvPr>
          <p:cNvCxnSpPr>
            <a:cxnSpLocks/>
            <a:endCxn id="35" idx="3"/>
          </p:cNvCxnSpPr>
          <p:nvPr/>
        </p:nvCxnSpPr>
        <p:spPr>
          <a:xfrm flipH="1">
            <a:off x="3692432" y="3413101"/>
            <a:ext cx="763844" cy="21074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5B8137B-68B8-449C-9DA7-F5F8853C41DC}"/>
              </a:ext>
            </a:extLst>
          </p:cNvPr>
          <p:cNvGrpSpPr/>
          <p:nvPr/>
        </p:nvGrpSpPr>
        <p:grpSpPr>
          <a:xfrm>
            <a:off x="1280054" y="377120"/>
            <a:ext cx="922302" cy="415499"/>
            <a:chOff x="5979272" y="1702741"/>
            <a:chExt cx="1033554" cy="473855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E5D85B59-1BE9-416B-ACDE-DCC9F4545137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095EE69-C2BB-4B34-9C54-167110A9A089}"/>
                </a:ext>
              </a:extLst>
            </p:cNvPr>
            <p:cNvSpPr txBox="1"/>
            <p:nvPr/>
          </p:nvSpPr>
          <p:spPr>
            <a:xfrm>
              <a:off x="6152765" y="1702742"/>
              <a:ext cx="686571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Internal</a:t>
              </a:r>
            </a:p>
            <a:p>
              <a:pPr algn="ctr"/>
              <a:r>
                <a:rPr lang="en-US" sz="1050" dirty="0">
                  <a:solidFill>
                    <a:schemeClr val="accent2"/>
                  </a:solidFill>
                </a:rPr>
                <a:t>10%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DDBDC29-8228-488D-84F2-61C9C1DCE56B}"/>
              </a:ext>
            </a:extLst>
          </p:cNvPr>
          <p:cNvGrpSpPr/>
          <p:nvPr/>
        </p:nvGrpSpPr>
        <p:grpSpPr>
          <a:xfrm>
            <a:off x="1294364" y="843660"/>
            <a:ext cx="922302" cy="415499"/>
            <a:chOff x="5979272" y="1702741"/>
            <a:chExt cx="1033554" cy="473855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916F3376-F69D-4D80-81FD-747ABE4CAC27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F035481-191B-4AEB-A491-A84A42CC2A82}"/>
                </a:ext>
              </a:extLst>
            </p:cNvPr>
            <p:cNvSpPr txBox="1"/>
            <p:nvPr/>
          </p:nvSpPr>
          <p:spPr>
            <a:xfrm>
              <a:off x="6237194" y="1702742"/>
              <a:ext cx="51771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40%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64DD3C5-1B57-4E24-9FF0-33C502F347BF}"/>
              </a:ext>
            </a:extLst>
          </p:cNvPr>
          <p:cNvGrpSpPr/>
          <p:nvPr/>
        </p:nvGrpSpPr>
        <p:grpSpPr>
          <a:xfrm>
            <a:off x="1294364" y="1303191"/>
            <a:ext cx="922302" cy="415499"/>
            <a:chOff x="5979272" y="1702741"/>
            <a:chExt cx="1033554" cy="473855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B9CD2370-9D60-410E-A374-068B44410ABC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9EFA7B5-A0D5-441A-ABAF-BF63668537C2}"/>
                </a:ext>
              </a:extLst>
            </p:cNvPr>
            <p:cNvSpPr txBox="1"/>
            <p:nvPr/>
          </p:nvSpPr>
          <p:spPr>
            <a:xfrm>
              <a:off x="6082707" y="1702742"/>
              <a:ext cx="826687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Regulated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90%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52BE48B-2A29-4B81-93BD-231BCBD73C46}"/>
              </a:ext>
            </a:extLst>
          </p:cNvPr>
          <p:cNvGrpSpPr/>
          <p:nvPr/>
        </p:nvGrpSpPr>
        <p:grpSpPr>
          <a:xfrm>
            <a:off x="1256649" y="1762722"/>
            <a:ext cx="1007007" cy="415499"/>
            <a:chOff x="5931813" y="1702741"/>
            <a:chExt cx="1128477" cy="473855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0E335EF6-3729-49FB-B332-22CB57013241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609A33D-C648-4C69-8BAD-91F6148CE446}"/>
                </a:ext>
              </a:extLst>
            </p:cNvPr>
            <p:cNvSpPr txBox="1"/>
            <p:nvPr/>
          </p:nvSpPr>
          <p:spPr>
            <a:xfrm>
              <a:off x="5931813" y="1702742"/>
              <a:ext cx="1128477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Non-Regulated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30%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7CF7F8F9-A87E-4604-9FE5-FDE50F6EA4E2}"/>
              </a:ext>
            </a:extLst>
          </p:cNvPr>
          <p:cNvGrpSpPr/>
          <p:nvPr/>
        </p:nvGrpSpPr>
        <p:grpSpPr>
          <a:xfrm>
            <a:off x="1296876" y="2441780"/>
            <a:ext cx="922302" cy="415499"/>
            <a:chOff x="5979272" y="1702741"/>
            <a:chExt cx="1033554" cy="473855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17724CBD-193C-4773-9ECD-FF0DBB2E1450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2FAB37D-590E-4148-A7D2-F61C5ED17E2D}"/>
                </a:ext>
              </a:extLst>
            </p:cNvPr>
            <p:cNvSpPr txBox="1"/>
            <p:nvPr/>
          </p:nvSpPr>
          <p:spPr>
            <a:xfrm>
              <a:off x="6152764" y="1702742"/>
              <a:ext cx="686571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Internal</a:t>
              </a:r>
            </a:p>
            <a:p>
              <a:pPr algn="ctr"/>
              <a:r>
                <a:rPr lang="en-US" sz="1050" dirty="0">
                  <a:solidFill>
                    <a:schemeClr val="accent2"/>
                  </a:solidFill>
                </a:rPr>
                <a:t>60%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2290251A-2EDE-490E-9364-C017887E0F76}"/>
              </a:ext>
            </a:extLst>
          </p:cNvPr>
          <p:cNvGrpSpPr/>
          <p:nvPr/>
        </p:nvGrpSpPr>
        <p:grpSpPr>
          <a:xfrm>
            <a:off x="1311186" y="2908320"/>
            <a:ext cx="922302" cy="415499"/>
            <a:chOff x="5979272" y="1702741"/>
            <a:chExt cx="1033554" cy="473855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5962E173-DE94-445A-9A68-A787EDFC453C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E86C03C-21D7-4B8C-8BD0-BD0F7548EA60}"/>
                </a:ext>
              </a:extLst>
            </p:cNvPr>
            <p:cNvSpPr txBox="1"/>
            <p:nvPr/>
          </p:nvSpPr>
          <p:spPr>
            <a:xfrm>
              <a:off x="6237194" y="1702742"/>
              <a:ext cx="51771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70%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29023A0F-DEEA-4802-A5D8-EFB719172897}"/>
              </a:ext>
            </a:extLst>
          </p:cNvPr>
          <p:cNvGrpSpPr/>
          <p:nvPr/>
        </p:nvGrpSpPr>
        <p:grpSpPr>
          <a:xfrm>
            <a:off x="1311186" y="3367851"/>
            <a:ext cx="922302" cy="415499"/>
            <a:chOff x="5979272" y="1702741"/>
            <a:chExt cx="1033554" cy="473855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D0B1052F-1A1F-48AF-9253-DB0F5199D2B4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28259B7-36D7-4324-9B1E-BE85BFF9DB76}"/>
                </a:ext>
              </a:extLst>
            </p:cNvPr>
            <p:cNvSpPr txBox="1"/>
            <p:nvPr/>
          </p:nvSpPr>
          <p:spPr>
            <a:xfrm>
              <a:off x="6082707" y="1702742"/>
              <a:ext cx="826687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Regulated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100%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A0A00A6-4567-466F-963D-A3D856B157C2}"/>
              </a:ext>
            </a:extLst>
          </p:cNvPr>
          <p:cNvGrpSpPr/>
          <p:nvPr/>
        </p:nvGrpSpPr>
        <p:grpSpPr>
          <a:xfrm>
            <a:off x="1287102" y="3827382"/>
            <a:ext cx="979756" cy="415499"/>
            <a:chOff x="5947083" y="1702741"/>
            <a:chExt cx="1097938" cy="473855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BAF6C33B-FDA7-4A40-8136-D70E6EE09BC9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7D50AC29-4C27-423F-A28A-1455188039CD}"/>
                </a:ext>
              </a:extLst>
            </p:cNvPr>
            <p:cNvSpPr txBox="1"/>
            <p:nvPr/>
          </p:nvSpPr>
          <p:spPr>
            <a:xfrm>
              <a:off x="5947083" y="1702742"/>
              <a:ext cx="1097938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Non-regulated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65%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D881120-010F-462E-A203-AEDCF4F99DF1}"/>
              </a:ext>
            </a:extLst>
          </p:cNvPr>
          <p:cNvGrpSpPr/>
          <p:nvPr/>
        </p:nvGrpSpPr>
        <p:grpSpPr>
          <a:xfrm>
            <a:off x="1327937" y="5010341"/>
            <a:ext cx="922302" cy="415499"/>
            <a:chOff x="5979272" y="1702741"/>
            <a:chExt cx="1033554" cy="473855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88B47F25-4B0B-487D-B370-1CEBEE46632A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CA4FBA4-5D8B-4599-BA09-9506E021F403}"/>
                </a:ext>
              </a:extLst>
            </p:cNvPr>
            <p:cNvSpPr txBox="1"/>
            <p:nvPr/>
          </p:nvSpPr>
          <p:spPr>
            <a:xfrm>
              <a:off x="6152765" y="1702742"/>
              <a:ext cx="686571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Internal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80%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EF9A4A70-2434-4580-BE2F-AF905E1F31C8}"/>
              </a:ext>
            </a:extLst>
          </p:cNvPr>
          <p:cNvGrpSpPr/>
          <p:nvPr/>
        </p:nvGrpSpPr>
        <p:grpSpPr>
          <a:xfrm>
            <a:off x="1262866" y="5523657"/>
            <a:ext cx="1096775" cy="415499"/>
            <a:chOff x="5881518" y="1702741"/>
            <a:chExt cx="1229073" cy="473855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3D9A13E5-4A3A-4820-A4A0-DAE6980F5082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B5A1A6E5-4916-47C0-AFF9-6A69CBFD80EA}"/>
                </a:ext>
              </a:extLst>
            </p:cNvPr>
            <p:cNvSpPr txBox="1"/>
            <p:nvPr/>
          </p:nvSpPr>
          <p:spPr>
            <a:xfrm>
              <a:off x="5881518" y="1702742"/>
              <a:ext cx="122907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Customer Facing</a:t>
              </a:r>
            </a:p>
            <a:p>
              <a:pPr algn="ctr"/>
              <a:r>
                <a:rPr lang="en-US" sz="1050" dirty="0">
                  <a:solidFill>
                    <a:srgbClr val="FFC000"/>
                  </a:solidFill>
                </a:rPr>
                <a:t>10%</a:t>
              </a:r>
            </a:p>
          </p:txBody>
        </p:sp>
      </p:grp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AD78D07A-1278-4D9B-B50B-54072B9B4415}"/>
              </a:ext>
            </a:extLst>
          </p:cNvPr>
          <p:cNvCxnSpPr>
            <a:cxnSpLocks/>
            <a:stCxn id="45" idx="3"/>
          </p:cNvCxnSpPr>
          <p:nvPr/>
        </p:nvCxnSpPr>
        <p:spPr>
          <a:xfrm>
            <a:off x="2202356" y="579525"/>
            <a:ext cx="597465" cy="5333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F016BDD-CEDA-4CA4-9CF2-FB88E4C9B175}"/>
              </a:ext>
            </a:extLst>
          </p:cNvPr>
          <p:cNvCxnSpPr>
            <a:cxnSpLocks/>
            <a:stCxn id="50" idx="3"/>
          </p:cNvCxnSpPr>
          <p:nvPr/>
        </p:nvCxnSpPr>
        <p:spPr>
          <a:xfrm>
            <a:off x="2216666" y="1046065"/>
            <a:ext cx="473020" cy="16348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59B8B597-B906-4031-9493-F7E143AFE0B7}"/>
              </a:ext>
            </a:extLst>
          </p:cNvPr>
          <p:cNvCxnSpPr>
            <a:cxnSpLocks/>
          </p:cNvCxnSpPr>
          <p:nvPr/>
        </p:nvCxnSpPr>
        <p:spPr>
          <a:xfrm flipV="1">
            <a:off x="2211830" y="1339628"/>
            <a:ext cx="542965" cy="1898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5B1542B2-B6A2-440E-AFA7-98566756BE80}"/>
              </a:ext>
            </a:extLst>
          </p:cNvPr>
          <p:cNvCxnSpPr>
            <a:cxnSpLocks/>
            <a:stCxn id="59" idx="3"/>
          </p:cNvCxnSpPr>
          <p:nvPr/>
        </p:nvCxnSpPr>
        <p:spPr>
          <a:xfrm flipV="1">
            <a:off x="2221301" y="1469153"/>
            <a:ext cx="567306" cy="49597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8FAAFF07-6190-44F1-8DAC-DB12FBB371AF}"/>
              </a:ext>
            </a:extLst>
          </p:cNvPr>
          <p:cNvCxnSpPr>
            <a:cxnSpLocks/>
          </p:cNvCxnSpPr>
          <p:nvPr/>
        </p:nvCxnSpPr>
        <p:spPr>
          <a:xfrm>
            <a:off x="2240196" y="2618261"/>
            <a:ext cx="485400" cy="54075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AFCF0C33-04DE-44AA-AB28-0FD646180D74}"/>
              </a:ext>
            </a:extLst>
          </p:cNvPr>
          <p:cNvCxnSpPr>
            <a:cxnSpLocks/>
          </p:cNvCxnSpPr>
          <p:nvPr/>
        </p:nvCxnSpPr>
        <p:spPr>
          <a:xfrm>
            <a:off x="2254506" y="3084801"/>
            <a:ext cx="384675" cy="16566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B43256CF-CB53-4776-B00B-1B6670614EEB}"/>
              </a:ext>
            </a:extLst>
          </p:cNvPr>
          <p:cNvCxnSpPr>
            <a:cxnSpLocks/>
          </p:cNvCxnSpPr>
          <p:nvPr/>
        </p:nvCxnSpPr>
        <p:spPr>
          <a:xfrm flipV="1">
            <a:off x="2259144" y="3367852"/>
            <a:ext cx="380037" cy="1523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37A10614-8D2C-4F86-9599-05E6AFB213EA}"/>
              </a:ext>
            </a:extLst>
          </p:cNvPr>
          <p:cNvCxnSpPr>
            <a:cxnSpLocks/>
          </p:cNvCxnSpPr>
          <p:nvPr/>
        </p:nvCxnSpPr>
        <p:spPr>
          <a:xfrm flipV="1">
            <a:off x="2259144" y="3523486"/>
            <a:ext cx="473983" cy="48037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C7D6F032-ADF3-4BDF-A205-CE098A6ED308}"/>
              </a:ext>
            </a:extLst>
          </p:cNvPr>
          <p:cNvCxnSpPr>
            <a:cxnSpLocks/>
          </p:cNvCxnSpPr>
          <p:nvPr/>
        </p:nvCxnSpPr>
        <p:spPr>
          <a:xfrm>
            <a:off x="2262058" y="5283357"/>
            <a:ext cx="428328" cy="14720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657F97A3-898D-4AC1-BC45-CFEEFB69A9B1}"/>
              </a:ext>
            </a:extLst>
          </p:cNvPr>
          <p:cNvCxnSpPr>
            <a:cxnSpLocks/>
          </p:cNvCxnSpPr>
          <p:nvPr/>
        </p:nvCxnSpPr>
        <p:spPr>
          <a:xfrm flipV="1">
            <a:off x="2257171" y="5562223"/>
            <a:ext cx="410585" cy="15648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EE3DF8A-529F-4D1F-ADC7-E52F0BAC5FB0}"/>
              </a:ext>
            </a:extLst>
          </p:cNvPr>
          <p:cNvGrpSpPr/>
          <p:nvPr/>
        </p:nvGrpSpPr>
        <p:grpSpPr>
          <a:xfrm>
            <a:off x="2733127" y="3090578"/>
            <a:ext cx="1065035" cy="471066"/>
            <a:chOff x="7774001" y="2801923"/>
            <a:chExt cx="1065035" cy="471066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C10A510-C2B9-43D0-B830-5F0CC4F2735D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1703C63-990A-4144-8F38-D36C4918D289}"/>
                </a:ext>
              </a:extLst>
            </p:cNvPr>
            <p:cNvSpPr txBox="1"/>
            <p:nvPr/>
          </p:nvSpPr>
          <p:spPr>
            <a:xfrm>
              <a:off x="7774001" y="2889579"/>
              <a:ext cx="10650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Productivity</a:t>
              </a:r>
            </a:p>
          </p:txBody>
        </p:sp>
      </p:grp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50D98015-AD7A-4223-9560-991C7051EB2D}"/>
              </a:ext>
            </a:extLst>
          </p:cNvPr>
          <p:cNvCxnSpPr>
            <a:cxnSpLocks/>
            <a:stCxn id="4" idx="6"/>
            <a:endCxn id="137" idx="2"/>
          </p:cNvCxnSpPr>
          <p:nvPr/>
        </p:nvCxnSpPr>
        <p:spPr>
          <a:xfrm flipV="1">
            <a:off x="6250511" y="1143048"/>
            <a:ext cx="734037" cy="2139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B1AC43D0-F5BB-4E91-BF28-D2658AAE4800}"/>
              </a:ext>
            </a:extLst>
          </p:cNvPr>
          <p:cNvGrpSpPr/>
          <p:nvPr/>
        </p:nvGrpSpPr>
        <p:grpSpPr>
          <a:xfrm>
            <a:off x="6984548" y="907515"/>
            <a:ext cx="981512" cy="471066"/>
            <a:chOff x="7793372" y="2801923"/>
            <a:chExt cx="981512" cy="471066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36F739E4-ACBE-4873-BD15-8E68A8A10E8F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B3F05B6B-19FC-4448-A02B-5CA6E6F1BE91}"/>
                </a:ext>
              </a:extLst>
            </p:cNvPr>
            <p:cNvSpPr txBox="1"/>
            <p:nvPr/>
          </p:nvSpPr>
          <p:spPr>
            <a:xfrm>
              <a:off x="7887713" y="2883567"/>
              <a:ext cx="772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Security</a:t>
              </a: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AAB096A-97BA-447A-BFEC-9E80D86612AD}"/>
              </a:ext>
            </a:extLst>
          </p:cNvPr>
          <p:cNvGrpSpPr/>
          <p:nvPr/>
        </p:nvGrpSpPr>
        <p:grpSpPr>
          <a:xfrm>
            <a:off x="6947148" y="5136447"/>
            <a:ext cx="981512" cy="471066"/>
            <a:chOff x="7793372" y="2801923"/>
            <a:chExt cx="981512" cy="471066"/>
          </a:xfrm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8EB50ADD-412E-4198-83B1-D0767C2EC690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29178E31-EB4B-4C60-BA9A-A08FD0FB7BF0}"/>
                </a:ext>
              </a:extLst>
            </p:cNvPr>
            <p:cNvSpPr txBox="1"/>
            <p:nvPr/>
          </p:nvSpPr>
          <p:spPr>
            <a:xfrm>
              <a:off x="7847920" y="2883567"/>
              <a:ext cx="8635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Adoption</a:t>
              </a:r>
            </a:p>
          </p:txBody>
        </p:sp>
      </p:grp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3DBCD63D-417B-48E8-8BF1-D4E743974D3C}"/>
              </a:ext>
            </a:extLst>
          </p:cNvPr>
          <p:cNvCxnSpPr>
            <a:cxnSpLocks/>
          </p:cNvCxnSpPr>
          <p:nvPr/>
        </p:nvCxnSpPr>
        <p:spPr>
          <a:xfrm flipH="1">
            <a:off x="6254109" y="3189380"/>
            <a:ext cx="686885" cy="18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FB6E636-FF61-451D-A5AB-7FBCC4FB3E7A}"/>
              </a:ext>
            </a:extLst>
          </p:cNvPr>
          <p:cNvCxnSpPr>
            <a:cxnSpLocks/>
          </p:cNvCxnSpPr>
          <p:nvPr/>
        </p:nvCxnSpPr>
        <p:spPr>
          <a:xfrm>
            <a:off x="6272367" y="3170573"/>
            <a:ext cx="680250" cy="2190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F520D20B-9206-477A-B811-B76147EBB5F1}"/>
              </a:ext>
            </a:extLst>
          </p:cNvPr>
          <p:cNvGrpSpPr/>
          <p:nvPr/>
        </p:nvGrpSpPr>
        <p:grpSpPr>
          <a:xfrm>
            <a:off x="6962850" y="2942035"/>
            <a:ext cx="1065035" cy="471066"/>
            <a:chOff x="7783445" y="2801923"/>
            <a:chExt cx="1065035" cy="471066"/>
          </a:xfrm>
        </p:grpSpPr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14CDB665-C770-4FB5-8C35-D317C05CF0A7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D0E4DD12-8504-485C-BC31-AB799531834E}"/>
                </a:ext>
              </a:extLst>
            </p:cNvPr>
            <p:cNvSpPr txBox="1"/>
            <p:nvPr/>
          </p:nvSpPr>
          <p:spPr>
            <a:xfrm>
              <a:off x="7783445" y="2889570"/>
              <a:ext cx="10650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Productivity</a:t>
              </a:r>
            </a:p>
          </p:txBody>
        </p:sp>
      </p:grpSp>
      <p:sp>
        <p:nvSpPr>
          <p:cNvPr id="180" name="TextBox 179">
            <a:extLst>
              <a:ext uri="{FF2B5EF4-FFF2-40B4-BE49-F238E27FC236}">
                <a16:creationId xmlns:a16="http://schemas.microsoft.com/office/drawing/2014/main" id="{FEEB64B4-9ECC-4F40-AE27-434EF4DF1654}"/>
              </a:ext>
            </a:extLst>
          </p:cNvPr>
          <p:cNvSpPr txBox="1"/>
          <p:nvPr/>
        </p:nvSpPr>
        <p:spPr>
          <a:xfrm>
            <a:off x="3615593" y="42362"/>
            <a:ext cx="3439781" cy="55399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Collaboration/Back Office User</a:t>
            </a:r>
          </a:p>
          <a:p>
            <a:r>
              <a:rPr lang="en-US" sz="1200" dirty="0"/>
              <a:t>Security, Adoption, Productivity,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A15545E-852F-466A-88C2-6A8A8087B7B7}"/>
              </a:ext>
            </a:extLst>
          </p:cNvPr>
          <p:cNvGrpSpPr/>
          <p:nvPr/>
        </p:nvGrpSpPr>
        <p:grpSpPr>
          <a:xfrm>
            <a:off x="4446878" y="2423126"/>
            <a:ext cx="1803633" cy="1719743"/>
            <a:chOff x="4446878" y="2423126"/>
            <a:chExt cx="1803633" cy="1719743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CA29B6A-B62F-4414-A600-AECE169A550E}"/>
                </a:ext>
              </a:extLst>
            </p:cNvPr>
            <p:cNvSpPr/>
            <p:nvPr/>
          </p:nvSpPr>
          <p:spPr>
            <a:xfrm>
              <a:off x="4446878" y="2423126"/>
              <a:ext cx="1803633" cy="171974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E37A371-E5D6-47E2-BC1D-85A732785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0252"/>
            <a:stretch/>
          </p:blipFill>
          <p:spPr>
            <a:xfrm>
              <a:off x="5539941" y="3091958"/>
              <a:ext cx="478172" cy="537758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34C8348-2B99-4372-991E-9E51F25BB408}"/>
                </a:ext>
              </a:extLst>
            </p:cNvPr>
            <p:cNvCxnSpPr>
              <a:endCxn id="4" idx="1"/>
            </p:cNvCxnSpPr>
            <p:nvPr/>
          </p:nvCxnSpPr>
          <p:spPr>
            <a:xfrm flipH="1" flipV="1">
              <a:off x="4711014" y="2674977"/>
              <a:ext cx="637680" cy="6080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9F2840E-448F-4599-A1C9-EFC3C31170D0}"/>
                </a:ext>
              </a:extLst>
            </p:cNvPr>
            <p:cNvCxnSpPr>
              <a:endCxn id="4" idx="7"/>
            </p:cNvCxnSpPr>
            <p:nvPr/>
          </p:nvCxnSpPr>
          <p:spPr>
            <a:xfrm flipV="1">
              <a:off x="5348694" y="2674977"/>
              <a:ext cx="637681" cy="6080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DEF1C66-9F08-4FD8-9EAE-221AE9E52EA6}"/>
                </a:ext>
              </a:extLst>
            </p:cNvPr>
            <p:cNvCxnSpPr>
              <a:endCxn id="4" idx="4"/>
            </p:cNvCxnSpPr>
            <p:nvPr/>
          </p:nvCxnSpPr>
          <p:spPr>
            <a:xfrm>
              <a:off x="5348694" y="3282997"/>
              <a:ext cx="1" cy="8598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7411035-7560-47B7-BFF0-E80F08460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9465" y="3086924"/>
              <a:ext cx="512108" cy="512108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9A2F9D5-2EBB-4C3E-A553-C327177DC952}"/>
                </a:ext>
              </a:extLst>
            </p:cNvPr>
            <p:cNvSpPr txBox="1"/>
            <p:nvPr/>
          </p:nvSpPr>
          <p:spPr>
            <a:xfrm>
              <a:off x="4711014" y="3623923"/>
              <a:ext cx="687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Traditional Security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AA6C719-7E6C-4299-AA2F-1F6AC1A903E8}"/>
                </a:ext>
              </a:extLst>
            </p:cNvPr>
            <p:cNvSpPr txBox="1"/>
            <p:nvPr/>
          </p:nvSpPr>
          <p:spPr>
            <a:xfrm>
              <a:off x="5290797" y="3623923"/>
              <a:ext cx="687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Seqoria Advantage</a:t>
              </a:r>
            </a:p>
          </p:txBody>
        </p:sp>
      </p:grpSp>
      <p:pic>
        <p:nvPicPr>
          <p:cNvPr id="1026" name="Picture 2" descr="What Can Unified Communications Merge? ⋆ Sangoma">
            <a:extLst>
              <a:ext uri="{FF2B5EF4-FFF2-40B4-BE49-F238E27FC236}">
                <a16:creationId xmlns:a16="http://schemas.microsoft.com/office/drawing/2014/main" id="{2D1E7CEC-1BA9-420B-86C1-51E96C786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531" y="2396055"/>
            <a:ext cx="750730" cy="73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1" name="Group 180">
            <a:extLst>
              <a:ext uri="{FF2B5EF4-FFF2-40B4-BE49-F238E27FC236}">
                <a16:creationId xmlns:a16="http://schemas.microsoft.com/office/drawing/2014/main" id="{8BDCD5F0-5220-472A-A2F7-6BE33250580D}"/>
              </a:ext>
            </a:extLst>
          </p:cNvPr>
          <p:cNvGrpSpPr/>
          <p:nvPr/>
        </p:nvGrpSpPr>
        <p:grpSpPr>
          <a:xfrm>
            <a:off x="8474744" y="963084"/>
            <a:ext cx="1602368" cy="529170"/>
            <a:chOff x="5895944" y="1702741"/>
            <a:chExt cx="1200209" cy="461665"/>
          </a:xfrm>
        </p:grpSpPr>
        <p:sp>
          <p:nvSpPr>
            <p:cNvPr id="182" name="Rectangle: Rounded Corners 181">
              <a:extLst>
                <a:ext uri="{FF2B5EF4-FFF2-40B4-BE49-F238E27FC236}">
                  <a16:creationId xmlns:a16="http://schemas.microsoft.com/office/drawing/2014/main" id="{424C5235-0973-40B7-937E-9F474B5E6A42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56549903-15D8-46D1-8D4E-700E32132670}"/>
                </a:ext>
              </a:extLst>
            </p:cNvPr>
            <p:cNvSpPr txBox="1"/>
            <p:nvPr/>
          </p:nvSpPr>
          <p:spPr>
            <a:xfrm>
              <a:off x="5895944" y="1762866"/>
              <a:ext cx="1200209" cy="295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Over </a:t>
              </a:r>
              <a:r>
                <a:rPr lang="en-US" sz="1600" b="1" dirty="0"/>
                <a:t>95%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C44D072C-2D61-4F29-BA69-EC816F4FC377}"/>
              </a:ext>
            </a:extLst>
          </p:cNvPr>
          <p:cNvCxnSpPr>
            <a:cxnSpLocks/>
          </p:cNvCxnSpPr>
          <p:nvPr/>
        </p:nvCxnSpPr>
        <p:spPr>
          <a:xfrm flipH="1" flipV="1">
            <a:off x="7946199" y="1153744"/>
            <a:ext cx="569204" cy="902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5420F7A1-D995-43E9-B25A-C6F81EC3F955}"/>
              </a:ext>
            </a:extLst>
          </p:cNvPr>
          <p:cNvGrpSpPr/>
          <p:nvPr/>
        </p:nvGrpSpPr>
        <p:grpSpPr>
          <a:xfrm>
            <a:off x="8495665" y="2997604"/>
            <a:ext cx="1602368" cy="529170"/>
            <a:chOff x="5911614" y="1702741"/>
            <a:chExt cx="1200209" cy="461665"/>
          </a:xfrm>
        </p:grpSpPr>
        <p:sp>
          <p:nvSpPr>
            <p:cNvPr id="237" name="Rectangle: Rounded Corners 236">
              <a:extLst>
                <a:ext uri="{FF2B5EF4-FFF2-40B4-BE49-F238E27FC236}">
                  <a16:creationId xmlns:a16="http://schemas.microsoft.com/office/drawing/2014/main" id="{9C417040-0278-4631-AB0D-94DEC46E7D42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E96A147F-DEE8-429B-86DE-C70E06A5F0C9}"/>
                </a:ext>
              </a:extLst>
            </p:cNvPr>
            <p:cNvSpPr txBox="1"/>
            <p:nvPr/>
          </p:nvSpPr>
          <p:spPr>
            <a:xfrm>
              <a:off x="5911614" y="1755198"/>
              <a:ext cx="1200209" cy="295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Over </a:t>
              </a:r>
              <a:r>
                <a:rPr lang="en-US" sz="1600" b="1" dirty="0"/>
                <a:t>80%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239" name="Straight Connector 238">
            <a:extLst>
              <a:ext uri="{FF2B5EF4-FFF2-40B4-BE49-F238E27FC236}">
                <a16:creationId xmlns:a16="http://schemas.microsoft.com/office/drawing/2014/main" id="{B22D06BF-FD3E-4A43-9880-EE6C9741A137}"/>
              </a:ext>
            </a:extLst>
          </p:cNvPr>
          <p:cNvCxnSpPr>
            <a:cxnSpLocks/>
          </p:cNvCxnSpPr>
          <p:nvPr/>
        </p:nvCxnSpPr>
        <p:spPr>
          <a:xfrm flipH="1" flipV="1">
            <a:off x="7946199" y="3188264"/>
            <a:ext cx="569204" cy="902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B8814755-E30C-4D9A-9B94-45AEC27B8F6D}"/>
              </a:ext>
            </a:extLst>
          </p:cNvPr>
          <p:cNvGrpSpPr/>
          <p:nvPr/>
        </p:nvGrpSpPr>
        <p:grpSpPr>
          <a:xfrm>
            <a:off x="8446014" y="5199733"/>
            <a:ext cx="1821936" cy="856626"/>
            <a:chOff x="5896197" y="1702741"/>
            <a:chExt cx="1200209" cy="747348"/>
          </a:xfrm>
        </p:grpSpPr>
        <p:sp>
          <p:nvSpPr>
            <p:cNvPr id="241" name="Rectangle: Rounded Corners 240">
              <a:extLst>
                <a:ext uri="{FF2B5EF4-FFF2-40B4-BE49-F238E27FC236}">
                  <a16:creationId xmlns:a16="http://schemas.microsoft.com/office/drawing/2014/main" id="{53C2BE93-74C7-4894-9BAE-90B55016EF9D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E8B5C53E-75B0-419E-B862-7184879F5BA4}"/>
                </a:ext>
              </a:extLst>
            </p:cNvPr>
            <p:cNvSpPr txBox="1"/>
            <p:nvPr/>
          </p:nvSpPr>
          <p:spPr>
            <a:xfrm>
              <a:off x="5896197" y="1783184"/>
              <a:ext cx="1200209" cy="666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 Retain Over </a:t>
              </a:r>
              <a:r>
                <a:rPr lang="en-US" sz="1600" b="1" dirty="0"/>
                <a:t>90%  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243" name="Straight Connector 242">
            <a:extLst>
              <a:ext uri="{FF2B5EF4-FFF2-40B4-BE49-F238E27FC236}">
                <a16:creationId xmlns:a16="http://schemas.microsoft.com/office/drawing/2014/main" id="{71464722-C35F-4822-B30F-7950F702E44B}"/>
              </a:ext>
            </a:extLst>
          </p:cNvPr>
          <p:cNvCxnSpPr>
            <a:cxnSpLocks/>
          </p:cNvCxnSpPr>
          <p:nvPr/>
        </p:nvCxnSpPr>
        <p:spPr>
          <a:xfrm flipH="1" flipV="1">
            <a:off x="7917131" y="5390394"/>
            <a:ext cx="569204" cy="902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13C05F1F-192A-C942-AF68-FFE5F291054A}"/>
              </a:ext>
            </a:extLst>
          </p:cNvPr>
          <p:cNvSpPr txBox="1"/>
          <p:nvPr/>
        </p:nvSpPr>
        <p:spPr>
          <a:xfrm>
            <a:off x="1006426" y="-8869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Negative Impact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62C4967-48F0-0C41-BBCD-5508752D3DB5}"/>
              </a:ext>
            </a:extLst>
          </p:cNvPr>
          <p:cNvSpPr txBox="1"/>
          <p:nvPr/>
        </p:nvSpPr>
        <p:spPr>
          <a:xfrm>
            <a:off x="8475082" y="222676"/>
            <a:ext cx="1459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Improvement</a:t>
            </a:r>
          </a:p>
        </p:txBody>
      </p:sp>
    </p:spTree>
    <p:extLst>
      <p:ext uri="{BB962C8B-B14F-4D97-AF65-F5344CB8AC3E}">
        <p14:creationId xmlns:p14="http://schemas.microsoft.com/office/powerpoint/2010/main" val="1629071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B53CD-9C92-4D1A-9E7F-8CD945BD29F8}"/>
              </a:ext>
            </a:extLst>
          </p:cNvPr>
          <p:cNvGrpSpPr/>
          <p:nvPr/>
        </p:nvGrpSpPr>
        <p:grpSpPr>
          <a:xfrm>
            <a:off x="2783673" y="1630489"/>
            <a:ext cx="981512" cy="471066"/>
            <a:chOff x="7793372" y="2801923"/>
            <a:chExt cx="981512" cy="471066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E7BED63-B00D-4F56-B7FF-C805257A963C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CD8B624-83AA-42DE-9923-463484EFF490}"/>
                </a:ext>
              </a:extLst>
            </p:cNvPr>
            <p:cNvSpPr txBox="1"/>
            <p:nvPr/>
          </p:nvSpPr>
          <p:spPr>
            <a:xfrm>
              <a:off x="7907574" y="2892976"/>
              <a:ext cx="772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Security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5CF7428-CA88-4ACE-B970-0119485D1773}"/>
              </a:ext>
            </a:extLst>
          </p:cNvPr>
          <p:cNvGrpSpPr/>
          <p:nvPr/>
        </p:nvGrpSpPr>
        <p:grpSpPr>
          <a:xfrm>
            <a:off x="2782009" y="3631079"/>
            <a:ext cx="1042273" cy="471066"/>
            <a:chOff x="7781778" y="2801923"/>
            <a:chExt cx="1042273" cy="47106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07506F5-77A3-4525-AB7D-41BD02745354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6F7CF77-8546-4D41-BFE8-BB10A4268AE0}"/>
                </a:ext>
              </a:extLst>
            </p:cNvPr>
            <p:cNvSpPr txBox="1"/>
            <p:nvPr/>
          </p:nvSpPr>
          <p:spPr>
            <a:xfrm>
              <a:off x="7781778" y="2883567"/>
              <a:ext cx="10422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Compliance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5B8137B-68B8-449C-9DA7-F5F8853C41DC}"/>
              </a:ext>
            </a:extLst>
          </p:cNvPr>
          <p:cNvGrpSpPr/>
          <p:nvPr/>
        </p:nvGrpSpPr>
        <p:grpSpPr>
          <a:xfrm>
            <a:off x="1676399" y="1663906"/>
            <a:ext cx="442447" cy="404810"/>
            <a:chOff x="5979272" y="1702741"/>
            <a:chExt cx="1033554" cy="461665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E5D85B59-1BE9-416B-ACDE-DCC9F4545137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095EE69-C2BB-4B34-9C54-167110A9A089}"/>
                </a:ext>
              </a:extLst>
            </p:cNvPr>
            <p:cNvSpPr txBox="1"/>
            <p:nvPr/>
          </p:nvSpPr>
          <p:spPr>
            <a:xfrm>
              <a:off x="6189105" y="1722974"/>
              <a:ext cx="654235" cy="421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</a:rPr>
                <a:t>25%</a:t>
              </a:r>
            </a:p>
          </p:txBody>
        </p:sp>
      </p:grp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AD78D07A-1278-4D9B-B50B-54072B9B4415}"/>
              </a:ext>
            </a:extLst>
          </p:cNvPr>
          <p:cNvCxnSpPr>
            <a:cxnSpLocks/>
            <a:stCxn id="45" idx="3"/>
            <a:endCxn id="26" idx="2"/>
          </p:cNvCxnSpPr>
          <p:nvPr/>
        </p:nvCxnSpPr>
        <p:spPr>
          <a:xfrm flipV="1">
            <a:off x="2118846" y="1866022"/>
            <a:ext cx="664827" cy="28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EE3DF8A-529F-4D1F-ADC7-E52F0BAC5FB0}"/>
              </a:ext>
            </a:extLst>
          </p:cNvPr>
          <p:cNvGrpSpPr/>
          <p:nvPr/>
        </p:nvGrpSpPr>
        <p:grpSpPr>
          <a:xfrm>
            <a:off x="2802593" y="2579664"/>
            <a:ext cx="1012278" cy="523220"/>
            <a:chOff x="7793372" y="2787366"/>
            <a:chExt cx="1012278" cy="52322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C10A510-C2B9-43D0-B830-5F0CC4F2735D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1703C63-990A-4144-8F38-D36C4918D289}"/>
                </a:ext>
              </a:extLst>
            </p:cNvPr>
            <p:cNvSpPr txBox="1"/>
            <p:nvPr/>
          </p:nvSpPr>
          <p:spPr>
            <a:xfrm>
              <a:off x="7822239" y="2787366"/>
              <a:ext cx="9834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Availability</a:t>
              </a:r>
            </a:p>
            <a:p>
              <a:pPr algn="ctr"/>
              <a:r>
                <a:rPr lang="en-US" sz="1400" dirty="0"/>
                <a:t>(IR/DR)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A15545E-852F-466A-88C2-6A8A8087B7B7}"/>
              </a:ext>
            </a:extLst>
          </p:cNvPr>
          <p:cNvGrpSpPr/>
          <p:nvPr/>
        </p:nvGrpSpPr>
        <p:grpSpPr>
          <a:xfrm>
            <a:off x="4446878" y="2423126"/>
            <a:ext cx="1803633" cy="1719743"/>
            <a:chOff x="4446878" y="2423126"/>
            <a:chExt cx="1803633" cy="1719743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CA29B6A-B62F-4414-A600-AECE169A550E}"/>
                </a:ext>
              </a:extLst>
            </p:cNvPr>
            <p:cNvSpPr/>
            <p:nvPr/>
          </p:nvSpPr>
          <p:spPr>
            <a:xfrm>
              <a:off x="4446878" y="2423126"/>
              <a:ext cx="1803633" cy="171974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E37A371-E5D6-47E2-BC1D-85A732785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0252"/>
            <a:stretch/>
          </p:blipFill>
          <p:spPr>
            <a:xfrm>
              <a:off x="5539941" y="3091958"/>
              <a:ext cx="478172" cy="537758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34C8348-2B99-4372-991E-9E51F25BB408}"/>
                </a:ext>
              </a:extLst>
            </p:cNvPr>
            <p:cNvCxnSpPr>
              <a:endCxn id="4" idx="1"/>
            </p:cNvCxnSpPr>
            <p:nvPr/>
          </p:nvCxnSpPr>
          <p:spPr>
            <a:xfrm flipH="1" flipV="1">
              <a:off x="4711014" y="2674977"/>
              <a:ext cx="637680" cy="6080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9F2840E-448F-4599-A1C9-EFC3C31170D0}"/>
                </a:ext>
              </a:extLst>
            </p:cNvPr>
            <p:cNvCxnSpPr>
              <a:endCxn id="4" idx="7"/>
            </p:cNvCxnSpPr>
            <p:nvPr/>
          </p:nvCxnSpPr>
          <p:spPr>
            <a:xfrm flipV="1">
              <a:off x="5348694" y="2674977"/>
              <a:ext cx="637681" cy="6080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DEF1C66-9F08-4FD8-9EAE-221AE9E52EA6}"/>
                </a:ext>
              </a:extLst>
            </p:cNvPr>
            <p:cNvCxnSpPr>
              <a:endCxn id="4" idx="4"/>
            </p:cNvCxnSpPr>
            <p:nvPr/>
          </p:nvCxnSpPr>
          <p:spPr>
            <a:xfrm>
              <a:off x="5348694" y="3282997"/>
              <a:ext cx="1" cy="8598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7411035-7560-47B7-BFF0-E80F08460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9465" y="3086924"/>
              <a:ext cx="512108" cy="512108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9A2F9D5-2EBB-4C3E-A553-C327177DC952}"/>
                </a:ext>
              </a:extLst>
            </p:cNvPr>
            <p:cNvSpPr txBox="1"/>
            <p:nvPr/>
          </p:nvSpPr>
          <p:spPr>
            <a:xfrm>
              <a:off x="4711014" y="3623923"/>
              <a:ext cx="687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Traditional Security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AA6C719-7E6C-4299-AA2F-1F6AC1A903E8}"/>
                </a:ext>
              </a:extLst>
            </p:cNvPr>
            <p:cNvSpPr txBox="1"/>
            <p:nvPr/>
          </p:nvSpPr>
          <p:spPr>
            <a:xfrm>
              <a:off x="5290797" y="3623923"/>
              <a:ext cx="687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Seqoria Advantage</a:t>
              </a:r>
            </a:p>
          </p:txBody>
        </p: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0E37FEB1-6E68-444C-986E-CAC9695155F1}"/>
              </a:ext>
            </a:extLst>
          </p:cNvPr>
          <p:cNvSpPr txBox="1"/>
          <p:nvPr/>
        </p:nvSpPr>
        <p:spPr>
          <a:xfrm>
            <a:off x="3914854" y="237229"/>
            <a:ext cx="3439782" cy="73866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IT/Infosec</a:t>
            </a:r>
          </a:p>
          <a:p>
            <a:r>
              <a:rPr lang="en-US" sz="1200" dirty="0"/>
              <a:t>Security, Availability, Compliance, Operations, IR/DR, GRC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BB4CC3C5-86B7-4B50-8B3D-065B98978EA9}"/>
              </a:ext>
            </a:extLst>
          </p:cNvPr>
          <p:cNvGrpSpPr/>
          <p:nvPr/>
        </p:nvGrpSpPr>
        <p:grpSpPr>
          <a:xfrm>
            <a:off x="2774199" y="4601787"/>
            <a:ext cx="993670" cy="471066"/>
            <a:chOff x="7781778" y="2801923"/>
            <a:chExt cx="993670" cy="471066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21E1FBFB-58E8-49D2-B0AA-5B3A73B02F33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AB6897DD-CC5C-479E-8CD2-53305EE5E7FB}"/>
                </a:ext>
              </a:extLst>
            </p:cNvPr>
            <p:cNvSpPr txBox="1"/>
            <p:nvPr/>
          </p:nvSpPr>
          <p:spPr>
            <a:xfrm>
              <a:off x="7781778" y="2883567"/>
              <a:ext cx="9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Operations</a:t>
              </a:r>
            </a:p>
          </p:txBody>
        </p:sp>
      </p:grp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7AC64982-C1FB-4395-B1CB-BFAD5F3C670B}"/>
              </a:ext>
            </a:extLst>
          </p:cNvPr>
          <p:cNvCxnSpPr>
            <a:stCxn id="26" idx="6"/>
            <a:endCxn id="4" idx="2"/>
          </p:cNvCxnSpPr>
          <p:nvPr/>
        </p:nvCxnSpPr>
        <p:spPr>
          <a:xfrm>
            <a:off x="3765185" y="1866022"/>
            <a:ext cx="681693" cy="141697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D32C6EB-C494-4F82-B9D2-EE7078177465}"/>
              </a:ext>
            </a:extLst>
          </p:cNvPr>
          <p:cNvCxnSpPr>
            <a:stCxn id="35" idx="3"/>
            <a:endCxn id="4" idx="2"/>
          </p:cNvCxnSpPr>
          <p:nvPr/>
        </p:nvCxnSpPr>
        <p:spPr>
          <a:xfrm flipV="1">
            <a:off x="3824282" y="3282998"/>
            <a:ext cx="622596" cy="583614"/>
          </a:xfrm>
          <a:prstGeom prst="bentConnector3">
            <a:avLst>
              <a:gd name="adj1" fmla="val 4541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C90EFA6B-4FAB-4A6D-ABB5-085B5E4907B1}"/>
              </a:ext>
            </a:extLst>
          </p:cNvPr>
          <p:cNvCxnSpPr>
            <a:stCxn id="106" idx="3"/>
            <a:endCxn id="4" idx="2"/>
          </p:cNvCxnSpPr>
          <p:nvPr/>
        </p:nvCxnSpPr>
        <p:spPr>
          <a:xfrm flipV="1">
            <a:off x="3767869" y="3282998"/>
            <a:ext cx="679009" cy="1554322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DABA8434-4E69-4E65-B2A4-38393E7BF244}"/>
              </a:ext>
            </a:extLst>
          </p:cNvPr>
          <p:cNvCxnSpPr>
            <a:stCxn id="32" idx="3"/>
            <a:endCxn id="4" idx="2"/>
          </p:cNvCxnSpPr>
          <p:nvPr/>
        </p:nvCxnSpPr>
        <p:spPr>
          <a:xfrm>
            <a:off x="3814871" y="2841274"/>
            <a:ext cx="632007" cy="441724"/>
          </a:xfrm>
          <a:prstGeom prst="bentConnector3">
            <a:avLst>
              <a:gd name="adj1" fmla="val 454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B78012A7-00B0-47FB-98B0-E096CC2CCFDE}"/>
              </a:ext>
            </a:extLst>
          </p:cNvPr>
          <p:cNvGrpSpPr/>
          <p:nvPr/>
        </p:nvGrpSpPr>
        <p:grpSpPr>
          <a:xfrm>
            <a:off x="1650069" y="2624476"/>
            <a:ext cx="583814" cy="404810"/>
            <a:chOff x="5834330" y="1702741"/>
            <a:chExt cx="1363787" cy="461665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70DBD04F-EA74-4FCC-9BE2-781A7D456A99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8AD1E5C-988C-4635-B584-4C23C93D0D6E}"/>
                </a:ext>
              </a:extLst>
            </p:cNvPr>
            <p:cNvSpPr txBox="1"/>
            <p:nvPr/>
          </p:nvSpPr>
          <p:spPr>
            <a:xfrm>
              <a:off x="5834330" y="1722974"/>
              <a:ext cx="1363787" cy="421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</a:rPr>
                <a:t>30%</a:t>
              </a:r>
            </a:p>
          </p:txBody>
        </p:sp>
      </p:grp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0A473348-E589-4944-BB6B-ED60F62A7B70}"/>
              </a:ext>
            </a:extLst>
          </p:cNvPr>
          <p:cNvCxnSpPr>
            <a:cxnSpLocks/>
            <a:stCxn id="108" idx="3"/>
          </p:cNvCxnSpPr>
          <p:nvPr/>
        </p:nvCxnSpPr>
        <p:spPr>
          <a:xfrm flipV="1">
            <a:off x="2154564" y="2826592"/>
            <a:ext cx="664827" cy="28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BE4F504D-0B44-4ABB-B39C-FF1A1453368B}"/>
              </a:ext>
            </a:extLst>
          </p:cNvPr>
          <p:cNvGrpSpPr/>
          <p:nvPr/>
        </p:nvGrpSpPr>
        <p:grpSpPr>
          <a:xfrm>
            <a:off x="1659634" y="3664207"/>
            <a:ext cx="583814" cy="404810"/>
            <a:chOff x="5834330" y="1702741"/>
            <a:chExt cx="1363787" cy="461665"/>
          </a:xfrm>
        </p:grpSpPr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F403C385-CC14-4F63-AAE6-7B3D02EA6212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2B1DF8E5-3185-4768-8F99-B27C8055A0B0}"/>
                </a:ext>
              </a:extLst>
            </p:cNvPr>
            <p:cNvSpPr txBox="1"/>
            <p:nvPr/>
          </p:nvSpPr>
          <p:spPr>
            <a:xfrm>
              <a:off x="5834330" y="1722974"/>
              <a:ext cx="1363787" cy="421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</a:rPr>
                <a:t>15%</a:t>
              </a:r>
            </a:p>
          </p:txBody>
        </p:sp>
      </p:grp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6CC2F8FB-4BA0-4507-9AB1-AF2E078F106D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2164129" y="3866323"/>
            <a:ext cx="664827" cy="28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735BF75C-81C4-4C7A-A30E-F27492D7C5BB}"/>
              </a:ext>
            </a:extLst>
          </p:cNvPr>
          <p:cNvGrpSpPr/>
          <p:nvPr/>
        </p:nvGrpSpPr>
        <p:grpSpPr>
          <a:xfrm>
            <a:off x="1659634" y="4650304"/>
            <a:ext cx="583814" cy="404810"/>
            <a:chOff x="5834330" y="1702741"/>
            <a:chExt cx="1363787" cy="461665"/>
          </a:xfrm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F561A0D6-80C8-4779-8F86-964F03BD9A4F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F5C25BE4-32FA-4A88-A795-994FAF1C1034}"/>
                </a:ext>
              </a:extLst>
            </p:cNvPr>
            <p:cNvSpPr txBox="1"/>
            <p:nvPr/>
          </p:nvSpPr>
          <p:spPr>
            <a:xfrm>
              <a:off x="5834330" y="1722974"/>
              <a:ext cx="1363787" cy="421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</a:rPr>
                <a:t>30%</a:t>
              </a:r>
            </a:p>
          </p:txBody>
        </p:sp>
      </p:grp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4D0397BF-5556-47D1-A90A-2EFE0C0CC3AF}"/>
              </a:ext>
            </a:extLst>
          </p:cNvPr>
          <p:cNvCxnSpPr>
            <a:cxnSpLocks/>
            <a:stCxn id="117" idx="3"/>
          </p:cNvCxnSpPr>
          <p:nvPr/>
        </p:nvCxnSpPr>
        <p:spPr>
          <a:xfrm flipV="1">
            <a:off x="2164129" y="4852420"/>
            <a:ext cx="664827" cy="28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D094C27B-A0CC-49DE-9AA5-222ED5D8A0EE}"/>
              </a:ext>
            </a:extLst>
          </p:cNvPr>
          <p:cNvGrpSpPr/>
          <p:nvPr/>
        </p:nvGrpSpPr>
        <p:grpSpPr>
          <a:xfrm>
            <a:off x="6608717" y="1684108"/>
            <a:ext cx="981512" cy="471066"/>
            <a:chOff x="7793372" y="2801923"/>
            <a:chExt cx="981512" cy="471066"/>
          </a:xfrm>
        </p:grpSpPr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8BCD3AFE-87D1-40F2-8647-819733A450F2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D54F3F3-D295-489F-8A96-3091D306CCCD}"/>
                </a:ext>
              </a:extLst>
            </p:cNvPr>
            <p:cNvSpPr txBox="1"/>
            <p:nvPr/>
          </p:nvSpPr>
          <p:spPr>
            <a:xfrm>
              <a:off x="7907574" y="2892976"/>
              <a:ext cx="772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Security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71D6C0A1-4ABC-463F-A17F-C3EA366834E5}"/>
              </a:ext>
            </a:extLst>
          </p:cNvPr>
          <p:cNvGrpSpPr/>
          <p:nvPr/>
        </p:nvGrpSpPr>
        <p:grpSpPr>
          <a:xfrm>
            <a:off x="6607053" y="3684698"/>
            <a:ext cx="1042273" cy="471066"/>
            <a:chOff x="7781778" y="2801923"/>
            <a:chExt cx="1042273" cy="471066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BE9CADC7-D840-41C7-B587-8897DCFBA1B7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3A2544FB-04A8-4609-B660-7FD421B4F65C}"/>
                </a:ext>
              </a:extLst>
            </p:cNvPr>
            <p:cNvSpPr txBox="1"/>
            <p:nvPr/>
          </p:nvSpPr>
          <p:spPr>
            <a:xfrm>
              <a:off x="7781778" y="2883567"/>
              <a:ext cx="10422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Compliance</a:t>
              </a:r>
            </a:p>
          </p:txBody>
        </p: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693FA1D4-A1C3-44FB-A1B4-4329CF8A02EF}"/>
              </a:ext>
            </a:extLst>
          </p:cNvPr>
          <p:cNvGrpSpPr/>
          <p:nvPr/>
        </p:nvGrpSpPr>
        <p:grpSpPr>
          <a:xfrm>
            <a:off x="8113250" y="1714541"/>
            <a:ext cx="2402351" cy="404810"/>
            <a:chOff x="8182817" y="1752888"/>
            <a:chExt cx="2700515" cy="404810"/>
          </a:xfrm>
        </p:grpSpPr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336CD5AC-0F1D-43BC-9F81-DE1AE6FA17CB}"/>
                </a:ext>
              </a:extLst>
            </p:cNvPr>
            <p:cNvSpPr/>
            <p:nvPr/>
          </p:nvSpPr>
          <p:spPr>
            <a:xfrm>
              <a:off x="8233332" y="1752888"/>
              <a:ext cx="2599483" cy="40481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BCA48BBE-2481-4676-AC52-204E915CFADD}"/>
                </a:ext>
              </a:extLst>
            </p:cNvPr>
            <p:cNvSpPr txBox="1"/>
            <p:nvPr/>
          </p:nvSpPr>
          <p:spPr>
            <a:xfrm>
              <a:off x="8182817" y="1769434"/>
              <a:ext cx="2700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6">
                      <a:lumMod val="50000"/>
                    </a:schemeClr>
                  </a:solidFill>
                </a:rPr>
                <a:t>Efficiency gain of </a:t>
              </a:r>
              <a:r>
                <a:rPr lang="en-US" b="1" dirty="0">
                  <a:solidFill>
                    <a:schemeClr val="accent6">
                      <a:lumMod val="50000"/>
                    </a:schemeClr>
                  </a:solidFill>
                </a:rPr>
                <a:t>75% </a:t>
              </a:r>
              <a:endParaRPr lang="en-US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707FF29E-F0F2-42CA-8478-9BA0B407EDD1}"/>
              </a:ext>
            </a:extLst>
          </p:cNvPr>
          <p:cNvGrpSpPr/>
          <p:nvPr/>
        </p:nvGrpSpPr>
        <p:grpSpPr>
          <a:xfrm>
            <a:off x="6627637" y="2633283"/>
            <a:ext cx="1012278" cy="523220"/>
            <a:chOff x="7793372" y="2787366"/>
            <a:chExt cx="1012278" cy="523220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7F4BB0BA-636C-49BE-A056-C19356C7DEDE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1045C76A-F033-4EC8-A956-016F6D1576B8}"/>
                </a:ext>
              </a:extLst>
            </p:cNvPr>
            <p:cNvSpPr txBox="1"/>
            <p:nvPr/>
          </p:nvSpPr>
          <p:spPr>
            <a:xfrm>
              <a:off x="7822239" y="2787366"/>
              <a:ext cx="9834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Availability</a:t>
              </a:r>
            </a:p>
            <a:p>
              <a:pPr algn="ctr"/>
              <a:r>
                <a:rPr lang="en-US" sz="1400" dirty="0"/>
                <a:t>(IR/DR)</a:t>
              </a: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613A8F6F-AC48-4466-8EFF-7DDD5BD2C208}"/>
              </a:ext>
            </a:extLst>
          </p:cNvPr>
          <p:cNvGrpSpPr/>
          <p:nvPr/>
        </p:nvGrpSpPr>
        <p:grpSpPr>
          <a:xfrm>
            <a:off x="6599243" y="4655406"/>
            <a:ext cx="993670" cy="471066"/>
            <a:chOff x="7781778" y="2801923"/>
            <a:chExt cx="993670" cy="471066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977133BB-5258-4F6D-9FE6-12CE3D3A4345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A1F16154-72E3-4489-A7D8-ABEB30A1DC34}"/>
                </a:ext>
              </a:extLst>
            </p:cNvPr>
            <p:cNvSpPr txBox="1"/>
            <p:nvPr/>
          </p:nvSpPr>
          <p:spPr>
            <a:xfrm>
              <a:off x="7781778" y="2883567"/>
              <a:ext cx="9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Operations</a:t>
              </a:r>
            </a:p>
          </p:txBody>
        </p:sp>
      </p:grpSp>
      <p:cxnSp>
        <p:nvCxnSpPr>
          <p:cNvPr id="154" name="Connector: Elbow 153">
            <a:extLst>
              <a:ext uri="{FF2B5EF4-FFF2-40B4-BE49-F238E27FC236}">
                <a16:creationId xmlns:a16="http://schemas.microsoft.com/office/drawing/2014/main" id="{6A49DEDC-E2A4-4A39-BB7A-0583CFC4C360}"/>
              </a:ext>
            </a:extLst>
          </p:cNvPr>
          <p:cNvCxnSpPr>
            <a:cxnSpLocks/>
            <a:stCxn id="125" idx="1"/>
            <a:endCxn id="4" idx="6"/>
          </p:cNvCxnSpPr>
          <p:nvPr/>
        </p:nvCxnSpPr>
        <p:spPr>
          <a:xfrm rot="10800000" flipV="1">
            <a:off x="6250511" y="1929050"/>
            <a:ext cx="472408" cy="1353948"/>
          </a:xfrm>
          <a:prstGeom prst="bentConnector3">
            <a:avLst>
              <a:gd name="adj1" fmla="val 6008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15B7E572-C42C-43C8-8FEF-6134BD0EF39B}"/>
              </a:ext>
            </a:extLst>
          </p:cNvPr>
          <p:cNvCxnSpPr>
            <a:cxnSpLocks/>
            <a:stCxn id="134" idx="1"/>
            <a:endCxn id="4" idx="6"/>
          </p:cNvCxnSpPr>
          <p:nvPr/>
        </p:nvCxnSpPr>
        <p:spPr>
          <a:xfrm rot="10800000">
            <a:off x="6250511" y="3282999"/>
            <a:ext cx="356542" cy="63723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6FB239CD-92DD-4267-A1CC-2776FAFAED9A}"/>
              </a:ext>
            </a:extLst>
          </p:cNvPr>
          <p:cNvCxnSpPr>
            <a:cxnSpLocks/>
            <a:stCxn id="153" idx="1"/>
            <a:endCxn id="4" idx="6"/>
          </p:cNvCxnSpPr>
          <p:nvPr/>
        </p:nvCxnSpPr>
        <p:spPr>
          <a:xfrm rot="10800000">
            <a:off x="6250511" y="3282999"/>
            <a:ext cx="348732" cy="1607941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705741E7-DBB8-44FA-95EE-B9040F213C7A}"/>
              </a:ext>
            </a:extLst>
          </p:cNvPr>
          <p:cNvCxnSpPr>
            <a:cxnSpLocks/>
            <a:stCxn id="150" idx="1"/>
            <a:endCxn id="4" idx="6"/>
          </p:cNvCxnSpPr>
          <p:nvPr/>
        </p:nvCxnSpPr>
        <p:spPr>
          <a:xfrm rot="10800000" flipV="1">
            <a:off x="6250512" y="2894892"/>
            <a:ext cx="405993" cy="388105"/>
          </a:xfrm>
          <a:prstGeom prst="bentConnector3">
            <a:avLst>
              <a:gd name="adj1" fmla="val 5469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F972E1CF-746A-4AB4-ADCD-036A27BA33E2}"/>
              </a:ext>
            </a:extLst>
          </p:cNvPr>
          <p:cNvGrpSpPr/>
          <p:nvPr/>
        </p:nvGrpSpPr>
        <p:grpSpPr>
          <a:xfrm>
            <a:off x="8182815" y="2657326"/>
            <a:ext cx="2405093" cy="404810"/>
            <a:chOff x="8182817" y="1752888"/>
            <a:chExt cx="2700515" cy="404810"/>
          </a:xfrm>
        </p:grpSpPr>
        <p:sp>
          <p:nvSpPr>
            <p:cNvPr id="171" name="Rectangle: Rounded Corners 170">
              <a:extLst>
                <a:ext uri="{FF2B5EF4-FFF2-40B4-BE49-F238E27FC236}">
                  <a16:creationId xmlns:a16="http://schemas.microsoft.com/office/drawing/2014/main" id="{9D24FC42-9146-4191-AABC-C513EDFEEEBF}"/>
                </a:ext>
              </a:extLst>
            </p:cNvPr>
            <p:cNvSpPr/>
            <p:nvPr/>
          </p:nvSpPr>
          <p:spPr>
            <a:xfrm>
              <a:off x="8233332" y="1752888"/>
              <a:ext cx="2599483" cy="40481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D54283DD-AA76-4F55-87AE-F1CA57B886FD}"/>
                </a:ext>
              </a:extLst>
            </p:cNvPr>
            <p:cNvSpPr txBox="1"/>
            <p:nvPr/>
          </p:nvSpPr>
          <p:spPr>
            <a:xfrm>
              <a:off x="8182817" y="1769434"/>
              <a:ext cx="2700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6">
                      <a:lumMod val="50000"/>
                    </a:schemeClr>
                  </a:solidFill>
                </a:rPr>
                <a:t>Efficiency gain of </a:t>
              </a:r>
              <a:r>
                <a:rPr lang="en-US" b="1" dirty="0">
                  <a:solidFill>
                    <a:schemeClr val="accent6">
                      <a:lumMod val="50000"/>
                    </a:schemeClr>
                  </a:solidFill>
                </a:rPr>
                <a:t>50%</a:t>
              </a:r>
              <a:endParaRPr lang="en-US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C0555B59-2E40-40A3-8FAF-49197939E36C}"/>
              </a:ext>
            </a:extLst>
          </p:cNvPr>
          <p:cNvGrpSpPr/>
          <p:nvPr/>
        </p:nvGrpSpPr>
        <p:grpSpPr>
          <a:xfrm>
            <a:off x="8182814" y="3737578"/>
            <a:ext cx="2405093" cy="404810"/>
            <a:chOff x="8182817" y="1752888"/>
            <a:chExt cx="2700515" cy="404810"/>
          </a:xfrm>
        </p:grpSpPr>
        <p:sp>
          <p:nvSpPr>
            <p:cNvPr id="174" name="Rectangle: Rounded Corners 173">
              <a:extLst>
                <a:ext uri="{FF2B5EF4-FFF2-40B4-BE49-F238E27FC236}">
                  <a16:creationId xmlns:a16="http://schemas.microsoft.com/office/drawing/2014/main" id="{039DA6BC-7B0A-4864-BAD0-6175706C7D71}"/>
                </a:ext>
              </a:extLst>
            </p:cNvPr>
            <p:cNvSpPr/>
            <p:nvPr/>
          </p:nvSpPr>
          <p:spPr>
            <a:xfrm>
              <a:off x="8233332" y="1752888"/>
              <a:ext cx="2599483" cy="40481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21BA9E8B-16C2-4D93-8FAB-158968E3646B}"/>
                </a:ext>
              </a:extLst>
            </p:cNvPr>
            <p:cNvSpPr txBox="1"/>
            <p:nvPr/>
          </p:nvSpPr>
          <p:spPr>
            <a:xfrm>
              <a:off x="8182817" y="1769434"/>
              <a:ext cx="2700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6">
                      <a:lumMod val="50000"/>
                    </a:schemeClr>
                  </a:solidFill>
                </a:rPr>
                <a:t>Efficiency gain of </a:t>
              </a:r>
              <a:r>
                <a:rPr lang="en-US" b="1" dirty="0">
                  <a:solidFill>
                    <a:schemeClr val="accent6">
                      <a:lumMod val="50000"/>
                    </a:schemeClr>
                  </a:solidFill>
                </a:rPr>
                <a:t>82%</a:t>
              </a:r>
              <a:endParaRPr lang="en-US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7D6979E7-4CD9-4371-A6F9-2A4D9FAA3CD6}"/>
              </a:ext>
            </a:extLst>
          </p:cNvPr>
          <p:cNvGrpSpPr/>
          <p:nvPr/>
        </p:nvGrpSpPr>
        <p:grpSpPr>
          <a:xfrm>
            <a:off x="8229925" y="4655406"/>
            <a:ext cx="2405093" cy="404810"/>
            <a:chOff x="8182817" y="1752888"/>
            <a:chExt cx="2700515" cy="404810"/>
          </a:xfrm>
        </p:grpSpPr>
        <p:sp>
          <p:nvSpPr>
            <p:cNvPr id="177" name="Rectangle: Rounded Corners 176">
              <a:extLst>
                <a:ext uri="{FF2B5EF4-FFF2-40B4-BE49-F238E27FC236}">
                  <a16:creationId xmlns:a16="http://schemas.microsoft.com/office/drawing/2014/main" id="{F5B95CA1-802C-4B2E-8A00-F261FCA7EC64}"/>
                </a:ext>
              </a:extLst>
            </p:cNvPr>
            <p:cNvSpPr/>
            <p:nvPr/>
          </p:nvSpPr>
          <p:spPr>
            <a:xfrm>
              <a:off x="8233332" y="1752888"/>
              <a:ext cx="2599483" cy="40481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67E69A7B-78EF-47A8-8EF5-AF566E543B3F}"/>
                </a:ext>
              </a:extLst>
            </p:cNvPr>
            <p:cNvSpPr txBox="1"/>
            <p:nvPr/>
          </p:nvSpPr>
          <p:spPr>
            <a:xfrm>
              <a:off x="8182817" y="1769434"/>
              <a:ext cx="2700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6">
                      <a:lumMod val="50000"/>
                    </a:schemeClr>
                  </a:solidFill>
                </a:rPr>
                <a:t>Efficiency gain of </a:t>
              </a:r>
              <a:r>
                <a:rPr lang="en-US" b="1" dirty="0">
                  <a:solidFill>
                    <a:schemeClr val="accent6">
                      <a:lumMod val="50000"/>
                    </a:schemeClr>
                  </a:solidFill>
                </a:rPr>
                <a:t>50%</a:t>
              </a:r>
              <a:endParaRPr lang="en-US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759798DD-0009-4ACC-869C-F53A0B569F9A}"/>
              </a:ext>
            </a:extLst>
          </p:cNvPr>
          <p:cNvCxnSpPr>
            <a:cxnSpLocks/>
            <a:stCxn id="123" idx="6"/>
            <a:endCxn id="146" idx="1"/>
          </p:cNvCxnSpPr>
          <p:nvPr/>
        </p:nvCxnSpPr>
        <p:spPr>
          <a:xfrm flipV="1">
            <a:off x="7590229" y="1915753"/>
            <a:ext cx="523021" cy="38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A3633443-81EF-4F43-85CE-325394276F9C}"/>
              </a:ext>
            </a:extLst>
          </p:cNvPr>
          <p:cNvCxnSpPr>
            <a:cxnSpLocks/>
          </p:cNvCxnSpPr>
          <p:nvPr/>
        </p:nvCxnSpPr>
        <p:spPr>
          <a:xfrm flipV="1">
            <a:off x="7590229" y="2866396"/>
            <a:ext cx="437427" cy="630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F6DB78C0-029F-46AB-A2C5-3BFDB8A37554}"/>
              </a:ext>
            </a:extLst>
          </p:cNvPr>
          <p:cNvCxnSpPr>
            <a:cxnSpLocks/>
          </p:cNvCxnSpPr>
          <p:nvPr/>
        </p:nvCxnSpPr>
        <p:spPr>
          <a:xfrm flipV="1">
            <a:off x="7639915" y="3913922"/>
            <a:ext cx="437427" cy="630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D0F9786D-DB45-415D-BAB3-4627BA15476F}"/>
              </a:ext>
            </a:extLst>
          </p:cNvPr>
          <p:cNvCxnSpPr>
            <a:cxnSpLocks/>
          </p:cNvCxnSpPr>
          <p:nvPr/>
        </p:nvCxnSpPr>
        <p:spPr>
          <a:xfrm flipV="1">
            <a:off x="7590229" y="4886279"/>
            <a:ext cx="437427" cy="630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Information security png images | PNGWing">
            <a:extLst>
              <a:ext uri="{FF2B5EF4-FFF2-40B4-BE49-F238E27FC236}">
                <a16:creationId xmlns:a16="http://schemas.microsoft.com/office/drawing/2014/main" id="{4D5D7904-5466-42D5-8810-AF5B44884B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9" t="15675" r="14065" b="11547"/>
          <a:stretch/>
        </p:blipFill>
        <p:spPr bwMode="auto">
          <a:xfrm>
            <a:off x="5005704" y="2462606"/>
            <a:ext cx="657407" cy="62935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23B17A8-37CC-45D8-8725-483E8F30F52B}"/>
              </a:ext>
            </a:extLst>
          </p:cNvPr>
          <p:cNvSpPr txBox="1"/>
          <p:nvPr/>
        </p:nvSpPr>
        <p:spPr>
          <a:xfrm>
            <a:off x="1330473" y="1219837"/>
            <a:ext cx="1242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 Spent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F72510E-3A77-49A2-87E6-AF61DC8FDBAF}"/>
              </a:ext>
            </a:extLst>
          </p:cNvPr>
          <p:cNvSpPr txBox="1"/>
          <p:nvPr/>
        </p:nvSpPr>
        <p:spPr>
          <a:xfrm>
            <a:off x="8758264" y="1271352"/>
            <a:ext cx="125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 Saved</a:t>
            </a:r>
          </a:p>
        </p:txBody>
      </p:sp>
    </p:spTree>
    <p:extLst>
      <p:ext uri="{BB962C8B-B14F-4D97-AF65-F5344CB8AC3E}">
        <p14:creationId xmlns:p14="http://schemas.microsoft.com/office/powerpoint/2010/main" val="2571619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B53CD-9C92-4D1A-9E7F-8CD945BD29F8}"/>
              </a:ext>
            </a:extLst>
          </p:cNvPr>
          <p:cNvGrpSpPr/>
          <p:nvPr/>
        </p:nvGrpSpPr>
        <p:grpSpPr>
          <a:xfrm>
            <a:off x="2686877" y="1410243"/>
            <a:ext cx="981512" cy="471066"/>
            <a:chOff x="7793372" y="2801923"/>
            <a:chExt cx="981512" cy="471066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E7BED63-B00D-4F56-B7FF-C805257A963C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CD8B624-83AA-42DE-9923-463484EFF490}"/>
                </a:ext>
              </a:extLst>
            </p:cNvPr>
            <p:cNvSpPr txBox="1"/>
            <p:nvPr/>
          </p:nvSpPr>
          <p:spPr>
            <a:xfrm>
              <a:off x="8013009" y="2883567"/>
              <a:ext cx="5395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CSAT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5CF7428-CA88-4ACE-B970-0119485D1773}"/>
              </a:ext>
            </a:extLst>
          </p:cNvPr>
          <p:cNvGrpSpPr/>
          <p:nvPr/>
        </p:nvGrpSpPr>
        <p:grpSpPr>
          <a:xfrm>
            <a:off x="2798897" y="4826692"/>
            <a:ext cx="981512" cy="471066"/>
            <a:chOff x="7793372" y="2801923"/>
            <a:chExt cx="981512" cy="47106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07506F5-77A3-4525-AB7D-41BD02745354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6F7CF77-8546-4D41-BFE8-BB10A4268AE0}"/>
                </a:ext>
              </a:extLst>
            </p:cNvPr>
            <p:cNvSpPr txBox="1"/>
            <p:nvPr/>
          </p:nvSpPr>
          <p:spPr>
            <a:xfrm>
              <a:off x="7833363" y="2883567"/>
              <a:ext cx="9015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Retention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5B8137B-68B8-449C-9DA7-F5F8853C41DC}"/>
              </a:ext>
            </a:extLst>
          </p:cNvPr>
          <p:cNvGrpSpPr/>
          <p:nvPr/>
        </p:nvGrpSpPr>
        <p:grpSpPr>
          <a:xfrm>
            <a:off x="1250545" y="994744"/>
            <a:ext cx="922302" cy="415499"/>
            <a:chOff x="5979272" y="1702741"/>
            <a:chExt cx="1033554" cy="473855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E5D85B59-1BE9-416B-ACDE-DCC9F4545137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095EE69-C2BB-4B34-9C54-167110A9A089}"/>
                </a:ext>
              </a:extLst>
            </p:cNvPr>
            <p:cNvSpPr txBox="1"/>
            <p:nvPr/>
          </p:nvSpPr>
          <p:spPr>
            <a:xfrm>
              <a:off x="6027917" y="1702742"/>
              <a:ext cx="936265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Information</a:t>
              </a:r>
            </a:p>
            <a:p>
              <a:pPr algn="ctr"/>
              <a:r>
                <a:rPr lang="en-US" sz="1050" dirty="0">
                  <a:solidFill>
                    <a:schemeClr val="accent2"/>
                  </a:solidFill>
                </a:rPr>
                <a:t>25%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DDBDC29-8228-488D-84F2-61C9C1DCE56B}"/>
              </a:ext>
            </a:extLst>
          </p:cNvPr>
          <p:cNvGrpSpPr/>
          <p:nvPr/>
        </p:nvGrpSpPr>
        <p:grpSpPr>
          <a:xfrm>
            <a:off x="1264855" y="1461284"/>
            <a:ext cx="922302" cy="415499"/>
            <a:chOff x="5979272" y="1702741"/>
            <a:chExt cx="1033554" cy="473855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916F3376-F69D-4D80-81FD-747ABE4CAC27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F035481-191B-4AEB-A491-A84A42CC2A82}"/>
                </a:ext>
              </a:extLst>
            </p:cNvPr>
            <p:cNvSpPr txBox="1"/>
            <p:nvPr/>
          </p:nvSpPr>
          <p:spPr>
            <a:xfrm>
              <a:off x="6148274" y="1702742"/>
              <a:ext cx="69555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Support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75%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64DD3C5-1B57-4E24-9FF0-33C502F347BF}"/>
              </a:ext>
            </a:extLst>
          </p:cNvPr>
          <p:cNvGrpSpPr/>
          <p:nvPr/>
        </p:nvGrpSpPr>
        <p:grpSpPr>
          <a:xfrm>
            <a:off x="1264855" y="1920815"/>
            <a:ext cx="922302" cy="415499"/>
            <a:chOff x="5979272" y="1702741"/>
            <a:chExt cx="1033554" cy="473855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B9CD2370-9D60-410E-A374-068B44410ABC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9EFA7B5-A0D5-441A-ABAF-BF63668537C2}"/>
                </a:ext>
              </a:extLst>
            </p:cNvPr>
            <p:cNvSpPr txBox="1"/>
            <p:nvPr/>
          </p:nvSpPr>
          <p:spPr>
            <a:xfrm>
              <a:off x="6237194" y="1702742"/>
              <a:ext cx="51771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90%</a:t>
              </a:r>
            </a:p>
          </p:txBody>
        </p:sp>
      </p:grp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AD78D07A-1278-4D9B-B50B-54072B9B4415}"/>
              </a:ext>
            </a:extLst>
          </p:cNvPr>
          <p:cNvCxnSpPr>
            <a:cxnSpLocks/>
            <a:stCxn id="45" idx="3"/>
            <a:endCxn id="26" idx="2"/>
          </p:cNvCxnSpPr>
          <p:nvPr/>
        </p:nvCxnSpPr>
        <p:spPr>
          <a:xfrm>
            <a:off x="2172847" y="1197149"/>
            <a:ext cx="514030" cy="4486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F016BDD-CEDA-4CA4-9CF2-FB88E4C9B175}"/>
              </a:ext>
            </a:extLst>
          </p:cNvPr>
          <p:cNvCxnSpPr>
            <a:cxnSpLocks/>
            <a:stCxn id="50" idx="3"/>
            <a:endCxn id="26" idx="2"/>
          </p:cNvCxnSpPr>
          <p:nvPr/>
        </p:nvCxnSpPr>
        <p:spPr>
          <a:xfrm flipV="1">
            <a:off x="2187157" y="1645776"/>
            <a:ext cx="499720" cy="1791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59B8B597-B906-4031-9493-F7E143AFE0B7}"/>
              </a:ext>
            </a:extLst>
          </p:cNvPr>
          <p:cNvCxnSpPr>
            <a:cxnSpLocks/>
            <a:endCxn id="26" idx="2"/>
          </p:cNvCxnSpPr>
          <p:nvPr/>
        </p:nvCxnSpPr>
        <p:spPr>
          <a:xfrm flipV="1">
            <a:off x="2182321" y="1645776"/>
            <a:ext cx="504556" cy="5013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EE3DF8A-529F-4D1F-ADC7-E52F0BAC5FB0}"/>
              </a:ext>
            </a:extLst>
          </p:cNvPr>
          <p:cNvGrpSpPr/>
          <p:nvPr/>
        </p:nvGrpSpPr>
        <p:grpSpPr>
          <a:xfrm>
            <a:off x="2761686" y="3071576"/>
            <a:ext cx="981512" cy="471066"/>
            <a:chOff x="7793372" y="2801923"/>
            <a:chExt cx="981512" cy="471066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C10A510-C2B9-43D0-B830-5F0CC4F2735D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1703C63-990A-4144-8F38-D36C4918D289}"/>
                </a:ext>
              </a:extLst>
            </p:cNvPr>
            <p:cNvSpPr txBox="1"/>
            <p:nvPr/>
          </p:nvSpPr>
          <p:spPr>
            <a:xfrm>
              <a:off x="7875683" y="2889579"/>
              <a:ext cx="8168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Revenue</a:t>
              </a:r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8BDCD5F0-5220-472A-A2F7-6BE33250580D}"/>
              </a:ext>
            </a:extLst>
          </p:cNvPr>
          <p:cNvGrpSpPr/>
          <p:nvPr/>
        </p:nvGrpSpPr>
        <p:grpSpPr>
          <a:xfrm>
            <a:off x="8124632" y="1459149"/>
            <a:ext cx="1071018" cy="461666"/>
            <a:chOff x="5896197" y="1702741"/>
            <a:chExt cx="1200209" cy="526506"/>
          </a:xfrm>
        </p:grpSpPr>
        <p:sp>
          <p:nvSpPr>
            <p:cNvPr id="182" name="Rectangle: Rounded Corners 181">
              <a:extLst>
                <a:ext uri="{FF2B5EF4-FFF2-40B4-BE49-F238E27FC236}">
                  <a16:creationId xmlns:a16="http://schemas.microsoft.com/office/drawing/2014/main" id="{424C5235-0973-40B7-937E-9F474B5E6A42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56549903-15D8-46D1-8D4E-700E32132670}"/>
                </a:ext>
              </a:extLst>
            </p:cNvPr>
            <p:cNvSpPr txBox="1"/>
            <p:nvPr/>
          </p:nvSpPr>
          <p:spPr>
            <a:xfrm>
              <a:off x="5896197" y="1702742"/>
              <a:ext cx="1200209" cy="52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Over </a:t>
              </a:r>
              <a:r>
                <a:rPr lang="en-US" sz="1200" b="1" dirty="0"/>
                <a:t>85%  </a:t>
              </a:r>
              <a:r>
                <a:rPr lang="en-US" sz="1200" dirty="0"/>
                <a:t>Improvement</a:t>
              </a:r>
              <a:endParaRPr lang="en-US" sz="120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C44D072C-2D61-4F29-BA69-EC816F4FC377}"/>
              </a:ext>
            </a:extLst>
          </p:cNvPr>
          <p:cNvCxnSpPr>
            <a:cxnSpLocks/>
          </p:cNvCxnSpPr>
          <p:nvPr/>
        </p:nvCxnSpPr>
        <p:spPr>
          <a:xfrm flipH="1" flipV="1">
            <a:off x="7595749" y="1649811"/>
            <a:ext cx="569204" cy="902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5420F7A1-D995-43E9-B25A-C6F81EC3F955}"/>
              </a:ext>
            </a:extLst>
          </p:cNvPr>
          <p:cNvGrpSpPr/>
          <p:nvPr/>
        </p:nvGrpSpPr>
        <p:grpSpPr>
          <a:xfrm>
            <a:off x="8210319" y="3130605"/>
            <a:ext cx="1071018" cy="461666"/>
            <a:chOff x="5896197" y="1702741"/>
            <a:chExt cx="1200209" cy="526506"/>
          </a:xfrm>
        </p:grpSpPr>
        <p:sp>
          <p:nvSpPr>
            <p:cNvPr id="237" name="Rectangle: Rounded Corners 236">
              <a:extLst>
                <a:ext uri="{FF2B5EF4-FFF2-40B4-BE49-F238E27FC236}">
                  <a16:creationId xmlns:a16="http://schemas.microsoft.com/office/drawing/2014/main" id="{9C417040-0278-4631-AB0D-94DEC46E7D42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E96A147F-DEE8-429B-86DE-C70E06A5F0C9}"/>
                </a:ext>
              </a:extLst>
            </p:cNvPr>
            <p:cNvSpPr txBox="1"/>
            <p:nvPr/>
          </p:nvSpPr>
          <p:spPr>
            <a:xfrm>
              <a:off x="5896197" y="1702742"/>
              <a:ext cx="1200209" cy="52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Over </a:t>
              </a:r>
              <a:r>
                <a:rPr lang="en-US" sz="1200" b="1" dirty="0"/>
                <a:t>80%  </a:t>
              </a:r>
              <a:r>
                <a:rPr lang="en-US" sz="1200" dirty="0"/>
                <a:t>Protection</a:t>
              </a:r>
              <a:endParaRPr lang="en-US" sz="120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239" name="Straight Connector 238">
            <a:extLst>
              <a:ext uri="{FF2B5EF4-FFF2-40B4-BE49-F238E27FC236}">
                <a16:creationId xmlns:a16="http://schemas.microsoft.com/office/drawing/2014/main" id="{B22D06BF-FD3E-4A43-9880-EE6C9741A137}"/>
              </a:ext>
            </a:extLst>
          </p:cNvPr>
          <p:cNvCxnSpPr>
            <a:cxnSpLocks/>
          </p:cNvCxnSpPr>
          <p:nvPr/>
        </p:nvCxnSpPr>
        <p:spPr>
          <a:xfrm flipH="1" flipV="1">
            <a:off x="7681436" y="3321267"/>
            <a:ext cx="569204" cy="902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B8814755-E30C-4D9A-9B94-45AEC27B8F6D}"/>
              </a:ext>
            </a:extLst>
          </p:cNvPr>
          <p:cNvGrpSpPr/>
          <p:nvPr/>
        </p:nvGrpSpPr>
        <p:grpSpPr>
          <a:xfrm>
            <a:off x="8253342" y="4846502"/>
            <a:ext cx="1071018" cy="461666"/>
            <a:chOff x="5896197" y="1702741"/>
            <a:chExt cx="1200209" cy="526506"/>
          </a:xfrm>
        </p:grpSpPr>
        <p:sp>
          <p:nvSpPr>
            <p:cNvPr id="241" name="Rectangle: Rounded Corners 240">
              <a:extLst>
                <a:ext uri="{FF2B5EF4-FFF2-40B4-BE49-F238E27FC236}">
                  <a16:creationId xmlns:a16="http://schemas.microsoft.com/office/drawing/2014/main" id="{53C2BE93-74C7-4894-9BAE-90B55016EF9D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E8B5C53E-75B0-419E-B862-7184879F5BA4}"/>
                </a:ext>
              </a:extLst>
            </p:cNvPr>
            <p:cNvSpPr txBox="1"/>
            <p:nvPr/>
          </p:nvSpPr>
          <p:spPr>
            <a:xfrm>
              <a:off x="5896197" y="1702742"/>
              <a:ext cx="1200209" cy="52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 Retain Over </a:t>
              </a:r>
              <a:r>
                <a:rPr lang="en-US" sz="1200" b="1" dirty="0"/>
                <a:t>90%  </a:t>
              </a:r>
              <a:endParaRPr lang="en-US" sz="120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243" name="Straight Connector 242">
            <a:extLst>
              <a:ext uri="{FF2B5EF4-FFF2-40B4-BE49-F238E27FC236}">
                <a16:creationId xmlns:a16="http://schemas.microsoft.com/office/drawing/2014/main" id="{71464722-C35F-4822-B30F-7950F702E44B}"/>
              </a:ext>
            </a:extLst>
          </p:cNvPr>
          <p:cNvCxnSpPr>
            <a:cxnSpLocks/>
          </p:cNvCxnSpPr>
          <p:nvPr/>
        </p:nvCxnSpPr>
        <p:spPr>
          <a:xfrm flipH="1" flipV="1">
            <a:off x="7724459" y="5037164"/>
            <a:ext cx="569204" cy="902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33D02190-5086-4828-BC59-5F6A6DFCB5F5}"/>
              </a:ext>
            </a:extLst>
          </p:cNvPr>
          <p:cNvSpPr txBox="1"/>
          <p:nvPr/>
        </p:nvSpPr>
        <p:spPr>
          <a:xfrm>
            <a:off x="3820051" y="35459"/>
            <a:ext cx="3439780" cy="55399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B2B Customers/Client</a:t>
            </a:r>
          </a:p>
          <a:p>
            <a:r>
              <a:rPr lang="en-US" sz="1200" dirty="0"/>
              <a:t>CSAT, Revenue, Retention, Adoption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BAC7DC99-B1D0-46E3-9AF2-81BA9FAC4A19}"/>
              </a:ext>
            </a:extLst>
          </p:cNvPr>
          <p:cNvGrpSpPr/>
          <p:nvPr/>
        </p:nvGrpSpPr>
        <p:grpSpPr>
          <a:xfrm>
            <a:off x="1318414" y="2672961"/>
            <a:ext cx="922302" cy="415499"/>
            <a:chOff x="5979272" y="1702741"/>
            <a:chExt cx="1033554" cy="473855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E8717A1B-07ED-481D-825C-540BFFB783E9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6509288-E8A2-48E4-B8DA-C39EDC4586C8}"/>
                </a:ext>
              </a:extLst>
            </p:cNvPr>
            <p:cNvSpPr txBox="1"/>
            <p:nvPr/>
          </p:nvSpPr>
          <p:spPr>
            <a:xfrm>
              <a:off x="6027917" y="1702742"/>
              <a:ext cx="936265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Information</a:t>
              </a:r>
            </a:p>
            <a:p>
              <a:pPr algn="ctr"/>
              <a:r>
                <a:rPr lang="en-US" sz="1050" dirty="0">
                  <a:solidFill>
                    <a:schemeClr val="accent2"/>
                  </a:solidFill>
                </a:rPr>
                <a:t>10%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E9D37413-6668-453E-BBE9-5C926C9C5B35}"/>
              </a:ext>
            </a:extLst>
          </p:cNvPr>
          <p:cNvGrpSpPr/>
          <p:nvPr/>
        </p:nvGrpSpPr>
        <p:grpSpPr>
          <a:xfrm>
            <a:off x="1332724" y="3139501"/>
            <a:ext cx="922302" cy="415499"/>
            <a:chOff x="5979272" y="1702741"/>
            <a:chExt cx="1033554" cy="473855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2D949966-B682-4047-9E1D-BE2FB90D6E07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9992FF11-66B2-41EF-95E0-AD76355D7969}"/>
                </a:ext>
              </a:extLst>
            </p:cNvPr>
            <p:cNvSpPr txBox="1"/>
            <p:nvPr/>
          </p:nvSpPr>
          <p:spPr>
            <a:xfrm>
              <a:off x="6148274" y="1702742"/>
              <a:ext cx="69555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Support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45%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6A0A4093-4845-49BD-AE76-BABB6D9E6A34}"/>
              </a:ext>
            </a:extLst>
          </p:cNvPr>
          <p:cNvGrpSpPr/>
          <p:nvPr/>
        </p:nvGrpSpPr>
        <p:grpSpPr>
          <a:xfrm>
            <a:off x="1332724" y="3599032"/>
            <a:ext cx="922302" cy="415499"/>
            <a:chOff x="5979272" y="1702741"/>
            <a:chExt cx="1033554" cy="473855"/>
          </a:xfrm>
        </p:grpSpPr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0BEB664C-D93E-41EC-B33C-8D061710F4C6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58646298-8BB4-4313-A087-5793C328A07B}"/>
                </a:ext>
              </a:extLst>
            </p:cNvPr>
            <p:cNvSpPr txBox="1"/>
            <p:nvPr/>
          </p:nvSpPr>
          <p:spPr>
            <a:xfrm>
              <a:off x="6237194" y="1702742"/>
              <a:ext cx="517713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85%</a:t>
              </a:r>
            </a:p>
          </p:txBody>
        </p:sp>
      </p:grp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4BA3ACB-21D6-4D7E-A8F9-C6249B2A6421}"/>
              </a:ext>
            </a:extLst>
          </p:cNvPr>
          <p:cNvCxnSpPr>
            <a:cxnSpLocks/>
            <a:stCxn id="105" idx="3"/>
          </p:cNvCxnSpPr>
          <p:nvPr/>
        </p:nvCxnSpPr>
        <p:spPr>
          <a:xfrm>
            <a:off x="2240716" y="2875366"/>
            <a:ext cx="514030" cy="4486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E75AC189-F6A2-49FB-AD36-3EDE3205E51B}"/>
              </a:ext>
            </a:extLst>
          </p:cNvPr>
          <p:cNvCxnSpPr>
            <a:cxnSpLocks/>
            <a:stCxn id="108" idx="3"/>
          </p:cNvCxnSpPr>
          <p:nvPr/>
        </p:nvCxnSpPr>
        <p:spPr>
          <a:xfrm flipV="1">
            <a:off x="2255026" y="3323993"/>
            <a:ext cx="499720" cy="1791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BA461E8C-DF4C-48C3-84A2-27798525CB4E}"/>
              </a:ext>
            </a:extLst>
          </p:cNvPr>
          <p:cNvCxnSpPr>
            <a:cxnSpLocks/>
          </p:cNvCxnSpPr>
          <p:nvPr/>
        </p:nvCxnSpPr>
        <p:spPr>
          <a:xfrm flipV="1">
            <a:off x="2250190" y="3323993"/>
            <a:ext cx="504556" cy="5013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166F9CA8-9233-48DB-A8A0-DFC1D7A05C1A}"/>
              </a:ext>
            </a:extLst>
          </p:cNvPr>
          <p:cNvGrpSpPr/>
          <p:nvPr/>
        </p:nvGrpSpPr>
        <p:grpSpPr>
          <a:xfrm>
            <a:off x="1365299" y="4414220"/>
            <a:ext cx="922302" cy="415499"/>
            <a:chOff x="5979272" y="1702741"/>
            <a:chExt cx="1033554" cy="473855"/>
          </a:xfrm>
        </p:grpSpPr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25FE9325-9966-4A4E-BFBB-2F7437F61AB3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4B4F35BA-7867-4DDF-9389-61486CD371B9}"/>
                </a:ext>
              </a:extLst>
            </p:cNvPr>
            <p:cNvSpPr txBox="1"/>
            <p:nvPr/>
          </p:nvSpPr>
          <p:spPr>
            <a:xfrm>
              <a:off x="6027917" y="1702742"/>
              <a:ext cx="936265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Information</a:t>
              </a:r>
            </a:p>
            <a:p>
              <a:pPr algn="ctr"/>
              <a:r>
                <a:rPr lang="en-US" sz="1050" dirty="0">
                  <a:solidFill>
                    <a:schemeClr val="accent2"/>
                  </a:solidFill>
                </a:rPr>
                <a:t>45%</a:t>
              </a: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F62E11ED-8F14-403D-B826-55C91C51667D}"/>
              </a:ext>
            </a:extLst>
          </p:cNvPr>
          <p:cNvGrpSpPr/>
          <p:nvPr/>
        </p:nvGrpSpPr>
        <p:grpSpPr>
          <a:xfrm>
            <a:off x="1379609" y="4880760"/>
            <a:ext cx="922302" cy="415499"/>
            <a:chOff x="5979272" y="1702741"/>
            <a:chExt cx="1033554" cy="473855"/>
          </a:xfrm>
        </p:grpSpPr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7447E101-F8DE-4E62-83DE-5D13491EFBF9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09F054D4-732A-40B5-84CA-CF68CC805B36}"/>
                </a:ext>
              </a:extLst>
            </p:cNvPr>
            <p:cNvSpPr txBox="1"/>
            <p:nvPr/>
          </p:nvSpPr>
          <p:spPr>
            <a:xfrm>
              <a:off x="6148274" y="1702742"/>
              <a:ext cx="695552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Support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80%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1DB17A4A-57B2-47F7-ACB9-95107984E7F2}"/>
              </a:ext>
            </a:extLst>
          </p:cNvPr>
          <p:cNvGrpSpPr/>
          <p:nvPr/>
        </p:nvGrpSpPr>
        <p:grpSpPr>
          <a:xfrm>
            <a:off x="1379609" y="5340291"/>
            <a:ext cx="922302" cy="415499"/>
            <a:chOff x="5979272" y="1702741"/>
            <a:chExt cx="1033554" cy="473855"/>
          </a:xfrm>
        </p:grpSpPr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6769E72A-DF15-424F-8768-2EEA01FA3A14}"/>
                </a:ext>
              </a:extLst>
            </p:cNvPr>
            <p:cNvSpPr/>
            <p:nvPr/>
          </p:nvSpPr>
          <p:spPr>
            <a:xfrm>
              <a:off x="5979272" y="1702741"/>
              <a:ext cx="1033554" cy="4616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13F0F5CA-1951-4536-8AE8-609F6B5F4289}"/>
                </a:ext>
              </a:extLst>
            </p:cNvPr>
            <p:cNvSpPr txBox="1"/>
            <p:nvPr/>
          </p:nvSpPr>
          <p:spPr>
            <a:xfrm>
              <a:off x="6222823" y="1702742"/>
              <a:ext cx="546454" cy="473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/>
                <a:t>Sales</a:t>
              </a:r>
            </a:p>
            <a:p>
              <a:pPr algn="ctr"/>
              <a:r>
                <a:rPr lang="en-US" sz="1050" dirty="0">
                  <a:solidFill>
                    <a:srgbClr val="FF0000"/>
                  </a:solidFill>
                </a:rPr>
                <a:t>100%</a:t>
              </a:r>
            </a:p>
          </p:txBody>
        </p:sp>
      </p:grp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0DF8D55A-E87E-4950-B8FF-FEA1F6BC6722}"/>
              </a:ext>
            </a:extLst>
          </p:cNvPr>
          <p:cNvCxnSpPr>
            <a:cxnSpLocks/>
            <a:stCxn id="119" idx="3"/>
          </p:cNvCxnSpPr>
          <p:nvPr/>
        </p:nvCxnSpPr>
        <p:spPr>
          <a:xfrm>
            <a:off x="2287601" y="4616625"/>
            <a:ext cx="514030" cy="4486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CC467A41-07B5-4C44-893B-BD6907E6EB10}"/>
              </a:ext>
            </a:extLst>
          </p:cNvPr>
          <p:cNvCxnSpPr>
            <a:cxnSpLocks/>
            <a:stCxn id="123" idx="3"/>
          </p:cNvCxnSpPr>
          <p:nvPr/>
        </p:nvCxnSpPr>
        <p:spPr>
          <a:xfrm flipV="1">
            <a:off x="2301911" y="5065252"/>
            <a:ext cx="499720" cy="1791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A4372262-042A-4BC5-BF5C-0D4017F1C0C2}"/>
              </a:ext>
            </a:extLst>
          </p:cNvPr>
          <p:cNvCxnSpPr>
            <a:cxnSpLocks/>
          </p:cNvCxnSpPr>
          <p:nvPr/>
        </p:nvCxnSpPr>
        <p:spPr>
          <a:xfrm flipV="1">
            <a:off x="2297075" y="5065252"/>
            <a:ext cx="504556" cy="5013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72B982ED-B133-4FC3-A2F9-8E77C700BB88}"/>
              </a:ext>
            </a:extLst>
          </p:cNvPr>
          <p:cNvGrpSpPr/>
          <p:nvPr/>
        </p:nvGrpSpPr>
        <p:grpSpPr>
          <a:xfrm>
            <a:off x="6630927" y="1410243"/>
            <a:ext cx="981512" cy="471066"/>
            <a:chOff x="7793372" y="2801923"/>
            <a:chExt cx="981512" cy="471066"/>
          </a:xfrm>
        </p:grpSpPr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62775161-B0E8-4D70-A927-09C099E842D4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E8692D77-21B0-4160-A622-C1F9C27484F9}"/>
                </a:ext>
              </a:extLst>
            </p:cNvPr>
            <p:cNvSpPr txBox="1"/>
            <p:nvPr/>
          </p:nvSpPr>
          <p:spPr>
            <a:xfrm>
              <a:off x="8013009" y="2883567"/>
              <a:ext cx="5395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CSAT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8E2B736-87BE-42ED-B028-B59BACCC115E}"/>
              </a:ext>
            </a:extLst>
          </p:cNvPr>
          <p:cNvGrpSpPr/>
          <p:nvPr/>
        </p:nvGrpSpPr>
        <p:grpSpPr>
          <a:xfrm>
            <a:off x="6742947" y="4826692"/>
            <a:ext cx="981512" cy="471066"/>
            <a:chOff x="7793372" y="2801923"/>
            <a:chExt cx="981512" cy="471066"/>
          </a:xfrm>
        </p:grpSpPr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09152811-39FB-4AB3-82CA-0DFD0ADFE8B4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A1052DF7-7DB8-4975-A933-DD1F71A374DF}"/>
                </a:ext>
              </a:extLst>
            </p:cNvPr>
            <p:cNvSpPr txBox="1"/>
            <p:nvPr/>
          </p:nvSpPr>
          <p:spPr>
            <a:xfrm>
              <a:off x="7833363" y="2883567"/>
              <a:ext cx="9015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Retention</a:t>
              </a:r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B36644E8-26CB-41BF-B11B-2FBB376E6D9F}"/>
              </a:ext>
            </a:extLst>
          </p:cNvPr>
          <p:cNvGrpSpPr/>
          <p:nvPr/>
        </p:nvGrpSpPr>
        <p:grpSpPr>
          <a:xfrm>
            <a:off x="6696548" y="3090578"/>
            <a:ext cx="981512" cy="471066"/>
            <a:chOff x="7793372" y="2801923"/>
            <a:chExt cx="981512" cy="471066"/>
          </a:xfrm>
        </p:grpSpPr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FC7EDA8A-F4F3-496F-AEFA-E388B7586DE2}"/>
                </a:ext>
              </a:extLst>
            </p:cNvPr>
            <p:cNvSpPr/>
            <p:nvPr/>
          </p:nvSpPr>
          <p:spPr>
            <a:xfrm>
              <a:off x="7793372" y="2801923"/>
              <a:ext cx="981512" cy="47106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DF6281F0-6B96-4094-A386-F3F453A3E8B7}"/>
                </a:ext>
              </a:extLst>
            </p:cNvPr>
            <p:cNvSpPr txBox="1"/>
            <p:nvPr/>
          </p:nvSpPr>
          <p:spPr>
            <a:xfrm>
              <a:off x="7875683" y="2889579"/>
              <a:ext cx="8168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Revenue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93112A9-5071-480F-963B-668409D78E34}"/>
              </a:ext>
            </a:extLst>
          </p:cNvPr>
          <p:cNvGrpSpPr/>
          <p:nvPr/>
        </p:nvGrpSpPr>
        <p:grpSpPr>
          <a:xfrm>
            <a:off x="4395125" y="2461395"/>
            <a:ext cx="1803633" cy="1719743"/>
            <a:chOff x="4427131" y="2423126"/>
            <a:chExt cx="1803633" cy="171974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A15545E-852F-466A-88C2-6A8A8087B7B7}"/>
                </a:ext>
              </a:extLst>
            </p:cNvPr>
            <p:cNvGrpSpPr/>
            <p:nvPr/>
          </p:nvGrpSpPr>
          <p:grpSpPr>
            <a:xfrm>
              <a:off x="4427131" y="2423126"/>
              <a:ext cx="1803633" cy="1719743"/>
              <a:chOff x="4446878" y="2423126"/>
              <a:chExt cx="1803633" cy="1719743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DCA29B6A-B62F-4414-A600-AECE169A550E}"/>
                  </a:ext>
                </a:extLst>
              </p:cNvPr>
              <p:cNvSpPr/>
              <p:nvPr/>
            </p:nvSpPr>
            <p:spPr>
              <a:xfrm>
                <a:off x="4446878" y="2423126"/>
                <a:ext cx="1803633" cy="171974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FE37A371-E5D6-47E2-BC1D-85A7327850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60252"/>
              <a:stretch/>
            </p:blipFill>
            <p:spPr>
              <a:xfrm>
                <a:off x="5539941" y="3091958"/>
                <a:ext cx="478172" cy="537758"/>
              </a:xfrm>
              <a:prstGeom prst="rect">
                <a:avLst/>
              </a:prstGeom>
            </p:spPr>
          </p:pic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F34C8348-2B99-4372-991E-9E51F25BB408}"/>
                  </a:ext>
                </a:extLst>
              </p:cNvPr>
              <p:cNvCxnSpPr>
                <a:endCxn id="4" idx="1"/>
              </p:cNvCxnSpPr>
              <p:nvPr/>
            </p:nvCxnSpPr>
            <p:spPr>
              <a:xfrm flipH="1" flipV="1">
                <a:off x="4711014" y="2674977"/>
                <a:ext cx="637680" cy="60802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49F2840E-448F-4599-A1C9-EFC3C31170D0}"/>
                  </a:ext>
                </a:extLst>
              </p:cNvPr>
              <p:cNvCxnSpPr>
                <a:endCxn id="4" idx="7"/>
              </p:cNvCxnSpPr>
              <p:nvPr/>
            </p:nvCxnSpPr>
            <p:spPr>
              <a:xfrm flipV="1">
                <a:off x="5348694" y="2674977"/>
                <a:ext cx="637681" cy="60802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FDEF1C66-9F08-4FD8-9EAE-221AE9E52EA6}"/>
                  </a:ext>
                </a:extLst>
              </p:cNvPr>
              <p:cNvCxnSpPr>
                <a:endCxn id="4" idx="4"/>
              </p:cNvCxnSpPr>
              <p:nvPr/>
            </p:nvCxnSpPr>
            <p:spPr>
              <a:xfrm>
                <a:off x="5348694" y="3282997"/>
                <a:ext cx="1" cy="85987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07411035-7560-47B7-BFF0-E80F08460D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59465" y="3086924"/>
                <a:ext cx="512108" cy="512108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9A2F9D5-2EBB-4C3E-A553-C327177DC952}"/>
                  </a:ext>
                </a:extLst>
              </p:cNvPr>
              <p:cNvSpPr txBox="1"/>
              <p:nvPr/>
            </p:nvSpPr>
            <p:spPr>
              <a:xfrm>
                <a:off x="4711014" y="3623923"/>
                <a:ext cx="6878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/>
                  <a:t>Traditional Security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AA6C719-7E6C-4299-AA2F-1F6AC1A903E8}"/>
                  </a:ext>
                </a:extLst>
              </p:cNvPr>
              <p:cNvSpPr txBox="1"/>
              <p:nvPr/>
            </p:nvSpPr>
            <p:spPr>
              <a:xfrm>
                <a:off x="5290797" y="3623923"/>
                <a:ext cx="6878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/>
                  <a:t>Seqoria Advantage</a:t>
                </a:r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2E85531-6529-42C9-8216-42421373DE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8236" t="26812" r="17902" b="33215"/>
            <a:stretch/>
          </p:blipFill>
          <p:spPr>
            <a:xfrm>
              <a:off x="5064811" y="2499426"/>
              <a:ext cx="626600" cy="422381"/>
            </a:xfrm>
            <a:prstGeom prst="rect">
              <a:avLst/>
            </a:prstGeom>
          </p:spPr>
        </p:pic>
      </p:grp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D73BC777-5125-4E47-978B-1495EED2FA05}"/>
              </a:ext>
            </a:extLst>
          </p:cNvPr>
          <p:cNvCxnSpPr>
            <a:stCxn id="26" idx="6"/>
            <a:endCxn id="4" idx="2"/>
          </p:cNvCxnSpPr>
          <p:nvPr/>
        </p:nvCxnSpPr>
        <p:spPr>
          <a:xfrm>
            <a:off x="3668389" y="1645776"/>
            <a:ext cx="726736" cy="167549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DDF2E842-B87F-4CE3-A9EE-83B44D2B63BC}"/>
              </a:ext>
            </a:extLst>
          </p:cNvPr>
          <p:cNvCxnSpPr>
            <a:stCxn id="34" idx="6"/>
            <a:endCxn id="4" idx="2"/>
          </p:cNvCxnSpPr>
          <p:nvPr/>
        </p:nvCxnSpPr>
        <p:spPr>
          <a:xfrm flipV="1">
            <a:off x="3780409" y="3321267"/>
            <a:ext cx="614716" cy="1740958"/>
          </a:xfrm>
          <a:prstGeom prst="bentConnector3">
            <a:avLst>
              <a:gd name="adj1" fmla="val 4070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31CB5D06-C82E-4A20-81F3-4391EDA23226}"/>
              </a:ext>
            </a:extLst>
          </p:cNvPr>
          <p:cNvCxnSpPr>
            <a:stCxn id="148" idx="2"/>
            <a:endCxn id="4" idx="6"/>
          </p:cNvCxnSpPr>
          <p:nvPr/>
        </p:nvCxnSpPr>
        <p:spPr>
          <a:xfrm rot="10800000" flipV="1">
            <a:off x="6198759" y="1645775"/>
            <a:ext cx="432169" cy="167549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Connector: Elbow 223">
            <a:extLst>
              <a:ext uri="{FF2B5EF4-FFF2-40B4-BE49-F238E27FC236}">
                <a16:creationId xmlns:a16="http://schemas.microsoft.com/office/drawing/2014/main" id="{70C078EF-A739-4642-B1EA-133A6547B774}"/>
              </a:ext>
            </a:extLst>
          </p:cNvPr>
          <p:cNvCxnSpPr>
            <a:stCxn id="152" idx="1"/>
            <a:endCxn id="4" idx="6"/>
          </p:cNvCxnSpPr>
          <p:nvPr/>
        </p:nvCxnSpPr>
        <p:spPr>
          <a:xfrm rot="10800000">
            <a:off x="6198758" y="3321267"/>
            <a:ext cx="584180" cy="1740958"/>
          </a:xfrm>
          <a:prstGeom prst="bentConnector3">
            <a:avLst>
              <a:gd name="adj1" fmla="val 6467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>
            <a:extLst>
              <a:ext uri="{FF2B5EF4-FFF2-40B4-BE49-F238E27FC236}">
                <a16:creationId xmlns:a16="http://schemas.microsoft.com/office/drawing/2014/main" id="{4C770754-225B-40B9-906C-9C724645FBAF}"/>
              </a:ext>
            </a:extLst>
          </p:cNvPr>
          <p:cNvCxnSpPr>
            <a:cxnSpLocks/>
            <a:stCxn id="154" idx="2"/>
            <a:endCxn id="4" idx="6"/>
          </p:cNvCxnSpPr>
          <p:nvPr/>
        </p:nvCxnSpPr>
        <p:spPr>
          <a:xfrm flipH="1" flipV="1">
            <a:off x="6198758" y="3321267"/>
            <a:ext cx="497790" cy="4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>
            <a:extLst>
              <a:ext uri="{FF2B5EF4-FFF2-40B4-BE49-F238E27FC236}">
                <a16:creationId xmlns:a16="http://schemas.microsoft.com/office/drawing/2014/main" id="{9DDEE894-7398-465C-82F0-63E019DD53AA}"/>
              </a:ext>
            </a:extLst>
          </p:cNvPr>
          <p:cNvCxnSpPr>
            <a:cxnSpLocks/>
            <a:stCxn id="31" idx="6"/>
            <a:endCxn id="4" idx="2"/>
          </p:cNvCxnSpPr>
          <p:nvPr/>
        </p:nvCxnSpPr>
        <p:spPr>
          <a:xfrm>
            <a:off x="3743198" y="3307109"/>
            <a:ext cx="651927" cy="141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E7703F45-4BD1-BF40-9981-BB2837F3FC0E}"/>
              </a:ext>
            </a:extLst>
          </p:cNvPr>
          <p:cNvSpPr txBox="1"/>
          <p:nvPr/>
        </p:nvSpPr>
        <p:spPr>
          <a:xfrm>
            <a:off x="984916" y="432151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Negative Impact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F708883-6A04-D547-AA33-11E72BE39CFE}"/>
              </a:ext>
            </a:extLst>
          </p:cNvPr>
          <p:cNvSpPr txBox="1"/>
          <p:nvPr/>
        </p:nvSpPr>
        <p:spPr>
          <a:xfrm>
            <a:off x="7930132" y="589457"/>
            <a:ext cx="1459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Improvement</a:t>
            </a:r>
          </a:p>
        </p:txBody>
      </p:sp>
    </p:spTree>
    <p:extLst>
      <p:ext uri="{BB962C8B-B14F-4D97-AF65-F5344CB8AC3E}">
        <p14:creationId xmlns:p14="http://schemas.microsoft.com/office/powerpoint/2010/main" val="3831650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1FAC1273-FDAB-4089-8242-DAAFE0001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177837"/>
              </p:ext>
            </p:extLst>
          </p:nvPr>
        </p:nvGraphicFramePr>
        <p:xfrm>
          <a:off x="598886" y="951580"/>
          <a:ext cx="1125486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8802">
                  <a:extLst>
                    <a:ext uri="{9D8B030D-6E8A-4147-A177-3AD203B41FA5}">
                      <a16:colId xmlns:a16="http://schemas.microsoft.com/office/drawing/2014/main" val="2762179323"/>
                    </a:ext>
                  </a:extLst>
                </a:gridCol>
                <a:gridCol w="3456878">
                  <a:extLst>
                    <a:ext uri="{9D8B030D-6E8A-4147-A177-3AD203B41FA5}">
                      <a16:colId xmlns:a16="http://schemas.microsoft.com/office/drawing/2014/main" val="2668111923"/>
                    </a:ext>
                  </a:extLst>
                </a:gridCol>
                <a:gridCol w="3479180">
                  <a:extLst>
                    <a:ext uri="{9D8B030D-6E8A-4147-A177-3AD203B41FA5}">
                      <a16:colId xmlns:a16="http://schemas.microsoft.com/office/drawing/2014/main" val="4007393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Traditional </a:t>
                      </a:r>
                    </a:p>
                    <a:p>
                      <a:r>
                        <a:rPr lang="en-US" sz="1800" b="0" i="0" dirty="0"/>
                        <a:t>Transactional Professional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Seqoria</a:t>
                      </a:r>
                    </a:p>
                    <a:p>
                      <a:r>
                        <a:rPr lang="en-US" sz="1800" b="0" dirty="0"/>
                        <a:t>SaaS + Professional Services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133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Secured CX Assessment/Audit &amp; Compliance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dirty="0"/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dirty="0"/>
                        <a:t>$124,500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854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Remediation &amp; Integrated SOC workflows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dirty="0"/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dirty="0"/>
                        <a:t>$  65,500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8947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Robocalls, Communications Fraud, Secured CX Routing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i="0" dirty="0"/>
                        <a:t>$120,000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dirty="0"/>
                        <a:t>Included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5480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Total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dirty="0"/>
                        <a:t>$460,000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i="0" dirty="0"/>
                        <a:t> $170,000 (63% Saving)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05402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9958D68-A9C0-4F8B-B4BF-960ED25904A3}"/>
              </a:ext>
            </a:extLst>
          </p:cNvPr>
          <p:cNvSpPr txBox="1"/>
          <p:nvPr/>
        </p:nvSpPr>
        <p:spPr>
          <a:xfrm>
            <a:off x="3343472" y="8528"/>
            <a:ext cx="49218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Secured CX ROI – Transactional </a:t>
            </a:r>
          </a:p>
          <a:p>
            <a:pPr algn="ctr"/>
            <a:r>
              <a:rPr lang="en-US" sz="2000" dirty="0"/>
              <a:t>Professional Security Services vs Seqoria SaaS</a:t>
            </a:r>
          </a:p>
          <a:p>
            <a:pPr algn="ctr"/>
            <a:r>
              <a:rPr lang="en-US" sz="1600" dirty="0"/>
              <a:t>(for up to 10,000 Users Example)</a:t>
            </a:r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CCFEB635-6381-B641-993B-56F28E783C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237846"/>
              </p:ext>
            </p:extLst>
          </p:nvPr>
        </p:nvGraphicFramePr>
        <p:xfrm>
          <a:off x="517214" y="3428572"/>
          <a:ext cx="11336533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1685">
                  <a:extLst>
                    <a:ext uri="{9D8B030D-6E8A-4147-A177-3AD203B41FA5}">
                      <a16:colId xmlns:a16="http://schemas.microsoft.com/office/drawing/2014/main" val="2762179323"/>
                    </a:ext>
                  </a:extLst>
                </a:gridCol>
                <a:gridCol w="3472887">
                  <a:extLst>
                    <a:ext uri="{9D8B030D-6E8A-4147-A177-3AD203B41FA5}">
                      <a16:colId xmlns:a16="http://schemas.microsoft.com/office/drawing/2014/main" val="2668111923"/>
                    </a:ext>
                  </a:extLst>
                </a:gridCol>
                <a:gridCol w="3221961">
                  <a:extLst>
                    <a:ext uri="{9D8B030D-6E8A-4147-A177-3AD203B41FA5}">
                      <a16:colId xmlns:a16="http://schemas.microsoft.com/office/drawing/2014/main" val="4007393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Traditional </a:t>
                      </a:r>
                    </a:p>
                    <a:p>
                      <a:r>
                        <a:rPr lang="en-US" sz="1800" b="0" i="0" dirty="0"/>
                        <a:t>Transactional Professional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Seqoria</a:t>
                      </a:r>
                    </a:p>
                    <a:p>
                      <a:r>
                        <a:rPr lang="en-US" sz="1800" b="0" dirty="0"/>
                        <a:t>SaaS + Professional Services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133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Secured CX Assessment/Audit &amp; Compliance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$120,000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$69,500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854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Remediation &amp; Integrated SOC workflows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$  86,000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$29,000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8947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Robocalls, Communications Fraud, Secured CX Routing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dirty="0"/>
                        <a:t>$  80,000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dirty="0"/>
                        <a:t>Included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721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Total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$286,000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 $99,500 (65% Saving)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789384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FFC37AD2-FA98-2245-BE63-5AD0D3D30257}"/>
              </a:ext>
            </a:extLst>
          </p:cNvPr>
          <p:cNvSpPr/>
          <p:nvPr/>
        </p:nvSpPr>
        <p:spPr>
          <a:xfrm>
            <a:off x="4418730" y="3059240"/>
            <a:ext cx="3134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(for up to 5,000 Users Example)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634527-1E24-446A-8070-118B45EAE2E5}"/>
              </a:ext>
            </a:extLst>
          </p:cNvPr>
          <p:cNvSpPr txBox="1"/>
          <p:nvPr/>
        </p:nvSpPr>
        <p:spPr>
          <a:xfrm>
            <a:off x="7230349" y="5670371"/>
            <a:ext cx="41431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u="sng" dirty="0"/>
              <a:t>Projected Secured CX OPEX Savings (5,000 User Base)</a:t>
            </a:r>
          </a:p>
          <a:p>
            <a:pPr algn="ctr"/>
            <a:r>
              <a:rPr lang="en-US" sz="1400" dirty="0"/>
              <a:t>        First Year Savings: </a:t>
            </a:r>
            <a:r>
              <a:rPr lang="en-US" sz="1400" b="1" dirty="0"/>
              <a:t>$186,500</a:t>
            </a:r>
          </a:p>
          <a:p>
            <a:pPr algn="ctr"/>
            <a:r>
              <a:rPr lang="en-US" sz="1400" dirty="0"/>
              <a:t>    Third Year Savings*: </a:t>
            </a:r>
            <a:r>
              <a:rPr lang="en-US" sz="1400" b="1" dirty="0"/>
              <a:t>$559,500</a:t>
            </a:r>
          </a:p>
          <a:p>
            <a:pPr algn="ctr"/>
            <a:r>
              <a:rPr lang="en-US" sz="1400" dirty="0"/>
              <a:t>             Fifth Year Savings*: </a:t>
            </a:r>
            <a:r>
              <a:rPr lang="en-US" sz="1400" b="1" dirty="0"/>
              <a:t>$934,365  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02A9E6-A7D5-45C8-8CDF-4BA2B7FC5214}"/>
              </a:ext>
            </a:extLst>
          </p:cNvPr>
          <p:cNvSpPr txBox="1"/>
          <p:nvPr/>
        </p:nvSpPr>
        <p:spPr>
          <a:xfrm>
            <a:off x="7815802" y="6581001"/>
            <a:ext cx="4376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 Assuming growth in size, customer base, and upgrades over time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12BE92-5263-428F-B30C-66B3E341916B}"/>
              </a:ext>
            </a:extLst>
          </p:cNvPr>
          <p:cNvSpPr txBox="1"/>
          <p:nvPr/>
        </p:nvSpPr>
        <p:spPr>
          <a:xfrm>
            <a:off x="990903" y="5670371"/>
            <a:ext cx="43547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u="sng" dirty="0"/>
              <a:t>   Projected Secured CX OPEX Savings (10,000 User Base)</a:t>
            </a:r>
          </a:p>
          <a:p>
            <a:pPr algn="ctr"/>
            <a:r>
              <a:rPr lang="en-US" sz="1400" dirty="0"/>
              <a:t>     First Year Savings  :  </a:t>
            </a:r>
            <a:r>
              <a:rPr lang="en-US" sz="1400" b="1" dirty="0"/>
              <a:t>$290,000</a:t>
            </a:r>
          </a:p>
          <a:p>
            <a:pPr algn="ctr"/>
            <a:r>
              <a:rPr lang="en-US" sz="1400" dirty="0"/>
              <a:t>  Third Year Savings*: </a:t>
            </a:r>
            <a:r>
              <a:rPr lang="en-US" sz="1400" b="1" dirty="0"/>
              <a:t>$870,000</a:t>
            </a:r>
          </a:p>
          <a:p>
            <a:pPr algn="ctr"/>
            <a:r>
              <a:rPr lang="en-US" sz="1400" dirty="0"/>
              <a:t>           Fifth Year Savings*: </a:t>
            </a:r>
            <a:r>
              <a:rPr lang="en-US" sz="1400" b="1" dirty="0"/>
              <a:t>$1,450,000    </a:t>
            </a:r>
          </a:p>
        </p:txBody>
      </p:sp>
    </p:spTree>
    <p:extLst>
      <p:ext uri="{BB962C8B-B14F-4D97-AF65-F5344CB8AC3E}">
        <p14:creationId xmlns:p14="http://schemas.microsoft.com/office/powerpoint/2010/main" val="3433618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1FAC1273-FDAB-4089-8242-DAAFE0001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060326"/>
              </p:ext>
            </p:extLst>
          </p:nvPr>
        </p:nvGraphicFramePr>
        <p:xfrm>
          <a:off x="200722" y="2196563"/>
          <a:ext cx="11597268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8455">
                  <a:extLst>
                    <a:ext uri="{9D8B030D-6E8A-4147-A177-3AD203B41FA5}">
                      <a16:colId xmlns:a16="http://schemas.microsoft.com/office/drawing/2014/main" val="2762179323"/>
                    </a:ext>
                  </a:extLst>
                </a:gridCol>
                <a:gridCol w="2238033">
                  <a:extLst>
                    <a:ext uri="{9D8B030D-6E8A-4147-A177-3AD203B41FA5}">
                      <a16:colId xmlns:a16="http://schemas.microsoft.com/office/drawing/2014/main" val="2668111923"/>
                    </a:ext>
                  </a:extLst>
                </a:gridCol>
                <a:gridCol w="2408663">
                  <a:extLst>
                    <a:ext uri="{9D8B030D-6E8A-4147-A177-3AD203B41FA5}">
                      <a16:colId xmlns:a16="http://schemas.microsoft.com/office/drawing/2014/main" val="4007393238"/>
                    </a:ext>
                  </a:extLst>
                </a:gridCol>
                <a:gridCol w="2442117">
                  <a:extLst>
                    <a:ext uri="{9D8B030D-6E8A-4147-A177-3AD203B41FA5}">
                      <a16:colId xmlns:a16="http://schemas.microsoft.com/office/drawing/2014/main" val="3737306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Traditional </a:t>
                      </a:r>
                    </a:p>
                    <a:p>
                      <a:r>
                        <a:rPr lang="en-US" sz="1800" b="0" i="0" dirty="0"/>
                        <a:t>Subscription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Seqoria SaaS</a:t>
                      </a:r>
                    </a:p>
                    <a:p>
                      <a:r>
                        <a:rPr lang="en-US" sz="1800" b="0" dirty="0"/>
                        <a:t>(Always on Security &amp; Compliance)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Security/CX OPEX Savings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133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Secured CX Assessment/Audit &amp; Compliance – </a:t>
                      </a:r>
                      <a:r>
                        <a:rPr lang="en-US" sz="1400" b="1" dirty="0"/>
                        <a:t>5K Users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$250,000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$117,000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$133,000 (53%)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854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Secured CX Assessment/Audit &amp; Compliance – </a:t>
                      </a:r>
                      <a:r>
                        <a:rPr lang="en-US" sz="1400" b="1" dirty="0"/>
                        <a:t>10K 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$370,000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$162,000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$208,000 (56%)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8947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Robocalls, Communications Fraud, Secured CX Routing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$150,000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Included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$150,000 (100%)</a:t>
                      </a:r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51496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E88EDFD-19B1-4C22-92DD-348FFAD6DC64}"/>
              </a:ext>
            </a:extLst>
          </p:cNvPr>
          <p:cNvSpPr txBox="1"/>
          <p:nvPr/>
        </p:nvSpPr>
        <p:spPr>
          <a:xfrm>
            <a:off x="7256401" y="4988310"/>
            <a:ext cx="3040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   </a:t>
            </a:r>
            <a:r>
              <a:rPr lang="en-US" sz="1400" b="1" u="sng" dirty="0"/>
              <a:t>Projected Savings (10,000 User Base)</a:t>
            </a:r>
          </a:p>
          <a:p>
            <a:r>
              <a:rPr lang="en-US" sz="1400" dirty="0"/>
              <a:t>        First Year Savings: </a:t>
            </a:r>
            <a:r>
              <a:rPr lang="en-US" sz="1400" b="1" dirty="0"/>
              <a:t>$208,000</a:t>
            </a:r>
          </a:p>
          <a:p>
            <a:r>
              <a:rPr lang="en-US" sz="1400" dirty="0"/>
              <a:t>    Third Year Savings*: </a:t>
            </a:r>
            <a:r>
              <a:rPr lang="en-US" sz="1400" b="1" dirty="0"/>
              <a:t>$840,000</a:t>
            </a:r>
          </a:p>
          <a:p>
            <a:r>
              <a:rPr lang="en-US" sz="1400" dirty="0"/>
              <a:t>     Fifth Year Savings*: </a:t>
            </a:r>
            <a:r>
              <a:rPr lang="en-US" sz="1400" b="1" dirty="0"/>
              <a:t>$1,400,000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5B558-3816-4117-85D6-43B15DF75C6D}"/>
              </a:ext>
            </a:extLst>
          </p:cNvPr>
          <p:cNvSpPr txBox="1"/>
          <p:nvPr/>
        </p:nvSpPr>
        <p:spPr>
          <a:xfrm>
            <a:off x="7256401" y="6530775"/>
            <a:ext cx="4376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 Assuming growth in size, customer base, and upgrades over time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7F5E77-0BB4-4A3A-9DF2-EC5CDC3E623B}"/>
              </a:ext>
            </a:extLst>
          </p:cNvPr>
          <p:cNvSpPr txBox="1"/>
          <p:nvPr/>
        </p:nvSpPr>
        <p:spPr>
          <a:xfrm>
            <a:off x="1370838" y="4982500"/>
            <a:ext cx="29493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   </a:t>
            </a:r>
            <a:r>
              <a:rPr lang="en-US" sz="1400" b="1" u="sng" dirty="0"/>
              <a:t>Projected Savings (5,000 User Base)</a:t>
            </a:r>
          </a:p>
          <a:p>
            <a:r>
              <a:rPr lang="en-US" sz="1400" dirty="0"/>
              <a:t>        First Year Savings: </a:t>
            </a:r>
            <a:r>
              <a:rPr lang="en-US" sz="1400" b="1" dirty="0"/>
              <a:t>$133,000</a:t>
            </a:r>
          </a:p>
          <a:p>
            <a:r>
              <a:rPr lang="en-US" sz="1400" dirty="0"/>
              <a:t>    Third Year Savings*: </a:t>
            </a:r>
            <a:r>
              <a:rPr lang="en-US" sz="1400" b="1" dirty="0"/>
              <a:t>$399,000</a:t>
            </a:r>
          </a:p>
          <a:p>
            <a:r>
              <a:rPr lang="en-US" sz="1400" dirty="0"/>
              <a:t>      Fifth Year Savings*: </a:t>
            </a:r>
            <a:r>
              <a:rPr lang="en-US" sz="1400" b="1" dirty="0"/>
              <a:t>$665,000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7D722-AD28-634C-B87C-8424B32124B4}"/>
              </a:ext>
            </a:extLst>
          </p:cNvPr>
          <p:cNvSpPr txBox="1"/>
          <p:nvPr/>
        </p:nvSpPr>
        <p:spPr>
          <a:xfrm>
            <a:off x="2426987" y="441147"/>
            <a:ext cx="67953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Secured CX ROI – Subscription</a:t>
            </a:r>
          </a:p>
          <a:p>
            <a:pPr algn="ctr"/>
            <a:r>
              <a:rPr lang="en-US" sz="2800" dirty="0"/>
              <a:t>Professional Security Services vs Seqoria SaaS</a:t>
            </a:r>
          </a:p>
          <a:p>
            <a:pPr algn="ctr"/>
            <a:r>
              <a:rPr lang="en-US" sz="1600" dirty="0"/>
              <a:t>(for up to 10,000 Users Example)</a:t>
            </a:r>
          </a:p>
        </p:txBody>
      </p:sp>
    </p:spTree>
    <p:extLst>
      <p:ext uri="{BB962C8B-B14F-4D97-AF65-F5344CB8AC3E}">
        <p14:creationId xmlns:p14="http://schemas.microsoft.com/office/powerpoint/2010/main" val="1604457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3208</TotalTime>
  <Words>682</Words>
  <Application>Microsoft Macintosh PowerPoint</Application>
  <PresentationFormat>Widescreen</PresentationFormat>
  <Paragraphs>229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Saeed Sheikh</dc:creator>
  <cp:lastModifiedBy>Saeed Sheikh</cp:lastModifiedBy>
  <cp:revision>177</cp:revision>
  <dcterms:created xsi:type="dcterms:W3CDTF">2021-04-23T17:33:28Z</dcterms:created>
  <dcterms:modified xsi:type="dcterms:W3CDTF">2021-05-09T19:28:14Z</dcterms:modified>
</cp:coreProperties>
</file>