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81" r:id="rId2"/>
    <p:sldId id="284" r:id="rId3"/>
    <p:sldId id="376" r:id="rId4"/>
    <p:sldId id="367" r:id="rId5"/>
    <p:sldId id="379" r:id="rId6"/>
    <p:sldId id="356" r:id="rId7"/>
    <p:sldId id="374" r:id="rId8"/>
    <p:sldId id="370" r:id="rId9"/>
    <p:sldId id="309" r:id="rId10"/>
    <p:sldId id="287" r:id="rId11"/>
    <p:sldId id="38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k Tauber" initials="MT" lastIdx="1" clrIdx="0">
    <p:extLst>
      <p:ext uri="{19B8F6BF-5375-455C-9EA6-DF929625EA0E}">
        <p15:presenceInfo xmlns:p15="http://schemas.microsoft.com/office/powerpoint/2012/main" userId="S::mtauber@kapproservices.com::9d2d16ce-705c-4bf8-a630-e97e70a050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7F7"/>
    <a:srgbClr val="062F87"/>
    <a:srgbClr val="EE2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03" autoAdjust="0"/>
    <p:restoredTop sz="49578" autoAdjust="0"/>
  </p:normalViewPr>
  <p:slideViewPr>
    <p:cSldViewPr snapToGrid="0">
      <p:cViewPr varScale="1">
        <p:scale>
          <a:sx n="63" d="100"/>
          <a:sy n="63" d="100"/>
        </p:scale>
        <p:origin x="1632" y="60"/>
      </p:cViewPr>
      <p:guideLst/>
    </p:cSldViewPr>
  </p:slideViewPr>
  <p:outlineViewPr>
    <p:cViewPr>
      <p:scale>
        <a:sx n="20" d="100"/>
        <a:sy n="20" d="100"/>
      </p:scale>
      <p:origin x="0" y="0"/>
    </p:cViewPr>
  </p:outlineViewPr>
  <p:notesTextViewPr>
    <p:cViewPr>
      <p:scale>
        <a:sx n="200" d="100"/>
        <a:sy n="2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E3530A-AB69-44E9-B4B8-E12A07AED947}" type="datetimeFigureOut">
              <a:rPr lang="en-US" smtClean="0"/>
              <a:t>6/17/2020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E7F2E7-F87D-47E0-96E0-8AB658D135F2}" type="slidenum">
              <a:rPr lang="en-US" smtClean="0"/>
              <a:t>‹#›</a:t>
            </a:fld>
            <a:endParaRPr lang="en-US"/>
          </a:p>
        </p:txBody>
      </p:sp>
    </p:spTree>
    <p:extLst>
      <p:ext uri="{BB962C8B-B14F-4D97-AF65-F5344CB8AC3E}">
        <p14:creationId xmlns:p14="http://schemas.microsoft.com/office/powerpoint/2010/main" val="1456926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KAP formerly started, our number one goal was to always provide our clients with the right; People, Methods, Tools &amp; Technology. Today we are continuing to do just that with one of our newest service offerings. We want to introduce to you “Remote Planning and Scheduling.”</a:t>
            </a:r>
          </a:p>
        </p:txBody>
      </p:sp>
      <p:sp>
        <p:nvSpPr>
          <p:cNvPr id="4" name="Slide Number Placeholder 3"/>
          <p:cNvSpPr>
            <a:spLocks noGrp="1"/>
          </p:cNvSpPr>
          <p:nvPr>
            <p:ph type="sldNum" sz="quarter" idx="5"/>
          </p:nvPr>
        </p:nvSpPr>
        <p:spPr/>
        <p:txBody>
          <a:bodyPr/>
          <a:lstStyle/>
          <a:p>
            <a:fld id="{7BE7F2E7-F87D-47E0-96E0-8AB658D135F2}" type="slidenum">
              <a:rPr lang="en-US" smtClean="0"/>
              <a:t>1</a:t>
            </a:fld>
            <a:endParaRPr lang="en-US"/>
          </a:p>
        </p:txBody>
      </p:sp>
    </p:spTree>
    <p:extLst>
      <p:ext uri="{BB962C8B-B14F-4D97-AF65-F5344CB8AC3E}">
        <p14:creationId xmlns:p14="http://schemas.microsoft.com/office/powerpoint/2010/main" val="1964428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RPS is a new and innovative method to planning and scheduling, allowing the client to shift their focus more on managing the plans and not the planning efforts. </a:t>
            </a:r>
          </a:p>
          <a:p>
            <a:endParaRPr lang="en-US" baseline="0" dirty="0"/>
          </a:p>
          <a:p>
            <a:r>
              <a:rPr lang="en-US" baseline="0" dirty="0"/>
              <a:t>With todays current tools and technology, RPS is able to affectively collaborate with clients, track progress, and improve efficiency while removing personnel from your site. </a:t>
            </a:r>
          </a:p>
          <a:p>
            <a:endParaRPr lang="en-US" baseline="0" dirty="0"/>
          </a:p>
          <a:p>
            <a:r>
              <a:rPr lang="en-US" baseline="0" dirty="0"/>
              <a:t>RPS offers a fixed price option, this gets you away from having to pay for non productive hours, overtime, holidays, perdiem, and all other cost that come from having personnel on site.</a:t>
            </a:r>
          </a:p>
          <a:p>
            <a:endParaRPr lang="en-US" baseline="0" dirty="0"/>
          </a:p>
          <a:p>
            <a:endParaRPr lang="en-US" baseline="0" dirty="0"/>
          </a:p>
          <a:p>
            <a:endParaRPr lang="en-US" dirty="0"/>
          </a:p>
        </p:txBody>
      </p:sp>
      <p:sp>
        <p:nvSpPr>
          <p:cNvPr id="4" name="Slide Number Placeholder 3"/>
          <p:cNvSpPr>
            <a:spLocks noGrp="1"/>
          </p:cNvSpPr>
          <p:nvPr>
            <p:ph type="sldNum" sz="quarter" idx="5"/>
          </p:nvPr>
        </p:nvSpPr>
        <p:spPr/>
        <p:txBody>
          <a:bodyPr/>
          <a:lstStyle/>
          <a:p>
            <a:fld id="{7BE7F2E7-F87D-47E0-96E0-8AB658D135F2}" type="slidenum">
              <a:rPr lang="en-US" smtClean="0"/>
              <a:t>2</a:t>
            </a:fld>
            <a:endParaRPr lang="en-US"/>
          </a:p>
        </p:txBody>
      </p:sp>
    </p:spTree>
    <p:extLst>
      <p:ext uri="{BB962C8B-B14F-4D97-AF65-F5344CB8AC3E}">
        <p14:creationId xmlns:p14="http://schemas.microsoft.com/office/powerpoint/2010/main" val="2680789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RPS</a:t>
            </a:r>
            <a:r>
              <a:rPr lang="en-US" baseline="0" dirty="0"/>
              <a:t> we can create savings in many ways. As you see here;</a:t>
            </a:r>
          </a:p>
          <a:p>
            <a:endParaRPr lang="en-US" baseline="0" dirty="0"/>
          </a:p>
          <a:p>
            <a:r>
              <a:rPr lang="en-US" baseline="0" dirty="0"/>
              <a:t>Perdiem- with reducing the amount resources and the amount of time the resources need to be on site, automatically reduces your cost for mob, demob, and perdiem. </a:t>
            </a:r>
          </a:p>
          <a:p>
            <a:endParaRPr lang="en-US" baseline="0" dirty="0"/>
          </a:p>
          <a:p>
            <a:r>
              <a:rPr lang="en-US" baseline="0" dirty="0"/>
              <a:t>Overtime- typically have to pay overtime to, make up for lack productivity, attract employees to take the position, or because of continuous turnover. Not anymore!!</a:t>
            </a:r>
          </a:p>
          <a:p>
            <a:endParaRPr lang="en-US" baseline="0" dirty="0"/>
          </a:p>
          <a:p>
            <a:r>
              <a:rPr lang="en-US" baseline="0" dirty="0"/>
              <a:t>Paid Holidays, Sick Leave, Training, Vacation. All the cost that you would normally pay in markups and would have to track cost on, go out the window. </a:t>
            </a:r>
          </a:p>
          <a:p>
            <a:endParaRPr lang="en-US" baseline="0" dirty="0"/>
          </a:p>
          <a:p>
            <a:r>
              <a:rPr lang="en-US" baseline="0" dirty="0"/>
              <a:t>A Fixed price per package……</a:t>
            </a:r>
            <a:endParaRPr lang="en-US" dirty="0"/>
          </a:p>
        </p:txBody>
      </p:sp>
      <p:sp>
        <p:nvSpPr>
          <p:cNvPr id="4" name="Slide Number Placeholder 3"/>
          <p:cNvSpPr>
            <a:spLocks noGrp="1"/>
          </p:cNvSpPr>
          <p:nvPr>
            <p:ph type="sldNum" sz="quarter" idx="5"/>
          </p:nvPr>
        </p:nvSpPr>
        <p:spPr/>
        <p:txBody>
          <a:bodyPr/>
          <a:lstStyle/>
          <a:p>
            <a:fld id="{7BE7F2E7-F87D-47E0-96E0-8AB658D135F2}" type="slidenum">
              <a:rPr lang="en-US" smtClean="0"/>
              <a:t>3</a:t>
            </a:fld>
            <a:endParaRPr lang="en-US"/>
          </a:p>
        </p:txBody>
      </p:sp>
    </p:spTree>
    <p:extLst>
      <p:ext uri="{BB962C8B-B14F-4D97-AF65-F5344CB8AC3E}">
        <p14:creationId xmlns:p14="http://schemas.microsoft.com/office/powerpoint/2010/main" val="3573781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a:t>
            </a:r>
            <a:r>
              <a:rPr lang="en-US" baseline="0" dirty="0"/>
              <a:t>n</a:t>
            </a:r>
            <a:r>
              <a:rPr lang="en-US" dirty="0"/>
              <a:t> On</a:t>
            </a:r>
            <a:r>
              <a:rPr lang="en-US" baseline="0" dirty="0"/>
              <a:t> Site vs. Remote</a:t>
            </a:r>
            <a:r>
              <a:rPr lang="en-US" dirty="0"/>
              <a:t> staffing plan comparison I would</a:t>
            </a:r>
            <a:r>
              <a:rPr lang="en-US" baseline="0" dirty="0"/>
              <a:t> like to show you.</a:t>
            </a:r>
          </a:p>
          <a:p>
            <a:endParaRPr lang="en-US" baseline="0" dirty="0"/>
          </a:p>
          <a:p>
            <a:r>
              <a:rPr lang="en-US" baseline="0" dirty="0"/>
              <a:t>The box in the middle shows us a common scenario. We have 1600 worklist items that need to be planned with 52 weeks to complete. This includes step outs, BOM’s, photos, etc.… a full job package. </a:t>
            </a:r>
          </a:p>
          <a:p>
            <a:endParaRPr lang="en-US" baseline="0" dirty="0"/>
          </a:p>
          <a:p>
            <a:r>
              <a:rPr lang="en-US" baseline="0" dirty="0"/>
              <a:t>The box on the left shows us how we would staff up for an On Site scenario. We would propose to work 50hrs a week. This would account for 30% inefficiencies per day such as, travel time, meetings, interruptions, waiting on data from others, etc. Simply said out a 10 hour day, only 7hrs will be actually going towards progressing the job plans.  The planning Staff you can see consist of 10 planners,  2 Document controls, or 1 DC and a Admin Clerk, and 1 Planning Manager. And in this cases all employees will get per-diem. </a:t>
            </a:r>
          </a:p>
          <a:p>
            <a:endParaRPr lang="en-US" baseline="0" dirty="0"/>
          </a:p>
          <a:p>
            <a:r>
              <a:rPr lang="en-US" baseline="0" dirty="0"/>
              <a:t>Now the box on the right gives us a view of  one of the ways RPS would staff for the same size job. As you can see work hours are adjustable. This means we would work what ever was needed to meet our dates. Our remote planning staff would adjust to what ever was necessary to maintain our commitments. All for the same fixed price. The onsite team is estimated to work 50hrs a week, and receive perdiem for 7 days a week. NOW THERE IS A CUSTOMIZABLE OPTION HERE THAT WILL SAVE EVEN MORE MONEY IF THE CLIENT IS ABLE TO PROVIDE RESOURCES TO PERFORM THE DUTIES OF THE ONSITE TEAM. But the current scenario shows KAP employees feeling these roles. </a:t>
            </a:r>
          </a:p>
          <a:p>
            <a:endParaRPr lang="en-US" baseline="0" dirty="0"/>
          </a:p>
          <a:p>
            <a:r>
              <a:rPr lang="en-US" baseline="0" dirty="0"/>
              <a:t>All that being said to show you a savings of $500K or more by using KAP’s RPS service.  </a:t>
            </a:r>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5"/>
          </p:nvPr>
        </p:nvSpPr>
        <p:spPr/>
        <p:txBody>
          <a:bodyPr/>
          <a:lstStyle/>
          <a:p>
            <a:fld id="{7BE7F2E7-F87D-47E0-96E0-8AB658D135F2}" type="slidenum">
              <a:rPr lang="en-US" smtClean="0"/>
              <a:t>4</a:t>
            </a:fld>
            <a:endParaRPr lang="en-US"/>
          </a:p>
        </p:txBody>
      </p:sp>
    </p:spTree>
    <p:extLst>
      <p:ext uri="{BB962C8B-B14F-4D97-AF65-F5344CB8AC3E}">
        <p14:creationId xmlns:p14="http://schemas.microsoft.com/office/powerpoint/2010/main" val="2840643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a:t>
            </a:r>
            <a:r>
              <a:rPr lang="en-US" baseline="0" dirty="0"/>
              <a:t> us the major portions of the turnaround planning &amp; scheduling process. We can see it starts with collecting the worklist, then scope review, developing job packages and completing with a level 3 schedule. With the next slide we are going to illustrate how RPS is going to manage this process to save you money.</a:t>
            </a:r>
            <a:endParaRPr lang="en-US" dirty="0"/>
          </a:p>
        </p:txBody>
      </p:sp>
      <p:sp>
        <p:nvSpPr>
          <p:cNvPr id="4" name="Slide Number Placeholder 3"/>
          <p:cNvSpPr>
            <a:spLocks noGrp="1"/>
          </p:cNvSpPr>
          <p:nvPr>
            <p:ph type="sldNum" sz="quarter" idx="5"/>
          </p:nvPr>
        </p:nvSpPr>
        <p:spPr/>
        <p:txBody>
          <a:bodyPr/>
          <a:lstStyle/>
          <a:p>
            <a:fld id="{7BE7F2E7-F87D-47E0-96E0-8AB658D135F2}" type="slidenum">
              <a:rPr lang="en-US" smtClean="0"/>
              <a:t>5</a:t>
            </a:fld>
            <a:endParaRPr lang="en-US"/>
          </a:p>
        </p:txBody>
      </p:sp>
    </p:spTree>
    <p:extLst>
      <p:ext uri="{BB962C8B-B14F-4D97-AF65-F5344CB8AC3E}">
        <p14:creationId xmlns:p14="http://schemas.microsoft.com/office/powerpoint/2010/main" val="3552107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a:t>RPS breaks down the process and perform some of the functions remotely creating the opportunity for savings. On the left you can see the items that need to be done on site. collecting the worklist, reviewing the scope, developing the planning premise, and so on. These items are typically done by members of a Core Team or Scope Development team prior to any planners are truly needed. It’s important that this team has access to all the necessary information, documents, and are able to share with the remote team. Also they will need to be able to support getting the answers to any field question that the remote team may have.  By saying that, this is  an area where if in house resources (not KAP employees) are used to perform these duties you could take advantage of additional savings. </a:t>
            </a:r>
          </a:p>
          <a:p>
            <a:endParaRPr lang="en-US" dirty="0"/>
          </a:p>
          <a:p>
            <a:r>
              <a:rPr lang="en-US" dirty="0"/>
              <a:t>Once the items are collected and a backlog is created, a planning team located at KAP’s home office under the direction of KAP’s RPS Management team will start developing the detail plans, job packages, and schedule. The Planning &amp; Scheduling Premise will be the guiding document for the RPS team to follow throughout the development of the job plans and or schedules. </a:t>
            </a:r>
          </a:p>
          <a:p>
            <a:endParaRPr lang="en-US" dirty="0"/>
          </a:p>
          <a:p>
            <a:r>
              <a:rPr lang="en-US" dirty="0"/>
              <a:t>Current technology allows us to stay connected through out the entire process. Whether it’s KAP software STOplanner with P6, or some other tools. We will be able to track performance, keep up with action items,  and collaborate throughout the entire process. RPS is not changing the process for turnaround planning and scheduling, its simply providing a customizable, more economical, with less risk option. </a:t>
            </a:r>
            <a:endParaRPr lang="ru-RU" dirty="0"/>
          </a:p>
        </p:txBody>
      </p:sp>
      <p:sp>
        <p:nvSpPr>
          <p:cNvPr id="4" name="Номер слайда 3"/>
          <p:cNvSpPr>
            <a:spLocks noGrp="1"/>
          </p:cNvSpPr>
          <p:nvPr>
            <p:ph type="sldNum" sz="quarter" idx="5"/>
          </p:nvPr>
        </p:nvSpPr>
        <p:spPr/>
        <p:txBody>
          <a:bodyPr/>
          <a:lstStyle/>
          <a:p>
            <a:fld id="{B6E38815-42CC-4697-9FD4-3E12535D84B2}" type="slidenum">
              <a:rPr lang="en-US" smtClean="0"/>
              <a:t>6</a:t>
            </a:fld>
            <a:endParaRPr lang="en-US"/>
          </a:p>
        </p:txBody>
      </p:sp>
    </p:spTree>
    <p:extLst>
      <p:ext uri="{BB962C8B-B14F-4D97-AF65-F5344CB8AC3E}">
        <p14:creationId xmlns:p14="http://schemas.microsoft.com/office/powerpoint/2010/main" val="3749687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RPS is not a 1 size fit all solution, its customizable to fit your situation. If you only want step outs and not a full job package, just a schedule, you are able to provide the resources to handle the on site duties, or even provide your own planning tools. RPS can figure out a way to provide you with what you need and still reap the benefits of working remotely. If you are willing to support it we can deliver it. </a:t>
            </a:r>
          </a:p>
          <a:p>
            <a:endParaRPr lang="en-US" dirty="0"/>
          </a:p>
          <a:p>
            <a:r>
              <a:rPr lang="en-US" u="sng" dirty="0"/>
              <a:t>Package Content, Job Templates </a:t>
            </a:r>
            <a:r>
              <a:rPr lang="en-US" dirty="0"/>
              <a:t>– we can use your templates, we can use KAP’s templates, or we can work together to create job specific templates.</a:t>
            </a:r>
          </a:p>
          <a:p>
            <a:endParaRPr lang="en-US" u="sng" dirty="0"/>
          </a:p>
          <a:p>
            <a:r>
              <a:rPr lang="en-US" u="sng" dirty="0"/>
              <a:t>On Site Team </a:t>
            </a:r>
            <a:r>
              <a:rPr lang="en-US" dirty="0"/>
              <a:t>- This can be KAP resources, Company resources, or a mix bag.</a:t>
            </a:r>
          </a:p>
          <a:p>
            <a:endParaRPr lang="en-US" dirty="0"/>
          </a:p>
          <a:p>
            <a:r>
              <a:rPr lang="en-US" u="sng" dirty="0"/>
              <a:t>Still Photos or Interactive Digital Images </a:t>
            </a:r>
            <a:r>
              <a:rPr lang="en-US" dirty="0"/>
              <a:t>– still photos are digital photos. Interactive Digital Images is using new technology that generates a virtual images of your process unit that can be viewed as a virtual reality tour. Scope items are marked by using a box around the process equipment, when you click in the box a pop up appears with all the appropriate documents and information regarding that scope item. Still photos can also be captured from the scan to generate photos for the job package.</a:t>
            </a:r>
          </a:p>
          <a:p>
            <a:endParaRPr lang="en-US" u="sng" dirty="0"/>
          </a:p>
          <a:p>
            <a:r>
              <a:rPr lang="en-US" u="sng" dirty="0"/>
              <a:t>KPI Reports (Key Performance Indicators) –  </a:t>
            </a:r>
            <a:r>
              <a:rPr lang="en-US" u="none" dirty="0"/>
              <a:t> If you have specific reports other than the out of the box reports for planning and scheduling we can generate what you are looking for. </a:t>
            </a:r>
          </a:p>
          <a:p>
            <a:endParaRPr lang="en-US" u="none" dirty="0"/>
          </a:p>
          <a:p>
            <a:r>
              <a:rPr lang="en-US" u="sng" dirty="0"/>
              <a:t>Planning &amp; Scheduling Tool </a:t>
            </a:r>
            <a:r>
              <a:rPr lang="en-US" u="none" dirty="0"/>
              <a:t>–STOlogix’s® planning suite is the preferred planning software and Primavera for scheduling, but we are capable of using any of the industries current planning and scheduling tools.</a:t>
            </a:r>
          </a:p>
          <a:p>
            <a:endParaRPr lang="en-US" u="none" dirty="0"/>
          </a:p>
          <a:p>
            <a:r>
              <a:rPr lang="en-US" u="sng" dirty="0"/>
              <a:t>Timing </a:t>
            </a:r>
            <a:r>
              <a:rPr lang="en-US" u="none" dirty="0"/>
              <a:t>– with in reason we should be able to adjust to your planning dates. We have the ability to scale our workforce with minimum effort. By working at our home office this provides RPS the flexibility to staff up or down with little to no onboarding time. </a:t>
            </a:r>
            <a:endParaRPr lang="en-US" u="sng" dirty="0"/>
          </a:p>
        </p:txBody>
      </p:sp>
      <p:sp>
        <p:nvSpPr>
          <p:cNvPr id="4" name="Slide Number Placeholder 3"/>
          <p:cNvSpPr>
            <a:spLocks noGrp="1"/>
          </p:cNvSpPr>
          <p:nvPr>
            <p:ph type="sldNum" sz="quarter" idx="5"/>
          </p:nvPr>
        </p:nvSpPr>
        <p:spPr/>
        <p:txBody>
          <a:bodyPr/>
          <a:lstStyle/>
          <a:p>
            <a:fld id="{7BE7F2E7-F87D-47E0-96E0-8AB658D135F2}" type="slidenum">
              <a:rPr lang="en-US" smtClean="0"/>
              <a:t>7</a:t>
            </a:fld>
            <a:endParaRPr lang="en-US"/>
          </a:p>
        </p:txBody>
      </p:sp>
    </p:spTree>
    <p:extLst>
      <p:ext uri="{BB962C8B-B14F-4D97-AF65-F5344CB8AC3E}">
        <p14:creationId xmlns:p14="http://schemas.microsoft.com/office/powerpoint/2010/main" val="786472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Managing a Planning Work Force has a lot of peripheral issues that have to be managed on a day to day bases that can easily distract you from moving the overall progress of project forward. </a:t>
            </a:r>
          </a:p>
        </p:txBody>
      </p:sp>
      <p:sp>
        <p:nvSpPr>
          <p:cNvPr id="4" name="Slide Number Placeholder 3"/>
          <p:cNvSpPr>
            <a:spLocks noGrp="1"/>
          </p:cNvSpPr>
          <p:nvPr>
            <p:ph type="sldNum" sz="quarter" idx="5"/>
          </p:nvPr>
        </p:nvSpPr>
        <p:spPr/>
        <p:txBody>
          <a:bodyPr/>
          <a:lstStyle/>
          <a:p>
            <a:fld id="{7BE7F2E7-F87D-47E0-96E0-8AB658D135F2}" type="slidenum">
              <a:rPr lang="en-US" smtClean="0"/>
              <a:t>8</a:t>
            </a:fld>
            <a:endParaRPr lang="en-US"/>
          </a:p>
        </p:txBody>
      </p:sp>
    </p:spTree>
    <p:extLst>
      <p:ext uri="{BB962C8B-B14F-4D97-AF65-F5344CB8AC3E}">
        <p14:creationId xmlns:p14="http://schemas.microsoft.com/office/powerpoint/2010/main" val="1041129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E38815-42CC-4697-9FD4-3E12535D84B2}" type="slidenum">
              <a:rPr lang="en-US" smtClean="0"/>
              <a:t>10</a:t>
            </a:fld>
            <a:endParaRPr lang="en-US"/>
          </a:p>
        </p:txBody>
      </p:sp>
    </p:spTree>
    <p:extLst>
      <p:ext uri="{BB962C8B-B14F-4D97-AF65-F5344CB8AC3E}">
        <p14:creationId xmlns:p14="http://schemas.microsoft.com/office/powerpoint/2010/main" val="32985815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890752"/>
            <a:ext cx="12192000" cy="5076496"/>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a:spLocks/>
          </p:cNvSpPr>
          <p:nvPr userDrawn="1"/>
        </p:nvSpPr>
        <p:spPr bwMode="auto">
          <a:xfrm>
            <a:off x="4718325" y="87936"/>
            <a:ext cx="11738709" cy="6682128"/>
          </a:xfrm>
          <a:custGeom>
            <a:avLst/>
            <a:gdLst>
              <a:gd name="T0" fmla="*/ 0 w 798"/>
              <a:gd name="T1" fmla="*/ 453 h 453"/>
              <a:gd name="T2" fmla="*/ 248 w 798"/>
              <a:gd name="T3" fmla="*/ 109 h 453"/>
              <a:gd name="T4" fmla="*/ 290 w 798"/>
              <a:gd name="T5" fmla="*/ 177 h 453"/>
              <a:gd name="T6" fmla="*/ 398 w 798"/>
              <a:gd name="T7" fmla="*/ 0 h 453"/>
              <a:gd name="T8" fmla="*/ 508 w 798"/>
              <a:gd name="T9" fmla="*/ 177 h 453"/>
              <a:gd name="T10" fmla="*/ 554 w 798"/>
              <a:gd name="T11" fmla="*/ 108 h 453"/>
              <a:gd name="T12" fmla="*/ 798 w 798"/>
              <a:gd name="T13" fmla="*/ 453 h 453"/>
              <a:gd name="T14" fmla="*/ 717 w 798"/>
              <a:gd name="T15" fmla="*/ 453 h 453"/>
              <a:gd name="T16" fmla="*/ 558 w 798"/>
              <a:gd name="T17" fmla="*/ 246 h 453"/>
              <a:gd name="T18" fmla="*/ 527 w 798"/>
              <a:gd name="T19" fmla="*/ 279 h 453"/>
              <a:gd name="T20" fmla="*/ 568 w 798"/>
              <a:gd name="T21" fmla="*/ 372 h 453"/>
              <a:gd name="T22" fmla="*/ 399 w 798"/>
              <a:gd name="T23" fmla="*/ 130 h 453"/>
              <a:gd name="T24" fmla="*/ 233 w 798"/>
              <a:gd name="T25" fmla="*/ 373 h 453"/>
              <a:gd name="T26" fmla="*/ 271 w 798"/>
              <a:gd name="T27" fmla="*/ 277 h 453"/>
              <a:gd name="T28" fmla="*/ 239 w 798"/>
              <a:gd name="T29" fmla="*/ 243 h 453"/>
              <a:gd name="T30" fmla="*/ 82 w 798"/>
              <a:gd name="T31" fmla="*/ 453 h 453"/>
              <a:gd name="T32" fmla="*/ 0 w 798"/>
              <a:gd name="T33" fmla="*/ 45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8" h="453">
                <a:moveTo>
                  <a:pt x="0" y="453"/>
                </a:moveTo>
                <a:cubicBezTo>
                  <a:pt x="248" y="109"/>
                  <a:pt x="248" y="109"/>
                  <a:pt x="248" y="109"/>
                </a:cubicBezTo>
                <a:cubicBezTo>
                  <a:pt x="290" y="177"/>
                  <a:pt x="290" y="177"/>
                  <a:pt x="290" y="177"/>
                </a:cubicBezTo>
                <a:cubicBezTo>
                  <a:pt x="398" y="0"/>
                  <a:pt x="398" y="0"/>
                  <a:pt x="398" y="0"/>
                </a:cubicBezTo>
                <a:cubicBezTo>
                  <a:pt x="508" y="177"/>
                  <a:pt x="508" y="177"/>
                  <a:pt x="508" y="177"/>
                </a:cubicBezTo>
                <a:cubicBezTo>
                  <a:pt x="554" y="108"/>
                  <a:pt x="554" y="108"/>
                  <a:pt x="554" y="108"/>
                </a:cubicBezTo>
                <a:cubicBezTo>
                  <a:pt x="798" y="453"/>
                  <a:pt x="798" y="453"/>
                  <a:pt x="798" y="453"/>
                </a:cubicBezTo>
                <a:cubicBezTo>
                  <a:pt x="717" y="453"/>
                  <a:pt x="717" y="453"/>
                  <a:pt x="717" y="453"/>
                </a:cubicBezTo>
                <a:cubicBezTo>
                  <a:pt x="558" y="246"/>
                  <a:pt x="558" y="246"/>
                  <a:pt x="558" y="246"/>
                </a:cubicBezTo>
                <a:cubicBezTo>
                  <a:pt x="527" y="279"/>
                  <a:pt x="527" y="279"/>
                  <a:pt x="527" y="279"/>
                </a:cubicBezTo>
                <a:cubicBezTo>
                  <a:pt x="527" y="279"/>
                  <a:pt x="568" y="369"/>
                  <a:pt x="568" y="372"/>
                </a:cubicBezTo>
                <a:cubicBezTo>
                  <a:pt x="568" y="375"/>
                  <a:pt x="399" y="130"/>
                  <a:pt x="399" y="130"/>
                </a:cubicBezTo>
                <a:cubicBezTo>
                  <a:pt x="233" y="373"/>
                  <a:pt x="233" y="373"/>
                  <a:pt x="233" y="373"/>
                </a:cubicBezTo>
                <a:cubicBezTo>
                  <a:pt x="271" y="277"/>
                  <a:pt x="271" y="277"/>
                  <a:pt x="271" y="277"/>
                </a:cubicBezTo>
                <a:cubicBezTo>
                  <a:pt x="239" y="243"/>
                  <a:pt x="239" y="243"/>
                  <a:pt x="239" y="243"/>
                </a:cubicBezTo>
                <a:cubicBezTo>
                  <a:pt x="82" y="453"/>
                  <a:pt x="82" y="453"/>
                  <a:pt x="82" y="453"/>
                </a:cubicBezTo>
                <a:lnTo>
                  <a:pt x="0" y="453"/>
                </a:lnTo>
                <a:close/>
              </a:path>
            </a:pathLst>
          </a:custGeom>
          <a:solidFill>
            <a:srgbClr val="FFFFFF">
              <a:alpha val="37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ctrTitle"/>
          </p:nvPr>
        </p:nvSpPr>
        <p:spPr>
          <a:xfrm>
            <a:off x="275493" y="80927"/>
            <a:ext cx="9144000" cy="682789"/>
          </a:xfrm>
        </p:spPr>
        <p:txBody>
          <a:bodyPr anchor="b">
            <a:noAutofit/>
          </a:bodyPr>
          <a:lstStyle>
            <a:lvl1pPr algn="l">
              <a:defRPr sz="3200" b="1">
                <a:solidFill>
                  <a:srgbClr val="062F87"/>
                </a:solidFill>
                <a:latin typeface="Century Gothic" panose="020B0502020202020204" pitchFamily="34" charset="0"/>
              </a:defRPr>
            </a:lvl1pPr>
          </a:lstStyle>
          <a:p>
            <a:r>
              <a:rPr lang="en-US" dirty="0"/>
              <a:t>Click to edit Master title style</a:t>
            </a:r>
          </a:p>
        </p:txBody>
      </p:sp>
      <p:sp>
        <p:nvSpPr>
          <p:cNvPr id="5" name="Footer Placeholder 4"/>
          <p:cNvSpPr>
            <a:spLocks noGrp="1"/>
          </p:cNvSpPr>
          <p:nvPr>
            <p:ph type="ftr" sz="quarter" idx="11"/>
          </p:nvPr>
        </p:nvSpPr>
        <p:spPr>
          <a:xfrm>
            <a:off x="631159" y="6259504"/>
            <a:ext cx="4662714" cy="365125"/>
          </a:xfrm>
        </p:spPr>
        <p:txBody>
          <a:bodyPr/>
          <a:lstStyle>
            <a:lvl1pPr algn="l">
              <a:defRPr sz="1100">
                <a:latin typeface="Century Gothic" panose="020B0502020202020204" pitchFamily="34" charset="0"/>
              </a:defRPr>
            </a:lvl1pPr>
          </a:lstStyle>
          <a:p>
            <a:r>
              <a:rPr lang="en-US"/>
              <a:t>Copyright © 2020 KAP Project Services, Ltd. | All Rights Reserved</a:t>
            </a:r>
            <a:endParaRPr lang="en-US" dirty="0"/>
          </a:p>
        </p:txBody>
      </p:sp>
      <p:sp>
        <p:nvSpPr>
          <p:cNvPr id="6" name="Slide Number Placeholder 5"/>
          <p:cNvSpPr>
            <a:spLocks noGrp="1"/>
          </p:cNvSpPr>
          <p:nvPr>
            <p:ph type="sldNum" sz="quarter" idx="12"/>
          </p:nvPr>
        </p:nvSpPr>
        <p:spPr>
          <a:xfrm>
            <a:off x="132818" y="6259505"/>
            <a:ext cx="484709" cy="365125"/>
          </a:xfrm>
        </p:spPr>
        <p:txBody>
          <a:bodyPr/>
          <a:lstStyle>
            <a:lvl1pPr>
              <a:defRPr b="1">
                <a:solidFill>
                  <a:schemeClr val="bg1">
                    <a:lumMod val="50000"/>
                  </a:schemeClr>
                </a:solidFill>
                <a:latin typeface="Century Gothic" panose="020B0502020202020204" pitchFamily="34" charset="0"/>
              </a:defRPr>
            </a:lvl1pPr>
          </a:lstStyle>
          <a:p>
            <a:fld id="{A5E87344-0393-40B5-A193-475E1A9B512B}" type="slidenum">
              <a:rPr lang="en-US" smtClean="0"/>
              <a:pPr/>
              <a:t>‹#›</a:t>
            </a:fld>
            <a:endParaRPr lang="en-US" dirty="0"/>
          </a:p>
        </p:txBody>
      </p:sp>
      <p:cxnSp>
        <p:nvCxnSpPr>
          <p:cNvPr id="10" name="Straight Connector 9"/>
          <p:cNvCxnSpPr/>
          <p:nvPr userDrawn="1"/>
        </p:nvCxnSpPr>
        <p:spPr>
          <a:xfrm>
            <a:off x="617527" y="6325743"/>
            <a:ext cx="0" cy="232650"/>
          </a:xfrm>
          <a:prstGeom prst="line">
            <a:avLst/>
          </a:prstGeom>
          <a:ln w="12700">
            <a:solidFill>
              <a:srgbClr val="062F87"/>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t="9566"/>
          <a:stretch/>
        </p:blipFill>
        <p:spPr>
          <a:xfrm>
            <a:off x="10887450" y="5980884"/>
            <a:ext cx="890752" cy="805543"/>
          </a:xfrm>
          <a:prstGeom prst="rect">
            <a:avLst/>
          </a:prstGeom>
        </p:spPr>
      </p:pic>
      <p:sp>
        <p:nvSpPr>
          <p:cNvPr id="12" name="Rectangle 11"/>
          <p:cNvSpPr/>
          <p:nvPr userDrawn="1"/>
        </p:nvSpPr>
        <p:spPr>
          <a:xfrm>
            <a:off x="0" y="80927"/>
            <a:ext cx="132818" cy="682789"/>
          </a:xfrm>
          <a:prstGeom prst="rect">
            <a:avLst/>
          </a:prstGeom>
          <a:solidFill>
            <a:srgbClr val="062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0497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890752"/>
            <a:ext cx="12192000" cy="5076496"/>
          </a:xfrm>
          <a:prstGeom prst="rect">
            <a:avLst/>
          </a:prstGeom>
          <a:solidFill>
            <a:srgbClr val="062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a:spLocks/>
          </p:cNvSpPr>
          <p:nvPr userDrawn="1"/>
        </p:nvSpPr>
        <p:spPr bwMode="auto">
          <a:xfrm>
            <a:off x="4718325" y="87936"/>
            <a:ext cx="11738709" cy="6682128"/>
          </a:xfrm>
          <a:custGeom>
            <a:avLst/>
            <a:gdLst>
              <a:gd name="T0" fmla="*/ 0 w 798"/>
              <a:gd name="T1" fmla="*/ 453 h 453"/>
              <a:gd name="T2" fmla="*/ 248 w 798"/>
              <a:gd name="T3" fmla="*/ 109 h 453"/>
              <a:gd name="T4" fmla="*/ 290 w 798"/>
              <a:gd name="T5" fmla="*/ 177 h 453"/>
              <a:gd name="T6" fmla="*/ 398 w 798"/>
              <a:gd name="T7" fmla="*/ 0 h 453"/>
              <a:gd name="T8" fmla="*/ 508 w 798"/>
              <a:gd name="T9" fmla="*/ 177 h 453"/>
              <a:gd name="T10" fmla="*/ 554 w 798"/>
              <a:gd name="T11" fmla="*/ 108 h 453"/>
              <a:gd name="T12" fmla="*/ 798 w 798"/>
              <a:gd name="T13" fmla="*/ 453 h 453"/>
              <a:gd name="T14" fmla="*/ 717 w 798"/>
              <a:gd name="T15" fmla="*/ 453 h 453"/>
              <a:gd name="T16" fmla="*/ 558 w 798"/>
              <a:gd name="T17" fmla="*/ 246 h 453"/>
              <a:gd name="T18" fmla="*/ 527 w 798"/>
              <a:gd name="T19" fmla="*/ 279 h 453"/>
              <a:gd name="T20" fmla="*/ 568 w 798"/>
              <a:gd name="T21" fmla="*/ 372 h 453"/>
              <a:gd name="T22" fmla="*/ 399 w 798"/>
              <a:gd name="T23" fmla="*/ 130 h 453"/>
              <a:gd name="T24" fmla="*/ 233 w 798"/>
              <a:gd name="T25" fmla="*/ 373 h 453"/>
              <a:gd name="T26" fmla="*/ 271 w 798"/>
              <a:gd name="T27" fmla="*/ 277 h 453"/>
              <a:gd name="T28" fmla="*/ 239 w 798"/>
              <a:gd name="T29" fmla="*/ 243 h 453"/>
              <a:gd name="T30" fmla="*/ 82 w 798"/>
              <a:gd name="T31" fmla="*/ 453 h 453"/>
              <a:gd name="T32" fmla="*/ 0 w 798"/>
              <a:gd name="T33" fmla="*/ 45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8" h="453">
                <a:moveTo>
                  <a:pt x="0" y="453"/>
                </a:moveTo>
                <a:cubicBezTo>
                  <a:pt x="248" y="109"/>
                  <a:pt x="248" y="109"/>
                  <a:pt x="248" y="109"/>
                </a:cubicBezTo>
                <a:cubicBezTo>
                  <a:pt x="290" y="177"/>
                  <a:pt x="290" y="177"/>
                  <a:pt x="290" y="177"/>
                </a:cubicBezTo>
                <a:cubicBezTo>
                  <a:pt x="398" y="0"/>
                  <a:pt x="398" y="0"/>
                  <a:pt x="398" y="0"/>
                </a:cubicBezTo>
                <a:cubicBezTo>
                  <a:pt x="508" y="177"/>
                  <a:pt x="508" y="177"/>
                  <a:pt x="508" y="177"/>
                </a:cubicBezTo>
                <a:cubicBezTo>
                  <a:pt x="554" y="108"/>
                  <a:pt x="554" y="108"/>
                  <a:pt x="554" y="108"/>
                </a:cubicBezTo>
                <a:cubicBezTo>
                  <a:pt x="798" y="453"/>
                  <a:pt x="798" y="453"/>
                  <a:pt x="798" y="453"/>
                </a:cubicBezTo>
                <a:cubicBezTo>
                  <a:pt x="717" y="453"/>
                  <a:pt x="717" y="453"/>
                  <a:pt x="717" y="453"/>
                </a:cubicBezTo>
                <a:cubicBezTo>
                  <a:pt x="558" y="246"/>
                  <a:pt x="558" y="246"/>
                  <a:pt x="558" y="246"/>
                </a:cubicBezTo>
                <a:cubicBezTo>
                  <a:pt x="527" y="279"/>
                  <a:pt x="527" y="279"/>
                  <a:pt x="527" y="279"/>
                </a:cubicBezTo>
                <a:cubicBezTo>
                  <a:pt x="527" y="279"/>
                  <a:pt x="568" y="369"/>
                  <a:pt x="568" y="372"/>
                </a:cubicBezTo>
                <a:cubicBezTo>
                  <a:pt x="568" y="375"/>
                  <a:pt x="399" y="130"/>
                  <a:pt x="399" y="130"/>
                </a:cubicBezTo>
                <a:cubicBezTo>
                  <a:pt x="233" y="373"/>
                  <a:pt x="233" y="373"/>
                  <a:pt x="233" y="373"/>
                </a:cubicBezTo>
                <a:cubicBezTo>
                  <a:pt x="271" y="277"/>
                  <a:pt x="271" y="277"/>
                  <a:pt x="271" y="277"/>
                </a:cubicBezTo>
                <a:cubicBezTo>
                  <a:pt x="239" y="243"/>
                  <a:pt x="239" y="243"/>
                  <a:pt x="239" y="243"/>
                </a:cubicBezTo>
                <a:cubicBezTo>
                  <a:pt x="82" y="453"/>
                  <a:pt x="82" y="453"/>
                  <a:pt x="82" y="453"/>
                </a:cubicBezTo>
                <a:lnTo>
                  <a:pt x="0" y="453"/>
                </a:lnTo>
                <a:close/>
              </a:path>
            </a:pathLst>
          </a:custGeom>
          <a:solidFill>
            <a:srgbClr val="FFFFFF">
              <a:alpha val="4000"/>
            </a:srgbClr>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ctrTitle"/>
          </p:nvPr>
        </p:nvSpPr>
        <p:spPr>
          <a:xfrm>
            <a:off x="275493" y="80927"/>
            <a:ext cx="9144000" cy="682789"/>
          </a:xfrm>
        </p:spPr>
        <p:txBody>
          <a:bodyPr anchor="b">
            <a:noAutofit/>
          </a:bodyPr>
          <a:lstStyle>
            <a:lvl1pPr algn="l">
              <a:defRPr sz="3200" b="1">
                <a:solidFill>
                  <a:srgbClr val="062F87"/>
                </a:solidFill>
                <a:latin typeface="Century Gothic" panose="020B0502020202020204" pitchFamily="34" charset="0"/>
              </a:defRPr>
            </a:lvl1pPr>
          </a:lstStyle>
          <a:p>
            <a:r>
              <a:rPr lang="en-US" dirty="0"/>
              <a:t>Click to edit Master title style</a:t>
            </a:r>
          </a:p>
        </p:txBody>
      </p:sp>
      <p:sp>
        <p:nvSpPr>
          <p:cNvPr id="5" name="Footer Placeholder 4"/>
          <p:cNvSpPr>
            <a:spLocks noGrp="1"/>
          </p:cNvSpPr>
          <p:nvPr>
            <p:ph type="ftr" sz="quarter" idx="11"/>
          </p:nvPr>
        </p:nvSpPr>
        <p:spPr>
          <a:xfrm>
            <a:off x="631159" y="6259504"/>
            <a:ext cx="4662714" cy="365125"/>
          </a:xfrm>
        </p:spPr>
        <p:txBody>
          <a:bodyPr/>
          <a:lstStyle>
            <a:lvl1pPr algn="l">
              <a:defRPr sz="1100">
                <a:latin typeface="Century Gothic" panose="020B0502020202020204" pitchFamily="34" charset="0"/>
              </a:defRPr>
            </a:lvl1pPr>
          </a:lstStyle>
          <a:p>
            <a:r>
              <a:rPr lang="en-US"/>
              <a:t>Copyright © 2020 KAP Project Services, Ltd. | All Rights Reserved</a:t>
            </a:r>
            <a:endParaRPr lang="en-US" dirty="0"/>
          </a:p>
        </p:txBody>
      </p:sp>
      <p:sp>
        <p:nvSpPr>
          <p:cNvPr id="6" name="Slide Number Placeholder 5"/>
          <p:cNvSpPr>
            <a:spLocks noGrp="1"/>
          </p:cNvSpPr>
          <p:nvPr>
            <p:ph type="sldNum" sz="quarter" idx="12"/>
          </p:nvPr>
        </p:nvSpPr>
        <p:spPr>
          <a:xfrm>
            <a:off x="132818" y="6259505"/>
            <a:ext cx="484709" cy="365125"/>
          </a:xfrm>
        </p:spPr>
        <p:txBody>
          <a:bodyPr/>
          <a:lstStyle>
            <a:lvl1pPr>
              <a:defRPr b="1">
                <a:solidFill>
                  <a:schemeClr val="bg1">
                    <a:lumMod val="50000"/>
                  </a:schemeClr>
                </a:solidFill>
                <a:latin typeface="Century Gothic" panose="020B0502020202020204" pitchFamily="34" charset="0"/>
              </a:defRPr>
            </a:lvl1pPr>
          </a:lstStyle>
          <a:p>
            <a:fld id="{A5E87344-0393-40B5-A193-475E1A9B512B}" type="slidenum">
              <a:rPr lang="en-US" smtClean="0"/>
              <a:pPr/>
              <a:t>‹#›</a:t>
            </a:fld>
            <a:endParaRPr lang="en-US" dirty="0"/>
          </a:p>
        </p:txBody>
      </p:sp>
      <p:cxnSp>
        <p:nvCxnSpPr>
          <p:cNvPr id="10" name="Straight Connector 9"/>
          <p:cNvCxnSpPr/>
          <p:nvPr userDrawn="1"/>
        </p:nvCxnSpPr>
        <p:spPr>
          <a:xfrm>
            <a:off x="617527" y="6325743"/>
            <a:ext cx="0" cy="232650"/>
          </a:xfrm>
          <a:prstGeom prst="line">
            <a:avLst/>
          </a:prstGeom>
          <a:ln w="12700">
            <a:solidFill>
              <a:srgbClr val="062F87"/>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t="9566"/>
          <a:stretch/>
        </p:blipFill>
        <p:spPr>
          <a:xfrm>
            <a:off x="10887450" y="5980884"/>
            <a:ext cx="890752" cy="805543"/>
          </a:xfrm>
          <a:prstGeom prst="rect">
            <a:avLst/>
          </a:prstGeom>
        </p:spPr>
      </p:pic>
      <p:sp>
        <p:nvSpPr>
          <p:cNvPr id="12" name="Rectangle 11"/>
          <p:cNvSpPr/>
          <p:nvPr userDrawn="1"/>
        </p:nvSpPr>
        <p:spPr>
          <a:xfrm>
            <a:off x="0" y="80927"/>
            <a:ext cx="132818" cy="682789"/>
          </a:xfrm>
          <a:prstGeom prst="rect">
            <a:avLst/>
          </a:prstGeom>
          <a:solidFill>
            <a:srgbClr val="062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7093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Copyright © 2020 KAP Project Services, Ltd. | All Rights Reserved </a:t>
            </a:r>
          </a:p>
        </p:txBody>
      </p:sp>
      <p:sp>
        <p:nvSpPr>
          <p:cNvPr id="4" name="Slide Number Placeholder 3"/>
          <p:cNvSpPr>
            <a:spLocks noGrp="1"/>
          </p:cNvSpPr>
          <p:nvPr>
            <p:ph type="sldNum" sz="quarter" idx="12"/>
          </p:nvPr>
        </p:nvSpPr>
        <p:spPr/>
        <p:txBody>
          <a:bodyPr/>
          <a:lstStyle/>
          <a:p>
            <a:fld id="{A5E87344-0393-40B5-A193-475E1A9B512B}" type="slidenum">
              <a:rPr lang="en-US" smtClean="0"/>
              <a:t>‹#›</a:t>
            </a:fld>
            <a:endParaRPr lang="en-US"/>
          </a:p>
        </p:txBody>
      </p:sp>
    </p:spTree>
    <p:extLst>
      <p:ext uri="{BB962C8B-B14F-4D97-AF65-F5344CB8AC3E}">
        <p14:creationId xmlns:p14="http://schemas.microsoft.com/office/powerpoint/2010/main" val="13554869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6970952" cy="706964"/>
          </a:xfrm>
        </p:spPr>
        <p:txBody>
          <a:bodyPr/>
          <a:lstStyle/>
          <a:p>
            <a:r>
              <a:rPr lang="en-US" dirty="0"/>
              <a:t>Click to edit Master title style</a:t>
            </a:r>
          </a:p>
        </p:txBody>
      </p:sp>
      <p:sp>
        <p:nvSpPr>
          <p:cNvPr id="3" name="Content Placeholder 2"/>
          <p:cNvSpPr>
            <a:spLocks noGrp="1"/>
          </p:cNvSpPr>
          <p:nvPr>
            <p:ph idx="1"/>
          </p:nvPr>
        </p:nvSpPr>
        <p:spPr/>
        <p:txBody>
          <a:bodyPr/>
          <a:lstStyle>
            <a:lvl1pPr marL="342900" indent="-342900">
              <a:buClr>
                <a:srgbClr val="062E84"/>
              </a:buClr>
              <a:buSzPct val="82000"/>
              <a:buFont typeface="Wingdings 3" charset="2"/>
              <a:buChar char=""/>
              <a:defRPr/>
            </a:lvl1pPr>
            <a:lvl2pPr marL="742950" indent="-285750">
              <a:buClr>
                <a:srgbClr val="062E84"/>
              </a:buClr>
              <a:buSzPct val="82000"/>
              <a:buFont typeface="Wingdings 3" charset="2"/>
              <a:buChar char=""/>
              <a:defRPr/>
            </a:lvl2pPr>
            <a:lvl3pPr marL="1143000" indent="-228600">
              <a:buClr>
                <a:srgbClr val="062E84"/>
              </a:buClr>
              <a:buSzPct val="82000"/>
              <a:buFont typeface="Wingdings 3" charset="2"/>
              <a:buChar char=""/>
              <a:defRPr/>
            </a:lvl3pPr>
            <a:lvl4pPr marL="1600200" indent="-228600">
              <a:buClr>
                <a:srgbClr val="062E84"/>
              </a:buClr>
              <a:buSzPct val="82000"/>
              <a:buFont typeface="Wingdings 3" charset="2"/>
              <a:buChar char=""/>
              <a:defRPr/>
            </a:lvl4pPr>
            <a:lvl5pPr marL="2057400" indent="-228600">
              <a:buClr>
                <a:srgbClr val="062E84"/>
              </a:buClr>
              <a:buSzPct val="82000"/>
              <a:buFont typeface="Wingdings 3" charset="2"/>
              <a:buChar char=""/>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952523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287255"/>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838109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528358" y="6391838"/>
            <a:ext cx="3859795" cy="304801"/>
          </a:xfrm>
          <a:prstGeom prst="rect">
            <a:avLst/>
          </a:prstGeom>
        </p:spPr>
        <p:txBody>
          <a:bodyPr/>
          <a:lstStyle/>
          <a:p>
            <a:r>
              <a:rPr lang="en-US" dirty="0"/>
              <a:t>
              </a:t>
            </a:r>
          </a:p>
        </p:txBody>
      </p:sp>
      <p:sp>
        <p:nvSpPr>
          <p:cNvPr id="4" name="Slide Number Placeholder 3"/>
          <p:cNvSpPr>
            <a:spLocks noGrp="1"/>
          </p:cNvSpPr>
          <p:nvPr>
            <p:ph type="sldNum" sz="quarter" idx="12"/>
          </p:nvPr>
        </p:nvSpPr>
        <p:spPr>
          <a:xfrm>
            <a:off x="10352540" y="295729"/>
            <a:ext cx="838199" cy="767687"/>
          </a:xfrm>
          <a:prstGeom prst="rect">
            <a:avLst/>
          </a:prstGeom>
        </p:spPr>
        <p:txBody>
          <a:bodyPr/>
          <a:lstStyle>
            <a:lvl1pPr>
              <a:defRPr>
                <a:solidFill>
                  <a:srgbClr val="8F9CA1"/>
                </a:solidFill>
              </a:defRPr>
            </a:lvl1pPr>
          </a:lstStyle>
          <a:p>
            <a:fld id="{D57F1E4F-1CFF-5643-939E-217C01CDF565}" type="slidenum">
              <a:rPr lang="en-US" smtClean="0"/>
              <a:pPr/>
              <a:t>‹#›</a:t>
            </a:fld>
            <a:endParaRPr lang="en-US" dirty="0"/>
          </a:p>
        </p:txBody>
      </p:sp>
      <p:pic>
        <p:nvPicPr>
          <p:cNvPr id="6" name="Picture 5"/>
          <p:cNvPicPr>
            <a:picLocks noChangeAspect="1"/>
          </p:cNvPicPr>
          <p:nvPr userDrawn="1"/>
        </p:nvPicPr>
        <p:blipFill>
          <a:blip r:embed="rId2" cstate="print">
            <a:alphaModFix amt="20000"/>
            <a:extLst>
              <a:ext uri="{28A0092B-C50C-407E-A947-70E740481C1C}">
                <a14:useLocalDpi xmlns:a14="http://schemas.microsoft.com/office/drawing/2010/main" val="0"/>
              </a:ext>
            </a:extLst>
          </a:blip>
          <a:stretch>
            <a:fillRect/>
          </a:stretch>
        </p:blipFill>
        <p:spPr>
          <a:xfrm>
            <a:off x="10909104" y="6019800"/>
            <a:ext cx="732433" cy="528329"/>
          </a:xfrm>
          <a:prstGeom prst="rect">
            <a:avLst/>
          </a:prstGeom>
        </p:spPr>
      </p:pic>
      <p:sp>
        <p:nvSpPr>
          <p:cNvPr id="5" name="Picture Placeholder 4">
            <a:extLst>
              <a:ext uri="{FF2B5EF4-FFF2-40B4-BE49-F238E27FC236}">
                <a16:creationId xmlns:a16="http://schemas.microsoft.com/office/drawing/2014/main" id="{63F8640B-CB62-4879-8728-4F6257DBAB06}"/>
              </a:ext>
            </a:extLst>
          </p:cNvPr>
          <p:cNvSpPr>
            <a:spLocks noGrp="1"/>
          </p:cNvSpPr>
          <p:nvPr>
            <p:ph type="pic" sz="quarter" idx="13"/>
          </p:nvPr>
        </p:nvSpPr>
        <p:spPr>
          <a:xfrm>
            <a:off x="0" y="0"/>
            <a:ext cx="12192000" cy="6858000"/>
          </a:xfrm>
        </p:spPr>
        <p:txBody>
          <a:bodyPr/>
          <a:lstStyle/>
          <a:p>
            <a:endParaRPr lang="en-US"/>
          </a:p>
        </p:txBody>
      </p:sp>
    </p:spTree>
    <p:extLst>
      <p:ext uri="{BB962C8B-B14F-4D97-AF65-F5344CB8AC3E}">
        <p14:creationId xmlns:p14="http://schemas.microsoft.com/office/powerpoint/2010/main" val="697648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Copyright © 2020 KAP Project Services, Ltd. | All Rights Reserved </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E87344-0393-40B5-A193-475E1A9B512B}" type="slidenum">
              <a:rPr lang="en-US" smtClean="0"/>
              <a:t>‹#›</a:t>
            </a:fld>
            <a:endParaRPr lang="en-US"/>
          </a:p>
        </p:txBody>
      </p:sp>
    </p:spTree>
    <p:extLst>
      <p:ext uri="{BB962C8B-B14F-4D97-AF65-F5344CB8AC3E}">
        <p14:creationId xmlns:p14="http://schemas.microsoft.com/office/powerpoint/2010/main" val="2966502038"/>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5" r:id="rId3"/>
    <p:sldLayoutId id="2147483658" r:id="rId4"/>
    <p:sldLayoutId id="2147483661" r:id="rId5"/>
    <p:sldLayoutId id="2147483662"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5.png"/><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5.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5.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1.jpe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5.png"/><Relationship Id="rId9" Type="http://schemas.openxmlformats.org/officeDocument/2006/relationships/image" Target="../media/image16.png"/><Relationship Id="rId14"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2.png"/><Relationship Id="rId18" Type="http://schemas.openxmlformats.org/officeDocument/2006/relationships/image" Target="../media/image27.svg"/><Relationship Id="rId26" Type="http://schemas.openxmlformats.org/officeDocument/2006/relationships/image" Target="../media/image35.svg"/><Relationship Id="rId3" Type="http://schemas.openxmlformats.org/officeDocument/2006/relationships/image" Target="../media/image18.png"/><Relationship Id="rId21" Type="http://schemas.openxmlformats.org/officeDocument/2006/relationships/image" Target="../media/image30.png"/><Relationship Id="rId7" Type="http://schemas.openxmlformats.org/officeDocument/2006/relationships/image" Target="../media/image12.png"/><Relationship Id="rId12" Type="http://schemas.openxmlformats.org/officeDocument/2006/relationships/image" Target="../media/image5.png"/><Relationship Id="rId17" Type="http://schemas.openxmlformats.org/officeDocument/2006/relationships/image" Target="../media/image26.png"/><Relationship Id="rId25" Type="http://schemas.openxmlformats.org/officeDocument/2006/relationships/image" Target="../media/image34.png"/><Relationship Id="rId2" Type="http://schemas.openxmlformats.org/officeDocument/2006/relationships/notesSlide" Target="../notesSlides/notesSlide6.xml"/><Relationship Id="rId16" Type="http://schemas.openxmlformats.org/officeDocument/2006/relationships/image" Target="../media/image25.svg"/><Relationship Id="rId20" Type="http://schemas.openxmlformats.org/officeDocument/2006/relationships/image" Target="../media/image29.svg"/><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15.png"/><Relationship Id="rId24" Type="http://schemas.openxmlformats.org/officeDocument/2006/relationships/image" Target="../media/image33.svg"/><Relationship Id="rId5" Type="http://schemas.openxmlformats.org/officeDocument/2006/relationships/image" Target="../media/image20.png"/><Relationship Id="rId15" Type="http://schemas.openxmlformats.org/officeDocument/2006/relationships/image" Target="../media/image24.png"/><Relationship Id="rId23" Type="http://schemas.openxmlformats.org/officeDocument/2006/relationships/image" Target="../media/image32.png"/><Relationship Id="rId10" Type="http://schemas.openxmlformats.org/officeDocument/2006/relationships/image" Target="../media/image17.png"/><Relationship Id="rId19" Type="http://schemas.openxmlformats.org/officeDocument/2006/relationships/image" Target="../media/image28.png"/><Relationship Id="rId4" Type="http://schemas.openxmlformats.org/officeDocument/2006/relationships/image" Target="../media/image19.png"/><Relationship Id="rId9" Type="http://schemas.openxmlformats.org/officeDocument/2006/relationships/image" Target="../media/image14.png"/><Relationship Id="rId14" Type="http://schemas.openxmlformats.org/officeDocument/2006/relationships/image" Target="../media/image23.svg"/><Relationship Id="rId22"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5.png"/><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15495"/>
          <a:stretch/>
        </p:blipFill>
        <p:spPr>
          <a:xfrm>
            <a:off x="0" y="12879"/>
            <a:ext cx="12192000" cy="6868480"/>
          </a:xfrm>
          <a:prstGeom prst="rect">
            <a:avLst/>
          </a:prstGeom>
        </p:spPr>
      </p:pic>
      <p:sp>
        <p:nvSpPr>
          <p:cNvPr id="8" name="Freeform 5"/>
          <p:cNvSpPr>
            <a:spLocks/>
          </p:cNvSpPr>
          <p:nvPr/>
        </p:nvSpPr>
        <p:spPr bwMode="auto">
          <a:xfrm>
            <a:off x="0" y="0"/>
            <a:ext cx="12192001" cy="6862503"/>
          </a:xfrm>
          <a:custGeom>
            <a:avLst/>
            <a:gdLst>
              <a:gd name="T0" fmla="*/ 3840 w 3840"/>
              <a:gd name="T1" fmla="*/ 0 h 2160"/>
              <a:gd name="T2" fmla="*/ 0 w 3840"/>
              <a:gd name="T3" fmla="*/ 0 h 2160"/>
              <a:gd name="T4" fmla="*/ 0 w 3840"/>
              <a:gd name="T5" fmla="*/ 2160 h 2160"/>
              <a:gd name="T6" fmla="*/ 3840 w 3840"/>
              <a:gd name="T7" fmla="*/ 2160 h 2160"/>
              <a:gd name="T8" fmla="*/ 3840 w 3840"/>
              <a:gd name="T9" fmla="*/ 1363 h 2160"/>
              <a:gd name="T10" fmla="*/ 3335 w 3840"/>
              <a:gd name="T11" fmla="*/ 632 h 2160"/>
              <a:gd name="T12" fmla="*/ 2566 w 3840"/>
              <a:gd name="T13" fmla="*/ 1761 h 2160"/>
              <a:gd name="T14" fmla="*/ 2566 w 3840"/>
              <a:gd name="T15" fmla="*/ 1761 h 2160"/>
              <a:gd name="T16" fmla="*/ 2566 w 3840"/>
              <a:gd name="T17" fmla="*/ 1761 h 2160"/>
              <a:gd name="T18" fmla="*/ 2566 w 3840"/>
              <a:gd name="T19" fmla="*/ 1761 h 2160"/>
              <a:gd name="T20" fmla="*/ 2566 w 3840"/>
              <a:gd name="T21" fmla="*/ 1761 h 2160"/>
              <a:gd name="T22" fmla="*/ 2742 w 3840"/>
              <a:gd name="T23" fmla="*/ 1315 h 2160"/>
              <a:gd name="T24" fmla="*/ 2594 w 3840"/>
              <a:gd name="T25" fmla="*/ 1157 h 2160"/>
              <a:gd name="T26" fmla="*/ 1866 w 3840"/>
              <a:gd name="T27" fmla="*/ 2132 h 2160"/>
              <a:gd name="T28" fmla="*/ 1487 w 3840"/>
              <a:gd name="T29" fmla="*/ 2132 h 2160"/>
              <a:gd name="T30" fmla="*/ 1487 w 3840"/>
              <a:gd name="T31" fmla="*/ 2132 h 2160"/>
              <a:gd name="T32" fmla="*/ 1487 w 3840"/>
              <a:gd name="T33" fmla="*/ 2132 h 2160"/>
              <a:gd name="T34" fmla="*/ 2636 w 3840"/>
              <a:gd name="T35" fmla="*/ 534 h 2160"/>
              <a:gd name="T36" fmla="*/ 2830 w 3840"/>
              <a:gd name="T37" fmla="*/ 850 h 2160"/>
              <a:gd name="T38" fmla="*/ 3331 w 3840"/>
              <a:gd name="T39" fmla="*/ 28 h 2160"/>
              <a:gd name="T40" fmla="*/ 3840 w 3840"/>
              <a:gd name="T41" fmla="*/ 850 h 2160"/>
              <a:gd name="T42" fmla="*/ 3840 w 3840"/>
              <a:gd name="T43" fmla="*/ 850 h 2160"/>
              <a:gd name="T44" fmla="*/ 3840 w 3840"/>
              <a:gd name="T45"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0" h="2160">
                <a:moveTo>
                  <a:pt x="3840" y="0"/>
                </a:moveTo>
                <a:cubicBezTo>
                  <a:pt x="0" y="0"/>
                  <a:pt x="0" y="0"/>
                  <a:pt x="0" y="0"/>
                </a:cubicBezTo>
                <a:cubicBezTo>
                  <a:pt x="0" y="2160"/>
                  <a:pt x="0" y="2160"/>
                  <a:pt x="0" y="2160"/>
                </a:cubicBezTo>
                <a:cubicBezTo>
                  <a:pt x="3840" y="2160"/>
                  <a:pt x="3840" y="2160"/>
                  <a:pt x="3840" y="2160"/>
                </a:cubicBezTo>
                <a:cubicBezTo>
                  <a:pt x="3840" y="1363"/>
                  <a:pt x="3840" y="1363"/>
                  <a:pt x="3840" y="1363"/>
                </a:cubicBezTo>
                <a:cubicBezTo>
                  <a:pt x="3615" y="1039"/>
                  <a:pt x="3335" y="632"/>
                  <a:pt x="3335" y="632"/>
                </a:cubicBezTo>
                <a:cubicBezTo>
                  <a:pt x="2566" y="1761"/>
                  <a:pt x="2566" y="1761"/>
                  <a:pt x="2566" y="1761"/>
                </a:cubicBezTo>
                <a:cubicBezTo>
                  <a:pt x="2566" y="1761"/>
                  <a:pt x="2566" y="1761"/>
                  <a:pt x="2566" y="1761"/>
                </a:cubicBezTo>
                <a:cubicBezTo>
                  <a:pt x="2566" y="1761"/>
                  <a:pt x="2566" y="1761"/>
                  <a:pt x="2566" y="1761"/>
                </a:cubicBezTo>
                <a:cubicBezTo>
                  <a:pt x="2566" y="1761"/>
                  <a:pt x="2566" y="1761"/>
                  <a:pt x="2566" y="1761"/>
                </a:cubicBezTo>
                <a:cubicBezTo>
                  <a:pt x="2566" y="1761"/>
                  <a:pt x="2566" y="1761"/>
                  <a:pt x="2566" y="1761"/>
                </a:cubicBezTo>
                <a:cubicBezTo>
                  <a:pt x="2742" y="1315"/>
                  <a:pt x="2742" y="1315"/>
                  <a:pt x="2742" y="1315"/>
                </a:cubicBezTo>
                <a:cubicBezTo>
                  <a:pt x="2594" y="1157"/>
                  <a:pt x="2594" y="1157"/>
                  <a:pt x="2594" y="1157"/>
                </a:cubicBezTo>
                <a:cubicBezTo>
                  <a:pt x="1866" y="2132"/>
                  <a:pt x="1866" y="2132"/>
                  <a:pt x="1866" y="2132"/>
                </a:cubicBezTo>
                <a:cubicBezTo>
                  <a:pt x="1487" y="2132"/>
                  <a:pt x="1487" y="2132"/>
                  <a:pt x="1487" y="2132"/>
                </a:cubicBezTo>
                <a:cubicBezTo>
                  <a:pt x="1487" y="2132"/>
                  <a:pt x="1487" y="2132"/>
                  <a:pt x="1487" y="2132"/>
                </a:cubicBezTo>
                <a:cubicBezTo>
                  <a:pt x="1487" y="2132"/>
                  <a:pt x="1487" y="2132"/>
                  <a:pt x="1487" y="2132"/>
                </a:cubicBezTo>
                <a:cubicBezTo>
                  <a:pt x="2636" y="534"/>
                  <a:pt x="2636" y="534"/>
                  <a:pt x="2636" y="534"/>
                </a:cubicBezTo>
                <a:cubicBezTo>
                  <a:pt x="2830" y="850"/>
                  <a:pt x="2830" y="850"/>
                  <a:pt x="2830" y="850"/>
                </a:cubicBezTo>
                <a:cubicBezTo>
                  <a:pt x="3331" y="28"/>
                  <a:pt x="3331" y="28"/>
                  <a:pt x="3331" y="28"/>
                </a:cubicBezTo>
                <a:cubicBezTo>
                  <a:pt x="3840" y="850"/>
                  <a:pt x="3840" y="850"/>
                  <a:pt x="3840" y="850"/>
                </a:cubicBezTo>
                <a:cubicBezTo>
                  <a:pt x="3840" y="850"/>
                  <a:pt x="3840" y="850"/>
                  <a:pt x="3840" y="850"/>
                </a:cubicBezTo>
                <a:cubicBezTo>
                  <a:pt x="3840" y="0"/>
                  <a:pt x="3840" y="0"/>
                  <a:pt x="3840" y="0"/>
                </a:cubicBezTo>
              </a:path>
            </a:pathLst>
          </a:custGeom>
          <a:solidFill>
            <a:srgbClr val="062F87">
              <a:alpha val="78000"/>
            </a:srgb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8"/>
          <p:cNvSpPr>
            <a:spLocks/>
          </p:cNvSpPr>
          <p:nvPr/>
        </p:nvSpPr>
        <p:spPr bwMode="auto">
          <a:xfrm>
            <a:off x="4720877" y="89017"/>
            <a:ext cx="7471123" cy="6684471"/>
          </a:xfrm>
          <a:custGeom>
            <a:avLst/>
            <a:gdLst>
              <a:gd name="T0" fmla="*/ 1844 w 2353"/>
              <a:gd name="T1" fmla="*/ 0 h 2104"/>
              <a:gd name="T2" fmla="*/ 1343 w 2353"/>
              <a:gd name="T3" fmla="*/ 822 h 2104"/>
              <a:gd name="T4" fmla="*/ 1149 w 2353"/>
              <a:gd name="T5" fmla="*/ 506 h 2104"/>
              <a:gd name="T6" fmla="*/ 0 w 2353"/>
              <a:gd name="T7" fmla="*/ 2104 h 2104"/>
              <a:gd name="T8" fmla="*/ 379 w 2353"/>
              <a:gd name="T9" fmla="*/ 2104 h 2104"/>
              <a:gd name="T10" fmla="*/ 1107 w 2353"/>
              <a:gd name="T11" fmla="*/ 1129 h 2104"/>
              <a:gd name="T12" fmla="*/ 1255 w 2353"/>
              <a:gd name="T13" fmla="*/ 1287 h 2104"/>
              <a:gd name="T14" fmla="*/ 1255 w 2353"/>
              <a:gd name="T15" fmla="*/ 1287 h 2104"/>
              <a:gd name="T16" fmla="*/ 1255 w 2353"/>
              <a:gd name="T17" fmla="*/ 1287 h 2104"/>
              <a:gd name="T18" fmla="*/ 1255 w 2353"/>
              <a:gd name="T19" fmla="*/ 1287 h 2104"/>
              <a:gd name="T20" fmla="*/ 1255 w 2353"/>
              <a:gd name="T21" fmla="*/ 1287 h 2104"/>
              <a:gd name="T22" fmla="*/ 1079 w 2353"/>
              <a:gd name="T23" fmla="*/ 1733 h 2104"/>
              <a:gd name="T24" fmla="*/ 1848 w 2353"/>
              <a:gd name="T25" fmla="*/ 604 h 2104"/>
              <a:gd name="T26" fmla="*/ 2353 w 2353"/>
              <a:gd name="T27" fmla="*/ 1335 h 2104"/>
              <a:gd name="T28" fmla="*/ 2353 w 2353"/>
              <a:gd name="T29" fmla="*/ 822 h 2104"/>
              <a:gd name="T30" fmla="*/ 2353 w 2353"/>
              <a:gd name="T31" fmla="*/ 822 h 2104"/>
              <a:gd name="T32" fmla="*/ 1844 w 2353"/>
              <a:gd name="T33" fmla="*/ 0 h 2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53" h="2104">
                <a:moveTo>
                  <a:pt x="1844" y="0"/>
                </a:moveTo>
                <a:cubicBezTo>
                  <a:pt x="1844" y="0"/>
                  <a:pt x="1844" y="0"/>
                  <a:pt x="1343" y="822"/>
                </a:cubicBezTo>
                <a:cubicBezTo>
                  <a:pt x="1343" y="822"/>
                  <a:pt x="1343" y="822"/>
                  <a:pt x="1149" y="506"/>
                </a:cubicBezTo>
                <a:cubicBezTo>
                  <a:pt x="1149" y="506"/>
                  <a:pt x="1149" y="506"/>
                  <a:pt x="0" y="2104"/>
                </a:cubicBezTo>
                <a:cubicBezTo>
                  <a:pt x="379" y="2104"/>
                  <a:pt x="379" y="2104"/>
                  <a:pt x="379" y="2104"/>
                </a:cubicBezTo>
                <a:cubicBezTo>
                  <a:pt x="379" y="2104"/>
                  <a:pt x="379" y="2104"/>
                  <a:pt x="1107" y="1129"/>
                </a:cubicBezTo>
                <a:cubicBezTo>
                  <a:pt x="1107" y="1129"/>
                  <a:pt x="1107" y="1129"/>
                  <a:pt x="1255" y="1287"/>
                </a:cubicBezTo>
                <a:cubicBezTo>
                  <a:pt x="1255" y="1287"/>
                  <a:pt x="1255" y="1287"/>
                  <a:pt x="1255" y="1287"/>
                </a:cubicBezTo>
                <a:cubicBezTo>
                  <a:pt x="1255" y="1287"/>
                  <a:pt x="1255" y="1287"/>
                  <a:pt x="1255" y="1287"/>
                </a:cubicBezTo>
                <a:cubicBezTo>
                  <a:pt x="1255" y="1287"/>
                  <a:pt x="1255" y="1287"/>
                  <a:pt x="1255" y="1287"/>
                </a:cubicBezTo>
                <a:cubicBezTo>
                  <a:pt x="1255" y="1287"/>
                  <a:pt x="1255" y="1287"/>
                  <a:pt x="1255" y="1287"/>
                </a:cubicBezTo>
                <a:cubicBezTo>
                  <a:pt x="1255" y="1287"/>
                  <a:pt x="1255" y="1287"/>
                  <a:pt x="1079" y="1733"/>
                </a:cubicBezTo>
                <a:cubicBezTo>
                  <a:pt x="1079" y="1733"/>
                  <a:pt x="1079" y="1733"/>
                  <a:pt x="1848" y="604"/>
                </a:cubicBezTo>
                <a:cubicBezTo>
                  <a:pt x="1848" y="604"/>
                  <a:pt x="2128" y="1011"/>
                  <a:pt x="2353" y="1335"/>
                </a:cubicBezTo>
                <a:cubicBezTo>
                  <a:pt x="2353" y="822"/>
                  <a:pt x="2353" y="822"/>
                  <a:pt x="2353" y="822"/>
                </a:cubicBezTo>
                <a:cubicBezTo>
                  <a:pt x="2353" y="822"/>
                  <a:pt x="2353" y="822"/>
                  <a:pt x="2353" y="822"/>
                </a:cubicBezTo>
                <a:cubicBezTo>
                  <a:pt x="2353" y="822"/>
                  <a:pt x="2353" y="822"/>
                  <a:pt x="1844" y="0"/>
                </a:cubicBezTo>
              </a:path>
            </a:pathLst>
          </a:custGeom>
          <a:solidFill>
            <a:schemeClr val="bg1">
              <a:alpha val="64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633" y="577394"/>
            <a:ext cx="3249919" cy="2371945"/>
          </a:xfrm>
          <a:prstGeom prst="rect">
            <a:avLst/>
          </a:prstGeom>
          <a:effectLst/>
        </p:spPr>
      </p:pic>
      <p:sp>
        <p:nvSpPr>
          <p:cNvPr id="12" name="Rectangle 11"/>
          <p:cNvSpPr/>
          <p:nvPr/>
        </p:nvSpPr>
        <p:spPr>
          <a:xfrm>
            <a:off x="789167" y="4551563"/>
            <a:ext cx="3544560" cy="1077218"/>
          </a:xfrm>
          <a:prstGeom prst="rect">
            <a:avLst/>
          </a:prstGeom>
        </p:spPr>
        <p:txBody>
          <a:bodyPr wrap="none">
            <a:spAutoFit/>
          </a:bodyPr>
          <a:lstStyle/>
          <a:p>
            <a:r>
              <a:rPr lang="en-US" sz="3200" b="1" dirty="0">
                <a:solidFill>
                  <a:schemeClr val="bg1"/>
                </a:solidFill>
                <a:latin typeface="Century Gothic" panose="020B0502020202020204" pitchFamily="34" charset="0"/>
              </a:rPr>
              <a:t>Remote Planning</a:t>
            </a:r>
          </a:p>
          <a:p>
            <a:r>
              <a:rPr lang="en-US" sz="3200" b="1" dirty="0">
                <a:solidFill>
                  <a:schemeClr val="bg1"/>
                </a:solidFill>
                <a:latin typeface="Century Gothic" panose="020B0502020202020204" pitchFamily="34" charset="0"/>
              </a:rPr>
              <a:t>&amp; Scheduling</a:t>
            </a:r>
          </a:p>
        </p:txBody>
      </p:sp>
      <p:sp>
        <p:nvSpPr>
          <p:cNvPr id="14" name="Rectangle 13"/>
          <p:cNvSpPr/>
          <p:nvPr/>
        </p:nvSpPr>
        <p:spPr>
          <a:xfrm>
            <a:off x="612633" y="4611282"/>
            <a:ext cx="65284" cy="954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6"/>
          <p:cNvSpPr>
            <a:spLocks/>
          </p:cNvSpPr>
          <p:nvPr/>
        </p:nvSpPr>
        <p:spPr bwMode="auto">
          <a:xfrm>
            <a:off x="10447338" y="2819400"/>
            <a:ext cx="11113" cy="20638"/>
          </a:xfrm>
          <a:custGeom>
            <a:avLst/>
            <a:gdLst>
              <a:gd name="T0" fmla="*/ 0 w 5"/>
              <a:gd name="T1" fmla="*/ 9 h 9"/>
              <a:gd name="T2" fmla="*/ 1 w 5"/>
              <a:gd name="T3" fmla="*/ 7 h 9"/>
              <a:gd name="T4" fmla="*/ 5 w 5"/>
              <a:gd name="T5" fmla="*/ 0 h 9"/>
              <a:gd name="T6" fmla="*/ 0 w 5"/>
              <a:gd name="T7" fmla="*/ 9 h 9"/>
            </a:gdLst>
            <a:ahLst/>
            <a:cxnLst>
              <a:cxn ang="0">
                <a:pos x="T0" y="T1"/>
              </a:cxn>
              <a:cxn ang="0">
                <a:pos x="T2" y="T3"/>
              </a:cxn>
              <a:cxn ang="0">
                <a:pos x="T4" y="T5"/>
              </a:cxn>
              <a:cxn ang="0">
                <a:pos x="T6" y="T7"/>
              </a:cxn>
            </a:cxnLst>
            <a:rect l="0" t="0" r="r" b="b"/>
            <a:pathLst>
              <a:path w="5" h="9">
                <a:moveTo>
                  <a:pt x="0" y="9"/>
                </a:moveTo>
                <a:cubicBezTo>
                  <a:pt x="0" y="8"/>
                  <a:pt x="1" y="8"/>
                  <a:pt x="1" y="7"/>
                </a:cubicBezTo>
                <a:cubicBezTo>
                  <a:pt x="1" y="7"/>
                  <a:pt x="1" y="7"/>
                  <a:pt x="5" y="0"/>
                </a:cubicBezTo>
                <a:cubicBezTo>
                  <a:pt x="3" y="3"/>
                  <a:pt x="2" y="6"/>
                  <a:pt x="0" y="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p:cNvSpPr>
            <a:spLocks/>
          </p:cNvSpPr>
          <p:nvPr/>
        </p:nvSpPr>
        <p:spPr bwMode="auto">
          <a:xfrm>
            <a:off x="10447338" y="2819400"/>
            <a:ext cx="11113" cy="20638"/>
          </a:xfrm>
          <a:custGeom>
            <a:avLst/>
            <a:gdLst>
              <a:gd name="T0" fmla="*/ 5 w 5"/>
              <a:gd name="T1" fmla="*/ 0 h 9"/>
              <a:gd name="T2" fmla="*/ 0 w 5"/>
              <a:gd name="T3" fmla="*/ 9 h 9"/>
              <a:gd name="T4" fmla="*/ 1 w 5"/>
              <a:gd name="T5" fmla="*/ 7 h 9"/>
              <a:gd name="T6" fmla="*/ 5 w 5"/>
              <a:gd name="T7" fmla="*/ 0 h 9"/>
            </a:gdLst>
            <a:ahLst/>
            <a:cxnLst>
              <a:cxn ang="0">
                <a:pos x="T0" y="T1"/>
              </a:cxn>
              <a:cxn ang="0">
                <a:pos x="T2" y="T3"/>
              </a:cxn>
              <a:cxn ang="0">
                <a:pos x="T4" y="T5"/>
              </a:cxn>
              <a:cxn ang="0">
                <a:pos x="T6" y="T7"/>
              </a:cxn>
            </a:cxnLst>
            <a:rect l="0" t="0" r="r" b="b"/>
            <a:pathLst>
              <a:path w="5" h="9">
                <a:moveTo>
                  <a:pt x="5" y="0"/>
                </a:moveTo>
                <a:cubicBezTo>
                  <a:pt x="3" y="3"/>
                  <a:pt x="2" y="6"/>
                  <a:pt x="0" y="9"/>
                </a:cubicBezTo>
                <a:cubicBezTo>
                  <a:pt x="0" y="8"/>
                  <a:pt x="1" y="8"/>
                  <a:pt x="1" y="7"/>
                </a:cubicBezTo>
                <a:cubicBezTo>
                  <a:pt x="1" y="7"/>
                  <a:pt x="1" y="7"/>
                  <a:pt x="5" y="0"/>
                </a:cubicBezTo>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619500" y="65088"/>
            <a:ext cx="5729288" cy="5126038"/>
          </a:xfrm>
          <a:custGeom>
            <a:avLst/>
            <a:gdLst>
              <a:gd name="T0" fmla="*/ 1255 w 2353"/>
              <a:gd name="T1" fmla="*/ 1287 h 2104"/>
              <a:gd name="T2" fmla="*/ 1079 w 2353"/>
              <a:gd name="T3" fmla="*/ 1733 h 2104"/>
              <a:gd name="T4" fmla="*/ 1079 w 2353"/>
              <a:gd name="T5" fmla="*/ 1733 h 2104"/>
              <a:gd name="T6" fmla="*/ 1255 w 2353"/>
              <a:gd name="T7" fmla="*/ 1287 h 2104"/>
              <a:gd name="T8" fmla="*/ 1255 w 2353"/>
              <a:gd name="T9" fmla="*/ 1287 h 2104"/>
              <a:gd name="T10" fmla="*/ 1844 w 2353"/>
              <a:gd name="T11" fmla="*/ 0 h 2104"/>
              <a:gd name="T12" fmla="*/ 1343 w 2353"/>
              <a:gd name="T13" fmla="*/ 822 h 2104"/>
              <a:gd name="T14" fmla="*/ 1149 w 2353"/>
              <a:gd name="T15" fmla="*/ 506 h 2104"/>
              <a:gd name="T16" fmla="*/ 0 w 2353"/>
              <a:gd name="T17" fmla="*/ 2104 h 2104"/>
              <a:gd name="T18" fmla="*/ 0 w 2353"/>
              <a:gd name="T19" fmla="*/ 2104 h 2104"/>
              <a:gd name="T20" fmla="*/ 1149 w 2353"/>
              <a:gd name="T21" fmla="*/ 506 h 2104"/>
              <a:gd name="T22" fmla="*/ 1343 w 2353"/>
              <a:gd name="T23" fmla="*/ 822 h 2104"/>
              <a:gd name="T24" fmla="*/ 1844 w 2353"/>
              <a:gd name="T25" fmla="*/ 0 h 2104"/>
              <a:gd name="T26" fmla="*/ 2353 w 2353"/>
              <a:gd name="T27" fmla="*/ 822 h 2104"/>
              <a:gd name="T28" fmla="*/ 2353 w 2353"/>
              <a:gd name="T29" fmla="*/ 822 h 2104"/>
              <a:gd name="T30" fmla="*/ 2353 w 2353"/>
              <a:gd name="T31" fmla="*/ 822 h 2104"/>
              <a:gd name="T32" fmla="*/ 1844 w 2353"/>
              <a:gd name="T33" fmla="*/ 0 h 2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53" h="2104">
                <a:moveTo>
                  <a:pt x="1255" y="1287"/>
                </a:moveTo>
                <a:cubicBezTo>
                  <a:pt x="1255" y="1287"/>
                  <a:pt x="1255" y="1287"/>
                  <a:pt x="1079" y="1733"/>
                </a:cubicBezTo>
                <a:cubicBezTo>
                  <a:pt x="1079" y="1733"/>
                  <a:pt x="1079" y="1733"/>
                  <a:pt x="1079" y="1733"/>
                </a:cubicBezTo>
                <a:cubicBezTo>
                  <a:pt x="1255" y="1287"/>
                  <a:pt x="1255" y="1287"/>
                  <a:pt x="1255" y="1287"/>
                </a:cubicBezTo>
                <a:cubicBezTo>
                  <a:pt x="1255" y="1287"/>
                  <a:pt x="1255" y="1287"/>
                  <a:pt x="1255" y="1287"/>
                </a:cubicBezTo>
                <a:moveTo>
                  <a:pt x="1844" y="0"/>
                </a:moveTo>
                <a:cubicBezTo>
                  <a:pt x="1844" y="0"/>
                  <a:pt x="1844" y="0"/>
                  <a:pt x="1343" y="822"/>
                </a:cubicBezTo>
                <a:cubicBezTo>
                  <a:pt x="1343" y="822"/>
                  <a:pt x="1343" y="822"/>
                  <a:pt x="1149" y="506"/>
                </a:cubicBezTo>
                <a:cubicBezTo>
                  <a:pt x="1149" y="506"/>
                  <a:pt x="1149" y="506"/>
                  <a:pt x="0" y="2104"/>
                </a:cubicBezTo>
                <a:cubicBezTo>
                  <a:pt x="0" y="2104"/>
                  <a:pt x="0" y="2104"/>
                  <a:pt x="0" y="2104"/>
                </a:cubicBezTo>
                <a:cubicBezTo>
                  <a:pt x="1149" y="506"/>
                  <a:pt x="1149" y="506"/>
                  <a:pt x="1149" y="506"/>
                </a:cubicBezTo>
                <a:cubicBezTo>
                  <a:pt x="1343" y="822"/>
                  <a:pt x="1343" y="822"/>
                  <a:pt x="1343" y="822"/>
                </a:cubicBezTo>
                <a:cubicBezTo>
                  <a:pt x="1844" y="0"/>
                  <a:pt x="1844" y="0"/>
                  <a:pt x="1844" y="0"/>
                </a:cubicBezTo>
                <a:cubicBezTo>
                  <a:pt x="2353" y="822"/>
                  <a:pt x="2353" y="822"/>
                  <a:pt x="2353" y="822"/>
                </a:cubicBezTo>
                <a:cubicBezTo>
                  <a:pt x="2353" y="822"/>
                  <a:pt x="2353" y="822"/>
                  <a:pt x="2353" y="822"/>
                </a:cubicBezTo>
                <a:cubicBezTo>
                  <a:pt x="2353" y="822"/>
                  <a:pt x="2353" y="822"/>
                  <a:pt x="2353" y="822"/>
                </a:cubicBezTo>
                <a:cubicBezTo>
                  <a:pt x="2353" y="822"/>
                  <a:pt x="2353" y="822"/>
                  <a:pt x="1844" y="0"/>
                </a:cubicBezTo>
              </a:path>
            </a:pathLst>
          </a:custGeom>
          <a:solidFill>
            <a:srgbClr val="1C4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 name="Picture 2">
            <a:extLst>
              <a:ext uri="{FF2B5EF4-FFF2-40B4-BE49-F238E27FC236}">
                <a16:creationId xmlns:a16="http://schemas.microsoft.com/office/drawing/2014/main" id="{484611AD-CBDF-4352-A461-AF1FC195590C}"/>
              </a:ext>
            </a:extLst>
          </p:cNvPr>
          <p:cNvPicPr>
            <a:picLocks noChangeAspect="1"/>
          </p:cNvPicPr>
          <p:nvPr/>
        </p:nvPicPr>
        <p:blipFill>
          <a:blip r:embed="rId5"/>
          <a:stretch>
            <a:fillRect/>
          </a:stretch>
        </p:blipFill>
        <p:spPr>
          <a:xfrm>
            <a:off x="9020269" y="5283573"/>
            <a:ext cx="3118375" cy="1502794"/>
          </a:xfrm>
          <a:prstGeom prst="rect">
            <a:avLst/>
          </a:prstGeom>
        </p:spPr>
      </p:pic>
      <p:sp>
        <p:nvSpPr>
          <p:cNvPr id="4" name="TextBox 3">
            <a:extLst>
              <a:ext uri="{FF2B5EF4-FFF2-40B4-BE49-F238E27FC236}">
                <a16:creationId xmlns:a16="http://schemas.microsoft.com/office/drawing/2014/main" id="{1021CCF2-B06C-434D-8736-D03B2EFD2511}"/>
              </a:ext>
            </a:extLst>
          </p:cNvPr>
          <p:cNvSpPr txBox="1"/>
          <p:nvPr/>
        </p:nvSpPr>
        <p:spPr>
          <a:xfrm>
            <a:off x="-123452" y="6363853"/>
            <a:ext cx="2862427" cy="400110"/>
          </a:xfrm>
          <a:prstGeom prst="rect">
            <a:avLst/>
          </a:prstGeom>
          <a:noFill/>
        </p:spPr>
        <p:txBody>
          <a:bodyPr wrap="square" rtlCol="0">
            <a:spAutoFit/>
          </a:bodyPr>
          <a:lstStyle/>
          <a:p>
            <a:pPr algn="ctr"/>
            <a:r>
              <a:rPr lang="en-US" sz="2000" dirty="0">
                <a:solidFill>
                  <a:srgbClr val="F7F7F7"/>
                </a:solidFill>
              </a:rPr>
              <a:t>RPS@KAP.US.COM</a:t>
            </a:r>
          </a:p>
        </p:txBody>
      </p:sp>
    </p:spTree>
    <p:extLst>
      <p:ext uri="{BB962C8B-B14F-4D97-AF65-F5344CB8AC3E}">
        <p14:creationId xmlns:p14="http://schemas.microsoft.com/office/powerpoint/2010/main" val="1840265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198FBAE-8A99-42CC-A3E2-E105F80C7A5A}"/>
              </a:ext>
            </a:extLst>
          </p:cNvPr>
          <p:cNvPicPr>
            <a:picLocks noChangeAspect="1"/>
          </p:cNvPicPr>
          <p:nvPr/>
        </p:nvPicPr>
        <p:blipFill>
          <a:blip r:embed="rId3">
            <a:duotone>
              <a:prstClr val="black"/>
              <a:schemeClr val="tx2">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Effect>
                      <a14:brightnessContrast bright="-40000" contrast="40000"/>
                    </a14:imgEffect>
                  </a14:imgLayer>
                </a14:imgProps>
              </a:ext>
            </a:extLst>
          </a:blip>
          <a:stretch>
            <a:fillRect/>
          </a:stretch>
        </p:blipFill>
        <p:spPr>
          <a:xfrm>
            <a:off x="0" y="42113"/>
            <a:ext cx="12192000" cy="6858000"/>
          </a:xfrm>
          <a:prstGeom prst="rect">
            <a:avLst/>
          </a:prstGeom>
          <a:gradFill>
            <a:gsLst>
              <a:gs pos="0">
                <a:schemeClr val="accent1">
                  <a:lumMod val="5000"/>
                  <a:lumOff val="95000"/>
                </a:schemeClr>
              </a:gs>
              <a:gs pos="27000">
                <a:schemeClr val="accent1">
                  <a:lumMod val="45000"/>
                  <a:lumOff val="55000"/>
                </a:schemeClr>
              </a:gs>
              <a:gs pos="42000">
                <a:schemeClr val="accent1">
                  <a:lumMod val="45000"/>
                  <a:lumOff val="55000"/>
                </a:schemeClr>
              </a:gs>
              <a:gs pos="53000">
                <a:schemeClr val="accent1">
                  <a:lumMod val="30000"/>
                  <a:lumOff val="70000"/>
                  <a:alpha val="83000"/>
                </a:schemeClr>
              </a:gs>
            </a:gsLst>
            <a:lin ang="5400000" scaled="1"/>
          </a:gradFill>
        </p:spPr>
      </p:pic>
      <p:pic>
        <p:nvPicPr>
          <p:cNvPr id="16" name="Picture 15">
            <a:extLst>
              <a:ext uri="{FF2B5EF4-FFF2-40B4-BE49-F238E27FC236}">
                <a16:creationId xmlns:a16="http://schemas.microsoft.com/office/drawing/2014/main" id="{540A4CD8-D244-43B7-AF39-A4F3ACF4C765}"/>
              </a:ext>
            </a:extLst>
          </p:cNvPr>
          <p:cNvPicPr>
            <a:picLocks noChangeAspect="1"/>
          </p:cNvPicPr>
          <p:nvPr/>
        </p:nvPicPr>
        <p:blipFill>
          <a:blip r:embed="rId5">
            <a:duotone>
              <a:prstClr val="black"/>
              <a:schemeClr val="tx2">
                <a:tint val="45000"/>
                <a:satMod val="400000"/>
              </a:schemeClr>
            </a:duotone>
          </a:blip>
          <a:stretch>
            <a:fillRect/>
          </a:stretch>
        </p:blipFill>
        <p:spPr>
          <a:xfrm>
            <a:off x="9934574" y="5753781"/>
            <a:ext cx="2088400" cy="1006433"/>
          </a:xfrm>
          <a:prstGeom prst="rect">
            <a:avLst/>
          </a:prstGeom>
        </p:spPr>
      </p:pic>
      <p:grpSp>
        <p:nvGrpSpPr>
          <p:cNvPr id="73" name="Group 72">
            <a:extLst>
              <a:ext uri="{FF2B5EF4-FFF2-40B4-BE49-F238E27FC236}">
                <a16:creationId xmlns:a16="http://schemas.microsoft.com/office/drawing/2014/main" id="{65E9203E-FFB0-450B-9BCD-A9461F20A1CE}"/>
              </a:ext>
            </a:extLst>
          </p:cNvPr>
          <p:cNvGrpSpPr/>
          <p:nvPr/>
        </p:nvGrpSpPr>
        <p:grpSpPr>
          <a:xfrm>
            <a:off x="209548" y="1685926"/>
            <a:ext cx="11468101" cy="3541414"/>
            <a:chOff x="-57151" y="3570288"/>
            <a:chExt cx="9801256" cy="2963367"/>
          </a:xfrm>
        </p:grpSpPr>
        <p:grpSp>
          <p:nvGrpSpPr>
            <p:cNvPr id="26" name="Group 25">
              <a:extLst>
                <a:ext uri="{FF2B5EF4-FFF2-40B4-BE49-F238E27FC236}">
                  <a16:creationId xmlns:a16="http://schemas.microsoft.com/office/drawing/2014/main" id="{7C6247D6-0641-4724-970B-862C189A743C}"/>
                </a:ext>
              </a:extLst>
            </p:cNvPr>
            <p:cNvGrpSpPr/>
            <p:nvPr/>
          </p:nvGrpSpPr>
          <p:grpSpPr>
            <a:xfrm>
              <a:off x="-57151" y="4035638"/>
              <a:ext cx="9475980" cy="2498017"/>
              <a:chOff x="414728" y="5419239"/>
              <a:chExt cx="6231643" cy="2527993"/>
            </a:xfrm>
          </p:grpSpPr>
          <p:sp>
            <p:nvSpPr>
              <p:cNvPr id="21" name="TextBox 20">
                <a:extLst>
                  <a:ext uri="{FF2B5EF4-FFF2-40B4-BE49-F238E27FC236}">
                    <a16:creationId xmlns:a16="http://schemas.microsoft.com/office/drawing/2014/main" id="{F026F692-4AB3-44A1-BC9A-E00670BB0E8C}"/>
                  </a:ext>
                </a:extLst>
              </p:cNvPr>
              <p:cNvSpPr txBox="1"/>
              <p:nvPr/>
            </p:nvSpPr>
            <p:spPr>
              <a:xfrm>
                <a:off x="4539212" y="5419239"/>
                <a:ext cx="1861789" cy="400110"/>
              </a:xfrm>
              <a:prstGeom prst="rect">
                <a:avLst/>
              </a:prstGeom>
              <a:noFill/>
            </p:spPr>
            <p:txBody>
              <a:bodyPr wrap="square" rtlCol="0">
                <a:spAutoFit/>
              </a:bodyPr>
              <a:lstStyle/>
              <a:p>
                <a:pPr algn="ctr"/>
                <a:r>
                  <a:rPr lang="en-US" altLang="ko-KR" sz="2000" b="1" dirty="0">
                    <a:ln w="0"/>
                    <a:solidFill>
                      <a:schemeClr val="bg1">
                        <a:lumMod val="85000"/>
                      </a:schemeClr>
                    </a:solidFill>
                    <a:effectLst>
                      <a:outerShdw blurRad="38100" dist="19050" dir="2700000" algn="tl" rotWithShape="0">
                        <a:schemeClr val="dk1">
                          <a:alpha val="40000"/>
                        </a:schemeClr>
                      </a:outerShdw>
                    </a:effectLst>
                    <a:cs typeface="Arial" pitchFamily="34" charset="0"/>
                  </a:rPr>
                  <a:t>Reduced Cost</a:t>
                </a:r>
                <a:endParaRPr lang="ko-KR" altLang="en-US" sz="2000" b="1" dirty="0">
                  <a:ln w="0"/>
                  <a:solidFill>
                    <a:schemeClr val="bg1">
                      <a:lumMod val="85000"/>
                    </a:schemeClr>
                  </a:solidFill>
                  <a:effectLst>
                    <a:outerShdw blurRad="38100" dist="19050" dir="2700000" algn="tl" rotWithShape="0">
                      <a:schemeClr val="dk1">
                        <a:alpha val="40000"/>
                      </a:schemeClr>
                    </a:outerShdw>
                  </a:effectLst>
                  <a:cs typeface="Arial" pitchFamily="34" charset="0"/>
                </a:endParaRPr>
              </a:p>
            </p:txBody>
          </p:sp>
          <p:sp>
            <p:nvSpPr>
              <p:cNvPr id="22" name="TextBox 21">
                <a:extLst>
                  <a:ext uri="{FF2B5EF4-FFF2-40B4-BE49-F238E27FC236}">
                    <a16:creationId xmlns:a16="http://schemas.microsoft.com/office/drawing/2014/main" id="{2C2BA417-03C3-404F-B5F6-7CF218DABF08}"/>
                  </a:ext>
                </a:extLst>
              </p:cNvPr>
              <p:cNvSpPr txBox="1"/>
              <p:nvPr/>
            </p:nvSpPr>
            <p:spPr>
              <a:xfrm>
                <a:off x="414728" y="7239346"/>
                <a:ext cx="1861789" cy="707886"/>
              </a:xfrm>
              <a:prstGeom prst="rect">
                <a:avLst/>
              </a:prstGeom>
              <a:noFill/>
            </p:spPr>
            <p:txBody>
              <a:bodyPr wrap="square" rtlCol="0">
                <a:spAutoFit/>
              </a:bodyPr>
              <a:lstStyle/>
              <a:p>
                <a:pPr algn="ctr"/>
                <a:r>
                  <a:rPr lang="en-US" altLang="ko-KR" sz="2000" b="1" dirty="0">
                    <a:ln w="0"/>
                    <a:solidFill>
                      <a:schemeClr val="bg1">
                        <a:lumMod val="85000"/>
                      </a:schemeClr>
                    </a:solidFill>
                    <a:effectLst>
                      <a:outerShdw blurRad="38100" dist="19050" dir="2700000" algn="tl" rotWithShape="0">
                        <a:schemeClr val="dk1">
                          <a:alpha val="40000"/>
                        </a:schemeClr>
                      </a:outerShdw>
                    </a:effectLst>
                    <a:cs typeface="Arial" pitchFamily="34" charset="0"/>
                  </a:rPr>
                  <a:t>Working Environment</a:t>
                </a:r>
                <a:endParaRPr lang="ko-KR" altLang="en-US" sz="2000" b="1" dirty="0">
                  <a:ln w="0"/>
                  <a:solidFill>
                    <a:schemeClr val="bg1">
                      <a:lumMod val="85000"/>
                    </a:schemeClr>
                  </a:solidFill>
                  <a:effectLst>
                    <a:outerShdw blurRad="38100" dist="19050" dir="2700000" algn="tl" rotWithShape="0">
                      <a:schemeClr val="dk1">
                        <a:alpha val="40000"/>
                      </a:schemeClr>
                    </a:outerShdw>
                  </a:effectLst>
                  <a:cs typeface="Arial" pitchFamily="34" charset="0"/>
                </a:endParaRPr>
              </a:p>
            </p:txBody>
          </p:sp>
          <p:sp>
            <p:nvSpPr>
              <p:cNvPr id="23" name="TextBox 22">
                <a:extLst>
                  <a:ext uri="{FF2B5EF4-FFF2-40B4-BE49-F238E27FC236}">
                    <a16:creationId xmlns:a16="http://schemas.microsoft.com/office/drawing/2014/main" id="{D503048E-0A79-444F-8B36-097771943B67}"/>
                  </a:ext>
                </a:extLst>
              </p:cNvPr>
              <p:cNvSpPr txBox="1"/>
              <p:nvPr/>
            </p:nvSpPr>
            <p:spPr>
              <a:xfrm>
                <a:off x="4133013" y="6793639"/>
                <a:ext cx="1861789" cy="707886"/>
              </a:xfrm>
              <a:prstGeom prst="rect">
                <a:avLst/>
              </a:prstGeom>
              <a:noFill/>
            </p:spPr>
            <p:txBody>
              <a:bodyPr wrap="square" rtlCol="0">
                <a:spAutoFit/>
              </a:bodyPr>
              <a:lstStyle/>
              <a:p>
                <a:pPr algn="ctr"/>
                <a:r>
                  <a:rPr lang="en-US" altLang="ko-KR" sz="2000" b="1" dirty="0">
                    <a:ln w="0"/>
                    <a:solidFill>
                      <a:schemeClr val="bg1">
                        <a:lumMod val="85000"/>
                      </a:schemeClr>
                    </a:solidFill>
                    <a:effectLst>
                      <a:outerShdw blurRad="38100" dist="19050" dir="2700000" algn="tl" rotWithShape="0">
                        <a:schemeClr val="dk1">
                          <a:alpha val="40000"/>
                        </a:schemeClr>
                      </a:outerShdw>
                    </a:effectLst>
                    <a:cs typeface="Arial" pitchFamily="34" charset="0"/>
                  </a:rPr>
                  <a:t>Consistent Results</a:t>
                </a:r>
                <a:endParaRPr lang="ko-KR" altLang="en-US" sz="2000" b="1" dirty="0">
                  <a:ln w="0"/>
                  <a:solidFill>
                    <a:schemeClr val="bg1">
                      <a:lumMod val="85000"/>
                    </a:schemeClr>
                  </a:solidFill>
                  <a:effectLst>
                    <a:outerShdw blurRad="38100" dist="19050" dir="2700000" algn="tl" rotWithShape="0">
                      <a:schemeClr val="dk1">
                        <a:alpha val="40000"/>
                      </a:schemeClr>
                    </a:outerShdw>
                  </a:effectLst>
                  <a:cs typeface="Arial" pitchFamily="34" charset="0"/>
                </a:endParaRPr>
              </a:p>
            </p:txBody>
          </p:sp>
          <p:sp>
            <p:nvSpPr>
              <p:cNvPr id="24" name="TextBox 23">
                <a:extLst>
                  <a:ext uri="{FF2B5EF4-FFF2-40B4-BE49-F238E27FC236}">
                    <a16:creationId xmlns:a16="http://schemas.microsoft.com/office/drawing/2014/main" id="{A4C7E4F0-7246-40DD-B400-F54D863A763B}"/>
                  </a:ext>
                </a:extLst>
              </p:cNvPr>
              <p:cNvSpPr txBox="1"/>
              <p:nvPr/>
            </p:nvSpPr>
            <p:spPr>
              <a:xfrm>
                <a:off x="840098" y="6308940"/>
                <a:ext cx="2332178" cy="404911"/>
              </a:xfrm>
              <a:prstGeom prst="rect">
                <a:avLst/>
              </a:prstGeom>
              <a:noFill/>
            </p:spPr>
            <p:txBody>
              <a:bodyPr wrap="square" rtlCol="0">
                <a:spAutoFit/>
              </a:bodyPr>
              <a:lstStyle/>
              <a:p>
                <a:pPr algn="ctr"/>
                <a:r>
                  <a:rPr lang="en-US" altLang="ko-KR" sz="2000" b="1" dirty="0">
                    <a:ln w="0"/>
                    <a:solidFill>
                      <a:schemeClr val="bg1">
                        <a:lumMod val="85000"/>
                      </a:schemeClr>
                    </a:solidFill>
                    <a:effectLst>
                      <a:outerShdw blurRad="38100" dist="19050" dir="2700000" algn="tl" rotWithShape="0">
                        <a:schemeClr val="dk1">
                          <a:alpha val="40000"/>
                        </a:schemeClr>
                      </a:outerShdw>
                    </a:effectLst>
                    <a:cs typeface="Arial" pitchFamily="34" charset="0"/>
                  </a:rPr>
                  <a:t>KAP’s Experience</a:t>
                </a:r>
                <a:endParaRPr lang="ko-KR" altLang="en-US" sz="2000" b="1" dirty="0">
                  <a:ln w="0"/>
                  <a:solidFill>
                    <a:schemeClr val="bg1">
                      <a:lumMod val="85000"/>
                    </a:schemeClr>
                  </a:solidFill>
                  <a:effectLst>
                    <a:outerShdw blurRad="38100" dist="19050" dir="2700000" algn="tl" rotWithShape="0">
                      <a:schemeClr val="dk1">
                        <a:alpha val="40000"/>
                      </a:schemeClr>
                    </a:outerShdw>
                  </a:effectLst>
                  <a:cs typeface="Arial" pitchFamily="34" charset="0"/>
                </a:endParaRPr>
              </a:p>
            </p:txBody>
          </p:sp>
          <p:sp>
            <p:nvSpPr>
              <p:cNvPr id="25" name="TextBox 24">
                <a:extLst>
                  <a:ext uri="{FF2B5EF4-FFF2-40B4-BE49-F238E27FC236}">
                    <a16:creationId xmlns:a16="http://schemas.microsoft.com/office/drawing/2014/main" id="{63C6EE98-1340-4B14-BE5D-94E0D82F3C4F}"/>
                  </a:ext>
                </a:extLst>
              </p:cNvPr>
              <p:cNvSpPr txBox="1"/>
              <p:nvPr/>
            </p:nvSpPr>
            <p:spPr>
              <a:xfrm>
                <a:off x="3729851" y="6340107"/>
                <a:ext cx="2916520" cy="404911"/>
              </a:xfrm>
              <a:prstGeom prst="rect">
                <a:avLst/>
              </a:prstGeom>
              <a:noFill/>
            </p:spPr>
            <p:txBody>
              <a:bodyPr wrap="square" rtlCol="0">
                <a:spAutoFit/>
              </a:bodyPr>
              <a:lstStyle/>
              <a:p>
                <a:pPr algn="ctr"/>
                <a:r>
                  <a:rPr lang="en-US" altLang="ko-KR" sz="2000" b="1" dirty="0">
                    <a:ln w="0"/>
                    <a:solidFill>
                      <a:schemeClr val="bg1">
                        <a:lumMod val="85000"/>
                      </a:schemeClr>
                    </a:solidFill>
                    <a:effectLst>
                      <a:outerShdw blurRad="38100" dist="19050" dir="2700000" algn="tl" rotWithShape="0">
                        <a:schemeClr val="dk1">
                          <a:alpha val="40000"/>
                        </a:schemeClr>
                      </a:outerShdw>
                    </a:effectLst>
                    <a:cs typeface="Arial" pitchFamily="34" charset="0"/>
                  </a:rPr>
                  <a:t>Lighten Workload</a:t>
                </a:r>
                <a:endParaRPr lang="ko-KR" altLang="en-US" sz="2000" b="1" dirty="0">
                  <a:ln w="0"/>
                  <a:solidFill>
                    <a:schemeClr val="bg1">
                      <a:lumMod val="85000"/>
                    </a:schemeClr>
                  </a:solidFill>
                  <a:effectLst>
                    <a:outerShdw blurRad="38100" dist="19050" dir="2700000" algn="tl" rotWithShape="0">
                      <a:schemeClr val="dk1">
                        <a:alpha val="40000"/>
                      </a:schemeClr>
                    </a:outerShdw>
                  </a:effectLst>
                  <a:cs typeface="Arial" pitchFamily="34" charset="0"/>
                </a:endParaRPr>
              </a:p>
            </p:txBody>
          </p:sp>
        </p:grpSp>
        <p:grpSp>
          <p:nvGrpSpPr>
            <p:cNvPr id="33" name="Group 32">
              <a:extLst>
                <a:ext uri="{FF2B5EF4-FFF2-40B4-BE49-F238E27FC236}">
                  <a16:creationId xmlns:a16="http://schemas.microsoft.com/office/drawing/2014/main" id="{1CA3CC3C-4901-48F8-ACBB-251FCFEEF011}"/>
                </a:ext>
              </a:extLst>
            </p:cNvPr>
            <p:cNvGrpSpPr/>
            <p:nvPr/>
          </p:nvGrpSpPr>
          <p:grpSpPr>
            <a:xfrm>
              <a:off x="3165095" y="5471347"/>
              <a:ext cx="2691893" cy="229666"/>
              <a:chOff x="4579409" y="4442037"/>
              <a:chExt cx="3707341" cy="229666"/>
            </a:xfrm>
          </p:grpSpPr>
          <p:sp>
            <p:nvSpPr>
              <p:cNvPr id="28" name="Arrow: Chevron 27">
                <a:extLst>
                  <a:ext uri="{FF2B5EF4-FFF2-40B4-BE49-F238E27FC236}">
                    <a16:creationId xmlns:a16="http://schemas.microsoft.com/office/drawing/2014/main" id="{6B137C80-F361-48F3-A67B-FE7DCD0E173B}"/>
                  </a:ext>
                </a:extLst>
              </p:cNvPr>
              <p:cNvSpPr/>
              <p:nvPr/>
            </p:nvSpPr>
            <p:spPr>
              <a:xfrm>
                <a:off x="8096250" y="4442037"/>
                <a:ext cx="190500" cy="229666"/>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0" name="Прямая соединительная линия 88">
                <a:extLst>
                  <a:ext uri="{FF2B5EF4-FFF2-40B4-BE49-F238E27FC236}">
                    <a16:creationId xmlns:a16="http://schemas.microsoft.com/office/drawing/2014/main" id="{60D2FE7B-2DD1-46DF-BFE9-6699028F68C7}"/>
                  </a:ext>
                </a:extLst>
              </p:cNvPr>
              <p:cNvCxnSpPr>
                <a:cxnSpLocks/>
              </p:cNvCxnSpPr>
              <p:nvPr/>
            </p:nvCxnSpPr>
            <p:spPr>
              <a:xfrm flipH="1">
                <a:off x="4579409" y="4556870"/>
                <a:ext cx="3558836" cy="0"/>
              </a:xfrm>
              <a:prstGeom prst="line">
                <a:avLst/>
              </a:prstGeom>
              <a:ln w="57150">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51" name="TextBox 50">
              <a:extLst>
                <a:ext uri="{FF2B5EF4-FFF2-40B4-BE49-F238E27FC236}">
                  <a16:creationId xmlns:a16="http://schemas.microsoft.com/office/drawing/2014/main" id="{4C174207-4A79-4C84-B217-DB9FB7306059}"/>
                </a:ext>
              </a:extLst>
            </p:cNvPr>
            <p:cNvSpPr txBox="1"/>
            <p:nvPr/>
          </p:nvSpPr>
          <p:spPr>
            <a:xfrm>
              <a:off x="5320731" y="5850504"/>
              <a:ext cx="2831081" cy="400110"/>
            </a:xfrm>
            <a:prstGeom prst="rect">
              <a:avLst/>
            </a:prstGeom>
            <a:noFill/>
          </p:spPr>
          <p:txBody>
            <a:bodyPr wrap="square" rtlCol="0">
              <a:spAutoFit/>
            </a:bodyPr>
            <a:lstStyle/>
            <a:p>
              <a:pPr algn="ctr"/>
              <a:r>
                <a:rPr lang="en-US" altLang="ko-KR" sz="2000" b="1" dirty="0">
                  <a:ln w="0"/>
                  <a:solidFill>
                    <a:schemeClr val="bg1">
                      <a:lumMod val="85000"/>
                    </a:schemeClr>
                  </a:solidFill>
                  <a:effectLst>
                    <a:outerShdw blurRad="38100" dist="19050" dir="2700000" algn="tl" rotWithShape="0">
                      <a:schemeClr val="dk1">
                        <a:alpha val="40000"/>
                      </a:schemeClr>
                    </a:outerShdw>
                  </a:effectLst>
                  <a:cs typeface="Arial" pitchFamily="34" charset="0"/>
                </a:rPr>
                <a:t>Quality Personnel </a:t>
              </a:r>
              <a:endParaRPr lang="ko-KR" altLang="en-US" sz="2000" b="1" dirty="0">
                <a:ln w="0"/>
                <a:solidFill>
                  <a:schemeClr val="bg1">
                    <a:lumMod val="85000"/>
                  </a:schemeClr>
                </a:solidFill>
                <a:effectLst>
                  <a:outerShdw blurRad="38100" dist="19050" dir="2700000" algn="tl" rotWithShape="0">
                    <a:schemeClr val="dk1">
                      <a:alpha val="40000"/>
                    </a:schemeClr>
                  </a:outerShdw>
                </a:effectLst>
                <a:cs typeface="Arial" pitchFamily="34" charset="0"/>
              </a:endParaRPr>
            </a:p>
          </p:txBody>
        </p:sp>
        <p:sp>
          <p:nvSpPr>
            <p:cNvPr id="52" name="TextBox 51">
              <a:extLst>
                <a:ext uri="{FF2B5EF4-FFF2-40B4-BE49-F238E27FC236}">
                  <a16:creationId xmlns:a16="http://schemas.microsoft.com/office/drawing/2014/main" id="{7B0A60C1-1A97-4F00-9218-95612E03BF7C}"/>
                </a:ext>
              </a:extLst>
            </p:cNvPr>
            <p:cNvSpPr txBox="1"/>
            <p:nvPr/>
          </p:nvSpPr>
          <p:spPr>
            <a:xfrm>
              <a:off x="488837" y="5374476"/>
              <a:ext cx="2831081" cy="400110"/>
            </a:xfrm>
            <a:prstGeom prst="rect">
              <a:avLst/>
            </a:prstGeom>
            <a:noFill/>
          </p:spPr>
          <p:txBody>
            <a:bodyPr wrap="square" rtlCol="0">
              <a:spAutoFit/>
            </a:bodyPr>
            <a:lstStyle/>
            <a:p>
              <a:pPr algn="ctr"/>
              <a:r>
                <a:rPr lang="en-US" altLang="ko-KR" sz="2000" b="1" dirty="0">
                  <a:ln w="0"/>
                  <a:solidFill>
                    <a:schemeClr val="bg1">
                      <a:lumMod val="85000"/>
                    </a:schemeClr>
                  </a:solidFill>
                  <a:effectLst>
                    <a:outerShdw blurRad="38100" dist="19050" dir="2700000" algn="tl" rotWithShape="0">
                      <a:schemeClr val="dk1">
                        <a:alpha val="40000"/>
                      </a:schemeClr>
                    </a:outerShdw>
                  </a:effectLst>
                  <a:cs typeface="Arial" pitchFamily="34" charset="0"/>
                </a:rPr>
                <a:t>Quality Personnel </a:t>
              </a:r>
              <a:endParaRPr lang="ko-KR" altLang="en-US" sz="2000" b="1" dirty="0">
                <a:ln w="0"/>
                <a:solidFill>
                  <a:schemeClr val="bg1">
                    <a:lumMod val="85000"/>
                  </a:schemeClr>
                </a:solidFill>
                <a:effectLst>
                  <a:outerShdw blurRad="38100" dist="19050" dir="2700000" algn="tl" rotWithShape="0">
                    <a:schemeClr val="dk1">
                      <a:alpha val="40000"/>
                    </a:schemeClr>
                  </a:outerShdw>
                </a:effectLst>
                <a:cs typeface="Arial" pitchFamily="34" charset="0"/>
              </a:endParaRPr>
            </a:p>
          </p:txBody>
        </p:sp>
        <p:grpSp>
          <p:nvGrpSpPr>
            <p:cNvPr id="53" name="Group 52">
              <a:extLst>
                <a:ext uri="{FF2B5EF4-FFF2-40B4-BE49-F238E27FC236}">
                  <a16:creationId xmlns:a16="http://schemas.microsoft.com/office/drawing/2014/main" id="{EF8B2D39-2173-4217-9C00-0763C645454F}"/>
                </a:ext>
              </a:extLst>
            </p:cNvPr>
            <p:cNvGrpSpPr/>
            <p:nvPr/>
          </p:nvGrpSpPr>
          <p:grpSpPr>
            <a:xfrm>
              <a:off x="2895290" y="5948565"/>
              <a:ext cx="2691893" cy="229666"/>
              <a:chOff x="4579409" y="4442037"/>
              <a:chExt cx="3707341" cy="229666"/>
            </a:xfrm>
          </p:grpSpPr>
          <p:sp>
            <p:nvSpPr>
              <p:cNvPr id="54" name="Arrow: Chevron 53">
                <a:extLst>
                  <a:ext uri="{FF2B5EF4-FFF2-40B4-BE49-F238E27FC236}">
                    <a16:creationId xmlns:a16="http://schemas.microsoft.com/office/drawing/2014/main" id="{99C50553-CD48-493E-BFD7-CF1143008601}"/>
                  </a:ext>
                </a:extLst>
              </p:cNvPr>
              <p:cNvSpPr/>
              <p:nvPr/>
            </p:nvSpPr>
            <p:spPr>
              <a:xfrm>
                <a:off x="8096250" y="4442037"/>
                <a:ext cx="190500" cy="229666"/>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55" name="Прямая соединительная линия 88">
                <a:extLst>
                  <a:ext uri="{FF2B5EF4-FFF2-40B4-BE49-F238E27FC236}">
                    <a16:creationId xmlns:a16="http://schemas.microsoft.com/office/drawing/2014/main" id="{4A992BFC-FEF0-4635-B696-F0B1A91B2513}"/>
                  </a:ext>
                </a:extLst>
              </p:cNvPr>
              <p:cNvCxnSpPr>
                <a:cxnSpLocks/>
              </p:cNvCxnSpPr>
              <p:nvPr/>
            </p:nvCxnSpPr>
            <p:spPr>
              <a:xfrm flipH="1">
                <a:off x="4579409" y="4556870"/>
                <a:ext cx="3558836" cy="0"/>
              </a:xfrm>
              <a:prstGeom prst="line">
                <a:avLst/>
              </a:prstGeom>
              <a:ln w="57150">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id="{61CCBC1C-20A1-4686-A629-C18661228A3D}"/>
                </a:ext>
              </a:extLst>
            </p:cNvPr>
            <p:cNvGrpSpPr/>
            <p:nvPr/>
          </p:nvGrpSpPr>
          <p:grpSpPr>
            <a:xfrm>
              <a:off x="3410011" y="5030809"/>
              <a:ext cx="2691893" cy="229666"/>
              <a:chOff x="4579409" y="4442037"/>
              <a:chExt cx="3707341" cy="229666"/>
            </a:xfrm>
          </p:grpSpPr>
          <p:sp>
            <p:nvSpPr>
              <p:cNvPr id="57" name="Arrow: Chevron 56">
                <a:extLst>
                  <a:ext uri="{FF2B5EF4-FFF2-40B4-BE49-F238E27FC236}">
                    <a16:creationId xmlns:a16="http://schemas.microsoft.com/office/drawing/2014/main" id="{6933249E-87A0-475A-94CF-B4C029F1A69D}"/>
                  </a:ext>
                </a:extLst>
              </p:cNvPr>
              <p:cNvSpPr/>
              <p:nvPr/>
            </p:nvSpPr>
            <p:spPr>
              <a:xfrm>
                <a:off x="8096250" y="4442037"/>
                <a:ext cx="190500" cy="229666"/>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58" name="Прямая соединительная линия 88">
                <a:extLst>
                  <a:ext uri="{FF2B5EF4-FFF2-40B4-BE49-F238E27FC236}">
                    <a16:creationId xmlns:a16="http://schemas.microsoft.com/office/drawing/2014/main" id="{FBBEDC14-519E-4AA9-9ACE-635F9ACD3179}"/>
                  </a:ext>
                </a:extLst>
              </p:cNvPr>
              <p:cNvCxnSpPr>
                <a:cxnSpLocks/>
              </p:cNvCxnSpPr>
              <p:nvPr/>
            </p:nvCxnSpPr>
            <p:spPr>
              <a:xfrm flipH="1">
                <a:off x="4579409" y="4556870"/>
                <a:ext cx="3558836" cy="0"/>
              </a:xfrm>
              <a:prstGeom prst="line">
                <a:avLst/>
              </a:prstGeom>
              <a:ln w="57150">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59" name="TextBox 58">
              <a:extLst>
                <a:ext uri="{FF2B5EF4-FFF2-40B4-BE49-F238E27FC236}">
                  <a16:creationId xmlns:a16="http://schemas.microsoft.com/office/drawing/2014/main" id="{482F0D1E-C898-4DA8-8096-4E094D804D11}"/>
                </a:ext>
              </a:extLst>
            </p:cNvPr>
            <p:cNvSpPr txBox="1"/>
            <p:nvPr/>
          </p:nvSpPr>
          <p:spPr>
            <a:xfrm>
              <a:off x="464778" y="4480596"/>
              <a:ext cx="4434928" cy="400110"/>
            </a:xfrm>
            <a:prstGeom prst="rect">
              <a:avLst/>
            </a:prstGeom>
            <a:noFill/>
          </p:spPr>
          <p:txBody>
            <a:bodyPr wrap="square" rtlCol="0">
              <a:spAutoFit/>
            </a:bodyPr>
            <a:lstStyle/>
            <a:p>
              <a:pPr algn="ctr"/>
              <a:r>
                <a:rPr lang="en-US" altLang="ko-KR" sz="2000" b="1" dirty="0">
                  <a:ln w="0"/>
                  <a:solidFill>
                    <a:schemeClr val="bg1">
                      <a:lumMod val="85000"/>
                    </a:schemeClr>
                  </a:solidFill>
                  <a:effectLst>
                    <a:outerShdw blurRad="38100" dist="19050" dir="2700000" algn="tl" rotWithShape="0">
                      <a:schemeClr val="dk1">
                        <a:alpha val="40000"/>
                      </a:schemeClr>
                    </a:outerShdw>
                  </a:effectLst>
                  <a:cs typeface="Arial" pitchFamily="34" charset="0"/>
                </a:rPr>
                <a:t>Lighten Workload</a:t>
              </a:r>
              <a:endParaRPr lang="ko-KR" altLang="en-US" sz="2000" b="1" dirty="0">
                <a:ln w="0"/>
                <a:solidFill>
                  <a:schemeClr val="bg1">
                    <a:lumMod val="85000"/>
                  </a:schemeClr>
                </a:solidFill>
                <a:effectLst>
                  <a:outerShdw blurRad="38100" dist="19050" dir="2700000" algn="tl" rotWithShape="0">
                    <a:schemeClr val="dk1">
                      <a:alpha val="40000"/>
                    </a:schemeClr>
                  </a:outerShdw>
                </a:effectLst>
                <a:cs typeface="Arial" pitchFamily="34" charset="0"/>
              </a:endParaRPr>
            </a:p>
          </p:txBody>
        </p:sp>
        <p:grpSp>
          <p:nvGrpSpPr>
            <p:cNvPr id="60" name="Group 59">
              <a:extLst>
                <a:ext uri="{FF2B5EF4-FFF2-40B4-BE49-F238E27FC236}">
                  <a16:creationId xmlns:a16="http://schemas.microsoft.com/office/drawing/2014/main" id="{D3BF1B9B-7EC6-483A-8015-82C17AA64B6D}"/>
                </a:ext>
              </a:extLst>
            </p:cNvPr>
            <p:cNvGrpSpPr/>
            <p:nvPr/>
          </p:nvGrpSpPr>
          <p:grpSpPr>
            <a:xfrm>
              <a:off x="3771961" y="4582587"/>
              <a:ext cx="2691893" cy="229666"/>
              <a:chOff x="4579409" y="4442037"/>
              <a:chExt cx="3707341" cy="229666"/>
            </a:xfrm>
          </p:grpSpPr>
          <p:sp>
            <p:nvSpPr>
              <p:cNvPr id="61" name="Arrow: Chevron 60">
                <a:extLst>
                  <a:ext uri="{FF2B5EF4-FFF2-40B4-BE49-F238E27FC236}">
                    <a16:creationId xmlns:a16="http://schemas.microsoft.com/office/drawing/2014/main" id="{955B45C2-40CA-4A3A-9296-CF614093AE2D}"/>
                  </a:ext>
                </a:extLst>
              </p:cNvPr>
              <p:cNvSpPr/>
              <p:nvPr/>
            </p:nvSpPr>
            <p:spPr>
              <a:xfrm>
                <a:off x="8096250" y="4442037"/>
                <a:ext cx="190500" cy="229666"/>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62" name="Прямая соединительная линия 88">
                <a:extLst>
                  <a:ext uri="{FF2B5EF4-FFF2-40B4-BE49-F238E27FC236}">
                    <a16:creationId xmlns:a16="http://schemas.microsoft.com/office/drawing/2014/main" id="{BB52C0ED-129B-4393-A9AA-945684F5A2F1}"/>
                  </a:ext>
                </a:extLst>
              </p:cNvPr>
              <p:cNvCxnSpPr>
                <a:cxnSpLocks/>
              </p:cNvCxnSpPr>
              <p:nvPr/>
            </p:nvCxnSpPr>
            <p:spPr>
              <a:xfrm flipH="1">
                <a:off x="4579409" y="4556870"/>
                <a:ext cx="3558836" cy="0"/>
              </a:xfrm>
              <a:prstGeom prst="line">
                <a:avLst/>
              </a:prstGeom>
              <a:ln w="57150">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63" name="TextBox 62">
              <a:extLst>
                <a:ext uri="{FF2B5EF4-FFF2-40B4-BE49-F238E27FC236}">
                  <a16:creationId xmlns:a16="http://schemas.microsoft.com/office/drawing/2014/main" id="{8CA7CA56-4F8B-48D8-B1D8-90B949A9166A}"/>
                </a:ext>
              </a:extLst>
            </p:cNvPr>
            <p:cNvSpPr txBox="1"/>
            <p:nvPr/>
          </p:nvSpPr>
          <p:spPr>
            <a:xfrm>
              <a:off x="5822625" y="4483858"/>
              <a:ext cx="2831079" cy="400110"/>
            </a:xfrm>
            <a:prstGeom prst="rect">
              <a:avLst/>
            </a:prstGeom>
            <a:noFill/>
          </p:spPr>
          <p:txBody>
            <a:bodyPr wrap="square" rtlCol="0">
              <a:spAutoFit/>
            </a:bodyPr>
            <a:lstStyle/>
            <a:p>
              <a:pPr algn="ctr"/>
              <a:r>
                <a:rPr lang="en-US" altLang="ko-KR" sz="2000" b="1" dirty="0">
                  <a:ln w="0"/>
                  <a:solidFill>
                    <a:schemeClr val="bg1">
                      <a:lumMod val="85000"/>
                    </a:schemeClr>
                  </a:solidFill>
                  <a:effectLst>
                    <a:outerShdw blurRad="38100" dist="19050" dir="2700000" algn="tl" rotWithShape="0">
                      <a:schemeClr val="dk1">
                        <a:alpha val="40000"/>
                      </a:schemeClr>
                    </a:outerShdw>
                  </a:effectLst>
                  <a:cs typeface="Arial" pitchFamily="34" charset="0"/>
                </a:rPr>
                <a:t>Shift Focus</a:t>
              </a:r>
              <a:endParaRPr lang="ko-KR" altLang="en-US" sz="2000" b="1" dirty="0">
                <a:ln w="0"/>
                <a:solidFill>
                  <a:schemeClr val="bg1">
                    <a:lumMod val="85000"/>
                  </a:schemeClr>
                </a:solidFill>
                <a:effectLst>
                  <a:outerShdw blurRad="38100" dist="19050" dir="2700000" algn="tl" rotWithShape="0">
                    <a:schemeClr val="dk1">
                      <a:alpha val="40000"/>
                    </a:schemeClr>
                  </a:outerShdw>
                </a:effectLst>
                <a:cs typeface="Arial" pitchFamily="34" charset="0"/>
              </a:endParaRPr>
            </a:p>
          </p:txBody>
        </p:sp>
        <p:sp>
          <p:nvSpPr>
            <p:cNvPr id="64" name="TextBox 63">
              <a:extLst>
                <a:ext uri="{FF2B5EF4-FFF2-40B4-BE49-F238E27FC236}">
                  <a16:creationId xmlns:a16="http://schemas.microsoft.com/office/drawing/2014/main" id="{44D764FB-ED02-42A6-95D3-6DB48EE3965F}"/>
                </a:ext>
              </a:extLst>
            </p:cNvPr>
            <p:cNvSpPr txBox="1"/>
            <p:nvPr/>
          </p:nvSpPr>
          <p:spPr>
            <a:xfrm>
              <a:off x="1904378" y="4023070"/>
              <a:ext cx="2831079" cy="400110"/>
            </a:xfrm>
            <a:prstGeom prst="rect">
              <a:avLst/>
            </a:prstGeom>
            <a:noFill/>
          </p:spPr>
          <p:txBody>
            <a:bodyPr wrap="square" rtlCol="0">
              <a:spAutoFit/>
            </a:bodyPr>
            <a:lstStyle/>
            <a:p>
              <a:pPr algn="ctr"/>
              <a:r>
                <a:rPr lang="en-US" altLang="ko-KR" sz="2000" b="1" dirty="0">
                  <a:ln w="0"/>
                  <a:solidFill>
                    <a:schemeClr val="bg1">
                      <a:lumMod val="85000"/>
                    </a:schemeClr>
                  </a:solidFill>
                  <a:effectLst>
                    <a:outerShdw blurRad="38100" dist="19050" dir="2700000" algn="tl" rotWithShape="0">
                      <a:schemeClr val="dk1">
                        <a:alpha val="40000"/>
                      </a:schemeClr>
                    </a:outerShdw>
                  </a:effectLst>
                  <a:cs typeface="Arial" pitchFamily="34" charset="0"/>
                </a:rPr>
                <a:t>Shift Focus</a:t>
              </a:r>
              <a:endParaRPr lang="ko-KR" altLang="en-US" sz="2000" b="1" dirty="0">
                <a:ln w="0"/>
                <a:solidFill>
                  <a:schemeClr val="bg1">
                    <a:lumMod val="85000"/>
                  </a:schemeClr>
                </a:solidFill>
                <a:effectLst>
                  <a:outerShdw blurRad="38100" dist="19050" dir="2700000" algn="tl" rotWithShape="0">
                    <a:schemeClr val="dk1">
                      <a:alpha val="40000"/>
                    </a:schemeClr>
                  </a:outerShdw>
                </a:effectLst>
                <a:cs typeface="Arial" pitchFamily="34" charset="0"/>
              </a:endParaRPr>
            </a:p>
          </p:txBody>
        </p:sp>
        <p:grpSp>
          <p:nvGrpSpPr>
            <p:cNvPr id="65" name="Group 64">
              <a:extLst>
                <a:ext uri="{FF2B5EF4-FFF2-40B4-BE49-F238E27FC236}">
                  <a16:creationId xmlns:a16="http://schemas.microsoft.com/office/drawing/2014/main" id="{907A67F6-11E4-414E-9F01-2466A6E6FE01}"/>
                </a:ext>
              </a:extLst>
            </p:cNvPr>
            <p:cNvGrpSpPr/>
            <p:nvPr/>
          </p:nvGrpSpPr>
          <p:grpSpPr>
            <a:xfrm>
              <a:off x="4044378" y="4135503"/>
              <a:ext cx="2691893" cy="229666"/>
              <a:chOff x="4579409" y="4442037"/>
              <a:chExt cx="3707341" cy="229666"/>
            </a:xfrm>
          </p:grpSpPr>
          <p:sp>
            <p:nvSpPr>
              <p:cNvPr id="66" name="Arrow: Chevron 65">
                <a:extLst>
                  <a:ext uri="{FF2B5EF4-FFF2-40B4-BE49-F238E27FC236}">
                    <a16:creationId xmlns:a16="http://schemas.microsoft.com/office/drawing/2014/main" id="{0283F18D-B672-41DA-AC13-5CE33D10FC56}"/>
                  </a:ext>
                </a:extLst>
              </p:cNvPr>
              <p:cNvSpPr/>
              <p:nvPr/>
            </p:nvSpPr>
            <p:spPr>
              <a:xfrm>
                <a:off x="8096250" y="4442037"/>
                <a:ext cx="190500" cy="229666"/>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67" name="Прямая соединительная линия 88">
                <a:extLst>
                  <a:ext uri="{FF2B5EF4-FFF2-40B4-BE49-F238E27FC236}">
                    <a16:creationId xmlns:a16="http://schemas.microsoft.com/office/drawing/2014/main" id="{EEB2AC04-FF9B-4066-BC6B-0E15E4E3C939}"/>
                  </a:ext>
                </a:extLst>
              </p:cNvPr>
              <p:cNvCxnSpPr>
                <a:cxnSpLocks/>
              </p:cNvCxnSpPr>
              <p:nvPr/>
            </p:nvCxnSpPr>
            <p:spPr>
              <a:xfrm flipH="1">
                <a:off x="4579409" y="4556870"/>
                <a:ext cx="3558836" cy="0"/>
              </a:xfrm>
              <a:prstGeom prst="line">
                <a:avLst/>
              </a:prstGeom>
              <a:ln w="57150">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68" name="TextBox 67">
              <a:extLst>
                <a:ext uri="{FF2B5EF4-FFF2-40B4-BE49-F238E27FC236}">
                  <a16:creationId xmlns:a16="http://schemas.microsoft.com/office/drawing/2014/main" id="{076EAAAD-01A9-4674-B197-688E17D2CC17}"/>
                </a:ext>
              </a:extLst>
            </p:cNvPr>
            <p:cNvSpPr txBox="1"/>
            <p:nvPr/>
          </p:nvSpPr>
          <p:spPr>
            <a:xfrm>
              <a:off x="2090220" y="3570288"/>
              <a:ext cx="2831079" cy="395366"/>
            </a:xfrm>
            <a:prstGeom prst="rect">
              <a:avLst/>
            </a:prstGeom>
            <a:noFill/>
          </p:spPr>
          <p:txBody>
            <a:bodyPr wrap="square" rtlCol="0">
              <a:spAutoFit/>
            </a:bodyPr>
            <a:lstStyle/>
            <a:p>
              <a:pPr algn="ctr"/>
              <a:r>
                <a:rPr lang="en-US" altLang="ko-KR" sz="2000" b="1" dirty="0">
                  <a:ln w="0"/>
                  <a:solidFill>
                    <a:schemeClr val="bg1">
                      <a:lumMod val="85000"/>
                    </a:schemeClr>
                  </a:solidFill>
                  <a:effectLst>
                    <a:outerShdw blurRad="38100" dist="19050" dir="2700000" algn="tl" rotWithShape="0">
                      <a:schemeClr val="dk1">
                        <a:alpha val="40000"/>
                      </a:schemeClr>
                    </a:outerShdw>
                  </a:effectLst>
                  <a:cs typeface="Arial" pitchFamily="34" charset="0"/>
                </a:rPr>
                <a:t>Reduced Cost</a:t>
              </a:r>
              <a:endParaRPr lang="ko-KR" altLang="en-US" sz="2000" b="1" dirty="0">
                <a:ln w="0"/>
                <a:solidFill>
                  <a:schemeClr val="bg1">
                    <a:lumMod val="85000"/>
                  </a:schemeClr>
                </a:solidFill>
                <a:effectLst>
                  <a:outerShdw blurRad="38100" dist="19050" dir="2700000" algn="tl" rotWithShape="0">
                    <a:schemeClr val="dk1">
                      <a:alpha val="40000"/>
                    </a:schemeClr>
                  </a:outerShdw>
                </a:effectLst>
                <a:cs typeface="Arial" pitchFamily="34" charset="0"/>
              </a:endParaRPr>
            </a:p>
          </p:txBody>
        </p:sp>
        <p:grpSp>
          <p:nvGrpSpPr>
            <p:cNvPr id="69" name="Group 68">
              <a:extLst>
                <a:ext uri="{FF2B5EF4-FFF2-40B4-BE49-F238E27FC236}">
                  <a16:creationId xmlns:a16="http://schemas.microsoft.com/office/drawing/2014/main" id="{0E8285EB-3C53-42CF-AA88-73C9F4A30C67}"/>
                </a:ext>
              </a:extLst>
            </p:cNvPr>
            <p:cNvGrpSpPr/>
            <p:nvPr/>
          </p:nvGrpSpPr>
          <p:grpSpPr>
            <a:xfrm>
              <a:off x="4403212" y="3671927"/>
              <a:ext cx="2691893" cy="229666"/>
              <a:chOff x="4579409" y="4442037"/>
              <a:chExt cx="3707341" cy="229666"/>
            </a:xfrm>
          </p:grpSpPr>
          <p:sp>
            <p:nvSpPr>
              <p:cNvPr id="70" name="Arrow: Chevron 69">
                <a:extLst>
                  <a:ext uri="{FF2B5EF4-FFF2-40B4-BE49-F238E27FC236}">
                    <a16:creationId xmlns:a16="http://schemas.microsoft.com/office/drawing/2014/main" id="{D1A2EDB3-DDD8-4C28-B39F-7838553AEC78}"/>
                  </a:ext>
                </a:extLst>
              </p:cNvPr>
              <p:cNvSpPr/>
              <p:nvPr/>
            </p:nvSpPr>
            <p:spPr>
              <a:xfrm>
                <a:off x="8096250" y="4442037"/>
                <a:ext cx="190500" cy="229666"/>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71" name="Прямая соединительная линия 88">
                <a:extLst>
                  <a:ext uri="{FF2B5EF4-FFF2-40B4-BE49-F238E27FC236}">
                    <a16:creationId xmlns:a16="http://schemas.microsoft.com/office/drawing/2014/main" id="{91BE8A9A-D84E-48BD-B4D9-402B1F080859}"/>
                  </a:ext>
                </a:extLst>
              </p:cNvPr>
              <p:cNvCxnSpPr>
                <a:cxnSpLocks/>
              </p:cNvCxnSpPr>
              <p:nvPr/>
            </p:nvCxnSpPr>
            <p:spPr>
              <a:xfrm flipH="1">
                <a:off x="4579409" y="4556870"/>
                <a:ext cx="3558836" cy="0"/>
              </a:xfrm>
              <a:prstGeom prst="line">
                <a:avLst/>
              </a:prstGeom>
              <a:ln w="57150">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72" name="TextBox 71">
              <a:extLst>
                <a:ext uri="{FF2B5EF4-FFF2-40B4-BE49-F238E27FC236}">
                  <a16:creationId xmlns:a16="http://schemas.microsoft.com/office/drawing/2014/main" id="{06846D24-6B4D-42DF-9A68-FF77770454DC}"/>
                </a:ext>
              </a:extLst>
            </p:cNvPr>
            <p:cNvSpPr txBox="1"/>
            <p:nvPr/>
          </p:nvSpPr>
          <p:spPr>
            <a:xfrm>
              <a:off x="6913026" y="3604719"/>
              <a:ext cx="2831079" cy="400110"/>
            </a:xfrm>
            <a:prstGeom prst="rect">
              <a:avLst/>
            </a:prstGeom>
            <a:noFill/>
          </p:spPr>
          <p:txBody>
            <a:bodyPr wrap="square" rtlCol="0">
              <a:spAutoFit/>
            </a:bodyPr>
            <a:lstStyle/>
            <a:p>
              <a:pPr algn="ctr"/>
              <a:r>
                <a:rPr lang="en-US" altLang="ko-KR" sz="2000" b="1" dirty="0">
                  <a:ln w="0"/>
                  <a:solidFill>
                    <a:schemeClr val="bg1">
                      <a:lumMod val="85000"/>
                    </a:schemeClr>
                  </a:solidFill>
                  <a:effectLst>
                    <a:outerShdw blurRad="38100" dist="19050" dir="2700000" algn="tl" rotWithShape="0">
                      <a:schemeClr val="dk1">
                        <a:alpha val="40000"/>
                      </a:schemeClr>
                    </a:outerShdw>
                  </a:effectLst>
                  <a:cs typeface="Arial" pitchFamily="34" charset="0"/>
                </a:rPr>
                <a:t>Create Opportunities</a:t>
              </a:r>
              <a:endParaRPr lang="ko-KR" altLang="en-US" sz="2000" b="1" dirty="0">
                <a:ln w="0"/>
                <a:solidFill>
                  <a:schemeClr val="bg1">
                    <a:lumMod val="85000"/>
                  </a:schemeClr>
                </a:solidFill>
                <a:effectLst>
                  <a:outerShdw blurRad="38100" dist="19050" dir="2700000" algn="tl" rotWithShape="0">
                    <a:schemeClr val="dk1">
                      <a:alpha val="40000"/>
                    </a:schemeClr>
                  </a:outerShdw>
                </a:effectLst>
                <a:cs typeface="Arial" pitchFamily="34" charset="0"/>
              </a:endParaRPr>
            </a:p>
          </p:txBody>
        </p:sp>
      </p:grpSp>
      <p:sp>
        <p:nvSpPr>
          <p:cNvPr id="74" name="TextBox 73">
            <a:extLst>
              <a:ext uri="{FF2B5EF4-FFF2-40B4-BE49-F238E27FC236}">
                <a16:creationId xmlns:a16="http://schemas.microsoft.com/office/drawing/2014/main" id="{1EEBB7CE-6505-43CB-B896-11F2278A5C45}"/>
              </a:ext>
            </a:extLst>
          </p:cNvPr>
          <p:cNvSpPr txBox="1"/>
          <p:nvPr/>
        </p:nvSpPr>
        <p:spPr>
          <a:xfrm>
            <a:off x="4060329" y="6415777"/>
            <a:ext cx="2862427" cy="400110"/>
          </a:xfrm>
          <a:prstGeom prst="rect">
            <a:avLst/>
          </a:prstGeom>
          <a:noFill/>
        </p:spPr>
        <p:txBody>
          <a:bodyPr wrap="square" rtlCol="0">
            <a:spAutoFit/>
          </a:bodyPr>
          <a:lstStyle/>
          <a:p>
            <a:pPr algn="ctr"/>
            <a:r>
              <a:rPr lang="en-US" sz="2000" dirty="0">
                <a:solidFill>
                  <a:srgbClr val="F7F7F7"/>
                </a:solidFill>
              </a:rPr>
              <a:t>RPS@KAP.US.COM</a:t>
            </a:r>
          </a:p>
        </p:txBody>
      </p:sp>
      <p:sp>
        <p:nvSpPr>
          <p:cNvPr id="12" name="Rectangle 11">
            <a:extLst>
              <a:ext uri="{FF2B5EF4-FFF2-40B4-BE49-F238E27FC236}">
                <a16:creationId xmlns:a16="http://schemas.microsoft.com/office/drawing/2014/main" id="{A005C7AD-8D61-4A8D-B101-C54C18D96B30}"/>
              </a:ext>
            </a:extLst>
          </p:cNvPr>
          <p:cNvSpPr/>
          <p:nvPr/>
        </p:nvSpPr>
        <p:spPr>
          <a:xfrm>
            <a:off x="5937798" y="154419"/>
            <a:ext cx="5926974" cy="584775"/>
          </a:xfrm>
          <a:prstGeom prst="rect">
            <a:avLst/>
          </a:prstGeom>
          <a:solidFill>
            <a:srgbClr val="062F8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en-US" sz="3200" b="1" dirty="0">
                <a:solidFill>
                  <a:srgbClr val="F7F7F7"/>
                </a:solidFill>
              </a:rPr>
              <a:t>Improves Quality </a:t>
            </a:r>
          </a:p>
        </p:txBody>
      </p:sp>
    </p:spTree>
    <p:extLst>
      <p:ext uri="{BB962C8B-B14F-4D97-AF65-F5344CB8AC3E}">
        <p14:creationId xmlns:p14="http://schemas.microsoft.com/office/powerpoint/2010/main" val="115821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a:spLocks/>
          </p:cNvSpPr>
          <p:nvPr/>
        </p:nvSpPr>
        <p:spPr bwMode="auto">
          <a:xfrm>
            <a:off x="-19051" y="0"/>
            <a:ext cx="12192001" cy="6862503"/>
          </a:xfrm>
          <a:custGeom>
            <a:avLst/>
            <a:gdLst>
              <a:gd name="T0" fmla="*/ 3840 w 3840"/>
              <a:gd name="T1" fmla="*/ 0 h 2160"/>
              <a:gd name="T2" fmla="*/ 0 w 3840"/>
              <a:gd name="T3" fmla="*/ 0 h 2160"/>
              <a:gd name="T4" fmla="*/ 0 w 3840"/>
              <a:gd name="T5" fmla="*/ 2160 h 2160"/>
              <a:gd name="T6" fmla="*/ 3840 w 3840"/>
              <a:gd name="T7" fmla="*/ 2160 h 2160"/>
              <a:gd name="T8" fmla="*/ 3840 w 3840"/>
              <a:gd name="T9" fmla="*/ 1363 h 2160"/>
              <a:gd name="T10" fmla="*/ 3335 w 3840"/>
              <a:gd name="T11" fmla="*/ 632 h 2160"/>
              <a:gd name="T12" fmla="*/ 2566 w 3840"/>
              <a:gd name="T13" fmla="*/ 1761 h 2160"/>
              <a:gd name="T14" fmla="*/ 2566 w 3840"/>
              <a:gd name="T15" fmla="*/ 1761 h 2160"/>
              <a:gd name="T16" fmla="*/ 2566 w 3840"/>
              <a:gd name="T17" fmla="*/ 1761 h 2160"/>
              <a:gd name="T18" fmla="*/ 2566 w 3840"/>
              <a:gd name="T19" fmla="*/ 1761 h 2160"/>
              <a:gd name="T20" fmla="*/ 2566 w 3840"/>
              <a:gd name="T21" fmla="*/ 1761 h 2160"/>
              <a:gd name="T22" fmla="*/ 2742 w 3840"/>
              <a:gd name="T23" fmla="*/ 1315 h 2160"/>
              <a:gd name="T24" fmla="*/ 2594 w 3840"/>
              <a:gd name="T25" fmla="*/ 1157 h 2160"/>
              <a:gd name="T26" fmla="*/ 1866 w 3840"/>
              <a:gd name="T27" fmla="*/ 2132 h 2160"/>
              <a:gd name="T28" fmla="*/ 1487 w 3840"/>
              <a:gd name="T29" fmla="*/ 2132 h 2160"/>
              <a:gd name="T30" fmla="*/ 1487 w 3840"/>
              <a:gd name="T31" fmla="*/ 2132 h 2160"/>
              <a:gd name="T32" fmla="*/ 1487 w 3840"/>
              <a:gd name="T33" fmla="*/ 2132 h 2160"/>
              <a:gd name="T34" fmla="*/ 2636 w 3840"/>
              <a:gd name="T35" fmla="*/ 534 h 2160"/>
              <a:gd name="T36" fmla="*/ 2830 w 3840"/>
              <a:gd name="T37" fmla="*/ 850 h 2160"/>
              <a:gd name="T38" fmla="*/ 3331 w 3840"/>
              <a:gd name="T39" fmla="*/ 28 h 2160"/>
              <a:gd name="T40" fmla="*/ 3840 w 3840"/>
              <a:gd name="T41" fmla="*/ 850 h 2160"/>
              <a:gd name="T42" fmla="*/ 3840 w 3840"/>
              <a:gd name="T43" fmla="*/ 850 h 2160"/>
              <a:gd name="T44" fmla="*/ 3840 w 3840"/>
              <a:gd name="T45"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0" h="2160">
                <a:moveTo>
                  <a:pt x="3840" y="0"/>
                </a:moveTo>
                <a:cubicBezTo>
                  <a:pt x="0" y="0"/>
                  <a:pt x="0" y="0"/>
                  <a:pt x="0" y="0"/>
                </a:cubicBezTo>
                <a:cubicBezTo>
                  <a:pt x="0" y="2160"/>
                  <a:pt x="0" y="2160"/>
                  <a:pt x="0" y="2160"/>
                </a:cubicBezTo>
                <a:cubicBezTo>
                  <a:pt x="3840" y="2160"/>
                  <a:pt x="3840" y="2160"/>
                  <a:pt x="3840" y="2160"/>
                </a:cubicBezTo>
                <a:cubicBezTo>
                  <a:pt x="3840" y="1363"/>
                  <a:pt x="3840" y="1363"/>
                  <a:pt x="3840" y="1363"/>
                </a:cubicBezTo>
                <a:cubicBezTo>
                  <a:pt x="3615" y="1039"/>
                  <a:pt x="3335" y="632"/>
                  <a:pt x="3335" y="632"/>
                </a:cubicBezTo>
                <a:cubicBezTo>
                  <a:pt x="2566" y="1761"/>
                  <a:pt x="2566" y="1761"/>
                  <a:pt x="2566" y="1761"/>
                </a:cubicBezTo>
                <a:cubicBezTo>
                  <a:pt x="2566" y="1761"/>
                  <a:pt x="2566" y="1761"/>
                  <a:pt x="2566" y="1761"/>
                </a:cubicBezTo>
                <a:cubicBezTo>
                  <a:pt x="2566" y="1761"/>
                  <a:pt x="2566" y="1761"/>
                  <a:pt x="2566" y="1761"/>
                </a:cubicBezTo>
                <a:cubicBezTo>
                  <a:pt x="2566" y="1761"/>
                  <a:pt x="2566" y="1761"/>
                  <a:pt x="2566" y="1761"/>
                </a:cubicBezTo>
                <a:cubicBezTo>
                  <a:pt x="2566" y="1761"/>
                  <a:pt x="2566" y="1761"/>
                  <a:pt x="2566" y="1761"/>
                </a:cubicBezTo>
                <a:cubicBezTo>
                  <a:pt x="2742" y="1315"/>
                  <a:pt x="2742" y="1315"/>
                  <a:pt x="2742" y="1315"/>
                </a:cubicBezTo>
                <a:cubicBezTo>
                  <a:pt x="2594" y="1157"/>
                  <a:pt x="2594" y="1157"/>
                  <a:pt x="2594" y="1157"/>
                </a:cubicBezTo>
                <a:cubicBezTo>
                  <a:pt x="1866" y="2132"/>
                  <a:pt x="1866" y="2132"/>
                  <a:pt x="1866" y="2132"/>
                </a:cubicBezTo>
                <a:cubicBezTo>
                  <a:pt x="1487" y="2132"/>
                  <a:pt x="1487" y="2132"/>
                  <a:pt x="1487" y="2132"/>
                </a:cubicBezTo>
                <a:cubicBezTo>
                  <a:pt x="1487" y="2132"/>
                  <a:pt x="1487" y="2132"/>
                  <a:pt x="1487" y="2132"/>
                </a:cubicBezTo>
                <a:cubicBezTo>
                  <a:pt x="1487" y="2132"/>
                  <a:pt x="1487" y="2132"/>
                  <a:pt x="1487" y="2132"/>
                </a:cubicBezTo>
                <a:cubicBezTo>
                  <a:pt x="2636" y="534"/>
                  <a:pt x="2636" y="534"/>
                  <a:pt x="2636" y="534"/>
                </a:cubicBezTo>
                <a:cubicBezTo>
                  <a:pt x="2830" y="850"/>
                  <a:pt x="2830" y="850"/>
                  <a:pt x="2830" y="850"/>
                </a:cubicBezTo>
                <a:cubicBezTo>
                  <a:pt x="3331" y="28"/>
                  <a:pt x="3331" y="28"/>
                  <a:pt x="3331" y="28"/>
                </a:cubicBezTo>
                <a:cubicBezTo>
                  <a:pt x="3840" y="850"/>
                  <a:pt x="3840" y="850"/>
                  <a:pt x="3840" y="850"/>
                </a:cubicBezTo>
                <a:cubicBezTo>
                  <a:pt x="3840" y="850"/>
                  <a:pt x="3840" y="850"/>
                  <a:pt x="3840" y="850"/>
                </a:cubicBezTo>
                <a:cubicBezTo>
                  <a:pt x="3840" y="0"/>
                  <a:pt x="3840" y="0"/>
                  <a:pt x="3840" y="0"/>
                </a:cubicBezTo>
              </a:path>
            </a:pathLst>
          </a:custGeom>
          <a:gradFill flip="none" rotWithShape="1">
            <a:gsLst>
              <a:gs pos="0">
                <a:srgbClr val="062F87">
                  <a:shade val="30000"/>
                  <a:satMod val="115000"/>
                </a:srgbClr>
              </a:gs>
              <a:gs pos="50000">
                <a:srgbClr val="062F87">
                  <a:shade val="67500"/>
                  <a:satMod val="115000"/>
                </a:srgbClr>
              </a:gs>
              <a:gs pos="100000">
                <a:srgbClr val="062F87">
                  <a:shade val="100000"/>
                  <a:satMod val="115000"/>
                </a:srgb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8"/>
          <p:cNvSpPr>
            <a:spLocks/>
          </p:cNvSpPr>
          <p:nvPr/>
        </p:nvSpPr>
        <p:spPr bwMode="auto">
          <a:xfrm>
            <a:off x="3867150" y="165217"/>
            <a:ext cx="8286202" cy="6627695"/>
          </a:xfrm>
          <a:custGeom>
            <a:avLst/>
            <a:gdLst>
              <a:gd name="T0" fmla="*/ 1844 w 2353"/>
              <a:gd name="T1" fmla="*/ 0 h 2104"/>
              <a:gd name="T2" fmla="*/ 1343 w 2353"/>
              <a:gd name="T3" fmla="*/ 822 h 2104"/>
              <a:gd name="T4" fmla="*/ 1149 w 2353"/>
              <a:gd name="T5" fmla="*/ 506 h 2104"/>
              <a:gd name="T6" fmla="*/ 0 w 2353"/>
              <a:gd name="T7" fmla="*/ 2104 h 2104"/>
              <a:gd name="T8" fmla="*/ 379 w 2353"/>
              <a:gd name="T9" fmla="*/ 2104 h 2104"/>
              <a:gd name="T10" fmla="*/ 1107 w 2353"/>
              <a:gd name="T11" fmla="*/ 1129 h 2104"/>
              <a:gd name="T12" fmla="*/ 1255 w 2353"/>
              <a:gd name="T13" fmla="*/ 1287 h 2104"/>
              <a:gd name="T14" fmla="*/ 1255 w 2353"/>
              <a:gd name="T15" fmla="*/ 1287 h 2104"/>
              <a:gd name="T16" fmla="*/ 1255 w 2353"/>
              <a:gd name="T17" fmla="*/ 1287 h 2104"/>
              <a:gd name="T18" fmla="*/ 1255 w 2353"/>
              <a:gd name="T19" fmla="*/ 1287 h 2104"/>
              <a:gd name="T20" fmla="*/ 1255 w 2353"/>
              <a:gd name="T21" fmla="*/ 1287 h 2104"/>
              <a:gd name="T22" fmla="*/ 1079 w 2353"/>
              <a:gd name="T23" fmla="*/ 1733 h 2104"/>
              <a:gd name="T24" fmla="*/ 1848 w 2353"/>
              <a:gd name="T25" fmla="*/ 604 h 2104"/>
              <a:gd name="T26" fmla="*/ 2353 w 2353"/>
              <a:gd name="T27" fmla="*/ 1335 h 2104"/>
              <a:gd name="T28" fmla="*/ 2353 w 2353"/>
              <a:gd name="T29" fmla="*/ 822 h 2104"/>
              <a:gd name="T30" fmla="*/ 2353 w 2353"/>
              <a:gd name="T31" fmla="*/ 822 h 2104"/>
              <a:gd name="T32" fmla="*/ 1844 w 2353"/>
              <a:gd name="T33" fmla="*/ 0 h 2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53" h="2104">
                <a:moveTo>
                  <a:pt x="1844" y="0"/>
                </a:moveTo>
                <a:cubicBezTo>
                  <a:pt x="1844" y="0"/>
                  <a:pt x="1844" y="0"/>
                  <a:pt x="1343" y="822"/>
                </a:cubicBezTo>
                <a:cubicBezTo>
                  <a:pt x="1343" y="822"/>
                  <a:pt x="1343" y="822"/>
                  <a:pt x="1149" y="506"/>
                </a:cubicBezTo>
                <a:cubicBezTo>
                  <a:pt x="1149" y="506"/>
                  <a:pt x="1149" y="506"/>
                  <a:pt x="0" y="2104"/>
                </a:cubicBezTo>
                <a:cubicBezTo>
                  <a:pt x="379" y="2104"/>
                  <a:pt x="379" y="2104"/>
                  <a:pt x="379" y="2104"/>
                </a:cubicBezTo>
                <a:cubicBezTo>
                  <a:pt x="379" y="2104"/>
                  <a:pt x="379" y="2104"/>
                  <a:pt x="1107" y="1129"/>
                </a:cubicBezTo>
                <a:cubicBezTo>
                  <a:pt x="1107" y="1129"/>
                  <a:pt x="1107" y="1129"/>
                  <a:pt x="1255" y="1287"/>
                </a:cubicBezTo>
                <a:cubicBezTo>
                  <a:pt x="1255" y="1287"/>
                  <a:pt x="1255" y="1287"/>
                  <a:pt x="1255" y="1287"/>
                </a:cubicBezTo>
                <a:cubicBezTo>
                  <a:pt x="1255" y="1287"/>
                  <a:pt x="1255" y="1287"/>
                  <a:pt x="1255" y="1287"/>
                </a:cubicBezTo>
                <a:cubicBezTo>
                  <a:pt x="1255" y="1287"/>
                  <a:pt x="1255" y="1287"/>
                  <a:pt x="1255" y="1287"/>
                </a:cubicBezTo>
                <a:cubicBezTo>
                  <a:pt x="1255" y="1287"/>
                  <a:pt x="1255" y="1287"/>
                  <a:pt x="1255" y="1287"/>
                </a:cubicBezTo>
                <a:cubicBezTo>
                  <a:pt x="1255" y="1287"/>
                  <a:pt x="1255" y="1287"/>
                  <a:pt x="1079" y="1733"/>
                </a:cubicBezTo>
                <a:cubicBezTo>
                  <a:pt x="1079" y="1733"/>
                  <a:pt x="1079" y="1733"/>
                  <a:pt x="1848" y="604"/>
                </a:cubicBezTo>
                <a:cubicBezTo>
                  <a:pt x="1848" y="604"/>
                  <a:pt x="2128" y="1011"/>
                  <a:pt x="2353" y="1335"/>
                </a:cubicBezTo>
                <a:cubicBezTo>
                  <a:pt x="2353" y="822"/>
                  <a:pt x="2353" y="822"/>
                  <a:pt x="2353" y="822"/>
                </a:cubicBezTo>
                <a:cubicBezTo>
                  <a:pt x="2353" y="822"/>
                  <a:pt x="2353" y="822"/>
                  <a:pt x="2353" y="822"/>
                </a:cubicBezTo>
                <a:cubicBezTo>
                  <a:pt x="2353" y="822"/>
                  <a:pt x="2353" y="822"/>
                  <a:pt x="1844" y="0"/>
                </a:cubicBezTo>
              </a:path>
            </a:pathLst>
          </a:custGeom>
          <a:solidFill>
            <a:schemeClr val="bg1">
              <a:alpha val="64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096" y="659638"/>
            <a:ext cx="5125608" cy="3740912"/>
          </a:xfrm>
          <a:prstGeom prst="rect">
            <a:avLst/>
          </a:prstGeom>
          <a:effectLst/>
        </p:spPr>
      </p:pic>
      <p:sp>
        <p:nvSpPr>
          <p:cNvPr id="9" name="Freeform 6"/>
          <p:cNvSpPr>
            <a:spLocks/>
          </p:cNvSpPr>
          <p:nvPr/>
        </p:nvSpPr>
        <p:spPr bwMode="auto">
          <a:xfrm>
            <a:off x="10447338" y="2819400"/>
            <a:ext cx="11113" cy="20638"/>
          </a:xfrm>
          <a:custGeom>
            <a:avLst/>
            <a:gdLst>
              <a:gd name="T0" fmla="*/ 0 w 5"/>
              <a:gd name="T1" fmla="*/ 9 h 9"/>
              <a:gd name="T2" fmla="*/ 1 w 5"/>
              <a:gd name="T3" fmla="*/ 7 h 9"/>
              <a:gd name="T4" fmla="*/ 5 w 5"/>
              <a:gd name="T5" fmla="*/ 0 h 9"/>
              <a:gd name="T6" fmla="*/ 0 w 5"/>
              <a:gd name="T7" fmla="*/ 9 h 9"/>
            </a:gdLst>
            <a:ahLst/>
            <a:cxnLst>
              <a:cxn ang="0">
                <a:pos x="T0" y="T1"/>
              </a:cxn>
              <a:cxn ang="0">
                <a:pos x="T2" y="T3"/>
              </a:cxn>
              <a:cxn ang="0">
                <a:pos x="T4" y="T5"/>
              </a:cxn>
              <a:cxn ang="0">
                <a:pos x="T6" y="T7"/>
              </a:cxn>
            </a:cxnLst>
            <a:rect l="0" t="0" r="r" b="b"/>
            <a:pathLst>
              <a:path w="5" h="9">
                <a:moveTo>
                  <a:pt x="0" y="9"/>
                </a:moveTo>
                <a:cubicBezTo>
                  <a:pt x="0" y="8"/>
                  <a:pt x="1" y="8"/>
                  <a:pt x="1" y="7"/>
                </a:cubicBezTo>
                <a:cubicBezTo>
                  <a:pt x="1" y="7"/>
                  <a:pt x="1" y="7"/>
                  <a:pt x="5" y="0"/>
                </a:cubicBezTo>
                <a:cubicBezTo>
                  <a:pt x="3" y="3"/>
                  <a:pt x="2" y="6"/>
                  <a:pt x="0" y="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p:cNvSpPr>
            <a:spLocks/>
          </p:cNvSpPr>
          <p:nvPr/>
        </p:nvSpPr>
        <p:spPr bwMode="auto">
          <a:xfrm>
            <a:off x="10447338" y="2819400"/>
            <a:ext cx="11113" cy="20638"/>
          </a:xfrm>
          <a:custGeom>
            <a:avLst/>
            <a:gdLst>
              <a:gd name="T0" fmla="*/ 5 w 5"/>
              <a:gd name="T1" fmla="*/ 0 h 9"/>
              <a:gd name="T2" fmla="*/ 0 w 5"/>
              <a:gd name="T3" fmla="*/ 9 h 9"/>
              <a:gd name="T4" fmla="*/ 1 w 5"/>
              <a:gd name="T5" fmla="*/ 7 h 9"/>
              <a:gd name="T6" fmla="*/ 5 w 5"/>
              <a:gd name="T7" fmla="*/ 0 h 9"/>
            </a:gdLst>
            <a:ahLst/>
            <a:cxnLst>
              <a:cxn ang="0">
                <a:pos x="T0" y="T1"/>
              </a:cxn>
              <a:cxn ang="0">
                <a:pos x="T2" y="T3"/>
              </a:cxn>
              <a:cxn ang="0">
                <a:pos x="T4" y="T5"/>
              </a:cxn>
              <a:cxn ang="0">
                <a:pos x="T6" y="T7"/>
              </a:cxn>
            </a:cxnLst>
            <a:rect l="0" t="0" r="r" b="b"/>
            <a:pathLst>
              <a:path w="5" h="9">
                <a:moveTo>
                  <a:pt x="5" y="0"/>
                </a:moveTo>
                <a:cubicBezTo>
                  <a:pt x="3" y="3"/>
                  <a:pt x="2" y="6"/>
                  <a:pt x="0" y="9"/>
                </a:cubicBezTo>
                <a:cubicBezTo>
                  <a:pt x="0" y="8"/>
                  <a:pt x="1" y="8"/>
                  <a:pt x="1" y="7"/>
                </a:cubicBezTo>
                <a:cubicBezTo>
                  <a:pt x="1" y="7"/>
                  <a:pt x="1" y="7"/>
                  <a:pt x="5" y="0"/>
                </a:cubicBezTo>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619500" y="65088"/>
            <a:ext cx="5729288" cy="5126038"/>
          </a:xfrm>
          <a:custGeom>
            <a:avLst/>
            <a:gdLst>
              <a:gd name="T0" fmla="*/ 1255 w 2353"/>
              <a:gd name="T1" fmla="*/ 1287 h 2104"/>
              <a:gd name="T2" fmla="*/ 1079 w 2353"/>
              <a:gd name="T3" fmla="*/ 1733 h 2104"/>
              <a:gd name="T4" fmla="*/ 1079 w 2353"/>
              <a:gd name="T5" fmla="*/ 1733 h 2104"/>
              <a:gd name="T6" fmla="*/ 1255 w 2353"/>
              <a:gd name="T7" fmla="*/ 1287 h 2104"/>
              <a:gd name="T8" fmla="*/ 1255 w 2353"/>
              <a:gd name="T9" fmla="*/ 1287 h 2104"/>
              <a:gd name="T10" fmla="*/ 1844 w 2353"/>
              <a:gd name="T11" fmla="*/ 0 h 2104"/>
              <a:gd name="T12" fmla="*/ 1343 w 2353"/>
              <a:gd name="T13" fmla="*/ 822 h 2104"/>
              <a:gd name="T14" fmla="*/ 1149 w 2353"/>
              <a:gd name="T15" fmla="*/ 506 h 2104"/>
              <a:gd name="T16" fmla="*/ 0 w 2353"/>
              <a:gd name="T17" fmla="*/ 2104 h 2104"/>
              <a:gd name="T18" fmla="*/ 0 w 2353"/>
              <a:gd name="T19" fmla="*/ 2104 h 2104"/>
              <a:gd name="T20" fmla="*/ 1149 w 2353"/>
              <a:gd name="T21" fmla="*/ 506 h 2104"/>
              <a:gd name="T22" fmla="*/ 1343 w 2353"/>
              <a:gd name="T23" fmla="*/ 822 h 2104"/>
              <a:gd name="T24" fmla="*/ 1844 w 2353"/>
              <a:gd name="T25" fmla="*/ 0 h 2104"/>
              <a:gd name="T26" fmla="*/ 2353 w 2353"/>
              <a:gd name="T27" fmla="*/ 822 h 2104"/>
              <a:gd name="T28" fmla="*/ 2353 w 2353"/>
              <a:gd name="T29" fmla="*/ 822 h 2104"/>
              <a:gd name="T30" fmla="*/ 2353 w 2353"/>
              <a:gd name="T31" fmla="*/ 822 h 2104"/>
              <a:gd name="T32" fmla="*/ 1844 w 2353"/>
              <a:gd name="T33" fmla="*/ 0 h 2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53" h="2104">
                <a:moveTo>
                  <a:pt x="1255" y="1287"/>
                </a:moveTo>
                <a:cubicBezTo>
                  <a:pt x="1255" y="1287"/>
                  <a:pt x="1255" y="1287"/>
                  <a:pt x="1079" y="1733"/>
                </a:cubicBezTo>
                <a:cubicBezTo>
                  <a:pt x="1079" y="1733"/>
                  <a:pt x="1079" y="1733"/>
                  <a:pt x="1079" y="1733"/>
                </a:cubicBezTo>
                <a:cubicBezTo>
                  <a:pt x="1255" y="1287"/>
                  <a:pt x="1255" y="1287"/>
                  <a:pt x="1255" y="1287"/>
                </a:cubicBezTo>
                <a:cubicBezTo>
                  <a:pt x="1255" y="1287"/>
                  <a:pt x="1255" y="1287"/>
                  <a:pt x="1255" y="1287"/>
                </a:cubicBezTo>
                <a:moveTo>
                  <a:pt x="1844" y="0"/>
                </a:moveTo>
                <a:cubicBezTo>
                  <a:pt x="1844" y="0"/>
                  <a:pt x="1844" y="0"/>
                  <a:pt x="1343" y="822"/>
                </a:cubicBezTo>
                <a:cubicBezTo>
                  <a:pt x="1343" y="822"/>
                  <a:pt x="1343" y="822"/>
                  <a:pt x="1149" y="506"/>
                </a:cubicBezTo>
                <a:cubicBezTo>
                  <a:pt x="1149" y="506"/>
                  <a:pt x="1149" y="506"/>
                  <a:pt x="0" y="2104"/>
                </a:cubicBezTo>
                <a:cubicBezTo>
                  <a:pt x="0" y="2104"/>
                  <a:pt x="0" y="2104"/>
                  <a:pt x="0" y="2104"/>
                </a:cubicBezTo>
                <a:cubicBezTo>
                  <a:pt x="1149" y="506"/>
                  <a:pt x="1149" y="506"/>
                  <a:pt x="1149" y="506"/>
                </a:cubicBezTo>
                <a:cubicBezTo>
                  <a:pt x="1343" y="822"/>
                  <a:pt x="1343" y="822"/>
                  <a:pt x="1343" y="822"/>
                </a:cubicBezTo>
                <a:cubicBezTo>
                  <a:pt x="1844" y="0"/>
                  <a:pt x="1844" y="0"/>
                  <a:pt x="1844" y="0"/>
                </a:cubicBezTo>
                <a:cubicBezTo>
                  <a:pt x="2353" y="822"/>
                  <a:pt x="2353" y="822"/>
                  <a:pt x="2353" y="822"/>
                </a:cubicBezTo>
                <a:cubicBezTo>
                  <a:pt x="2353" y="822"/>
                  <a:pt x="2353" y="822"/>
                  <a:pt x="2353" y="822"/>
                </a:cubicBezTo>
                <a:cubicBezTo>
                  <a:pt x="2353" y="822"/>
                  <a:pt x="2353" y="822"/>
                  <a:pt x="2353" y="822"/>
                </a:cubicBezTo>
                <a:cubicBezTo>
                  <a:pt x="2353" y="822"/>
                  <a:pt x="2353" y="822"/>
                  <a:pt x="1844" y="0"/>
                </a:cubicBezTo>
              </a:path>
            </a:pathLst>
          </a:custGeom>
          <a:solidFill>
            <a:srgbClr val="1C4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 name="Picture 2">
            <a:extLst>
              <a:ext uri="{FF2B5EF4-FFF2-40B4-BE49-F238E27FC236}">
                <a16:creationId xmlns:a16="http://schemas.microsoft.com/office/drawing/2014/main" id="{484611AD-CBDF-4352-A461-AF1FC195590C}"/>
              </a:ext>
            </a:extLst>
          </p:cNvPr>
          <p:cNvPicPr>
            <a:picLocks noChangeAspect="1"/>
          </p:cNvPicPr>
          <p:nvPr/>
        </p:nvPicPr>
        <p:blipFill>
          <a:blip r:embed="rId3"/>
          <a:stretch>
            <a:fillRect/>
          </a:stretch>
        </p:blipFill>
        <p:spPr>
          <a:xfrm>
            <a:off x="8700295" y="4496380"/>
            <a:ext cx="3077378" cy="2246669"/>
          </a:xfrm>
          <a:prstGeom prst="rect">
            <a:avLst/>
          </a:prstGeom>
        </p:spPr>
      </p:pic>
      <p:sp>
        <p:nvSpPr>
          <p:cNvPr id="13" name="TextBox 12">
            <a:extLst>
              <a:ext uri="{FF2B5EF4-FFF2-40B4-BE49-F238E27FC236}">
                <a16:creationId xmlns:a16="http://schemas.microsoft.com/office/drawing/2014/main" id="{60279D31-4585-4731-8DD8-BD539206E347}"/>
              </a:ext>
            </a:extLst>
          </p:cNvPr>
          <p:cNvSpPr txBox="1"/>
          <p:nvPr/>
        </p:nvSpPr>
        <p:spPr>
          <a:xfrm>
            <a:off x="-123452" y="6363853"/>
            <a:ext cx="2862427" cy="400110"/>
          </a:xfrm>
          <a:prstGeom prst="rect">
            <a:avLst/>
          </a:prstGeom>
          <a:noFill/>
        </p:spPr>
        <p:txBody>
          <a:bodyPr wrap="square" rtlCol="0">
            <a:spAutoFit/>
          </a:bodyPr>
          <a:lstStyle/>
          <a:p>
            <a:pPr algn="ctr"/>
            <a:r>
              <a:rPr lang="en-US" sz="2000" dirty="0">
                <a:solidFill>
                  <a:srgbClr val="F7F7F7"/>
                </a:solidFill>
              </a:rPr>
              <a:t>RPS@KAP.US.COM</a:t>
            </a:r>
          </a:p>
        </p:txBody>
      </p:sp>
    </p:spTree>
    <p:extLst>
      <p:ext uri="{BB962C8B-B14F-4D97-AF65-F5344CB8AC3E}">
        <p14:creationId xmlns:p14="http://schemas.microsoft.com/office/powerpoint/2010/main" val="2250481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a:spLocks/>
          </p:cNvSpPr>
          <p:nvPr/>
        </p:nvSpPr>
        <p:spPr bwMode="auto">
          <a:xfrm>
            <a:off x="0" y="0"/>
            <a:ext cx="12192001" cy="6862503"/>
          </a:xfrm>
          <a:custGeom>
            <a:avLst/>
            <a:gdLst>
              <a:gd name="T0" fmla="*/ 3840 w 3840"/>
              <a:gd name="T1" fmla="*/ 0 h 2160"/>
              <a:gd name="T2" fmla="*/ 0 w 3840"/>
              <a:gd name="T3" fmla="*/ 0 h 2160"/>
              <a:gd name="T4" fmla="*/ 0 w 3840"/>
              <a:gd name="T5" fmla="*/ 2160 h 2160"/>
              <a:gd name="T6" fmla="*/ 3840 w 3840"/>
              <a:gd name="T7" fmla="*/ 2160 h 2160"/>
              <a:gd name="T8" fmla="*/ 3840 w 3840"/>
              <a:gd name="T9" fmla="*/ 1363 h 2160"/>
              <a:gd name="T10" fmla="*/ 3335 w 3840"/>
              <a:gd name="T11" fmla="*/ 632 h 2160"/>
              <a:gd name="T12" fmla="*/ 2566 w 3840"/>
              <a:gd name="T13" fmla="*/ 1761 h 2160"/>
              <a:gd name="T14" fmla="*/ 2566 w 3840"/>
              <a:gd name="T15" fmla="*/ 1761 h 2160"/>
              <a:gd name="T16" fmla="*/ 2566 w 3840"/>
              <a:gd name="T17" fmla="*/ 1761 h 2160"/>
              <a:gd name="T18" fmla="*/ 2566 w 3840"/>
              <a:gd name="T19" fmla="*/ 1761 h 2160"/>
              <a:gd name="T20" fmla="*/ 2566 w 3840"/>
              <a:gd name="T21" fmla="*/ 1761 h 2160"/>
              <a:gd name="T22" fmla="*/ 2742 w 3840"/>
              <a:gd name="T23" fmla="*/ 1315 h 2160"/>
              <a:gd name="T24" fmla="*/ 2594 w 3840"/>
              <a:gd name="T25" fmla="*/ 1157 h 2160"/>
              <a:gd name="T26" fmla="*/ 1866 w 3840"/>
              <a:gd name="T27" fmla="*/ 2132 h 2160"/>
              <a:gd name="T28" fmla="*/ 1487 w 3840"/>
              <a:gd name="T29" fmla="*/ 2132 h 2160"/>
              <a:gd name="T30" fmla="*/ 1487 w 3840"/>
              <a:gd name="T31" fmla="*/ 2132 h 2160"/>
              <a:gd name="T32" fmla="*/ 1487 w 3840"/>
              <a:gd name="T33" fmla="*/ 2132 h 2160"/>
              <a:gd name="T34" fmla="*/ 2636 w 3840"/>
              <a:gd name="T35" fmla="*/ 534 h 2160"/>
              <a:gd name="T36" fmla="*/ 2830 w 3840"/>
              <a:gd name="T37" fmla="*/ 850 h 2160"/>
              <a:gd name="T38" fmla="*/ 3331 w 3840"/>
              <a:gd name="T39" fmla="*/ 28 h 2160"/>
              <a:gd name="T40" fmla="*/ 3840 w 3840"/>
              <a:gd name="T41" fmla="*/ 850 h 2160"/>
              <a:gd name="T42" fmla="*/ 3840 w 3840"/>
              <a:gd name="T43" fmla="*/ 850 h 2160"/>
              <a:gd name="T44" fmla="*/ 3840 w 3840"/>
              <a:gd name="T45"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0" h="2160">
                <a:moveTo>
                  <a:pt x="3840" y="0"/>
                </a:moveTo>
                <a:cubicBezTo>
                  <a:pt x="0" y="0"/>
                  <a:pt x="0" y="0"/>
                  <a:pt x="0" y="0"/>
                </a:cubicBezTo>
                <a:cubicBezTo>
                  <a:pt x="0" y="2160"/>
                  <a:pt x="0" y="2160"/>
                  <a:pt x="0" y="2160"/>
                </a:cubicBezTo>
                <a:cubicBezTo>
                  <a:pt x="3840" y="2160"/>
                  <a:pt x="3840" y="2160"/>
                  <a:pt x="3840" y="2160"/>
                </a:cubicBezTo>
                <a:cubicBezTo>
                  <a:pt x="3840" y="1363"/>
                  <a:pt x="3840" y="1363"/>
                  <a:pt x="3840" y="1363"/>
                </a:cubicBezTo>
                <a:cubicBezTo>
                  <a:pt x="3615" y="1039"/>
                  <a:pt x="3335" y="632"/>
                  <a:pt x="3335" y="632"/>
                </a:cubicBezTo>
                <a:cubicBezTo>
                  <a:pt x="2566" y="1761"/>
                  <a:pt x="2566" y="1761"/>
                  <a:pt x="2566" y="1761"/>
                </a:cubicBezTo>
                <a:cubicBezTo>
                  <a:pt x="2566" y="1761"/>
                  <a:pt x="2566" y="1761"/>
                  <a:pt x="2566" y="1761"/>
                </a:cubicBezTo>
                <a:cubicBezTo>
                  <a:pt x="2566" y="1761"/>
                  <a:pt x="2566" y="1761"/>
                  <a:pt x="2566" y="1761"/>
                </a:cubicBezTo>
                <a:cubicBezTo>
                  <a:pt x="2566" y="1761"/>
                  <a:pt x="2566" y="1761"/>
                  <a:pt x="2566" y="1761"/>
                </a:cubicBezTo>
                <a:cubicBezTo>
                  <a:pt x="2566" y="1761"/>
                  <a:pt x="2566" y="1761"/>
                  <a:pt x="2566" y="1761"/>
                </a:cubicBezTo>
                <a:cubicBezTo>
                  <a:pt x="2742" y="1315"/>
                  <a:pt x="2742" y="1315"/>
                  <a:pt x="2742" y="1315"/>
                </a:cubicBezTo>
                <a:cubicBezTo>
                  <a:pt x="2594" y="1157"/>
                  <a:pt x="2594" y="1157"/>
                  <a:pt x="2594" y="1157"/>
                </a:cubicBezTo>
                <a:cubicBezTo>
                  <a:pt x="1866" y="2132"/>
                  <a:pt x="1866" y="2132"/>
                  <a:pt x="1866" y="2132"/>
                </a:cubicBezTo>
                <a:cubicBezTo>
                  <a:pt x="1487" y="2132"/>
                  <a:pt x="1487" y="2132"/>
                  <a:pt x="1487" y="2132"/>
                </a:cubicBezTo>
                <a:cubicBezTo>
                  <a:pt x="1487" y="2132"/>
                  <a:pt x="1487" y="2132"/>
                  <a:pt x="1487" y="2132"/>
                </a:cubicBezTo>
                <a:cubicBezTo>
                  <a:pt x="1487" y="2132"/>
                  <a:pt x="1487" y="2132"/>
                  <a:pt x="1487" y="2132"/>
                </a:cubicBezTo>
                <a:cubicBezTo>
                  <a:pt x="2636" y="534"/>
                  <a:pt x="2636" y="534"/>
                  <a:pt x="2636" y="534"/>
                </a:cubicBezTo>
                <a:cubicBezTo>
                  <a:pt x="2830" y="850"/>
                  <a:pt x="2830" y="850"/>
                  <a:pt x="2830" y="850"/>
                </a:cubicBezTo>
                <a:cubicBezTo>
                  <a:pt x="3331" y="28"/>
                  <a:pt x="3331" y="28"/>
                  <a:pt x="3331" y="28"/>
                </a:cubicBezTo>
                <a:cubicBezTo>
                  <a:pt x="3840" y="850"/>
                  <a:pt x="3840" y="850"/>
                  <a:pt x="3840" y="850"/>
                </a:cubicBezTo>
                <a:cubicBezTo>
                  <a:pt x="3840" y="850"/>
                  <a:pt x="3840" y="850"/>
                  <a:pt x="3840" y="850"/>
                </a:cubicBezTo>
                <a:cubicBezTo>
                  <a:pt x="3840" y="0"/>
                  <a:pt x="3840" y="0"/>
                  <a:pt x="3840" y="0"/>
                </a:cubicBezTo>
              </a:path>
            </a:pathLst>
          </a:custGeom>
          <a:solidFill>
            <a:srgbClr val="062F87">
              <a:alpha val="78000"/>
            </a:srgb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rotWithShape="1">
          <a:blip r:embed="rId3" cstate="print">
            <a:duotone>
              <a:prstClr val="black"/>
              <a:schemeClr val="accent1">
                <a:tint val="45000"/>
                <a:satMod val="400000"/>
              </a:schemeClr>
            </a:duotone>
            <a:extLst>
              <a:ext uri="{BEBA8EAE-BF5A-486C-A8C5-ECC9F3942E4B}">
                <a14:imgProps xmlns:a14="http://schemas.microsoft.com/office/drawing/2010/main">
                  <a14:imgLayer r:embed="rId4">
                    <a14:imgEffect>
                      <a14:saturation sat="0"/>
                    </a14:imgEffect>
                    <a14:imgEffect>
                      <a14:brightnessContrast bright="-40000"/>
                    </a14:imgEffect>
                  </a14:imgLayer>
                </a14:imgProps>
              </a:ext>
              <a:ext uri="{28A0092B-C50C-407E-A947-70E740481C1C}">
                <a14:useLocalDpi xmlns:a14="http://schemas.microsoft.com/office/drawing/2010/main" val="0"/>
              </a:ext>
            </a:extLst>
          </a:blip>
          <a:srcRect t="41690" b="8605"/>
          <a:stretch/>
        </p:blipFill>
        <p:spPr>
          <a:xfrm>
            <a:off x="0" y="1"/>
            <a:ext cx="12192000" cy="6842234"/>
          </a:xfrm>
          <a:prstGeom prst="rect">
            <a:avLst/>
          </a:prstGeom>
        </p:spPr>
      </p:pic>
      <p:sp>
        <p:nvSpPr>
          <p:cNvPr id="12" name="Rectangle 11"/>
          <p:cNvSpPr/>
          <p:nvPr/>
        </p:nvSpPr>
        <p:spPr>
          <a:xfrm>
            <a:off x="876389" y="2586676"/>
            <a:ext cx="10439221" cy="1569660"/>
          </a:xfrm>
          <a:prstGeom prst="rect">
            <a:avLst/>
          </a:prstGeom>
        </p:spPr>
        <p:txBody>
          <a:bodyPr wrap="square">
            <a:spAutoFit/>
          </a:bodyPr>
          <a:lstStyle/>
          <a:p>
            <a:pPr algn="ctr"/>
            <a:r>
              <a:rPr lang="en-US" sz="4800" b="1" dirty="0">
                <a:ln>
                  <a:solidFill>
                    <a:srgbClr val="F7F7F7"/>
                  </a:solidFill>
                </a:ln>
                <a:solidFill>
                  <a:schemeClr val="bg1">
                    <a:lumMod val="95000"/>
                  </a:schemeClr>
                </a:solidFill>
              </a:rPr>
              <a:t>Innovative Approach to Planning and Scheduling</a:t>
            </a:r>
          </a:p>
        </p:txBody>
      </p:sp>
      <p:sp>
        <p:nvSpPr>
          <p:cNvPr id="9" name="Freeform 6"/>
          <p:cNvSpPr>
            <a:spLocks/>
          </p:cNvSpPr>
          <p:nvPr/>
        </p:nvSpPr>
        <p:spPr bwMode="auto">
          <a:xfrm>
            <a:off x="10447338" y="2819400"/>
            <a:ext cx="11113" cy="20638"/>
          </a:xfrm>
          <a:custGeom>
            <a:avLst/>
            <a:gdLst>
              <a:gd name="T0" fmla="*/ 0 w 5"/>
              <a:gd name="T1" fmla="*/ 9 h 9"/>
              <a:gd name="T2" fmla="*/ 1 w 5"/>
              <a:gd name="T3" fmla="*/ 7 h 9"/>
              <a:gd name="T4" fmla="*/ 5 w 5"/>
              <a:gd name="T5" fmla="*/ 0 h 9"/>
              <a:gd name="T6" fmla="*/ 0 w 5"/>
              <a:gd name="T7" fmla="*/ 9 h 9"/>
            </a:gdLst>
            <a:ahLst/>
            <a:cxnLst>
              <a:cxn ang="0">
                <a:pos x="T0" y="T1"/>
              </a:cxn>
              <a:cxn ang="0">
                <a:pos x="T2" y="T3"/>
              </a:cxn>
              <a:cxn ang="0">
                <a:pos x="T4" y="T5"/>
              </a:cxn>
              <a:cxn ang="0">
                <a:pos x="T6" y="T7"/>
              </a:cxn>
            </a:cxnLst>
            <a:rect l="0" t="0" r="r" b="b"/>
            <a:pathLst>
              <a:path w="5" h="9">
                <a:moveTo>
                  <a:pt x="0" y="9"/>
                </a:moveTo>
                <a:cubicBezTo>
                  <a:pt x="0" y="8"/>
                  <a:pt x="1" y="8"/>
                  <a:pt x="1" y="7"/>
                </a:cubicBezTo>
                <a:cubicBezTo>
                  <a:pt x="1" y="7"/>
                  <a:pt x="1" y="7"/>
                  <a:pt x="5" y="0"/>
                </a:cubicBezTo>
                <a:cubicBezTo>
                  <a:pt x="3" y="3"/>
                  <a:pt x="2" y="6"/>
                  <a:pt x="0" y="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p:cNvSpPr>
            <a:spLocks/>
          </p:cNvSpPr>
          <p:nvPr/>
        </p:nvSpPr>
        <p:spPr bwMode="auto">
          <a:xfrm>
            <a:off x="10447338" y="2819400"/>
            <a:ext cx="11113" cy="20638"/>
          </a:xfrm>
          <a:custGeom>
            <a:avLst/>
            <a:gdLst>
              <a:gd name="T0" fmla="*/ 5 w 5"/>
              <a:gd name="T1" fmla="*/ 0 h 9"/>
              <a:gd name="T2" fmla="*/ 0 w 5"/>
              <a:gd name="T3" fmla="*/ 9 h 9"/>
              <a:gd name="T4" fmla="*/ 1 w 5"/>
              <a:gd name="T5" fmla="*/ 7 h 9"/>
              <a:gd name="T6" fmla="*/ 5 w 5"/>
              <a:gd name="T7" fmla="*/ 0 h 9"/>
            </a:gdLst>
            <a:ahLst/>
            <a:cxnLst>
              <a:cxn ang="0">
                <a:pos x="T0" y="T1"/>
              </a:cxn>
              <a:cxn ang="0">
                <a:pos x="T2" y="T3"/>
              </a:cxn>
              <a:cxn ang="0">
                <a:pos x="T4" y="T5"/>
              </a:cxn>
              <a:cxn ang="0">
                <a:pos x="T6" y="T7"/>
              </a:cxn>
            </a:cxnLst>
            <a:rect l="0" t="0" r="r" b="b"/>
            <a:pathLst>
              <a:path w="5" h="9">
                <a:moveTo>
                  <a:pt x="5" y="0"/>
                </a:moveTo>
                <a:cubicBezTo>
                  <a:pt x="3" y="3"/>
                  <a:pt x="2" y="6"/>
                  <a:pt x="0" y="9"/>
                </a:cubicBezTo>
                <a:cubicBezTo>
                  <a:pt x="0" y="8"/>
                  <a:pt x="1" y="8"/>
                  <a:pt x="1" y="7"/>
                </a:cubicBezTo>
                <a:cubicBezTo>
                  <a:pt x="1" y="7"/>
                  <a:pt x="1" y="7"/>
                  <a:pt x="5" y="0"/>
                </a:cubicBezTo>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619500" y="65088"/>
            <a:ext cx="5729288" cy="5126038"/>
          </a:xfrm>
          <a:custGeom>
            <a:avLst/>
            <a:gdLst>
              <a:gd name="T0" fmla="*/ 1255 w 2353"/>
              <a:gd name="T1" fmla="*/ 1287 h 2104"/>
              <a:gd name="T2" fmla="*/ 1079 w 2353"/>
              <a:gd name="T3" fmla="*/ 1733 h 2104"/>
              <a:gd name="T4" fmla="*/ 1079 w 2353"/>
              <a:gd name="T5" fmla="*/ 1733 h 2104"/>
              <a:gd name="T6" fmla="*/ 1255 w 2353"/>
              <a:gd name="T7" fmla="*/ 1287 h 2104"/>
              <a:gd name="T8" fmla="*/ 1255 w 2353"/>
              <a:gd name="T9" fmla="*/ 1287 h 2104"/>
              <a:gd name="T10" fmla="*/ 1844 w 2353"/>
              <a:gd name="T11" fmla="*/ 0 h 2104"/>
              <a:gd name="T12" fmla="*/ 1343 w 2353"/>
              <a:gd name="T13" fmla="*/ 822 h 2104"/>
              <a:gd name="T14" fmla="*/ 1149 w 2353"/>
              <a:gd name="T15" fmla="*/ 506 h 2104"/>
              <a:gd name="T16" fmla="*/ 0 w 2353"/>
              <a:gd name="T17" fmla="*/ 2104 h 2104"/>
              <a:gd name="T18" fmla="*/ 0 w 2353"/>
              <a:gd name="T19" fmla="*/ 2104 h 2104"/>
              <a:gd name="T20" fmla="*/ 1149 w 2353"/>
              <a:gd name="T21" fmla="*/ 506 h 2104"/>
              <a:gd name="T22" fmla="*/ 1343 w 2353"/>
              <a:gd name="T23" fmla="*/ 822 h 2104"/>
              <a:gd name="T24" fmla="*/ 1844 w 2353"/>
              <a:gd name="T25" fmla="*/ 0 h 2104"/>
              <a:gd name="T26" fmla="*/ 2353 w 2353"/>
              <a:gd name="T27" fmla="*/ 822 h 2104"/>
              <a:gd name="T28" fmla="*/ 2353 w 2353"/>
              <a:gd name="T29" fmla="*/ 822 h 2104"/>
              <a:gd name="T30" fmla="*/ 2353 w 2353"/>
              <a:gd name="T31" fmla="*/ 822 h 2104"/>
              <a:gd name="T32" fmla="*/ 1844 w 2353"/>
              <a:gd name="T33" fmla="*/ 0 h 2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53" h="2104">
                <a:moveTo>
                  <a:pt x="1255" y="1287"/>
                </a:moveTo>
                <a:cubicBezTo>
                  <a:pt x="1255" y="1287"/>
                  <a:pt x="1255" y="1287"/>
                  <a:pt x="1079" y="1733"/>
                </a:cubicBezTo>
                <a:cubicBezTo>
                  <a:pt x="1079" y="1733"/>
                  <a:pt x="1079" y="1733"/>
                  <a:pt x="1079" y="1733"/>
                </a:cubicBezTo>
                <a:cubicBezTo>
                  <a:pt x="1255" y="1287"/>
                  <a:pt x="1255" y="1287"/>
                  <a:pt x="1255" y="1287"/>
                </a:cubicBezTo>
                <a:cubicBezTo>
                  <a:pt x="1255" y="1287"/>
                  <a:pt x="1255" y="1287"/>
                  <a:pt x="1255" y="1287"/>
                </a:cubicBezTo>
                <a:moveTo>
                  <a:pt x="1844" y="0"/>
                </a:moveTo>
                <a:cubicBezTo>
                  <a:pt x="1844" y="0"/>
                  <a:pt x="1844" y="0"/>
                  <a:pt x="1343" y="822"/>
                </a:cubicBezTo>
                <a:cubicBezTo>
                  <a:pt x="1343" y="822"/>
                  <a:pt x="1343" y="822"/>
                  <a:pt x="1149" y="506"/>
                </a:cubicBezTo>
                <a:cubicBezTo>
                  <a:pt x="1149" y="506"/>
                  <a:pt x="1149" y="506"/>
                  <a:pt x="0" y="2104"/>
                </a:cubicBezTo>
                <a:cubicBezTo>
                  <a:pt x="0" y="2104"/>
                  <a:pt x="0" y="2104"/>
                  <a:pt x="0" y="2104"/>
                </a:cubicBezTo>
                <a:cubicBezTo>
                  <a:pt x="1149" y="506"/>
                  <a:pt x="1149" y="506"/>
                  <a:pt x="1149" y="506"/>
                </a:cubicBezTo>
                <a:cubicBezTo>
                  <a:pt x="1343" y="822"/>
                  <a:pt x="1343" y="822"/>
                  <a:pt x="1343" y="822"/>
                </a:cubicBezTo>
                <a:cubicBezTo>
                  <a:pt x="1844" y="0"/>
                  <a:pt x="1844" y="0"/>
                  <a:pt x="1844" y="0"/>
                </a:cubicBezTo>
                <a:cubicBezTo>
                  <a:pt x="2353" y="822"/>
                  <a:pt x="2353" y="822"/>
                  <a:pt x="2353" y="822"/>
                </a:cubicBezTo>
                <a:cubicBezTo>
                  <a:pt x="2353" y="822"/>
                  <a:pt x="2353" y="822"/>
                  <a:pt x="2353" y="822"/>
                </a:cubicBezTo>
                <a:cubicBezTo>
                  <a:pt x="2353" y="822"/>
                  <a:pt x="2353" y="822"/>
                  <a:pt x="2353" y="822"/>
                </a:cubicBezTo>
                <a:cubicBezTo>
                  <a:pt x="2353" y="822"/>
                  <a:pt x="2353" y="822"/>
                  <a:pt x="1844" y="0"/>
                </a:cubicBezTo>
              </a:path>
            </a:pathLst>
          </a:custGeom>
          <a:solidFill>
            <a:srgbClr val="1C4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6" name="Picture 25">
            <a:extLst>
              <a:ext uri="{FF2B5EF4-FFF2-40B4-BE49-F238E27FC236}">
                <a16:creationId xmlns:a16="http://schemas.microsoft.com/office/drawing/2014/main" id="{94C1C140-2E7B-4681-AB25-01C23B47FE12}"/>
              </a:ext>
            </a:extLst>
          </p:cNvPr>
          <p:cNvPicPr>
            <a:picLocks noChangeAspect="1"/>
          </p:cNvPicPr>
          <p:nvPr/>
        </p:nvPicPr>
        <p:blipFill>
          <a:blip r:embed="rId5"/>
          <a:stretch>
            <a:fillRect/>
          </a:stretch>
        </p:blipFill>
        <p:spPr>
          <a:xfrm>
            <a:off x="645275" y="321048"/>
            <a:ext cx="4393615" cy="2117352"/>
          </a:xfrm>
          <a:prstGeom prst="rect">
            <a:avLst/>
          </a:prstGeom>
        </p:spPr>
      </p:pic>
      <p:grpSp>
        <p:nvGrpSpPr>
          <p:cNvPr id="6" name="Group 5">
            <a:extLst>
              <a:ext uri="{FF2B5EF4-FFF2-40B4-BE49-F238E27FC236}">
                <a16:creationId xmlns:a16="http://schemas.microsoft.com/office/drawing/2014/main" id="{D99B9369-D668-437C-8335-F5F90E0FFC36}"/>
              </a:ext>
            </a:extLst>
          </p:cNvPr>
          <p:cNvGrpSpPr/>
          <p:nvPr/>
        </p:nvGrpSpPr>
        <p:grpSpPr>
          <a:xfrm>
            <a:off x="208391" y="3950005"/>
            <a:ext cx="12819259" cy="1077218"/>
            <a:chOff x="208391" y="3950005"/>
            <a:chExt cx="12819259" cy="1077218"/>
          </a:xfrm>
        </p:grpSpPr>
        <p:sp>
          <p:nvSpPr>
            <p:cNvPr id="14" name="Rectangle 13"/>
            <p:cNvSpPr/>
            <p:nvPr/>
          </p:nvSpPr>
          <p:spPr>
            <a:xfrm>
              <a:off x="208391" y="3950005"/>
              <a:ext cx="65284"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3024AD3-A175-4220-A6E3-0D5E827CEA79}"/>
                </a:ext>
              </a:extLst>
            </p:cNvPr>
            <p:cNvSpPr/>
            <p:nvPr/>
          </p:nvSpPr>
          <p:spPr>
            <a:xfrm>
              <a:off x="273675" y="4073116"/>
              <a:ext cx="12753975" cy="830997"/>
            </a:xfrm>
            <a:prstGeom prst="rect">
              <a:avLst/>
            </a:prstGeom>
          </p:spPr>
          <p:txBody>
            <a:bodyPr wrap="square">
              <a:spAutoFit/>
            </a:bodyPr>
            <a:lstStyle/>
            <a:p>
              <a:r>
                <a:rPr lang="en-US" sz="2400" i="1" dirty="0">
                  <a:ln>
                    <a:solidFill>
                      <a:srgbClr val="F7F7F7"/>
                    </a:solidFill>
                  </a:ln>
                  <a:solidFill>
                    <a:schemeClr val="bg1"/>
                  </a:solidFill>
                  <a:latin typeface="Arial Black" panose="020B0A04020102020204" pitchFamily="34" charset="0"/>
                </a:rPr>
                <a:t>Allows you to focus on managing the plan, let us </a:t>
              </a:r>
              <a:endParaRPr lang="id-ID" sz="2400" i="1" dirty="0">
                <a:ln>
                  <a:solidFill>
                    <a:srgbClr val="F7F7F7"/>
                  </a:solidFill>
                </a:ln>
                <a:solidFill>
                  <a:schemeClr val="bg1"/>
                </a:solidFill>
                <a:latin typeface="Arial Black" panose="020B0A04020102020204" pitchFamily="34" charset="0"/>
              </a:endParaRPr>
            </a:p>
            <a:p>
              <a:r>
                <a:rPr lang="en-US" sz="2400" i="1" dirty="0">
                  <a:ln>
                    <a:solidFill>
                      <a:srgbClr val="F7F7F7"/>
                    </a:solidFill>
                  </a:ln>
                  <a:solidFill>
                    <a:schemeClr val="bg1"/>
                  </a:solidFill>
                  <a:latin typeface="Arial Black" panose="020B0A04020102020204" pitchFamily="34" charset="0"/>
                </a:rPr>
                <a:t>focus on planning ………</a:t>
              </a:r>
            </a:p>
          </p:txBody>
        </p:sp>
      </p:grpSp>
      <p:grpSp>
        <p:nvGrpSpPr>
          <p:cNvPr id="5" name="Group 4">
            <a:extLst>
              <a:ext uri="{FF2B5EF4-FFF2-40B4-BE49-F238E27FC236}">
                <a16:creationId xmlns:a16="http://schemas.microsoft.com/office/drawing/2014/main" id="{A6808191-7F36-4E94-867B-66005F1807CC}"/>
              </a:ext>
            </a:extLst>
          </p:cNvPr>
          <p:cNvGrpSpPr/>
          <p:nvPr/>
        </p:nvGrpSpPr>
        <p:grpSpPr>
          <a:xfrm>
            <a:off x="3288531" y="5738363"/>
            <a:ext cx="7119242" cy="1077218"/>
            <a:chOff x="1228724" y="5564197"/>
            <a:chExt cx="7119242" cy="1077218"/>
          </a:xfrm>
        </p:grpSpPr>
        <p:sp>
          <p:nvSpPr>
            <p:cNvPr id="2" name="TextBox 1">
              <a:extLst>
                <a:ext uri="{FF2B5EF4-FFF2-40B4-BE49-F238E27FC236}">
                  <a16:creationId xmlns:a16="http://schemas.microsoft.com/office/drawing/2014/main" id="{EE06D2C4-E0D7-4206-B262-53782E606826}"/>
                </a:ext>
              </a:extLst>
            </p:cNvPr>
            <p:cNvSpPr txBox="1"/>
            <p:nvPr/>
          </p:nvSpPr>
          <p:spPr>
            <a:xfrm>
              <a:off x="1261366" y="5626142"/>
              <a:ext cx="7086600" cy="830997"/>
            </a:xfrm>
            <a:prstGeom prst="rect">
              <a:avLst/>
            </a:prstGeom>
            <a:noFill/>
          </p:spPr>
          <p:txBody>
            <a:bodyPr wrap="square" rtlCol="0">
              <a:spAutoFit/>
            </a:bodyPr>
            <a:lstStyle/>
            <a:p>
              <a:r>
                <a:rPr lang="en-US" sz="2400" i="1" dirty="0">
                  <a:ln>
                    <a:solidFill>
                      <a:srgbClr val="F7F7F7"/>
                    </a:solidFill>
                  </a:ln>
                  <a:solidFill>
                    <a:schemeClr val="bg1"/>
                  </a:solidFill>
                  <a:latin typeface="Arial Black" panose="020B0A04020102020204" pitchFamily="34" charset="0"/>
                </a:rPr>
                <a:t>No more paying for man hours, buy a finished product…….</a:t>
              </a:r>
            </a:p>
          </p:txBody>
        </p:sp>
        <p:sp>
          <p:nvSpPr>
            <p:cNvPr id="27" name="Rectangle 26">
              <a:extLst>
                <a:ext uri="{FF2B5EF4-FFF2-40B4-BE49-F238E27FC236}">
                  <a16:creationId xmlns:a16="http://schemas.microsoft.com/office/drawing/2014/main" id="{1E2483CF-C8C9-489E-A3CE-046836F07337}"/>
                </a:ext>
              </a:extLst>
            </p:cNvPr>
            <p:cNvSpPr/>
            <p:nvPr/>
          </p:nvSpPr>
          <p:spPr>
            <a:xfrm>
              <a:off x="1228724" y="5564197"/>
              <a:ext cx="65284"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985B0203-E58C-44CE-A7E0-30E8EA41228C}"/>
              </a:ext>
            </a:extLst>
          </p:cNvPr>
          <p:cNvGrpSpPr/>
          <p:nvPr/>
        </p:nvGrpSpPr>
        <p:grpSpPr>
          <a:xfrm>
            <a:off x="1784227" y="4885241"/>
            <a:ext cx="12819259" cy="1077218"/>
            <a:chOff x="208391" y="3950005"/>
            <a:chExt cx="12819259" cy="1077218"/>
          </a:xfrm>
        </p:grpSpPr>
        <p:sp>
          <p:nvSpPr>
            <p:cNvPr id="16" name="Rectangle 15">
              <a:extLst>
                <a:ext uri="{FF2B5EF4-FFF2-40B4-BE49-F238E27FC236}">
                  <a16:creationId xmlns:a16="http://schemas.microsoft.com/office/drawing/2014/main" id="{CB020598-3150-4778-9E95-3C498A808F58}"/>
                </a:ext>
              </a:extLst>
            </p:cNvPr>
            <p:cNvSpPr/>
            <p:nvPr/>
          </p:nvSpPr>
          <p:spPr>
            <a:xfrm>
              <a:off x="208391" y="3950005"/>
              <a:ext cx="65284"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3F732BE-1BEB-4EE7-9ED3-E6160B94E40F}"/>
                </a:ext>
              </a:extLst>
            </p:cNvPr>
            <p:cNvSpPr/>
            <p:nvPr/>
          </p:nvSpPr>
          <p:spPr>
            <a:xfrm>
              <a:off x="273675" y="4073116"/>
              <a:ext cx="12753975" cy="461665"/>
            </a:xfrm>
            <a:prstGeom prst="rect">
              <a:avLst/>
            </a:prstGeom>
          </p:spPr>
          <p:txBody>
            <a:bodyPr wrap="square">
              <a:spAutoFit/>
            </a:bodyPr>
            <a:lstStyle/>
            <a:p>
              <a:r>
                <a:rPr lang="en-US" sz="2400" i="1" dirty="0">
                  <a:ln>
                    <a:solidFill>
                      <a:srgbClr val="F7F7F7"/>
                    </a:solidFill>
                  </a:ln>
                  <a:solidFill>
                    <a:schemeClr val="bg1"/>
                  </a:solidFill>
                  <a:latin typeface="Arial Black" panose="020B0A04020102020204" pitchFamily="34" charset="0"/>
                </a:rPr>
                <a:t>Able to continually monitor progress ………</a:t>
              </a:r>
            </a:p>
          </p:txBody>
        </p:sp>
      </p:grpSp>
      <p:sp>
        <p:nvSpPr>
          <p:cNvPr id="7" name="Rectangle 6">
            <a:extLst>
              <a:ext uri="{FF2B5EF4-FFF2-40B4-BE49-F238E27FC236}">
                <a16:creationId xmlns:a16="http://schemas.microsoft.com/office/drawing/2014/main" id="{35DBD9C4-C902-4B52-BE5B-7F0E543B4080}"/>
              </a:ext>
            </a:extLst>
          </p:cNvPr>
          <p:cNvSpPr/>
          <p:nvPr/>
        </p:nvSpPr>
        <p:spPr>
          <a:xfrm>
            <a:off x="84462" y="6442678"/>
            <a:ext cx="1916550" cy="369332"/>
          </a:xfrm>
          <a:prstGeom prst="rect">
            <a:avLst/>
          </a:prstGeom>
        </p:spPr>
        <p:txBody>
          <a:bodyPr wrap="none">
            <a:spAutoFit/>
          </a:bodyPr>
          <a:lstStyle/>
          <a:p>
            <a:pPr algn="ctr"/>
            <a:r>
              <a:rPr lang="en-US" dirty="0">
                <a:solidFill>
                  <a:srgbClr val="F7F7F7"/>
                </a:solidFill>
              </a:rPr>
              <a:t>RPS@KAP.US.COM</a:t>
            </a:r>
          </a:p>
        </p:txBody>
      </p:sp>
    </p:spTree>
    <p:extLst>
      <p:ext uri="{BB962C8B-B14F-4D97-AF65-F5344CB8AC3E}">
        <p14:creationId xmlns:p14="http://schemas.microsoft.com/office/powerpoint/2010/main" val="3527180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duotone>
              <a:prstClr val="black"/>
              <a:schemeClr val="accent5">
                <a:tint val="45000"/>
                <a:satMod val="400000"/>
              </a:schemeClr>
            </a:duotone>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rcRect t="15495"/>
          <a:stretch/>
        </p:blipFill>
        <p:spPr>
          <a:xfrm>
            <a:off x="0" y="0"/>
            <a:ext cx="12182475" cy="6858000"/>
          </a:xfrm>
          <a:prstGeom prst="rect">
            <a:avLst/>
          </a:prstGeom>
          <a:ln>
            <a:noFill/>
          </a:ln>
          <a:effectLst>
            <a:outerShdw blurRad="190500" algn="tl" rotWithShape="0">
              <a:srgbClr val="000000">
                <a:alpha val="70000"/>
              </a:srgbClr>
            </a:outerShdw>
          </a:effectLst>
        </p:spPr>
      </p:pic>
      <p:sp>
        <p:nvSpPr>
          <p:cNvPr id="9" name="Freeform 6"/>
          <p:cNvSpPr>
            <a:spLocks/>
          </p:cNvSpPr>
          <p:nvPr/>
        </p:nvSpPr>
        <p:spPr bwMode="auto">
          <a:xfrm>
            <a:off x="10447338" y="2819400"/>
            <a:ext cx="11113" cy="20638"/>
          </a:xfrm>
          <a:custGeom>
            <a:avLst/>
            <a:gdLst>
              <a:gd name="T0" fmla="*/ 0 w 5"/>
              <a:gd name="T1" fmla="*/ 9 h 9"/>
              <a:gd name="T2" fmla="*/ 1 w 5"/>
              <a:gd name="T3" fmla="*/ 7 h 9"/>
              <a:gd name="T4" fmla="*/ 5 w 5"/>
              <a:gd name="T5" fmla="*/ 0 h 9"/>
              <a:gd name="T6" fmla="*/ 0 w 5"/>
              <a:gd name="T7" fmla="*/ 9 h 9"/>
            </a:gdLst>
            <a:ahLst/>
            <a:cxnLst>
              <a:cxn ang="0">
                <a:pos x="T0" y="T1"/>
              </a:cxn>
              <a:cxn ang="0">
                <a:pos x="T2" y="T3"/>
              </a:cxn>
              <a:cxn ang="0">
                <a:pos x="T4" y="T5"/>
              </a:cxn>
              <a:cxn ang="0">
                <a:pos x="T6" y="T7"/>
              </a:cxn>
            </a:cxnLst>
            <a:rect l="0" t="0" r="r" b="b"/>
            <a:pathLst>
              <a:path w="5" h="9">
                <a:moveTo>
                  <a:pt x="0" y="9"/>
                </a:moveTo>
                <a:cubicBezTo>
                  <a:pt x="0" y="8"/>
                  <a:pt x="1" y="8"/>
                  <a:pt x="1" y="7"/>
                </a:cubicBezTo>
                <a:cubicBezTo>
                  <a:pt x="1" y="7"/>
                  <a:pt x="1" y="7"/>
                  <a:pt x="5" y="0"/>
                </a:cubicBezTo>
                <a:cubicBezTo>
                  <a:pt x="3" y="3"/>
                  <a:pt x="2" y="6"/>
                  <a:pt x="0" y="9"/>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p:cNvSpPr>
            <a:spLocks/>
          </p:cNvSpPr>
          <p:nvPr/>
        </p:nvSpPr>
        <p:spPr bwMode="auto">
          <a:xfrm>
            <a:off x="10447338" y="2819400"/>
            <a:ext cx="11113" cy="20638"/>
          </a:xfrm>
          <a:custGeom>
            <a:avLst/>
            <a:gdLst>
              <a:gd name="T0" fmla="*/ 5 w 5"/>
              <a:gd name="T1" fmla="*/ 0 h 9"/>
              <a:gd name="T2" fmla="*/ 0 w 5"/>
              <a:gd name="T3" fmla="*/ 9 h 9"/>
              <a:gd name="T4" fmla="*/ 1 w 5"/>
              <a:gd name="T5" fmla="*/ 7 h 9"/>
              <a:gd name="T6" fmla="*/ 5 w 5"/>
              <a:gd name="T7" fmla="*/ 0 h 9"/>
            </a:gdLst>
            <a:ahLst/>
            <a:cxnLst>
              <a:cxn ang="0">
                <a:pos x="T0" y="T1"/>
              </a:cxn>
              <a:cxn ang="0">
                <a:pos x="T2" y="T3"/>
              </a:cxn>
              <a:cxn ang="0">
                <a:pos x="T4" y="T5"/>
              </a:cxn>
              <a:cxn ang="0">
                <a:pos x="T6" y="T7"/>
              </a:cxn>
            </a:cxnLst>
            <a:rect l="0" t="0" r="r" b="b"/>
            <a:pathLst>
              <a:path w="5" h="9">
                <a:moveTo>
                  <a:pt x="5" y="0"/>
                </a:moveTo>
                <a:cubicBezTo>
                  <a:pt x="3" y="3"/>
                  <a:pt x="2" y="6"/>
                  <a:pt x="0" y="9"/>
                </a:cubicBezTo>
                <a:cubicBezTo>
                  <a:pt x="0" y="8"/>
                  <a:pt x="1" y="8"/>
                  <a:pt x="1" y="7"/>
                </a:cubicBezTo>
                <a:cubicBezTo>
                  <a:pt x="1" y="7"/>
                  <a:pt x="1" y="7"/>
                  <a:pt x="5" y="0"/>
                </a:cubicBezTo>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619500" y="65088"/>
            <a:ext cx="5729288" cy="5126038"/>
          </a:xfrm>
          <a:custGeom>
            <a:avLst/>
            <a:gdLst>
              <a:gd name="T0" fmla="*/ 1255 w 2353"/>
              <a:gd name="T1" fmla="*/ 1287 h 2104"/>
              <a:gd name="T2" fmla="*/ 1079 w 2353"/>
              <a:gd name="T3" fmla="*/ 1733 h 2104"/>
              <a:gd name="T4" fmla="*/ 1079 w 2353"/>
              <a:gd name="T5" fmla="*/ 1733 h 2104"/>
              <a:gd name="T6" fmla="*/ 1255 w 2353"/>
              <a:gd name="T7" fmla="*/ 1287 h 2104"/>
              <a:gd name="T8" fmla="*/ 1255 w 2353"/>
              <a:gd name="T9" fmla="*/ 1287 h 2104"/>
              <a:gd name="T10" fmla="*/ 1844 w 2353"/>
              <a:gd name="T11" fmla="*/ 0 h 2104"/>
              <a:gd name="T12" fmla="*/ 1343 w 2353"/>
              <a:gd name="T13" fmla="*/ 822 h 2104"/>
              <a:gd name="T14" fmla="*/ 1149 w 2353"/>
              <a:gd name="T15" fmla="*/ 506 h 2104"/>
              <a:gd name="T16" fmla="*/ 0 w 2353"/>
              <a:gd name="T17" fmla="*/ 2104 h 2104"/>
              <a:gd name="T18" fmla="*/ 0 w 2353"/>
              <a:gd name="T19" fmla="*/ 2104 h 2104"/>
              <a:gd name="T20" fmla="*/ 1149 w 2353"/>
              <a:gd name="T21" fmla="*/ 506 h 2104"/>
              <a:gd name="T22" fmla="*/ 1343 w 2353"/>
              <a:gd name="T23" fmla="*/ 822 h 2104"/>
              <a:gd name="T24" fmla="*/ 1844 w 2353"/>
              <a:gd name="T25" fmla="*/ 0 h 2104"/>
              <a:gd name="T26" fmla="*/ 2353 w 2353"/>
              <a:gd name="T27" fmla="*/ 822 h 2104"/>
              <a:gd name="T28" fmla="*/ 2353 w 2353"/>
              <a:gd name="T29" fmla="*/ 822 h 2104"/>
              <a:gd name="T30" fmla="*/ 2353 w 2353"/>
              <a:gd name="T31" fmla="*/ 822 h 2104"/>
              <a:gd name="T32" fmla="*/ 1844 w 2353"/>
              <a:gd name="T33" fmla="*/ 0 h 2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53" h="2104">
                <a:moveTo>
                  <a:pt x="1255" y="1287"/>
                </a:moveTo>
                <a:cubicBezTo>
                  <a:pt x="1255" y="1287"/>
                  <a:pt x="1255" y="1287"/>
                  <a:pt x="1079" y="1733"/>
                </a:cubicBezTo>
                <a:cubicBezTo>
                  <a:pt x="1079" y="1733"/>
                  <a:pt x="1079" y="1733"/>
                  <a:pt x="1079" y="1733"/>
                </a:cubicBezTo>
                <a:cubicBezTo>
                  <a:pt x="1255" y="1287"/>
                  <a:pt x="1255" y="1287"/>
                  <a:pt x="1255" y="1287"/>
                </a:cubicBezTo>
                <a:cubicBezTo>
                  <a:pt x="1255" y="1287"/>
                  <a:pt x="1255" y="1287"/>
                  <a:pt x="1255" y="1287"/>
                </a:cubicBezTo>
                <a:moveTo>
                  <a:pt x="1844" y="0"/>
                </a:moveTo>
                <a:cubicBezTo>
                  <a:pt x="1844" y="0"/>
                  <a:pt x="1844" y="0"/>
                  <a:pt x="1343" y="822"/>
                </a:cubicBezTo>
                <a:cubicBezTo>
                  <a:pt x="1343" y="822"/>
                  <a:pt x="1343" y="822"/>
                  <a:pt x="1149" y="506"/>
                </a:cubicBezTo>
                <a:cubicBezTo>
                  <a:pt x="1149" y="506"/>
                  <a:pt x="1149" y="506"/>
                  <a:pt x="0" y="2104"/>
                </a:cubicBezTo>
                <a:cubicBezTo>
                  <a:pt x="0" y="2104"/>
                  <a:pt x="0" y="2104"/>
                  <a:pt x="0" y="2104"/>
                </a:cubicBezTo>
                <a:cubicBezTo>
                  <a:pt x="1149" y="506"/>
                  <a:pt x="1149" y="506"/>
                  <a:pt x="1149" y="506"/>
                </a:cubicBezTo>
                <a:cubicBezTo>
                  <a:pt x="1343" y="822"/>
                  <a:pt x="1343" y="822"/>
                  <a:pt x="1343" y="822"/>
                </a:cubicBezTo>
                <a:cubicBezTo>
                  <a:pt x="1844" y="0"/>
                  <a:pt x="1844" y="0"/>
                  <a:pt x="1844" y="0"/>
                </a:cubicBezTo>
                <a:cubicBezTo>
                  <a:pt x="2353" y="822"/>
                  <a:pt x="2353" y="822"/>
                  <a:pt x="2353" y="822"/>
                </a:cubicBezTo>
                <a:cubicBezTo>
                  <a:pt x="2353" y="822"/>
                  <a:pt x="2353" y="822"/>
                  <a:pt x="2353" y="822"/>
                </a:cubicBezTo>
                <a:cubicBezTo>
                  <a:pt x="2353" y="822"/>
                  <a:pt x="2353" y="822"/>
                  <a:pt x="2353" y="822"/>
                </a:cubicBezTo>
                <a:cubicBezTo>
                  <a:pt x="2353" y="822"/>
                  <a:pt x="2353" y="822"/>
                  <a:pt x="1844" y="0"/>
                </a:cubicBezTo>
              </a:path>
            </a:pathLst>
          </a:custGeom>
          <a:solidFill>
            <a:srgbClr val="1C4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7" name="Picture 26">
            <a:extLst>
              <a:ext uri="{FF2B5EF4-FFF2-40B4-BE49-F238E27FC236}">
                <a16:creationId xmlns:a16="http://schemas.microsoft.com/office/drawing/2014/main" id="{EEA6AF5C-3B4F-4D03-883D-1E9AE65AD09A}"/>
              </a:ext>
            </a:extLst>
          </p:cNvPr>
          <p:cNvPicPr>
            <a:picLocks noChangeAspect="1"/>
          </p:cNvPicPr>
          <p:nvPr/>
        </p:nvPicPr>
        <p:blipFill>
          <a:blip r:embed="rId5"/>
          <a:stretch>
            <a:fillRect/>
          </a:stretch>
        </p:blipFill>
        <p:spPr>
          <a:xfrm>
            <a:off x="9884526" y="5851567"/>
            <a:ext cx="2088400" cy="1006433"/>
          </a:xfrm>
          <a:prstGeom prst="rect">
            <a:avLst/>
          </a:prstGeom>
        </p:spPr>
      </p:pic>
      <p:sp>
        <p:nvSpPr>
          <p:cNvPr id="4" name="Rectangle 3">
            <a:extLst>
              <a:ext uri="{FF2B5EF4-FFF2-40B4-BE49-F238E27FC236}">
                <a16:creationId xmlns:a16="http://schemas.microsoft.com/office/drawing/2014/main" id="{5093AA6B-05AE-4511-BC2E-09AD8E7F13AA}"/>
              </a:ext>
            </a:extLst>
          </p:cNvPr>
          <p:cNvSpPr/>
          <p:nvPr/>
        </p:nvSpPr>
        <p:spPr>
          <a:xfrm>
            <a:off x="169026" y="162892"/>
            <a:ext cx="5462478" cy="584775"/>
          </a:xfrm>
          <a:prstGeom prst="rect">
            <a:avLst/>
          </a:prstGeom>
          <a:solidFill>
            <a:srgbClr val="062F8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en-US" sz="3200" b="1" dirty="0">
                <a:solidFill>
                  <a:schemeClr val="bg1">
                    <a:lumMod val="95000"/>
                  </a:schemeClr>
                </a:solidFill>
              </a:rPr>
              <a:t>Savings </a:t>
            </a:r>
          </a:p>
        </p:txBody>
      </p:sp>
      <p:sp>
        <p:nvSpPr>
          <p:cNvPr id="28" name="Rectangle 27">
            <a:extLst>
              <a:ext uri="{FF2B5EF4-FFF2-40B4-BE49-F238E27FC236}">
                <a16:creationId xmlns:a16="http://schemas.microsoft.com/office/drawing/2014/main" id="{3C6C8166-3DEE-4B78-9416-0F5207D90B25}"/>
              </a:ext>
            </a:extLst>
          </p:cNvPr>
          <p:cNvSpPr/>
          <p:nvPr/>
        </p:nvSpPr>
        <p:spPr>
          <a:xfrm>
            <a:off x="198270" y="1731564"/>
            <a:ext cx="6462797" cy="400110"/>
          </a:xfrm>
          <a:prstGeom prst="rect">
            <a:avLst/>
          </a:prstGeom>
        </p:spPr>
        <p:txBody>
          <a:bodyPr wrap="square">
            <a:spAutoFit/>
          </a:bodyPr>
          <a:lstStyle/>
          <a:p>
            <a:pPr marL="342900" indent="-342900">
              <a:buFont typeface="Arial" panose="020B0604020202020204" pitchFamily="34" charset="0"/>
              <a:buChar char="•"/>
            </a:pPr>
            <a:endParaRPr lang="en-US" sz="2000" b="1" dirty="0">
              <a:solidFill>
                <a:schemeClr val="bg1">
                  <a:lumMod val="95000"/>
                </a:schemeClr>
              </a:solidFill>
            </a:endParaRPr>
          </a:p>
        </p:txBody>
      </p:sp>
      <p:grpSp>
        <p:nvGrpSpPr>
          <p:cNvPr id="3" name="Group 2">
            <a:extLst>
              <a:ext uri="{FF2B5EF4-FFF2-40B4-BE49-F238E27FC236}">
                <a16:creationId xmlns:a16="http://schemas.microsoft.com/office/drawing/2014/main" id="{0E933E88-2D43-4EA7-A003-A6D20BEE5D15}"/>
              </a:ext>
            </a:extLst>
          </p:cNvPr>
          <p:cNvGrpSpPr/>
          <p:nvPr/>
        </p:nvGrpSpPr>
        <p:grpSpPr>
          <a:xfrm>
            <a:off x="589123" y="1036839"/>
            <a:ext cx="9676621" cy="3898096"/>
            <a:chOff x="589123" y="1036839"/>
            <a:chExt cx="9676621" cy="3898096"/>
          </a:xfrm>
        </p:grpSpPr>
        <p:grpSp>
          <p:nvGrpSpPr>
            <p:cNvPr id="5" name="Group 4">
              <a:extLst>
                <a:ext uri="{FF2B5EF4-FFF2-40B4-BE49-F238E27FC236}">
                  <a16:creationId xmlns:a16="http://schemas.microsoft.com/office/drawing/2014/main" id="{FD8A83E5-2F54-4F19-B8F3-D6A857C6A298}"/>
                </a:ext>
              </a:extLst>
            </p:cNvPr>
            <p:cNvGrpSpPr/>
            <p:nvPr/>
          </p:nvGrpSpPr>
          <p:grpSpPr>
            <a:xfrm>
              <a:off x="589123" y="1036839"/>
              <a:ext cx="9676621" cy="3898096"/>
              <a:chOff x="391917" y="1807077"/>
              <a:chExt cx="9676621" cy="3898096"/>
            </a:xfrm>
          </p:grpSpPr>
          <p:sp>
            <p:nvSpPr>
              <p:cNvPr id="49" name="Chevron 2">
                <a:extLst>
                  <a:ext uri="{FF2B5EF4-FFF2-40B4-BE49-F238E27FC236}">
                    <a16:creationId xmlns:a16="http://schemas.microsoft.com/office/drawing/2014/main" id="{1A54A1F0-35B3-4D23-9CA8-06E7DF02CCB9}"/>
                  </a:ext>
                </a:extLst>
              </p:cNvPr>
              <p:cNvSpPr/>
              <p:nvPr/>
            </p:nvSpPr>
            <p:spPr>
              <a:xfrm rot="5400000">
                <a:off x="388830" y="1822592"/>
                <a:ext cx="489293" cy="48311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ln w="0"/>
                  <a:solidFill>
                    <a:schemeClr val="bg1"/>
                  </a:solidFill>
                  <a:effectLst>
                    <a:outerShdw blurRad="38100" dist="25400" dir="5400000" algn="ctr" rotWithShape="0">
                      <a:srgbClr val="6E747A">
                        <a:alpha val="43000"/>
                      </a:srgbClr>
                    </a:outerShdw>
                  </a:effectLst>
                </a:endParaRPr>
              </a:p>
            </p:txBody>
          </p:sp>
          <p:sp>
            <p:nvSpPr>
              <p:cNvPr id="51" name="Chevron 2">
                <a:extLst>
                  <a:ext uri="{FF2B5EF4-FFF2-40B4-BE49-F238E27FC236}">
                    <a16:creationId xmlns:a16="http://schemas.microsoft.com/office/drawing/2014/main" id="{FFD8BCB6-E92B-4528-8BD1-422991A0DF7F}"/>
                  </a:ext>
                </a:extLst>
              </p:cNvPr>
              <p:cNvSpPr/>
              <p:nvPr/>
            </p:nvSpPr>
            <p:spPr>
              <a:xfrm rot="5400000">
                <a:off x="388829" y="2626809"/>
                <a:ext cx="489293" cy="48311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ln w="0"/>
                  <a:solidFill>
                    <a:schemeClr val="bg1"/>
                  </a:solidFill>
                  <a:effectLst>
                    <a:outerShdw blurRad="38100" dist="25400" dir="5400000" algn="ctr" rotWithShape="0">
                      <a:srgbClr val="6E747A">
                        <a:alpha val="43000"/>
                      </a:srgbClr>
                    </a:outerShdw>
                  </a:effectLst>
                </a:endParaRPr>
              </a:p>
            </p:txBody>
          </p:sp>
          <p:sp>
            <p:nvSpPr>
              <p:cNvPr id="52" name="TextBox 51">
                <a:extLst>
                  <a:ext uri="{FF2B5EF4-FFF2-40B4-BE49-F238E27FC236}">
                    <a16:creationId xmlns:a16="http://schemas.microsoft.com/office/drawing/2014/main" id="{6F8997AE-1FF8-4A92-B0D6-AFA1CEEF5E7C}"/>
                  </a:ext>
                </a:extLst>
              </p:cNvPr>
              <p:cNvSpPr txBox="1"/>
              <p:nvPr/>
            </p:nvSpPr>
            <p:spPr>
              <a:xfrm>
                <a:off x="1030624" y="1851669"/>
                <a:ext cx="4403675" cy="400110"/>
              </a:xfrm>
              <a:prstGeom prst="rect">
                <a:avLst/>
              </a:prstGeom>
              <a:noFill/>
              <a:ln w="3175">
                <a:noFill/>
              </a:ln>
            </p:spPr>
            <p:txBody>
              <a:bodyPr wrap="square" rtlCol="0" anchor="ctr">
                <a:spAutoFit/>
              </a:bodyPr>
              <a:lstStyle/>
              <a:p>
                <a:r>
                  <a:rPr lang="en-US" sz="2000" dirty="0">
                    <a:ln w="0"/>
                    <a:solidFill>
                      <a:schemeClr val="bg1"/>
                    </a:solidFill>
                    <a:effectLst>
                      <a:outerShdw blurRad="38100" dist="25400" dir="5400000" algn="ctr" rotWithShape="0">
                        <a:srgbClr val="6E747A">
                          <a:alpha val="43000"/>
                        </a:srgbClr>
                      </a:outerShdw>
                    </a:effectLst>
                  </a:rPr>
                  <a:t>Per Diem</a:t>
                </a:r>
              </a:p>
            </p:txBody>
          </p:sp>
          <p:sp>
            <p:nvSpPr>
              <p:cNvPr id="53" name="Chevron 2">
                <a:extLst>
                  <a:ext uri="{FF2B5EF4-FFF2-40B4-BE49-F238E27FC236}">
                    <a16:creationId xmlns:a16="http://schemas.microsoft.com/office/drawing/2014/main" id="{FF17F241-EB51-432F-8E04-58165802BC68}"/>
                  </a:ext>
                </a:extLst>
              </p:cNvPr>
              <p:cNvSpPr/>
              <p:nvPr/>
            </p:nvSpPr>
            <p:spPr>
              <a:xfrm rot="5400000">
                <a:off x="388829" y="3445373"/>
                <a:ext cx="489293" cy="48311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ln w="0"/>
                  <a:solidFill>
                    <a:schemeClr val="bg1"/>
                  </a:solidFill>
                  <a:effectLst>
                    <a:outerShdw blurRad="38100" dist="25400" dir="5400000" algn="ctr" rotWithShape="0">
                      <a:srgbClr val="6E747A">
                        <a:alpha val="43000"/>
                      </a:srgbClr>
                    </a:outerShdw>
                  </a:effectLst>
                </a:endParaRPr>
              </a:p>
            </p:txBody>
          </p:sp>
          <p:sp>
            <p:nvSpPr>
              <p:cNvPr id="54" name="TextBox 53">
                <a:extLst>
                  <a:ext uri="{FF2B5EF4-FFF2-40B4-BE49-F238E27FC236}">
                    <a16:creationId xmlns:a16="http://schemas.microsoft.com/office/drawing/2014/main" id="{2ED40ADC-401B-4C7C-8C2E-C3B6FCF54E8E}"/>
                  </a:ext>
                </a:extLst>
              </p:cNvPr>
              <p:cNvSpPr txBox="1"/>
              <p:nvPr/>
            </p:nvSpPr>
            <p:spPr>
              <a:xfrm>
                <a:off x="984248" y="2667102"/>
                <a:ext cx="4403675" cy="400110"/>
              </a:xfrm>
              <a:prstGeom prst="rect">
                <a:avLst/>
              </a:prstGeom>
              <a:noFill/>
              <a:ln w="3175">
                <a:noFill/>
              </a:ln>
            </p:spPr>
            <p:txBody>
              <a:bodyPr wrap="square" rtlCol="0" anchor="ctr">
                <a:spAutoFit/>
              </a:bodyPr>
              <a:lstStyle/>
              <a:p>
                <a:r>
                  <a:rPr lang="en-US" sz="2000" dirty="0">
                    <a:ln w="0"/>
                    <a:solidFill>
                      <a:schemeClr val="bg1"/>
                    </a:solidFill>
                    <a:effectLst>
                      <a:outerShdw blurRad="38100" dist="25400" dir="5400000" algn="ctr" rotWithShape="0">
                        <a:srgbClr val="6E747A">
                          <a:alpha val="43000"/>
                        </a:srgbClr>
                      </a:outerShdw>
                    </a:effectLst>
                  </a:rPr>
                  <a:t>Overtime</a:t>
                </a:r>
              </a:p>
            </p:txBody>
          </p:sp>
          <p:sp>
            <p:nvSpPr>
              <p:cNvPr id="55" name="Chevron 2">
                <a:extLst>
                  <a:ext uri="{FF2B5EF4-FFF2-40B4-BE49-F238E27FC236}">
                    <a16:creationId xmlns:a16="http://schemas.microsoft.com/office/drawing/2014/main" id="{988506DA-24DB-4ED7-8600-B9FB7CFB070C}"/>
                  </a:ext>
                </a:extLst>
              </p:cNvPr>
              <p:cNvSpPr/>
              <p:nvPr/>
            </p:nvSpPr>
            <p:spPr>
              <a:xfrm rot="5400000">
                <a:off x="388829" y="4313950"/>
                <a:ext cx="489293" cy="48311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ln w="0"/>
                  <a:solidFill>
                    <a:schemeClr val="bg1"/>
                  </a:solidFill>
                  <a:effectLst>
                    <a:outerShdw blurRad="38100" dist="25400" dir="5400000" algn="ctr" rotWithShape="0">
                      <a:srgbClr val="6E747A">
                        <a:alpha val="43000"/>
                      </a:srgbClr>
                    </a:outerShdw>
                  </a:effectLst>
                </a:endParaRPr>
              </a:p>
            </p:txBody>
          </p:sp>
          <p:sp>
            <p:nvSpPr>
              <p:cNvPr id="56" name="TextBox 55">
                <a:extLst>
                  <a:ext uri="{FF2B5EF4-FFF2-40B4-BE49-F238E27FC236}">
                    <a16:creationId xmlns:a16="http://schemas.microsoft.com/office/drawing/2014/main" id="{FE03F49B-78E2-4A50-B5CD-52167909BCCC}"/>
                  </a:ext>
                </a:extLst>
              </p:cNvPr>
              <p:cNvSpPr txBox="1"/>
              <p:nvPr/>
            </p:nvSpPr>
            <p:spPr>
              <a:xfrm>
                <a:off x="966484" y="3479153"/>
                <a:ext cx="4403675" cy="400110"/>
              </a:xfrm>
              <a:prstGeom prst="rect">
                <a:avLst/>
              </a:prstGeom>
              <a:noFill/>
              <a:ln w="3175">
                <a:noFill/>
              </a:ln>
            </p:spPr>
            <p:txBody>
              <a:bodyPr wrap="square" rtlCol="0" anchor="ctr">
                <a:spAutoFit/>
              </a:bodyPr>
              <a:lstStyle/>
              <a:p>
                <a:r>
                  <a:rPr lang="en-US" sz="2000" dirty="0">
                    <a:ln w="0"/>
                    <a:solidFill>
                      <a:schemeClr val="bg1"/>
                    </a:solidFill>
                    <a:effectLst>
                      <a:outerShdw blurRad="38100" dist="25400" dir="5400000" algn="ctr" rotWithShape="0">
                        <a:srgbClr val="6E747A">
                          <a:alpha val="43000"/>
                        </a:srgbClr>
                      </a:outerShdw>
                    </a:effectLst>
                  </a:rPr>
                  <a:t>Paid Holidays</a:t>
                </a:r>
              </a:p>
            </p:txBody>
          </p:sp>
          <p:sp>
            <p:nvSpPr>
              <p:cNvPr id="57" name="Chevron 2">
                <a:extLst>
                  <a:ext uri="{FF2B5EF4-FFF2-40B4-BE49-F238E27FC236}">
                    <a16:creationId xmlns:a16="http://schemas.microsoft.com/office/drawing/2014/main" id="{8B9BB10A-65A4-4697-A6B3-E113D30BD882}"/>
                  </a:ext>
                </a:extLst>
              </p:cNvPr>
              <p:cNvSpPr/>
              <p:nvPr/>
            </p:nvSpPr>
            <p:spPr>
              <a:xfrm rot="5400000">
                <a:off x="388829" y="5218968"/>
                <a:ext cx="489293" cy="48311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ln w="0"/>
                  <a:solidFill>
                    <a:schemeClr val="bg1"/>
                  </a:solidFill>
                  <a:effectLst>
                    <a:outerShdw blurRad="38100" dist="25400" dir="5400000" algn="ctr" rotWithShape="0">
                      <a:srgbClr val="6E747A">
                        <a:alpha val="43000"/>
                      </a:srgbClr>
                    </a:outerShdw>
                  </a:effectLst>
                </a:endParaRPr>
              </a:p>
            </p:txBody>
          </p:sp>
          <p:sp>
            <p:nvSpPr>
              <p:cNvPr id="58" name="TextBox 57">
                <a:extLst>
                  <a:ext uri="{FF2B5EF4-FFF2-40B4-BE49-F238E27FC236}">
                    <a16:creationId xmlns:a16="http://schemas.microsoft.com/office/drawing/2014/main" id="{09201F81-9CD7-48CF-B037-5F3CDE2D99EE}"/>
                  </a:ext>
                </a:extLst>
              </p:cNvPr>
              <p:cNvSpPr txBox="1"/>
              <p:nvPr/>
            </p:nvSpPr>
            <p:spPr>
              <a:xfrm>
                <a:off x="966484" y="4355596"/>
                <a:ext cx="4403675" cy="400110"/>
              </a:xfrm>
              <a:prstGeom prst="rect">
                <a:avLst/>
              </a:prstGeom>
              <a:noFill/>
              <a:ln w="3175">
                <a:noFill/>
              </a:ln>
            </p:spPr>
            <p:txBody>
              <a:bodyPr wrap="square" rtlCol="0" anchor="ctr">
                <a:spAutoFit/>
              </a:bodyPr>
              <a:lstStyle/>
              <a:p>
                <a:r>
                  <a:rPr lang="en-US" sz="2000" dirty="0">
                    <a:ln w="0"/>
                    <a:solidFill>
                      <a:schemeClr val="bg1"/>
                    </a:solidFill>
                    <a:effectLst>
                      <a:outerShdw blurRad="38100" dist="25400" dir="5400000" algn="ctr" rotWithShape="0">
                        <a:srgbClr val="6E747A">
                          <a:alpha val="43000"/>
                        </a:srgbClr>
                      </a:outerShdw>
                    </a:effectLst>
                  </a:rPr>
                  <a:t>Sick Leave</a:t>
                </a:r>
              </a:p>
            </p:txBody>
          </p:sp>
          <p:sp>
            <p:nvSpPr>
              <p:cNvPr id="59" name="Chevron 2">
                <a:extLst>
                  <a:ext uri="{FF2B5EF4-FFF2-40B4-BE49-F238E27FC236}">
                    <a16:creationId xmlns:a16="http://schemas.microsoft.com/office/drawing/2014/main" id="{DA803BA3-672E-4597-AFD7-7B968CA7FE68}"/>
                  </a:ext>
                </a:extLst>
              </p:cNvPr>
              <p:cNvSpPr/>
              <p:nvPr/>
            </p:nvSpPr>
            <p:spPr>
              <a:xfrm rot="5400000">
                <a:off x="5072533" y="1810165"/>
                <a:ext cx="489293" cy="48311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ln w="0"/>
                  <a:solidFill>
                    <a:schemeClr val="bg1"/>
                  </a:solidFill>
                  <a:effectLst>
                    <a:outerShdw blurRad="38100" dist="25400" dir="5400000" algn="ctr" rotWithShape="0">
                      <a:srgbClr val="6E747A">
                        <a:alpha val="43000"/>
                      </a:srgbClr>
                    </a:outerShdw>
                  </a:effectLst>
                </a:endParaRPr>
              </a:p>
            </p:txBody>
          </p:sp>
          <p:sp>
            <p:nvSpPr>
              <p:cNvPr id="60" name="TextBox 59">
                <a:extLst>
                  <a:ext uri="{FF2B5EF4-FFF2-40B4-BE49-F238E27FC236}">
                    <a16:creationId xmlns:a16="http://schemas.microsoft.com/office/drawing/2014/main" id="{25825BE6-02C8-4FEC-9E4C-886FF850D1B2}"/>
                  </a:ext>
                </a:extLst>
              </p:cNvPr>
              <p:cNvSpPr txBox="1"/>
              <p:nvPr/>
            </p:nvSpPr>
            <p:spPr>
              <a:xfrm>
                <a:off x="5647424" y="1864095"/>
                <a:ext cx="4403675" cy="400110"/>
              </a:xfrm>
              <a:prstGeom prst="rect">
                <a:avLst/>
              </a:prstGeom>
              <a:noFill/>
              <a:ln w="3175">
                <a:noFill/>
              </a:ln>
            </p:spPr>
            <p:txBody>
              <a:bodyPr wrap="square" rtlCol="0" anchor="ctr">
                <a:spAutoFit/>
              </a:bodyPr>
              <a:lstStyle/>
              <a:p>
                <a:r>
                  <a:rPr lang="en-US" sz="2000" dirty="0">
                    <a:ln w="0"/>
                    <a:solidFill>
                      <a:schemeClr val="bg1"/>
                    </a:solidFill>
                    <a:effectLst>
                      <a:outerShdw blurRad="38100" dist="25400" dir="5400000" algn="ctr" rotWithShape="0">
                        <a:srgbClr val="6E747A">
                          <a:alpha val="43000"/>
                        </a:srgbClr>
                      </a:outerShdw>
                    </a:effectLst>
                  </a:rPr>
                  <a:t>Vacations Hours</a:t>
                </a:r>
              </a:p>
            </p:txBody>
          </p:sp>
          <p:sp>
            <p:nvSpPr>
              <p:cNvPr id="61" name="Chevron 2">
                <a:extLst>
                  <a:ext uri="{FF2B5EF4-FFF2-40B4-BE49-F238E27FC236}">
                    <a16:creationId xmlns:a16="http://schemas.microsoft.com/office/drawing/2014/main" id="{9A698517-4F3A-4556-B0D8-B17EF0F4214F}"/>
                  </a:ext>
                </a:extLst>
              </p:cNvPr>
              <p:cNvSpPr/>
              <p:nvPr/>
            </p:nvSpPr>
            <p:spPr>
              <a:xfrm rot="5400000">
                <a:off x="5069769" y="2559901"/>
                <a:ext cx="489293" cy="48311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ln w="0"/>
                  <a:solidFill>
                    <a:schemeClr val="bg1"/>
                  </a:solidFill>
                  <a:effectLst>
                    <a:outerShdw blurRad="38100" dist="25400" dir="5400000" algn="ctr" rotWithShape="0">
                      <a:srgbClr val="6E747A">
                        <a:alpha val="43000"/>
                      </a:srgbClr>
                    </a:outerShdw>
                  </a:effectLst>
                </a:endParaRPr>
              </a:p>
            </p:txBody>
          </p:sp>
          <p:sp>
            <p:nvSpPr>
              <p:cNvPr id="62" name="TextBox 61">
                <a:extLst>
                  <a:ext uri="{FF2B5EF4-FFF2-40B4-BE49-F238E27FC236}">
                    <a16:creationId xmlns:a16="http://schemas.microsoft.com/office/drawing/2014/main" id="{AF0C49AC-545F-4A05-B0B2-7440AF825001}"/>
                  </a:ext>
                </a:extLst>
              </p:cNvPr>
              <p:cNvSpPr txBox="1"/>
              <p:nvPr/>
            </p:nvSpPr>
            <p:spPr>
              <a:xfrm>
                <a:off x="5647424" y="2594913"/>
                <a:ext cx="4403675" cy="400110"/>
              </a:xfrm>
              <a:prstGeom prst="rect">
                <a:avLst/>
              </a:prstGeom>
              <a:noFill/>
              <a:ln w="3175">
                <a:noFill/>
              </a:ln>
            </p:spPr>
            <p:txBody>
              <a:bodyPr wrap="square" rtlCol="0" anchor="ctr">
                <a:spAutoFit/>
              </a:bodyPr>
              <a:lstStyle/>
              <a:p>
                <a:r>
                  <a:rPr lang="en-US" sz="2000" dirty="0">
                    <a:ln w="0"/>
                    <a:solidFill>
                      <a:schemeClr val="bg1"/>
                    </a:solidFill>
                    <a:effectLst>
                      <a:outerShdw blurRad="38100" dist="25400" dir="5400000" algn="ctr" rotWithShape="0">
                        <a:srgbClr val="6E747A">
                          <a:alpha val="43000"/>
                        </a:srgbClr>
                      </a:outerShdw>
                    </a:effectLst>
                  </a:rPr>
                  <a:t>Mobilization / Demobilization</a:t>
                </a:r>
              </a:p>
            </p:txBody>
          </p:sp>
          <p:sp>
            <p:nvSpPr>
              <p:cNvPr id="63" name="Chevron 2">
                <a:extLst>
                  <a:ext uri="{FF2B5EF4-FFF2-40B4-BE49-F238E27FC236}">
                    <a16:creationId xmlns:a16="http://schemas.microsoft.com/office/drawing/2014/main" id="{954A976F-7285-446C-88F9-329F1AB77F74}"/>
                  </a:ext>
                </a:extLst>
              </p:cNvPr>
              <p:cNvSpPr/>
              <p:nvPr/>
            </p:nvSpPr>
            <p:spPr>
              <a:xfrm rot="5400000">
                <a:off x="5069769" y="3238764"/>
                <a:ext cx="489293" cy="48311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ln w="0"/>
                  <a:solidFill>
                    <a:schemeClr val="bg1"/>
                  </a:solidFill>
                  <a:effectLst>
                    <a:outerShdw blurRad="38100" dist="25400" dir="5400000" algn="ctr" rotWithShape="0">
                      <a:srgbClr val="6E747A">
                        <a:alpha val="43000"/>
                      </a:srgbClr>
                    </a:outerShdw>
                  </a:effectLst>
                </a:endParaRPr>
              </a:p>
            </p:txBody>
          </p:sp>
          <p:sp>
            <p:nvSpPr>
              <p:cNvPr id="64" name="TextBox 63">
                <a:extLst>
                  <a:ext uri="{FF2B5EF4-FFF2-40B4-BE49-F238E27FC236}">
                    <a16:creationId xmlns:a16="http://schemas.microsoft.com/office/drawing/2014/main" id="{2FBF2596-8762-412C-99DD-4A064610465B}"/>
                  </a:ext>
                </a:extLst>
              </p:cNvPr>
              <p:cNvSpPr txBox="1"/>
              <p:nvPr/>
            </p:nvSpPr>
            <p:spPr>
              <a:xfrm>
                <a:off x="5664863" y="3235676"/>
                <a:ext cx="4403675" cy="400110"/>
              </a:xfrm>
              <a:prstGeom prst="rect">
                <a:avLst/>
              </a:prstGeom>
              <a:noFill/>
              <a:ln w="3175">
                <a:noFill/>
              </a:ln>
            </p:spPr>
            <p:txBody>
              <a:bodyPr wrap="square" rtlCol="0" anchor="ctr">
                <a:spAutoFit/>
              </a:bodyPr>
              <a:lstStyle/>
              <a:p>
                <a:r>
                  <a:rPr lang="en-US" sz="2000" dirty="0">
                    <a:ln w="0"/>
                    <a:solidFill>
                      <a:schemeClr val="bg1"/>
                    </a:solidFill>
                    <a:effectLst>
                      <a:outerShdw blurRad="38100" dist="25400" dir="5400000" algn="ctr" rotWithShape="0">
                        <a:srgbClr val="6E747A">
                          <a:alpha val="43000"/>
                        </a:srgbClr>
                      </a:outerShdw>
                    </a:effectLst>
                  </a:rPr>
                  <a:t>Facility and Logistics</a:t>
                </a:r>
              </a:p>
            </p:txBody>
          </p:sp>
        </p:grpSp>
        <p:sp>
          <p:nvSpPr>
            <p:cNvPr id="69" name="TextBox 68">
              <a:extLst>
                <a:ext uri="{FF2B5EF4-FFF2-40B4-BE49-F238E27FC236}">
                  <a16:creationId xmlns:a16="http://schemas.microsoft.com/office/drawing/2014/main" id="{026FC3EC-E766-44A7-A478-009634ED72BE}"/>
                </a:ext>
              </a:extLst>
            </p:cNvPr>
            <p:cNvSpPr txBox="1"/>
            <p:nvPr/>
          </p:nvSpPr>
          <p:spPr>
            <a:xfrm>
              <a:off x="1227829" y="4480294"/>
              <a:ext cx="4403675" cy="400110"/>
            </a:xfrm>
            <a:prstGeom prst="rect">
              <a:avLst/>
            </a:prstGeom>
            <a:noFill/>
            <a:ln w="3175">
              <a:noFill/>
            </a:ln>
          </p:spPr>
          <p:txBody>
            <a:bodyPr wrap="square" rtlCol="0" anchor="ctr">
              <a:spAutoFit/>
            </a:bodyPr>
            <a:lstStyle/>
            <a:p>
              <a:r>
                <a:rPr lang="en-US" sz="2000" dirty="0">
                  <a:ln w="0"/>
                  <a:solidFill>
                    <a:schemeClr val="bg1"/>
                  </a:solidFill>
                  <a:effectLst>
                    <a:outerShdw blurRad="38100" dist="25400" dir="5400000" algn="ctr" rotWithShape="0">
                      <a:srgbClr val="6E747A">
                        <a:alpha val="43000"/>
                      </a:srgbClr>
                    </a:outerShdw>
                  </a:effectLst>
                </a:rPr>
                <a:t>Training</a:t>
              </a:r>
            </a:p>
          </p:txBody>
        </p:sp>
      </p:grpSp>
      <p:sp>
        <p:nvSpPr>
          <p:cNvPr id="26" name="TextBox 25">
            <a:extLst>
              <a:ext uri="{FF2B5EF4-FFF2-40B4-BE49-F238E27FC236}">
                <a16:creationId xmlns:a16="http://schemas.microsoft.com/office/drawing/2014/main" id="{B6991779-4BDC-4F39-81EA-65F89D06D8D6}"/>
              </a:ext>
            </a:extLst>
          </p:cNvPr>
          <p:cNvSpPr txBox="1"/>
          <p:nvPr/>
        </p:nvSpPr>
        <p:spPr>
          <a:xfrm>
            <a:off x="-123452" y="6363853"/>
            <a:ext cx="2862427" cy="400110"/>
          </a:xfrm>
          <a:prstGeom prst="rect">
            <a:avLst/>
          </a:prstGeom>
          <a:noFill/>
        </p:spPr>
        <p:txBody>
          <a:bodyPr wrap="square" rtlCol="0">
            <a:spAutoFit/>
          </a:bodyPr>
          <a:lstStyle/>
          <a:p>
            <a:pPr algn="ctr"/>
            <a:r>
              <a:rPr lang="en-US" sz="2000" dirty="0">
                <a:solidFill>
                  <a:srgbClr val="F7F7F7"/>
                </a:solidFill>
              </a:rPr>
              <a:t>RPS@KAP.US.COM</a:t>
            </a:r>
          </a:p>
        </p:txBody>
      </p:sp>
    </p:spTree>
    <p:extLst>
      <p:ext uri="{BB962C8B-B14F-4D97-AF65-F5344CB8AC3E}">
        <p14:creationId xmlns:p14="http://schemas.microsoft.com/office/powerpoint/2010/main" val="3114446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27F13FB-D14E-4FAD-AA99-EDDFF39696A3}"/>
              </a:ext>
            </a:extLst>
          </p:cNvPr>
          <p:cNvPicPr>
            <a:picLocks noChangeAspect="1"/>
          </p:cNvPicPr>
          <p:nvPr/>
        </p:nvPicPr>
        <p:blipFill>
          <a:blip r:embed="rId3">
            <a:duotone>
              <a:prstClr val="black"/>
              <a:schemeClr val="tx2">
                <a:tint val="45000"/>
                <a:satMod val="400000"/>
              </a:schemeClr>
            </a:duotone>
          </a:blip>
          <a:stretch>
            <a:fillRect/>
          </a:stretch>
        </p:blipFill>
        <p:spPr>
          <a:xfrm>
            <a:off x="5681762" y="1"/>
            <a:ext cx="6510239" cy="6858000"/>
          </a:xfrm>
          <a:prstGeom prst="rect">
            <a:avLst/>
          </a:prstGeom>
          <a:ln w="88900" cap="sq" cmpd="thickThin">
            <a:solidFill>
              <a:srgbClr val="000000"/>
            </a:solidFill>
            <a:prstDash val="solid"/>
            <a:miter lim="800000"/>
          </a:ln>
          <a:effectLst>
            <a:innerShdw blurRad="76200">
              <a:srgbClr val="000000"/>
            </a:innerShdw>
          </a:effectLst>
        </p:spPr>
      </p:pic>
      <p:pic>
        <p:nvPicPr>
          <p:cNvPr id="13" name="Picture 12">
            <a:extLst>
              <a:ext uri="{FF2B5EF4-FFF2-40B4-BE49-F238E27FC236}">
                <a16:creationId xmlns:a16="http://schemas.microsoft.com/office/drawing/2014/main" id="{49D04FE3-0DA8-4ADC-A83D-0B7BA6F67339}"/>
              </a:ext>
            </a:extLst>
          </p:cNvPr>
          <p:cNvPicPr>
            <a:picLocks noChangeAspect="1"/>
          </p:cNvPicPr>
          <p:nvPr/>
        </p:nvPicPr>
        <p:blipFill>
          <a:blip r:embed="rId4">
            <a:duotone>
              <a:prstClr val="black"/>
              <a:schemeClr val="tx2">
                <a:tint val="45000"/>
                <a:satMod val="400000"/>
              </a:schemeClr>
            </a:duotone>
          </a:blip>
          <a:stretch>
            <a:fillRect/>
          </a:stretch>
        </p:blipFill>
        <p:spPr>
          <a:xfrm>
            <a:off x="0" y="-2005"/>
            <a:ext cx="5681762" cy="6860004"/>
          </a:xfrm>
          <a:prstGeom prst="rect">
            <a:avLst/>
          </a:prstGeom>
          <a:ln w="88900" cap="sq" cmpd="thickThin">
            <a:solidFill>
              <a:srgbClr val="000000"/>
            </a:solidFill>
            <a:prstDash val="solid"/>
            <a:miter lim="800000"/>
          </a:ln>
          <a:effectLst>
            <a:innerShdw blurRad="76200">
              <a:srgbClr val="000000"/>
            </a:innerShdw>
          </a:effectLst>
        </p:spPr>
      </p:pic>
      <p:sp>
        <p:nvSpPr>
          <p:cNvPr id="49" name="Rectangle 48">
            <a:extLst>
              <a:ext uri="{FF2B5EF4-FFF2-40B4-BE49-F238E27FC236}">
                <a16:creationId xmlns:a16="http://schemas.microsoft.com/office/drawing/2014/main" id="{70E1D518-4A09-4DC7-922C-9EBD71A5874D}"/>
              </a:ext>
            </a:extLst>
          </p:cNvPr>
          <p:cNvSpPr/>
          <p:nvPr/>
        </p:nvSpPr>
        <p:spPr>
          <a:xfrm>
            <a:off x="6248225" y="73362"/>
            <a:ext cx="5926974" cy="584775"/>
          </a:xfrm>
          <a:prstGeom prst="rect">
            <a:avLst/>
          </a:prstGeom>
          <a:solidFill>
            <a:srgbClr val="062F8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en-US" sz="3200" b="1" dirty="0">
                <a:solidFill>
                  <a:srgbClr val="F7F7F7"/>
                </a:solidFill>
              </a:rPr>
              <a:t>Staffing Plan On Site vs. Remote </a:t>
            </a:r>
          </a:p>
        </p:txBody>
      </p:sp>
      <p:pic>
        <p:nvPicPr>
          <p:cNvPr id="57" name="Picture 56">
            <a:extLst>
              <a:ext uri="{FF2B5EF4-FFF2-40B4-BE49-F238E27FC236}">
                <a16:creationId xmlns:a16="http://schemas.microsoft.com/office/drawing/2014/main" id="{51F52F25-7883-4300-A956-50DAB578E1E4}"/>
              </a:ext>
            </a:extLst>
          </p:cNvPr>
          <p:cNvPicPr>
            <a:picLocks noChangeAspect="1"/>
          </p:cNvPicPr>
          <p:nvPr/>
        </p:nvPicPr>
        <p:blipFill>
          <a:blip r:embed="rId5"/>
          <a:stretch>
            <a:fillRect/>
          </a:stretch>
        </p:blipFill>
        <p:spPr>
          <a:xfrm>
            <a:off x="9852572" y="5778205"/>
            <a:ext cx="2088400" cy="1006433"/>
          </a:xfrm>
          <a:prstGeom prst="rect">
            <a:avLst/>
          </a:prstGeom>
        </p:spPr>
      </p:pic>
      <p:graphicFrame>
        <p:nvGraphicFramePr>
          <p:cNvPr id="30" name="Table 29">
            <a:extLst>
              <a:ext uri="{FF2B5EF4-FFF2-40B4-BE49-F238E27FC236}">
                <a16:creationId xmlns:a16="http://schemas.microsoft.com/office/drawing/2014/main" id="{C091BBDE-84A7-4452-84BC-7EF50D86CBD0}"/>
              </a:ext>
            </a:extLst>
          </p:cNvPr>
          <p:cNvGraphicFramePr>
            <a:graphicFrameLocks noGrp="1"/>
          </p:cNvGraphicFramePr>
          <p:nvPr>
            <p:extLst>
              <p:ext uri="{D42A27DB-BD31-4B8C-83A1-F6EECF244321}">
                <p14:modId xmlns:p14="http://schemas.microsoft.com/office/powerpoint/2010/main" val="2997559301"/>
              </p:ext>
            </p:extLst>
          </p:nvPr>
        </p:nvGraphicFramePr>
        <p:xfrm>
          <a:off x="113733" y="2537900"/>
          <a:ext cx="2968228" cy="2660654"/>
        </p:xfrm>
        <a:graphic>
          <a:graphicData uri="http://schemas.openxmlformats.org/drawingml/2006/table">
            <a:tbl>
              <a:tblPr>
                <a:tableStyleId>{5C22544A-7EE6-4342-B048-85BDC9FD1C3A}</a:tableStyleId>
              </a:tblPr>
              <a:tblGrid>
                <a:gridCol w="991756">
                  <a:extLst>
                    <a:ext uri="{9D8B030D-6E8A-4147-A177-3AD203B41FA5}">
                      <a16:colId xmlns:a16="http://schemas.microsoft.com/office/drawing/2014/main" val="3879641451"/>
                    </a:ext>
                  </a:extLst>
                </a:gridCol>
                <a:gridCol w="1193474">
                  <a:extLst>
                    <a:ext uri="{9D8B030D-6E8A-4147-A177-3AD203B41FA5}">
                      <a16:colId xmlns:a16="http://schemas.microsoft.com/office/drawing/2014/main" val="714036685"/>
                    </a:ext>
                  </a:extLst>
                </a:gridCol>
                <a:gridCol w="782998">
                  <a:extLst>
                    <a:ext uri="{9D8B030D-6E8A-4147-A177-3AD203B41FA5}">
                      <a16:colId xmlns:a16="http://schemas.microsoft.com/office/drawing/2014/main" val="2595336218"/>
                    </a:ext>
                  </a:extLst>
                </a:gridCol>
              </a:tblGrid>
              <a:tr h="807976">
                <a:tc>
                  <a:txBody>
                    <a:bodyPr/>
                    <a:lstStyle/>
                    <a:p>
                      <a:pPr algn="l" fontAlgn="b"/>
                      <a:r>
                        <a:rPr lang="en-US" sz="1200" b="1" i="0" u="sng" strike="noStrike" dirty="0">
                          <a:solidFill>
                            <a:srgbClr val="000000"/>
                          </a:solidFill>
                          <a:effectLst/>
                          <a:latin typeface="Calibri" panose="020F0502020204030204" pitchFamily="34" charset="0"/>
                        </a:rPr>
                        <a:t>Work Hours</a:t>
                      </a:r>
                    </a:p>
                  </a:txBody>
                  <a:tcPr marL="9525" marR="9525" marT="9525" marB="0" anchor="ctr">
                    <a:solidFill>
                      <a:schemeClr val="tx2">
                        <a:lumMod val="40000"/>
                        <a:lumOff val="60000"/>
                      </a:schemeClr>
                    </a:solidFill>
                  </a:tcPr>
                </a:tc>
                <a:tc>
                  <a:txBody>
                    <a:bodyPr/>
                    <a:lstStyle/>
                    <a:p>
                      <a:pPr algn="ctr" fontAlgn="b"/>
                      <a:r>
                        <a:rPr lang="en-US" sz="1100" u="none" strike="noStrike" dirty="0">
                          <a:effectLst/>
                        </a:rPr>
                        <a:t>50</a:t>
                      </a:r>
                      <a:endParaRPr lang="en-US" sz="1100" b="0" i="0" u="none" strike="noStrike" dirty="0">
                        <a:solidFill>
                          <a:srgbClr val="000000"/>
                        </a:solidFill>
                        <a:effectLst/>
                        <a:latin typeface="Calibri" panose="020F0502020204030204" pitchFamily="34" charset="0"/>
                      </a:endParaRPr>
                    </a:p>
                  </a:txBody>
                  <a:tcPr marL="9525" marR="9525" marT="9525" marB="0" anchor="ctr">
                    <a:solidFill>
                      <a:schemeClr val="tx2">
                        <a:lumMod val="40000"/>
                        <a:lumOff val="60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Calibri" panose="020F0502020204030204" pitchFamily="34" charset="0"/>
                        </a:rPr>
                        <a:t>30% Inefficiency</a:t>
                      </a:r>
                    </a:p>
                    <a:p>
                      <a:pPr algn="ctr" fontAlgn="b"/>
                      <a:r>
                        <a:rPr lang="en-US" sz="1100" b="0" i="0" u="none" strike="noStrike" dirty="0">
                          <a:solidFill>
                            <a:srgbClr val="000000"/>
                          </a:solidFill>
                          <a:effectLst/>
                          <a:latin typeface="Calibri" panose="020F0502020204030204" pitchFamily="34" charset="0"/>
                        </a:rPr>
                        <a:t>T&amp;M</a:t>
                      </a:r>
                    </a:p>
                  </a:txBody>
                  <a:tcPr marL="9525" marR="9525" marT="9525" marB="0" anchor="ctr">
                    <a:solidFill>
                      <a:schemeClr val="tx2">
                        <a:lumMod val="40000"/>
                        <a:lumOff val="60000"/>
                      </a:schemeClr>
                    </a:solidFill>
                  </a:tcPr>
                </a:tc>
                <a:extLst>
                  <a:ext uri="{0D108BD9-81ED-4DB2-BD59-A6C34878D82A}">
                    <a16:rowId xmlns:a16="http://schemas.microsoft.com/office/drawing/2014/main" val="1105066927"/>
                  </a:ext>
                </a:extLst>
              </a:tr>
              <a:tr h="926339">
                <a:tc>
                  <a:txBody>
                    <a:bodyPr/>
                    <a:lstStyle/>
                    <a:p>
                      <a:pPr algn="l" fontAlgn="b"/>
                      <a:r>
                        <a:rPr lang="en-US" sz="1200" b="1" i="0" u="sng" strike="noStrike" dirty="0">
                          <a:effectLst/>
                        </a:rPr>
                        <a:t>Planning Staff</a:t>
                      </a:r>
                      <a:endParaRPr lang="en-US" sz="1200" b="1" i="0" u="sng" strike="noStrike" dirty="0">
                        <a:solidFill>
                          <a:srgbClr val="000000"/>
                        </a:solidFill>
                        <a:effectLst/>
                        <a:latin typeface="Calibri" panose="020F0502020204030204" pitchFamily="34" charset="0"/>
                      </a:endParaRPr>
                    </a:p>
                  </a:txBody>
                  <a:tcPr marL="9525" marR="9525" marT="9525" marB="0" anchor="ctr">
                    <a:solidFill>
                      <a:schemeClr val="tx2">
                        <a:lumMod val="40000"/>
                        <a:lumOff val="60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10 Planners</a:t>
                      </a:r>
                    </a:p>
                    <a:p>
                      <a:pPr algn="ctr" fontAlgn="b"/>
                      <a:r>
                        <a:rPr lang="en-US" sz="1100" b="0" i="0" u="none" strike="noStrike" dirty="0">
                          <a:solidFill>
                            <a:srgbClr val="000000"/>
                          </a:solidFill>
                          <a:effectLst/>
                          <a:latin typeface="Calibri" panose="020F0502020204030204" pitchFamily="34" charset="0"/>
                        </a:rPr>
                        <a:t>2 Doc Control</a:t>
                      </a:r>
                    </a:p>
                    <a:p>
                      <a:pPr algn="ctr" fontAlgn="b"/>
                      <a:r>
                        <a:rPr lang="en-US" sz="1100" b="0" i="0" u="none" strike="noStrike" dirty="0">
                          <a:solidFill>
                            <a:srgbClr val="000000"/>
                          </a:solidFill>
                          <a:effectLst/>
                          <a:latin typeface="Calibri" panose="020F0502020204030204" pitchFamily="34" charset="0"/>
                        </a:rPr>
                        <a:t>1 Plan Mgr.</a:t>
                      </a:r>
                    </a:p>
                  </a:txBody>
                  <a:tcPr marL="9525" marR="9525" marT="9525" marB="0" anchor="ctr">
                    <a:solidFill>
                      <a:schemeClr val="tx2">
                        <a:lumMod val="40000"/>
                        <a:lumOff val="60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Based on timing &amp; Pkg Count</a:t>
                      </a:r>
                    </a:p>
                  </a:txBody>
                  <a:tcPr marL="9525" marR="9525" marT="9525" marB="0" anchor="ctr">
                    <a:solidFill>
                      <a:schemeClr val="tx2">
                        <a:lumMod val="40000"/>
                        <a:lumOff val="60000"/>
                      </a:schemeClr>
                    </a:solidFill>
                  </a:tcPr>
                </a:tc>
                <a:extLst>
                  <a:ext uri="{0D108BD9-81ED-4DB2-BD59-A6C34878D82A}">
                    <a16:rowId xmlns:a16="http://schemas.microsoft.com/office/drawing/2014/main" val="2955005078"/>
                  </a:ext>
                </a:extLst>
              </a:tr>
              <a:tr h="926339">
                <a:tc>
                  <a:txBody>
                    <a:bodyPr/>
                    <a:lstStyle/>
                    <a:p>
                      <a:pPr algn="l" fontAlgn="b"/>
                      <a:r>
                        <a:rPr lang="en-US" sz="1200" b="1" i="0" u="sng" strike="noStrike" dirty="0">
                          <a:solidFill>
                            <a:srgbClr val="000000"/>
                          </a:solidFill>
                          <a:effectLst/>
                          <a:latin typeface="Calibri" panose="020F0502020204030204" pitchFamily="34" charset="0"/>
                        </a:rPr>
                        <a:t>Perdiem</a:t>
                      </a:r>
                    </a:p>
                  </a:txBody>
                  <a:tcPr marL="9525" marR="9525" marT="9525" marB="0" anchor="ctr">
                    <a:solidFill>
                      <a:schemeClr val="tx2">
                        <a:lumMod val="40000"/>
                        <a:lumOff val="60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13 Employees</a:t>
                      </a:r>
                    </a:p>
                  </a:txBody>
                  <a:tcPr marL="9525" marR="9525" marT="9525" marB="0" anchor="ctr">
                    <a:solidFill>
                      <a:schemeClr val="tx2">
                        <a:lumMod val="40000"/>
                        <a:lumOff val="60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p>
                      <a:pPr algn="ctr" fontAlgn="b"/>
                      <a:r>
                        <a:rPr lang="en-US" sz="1100" b="0" i="0" u="none" strike="noStrike" dirty="0">
                          <a:solidFill>
                            <a:srgbClr val="000000"/>
                          </a:solidFill>
                          <a:effectLst/>
                          <a:latin typeface="Calibri" panose="020F0502020204030204" pitchFamily="34" charset="0"/>
                        </a:rPr>
                        <a:t>7 Days / Week</a:t>
                      </a:r>
                    </a:p>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ctr">
                    <a:solidFill>
                      <a:schemeClr val="tx2">
                        <a:lumMod val="40000"/>
                        <a:lumOff val="60000"/>
                      </a:schemeClr>
                    </a:solidFill>
                  </a:tcPr>
                </a:tc>
                <a:extLst>
                  <a:ext uri="{0D108BD9-81ED-4DB2-BD59-A6C34878D82A}">
                    <a16:rowId xmlns:a16="http://schemas.microsoft.com/office/drawing/2014/main" val="1630710027"/>
                  </a:ext>
                </a:extLst>
              </a:tr>
            </a:tbl>
          </a:graphicData>
        </a:graphic>
      </p:graphicFrame>
      <p:graphicFrame>
        <p:nvGraphicFramePr>
          <p:cNvPr id="29" name="Table 28">
            <a:extLst>
              <a:ext uri="{FF2B5EF4-FFF2-40B4-BE49-F238E27FC236}">
                <a16:creationId xmlns:a16="http://schemas.microsoft.com/office/drawing/2014/main" id="{1803FA15-8106-4C74-A501-0A965E6BF997}"/>
              </a:ext>
            </a:extLst>
          </p:cNvPr>
          <p:cNvGraphicFramePr>
            <a:graphicFrameLocks noGrp="1"/>
          </p:cNvGraphicFramePr>
          <p:nvPr>
            <p:extLst>
              <p:ext uri="{D42A27DB-BD31-4B8C-83A1-F6EECF244321}">
                <p14:modId xmlns:p14="http://schemas.microsoft.com/office/powerpoint/2010/main" val="892522215"/>
              </p:ext>
            </p:extLst>
          </p:nvPr>
        </p:nvGraphicFramePr>
        <p:xfrm>
          <a:off x="3356441" y="1239028"/>
          <a:ext cx="4548205" cy="743412"/>
        </p:xfrm>
        <a:graphic>
          <a:graphicData uri="http://schemas.openxmlformats.org/drawingml/2006/table">
            <a:tbl>
              <a:tblPr>
                <a:tableStyleId>{5C22544A-7EE6-4342-B048-85BDC9FD1C3A}</a:tableStyleId>
              </a:tblPr>
              <a:tblGrid>
                <a:gridCol w="1768910">
                  <a:extLst>
                    <a:ext uri="{9D8B030D-6E8A-4147-A177-3AD203B41FA5}">
                      <a16:colId xmlns:a16="http://schemas.microsoft.com/office/drawing/2014/main" val="880830738"/>
                    </a:ext>
                  </a:extLst>
                </a:gridCol>
                <a:gridCol w="1476834">
                  <a:extLst>
                    <a:ext uri="{9D8B030D-6E8A-4147-A177-3AD203B41FA5}">
                      <a16:colId xmlns:a16="http://schemas.microsoft.com/office/drawing/2014/main" val="1947736366"/>
                    </a:ext>
                  </a:extLst>
                </a:gridCol>
                <a:gridCol w="1302461">
                  <a:extLst>
                    <a:ext uri="{9D8B030D-6E8A-4147-A177-3AD203B41FA5}">
                      <a16:colId xmlns:a16="http://schemas.microsoft.com/office/drawing/2014/main" val="2332636000"/>
                    </a:ext>
                  </a:extLst>
                </a:gridCol>
              </a:tblGrid>
              <a:tr h="371706">
                <a:tc>
                  <a:txBody>
                    <a:bodyPr/>
                    <a:lstStyle/>
                    <a:p>
                      <a:pPr algn="l" fontAlgn="b"/>
                      <a:r>
                        <a:rPr lang="en-US" sz="1200" b="1" i="0" u="sng" strike="noStrike" dirty="0">
                          <a:solidFill>
                            <a:srgbClr val="000000"/>
                          </a:solidFill>
                          <a:effectLst/>
                          <a:latin typeface="Calibri" panose="020F0502020204030204" pitchFamily="34" charset="0"/>
                        </a:rPr>
                        <a:t>Number of Worklist</a:t>
                      </a:r>
                      <a:r>
                        <a:rPr lang="en-US" sz="1200" b="1" i="0" u="sng" strike="noStrike" baseline="0" dirty="0">
                          <a:solidFill>
                            <a:srgbClr val="000000"/>
                          </a:solidFill>
                          <a:effectLst/>
                          <a:latin typeface="Calibri" panose="020F0502020204030204" pitchFamily="34" charset="0"/>
                        </a:rPr>
                        <a:t> Items</a:t>
                      </a:r>
                      <a:endParaRPr lang="en-US" sz="1200" b="1" i="0" u="sng" strike="noStrike" dirty="0">
                        <a:solidFill>
                          <a:srgbClr val="000000"/>
                        </a:solidFill>
                        <a:effectLst/>
                        <a:latin typeface="Calibri" panose="020F0502020204030204" pitchFamily="34" charset="0"/>
                      </a:endParaRPr>
                    </a:p>
                  </a:txBody>
                  <a:tcPr marL="9525" marR="9525" marT="9525" marB="0" anchor="ctr">
                    <a:solidFill>
                      <a:schemeClr val="tx2">
                        <a:lumMod val="40000"/>
                        <a:lumOff val="60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1600</a:t>
                      </a:r>
                    </a:p>
                  </a:txBody>
                  <a:tcPr marL="9525" marR="9525" marT="9525" marB="0" anchor="ctr">
                    <a:solidFill>
                      <a:schemeClr val="tx2">
                        <a:lumMod val="40000"/>
                        <a:lumOff val="60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Ready to Plan</a:t>
                      </a:r>
                    </a:p>
                  </a:txBody>
                  <a:tcPr marL="9525" marR="9525" marT="9525" marB="0" anchor="ctr">
                    <a:solidFill>
                      <a:schemeClr val="tx2">
                        <a:lumMod val="40000"/>
                        <a:lumOff val="60000"/>
                      </a:schemeClr>
                    </a:solidFill>
                  </a:tcPr>
                </a:tc>
                <a:extLst>
                  <a:ext uri="{0D108BD9-81ED-4DB2-BD59-A6C34878D82A}">
                    <a16:rowId xmlns:a16="http://schemas.microsoft.com/office/drawing/2014/main" val="3016132945"/>
                  </a:ext>
                </a:extLst>
              </a:tr>
              <a:tr h="371706">
                <a:tc>
                  <a:txBody>
                    <a:bodyPr/>
                    <a:lstStyle/>
                    <a:p>
                      <a:pPr algn="l" fontAlgn="b"/>
                      <a:r>
                        <a:rPr lang="en-US" sz="1200" b="1" u="sng" strike="noStrike" dirty="0">
                          <a:effectLst/>
                        </a:rPr>
                        <a:t>Weeks to Plan</a:t>
                      </a:r>
                      <a:endParaRPr lang="en-US" sz="1200" b="1" i="0" u="sng" strike="noStrike" dirty="0">
                        <a:solidFill>
                          <a:srgbClr val="000000"/>
                        </a:solidFill>
                        <a:effectLst/>
                        <a:latin typeface="Calibri" panose="020F0502020204030204" pitchFamily="34" charset="0"/>
                      </a:endParaRPr>
                    </a:p>
                  </a:txBody>
                  <a:tcPr marL="9525" marR="9525" marT="9525" marB="0" anchor="ctr">
                    <a:solidFill>
                      <a:schemeClr val="tx2">
                        <a:lumMod val="40000"/>
                        <a:lumOff val="60000"/>
                      </a:schemeClr>
                    </a:solidFill>
                  </a:tcPr>
                </a:tc>
                <a:tc>
                  <a:txBody>
                    <a:bodyPr/>
                    <a:lstStyle/>
                    <a:p>
                      <a:pPr algn="ctr" fontAlgn="b"/>
                      <a:r>
                        <a:rPr lang="en-US" sz="1100" u="none" strike="noStrike" dirty="0">
                          <a:effectLst/>
                        </a:rPr>
                        <a:t>52 </a:t>
                      </a:r>
                      <a:endParaRPr lang="en-US" sz="1100" b="0" i="0" u="none" strike="noStrike" dirty="0">
                        <a:solidFill>
                          <a:srgbClr val="000000"/>
                        </a:solidFill>
                        <a:effectLst/>
                        <a:latin typeface="Calibri" panose="020F0502020204030204" pitchFamily="34" charset="0"/>
                      </a:endParaRPr>
                    </a:p>
                  </a:txBody>
                  <a:tcPr marL="9525" marR="9525" marT="9525" marB="0" anchor="ctr">
                    <a:solidFill>
                      <a:schemeClr val="tx2">
                        <a:lumMod val="40000"/>
                        <a:lumOff val="60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Typical</a:t>
                      </a:r>
                    </a:p>
                  </a:txBody>
                  <a:tcPr marL="9525" marR="9525" marT="9525" marB="0" anchor="ctr">
                    <a:solidFill>
                      <a:schemeClr val="tx2">
                        <a:lumMod val="40000"/>
                        <a:lumOff val="60000"/>
                      </a:schemeClr>
                    </a:solidFill>
                  </a:tcPr>
                </a:tc>
                <a:extLst>
                  <a:ext uri="{0D108BD9-81ED-4DB2-BD59-A6C34878D82A}">
                    <a16:rowId xmlns:a16="http://schemas.microsoft.com/office/drawing/2014/main" val="1994979476"/>
                  </a:ext>
                </a:extLst>
              </a:tr>
            </a:tbl>
          </a:graphicData>
        </a:graphic>
      </p:graphicFrame>
      <p:sp>
        <p:nvSpPr>
          <p:cNvPr id="31" name="Rectangle 30">
            <a:extLst>
              <a:ext uri="{FF2B5EF4-FFF2-40B4-BE49-F238E27FC236}">
                <a16:creationId xmlns:a16="http://schemas.microsoft.com/office/drawing/2014/main" id="{A1E5648D-04A1-4296-90C4-40DBCF86F2B8}"/>
              </a:ext>
            </a:extLst>
          </p:cNvPr>
          <p:cNvSpPr/>
          <p:nvPr/>
        </p:nvSpPr>
        <p:spPr>
          <a:xfrm>
            <a:off x="5792991" y="5618972"/>
            <a:ext cx="3952587" cy="830997"/>
          </a:xfrm>
          <a:prstGeom prst="rect">
            <a:avLst/>
          </a:prstGeom>
          <a:solidFill>
            <a:schemeClr val="tx2">
              <a:lumMod val="40000"/>
              <a:lumOff val="60000"/>
            </a:schemeClr>
          </a:solidFill>
          <a:scene3d>
            <a:camera prst="perspectiveLeft"/>
            <a:lightRig rig="threePt" dir="t"/>
          </a:scene3d>
        </p:spPr>
        <p:txBody>
          <a:bodyPr wrap="square">
            <a:spAutoFit/>
          </a:bodyPr>
          <a:lstStyle/>
          <a:p>
            <a:r>
              <a:rPr lang="en-US" sz="2400" b="1" i="1" dirty="0">
                <a:solidFill>
                  <a:srgbClr val="00B050"/>
                </a:solidFill>
                <a:latin typeface="Calibri" panose="020F0502020204030204" pitchFamily="34" charset="0"/>
              </a:rPr>
              <a:t>Savings  of $500,000 or more Planning cost</a:t>
            </a:r>
            <a:endParaRPr lang="en-US" sz="2400" b="1" i="1" dirty="0">
              <a:solidFill>
                <a:srgbClr val="00B050"/>
              </a:solidFill>
            </a:endParaRPr>
          </a:p>
        </p:txBody>
      </p:sp>
      <p:graphicFrame>
        <p:nvGraphicFramePr>
          <p:cNvPr id="72" name="Table 71">
            <a:extLst>
              <a:ext uri="{FF2B5EF4-FFF2-40B4-BE49-F238E27FC236}">
                <a16:creationId xmlns:a16="http://schemas.microsoft.com/office/drawing/2014/main" id="{370E019C-9601-4B2D-9869-CB41BD7F84F9}"/>
              </a:ext>
            </a:extLst>
          </p:cNvPr>
          <p:cNvGraphicFramePr>
            <a:graphicFrameLocks noGrp="1"/>
          </p:cNvGraphicFramePr>
          <p:nvPr>
            <p:extLst>
              <p:ext uri="{D42A27DB-BD31-4B8C-83A1-F6EECF244321}">
                <p14:modId xmlns:p14="http://schemas.microsoft.com/office/powerpoint/2010/main" val="2559401826"/>
              </p:ext>
            </p:extLst>
          </p:nvPr>
        </p:nvGraphicFramePr>
        <p:xfrm>
          <a:off x="8987773" y="2437004"/>
          <a:ext cx="2968228" cy="3037591"/>
        </p:xfrm>
        <a:graphic>
          <a:graphicData uri="http://schemas.openxmlformats.org/drawingml/2006/table">
            <a:tbl>
              <a:tblPr>
                <a:tableStyleId>{5C22544A-7EE6-4342-B048-85BDC9FD1C3A}</a:tableStyleId>
              </a:tblPr>
              <a:tblGrid>
                <a:gridCol w="991756">
                  <a:extLst>
                    <a:ext uri="{9D8B030D-6E8A-4147-A177-3AD203B41FA5}">
                      <a16:colId xmlns:a16="http://schemas.microsoft.com/office/drawing/2014/main" val="3879641451"/>
                    </a:ext>
                  </a:extLst>
                </a:gridCol>
                <a:gridCol w="1138272">
                  <a:extLst>
                    <a:ext uri="{9D8B030D-6E8A-4147-A177-3AD203B41FA5}">
                      <a16:colId xmlns:a16="http://schemas.microsoft.com/office/drawing/2014/main" val="714036685"/>
                    </a:ext>
                  </a:extLst>
                </a:gridCol>
                <a:gridCol w="838200">
                  <a:extLst>
                    <a:ext uri="{9D8B030D-6E8A-4147-A177-3AD203B41FA5}">
                      <a16:colId xmlns:a16="http://schemas.microsoft.com/office/drawing/2014/main" val="2595336218"/>
                    </a:ext>
                  </a:extLst>
                </a:gridCol>
              </a:tblGrid>
              <a:tr h="807976">
                <a:tc>
                  <a:txBody>
                    <a:bodyPr/>
                    <a:lstStyle/>
                    <a:p>
                      <a:pPr algn="l" fontAlgn="b"/>
                      <a:r>
                        <a:rPr lang="en-US" sz="1200" b="1" i="0" u="sng" strike="noStrike" dirty="0">
                          <a:solidFill>
                            <a:srgbClr val="000000"/>
                          </a:solidFill>
                          <a:effectLst/>
                          <a:latin typeface="Calibri" panose="020F0502020204030204" pitchFamily="34" charset="0"/>
                        </a:rPr>
                        <a:t>Work Hours</a:t>
                      </a:r>
                    </a:p>
                  </a:txBody>
                  <a:tcPr marL="9525" marR="9525" marT="9525" marB="0" anchor="ctr">
                    <a:solidFill>
                      <a:schemeClr val="tx2">
                        <a:lumMod val="40000"/>
                        <a:lumOff val="60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Adjustable </a:t>
                      </a:r>
                    </a:p>
                  </a:txBody>
                  <a:tcPr marL="9525" marR="9525" marT="9525" marB="0" anchor="ctr">
                    <a:solidFill>
                      <a:schemeClr val="tx2">
                        <a:lumMod val="40000"/>
                        <a:lumOff val="60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Calibri" panose="020F0502020204030204" pitchFamily="34" charset="0"/>
                        </a:rPr>
                        <a:t>Fixed Price</a:t>
                      </a:r>
                    </a:p>
                  </a:txBody>
                  <a:tcPr marL="9525" marR="9525" marT="9525" marB="0" anchor="ctr">
                    <a:solidFill>
                      <a:schemeClr val="tx2">
                        <a:lumMod val="40000"/>
                        <a:lumOff val="60000"/>
                      </a:schemeClr>
                    </a:solidFill>
                  </a:tcPr>
                </a:tc>
                <a:extLst>
                  <a:ext uri="{0D108BD9-81ED-4DB2-BD59-A6C34878D82A}">
                    <a16:rowId xmlns:a16="http://schemas.microsoft.com/office/drawing/2014/main" val="1105066927"/>
                  </a:ext>
                </a:extLst>
              </a:tr>
              <a:tr h="455550">
                <a:tc rowSpan="2">
                  <a:txBody>
                    <a:bodyPr/>
                    <a:lstStyle/>
                    <a:p>
                      <a:pPr algn="l" fontAlgn="b"/>
                      <a:r>
                        <a:rPr lang="en-US" sz="1200" b="1" i="0" u="sng" strike="noStrike" dirty="0">
                          <a:effectLst/>
                        </a:rPr>
                        <a:t>Planning Staff</a:t>
                      </a:r>
                      <a:endParaRPr lang="en-US" sz="1200" b="1" i="0" u="sng" strike="noStrike" dirty="0">
                        <a:solidFill>
                          <a:srgbClr val="000000"/>
                        </a:solidFill>
                        <a:effectLst/>
                        <a:latin typeface="Calibri" panose="020F0502020204030204" pitchFamily="34" charset="0"/>
                      </a:endParaRPr>
                    </a:p>
                  </a:txBody>
                  <a:tcPr marL="9525" marR="9525" marT="9525" marB="0" anchor="ctr">
                    <a:solidFill>
                      <a:schemeClr val="tx2">
                        <a:lumMod val="40000"/>
                        <a:lumOff val="60000"/>
                      </a:schemeClr>
                    </a:solidFill>
                  </a:tcPr>
                </a:tc>
                <a:tc>
                  <a:txBody>
                    <a:bodyPr/>
                    <a:lstStyle/>
                    <a:p>
                      <a:pPr algn="ctr" fontAlgn="b"/>
                      <a:r>
                        <a:rPr lang="en-US" sz="1100" b="1" i="0" u="none" strike="noStrike" dirty="0">
                          <a:solidFill>
                            <a:srgbClr val="000000"/>
                          </a:solidFill>
                          <a:effectLst/>
                          <a:latin typeface="Calibri" panose="020F0502020204030204" pitchFamily="34" charset="0"/>
                        </a:rPr>
                        <a:t>Remote </a:t>
                      </a:r>
                    </a:p>
                    <a:p>
                      <a:pPr algn="ctr" fontAlgn="b"/>
                      <a:r>
                        <a:rPr lang="en-US" sz="1100" b="0" i="0" u="none" strike="noStrike" dirty="0">
                          <a:solidFill>
                            <a:srgbClr val="000000"/>
                          </a:solidFill>
                          <a:effectLst/>
                          <a:latin typeface="Calibri" panose="020F0502020204030204" pitchFamily="34" charset="0"/>
                        </a:rPr>
                        <a:t>Scalable</a:t>
                      </a:r>
                    </a:p>
                  </a:txBody>
                  <a:tcPr marL="9525" marR="9525" marT="9525" marB="0" anchor="ctr">
                    <a:solidFill>
                      <a:schemeClr val="tx2">
                        <a:lumMod val="40000"/>
                        <a:lumOff val="60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Fixed Price</a:t>
                      </a:r>
                    </a:p>
                  </a:txBody>
                  <a:tcPr marL="9525" marR="9525" marT="9525" marB="0" anchor="ctr">
                    <a:solidFill>
                      <a:schemeClr val="tx2">
                        <a:lumMod val="40000"/>
                        <a:lumOff val="60000"/>
                      </a:schemeClr>
                    </a:solidFill>
                  </a:tcPr>
                </a:tc>
                <a:extLst>
                  <a:ext uri="{0D108BD9-81ED-4DB2-BD59-A6C34878D82A}">
                    <a16:rowId xmlns:a16="http://schemas.microsoft.com/office/drawing/2014/main" val="2955005078"/>
                  </a:ext>
                </a:extLst>
              </a:tr>
              <a:tr h="847726">
                <a:tc vMerge="1">
                  <a:txBody>
                    <a:bodyPr/>
                    <a:lstStyle/>
                    <a:p>
                      <a:endParaRPr lang="en-US"/>
                    </a:p>
                  </a:txBody>
                  <a:tcPr/>
                </a:tc>
                <a:tc>
                  <a:txBody>
                    <a:bodyPr/>
                    <a:lstStyle/>
                    <a:p>
                      <a:pPr algn="ctr" fontAlgn="b"/>
                      <a:r>
                        <a:rPr lang="en-US" sz="1100" b="1" i="0" u="none" strike="noStrike" dirty="0">
                          <a:solidFill>
                            <a:srgbClr val="000000"/>
                          </a:solidFill>
                          <a:effectLst/>
                          <a:latin typeface="Calibri" panose="020F0502020204030204" pitchFamily="34" charset="0"/>
                        </a:rPr>
                        <a:t>On Site</a:t>
                      </a:r>
                    </a:p>
                    <a:p>
                      <a:pPr algn="ctr" fontAlgn="b"/>
                      <a:r>
                        <a:rPr lang="en-US" sz="1100" b="0" i="0" u="none" strike="noStrike" dirty="0">
                          <a:solidFill>
                            <a:srgbClr val="000000"/>
                          </a:solidFill>
                          <a:effectLst/>
                          <a:latin typeface="Calibri" panose="020F0502020204030204" pitchFamily="34" charset="0"/>
                        </a:rPr>
                        <a:t>2 Planners </a:t>
                      </a:r>
                    </a:p>
                    <a:p>
                      <a:pPr algn="ctr" fontAlgn="b"/>
                      <a:r>
                        <a:rPr lang="en-US" sz="1100" b="0" i="0" u="none" strike="noStrike" dirty="0">
                          <a:solidFill>
                            <a:srgbClr val="000000"/>
                          </a:solidFill>
                          <a:effectLst/>
                          <a:latin typeface="Calibri" panose="020F0502020204030204" pitchFamily="34" charset="0"/>
                        </a:rPr>
                        <a:t>1 Doc Control</a:t>
                      </a:r>
                    </a:p>
                    <a:p>
                      <a:pPr algn="ctr" fontAlgn="b"/>
                      <a:r>
                        <a:rPr lang="en-US" sz="1100" b="0" i="0" u="none" strike="noStrike" dirty="0">
                          <a:solidFill>
                            <a:srgbClr val="000000"/>
                          </a:solidFill>
                          <a:effectLst/>
                          <a:latin typeface="Calibri" panose="020F0502020204030204" pitchFamily="34" charset="0"/>
                        </a:rPr>
                        <a:t>1 Plan Mgr.</a:t>
                      </a:r>
                    </a:p>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ctr">
                    <a:solidFill>
                      <a:schemeClr val="tx2">
                        <a:lumMod val="40000"/>
                        <a:lumOff val="60000"/>
                      </a:schemeClr>
                    </a:solidFill>
                  </a:tcPr>
                </a:tc>
                <a:tc>
                  <a:txBody>
                    <a:bodyPr/>
                    <a:lstStyle/>
                    <a:p>
                      <a:pPr algn="ctr"/>
                      <a:r>
                        <a:rPr lang="en-US" sz="1000" b="0" dirty="0"/>
                        <a:t>Customizable</a:t>
                      </a:r>
                    </a:p>
                  </a:txBody>
                  <a:tcPr marL="9525" marR="9525" marT="9525" marB="0" anchor="ctr">
                    <a:solidFill>
                      <a:schemeClr val="tx2">
                        <a:lumMod val="40000"/>
                        <a:lumOff val="60000"/>
                      </a:schemeClr>
                    </a:solidFill>
                  </a:tcPr>
                </a:tc>
                <a:extLst>
                  <a:ext uri="{0D108BD9-81ED-4DB2-BD59-A6C34878D82A}">
                    <a16:rowId xmlns:a16="http://schemas.microsoft.com/office/drawing/2014/main" val="3175879346"/>
                  </a:ext>
                </a:extLst>
              </a:tr>
              <a:tr h="926339">
                <a:tc>
                  <a:txBody>
                    <a:bodyPr/>
                    <a:lstStyle/>
                    <a:p>
                      <a:pPr algn="l" fontAlgn="b"/>
                      <a:r>
                        <a:rPr lang="en-US" sz="1200" b="1" i="0" u="sng" strike="noStrike" dirty="0">
                          <a:solidFill>
                            <a:srgbClr val="000000"/>
                          </a:solidFill>
                          <a:effectLst/>
                          <a:latin typeface="Calibri" panose="020F0502020204030204" pitchFamily="34" charset="0"/>
                        </a:rPr>
                        <a:t>Perdiem</a:t>
                      </a:r>
                    </a:p>
                  </a:txBody>
                  <a:tcPr marL="9525" marR="9525" marT="9525" marB="0" anchor="ctr">
                    <a:solidFill>
                      <a:schemeClr val="tx2">
                        <a:lumMod val="40000"/>
                        <a:lumOff val="60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4 employees</a:t>
                      </a:r>
                    </a:p>
                  </a:txBody>
                  <a:tcPr marL="9525" marR="9525" marT="9525" marB="0" anchor="ctr">
                    <a:solidFill>
                      <a:schemeClr val="tx2">
                        <a:lumMod val="40000"/>
                        <a:lumOff val="60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7 days / week </a:t>
                      </a:r>
                    </a:p>
                    <a:p>
                      <a:pPr algn="ctr" fontAlgn="b"/>
                      <a:r>
                        <a:rPr lang="en-US" sz="1100" b="0" i="0" u="none" strike="noStrike" dirty="0">
                          <a:solidFill>
                            <a:srgbClr val="000000"/>
                          </a:solidFill>
                          <a:effectLst/>
                          <a:latin typeface="Calibri" panose="020F0502020204030204" pitchFamily="34" charset="0"/>
                        </a:rPr>
                        <a:t>Customizable</a:t>
                      </a:r>
                    </a:p>
                  </a:txBody>
                  <a:tcPr marL="9525" marR="9525" marT="9525" marB="0" anchor="ctr">
                    <a:solidFill>
                      <a:schemeClr val="tx2">
                        <a:lumMod val="40000"/>
                        <a:lumOff val="60000"/>
                      </a:schemeClr>
                    </a:solidFill>
                  </a:tcPr>
                </a:tc>
                <a:extLst>
                  <a:ext uri="{0D108BD9-81ED-4DB2-BD59-A6C34878D82A}">
                    <a16:rowId xmlns:a16="http://schemas.microsoft.com/office/drawing/2014/main" val="1630710027"/>
                  </a:ext>
                </a:extLst>
              </a:tr>
            </a:tbl>
          </a:graphicData>
        </a:graphic>
      </p:graphicFrame>
      <p:pic>
        <p:nvPicPr>
          <p:cNvPr id="67" name="Picture 66">
            <a:extLst>
              <a:ext uri="{FF2B5EF4-FFF2-40B4-BE49-F238E27FC236}">
                <a16:creationId xmlns:a16="http://schemas.microsoft.com/office/drawing/2014/main" id="{5A604258-7DCC-4E2E-85AD-C4DF7135CD94}"/>
              </a:ext>
            </a:extLst>
          </p:cNvPr>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2751" b="100000" l="2707" r="97895">
                        <a14:foregroundMark x1="22406" y1="16505" x2="22406" y2="16505"/>
                        <a14:foregroundMark x1="24060" y1="16181" x2="24060" y2="16181"/>
                        <a14:foregroundMark x1="26767" y1="15858" x2="26767" y2="15858"/>
                        <a14:foregroundMark x1="26767" y1="15858" x2="26767" y2="15858"/>
                        <a14:foregroundMark x1="26767" y1="15858" x2="26767" y2="15858"/>
                        <a14:foregroundMark x1="26767" y1="15858" x2="26767" y2="15858"/>
                        <a14:foregroundMark x1="18195" y1="14887" x2="18195" y2="14887"/>
                        <a14:foregroundMark x1="20150" y1="15049" x2="20150" y2="15049"/>
                        <a14:foregroundMark x1="20000" y1="19417" x2="20000" y2="19417"/>
                        <a14:foregroundMark x1="20000" y1="20712" x2="19850" y2="23463"/>
                        <a14:foregroundMark x1="19850" y1="23463" x2="26917" y2="64725"/>
                        <a14:foregroundMark x1="30075" y1="65696" x2="30075" y2="65696"/>
                        <a14:foregroundMark x1="33534" y1="65696" x2="6466" y2="66181"/>
                      </a14:backgroundRemoval>
                    </a14:imgEffect>
                  </a14:imgLayer>
                </a14:imgProps>
              </a:ext>
            </a:extLst>
          </a:blip>
          <a:stretch>
            <a:fillRect/>
          </a:stretch>
        </p:blipFill>
        <p:spPr>
          <a:xfrm>
            <a:off x="3124606" y="2452952"/>
            <a:ext cx="5011877" cy="4444215"/>
          </a:xfrm>
          <a:prstGeom prst="rect">
            <a:avLst/>
          </a:prstGeom>
        </p:spPr>
      </p:pic>
      <p:sp>
        <p:nvSpPr>
          <p:cNvPr id="11" name="TextBox 10">
            <a:extLst>
              <a:ext uri="{FF2B5EF4-FFF2-40B4-BE49-F238E27FC236}">
                <a16:creationId xmlns:a16="http://schemas.microsoft.com/office/drawing/2014/main" id="{1ACE3F80-DCA2-442B-8B8B-837A1BE31CA8}"/>
              </a:ext>
            </a:extLst>
          </p:cNvPr>
          <p:cNvSpPr txBox="1"/>
          <p:nvPr/>
        </p:nvSpPr>
        <p:spPr>
          <a:xfrm>
            <a:off x="-123452" y="6363853"/>
            <a:ext cx="2862427" cy="400110"/>
          </a:xfrm>
          <a:prstGeom prst="rect">
            <a:avLst/>
          </a:prstGeom>
          <a:noFill/>
        </p:spPr>
        <p:txBody>
          <a:bodyPr wrap="square" rtlCol="0">
            <a:spAutoFit/>
          </a:bodyPr>
          <a:lstStyle/>
          <a:p>
            <a:pPr algn="ctr"/>
            <a:r>
              <a:rPr lang="en-US" sz="2000" dirty="0">
                <a:solidFill>
                  <a:srgbClr val="F7F7F7"/>
                </a:solidFill>
              </a:rPr>
              <a:t>RPS@KAP.US.COM</a:t>
            </a:r>
          </a:p>
        </p:txBody>
      </p:sp>
    </p:spTree>
    <p:extLst>
      <p:ext uri="{BB962C8B-B14F-4D97-AF65-F5344CB8AC3E}">
        <p14:creationId xmlns:p14="http://schemas.microsoft.com/office/powerpoint/2010/main" val="3242986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6AF52B3-9FD9-475E-B0D8-499BCE125F47}"/>
              </a:ext>
            </a:extLst>
          </p:cNvPr>
          <p:cNvSpPr/>
          <p:nvPr/>
        </p:nvSpPr>
        <p:spPr>
          <a:xfrm>
            <a:off x="55042" y="-5934"/>
            <a:ext cx="12192000" cy="6858000"/>
          </a:xfrm>
          <a:prstGeom prst="rect">
            <a:avLst/>
          </a:prstGeom>
          <a:solidFill>
            <a:schemeClr val="bg2"/>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blipFill>
                <a:blip r:embed="rId3"/>
                <a:tile tx="0" ty="0" sx="100000" sy="100000" flip="none" algn="tl"/>
              </a:blipFill>
            </a:endParaRPr>
          </a:p>
        </p:txBody>
      </p:sp>
      <p:sp>
        <p:nvSpPr>
          <p:cNvPr id="1064" name="Rectangle 1063">
            <a:extLst>
              <a:ext uri="{FF2B5EF4-FFF2-40B4-BE49-F238E27FC236}">
                <a16:creationId xmlns:a16="http://schemas.microsoft.com/office/drawing/2014/main" id="{20D57D8A-F479-43FC-8517-0CE8BF9E6507}"/>
              </a:ext>
            </a:extLst>
          </p:cNvPr>
          <p:cNvSpPr/>
          <p:nvPr/>
        </p:nvSpPr>
        <p:spPr>
          <a:xfrm>
            <a:off x="6151042" y="90733"/>
            <a:ext cx="5926974" cy="584775"/>
          </a:xfrm>
          <a:prstGeom prst="rect">
            <a:avLst/>
          </a:prstGeom>
          <a:solidFill>
            <a:srgbClr val="062F8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en-US" sz="3200" b="1" dirty="0">
                <a:solidFill>
                  <a:srgbClr val="F7F7F7"/>
                </a:solidFill>
              </a:rPr>
              <a:t>Planning Process</a:t>
            </a:r>
          </a:p>
        </p:txBody>
      </p:sp>
      <p:pic>
        <p:nvPicPr>
          <p:cNvPr id="1065" name="Picture 1064">
            <a:extLst>
              <a:ext uri="{FF2B5EF4-FFF2-40B4-BE49-F238E27FC236}">
                <a16:creationId xmlns:a16="http://schemas.microsoft.com/office/drawing/2014/main" id="{F2DC8405-4ACB-4B2B-8E02-6E1A22A40550}"/>
              </a:ext>
            </a:extLst>
          </p:cNvPr>
          <p:cNvPicPr>
            <a:picLocks noChangeAspect="1"/>
          </p:cNvPicPr>
          <p:nvPr/>
        </p:nvPicPr>
        <p:blipFill>
          <a:blip r:embed="rId4">
            <a:duotone>
              <a:prstClr val="black"/>
              <a:schemeClr val="tx2">
                <a:tint val="45000"/>
                <a:satMod val="400000"/>
              </a:schemeClr>
            </a:duotone>
          </a:blip>
          <a:stretch>
            <a:fillRect/>
          </a:stretch>
        </p:blipFill>
        <p:spPr>
          <a:xfrm>
            <a:off x="9763981" y="5757454"/>
            <a:ext cx="2088400" cy="1006433"/>
          </a:xfrm>
          <a:prstGeom prst="rect">
            <a:avLst/>
          </a:prstGeom>
        </p:spPr>
      </p:pic>
      <p:sp>
        <p:nvSpPr>
          <p:cNvPr id="2517" name="TextBox 2516">
            <a:extLst>
              <a:ext uri="{FF2B5EF4-FFF2-40B4-BE49-F238E27FC236}">
                <a16:creationId xmlns:a16="http://schemas.microsoft.com/office/drawing/2014/main" id="{CA227E05-F07B-4C16-B6C4-03B189BAF30D}"/>
              </a:ext>
            </a:extLst>
          </p:cNvPr>
          <p:cNvSpPr txBox="1"/>
          <p:nvPr/>
        </p:nvSpPr>
        <p:spPr>
          <a:xfrm>
            <a:off x="4329066" y="6469544"/>
            <a:ext cx="2862427" cy="400110"/>
          </a:xfrm>
          <a:prstGeom prst="rect">
            <a:avLst/>
          </a:prstGeom>
          <a:noFill/>
        </p:spPr>
        <p:txBody>
          <a:bodyPr wrap="square" rtlCol="0">
            <a:spAutoFit/>
          </a:bodyPr>
          <a:lstStyle/>
          <a:p>
            <a:pPr algn="ctr"/>
            <a:r>
              <a:rPr lang="en-US" sz="2000" dirty="0"/>
              <a:t>RPS@KAP.US.COM</a:t>
            </a:r>
          </a:p>
        </p:txBody>
      </p:sp>
      <p:grpSp>
        <p:nvGrpSpPr>
          <p:cNvPr id="5" name="Group 4">
            <a:extLst>
              <a:ext uri="{FF2B5EF4-FFF2-40B4-BE49-F238E27FC236}">
                <a16:creationId xmlns:a16="http://schemas.microsoft.com/office/drawing/2014/main" id="{BE346CF3-B13B-4408-9494-0E98971B5DF3}"/>
              </a:ext>
            </a:extLst>
          </p:cNvPr>
          <p:cNvGrpSpPr/>
          <p:nvPr/>
        </p:nvGrpSpPr>
        <p:grpSpPr>
          <a:xfrm>
            <a:off x="261952" y="934977"/>
            <a:ext cx="11809761" cy="4868321"/>
            <a:chOff x="261952" y="934977"/>
            <a:chExt cx="11809761" cy="4868321"/>
          </a:xfrm>
        </p:grpSpPr>
        <p:sp>
          <p:nvSpPr>
            <p:cNvPr id="1062" name="Arc 1061">
              <a:extLst>
                <a:ext uri="{FF2B5EF4-FFF2-40B4-BE49-F238E27FC236}">
                  <a16:creationId xmlns:a16="http://schemas.microsoft.com/office/drawing/2014/main" id="{824A38DD-6890-485C-AAD9-067899E612BA}"/>
                </a:ext>
              </a:extLst>
            </p:cNvPr>
            <p:cNvSpPr/>
            <p:nvPr/>
          </p:nvSpPr>
          <p:spPr>
            <a:xfrm rot="10800000">
              <a:off x="6980823" y="4829042"/>
              <a:ext cx="461669" cy="461669"/>
            </a:xfrm>
            <a:prstGeom prst="arc">
              <a:avLst>
                <a:gd name="adj1" fmla="val 16488831"/>
                <a:gd name="adj2" fmla="val 0"/>
              </a:avLst>
            </a:prstGeom>
            <a:solidFill>
              <a:schemeClr val="accent1">
                <a:lumMod val="60000"/>
                <a:lumOff val="40000"/>
              </a:schemeClr>
            </a:solidFill>
            <a:ln w="292100">
              <a:solidFill>
                <a:srgbClr val="062E8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220" name="Group 219">
              <a:extLst>
                <a:ext uri="{FF2B5EF4-FFF2-40B4-BE49-F238E27FC236}">
                  <a16:creationId xmlns:a16="http://schemas.microsoft.com/office/drawing/2014/main" id="{A1ED98E5-BC33-4F73-991B-23F923E87637}"/>
                </a:ext>
              </a:extLst>
            </p:cNvPr>
            <p:cNvGrpSpPr/>
            <p:nvPr/>
          </p:nvGrpSpPr>
          <p:grpSpPr>
            <a:xfrm rot="10800000">
              <a:off x="6556278" y="1261591"/>
              <a:ext cx="607056" cy="3577717"/>
              <a:chOff x="5618520" y="1288262"/>
              <a:chExt cx="607056" cy="3577717"/>
            </a:xfrm>
          </p:grpSpPr>
          <p:sp>
            <p:nvSpPr>
              <p:cNvPr id="218" name="Rectangle 217">
                <a:extLst>
                  <a:ext uri="{FF2B5EF4-FFF2-40B4-BE49-F238E27FC236}">
                    <a16:creationId xmlns:a16="http://schemas.microsoft.com/office/drawing/2014/main" id="{3DFD600F-7294-4A28-A7E7-351FA9DF34B9}"/>
                  </a:ext>
                </a:extLst>
              </p:cNvPr>
              <p:cNvSpPr/>
              <p:nvPr/>
            </p:nvSpPr>
            <p:spPr>
              <a:xfrm>
                <a:off x="5618520" y="1288262"/>
                <a:ext cx="293717" cy="33832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A54A3"/>
                  </a:highlight>
                </a:endParaRPr>
              </a:p>
            </p:txBody>
          </p:sp>
          <p:sp>
            <p:nvSpPr>
              <p:cNvPr id="219" name="Arc 218">
                <a:extLst>
                  <a:ext uri="{FF2B5EF4-FFF2-40B4-BE49-F238E27FC236}">
                    <a16:creationId xmlns:a16="http://schemas.microsoft.com/office/drawing/2014/main" id="{97214120-A3DF-4FDE-827E-7425984A041F}"/>
                  </a:ext>
                </a:extLst>
              </p:cNvPr>
              <p:cNvSpPr/>
              <p:nvPr/>
            </p:nvSpPr>
            <p:spPr>
              <a:xfrm rot="10463093">
                <a:off x="5763907" y="4404310"/>
                <a:ext cx="461669" cy="461669"/>
              </a:xfrm>
              <a:prstGeom prst="arc">
                <a:avLst>
                  <a:gd name="adj1" fmla="val 16488831"/>
                  <a:gd name="adj2" fmla="val 0"/>
                </a:avLst>
              </a:prstGeom>
              <a:noFill/>
              <a:ln w="292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47" name="Rectangle 246">
              <a:extLst>
                <a:ext uri="{FF2B5EF4-FFF2-40B4-BE49-F238E27FC236}">
                  <a16:creationId xmlns:a16="http://schemas.microsoft.com/office/drawing/2014/main" id="{3A575459-2223-439E-8C48-A9988F63822A}"/>
                </a:ext>
              </a:extLst>
            </p:cNvPr>
            <p:cNvSpPr/>
            <p:nvPr/>
          </p:nvSpPr>
          <p:spPr>
            <a:xfrm>
              <a:off x="6871594" y="4434458"/>
              <a:ext cx="293717" cy="640080"/>
            </a:xfrm>
            <a:prstGeom prst="rect">
              <a:avLst/>
            </a:prstGeom>
            <a:gradFill flip="none" rotWithShape="1">
              <a:gsLst>
                <a:gs pos="0">
                  <a:schemeClr val="accent3"/>
                </a:gs>
                <a:gs pos="100000">
                  <a:schemeClr val="accent5"/>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A54A3"/>
                </a:highlight>
              </a:endParaRPr>
            </a:p>
          </p:txBody>
        </p:sp>
        <p:sp>
          <p:nvSpPr>
            <p:cNvPr id="273" name="Rectangle 272">
              <a:extLst>
                <a:ext uri="{FF2B5EF4-FFF2-40B4-BE49-F238E27FC236}">
                  <a16:creationId xmlns:a16="http://schemas.microsoft.com/office/drawing/2014/main" id="{27A317CC-AC71-4E6C-A554-AC884C3796A6}"/>
                </a:ext>
              </a:extLst>
            </p:cNvPr>
            <p:cNvSpPr/>
            <p:nvPr/>
          </p:nvSpPr>
          <p:spPr>
            <a:xfrm>
              <a:off x="10812753" y="3758437"/>
              <a:ext cx="293717" cy="11887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A54A3"/>
                </a:highlight>
              </a:endParaRPr>
            </a:p>
          </p:txBody>
        </p:sp>
        <p:sp>
          <p:nvSpPr>
            <p:cNvPr id="271" name="Arc 270">
              <a:extLst>
                <a:ext uri="{FF2B5EF4-FFF2-40B4-BE49-F238E27FC236}">
                  <a16:creationId xmlns:a16="http://schemas.microsoft.com/office/drawing/2014/main" id="{9F3C0A7F-74E5-400B-AB21-C52E46D59A5F}"/>
                </a:ext>
              </a:extLst>
            </p:cNvPr>
            <p:cNvSpPr/>
            <p:nvPr/>
          </p:nvSpPr>
          <p:spPr>
            <a:xfrm rot="7112370">
              <a:off x="10507248" y="4843580"/>
              <a:ext cx="461669" cy="461669"/>
            </a:xfrm>
            <a:prstGeom prst="arc">
              <a:avLst>
                <a:gd name="adj1" fmla="val 15169938"/>
                <a:gd name="adj2" fmla="val 19345789"/>
              </a:avLst>
            </a:prstGeom>
            <a:noFill/>
            <a:ln w="2921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7" name="Rectangle 266">
              <a:extLst>
                <a:ext uri="{FF2B5EF4-FFF2-40B4-BE49-F238E27FC236}">
                  <a16:creationId xmlns:a16="http://schemas.microsoft.com/office/drawing/2014/main" id="{D4A36DEC-19BC-45B9-B9F8-CCF510FA8A8A}"/>
                </a:ext>
              </a:extLst>
            </p:cNvPr>
            <p:cNvSpPr/>
            <p:nvPr/>
          </p:nvSpPr>
          <p:spPr>
            <a:xfrm>
              <a:off x="10812754" y="4838043"/>
              <a:ext cx="293717" cy="274320"/>
            </a:xfrm>
            <a:prstGeom prst="rect">
              <a:avLst/>
            </a:prstGeom>
            <a:gradFill flip="none" rotWithShape="1">
              <a:gsLst>
                <a:gs pos="0">
                  <a:schemeClr val="accent3"/>
                </a:gs>
                <a:gs pos="100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A54A3"/>
                </a:highlight>
              </a:endParaRPr>
            </a:p>
          </p:txBody>
        </p:sp>
        <p:sp>
          <p:nvSpPr>
            <p:cNvPr id="265" name="Rectangle 264">
              <a:extLst>
                <a:ext uri="{FF2B5EF4-FFF2-40B4-BE49-F238E27FC236}">
                  <a16:creationId xmlns:a16="http://schemas.microsoft.com/office/drawing/2014/main" id="{5813F394-5632-406F-8677-DA74A90A55B7}"/>
                </a:ext>
              </a:extLst>
            </p:cNvPr>
            <p:cNvSpPr/>
            <p:nvPr/>
          </p:nvSpPr>
          <p:spPr>
            <a:xfrm rot="5400000">
              <a:off x="9847389" y="4524282"/>
              <a:ext cx="292216" cy="15544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0" name="Rectangle 199">
              <a:extLst>
                <a:ext uri="{FF2B5EF4-FFF2-40B4-BE49-F238E27FC236}">
                  <a16:creationId xmlns:a16="http://schemas.microsoft.com/office/drawing/2014/main" id="{CA023131-945C-4A8D-839B-AE3141B1117D}"/>
                </a:ext>
              </a:extLst>
            </p:cNvPr>
            <p:cNvSpPr/>
            <p:nvPr/>
          </p:nvSpPr>
          <p:spPr>
            <a:xfrm>
              <a:off x="3709303" y="1939937"/>
              <a:ext cx="293717" cy="2377440"/>
            </a:xfrm>
            <a:prstGeom prst="rect">
              <a:avLst/>
            </a:prstGeom>
            <a:solidFill>
              <a:srgbClr val="062E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A54A3"/>
                </a:highlight>
              </a:endParaRPr>
            </a:p>
          </p:txBody>
        </p:sp>
        <p:sp>
          <p:nvSpPr>
            <p:cNvPr id="195" name="Arc 194">
              <a:extLst>
                <a:ext uri="{FF2B5EF4-FFF2-40B4-BE49-F238E27FC236}">
                  <a16:creationId xmlns:a16="http://schemas.microsoft.com/office/drawing/2014/main" id="{E488256E-27DF-4731-A7DC-553B22CF518D}"/>
                </a:ext>
              </a:extLst>
            </p:cNvPr>
            <p:cNvSpPr/>
            <p:nvPr/>
          </p:nvSpPr>
          <p:spPr>
            <a:xfrm rot="4653720" flipH="1" flipV="1">
              <a:off x="3871620" y="1256557"/>
              <a:ext cx="461669" cy="461669"/>
            </a:xfrm>
            <a:prstGeom prst="arc">
              <a:avLst>
                <a:gd name="adj1" fmla="val 16488831"/>
                <a:gd name="adj2" fmla="val 0"/>
              </a:avLst>
            </a:prstGeom>
            <a:noFill/>
            <a:ln w="292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Rectangle 43">
              <a:extLst>
                <a:ext uri="{FF2B5EF4-FFF2-40B4-BE49-F238E27FC236}">
                  <a16:creationId xmlns:a16="http://schemas.microsoft.com/office/drawing/2014/main" id="{D5045816-8218-4772-A88E-03C14E5B7BA3}"/>
                </a:ext>
              </a:extLst>
            </p:cNvPr>
            <p:cNvSpPr/>
            <p:nvPr/>
          </p:nvSpPr>
          <p:spPr>
            <a:xfrm>
              <a:off x="922003" y="3138993"/>
              <a:ext cx="293717" cy="1146024"/>
            </a:xfrm>
            <a:prstGeom prst="rect">
              <a:avLst/>
            </a:prstGeom>
            <a:solidFill>
              <a:srgbClr val="062E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A54A3"/>
                </a:highlight>
              </a:endParaRPr>
            </a:p>
          </p:txBody>
        </p:sp>
        <p:sp>
          <p:nvSpPr>
            <p:cNvPr id="86" name="Rectangle 85">
              <a:extLst>
                <a:ext uri="{FF2B5EF4-FFF2-40B4-BE49-F238E27FC236}">
                  <a16:creationId xmlns:a16="http://schemas.microsoft.com/office/drawing/2014/main" id="{96238710-2787-4A1A-8B0C-2CDDAB268C87}"/>
                </a:ext>
              </a:extLst>
            </p:cNvPr>
            <p:cNvSpPr/>
            <p:nvPr/>
          </p:nvSpPr>
          <p:spPr>
            <a:xfrm>
              <a:off x="475882" y="2565989"/>
              <a:ext cx="1190207" cy="640080"/>
            </a:xfrm>
            <a:prstGeom prst="rect">
              <a:avLst/>
            </a:prstGeom>
            <a:solidFill>
              <a:srgbClr val="062E84"/>
            </a:solidFill>
            <a:ln w="31750">
              <a:solidFill>
                <a:srgbClr val="062E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rgbClr val="062E84"/>
                </a:solidFill>
              </a:endParaRPr>
            </a:p>
          </p:txBody>
        </p:sp>
        <p:sp>
          <p:nvSpPr>
            <p:cNvPr id="88" name="Arc 87">
              <a:extLst>
                <a:ext uri="{FF2B5EF4-FFF2-40B4-BE49-F238E27FC236}">
                  <a16:creationId xmlns:a16="http://schemas.microsoft.com/office/drawing/2014/main" id="{ED132094-41B7-48D9-BFE7-EE51DBEC1748}"/>
                </a:ext>
              </a:extLst>
            </p:cNvPr>
            <p:cNvSpPr/>
            <p:nvPr/>
          </p:nvSpPr>
          <p:spPr>
            <a:xfrm rot="10463093">
              <a:off x="1067390" y="4013785"/>
              <a:ext cx="461669" cy="461669"/>
            </a:xfrm>
            <a:prstGeom prst="arc">
              <a:avLst>
                <a:gd name="adj1" fmla="val 16488831"/>
                <a:gd name="adj2" fmla="val 0"/>
              </a:avLst>
            </a:prstGeom>
            <a:noFill/>
            <a:ln w="292100">
              <a:solidFill>
                <a:srgbClr val="062E8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9" name="Rectangle 88">
              <a:extLst>
                <a:ext uri="{FF2B5EF4-FFF2-40B4-BE49-F238E27FC236}">
                  <a16:creationId xmlns:a16="http://schemas.microsoft.com/office/drawing/2014/main" id="{7B36ECA6-FAA1-4D01-8BA6-FAFABE28AC83}"/>
                </a:ext>
              </a:extLst>
            </p:cNvPr>
            <p:cNvSpPr/>
            <p:nvPr/>
          </p:nvSpPr>
          <p:spPr>
            <a:xfrm rot="5400000">
              <a:off x="2282459" y="3274715"/>
              <a:ext cx="292216" cy="2401536"/>
            </a:xfrm>
            <a:prstGeom prst="rect">
              <a:avLst/>
            </a:prstGeom>
            <a:solidFill>
              <a:srgbClr val="062E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tangle 131">
              <a:extLst>
                <a:ext uri="{FF2B5EF4-FFF2-40B4-BE49-F238E27FC236}">
                  <a16:creationId xmlns:a16="http://schemas.microsoft.com/office/drawing/2014/main" id="{84790AE2-5195-4E8E-8949-4078A0E12A74}"/>
                </a:ext>
              </a:extLst>
            </p:cNvPr>
            <p:cNvSpPr/>
            <p:nvPr/>
          </p:nvSpPr>
          <p:spPr>
            <a:xfrm>
              <a:off x="261952" y="2540675"/>
              <a:ext cx="1575996" cy="723341"/>
            </a:xfrm>
            <a:prstGeom prst="rect">
              <a:avLst/>
            </a:prstGeom>
            <a:solidFill>
              <a:schemeClr val="accent5"/>
            </a:solidFill>
            <a:ln w="31750">
              <a:solidFill>
                <a:srgbClr val="062E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rgbClr val="062E84"/>
                </a:solidFill>
              </a:endParaRPr>
            </a:p>
          </p:txBody>
        </p:sp>
        <p:grpSp>
          <p:nvGrpSpPr>
            <p:cNvPr id="145" name="Group 34">
              <a:extLst>
                <a:ext uri="{FF2B5EF4-FFF2-40B4-BE49-F238E27FC236}">
                  <a16:creationId xmlns:a16="http://schemas.microsoft.com/office/drawing/2014/main" id="{9CFD23BA-A174-47AE-A951-01F1C460B4AB}"/>
                </a:ext>
              </a:extLst>
            </p:cNvPr>
            <p:cNvGrpSpPr>
              <a:grpSpLocks noChangeAspect="1"/>
            </p:cNvGrpSpPr>
            <p:nvPr/>
          </p:nvGrpSpPr>
          <p:grpSpPr bwMode="auto">
            <a:xfrm>
              <a:off x="2084309" y="5114793"/>
              <a:ext cx="411942" cy="412188"/>
              <a:chOff x="2160" y="482"/>
              <a:chExt cx="3358" cy="3360"/>
            </a:xfrm>
            <a:solidFill>
              <a:srgbClr val="031A4D"/>
            </a:solidFill>
          </p:grpSpPr>
          <p:sp>
            <p:nvSpPr>
              <p:cNvPr id="147" name="Freeform 35">
                <a:extLst>
                  <a:ext uri="{FF2B5EF4-FFF2-40B4-BE49-F238E27FC236}">
                    <a16:creationId xmlns:a16="http://schemas.microsoft.com/office/drawing/2014/main" id="{C1745C8B-EA8C-46CF-A7C4-BE80AC65D197}"/>
                  </a:ext>
                </a:extLst>
              </p:cNvPr>
              <p:cNvSpPr>
                <a:spLocks/>
              </p:cNvSpPr>
              <p:nvPr/>
            </p:nvSpPr>
            <p:spPr bwMode="auto">
              <a:xfrm>
                <a:off x="3580" y="482"/>
                <a:ext cx="518" cy="129"/>
              </a:xfrm>
              <a:custGeom>
                <a:avLst/>
                <a:gdLst>
                  <a:gd name="T0" fmla="*/ 35 w 274"/>
                  <a:gd name="T1" fmla="*/ 68 h 68"/>
                  <a:gd name="T2" fmla="*/ 239 w 274"/>
                  <a:gd name="T3" fmla="*/ 68 h 68"/>
                  <a:gd name="T4" fmla="*/ 274 w 274"/>
                  <a:gd name="T5" fmla="*/ 34 h 68"/>
                  <a:gd name="T6" fmla="*/ 239 w 274"/>
                  <a:gd name="T7" fmla="*/ 0 h 68"/>
                  <a:gd name="T8" fmla="*/ 35 w 274"/>
                  <a:gd name="T9" fmla="*/ 0 h 68"/>
                  <a:gd name="T10" fmla="*/ 0 w 274"/>
                  <a:gd name="T11" fmla="*/ 34 h 68"/>
                  <a:gd name="T12" fmla="*/ 35 w 274"/>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274" h="68">
                    <a:moveTo>
                      <a:pt x="35" y="68"/>
                    </a:moveTo>
                    <a:cubicBezTo>
                      <a:pt x="239" y="68"/>
                      <a:pt x="239" y="68"/>
                      <a:pt x="239" y="68"/>
                    </a:cubicBezTo>
                    <a:cubicBezTo>
                      <a:pt x="258" y="68"/>
                      <a:pt x="274" y="53"/>
                      <a:pt x="274" y="34"/>
                    </a:cubicBezTo>
                    <a:cubicBezTo>
                      <a:pt x="274" y="15"/>
                      <a:pt x="258" y="0"/>
                      <a:pt x="239" y="0"/>
                    </a:cubicBezTo>
                    <a:cubicBezTo>
                      <a:pt x="35" y="0"/>
                      <a:pt x="35" y="0"/>
                      <a:pt x="35" y="0"/>
                    </a:cubicBezTo>
                    <a:cubicBezTo>
                      <a:pt x="16" y="0"/>
                      <a:pt x="0" y="15"/>
                      <a:pt x="0" y="34"/>
                    </a:cubicBezTo>
                    <a:cubicBezTo>
                      <a:pt x="0" y="53"/>
                      <a:pt x="16" y="68"/>
                      <a:pt x="35"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Oval 38">
                <a:extLst>
                  <a:ext uri="{FF2B5EF4-FFF2-40B4-BE49-F238E27FC236}">
                    <a16:creationId xmlns:a16="http://schemas.microsoft.com/office/drawing/2014/main" id="{D1B758F1-B9F1-4C92-993A-7E1900B38A26}"/>
                  </a:ext>
                </a:extLst>
              </p:cNvPr>
              <p:cNvSpPr>
                <a:spLocks noChangeArrowheads="1"/>
              </p:cNvSpPr>
              <p:nvPr/>
            </p:nvSpPr>
            <p:spPr bwMode="auto">
              <a:xfrm>
                <a:off x="2160" y="482"/>
                <a:ext cx="129" cy="1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Oval 39">
                <a:extLst>
                  <a:ext uri="{FF2B5EF4-FFF2-40B4-BE49-F238E27FC236}">
                    <a16:creationId xmlns:a16="http://schemas.microsoft.com/office/drawing/2014/main" id="{38C8173B-AA1E-457B-8F77-5AD0176F9180}"/>
                  </a:ext>
                </a:extLst>
              </p:cNvPr>
              <p:cNvSpPr>
                <a:spLocks noChangeArrowheads="1"/>
              </p:cNvSpPr>
              <p:nvPr/>
            </p:nvSpPr>
            <p:spPr bwMode="auto">
              <a:xfrm>
                <a:off x="2418" y="482"/>
                <a:ext cx="128" cy="1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40">
                <a:extLst>
                  <a:ext uri="{FF2B5EF4-FFF2-40B4-BE49-F238E27FC236}">
                    <a16:creationId xmlns:a16="http://schemas.microsoft.com/office/drawing/2014/main" id="{AC931579-61CC-4091-9DC4-5662095EA9DA}"/>
                  </a:ext>
                </a:extLst>
              </p:cNvPr>
              <p:cNvSpPr>
                <a:spLocks noChangeArrowheads="1"/>
              </p:cNvSpPr>
              <p:nvPr/>
            </p:nvSpPr>
            <p:spPr bwMode="auto">
              <a:xfrm>
                <a:off x="2677" y="482"/>
                <a:ext cx="129" cy="1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41">
                <a:extLst>
                  <a:ext uri="{FF2B5EF4-FFF2-40B4-BE49-F238E27FC236}">
                    <a16:creationId xmlns:a16="http://schemas.microsoft.com/office/drawing/2014/main" id="{06A221C7-4248-4472-9DDF-E301482B39EE}"/>
                  </a:ext>
                </a:extLst>
              </p:cNvPr>
              <p:cNvSpPr>
                <a:spLocks/>
              </p:cNvSpPr>
              <p:nvPr/>
            </p:nvSpPr>
            <p:spPr bwMode="auto">
              <a:xfrm>
                <a:off x="2160" y="999"/>
                <a:ext cx="322" cy="322"/>
              </a:xfrm>
              <a:custGeom>
                <a:avLst/>
                <a:gdLst>
                  <a:gd name="T0" fmla="*/ 68 w 170"/>
                  <a:gd name="T1" fmla="*/ 136 h 170"/>
                  <a:gd name="T2" fmla="*/ 68 w 170"/>
                  <a:gd name="T3" fmla="*/ 68 h 170"/>
                  <a:gd name="T4" fmla="*/ 136 w 170"/>
                  <a:gd name="T5" fmla="*/ 68 h 170"/>
                  <a:gd name="T6" fmla="*/ 170 w 170"/>
                  <a:gd name="T7" fmla="*/ 34 h 170"/>
                  <a:gd name="T8" fmla="*/ 136 w 170"/>
                  <a:gd name="T9" fmla="*/ 0 h 170"/>
                  <a:gd name="T10" fmla="*/ 34 w 170"/>
                  <a:gd name="T11" fmla="*/ 0 h 170"/>
                  <a:gd name="T12" fmla="*/ 0 w 170"/>
                  <a:gd name="T13" fmla="*/ 34 h 170"/>
                  <a:gd name="T14" fmla="*/ 0 w 170"/>
                  <a:gd name="T15" fmla="*/ 136 h 170"/>
                  <a:gd name="T16" fmla="*/ 34 w 170"/>
                  <a:gd name="T17" fmla="*/ 170 h 170"/>
                  <a:gd name="T18" fmla="*/ 68 w 170"/>
                  <a:gd name="T19"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70">
                    <a:moveTo>
                      <a:pt x="68" y="136"/>
                    </a:moveTo>
                    <a:cubicBezTo>
                      <a:pt x="68" y="68"/>
                      <a:pt x="68" y="68"/>
                      <a:pt x="68" y="68"/>
                    </a:cubicBezTo>
                    <a:cubicBezTo>
                      <a:pt x="136" y="68"/>
                      <a:pt x="136" y="68"/>
                      <a:pt x="136" y="68"/>
                    </a:cubicBezTo>
                    <a:cubicBezTo>
                      <a:pt x="155" y="68"/>
                      <a:pt x="170" y="53"/>
                      <a:pt x="170" y="34"/>
                    </a:cubicBezTo>
                    <a:cubicBezTo>
                      <a:pt x="170" y="15"/>
                      <a:pt x="155" y="0"/>
                      <a:pt x="136" y="0"/>
                    </a:cubicBezTo>
                    <a:cubicBezTo>
                      <a:pt x="34" y="0"/>
                      <a:pt x="34" y="0"/>
                      <a:pt x="34" y="0"/>
                    </a:cubicBezTo>
                    <a:cubicBezTo>
                      <a:pt x="15" y="0"/>
                      <a:pt x="0" y="15"/>
                      <a:pt x="0" y="34"/>
                    </a:cubicBezTo>
                    <a:cubicBezTo>
                      <a:pt x="0" y="136"/>
                      <a:pt x="0" y="136"/>
                      <a:pt x="0" y="136"/>
                    </a:cubicBezTo>
                    <a:cubicBezTo>
                      <a:pt x="0" y="155"/>
                      <a:pt x="15" y="170"/>
                      <a:pt x="34" y="170"/>
                    </a:cubicBezTo>
                    <a:cubicBezTo>
                      <a:pt x="53" y="170"/>
                      <a:pt x="68" y="155"/>
                      <a:pt x="68"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42">
                <a:extLst>
                  <a:ext uri="{FF2B5EF4-FFF2-40B4-BE49-F238E27FC236}">
                    <a16:creationId xmlns:a16="http://schemas.microsoft.com/office/drawing/2014/main" id="{F867CDAF-57AB-4AC9-80D0-D7FBC578D7F1}"/>
                  </a:ext>
                </a:extLst>
              </p:cNvPr>
              <p:cNvSpPr>
                <a:spLocks/>
              </p:cNvSpPr>
              <p:nvPr/>
            </p:nvSpPr>
            <p:spPr bwMode="auto">
              <a:xfrm>
                <a:off x="5196" y="3518"/>
                <a:ext cx="322" cy="322"/>
              </a:xfrm>
              <a:custGeom>
                <a:avLst/>
                <a:gdLst>
                  <a:gd name="T0" fmla="*/ 136 w 170"/>
                  <a:gd name="T1" fmla="*/ 0 h 170"/>
                  <a:gd name="T2" fmla="*/ 102 w 170"/>
                  <a:gd name="T3" fmla="*/ 34 h 170"/>
                  <a:gd name="T4" fmla="*/ 102 w 170"/>
                  <a:gd name="T5" fmla="*/ 102 h 170"/>
                  <a:gd name="T6" fmla="*/ 34 w 170"/>
                  <a:gd name="T7" fmla="*/ 102 h 170"/>
                  <a:gd name="T8" fmla="*/ 0 w 170"/>
                  <a:gd name="T9" fmla="*/ 136 h 170"/>
                  <a:gd name="T10" fmla="*/ 34 w 170"/>
                  <a:gd name="T11" fmla="*/ 170 h 170"/>
                  <a:gd name="T12" fmla="*/ 136 w 170"/>
                  <a:gd name="T13" fmla="*/ 170 h 170"/>
                  <a:gd name="T14" fmla="*/ 170 w 170"/>
                  <a:gd name="T15" fmla="*/ 136 h 170"/>
                  <a:gd name="T16" fmla="*/ 170 w 170"/>
                  <a:gd name="T17" fmla="*/ 34 h 170"/>
                  <a:gd name="T18" fmla="*/ 136 w 170"/>
                  <a:gd name="T1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70">
                    <a:moveTo>
                      <a:pt x="136" y="0"/>
                    </a:moveTo>
                    <a:cubicBezTo>
                      <a:pt x="117" y="0"/>
                      <a:pt x="102" y="15"/>
                      <a:pt x="102" y="34"/>
                    </a:cubicBezTo>
                    <a:cubicBezTo>
                      <a:pt x="102" y="102"/>
                      <a:pt x="102" y="102"/>
                      <a:pt x="102" y="102"/>
                    </a:cubicBezTo>
                    <a:cubicBezTo>
                      <a:pt x="34" y="102"/>
                      <a:pt x="34" y="102"/>
                      <a:pt x="34" y="102"/>
                    </a:cubicBezTo>
                    <a:cubicBezTo>
                      <a:pt x="15" y="102"/>
                      <a:pt x="0" y="117"/>
                      <a:pt x="0" y="136"/>
                    </a:cubicBezTo>
                    <a:cubicBezTo>
                      <a:pt x="0" y="155"/>
                      <a:pt x="15" y="170"/>
                      <a:pt x="34" y="170"/>
                    </a:cubicBezTo>
                    <a:cubicBezTo>
                      <a:pt x="136" y="170"/>
                      <a:pt x="136" y="170"/>
                      <a:pt x="136" y="170"/>
                    </a:cubicBezTo>
                    <a:cubicBezTo>
                      <a:pt x="155" y="170"/>
                      <a:pt x="170" y="155"/>
                      <a:pt x="170" y="136"/>
                    </a:cubicBezTo>
                    <a:cubicBezTo>
                      <a:pt x="170" y="34"/>
                      <a:pt x="170" y="34"/>
                      <a:pt x="170" y="34"/>
                    </a:cubicBezTo>
                    <a:cubicBezTo>
                      <a:pt x="170" y="15"/>
                      <a:pt x="155" y="0"/>
                      <a:pt x="1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43">
                <a:extLst>
                  <a:ext uri="{FF2B5EF4-FFF2-40B4-BE49-F238E27FC236}">
                    <a16:creationId xmlns:a16="http://schemas.microsoft.com/office/drawing/2014/main" id="{44ADCF11-0BEB-4BA7-88C7-217B3698D5E1}"/>
                  </a:ext>
                </a:extLst>
              </p:cNvPr>
              <p:cNvSpPr>
                <a:spLocks/>
              </p:cNvSpPr>
              <p:nvPr/>
            </p:nvSpPr>
            <p:spPr bwMode="auto">
              <a:xfrm>
                <a:off x="2546" y="1128"/>
                <a:ext cx="2586" cy="2583"/>
              </a:xfrm>
              <a:custGeom>
                <a:avLst/>
                <a:gdLst>
                  <a:gd name="T0" fmla="*/ 683 w 1366"/>
                  <a:gd name="T1" fmla="*/ 0 h 1365"/>
                  <a:gd name="T2" fmla="*/ 0 w 1366"/>
                  <a:gd name="T3" fmla="*/ 674 h 1365"/>
                  <a:gd name="T4" fmla="*/ 10 w 1366"/>
                  <a:gd name="T5" fmla="*/ 699 h 1365"/>
                  <a:gd name="T6" fmla="*/ 34 w 1366"/>
                  <a:gd name="T7" fmla="*/ 709 h 1365"/>
                  <a:gd name="T8" fmla="*/ 34 w 1366"/>
                  <a:gd name="T9" fmla="*/ 709 h 1365"/>
                  <a:gd name="T10" fmla="*/ 69 w 1366"/>
                  <a:gd name="T11" fmla="*/ 675 h 1365"/>
                  <a:gd name="T12" fmla="*/ 688 w 1366"/>
                  <a:gd name="T13" fmla="*/ 68 h 1365"/>
                  <a:gd name="T14" fmla="*/ 1297 w 1366"/>
                  <a:gd name="T15" fmla="*/ 685 h 1365"/>
                  <a:gd name="T16" fmla="*/ 683 w 1366"/>
                  <a:gd name="T17" fmla="*/ 1297 h 1365"/>
                  <a:gd name="T18" fmla="*/ 555 w 1366"/>
                  <a:gd name="T19" fmla="*/ 1283 h 1365"/>
                  <a:gd name="T20" fmla="*/ 514 w 1366"/>
                  <a:gd name="T21" fmla="*/ 1309 h 1365"/>
                  <a:gd name="T22" fmla="*/ 540 w 1366"/>
                  <a:gd name="T23" fmla="*/ 1350 h 1365"/>
                  <a:gd name="T24" fmla="*/ 683 w 1366"/>
                  <a:gd name="T25" fmla="*/ 1365 h 1365"/>
                  <a:gd name="T26" fmla="*/ 1366 w 1366"/>
                  <a:gd name="T27" fmla="*/ 683 h 1365"/>
                  <a:gd name="T28" fmla="*/ 683 w 1366"/>
                  <a:gd name="T29" fmla="*/ 0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6" h="1365">
                    <a:moveTo>
                      <a:pt x="683" y="0"/>
                    </a:moveTo>
                    <a:cubicBezTo>
                      <a:pt x="310" y="1"/>
                      <a:pt x="6" y="301"/>
                      <a:pt x="0" y="674"/>
                    </a:cubicBezTo>
                    <a:cubicBezTo>
                      <a:pt x="0" y="683"/>
                      <a:pt x="4" y="692"/>
                      <a:pt x="10" y="699"/>
                    </a:cubicBezTo>
                    <a:cubicBezTo>
                      <a:pt x="16" y="705"/>
                      <a:pt x="25" y="709"/>
                      <a:pt x="34" y="709"/>
                    </a:cubicBezTo>
                    <a:cubicBezTo>
                      <a:pt x="34" y="709"/>
                      <a:pt x="34" y="709"/>
                      <a:pt x="34" y="709"/>
                    </a:cubicBezTo>
                    <a:cubicBezTo>
                      <a:pt x="53" y="709"/>
                      <a:pt x="68" y="694"/>
                      <a:pt x="69" y="675"/>
                    </a:cubicBezTo>
                    <a:cubicBezTo>
                      <a:pt x="73" y="337"/>
                      <a:pt x="350" y="65"/>
                      <a:pt x="688" y="68"/>
                    </a:cubicBezTo>
                    <a:cubicBezTo>
                      <a:pt x="1026" y="71"/>
                      <a:pt x="1299" y="347"/>
                      <a:pt x="1297" y="685"/>
                    </a:cubicBezTo>
                    <a:cubicBezTo>
                      <a:pt x="1296" y="1023"/>
                      <a:pt x="1021" y="1297"/>
                      <a:pt x="683" y="1297"/>
                    </a:cubicBezTo>
                    <a:cubicBezTo>
                      <a:pt x="640" y="1297"/>
                      <a:pt x="597" y="1292"/>
                      <a:pt x="555" y="1283"/>
                    </a:cubicBezTo>
                    <a:cubicBezTo>
                      <a:pt x="536" y="1279"/>
                      <a:pt x="518" y="1291"/>
                      <a:pt x="514" y="1309"/>
                    </a:cubicBezTo>
                    <a:cubicBezTo>
                      <a:pt x="510" y="1328"/>
                      <a:pt x="522" y="1346"/>
                      <a:pt x="540" y="1350"/>
                    </a:cubicBezTo>
                    <a:cubicBezTo>
                      <a:pt x="587" y="1360"/>
                      <a:pt x="635" y="1365"/>
                      <a:pt x="683" y="1365"/>
                    </a:cubicBezTo>
                    <a:cubicBezTo>
                      <a:pt x="1060" y="1365"/>
                      <a:pt x="1366" y="1060"/>
                      <a:pt x="1366" y="683"/>
                    </a:cubicBezTo>
                    <a:cubicBezTo>
                      <a:pt x="1366" y="306"/>
                      <a:pt x="1060" y="0"/>
                      <a:pt x="6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44">
                <a:extLst>
                  <a:ext uri="{FF2B5EF4-FFF2-40B4-BE49-F238E27FC236}">
                    <a16:creationId xmlns:a16="http://schemas.microsoft.com/office/drawing/2014/main" id="{6DBE1D41-C9BF-48F0-8840-C735806A1A8D}"/>
                  </a:ext>
                </a:extLst>
              </p:cNvPr>
              <p:cNvSpPr>
                <a:spLocks/>
              </p:cNvSpPr>
              <p:nvPr/>
            </p:nvSpPr>
            <p:spPr bwMode="auto">
              <a:xfrm>
                <a:off x="2872" y="1417"/>
                <a:ext cx="1953" cy="1972"/>
              </a:xfrm>
              <a:custGeom>
                <a:avLst/>
                <a:gdLst>
                  <a:gd name="T0" fmla="*/ 423 w 1032"/>
                  <a:gd name="T1" fmla="*/ 1001 h 1042"/>
                  <a:gd name="T2" fmla="*/ 430 w 1032"/>
                  <a:gd name="T3" fmla="*/ 1026 h 1042"/>
                  <a:gd name="T4" fmla="*/ 453 w 1032"/>
                  <a:gd name="T5" fmla="*/ 1038 h 1042"/>
                  <a:gd name="T6" fmla="*/ 511 w 1032"/>
                  <a:gd name="T7" fmla="*/ 1042 h 1042"/>
                  <a:gd name="T8" fmla="*/ 1023 w 1032"/>
                  <a:gd name="T9" fmla="*/ 547 h 1042"/>
                  <a:gd name="T10" fmla="*/ 546 w 1032"/>
                  <a:gd name="T11" fmla="*/ 19 h 1042"/>
                  <a:gd name="T12" fmla="*/ 2 w 1032"/>
                  <a:gd name="T13" fmla="*/ 477 h 1042"/>
                  <a:gd name="T14" fmla="*/ 32 w 1032"/>
                  <a:gd name="T15" fmla="*/ 514 h 1042"/>
                  <a:gd name="T16" fmla="*/ 69 w 1032"/>
                  <a:gd name="T17" fmla="*/ 484 h 1042"/>
                  <a:gd name="T18" fmla="*/ 385 w 1032"/>
                  <a:gd name="T19" fmla="*/ 104 h 1042"/>
                  <a:gd name="T20" fmla="*/ 857 w 1032"/>
                  <a:gd name="T21" fmla="*/ 251 h 1042"/>
                  <a:gd name="T22" fmla="*/ 900 w 1032"/>
                  <a:gd name="T23" fmla="*/ 743 h 1042"/>
                  <a:gd name="T24" fmla="*/ 461 w 1032"/>
                  <a:gd name="T25" fmla="*/ 970 h 1042"/>
                  <a:gd name="T26" fmla="*/ 436 w 1032"/>
                  <a:gd name="T27" fmla="*/ 978 h 1042"/>
                  <a:gd name="T28" fmla="*/ 423 w 1032"/>
                  <a:gd name="T29" fmla="*/ 1001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2" h="1042">
                    <a:moveTo>
                      <a:pt x="423" y="1001"/>
                    </a:moveTo>
                    <a:cubicBezTo>
                      <a:pt x="422" y="1010"/>
                      <a:pt x="425" y="1019"/>
                      <a:pt x="430" y="1026"/>
                    </a:cubicBezTo>
                    <a:cubicBezTo>
                      <a:pt x="436" y="1033"/>
                      <a:pt x="444" y="1037"/>
                      <a:pt x="453" y="1038"/>
                    </a:cubicBezTo>
                    <a:cubicBezTo>
                      <a:pt x="472" y="1041"/>
                      <a:pt x="492" y="1042"/>
                      <a:pt x="511" y="1042"/>
                    </a:cubicBezTo>
                    <a:cubicBezTo>
                      <a:pt x="787" y="1041"/>
                      <a:pt x="1013" y="823"/>
                      <a:pt x="1023" y="547"/>
                    </a:cubicBezTo>
                    <a:cubicBezTo>
                      <a:pt x="1032" y="271"/>
                      <a:pt x="821" y="38"/>
                      <a:pt x="546" y="19"/>
                    </a:cubicBezTo>
                    <a:cubicBezTo>
                      <a:pt x="271" y="0"/>
                      <a:pt x="30" y="202"/>
                      <a:pt x="2" y="477"/>
                    </a:cubicBezTo>
                    <a:cubicBezTo>
                      <a:pt x="0" y="495"/>
                      <a:pt x="13" y="512"/>
                      <a:pt x="32" y="514"/>
                    </a:cubicBezTo>
                    <a:cubicBezTo>
                      <a:pt x="51" y="516"/>
                      <a:pt x="68" y="502"/>
                      <a:pt x="69" y="484"/>
                    </a:cubicBezTo>
                    <a:cubicBezTo>
                      <a:pt x="88" y="305"/>
                      <a:pt x="213" y="155"/>
                      <a:pt x="385" y="104"/>
                    </a:cubicBezTo>
                    <a:cubicBezTo>
                      <a:pt x="558" y="53"/>
                      <a:pt x="744" y="111"/>
                      <a:pt x="857" y="251"/>
                    </a:cubicBezTo>
                    <a:cubicBezTo>
                      <a:pt x="970" y="391"/>
                      <a:pt x="987" y="586"/>
                      <a:pt x="900" y="743"/>
                    </a:cubicBezTo>
                    <a:cubicBezTo>
                      <a:pt x="813" y="901"/>
                      <a:pt x="640" y="991"/>
                      <a:pt x="461" y="970"/>
                    </a:cubicBezTo>
                    <a:cubicBezTo>
                      <a:pt x="452" y="969"/>
                      <a:pt x="443" y="972"/>
                      <a:pt x="436" y="978"/>
                    </a:cubicBezTo>
                    <a:cubicBezTo>
                      <a:pt x="429" y="983"/>
                      <a:pt x="424" y="992"/>
                      <a:pt x="423" y="10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45">
                <a:extLst>
                  <a:ext uri="{FF2B5EF4-FFF2-40B4-BE49-F238E27FC236}">
                    <a16:creationId xmlns:a16="http://schemas.microsoft.com/office/drawing/2014/main" id="{94544BA8-6FD9-44D7-A90A-2CA3CC0521C2}"/>
                  </a:ext>
                </a:extLst>
              </p:cNvPr>
              <p:cNvSpPr>
                <a:spLocks/>
              </p:cNvSpPr>
              <p:nvPr/>
            </p:nvSpPr>
            <p:spPr bwMode="auto">
              <a:xfrm>
                <a:off x="3211" y="1722"/>
                <a:ext cx="1304" cy="1344"/>
              </a:xfrm>
              <a:custGeom>
                <a:avLst/>
                <a:gdLst>
                  <a:gd name="T0" fmla="*/ 332 w 689"/>
                  <a:gd name="T1" fmla="*/ 642 h 710"/>
                  <a:gd name="T2" fmla="*/ 317 w 689"/>
                  <a:gd name="T3" fmla="*/ 641 h 710"/>
                  <a:gd name="T4" fmla="*/ 280 w 689"/>
                  <a:gd name="T5" fmla="*/ 673 h 710"/>
                  <a:gd name="T6" fmla="*/ 313 w 689"/>
                  <a:gd name="T7" fmla="*/ 710 h 710"/>
                  <a:gd name="T8" fmla="*/ 332 w 689"/>
                  <a:gd name="T9" fmla="*/ 710 h 710"/>
                  <a:gd name="T10" fmla="*/ 672 w 689"/>
                  <a:gd name="T11" fmla="*/ 402 h 710"/>
                  <a:gd name="T12" fmla="*/ 399 w 689"/>
                  <a:gd name="T13" fmla="*/ 34 h 710"/>
                  <a:gd name="T14" fmla="*/ 5 w 689"/>
                  <a:gd name="T15" fmla="*/ 270 h 710"/>
                  <a:gd name="T16" fmla="*/ 28 w 689"/>
                  <a:gd name="T17" fmla="*/ 312 h 710"/>
                  <a:gd name="T18" fmla="*/ 71 w 689"/>
                  <a:gd name="T19" fmla="*/ 289 h 710"/>
                  <a:gd name="T20" fmla="*/ 385 w 689"/>
                  <a:gd name="T21" fmla="*/ 101 h 710"/>
                  <a:gd name="T22" fmla="*/ 604 w 689"/>
                  <a:gd name="T23" fmla="*/ 395 h 710"/>
                  <a:gd name="T24" fmla="*/ 332 w 689"/>
                  <a:gd name="T25" fmla="*/ 642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10">
                    <a:moveTo>
                      <a:pt x="332" y="642"/>
                    </a:moveTo>
                    <a:cubicBezTo>
                      <a:pt x="327" y="642"/>
                      <a:pt x="322" y="642"/>
                      <a:pt x="317" y="641"/>
                    </a:cubicBezTo>
                    <a:cubicBezTo>
                      <a:pt x="298" y="640"/>
                      <a:pt x="282" y="655"/>
                      <a:pt x="280" y="673"/>
                    </a:cubicBezTo>
                    <a:cubicBezTo>
                      <a:pt x="279" y="692"/>
                      <a:pt x="294" y="709"/>
                      <a:pt x="313" y="710"/>
                    </a:cubicBezTo>
                    <a:cubicBezTo>
                      <a:pt x="319" y="710"/>
                      <a:pt x="326" y="710"/>
                      <a:pt x="332" y="710"/>
                    </a:cubicBezTo>
                    <a:cubicBezTo>
                      <a:pt x="508" y="710"/>
                      <a:pt x="655" y="577"/>
                      <a:pt x="672" y="402"/>
                    </a:cubicBezTo>
                    <a:cubicBezTo>
                      <a:pt x="689" y="227"/>
                      <a:pt x="571" y="68"/>
                      <a:pt x="399" y="34"/>
                    </a:cubicBezTo>
                    <a:cubicBezTo>
                      <a:pt x="226" y="0"/>
                      <a:pt x="56" y="102"/>
                      <a:pt x="5" y="270"/>
                    </a:cubicBezTo>
                    <a:cubicBezTo>
                      <a:pt x="0" y="288"/>
                      <a:pt x="10" y="307"/>
                      <a:pt x="28" y="312"/>
                    </a:cubicBezTo>
                    <a:cubicBezTo>
                      <a:pt x="46" y="318"/>
                      <a:pt x="65" y="308"/>
                      <a:pt x="71" y="289"/>
                    </a:cubicBezTo>
                    <a:cubicBezTo>
                      <a:pt x="111" y="155"/>
                      <a:pt x="248" y="73"/>
                      <a:pt x="385" y="101"/>
                    </a:cubicBezTo>
                    <a:cubicBezTo>
                      <a:pt x="523" y="128"/>
                      <a:pt x="618" y="256"/>
                      <a:pt x="604" y="395"/>
                    </a:cubicBezTo>
                    <a:cubicBezTo>
                      <a:pt x="590" y="535"/>
                      <a:pt x="472" y="642"/>
                      <a:pt x="332" y="6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47">
                <a:extLst>
                  <a:ext uri="{FF2B5EF4-FFF2-40B4-BE49-F238E27FC236}">
                    <a16:creationId xmlns:a16="http://schemas.microsoft.com/office/drawing/2014/main" id="{9FB325FE-5D87-442B-B0CE-9E82F3EC23E8}"/>
                  </a:ext>
                </a:extLst>
              </p:cNvPr>
              <p:cNvSpPr>
                <a:spLocks noEditPoints="1"/>
              </p:cNvSpPr>
              <p:nvPr/>
            </p:nvSpPr>
            <p:spPr bwMode="auto">
              <a:xfrm>
                <a:off x="2244" y="2381"/>
                <a:ext cx="1472" cy="1461"/>
              </a:xfrm>
              <a:custGeom>
                <a:avLst/>
                <a:gdLst>
                  <a:gd name="T0" fmla="*/ 773 w 778"/>
                  <a:gd name="T1" fmla="*/ 87 h 772"/>
                  <a:gd name="T2" fmla="*/ 755 w 778"/>
                  <a:gd name="T3" fmla="*/ 24 h 772"/>
                  <a:gd name="T4" fmla="*/ 692 w 778"/>
                  <a:gd name="T5" fmla="*/ 5 h 772"/>
                  <a:gd name="T6" fmla="*/ 250 w 778"/>
                  <a:gd name="T7" fmla="*/ 101 h 772"/>
                  <a:gd name="T8" fmla="*/ 199 w 778"/>
                  <a:gd name="T9" fmla="*/ 149 h 772"/>
                  <a:gd name="T10" fmla="*/ 216 w 778"/>
                  <a:gd name="T11" fmla="*/ 216 h 772"/>
                  <a:gd name="T12" fmla="*/ 268 w 778"/>
                  <a:gd name="T13" fmla="*/ 269 h 772"/>
                  <a:gd name="T14" fmla="*/ 27 w 778"/>
                  <a:gd name="T15" fmla="*/ 510 h 772"/>
                  <a:gd name="T16" fmla="*/ 27 w 778"/>
                  <a:gd name="T17" fmla="*/ 607 h 772"/>
                  <a:gd name="T18" fmla="*/ 172 w 778"/>
                  <a:gd name="T19" fmla="*/ 751 h 772"/>
                  <a:gd name="T20" fmla="*/ 220 w 778"/>
                  <a:gd name="T21" fmla="*/ 771 h 772"/>
                  <a:gd name="T22" fmla="*/ 268 w 778"/>
                  <a:gd name="T23" fmla="*/ 751 h 772"/>
                  <a:gd name="T24" fmla="*/ 510 w 778"/>
                  <a:gd name="T25" fmla="*/ 510 h 772"/>
                  <a:gd name="T26" fmla="*/ 562 w 778"/>
                  <a:gd name="T27" fmla="*/ 562 h 772"/>
                  <a:gd name="T28" fmla="*/ 630 w 778"/>
                  <a:gd name="T29" fmla="*/ 580 h 772"/>
                  <a:gd name="T30" fmla="*/ 677 w 778"/>
                  <a:gd name="T31" fmla="*/ 529 h 772"/>
                  <a:gd name="T32" fmla="*/ 773 w 778"/>
                  <a:gd name="T33" fmla="*/ 87 h 772"/>
                  <a:gd name="T34" fmla="*/ 610 w 778"/>
                  <a:gd name="T35" fmla="*/ 514 h 772"/>
                  <a:gd name="T36" fmla="*/ 558 w 778"/>
                  <a:gd name="T37" fmla="*/ 462 h 772"/>
                  <a:gd name="T38" fmla="*/ 510 w 778"/>
                  <a:gd name="T39" fmla="*/ 442 h 772"/>
                  <a:gd name="T40" fmla="*/ 461 w 778"/>
                  <a:gd name="T41" fmla="*/ 462 h 772"/>
                  <a:gd name="T42" fmla="*/ 220 w 778"/>
                  <a:gd name="T43" fmla="*/ 703 h 772"/>
                  <a:gd name="T44" fmla="*/ 75 w 778"/>
                  <a:gd name="T45" fmla="*/ 558 h 772"/>
                  <a:gd name="T46" fmla="*/ 317 w 778"/>
                  <a:gd name="T47" fmla="*/ 317 h 772"/>
                  <a:gd name="T48" fmla="*/ 337 w 778"/>
                  <a:gd name="T49" fmla="*/ 269 h 772"/>
                  <a:gd name="T50" fmla="*/ 317 w 778"/>
                  <a:gd name="T51" fmla="*/ 220 h 772"/>
                  <a:gd name="T52" fmla="*/ 264 w 778"/>
                  <a:gd name="T53" fmla="*/ 168 h 772"/>
                  <a:gd name="T54" fmla="*/ 706 w 778"/>
                  <a:gd name="T55" fmla="*/ 72 h 772"/>
                  <a:gd name="T56" fmla="*/ 610 w 778"/>
                  <a:gd name="T57" fmla="*/ 514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8" h="772">
                    <a:moveTo>
                      <a:pt x="773" y="87"/>
                    </a:moveTo>
                    <a:cubicBezTo>
                      <a:pt x="778" y="64"/>
                      <a:pt x="771" y="40"/>
                      <a:pt x="755" y="24"/>
                    </a:cubicBezTo>
                    <a:cubicBezTo>
                      <a:pt x="738" y="7"/>
                      <a:pt x="715" y="0"/>
                      <a:pt x="692" y="5"/>
                    </a:cubicBezTo>
                    <a:cubicBezTo>
                      <a:pt x="250" y="101"/>
                      <a:pt x="250" y="101"/>
                      <a:pt x="250" y="101"/>
                    </a:cubicBezTo>
                    <a:cubicBezTo>
                      <a:pt x="225" y="107"/>
                      <a:pt x="206" y="125"/>
                      <a:pt x="199" y="149"/>
                    </a:cubicBezTo>
                    <a:cubicBezTo>
                      <a:pt x="192" y="173"/>
                      <a:pt x="198" y="199"/>
                      <a:pt x="216" y="216"/>
                    </a:cubicBezTo>
                    <a:cubicBezTo>
                      <a:pt x="268" y="269"/>
                      <a:pt x="268" y="269"/>
                      <a:pt x="268" y="269"/>
                    </a:cubicBezTo>
                    <a:cubicBezTo>
                      <a:pt x="27" y="510"/>
                      <a:pt x="27" y="510"/>
                      <a:pt x="27" y="510"/>
                    </a:cubicBezTo>
                    <a:cubicBezTo>
                      <a:pt x="0" y="537"/>
                      <a:pt x="0" y="580"/>
                      <a:pt x="27" y="607"/>
                    </a:cubicBezTo>
                    <a:cubicBezTo>
                      <a:pt x="172" y="751"/>
                      <a:pt x="172" y="751"/>
                      <a:pt x="172" y="751"/>
                    </a:cubicBezTo>
                    <a:cubicBezTo>
                      <a:pt x="185" y="764"/>
                      <a:pt x="202" y="772"/>
                      <a:pt x="220" y="771"/>
                    </a:cubicBezTo>
                    <a:cubicBezTo>
                      <a:pt x="238" y="772"/>
                      <a:pt x="256" y="764"/>
                      <a:pt x="268" y="751"/>
                    </a:cubicBezTo>
                    <a:cubicBezTo>
                      <a:pt x="510" y="510"/>
                      <a:pt x="510" y="510"/>
                      <a:pt x="510" y="510"/>
                    </a:cubicBezTo>
                    <a:cubicBezTo>
                      <a:pt x="562" y="562"/>
                      <a:pt x="562" y="562"/>
                      <a:pt x="562" y="562"/>
                    </a:cubicBezTo>
                    <a:cubicBezTo>
                      <a:pt x="580" y="580"/>
                      <a:pt x="606" y="587"/>
                      <a:pt x="630" y="580"/>
                    </a:cubicBezTo>
                    <a:cubicBezTo>
                      <a:pt x="653" y="573"/>
                      <a:pt x="672" y="553"/>
                      <a:pt x="677" y="529"/>
                    </a:cubicBezTo>
                    <a:lnTo>
                      <a:pt x="773" y="87"/>
                    </a:lnTo>
                    <a:close/>
                    <a:moveTo>
                      <a:pt x="610" y="514"/>
                    </a:moveTo>
                    <a:cubicBezTo>
                      <a:pt x="558" y="462"/>
                      <a:pt x="558" y="462"/>
                      <a:pt x="558" y="462"/>
                    </a:cubicBezTo>
                    <a:cubicBezTo>
                      <a:pt x="545" y="449"/>
                      <a:pt x="528" y="442"/>
                      <a:pt x="510" y="442"/>
                    </a:cubicBezTo>
                    <a:cubicBezTo>
                      <a:pt x="492" y="442"/>
                      <a:pt x="474" y="449"/>
                      <a:pt x="461" y="462"/>
                    </a:cubicBezTo>
                    <a:cubicBezTo>
                      <a:pt x="220" y="703"/>
                      <a:pt x="220" y="703"/>
                      <a:pt x="220" y="703"/>
                    </a:cubicBezTo>
                    <a:cubicBezTo>
                      <a:pt x="75" y="558"/>
                      <a:pt x="75" y="558"/>
                      <a:pt x="75" y="558"/>
                    </a:cubicBezTo>
                    <a:cubicBezTo>
                      <a:pt x="317" y="317"/>
                      <a:pt x="317" y="317"/>
                      <a:pt x="317" y="317"/>
                    </a:cubicBezTo>
                    <a:cubicBezTo>
                      <a:pt x="329" y="304"/>
                      <a:pt x="337" y="287"/>
                      <a:pt x="337" y="269"/>
                    </a:cubicBezTo>
                    <a:cubicBezTo>
                      <a:pt x="337" y="251"/>
                      <a:pt x="329" y="233"/>
                      <a:pt x="317" y="220"/>
                    </a:cubicBezTo>
                    <a:cubicBezTo>
                      <a:pt x="264" y="168"/>
                      <a:pt x="264" y="168"/>
                      <a:pt x="264" y="168"/>
                    </a:cubicBezTo>
                    <a:cubicBezTo>
                      <a:pt x="706" y="72"/>
                      <a:pt x="706" y="72"/>
                      <a:pt x="706" y="72"/>
                    </a:cubicBezTo>
                    <a:lnTo>
                      <a:pt x="610" y="5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65" name="Arc 164">
              <a:extLst>
                <a:ext uri="{FF2B5EF4-FFF2-40B4-BE49-F238E27FC236}">
                  <a16:creationId xmlns:a16="http://schemas.microsoft.com/office/drawing/2014/main" id="{59E7B046-A17A-4DC3-92BD-5C41412E71A7}"/>
                </a:ext>
              </a:extLst>
            </p:cNvPr>
            <p:cNvSpPr/>
            <p:nvPr/>
          </p:nvSpPr>
          <p:spPr>
            <a:xfrm rot="11136907" flipH="1">
              <a:off x="3399375" y="4013783"/>
              <a:ext cx="461669" cy="461669"/>
            </a:xfrm>
            <a:prstGeom prst="arc">
              <a:avLst>
                <a:gd name="adj1" fmla="val 16488831"/>
                <a:gd name="adj2" fmla="val 0"/>
              </a:avLst>
            </a:prstGeom>
            <a:noFill/>
            <a:ln w="292100">
              <a:solidFill>
                <a:srgbClr val="062E8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6" name="Rectangle 165">
              <a:extLst>
                <a:ext uri="{FF2B5EF4-FFF2-40B4-BE49-F238E27FC236}">
                  <a16:creationId xmlns:a16="http://schemas.microsoft.com/office/drawing/2014/main" id="{726799B3-CA49-4366-BDF5-6EE170CC5590}"/>
                </a:ext>
              </a:extLst>
            </p:cNvPr>
            <p:cNvSpPr/>
            <p:nvPr/>
          </p:nvSpPr>
          <p:spPr>
            <a:xfrm>
              <a:off x="3733367" y="1441988"/>
              <a:ext cx="293717" cy="548640"/>
            </a:xfrm>
            <a:prstGeom prst="rect">
              <a:avLst/>
            </a:prstGeom>
            <a:gradFill flip="none" rotWithShape="1">
              <a:gsLst>
                <a:gs pos="0">
                  <a:schemeClr val="tx2"/>
                </a:gs>
                <a:gs pos="100000">
                  <a:schemeClr val="accent5"/>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A54A3"/>
                </a:highlight>
              </a:endParaRPr>
            </a:p>
          </p:txBody>
        </p:sp>
        <p:sp>
          <p:nvSpPr>
            <p:cNvPr id="141" name="Rectangle 140">
              <a:extLst>
                <a:ext uri="{FF2B5EF4-FFF2-40B4-BE49-F238E27FC236}">
                  <a16:creationId xmlns:a16="http://schemas.microsoft.com/office/drawing/2014/main" id="{D412FE01-78BD-4E36-8DE8-AA40F893579A}"/>
                </a:ext>
              </a:extLst>
            </p:cNvPr>
            <p:cNvSpPr/>
            <p:nvPr/>
          </p:nvSpPr>
          <p:spPr>
            <a:xfrm>
              <a:off x="1644720" y="4384293"/>
              <a:ext cx="1461242" cy="522203"/>
            </a:xfrm>
            <a:prstGeom prst="rect">
              <a:avLst/>
            </a:prstGeom>
            <a:solidFill>
              <a:schemeClr val="accent5"/>
            </a:solidFill>
            <a:ln w="31750">
              <a:solidFill>
                <a:srgbClr val="062E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rgbClr val="062E84"/>
                </a:solidFill>
              </a:endParaRPr>
            </a:p>
          </p:txBody>
        </p:sp>
        <p:sp>
          <p:nvSpPr>
            <p:cNvPr id="168" name="Rectangle 167">
              <a:extLst>
                <a:ext uri="{FF2B5EF4-FFF2-40B4-BE49-F238E27FC236}">
                  <a16:creationId xmlns:a16="http://schemas.microsoft.com/office/drawing/2014/main" id="{7D4C10B6-F277-4877-AAFD-D761DCDCCD4F}"/>
                </a:ext>
              </a:extLst>
            </p:cNvPr>
            <p:cNvSpPr/>
            <p:nvPr/>
          </p:nvSpPr>
          <p:spPr>
            <a:xfrm>
              <a:off x="3226899" y="3642358"/>
              <a:ext cx="1461242" cy="522203"/>
            </a:xfrm>
            <a:prstGeom prst="rect">
              <a:avLst/>
            </a:prstGeom>
            <a:solidFill>
              <a:schemeClr val="accent5"/>
            </a:solidFill>
            <a:ln w="31750">
              <a:solidFill>
                <a:srgbClr val="062E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rgbClr val="062E84"/>
                </a:solidFill>
              </a:endParaRPr>
            </a:p>
          </p:txBody>
        </p:sp>
        <p:sp>
          <p:nvSpPr>
            <p:cNvPr id="176" name="Freeform 53">
              <a:extLst>
                <a:ext uri="{FF2B5EF4-FFF2-40B4-BE49-F238E27FC236}">
                  <a16:creationId xmlns:a16="http://schemas.microsoft.com/office/drawing/2014/main" id="{782E4CD9-B19A-447A-B4C0-B87C09D1561A}"/>
                </a:ext>
              </a:extLst>
            </p:cNvPr>
            <p:cNvSpPr>
              <a:spLocks/>
            </p:cNvSpPr>
            <p:nvPr/>
          </p:nvSpPr>
          <p:spPr bwMode="auto">
            <a:xfrm>
              <a:off x="3375335" y="2888842"/>
              <a:ext cx="39711" cy="15989"/>
            </a:xfrm>
            <a:custGeom>
              <a:avLst/>
              <a:gdLst>
                <a:gd name="T0" fmla="*/ 32 w 160"/>
                <a:gd name="T1" fmla="*/ 64 h 64"/>
                <a:gd name="T2" fmla="*/ 128 w 160"/>
                <a:gd name="T3" fmla="*/ 64 h 64"/>
                <a:gd name="T4" fmla="*/ 160 w 160"/>
                <a:gd name="T5" fmla="*/ 32 h 64"/>
                <a:gd name="T6" fmla="*/ 128 w 160"/>
                <a:gd name="T7" fmla="*/ 0 h 64"/>
                <a:gd name="T8" fmla="*/ 32 w 160"/>
                <a:gd name="T9" fmla="*/ 0 h 64"/>
                <a:gd name="T10" fmla="*/ 0 w 160"/>
                <a:gd name="T11" fmla="*/ 32 h 64"/>
                <a:gd name="T12" fmla="*/ 32 w 160"/>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160" h="64">
                  <a:moveTo>
                    <a:pt x="32" y="64"/>
                  </a:moveTo>
                  <a:cubicBezTo>
                    <a:pt x="128" y="64"/>
                    <a:pt x="128" y="64"/>
                    <a:pt x="128" y="64"/>
                  </a:cubicBezTo>
                  <a:cubicBezTo>
                    <a:pt x="146" y="64"/>
                    <a:pt x="160" y="50"/>
                    <a:pt x="160" y="32"/>
                  </a:cubicBezTo>
                  <a:cubicBezTo>
                    <a:pt x="160" y="14"/>
                    <a:pt x="146" y="0"/>
                    <a:pt x="128" y="0"/>
                  </a:cubicBezTo>
                  <a:cubicBezTo>
                    <a:pt x="32" y="0"/>
                    <a:pt x="32" y="0"/>
                    <a:pt x="32" y="0"/>
                  </a:cubicBezTo>
                  <a:cubicBezTo>
                    <a:pt x="14" y="0"/>
                    <a:pt x="0" y="14"/>
                    <a:pt x="0" y="32"/>
                  </a:cubicBezTo>
                  <a:cubicBezTo>
                    <a:pt x="0" y="50"/>
                    <a:pt x="14" y="64"/>
                    <a:pt x="32" y="64"/>
                  </a:cubicBezTo>
                  <a:close/>
                </a:path>
              </a:pathLst>
            </a:custGeom>
            <a:solidFill>
              <a:srgbClr val="062E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Rectangle 185">
              <a:extLst>
                <a:ext uri="{FF2B5EF4-FFF2-40B4-BE49-F238E27FC236}">
                  <a16:creationId xmlns:a16="http://schemas.microsoft.com/office/drawing/2014/main" id="{FAFBE679-39BB-4C60-BA4A-79C2F812B099}"/>
                </a:ext>
              </a:extLst>
            </p:cNvPr>
            <p:cNvSpPr/>
            <p:nvPr/>
          </p:nvSpPr>
          <p:spPr>
            <a:xfrm>
              <a:off x="2852286" y="1865283"/>
              <a:ext cx="1461242" cy="522203"/>
            </a:xfrm>
            <a:prstGeom prst="rect">
              <a:avLst/>
            </a:prstGeom>
            <a:solidFill>
              <a:schemeClr val="accent5"/>
            </a:solidFill>
            <a:ln w="31750">
              <a:solidFill>
                <a:srgbClr val="062E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rgbClr val="062E84"/>
                </a:solidFill>
              </a:endParaRPr>
            </a:p>
          </p:txBody>
        </p:sp>
        <p:sp>
          <p:nvSpPr>
            <p:cNvPr id="196" name="Rectangle 195">
              <a:extLst>
                <a:ext uri="{FF2B5EF4-FFF2-40B4-BE49-F238E27FC236}">
                  <a16:creationId xmlns:a16="http://schemas.microsoft.com/office/drawing/2014/main" id="{5D229451-6416-4D54-9D1B-E29DE63E024B}"/>
                </a:ext>
              </a:extLst>
            </p:cNvPr>
            <p:cNvSpPr/>
            <p:nvPr/>
          </p:nvSpPr>
          <p:spPr>
            <a:xfrm rot="5400000">
              <a:off x="5290613" y="-134522"/>
              <a:ext cx="292216" cy="279222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9" name="Group 198">
              <a:extLst>
                <a:ext uri="{FF2B5EF4-FFF2-40B4-BE49-F238E27FC236}">
                  <a16:creationId xmlns:a16="http://schemas.microsoft.com/office/drawing/2014/main" id="{2C365698-1C2B-49F4-94A7-13416B45245A}"/>
                </a:ext>
              </a:extLst>
            </p:cNvPr>
            <p:cNvGrpSpPr/>
            <p:nvPr/>
          </p:nvGrpSpPr>
          <p:grpSpPr>
            <a:xfrm rot="16200000">
              <a:off x="3729441" y="1485232"/>
              <a:ext cx="301571" cy="293716"/>
              <a:chOff x="5809606" y="2286000"/>
              <a:chExt cx="526678" cy="285616"/>
            </a:xfrm>
            <a:solidFill>
              <a:schemeClr val="tx2">
                <a:lumMod val="20000"/>
                <a:lumOff val="80000"/>
              </a:schemeClr>
            </a:solidFill>
          </p:grpSpPr>
          <p:sp>
            <p:nvSpPr>
              <p:cNvPr id="197" name="Arrow: Chevron 196">
                <a:extLst>
                  <a:ext uri="{FF2B5EF4-FFF2-40B4-BE49-F238E27FC236}">
                    <a16:creationId xmlns:a16="http://schemas.microsoft.com/office/drawing/2014/main" id="{CCBE096A-3832-4763-B815-D9C7D2C86FCC}"/>
                  </a:ext>
                </a:extLst>
              </p:cNvPr>
              <p:cNvSpPr/>
              <p:nvPr/>
            </p:nvSpPr>
            <p:spPr>
              <a:xfrm>
                <a:off x="5809606"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8" name="Arrow: Chevron 197">
                <a:extLst>
                  <a:ext uri="{FF2B5EF4-FFF2-40B4-BE49-F238E27FC236}">
                    <a16:creationId xmlns:a16="http://schemas.microsoft.com/office/drawing/2014/main" id="{49AE431A-8B78-4E72-9C29-BCD1A18C95FD}"/>
                  </a:ext>
                </a:extLst>
              </p:cNvPr>
              <p:cNvSpPr/>
              <p:nvPr/>
            </p:nvSpPr>
            <p:spPr>
              <a:xfrm>
                <a:off x="6050668"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6" name="Rectangle 215">
              <a:extLst>
                <a:ext uri="{FF2B5EF4-FFF2-40B4-BE49-F238E27FC236}">
                  <a16:creationId xmlns:a16="http://schemas.microsoft.com/office/drawing/2014/main" id="{5B73E3B3-76A0-456A-A6B3-6DB321A6D026}"/>
                </a:ext>
              </a:extLst>
            </p:cNvPr>
            <p:cNvSpPr/>
            <p:nvPr/>
          </p:nvSpPr>
          <p:spPr>
            <a:xfrm>
              <a:off x="5907213" y="1538390"/>
              <a:ext cx="1723432" cy="522203"/>
            </a:xfrm>
            <a:prstGeom prst="rect">
              <a:avLst/>
            </a:prstGeom>
            <a:solidFill>
              <a:schemeClr val="accent5"/>
            </a:solidFill>
            <a:ln w="31750">
              <a:solidFill>
                <a:srgbClr val="062F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accent5"/>
                </a:solidFill>
              </a:endParaRPr>
            </a:p>
          </p:txBody>
        </p:sp>
        <p:sp>
          <p:nvSpPr>
            <p:cNvPr id="229" name="Rectangle 228">
              <a:extLst>
                <a:ext uri="{FF2B5EF4-FFF2-40B4-BE49-F238E27FC236}">
                  <a16:creationId xmlns:a16="http://schemas.microsoft.com/office/drawing/2014/main" id="{EB170ED6-915E-4528-BBC5-5D0CD8EC106E}"/>
                </a:ext>
              </a:extLst>
            </p:cNvPr>
            <p:cNvSpPr/>
            <p:nvPr/>
          </p:nvSpPr>
          <p:spPr>
            <a:xfrm>
              <a:off x="6286500" y="2469533"/>
              <a:ext cx="1193487" cy="276999"/>
            </a:xfrm>
            <a:prstGeom prst="rect">
              <a:avLst/>
            </a:prstGeom>
          </p:spPr>
          <p:txBody>
            <a:bodyPr wrap="square">
              <a:spAutoFit/>
            </a:bodyPr>
            <a:lstStyle/>
            <a:p>
              <a:pPr algn="ctr"/>
              <a:endParaRPr lang="en-US" sz="1200" b="1" dirty="0">
                <a:solidFill>
                  <a:schemeClr val="accent5"/>
                </a:solidFill>
                <a:latin typeface="+mj-lt"/>
              </a:endParaRPr>
            </a:p>
          </p:txBody>
        </p:sp>
        <p:sp>
          <p:nvSpPr>
            <p:cNvPr id="254" name="Rectangle 253">
              <a:extLst>
                <a:ext uri="{FF2B5EF4-FFF2-40B4-BE49-F238E27FC236}">
                  <a16:creationId xmlns:a16="http://schemas.microsoft.com/office/drawing/2014/main" id="{77B16F38-CFFB-41C7-8A6B-808AF76592C3}"/>
                </a:ext>
              </a:extLst>
            </p:cNvPr>
            <p:cNvSpPr/>
            <p:nvPr/>
          </p:nvSpPr>
          <p:spPr>
            <a:xfrm rot="5400000">
              <a:off x="8040605" y="4295682"/>
              <a:ext cx="292216" cy="201168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Rectangle 260">
              <a:extLst>
                <a:ext uri="{FF2B5EF4-FFF2-40B4-BE49-F238E27FC236}">
                  <a16:creationId xmlns:a16="http://schemas.microsoft.com/office/drawing/2014/main" id="{CB1BD97A-AA85-4DE8-AFF7-50935BD53B0D}"/>
                </a:ext>
              </a:extLst>
            </p:cNvPr>
            <p:cNvSpPr/>
            <p:nvPr/>
          </p:nvSpPr>
          <p:spPr>
            <a:xfrm rot="5400000">
              <a:off x="8967671" y="5164362"/>
              <a:ext cx="293717" cy="274320"/>
            </a:xfrm>
            <a:prstGeom prst="rect">
              <a:avLst/>
            </a:prstGeom>
            <a:gradFill flip="none" rotWithShape="1">
              <a:gsLst>
                <a:gs pos="0">
                  <a:schemeClr val="accent3"/>
                </a:gs>
                <a:gs pos="100000">
                  <a:schemeClr val="accent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A54A3"/>
                </a:highlight>
              </a:endParaRPr>
            </a:p>
          </p:txBody>
        </p:sp>
        <p:grpSp>
          <p:nvGrpSpPr>
            <p:cNvPr id="258" name="Group 257">
              <a:extLst>
                <a:ext uri="{FF2B5EF4-FFF2-40B4-BE49-F238E27FC236}">
                  <a16:creationId xmlns:a16="http://schemas.microsoft.com/office/drawing/2014/main" id="{799D0762-C467-49B6-B4B5-33C1367ED07D}"/>
                </a:ext>
              </a:extLst>
            </p:cNvPr>
            <p:cNvGrpSpPr/>
            <p:nvPr/>
          </p:nvGrpSpPr>
          <p:grpSpPr>
            <a:xfrm flipV="1">
              <a:off x="9608453" y="5154664"/>
              <a:ext cx="301569" cy="293716"/>
              <a:chOff x="7252262" y="2286000"/>
              <a:chExt cx="526675" cy="285616"/>
            </a:xfrm>
            <a:solidFill>
              <a:schemeClr val="tx2">
                <a:lumMod val="20000"/>
                <a:lumOff val="80000"/>
              </a:schemeClr>
            </a:solidFill>
          </p:grpSpPr>
          <p:sp>
            <p:nvSpPr>
              <p:cNvPr id="259" name="Arrow: Chevron 258">
                <a:extLst>
                  <a:ext uri="{FF2B5EF4-FFF2-40B4-BE49-F238E27FC236}">
                    <a16:creationId xmlns:a16="http://schemas.microsoft.com/office/drawing/2014/main" id="{717CEDDA-E925-414F-9A25-CC4D86BD7B6F}"/>
                  </a:ext>
                </a:extLst>
              </p:cNvPr>
              <p:cNvSpPr/>
              <p:nvPr/>
            </p:nvSpPr>
            <p:spPr>
              <a:xfrm>
                <a:off x="7252262"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0" name="Arrow: Chevron 259">
                <a:extLst>
                  <a:ext uri="{FF2B5EF4-FFF2-40B4-BE49-F238E27FC236}">
                    <a16:creationId xmlns:a16="http://schemas.microsoft.com/office/drawing/2014/main" id="{0396A1F7-DB5F-48FB-BC40-5C06CFE3722E}"/>
                  </a:ext>
                </a:extLst>
              </p:cNvPr>
              <p:cNvSpPr/>
              <p:nvPr/>
            </p:nvSpPr>
            <p:spPr>
              <a:xfrm>
                <a:off x="7493321"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7" name="Rectangle 276">
              <a:extLst>
                <a:ext uri="{FF2B5EF4-FFF2-40B4-BE49-F238E27FC236}">
                  <a16:creationId xmlns:a16="http://schemas.microsoft.com/office/drawing/2014/main" id="{6C83E978-6BEB-43F8-96F2-3289032CBBEC}"/>
                </a:ext>
              </a:extLst>
            </p:cNvPr>
            <p:cNvSpPr/>
            <p:nvPr/>
          </p:nvSpPr>
          <p:spPr>
            <a:xfrm>
              <a:off x="10812753" y="2041083"/>
              <a:ext cx="293717" cy="30199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A54A3"/>
                </a:highlight>
              </a:endParaRPr>
            </a:p>
          </p:txBody>
        </p:sp>
        <p:sp>
          <p:nvSpPr>
            <p:cNvPr id="278" name="Rectangle 277">
              <a:extLst>
                <a:ext uri="{FF2B5EF4-FFF2-40B4-BE49-F238E27FC236}">
                  <a16:creationId xmlns:a16="http://schemas.microsoft.com/office/drawing/2014/main" id="{69AC104D-AAEF-4DC3-8F08-8991DB2D9141}"/>
                </a:ext>
              </a:extLst>
            </p:cNvPr>
            <p:cNvSpPr/>
            <p:nvPr/>
          </p:nvSpPr>
          <p:spPr>
            <a:xfrm>
              <a:off x="10812754" y="3670240"/>
              <a:ext cx="293717" cy="274320"/>
            </a:xfrm>
            <a:prstGeom prst="rect">
              <a:avLst/>
            </a:prstGeom>
            <a:gradFill flip="none" rotWithShape="1">
              <a:gsLst>
                <a:gs pos="0">
                  <a:schemeClr val="accent3"/>
                </a:gs>
                <a:gs pos="100000">
                  <a:schemeClr val="accent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A54A3"/>
                </a:highlight>
              </a:endParaRPr>
            </a:p>
          </p:txBody>
        </p:sp>
        <p:grpSp>
          <p:nvGrpSpPr>
            <p:cNvPr id="279" name="Group 278">
              <a:extLst>
                <a:ext uri="{FF2B5EF4-FFF2-40B4-BE49-F238E27FC236}">
                  <a16:creationId xmlns:a16="http://schemas.microsoft.com/office/drawing/2014/main" id="{4107B671-D737-4C2E-A3F3-44656CC7351F}"/>
                </a:ext>
              </a:extLst>
            </p:cNvPr>
            <p:cNvGrpSpPr/>
            <p:nvPr/>
          </p:nvGrpSpPr>
          <p:grpSpPr>
            <a:xfrm>
              <a:off x="10279973" y="2680327"/>
              <a:ext cx="1461242" cy="522203"/>
              <a:chOff x="781087" y="2129010"/>
              <a:chExt cx="1026912" cy="522203"/>
            </a:xfrm>
          </p:grpSpPr>
          <p:sp>
            <p:nvSpPr>
              <p:cNvPr id="280" name="Rectangle 279">
                <a:extLst>
                  <a:ext uri="{FF2B5EF4-FFF2-40B4-BE49-F238E27FC236}">
                    <a16:creationId xmlns:a16="http://schemas.microsoft.com/office/drawing/2014/main" id="{110DA6FF-998B-44CD-B33A-7C65733F0FA4}"/>
                  </a:ext>
                </a:extLst>
              </p:cNvPr>
              <p:cNvSpPr/>
              <p:nvPr/>
            </p:nvSpPr>
            <p:spPr>
              <a:xfrm>
                <a:off x="781087" y="2129010"/>
                <a:ext cx="1026912" cy="522203"/>
              </a:xfrm>
              <a:prstGeom prst="rect">
                <a:avLst/>
              </a:prstGeom>
              <a:solidFill>
                <a:srgbClr val="92D050"/>
              </a:solidFill>
              <a:ln w="317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accent3"/>
                  </a:solidFill>
                </a:endParaRPr>
              </a:p>
            </p:txBody>
          </p:sp>
          <p:sp>
            <p:nvSpPr>
              <p:cNvPr id="281" name="Rectangle 280">
                <a:extLst>
                  <a:ext uri="{FF2B5EF4-FFF2-40B4-BE49-F238E27FC236}">
                    <a16:creationId xmlns:a16="http://schemas.microsoft.com/office/drawing/2014/main" id="{859D9249-9303-4E47-9EF3-45672BEFEFD2}"/>
                  </a:ext>
                </a:extLst>
              </p:cNvPr>
              <p:cNvSpPr/>
              <p:nvPr/>
            </p:nvSpPr>
            <p:spPr>
              <a:xfrm>
                <a:off x="802734" y="2262077"/>
                <a:ext cx="964541" cy="276999"/>
              </a:xfrm>
              <a:prstGeom prst="rect">
                <a:avLst/>
              </a:prstGeom>
            </p:spPr>
            <p:txBody>
              <a:bodyPr wrap="none">
                <a:spAutoFit/>
              </a:bodyPr>
              <a:lstStyle/>
              <a:p>
                <a:pPr algn="ctr"/>
                <a:r>
                  <a:rPr lang="en-US" sz="1200" b="1" dirty="0">
                    <a:solidFill>
                      <a:schemeClr val="bg1"/>
                    </a:solidFill>
                    <a:latin typeface="+mj-lt"/>
                  </a:rPr>
                  <a:t>SCHEDULE REVIEW </a:t>
                </a:r>
              </a:p>
            </p:txBody>
          </p:sp>
        </p:grpSp>
        <p:sp>
          <p:nvSpPr>
            <p:cNvPr id="283" name="Rectangle 282">
              <a:extLst>
                <a:ext uri="{FF2B5EF4-FFF2-40B4-BE49-F238E27FC236}">
                  <a16:creationId xmlns:a16="http://schemas.microsoft.com/office/drawing/2014/main" id="{163F297E-3E24-4940-B2A1-8B81D30FC97D}"/>
                </a:ext>
              </a:extLst>
            </p:cNvPr>
            <p:cNvSpPr/>
            <p:nvPr/>
          </p:nvSpPr>
          <p:spPr>
            <a:xfrm>
              <a:off x="10364507" y="1608966"/>
              <a:ext cx="1190208" cy="640081"/>
            </a:xfrm>
            <a:prstGeom prst="rect">
              <a:avLst/>
            </a:prstGeom>
            <a:solidFill>
              <a:schemeClr val="accent6"/>
            </a:solidFill>
            <a:ln w="317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rgbClr val="062E84"/>
                </a:solidFill>
              </a:endParaRPr>
            </a:p>
          </p:txBody>
        </p:sp>
        <p:grpSp>
          <p:nvGrpSpPr>
            <p:cNvPr id="285" name="Group 284">
              <a:extLst>
                <a:ext uri="{FF2B5EF4-FFF2-40B4-BE49-F238E27FC236}">
                  <a16:creationId xmlns:a16="http://schemas.microsoft.com/office/drawing/2014/main" id="{1ADF5BFC-7031-4F5D-BEB3-DFCCF1E89B9A}"/>
                </a:ext>
              </a:extLst>
            </p:cNvPr>
            <p:cNvGrpSpPr/>
            <p:nvPr/>
          </p:nvGrpSpPr>
          <p:grpSpPr>
            <a:xfrm rot="16200000" flipV="1">
              <a:off x="10809826" y="4555005"/>
              <a:ext cx="301571" cy="293716"/>
              <a:chOff x="5809606" y="2286000"/>
              <a:chExt cx="526678" cy="285616"/>
            </a:xfrm>
            <a:solidFill>
              <a:schemeClr val="tx2">
                <a:lumMod val="20000"/>
                <a:lumOff val="80000"/>
              </a:schemeClr>
            </a:solidFill>
          </p:grpSpPr>
          <p:sp>
            <p:nvSpPr>
              <p:cNvPr id="286" name="Arrow: Chevron 285">
                <a:extLst>
                  <a:ext uri="{FF2B5EF4-FFF2-40B4-BE49-F238E27FC236}">
                    <a16:creationId xmlns:a16="http://schemas.microsoft.com/office/drawing/2014/main" id="{3F5090B0-953E-4FE8-92DD-1759B81C4BCB}"/>
                  </a:ext>
                </a:extLst>
              </p:cNvPr>
              <p:cNvSpPr/>
              <p:nvPr/>
            </p:nvSpPr>
            <p:spPr>
              <a:xfrm>
                <a:off x="5809606"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7" name="Arrow: Chevron 286">
                <a:extLst>
                  <a:ext uri="{FF2B5EF4-FFF2-40B4-BE49-F238E27FC236}">
                    <a16:creationId xmlns:a16="http://schemas.microsoft.com/office/drawing/2014/main" id="{21268AE9-ACD2-4DFB-A951-8FEB5709BFE7}"/>
                  </a:ext>
                </a:extLst>
              </p:cNvPr>
              <p:cNvSpPr/>
              <p:nvPr/>
            </p:nvSpPr>
            <p:spPr>
              <a:xfrm>
                <a:off x="6050668"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91" name="Group 290">
              <a:extLst>
                <a:ext uri="{FF2B5EF4-FFF2-40B4-BE49-F238E27FC236}">
                  <a16:creationId xmlns:a16="http://schemas.microsoft.com/office/drawing/2014/main" id="{38C46910-DA5D-4A7A-B7C7-F5178191B785}"/>
                </a:ext>
              </a:extLst>
            </p:cNvPr>
            <p:cNvGrpSpPr/>
            <p:nvPr/>
          </p:nvGrpSpPr>
          <p:grpSpPr>
            <a:xfrm rot="16200000" flipV="1">
              <a:off x="10809827" y="2316617"/>
              <a:ext cx="301571" cy="293716"/>
              <a:chOff x="5809606" y="2286000"/>
              <a:chExt cx="526678" cy="285616"/>
            </a:xfrm>
            <a:solidFill>
              <a:schemeClr val="tx2">
                <a:lumMod val="20000"/>
                <a:lumOff val="80000"/>
              </a:schemeClr>
            </a:solidFill>
          </p:grpSpPr>
          <p:sp>
            <p:nvSpPr>
              <p:cNvPr id="292" name="Arrow: Chevron 291">
                <a:extLst>
                  <a:ext uri="{FF2B5EF4-FFF2-40B4-BE49-F238E27FC236}">
                    <a16:creationId xmlns:a16="http://schemas.microsoft.com/office/drawing/2014/main" id="{091D1B36-C041-4F41-BF2B-3C17DDE2EC48}"/>
                  </a:ext>
                </a:extLst>
              </p:cNvPr>
              <p:cNvSpPr/>
              <p:nvPr/>
            </p:nvSpPr>
            <p:spPr>
              <a:xfrm>
                <a:off x="5809606"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3" name="Arrow: Chevron 292">
                <a:extLst>
                  <a:ext uri="{FF2B5EF4-FFF2-40B4-BE49-F238E27FC236}">
                    <a16:creationId xmlns:a16="http://schemas.microsoft.com/office/drawing/2014/main" id="{7F86013C-2AB6-4204-81EA-655EBF73993E}"/>
                  </a:ext>
                </a:extLst>
              </p:cNvPr>
              <p:cNvSpPr/>
              <p:nvPr/>
            </p:nvSpPr>
            <p:spPr>
              <a:xfrm>
                <a:off x="6050668"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04" name="Group 303">
              <a:extLst>
                <a:ext uri="{FF2B5EF4-FFF2-40B4-BE49-F238E27FC236}">
                  <a16:creationId xmlns:a16="http://schemas.microsoft.com/office/drawing/2014/main" id="{2D458252-0098-47DE-9C7A-6F485E8C34EC}"/>
                </a:ext>
              </a:extLst>
            </p:cNvPr>
            <p:cNvGrpSpPr/>
            <p:nvPr/>
          </p:nvGrpSpPr>
          <p:grpSpPr>
            <a:xfrm>
              <a:off x="10829846" y="1049745"/>
              <a:ext cx="259530" cy="499868"/>
              <a:chOff x="10664576" y="1516013"/>
              <a:chExt cx="259530" cy="499868"/>
            </a:xfrm>
          </p:grpSpPr>
          <p:sp>
            <p:nvSpPr>
              <p:cNvPr id="296" name="Oval 295">
                <a:extLst>
                  <a:ext uri="{FF2B5EF4-FFF2-40B4-BE49-F238E27FC236}">
                    <a16:creationId xmlns:a16="http://schemas.microsoft.com/office/drawing/2014/main" id="{FBC7BBD8-0ACB-4302-B8D5-748EE825820E}"/>
                  </a:ext>
                </a:extLst>
              </p:cNvPr>
              <p:cNvSpPr/>
              <p:nvPr/>
            </p:nvSpPr>
            <p:spPr>
              <a:xfrm>
                <a:off x="10664576" y="1939957"/>
                <a:ext cx="75924" cy="75924"/>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8" name="Straight Connector 297">
                <a:extLst>
                  <a:ext uri="{FF2B5EF4-FFF2-40B4-BE49-F238E27FC236}">
                    <a16:creationId xmlns:a16="http://schemas.microsoft.com/office/drawing/2014/main" id="{3533C822-D2F2-4B7B-904E-BF33411CE30B}"/>
                  </a:ext>
                </a:extLst>
              </p:cNvPr>
              <p:cNvCxnSpPr>
                <a:cxnSpLocks/>
                <a:endCxn id="296" idx="0"/>
              </p:cNvCxnSpPr>
              <p:nvPr/>
            </p:nvCxnSpPr>
            <p:spPr>
              <a:xfrm flipH="1">
                <a:off x="10702538" y="1529517"/>
                <a:ext cx="1" cy="41044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01" name="Isosceles Triangle 300">
                <a:extLst>
                  <a:ext uri="{FF2B5EF4-FFF2-40B4-BE49-F238E27FC236}">
                    <a16:creationId xmlns:a16="http://schemas.microsoft.com/office/drawing/2014/main" id="{F4147CFA-0A7A-4679-A16B-EF3DC5DC8D3C}"/>
                  </a:ext>
                </a:extLst>
              </p:cNvPr>
              <p:cNvSpPr/>
              <p:nvPr/>
            </p:nvSpPr>
            <p:spPr>
              <a:xfrm rot="5400000">
                <a:off x="10686119" y="1533642"/>
                <a:ext cx="255615" cy="220358"/>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5" name="Group 5">
              <a:extLst>
                <a:ext uri="{FF2B5EF4-FFF2-40B4-BE49-F238E27FC236}">
                  <a16:creationId xmlns:a16="http://schemas.microsoft.com/office/drawing/2014/main" id="{07DC58B3-47B3-4E29-9C97-340AE00B0F9B}"/>
                </a:ext>
              </a:extLst>
            </p:cNvPr>
            <p:cNvGrpSpPr>
              <a:grpSpLocks noChangeAspect="1"/>
            </p:cNvGrpSpPr>
            <p:nvPr/>
          </p:nvGrpSpPr>
          <p:grpSpPr bwMode="gray">
            <a:xfrm>
              <a:off x="7438574" y="934977"/>
              <a:ext cx="908446" cy="766274"/>
              <a:chOff x="2605" y="1220"/>
              <a:chExt cx="2492" cy="2102"/>
            </a:xfrm>
          </p:grpSpPr>
          <p:sp>
            <p:nvSpPr>
              <p:cNvPr id="306" name="Freeform 6">
                <a:extLst>
                  <a:ext uri="{FF2B5EF4-FFF2-40B4-BE49-F238E27FC236}">
                    <a16:creationId xmlns:a16="http://schemas.microsoft.com/office/drawing/2014/main" id="{D177B387-0713-43F2-BEFD-DCE03480A4D0}"/>
                  </a:ext>
                </a:extLst>
              </p:cNvPr>
              <p:cNvSpPr>
                <a:spLocks noEditPoints="1"/>
              </p:cNvSpPr>
              <p:nvPr/>
            </p:nvSpPr>
            <p:spPr bwMode="gray">
              <a:xfrm>
                <a:off x="2738" y="2606"/>
                <a:ext cx="464" cy="714"/>
              </a:xfrm>
              <a:custGeom>
                <a:avLst/>
                <a:gdLst>
                  <a:gd name="T0" fmla="*/ 0 w 464"/>
                  <a:gd name="T1" fmla="*/ 714 h 714"/>
                  <a:gd name="T2" fmla="*/ 35 w 464"/>
                  <a:gd name="T3" fmla="*/ 714 h 714"/>
                  <a:gd name="T4" fmla="*/ 35 w 464"/>
                  <a:gd name="T5" fmla="*/ 0 h 714"/>
                  <a:gd name="T6" fmla="*/ 0 w 464"/>
                  <a:gd name="T7" fmla="*/ 0 h 714"/>
                  <a:gd name="T8" fmla="*/ 0 w 464"/>
                  <a:gd name="T9" fmla="*/ 714 h 714"/>
                  <a:gd name="T10" fmla="*/ 429 w 464"/>
                  <a:gd name="T11" fmla="*/ 42 h 714"/>
                  <a:gd name="T12" fmla="*/ 429 w 464"/>
                  <a:gd name="T13" fmla="*/ 714 h 714"/>
                  <a:gd name="T14" fmla="*/ 464 w 464"/>
                  <a:gd name="T15" fmla="*/ 714 h 714"/>
                  <a:gd name="T16" fmla="*/ 464 w 464"/>
                  <a:gd name="T17" fmla="*/ 42 h 714"/>
                  <a:gd name="T18" fmla="*/ 429 w 464"/>
                  <a:gd name="T19" fmla="*/ 4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4" h="714">
                    <a:moveTo>
                      <a:pt x="0" y="714"/>
                    </a:moveTo>
                    <a:lnTo>
                      <a:pt x="35" y="714"/>
                    </a:lnTo>
                    <a:lnTo>
                      <a:pt x="35" y="0"/>
                    </a:lnTo>
                    <a:lnTo>
                      <a:pt x="0" y="0"/>
                    </a:lnTo>
                    <a:lnTo>
                      <a:pt x="0" y="714"/>
                    </a:lnTo>
                    <a:close/>
                    <a:moveTo>
                      <a:pt x="429" y="42"/>
                    </a:moveTo>
                    <a:lnTo>
                      <a:pt x="429" y="714"/>
                    </a:lnTo>
                    <a:lnTo>
                      <a:pt x="464" y="714"/>
                    </a:lnTo>
                    <a:lnTo>
                      <a:pt x="464" y="42"/>
                    </a:lnTo>
                    <a:lnTo>
                      <a:pt x="429" y="42"/>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07" name="Freeform 7">
                <a:extLst>
                  <a:ext uri="{FF2B5EF4-FFF2-40B4-BE49-F238E27FC236}">
                    <a16:creationId xmlns:a16="http://schemas.microsoft.com/office/drawing/2014/main" id="{E6AC8F30-9EB5-4D25-8199-9D4E139DAB46}"/>
                  </a:ext>
                </a:extLst>
              </p:cNvPr>
              <p:cNvSpPr>
                <a:spLocks/>
              </p:cNvSpPr>
              <p:nvPr/>
            </p:nvSpPr>
            <p:spPr bwMode="gray">
              <a:xfrm>
                <a:off x="2773" y="2606"/>
                <a:ext cx="472" cy="714"/>
              </a:xfrm>
              <a:custGeom>
                <a:avLst/>
                <a:gdLst>
                  <a:gd name="T0" fmla="*/ 472 w 472"/>
                  <a:gd name="T1" fmla="*/ 714 h 714"/>
                  <a:gd name="T2" fmla="*/ 429 w 472"/>
                  <a:gd name="T3" fmla="*/ 714 h 714"/>
                  <a:gd name="T4" fmla="*/ 429 w 472"/>
                  <a:gd name="T5" fmla="*/ 42 h 714"/>
                  <a:gd name="T6" fmla="*/ 43 w 472"/>
                  <a:gd name="T7" fmla="*/ 42 h 714"/>
                  <a:gd name="T8" fmla="*/ 43 w 472"/>
                  <a:gd name="T9" fmla="*/ 714 h 714"/>
                  <a:gd name="T10" fmla="*/ 0 w 472"/>
                  <a:gd name="T11" fmla="*/ 714 h 714"/>
                  <a:gd name="T12" fmla="*/ 0 w 472"/>
                  <a:gd name="T13" fmla="*/ 0 h 714"/>
                  <a:gd name="T14" fmla="*/ 472 w 472"/>
                  <a:gd name="T15" fmla="*/ 0 h 714"/>
                  <a:gd name="T16" fmla="*/ 472 w 472"/>
                  <a:gd name="T17" fmla="*/ 71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 h="714">
                    <a:moveTo>
                      <a:pt x="472" y="714"/>
                    </a:moveTo>
                    <a:lnTo>
                      <a:pt x="429" y="714"/>
                    </a:lnTo>
                    <a:lnTo>
                      <a:pt x="429" y="42"/>
                    </a:lnTo>
                    <a:lnTo>
                      <a:pt x="43" y="42"/>
                    </a:lnTo>
                    <a:lnTo>
                      <a:pt x="43" y="714"/>
                    </a:lnTo>
                    <a:lnTo>
                      <a:pt x="0" y="714"/>
                    </a:lnTo>
                    <a:lnTo>
                      <a:pt x="0" y="0"/>
                    </a:lnTo>
                    <a:lnTo>
                      <a:pt x="472" y="0"/>
                    </a:lnTo>
                    <a:lnTo>
                      <a:pt x="472" y="714"/>
                    </a:lnTo>
                    <a:close/>
                  </a:path>
                </a:pathLst>
              </a:cu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08" name="Freeform 8">
                <a:extLst>
                  <a:ext uri="{FF2B5EF4-FFF2-40B4-BE49-F238E27FC236}">
                    <a16:creationId xmlns:a16="http://schemas.microsoft.com/office/drawing/2014/main" id="{1C8F3F71-1E02-4A67-91C7-9290DC7F3B0B}"/>
                  </a:ext>
                </a:extLst>
              </p:cNvPr>
              <p:cNvSpPr>
                <a:spLocks/>
              </p:cNvSpPr>
              <p:nvPr/>
            </p:nvSpPr>
            <p:spPr bwMode="gray">
              <a:xfrm>
                <a:off x="4010" y="2515"/>
                <a:ext cx="54" cy="395"/>
              </a:xfrm>
              <a:custGeom>
                <a:avLst/>
                <a:gdLst>
                  <a:gd name="T0" fmla="*/ 37 w 41"/>
                  <a:gd name="T1" fmla="*/ 37 h 304"/>
                  <a:gd name="T2" fmla="*/ 41 w 41"/>
                  <a:gd name="T3" fmla="*/ 24 h 304"/>
                  <a:gd name="T4" fmla="*/ 37 w 41"/>
                  <a:gd name="T5" fmla="*/ 17 h 304"/>
                  <a:gd name="T6" fmla="*/ 4 w 41"/>
                  <a:gd name="T7" fmla="*/ 17 h 304"/>
                  <a:gd name="T8" fmla="*/ 0 w 41"/>
                  <a:gd name="T9" fmla="*/ 24 h 304"/>
                  <a:gd name="T10" fmla="*/ 4 w 41"/>
                  <a:gd name="T11" fmla="*/ 37 h 304"/>
                  <a:gd name="T12" fmla="*/ 4 w 41"/>
                  <a:gd name="T13" fmla="*/ 46 h 304"/>
                  <a:gd name="T14" fmla="*/ 0 w 41"/>
                  <a:gd name="T15" fmla="*/ 59 h 304"/>
                  <a:gd name="T16" fmla="*/ 4 w 41"/>
                  <a:gd name="T17" fmla="*/ 71 h 304"/>
                  <a:gd name="T18" fmla="*/ 4 w 41"/>
                  <a:gd name="T19" fmla="*/ 80 h 304"/>
                  <a:gd name="T20" fmla="*/ 0 w 41"/>
                  <a:gd name="T21" fmla="*/ 93 h 304"/>
                  <a:gd name="T22" fmla="*/ 4 w 41"/>
                  <a:gd name="T23" fmla="*/ 105 h 304"/>
                  <a:gd name="T24" fmla="*/ 4 w 41"/>
                  <a:gd name="T25" fmla="*/ 114 h 304"/>
                  <a:gd name="T26" fmla="*/ 0 w 41"/>
                  <a:gd name="T27" fmla="*/ 127 h 304"/>
                  <a:gd name="T28" fmla="*/ 4 w 41"/>
                  <a:gd name="T29" fmla="*/ 139 h 304"/>
                  <a:gd name="T30" fmla="*/ 4 w 41"/>
                  <a:gd name="T31" fmla="*/ 148 h 304"/>
                  <a:gd name="T32" fmla="*/ 0 w 41"/>
                  <a:gd name="T33" fmla="*/ 161 h 304"/>
                  <a:gd name="T34" fmla="*/ 4 w 41"/>
                  <a:gd name="T35" fmla="*/ 173 h 304"/>
                  <a:gd name="T36" fmla="*/ 4 w 41"/>
                  <a:gd name="T37" fmla="*/ 182 h 304"/>
                  <a:gd name="T38" fmla="*/ 0 w 41"/>
                  <a:gd name="T39" fmla="*/ 195 h 304"/>
                  <a:gd name="T40" fmla="*/ 4 w 41"/>
                  <a:gd name="T41" fmla="*/ 207 h 304"/>
                  <a:gd name="T42" fmla="*/ 4 w 41"/>
                  <a:gd name="T43" fmla="*/ 216 h 304"/>
                  <a:gd name="T44" fmla="*/ 0 w 41"/>
                  <a:gd name="T45" fmla="*/ 229 h 304"/>
                  <a:gd name="T46" fmla="*/ 4 w 41"/>
                  <a:gd name="T47" fmla="*/ 241 h 304"/>
                  <a:gd name="T48" fmla="*/ 4 w 41"/>
                  <a:gd name="T49" fmla="*/ 250 h 304"/>
                  <a:gd name="T50" fmla="*/ 0 w 41"/>
                  <a:gd name="T51" fmla="*/ 263 h 304"/>
                  <a:gd name="T52" fmla="*/ 4 w 41"/>
                  <a:gd name="T53" fmla="*/ 275 h 304"/>
                  <a:gd name="T54" fmla="*/ 4 w 41"/>
                  <a:gd name="T55" fmla="*/ 284 h 304"/>
                  <a:gd name="T56" fmla="*/ 20 w 41"/>
                  <a:gd name="T57" fmla="*/ 304 h 304"/>
                  <a:gd name="T58" fmla="*/ 37 w 41"/>
                  <a:gd name="T59" fmla="*/ 284 h 304"/>
                  <a:gd name="T60" fmla="*/ 37 w 41"/>
                  <a:gd name="T61" fmla="*/ 275 h 304"/>
                  <a:gd name="T62" fmla="*/ 41 w 41"/>
                  <a:gd name="T63" fmla="*/ 263 h 304"/>
                  <a:gd name="T64" fmla="*/ 37 w 41"/>
                  <a:gd name="T65" fmla="*/ 250 h 304"/>
                  <a:gd name="T66" fmla="*/ 37 w 41"/>
                  <a:gd name="T67" fmla="*/ 241 h 304"/>
                  <a:gd name="T68" fmla="*/ 41 w 41"/>
                  <a:gd name="T69" fmla="*/ 229 h 304"/>
                  <a:gd name="T70" fmla="*/ 37 w 41"/>
                  <a:gd name="T71" fmla="*/ 216 h 304"/>
                  <a:gd name="T72" fmla="*/ 37 w 41"/>
                  <a:gd name="T73" fmla="*/ 207 h 304"/>
                  <a:gd name="T74" fmla="*/ 41 w 41"/>
                  <a:gd name="T75" fmla="*/ 195 h 304"/>
                  <a:gd name="T76" fmla="*/ 37 w 41"/>
                  <a:gd name="T77" fmla="*/ 182 h 304"/>
                  <a:gd name="T78" fmla="*/ 37 w 41"/>
                  <a:gd name="T79" fmla="*/ 173 h 304"/>
                  <a:gd name="T80" fmla="*/ 41 w 41"/>
                  <a:gd name="T81" fmla="*/ 161 h 304"/>
                  <a:gd name="T82" fmla="*/ 37 w 41"/>
                  <a:gd name="T83" fmla="*/ 148 h 304"/>
                  <a:gd name="T84" fmla="*/ 37 w 41"/>
                  <a:gd name="T85" fmla="*/ 139 h 304"/>
                  <a:gd name="T86" fmla="*/ 41 w 41"/>
                  <a:gd name="T87" fmla="*/ 127 h 304"/>
                  <a:gd name="T88" fmla="*/ 37 w 41"/>
                  <a:gd name="T89" fmla="*/ 114 h 304"/>
                  <a:gd name="T90" fmla="*/ 37 w 41"/>
                  <a:gd name="T91" fmla="*/ 105 h 304"/>
                  <a:gd name="T92" fmla="*/ 41 w 41"/>
                  <a:gd name="T93" fmla="*/ 93 h 304"/>
                  <a:gd name="T94" fmla="*/ 37 w 41"/>
                  <a:gd name="T95" fmla="*/ 80 h 304"/>
                  <a:gd name="T96" fmla="*/ 37 w 41"/>
                  <a:gd name="T97" fmla="*/ 71 h 304"/>
                  <a:gd name="T98" fmla="*/ 41 w 41"/>
                  <a:gd name="T99" fmla="*/ 59 h 304"/>
                  <a:gd name="T100" fmla="*/ 37 w 41"/>
                  <a:gd name="T101" fmla="*/ 4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 h="304">
                    <a:moveTo>
                      <a:pt x="41" y="41"/>
                    </a:moveTo>
                    <a:cubicBezTo>
                      <a:pt x="41" y="39"/>
                      <a:pt x="39" y="37"/>
                      <a:pt x="37" y="37"/>
                    </a:cubicBezTo>
                    <a:cubicBezTo>
                      <a:pt x="37" y="29"/>
                      <a:pt x="37" y="29"/>
                      <a:pt x="37" y="29"/>
                    </a:cubicBezTo>
                    <a:cubicBezTo>
                      <a:pt x="39" y="29"/>
                      <a:pt x="41" y="27"/>
                      <a:pt x="41" y="24"/>
                    </a:cubicBezTo>
                    <a:cubicBezTo>
                      <a:pt x="41" y="22"/>
                      <a:pt x="39" y="20"/>
                      <a:pt x="37" y="20"/>
                    </a:cubicBezTo>
                    <a:cubicBezTo>
                      <a:pt x="37" y="17"/>
                      <a:pt x="37" y="17"/>
                      <a:pt x="37" y="17"/>
                    </a:cubicBezTo>
                    <a:cubicBezTo>
                      <a:pt x="37" y="7"/>
                      <a:pt x="30" y="0"/>
                      <a:pt x="20" y="0"/>
                    </a:cubicBezTo>
                    <a:cubicBezTo>
                      <a:pt x="11" y="0"/>
                      <a:pt x="4" y="7"/>
                      <a:pt x="4" y="17"/>
                    </a:cubicBezTo>
                    <a:cubicBezTo>
                      <a:pt x="4" y="20"/>
                      <a:pt x="4" y="20"/>
                      <a:pt x="4" y="20"/>
                    </a:cubicBezTo>
                    <a:cubicBezTo>
                      <a:pt x="1" y="20"/>
                      <a:pt x="0" y="22"/>
                      <a:pt x="0" y="24"/>
                    </a:cubicBezTo>
                    <a:cubicBezTo>
                      <a:pt x="0" y="27"/>
                      <a:pt x="1" y="29"/>
                      <a:pt x="4" y="29"/>
                    </a:cubicBezTo>
                    <a:cubicBezTo>
                      <a:pt x="4" y="37"/>
                      <a:pt x="4" y="37"/>
                      <a:pt x="4" y="37"/>
                    </a:cubicBezTo>
                    <a:cubicBezTo>
                      <a:pt x="1" y="37"/>
                      <a:pt x="0" y="39"/>
                      <a:pt x="0" y="41"/>
                    </a:cubicBezTo>
                    <a:cubicBezTo>
                      <a:pt x="0" y="44"/>
                      <a:pt x="1" y="46"/>
                      <a:pt x="4" y="46"/>
                    </a:cubicBezTo>
                    <a:cubicBezTo>
                      <a:pt x="4" y="54"/>
                      <a:pt x="4" y="54"/>
                      <a:pt x="4" y="54"/>
                    </a:cubicBezTo>
                    <a:cubicBezTo>
                      <a:pt x="1" y="54"/>
                      <a:pt x="0" y="56"/>
                      <a:pt x="0" y="59"/>
                    </a:cubicBezTo>
                    <a:cubicBezTo>
                      <a:pt x="0" y="61"/>
                      <a:pt x="1" y="63"/>
                      <a:pt x="4" y="63"/>
                    </a:cubicBezTo>
                    <a:cubicBezTo>
                      <a:pt x="4" y="71"/>
                      <a:pt x="4" y="71"/>
                      <a:pt x="4" y="71"/>
                    </a:cubicBezTo>
                    <a:cubicBezTo>
                      <a:pt x="1" y="71"/>
                      <a:pt x="0" y="73"/>
                      <a:pt x="0" y="76"/>
                    </a:cubicBezTo>
                    <a:cubicBezTo>
                      <a:pt x="0" y="78"/>
                      <a:pt x="1" y="80"/>
                      <a:pt x="4" y="80"/>
                    </a:cubicBezTo>
                    <a:cubicBezTo>
                      <a:pt x="4" y="88"/>
                      <a:pt x="4" y="88"/>
                      <a:pt x="4" y="88"/>
                    </a:cubicBezTo>
                    <a:cubicBezTo>
                      <a:pt x="1" y="88"/>
                      <a:pt x="0" y="90"/>
                      <a:pt x="0" y="93"/>
                    </a:cubicBezTo>
                    <a:cubicBezTo>
                      <a:pt x="0" y="95"/>
                      <a:pt x="1" y="97"/>
                      <a:pt x="4" y="97"/>
                    </a:cubicBezTo>
                    <a:cubicBezTo>
                      <a:pt x="4" y="105"/>
                      <a:pt x="4" y="105"/>
                      <a:pt x="4" y="105"/>
                    </a:cubicBezTo>
                    <a:cubicBezTo>
                      <a:pt x="1" y="105"/>
                      <a:pt x="0" y="107"/>
                      <a:pt x="0" y="109"/>
                    </a:cubicBezTo>
                    <a:cubicBezTo>
                      <a:pt x="0" y="112"/>
                      <a:pt x="1" y="114"/>
                      <a:pt x="4" y="114"/>
                    </a:cubicBezTo>
                    <a:cubicBezTo>
                      <a:pt x="4" y="122"/>
                      <a:pt x="4" y="122"/>
                      <a:pt x="4" y="122"/>
                    </a:cubicBezTo>
                    <a:cubicBezTo>
                      <a:pt x="1" y="122"/>
                      <a:pt x="0" y="124"/>
                      <a:pt x="0" y="127"/>
                    </a:cubicBezTo>
                    <a:cubicBezTo>
                      <a:pt x="0" y="129"/>
                      <a:pt x="1" y="131"/>
                      <a:pt x="4" y="131"/>
                    </a:cubicBezTo>
                    <a:cubicBezTo>
                      <a:pt x="4" y="139"/>
                      <a:pt x="4" y="139"/>
                      <a:pt x="4" y="139"/>
                    </a:cubicBezTo>
                    <a:cubicBezTo>
                      <a:pt x="1" y="139"/>
                      <a:pt x="0" y="141"/>
                      <a:pt x="0" y="144"/>
                    </a:cubicBezTo>
                    <a:cubicBezTo>
                      <a:pt x="0" y="146"/>
                      <a:pt x="1" y="148"/>
                      <a:pt x="4" y="148"/>
                    </a:cubicBezTo>
                    <a:cubicBezTo>
                      <a:pt x="4" y="156"/>
                      <a:pt x="4" y="156"/>
                      <a:pt x="4" y="156"/>
                    </a:cubicBezTo>
                    <a:cubicBezTo>
                      <a:pt x="1" y="156"/>
                      <a:pt x="0" y="158"/>
                      <a:pt x="0" y="161"/>
                    </a:cubicBezTo>
                    <a:cubicBezTo>
                      <a:pt x="0" y="163"/>
                      <a:pt x="1" y="165"/>
                      <a:pt x="4" y="165"/>
                    </a:cubicBezTo>
                    <a:cubicBezTo>
                      <a:pt x="4" y="173"/>
                      <a:pt x="4" y="173"/>
                      <a:pt x="4" y="173"/>
                    </a:cubicBezTo>
                    <a:cubicBezTo>
                      <a:pt x="1" y="173"/>
                      <a:pt x="0" y="175"/>
                      <a:pt x="0" y="178"/>
                    </a:cubicBezTo>
                    <a:cubicBezTo>
                      <a:pt x="0" y="180"/>
                      <a:pt x="1" y="182"/>
                      <a:pt x="4" y="182"/>
                    </a:cubicBezTo>
                    <a:cubicBezTo>
                      <a:pt x="4" y="190"/>
                      <a:pt x="4" y="190"/>
                      <a:pt x="4" y="190"/>
                    </a:cubicBezTo>
                    <a:cubicBezTo>
                      <a:pt x="1" y="190"/>
                      <a:pt x="0" y="192"/>
                      <a:pt x="0" y="195"/>
                    </a:cubicBezTo>
                    <a:cubicBezTo>
                      <a:pt x="0" y="197"/>
                      <a:pt x="1" y="199"/>
                      <a:pt x="4" y="199"/>
                    </a:cubicBezTo>
                    <a:cubicBezTo>
                      <a:pt x="4" y="207"/>
                      <a:pt x="4" y="207"/>
                      <a:pt x="4" y="207"/>
                    </a:cubicBezTo>
                    <a:cubicBezTo>
                      <a:pt x="1" y="208"/>
                      <a:pt x="0" y="209"/>
                      <a:pt x="0" y="212"/>
                    </a:cubicBezTo>
                    <a:cubicBezTo>
                      <a:pt x="0" y="214"/>
                      <a:pt x="1" y="216"/>
                      <a:pt x="4" y="216"/>
                    </a:cubicBezTo>
                    <a:cubicBezTo>
                      <a:pt x="4" y="224"/>
                      <a:pt x="4" y="224"/>
                      <a:pt x="4" y="224"/>
                    </a:cubicBezTo>
                    <a:cubicBezTo>
                      <a:pt x="1" y="224"/>
                      <a:pt x="0" y="226"/>
                      <a:pt x="0" y="229"/>
                    </a:cubicBezTo>
                    <a:cubicBezTo>
                      <a:pt x="0" y="231"/>
                      <a:pt x="1" y="233"/>
                      <a:pt x="4" y="233"/>
                    </a:cubicBezTo>
                    <a:cubicBezTo>
                      <a:pt x="4" y="241"/>
                      <a:pt x="4" y="241"/>
                      <a:pt x="4" y="241"/>
                    </a:cubicBezTo>
                    <a:cubicBezTo>
                      <a:pt x="1" y="241"/>
                      <a:pt x="0" y="243"/>
                      <a:pt x="0" y="246"/>
                    </a:cubicBezTo>
                    <a:cubicBezTo>
                      <a:pt x="0" y="248"/>
                      <a:pt x="1" y="250"/>
                      <a:pt x="4" y="250"/>
                    </a:cubicBezTo>
                    <a:cubicBezTo>
                      <a:pt x="4" y="258"/>
                      <a:pt x="4" y="258"/>
                      <a:pt x="4" y="258"/>
                    </a:cubicBezTo>
                    <a:cubicBezTo>
                      <a:pt x="1" y="258"/>
                      <a:pt x="0" y="260"/>
                      <a:pt x="0" y="263"/>
                    </a:cubicBezTo>
                    <a:cubicBezTo>
                      <a:pt x="0" y="265"/>
                      <a:pt x="1" y="267"/>
                      <a:pt x="4" y="267"/>
                    </a:cubicBezTo>
                    <a:cubicBezTo>
                      <a:pt x="4" y="275"/>
                      <a:pt x="4" y="275"/>
                      <a:pt x="4" y="275"/>
                    </a:cubicBezTo>
                    <a:cubicBezTo>
                      <a:pt x="1" y="276"/>
                      <a:pt x="0" y="277"/>
                      <a:pt x="0" y="280"/>
                    </a:cubicBezTo>
                    <a:cubicBezTo>
                      <a:pt x="0" y="282"/>
                      <a:pt x="1" y="284"/>
                      <a:pt x="4" y="284"/>
                    </a:cubicBezTo>
                    <a:cubicBezTo>
                      <a:pt x="4" y="287"/>
                      <a:pt x="4" y="287"/>
                      <a:pt x="4" y="287"/>
                    </a:cubicBezTo>
                    <a:cubicBezTo>
                      <a:pt x="4" y="296"/>
                      <a:pt x="11" y="304"/>
                      <a:pt x="20" y="304"/>
                    </a:cubicBezTo>
                    <a:cubicBezTo>
                      <a:pt x="30" y="304"/>
                      <a:pt x="37" y="296"/>
                      <a:pt x="37" y="287"/>
                    </a:cubicBezTo>
                    <a:cubicBezTo>
                      <a:pt x="37" y="284"/>
                      <a:pt x="37" y="284"/>
                      <a:pt x="37" y="284"/>
                    </a:cubicBezTo>
                    <a:cubicBezTo>
                      <a:pt x="39" y="284"/>
                      <a:pt x="41" y="282"/>
                      <a:pt x="41" y="280"/>
                    </a:cubicBezTo>
                    <a:cubicBezTo>
                      <a:pt x="41" y="277"/>
                      <a:pt x="39" y="276"/>
                      <a:pt x="37" y="275"/>
                    </a:cubicBezTo>
                    <a:cubicBezTo>
                      <a:pt x="37" y="267"/>
                      <a:pt x="37" y="267"/>
                      <a:pt x="37" y="267"/>
                    </a:cubicBezTo>
                    <a:cubicBezTo>
                      <a:pt x="39" y="267"/>
                      <a:pt x="41" y="265"/>
                      <a:pt x="41" y="263"/>
                    </a:cubicBezTo>
                    <a:cubicBezTo>
                      <a:pt x="41" y="260"/>
                      <a:pt x="39" y="258"/>
                      <a:pt x="37" y="258"/>
                    </a:cubicBezTo>
                    <a:cubicBezTo>
                      <a:pt x="37" y="250"/>
                      <a:pt x="37" y="250"/>
                      <a:pt x="37" y="250"/>
                    </a:cubicBezTo>
                    <a:cubicBezTo>
                      <a:pt x="39" y="250"/>
                      <a:pt x="41" y="248"/>
                      <a:pt x="41" y="246"/>
                    </a:cubicBezTo>
                    <a:cubicBezTo>
                      <a:pt x="41" y="243"/>
                      <a:pt x="39" y="241"/>
                      <a:pt x="37" y="241"/>
                    </a:cubicBezTo>
                    <a:cubicBezTo>
                      <a:pt x="37" y="233"/>
                      <a:pt x="37" y="233"/>
                      <a:pt x="37" y="233"/>
                    </a:cubicBezTo>
                    <a:cubicBezTo>
                      <a:pt x="39" y="233"/>
                      <a:pt x="41" y="231"/>
                      <a:pt x="41" y="229"/>
                    </a:cubicBezTo>
                    <a:cubicBezTo>
                      <a:pt x="41" y="226"/>
                      <a:pt x="39" y="224"/>
                      <a:pt x="37" y="224"/>
                    </a:cubicBezTo>
                    <a:cubicBezTo>
                      <a:pt x="37" y="216"/>
                      <a:pt x="37" y="216"/>
                      <a:pt x="37" y="216"/>
                    </a:cubicBezTo>
                    <a:cubicBezTo>
                      <a:pt x="39" y="216"/>
                      <a:pt x="41" y="214"/>
                      <a:pt x="41" y="212"/>
                    </a:cubicBezTo>
                    <a:cubicBezTo>
                      <a:pt x="41" y="209"/>
                      <a:pt x="39" y="208"/>
                      <a:pt x="37" y="207"/>
                    </a:cubicBezTo>
                    <a:cubicBezTo>
                      <a:pt x="37" y="199"/>
                      <a:pt x="37" y="199"/>
                      <a:pt x="37" y="199"/>
                    </a:cubicBezTo>
                    <a:cubicBezTo>
                      <a:pt x="39" y="199"/>
                      <a:pt x="41" y="197"/>
                      <a:pt x="41" y="195"/>
                    </a:cubicBezTo>
                    <a:cubicBezTo>
                      <a:pt x="41" y="192"/>
                      <a:pt x="39" y="190"/>
                      <a:pt x="37" y="190"/>
                    </a:cubicBezTo>
                    <a:cubicBezTo>
                      <a:pt x="37" y="182"/>
                      <a:pt x="37" y="182"/>
                      <a:pt x="37" y="182"/>
                    </a:cubicBezTo>
                    <a:cubicBezTo>
                      <a:pt x="39" y="182"/>
                      <a:pt x="41" y="180"/>
                      <a:pt x="41" y="178"/>
                    </a:cubicBezTo>
                    <a:cubicBezTo>
                      <a:pt x="41" y="175"/>
                      <a:pt x="39" y="173"/>
                      <a:pt x="37" y="173"/>
                    </a:cubicBezTo>
                    <a:cubicBezTo>
                      <a:pt x="37" y="165"/>
                      <a:pt x="37" y="165"/>
                      <a:pt x="37" y="165"/>
                    </a:cubicBezTo>
                    <a:cubicBezTo>
                      <a:pt x="39" y="165"/>
                      <a:pt x="41" y="163"/>
                      <a:pt x="41" y="161"/>
                    </a:cubicBezTo>
                    <a:cubicBezTo>
                      <a:pt x="41" y="158"/>
                      <a:pt x="39" y="156"/>
                      <a:pt x="37" y="156"/>
                    </a:cubicBezTo>
                    <a:cubicBezTo>
                      <a:pt x="37" y="148"/>
                      <a:pt x="37" y="148"/>
                      <a:pt x="37" y="148"/>
                    </a:cubicBezTo>
                    <a:cubicBezTo>
                      <a:pt x="39" y="148"/>
                      <a:pt x="41" y="146"/>
                      <a:pt x="41" y="144"/>
                    </a:cubicBezTo>
                    <a:cubicBezTo>
                      <a:pt x="41" y="141"/>
                      <a:pt x="39" y="139"/>
                      <a:pt x="37" y="139"/>
                    </a:cubicBezTo>
                    <a:cubicBezTo>
                      <a:pt x="37" y="131"/>
                      <a:pt x="37" y="131"/>
                      <a:pt x="37" y="131"/>
                    </a:cubicBezTo>
                    <a:cubicBezTo>
                      <a:pt x="39" y="131"/>
                      <a:pt x="41" y="129"/>
                      <a:pt x="41" y="127"/>
                    </a:cubicBezTo>
                    <a:cubicBezTo>
                      <a:pt x="41" y="124"/>
                      <a:pt x="39" y="122"/>
                      <a:pt x="37" y="122"/>
                    </a:cubicBezTo>
                    <a:cubicBezTo>
                      <a:pt x="37" y="114"/>
                      <a:pt x="37" y="114"/>
                      <a:pt x="37" y="114"/>
                    </a:cubicBezTo>
                    <a:cubicBezTo>
                      <a:pt x="39" y="114"/>
                      <a:pt x="41" y="112"/>
                      <a:pt x="41" y="109"/>
                    </a:cubicBezTo>
                    <a:cubicBezTo>
                      <a:pt x="41" y="107"/>
                      <a:pt x="39" y="105"/>
                      <a:pt x="37" y="105"/>
                    </a:cubicBezTo>
                    <a:cubicBezTo>
                      <a:pt x="37" y="97"/>
                      <a:pt x="37" y="97"/>
                      <a:pt x="37" y="97"/>
                    </a:cubicBezTo>
                    <a:cubicBezTo>
                      <a:pt x="39" y="97"/>
                      <a:pt x="41" y="95"/>
                      <a:pt x="41" y="93"/>
                    </a:cubicBezTo>
                    <a:cubicBezTo>
                      <a:pt x="41" y="90"/>
                      <a:pt x="39" y="88"/>
                      <a:pt x="37" y="88"/>
                    </a:cubicBezTo>
                    <a:cubicBezTo>
                      <a:pt x="37" y="80"/>
                      <a:pt x="37" y="80"/>
                      <a:pt x="37" y="80"/>
                    </a:cubicBezTo>
                    <a:cubicBezTo>
                      <a:pt x="39" y="80"/>
                      <a:pt x="41" y="78"/>
                      <a:pt x="41" y="76"/>
                    </a:cubicBezTo>
                    <a:cubicBezTo>
                      <a:pt x="41" y="73"/>
                      <a:pt x="39" y="71"/>
                      <a:pt x="37" y="71"/>
                    </a:cubicBezTo>
                    <a:cubicBezTo>
                      <a:pt x="37" y="63"/>
                      <a:pt x="37" y="63"/>
                      <a:pt x="37" y="63"/>
                    </a:cubicBezTo>
                    <a:cubicBezTo>
                      <a:pt x="39" y="63"/>
                      <a:pt x="41" y="61"/>
                      <a:pt x="41" y="59"/>
                    </a:cubicBezTo>
                    <a:cubicBezTo>
                      <a:pt x="41" y="56"/>
                      <a:pt x="39" y="54"/>
                      <a:pt x="37" y="54"/>
                    </a:cubicBezTo>
                    <a:cubicBezTo>
                      <a:pt x="37" y="46"/>
                      <a:pt x="37" y="46"/>
                      <a:pt x="37" y="46"/>
                    </a:cubicBezTo>
                    <a:cubicBezTo>
                      <a:pt x="39" y="46"/>
                      <a:pt x="41" y="44"/>
                      <a:pt x="41" y="41"/>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09" name="Freeform 9">
                <a:extLst>
                  <a:ext uri="{FF2B5EF4-FFF2-40B4-BE49-F238E27FC236}">
                    <a16:creationId xmlns:a16="http://schemas.microsoft.com/office/drawing/2014/main" id="{6EBD9A17-3DD9-44B0-A307-615FEE112F84}"/>
                  </a:ext>
                </a:extLst>
              </p:cNvPr>
              <p:cNvSpPr>
                <a:spLocks/>
              </p:cNvSpPr>
              <p:nvPr/>
            </p:nvSpPr>
            <p:spPr bwMode="gray">
              <a:xfrm>
                <a:off x="4125" y="2302"/>
                <a:ext cx="130" cy="332"/>
              </a:xfrm>
              <a:custGeom>
                <a:avLst/>
                <a:gdLst>
                  <a:gd name="T0" fmla="*/ 79 w 100"/>
                  <a:gd name="T1" fmla="*/ 55 h 255"/>
                  <a:gd name="T2" fmla="*/ 25 w 100"/>
                  <a:gd name="T3" fmla="*/ 2 h 255"/>
                  <a:gd name="T4" fmla="*/ 0 w 100"/>
                  <a:gd name="T5" fmla="*/ 0 h 255"/>
                  <a:gd name="T6" fmla="*/ 49 w 100"/>
                  <a:gd name="T7" fmla="*/ 54 h 255"/>
                  <a:gd name="T8" fmla="*/ 68 w 100"/>
                  <a:gd name="T9" fmla="*/ 199 h 255"/>
                  <a:gd name="T10" fmla="*/ 21 w 100"/>
                  <a:gd name="T11" fmla="*/ 253 h 255"/>
                  <a:gd name="T12" fmla="*/ 0 w 100"/>
                  <a:gd name="T13" fmla="*/ 255 h 255"/>
                  <a:gd name="T14" fmla="*/ 49 w 100"/>
                  <a:gd name="T15" fmla="*/ 250 h 255"/>
                  <a:gd name="T16" fmla="*/ 100 w 100"/>
                  <a:gd name="T17" fmla="*/ 198 h 255"/>
                  <a:gd name="T18" fmla="*/ 79 w 100"/>
                  <a:gd name="T19" fmla="*/ 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255">
                    <a:moveTo>
                      <a:pt x="79" y="55"/>
                    </a:moveTo>
                    <a:cubicBezTo>
                      <a:pt x="71" y="29"/>
                      <a:pt x="46" y="5"/>
                      <a:pt x="25" y="2"/>
                    </a:cubicBezTo>
                    <a:cubicBezTo>
                      <a:pt x="16" y="2"/>
                      <a:pt x="8" y="1"/>
                      <a:pt x="0" y="0"/>
                    </a:cubicBezTo>
                    <a:cubicBezTo>
                      <a:pt x="19" y="2"/>
                      <a:pt x="42" y="27"/>
                      <a:pt x="49" y="54"/>
                    </a:cubicBezTo>
                    <a:cubicBezTo>
                      <a:pt x="61" y="104"/>
                      <a:pt x="67" y="152"/>
                      <a:pt x="68" y="199"/>
                    </a:cubicBezTo>
                    <a:cubicBezTo>
                      <a:pt x="68" y="224"/>
                      <a:pt x="46" y="249"/>
                      <a:pt x="21" y="253"/>
                    </a:cubicBezTo>
                    <a:cubicBezTo>
                      <a:pt x="14" y="254"/>
                      <a:pt x="7" y="254"/>
                      <a:pt x="0" y="255"/>
                    </a:cubicBezTo>
                    <a:cubicBezTo>
                      <a:pt x="15" y="254"/>
                      <a:pt x="32" y="253"/>
                      <a:pt x="49" y="250"/>
                    </a:cubicBezTo>
                    <a:cubicBezTo>
                      <a:pt x="76" y="247"/>
                      <a:pt x="100" y="223"/>
                      <a:pt x="100" y="198"/>
                    </a:cubicBezTo>
                    <a:cubicBezTo>
                      <a:pt x="100" y="152"/>
                      <a:pt x="92" y="105"/>
                      <a:pt x="79" y="55"/>
                    </a:cubicBezTo>
                    <a:close/>
                  </a:path>
                </a:pathLst>
              </a:custGeom>
              <a:solidFill>
                <a:srgbClr val="F464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10" name="Freeform 10">
                <a:extLst>
                  <a:ext uri="{FF2B5EF4-FFF2-40B4-BE49-F238E27FC236}">
                    <a16:creationId xmlns:a16="http://schemas.microsoft.com/office/drawing/2014/main" id="{A0B83F0F-5E1E-4278-93D8-EFEAA71BF596}"/>
                  </a:ext>
                </a:extLst>
              </p:cNvPr>
              <p:cNvSpPr>
                <a:spLocks/>
              </p:cNvSpPr>
              <p:nvPr/>
            </p:nvSpPr>
            <p:spPr bwMode="gray">
              <a:xfrm>
                <a:off x="3827" y="2294"/>
                <a:ext cx="386" cy="350"/>
              </a:xfrm>
              <a:custGeom>
                <a:avLst/>
                <a:gdLst>
                  <a:gd name="T0" fmla="*/ 297 w 297"/>
                  <a:gd name="T1" fmla="*/ 205 h 269"/>
                  <a:gd name="T2" fmla="*/ 250 w 297"/>
                  <a:gd name="T3" fmla="*/ 259 h 269"/>
                  <a:gd name="T4" fmla="*/ 46 w 297"/>
                  <a:gd name="T5" fmla="*/ 259 h 269"/>
                  <a:gd name="T6" fmla="*/ 0 w 297"/>
                  <a:gd name="T7" fmla="*/ 205 h 269"/>
                  <a:gd name="T8" fmla="*/ 19 w 297"/>
                  <a:gd name="T9" fmla="*/ 60 h 269"/>
                  <a:gd name="T10" fmla="*/ 68 w 297"/>
                  <a:gd name="T11" fmla="*/ 6 h 269"/>
                  <a:gd name="T12" fmla="*/ 229 w 297"/>
                  <a:gd name="T13" fmla="*/ 6 h 269"/>
                  <a:gd name="T14" fmla="*/ 278 w 297"/>
                  <a:gd name="T15" fmla="*/ 60 h 269"/>
                  <a:gd name="T16" fmla="*/ 297 w 297"/>
                  <a:gd name="T17" fmla="*/ 20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269">
                    <a:moveTo>
                      <a:pt x="297" y="205"/>
                    </a:moveTo>
                    <a:cubicBezTo>
                      <a:pt x="297" y="230"/>
                      <a:pt x="275" y="255"/>
                      <a:pt x="250" y="259"/>
                    </a:cubicBezTo>
                    <a:cubicBezTo>
                      <a:pt x="177" y="269"/>
                      <a:pt x="120" y="269"/>
                      <a:pt x="46" y="259"/>
                    </a:cubicBezTo>
                    <a:cubicBezTo>
                      <a:pt x="22" y="255"/>
                      <a:pt x="0" y="230"/>
                      <a:pt x="0" y="205"/>
                    </a:cubicBezTo>
                    <a:cubicBezTo>
                      <a:pt x="0" y="158"/>
                      <a:pt x="7" y="110"/>
                      <a:pt x="19" y="60"/>
                    </a:cubicBezTo>
                    <a:cubicBezTo>
                      <a:pt x="26" y="33"/>
                      <a:pt x="49" y="8"/>
                      <a:pt x="68" y="6"/>
                    </a:cubicBezTo>
                    <a:cubicBezTo>
                      <a:pt x="127" y="0"/>
                      <a:pt x="170" y="0"/>
                      <a:pt x="229" y="6"/>
                    </a:cubicBezTo>
                    <a:cubicBezTo>
                      <a:pt x="248" y="8"/>
                      <a:pt x="271" y="33"/>
                      <a:pt x="278" y="60"/>
                    </a:cubicBezTo>
                    <a:cubicBezTo>
                      <a:pt x="290" y="110"/>
                      <a:pt x="296" y="158"/>
                      <a:pt x="297" y="205"/>
                    </a:cubicBezTo>
                    <a:close/>
                  </a:path>
                </a:pathLst>
              </a:custGeom>
              <a:solidFill>
                <a:srgbClr val="FF7F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11" name="Freeform 11">
                <a:extLst>
                  <a:ext uri="{FF2B5EF4-FFF2-40B4-BE49-F238E27FC236}">
                    <a16:creationId xmlns:a16="http://schemas.microsoft.com/office/drawing/2014/main" id="{D309AE79-E8C1-4522-A355-D6B61BC728DF}"/>
                  </a:ext>
                </a:extLst>
              </p:cNvPr>
              <p:cNvSpPr>
                <a:spLocks/>
              </p:cNvSpPr>
              <p:nvPr/>
            </p:nvSpPr>
            <p:spPr bwMode="gray">
              <a:xfrm>
                <a:off x="3557" y="2848"/>
                <a:ext cx="638" cy="86"/>
              </a:xfrm>
              <a:custGeom>
                <a:avLst/>
                <a:gdLst>
                  <a:gd name="T0" fmla="*/ 491 w 491"/>
                  <a:gd name="T1" fmla="*/ 39 h 66"/>
                  <a:gd name="T2" fmla="*/ 464 w 491"/>
                  <a:gd name="T3" fmla="*/ 66 h 66"/>
                  <a:gd name="T4" fmla="*/ 28 w 491"/>
                  <a:gd name="T5" fmla="*/ 66 h 66"/>
                  <a:gd name="T6" fmla="*/ 0 w 491"/>
                  <a:gd name="T7" fmla="*/ 39 h 66"/>
                  <a:gd name="T8" fmla="*/ 0 w 491"/>
                  <a:gd name="T9" fmla="*/ 28 h 66"/>
                  <a:gd name="T10" fmla="*/ 28 w 491"/>
                  <a:gd name="T11" fmla="*/ 0 h 66"/>
                  <a:gd name="T12" fmla="*/ 464 w 491"/>
                  <a:gd name="T13" fmla="*/ 0 h 66"/>
                  <a:gd name="T14" fmla="*/ 491 w 491"/>
                  <a:gd name="T15" fmla="*/ 28 h 66"/>
                  <a:gd name="T16" fmla="*/ 491 w 491"/>
                  <a:gd name="T17" fmla="*/ 3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 h="66">
                    <a:moveTo>
                      <a:pt x="491" y="39"/>
                    </a:moveTo>
                    <a:cubicBezTo>
                      <a:pt x="491" y="54"/>
                      <a:pt x="479" y="66"/>
                      <a:pt x="464" y="66"/>
                    </a:cubicBezTo>
                    <a:cubicBezTo>
                      <a:pt x="28" y="66"/>
                      <a:pt x="28" y="66"/>
                      <a:pt x="28" y="66"/>
                    </a:cubicBezTo>
                    <a:cubicBezTo>
                      <a:pt x="13" y="66"/>
                      <a:pt x="0" y="54"/>
                      <a:pt x="0" y="39"/>
                    </a:cubicBezTo>
                    <a:cubicBezTo>
                      <a:pt x="0" y="28"/>
                      <a:pt x="0" y="28"/>
                      <a:pt x="0" y="28"/>
                    </a:cubicBezTo>
                    <a:cubicBezTo>
                      <a:pt x="0" y="12"/>
                      <a:pt x="13" y="0"/>
                      <a:pt x="28" y="0"/>
                    </a:cubicBezTo>
                    <a:cubicBezTo>
                      <a:pt x="464" y="0"/>
                      <a:pt x="464" y="0"/>
                      <a:pt x="464" y="0"/>
                    </a:cubicBezTo>
                    <a:cubicBezTo>
                      <a:pt x="479" y="0"/>
                      <a:pt x="491" y="12"/>
                      <a:pt x="491" y="28"/>
                    </a:cubicBezTo>
                    <a:lnTo>
                      <a:pt x="491" y="39"/>
                    </a:lnTo>
                    <a:close/>
                  </a:path>
                </a:pathLst>
              </a:custGeom>
              <a:solidFill>
                <a:srgbClr val="FF7F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12" name="Freeform 12">
                <a:extLst>
                  <a:ext uri="{FF2B5EF4-FFF2-40B4-BE49-F238E27FC236}">
                    <a16:creationId xmlns:a16="http://schemas.microsoft.com/office/drawing/2014/main" id="{EB022F32-5509-41C8-99DC-B443F48F8C99}"/>
                  </a:ext>
                </a:extLst>
              </p:cNvPr>
              <p:cNvSpPr>
                <a:spLocks/>
              </p:cNvSpPr>
              <p:nvPr/>
            </p:nvSpPr>
            <p:spPr bwMode="gray">
              <a:xfrm>
                <a:off x="3822" y="2848"/>
                <a:ext cx="373" cy="86"/>
              </a:xfrm>
              <a:custGeom>
                <a:avLst/>
                <a:gdLst>
                  <a:gd name="T0" fmla="*/ 287 w 287"/>
                  <a:gd name="T1" fmla="*/ 39 h 66"/>
                  <a:gd name="T2" fmla="*/ 260 w 287"/>
                  <a:gd name="T3" fmla="*/ 66 h 66"/>
                  <a:gd name="T4" fmla="*/ 28 w 287"/>
                  <a:gd name="T5" fmla="*/ 66 h 66"/>
                  <a:gd name="T6" fmla="*/ 0 w 287"/>
                  <a:gd name="T7" fmla="*/ 39 h 66"/>
                  <a:gd name="T8" fmla="*/ 0 w 287"/>
                  <a:gd name="T9" fmla="*/ 28 h 66"/>
                  <a:gd name="T10" fmla="*/ 28 w 287"/>
                  <a:gd name="T11" fmla="*/ 0 h 66"/>
                  <a:gd name="T12" fmla="*/ 260 w 287"/>
                  <a:gd name="T13" fmla="*/ 0 h 66"/>
                  <a:gd name="T14" fmla="*/ 287 w 287"/>
                  <a:gd name="T15" fmla="*/ 28 h 66"/>
                  <a:gd name="T16" fmla="*/ 287 w 287"/>
                  <a:gd name="T17" fmla="*/ 3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7" h="66">
                    <a:moveTo>
                      <a:pt x="287" y="39"/>
                    </a:moveTo>
                    <a:cubicBezTo>
                      <a:pt x="287" y="54"/>
                      <a:pt x="275" y="66"/>
                      <a:pt x="260" y="66"/>
                    </a:cubicBezTo>
                    <a:cubicBezTo>
                      <a:pt x="28" y="66"/>
                      <a:pt x="28" y="66"/>
                      <a:pt x="28" y="66"/>
                    </a:cubicBezTo>
                    <a:cubicBezTo>
                      <a:pt x="13" y="66"/>
                      <a:pt x="0" y="54"/>
                      <a:pt x="0" y="39"/>
                    </a:cubicBezTo>
                    <a:cubicBezTo>
                      <a:pt x="0" y="28"/>
                      <a:pt x="0" y="28"/>
                      <a:pt x="0" y="28"/>
                    </a:cubicBezTo>
                    <a:cubicBezTo>
                      <a:pt x="0" y="12"/>
                      <a:pt x="13" y="0"/>
                      <a:pt x="28" y="0"/>
                    </a:cubicBezTo>
                    <a:cubicBezTo>
                      <a:pt x="260" y="0"/>
                      <a:pt x="260" y="0"/>
                      <a:pt x="260" y="0"/>
                    </a:cubicBezTo>
                    <a:cubicBezTo>
                      <a:pt x="275" y="0"/>
                      <a:pt x="287" y="12"/>
                      <a:pt x="287" y="28"/>
                    </a:cubicBezTo>
                    <a:lnTo>
                      <a:pt x="287" y="39"/>
                    </a:lnTo>
                    <a:close/>
                  </a:path>
                </a:pathLst>
              </a:custGeom>
              <a:solidFill>
                <a:srgbClr val="F464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13" name="Freeform 13">
                <a:extLst>
                  <a:ext uri="{FF2B5EF4-FFF2-40B4-BE49-F238E27FC236}">
                    <a16:creationId xmlns:a16="http://schemas.microsoft.com/office/drawing/2014/main" id="{134F265C-2996-48BA-95EC-47D8FB7302F2}"/>
                  </a:ext>
                </a:extLst>
              </p:cNvPr>
              <p:cNvSpPr>
                <a:spLocks/>
              </p:cNvSpPr>
              <p:nvPr/>
            </p:nvSpPr>
            <p:spPr bwMode="gray">
              <a:xfrm>
                <a:off x="3622" y="3190"/>
                <a:ext cx="525" cy="49"/>
              </a:xfrm>
              <a:custGeom>
                <a:avLst/>
                <a:gdLst>
                  <a:gd name="T0" fmla="*/ 404 w 404"/>
                  <a:gd name="T1" fmla="*/ 28 h 38"/>
                  <a:gd name="T2" fmla="*/ 394 w 404"/>
                  <a:gd name="T3" fmla="*/ 38 h 38"/>
                  <a:gd name="T4" fmla="*/ 10 w 404"/>
                  <a:gd name="T5" fmla="*/ 38 h 38"/>
                  <a:gd name="T6" fmla="*/ 0 w 404"/>
                  <a:gd name="T7" fmla="*/ 28 h 38"/>
                  <a:gd name="T8" fmla="*/ 0 w 404"/>
                  <a:gd name="T9" fmla="*/ 10 h 38"/>
                  <a:gd name="T10" fmla="*/ 10 w 404"/>
                  <a:gd name="T11" fmla="*/ 0 h 38"/>
                  <a:gd name="T12" fmla="*/ 394 w 404"/>
                  <a:gd name="T13" fmla="*/ 0 h 38"/>
                  <a:gd name="T14" fmla="*/ 404 w 404"/>
                  <a:gd name="T15" fmla="*/ 10 h 38"/>
                  <a:gd name="T16" fmla="*/ 404 w 404"/>
                  <a:gd name="T17"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4" h="38">
                    <a:moveTo>
                      <a:pt x="404" y="28"/>
                    </a:moveTo>
                    <a:cubicBezTo>
                      <a:pt x="404" y="34"/>
                      <a:pt x="400" y="38"/>
                      <a:pt x="394" y="38"/>
                    </a:cubicBezTo>
                    <a:cubicBezTo>
                      <a:pt x="10" y="38"/>
                      <a:pt x="10" y="38"/>
                      <a:pt x="10" y="38"/>
                    </a:cubicBezTo>
                    <a:cubicBezTo>
                      <a:pt x="4" y="38"/>
                      <a:pt x="0" y="34"/>
                      <a:pt x="0" y="28"/>
                    </a:cubicBezTo>
                    <a:cubicBezTo>
                      <a:pt x="0" y="10"/>
                      <a:pt x="0" y="10"/>
                      <a:pt x="0" y="10"/>
                    </a:cubicBezTo>
                    <a:cubicBezTo>
                      <a:pt x="0" y="4"/>
                      <a:pt x="4" y="0"/>
                      <a:pt x="10" y="0"/>
                    </a:cubicBezTo>
                    <a:cubicBezTo>
                      <a:pt x="394" y="0"/>
                      <a:pt x="394" y="0"/>
                      <a:pt x="394" y="0"/>
                    </a:cubicBezTo>
                    <a:cubicBezTo>
                      <a:pt x="400" y="0"/>
                      <a:pt x="404" y="4"/>
                      <a:pt x="404" y="10"/>
                    </a:cubicBezTo>
                    <a:lnTo>
                      <a:pt x="404" y="28"/>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14" name="Rectangle 14">
                <a:extLst>
                  <a:ext uri="{FF2B5EF4-FFF2-40B4-BE49-F238E27FC236}">
                    <a16:creationId xmlns:a16="http://schemas.microsoft.com/office/drawing/2014/main" id="{E1E5CD68-1BEF-4C2D-B50C-C2B1D2423359}"/>
                  </a:ext>
                </a:extLst>
              </p:cNvPr>
              <p:cNvSpPr>
                <a:spLocks noChangeArrowheads="1"/>
              </p:cNvSpPr>
              <p:nvPr/>
            </p:nvSpPr>
            <p:spPr bwMode="gray">
              <a:xfrm>
                <a:off x="3862" y="2952"/>
                <a:ext cx="44" cy="108"/>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15" name="Rectangle 15">
                <a:extLst>
                  <a:ext uri="{FF2B5EF4-FFF2-40B4-BE49-F238E27FC236}">
                    <a16:creationId xmlns:a16="http://schemas.microsoft.com/office/drawing/2014/main" id="{F1C66C63-B0B7-4A57-8E20-B3A7F8C1A0DA}"/>
                  </a:ext>
                </a:extLst>
              </p:cNvPr>
              <p:cNvSpPr>
                <a:spLocks noChangeArrowheads="1"/>
              </p:cNvSpPr>
              <p:nvPr/>
            </p:nvSpPr>
            <p:spPr bwMode="gray">
              <a:xfrm>
                <a:off x="3854" y="3060"/>
                <a:ext cx="59" cy="57"/>
              </a:xfrm>
              <a:prstGeom prst="rect">
                <a:avLst/>
              </a:prstGeom>
              <a:solidFill>
                <a:srgbClr val="5D6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16" name="Rectangle 16">
                <a:extLst>
                  <a:ext uri="{FF2B5EF4-FFF2-40B4-BE49-F238E27FC236}">
                    <a16:creationId xmlns:a16="http://schemas.microsoft.com/office/drawing/2014/main" id="{C59EC41B-E916-4EF2-8F5A-574D9BAC60CF}"/>
                  </a:ext>
                </a:extLst>
              </p:cNvPr>
              <p:cNvSpPr>
                <a:spLocks noChangeArrowheads="1"/>
              </p:cNvSpPr>
              <p:nvPr/>
            </p:nvSpPr>
            <p:spPr bwMode="gray">
              <a:xfrm>
                <a:off x="3840" y="3117"/>
                <a:ext cx="89" cy="73"/>
              </a:xfrm>
              <a:prstGeom prst="rect">
                <a:avLst/>
              </a:prstGeom>
              <a:solidFill>
                <a:srgbClr val="5D6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17" name="Freeform 17">
                <a:extLst>
                  <a:ext uri="{FF2B5EF4-FFF2-40B4-BE49-F238E27FC236}">
                    <a16:creationId xmlns:a16="http://schemas.microsoft.com/office/drawing/2014/main" id="{DADF5E3B-647A-42DB-BF27-DDE11CBA7F7C}"/>
                  </a:ext>
                </a:extLst>
              </p:cNvPr>
              <p:cNvSpPr>
                <a:spLocks/>
              </p:cNvSpPr>
              <p:nvPr/>
            </p:nvSpPr>
            <p:spPr bwMode="gray">
              <a:xfrm>
                <a:off x="3774" y="3190"/>
                <a:ext cx="110" cy="49"/>
              </a:xfrm>
              <a:custGeom>
                <a:avLst/>
                <a:gdLst>
                  <a:gd name="T0" fmla="*/ 85 w 85"/>
                  <a:gd name="T1" fmla="*/ 0 h 38"/>
                  <a:gd name="T2" fmla="*/ 10 w 85"/>
                  <a:gd name="T3" fmla="*/ 0 h 38"/>
                  <a:gd name="T4" fmla="*/ 0 w 85"/>
                  <a:gd name="T5" fmla="*/ 10 h 38"/>
                  <a:gd name="T6" fmla="*/ 0 w 85"/>
                  <a:gd name="T7" fmla="*/ 28 h 38"/>
                  <a:gd name="T8" fmla="*/ 10 w 85"/>
                  <a:gd name="T9" fmla="*/ 38 h 38"/>
                  <a:gd name="T10" fmla="*/ 85 w 85"/>
                  <a:gd name="T11" fmla="*/ 38 h 38"/>
                  <a:gd name="T12" fmla="*/ 85 w 85"/>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85" h="38">
                    <a:moveTo>
                      <a:pt x="85" y="0"/>
                    </a:moveTo>
                    <a:cubicBezTo>
                      <a:pt x="10" y="0"/>
                      <a:pt x="10" y="0"/>
                      <a:pt x="10" y="0"/>
                    </a:cubicBezTo>
                    <a:cubicBezTo>
                      <a:pt x="5" y="0"/>
                      <a:pt x="0" y="4"/>
                      <a:pt x="0" y="10"/>
                    </a:cubicBezTo>
                    <a:cubicBezTo>
                      <a:pt x="0" y="28"/>
                      <a:pt x="0" y="28"/>
                      <a:pt x="0" y="28"/>
                    </a:cubicBezTo>
                    <a:cubicBezTo>
                      <a:pt x="0" y="34"/>
                      <a:pt x="5" y="38"/>
                      <a:pt x="10" y="38"/>
                    </a:cubicBezTo>
                    <a:cubicBezTo>
                      <a:pt x="85" y="38"/>
                      <a:pt x="85" y="38"/>
                      <a:pt x="85" y="38"/>
                    </a:cubicBezTo>
                    <a:lnTo>
                      <a:pt x="85" y="0"/>
                    </a:lnTo>
                    <a:close/>
                  </a:path>
                </a:pathLst>
              </a:custGeom>
              <a:solidFill>
                <a:srgbClr val="6E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18" name="Oval 18">
                <a:extLst>
                  <a:ext uri="{FF2B5EF4-FFF2-40B4-BE49-F238E27FC236}">
                    <a16:creationId xmlns:a16="http://schemas.microsoft.com/office/drawing/2014/main" id="{279095A9-901B-419E-A30B-2760CFA007D3}"/>
                  </a:ext>
                </a:extLst>
              </p:cNvPr>
              <p:cNvSpPr>
                <a:spLocks noChangeArrowheads="1"/>
              </p:cNvSpPr>
              <p:nvPr/>
            </p:nvSpPr>
            <p:spPr bwMode="gray">
              <a:xfrm>
                <a:off x="3637" y="3272"/>
                <a:ext cx="48" cy="48"/>
              </a:xfrm>
              <a:prstGeom prst="ellipse">
                <a:avLst/>
              </a:pr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19" name="Freeform 19">
                <a:extLst>
                  <a:ext uri="{FF2B5EF4-FFF2-40B4-BE49-F238E27FC236}">
                    <a16:creationId xmlns:a16="http://schemas.microsoft.com/office/drawing/2014/main" id="{7D9059BC-2416-424B-8A79-08EAAE48526F}"/>
                  </a:ext>
                </a:extLst>
              </p:cNvPr>
              <p:cNvSpPr>
                <a:spLocks/>
              </p:cNvSpPr>
              <p:nvPr/>
            </p:nvSpPr>
            <p:spPr bwMode="gray">
              <a:xfrm>
                <a:off x="3623" y="3251"/>
                <a:ext cx="75" cy="30"/>
              </a:xfrm>
              <a:custGeom>
                <a:avLst/>
                <a:gdLst>
                  <a:gd name="T0" fmla="*/ 52 w 58"/>
                  <a:gd name="T1" fmla="*/ 22 h 23"/>
                  <a:gd name="T2" fmla="*/ 48 w 58"/>
                  <a:gd name="T3" fmla="*/ 20 h 23"/>
                  <a:gd name="T4" fmla="*/ 29 w 58"/>
                  <a:gd name="T5" fmla="*/ 11 h 23"/>
                  <a:gd name="T6" fmla="*/ 11 w 58"/>
                  <a:gd name="T7" fmla="*/ 20 h 23"/>
                  <a:gd name="T8" fmla="*/ 3 w 58"/>
                  <a:gd name="T9" fmla="*/ 21 h 23"/>
                  <a:gd name="T10" fmla="*/ 2 w 58"/>
                  <a:gd name="T11" fmla="*/ 13 h 23"/>
                  <a:gd name="T12" fmla="*/ 29 w 58"/>
                  <a:gd name="T13" fmla="*/ 0 h 23"/>
                  <a:gd name="T14" fmla="*/ 57 w 58"/>
                  <a:gd name="T15" fmla="*/ 13 h 23"/>
                  <a:gd name="T16" fmla="*/ 56 w 58"/>
                  <a:gd name="T17" fmla="*/ 21 h 23"/>
                  <a:gd name="T18" fmla="*/ 52 w 58"/>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23">
                    <a:moveTo>
                      <a:pt x="52" y="22"/>
                    </a:moveTo>
                    <a:cubicBezTo>
                      <a:pt x="51" y="22"/>
                      <a:pt x="49" y="22"/>
                      <a:pt x="48" y="20"/>
                    </a:cubicBezTo>
                    <a:cubicBezTo>
                      <a:pt x="43" y="14"/>
                      <a:pt x="37" y="11"/>
                      <a:pt x="29" y="11"/>
                    </a:cubicBezTo>
                    <a:cubicBezTo>
                      <a:pt x="22" y="11"/>
                      <a:pt x="15" y="14"/>
                      <a:pt x="11" y="20"/>
                    </a:cubicBezTo>
                    <a:cubicBezTo>
                      <a:pt x="9" y="23"/>
                      <a:pt x="6" y="23"/>
                      <a:pt x="3" y="21"/>
                    </a:cubicBezTo>
                    <a:cubicBezTo>
                      <a:pt x="1" y="19"/>
                      <a:pt x="0" y="16"/>
                      <a:pt x="2" y="13"/>
                    </a:cubicBezTo>
                    <a:cubicBezTo>
                      <a:pt x="9" y="5"/>
                      <a:pt x="19" y="0"/>
                      <a:pt x="29" y="0"/>
                    </a:cubicBezTo>
                    <a:cubicBezTo>
                      <a:pt x="40" y="0"/>
                      <a:pt x="50" y="5"/>
                      <a:pt x="57" y="13"/>
                    </a:cubicBezTo>
                    <a:cubicBezTo>
                      <a:pt x="58" y="16"/>
                      <a:pt x="58" y="19"/>
                      <a:pt x="56" y="21"/>
                    </a:cubicBezTo>
                    <a:cubicBezTo>
                      <a:pt x="55" y="22"/>
                      <a:pt x="53" y="22"/>
                      <a:pt x="52" y="22"/>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20" name="Oval 20">
                <a:extLst>
                  <a:ext uri="{FF2B5EF4-FFF2-40B4-BE49-F238E27FC236}">
                    <a16:creationId xmlns:a16="http://schemas.microsoft.com/office/drawing/2014/main" id="{1D86E229-72D4-411C-89B9-40FB281DABB2}"/>
                  </a:ext>
                </a:extLst>
              </p:cNvPr>
              <p:cNvSpPr>
                <a:spLocks noChangeArrowheads="1"/>
              </p:cNvSpPr>
              <p:nvPr/>
            </p:nvSpPr>
            <p:spPr bwMode="gray">
              <a:xfrm>
                <a:off x="3791" y="3272"/>
                <a:ext cx="48" cy="48"/>
              </a:xfrm>
              <a:prstGeom prst="ellipse">
                <a:avLst/>
              </a:pr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21" name="Freeform 21">
                <a:extLst>
                  <a:ext uri="{FF2B5EF4-FFF2-40B4-BE49-F238E27FC236}">
                    <a16:creationId xmlns:a16="http://schemas.microsoft.com/office/drawing/2014/main" id="{98A17A5F-8337-4408-92BF-FBA973DC3384}"/>
                  </a:ext>
                </a:extLst>
              </p:cNvPr>
              <p:cNvSpPr>
                <a:spLocks/>
              </p:cNvSpPr>
              <p:nvPr/>
            </p:nvSpPr>
            <p:spPr bwMode="gray">
              <a:xfrm>
                <a:off x="3778" y="3251"/>
                <a:ext cx="75" cy="30"/>
              </a:xfrm>
              <a:custGeom>
                <a:avLst/>
                <a:gdLst>
                  <a:gd name="T0" fmla="*/ 52 w 58"/>
                  <a:gd name="T1" fmla="*/ 22 h 23"/>
                  <a:gd name="T2" fmla="*/ 47 w 58"/>
                  <a:gd name="T3" fmla="*/ 20 h 23"/>
                  <a:gd name="T4" fmla="*/ 29 w 58"/>
                  <a:gd name="T5" fmla="*/ 11 h 23"/>
                  <a:gd name="T6" fmla="*/ 10 w 58"/>
                  <a:gd name="T7" fmla="*/ 20 h 23"/>
                  <a:gd name="T8" fmla="*/ 3 w 58"/>
                  <a:gd name="T9" fmla="*/ 21 h 23"/>
                  <a:gd name="T10" fmla="*/ 2 w 58"/>
                  <a:gd name="T11" fmla="*/ 13 h 23"/>
                  <a:gd name="T12" fmla="*/ 29 w 58"/>
                  <a:gd name="T13" fmla="*/ 0 h 23"/>
                  <a:gd name="T14" fmla="*/ 56 w 58"/>
                  <a:gd name="T15" fmla="*/ 13 h 23"/>
                  <a:gd name="T16" fmla="*/ 55 w 58"/>
                  <a:gd name="T17" fmla="*/ 21 h 23"/>
                  <a:gd name="T18" fmla="*/ 52 w 58"/>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23">
                    <a:moveTo>
                      <a:pt x="52" y="22"/>
                    </a:moveTo>
                    <a:cubicBezTo>
                      <a:pt x="50" y="22"/>
                      <a:pt x="48" y="22"/>
                      <a:pt x="47" y="20"/>
                    </a:cubicBezTo>
                    <a:cubicBezTo>
                      <a:pt x="43" y="14"/>
                      <a:pt x="36" y="11"/>
                      <a:pt x="29" y="11"/>
                    </a:cubicBezTo>
                    <a:cubicBezTo>
                      <a:pt x="22" y="11"/>
                      <a:pt x="15" y="14"/>
                      <a:pt x="10" y="20"/>
                    </a:cubicBezTo>
                    <a:cubicBezTo>
                      <a:pt x="8" y="23"/>
                      <a:pt x="5" y="23"/>
                      <a:pt x="3" y="21"/>
                    </a:cubicBezTo>
                    <a:cubicBezTo>
                      <a:pt x="0" y="19"/>
                      <a:pt x="0" y="16"/>
                      <a:pt x="2" y="13"/>
                    </a:cubicBezTo>
                    <a:cubicBezTo>
                      <a:pt x="8" y="5"/>
                      <a:pt x="18" y="0"/>
                      <a:pt x="29" y="0"/>
                    </a:cubicBezTo>
                    <a:cubicBezTo>
                      <a:pt x="40" y="0"/>
                      <a:pt x="49" y="5"/>
                      <a:pt x="56" y="13"/>
                    </a:cubicBezTo>
                    <a:cubicBezTo>
                      <a:pt x="58" y="16"/>
                      <a:pt x="57" y="19"/>
                      <a:pt x="55" y="21"/>
                    </a:cubicBezTo>
                    <a:cubicBezTo>
                      <a:pt x="54" y="22"/>
                      <a:pt x="53" y="22"/>
                      <a:pt x="52" y="22"/>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22" name="Oval 22">
                <a:extLst>
                  <a:ext uri="{FF2B5EF4-FFF2-40B4-BE49-F238E27FC236}">
                    <a16:creationId xmlns:a16="http://schemas.microsoft.com/office/drawing/2014/main" id="{9A695A62-3283-4AB5-B9EB-EF377EFBB99E}"/>
                  </a:ext>
                </a:extLst>
              </p:cNvPr>
              <p:cNvSpPr>
                <a:spLocks noChangeArrowheads="1"/>
              </p:cNvSpPr>
              <p:nvPr/>
            </p:nvSpPr>
            <p:spPr bwMode="gray">
              <a:xfrm>
                <a:off x="3945" y="3272"/>
                <a:ext cx="49" cy="48"/>
              </a:xfrm>
              <a:prstGeom prst="ellipse">
                <a:avLst/>
              </a:pr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23" name="Freeform 23">
                <a:extLst>
                  <a:ext uri="{FF2B5EF4-FFF2-40B4-BE49-F238E27FC236}">
                    <a16:creationId xmlns:a16="http://schemas.microsoft.com/office/drawing/2014/main" id="{190ECEB5-A738-4602-BC60-71C4685CA423}"/>
                  </a:ext>
                </a:extLst>
              </p:cNvPr>
              <p:cNvSpPr>
                <a:spLocks/>
              </p:cNvSpPr>
              <p:nvPr/>
            </p:nvSpPr>
            <p:spPr bwMode="gray">
              <a:xfrm>
                <a:off x="3931" y="3251"/>
                <a:ext cx="76" cy="30"/>
              </a:xfrm>
              <a:custGeom>
                <a:avLst/>
                <a:gdLst>
                  <a:gd name="T0" fmla="*/ 52 w 58"/>
                  <a:gd name="T1" fmla="*/ 22 h 23"/>
                  <a:gd name="T2" fmla="*/ 48 w 58"/>
                  <a:gd name="T3" fmla="*/ 20 h 23"/>
                  <a:gd name="T4" fmla="*/ 29 w 58"/>
                  <a:gd name="T5" fmla="*/ 11 h 23"/>
                  <a:gd name="T6" fmla="*/ 11 w 58"/>
                  <a:gd name="T7" fmla="*/ 20 h 23"/>
                  <a:gd name="T8" fmla="*/ 3 w 58"/>
                  <a:gd name="T9" fmla="*/ 21 h 23"/>
                  <a:gd name="T10" fmla="*/ 2 w 58"/>
                  <a:gd name="T11" fmla="*/ 13 h 23"/>
                  <a:gd name="T12" fmla="*/ 29 w 58"/>
                  <a:gd name="T13" fmla="*/ 0 h 23"/>
                  <a:gd name="T14" fmla="*/ 56 w 58"/>
                  <a:gd name="T15" fmla="*/ 13 h 23"/>
                  <a:gd name="T16" fmla="*/ 55 w 58"/>
                  <a:gd name="T17" fmla="*/ 21 h 23"/>
                  <a:gd name="T18" fmla="*/ 52 w 58"/>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23">
                    <a:moveTo>
                      <a:pt x="52" y="22"/>
                    </a:moveTo>
                    <a:cubicBezTo>
                      <a:pt x="50" y="22"/>
                      <a:pt x="49" y="22"/>
                      <a:pt x="48" y="20"/>
                    </a:cubicBezTo>
                    <a:cubicBezTo>
                      <a:pt x="43" y="14"/>
                      <a:pt x="36" y="11"/>
                      <a:pt x="29" y="11"/>
                    </a:cubicBezTo>
                    <a:cubicBezTo>
                      <a:pt x="22" y="11"/>
                      <a:pt x="15" y="14"/>
                      <a:pt x="11" y="20"/>
                    </a:cubicBezTo>
                    <a:cubicBezTo>
                      <a:pt x="9" y="23"/>
                      <a:pt x="5" y="23"/>
                      <a:pt x="3" y="21"/>
                    </a:cubicBezTo>
                    <a:cubicBezTo>
                      <a:pt x="1" y="19"/>
                      <a:pt x="0" y="16"/>
                      <a:pt x="2" y="13"/>
                    </a:cubicBezTo>
                    <a:cubicBezTo>
                      <a:pt x="9" y="5"/>
                      <a:pt x="18" y="0"/>
                      <a:pt x="29" y="0"/>
                    </a:cubicBezTo>
                    <a:cubicBezTo>
                      <a:pt x="40" y="0"/>
                      <a:pt x="50" y="5"/>
                      <a:pt x="56" y="13"/>
                    </a:cubicBezTo>
                    <a:cubicBezTo>
                      <a:pt x="58" y="16"/>
                      <a:pt x="58" y="19"/>
                      <a:pt x="55" y="21"/>
                    </a:cubicBezTo>
                    <a:cubicBezTo>
                      <a:pt x="54" y="22"/>
                      <a:pt x="53" y="22"/>
                      <a:pt x="52" y="22"/>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24" name="Freeform 24">
                <a:extLst>
                  <a:ext uri="{FF2B5EF4-FFF2-40B4-BE49-F238E27FC236}">
                    <a16:creationId xmlns:a16="http://schemas.microsoft.com/office/drawing/2014/main" id="{40878C4F-2746-4A61-A5B0-A694B7DED02C}"/>
                  </a:ext>
                </a:extLst>
              </p:cNvPr>
              <p:cNvSpPr>
                <a:spLocks/>
              </p:cNvSpPr>
              <p:nvPr/>
            </p:nvSpPr>
            <p:spPr bwMode="gray">
              <a:xfrm>
                <a:off x="3884" y="3190"/>
                <a:ext cx="263" cy="49"/>
              </a:xfrm>
              <a:custGeom>
                <a:avLst/>
                <a:gdLst>
                  <a:gd name="T0" fmla="*/ 192 w 202"/>
                  <a:gd name="T1" fmla="*/ 0 h 38"/>
                  <a:gd name="T2" fmla="*/ 0 w 202"/>
                  <a:gd name="T3" fmla="*/ 0 h 38"/>
                  <a:gd name="T4" fmla="*/ 0 w 202"/>
                  <a:gd name="T5" fmla="*/ 38 h 38"/>
                  <a:gd name="T6" fmla="*/ 192 w 202"/>
                  <a:gd name="T7" fmla="*/ 38 h 38"/>
                  <a:gd name="T8" fmla="*/ 202 w 202"/>
                  <a:gd name="T9" fmla="*/ 28 h 38"/>
                  <a:gd name="T10" fmla="*/ 202 w 202"/>
                  <a:gd name="T11" fmla="*/ 10 h 38"/>
                  <a:gd name="T12" fmla="*/ 192 w 202"/>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02" h="38">
                    <a:moveTo>
                      <a:pt x="192" y="0"/>
                    </a:moveTo>
                    <a:cubicBezTo>
                      <a:pt x="0" y="0"/>
                      <a:pt x="0" y="0"/>
                      <a:pt x="0" y="0"/>
                    </a:cubicBezTo>
                    <a:cubicBezTo>
                      <a:pt x="0" y="38"/>
                      <a:pt x="0" y="38"/>
                      <a:pt x="0" y="38"/>
                    </a:cubicBezTo>
                    <a:cubicBezTo>
                      <a:pt x="192" y="38"/>
                      <a:pt x="192" y="38"/>
                      <a:pt x="192" y="38"/>
                    </a:cubicBezTo>
                    <a:cubicBezTo>
                      <a:pt x="198" y="38"/>
                      <a:pt x="202" y="34"/>
                      <a:pt x="202" y="28"/>
                    </a:cubicBezTo>
                    <a:cubicBezTo>
                      <a:pt x="202" y="10"/>
                      <a:pt x="202" y="10"/>
                      <a:pt x="202" y="10"/>
                    </a:cubicBezTo>
                    <a:cubicBezTo>
                      <a:pt x="202" y="4"/>
                      <a:pt x="198" y="0"/>
                      <a:pt x="192" y="0"/>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25" name="Oval 25">
                <a:extLst>
                  <a:ext uri="{FF2B5EF4-FFF2-40B4-BE49-F238E27FC236}">
                    <a16:creationId xmlns:a16="http://schemas.microsoft.com/office/drawing/2014/main" id="{4B10E81A-8BF3-4178-B851-D574081DE366}"/>
                  </a:ext>
                </a:extLst>
              </p:cNvPr>
              <p:cNvSpPr>
                <a:spLocks noChangeArrowheads="1"/>
              </p:cNvSpPr>
              <p:nvPr/>
            </p:nvSpPr>
            <p:spPr bwMode="gray">
              <a:xfrm>
                <a:off x="4099" y="3272"/>
                <a:ext cx="48" cy="48"/>
              </a:xfrm>
              <a:prstGeom prst="ellipse">
                <a:avLst/>
              </a:pr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26" name="Freeform 26">
                <a:extLst>
                  <a:ext uri="{FF2B5EF4-FFF2-40B4-BE49-F238E27FC236}">
                    <a16:creationId xmlns:a16="http://schemas.microsoft.com/office/drawing/2014/main" id="{CABAC937-33B8-4D55-8E74-31A217B8ECB3}"/>
                  </a:ext>
                </a:extLst>
              </p:cNvPr>
              <p:cNvSpPr>
                <a:spLocks/>
              </p:cNvSpPr>
              <p:nvPr/>
            </p:nvSpPr>
            <p:spPr bwMode="gray">
              <a:xfrm>
                <a:off x="4085" y="3251"/>
                <a:ext cx="76" cy="30"/>
              </a:xfrm>
              <a:custGeom>
                <a:avLst/>
                <a:gdLst>
                  <a:gd name="T0" fmla="*/ 52 w 59"/>
                  <a:gd name="T1" fmla="*/ 22 h 23"/>
                  <a:gd name="T2" fmla="*/ 48 w 59"/>
                  <a:gd name="T3" fmla="*/ 20 h 23"/>
                  <a:gd name="T4" fmla="*/ 30 w 59"/>
                  <a:gd name="T5" fmla="*/ 11 h 23"/>
                  <a:gd name="T6" fmla="*/ 11 w 59"/>
                  <a:gd name="T7" fmla="*/ 20 h 23"/>
                  <a:gd name="T8" fmla="*/ 3 w 59"/>
                  <a:gd name="T9" fmla="*/ 21 h 23"/>
                  <a:gd name="T10" fmla="*/ 2 w 59"/>
                  <a:gd name="T11" fmla="*/ 13 h 23"/>
                  <a:gd name="T12" fmla="*/ 30 w 59"/>
                  <a:gd name="T13" fmla="*/ 0 h 23"/>
                  <a:gd name="T14" fmla="*/ 57 w 59"/>
                  <a:gd name="T15" fmla="*/ 13 h 23"/>
                  <a:gd name="T16" fmla="*/ 56 w 59"/>
                  <a:gd name="T17" fmla="*/ 21 h 23"/>
                  <a:gd name="T18" fmla="*/ 52 w 59"/>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23">
                    <a:moveTo>
                      <a:pt x="52" y="22"/>
                    </a:moveTo>
                    <a:cubicBezTo>
                      <a:pt x="51" y="22"/>
                      <a:pt x="49" y="22"/>
                      <a:pt x="48" y="20"/>
                    </a:cubicBezTo>
                    <a:cubicBezTo>
                      <a:pt x="44" y="14"/>
                      <a:pt x="37" y="11"/>
                      <a:pt x="30" y="11"/>
                    </a:cubicBezTo>
                    <a:cubicBezTo>
                      <a:pt x="22" y="11"/>
                      <a:pt x="16" y="14"/>
                      <a:pt x="11" y="20"/>
                    </a:cubicBezTo>
                    <a:cubicBezTo>
                      <a:pt x="9" y="23"/>
                      <a:pt x="6" y="23"/>
                      <a:pt x="3" y="21"/>
                    </a:cubicBezTo>
                    <a:cubicBezTo>
                      <a:pt x="1" y="19"/>
                      <a:pt x="0" y="16"/>
                      <a:pt x="2" y="13"/>
                    </a:cubicBezTo>
                    <a:cubicBezTo>
                      <a:pt x="9" y="5"/>
                      <a:pt x="19" y="0"/>
                      <a:pt x="30" y="0"/>
                    </a:cubicBezTo>
                    <a:cubicBezTo>
                      <a:pt x="40" y="0"/>
                      <a:pt x="50" y="5"/>
                      <a:pt x="57" y="13"/>
                    </a:cubicBezTo>
                    <a:cubicBezTo>
                      <a:pt x="59" y="16"/>
                      <a:pt x="58" y="19"/>
                      <a:pt x="56" y="21"/>
                    </a:cubicBezTo>
                    <a:cubicBezTo>
                      <a:pt x="55" y="22"/>
                      <a:pt x="54" y="22"/>
                      <a:pt x="52" y="22"/>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27" name="Freeform 27">
                <a:extLst>
                  <a:ext uri="{FF2B5EF4-FFF2-40B4-BE49-F238E27FC236}">
                    <a16:creationId xmlns:a16="http://schemas.microsoft.com/office/drawing/2014/main" id="{643C71F2-C0F5-4804-9D0D-19E33A433914}"/>
                  </a:ext>
                </a:extLst>
              </p:cNvPr>
              <p:cNvSpPr>
                <a:spLocks/>
              </p:cNvSpPr>
              <p:nvPr/>
            </p:nvSpPr>
            <p:spPr bwMode="gray">
              <a:xfrm>
                <a:off x="3633" y="2934"/>
                <a:ext cx="498" cy="18"/>
              </a:xfrm>
              <a:custGeom>
                <a:avLst/>
                <a:gdLst>
                  <a:gd name="T0" fmla="*/ 0 w 383"/>
                  <a:gd name="T1" fmla="*/ 7 h 14"/>
                  <a:gd name="T2" fmla="*/ 7 w 383"/>
                  <a:gd name="T3" fmla="*/ 14 h 14"/>
                  <a:gd name="T4" fmla="*/ 376 w 383"/>
                  <a:gd name="T5" fmla="*/ 14 h 14"/>
                  <a:gd name="T6" fmla="*/ 383 w 383"/>
                  <a:gd name="T7" fmla="*/ 7 h 14"/>
                  <a:gd name="T8" fmla="*/ 383 w 383"/>
                  <a:gd name="T9" fmla="*/ 0 h 14"/>
                  <a:gd name="T10" fmla="*/ 0 w 383"/>
                  <a:gd name="T11" fmla="*/ 0 h 14"/>
                  <a:gd name="T12" fmla="*/ 0 w 383"/>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383" h="14">
                    <a:moveTo>
                      <a:pt x="0" y="7"/>
                    </a:moveTo>
                    <a:cubicBezTo>
                      <a:pt x="0" y="11"/>
                      <a:pt x="3" y="14"/>
                      <a:pt x="7" y="14"/>
                    </a:cubicBezTo>
                    <a:cubicBezTo>
                      <a:pt x="376" y="14"/>
                      <a:pt x="376" y="14"/>
                      <a:pt x="376" y="14"/>
                    </a:cubicBezTo>
                    <a:cubicBezTo>
                      <a:pt x="380" y="14"/>
                      <a:pt x="383" y="11"/>
                      <a:pt x="383" y="7"/>
                    </a:cubicBezTo>
                    <a:cubicBezTo>
                      <a:pt x="383" y="0"/>
                      <a:pt x="383" y="0"/>
                      <a:pt x="383" y="0"/>
                    </a:cubicBezTo>
                    <a:cubicBezTo>
                      <a:pt x="0" y="0"/>
                      <a:pt x="0" y="0"/>
                      <a:pt x="0" y="0"/>
                    </a:cubicBezTo>
                    <a:lnTo>
                      <a:pt x="0" y="7"/>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28" name="Freeform 28">
                <a:extLst>
                  <a:ext uri="{FF2B5EF4-FFF2-40B4-BE49-F238E27FC236}">
                    <a16:creationId xmlns:a16="http://schemas.microsoft.com/office/drawing/2014/main" id="{392DF2AF-646F-4583-9985-791ACCFAD127}"/>
                  </a:ext>
                </a:extLst>
              </p:cNvPr>
              <p:cNvSpPr>
                <a:spLocks/>
              </p:cNvSpPr>
              <p:nvPr/>
            </p:nvSpPr>
            <p:spPr bwMode="gray">
              <a:xfrm>
                <a:off x="3190" y="2483"/>
                <a:ext cx="163" cy="62"/>
              </a:xfrm>
              <a:custGeom>
                <a:avLst/>
                <a:gdLst>
                  <a:gd name="T0" fmla="*/ 124 w 125"/>
                  <a:gd name="T1" fmla="*/ 0 h 48"/>
                  <a:gd name="T2" fmla="*/ 8 w 125"/>
                  <a:gd name="T3" fmla="*/ 30 h 48"/>
                  <a:gd name="T4" fmla="*/ 0 w 125"/>
                  <a:gd name="T5" fmla="*/ 40 h 48"/>
                  <a:gd name="T6" fmla="*/ 8 w 125"/>
                  <a:gd name="T7" fmla="*/ 48 h 48"/>
                  <a:gd name="T8" fmla="*/ 106 w 125"/>
                  <a:gd name="T9" fmla="*/ 48 h 48"/>
                  <a:gd name="T10" fmla="*/ 125 w 125"/>
                  <a:gd name="T11" fmla="*/ 39 h 48"/>
                  <a:gd name="T12" fmla="*/ 124 w 125"/>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25" h="48">
                    <a:moveTo>
                      <a:pt x="124" y="0"/>
                    </a:moveTo>
                    <a:cubicBezTo>
                      <a:pt x="78" y="9"/>
                      <a:pt x="26" y="25"/>
                      <a:pt x="8" y="30"/>
                    </a:cubicBezTo>
                    <a:cubicBezTo>
                      <a:pt x="3" y="32"/>
                      <a:pt x="0" y="36"/>
                      <a:pt x="0" y="40"/>
                    </a:cubicBezTo>
                    <a:cubicBezTo>
                      <a:pt x="0" y="44"/>
                      <a:pt x="4" y="48"/>
                      <a:pt x="8" y="48"/>
                    </a:cubicBezTo>
                    <a:cubicBezTo>
                      <a:pt x="106" y="48"/>
                      <a:pt x="106" y="48"/>
                      <a:pt x="106" y="48"/>
                    </a:cubicBezTo>
                    <a:cubicBezTo>
                      <a:pt x="114" y="48"/>
                      <a:pt x="121" y="45"/>
                      <a:pt x="125" y="39"/>
                    </a:cubicBezTo>
                    <a:cubicBezTo>
                      <a:pt x="123" y="26"/>
                      <a:pt x="122" y="13"/>
                      <a:pt x="124" y="0"/>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29" name="Freeform 29">
                <a:extLst>
                  <a:ext uri="{FF2B5EF4-FFF2-40B4-BE49-F238E27FC236}">
                    <a16:creationId xmlns:a16="http://schemas.microsoft.com/office/drawing/2014/main" id="{C7FD4860-46CE-4412-B4B8-C30EDDF78F01}"/>
                  </a:ext>
                </a:extLst>
              </p:cNvPr>
              <p:cNvSpPr>
                <a:spLocks/>
              </p:cNvSpPr>
              <p:nvPr/>
            </p:nvSpPr>
            <p:spPr bwMode="gray">
              <a:xfrm>
                <a:off x="3389" y="2112"/>
                <a:ext cx="395" cy="437"/>
              </a:xfrm>
              <a:custGeom>
                <a:avLst/>
                <a:gdLst>
                  <a:gd name="T0" fmla="*/ 282 w 304"/>
                  <a:gd name="T1" fmla="*/ 17 h 336"/>
                  <a:gd name="T2" fmla="*/ 255 w 304"/>
                  <a:gd name="T3" fmla="*/ 1 h 336"/>
                  <a:gd name="T4" fmla="*/ 224 w 304"/>
                  <a:gd name="T5" fmla="*/ 10 h 336"/>
                  <a:gd name="T6" fmla="*/ 178 w 304"/>
                  <a:gd name="T7" fmla="*/ 158 h 336"/>
                  <a:gd name="T8" fmla="*/ 165 w 304"/>
                  <a:gd name="T9" fmla="*/ 254 h 336"/>
                  <a:gd name="T10" fmla="*/ 151 w 304"/>
                  <a:gd name="T11" fmla="*/ 254 h 336"/>
                  <a:gd name="T12" fmla="*/ 119 w 304"/>
                  <a:gd name="T13" fmla="*/ 254 h 336"/>
                  <a:gd name="T14" fmla="*/ 3 w 304"/>
                  <a:gd name="T15" fmla="*/ 278 h 336"/>
                  <a:gd name="T16" fmla="*/ 1 w 304"/>
                  <a:gd name="T17" fmla="*/ 302 h 336"/>
                  <a:gd name="T18" fmla="*/ 6 w 304"/>
                  <a:gd name="T19" fmla="*/ 330 h 336"/>
                  <a:gd name="T20" fmla="*/ 211 w 304"/>
                  <a:gd name="T21" fmla="*/ 330 h 336"/>
                  <a:gd name="T22" fmla="*/ 232 w 304"/>
                  <a:gd name="T23" fmla="*/ 310 h 336"/>
                  <a:gd name="T24" fmla="*/ 269 w 304"/>
                  <a:gd name="T25" fmla="*/ 190 h 336"/>
                  <a:gd name="T26" fmla="*/ 272 w 304"/>
                  <a:gd name="T27" fmla="*/ 179 h 336"/>
                  <a:gd name="T28" fmla="*/ 282 w 304"/>
                  <a:gd name="T29" fmla="*/ 1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336">
                    <a:moveTo>
                      <a:pt x="282" y="17"/>
                    </a:moveTo>
                    <a:cubicBezTo>
                      <a:pt x="276" y="8"/>
                      <a:pt x="267" y="3"/>
                      <a:pt x="255" y="1"/>
                    </a:cubicBezTo>
                    <a:cubicBezTo>
                      <a:pt x="244" y="0"/>
                      <a:pt x="233" y="3"/>
                      <a:pt x="224" y="10"/>
                    </a:cubicBezTo>
                    <a:cubicBezTo>
                      <a:pt x="200" y="30"/>
                      <a:pt x="185" y="79"/>
                      <a:pt x="178" y="158"/>
                    </a:cubicBezTo>
                    <a:cubicBezTo>
                      <a:pt x="177" y="178"/>
                      <a:pt x="166" y="245"/>
                      <a:pt x="165" y="254"/>
                    </a:cubicBezTo>
                    <a:cubicBezTo>
                      <a:pt x="151" y="254"/>
                      <a:pt x="151" y="254"/>
                      <a:pt x="151" y="254"/>
                    </a:cubicBezTo>
                    <a:cubicBezTo>
                      <a:pt x="142" y="253"/>
                      <a:pt x="131" y="253"/>
                      <a:pt x="119" y="254"/>
                    </a:cubicBezTo>
                    <a:cubicBezTo>
                      <a:pt x="67" y="259"/>
                      <a:pt x="5" y="271"/>
                      <a:pt x="3" y="278"/>
                    </a:cubicBezTo>
                    <a:cubicBezTo>
                      <a:pt x="2" y="283"/>
                      <a:pt x="0" y="291"/>
                      <a:pt x="1" y="302"/>
                    </a:cubicBezTo>
                    <a:cubicBezTo>
                      <a:pt x="1" y="317"/>
                      <a:pt x="4" y="327"/>
                      <a:pt x="6" y="330"/>
                    </a:cubicBezTo>
                    <a:cubicBezTo>
                      <a:pt x="6" y="330"/>
                      <a:pt x="150" y="336"/>
                      <a:pt x="211" y="330"/>
                    </a:cubicBezTo>
                    <a:cubicBezTo>
                      <a:pt x="222" y="329"/>
                      <a:pt x="229" y="320"/>
                      <a:pt x="232" y="310"/>
                    </a:cubicBezTo>
                    <a:cubicBezTo>
                      <a:pt x="232" y="310"/>
                      <a:pt x="256" y="242"/>
                      <a:pt x="269" y="190"/>
                    </a:cubicBezTo>
                    <a:cubicBezTo>
                      <a:pt x="272" y="179"/>
                      <a:pt x="272" y="179"/>
                      <a:pt x="272" y="179"/>
                    </a:cubicBezTo>
                    <a:cubicBezTo>
                      <a:pt x="286" y="121"/>
                      <a:pt x="304" y="49"/>
                      <a:pt x="282" y="17"/>
                    </a:cubicBezTo>
                    <a:close/>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30" name="Freeform 30">
                <a:extLst>
                  <a:ext uri="{FF2B5EF4-FFF2-40B4-BE49-F238E27FC236}">
                    <a16:creationId xmlns:a16="http://schemas.microsoft.com/office/drawing/2014/main" id="{DD59F0BA-919D-4306-8351-CFC9E871B9CA}"/>
                  </a:ext>
                </a:extLst>
              </p:cNvPr>
              <p:cNvSpPr>
                <a:spLocks/>
              </p:cNvSpPr>
              <p:nvPr/>
            </p:nvSpPr>
            <p:spPr bwMode="gray">
              <a:xfrm>
                <a:off x="3349" y="2474"/>
                <a:ext cx="48" cy="67"/>
              </a:xfrm>
              <a:custGeom>
                <a:avLst/>
                <a:gdLst>
                  <a:gd name="T0" fmla="*/ 32 w 37"/>
                  <a:gd name="T1" fmla="*/ 24 h 52"/>
                  <a:gd name="T2" fmla="*/ 34 w 37"/>
                  <a:gd name="T3" fmla="*/ 0 h 52"/>
                  <a:gd name="T4" fmla="*/ 2 w 37"/>
                  <a:gd name="T5" fmla="*/ 4 h 52"/>
                  <a:gd name="T6" fmla="*/ 4 w 37"/>
                  <a:gd name="T7" fmla="*/ 52 h 52"/>
                  <a:gd name="T8" fmla="*/ 37 w 37"/>
                  <a:gd name="T9" fmla="*/ 52 h 52"/>
                  <a:gd name="T10" fmla="*/ 32 w 37"/>
                  <a:gd name="T11" fmla="*/ 24 h 52"/>
                </a:gdLst>
                <a:ahLst/>
                <a:cxnLst>
                  <a:cxn ang="0">
                    <a:pos x="T0" y="T1"/>
                  </a:cxn>
                  <a:cxn ang="0">
                    <a:pos x="T2" y="T3"/>
                  </a:cxn>
                  <a:cxn ang="0">
                    <a:pos x="T4" y="T5"/>
                  </a:cxn>
                  <a:cxn ang="0">
                    <a:pos x="T6" y="T7"/>
                  </a:cxn>
                  <a:cxn ang="0">
                    <a:pos x="T8" y="T9"/>
                  </a:cxn>
                  <a:cxn ang="0">
                    <a:pos x="T10" y="T11"/>
                  </a:cxn>
                </a:cxnLst>
                <a:rect l="0" t="0" r="r" b="b"/>
                <a:pathLst>
                  <a:path w="37" h="52">
                    <a:moveTo>
                      <a:pt x="32" y="24"/>
                    </a:moveTo>
                    <a:cubicBezTo>
                      <a:pt x="31" y="13"/>
                      <a:pt x="33" y="5"/>
                      <a:pt x="34" y="0"/>
                    </a:cubicBezTo>
                    <a:cubicBezTo>
                      <a:pt x="24" y="1"/>
                      <a:pt x="7" y="3"/>
                      <a:pt x="2" y="4"/>
                    </a:cubicBezTo>
                    <a:cubicBezTo>
                      <a:pt x="0" y="20"/>
                      <a:pt x="1" y="36"/>
                      <a:pt x="4" y="52"/>
                    </a:cubicBezTo>
                    <a:cubicBezTo>
                      <a:pt x="13" y="52"/>
                      <a:pt x="28" y="52"/>
                      <a:pt x="37" y="52"/>
                    </a:cubicBezTo>
                    <a:cubicBezTo>
                      <a:pt x="35" y="49"/>
                      <a:pt x="32" y="39"/>
                      <a:pt x="32" y="24"/>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31" name="Freeform 31">
                <a:extLst>
                  <a:ext uri="{FF2B5EF4-FFF2-40B4-BE49-F238E27FC236}">
                    <a16:creationId xmlns:a16="http://schemas.microsoft.com/office/drawing/2014/main" id="{338B5A00-8831-40B0-A7B7-F8A42E6C7752}"/>
                  </a:ext>
                </a:extLst>
              </p:cNvPr>
              <p:cNvSpPr>
                <a:spLocks/>
              </p:cNvSpPr>
              <p:nvPr/>
            </p:nvSpPr>
            <p:spPr bwMode="gray">
              <a:xfrm>
                <a:off x="3637" y="2032"/>
                <a:ext cx="458" cy="595"/>
              </a:xfrm>
              <a:custGeom>
                <a:avLst/>
                <a:gdLst>
                  <a:gd name="T0" fmla="*/ 306 w 352"/>
                  <a:gd name="T1" fmla="*/ 60 h 458"/>
                  <a:gd name="T2" fmla="*/ 248 w 352"/>
                  <a:gd name="T3" fmla="*/ 42 h 458"/>
                  <a:gd name="T4" fmla="*/ 249 w 352"/>
                  <a:gd name="T5" fmla="*/ 41 h 458"/>
                  <a:gd name="T6" fmla="*/ 220 w 352"/>
                  <a:gd name="T7" fmla="*/ 0 h 458"/>
                  <a:gd name="T8" fmla="*/ 138 w 352"/>
                  <a:gd name="T9" fmla="*/ 45 h 458"/>
                  <a:gd name="T10" fmla="*/ 138 w 352"/>
                  <a:gd name="T11" fmla="*/ 45 h 458"/>
                  <a:gd name="T12" fmla="*/ 123 w 352"/>
                  <a:gd name="T13" fmla="*/ 16 h 458"/>
                  <a:gd name="T14" fmla="*/ 91 w 352"/>
                  <a:gd name="T15" fmla="*/ 42 h 458"/>
                  <a:gd name="T16" fmla="*/ 53 w 352"/>
                  <a:gd name="T17" fmla="*/ 56 h 458"/>
                  <a:gd name="T18" fmla="*/ 36 w 352"/>
                  <a:gd name="T19" fmla="*/ 270 h 458"/>
                  <a:gd name="T20" fmla="*/ 51 w 352"/>
                  <a:gd name="T21" fmla="*/ 447 h 458"/>
                  <a:gd name="T22" fmla="*/ 170 w 352"/>
                  <a:gd name="T23" fmla="*/ 458 h 458"/>
                  <a:gd name="T24" fmla="*/ 295 w 352"/>
                  <a:gd name="T25" fmla="*/ 447 h 458"/>
                  <a:gd name="T26" fmla="*/ 312 w 352"/>
                  <a:gd name="T27" fmla="*/ 270 h 458"/>
                  <a:gd name="T28" fmla="*/ 306 w 352"/>
                  <a:gd name="T29" fmla="*/ 6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2" h="458">
                    <a:moveTo>
                      <a:pt x="306" y="60"/>
                    </a:moveTo>
                    <a:cubicBezTo>
                      <a:pt x="294" y="57"/>
                      <a:pt x="260" y="46"/>
                      <a:pt x="248" y="42"/>
                    </a:cubicBezTo>
                    <a:cubicBezTo>
                      <a:pt x="249" y="41"/>
                      <a:pt x="249" y="41"/>
                      <a:pt x="249" y="41"/>
                    </a:cubicBezTo>
                    <a:cubicBezTo>
                      <a:pt x="220" y="0"/>
                      <a:pt x="220" y="0"/>
                      <a:pt x="220" y="0"/>
                    </a:cubicBezTo>
                    <a:cubicBezTo>
                      <a:pt x="220" y="0"/>
                      <a:pt x="187" y="37"/>
                      <a:pt x="138" y="45"/>
                    </a:cubicBezTo>
                    <a:cubicBezTo>
                      <a:pt x="138" y="45"/>
                      <a:pt x="138" y="45"/>
                      <a:pt x="138" y="45"/>
                    </a:cubicBezTo>
                    <a:cubicBezTo>
                      <a:pt x="122" y="33"/>
                      <a:pt x="123" y="22"/>
                      <a:pt x="123" y="16"/>
                    </a:cubicBezTo>
                    <a:cubicBezTo>
                      <a:pt x="119" y="16"/>
                      <a:pt x="91" y="42"/>
                      <a:pt x="91" y="42"/>
                    </a:cubicBezTo>
                    <a:cubicBezTo>
                      <a:pt x="82" y="45"/>
                      <a:pt x="63" y="52"/>
                      <a:pt x="53" y="56"/>
                    </a:cubicBezTo>
                    <a:cubicBezTo>
                      <a:pt x="0" y="78"/>
                      <a:pt x="25" y="177"/>
                      <a:pt x="36" y="270"/>
                    </a:cubicBezTo>
                    <a:cubicBezTo>
                      <a:pt x="40" y="288"/>
                      <a:pt x="37" y="441"/>
                      <a:pt x="51" y="447"/>
                    </a:cubicBezTo>
                    <a:cubicBezTo>
                      <a:pt x="51" y="447"/>
                      <a:pt x="107" y="458"/>
                      <a:pt x="170" y="458"/>
                    </a:cubicBezTo>
                    <a:cubicBezTo>
                      <a:pt x="234" y="458"/>
                      <a:pt x="295" y="447"/>
                      <a:pt x="295" y="447"/>
                    </a:cubicBezTo>
                    <a:cubicBezTo>
                      <a:pt x="308" y="442"/>
                      <a:pt x="310" y="290"/>
                      <a:pt x="312" y="270"/>
                    </a:cubicBezTo>
                    <a:cubicBezTo>
                      <a:pt x="326" y="162"/>
                      <a:pt x="352" y="72"/>
                      <a:pt x="306" y="60"/>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32" name="Freeform 32">
                <a:extLst>
                  <a:ext uri="{FF2B5EF4-FFF2-40B4-BE49-F238E27FC236}">
                    <a16:creationId xmlns:a16="http://schemas.microsoft.com/office/drawing/2014/main" id="{017CD468-14BF-43D8-AC26-B4BAF093FB41}"/>
                  </a:ext>
                </a:extLst>
              </p:cNvPr>
              <p:cNvSpPr>
                <a:spLocks/>
              </p:cNvSpPr>
              <p:nvPr/>
            </p:nvSpPr>
            <p:spPr bwMode="gray">
              <a:xfrm>
                <a:off x="3780" y="2090"/>
                <a:ext cx="64" cy="70"/>
              </a:xfrm>
              <a:custGeom>
                <a:avLst/>
                <a:gdLst>
                  <a:gd name="T0" fmla="*/ 28 w 49"/>
                  <a:gd name="T1" fmla="*/ 1 h 54"/>
                  <a:gd name="T2" fmla="*/ 27 w 49"/>
                  <a:gd name="T3" fmla="*/ 0 h 54"/>
                  <a:gd name="T4" fmla="*/ 0 w 49"/>
                  <a:gd name="T5" fmla="*/ 34 h 54"/>
                  <a:gd name="T6" fmla="*/ 5 w 49"/>
                  <a:gd name="T7" fmla="*/ 54 h 54"/>
                  <a:gd name="T8" fmla="*/ 32 w 49"/>
                  <a:gd name="T9" fmla="*/ 54 h 54"/>
                  <a:gd name="T10" fmla="*/ 49 w 49"/>
                  <a:gd name="T11" fmla="*/ 35 h 54"/>
                  <a:gd name="T12" fmla="*/ 28 w 49"/>
                  <a:gd name="T13" fmla="*/ 1 h 54"/>
                </a:gdLst>
                <a:ahLst/>
                <a:cxnLst>
                  <a:cxn ang="0">
                    <a:pos x="T0" y="T1"/>
                  </a:cxn>
                  <a:cxn ang="0">
                    <a:pos x="T2" y="T3"/>
                  </a:cxn>
                  <a:cxn ang="0">
                    <a:pos x="T4" y="T5"/>
                  </a:cxn>
                  <a:cxn ang="0">
                    <a:pos x="T6" y="T7"/>
                  </a:cxn>
                  <a:cxn ang="0">
                    <a:pos x="T8" y="T9"/>
                  </a:cxn>
                  <a:cxn ang="0">
                    <a:pos x="T10" y="T11"/>
                  </a:cxn>
                  <a:cxn ang="0">
                    <a:pos x="T12" y="T13"/>
                  </a:cxn>
                </a:cxnLst>
                <a:rect l="0" t="0" r="r" b="b"/>
                <a:pathLst>
                  <a:path w="49" h="54">
                    <a:moveTo>
                      <a:pt x="28" y="1"/>
                    </a:moveTo>
                    <a:cubicBezTo>
                      <a:pt x="27" y="0"/>
                      <a:pt x="27" y="0"/>
                      <a:pt x="27" y="0"/>
                    </a:cubicBezTo>
                    <a:cubicBezTo>
                      <a:pt x="21" y="7"/>
                      <a:pt x="8" y="24"/>
                      <a:pt x="0" y="34"/>
                    </a:cubicBezTo>
                    <a:cubicBezTo>
                      <a:pt x="5" y="54"/>
                      <a:pt x="5" y="54"/>
                      <a:pt x="5" y="54"/>
                    </a:cubicBezTo>
                    <a:cubicBezTo>
                      <a:pt x="32" y="54"/>
                      <a:pt x="32" y="54"/>
                      <a:pt x="32" y="54"/>
                    </a:cubicBezTo>
                    <a:cubicBezTo>
                      <a:pt x="49" y="35"/>
                      <a:pt x="49" y="35"/>
                      <a:pt x="49" y="35"/>
                    </a:cubicBezTo>
                    <a:cubicBezTo>
                      <a:pt x="42" y="25"/>
                      <a:pt x="34" y="12"/>
                      <a:pt x="28" y="1"/>
                    </a:cubicBezTo>
                    <a:close/>
                  </a:path>
                </a:pathLst>
              </a:custGeom>
              <a:solidFill>
                <a:srgbClr val="585F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33" name="Freeform 33">
                <a:extLst>
                  <a:ext uri="{FF2B5EF4-FFF2-40B4-BE49-F238E27FC236}">
                    <a16:creationId xmlns:a16="http://schemas.microsoft.com/office/drawing/2014/main" id="{82A6A32E-964D-4948-B39C-EBE4E340AC6C}"/>
                  </a:ext>
                </a:extLst>
              </p:cNvPr>
              <p:cNvSpPr>
                <a:spLocks/>
              </p:cNvSpPr>
              <p:nvPr/>
            </p:nvSpPr>
            <p:spPr bwMode="gray">
              <a:xfrm>
                <a:off x="3753" y="2160"/>
                <a:ext cx="105" cy="441"/>
              </a:xfrm>
              <a:custGeom>
                <a:avLst/>
                <a:gdLst>
                  <a:gd name="T0" fmla="*/ 49 w 105"/>
                  <a:gd name="T1" fmla="*/ 441 h 441"/>
                  <a:gd name="T2" fmla="*/ 105 w 105"/>
                  <a:gd name="T3" fmla="*/ 370 h 441"/>
                  <a:gd name="T4" fmla="*/ 69 w 105"/>
                  <a:gd name="T5" fmla="*/ 0 h 441"/>
                  <a:gd name="T6" fmla="*/ 34 w 105"/>
                  <a:gd name="T7" fmla="*/ 0 h 441"/>
                  <a:gd name="T8" fmla="*/ 0 w 105"/>
                  <a:gd name="T9" fmla="*/ 370 h 441"/>
                  <a:gd name="T10" fmla="*/ 49 w 105"/>
                  <a:gd name="T11" fmla="*/ 441 h 441"/>
                </a:gdLst>
                <a:ahLst/>
                <a:cxnLst>
                  <a:cxn ang="0">
                    <a:pos x="T0" y="T1"/>
                  </a:cxn>
                  <a:cxn ang="0">
                    <a:pos x="T2" y="T3"/>
                  </a:cxn>
                  <a:cxn ang="0">
                    <a:pos x="T4" y="T5"/>
                  </a:cxn>
                  <a:cxn ang="0">
                    <a:pos x="T6" y="T7"/>
                  </a:cxn>
                  <a:cxn ang="0">
                    <a:pos x="T8" y="T9"/>
                  </a:cxn>
                  <a:cxn ang="0">
                    <a:pos x="T10" y="T11"/>
                  </a:cxn>
                </a:cxnLst>
                <a:rect l="0" t="0" r="r" b="b"/>
                <a:pathLst>
                  <a:path w="105" h="441">
                    <a:moveTo>
                      <a:pt x="49" y="441"/>
                    </a:moveTo>
                    <a:lnTo>
                      <a:pt x="105" y="370"/>
                    </a:lnTo>
                    <a:lnTo>
                      <a:pt x="69" y="0"/>
                    </a:lnTo>
                    <a:lnTo>
                      <a:pt x="34" y="0"/>
                    </a:lnTo>
                    <a:lnTo>
                      <a:pt x="0" y="370"/>
                    </a:lnTo>
                    <a:lnTo>
                      <a:pt x="49" y="441"/>
                    </a:lnTo>
                    <a:close/>
                  </a:path>
                </a:pathLst>
              </a:custGeom>
              <a:solidFill>
                <a:srgbClr val="585F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34" name="Freeform 34">
                <a:extLst>
                  <a:ext uri="{FF2B5EF4-FFF2-40B4-BE49-F238E27FC236}">
                    <a16:creationId xmlns:a16="http://schemas.microsoft.com/office/drawing/2014/main" id="{1ACC8926-3C56-4768-99D1-C46BEB848A92}"/>
                  </a:ext>
                </a:extLst>
              </p:cNvPr>
              <p:cNvSpPr>
                <a:spLocks/>
              </p:cNvSpPr>
              <p:nvPr/>
            </p:nvSpPr>
            <p:spPr bwMode="gray">
              <a:xfrm>
                <a:off x="3817" y="2032"/>
                <a:ext cx="144" cy="122"/>
              </a:xfrm>
              <a:custGeom>
                <a:avLst/>
                <a:gdLst>
                  <a:gd name="T0" fmla="*/ 82 w 111"/>
                  <a:gd name="T1" fmla="*/ 0 h 94"/>
                  <a:gd name="T2" fmla="*/ 111 w 111"/>
                  <a:gd name="T3" fmla="*/ 41 h 94"/>
                  <a:gd name="T4" fmla="*/ 30 w 111"/>
                  <a:gd name="T5" fmla="*/ 94 h 94"/>
                  <a:gd name="T6" fmla="*/ 0 w 111"/>
                  <a:gd name="T7" fmla="*/ 45 h 94"/>
                  <a:gd name="T8" fmla="*/ 82 w 111"/>
                  <a:gd name="T9" fmla="*/ 0 h 94"/>
                </a:gdLst>
                <a:ahLst/>
                <a:cxnLst>
                  <a:cxn ang="0">
                    <a:pos x="T0" y="T1"/>
                  </a:cxn>
                  <a:cxn ang="0">
                    <a:pos x="T2" y="T3"/>
                  </a:cxn>
                  <a:cxn ang="0">
                    <a:pos x="T4" y="T5"/>
                  </a:cxn>
                  <a:cxn ang="0">
                    <a:pos x="T6" y="T7"/>
                  </a:cxn>
                  <a:cxn ang="0">
                    <a:pos x="T8" y="T9"/>
                  </a:cxn>
                </a:cxnLst>
                <a:rect l="0" t="0" r="r" b="b"/>
                <a:pathLst>
                  <a:path w="111" h="94">
                    <a:moveTo>
                      <a:pt x="82" y="0"/>
                    </a:moveTo>
                    <a:cubicBezTo>
                      <a:pt x="111" y="41"/>
                      <a:pt x="111" y="41"/>
                      <a:pt x="111" y="41"/>
                    </a:cubicBezTo>
                    <a:cubicBezTo>
                      <a:pt x="30" y="94"/>
                      <a:pt x="30" y="94"/>
                      <a:pt x="30" y="94"/>
                    </a:cubicBezTo>
                    <a:cubicBezTo>
                      <a:pt x="30" y="94"/>
                      <a:pt x="11" y="66"/>
                      <a:pt x="0" y="45"/>
                    </a:cubicBezTo>
                    <a:cubicBezTo>
                      <a:pt x="49" y="37"/>
                      <a:pt x="82" y="0"/>
                      <a:pt x="8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35" name="Freeform 35">
                <a:extLst>
                  <a:ext uri="{FF2B5EF4-FFF2-40B4-BE49-F238E27FC236}">
                    <a16:creationId xmlns:a16="http://schemas.microsoft.com/office/drawing/2014/main" id="{B10E5E74-EECE-4C7E-9092-5DF5D6EDBBDB}"/>
                  </a:ext>
                </a:extLst>
              </p:cNvPr>
              <p:cNvSpPr>
                <a:spLocks/>
              </p:cNvSpPr>
              <p:nvPr/>
            </p:nvSpPr>
            <p:spPr bwMode="gray">
              <a:xfrm>
                <a:off x="3797" y="1958"/>
                <a:ext cx="125" cy="132"/>
              </a:xfrm>
              <a:custGeom>
                <a:avLst/>
                <a:gdLst>
                  <a:gd name="T0" fmla="*/ 96 w 96"/>
                  <a:gd name="T1" fmla="*/ 58 h 102"/>
                  <a:gd name="T2" fmla="*/ 96 w 96"/>
                  <a:gd name="T3" fmla="*/ 0 h 102"/>
                  <a:gd name="T4" fmla="*/ 0 w 96"/>
                  <a:gd name="T5" fmla="*/ 59 h 102"/>
                  <a:gd name="T6" fmla="*/ 0 w 96"/>
                  <a:gd name="T7" fmla="*/ 75 h 102"/>
                  <a:gd name="T8" fmla="*/ 15 w 96"/>
                  <a:gd name="T9" fmla="*/ 102 h 102"/>
                  <a:gd name="T10" fmla="*/ 96 w 96"/>
                  <a:gd name="T11" fmla="*/ 58 h 102"/>
                </a:gdLst>
                <a:ahLst/>
                <a:cxnLst>
                  <a:cxn ang="0">
                    <a:pos x="T0" y="T1"/>
                  </a:cxn>
                  <a:cxn ang="0">
                    <a:pos x="T2" y="T3"/>
                  </a:cxn>
                  <a:cxn ang="0">
                    <a:pos x="T4" y="T5"/>
                  </a:cxn>
                  <a:cxn ang="0">
                    <a:pos x="T6" y="T7"/>
                  </a:cxn>
                  <a:cxn ang="0">
                    <a:pos x="T8" y="T9"/>
                  </a:cxn>
                  <a:cxn ang="0">
                    <a:pos x="T10" y="T11"/>
                  </a:cxn>
                </a:cxnLst>
                <a:rect l="0" t="0" r="r" b="b"/>
                <a:pathLst>
                  <a:path w="96" h="102">
                    <a:moveTo>
                      <a:pt x="96" y="58"/>
                    </a:moveTo>
                    <a:cubicBezTo>
                      <a:pt x="96" y="0"/>
                      <a:pt x="96" y="0"/>
                      <a:pt x="96" y="0"/>
                    </a:cubicBezTo>
                    <a:cubicBezTo>
                      <a:pt x="75" y="23"/>
                      <a:pt x="34" y="47"/>
                      <a:pt x="0" y="59"/>
                    </a:cubicBezTo>
                    <a:cubicBezTo>
                      <a:pt x="0" y="75"/>
                      <a:pt x="0" y="75"/>
                      <a:pt x="0" y="75"/>
                    </a:cubicBezTo>
                    <a:cubicBezTo>
                      <a:pt x="0" y="82"/>
                      <a:pt x="1" y="92"/>
                      <a:pt x="15" y="102"/>
                    </a:cubicBezTo>
                    <a:cubicBezTo>
                      <a:pt x="61" y="95"/>
                      <a:pt x="93" y="61"/>
                      <a:pt x="96" y="58"/>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36" name="Freeform 36">
                <a:extLst>
                  <a:ext uri="{FF2B5EF4-FFF2-40B4-BE49-F238E27FC236}">
                    <a16:creationId xmlns:a16="http://schemas.microsoft.com/office/drawing/2014/main" id="{FBD54482-F0FE-46FF-A609-04723244A4AE}"/>
                  </a:ext>
                </a:extLst>
              </p:cNvPr>
              <p:cNvSpPr>
                <a:spLocks/>
              </p:cNvSpPr>
              <p:nvPr/>
            </p:nvSpPr>
            <p:spPr bwMode="gray">
              <a:xfrm>
                <a:off x="3756" y="2053"/>
                <a:ext cx="61" cy="96"/>
              </a:xfrm>
              <a:custGeom>
                <a:avLst/>
                <a:gdLst>
                  <a:gd name="T0" fmla="*/ 32 w 47"/>
                  <a:gd name="T1" fmla="*/ 0 h 74"/>
                  <a:gd name="T2" fmla="*/ 0 w 47"/>
                  <a:gd name="T3" fmla="*/ 26 h 74"/>
                  <a:gd name="T4" fmla="*/ 11 w 47"/>
                  <a:gd name="T5" fmla="*/ 74 h 74"/>
                  <a:gd name="T6" fmla="*/ 47 w 47"/>
                  <a:gd name="T7" fmla="*/ 29 h 74"/>
                  <a:gd name="T8" fmla="*/ 32 w 47"/>
                  <a:gd name="T9" fmla="*/ 0 h 74"/>
                </a:gdLst>
                <a:ahLst/>
                <a:cxnLst>
                  <a:cxn ang="0">
                    <a:pos x="T0" y="T1"/>
                  </a:cxn>
                  <a:cxn ang="0">
                    <a:pos x="T2" y="T3"/>
                  </a:cxn>
                  <a:cxn ang="0">
                    <a:pos x="T4" y="T5"/>
                  </a:cxn>
                  <a:cxn ang="0">
                    <a:pos x="T6" y="T7"/>
                  </a:cxn>
                  <a:cxn ang="0">
                    <a:pos x="T8" y="T9"/>
                  </a:cxn>
                </a:cxnLst>
                <a:rect l="0" t="0" r="r" b="b"/>
                <a:pathLst>
                  <a:path w="47" h="74">
                    <a:moveTo>
                      <a:pt x="32" y="0"/>
                    </a:moveTo>
                    <a:cubicBezTo>
                      <a:pt x="28" y="0"/>
                      <a:pt x="0" y="26"/>
                      <a:pt x="0" y="26"/>
                    </a:cubicBezTo>
                    <a:cubicBezTo>
                      <a:pt x="11" y="74"/>
                      <a:pt x="11" y="74"/>
                      <a:pt x="11" y="74"/>
                    </a:cubicBezTo>
                    <a:cubicBezTo>
                      <a:pt x="11" y="74"/>
                      <a:pt x="37" y="40"/>
                      <a:pt x="47" y="29"/>
                    </a:cubicBezTo>
                    <a:cubicBezTo>
                      <a:pt x="31" y="17"/>
                      <a:pt x="32" y="6"/>
                      <a:pt x="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37" name="Freeform 37">
                <a:extLst>
                  <a:ext uri="{FF2B5EF4-FFF2-40B4-BE49-F238E27FC236}">
                    <a16:creationId xmlns:a16="http://schemas.microsoft.com/office/drawing/2014/main" id="{DF731654-260F-49E9-9442-BE3114888579}"/>
                  </a:ext>
                </a:extLst>
              </p:cNvPr>
              <p:cNvSpPr>
                <a:spLocks/>
              </p:cNvSpPr>
              <p:nvPr/>
            </p:nvSpPr>
            <p:spPr bwMode="gray">
              <a:xfrm>
                <a:off x="3685" y="2640"/>
                <a:ext cx="354" cy="216"/>
              </a:xfrm>
              <a:custGeom>
                <a:avLst/>
                <a:gdLst>
                  <a:gd name="T0" fmla="*/ 261 w 272"/>
                  <a:gd name="T1" fmla="*/ 1 h 166"/>
                  <a:gd name="T2" fmla="*/ 260 w 272"/>
                  <a:gd name="T3" fmla="*/ 0 h 166"/>
                  <a:gd name="T4" fmla="*/ 137 w 272"/>
                  <a:gd name="T5" fmla="*/ 10 h 166"/>
                  <a:gd name="T6" fmla="*/ 12 w 272"/>
                  <a:gd name="T7" fmla="*/ 0 h 166"/>
                  <a:gd name="T8" fmla="*/ 11 w 272"/>
                  <a:gd name="T9" fmla="*/ 1 h 166"/>
                  <a:gd name="T10" fmla="*/ 0 w 272"/>
                  <a:gd name="T11" fmla="*/ 76 h 166"/>
                  <a:gd name="T12" fmla="*/ 93 w 272"/>
                  <a:gd name="T13" fmla="*/ 166 h 166"/>
                  <a:gd name="T14" fmla="*/ 178 w 272"/>
                  <a:gd name="T15" fmla="*/ 166 h 166"/>
                  <a:gd name="T16" fmla="*/ 272 w 272"/>
                  <a:gd name="T17" fmla="*/ 76 h 166"/>
                  <a:gd name="T18" fmla="*/ 261 w 272"/>
                  <a:gd name="T19"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66">
                    <a:moveTo>
                      <a:pt x="261" y="1"/>
                    </a:moveTo>
                    <a:cubicBezTo>
                      <a:pt x="260" y="0"/>
                      <a:pt x="260" y="0"/>
                      <a:pt x="260" y="0"/>
                    </a:cubicBezTo>
                    <a:cubicBezTo>
                      <a:pt x="260" y="0"/>
                      <a:pt x="203" y="10"/>
                      <a:pt x="137" y="10"/>
                    </a:cubicBezTo>
                    <a:cubicBezTo>
                      <a:pt x="73" y="10"/>
                      <a:pt x="15" y="0"/>
                      <a:pt x="12" y="0"/>
                    </a:cubicBezTo>
                    <a:cubicBezTo>
                      <a:pt x="11" y="1"/>
                      <a:pt x="11" y="1"/>
                      <a:pt x="11" y="1"/>
                    </a:cubicBezTo>
                    <a:cubicBezTo>
                      <a:pt x="10" y="2"/>
                      <a:pt x="0" y="26"/>
                      <a:pt x="0" y="76"/>
                    </a:cubicBezTo>
                    <a:cubicBezTo>
                      <a:pt x="0" y="126"/>
                      <a:pt x="42" y="166"/>
                      <a:pt x="93" y="166"/>
                    </a:cubicBezTo>
                    <a:cubicBezTo>
                      <a:pt x="178" y="166"/>
                      <a:pt x="178" y="166"/>
                      <a:pt x="178" y="166"/>
                    </a:cubicBezTo>
                    <a:cubicBezTo>
                      <a:pt x="229" y="166"/>
                      <a:pt x="272" y="125"/>
                      <a:pt x="272" y="76"/>
                    </a:cubicBezTo>
                    <a:cubicBezTo>
                      <a:pt x="272" y="28"/>
                      <a:pt x="261" y="2"/>
                      <a:pt x="261" y="1"/>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38" name="Freeform 38">
                <a:extLst>
                  <a:ext uri="{FF2B5EF4-FFF2-40B4-BE49-F238E27FC236}">
                    <a16:creationId xmlns:a16="http://schemas.microsoft.com/office/drawing/2014/main" id="{0A39F71A-83F2-4267-B228-4837E8F16C23}"/>
                  </a:ext>
                </a:extLst>
              </p:cNvPr>
              <p:cNvSpPr>
                <a:spLocks/>
              </p:cNvSpPr>
              <p:nvPr/>
            </p:nvSpPr>
            <p:spPr bwMode="gray">
              <a:xfrm>
                <a:off x="3685" y="2640"/>
                <a:ext cx="104" cy="215"/>
              </a:xfrm>
              <a:custGeom>
                <a:avLst/>
                <a:gdLst>
                  <a:gd name="T0" fmla="*/ 80 w 80"/>
                  <a:gd name="T1" fmla="*/ 8 h 165"/>
                  <a:gd name="T2" fmla="*/ 12 w 80"/>
                  <a:gd name="T3" fmla="*/ 0 h 165"/>
                  <a:gd name="T4" fmla="*/ 11 w 80"/>
                  <a:gd name="T5" fmla="*/ 1 h 165"/>
                  <a:gd name="T6" fmla="*/ 0 w 80"/>
                  <a:gd name="T7" fmla="*/ 76 h 165"/>
                  <a:gd name="T8" fmla="*/ 80 w 80"/>
                  <a:gd name="T9" fmla="*/ 165 h 165"/>
                  <a:gd name="T10" fmla="*/ 80 w 80"/>
                  <a:gd name="T11" fmla="*/ 8 h 165"/>
                </a:gdLst>
                <a:ahLst/>
                <a:cxnLst>
                  <a:cxn ang="0">
                    <a:pos x="T0" y="T1"/>
                  </a:cxn>
                  <a:cxn ang="0">
                    <a:pos x="T2" y="T3"/>
                  </a:cxn>
                  <a:cxn ang="0">
                    <a:pos x="T4" y="T5"/>
                  </a:cxn>
                  <a:cxn ang="0">
                    <a:pos x="T6" y="T7"/>
                  </a:cxn>
                  <a:cxn ang="0">
                    <a:pos x="T8" y="T9"/>
                  </a:cxn>
                  <a:cxn ang="0">
                    <a:pos x="T10" y="T11"/>
                  </a:cxn>
                </a:cxnLst>
                <a:rect l="0" t="0" r="r" b="b"/>
                <a:pathLst>
                  <a:path w="80" h="165">
                    <a:moveTo>
                      <a:pt x="80" y="8"/>
                    </a:moveTo>
                    <a:cubicBezTo>
                      <a:pt x="42" y="5"/>
                      <a:pt x="14" y="0"/>
                      <a:pt x="12" y="0"/>
                    </a:cubicBezTo>
                    <a:cubicBezTo>
                      <a:pt x="11" y="1"/>
                      <a:pt x="11" y="1"/>
                      <a:pt x="11" y="1"/>
                    </a:cubicBezTo>
                    <a:cubicBezTo>
                      <a:pt x="10" y="2"/>
                      <a:pt x="0" y="26"/>
                      <a:pt x="0" y="76"/>
                    </a:cubicBezTo>
                    <a:cubicBezTo>
                      <a:pt x="0" y="121"/>
                      <a:pt x="35" y="159"/>
                      <a:pt x="80" y="165"/>
                    </a:cubicBezTo>
                    <a:lnTo>
                      <a:pt x="80" y="8"/>
                    </a:lnTo>
                    <a:close/>
                  </a:path>
                </a:pathLst>
              </a:custGeom>
              <a:solidFill>
                <a:srgbClr val="3636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39" name="Freeform 39">
                <a:extLst>
                  <a:ext uri="{FF2B5EF4-FFF2-40B4-BE49-F238E27FC236}">
                    <a16:creationId xmlns:a16="http://schemas.microsoft.com/office/drawing/2014/main" id="{5AB49FC6-980C-4E94-9C10-C1F38280F28F}"/>
                  </a:ext>
                </a:extLst>
              </p:cNvPr>
              <p:cNvSpPr>
                <a:spLocks/>
              </p:cNvSpPr>
              <p:nvPr/>
            </p:nvSpPr>
            <p:spPr bwMode="gray">
              <a:xfrm>
                <a:off x="3128" y="3195"/>
                <a:ext cx="283" cy="112"/>
              </a:xfrm>
              <a:custGeom>
                <a:avLst/>
                <a:gdLst>
                  <a:gd name="T0" fmla="*/ 212 w 218"/>
                  <a:gd name="T1" fmla="*/ 9 h 86"/>
                  <a:gd name="T2" fmla="*/ 147 w 218"/>
                  <a:gd name="T3" fmla="*/ 0 h 86"/>
                  <a:gd name="T4" fmla="*/ 107 w 218"/>
                  <a:gd name="T5" fmla="*/ 40 h 86"/>
                  <a:gd name="T6" fmla="*/ 12 w 218"/>
                  <a:gd name="T7" fmla="*/ 86 h 86"/>
                  <a:gd name="T8" fmla="*/ 201 w 218"/>
                  <a:gd name="T9" fmla="*/ 86 h 86"/>
                  <a:gd name="T10" fmla="*/ 209 w 218"/>
                  <a:gd name="T11" fmla="*/ 34 h 86"/>
                  <a:gd name="T12" fmla="*/ 212 w 218"/>
                  <a:gd name="T13" fmla="*/ 9 h 86"/>
                </a:gdLst>
                <a:ahLst/>
                <a:cxnLst>
                  <a:cxn ang="0">
                    <a:pos x="T0" y="T1"/>
                  </a:cxn>
                  <a:cxn ang="0">
                    <a:pos x="T2" y="T3"/>
                  </a:cxn>
                  <a:cxn ang="0">
                    <a:pos x="T4" y="T5"/>
                  </a:cxn>
                  <a:cxn ang="0">
                    <a:pos x="T6" y="T7"/>
                  </a:cxn>
                  <a:cxn ang="0">
                    <a:pos x="T8" y="T9"/>
                  </a:cxn>
                  <a:cxn ang="0">
                    <a:pos x="T10" y="T11"/>
                  </a:cxn>
                  <a:cxn ang="0">
                    <a:pos x="T12" y="T13"/>
                  </a:cxn>
                </a:cxnLst>
                <a:rect l="0" t="0" r="r" b="b"/>
                <a:pathLst>
                  <a:path w="218" h="86">
                    <a:moveTo>
                      <a:pt x="212" y="9"/>
                    </a:moveTo>
                    <a:cubicBezTo>
                      <a:pt x="187" y="14"/>
                      <a:pt x="161" y="7"/>
                      <a:pt x="147" y="0"/>
                    </a:cubicBezTo>
                    <a:cubicBezTo>
                      <a:pt x="141" y="14"/>
                      <a:pt x="129" y="30"/>
                      <a:pt x="107" y="40"/>
                    </a:cubicBezTo>
                    <a:cubicBezTo>
                      <a:pt x="59" y="60"/>
                      <a:pt x="0" y="59"/>
                      <a:pt x="12" y="86"/>
                    </a:cubicBezTo>
                    <a:cubicBezTo>
                      <a:pt x="201" y="86"/>
                      <a:pt x="201" y="86"/>
                      <a:pt x="201" y="86"/>
                    </a:cubicBezTo>
                    <a:cubicBezTo>
                      <a:pt x="218" y="77"/>
                      <a:pt x="209" y="44"/>
                      <a:pt x="209" y="34"/>
                    </a:cubicBezTo>
                    <a:cubicBezTo>
                      <a:pt x="209" y="27"/>
                      <a:pt x="210" y="18"/>
                      <a:pt x="212" y="9"/>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40" name="Freeform 40">
                <a:extLst>
                  <a:ext uri="{FF2B5EF4-FFF2-40B4-BE49-F238E27FC236}">
                    <a16:creationId xmlns:a16="http://schemas.microsoft.com/office/drawing/2014/main" id="{35D0F930-2142-4FD5-95C2-FDD2FE376FA6}"/>
                  </a:ext>
                </a:extLst>
              </p:cNvPr>
              <p:cNvSpPr>
                <a:spLocks/>
              </p:cNvSpPr>
              <p:nvPr/>
            </p:nvSpPr>
            <p:spPr bwMode="gray">
              <a:xfrm>
                <a:off x="3306" y="2676"/>
                <a:ext cx="483" cy="542"/>
              </a:xfrm>
              <a:custGeom>
                <a:avLst/>
                <a:gdLst>
                  <a:gd name="T0" fmla="*/ 315 w 372"/>
                  <a:gd name="T1" fmla="*/ 0 h 417"/>
                  <a:gd name="T2" fmla="*/ 74 w 372"/>
                  <a:gd name="T3" fmla="*/ 28 h 417"/>
                  <a:gd name="T4" fmla="*/ 17 w 372"/>
                  <a:gd name="T5" fmla="*/ 88 h 417"/>
                  <a:gd name="T6" fmla="*/ 16 w 372"/>
                  <a:gd name="T7" fmla="*/ 107 h 417"/>
                  <a:gd name="T8" fmla="*/ 0 w 372"/>
                  <a:gd name="T9" fmla="*/ 392 h 417"/>
                  <a:gd name="T10" fmla="*/ 82 w 372"/>
                  <a:gd name="T11" fmla="*/ 406 h 417"/>
                  <a:gd name="T12" fmla="*/ 126 w 372"/>
                  <a:gd name="T13" fmla="*/ 164 h 417"/>
                  <a:gd name="T14" fmla="*/ 125 w 372"/>
                  <a:gd name="T15" fmla="*/ 138 h 417"/>
                  <a:gd name="T16" fmla="*/ 314 w 372"/>
                  <a:gd name="T17" fmla="*/ 139 h 417"/>
                  <a:gd name="T18" fmla="*/ 372 w 372"/>
                  <a:gd name="T19" fmla="*/ 77 h 417"/>
                  <a:gd name="T20" fmla="*/ 315 w 372"/>
                  <a:gd name="T2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2" h="417">
                    <a:moveTo>
                      <a:pt x="315" y="0"/>
                    </a:moveTo>
                    <a:cubicBezTo>
                      <a:pt x="74" y="28"/>
                      <a:pt x="74" y="28"/>
                      <a:pt x="74" y="28"/>
                    </a:cubicBezTo>
                    <a:cubicBezTo>
                      <a:pt x="43" y="28"/>
                      <a:pt x="18" y="55"/>
                      <a:pt x="17" y="88"/>
                    </a:cubicBezTo>
                    <a:cubicBezTo>
                      <a:pt x="16" y="94"/>
                      <a:pt x="16" y="100"/>
                      <a:pt x="16" y="107"/>
                    </a:cubicBezTo>
                    <a:cubicBezTo>
                      <a:pt x="14" y="119"/>
                      <a:pt x="0" y="386"/>
                      <a:pt x="0" y="392"/>
                    </a:cubicBezTo>
                    <a:cubicBezTo>
                      <a:pt x="6" y="400"/>
                      <a:pt x="48" y="417"/>
                      <a:pt x="82" y="406"/>
                    </a:cubicBezTo>
                    <a:cubicBezTo>
                      <a:pt x="87" y="393"/>
                      <a:pt x="125" y="223"/>
                      <a:pt x="126" y="164"/>
                    </a:cubicBezTo>
                    <a:cubicBezTo>
                      <a:pt x="126" y="156"/>
                      <a:pt x="126" y="147"/>
                      <a:pt x="125" y="138"/>
                    </a:cubicBezTo>
                    <a:cubicBezTo>
                      <a:pt x="314" y="139"/>
                      <a:pt x="314" y="139"/>
                      <a:pt x="314" y="139"/>
                    </a:cubicBezTo>
                    <a:cubicBezTo>
                      <a:pt x="346" y="139"/>
                      <a:pt x="372" y="112"/>
                      <a:pt x="372" y="77"/>
                    </a:cubicBezTo>
                    <a:cubicBezTo>
                      <a:pt x="372" y="42"/>
                      <a:pt x="347" y="1"/>
                      <a:pt x="315" y="0"/>
                    </a:cubicBezTo>
                    <a:close/>
                  </a:path>
                </a:pathLst>
              </a:custGeom>
              <a:solidFill>
                <a:srgbClr val="3636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41" name="Freeform 41">
                <a:extLst>
                  <a:ext uri="{FF2B5EF4-FFF2-40B4-BE49-F238E27FC236}">
                    <a16:creationId xmlns:a16="http://schemas.microsoft.com/office/drawing/2014/main" id="{796B96A8-2FEA-4AC0-8061-CC3ABC475A06}"/>
                  </a:ext>
                </a:extLst>
              </p:cNvPr>
              <p:cNvSpPr>
                <a:spLocks/>
              </p:cNvSpPr>
              <p:nvPr/>
            </p:nvSpPr>
            <p:spPr bwMode="gray">
              <a:xfrm>
                <a:off x="3128" y="3211"/>
                <a:ext cx="280" cy="96"/>
              </a:xfrm>
              <a:custGeom>
                <a:avLst/>
                <a:gdLst>
                  <a:gd name="T0" fmla="*/ 212 w 216"/>
                  <a:gd name="T1" fmla="*/ 22 h 74"/>
                  <a:gd name="T2" fmla="*/ 204 w 216"/>
                  <a:gd name="T3" fmla="*/ 19 h 74"/>
                  <a:gd name="T4" fmla="*/ 172 w 216"/>
                  <a:gd name="T5" fmla="*/ 35 h 74"/>
                  <a:gd name="T6" fmla="*/ 165 w 216"/>
                  <a:gd name="T7" fmla="*/ 20 h 74"/>
                  <a:gd name="T8" fmla="*/ 127 w 216"/>
                  <a:gd name="T9" fmla="*/ 4 h 74"/>
                  <a:gd name="T10" fmla="*/ 61 w 216"/>
                  <a:gd name="T11" fmla="*/ 35 h 74"/>
                  <a:gd name="T12" fmla="*/ 8 w 216"/>
                  <a:gd name="T13" fmla="*/ 74 h 74"/>
                  <a:gd name="T14" fmla="*/ 213 w 216"/>
                  <a:gd name="T15" fmla="*/ 74 h 74"/>
                  <a:gd name="T16" fmla="*/ 212 w 216"/>
                  <a:gd name="T17" fmla="*/ 2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74">
                    <a:moveTo>
                      <a:pt x="212" y="22"/>
                    </a:moveTo>
                    <a:cubicBezTo>
                      <a:pt x="212" y="19"/>
                      <a:pt x="207" y="17"/>
                      <a:pt x="204" y="19"/>
                    </a:cubicBezTo>
                    <a:cubicBezTo>
                      <a:pt x="197" y="25"/>
                      <a:pt x="184" y="36"/>
                      <a:pt x="172" y="35"/>
                    </a:cubicBezTo>
                    <a:cubicBezTo>
                      <a:pt x="165" y="35"/>
                      <a:pt x="163" y="30"/>
                      <a:pt x="165" y="20"/>
                    </a:cubicBezTo>
                    <a:cubicBezTo>
                      <a:pt x="166" y="10"/>
                      <a:pt x="131" y="0"/>
                      <a:pt x="127" y="4"/>
                    </a:cubicBezTo>
                    <a:cubicBezTo>
                      <a:pt x="117" y="15"/>
                      <a:pt x="96" y="26"/>
                      <a:pt x="61" y="35"/>
                    </a:cubicBezTo>
                    <a:cubicBezTo>
                      <a:pt x="27" y="46"/>
                      <a:pt x="0" y="57"/>
                      <a:pt x="8" y="74"/>
                    </a:cubicBezTo>
                    <a:cubicBezTo>
                      <a:pt x="213" y="74"/>
                      <a:pt x="213" y="74"/>
                      <a:pt x="213" y="74"/>
                    </a:cubicBezTo>
                    <a:cubicBezTo>
                      <a:pt x="216" y="56"/>
                      <a:pt x="213" y="31"/>
                      <a:pt x="212" y="22"/>
                    </a:cubicBezTo>
                    <a:close/>
                  </a:path>
                </a:pathLst>
              </a:custGeom>
              <a:solidFill>
                <a:srgbClr val="4743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42" name="Rectangle 42">
                <a:extLst>
                  <a:ext uri="{FF2B5EF4-FFF2-40B4-BE49-F238E27FC236}">
                    <a16:creationId xmlns:a16="http://schemas.microsoft.com/office/drawing/2014/main" id="{6387D639-B8C9-46F5-894A-51D5D4730ADE}"/>
                  </a:ext>
                </a:extLst>
              </p:cNvPr>
              <p:cNvSpPr>
                <a:spLocks noChangeArrowheads="1"/>
              </p:cNvSpPr>
              <p:nvPr/>
            </p:nvSpPr>
            <p:spPr bwMode="gray">
              <a:xfrm>
                <a:off x="3134" y="3307"/>
                <a:ext cx="271" cy="13"/>
              </a:xfrm>
              <a:prstGeom prst="rect">
                <a:avLst/>
              </a:prstGeom>
              <a:solidFill>
                <a:srgbClr val="35333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43" name="Freeform 43">
                <a:extLst>
                  <a:ext uri="{FF2B5EF4-FFF2-40B4-BE49-F238E27FC236}">
                    <a16:creationId xmlns:a16="http://schemas.microsoft.com/office/drawing/2014/main" id="{1265F2F0-B64B-4ECF-8DCA-3946F18E7237}"/>
                  </a:ext>
                </a:extLst>
              </p:cNvPr>
              <p:cNvSpPr>
                <a:spLocks/>
              </p:cNvSpPr>
              <p:nvPr/>
            </p:nvSpPr>
            <p:spPr bwMode="gray">
              <a:xfrm>
                <a:off x="3321" y="3195"/>
                <a:ext cx="282" cy="112"/>
              </a:xfrm>
              <a:custGeom>
                <a:avLst/>
                <a:gdLst>
                  <a:gd name="T0" fmla="*/ 211 w 217"/>
                  <a:gd name="T1" fmla="*/ 10 h 86"/>
                  <a:gd name="T2" fmla="*/ 146 w 217"/>
                  <a:gd name="T3" fmla="*/ 0 h 86"/>
                  <a:gd name="T4" fmla="*/ 106 w 217"/>
                  <a:gd name="T5" fmla="*/ 40 h 86"/>
                  <a:gd name="T6" fmla="*/ 11 w 217"/>
                  <a:gd name="T7" fmla="*/ 86 h 86"/>
                  <a:gd name="T8" fmla="*/ 200 w 217"/>
                  <a:gd name="T9" fmla="*/ 86 h 86"/>
                  <a:gd name="T10" fmla="*/ 209 w 217"/>
                  <a:gd name="T11" fmla="*/ 34 h 86"/>
                  <a:gd name="T12" fmla="*/ 211 w 217"/>
                  <a:gd name="T13" fmla="*/ 10 h 86"/>
                </a:gdLst>
                <a:ahLst/>
                <a:cxnLst>
                  <a:cxn ang="0">
                    <a:pos x="T0" y="T1"/>
                  </a:cxn>
                  <a:cxn ang="0">
                    <a:pos x="T2" y="T3"/>
                  </a:cxn>
                  <a:cxn ang="0">
                    <a:pos x="T4" y="T5"/>
                  </a:cxn>
                  <a:cxn ang="0">
                    <a:pos x="T6" y="T7"/>
                  </a:cxn>
                  <a:cxn ang="0">
                    <a:pos x="T8" y="T9"/>
                  </a:cxn>
                  <a:cxn ang="0">
                    <a:pos x="T10" y="T11"/>
                  </a:cxn>
                  <a:cxn ang="0">
                    <a:pos x="T12" y="T13"/>
                  </a:cxn>
                </a:cxnLst>
                <a:rect l="0" t="0" r="r" b="b"/>
                <a:pathLst>
                  <a:path w="217" h="86">
                    <a:moveTo>
                      <a:pt x="211" y="10"/>
                    </a:moveTo>
                    <a:cubicBezTo>
                      <a:pt x="186" y="15"/>
                      <a:pt x="159" y="7"/>
                      <a:pt x="146" y="0"/>
                    </a:cubicBezTo>
                    <a:cubicBezTo>
                      <a:pt x="140" y="14"/>
                      <a:pt x="128" y="30"/>
                      <a:pt x="106" y="40"/>
                    </a:cubicBezTo>
                    <a:cubicBezTo>
                      <a:pt x="59" y="60"/>
                      <a:pt x="0" y="59"/>
                      <a:pt x="11" y="86"/>
                    </a:cubicBezTo>
                    <a:cubicBezTo>
                      <a:pt x="200" y="86"/>
                      <a:pt x="200" y="86"/>
                      <a:pt x="200" y="86"/>
                    </a:cubicBezTo>
                    <a:cubicBezTo>
                      <a:pt x="217" y="77"/>
                      <a:pt x="209" y="44"/>
                      <a:pt x="209" y="34"/>
                    </a:cubicBezTo>
                    <a:cubicBezTo>
                      <a:pt x="209" y="27"/>
                      <a:pt x="209" y="19"/>
                      <a:pt x="211" y="10"/>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44" name="Freeform 44">
                <a:extLst>
                  <a:ext uri="{FF2B5EF4-FFF2-40B4-BE49-F238E27FC236}">
                    <a16:creationId xmlns:a16="http://schemas.microsoft.com/office/drawing/2014/main" id="{69A155F9-01E2-4DB5-84D9-54275EBEB036}"/>
                  </a:ext>
                </a:extLst>
              </p:cNvPr>
              <p:cNvSpPr>
                <a:spLocks/>
              </p:cNvSpPr>
              <p:nvPr/>
            </p:nvSpPr>
            <p:spPr bwMode="gray">
              <a:xfrm>
                <a:off x="3501" y="2679"/>
                <a:ext cx="483" cy="541"/>
              </a:xfrm>
              <a:custGeom>
                <a:avLst/>
                <a:gdLst>
                  <a:gd name="T0" fmla="*/ 315 w 372"/>
                  <a:gd name="T1" fmla="*/ 0 h 416"/>
                  <a:gd name="T2" fmla="*/ 74 w 372"/>
                  <a:gd name="T3" fmla="*/ 27 h 416"/>
                  <a:gd name="T4" fmla="*/ 17 w 372"/>
                  <a:gd name="T5" fmla="*/ 88 h 416"/>
                  <a:gd name="T6" fmla="*/ 16 w 372"/>
                  <a:gd name="T7" fmla="*/ 106 h 416"/>
                  <a:gd name="T8" fmla="*/ 0 w 372"/>
                  <a:gd name="T9" fmla="*/ 391 h 416"/>
                  <a:gd name="T10" fmla="*/ 82 w 372"/>
                  <a:gd name="T11" fmla="*/ 405 h 416"/>
                  <a:gd name="T12" fmla="*/ 126 w 372"/>
                  <a:gd name="T13" fmla="*/ 163 h 416"/>
                  <a:gd name="T14" fmla="*/ 126 w 372"/>
                  <a:gd name="T15" fmla="*/ 137 h 416"/>
                  <a:gd name="T16" fmla="*/ 314 w 372"/>
                  <a:gd name="T17" fmla="*/ 138 h 416"/>
                  <a:gd name="T18" fmla="*/ 372 w 372"/>
                  <a:gd name="T19" fmla="*/ 76 h 416"/>
                  <a:gd name="T20" fmla="*/ 315 w 372"/>
                  <a:gd name="T21"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2" h="416">
                    <a:moveTo>
                      <a:pt x="315" y="0"/>
                    </a:moveTo>
                    <a:cubicBezTo>
                      <a:pt x="74" y="27"/>
                      <a:pt x="74" y="27"/>
                      <a:pt x="74" y="27"/>
                    </a:cubicBezTo>
                    <a:cubicBezTo>
                      <a:pt x="43" y="27"/>
                      <a:pt x="18" y="54"/>
                      <a:pt x="17" y="88"/>
                    </a:cubicBezTo>
                    <a:cubicBezTo>
                      <a:pt x="16" y="93"/>
                      <a:pt x="16" y="99"/>
                      <a:pt x="16" y="106"/>
                    </a:cubicBezTo>
                    <a:cubicBezTo>
                      <a:pt x="14" y="118"/>
                      <a:pt x="0" y="385"/>
                      <a:pt x="0" y="391"/>
                    </a:cubicBezTo>
                    <a:cubicBezTo>
                      <a:pt x="6" y="399"/>
                      <a:pt x="48" y="416"/>
                      <a:pt x="82" y="405"/>
                    </a:cubicBezTo>
                    <a:cubicBezTo>
                      <a:pt x="87" y="392"/>
                      <a:pt x="125" y="222"/>
                      <a:pt x="126" y="163"/>
                    </a:cubicBezTo>
                    <a:cubicBezTo>
                      <a:pt x="126" y="156"/>
                      <a:pt x="126" y="147"/>
                      <a:pt x="126" y="137"/>
                    </a:cubicBezTo>
                    <a:cubicBezTo>
                      <a:pt x="314" y="138"/>
                      <a:pt x="314" y="138"/>
                      <a:pt x="314" y="138"/>
                    </a:cubicBezTo>
                    <a:cubicBezTo>
                      <a:pt x="346" y="139"/>
                      <a:pt x="372" y="111"/>
                      <a:pt x="372" y="76"/>
                    </a:cubicBezTo>
                    <a:cubicBezTo>
                      <a:pt x="372" y="41"/>
                      <a:pt x="347" y="0"/>
                      <a:pt x="315"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45" name="Freeform 45">
                <a:extLst>
                  <a:ext uri="{FF2B5EF4-FFF2-40B4-BE49-F238E27FC236}">
                    <a16:creationId xmlns:a16="http://schemas.microsoft.com/office/drawing/2014/main" id="{C39A3705-B44F-4B58-810E-19E4F9A98887}"/>
                  </a:ext>
                </a:extLst>
              </p:cNvPr>
              <p:cNvSpPr>
                <a:spLocks/>
              </p:cNvSpPr>
              <p:nvPr/>
            </p:nvSpPr>
            <p:spPr bwMode="gray">
              <a:xfrm>
                <a:off x="3320" y="3211"/>
                <a:ext cx="281" cy="96"/>
              </a:xfrm>
              <a:custGeom>
                <a:avLst/>
                <a:gdLst>
                  <a:gd name="T0" fmla="*/ 212 w 216"/>
                  <a:gd name="T1" fmla="*/ 22 h 74"/>
                  <a:gd name="T2" fmla="*/ 205 w 216"/>
                  <a:gd name="T3" fmla="*/ 19 h 74"/>
                  <a:gd name="T4" fmla="*/ 172 w 216"/>
                  <a:gd name="T5" fmla="*/ 35 h 74"/>
                  <a:gd name="T6" fmla="*/ 165 w 216"/>
                  <a:gd name="T7" fmla="*/ 20 h 74"/>
                  <a:gd name="T8" fmla="*/ 127 w 216"/>
                  <a:gd name="T9" fmla="*/ 4 h 74"/>
                  <a:gd name="T10" fmla="*/ 61 w 216"/>
                  <a:gd name="T11" fmla="*/ 35 h 74"/>
                  <a:gd name="T12" fmla="*/ 8 w 216"/>
                  <a:gd name="T13" fmla="*/ 74 h 74"/>
                  <a:gd name="T14" fmla="*/ 213 w 216"/>
                  <a:gd name="T15" fmla="*/ 74 h 74"/>
                  <a:gd name="T16" fmla="*/ 212 w 216"/>
                  <a:gd name="T17" fmla="*/ 2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74">
                    <a:moveTo>
                      <a:pt x="212" y="22"/>
                    </a:moveTo>
                    <a:cubicBezTo>
                      <a:pt x="212" y="19"/>
                      <a:pt x="208" y="17"/>
                      <a:pt x="205" y="19"/>
                    </a:cubicBezTo>
                    <a:cubicBezTo>
                      <a:pt x="197" y="25"/>
                      <a:pt x="184" y="36"/>
                      <a:pt x="172" y="35"/>
                    </a:cubicBezTo>
                    <a:cubicBezTo>
                      <a:pt x="166" y="35"/>
                      <a:pt x="163" y="30"/>
                      <a:pt x="165" y="20"/>
                    </a:cubicBezTo>
                    <a:cubicBezTo>
                      <a:pt x="167" y="10"/>
                      <a:pt x="131" y="0"/>
                      <a:pt x="127" y="4"/>
                    </a:cubicBezTo>
                    <a:cubicBezTo>
                      <a:pt x="117" y="15"/>
                      <a:pt x="96" y="26"/>
                      <a:pt x="61" y="35"/>
                    </a:cubicBezTo>
                    <a:cubicBezTo>
                      <a:pt x="27" y="46"/>
                      <a:pt x="0" y="57"/>
                      <a:pt x="8" y="74"/>
                    </a:cubicBezTo>
                    <a:cubicBezTo>
                      <a:pt x="213" y="74"/>
                      <a:pt x="213" y="74"/>
                      <a:pt x="213" y="74"/>
                    </a:cubicBezTo>
                    <a:cubicBezTo>
                      <a:pt x="216" y="56"/>
                      <a:pt x="213" y="31"/>
                      <a:pt x="212" y="22"/>
                    </a:cubicBezTo>
                    <a:close/>
                  </a:path>
                </a:pathLst>
              </a:custGeom>
              <a:solidFill>
                <a:srgbClr val="4743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46" name="Rectangle 46">
                <a:extLst>
                  <a:ext uri="{FF2B5EF4-FFF2-40B4-BE49-F238E27FC236}">
                    <a16:creationId xmlns:a16="http://schemas.microsoft.com/office/drawing/2014/main" id="{C7003178-4581-4AE5-A465-50E68B3FB833}"/>
                  </a:ext>
                </a:extLst>
              </p:cNvPr>
              <p:cNvSpPr>
                <a:spLocks noChangeArrowheads="1"/>
              </p:cNvSpPr>
              <p:nvPr/>
            </p:nvSpPr>
            <p:spPr bwMode="gray">
              <a:xfrm>
                <a:off x="3327" y="3307"/>
                <a:ext cx="270" cy="13"/>
              </a:xfrm>
              <a:prstGeom prst="rect">
                <a:avLst/>
              </a:prstGeom>
              <a:solidFill>
                <a:srgbClr val="35333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47" name="Freeform 47">
                <a:extLst>
                  <a:ext uri="{FF2B5EF4-FFF2-40B4-BE49-F238E27FC236}">
                    <a16:creationId xmlns:a16="http://schemas.microsoft.com/office/drawing/2014/main" id="{AB026586-FD48-42A0-A4A5-EB4D09696896}"/>
                  </a:ext>
                </a:extLst>
              </p:cNvPr>
              <p:cNvSpPr>
                <a:spLocks/>
              </p:cNvSpPr>
              <p:nvPr/>
            </p:nvSpPr>
            <p:spPr bwMode="gray">
              <a:xfrm>
                <a:off x="3700" y="2613"/>
                <a:ext cx="323" cy="40"/>
              </a:xfrm>
              <a:custGeom>
                <a:avLst/>
                <a:gdLst>
                  <a:gd name="T0" fmla="*/ 0 w 249"/>
                  <a:gd name="T1" fmla="*/ 21 h 31"/>
                  <a:gd name="T2" fmla="*/ 126 w 249"/>
                  <a:gd name="T3" fmla="*/ 31 h 31"/>
                  <a:gd name="T4" fmla="*/ 249 w 249"/>
                  <a:gd name="T5" fmla="*/ 21 h 31"/>
                  <a:gd name="T6" fmla="*/ 247 w 249"/>
                  <a:gd name="T7" fmla="*/ 0 h 31"/>
                  <a:gd name="T8" fmla="*/ 122 w 249"/>
                  <a:gd name="T9" fmla="*/ 11 h 31"/>
                  <a:gd name="T10" fmla="*/ 3 w 249"/>
                  <a:gd name="T11" fmla="*/ 0 h 31"/>
                  <a:gd name="T12" fmla="*/ 0 w 249"/>
                  <a:gd name="T13" fmla="*/ 21 h 31"/>
                </a:gdLst>
                <a:ahLst/>
                <a:cxnLst>
                  <a:cxn ang="0">
                    <a:pos x="T0" y="T1"/>
                  </a:cxn>
                  <a:cxn ang="0">
                    <a:pos x="T2" y="T3"/>
                  </a:cxn>
                  <a:cxn ang="0">
                    <a:pos x="T4" y="T5"/>
                  </a:cxn>
                  <a:cxn ang="0">
                    <a:pos x="T6" y="T7"/>
                  </a:cxn>
                  <a:cxn ang="0">
                    <a:pos x="T8" y="T9"/>
                  </a:cxn>
                  <a:cxn ang="0">
                    <a:pos x="T10" y="T11"/>
                  </a:cxn>
                  <a:cxn ang="0">
                    <a:pos x="T12" y="T13"/>
                  </a:cxn>
                </a:cxnLst>
                <a:rect l="0" t="0" r="r" b="b"/>
                <a:pathLst>
                  <a:path w="249" h="31">
                    <a:moveTo>
                      <a:pt x="0" y="21"/>
                    </a:moveTo>
                    <a:cubicBezTo>
                      <a:pt x="0" y="21"/>
                      <a:pt x="60" y="31"/>
                      <a:pt x="126" y="31"/>
                    </a:cubicBezTo>
                    <a:cubicBezTo>
                      <a:pt x="192" y="31"/>
                      <a:pt x="249" y="21"/>
                      <a:pt x="249" y="21"/>
                    </a:cubicBezTo>
                    <a:cubicBezTo>
                      <a:pt x="247" y="0"/>
                      <a:pt x="247" y="0"/>
                      <a:pt x="247" y="0"/>
                    </a:cubicBezTo>
                    <a:cubicBezTo>
                      <a:pt x="247" y="0"/>
                      <a:pt x="186" y="11"/>
                      <a:pt x="122" y="11"/>
                    </a:cubicBezTo>
                    <a:cubicBezTo>
                      <a:pt x="59" y="11"/>
                      <a:pt x="3" y="0"/>
                      <a:pt x="3" y="0"/>
                    </a:cubicBezTo>
                    <a:lnTo>
                      <a:pt x="0" y="21"/>
                    </a:lnTo>
                    <a:close/>
                  </a:path>
                </a:pathLst>
              </a:custGeom>
              <a:solidFill>
                <a:srgbClr val="AE65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48" name="Oval 48">
                <a:extLst>
                  <a:ext uri="{FF2B5EF4-FFF2-40B4-BE49-F238E27FC236}">
                    <a16:creationId xmlns:a16="http://schemas.microsoft.com/office/drawing/2014/main" id="{6C039856-F71C-46C8-98E9-674D41FA59EB}"/>
                  </a:ext>
                </a:extLst>
              </p:cNvPr>
              <p:cNvSpPr>
                <a:spLocks noChangeArrowheads="1"/>
              </p:cNvSpPr>
              <p:nvPr/>
            </p:nvSpPr>
            <p:spPr bwMode="gray">
              <a:xfrm>
                <a:off x="3858" y="2636"/>
                <a:ext cx="8" cy="8"/>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49" name="Oval 49">
                <a:extLst>
                  <a:ext uri="{FF2B5EF4-FFF2-40B4-BE49-F238E27FC236}">
                    <a16:creationId xmlns:a16="http://schemas.microsoft.com/office/drawing/2014/main" id="{DD17D417-382B-4391-8194-05E4F142F986}"/>
                  </a:ext>
                </a:extLst>
              </p:cNvPr>
              <p:cNvSpPr>
                <a:spLocks noChangeArrowheads="1"/>
              </p:cNvSpPr>
              <p:nvPr/>
            </p:nvSpPr>
            <p:spPr bwMode="gray">
              <a:xfrm>
                <a:off x="3821" y="2636"/>
                <a:ext cx="7" cy="8"/>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50" name="Oval 50">
                <a:extLst>
                  <a:ext uri="{FF2B5EF4-FFF2-40B4-BE49-F238E27FC236}">
                    <a16:creationId xmlns:a16="http://schemas.microsoft.com/office/drawing/2014/main" id="{97417859-0354-457F-BABD-0FBF924350EC}"/>
                  </a:ext>
                </a:extLst>
              </p:cNvPr>
              <p:cNvSpPr>
                <a:spLocks noChangeArrowheads="1"/>
              </p:cNvSpPr>
              <p:nvPr/>
            </p:nvSpPr>
            <p:spPr bwMode="gray">
              <a:xfrm>
                <a:off x="3784" y="2632"/>
                <a:ext cx="7" cy="8"/>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51" name="Freeform 51">
                <a:extLst>
                  <a:ext uri="{FF2B5EF4-FFF2-40B4-BE49-F238E27FC236}">
                    <a16:creationId xmlns:a16="http://schemas.microsoft.com/office/drawing/2014/main" id="{81ABCD23-CD88-47B1-8346-D59B80777B73}"/>
                  </a:ext>
                </a:extLst>
              </p:cNvPr>
              <p:cNvSpPr>
                <a:spLocks noEditPoints="1"/>
              </p:cNvSpPr>
              <p:nvPr/>
            </p:nvSpPr>
            <p:spPr bwMode="gray">
              <a:xfrm>
                <a:off x="3830" y="2621"/>
                <a:ext cx="48" cy="39"/>
              </a:xfrm>
              <a:custGeom>
                <a:avLst/>
                <a:gdLst>
                  <a:gd name="T0" fmla="*/ 0 w 37"/>
                  <a:gd name="T1" fmla="*/ 20 h 30"/>
                  <a:gd name="T2" fmla="*/ 0 w 37"/>
                  <a:gd name="T3" fmla="*/ 9 h 30"/>
                  <a:gd name="T4" fmla="*/ 10 w 37"/>
                  <a:gd name="T5" fmla="*/ 0 h 30"/>
                  <a:gd name="T6" fmla="*/ 27 w 37"/>
                  <a:gd name="T7" fmla="*/ 0 h 30"/>
                  <a:gd name="T8" fmla="*/ 37 w 37"/>
                  <a:gd name="T9" fmla="*/ 9 h 30"/>
                  <a:gd name="T10" fmla="*/ 37 w 37"/>
                  <a:gd name="T11" fmla="*/ 20 h 30"/>
                  <a:gd name="T12" fmla="*/ 27 w 37"/>
                  <a:gd name="T13" fmla="*/ 30 h 30"/>
                  <a:gd name="T14" fmla="*/ 10 w 37"/>
                  <a:gd name="T15" fmla="*/ 30 h 30"/>
                  <a:gd name="T16" fmla="*/ 0 w 37"/>
                  <a:gd name="T17" fmla="*/ 20 h 30"/>
                  <a:gd name="T18" fmla="*/ 10 w 37"/>
                  <a:gd name="T19" fmla="*/ 5 h 30"/>
                  <a:gd name="T20" fmla="*/ 5 w 37"/>
                  <a:gd name="T21" fmla="*/ 9 h 30"/>
                  <a:gd name="T22" fmla="*/ 5 w 37"/>
                  <a:gd name="T23" fmla="*/ 20 h 30"/>
                  <a:gd name="T24" fmla="*/ 10 w 37"/>
                  <a:gd name="T25" fmla="*/ 25 h 30"/>
                  <a:gd name="T26" fmla="*/ 27 w 37"/>
                  <a:gd name="T27" fmla="*/ 25 h 30"/>
                  <a:gd name="T28" fmla="*/ 32 w 37"/>
                  <a:gd name="T29" fmla="*/ 20 h 30"/>
                  <a:gd name="T30" fmla="*/ 32 w 37"/>
                  <a:gd name="T31" fmla="*/ 9 h 30"/>
                  <a:gd name="T32" fmla="*/ 27 w 37"/>
                  <a:gd name="T33" fmla="*/ 5 h 30"/>
                  <a:gd name="T34" fmla="*/ 10 w 37"/>
                  <a:gd name="T35"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0">
                    <a:moveTo>
                      <a:pt x="0" y="20"/>
                    </a:moveTo>
                    <a:cubicBezTo>
                      <a:pt x="0" y="9"/>
                      <a:pt x="0" y="9"/>
                      <a:pt x="0" y="9"/>
                    </a:cubicBezTo>
                    <a:cubicBezTo>
                      <a:pt x="0" y="4"/>
                      <a:pt x="5" y="0"/>
                      <a:pt x="10" y="0"/>
                    </a:cubicBezTo>
                    <a:cubicBezTo>
                      <a:pt x="27" y="0"/>
                      <a:pt x="27" y="0"/>
                      <a:pt x="27" y="0"/>
                    </a:cubicBezTo>
                    <a:cubicBezTo>
                      <a:pt x="33" y="0"/>
                      <a:pt x="37" y="4"/>
                      <a:pt x="37" y="9"/>
                    </a:cubicBezTo>
                    <a:cubicBezTo>
                      <a:pt x="37" y="20"/>
                      <a:pt x="37" y="20"/>
                      <a:pt x="37" y="20"/>
                    </a:cubicBezTo>
                    <a:cubicBezTo>
                      <a:pt x="37" y="26"/>
                      <a:pt x="33" y="30"/>
                      <a:pt x="27" y="30"/>
                    </a:cubicBezTo>
                    <a:cubicBezTo>
                      <a:pt x="10" y="30"/>
                      <a:pt x="10" y="30"/>
                      <a:pt x="10" y="30"/>
                    </a:cubicBezTo>
                    <a:cubicBezTo>
                      <a:pt x="5" y="30"/>
                      <a:pt x="0" y="26"/>
                      <a:pt x="0" y="20"/>
                    </a:cubicBezTo>
                    <a:close/>
                    <a:moveTo>
                      <a:pt x="10" y="5"/>
                    </a:moveTo>
                    <a:cubicBezTo>
                      <a:pt x="8" y="5"/>
                      <a:pt x="5" y="7"/>
                      <a:pt x="5" y="9"/>
                    </a:cubicBezTo>
                    <a:cubicBezTo>
                      <a:pt x="5" y="20"/>
                      <a:pt x="5" y="20"/>
                      <a:pt x="5" y="20"/>
                    </a:cubicBezTo>
                    <a:cubicBezTo>
                      <a:pt x="5" y="23"/>
                      <a:pt x="8" y="25"/>
                      <a:pt x="10" y="25"/>
                    </a:cubicBezTo>
                    <a:cubicBezTo>
                      <a:pt x="27" y="25"/>
                      <a:pt x="27" y="25"/>
                      <a:pt x="27" y="25"/>
                    </a:cubicBezTo>
                    <a:cubicBezTo>
                      <a:pt x="30" y="25"/>
                      <a:pt x="32" y="23"/>
                      <a:pt x="32" y="20"/>
                    </a:cubicBezTo>
                    <a:cubicBezTo>
                      <a:pt x="32" y="9"/>
                      <a:pt x="32" y="9"/>
                      <a:pt x="32" y="9"/>
                    </a:cubicBezTo>
                    <a:cubicBezTo>
                      <a:pt x="32" y="7"/>
                      <a:pt x="30" y="5"/>
                      <a:pt x="27" y="5"/>
                    </a:cubicBezTo>
                    <a:lnTo>
                      <a:pt x="10" y="5"/>
                    </a:ln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52" name="Freeform 52">
                <a:extLst>
                  <a:ext uri="{FF2B5EF4-FFF2-40B4-BE49-F238E27FC236}">
                    <a16:creationId xmlns:a16="http://schemas.microsoft.com/office/drawing/2014/main" id="{446F9237-D81D-48A2-AD12-58FD9A46C923}"/>
                  </a:ext>
                </a:extLst>
              </p:cNvPr>
              <p:cNvSpPr>
                <a:spLocks/>
              </p:cNvSpPr>
              <p:nvPr/>
            </p:nvSpPr>
            <p:spPr bwMode="gray">
              <a:xfrm>
                <a:off x="3861" y="2637"/>
                <a:ext cx="25" cy="7"/>
              </a:xfrm>
              <a:custGeom>
                <a:avLst/>
                <a:gdLst>
                  <a:gd name="T0" fmla="*/ 3 w 19"/>
                  <a:gd name="T1" fmla="*/ 5 h 5"/>
                  <a:gd name="T2" fmla="*/ 16 w 19"/>
                  <a:gd name="T3" fmla="*/ 5 h 5"/>
                  <a:gd name="T4" fmla="*/ 19 w 19"/>
                  <a:gd name="T5" fmla="*/ 2 h 5"/>
                  <a:gd name="T6" fmla="*/ 16 w 19"/>
                  <a:gd name="T7" fmla="*/ 0 h 5"/>
                  <a:gd name="T8" fmla="*/ 3 w 19"/>
                  <a:gd name="T9" fmla="*/ 0 h 5"/>
                  <a:gd name="T10" fmla="*/ 0 w 19"/>
                  <a:gd name="T11" fmla="*/ 2 h 5"/>
                  <a:gd name="T12" fmla="*/ 3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3" y="5"/>
                    </a:moveTo>
                    <a:cubicBezTo>
                      <a:pt x="16" y="5"/>
                      <a:pt x="16" y="5"/>
                      <a:pt x="16" y="5"/>
                    </a:cubicBezTo>
                    <a:cubicBezTo>
                      <a:pt x="18" y="5"/>
                      <a:pt x="19" y="4"/>
                      <a:pt x="19" y="2"/>
                    </a:cubicBezTo>
                    <a:cubicBezTo>
                      <a:pt x="19" y="1"/>
                      <a:pt x="18" y="0"/>
                      <a:pt x="16" y="0"/>
                    </a:cubicBezTo>
                    <a:cubicBezTo>
                      <a:pt x="3" y="0"/>
                      <a:pt x="3" y="0"/>
                      <a:pt x="3" y="0"/>
                    </a:cubicBezTo>
                    <a:cubicBezTo>
                      <a:pt x="1" y="0"/>
                      <a:pt x="0" y="1"/>
                      <a:pt x="0" y="2"/>
                    </a:cubicBezTo>
                    <a:cubicBezTo>
                      <a:pt x="0" y="4"/>
                      <a:pt x="1" y="5"/>
                      <a:pt x="3" y="5"/>
                    </a:cubicBez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53" name="Oval 53">
                <a:extLst>
                  <a:ext uri="{FF2B5EF4-FFF2-40B4-BE49-F238E27FC236}">
                    <a16:creationId xmlns:a16="http://schemas.microsoft.com/office/drawing/2014/main" id="{1C72DEC9-C1F2-4A9B-AEFD-4245C380DEBC}"/>
                  </a:ext>
                </a:extLst>
              </p:cNvPr>
              <p:cNvSpPr>
                <a:spLocks noChangeArrowheads="1"/>
              </p:cNvSpPr>
              <p:nvPr/>
            </p:nvSpPr>
            <p:spPr bwMode="gray">
              <a:xfrm>
                <a:off x="3896" y="2636"/>
                <a:ext cx="7" cy="8"/>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54" name="Rectangle 54">
                <a:extLst>
                  <a:ext uri="{FF2B5EF4-FFF2-40B4-BE49-F238E27FC236}">
                    <a16:creationId xmlns:a16="http://schemas.microsoft.com/office/drawing/2014/main" id="{888E7989-5569-4AE0-ABAF-9C07C3DAA9FE}"/>
                  </a:ext>
                </a:extLst>
              </p:cNvPr>
              <p:cNvSpPr>
                <a:spLocks noChangeArrowheads="1"/>
              </p:cNvSpPr>
              <p:nvPr/>
            </p:nvSpPr>
            <p:spPr bwMode="gray">
              <a:xfrm>
                <a:off x="3756" y="2618"/>
                <a:ext cx="11" cy="32"/>
              </a:xfrm>
              <a:prstGeom prst="rect">
                <a:avLst/>
              </a:prstGeom>
              <a:solidFill>
                <a:srgbClr val="3A37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55" name="Rectangle 55">
                <a:extLst>
                  <a:ext uri="{FF2B5EF4-FFF2-40B4-BE49-F238E27FC236}">
                    <a16:creationId xmlns:a16="http://schemas.microsoft.com/office/drawing/2014/main" id="{C7F7E1B1-1D26-44C4-BC75-73AD8D99B553}"/>
                  </a:ext>
                </a:extLst>
              </p:cNvPr>
              <p:cNvSpPr>
                <a:spLocks noChangeArrowheads="1"/>
              </p:cNvSpPr>
              <p:nvPr/>
            </p:nvSpPr>
            <p:spPr bwMode="gray">
              <a:xfrm>
                <a:off x="3951" y="2618"/>
                <a:ext cx="11" cy="32"/>
              </a:xfrm>
              <a:prstGeom prst="rect">
                <a:avLst/>
              </a:prstGeom>
              <a:solidFill>
                <a:srgbClr val="3A37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56" name="Freeform 56">
                <a:extLst>
                  <a:ext uri="{FF2B5EF4-FFF2-40B4-BE49-F238E27FC236}">
                    <a16:creationId xmlns:a16="http://schemas.microsoft.com/office/drawing/2014/main" id="{B8059994-1037-4D2C-A374-6FC84D3FA55C}"/>
                  </a:ext>
                </a:extLst>
              </p:cNvPr>
              <p:cNvSpPr>
                <a:spLocks/>
              </p:cNvSpPr>
              <p:nvPr/>
            </p:nvSpPr>
            <p:spPr bwMode="gray">
              <a:xfrm>
                <a:off x="3619" y="2480"/>
                <a:ext cx="163" cy="66"/>
              </a:xfrm>
              <a:custGeom>
                <a:avLst/>
                <a:gdLst>
                  <a:gd name="T0" fmla="*/ 124 w 125"/>
                  <a:gd name="T1" fmla="*/ 0 h 51"/>
                  <a:gd name="T2" fmla="*/ 8 w 125"/>
                  <a:gd name="T3" fmla="*/ 33 h 51"/>
                  <a:gd name="T4" fmla="*/ 0 w 125"/>
                  <a:gd name="T5" fmla="*/ 42 h 51"/>
                  <a:gd name="T6" fmla="*/ 8 w 125"/>
                  <a:gd name="T7" fmla="*/ 50 h 51"/>
                  <a:gd name="T8" fmla="*/ 105 w 125"/>
                  <a:gd name="T9" fmla="*/ 50 h 51"/>
                  <a:gd name="T10" fmla="*/ 125 w 125"/>
                  <a:gd name="T11" fmla="*/ 39 h 51"/>
                  <a:gd name="T12" fmla="*/ 125 w 125"/>
                  <a:gd name="T13" fmla="*/ 39 h 51"/>
                  <a:gd name="T14" fmla="*/ 124 w 125"/>
                  <a:gd name="T15" fmla="*/ 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51">
                    <a:moveTo>
                      <a:pt x="124" y="0"/>
                    </a:moveTo>
                    <a:cubicBezTo>
                      <a:pt x="77" y="9"/>
                      <a:pt x="26" y="27"/>
                      <a:pt x="8" y="33"/>
                    </a:cubicBezTo>
                    <a:cubicBezTo>
                      <a:pt x="3" y="34"/>
                      <a:pt x="0" y="38"/>
                      <a:pt x="0" y="42"/>
                    </a:cubicBezTo>
                    <a:cubicBezTo>
                      <a:pt x="0" y="47"/>
                      <a:pt x="4" y="50"/>
                      <a:pt x="8" y="50"/>
                    </a:cubicBezTo>
                    <a:cubicBezTo>
                      <a:pt x="105" y="50"/>
                      <a:pt x="105" y="50"/>
                      <a:pt x="105" y="50"/>
                    </a:cubicBezTo>
                    <a:cubicBezTo>
                      <a:pt x="114" y="51"/>
                      <a:pt x="121" y="46"/>
                      <a:pt x="125" y="39"/>
                    </a:cubicBezTo>
                    <a:cubicBezTo>
                      <a:pt x="125" y="39"/>
                      <a:pt x="125" y="39"/>
                      <a:pt x="125" y="39"/>
                    </a:cubicBezTo>
                    <a:cubicBezTo>
                      <a:pt x="123" y="26"/>
                      <a:pt x="122" y="13"/>
                      <a:pt x="124" y="0"/>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57" name="Freeform 57">
                <a:extLst>
                  <a:ext uri="{FF2B5EF4-FFF2-40B4-BE49-F238E27FC236}">
                    <a16:creationId xmlns:a16="http://schemas.microsoft.com/office/drawing/2014/main" id="{FFD82C11-7DAC-4410-8166-4A5DA74A7C52}"/>
                  </a:ext>
                </a:extLst>
              </p:cNvPr>
              <p:cNvSpPr>
                <a:spLocks/>
              </p:cNvSpPr>
              <p:nvPr/>
            </p:nvSpPr>
            <p:spPr bwMode="gray">
              <a:xfrm>
                <a:off x="3778" y="2471"/>
                <a:ext cx="48" cy="68"/>
              </a:xfrm>
              <a:custGeom>
                <a:avLst/>
                <a:gdLst>
                  <a:gd name="T0" fmla="*/ 32 w 37"/>
                  <a:gd name="T1" fmla="*/ 24 h 52"/>
                  <a:gd name="T2" fmla="*/ 34 w 37"/>
                  <a:gd name="T3" fmla="*/ 0 h 52"/>
                  <a:gd name="T4" fmla="*/ 2 w 37"/>
                  <a:gd name="T5" fmla="*/ 3 h 52"/>
                  <a:gd name="T6" fmla="*/ 4 w 37"/>
                  <a:gd name="T7" fmla="*/ 52 h 52"/>
                  <a:gd name="T8" fmla="*/ 37 w 37"/>
                  <a:gd name="T9" fmla="*/ 52 h 52"/>
                  <a:gd name="T10" fmla="*/ 32 w 37"/>
                  <a:gd name="T11" fmla="*/ 24 h 52"/>
                </a:gdLst>
                <a:ahLst/>
                <a:cxnLst>
                  <a:cxn ang="0">
                    <a:pos x="T0" y="T1"/>
                  </a:cxn>
                  <a:cxn ang="0">
                    <a:pos x="T2" y="T3"/>
                  </a:cxn>
                  <a:cxn ang="0">
                    <a:pos x="T4" y="T5"/>
                  </a:cxn>
                  <a:cxn ang="0">
                    <a:pos x="T6" y="T7"/>
                  </a:cxn>
                  <a:cxn ang="0">
                    <a:pos x="T8" y="T9"/>
                  </a:cxn>
                  <a:cxn ang="0">
                    <a:pos x="T10" y="T11"/>
                  </a:cxn>
                </a:cxnLst>
                <a:rect l="0" t="0" r="r" b="b"/>
                <a:pathLst>
                  <a:path w="37" h="52">
                    <a:moveTo>
                      <a:pt x="32" y="24"/>
                    </a:moveTo>
                    <a:cubicBezTo>
                      <a:pt x="31" y="12"/>
                      <a:pt x="33" y="4"/>
                      <a:pt x="34" y="0"/>
                    </a:cubicBezTo>
                    <a:cubicBezTo>
                      <a:pt x="24" y="1"/>
                      <a:pt x="7" y="3"/>
                      <a:pt x="2" y="3"/>
                    </a:cubicBezTo>
                    <a:cubicBezTo>
                      <a:pt x="0" y="20"/>
                      <a:pt x="1" y="36"/>
                      <a:pt x="4" y="52"/>
                    </a:cubicBezTo>
                    <a:cubicBezTo>
                      <a:pt x="13" y="52"/>
                      <a:pt x="29" y="52"/>
                      <a:pt x="37" y="52"/>
                    </a:cubicBezTo>
                    <a:cubicBezTo>
                      <a:pt x="35" y="49"/>
                      <a:pt x="32" y="39"/>
                      <a:pt x="32" y="24"/>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58" name="Freeform 58">
                <a:extLst>
                  <a:ext uri="{FF2B5EF4-FFF2-40B4-BE49-F238E27FC236}">
                    <a16:creationId xmlns:a16="http://schemas.microsoft.com/office/drawing/2014/main" id="{08E27CFF-2954-4242-A373-6CD71950FF1D}"/>
                  </a:ext>
                </a:extLst>
              </p:cNvPr>
              <p:cNvSpPr>
                <a:spLocks/>
              </p:cNvSpPr>
              <p:nvPr/>
            </p:nvSpPr>
            <p:spPr bwMode="gray">
              <a:xfrm>
                <a:off x="3818" y="2107"/>
                <a:ext cx="313" cy="439"/>
              </a:xfrm>
              <a:custGeom>
                <a:avLst/>
                <a:gdLst>
                  <a:gd name="T0" fmla="*/ 180 w 241"/>
                  <a:gd name="T1" fmla="*/ 9 h 338"/>
                  <a:gd name="T2" fmla="*/ 150 w 241"/>
                  <a:gd name="T3" fmla="*/ 1 h 338"/>
                  <a:gd name="T4" fmla="*/ 122 w 241"/>
                  <a:gd name="T5" fmla="*/ 19 h 338"/>
                  <a:gd name="T6" fmla="*/ 151 w 241"/>
                  <a:gd name="T7" fmla="*/ 255 h 338"/>
                  <a:gd name="T8" fmla="*/ 119 w 241"/>
                  <a:gd name="T9" fmla="*/ 256 h 338"/>
                  <a:gd name="T10" fmla="*/ 3 w 241"/>
                  <a:gd name="T11" fmla="*/ 280 h 338"/>
                  <a:gd name="T12" fmla="*/ 1 w 241"/>
                  <a:gd name="T13" fmla="*/ 304 h 338"/>
                  <a:gd name="T14" fmla="*/ 1 w 241"/>
                  <a:gd name="T15" fmla="*/ 315 h 338"/>
                  <a:gd name="T16" fmla="*/ 6 w 241"/>
                  <a:gd name="T17" fmla="*/ 332 h 338"/>
                  <a:gd name="T18" fmla="*/ 211 w 241"/>
                  <a:gd name="T19" fmla="*/ 332 h 338"/>
                  <a:gd name="T20" fmla="*/ 233 w 241"/>
                  <a:gd name="T21" fmla="*/ 304 h 338"/>
                  <a:gd name="T22" fmla="*/ 180 w 241"/>
                  <a:gd name="T23" fmla="*/ 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1" h="338">
                    <a:moveTo>
                      <a:pt x="180" y="9"/>
                    </a:moveTo>
                    <a:cubicBezTo>
                      <a:pt x="172" y="2"/>
                      <a:pt x="161" y="0"/>
                      <a:pt x="150" y="1"/>
                    </a:cubicBezTo>
                    <a:cubicBezTo>
                      <a:pt x="138" y="3"/>
                      <a:pt x="129" y="9"/>
                      <a:pt x="122" y="19"/>
                    </a:cubicBezTo>
                    <a:cubicBezTo>
                      <a:pt x="93" y="62"/>
                      <a:pt x="150" y="247"/>
                      <a:pt x="151" y="255"/>
                    </a:cubicBezTo>
                    <a:cubicBezTo>
                      <a:pt x="142" y="255"/>
                      <a:pt x="131" y="255"/>
                      <a:pt x="119" y="256"/>
                    </a:cubicBezTo>
                    <a:cubicBezTo>
                      <a:pt x="67" y="261"/>
                      <a:pt x="7" y="271"/>
                      <a:pt x="3" y="280"/>
                    </a:cubicBezTo>
                    <a:cubicBezTo>
                      <a:pt x="2" y="284"/>
                      <a:pt x="0" y="292"/>
                      <a:pt x="1" y="304"/>
                    </a:cubicBezTo>
                    <a:cubicBezTo>
                      <a:pt x="1" y="308"/>
                      <a:pt x="1" y="312"/>
                      <a:pt x="1" y="315"/>
                    </a:cubicBezTo>
                    <a:cubicBezTo>
                      <a:pt x="3" y="324"/>
                      <a:pt x="5" y="330"/>
                      <a:pt x="6" y="332"/>
                    </a:cubicBezTo>
                    <a:cubicBezTo>
                      <a:pt x="12" y="338"/>
                      <a:pt x="150" y="338"/>
                      <a:pt x="211" y="332"/>
                    </a:cubicBezTo>
                    <a:cubicBezTo>
                      <a:pt x="225" y="331"/>
                      <a:pt x="232" y="317"/>
                      <a:pt x="233" y="304"/>
                    </a:cubicBezTo>
                    <a:cubicBezTo>
                      <a:pt x="241" y="205"/>
                      <a:pt x="212" y="39"/>
                      <a:pt x="180" y="9"/>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59" name="Freeform 59">
                <a:extLst>
                  <a:ext uri="{FF2B5EF4-FFF2-40B4-BE49-F238E27FC236}">
                    <a16:creationId xmlns:a16="http://schemas.microsoft.com/office/drawing/2014/main" id="{92FE4CF4-FE96-44BA-8DAD-1A3C4BA31A67}"/>
                  </a:ext>
                </a:extLst>
              </p:cNvPr>
              <p:cNvSpPr>
                <a:spLocks/>
              </p:cNvSpPr>
              <p:nvPr/>
            </p:nvSpPr>
            <p:spPr bwMode="gray">
              <a:xfrm>
                <a:off x="3581" y="1604"/>
                <a:ext cx="351" cy="446"/>
              </a:xfrm>
              <a:custGeom>
                <a:avLst/>
                <a:gdLst>
                  <a:gd name="T0" fmla="*/ 191 w 270"/>
                  <a:gd name="T1" fmla="*/ 16 h 343"/>
                  <a:gd name="T2" fmla="*/ 253 w 270"/>
                  <a:gd name="T3" fmla="*/ 138 h 343"/>
                  <a:gd name="T4" fmla="*/ 270 w 270"/>
                  <a:gd name="T5" fmla="*/ 264 h 343"/>
                  <a:gd name="T6" fmla="*/ 122 w 270"/>
                  <a:gd name="T7" fmla="*/ 340 h 343"/>
                  <a:gd name="T8" fmla="*/ 34 w 270"/>
                  <a:gd name="T9" fmla="*/ 229 h 343"/>
                  <a:gd name="T10" fmla="*/ 15 w 270"/>
                  <a:gd name="T11" fmla="*/ 125 h 343"/>
                  <a:gd name="T12" fmla="*/ 0 w 270"/>
                  <a:gd name="T13" fmla="*/ 53 h 343"/>
                  <a:gd name="T14" fmla="*/ 191 w 270"/>
                  <a:gd name="T15" fmla="*/ 16 h 3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43">
                    <a:moveTo>
                      <a:pt x="191" y="16"/>
                    </a:moveTo>
                    <a:cubicBezTo>
                      <a:pt x="184" y="62"/>
                      <a:pt x="212" y="127"/>
                      <a:pt x="253" y="138"/>
                    </a:cubicBezTo>
                    <a:cubicBezTo>
                      <a:pt x="257" y="166"/>
                      <a:pt x="264" y="222"/>
                      <a:pt x="270" y="264"/>
                    </a:cubicBezTo>
                    <a:cubicBezTo>
                      <a:pt x="243" y="299"/>
                      <a:pt x="160" y="343"/>
                      <a:pt x="122" y="340"/>
                    </a:cubicBezTo>
                    <a:cubicBezTo>
                      <a:pt x="66" y="335"/>
                      <a:pt x="38" y="265"/>
                      <a:pt x="34" y="229"/>
                    </a:cubicBezTo>
                    <a:cubicBezTo>
                      <a:pt x="31" y="205"/>
                      <a:pt x="34" y="181"/>
                      <a:pt x="15" y="125"/>
                    </a:cubicBezTo>
                    <a:cubicBezTo>
                      <a:pt x="4" y="91"/>
                      <a:pt x="2" y="67"/>
                      <a:pt x="0" y="53"/>
                    </a:cubicBezTo>
                    <a:cubicBezTo>
                      <a:pt x="65" y="68"/>
                      <a:pt x="158" y="0"/>
                      <a:pt x="191" y="16"/>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60" name="Freeform 60">
                <a:extLst>
                  <a:ext uri="{FF2B5EF4-FFF2-40B4-BE49-F238E27FC236}">
                    <a16:creationId xmlns:a16="http://schemas.microsoft.com/office/drawing/2014/main" id="{3C4A4FF8-7EB4-4C9B-B61E-39DCF3F50EB2}"/>
                  </a:ext>
                </a:extLst>
              </p:cNvPr>
              <p:cNvSpPr>
                <a:spLocks/>
              </p:cNvSpPr>
              <p:nvPr/>
            </p:nvSpPr>
            <p:spPr bwMode="gray">
              <a:xfrm>
                <a:off x="3507" y="1435"/>
                <a:ext cx="559" cy="534"/>
              </a:xfrm>
              <a:custGeom>
                <a:avLst/>
                <a:gdLst>
                  <a:gd name="T0" fmla="*/ 416 w 430"/>
                  <a:gd name="T1" fmla="*/ 179 h 411"/>
                  <a:gd name="T2" fmla="*/ 334 w 430"/>
                  <a:gd name="T3" fmla="*/ 77 h 411"/>
                  <a:gd name="T4" fmla="*/ 143 w 430"/>
                  <a:gd name="T5" fmla="*/ 56 h 411"/>
                  <a:gd name="T6" fmla="*/ 0 w 430"/>
                  <a:gd name="T7" fmla="*/ 125 h 411"/>
                  <a:gd name="T8" fmla="*/ 248 w 430"/>
                  <a:gd name="T9" fmla="*/ 146 h 411"/>
                  <a:gd name="T10" fmla="*/ 310 w 430"/>
                  <a:gd name="T11" fmla="*/ 268 h 411"/>
                  <a:gd name="T12" fmla="*/ 329 w 430"/>
                  <a:gd name="T13" fmla="*/ 411 h 411"/>
                  <a:gd name="T14" fmla="*/ 416 w 430"/>
                  <a:gd name="T15" fmla="*/ 179 h 4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0" h="411">
                    <a:moveTo>
                      <a:pt x="416" y="179"/>
                    </a:moveTo>
                    <a:cubicBezTo>
                      <a:pt x="406" y="99"/>
                      <a:pt x="361" y="75"/>
                      <a:pt x="334" y="77"/>
                    </a:cubicBezTo>
                    <a:cubicBezTo>
                      <a:pt x="326" y="0"/>
                      <a:pt x="211" y="12"/>
                      <a:pt x="143" y="56"/>
                    </a:cubicBezTo>
                    <a:cubicBezTo>
                      <a:pt x="97" y="87"/>
                      <a:pt x="65" y="129"/>
                      <a:pt x="0" y="125"/>
                    </a:cubicBezTo>
                    <a:cubicBezTo>
                      <a:pt x="46" y="259"/>
                      <a:pt x="203" y="124"/>
                      <a:pt x="248" y="146"/>
                    </a:cubicBezTo>
                    <a:cubicBezTo>
                      <a:pt x="241" y="192"/>
                      <a:pt x="269" y="257"/>
                      <a:pt x="310" y="268"/>
                    </a:cubicBezTo>
                    <a:cubicBezTo>
                      <a:pt x="314" y="299"/>
                      <a:pt x="323" y="368"/>
                      <a:pt x="329" y="411"/>
                    </a:cubicBezTo>
                    <a:cubicBezTo>
                      <a:pt x="348" y="388"/>
                      <a:pt x="430" y="301"/>
                      <a:pt x="416" y="179"/>
                    </a:cubicBez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61" name="Freeform 61">
                <a:extLst>
                  <a:ext uri="{FF2B5EF4-FFF2-40B4-BE49-F238E27FC236}">
                    <a16:creationId xmlns:a16="http://schemas.microsoft.com/office/drawing/2014/main" id="{2FFFB6C7-5625-43EF-AE60-209E0019A526}"/>
                  </a:ext>
                </a:extLst>
              </p:cNvPr>
              <p:cNvSpPr>
                <a:spLocks/>
              </p:cNvSpPr>
              <p:nvPr/>
            </p:nvSpPr>
            <p:spPr bwMode="gray">
              <a:xfrm>
                <a:off x="3904" y="1739"/>
                <a:ext cx="81" cy="125"/>
              </a:xfrm>
              <a:custGeom>
                <a:avLst/>
                <a:gdLst>
                  <a:gd name="T0" fmla="*/ 0 w 62"/>
                  <a:gd name="T1" fmla="*/ 34 h 96"/>
                  <a:gd name="T2" fmla="*/ 8 w 62"/>
                  <a:gd name="T3" fmla="*/ 96 h 96"/>
                  <a:gd name="T4" fmla="*/ 0 w 62"/>
                  <a:gd name="T5" fmla="*/ 34 h 96"/>
                </a:gdLst>
                <a:ahLst/>
                <a:cxnLst>
                  <a:cxn ang="0">
                    <a:pos x="T0" y="T1"/>
                  </a:cxn>
                  <a:cxn ang="0">
                    <a:pos x="T2" y="T3"/>
                  </a:cxn>
                  <a:cxn ang="0">
                    <a:pos x="T4" y="T5"/>
                  </a:cxn>
                </a:cxnLst>
                <a:rect l="0" t="0" r="r" b="b"/>
                <a:pathLst>
                  <a:path w="62" h="96">
                    <a:moveTo>
                      <a:pt x="0" y="34"/>
                    </a:moveTo>
                    <a:cubicBezTo>
                      <a:pt x="39" y="0"/>
                      <a:pt x="62" y="96"/>
                      <a:pt x="8" y="96"/>
                    </a:cubicBezTo>
                    <a:cubicBezTo>
                      <a:pt x="5" y="72"/>
                      <a:pt x="2" y="49"/>
                      <a:pt x="0" y="34"/>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62" name="Freeform 62">
                <a:extLst>
                  <a:ext uri="{FF2B5EF4-FFF2-40B4-BE49-F238E27FC236}">
                    <a16:creationId xmlns:a16="http://schemas.microsoft.com/office/drawing/2014/main" id="{347733FB-C8CD-4478-80B2-1C86C8D8A3CC}"/>
                  </a:ext>
                </a:extLst>
              </p:cNvPr>
              <p:cNvSpPr>
                <a:spLocks/>
              </p:cNvSpPr>
              <p:nvPr/>
            </p:nvSpPr>
            <p:spPr bwMode="gray">
              <a:xfrm>
                <a:off x="3693" y="1942"/>
                <a:ext cx="96" cy="44"/>
              </a:xfrm>
              <a:custGeom>
                <a:avLst/>
                <a:gdLst>
                  <a:gd name="T0" fmla="*/ 74 w 74"/>
                  <a:gd name="T1" fmla="*/ 0 h 34"/>
                  <a:gd name="T2" fmla="*/ 0 w 74"/>
                  <a:gd name="T3" fmla="*/ 12 h 34"/>
                  <a:gd name="T4" fmla="*/ 74 w 74"/>
                  <a:gd name="T5" fmla="*/ 0 h 34"/>
                </a:gdLst>
                <a:ahLst/>
                <a:cxnLst>
                  <a:cxn ang="0">
                    <a:pos x="T0" y="T1"/>
                  </a:cxn>
                  <a:cxn ang="0">
                    <a:pos x="T2" y="T3"/>
                  </a:cxn>
                  <a:cxn ang="0">
                    <a:pos x="T4" y="T5"/>
                  </a:cxn>
                </a:cxnLst>
                <a:rect l="0" t="0" r="r" b="b"/>
                <a:pathLst>
                  <a:path w="74" h="34">
                    <a:moveTo>
                      <a:pt x="74" y="0"/>
                    </a:moveTo>
                    <a:cubicBezTo>
                      <a:pt x="42" y="12"/>
                      <a:pt x="7" y="13"/>
                      <a:pt x="0" y="12"/>
                    </a:cubicBezTo>
                    <a:cubicBezTo>
                      <a:pt x="1" y="34"/>
                      <a:pt x="65" y="20"/>
                      <a:pt x="74" y="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63" name="Freeform 63">
                <a:extLst>
                  <a:ext uri="{FF2B5EF4-FFF2-40B4-BE49-F238E27FC236}">
                    <a16:creationId xmlns:a16="http://schemas.microsoft.com/office/drawing/2014/main" id="{63BE18DE-206B-4B29-A927-617AB113BDE2}"/>
                  </a:ext>
                </a:extLst>
              </p:cNvPr>
              <p:cNvSpPr>
                <a:spLocks/>
              </p:cNvSpPr>
              <p:nvPr/>
            </p:nvSpPr>
            <p:spPr bwMode="gray">
              <a:xfrm>
                <a:off x="3713" y="1980"/>
                <a:ext cx="45" cy="21"/>
              </a:xfrm>
              <a:custGeom>
                <a:avLst/>
                <a:gdLst>
                  <a:gd name="T0" fmla="*/ 35 w 35"/>
                  <a:gd name="T1" fmla="*/ 0 h 16"/>
                  <a:gd name="T2" fmla="*/ 0 w 35"/>
                  <a:gd name="T3" fmla="*/ 5 h 16"/>
                  <a:gd name="T4" fmla="*/ 35 w 35"/>
                  <a:gd name="T5" fmla="*/ 0 h 16"/>
                </a:gdLst>
                <a:ahLst/>
                <a:cxnLst>
                  <a:cxn ang="0">
                    <a:pos x="T0" y="T1"/>
                  </a:cxn>
                  <a:cxn ang="0">
                    <a:pos x="T2" y="T3"/>
                  </a:cxn>
                  <a:cxn ang="0">
                    <a:pos x="T4" y="T5"/>
                  </a:cxn>
                </a:cxnLst>
                <a:rect l="0" t="0" r="r" b="b"/>
                <a:pathLst>
                  <a:path w="35" h="16">
                    <a:moveTo>
                      <a:pt x="35" y="0"/>
                    </a:moveTo>
                    <a:cubicBezTo>
                      <a:pt x="20" y="5"/>
                      <a:pt x="3" y="6"/>
                      <a:pt x="0" y="5"/>
                    </a:cubicBezTo>
                    <a:cubicBezTo>
                      <a:pt x="0" y="16"/>
                      <a:pt x="31" y="9"/>
                      <a:pt x="35" y="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64" name="Freeform 64">
                <a:extLst>
                  <a:ext uri="{FF2B5EF4-FFF2-40B4-BE49-F238E27FC236}">
                    <a16:creationId xmlns:a16="http://schemas.microsoft.com/office/drawing/2014/main" id="{46F0D8D8-0456-4F87-B211-EC2B511587B2}"/>
                  </a:ext>
                </a:extLst>
              </p:cNvPr>
              <p:cNvSpPr>
                <a:spLocks/>
              </p:cNvSpPr>
              <p:nvPr/>
            </p:nvSpPr>
            <p:spPr bwMode="gray">
              <a:xfrm>
                <a:off x="3769" y="1791"/>
                <a:ext cx="32" cy="55"/>
              </a:xfrm>
              <a:custGeom>
                <a:avLst/>
                <a:gdLst>
                  <a:gd name="T0" fmla="*/ 2 w 25"/>
                  <a:gd name="T1" fmla="*/ 24 h 42"/>
                  <a:gd name="T2" fmla="*/ 15 w 25"/>
                  <a:gd name="T3" fmla="*/ 41 h 42"/>
                  <a:gd name="T4" fmla="*/ 23 w 25"/>
                  <a:gd name="T5" fmla="*/ 21 h 42"/>
                  <a:gd name="T6" fmla="*/ 10 w 25"/>
                  <a:gd name="T7" fmla="*/ 1 h 42"/>
                  <a:gd name="T8" fmla="*/ 2 w 25"/>
                  <a:gd name="T9" fmla="*/ 24 h 42"/>
                </a:gdLst>
                <a:ahLst/>
                <a:cxnLst>
                  <a:cxn ang="0">
                    <a:pos x="T0" y="T1"/>
                  </a:cxn>
                  <a:cxn ang="0">
                    <a:pos x="T2" y="T3"/>
                  </a:cxn>
                  <a:cxn ang="0">
                    <a:pos x="T4" y="T5"/>
                  </a:cxn>
                  <a:cxn ang="0">
                    <a:pos x="T6" y="T7"/>
                  </a:cxn>
                  <a:cxn ang="0">
                    <a:pos x="T8" y="T9"/>
                  </a:cxn>
                </a:cxnLst>
                <a:rect l="0" t="0" r="r" b="b"/>
                <a:pathLst>
                  <a:path w="25" h="42">
                    <a:moveTo>
                      <a:pt x="2" y="24"/>
                    </a:moveTo>
                    <a:cubicBezTo>
                      <a:pt x="4" y="36"/>
                      <a:pt x="9" y="42"/>
                      <a:pt x="15" y="41"/>
                    </a:cubicBezTo>
                    <a:cubicBezTo>
                      <a:pt x="21" y="40"/>
                      <a:pt x="25" y="33"/>
                      <a:pt x="23" y="21"/>
                    </a:cubicBezTo>
                    <a:cubicBezTo>
                      <a:pt x="22" y="9"/>
                      <a:pt x="16" y="0"/>
                      <a:pt x="10" y="1"/>
                    </a:cubicBezTo>
                    <a:cubicBezTo>
                      <a:pt x="4" y="2"/>
                      <a:pt x="0" y="12"/>
                      <a:pt x="2" y="24"/>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65" name="Freeform 65">
                <a:extLst>
                  <a:ext uri="{FF2B5EF4-FFF2-40B4-BE49-F238E27FC236}">
                    <a16:creationId xmlns:a16="http://schemas.microsoft.com/office/drawing/2014/main" id="{BF3E7324-08AC-46CA-8EE8-EAC1F8ADCB31}"/>
                  </a:ext>
                </a:extLst>
              </p:cNvPr>
              <p:cNvSpPr>
                <a:spLocks/>
              </p:cNvSpPr>
              <p:nvPr/>
            </p:nvSpPr>
            <p:spPr bwMode="gray">
              <a:xfrm>
                <a:off x="3737" y="1733"/>
                <a:ext cx="82" cy="40"/>
              </a:xfrm>
              <a:custGeom>
                <a:avLst/>
                <a:gdLst>
                  <a:gd name="T0" fmla="*/ 63 w 63"/>
                  <a:gd name="T1" fmla="*/ 25 h 31"/>
                  <a:gd name="T2" fmla="*/ 4 w 63"/>
                  <a:gd name="T3" fmla="*/ 19 h 31"/>
                  <a:gd name="T4" fmla="*/ 12 w 63"/>
                  <a:gd name="T5" fmla="*/ 29 h 31"/>
                  <a:gd name="T6" fmla="*/ 63 w 63"/>
                  <a:gd name="T7" fmla="*/ 25 h 31"/>
                </a:gdLst>
                <a:ahLst/>
                <a:cxnLst>
                  <a:cxn ang="0">
                    <a:pos x="T0" y="T1"/>
                  </a:cxn>
                  <a:cxn ang="0">
                    <a:pos x="T2" y="T3"/>
                  </a:cxn>
                  <a:cxn ang="0">
                    <a:pos x="T4" y="T5"/>
                  </a:cxn>
                  <a:cxn ang="0">
                    <a:pos x="T6" y="T7"/>
                  </a:cxn>
                </a:cxnLst>
                <a:rect l="0" t="0" r="r" b="b"/>
                <a:pathLst>
                  <a:path w="63" h="31">
                    <a:moveTo>
                      <a:pt x="63" y="25"/>
                    </a:moveTo>
                    <a:cubicBezTo>
                      <a:pt x="46" y="0"/>
                      <a:pt x="14" y="7"/>
                      <a:pt x="4" y="19"/>
                    </a:cubicBezTo>
                    <a:cubicBezTo>
                      <a:pt x="0" y="24"/>
                      <a:pt x="5" y="31"/>
                      <a:pt x="12" y="29"/>
                    </a:cubicBezTo>
                    <a:cubicBezTo>
                      <a:pt x="20" y="27"/>
                      <a:pt x="39" y="18"/>
                      <a:pt x="63" y="25"/>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66" name="Freeform 66">
                <a:extLst>
                  <a:ext uri="{FF2B5EF4-FFF2-40B4-BE49-F238E27FC236}">
                    <a16:creationId xmlns:a16="http://schemas.microsoft.com/office/drawing/2014/main" id="{C11D2E98-CE79-401E-80EB-742F76212447}"/>
                  </a:ext>
                </a:extLst>
              </p:cNvPr>
              <p:cNvSpPr>
                <a:spLocks/>
              </p:cNvSpPr>
              <p:nvPr/>
            </p:nvSpPr>
            <p:spPr bwMode="gray">
              <a:xfrm>
                <a:off x="3688" y="1799"/>
                <a:ext cx="52" cy="117"/>
              </a:xfrm>
              <a:custGeom>
                <a:avLst/>
                <a:gdLst>
                  <a:gd name="T0" fmla="*/ 40 w 40"/>
                  <a:gd name="T1" fmla="*/ 86 h 90"/>
                  <a:gd name="T2" fmla="*/ 10 w 40"/>
                  <a:gd name="T3" fmla="*/ 74 h 90"/>
                  <a:gd name="T4" fmla="*/ 19 w 40"/>
                  <a:gd name="T5" fmla="*/ 0 h 90"/>
                  <a:gd name="T6" fmla="*/ 1 w 40"/>
                  <a:gd name="T7" fmla="*/ 75 h 90"/>
                  <a:gd name="T8" fmla="*/ 4 w 40"/>
                  <a:gd name="T9" fmla="*/ 84 h 90"/>
                  <a:gd name="T10" fmla="*/ 40 w 40"/>
                  <a:gd name="T11" fmla="*/ 86 h 90"/>
                </a:gdLst>
                <a:ahLst/>
                <a:cxnLst>
                  <a:cxn ang="0">
                    <a:pos x="T0" y="T1"/>
                  </a:cxn>
                  <a:cxn ang="0">
                    <a:pos x="T2" y="T3"/>
                  </a:cxn>
                  <a:cxn ang="0">
                    <a:pos x="T4" y="T5"/>
                  </a:cxn>
                  <a:cxn ang="0">
                    <a:pos x="T6" y="T7"/>
                  </a:cxn>
                  <a:cxn ang="0">
                    <a:pos x="T8" y="T9"/>
                  </a:cxn>
                  <a:cxn ang="0">
                    <a:pos x="T10" y="T11"/>
                  </a:cxn>
                </a:cxnLst>
                <a:rect l="0" t="0" r="r" b="b"/>
                <a:pathLst>
                  <a:path w="40" h="90">
                    <a:moveTo>
                      <a:pt x="40" y="86"/>
                    </a:moveTo>
                    <a:cubicBezTo>
                      <a:pt x="26" y="86"/>
                      <a:pt x="10" y="81"/>
                      <a:pt x="10" y="74"/>
                    </a:cubicBezTo>
                    <a:cubicBezTo>
                      <a:pt x="11" y="65"/>
                      <a:pt x="21" y="34"/>
                      <a:pt x="19" y="0"/>
                    </a:cubicBezTo>
                    <a:cubicBezTo>
                      <a:pt x="15" y="26"/>
                      <a:pt x="2" y="66"/>
                      <a:pt x="1" y="75"/>
                    </a:cubicBezTo>
                    <a:cubicBezTo>
                      <a:pt x="0" y="78"/>
                      <a:pt x="1" y="82"/>
                      <a:pt x="4" y="84"/>
                    </a:cubicBezTo>
                    <a:cubicBezTo>
                      <a:pt x="9" y="89"/>
                      <a:pt x="30" y="90"/>
                      <a:pt x="40" y="86"/>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67" name="Freeform 67">
                <a:extLst>
                  <a:ext uri="{FF2B5EF4-FFF2-40B4-BE49-F238E27FC236}">
                    <a16:creationId xmlns:a16="http://schemas.microsoft.com/office/drawing/2014/main" id="{03DA0157-A3A6-43B8-9D38-1609E836139C}"/>
                  </a:ext>
                </a:extLst>
              </p:cNvPr>
              <p:cNvSpPr>
                <a:spLocks/>
              </p:cNvSpPr>
              <p:nvPr/>
            </p:nvSpPr>
            <p:spPr bwMode="gray">
              <a:xfrm>
                <a:off x="3639" y="1810"/>
                <a:ext cx="32" cy="53"/>
              </a:xfrm>
              <a:custGeom>
                <a:avLst/>
                <a:gdLst>
                  <a:gd name="T0" fmla="*/ 23 w 25"/>
                  <a:gd name="T1" fmla="*/ 21 h 41"/>
                  <a:gd name="T2" fmla="*/ 15 w 25"/>
                  <a:gd name="T3" fmla="*/ 41 h 41"/>
                  <a:gd name="T4" fmla="*/ 2 w 25"/>
                  <a:gd name="T5" fmla="*/ 24 h 41"/>
                  <a:gd name="T6" fmla="*/ 10 w 25"/>
                  <a:gd name="T7" fmla="*/ 0 h 41"/>
                  <a:gd name="T8" fmla="*/ 23 w 25"/>
                  <a:gd name="T9" fmla="*/ 21 h 41"/>
                </a:gdLst>
                <a:ahLst/>
                <a:cxnLst>
                  <a:cxn ang="0">
                    <a:pos x="T0" y="T1"/>
                  </a:cxn>
                  <a:cxn ang="0">
                    <a:pos x="T2" y="T3"/>
                  </a:cxn>
                  <a:cxn ang="0">
                    <a:pos x="T4" y="T5"/>
                  </a:cxn>
                  <a:cxn ang="0">
                    <a:pos x="T6" y="T7"/>
                  </a:cxn>
                  <a:cxn ang="0">
                    <a:pos x="T8" y="T9"/>
                  </a:cxn>
                </a:cxnLst>
                <a:rect l="0" t="0" r="r" b="b"/>
                <a:pathLst>
                  <a:path w="25" h="41">
                    <a:moveTo>
                      <a:pt x="23" y="21"/>
                    </a:moveTo>
                    <a:cubicBezTo>
                      <a:pt x="25" y="33"/>
                      <a:pt x="21" y="40"/>
                      <a:pt x="15" y="41"/>
                    </a:cubicBezTo>
                    <a:cubicBezTo>
                      <a:pt x="9" y="41"/>
                      <a:pt x="4" y="36"/>
                      <a:pt x="2" y="24"/>
                    </a:cubicBezTo>
                    <a:cubicBezTo>
                      <a:pt x="0" y="12"/>
                      <a:pt x="4" y="1"/>
                      <a:pt x="10" y="0"/>
                    </a:cubicBezTo>
                    <a:cubicBezTo>
                      <a:pt x="16" y="0"/>
                      <a:pt x="22" y="9"/>
                      <a:pt x="23" y="21"/>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68" name="Freeform 68">
                <a:extLst>
                  <a:ext uri="{FF2B5EF4-FFF2-40B4-BE49-F238E27FC236}">
                    <a16:creationId xmlns:a16="http://schemas.microsoft.com/office/drawing/2014/main" id="{057ED3ED-952F-4086-B85D-2CD75090E408}"/>
                  </a:ext>
                </a:extLst>
              </p:cNvPr>
              <p:cNvSpPr>
                <a:spLocks/>
              </p:cNvSpPr>
              <p:nvPr/>
            </p:nvSpPr>
            <p:spPr bwMode="gray">
              <a:xfrm>
                <a:off x="3607" y="1755"/>
                <a:ext cx="78" cy="39"/>
              </a:xfrm>
              <a:custGeom>
                <a:avLst/>
                <a:gdLst>
                  <a:gd name="T0" fmla="*/ 0 w 60"/>
                  <a:gd name="T1" fmla="*/ 30 h 30"/>
                  <a:gd name="T2" fmla="*/ 55 w 60"/>
                  <a:gd name="T3" fmla="*/ 9 h 30"/>
                  <a:gd name="T4" fmla="*/ 51 w 60"/>
                  <a:gd name="T5" fmla="*/ 20 h 30"/>
                  <a:gd name="T6" fmla="*/ 0 w 60"/>
                  <a:gd name="T7" fmla="*/ 30 h 30"/>
                </a:gdLst>
                <a:ahLst/>
                <a:cxnLst>
                  <a:cxn ang="0">
                    <a:pos x="T0" y="T1"/>
                  </a:cxn>
                  <a:cxn ang="0">
                    <a:pos x="T2" y="T3"/>
                  </a:cxn>
                  <a:cxn ang="0">
                    <a:pos x="T4" y="T5"/>
                  </a:cxn>
                  <a:cxn ang="0">
                    <a:pos x="T6" y="T7"/>
                  </a:cxn>
                </a:cxnLst>
                <a:rect l="0" t="0" r="r" b="b"/>
                <a:pathLst>
                  <a:path w="60" h="30">
                    <a:moveTo>
                      <a:pt x="0" y="30"/>
                    </a:moveTo>
                    <a:cubicBezTo>
                      <a:pt x="10" y="2"/>
                      <a:pt x="42" y="0"/>
                      <a:pt x="55" y="9"/>
                    </a:cubicBezTo>
                    <a:cubicBezTo>
                      <a:pt x="60" y="12"/>
                      <a:pt x="57" y="21"/>
                      <a:pt x="51" y="20"/>
                    </a:cubicBezTo>
                    <a:cubicBezTo>
                      <a:pt x="42" y="20"/>
                      <a:pt x="22" y="17"/>
                      <a:pt x="0" y="30"/>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69" name="Rectangle 69">
                <a:extLst>
                  <a:ext uri="{FF2B5EF4-FFF2-40B4-BE49-F238E27FC236}">
                    <a16:creationId xmlns:a16="http://schemas.microsoft.com/office/drawing/2014/main" id="{2EE66236-A55B-46E1-AC31-1E3C12C9FD79}"/>
                  </a:ext>
                </a:extLst>
              </p:cNvPr>
              <p:cNvSpPr>
                <a:spLocks noChangeArrowheads="1"/>
              </p:cNvSpPr>
              <p:nvPr/>
            </p:nvSpPr>
            <p:spPr bwMode="gray">
              <a:xfrm>
                <a:off x="2605" y="2545"/>
                <a:ext cx="1844" cy="61"/>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70" name="Rectangle 70">
                <a:extLst>
                  <a:ext uri="{FF2B5EF4-FFF2-40B4-BE49-F238E27FC236}">
                    <a16:creationId xmlns:a16="http://schemas.microsoft.com/office/drawing/2014/main" id="{8C124E63-2781-4105-93F7-42F1D2CC915F}"/>
                  </a:ext>
                </a:extLst>
              </p:cNvPr>
              <p:cNvSpPr>
                <a:spLocks noChangeArrowheads="1"/>
              </p:cNvSpPr>
              <p:nvPr/>
            </p:nvSpPr>
            <p:spPr bwMode="gray">
              <a:xfrm>
                <a:off x="3893" y="2545"/>
                <a:ext cx="556" cy="61"/>
              </a:xfrm>
              <a:prstGeom prst="rect">
                <a:avLst/>
              </a:prstGeom>
              <a:solidFill>
                <a:srgbClr val="F7F7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71" name="Freeform 71">
                <a:extLst>
                  <a:ext uri="{FF2B5EF4-FFF2-40B4-BE49-F238E27FC236}">
                    <a16:creationId xmlns:a16="http://schemas.microsoft.com/office/drawing/2014/main" id="{7F2CECA7-7F6B-4465-8911-DC3E70185D2D}"/>
                  </a:ext>
                </a:extLst>
              </p:cNvPr>
              <p:cNvSpPr>
                <a:spLocks noEditPoints="1"/>
              </p:cNvSpPr>
              <p:nvPr/>
            </p:nvSpPr>
            <p:spPr bwMode="gray">
              <a:xfrm>
                <a:off x="3805" y="2606"/>
                <a:ext cx="464" cy="714"/>
              </a:xfrm>
              <a:custGeom>
                <a:avLst/>
                <a:gdLst>
                  <a:gd name="T0" fmla="*/ 0 w 464"/>
                  <a:gd name="T1" fmla="*/ 714 h 714"/>
                  <a:gd name="T2" fmla="*/ 35 w 464"/>
                  <a:gd name="T3" fmla="*/ 714 h 714"/>
                  <a:gd name="T4" fmla="*/ 35 w 464"/>
                  <a:gd name="T5" fmla="*/ 0 h 714"/>
                  <a:gd name="T6" fmla="*/ 0 w 464"/>
                  <a:gd name="T7" fmla="*/ 0 h 714"/>
                  <a:gd name="T8" fmla="*/ 0 w 464"/>
                  <a:gd name="T9" fmla="*/ 714 h 714"/>
                  <a:gd name="T10" fmla="*/ 429 w 464"/>
                  <a:gd name="T11" fmla="*/ 42 h 714"/>
                  <a:gd name="T12" fmla="*/ 429 w 464"/>
                  <a:gd name="T13" fmla="*/ 714 h 714"/>
                  <a:gd name="T14" fmla="*/ 464 w 464"/>
                  <a:gd name="T15" fmla="*/ 714 h 714"/>
                  <a:gd name="T16" fmla="*/ 464 w 464"/>
                  <a:gd name="T17" fmla="*/ 42 h 714"/>
                  <a:gd name="T18" fmla="*/ 429 w 464"/>
                  <a:gd name="T19" fmla="*/ 4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4" h="714">
                    <a:moveTo>
                      <a:pt x="0" y="714"/>
                    </a:moveTo>
                    <a:lnTo>
                      <a:pt x="35" y="714"/>
                    </a:lnTo>
                    <a:lnTo>
                      <a:pt x="35" y="0"/>
                    </a:lnTo>
                    <a:lnTo>
                      <a:pt x="0" y="0"/>
                    </a:lnTo>
                    <a:lnTo>
                      <a:pt x="0" y="714"/>
                    </a:lnTo>
                    <a:close/>
                    <a:moveTo>
                      <a:pt x="429" y="42"/>
                    </a:moveTo>
                    <a:lnTo>
                      <a:pt x="429" y="714"/>
                    </a:lnTo>
                    <a:lnTo>
                      <a:pt x="464" y="714"/>
                    </a:lnTo>
                    <a:lnTo>
                      <a:pt x="464" y="42"/>
                    </a:lnTo>
                    <a:lnTo>
                      <a:pt x="429" y="42"/>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72" name="Freeform 72">
                <a:extLst>
                  <a:ext uri="{FF2B5EF4-FFF2-40B4-BE49-F238E27FC236}">
                    <a16:creationId xmlns:a16="http://schemas.microsoft.com/office/drawing/2014/main" id="{95ABE5C6-DD52-43D8-A298-13E5EA28CA04}"/>
                  </a:ext>
                </a:extLst>
              </p:cNvPr>
              <p:cNvSpPr>
                <a:spLocks/>
              </p:cNvSpPr>
              <p:nvPr/>
            </p:nvSpPr>
            <p:spPr bwMode="gray">
              <a:xfrm>
                <a:off x="3840" y="2606"/>
                <a:ext cx="473" cy="714"/>
              </a:xfrm>
              <a:custGeom>
                <a:avLst/>
                <a:gdLst>
                  <a:gd name="T0" fmla="*/ 473 w 473"/>
                  <a:gd name="T1" fmla="*/ 714 h 714"/>
                  <a:gd name="T2" fmla="*/ 429 w 473"/>
                  <a:gd name="T3" fmla="*/ 714 h 714"/>
                  <a:gd name="T4" fmla="*/ 429 w 473"/>
                  <a:gd name="T5" fmla="*/ 42 h 714"/>
                  <a:gd name="T6" fmla="*/ 43 w 473"/>
                  <a:gd name="T7" fmla="*/ 42 h 714"/>
                  <a:gd name="T8" fmla="*/ 43 w 473"/>
                  <a:gd name="T9" fmla="*/ 714 h 714"/>
                  <a:gd name="T10" fmla="*/ 0 w 473"/>
                  <a:gd name="T11" fmla="*/ 714 h 714"/>
                  <a:gd name="T12" fmla="*/ 0 w 473"/>
                  <a:gd name="T13" fmla="*/ 0 h 714"/>
                  <a:gd name="T14" fmla="*/ 473 w 473"/>
                  <a:gd name="T15" fmla="*/ 0 h 714"/>
                  <a:gd name="T16" fmla="*/ 473 w 473"/>
                  <a:gd name="T17" fmla="*/ 71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 h="714">
                    <a:moveTo>
                      <a:pt x="473" y="714"/>
                    </a:moveTo>
                    <a:lnTo>
                      <a:pt x="429" y="714"/>
                    </a:lnTo>
                    <a:lnTo>
                      <a:pt x="429" y="42"/>
                    </a:lnTo>
                    <a:lnTo>
                      <a:pt x="43" y="42"/>
                    </a:lnTo>
                    <a:lnTo>
                      <a:pt x="43" y="714"/>
                    </a:lnTo>
                    <a:lnTo>
                      <a:pt x="0" y="714"/>
                    </a:lnTo>
                    <a:lnTo>
                      <a:pt x="0" y="0"/>
                    </a:lnTo>
                    <a:lnTo>
                      <a:pt x="473" y="0"/>
                    </a:lnTo>
                    <a:lnTo>
                      <a:pt x="473" y="714"/>
                    </a:lnTo>
                    <a:close/>
                  </a:path>
                </a:pathLst>
              </a:cu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73" name="Freeform 73">
                <a:extLst>
                  <a:ext uri="{FF2B5EF4-FFF2-40B4-BE49-F238E27FC236}">
                    <a16:creationId xmlns:a16="http://schemas.microsoft.com/office/drawing/2014/main" id="{F7727170-7535-42AB-AD62-493FC48A2952}"/>
                  </a:ext>
                </a:extLst>
              </p:cNvPr>
              <p:cNvSpPr>
                <a:spLocks/>
              </p:cNvSpPr>
              <p:nvPr/>
            </p:nvSpPr>
            <p:spPr bwMode="gray">
              <a:xfrm>
                <a:off x="3553" y="1955"/>
                <a:ext cx="78" cy="475"/>
              </a:xfrm>
              <a:custGeom>
                <a:avLst/>
                <a:gdLst>
                  <a:gd name="T0" fmla="*/ 16 w 60"/>
                  <a:gd name="T1" fmla="*/ 0 h 365"/>
                  <a:gd name="T2" fmla="*/ 0 w 60"/>
                  <a:gd name="T3" fmla="*/ 0 h 365"/>
                  <a:gd name="T4" fmla="*/ 16 w 60"/>
                  <a:gd name="T5" fmla="*/ 15 h 365"/>
                  <a:gd name="T6" fmla="*/ 43 w 60"/>
                  <a:gd name="T7" fmla="*/ 350 h 365"/>
                  <a:gd name="T8" fmla="*/ 29 w 60"/>
                  <a:gd name="T9" fmla="*/ 365 h 365"/>
                  <a:gd name="T10" fmla="*/ 45 w 60"/>
                  <a:gd name="T11" fmla="*/ 365 h 365"/>
                  <a:gd name="T12" fmla="*/ 59 w 60"/>
                  <a:gd name="T13" fmla="*/ 350 h 365"/>
                  <a:gd name="T14" fmla="*/ 32 w 60"/>
                  <a:gd name="T15" fmla="*/ 15 h 365"/>
                  <a:gd name="T16" fmla="*/ 16 w 60"/>
                  <a:gd name="T17"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365">
                    <a:moveTo>
                      <a:pt x="16" y="0"/>
                    </a:moveTo>
                    <a:cubicBezTo>
                      <a:pt x="0" y="0"/>
                      <a:pt x="0" y="0"/>
                      <a:pt x="0" y="0"/>
                    </a:cubicBezTo>
                    <a:cubicBezTo>
                      <a:pt x="8" y="0"/>
                      <a:pt x="15" y="7"/>
                      <a:pt x="16" y="15"/>
                    </a:cubicBezTo>
                    <a:cubicBezTo>
                      <a:pt x="43" y="350"/>
                      <a:pt x="43" y="350"/>
                      <a:pt x="43" y="350"/>
                    </a:cubicBezTo>
                    <a:cubicBezTo>
                      <a:pt x="44" y="358"/>
                      <a:pt x="38" y="365"/>
                      <a:pt x="29" y="365"/>
                    </a:cubicBezTo>
                    <a:cubicBezTo>
                      <a:pt x="45" y="365"/>
                      <a:pt x="45" y="365"/>
                      <a:pt x="45" y="365"/>
                    </a:cubicBezTo>
                    <a:cubicBezTo>
                      <a:pt x="54" y="365"/>
                      <a:pt x="60" y="358"/>
                      <a:pt x="59" y="350"/>
                    </a:cubicBezTo>
                    <a:cubicBezTo>
                      <a:pt x="32" y="15"/>
                      <a:pt x="32" y="15"/>
                      <a:pt x="32" y="15"/>
                    </a:cubicBezTo>
                    <a:cubicBezTo>
                      <a:pt x="31" y="7"/>
                      <a:pt x="24" y="0"/>
                      <a:pt x="16" y="0"/>
                    </a:cubicBez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74" name="Freeform 74">
                <a:extLst>
                  <a:ext uri="{FF2B5EF4-FFF2-40B4-BE49-F238E27FC236}">
                    <a16:creationId xmlns:a16="http://schemas.microsoft.com/office/drawing/2014/main" id="{C979C751-C23D-4540-8859-0AAF0E78FC48}"/>
                  </a:ext>
                </a:extLst>
              </p:cNvPr>
              <p:cNvSpPr>
                <a:spLocks/>
              </p:cNvSpPr>
              <p:nvPr/>
            </p:nvSpPr>
            <p:spPr bwMode="gray">
              <a:xfrm>
                <a:off x="2817" y="1955"/>
                <a:ext cx="796" cy="475"/>
              </a:xfrm>
              <a:custGeom>
                <a:avLst/>
                <a:gdLst>
                  <a:gd name="T0" fmla="*/ 611 w 612"/>
                  <a:gd name="T1" fmla="*/ 350 h 365"/>
                  <a:gd name="T2" fmla="*/ 597 w 612"/>
                  <a:gd name="T3" fmla="*/ 365 h 365"/>
                  <a:gd name="T4" fmla="*/ 44 w 612"/>
                  <a:gd name="T5" fmla="*/ 365 h 365"/>
                  <a:gd name="T6" fmla="*/ 28 w 612"/>
                  <a:gd name="T7" fmla="*/ 350 h 365"/>
                  <a:gd name="T8" fmla="*/ 0 w 612"/>
                  <a:gd name="T9" fmla="*/ 15 h 365"/>
                  <a:gd name="T10" fmla="*/ 14 w 612"/>
                  <a:gd name="T11" fmla="*/ 0 h 365"/>
                  <a:gd name="T12" fmla="*/ 568 w 612"/>
                  <a:gd name="T13" fmla="*/ 0 h 365"/>
                  <a:gd name="T14" fmla="*/ 584 w 612"/>
                  <a:gd name="T15" fmla="*/ 15 h 365"/>
                  <a:gd name="T16" fmla="*/ 611 w 612"/>
                  <a:gd name="T17" fmla="*/ 35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 h="365">
                    <a:moveTo>
                      <a:pt x="611" y="350"/>
                    </a:moveTo>
                    <a:cubicBezTo>
                      <a:pt x="612" y="358"/>
                      <a:pt x="606" y="365"/>
                      <a:pt x="597" y="365"/>
                    </a:cubicBezTo>
                    <a:cubicBezTo>
                      <a:pt x="44" y="365"/>
                      <a:pt x="44" y="365"/>
                      <a:pt x="44" y="365"/>
                    </a:cubicBezTo>
                    <a:cubicBezTo>
                      <a:pt x="36" y="365"/>
                      <a:pt x="28" y="358"/>
                      <a:pt x="28" y="350"/>
                    </a:cubicBezTo>
                    <a:cubicBezTo>
                      <a:pt x="0" y="15"/>
                      <a:pt x="0" y="15"/>
                      <a:pt x="0" y="15"/>
                    </a:cubicBezTo>
                    <a:cubicBezTo>
                      <a:pt x="0" y="7"/>
                      <a:pt x="6" y="0"/>
                      <a:pt x="14" y="0"/>
                    </a:cubicBezTo>
                    <a:cubicBezTo>
                      <a:pt x="568" y="0"/>
                      <a:pt x="568" y="0"/>
                      <a:pt x="568" y="0"/>
                    </a:cubicBezTo>
                    <a:cubicBezTo>
                      <a:pt x="576" y="0"/>
                      <a:pt x="583" y="7"/>
                      <a:pt x="584" y="15"/>
                    </a:cubicBezTo>
                    <a:lnTo>
                      <a:pt x="611" y="35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75" name="Freeform 75">
                <a:extLst>
                  <a:ext uri="{FF2B5EF4-FFF2-40B4-BE49-F238E27FC236}">
                    <a16:creationId xmlns:a16="http://schemas.microsoft.com/office/drawing/2014/main" id="{91A0CC25-3F47-4AC6-AEB2-80F72350852D}"/>
                  </a:ext>
                </a:extLst>
              </p:cNvPr>
              <p:cNvSpPr>
                <a:spLocks/>
              </p:cNvSpPr>
              <p:nvPr/>
            </p:nvSpPr>
            <p:spPr bwMode="gray">
              <a:xfrm>
                <a:off x="3224" y="2147"/>
                <a:ext cx="54" cy="376"/>
              </a:xfrm>
              <a:custGeom>
                <a:avLst/>
                <a:gdLst>
                  <a:gd name="T0" fmla="*/ 38 w 42"/>
                  <a:gd name="T1" fmla="*/ 10 h 289"/>
                  <a:gd name="T2" fmla="*/ 28 w 42"/>
                  <a:gd name="T3" fmla="*/ 1 h 289"/>
                  <a:gd name="T4" fmla="*/ 28 w 42"/>
                  <a:gd name="T5" fmla="*/ 0 h 289"/>
                  <a:gd name="T6" fmla="*/ 33 w 42"/>
                  <a:gd name="T7" fmla="*/ 21 h 289"/>
                  <a:gd name="T8" fmla="*/ 0 w 42"/>
                  <a:gd name="T9" fmla="*/ 289 h 289"/>
                  <a:gd name="T10" fmla="*/ 9 w 42"/>
                  <a:gd name="T11" fmla="*/ 289 h 289"/>
                  <a:gd name="T12" fmla="*/ 41 w 42"/>
                  <a:gd name="T13" fmla="*/ 29 h 289"/>
                  <a:gd name="T14" fmla="*/ 38 w 42"/>
                  <a:gd name="T15" fmla="*/ 1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9">
                    <a:moveTo>
                      <a:pt x="38" y="10"/>
                    </a:moveTo>
                    <a:cubicBezTo>
                      <a:pt x="36" y="8"/>
                      <a:pt x="30" y="2"/>
                      <a:pt x="28" y="1"/>
                    </a:cubicBezTo>
                    <a:cubicBezTo>
                      <a:pt x="28" y="0"/>
                      <a:pt x="28" y="0"/>
                      <a:pt x="28" y="0"/>
                    </a:cubicBezTo>
                    <a:cubicBezTo>
                      <a:pt x="33" y="4"/>
                      <a:pt x="35" y="11"/>
                      <a:pt x="33" y="21"/>
                    </a:cubicBezTo>
                    <a:cubicBezTo>
                      <a:pt x="0" y="289"/>
                      <a:pt x="0" y="289"/>
                      <a:pt x="0" y="289"/>
                    </a:cubicBezTo>
                    <a:cubicBezTo>
                      <a:pt x="9" y="289"/>
                      <a:pt x="9" y="289"/>
                      <a:pt x="9" y="289"/>
                    </a:cubicBezTo>
                    <a:cubicBezTo>
                      <a:pt x="41" y="29"/>
                      <a:pt x="41" y="29"/>
                      <a:pt x="41" y="29"/>
                    </a:cubicBezTo>
                    <a:cubicBezTo>
                      <a:pt x="42" y="20"/>
                      <a:pt x="41" y="14"/>
                      <a:pt x="38" y="10"/>
                    </a:cubicBezTo>
                    <a:close/>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76" name="Freeform 76">
                <a:extLst>
                  <a:ext uri="{FF2B5EF4-FFF2-40B4-BE49-F238E27FC236}">
                    <a16:creationId xmlns:a16="http://schemas.microsoft.com/office/drawing/2014/main" id="{9FB7DF94-7A15-4AB5-A112-C9277ACCBD1F}"/>
                  </a:ext>
                </a:extLst>
              </p:cNvPr>
              <p:cNvSpPr>
                <a:spLocks/>
              </p:cNvSpPr>
              <p:nvPr/>
            </p:nvSpPr>
            <p:spPr bwMode="gray">
              <a:xfrm>
                <a:off x="3067" y="2142"/>
                <a:ext cx="204" cy="381"/>
              </a:xfrm>
              <a:custGeom>
                <a:avLst/>
                <a:gdLst>
                  <a:gd name="T0" fmla="*/ 121 w 157"/>
                  <a:gd name="T1" fmla="*/ 293 h 293"/>
                  <a:gd name="T2" fmla="*/ 154 w 157"/>
                  <a:gd name="T3" fmla="*/ 25 h 293"/>
                  <a:gd name="T4" fmla="*/ 135 w 157"/>
                  <a:gd name="T5" fmla="*/ 0 h 293"/>
                  <a:gd name="T6" fmla="*/ 82 w 157"/>
                  <a:gd name="T7" fmla="*/ 0 h 293"/>
                  <a:gd name="T8" fmla="*/ 51 w 157"/>
                  <a:gd name="T9" fmla="*/ 27 h 293"/>
                  <a:gd name="T10" fmla="*/ 0 w 157"/>
                  <a:gd name="T11" fmla="*/ 293 h 293"/>
                  <a:gd name="T12" fmla="*/ 121 w 157"/>
                  <a:gd name="T13" fmla="*/ 293 h 293"/>
                </a:gdLst>
                <a:ahLst/>
                <a:cxnLst>
                  <a:cxn ang="0">
                    <a:pos x="T0" y="T1"/>
                  </a:cxn>
                  <a:cxn ang="0">
                    <a:pos x="T2" y="T3"/>
                  </a:cxn>
                  <a:cxn ang="0">
                    <a:pos x="T4" y="T5"/>
                  </a:cxn>
                  <a:cxn ang="0">
                    <a:pos x="T6" y="T7"/>
                  </a:cxn>
                  <a:cxn ang="0">
                    <a:pos x="T8" y="T9"/>
                  </a:cxn>
                  <a:cxn ang="0">
                    <a:pos x="T10" y="T11"/>
                  </a:cxn>
                  <a:cxn ang="0">
                    <a:pos x="T12" y="T13"/>
                  </a:cxn>
                </a:cxnLst>
                <a:rect l="0" t="0" r="r" b="b"/>
                <a:pathLst>
                  <a:path w="157" h="293">
                    <a:moveTo>
                      <a:pt x="121" y="293"/>
                    </a:moveTo>
                    <a:cubicBezTo>
                      <a:pt x="154" y="25"/>
                      <a:pt x="154" y="25"/>
                      <a:pt x="154" y="25"/>
                    </a:cubicBezTo>
                    <a:cubicBezTo>
                      <a:pt x="157" y="9"/>
                      <a:pt x="150" y="0"/>
                      <a:pt x="135" y="0"/>
                    </a:cubicBezTo>
                    <a:cubicBezTo>
                      <a:pt x="82" y="0"/>
                      <a:pt x="82" y="0"/>
                      <a:pt x="82" y="0"/>
                    </a:cubicBezTo>
                    <a:cubicBezTo>
                      <a:pt x="66" y="0"/>
                      <a:pt x="54" y="12"/>
                      <a:pt x="51" y="27"/>
                    </a:cubicBezTo>
                    <a:cubicBezTo>
                      <a:pt x="0" y="293"/>
                      <a:pt x="0" y="293"/>
                      <a:pt x="0" y="293"/>
                    </a:cubicBezTo>
                    <a:lnTo>
                      <a:pt x="121" y="293"/>
                    </a:lnTo>
                    <a:close/>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77" name="Freeform 77">
                <a:extLst>
                  <a:ext uri="{FF2B5EF4-FFF2-40B4-BE49-F238E27FC236}">
                    <a16:creationId xmlns:a16="http://schemas.microsoft.com/office/drawing/2014/main" id="{9DF241D2-5C58-477D-8D6B-F46B915A3143}"/>
                  </a:ext>
                </a:extLst>
              </p:cNvPr>
              <p:cNvSpPr>
                <a:spLocks/>
              </p:cNvSpPr>
              <p:nvPr/>
            </p:nvSpPr>
            <p:spPr bwMode="gray">
              <a:xfrm>
                <a:off x="3316" y="2523"/>
                <a:ext cx="121" cy="22"/>
              </a:xfrm>
              <a:custGeom>
                <a:avLst/>
                <a:gdLst>
                  <a:gd name="T0" fmla="*/ 116 w 121"/>
                  <a:gd name="T1" fmla="*/ 0 h 22"/>
                  <a:gd name="T2" fmla="*/ 0 w 121"/>
                  <a:gd name="T3" fmla="*/ 0 h 22"/>
                  <a:gd name="T4" fmla="*/ 5 w 121"/>
                  <a:gd name="T5" fmla="*/ 22 h 22"/>
                  <a:gd name="T6" fmla="*/ 121 w 121"/>
                  <a:gd name="T7" fmla="*/ 22 h 22"/>
                  <a:gd name="T8" fmla="*/ 116 w 121"/>
                  <a:gd name="T9" fmla="*/ 0 h 22"/>
                </a:gdLst>
                <a:ahLst/>
                <a:cxnLst>
                  <a:cxn ang="0">
                    <a:pos x="T0" y="T1"/>
                  </a:cxn>
                  <a:cxn ang="0">
                    <a:pos x="T2" y="T3"/>
                  </a:cxn>
                  <a:cxn ang="0">
                    <a:pos x="T4" y="T5"/>
                  </a:cxn>
                  <a:cxn ang="0">
                    <a:pos x="T6" y="T7"/>
                  </a:cxn>
                  <a:cxn ang="0">
                    <a:pos x="T8" y="T9"/>
                  </a:cxn>
                </a:cxnLst>
                <a:rect l="0" t="0" r="r" b="b"/>
                <a:pathLst>
                  <a:path w="121" h="22">
                    <a:moveTo>
                      <a:pt x="116" y="0"/>
                    </a:moveTo>
                    <a:lnTo>
                      <a:pt x="0" y="0"/>
                    </a:lnTo>
                    <a:lnTo>
                      <a:pt x="5" y="22"/>
                    </a:lnTo>
                    <a:lnTo>
                      <a:pt x="121" y="22"/>
                    </a:lnTo>
                    <a:lnTo>
                      <a:pt x="116"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78" name="Freeform 78">
                <a:extLst>
                  <a:ext uri="{FF2B5EF4-FFF2-40B4-BE49-F238E27FC236}">
                    <a16:creationId xmlns:a16="http://schemas.microsoft.com/office/drawing/2014/main" id="{3C32F4A1-6F82-46E7-9663-ACEF2BD783A0}"/>
                  </a:ext>
                </a:extLst>
              </p:cNvPr>
              <p:cNvSpPr>
                <a:spLocks/>
              </p:cNvSpPr>
              <p:nvPr/>
            </p:nvSpPr>
            <p:spPr bwMode="gray">
              <a:xfrm>
                <a:off x="2983" y="2523"/>
                <a:ext cx="338" cy="22"/>
              </a:xfrm>
              <a:custGeom>
                <a:avLst/>
                <a:gdLst>
                  <a:gd name="T0" fmla="*/ 5 w 338"/>
                  <a:gd name="T1" fmla="*/ 0 h 22"/>
                  <a:gd name="T2" fmla="*/ 333 w 338"/>
                  <a:gd name="T3" fmla="*/ 0 h 22"/>
                  <a:gd name="T4" fmla="*/ 338 w 338"/>
                  <a:gd name="T5" fmla="*/ 22 h 22"/>
                  <a:gd name="T6" fmla="*/ 0 w 338"/>
                  <a:gd name="T7" fmla="*/ 22 h 22"/>
                  <a:gd name="T8" fmla="*/ 5 w 338"/>
                  <a:gd name="T9" fmla="*/ 0 h 22"/>
                </a:gdLst>
                <a:ahLst/>
                <a:cxnLst>
                  <a:cxn ang="0">
                    <a:pos x="T0" y="T1"/>
                  </a:cxn>
                  <a:cxn ang="0">
                    <a:pos x="T2" y="T3"/>
                  </a:cxn>
                  <a:cxn ang="0">
                    <a:pos x="T4" y="T5"/>
                  </a:cxn>
                  <a:cxn ang="0">
                    <a:pos x="T6" y="T7"/>
                  </a:cxn>
                  <a:cxn ang="0">
                    <a:pos x="T8" y="T9"/>
                  </a:cxn>
                </a:cxnLst>
                <a:rect l="0" t="0" r="r" b="b"/>
                <a:pathLst>
                  <a:path w="338" h="22">
                    <a:moveTo>
                      <a:pt x="5" y="0"/>
                    </a:moveTo>
                    <a:lnTo>
                      <a:pt x="333" y="0"/>
                    </a:lnTo>
                    <a:lnTo>
                      <a:pt x="338" y="22"/>
                    </a:lnTo>
                    <a:lnTo>
                      <a:pt x="0" y="22"/>
                    </a:lnTo>
                    <a:lnTo>
                      <a:pt x="5"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79" name="Freeform 79">
                <a:extLst>
                  <a:ext uri="{FF2B5EF4-FFF2-40B4-BE49-F238E27FC236}">
                    <a16:creationId xmlns:a16="http://schemas.microsoft.com/office/drawing/2014/main" id="{11622804-1A28-4783-AC3D-C96949B483C4}"/>
                  </a:ext>
                </a:extLst>
              </p:cNvPr>
              <p:cNvSpPr>
                <a:spLocks/>
              </p:cNvSpPr>
              <p:nvPr/>
            </p:nvSpPr>
            <p:spPr bwMode="gray">
              <a:xfrm>
                <a:off x="4681" y="1794"/>
                <a:ext cx="111" cy="104"/>
              </a:xfrm>
              <a:custGeom>
                <a:avLst/>
                <a:gdLst>
                  <a:gd name="T0" fmla="*/ 70 w 85"/>
                  <a:gd name="T1" fmla="*/ 0 h 80"/>
                  <a:gd name="T2" fmla="*/ 13 w 85"/>
                  <a:gd name="T3" fmla="*/ 28 h 80"/>
                  <a:gd name="T4" fmla="*/ 13 w 85"/>
                  <a:gd name="T5" fmla="*/ 53 h 80"/>
                  <a:gd name="T6" fmla="*/ 0 w 85"/>
                  <a:gd name="T7" fmla="*/ 58 h 80"/>
                  <a:gd name="T8" fmla="*/ 43 w 85"/>
                  <a:gd name="T9" fmla="*/ 80 h 80"/>
                  <a:gd name="T10" fmla="*/ 85 w 85"/>
                  <a:gd name="T11" fmla="*/ 57 h 80"/>
                  <a:gd name="T12" fmla="*/ 70 w 85"/>
                  <a:gd name="T13" fmla="*/ 54 h 80"/>
                  <a:gd name="T14" fmla="*/ 70 w 85"/>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80">
                    <a:moveTo>
                      <a:pt x="70" y="0"/>
                    </a:moveTo>
                    <a:cubicBezTo>
                      <a:pt x="53" y="12"/>
                      <a:pt x="33" y="23"/>
                      <a:pt x="13" y="28"/>
                    </a:cubicBezTo>
                    <a:cubicBezTo>
                      <a:pt x="13" y="53"/>
                      <a:pt x="13" y="53"/>
                      <a:pt x="13" y="53"/>
                    </a:cubicBezTo>
                    <a:cubicBezTo>
                      <a:pt x="13" y="53"/>
                      <a:pt x="8" y="55"/>
                      <a:pt x="0" y="58"/>
                    </a:cubicBezTo>
                    <a:cubicBezTo>
                      <a:pt x="5" y="70"/>
                      <a:pt x="23" y="80"/>
                      <a:pt x="43" y="80"/>
                    </a:cubicBezTo>
                    <a:cubicBezTo>
                      <a:pt x="63" y="80"/>
                      <a:pt x="80" y="70"/>
                      <a:pt x="85" y="57"/>
                    </a:cubicBezTo>
                    <a:cubicBezTo>
                      <a:pt x="76" y="55"/>
                      <a:pt x="70" y="54"/>
                      <a:pt x="70" y="54"/>
                    </a:cubicBezTo>
                    <a:lnTo>
                      <a:pt x="70" y="0"/>
                    </a:ln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80" name="Freeform 80">
                <a:extLst>
                  <a:ext uri="{FF2B5EF4-FFF2-40B4-BE49-F238E27FC236}">
                    <a16:creationId xmlns:a16="http://schemas.microsoft.com/office/drawing/2014/main" id="{7CF9E346-C502-483A-80B0-33CD18B4D82C}"/>
                  </a:ext>
                </a:extLst>
              </p:cNvPr>
              <p:cNvSpPr>
                <a:spLocks/>
              </p:cNvSpPr>
              <p:nvPr/>
            </p:nvSpPr>
            <p:spPr bwMode="gray">
              <a:xfrm>
                <a:off x="4571" y="2817"/>
                <a:ext cx="213" cy="498"/>
              </a:xfrm>
              <a:custGeom>
                <a:avLst/>
                <a:gdLst>
                  <a:gd name="T0" fmla="*/ 143 w 164"/>
                  <a:gd name="T1" fmla="*/ 288 h 383"/>
                  <a:gd name="T2" fmla="*/ 74 w 164"/>
                  <a:gd name="T3" fmla="*/ 11 h 383"/>
                  <a:gd name="T4" fmla="*/ 0 w 164"/>
                  <a:gd name="T5" fmla="*/ 0 h 383"/>
                  <a:gd name="T6" fmla="*/ 1 w 164"/>
                  <a:gd name="T7" fmla="*/ 10 h 383"/>
                  <a:gd name="T8" fmla="*/ 11 w 164"/>
                  <a:gd name="T9" fmla="*/ 37 h 383"/>
                  <a:gd name="T10" fmla="*/ 95 w 164"/>
                  <a:gd name="T11" fmla="*/ 290 h 383"/>
                  <a:gd name="T12" fmla="*/ 58 w 164"/>
                  <a:gd name="T13" fmla="*/ 344 h 383"/>
                  <a:gd name="T14" fmla="*/ 20 w 164"/>
                  <a:gd name="T15" fmla="*/ 375 h 383"/>
                  <a:gd name="T16" fmla="*/ 67 w 164"/>
                  <a:gd name="T17" fmla="*/ 374 h 383"/>
                  <a:gd name="T18" fmla="*/ 127 w 164"/>
                  <a:gd name="T19" fmla="*/ 349 h 383"/>
                  <a:gd name="T20" fmla="*/ 163 w 164"/>
                  <a:gd name="T21" fmla="*/ 328 h 383"/>
                  <a:gd name="T22" fmla="*/ 143 w 164"/>
                  <a:gd name="T23" fmla="*/ 28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383">
                    <a:moveTo>
                      <a:pt x="143" y="288"/>
                    </a:moveTo>
                    <a:cubicBezTo>
                      <a:pt x="111" y="188"/>
                      <a:pt x="137" y="95"/>
                      <a:pt x="74" y="11"/>
                    </a:cubicBezTo>
                    <a:cubicBezTo>
                      <a:pt x="33" y="8"/>
                      <a:pt x="7" y="2"/>
                      <a:pt x="0" y="0"/>
                    </a:cubicBezTo>
                    <a:cubicBezTo>
                      <a:pt x="0" y="4"/>
                      <a:pt x="0" y="8"/>
                      <a:pt x="1" y="10"/>
                    </a:cubicBezTo>
                    <a:cubicBezTo>
                      <a:pt x="2" y="17"/>
                      <a:pt x="11" y="37"/>
                      <a:pt x="11" y="37"/>
                    </a:cubicBezTo>
                    <a:cubicBezTo>
                      <a:pt x="30" y="75"/>
                      <a:pt x="98" y="263"/>
                      <a:pt x="95" y="290"/>
                    </a:cubicBezTo>
                    <a:cubicBezTo>
                      <a:pt x="92" y="318"/>
                      <a:pt x="77" y="331"/>
                      <a:pt x="58" y="344"/>
                    </a:cubicBezTo>
                    <a:cubicBezTo>
                      <a:pt x="35" y="361"/>
                      <a:pt x="16" y="364"/>
                      <a:pt x="20" y="375"/>
                    </a:cubicBezTo>
                    <a:cubicBezTo>
                      <a:pt x="24" y="383"/>
                      <a:pt x="41" y="382"/>
                      <a:pt x="67" y="374"/>
                    </a:cubicBezTo>
                    <a:cubicBezTo>
                      <a:pt x="93" y="366"/>
                      <a:pt x="109" y="350"/>
                      <a:pt x="127" y="349"/>
                    </a:cubicBezTo>
                    <a:cubicBezTo>
                      <a:pt x="146" y="347"/>
                      <a:pt x="164" y="342"/>
                      <a:pt x="163" y="328"/>
                    </a:cubicBezTo>
                    <a:cubicBezTo>
                      <a:pt x="161" y="311"/>
                      <a:pt x="149" y="305"/>
                      <a:pt x="143" y="288"/>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81" name="Freeform 81">
                <a:extLst>
                  <a:ext uri="{FF2B5EF4-FFF2-40B4-BE49-F238E27FC236}">
                    <a16:creationId xmlns:a16="http://schemas.microsoft.com/office/drawing/2014/main" id="{FF2E5B77-2B3F-4CA3-B61C-B7FD7E840F6F}"/>
                  </a:ext>
                </a:extLst>
              </p:cNvPr>
              <p:cNvSpPr>
                <a:spLocks/>
              </p:cNvSpPr>
              <p:nvPr/>
            </p:nvSpPr>
            <p:spPr bwMode="gray">
              <a:xfrm>
                <a:off x="4588" y="3250"/>
                <a:ext cx="203" cy="72"/>
              </a:xfrm>
              <a:custGeom>
                <a:avLst/>
                <a:gdLst>
                  <a:gd name="T0" fmla="*/ 99 w 156"/>
                  <a:gd name="T1" fmla="*/ 25 h 56"/>
                  <a:gd name="T2" fmla="*/ 52 w 156"/>
                  <a:gd name="T3" fmla="*/ 44 h 56"/>
                  <a:gd name="T4" fmla="*/ 1 w 156"/>
                  <a:gd name="T5" fmla="*/ 50 h 56"/>
                  <a:gd name="T6" fmla="*/ 4 w 156"/>
                  <a:gd name="T7" fmla="*/ 56 h 56"/>
                  <a:gd name="T8" fmla="*/ 49 w 156"/>
                  <a:gd name="T9" fmla="*/ 49 h 56"/>
                  <a:gd name="T10" fmla="*/ 101 w 156"/>
                  <a:gd name="T11" fmla="*/ 28 h 56"/>
                  <a:gd name="T12" fmla="*/ 134 w 156"/>
                  <a:gd name="T13" fmla="*/ 18 h 56"/>
                  <a:gd name="T14" fmla="*/ 153 w 156"/>
                  <a:gd name="T15" fmla="*/ 7 h 56"/>
                  <a:gd name="T16" fmla="*/ 154 w 156"/>
                  <a:gd name="T17" fmla="*/ 0 h 56"/>
                  <a:gd name="T18" fmla="*/ 99 w 156"/>
                  <a:gd name="T19"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56">
                    <a:moveTo>
                      <a:pt x="99" y="25"/>
                    </a:moveTo>
                    <a:cubicBezTo>
                      <a:pt x="81" y="32"/>
                      <a:pt x="68" y="39"/>
                      <a:pt x="52" y="44"/>
                    </a:cubicBezTo>
                    <a:cubicBezTo>
                      <a:pt x="27" y="51"/>
                      <a:pt x="7" y="52"/>
                      <a:pt x="1" y="50"/>
                    </a:cubicBezTo>
                    <a:cubicBezTo>
                      <a:pt x="0" y="52"/>
                      <a:pt x="0" y="55"/>
                      <a:pt x="4" y="56"/>
                    </a:cubicBezTo>
                    <a:cubicBezTo>
                      <a:pt x="14" y="56"/>
                      <a:pt x="30" y="55"/>
                      <a:pt x="49" y="49"/>
                    </a:cubicBezTo>
                    <a:cubicBezTo>
                      <a:pt x="66" y="44"/>
                      <a:pt x="81" y="36"/>
                      <a:pt x="101" y="28"/>
                    </a:cubicBezTo>
                    <a:cubicBezTo>
                      <a:pt x="113" y="24"/>
                      <a:pt x="122" y="22"/>
                      <a:pt x="134" y="18"/>
                    </a:cubicBezTo>
                    <a:cubicBezTo>
                      <a:pt x="141" y="15"/>
                      <a:pt x="147" y="13"/>
                      <a:pt x="153" y="7"/>
                    </a:cubicBezTo>
                    <a:cubicBezTo>
                      <a:pt x="156" y="5"/>
                      <a:pt x="155" y="1"/>
                      <a:pt x="154" y="0"/>
                    </a:cubicBezTo>
                    <a:cubicBezTo>
                      <a:pt x="135" y="16"/>
                      <a:pt x="118" y="17"/>
                      <a:pt x="99" y="25"/>
                    </a:cubicBezTo>
                    <a:close/>
                  </a:path>
                </a:pathLst>
              </a:custGeom>
              <a:solidFill>
                <a:srgbClr val="6269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82" name="Freeform 82">
                <a:extLst>
                  <a:ext uri="{FF2B5EF4-FFF2-40B4-BE49-F238E27FC236}">
                    <a16:creationId xmlns:a16="http://schemas.microsoft.com/office/drawing/2014/main" id="{07BAA71A-4B3F-4D02-A2E9-0DDE14AD2F57}"/>
                  </a:ext>
                </a:extLst>
              </p:cNvPr>
              <p:cNvSpPr>
                <a:spLocks/>
              </p:cNvSpPr>
              <p:nvPr/>
            </p:nvSpPr>
            <p:spPr bwMode="gray">
              <a:xfrm>
                <a:off x="4585" y="3216"/>
                <a:ext cx="203" cy="101"/>
              </a:xfrm>
              <a:custGeom>
                <a:avLst/>
                <a:gdLst>
                  <a:gd name="T0" fmla="*/ 156 w 156"/>
                  <a:gd name="T1" fmla="*/ 26 h 78"/>
                  <a:gd name="T2" fmla="*/ 144 w 156"/>
                  <a:gd name="T3" fmla="*/ 0 h 78"/>
                  <a:gd name="T4" fmla="*/ 45 w 156"/>
                  <a:gd name="T5" fmla="*/ 38 h 78"/>
                  <a:gd name="T6" fmla="*/ 17 w 156"/>
                  <a:gd name="T7" fmla="*/ 55 h 78"/>
                  <a:gd name="T8" fmla="*/ 3 w 156"/>
                  <a:gd name="T9" fmla="*/ 76 h 78"/>
                  <a:gd name="T10" fmla="*/ 54 w 156"/>
                  <a:gd name="T11" fmla="*/ 70 h 78"/>
                  <a:gd name="T12" fmla="*/ 101 w 156"/>
                  <a:gd name="T13" fmla="*/ 51 h 78"/>
                  <a:gd name="T14" fmla="*/ 156 w 156"/>
                  <a:gd name="T15" fmla="*/ 26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78">
                    <a:moveTo>
                      <a:pt x="156" y="26"/>
                    </a:moveTo>
                    <a:cubicBezTo>
                      <a:pt x="155" y="18"/>
                      <a:pt x="149" y="6"/>
                      <a:pt x="144" y="0"/>
                    </a:cubicBezTo>
                    <a:cubicBezTo>
                      <a:pt x="127" y="16"/>
                      <a:pt x="61" y="49"/>
                      <a:pt x="45" y="38"/>
                    </a:cubicBezTo>
                    <a:cubicBezTo>
                      <a:pt x="36" y="44"/>
                      <a:pt x="24" y="51"/>
                      <a:pt x="17" y="55"/>
                    </a:cubicBezTo>
                    <a:cubicBezTo>
                      <a:pt x="1" y="62"/>
                      <a:pt x="0" y="67"/>
                      <a:pt x="3" y="76"/>
                    </a:cubicBezTo>
                    <a:cubicBezTo>
                      <a:pt x="9" y="78"/>
                      <a:pt x="29" y="77"/>
                      <a:pt x="54" y="70"/>
                    </a:cubicBezTo>
                    <a:cubicBezTo>
                      <a:pt x="70" y="65"/>
                      <a:pt x="83" y="58"/>
                      <a:pt x="101" y="51"/>
                    </a:cubicBezTo>
                    <a:cubicBezTo>
                      <a:pt x="120" y="43"/>
                      <a:pt x="137" y="42"/>
                      <a:pt x="156" y="26"/>
                    </a:cubicBezTo>
                    <a:close/>
                  </a:path>
                </a:pathLst>
              </a:custGeom>
              <a:solidFill>
                <a:srgbClr val="D58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83" name="Freeform 83">
                <a:extLst>
                  <a:ext uri="{FF2B5EF4-FFF2-40B4-BE49-F238E27FC236}">
                    <a16:creationId xmlns:a16="http://schemas.microsoft.com/office/drawing/2014/main" id="{85E7B43A-D02C-44C2-9D70-BB958F2A5B79}"/>
                  </a:ext>
                </a:extLst>
              </p:cNvPr>
              <p:cNvSpPr>
                <a:spLocks/>
              </p:cNvSpPr>
              <p:nvPr/>
            </p:nvSpPr>
            <p:spPr bwMode="gray">
              <a:xfrm>
                <a:off x="4222" y="2119"/>
                <a:ext cx="419" cy="161"/>
              </a:xfrm>
              <a:custGeom>
                <a:avLst/>
                <a:gdLst>
                  <a:gd name="T0" fmla="*/ 297 w 322"/>
                  <a:gd name="T1" fmla="*/ 10 h 124"/>
                  <a:gd name="T2" fmla="*/ 271 w 322"/>
                  <a:gd name="T3" fmla="*/ 0 h 124"/>
                  <a:gd name="T4" fmla="*/ 255 w 322"/>
                  <a:gd name="T5" fmla="*/ 70 h 124"/>
                  <a:gd name="T6" fmla="*/ 68 w 322"/>
                  <a:gd name="T7" fmla="*/ 61 h 124"/>
                  <a:gd name="T8" fmla="*/ 66 w 322"/>
                  <a:gd name="T9" fmla="*/ 42 h 124"/>
                  <a:gd name="T10" fmla="*/ 38 w 322"/>
                  <a:gd name="T11" fmla="*/ 10 h 124"/>
                  <a:gd name="T12" fmla="*/ 27 w 322"/>
                  <a:gd name="T13" fmla="*/ 9 h 124"/>
                  <a:gd name="T14" fmla="*/ 26 w 322"/>
                  <a:gd name="T15" fmla="*/ 21 h 124"/>
                  <a:gd name="T16" fmla="*/ 42 w 322"/>
                  <a:gd name="T17" fmla="*/ 39 h 124"/>
                  <a:gd name="T18" fmla="*/ 42 w 322"/>
                  <a:gd name="T19" fmla="*/ 39 h 124"/>
                  <a:gd name="T20" fmla="*/ 18 w 322"/>
                  <a:gd name="T21" fmla="*/ 34 h 124"/>
                  <a:gd name="T22" fmla="*/ 9 w 322"/>
                  <a:gd name="T23" fmla="*/ 40 h 124"/>
                  <a:gd name="T24" fmla="*/ 15 w 322"/>
                  <a:gd name="T25" fmla="*/ 49 h 124"/>
                  <a:gd name="T26" fmla="*/ 11 w 322"/>
                  <a:gd name="T27" fmla="*/ 48 h 124"/>
                  <a:gd name="T28" fmla="*/ 2 w 322"/>
                  <a:gd name="T29" fmla="*/ 54 h 124"/>
                  <a:gd name="T30" fmla="*/ 8 w 322"/>
                  <a:gd name="T31" fmla="*/ 64 h 124"/>
                  <a:gd name="T32" fmla="*/ 9 w 322"/>
                  <a:gd name="T33" fmla="*/ 64 h 124"/>
                  <a:gd name="T34" fmla="*/ 0 w 322"/>
                  <a:gd name="T35" fmla="*/ 69 h 124"/>
                  <a:gd name="T36" fmla="*/ 6 w 322"/>
                  <a:gd name="T37" fmla="*/ 78 h 124"/>
                  <a:gd name="T38" fmla="*/ 9 w 322"/>
                  <a:gd name="T39" fmla="*/ 79 h 124"/>
                  <a:gd name="T40" fmla="*/ 1 w 322"/>
                  <a:gd name="T41" fmla="*/ 84 h 124"/>
                  <a:gd name="T42" fmla="*/ 6 w 322"/>
                  <a:gd name="T43" fmla="*/ 92 h 124"/>
                  <a:gd name="T44" fmla="*/ 40 w 322"/>
                  <a:gd name="T45" fmla="*/ 99 h 124"/>
                  <a:gd name="T46" fmla="*/ 61 w 322"/>
                  <a:gd name="T47" fmla="*/ 90 h 124"/>
                  <a:gd name="T48" fmla="*/ 277 w 322"/>
                  <a:gd name="T49" fmla="*/ 124 h 124"/>
                  <a:gd name="T50" fmla="*/ 304 w 322"/>
                  <a:gd name="T51" fmla="*/ 93 h 124"/>
                  <a:gd name="T52" fmla="*/ 322 w 322"/>
                  <a:gd name="T53" fmla="*/ 11 h 124"/>
                  <a:gd name="T54" fmla="*/ 297 w 322"/>
                  <a:gd name="T55" fmla="*/ 1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2" h="124">
                    <a:moveTo>
                      <a:pt x="297" y="10"/>
                    </a:moveTo>
                    <a:cubicBezTo>
                      <a:pt x="282" y="7"/>
                      <a:pt x="274" y="2"/>
                      <a:pt x="271" y="0"/>
                    </a:cubicBezTo>
                    <a:cubicBezTo>
                      <a:pt x="261" y="37"/>
                      <a:pt x="258" y="59"/>
                      <a:pt x="255" y="70"/>
                    </a:cubicBezTo>
                    <a:cubicBezTo>
                      <a:pt x="224" y="60"/>
                      <a:pt x="159" y="59"/>
                      <a:pt x="68" y="61"/>
                    </a:cubicBezTo>
                    <a:cubicBezTo>
                      <a:pt x="68" y="61"/>
                      <a:pt x="72" y="50"/>
                      <a:pt x="66" y="42"/>
                    </a:cubicBezTo>
                    <a:cubicBezTo>
                      <a:pt x="65" y="41"/>
                      <a:pt x="38" y="10"/>
                      <a:pt x="38" y="10"/>
                    </a:cubicBezTo>
                    <a:cubicBezTo>
                      <a:pt x="35" y="7"/>
                      <a:pt x="30" y="6"/>
                      <a:pt x="27" y="9"/>
                    </a:cubicBezTo>
                    <a:cubicBezTo>
                      <a:pt x="23" y="12"/>
                      <a:pt x="23" y="18"/>
                      <a:pt x="26" y="21"/>
                    </a:cubicBezTo>
                    <a:cubicBezTo>
                      <a:pt x="42" y="39"/>
                      <a:pt x="42" y="39"/>
                      <a:pt x="42" y="39"/>
                    </a:cubicBezTo>
                    <a:cubicBezTo>
                      <a:pt x="42" y="39"/>
                      <a:pt x="42" y="39"/>
                      <a:pt x="42" y="39"/>
                    </a:cubicBezTo>
                    <a:cubicBezTo>
                      <a:pt x="18" y="34"/>
                      <a:pt x="18" y="34"/>
                      <a:pt x="18" y="34"/>
                    </a:cubicBezTo>
                    <a:cubicBezTo>
                      <a:pt x="14" y="33"/>
                      <a:pt x="10" y="36"/>
                      <a:pt x="9" y="40"/>
                    </a:cubicBezTo>
                    <a:cubicBezTo>
                      <a:pt x="8" y="44"/>
                      <a:pt x="11" y="48"/>
                      <a:pt x="15" y="49"/>
                    </a:cubicBezTo>
                    <a:cubicBezTo>
                      <a:pt x="11" y="48"/>
                      <a:pt x="11" y="48"/>
                      <a:pt x="11" y="48"/>
                    </a:cubicBezTo>
                    <a:cubicBezTo>
                      <a:pt x="7" y="48"/>
                      <a:pt x="3" y="50"/>
                      <a:pt x="2" y="54"/>
                    </a:cubicBezTo>
                    <a:cubicBezTo>
                      <a:pt x="1" y="59"/>
                      <a:pt x="4" y="63"/>
                      <a:pt x="8" y="64"/>
                    </a:cubicBezTo>
                    <a:cubicBezTo>
                      <a:pt x="9" y="64"/>
                      <a:pt x="9" y="64"/>
                      <a:pt x="9" y="64"/>
                    </a:cubicBezTo>
                    <a:cubicBezTo>
                      <a:pt x="5" y="63"/>
                      <a:pt x="1" y="65"/>
                      <a:pt x="0" y="69"/>
                    </a:cubicBezTo>
                    <a:cubicBezTo>
                      <a:pt x="0" y="73"/>
                      <a:pt x="2" y="77"/>
                      <a:pt x="6" y="78"/>
                    </a:cubicBezTo>
                    <a:cubicBezTo>
                      <a:pt x="9" y="79"/>
                      <a:pt x="9" y="79"/>
                      <a:pt x="9" y="79"/>
                    </a:cubicBezTo>
                    <a:cubicBezTo>
                      <a:pt x="5" y="78"/>
                      <a:pt x="2" y="80"/>
                      <a:pt x="1" y="84"/>
                    </a:cubicBezTo>
                    <a:cubicBezTo>
                      <a:pt x="0" y="88"/>
                      <a:pt x="2" y="91"/>
                      <a:pt x="6" y="92"/>
                    </a:cubicBezTo>
                    <a:cubicBezTo>
                      <a:pt x="40" y="99"/>
                      <a:pt x="40" y="99"/>
                      <a:pt x="40" y="99"/>
                    </a:cubicBezTo>
                    <a:cubicBezTo>
                      <a:pt x="54" y="102"/>
                      <a:pt x="61" y="90"/>
                      <a:pt x="61" y="90"/>
                    </a:cubicBezTo>
                    <a:cubicBezTo>
                      <a:pt x="115" y="103"/>
                      <a:pt x="267" y="122"/>
                      <a:pt x="277" y="124"/>
                    </a:cubicBezTo>
                    <a:cubicBezTo>
                      <a:pt x="288" y="124"/>
                      <a:pt x="297" y="124"/>
                      <a:pt x="304" y="93"/>
                    </a:cubicBezTo>
                    <a:cubicBezTo>
                      <a:pt x="309" y="66"/>
                      <a:pt x="315" y="39"/>
                      <a:pt x="322" y="11"/>
                    </a:cubicBezTo>
                    <a:cubicBezTo>
                      <a:pt x="318" y="12"/>
                      <a:pt x="310" y="13"/>
                      <a:pt x="297" y="1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84" name="Freeform 84">
                <a:extLst>
                  <a:ext uri="{FF2B5EF4-FFF2-40B4-BE49-F238E27FC236}">
                    <a16:creationId xmlns:a16="http://schemas.microsoft.com/office/drawing/2014/main" id="{19F17E9E-5424-47C4-B760-602927926682}"/>
                  </a:ext>
                </a:extLst>
              </p:cNvPr>
              <p:cNvSpPr>
                <a:spLocks/>
              </p:cNvSpPr>
              <p:nvPr/>
            </p:nvSpPr>
            <p:spPr bwMode="gray">
              <a:xfrm>
                <a:off x="4572" y="1893"/>
                <a:ext cx="109" cy="244"/>
              </a:xfrm>
              <a:custGeom>
                <a:avLst/>
                <a:gdLst>
                  <a:gd name="T0" fmla="*/ 61 w 84"/>
                  <a:gd name="T1" fmla="*/ 159 h 188"/>
                  <a:gd name="T2" fmla="*/ 84 w 84"/>
                  <a:gd name="T3" fmla="*/ 31 h 188"/>
                  <a:gd name="T4" fmla="*/ 57 w 84"/>
                  <a:gd name="T5" fmla="*/ 2 h 188"/>
                  <a:gd name="T6" fmla="*/ 18 w 84"/>
                  <a:gd name="T7" fmla="*/ 38 h 188"/>
                  <a:gd name="T8" fmla="*/ 11 w 84"/>
                  <a:gd name="T9" fmla="*/ 96 h 188"/>
                  <a:gd name="T10" fmla="*/ 2 w 84"/>
                  <a:gd name="T11" fmla="*/ 164 h 188"/>
                  <a:gd name="T12" fmla="*/ 0 w 84"/>
                  <a:gd name="T13" fmla="*/ 172 h 188"/>
                  <a:gd name="T14" fmla="*/ 28 w 84"/>
                  <a:gd name="T15" fmla="*/ 184 h 188"/>
                  <a:gd name="T16" fmla="*/ 55 w 84"/>
                  <a:gd name="T17" fmla="*/ 183 h 188"/>
                  <a:gd name="T18" fmla="*/ 61 w 84"/>
                  <a:gd name="T19" fmla="*/ 1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188">
                    <a:moveTo>
                      <a:pt x="61" y="159"/>
                    </a:moveTo>
                    <a:cubicBezTo>
                      <a:pt x="77" y="97"/>
                      <a:pt x="84" y="55"/>
                      <a:pt x="84" y="31"/>
                    </a:cubicBezTo>
                    <a:cubicBezTo>
                      <a:pt x="84" y="16"/>
                      <a:pt x="73" y="4"/>
                      <a:pt x="57" y="2"/>
                    </a:cubicBezTo>
                    <a:cubicBezTo>
                      <a:pt x="43" y="0"/>
                      <a:pt x="25" y="9"/>
                      <a:pt x="18" y="38"/>
                    </a:cubicBezTo>
                    <a:cubicBezTo>
                      <a:pt x="14" y="56"/>
                      <a:pt x="13" y="75"/>
                      <a:pt x="11" y="96"/>
                    </a:cubicBezTo>
                    <a:cubicBezTo>
                      <a:pt x="10" y="118"/>
                      <a:pt x="8" y="142"/>
                      <a:pt x="2" y="164"/>
                    </a:cubicBezTo>
                    <a:cubicBezTo>
                      <a:pt x="0" y="172"/>
                      <a:pt x="0" y="172"/>
                      <a:pt x="0" y="172"/>
                    </a:cubicBezTo>
                    <a:cubicBezTo>
                      <a:pt x="0" y="172"/>
                      <a:pt x="7" y="180"/>
                      <a:pt x="28" y="184"/>
                    </a:cubicBezTo>
                    <a:cubicBezTo>
                      <a:pt x="48" y="188"/>
                      <a:pt x="55" y="183"/>
                      <a:pt x="55" y="183"/>
                    </a:cubicBezTo>
                    <a:cubicBezTo>
                      <a:pt x="55" y="183"/>
                      <a:pt x="60" y="167"/>
                      <a:pt x="61" y="159"/>
                    </a:cubicBezTo>
                    <a:close/>
                  </a:path>
                </a:pathLst>
              </a:custGeom>
              <a:solidFill>
                <a:srgbClr val="4F54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85" name="Freeform 85">
                <a:extLst>
                  <a:ext uri="{FF2B5EF4-FFF2-40B4-BE49-F238E27FC236}">
                    <a16:creationId xmlns:a16="http://schemas.microsoft.com/office/drawing/2014/main" id="{AC973748-41FD-4ECE-A458-F47D253E680D}"/>
                  </a:ext>
                </a:extLst>
              </p:cNvPr>
              <p:cNvSpPr>
                <a:spLocks/>
              </p:cNvSpPr>
              <p:nvPr/>
            </p:nvSpPr>
            <p:spPr bwMode="gray">
              <a:xfrm>
                <a:off x="4237" y="2016"/>
                <a:ext cx="335" cy="273"/>
              </a:xfrm>
              <a:custGeom>
                <a:avLst/>
                <a:gdLst>
                  <a:gd name="T0" fmla="*/ 245 w 258"/>
                  <a:gd name="T1" fmla="*/ 39 h 210"/>
                  <a:gd name="T2" fmla="*/ 46 w 258"/>
                  <a:gd name="T3" fmla="*/ 1 h 210"/>
                  <a:gd name="T4" fmla="*/ 29 w 258"/>
                  <a:gd name="T5" fmla="*/ 13 h 210"/>
                  <a:gd name="T6" fmla="*/ 0 w 258"/>
                  <a:gd name="T7" fmla="*/ 166 h 210"/>
                  <a:gd name="T8" fmla="*/ 227 w 258"/>
                  <a:gd name="T9" fmla="*/ 210 h 210"/>
                  <a:gd name="T10" fmla="*/ 256 w 258"/>
                  <a:gd name="T11" fmla="*/ 56 h 210"/>
                  <a:gd name="T12" fmla="*/ 245 w 258"/>
                  <a:gd name="T13" fmla="*/ 39 h 210"/>
                </a:gdLst>
                <a:ahLst/>
                <a:cxnLst>
                  <a:cxn ang="0">
                    <a:pos x="T0" y="T1"/>
                  </a:cxn>
                  <a:cxn ang="0">
                    <a:pos x="T2" y="T3"/>
                  </a:cxn>
                  <a:cxn ang="0">
                    <a:pos x="T4" y="T5"/>
                  </a:cxn>
                  <a:cxn ang="0">
                    <a:pos x="T6" y="T7"/>
                  </a:cxn>
                  <a:cxn ang="0">
                    <a:pos x="T8" y="T9"/>
                  </a:cxn>
                  <a:cxn ang="0">
                    <a:pos x="T10" y="T11"/>
                  </a:cxn>
                  <a:cxn ang="0">
                    <a:pos x="T12" y="T13"/>
                  </a:cxn>
                </a:cxnLst>
                <a:rect l="0" t="0" r="r" b="b"/>
                <a:pathLst>
                  <a:path w="258" h="210">
                    <a:moveTo>
                      <a:pt x="245" y="39"/>
                    </a:moveTo>
                    <a:cubicBezTo>
                      <a:pt x="46" y="1"/>
                      <a:pt x="46" y="1"/>
                      <a:pt x="46" y="1"/>
                    </a:cubicBezTo>
                    <a:cubicBezTo>
                      <a:pt x="38" y="0"/>
                      <a:pt x="30" y="5"/>
                      <a:pt x="29" y="13"/>
                    </a:cubicBezTo>
                    <a:cubicBezTo>
                      <a:pt x="0" y="166"/>
                      <a:pt x="0" y="166"/>
                      <a:pt x="0" y="166"/>
                    </a:cubicBezTo>
                    <a:cubicBezTo>
                      <a:pt x="227" y="210"/>
                      <a:pt x="227" y="210"/>
                      <a:pt x="227" y="210"/>
                    </a:cubicBezTo>
                    <a:cubicBezTo>
                      <a:pt x="256" y="56"/>
                      <a:pt x="256" y="56"/>
                      <a:pt x="256" y="56"/>
                    </a:cubicBezTo>
                    <a:cubicBezTo>
                      <a:pt x="258" y="48"/>
                      <a:pt x="253" y="41"/>
                      <a:pt x="245" y="39"/>
                    </a:cubicBez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86" name="Freeform 86">
                <a:extLst>
                  <a:ext uri="{FF2B5EF4-FFF2-40B4-BE49-F238E27FC236}">
                    <a16:creationId xmlns:a16="http://schemas.microsoft.com/office/drawing/2014/main" id="{BE1AB4D9-6A53-469E-9E82-D7E79769A882}"/>
                  </a:ext>
                </a:extLst>
              </p:cNvPr>
              <p:cNvSpPr>
                <a:spLocks/>
              </p:cNvSpPr>
              <p:nvPr/>
            </p:nvSpPr>
            <p:spPr bwMode="gray">
              <a:xfrm>
                <a:off x="4217" y="2232"/>
                <a:ext cx="315" cy="162"/>
              </a:xfrm>
              <a:custGeom>
                <a:avLst/>
                <a:gdLst>
                  <a:gd name="T0" fmla="*/ 15 w 242"/>
                  <a:gd name="T1" fmla="*/ 0 h 125"/>
                  <a:gd name="T2" fmla="*/ 1 w 242"/>
                  <a:gd name="T3" fmla="*/ 69 h 125"/>
                  <a:gd name="T4" fmla="*/ 13 w 242"/>
                  <a:gd name="T5" fmla="*/ 85 h 125"/>
                  <a:gd name="T6" fmla="*/ 212 w 242"/>
                  <a:gd name="T7" fmla="*/ 123 h 125"/>
                  <a:gd name="T8" fmla="*/ 229 w 242"/>
                  <a:gd name="T9" fmla="*/ 112 h 125"/>
                  <a:gd name="T10" fmla="*/ 242 w 242"/>
                  <a:gd name="T11" fmla="*/ 44 h 125"/>
                  <a:gd name="T12" fmla="*/ 15 w 24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242" h="125">
                    <a:moveTo>
                      <a:pt x="15" y="0"/>
                    </a:moveTo>
                    <a:cubicBezTo>
                      <a:pt x="1" y="69"/>
                      <a:pt x="1" y="69"/>
                      <a:pt x="1" y="69"/>
                    </a:cubicBezTo>
                    <a:cubicBezTo>
                      <a:pt x="0" y="76"/>
                      <a:pt x="5" y="84"/>
                      <a:pt x="13" y="85"/>
                    </a:cubicBezTo>
                    <a:cubicBezTo>
                      <a:pt x="212" y="123"/>
                      <a:pt x="212" y="123"/>
                      <a:pt x="212" y="123"/>
                    </a:cubicBezTo>
                    <a:cubicBezTo>
                      <a:pt x="220" y="125"/>
                      <a:pt x="228" y="120"/>
                      <a:pt x="229" y="112"/>
                    </a:cubicBezTo>
                    <a:cubicBezTo>
                      <a:pt x="242" y="44"/>
                      <a:pt x="242" y="44"/>
                      <a:pt x="242" y="44"/>
                    </a:cubicBezTo>
                    <a:lnTo>
                      <a:pt x="15"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87" name="Freeform 87">
                <a:extLst>
                  <a:ext uri="{FF2B5EF4-FFF2-40B4-BE49-F238E27FC236}">
                    <a16:creationId xmlns:a16="http://schemas.microsoft.com/office/drawing/2014/main" id="{E3D8BC3C-04C1-419F-9257-35F1D211CDE5}"/>
                  </a:ext>
                </a:extLst>
              </p:cNvPr>
              <p:cNvSpPr>
                <a:spLocks/>
              </p:cNvSpPr>
              <p:nvPr/>
            </p:nvSpPr>
            <p:spPr bwMode="gray">
              <a:xfrm>
                <a:off x="4248" y="2029"/>
                <a:ext cx="310" cy="258"/>
              </a:xfrm>
              <a:custGeom>
                <a:avLst/>
                <a:gdLst>
                  <a:gd name="T0" fmla="*/ 0 w 238"/>
                  <a:gd name="T1" fmla="*/ 158 h 198"/>
                  <a:gd name="T2" fmla="*/ 209 w 238"/>
                  <a:gd name="T3" fmla="*/ 198 h 198"/>
                  <a:gd name="T4" fmla="*/ 238 w 238"/>
                  <a:gd name="T5" fmla="*/ 46 h 198"/>
                  <a:gd name="T6" fmla="*/ 237 w 238"/>
                  <a:gd name="T7" fmla="*/ 41 h 198"/>
                  <a:gd name="T8" fmla="*/ 232 w 238"/>
                  <a:gd name="T9" fmla="*/ 38 h 198"/>
                  <a:gd name="T10" fmla="*/ 37 w 238"/>
                  <a:gd name="T11" fmla="*/ 1 h 198"/>
                  <a:gd name="T12" fmla="*/ 29 w 238"/>
                  <a:gd name="T13" fmla="*/ 6 h 198"/>
                  <a:gd name="T14" fmla="*/ 0 w 238"/>
                  <a:gd name="T15" fmla="*/ 158 h 1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8" h="198">
                    <a:moveTo>
                      <a:pt x="0" y="158"/>
                    </a:moveTo>
                    <a:cubicBezTo>
                      <a:pt x="209" y="198"/>
                      <a:pt x="209" y="198"/>
                      <a:pt x="209" y="198"/>
                    </a:cubicBezTo>
                    <a:cubicBezTo>
                      <a:pt x="238" y="46"/>
                      <a:pt x="238" y="46"/>
                      <a:pt x="238" y="46"/>
                    </a:cubicBezTo>
                    <a:cubicBezTo>
                      <a:pt x="238" y="44"/>
                      <a:pt x="237" y="43"/>
                      <a:pt x="237" y="41"/>
                    </a:cubicBezTo>
                    <a:cubicBezTo>
                      <a:pt x="236" y="40"/>
                      <a:pt x="234" y="39"/>
                      <a:pt x="232" y="38"/>
                    </a:cubicBezTo>
                    <a:cubicBezTo>
                      <a:pt x="37" y="1"/>
                      <a:pt x="37" y="1"/>
                      <a:pt x="37" y="1"/>
                    </a:cubicBezTo>
                    <a:cubicBezTo>
                      <a:pt x="33" y="0"/>
                      <a:pt x="30" y="3"/>
                      <a:pt x="29" y="6"/>
                    </a:cubicBezTo>
                    <a:lnTo>
                      <a:pt x="0" y="158"/>
                    </a:ln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88" name="Freeform 88">
                <a:extLst>
                  <a:ext uri="{FF2B5EF4-FFF2-40B4-BE49-F238E27FC236}">
                    <a16:creationId xmlns:a16="http://schemas.microsoft.com/office/drawing/2014/main" id="{9F7529E5-FE5F-4D6E-8D4F-4A174A462FCC}"/>
                  </a:ext>
                </a:extLst>
              </p:cNvPr>
              <p:cNvSpPr>
                <a:spLocks/>
              </p:cNvSpPr>
              <p:nvPr/>
            </p:nvSpPr>
            <p:spPr bwMode="gray">
              <a:xfrm>
                <a:off x="4231" y="2235"/>
                <a:ext cx="289" cy="145"/>
              </a:xfrm>
              <a:custGeom>
                <a:avLst/>
                <a:gdLst>
                  <a:gd name="T0" fmla="*/ 13 w 222"/>
                  <a:gd name="T1" fmla="*/ 0 h 112"/>
                  <a:gd name="T2" fmla="*/ 0 w 222"/>
                  <a:gd name="T3" fmla="*/ 66 h 112"/>
                  <a:gd name="T4" fmla="*/ 1 w 222"/>
                  <a:gd name="T5" fmla="*/ 71 h 112"/>
                  <a:gd name="T6" fmla="*/ 6 w 222"/>
                  <a:gd name="T7" fmla="*/ 74 h 112"/>
                  <a:gd name="T8" fmla="*/ 201 w 222"/>
                  <a:gd name="T9" fmla="*/ 112 h 112"/>
                  <a:gd name="T10" fmla="*/ 209 w 222"/>
                  <a:gd name="T11" fmla="*/ 106 h 112"/>
                  <a:gd name="T12" fmla="*/ 222 w 222"/>
                  <a:gd name="T13" fmla="*/ 40 h 112"/>
                  <a:gd name="T14" fmla="*/ 13 w 222"/>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112">
                    <a:moveTo>
                      <a:pt x="13" y="0"/>
                    </a:moveTo>
                    <a:cubicBezTo>
                      <a:pt x="0" y="66"/>
                      <a:pt x="0" y="66"/>
                      <a:pt x="0" y="66"/>
                    </a:cubicBezTo>
                    <a:cubicBezTo>
                      <a:pt x="0" y="68"/>
                      <a:pt x="0" y="70"/>
                      <a:pt x="1" y="71"/>
                    </a:cubicBezTo>
                    <a:cubicBezTo>
                      <a:pt x="2" y="73"/>
                      <a:pt x="4" y="74"/>
                      <a:pt x="6" y="74"/>
                    </a:cubicBezTo>
                    <a:cubicBezTo>
                      <a:pt x="201" y="112"/>
                      <a:pt x="201" y="112"/>
                      <a:pt x="201" y="112"/>
                    </a:cubicBezTo>
                    <a:cubicBezTo>
                      <a:pt x="205" y="112"/>
                      <a:pt x="208" y="110"/>
                      <a:pt x="209" y="106"/>
                    </a:cubicBezTo>
                    <a:cubicBezTo>
                      <a:pt x="222" y="40"/>
                      <a:pt x="222" y="40"/>
                      <a:pt x="222" y="40"/>
                    </a:cubicBez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89" name="Freeform 89">
                <a:extLst>
                  <a:ext uri="{FF2B5EF4-FFF2-40B4-BE49-F238E27FC236}">
                    <a16:creationId xmlns:a16="http://schemas.microsoft.com/office/drawing/2014/main" id="{5561A97C-B54F-46D0-8C22-6F2E6CF6A4AC}"/>
                  </a:ext>
                </a:extLst>
              </p:cNvPr>
              <p:cNvSpPr>
                <a:spLocks/>
              </p:cNvSpPr>
              <p:nvPr/>
            </p:nvSpPr>
            <p:spPr bwMode="gray">
              <a:xfrm>
                <a:off x="4233" y="2162"/>
                <a:ext cx="35" cy="24"/>
              </a:xfrm>
              <a:custGeom>
                <a:avLst/>
                <a:gdLst>
                  <a:gd name="T0" fmla="*/ 1 w 27"/>
                  <a:gd name="T1" fmla="*/ 7 h 19"/>
                  <a:gd name="T2" fmla="*/ 10 w 27"/>
                  <a:gd name="T3" fmla="*/ 1 h 19"/>
                  <a:gd name="T4" fmla="*/ 20 w 27"/>
                  <a:gd name="T5" fmla="*/ 3 h 19"/>
                  <a:gd name="T6" fmla="*/ 26 w 27"/>
                  <a:gd name="T7" fmla="*/ 12 h 19"/>
                  <a:gd name="T8" fmla="*/ 17 w 27"/>
                  <a:gd name="T9" fmla="*/ 18 h 19"/>
                  <a:gd name="T10" fmla="*/ 7 w 27"/>
                  <a:gd name="T11" fmla="*/ 16 h 19"/>
                  <a:gd name="T12" fmla="*/ 1 w 27"/>
                  <a:gd name="T13" fmla="*/ 7 h 19"/>
                </a:gdLst>
                <a:ahLst/>
                <a:cxnLst>
                  <a:cxn ang="0">
                    <a:pos x="T0" y="T1"/>
                  </a:cxn>
                  <a:cxn ang="0">
                    <a:pos x="T2" y="T3"/>
                  </a:cxn>
                  <a:cxn ang="0">
                    <a:pos x="T4" y="T5"/>
                  </a:cxn>
                  <a:cxn ang="0">
                    <a:pos x="T6" y="T7"/>
                  </a:cxn>
                  <a:cxn ang="0">
                    <a:pos x="T8" y="T9"/>
                  </a:cxn>
                  <a:cxn ang="0">
                    <a:pos x="T10" y="T11"/>
                  </a:cxn>
                  <a:cxn ang="0">
                    <a:pos x="T12" y="T13"/>
                  </a:cxn>
                </a:cxnLst>
                <a:rect l="0" t="0" r="r" b="b"/>
                <a:pathLst>
                  <a:path w="27" h="19">
                    <a:moveTo>
                      <a:pt x="1" y="7"/>
                    </a:moveTo>
                    <a:cubicBezTo>
                      <a:pt x="2" y="3"/>
                      <a:pt x="6" y="0"/>
                      <a:pt x="10" y="1"/>
                    </a:cubicBezTo>
                    <a:cubicBezTo>
                      <a:pt x="20" y="3"/>
                      <a:pt x="20" y="3"/>
                      <a:pt x="20" y="3"/>
                    </a:cubicBezTo>
                    <a:cubicBezTo>
                      <a:pt x="24" y="4"/>
                      <a:pt x="27" y="8"/>
                      <a:pt x="26" y="12"/>
                    </a:cubicBezTo>
                    <a:cubicBezTo>
                      <a:pt x="25" y="16"/>
                      <a:pt x="21" y="19"/>
                      <a:pt x="17" y="18"/>
                    </a:cubicBezTo>
                    <a:cubicBezTo>
                      <a:pt x="7" y="16"/>
                      <a:pt x="7" y="16"/>
                      <a:pt x="7" y="16"/>
                    </a:cubicBezTo>
                    <a:cubicBezTo>
                      <a:pt x="3" y="15"/>
                      <a:pt x="0" y="11"/>
                      <a:pt x="1" y="7"/>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90" name="Freeform 90">
                <a:extLst>
                  <a:ext uri="{FF2B5EF4-FFF2-40B4-BE49-F238E27FC236}">
                    <a16:creationId xmlns:a16="http://schemas.microsoft.com/office/drawing/2014/main" id="{ED990BD7-9ABB-462D-BF34-BE4C567F21E9}"/>
                  </a:ext>
                </a:extLst>
              </p:cNvPr>
              <p:cNvSpPr>
                <a:spLocks/>
              </p:cNvSpPr>
              <p:nvPr/>
            </p:nvSpPr>
            <p:spPr bwMode="gray">
              <a:xfrm>
                <a:off x="4224" y="2181"/>
                <a:ext cx="45" cy="26"/>
              </a:xfrm>
              <a:custGeom>
                <a:avLst/>
                <a:gdLst>
                  <a:gd name="T0" fmla="*/ 1 w 35"/>
                  <a:gd name="T1" fmla="*/ 6 h 20"/>
                  <a:gd name="T2" fmla="*/ 10 w 35"/>
                  <a:gd name="T3" fmla="*/ 0 h 20"/>
                  <a:gd name="T4" fmla="*/ 28 w 35"/>
                  <a:gd name="T5" fmla="*/ 4 h 20"/>
                  <a:gd name="T6" fmla="*/ 34 w 35"/>
                  <a:gd name="T7" fmla="*/ 13 h 20"/>
                  <a:gd name="T8" fmla="*/ 25 w 35"/>
                  <a:gd name="T9" fmla="*/ 19 h 20"/>
                  <a:gd name="T10" fmla="*/ 7 w 35"/>
                  <a:gd name="T11" fmla="*/ 16 h 20"/>
                  <a:gd name="T12" fmla="*/ 1 w 35"/>
                  <a:gd name="T13" fmla="*/ 6 h 20"/>
                </a:gdLst>
                <a:ahLst/>
                <a:cxnLst>
                  <a:cxn ang="0">
                    <a:pos x="T0" y="T1"/>
                  </a:cxn>
                  <a:cxn ang="0">
                    <a:pos x="T2" y="T3"/>
                  </a:cxn>
                  <a:cxn ang="0">
                    <a:pos x="T4" y="T5"/>
                  </a:cxn>
                  <a:cxn ang="0">
                    <a:pos x="T6" y="T7"/>
                  </a:cxn>
                  <a:cxn ang="0">
                    <a:pos x="T8" y="T9"/>
                  </a:cxn>
                  <a:cxn ang="0">
                    <a:pos x="T10" y="T11"/>
                  </a:cxn>
                  <a:cxn ang="0">
                    <a:pos x="T12" y="T13"/>
                  </a:cxn>
                </a:cxnLst>
                <a:rect l="0" t="0" r="r" b="b"/>
                <a:pathLst>
                  <a:path w="35" h="20">
                    <a:moveTo>
                      <a:pt x="1" y="6"/>
                    </a:moveTo>
                    <a:cubicBezTo>
                      <a:pt x="2" y="2"/>
                      <a:pt x="6" y="0"/>
                      <a:pt x="10" y="0"/>
                    </a:cubicBezTo>
                    <a:cubicBezTo>
                      <a:pt x="28" y="4"/>
                      <a:pt x="28" y="4"/>
                      <a:pt x="28" y="4"/>
                    </a:cubicBezTo>
                    <a:cubicBezTo>
                      <a:pt x="32" y="5"/>
                      <a:pt x="35" y="9"/>
                      <a:pt x="34" y="13"/>
                    </a:cubicBezTo>
                    <a:cubicBezTo>
                      <a:pt x="33" y="17"/>
                      <a:pt x="29" y="20"/>
                      <a:pt x="25" y="19"/>
                    </a:cubicBezTo>
                    <a:cubicBezTo>
                      <a:pt x="7" y="16"/>
                      <a:pt x="7" y="16"/>
                      <a:pt x="7" y="16"/>
                    </a:cubicBezTo>
                    <a:cubicBezTo>
                      <a:pt x="3" y="15"/>
                      <a:pt x="0" y="11"/>
                      <a:pt x="1" y="6"/>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91" name="Freeform 91">
                <a:extLst>
                  <a:ext uri="{FF2B5EF4-FFF2-40B4-BE49-F238E27FC236}">
                    <a16:creationId xmlns:a16="http://schemas.microsoft.com/office/drawing/2014/main" id="{F244718B-C532-4E82-9E94-03AB95B4B06D}"/>
                  </a:ext>
                </a:extLst>
              </p:cNvPr>
              <p:cNvSpPr>
                <a:spLocks/>
              </p:cNvSpPr>
              <p:nvPr/>
            </p:nvSpPr>
            <p:spPr bwMode="gray">
              <a:xfrm>
                <a:off x="4222" y="2201"/>
                <a:ext cx="38" cy="24"/>
              </a:xfrm>
              <a:custGeom>
                <a:avLst/>
                <a:gdLst>
                  <a:gd name="T0" fmla="*/ 0 w 29"/>
                  <a:gd name="T1" fmla="*/ 6 h 19"/>
                  <a:gd name="T2" fmla="*/ 9 w 29"/>
                  <a:gd name="T3" fmla="*/ 1 h 19"/>
                  <a:gd name="T4" fmla="*/ 22 w 29"/>
                  <a:gd name="T5" fmla="*/ 4 h 19"/>
                  <a:gd name="T6" fmla="*/ 28 w 29"/>
                  <a:gd name="T7" fmla="*/ 12 h 19"/>
                  <a:gd name="T8" fmla="*/ 19 w 29"/>
                  <a:gd name="T9" fmla="*/ 18 h 19"/>
                  <a:gd name="T10" fmla="*/ 6 w 29"/>
                  <a:gd name="T11" fmla="*/ 15 h 19"/>
                  <a:gd name="T12" fmla="*/ 0 w 29"/>
                  <a:gd name="T13" fmla="*/ 6 h 19"/>
                </a:gdLst>
                <a:ahLst/>
                <a:cxnLst>
                  <a:cxn ang="0">
                    <a:pos x="T0" y="T1"/>
                  </a:cxn>
                  <a:cxn ang="0">
                    <a:pos x="T2" y="T3"/>
                  </a:cxn>
                  <a:cxn ang="0">
                    <a:pos x="T4" y="T5"/>
                  </a:cxn>
                  <a:cxn ang="0">
                    <a:pos x="T6" y="T7"/>
                  </a:cxn>
                  <a:cxn ang="0">
                    <a:pos x="T8" y="T9"/>
                  </a:cxn>
                  <a:cxn ang="0">
                    <a:pos x="T10" y="T11"/>
                  </a:cxn>
                  <a:cxn ang="0">
                    <a:pos x="T12" y="T13"/>
                  </a:cxn>
                </a:cxnLst>
                <a:rect l="0" t="0" r="r" b="b"/>
                <a:pathLst>
                  <a:path w="29" h="19">
                    <a:moveTo>
                      <a:pt x="0" y="6"/>
                    </a:moveTo>
                    <a:cubicBezTo>
                      <a:pt x="1" y="2"/>
                      <a:pt x="5" y="0"/>
                      <a:pt x="9" y="1"/>
                    </a:cubicBezTo>
                    <a:cubicBezTo>
                      <a:pt x="22" y="4"/>
                      <a:pt x="22" y="4"/>
                      <a:pt x="22" y="4"/>
                    </a:cubicBezTo>
                    <a:cubicBezTo>
                      <a:pt x="26" y="4"/>
                      <a:pt x="29" y="8"/>
                      <a:pt x="28" y="12"/>
                    </a:cubicBezTo>
                    <a:cubicBezTo>
                      <a:pt x="27" y="16"/>
                      <a:pt x="23" y="19"/>
                      <a:pt x="19" y="18"/>
                    </a:cubicBezTo>
                    <a:cubicBezTo>
                      <a:pt x="6" y="15"/>
                      <a:pt x="6" y="15"/>
                      <a:pt x="6" y="15"/>
                    </a:cubicBezTo>
                    <a:cubicBezTo>
                      <a:pt x="2" y="14"/>
                      <a:pt x="0" y="10"/>
                      <a:pt x="0" y="6"/>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92" name="Freeform 92">
                <a:extLst>
                  <a:ext uri="{FF2B5EF4-FFF2-40B4-BE49-F238E27FC236}">
                    <a16:creationId xmlns:a16="http://schemas.microsoft.com/office/drawing/2014/main" id="{D9D3E545-D04A-403E-AB9C-29F0B113D93F}"/>
                  </a:ext>
                </a:extLst>
              </p:cNvPr>
              <p:cNvSpPr>
                <a:spLocks/>
              </p:cNvSpPr>
              <p:nvPr/>
            </p:nvSpPr>
            <p:spPr bwMode="gray">
              <a:xfrm>
                <a:off x="4222" y="2220"/>
                <a:ext cx="29" cy="21"/>
              </a:xfrm>
              <a:custGeom>
                <a:avLst/>
                <a:gdLst>
                  <a:gd name="T0" fmla="*/ 1 w 22"/>
                  <a:gd name="T1" fmla="*/ 6 h 16"/>
                  <a:gd name="T2" fmla="*/ 9 w 22"/>
                  <a:gd name="T3" fmla="*/ 1 h 16"/>
                  <a:gd name="T4" fmla="*/ 16 w 22"/>
                  <a:gd name="T5" fmla="*/ 2 h 16"/>
                  <a:gd name="T6" fmla="*/ 21 w 22"/>
                  <a:gd name="T7" fmla="*/ 10 h 16"/>
                  <a:gd name="T8" fmla="*/ 13 w 22"/>
                  <a:gd name="T9" fmla="*/ 16 h 16"/>
                  <a:gd name="T10" fmla="*/ 6 w 22"/>
                  <a:gd name="T11" fmla="*/ 14 h 16"/>
                  <a:gd name="T12" fmla="*/ 1 w 22"/>
                  <a:gd name="T13" fmla="*/ 6 h 16"/>
                </a:gdLst>
                <a:ahLst/>
                <a:cxnLst>
                  <a:cxn ang="0">
                    <a:pos x="T0" y="T1"/>
                  </a:cxn>
                  <a:cxn ang="0">
                    <a:pos x="T2" y="T3"/>
                  </a:cxn>
                  <a:cxn ang="0">
                    <a:pos x="T4" y="T5"/>
                  </a:cxn>
                  <a:cxn ang="0">
                    <a:pos x="T6" y="T7"/>
                  </a:cxn>
                  <a:cxn ang="0">
                    <a:pos x="T8" y="T9"/>
                  </a:cxn>
                  <a:cxn ang="0">
                    <a:pos x="T10" y="T11"/>
                  </a:cxn>
                  <a:cxn ang="0">
                    <a:pos x="T12" y="T13"/>
                  </a:cxn>
                </a:cxnLst>
                <a:rect l="0" t="0" r="r" b="b"/>
                <a:pathLst>
                  <a:path w="22" h="16">
                    <a:moveTo>
                      <a:pt x="1" y="6"/>
                    </a:moveTo>
                    <a:cubicBezTo>
                      <a:pt x="2" y="2"/>
                      <a:pt x="5" y="0"/>
                      <a:pt x="9" y="1"/>
                    </a:cubicBezTo>
                    <a:cubicBezTo>
                      <a:pt x="16" y="2"/>
                      <a:pt x="16" y="2"/>
                      <a:pt x="16" y="2"/>
                    </a:cubicBezTo>
                    <a:cubicBezTo>
                      <a:pt x="20" y="3"/>
                      <a:pt x="22" y="6"/>
                      <a:pt x="21" y="10"/>
                    </a:cubicBezTo>
                    <a:cubicBezTo>
                      <a:pt x="20" y="14"/>
                      <a:pt x="17" y="16"/>
                      <a:pt x="13" y="16"/>
                    </a:cubicBezTo>
                    <a:cubicBezTo>
                      <a:pt x="6" y="14"/>
                      <a:pt x="6" y="14"/>
                      <a:pt x="6" y="14"/>
                    </a:cubicBezTo>
                    <a:cubicBezTo>
                      <a:pt x="2" y="13"/>
                      <a:pt x="0" y="10"/>
                      <a:pt x="1" y="6"/>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93" name="Freeform 93">
                <a:extLst>
                  <a:ext uri="{FF2B5EF4-FFF2-40B4-BE49-F238E27FC236}">
                    <a16:creationId xmlns:a16="http://schemas.microsoft.com/office/drawing/2014/main" id="{B927F58A-DA9E-429F-B785-E92D9B698108}"/>
                  </a:ext>
                </a:extLst>
              </p:cNvPr>
              <p:cNvSpPr>
                <a:spLocks/>
              </p:cNvSpPr>
              <p:nvPr/>
            </p:nvSpPr>
            <p:spPr bwMode="gray">
              <a:xfrm>
                <a:off x="4568" y="1867"/>
                <a:ext cx="359" cy="967"/>
              </a:xfrm>
              <a:custGeom>
                <a:avLst/>
                <a:gdLst>
                  <a:gd name="T0" fmla="*/ 274 w 276"/>
                  <a:gd name="T1" fmla="*/ 430 h 744"/>
                  <a:gd name="T2" fmla="*/ 226 w 276"/>
                  <a:gd name="T3" fmla="*/ 325 h 744"/>
                  <a:gd name="T4" fmla="*/ 195 w 276"/>
                  <a:gd name="T5" fmla="*/ 281 h 744"/>
                  <a:gd name="T6" fmla="*/ 215 w 276"/>
                  <a:gd name="T7" fmla="*/ 207 h 744"/>
                  <a:gd name="T8" fmla="*/ 234 w 276"/>
                  <a:gd name="T9" fmla="*/ 24 h 744"/>
                  <a:gd name="T10" fmla="*/ 174 w 276"/>
                  <a:gd name="T11" fmla="*/ 0 h 744"/>
                  <a:gd name="T12" fmla="*/ 173 w 276"/>
                  <a:gd name="T13" fmla="*/ 0 h 744"/>
                  <a:gd name="T14" fmla="*/ 172 w 276"/>
                  <a:gd name="T15" fmla="*/ 1 h 744"/>
                  <a:gd name="T16" fmla="*/ 130 w 276"/>
                  <a:gd name="T17" fmla="*/ 24 h 744"/>
                  <a:gd name="T18" fmla="*/ 87 w 276"/>
                  <a:gd name="T19" fmla="*/ 2 h 744"/>
                  <a:gd name="T20" fmla="*/ 87 w 276"/>
                  <a:gd name="T21" fmla="*/ 0 h 744"/>
                  <a:gd name="T22" fmla="*/ 86 w 276"/>
                  <a:gd name="T23" fmla="*/ 1 h 744"/>
                  <a:gd name="T24" fmla="*/ 39 w 276"/>
                  <a:gd name="T25" fmla="*/ 25 h 744"/>
                  <a:gd name="T26" fmla="*/ 25 w 276"/>
                  <a:gd name="T27" fmla="*/ 59 h 744"/>
                  <a:gd name="T28" fmla="*/ 12 w 276"/>
                  <a:gd name="T29" fmla="*/ 123 h 744"/>
                  <a:gd name="T30" fmla="*/ 12 w 276"/>
                  <a:gd name="T31" fmla="*/ 170 h 744"/>
                  <a:gd name="T32" fmla="*/ 49 w 276"/>
                  <a:gd name="T33" fmla="*/ 189 h 744"/>
                  <a:gd name="T34" fmla="*/ 71 w 276"/>
                  <a:gd name="T35" fmla="*/ 281 h 744"/>
                  <a:gd name="T36" fmla="*/ 63 w 276"/>
                  <a:gd name="T37" fmla="*/ 355 h 744"/>
                  <a:gd name="T38" fmla="*/ 58 w 276"/>
                  <a:gd name="T39" fmla="*/ 406 h 744"/>
                  <a:gd name="T40" fmla="*/ 37 w 276"/>
                  <a:gd name="T41" fmla="*/ 488 h 744"/>
                  <a:gd name="T42" fmla="*/ 1 w 276"/>
                  <a:gd name="T43" fmla="*/ 701 h 744"/>
                  <a:gd name="T44" fmla="*/ 0 w 276"/>
                  <a:gd name="T45" fmla="*/ 731 h 744"/>
                  <a:gd name="T46" fmla="*/ 121 w 276"/>
                  <a:gd name="T47" fmla="*/ 744 h 744"/>
                  <a:gd name="T48" fmla="*/ 245 w 276"/>
                  <a:gd name="T49" fmla="*/ 731 h 744"/>
                  <a:gd name="T50" fmla="*/ 245 w 276"/>
                  <a:gd name="T51" fmla="*/ 729 h 744"/>
                  <a:gd name="T52" fmla="*/ 260 w 276"/>
                  <a:gd name="T53" fmla="*/ 545 h 744"/>
                  <a:gd name="T54" fmla="*/ 274 w 276"/>
                  <a:gd name="T55" fmla="*/ 43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6" h="744">
                    <a:moveTo>
                      <a:pt x="274" y="430"/>
                    </a:moveTo>
                    <a:cubicBezTo>
                      <a:pt x="272" y="378"/>
                      <a:pt x="248" y="350"/>
                      <a:pt x="226" y="325"/>
                    </a:cubicBezTo>
                    <a:cubicBezTo>
                      <a:pt x="214" y="311"/>
                      <a:pt x="202" y="298"/>
                      <a:pt x="195" y="281"/>
                    </a:cubicBezTo>
                    <a:cubicBezTo>
                      <a:pt x="196" y="267"/>
                      <a:pt x="204" y="239"/>
                      <a:pt x="215" y="207"/>
                    </a:cubicBezTo>
                    <a:cubicBezTo>
                      <a:pt x="237" y="138"/>
                      <a:pt x="264" y="52"/>
                      <a:pt x="234" y="24"/>
                    </a:cubicBezTo>
                    <a:cubicBezTo>
                      <a:pt x="222" y="14"/>
                      <a:pt x="195" y="6"/>
                      <a:pt x="174" y="0"/>
                    </a:cubicBezTo>
                    <a:cubicBezTo>
                      <a:pt x="173" y="0"/>
                      <a:pt x="173" y="0"/>
                      <a:pt x="173" y="0"/>
                    </a:cubicBezTo>
                    <a:cubicBezTo>
                      <a:pt x="172" y="1"/>
                      <a:pt x="172" y="1"/>
                      <a:pt x="172" y="1"/>
                    </a:cubicBezTo>
                    <a:cubicBezTo>
                      <a:pt x="167" y="14"/>
                      <a:pt x="150" y="24"/>
                      <a:pt x="130" y="24"/>
                    </a:cubicBezTo>
                    <a:cubicBezTo>
                      <a:pt x="110" y="24"/>
                      <a:pt x="92" y="14"/>
                      <a:pt x="87" y="2"/>
                    </a:cubicBezTo>
                    <a:cubicBezTo>
                      <a:pt x="87" y="0"/>
                      <a:pt x="87" y="0"/>
                      <a:pt x="87" y="0"/>
                    </a:cubicBezTo>
                    <a:cubicBezTo>
                      <a:pt x="86" y="1"/>
                      <a:pt x="86" y="1"/>
                      <a:pt x="86" y="1"/>
                    </a:cubicBezTo>
                    <a:cubicBezTo>
                      <a:pt x="72" y="6"/>
                      <a:pt x="53" y="14"/>
                      <a:pt x="39" y="25"/>
                    </a:cubicBezTo>
                    <a:cubicBezTo>
                      <a:pt x="31" y="32"/>
                      <a:pt x="26" y="43"/>
                      <a:pt x="25" y="59"/>
                    </a:cubicBezTo>
                    <a:cubicBezTo>
                      <a:pt x="22" y="89"/>
                      <a:pt x="14" y="116"/>
                      <a:pt x="12" y="123"/>
                    </a:cubicBezTo>
                    <a:cubicBezTo>
                      <a:pt x="4" y="142"/>
                      <a:pt x="4" y="158"/>
                      <a:pt x="12" y="170"/>
                    </a:cubicBezTo>
                    <a:cubicBezTo>
                      <a:pt x="19" y="181"/>
                      <a:pt x="32" y="188"/>
                      <a:pt x="49" y="189"/>
                    </a:cubicBezTo>
                    <a:cubicBezTo>
                      <a:pt x="51" y="198"/>
                      <a:pt x="71" y="263"/>
                      <a:pt x="71" y="281"/>
                    </a:cubicBezTo>
                    <a:cubicBezTo>
                      <a:pt x="65" y="299"/>
                      <a:pt x="64" y="327"/>
                      <a:pt x="63" y="355"/>
                    </a:cubicBezTo>
                    <a:cubicBezTo>
                      <a:pt x="62" y="375"/>
                      <a:pt x="61" y="394"/>
                      <a:pt x="58" y="406"/>
                    </a:cubicBezTo>
                    <a:cubicBezTo>
                      <a:pt x="51" y="436"/>
                      <a:pt x="44" y="463"/>
                      <a:pt x="37" y="488"/>
                    </a:cubicBezTo>
                    <a:cubicBezTo>
                      <a:pt x="19" y="548"/>
                      <a:pt x="3" y="606"/>
                      <a:pt x="1" y="701"/>
                    </a:cubicBezTo>
                    <a:cubicBezTo>
                      <a:pt x="1" y="704"/>
                      <a:pt x="0" y="731"/>
                      <a:pt x="0" y="731"/>
                    </a:cubicBezTo>
                    <a:cubicBezTo>
                      <a:pt x="0" y="731"/>
                      <a:pt x="42" y="744"/>
                      <a:pt x="121" y="744"/>
                    </a:cubicBezTo>
                    <a:cubicBezTo>
                      <a:pt x="199" y="744"/>
                      <a:pt x="245" y="731"/>
                      <a:pt x="245" y="731"/>
                    </a:cubicBezTo>
                    <a:cubicBezTo>
                      <a:pt x="245" y="729"/>
                      <a:pt x="245" y="729"/>
                      <a:pt x="245" y="729"/>
                    </a:cubicBezTo>
                    <a:cubicBezTo>
                      <a:pt x="236" y="685"/>
                      <a:pt x="249" y="610"/>
                      <a:pt x="260" y="545"/>
                    </a:cubicBezTo>
                    <a:cubicBezTo>
                      <a:pt x="268" y="499"/>
                      <a:pt x="276" y="456"/>
                      <a:pt x="274" y="430"/>
                    </a:cubicBezTo>
                    <a:close/>
                  </a:path>
                </a:pathLst>
              </a:custGeom>
              <a:solidFill>
                <a:srgbClr val="585F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94" name="Freeform 94">
                <a:extLst>
                  <a:ext uri="{FF2B5EF4-FFF2-40B4-BE49-F238E27FC236}">
                    <a16:creationId xmlns:a16="http://schemas.microsoft.com/office/drawing/2014/main" id="{23B55431-9CE9-475D-BE32-70BEEE0FC1EC}"/>
                  </a:ext>
                </a:extLst>
              </p:cNvPr>
              <p:cNvSpPr>
                <a:spLocks/>
              </p:cNvSpPr>
              <p:nvPr/>
            </p:nvSpPr>
            <p:spPr bwMode="gray">
              <a:xfrm>
                <a:off x="4687" y="2817"/>
                <a:ext cx="275" cy="498"/>
              </a:xfrm>
              <a:custGeom>
                <a:avLst/>
                <a:gdLst>
                  <a:gd name="T0" fmla="*/ 144 w 212"/>
                  <a:gd name="T1" fmla="*/ 325 h 383"/>
                  <a:gd name="T2" fmla="*/ 158 w 212"/>
                  <a:gd name="T3" fmla="*/ 15 h 383"/>
                  <a:gd name="T4" fmla="*/ 153 w 212"/>
                  <a:gd name="T5" fmla="*/ 0 h 383"/>
                  <a:gd name="T6" fmla="*/ 91 w 212"/>
                  <a:gd name="T7" fmla="*/ 10 h 383"/>
                  <a:gd name="T8" fmla="*/ 101 w 212"/>
                  <a:gd name="T9" fmla="*/ 39 h 383"/>
                  <a:gd name="T10" fmla="*/ 96 w 212"/>
                  <a:gd name="T11" fmla="*/ 312 h 383"/>
                  <a:gd name="T12" fmla="*/ 45 w 212"/>
                  <a:gd name="T13" fmla="*/ 351 h 383"/>
                  <a:gd name="T14" fmla="*/ 0 w 212"/>
                  <a:gd name="T15" fmla="*/ 368 h 383"/>
                  <a:gd name="T16" fmla="*/ 45 w 212"/>
                  <a:gd name="T17" fmla="*/ 382 h 383"/>
                  <a:gd name="T18" fmla="*/ 110 w 212"/>
                  <a:gd name="T19" fmla="*/ 377 h 383"/>
                  <a:gd name="T20" fmla="*/ 151 w 212"/>
                  <a:gd name="T21" fmla="*/ 369 h 383"/>
                  <a:gd name="T22" fmla="*/ 144 w 212"/>
                  <a:gd name="T23" fmla="*/ 32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2" h="383">
                    <a:moveTo>
                      <a:pt x="144" y="325"/>
                    </a:moveTo>
                    <a:cubicBezTo>
                      <a:pt x="135" y="232"/>
                      <a:pt x="212" y="130"/>
                      <a:pt x="158" y="15"/>
                    </a:cubicBezTo>
                    <a:cubicBezTo>
                      <a:pt x="156" y="11"/>
                      <a:pt x="154" y="6"/>
                      <a:pt x="153" y="0"/>
                    </a:cubicBezTo>
                    <a:cubicBezTo>
                      <a:pt x="148" y="1"/>
                      <a:pt x="127" y="6"/>
                      <a:pt x="91" y="10"/>
                    </a:cubicBezTo>
                    <a:cubicBezTo>
                      <a:pt x="92" y="16"/>
                      <a:pt x="95" y="24"/>
                      <a:pt x="101" y="39"/>
                    </a:cubicBezTo>
                    <a:cubicBezTo>
                      <a:pt x="109" y="59"/>
                      <a:pt x="104" y="293"/>
                      <a:pt x="96" y="312"/>
                    </a:cubicBezTo>
                    <a:cubicBezTo>
                      <a:pt x="88" y="331"/>
                      <a:pt x="68" y="344"/>
                      <a:pt x="45" y="351"/>
                    </a:cubicBezTo>
                    <a:cubicBezTo>
                      <a:pt x="19" y="359"/>
                      <a:pt x="0" y="356"/>
                      <a:pt x="0" y="368"/>
                    </a:cubicBezTo>
                    <a:cubicBezTo>
                      <a:pt x="1" y="377"/>
                      <a:pt x="18" y="382"/>
                      <a:pt x="45" y="382"/>
                    </a:cubicBezTo>
                    <a:cubicBezTo>
                      <a:pt x="72" y="383"/>
                      <a:pt x="92" y="373"/>
                      <a:pt x="110" y="377"/>
                    </a:cubicBezTo>
                    <a:cubicBezTo>
                      <a:pt x="128" y="381"/>
                      <a:pt x="148" y="383"/>
                      <a:pt x="151" y="369"/>
                    </a:cubicBezTo>
                    <a:cubicBezTo>
                      <a:pt x="154" y="352"/>
                      <a:pt x="146" y="343"/>
                      <a:pt x="144" y="325"/>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95" name="Freeform 95">
                <a:extLst>
                  <a:ext uri="{FF2B5EF4-FFF2-40B4-BE49-F238E27FC236}">
                    <a16:creationId xmlns:a16="http://schemas.microsoft.com/office/drawing/2014/main" id="{050BEF4A-ED71-457D-BC02-E96382F82D4C}"/>
                  </a:ext>
                </a:extLst>
              </p:cNvPr>
              <p:cNvSpPr>
                <a:spLocks/>
              </p:cNvSpPr>
              <p:nvPr/>
            </p:nvSpPr>
            <p:spPr bwMode="gray">
              <a:xfrm>
                <a:off x="4672" y="3302"/>
                <a:ext cx="213" cy="20"/>
              </a:xfrm>
              <a:custGeom>
                <a:avLst/>
                <a:gdLst>
                  <a:gd name="T0" fmla="*/ 104 w 164"/>
                  <a:gd name="T1" fmla="*/ 8 h 16"/>
                  <a:gd name="T2" fmla="*/ 54 w 164"/>
                  <a:gd name="T3" fmla="*/ 11 h 16"/>
                  <a:gd name="T4" fmla="*/ 3 w 164"/>
                  <a:gd name="T5" fmla="*/ 0 h 16"/>
                  <a:gd name="T6" fmla="*/ 4 w 164"/>
                  <a:gd name="T7" fmla="*/ 7 h 16"/>
                  <a:gd name="T8" fmla="*/ 48 w 164"/>
                  <a:gd name="T9" fmla="*/ 15 h 16"/>
                  <a:gd name="T10" fmla="*/ 105 w 164"/>
                  <a:gd name="T11" fmla="*/ 12 h 16"/>
                  <a:gd name="T12" fmla="*/ 139 w 164"/>
                  <a:gd name="T13" fmla="*/ 12 h 16"/>
                  <a:gd name="T14" fmla="*/ 161 w 164"/>
                  <a:gd name="T15" fmla="*/ 8 h 16"/>
                  <a:gd name="T16" fmla="*/ 164 w 164"/>
                  <a:gd name="T17" fmla="*/ 2 h 16"/>
                  <a:gd name="T18" fmla="*/ 104 w 164"/>
                  <a:gd name="T1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6">
                    <a:moveTo>
                      <a:pt x="104" y="8"/>
                    </a:moveTo>
                    <a:cubicBezTo>
                      <a:pt x="85" y="9"/>
                      <a:pt x="70" y="11"/>
                      <a:pt x="54" y="11"/>
                    </a:cubicBezTo>
                    <a:cubicBezTo>
                      <a:pt x="27" y="10"/>
                      <a:pt x="8" y="4"/>
                      <a:pt x="3" y="0"/>
                    </a:cubicBezTo>
                    <a:cubicBezTo>
                      <a:pt x="1" y="2"/>
                      <a:pt x="0" y="6"/>
                      <a:pt x="4" y="7"/>
                    </a:cubicBezTo>
                    <a:cubicBezTo>
                      <a:pt x="13" y="11"/>
                      <a:pt x="29" y="15"/>
                      <a:pt x="48" y="15"/>
                    </a:cubicBezTo>
                    <a:cubicBezTo>
                      <a:pt x="66" y="16"/>
                      <a:pt x="84" y="13"/>
                      <a:pt x="105" y="12"/>
                    </a:cubicBezTo>
                    <a:cubicBezTo>
                      <a:pt x="117" y="11"/>
                      <a:pt x="126" y="13"/>
                      <a:pt x="139" y="12"/>
                    </a:cubicBezTo>
                    <a:cubicBezTo>
                      <a:pt x="147" y="12"/>
                      <a:pt x="153" y="11"/>
                      <a:pt x="161" y="8"/>
                    </a:cubicBezTo>
                    <a:cubicBezTo>
                      <a:pt x="164" y="7"/>
                      <a:pt x="164" y="3"/>
                      <a:pt x="164" y="2"/>
                    </a:cubicBezTo>
                    <a:cubicBezTo>
                      <a:pt x="141" y="11"/>
                      <a:pt x="124" y="6"/>
                      <a:pt x="104" y="8"/>
                    </a:cubicBezTo>
                    <a:close/>
                  </a:path>
                </a:pathLst>
              </a:custGeom>
              <a:solidFill>
                <a:srgbClr val="6269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96" name="Freeform 96">
                <a:extLst>
                  <a:ext uri="{FF2B5EF4-FFF2-40B4-BE49-F238E27FC236}">
                    <a16:creationId xmlns:a16="http://schemas.microsoft.com/office/drawing/2014/main" id="{9970E133-045A-4DB1-AFC4-C10B36DC58F7}"/>
                  </a:ext>
                </a:extLst>
              </p:cNvPr>
              <p:cNvSpPr>
                <a:spLocks/>
              </p:cNvSpPr>
              <p:nvPr/>
            </p:nvSpPr>
            <p:spPr bwMode="gray">
              <a:xfrm>
                <a:off x="4676" y="3267"/>
                <a:ext cx="212" cy="49"/>
              </a:xfrm>
              <a:custGeom>
                <a:avLst/>
                <a:gdLst>
                  <a:gd name="T0" fmla="*/ 161 w 163"/>
                  <a:gd name="T1" fmla="*/ 29 h 38"/>
                  <a:gd name="T2" fmla="*/ 158 w 163"/>
                  <a:gd name="T3" fmla="*/ 0 h 38"/>
                  <a:gd name="T4" fmla="*/ 52 w 163"/>
                  <a:gd name="T5" fmla="*/ 5 h 38"/>
                  <a:gd name="T6" fmla="*/ 20 w 163"/>
                  <a:gd name="T7" fmla="*/ 12 h 38"/>
                  <a:gd name="T8" fmla="*/ 0 w 163"/>
                  <a:gd name="T9" fmla="*/ 27 h 38"/>
                  <a:gd name="T10" fmla="*/ 51 w 163"/>
                  <a:gd name="T11" fmla="*/ 38 h 38"/>
                  <a:gd name="T12" fmla="*/ 101 w 163"/>
                  <a:gd name="T13" fmla="*/ 35 h 38"/>
                  <a:gd name="T14" fmla="*/ 161 w 163"/>
                  <a:gd name="T15" fmla="*/ 29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38">
                    <a:moveTo>
                      <a:pt x="161" y="29"/>
                    </a:moveTo>
                    <a:cubicBezTo>
                      <a:pt x="163" y="21"/>
                      <a:pt x="160" y="7"/>
                      <a:pt x="158" y="0"/>
                    </a:cubicBezTo>
                    <a:cubicBezTo>
                      <a:pt x="136" y="10"/>
                      <a:pt x="64" y="21"/>
                      <a:pt x="52" y="5"/>
                    </a:cubicBezTo>
                    <a:cubicBezTo>
                      <a:pt x="42" y="8"/>
                      <a:pt x="28" y="11"/>
                      <a:pt x="20" y="12"/>
                    </a:cubicBezTo>
                    <a:cubicBezTo>
                      <a:pt x="3" y="14"/>
                      <a:pt x="0" y="18"/>
                      <a:pt x="0" y="27"/>
                    </a:cubicBezTo>
                    <a:cubicBezTo>
                      <a:pt x="5" y="31"/>
                      <a:pt x="24" y="37"/>
                      <a:pt x="51" y="38"/>
                    </a:cubicBezTo>
                    <a:cubicBezTo>
                      <a:pt x="67" y="38"/>
                      <a:pt x="82" y="36"/>
                      <a:pt x="101" y="35"/>
                    </a:cubicBezTo>
                    <a:cubicBezTo>
                      <a:pt x="121" y="33"/>
                      <a:pt x="138" y="38"/>
                      <a:pt x="161" y="29"/>
                    </a:cubicBezTo>
                    <a:close/>
                  </a:path>
                </a:pathLst>
              </a:custGeom>
              <a:solidFill>
                <a:srgbClr val="E28E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97" name="Freeform 97">
                <a:extLst>
                  <a:ext uri="{FF2B5EF4-FFF2-40B4-BE49-F238E27FC236}">
                    <a16:creationId xmlns:a16="http://schemas.microsoft.com/office/drawing/2014/main" id="{26628F9E-AFFD-4164-9F70-AD14B529FFD3}"/>
                  </a:ext>
                </a:extLst>
              </p:cNvPr>
              <p:cNvSpPr>
                <a:spLocks/>
              </p:cNvSpPr>
              <p:nvPr/>
            </p:nvSpPr>
            <p:spPr bwMode="gray">
              <a:xfrm>
                <a:off x="4508" y="2255"/>
                <a:ext cx="179" cy="107"/>
              </a:xfrm>
              <a:custGeom>
                <a:avLst/>
                <a:gdLst>
                  <a:gd name="T0" fmla="*/ 171 w 179"/>
                  <a:gd name="T1" fmla="*/ 0 h 107"/>
                  <a:gd name="T2" fmla="*/ 179 w 179"/>
                  <a:gd name="T3" fmla="*/ 16 h 107"/>
                  <a:gd name="T4" fmla="*/ 8 w 179"/>
                  <a:gd name="T5" fmla="*/ 107 h 107"/>
                  <a:gd name="T6" fmla="*/ 0 w 179"/>
                  <a:gd name="T7" fmla="*/ 91 h 107"/>
                  <a:gd name="T8" fmla="*/ 171 w 179"/>
                  <a:gd name="T9" fmla="*/ 0 h 107"/>
                </a:gdLst>
                <a:ahLst/>
                <a:cxnLst>
                  <a:cxn ang="0">
                    <a:pos x="T0" y="T1"/>
                  </a:cxn>
                  <a:cxn ang="0">
                    <a:pos x="T2" y="T3"/>
                  </a:cxn>
                  <a:cxn ang="0">
                    <a:pos x="T4" y="T5"/>
                  </a:cxn>
                  <a:cxn ang="0">
                    <a:pos x="T6" y="T7"/>
                  </a:cxn>
                  <a:cxn ang="0">
                    <a:pos x="T8" y="T9"/>
                  </a:cxn>
                </a:cxnLst>
                <a:rect l="0" t="0" r="r" b="b"/>
                <a:pathLst>
                  <a:path w="179" h="107">
                    <a:moveTo>
                      <a:pt x="171" y="0"/>
                    </a:moveTo>
                    <a:lnTo>
                      <a:pt x="179" y="16"/>
                    </a:lnTo>
                    <a:lnTo>
                      <a:pt x="8" y="107"/>
                    </a:lnTo>
                    <a:lnTo>
                      <a:pt x="0" y="91"/>
                    </a:lnTo>
                    <a:lnTo>
                      <a:pt x="171" y="0"/>
                    </a:lnTo>
                    <a:close/>
                  </a:path>
                </a:pathLst>
              </a:custGeom>
              <a:solidFill>
                <a:srgbClr val="3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98" name="Freeform 98">
                <a:extLst>
                  <a:ext uri="{FF2B5EF4-FFF2-40B4-BE49-F238E27FC236}">
                    <a16:creationId xmlns:a16="http://schemas.microsoft.com/office/drawing/2014/main" id="{4BAFEDC0-D057-4E8D-AE0A-34893E284BD2}"/>
                  </a:ext>
                </a:extLst>
              </p:cNvPr>
              <p:cNvSpPr>
                <a:spLocks/>
              </p:cNvSpPr>
              <p:nvPr/>
            </p:nvSpPr>
            <p:spPr bwMode="gray">
              <a:xfrm>
                <a:off x="4497" y="2348"/>
                <a:ext cx="18" cy="14"/>
              </a:xfrm>
              <a:custGeom>
                <a:avLst/>
                <a:gdLst>
                  <a:gd name="T0" fmla="*/ 11 w 18"/>
                  <a:gd name="T1" fmla="*/ 0 h 14"/>
                  <a:gd name="T2" fmla="*/ 0 w 18"/>
                  <a:gd name="T3" fmla="*/ 14 h 14"/>
                  <a:gd name="T4" fmla="*/ 18 w 18"/>
                  <a:gd name="T5" fmla="*/ 13 h 14"/>
                  <a:gd name="T6" fmla="*/ 11 w 18"/>
                  <a:gd name="T7" fmla="*/ 0 h 14"/>
                </a:gdLst>
                <a:ahLst/>
                <a:cxnLst>
                  <a:cxn ang="0">
                    <a:pos x="T0" y="T1"/>
                  </a:cxn>
                  <a:cxn ang="0">
                    <a:pos x="T2" y="T3"/>
                  </a:cxn>
                  <a:cxn ang="0">
                    <a:pos x="T4" y="T5"/>
                  </a:cxn>
                  <a:cxn ang="0">
                    <a:pos x="T6" y="T7"/>
                  </a:cxn>
                </a:cxnLst>
                <a:rect l="0" t="0" r="r" b="b"/>
                <a:pathLst>
                  <a:path w="18" h="14">
                    <a:moveTo>
                      <a:pt x="11" y="0"/>
                    </a:moveTo>
                    <a:lnTo>
                      <a:pt x="0" y="14"/>
                    </a:lnTo>
                    <a:lnTo>
                      <a:pt x="18" y="13"/>
                    </a:lnTo>
                    <a:lnTo>
                      <a:pt x="11" y="0"/>
                    </a:ln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399" name="Freeform 99">
                <a:extLst>
                  <a:ext uri="{FF2B5EF4-FFF2-40B4-BE49-F238E27FC236}">
                    <a16:creationId xmlns:a16="http://schemas.microsoft.com/office/drawing/2014/main" id="{A1FEFA5E-8A56-4871-842D-BBE583F00653}"/>
                  </a:ext>
                </a:extLst>
              </p:cNvPr>
              <p:cNvSpPr>
                <a:spLocks/>
              </p:cNvSpPr>
              <p:nvPr/>
            </p:nvSpPr>
            <p:spPr bwMode="gray">
              <a:xfrm>
                <a:off x="4495" y="2359"/>
                <a:ext cx="6" cy="6"/>
              </a:xfrm>
              <a:custGeom>
                <a:avLst/>
                <a:gdLst>
                  <a:gd name="T0" fmla="*/ 0 w 6"/>
                  <a:gd name="T1" fmla="*/ 3 h 6"/>
                  <a:gd name="T2" fmla="*/ 2 w 6"/>
                  <a:gd name="T3" fmla="*/ 6 h 6"/>
                  <a:gd name="T4" fmla="*/ 6 w 6"/>
                  <a:gd name="T5" fmla="*/ 3 h 6"/>
                  <a:gd name="T6" fmla="*/ 4 w 6"/>
                  <a:gd name="T7" fmla="*/ 0 h 6"/>
                  <a:gd name="T8" fmla="*/ 0 w 6"/>
                  <a:gd name="T9" fmla="*/ 3 h 6"/>
                </a:gdLst>
                <a:ahLst/>
                <a:cxnLst>
                  <a:cxn ang="0">
                    <a:pos x="T0" y="T1"/>
                  </a:cxn>
                  <a:cxn ang="0">
                    <a:pos x="T2" y="T3"/>
                  </a:cxn>
                  <a:cxn ang="0">
                    <a:pos x="T4" y="T5"/>
                  </a:cxn>
                  <a:cxn ang="0">
                    <a:pos x="T6" y="T7"/>
                  </a:cxn>
                  <a:cxn ang="0">
                    <a:pos x="T8" y="T9"/>
                  </a:cxn>
                </a:cxnLst>
                <a:rect l="0" t="0" r="r" b="b"/>
                <a:pathLst>
                  <a:path w="6" h="6">
                    <a:moveTo>
                      <a:pt x="0" y="3"/>
                    </a:moveTo>
                    <a:lnTo>
                      <a:pt x="2" y="6"/>
                    </a:lnTo>
                    <a:lnTo>
                      <a:pt x="6" y="3"/>
                    </a:lnTo>
                    <a:lnTo>
                      <a:pt x="4" y="0"/>
                    </a:lnTo>
                    <a:lnTo>
                      <a:pt x="0" y="3"/>
                    </a:ln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00" name="Freeform 100">
                <a:extLst>
                  <a:ext uri="{FF2B5EF4-FFF2-40B4-BE49-F238E27FC236}">
                    <a16:creationId xmlns:a16="http://schemas.microsoft.com/office/drawing/2014/main" id="{2F034AD0-6FB9-4042-B62B-7F9F6E947FD0}"/>
                  </a:ext>
                </a:extLst>
              </p:cNvPr>
              <p:cNvSpPr>
                <a:spLocks/>
              </p:cNvSpPr>
              <p:nvPr/>
            </p:nvSpPr>
            <p:spPr bwMode="gray">
              <a:xfrm>
                <a:off x="4533" y="2112"/>
                <a:ext cx="433" cy="268"/>
              </a:xfrm>
              <a:custGeom>
                <a:avLst/>
                <a:gdLst>
                  <a:gd name="T0" fmla="*/ 325 w 333"/>
                  <a:gd name="T1" fmla="*/ 82 h 206"/>
                  <a:gd name="T2" fmla="*/ 307 w 333"/>
                  <a:gd name="T3" fmla="*/ 0 h 206"/>
                  <a:gd name="T4" fmla="*/ 284 w 333"/>
                  <a:gd name="T5" fmla="*/ 10 h 206"/>
                  <a:gd name="T6" fmla="*/ 257 w 333"/>
                  <a:gd name="T7" fmla="*/ 11 h 206"/>
                  <a:gd name="T8" fmla="*/ 272 w 333"/>
                  <a:gd name="T9" fmla="*/ 82 h 206"/>
                  <a:gd name="T10" fmla="*/ 100 w 333"/>
                  <a:gd name="T11" fmla="*/ 151 h 206"/>
                  <a:gd name="T12" fmla="*/ 75 w 333"/>
                  <a:gd name="T13" fmla="*/ 141 h 206"/>
                  <a:gd name="T14" fmla="*/ 7 w 333"/>
                  <a:gd name="T15" fmla="*/ 154 h 206"/>
                  <a:gd name="T16" fmla="*/ 1 w 333"/>
                  <a:gd name="T17" fmla="*/ 163 h 206"/>
                  <a:gd name="T18" fmla="*/ 10 w 333"/>
                  <a:gd name="T19" fmla="*/ 169 h 206"/>
                  <a:gd name="T20" fmla="*/ 20 w 333"/>
                  <a:gd name="T21" fmla="*/ 167 h 206"/>
                  <a:gd name="T22" fmla="*/ 14 w 333"/>
                  <a:gd name="T23" fmla="*/ 176 h 206"/>
                  <a:gd name="T24" fmla="*/ 23 w 333"/>
                  <a:gd name="T25" fmla="*/ 182 h 206"/>
                  <a:gd name="T26" fmla="*/ 30 w 333"/>
                  <a:gd name="T27" fmla="*/ 181 h 206"/>
                  <a:gd name="T28" fmla="*/ 24 w 333"/>
                  <a:gd name="T29" fmla="*/ 189 h 206"/>
                  <a:gd name="T30" fmla="*/ 33 w 333"/>
                  <a:gd name="T31" fmla="*/ 196 h 206"/>
                  <a:gd name="T32" fmla="*/ 48 w 333"/>
                  <a:gd name="T33" fmla="*/ 193 h 206"/>
                  <a:gd name="T34" fmla="*/ 43 w 333"/>
                  <a:gd name="T35" fmla="*/ 201 h 206"/>
                  <a:gd name="T36" fmla="*/ 50 w 333"/>
                  <a:gd name="T37" fmla="*/ 206 h 206"/>
                  <a:gd name="T38" fmla="*/ 88 w 333"/>
                  <a:gd name="T39" fmla="*/ 198 h 206"/>
                  <a:gd name="T40" fmla="*/ 102 w 333"/>
                  <a:gd name="T41" fmla="*/ 186 h 206"/>
                  <a:gd name="T42" fmla="*/ 103 w 333"/>
                  <a:gd name="T43" fmla="*/ 181 h 206"/>
                  <a:gd name="T44" fmla="*/ 314 w 333"/>
                  <a:gd name="T45" fmla="*/ 122 h 206"/>
                  <a:gd name="T46" fmla="*/ 325 w 333"/>
                  <a:gd name="T47"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3" h="206">
                    <a:moveTo>
                      <a:pt x="325" y="82"/>
                    </a:moveTo>
                    <a:cubicBezTo>
                      <a:pt x="319" y="56"/>
                      <a:pt x="313" y="29"/>
                      <a:pt x="307" y="0"/>
                    </a:cubicBezTo>
                    <a:cubicBezTo>
                      <a:pt x="305" y="3"/>
                      <a:pt x="298" y="7"/>
                      <a:pt x="284" y="10"/>
                    </a:cubicBezTo>
                    <a:cubicBezTo>
                      <a:pt x="270" y="14"/>
                      <a:pt x="261" y="12"/>
                      <a:pt x="257" y="11"/>
                    </a:cubicBezTo>
                    <a:cubicBezTo>
                      <a:pt x="264" y="50"/>
                      <a:pt x="270" y="71"/>
                      <a:pt x="272" y="82"/>
                    </a:cubicBezTo>
                    <a:cubicBezTo>
                      <a:pt x="238" y="86"/>
                      <a:pt x="183" y="111"/>
                      <a:pt x="100" y="151"/>
                    </a:cubicBezTo>
                    <a:cubicBezTo>
                      <a:pt x="97" y="145"/>
                      <a:pt x="87" y="139"/>
                      <a:pt x="75" y="141"/>
                    </a:cubicBezTo>
                    <a:cubicBezTo>
                      <a:pt x="64" y="143"/>
                      <a:pt x="7" y="154"/>
                      <a:pt x="7" y="154"/>
                    </a:cubicBezTo>
                    <a:cubicBezTo>
                      <a:pt x="3" y="154"/>
                      <a:pt x="0" y="158"/>
                      <a:pt x="1" y="163"/>
                    </a:cubicBezTo>
                    <a:cubicBezTo>
                      <a:pt x="2" y="167"/>
                      <a:pt x="5" y="170"/>
                      <a:pt x="10" y="169"/>
                    </a:cubicBezTo>
                    <a:cubicBezTo>
                      <a:pt x="20" y="167"/>
                      <a:pt x="20" y="167"/>
                      <a:pt x="20" y="167"/>
                    </a:cubicBezTo>
                    <a:cubicBezTo>
                      <a:pt x="16" y="168"/>
                      <a:pt x="13" y="172"/>
                      <a:pt x="14" y="176"/>
                    </a:cubicBezTo>
                    <a:cubicBezTo>
                      <a:pt x="14" y="180"/>
                      <a:pt x="18" y="183"/>
                      <a:pt x="23" y="182"/>
                    </a:cubicBezTo>
                    <a:cubicBezTo>
                      <a:pt x="30" y="181"/>
                      <a:pt x="30" y="181"/>
                      <a:pt x="30" y="181"/>
                    </a:cubicBezTo>
                    <a:cubicBezTo>
                      <a:pt x="26" y="181"/>
                      <a:pt x="23" y="185"/>
                      <a:pt x="24" y="189"/>
                    </a:cubicBezTo>
                    <a:cubicBezTo>
                      <a:pt x="25" y="194"/>
                      <a:pt x="29" y="196"/>
                      <a:pt x="33" y="196"/>
                    </a:cubicBezTo>
                    <a:cubicBezTo>
                      <a:pt x="48" y="193"/>
                      <a:pt x="48" y="193"/>
                      <a:pt x="48" y="193"/>
                    </a:cubicBezTo>
                    <a:cubicBezTo>
                      <a:pt x="44" y="194"/>
                      <a:pt x="42" y="197"/>
                      <a:pt x="43" y="201"/>
                    </a:cubicBezTo>
                    <a:cubicBezTo>
                      <a:pt x="43" y="204"/>
                      <a:pt x="47" y="206"/>
                      <a:pt x="50" y="206"/>
                    </a:cubicBezTo>
                    <a:cubicBezTo>
                      <a:pt x="88" y="198"/>
                      <a:pt x="88" y="198"/>
                      <a:pt x="88" y="198"/>
                    </a:cubicBezTo>
                    <a:cubicBezTo>
                      <a:pt x="95" y="197"/>
                      <a:pt x="100" y="192"/>
                      <a:pt x="102" y="186"/>
                    </a:cubicBezTo>
                    <a:cubicBezTo>
                      <a:pt x="103" y="184"/>
                      <a:pt x="103" y="183"/>
                      <a:pt x="103" y="181"/>
                    </a:cubicBezTo>
                    <a:cubicBezTo>
                      <a:pt x="158" y="170"/>
                      <a:pt x="304" y="124"/>
                      <a:pt x="314" y="122"/>
                    </a:cubicBezTo>
                    <a:cubicBezTo>
                      <a:pt x="324" y="117"/>
                      <a:pt x="333" y="113"/>
                      <a:pt x="325" y="82"/>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01" name="Freeform 101">
                <a:extLst>
                  <a:ext uri="{FF2B5EF4-FFF2-40B4-BE49-F238E27FC236}">
                    <a16:creationId xmlns:a16="http://schemas.microsoft.com/office/drawing/2014/main" id="{512C59C6-8D46-4F7B-986D-8DC45EAC243C}"/>
                  </a:ext>
                </a:extLst>
              </p:cNvPr>
              <p:cNvSpPr>
                <a:spLocks/>
              </p:cNvSpPr>
              <p:nvPr/>
            </p:nvSpPr>
            <p:spPr bwMode="gray">
              <a:xfrm>
                <a:off x="4793" y="1889"/>
                <a:ext cx="142" cy="243"/>
              </a:xfrm>
              <a:custGeom>
                <a:avLst/>
                <a:gdLst>
                  <a:gd name="T0" fmla="*/ 105 w 109"/>
                  <a:gd name="T1" fmla="*/ 145 h 187"/>
                  <a:gd name="T2" fmla="*/ 72 w 109"/>
                  <a:gd name="T3" fmla="*/ 20 h 187"/>
                  <a:gd name="T4" fmla="*/ 35 w 109"/>
                  <a:gd name="T5" fmla="*/ 4 h 187"/>
                  <a:gd name="T6" fmla="*/ 33 w 109"/>
                  <a:gd name="T7" fmla="*/ 109 h 187"/>
                  <a:gd name="T8" fmla="*/ 53 w 109"/>
                  <a:gd name="T9" fmla="*/ 174 h 187"/>
                  <a:gd name="T10" fmla="*/ 54 w 109"/>
                  <a:gd name="T11" fmla="*/ 183 h 187"/>
                  <a:gd name="T12" fmla="*/ 84 w 109"/>
                  <a:gd name="T13" fmla="*/ 182 h 187"/>
                  <a:gd name="T14" fmla="*/ 109 w 109"/>
                  <a:gd name="T15" fmla="*/ 170 h 187"/>
                  <a:gd name="T16" fmla="*/ 105 w 109"/>
                  <a:gd name="T17" fmla="*/ 14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187">
                    <a:moveTo>
                      <a:pt x="105" y="145"/>
                    </a:moveTo>
                    <a:cubicBezTo>
                      <a:pt x="93" y="82"/>
                      <a:pt x="82" y="41"/>
                      <a:pt x="72" y="20"/>
                    </a:cubicBezTo>
                    <a:cubicBezTo>
                      <a:pt x="66" y="6"/>
                      <a:pt x="50" y="0"/>
                      <a:pt x="35" y="4"/>
                    </a:cubicBezTo>
                    <a:cubicBezTo>
                      <a:pt x="0" y="18"/>
                      <a:pt x="25" y="90"/>
                      <a:pt x="33" y="109"/>
                    </a:cubicBezTo>
                    <a:cubicBezTo>
                      <a:pt x="41" y="130"/>
                      <a:pt x="49" y="152"/>
                      <a:pt x="53" y="174"/>
                    </a:cubicBezTo>
                    <a:cubicBezTo>
                      <a:pt x="54" y="183"/>
                      <a:pt x="54" y="183"/>
                      <a:pt x="54" y="183"/>
                    </a:cubicBezTo>
                    <a:cubicBezTo>
                      <a:pt x="54" y="183"/>
                      <a:pt x="64" y="187"/>
                      <a:pt x="84" y="182"/>
                    </a:cubicBezTo>
                    <a:cubicBezTo>
                      <a:pt x="105" y="178"/>
                      <a:pt x="109" y="170"/>
                      <a:pt x="109" y="170"/>
                    </a:cubicBezTo>
                    <a:cubicBezTo>
                      <a:pt x="109" y="170"/>
                      <a:pt x="106" y="153"/>
                      <a:pt x="105" y="145"/>
                    </a:cubicBezTo>
                    <a:close/>
                  </a:path>
                </a:pathLst>
              </a:custGeom>
              <a:solidFill>
                <a:srgbClr val="585F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02" name="Freeform 102">
                <a:extLst>
                  <a:ext uri="{FF2B5EF4-FFF2-40B4-BE49-F238E27FC236}">
                    <a16:creationId xmlns:a16="http://schemas.microsoft.com/office/drawing/2014/main" id="{44C96499-71EA-469D-B304-F8C9DE373724}"/>
                  </a:ext>
                </a:extLst>
              </p:cNvPr>
              <p:cNvSpPr>
                <a:spLocks/>
              </p:cNvSpPr>
              <p:nvPr/>
            </p:nvSpPr>
            <p:spPr bwMode="gray">
              <a:xfrm>
                <a:off x="4856" y="1220"/>
                <a:ext cx="241" cy="551"/>
              </a:xfrm>
              <a:custGeom>
                <a:avLst/>
                <a:gdLst>
                  <a:gd name="T0" fmla="*/ 144 w 186"/>
                  <a:gd name="T1" fmla="*/ 68 h 424"/>
                  <a:gd name="T2" fmla="*/ 0 w 186"/>
                  <a:gd name="T3" fmla="*/ 49 h 424"/>
                  <a:gd name="T4" fmla="*/ 25 w 186"/>
                  <a:gd name="T5" fmla="*/ 59 h 424"/>
                  <a:gd name="T6" fmla="*/ 46 w 186"/>
                  <a:gd name="T7" fmla="*/ 83 h 424"/>
                  <a:gd name="T8" fmla="*/ 34 w 186"/>
                  <a:gd name="T9" fmla="*/ 244 h 424"/>
                  <a:gd name="T10" fmla="*/ 168 w 186"/>
                  <a:gd name="T11" fmla="*/ 417 h 424"/>
                  <a:gd name="T12" fmla="*/ 144 w 186"/>
                  <a:gd name="T13" fmla="*/ 68 h 424"/>
                </a:gdLst>
                <a:ahLst/>
                <a:cxnLst>
                  <a:cxn ang="0">
                    <a:pos x="T0" y="T1"/>
                  </a:cxn>
                  <a:cxn ang="0">
                    <a:pos x="T2" y="T3"/>
                  </a:cxn>
                  <a:cxn ang="0">
                    <a:pos x="T4" y="T5"/>
                  </a:cxn>
                  <a:cxn ang="0">
                    <a:pos x="T6" y="T7"/>
                  </a:cxn>
                  <a:cxn ang="0">
                    <a:pos x="T8" y="T9"/>
                  </a:cxn>
                  <a:cxn ang="0">
                    <a:pos x="T10" y="T11"/>
                  </a:cxn>
                  <a:cxn ang="0">
                    <a:pos x="T12" y="T13"/>
                  </a:cxn>
                </a:cxnLst>
                <a:rect l="0" t="0" r="r" b="b"/>
                <a:pathLst>
                  <a:path w="186" h="424">
                    <a:moveTo>
                      <a:pt x="144" y="68"/>
                    </a:moveTo>
                    <a:cubicBezTo>
                      <a:pt x="116" y="0"/>
                      <a:pt x="34" y="0"/>
                      <a:pt x="0" y="49"/>
                    </a:cubicBezTo>
                    <a:cubicBezTo>
                      <a:pt x="7" y="50"/>
                      <a:pt x="15" y="53"/>
                      <a:pt x="25" y="59"/>
                    </a:cubicBezTo>
                    <a:cubicBezTo>
                      <a:pt x="37" y="67"/>
                      <a:pt x="43" y="75"/>
                      <a:pt x="46" y="83"/>
                    </a:cubicBezTo>
                    <a:cubicBezTo>
                      <a:pt x="71" y="99"/>
                      <a:pt x="36" y="140"/>
                      <a:pt x="34" y="244"/>
                    </a:cubicBezTo>
                    <a:cubicBezTo>
                      <a:pt x="31" y="388"/>
                      <a:pt x="111" y="424"/>
                      <a:pt x="168" y="417"/>
                    </a:cubicBezTo>
                    <a:cubicBezTo>
                      <a:pt x="136" y="264"/>
                      <a:pt x="186" y="170"/>
                      <a:pt x="144" y="68"/>
                    </a:cubicBez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03" name="Freeform 103">
                <a:extLst>
                  <a:ext uri="{FF2B5EF4-FFF2-40B4-BE49-F238E27FC236}">
                    <a16:creationId xmlns:a16="http://schemas.microsoft.com/office/drawing/2014/main" id="{B939E9B7-A128-4C58-8B4E-507BFD726521}"/>
                  </a:ext>
                </a:extLst>
              </p:cNvPr>
              <p:cNvSpPr>
                <a:spLocks/>
              </p:cNvSpPr>
              <p:nvPr/>
            </p:nvSpPr>
            <p:spPr bwMode="gray">
              <a:xfrm>
                <a:off x="4820" y="1272"/>
                <a:ext cx="103" cy="89"/>
              </a:xfrm>
              <a:custGeom>
                <a:avLst/>
                <a:gdLst>
                  <a:gd name="T0" fmla="*/ 60 w 79"/>
                  <a:gd name="T1" fmla="*/ 59 h 68"/>
                  <a:gd name="T2" fmla="*/ 68 w 79"/>
                  <a:gd name="T3" fmla="*/ 68 h 68"/>
                  <a:gd name="T4" fmla="*/ 52 w 79"/>
                  <a:gd name="T5" fmla="*/ 19 h 68"/>
                  <a:gd name="T6" fmla="*/ 0 w 79"/>
                  <a:gd name="T7" fmla="*/ 24 h 68"/>
                  <a:gd name="T8" fmla="*/ 60 w 79"/>
                  <a:gd name="T9" fmla="*/ 59 h 68"/>
                </a:gdLst>
                <a:ahLst/>
                <a:cxnLst>
                  <a:cxn ang="0">
                    <a:pos x="T0" y="T1"/>
                  </a:cxn>
                  <a:cxn ang="0">
                    <a:pos x="T2" y="T3"/>
                  </a:cxn>
                  <a:cxn ang="0">
                    <a:pos x="T4" y="T5"/>
                  </a:cxn>
                  <a:cxn ang="0">
                    <a:pos x="T6" y="T7"/>
                  </a:cxn>
                  <a:cxn ang="0">
                    <a:pos x="T8" y="T9"/>
                  </a:cxn>
                </a:cxnLst>
                <a:rect l="0" t="0" r="r" b="b"/>
                <a:pathLst>
                  <a:path w="79" h="68">
                    <a:moveTo>
                      <a:pt x="60" y="59"/>
                    </a:moveTo>
                    <a:cubicBezTo>
                      <a:pt x="63" y="62"/>
                      <a:pt x="65" y="65"/>
                      <a:pt x="68" y="68"/>
                    </a:cubicBezTo>
                    <a:cubicBezTo>
                      <a:pt x="78" y="57"/>
                      <a:pt x="79" y="37"/>
                      <a:pt x="52" y="19"/>
                    </a:cubicBezTo>
                    <a:cubicBezTo>
                      <a:pt x="23" y="0"/>
                      <a:pt x="4" y="10"/>
                      <a:pt x="0" y="24"/>
                    </a:cubicBezTo>
                    <a:cubicBezTo>
                      <a:pt x="21" y="31"/>
                      <a:pt x="42" y="42"/>
                      <a:pt x="60" y="59"/>
                    </a:cubicBezTo>
                    <a:close/>
                  </a:path>
                </a:pathLst>
              </a:custGeom>
              <a:solidFill>
                <a:srgbClr val="E28E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04" name="Freeform 104">
                <a:extLst>
                  <a:ext uri="{FF2B5EF4-FFF2-40B4-BE49-F238E27FC236}">
                    <a16:creationId xmlns:a16="http://schemas.microsoft.com/office/drawing/2014/main" id="{03C4C7D6-361A-45E4-8EF9-144CA524C597}"/>
                  </a:ext>
                </a:extLst>
              </p:cNvPr>
              <p:cNvSpPr>
                <a:spLocks/>
              </p:cNvSpPr>
              <p:nvPr/>
            </p:nvSpPr>
            <p:spPr bwMode="gray">
              <a:xfrm>
                <a:off x="4503" y="1416"/>
                <a:ext cx="371" cy="423"/>
              </a:xfrm>
              <a:custGeom>
                <a:avLst/>
                <a:gdLst>
                  <a:gd name="T0" fmla="*/ 5 w 285"/>
                  <a:gd name="T1" fmla="*/ 62 h 325"/>
                  <a:gd name="T2" fmla="*/ 76 w 285"/>
                  <a:gd name="T3" fmla="*/ 0 h 325"/>
                  <a:gd name="T4" fmla="*/ 255 w 285"/>
                  <a:gd name="T5" fmla="*/ 137 h 325"/>
                  <a:gd name="T6" fmla="*/ 285 w 285"/>
                  <a:gd name="T7" fmla="*/ 160 h 325"/>
                  <a:gd name="T8" fmla="*/ 259 w 285"/>
                  <a:gd name="T9" fmla="*/ 197 h 325"/>
                  <a:gd name="T10" fmla="*/ 259 w 285"/>
                  <a:gd name="T11" fmla="*/ 197 h 325"/>
                  <a:gd name="T12" fmla="*/ 245 w 285"/>
                  <a:gd name="T13" fmla="*/ 253 h 325"/>
                  <a:gd name="T14" fmla="*/ 238 w 285"/>
                  <a:gd name="T15" fmla="*/ 264 h 325"/>
                  <a:gd name="T16" fmla="*/ 125 w 285"/>
                  <a:gd name="T17" fmla="*/ 325 h 325"/>
                  <a:gd name="T18" fmla="*/ 19 w 285"/>
                  <a:gd name="T19" fmla="*/ 203 h 325"/>
                  <a:gd name="T20" fmla="*/ 5 w 285"/>
                  <a:gd name="T21" fmla="*/ 129 h 325"/>
                  <a:gd name="T22" fmla="*/ 5 w 285"/>
                  <a:gd name="T23" fmla="*/ 6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5" h="325">
                    <a:moveTo>
                      <a:pt x="5" y="62"/>
                    </a:moveTo>
                    <a:cubicBezTo>
                      <a:pt x="6" y="59"/>
                      <a:pt x="48" y="41"/>
                      <a:pt x="76" y="0"/>
                    </a:cubicBezTo>
                    <a:cubicBezTo>
                      <a:pt x="130" y="71"/>
                      <a:pt x="236" y="55"/>
                      <a:pt x="255" y="137"/>
                    </a:cubicBezTo>
                    <a:cubicBezTo>
                      <a:pt x="277" y="125"/>
                      <a:pt x="285" y="141"/>
                      <a:pt x="285" y="160"/>
                    </a:cubicBezTo>
                    <a:cubicBezTo>
                      <a:pt x="284" y="177"/>
                      <a:pt x="272" y="195"/>
                      <a:pt x="259" y="197"/>
                    </a:cubicBezTo>
                    <a:cubicBezTo>
                      <a:pt x="259" y="197"/>
                      <a:pt x="259" y="197"/>
                      <a:pt x="259" y="197"/>
                    </a:cubicBezTo>
                    <a:cubicBezTo>
                      <a:pt x="258" y="216"/>
                      <a:pt x="254" y="237"/>
                      <a:pt x="245" y="253"/>
                    </a:cubicBezTo>
                    <a:cubicBezTo>
                      <a:pt x="243" y="257"/>
                      <a:pt x="238" y="263"/>
                      <a:pt x="238" y="264"/>
                    </a:cubicBezTo>
                    <a:cubicBezTo>
                      <a:pt x="216" y="294"/>
                      <a:pt x="164" y="325"/>
                      <a:pt x="125" y="325"/>
                    </a:cubicBezTo>
                    <a:cubicBezTo>
                      <a:pt x="80" y="323"/>
                      <a:pt x="15" y="267"/>
                      <a:pt x="19" y="203"/>
                    </a:cubicBezTo>
                    <a:cubicBezTo>
                      <a:pt x="21" y="155"/>
                      <a:pt x="9" y="140"/>
                      <a:pt x="5" y="129"/>
                    </a:cubicBezTo>
                    <a:cubicBezTo>
                      <a:pt x="0" y="102"/>
                      <a:pt x="0" y="79"/>
                      <a:pt x="5" y="62"/>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05" name="Freeform 105">
                <a:extLst>
                  <a:ext uri="{FF2B5EF4-FFF2-40B4-BE49-F238E27FC236}">
                    <a16:creationId xmlns:a16="http://schemas.microsoft.com/office/drawing/2014/main" id="{4261A1DD-67C4-4DD1-851F-9F31FB7097A8}"/>
                  </a:ext>
                </a:extLst>
              </p:cNvPr>
              <p:cNvSpPr>
                <a:spLocks/>
              </p:cNvSpPr>
              <p:nvPr/>
            </p:nvSpPr>
            <p:spPr bwMode="gray">
              <a:xfrm>
                <a:off x="4593" y="1740"/>
                <a:ext cx="105" cy="66"/>
              </a:xfrm>
              <a:custGeom>
                <a:avLst/>
                <a:gdLst>
                  <a:gd name="T0" fmla="*/ 36 w 81"/>
                  <a:gd name="T1" fmla="*/ 1 h 51"/>
                  <a:gd name="T2" fmla="*/ 8 w 81"/>
                  <a:gd name="T3" fmla="*/ 9 h 51"/>
                  <a:gd name="T4" fmla="*/ 36 w 81"/>
                  <a:gd name="T5" fmla="*/ 10 h 51"/>
                  <a:gd name="T6" fmla="*/ 77 w 81"/>
                  <a:gd name="T7" fmla="*/ 2 h 51"/>
                  <a:gd name="T8" fmla="*/ 8 w 81"/>
                  <a:gd name="T9" fmla="*/ 18 h 51"/>
                  <a:gd name="T10" fmla="*/ 8 w 81"/>
                  <a:gd name="T11" fmla="*/ 20 h 51"/>
                  <a:gd name="T12" fmla="*/ 31 w 81"/>
                  <a:gd name="T13" fmla="*/ 44 h 51"/>
                  <a:gd name="T14" fmla="*/ 80 w 81"/>
                  <a:gd name="T15" fmla="*/ 0 h 51"/>
                  <a:gd name="T16" fmla="*/ 36 w 81"/>
                  <a:gd name="T17"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51">
                    <a:moveTo>
                      <a:pt x="36" y="1"/>
                    </a:moveTo>
                    <a:cubicBezTo>
                      <a:pt x="8" y="0"/>
                      <a:pt x="0" y="1"/>
                      <a:pt x="8" y="9"/>
                    </a:cubicBezTo>
                    <a:cubicBezTo>
                      <a:pt x="14" y="10"/>
                      <a:pt x="26" y="11"/>
                      <a:pt x="36" y="10"/>
                    </a:cubicBezTo>
                    <a:cubicBezTo>
                      <a:pt x="54" y="9"/>
                      <a:pt x="72" y="2"/>
                      <a:pt x="77" y="2"/>
                    </a:cubicBezTo>
                    <a:cubicBezTo>
                      <a:pt x="73" y="21"/>
                      <a:pt x="14" y="51"/>
                      <a:pt x="8" y="18"/>
                    </a:cubicBezTo>
                    <a:cubicBezTo>
                      <a:pt x="8" y="19"/>
                      <a:pt x="8" y="19"/>
                      <a:pt x="8" y="20"/>
                    </a:cubicBezTo>
                    <a:cubicBezTo>
                      <a:pt x="2" y="39"/>
                      <a:pt x="17" y="46"/>
                      <a:pt x="31" y="44"/>
                    </a:cubicBezTo>
                    <a:cubicBezTo>
                      <a:pt x="63" y="41"/>
                      <a:pt x="81" y="7"/>
                      <a:pt x="80" y="0"/>
                    </a:cubicBezTo>
                    <a:cubicBezTo>
                      <a:pt x="73" y="0"/>
                      <a:pt x="57" y="3"/>
                      <a:pt x="36" y="1"/>
                    </a:cubicBezTo>
                    <a:close/>
                  </a:path>
                </a:pathLst>
              </a:custGeom>
              <a:solidFill>
                <a:srgbClr val="CE69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06" name="Freeform 106">
                <a:extLst>
                  <a:ext uri="{FF2B5EF4-FFF2-40B4-BE49-F238E27FC236}">
                    <a16:creationId xmlns:a16="http://schemas.microsoft.com/office/drawing/2014/main" id="{5734BD65-7A2B-4235-8F3E-6377EA99CA06}"/>
                  </a:ext>
                </a:extLst>
              </p:cNvPr>
              <p:cNvSpPr>
                <a:spLocks/>
              </p:cNvSpPr>
              <p:nvPr/>
            </p:nvSpPr>
            <p:spPr bwMode="gray">
              <a:xfrm>
                <a:off x="4598" y="1742"/>
                <a:ext cx="95" cy="71"/>
              </a:xfrm>
              <a:custGeom>
                <a:avLst/>
                <a:gdLst>
                  <a:gd name="T0" fmla="*/ 73 w 73"/>
                  <a:gd name="T1" fmla="*/ 0 h 54"/>
                  <a:gd name="T2" fmla="*/ 32 w 73"/>
                  <a:gd name="T3" fmla="*/ 8 h 54"/>
                  <a:gd name="T4" fmla="*/ 4 w 73"/>
                  <a:gd name="T5" fmla="*/ 7 h 54"/>
                  <a:gd name="T6" fmla="*/ 73 w 73"/>
                  <a:gd name="T7" fmla="*/ 0 h 54"/>
                </a:gdLst>
                <a:ahLst/>
                <a:cxnLst>
                  <a:cxn ang="0">
                    <a:pos x="T0" y="T1"/>
                  </a:cxn>
                  <a:cxn ang="0">
                    <a:pos x="T2" y="T3"/>
                  </a:cxn>
                  <a:cxn ang="0">
                    <a:pos x="T4" y="T5"/>
                  </a:cxn>
                  <a:cxn ang="0">
                    <a:pos x="T6" y="T7"/>
                  </a:cxn>
                </a:cxnLst>
                <a:rect l="0" t="0" r="r" b="b"/>
                <a:pathLst>
                  <a:path w="73" h="54">
                    <a:moveTo>
                      <a:pt x="73" y="0"/>
                    </a:moveTo>
                    <a:cubicBezTo>
                      <a:pt x="68" y="0"/>
                      <a:pt x="50" y="7"/>
                      <a:pt x="32" y="8"/>
                    </a:cubicBezTo>
                    <a:cubicBezTo>
                      <a:pt x="22" y="9"/>
                      <a:pt x="10" y="8"/>
                      <a:pt x="4" y="7"/>
                    </a:cubicBezTo>
                    <a:cubicBezTo>
                      <a:pt x="0" y="54"/>
                      <a:pt x="69" y="21"/>
                      <a:pt x="7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07" name="Freeform 107">
                <a:extLst>
                  <a:ext uri="{FF2B5EF4-FFF2-40B4-BE49-F238E27FC236}">
                    <a16:creationId xmlns:a16="http://schemas.microsoft.com/office/drawing/2014/main" id="{DBC2C4D4-A6E6-436D-A953-0ADD43832E0E}"/>
                  </a:ext>
                </a:extLst>
              </p:cNvPr>
              <p:cNvSpPr>
                <a:spLocks/>
              </p:cNvSpPr>
              <p:nvPr/>
            </p:nvSpPr>
            <p:spPr bwMode="gray">
              <a:xfrm>
                <a:off x="4680" y="1553"/>
                <a:ext cx="90" cy="43"/>
              </a:xfrm>
              <a:custGeom>
                <a:avLst/>
                <a:gdLst>
                  <a:gd name="T0" fmla="*/ 9 w 69"/>
                  <a:gd name="T1" fmla="*/ 23 h 33"/>
                  <a:gd name="T2" fmla="*/ 0 w 69"/>
                  <a:gd name="T3" fmla="*/ 17 h 33"/>
                  <a:gd name="T4" fmla="*/ 6 w 69"/>
                  <a:gd name="T5" fmla="*/ 9 h 33"/>
                  <a:gd name="T6" fmla="*/ 69 w 69"/>
                  <a:gd name="T7" fmla="*/ 33 h 33"/>
                  <a:gd name="T8" fmla="*/ 9 w 69"/>
                  <a:gd name="T9" fmla="*/ 23 h 33"/>
                </a:gdLst>
                <a:ahLst/>
                <a:cxnLst>
                  <a:cxn ang="0">
                    <a:pos x="T0" y="T1"/>
                  </a:cxn>
                  <a:cxn ang="0">
                    <a:pos x="T2" y="T3"/>
                  </a:cxn>
                  <a:cxn ang="0">
                    <a:pos x="T4" y="T5"/>
                  </a:cxn>
                  <a:cxn ang="0">
                    <a:pos x="T6" y="T7"/>
                  </a:cxn>
                  <a:cxn ang="0">
                    <a:pos x="T8" y="T9"/>
                  </a:cxn>
                </a:cxnLst>
                <a:rect l="0" t="0" r="r" b="b"/>
                <a:pathLst>
                  <a:path w="69" h="33">
                    <a:moveTo>
                      <a:pt x="9" y="23"/>
                    </a:moveTo>
                    <a:cubicBezTo>
                      <a:pt x="5" y="25"/>
                      <a:pt x="1" y="21"/>
                      <a:pt x="0" y="17"/>
                    </a:cubicBezTo>
                    <a:cubicBezTo>
                      <a:pt x="0" y="13"/>
                      <a:pt x="2" y="10"/>
                      <a:pt x="6" y="9"/>
                    </a:cubicBezTo>
                    <a:cubicBezTo>
                      <a:pt x="33" y="0"/>
                      <a:pt x="62" y="17"/>
                      <a:pt x="69" y="33"/>
                    </a:cubicBezTo>
                    <a:cubicBezTo>
                      <a:pt x="65" y="27"/>
                      <a:pt x="29" y="13"/>
                      <a:pt x="9" y="23"/>
                    </a:cubicBez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08" name="Oval 108">
                <a:extLst>
                  <a:ext uri="{FF2B5EF4-FFF2-40B4-BE49-F238E27FC236}">
                    <a16:creationId xmlns:a16="http://schemas.microsoft.com/office/drawing/2014/main" id="{3F535F9B-DD07-4E64-AFEA-7D29C3CDE394}"/>
                  </a:ext>
                </a:extLst>
              </p:cNvPr>
              <p:cNvSpPr>
                <a:spLocks noChangeArrowheads="1"/>
              </p:cNvSpPr>
              <p:nvPr/>
            </p:nvSpPr>
            <p:spPr bwMode="gray">
              <a:xfrm>
                <a:off x="4700" y="1605"/>
                <a:ext cx="33" cy="53"/>
              </a:xfrm>
              <a:prstGeom prst="ellipse">
                <a:avLst/>
              </a:pr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09" name="Freeform 109">
                <a:extLst>
                  <a:ext uri="{FF2B5EF4-FFF2-40B4-BE49-F238E27FC236}">
                    <a16:creationId xmlns:a16="http://schemas.microsoft.com/office/drawing/2014/main" id="{2A4445DB-7EDC-407C-969A-7E3777688E12}"/>
                  </a:ext>
                </a:extLst>
              </p:cNvPr>
              <p:cNvSpPr>
                <a:spLocks/>
              </p:cNvSpPr>
              <p:nvPr/>
            </p:nvSpPr>
            <p:spPr bwMode="gray">
              <a:xfrm>
                <a:off x="4679" y="1603"/>
                <a:ext cx="88" cy="33"/>
              </a:xfrm>
              <a:custGeom>
                <a:avLst/>
                <a:gdLst>
                  <a:gd name="T0" fmla="*/ 3 w 68"/>
                  <a:gd name="T1" fmla="*/ 25 h 25"/>
                  <a:gd name="T2" fmla="*/ 2 w 68"/>
                  <a:gd name="T3" fmla="*/ 25 h 25"/>
                  <a:gd name="T4" fmla="*/ 0 w 68"/>
                  <a:gd name="T5" fmla="*/ 20 h 25"/>
                  <a:gd name="T6" fmla="*/ 28 w 68"/>
                  <a:gd name="T7" fmla="*/ 0 h 25"/>
                  <a:gd name="T8" fmla="*/ 56 w 68"/>
                  <a:gd name="T9" fmla="*/ 16 h 25"/>
                  <a:gd name="T10" fmla="*/ 64 w 68"/>
                  <a:gd name="T11" fmla="*/ 14 h 25"/>
                  <a:gd name="T12" fmla="*/ 68 w 68"/>
                  <a:gd name="T13" fmla="*/ 17 h 25"/>
                  <a:gd name="T14" fmla="*/ 65 w 68"/>
                  <a:gd name="T15" fmla="*/ 21 h 25"/>
                  <a:gd name="T16" fmla="*/ 54 w 68"/>
                  <a:gd name="T17" fmla="*/ 23 h 25"/>
                  <a:gd name="T18" fmla="*/ 52 w 68"/>
                  <a:gd name="T19" fmla="*/ 22 h 25"/>
                  <a:gd name="T20" fmla="*/ 29 w 68"/>
                  <a:gd name="T21" fmla="*/ 7 h 25"/>
                  <a:gd name="T22" fmla="*/ 6 w 68"/>
                  <a:gd name="T23" fmla="*/ 24 h 25"/>
                  <a:gd name="T24" fmla="*/ 3 w 68"/>
                  <a:gd name="T2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25">
                    <a:moveTo>
                      <a:pt x="3" y="25"/>
                    </a:moveTo>
                    <a:cubicBezTo>
                      <a:pt x="3" y="25"/>
                      <a:pt x="2" y="25"/>
                      <a:pt x="2" y="25"/>
                    </a:cubicBezTo>
                    <a:cubicBezTo>
                      <a:pt x="0" y="24"/>
                      <a:pt x="0" y="22"/>
                      <a:pt x="0" y="20"/>
                    </a:cubicBezTo>
                    <a:cubicBezTo>
                      <a:pt x="8" y="8"/>
                      <a:pt x="18" y="1"/>
                      <a:pt x="28" y="0"/>
                    </a:cubicBezTo>
                    <a:cubicBezTo>
                      <a:pt x="38" y="0"/>
                      <a:pt x="47" y="5"/>
                      <a:pt x="56" y="16"/>
                    </a:cubicBezTo>
                    <a:cubicBezTo>
                      <a:pt x="64" y="14"/>
                      <a:pt x="64" y="14"/>
                      <a:pt x="64" y="14"/>
                    </a:cubicBezTo>
                    <a:cubicBezTo>
                      <a:pt x="65" y="14"/>
                      <a:pt x="67" y="15"/>
                      <a:pt x="68" y="17"/>
                    </a:cubicBezTo>
                    <a:cubicBezTo>
                      <a:pt x="68" y="19"/>
                      <a:pt x="67" y="20"/>
                      <a:pt x="65" y="21"/>
                    </a:cubicBezTo>
                    <a:cubicBezTo>
                      <a:pt x="54" y="23"/>
                      <a:pt x="54" y="23"/>
                      <a:pt x="54" y="23"/>
                    </a:cubicBezTo>
                    <a:cubicBezTo>
                      <a:pt x="52" y="22"/>
                      <a:pt x="52" y="22"/>
                      <a:pt x="52" y="22"/>
                    </a:cubicBezTo>
                    <a:cubicBezTo>
                      <a:pt x="44" y="11"/>
                      <a:pt x="37" y="6"/>
                      <a:pt x="29" y="7"/>
                    </a:cubicBezTo>
                    <a:cubicBezTo>
                      <a:pt x="18" y="7"/>
                      <a:pt x="10" y="18"/>
                      <a:pt x="6" y="24"/>
                    </a:cubicBezTo>
                    <a:cubicBezTo>
                      <a:pt x="5" y="25"/>
                      <a:pt x="4" y="25"/>
                      <a:pt x="3" y="25"/>
                    </a:cubicBez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10" name="Freeform 110">
                <a:extLst>
                  <a:ext uri="{FF2B5EF4-FFF2-40B4-BE49-F238E27FC236}">
                    <a16:creationId xmlns:a16="http://schemas.microsoft.com/office/drawing/2014/main" id="{FEA7D4CE-064F-4908-99EE-B75555384BB5}"/>
                  </a:ext>
                </a:extLst>
              </p:cNvPr>
              <p:cNvSpPr>
                <a:spLocks/>
              </p:cNvSpPr>
              <p:nvPr/>
            </p:nvSpPr>
            <p:spPr bwMode="gray">
              <a:xfrm>
                <a:off x="4502" y="1553"/>
                <a:ext cx="90" cy="43"/>
              </a:xfrm>
              <a:custGeom>
                <a:avLst/>
                <a:gdLst>
                  <a:gd name="T0" fmla="*/ 60 w 69"/>
                  <a:gd name="T1" fmla="*/ 23 h 33"/>
                  <a:gd name="T2" fmla="*/ 69 w 69"/>
                  <a:gd name="T3" fmla="*/ 17 h 33"/>
                  <a:gd name="T4" fmla="*/ 63 w 69"/>
                  <a:gd name="T5" fmla="*/ 9 h 33"/>
                  <a:gd name="T6" fmla="*/ 0 w 69"/>
                  <a:gd name="T7" fmla="*/ 33 h 33"/>
                  <a:gd name="T8" fmla="*/ 60 w 69"/>
                  <a:gd name="T9" fmla="*/ 23 h 33"/>
                </a:gdLst>
                <a:ahLst/>
                <a:cxnLst>
                  <a:cxn ang="0">
                    <a:pos x="T0" y="T1"/>
                  </a:cxn>
                  <a:cxn ang="0">
                    <a:pos x="T2" y="T3"/>
                  </a:cxn>
                  <a:cxn ang="0">
                    <a:pos x="T4" y="T5"/>
                  </a:cxn>
                  <a:cxn ang="0">
                    <a:pos x="T6" y="T7"/>
                  </a:cxn>
                  <a:cxn ang="0">
                    <a:pos x="T8" y="T9"/>
                  </a:cxn>
                </a:cxnLst>
                <a:rect l="0" t="0" r="r" b="b"/>
                <a:pathLst>
                  <a:path w="69" h="33">
                    <a:moveTo>
                      <a:pt x="60" y="23"/>
                    </a:moveTo>
                    <a:cubicBezTo>
                      <a:pt x="64" y="25"/>
                      <a:pt x="68" y="21"/>
                      <a:pt x="69" y="17"/>
                    </a:cubicBezTo>
                    <a:cubicBezTo>
                      <a:pt x="69" y="13"/>
                      <a:pt x="67" y="10"/>
                      <a:pt x="63" y="9"/>
                    </a:cubicBezTo>
                    <a:cubicBezTo>
                      <a:pt x="36" y="0"/>
                      <a:pt x="7" y="17"/>
                      <a:pt x="0" y="33"/>
                    </a:cubicBezTo>
                    <a:cubicBezTo>
                      <a:pt x="4" y="27"/>
                      <a:pt x="40" y="13"/>
                      <a:pt x="60" y="23"/>
                    </a:cubicBez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11" name="Oval 111">
                <a:extLst>
                  <a:ext uri="{FF2B5EF4-FFF2-40B4-BE49-F238E27FC236}">
                    <a16:creationId xmlns:a16="http://schemas.microsoft.com/office/drawing/2014/main" id="{48169606-66A0-4CC0-942A-ED8E13C72E8C}"/>
                  </a:ext>
                </a:extLst>
              </p:cNvPr>
              <p:cNvSpPr>
                <a:spLocks noChangeArrowheads="1"/>
              </p:cNvSpPr>
              <p:nvPr/>
            </p:nvSpPr>
            <p:spPr bwMode="gray">
              <a:xfrm>
                <a:off x="4538" y="1605"/>
                <a:ext cx="34" cy="53"/>
              </a:xfrm>
              <a:prstGeom prst="ellipse">
                <a:avLst/>
              </a:pr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12" name="Freeform 112">
                <a:extLst>
                  <a:ext uri="{FF2B5EF4-FFF2-40B4-BE49-F238E27FC236}">
                    <a16:creationId xmlns:a16="http://schemas.microsoft.com/office/drawing/2014/main" id="{A76948CA-B889-4BD3-84DF-4091166CA74C}"/>
                  </a:ext>
                </a:extLst>
              </p:cNvPr>
              <p:cNvSpPr>
                <a:spLocks/>
              </p:cNvSpPr>
              <p:nvPr/>
            </p:nvSpPr>
            <p:spPr bwMode="gray">
              <a:xfrm>
                <a:off x="4504" y="1603"/>
                <a:ext cx="90" cy="33"/>
              </a:xfrm>
              <a:custGeom>
                <a:avLst/>
                <a:gdLst>
                  <a:gd name="T0" fmla="*/ 65 w 69"/>
                  <a:gd name="T1" fmla="*/ 25 h 25"/>
                  <a:gd name="T2" fmla="*/ 67 w 69"/>
                  <a:gd name="T3" fmla="*/ 25 h 25"/>
                  <a:gd name="T4" fmla="*/ 68 w 69"/>
                  <a:gd name="T5" fmla="*/ 20 h 25"/>
                  <a:gd name="T6" fmla="*/ 40 w 69"/>
                  <a:gd name="T7" fmla="*/ 0 h 25"/>
                  <a:gd name="T8" fmla="*/ 12 w 69"/>
                  <a:gd name="T9" fmla="*/ 16 h 25"/>
                  <a:gd name="T10" fmla="*/ 4 w 69"/>
                  <a:gd name="T11" fmla="*/ 14 h 25"/>
                  <a:gd name="T12" fmla="*/ 1 w 69"/>
                  <a:gd name="T13" fmla="*/ 17 h 25"/>
                  <a:gd name="T14" fmla="*/ 3 w 69"/>
                  <a:gd name="T15" fmla="*/ 21 h 25"/>
                  <a:gd name="T16" fmla="*/ 14 w 69"/>
                  <a:gd name="T17" fmla="*/ 23 h 25"/>
                  <a:gd name="T18" fmla="*/ 16 w 69"/>
                  <a:gd name="T19" fmla="*/ 22 h 25"/>
                  <a:gd name="T20" fmla="*/ 39 w 69"/>
                  <a:gd name="T21" fmla="*/ 7 h 25"/>
                  <a:gd name="T22" fmla="*/ 62 w 69"/>
                  <a:gd name="T23" fmla="*/ 24 h 25"/>
                  <a:gd name="T24" fmla="*/ 65 w 69"/>
                  <a:gd name="T2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25">
                    <a:moveTo>
                      <a:pt x="65" y="25"/>
                    </a:moveTo>
                    <a:cubicBezTo>
                      <a:pt x="65" y="25"/>
                      <a:pt x="66" y="25"/>
                      <a:pt x="67" y="25"/>
                    </a:cubicBezTo>
                    <a:cubicBezTo>
                      <a:pt x="68" y="24"/>
                      <a:pt x="69" y="22"/>
                      <a:pt x="68" y="20"/>
                    </a:cubicBezTo>
                    <a:cubicBezTo>
                      <a:pt x="60" y="8"/>
                      <a:pt x="50" y="1"/>
                      <a:pt x="40" y="0"/>
                    </a:cubicBezTo>
                    <a:cubicBezTo>
                      <a:pt x="30" y="0"/>
                      <a:pt x="21" y="5"/>
                      <a:pt x="12" y="16"/>
                    </a:cubicBezTo>
                    <a:cubicBezTo>
                      <a:pt x="4" y="14"/>
                      <a:pt x="4" y="14"/>
                      <a:pt x="4" y="14"/>
                    </a:cubicBezTo>
                    <a:cubicBezTo>
                      <a:pt x="3" y="14"/>
                      <a:pt x="1" y="15"/>
                      <a:pt x="1" y="17"/>
                    </a:cubicBezTo>
                    <a:cubicBezTo>
                      <a:pt x="0" y="19"/>
                      <a:pt x="1" y="20"/>
                      <a:pt x="3" y="21"/>
                    </a:cubicBezTo>
                    <a:cubicBezTo>
                      <a:pt x="14" y="23"/>
                      <a:pt x="14" y="23"/>
                      <a:pt x="14" y="23"/>
                    </a:cubicBezTo>
                    <a:cubicBezTo>
                      <a:pt x="16" y="22"/>
                      <a:pt x="16" y="22"/>
                      <a:pt x="16" y="22"/>
                    </a:cubicBezTo>
                    <a:cubicBezTo>
                      <a:pt x="24" y="11"/>
                      <a:pt x="32" y="6"/>
                      <a:pt x="39" y="7"/>
                    </a:cubicBezTo>
                    <a:cubicBezTo>
                      <a:pt x="50" y="7"/>
                      <a:pt x="58" y="18"/>
                      <a:pt x="62" y="24"/>
                    </a:cubicBezTo>
                    <a:cubicBezTo>
                      <a:pt x="63" y="25"/>
                      <a:pt x="64" y="25"/>
                      <a:pt x="65" y="25"/>
                    </a:cubicBez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13" name="Freeform 113">
                <a:extLst>
                  <a:ext uri="{FF2B5EF4-FFF2-40B4-BE49-F238E27FC236}">
                    <a16:creationId xmlns:a16="http://schemas.microsoft.com/office/drawing/2014/main" id="{2CA49DC1-8430-4FB8-9074-8E9162097D70}"/>
                  </a:ext>
                </a:extLst>
              </p:cNvPr>
              <p:cNvSpPr>
                <a:spLocks/>
              </p:cNvSpPr>
              <p:nvPr/>
            </p:nvSpPr>
            <p:spPr bwMode="gray">
              <a:xfrm>
                <a:off x="4593" y="1602"/>
                <a:ext cx="52" cy="123"/>
              </a:xfrm>
              <a:custGeom>
                <a:avLst/>
                <a:gdLst>
                  <a:gd name="T0" fmla="*/ 40 w 40"/>
                  <a:gd name="T1" fmla="*/ 87 h 95"/>
                  <a:gd name="T2" fmla="*/ 12 w 40"/>
                  <a:gd name="T3" fmla="*/ 76 h 95"/>
                  <a:gd name="T4" fmla="*/ 13 w 40"/>
                  <a:gd name="T5" fmla="*/ 71 h 95"/>
                  <a:gd name="T6" fmla="*/ 30 w 40"/>
                  <a:gd name="T7" fmla="*/ 0 h 95"/>
                  <a:gd name="T8" fmla="*/ 5 w 40"/>
                  <a:gd name="T9" fmla="*/ 67 h 95"/>
                  <a:gd name="T10" fmla="*/ 2 w 40"/>
                  <a:gd name="T11" fmla="*/ 79 h 95"/>
                  <a:gd name="T12" fmla="*/ 40 w 40"/>
                  <a:gd name="T13" fmla="*/ 87 h 95"/>
                </a:gdLst>
                <a:ahLst/>
                <a:cxnLst>
                  <a:cxn ang="0">
                    <a:pos x="T0" y="T1"/>
                  </a:cxn>
                  <a:cxn ang="0">
                    <a:pos x="T2" y="T3"/>
                  </a:cxn>
                  <a:cxn ang="0">
                    <a:pos x="T4" y="T5"/>
                  </a:cxn>
                  <a:cxn ang="0">
                    <a:pos x="T6" y="T7"/>
                  </a:cxn>
                  <a:cxn ang="0">
                    <a:pos x="T8" y="T9"/>
                  </a:cxn>
                  <a:cxn ang="0">
                    <a:pos x="T10" y="T11"/>
                  </a:cxn>
                  <a:cxn ang="0">
                    <a:pos x="T12" y="T13"/>
                  </a:cxn>
                </a:cxnLst>
                <a:rect l="0" t="0" r="r" b="b"/>
                <a:pathLst>
                  <a:path w="40" h="95">
                    <a:moveTo>
                      <a:pt x="40" y="87"/>
                    </a:moveTo>
                    <a:cubicBezTo>
                      <a:pt x="18" y="87"/>
                      <a:pt x="14" y="81"/>
                      <a:pt x="12" y="76"/>
                    </a:cubicBezTo>
                    <a:cubicBezTo>
                      <a:pt x="11" y="75"/>
                      <a:pt x="11" y="73"/>
                      <a:pt x="13" y="71"/>
                    </a:cubicBezTo>
                    <a:cubicBezTo>
                      <a:pt x="14" y="71"/>
                      <a:pt x="38" y="43"/>
                      <a:pt x="30" y="0"/>
                    </a:cubicBezTo>
                    <a:cubicBezTo>
                      <a:pt x="33" y="39"/>
                      <a:pt x="5" y="67"/>
                      <a:pt x="5" y="67"/>
                    </a:cubicBezTo>
                    <a:cubicBezTo>
                      <a:pt x="1" y="70"/>
                      <a:pt x="0" y="74"/>
                      <a:pt x="2" y="79"/>
                    </a:cubicBezTo>
                    <a:cubicBezTo>
                      <a:pt x="5" y="85"/>
                      <a:pt x="24" y="95"/>
                      <a:pt x="40" y="87"/>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14" name="Freeform 114">
                <a:extLst>
                  <a:ext uri="{FF2B5EF4-FFF2-40B4-BE49-F238E27FC236}">
                    <a16:creationId xmlns:a16="http://schemas.microsoft.com/office/drawing/2014/main" id="{9AC6885C-3555-4D7E-869B-9F1CDCF2D0CF}"/>
                  </a:ext>
                </a:extLst>
              </p:cNvPr>
              <p:cNvSpPr>
                <a:spLocks/>
              </p:cNvSpPr>
              <p:nvPr/>
            </p:nvSpPr>
            <p:spPr bwMode="gray">
              <a:xfrm>
                <a:off x="4510" y="1226"/>
                <a:ext cx="526" cy="626"/>
              </a:xfrm>
              <a:custGeom>
                <a:avLst/>
                <a:gdLst>
                  <a:gd name="T0" fmla="*/ 299 w 405"/>
                  <a:gd name="T1" fmla="*/ 95 h 481"/>
                  <a:gd name="T2" fmla="*/ 0 w 405"/>
                  <a:gd name="T3" fmla="*/ 208 h 481"/>
                  <a:gd name="T4" fmla="*/ 71 w 405"/>
                  <a:gd name="T5" fmla="*/ 146 h 481"/>
                  <a:gd name="T6" fmla="*/ 194 w 405"/>
                  <a:gd name="T7" fmla="*/ 241 h 481"/>
                  <a:gd name="T8" fmla="*/ 230 w 405"/>
                  <a:gd name="T9" fmla="*/ 365 h 481"/>
                  <a:gd name="T10" fmla="*/ 229 w 405"/>
                  <a:gd name="T11" fmla="*/ 481 h 481"/>
                  <a:gd name="T12" fmla="*/ 240 w 405"/>
                  <a:gd name="T13" fmla="*/ 417 h 481"/>
                  <a:gd name="T14" fmla="*/ 299 w 405"/>
                  <a:gd name="T15" fmla="*/ 95 h 4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5" h="481">
                    <a:moveTo>
                      <a:pt x="299" y="95"/>
                    </a:moveTo>
                    <a:cubicBezTo>
                      <a:pt x="198" y="0"/>
                      <a:pt x="9" y="71"/>
                      <a:pt x="0" y="208"/>
                    </a:cubicBezTo>
                    <a:cubicBezTo>
                      <a:pt x="0" y="205"/>
                      <a:pt x="42" y="187"/>
                      <a:pt x="71" y="146"/>
                    </a:cubicBezTo>
                    <a:cubicBezTo>
                      <a:pt x="77" y="174"/>
                      <a:pt x="151" y="217"/>
                      <a:pt x="194" y="241"/>
                    </a:cubicBezTo>
                    <a:cubicBezTo>
                      <a:pt x="237" y="265"/>
                      <a:pt x="241" y="329"/>
                      <a:pt x="230" y="365"/>
                    </a:cubicBezTo>
                    <a:cubicBezTo>
                      <a:pt x="219" y="401"/>
                      <a:pt x="198" y="445"/>
                      <a:pt x="229" y="481"/>
                    </a:cubicBezTo>
                    <a:cubicBezTo>
                      <a:pt x="227" y="465"/>
                      <a:pt x="231" y="440"/>
                      <a:pt x="240" y="417"/>
                    </a:cubicBezTo>
                    <a:cubicBezTo>
                      <a:pt x="338" y="361"/>
                      <a:pt x="405" y="195"/>
                      <a:pt x="299" y="95"/>
                    </a:cubicBezTo>
                    <a:close/>
                  </a:path>
                </a:pathLst>
              </a:custGeom>
              <a:solidFill>
                <a:srgbClr val="544F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15" name="Freeform 115">
                <a:extLst>
                  <a:ext uri="{FF2B5EF4-FFF2-40B4-BE49-F238E27FC236}">
                    <a16:creationId xmlns:a16="http://schemas.microsoft.com/office/drawing/2014/main" id="{29F0880B-DA53-4533-8EE7-4CEC8CE0CB3E}"/>
                  </a:ext>
                </a:extLst>
              </p:cNvPr>
              <p:cNvSpPr>
                <a:spLocks/>
              </p:cNvSpPr>
              <p:nvPr/>
            </p:nvSpPr>
            <p:spPr bwMode="gray">
              <a:xfrm>
                <a:off x="4553" y="1298"/>
                <a:ext cx="344" cy="277"/>
              </a:xfrm>
              <a:custGeom>
                <a:avLst/>
                <a:gdLst>
                  <a:gd name="T0" fmla="*/ 265 w 265"/>
                  <a:gd name="T1" fmla="*/ 186 h 213"/>
                  <a:gd name="T2" fmla="*/ 46 w 265"/>
                  <a:gd name="T3" fmla="*/ 57 h 213"/>
                  <a:gd name="T4" fmla="*/ 265 w 265"/>
                  <a:gd name="T5" fmla="*/ 186 h 213"/>
                </a:gdLst>
                <a:ahLst/>
                <a:cxnLst>
                  <a:cxn ang="0">
                    <a:pos x="T0" y="T1"/>
                  </a:cxn>
                  <a:cxn ang="0">
                    <a:pos x="T2" y="T3"/>
                  </a:cxn>
                  <a:cxn ang="0">
                    <a:pos x="T4" y="T5"/>
                  </a:cxn>
                </a:cxnLst>
                <a:rect l="0" t="0" r="r" b="b"/>
                <a:pathLst>
                  <a:path w="265" h="213">
                    <a:moveTo>
                      <a:pt x="265" y="186"/>
                    </a:moveTo>
                    <a:cubicBezTo>
                      <a:pt x="219" y="179"/>
                      <a:pt x="94" y="0"/>
                      <a:pt x="46" y="57"/>
                    </a:cubicBezTo>
                    <a:cubicBezTo>
                      <a:pt x="0" y="112"/>
                      <a:pt x="135" y="213"/>
                      <a:pt x="265" y="186"/>
                    </a:cubicBezTo>
                    <a:close/>
                  </a:path>
                </a:pathLst>
              </a:custGeom>
              <a:solidFill>
                <a:srgbClr val="5E58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grpSp>
        <p:grpSp>
          <p:nvGrpSpPr>
            <p:cNvPr id="579" name="Group 578">
              <a:extLst>
                <a:ext uri="{FF2B5EF4-FFF2-40B4-BE49-F238E27FC236}">
                  <a16:creationId xmlns:a16="http://schemas.microsoft.com/office/drawing/2014/main" id="{B3850138-69C0-4468-9BD0-35D3B36B9923}"/>
                </a:ext>
              </a:extLst>
            </p:cNvPr>
            <p:cNvGrpSpPr/>
            <p:nvPr/>
          </p:nvGrpSpPr>
          <p:grpSpPr>
            <a:xfrm>
              <a:off x="1119486" y="1804166"/>
              <a:ext cx="726023" cy="869246"/>
              <a:chOff x="5820596" y="1528762"/>
              <a:chExt cx="2833517" cy="3392488"/>
            </a:xfrm>
          </p:grpSpPr>
          <p:grpSp>
            <p:nvGrpSpPr>
              <p:cNvPr id="416" name="Gruppieren 8">
                <a:extLst>
                  <a:ext uri="{FF2B5EF4-FFF2-40B4-BE49-F238E27FC236}">
                    <a16:creationId xmlns:a16="http://schemas.microsoft.com/office/drawing/2014/main" id="{5A1942F5-F411-41C9-99E6-8CFA5FE3D368}"/>
                  </a:ext>
                </a:extLst>
              </p:cNvPr>
              <p:cNvGrpSpPr/>
              <p:nvPr/>
            </p:nvGrpSpPr>
            <p:grpSpPr bwMode="gray">
              <a:xfrm>
                <a:off x="6716654" y="1681162"/>
                <a:ext cx="919163" cy="3240088"/>
                <a:chOff x="6702425" y="1978027"/>
                <a:chExt cx="919163" cy="3240088"/>
              </a:xfrm>
            </p:grpSpPr>
            <p:sp>
              <p:nvSpPr>
                <p:cNvPr id="417" name="Freeform 1091">
                  <a:extLst>
                    <a:ext uri="{FF2B5EF4-FFF2-40B4-BE49-F238E27FC236}">
                      <a16:creationId xmlns:a16="http://schemas.microsoft.com/office/drawing/2014/main" id="{73C5D124-7CAD-45AF-BD7D-661587CC8172}"/>
                    </a:ext>
                  </a:extLst>
                </p:cNvPr>
                <p:cNvSpPr>
                  <a:spLocks/>
                </p:cNvSpPr>
                <p:nvPr/>
              </p:nvSpPr>
              <p:spPr bwMode="gray">
                <a:xfrm>
                  <a:off x="7259638" y="5108577"/>
                  <a:ext cx="323850" cy="109538"/>
                </a:xfrm>
                <a:custGeom>
                  <a:avLst/>
                  <a:gdLst>
                    <a:gd name="T0" fmla="*/ 109 w 109"/>
                    <a:gd name="T1" fmla="*/ 17 h 37"/>
                    <a:gd name="T2" fmla="*/ 107 w 109"/>
                    <a:gd name="T3" fmla="*/ 21 h 37"/>
                    <a:gd name="T4" fmla="*/ 59 w 109"/>
                    <a:gd name="T5" fmla="*/ 22 h 37"/>
                    <a:gd name="T6" fmla="*/ 1 w 109"/>
                    <a:gd name="T7" fmla="*/ 0 h 37"/>
                    <a:gd name="T8" fmla="*/ 0 w 109"/>
                    <a:gd name="T9" fmla="*/ 7 h 37"/>
                    <a:gd name="T10" fmla="*/ 58 w 109"/>
                    <a:gd name="T11" fmla="*/ 29 h 37"/>
                    <a:gd name="T12" fmla="*/ 106 w 109"/>
                    <a:gd name="T13" fmla="*/ 28 h 37"/>
                    <a:gd name="T14" fmla="*/ 109 w 109"/>
                    <a:gd name="T15" fmla="*/ 24 h 37"/>
                    <a:gd name="T16" fmla="*/ 109 w 109"/>
                    <a:gd name="T17" fmla="*/ 1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37">
                      <a:moveTo>
                        <a:pt x="109" y="17"/>
                      </a:moveTo>
                      <a:cubicBezTo>
                        <a:pt x="109" y="18"/>
                        <a:pt x="108" y="20"/>
                        <a:pt x="107" y="21"/>
                      </a:cubicBezTo>
                      <a:cubicBezTo>
                        <a:pt x="93" y="31"/>
                        <a:pt x="71" y="25"/>
                        <a:pt x="59" y="22"/>
                      </a:cubicBezTo>
                      <a:cubicBezTo>
                        <a:pt x="55" y="21"/>
                        <a:pt x="9" y="6"/>
                        <a:pt x="1" y="0"/>
                      </a:cubicBezTo>
                      <a:cubicBezTo>
                        <a:pt x="1" y="2"/>
                        <a:pt x="0" y="4"/>
                        <a:pt x="0" y="7"/>
                      </a:cubicBezTo>
                      <a:cubicBezTo>
                        <a:pt x="8" y="13"/>
                        <a:pt x="54" y="28"/>
                        <a:pt x="58" y="29"/>
                      </a:cubicBezTo>
                      <a:cubicBezTo>
                        <a:pt x="70" y="32"/>
                        <a:pt x="92" y="37"/>
                        <a:pt x="106" y="28"/>
                      </a:cubicBezTo>
                      <a:cubicBezTo>
                        <a:pt x="107" y="27"/>
                        <a:pt x="108" y="25"/>
                        <a:pt x="109" y="24"/>
                      </a:cubicBezTo>
                      <a:cubicBezTo>
                        <a:pt x="109" y="23"/>
                        <a:pt x="109" y="18"/>
                        <a:pt x="109" y="17"/>
                      </a:cubicBezTo>
                      <a:close/>
                    </a:path>
                  </a:pathLst>
                </a:custGeom>
                <a:solidFill>
                  <a:srgbClr val="6D47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18" name="Freeform 1092">
                  <a:extLst>
                    <a:ext uri="{FF2B5EF4-FFF2-40B4-BE49-F238E27FC236}">
                      <a16:creationId xmlns:a16="http://schemas.microsoft.com/office/drawing/2014/main" id="{2D611C83-5708-4E7D-B08B-E86C82EE75CA}"/>
                    </a:ext>
                  </a:extLst>
                </p:cNvPr>
                <p:cNvSpPr>
                  <a:spLocks/>
                </p:cNvSpPr>
                <p:nvPr/>
              </p:nvSpPr>
              <p:spPr bwMode="gray">
                <a:xfrm>
                  <a:off x="7259638" y="4999039"/>
                  <a:ext cx="341313" cy="201613"/>
                </a:xfrm>
                <a:custGeom>
                  <a:avLst/>
                  <a:gdLst>
                    <a:gd name="T0" fmla="*/ 91 w 115"/>
                    <a:gd name="T1" fmla="*/ 39 h 68"/>
                    <a:gd name="T2" fmla="*/ 50 w 115"/>
                    <a:gd name="T3" fmla="*/ 10 h 68"/>
                    <a:gd name="T4" fmla="*/ 38 w 115"/>
                    <a:gd name="T5" fmla="*/ 2 h 68"/>
                    <a:gd name="T6" fmla="*/ 31 w 115"/>
                    <a:gd name="T7" fmla="*/ 15 h 68"/>
                    <a:gd name="T8" fmla="*/ 8 w 115"/>
                    <a:gd name="T9" fmla="*/ 7 h 68"/>
                    <a:gd name="T10" fmla="*/ 3 w 115"/>
                    <a:gd name="T11" fmla="*/ 9 h 68"/>
                    <a:gd name="T12" fmla="*/ 1 w 115"/>
                    <a:gd name="T13" fmla="*/ 37 h 68"/>
                    <a:gd name="T14" fmla="*/ 59 w 115"/>
                    <a:gd name="T15" fmla="*/ 59 h 68"/>
                    <a:gd name="T16" fmla="*/ 107 w 115"/>
                    <a:gd name="T17" fmla="*/ 58 h 68"/>
                    <a:gd name="T18" fmla="*/ 91 w 115"/>
                    <a:gd name="T19"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68">
                      <a:moveTo>
                        <a:pt x="91" y="39"/>
                      </a:moveTo>
                      <a:cubicBezTo>
                        <a:pt x="78" y="32"/>
                        <a:pt x="61" y="22"/>
                        <a:pt x="50" y="10"/>
                      </a:cubicBezTo>
                      <a:cubicBezTo>
                        <a:pt x="47" y="5"/>
                        <a:pt x="43" y="0"/>
                        <a:pt x="38" y="2"/>
                      </a:cubicBezTo>
                      <a:cubicBezTo>
                        <a:pt x="31" y="4"/>
                        <a:pt x="30" y="10"/>
                        <a:pt x="31" y="15"/>
                      </a:cubicBezTo>
                      <a:cubicBezTo>
                        <a:pt x="28" y="16"/>
                        <a:pt x="12" y="14"/>
                        <a:pt x="8" y="7"/>
                      </a:cubicBezTo>
                      <a:cubicBezTo>
                        <a:pt x="7" y="6"/>
                        <a:pt x="3" y="7"/>
                        <a:pt x="3" y="9"/>
                      </a:cubicBezTo>
                      <a:cubicBezTo>
                        <a:pt x="0" y="19"/>
                        <a:pt x="0" y="28"/>
                        <a:pt x="1" y="37"/>
                      </a:cubicBezTo>
                      <a:cubicBezTo>
                        <a:pt x="9" y="43"/>
                        <a:pt x="55" y="58"/>
                        <a:pt x="59" y="59"/>
                      </a:cubicBezTo>
                      <a:cubicBezTo>
                        <a:pt x="71" y="62"/>
                        <a:pt x="93" y="68"/>
                        <a:pt x="107" y="58"/>
                      </a:cubicBezTo>
                      <a:cubicBezTo>
                        <a:pt x="115" y="52"/>
                        <a:pt x="104" y="45"/>
                        <a:pt x="91" y="39"/>
                      </a:cubicBezTo>
                      <a:close/>
                    </a:path>
                  </a:pathLst>
                </a:custGeom>
                <a:solidFill>
                  <a:srgbClr val="7C5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19" name="Freeform 1093">
                  <a:extLst>
                    <a:ext uri="{FF2B5EF4-FFF2-40B4-BE49-F238E27FC236}">
                      <a16:creationId xmlns:a16="http://schemas.microsoft.com/office/drawing/2014/main" id="{0E09A8A3-4D57-49CF-AD76-9F2C264854A9}"/>
                    </a:ext>
                  </a:extLst>
                </p:cNvPr>
                <p:cNvSpPr>
                  <a:spLocks/>
                </p:cNvSpPr>
                <p:nvPr/>
              </p:nvSpPr>
              <p:spPr bwMode="gray">
                <a:xfrm>
                  <a:off x="6719888" y="5108577"/>
                  <a:ext cx="323850" cy="109538"/>
                </a:xfrm>
                <a:custGeom>
                  <a:avLst/>
                  <a:gdLst>
                    <a:gd name="T0" fmla="*/ 0 w 109"/>
                    <a:gd name="T1" fmla="*/ 17 h 37"/>
                    <a:gd name="T2" fmla="*/ 3 w 109"/>
                    <a:gd name="T3" fmla="*/ 21 h 37"/>
                    <a:gd name="T4" fmla="*/ 51 w 109"/>
                    <a:gd name="T5" fmla="*/ 22 h 37"/>
                    <a:gd name="T6" fmla="*/ 108 w 109"/>
                    <a:gd name="T7" fmla="*/ 0 h 37"/>
                    <a:gd name="T8" fmla="*/ 109 w 109"/>
                    <a:gd name="T9" fmla="*/ 7 h 37"/>
                    <a:gd name="T10" fmla="*/ 52 w 109"/>
                    <a:gd name="T11" fmla="*/ 29 h 37"/>
                    <a:gd name="T12" fmla="*/ 4 w 109"/>
                    <a:gd name="T13" fmla="*/ 28 h 37"/>
                    <a:gd name="T14" fmla="*/ 1 w 109"/>
                    <a:gd name="T15" fmla="*/ 24 h 37"/>
                    <a:gd name="T16" fmla="*/ 0 w 109"/>
                    <a:gd name="T17" fmla="*/ 1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37">
                      <a:moveTo>
                        <a:pt x="0" y="17"/>
                      </a:moveTo>
                      <a:cubicBezTo>
                        <a:pt x="0" y="18"/>
                        <a:pt x="1" y="20"/>
                        <a:pt x="3" y="21"/>
                      </a:cubicBezTo>
                      <a:cubicBezTo>
                        <a:pt x="16" y="31"/>
                        <a:pt x="39" y="25"/>
                        <a:pt x="51" y="22"/>
                      </a:cubicBezTo>
                      <a:cubicBezTo>
                        <a:pt x="55" y="21"/>
                        <a:pt x="100" y="6"/>
                        <a:pt x="108" y="0"/>
                      </a:cubicBezTo>
                      <a:cubicBezTo>
                        <a:pt x="109" y="2"/>
                        <a:pt x="109" y="4"/>
                        <a:pt x="109" y="7"/>
                      </a:cubicBezTo>
                      <a:cubicBezTo>
                        <a:pt x="101" y="13"/>
                        <a:pt x="56" y="28"/>
                        <a:pt x="52" y="29"/>
                      </a:cubicBezTo>
                      <a:cubicBezTo>
                        <a:pt x="40" y="32"/>
                        <a:pt x="17" y="37"/>
                        <a:pt x="4" y="28"/>
                      </a:cubicBezTo>
                      <a:cubicBezTo>
                        <a:pt x="2" y="27"/>
                        <a:pt x="1" y="25"/>
                        <a:pt x="1" y="24"/>
                      </a:cubicBezTo>
                      <a:cubicBezTo>
                        <a:pt x="1" y="23"/>
                        <a:pt x="0" y="18"/>
                        <a:pt x="0" y="17"/>
                      </a:cubicBezTo>
                      <a:close/>
                    </a:path>
                  </a:pathLst>
                </a:custGeom>
                <a:solidFill>
                  <a:srgbClr val="6D47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20" name="Freeform 1094">
                  <a:extLst>
                    <a:ext uri="{FF2B5EF4-FFF2-40B4-BE49-F238E27FC236}">
                      <a16:creationId xmlns:a16="http://schemas.microsoft.com/office/drawing/2014/main" id="{738714B5-9750-4434-BF95-65C17B41DF4A}"/>
                    </a:ext>
                  </a:extLst>
                </p:cNvPr>
                <p:cNvSpPr>
                  <a:spLocks/>
                </p:cNvSpPr>
                <p:nvPr/>
              </p:nvSpPr>
              <p:spPr bwMode="gray">
                <a:xfrm>
                  <a:off x="6702425" y="4999039"/>
                  <a:ext cx="344488" cy="201613"/>
                </a:xfrm>
                <a:custGeom>
                  <a:avLst/>
                  <a:gdLst>
                    <a:gd name="T0" fmla="*/ 24 w 116"/>
                    <a:gd name="T1" fmla="*/ 39 h 68"/>
                    <a:gd name="T2" fmla="*/ 66 w 116"/>
                    <a:gd name="T3" fmla="*/ 10 h 68"/>
                    <a:gd name="T4" fmla="*/ 78 w 116"/>
                    <a:gd name="T5" fmla="*/ 2 h 68"/>
                    <a:gd name="T6" fmla="*/ 84 w 116"/>
                    <a:gd name="T7" fmla="*/ 15 h 68"/>
                    <a:gd name="T8" fmla="*/ 108 w 116"/>
                    <a:gd name="T9" fmla="*/ 7 h 68"/>
                    <a:gd name="T10" fmla="*/ 113 w 116"/>
                    <a:gd name="T11" fmla="*/ 9 h 68"/>
                    <a:gd name="T12" fmla="*/ 114 w 116"/>
                    <a:gd name="T13" fmla="*/ 37 h 68"/>
                    <a:gd name="T14" fmla="*/ 57 w 116"/>
                    <a:gd name="T15" fmla="*/ 59 h 68"/>
                    <a:gd name="T16" fmla="*/ 9 w 116"/>
                    <a:gd name="T17" fmla="*/ 58 h 68"/>
                    <a:gd name="T18" fmla="*/ 24 w 116"/>
                    <a:gd name="T19"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68">
                      <a:moveTo>
                        <a:pt x="24" y="39"/>
                      </a:moveTo>
                      <a:cubicBezTo>
                        <a:pt x="38" y="32"/>
                        <a:pt x="55" y="22"/>
                        <a:pt x="66" y="10"/>
                      </a:cubicBezTo>
                      <a:cubicBezTo>
                        <a:pt x="69" y="5"/>
                        <a:pt x="73" y="0"/>
                        <a:pt x="78" y="2"/>
                      </a:cubicBezTo>
                      <a:cubicBezTo>
                        <a:pt x="85" y="4"/>
                        <a:pt x="86" y="10"/>
                        <a:pt x="84" y="15"/>
                      </a:cubicBezTo>
                      <a:cubicBezTo>
                        <a:pt x="87" y="16"/>
                        <a:pt x="103" y="14"/>
                        <a:pt x="108" y="7"/>
                      </a:cubicBezTo>
                      <a:cubicBezTo>
                        <a:pt x="109" y="6"/>
                        <a:pt x="112" y="7"/>
                        <a:pt x="113" y="9"/>
                      </a:cubicBezTo>
                      <a:cubicBezTo>
                        <a:pt x="116" y="19"/>
                        <a:pt x="116" y="28"/>
                        <a:pt x="114" y="37"/>
                      </a:cubicBezTo>
                      <a:cubicBezTo>
                        <a:pt x="106" y="43"/>
                        <a:pt x="61" y="58"/>
                        <a:pt x="57" y="59"/>
                      </a:cubicBezTo>
                      <a:cubicBezTo>
                        <a:pt x="45" y="62"/>
                        <a:pt x="22" y="68"/>
                        <a:pt x="9" y="58"/>
                      </a:cubicBezTo>
                      <a:cubicBezTo>
                        <a:pt x="0" y="52"/>
                        <a:pt x="12" y="45"/>
                        <a:pt x="24" y="39"/>
                      </a:cubicBezTo>
                      <a:close/>
                    </a:path>
                  </a:pathLst>
                </a:custGeom>
                <a:solidFill>
                  <a:srgbClr val="7C5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21" name="Freeform 1095">
                  <a:extLst>
                    <a:ext uri="{FF2B5EF4-FFF2-40B4-BE49-F238E27FC236}">
                      <a16:creationId xmlns:a16="http://schemas.microsoft.com/office/drawing/2014/main" id="{B59635AE-5DE1-4018-BE8D-BB7BD07ECF3E}"/>
                    </a:ext>
                  </a:extLst>
                </p:cNvPr>
                <p:cNvSpPr>
                  <a:spLocks/>
                </p:cNvSpPr>
                <p:nvPr/>
              </p:nvSpPr>
              <p:spPr bwMode="gray">
                <a:xfrm>
                  <a:off x="6883400" y="3670302"/>
                  <a:ext cx="598488" cy="1385888"/>
                </a:xfrm>
                <a:custGeom>
                  <a:avLst/>
                  <a:gdLst>
                    <a:gd name="T0" fmla="*/ 199 w 202"/>
                    <a:gd name="T1" fmla="*/ 65 h 467"/>
                    <a:gd name="T2" fmla="*/ 194 w 202"/>
                    <a:gd name="T3" fmla="*/ 0 h 467"/>
                    <a:gd name="T4" fmla="*/ 109 w 202"/>
                    <a:gd name="T5" fmla="*/ 8 h 467"/>
                    <a:gd name="T6" fmla="*/ 22 w 202"/>
                    <a:gd name="T7" fmla="*/ 0 h 467"/>
                    <a:gd name="T8" fmla="*/ 19 w 202"/>
                    <a:gd name="T9" fmla="*/ 49 h 467"/>
                    <a:gd name="T10" fmla="*/ 0 w 202"/>
                    <a:gd name="T11" fmla="*/ 462 h 467"/>
                    <a:gd name="T12" fmla="*/ 54 w 202"/>
                    <a:gd name="T13" fmla="*/ 462 h 467"/>
                    <a:gd name="T14" fmla="*/ 106 w 202"/>
                    <a:gd name="T15" fmla="*/ 101 h 467"/>
                    <a:gd name="T16" fmla="*/ 107 w 202"/>
                    <a:gd name="T17" fmla="*/ 100 h 467"/>
                    <a:gd name="T18" fmla="*/ 110 w 202"/>
                    <a:gd name="T19" fmla="*/ 100 h 467"/>
                    <a:gd name="T20" fmla="*/ 128 w 202"/>
                    <a:gd name="T21" fmla="*/ 462 h 467"/>
                    <a:gd name="T22" fmla="*/ 181 w 202"/>
                    <a:gd name="T23" fmla="*/ 462 h 467"/>
                    <a:gd name="T24" fmla="*/ 199 w 202"/>
                    <a:gd name="T25" fmla="*/ 6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2" h="467">
                      <a:moveTo>
                        <a:pt x="199" y="65"/>
                      </a:moveTo>
                      <a:cubicBezTo>
                        <a:pt x="199" y="40"/>
                        <a:pt x="198" y="17"/>
                        <a:pt x="194" y="0"/>
                      </a:cubicBezTo>
                      <a:cubicBezTo>
                        <a:pt x="194" y="0"/>
                        <a:pt x="158" y="8"/>
                        <a:pt x="109" y="8"/>
                      </a:cubicBezTo>
                      <a:cubicBezTo>
                        <a:pt x="60" y="8"/>
                        <a:pt x="22" y="0"/>
                        <a:pt x="22" y="0"/>
                      </a:cubicBezTo>
                      <a:cubicBezTo>
                        <a:pt x="22" y="9"/>
                        <a:pt x="20" y="39"/>
                        <a:pt x="19" y="49"/>
                      </a:cubicBezTo>
                      <a:cubicBezTo>
                        <a:pt x="18" y="76"/>
                        <a:pt x="13" y="352"/>
                        <a:pt x="0" y="462"/>
                      </a:cubicBezTo>
                      <a:cubicBezTo>
                        <a:pt x="10" y="466"/>
                        <a:pt x="12" y="467"/>
                        <a:pt x="54" y="462"/>
                      </a:cubicBezTo>
                      <a:cubicBezTo>
                        <a:pt x="79" y="375"/>
                        <a:pt x="104" y="115"/>
                        <a:pt x="106" y="101"/>
                      </a:cubicBezTo>
                      <a:cubicBezTo>
                        <a:pt x="107" y="101"/>
                        <a:pt x="107" y="100"/>
                        <a:pt x="107" y="100"/>
                      </a:cubicBezTo>
                      <a:cubicBezTo>
                        <a:pt x="110" y="100"/>
                        <a:pt x="110" y="100"/>
                        <a:pt x="110" y="100"/>
                      </a:cubicBezTo>
                      <a:cubicBezTo>
                        <a:pt x="110" y="100"/>
                        <a:pt x="120" y="432"/>
                        <a:pt x="128" y="462"/>
                      </a:cubicBezTo>
                      <a:cubicBezTo>
                        <a:pt x="169" y="467"/>
                        <a:pt x="172" y="464"/>
                        <a:pt x="181" y="462"/>
                      </a:cubicBezTo>
                      <a:cubicBezTo>
                        <a:pt x="179" y="381"/>
                        <a:pt x="202" y="139"/>
                        <a:pt x="199" y="65"/>
                      </a:cubicBezTo>
                      <a:close/>
                    </a:path>
                  </a:pathLst>
                </a:custGeom>
                <a:solidFill>
                  <a:srgbClr val="334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22" name="Freeform 1096">
                  <a:extLst>
                    <a:ext uri="{FF2B5EF4-FFF2-40B4-BE49-F238E27FC236}">
                      <a16:creationId xmlns:a16="http://schemas.microsoft.com/office/drawing/2014/main" id="{7A68FF57-7383-40BB-971F-7C49A6961444}"/>
                    </a:ext>
                  </a:extLst>
                </p:cNvPr>
                <p:cNvSpPr>
                  <a:spLocks/>
                </p:cNvSpPr>
                <p:nvPr/>
              </p:nvSpPr>
              <p:spPr bwMode="gray">
                <a:xfrm>
                  <a:off x="7310438" y="3670302"/>
                  <a:ext cx="163513" cy="174625"/>
                </a:xfrm>
                <a:custGeom>
                  <a:avLst/>
                  <a:gdLst>
                    <a:gd name="T0" fmla="*/ 0 w 55"/>
                    <a:gd name="T1" fmla="*/ 6 h 59"/>
                    <a:gd name="T2" fmla="*/ 50 w 55"/>
                    <a:gd name="T3" fmla="*/ 0 h 59"/>
                    <a:gd name="T4" fmla="*/ 55 w 55"/>
                    <a:gd name="T5" fmla="*/ 59 h 59"/>
                    <a:gd name="T6" fmla="*/ 0 w 55"/>
                    <a:gd name="T7" fmla="*/ 6 h 59"/>
                  </a:gdLst>
                  <a:ahLst/>
                  <a:cxnLst>
                    <a:cxn ang="0">
                      <a:pos x="T0" y="T1"/>
                    </a:cxn>
                    <a:cxn ang="0">
                      <a:pos x="T2" y="T3"/>
                    </a:cxn>
                    <a:cxn ang="0">
                      <a:pos x="T4" y="T5"/>
                    </a:cxn>
                    <a:cxn ang="0">
                      <a:pos x="T6" y="T7"/>
                    </a:cxn>
                  </a:cxnLst>
                  <a:rect l="0" t="0" r="r" b="b"/>
                  <a:pathLst>
                    <a:path w="55" h="59">
                      <a:moveTo>
                        <a:pt x="0" y="6"/>
                      </a:moveTo>
                      <a:cubicBezTo>
                        <a:pt x="30" y="4"/>
                        <a:pt x="50" y="0"/>
                        <a:pt x="50" y="0"/>
                      </a:cubicBezTo>
                      <a:cubicBezTo>
                        <a:pt x="54" y="16"/>
                        <a:pt x="55" y="36"/>
                        <a:pt x="55" y="59"/>
                      </a:cubicBezTo>
                      <a:cubicBezTo>
                        <a:pt x="26" y="52"/>
                        <a:pt x="4" y="25"/>
                        <a:pt x="0" y="6"/>
                      </a:cubicBezTo>
                      <a:close/>
                    </a:path>
                  </a:pathLst>
                </a:custGeom>
                <a:solidFill>
                  <a:srgbClr val="2A3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23" name="Freeform 1097">
                  <a:extLst>
                    <a:ext uri="{FF2B5EF4-FFF2-40B4-BE49-F238E27FC236}">
                      <a16:creationId xmlns:a16="http://schemas.microsoft.com/office/drawing/2014/main" id="{BE353AAF-B920-4D0C-88DA-3319DB934788}"/>
                    </a:ext>
                  </a:extLst>
                </p:cNvPr>
                <p:cNvSpPr>
                  <a:spLocks/>
                </p:cNvSpPr>
                <p:nvPr/>
              </p:nvSpPr>
              <p:spPr bwMode="gray">
                <a:xfrm>
                  <a:off x="6938963" y="3670302"/>
                  <a:ext cx="142875" cy="171450"/>
                </a:xfrm>
                <a:custGeom>
                  <a:avLst/>
                  <a:gdLst>
                    <a:gd name="T0" fmla="*/ 0 w 48"/>
                    <a:gd name="T1" fmla="*/ 58 h 58"/>
                    <a:gd name="T2" fmla="*/ 48 w 48"/>
                    <a:gd name="T3" fmla="*/ 6 h 58"/>
                    <a:gd name="T4" fmla="*/ 3 w 48"/>
                    <a:gd name="T5" fmla="*/ 0 h 58"/>
                    <a:gd name="T6" fmla="*/ 0 w 48"/>
                    <a:gd name="T7" fmla="*/ 49 h 58"/>
                    <a:gd name="T8" fmla="*/ 0 w 48"/>
                    <a:gd name="T9" fmla="*/ 58 h 58"/>
                  </a:gdLst>
                  <a:ahLst/>
                  <a:cxnLst>
                    <a:cxn ang="0">
                      <a:pos x="T0" y="T1"/>
                    </a:cxn>
                    <a:cxn ang="0">
                      <a:pos x="T2" y="T3"/>
                    </a:cxn>
                    <a:cxn ang="0">
                      <a:pos x="T4" y="T5"/>
                    </a:cxn>
                    <a:cxn ang="0">
                      <a:pos x="T6" y="T7"/>
                    </a:cxn>
                    <a:cxn ang="0">
                      <a:pos x="T8" y="T9"/>
                    </a:cxn>
                  </a:cxnLst>
                  <a:rect l="0" t="0" r="r" b="b"/>
                  <a:pathLst>
                    <a:path w="48" h="58">
                      <a:moveTo>
                        <a:pt x="0" y="58"/>
                      </a:moveTo>
                      <a:cubicBezTo>
                        <a:pt x="28" y="51"/>
                        <a:pt x="45" y="24"/>
                        <a:pt x="48" y="6"/>
                      </a:cubicBezTo>
                      <a:cubicBezTo>
                        <a:pt x="21" y="4"/>
                        <a:pt x="3" y="0"/>
                        <a:pt x="3" y="0"/>
                      </a:cubicBezTo>
                      <a:cubicBezTo>
                        <a:pt x="3" y="9"/>
                        <a:pt x="1" y="39"/>
                        <a:pt x="0" y="49"/>
                      </a:cubicBezTo>
                      <a:cubicBezTo>
                        <a:pt x="0" y="51"/>
                        <a:pt x="0" y="54"/>
                        <a:pt x="0" y="58"/>
                      </a:cubicBezTo>
                      <a:close/>
                    </a:path>
                  </a:pathLst>
                </a:custGeom>
                <a:solidFill>
                  <a:srgbClr val="2A3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24" name="Freeform 1098">
                  <a:extLst>
                    <a:ext uri="{FF2B5EF4-FFF2-40B4-BE49-F238E27FC236}">
                      <a16:creationId xmlns:a16="http://schemas.microsoft.com/office/drawing/2014/main" id="{DD952445-004A-453D-8A90-3DC5B3AE3CBE}"/>
                    </a:ext>
                  </a:extLst>
                </p:cNvPr>
                <p:cNvSpPr>
                  <a:spLocks/>
                </p:cNvSpPr>
                <p:nvPr/>
              </p:nvSpPr>
              <p:spPr bwMode="gray">
                <a:xfrm>
                  <a:off x="7159625" y="3694114"/>
                  <a:ext cx="55563" cy="273050"/>
                </a:xfrm>
                <a:custGeom>
                  <a:avLst/>
                  <a:gdLst>
                    <a:gd name="T0" fmla="*/ 19 w 19"/>
                    <a:gd name="T1" fmla="*/ 0 h 92"/>
                    <a:gd name="T2" fmla="*/ 16 w 19"/>
                    <a:gd name="T3" fmla="*/ 0 h 92"/>
                    <a:gd name="T4" fmla="*/ 0 w 19"/>
                    <a:gd name="T5" fmla="*/ 0 h 92"/>
                    <a:gd name="T6" fmla="*/ 0 w 19"/>
                    <a:gd name="T7" fmla="*/ 85 h 92"/>
                    <a:gd name="T8" fmla="*/ 7 w 19"/>
                    <a:gd name="T9" fmla="*/ 92 h 92"/>
                    <a:gd name="T10" fmla="*/ 14 w 19"/>
                    <a:gd name="T11" fmla="*/ 92 h 92"/>
                    <a:gd name="T12" fmla="*/ 19 w 19"/>
                    <a:gd name="T13" fmla="*/ 92 h 92"/>
                    <a:gd name="T14" fmla="*/ 19 w 19"/>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2">
                      <a:moveTo>
                        <a:pt x="19" y="0"/>
                      </a:moveTo>
                      <a:cubicBezTo>
                        <a:pt x="18" y="0"/>
                        <a:pt x="17" y="0"/>
                        <a:pt x="16" y="0"/>
                      </a:cubicBezTo>
                      <a:cubicBezTo>
                        <a:pt x="11" y="0"/>
                        <a:pt x="5" y="0"/>
                        <a:pt x="0" y="0"/>
                      </a:cubicBezTo>
                      <a:cubicBezTo>
                        <a:pt x="0" y="85"/>
                        <a:pt x="0" y="85"/>
                        <a:pt x="0" y="85"/>
                      </a:cubicBezTo>
                      <a:cubicBezTo>
                        <a:pt x="0" y="89"/>
                        <a:pt x="3" y="92"/>
                        <a:pt x="7" y="92"/>
                      </a:cubicBezTo>
                      <a:cubicBezTo>
                        <a:pt x="14" y="92"/>
                        <a:pt x="14" y="92"/>
                        <a:pt x="14" y="92"/>
                      </a:cubicBezTo>
                      <a:cubicBezTo>
                        <a:pt x="19" y="92"/>
                        <a:pt x="19" y="92"/>
                        <a:pt x="19" y="92"/>
                      </a:cubicBezTo>
                      <a:lnTo>
                        <a:pt x="19" y="0"/>
                      </a:lnTo>
                      <a:close/>
                    </a:path>
                  </a:pathLst>
                </a:custGeom>
                <a:solidFill>
                  <a:srgbClr val="2A38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25" name="Freeform 1099">
                  <a:extLst>
                    <a:ext uri="{FF2B5EF4-FFF2-40B4-BE49-F238E27FC236}">
                      <a16:creationId xmlns:a16="http://schemas.microsoft.com/office/drawing/2014/main" id="{81BA2ED6-A725-411C-A5E9-F3CA94373BB5}"/>
                    </a:ext>
                  </a:extLst>
                </p:cNvPr>
                <p:cNvSpPr>
                  <a:spLocks/>
                </p:cNvSpPr>
                <p:nvPr/>
              </p:nvSpPr>
              <p:spPr bwMode="gray">
                <a:xfrm>
                  <a:off x="6948488" y="3625852"/>
                  <a:ext cx="509588" cy="68263"/>
                </a:xfrm>
                <a:custGeom>
                  <a:avLst/>
                  <a:gdLst>
                    <a:gd name="T0" fmla="*/ 0 w 172"/>
                    <a:gd name="T1" fmla="*/ 15 h 23"/>
                    <a:gd name="T2" fmla="*/ 87 w 172"/>
                    <a:gd name="T3" fmla="*/ 23 h 23"/>
                    <a:gd name="T4" fmla="*/ 172 w 172"/>
                    <a:gd name="T5" fmla="*/ 15 h 23"/>
                    <a:gd name="T6" fmla="*/ 170 w 172"/>
                    <a:gd name="T7" fmla="*/ 0 h 23"/>
                    <a:gd name="T8" fmla="*/ 84 w 172"/>
                    <a:gd name="T9" fmla="*/ 7 h 23"/>
                    <a:gd name="T10" fmla="*/ 2 w 172"/>
                    <a:gd name="T11" fmla="*/ 0 h 23"/>
                    <a:gd name="T12" fmla="*/ 0 w 172"/>
                    <a:gd name="T13" fmla="*/ 15 h 23"/>
                  </a:gdLst>
                  <a:ahLst/>
                  <a:cxnLst>
                    <a:cxn ang="0">
                      <a:pos x="T0" y="T1"/>
                    </a:cxn>
                    <a:cxn ang="0">
                      <a:pos x="T2" y="T3"/>
                    </a:cxn>
                    <a:cxn ang="0">
                      <a:pos x="T4" y="T5"/>
                    </a:cxn>
                    <a:cxn ang="0">
                      <a:pos x="T6" y="T7"/>
                    </a:cxn>
                    <a:cxn ang="0">
                      <a:pos x="T8" y="T9"/>
                    </a:cxn>
                    <a:cxn ang="0">
                      <a:pos x="T10" y="T11"/>
                    </a:cxn>
                    <a:cxn ang="0">
                      <a:pos x="T12" y="T13"/>
                    </a:cxn>
                  </a:cxnLst>
                  <a:rect l="0" t="0" r="r" b="b"/>
                  <a:pathLst>
                    <a:path w="172" h="23">
                      <a:moveTo>
                        <a:pt x="0" y="15"/>
                      </a:moveTo>
                      <a:cubicBezTo>
                        <a:pt x="0" y="15"/>
                        <a:pt x="38" y="23"/>
                        <a:pt x="87" y="23"/>
                      </a:cubicBezTo>
                      <a:cubicBezTo>
                        <a:pt x="136" y="23"/>
                        <a:pt x="172" y="15"/>
                        <a:pt x="172" y="15"/>
                      </a:cubicBezTo>
                      <a:cubicBezTo>
                        <a:pt x="170" y="0"/>
                        <a:pt x="170" y="0"/>
                        <a:pt x="170" y="0"/>
                      </a:cubicBezTo>
                      <a:cubicBezTo>
                        <a:pt x="170" y="0"/>
                        <a:pt x="132" y="7"/>
                        <a:pt x="84" y="7"/>
                      </a:cubicBezTo>
                      <a:cubicBezTo>
                        <a:pt x="37" y="7"/>
                        <a:pt x="2" y="0"/>
                        <a:pt x="2" y="0"/>
                      </a:cubicBezTo>
                      <a:lnTo>
                        <a:pt x="0" y="15"/>
                      </a:lnTo>
                      <a:close/>
                    </a:path>
                  </a:pathLst>
                </a:custGeom>
                <a:solidFill>
                  <a:srgbClr val="AE65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26" name="Oval 1100">
                  <a:extLst>
                    <a:ext uri="{FF2B5EF4-FFF2-40B4-BE49-F238E27FC236}">
                      <a16:creationId xmlns:a16="http://schemas.microsoft.com/office/drawing/2014/main" id="{1102097C-5B23-4811-A5CA-1DB5BF5FE2D0}"/>
                    </a:ext>
                  </a:extLst>
                </p:cNvPr>
                <p:cNvSpPr>
                  <a:spLocks noChangeArrowheads="1"/>
                </p:cNvSpPr>
                <p:nvPr/>
              </p:nvSpPr>
              <p:spPr bwMode="gray">
                <a:xfrm>
                  <a:off x="7197725" y="3663952"/>
                  <a:ext cx="11113" cy="11113"/>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27" name="Oval 1101">
                  <a:extLst>
                    <a:ext uri="{FF2B5EF4-FFF2-40B4-BE49-F238E27FC236}">
                      <a16:creationId xmlns:a16="http://schemas.microsoft.com/office/drawing/2014/main" id="{4A2DAF6D-8768-4761-BB47-68C2044E0C92}"/>
                    </a:ext>
                  </a:extLst>
                </p:cNvPr>
                <p:cNvSpPr>
                  <a:spLocks noChangeArrowheads="1"/>
                </p:cNvSpPr>
                <p:nvPr/>
              </p:nvSpPr>
              <p:spPr bwMode="gray">
                <a:xfrm>
                  <a:off x="7135813" y="3663952"/>
                  <a:ext cx="11113" cy="11113"/>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28" name="Oval 1102">
                  <a:extLst>
                    <a:ext uri="{FF2B5EF4-FFF2-40B4-BE49-F238E27FC236}">
                      <a16:creationId xmlns:a16="http://schemas.microsoft.com/office/drawing/2014/main" id="{D5DC4CF0-D1FA-4DEE-8C7D-D3FBD9375C80}"/>
                    </a:ext>
                  </a:extLst>
                </p:cNvPr>
                <p:cNvSpPr>
                  <a:spLocks noChangeArrowheads="1"/>
                </p:cNvSpPr>
                <p:nvPr/>
              </p:nvSpPr>
              <p:spPr bwMode="gray">
                <a:xfrm>
                  <a:off x="7069138" y="3657602"/>
                  <a:ext cx="15875" cy="12700"/>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29" name="Freeform 1103">
                  <a:extLst>
                    <a:ext uri="{FF2B5EF4-FFF2-40B4-BE49-F238E27FC236}">
                      <a16:creationId xmlns:a16="http://schemas.microsoft.com/office/drawing/2014/main" id="{704908A0-2E69-44DC-8759-B65E04733F7A}"/>
                    </a:ext>
                  </a:extLst>
                </p:cNvPr>
                <p:cNvSpPr>
                  <a:spLocks noEditPoints="1"/>
                </p:cNvSpPr>
                <p:nvPr/>
              </p:nvSpPr>
              <p:spPr bwMode="gray">
                <a:xfrm>
                  <a:off x="7150100" y="3636964"/>
                  <a:ext cx="79375" cy="65088"/>
                </a:xfrm>
                <a:custGeom>
                  <a:avLst/>
                  <a:gdLst>
                    <a:gd name="T0" fmla="*/ 0 w 27"/>
                    <a:gd name="T1" fmla="*/ 15 h 22"/>
                    <a:gd name="T2" fmla="*/ 0 w 27"/>
                    <a:gd name="T3" fmla="*/ 7 h 22"/>
                    <a:gd name="T4" fmla="*/ 7 w 27"/>
                    <a:gd name="T5" fmla="*/ 0 h 22"/>
                    <a:gd name="T6" fmla="*/ 20 w 27"/>
                    <a:gd name="T7" fmla="*/ 0 h 22"/>
                    <a:gd name="T8" fmla="*/ 27 w 27"/>
                    <a:gd name="T9" fmla="*/ 7 h 22"/>
                    <a:gd name="T10" fmla="*/ 27 w 27"/>
                    <a:gd name="T11" fmla="*/ 15 h 22"/>
                    <a:gd name="T12" fmla="*/ 20 w 27"/>
                    <a:gd name="T13" fmla="*/ 22 h 22"/>
                    <a:gd name="T14" fmla="*/ 7 w 27"/>
                    <a:gd name="T15" fmla="*/ 22 h 22"/>
                    <a:gd name="T16" fmla="*/ 0 w 27"/>
                    <a:gd name="T17" fmla="*/ 15 h 22"/>
                    <a:gd name="T18" fmla="*/ 7 w 27"/>
                    <a:gd name="T19" fmla="*/ 4 h 22"/>
                    <a:gd name="T20" fmla="*/ 4 w 27"/>
                    <a:gd name="T21" fmla="*/ 7 h 22"/>
                    <a:gd name="T22" fmla="*/ 4 w 27"/>
                    <a:gd name="T23" fmla="*/ 15 h 22"/>
                    <a:gd name="T24" fmla="*/ 7 w 27"/>
                    <a:gd name="T25" fmla="*/ 18 h 22"/>
                    <a:gd name="T26" fmla="*/ 20 w 27"/>
                    <a:gd name="T27" fmla="*/ 18 h 22"/>
                    <a:gd name="T28" fmla="*/ 24 w 27"/>
                    <a:gd name="T29" fmla="*/ 15 h 22"/>
                    <a:gd name="T30" fmla="*/ 24 w 27"/>
                    <a:gd name="T31" fmla="*/ 7 h 22"/>
                    <a:gd name="T32" fmla="*/ 20 w 27"/>
                    <a:gd name="T33" fmla="*/ 4 h 22"/>
                    <a:gd name="T34" fmla="*/ 7 w 27"/>
                    <a:gd name="T35"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2">
                      <a:moveTo>
                        <a:pt x="0" y="15"/>
                      </a:moveTo>
                      <a:cubicBezTo>
                        <a:pt x="0" y="7"/>
                        <a:pt x="0" y="7"/>
                        <a:pt x="0" y="7"/>
                      </a:cubicBezTo>
                      <a:cubicBezTo>
                        <a:pt x="0" y="3"/>
                        <a:pt x="3" y="0"/>
                        <a:pt x="7" y="0"/>
                      </a:cubicBezTo>
                      <a:cubicBezTo>
                        <a:pt x="20" y="0"/>
                        <a:pt x="20" y="0"/>
                        <a:pt x="20" y="0"/>
                      </a:cubicBezTo>
                      <a:cubicBezTo>
                        <a:pt x="24" y="0"/>
                        <a:pt x="27" y="3"/>
                        <a:pt x="27" y="7"/>
                      </a:cubicBezTo>
                      <a:cubicBezTo>
                        <a:pt x="27" y="15"/>
                        <a:pt x="27" y="15"/>
                        <a:pt x="27" y="15"/>
                      </a:cubicBezTo>
                      <a:cubicBezTo>
                        <a:pt x="27" y="19"/>
                        <a:pt x="24" y="22"/>
                        <a:pt x="20" y="22"/>
                      </a:cubicBezTo>
                      <a:cubicBezTo>
                        <a:pt x="7" y="22"/>
                        <a:pt x="7" y="22"/>
                        <a:pt x="7" y="22"/>
                      </a:cubicBezTo>
                      <a:cubicBezTo>
                        <a:pt x="3" y="22"/>
                        <a:pt x="0" y="19"/>
                        <a:pt x="0" y="15"/>
                      </a:cubicBezTo>
                      <a:close/>
                      <a:moveTo>
                        <a:pt x="7" y="4"/>
                      </a:moveTo>
                      <a:cubicBezTo>
                        <a:pt x="5" y="4"/>
                        <a:pt x="4" y="5"/>
                        <a:pt x="4" y="7"/>
                      </a:cubicBezTo>
                      <a:cubicBezTo>
                        <a:pt x="4" y="15"/>
                        <a:pt x="4" y="15"/>
                        <a:pt x="4" y="15"/>
                      </a:cubicBezTo>
                      <a:cubicBezTo>
                        <a:pt x="4" y="17"/>
                        <a:pt x="5" y="18"/>
                        <a:pt x="7" y="18"/>
                      </a:cubicBezTo>
                      <a:cubicBezTo>
                        <a:pt x="20" y="18"/>
                        <a:pt x="20" y="18"/>
                        <a:pt x="20" y="18"/>
                      </a:cubicBezTo>
                      <a:cubicBezTo>
                        <a:pt x="22" y="18"/>
                        <a:pt x="24" y="17"/>
                        <a:pt x="24" y="15"/>
                      </a:cubicBezTo>
                      <a:cubicBezTo>
                        <a:pt x="24" y="7"/>
                        <a:pt x="24" y="7"/>
                        <a:pt x="24" y="7"/>
                      </a:cubicBezTo>
                      <a:cubicBezTo>
                        <a:pt x="24" y="5"/>
                        <a:pt x="22" y="4"/>
                        <a:pt x="20" y="4"/>
                      </a:cubicBezTo>
                      <a:lnTo>
                        <a:pt x="7" y="4"/>
                      </a:ln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30" name="Freeform 1104">
                  <a:extLst>
                    <a:ext uri="{FF2B5EF4-FFF2-40B4-BE49-F238E27FC236}">
                      <a16:creationId xmlns:a16="http://schemas.microsoft.com/office/drawing/2014/main" id="{CFEF6A0E-5C2C-4D05-908D-B72355BB943C}"/>
                    </a:ext>
                  </a:extLst>
                </p:cNvPr>
                <p:cNvSpPr>
                  <a:spLocks/>
                </p:cNvSpPr>
                <p:nvPr/>
              </p:nvSpPr>
              <p:spPr bwMode="gray">
                <a:xfrm>
                  <a:off x="7204075" y="3663952"/>
                  <a:ext cx="41275" cy="11113"/>
                </a:xfrm>
                <a:custGeom>
                  <a:avLst/>
                  <a:gdLst>
                    <a:gd name="T0" fmla="*/ 2 w 14"/>
                    <a:gd name="T1" fmla="*/ 4 h 4"/>
                    <a:gd name="T2" fmla="*/ 12 w 14"/>
                    <a:gd name="T3" fmla="*/ 4 h 4"/>
                    <a:gd name="T4" fmla="*/ 14 w 14"/>
                    <a:gd name="T5" fmla="*/ 2 h 4"/>
                    <a:gd name="T6" fmla="*/ 12 w 14"/>
                    <a:gd name="T7" fmla="*/ 0 h 4"/>
                    <a:gd name="T8" fmla="*/ 2 w 14"/>
                    <a:gd name="T9" fmla="*/ 0 h 4"/>
                    <a:gd name="T10" fmla="*/ 0 w 14"/>
                    <a:gd name="T11" fmla="*/ 2 h 4"/>
                    <a:gd name="T12" fmla="*/ 2 w 1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2" y="4"/>
                      </a:moveTo>
                      <a:cubicBezTo>
                        <a:pt x="12" y="4"/>
                        <a:pt x="12" y="4"/>
                        <a:pt x="12" y="4"/>
                      </a:cubicBezTo>
                      <a:cubicBezTo>
                        <a:pt x="13" y="4"/>
                        <a:pt x="14" y="3"/>
                        <a:pt x="14" y="2"/>
                      </a:cubicBezTo>
                      <a:cubicBezTo>
                        <a:pt x="14" y="1"/>
                        <a:pt x="13" y="0"/>
                        <a:pt x="12" y="0"/>
                      </a:cubicBezTo>
                      <a:cubicBezTo>
                        <a:pt x="2" y="0"/>
                        <a:pt x="2" y="0"/>
                        <a:pt x="2" y="0"/>
                      </a:cubicBezTo>
                      <a:cubicBezTo>
                        <a:pt x="1" y="0"/>
                        <a:pt x="0" y="1"/>
                        <a:pt x="0" y="2"/>
                      </a:cubicBezTo>
                      <a:cubicBezTo>
                        <a:pt x="0" y="3"/>
                        <a:pt x="1" y="4"/>
                        <a:pt x="2" y="4"/>
                      </a:cubicBez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31" name="Oval 1105">
                  <a:extLst>
                    <a:ext uri="{FF2B5EF4-FFF2-40B4-BE49-F238E27FC236}">
                      <a16:creationId xmlns:a16="http://schemas.microsoft.com/office/drawing/2014/main" id="{7E54BF4D-AC15-466C-A7EA-EA530F576EC1}"/>
                    </a:ext>
                  </a:extLst>
                </p:cNvPr>
                <p:cNvSpPr>
                  <a:spLocks noChangeArrowheads="1"/>
                </p:cNvSpPr>
                <p:nvPr/>
              </p:nvSpPr>
              <p:spPr bwMode="gray">
                <a:xfrm>
                  <a:off x="7259638" y="3663952"/>
                  <a:ext cx="14288" cy="11113"/>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32" name="Rectangle 1106">
                  <a:extLst>
                    <a:ext uri="{FF2B5EF4-FFF2-40B4-BE49-F238E27FC236}">
                      <a16:creationId xmlns:a16="http://schemas.microsoft.com/office/drawing/2014/main" id="{F68602A8-01C3-4022-9A58-25E910C5B4C5}"/>
                    </a:ext>
                  </a:extLst>
                </p:cNvPr>
                <p:cNvSpPr>
                  <a:spLocks noChangeArrowheads="1"/>
                </p:cNvSpPr>
                <p:nvPr/>
              </p:nvSpPr>
              <p:spPr bwMode="gray">
                <a:xfrm>
                  <a:off x="7037388" y="3630614"/>
                  <a:ext cx="20638" cy="57150"/>
                </a:xfrm>
                <a:prstGeom prst="rect">
                  <a:avLst/>
                </a:prstGeom>
                <a:solidFill>
                  <a:srgbClr val="2A385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33" name="Rectangle 1107">
                  <a:extLst>
                    <a:ext uri="{FF2B5EF4-FFF2-40B4-BE49-F238E27FC236}">
                      <a16:creationId xmlns:a16="http://schemas.microsoft.com/office/drawing/2014/main" id="{52AE3DDA-1676-4940-94E9-8F1B1D97EA0F}"/>
                    </a:ext>
                  </a:extLst>
                </p:cNvPr>
                <p:cNvSpPr>
                  <a:spLocks noChangeArrowheads="1"/>
                </p:cNvSpPr>
                <p:nvPr/>
              </p:nvSpPr>
              <p:spPr bwMode="gray">
                <a:xfrm>
                  <a:off x="7340600" y="3630614"/>
                  <a:ext cx="20638" cy="57150"/>
                </a:xfrm>
                <a:prstGeom prst="rect">
                  <a:avLst/>
                </a:prstGeom>
                <a:solidFill>
                  <a:srgbClr val="2A385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34" name="Freeform 1108">
                  <a:extLst>
                    <a:ext uri="{FF2B5EF4-FFF2-40B4-BE49-F238E27FC236}">
                      <a16:creationId xmlns:a16="http://schemas.microsoft.com/office/drawing/2014/main" id="{1D0A905E-9325-4F0C-83D1-7D276FAAAE76}"/>
                    </a:ext>
                  </a:extLst>
                </p:cNvPr>
                <p:cNvSpPr>
                  <a:spLocks/>
                </p:cNvSpPr>
                <p:nvPr/>
              </p:nvSpPr>
              <p:spPr bwMode="gray">
                <a:xfrm>
                  <a:off x="7099300" y="2728914"/>
                  <a:ext cx="193675" cy="101600"/>
                </a:xfrm>
                <a:custGeom>
                  <a:avLst/>
                  <a:gdLst>
                    <a:gd name="T0" fmla="*/ 32 w 65"/>
                    <a:gd name="T1" fmla="*/ 8 h 34"/>
                    <a:gd name="T2" fmla="*/ 0 w 65"/>
                    <a:gd name="T3" fmla="*/ 0 h 34"/>
                    <a:gd name="T4" fmla="*/ 0 w 65"/>
                    <a:gd name="T5" fmla="*/ 13 h 34"/>
                    <a:gd name="T6" fmla="*/ 32 w 65"/>
                    <a:gd name="T7" fmla="*/ 34 h 34"/>
                    <a:gd name="T8" fmla="*/ 65 w 65"/>
                    <a:gd name="T9" fmla="*/ 13 h 34"/>
                    <a:gd name="T10" fmla="*/ 65 w 65"/>
                    <a:gd name="T11" fmla="*/ 0 h 34"/>
                    <a:gd name="T12" fmla="*/ 32 w 65"/>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65" h="34">
                      <a:moveTo>
                        <a:pt x="32" y="8"/>
                      </a:moveTo>
                      <a:cubicBezTo>
                        <a:pt x="20" y="8"/>
                        <a:pt x="9" y="5"/>
                        <a:pt x="0" y="0"/>
                      </a:cubicBezTo>
                      <a:cubicBezTo>
                        <a:pt x="0" y="13"/>
                        <a:pt x="0" y="13"/>
                        <a:pt x="0" y="13"/>
                      </a:cubicBezTo>
                      <a:cubicBezTo>
                        <a:pt x="3" y="17"/>
                        <a:pt x="11" y="26"/>
                        <a:pt x="32" y="34"/>
                      </a:cubicBezTo>
                      <a:cubicBezTo>
                        <a:pt x="53" y="26"/>
                        <a:pt x="62" y="17"/>
                        <a:pt x="65" y="13"/>
                      </a:cubicBezTo>
                      <a:cubicBezTo>
                        <a:pt x="65" y="0"/>
                        <a:pt x="65" y="0"/>
                        <a:pt x="65" y="0"/>
                      </a:cubicBezTo>
                      <a:cubicBezTo>
                        <a:pt x="56" y="5"/>
                        <a:pt x="45" y="8"/>
                        <a:pt x="32" y="8"/>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35" name="Freeform 1109">
                  <a:extLst>
                    <a:ext uri="{FF2B5EF4-FFF2-40B4-BE49-F238E27FC236}">
                      <a16:creationId xmlns:a16="http://schemas.microsoft.com/office/drawing/2014/main" id="{C9D14354-0B88-42C6-ADBA-015284441C66}"/>
                    </a:ext>
                  </a:extLst>
                </p:cNvPr>
                <p:cNvSpPr>
                  <a:spLocks/>
                </p:cNvSpPr>
                <p:nvPr/>
              </p:nvSpPr>
              <p:spPr bwMode="gray">
                <a:xfrm>
                  <a:off x="7037388" y="2762252"/>
                  <a:ext cx="317500" cy="477838"/>
                </a:xfrm>
                <a:custGeom>
                  <a:avLst/>
                  <a:gdLst>
                    <a:gd name="T0" fmla="*/ 50 w 107"/>
                    <a:gd name="T1" fmla="*/ 150 h 161"/>
                    <a:gd name="T2" fmla="*/ 53 w 107"/>
                    <a:gd name="T3" fmla="*/ 161 h 161"/>
                    <a:gd name="T4" fmla="*/ 57 w 107"/>
                    <a:gd name="T5" fmla="*/ 150 h 161"/>
                    <a:gd name="T6" fmla="*/ 107 w 107"/>
                    <a:gd name="T7" fmla="*/ 19 h 161"/>
                    <a:gd name="T8" fmla="*/ 87 w 107"/>
                    <a:gd name="T9" fmla="*/ 0 h 161"/>
                    <a:gd name="T10" fmla="*/ 53 w 107"/>
                    <a:gd name="T11" fmla="*/ 23 h 161"/>
                    <a:gd name="T12" fmla="*/ 20 w 107"/>
                    <a:gd name="T13" fmla="*/ 0 h 161"/>
                    <a:gd name="T14" fmla="*/ 0 w 107"/>
                    <a:gd name="T15" fmla="*/ 19 h 161"/>
                    <a:gd name="T16" fmla="*/ 50 w 107"/>
                    <a:gd name="T17" fmla="*/ 15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61">
                      <a:moveTo>
                        <a:pt x="50" y="150"/>
                      </a:moveTo>
                      <a:cubicBezTo>
                        <a:pt x="51" y="154"/>
                        <a:pt x="52" y="157"/>
                        <a:pt x="53" y="161"/>
                      </a:cubicBezTo>
                      <a:cubicBezTo>
                        <a:pt x="54" y="157"/>
                        <a:pt x="55" y="154"/>
                        <a:pt x="57" y="150"/>
                      </a:cubicBezTo>
                      <a:cubicBezTo>
                        <a:pt x="107" y="19"/>
                        <a:pt x="107" y="19"/>
                        <a:pt x="107" y="19"/>
                      </a:cubicBezTo>
                      <a:cubicBezTo>
                        <a:pt x="87" y="0"/>
                        <a:pt x="87" y="0"/>
                        <a:pt x="87" y="0"/>
                      </a:cubicBezTo>
                      <a:cubicBezTo>
                        <a:pt x="87" y="0"/>
                        <a:pt x="81" y="13"/>
                        <a:pt x="53" y="23"/>
                      </a:cubicBezTo>
                      <a:cubicBezTo>
                        <a:pt x="25" y="13"/>
                        <a:pt x="20" y="0"/>
                        <a:pt x="20" y="0"/>
                      </a:cubicBezTo>
                      <a:cubicBezTo>
                        <a:pt x="0" y="19"/>
                        <a:pt x="0" y="19"/>
                        <a:pt x="0" y="19"/>
                      </a:cubicBezTo>
                      <a:lnTo>
                        <a:pt x="50" y="15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36" name="Freeform 1110">
                  <a:extLst>
                    <a:ext uri="{FF2B5EF4-FFF2-40B4-BE49-F238E27FC236}">
                      <a16:creationId xmlns:a16="http://schemas.microsoft.com/office/drawing/2014/main" id="{3102EC16-3073-47F5-BE71-FD991D60403F}"/>
                    </a:ext>
                  </a:extLst>
                </p:cNvPr>
                <p:cNvSpPr>
                  <a:spLocks/>
                </p:cNvSpPr>
                <p:nvPr/>
              </p:nvSpPr>
              <p:spPr bwMode="gray">
                <a:xfrm>
                  <a:off x="7031038" y="2820989"/>
                  <a:ext cx="327025" cy="122238"/>
                </a:xfrm>
                <a:custGeom>
                  <a:avLst/>
                  <a:gdLst>
                    <a:gd name="T0" fmla="*/ 0 w 110"/>
                    <a:gd name="T1" fmla="*/ 0 h 41"/>
                    <a:gd name="T2" fmla="*/ 34 w 110"/>
                    <a:gd name="T3" fmla="*/ 41 h 41"/>
                    <a:gd name="T4" fmla="*/ 55 w 110"/>
                    <a:gd name="T5" fmla="*/ 9 h 41"/>
                    <a:gd name="T6" fmla="*/ 77 w 110"/>
                    <a:gd name="T7" fmla="*/ 41 h 41"/>
                    <a:gd name="T8" fmla="*/ 110 w 110"/>
                    <a:gd name="T9" fmla="*/ 0 h 41"/>
                    <a:gd name="T10" fmla="*/ 77 w 110"/>
                    <a:gd name="T11" fmla="*/ 35 h 41"/>
                    <a:gd name="T12" fmla="*/ 55 w 110"/>
                    <a:gd name="T13" fmla="*/ 3 h 41"/>
                    <a:gd name="T14" fmla="*/ 34 w 110"/>
                    <a:gd name="T15" fmla="*/ 35 h 41"/>
                    <a:gd name="T16" fmla="*/ 0 w 110"/>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41">
                      <a:moveTo>
                        <a:pt x="0" y="0"/>
                      </a:moveTo>
                      <a:cubicBezTo>
                        <a:pt x="0" y="0"/>
                        <a:pt x="13" y="26"/>
                        <a:pt x="34" y="41"/>
                      </a:cubicBezTo>
                      <a:cubicBezTo>
                        <a:pt x="55" y="9"/>
                        <a:pt x="55" y="9"/>
                        <a:pt x="55" y="9"/>
                      </a:cubicBezTo>
                      <a:cubicBezTo>
                        <a:pt x="77" y="41"/>
                        <a:pt x="77" y="41"/>
                        <a:pt x="77" y="41"/>
                      </a:cubicBezTo>
                      <a:cubicBezTo>
                        <a:pt x="98" y="26"/>
                        <a:pt x="110" y="0"/>
                        <a:pt x="110" y="0"/>
                      </a:cubicBezTo>
                      <a:cubicBezTo>
                        <a:pt x="110" y="0"/>
                        <a:pt x="98" y="24"/>
                        <a:pt x="77" y="35"/>
                      </a:cubicBezTo>
                      <a:cubicBezTo>
                        <a:pt x="55" y="3"/>
                        <a:pt x="55" y="3"/>
                        <a:pt x="55" y="3"/>
                      </a:cubicBezTo>
                      <a:cubicBezTo>
                        <a:pt x="34" y="35"/>
                        <a:pt x="34" y="35"/>
                        <a:pt x="34" y="35"/>
                      </a:cubicBezTo>
                      <a:cubicBezTo>
                        <a:pt x="13" y="24"/>
                        <a:pt x="0" y="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37" name="Freeform 1111">
                  <a:extLst>
                    <a:ext uri="{FF2B5EF4-FFF2-40B4-BE49-F238E27FC236}">
                      <a16:creationId xmlns:a16="http://schemas.microsoft.com/office/drawing/2014/main" id="{0524E47F-2BCB-4C98-B2FB-7B94940EF920}"/>
                    </a:ext>
                  </a:extLst>
                </p:cNvPr>
                <p:cNvSpPr>
                  <a:spLocks/>
                </p:cNvSpPr>
                <p:nvPr/>
              </p:nvSpPr>
              <p:spPr bwMode="gray">
                <a:xfrm>
                  <a:off x="7153275" y="2830514"/>
                  <a:ext cx="85725" cy="79375"/>
                </a:xfrm>
                <a:custGeom>
                  <a:avLst/>
                  <a:gdLst>
                    <a:gd name="T0" fmla="*/ 26 w 54"/>
                    <a:gd name="T1" fmla="*/ 0 h 50"/>
                    <a:gd name="T2" fmla="*/ 0 w 54"/>
                    <a:gd name="T3" fmla="*/ 39 h 50"/>
                    <a:gd name="T4" fmla="*/ 11 w 54"/>
                    <a:gd name="T5" fmla="*/ 50 h 50"/>
                    <a:gd name="T6" fmla="*/ 43 w 54"/>
                    <a:gd name="T7" fmla="*/ 50 h 50"/>
                    <a:gd name="T8" fmla="*/ 54 w 54"/>
                    <a:gd name="T9" fmla="*/ 39 h 50"/>
                    <a:gd name="T10" fmla="*/ 26 w 54"/>
                    <a:gd name="T11" fmla="*/ 0 h 50"/>
                  </a:gdLst>
                  <a:ahLst/>
                  <a:cxnLst>
                    <a:cxn ang="0">
                      <a:pos x="T0" y="T1"/>
                    </a:cxn>
                    <a:cxn ang="0">
                      <a:pos x="T2" y="T3"/>
                    </a:cxn>
                    <a:cxn ang="0">
                      <a:pos x="T4" y="T5"/>
                    </a:cxn>
                    <a:cxn ang="0">
                      <a:pos x="T6" y="T7"/>
                    </a:cxn>
                    <a:cxn ang="0">
                      <a:pos x="T8" y="T9"/>
                    </a:cxn>
                    <a:cxn ang="0">
                      <a:pos x="T10" y="T11"/>
                    </a:cxn>
                  </a:cxnLst>
                  <a:rect l="0" t="0" r="r" b="b"/>
                  <a:pathLst>
                    <a:path w="54" h="50">
                      <a:moveTo>
                        <a:pt x="26" y="0"/>
                      </a:moveTo>
                      <a:lnTo>
                        <a:pt x="0" y="39"/>
                      </a:lnTo>
                      <a:lnTo>
                        <a:pt x="11" y="50"/>
                      </a:lnTo>
                      <a:lnTo>
                        <a:pt x="43" y="50"/>
                      </a:lnTo>
                      <a:lnTo>
                        <a:pt x="54" y="39"/>
                      </a:lnTo>
                      <a:lnTo>
                        <a:pt x="26" y="0"/>
                      </a:lnTo>
                      <a:close/>
                    </a:path>
                  </a:pathLst>
                </a:custGeom>
                <a:solidFill>
                  <a:srgbClr val="2141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38" name="Freeform 1112">
                  <a:extLst>
                    <a:ext uri="{FF2B5EF4-FFF2-40B4-BE49-F238E27FC236}">
                      <a16:creationId xmlns:a16="http://schemas.microsoft.com/office/drawing/2014/main" id="{D6CA2D8A-6DC8-4BB2-BF11-E4FC053A1FD1}"/>
                    </a:ext>
                  </a:extLst>
                </p:cNvPr>
                <p:cNvSpPr>
                  <a:spLocks/>
                </p:cNvSpPr>
                <p:nvPr/>
              </p:nvSpPr>
              <p:spPr bwMode="gray">
                <a:xfrm>
                  <a:off x="7143750" y="2909889"/>
                  <a:ext cx="109538" cy="330200"/>
                </a:xfrm>
                <a:custGeom>
                  <a:avLst/>
                  <a:gdLst>
                    <a:gd name="T0" fmla="*/ 14 w 37"/>
                    <a:gd name="T1" fmla="*/ 100 h 111"/>
                    <a:gd name="T2" fmla="*/ 17 w 37"/>
                    <a:gd name="T3" fmla="*/ 111 h 111"/>
                    <a:gd name="T4" fmla="*/ 21 w 37"/>
                    <a:gd name="T5" fmla="*/ 100 h 111"/>
                    <a:gd name="T6" fmla="*/ 37 w 37"/>
                    <a:gd name="T7" fmla="*/ 58 h 111"/>
                    <a:gd name="T8" fmla="*/ 26 w 37"/>
                    <a:gd name="T9" fmla="*/ 0 h 111"/>
                    <a:gd name="T10" fmla="*/ 9 w 37"/>
                    <a:gd name="T11" fmla="*/ 0 h 111"/>
                    <a:gd name="T12" fmla="*/ 0 w 37"/>
                    <a:gd name="T13" fmla="*/ 63 h 111"/>
                    <a:gd name="T14" fmla="*/ 14 w 37"/>
                    <a:gd name="T15" fmla="*/ 10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11">
                      <a:moveTo>
                        <a:pt x="14" y="100"/>
                      </a:moveTo>
                      <a:cubicBezTo>
                        <a:pt x="15" y="104"/>
                        <a:pt x="16" y="107"/>
                        <a:pt x="17" y="111"/>
                      </a:cubicBezTo>
                      <a:cubicBezTo>
                        <a:pt x="18" y="107"/>
                        <a:pt x="19" y="104"/>
                        <a:pt x="21" y="100"/>
                      </a:cubicBezTo>
                      <a:cubicBezTo>
                        <a:pt x="37" y="58"/>
                        <a:pt x="37" y="58"/>
                        <a:pt x="37" y="58"/>
                      </a:cubicBezTo>
                      <a:cubicBezTo>
                        <a:pt x="26" y="0"/>
                        <a:pt x="26" y="0"/>
                        <a:pt x="26" y="0"/>
                      </a:cubicBezTo>
                      <a:cubicBezTo>
                        <a:pt x="9" y="0"/>
                        <a:pt x="9" y="0"/>
                        <a:pt x="9" y="0"/>
                      </a:cubicBezTo>
                      <a:cubicBezTo>
                        <a:pt x="0" y="63"/>
                        <a:pt x="0" y="63"/>
                        <a:pt x="0" y="63"/>
                      </a:cubicBezTo>
                      <a:lnTo>
                        <a:pt x="14" y="100"/>
                      </a:lnTo>
                      <a:close/>
                    </a:path>
                  </a:pathLst>
                </a:custGeom>
                <a:solidFill>
                  <a:srgbClr val="2141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39" name="Freeform 1113">
                  <a:extLst>
                    <a:ext uri="{FF2B5EF4-FFF2-40B4-BE49-F238E27FC236}">
                      <a16:creationId xmlns:a16="http://schemas.microsoft.com/office/drawing/2014/main" id="{04EFCF84-FB0F-48FC-9B5B-E8F89759FA2A}"/>
                    </a:ext>
                  </a:extLst>
                </p:cNvPr>
                <p:cNvSpPr>
                  <a:spLocks/>
                </p:cNvSpPr>
                <p:nvPr/>
              </p:nvSpPr>
              <p:spPr bwMode="gray">
                <a:xfrm>
                  <a:off x="7194550" y="2762252"/>
                  <a:ext cx="163513" cy="161925"/>
                </a:xfrm>
                <a:custGeom>
                  <a:avLst/>
                  <a:gdLst>
                    <a:gd name="T0" fmla="*/ 0 w 55"/>
                    <a:gd name="T1" fmla="*/ 23 h 55"/>
                    <a:gd name="T2" fmla="*/ 34 w 55"/>
                    <a:gd name="T3" fmla="*/ 0 h 55"/>
                    <a:gd name="T4" fmla="*/ 55 w 55"/>
                    <a:gd name="T5" fmla="*/ 20 h 55"/>
                    <a:gd name="T6" fmla="*/ 22 w 55"/>
                    <a:gd name="T7" fmla="*/ 55 h 55"/>
                    <a:gd name="T8" fmla="*/ 0 w 55"/>
                    <a:gd name="T9" fmla="*/ 23 h 55"/>
                  </a:gdLst>
                  <a:ahLst/>
                  <a:cxnLst>
                    <a:cxn ang="0">
                      <a:pos x="T0" y="T1"/>
                    </a:cxn>
                    <a:cxn ang="0">
                      <a:pos x="T2" y="T3"/>
                    </a:cxn>
                    <a:cxn ang="0">
                      <a:pos x="T4" y="T5"/>
                    </a:cxn>
                    <a:cxn ang="0">
                      <a:pos x="T6" y="T7"/>
                    </a:cxn>
                    <a:cxn ang="0">
                      <a:pos x="T8" y="T9"/>
                    </a:cxn>
                  </a:cxnLst>
                  <a:rect l="0" t="0" r="r" b="b"/>
                  <a:pathLst>
                    <a:path w="55" h="55">
                      <a:moveTo>
                        <a:pt x="0" y="23"/>
                      </a:moveTo>
                      <a:cubicBezTo>
                        <a:pt x="28" y="13"/>
                        <a:pt x="34" y="0"/>
                        <a:pt x="34" y="0"/>
                      </a:cubicBezTo>
                      <a:cubicBezTo>
                        <a:pt x="55" y="20"/>
                        <a:pt x="55" y="20"/>
                        <a:pt x="55" y="20"/>
                      </a:cubicBezTo>
                      <a:cubicBezTo>
                        <a:pt x="55" y="20"/>
                        <a:pt x="43" y="44"/>
                        <a:pt x="22" y="55"/>
                      </a:cubicBezTo>
                      <a:lnTo>
                        <a:pt x="0"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40" name="Freeform 1114">
                  <a:extLst>
                    <a:ext uri="{FF2B5EF4-FFF2-40B4-BE49-F238E27FC236}">
                      <a16:creationId xmlns:a16="http://schemas.microsoft.com/office/drawing/2014/main" id="{3B093D38-B0AF-4DD1-8B3C-73C3CA5267AD}"/>
                    </a:ext>
                  </a:extLst>
                </p:cNvPr>
                <p:cNvSpPr>
                  <a:spLocks/>
                </p:cNvSpPr>
                <p:nvPr/>
              </p:nvSpPr>
              <p:spPr bwMode="gray">
                <a:xfrm>
                  <a:off x="7031038" y="2762252"/>
                  <a:ext cx="163513" cy="161925"/>
                </a:xfrm>
                <a:custGeom>
                  <a:avLst/>
                  <a:gdLst>
                    <a:gd name="T0" fmla="*/ 55 w 55"/>
                    <a:gd name="T1" fmla="*/ 23 h 55"/>
                    <a:gd name="T2" fmla="*/ 22 w 55"/>
                    <a:gd name="T3" fmla="*/ 0 h 55"/>
                    <a:gd name="T4" fmla="*/ 0 w 55"/>
                    <a:gd name="T5" fmla="*/ 20 h 55"/>
                    <a:gd name="T6" fmla="*/ 34 w 55"/>
                    <a:gd name="T7" fmla="*/ 55 h 55"/>
                    <a:gd name="T8" fmla="*/ 55 w 55"/>
                    <a:gd name="T9" fmla="*/ 23 h 55"/>
                  </a:gdLst>
                  <a:ahLst/>
                  <a:cxnLst>
                    <a:cxn ang="0">
                      <a:pos x="T0" y="T1"/>
                    </a:cxn>
                    <a:cxn ang="0">
                      <a:pos x="T2" y="T3"/>
                    </a:cxn>
                    <a:cxn ang="0">
                      <a:pos x="T4" y="T5"/>
                    </a:cxn>
                    <a:cxn ang="0">
                      <a:pos x="T6" y="T7"/>
                    </a:cxn>
                    <a:cxn ang="0">
                      <a:pos x="T8" y="T9"/>
                    </a:cxn>
                  </a:cxnLst>
                  <a:rect l="0" t="0" r="r" b="b"/>
                  <a:pathLst>
                    <a:path w="55" h="55">
                      <a:moveTo>
                        <a:pt x="55" y="23"/>
                      </a:moveTo>
                      <a:cubicBezTo>
                        <a:pt x="27" y="13"/>
                        <a:pt x="22" y="0"/>
                        <a:pt x="22" y="0"/>
                      </a:cubicBezTo>
                      <a:cubicBezTo>
                        <a:pt x="0" y="20"/>
                        <a:pt x="0" y="20"/>
                        <a:pt x="0" y="20"/>
                      </a:cubicBezTo>
                      <a:cubicBezTo>
                        <a:pt x="0" y="20"/>
                        <a:pt x="13" y="44"/>
                        <a:pt x="34" y="55"/>
                      </a:cubicBezTo>
                      <a:lnTo>
                        <a:pt x="5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41" name="Freeform 1115">
                  <a:extLst>
                    <a:ext uri="{FF2B5EF4-FFF2-40B4-BE49-F238E27FC236}">
                      <a16:creationId xmlns:a16="http://schemas.microsoft.com/office/drawing/2014/main" id="{8EDCDE7C-EDC6-4EA7-A1D0-50C4EC290A60}"/>
                    </a:ext>
                  </a:extLst>
                </p:cNvPr>
                <p:cNvSpPr>
                  <a:spLocks/>
                </p:cNvSpPr>
                <p:nvPr/>
              </p:nvSpPr>
              <p:spPr bwMode="gray">
                <a:xfrm>
                  <a:off x="6842125" y="2820989"/>
                  <a:ext cx="382588" cy="1044575"/>
                </a:xfrm>
                <a:custGeom>
                  <a:avLst/>
                  <a:gdLst>
                    <a:gd name="T0" fmla="*/ 66 w 129"/>
                    <a:gd name="T1" fmla="*/ 0 h 352"/>
                    <a:gd name="T2" fmla="*/ 21 w 129"/>
                    <a:gd name="T3" fmla="*/ 19 h 352"/>
                    <a:gd name="T4" fmla="*/ 26 w 129"/>
                    <a:gd name="T5" fmla="*/ 154 h 352"/>
                    <a:gd name="T6" fmla="*/ 24 w 129"/>
                    <a:gd name="T7" fmla="*/ 340 h 352"/>
                    <a:gd name="T8" fmla="*/ 86 w 129"/>
                    <a:gd name="T9" fmla="*/ 351 h 352"/>
                    <a:gd name="T10" fmla="*/ 109 w 129"/>
                    <a:gd name="T11" fmla="*/ 336 h 352"/>
                    <a:gd name="T12" fmla="*/ 120 w 129"/>
                    <a:gd name="T13" fmla="*/ 295 h 352"/>
                    <a:gd name="T14" fmla="*/ 129 w 129"/>
                    <a:gd name="T15" fmla="*/ 221 h 352"/>
                    <a:gd name="T16" fmla="*/ 129 w 129"/>
                    <a:gd name="T17" fmla="*/ 201 h 352"/>
                    <a:gd name="T18" fmla="*/ 116 w 129"/>
                    <a:gd name="T19" fmla="*/ 130 h 352"/>
                    <a:gd name="T20" fmla="*/ 66 w 129"/>
                    <a:gd name="T21"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352">
                      <a:moveTo>
                        <a:pt x="66" y="0"/>
                      </a:moveTo>
                      <a:cubicBezTo>
                        <a:pt x="60" y="2"/>
                        <a:pt x="28" y="16"/>
                        <a:pt x="21" y="19"/>
                      </a:cubicBezTo>
                      <a:cubicBezTo>
                        <a:pt x="0" y="27"/>
                        <a:pt x="18" y="83"/>
                        <a:pt x="26" y="154"/>
                      </a:cubicBezTo>
                      <a:cubicBezTo>
                        <a:pt x="27" y="167"/>
                        <a:pt x="25" y="307"/>
                        <a:pt x="24" y="340"/>
                      </a:cubicBezTo>
                      <a:cubicBezTo>
                        <a:pt x="24" y="340"/>
                        <a:pt x="41" y="348"/>
                        <a:pt x="86" y="351"/>
                      </a:cubicBezTo>
                      <a:cubicBezTo>
                        <a:pt x="96" y="352"/>
                        <a:pt x="106" y="346"/>
                        <a:pt x="109" y="336"/>
                      </a:cubicBezTo>
                      <a:cubicBezTo>
                        <a:pt x="120" y="295"/>
                        <a:pt x="120" y="295"/>
                        <a:pt x="120" y="295"/>
                      </a:cubicBezTo>
                      <a:cubicBezTo>
                        <a:pt x="126" y="271"/>
                        <a:pt x="129" y="246"/>
                        <a:pt x="129" y="221"/>
                      </a:cubicBezTo>
                      <a:cubicBezTo>
                        <a:pt x="129" y="201"/>
                        <a:pt x="129" y="201"/>
                        <a:pt x="129" y="201"/>
                      </a:cubicBezTo>
                      <a:cubicBezTo>
                        <a:pt x="129" y="177"/>
                        <a:pt x="125" y="153"/>
                        <a:pt x="116" y="130"/>
                      </a:cubicBezTo>
                      <a:lnTo>
                        <a:pt x="66" y="0"/>
                      </a:lnTo>
                      <a:close/>
                    </a:path>
                  </a:pathLst>
                </a:custGeom>
                <a:solidFill>
                  <a:srgbClr val="4053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42" name="Freeform 1116">
                  <a:extLst>
                    <a:ext uri="{FF2B5EF4-FFF2-40B4-BE49-F238E27FC236}">
                      <a16:creationId xmlns:a16="http://schemas.microsoft.com/office/drawing/2014/main" id="{DBE25BFE-A8B4-4026-9F7C-4CCF4408DE29}"/>
                    </a:ext>
                  </a:extLst>
                </p:cNvPr>
                <p:cNvSpPr>
                  <a:spLocks/>
                </p:cNvSpPr>
                <p:nvPr/>
              </p:nvSpPr>
              <p:spPr bwMode="gray">
                <a:xfrm>
                  <a:off x="6932613" y="3581402"/>
                  <a:ext cx="169863" cy="55563"/>
                </a:xfrm>
                <a:custGeom>
                  <a:avLst/>
                  <a:gdLst>
                    <a:gd name="T0" fmla="*/ 18 w 57"/>
                    <a:gd name="T1" fmla="*/ 19 h 19"/>
                    <a:gd name="T2" fmla="*/ 39 w 57"/>
                    <a:gd name="T3" fmla="*/ 19 h 19"/>
                    <a:gd name="T4" fmla="*/ 57 w 57"/>
                    <a:gd name="T5" fmla="*/ 0 h 19"/>
                    <a:gd name="T6" fmla="*/ 0 w 57"/>
                    <a:gd name="T7" fmla="*/ 0 h 19"/>
                    <a:gd name="T8" fmla="*/ 18 w 57"/>
                    <a:gd name="T9" fmla="*/ 19 h 19"/>
                  </a:gdLst>
                  <a:ahLst/>
                  <a:cxnLst>
                    <a:cxn ang="0">
                      <a:pos x="T0" y="T1"/>
                    </a:cxn>
                    <a:cxn ang="0">
                      <a:pos x="T2" y="T3"/>
                    </a:cxn>
                    <a:cxn ang="0">
                      <a:pos x="T4" y="T5"/>
                    </a:cxn>
                    <a:cxn ang="0">
                      <a:pos x="T6" y="T7"/>
                    </a:cxn>
                    <a:cxn ang="0">
                      <a:pos x="T8" y="T9"/>
                    </a:cxn>
                  </a:cxnLst>
                  <a:rect l="0" t="0" r="r" b="b"/>
                  <a:pathLst>
                    <a:path w="57" h="19">
                      <a:moveTo>
                        <a:pt x="18" y="19"/>
                      </a:moveTo>
                      <a:cubicBezTo>
                        <a:pt x="39" y="19"/>
                        <a:pt x="39" y="19"/>
                        <a:pt x="39" y="19"/>
                      </a:cubicBezTo>
                      <a:cubicBezTo>
                        <a:pt x="49" y="19"/>
                        <a:pt x="57" y="11"/>
                        <a:pt x="57" y="0"/>
                      </a:cubicBezTo>
                      <a:cubicBezTo>
                        <a:pt x="0" y="0"/>
                        <a:pt x="0" y="0"/>
                        <a:pt x="0" y="0"/>
                      </a:cubicBezTo>
                      <a:cubicBezTo>
                        <a:pt x="0" y="11"/>
                        <a:pt x="8" y="19"/>
                        <a:pt x="18" y="19"/>
                      </a:cubicBezTo>
                      <a:close/>
                    </a:path>
                  </a:pathLst>
                </a:custGeom>
                <a:solidFill>
                  <a:srgbClr val="455A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43" name="Freeform 1117">
                  <a:extLst>
                    <a:ext uri="{FF2B5EF4-FFF2-40B4-BE49-F238E27FC236}">
                      <a16:creationId xmlns:a16="http://schemas.microsoft.com/office/drawing/2014/main" id="{704CCD4F-9600-412B-A5DE-2FDD69AE326E}"/>
                    </a:ext>
                  </a:extLst>
                </p:cNvPr>
                <p:cNvSpPr>
                  <a:spLocks/>
                </p:cNvSpPr>
                <p:nvPr/>
              </p:nvSpPr>
              <p:spPr bwMode="gray">
                <a:xfrm>
                  <a:off x="6975475" y="2814639"/>
                  <a:ext cx="242888" cy="522288"/>
                </a:xfrm>
                <a:custGeom>
                  <a:avLst/>
                  <a:gdLst>
                    <a:gd name="T0" fmla="*/ 16 w 82"/>
                    <a:gd name="T1" fmla="*/ 88 h 176"/>
                    <a:gd name="T2" fmla="*/ 31 w 82"/>
                    <a:gd name="T3" fmla="*/ 76 h 176"/>
                    <a:gd name="T4" fmla="*/ 11 w 82"/>
                    <a:gd name="T5" fmla="*/ 78 h 176"/>
                    <a:gd name="T6" fmla="*/ 0 w 82"/>
                    <a:gd name="T7" fmla="*/ 10 h 176"/>
                    <a:gd name="T8" fmla="*/ 21 w 82"/>
                    <a:gd name="T9" fmla="*/ 0 h 176"/>
                    <a:gd name="T10" fmla="*/ 71 w 82"/>
                    <a:gd name="T11" fmla="*/ 132 h 176"/>
                    <a:gd name="T12" fmla="*/ 82 w 82"/>
                    <a:gd name="T13" fmla="*/ 176 h 176"/>
                    <a:gd name="T14" fmla="*/ 16 w 82"/>
                    <a:gd name="T15" fmla="*/ 88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6">
                      <a:moveTo>
                        <a:pt x="16" y="88"/>
                      </a:moveTo>
                      <a:cubicBezTo>
                        <a:pt x="31" y="76"/>
                        <a:pt x="31" y="76"/>
                        <a:pt x="31" y="76"/>
                      </a:cubicBezTo>
                      <a:cubicBezTo>
                        <a:pt x="11" y="78"/>
                        <a:pt x="11" y="78"/>
                        <a:pt x="11" y="78"/>
                      </a:cubicBezTo>
                      <a:cubicBezTo>
                        <a:pt x="0" y="10"/>
                        <a:pt x="0" y="10"/>
                        <a:pt x="0" y="10"/>
                      </a:cubicBezTo>
                      <a:cubicBezTo>
                        <a:pt x="9" y="6"/>
                        <a:pt x="17" y="1"/>
                        <a:pt x="21" y="0"/>
                      </a:cubicBezTo>
                      <a:cubicBezTo>
                        <a:pt x="71" y="132"/>
                        <a:pt x="71" y="132"/>
                        <a:pt x="71" y="132"/>
                      </a:cubicBezTo>
                      <a:cubicBezTo>
                        <a:pt x="76" y="146"/>
                        <a:pt x="80" y="161"/>
                        <a:pt x="82" y="176"/>
                      </a:cubicBezTo>
                      <a:lnTo>
                        <a:pt x="16" y="88"/>
                      </a:lnTo>
                      <a:close/>
                    </a:path>
                  </a:pathLst>
                </a:custGeom>
                <a:solidFill>
                  <a:srgbClr val="475E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44" name="Freeform 1118">
                  <a:extLst>
                    <a:ext uri="{FF2B5EF4-FFF2-40B4-BE49-F238E27FC236}">
                      <a16:creationId xmlns:a16="http://schemas.microsoft.com/office/drawing/2014/main" id="{59AACD8C-42A1-44E4-B3F8-A00FFD112684}"/>
                    </a:ext>
                  </a:extLst>
                </p:cNvPr>
                <p:cNvSpPr>
                  <a:spLocks/>
                </p:cNvSpPr>
                <p:nvPr/>
              </p:nvSpPr>
              <p:spPr bwMode="gray">
                <a:xfrm>
                  <a:off x="7164388" y="2820989"/>
                  <a:ext cx="385763" cy="1044575"/>
                </a:xfrm>
                <a:custGeom>
                  <a:avLst/>
                  <a:gdLst>
                    <a:gd name="T0" fmla="*/ 63 w 130"/>
                    <a:gd name="T1" fmla="*/ 0 h 352"/>
                    <a:gd name="T2" fmla="*/ 109 w 130"/>
                    <a:gd name="T3" fmla="*/ 19 h 352"/>
                    <a:gd name="T4" fmla="*/ 104 w 130"/>
                    <a:gd name="T5" fmla="*/ 154 h 352"/>
                    <a:gd name="T6" fmla="*/ 106 w 130"/>
                    <a:gd name="T7" fmla="*/ 340 h 352"/>
                    <a:gd name="T8" fmla="*/ 43 w 130"/>
                    <a:gd name="T9" fmla="*/ 351 h 352"/>
                    <a:gd name="T10" fmla="*/ 20 w 130"/>
                    <a:gd name="T11" fmla="*/ 336 h 352"/>
                    <a:gd name="T12" fmla="*/ 10 w 130"/>
                    <a:gd name="T13" fmla="*/ 295 h 352"/>
                    <a:gd name="T14" fmla="*/ 0 w 130"/>
                    <a:gd name="T15" fmla="*/ 221 h 352"/>
                    <a:gd name="T16" fmla="*/ 1 w 130"/>
                    <a:gd name="T17" fmla="*/ 201 h 352"/>
                    <a:gd name="T18" fmla="*/ 14 w 130"/>
                    <a:gd name="T19" fmla="*/ 130 h 352"/>
                    <a:gd name="T20" fmla="*/ 63 w 130"/>
                    <a:gd name="T21"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352">
                      <a:moveTo>
                        <a:pt x="63" y="0"/>
                      </a:moveTo>
                      <a:cubicBezTo>
                        <a:pt x="70" y="2"/>
                        <a:pt x="101" y="16"/>
                        <a:pt x="109" y="19"/>
                      </a:cubicBezTo>
                      <a:cubicBezTo>
                        <a:pt x="130" y="27"/>
                        <a:pt x="112" y="83"/>
                        <a:pt x="104" y="154"/>
                      </a:cubicBezTo>
                      <a:cubicBezTo>
                        <a:pt x="102" y="167"/>
                        <a:pt x="105" y="307"/>
                        <a:pt x="106" y="340"/>
                      </a:cubicBezTo>
                      <a:cubicBezTo>
                        <a:pt x="106" y="340"/>
                        <a:pt x="89" y="348"/>
                        <a:pt x="43" y="351"/>
                      </a:cubicBezTo>
                      <a:cubicBezTo>
                        <a:pt x="33" y="352"/>
                        <a:pt x="24" y="346"/>
                        <a:pt x="20" y="336"/>
                      </a:cubicBezTo>
                      <a:cubicBezTo>
                        <a:pt x="10" y="295"/>
                        <a:pt x="10" y="295"/>
                        <a:pt x="10" y="295"/>
                      </a:cubicBezTo>
                      <a:cubicBezTo>
                        <a:pt x="3" y="271"/>
                        <a:pt x="0" y="246"/>
                        <a:pt x="0" y="221"/>
                      </a:cubicBezTo>
                      <a:cubicBezTo>
                        <a:pt x="1" y="201"/>
                        <a:pt x="1" y="201"/>
                        <a:pt x="1" y="201"/>
                      </a:cubicBezTo>
                      <a:cubicBezTo>
                        <a:pt x="1" y="177"/>
                        <a:pt x="5" y="153"/>
                        <a:pt x="14" y="130"/>
                      </a:cubicBezTo>
                      <a:lnTo>
                        <a:pt x="63" y="0"/>
                      </a:lnTo>
                      <a:close/>
                    </a:path>
                  </a:pathLst>
                </a:custGeom>
                <a:solidFill>
                  <a:srgbClr val="475E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45" name="Freeform 1119">
                  <a:extLst>
                    <a:ext uri="{FF2B5EF4-FFF2-40B4-BE49-F238E27FC236}">
                      <a16:creationId xmlns:a16="http://schemas.microsoft.com/office/drawing/2014/main" id="{7F7C862D-D5D2-40C1-B2F6-6FCE6C8919E4}"/>
                    </a:ext>
                  </a:extLst>
                </p:cNvPr>
                <p:cNvSpPr>
                  <a:spLocks/>
                </p:cNvSpPr>
                <p:nvPr/>
              </p:nvSpPr>
              <p:spPr bwMode="gray">
                <a:xfrm>
                  <a:off x="7289800" y="3581402"/>
                  <a:ext cx="168275" cy="55563"/>
                </a:xfrm>
                <a:custGeom>
                  <a:avLst/>
                  <a:gdLst>
                    <a:gd name="T0" fmla="*/ 38 w 57"/>
                    <a:gd name="T1" fmla="*/ 19 h 19"/>
                    <a:gd name="T2" fmla="*/ 18 w 57"/>
                    <a:gd name="T3" fmla="*/ 19 h 19"/>
                    <a:gd name="T4" fmla="*/ 0 w 57"/>
                    <a:gd name="T5" fmla="*/ 0 h 19"/>
                    <a:gd name="T6" fmla="*/ 57 w 57"/>
                    <a:gd name="T7" fmla="*/ 0 h 19"/>
                    <a:gd name="T8" fmla="*/ 38 w 57"/>
                    <a:gd name="T9" fmla="*/ 19 h 19"/>
                  </a:gdLst>
                  <a:ahLst/>
                  <a:cxnLst>
                    <a:cxn ang="0">
                      <a:pos x="T0" y="T1"/>
                    </a:cxn>
                    <a:cxn ang="0">
                      <a:pos x="T2" y="T3"/>
                    </a:cxn>
                    <a:cxn ang="0">
                      <a:pos x="T4" y="T5"/>
                    </a:cxn>
                    <a:cxn ang="0">
                      <a:pos x="T6" y="T7"/>
                    </a:cxn>
                    <a:cxn ang="0">
                      <a:pos x="T8" y="T9"/>
                    </a:cxn>
                  </a:cxnLst>
                  <a:rect l="0" t="0" r="r" b="b"/>
                  <a:pathLst>
                    <a:path w="57" h="19">
                      <a:moveTo>
                        <a:pt x="38" y="19"/>
                      </a:moveTo>
                      <a:cubicBezTo>
                        <a:pt x="18" y="19"/>
                        <a:pt x="18" y="19"/>
                        <a:pt x="18" y="19"/>
                      </a:cubicBezTo>
                      <a:cubicBezTo>
                        <a:pt x="8" y="19"/>
                        <a:pt x="0" y="11"/>
                        <a:pt x="0" y="0"/>
                      </a:cubicBezTo>
                      <a:cubicBezTo>
                        <a:pt x="57" y="0"/>
                        <a:pt x="57" y="0"/>
                        <a:pt x="57" y="0"/>
                      </a:cubicBezTo>
                      <a:cubicBezTo>
                        <a:pt x="57" y="11"/>
                        <a:pt x="49" y="19"/>
                        <a:pt x="38" y="19"/>
                      </a:cubicBezTo>
                      <a:close/>
                    </a:path>
                  </a:pathLst>
                </a:custGeom>
                <a:solidFill>
                  <a:srgbClr val="516C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46" name="Freeform 1120">
                  <a:extLst>
                    <a:ext uri="{FF2B5EF4-FFF2-40B4-BE49-F238E27FC236}">
                      <a16:creationId xmlns:a16="http://schemas.microsoft.com/office/drawing/2014/main" id="{11F96900-6755-4702-9142-88AFFF8925EC}"/>
                    </a:ext>
                  </a:extLst>
                </p:cNvPr>
                <p:cNvSpPr>
                  <a:spLocks/>
                </p:cNvSpPr>
                <p:nvPr/>
              </p:nvSpPr>
              <p:spPr bwMode="gray">
                <a:xfrm>
                  <a:off x="7173913" y="2814639"/>
                  <a:ext cx="239713" cy="522288"/>
                </a:xfrm>
                <a:custGeom>
                  <a:avLst/>
                  <a:gdLst>
                    <a:gd name="T0" fmla="*/ 66 w 81"/>
                    <a:gd name="T1" fmla="*/ 88 h 176"/>
                    <a:gd name="T2" fmla="*/ 51 w 81"/>
                    <a:gd name="T3" fmla="*/ 76 h 176"/>
                    <a:gd name="T4" fmla="*/ 71 w 81"/>
                    <a:gd name="T5" fmla="*/ 78 h 176"/>
                    <a:gd name="T6" fmla="*/ 81 w 81"/>
                    <a:gd name="T7" fmla="*/ 10 h 176"/>
                    <a:gd name="T8" fmla="*/ 61 w 81"/>
                    <a:gd name="T9" fmla="*/ 0 h 176"/>
                    <a:gd name="T10" fmla="*/ 11 w 81"/>
                    <a:gd name="T11" fmla="*/ 132 h 176"/>
                    <a:gd name="T12" fmla="*/ 0 w 81"/>
                    <a:gd name="T13" fmla="*/ 176 h 176"/>
                    <a:gd name="T14" fmla="*/ 66 w 81"/>
                    <a:gd name="T15" fmla="*/ 88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76">
                      <a:moveTo>
                        <a:pt x="66" y="88"/>
                      </a:moveTo>
                      <a:cubicBezTo>
                        <a:pt x="51" y="76"/>
                        <a:pt x="51" y="76"/>
                        <a:pt x="51" y="76"/>
                      </a:cubicBezTo>
                      <a:cubicBezTo>
                        <a:pt x="71" y="78"/>
                        <a:pt x="71" y="78"/>
                        <a:pt x="71" y="78"/>
                      </a:cubicBezTo>
                      <a:cubicBezTo>
                        <a:pt x="81" y="10"/>
                        <a:pt x="81" y="10"/>
                        <a:pt x="81" y="10"/>
                      </a:cubicBezTo>
                      <a:cubicBezTo>
                        <a:pt x="73" y="6"/>
                        <a:pt x="64" y="1"/>
                        <a:pt x="61" y="0"/>
                      </a:cubicBezTo>
                      <a:cubicBezTo>
                        <a:pt x="11" y="132"/>
                        <a:pt x="11" y="132"/>
                        <a:pt x="11" y="132"/>
                      </a:cubicBezTo>
                      <a:cubicBezTo>
                        <a:pt x="5" y="146"/>
                        <a:pt x="2" y="161"/>
                        <a:pt x="0" y="176"/>
                      </a:cubicBezTo>
                      <a:lnTo>
                        <a:pt x="66" y="88"/>
                      </a:lnTo>
                      <a:close/>
                    </a:path>
                  </a:pathLst>
                </a:custGeom>
                <a:solidFill>
                  <a:srgbClr val="516C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47" name="Oval 1121">
                  <a:extLst>
                    <a:ext uri="{FF2B5EF4-FFF2-40B4-BE49-F238E27FC236}">
                      <a16:creationId xmlns:a16="http://schemas.microsoft.com/office/drawing/2014/main" id="{A35215CF-F3B3-47F9-93DD-E6EFF70BFE8F}"/>
                    </a:ext>
                  </a:extLst>
                </p:cNvPr>
                <p:cNvSpPr>
                  <a:spLocks noChangeArrowheads="1"/>
                </p:cNvSpPr>
                <p:nvPr/>
              </p:nvSpPr>
              <p:spPr bwMode="gray">
                <a:xfrm>
                  <a:off x="7185025" y="3343277"/>
                  <a:ext cx="47625" cy="47625"/>
                </a:xfrm>
                <a:prstGeom prst="ellipse">
                  <a:avLst/>
                </a:prstGeom>
                <a:solidFill>
                  <a:srgbClr val="4053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48" name="Oval 1122">
                  <a:extLst>
                    <a:ext uri="{FF2B5EF4-FFF2-40B4-BE49-F238E27FC236}">
                      <a16:creationId xmlns:a16="http://schemas.microsoft.com/office/drawing/2014/main" id="{BD46D307-6F82-41EA-96A7-7DCB11E22F35}"/>
                    </a:ext>
                  </a:extLst>
                </p:cNvPr>
                <p:cNvSpPr>
                  <a:spLocks noChangeArrowheads="1"/>
                </p:cNvSpPr>
                <p:nvPr/>
              </p:nvSpPr>
              <p:spPr bwMode="gray">
                <a:xfrm>
                  <a:off x="7185025" y="3514727"/>
                  <a:ext cx="47625" cy="47625"/>
                </a:xfrm>
                <a:prstGeom prst="ellipse">
                  <a:avLst/>
                </a:prstGeom>
                <a:solidFill>
                  <a:srgbClr val="4053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49" name="Rectangle 1123">
                  <a:extLst>
                    <a:ext uri="{FF2B5EF4-FFF2-40B4-BE49-F238E27FC236}">
                      <a16:creationId xmlns:a16="http://schemas.microsoft.com/office/drawing/2014/main" id="{D28AD780-24AD-4E99-AD2D-6327A20C1A2F}"/>
                    </a:ext>
                  </a:extLst>
                </p:cNvPr>
                <p:cNvSpPr>
                  <a:spLocks noChangeArrowheads="1"/>
                </p:cNvSpPr>
                <p:nvPr/>
              </p:nvSpPr>
              <p:spPr bwMode="gray">
                <a:xfrm>
                  <a:off x="7280275" y="3240089"/>
                  <a:ext cx="152400" cy="20638"/>
                </a:xfrm>
                <a:prstGeom prst="rect">
                  <a:avLst/>
                </a:prstGeom>
                <a:solidFill>
                  <a:srgbClr val="40537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50" name="Freeform 1124">
                  <a:extLst>
                    <a:ext uri="{FF2B5EF4-FFF2-40B4-BE49-F238E27FC236}">
                      <a16:creationId xmlns:a16="http://schemas.microsoft.com/office/drawing/2014/main" id="{8E713C54-F3D9-44A2-ABC0-C3A9E0B974CB}"/>
                    </a:ext>
                  </a:extLst>
                </p:cNvPr>
                <p:cNvSpPr>
                  <a:spLocks/>
                </p:cNvSpPr>
                <p:nvPr/>
              </p:nvSpPr>
              <p:spPr bwMode="gray">
                <a:xfrm>
                  <a:off x="7292975" y="3182939"/>
                  <a:ext cx="127000" cy="57150"/>
                </a:xfrm>
                <a:custGeom>
                  <a:avLst/>
                  <a:gdLst>
                    <a:gd name="T0" fmla="*/ 0 w 80"/>
                    <a:gd name="T1" fmla="*/ 36 h 36"/>
                    <a:gd name="T2" fmla="*/ 39 w 80"/>
                    <a:gd name="T3" fmla="*/ 0 h 36"/>
                    <a:gd name="T4" fmla="*/ 80 w 80"/>
                    <a:gd name="T5" fmla="*/ 36 h 36"/>
                    <a:gd name="T6" fmla="*/ 0 w 80"/>
                    <a:gd name="T7" fmla="*/ 36 h 36"/>
                  </a:gdLst>
                  <a:ahLst/>
                  <a:cxnLst>
                    <a:cxn ang="0">
                      <a:pos x="T0" y="T1"/>
                    </a:cxn>
                    <a:cxn ang="0">
                      <a:pos x="T2" y="T3"/>
                    </a:cxn>
                    <a:cxn ang="0">
                      <a:pos x="T4" y="T5"/>
                    </a:cxn>
                    <a:cxn ang="0">
                      <a:pos x="T6" y="T7"/>
                    </a:cxn>
                  </a:cxnLst>
                  <a:rect l="0" t="0" r="r" b="b"/>
                  <a:pathLst>
                    <a:path w="80" h="36">
                      <a:moveTo>
                        <a:pt x="0" y="36"/>
                      </a:moveTo>
                      <a:lnTo>
                        <a:pt x="39" y="0"/>
                      </a:lnTo>
                      <a:lnTo>
                        <a:pt x="80" y="36"/>
                      </a:lnTo>
                      <a:lnTo>
                        <a:pt x="0" y="3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51" name="Freeform 1125">
                  <a:extLst>
                    <a:ext uri="{FF2B5EF4-FFF2-40B4-BE49-F238E27FC236}">
                      <a16:creationId xmlns:a16="http://schemas.microsoft.com/office/drawing/2014/main" id="{0151DC74-5776-4756-9CC5-74CE3F641A34}"/>
                    </a:ext>
                  </a:extLst>
                </p:cNvPr>
                <p:cNvSpPr>
                  <a:spLocks/>
                </p:cNvSpPr>
                <p:nvPr/>
              </p:nvSpPr>
              <p:spPr bwMode="gray">
                <a:xfrm>
                  <a:off x="6942138" y="2111377"/>
                  <a:ext cx="508000" cy="641350"/>
                </a:xfrm>
                <a:custGeom>
                  <a:avLst/>
                  <a:gdLst>
                    <a:gd name="T0" fmla="*/ 143 w 171"/>
                    <a:gd name="T1" fmla="*/ 7 h 216"/>
                    <a:gd name="T2" fmla="*/ 86 w 171"/>
                    <a:gd name="T3" fmla="*/ 38 h 216"/>
                    <a:gd name="T4" fmla="*/ 85 w 171"/>
                    <a:gd name="T5" fmla="*/ 38 h 216"/>
                    <a:gd name="T6" fmla="*/ 29 w 171"/>
                    <a:gd name="T7" fmla="*/ 7 h 216"/>
                    <a:gd name="T8" fmla="*/ 0 w 171"/>
                    <a:gd name="T9" fmla="*/ 91 h 216"/>
                    <a:gd name="T10" fmla="*/ 85 w 171"/>
                    <a:gd name="T11" fmla="*/ 216 h 216"/>
                    <a:gd name="T12" fmla="*/ 171 w 171"/>
                    <a:gd name="T13" fmla="*/ 91 h 216"/>
                    <a:gd name="T14" fmla="*/ 143 w 171"/>
                    <a:gd name="T15" fmla="*/ 7 h 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216">
                      <a:moveTo>
                        <a:pt x="143" y="7"/>
                      </a:moveTo>
                      <a:cubicBezTo>
                        <a:pt x="118" y="0"/>
                        <a:pt x="113" y="38"/>
                        <a:pt x="86" y="38"/>
                      </a:cubicBezTo>
                      <a:cubicBezTo>
                        <a:pt x="85" y="38"/>
                        <a:pt x="85" y="38"/>
                        <a:pt x="85" y="38"/>
                      </a:cubicBezTo>
                      <a:cubicBezTo>
                        <a:pt x="58" y="38"/>
                        <a:pt x="53" y="0"/>
                        <a:pt x="29" y="7"/>
                      </a:cubicBezTo>
                      <a:cubicBezTo>
                        <a:pt x="1" y="16"/>
                        <a:pt x="14" y="51"/>
                        <a:pt x="0" y="91"/>
                      </a:cubicBezTo>
                      <a:cubicBezTo>
                        <a:pt x="0" y="91"/>
                        <a:pt x="5" y="216"/>
                        <a:pt x="85" y="216"/>
                      </a:cubicBezTo>
                      <a:cubicBezTo>
                        <a:pt x="166" y="216"/>
                        <a:pt x="171" y="91"/>
                        <a:pt x="171" y="91"/>
                      </a:cubicBezTo>
                      <a:cubicBezTo>
                        <a:pt x="157" y="51"/>
                        <a:pt x="170" y="16"/>
                        <a:pt x="143" y="7"/>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52" name="Freeform 1126">
                  <a:extLst>
                    <a:ext uri="{FF2B5EF4-FFF2-40B4-BE49-F238E27FC236}">
                      <a16:creationId xmlns:a16="http://schemas.microsoft.com/office/drawing/2014/main" id="{EDADBC6B-5A56-47D3-8562-BB29C64E170F}"/>
                    </a:ext>
                  </a:extLst>
                </p:cNvPr>
                <p:cNvSpPr>
                  <a:spLocks/>
                </p:cNvSpPr>
                <p:nvPr/>
              </p:nvSpPr>
              <p:spPr bwMode="gray">
                <a:xfrm>
                  <a:off x="6865938" y="1978027"/>
                  <a:ext cx="673100" cy="403225"/>
                </a:xfrm>
                <a:custGeom>
                  <a:avLst/>
                  <a:gdLst>
                    <a:gd name="T0" fmla="*/ 26 w 227"/>
                    <a:gd name="T1" fmla="*/ 136 h 136"/>
                    <a:gd name="T2" fmla="*/ 55 w 227"/>
                    <a:gd name="T3" fmla="*/ 52 h 136"/>
                    <a:gd name="T4" fmla="*/ 111 w 227"/>
                    <a:gd name="T5" fmla="*/ 83 h 136"/>
                    <a:gd name="T6" fmla="*/ 112 w 227"/>
                    <a:gd name="T7" fmla="*/ 83 h 136"/>
                    <a:gd name="T8" fmla="*/ 169 w 227"/>
                    <a:gd name="T9" fmla="*/ 52 h 136"/>
                    <a:gd name="T10" fmla="*/ 197 w 227"/>
                    <a:gd name="T11" fmla="*/ 136 h 136"/>
                    <a:gd name="T12" fmla="*/ 114 w 227"/>
                    <a:gd name="T13" fmla="*/ 0 h 136"/>
                    <a:gd name="T14" fmla="*/ 26 w 22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136">
                      <a:moveTo>
                        <a:pt x="26" y="136"/>
                      </a:moveTo>
                      <a:cubicBezTo>
                        <a:pt x="40" y="96"/>
                        <a:pt x="27" y="61"/>
                        <a:pt x="55" y="52"/>
                      </a:cubicBezTo>
                      <a:cubicBezTo>
                        <a:pt x="79" y="45"/>
                        <a:pt x="84" y="83"/>
                        <a:pt x="111" y="83"/>
                      </a:cubicBezTo>
                      <a:cubicBezTo>
                        <a:pt x="112" y="83"/>
                        <a:pt x="112" y="83"/>
                        <a:pt x="112" y="83"/>
                      </a:cubicBezTo>
                      <a:cubicBezTo>
                        <a:pt x="139" y="83"/>
                        <a:pt x="144" y="45"/>
                        <a:pt x="169" y="52"/>
                      </a:cubicBezTo>
                      <a:cubicBezTo>
                        <a:pt x="196" y="61"/>
                        <a:pt x="183" y="96"/>
                        <a:pt x="197" y="136"/>
                      </a:cubicBezTo>
                      <a:cubicBezTo>
                        <a:pt x="206" y="113"/>
                        <a:pt x="227" y="0"/>
                        <a:pt x="114" y="0"/>
                      </a:cubicBezTo>
                      <a:cubicBezTo>
                        <a:pt x="0" y="0"/>
                        <a:pt x="19" y="118"/>
                        <a:pt x="26" y="136"/>
                      </a:cubicBezTo>
                      <a:close/>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53" name="Freeform 1127">
                  <a:extLst>
                    <a:ext uri="{FF2B5EF4-FFF2-40B4-BE49-F238E27FC236}">
                      <a16:creationId xmlns:a16="http://schemas.microsoft.com/office/drawing/2014/main" id="{A6C3BD5A-FC89-4D13-AFAB-5183F006C050}"/>
                    </a:ext>
                  </a:extLst>
                </p:cNvPr>
                <p:cNvSpPr>
                  <a:spLocks/>
                </p:cNvSpPr>
                <p:nvPr/>
              </p:nvSpPr>
              <p:spPr bwMode="gray">
                <a:xfrm>
                  <a:off x="6880225" y="2400302"/>
                  <a:ext cx="88900" cy="153988"/>
                </a:xfrm>
                <a:custGeom>
                  <a:avLst/>
                  <a:gdLst>
                    <a:gd name="T0" fmla="*/ 22 w 30"/>
                    <a:gd name="T1" fmla="*/ 6 h 52"/>
                    <a:gd name="T2" fmla="*/ 30 w 30"/>
                    <a:gd name="T3" fmla="*/ 48 h 52"/>
                    <a:gd name="T4" fmla="*/ 30 w 30"/>
                    <a:gd name="T5" fmla="*/ 47 h 52"/>
                    <a:gd name="T6" fmla="*/ 22 w 30"/>
                    <a:gd name="T7" fmla="*/ 6 h 52"/>
                  </a:gdLst>
                  <a:ahLst/>
                  <a:cxnLst>
                    <a:cxn ang="0">
                      <a:pos x="T0" y="T1"/>
                    </a:cxn>
                    <a:cxn ang="0">
                      <a:pos x="T2" y="T3"/>
                    </a:cxn>
                    <a:cxn ang="0">
                      <a:pos x="T4" y="T5"/>
                    </a:cxn>
                    <a:cxn ang="0">
                      <a:pos x="T6" y="T7"/>
                    </a:cxn>
                  </a:cxnLst>
                  <a:rect l="0" t="0" r="r" b="b"/>
                  <a:pathLst>
                    <a:path w="30" h="52">
                      <a:moveTo>
                        <a:pt x="22" y="6"/>
                      </a:moveTo>
                      <a:cubicBezTo>
                        <a:pt x="3" y="0"/>
                        <a:pt x="0" y="52"/>
                        <a:pt x="30" y="48"/>
                      </a:cubicBezTo>
                      <a:cubicBezTo>
                        <a:pt x="30" y="47"/>
                        <a:pt x="30" y="47"/>
                        <a:pt x="30" y="47"/>
                      </a:cubicBezTo>
                      <a:cubicBezTo>
                        <a:pt x="26" y="31"/>
                        <a:pt x="23" y="16"/>
                        <a:pt x="22" y="6"/>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54" name="Freeform 1128">
                  <a:extLst>
                    <a:ext uri="{FF2B5EF4-FFF2-40B4-BE49-F238E27FC236}">
                      <a16:creationId xmlns:a16="http://schemas.microsoft.com/office/drawing/2014/main" id="{7F6B75C3-D71A-49AC-8334-BA448FF73CDB}"/>
                    </a:ext>
                  </a:extLst>
                </p:cNvPr>
                <p:cNvSpPr>
                  <a:spLocks/>
                </p:cNvSpPr>
                <p:nvPr/>
              </p:nvSpPr>
              <p:spPr bwMode="gray">
                <a:xfrm>
                  <a:off x="7419975" y="2403477"/>
                  <a:ext cx="92075" cy="150813"/>
                </a:xfrm>
                <a:custGeom>
                  <a:avLst/>
                  <a:gdLst>
                    <a:gd name="T0" fmla="*/ 9 w 31"/>
                    <a:gd name="T1" fmla="*/ 5 h 51"/>
                    <a:gd name="T2" fmla="*/ 0 w 31"/>
                    <a:gd name="T3" fmla="*/ 47 h 51"/>
                    <a:gd name="T4" fmla="*/ 9 w 31"/>
                    <a:gd name="T5" fmla="*/ 5 h 51"/>
                  </a:gdLst>
                  <a:ahLst/>
                  <a:cxnLst>
                    <a:cxn ang="0">
                      <a:pos x="T0" y="T1"/>
                    </a:cxn>
                    <a:cxn ang="0">
                      <a:pos x="T2" y="T3"/>
                    </a:cxn>
                    <a:cxn ang="0">
                      <a:pos x="T4" y="T5"/>
                    </a:cxn>
                  </a:cxnLst>
                  <a:rect l="0" t="0" r="r" b="b"/>
                  <a:pathLst>
                    <a:path w="31" h="51">
                      <a:moveTo>
                        <a:pt x="9" y="5"/>
                      </a:moveTo>
                      <a:cubicBezTo>
                        <a:pt x="8" y="15"/>
                        <a:pt x="5" y="30"/>
                        <a:pt x="0" y="47"/>
                      </a:cubicBezTo>
                      <a:cubicBezTo>
                        <a:pt x="31" y="51"/>
                        <a:pt x="28" y="0"/>
                        <a:pt x="9" y="5"/>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55" name="Freeform 1129">
                  <a:extLst>
                    <a:ext uri="{FF2B5EF4-FFF2-40B4-BE49-F238E27FC236}">
                      <a16:creationId xmlns:a16="http://schemas.microsoft.com/office/drawing/2014/main" id="{63FF9D27-CE47-4598-8496-C9467764958F}"/>
                    </a:ext>
                  </a:extLst>
                </p:cNvPr>
                <p:cNvSpPr>
                  <a:spLocks/>
                </p:cNvSpPr>
                <p:nvPr/>
              </p:nvSpPr>
              <p:spPr bwMode="gray">
                <a:xfrm>
                  <a:off x="7112000" y="2605089"/>
                  <a:ext cx="168275" cy="68263"/>
                </a:xfrm>
                <a:custGeom>
                  <a:avLst/>
                  <a:gdLst>
                    <a:gd name="T0" fmla="*/ 28 w 57"/>
                    <a:gd name="T1" fmla="*/ 18 h 23"/>
                    <a:gd name="T2" fmla="*/ 0 w 57"/>
                    <a:gd name="T3" fmla="*/ 0 h 23"/>
                    <a:gd name="T4" fmla="*/ 28 w 57"/>
                    <a:gd name="T5" fmla="*/ 23 h 23"/>
                    <a:gd name="T6" fmla="*/ 57 w 57"/>
                    <a:gd name="T7" fmla="*/ 0 h 23"/>
                    <a:gd name="T8" fmla="*/ 28 w 57"/>
                    <a:gd name="T9" fmla="*/ 18 h 23"/>
                  </a:gdLst>
                  <a:ahLst/>
                  <a:cxnLst>
                    <a:cxn ang="0">
                      <a:pos x="T0" y="T1"/>
                    </a:cxn>
                    <a:cxn ang="0">
                      <a:pos x="T2" y="T3"/>
                    </a:cxn>
                    <a:cxn ang="0">
                      <a:pos x="T4" y="T5"/>
                    </a:cxn>
                    <a:cxn ang="0">
                      <a:pos x="T6" y="T7"/>
                    </a:cxn>
                    <a:cxn ang="0">
                      <a:pos x="T8" y="T9"/>
                    </a:cxn>
                  </a:cxnLst>
                  <a:rect l="0" t="0" r="r" b="b"/>
                  <a:pathLst>
                    <a:path w="57" h="23">
                      <a:moveTo>
                        <a:pt x="28" y="18"/>
                      </a:moveTo>
                      <a:cubicBezTo>
                        <a:pt x="11" y="18"/>
                        <a:pt x="0" y="3"/>
                        <a:pt x="0" y="0"/>
                      </a:cubicBezTo>
                      <a:cubicBezTo>
                        <a:pt x="0" y="4"/>
                        <a:pt x="11" y="23"/>
                        <a:pt x="28" y="23"/>
                      </a:cubicBezTo>
                      <a:cubicBezTo>
                        <a:pt x="46" y="23"/>
                        <a:pt x="57" y="4"/>
                        <a:pt x="57" y="0"/>
                      </a:cubicBezTo>
                      <a:cubicBezTo>
                        <a:pt x="57" y="4"/>
                        <a:pt x="46" y="18"/>
                        <a:pt x="28" y="18"/>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56" name="Freeform 1130">
                  <a:extLst>
                    <a:ext uri="{FF2B5EF4-FFF2-40B4-BE49-F238E27FC236}">
                      <a16:creationId xmlns:a16="http://schemas.microsoft.com/office/drawing/2014/main" id="{2E1D00B2-66CC-4A8C-B6F1-FDBF459DF0B9}"/>
                    </a:ext>
                  </a:extLst>
                </p:cNvPr>
                <p:cNvSpPr>
                  <a:spLocks/>
                </p:cNvSpPr>
                <p:nvPr/>
              </p:nvSpPr>
              <p:spPr bwMode="gray">
                <a:xfrm>
                  <a:off x="7112000" y="2605089"/>
                  <a:ext cx="168275" cy="52388"/>
                </a:xfrm>
                <a:custGeom>
                  <a:avLst/>
                  <a:gdLst>
                    <a:gd name="T0" fmla="*/ 0 w 57"/>
                    <a:gd name="T1" fmla="*/ 0 h 18"/>
                    <a:gd name="T2" fmla="*/ 28 w 57"/>
                    <a:gd name="T3" fmla="*/ 18 h 18"/>
                    <a:gd name="T4" fmla="*/ 57 w 57"/>
                    <a:gd name="T5" fmla="*/ 0 h 18"/>
                    <a:gd name="T6" fmla="*/ 28 w 57"/>
                    <a:gd name="T7" fmla="*/ 4 h 18"/>
                    <a:gd name="T8" fmla="*/ 0 w 57"/>
                    <a:gd name="T9" fmla="*/ 0 h 18"/>
                  </a:gdLst>
                  <a:ahLst/>
                  <a:cxnLst>
                    <a:cxn ang="0">
                      <a:pos x="T0" y="T1"/>
                    </a:cxn>
                    <a:cxn ang="0">
                      <a:pos x="T2" y="T3"/>
                    </a:cxn>
                    <a:cxn ang="0">
                      <a:pos x="T4" y="T5"/>
                    </a:cxn>
                    <a:cxn ang="0">
                      <a:pos x="T6" y="T7"/>
                    </a:cxn>
                    <a:cxn ang="0">
                      <a:pos x="T8" y="T9"/>
                    </a:cxn>
                  </a:cxnLst>
                  <a:rect l="0" t="0" r="r" b="b"/>
                  <a:pathLst>
                    <a:path w="57" h="18">
                      <a:moveTo>
                        <a:pt x="0" y="0"/>
                      </a:moveTo>
                      <a:cubicBezTo>
                        <a:pt x="0" y="3"/>
                        <a:pt x="11" y="18"/>
                        <a:pt x="28" y="18"/>
                      </a:cubicBezTo>
                      <a:cubicBezTo>
                        <a:pt x="46" y="18"/>
                        <a:pt x="57" y="4"/>
                        <a:pt x="57" y="0"/>
                      </a:cubicBezTo>
                      <a:cubicBezTo>
                        <a:pt x="53" y="0"/>
                        <a:pt x="40" y="4"/>
                        <a:pt x="28" y="4"/>
                      </a:cubicBezTo>
                      <a:cubicBezTo>
                        <a:pt x="16" y="4"/>
                        <a:pt x="5"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57" name="Freeform 1131">
                  <a:extLst>
                    <a:ext uri="{FF2B5EF4-FFF2-40B4-BE49-F238E27FC236}">
                      <a16:creationId xmlns:a16="http://schemas.microsoft.com/office/drawing/2014/main" id="{CD56A37E-59D8-45E2-88F6-E01448F939B0}"/>
                    </a:ext>
                  </a:extLst>
                </p:cNvPr>
                <p:cNvSpPr>
                  <a:spLocks/>
                </p:cNvSpPr>
                <p:nvPr/>
              </p:nvSpPr>
              <p:spPr bwMode="gray">
                <a:xfrm>
                  <a:off x="7085013" y="2554289"/>
                  <a:ext cx="222250" cy="58738"/>
                </a:xfrm>
                <a:custGeom>
                  <a:avLst/>
                  <a:gdLst>
                    <a:gd name="T0" fmla="*/ 75 w 75"/>
                    <a:gd name="T1" fmla="*/ 9 h 20"/>
                    <a:gd name="T2" fmla="*/ 0 w 75"/>
                    <a:gd name="T3" fmla="*/ 9 h 20"/>
                    <a:gd name="T4" fmla="*/ 13 w 75"/>
                    <a:gd name="T5" fmla="*/ 0 h 20"/>
                    <a:gd name="T6" fmla="*/ 62 w 75"/>
                    <a:gd name="T7" fmla="*/ 0 h 20"/>
                    <a:gd name="T8" fmla="*/ 75 w 75"/>
                    <a:gd name="T9" fmla="*/ 9 h 20"/>
                  </a:gdLst>
                  <a:ahLst/>
                  <a:cxnLst>
                    <a:cxn ang="0">
                      <a:pos x="T0" y="T1"/>
                    </a:cxn>
                    <a:cxn ang="0">
                      <a:pos x="T2" y="T3"/>
                    </a:cxn>
                    <a:cxn ang="0">
                      <a:pos x="T4" y="T5"/>
                    </a:cxn>
                    <a:cxn ang="0">
                      <a:pos x="T6" y="T7"/>
                    </a:cxn>
                    <a:cxn ang="0">
                      <a:pos x="T8" y="T9"/>
                    </a:cxn>
                  </a:cxnLst>
                  <a:rect l="0" t="0" r="r" b="b"/>
                  <a:pathLst>
                    <a:path w="75" h="20">
                      <a:moveTo>
                        <a:pt x="75" y="9"/>
                      </a:moveTo>
                      <a:cubicBezTo>
                        <a:pt x="51" y="20"/>
                        <a:pt x="24" y="20"/>
                        <a:pt x="0" y="9"/>
                      </a:cubicBezTo>
                      <a:cubicBezTo>
                        <a:pt x="4" y="7"/>
                        <a:pt x="8" y="4"/>
                        <a:pt x="13" y="0"/>
                      </a:cubicBezTo>
                      <a:cubicBezTo>
                        <a:pt x="29" y="5"/>
                        <a:pt x="46" y="5"/>
                        <a:pt x="62" y="0"/>
                      </a:cubicBezTo>
                      <a:cubicBezTo>
                        <a:pt x="67" y="4"/>
                        <a:pt x="71" y="7"/>
                        <a:pt x="75" y="9"/>
                      </a:cubicBezTo>
                      <a:close/>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58" name="Oval 1132">
                  <a:extLst>
                    <a:ext uri="{FF2B5EF4-FFF2-40B4-BE49-F238E27FC236}">
                      <a16:creationId xmlns:a16="http://schemas.microsoft.com/office/drawing/2014/main" id="{D2BC0699-5080-4611-8206-B22241A2B065}"/>
                    </a:ext>
                  </a:extLst>
                </p:cNvPr>
                <p:cNvSpPr>
                  <a:spLocks noChangeArrowheads="1"/>
                </p:cNvSpPr>
                <p:nvPr/>
              </p:nvSpPr>
              <p:spPr bwMode="gray">
                <a:xfrm>
                  <a:off x="7296150" y="2414589"/>
                  <a:ext cx="38100" cy="71438"/>
                </a:xfrm>
                <a:prstGeom prst="ellipse">
                  <a:avLst/>
                </a:pr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59" name="Freeform 1133">
                  <a:extLst>
                    <a:ext uri="{FF2B5EF4-FFF2-40B4-BE49-F238E27FC236}">
                      <a16:creationId xmlns:a16="http://schemas.microsoft.com/office/drawing/2014/main" id="{2F798BA5-AAD4-4B14-95D2-DB9D2C00F862}"/>
                    </a:ext>
                  </a:extLst>
                </p:cNvPr>
                <p:cNvSpPr>
                  <a:spLocks/>
                </p:cNvSpPr>
                <p:nvPr/>
              </p:nvSpPr>
              <p:spPr bwMode="gray">
                <a:xfrm>
                  <a:off x="7269163" y="2292352"/>
                  <a:ext cx="92075" cy="80963"/>
                </a:xfrm>
                <a:custGeom>
                  <a:avLst/>
                  <a:gdLst>
                    <a:gd name="T0" fmla="*/ 0 w 31"/>
                    <a:gd name="T1" fmla="*/ 24 h 27"/>
                    <a:gd name="T2" fmla="*/ 31 w 31"/>
                    <a:gd name="T3" fmla="*/ 27 h 27"/>
                    <a:gd name="T4" fmla="*/ 0 w 31"/>
                    <a:gd name="T5" fmla="*/ 24 h 27"/>
                  </a:gdLst>
                  <a:ahLst/>
                  <a:cxnLst>
                    <a:cxn ang="0">
                      <a:pos x="T0" y="T1"/>
                    </a:cxn>
                    <a:cxn ang="0">
                      <a:pos x="T2" y="T3"/>
                    </a:cxn>
                    <a:cxn ang="0">
                      <a:pos x="T4" y="T5"/>
                    </a:cxn>
                  </a:cxnLst>
                  <a:rect l="0" t="0" r="r" b="b"/>
                  <a:pathLst>
                    <a:path w="31" h="27">
                      <a:moveTo>
                        <a:pt x="0" y="24"/>
                      </a:moveTo>
                      <a:cubicBezTo>
                        <a:pt x="5" y="11"/>
                        <a:pt x="21" y="0"/>
                        <a:pt x="31" y="27"/>
                      </a:cubicBezTo>
                      <a:cubicBezTo>
                        <a:pt x="24" y="24"/>
                        <a:pt x="11" y="21"/>
                        <a:pt x="0" y="24"/>
                      </a:cubicBezTo>
                      <a:close/>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60" name="Oval 1134">
                  <a:extLst>
                    <a:ext uri="{FF2B5EF4-FFF2-40B4-BE49-F238E27FC236}">
                      <a16:creationId xmlns:a16="http://schemas.microsoft.com/office/drawing/2014/main" id="{8E863DFE-15E3-4ADB-A487-D9A3753C751B}"/>
                    </a:ext>
                  </a:extLst>
                </p:cNvPr>
                <p:cNvSpPr>
                  <a:spLocks noChangeArrowheads="1"/>
                </p:cNvSpPr>
                <p:nvPr/>
              </p:nvSpPr>
              <p:spPr bwMode="gray">
                <a:xfrm>
                  <a:off x="7058025" y="2414589"/>
                  <a:ext cx="38100" cy="71438"/>
                </a:xfrm>
                <a:prstGeom prst="ellipse">
                  <a:avLst/>
                </a:pr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61" name="Freeform 1135">
                  <a:extLst>
                    <a:ext uri="{FF2B5EF4-FFF2-40B4-BE49-F238E27FC236}">
                      <a16:creationId xmlns:a16="http://schemas.microsoft.com/office/drawing/2014/main" id="{E7DCC831-3068-4283-B14E-0FBDA4FDFCF9}"/>
                    </a:ext>
                  </a:extLst>
                </p:cNvPr>
                <p:cNvSpPr>
                  <a:spLocks/>
                </p:cNvSpPr>
                <p:nvPr/>
              </p:nvSpPr>
              <p:spPr bwMode="gray">
                <a:xfrm>
                  <a:off x="7031038" y="2292352"/>
                  <a:ext cx="92075" cy="80963"/>
                </a:xfrm>
                <a:custGeom>
                  <a:avLst/>
                  <a:gdLst>
                    <a:gd name="T0" fmla="*/ 31 w 31"/>
                    <a:gd name="T1" fmla="*/ 24 h 27"/>
                    <a:gd name="T2" fmla="*/ 0 w 31"/>
                    <a:gd name="T3" fmla="*/ 27 h 27"/>
                    <a:gd name="T4" fmla="*/ 31 w 31"/>
                    <a:gd name="T5" fmla="*/ 24 h 27"/>
                  </a:gdLst>
                  <a:ahLst/>
                  <a:cxnLst>
                    <a:cxn ang="0">
                      <a:pos x="T0" y="T1"/>
                    </a:cxn>
                    <a:cxn ang="0">
                      <a:pos x="T2" y="T3"/>
                    </a:cxn>
                    <a:cxn ang="0">
                      <a:pos x="T4" y="T5"/>
                    </a:cxn>
                  </a:cxnLst>
                  <a:rect l="0" t="0" r="r" b="b"/>
                  <a:pathLst>
                    <a:path w="31" h="27">
                      <a:moveTo>
                        <a:pt x="31" y="24"/>
                      </a:moveTo>
                      <a:cubicBezTo>
                        <a:pt x="26" y="11"/>
                        <a:pt x="10" y="0"/>
                        <a:pt x="0" y="27"/>
                      </a:cubicBezTo>
                      <a:cubicBezTo>
                        <a:pt x="7" y="24"/>
                        <a:pt x="19" y="21"/>
                        <a:pt x="31" y="24"/>
                      </a:cubicBezTo>
                      <a:close/>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62" name="Freeform 1136">
                  <a:extLst>
                    <a:ext uri="{FF2B5EF4-FFF2-40B4-BE49-F238E27FC236}">
                      <a16:creationId xmlns:a16="http://schemas.microsoft.com/office/drawing/2014/main" id="{0AC183E1-6524-44A6-9599-B819BEDC9839}"/>
                    </a:ext>
                  </a:extLst>
                </p:cNvPr>
                <p:cNvSpPr>
                  <a:spLocks/>
                </p:cNvSpPr>
                <p:nvPr/>
              </p:nvSpPr>
              <p:spPr bwMode="gray">
                <a:xfrm>
                  <a:off x="7181850" y="2381252"/>
                  <a:ext cx="92075" cy="160338"/>
                </a:xfrm>
                <a:custGeom>
                  <a:avLst/>
                  <a:gdLst>
                    <a:gd name="T0" fmla="*/ 7 w 31"/>
                    <a:gd name="T1" fmla="*/ 51 h 54"/>
                    <a:gd name="T2" fmla="*/ 25 w 31"/>
                    <a:gd name="T3" fmla="*/ 43 h 54"/>
                    <a:gd name="T4" fmla="*/ 27 w 31"/>
                    <a:gd name="T5" fmla="*/ 36 h 54"/>
                    <a:gd name="T6" fmla="*/ 16 w 31"/>
                    <a:gd name="T7" fmla="*/ 34 h 54"/>
                    <a:gd name="T8" fmla="*/ 13 w 31"/>
                    <a:gd name="T9" fmla="*/ 35 h 54"/>
                    <a:gd name="T10" fmla="*/ 12 w 31"/>
                    <a:gd name="T11" fmla="*/ 35 h 54"/>
                    <a:gd name="T12" fmla="*/ 12 w 31"/>
                    <a:gd name="T13" fmla="*/ 34 h 54"/>
                    <a:gd name="T14" fmla="*/ 4 w 31"/>
                    <a:gd name="T15" fmla="*/ 0 h 54"/>
                    <a:gd name="T16" fmla="*/ 13 w 31"/>
                    <a:gd name="T17" fmla="*/ 31 h 54"/>
                    <a:gd name="T18" fmla="*/ 15 w 31"/>
                    <a:gd name="T19" fmla="*/ 30 h 54"/>
                    <a:gd name="T20" fmla="*/ 30 w 31"/>
                    <a:gd name="T21" fmla="*/ 35 h 54"/>
                    <a:gd name="T22" fmla="*/ 28 w 31"/>
                    <a:gd name="T23" fmla="*/ 45 h 54"/>
                    <a:gd name="T24" fmla="*/ 7 w 31"/>
                    <a:gd name="T25"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54">
                      <a:moveTo>
                        <a:pt x="7" y="51"/>
                      </a:moveTo>
                      <a:cubicBezTo>
                        <a:pt x="14" y="51"/>
                        <a:pt x="22" y="48"/>
                        <a:pt x="25" y="43"/>
                      </a:cubicBezTo>
                      <a:cubicBezTo>
                        <a:pt x="27" y="41"/>
                        <a:pt x="27" y="38"/>
                        <a:pt x="27" y="36"/>
                      </a:cubicBezTo>
                      <a:cubicBezTo>
                        <a:pt x="25" y="33"/>
                        <a:pt x="21" y="33"/>
                        <a:pt x="16" y="34"/>
                      </a:cubicBezTo>
                      <a:cubicBezTo>
                        <a:pt x="15" y="34"/>
                        <a:pt x="14" y="34"/>
                        <a:pt x="13" y="35"/>
                      </a:cubicBezTo>
                      <a:cubicBezTo>
                        <a:pt x="12" y="35"/>
                        <a:pt x="12" y="35"/>
                        <a:pt x="12" y="35"/>
                      </a:cubicBezTo>
                      <a:cubicBezTo>
                        <a:pt x="12" y="34"/>
                        <a:pt x="12" y="34"/>
                        <a:pt x="12" y="34"/>
                      </a:cubicBezTo>
                      <a:cubicBezTo>
                        <a:pt x="4" y="29"/>
                        <a:pt x="0" y="15"/>
                        <a:pt x="4" y="0"/>
                      </a:cubicBezTo>
                      <a:cubicBezTo>
                        <a:pt x="4" y="9"/>
                        <a:pt x="7" y="26"/>
                        <a:pt x="13" y="31"/>
                      </a:cubicBezTo>
                      <a:cubicBezTo>
                        <a:pt x="14" y="31"/>
                        <a:pt x="14" y="31"/>
                        <a:pt x="15" y="30"/>
                      </a:cubicBezTo>
                      <a:cubicBezTo>
                        <a:pt x="20" y="30"/>
                        <a:pt x="28" y="28"/>
                        <a:pt x="30" y="35"/>
                      </a:cubicBezTo>
                      <a:cubicBezTo>
                        <a:pt x="31" y="38"/>
                        <a:pt x="31" y="42"/>
                        <a:pt x="28" y="45"/>
                      </a:cubicBezTo>
                      <a:cubicBezTo>
                        <a:pt x="24" y="50"/>
                        <a:pt x="14" y="54"/>
                        <a:pt x="7" y="51"/>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63" name="Freeform 1137">
                  <a:extLst>
                    <a:ext uri="{FF2B5EF4-FFF2-40B4-BE49-F238E27FC236}">
                      <a16:creationId xmlns:a16="http://schemas.microsoft.com/office/drawing/2014/main" id="{30BFD152-60D7-47C7-8C81-243C1C935EF8}"/>
                    </a:ext>
                  </a:extLst>
                </p:cNvPr>
                <p:cNvSpPr>
                  <a:spLocks/>
                </p:cNvSpPr>
                <p:nvPr/>
              </p:nvSpPr>
              <p:spPr bwMode="gray">
                <a:xfrm>
                  <a:off x="6886575" y="3233739"/>
                  <a:ext cx="93663" cy="139700"/>
                </a:xfrm>
                <a:custGeom>
                  <a:avLst/>
                  <a:gdLst>
                    <a:gd name="T0" fmla="*/ 20 w 32"/>
                    <a:gd name="T1" fmla="*/ 1 h 47"/>
                    <a:gd name="T2" fmla="*/ 12 w 32"/>
                    <a:gd name="T3" fmla="*/ 4 h 47"/>
                    <a:gd name="T4" fmla="*/ 16 w 32"/>
                    <a:gd name="T5" fmla="*/ 12 h 47"/>
                    <a:gd name="T6" fmla="*/ 8 w 32"/>
                    <a:gd name="T7" fmla="*/ 9 h 47"/>
                    <a:gd name="T8" fmla="*/ 1 w 32"/>
                    <a:gd name="T9" fmla="*/ 13 h 47"/>
                    <a:gd name="T10" fmla="*/ 4 w 32"/>
                    <a:gd name="T11" fmla="*/ 20 h 47"/>
                    <a:gd name="T12" fmla="*/ 10 w 32"/>
                    <a:gd name="T13" fmla="*/ 22 h 47"/>
                    <a:gd name="T14" fmla="*/ 2 w 32"/>
                    <a:gd name="T15" fmla="*/ 26 h 47"/>
                    <a:gd name="T16" fmla="*/ 6 w 32"/>
                    <a:gd name="T17" fmla="*/ 33 h 47"/>
                    <a:gd name="T18" fmla="*/ 17 w 32"/>
                    <a:gd name="T19" fmla="*/ 37 h 47"/>
                    <a:gd name="T20" fmla="*/ 10 w 32"/>
                    <a:gd name="T21" fmla="*/ 40 h 47"/>
                    <a:gd name="T22" fmla="*/ 13 w 32"/>
                    <a:gd name="T23" fmla="*/ 46 h 47"/>
                    <a:gd name="T24" fmla="*/ 18 w 32"/>
                    <a:gd name="T25" fmla="*/ 47 h 47"/>
                    <a:gd name="T26" fmla="*/ 32 w 32"/>
                    <a:gd name="T27" fmla="*/ 5 h 47"/>
                    <a:gd name="T28" fmla="*/ 20 w 32"/>
                    <a:gd name="T29"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47">
                      <a:moveTo>
                        <a:pt x="20" y="1"/>
                      </a:moveTo>
                      <a:cubicBezTo>
                        <a:pt x="17" y="0"/>
                        <a:pt x="13" y="1"/>
                        <a:pt x="12" y="4"/>
                      </a:cubicBezTo>
                      <a:cubicBezTo>
                        <a:pt x="11" y="7"/>
                        <a:pt x="13" y="11"/>
                        <a:pt x="16" y="12"/>
                      </a:cubicBezTo>
                      <a:cubicBezTo>
                        <a:pt x="8" y="9"/>
                        <a:pt x="8" y="9"/>
                        <a:pt x="8" y="9"/>
                      </a:cubicBezTo>
                      <a:cubicBezTo>
                        <a:pt x="5" y="8"/>
                        <a:pt x="2" y="10"/>
                        <a:pt x="1" y="13"/>
                      </a:cubicBezTo>
                      <a:cubicBezTo>
                        <a:pt x="0" y="16"/>
                        <a:pt x="1" y="19"/>
                        <a:pt x="4" y="20"/>
                      </a:cubicBezTo>
                      <a:cubicBezTo>
                        <a:pt x="10" y="22"/>
                        <a:pt x="10" y="22"/>
                        <a:pt x="10" y="22"/>
                      </a:cubicBezTo>
                      <a:cubicBezTo>
                        <a:pt x="7" y="21"/>
                        <a:pt x="4" y="23"/>
                        <a:pt x="2" y="26"/>
                      </a:cubicBezTo>
                      <a:cubicBezTo>
                        <a:pt x="1" y="28"/>
                        <a:pt x="3" y="32"/>
                        <a:pt x="6" y="33"/>
                      </a:cubicBezTo>
                      <a:cubicBezTo>
                        <a:pt x="17" y="37"/>
                        <a:pt x="17" y="37"/>
                        <a:pt x="17" y="37"/>
                      </a:cubicBezTo>
                      <a:cubicBezTo>
                        <a:pt x="14" y="36"/>
                        <a:pt x="11" y="37"/>
                        <a:pt x="10" y="40"/>
                      </a:cubicBezTo>
                      <a:cubicBezTo>
                        <a:pt x="10" y="42"/>
                        <a:pt x="11" y="45"/>
                        <a:pt x="13" y="46"/>
                      </a:cubicBezTo>
                      <a:cubicBezTo>
                        <a:pt x="18" y="47"/>
                        <a:pt x="18" y="47"/>
                        <a:pt x="18" y="47"/>
                      </a:cubicBezTo>
                      <a:cubicBezTo>
                        <a:pt x="32" y="5"/>
                        <a:pt x="32" y="5"/>
                        <a:pt x="32" y="5"/>
                      </a:cubicBezTo>
                      <a:cubicBezTo>
                        <a:pt x="25" y="3"/>
                        <a:pt x="20" y="1"/>
                        <a:pt x="20" y="1"/>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64" name="Freeform 1138">
                  <a:extLst>
                    <a:ext uri="{FF2B5EF4-FFF2-40B4-BE49-F238E27FC236}">
                      <a16:creationId xmlns:a16="http://schemas.microsoft.com/office/drawing/2014/main" id="{F72B9F08-C6F2-4BEC-BBF1-C8EF29D492F7}"/>
                    </a:ext>
                  </a:extLst>
                </p:cNvPr>
                <p:cNvSpPr>
                  <a:spLocks/>
                </p:cNvSpPr>
                <p:nvPr/>
              </p:nvSpPr>
              <p:spPr bwMode="gray">
                <a:xfrm>
                  <a:off x="7286625" y="3248027"/>
                  <a:ext cx="166688" cy="163513"/>
                </a:xfrm>
                <a:custGeom>
                  <a:avLst/>
                  <a:gdLst>
                    <a:gd name="T0" fmla="*/ 0 w 56"/>
                    <a:gd name="T1" fmla="*/ 19 h 55"/>
                    <a:gd name="T2" fmla="*/ 19 w 56"/>
                    <a:gd name="T3" fmla="*/ 8 h 55"/>
                    <a:gd name="T4" fmla="*/ 42 w 56"/>
                    <a:gd name="T5" fmla="*/ 0 h 55"/>
                    <a:gd name="T6" fmla="*/ 56 w 56"/>
                    <a:gd name="T7" fmla="*/ 42 h 55"/>
                    <a:gd name="T8" fmla="*/ 24 w 56"/>
                    <a:gd name="T9" fmla="*/ 53 h 55"/>
                    <a:gd name="T10" fmla="*/ 11 w 56"/>
                    <a:gd name="T11" fmla="*/ 51 h 55"/>
                    <a:gd name="T12" fmla="*/ 8 w 56"/>
                    <a:gd name="T13" fmla="*/ 34 h 55"/>
                    <a:gd name="T14" fmla="*/ 0 w 56"/>
                    <a:gd name="T15" fmla="*/ 19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5">
                      <a:moveTo>
                        <a:pt x="0" y="19"/>
                      </a:moveTo>
                      <a:cubicBezTo>
                        <a:pt x="2" y="16"/>
                        <a:pt x="7" y="12"/>
                        <a:pt x="19" y="8"/>
                      </a:cubicBezTo>
                      <a:cubicBezTo>
                        <a:pt x="23" y="7"/>
                        <a:pt x="33" y="3"/>
                        <a:pt x="42" y="0"/>
                      </a:cubicBezTo>
                      <a:cubicBezTo>
                        <a:pt x="56" y="42"/>
                        <a:pt x="56" y="42"/>
                        <a:pt x="56" y="42"/>
                      </a:cubicBezTo>
                      <a:cubicBezTo>
                        <a:pt x="24" y="53"/>
                        <a:pt x="24" y="53"/>
                        <a:pt x="24" y="53"/>
                      </a:cubicBezTo>
                      <a:cubicBezTo>
                        <a:pt x="20" y="55"/>
                        <a:pt x="15" y="54"/>
                        <a:pt x="11" y="51"/>
                      </a:cubicBezTo>
                      <a:cubicBezTo>
                        <a:pt x="11" y="49"/>
                        <a:pt x="11" y="43"/>
                        <a:pt x="8" y="34"/>
                      </a:cubicBezTo>
                      <a:cubicBezTo>
                        <a:pt x="5" y="25"/>
                        <a:pt x="2" y="21"/>
                        <a:pt x="0" y="19"/>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65" name="Freeform 1139">
                  <a:extLst>
                    <a:ext uri="{FF2B5EF4-FFF2-40B4-BE49-F238E27FC236}">
                      <a16:creationId xmlns:a16="http://schemas.microsoft.com/office/drawing/2014/main" id="{7BAEC522-6ACA-429D-BAD7-0ACBEE577F08}"/>
                    </a:ext>
                  </a:extLst>
                </p:cNvPr>
                <p:cNvSpPr>
                  <a:spLocks/>
                </p:cNvSpPr>
                <p:nvPr/>
              </p:nvSpPr>
              <p:spPr bwMode="gray">
                <a:xfrm>
                  <a:off x="7245350" y="3302002"/>
                  <a:ext cx="76200" cy="115888"/>
                </a:xfrm>
                <a:custGeom>
                  <a:avLst/>
                  <a:gdLst>
                    <a:gd name="T0" fmla="*/ 8 w 26"/>
                    <a:gd name="T1" fmla="*/ 21 h 39"/>
                    <a:gd name="T2" fmla="*/ 12 w 26"/>
                    <a:gd name="T3" fmla="*/ 39 h 39"/>
                    <a:gd name="T4" fmla="*/ 25 w 26"/>
                    <a:gd name="T5" fmla="*/ 34 h 39"/>
                    <a:gd name="T6" fmla="*/ 22 w 26"/>
                    <a:gd name="T7" fmla="*/ 16 h 39"/>
                    <a:gd name="T8" fmla="*/ 13 w 26"/>
                    <a:gd name="T9" fmla="*/ 0 h 39"/>
                    <a:gd name="T10" fmla="*/ 0 w 26"/>
                    <a:gd name="T11" fmla="*/ 5 h 39"/>
                    <a:gd name="T12" fmla="*/ 8 w 26"/>
                    <a:gd name="T13" fmla="*/ 21 h 39"/>
                  </a:gdLst>
                  <a:ahLst/>
                  <a:cxnLst>
                    <a:cxn ang="0">
                      <a:pos x="T0" y="T1"/>
                    </a:cxn>
                    <a:cxn ang="0">
                      <a:pos x="T2" y="T3"/>
                    </a:cxn>
                    <a:cxn ang="0">
                      <a:pos x="T4" y="T5"/>
                    </a:cxn>
                    <a:cxn ang="0">
                      <a:pos x="T6" y="T7"/>
                    </a:cxn>
                    <a:cxn ang="0">
                      <a:pos x="T8" y="T9"/>
                    </a:cxn>
                    <a:cxn ang="0">
                      <a:pos x="T10" y="T11"/>
                    </a:cxn>
                    <a:cxn ang="0">
                      <a:pos x="T12" y="T13"/>
                    </a:cxn>
                  </a:cxnLst>
                  <a:rect l="0" t="0" r="r" b="b"/>
                  <a:pathLst>
                    <a:path w="26" h="39">
                      <a:moveTo>
                        <a:pt x="8" y="21"/>
                      </a:moveTo>
                      <a:cubicBezTo>
                        <a:pt x="11" y="29"/>
                        <a:pt x="12" y="35"/>
                        <a:pt x="12" y="39"/>
                      </a:cubicBezTo>
                      <a:cubicBezTo>
                        <a:pt x="25" y="34"/>
                        <a:pt x="25" y="34"/>
                        <a:pt x="25" y="34"/>
                      </a:cubicBezTo>
                      <a:cubicBezTo>
                        <a:pt x="25" y="34"/>
                        <a:pt x="26" y="29"/>
                        <a:pt x="22" y="16"/>
                      </a:cubicBezTo>
                      <a:cubicBezTo>
                        <a:pt x="17" y="4"/>
                        <a:pt x="13" y="0"/>
                        <a:pt x="13" y="0"/>
                      </a:cubicBezTo>
                      <a:cubicBezTo>
                        <a:pt x="0" y="5"/>
                        <a:pt x="0" y="5"/>
                        <a:pt x="0" y="5"/>
                      </a:cubicBezTo>
                      <a:cubicBezTo>
                        <a:pt x="2" y="8"/>
                        <a:pt x="5" y="12"/>
                        <a:pt x="8"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66" name="Freeform 1140">
                  <a:extLst>
                    <a:ext uri="{FF2B5EF4-FFF2-40B4-BE49-F238E27FC236}">
                      <a16:creationId xmlns:a16="http://schemas.microsoft.com/office/drawing/2014/main" id="{1EAE4C3B-2C54-44A4-95BA-E5A587E93521}"/>
                    </a:ext>
                  </a:extLst>
                </p:cNvPr>
                <p:cNvSpPr>
                  <a:spLocks/>
                </p:cNvSpPr>
                <p:nvPr/>
              </p:nvSpPr>
              <p:spPr bwMode="gray">
                <a:xfrm>
                  <a:off x="6773863" y="2865439"/>
                  <a:ext cx="506413" cy="693738"/>
                </a:xfrm>
                <a:custGeom>
                  <a:avLst/>
                  <a:gdLst>
                    <a:gd name="T0" fmla="*/ 167 w 171"/>
                    <a:gd name="T1" fmla="*/ 168 h 234"/>
                    <a:gd name="T2" fmla="*/ 157 w 171"/>
                    <a:gd name="T3" fmla="*/ 150 h 234"/>
                    <a:gd name="T4" fmla="*/ 82 w 171"/>
                    <a:gd name="T5" fmla="*/ 163 h 234"/>
                    <a:gd name="T6" fmla="*/ 55 w 171"/>
                    <a:gd name="T7" fmla="*/ 171 h 234"/>
                    <a:gd name="T8" fmla="*/ 69 w 171"/>
                    <a:gd name="T9" fmla="*/ 113 h 234"/>
                    <a:gd name="T10" fmla="*/ 41 w 171"/>
                    <a:gd name="T11" fmla="*/ 6 h 234"/>
                    <a:gd name="T12" fmla="*/ 7 w 171"/>
                    <a:gd name="T13" fmla="*/ 103 h 234"/>
                    <a:gd name="T14" fmla="*/ 1 w 171"/>
                    <a:gd name="T15" fmla="*/ 205 h 234"/>
                    <a:gd name="T16" fmla="*/ 36 w 171"/>
                    <a:gd name="T17" fmla="*/ 232 h 234"/>
                    <a:gd name="T18" fmla="*/ 171 w 171"/>
                    <a:gd name="T19" fmla="*/ 189 h 234"/>
                    <a:gd name="T20" fmla="*/ 167 w 171"/>
                    <a:gd name="T21" fmla="*/ 16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234">
                      <a:moveTo>
                        <a:pt x="167" y="168"/>
                      </a:moveTo>
                      <a:cubicBezTo>
                        <a:pt x="162" y="154"/>
                        <a:pt x="157" y="150"/>
                        <a:pt x="157" y="150"/>
                      </a:cubicBezTo>
                      <a:cubicBezTo>
                        <a:pt x="157" y="150"/>
                        <a:pt x="106" y="157"/>
                        <a:pt x="82" y="163"/>
                      </a:cubicBezTo>
                      <a:cubicBezTo>
                        <a:pt x="70" y="165"/>
                        <a:pt x="62" y="168"/>
                        <a:pt x="55" y="171"/>
                      </a:cubicBezTo>
                      <a:cubicBezTo>
                        <a:pt x="60" y="150"/>
                        <a:pt x="67" y="121"/>
                        <a:pt x="69" y="113"/>
                      </a:cubicBezTo>
                      <a:cubicBezTo>
                        <a:pt x="84" y="65"/>
                        <a:pt x="54" y="0"/>
                        <a:pt x="41" y="6"/>
                      </a:cubicBezTo>
                      <a:cubicBezTo>
                        <a:pt x="21" y="19"/>
                        <a:pt x="12" y="66"/>
                        <a:pt x="7" y="103"/>
                      </a:cubicBezTo>
                      <a:cubicBezTo>
                        <a:pt x="7" y="103"/>
                        <a:pt x="0" y="177"/>
                        <a:pt x="1" y="205"/>
                      </a:cubicBezTo>
                      <a:cubicBezTo>
                        <a:pt x="3" y="233"/>
                        <a:pt x="16" y="234"/>
                        <a:pt x="36" y="232"/>
                      </a:cubicBezTo>
                      <a:cubicBezTo>
                        <a:pt x="56" y="230"/>
                        <a:pt x="168" y="190"/>
                        <a:pt x="171" y="189"/>
                      </a:cubicBezTo>
                      <a:cubicBezTo>
                        <a:pt x="171" y="189"/>
                        <a:pt x="171" y="181"/>
                        <a:pt x="167" y="168"/>
                      </a:cubicBezTo>
                      <a:close/>
                    </a:path>
                  </a:pathLst>
                </a:custGeom>
                <a:solidFill>
                  <a:srgbClr val="3D4F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67" name="Freeform 1141">
                  <a:extLst>
                    <a:ext uri="{FF2B5EF4-FFF2-40B4-BE49-F238E27FC236}">
                      <a16:creationId xmlns:a16="http://schemas.microsoft.com/office/drawing/2014/main" id="{7B8ABAC8-EB74-4BE7-B577-903D0AEC68A5}"/>
                    </a:ext>
                  </a:extLst>
                </p:cNvPr>
                <p:cNvSpPr>
                  <a:spLocks/>
                </p:cNvSpPr>
                <p:nvPr/>
              </p:nvSpPr>
              <p:spPr bwMode="gray">
                <a:xfrm>
                  <a:off x="6938963" y="3248027"/>
                  <a:ext cx="166688" cy="163513"/>
                </a:xfrm>
                <a:custGeom>
                  <a:avLst/>
                  <a:gdLst>
                    <a:gd name="T0" fmla="*/ 56 w 56"/>
                    <a:gd name="T1" fmla="*/ 19 h 55"/>
                    <a:gd name="T2" fmla="*/ 37 w 56"/>
                    <a:gd name="T3" fmla="*/ 8 h 55"/>
                    <a:gd name="T4" fmla="*/ 14 w 56"/>
                    <a:gd name="T5" fmla="*/ 0 h 55"/>
                    <a:gd name="T6" fmla="*/ 0 w 56"/>
                    <a:gd name="T7" fmla="*/ 42 h 55"/>
                    <a:gd name="T8" fmla="*/ 32 w 56"/>
                    <a:gd name="T9" fmla="*/ 53 h 55"/>
                    <a:gd name="T10" fmla="*/ 45 w 56"/>
                    <a:gd name="T11" fmla="*/ 51 h 55"/>
                    <a:gd name="T12" fmla="*/ 48 w 56"/>
                    <a:gd name="T13" fmla="*/ 34 h 55"/>
                    <a:gd name="T14" fmla="*/ 56 w 56"/>
                    <a:gd name="T15" fmla="*/ 19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5">
                      <a:moveTo>
                        <a:pt x="56" y="19"/>
                      </a:moveTo>
                      <a:cubicBezTo>
                        <a:pt x="54" y="16"/>
                        <a:pt x="49" y="12"/>
                        <a:pt x="37" y="8"/>
                      </a:cubicBezTo>
                      <a:cubicBezTo>
                        <a:pt x="33" y="7"/>
                        <a:pt x="23" y="3"/>
                        <a:pt x="14" y="0"/>
                      </a:cubicBezTo>
                      <a:cubicBezTo>
                        <a:pt x="0" y="42"/>
                        <a:pt x="0" y="42"/>
                        <a:pt x="0" y="42"/>
                      </a:cubicBezTo>
                      <a:cubicBezTo>
                        <a:pt x="32" y="53"/>
                        <a:pt x="32" y="53"/>
                        <a:pt x="32" y="53"/>
                      </a:cubicBezTo>
                      <a:cubicBezTo>
                        <a:pt x="36" y="55"/>
                        <a:pt x="41" y="54"/>
                        <a:pt x="45" y="51"/>
                      </a:cubicBezTo>
                      <a:cubicBezTo>
                        <a:pt x="45" y="49"/>
                        <a:pt x="45" y="43"/>
                        <a:pt x="48" y="34"/>
                      </a:cubicBezTo>
                      <a:cubicBezTo>
                        <a:pt x="51" y="25"/>
                        <a:pt x="54" y="21"/>
                        <a:pt x="56" y="19"/>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68" name="Freeform 1142">
                  <a:extLst>
                    <a:ext uri="{FF2B5EF4-FFF2-40B4-BE49-F238E27FC236}">
                      <a16:creationId xmlns:a16="http://schemas.microsoft.com/office/drawing/2014/main" id="{8F08CE79-CDAE-4C39-A6FB-E7FD60ACC92C}"/>
                    </a:ext>
                  </a:extLst>
                </p:cNvPr>
                <p:cNvSpPr>
                  <a:spLocks/>
                </p:cNvSpPr>
                <p:nvPr/>
              </p:nvSpPr>
              <p:spPr bwMode="gray">
                <a:xfrm>
                  <a:off x="7069138" y="3302002"/>
                  <a:ext cx="77788" cy="115888"/>
                </a:xfrm>
                <a:custGeom>
                  <a:avLst/>
                  <a:gdLst>
                    <a:gd name="T0" fmla="*/ 18 w 26"/>
                    <a:gd name="T1" fmla="*/ 21 h 39"/>
                    <a:gd name="T2" fmla="*/ 14 w 26"/>
                    <a:gd name="T3" fmla="*/ 39 h 39"/>
                    <a:gd name="T4" fmla="*/ 1 w 26"/>
                    <a:gd name="T5" fmla="*/ 34 h 39"/>
                    <a:gd name="T6" fmla="*/ 4 w 26"/>
                    <a:gd name="T7" fmla="*/ 16 h 39"/>
                    <a:gd name="T8" fmla="*/ 13 w 26"/>
                    <a:gd name="T9" fmla="*/ 0 h 39"/>
                    <a:gd name="T10" fmla="*/ 26 w 26"/>
                    <a:gd name="T11" fmla="*/ 5 h 39"/>
                    <a:gd name="T12" fmla="*/ 18 w 26"/>
                    <a:gd name="T13" fmla="*/ 21 h 39"/>
                  </a:gdLst>
                  <a:ahLst/>
                  <a:cxnLst>
                    <a:cxn ang="0">
                      <a:pos x="T0" y="T1"/>
                    </a:cxn>
                    <a:cxn ang="0">
                      <a:pos x="T2" y="T3"/>
                    </a:cxn>
                    <a:cxn ang="0">
                      <a:pos x="T4" y="T5"/>
                    </a:cxn>
                    <a:cxn ang="0">
                      <a:pos x="T6" y="T7"/>
                    </a:cxn>
                    <a:cxn ang="0">
                      <a:pos x="T8" y="T9"/>
                    </a:cxn>
                    <a:cxn ang="0">
                      <a:pos x="T10" y="T11"/>
                    </a:cxn>
                    <a:cxn ang="0">
                      <a:pos x="T12" y="T13"/>
                    </a:cxn>
                  </a:cxnLst>
                  <a:rect l="0" t="0" r="r" b="b"/>
                  <a:pathLst>
                    <a:path w="26" h="39">
                      <a:moveTo>
                        <a:pt x="18" y="21"/>
                      </a:moveTo>
                      <a:cubicBezTo>
                        <a:pt x="15" y="29"/>
                        <a:pt x="14" y="35"/>
                        <a:pt x="14" y="39"/>
                      </a:cubicBezTo>
                      <a:cubicBezTo>
                        <a:pt x="1" y="34"/>
                        <a:pt x="1" y="34"/>
                        <a:pt x="1" y="34"/>
                      </a:cubicBezTo>
                      <a:cubicBezTo>
                        <a:pt x="1" y="34"/>
                        <a:pt x="0" y="29"/>
                        <a:pt x="4" y="16"/>
                      </a:cubicBezTo>
                      <a:cubicBezTo>
                        <a:pt x="9" y="4"/>
                        <a:pt x="13" y="0"/>
                        <a:pt x="13" y="0"/>
                      </a:cubicBezTo>
                      <a:cubicBezTo>
                        <a:pt x="26" y="5"/>
                        <a:pt x="26" y="5"/>
                        <a:pt x="26" y="5"/>
                      </a:cubicBezTo>
                      <a:cubicBezTo>
                        <a:pt x="24" y="8"/>
                        <a:pt x="21" y="12"/>
                        <a:pt x="18"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69" name="Freeform 1143">
                  <a:extLst>
                    <a:ext uri="{FF2B5EF4-FFF2-40B4-BE49-F238E27FC236}">
                      <a16:creationId xmlns:a16="http://schemas.microsoft.com/office/drawing/2014/main" id="{AE82AF63-BAFD-4E0A-92D1-16E1C5E89858}"/>
                    </a:ext>
                  </a:extLst>
                </p:cNvPr>
                <p:cNvSpPr>
                  <a:spLocks/>
                </p:cNvSpPr>
                <p:nvPr/>
              </p:nvSpPr>
              <p:spPr bwMode="gray">
                <a:xfrm>
                  <a:off x="7112000" y="2865439"/>
                  <a:ext cx="509588" cy="693738"/>
                </a:xfrm>
                <a:custGeom>
                  <a:avLst/>
                  <a:gdLst>
                    <a:gd name="T0" fmla="*/ 4 w 172"/>
                    <a:gd name="T1" fmla="*/ 168 h 234"/>
                    <a:gd name="T2" fmla="*/ 14 w 172"/>
                    <a:gd name="T3" fmla="*/ 150 h 234"/>
                    <a:gd name="T4" fmla="*/ 89 w 172"/>
                    <a:gd name="T5" fmla="*/ 163 h 234"/>
                    <a:gd name="T6" fmla="*/ 116 w 172"/>
                    <a:gd name="T7" fmla="*/ 171 h 234"/>
                    <a:gd name="T8" fmla="*/ 102 w 172"/>
                    <a:gd name="T9" fmla="*/ 113 h 234"/>
                    <a:gd name="T10" fmla="*/ 129 w 172"/>
                    <a:gd name="T11" fmla="*/ 6 h 234"/>
                    <a:gd name="T12" fmla="*/ 164 w 172"/>
                    <a:gd name="T13" fmla="*/ 103 h 234"/>
                    <a:gd name="T14" fmla="*/ 170 w 172"/>
                    <a:gd name="T15" fmla="*/ 205 h 234"/>
                    <a:gd name="T16" fmla="*/ 135 w 172"/>
                    <a:gd name="T17" fmla="*/ 232 h 234"/>
                    <a:gd name="T18" fmla="*/ 0 w 172"/>
                    <a:gd name="T19" fmla="*/ 189 h 234"/>
                    <a:gd name="T20" fmla="*/ 4 w 172"/>
                    <a:gd name="T21" fmla="*/ 16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234">
                      <a:moveTo>
                        <a:pt x="4" y="168"/>
                      </a:moveTo>
                      <a:cubicBezTo>
                        <a:pt x="9" y="154"/>
                        <a:pt x="14" y="150"/>
                        <a:pt x="14" y="150"/>
                      </a:cubicBezTo>
                      <a:cubicBezTo>
                        <a:pt x="14" y="150"/>
                        <a:pt x="65" y="157"/>
                        <a:pt x="89" y="163"/>
                      </a:cubicBezTo>
                      <a:cubicBezTo>
                        <a:pt x="101" y="165"/>
                        <a:pt x="109" y="168"/>
                        <a:pt x="116" y="171"/>
                      </a:cubicBezTo>
                      <a:cubicBezTo>
                        <a:pt x="111" y="150"/>
                        <a:pt x="104" y="121"/>
                        <a:pt x="102" y="113"/>
                      </a:cubicBezTo>
                      <a:cubicBezTo>
                        <a:pt x="87" y="65"/>
                        <a:pt x="116" y="0"/>
                        <a:pt x="129" y="6"/>
                      </a:cubicBezTo>
                      <a:cubicBezTo>
                        <a:pt x="150" y="19"/>
                        <a:pt x="159" y="66"/>
                        <a:pt x="164" y="103"/>
                      </a:cubicBezTo>
                      <a:cubicBezTo>
                        <a:pt x="164" y="103"/>
                        <a:pt x="172" y="177"/>
                        <a:pt x="170" y="205"/>
                      </a:cubicBezTo>
                      <a:cubicBezTo>
                        <a:pt x="168" y="233"/>
                        <a:pt x="155" y="234"/>
                        <a:pt x="135" y="232"/>
                      </a:cubicBezTo>
                      <a:cubicBezTo>
                        <a:pt x="115" y="230"/>
                        <a:pt x="3" y="190"/>
                        <a:pt x="0" y="189"/>
                      </a:cubicBezTo>
                      <a:cubicBezTo>
                        <a:pt x="0" y="189"/>
                        <a:pt x="0" y="181"/>
                        <a:pt x="4" y="168"/>
                      </a:cubicBezTo>
                      <a:close/>
                    </a:path>
                  </a:pathLst>
                </a:custGeom>
                <a:solidFill>
                  <a:srgbClr val="475E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70" name="Freeform 1144">
                  <a:extLst>
                    <a:ext uri="{FF2B5EF4-FFF2-40B4-BE49-F238E27FC236}">
                      <a16:creationId xmlns:a16="http://schemas.microsoft.com/office/drawing/2014/main" id="{85999F00-C457-45DA-B749-8A2508839B5B}"/>
                    </a:ext>
                  </a:extLst>
                </p:cNvPr>
                <p:cNvSpPr>
                  <a:spLocks/>
                </p:cNvSpPr>
                <p:nvPr/>
              </p:nvSpPr>
              <p:spPr bwMode="gray">
                <a:xfrm>
                  <a:off x="7410450" y="3233739"/>
                  <a:ext cx="95250" cy="139700"/>
                </a:xfrm>
                <a:custGeom>
                  <a:avLst/>
                  <a:gdLst>
                    <a:gd name="T0" fmla="*/ 13 w 32"/>
                    <a:gd name="T1" fmla="*/ 1 h 47"/>
                    <a:gd name="T2" fmla="*/ 20 w 32"/>
                    <a:gd name="T3" fmla="*/ 4 h 47"/>
                    <a:gd name="T4" fmla="*/ 16 w 32"/>
                    <a:gd name="T5" fmla="*/ 12 h 47"/>
                    <a:gd name="T6" fmla="*/ 24 w 32"/>
                    <a:gd name="T7" fmla="*/ 9 h 47"/>
                    <a:gd name="T8" fmla="*/ 31 w 32"/>
                    <a:gd name="T9" fmla="*/ 13 h 47"/>
                    <a:gd name="T10" fmla="*/ 28 w 32"/>
                    <a:gd name="T11" fmla="*/ 20 h 47"/>
                    <a:gd name="T12" fmla="*/ 22 w 32"/>
                    <a:gd name="T13" fmla="*/ 22 h 47"/>
                    <a:gd name="T14" fmla="*/ 30 w 32"/>
                    <a:gd name="T15" fmla="*/ 26 h 47"/>
                    <a:gd name="T16" fmla="*/ 26 w 32"/>
                    <a:gd name="T17" fmla="*/ 33 h 47"/>
                    <a:gd name="T18" fmla="*/ 15 w 32"/>
                    <a:gd name="T19" fmla="*/ 37 h 47"/>
                    <a:gd name="T20" fmla="*/ 22 w 32"/>
                    <a:gd name="T21" fmla="*/ 40 h 47"/>
                    <a:gd name="T22" fmla="*/ 19 w 32"/>
                    <a:gd name="T23" fmla="*/ 46 h 47"/>
                    <a:gd name="T24" fmla="*/ 14 w 32"/>
                    <a:gd name="T25" fmla="*/ 47 h 47"/>
                    <a:gd name="T26" fmla="*/ 0 w 32"/>
                    <a:gd name="T27" fmla="*/ 5 h 47"/>
                    <a:gd name="T28" fmla="*/ 13 w 32"/>
                    <a:gd name="T29"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47">
                      <a:moveTo>
                        <a:pt x="13" y="1"/>
                      </a:moveTo>
                      <a:cubicBezTo>
                        <a:pt x="16" y="0"/>
                        <a:pt x="19" y="1"/>
                        <a:pt x="20" y="4"/>
                      </a:cubicBezTo>
                      <a:cubicBezTo>
                        <a:pt x="21" y="7"/>
                        <a:pt x="19" y="11"/>
                        <a:pt x="16" y="12"/>
                      </a:cubicBezTo>
                      <a:cubicBezTo>
                        <a:pt x="24" y="9"/>
                        <a:pt x="24" y="9"/>
                        <a:pt x="24" y="9"/>
                      </a:cubicBezTo>
                      <a:cubicBezTo>
                        <a:pt x="27" y="8"/>
                        <a:pt x="30" y="10"/>
                        <a:pt x="31" y="13"/>
                      </a:cubicBezTo>
                      <a:cubicBezTo>
                        <a:pt x="32" y="16"/>
                        <a:pt x="31" y="19"/>
                        <a:pt x="28" y="20"/>
                      </a:cubicBezTo>
                      <a:cubicBezTo>
                        <a:pt x="22" y="22"/>
                        <a:pt x="22" y="22"/>
                        <a:pt x="22" y="22"/>
                      </a:cubicBezTo>
                      <a:cubicBezTo>
                        <a:pt x="25" y="21"/>
                        <a:pt x="29" y="23"/>
                        <a:pt x="30" y="26"/>
                      </a:cubicBezTo>
                      <a:cubicBezTo>
                        <a:pt x="31" y="28"/>
                        <a:pt x="29" y="32"/>
                        <a:pt x="26" y="33"/>
                      </a:cubicBezTo>
                      <a:cubicBezTo>
                        <a:pt x="15" y="37"/>
                        <a:pt x="15" y="37"/>
                        <a:pt x="15" y="37"/>
                      </a:cubicBezTo>
                      <a:cubicBezTo>
                        <a:pt x="18" y="36"/>
                        <a:pt x="21" y="37"/>
                        <a:pt x="22" y="40"/>
                      </a:cubicBezTo>
                      <a:cubicBezTo>
                        <a:pt x="23" y="42"/>
                        <a:pt x="21" y="45"/>
                        <a:pt x="19" y="46"/>
                      </a:cubicBezTo>
                      <a:cubicBezTo>
                        <a:pt x="14" y="47"/>
                        <a:pt x="14" y="47"/>
                        <a:pt x="14" y="47"/>
                      </a:cubicBezTo>
                      <a:cubicBezTo>
                        <a:pt x="0" y="5"/>
                        <a:pt x="0" y="5"/>
                        <a:pt x="0" y="5"/>
                      </a:cubicBezTo>
                      <a:cubicBezTo>
                        <a:pt x="7" y="3"/>
                        <a:pt x="13" y="1"/>
                        <a:pt x="13" y="1"/>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grpSp>
          <p:grpSp>
            <p:nvGrpSpPr>
              <p:cNvPr id="471" name="Gruppieren 4">
                <a:extLst>
                  <a:ext uri="{FF2B5EF4-FFF2-40B4-BE49-F238E27FC236}">
                    <a16:creationId xmlns:a16="http://schemas.microsoft.com/office/drawing/2014/main" id="{BBE0C230-183E-4F89-9805-86A1FA4CB034}"/>
                  </a:ext>
                </a:extLst>
              </p:cNvPr>
              <p:cNvGrpSpPr/>
              <p:nvPr/>
            </p:nvGrpSpPr>
            <p:grpSpPr bwMode="gray">
              <a:xfrm>
                <a:off x="5820596" y="1528762"/>
                <a:ext cx="1044575" cy="3392488"/>
                <a:chOff x="4576763" y="1882776"/>
                <a:chExt cx="1044575" cy="3392488"/>
              </a:xfrm>
            </p:grpSpPr>
            <p:sp>
              <p:nvSpPr>
                <p:cNvPr id="472" name="Freeform 1288">
                  <a:extLst>
                    <a:ext uri="{FF2B5EF4-FFF2-40B4-BE49-F238E27FC236}">
                      <a16:creationId xmlns:a16="http://schemas.microsoft.com/office/drawing/2014/main" id="{73D8E2D2-96F4-418B-A7C4-D1350B19CB1A}"/>
                    </a:ext>
                  </a:extLst>
                </p:cNvPr>
                <p:cNvSpPr>
                  <a:spLocks/>
                </p:cNvSpPr>
                <p:nvPr/>
              </p:nvSpPr>
              <p:spPr bwMode="gray">
                <a:xfrm>
                  <a:off x="4835525" y="5126039"/>
                  <a:ext cx="139700" cy="149225"/>
                </a:xfrm>
                <a:custGeom>
                  <a:avLst/>
                  <a:gdLst>
                    <a:gd name="T0" fmla="*/ 27 w 47"/>
                    <a:gd name="T1" fmla="*/ 40 h 50"/>
                    <a:gd name="T2" fmla="*/ 1 w 47"/>
                    <a:gd name="T3" fmla="*/ 0 h 50"/>
                    <a:gd name="T4" fmla="*/ 27 w 47"/>
                    <a:gd name="T5" fmla="*/ 48 h 50"/>
                    <a:gd name="T6" fmla="*/ 47 w 47"/>
                    <a:gd name="T7" fmla="*/ 19 h 50"/>
                    <a:gd name="T8" fmla="*/ 46 w 47"/>
                    <a:gd name="T9" fmla="*/ 17 h 50"/>
                    <a:gd name="T10" fmla="*/ 27 w 47"/>
                    <a:gd name="T11" fmla="*/ 40 h 50"/>
                  </a:gdLst>
                  <a:ahLst/>
                  <a:cxnLst>
                    <a:cxn ang="0">
                      <a:pos x="T0" y="T1"/>
                    </a:cxn>
                    <a:cxn ang="0">
                      <a:pos x="T2" y="T3"/>
                    </a:cxn>
                    <a:cxn ang="0">
                      <a:pos x="T4" y="T5"/>
                    </a:cxn>
                    <a:cxn ang="0">
                      <a:pos x="T6" y="T7"/>
                    </a:cxn>
                    <a:cxn ang="0">
                      <a:pos x="T8" y="T9"/>
                    </a:cxn>
                    <a:cxn ang="0">
                      <a:pos x="T10" y="T11"/>
                    </a:cxn>
                  </a:cxnLst>
                  <a:rect l="0" t="0" r="r" b="b"/>
                  <a:pathLst>
                    <a:path w="47" h="50">
                      <a:moveTo>
                        <a:pt x="27" y="40"/>
                      </a:moveTo>
                      <a:cubicBezTo>
                        <a:pt x="7" y="41"/>
                        <a:pt x="2" y="18"/>
                        <a:pt x="1" y="0"/>
                      </a:cubicBezTo>
                      <a:cubicBezTo>
                        <a:pt x="0" y="18"/>
                        <a:pt x="4" y="50"/>
                        <a:pt x="27" y="48"/>
                      </a:cubicBezTo>
                      <a:cubicBezTo>
                        <a:pt x="47" y="46"/>
                        <a:pt x="47" y="28"/>
                        <a:pt x="47" y="19"/>
                      </a:cubicBezTo>
                      <a:cubicBezTo>
                        <a:pt x="47" y="19"/>
                        <a:pt x="46" y="18"/>
                        <a:pt x="46" y="17"/>
                      </a:cubicBezTo>
                      <a:cubicBezTo>
                        <a:pt x="46" y="26"/>
                        <a:pt x="43" y="38"/>
                        <a:pt x="27" y="40"/>
                      </a:cubicBezTo>
                      <a:close/>
                    </a:path>
                  </a:pathLst>
                </a:custGeom>
                <a:solidFill>
                  <a:srgbClr val="3A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73" name="Freeform 1289">
                  <a:extLst>
                    <a:ext uri="{FF2B5EF4-FFF2-40B4-BE49-F238E27FC236}">
                      <a16:creationId xmlns:a16="http://schemas.microsoft.com/office/drawing/2014/main" id="{C8AE4EEC-FF42-44C5-B6E0-65E7A15937D3}"/>
                    </a:ext>
                  </a:extLst>
                </p:cNvPr>
                <p:cNvSpPr>
                  <a:spLocks/>
                </p:cNvSpPr>
                <p:nvPr/>
              </p:nvSpPr>
              <p:spPr bwMode="gray">
                <a:xfrm>
                  <a:off x="4835525" y="5011739"/>
                  <a:ext cx="139700" cy="239713"/>
                </a:xfrm>
                <a:custGeom>
                  <a:avLst/>
                  <a:gdLst>
                    <a:gd name="T0" fmla="*/ 21 w 47"/>
                    <a:gd name="T1" fmla="*/ 0 h 81"/>
                    <a:gd name="T2" fmla="*/ 2 w 47"/>
                    <a:gd name="T3" fmla="*/ 8 h 81"/>
                    <a:gd name="T4" fmla="*/ 1 w 47"/>
                    <a:gd name="T5" fmla="*/ 24 h 81"/>
                    <a:gd name="T6" fmla="*/ 27 w 47"/>
                    <a:gd name="T7" fmla="*/ 79 h 81"/>
                    <a:gd name="T8" fmla="*/ 47 w 47"/>
                    <a:gd name="T9" fmla="*/ 50 h 81"/>
                    <a:gd name="T10" fmla="*/ 39 w 47"/>
                    <a:gd name="T11" fmla="*/ 7 h 81"/>
                    <a:gd name="T12" fmla="*/ 21 w 47"/>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7" h="81">
                      <a:moveTo>
                        <a:pt x="21" y="0"/>
                      </a:moveTo>
                      <a:cubicBezTo>
                        <a:pt x="8" y="0"/>
                        <a:pt x="2" y="6"/>
                        <a:pt x="2" y="8"/>
                      </a:cubicBezTo>
                      <a:cubicBezTo>
                        <a:pt x="2" y="14"/>
                        <a:pt x="2" y="20"/>
                        <a:pt x="1" y="24"/>
                      </a:cubicBezTo>
                      <a:cubicBezTo>
                        <a:pt x="0" y="38"/>
                        <a:pt x="0" y="81"/>
                        <a:pt x="27" y="79"/>
                      </a:cubicBezTo>
                      <a:cubicBezTo>
                        <a:pt x="47" y="77"/>
                        <a:pt x="47" y="59"/>
                        <a:pt x="47" y="50"/>
                      </a:cubicBezTo>
                      <a:cubicBezTo>
                        <a:pt x="47" y="34"/>
                        <a:pt x="42" y="18"/>
                        <a:pt x="39" y="7"/>
                      </a:cubicBezTo>
                      <a:cubicBezTo>
                        <a:pt x="38" y="4"/>
                        <a:pt x="34" y="0"/>
                        <a:pt x="21" y="0"/>
                      </a:cubicBezTo>
                      <a:close/>
                    </a:path>
                  </a:pathLst>
                </a:custGeom>
                <a:solidFill>
                  <a:srgbClr val="4743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74" name="Freeform 1290">
                  <a:extLst>
                    <a:ext uri="{FF2B5EF4-FFF2-40B4-BE49-F238E27FC236}">
                      <a16:creationId xmlns:a16="http://schemas.microsoft.com/office/drawing/2014/main" id="{F7A37EE3-BF16-414C-A042-8E7AE1FA747C}"/>
                    </a:ext>
                  </a:extLst>
                </p:cNvPr>
                <p:cNvSpPr>
                  <a:spLocks/>
                </p:cNvSpPr>
                <p:nvPr/>
              </p:nvSpPr>
              <p:spPr bwMode="gray">
                <a:xfrm>
                  <a:off x="5210175" y="5094289"/>
                  <a:ext cx="331788" cy="95250"/>
                </a:xfrm>
                <a:custGeom>
                  <a:avLst/>
                  <a:gdLst>
                    <a:gd name="T0" fmla="*/ 109 w 112"/>
                    <a:gd name="T1" fmla="*/ 20 h 32"/>
                    <a:gd name="T2" fmla="*/ 62 w 112"/>
                    <a:gd name="T3" fmla="*/ 22 h 32"/>
                    <a:gd name="T4" fmla="*/ 1 w 112"/>
                    <a:gd name="T5" fmla="*/ 0 h 32"/>
                    <a:gd name="T6" fmla="*/ 1 w 112"/>
                    <a:gd name="T7" fmla="*/ 13 h 32"/>
                    <a:gd name="T8" fmla="*/ 24 w 112"/>
                    <a:gd name="T9" fmla="*/ 20 h 32"/>
                    <a:gd name="T10" fmla="*/ 32 w 112"/>
                    <a:gd name="T11" fmla="*/ 16 h 32"/>
                    <a:gd name="T12" fmla="*/ 87 w 112"/>
                    <a:gd name="T13" fmla="*/ 32 h 32"/>
                    <a:gd name="T14" fmla="*/ 108 w 112"/>
                    <a:gd name="T15" fmla="*/ 26 h 32"/>
                    <a:gd name="T16" fmla="*/ 111 w 112"/>
                    <a:gd name="T17" fmla="*/ 22 h 32"/>
                    <a:gd name="T18" fmla="*/ 112 w 112"/>
                    <a:gd name="T19" fmla="*/ 16 h 32"/>
                    <a:gd name="T20" fmla="*/ 109 w 112"/>
                    <a:gd name="T21" fmla="*/ 2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32">
                      <a:moveTo>
                        <a:pt x="109" y="20"/>
                      </a:moveTo>
                      <a:cubicBezTo>
                        <a:pt x="96" y="30"/>
                        <a:pt x="74" y="25"/>
                        <a:pt x="62" y="22"/>
                      </a:cubicBezTo>
                      <a:cubicBezTo>
                        <a:pt x="59" y="21"/>
                        <a:pt x="9" y="5"/>
                        <a:pt x="1" y="0"/>
                      </a:cubicBezTo>
                      <a:cubicBezTo>
                        <a:pt x="0" y="2"/>
                        <a:pt x="1" y="11"/>
                        <a:pt x="1" y="13"/>
                      </a:cubicBezTo>
                      <a:cubicBezTo>
                        <a:pt x="4" y="15"/>
                        <a:pt x="14" y="17"/>
                        <a:pt x="24" y="20"/>
                      </a:cubicBezTo>
                      <a:cubicBezTo>
                        <a:pt x="32" y="16"/>
                        <a:pt x="32" y="16"/>
                        <a:pt x="32" y="16"/>
                      </a:cubicBezTo>
                      <a:cubicBezTo>
                        <a:pt x="32" y="16"/>
                        <a:pt x="62" y="32"/>
                        <a:pt x="87" y="32"/>
                      </a:cubicBezTo>
                      <a:cubicBezTo>
                        <a:pt x="95" y="32"/>
                        <a:pt x="102" y="30"/>
                        <a:pt x="108" y="26"/>
                      </a:cubicBezTo>
                      <a:cubicBezTo>
                        <a:pt x="110" y="25"/>
                        <a:pt x="111" y="24"/>
                        <a:pt x="111" y="22"/>
                      </a:cubicBezTo>
                      <a:cubicBezTo>
                        <a:pt x="111" y="21"/>
                        <a:pt x="112" y="18"/>
                        <a:pt x="112" y="16"/>
                      </a:cubicBezTo>
                      <a:cubicBezTo>
                        <a:pt x="111" y="18"/>
                        <a:pt x="111" y="19"/>
                        <a:pt x="109" y="20"/>
                      </a:cubicBezTo>
                      <a:close/>
                    </a:path>
                  </a:pathLst>
                </a:custGeom>
                <a:solidFill>
                  <a:srgbClr val="3A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75" name="Freeform 1291">
                  <a:extLst>
                    <a:ext uri="{FF2B5EF4-FFF2-40B4-BE49-F238E27FC236}">
                      <a16:creationId xmlns:a16="http://schemas.microsoft.com/office/drawing/2014/main" id="{E754FEC9-FDFA-47C1-99E6-6C85677933B4}"/>
                    </a:ext>
                  </a:extLst>
                </p:cNvPr>
                <p:cNvSpPr>
                  <a:spLocks/>
                </p:cNvSpPr>
                <p:nvPr/>
              </p:nvSpPr>
              <p:spPr bwMode="gray">
                <a:xfrm>
                  <a:off x="5207000" y="5002214"/>
                  <a:ext cx="349250" cy="180975"/>
                </a:xfrm>
                <a:custGeom>
                  <a:avLst/>
                  <a:gdLst>
                    <a:gd name="T0" fmla="*/ 3 w 118"/>
                    <a:gd name="T1" fmla="*/ 4 h 61"/>
                    <a:gd name="T2" fmla="*/ 2 w 118"/>
                    <a:gd name="T3" fmla="*/ 31 h 61"/>
                    <a:gd name="T4" fmla="*/ 63 w 118"/>
                    <a:gd name="T5" fmla="*/ 53 h 61"/>
                    <a:gd name="T6" fmla="*/ 110 w 118"/>
                    <a:gd name="T7" fmla="*/ 51 h 61"/>
                    <a:gd name="T8" fmla="*/ 95 w 118"/>
                    <a:gd name="T9" fmla="*/ 33 h 61"/>
                    <a:gd name="T10" fmla="*/ 49 w 118"/>
                    <a:gd name="T11" fmla="*/ 3 h 61"/>
                    <a:gd name="T12" fmla="*/ 24 w 118"/>
                    <a:gd name="T13" fmla="*/ 11 h 61"/>
                    <a:gd name="T14" fmla="*/ 8 w 118"/>
                    <a:gd name="T15" fmla="*/ 2 h 61"/>
                    <a:gd name="T16" fmla="*/ 3 w 118"/>
                    <a:gd name="T17" fmla="*/ 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61">
                      <a:moveTo>
                        <a:pt x="3" y="4"/>
                      </a:moveTo>
                      <a:cubicBezTo>
                        <a:pt x="1" y="14"/>
                        <a:pt x="0" y="22"/>
                        <a:pt x="2" y="31"/>
                      </a:cubicBezTo>
                      <a:cubicBezTo>
                        <a:pt x="10" y="36"/>
                        <a:pt x="60" y="52"/>
                        <a:pt x="63" y="53"/>
                      </a:cubicBezTo>
                      <a:cubicBezTo>
                        <a:pt x="75" y="56"/>
                        <a:pt x="97" y="61"/>
                        <a:pt x="110" y="51"/>
                      </a:cubicBezTo>
                      <a:cubicBezTo>
                        <a:pt x="118" y="45"/>
                        <a:pt x="107" y="39"/>
                        <a:pt x="95" y="33"/>
                      </a:cubicBezTo>
                      <a:cubicBezTo>
                        <a:pt x="82" y="27"/>
                        <a:pt x="60" y="15"/>
                        <a:pt x="49" y="3"/>
                      </a:cubicBezTo>
                      <a:cubicBezTo>
                        <a:pt x="38" y="5"/>
                        <a:pt x="29" y="11"/>
                        <a:pt x="24" y="11"/>
                      </a:cubicBezTo>
                      <a:cubicBezTo>
                        <a:pt x="18" y="11"/>
                        <a:pt x="13" y="8"/>
                        <a:pt x="8" y="2"/>
                      </a:cubicBezTo>
                      <a:cubicBezTo>
                        <a:pt x="7" y="0"/>
                        <a:pt x="4" y="2"/>
                        <a:pt x="3" y="4"/>
                      </a:cubicBezTo>
                      <a:close/>
                    </a:path>
                  </a:pathLst>
                </a:custGeom>
                <a:solidFill>
                  <a:srgbClr val="4743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76" name="Freeform 1292">
                  <a:extLst>
                    <a:ext uri="{FF2B5EF4-FFF2-40B4-BE49-F238E27FC236}">
                      <a16:creationId xmlns:a16="http://schemas.microsoft.com/office/drawing/2014/main" id="{391918B0-3317-4F32-9583-91327DF3BF96}"/>
                    </a:ext>
                  </a:extLst>
                </p:cNvPr>
                <p:cNvSpPr>
                  <a:spLocks/>
                </p:cNvSpPr>
                <p:nvPr/>
              </p:nvSpPr>
              <p:spPr bwMode="gray">
                <a:xfrm>
                  <a:off x="5368925" y="3930651"/>
                  <a:ext cx="211138" cy="174625"/>
                </a:xfrm>
                <a:custGeom>
                  <a:avLst/>
                  <a:gdLst>
                    <a:gd name="T0" fmla="*/ 68 w 71"/>
                    <a:gd name="T1" fmla="*/ 23 h 59"/>
                    <a:gd name="T2" fmla="*/ 45 w 71"/>
                    <a:gd name="T3" fmla="*/ 2 h 59"/>
                    <a:gd name="T4" fmla="*/ 39 w 71"/>
                    <a:gd name="T5" fmla="*/ 0 h 59"/>
                    <a:gd name="T6" fmla="*/ 22 w 71"/>
                    <a:gd name="T7" fmla="*/ 6 h 59"/>
                    <a:gd name="T8" fmla="*/ 5 w 71"/>
                    <a:gd name="T9" fmla="*/ 7 h 59"/>
                    <a:gd name="T10" fmla="*/ 1 w 71"/>
                    <a:gd name="T11" fmla="*/ 19 h 59"/>
                    <a:gd name="T12" fmla="*/ 8 w 71"/>
                    <a:gd name="T13" fmla="*/ 53 h 59"/>
                    <a:gd name="T14" fmla="*/ 14 w 71"/>
                    <a:gd name="T15" fmla="*/ 58 h 59"/>
                    <a:gd name="T16" fmla="*/ 18 w 71"/>
                    <a:gd name="T17" fmla="*/ 52 h 59"/>
                    <a:gd name="T18" fmla="*/ 18 w 71"/>
                    <a:gd name="T19" fmla="*/ 54 h 59"/>
                    <a:gd name="T20" fmla="*/ 25 w 71"/>
                    <a:gd name="T21" fmla="*/ 58 h 59"/>
                    <a:gd name="T22" fmla="*/ 29 w 71"/>
                    <a:gd name="T23" fmla="*/ 52 h 59"/>
                    <a:gd name="T24" fmla="*/ 29 w 71"/>
                    <a:gd name="T25" fmla="*/ 52 h 59"/>
                    <a:gd name="T26" fmla="*/ 36 w 71"/>
                    <a:gd name="T27" fmla="*/ 57 h 59"/>
                    <a:gd name="T28" fmla="*/ 41 w 71"/>
                    <a:gd name="T29" fmla="*/ 50 h 59"/>
                    <a:gd name="T30" fmla="*/ 40 w 71"/>
                    <a:gd name="T31" fmla="*/ 47 h 59"/>
                    <a:gd name="T32" fmla="*/ 47 w 71"/>
                    <a:gd name="T33" fmla="*/ 52 h 59"/>
                    <a:gd name="T34" fmla="*/ 51 w 71"/>
                    <a:gd name="T35" fmla="*/ 45 h 59"/>
                    <a:gd name="T36" fmla="*/ 47 w 71"/>
                    <a:gd name="T37" fmla="*/ 20 h 59"/>
                    <a:gd name="T38" fmla="*/ 60 w 71"/>
                    <a:gd name="T39" fmla="*/ 32 h 59"/>
                    <a:gd name="T40" fmla="*/ 69 w 71"/>
                    <a:gd name="T41" fmla="*/ 32 h 59"/>
                    <a:gd name="T42" fmla="*/ 68 w 71"/>
                    <a:gd name="T43" fmla="*/ 2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59">
                      <a:moveTo>
                        <a:pt x="68" y="23"/>
                      </a:moveTo>
                      <a:cubicBezTo>
                        <a:pt x="68" y="23"/>
                        <a:pt x="46" y="3"/>
                        <a:pt x="45" y="2"/>
                      </a:cubicBezTo>
                      <a:cubicBezTo>
                        <a:pt x="43" y="1"/>
                        <a:pt x="41" y="0"/>
                        <a:pt x="39" y="0"/>
                      </a:cubicBezTo>
                      <a:cubicBezTo>
                        <a:pt x="38" y="0"/>
                        <a:pt x="33" y="4"/>
                        <a:pt x="22" y="6"/>
                      </a:cubicBezTo>
                      <a:cubicBezTo>
                        <a:pt x="12" y="8"/>
                        <a:pt x="7" y="7"/>
                        <a:pt x="5" y="7"/>
                      </a:cubicBezTo>
                      <a:cubicBezTo>
                        <a:pt x="3" y="9"/>
                        <a:pt x="0" y="12"/>
                        <a:pt x="1" y="19"/>
                      </a:cubicBezTo>
                      <a:cubicBezTo>
                        <a:pt x="8" y="53"/>
                        <a:pt x="8" y="53"/>
                        <a:pt x="8" y="53"/>
                      </a:cubicBezTo>
                      <a:cubicBezTo>
                        <a:pt x="8" y="56"/>
                        <a:pt x="11" y="58"/>
                        <a:pt x="14" y="58"/>
                      </a:cubicBezTo>
                      <a:cubicBezTo>
                        <a:pt x="17" y="57"/>
                        <a:pt x="18" y="54"/>
                        <a:pt x="18" y="52"/>
                      </a:cubicBezTo>
                      <a:cubicBezTo>
                        <a:pt x="18" y="54"/>
                        <a:pt x="18" y="54"/>
                        <a:pt x="18" y="54"/>
                      </a:cubicBezTo>
                      <a:cubicBezTo>
                        <a:pt x="19" y="57"/>
                        <a:pt x="22" y="59"/>
                        <a:pt x="25" y="58"/>
                      </a:cubicBezTo>
                      <a:cubicBezTo>
                        <a:pt x="28" y="57"/>
                        <a:pt x="30" y="55"/>
                        <a:pt x="29" y="52"/>
                      </a:cubicBezTo>
                      <a:cubicBezTo>
                        <a:pt x="29" y="52"/>
                        <a:pt x="29" y="52"/>
                        <a:pt x="29" y="52"/>
                      </a:cubicBezTo>
                      <a:cubicBezTo>
                        <a:pt x="30" y="55"/>
                        <a:pt x="33" y="57"/>
                        <a:pt x="36" y="57"/>
                      </a:cubicBezTo>
                      <a:cubicBezTo>
                        <a:pt x="39" y="56"/>
                        <a:pt x="41" y="53"/>
                        <a:pt x="41" y="50"/>
                      </a:cubicBezTo>
                      <a:cubicBezTo>
                        <a:pt x="40" y="47"/>
                        <a:pt x="40" y="47"/>
                        <a:pt x="40" y="47"/>
                      </a:cubicBezTo>
                      <a:cubicBezTo>
                        <a:pt x="41" y="50"/>
                        <a:pt x="44" y="52"/>
                        <a:pt x="47" y="52"/>
                      </a:cubicBezTo>
                      <a:cubicBezTo>
                        <a:pt x="50" y="51"/>
                        <a:pt x="52" y="48"/>
                        <a:pt x="51" y="45"/>
                      </a:cubicBezTo>
                      <a:cubicBezTo>
                        <a:pt x="47" y="20"/>
                        <a:pt x="47" y="20"/>
                        <a:pt x="47" y="20"/>
                      </a:cubicBezTo>
                      <a:cubicBezTo>
                        <a:pt x="60" y="32"/>
                        <a:pt x="60" y="32"/>
                        <a:pt x="60" y="32"/>
                      </a:cubicBezTo>
                      <a:cubicBezTo>
                        <a:pt x="63" y="35"/>
                        <a:pt x="67" y="35"/>
                        <a:pt x="69" y="32"/>
                      </a:cubicBezTo>
                      <a:cubicBezTo>
                        <a:pt x="71" y="30"/>
                        <a:pt x="71" y="26"/>
                        <a:pt x="68" y="23"/>
                      </a:cubicBezTo>
                    </a:path>
                  </a:pathLst>
                </a:custGeom>
                <a:solidFill>
                  <a:srgbClr val="E8C6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77" name="Freeform 1293">
                  <a:extLst>
                    <a:ext uri="{FF2B5EF4-FFF2-40B4-BE49-F238E27FC236}">
                      <a16:creationId xmlns:a16="http://schemas.microsoft.com/office/drawing/2014/main" id="{4344C40D-3D8E-4FF5-ADFB-9056E130BC32}"/>
                    </a:ext>
                  </a:extLst>
                </p:cNvPr>
                <p:cNvSpPr>
                  <a:spLocks/>
                </p:cNvSpPr>
                <p:nvPr/>
              </p:nvSpPr>
              <p:spPr bwMode="gray">
                <a:xfrm>
                  <a:off x="5372100" y="3886201"/>
                  <a:ext cx="112713" cy="71438"/>
                </a:xfrm>
                <a:custGeom>
                  <a:avLst/>
                  <a:gdLst>
                    <a:gd name="T0" fmla="*/ 19 w 38"/>
                    <a:gd name="T1" fmla="*/ 6 h 24"/>
                    <a:gd name="T2" fmla="*/ 0 w 38"/>
                    <a:gd name="T3" fmla="*/ 8 h 24"/>
                    <a:gd name="T4" fmla="*/ 3 w 38"/>
                    <a:gd name="T5" fmla="*/ 22 h 24"/>
                    <a:gd name="T6" fmla="*/ 21 w 38"/>
                    <a:gd name="T7" fmla="*/ 21 h 24"/>
                    <a:gd name="T8" fmla="*/ 38 w 38"/>
                    <a:gd name="T9" fmla="*/ 14 h 24"/>
                    <a:gd name="T10" fmla="*/ 35 w 38"/>
                    <a:gd name="T11" fmla="*/ 0 h 24"/>
                    <a:gd name="T12" fmla="*/ 19 w 38"/>
                    <a:gd name="T13" fmla="*/ 6 h 24"/>
                  </a:gdLst>
                  <a:ahLst/>
                  <a:cxnLst>
                    <a:cxn ang="0">
                      <a:pos x="T0" y="T1"/>
                    </a:cxn>
                    <a:cxn ang="0">
                      <a:pos x="T2" y="T3"/>
                    </a:cxn>
                    <a:cxn ang="0">
                      <a:pos x="T4" y="T5"/>
                    </a:cxn>
                    <a:cxn ang="0">
                      <a:pos x="T6" y="T7"/>
                    </a:cxn>
                    <a:cxn ang="0">
                      <a:pos x="T8" y="T9"/>
                    </a:cxn>
                    <a:cxn ang="0">
                      <a:pos x="T10" y="T11"/>
                    </a:cxn>
                    <a:cxn ang="0">
                      <a:pos x="T12" y="T13"/>
                    </a:cxn>
                  </a:cxnLst>
                  <a:rect l="0" t="0" r="r" b="b"/>
                  <a:pathLst>
                    <a:path w="38" h="24">
                      <a:moveTo>
                        <a:pt x="19" y="6"/>
                      </a:moveTo>
                      <a:cubicBezTo>
                        <a:pt x="10" y="8"/>
                        <a:pt x="3" y="8"/>
                        <a:pt x="0" y="8"/>
                      </a:cubicBezTo>
                      <a:cubicBezTo>
                        <a:pt x="3" y="22"/>
                        <a:pt x="3" y="22"/>
                        <a:pt x="3" y="22"/>
                      </a:cubicBezTo>
                      <a:cubicBezTo>
                        <a:pt x="3" y="22"/>
                        <a:pt x="8" y="24"/>
                        <a:pt x="21" y="21"/>
                      </a:cubicBezTo>
                      <a:cubicBezTo>
                        <a:pt x="34" y="18"/>
                        <a:pt x="38" y="14"/>
                        <a:pt x="38" y="14"/>
                      </a:cubicBezTo>
                      <a:cubicBezTo>
                        <a:pt x="35" y="0"/>
                        <a:pt x="35" y="0"/>
                        <a:pt x="35" y="0"/>
                      </a:cubicBezTo>
                      <a:cubicBezTo>
                        <a:pt x="32" y="2"/>
                        <a:pt x="27" y="4"/>
                        <a:pt x="19"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78" name="Freeform 1294">
                  <a:extLst>
                    <a:ext uri="{FF2B5EF4-FFF2-40B4-BE49-F238E27FC236}">
                      <a16:creationId xmlns:a16="http://schemas.microsoft.com/office/drawing/2014/main" id="{1C771279-D917-4E2A-90E0-52D2AFC83F90}"/>
                    </a:ext>
                  </a:extLst>
                </p:cNvPr>
                <p:cNvSpPr>
                  <a:spLocks/>
                </p:cNvSpPr>
                <p:nvPr/>
              </p:nvSpPr>
              <p:spPr bwMode="gray">
                <a:xfrm>
                  <a:off x="5230813" y="2919414"/>
                  <a:ext cx="254000" cy="993775"/>
                </a:xfrm>
                <a:custGeom>
                  <a:avLst/>
                  <a:gdLst>
                    <a:gd name="T0" fmla="*/ 17 w 86"/>
                    <a:gd name="T1" fmla="*/ 8 h 335"/>
                    <a:gd name="T2" fmla="*/ 36 w 86"/>
                    <a:gd name="T3" fmla="*/ 0 h 335"/>
                    <a:gd name="T4" fmla="*/ 56 w 86"/>
                    <a:gd name="T5" fmla="*/ 9 h 335"/>
                    <a:gd name="T6" fmla="*/ 70 w 86"/>
                    <a:gd name="T7" fmla="*/ 106 h 335"/>
                    <a:gd name="T8" fmla="*/ 71 w 86"/>
                    <a:gd name="T9" fmla="*/ 195 h 335"/>
                    <a:gd name="T10" fmla="*/ 83 w 86"/>
                    <a:gd name="T11" fmla="*/ 248 h 335"/>
                    <a:gd name="T12" fmla="*/ 86 w 86"/>
                    <a:gd name="T13" fmla="*/ 325 h 335"/>
                    <a:gd name="T14" fmla="*/ 67 w 86"/>
                    <a:gd name="T15" fmla="*/ 332 h 335"/>
                    <a:gd name="T16" fmla="*/ 45 w 86"/>
                    <a:gd name="T17" fmla="*/ 334 h 335"/>
                    <a:gd name="T18" fmla="*/ 20 w 86"/>
                    <a:gd name="T19" fmla="*/ 198 h 335"/>
                    <a:gd name="T20" fmla="*/ 7 w 86"/>
                    <a:gd name="T21" fmla="*/ 110 h 335"/>
                    <a:gd name="T22" fmla="*/ 17 w 86"/>
                    <a:gd name="T23" fmla="*/ 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335">
                      <a:moveTo>
                        <a:pt x="17" y="8"/>
                      </a:moveTo>
                      <a:cubicBezTo>
                        <a:pt x="22" y="2"/>
                        <a:pt x="28" y="0"/>
                        <a:pt x="36" y="0"/>
                      </a:cubicBezTo>
                      <a:cubicBezTo>
                        <a:pt x="44" y="0"/>
                        <a:pt x="51" y="3"/>
                        <a:pt x="56" y="9"/>
                      </a:cubicBezTo>
                      <a:cubicBezTo>
                        <a:pt x="69" y="24"/>
                        <a:pt x="74" y="56"/>
                        <a:pt x="70" y="106"/>
                      </a:cubicBezTo>
                      <a:cubicBezTo>
                        <a:pt x="70" y="119"/>
                        <a:pt x="71" y="195"/>
                        <a:pt x="71" y="195"/>
                      </a:cubicBezTo>
                      <a:cubicBezTo>
                        <a:pt x="72" y="201"/>
                        <a:pt x="82" y="231"/>
                        <a:pt x="83" y="248"/>
                      </a:cubicBezTo>
                      <a:cubicBezTo>
                        <a:pt x="85" y="273"/>
                        <a:pt x="86" y="325"/>
                        <a:pt x="86" y="325"/>
                      </a:cubicBezTo>
                      <a:cubicBezTo>
                        <a:pt x="86" y="325"/>
                        <a:pt x="81" y="329"/>
                        <a:pt x="67" y="332"/>
                      </a:cubicBezTo>
                      <a:cubicBezTo>
                        <a:pt x="53" y="335"/>
                        <a:pt x="45" y="334"/>
                        <a:pt x="45" y="334"/>
                      </a:cubicBezTo>
                      <a:cubicBezTo>
                        <a:pt x="44" y="330"/>
                        <a:pt x="22" y="231"/>
                        <a:pt x="20" y="198"/>
                      </a:cubicBezTo>
                      <a:cubicBezTo>
                        <a:pt x="14" y="169"/>
                        <a:pt x="7" y="110"/>
                        <a:pt x="7" y="110"/>
                      </a:cubicBezTo>
                      <a:cubicBezTo>
                        <a:pt x="4" y="73"/>
                        <a:pt x="0" y="26"/>
                        <a:pt x="17" y="8"/>
                      </a:cubicBezTo>
                      <a:close/>
                    </a:path>
                  </a:pathLst>
                </a:custGeom>
                <a:solidFill>
                  <a:srgbClr val="4D4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79" name="Freeform 1295">
                  <a:extLst>
                    <a:ext uri="{FF2B5EF4-FFF2-40B4-BE49-F238E27FC236}">
                      <a16:creationId xmlns:a16="http://schemas.microsoft.com/office/drawing/2014/main" id="{B3EC2102-3844-4948-BBDC-8681E0B0BA82}"/>
                    </a:ext>
                  </a:extLst>
                </p:cNvPr>
                <p:cNvSpPr>
                  <a:spLocks/>
                </p:cNvSpPr>
                <p:nvPr/>
              </p:nvSpPr>
              <p:spPr bwMode="gray">
                <a:xfrm>
                  <a:off x="5265738" y="3814764"/>
                  <a:ext cx="355600" cy="252413"/>
                </a:xfrm>
                <a:custGeom>
                  <a:avLst/>
                  <a:gdLst>
                    <a:gd name="T0" fmla="*/ 0 w 120"/>
                    <a:gd name="T1" fmla="*/ 18 h 85"/>
                    <a:gd name="T2" fmla="*/ 18 w 120"/>
                    <a:gd name="T3" fmla="*/ 0 h 85"/>
                    <a:gd name="T4" fmla="*/ 102 w 120"/>
                    <a:gd name="T5" fmla="*/ 0 h 85"/>
                    <a:gd name="T6" fmla="*/ 120 w 120"/>
                    <a:gd name="T7" fmla="*/ 18 h 85"/>
                    <a:gd name="T8" fmla="*/ 120 w 120"/>
                    <a:gd name="T9" fmla="*/ 85 h 85"/>
                    <a:gd name="T10" fmla="*/ 0 w 120"/>
                    <a:gd name="T11" fmla="*/ 85 h 85"/>
                    <a:gd name="T12" fmla="*/ 0 w 120"/>
                    <a:gd name="T13" fmla="*/ 18 h 85"/>
                  </a:gdLst>
                  <a:ahLst/>
                  <a:cxnLst>
                    <a:cxn ang="0">
                      <a:pos x="T0" y="T1"/>
                    </a:cxn>
                    <a:cxn ang="0">
                      <a:pos x="T2" y="T3"/>
                    </a:cxn>
                    <a:cxn ang="0">
                      <a:pos x="T4" y="T5"/>
                    </a:cxn>
                    <a:cxn ang="0">
                      <a:pos x="T6" y="T7"/>
                    </a:cxn>
                    <a:cxn ang="0">
                      <a:pos x="T8" y="T9"/>
                    </a:cxn>
                    <a:cxn ang="0">
                      <a:pos x="T10" y="T11"/>
                    </a:cxn>
                    <a:cxn ang="0">
                      <a:pos x="T12" y="T13"/>
                    </a:cxn>
                  </a:cxnLst>
                  <a:rect l="0" t="0" r="r" b="b"/>
                  <a:pathLst>
                    <a:path w="120" h="85">
                      <a:moveTo>
                        <a:pt x="0" y="18"/>
                      </a:moveTo>
                      <a:cubicBezTo>
                        <a:pt x="0" y="8"/>
                        <a:pt x="8" y="0"/>
                        <a:pt x="18" y="0"/>
                      </a:cubicBezTo>
                      <a:cubicBezTo>
                        <a:pt x="102" y="0"/>
                        <a:pt x="102" y="0"/>
                        <a:pt x="102" y="0"/>
                      </a:cubicBezTo>
                      <a:cubicBezTo>
                        <a:pt x="112" y="0"/>
                        <a:pt x="120" y="8"/>
                        <a:pt x="120" y="18"/>
                      </a:cubicBezTo>
                      <a:cubicBezTo>
                        <a:pt x="120" y="85"/>
                        <a:pt x="120" y="85"/>
                        <a:pt x="120" y="85"/>
                      </a:cubicBezTo>
                      <a:cubicBezTo>
                        <a:pt x="0" y="85"/>
                        <a:pt x="0" y="85"/>
                        <a:pt x="0" y="85"/>
                      </a:cubicBezTo>
                      <a:cubicBezTo>
                        <a:pt x="0" y="18"/>
                        <a:pt x="0" y="18"/>
                        <a:pt x="0" y="18"/>
                      </a:cubicBezTo>
                    </a:path>
                  </a:pathLst>
                </a:custGeom>
                <a:solidFill>
                  <a:srgbClr val="6A7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80" name="Freeform 1296">
                  <a:extLst>
                    <a:ext uri="{FF2B5EF4-FFF2-40B4-BE49-F238E27FC236}">
                      <a16:creationId xmlns:a16="http://schemas.microsoft.com/office/drawing/2014/main" id="{4D65D5C3-5B5B-42F3-8DC2-6CDCF2CDB897}"/>
                    </a:ext>
                  </a:extLst>
                </p:cNvPr>
                <p:cNvSpPr>
                  <a:spLocks/>
                </p:cNvSpPr>
                <p:nvPr/>
              </p:nvSpPr>
              <p:spPr bwMode="gray">
                <a:xfrm>
                  <a:off x="5265738" y="3814764"/>
                  <a:ext cx="355600" cy="252413"/>
                </a:xfrm>
                <a:custGeom>
                  <a:avLst/>
                  <a:gdLst>
                    <a:gd name="T0" fmla="*/ 102 w 120"/>
                    <a:gd name="T1" fmla="*/ 7 h 85"/>
                    <a:gd name="T2" fmla="*/ 18 w 120"/>
                    <a:gd name="T3" fmla="*/ 7 h 85"/>
                    <a:gd name="T4" fmla="*/ 7 w 120"/>
                    <a:gd name="T5" fmla="*/ 18 h 85"/>
                    <a:gd name="T6" fmla="*/ 7 w 120"/>
                    <a:gd name="T7" fmla="*/ 78 h 85"/>
                    <a:gd name="T8" fmla="*/ 7 w 120"/>
                    <a:gd name="T9" fmla="*/ 85 h 85"/>
                    <a:gd name="T10" fmla="*/ 0 w 120"/>
                    <a:gd name="T11" fmla="*/ 85 h 85"/>
                    <a:gd name="T12" fmla="*/ 0 w 120"/>
                    <a:gd name="T13" fmla="*/ 18 h 85"/>
                    <a:gd name="T14" fmla="*/ 18 w 120"/>
                    <a:gd name="T15" fmla="*/ 0 h 85"/>
                    <a:gd name="T16" fmla="*/ 102 w 120"/>
                    <a:gd name="T17" fmla="*/ 0 h 85"/>
                    <a:gd name="T18" fmla="*/ 120 w 120"/>
                    <a:gd name="T19" fmla="*/ 18 h 85"/>
                    <a:gd name="T20" fmla="*/ 120 w 120"/>
                    <a:gd name="T21" fmla="*/ 85 h 85"/>
                    <a:gd name="T22" fmla="*/ 114 w 120"/>
                    <a:gd name="T23" fmla="*/ 85 h 85"/>
                    <a:gd name="T24" fmla="*/ 114 w 120"/>
                    <a:gd name="T25" fmla="*/ 18 h 85"/>
                    <a:gd name="T26" fmla="*/ 102 w 120"/>
                    <a:gd name="T27" fmla="*/ 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5">
                      <a:moveTo>
                        <a:pt x="102" y="7"/>
                      </a:moveTo>
                      <a:cubicBezTo>
                        <a:pt x="18" y="7"/>
                        <a:pt x="18" y="7"/>
                        <a:pt x="18" y="7"/>
                      </a:cubicBezTo>
                      <a:cubicBezTo>
                        <a:pt x="12" y="7"/>
                        <a:pt x="7" y="12"/>
                        <a:pt x="7" y="18"/>
                      </a:cubicBezTo>
                      <a:cubicBezTo>
                        <a:pt x="7" y="78"/>
                        <a:pt x="7" y="78"/>
                        <a:pt x="7" y="78"/>
                      </a:cubicBezTo>
                      <a:cubicBezTo>
                        <a:pt x="7" y="85"/>
                        <a:pt x="7" y="85"/>
                        <a:pt x="7" y="85"/>
                      </a:cubicBezTo>
                      <a:cubicBezTo>
                        <a:pt x="0" y="85"/>
                        <a:pt x="0" y="85"/>
                        <a:pt x="0" y="85"/>
                      </a:cubicBezTo>
                      <a:cubicBezTo>
                        <a:pt x="0" y="18"/>
                        <a:pt x="0" y="18"/>
                        <a:pt x="0" y="18"/>
                      </a:cubicBezTo>
                      <a:cubicBezTo>
                        <a:pt x="0" y="8"/>
                        <a:pt x="8" y="0"/>
                        <a:pt x="18" y="0"/>
                      </a:cubicBezTo>
                      <a:cubicBezTo>
                        <a:pt x="102" y="0"/>
                        <a:pt x="102" y="0"/>
                        <a:pt x="102" y="0"/>
                      </a:cubicBezTo>
                      <a:cubicBezTo>
                        <a:pt x="112" y="0"/>
                        <a:pt x="120" y="8"/>
                        <a:pt x="120" y="18"/>
                      </a:cubicBezTo>
                      <a:cubicBezTo>
                        <a:pt x="120" y="85"/>
                        <a:pt x="120" y="85"/>
                        <a:pt x="120" y="85"/>
                      </a:cubicBezTo>
                      <a:cubicBezTo>
                        <a:pt x="114" y="85"/>
                        <a:pt x="114" y="85"/>
                        <a:pt x="114" y="85"/>
                      </a:cubicBezTo>
                      <a:cubicBezTo>
                        <a:pt x="114" y="18"/>
                        <a:pt x="114" y="18"/>
                        <a:pt x="114" y="18"/>
                      </a:cubicBezTo>
                      <a:cubicBezTo>
                        <a:pt x="114" y="12"/>
                        <a:pt x="109" y="7"/>
                        <a:pt x="102" y="7"/>
                      </a:cubicBezTo>
                    </a:path>
                  </a:pathLst>
                </a:custGeom>
                <a:solidFill>
                  <a:srgbClr val="555B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81" name="Freeform 1297">
                  <a:extLst>
                    <a:ext uri="{FF2B5EF4-FFF2-40B4-BE49-F238E27FC236}">
                      <a16:creationId xmlns:a16="http://schemas.microsoft.com/office/drawing/2014/main" id="{2B2E09E6-57AB-4B47-A0D0-A9E8D2FE9D01}"/>
                    </a:ext>
                  </a:extLst>
                </p:cNvPr>
                <p:cNvSpPr>
                  <a:spLocks/>
                </p:cNvSpPr>
                <p:nvPr/>
              </p:nvSpPr>
              <p:spPr bwMode="gray">
                <a:xfrm>
                  <a:off x="5422900" y="3797301"/>
                  <a:ext cx="44450" cy="101600"/>
                </a:xfrm>
                <a:custGeom>
                  <a:avLst/>
                  <a:gdLst>
                    <a:gd name="T0" fmla="*/ 0 w 15"/>
                    <a:gd name="T1" fmla="*/ 4 h 34"/>
                    <a:gd name="T2" fmla="*/ 4 w 15"/>
                    <a:gd name="T3" fmla="*/ 0 h 34"/>
                    <a:gd name="T4" fmla="*/ 10 w 15"/>
                    <a:gd name="T5" fmla="*/ 0 h 34"/>
                    <a:gd name="T6" fmla="*/ 15 w 15"/>
                    <a:gd name="T7" fmla="*/ 4 h 34"/>
                    <a:gd name="T8" fmla="*/ 15 w 15"/>
                    <a:gd name="T9" fmla="*/ 34 h 34"/>
                    <a:gd name="T10" fmla="*/ 0 w 15"/>
                    <a:gd name="T11" fmla="*/ 34 h 34"/>
                    <a:gd name="T12" fmla="*/ 0 w 15"/>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5" h="34">
                      <a:moveTo>
                        <a:pt x="0" y="4"/>
                      </a:moveTo>
                      <a:cubicBezTo>
                        <a:pt x="0" y="2"/>
                        <a:pt x="2" y="0"/>
                        <a:pt x="4" y="0"/>
                      </a:cubicBezTo>
                      <a:cubicBezTo>
                        <a:pt x="10" y="0"/>
                        <a:pt x="10" y="0"/>
                        <a:pt x="10" y="0"/>
                      </a:cubicBezTo>
                      <a:cubicBezTo>
                        <a:pt x="13" y="0"/>
                        <a:pt x="15" y="2"/>
                        <a:pt x="15" y="4"/>
                      </a:cubicBezTo>
                      <a:cubicBezTo>
                        <a:pt x="15" y="34"/>
                        <a:pt x="15" y="34"/>
                        <a:pt x="15" y="34"/>
                      </a:cubicBezTo>
                      <a:cubicBezTo>
                        <a:pt x="0" y="34"/>
                        <a:pt x="0" y="34"/>
                        <a:pt x="0" y="34"/>
                      </a:cubicBezTo>
                      <a:lnTo>
                        <a:pt x="0" y="4"/>
                      </a:lnTo>
                      <a:close/>
                    </a:path>
                  </a:pathLst>
                </a:custGeom>
                <a:solidFill>
                  <a:srgbClr val="797F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82" name="Freeform 1298">
                  <a:extLst>
                    <a:ext uri="{FF2B5EF4-FFF2-40B4-BE49-F238E27FC236}">
                      <a16:creationId xmlns:a16="http://schemas.microsoft.com/office/drawing/2014/main" id="{C094F9AF-13E7-4398-B316-A6EB487B361A}"/>
                    </a:ext>
                  </a:extLst>
                </p:cNvPr>
                <p:cNvSpPr>
                  <a:spLocks/>
                </p:cNvSpPr>
                <p:nvPr/>
              </p:nvSpPr>
              <p:spPr bwMode="gray">
                <a:xfrm>
                  <a:off x="5286375" y="4043364"/>
                  <a:ext cx="317500" cy="23813"/>
                </a:xfrm>
                <a:custGeom>
                  <a:avLst/>
                  <a:gdLst>
                    <a:gd name="T0" fmla="*/ 200 w 200"/>
                    <a:gd name="T1" fmla="*/ 0 h 15"/>
                    <a:gd name="T2" fmla="*/ 0 w 200"/>
                    <a:gd name="T3" fmla="*/ 0 h 15"/>
                    <a:gd name="T4" fmla="*/ 0 w 200"/>
                    <a:gd name="T5" fmla="*/ 2 h 15"/>
                    <a:gd name="T6" fmla="*/ 0 w 200"/>
                    <a:gd name="T7" fmla="*/ 15 h 15"/>
                    <a:gd name="T8" fmla="*/ 200 w 200"/>
                    <a:gd name="T9" fmla="*/ 15 h 15"/>
                    <a:gd name="T10" fmla="*/ 200 w 200"/>
                    <a:gd name="T11" fmla="*/ 0 h 15"/>
                  </a:gdLst>
                  <a:ahLst/>
                  <a:cxnLst>
                    <a:cxn ang="0">
                      <a:pos x="T0" y="T1"/>
                    </a:cxn>
                    <a:cxn ang="0">
                      <a:pos x="T2" y="T3"/>
                    </a:cxn>
                    <a:cxn ang="0">
                      <a:pos x="T4" y="T5"/>
                    </a:cxn>
                    <a:cxn ang="0">
                      <a:pos x="T6" y="T7"/>
                    </a:cxn>
                    <a:cxn ang="0">
                      <a:pos x="T8" y="T9"/>
                    </a:cxn>
                    <a:cxn ang="0">
                      <a:pos x="T10" y="T11"/>
                    </a:cxn>
                  </a:cxnLst>
                  <a:rect l="0" t="0" r="r" b="b"/>
                  <a:pathLst>
                    <a:path w="200" h="15">
                      <a:moveTo>
                        <a:pt x="200" y="0"/>
                      </a:moveTo>
                      <a:lnTo>
                        <a:pt x="0" y="0"/>
                      </a:lnTo>
                      <a:lnTo>
                        <a:pt x="0" y="2"/>
                      </a:lnTo>
                      <a:lnTo>
                        <a:pt x="0" y="15"/>
                      </a:lnTo>
                      <a:lnTo>
                        <a:pt x="200" y="15"/>
                      </a:lnTo>
                      <a:lnTo>
                        <a:pt x="200" y="0"/>
                      </a:lnTo>
                      <a:close/>
                    </a:path>
                  </a:pathLst>
                </a:custGeom>
                <a:solidFill>
                  <a:srgbClr val="616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83" name="Freeform 1299">
                  <a:extLst>
                    <a:ext uri="{FF2B5EF4-FFF2-40B4-BE49-F238E27FC236}">
                      <a16:creationId xmlns:a16="http://schemas.microsoft.com/office/drawing/2014/main" id="{CCFD370F-4F9D-4789-BB2F-63F0FCFEBAB1}"/>
                    </a:ext>
                  </a:extLst>
                </p:cNvPr>
                <p:cNvSpPr>
                  <a:spLocks/>
                </p:cNvSpPr>
                <p:nvPr/>
              </p:nvSpPr>
              <p:spPr bwMode="gray">
                <a:xfrm>
                  <a:off x="5286375" y="4043364"/>
                  <a:ext cx="317500" cy="23813"/>
                </a:xfrm>
                <a:custGeom>
                  <a:avLst/>
                  <a:gdLst>
                    <a:gd name="T0" fmla="*/ 200 w 200"/>
                    <a:gd name="T1" fmla="*/ 0 h 15"/>
                    <a:gd name="T2" fmla="*/ 0 w 200"/>
                    <a:gd name="T3" fmla="*/ 0 h 15"/>
                    <a:gd name="T4" fmla="*/ 0 w 200"/>
                    <a:gd name="T5" fmla="*/ 2 h 15"/>
                    <a:gd name="T6" fmla="*/ 0 w 200"/>
                    <a:gd name="T7" fmla="*/ 15 h 15"/>
                    <a:gd name="T8" fmla="*/ 200 w 200"/>
                    <a:gd name="T9" fmla="*/ 15 h 15"/>
                    <a:gd name="T10" fmla="*/ 200 w 200"/>
                    <a:gd name="T11" fmla="*/ 0 h 15"/>
                  </a:gdLst>
                  <a:ahLst/>
                  <a:cxnLst>
                    <a:cxn ang="0">
                      <a:pos x="T0" y="T1"/>
                    </a:cxn>
                    <a:cxn ang="0">
                      <a:pos x="T2" y="T3"/>
                    </a:cxn>
                    <a:cxn ang="0">
                      <a:pos x="T4" y="T5"/>
                    </a:cxn>
                    <a:cxn ang="0">
                      <a:pos x="T6" y="T7"/>
                    </a:cxn>
                    <a:cxn ang="0">
                      <a:pos x="T8" y="T9"/>
                    </a:cxn>
                    <a:cxn ang="0">
                      <a:pos x="T10" y="T11"/>
                    </a:cxn>
                  </a:cxnLst>
                  <a:rect l="0" t="0" r="r" b="b"/>
                  <a:pathLst>
                    <a:path w="200" h="15">
                      <a:moveTo>
                        <a:pt x="200" y="0"/>
                      </a:moveTo>
                      <a:lnTo>
                        <a:pt x="0" y="0"/>
                      </a:lnTo>
                      <a:lnTo>
                        <a:pt x="0" y="2"/>
                      </a:lnTo>
                      <a:lnTo>
                        <a:pt x="0" y="15"/>
                      </a:lnTo>
                      <a:lnTo>
                        <a:pt x="200" y="15"/>
                      </a:lnTo>
                      <a:lnTo>
                        <a:pt x="2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84" name="Freeform 1300">
                  <a:extLst>
                    <a:ext uri="{FF2B5EF4-FFF2-40B4-BE49-F238E27FC236}">
                      <a16:creationId xmlns:a16="http://schemas.microsoft.com/office/drawing/2014/main" id="{71B90EB5-E1E9-4D99-9834-82E8864B759C}"/>
                    </a:ext>
                  </a:extLst>
                </p:cNvPr>
                <p:cNvSpPr>
                  <a:spLocks noEditPoints="1"/>
                </p:cNvSpPr>
                <p:nvPr/>
              </p:nvSpPr>
              <p:spPr bwMode="gray">
                <a:xfrm>
                  <a:off x="5265738" y="4043364"/>
                  <a:ext cx="355600" cy="23813"/>
                </a:xfrm>
                <a:custGeom>
                  <a:avLst/>
                  <a:gdLst>
                    <a:gd name="T0" fmla="*/ 13 w 224"/>
                    <a:gd name="T1" fmla="*/ 0 h 15"/>
                    <a:gd name="T2" fmla="*/ 0 w 224"/>
                    <a:gd name="T3" fmla="*/ 0 h 15"/>
                    <a:gd name="T4" fmla="*/ 0 w 224"/>
                    <a:gd name="T5" fmla="*/ 15 h 15"/>
                    <a:gd name="T6" fmla="*/ 13 w 224"/>
                    <a:gd name="T7" fmla="*/ 15 h 15"/>
                    <a:gd name="T8" fmla="*/ 13 w 224"/>
                    <a:gd name="T9" fmla="*/ 2 h 15"/>
                    <a:gd name="T10" fmla="*/ 13 w 224"/>
                    <a:gd name="T11" fmla="*/ 0 h 15"/>
                    <a:gd name="T12" fmla="*/ 224 w 224"/>
                    <a:gd name="T13" fmla="*/ 0 h 15"/>
                    <a:gd name="T14" fmla="*/ 213 w 224"/>
                    <a:gd name="T15" fmla="*/ 0 h 15"/>
                    <a:gd name="T16" fmla="*/ 213 w 224"/>
                    <a:gd name="T17" fmla="*/ 15 h 15"/>
                    <a:gd name="T18" fmla="*/ 224 w 224"/>
                    <a:gd name="T19" fmla="*/ 15 h 15"/>
                    <a:gd name="T20" fmla="*/ 224 w 224"/>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15">
                      <a:moveTo>
                        <a:pt x="13" y="0"/>
                      </a:moveTo>
                      <a:lnTo>
                        <a:pt x="0" y="0"/>
                      </a:lnTo>
                      <a:lnTo>
                        <a:pt x="0" y="15"/>
                      </a:lnTo>
                      <a:lnTo>
                        <a:pt x="13" y="15"/>
                      </a:lnTo>
                      <a:lnTo>
                        <a:pt x="13" y="2"/>
                      </a:lnTo>
                      <a:lnTo>
                        <a:pt x="13" y="0"/>
                      </a:lnTo>
                      <a:close/>
                      <a:moveTo>
                        <a:pt x="224" y="0"/>
                      </a:moveTo>
                      <a:lnTo>
                        <a:pt x="213" y="0"/>
                      </a:lnTo>
                      <a:lnTo>
                        <a:pt x="213" y="15"/>
                      </a:lnTo>
                      <a:lnTo>
                        <a:pt x="224" y="15"/>
                      </a:lnTo>
                      <a:lnTo>
                        <a:pt x="224" y="0"/>
                      </a:lnTo>
                      <a:close/>
                    </a:path>
                  </a:pathLst>
                </a:custGeom>
                <a:solidFill>
                  <a:srgbClr val="4E54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85" name="Freeform 1301">
                  <a:extLst>
                    <a:ext uri="{FF2B5EF4-FFF2-40B4-BE49-F238E27FC236}">
                      <a16:creationId xmlns:a16="http://schemas.microsoft.com/office/drawing/2014/main" id="{FCEE5033-5202-4D38-8D05-6CDBBF71AD28}"/>
                    </a:ext>
                  </a:extLst>
                </p:cNvPr>
                <p:cNvSpPr>
                  <a:spLocks noEditPoints="1"/>
                </p:cNvSpPr>
                <p:nvPr/>
              </p:nvSpPr>
              <p:spPr bwMode="gray">
                <a:xfrm>
                  <a:off x="5265738" y="4043364"/>
                  <a:ext cx="355600" cy="23813"/>
                </a:xfrm>
                <a:custGeom>
                  <a:avLst/>
                  <a:gdLst>
                    <a:gd name="T0" fmla="*/ 13 w 224"/>
                    <a:gd name="T1" fmla="*/ 0 h 15"/>
                    <a:gd name="T2" fmla="*/ 0 w 224"/>
                    <a:gd name="T3" fmla="*/ 0 h 15"/>
                    <a:gd name="T4" fmla="*/ 0 w 224"/>
                    <a:gd name="T5" fmla="*/ 15 h 15"/>
                    <a:gd name="T6" fmla="*/ 13 w 224"/>
                    <a:gd name="T7" fmla="*/ 15 h 15"/>
                    <a:gd name="T8" fmla="*/ 13 w 224"/>
                    <a:gd name="T9" fmla="*/ 2 h 15"/>
                    <a:gd name="T10" fmla="*/ 13 w 224"/>
                    <a:gd name="T11" fmla="*/ 0 h 15"/>
                    <a:gd name="T12" fmla="*/ 224 w 224"/>
                    <a:gd name="T13" fmla="*/ 0 h 15"/>
                    <a:gd name="T14" fmla="*/ 213 w 224"/>
                    <a:gd name="T15" fmla="*/ 0 h 15"/>
                    <a:gd name="T16" fmla="*/ 213 w 224"/>
                    <a:gd name="T17" fmla="*/ 15 h 15"/>
                    <a:gd name="T18" fmla="*/ 224 w 224"/>
                    <a:gd name="T19" fmla="*/ 15 h 15"/>
                    <a:gd name="T20" fmla="*/ 224 w 224"/>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15">
                      <a:moveTo>
                        <a:pt x="13" y="0"/>
                      </a:moveTo>
                      <a:lnTo>
                        <a:pt x="0" y="0"/>
                      </a:lnTo>
                      <a:lnTo>
                        <a:pt x="0" y="15"/>
                      </a:lnTo>
                      <a:lnTo>
                        <a:pt x="13" y="15"/>
                      </a:lnTo>
                      <a:lnTo>
                        <a:pt x="13" y="2"/>
                      </a:lnTo>
                      <a:lnTo>
                        <a:pt x="13" y="0"/>
                      </a:lnTo>
                      <a:moveTo>
                        <a:pt x="224" y="0"/>
                      </a:moveTo>
                      <a:lnTo>
                        <a:pt x="213" y="0"/>
                      </a:lnTo>
                      <a:lnTo>
                        <a:pt x="213" y="15"/>
                      </a:lnTo>
                      <a:lnTo>
                        <a:pt x="224" y="15"/>
                      </a:lnTo>
                      <a:lnTo>
                        <a:pt x="2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86" name="Freeform 1302">
                  <a:extLst>
                    <a:ext uri="{FF2B5EF4-FFF2-40B4-BE49-F238E27FC236}">
                      <a16:creationId xmlns:a16="http://schemas.microsoft.com/office/drawing/2014/main" id="{973CF4E1-452A-4DD4-90E8-89B11272CCB4}"/>
                    </a:ext>
                  </a:extLst>
                </p:cNvPr>
                <p:cNvSpPr>
                  <a:spLocks/>
                </p:cNvSpPr>
                <p:nvPr/>
              </p:nvSpPr>
              <p:spPr bwMode="gray">
                <a:xfrm>
                  <a:off x="5481638" y="4025901"/>
                  <a:ext cx="42863" cy="58738"/>
                </a:xfrm>
                <a:custGeom>
                  <a:avLst/>
                  <a:gdLst>
                    <a:gd name="T0" fmla="*/ 9 w 14"/>
                    <a:gd name="T1" fmla="*/ 20 h 20"/>
                    <a:gd name="T2" fmla="*/ 13 w 14"/>
                    <a:gd name="T3" fmla="*/ 13 h 20"/>
                    <a:gd name="T4" fmla="*/ 12 w 14"/>
                    <a:gd name="T5" fmla="*/ 5 h 20"/>
                    <a:gd name="T6" fmla="*/ 5 w 14"/>
                    <a:gd name="T7" fmla="*/ 1 h 20"/>
                    <a:gd name="T8" fmla="*/ 1 w 14"/>
                    <a:gd name="T9" fmla="*/ 8 h 20"/>
                    <a:gd name="T10" fmla="*/ 2 w 14"/>
                    <a:gd name="T11" fmla="*/ 15 h 20"/>
                    <a:gd name="T12" fmla="*/ 9 w 1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4" h="20">
                      <a:moveTo>
                        <a:pt x="9" y="20"/>
                      </a:moveTo>
                      <a:cubicBezTo>
                        <a:pt x="12" y="19"/>
                        <a:pt x="14" y="16"/>
                        <a:pt x="13" y="13"/>
                      </a:cubicBezTo>
                      <a:cubicBezTo>
                        <a:pt x="12" y="5"/>
                        <a:pt x="12" y="5"/>
                        <a:pt x="12" y="5"/>
                      </a:cubicBezTo>
                      <a:cubicBezTo>
                        <a:pt x="11" y="2"/>
                        <a:pt x="8" y="0"/>
                        <a:pt x="5" y="1"/>
                      </a:cubicBezTo>
                      <a:cubicBezTo>
                        <a:pt x="2" y="1"/>
                        <a:pt x="0" y="5"/>
                        <a:pt x="1" y="8"/>
                      </a:cubicBezTo>
                      <a:cubicBezTo>
                        <a:pt x="2" y="15"/>
                        <a:pt x="2" y="15"/>
                        <a:pt x="2" y="15"/>
                      </a:cubicBezTo>
                      <a:cubicBezTo>
                        <a:pt x="3" y="18"/>
                        <a:pt x="6" y="20"/>
                        <a:pt x="9" y="20"/>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87" name="Freeform 1303">
                  <a:extLst>
                    <a:ext uri="{FF2B5EF4-FFF2-40B4-BE49-F238E27FC236}">
                      <a16:creationId xmlns:a16="http://schemas.microsoft.com/office/drawing/2014/main" id="{11DB4090-4F5A-4418-A7DC-FD2C14D95217}"/>
                    </a:ext>
                  </a:extLst>
                </p:cNvPr>
                <p:cNvSpPr>
                  <a:spLocks/>
                </p:cNvSpPr>
                <p:nvPr/>
              </p:nvSpPr>
              <p:spPr bwMode="gray">
                <a:xfrm>
                  <a:off x="5446713" y="4022726"/>
                  <a:ext cx="44450" cy="77788"/>
                </a:xfrm>
                <a:custGeom>
                  <a:avLst/>
                  <a:gdLst>
                    <a:gd name="T0" fmla="*/ 10 w 15"/>
                    <a:gd name="T1" fmla="*/ 26 h 26"/>
                    <a:gd name="T2" fmla="*/ 15 w 15"/>
                    <a:gd name="T3" fmla="*/ 19 h 26"/>
                    <a:gd name="T4" fmla="*/ 12 w 15"/>
                    <a:gd name="T5" fmla="*/ 6 h 26"/>
                    <a:gd name="T6" fmla="*/ 5 w 15"/>
                    <a:gd name="T7" fmla="*/ 1 h 26"/>
                    <a:gd name="T8" fmla="*/ 1 w 15"/>
                    <a:gd name="T9" fmla="*/ 8 h 26"/>
                    <a:gd name="T10" fmla="*/ 3 w 15"/>
                    <a:gd name="T11" fmla="*/ 21 h 26"/>
                    <a:gd name="T12" fmla="*/ 10 w 15"/>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15" h="26">
                      <a:moveTo>
                        <a:pt x="10" y="26"/>
                      </a:moveTo>
                      <a:cubicBezTo>
                        <a:pt x="13" y="25"/>
                        <a:pt x="15" y="22"/>
                        <a:pt x="15" y="19"/>
                      </a:cubicBezTo>
                      <a:cubicBezTo>
                        <a:pt x="12" y="6"/>
                        <a:pt x="12" y="6"/>
                        <a:pt x="12" y="6"/>
                      </a:cubicBezTo>
                      <a:cubicBezTo>
                        <a:pt x="11" y="2"/>
                        <a:pt x="8" y="0"/>
                        <a:pt x="5" y="1"/>
                      </a:cubicBezTo>
                      <a:cubicBezTo>
                        <a:pt x="2" y="2"/>
                        <a:pt x="0" y="5"/>
                        <a:pt x="1" y="8"/>
                      </a:cubicBezTo>
                      <a:cubicBezTo>
                        <a:pt x="3" y="21"/>
                        <a:pt x="3" y="21"/>
                        <a:pt x="3" y="21"/>
                      </a:cubicBezTo>
                      <a:cubicBezTo>
                        <a:pt x="4" y="24"/>
                        <a:pt x="7" y="26"/>
                        <a:pt x="10" y="26"/>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88" name="Freeform 1304">
                  <a:extLst>
                    <a:ext uri="{FF2B5EF4-FFF2-40B4-BE49-F238E27FC236}">
                      <a16:creationId xmlns:a16="http://schemas.microsoft.com/office/drawing/2014/main" id="{949EDF40-582D-439B-A6FD-A7455A16BE2D}"/>
                    </a:ext>
                  </a:extLst>
                </p:cNvPr>
                <p:cNvSpPr>
                  <a:spLocks/>
                </p:cNvSpPr>
                <p:nvPr/>
              </p:nvSpPr>
              <p:spPr bwMode="gray">
                <a:xfrm>
                  <a:off x="5416550" y="4040189"/>
                  <a:ext cx="42863" cy="65088"/>
                </a:xfrm>
                <a:custGeom>
                  <a:avLst/>
                  <a:gdLst>
                    <a:gd name="T0" fmla="*/ 9 w 14"/>
                    <a:gd name="T1" fmla="*/ 21 h 22"/>
                    <a:gd name="T2" fmla="*/ 13 w 14"/>
                    <a:gd name="T3" fmla="*/ 15 h 22"/>
                    <a:gd name="T4" fmla="*/ 11 w 14"/>
                    <a:gd name="T5" fmla="*/ 4 h 22"/>
                    <a:gd name="T6" fmla="*/ 5 w 14"/>
                    <a:gd name="T7" fmla="*/ 0 h 22"/>
                    <a:gd name="T8" fmla="*/ 0 w 14"/>
                    <a:gd name="T9" fmla="*/ 7 h 22"/>
                    <a:gd name="T10" fmla="*/ 2 w 14"/>
                    <a:gd name="T11" fmla="*/ 17 h 22"/>
                    <a:gd name="T12" fmla="*/ 9 w 14"/>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14" h="22">
                      <a:moveTo>
                        <a:pt x="9" y="21"/>
                      </a:moveTo>
                      <a:cubicBezTo>
                        <a:pt x="12" y="20"/>
                        <a:pt x="14" y="18"/>
                        <a:pt x="13" y="15"/>
                      </a:cubicBezTo>
                      <a:cubicBezTo>
                        <a:pt x="11" y="4"/>
                        <a:pt x="11" y="4"/>
                        <a:pt x="11" y="4"/>
                      </a:cubicBezTo>
                      <a:cubicBezTo>
                        <a:pt x="10" y="2"/>
                        <a:pt x="8" y="0"/>
                        <a:pt x="5" y="0"/>
                      </a:cubicBezTo>
                      <a:cubicBezTo>
                        <a:pt x="2" y="1"/>
                        <a:pt x="0" y="4"/>
                        <a:pt x="0" y="7"/>
                      </a:cubicBezTo>
                      <a:cubicBezTo>
                        <a:pt x="2" y="17"/>
                        <a:pt x="2" y="17"/>
                        <a:pt x="2" y="17"/>
                      </a:cubicBezTo>
                      <a:cubicBezTo>
                        <a:pt x="3" y="20"/>
                        <a:pt x="6" y="22"/>
                        <a:pt x="9" y="21"/>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89" name="Freeform 1305">
                  <a:extLst>
                    <a:ext uri="{FF2B5EF4-FFF2-40B4-BE49-F238E27FC236}">
                      <a16:creationId xmlns:a16="http://schemas.microsoft.com/office/drawing/2014/main" id="{C556F1E0-A0B6-43F8-9DA5-BADA3B91F096}"/>
                    </a:ext>
                  </a:extLst>
                </p:cNvPr>
                <p:cNvSpPr>
                  <a:spLocks/>
                </p:cNvSpPr>
                <p:nvPr/>
              </p:nvSpPr>
              <p:spPr bwMode="gray">
                <a:xfrm>
                  <a:off x="5387975" y="4056064"/>
                  <a:ext cx="34925" cy="47625"/>
                </a:xfrm>
                <a:custGeom>
                  <a:avLst/>
                  <a:gdLst>
                    <a:gd name="T0" fmla="*/ 8 w 12"/>
                    <a:gd name="T1" fmla="*/ 16 h 16"/>
                    <a:gd name="T2" fmla="*/ 12 w 12"/>
                    <a:gd name="T3" fmla="*/ 9 h 16"/>
                    <a:gd name="T4" fmla="*/ 11 w 12"/>
                    <a:gd name="T5" fmla="*/ 4 h 16"/>
                    <a:gd name="T6" fmla="*/ 5 w 12"/>
                    <a:gd name="T7" fmla="*/ 0 h 16"/>
                    <a:gd name="T8" fmla="*/ 1 w 12"/>
                    <a:gd name="T9" fmla="*/ 6 h 16"/>
                    <a:gd name="T10" fmla="*/ 2 w 12"/>
                    <a:gd name="T11" fmla="*/ 11 h 16"/>
                    <a:gd name="T12" fmla="*/ 8 w 1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2" h="16">
                      <a:moveTo>
                        <a:pt x="8" y="16"/>
                      </a:moveTo>
                      <a:cubicBezTo>
                        <a:pt x="11" y="15"/>
                        <a:pt x="12" y="12"/>
                        <a:pt x="12" y="9"/>
                      </a:cubicBezTo>
                      <a:cubicBezTo>
                        <a:pt x="11" y="4"/>
                        <a:pt x="11" y="4"/>
                        <a:pt x="11" y="4"/>
                      </a:cubicBezTo>
                      <a:cubicBezTo>
                        <a:pt x="10" y="1"/>
                        <a:pt x="8" y="0"/>
                        <a:pt x="5" y="0"/>
                      </a:cubicBezTo>
                      <a:cubicBezTo>
                        <a:pt x="2" y="1"/>
                        <a:pt x="0" y="3"/>
                        <a:pt x="1" y="6"/>
                      </a:cubicBezTo>
                      <a:cubicBezTo>
                        <a:pt x="2" y="11"/>
                        <a:pt x="2" y="11"/>
                        <a:pt x="2" y="11"/>
                      </a:cubicBezTo>
                      <a:cubicBezTo>
                        <a:pt x="2" y="14"/>
                        <a:pt x="5" y="16"/>
                        <a:pt x="8" y="16"/>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90" name="Freeform 1306">
                  <a:extLst>
                    <a:ext uri="{FF2B5EF4-FFF2-40B4-BE49-F238E27FC236}">
                      <a16:creationId xmlns:a16="http://schemas.microsoft.com/office/drawing/2014/main" id="{F042F611-5A10-4081-A195-89341FB7116C}"/>
                    </a:ext>
                  </a:extLst>
                </p:cNvPr>
                <p:cNvSpPr>
                  <a:spLocks/>
                </p:cNvSpPr>
                <p:nvPr/>
              </p:nvSpPr>
              <p:spPr bwMode="gray">
                <a:xfrm>
                  <a:off x="4764088" y="3722689"/>
                  <a:ext cx="603250" cy="1365250"/>
                </a:xfrm>
                <a:custGeom>
                  <a:avLst/>
                  <a:gdLst>
                    <a:gd name="T0" fmla="*/ 14 w 203"/>
                    <a:gd name="T1" fmla="*/ 0 h 460"/>
                    <a:gd name="T2" fmla="*/ 101 w 203"/>
                    <a:gd name="T3" fmla="*/ 8 h 460"/>
                    <a:gd name="T4" fmla="*/ 190 w 203"/>
                    <a:gd name="T5" fmla="*/ 0 h 460"/>
                    <a:gd name="T6" fmla="*/ 192 w 203"/>
                    <a:gd name="T7" fmla="*/ 226 h 460"/>
                    <a:gd name="T8" fmla="*/ 203 w 203"/>
                    <a:gd name="T9" fmla="*/ 441 h 460"/>
                    <a:gd name="T10" fmla="*/ 151 w 203"/>
                    <a:gd name="T11" fmla="*/ 441 h 460"/>
                    <a:gd name="T12" fmla="*/ 127 w 203"/>
                    <a:gd name="T13" fmla="*/ 253 h 460"/>
                    <a:gd name="T14" fmla="*/ 104 w 203"/>
                    <a:gd name="T15" fmla="*/ 90 h 460"/>
                    <a:gd name="T16" fmla="*/ 99 w 203"/>
                    <a:gd name="T17" fmla="*/ 90 h 460"/>
                    <a:gd name="T18" fmla="*/ 78 w 203"/>
                    <a:gd name="T19" fmla="*/ 263 h 460"/>
                    <a:gd name="T20" fmla="*/ 70 w 203"/>
                    <a:gd name="T21" fmla="*/ 450 h 460"/>
                    <a:gd name="T22" fmla="*/ 23 w 203"/>
                    <a:gd name="T23" fmla="*/ 450 h 460"/>
                    <a:gd name="T24" fmla="*/ 16 w 203"/>
                    <a:gd name="T25" fmla="*/ 243 h 460"/>
                    <a:gd name="T26" fmla="*/ 14 w 203"/>
                    <a:gd name="T27" fmla="*/ 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3" h="460">
                      <a:moveTo>
                        <a:pt x="14" y="0"/>
                      </a:moveTo>
                      <a:cubicBezTo>
                        <a:pt x="14" y="0"/>
                        <a:pt x="54" y="8"/>
                        <a:pt x="101" y="8"/>
                      </a:cubicBezTo>
                      <a:cubicBezTo>
                        <a:pt x="149" y="8"/>
                        <a:pt x="190" y="0"/>
                        <a:pt x="190" y="0"/>
                      </a:cubicBezTo>
                      <a:cubicBezTo>
                        <a:pt x="193" y="35"/>
                        <a:pt x="196" y="141"/>
                        <a:pt x="192" y="226"/>
                      </a:cubicBezTo>
                      <a:cubicBezTo>
                        <a:pt x="188" y="323"/>
                        <a:pt x="201" y="427"/>
                        <a:pt x="203" y="441"/>
                      </a:cubicBezTo>
                      <a:cubicBezTo>
                        <a:pt x="174" y="452"/>
                        <a:pt x="151" y="441"/>
                        <a:pt x="151" y="441"/>
                      </a:cubicBezTo>
                      <a:cubicBezTo>
                        <a:pt x="151" y="441"/>
                        <a:pt x="124" y="314"/>
                        <a:pt x="127" y="253"/>
                      </a:cubicBezTo>
                      <a:cubicBezTo>
                        <a:pt x="128" y="211"/>
                        <a:pt x="110" y="124"/>
                        <a:pt x="104" y="90"/>
                      </a:cubicBezTo>
                      <a:cubicBezTo>
                        <a:pt x="99" y="90"/>
                        <a:pt x="99" y="90"/>
                        <a:pt x="99" y="90"/>
                      </a:cubicBezTo>
                      <a:cubicBezTo>
                        <a:pt x="94" y="150"/>
                        <a:pt x="81" y="230"/>
                        <a:pt x="78" y="263"/>
                      </a:cubicBezTo>
                      <a:cubicBezTo>
                        <a:pt x="72" y="330"/>
                        <a:pt x="69" y="446"/>
                        <a:pt x="70" y="450"/>
                      </a:cubicBezTo>
                      <a:cubicBezTo>
                        <a:pt x="70" y="450"/>
                        <a:pt x="45" y="460"/>
                        <a:pt x="23" y="450"/>
                      </a:cubicBezTo>
                      <a:cubicBezTo>
                        <a:pt x="3" y="325"/>
                        <a:pt x="12" y="307"/>
                        <a:pt x="16" y="243"/>
                      </a:cubicBezTo>
                      <a:cubicBezTo>
                        <a:pt x="20" y="170"/>
                        <a:pt x="0" y="57"/>
                        <a:pt x="14" y="0"/>
                      </a:cubicBezTo>
                      <a:close/>
                    </a:path>
                  </a:pathLst>
                </a:custGeom>
                <a:solidFill>
                  <a:srgbClr val="3A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91" name="Freeform 1307">
                  <a:extLst>
                    <a:ext uri="{FF2B5EF4-FFF2-40B4-BE49-F238E27FC236}">
                      <a16:creationId xmlns:a16="http://schemas.microsoft.com/office/drawing/2014/main" id="{0D832823-6F65-4EB6-9898-7B19A2BE0E9E}"/>
                    </a:ext>
                  </a:extLst>
                </p:cNvPr>
                <p:cNvSpPr>
                  <a:spLocks/>
                </p:cNvSpPr>
                <p:nvPr/>
              </p:nvSpPr>
              <p:spPr bwMode="gray">
                <a:xfrm>
                  <a:off x="4791075" y="3722689"/>
                  <a:ext cx="157163" cy="217488"/>
                </a:xfrm>
                <a:custGeom>
                  <a:avLst/>
                  <a:gdLst>
                    <a:gd name="T0" fmla="*/ 5 w 53"/>
                    <a:gd name="T1" fmla="*/ 0 h 73"/>
                    <a:gd name="T2" fmla="*/ 53 w 53"/>
                    <a:gd name="T3" fmla="*/ 6 h 73"/>
                    <a:gd name="T4" fmla="*/ 1 w 53"/>
                    <a:gd name="T5" fmla="*/ 73 h 73"/>
                    <a:gd name="T6" fmla="*/ 5 w 53"/>
                    <a:gd name="T7" fmla="*/ 0 h 73"/>
                  </a:gdLst>
                  <a:ahLst/>
                  <a:cxnLst>
                    <a:cxn ang="0">
                      <a:pos x="T0" y="T1"/>
                    </a:cxn>
                    <a:cxn ang="0">
                      <a:pos x="T2" y="T3"/>
                    </a:cxn>
                    <a:cxn ang="0">
                      <a:pos x="T4" y="T5"/>
                    </a:cxn>
                    <a:cxn ang="0">
                      <a:pos x="T6" y="T7"/>
                    </a:cxn>
                  </a:cxnLst>
                  <a:rect l="0" t="0" r="r" b="b"/>
                  <a:pathLst>
                    <a:path w="53" h="73">
                      <a:moveTo>
                        <a:pt x="5" y="0"/>
                      </a:moveTo>
                      <a:cubicBezTo>
                        <a:pt x="5" y="0"/>
                        <a:pt x="25" y="4"/>
                        <a:pt x="53" y="6"/>
                      </a:cubicBezTo>
                      <a:cubicBezTo>
                        <a:pt x="47" y="35"/>
                        <a:pt x="28" y="67"/>
                        <a:pt x="1" y="73"/>
                      </a:cubicBezTo>
                      <a:cubicBezTo>
                        <a:pt x="0" y="45"/>
                        <a:pt x="1" y="19"/>
                        <a:pt x="5" y="0"/>
                      </a:cubicBezTo>
                      <a:close/>
                    </a:path>
                  </a:pathLst>
                </a:custGeom>
                <a:solidFill>
                  <a:srgbClr val="33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92" name="Freeform 1308">
                  <a:extLst>
                    <a:ext uri="{FF2B5EF4-FFF2-40B4-BE49-F238E27FC236}">
                      <a16:creationId xmlns:a16="http://schemas.microsoft.com/office/drawing/2014/main" id="{49080E6E-C148-4B16-B207-01852B31A3C2}"/>
                    </a:ext>
                  </a:extLst>
                </p:cNvPr>
                <p:cNvSpPr>
                  <a:spLocks/>
                </p:cNvSpPr>
                <p:nvPr/>
              </p:nvSpPr>
              <p:spPr bwMode="gray">
                <a:xfrm>
                  <a:off x="5186363" y="3722689"/>
                  <a:ext cx="150813" cy="214313"/>
                </a:xfrm>
                <a:custGeom>
                  <a:avLst/>
                  <a:gdLst>
                    <a:gd name="T0" fmla="*/ 51 w 51"/>
                    <a:gd name="T1" fmla="*/ 72 h 72"/>
                    <a:gd name="T2" fmla="*/ 48 w 51"/>
                    <a:gd name="T3" fmla="*/ 0 h 72"/>
                    <a:gd name="T4" fmla="*/ 4 w 51"/>
                    <a:gd name="T5" fmla="*/ 6 h 72"/>
                    <a:gd name="T6" fmla="*/ 0 w 51"/>
                    <a:gd name="T7" fmla="*/ 6 h 72"/>
                    <a:gd name="T8" fmla="*/ 51 w 51"/>
                    <a:gd name="T9" fmla="*/ 72 h 72"/>
                  </a:gdLst>
                  <a:ahLst/>
                  <a:cxnLst>
                    <a:cxn ang="0">
                      <a:pos x="T0" y="T1"/>
                    </a:cxn>
                    <a:cxn ang="0">
                      <a:pos x="T2" y="T3"/>
                    </a:cxn>
                    <a:cxn ang="0">
                      <a:pos x="T4" y="T5"/>
                    </a:cxn>
                    <a:cxn ang="0">
                      <a:pos x="T6" y="T7"/>
                    </a:cxn>
                    <a:cxn ang="0">
                      <a:pos x="T8" y="T9"/>
                    </a:cxn>
                  </a:cxnLst>
                  <a:rect l="0" t="0" r="r" b="b"/>
                  <a:pathLst>
                    <a:path w="51" h="72">
                      <a:moveTo>
                        <a:pt x="51" y="72"/>
                      </a:moveTo>
                      <a:cubicBezTo>
                        <a:pt x="50" y="40"/>
                        <a:pt x="49" y="14"/>
                        <a:pt x="48" y="0"/>
                      </a:cubicBezTo>
                      <a:cubicBezTo>
                        <a:pt x="48" y="0"/>
                        <a:pt x="30" y="3"/>
                        <a:pt x="4" y="6"/>
                      </a:cubicBezTo>
                      <a:cubicBezTo>
                        <a:pt x="3" y="6"/>
                        <a:pt x="2" y="6"/>
                        <a:pt x="0" y="6"/>
                      </a:cubicBezTo>
                      <a:cubicBezTo>
                        <a:pt x="6" y="34"/>
                        <a:pt x="25" y="65"/>
                        <a:pt x="51" y="72"/>
                      </a:cubicBezTo>
                      <a:close/>
                    </a:path>
                  </a:pathLst>
                </a:custGeom>
                <a:solidFill>
                  <a:srgbClr val="33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93" name="Freeform 1309">
                  <a:extLst>
                    <a:ext uri="{FF2B5EF4-FFF2-40B4-BE49-F238E27FC236}">
                      <a16:creationId xmlns:a16="http://schemas.microsoft.com/office/drawing/2014/main" id="{9AA9DB4E-574A-4CE7-BD8B-FDDC476F7632}"/>
                    </a:ext>
                  </a:extLst>
                </p:cNvPr>
                <p:cNvSpPr>
                  <a:spLocks/>
                </p:cNvSpPr>
                <p:nvPr/>
              </p:nvSpPr>
              <p:spPr bwMode="gray">
                <a:xfrm>
                  <a:off x="5057775" y="3743326"/>
                  <a:ext cx="57150" cy="247650"/>
                </a:xfrm>
                <a:custGeom>
                  <a:avLst/>
                  <a:gdLst>
                    <a:gd name="T0" fmla="*/ 0 w 19"/>
                    <a:gd name="T1" fmla="*/ 1 h 83"/>
                    <a:gd name="T2" fmla="*/ 2 w 19"/>
                    <a:gd name="T3" fmla="*/ 1 h 83"/>
                    <a:gd name="T4" fmla="*/ 19 w 19"/>
                    <a:gd name="T5" fmla="*/ 0 h 83"/>
                    <a:gd name="T6" fmla="*/ 19 w 19"/>
                    <a:gd name="T7" fmla="*/ 76 h 83"/>
                    <a:gd name="T8" fmla="*/ 11 w 19"/>
                    <a:gd name="T9" fmla="*/ 83 h 83"/>
                    <a:gd name="T10" fmla="*/ 5 w 19"/>
                    <a:gd name="T11" fmla="*/ 83 h 83"/>
                    <a:gd name="T12" fmla="*/ 0 w 19"/>
                    <a:gd name="T13" fmla="*/ 83 h 83"/>
                    <a:gd name="T14" fmla="*/ 0 w 19"/>
                    <a:gd name="T15" fmla="*/ 1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83">
                      <a:moveTo>
                        <a:pt x="0" y="1"/>
                      </a:moveTo>
                      <a:cubicBezTo>
                        <a:pt x="1" y="1"/>
                        <a:pt x="2" y="1"/>
                        <a:pt x="2" y="1"/>
                      </a:cubicBezTo>
                      <a:cubicBezTo>
                        <a:pt x="8" y="1"/>
                        <a:pt x="13" y="0"/>
                        <a:pt x="19" y="0"/>
                      </a:cubicBezTo>
                      <a:cubicBezTo>
                        <a:pt x="19" y="76"/>
                        <a:pt x="19" y="76"/>
                        <a:pt x="19" y="76"/>
                      </a:cubicBezTo>
                      <a:cubicBezTo>
                        <a:pt x="19" y="80"/>
                        <a:pt x="15" y="83"/>
                        <a:pt x="11" y="83"/>
                      </a:cubicBezTo>
                      <a:cubicBezTo>
                        <a:pt x="5" y="83"/>
                        <a:pt x="5" y="83"/>
                        <a:pt x="5" y="83"/>
                      </a:cubicBezTo>
                      <a:cubicBezTo>
                        <a:pt x="0" y="83"/>
                        <a:pt x="0" y="83"/>
                        <a:pt x="0" y="83"/>
                      </a:cubicBezTo>
                      <a:lnTo>
                        <a:pt x="0" y="1"/>
                      </a:lnTo>
                      <a:close/>
                    </a:path>
                  </a:pathLst>
                </a:custGeom>
                <a:solidFill>
                  <a:srgbClr val="3331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94" name="Freeform 1310">
                  <a:extLst>
                    <a:ext uri="{FF2B5EF4-FFF2-40B4-BE49-F238E27FC236}">
                      <a16:creationId xmlns:a16="http://schemas.microsoft.com/office/drawing/2014/main" id="{8B7FD853-7921-45F7-94C1-383F304F9172}"/>
                    </a:ext>
                  </a:extLst>
                </p:cNvPr>
                <p:cNvSpPr>
                  <a:spLocks/>
                </p:cNvSpPr>
                <p:nvPr/>
              </p:nvSpPr>
              <p:spPr bwMode="gray">
                <a:xfrm>
                  <a:off x="4805363" y="3678239"/>
                  <a:ext cx="522288" cy="68263"/>
                </a:xfrm>
                <a:custGeom>
                  <a:avLst/>
                  <a:gdLst>
                    <a:gd name="T0" fmla="*/ 176 w 176"/>
                    <a:gd name="T1" fmla="*/ 15 h 23"/>
                    <a:gd name="T2" fmla="*/ 87 w 176"/>
                    <a:gd name="T3" fmla="*/ 23 h 23"/>
                    <a:gd name="T4" fmla="*/ 0 w 176"/>
                    <a:gd name="T5" fmla="*/ 15 h 23"/>
                    <a:gd name="T6" fmla="*/ 2 w 176"/>
                    <a:gd name="T7" fmla="*/ 0 h 23"/>
                    <a:gd name="T8" fmla="*/ 90 w 176"/>
                    <a:gd name="T9" fmla="*/ 7 h 23"/>
                    <a:gd name="T10" fmla="*/ 175 w 176"/>
                    <a:gd name="T11" fmla="*/ 0 h 23"/>
                    <a:gd name="T12" fmla="*/ 176 w 176"/>
                    <a:gd name="T13" fmla="*/ 15 h 23"/>
                  </a:gdLst>
                  <a:ahLst/>
                  <a:cxnLst>
                    <a:cxn ang="0">
                      <a:pos x="T0" y="T1"/>
                    </a:cxn>
                    <a:cxn ang="0">
                      <a:pos x="T2" y="T3"/>
                    </a:cxn>
                    <a:cxn ang="0">
                      <a:pos x="T4" y="T5"/>
                    </a:cxn>
                    <a:cxn ang="0">
                      <a:pos x="T6" y="T7"/>
                    </a:cxn>
                    <a:cxn ang="0">
                      <a:pos x="T8" y="T9"/>
                    </a:cxn>
                    <a:cxn ang="0">
                      <a:pos x="T10" y="T11"/>
                    </a:cxn>
                    <a:cxn ang="0">
                      <a:pos x="T12" y="T13"/>
                    </a:cxn>
                  </a:cxnLst>
                  <a:rect l="0" t="0" r="r" b="b"/>
                  <a:pathLst>
                    <a:path w="176" h="23">
                      <a:moveTo>
                        <a:pt x="176" y="15"/>
                      </a:moveTo>
                      <a:cubicBezTo>
                        <a:pt x="176" y="15"/>
                        <a:pt x="135" y="23"/>
                        <a:pt x="87" y="23"/>
                      </a:cubicBezTo>
                      <a:cubicBezTo>
                        <a:pt x="40" y="23"/>
                        <a:pt x="0" y="15"/>
                        <a:pt x="0" y="15"/>
                      </a:cubicBezTo>
                      <a:cubicBezTo>
                        <a:pt x="2" y="0"/>
                        <a:pt x="2" y="0"/>
                        <a:pt x="2" y="0"/>
                      </a:cubicBezTo>
                      <a:cubicBezTo>
                        <a:pt x="2" y="0"/>
                        <a:pt x="44" y="7"/>
                        <a:pt x="90" y="7"/>
                      </a:cubicBezTo>
                      <a:cubicBezTo>
                        <a:pt x="136" y="7"/>
                        <a:pt x="175" y="0"/>
                        <a:pt x="175" y="0"/>
                      </a:cubicBezTo>
                      <a:lnTo>
                        <a:pt x="176" y="15"/>
                      </a:lnTo>
                      <a:close/>
                    </a:path>
                  </a:pathLst>
                </a:custGeom>
                <a:solidFill>
                  <a:srgbClr val="AE65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95" name="Oval 1311">
                  <a:extLst>
                    <a:ext uri="{FF2B5EF4-FFF2-40B4-BE49-F238E27FC236}">
                      <a16:creationId xmlns:a16="http://schemas.microsoft.com/office/drawing/2014/main" id="{96090B87-88CD-46BF-BDD3-0322F9979F42}"/>
                    </a:ext>
                  </a:extLst>
                </p:cNvPr>
                <p:cNvSpPr>
                  <a:spLocks noChangeArrowheads="1"/>
                </p:cNvSpPr>
                <p:nvPr/>
              </p:nvSpPr>
              <p:spPr bwMode="gray">
                <a:xfrm>
                  <a:off x="5060950" y="3717926"/>
                  <a:ext cx="12700" cy="11113"/>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96" name="Oval 1312">
                  <a:extLst>
                    <a:ext uri="{FF2B5EF4-FFF2-40B4-BE49-F238E27FC236}">
                      <a16:creationId xmlns:a16="http://schemas.microsoft.com/office/drawing/2014/main" id="{D734F026-098E-4AE6-A183-CCF7EB67910C}"/>
                    </a:ext>
                  </a:extLst>
                </p:cNvPr>
                <p:cNvSpPr>
                  <a:spLocks noChangeArrowheads="1"/>
                </p:cNvSpPr>
                <p:nvPr/>
              </p:nvSpPr>
              <p:spPr bwMode="gray">
                <a:xfrm>
                  <a:off x="5122863" y="3717926"/>
                  <a:ext cx="12700" cy="11113"/>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97" name="Oval 1313">
                  <a:extLst>
                    <a:ext uri="{FF2B5EF4-FFF2-40B4-BE49-F238E27FC236}">
                      <a16:creationId xmlns:a16="http://schemas.microsoft.com/office/drawing/2014/main" id="{F78026AF-7081-4C87-9047-419DA42F69C1}"/>
                    </a:ext>
                  </a:extLst>
                </p:cNvPr>
                <p:cNvSpPr>
                  <a:spLocks noChangeArrowheads="1"/>
                </p:cNvSpPr>
                <p:nvPr/>
              </p:nvSpPr>
              <p:spPr bwMode="gray">
                <a:xfrm>
                  <a:off x="5186363" y="3711576"/>
                  <a:ext cx="11113" cy="11113"/>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98" name="Freeform 1314">
                  <a:extLst>
                    <a:ext uri="{FF2B5EF4-FFF2-40B4-BE49-F238E27FC236}">
                      <a16:creationId xmlns:a16="http://schemas.microsoft.com/office/drawing/2014/main" id="{21500D79-1C4E-47C7-8541-AAF13B57B367}"/>
                    </a:ext>
                  </a:extLst>
                </p:cNvPr>
                <p:cNvSpPr>
                  <a:spLocks noEditPoints="1"/>
                </p:cNvSpPr>
                <p:nvPr/>
              </p:nvSpPr>
              <p:spPr bwMode="gray">
                <a:xfrm>
                  <a:off x="5043488" y="3690939"/>
                  <a:ext cx="76200" cy="65088"/>
                </a:xfrm>
                <a:custGeom>
                  <a:avLst/>
                  <a:gdLst>
                    <a:gd name="T0" fmla="*/ 19 w 26"/>
                    <a:gd name="T1" fmla="*/ 22 h 22"/>
                    <a:gd name="T2" fmla="*/ 7 w 26"/>
                    <a:gd name="T3" fmla="*/ 22 h 22"/>
                    <a:gd name="T4" fmla="*/ 0 w 26"/>
                    <a:gd name="T5" fmla="*/ 15 h 22"/>
                    <a:gd name="T6" fmla="*/ 0 w 26"/>
                    <a:gd name="T7" fmla="*/ 7 h 22"/>
                    <a:gd name="T8" fmla="*/ 7 w 26"/>
                    <a:gd name="T9" fmla="*/ 0 h 22"/>
                    <a:gd name="T10" fmla="*/ 19 w 26"/>
                    <a:gd name="T11" fmla="*/ 0 h 22"/>
                    <a:gd name="T12" fmla="*/ 26 w 26"/>
                    <a:gd name="T13" fmla="*/ 7 h 22"/>
                    <a:gd name="T14" fmla="*/ 26 w 26"/>
                    <a:gd name="T15" fmla="*/ 15 h 22"/>
                    <a:gd name="T16" fmla="*/ 19 w 26"/>
                    <a:gd name="T17" fmla="*/ 22 h 22"/>
                    <a:gd name="T18" fmla="*/ 7 w 26"/>
                    <a:gd name="T19" fmla="*/ 4 h 22"/>
                    <a:gd name="T20" fmla="*/ 3 w 26"/>
                    <a:gd name="T21" fmla="*/ 7 h 22"/>
                    <a:gd name="T22" fmla="*/ 3 w 26"/>
                    <a:gd name="T23" fmla="*/ 15 h 22"/>
                    <a:gd name="T24" fmla="*/ 7 w 26"/>
                    <a:gd name="T25" fmla="*/ 18 h 22"/>
                    <a:gd name="T26" fmla="*/ 19 w 26"/>
                    <a:gd name="T27" fmla="*/ 18 h 22"/>
                    <a:gd name="T28" fmla="*/ 22 w 26"/>
                    <a:gd name="T29" fmla="*/ 15 h 22"/>
                    <a:gd name="T30" fmla="*/ 22 w 26"/>
                    <a:gd name="T31" fmla="*/ 7 h 22"/>
                    <a:gd name="T32" fmla="*/ 19 w 26"/>
                    <a:gd name="T33" fmla="*/ 4 h 22"/>
                    <a:gd name="T34" fmla="*/ 7 w 26"/>
                    <a:gd name="T35"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2">
                      <a:moveTo>
                        <a:pt x="19" y="22"/>
                      </a:moveTo>
                      <a:cubicBezTo>
                        <a:pt x="7" y="22"/>
                        <a:pt x="7" y="22"/>
                        <a:pt x="7" y="22"/>
                      </a:cubicBezTo>
                      <a:cubicBezTo>
                        <a:pt x="3" y="22"/>
                        <a:pt x="0" y="19"/>
                        <a:pt x="0" y="15"/>
                      </a:cubicBezTo>
                      <a:cubicBezTo>
                        <a:pt x="0" y="7"/>
                        <a:pt x="0" y="7"/>
                        <a:pt x="0" y="7"/>
                      </a:cubicBezTo>
                      <a:cubicBezTo>
                        <a:pt x="0" y="3"/>
                        <a:pt x="3" y="0"/>
                        <a:pt x="7" y="0"/>
                      </a:cubicBezTo>
                      <a:cubicBezTo>
                        <a:pt x="19" y="0"/>
                        <a:pt x="19" y="0"/>
                        <a:pt x="19" y="0"/>
                      </a:cubicBezTo>
                      <a:cubicBezTo>
                        <a:pt x="23" y="0"/>
                        <a:pt x="26" y="3"/>
                        <a:pt x="26" y="7"/>
                      </a:cubicBezTo>
                      <a:cubicBezTo>
                        <a:pt x="26" y="15"/>
                        <a:pt x="26" y="15"/>
                        <a:pt x="26" y="15"/>
                      </a:cubicBezTo>
                      <a:cubicBezTo>
                        <a:pt x="26" y="19"/>
                        <a:pt x="23" y="22"/>
                        <a:pt x="19" y="22"/>
                      </a:cubicBezTo>
                      <a:close/>
                      <a:moveTo>
                        <a:pt x="7" y="4"/>
                      </a:moveTo>
                      <a:cubicBezTo>
                        <a:pt x="5" y="4"/>
                        <a:pt x="3" y="5"/>
                        <a:pt x="3" y="7"/>
                      </a:cubicBezTo>
                      <a:cubicBezTo>
                        <a:pt x="3" y="15"/>
                        <a:pt x="3" y="15"/>
                        <a:pt x="3" y="15"/>
                      </a:cubicBezTo>
                      <a:cubicBezTo>
                        <a:pt x="3" y="17"/>
                        <a:pt x="5" y="18"/>
                        <a:pt x="7" y="18"/>
                      </a:cubicBezTo>
                      <a:cubicBezTo>
                        <a:pt x="19" y="18"/>
                        <a:pt x="19" y="18"/>
                        <a:pt x="19" y="18"/>
                      </a:cubicBezTo>
                      <a:cubicBezTo>
                        <a:pt x="21" y="18"/>
                        <a:pt x="22" y="17"/>
                        <a:pt x="22" y="15"/>
                      </a:cubicBezTo>
                      <a:cubicBezTo>
                        <a:pt x="22" y="7"/>
                        <a:pt x="22" y="7"/>
                        <a:pt x="22" y="7"/>
                      </a:cubicBezTo>
                      <a:cubicBezTo>
                        <a:pt x="22" y="5"/>
                        <a:pt x="21" y="4"/>
                        <a:pt x="19" y="4"/>
                      </a:cubicBezTo>
                      <a:lnTo>
                        <a:pt x="7" y="4"/>
                      </a:ln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499" name="Freeform 1315">
                  <a:extLst>
                    <a:ext uri="{FF2B5EF4-FFF2-40B4-BE49-F238E27FC236}">
                      <a16:creationId xmlns:a16="http://schemas.microsoft.com/office/drawing/2014/main" id="{527BB65B-B3DC-48E6-9007-2234D915597F}"/>
                    </a:ext>
                  </a:extLst>
                </p:cNvPr>
                <p:cNvSpPr>
                  <a:spLocks/>
                </p:cNvSpPr>
                <p:nvPr/>
              </p:nvSpPr>
              <p:spPr bwMode="gray">
                <a:xfrm>
                  <a:off x="5029200" y="3717926"/>
                  <a:ext cx="41275" cy="11113"/>
                </a:xfrm>
                <a:custGeom>
                  <a:avLst/>
                  <a:gdLst>
                    <a:gd name="T0" fmla="*/ 12 w 14"/>
                    <a:gd name="T1" fmla="*/ 4 h 4"/>
                    <a:gd name="T2" fmla="*/ 2 w 14"/>
                    <a:gd name="T3" fmla="*/ 4 h 4"/>
                    <a:gd name="T4" fmla="*/ 0 w 14"/>
                    <a:gd name="T5" fmla="*/ 2 h 4"/>
                    <a:gd name="T6" fmla="*/ 2 w 14"/>
                    <a:gd name="T7" fmla="*/ 0 h 4"/>
                    <a:gd name="T8" fmla="*/ 12 w 14"/>
                    <a:gd name="T9" fmla="*/ 0 h 4"/>
                    <a:gd name="T10" fmla="*/ 14 w 14"/>
                    <a:gd name="T11" fmla="*/ 2 h 4"/>
                    <a:gd name="T12" fmla="*/ 12 w 1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12" y="4"/>
                      </a:moveTo>
                      <a:cubicBezTo>
                        <a:pt x="2" y="4"/>
                        <a:pt x="2" y="4"/>
                        <a:pt x="2" y="4"/>
                      </a:cubicBezTo>
                      <a:cubicBezTo>
                        <a:pt x="1" y="4"/>
                        <a:pt x="0" y="3"/>
                        <a:pt x="0" y="2"/>
                      </a:cubicBezTo>
                      <a:cubicBezTo>
                        <a:pt x="0" y="1"/>
                        <a:pt x="1" y="0"/>
                        <a:pt x="2" y="0"/>
                      </a:cubicBezTo>
                      <a:cubicBezTo>
                        <a:pt x="12" y="0"/>
                        <a:pt x="12" y="0"/>
                        <a:pt x="12" y="0"/>
                      </a:cubicBezTo>
                      <a:cubicBezTo>
                        <a:pt x="13" y="0"/>
                        <a:pt x="14" y="1"/>
                        <a:pt x="14" y="2"/>
                      </a:cubicBezTo>
                      <a:cubicBezTo>
                        <a:pt x="14" y="3"/>
                        <a:pt x="13" y="4"/>
                        <a:pt x="12" y="4"/>
                      </a:cubicBez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00" name="Oval 1316">
                  <a:extLst>
                    <a:ext uri="{FF2B5EF4-FFF2-40B4-BE49-F238E27FC236}">
                      <a16:creationId xmlns:a16="http://schemas.microsoft.com/office/drawing/2014/main" id="{704C877B-3ACF-4FB3-9318-678D0E66B358}"/>
                    </a:ext>
                  </a:extLst>
                </p:cNvPr>
                <p:cNvSpPr>
                  <a:spLocks noChangeArrowheads="1"/>
                </p:cNvSpPr>
                <p:nvPr/>
              </p:nvSpPr>
              <p:spPr bwMode="gray">
                <a:xfrm>
                  <a:off x="4999038" y="3717926"/>
                  <a:ext cx="14288" cy="11113"/>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01" name="Rectangle 1317">
                  <a:extLst>
                    <a:ext uri="{FF2B5EF4-FFF2-40B4-BE49-F238E27FC236}">
                      <a16:creationId xmlns:a16="http://schemas.microsoft.com/office/drawing/2014/main" id="{D403EEF6-FB9D-4160-B167-28E221AB4276}"/>
                    </a:ext>
                  </a:extLst>
                </p:cNvPr>
                <p:cNvSpPr>
                  <a:spLocks noChangeArrowheads="1"/>
                </p:cNvSpPr>
                <p:nvPr/>
              </p:nvSpPr>
              <p:spPr bwMode="gray">
                <a:xfrm>
                  <a:off x="5224463" y="3687764"/>
                  <a:ext cx="20638" cy="53975"/>
                </a:xfrm>
                <a:prstGeom prst="rect">
                  <a:avLst/>
                </a:prstGeom>
                <a:solidFill>
                  <a:srgbClr val="3A37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02" name="Rectangle 1318">
                  <a:extLst>
                    <a:ext uri="{FF2B5EF4-FFF2-40B4-BE49-F238E27FC236}">
                      <a16:creationId xmlns:a16="http://schemas.microsoft.com/office/drawing/2014/main" id="{CC5B3AC4-0664-4DCF-9877-538D6E7F8767}"/>
                    </a:ext>
                  </a:extLst>
                </p:cNvPr>
                <p:cNvSpPr>
                  <a:spLocks noChangeArrowheads="1"/>
                </p:cNvSpPr>
                <p:nvPr/>
              </p:nvSpPr>
              <p:spPr bwMode="gray">
                <a:xfrm>
                  <a:off x="4900613" y="3687764"/>
                  <a:ext cx="20638" cy="53975"/>
                </a:xfrm>
                <a:prstGeom prst="rect">
                  <a:avLst/>
                </a:prstGeom>
                <a:solidFill>
                  <a:srgbClr val="3A37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03" name="Freeform 1319">
                  <a:extLst>
                    <a:ext uri="{FF2B5EF4-FFF2-40B4-BE49-F238E27FC236}">
                      <a16:creationId xmlns:a16="http://schemas.microsoft.com/office/drawing/2014/main" id="{E18375CB-E00B-4F79-BE48-45D87AB0E45B}"/>
                    </a:ext>
                  </a:extLst>
                </p:cNvPr>
                <p:cNvSpPr>
                  <a:spLocks/>
                </p:cNvSpPr>
                <p:nvPr/>
              </p:nvSpPr>
              <p:spPr bwMode="gray">
                <a:xfrm>
                  <a:off x="4983163" y="2789239"/>
                  <a:ext cx="190500" cy="90488"/>
                </a:xfrm>
                <a:custGeom>
                  <a:avLst/>
                  <a:gdLst>
                    <a:gd name="T0" fmla="*/ 64 w 64"/>
                    <a:gd name="T1" fmla="*/ 0 h 31"/>
                    <a:gd name="T2" fmla="*/ 0 w 64"/>
                    <a:gd name="T3" fmla="*/ 0 h 31"/>
                    <a:gd name="T4" fmla="*/ 0 w 64"/>
                    <a:gd name="T5" fmla="*/ 10 h 31"/>
                    <a:gd name="T6" fmla="*/ 32 w 64"/>
                    <a:gd name="T7" fmla="*/ 31 h 31"/>
                    <a:gd name="T8" fmla="*/ 64 w 64"/>
                    <a:gd name="T9" fmla="*/ 10 h 31"/>
                    <a:gd name="T10" fmla="*/ 64 w 64"/>
                    <a:gd name="T11" fmla="*/ 0 h 31"/>
                  </a:gdLst>
                  <a:ahLst/>
                  <a:cxnLst>
                    <a:cxn ang="0">
                      <a:pos x="T0" y="T1"/>
                    </a:cxn>
                    <a:cxn ang="0">
                      <a:pos x="T2" y="T3"/>
                    </a:cxn>
                    <a:cxn ang="0">
                      <a:pos x="T4" y="T5"/>
                    </a:cxn>
                    <a:cxn ang="0">
                      <a:pos x="T6" y="T7"/>
                    </a:cxn>
                    <a:cxn ang="0">
                      <a:pos x="T8" y="T9"/>
                    </a:cxn>
                    <a:cxn ang="0">
                      <a:pos x="T10" y="T11"/>
                    </a:cxn>
                  </a:cxnLst>
                  <a:rect l="0" t="0" r="r" b="b"/>
                  <a:pathLst>
                    <a:path w="64" h="31">
                      <a:moveTo>
                        <a:pt x="64" y="0"/>
                      </a:moveTo>
                      <a:cubicBezTo>
                        <a:pt x="53" y="4"/>
                        <a:pt x="11" y="4"/>
                        <a:pt x="0" y="0"/>
                      </a:cubicBezTo>
                      <a:cubicBezTo>
                        <a:pt x="0" y="10"/>
                        <a:pt x="0" y="10"/>
                        <a:pt x="0" y="10"/>
                      </a:cubicBezTo>
                      <a:cubicBezTo>
                        <a:pt x="3" y="14"/>
                        <a:pt x="11" y="23"/>
                        <a:pt x="32" y="31"/>
                      </a:cubicBezTo>
                      <a:cubicBezTo>
                        <a:pt x="53" y="23"/>
                        <a:pt x="61" y="14"/>
                        <a:pt x="64" y="10"/>
                      </a:cubicBezTo>
                      <a:cubicBezTo>
                        <a:pt x="64" y="0"/>
                        <a:pt x="64" y="0"/>
                        <a:pt x="64" y="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04" name="Freeform 1320">
                  <a:extLst>
                    <a:ext uri="{FF2B5EF4-FFF2-40B4-BE49-F238E27FC236}">
                      <a16:creationId xmlns:a16="http://schemas.microsoft.com/office/drawing/2014/main" id="{52EDBA54-844F-4BAB-902E-0640F896F309}"/>
                    </a:ext>
                  </a:extLst>
                </p:cNvPr>
                <p:cNvSpPr>
                  <a:spLocks/>
                </p:cNvSpPr>
                <p:nvPr/>
              </p:nvSpPr>
              <p:spPr bwMode="gray">
                <a:xfrm>
                  <a:off x="4921250" y="2809876"/>
                  <a:ext cx="314325" cy="477838"/>
                </a:xfrm>
                <a:custGeom>
                  <a:avLst/>
                  <a:gdLst>
                    <a:gd name="T0" fmla="*/ 50 w 106"/>
                    <a:gd name="T1" fmla="*/ 150 h 161"/>
                    <a:gd name="T2" fmla="*/ 53 w 106"/>
                    <a:gd name="T3" fmla="*/ 161 h 161"/>
                    <a:gd name="T4" fmla="*/ 56 w 106"/>
                    <a:gd name="T5" fmla="*/ 150 h 161"/>
                    <a:gd name="T6" fmla="*/ 106 w 106"/>
                    <a:gd name="T7" fmla="*/ 19 h 161"/>
                    <a:gd name="T8" fmla="*/ 87 w 106"/>
                    <a:gd name="T9" fmla="*/ 0 h 161"/>
                    <a:gd name="T10" fmla="*/ 53 w 106"/>
                    <a:gd name="T11" fmla="*/ 24 h 161"/>
                    <a:gd name="T12" fmla="*/ 19 w 106"/>
                    <a:gd name="T13" fmla="*/ 0 h 161"/>
                    <a:gd name="T14" fmla="*/ 0 w 106"/>
                    <a:gd name="T15" fmla="*/ 19 h 161"/>
                    <a:gd name="T16" fmla="*/ 50 w 106"/>
                    <a:gd name="T17" fmla="*/ 15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61">
                      <a:moveTo>
                        <a:pt x="50" y="150"/>
                      </a:moveTo>
                      <a:cubicBezTo>
                        <a:pt x="51" y="154"/>
                        <a:pt x="52" y="157"/>
                        <a:pt x="53" y="161"/>
                      </a:cubicBezTo>
                      <a:cubicBezTo>
                        <a:pt x="54" y="157"/>
                        <a:pt x="55" y="154"/>
                        <a:pt x="56" y="150"/>
                      </a:cubicBezTo>
                      <a:cubicBezTo>
                        <a:pt x="106" y="19"/>
                        <a:pt x="106" y="19"/>
                        <a:pt x="106" y="19"/>
                      </a:cubicBezTo>
                      <a:cubicBezTo>
                        <a:pt x="87" y="0"/>
                        <a:pt x="87" y="0"/>
                        <a:pt x="87" y="0"/>
                      </a:cubicBezTo>
                      <a:cubicBezTo>
                        <a:pt x="87" y="0"/>
                        <a:pt x="81" y="13"/>
                        <a:pt x="53" y="24"/>
                      </a:cubicBezTo>
                      <a:cubicBezTo>
                        <a:pt x="25" y="13"/>
                        <a:pt x="19" y="0"/>
                        <a:pt x="19" y="0"/>
                      </a:cubicBezTo>
                      <a:cubicBezTo>
                        <a:pt x="0" y="19"/>
                        <a:pt x="0" y="19"/>
                        <a:pt x="0" y="19"/>
                      </a:cubicBezTo>
                      <a:lnTo>
                        <a:pt x="50" y="15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05" name="Freeform 1321">
                  <a:extLst>
                    <a:ext uri="{FF2B5EF4-FFF2-40B4-BE49-F238E27FC236}">
                      <a16:creationId xmlns:a16="http://schemas.microsoft.com/office/drawing/2014/main" id="{F6CAA1F3-DAA4-433D-8425-21F356C7BE7E}"/>
                    </a:ext>
                  </a:extLst>
                </p:cNvPr>
                <p:cNvSpPr>
                  <a:spLocks/>
                </p:cNvSpPr>
                <p:nvPr/>
              </p:nvSpPr>
              <p:spPr bwMode="gray">
                <a:xfrm>
                  <a:off x="4914900" y="2871789"/>
                  <a:ext cx="327025" cy="120650"/>
                </a:xfrm>
                <a:custGeom>
                  <a:avLst/>
                  <a:gdLst>
                    <a:gd name="T0" fmla="*/ 0 w 110"/>
                    <a:gd name="T1" fmla="*/ 0 h 41"/>
                    <a:gd name="T2" fmla="*/ 33 w 110"/>
                    <a:gd name="T3" fmla="*/ 41 h 41"/>
                    <a:gd name="T4" fmla="*/ 55 w 110"/>
                    <a:gd name="T5" fmla="*/ 8 h 41"/>
                    <a:gd name="T6" fmla="*/ 77 w 110"/>
                    <a:gd name="T7" fmla="*/ 41 h 41"/>
                    <a:gd name="T8" fmla="*/ 110 w 110"/>
                    <a:gd name="T9" fmla="*/ 0 h 41"/>
                    <a:gd name="T10" fmla="*/ 77 w 110"/>
                    <a:gd name="T11" fmla="*/ 35 h 41"/>
                    <a:gd name="T12" fmla="*/ 55 w 110"/>
                    <a:gd name="T13" fmla="*/ 3 h 41"/>
                    <a:gd name="T14" fmla="*/ 33 w 110"/>
                    <a:gd name="T15" fmla="*/ 35 h 41"/>
                    <a:gd name="T16" fmla="*/ 0 w 110"/>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41">
                      <a:moveTo>
                        <a:pt x="0" y="0"/>
                      </a:moveTo>
                      <a:cubicBezTo>
                        <a:pt x="0" y="0"/>
                        <a:pt x="13" y="26"/>
                        <a:pt x="33" y="41"/>
                      </a:cubicBezTo>
                      <a:cubicBezTo>
                        <a:pt x="55" y="8"/>
                        <a:pt x="55" y="8"/>
                        <a:pt x="55" y="8"/>
                      </a:cubicBezTo>
                      <a:cubicBezTo>
                        <a:pt x="77" y="41"/>
                        <a:pt x="77" y="41"/>
                        <a:pt x="77" y="41"/>
                      </a:cubicBezTo>
                      <a:cubicBezTo>
                        <a:pt x="97" y="26"/>
                        <a:pt x="110" y="0"/>
                        <a:pt x="110" y="0"/>
                      </a:cubicBezTo>
                      <a:cubicBezTo>
                        <a:pt x="110" y="0"/>
                        <a:pt x="97" y="23"/>
                        <a:pt x="77" y="35"/>
                      </a:cubicBezTo>
                      <a:cubicBezTo>
                        <a:pt x="55" y="3"/>
                        <a:pt x="55" y="3"/>
                        <a:pt x="55" y="3"/>
                      </a:cubicBezTo>
                      <a:cubicBezTo>
                        <a:pt x="33" y="35"/>
                        <a:pt x="33" y="35"/>
                        <a:pt x="33" y="35"/>
                      </a:cubicBezTo>
                      <a:cubicBezTo>
                        <a:pt x="13" y="23"/>
                        <a:pt x="0" y="0"/>
                        <a:pt x="0" y="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06" name="Freeform 1322">
                  <a:extLst>
                    <a:ext uri="{FF2B5EF4-FFF2-40B4-BE49-F238E27FC236}">
                      <a16:creationId xmlns:a16="http://schemas.microsoft.com/office/drawing/2014/main" id="{FD116FFE-2F4E-4768-911C-F47A85CD8FC3}"/>
                    </a:ext>
                  </a:extLst>
                </p:cNvPr>
                <p:cNvSpPr>
                  <a:spLocks/>
                </p:cNvSpPr>
                <p:nvPr/>
              </p:nvSpPr>
              <p:spPr bwMode="gray">
                <a:xfrm>
                  <a:off x="5037138" y="2879726"/>
                  <a:ext cx="82550" cy="77788"/>
                </a:xfrm>
                <a:custGeom>
                  <a:avLst/>
                  <a:gdLst>
                    <a:gd name="T0" fmla="*/ 26 w 52"/>
                    <a:gd name="T1" fmla="*/ 0 h 49"/>
                    <a:gd name="T2" fmla="*/ 0 w 52"/>
                    <a:gd name="T3" fmla="*/ 40 h 49"/>
                    <a:gd name="T4" fmla="*/ 9 w 52"/>
                    <a:gd name="T5" fmla="*/ 49 h 49"/>
                    <a:gd name="T6" fmla="*/ 41 w 52"/>
                    <a:gd name="T7" fmla="*/ 49 h 49"/>
                    <a:gd name="T8" fmla="*/ 52 w 52"/>
                    <a:gd name="T9" fmla="*/ 40 h 49"/>
                    <a:gd name="T10" fmla="*/ 26 w 52"/>
                    <a:gd name="T11" fmla="*/ 0 h 49"/>
                  </a:gdLst>
                  <a:ahLst/>
                  <a:cxnLst>
                    <a:cxn ang="0">
                      <a:pos x="T0" y="T1"/>
                    </a:cxn>
                    <a:cxn ang="0">
                      <a:pos x="T2" y="T3"/>
                    </a:cxn>
                    <a:cxn ang="0">
                      <a:pos x="T4" y="T5"/>
                    </a:cxn>
                    <a:cxn ang="0">
                      <a:pos x="T6" y="T7"/>
                    </a:cxn>
                    <a:cxn ang="0">
                      <a:pos x="T8" y="T9"/>
                    </a:cxn>
                    <a:cxn ang="0">
                      <a:pos x="T10" y="T11"/>
                    </a:cxn>
                  </a:cxnLst>
                  <a:rect l="0" t="0" r="r" b="b"/>
                  <a:pathLst>
                    <a:path w="52" h="49">
                      <a:moveTo>
                        <a:pt x="26" y="0"/>
                      </a:moveTo>
                      <a:lnTo>
                        <a:pt x="0" y="40"/>
                      </a:lnTo>
                      <a:lnTo>
                        <a:pt x="9" y="49"/>
                      </a:lnTo>
                      <a:lnTo>
                        <a:pt x="41" y="49"/>
                      </a:lnTo>
                      <a:lnTo>
                        <a:pt x="52" y="40"/>
                      </a:lnTo>
                      <a:lnTo>
                        <a:pt x="26" y="0"/>
                      </a:lnTo>
                      <a:close/>
                    </a:path>
                  </a:pathLst>
                </a:custGeom>
                <a:solidFill>
                  <a:srgbClr val="3533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07" name="Freeform 1323">
                  <a:extLst>
                    <a:ext uri="{FF2B5EF4-FFF2-40B4-BE49-F238E27FC236}">
                      <a16:creationId xmlns:a16="http://schemas.microsoft.com/office/drawing/2014/main" id="{82A10256-2640-4CC9-BC2E-3C46AF322E3A}"/>
                    </a:ext>
                  </a:extLst>
                </p:cNvPr>
                <p:cNvSpPr>
                  <a:spLocks/>
                </p:cNvSpPr>
                <p:nvPr/>
              </p:nvSpPr>
              <p:spPr bwMode="gray">
                <a:xfrm>
                  <a:off x="5026025" y="2957514"/>
                  <a:ext cx="109538" cy="330200"/>
                </a:xfrm>
                <a:custGeom>
                  <a:avLst/>
                  <a:gdLst>
                    <a:gd name="T0" fmla="*/ 15 w 37"/>
                    <a:gd name="T1" fmla="*/ 100 h 111"/>
                    <a:gd name="T2" fmla="*/ 18 w 37"/>
                    <a:gd name="T3" fmla="*/ 111 h 111"/>
                    <a:gd name="T4" fmla="*/ 21 w 37"/>
                    <a:gd name="T5" fmla="*/ 100 h 111"/>
                    <a:gd name="T6" fmla="*/ 37 w 37"/>
                    <a:gd name="T7" fmla="*/ 59 h 111"/>
                    <a:gd name="T8" fmla="*/ 26 w 37"/>
                    <a:gd name="T9" fmla="*/ 0 h 111"/>
                    <a:gd name="T10" fmla="*/ 9 w 37"/>
                    <a:gd name="T11" fmla="*/ 0 h 111"/>
                    <a:gd name="T12" fmla="*/ 0 w 37"/>
                    <a:gd name="T13" fmla="*/ 63 h 111"/>
                    <a:gd name="T14" fmla="*/ 15 w 37"/>
                    <a:gd name="T15" fmla="*/ 10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11">
                      <a:moveTo>
                        <a:pt x="15" y="100"/>
                      </a:moveTo>
                      <a:cubicBezTo>
                        <a:pt x="16" y="104"/>
                        <a:pt x="17" y="107"/>
                        <a:pt x="18" y="111"/>
                      </a:cubicBezTo>
                      <a:cubicBezTo>
                        <a:pt x="19" y="107"/>
                        <a:pt x="20" y="104"/>
                        <a:pt x="21" y="100"/>
                      </a:cubicBezTo>
                      <a:cubicBezTo>
                        <a:pt x="37" y="59"/>
                        <a:pt x="37" y="59"/>
                        <a:pt x="37" y="59"/>
                      </a:cubicBezTo>
                      <a:cubicBezTo>
                        <a:pt x="26" y="0"/>
                        <a:pt x="26" y="0"/>
                        <a:pt x="26" y="0"/>
                      </a:cubicBezTo>
                      <a:cubicBezTo>
                        <a:pt x="9" y="0"/>
                        <a:pt x="9" y="0"/>
                        <a:pt x="9" y="0"/>
                      </a:cubicBezTo>
                      <a:cubicBezTo>
                        <a:pt x="0" y="63"/>
                        <a:pt x="0" y="63"/>
                        <a:pt x="0" y="63"/>
                      </a:cubicBezTo>
                      <a:lnTo>
                        <a:pt x="15" y="100"/>
                      </a:lnTo>
                      <a:close/>
                    </a:path>
                  </a:pathLst>
                </a:custGeom>
                <a:solidFill>
                  <a:srgbClr val="3533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08" name="Freeform 1324">
                  <a:extLst>
                    <a:ext uri="{FF2B5EF4-FFF2-40B4-BE49-F238E27FC236}">
                      <a16:creationId xmlns:a16="http://schemas.microsoft.com/office/drawing/2014/main" id="{96E8BA4E-A534-4EE4-BF32-4908CAE3A71F}"/>
                    </a:ext>
                  </a:extLst>
                </p:cNvPr>
                <p:cNvSpPr>
                  <a:spLocks/>
                </p:cNvSpPr>
                <p:nvPr/>
              </p:nvSpPr>
              <p:spPr bwMode="gray">
                <a:xfrm>
                  <a:off x="5078413" y="2809876"/>
                  <a:ext cx="163513" cy="165100"/>
                </a:xfrm>
                <a:custGeom>
                  <a:avLst/>
                  <a:gdLst>
                    <a:gd name="T0" fmla="*/ 0 w 55"/>
                    <a:gd name="T1" fmla="*/ 24 h 56"/>
                    <a:gd name="T2" fmla="*/ 34 w 55"/>
                    <a:gd name="T3" fmla="*/ 0 h 56"/>
                    <a:gd name="T4" fmla="*/ 55 w 55"/>
                    <a:gd name="T5" fmla="*/ 21 h 56"/>
                    <a:gd name="T6" fmla="*/ 22 w 55"/>
                    <a:gd name="T7" fmla="*/ 56 h 56"/>
                    <a:gd name="T8" fmla="*/ 0 w 55"/>
                    <a:gd name="T9" fmla="*/ 24 h 56"/>
                  </a:gdLst>
                  <a:ahLst/>
                  <a:cxnLst>
                    <a:cxn ang="0">
                      <a:pos x="T0" y="T1"/>
                    </a:cxn>
                    <a:cxn ang="0">
                      <a:pos x="T2" y="T3"/>
                    </a:cxn>
                    <a:cxn ang="0">
                      <a:pos x="T4" y="T5"/>
                    </a:cxn>
                    <a:cxn ang="0">
                      <a:pos x="T6" y="T7"/>
                    </a:cxn>
                    <a:cxn ang="0">
                      <a:pos x="T8" y="T9"/>
                    </a:cxn>
                  </a:cxnLst>
                  <a:rect l="0" t="0" r="r" b="b"/>
                  <a:pathLst>
                    <a:path w="55" h="56">
                      <a:moveTo>
                        <a:pt x="0" y="24"/>
                      </a:moveTo>
                      <a:cubicBezTo>
                        <a:pt x="28" y="13"/>
                        <a:pt x="34" y="0"/>
                        <a:pt x="34" y="0"/>
                      </a:cubicBezTo>
                      <a:cubicBezTo>
                        <a:pt x="55" y="21"/>
                        <a:pt x="55" y="21"/>
                        <a:pt x="55" y="21"/>
                      </a:cubicBezTo>
                      <a:cubicBezTo>
                        <a:pt x="55" y="21"/>
                        <a:pt x="42" y="44"/>
                        <a:pt x="22" y="56"/>
                      </a:cubicBezTo>
                      <a:lnTo>
                        <a:pt x="0"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09" name="Freeform 1325">
                  <a:extLst>
                    <a:ext uri="{FF2B5EF4-FFF2-40B4-BE49-F238E27FC236}">
                      <a16:creationId xmlns:a16="http://schemas.microsoft.com/office/drawing/2014/main" id="{5F95D2EE-9329-4C35-ADF7-F3242E0B998D}"/>
                    </a:ext>
                  </a:extLst>
                </p:cNvPr>
                <p:cNvSpPr>
                  <a:spLocks/>
                </p:cNvSpPr>
                <p:nvPr/>
              </p:nvSpPr>
              <p:spPr bwMode="gray">
                <a:xfrm>
                  <a:off x="4914900" y="2809876"/>
                  <a:ext cx="163513" cy="165100"/>
                </a:xfrm>
                <a:custGeom>
                  <a:avLst/>
                  <a:gdLst>
                    <a:gd name="T0" fmla="*/ 55 w 55"/>
                    <a:gd name="T1" fmla="*/ 24 h 56"/>
                    <a:gd name="T2" fmla="*/ 21 w 55"/>
                    <a:gd name="T3" fmla="*/ 0 h 56"/>
                    <a:gd name="T4" fmla="*/ 0 w 55"/>
                    <a:gd name="T5" fmla="*/ 21 h 56"/>
                    <a:gd name="T6" fmla="*/ 33 w 55"/>
                    <a:gd name="T7" fmla="*/ 56 h 56"/>
                    <a:gd name="T8" fmla="*/ 55 w 55"/>
                    <a:gd name="T9" fmla="*/ 24 h 56"/>
                  </a:gdLst>
                  <a:ahLst/>
                  <a:cxnLst>
                    <a:cxn ang="0">
                      <a:pos x="T0" y="T1"/>
                    </a:cxn>
                    <a:cxn ang="0">
                      <a:pos x="T2" y="T3"/>
                    </a:cxn>
                    <a:cxn ang="0">
                      <a:pos x="T4" y="T5"/>
                    </a:cxn>
                    <a:cxn ang="0">
                      <a:pos x="T6" y="T7"/>
                    </a:cxn>
                    <a:cxn ang="0">
                      <a:pos x="T8" y="T9"/>
                    </a:cxn>
                  </a:cxnLst>
                  <a:rect l="0" t="0" r="r" b="b"/>
                  <a:pathLst>
                    <a:path w="55" h="56">
                      <a:moveTo>
                        <a:pt x="55" y="24"/>
                      </a:moveTo>
                      <a:cubicBezTo>
                        <a:pt x="27" y="13"/>
                        <a:pt x="21" y="0"/>
                        <a:pt x="21" y="0"/>
                      </a:cubicBezTo>
                      <a:cubicBezTo>
                        <a:pt x="0" y="21"/>
                        <a:pt x="0" y="21"/>
                        <a:pt x="0" y="21"/>
                      </a:cubicBezTo>
                      <a:cubicBezTo>
                        <a:pt x="0" y="21"/>
                        <a:pt x="13" y="44"/>
                        <a:pt x="33" y="56"/>
                      </a:cubicBezTo>
                      <a:lnTo>
                        <a:pt x="55"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10" name="Freeform 1326">
                  <a:extLst>
                    <a:ext uri="{FF2B5EF4-FFF2-40B4-BE49-F238E27FC236}">
                      <a16:creationId xmlns:a16="http://schemas.microsoft.com/office/drawing/2014/main" id="{5FFE6CE7-25DB-4D32-AC48-5BEB14C5F679}"/>
                    </a:ext>
                  </a:extLst>
                </p:cNvPr>
                <p:cNvSpPr>
                  <a:spLocks/>
                </p:cNvSpPr>
                <p:nvPr/>
              </p:nvSpPr>
              <p:spPr bwMode="gray">
                <a:xfrm>
                  <a:off x="4752975" y="2868614"/>
                  <a:ext cx="355600" cy="993775"/>
                </a:xfrm>
                <a:custGeom>
                  <a:avLst/>
                  <a:gdLst>
                    <a:gd name="T0" fmla="*/ 57 w 120"/>
                    <a:gd name="T1" fmla="*/ 0 h 335"/>
                    <a:gd name="T2" fmla="*/ 25 w 120"/>
                    <a:gd name="T3" fmla="*/ 14 h 335"/>
                    <a:gd name="T4" fmla="*/ 17 w 120"/>
                    <a:gd name="T5" fmla="*/ 154 h 335"/>
                    <a:gd name="T6" fmla="*/ 16 w 120"/>
                    <a:gd name="T7" fmla="*/ 269 h 335"/>
                    <a:gd name="T8" fmla="*/ 15 w 120"/>
                    <a:gd name="T9" fmla="*/ 286 h 335"/>
                    <a:gd name="T10" fmla="*/ 15 w 120"/>
                    <a:gd name="T11" fmla="*/ 310 h 335"/>
                    <a:gd name="T12" fmla="*/ 80 w 120"/>
                    <a:gd name="T13" fmla="*/ 331 h 335"/>
                    <a:gd name="T14" fmla="*/ 105 w 120"/>
                    <a:gd name="T15" fmla="*/ 317 h 335"/>
                    <a:gd name="T16" fmla="*/ 111 w 120"/>
                    <a:gd name="T17" fmla="*/ 294 h 335"/>
                    <a:gd name="T18" fmla="*/ 120 w 120"/>
                    <a:gd name="T19" fmla="*/ 221 h 335"/>
                    <a:gd name="T20" fmla="*/ 120 w 120"/>
                    <a:gd name="T21" fmla="*/ 201 h 335"/>
                    <a:gd name="T22" fmla="*/ 107 w 120"/>
                    <a:gd name="T23" fmla="*/ 130 h 335"/>
                    <a:gd name="T24" fmla="*/ 57 w 120"/>
                    <a:gd name="T25"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335">
                      <a:moveTo>
                        <a:pt x="57" y="0"/>
                      </a:moveTo>
                      <a:cubicBezTo>
                        <a:pt x="53" y="1"/>
                        <a:pt x="37" y="8"/>
                        <a:pt x="25" y="14"/>
                      </a:cubicBezTo>
                      <a:cubicBezTo>
                        <a:pt x="0" y="23"/>
                        <a:pt x="6" y="54"/>
                        <a:pt x="17" y="154"/>
                      </a:cubicBezTo>
                      <a:cubicBezTo>
                        <a:pt x="18" y="163"/>
                        <a:pt x="17" y="224"/>
                        <a:pt x="16" y="269"/>
                      </a:cubicBezTo>
                      <a:cubicBezTo>
                        <a:pt x="11" y="275"/>
                        <a:pt x="16" y="280"/>
                        <a:pt x="15" y="286"/>
                      </a:cubicBezTo>
                      <a:cubicBezTo>
                        <a:pt x="10" y="292"/>
                        <a:pt x="7" y="300"/>
                        <a:pt x="15" y="310"/>
                      </a:cubicBezTo>
                      <a:cubicBezTo>
                        <a:pt x="15" y="310"/>
                        <a:pt x="42" y="319"/>
                        <a:pt x="80" y="331"/>
                      </a:cubicBezTo>
                      <a:cubicBezTo>
                        <a:pt x="93" y="335"/>
                        <a:pt x="101" y="331"/>
                        <a:pt x="105" y="317"/>
                      </a:cubicBezTo>
                      <a:cubicBezTo>
                        <a:pt x="111" y="294"/>
                        <a:pt x="111" y="294"/>
                        <a:pt x="111" y="294"/>
                      </a:cubicBezTo>
                      <a:cubicBezTo>
                        <a:pt x="117" y="270"/>
                        <a:pt x="120" y="245"/>
                        <a:pt x="120" y="221"/>
                      </a:cubicBezTo>
                      <a:cubicBezTo>
                        <a:pt x="120" y="201"/>
                        <a:pt x="120" y="201"/>
                        <a:pt x="120" y="201"/>
                      </a:cubicBezTo>
                      <a:cubicBezTo>
                        <a:pt x="120" y="177"/>
                        <a:pt x="115" y="153"/>
                        <a:pt x="107" y="130"/>
                      </a:cubicBezTo>
                      <a:lnTo>
                        <a:pt x="57" y="0"/>
                      </a:lnTo>
                      <a:close/>
                    </a:path>
                  </a:pathLst>
                </a:custGeom>
                <a:solidFill>
                  <a:srgbClr val="474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11" name="Freeform 1327">
                  <a:extLst>
                    <a:ext uri="{FF2B5EF4-FFF2-40B4-BE49-F238E27FC236}">
                      <a16:creationId xmlns:a16="http://schemas.microsoft.com/office/drawing/2014/main" id="{3219C76B-3AC3-46EA-93E4-0B4E43ACB1D6}"/>
                    </a:ext>
                  </a:extLst>
                </p:cNvPr>
                <p:cNvSpPr>
                  <a:spLocks/>
                </p:cNvSpPr>
                <p:nvPr/>
              </p:nvSpPr>
              <p:spPr bwMode="gray">
                <a:xfrm>
                  <a:off x="4859338" y="2862264"/>
                  <a:ext cx="242888" cy="522288"/>
                </a:xfrm>
                <a:custGeom>
                  <a:avLst/>
                  <a:gdLst>
                    <a:gd name="T0" fmla="*/ 15 w 82"/>
                    <a:gd name="T1" fmla="*/ 88 h 176"/>
                    <a:gd name="T2" fmla="*/ 30 w 82"/>
                    <a:gd name="T3" fmla="*/ 77 h 176"/>
                    <a:gd name="T4" fmla="*/ 11 w 82"/>
                    <a:gd name="T5" fmla="*/ 78 h 176"/>
                    <a:gd name="T6" fmla="*/ 0 w 82"/>
                    <a:gd name="T7" fmla="*/ 11 h 176"/>
                    <a:gd name="T8" fmla="*/ 20 w 82"/>
                    <a:gd name="T9" fmla="*/ 0 h 176"/>
                    <a:gd name="T10" fmla="*/ 71 w 82"/>
                    <a:gd name="T11" fmla="*/ 132 h 176"/>
                    <a:gd name="T12" fmla="*/ 82 w 82"/>
                    <a:gd name="T13" fmla="*/ 176 h 176"/>
                    <a:gd name="T14" fmla="*/ 15 w 82"/>
                    <a:gd name="T15" fmla="*/ 88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6">
                      <a:moveTo>
                        <a:pt x="15" y="88"/>
                      </a:moveTo>
                      <a:cubicBezTo>
                        <a:pt x="30" y="77"/>
                        <a:pt x="30" y="77"/>
                        <a:pt x="30" y="77"/>
                      </a:cubicBezTo>
                      <a:cubicBezTo>
                        <a:pt x="11" y="78"/>
                        <a:pt x="11" y="78"/>
                        <a:pt x="11" y="78"/>
                      </a:cubicBezTo>
                      <a:cubicBezTo>
                        <a:pt x="0" y="11"/>
                        <a:pt x="0" y="11"/>
                        <a:pt x="0" y="11"/>
                      </a:cubicBezTo>
                      <a:cubicBezTo>
                        <a:pt x="9" y="6"/>
                        <a:pt x="17" y="2"/>
                        <a:pt x="20" y="0"/>
                      </a:cubicBezTo>
                      <a:cubicBezTo>
                        <a:pt x="71" y="132"/>
                        <a:pt x="71" y="132"/>
                        <a:pt x="71" y="132"/>
                      </a:cubicBezTo>
                      <a:cubicBezTo>
                        <a:pt x="76" y="146"/>
                        <a:pt x="80" y="161"/>
                        <a:pt x="82" y="176"/>
                      </a:cubicBezTo>
                      <a:lnTo>
                        <a:pt x="15" y="88"/>
                      </a:lnTo>
                      <a:close/>
                    </a:path>
                  </a:pathLst>
                </a:custGeom>
                <a:solidFill>
                  <a:srgbClr val="524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12" name="Freeform 1328">
                  <a:extLst>
                    <a:ext uri="{FF2B5EF4-FFF2-40B4-BE49-F238E27FC236}">
                      <a16:creationId xmlns:a16="http://schemas.microsoft.com/office/drawing/2014/main" id="{B623F723-18D8-4455-96F8-F30F9EE137DA}"/>
                    </a:ext>
                  </a:extLst>
                </p:cNvPr>
                <p:cNvSpPr>
                  <a:spLocks/>
                </p:cNvSpPr>
                <p:nvPr/>
              </p:nvSpPr>
              <p:spPr bwMode="gray">
                <a:xfrm>
                  <a:off x="4818063" y="3627439"/>
                  <a:ext cx="168275" cy="53975"/>
                </a:xfrm>
                <a:custGeom>
                  <a:avLst/>
                  <a:gdLst>
                    <a:gd name="T0" fmla="*/ 38 w 57"/>
                    <a:gd name="T1" fmla="*/ 18 h 18"/>
                    <a:gd name="T2" fmla="*/ 18 w 57"/>
                    <a:gd name="T3" fmla="*/ 18 h 18"/>
                    <a:gd name="T4" fmla="*/ 0 w 57"/>
                    <a:gd name="T5" fmla="*/ 0 h 18"/>
                    <a:gd name="T6" fmla="*/ 57 w 57"/>
                    <a:gd name="T7" fmla="*/ 0 h 18"/>
                    <a:gd name="T8" fmla="*/ 38 w 57"/>
                    <a:gd name="T9" fmla="*/ 18 h 18"/>
                  </a:gdLst>
                  <a:ahLst/>
                  <a:cxnLst>
                    <a:cxn ang="0">
                      <a:pos x="T0" y="T1"/>
                    </a:cxn>
                    <a:cxn ang="0">
                      <a:pos x="T2" y="T3"/>
                    </a:cxn>
                    <a:cxn ang="0">
                      <a:pos x="T4" y="T5"/>
                    </a:cxn>
                    <a:cxn ang="0">
                      <a:pos x="T6" y="T7"/>
                    </a:cxn>
                    <a:cxn ang="0">
                      <a:pos x="T8" y="T9"/>
                    </a:cxn>
                  </a:cxnLst>
                  <a:rect l="0" t="0" r="r" b="b"/>
                  <a:pathLst>
                    <a:path w="57" h="18">
                      <a:moveTo>
                        <a:pt x="38" y="18"/>
                      </a:moveTo>
                      <a:cubicBezTo>
                        <a:pt x="18" y="18"/>
                        <a:pt x="18" y="18"/>
                        <a:pt x="18" y="18"/>
                      </a:cubicBezTo>
                      <a:cubicBezTo>
                        <a:pt x="8" y="18"/>
                        <a:pt x="0" y="10"/>
                        <a:pt x="0" y="0"/>
                      </a:cubicBezTo>
                      <a:cubicBezTo>
                        <a:pt x="57" y="0"/>
                        <a:pt x="57" y="0"/>
                        <a:pt x="57" y="0"/>
                      </a:cubicBezTo>
                      <a:cubicBezTo>
                        <a:pt x="57" y="10"/>
                        <a:pt x="48" y="18"/>
                        <a:pt x="38" y="18"/>
                      </a:cubicBezTo>
                      <a:close/>
                    </a:path>
                  </a:pathLst>
                </a:custGeom>
                <a:solidFill>
                  <a:srgbClr val="524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13" name="Freeform 1329">
                  <a:extLst>
                    <a:ext uri="{FF2B5EF4-FFF2-40B4-BE49-F238E27FC236}">
                      <a16:creationId xmlns:a16="http://schemas.microsoft.com/office/drawing/2014/main" id="{C4E9DBBF-5288-408E-A320-FADC5C07749B}"/>
                    </a:ext>
                  </a:extLst>
                </p:cNvPr>
                <p:cNvSpPr>
                  <a:spLocks/>
                </p:cNvSpPr>
                <p:nvPr/>
              </p:nvSpPr>
              <p:spPr bwMode="gray">
                <a:xfrm>
                  <a:off x="5049838" y="2868614"/>
                  <a:ext cx="382588" cy="1041400"/>
                </a:xfrm>
                <a:custGeom>
                  <a:avLst/>
                  <a:gdLst>
                    <a:gd name="T0" fmla="*/ 63 w 129"/>
                    <a:gd name="T1" fmla="*/ 0 h 351"/>
                    <a:gd name="T2" fmla="*/ 108 w 129"/>
                    <a:gd name="T3" fmla="*/ 20 h 351"/>
                    <a:gd name="T4" fmla="*/ 103 w 129"/>
                    <a:gd name="T5" fmla="*/ 154 h 351"/>
                    <a:gd name="T6" fmla="*/ 105 w 129"/>
                    <a:gd name="T7" fmla="*/ 340 h 351"/>
                    <a:gd name="T8" fmla="*/ 43 w 129"/>
                    <a:gd name="T9" fmla="*/ 351 h 351"/>
                    <a:gd name="T10" fmla="*/ 20 w 129"/>
                    <a:gd name="T11" fmla="*/ 335 h 351"/>
                    <a:gd name="T12" fmla="*/ 9 w 129"/>
                    <a:gd name="T13" fmla="*/ 294 h 351"/>
                    <a:gd name="T14" fmla="*/ 0 w 129"/>
                    <a:gd name="T15" fmla="*/ 221 h 351"/>
                    <a:gd name="T16" fmla="*/ 0 w 129"/>
                    <a:gd name="T17" fmla="*/ 201 h 351"/>
                    <a:gd name="T18" fmla="*/ 13 w 129"/>
                    <a:gd name="T19" fmla="*/ 130 h 351"/>
                    <a:gd name="T20" fmla="*/ 63 w 129"/>
                    <a:gd name="T21"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351">
                      <a:moveTo>
                        <a:pt x="63" y="0"/>
                      </a:moveTo>
                      <a:cubicBezTo>
                        <a:pt x="70" y="2"/>
                        <a:pt x="101" y="16"/>
                        <a:pt x="108" y="20"/>
                      </a:cubicBezTo>
                      <a:cubicBezTo>
                        <a:pt x="129" y="28"/>
                        <a:pt x="111" y="83"/>
                        <a:pt x="103" y="154"/>
                      </a:cubicBezTo>
                      <a:cubicBezTo>
                        <a:pt x="102" y="167"/>
                        <a:pt x="104" y="307"/>
                        <a:pt x="105" y="340"/>
                      </a:cubicBezTo>
                      <a:cubicBezTo>
                        <a:pt x="105" y="340"/>
                        <a:pt x="89" y="348"/>
                        <a:pt x="43" y="351"/>
                      </a:cubicBezTo>
                      <a:cubicBezTo>
                        <a:pt x="33" y="351"/>
                        <a:pt x="24" y="345"/>
                        <a:pt x="20" y="335"/>
                      </a:cubicBezTo>
                      <a:cubicBezTo>
                        <a:pt x="9" y="294"/>
                        <a:pt x="9" y="294"/>
                        <a:pt x="9" y="294"/>
                      </a:cubicBezTo>
                      <a:cubicBezTo>
                        <a:pt x="3" y="270"/>
                        <a:pt x="0" y="245"/>
                        <a:pt x="0" y="221"/>
                      </a:cubicBezTo>
                      <a:cubicBezTo>
                        <a:pt x="0" y="201"/>
                        <a:pt x="0" y="201"/>
                        <a:pt x="0" y="201"/>
                      </a:cubicBezTo>
                      <a:cubicBezTo>
                        <a:pt x="0" y="177"/>
                        <a:pt x="5" y="153"/>
                        <a:pt x="13" y="130"/>
                      </a:cubicBezTo>
                      <a:lnTo>
                        <a:pt x="63" y="0"/>
                      </a:lnTo>
                      <a:close/>
                    </a:path>
                  </a:pathLst>
                </a:custGeom>
                <a:solidFill>
                  <a:srgbClr val="524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14" name="Freeform 1330">
                  <a:extLst>
                    <a:ext uri="{FF2B5EF4-FFF2-40B4-BE49-F238E27FC236}">
                      <a16:creationId xmlns:a16="http://schemas.microsoft.com/office/drawing/2014/main" id="{FB8B163F-0A3A-42D3-971E-A06E75C1D9D6}"/>
                    </a:ext>
                  </a:extLst>
                </p:cNvPr>
                <p:cNvSpPr>
                  <a:spLocks/>
                </p:cNvSpPr>
                <p:nvPr/>
              </p:nvSpPr>
              <p:spPr bwMode="gray">
                <a:xfrm>
                  <a:off x="5170488" y="3627439"/>
                  <a:ext cx="169863" cy="53975"/>
                </a:xfrm>
                <a:custGeom>
                  <a:avLst/>
                  <a:gdLst>
                    <a:gd name="T0" fmla="*/ 39 w 57"/>
                    <a:gd name="T1" fmla="*/ 18 h 18"/>
                    <a:gd name="T2" fmla="*/ 19 w 57"/>
                    <a:gd name="T3" fmla="*/ 18 h 18"/>
                    <a:gd name="T4" fmla="*/ 0 w 57"/>
                    <a:gd name="T5" fmla="*/ 0 h 18"/>
                    <a:gd name="T6" fmla="*/ 57 w 57"/>
                    <a:gd name="T7" fmla="*/ 0 h 18"/>
                    <a:gd name="T8" fmla="*/ 39 w 57"/>
                    <a:gd name="T9" fmla="*/ 18 h 18"/>
                  </a:gdLst>
                  <a:ahLst/>
                  <a:cxnLst>
                    <a:cxn ang="0">
                      <a:pos x="T0" y="T1"/>
                    </a:cxn>
                    <a:cxn ang="0">
                      <a:pos x="T2" y="T3"/>
                    </a:cxn>
                    <a:cxn ang="0">
                      <a:pos x="T4" y="T5"/>
                    </a:cxn>
                    <a:cxn ang="0">
                      <a:pos x="T6" y="T7"/>
                    </a:cxn>
                    <a:cxn ang="0">
                      <a:pos x="T8" y="T9"/>
                    </a:cxn>
                  </a:cxnLst>
                  <a:rect l="0" t="0" r="r" b="b"/>
                  <a:pathLst>
                    <a:path w="57" h="18">
                      <a:moveTo>
                        <a:pt x="39" y="18"/>
                      </a:moveTo>
                      <a:cubicBezTo>
                        <a:pt x="19" y="18"/>
                        <a:pt x="19" y="18"/>
                        <a:pt x="19" y="18"/>
                      </a:cubicBezTo>
                      <a:cubicBezTo>
                        <a:pt x="9" y="18"/>
                        <a:pt x="0" y="10"/>
                        <a:pt x="0" y="0"/>
                      </a:cubicBezTo>
                      <a:cubicBezTo>
                        <a:pt x="57" y="0"/>
                        <a:pt x="57" y="0"/>
                        <a:pt x="57" y="0"/>
                      </a:cubicBezTo>
                      <a:cubicBezTo>
                        <a:pt x="57" y="10"/>
                        <a:pt x="49" y="18"/>
                        <a:pt x="39" y="18"/>
                      </a:cubicBezTo>
                      <a:close/>
                    </a:path>
                  </a:pathLst>
                </a:custGeom>
                <a:solidFill>
                  <a:srgbClr val="5B56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15" name="Freeform 1331">
                  <a:extLst>
                    <a:ext uri="{FF2B5EF4-FFF2-40B4-BE49-F238E27FC236}">
                      <a16:creationId xmlns:a16="http://schemas.microsoft.com/office/drawing/2014/main" id="{91A82E5A-9270-4D2A-92B5-029224C85938}"/>
                    </a:ext>
                  </a:extLst>
                </p:cNvPr>
                <p:cNvSpPr>
                  <a:spLocks/>
                </p:cNvSpPr>
                <p:nvPr/>
              </p:nvSpPr>
              <p:spPr bwMode="gray">
                <a:xfrm>
                  <a:off x="5054600" y="2862264"/>
                  <a:ext cx="244475" cy="522288"/>
                </a:xfrm>
                <a:custGeom>
                  <a:avLst/>
                  <a:gdLst>
                    <a:gd name="T0" fmla="*/ 67 w 82"/>
                    <a:gd name="T1" fmla="*/ 88 h 176"/>
                    <a:gd name="T2" fmla="*/ 51 w 82"/>
                    <a:gd name="T3" fmla="*/ 77 h 176"/>
                    <a:gd name="T4" fmla="*/ 71 w 82"/>
                    <a:gd name="T5" fmla="*/ 78 h 176"/>
                    <a:gd name="T6" fmla="*/ 82 w 82"/>
                    <a:gd name="T7" fmla="*/ 11 h 176"/>
                    <a:gd name="T8" fmla="*/ 62 w 82"/>
                    <a:gd name="T9" fmla="*/ 0 h 176"/>
                    <a:gd name="T10" fmla="*/ 11 w 82"/>
                    <a:gd name="T11" fmla="*/ 132 h 176"/>
                    <a:gd name="T12" fmla="*/ 0 w 82"/>
                    <a:gd name="T13" fmla="*/ 176 h 176"/>
                    <a:gd name="T14" fmla="*/ 67 w 82"/>
                    <a:gd name="T15" fmla="*/ 88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6">
                      <a:moveTo>
                        <a:pt x="67" y="88"/>
                      </a:moveTo>
                      <a:cubicBezTo>
                        <a:pt x="51" y="77"/>
                        <a:pt x="51" y="77"/>
                        <a:pt x="51" y="77"/>
                      </a:cubicBezTo>
                      <a:cubicBezTo>
                        <a:pt x="71" y="78"/>
                        <a:pt x="71" y="78"/>
                        <a:pt x="71" y="78"/>
                      </a:cubicBezTo>
                      <a:cubicBezTo>
                        <a:pt x="82" y="11"/>
                        <a:pt x="82" y="11"/>
                        <a:pt x="82" y="11"/>
                      </a:cubicBezTo>
                      <a:cubicBezTo>
                        <a:pt x="73" y="6"/>
                        <a:pt x="65" y="2"/>
                        <a:pt x="62" y="0"/>
                      </a:cubicBezTo>
                      <a:cubicBezTo>
                        <a:pt x="11" y="132"/>
                        <a:pt x="11" y="132"/>
                        <a:pt x="11" y="132"/>
                      </a:cubicBezTo>
                      <a:cubicBezTo>
                        <a:pt x="6" y="146"/>
                        <a:pt x="2" y="161"/>
                        <a:pt x="0" y="176"/>
                      </a:cubicBezTo>
                      <a:lnTo>
                        <a:pt x="67" y="88"/>
                      </a:lnTo>
                      <a:close/>
                    </a:path>
                  </a:pathLst>
                </a:custGeom>
                <a:solidFill>
                  <a:srgbClr val="635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16" name="Oval 1332">
                  <a:extLst>
                    <a:ext uri="{FF2B5EF4-FFF2-40B4-BE49-F238E27FC236}">
                      <a16:creationId xmlns:a16="http://schemas.microsoft.com/office/drawing/2014/main" id="{3B5F4907-B113-4628-8791-E8B291903E64}"/>
                    </a:ext>
                  </a:extLst>
                </p:cNvPr>
                <p:cNvSpPr>
                  <a:spLocks noChangeArrowheads="1"/>
                </p:cNvSpPr>
                <p:nvPr/>
              </p:nvSpPr>
              <p:spPr bwMode="gray">
                <a:xfrm>
                  <a:off x="5070475" y="3390901"/>
                  <a:ext cx="44450" cy="47625"/>
                </a:xfrm>
                <a:prstGeom prst="ellipse">
                  <a:avLst/>
                </a:prstGeom>
                <a:solidFill>
                  <a:srgbClr val="474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17" name="Oval 1333">
                  <a:extLst>
                    <a:ext uri="{FF2B5EF4-FFF2-40B4-BE49-F238E27FC236}">
                      <a16:creationId xmlns:a16="http://schemas.microsoft.com/office/drawing/2014/main" id="{3E457799-718B-4050-AA47-7D9354C4AFF5}"/>
                    </a:ext>
                  </a:extLst>
                </p:cNvPr>
                <p:cNvSpPr>
                  <a:spLocks noChangeArrowheads="1"/>
                </p:cNvSpPr>
                <p:nvPr/>
              </p:nvSpPr>
              <p:spPr bwMode="gray">
                <a:xfrm>
                  <a:off x="5070475" y="3562351"/>
                  <a:ext cx="44450" cy="44450"/>
                </a:xfrm>
                <a:prstGeom prst="ellipse">
                  <a:avLst/>
                </a:prstGeom>
                <a:solidFill>
                  <a:srgbClr val="474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18" name="Rectangle 1334">
                  <a:extLst>
                    <a:ext uri="{FF2B5EF4-FFF2-40B4-BE49-F238E27FC236}">
                      <a16:creationId xmlns:a16="http://schemas.microsoft.com/office/drawing/2014/main" id="{90F8E4EF-A20A-4C00-9E04-E64BE63233FD}"/>
                    </a:ext>
                  </a:extLst>
                </p:cNvPr>
                <p:cNvSpPr>
                  <a:spLocks noChangeArrowheads="1"/>
                </p:cNvSpPr>
                <p:nvPr/>
              </p:nvSpPr>
              <p:spPr bwMode="gray">
                <a:xfrm>
                  <a:off x="5162550" y="3287714"/>
                  <a:ext cx="150813" cy="20638"/>
                </a:xfrm>
                <a:prstGeom prst="rect">
                  <a:avLst/>
                </a:prstGeom>
                <a:solidFill>
                  <a:srgbClr val="4742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19" name="Freeform 1335">
                  <a:extLst>
                    <a:ext uri="{FF2B5EF4-FFF2-40B4-BE49-F238E27FC236}">
                      <a16:creationId xmlns:a16="http://schemas.microsoft.com/office/drawing/2014/main" id="{073B5218-D980-41F0-8853-BCD8C3BA54A7}"/>
                    </a:ext>
                  </a:extLst>
                </p:cNvPr>
                <p:cNvSpPr>
                  <a:spLocks/>
                </p:cNvSpPr>
                <p:nvPr/>
              </p:nvSpPr>
              <p:spPr bwMode="gray">
                <a:xfrm>
                  <a:off x="5173663" y="3230564"/>
                  <a:ext cx="127000" cy="57150"/>
                </a:xfrm>
                <a:custGeom>
                  <a:avLst/>
                  <a:gdLst>
                    <a:gd name="T0" fmla="*/ 0 w 80"/>
                    <a:gd name="T1" fmla="*/ 36 h 36"/>
                    <a:gd name="T2" fmla="*/ 41 w 80"/>
                    <a:gd name="T3" fmla="*/ 0 h 36"/>
                    <a:gd name="T4" fmla="*/ 80 w 80"/>
                    <a:gd name="T5" fmla="*/ 36 h 36"/>
                    <a:gd name="T6" fmla="*/ 0 w 80"/>
                    <a:gd name="T7" fmla="*/ 36 h 36"/>
                  </a:gdLst>
                  <a:ahLst/>
                  <a:cxnLst>
                    <a:cxn ang="0">
                      <a:pos x="T0" y="T1"/>
                    </a:cxn>
                    <a:cxn ang="0">
                      <a:pos x="T2" y="T3"/>
                    </a:cxn>
                    <a:cxn ang="0">
                      <a:pos x="T4" y="T5"/>
                    </a:cxn>
                    <a:cxn ang="0">
                      <a:pos x="T6" y="T7"/>
                    </a:cxn>
                  </a:cxnLst>
                  <a:rect l="0" t="0" r="r" b="b"/>
                  <a:pathLst>
                    <a:path w="80" h="36">
                      <a:moveTo>
                        <a:pt x="0" y="36"/>
                      </a:moveTo>
                      <a:lnTo>
                        <a:pt x="41" y="0"/>
                      </a:lnTo>
                      <a:lnTo>
                        <a:pt x="80" y="36"/>
                      </a:lnTo>
                      <a:lnTo>
                        <a:pt x="0" y="3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20" name="Freeform 1336">
                  <a:extLst>
                    <a:ext uri="{FF2B5EF4-FFF2-40B4-BE49-F238E27FC236}">
                      <a16:creationId xmlns:a16="http://schemas.microsoft.com/office/drawing/2014/main" id="{DF8C2CCA-9AD5-4D55-A7F0-1477E0D059D9}"/>
                    </a:ext>
                  </a:extLst>
                </p:cNvPr>
                <p:cNvSpPr>
                  <a:spLocks/>
                </p:cNvSpPr>
                <p:nvPr/>
              </p:nvSpPr>
              <p:spPr bwMode="gray">
                <a:xfrm>
                  <a:off x="5334000" y="2366964"/>
                  <a:ext cx="80963" cy="163513"/>
                </a:xfrm>
                <a:custGeom>
                  <a:avLst/>
                  <a:gdLst>
                    <a:gd name="T0" fmla="*/ 6 w 27"/>
                    <a:gd name="T1" fmla="*/ 11 h 55"/>
                    <a:gd name="T2" fmla="*/ 0 w 27"/>
                    <a:gd name="T3" fmla="*/ 54 h 55"/>
                    <a:gd name="T4" fmla="*/ 20 w 27"/>
                    <a:gd name="T5" fmla="*/ 40 h 55"/>
                    <a:gd name="T6" fmla="*/ 6 w 27"/>
                    <a:gd name="T7" fmla="*/ 11 h 55"/>
                  </a:gdLst>
                  <a:ahLst/>
                  <a:cxnLst>
                    <a:cxn ang="0">
                      <a:pos x="T0" y="T1"/>
                    </a:cxn>
                    <a:cxn ang="0">
                      <a:pos x="T2" y="T3"/>
                    </a:cxn>
                    <a:cxn ang="0">
                      <a:pos x="T4" y="T5"/>
                    </a:cxn>
                    <a:cxn ang="0">
                      <a:pos x="T6" y="T7"/>
                    </a:cxn>
                  </a:cxnLst>
                  <a:rect l="0" t="0" r="r" b="b"/>
                  <a:pathLst>
                    <a:path w="27" h="55">
                      <a:moveTo>
                        <a:pt x="6" y="11"/>
                      </a:moveTo>
                      <a:cubicBezTo>
                        <a:pt x="6" y="11"/>
                        <a:pt x="3" y="33"/>
                        <a:pt x="0" y="54"/>
                      </a:cubicBezTo>
                      <a:cubicBezTo>
                        <a:pt x="8" y="55"/>
                        <a:pt x="14" y="53"/>
                        <a:pt x="20" y="40"/>
                      </a:cubicBezTo>
                      <a:cubicBezTo>
                        <a:pt x="27" y="27"/>
                        <a:pt x="22" y="0"/>
                        <a:pt x="6" y="11"/>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21" name="Freeform 1337">
                  <a:extLst>
                    <a:ext uri="{FF2B5EF4-FFF2-40B4-BE49-F238E27FC236}">
                      <a16:creationId xmlns:a16="http://schemas.microsoft.com/office/drawing/2014/main" id="{4EEAFA4D-6A04-45F7-BBAB-C8371289AD66}"/>
                    </a:ext>
                  </a:extLst>
                </p:cNvPr>
                <p:cNvSpPr>
                  <a:spLocks/>
                </p:cNvSpPr>
                <p:nvPr/>
              </p:nvSpPr>
              <p:spPr bwMode="gray">
                <a:xfrm>
                  <a:off x="4743450" y="2366964"/>
                  <a:ext cx="80963" cy="163513"/>
                </a:xfrm>
                <a:custGeom>
                  <a:avLst/>
                  <a:gdLst>
                    <a:gd name="T0" fmla="*/ 21 w 27"/>
                    <a:gd name="T1" fmla="*/ 11 h 55"/>
                    <a:gd name="T2" fmla="*/ 7 w 27"/>
                    <a:gd name="T3" fmla="*/ 40 h 55"/>
                    <a:gd name="T4" fmla="*/ 27 w 27"/>
                    <a:gd name="T5" fmla="*/ 54 h 55"/>
                    <a:gd name="T6" fmla="*/ 21 w 27"/>
                    <a:gd name="T7" fmla="*/ 11 h 55"/>
                  </a:gdLst>
                  <a:ahLst/>
                  <a:cxnLst>
                    <a:cxn ang="0">
                      <a:pos x="T0" y="T1"/>
                    </a:cxn>
                    <a:cxn ang="0">
                      <a:pos x="T2" y="T3"/>
                    </a:cxn>
                    <a:cxn ang="0">
                      <a:pos x="T4" y="T5"/>
                    </a:cxn>
                    <a:cxn ang="0">
                      <a:pos x="T6" y="T7"/>
                    </a:cxn>
                  </a:cxnLst>
                  <a:rect l="0" t="0" r="r" b="b"/>
                  <a:pathLst>
                    <a:path w="27" h="55">
                      <a:moveTo>
                        <a:pt x="21" y="11"/>
                      </a:moveTo>
                      <a:cubicBezTo>
                        <a:pt x="5" y="0"/>
                        <a:pt x="0" y="27"/>
                        <a:pt x="7" y="40"/>
                      </a:cubicBezTo>
                      <a:cubicBezTo>
                        <a:pt x="13" y="53"/>
                        <a:pt x="19" y="55"/>
                        <a:pt x="27" y="54"/>
                      </a:cubicBezTo>
                      <a:cubicBezTo>
                        <a:pt x="24" y="33"/>
                        <a:pt x="21" y="11"/>
                        <a:pt x="21" y="11"/>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22" name="Freeform 1338">
                  <a:extLst>
                    <a:ext uri="{FF2B5EF4-FFF2-40B4-BE49-F238E27FC236}">
                      <a16:creationId xmlns:a16="http://schemas.microsoft.com/office/drawing/2014/main" id="{65181AC0-48F9-4441-8AC6-F4E50EA561EE}"/>
                    </a:ext>
                  </a:extLst>
                </p:cNvPr>
                <p:cNvSpPr>
                  <a:spLocks/>
                </p:cNvSpPr>
                <p:nvPr/>
              </p:nvSpPr>
              <p:spPr bwMode="gray">
                <a:xfrm>
                  <a:off x="4805363" y="2138364"/>
                  <a:ext cx="546100" cy="661988"/>
                </a:xfrm>
                <a:custGeom>
                  <a:avLst/>
                  <a:gdLst>
                    <a:gd name="T0" fmla="*/ 25 w 184"/>
                    <a:gd name="T1" fmla="*/ 11 h 223"/>
                    <a:gd name="T2" fmla="*/ 0 w 184"/>
                    <a:gd name="T3" fmla="*/ 88 h 223"/>
                    <a:gd name="T4" fmla="*/ 13 w 184"/>
                    <a:gd name="T5" fmla="*/ 166 h 223"/>
                    <a:gd name="T6" fmla="*/ 59 w 184"/>
                    <a:gd name="T7" fmla="*/ 219 h 223"/>
                    <a:gd name="T8" fmla="*/ 124 w 184"/>
                    <a:gd name="T9" fmla="*/ 219 h 223"/>
                    <a:gd name="T10" fmla="*/ 171 w 184"/>
                    <a:gd name="T11" fmla="*/ 167 h 223"/>
                    <a:gd name="T12" fmla="*/ 184 w 184"/>
                    <a:gd name="T13" fmla="*/ 88 h 223"/>
                    <a:gd name="T14" fmla="*/ 159 w 184"/>
                    <a:gd name="T15" fmla="*/ 0 h 223"/>
                    <a:gd name="T16" fmla="*/ 25 w 184"/>
                    <a:gd name="T17" fmla="*/ 1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223">
                      <a:moveTo>
                        <a:pt x="25" y="11"/>
                      </a:moveTo>
                      <a:cubicBezTo>
                        <a:pt x="23" y="60"/>
                        <a:pt x="5" y="68"/>
                        <a:pt x="0" y="88"/>
                      </a:cubicBezTo>
                      <a:cubicBezTo>
                        <a:pt x="0" y="88"/>
                        <a:pt x="10" y="161"/>
                        <a:pt x="13" y="166"/>
                      </a:cubicBezTo>
                      <a:cubicBezTo>
                        <a:pt x="23" y="185"/>
                        <a:pt x="45" y="213"/>
                        <a:pt x="59" y="219"/>
                      </a:cubicBezTo>
                      <a:cubicBezTo>
                        <a:pt x="70" y="223"/>
                        <a:pt x="113" y="223"/>
                        <a:pt x="124" y="219"/>
                      </a:cubicBezTo>
                      <a:cubicBezTo>
                        <a:pt x="139" y="213"/>
                        <a:pt x="160" y="186"/>
                        <a:pt x="171" y="167"/>
                      </a:cubicBezTo>
                      <a:cubicBezTo>
                        <a:pt x="174" y="161"/>
                        <a:pt x="184" y="88"/>
                        <a:pt x="184" y="88"/>
                      </a:cubicBezTo>
                      <a:cubicBezTo>
                        <a:pt x="179" y="67"/>
                        <a:pt x="162" y="51"/>
                        <a:pt x="159" y="0"/>
                      </a:cubicBezTo>
                      <a:cubicBezTo>
                        <a:pt x="124" y="33"/>
                        <a:pt x="38" y="2"/>
                        <a:pt x="25" y="11"/>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23" name="Freeform 1339">
                  <a:extLst>
                    <a:ext uri="{FF2B5EF4-FFF2-40B4-BE49-F238E27FC236}">
                      <a16:creationId xmlns:a16="http://schemas.microsoft.com/office/drawing/2014/main" id="{5F7556B6-EEBC-4E49-9777-86C6E85478F8}"/>
                    </a:ext>
                  </a:extLst>
                </p:cNvPr>
                <p:cNvSpPr>
                  <a:spLocks/>
                </p:cNvSpPr>
                <p:nvPr/>
              </p:nvSpPr>
              <p:spPr bwMode="gray">
                <a:xfrm>
                  <a:off x="4764088" y="1882776"/>
                  <a:ext cx="665163" cy="517525"/>
                </a:xfrm>
                <a:custGeom>
                  <a:avLst/>
                  <a:gdLst>
                    <a:gd name="T0" fmla="*/ 15 w 224"/>
                    <a:gd name="T1" fmla="*/ 79 h 174"/>
                    <a:gd name="T2" fmla="*/ 14 w 224"/>
                    <a:gd name="T3" fmla="*/ 174 h 174"/>
                    <a:gd name="T4" fmla="*/ 39 w 224"/>
                    <a:gd name="T5" fmla="*/ 97 h 174"/>
                    <a:gd name="T6" fmla="*/ 173 w 224"/>
                    <a:gd name="T7" fmla="*/ 86 h 174"/>
                    <a:gd name="T8" fmla="*/ 198 w 224"/>
                    <a:gd name="T9" fmla="*/ 174 h 174"/>
                    <a:gd name="T10" fmla="*/ 185 w 224"/>
                    <a:gd name="T11" fmla="*/ 59 h 174"/>
                    <a:gd name="T12" fmla="*/ 15 w 224"/>
                    <a:gd name="T13" fmla="*/ 79 h 174"/>
                  </a:gdLst>
                  <a:ahLst/>
                  <a:cxnLst>
                    <a:cxn ang="0">
                      <a:pos x="T0" y="T1"/>
                    </a:cxn>
                    <a:cxn ang="0">
                      <a:pos x="T2" y="T3"/>
                    </a:cxn>
                    <a:cxn ang="0">
                      <a:pos x="T4" y="T5"/>
                    </a:cxn>
                    <a:cxn ang="0">
                      <a:pos x="T6" y="T7"/>
                    </a:cxn>
                    <a:cxn ang="0">
                      <a:pos x="T8" y="T9"/>
                    </a:cxn>
                    <a:cxn ang="0">
                      <a:pos x="T10" y="T11"/>
                    </a:cxn>
                    <a:cxn ang="0">
                      <a:pos x="T12" y="T13"/>
                    </a:cxn>
                  </a:cxnLst>
                  <a:rect l="0" t="0" r="r" b="b"/>
                  <a:pathLst>
                    <a:path w="224" h="174">
                      <a:moveTo>
                        <a:pt x="15" y="79"/>
                      </a:moveTo>
                      <a:cubicBezTo>
                        <a:pt x="0" y="117"/>
                        <a:pt x="9" y="161"/>
                        <a:pt x="14" y="174"/>
                      </a:cubicBezTo>
                      <a:cubicBezTo>
                        <a:pt x="19" y="154"/>
                        <a:pt x="37" y="146"/>
                        <a:pt x="39" y="97"/>
                      </a:cubicBezTo>
                      <a:cubicBezTo>
                        <a:pt x="52" y="88"/>
                        <a:pt x="138" y="119"/>
                        <a:pt x="173" y="86"/>
                      </a:cubicBezTo>
                      <a:cubicBezTo>
                        <a:pt x="176" y="137"/>
                        <a:pt x="193" y="153"/>
                        <a:pt x="198" y="174"/>
                      </a:cubicBezTo>
                      <a:cubicBezTo>
                        <a:pt x="208" y="149"/>
                        <a:pt x="224" y="49"/>
                        <a:pt x="185" y="59"/>
                      </a:cubicBezTo>
                      <a:cubicBezTo>
                        <a:pt x="171" y="0"/>
                        <a:pt x="42" y="29"/>
                        <a:pt x="15" y="79"/>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24" name="Freeform 1340">
                  <a:extLst>
                    <a:ext uri="{FF2B5EF4-FFF2-40B4-BE49-F238E27FC236}">
                      <a16:creationId xmlns:a16="http://schemas.microsoft.com/office/drawing/2014/main" id="{4F7E97ED-F307-4DAA-AACE-5039AEEBA86E}"/>
                    </a:ext>
                  </a:extLst>
                </p:cNvPr>
                <p:cNvSpPr>
                  <a:spLocks/>
                </p:cNvSpPr>
                <p:nvPr/>
              </p:nvSpPr>
              <p:spPr bwMode="gray">
                <a:xfrm>
                  <a:off x="4989513" y="2636839"/>
                  <a:ext cx="184150" cy="74613"/>
                </a:xfrm>
                <a:custGeom>
                  <a:avLst/>
                  <a:gdLst>
                    <a:gd name="T0" fmla="*/ 31 w 62"/>
                    <a:gd name="T1" fmla="*/ 21 h 25"/>
                    <a:gd name="T2" fmla="*/ 0 w 62"/>
                    <a:gd name="T3" fmla="*/ 0 h 25"/>
                    <a:gd name="T4" fmla="*/ 31 w 62"/>
                    <a:gd name="T5" fmla="*/ 25 h 25"/>
                    <a:gd name="T6" fmla="*/ 62 w 62"/>
                    <a:gd name="T7" fmla="*/ 1 h 25"/>
                    <a:gd name="T8" fmla="*/ 31 w 62"/>
                    <a:gd name="T9" fmla="*/ 21 h 25"/>
                  </a:gdLst>
                  <a:ahLst/>
                  <a:cxnLst>
                    <a:cxn ang="0">
                      <a:pos x="T0" y="T1"/>
                    </a:cxn>
                    <a:cxn ang="0">
                      <a:pos x="T2" y="T3"/>
                    </a:cxn>
                    <a:cxn ang="0">
                      <a:pos x="T4" y="T5"/>
                    </a:cxn>
                    <a:cxn ang="0">
                      <a:pos x="T6" y="T7"/>
                    </a:cxn>
                    <a:cxn ang="0">
                      <a:pos x="T8" y="T9"/>
                    </a:cxn>
                  </a:cxnLst>
                  <a:rect l="0" t="0" r="r" b="b"/>
                  <a:pathLst>
                    <a:path w="62" h="25">
                      <a:moveTo>
                        <a:pt x="31" y="21"/>
                      </a:moveTo>
                      <a:cubicBezTo>
                        <a:pt x="12" y="21"/>
                        <a:pt x="0" y="4"/>
                        <a:pt x="0" y="0"/>
                      </a:cubicBezTo>
                      <a:cubicBezTo>
                        <a:pt x="0" y="5"/>
                        <a:pt x="12" y="25"/>
                        <a:pt x="31" y="25"/>
                      </a:cubicBezTo>
                      <a:cubicBezTo>
                        <a:pt x="50" y="25"/>
                        <a:pt x="62" y="5"/>
                        <a:pt x="62" y="1"/>
                      </a:cubicBezTo>
                      <a:cubicBezTo>
                        <a:pt x="62" y="4"/>
                        <a:pt x="50" y="21"/>
                        <a:pt x="31" y="21"/>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25" name="Freeform 1341">
                  <a:extLst>
                    <a:ext uri="{FF2B5EF4-FFF2-40B4-BE49-F238E27FC236}">
                      <a16:creationId xmlns:a16="http://schemas.microsoft.com/office/drawing/2014/main" id="{DEAA5891-950A-43C2-A783-B8AD5AB0EC89}"/>
                    </a:ext>
                  </a:extLst>
                </p:cNvPr>
                <p:cNvSpPr>
                  <a:spLocks/>
                </p:cNvSpPr>
                <p:nvPr/>
              </p:nvSpPr>
              <p:spPr bwMode="gray">
                <a:xfrm>
                  <a:off x="4989513" y="2636839"/>
                  <a:ext cx="184150" cy="61913"/>
                </a:xfrm>
                <a:custGeom>
                  <a:avLst/>
                  <a:gdLst>
                    <a:gd name="T0" fmla="*/ 0 w 62"/>
                    <a:gd name="T1" fmla="*/ 0 h 21"/>
                    <a:gd name="T2" fmla="*/ 31 w 62"/>
                    <a:gd name="T3" fmla="*/ 21 h 21"/>
                    <a:gd name="T4" fmla="*/ 62 w 62"/>
                    <a:gd name="T5" fmla="*/ 1 h 21"/>
                    <a:gd name="T6" fmla="*/ 31 w 62"/>
                    <a:gd name="T7" fmla="*/ 5 h 21"/>
                    <a:gd name="T8" fmla="*/ 0 w 62"/>
                    <a:gd name="T9" fmla="*/ 0 h 21"/>
                  </a:gdLst>
                  <a:ahLst/>
                  <a:cxnLst>
                    <a:cxn ang="0">
                      <a:pos x="T0" y="T1"/>
                    </a:cxn>
                    <a:cxn ang="0">
                      <a:pos x="T2" y="T3"/>
                    </a:cxn>
                    <a:cxn ang="0">
                      <a:pos x="T4" y="T5"/>
                    </a:cxn>
                    <a:cxn ang="0">
                      <a:pos x="T6" y="T7"/>
                    </a:cxn>
                    <a:cxn ang="0">
                      <a:pos x="T8" y="T9"/>
                    </a:cxn>
                  </a:cxnLst>
                  <a:rect l="0" t="0" r="r" b="b"/>
                  <a:pathLst>
                    <a:path w="62" h="21">
                      <a:moveTo>
                        <a:pt x="0" y="0"/>
                      </a:moveTo>
                      <a:cubicBezTo>
                        <a:pt x="0" y="4"/>
                        <a:pt x="12" y="21"/>
                        <a:pt x="31" y="21"/>
                      </a:cubicBezTo>
                      <a:cubicBezTo>
                        <a:pt x="50" y="21"/>
                        <a:pt x="62" y="4"/>
                        <a:pt x="62" y="1"/>
                      </a:cubicBezTo>
                      <a:cubicBezTo>
                        <a:pt x="58" y="1"/>
                        <a:pt x="44" y="5"/>
                        <a:pt x="31" y="5"/>
                      </a:cubicBezTo>
                      <a:cubicBezTo>
                        <a:pt x="18" y="5"/>
                        <a:pt x="5"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26" name="Oval 1342">
                  <a:extLst>
                    <a:ext uri="{FF2B5EF4-FFF2-40B4-BE49-F238E27FC236}">
                      <a16:creationId xmlns:a16="http://schemas.microsoft.com/office/drawing/2014/main" id="{39E34353-B8A5-4BF5-97D9-FC702CCE94F0}"/>
                    </a:ext>
                  </a:extLst>
                </p:cNvPr>
                <p:cNvSpPr>
                  <a:spLocks noChangeArrowheads="1"/>
                </p:cNvSpPr>
                <p:nvPr/>
              </p:nvSpPr>
              <p:spPr bwMode="gray">
                <a:xfrm>
                  <a:off x="5183188" y="2435226"/>
                  <a:ext cx="41275" cy="77788"/>
                </a:xfrm>
                <a:prstGeom prst="ellipse">
                  <a:avLst/>
                </a:pr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27" name="Freeform 1343">
                  <a:extLst>
                    <a:ext uri="{FF2B5EF4-FFF2-40B4-BE49-F238E27FC236}">
                      <a16:creationId xmlns:a16="http://schemas.microsoft.com/office/drawing/2014/main" id="{C6AADC15-573A-4011-8C5F-93848913983E}"/>
                    </a:ext>
                  </a:extLst>
                </p:cNvPr>
                <p:cNvSpPr>
                  <a:spLocks/>
                </p:cNvSpPr>
                <p:nvPr/>
              </p:nvSpPr>
              <p:spPr bwMode="gray">
                <a:xfrm>
                  <a:off x="5135563" y="2260601"/>
                  <a:ext cx="139700" cy="136525"/>
                </a:xfrm>
                <a:custGeom>
                  <a:avLst/>
                  <a:gdLst>
                    <a:gd name="T0" fmla="*/ 44 w 47"/>
                    <a:gd name="T1" fmla="*/ 46 h 46"/>
                    <a:gd name="T2" fmla="*/ 0 w 47"/>
                    <a:gd name="T3" fmla="*/ 31 h 46"/>
                    <a:gd name="T4" fmla="*/ 7 w 47"/>
                    <a:gd name="T5" fmla="*/ 0 h 46"/>
                    <a:gd name="T6" fmla="*/ 47 w 47"/>
                    <a:gd name="T7" fmla="*/ 26 h 46"/>
                    <a:gd name="T8" fmla="*/ 44 w 47"/>
                    <a:gd name="T9" fmla="*/ 46 h 46"/>
                  </a:gdLst>
                  <a:ahLst/>
                  <a:cxnLst>
                    <a:cxn ang="0">
                      <a:pos x="T0" y="T1"/>
                    </a:cxn>
                    <a:cxn ang="0">
                      <a:pos x="T2" y="T3"/>
                    </a:cxn>
                    <a:cxn ang="0">
                      <a:pos x="T4" y="T5"/>
                    </a:cxn>
                    <a:cxn ang="0">
                      <a:pos x="T6" y="T7"/>
                    </a:cxn>
                    <a:cxn ang="0">
                      <a:pos x="T8" y="T9"/>
                    </a:cxn>
                  </a:cxnLst>
                  <a:rect l="0" t="0" r="r" b="b"/>
                  <a:pathLst>
                    <a:path w="47" h="46">
                      <a:moveTo>
                        <a:pt x="44" y="46"/>
                      </a:moveTo>
                      <a:cubicBezTo>
                        <a:pt x="39" y="42"/>
                        <a:pt x="18" y="33"/>
                        <a:pt x="0" y="31"/>
                      </a:cubicBezTo>
                      <a:cubicBezTo>
                        <a:pt x="2" y="18"/>
                        <a:pt x="3" y="12"/>
                        <a:pt x="7" y="0"/>
                      </a:cubicBezTo>
                      <a:cubicBezTo>
                        <a:pt x="23" y="5"/>
                        <a:pt x="37" y="14"/>
                        <a:pt x="47" y="26"/>
                      </a:cubicBezTo>
                      <a:cubicBezTo>
                        <a:pt x="47" y="38"/>
                        <a:pt x="44" y="46"/>
                        <a:pt x="44" y="46"/>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28" name="Oval 1344">
                  <a:extLst>
                    <a:ext uri="{FF2B5EF4-FFF2-40B4-BE49-F238E27FC236}">
                      <a16:creationId xmlns:a16="http://schemas.microsoft.com/office/drawing/2014/main" id="{CAAB0ABB-5D8E-4AFE-8F20-8834DCAF5D70}"/>
                    </a:ext>
                  </a:extLst>
                </p:cNvPr>
                <p:cNvSpPr>
                  <a:spLocks noChangeArrowheads="1"/>
                </p:cNvSpPr>
                <p:nvPr/>
              </p:nvSpPr>
              <p:spPr bwMode="gray">
                <a:xfrm>
                  <a:off x="4937125" y="2435226"/>
                  <a:ext cx="38100" cy="77788"/>
                </a:xfrm>
                <a:prstGeom prst="ellipse">
                  <a:avLst/>
                </a:pr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29" name="Freeform 1345">
                  <a:extLst>
                    <a:ext uri="{FF2B5EF4-FFF2-40B4-BE49-F238E27FC236}">
                      <a16:creationId xmlns:a16="http://schemas.microsoft.com/office/drawing/2014/main" id="{40352095-4F31-42FF-A90A-A07112DAFD56}"/>
                    </a:ext>
                  </a:extLst>
                </p:cNvPr>
                <p:cNvSpPr>
                  <a:spLocks/>
                </p:cNvSpPr>
                <p:nvPr/>
              </p:nvSpPr>
              <p:spPr bwMode="gray">
                <a:xfrm>
                  <a:off x="4879975" y="2260601"/>
                  <a:ext cx="139700" cy="136525"/>
                </a:xfrm>
                <a:custGeom>
                  <a:avLst/>
                  <a:gdLst>
                    <a:gd name="T0" fmla="*/ 2 w 47"/>
                    <a:gd name="T1" fmla="*/ 46 h 46"/>
                    <a:gd name="T2" fmla="*/ 47 w 47"/>
                    <a:gd name="T3" fmla="*/ 31 h 46"/>
                    <a:gd name="T4" fmla="*/ 40 w 47"/>
                    <a:gd name="T5" fmla="*/ 0 h 46"/>
                    <a:gd name="T6" fmla="*/ 0 w 47"/>
                    <a:gd name="T7" fmla="*/ 26 h 46"/>
                    <a:gd name="T8" fmla="*/ 2 w 47"/>
                    <a:gd name="T9" fmla="*/ 46 h 46"/>
                  </a:gdLst>
                  <a:ahLst/>
                  <a:cxnLst>
                    <a:cxn ang="0">
                      <a:pos x="T0" y="T1"/>
                    </a:cxn>
                    <a:cxn ang="0">
                      <a:pos x="T2" y="T3"/>
                    </a:cxn>
                    <a:cxn ang="0">
                      <a:pos x="T4" y="T5"/>
                    </a:cxn>
                    <a:cxn ang="0">
                      <a:pos x="T6" y="T7"/>
                    </a:cxn>
                    <a:cxn ang="0">
                      <a:pos x="T8" y="T9"/>
                    </a:cxn>
                  </a:cxnLst>
                  <a:rect l="0" t="0" r="r" b="b"/>
                  <a:pathLst>
                    <a:path w="47" h="46">
                      <a:moveTo>
                        <a:pt x="2" y="46"/>
                      </a:moveTo>
                      <a:cubicBezTo>
                        <a:pt x="8" y="42"/>
                        <a:pt x="29" y="33"/>
                        <a:pt x="47" y="31"/>
                      </a:cubicBezTo>
                      <a:cubicBezTo>
                        <a:pt x="45" y="18"/>
                        <a:pt x="44" y="12"/>
                        <a:pt x="40" y="0"/>
                      </a:cubicBezTo>
                      <a:cubicBezTo>
                        <a:pt x="24" y="5"/>
                        <a:pt x="10" y="14"/>
                        <a:pt x="0" y="26"/>
                      </a:cubicBezTo>
                      <a:cubicBezTo>
                        <a:pt x="0" y="38"/>
                        <a:pt x="2" y="46"/>
                        <a:pt x="2" y="46"/>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30" name="Freeform 1346">
                  <a:extLst>
                    <a:ext uri="{FF2B5EF4-FFF2-40B4-BE49-F238E27FC236}">
                      <a16:creationId xmlns:a16="http://schemas.microsoft.com/office/drawing/2014/main" id="{D3DD4F27-FCED-4341-B6E3-D31B04360239}"/>
                    </a:ext>
                  </a:extLst>
                </p:cNvPr>
                <p:cNvSpPr>
                  <a:spLocks/>
                </p:cNvSpPr>
                <p:nvPr/>
              </p:nvSpPr>
              <p:spPr bwMode="gray">
                <a:xfrm>
                  <a:off x="5070475" y="2379664"/>
                  <a:ext cx="85725" cy="212725"/>
                </a:xfrm>
                <a:custGeom>
                  <a:avLst/>
                  <a:gdLst>
                    <a:gd name="T0" fmla="*/ 0 w 29"/>
                    <a:gd name="T1" fmla="*/ 66 h 72"/>
                    <a:gd name="T2" fmla="*/ 24 w 29"/>
                    <a:gd name="T3" fmla="*/ 57 h 72"/>
                    <a:gd name="T4" fmla="*/ 22 w 29"/>
                    <a:gd name="T5" fmla="*/ 54 h 72"/>
                    <a:gd name="T6" fmla="*/ 5 w 29"/>
                    <a:gd name="T7" fmla="*/ 0 h 72"/>
                    <a:gd name="T8" fmla="*/ 25 w 29"/>
                    <a:gd name="T9" fmla="*/ 50 h 72"/>
                    <a:gd name="T10" fmla="*/ 28 w 29"/>
                    <a:gd name="T11" fmla="*/ 59 h 72"/>
                    <a:gd name="T12" fmla="*/ 0 w 29"/>
                    <a:gd name="T13" fmla="*/ 66 h 72"/>
                  </a:gdLst>
                  <a:ahLst/>
                  <a:cxnLst>
                    <a:cxn ang="0">
                      <a:pos x="T0" y="T1"/>
                    </a:cxn>
                    <a:cxn ang="0">
                      <a:pos x="T2" y="T3"/>
                    </a:cxn>
                    <a:cxn ang="0">
                      <a:pos x="T4" y="T5"/>
                    </a:cxn>
                    <a:cxn ang="0">
                      <a:pos x="T6" y="T7"/>
                    </a:cxn>
                    <a:cxn ang="0">
                      <a:pos x="T8" y="T9"/>
                    </a:cxn>
                    <a:cxn ang="0">
                      <a:pos x="T10" y="T11"/>
                    </a:cxn>
                    <a:cxn ang="0">
                      <a:pos x="T12" y="T13"/>
                    </a:cxn>
                  </a:cxnLst>
                  <a:rect l="0" t="0" r="r" b="b"/>
                  <a:pathLst>
                    <a:path w="29" h="72">
                      <a:moveTo>
                        <a:pt x="0" y="66"/>
                      </a:moveTo>
                      <a:cubicBezTo>
                        <a:pt x="16" y="66"/>
                        <a:pt x="22" y="61"/>
                        <a:pt x="24" y="57"/>
                      </a:cubicBezTo>
                      <a:cubicBezTo>
                        <a:pt x="24" y="57"/>
                        <a:pt x="24" y="55"/>
                        <a:pt x="22" y="54"/>
                      </a:cubicBezTo>
                      <a:cubicBezTo>
                        <a:pt x="22" y="54"/>
                        <a:pt x="0" y="33"/>
                        <a:pt x="5" y="0"/>
                      </a:cubicBezTo>
                      <a:cubicBezTo>
                        <a:pt x="4" y="30"/>
                        <a:pt x="25" y="50"/>
                        <a:pt x="25" y="50"/>
                      </a:cubicBezTo>
                      <a:cubicBezTo>
                        <a:pt x="28" y="53"/>
                        <a:pt x="29" y="56"/>
                        <a:pt x="28" y="59"/>
                      </a:cubicBezTo>
                      <a:cubicBezTo>
                        <a:pt x="26" y="64"/>
                        <a:pt x="12" y="72"/>
                        <a:pt x="0" y="66"/>
                      </a:cubicBezTo>
                      <a:close/>
                    </a:path>
                  </a:pathLst>
                </a:custGeom>
                <a:solidFill>
                  <a:srgbClr val="1D1D1B">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31" name="Freeform 1347">
                  <a:extLst>
                    <a:ext uri="{FF2B5EF4-FFF2-40B4-BE49-F238E27FC236}">
                      <a16:creationId xmlns:a16="http://schemas.microsoft.com/office/drawing/2014/main" id="{75124967-49E5-4FD9-83AC-1AB6748DE208}"/>
                    </a:ext>
                  </a:extLst>
                </p:cNvPr>
                <p:cNvSpPr>
                  <a:spLocks/>
                </p:cNvSpPr>
                <p:nvPr/>
              </p:nvSpPr>
              <p:spPr bwMode="gray">
                <a:xfrm>
                  <a:off x="4791075" y="3824289"/>
                  <a:ext cx="211138" cy="212725"/>
                </a:xfrm>
                <a:custGeom>
                  <a:avLst/>
                  <a:gdLst>
                    <a:gd name="T0" fmla="*/ 66 w 71"/>
                    <a:gd name="T1" fmla="*/ 15 h 72"/>
                    <a:gd name="T2" fmla="*/ 38 w 71"/>
                    <a:gd name="T3" fmla="*/ 1 h 72"/>
                    <a:gd name="T4" fmla="*/ 32 w 71"/>
                    <a:gd name="T5" fmla="*/ 0 h 72"/>
                    <a:gd name="T6" fmla="*/ 18 w 71"/>
                    <a:gd name="T7" fmla="*/ 11 h 72"/>
                    <a:gd name="T8" fmla="*/ 3 w 71"/>
                    <a:gd name="T9" fmla="*/ 17 h 72"/>
                    <a:gd name="T10" fmla="*/ 2 w 71"/>
                    <a:gd name="T11" fmla="*/ 30 h 72"/>
                    <a:gd name="T12" fmla="*/ 20 w 71"/>
                    <a:gd name="T13" fmla="*/ 63 h 72"/>
                    <a:gd name="T14" fmla="*/ 26 w 71"/>
                    <a:gd name="T15" fmla="*/ 65 h 72"/>
                    <a:gd name="T16" fmla="*/ 28 w 71"/>
                    <a:gd name="T17" fmla="*/ 59 h 72"/>
                    <a:gd name="T18" fmla="*/ 33 w 71"/>
                    <a:gd name="T19" fmla="*/ 68 h 72"/>
                    <a:gd name="T20" fmla="*/ 41 w 71"/>
                    <a:gd name="T21" fmla="*/ 71 h 72"/>
                    <a:gd name="T22" fmla="*/ 44 w 71"/>
                    <a:gd name="T23" fmla="*/ 63 h 72"/>
                    <a:gd name="T24" fmla="*/ 46 w 71"/>
                    <a:gd name="T25" fmla="*/ 68 h 72"/>
                    <a:gd name="T26" fmla="*/ 54 w 71"/>
                    <a:gd name="T27" fmla="*/ 71 h 72"/>
                    <a:gd name="T28" fmla="*/ 56 w 71"/>
                    <a:gd name="T29" fmla="*/ 63 h 72"/>
                    <a:gd name="T30" fmla="*/ 52 w 71"/>
                    <a:gd name="T31" fmla="*/ 56 h 72"/>
                    <a:gd name="T32" fmla="*/ 60 w 71"/>
                    <a:gd name="T33" fmla="*/ 58 h 72"/>
                    <a:gd name="T34" fmla="*/ 62 w 71"/>
                    <a:gd name="T35" fmla="*/ 51 h 72"/>
                    <a:gd name="T36" fmla="*/ 45 w 71"/>
                    <a:gd name="T37" fmla="*/ 18 h 72"/>
                    <a:gd name="T38" fmla="*/ 61 w 71"/>
                    <a:gd name="T39" fmla="*/ 25 h 72"/>
                    <a:gd name="T40" fmla="*/ 69 w 71"/>
                    <a:gd name="T41" fmla="*/ 23 h 72"/>
                    <a:gd name="T42" fmla="*/ 66 w 71"/>
                    <a:gd name="T43" fmla="*/ 1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 h="72">
                      <a:moveTo>
                        <a:pt x="66" y="15"/>
                      </a:moveTo>
                      <a:cubicBezTo>
                        <a:pt x="66" y="15"/>
                        <a:pt x="40" y="2"/>
                        <a:pt x="38" y="1"/>
                      </a:cubicBezTo>
                      <a:cubicBezTo>
                        <a:pt x="37" y="1"/>
                        <a:pt x="34" y="1"/>
                        <a:pt x="32" y="0"/>
                      </a:cubicBezTo>
                      <a:cubicBezTo>
                        <a:pt x="31" y="2"/>
                        <a:pt x="28" y="6"/>
                        <a:pt x="18" y="11"/>
                      </a:cubicBezTo>
                      <a:cubicBezTo>
                        <a:pt x="10" y="16"/>
                        <a:pt x="5" y="16"/>
                        <a:pt x="3" y="17"/>
                      </a:cubicBezTo>
                      <a:cubicBezTo>
                        <a:pt x="1" y="21"/>
                        <a:pt x="0" y="25"/>
                        <a:pt x="2" y="30"/>
                      </a:cubicBezTo>
                      <a:cubicBezTo>
                        <a:pt x="20" y="63"/>
                        <a:pt x="20" y="63"/>
                        <a:pt x="20" y="63"/>
                      </a:cubicBezTo>
                      <a:cubicBezTo>
                        <a:pt x="21" y="66"/>
                        <a:pt x="24" y="66"/>
                        <a:pt x="26" y="65"/>
                      </a:cubicBezTo>
                      <a:cubicBezTo>
                        <a:pt x="29" y="64"/>
                        <a:pt x="30" y="61"/>
                        <a:pt x="28" y="59"/>
                      </a:cubicBezTo>
                      <a:cubicBezTo>
                        <a:pt x="33" y="68"/>
                        <a:pt x="33" y="68"/>
                        <a:pt x="33" y="68"/>
                      </a:cubicBezTo>
                      <a:cubicBezTo>
                        <a:pt x="35" y="71"/>
                        <a:pt x="38" y="72"/>
                        <a:pt x="41" y="71"/>
                      </a:cubicBezTo>
                      <a:cubicBezTo>
                        <a:pt x="44" y="69"/>
                        <a:pt x="45" y="66"/>
                        <a:pt x="44" y="63"/>
                      </a:cubicBezTo>
                      <a:cubicBezTo>
                        <a:pt x="46" y="68"/>
                        <a:pt x="46" y="68"/>
                        <a:pt x="46" y="68"/>
                      </a:cubicBezTo>
                      <a:cubicBezTo>
                        <a:pt x="48" y="71"/>
                        <a:pt x="51" y="72"/>
                        <a:pt x="54" y="71"/>
                      </a:cubicBezTo>
                      <a:cubicBezTo>
                        <a:pt x="57" y="69"/>
                        <a:pt x="58" y="66"/>
                        <a:pt x="56" y="63"/>
                      </a:cubicBezTo>
                      <a:cubicBezTo>
                        <a:pt x="52" y="56"/>
                        <a:pt x="52" y="56"/>
                        <a:pt x="52" y="56"/>
                      </a:cubicBezTo>
                      <a:cubicBezTo>
                        <a:pt x="54" y="59"/>
                        <a:pt x="57" y="60"/>
                        <a:pt x="60" y="58"/>
                      </a:cubicBezTo>
                      <a:cubicBezTo>
                        <a:pt x="63" y="57"/>
                        <a:pt x="64" y="53"/>
                        <a:pt x="62" y="51"/>
                      </a:cubicBezTo>
                      <a:cubicBezTo>
                        <a:pt x="45" y="18"/>
                        <a:pt x="45" y="18"/>
                        <a:pt x="45" y="18"/>
                      </a:cubicBezTo>
                      <a:cubicBezTo>
                        <a:pt x="61" y="25"/>
                        <a:pt x="61" y="25"/>
                        <a:pt x="61" y="25"/>
                      </a:cubicBezTo>
                      <a:cubicBezTo>
                        <a:pt x="64" y="27"/>
                        <a:pt x="68" y="26"/>
                        <a:pt x="69" y="23"/>
                      </a:cubicBezTo>
                      <a:cubicBezTo>
                        <a:pt x="71" y="20"/>
                        <a:pt x="69" y="16"/>
                        <a:pt x="66" y="15"/>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32" name="Freeform 1348">
                  <a:extLst>
                    <a:ext uri="{FF2B5EF4-FFF2-40B4-BE49-F238E27FC236}">
                      <a16:creationId xmlns:a16="http://schemas.microsoft.com/office/drawing/2014/main" id="{8916B33D-3B43-4083-AEAA-84A1A7B38B10}"/>
                    </a:ext>
                  </a:extLst>
                </p:cNvPr>
                <p:cNvSpPr>
                  <a:spLocks/>
                </p:cNvSpPr>
                <p:nvPr/>
              </p:nvSpPr>
              <p:spPr bwMode="gray">
                <a:xfrm>
                  <a:off x="4776788" y="3787776"/>
                  <a:ext cx="112713" cy="87313"/>
                </a:xfrm>
                <a:custGeom>
                  <a:avLst/>
                  <a:gdLst>
                    <a:gd name="T0" fmla="*/ 17 w 38"/>
                    <a:gd name="T1" fmla="*/ 10 h 29"/>
                    <a:gd name="T2" fmla="*/ 0 w 38"/>
                    <a:gd name="T3" fmla="*/ 17 h 29"/>
                    <a:gd name="T4" fmla="*/ 7 w 38"/>
                    <a:gd name="T5" fmla="*/ 29 h 29"/>
                    <a:gd name="T6" fmla="*/ 23 w 38"/>
                    <a:gd name="T7" fmla="*/ 23 h 29"/>
                    <a:gd name="T8" fmla="*/ 38 w 38"/>
                    <a:gd name="T9" fmla="*/ 12 h 29"/>
                    <a:gd name="T10" fmla="*/ 31 w 38"/>
                    <a:gd name="T11" fmla="*/ 0 h 29"/>
                    <a:gd name="T12" fmla="*/ 17 w 38"/>
                    <a:gd name="T13" fmla="*/ 10 h 29"/>
                  </a:gdLst>
                  <a:ahLst/>
                  <a:cxnLst>
                    <a:cxn ang="0">
                      <a:pos x="T0" y="T1"/>
                    </a:cxn>
                    <a:cxn ang="0">
                      <a:pos x="T2" y="T3"/>
                    </a:cxn>
                    <a:cxn ang="0">
                      <a:pos x="T4" y="T5"/>
                    </a:cxn>
                    <a:cxn ang="0">
                      <a:pos x="T6" y="T7"/>
                    </a:cxn>
                    <a:cxn ang="0">
                      <a:pos x="T8" y="T9"/>
                    </a:cxn>
                    <a:cxn ang="0">
                      <a:pos x="T10" y="T11"/>
                    </a:cxn>
                    <a:cxn ang="0">
                      <a:pos x="T12" y="T13"/>
                    </a:cxn>
                  </a:cxnLst>
                  <a:rect l="0" t="0" r="r" b="b"/>
                  <a:pathLst>
                    <a:path w="38" h="29">
                      <a:moveTo>
                        <a:pt x="17" y="10"/>
                      </a:moveTo>
                      <a:cubicBezTo>
                        <a:pt x="9" y="14"/>
                        <a:pt x="3" y="16"/>
                        <a:pt x="0" y="17"/>
                      </a:cubicBezTo>
                      <a:cubicBezTo>
                        <a:pt x="7" y="29"/>
                        <a:pt x="7" y="29"/>
                        <a:pt x="7" y="29"/>
                      </a:cubicBezTo>
                      <a:cubicBezTo>
                        <a:pt x="7" y="29"/>
                        <a:pt x="12" y="29"/>
                        <a:pt x="23" y="23"/>
                      </a:cubicBezTo>
                      <a:cubicBezTo>
                        <a:pt x="35" y="17"/>
                        <a:pt x="38" y="12"/>
                        <a:pt x="38" y="12"/>
                      </a:cubicBezTo>
                      <a:cubicBezTo>
                        <a:pt x="31" y="0"/>
                        <a:pt x="31" y="0"/>
                        <a:pt x="31" y="0"/>
                      </a:cubicBezTo>
                      <a:cubicBezTo>
                        <a:pt x="28" y="2"/>
                        <a:pt x="24" y="6"/>
                        <a:pt x="17"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33" name="Freeform 1349">
                  <a:extLst>
                    <a:ext uri="{FF2B5EF4-FFF2-40B4-BE49-F238E27FC236}">
                      <a16:creationId xmlns:a16="http://schemas.microsoft.com/office/drawing/2014/main" id="{BBDB3FCF-1E64-4CF8-98D9-5FE4565D3E4C}"/>
                    </a:ext>
                  </a:extLst>
                </p:cNvPr>
                <p:cNvSpPr>
                  <a:spLocks/>
                </p:cNvSpPr>
                <p:nvPr/>
              </p:nvSpPr>
              <p:spPr bwMode="gray">
                <a:xfrm>
                  <a:off x="4576763" y="2906714"/>
                  <a:ext cx="323850" cy="931863"/>
                </a:xfrm>
                <a:custGeom>
                  <a:avLst/>
                  <a:gdLst>
                    <a:gd name="T0" fmla="*/ 1 w 109"/>
                    <a:gd name="T1" fmla="*/ 185 h 314"/>
                    <a:gd name="T2" fmla="*/ 28 w 109"/>
                    <a:gd name="T3" fmla="*/ 88 h 314"/>
                    <a:gd name="T4" fmla="*/ 78 w 109"/>
                    <a:gd name="T5" fmla="*/ 1 h 314"/>
                    <a:gd name="T6" fmla="*/ 86 w 109"/>
                    <a:gd name="T7" fmla="*/ 0 h 314"/>
                    <a:gd name="T8" fmla="*/ 86 w 109"/>
                    <a:gd name="T9" fmla="*/ 110 h 314"/>
                    <a:gd name="T10" fmla="*/ 52 w 109"/>
                    <a:gd name="T11" fmla="*/ 181 h 314"/>
                    <a:gd name="T12" fmla="*/ 76 w 109"/>
                    <a:gd name="T13" fmla="*/ 224 h 314"/>
                    <a:gd name="T14" fmla="*/ 100 w 109"/>
                    <a:gd name="T15" fmla="*/ 295 h 314"/>
                    <a:gd name="T16" fmla="*/ 84 w 109"/>
                    <a:gd name="T17" fmla="*/ 307 h 314"/>
                    <a:gd name="T18" fmla="*/ 64 w 109"/>
                    <a:gd name="T19" fmla="*/ 314 h 314"/>
                    <a:gd name="T20" fmla="*/ 1 w 109"/>
                    <a:gd name="T21" fmla="*/ 18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314">
                      <a:moveTo>
                        <a:pt x="1" y="185"/>
                      </a:moveTo>
                      <a:cubicBezTo>
                        <a:pt x="1" y="169"/>
                        <a:pt x="28" y="88"/>
                        <a:pt x="28" y="88"/>
                      </a:cubicBezTo>
                      <a:cubicBezTo>
                        <a:pt x="40" y="54"/>
                        <a:pt x="56" y="11"/>
                        <a:pt x="78" y="1"/>
                      </a:cubicBezTo>
                      <a:cubicBezTo>
                        <a:pt x="81" y="0"/>
                        <a:pt x="83" y="0"/>
                        <a:pt x="86" y="0"/>
                      </a:cubicBezTo>
                      <a:cubicBezTo>
                        <a:pt x="96" y="0"/>
                        <a:pt x="109" y="68"/>
                        <a:pt x="86" y="110"/>
                      </a:cubicBezTo>
                      <a:cubicBezTo>
                        <a:pt x="80" y="121"/>
                        <a:pt x="60" y="165"/>
                        <a:pt x="52" y="181"/>
                      </a:cubicBezTo>
                      <a:cubicBezTo>
                        <a:pt x="54" y="184"/>
                        <a:pt x="68" y="202"/>
                        <a:pt x="76" y="224"/>
                      </a:cubicBezTo>
                      <a:cubicBezTo>
                        <a:pt x="85" y="246"/>
                        <a:pt x="100" y="295"/>
                        <a:pt x="100" y="295"/>
                      </a:cubicBezTo>
                      <a:cubicBezTo>
                        <a:pt x="100" y="295"/>
                        <a:pt x="96" y="300"/>
                        <a:pt x="84" y="307"/>
                      </a:cubicBezTo>
                      <a:cubicBezTo>
                        <a:pt x="72" y="313"/>
                        <a:pt x="64" y="314"/>
                        <a:pt x="64" y="314"/>
                      </a:cubicBezTo>
                      <a:cubicBezTo>
                        <a:pt x="62" y="311"/>
                        <a:pt x="0" y="201"/>
                        <a:pt x="1" y="185"/>
                      </a:cubicBezTo>
                      <a:close/>
                    </a:path>
                  </a:pathLst>
                </a:custGeom>
                <a:solidFill>
                  <a:srgbClr val="474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34" name="Freeform 1350">
                  <a:extLst>
                    <a:ext uri="{FF2B5EF4-FFF2-40B4-BE49-F238E27FC236}">
                      <a16:creationId xmlns:a16="http://schemas.microsoft.com/office/drawing/2014/main" id="{D484C47F-3B7F-4BAB-AAF0-075CF92DE6E7}"/>
                    </a:ext>
                  </a:extLst>
                </p:cNvPr>
                <p:cNvSpPr>
                  <a:spLocks/>
                </p:cNvSpPr>
                <p:nvPr/>
              </p:nvSpPr>
              <p:spPr bwMode="gray">
                <a:xfrm>
                  <a:off x="4794250" y="3830639"/>
                  <a:ext cx="212725" cy="257175"/>
                </a:xfrm>
                <a:custGeom>
                  <a:avLst/>
                  <a:gdLst>
                    <a:gd name="T0" fmla="*/ 41 w 72"/>
                    <a:gd name="T1" fmla="*/ 0 h 87"/>
                    <a:gd name="T2" fmla="*/ 72 w 72"/>
                    <a:gd name="T3" fmla="*/ 11 h 87"/>
                    <a:gd name="T4" fmla="*/ 72 w 72"/>
                    <a:gd name="T5" fmla="*/ 36 h 87"/>
                    <a:gd name="T6" fmla="*/ 22 w 72"/>
                    <a:gd name="T7" fmla="*/ 87 h 87"/>
                    <a:gd name="T8" fmla="*/ 2 w 72"/>
                    <a:gd name="T9" fmla="*/ 87 h 87"/>
                    <a:gd name="T10" fmla="*/ 0 w 72"/>
                    <a:gd name="T11" fmla="*/ 38 h 87"/>
                    <a:gd name="T12" fmla="*/ 0 w 72"/>
                    <a:gd name="T13" fmla="*/ 37 h 87"/>
                    <a:gd name="T14" fmla="*/ 41 w 72"/>
                    <a:gd name="T15" fmla="*/ 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87">
                      <a:moveTo>
                        <a:pt x="41" y="0"/>
                      </a:moveTo>
                      <a:cubicBezTo>
                        <a:pt x="50" y="3"/>
                        <a:pt x="71" y="11"/>
                        <a:pt x="72" y="11"/>
                      </a:cubicBezTo>
                      <a:cubicBezTo>
                        <a:pt x="72" y="36"/>
                        <a:pt x="72" y="36"/>
                        <a:pt x="72" y="36"/>
                      </a:cubicBezTo>
                      <a:cubicBezTo>
                        <a:pt x="72" y="64"/>
                        <a:pt x="50" y="87"/>
                        <a:pt x="22" y="87"/>
                      </a:cubicBezTo>
                      <a:cubicBezTo>
                        <a:pt x="2" y="87"/>
                        <a:pt x="2" y="87"/>
                        <a:pt x="2" y="87"/>
                      </a:cubicBezTo>
                      <a:cubicBezTo>
                        <a:pt x="1" y="70"/>
                        <a:pt x="0" y="54"/>
                        <a:pt x="0" y="38"/>
                      </a:cubicBezTo>
                      <a:cubicBezTo>
                        <a:pt x="0" y="38"/>
                        <a:pt x="0" y="37"/>
                        <a:pt x="0" y="37"/>
                      </a:cubicBezTo>
                      <a:cubicBezTo>
                        <a:pt x="17" y="33"/>
                        <a:pt x="31" y="18"/>
                        <a:pt x="41" y="0"/>
                      </a:cubicBezTo>
                      <a:close/>
                    </a:path>
                  </a:pathLst>
                </a:custGeom>
                <a:solidFill>
                  <a:srgbClr val="3A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grpSp>
          <p:grpSp>
            <p:nvGrpSpPr>
              <p:cNvPr id="535" name="Gruppieren 2">
                <a:extLst>
                  <a:ext uri="{FF2B5EF4-FFF2-40B4-BE49-F238E27FC236}">
                    <a16:creationId xmlns:a16="http://schemas.microsoft.com/office/drawing/2014/main" id="{FE4DA74F-E7E0-4956-9BE1-E2E45F873574}"/>
                  </a:ext>
                </a:extLst>
              </p:cNvPr>
              <p:cNvGrpSpPr/>
              <p:nvPr/>
            </p:nvGrpSpPr>
            <p:grpSpPr bwMode="gray">
              <a:xfrm>
                <a:off x="7487300" y="1885950"/>
                <a:ext cx="1166813" cy="3035300"/>
                <a:chOff x="8772525" y="2144714"/>
                <a:chExt cx="1166813" cy="3035300"/>
              </a:xfrm>
            </p:grpSpPr>
            <p:sp>
              <p:nvSpPr>
                <p:cNvPr id="536" name="Freeform 1351">
                  <a:extLst>
                    <a:ext uri="{FF2B5EF4-FFF2-40B4-BE49-F238E27FC236}">
                      <a16:creationId xmlns:a16="http://schemas.microsoft.com/office/drawing/2014/main" id="{A50CDF79-AC60-4B72-B5F3-C934DD5E0371}"/>
                    </a:ext>
                  </a:extLst>
                </p:cNvPr>
                <p:cNvSpPr>
                  <a:spLocks/>
                </p:cNvSpPr>
                <p:nvPr/>
              </p:nvSpPr>
              <p:spPr bwMode="gray">
                <a:xfrm>
                  <a:off x="9304338" y="2919414"/>
                  <a:ext cx="112713" cy="239713"/>
                </a:xfrm>
                <a:custGeom>
                  <a:avLst/>
                  <a:gdLst>
                    <a:gd name="T0" fmla="*/ 37 w 38"/>
                    <a:gd name="T1" fmla="*/ 29 h 81"/>
                    <a:gd name="T2" fmla="*/ 37 w 38"/>
                    <a:gd name="T3" fmla="*/ 0 h 81"/>
                    <a:gd name="T4" fmla="*/ 19 w 38"/>
                    <a:gd name="T5" fmla="*/ 4 h 81"/>
                    <a:gd name="T6" fmla="*/ 0 w 38"/>
                    <a:gd name="T7" fmla="*/ 0 h 81"/>
                    <a:gd name="T8" fmla="*/ 0 w 38"/>
                    <a:gd name="T9" fmla="*/ 29 h 81"/>
                    <a:gd name="T10" fmla="*/ 0 w 38"/>
                    <a:gd name="T11" fmla="*/ 30 h 81"/>
                    <a:gd name="T12" fmla="*/ 11 w 38"/>
                    <a:gd name="T13" fmla="*/ 45 h 81"/>
                    <a:gd name="T14" fmla="*/ 19 w 38"/>
                    <a:gd name="T15" fmla="*/ 81 h 81"/>
                    <a:gd name="T16" fmla="*/ 27 w 38"/>
                    <a:gd name="T17" fmla="*/ 45 h 81"/>
                    <a:gd name="T18" fmla="*/ 38 w 38"/>
                    <a:gd name="T19" fmla="*/ 30 h 81"/>
                    <a:gd name="T20" fmla="*/ 37 w 38"/>
                    <a:gd name="T21"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81">
                      <a:moveTo>
                        <a:pt x="37" y="29"/>
                      </a:moveTo>
                      <a:cubicBezTo>
                        <a:pt x="37" y="0"/>
                        <a:pt x="37" y="0"/>
                        <a:pt x="37" y="0"/>
                      </a:cubicBezTo>
                      <a:cubicBezTo>
                        <a:pt x="31" y="3"/>
                        <a:pt x="24" y="4"/>
                        <a:pt x="19" y="4"/>
                      </a:cubicBezTo>
                      <a:cubicBezTo>
                        <a:pt x="13" y="4"/>
                        <a:pt x="7" y="2"/>
                        <a:pt x="0" y="0"/>
                      </a:cubicBezTo>
                      <a:cubicBezTo>
                        <a:pt x="0" y="29"/>
                        <a:pt x="0" y="29"/>
                        <a:pt x="0" y="29"/>
                      </a:cubicBezTo>
                      <a:cubicBezTo>
                        <a:pt x="0" y="30"/>
                        <a:pt x="0" y="30"/>
                        <a:pt x="0" y="30"/>
                      </a:cubicBezTo>
                      <a:cubicBezTo>
                        <a:pt x="2" y="34"/>
                        <a:pt x="5" y="39"/>
                        <a:pt x="11" y="45"/>
                      </a:cubicBezTo>
                      <a:cubicBezTo>
                        <a:pt x="19" y="81"/>
                        <a:pt x="19" y="81"/>
                        <a:pt x="19" y="81"/>
                      </a:cubicBezTo>
                      <a:cubicBezTo>
                        <a:pt x="27" y="45"/>
                        <a:pt x="27" y="45"/>
                        <a:pt x="27" y="45"/>
                      </a:cubicBezTo>
                      <a:cubicBezTo>
                        <a:pt x="32" y="39"/>
                        <a:pt x="36" y="34"/>
                        <a:pt x="38" y="30"/>
                      </a:cubicBezTo>
                      <a:lnTo>
                        <a:pt x="37" y="29"/>
                      </a:ln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37" name="Freeform 1352">
                  <a:extLst>
                    <a:ext uri="{FF2B5EF4-FFF2-40B4-BE49-F238E27FC236}">
                      <a16:creationId xmlns:a16="http://schemas.microsoft.com/office/drawing/2014/main" id="{5022D113-FD88-444F-A4BA-45408FFD3C0F}"/>
                    </a:ext>
                  </a:extLst>
                </p:cNvPr>
                <p:cNvSpPr>
                  <a:spLocks/>
                </p:cNvSpPr>
                <p:nvPr/>
              </p:nvSpPr>
              <p:spPr bwMode="gray">
                <a:xfrm>
                  <a:off x="9369425" y="5121276"/>
                  <a:ext cx="103188" cy="58738"/>
                </a:xfrm>
                <a:custGeom>
                  <a:avLst/>
                  <a:gdLst>
                    <a:gd name="T0" fmla="*/ 34 w 35"/>
                    <a:gd name="T1" fmla="*/ 6 h 20"/>
                    <a:gd name="T2" fmla="*/ 9 w 35"/>
                    <a:gd name="T3" fmla="*/ 17 h 20"/>
                    <a:gd name="T4" fmla="*/ 2 w 35"/>
                    <a:gd name="T5" fmla="*/ 15 h 20"/>
                    <a:gd name="T6" fmla="*/ 1 w 35"/>
                    <a:gd name="T7" fmla="*/ 11 h 20"/>
                    <a:gd name="T8" fmla="*/ 9 w 35"/>
                    <a:gd name="T9" fmla="*/ 20 h 20"/>
                    <a:gd name="T10" fmla="*/ 34 w 35"/>
                    <a:gd name="T11" fmla="*/ 9 h 20"/>
                    <a:gd name="T12" fmla="*/ 35 w 35"/>
                    <a:gd name="T13" fmla="*/ 0 h 20"/>
                    <a:gd name="T14" fmla="*/ 34 w 35"/>
                    <a:gd name="T15" fmla="*/ 6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20">
                      <a:moveTo>
                        <a:pt x="34" y="6"/>
                      </a:moveTo>
                      <a:cubicBezTo>
                        <a:pt x="30" y="17"/>
                        <a:pt x="15" y="17"/>
                        <a:pt x="9" y="17"/>
                      </a:cubicBezTo>
                      <a:cubicBezTo>
                        <a:pt x="6" y="17"/>
                        <a:pt x="3" y="17"/>
                        <a:pt x="2" y="15"/>
                      </a:cubicBezTo>
                      <a:cubicBezTo>
                        <a:pt x="1" y="14"/>
                        <a:pt x="1" y="13"/>
                        <a:pt x="1" y="11"/>
                      </a:cubicBezTo>
                      <a:cubicBezTo>
                        <a:pt x="0" y="18"/>
                        <a:pt x="3" y="20"/>
                        <a:pt x="9" y="20"/>
                      </a:cubicBezTo>
                      <a:cubicBezTo>
                        <a:pt x="15" y="20"/>
                        <a:pt x="30" y="20"/>
                        <a:pt x="34" y="9"/>
                      </a:cubicBezTo>
                      <a:cubicBezTo>
                        <a:pt x="35" y="6"/>
                        <a:pt x="35" y="3"/>
                        <a:pt x="35" y="0"/>
                      </a:cubicBezTo>
                      <a:cubicBezTo>
                        <a:pt x="35" y="2"/>
                        <a:pt x="35" y="4"/>
                        <a:pt x="34" y="6"/>
                      </a:cubicBezTo>
                      <a:close/>
                    </a:path>
                  </a:pathLst>
                </a:custGeom>
                <a:solidFill>
                  <a:srgbClr val="AE65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38" name="Freeform 1353">
                  <a:extLst>
                    <a:ext uri="{FF2B5EF4-FFF2-40B4-BE49-F238E27FC236}">
                      <a16:creationId xmlns:a16="http://schemas.microsoft.com/office/drawing/2014/main" id="{B45BB192-887E-4850-BB76-5BB228BAA8FC}"/>
                    </a:ext>
                  </a:extLst>
                </p:cNvPr>
                <p:cNvSpPr>
                  <a:spLocks/>
                </p:cNvSpPr>
                <p:nvPr/>
              </p:nvSpPr>
              <p:spPr bwMode="gray">
                <a:xfrm>
                  <a:off x="9363075" y="4405314"/>
                  <a:ext cx="228600" cy="765175"/>
                </a:xfrm>
                <a:custGeom>
                  <a:avLst/>
                  <a:gdLst>
                    <a:gd name="T0" fmla="*/ 45 w 77"/>
                    <a:gd name="T1" fmla="*/ 3 h 258"/>
                    <a:gd name="T2" fmla="*/ 44 w 77"/>
                    <a:gd name="T3" fmla="*/ 0 h 258"/>
                    <a:gd name="T4" fmla="*/ 8 w 77"/>
                    <a:gd name="T5" fmla="*/ 4 h 258"/>
                    <a:gd name="T6" fmla="*/ 9 w 77"/>
                    <a:gd name="T7" fmla="*/ 191 h 258"/>
                    <a:gd name="T8" fmla="*/ 4 w 77"/>
                    <a:gd name="T9" fmla="*/ 243 h 258"/>
                    <a:gd name="T10" fmla="*/ 11 w 77"/>
                    <a:gd name="T11" fmla="*/ 258 h 258"/>
                    <a:gd name="T12" fmla="*/ 36 w 77"/>
                    <a:gd name="T13" fmla="*/ 247 h 258"/>
                    <a:gd name="T14" fmla="*/ 33 w 77"/>
                    <a:gd name="T15" fmla="*/ 188 h 258"/>
                    <a:gd name="T16" fmla="*/ 45 w 77"/>
                    <a:gd name="T17" fmla="*/ 3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258">
                      <a:moveTo>
                        <a:pt x="45" y="3"/>
                      </a:moveTo>
                      <a:cubicBezTo>
                        <a:pt x="44" y="2"/>
                        <a:pt x="44" y="1"/>
                        <a:pt x="44" y="0"/>
                      </a:cubicBezTo>
                      <a:cubicBezTo>
                        <a:pt x="38" y="2"/>
                        <a:pt x="27" y="4"/>
                        <a:pt x="8" y="4"/>
                      </a:cubicBezTo>
                      <a:cubicBezTo>
                        <a:pt x="10" y="20"/>
                        <a:pt x="11" y="176"/>
                        <a:pt x="9" y="191"/>
                      </a:cubicBezTo>
                      <a:cubicBezTo>
                        <a:pt x="4" y="225"/>
                        <a:pt x="8" y="231"/>
                        <a:pt x="4" y="243"/>
                      </a:cubicBezTo>
                      <a:cubicBezTo>
                        <a:pt x="0" y="256"/>
                        <a:pt x="4" y="258"/>
                        <a:pt x="11" y="258"/>
                      </a:cubicBezTo>
                      <a:cubicBezTo>
                        <a:pt x="17" y="258"/>
                        <a:pt x="32" y="258"/>
                        <a:pt x="36" y="247"/>
                      </a:cubicBezTo>
                      <a:cubicBezTo>
                        <a:pt x="40" y="237"/>
                        <a:pt x="33" y="219"/>
                        <a:pt x="33" y="188"/>
                      </a:cubicBezTo>
                      <a:cubicBezTo>
                        <a:pt x="33" y="130"/>
                        <a:pt x="77" y="79"/>
                        <a:pt x="45" y="3"/>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39" name="Freeform 1354">
                  <a:extLst>
                    <a:ext uri="{FF2B5EF4-FFF2-40B4-BE49-F238E27FC236}">
                      <a16:creationId xmlns:a16="http://schemas.microsoft.com/office/drawing/2014/main" id="{CA357BE0-32C0-480A-A955-5F7CF4E5FE17}"/>
                    </a:ext>
                  </a:extLst>
                </p:cNvPr>
                <p:cNvSpPr>
                  <a:spLocks/>
                </p:cNvSpPr>
                <p:nvPr/>
              </p:nvSpPr>
              <p:spPr bwMode="gray">
                <a:xfrm>
                  <a:off x="9363075" y="5008564"/>
                  <a:ext cx="115888" cy="161925"/>
                </a:xfrm>
                <a:custGeom>
                  <a:avLst/>
                  <a:gdLst>
                    <a:gd name="T0" fmla="*/ 33 w 39"/>
                    <a:gd name="T1" fmla="*/ 17 h 55"/>
                    <a:gd name="T2" fmla="*/ 27 w 39"/>
                    <a:gd name="T3" fmla="*/ 38 h 55"/>
                    <a:gd name="T4" fmla="*/ 15 w 39"/>
                    <a:gd name="T5" fmla="*/ 41 h 55"/>
                    <a:gd name="T6" fmla="*/ 6 w 39"/>
                    <a:gd name="T7" fmla="*/ 32 h 55"/>
                    <a:gd name="T8" fmla="*/ 4 w 39"/>
                    <a:gd name="T9" fmla="*/ 40 h 55"/>
                    <a:gd name="T10" fmla="*/ 11 w 39"/>
                    <a:gd name="T11" fmla="*/ 55 h 55"/>
                    <a:gd name="T12" fmla="*/ 36 w 39"/>
                    <a:gd name="T13" fmla="*/ 44 h 55"/>
                    <a:gd name="T14" fmla="*/ 33 w 39"/>
                    <a:gd name="T15" fmla="*/ 0 h 55"/>
                    <a:gd name="T16" fmla="*/ 33 w 39"/>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5">
                      <a:moveTo>
                        <a:pt x="33" y="17"/>
                      </a:moveTo>
                      <a:cubicBezTo>
                        <a:pt x="33" y="25"/>
                        <a:pt x="33" y="35"/>
                        <a:pt x="27" y="38"/>
                      </a:cubicBezTo>
                      <a:cubicBezTo>
                        <a:pt x="24" y="39"/>
                        <a:pt x="19" y="40"/>
                        <a:pt x="15" y="41"/>
                      </a:cubicBezTo>
                      <a:cubicBezTo>
                        <a:pt x="8" y="42"/>
                        <a:pt x="7" y="36"/>
                        <a:pt x="6" y="32"/>
                      </a:cubicBezTo>
                      <a:cubicBezTo>
                        <a:pt x="6" y="34"/>
                        <a:pt x="5" y="37"/>
                        <a:pt x="4" y="40"/>
                      </a:cubicBezTo>
                      <a:cubicBezTo>
                        <a:pt x="0" y="53"/>
                        <a:pt x="4" y="55"/>
                        <a:pt x="11" y="55"/>
                      </a:cubicBezTo>
                      <a:cubicBezTo>
                        <a:pt x="17" y="55"/>
                        <a:pt x="32" y="55"/>
                        <a:pt x="36" y="44"/>
                      </a:cubicBezTo>
                      <a:cubicBezTo>
                        <a:pt x="39" y="36"/>
                        <a:pt x="35" y="21"/>
                        <a:pt x="33" y="0"/>
                      </a:cubicBezTo>
                      <a:cubicBezTo>
                        <a:pt x="32" y="5"/>
                        <a:pt x="32" y="11"/>
                        <a:pt x="33" y="17"/>
                      </a:cubicBezTo>
                      <a:close/>
                    </a:path>
                  </a:pathLst>
                </a:custGeom>
                <a:solidFill>
                  <a:srgbClr val="E795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40" name="Freeform 1355">
                  <a:extLst>
                    <a:ext uri="{FF2B5EF4-FFF2-40B4-BE49-F238E27FC236}">
                      <a16:creationId xmlns:a16="http://schemas.microsoft.com/office/drawing/2014/main" id="{053BA683-3D5C-4246-8E72-FE21718E1130}"/>
                    </a:ext>
                  </a:extLst>
                </p:cNvPr>
                <p:cNvSpPr>
                  <a:spLocks/>
                </p:cNvSpPr>
                <p:nvPr/>
              </p:nvSpPr>
              <p:spPr bwMode="gray">
                <a:xfrm>
                  <a:off x="9129713" y="4405314"/>
                  <a:ext cx="225425" cy="765175"/>
                </a:xfrm>
                <a:custGeom>
                  <a:avLst/>
                  <a:gdLst>
                    <a:gd name="T0" fmla="*/ 67 w 76"/>
                    <a:gd name="T1" fmla="*/ 191 h 258"/>
                    <a:gd name="T2" fmla="*/ 68 w 76"/>
                    <a:gd name="T3" fmla="*/ 4 h 258"/>
                    <a:gd name="T4" fmla="*/ 32 w 76"/>
                    <a:gd name="T5" fmla="*/ 0 h 258"/>
                    <a:gd name="T6" fmla="*/ 32 w 76"/>
                    <a:gd name="T7" fmla="*/ 3 h 258"/>
                    <a:gd name="T8" fmla="*/ 44 w 76"/>
                    <a:gd name="T9" fmla="*/ 188 h 258"/>
                    <a:gd name="T10" fmla="*/ 40 w 76"/>
                    <a:gd name="T11" fmla="*/ 247 h 258"/>
                    <a:gd name="T12" fmla="*/ 66 w 76"/>
                    <a:gd name="T13" fmla="*/ 258 h 258"/>
                    <a:gd name="T14" fmla="*/ 72 w 76"/>
                    <a:gd name="T15" fmla="*/ 243 h 258"/>
                    <a:gd name="T16" fmla="*/ 67 w 76"/>
                    <a:gd name="T1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58">
                      <a:moveTo>
                        <a:pt x="67" y="191"/>
                      </a:moveTo>
                      <a:cubicBezTo>
                        <a:pt x="66" y="176"/>
                        <a:pt x="66" y="20"/>
                        <a:pt x="68" y="4"/>
                      </a:cubicBezTo>
                      <a:cubicBezTo>
                        <a:pt x="49" y="4"/>
                        <a:pt x="39" y="2"/>
                        <a:pt x="32" y="0"/>
                      </a:cubicBezTo>
                      <a:cubicBezTo>
                        <a:pt x="32" y="1"/>
                        <a:pt x="32" y="2"/>
                        <a:pt x="32" y="3"/>
                      </a:cubicBezTo>
                      <a:cubicBezTo>
                        <a:pt x="0" y="79"/>
                        <a:pt x="44" y="130"/>
                        <a:pt x="44" y="188"/>
                      </a:cubicBezTo>
                      <a:cubicBezTo>
                        <a:pt x="44" y="219"/>
                        <a:pt x="36" y="237"/>
                        <a:pt x="40" y="247"/>
                      </a:cubicBezTo>
                      <a:cubicBezTo>
                        <a:pt x="44" y="258"/>
                        <a:pt x="60" y="258"/>
                        <a:pt x="66" y="258"/>
                      </a:cubicBezTo>
                      <a:cubicBezTo>
                        <a:pt x="73" y="258"/>
                        <a:pt x="76" y="256"/>
                        <a:pt x="72" y="243"/>
                      </a:cubicBezTo>
                      <a:cubicBezTo>
                        <a:pt x="69" y="231"/>
                        <a:pt x="72" y="225"/>
                        <a:pt x="67" y="191"/>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41" name="Freeform 1356">
                  <a:extLst>
                    <a:ext uri="{FF2B5EF4-FFF2-40B4-BE49-F238E27FC236}">
                      <a16:creationId xmlns:a16="http://schemas.microsoft.com/office/drawing/2014/main" id="{526A1110-521B-4B93-8A6F-17E14F0DEF30}"/>
                    </a:ext>
                  </a:extLst>
                </p:cNvPr>
                <p:cNvSpPr>
                  <a:spLocks/>
                </p:cNvSpPr>
                <p:nvPr/>
              </p:nvSpPr>
              <p:spPr bwMode="gray">
                <a:xfrm>
                  <a:off x="9245600" y="5121276"/>
                  <a:ext cx="103188" cy="58738"/>
                </a:xfrm>
                <a:custGeom>
                  <a:avLst/>
                  <a:gdLst>
                    <a:gd name="T0" fmla="*/ 34 w 35"/>
                    <a:gd name="T1" fmla="*/ 14 h 20"/>
                    <a:gd name="T2" fmla="*/ 27 w 35"/>
                    <a:gd name="T3" fmla="*/ 17 h 20"/>
                    <a:gd name="T4" fmla="*/ 1 w 35"/>
                    <a:gd name="T5" fmla="*/ 6 h 20"/>
                    <a:gd name="T6" fmla="*/ 0 w 35"/>
                    <a:gd name="T7" fmla="*/ 0 h 20"/>
                    <a:gd name="T8" fmla="*/ 1 w 35"/>
                    <a:gd name="T9" fmla="*/ 9 h 20"/>
                    <a:gd name="T10" fmla="*/ 27 w 35"/>
                    <a:gd name="T11" fmla="*/ 20 h 20"/>
                    <a:gd name="T12" fmla="*/ 35 w 35"/>
                    <a:gd name="T13" fmla="*/ 12 h 20"/>
                    <a:gd name="T14" fmla="*/ 34 w 35"/>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20">
                      <a:moveTo>
                        <a:pt x="34" y="14"/>
                      </a:moveTo>
                      <a:cubicBezTo>
                        <a:pt x="33" y="16"/>
                        <a:pt x="30" y="17"/>
                        <a:pt x="27" y="17"/>
                      </a:cubicBezTo>
                      <a:cubicBezTo>
                        <a:pt x="21" y="17"/>
                        <a:pt x="5" y="17"/>
                        <a:pt x="1" y="6"/>
                      </a:cubicBezTo>
                      <a:cubicBezTo>
                        <a:pt x="1" y="4"/>
                        <a:pt x="0" y="2"/>
                        <a:pt x="0" y="0"/>
                      </a:cubicBezTo>
                      <a:cubicBezTo>
                        <a:pt x="0" y="3"/>
                        <a:pt x="0" y="6"/>
                        <a:pt x="1" y="9"/>
                      </a:cubicBezTo>
                      <a:cubicBezTo>
                        <a:pt x="5" y="20"/>
                        <a:pt x="21" y="20"/>
                        <a:pt x="27" y="20"/>
                      </a:cubicBezTo>
                      <a:cubicBezTo>
                        <a:pt x="32" y="20"/>
                        <a:pt x="35" y="18"/>
                        <a:pt x="35" y="12"/>
                      </a:cubicBezTo>
                      <a:cubicBezTo>
                        <a:pt x="35" y="13"/>
                        <a:pt x="35" y="14"/>
                        <a:pt x="34" y="14"/>
                      </a:cubicBezTo>
                      <a:close/>
                    </a:path>
                  </a:pathLst>
                </a:custGeom>
                <a:solidFill>
                  <a:srgbClr val="AE65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42" name="Freeform 1357">
                  <a:extLst>
                    <a:ext uri="{FF2B5EF4-FFF2-40B4-BE49-F238E27FC236}">
                      <a16:creationId xmlns:a16="http://schemas.microsoft.com/office/drawing/2014/main" id="{A298264E-3CA9-48F0-93E2-B688AEBA1BA2}"/>
                    </a:ext>
                  </a:extLst>
                </p:cNvPr>
                <p:cNvSpPr>
                  <a:spLocks/>
                </p:cNvSpPr>
                <p:nvPr/>
              </p:nvSpPr>
              <p:spPr bwMode="gray">
                <a:xfrm>
                  <a:off x="9239250" y="5008564"/>
                  <a:ext cx="115888" cy="161925"/>
                </a:xfrm>
                <a:custGeom>
                  <a:avLst/>
                  <a:gdLst>
                    <a:gd name="T0" fmla="*/ 7 w 39"/>
                    <a:gd name="T1" fmla="*/ 17 h 55"/>
                    <a:gd name="T2" fmla="*/ 13 w 39"/>
                    <a:gd name="T3" fmla="*/ 38 h 55"/>
                    <a:gd name="T4" fmla="*/ 24 w 39"/>
                    <a:gd name="T5" fmla="*/ 41 h 55"/>
                    <a:gd name="T6" fmla="*/ 34 w 39"/>
                    <a:gd name="T7" fmla="*/ 32 h 55"/>
                    <a:gd name="T8" fmla="*/ 35 w 39"/>
                    <a:gd name="T9" fmla="*/ 40 h 55"/>
                    <a:gd name="T10" fmla="*/ 29 w 39"/>
                    <a:gd name="T11" fmla="*/ 55 h 55"/>
                    <a:gd name="T12" fmla="*/ 3 w 39"/>
                    <a:gd name="T13" fmla="*/ 44 h 55"/>
                    <a:gd name="T14" fmla="*/ 6 w 39"/>
                    <a:gd name="T15" fmla="*/ 0 h 55"/>
                    <a:gd name="T16" fmla="*/ 7 w 39"/>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5">
                      <a:moveTo>
                        <a:pt x="7" y="17"/>
                      </a:moveTo>
                      <a:cubicBezTo>
                        <a:pt x="6" y="25"/>
                        <a:pt x="7" y="35"/>
                        <a:pt x="13" y="38"/>
                      </a:cubicBezTo>
                      <a:cubicBezTo>
                        <a:pt x="15" y="39"/>
                        <a:pt x="20" y="40"/>
                        <a:pt x="24" y="41"/>
                      </a:cubicBezTo>
                      <a:cubicBezTo>
                        <a:pt x="31" y="42"/>
                        <a:pt x="33" y="36"/>
                        <a:pt x="34" y="32"/>
                      </a:cubicBezTo>
                      <a:cubicBezTo>
                        <a:pt x="34" y="34"/>
                        <a:pt x="34" y="37"/>
                        <a:pt x="35" y="40"/>
                      </a:cubicBezTo>
                      <a:cubicBezTo>
                        <a:pt x="39" y="53"/>
                        <a:pt x="36" y="55"/>
                        <a:pt x="29" y="55"/>
                      </a:cubicBezTo>
                      <a:cubicBezTo>
                        <a:pt x="23" y="55"/>
                        <a:pt x="7" y="55"/>
                        <a:pt x="3" y="44"/>
                      </a:cubicBezTo>
                      <a:cubicBezTo>
                        <a:pt x="0" y="36"/>
                        <a:pt x="5" y="21"/>
                        <a:pt x="6" y="0"/>
                      </a:cubicBezTo>
                      <a:cubicBezTo>
                        <a:pt x="7" y="5"/>
                        <a:pt x="7" y="11"/>
                        <a:pt x="7" y="17"/>
                      </a:cubicBezTo>
                      <a:close/>
                    </a:path>
                  </a:pathLst>
                </a:custGeom>
                <a:solidFill>
                  <a:srgbClr val="E795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43" name="Freeform 1358">
                  <a:extLst>
                    <a:ext uri="{FF2B5EF4-FFF2-40B4-BE49-F238E27FC236}">
                      <a16:creationId xmlns:a16="http://schemas.microsoft.com/office/drawing/2014/main" id="{AE925DA5-B2B6-4078-8418-A01300A3E7D4}"/>
                    </a:ext>
                  </a:extLst>
                </p:cNvPr>
                <p:cNvSpPr>
                  <a:spLocks/>
                </p:cNvSpPr>
                <p:nvPr/>
              </p:nvSpPr>
              <p:spPr bwMode="gray">
                <a:xfrm>
                  <a:off x="9090025" y="3568701"/>
                  <a:ext cx="541338" cy="849313"/>
                </a:xfrm>
                <a:custGeom>
                  <a:avLst/>
                  <a:gdLst>
                    <a:gd name="T0" fmla="*/ 144 w 182"/>
                    <a:gd name="T1" fmla="*/ 279 h 286"/>
                    <a:gd name="T2" fmla="*/ 182 w 182"/>
                    <a:gd name="T3" fmla="*/ 100 h 286"/>
                    <a:gd name="T4" fmla="*/ 133 w 182"/>
                    <a:gd name="T5" fmla="*/ 0 h 286"/>
                    <a:gd name="T6" fmla="*/ 91 w 182"/>
                    <a:gd name="T7" fmla="*/ 5 h 286"/>
                    <a:gd name="T8" fmla="*/ 49 w 182"/>
                    <a:gd name="T9" fmla="*/ 0 h 286"/>
                    <a:gd name="T10" fmla="*/ 0 w 182"/>
                    <a:gd name="T11" fmla="*/ 100 h 286"/>
                    <a:gd name="T12" fmla="*/ 38 w 182"/>
                    <a:gd name="T13" fmla="*/ 279 h 286"/>
                    <a:gd name="T14" fmla="*/ 91 w 182"/>
                    <a:gd name="T15" fmla="*/ 286 h 286"/>
                    <a:gd name="T16" fmla="*/ 144 w 182"/>
                    <a:gd name="T17" fmla="*/ 27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286">
                      <a:moveTo>
                        <a:pt x="144" y="279"/>
                      </a:moveTo>
                      <a:cubicBezTo>
                        <a:pt x="144" y="241"/>
                        <a:pt x="182" y="167"/>
                        <a:pt x="182" y="100"/>
                      </a:cubicBezTo>
                      <a:cubicBezTo>
                        <a:pt x="182" y="33"/>
                        <a:pt x="133" y="0"/>
                        <a:pt x="133" y="0"/>
                      </a:cubicBezTo>
                      <a:cubicBezTo>
                        <a:pt x="133" y="0"/>
                        <a:pt x="123" y="5"/>
                        <a:pt x="91" y="5"/>
                      </a:cubicBezTo>
                      <a:cubicBezTo>
                        <a:pt x="58" y="5"/>
                        <a:pt x="49" y="0"/>
                        <a:pt x="49" y="0"/>
                      </a:cubicBezTo>
                      <a:cubicBezTo>
                        <a:pt x="49" y="0"/>
                        <a:pt x="0" y="41"/>
                        <a:pt x="0" y="100"/>
                      </a:cubicBezTo>
                      <a:cubicBezTo>
                        <a:pt x="0" y="160"/>
                        <a:pt x="38" y="232"/>
                        <a:pt x="38" y="279"/>
                      </a:cubicBezTo>
                      <a:cubicBezTo>
                        <a:pt x="38" y="279"/>
                        <a:pt x="44" y="286"/>
                        <a:pt x="91" y="286"/>
                      </a:cubicBezTo>
                      <a:cubicBezTo>
                        <a:pt x="139" y="286"/>
                        <a:pt x="144" y="279"/>
                        <a:pt x="144" y="279"/>
                      </a:cubicBezTo>
                      <a:close/>
                    </a:path>
                  </a:pathLst>
                </a:custGeom>
                <a:solidFill>
                  <a:srgbClr val="818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44" name="Freeform 1359">
                  <a:extLst>
                    <a:ext uri="{FF2B5EF4-FFF2-40B4-BE49-F238E27FC236}">
                      <a16:creationId xmlns:a16="http://schemas.microsoft.com/office/drawing/2014/main" id="{E5F3BADC-8E05-4B69-8A50-AF6BF3609B6E}"/>
                    </a:ext>
                  </a:extLst>
                </p:cNvPr>
                <p:cNvSpPr>
                  <a:spLocks/>
                </p:cNvSpPr>
                <p:nvPr/>
              </p:nvSpPr>
              <p:spPr bwMode="gray">
                <a:xfrm>
                  <a:off x="9496425" y="3613151"/>
                  <a:ext cx="92075" cy="33338"/>
                </a:xfrm>
                <a:custGeom>
                  <a:avLst/>
                  <a:gdLst>
                    <a:gd name="T0" fmla="*/ 31 w 31"/>
                    <a:gd name="T1" fmla="*/ 0 h 11"/>
                    <a:gd name="T2" fmla="*/ 5 w 31"/>
                    <a:gd name="T3" fmla="*/ 1 h 11"/>
                    <a:gd name="T4" fmla="*/ 0 w 31"/>
                    <a:gd name="T5" fmla="*/ 6 h 11"/>
                    <a:gd name="T6" fmla="*/ 5 w 31"/>
                    <a:gd name="T7" fmla="*/ 11 h 11"/>
                    <a:gd name="T8" fmla="*/ 20 w 31"/>
                    <a:gd name="T9" fmla="*/ 10 h 11"/>
                    <a:gd name="T10" fmla="*/ 31 w 31"/>
                    <a:gd name="T11" fmla="*/ 0 h 11"/>
                  </a:gdLst>
                  <a:ahLst/>
                  <a:cxnLst>
                    <a:cxn ang="0">
                      <a:pos x="T0" y="T1"/>
                    </a:cxn>
                    <a:cxn ang="0">
                      <a:pos x="T2" y="T3"/>
                    </a:cxn>
                    <a:cxn ang="0">
                      <a:pos x="T4" y="T5"/>
                    </a:cxn>
                    <a:cxn ang="0">
                      <a:pos x="T6" y="T7"/>
                    </a:cxn>
                    <a:cxn ang="0">
                      <a:pos x="T8" y="T9"/>
                    </a:cxn>
                    <a:cxn ang="0">
                      <a:pos x="T10" y="T11"/>
                    </a:cxn>
                  </a:cxnLst>
                  <a:rect l="0" t="0" r="r" b="b"/>
                  <a:pathLst>
                    <a:path w="31" h="11">
                      <a:moveTo>
                        <a:pt x="31" y="0"/>
                      </a:moveTo>
                      <a:cubicBezTo>
                        <a:pt x="30" y="0"/>
                        <a:pt x="5" y="1"/>
                        <a:pt x="5" y="1"/>
                      </a:cubicBezTo>
                      <a:cubicBezTo>
                        <a:pt x="2" y="1"/>
                        <a:pt x="0" y="3"/>
                        <a:pt x="0" y="6"/>
                      </a:cubicBezTo>
                      <a:cubicBezTo>
                        <a:pt x="0" y="9"/>
                        <a:pt x="2" y="11"/>
                        <a:pt x="5" y="11"/>
                      </a:cubicBezTo>
                      <a:cubicBezTo>
                        <a:pt x="20" y="10"/>
                        <a:pt x="20" y="10"/>
                        <a:pt x="20" y="10"/>
                      </a:cubicBezTo>
                      <a:lnTo>
                        <a:pt x="31" y="0"/>
                      </a:ln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45" name="Freeform 1360">
                  <a:extLst>
                    <a:ext uri="{FF2B5EF4-FFF2-40B4-BE49-F238E27FC236}">
                      <a16:creationId xmlns:a16="http://schemas.microsoft.com/office/drawing/2014/main" id="{60EBCA4A-9468-42A2-881C-9B50C6C80041}"/>
                    </a:ext>
                  </a:extLst>
                </p:cNvPr>
                <p:cNvSpPr>
                  <a:spLocks/>
                </p:cNvSpPr>
                <p:nvPr/>
              </p:nvSpPr>
              <p:spPr bwMode="gray">
                <a:xfrm>
                  <a:off x="9126538" y="3613151"/>
                  <a:ext cx="92075" cy="33338"/>
                </a:xfrm>
                <a:custGeom>
                  <a:avLst/>
                  <a:gdLst>
                    <a:gd name="T0" fmla="*/ 0 w 31"/>
                    <a:gd name="T1" fmla="*/ 0 h 11"/>
                    <a:gd name="T2" fmla="*/ 26 w 31"/>
                    <a:gd name="T3" fmla="*/ 1 h 11"/>
                    <a:gd name="T4" fmla="*/ 31 w 31"/>
                    <a:gd name="T5" fmla="*/ 6 h 11"/>
                    <a:gd name="T6" fmla="*/ 25 w 31"/>
                    <a:gd name="T7" fmla="*/ 11 h 11"/>
                    <a:gd name="T8" fmla="*/ 10 w 31"/>
                    <a:gd name="T9" fmla="*/ 10 h 11"/>
                    <a:gd name="T10" fmla="*/ 0 w 31"/>
                    <a:gd name="T11" fmla="*/ 0 h 11"/>
                  </a:gdLst>
                  <a:ahLst/>
                  <a:cxnLst>
                    <a:cxn ang="0">
                      <a:pos x="T0" y="T1"/>
                    </a:cxn>
                    <a:cxn ang="0">
                      <a:pos x="T2" y="T3"/>
                    </a:cxn>
                    <a:cxn ang="0">
                      <a:pos x="T4" y="T5"/>
                    </a:cxn>
                    <a:cxn ang="0">
                      <a:pos x="T6" y="T7"/>
                    </a:cxn>
                    <a:cxn ang="0">
                      <a:pos x="T8" y="T9"/>
                    </a:cxn>
                    <a:cxn ang="0">
                      <a:pos x="T10" y="T11"/>
                    </a:cxn>
                  </a:cxnLst>
                  <a:rect l="0" t="0" r="r" b="b"/>
                  <a:pathLst>
                    <a:path w="31" h="11">
                      <a:moveTo>
                        <a:pt x="0" y="0"/>
                      </a:moveTo>
                      <a:cubicBezTo>
                        <a:pt x="1" y="0"/>
                        <a:pt x="26" y="1"/>
                        <a:pt x="26" y="1"/>
                      </a:cubicBezTo>
                      <a:cubicBezTo>
                        <a:pt x="29" y="1"/>
                        <a:pt x="31" y="3"/>
                        <a:pt x="31" y="6"/>
                      </a:cubicBezTo>
                      <a:cubicBezTo>
                        <a:pt x="31" y="9"/>
                        <a:pt x="28" y="11"/>
                        <a:pt x="25" y="11"/>
                      </a:cubicBezTo>
                      <a:cubicBezTo>
                        <a:pt x="10" y="10"/>
                        <a:pt x="10" y="10"/>
                        <a:pt x="10" y="10"/>
                      </a:cubicBezTo>
                      <a:lnTo>
                        <a:pt x="0" y="0"/>
                      </a:ln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46" name="Freeform 1361">
                  <a:extLst>
                    <a:ext uri="{FF2B5EF4-FFF2-40B4-BE49-F238E27FC236}">
                      <a16:creationId xmlns:a16="http://schemas.microsoft.com/office/drawing/2014/main" id="{BDF0B17B-1748-47E2-A7C9-15722109EDEB}"/>
                    </a:ext>
                  </a:extLst>
                </p:cNvPr>
                <p:cNvSpPr>
                  <a:spLocks/>
                </p:cNvSpPr>
                <p:nvPr/>
              </p:nvSpPr>
              <p:spPr bwMode="gray">
                <a:xfrm>
                  <a:off x="9321800" y="3011489"/>
                  <a:ext cx="285750" cy="731838"/>
                </a:xfrm>
                <a:custGeom>
                  <a:avLst/>
                  <a:gdLst>
                    <a:gd name="T0" fmla="*/ 43 w 96"/>
                    <a:gd name="T1" fmla="*/ 0 h 247"/>
                    <a:gd name="T2" fmla="*/ 69 w 96"/>
                    <a:gd name="T3" fmla="*/ 7 h 247"/>
                    <a:gd name="T4" fmla="*/ 88 w 96"/>
                    <a:gd name="T5" fmla="*/ 37 h 247"/>
                    <a:gd name="T6" fmla="*/ 82 w 96"/>
                    <a:gd name="T7" fmla="*/ 64 h 247"/>
                    <a:gd name="T8" fmla="*/ 84 w 96"/>
                    <a:gd name="T9" fmla="*/ 106 h 247"/>
                    <a:gd name="T10" fmla="*/ 71 w 96"/>
                    <a:gd name="T11" fmla="*/ 117 h 247"/>
                    <a:gd name="T12" fmla="*/ 66 w 96"/>
                    <a:gd name="T13" fmla="*/ 187 h 247"/>
                    <a:gd name="T14" fmla="*/ 96 w 96"/>
                    <a:gd name="T15" fmla="*/ 241 h 247"/>
                    <a:gd name="T16" fmla="*/ 36 w 96"/>
                    <a:gd name="T17" fmla="*/ 247 h 247"/>
                    <a:gd name="T18" fmla="*/ 26 w 96"/>
                    <a:gd name="T19" fmla="*/ 244 h 247"/>
                    <a:gd name="T20" fmla="*/ 0 w 96"/>
                    <a:gd name="T21" fmla="*/ 184 h 247"/>
                    <a:gd name="T22" fmla="*/ 0 w 96"/>
                    <a:gd name="T23" fmla="*/ 135 h 247"/>
                    <a:gd name="T24" fmla="*/ 43 w 96"/>
                    <a:gd name="T25"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247">
                      <a:moveTo>
                        <a:pt x="43" y="0"/>
                      </a:moveTo>
                      <a:cubicBezTo>
                        <a:pt x="69" y="7"/>
                        <a:pt x="69" y="7"/>
                        <a:pt x="69" y="7"/>
                      </a:cubicBezTo>
                      <a:cubicBezTo>
                        <a:pt x="83" y="10"/>
                        <a:pt x="91" y="23"/>
                        <a:pt x="88" y="37"/>
                      </a:cubicBezTo>
                      <a:cubicBezTo>
                        <a:pt x="88" y="37"/>
                        <a:pt x="84" y="55"/>
                        <a:pt x="82" y="64"/>
                      </a:cubicBezTo>
                      <a:cubicBezTo>
                        <a:pt x="89" y="82"/>
                        <a:pt x="90" y="96"/>
                        <a:pt x="84" y="106"/>
                      </a:cubicBezTo>
                      <a:cubicBezTo>
                        <a:pt x="80" y="114"/>
                        <a:pt x="73" y="117"/>
                        <a:pt x="71" y="117"/>
                      </a:cubicBezTo>
                      <a:cubicBezTo>
                        <a:pt x="66" y="187"/>
                        <a:pt x="66" y="187"/>
                        <a:pt x="66" y="187"/>
                      </a:cubicBezTo>
                      <a:cubicBezTo>
                        <a:pt x="90" y="224"/>
                        <a:pt x="96" y="241"/>
                        <a:pt x="96" y="241"/>
                      </a:cubicBezTo>
                      <a:cubicBezTo>
                        <a:pt x="96" y="241"/>
                        <a:pt x="57" y="245"/>
                        <a:pt x="36" y="247"/>
                      </a:cubicBezTo>
                      <a:cubicBezTo>
                        <a:pt x="33" y="247"/>
                        <a:pt x="29" y="247"/>
                        <a:pt x="26" y="244"/>
                      </a:cubicBezTo>
                      <a:cubicBezTo>
                        <a:pt x="23" y="241"/>
                        <a:pt x="0" y="207"/>
                        <a:pt x="0" y="184"/>
                      </a:cubicBezTo>
                      <a:cubicBezTo>
                        <a:pt x="0" y="167"/>
                        <a:pt x="0" y="151"/>
                        <a:pt x="0" y="135"/>
                      </a:cubicBezTo>
                      <a:cubicBezTo>
                        <a:pt x="0" y="108"/>
                        <a:pt x="43" y="0"/>
                        <a:pt x="43" y="0"/>
                      </a:cubicBez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47" name="Freeform 1362">
                  <a:extLst>
                    <a:ext uri="{FF2B5EF4-FFF2-40B4-BE49-F238E27FC236}">
                      <a16:creationId xmlns:a16="http://schemas.microsoft.com/office/drawing/2014/main" id="{D2A0EC92-C789-42D4-98FA-C4B3D07BDE13}"/>
                    </a:ext>
                  </a:extLst>
                </p:cNvPr>
                <p:cNvSpPr>
                  <a:spLocks/>
                </p:cNvSpPr>
                <p:nvPr/>
              </p:nvSpPr>
              <p:spPr bwMode="gray">
                <a:xfrm>
                  <a:off x="9321800" y="2998789"/>
                  <a:ext cx="184150" cy="412750"/>
                </a:xfrm>
                <a:custGeom>
                  <a:avLst/>
                  <a:gdLst>
                    <a:gd name="T0" fmla="*/ 51 w 62"/>
                    <a:gd name="T1" fmla="*/ 77 h 139"/>
                    <a:gd name="T2" fmla="*/ 32 w 62"/>
                    <a:gd name="T3" fmla="*/ 76 h 139"/>
                    <a:gd name="T4" fmla="*/ 47 w 62"/>
                    <a:gd name="T5" fmla="*/ 87 h 139"/>
                    <a:gd name="T6" fmla="*/ 0 w 62"/>
                    <a:gd name="T7" fmla="*/ 139 h 139"/>
                    <a:gd name="T8" fmla="*/ 23 w 62"/>
                    <a:gd name="T9" fmla="*/ 57 h 139"/>
                    <a:gd name="T10" fmla="*/ 43 w 62"/>
                    <a:gd name="T11" fmla="*/ 4 h 139"/>
                    <a:gd name="T12" fmla="*/ 44 w 62"/>
                    <a:gd name="T13" fmla="*/ 0 h 139"/>
                    <a:gd name="T14" fmla="*/ 62 w 62"/>
                    <a:gd name="T15" fmla="*/ 9 h 139"/>
                    <a:gd name="T16" fmla="*/ 51 w 62"/>
                    <a:gd name="T17"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139">
                      <a:moveTo>
                        <a:pt x="51" y="77"/>
                      </a:moveTo>
                      <a:cubicBezTo>
                        <a:pt x="32" y="76"/>
                        <a:pt x="32" y="76"/>
                        <a:pt x="32" y="76"/>
                      </a:cubicBezTo>
                      <a:cubicBezTo>
                        <a:pt x="32" y="76"/>
                        <a:pt x="43" y="84"/>
                        <a:pt x="47" y="87"/>
                      </a:cubicBezTo>
                      <a:cubicBezTo>
                        <a:pt x="18" y="108"/>
                        <a:pt x="5" y="129"/>
                        <a:pt x="0" y="139"/>
                      </a:cubicBezTo>
                      <a:cubicBezTo>
                        <a:pt x="0" y="125"/>
                        <a:pt x="12" y="89"/>
                        <a:pt x="23" y="57"/>
                      </a:cubicBezTo>
                      <a:cubicBezTo>
                        <a:pt x="30" y="38"/>
                        <a:pt x="38" y="17"/>
                        <a:pt x="43" y="4"/>
                      </a:cubicBezTo>
                      <a:cubicBezTo>
                        <a:pt x="43" y="4"/>
                        <a:pt x="44" y="2"/>
                        <a:pt x="44" y="0"/>
                      </a:cubicBezTo>
                      <a:cubicBezTo>
                        <a:pt x="62" y="9"/>
                        <a:pt x="62" y="9"/>
                        <a:pt x="62" y="9"/>
                      </a:cubicBezTo>
                      <a:lnTo>
                        <a:pt x="51" y="77"/>
                      </a:lnTo>
                      <a:close/>
                    </a:path>
                  </a:pathLst>
                </a:custGeom>
                <a:solidFill>
                  <a:srgbClr val="A9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48" name="Freeform 1363">
                  <a:extLst>
                    <a:ext uri="{FF2B5EF4-FFF2-40B4-BE49-F238E27FC236}">
                      <a16:creationId xmlns:a16="http://schemas.microsoft.com/office/drawing/2014/main" id="{AE0ED9BD-B893-488A-8117-A2F3CF7E7A2D}"/>
                    </a:ext>
                  </a:extLst>
                </p:cNvPr>
                <p:cNvSpPr>
                  <a:spLocks/>
                </p:cNvSpPr>
                <p:nvPr/>
              </p:nvSpPr>
              <p:spPr bwMode="gray">
                <a:xfrm>
                  <a:off x="9117013" y="3011489"/>
                  <a:ext cx="279400" cy="731838"/>
                </a:xfrm>
                <a:custGeom>
                  <a:avLst/>
                  <a:gdLst>
                    <a:gd name="T0" fmla="*/ 51 w 94"/>
                    <a:gd name="T1" fmla="*/ 0 h 247"/>
                    <a:gd name="T2" fmla="*/ 25 w 94"/>
                    <a:gd name="T3" fmla="*/ 7 h 247"/>
                    <a:gd name="T4" fmla="*/ 6 w 94"/>
                    <a:gd name="T5" fmla="*/ 37 h 247"/>
                    <a:gd name="T6" fmla="*/ 12 w 94"/>
                    <a:gd name="T7" fmla="*/ 64 h 247"/>
                    <a:gd name="T8" fmla="*/ 10 w 94"/>
                    <a:gd name="T9" fmla="*/ 106 h 247"/>
                    <a:gd name="T10" fmla="*/ 23 w 94"/>
                    <a:gd name="T11" fmla="*/ 117 h 247"/>
                    <a:gd name="T12" fmla="*/ 28 w 94"/>
                    <a:gd name="T13" fmla="*/ 187 h 247"/>
                    <a:gd name="T14" fmla="*/ 0 w 94"/>
                    <a:gd name="T15" fmla="*/ 241 h 247"/>
                    <a:gd name="T16" fmla="*/ 58 w 94"/>
                    <a:gd name="T17" fmla="*/ 247 h 247"/>
                    <a:gd name="T18" fmla="*/ 68 w 94"/>
                    <a:gd name="T19" fmla="*/ 244 h 247"/>
                    <a:gd name="T20" fmla="*/ 94 w 94"/>
                    <a:gd name="T21" fmla="*/ 184 h 247"/>
                    <a:gd name="T22" fmla="*/ 94 w 94"/>
                    <a:gd name="T23" fmla="*/ 135 h 247"/>
                    <a:gd name="T24" fmla="*/ 51 w 94"/>
                    <a:gd name="T25"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 h="247">
                      <a:moveTo>
                        <a:pt x="51" y="0"/>
                      </a:moveTo>
                      <a:cubicBezTo>
                        <a:pt x="25" y="7"/>
                        <a:pt x="25" y="7"/>
                        <a:pt x="25" y="7"/>
                      </a:cubicBezTo>
                      <a:cubicBezTo>
                        <a:pt x="11" y="10"/>
                        <a:pt x="3" y="23"/>
                        <a:pt x="6" y="37"/>
                      </a:cubicBezTo>
                      <a:cubicBezTo>
                        <a:pt x="6" y="37"/>
                        <a:pt x="10" y="55"/>
                        <a:pt x="12" y="64"/>
                      </a:cubicBezTo>
                      <a:cubicBezTo>
                        <a:pt x="5" y="82"/>
                        <a:pt x="4" y="96"/>
                        <a:pt x="10" y="106"/>
                      </a:cubicBezTo>
                      <a:cubicBezTo>
                        <a:pt x="14" y="114"/>
                        <a:pt x="21" y="117"/>
                        <a:pt x="23" y="117"/>
                      </a:cubicBezTo>
                      <a:cubicBezTo>
                        <a:pt x="28" y="187"/>
                        <a:pt x="28" y="187"/>
                        <a:pt x="28" y="187"/>
                      </a:cubicBezTo>
                      <a:cubicBezTo>
                        <a:pt x="19" y="200"/>
                        <a:pt x="0" y="241"/>
                        <a:pt x="0" y="241"/>
                      </a:cubicBezTo>
                      <a:cubicBezTo>
                        <a:pt x="0" y="241"/>
                        <a:pt x="37" y="245"/>
                        <a:pt x="58" y="247"/>
                      </a:cubicBezTo>
                      <a:cubicBezTo>
                        <a:pt x="61" y="247"/>
                        <a:pt x="65" y="247"/>
                        <a:pt x="68" y="244"/>
                      </a:cubicBezTo>
                      <a:cubicBezTo>
                        <a:pt x="72" y="241"/>
                        <a:pt x="94" y="207"/>
                        <a:pt x="94" y="184"/>
                      </a:cubicBezTo>
                      <a:cubicBezTo>
                        <a:pt x="94" y="167"/>
                        <a:pt x="94" y="151"/>
                        <a:pt x="94" y="135"/>
                      </a:cubicBezTo>
                      <a:cubicBezTo>
                        <a:pt x="94" y="108"/>
                        <a:pt x="51" y="0"/>
                        <a:pt x="51" y="0"/>
                      </a:cubicBez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49" name="Oval 1364">
                  <a:extLst>
                    <a:ext uri="{FF2B5EF4-FFF2-40B4-BE49-F238E27FC236}">
                      <a16:creationId xmlns:a16="http://schemas.microsoft.com/office/drawing/2014/main" id="{7DEF6A9B-4732-4F48-B446-3C676EC8BCD1}"/>
                    </a:ext>
                  </a:extLst>
                </p:cNvPr>
                <p:cNvSpPr>
                  <a:spLocks noChangeArrowheads="1"/>
                </p:cNvSpPr>
                <p:nvPr/>
              </p:nvSpPr>
              <p:spPr bwMode="gray">
                <a:xfrm>
                  <a:off x="9339263" y="3376614"/>
                  <a:ext cx="39688" cy="38100"/>
                </a:xfrm>
                <a:prstGeom prst="ellipse">
                  <a:avLst/>
                </a:prstGeom>
                <a:solidFill>
                  <a:srgbClr val="818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50" name="Oval 1365">
                  <a:extLst>
                    <a:ext uri="{FF2B5EF4-FFF2-40B4-BE49-F238E27FC236}">
                      <a16:creationId xmlns:a16="http://schemas.microsoft.com/office/drawing/2014/main" id="{DEB2A264-D0D4-412F-803C-75EE7D0106A1}"/>
                    </a:ext>
                  </a:extLst>
                </p:cNvPr>
                <p:cNvSpPr>
                  <a:spLocks noChangeArrowheads="1"/>
                </p:cNvSpPr>
                <p:nvPr/>
              </p:nvSpPr>
              <p:spPr bwMode="gray">
                <a:xfrm>
                  <a:off x="9339263" y="3538539"/>
                  <a:ext cx="39688" cy="36513"/>
                </a:xfrm>
                <a:prstGeom prst="ellipse">
                  <a:avLst/>
                </a:prstGeom>
                <a:solidFill>
                  <a:srgbClr val="818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51" name="Freeform 1366">
                  <a:extLst>
                    <a:ext uri="{FF2B5EF4-FFF2-40B4-BE49-F238E27FC236}">
                      <a16:creationId xmlns:a16="http://schemas.microsoft.com/office/drawing/2014/main" id="{B1CDC141-9F30-41E4-AFB2-6A69E7A1123C}"/>
                    </a:ext>
                  </a:extLst>
                </p:cNvPr>
                <p:cNvSpPr>
                  <a:spLocks/>
                </p:cNvSpPr>
                <p:nvPr/>
              </p:nvSpPr>
              <p:spPr bwMode="gray">
                <a:xfrm>
                  <a:off x="9212263" y="2998789"/>
                  <a:ext cx="184150" cy="412750"/>
                </a:xfrm>
                <a:custGeom>
                  <a:avLst/>
                  <a:gdLst>
                    <a:gd name="T0" fmla="*/ 11 w 62"/>
                    <a:gd name="T1" fmla="*/ 77 h 139"/>
                    <a:gd name="T2" fmla="*/ 30 w 62"/>
                    <a:gd name="T3" fmla="*/ 76 h 139"/>
                    <a:gd name="T4" fmla="*/ 15 w 62"/>
                    <a:gd name="T5" fmla="*/ 87 h 139"/>
                    <a:gd name="T6" fmla="*/ 62 w 62"/>
                    <a:gd name="T7" fmla="*/ 139 h 139"/>
                    <a:gd name="T8" fmla="*/ 39 w 62"/>
                    <a:gd name="T9" fmla="*/ 57 h 139"/>
                    <a:gd name="T10" fmla="*/ 19 w 62"/>
                    <a:gd name="T11" fmla="*/ 4 h 139"/>
                    <a:gd name="T12" fmla="*/ 18 w 62"/>
                    <a:gd name="T13" fmla="*/ 0 h 139"/>
                    <a:gd name="T14" fmla="*/ 0 w 62"/>
                    <a:gd name="T15" fmla="*/ 9 h 139"/>
                    <a:gd name="T16" fmla="*/ 11 w 62"/>
                    <a:gd name="T17"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139">
                      <a:moveTo>
                        <a:pt x="11" y="77"/>
                      </a:moveTo>
                      <a:cubicBezTo>
                        <a:pt x="30" y="76"/>
                        <a:pt x="30" y="76"/>
                        <a:pt x="30" y="76"/>
                      </a:cubicBezTo>
                      <a:cubicBezTo>
                        <a:pt x="30" y="76"/>
                        <a:pt x="19" y="84"/>
                        <a:pt x="15" y="87"/>
                      </a:cubicBezTo>
                      <a:cubicBezTo>
                        <a:pt x="44" y="108"/>
                        <a:pt x="57" y="129"/>
                        <a:pt x="62" y="139"/>
                      </a:cubicBezTo>
                      <a:cubicBezTo>
                        <a:pt x="62" y="125"/>
                        <a:pt x="50" y="89"/>
                        <a:pt x="39" y="57"/>
                      </a:cubicBezTo>
                      <a:cubicBezTo>
                        <a:pt x="32" y="38"/>
                        <a:pt x="25" y="17"/>
                        <a:pt x="19" y="4"/>
                      </a:cubicBezTo>
                      <a:cubicBezTo>
                        <a:pt x="19" y="4"/>
                        <a:pt x="19" y="2"/>
                        <a:pt x="18" y="0"/>
                      </a:cubicBezTo>
                      <a:cubicBezTo>
                        <a:pt x="0" y="9"/>
                        <a:pt x="0" y="9"/>
                        <a:pt x="0" y="9"/>
                      </a:cubicBezTo>
                      <a:lnTo>
                        <a:pt x="11" y="77"/>
                      </a:lnTo>
                      <a:close/>
                    </a:path>
                  </a:pathLst>
                </a:custGeom>
                <a:solidFill>
                  <a:srgbClr val="B6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52" name="Freeform 1367">
                  <a:extLst>
                    <a:ext uri="{FF2B5EF4-FFF2-40B4-BE49-F238E27FC236}">
                      <a16:creationId xmlns:a16="http://schemas.microsoft.com/office/drawing/2014/main" id="{031A3B82-077C-448E-A46C-802DF682D806}"/>
                    </a:ext>
                  </a:extLst>
                </p:cNvPr>
                <p:cNvSpPr>
                  <a:spLocks/>
                </p:cNvSpPr>
                <p:nvPr/>
              </p:nvSpPr>
              <p:spPr bwMode="gray">
                <a:xfrm>
                  <a:off x="9475788" y="3613151"/>
                  <a:ext cx="180975" cy="163513"/>
                </a:xfrm>
                <a:custGeom>
                  <a:avLst/>
                  <a:gdLst>
                    <a:gd name="T0" fmla="*/ 59 w 61"/>
                    <a:gd name="T1" fmla="*/ 20 h 55"/>
                    <a:gd name="T2" fmla="*/ 60 w 61"/>
                    <a:gd name="T3" fmla="*/ 20 h 55"/>
                    <a:gd name="T4" fmla="*/ 52 w 61"/>
                    <a:gd name="T5" fmla="*/ 13 h 55"/>
                    <a:gd name="T6" fmla="*/ 45 w 61"/>
                    <a:gd name="T7" fmla="*/ 2 h 55"/>
                    <a:gd name="T8" fmla="*/ 38 w 61"/>
                    <a:gd name="T9" fmla="*/ 0 h 55"/>
                    <a:gd name="T10" fmla="*/ 27 w 61"/>
                    <a:gd name="T11" fmla="*/ 10 h 55"/>
                    <a:gd name="T12" fmla="*/ 3 w 61"/>
                    <a:gd name="T13" fmla="*/ 30 h 55"/>
                    <a:gd name="T14" fmla="*/ 2 w 61"/>
                    <a:gd name="T15" fmla="*/ 36 h 55"/>
                    <a:gd name="T16" fmla="*/ 8 w 61"/>
                    <a:gd name="T17" fmla="*/ 37 h 55"/>
                    <a:gd name="T18" fmla="*/ 3 w 61"/>
                    <a:gd name="T19" fmla="*/ 41 h 55"/>
                    <a:gd name="T20" fmla="*/ 2 w 61"/>
                    <a:gd name="T21" fmla="*/ 48 h 55"/>
                    <a:gd name="T22" fmla="*/ 9 w 61"/>
                    <a:gd name="T23" fmla="*/ 49 h 55"/>
                    <a:gd name="T24" fmla="*/ 13 w 61"/>
                    <a:gd name="T25" fmla="*/ 46 h 55"/>
                    <a:gd name="T26" fmla="*/ 12 w 61"/>
                    <a:gd name="T27" fmla="*/ 52 h 55"/>
                    <a:gd name="T28" fmla="*/ 19 w 61"/>
                    <a:gd name="T29" fmla="*/ 53 h 55"/>
                    <a:gd name="T30" fmla="*/ 26 w 61"/>
                    <a:gd name="T31" fmla="*/ 48 h 55"/>
                    <a:gd name="T32" fmla="*/ 25 w 61"/>
                    <a:gd name="T33" fmla="*/ 53 h 55"/>
                    <a:gd name="T34" fmla="*/ 31 w 61"/>
                    <a:gd name="T35" fmla="*/ 54 h 55"/>
                    <a:gd name="T36" fmla="*/ 56 w 61"/>
                    <a:gd name="T37" fmla="*/ 34 h 55"/>
                    <a:gd name="T38" fmla="*/ 60 w 61"/>
                    <a:gd name="T39" fmla="*/ 23 h 55"/>
                    <a:gd name="T40" fmla="*/ 59 w 61"/>
                    <a:gd name="T41"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55">
                      <a:moveTo>
                        <a:pt x="59" y="20"/>
                      </a:moveTo>
                      <a:cubicBezTo>
                        <a:pt x="60" y="20"/>
                        <a:pt x="60" y="20"/>
                        <a:pt x="60" y="20"/>
                      </a:cubicBezTo>
                      <a:cubicBezTo>
                        <a:pt x="58" y="19"/>
                        <a:pt x="56" y="17"/>
                        <a:pt x="52" y="13"/>
                      </a:cubicBezTo>
                      <a:cubicBezTo>
                        <a:pt x="47" y="7"/>
                        <a:pt x="46" y="3"/>
                        <a:pt x="45" y="2"/>
                      </a:cubicBezTo>
                      <a:cubicBezTo>
                        <a:pt x="43" y="1"/>
                        <a:pt x="41" y="0"/>
                        <a:pt x="38" y="0"/>
                      </a:cubicBezTo>
                      <a:cubicBezTo>
                        <a:pt x="27" y="10"/>
                        <a:pt x="27" y="10"/>
                        <a:pt x="27" y="10"/>
                      </a:cubicBezTo>
                      <a:cubicBezTo>
                        <a:pt x="3" y="30"/>
                        <a:pt x="3" y="30"/>
                        <a:pt x="3" y="30"/>
                      </a:cubicBezTo>
                      <a:cubicBezTo>
                        <a:pt x="0" y="31"/>
                        <a:pt x="0" y="34"/>
                        <a:pt x="2" y="36"/>
                      </a:cubicBezTo>
                      <a:cubicBezTo>
                        <a:pt x="3" y="38"/>
                        <a:pt x="6" y="39"/>
                        <a:pt x="8" y="37"/>
                      </a:cubicBezTo>
                      <a:cubicBezTo>
                        <a:pt x="3" y="41"/>
                        <a:pt x="3" y="41"/>
                        <a:pt x="3" y="41"/>
                      </a:cubicBezTo>
                      <a:cubicBezTo>
                        <a:pt x="1" y="43"/>
                        <a:pt x="1" y="46"/>
                        <a:pt x="2" y="48"/>
                      </a:cubicBezTo>
                      <a:cubicBezTo>
                        <a:pt x="4" y="50"/>
                        <a:pt x="7" y="50"/>
                        <a:pt x="9" y="49"/>
                      </a:cubicBezTo>
                      <a:cubicBezTo>
                        <a:pt x="13" y="46"/>
                        <a:pt x="13" y="46"/>
                        <a:pt x="13" y="46"/>
                      </a:cubicBezTo>
                      <a:cubicBezTo>
                        <a:pt x="11" y="47"/>
                        <a:pt x="10" y="50"/>
                        <a:pt x="12" y="52"/>
                      </a:cubicBezTo>
                      <a:cubicBezTo>
                        <a:pt x="14" y="54"/>
                        <a:pt x="17" y="55"/>
                        <a:pt x="19" y="53"/>
                      </a:cubicBezTo>
                      <a:cubicBezTo>
                        <a:pt x="26" y="48"/>
                        <a:pt x="26" y="48"/>
                        <a:pt x="26" y="48"/>
                      </a:cubicBezTo>
                      <a:cubicBezTo>
                        <a:pt x="24" y="49"/>
                        <a:pt x="24" y="52"/>
                        <a:pt x="25" y="53"/>
                      </a:cubicBezTo>
                      <a:cubicBezTo>
                        <a:pt x="27" y="55"/>
                        <a:pt x="29" y="55"/>
                        <a:pt x="31" y="54"/>
                      </a:cubicBezTo>
                      <a:cubicBezTo>
                        <a:pt x="56" y="34"/>
                        <a:pt x="56" y="34"/>
                        <a:pt x="56" y="34"/>
                      </a:cubicBezTo>
                      <a:cubicBezTo>
                        <a:pt x="59" y="32"/>
                        <a:pt x="61" y="27"/>
                        <a:pt x="60" y="23"/>
                      </a:cubicBezTo>
                      <a:cubicBezTo>
                        <a:pt x="60" y="22"/>
                        <a:pt x="60" y="21"/>
                        <a:pt x="59" y="20"/>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53" name="Freeform 1368">
                  <a:extLst>
                    <a:ext uri="{FF2B5EF4-FFF2-40B4-BE49-F238E27FC236}">
                      <a16:creationId xmlns:a16="http://schemas.microsoft.com/office/drawing/2014/main" id="{CD3D76B4-6958-4F18-B0D6-CC8FC9628FCA}"/>
                    </a:ext>
                  </a:extLst>
                </p:cNvPr>
                <p:cNvSpPr>
                  <a:spLocks/>
                </p:cNvSpPr>
                <p:nvPr/>
              </p:nvSpPr>
              <p:spPr bwMode="gray">
                <a:xfrm>
                  <a:off x="9505950" y="3035301"/>
                  <a:ext cx="433388" cy="615950"/>
                </a:xfrm>
                <a:custGeom>
                  <a:avLst/>
                  <a:gdLst>
                    <a:gd name="T0" fmla="*/ 10 w 146"/>
                    <a:gd name="T1" fmla="*/ 0 h 208"/>
                    <a:gd name="T2" fmla="*/ 143 w 146"/>
                    <a:gd name="T3" fmla="*/ 112 h 208"/>
                    <a:gd name="T4" fmla="*/ 146 w 146"/>
                    <a:gd name="T5" fmla="*/ 122 h 208"/>
                    <a:gd name="T6" fmla="*/ 67 w 146"/>
                    <a:gd name="T7" fmla="*/ 208 h 208"/>
                    <a:gd name="T8" fmla="*/ 54 w 146"/>
                    <a:gd name="T9" fmla="*/ 197 h 208"/>
                    <a:gd name="T10" fmla="*/ 44 w 146"/>
                    <a:gd name="T11" fmla="*/ 184 h 208"/>
                    <a:gd name="T12" fmla="*/ 98 w 146"/>
                    <a:gd name="T13" fmla="*/ 122 h 208"/>
                    <a:gd name="T14" fmla="*/ 16 w 146"/>
                    <a:gd name="T15" fmla="*/ 51 h 208"/>
                    <a:gd name="T16" fmla="*/ 10 w 146"/>
                    <a:gd name="T1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208">
                      <a:moveTo>
                        <a:pt x="10" y="0"/>
                      </a:moveTo>
                      <a:cubicBezTo>
                        <a:pt x="27" y="0"/>
                        <a:pt x="127" y="93"/>
                        <a:pt x="143" y="112"/>
                      </a:cubicBezTo>
                      <a:cubicBezTo>
                        <a:pt x="145" y="115"/>
                        <a:pt x="146" y="119"/>
                        <a:pt x="146" y="122"/>
                      </a:cubicBezTo>
                      <a:cubicBezTo>
                        <a:pt x="144" y="136"/>
                        <a:pt x="101" y="182"/>
                        <a:pt x="67" y="208"/>
                      </a:cubicBezTo>
                      <a:cubicBezTo>
                        <a:pt x="65" y="207"/>
                        <a:pt x="59" y="202"/>
                        <a:pt x="54" y="197"/>
                      </a:cubicBezTo>
                      <a:cubicBezTo>
                        <a:pt x="49" y="192"/>
                        <a:pt x="45" y="187"/>
                        <a:pt x="44" y="184"/>
                      </a:cubicBezTo>
                      <a:cubicBezTo>
                        <a:pt x="44" y="184"/>
                        <a:pt x="78" y="143"/>
                        <a:pt x="98" y="122"/>
                      </a:cubicBezTo>
                      <a:cubicBezTo>
                        <a:pt x="77" y="106"/>
                        <a:pt x="49" y="83"/>
                        <a:pt x="16" y="51"/>
                      </a:cubicBezTo>
                      <a:cubicBezTo>
                        <a:pt x="1" y="37"/>
                        <a:pt x="0" y="0"/>
                        <a:pt x="10" y="0"/>
                      </a:cubicBez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54" name="Freeform 1369">
                  <a:extLst>
                    <a:ext uri="{FF2B5EF4-FFF2-40B4-BE49-F238E27FC236}">
                      <a16:creationId xmlns:a16="http://schemas.microsoft.com/office/drawing/2014/main" id="{5EAF3798-8E52-4BEE-A4A3-66CCAD0FD08A}"/>
                    </a:ext>
                  </a:extLst>
                </p:cNvPr>
                <p:cNvSpPr>
                  <a:spLocks/>
                </p:cNvSpPr>
                <p:nvPr/>
              </p:nvSpPr>
              <p:spPr bwMode="gray">
                <a:xfrm>
                  <a:off x="9609138" y="3589339"/>
                  <a:ext cx="87313" cy="85725"/>
                </a:xfrm>
                <a:custGeom>
                  <a:avLst/>
                  <a:gdLst>
                    <a:gd name="T0" fmla="*/ 19 w 29"/>
                    <a:gd name="T1" fmla="*/ 10 h 29"/>
                    <a:gd name="T2" fmla="*/ 29 w 29"/>
                    <a:gd name="T3" fmla="*/ 19 h 29"/>
                    <a:gd name="T4" fmla="*/ 18 w 29"/>
                    <a:gd name="T5" fmla="*/ 29 h 29"/>
                    <a:gd name="T6" fmla="*/ 7 w 29"/>
                    <a:gd name="T7" fmla="*/ 21 h 29"/>
                    <a:gd name="T8" fmla="*/ 0 w 29"/>
                    <a:gd name="T9" fmla="*/ 10 h 29"/>
                    <a:gd name="T10" fmla="*/ 11 w 29"/>
                    <a:gd name="T11" fmla="*/ 0 h 29"/>
                    <a:gd name="T12" fmla="*/ 19 w 29"/>
                    <a:gd name="T13" fmla="*/ 10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9" y="10"/>
                      </a:moveTo>
                      <a:cubicBezTo>
                        <a:pt x="22" y="13"/>
                        <a:pt x="26" y="17"/>
                        <a:pt x="29" y="19"/>
                      </a:cubicBezTo>
                      <a:cubicBezTo>
                        <a:pt x="18" y="29"/>
                        <a:pt x="18" y="29"/>
                        <a:pt x="18" y="29"/>
                      </a:cubicBezTo>
                      <a:cubicBezTo>
                        <a:pt x="18" y="29"/>
                        <a:pt x="14" y="28"/>
                        <a:pt x="7" y="21"/>
                      </a:cubicBezTo>
                      <a:cubicBezTo>
                        <a:pt x="1" y="14"/>
                        <a:pt x="0" y="10"/>
                        <a:pt x="0" y="10"/>
                      </a:cubicBezTo>
                      <a:cubicBezTo>
                        <a:pt x="11" y="0"/>
                        <a:pt x="11" y="0"/>
                        <a:pt x="11" y="0"/>
                      </a:cubicBezTo>
                      <a:cubicBezTo>
                        <a:pt x="13" y="3"/>
                        <a:pt x="15" y="7"/>
                        <a:pt x="19" y="10"/>
                      </a:cubicBezTo>
                      <a:close/>
                    </a:path>
                  </a:pathLst>
                </a:custGeom>
                <a:solidFill>
                  <a:srgbClr val="FF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55" name="Freeform 1370">
                  <a:extLst>
                    <a:ext uri="{FF2B5EF4-FFF2-40B4-BE49-F238E27FC236}">
                      <a16:creationId xmlns:a16="http://schemas.microsoft.com/office/drawing/2014/main" id="{F48FE0C5-4945-439E-9100-F2F2F7160780}"/>
                    </a:ext>
                  </a:extLst>
                </p:cNvPr>
                <p:cNvSpPr>
                  <a:spLocks/>
                </p:cNvSpPr>
                <p:nvPr/>
              </p:nvSpPr>
              <p:spPr bwMode="gray">
                <a:xfrm>
                  <a:off x="9304338" y="3049589"/>
                  <a:ext cx="109538" cy="211138"/>
                </a:xfrm>
                <a:custGeom>
                  <a:avLst/>
                  <a:gdLst>
                    <a:gd name="T0" fmla="*/ 8 w 37"/>
                    <a:gd name="T1" fmla="*/ 40 h 71"/>
                    <a:gd name="T2" fmla="*/ 19 w 37"/>
                    <a:gd name="T3" fmla="*/ 71 h 71"/>
                    <a:gd name="T4" fmla="*/ 29 w 37"/>
                    <a:gd name="T5" fmla="*/ 40 h 71"/>
                    <a:gd name="T6" fmla="*/ 37 w 37"/>
                    <a:gd name="T7" fmla="*/ 18 h 71"/>
                    <a:gd name="T8" fmla="*/ 27 w 37"/>
                    <a:gd name="T9" fmla="*/ 1 h 71"/>
                    <a:gd name="T10" fmla="*/ 19 w 37"/>
                    <a:gd name="T11" fmla="*/ 37 h 71"/>
                    <a:gd name="T12" fmla="*/ 11 w 37"/>
                    <a:gd name="T13" fmla="*/ 1 h 71"/>
                    <a:gd name="T14" fmla="*/ 0 w 37"/>
                    <a:gd name="T15" fmla="*/ 18 h 71"/>
                    <a:gd name="T16" fmla="*/ 8 w 37"/>
                    <a:gd name="T17" fmla="*/ 4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71">
                      <a:moveTo>
                        <a:pt x="8" y="40"/>
                      </a:moveTo>
                      <a:cubicBezTo>
                        <a:pt x="12" y="50"/>
                        <a:pt x="15" y="61"/>
                        <a:pt x="19" y="71"/>
                      </a:cubicBezTo>
                      <a:cubicBezTo>
                        <a:pt x="22" y="61"/>
                        <a:pt x="25" y="50"/>
                        <a:pt x="29" y="40"/>
                      </a:cubicBezTo>
                      <a:cubicBezTo>
                        <a:pt x="32" y="33"/>
                        <a:pt x="34" y="25"/>
                        <a:pt x="37" y="18"/>
                      </a:cubicBezTo>
                      <a:cubicBezTo>
                        <a:pt x="35" y="10"/>
                        <a:pt x="31" y="0"/>
                        <a:pt x="27" y="1"/>
                      </a:cubicBezTo>
                      <a:cubicBezTo>
                        <a:pt x="19" y="37"/>
                        <a:pt x="19" y="37"/>
                        <a:pt x="19" y="37"/>
                      </a:cubicBezTo>
                      <a:cubicBezTo>
                        <a:pt x="11" y="1"/>
                        <a:pt x="11" y="1"/>
                        <a:pt x="11" y="1"/>
                      </a:cubicBezTo>
                      <a:cubicBezTo>
                        <a:pt x="7" y="0"/>
                        <a:pt x="3" y="11"/>
                        <a:pt x="0" y="18"/>
                      </a:cubicBezTo>
                      <a:cubicBezTo>
                        <a:pt x="3" y="26"/>
                        <a:pt x="6" y="33"/>
                        <a:pt x="8" y="40"/>
                      </a:cubicBezTo>
                      <a:close/>
                    </a:path>
                  </a:pathLst>
                </a:custGeom>
                <a:solidFill>
                  <a:srgbClr val="EF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56" name="Freeform 1371">
                  <a:extLst>
                    <a:ext uri="{FF2B5EF4-FFF2-40B4-BE49-F238E27FC236}">
                      <a16:creationId xmlns:a16="http://schemas.microsoft.com/office/drawing/2014/main" id="{C88AADDC-09F1-4399-96CC-8435EEC70D97}"/>
                    </a:ext>
                  </a:extLst>
                </p:cNvPr>
                <p:cNvSpPr>
                  <a:spLocks/>
                </p:cNvSpPr>
                <p:nvPr/>
              </p:nvSpPr>
              <p:spPr bwMode="gray">
                <a:xfrm>
                  <a:off x="9413875" y="2947989"/>
                  <a:ext cx="14288" cy="60325"/>
                </a:xfrm>
                <a:custGeom>
                  <a:avLst/>
                  <a:gdLst>
                    <a:gd name="T0" fmla="*/ 0 w 5"/>
                    <a:gd name="T1" fmla="*/ 19 h 20"/>
                    <a:gd name="T2" fmla="*/ 1 w 5"/>
                    <a:gd name="T3" fmla="*/ 20 h 20"/>
                    <a:gd name="T4" fmla="*/ 4 w 5"/>
                    <a:gd name="T5" fmla="*/ 1 h 20"/>
                    <a:gd name="T6" fmla="*/ 0 w 5"/>
                    <a:gd name="T7" fmla="*/ 0 h 20"/>
                    <a:gd name="T8" fmla="*/ 0 w 5"/>
                    <a:gd name="T9" fmla="*/ 19 h 20"/>
                  </a:gdLst>
                  <a:ahLst/>
                  <a:cxnLst>
                    <a:cxn ang="0">
                      <a:pos x="T0" y="T1"/>
                    </a:cxn>
                    <a:cxn ang="0">
                      <a:pos x="T2" y="T3"/>
                    </a:cxn>
                    <a:cxn ang="0">
                      <a:pos x="T4" y="T5"/>
                    </a:cxn>
                    <a:cxn ang="0">
                      <a:pos x="T6" y="T7"/>
                    </a:cxn>
                    <a:cxn ang="0">
                      <a:pos x="T8" y="T9"/>
                    </a:cxn>
                  </a:cxnLst>
                  <a:rect l="0" t="0" r="r" b="b"/>
                  <a:pathLst>
                    <a:path w="5" h="20">
                      <a:moveTo>
                        <a:pt x="0" y="19"/>
                      </a:moveTo>
                      <a:cubicBezTo>
                        <a:pt x="1" y="20"/>
                        <a:pt x="1" y="20"/>
                        <a:pt x="1" y="20"/>
                      </a:cubicBezTo>
                      <a:cubicBezTo>
                        <a:pt x="5" y="11"/>
                        <a:pt x="5" y="4"/>
                        <a:pt x="4" y="1"/>
                      </a:cubicBezTo>
                      <a:cubicBezTo>
                        <a:pt x="3" y="0"/>
                        <a:pt x="2" y="0"/>
                        <a:pt x="0" y="0"/>
                      </a:cubicBezTo>
                      <a:lnTo>
                        <a:pt x="0" y="19"/>
                      </a:lnTo>
                      <a:close/>
                    </a:path>
                  </a:pathLst>
                </a:custGeom>
                <a:solidFill>
                  <a:srgbClr val="E2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57" name="Freeform 1372">
                  <a:extLst>
                    <a:ext uri="{FF2B5EF4-FFF2-40B4-BE49-F238E27FC236}">
                      <a16:creationId xmlns:a16="http://schemas.microsoft.com/office/drawing/2014/main" id="{F276442B-8F10-406F-BF22-2E063F1CBED7}"/>
                    </a:ext>
                  </a:extLst>
                </p:cNvPr>
                <p:cNvSpPr>
                  <a:spLocks/>
                </p:cNvSpPr>
                <p:nvPr/>
              </p:nvSpPr>
              <p:spPr bwMode="gray">
                <a:xfrm>
                  <a:off x="9290050" y="2947989"/>
                  <a:ext cx="14288" cy="60325"/>
                </a:xfrm>
                <a:custGeom>
                  <a:avLst/>
                  <a:gdLst>
                    <a:gd name="T0" fmla="*/ 5 w 5"/>
                    <a:gd name="T1" fmla="*/ 20 h 20"/>
                    <a:gd name="T2" fmla="*/ 5 w 5"/>
                    <a:gd name="T3" fmla="*/ 19 h 20"/>
                    <a:gd name="T4" fmla="*/ 5 w 5"/>
                    <a:gd name="T5" fmla="*/ 0 h 20"/>
                    <a:gd name="T6" fmla="*/ 1 w 5"/>
                    <a:gd name="T7" fmla="*/ 1 h 20"/>
                    <a:gd name="T8" fmla="*/ 5 w 5"/>
                    <a:gd name="T9" fmla="*/ 20 h 20"/>
                  </a:gdLst>
                  <a:ahLst/>
                  <a:cxnLst>
                    <a:cxn ang="0">
                      <a:pos x="T0" y="T1"/>
                    </a:cxn>
                    <a:cxn ang="0">
                      <a:pos x="T2" y="T3"/>
                    </a:cxn>
                    <a:cxn ang="0">
                      <a:pos x="T4" y="T5"/>
                    </a:cxn>
                    <a:cxn ang="0">
                      <a:pos x="T6" y="T7"/>
                    </a:cxn>
                    <a:cxn ang="0">
                      <a:pos x="T8" y="T9"/>
                    </a:cxn>
                  </a:cxnLst>
                  <a:rect l="0" t="0" r="r" b="b"/>
                  <a:pathLst>
                    <a:path w="5" h="20">
                      <a:moveTo>
                        <a:pt x="5" y="20"/>
                      </a:moveTo>
                      <a:cubicBezTo>
                        <a:pt x="5" y="19"/>
                        <a:pt x="5" y="19"/>
                        <a:pt x="5" y="19"/>
                      </a:cubicBezTo>
                      <a:cubicBezTo>
                        <a:pt x="5" y="0"/>
                        <a:pt x="5" y="0"/>
                        <a:pt x="5" y="0"/>
                      </a:cubicBezTo>
                      <a:cubicBezTo>
                        <a:pt x="4" y="0"/>
                        <a:pt x="2" y="0"/>
                        <a:pt x="1" y="1"/>
                      </a:cubicBezTo>
                      <a:cubicBezTo>
                        <a:pt x="0" y="4"/>
                        <a:pt x="0" y="11"/>
                        <a:pt x="5" y="20"/>
                      </a:cubicBezTo>
                      <a:close/>
                    </a:path>
                  </a:pathLst>
                </a:custGeom>
                <a:solidFill>
                  <a:srgbClr val="E2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58" name="Freeform 1373">
                  <a:extLst>
                    <a:ext uri="{FF2B5EF4-FFF2-40B4-BE49-F238E27FC236}">
                      <a16:creationId xmlns:a16="http://schemas.microsoft.com/office/drawing/2014/main" id="{3A54B933-1B20-46C0-99EC-FE38A0A638B7}"/>
                    </a:ext>
                  </a:extLst>
                </p:cNvPr>
                <p:cNvSpPr>
                  <a:spLocks/>
                </p:cNvSpPr>
                <p:nvPr/>
              </p:nvSpPr>
              <p:spPr bwMode="gray">
                <a:xfrm>
                  <a:off x="9383713" y="2951164"/>
                  <a:ext cx="87313" cy="176213"/>
                </a:xfrm>
                <a:custGeom>
                  <a:avLst/>
                  <a:gdLst>
                    <a:gd name="T0" fmla="*/ 14 w 29"/>
                    <a:gd name="T1" fmla="*/ 0 h 59"/>
                    <a:gd name="T2" fmla="*/ 23 w 29"/>
                    <a:gd name="T3" fmla="*/ 11 h 59"/>
                    <a:gd name="T4" fmla="*/ 27 w 29"/>
                    <a:gd name="T5" fmla="*/ 30 h 59"/>
                    <a:gd name="T6" fmla="*/ 13 w 29"/>
                    <a:gd name="T7" fmla="*/ 59 h 59"/>
                    <a:gd name="T8" fmla="*/ 0 w 29"/>
                    <a:gd name="T9" fmla="*/ 34 h 59"/>
                    <a:gd name="T10" fmla="*/ 14 w 29"/>
                    <a:gd name="T11" fmla="*/ 0 h 59"/>
                  </a:gdLst>
                  <a:ahLst/>
                  <a:cxnLst>
                    <a:cxn ang="0">
                      <a:pos x="T0" y="T1"/>
                    </a:cxn>
                    <a:cxn ang="0">
                      <a:pos x="T2" y="T3"/>
                    </a:cxn>
                    <a:cxn ang="0">
                      <a:pos x="T4" y="T5"/>
                    </a:cxn>
                    <a:cxn ang="0">
                      <a:pos x="T6" y="T7"/>
                    </a:cxn>
                    <a:cxn ang="0">
                      <a:pos x="T8" y="T9"/>
                    </a:cxn>
                    <a:cxn ang="0">
                      <a:pos x="T10" y="T11"/>
                    </a:cxn>
                  </a:cxnLst>
                  <a:rect l="0" t="0" r="r" b="b"/>
                  <a:pathLst>
                    <a:path w="29" h="59">
                      <a:moveTo>
                        <a:pt x="14" y="0"/>
                      </a:moveTo>
                      <a:cubicBezTo>
                        <a:pt x="17" y="3"/>
                        <a:pt x="21" y="7"/>
                        <a:pt x="23" y="11"/>
                      </a:cubicBezTo>
                      <a:cubicBezTo>
                        <a:pt x="28" y="16"/>
                        <a:pt x="29" y="24"/>
                        <a:pt x="27" y="30"/>
                      </a:cubicBezTo>
                      <a:cubicBezTo>
                        <a:pt x="24" y="38"/>
                        <a:pt x="19" y="50"/>
                        <a:pt x="13" y="59"/>
                      </a:cubicBezTo>
                      <a:cubicBezTo>
                        <a:pt x="11" y="55"/>
                        <a:pt x="6" y="33"/>
                        <a:pt x="0" y="34"/>
                      </a:cubicBezTo>
                      <a:cubicBezTo>
                        <a:pt x="15" y="19"/>
                        <a:pt x="16" y="4"/>
                        <a:pt x="14" y="0"/>
                      </a:cubicBezTo>
                      <a:close/>
                    </a:path>
                  </a:pathLst>
                </a:custGeom>
                <a:solidFill>
                  <a:srgbClr val="FF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59" name="Freeform 1374">
                  <a:extLst>
                    <a:ext uri="{FF2B5EF4-FFF2-40B4-BE49-F238E27FC236}">
                      <a16:creationId xmlns:a16="http://schemas.microsoft.com/office/drawing/2014/main" id="{38C7933E-1676-4895-B7C1-5FB24272BB76}"/>
                    </a:ext>
                  </a:extLst>
                </p:cNvPr>
                <p:cNvSpPr>
                  <a:spLocks/>
                </p:cNvSpPr>
                <p:nvPr/>
              </p:nvSpPr>
              <p:spPr bwMode="gray">
                <a:xfrm>
                  <a:off x="9250363" y="2951164"/>
                  <a:ext cx="85725" cy="176213"/>
                </a:xfrm>
                <a:custGeom>
                  <a:avLst/>
                  <a:gdLst>
                    <a:gd name="T0" fmla="*/ 14 w 29"/>
                    <a:gd name="T1" fmla="*/ 0 h 59"/>
                    <a:gd name="T2" fmla="*/ 5 w 29"/>
                    <a:gd name="T3" fmla="*/ 11 h 59"/>
                    <a:gd name="T4" fmla="*/ 2 w 29"/>
                    <a:gd name="T5" fmla="*/ 30 h 59"/>
                    <a:gd name="T6" fmla="*/ 16 w 29"/>
                    <a:gd name="T7" fmla="*/ 59 h 59"/>
                    <a:gd name="T8" fmla="*/ 29 w 29"/>
                    <a:gd name="T9" fmla="*/ 34 h 59"/>
                    <a:gd name="T10" fmla="*/ 14 w 29"/>
                    <a:gd name="T11" fmla="*/ 0 h 59"/>
                  </a:gdLst>
                  <a:ahLst/>
                  <a:cxnLst>
                    <a:cxn ang="0">
                      <a:pos x="T0" y="T1"/>
                    </a:cxn>
                    <a:cxn ang="0">
                      <a:pos x="T2" y="T3"/>
                    </a:cxn>
                    <a:cxn ang="0">
                      <a:pos x="T4" y="T5"/>
                    </a:cxn>
                    <a:cxn ang="0">
                      <a:pos x="T6" y="T7"/>
                    </a:cxn>
                    <a:cxn ang="0">
                      <a:pos x="T8" y="T9"/>
                    </a:cxn>
                    <a:cxn ang="0">
                      <a:pos x="T10" y="T11"/>
                    </a:cxn>
                  </a:cxnLst>
                  <a:rect l="0" t="0" r="r" b="b"/>
                  <a:pathLst>
                    <a:path w="29" h="59">
                      <a:moveTo>
                        <a:pt x="14" y="0"/>
                      </a:moveTo>
                      <a:cubicBezTo>
                        <a:pt x="11" y="3"/>
                        <a:pt x="8" y="7"/>
                        <a:pt x="5" y="11"/>
                      </a:cubicBezTo>
                      <a:cubicBezTo>
                        <a:pt x="1" y="16"/>
                        <a:pt x="0" y="24"/>
                        <a:pt x="2" y="30"/>
                      </a:cubicBezTo>
                      <a:cubicBezTo>
                        <a:pt x="5" y="38"/>
                        <a:pt x="10" y="50"/>
                        <a:pt x="16" y="59"/>
                      </a:cubicBezTo>
                      <a:cubicBezTo>
                        <a:pt x="17" y="55"/>
                        <a:pt x="23" y="33"/>
                        <a:pt x="29" y="34"/>
                      </a:cubicBezTo>
                      <a:cubicBezTo>
                        <a:pt x="14" y="19"/>
                        <a:pt x="13" y="4"/>
                        <a:pt x="14" y="0"/>
                      </a:cubicBezTo>
                      <a:close/>
                    </a:path>
                  </a:pathLst>
                </a:custGeom>
                <a:solidFill>
                  <a:srgbClr val="FF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60" name="Freeform 1375">
                  <a:extLst>
                    <a:ext uri="{FF2B5EF4-FFF2-40B4-BE49-F238E27FC236}">
                      <a16:creationId xmlns:a16="http://schemas.microsoft.com/office/drawing/2014/main" id="{D8D77092-623C-4AA5-9E1F-54A14D17AD23}"/>
                    </a:ext>
                  </a:extLst>
                </p:cNvPr>
                <p:cNvSpPr>
                  <a:spLocks/>
                </p:cNvSpPr>
                <p:nvPr/>
              </p:nvSpPr>
              <p:spPr bwMode="gray">
                <a:xfrm>
                  <a:off x="9058275" y="3613151"/>
                  <a:ext cx="180975" cy="163513"/>
                </a:xfrm>
                <a:custGeom>
                  <a:avLst/>
                  <a:gdLst>
                    <a:gd name="T0" fmla="*/ 1 w 61"/>
                    <a:gd name="T1" fmla="*/ 20 h 55"/>
                    <a:gd name="T2" fmla="*/ 0 w 61"/>
                    <a:gd name="T3" fmla="*/ 20 h 55"/>
                    <a:gd name="T4" fmla="*/ 8 w 61"/>
                    <a:gd name="T5" fmla="*/ 13 h 55"/>
                    <a:gd name="T6" fmla="*/ 15 w 61"/>
                    <a:gd name="T7" fmla="*/ 2 h 55"/>
                    <a:gd name="T8" fmla="*/ 23 w 61"/>
                    <a:gd name="T9" fmla="*/ 0 h 55"/>
                    <a:gd name="T10" fmla="*/ 33 w 61"/>
                    <a:gd name="T11" fmla="*/ 10 h 55"/>
                    <a:gd name="T12" fmla="*/ 58 w 61"/>
                    <a:gd name="T13" fmla="*/ 30 h 55"/>
                    <a:gd name="T14" fmla="*/ 59 w 61"/>
                    <a:gd name="T15" fmla="*/ 36 h 55"/>
                    <a:gd name="T16" fmla="*/ 52 w 61"/>
                    <a:gd name="T17" fmla="*/ 37 h 55"/>
                    <a:gd name="T18" fmla="*/ 58 w 61"/>
                    <a:gd name="T19" fmla="*/ 41 h 55"/>
                    <a:gd name="T20" fmla="*/ 58 w 61"/>
                    <a:gd name="T21" fmla="*/ 48 h 55"/>
                    <a:gd name="T22" fmla="*/ 52 w 61"/>
                    <a:gd name="T23" fmla="*/ 49 h 55"/>
                    <a:gd name="T24" fmla="*/ 48 w 61"/>
                    <a:gd name="T25" fmla="*/ 46 h 55"/>
                    <a:gd name="T26" fmla="*/ 49 w 61"/>
                    <a:gd name="T27" fmla="*/ 52 h 55"/>
                    <a:gd name="T28" fmla="*/ 42 w 61"/>
                    <a:gd name="T29" fmla="*/ 53 h 55"/>
                    <a:gd name="T30" fmla="*/ 35 w 61"/>
                    <a:gd name="T31" fmla="*/ 48 h 55"/>
                    <a:gd name="T32" fmla="*/ 35 w 61"/>
                    <a:gd name="T33" fmla="*/ 53 h 55"/>
                    <a:gd name="T34" fmla="*/ 30 w 61"/>
                    <a:gd name="T35" fmla="*/ 54 h 55"/>
                    <a:gd name="T36" fmla="*/ 5 w 61"/>
                    <a:gd name="T37" fmla="*/ 34 h 55"/>
                    <a:gd name="T38" fmla="*/ 1 w 61"/>
                    <a:gd name="T39" fmla="*/ 23 h 55"/>
                    <a:gd name="T40" fmla="*/ 1 w 61"/>
                    <a:gd name="T41"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55">
                      <a:moveTo>
                        <a:pt x="1" y="20"/>
                      </a:moveTo>
                      <a:cubicBezTo>
                        <a:pt x="0" y="20"/>
                        <a:pt x="0" y="20"/>
                        <a:pt x="0" y="20"/>
                      </a:cubicBezTo>
                      <a:cubicBezTo>
                        <a:pt x="2" y="19"/>
                        <a:pt x="5" y="17"/>
                        <a:pt x="8" y="13"/>
                      </a:cubicBezTo>
                      <a:cubicBezTo>
                        <a:pt x="14" y="7"/>
                        <a:pt x="15" y="3"/>
                        <a:pt x="15" y="2"/>
                      </a:cubicBezTo>
                      <a:cubicBezTo>
                        <a:pt x="18" y="1"/>
                        <a:pt x="20" y="0"/>
                        <a:pt x="23" y="0"/>
                      </a:cubicBezTo>
                      <a:cubicBezTo>
                        <a:pt x="33" y="10"/>
                        <a:pt x="33" y="10"/>
                        <a:pt x="33" y="10"/>
                      </a:cubicBezTo>
                      <a:cubicBezTo>
                        <a:pt x="58" y="30"/>
                        <a:pt x="58" y="30"/>
                        <a:pt x="58" y="30"/>
                      </a:cubicBezTo>
                      <a:cubicBezTo>
                        <a:pt x="60" y="31"/>
                        <a:pt x="61" y="34"/>
                        <a:pt x="59" y="36"/>
                      </a:cubicBezTo>
                      <a:cubicBezTo>
                        <a:pt x="57" y="38"/>
                        <a:pt x="54" y="39"/>
                        <a:pt x="52" y="37"/>
                      </a:cubicBezTo>
                      <a:cubicBezTo>
                        <a:pt x="58" y="41"/>
                        <a:pt x="58" y="41"/>
                        <a:pt x="58" y="41"/>
                      </a:cubicBezTo>
                      <a:cubicBezTo>
                        <a:pt x="60" y="43"/>
                        <a:pt x="60" y="46"/>
                        <a:pt x="58" y="48"/>
                      </a:cubicBezTo>
                      <a:cubicBezTo>
                        <a:pt x="57" y="50"/>
                        <a:pt x="54" y="50"/>
                        <a:pt x="52" y="49"/>
                      </a:cubicBezTo>
                      <a:cubicBezTo>
                        <a:pt x="48" y="46"/>
                        <a:pt x="48" y="46"/>
                        <a:pt x="48" y="46"/>
                      </a:cubicBezTo>
                      <a:cubicBezTo>
                        <a:pt x="50" y="47"/>
                        <a:pt x="50" y="50"/>
                        <a:pt x="49" y="52"/>
                      </a:cubicBezTo>
                      <a:cubicBezTo>
                        <a:pt x="47" y="54"/>
                        <a:pt x="44" y="55"/>
                        <a:pt x="42" y="53"/>
                      </a:cubicBezTo>
                      <a:cubicBezTo>
                        <a:pt x="35" y="48"/>
                        <a:pt x="35" y="48"/>
                        <a:pt x="35" y="48"/>
                      </a:cubicBezTo>
                      <a:cubicBezTo>
                        <a:pt x="36" y="49"/>
                        <a:pt x="37" y="52"/>
                        <a:pt x="35" y="53"/>
                      </a:cubicBezTo>
                      <a:cubicBezTo>
                        <a:pt x="34" y="55"/>
                        <a:pt x="32" y="55"/>
                        <a:pt x="30" y="54"/>
                      </a:cubicBezTo>
                      <a:cubicBezTo>
                        <a:pt x="5" y="34"/>
                        <a:pt x="5" y="34"/>
                        <a:pt x="5" y="34"/>
                      </a:cubicBezTo>
                      <a:cubicBezTo>
                        <a:pt x="1" y="32"/>
                        <a:pt x="0" y="27"/>
                        <a:pt x="1" y="23"/>
                      </a:cubicBezTo>
                      <a:cubicBezTo>
                        <a:pt x="1" y="22"/>
                        <a:pt x="1" y="21"/>
                        <a:pt x="1" y="20"/>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61" name="Freeform 1376">
                  <a:extLst>
                    <a:ext uri="{FF2B5EF4-FFF2-40B4-BE49-F238E27FC236}">
                      <a16:creationId xmlns:a16="http://schemas.microsoft.com/office/drawing/2014/main" id="{808B7B89-074A-46F4-8765-0A4909A5B891}"/>
                    </a:ext>
                  </a:extLst>
                </p:cNvPr>
                <p:cNvSpPr>
                  <a:spLocks/>
                </p:cNvSpPr>
                <p:nvPr/>
              </p:nvSpPr>
              <p:spPr bwMode="gray">
                <a:xfrm>
                  <a:off x="8772525" y="3035301"/>
                  <a:ext cx="433388" cy="615950"/>
                </a:xfrm>
                <a:custGeom>
                  <a:avLst/>
                  <a:gdLst>
                    <a:gd name="T0" fmla="*/ 136 w 146"/>
                    <a:gd name="T1" fmla="*/ 0 h 208"/>
                    <a:gd name="T2" fmla="*/ 4 w 146"/>
                    <a:gd name="T3" fmla="*/ 112 h 208"/>
                    <a:gd name="T4" fmla="*/ 1 w 146"/>
                    <a:gd name="T5" fmla="*/ 122 h 208"/>
                    <a:gd name="T6" fmla="*/ 80 w 146"/>
                    <a:gd name="T7" fmla="*/ 208 h 208"/>
                    <a:gd name="T8" fmla="*/ 93 w 146"/>
                    <a:gd name="T9" fmla="*/ 197 h 208"/>
                    <a:gd name="T10" fmla="*/ 103 w 146"/>
                    <a:gd name="T11" fmla="*/ 184 h 208"/>
                    <a:gd name="T12" fmla="*/ 49 w 146"/>
                    <a:gd name="T13" fmla="*/ 122 h 208"/>
                    <a:gd name="T14" fmla="*/ 130 w 146"/>
                    <a:gd name="T15" fmla="*/ 51 h 208"/>
                    <a:gd name="T16" fmla="*/ 136 w 146"/>
                    <a:gd name="T1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208">
                      <a:moveTo>
                        <a:pt x="136" y="0"/>
                      </a:moveTo>
                      <a:cubicBezTo>
                        <a:pt x="119" y="0"/>
                        <a:pt x="19" y="93"/>
                        <a:pt x="4" y="112"/>
                      </a:cubicBezTo>
                      <a:cubicBezTo>
                        <a:pt x="2" y="115"/>
                        <a:pt x="0" y="119"/>
                        <a:pt x="1" y="122"/>
                      </a:cubicBezTo>
                      <a:cubicBezTo>
                        <a:pt x="3" y="136"/>
                        <a:pt x="46" y="182"/>
                        <a:pt x="80" y="208"/>
                      </a:cubicBezTo>
                      <a:cubicBezTo>
                        <a:pt x="82" y="207"/>
                        <a:pt x="88" y="202"/>
                        <a:pt x="93" y="197"/>
                      </a:cubicBezTo>
                      <a:cubicBezTo>
                        <a:pt x="98" y="192"/>
                        <a:pt x="101" y="187"/>
                        <a:pt x="103" y="184"/>
                      </a:cubicBezTo>
                      <a:cubicBezTo>
                        <a:pt x="103" y="184"/>
                        <a:pt x="68" y="143"/>
                        <a:pt x="49" y="122"/>
                      </a:cubicBezTo>
                      <a:cubicBezTo>
                        <a:pt x="70" y="106"/>
                        <a:pt x="98" y="83"/>
                        <a:pt x="130" y="51"/>
                      </a:cubicBezTo>
                      <a:cubicBezTo>
                        <a:pt x="145" y="37"/>
                        <a:pt x="146" y="0"/>
                        <a:pt x="136" y="0"/>
                      </a:cubicBez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62" name="Freeform 1377">
                  <a:extLst>
                    <a:ext uri="{FF2B5EF4-FFF2-40B4-BE49-F238E27FC236}">
                      <a16:creationId xmlns:a16="http://schemas.microsoft.com/office/drawing/2014/main" id="{1DEA20E6-4FB4-4D2E-A604-D21B736A95BD}"/>
                    </a:ext>
                  </a:extLst>
                </p:cNvPr>
                <p:cNvSpPr>
                  <a:spLocks/>
                </p:cNvSpPr>
                <p:nvPr/>
              </p:nvSpPr>
              <p:spPr bwMode="gray">
                <a:xfrm>
                  <a:off x="9018588" y="3589339"/>
                  <a:ext cx="84138" cy="85725"/>
                </a:xfrm>
                <a:custGeom>
                  <a:avLst/>
                  <a:gdLst>
                    <a:gd name="T0" fmla="*/ 10 w 28"/>
                    <a:gd name="T1" fmla="*/ 10 h 29"/>
                    <a:gd name="T2" fmla="*/ 0 w 28"/>
                    <a:gd name="T3" fmla="*/ 19 h 29"/>
                    <a:gd name="T4" fmla="*/ 11 w 28"/>
                    <a:gd name="T5" fmla="*/ 29 h 29"/>
                    <a:gd name="T6" fmla="*/ 21 w 28"/>
                    <a:gd name="T7" fmla="*/ 21 h 29"/>
                    <a:gd name="T8" fmla="*/ 28 w 28"/>
                    <a:gd name="T9" fmla="*/ 10 h 29"/>
                    <a:gd name="T10" fmla="*/ 18 w 28"/>
                    <a:gd name="T11" fmla="*/ 0 h 29"/>
                    <a:gd name="T12" fmla="*/ 10 w 28"/>
                    <a:gd name="T13" fmla="*/ 10 h 29"/>
                  </a:gdLst>
                  <a:ahLst/>
                  <a:cxnLst>
                    <a:cxn ang="0">
                      <a:pos x="T0" y="T1"/>
                    </a:cxn>
                    <a:cxn ang="0">
                      <a:pos x="T2" y="T3"/>
                    </a:cxn>
                    <a:cxn ang="0">
                      <a:pos x="T4" y="T5"/>
                    </a:cxn>
                    <a:cxn ang="0">
                      <a:pos x="T6" y="T7"/>
                    </a:cxn>
                    <a:cxn ang="0">
                      <a:pos x="T8" y="T9"/>
                    </a:cxn>
                    <a:cxn ang="0">
                      <a:pos x="T10" y="T11"/>
                    </a:cxn>
                    <a:cxn ang="0">
                      <a:pos x="T12" y="T13"/>
                    </a:cxn>
                  </a:cxnLst>
                  <a:rect l="0" t="0" r="r" b="b"/>
                  <a:pathLst>
                    <a:path w="28" h="29">
                      <a:moveTo>
                        <a:pt x="10" y="10"/>
                      </a:moveTo>
                      <a:cubicBezTo>
                        <a:pt x="7" y="13"/>
                        <a:pt x="3" y="17"/>
                        <a:pt x="0" y="19"/>
                      </a:cubicBezTo>
                      <a:cubicBezTo>
                        <a:pt x="11" y="29"/>
                        <a:pt x="11" y="29"/>
                        <a:pt x="11" y="29"/>
                      </a:cubicBezTo>
                      <a:cubicBezTo>
                        <a:pt x="11" y="29"/>
                        <a:pt x="15" y="28"/>
                        <a:pt x="21" y="21"/>
                      </a:cubicBezTo>
                      <a:cubicBezTo>
                        <a:pt x="28" y="14"/>
                        <a:pt x="28" y="10"/>
                        <a:pt x="28" y="10"/>
                      </a:cubicBezTo>
                      <a:cubicBezTo>
                        <a:pt x="18" y="0"/>
                        <a:pt x="18" y="0"/>
                        <a:pt x="18" y="0"/>
                      </a:cubicBezTo>
                      <a:cubicBezTo>
                        <a:pt x="16" y="3"/>
                        <a:pt x="13" y="7"/>
                        <a:pt x="10" y="10"/>
                      </a:cubicBezTo>
                      <a:close/>
                    </a:path>
                  </a:pathLst>
                </a:custGeom>
                <a:solidFill>
                  <a:srgbClr val="FF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63" name="Freeform 1378">
                  <a:extLst>
                    <a:ext uri="{FF2B5EF4-FFF2-40B4-BE49-F238E27FC236}">
                      <a16:creationId xmlns:a16="http://schemas.microsoft.com/office/drawing/2014/main" id="{CD151A9A-C4E6-4FCD-9C04-15C49EB5296B}"/>
                    </a:ext>
                  </a:extLst>
                </p:cNvPr>
                <p:cNvSpPr>
                  <a:spLocks noEditPoints="1"/>
                </p:cNvSpPr>
                <p:nvPr/>
              </p:nvSpPr>
              <p:spPr bwMode="gray">
                <a:xfrm>
                  <a:off x="9407525" y="2814639"/>
                  <a:ext cx="177800" cy="630238"/>
                </a:xfrm>
                <a:custGeom>
                  <a:avLst/>
                  <a:gdLst>
                    <a:gd name="T0" fmla="*/ 0 w 60"/>
                    <a:gd name="T1" fmla="*/ 26 h 212"/>
                    <a:gd name="T2" fmla="*/ 2 w 60"/>
                    <a:gd name="T3" fmla="*/ 31 h 212"/>
                    <a:gd name="T4" fmla="*/ 8 w 60"/>
                    <a:gd name="T5" fmla="*/ 41 h 212"/>
                    <a:gd name="T6" fmla="*/ 5 w 60"/>
                    <a:gd name="T7" fmla="*/ 71 h 212"/>
                    <a:gd name="T8" fmla="*/ 10 w 60"/>
                    <a:gd name="T9" fmla="*/ 81 h 212"/>
                    <a:gd name="T10" fmla="*/ 7 w 60"/>
                    <a:gd name="T11" fmla="*/ 108 h 212"/>
                    <a:gd name="T12" fmla="*/ 12 w 60"/>
                    <a:gd name="T13" fmla="*/ 116 h 212"/>
                    <a:gd name="T14" fmla="*/ 10 w 60"/>
                    <a:gd name="T15" fmla="*/ 141 h 212"/>
                    <a:gd name="T16" fmla="*/ 21 w 60"/>
                    <a:gd name="T17" fmla="*/ 154 h 212"/>
                    <a:gd name="T18" fmla="*/ 13 w 60"/>
                    <a:gd name="T19" fmla="*/ 178 h 212"/>
                    <a:gd name="T20" fmla="*/ 29 w 60"/>
                    <a:gd name="T21" fmla="*/ 212 h 212"/>
                    <a:gd name="T22" fmla="*/ 45 w 60"/>
                    <a:gd name="T23" fmla="*/ 178 h 212"/>
                    <a:gd name="T24" fmla="*/ 37 w 60"/>
                    <a:gd name="T25" fmla="*/ 154 h 212"/>
                    <a:gd name="T26" fmla="*/ 49 w 60"/>
                    <a:gd name="T27" fmla="*/ 141 h 212"/>
                    <a:gd name="T28" fmla="*/ 46 w 60"/>
                    <a:gd name="T29" fmla="*/ 116 h 212"/>
                    <a:gd name="T30" fmla="*/ 51 w 60"/>
                    <a:gd name="T31" fmla="*/ 108 h 212"/>
                    <a:gd name="T32" fmla="*/ 48 w 60"/>
                    <a:gd name="T33" fmla="*/ 81 h 212"/>
                    <a:gd name="T34" fmla="*/ 53 w 60"/>
                    <a:gd name="T35" fmla="*/ 71 h 212"/>
                    <a:gd name="T36" fmla="*/ 50 w 60"/>
                    <a:gd name="T37" fmla="*/ 41 h 212"/>
                    <a:gd name="T38" fmla="*/ 56 w 60"/>
                    <a:gd name="T39" fmla="*/ 31 h 212"/>
                    <a:gd name="T40" fmla="*/ 54 w 60"/>
                    <a:gd name="T41" fmla="*/ 0 h 212"/>
                    <a:gd name="T42" fmla="*/ 0 w 60"/>
                    <a:gd name="T43" fmla="*/ 26 h 212"/>
                    <a:gd name="T44" fmla="*/ 29 w 60"/>
                    <a:gd name="T45" fmla="*/ 91 h 212"/>
                    <a:gd name="T46" fmla="*/ 29 w 60"/>
                    <a:gd name="T47" fmla="*/ 91 h 212"/>
                    <a:gd name="T48" fmla="*/ 29 w 60"/>
                    <a:gd name="T49" fmla="*/ 91 h 212"/>
                    <a:gd name="T50" fmla="*/ 29 w 60"/>
                    <a:gd name="T51" fmla="*/ 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12">
                      <a:moveTo>
                        <a:pt x="0" y="26"/>
                      </a:moveTo>
                      <a:cubicBezTo>
                        <a:pt x="1" y="28"/>
                        <a:pt x="1" y="30"/>
                        <a:pt x="2" y="31"/>
                      </a:cubicBezTo>
                      <a:cubicBezTo>
                        <a:pt x="3" y="35"/>
                        <a:pt x="6" y="38"/>
                        <a:pt x="8" y="41"/>
                      </a:cubicBezTo>
                      <a:cubicBezTo>
                        <a:pt x="2" y="50"/>
                        <a:pt x="1" y="61"/>
                        <a:pt x="5" y="71"/>
                      </a:cubicBezTo>
                      <a:cubicBezTo>
                        <a:pt x="6" y="75"/>
                        <a:pt x="8" y="78"/>
                        <a:pt x="10" y="81"/>
                      </a:cubicBezTo>
                      <a:cubicBezTo>
                        <a:pt x="5" y="88"/>
                        <a:pt x="4" y="99"/>
                        <a:pt x="7" y="108"/>
                      </a:cubicBezTo>
                      <a:cubicBezTo>
                        <a:pt x="9" y="111"/>
                        <a:pt x="10" y="114"/>
                        <a:pt x="12" y="116"/>
                      </a:cubicBezTo>
                      <a:cubicBezTo>
                        <a:pt x="8" y="123"/>
                        <a:pt x="6" y="132"/>
                        <a:pt x="10" y="141"/>
                      </a:cubicBezTo>
                      <a:cubicBezTo>
                        <a:pt x="12" y="146"/>
                        <a:pt x="16" y="151"/>
                        <a:pt x="21" y="154"/>
                      </a:cubicBezTo>
                      <a:cubicBezTo>
                        <a:pt x="16" y="161"/>
                        <a:pt x="13" y="169"/>
                        <a:pt x="13" y="178"/>
                      </a:cubicBezTo>
                      <a:cubicBezTo>
                        <a:pt x="13" y="192"/>
                        <a:pt x="19" y="204"/>
                        <a:pt x="29" y="212"/>
                      </a:cubicBezTo>
                      <a:cubicBezTo>
                        <a:pt x="39" y="204"/>
                        <a:pt x="45" y="192"/>
                        <a:pt x="45" y="178"/>
                      </a:cubicBezTo>
                      <a:cubicBezTo>
                        <a:pt x="45" y="169"/>
                        <a:pt x="42" y="161"/>
                        <a:pt x="37" y="154"/>
                      </a:cubicBezTo>
                      <a:cubicBezTo>
                        <a:pt x="42" y="151"/>
                        <a:pt x="46" y="146"/>
                        <a:pt x="49" y="141"/>
                      </a:cubicBezTo>
                      <a:cubicBezTo>
                        <a:pt x="52" y="132"/>
                        <a:pt x="51" y="123"/>
                        <a:pt x="46" y="116"/>
                      </a:cubicBezTo>
                      <a:cubicBezTo>
                        <a:pt x="48" y="114"/>
                        <a:pt x="50" y="111"/>
                        <a:pt x="51" y="108"/>
                      </a:cubicBezTo>
                      <a:cubicBezTo>
                        <a:pt x="55" y="99"/>
                        <a:pt x="53" y="88"/>
                        <a:pt x="48" y="81"/>
                      </a:cubicBezTo>
                      <a:cubicBezTo>
                        <a:pt x="50" y="78"/>
                        <a:pt x="52" y="75"/>
                        <a:pt x="53" y="71"/>
                      </a:cubicBezTo>
                      <a:cubicBezTo>
                        <a:pt x="58" y="61"/>
                        <a:pt x="56" y="50"/>
                        <a:pt x="50" y="41"/>
                      </a:cubicBezTo>
                      <a:cubicBezTo>
                        <a:pt x="53" y="38"/>
                        <a:pt x="55" y="35"/>
                        <a:pt x="56" y="31"/>
                      </a:cubicBezTo>
                      <a:cubicBezTo>
                        <a:pt x="60" y="21"/>
                        <a:pt x="59" y="9"/>
                        <a:pt x="54" y="0"/>
                      </a:cubicBezTo>
                      <a:cubicBezTo>
                        <a:pt x="41" y="13"/>
                        <a:pt x="24" y="23"/>
                        <a:pt x="0" y="26"/>
                      </a:cubicBezTo>
                      <a:close/>
                      <a:moveTo>
                        <a:pt x="29" y="91"/>
                      </a:moveTo>
                      <a:cubicBezTo>
                        <a:pt x="29" y="91"/>
                        <a:pt x="29" y="91"/>
                        <a:pt x="29" y="91"/>
                      </a:cubicBezTo>
                      <a:cubicBezTo>
                        <a:pt x="29" y="91"/>
                        <a:pt x="29" y="91"/>
                        <a:pt x="29" y="91"/>
                      </a:cubicBezTo>
                      <a:cubicBezTo>
                        <a:pt x="29" y="91"/>
                        <a:pt x="29" y="91"/>
                        <a:pt x="29" y="91"/>
                      </a:cubicBezTo>
                      <a:close/>
                    </a:path>
                  </a:pathLst>
                </a:custGeom>
                <a:solidFill>
                  <a:srgbClr val="8C7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64" name="Freeform 1379">
                  <a:extLst>
                    <a:ext uri="{FF2B5EF4-FFF2-40B4-BE49-F238E27FC236}">
                      <a16:creationId xmlns:a16="http://schemas.microsoft.com/office/drawing/2014/main" id="{8B56AF1F-CC3E-44B4-A430-F949CD0A6C1F}"/>
                    </a:ext>
                  </a:extLst>
                </p:cNvPr>
                <p:cNvSpPr>
                  <a:spLocks/>
                </p:cNvSpPr>
                <p:nvPr/>
              </p:nvSpPr>
              <p:spPr bwMode="gray">
                <a:xfrm>
                  <a:off x="9447213" y="3265489"/>
                  <a:ext cx="93663" cy="30163"/>
                </a:xfrm>
                <a:custGeom>
                  <a:avLst/>
                  <a:gdLst>
                    <a:gd name="T0" fmla="*/ 26 w 32"/>
                    <a:gd name="T1" fmla="*/ 0 h 10"/>
                    <a:gd name="T2" fmla="*/ 25 w 32"/>
                    <a:gd name="T3" fmla="*/ 1 h 10"/>
                    <a:gd name="T4" fmla="*/ 17 w 32"/>
                    <a:gd name="T5" fmla="*/ 4 h 10"/>
                    <a:gd name="T6" fmla="*/ 8 w 32"/>
                    <a:gd name="T7" fmla="*/ 2 h 10"/>
                    <a:gd name="T8" fmla="*/ 6 w 32"/>
                    <a:gd name="T9" fmla="*/ 0 h 10"/>
                    <a:gd name="T10" fmla="*/ 16 w 32"/>
                    <a:gd name="T11" fmla="*/ 10 h 10"/>
                    <a:gd name="T12" fmla="*/ 26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26" y="0"/>
                      </a:moveTo>
                      <a:cubicBezTo>
                        <a:pt x="26" y="1"/>
                        <a:pt x="25" y="1"/>
                        <a:pt x="25" y="1"/>
                      </a:cubicBezTo>
                      <a:cubicBezTo>
                        <a:pt x="23" y="2"/>
                        <a:pt x="20" y="3"/>
                        <a:pt x="17" y="4"/>
                      </a:cubicBezTo>
                      <a:cubicBezTo>
                        <a:pt x="13" y="4"/>
                        <a:pt x="10" y="3"/>
                        <a:pt x="8" y="2"/>
                      </a:cubicBezTo>
                      <a:cubicBezTo>
                        <a:pt x="7" y="1"/>
                        <a:pt x="7" y="1"/>
                        <a:pt x="6" y="0"/>
                      </a:cubicBezTo>
                      <a:cubicBezTo>
                        <a:pt x="0" y="2"/>
                        <a:pt x="3" y="10"/>
                        <a:pt x="16" y="10"/>
                      </a:cubicBezTo>
                      <a:cubicBezTo>
                        <a:pt x="30" y="10"/>
                        <a:pt x="32" y="3"/>
                        <a:pt x="26" y="0"/>
                      </a:cubicBezTo>
                      <a:close/>
                    </a:path>
                  </a:pathLst>
                </a:custGeom>
                <a:solidFill>
                  <a:srgbClr val="7064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65" name="Freeform 1380">
                  <a:extLst>
                    <a:ext uri="{FF2B5EF4-FFF2-40B4-BE49-F238E27FC236}">
                      <a16:creationId xmlns:a16="http://schemas.microsoft.com/office/drawing/2014/main" id="{3C1EBA3F-81AF-466D-8FAC-0DD4FCF22711}"/>
                    </a:ext>
                  </a:extLst>
                </p:cNvPr>
                <p:cNvSpPr>
                  <a:spLocks/>
                </p:cNvSpPr>
                <p:nvPr/>
              </p:nvSpPr>
              <p:spPr bwMode="gray">
                <a:xfrm>
                  <a:off x="9040813" y="2144714"/>
                  <a:ext cx="639763" cy="750888"/>
                </a:xfrm>
                <a:custGeom>
                  <a:avLst/>
                  <a:gdLst>
                    <a:gd name="T0" fmla="*/ 216 w 216"/>
                    <a:gd name="T1" fmla="*/ 120 h 253"/>
                    <a:gd name="T2" fmla="*/ 107 w 216"/>
                    <a:gd name="T3" fmla="*/ 0 h 253"/>
                    <a:gd name="T4" fmla="*/ 0 w 216"/>
                    <a:gd name="T5" fmla="*/ 117 h 253"/>
                    <a:gd name="T6" fmla="*/ 108 w 216"/>
                    <a:gd name="T7" fmla="*/ 253 h 253"/>
                    <a:gd name="T8" fmla="*/ 216 w 216"/>
                    <a:gd name="T9" fmla="*/ 120 h 253"/>
                  </a:gdLst>
                  <a:ahLst/>
                  <a:cxnLst>
                    <a:cxn ang="0">
                      <a:pos x="T0" y="T1"/>
                    </a:cxn>
                    <a:cxn ang="0">
                      <a:pos x="T2" y="T3"/>
                    </a:cxn>
                    <a:cxn ang="0">
                      <a:pos x="T4" y="T5"/>
                    </a:cxn>
                    <a:cxn ang="0">
                      <a:pos x="T6" y="T7"/>
                    </a:cxn>
                    <a:cxn ang="0">
                      <a:pos x="T8" y="T9"/>
                    </a:cxn>
                  </a:cxnLst>
                  <a:rect l="0" t="0" r="r" b="b"/>
                  <a:pathLst>
                    <a:path w="216" h="253">
                      <a:moveTo>
                        <a:pt x="216" y="120"/>
                      </a:moveTo>
                      <a:cubicBezTo>
                        <a:pt x="216" y="71"/>
                        <a:pt x="194" y="0"/>
                        <a:pt x="107" y="0"/>
                      </a:cubicBezTo>
                      <a:cubicBezTo>
                        <a:pt x="19" y="0"/>
                        <a:pt x="0" y="69"/>
                        <a:pt x="0" y="117"/>
                      </a:cubicBezTo>
                      <a:cubicBezTo>
                        <a:pt x="0" y="166"/>
                        <a:pt x="15" y="253"/>
                        <a:pt x="108" y="253"/>
                      </a:cubicBezTo>
                      <a:cubicBezTo>
                        <a:pt x="201" y="253"/>
                        <a:pt x="216" y="159"/>
                        <a:pt x="216" y="120"/>
                      </a:cubicBezTo>
                      <a:close/>
                    </a:path>
                  </a:pathLst>
                </a:custGeom>
                <a:solidFill>
                  <a:srgbClr val="8C7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66" name="Freeform 1381">
                  <a:extLst>
                    <a:ext uri="{FF2B5EF4-FFF2-40B4-BE49-F238E27FC236}">
                      <a16:creationId xmlns:a16="http://schemas.microsoft.com/office/drawing/2014/main" id="{B91E5F39-9A53-4382-8BBA-656ABC5300A7}"/>
                    </a:ext>
                  </a:extLst>
                </p:cNvPr>
                <p:cNvSpPr>
                  <a:spLocks/>
                </p:cNvSpPr>
                <p:nvPr/>
              </p:nvSpPr>
              <p:spPr bwMode="gray">
                <a:xfrm>
                  <a:off x="9048750" y="2640014"/>
                  <a:ext cx="104775" cy="153988"/>
                </a:xfrm>
                <a:custGeom>
                  <a:avLst/>
                  <a:gdLst>
                    <a:gd name="T0" fmla="*/ 23 w 35"/>
                    <a:gd name="T1" fmla="*/ 8 h 52"/>
                    <a:gd name="T2" fmla="*/ 35 w 35"/>
                    <a:gd name="T3" fmla="*/ 48 h 52"/>
                    <a:gd name="T4" fmla="*/ 23 w 35"/>
                    <a:gd name="T5" fmla="*/ 8 h 52"/>
                  </a:gdLst>
                  <a:ahLst/>
                  <a:cxnLst>
                    <a:cxn ang="0">
                      <a:pos x="T0" y="T1"/>
                    </a:cxn>
                    <a:cxn ang="0">
                      <a:pos x="T2" y="T3"/>
                    </a:cxn>
                    <a:cxn ang="0">
                      <a:pos x="T4" y="T5"/>
                    </a:cxn>
                  </a:cxnLst>
                  <a:rect l="0" t="0" r="r" b="b"/>
                  <a:pathLst>
                    <a:path w="35" h="52">
                      <a:moveTo>
                        <a:pt x="23" y="8"/>
                      </a:moveTo>
                      <a:cubicBezTo>
                        <a:pt x="0" y="0"/>
                        <a:pt x="19" y="52"/>
                        <a:pt x="35" y="48"/>
                      </a:cubicBezTo>
                      <a:cubicBezTo>
                        <a:pt x="28" y="34"/>
                        <a:pt x="25" y="18"/>
                        <a:pt x="23" y="8"/>
                      </a:cubicBezTo>
                      <a:close/>
                    </a:path>
                  </a:pathLst>
                </a:custGeom>
                <a:solidFill>
                  <a:srgbClr val="E0B8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67" name="Freeform 1382">
                  <a:extLst>
                    <a:ext uri="{FF2B5EF4-FFF2-40B4-BE49-F238E27FC236}">
                      <a16:creationId xmlns:a16="http://schemas.microsoft.com/office/drawing/2014/main" id="{D92D7B98-F200-4F1B-B291-1C982B5F98BA}"/>
                    </a:ext>
                  </a:extLst>
                </p:cNvPr>
                <p:cNvSpPr>
                  <a:spLocks/>
                </p:cNvSpPr>
                <p:nvPr/>
              </p:nvSpPr>
              <p:spPr bwMode="gray">
                <a:xfrm>
                  <a:off x="9567863" y="2640014"/>
                  <a:ext cx="104775" cy="153988"/>
                </a:xfrm>
                <a:custGeom>
                  <a:avLst/>
                  <a:gdLst>
                    <a:gd name="T0" fmla="*/ 11 w 35"/>
                    <a:gd name="T1" fmla="*/ 8 h 52"/>
                    <a:gd name="T2" fmla="*/ 0 w 35"/>
                    <a:gd name="T3" fmla="*/ 48 h 52"/>
                    <a:gd name="T4" fmla="*/ 11 w 35"/>
                    <a:gd name="T5" fmla="*/ 8 h 52"/>
                  </a:gdLst>
                  <a:ahLst/>
                  <a:cxnLst>
                    <a:cxn ang="0">
                      <a:pos x="T0" y="T1"/>
                    </a:cxn>
                    <a:cxn ang="0">
                      <a:pos x="T2" y="T3"/>
                    </a:cxn>
                    <a:cxn ang="0">
                      <a:pos x="T4" y="T5"/>
                    </a:cxn>
                  </a:cxnLst>
                  <a:rect l="0" t="0" r="r" b="b"/>
                  <a:pathLst>
                    <a:path w="35" h="52">
                      <a:moveTo>
                        <a:pt x="11" y="8"/>
                      </a:moveTo>
                      <a:cubicBezTo>
                        <a:pt x="8" y="22"/>
                        <a:pt x="5" y="36"/>
                        <a:pt x="0" y="48"/>
                      </a:cubicBezTo>
                      <a:cubicBezTo>
                        <a:pt x="16" y="52"/>
                        <a:pt x="35" y="0"/>
                        <a:pt x="11" y="8"/>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68" name="Freeform 1383">
                  <a:extLst>
                    <a:ext uri="{FF2B5EF4-FFF2-40B4-BE49-F238E27FC236}">
                      <a16:creationId xmlns:a16="http://schemas.microsoft.com/office/drawing/2014/main" id="{06931641-B76C-40DC-8FA4-476B8A06FA04}"/>
                    </a:ext>
                  </a:extLst>
                </p:cNvPr>
                <p:cNvSpPr>
                  <a:spLocks/>
                </p:cNvSpPr>
                <p:nvPr/>
              </p:nvSpPr>
              <p:spPr bwMode="gray">
                <a:xfrm>
                  <a:off x="9105900" y="2411414"/>
                  <a:ext cx="506413" cy="519113"/>
                </a:xfrm>
                <a:custGeom>
                  <a:avLst/>
                  <a:gdLst>
                    <a:gd name="T0" fmla="*/ 171 w 171"/>
                    <a:gd name="T1" fmla="*/ 51 h 175"/>
                    <a:gd name="T2" fmla="*/ 129 w 171"/>
                    <a:gd name="T3" fmla="*/ 0 h 175"/>
                    <a:gd name="T4" fmla="*/ 3 w 171"/>
                    <a:gd name="T5" fmla="*/ 77 h 175"/>
                    <a:gd name="T6" fmla="*/ 21 w 171"/>
                    <a:gd name="T7" fmla="*/ 135 h 175"/>
                    <a:gd name="T8" fmla="*/ 86 w 171"/>
                    <a:gd name="T9" fmla="*/ 175 h 175"/>
                    <a:gd name="T10" fmla="*/ 150 w 171"/>
                    <a:gd name="T11" fmla="*/ 136 h 175"/>
                    <a:gd name="T12" fmla="*/ 171 w 171"/>
                    <a:gd name="T13" fmla="*/ 51 h 175"/>
                  </a:gdLst>
                  <a:ahLst/>
                  <a:cxnLst>
                    <a:cxn ang="0">
                      <a:pos x="T0" y="T1"/>
                    </a:cxn>
                    <a:cxn ang="0">
                      <a:pos x="T2" y="T3"/>
                    </a:cxn>
                    <a:cxn ang="0">
                      <a:pos x="T4" y="T5"/>
                    </a:cxn>
                    <a:cxn ang="0">
                      <a:pos x="T6" y="T7"/>
                    </a:cxn>
                    <a:cxn ang="0">
                      <a:pos x="T8" y="T9"/>
                    </a:cxn>
                    <a:cxn ang="0">
                      <a:pos x="T10" y="T11"/>
                    </a:cxn>
                    <a:cxn ang="0">
                      <a:pos x="T12" y="T13"/>
                    </a:cxn>
                  </a:cxnLst>
                  <a:rect l="0" t="0" r="r" b="b"/>
                  <a:pathLst>
                    <a:path w="171" h="175">
                      <a:moveTo>
                        <a:pt x="171" y="51"/>
                      </a:moveTo>
                      <a:cubicBezTo>
                        <a:pt x="170" y="24"/>
                        <a:pt x="140" y="15"/>
                        <a:pt x="129" y="0"/>
                      </a:cubicBezTo>
                      <a:cubicBezTo>
                        <a:pt x="97" y="49"/>
                        <a:pt x="0" y="27"/>
                        <a:pt x="3" y="77"/>
                      </a:cubicBezTo>
                      <a:cubicBezTo>
                        <a:pt x="4" y="80"/>
                        <a:pt x="8" y="114"/>
                        <a:pt x="21" y="135"/>
                      </a:cubicBezTo>
                      <a:cubicBezTo>
                        <a:pt x="35" y="157"/>
                        <a:pt x="66" y="175"/>
                        <a:pt x="86" y="175"/>
                      </a:cubicBezTo>
                      <a:cubicBezTo>
                        <a:pt x="105" y="175"/>
                        <a:pt x="135" y="157"/>
                        <a:pt x="150" y="136"/>
                      </a:cubicBezTo>
                      <a:cubicBezTo>
                        <a:pt x="165" y="115"/>
                        <a:pt x="171" y="63"/>
                        <a:pt x="171" y="51"/>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69" name="Freeform 1384">
                  <a:extLst>
                    <a:ext uri="{FF2B5EF4-FFF2-40B4-BE49-F238E27FC236}">
                      <a16:creationId xmlns:a16="http://schemas.microsoft.com/office/drawing/2014/main" id="{B6CEB738-67FE-4A41-8B89-3B35A34879B5}"/>
                    </a:ext>
                  </a:extLst>
                </p:cNvPr>
                <p:cNvSpPr>
                  <a:spLocks/>
                </p:cNvSpPr>
                <p:nvPr/>
              </p:nvSpPr>
              <p:spPr bwMode="gray">
                <a:xfrm>
                  <a:off x="9274175" y="2789239"/>
                  <a:ext cx="166688" cy="85725"/>
                </a:xfrm>
                <a:custGeom>
                  <a:avLst/>
                  <a:gdLst>
                    <a:gd name="T0" fmla="*/ 0 w 56"/>
                    <a:gd name="T1" fmla="*/ 4 h 29"/>
                    <a:gd name="T2" fmla="*/ 28 w 56"/>
                    <a:gd name="T3" fmla="*/ 29 h 29"/>
                    <a:gd name="T4" fmla="*/ 56 w 56"/>
                    <a:gd name="T5" fmla="*/ 4 h 29"/>
                    <a:gd name="T6" fmla="*/ 28 w 56"/>
                    <a:gd name="T7" fmla="*/ 0 h 29"/>
                    <a:gd name="T8" fmla="*/ 0 w 56"/>
                    <a:gd name="T9" fmla="*/ 4 h 29"/>
                  </a:gdLst>
                  <a:ahLst/>
                  <a:cxnLst>
                    <a:cxn ang="0">
                      <a:pos x="T0" y="T1"/>
                    </a:cxn>
                    <a:cxn ang="0">
                      <a:pos x="T2" y="T3"/>
                    </a:cxn>
                    <a:cxn ang="0">
                      <a:pos x="T4" y="T5"/>
                    </a:cxn>
                    <a:cxn ang="0">
                      <a:pos x="T6" y="T7"/>
                    </a:cxn>
                    <a:cxn ang="0">
                      <a:pos x="T8" y="T9"/>
                    </a:cxn>
                  </a:cxnLst>
                  <a:rect l="0" t="0" r="r" b="b"/>
                  <a:pathLst>
                    <a:path w="56" h="29">
                      <a:moveTo>
                        <a:pt x="0" y="4"/>
                      </a:moveTo>
                      <a:cubicBezTo>
                        <a:pt x="0" y="11"/>
                        <a:pt x="12" y="29"/>
                        <a:pt x="28" y="29"/>
                      </a:cubicBezTo>
                      <a:cubicBezTo>
                        <a:pt x="45" y="29"/>
                        <a:pt x="56" y="11"/>
                        <a:pt x="56" y="4"/>
                      </a:cubicBezTo>
                      <a:cubicBezTo>
                        <a:pt x="52" y="4"/>
                        <a:pt x="40" y="0"/>
                        <a:pt x="28" y="0"/>
                      </a:cubicBezTo>
                      <a:cubicBezTo>
                        <a:pt x="16" y="0"/>
                        <a:pt x="5" y="4"/>
                        <a:pt x="0" y="4"/>
                      </a:cubicBezTo>
                      <a:close/>
                    </a:path>
                  </a:pathLst>
                </a:custGeom>
                <a:solidFill>
                  <a:srgbClr val="F789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70" name="Freeform 1385">
                  <a:extLst>
                    <a:ext uri="{FF2B5EF4-FFF2-40B4-BE49-F238E27FC236}">
                      <a16:creationId xmlns:a16="http://schemas.microsoft.com/office/drawing/2014/main" id="{E52640FA-6BB4-4A35-983C-648FA7627F3C}"/>
                    </a:ext>
                  </a:extLst>
                </p:cNvPr>
                <p:cNvSpPr>
                  <a:spLocks/>
                </p:cNvSpPr>
                <p:nvPr/>
              </p:nvSpPr>
              <p:spPr bwMode="gray">
                <a:xfrm>
                  <a:off x="9283700" y="2803526"/>
                  <a:ext cx="150813" cy="50800"/>
                </a:xfrm>
                <a:custGeom>
                  <a:avLst/>
                  <a:gdLst>
                    <a:gd name="T0" fmla="*/ 0 w 51"/>
                    <a:gd name="T1" fmla="*/ 0 h 17"/>
                    <a:gd name="T2" fmla="*/ 25 w 51"/>
                    <a:gd name="T3" fmla="*/ 17 h 17"/>
                    <a:gd name="T4" fmla="*/ 51 w 51"/>
                    <a:gd name="T5" fmla="*/ 0 h 17"/>
                    <a:gd name="T6" fmla="*/ 25 w 51"/>
                    <a:gd name="T7" fmla="*/ 3 h 17"/>
                    <a:gd name="T8" fmla="*/ 0 w 51"/>
                    <a:gd name="T9" fmla="*/ 0 h 17"/>
                  </a:gdLst>
                  <a:ahLst/>
                  <a:cxnLst>
                    <a:cxn ang="0">
                      <a:pos x="T0" y="T1"/>
                    </a:cxn>
                    <a:cxn ang="0">
                      <a:pos x="T2" y="T3"/>
                    </a:cxn>
                    <a:cxn ang="0">
                      <a:pos x="T4" y="T5"/>
                    </a:cxn>
                    <a:cxn ang="0">
                      <a:pos x="T6" y="T7"/>
                    </a:cxn>
                    <a:cxn ang="0">
                      <a:pos x="T8" y="T9"/>
                    </a:cxn>
                  </a:cxnLst>
                  <a:rect l="0" t="0" r="r" b="b"/>
                  <a:pathLst>
                    <a:path w="51" h="17">
                      <a:moveTo>
                        <a:pt x="0" y="0"/>
                      </a:moveTo>
                      <a:cubicBezTo>
                        <a:pt x="0" y="3"/>
                        <a:pt x="9" y="17"/>
                        <a:pt x="25" y="17"/>
                      </a:cubicBezTo>
                      <a:cubicBezTo>
                        <a:pt x="41" y="17"/>
                        <a:pt x="51" y="3"/>
                        <a:pt x="51" y="0"/>
                      </a:cubicBezTo>
                      <a:cubicBezTo>
                        <a:pt x="47" y="0"/>
                        <a:pt x="36" y="3"/>
                        <a:pt x="25" y="3"/>
                      </a:cubicBezTo>
                      <a:cubicBezTo>
                        <a:pt x="14" y="3"/>
                        <a:pt x="4"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71" name="Freeform 1386">
                  <a:extLst>
                    <a:ext uri="{FF2B5EF4-FFF2-40B4-BE49-F238E27FC236}">
                      <a16:creationId xmlns:a16="http://schemas.microsoft.com/office/drawing/2014/main" id="{F87D146F-05A2-463F-88DC-59B332FE4C0F}"/>
                    </a:ext>
                  </a:extLst>
                </p:cNvPr>
                <p:cNvSpPr>
                  <a:spLocks/>
                </p:cNvSpPr>
                <p:nvPr/>
              </p:nvSpPr>
              <p:spPr bwMode="gray">
                <a:xfrm>
                  <a:off x="9164638" y="2560639"/>
                  <a:ext cx="142875" cy="68263"/>
                </a:xfrm>
                <a:custGeom>
                  <a:avLst/>
                  <a:gdLst>
                    <a:gd name="T0" fmla="*/ 43 w 48"/>
                    <a:gd name="T1" fmla="*/ 18 h 23"/>
                    <a:gd name="T2" fmla="*/ 46 w 48"/>
                    <a:gd name="T3" fmla="*/ 9 h 23"/>
                    <a:gd name="T4" fmla="*/ 12 w 48"/>
                    <a:gd name="T5" fmla="*/ 6 h 23"/>
                    <a:gd name="T6" fmla="*/ 0 w 48"/>
                    <a:gd name="T7" fmla="*/ 23 h 23"/>
                    <a:gd name="T8" fmla="*/ 11 w 48"/>
                    <a:gd name="T9" fmla="*/ 13 h 23"/>
                    <a:gd name="T10" fmla="*/ 43 w 48"/>
                    <a:gd name="T11" fmla="*/ 18 h 23"/>
                  </a:gdLst>
                  <a:ahLst/>
                  <a:cxnLst>
                    <a:cxn ang="0">
                      <a:pos x="T0" y="T1"/>
                    </a:cxn>
                    <a:cxn ang="0">
                      <a:pos x="T2" y="T3"/>
                    </a:cxn>
                    <a:cxn ang="0">
                      <a:pos x="T4" y="T5"/>
                    </a:cxn>
                    <a:cxn ang="0">
                      <a:pos x="T6" y="T7"/>
                    </a:cxn>
                    <a:cxn ang="0">
                      <a:pos x="T8" y="T9"/>
                    </a:cxn>
                    <a:cxn ang="0">
                      <a:pos x="T10" y="T11"/>
                    </a:cxn>
                  </a:cxnLst>
                  <a:rect l="0" t="0" r="r" b="b"/>
                  <a:pathLst>
                    <a:path w="48" h="23">
                      <a:moveTo>
                        <a:pt x="43" y="18"/>
                      </a:moveTo>
                      <a:cubicBezTo>
                        <a:pt x="45" y="19"/>
                        <a:pt x="48" y="10"/>
                        <a:pt x="46" y="9"/>
                      </a:cubicBezTo>
                      <a:cubicBezTo>
                        <a:pt x="37" y="4"/>
                        <a:pt x="19" y="0"/>
                        <a:pt x="12" y="6"/>
                      </a:cubicBezTo>
                      <a:cubicBezTo>
                        <a:pt x="5" y="11"/>
                        <a:pt x="0" y="20"/>
                        <a:pt x="0" y="23"/>
                      </a:cubicBezTo>
                      <a:cubicBezTo>
                        <a:pt x="1" y="21"/>
                        <a:pt x="4" y="18"/>
                        <a:pt x="11" y="13"/>
                      </a:cubicBezTo>
                      <a:cubicBezTo>
                        <a:pt x="20" y="7"/>
                        <a:pt x="31" y="14"/>
                        <a:pt x="43" y="18"/>
                      </a:cubicBezTo>
                      <a:close/>
                    </a:path>
                  </a:pathLst>
                </a:custGeom>
                <a:solidFill>
                  <a:srgbClr val="7064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72" name="Freeform 1387">
                  <a:extLst>
                    <a:ext uri="{FF2B5EF4-FFF2-40B4-BE49-F238E27FC236}">
                      <a16:creationId xmlns:a16="http://schemas.microsoft.com/office/drawing/2014/main" id="{D2044E00-8DB3-428A-AC10-B293B0A12B20}"/>
                    </a:ext>
                  </a:extLst>
                </p:cNvPr>
                <p:cNvSpPr>
                  <a:spLocks/>
                </p:cNvSpPr>
                <p:nvPr/>
              </p:nvSpPr>
              <p:spPr bwMode="gray">
                <a:xfrm>
                  <a:off x="9218613" y="2646364"/>
                  <a:ext cx="47625" cy="55563"/>
                </a:xfrm>
                <a:custGeom>
                  <a:avLst/>
                  <a:gdLst>
                    <a:gd name="T0" fmla="*/ 8 w 16"/>
                    <a:gd name="T1" fmla="*/ 0 h 19"/>
                    <a:gd name="T2" fmla="*/ 15 w 16"/>
                    <a:gd name="T3" fmla="*/ 1 h 19"/>
                    <a:gd name="T4" fmla="*/ 16 w 16"/>
                    <a:gd name="T5" fmla="*/ 8 h 19"/>
                    <a:gd name="T6" fmla="*/ 8 w 16"/>
                    <a:gd name="T7" fmla="*/ 19 h 19"/>
                    <a:gd name="T8" fmla="*/ 0 w 16"/>
                    <a:gd name="T9" fmla="*/ 8 h 19"/>
                    <a:gd name="T10" fmla="*/ 1 w 16"/>
                    <a:gd name="T11" fmla="*/ 1 h 19"/>
                    <a:gd name="T12" fmla="*/ 8 w 1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8" y="0"/>
                      </a:moveTo>
                      <a:cubicBezTo>
                        <a:pt x="10" y="0"/>
                        <a:pt x="13" y="1"/>
                        <a:pt x="15" y="1"/>
                      </a:cubicBezTo>
                      <a:cubicBezTo>
                        <a:pt x="15" y="3"/>
                        <a:pt x="16" y="6"/>
                        <a:pt x="16" y="8"/>
                      </a:cubicBezTo>
                      <a:cubicBezTo>
                        <a:pt x="16" y="15"/>
                        <a:pt x="12" y="19"/>
                        <a:pt x="8" y="19"/>
                      </a:cubicBezTo>
                      <a:cubicBezTo>
                        <a:pt x="4" y="19"/>
                        <a:pt x="0" y="15"/>
                        <a:pt x="0" y="8"/>
                      </a:cubicBezTo>
                      <a:cubicBezTo>
                        <a:pt x="0" y="6"/>
                        <a:pt x="1" y="3"/>
                        <a:pt x="1" y="1"/>
                      </a:cubicBezTo>
                      <a:cubicBezTo>
                        <a:pt x="3" y="1"/>
                        <a:pt x="6" y="0"/>
                        <a:pt x="8" y="0"/>
                      </a:cubicBezTo>
                      <a:close/>
                    </a:path>
                  </a:pathLst>
                </a:custGeom>
                <a:solidFill>
                  <a:srgbClr val="8C7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73" name="Freeform 1388">
                  <a:extLst>
                    <a:ext uri="{FF2B5EF4-FFF2-40B4-BE49-F238E27FC236}">
                      <a16:creationId xmlns:a16="http://schemas.microsoft.com/office/drawing/2014/main" id="{736308FC-7CCC-47CC-82A7-1D28D5F77FF9}"/>
                    </a:ext>
                  </a:extLst>
                </p:cNvPr>
                <p:cNvSpPr>
                  <a:spLocks/>
                </p:cNvSpPr>
                <p:nvPr/>
              </p:nvSpPr>
              <p:spPr bwMode="gray">
                <a:xfrm>
                  <a:off x="9177338" y="2640014"/>
                  <a:ext cx="106363" cy="30163"/>
                </a:xfrm>
                <a:custGeom>
                  <a:avLst/>
                  <a:gdLst>
                    <a:gd name="T0" fmla="*/ 9 w 36"/>
                    <a:gd name="T1" fmla="*/ 10 h 10"/>
                    <a:gd name="T2" fmla="*/ 1 w 36"/>
                    <a:gd name="T3" fmla="*/ 6 h 10"/>
                    <a:gd name="T4" fmla="*/ 1 w 36"/>
                    <a:gd name="T5" fmla="*/ 4 h 10"/>
                    <a:gd name="T6" fmla="*/ 3 w 36"/>
                    <a:gd name="T7" fmla="*/ 3 h 10"/>
                    <a:gd name="T8" fmla="*/ 8 w 36"/>
                    <a:gd name="T9" fmla="*/ 6 h 10"/>
                    <a:gd name="T10" fmla="*/ 22 w 36"/>
                    <a:gd name="T11" fmla="*/ 0 h 10"/>
                    <a:gd name="T12" fmla="*/ 35 w 36"/>
                    <a:gd name="T13" fmla="*/ 5 h 10"/>
                    <a:gd name="T14" fmla="*/ 35 w 36"/>
                    <a:gd name="T15" fmla="*/ 8 h 10"/>
                    <a:gd name="T16" fmla="*/ 33 w 36"/>
                    <a:gd name="T17" fmla="*/ 8 h 10"/>
                    <a:gd name="T18" fmla="*/ 22 w 36"/>
                    <a:gd name="T19" fmla="*/ 4 h 10"/>
                    <a:gd name="T20" fmla="*/ 10 w 36"/>
                    <a:gd name="T21" fmla="*/ 9 h 10"/>
                    <a:gd name="T22" fmla="*/ 9 w 36"/>
                    <a:gd name="T2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10">
                      <a:moveTo>
                        <a:pt x="9" y="10"/>
                      </a:moveTo>
                      <a:cubicBezTo>
                        <a:pt x="1" y="6"/>
                        <a:pt x="1" y="6"/>
                        <a:pt x="1" y="6"/>
                      </a:cubicBezTo>
                      <a:cubicBezTo>
                        <a:pt x="1" y="6"/>
                        <a:pt x="0" y="5"/>
                        <a:pt x="1" y="4"/>
                      </a:cubicBezTo>
                      <a:cubicBezTo>
                        <a:pt x="1" y="3"/>
                        <a:pt x="2" y="2"/>
                        <a:pt x="3" y="3"/>
                      </a:cubicBezTo>
                      <a:cubicBezTo>
                        <a:pt x="8" y="6"/>
                        <a:pt x="8" y="6"/>
                        <a:pt x="8" y="6"/>
                      </a:cubicBezTo>
                      <a:cubicBezTo>
                        <a:pt x="12" y="2"/>
                        <a:pt x="17" y="0"/>
                        <a:pt x="22" y="0"/>
                      </a:cubicBezTo>
                      <a:cubicBezTo>
                        <a:pt x="27" y="0"/>
                        <a:pt x="32" y="2"/>
                        <a:pt x="35" y="5"/>
                      </a:cubicBezTo>
                      <a:cubicBezTo>
                        <a:pt x="36" y="6"/>
                        <a:pt x="36" y="7"/>
                        <a:pt x="35" y="8"/>
                      </a:cubicBezTo>
                      <a:cubicBezTo>
                        <a:pt x="35" y="8"/>
                        <a:pt x="34" y="9"/>
                        <a:pt x="33" y="8"/>
                      </a:cubicBezTo>
                      <a:cubicBezTo>
                        <a:pt x="30" y="6"/>
                        <a:pt x="26" y="4"/>
                        <a:pt x="22" y="4"/>
                      </a:cubicBezTo>
                      <a:cubicBezTo>
                        <a:pt x="17" y="4"/>
                        <a:pt x="13" y="6"/>
                        <a:pt x="10" y="9"/>
                      </a:cubicBezTo>
                      <a:lnTo>
                        <a:pt x="9" y="10"/>
                      </a:lnTo>
                      <a:close/>
                    </a:path>
                  </a:pathLst>
                </a:custGeom>
                <a:solidFill>
                  <a:srgbClr val="7064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74" name="Freeform 1389">
                  <a:extLst>
                    <a:ext uri="{FF2B5EF4-FFF2-40B4-BE49-F238E27FC236}">
                      <a16:creationId xmlns:a16="http://schemas.microsoft.com/office/drawing/2014/main" id="{40EACE9E-E940-4052-91E8-68B5F9FC3479}"/>
                    </a:ext>
                  </a:extLst>
                </p:cNvPr>
                <p:cNvSpPr>
                  <a:spLocks/>
                </p:cNvSpPr>
                <p:nvPr/>
              </p:nvSpPr>
              <p:spPr bwMode="gray">
                <a:xfrm>
                  <a:off x="9407525" y="2560639"/>
                  <a:ext cx="146050" cy="68263"/>
                </a:xfrm>
                <a:custGeom>
                  <a:avLst/>
                  <a:gdLst>
                    <a:gd name="T0" fmla="*/ 6 w 49"/>
                    <a:gd name="T1" fmla="*/ 18 h 23"/>
                    <a:gd name="T2" fmla="*/ 3 w 49"/>
                    <a:gd name="T3" fmla="*/ 9 h 23"/>
                    <a:gd name="T4" fmla="*/ 37 w 49"/>
                    <a:gd name="T5" fmla="*/ 6 h 23"/>
                    <a:gd name="T6" fmla="*/ 49 w 49"/>
                    <a:gd name="T7" fmla="*/ 23 h 23"/>
                    <a:gd name="T8" fmla="*/ 37 w 49"/>
                    <a:gd name="T9" fmla="*/ 13 h 23"/>
                    <a:gd name="T10" fmla="*/ 6 w 49"/>
                    <a:gd name="T11" fmla="*/ 18 h 23"/>
                  </a:gdLst>
                  <a:ahLst/>
                  <a:cxnLst>
                    <a:cxn ang="0">
                      <a:pos x="T0" y="T1"/>
                    </a:cxn>
                    <a:cxn ang="0">
                      <a:pos x="T2" y="T3"/>
                    </a:cxn>
                    <a:cxn ang="0">
                      <a:pos x="T4" y="T5"/>
                    </a:cxn>
                    <a:cxn ang="0">
                      <a:pos x="T6" y="T7"/>
                    </a:cxn>
                    <a:cxn ang="0">
                      <a:pos x="T8" y="T9"/>
                    </a:cxn>
                    <a:cxn ang="0">
                      <a:pos x="T10" y="T11"/>
                    </a:cxn>
                  </a:cxnLst>
                  <a:rect l="0" t="0" r="r" b="b"/>
                  <a:pathLst>
                    <a:path w="49" h="23">
                      <a:moveTo>
                        <a:pt x="6" y="18"/>
                      </a:moveTo>
                      <a:cubicBezTo>
                        <a:pt x="4" y="19"/>
                        <a:pt x="0" y="10"/>
                        <a:pt x="3" y="9"/>
                      </a:cubicBezTo>
                      <a:cubicBezTo>
                        <a:pt x="12" y="4"/>
                        <a:pt x="30" y="0"/>
                        <a:pt x="37" y="6"/>
                      </a:cubicBezTo>
                      <a:cubicBezTo>
                        <a:pt x="44" y="11"/>
                        <a:pt x="49" y="20"/>
                        <a:pt x="49" y="23"/>
                      </a:cubicBezTo>
                      <a:cubicBezTo>
                        <a:pt x="47" y="21"/>
                        <a:pt x="44" y="18"/>
                        <a:pt x="37" y="13"/>
                      </a:cubicBezTo>
                      <a:cubicBezTo>
                        <a:pt x="29" y="7"/>
                        <a:pt x="17" y="14"/>
                        <a:pt x="6" y="18"/>
                      </a:cubicBezTo>
                      <a:close/>
                    </a:path>
                  </a:pathLst>
                </a:custGeom>
                <a:solidFill>
                  <a:srgbClr val="7064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75" name="Freeform 1390">
                  <a:extLst>
                    <a:ext uri="{FF2B5EF4-FFF2-40B4-BE49-F238E27FC236}">
                      <a16:creationId xmlns:a16="http://schemas.microsoft.com/office/drawing/2014/main" id="{CCD86379-60FF-4635-B406-AC86527A1175}"/>
                    </a:ext>
                  </a:extLst>
                </p:cNvPr>
                <p:cNvSpPr>
                  <a:spLocks/>
                </p:cNvSpPr>
                <p:nvPr/>
              </p:nvSpPr>
              <p:spPr bwMode="gray">
                <a:xfrm>
                  <a:off x="9451975" y="2646364"/>
                  <a:ext cx="44450" cy="55563"/>
                </a:xfrm>
                <a:custGeom>
                  <a:avLst/>
                  <a:gdLst>
                    <a:gd name="T0" fmla="*/ 8 w 15"/>
                    <a:gd name="T1" fmla="*/ 0 h 19"/>
                    <a:gd name="T2" fmla="*/ 1 w 15"/>
                    <a:gd name="T3" fmla="*/ 1 h 19"/>
                    <a:gd name="T4" fmla="*/ 0 w 15"/>
                    <a:gd name="T5" fmla="*/ 8 h 19"/>
                    <a:gd name="T6" fmla="*/ 8 w 15"/>
                    <a:gd name="T7" fmla="*/ 19 h 19"/>
                    <a:gd name="T8" fmla="*/ 15 w 15"/>
                    <a:gd name="T9" fmla="*/ 8 h 19"/>
                    <a:gd name="T10" fmla="*/ 14 w 15"/>
                    <a:gd name="T11" fmla="*/ 1 h 19"/>
                    <a:gd name="T12" fmla="*/ 8 w 15"/>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5" h="19">
                      <a:moveTo>
                        <a:pt x="8" y="0"/>
                      </a:moveTo>
                      <a:cubicBezTo>
                        <a:pt x="5" y="0"/>
                        <a:pt x="3" y="1"/>
                        <a:pt x="1" y="1"/>
                      </a:cubicBezTo>
                      <a:cubicBezTo>
                        <a:pt x="0" y="3"/>
                        <a:pt x="0" y="6"/>
                        <a:pt x="0" y="8"/>
                      </a:cubicBezTo>
                      <a:cubicBezTo>
                        <a:pt x="0" y="15"/>
                        <a:pt x="3" y="19"/>
                        <a:pt x="8" y="19"/>
                      </a:cubicBezTo>
                      <a:cubicBezTo>
                        <a:pt x="12" y="19"/>
                        <a:pt x="15" y="15"/>
                        <a:pt x="15" y="8"/>
                      </a:cubicBezTo>
                      <a:cubicBezTo>
                        <a:pt x="15" y="6"/>
                        <a:pt x="15" y="3"/>
                        <a:pt x="14" y="1"/>
                      </a:cubicBezTo>
                      <a:cubicBezTo>
                        <a:pt x="12" y="1"/>
                        <a:pt x="10" y="0"/>
                        <a:pt x="8" y="0"/>
                      </a:cubicBezTo>
                      <a:close/>
                    </a:path>
                  </a:pathLst>
                </a:custGeom>
                <a:solidFill>
                  <a:srgbClr val="8C7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76" name="Freeform 1391">
                  <a:extLst>
                    <a:ext uri="{FF2B5EF4-FFF2-40B4-BE49-F238E27FC236}">
                      <a16:creationId xmlns:a16="http://schemas.microsoft.com/office/drawing/2014/main" id="{5549C3BF-0C25-40D1-B578-96FE917CDBC6}"/>
                    </a:ext>
                  </a:extLst>
                </p:cNvPr>
                <p:cNvSpPr>
                  <a:spLocks/>
                </p:cNvSpPr>
                <p:nvPr/>
              </p:nvSpPr>
              <p:spPr bwMode="gray">
                <a:xfrm>
                  <a:off x="9434513" y="2640014"/>
                  <a:ext cx="106363" cy="30163"/>
                </a:xfrm>
                <a:custGeom>
                  <a:avLst/>
                  <a:gdLst>
                    <a:gd name="T0" fmla="*/ 27 w 36"/>
                    <a:gd name="T1" fmla="*/ 10 h 10"/>
                    <a:gd name="T2" fmla="*/ 34 w 36"/>
                    <a:gd name="T3" fmla="*/ 6 h 10"/>
                    <a:gd name="T4" fmla="*/ 35 w 36"/>
                    <a:gd name="T5" fmla="*/ 4 h 10"/>
                    <a:gd name="T6" fmla="*/ 32 w 36"/>
                    <a:gd name="T7" fmla="*/ 3 h 10"/>
                    <a:gd name="T8" fmla="*/ 28 w 36"/>
                    <a:gd name="T9" fmla="*/ 6 h 10"/>
                    <a:gd name="T10" fmla="*/ 14 w 36"/>
                    <a:gd name="T11" fmla="*/ 0 h 10"/>
                    <a:gd name="T12" fmla="*/ 1 w 36"/>
                    <a:gd name="T13" fmla="*/ 5 h 10"/>
                    <a:gd name="T14" fmla="*/ 0 w 36"/>
                    <a:gd name="T15" fmla="*/ 8 h 10"/>
                    <a:gd name="T16" fmla="*/ 3 w 36"/>
                    <a:gd name="T17" fmla="*/ 8 h 10"/>
                    <a:gd name="T18" fmla="*/ 14 w 36"/>
                    <a:gd name="T19" fmla="*/ 4 h 10"/>
                    <a:gd name="T20" fmla="*/ 26 w 36"/>
                    <a:gd name="T21" fmla="*/ 9 h 10"/>
                    <a:gd name="T22" fmla="*/ 27 w 36"/>
                    <a:gd name="T2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10">
                      <a:moveTo>
                        <a:pt x="27" y="10"/>
                      </a:moveTo>
                      <a:cubicBezTo>
                        <a:pt x="34" y="6"/>
                        <a:pt x="34" y="6"/>
                        <a:pt x="34" y="6"/>
                      </a:cubicBezTo>
                      <a:cubicBezTo>
                        <a:pt x="35" y="6"/>
                        <a:pt x="36" y="5"/>
                        <a:pt x="35" y="4"/>
                      </a:cubicBezTo>
                      <a:cubicBezTo>
                        <a:pt x="35" y="3"/>
                        <a:pt x="33" y="2"/>
                        <a:pt x="32" y="3"/>
                      </a:cubicBezTo>
                      <a:cubicBezTo>
                        <a:pt x="28" y="6"/>
                        <a:pt x="28" y="6"/>
                        <a:pt x="28" y="6"/>
                      </a:cubicBezTo>
                      <a:cubicBezTo>
                        <a:pt x="24" y="2"/>
                        <a:pt x="19" y="0"/>
                        <a:pt x="14" y="0"/>
                      </a:cubicBezTo>
                      <a:cubicBezTo>
                        <a:pt x="9" y="0"/>
                        <a:pt x="4" y="2"/>
                        <a:pt x="1" y="5"/>
                      </a:cubicBezTo>
                      <a:cubicBezTo>
                        <a:pt x="0" y="6"/>
                        <a:pt x="0" y="7"/>
                        <a:pt x="0" y="8"/>
                      </a:cubicBezTo>
                      <a:cubicBezTo>
                        <a:pt x="1" y="8"/>
                        <a:pt x="2" y="9"/>
                        <a:pt x="3" y="8"/>
                      </a:cubicBezTo>
                      <a:cubicBezTo>
                        <a:pt x="6" y="6"/>
                        <a:pt x="10" y="4"/>
                        <a:pt x="14" y="4"/>
                      </a:cubicBezTo>
                      <a:cubicBezTo>
                        <a:pt x="19" y="4"/>
                        <a:pt x="23" y="6"/>
                        <a:pt x="26" y="9"/>
                      </a:cubicBezTo>
                      <a:lnTo>
                        <a:pt x="27" y="10"/>
                      </a:lnTo>
                      <a:close/>
                    </a:path>
                  </a:pathLst>
                </a:custGeom>
                <a:solidFill>
                  <a:srgbClr val="7064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77" name="Freeform 1392">
                  <a:extLst>
                    <a:ext uri="{FF2B5EF4-FFF2-40B4-BE49-F238E27FC236}">
                      <a16:creationId xmlns:a16="http://schemas.microsoft.com/office/drawing/2014/main" id="{DA61D2BE-72EE-4A0F-A3B5-3B02329C5484}"/>
                    </a:ext>
                  </a:extLst>
                </p:cNvPr>
                <p:cNvSpPr>
                  <a:spLocks/>
                </p:cNvSpPr>
                <p:nvPr/>
              </p:nvSpPr>
              <p:spPr bwMode="gray">
                <a:xfrm>
                  <a:off x="9358313" y="2606676"/>
                  <a:ext cx="73025" cy="163513"/>
                </a:xfrm>
                <a:custGeom>
                  <a:avLst/>
                  <a:gdLst>
                    <a:gd name="T0" fmla="*/ 1 w 25"/>
                    <a:gd name="T1" fmla="*/ 49 h 55"/>
                    <a:gd name="T2" fmla="*/ 19 w 25"/>
                    <a:gd name="T3" fmla="*/ 47 h 55"/>
                    <a:gd name="T4" fmla="*/ 22 w 25"/>
                    <a:gd name="T5" fmla="*/ 41 h 55"/>
                    <a:gd name="T6" fmla="*/ 2 w 25"/>
                    <a:gd name="T7" fmla="*/ 0 h 55"/>
                    <a:gd name="T8" fmla="*/ 24 w 25"/>
                    <a:gd name="T9" fmla="*/ 38 h 55"/>
                    <a:gd name="T10" fmla="*/ 25 w 25"/>
                    <a:gd name="T11" fmla="*/ 39 h 55"/>
                    <a:gd name="T12" fmla="*/ 25 w 25"/>
                    <a:gd name="T13" fmla="*/ 40 h 55"/>
                    <a:gd name="T14" fmla="*/ 21 w 25"/>
                    <a:gd name="T15" fmla="*/ 50 h 55"/>
                    <a:gd name="T16" fmla="*/ 1 w 25"/>
                    <a:gd name="T17"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55">
                      <a:moveTo>
                        <a:pt x="1" y="49"/>
                      </a:moveTo>
                      <a:cubicBezTo>
                        <a:pt x="8" y="51"/>
                        <a:pt x="15" y="50"/>
                        <a:pt x="19" y="47"/>
                      </a:cubicBezTo>
                      <a:cubicBezTo>
                        <a:pt x="20" y="45"/>
                        <a:pt x="22" y="43"/>
                        <a:pt x="22" y="41"/>
                      </a:cubicBezTo>
                      <a:cubicBezTo>
                        <a:pt x="0" y="30"/>
                        <a:pt x="1" y="9"/>
                        <a:pt x="2" y="0"/>
                      </a:cubicBezTo>
                      <a:cubicBezTo>
                        <a:pt x="2" y="4"/>
                        <a:pt x="3" y="28"/>
                        <a:pt x="24" y="38"/>
                      </a:cubicBezTo>
                      <a:cubicBezTo>
                        <a:pt x="25" y="39"/>
                        <a:pt x="25" y="39"/>
                        <a:pt x="25" y="39"/>
                      </a:cubicBezTo>
                      <a:cubicBezTo>
                        <a:pt x="25" y="40"/>
                        <a:pt x="25" y="40"/>
                        <a:pt x="25" y="40"/>
                      </a:cubicBezTo>
                      <a:cubicBezTo>
                        <a:pt x="25" y="43"/>
                        <a:pt x="24" y="47"/>
                        <a:pt x="21" y="50"/>
                      </a:cubicBezTo>
                      <a:cubicBezTo>
                        <a:pt x="18" y="52"/>
                        <a:pt x="8" y="55"/>
                        <a:pt x="1" y="49"/>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578" name="Freeform 1393">
                  <a:extLst>
                    <a:ext uri="{FF2B5EF4-FFF2-40B4-BE49-F238E27FC236}">
                      <a16:creationId xmlns:a16="http://schemas.microsoft.com/office/drawing/2014/main" id="{AB85C4E1-60EF-4512-A23A-70F6F0B5DD43}"/>
                    </a:ext>
                  </a:extLst>
                </p:cNvPr>
                <p:cNvSpPr>
                  <a:spLocks/>
                </p:cNvSpPr>
                <p:nvPr/>
              </p:nvSpPr>
              <p:spPr bwMode="gray">
                <a:xfrm>
                  <a:off x="9042400" y="2411414"/>
                  <a:ext cx="446088" cy="566738"/>
                </a:xfrm>
                <a:custGeom>
                  <a:avLst/>
                  <a:gdLst>
                    <a:gd name="T0" fmla="*/ 150 w 150"/>
                    <a:gd name="T1" fmla="*/ 0 h 191"/>
                    <a:gd name="T2" fmla="*/ 72 w 150"/>
                    <a:gd name="T3" fmla="*/ 46 h 191"/>
                    <a:gd name="T4" fmla="*/ 39 w 150"/>
                    <a:gd name="T5" fmla="*/ 136 h 191"/>
                    <a:gd name="T6" fmla="*/ 24 w 150"/>
                    <a:gd name="T7" fmla="*/ 191 h 191"/>
                    <a:gd name="T8" fmla="*/ 20 w 150"/>
                    <a:gd name="T9" fmla="*/ 136 h 191"/>
                    <a:gd name="T10" fmla="*/ 45 w 150"/>
                    <a:gd name="T11" fmla="*/ 32 h 191"/>
                    <a:gd name="T12" fmla="*/ 150 w 150"/>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50" h="191">
                      <a:moveTo>
                        <a:pt x="150" y="0"/>
                      </a:moveTo>
                      <a:cubicBezTo>
                        <a:pt x="141" y="24"/>
                        <a:pt x="98" y="39"/>
                        <a:pt x="72" y="46"/>
                      </a:cubicBezTo>
                      <a:cubicBezTo>
                        <a:pt x="40" y="54"/>
                        <a:pt x="25" y="85"/>
                        <a:pt x="39" y="136"/>
                      </a:cubicBezTo>
                      <a:cubicBezTo>
                        <a:pt x="47" y="169"/>
                        <a:pt x="41" y="182"/>
                        <a:pt x="24" y="191"/>
                      </a:cubicBezTo>
                      <a:cubicBezTo>
                        <a:pt x="31" y="172"/>
                        <a:pt x="30" y="156"/>
                        <a:pt x="20" y="136"/>
                      </a:cubicBezTo>
                      <a:cubicBezTo>
                        <a:pt x="4" y="101"/>
                        <a:pt x="0" y="48"/>
                        <a:pt x="45" y="32"/>
                      </a:cubicBezTo>
                      <a:cubicBezTo>
                        <a:pt x="90" y="15"/>
                        <a:pt x="129" y="22"/>
                        <a:pt x="150" y="0"/>
                      </a:cubicBezTo>
                      <a:close/>
                    </a:path>
                  </a:pathLst>
                </a:custGeom>
                <a:solidFill>
                  <a:srgbClr val="8C7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grpSp>
        </p:grpSp>
        <p:grpSp>
          <p:nvGrpSpPr>
            <p:cNvPr id="684" name="Gruppieren 21">
              <a:extLst>
                <a:ext uri="{FF2B5EF4-FFF2-40B4-BE49-F238E27FC236}">
                  <a16:creationId xmlns:a16="http://schemas.microsoft.com/office/drawing/2014/main" id="{7575163C-5D58-46A4-99DC-836CAFCA4778}"/>
                </a:ext>
              </a:extLst>
            </p:cNvPr>
            <p:cNvGrpSpPr/>
            <p:nvPr/>
          </p:nvGrpSpPr>
          <p:grpSpPr bwMode="gray">
            <a:xfrm>
              <a:off x="7731673" y="4316239"/>
              <a:ext cx="277857" cy="508036"/>
              <a:chOff x="9930379" y="4543505"/>
              <a:chExt cx="745058" cy="1362271"/>
            </a:xfrm>
          </p:grpSpPr>
          <p:sp>
            <p:nvSpPr>
              <p:cNvPr id="687" name="Rectangle 147">
                <a:extLst>
                  <a:ext uri="{FF2B5EF4-FFF2-40B4-BE49-F238E27FC236}">
                    <a16:creationId xmlns:a16="http://schemas.microsoft.com/office/drawing/2014/main" id="{DC6D4986-1515-49FC-95F4-2DACD816EFA2}"/>
                  </a:ext>
                </a:extLst>
              </p:cNvPr>
              <p:cNvSpPr>
                <a:spLocks noChangeArrowheads="1"/>
              </p:cNvSpPr>
              <p:nvPr/>
            </p:nvSpPr>
            <p:spPr bwMode="gray">
              <a:xfrm>
                <a:off x="9999274" y="5677783"/>
                <a:ext cx="676163" cy="31962"/>
              </a:xfrm>
              <a:prstGeom prst="rect">
                <a:avLst/>
              </a:prstGeom>
              <a:solidFill>
                <a:srgbClr val="CECE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688" name="Rectangle 148">
                <a:extLst>
                  <a:ext uri="{FF2B5EF4-FFF2-40B4-BE49-F238E27FC236}">
                    <a16:creationId xmlns:a16="http://schemas.microsoft.com/office/drawing/2014/main" id="{178EED24-6322-44FE-BEBF-1D953BB53604}"/>
                  </a:ext>
                </a:extLst>
              </p:cNvPr>
              <p:cNvSpPr>
                <a:spLocks noChangeArrowheads="1"/>
              </p:cNvSpPr>
              <p:nvPr/>
            </p:nvSpPr>
            <p:spPr bwMode="gray">
              <a:xfrm>
                <a:off x="9999274" y="5751650"/>
                <a:ext cx="676163" cy="33382"/>
              </a:xfrm>
              <a:prstGeom prst="rect">
                <a:avLst/>
              </a:prstGeom>
              <a:solidFill>
                <a:srgbClr val="CECE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690" name="Rectangle 150">
                <a:extLst>
                  <a:ext uri="{FF2B5EF4-FFF2-40B4-BE49-F238E27FC236}">
                    <a16:creationId xmlns:a16="http://schemas.microsoft.com/office/drawing/2014/main" id="{AE3AF4BB-0B47-40F6-BE95-22A1C408AFA3}"/>
                  </a:ext>
                </a:extLst>
              </p:cNvPr>
              <p:cNvSpPr>
                <a:spLocks noChangeArrowheads="1"/>
              </p:cNvSpPr>
              <p:nvPr/>
            </p:nvSpPr>
            <p:spPr bwMode="gray">
              <a:xfrm>
                <a:off x="9999274" y="5826937"/>
                <a:ext cx="367202" cy="31962"/>
              </a:xfrm>
              <a:prstGeom prst="rect">
                <a:avLst/>
              </a:prstGeom>
              <a:solidFill>
                <a:srgbClr val="CECE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691" name="Rectangle 151">
                <a:extLst>
                  <a:ext uri="{FF2B5EF4-FFF2-40B4-BE49-F238E27FC236}">
                    <a16:creationId xmlns:a16="http://schemas.microsoft.com/office/drawing/2014/main" id="{2ECF7F3B-3F44-4F4D-ABC8-6155886744A9}"/>
                  </a:ext>
                </a:extLst>
              </p:cNvPr>
              <p:cNvSpPr>
                <a:spLocks noChangeArrowheads="1"/>
              </p:cNvSpPr>
              <p:nvPr/>
            </p:nvSpPr>
            <p:spPr bwMode="gray">
              <a:xfrm>
                <a:off x="10002825" y="5429194"/>
                <a:ext cx="60372" cy="60372"/>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692" name="Freeform 152">
                <a:extLst>
                  <a:ext uri="{FF2B5EF4-FFF2-40B4-BE49-F238E27FC236}">
                    <a16:creationId xmlns:a16="http://schemas.microsoft.com/office/drawing/2014/main" id="{0C14675A-6CD9-438E-BCBE-68197BD12DF5}"/>
                  </a:ext>
                </a:extLst>
              </p:cNvPr>
              <p:cNvSpPr>
                <a:spLocks/>
              </p:cNvSpPr>
              <p:nvPr/>
            </p:nvSpPr>
            <p:spPr bwMode="gray">
              <a:xfrm>
                <a:off x="10002825" y="5353907"/>
                <a:ext cx="60372" cy="60372"/>
              </a:xfrm>
              <a:custGeom>
                <a:avLst/>
                <a:gdLst>
                  <a:gd name="T0" fmla="*/ 85 w 85"/>
                  <a:gd name="T1" fmla="*/ 85 h 85"/>
                  <a:gd name="T2" fmla="*/ 0 w 85"/>
                  <a:gd name="T3" fmla="*/ 82 h 85"/>
                  <a:gd name="T4" fmla="*/ 0 w 85"/>
                  <a:gd name="T5" fmla="*/ 0 h 85"/>
                  <a:gd name="T6" fmla="*/ 85 w 85"/>
                  <a:gd name="T7" fmla="*/ 0 h 85"/>
                  <a:gd name="T8" fmla="*/ 85 w 85"/>
                  <a:gd name="T9" fmla="*/ 85 h 85"/>
                </a:gdLst>
                <a:ahLst/>
                <a:cxnLst>
                  <a:cxn ang="0">
                    <a:pos x="T0" y="T1"/>
                  </a:cxn>
                  <a:cxn ang="0">
                    <a:pos x="T2" y="T3"/>
                  </a:cxn>
                  <a:cxn ang="0">
                    <a:pos x="T4" y="T5"/>
                  </a:cxn>
                  <a:cxn ang="0">
                    <a:pos x="T6" y="T7"/>
                  </a:cxn>
                  <a:cxn ang="0">
                    <a:pos x="T8" y="T9"/>
                  </a:cxn>
                </a:cxnLst>
                <a:rect l="0" t="0" r="r" b="b"/>
                <a:pathLst>
                  <a:path w="85" h="85">
                    <a:moveTo>
                      <a:pt x="85" y="85"/>
                    </a:moveTo>
                    <a:lnTo>
                      <a:pt x="0" y="82"/>
                    </a:lnTo>
                    <a:lnTo>
                      <a:pt x="0" y="0"/>
                    </a:lnTo>
                    <a:lnTo>
                      <a:pt x="85" y="0"/>
                    </a:lnTo>
                    <a:lnTo>
                      <a:pt x="85" y="85"/>
                    </a:lnTo>
                    <a:close/>
                  </a:path>
                </a:pathLst>
              </a:custGeom>
              <a:solidFill>
                <a:srgbClr val="7BD5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693" name="Rectangle 153">
                <a:extLst>
                  <a:ext uri="{FF2B5EF4-FFF2-40B4-BE49-F238E27FC236}">
                    <a16:creationId xmlns:a16="http://schemas.microsoft.com/office/drawing/2014/main" id="{E5D8A537-4D82-4D9B-A322-B35706C3547F}"/>
                  </a:ext>
                </a:extLst>
              </p:cNvPr>
              <p:cNvSpPr>
                <a:spLocks noChangeArrowheads="1"/>
              </p:cNvSpPr>
              <p:nvPr/>
            </p:nvSpPr>
            <p:spPr bwMode="gray">
              <a:xfrm>
                <a:off x="10002825" y="5278620"/>
                <a:ext cx="60372" cy="58241"/>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694" name="Rectangle 154">
                <a:extLst>
                  <a:ext uri="{FF2B5EF4-FFF2-40B4-BE49-F238E27FC236}">
                    <a16:creationId xmlns:a16="http://schemas.microsoft.com/office/drawing/2014/main" id="{FF0F680D-98DE-4484-9480-94691B03E36E}"/>
                  </a:ext>
                </a:extLst>
              </p:cNvPr>
              <p:cNvSpPr>
                <a:spLocks noChangeArrowheads="1"/>
              </p:cNvSpPr>
              <p:nvPr/>
            </p:nvSpPr>
            <p:spPr bwMode="gray">
              <a:xfrm>
                <a:off x="10002825" y="5201202"/>
                <a:ext cx="60372" cy="6037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695" name="Rectangle 155">
                <a:extLst>
                  <a:ext uri="{FF2B5EF4-FFF2-40B4-BE49-F238E27FC236}">
                    <a16:creationId xmlns:a16="http://schemas.microsoft.com/office/drawing/2014/main" id="{EE1F7C14-67F8-48CF-B3B0-D53E61AFB904}"/>
                  </a:ext>
                </a:extLst>
              </p:cNvPr>
              <p:cNvSpPr>
                <a:spLocks noChangeArrowheads="1"/>
              </p:cNvSpPr>
              <p:nvPr/>
            </p:nvSpPr>
            <p:spPr bwMode="gray">
              <a:xfrm>
                <a:off x="10002825" y="5125915"/>
                <a:ext cx="60372" cy="5824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696" name="Rectangle 156">
                <a:extLst>
                  <a:ext uri="{FF2B5EF4-FFF2-40B4-BE49-F238E27FC236}">
                    <a16:creationId xmlns:a16="http://schemas.microsoft.com/office/drawing/2014/main" id="{55BB3D90-B822-4088-9ACF-96ADB7F6FAB1}"/>
                  </a:ext>
                </a:extLst>
              </p:cNvPr>
              <p:cNvSpPr>
                <a:spLocks noChangeArrowheads="1"/>
              </p:cNvSpPr>
              <p:nvPr/>
            </p:nvSpPr>
            <p:spPr bwMode="gray">
              <a:xfrm>
                <a:off x="10002825" y="5049917"/>
                <a:ext cx="60372"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697" name="Rectangle 157">
                <a:extLst>
                  <a:ext uri="{FF2B5EF4-FFF2-40B4-BE49-F238E27FC236}">
                    <a16:creationId xmlns:a16="http://schemas.microsoft.com/office/drawing/2014/main" id="{AEAADCCB-D523-4611-9571-9B2C48A97BC4}"/>
                  </a:ext>
                </a:extLst>
              </p:cNvPr>
              <p:cNvSpPr>
                <a:spLocks noChangeArrowheads="1"/>
              </p:cNvSpPr>
              <p:nvPr/>
            </p:nvSpPr>
            <p:spPr bwMode="gray">
              <a:xfrm>
                <a:off x="10002825" y="4973210"/>
                <a:ext cx="60372" cy="6037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698" name="Rectangle 158">
                <a:extLst>
                  <a:ext uri="{FF2B5EF4-FFF2-40B4-BE49-F238E27FC236}">
                    <a16:creationId xmlns:a16="http://schemas.microsoft.com/office/drawing/2014/main" id="{BED16CF3-0D1C-4B9C-A004-B56D2DE8E5F2}"/>
                  </a:ext>
                </a:extLst>
              </p:cNvPr>
              <p:cNvSpPr>
                <a:spLocks noChangeArrowheads="1"/>
              </p:cNvSpPr>
              <p:nvPr/>
            </p:nvSpPr>
            <p:spPr bwMode="gray">
              <a:xfrm>
                <a:off x="10079533" y="5429194"/>
                <a:ext cx="58951" cy="60372"/>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699" name="Freeform 159">
                <a:extLst>
                  <a:ext uri="{FF2B5EF4-FFF2-40B4-BE49-F238E27FC236}">
                    <a16:creationId xmlns:a16="http://schemas.microsoft.com/office/drawing/2014/main" id="{9EE5E156-0F1F-4887-808F-439FC3639DDB}"/>
                  </a:ext>
                </a:extLst>
              </p:cNvPr>
              <p:cNvSpPr>
                <a:spLocks/>
              </p:cNvSpPr>
              <p:nvPr/>
            </p:nvSpPr>
            <p:spPr bwMode="gray">
              <a:xfrm>
                <a:off x="10079533" y="5353907"/>
                <a:ext cx="58951" cy="60372"/>
              </a:xfrm>
              <a:custGeom>
                <a:avLst/>
                <a:gdLst>
                  <a:gd name="T0" fmla="*/ 83 w 83"/>
                  <a:gd name="T1" fmla="*/ 85 h 85"/>
                  <a:gd name="T2" fmla="*/ 0 w 83"/>
                  <a:gd name="T3" fmla="*/ 82 h 85"/>
                  <a:gd name="T4" fmla="*/ 0 w 83"/>
                  <a:gd name="T5" fmla="*/ 0 h 85"/>
                  <a:gd name="T6" fmla="*/ 83 w 83"/>
                  <a:gd name="T7" fmla="*/ 0 h 85"/>
                  <a:gd name="T8" fmla="*/ 83 w 83"/>
                  <a:gd name="T9" fmla="*/ 85 h 85"/>
                </a:gdLst>
                <a:ahLst/>
                <a:cxnLst>
                  <a:cxn ang="0">
                    <a:pos x="T0" y="T1"/>
                  </a:cxn>
                  <a:cxn ang="0">
                    <a:pos x="T2" y="T3"/>
                  </a:cxn>
                  <a:cxn ang="0">
                    <a:pos x="T4" y="T5"/>
                  </a:cxn>
                  <a:cxn ang="0">
                    <a:pos x="T6" y="T7"/>
                  </a:cxn>
                  <a:cxn ang="0">
                    <a:pos x="T8" y="T9"/>
                  </a:cxn>
                </a:cxnLst>
                <a:rect l="0" t="0" r="r" b="b"/>
                <a:pathLst>
                  <a:path w="83" h="85">
                    <a:moveTo>
                      <a:pt x="83" y="85"/>
                    </a:moveTo>
                    <a:lnTo>
                      <a:pt x="0" y="82"/>
                    </a:lnTo>
                    <a:lnTo>
                      <a:pt x="0" y="0"/>
                    </a:lnTo>
                    <a:lnTo>
                      <a:pt x="83" y="0"/>
                    </a:lnTo>
                    <a:lnTo>
                      <a:pt x="83" y="85"/>
                    </a:lnTo>
                    <a:close/>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00" name="Rectangle 160">
                <a:extLst>
                  <a:ext uri="{FF2B5EF4-FFF2-40B4-BE49-F238E27FC236}">
                    <a16:creationId xmlns:a16="http://schemas.microsoft.com/office/drawing/2014/main" id="{111ECF5E-CD12-4701-85D5-DA479961F61D}"/>
                  </a:ext>
                </a:extLst>
              </p:cNvPr>
              <p:cNvSpPr>
                <a:spLocks noChangeArrowheads="1"/>
              </p:cNvSpPr>
              <p:nvPr/>
            </p:nvSpPr>
            <p:spPr bwMode="gray">
              <a:xfrm>
                <a:off x="10079533" y="5278620"/>
                <a:ext cx="58951" cy="5824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01" name="Rectangle 161">
                <a:extLst>
                  <a:ext uri="{FF2B5EF4-FFF2-40B4-BE49-F238E27FC236}">
                    <a16:creationId xmlns:a16="http://schemas.microsoft.com/office/drawing/2014/main" id="{75752AEF-1DF7-41B6-9D39-4212780CA38E}"/>
                  </a:ext>
                </a:extLst>
              </p:cNvPr>
              <p:cNvSpPr>
                <a:spLocks noChangeArrowheads="1"/>
              </p:cNvSpPr>
              <p:nvPr/>
            </p:nvSpPr>
            <p:spPr bwMode="gray">
              <a:xfrm>
                <a:off x="10079533" y="5201202"/>
                <a:ext cx="58951" cy="6037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02" name="Rectangle 162">
                <a:extLst>
                  <a:ext uri="{FF2B5EF4-FFF2-40B4-BE49-F238E27FC236}">
                    <a16:creationId xmlns:a16="http://schemas.microsoft.com/office/drawing/2014/main" id="{647D8C48-8F91-47FE-B489-4E6F58009347}"/>
                  </a:ext>
                </a:extLst>
              </p:cNvPr>
              <p:cNvSpPr>
                <a:spLocks noChangeArrowheads="1"/>
              </p:cNvSpPr>
              <p:nvPr/>
            </p:nvSpPr>
            <p:spPr bwMode="gray">
              <a:xfrm>
                <a:off x="10079533" y="5125915"/>
                <a:ext cx="58951" cy="5824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03" name="Rectangle 163">
                <a:extLst>
                  <a:ext uri="{FF2B5EF4-FFF2-40B4-BE49-F238E27FC236}">
                    <a16:creationId xmlns:a16="http://schemas.microsoft.com/office/drawing/2014/main" id="{D2CAAF94-792E-455C-8556-28CD006CAF50}"/>
                  </a:ext>
                </a:extLst>
              </p:cNvPr>
              <p:cNvSpPr>
                <a:spLocks noChangeArrowheads="1"/>
              </p:cNvSpPr>
              <p:nvPr/>
            </p:nvSpPr>
            <p:spPr bwMode="gray">
              <a:xfrm>
                <a:off x="10079533" y="5049917"/>
                <a:ext cx="58951"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04" name="Rectangle 164">
                <a:extLst>
                  <a:ext uri="{FF2B5EF4-FFF2-40B4-BE49-F238E27FC236}">
                    <a16:creationId xmlns:a16="http://schemas.microsoft.com/office/drawing/2014/main" id="{A2A6F3DF-5404-4E45-9B58-2EE134B83DD9}"/>
                  </a:ext>
                </a:extLst>
              </p:cNvPr>
              <p:cNvSpPr>
                <a:spLocks noChangeArrowheads="1"/>
              </p:cNvSpPr>
              <p:nvPr/>
            </p:nvSpPr>
            <p:spPr bwMode="gray">
              <a:xfrm>
                <a:off x="10079533" y="4973210"/>
                <a:ext cx="58951" cy="6037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05" name="Rectangle 165">
                <a:extLst>
                  <a:ext uri="{FF2B5EF4-FFF2-40B4-BE49-F238E27FC236}">
                    <a16:creationId xmlns:a16="http://schemas.microsoft.com/office/drawing/2014/main" id="{3BA0A4EA-AFB1-4281-AC7F-2DA37352DBA5}"/>
                  </a:ext>
                </a:extLst>
              </p:cNvPr>
              <p:cNvSpPr>
                <a:spLocks noChangeArrowheads="1"/>
              </p:cNvSpPr>
              <p:nvPr/>
            </p:nvSpPr>
            <p:spPr bwMode="gray">
              <a:xfrm>
                <a:off x="10155530" y="5429194"/>
                <a:ext cx="60372" cy="60372"/>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06" name="Freeform 166">
                <a:extLst>
                  <a:ext uri="{FF2B5EF4-FFF2-40B4-BE49-F238E27FC236}">
                    <a16:creationId xmlns:a16="http://schemas.microsoft.com/office/drawing/2014/main" id="{585DA4D7-22B2-4C09-91EE-F23B367273A0}"/>
                  </a:ext>
                </a:extLst>
              </p:cNvPr>
              <p:cNvSpPr>
                <a:spLocks/>
              </p:cNvSpPr>
              <p:nvPr/>
            </p:nvSpPr>
            <p:spPr bwMode="gray">
              <a:xfrm>
                <a:off x="10155530" y="5353907"/>
                <a:ext cx="60372" cy="60372"/>
              </a:xfrm>
              <a:custGeom>
                <a:avLst/>
                <a:gdLst>
                  <a:gd name="T0" fmla="*/ 85 w 85"/>
                  <a:gd name="T1" fmla="*/ 85 h 85"/>
                  <a:gd name="T2" fmla="*/ 0 w 85"/>
                  <a:gd name="T3" fmla="*/ 82 h 85"/>
                  <a:gd name="T4" fmla="*/ 0 w 85"/>
                  <a:gd name="T5" fmla="*/ 0 h 85"/>
                  <a:gd name="T6" fmla="*/ 85 w 85"/>
                  <a:gd name="T7" fmla="*/ 0 h 85"/>
                  <a:gd name="T8" fmla="*/ 85 w 85"/>
                  <a:gd name="T9" fmla="*/ 85 h 85"/>
                </a:gdLst>
                <a:ahLst/>
                <a:cxnLst>
                  <a:cxn ang="0">
                    <a:pos x="T0" y="T1"/>
                  </a:cxn>
                  <a:cxn ang="0">
                    <a:pos x="T2" y="T3"/>
                  </a:cxn>
                  <a:cxn ang="0">
                    <a:pos x="T4" y="T5"/>
                  </a:cxn>
                  <a:cxn ang="0">
                    <a:pos x="T6" y="T7"/>
                  </a:cxn>
                  <a:cxn ang="0">
                    <a:pos x="T8" y="T9"/>
                  </a:cxn>
                </a:cxnLst>
                <a:rect l="0" t="0" r="r" b="b"/>
                <a:pathLst>
                  <a:path w="85" h="85">
                    <a:moveTo>
                      <a:pt x="85" y="85"/>
                    </a:moveTo>
                    <a:lnTo>
                      <a:pt x="0" y="82"/>
                    </a:lnTo>
                    <a:lnTo>
                      <a:pt x="0" y="0"/>
                    </a:lnTo>
                    <a:lnTo>
                      <a:pt x="85" y="0"/>
                    </a:lnTo>
                    <a:lnTo>
                      <a:pt x="85" y="85"/>
                    </a:lnTo>
                    <a:close/>
                  </a:path>
                </a:pathLst>
              </a:custGeom>
              <a:solidFill>
                <a:srgbClr val="7BD5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07" name="Rectangle 167">
                <a:extLst>
                  <a:ext uri="{FF2B5EF4-FFF2-40B4-BE49-F238E27FC236}">
                    <a16:creationId xmlns:a16="http://schemas.microsoft.com/office/drawing/2014/main" id="{0560E9A9-9F13-489B-993A-F508718338EB}"/>
                  </a:ext>
                </a:extLst>
              </p:cNvPr>
              <p:cNvSpPr>
                <a:spLocks noChangeArrowheads="1"/>
              </p:cNvSpPr>
              <p:nvPr/>
            </p:nvSpPr>
            <p:spPr bwMode="gray">
              <a:xfrm>
                <a:off x="10155530" y="5278620"/>
                <a:ext cx="60372" cy="58241"/>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08" name="Rectangle 168">
                <a:extLst>
                  <a:ext uri="{FF2B5EF4-FFF2-40B4-BE49-F238E27FC236}">
                    <a16:creationId xmlns:a16="http://schemas.microsoft.com/office/drawing/2014/main" id="{61BD0837-F075-4BDB-8044-644EC9321A76}"/>
                  </a:ext>
                </a:extLst>
              </p:cNvPr>
              <p:cNvSpPr>
                <a:spLocks noChangeArrowheads="1"/>
              </p:cNvSpPr>
              <p:nvPr/>
            </p:nvSpPr>
            <p:spPr bwMode="gray">
              <a:xfrm>
                <a:off x="10155530" y="5201202"/>
                <a:ext cx="60372" cy="60372"/>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09" name="Rectangle 169">
                <a:extLst>
                  <a:ext uri="{FF2B5EF4-FFF2-40B4-BE49-F238E27FC236}">
                    <a16:creationId xmlns:a16="http://schemas.microsoft.com/office/drawing/2014/main" id="{294BC55C-3526-4D20-945A-0918F637B7EC}"/>
                  </a:ext>
                </a:extLst>
              </p:cNvPr>
              <p:cNvSpPr>
                <a:spLocks noChangeArrowheads="1"/>
              </p:cNvSpPr>
              <p:nvPr/>
            </p:nvSpPr>
            <p:spPr bwMode="gray">
              <a:xfrm>
                <a:off x="10155530" y="5125915"/>
                <a:ext cx="60372" cy="58241"/>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10" name="Rectangle 170">
                <a:extLst>
                  <a:ext uri="{FF2B5EF4-FFF2-40B4-BE49-F238E27FC236}">
                    <a16:creationId xmlns:a16="http://schemas.microsoft.com/office/drawing/2014/main" id="{6B0E8C16-A2FE-4BEE-924D-83E1A32773FB}"/>
                  </a:ext>
                </a:extLst>
              </p:cNvPr>
              <p:cNvSpPr>
                <a:spLocks noChangeArrowheads="1"/>
              </p:cNvSpPr>
              <p:nvPr/>
            </p:nvSpPr>
            <p:spPr bwMode="gray">
              <a:xfrm>
                <a:off x="10155530" y="5049917"/>
                <a:ext cx="60372"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11" name="Rectangle 171">
                <a:extLst>
                  <a:ext uri="{FF2B5EF4-FFF2-40B4-BE49-F238E27FC236}">
                    <a16:creationId xmlns:a16="http://schemas.microsoft.com/office/drawing/2014/main" id="{FB1ED236-AFE3-4401-A418-FB8921DD4D72}"/>
                  </a:ext>
                </a:extLst>
              </p:cNvPr>
              <p:cNvSpPr>
                <a:spLocks noChangeArrowheads="1"/>
              </p:cNvSpPr>
              <p:nvPr/>
            </p:nvSpPr>
            <p:spPr bwMode="gray">
              <a:xfrm>
                <a:off x="10155530" y="4973210"/>
                <a:ext cx="60372" cy="6037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12" name="Rectangle 172">
                <a:extLst>
                  <a:ext uri="{FF2B5EF4-FFF2-40B4-BE49-F238E27FC236}">
                    <a16:creationId xmlns:a16="http://schemas.microsoft.com/office/drawing/2014/main" id="{D71318FA-0092-49EA-A652-5820759A995E}"/>
                  </a:ext>
                </a:extLst>
              </p:cNvPr>
              <p:cNvSpPr>
                <a:spLocks noChangeArrowheads="1"/>
              </p:cNvSpPr>
              <p:nvPr/>
            </p:nvSpPr>
            <p:spPr bwMode="gray">
              <a:xfrm>
                <a:off x="10230817" y="5429194"/>
                <a:ext cx="60372" cy="60372"/>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13" name="Rectangle 173">
                <a:extLst>
                  <a:ext uri="{FF2B5EF4-FFF2-40B4-BE49-F238E27FC236}">
                    <a16:creationId xmlns:a16="http://schemas.microsoft.com/office/drawing/2014/main" id="{865119BF-9F83-4177-B9E7-50FCF806AEDB}"/>
                  </a:ext>
                </a:extLst>
              </p:cNvPr>
              <p:cNvSpPr>
                <a:spLocks noChangeArrowheads="1"/>
              </p:cNvSpPr>
              <p:nvPr/>
            </p:nvSpPr>
            <p:spPr bwMode="gray">
              <a:xfrm>
                <a:off x="10230817" y="5353907"/>
                <a:ext cx="60372" cy="60372"/>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14" name="Rectangle 174">
                <a:extLst>
                  <a:ext uri="{FF2B5EF4-FFF2-40B4-BE49-F238E27FC236}">
                    <a16:creationId xmlns:a16="http://schemas.microsoft.com/office/drawing/2014/main" id="{10BCB71B-84B7-4BAB-8DD0-88E1725FD50E}"/>
                  </a:ext>
                </a:extLst>
              </p:cNvPr>
              <p:cNvSpPr>
                <a:spLocks noChangeArrowheads="1"/>
              </p:cNvSpPr>
              <p:nvPr/>
            </p:nvSpPr>
            <p:spPr bwMode="gray">
              <a:xfrm>
                <a:off x="10230817" y="5278620"/>
                <a:ext cx="60372" cy="58241"/>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15" name="Rectangle 175">
                <a:extLst>
                  <a:ext uri="{FF2B5EF4-FFF2-40B4-BE49-F238E27FC236}">
                    <a16:creationId xmlns:a16="http://schemas.microsoft.com/office/drawing/2014/main" id="{9F783B0B-AD14-4114-A73E-B021ECBC1367}"/>
                  </a:ext>
                </a:extLst>
              </p:cNvPr>
              <p:cNvSpPr>
                <a:spLocks noChangeArrowheads="1"/>
              </p:cNvSpPr>
              <p:nvPr/>
            </p:nvSpPr>
            <p:spPr bwMode="gray">
              <a:xfrm>
                <a:off x="10230817" y="5201202"/>
                <a:ext cx="60372" cy="6037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16" name="Rectangle 176">
                <a:extLst>
                  <a:ext uri="{FF2B5EF4-FFF2-40B4-BE49-F238E27FC236}">
                    <a16:creationId xmlns:a16="http://schemas.microsoft.com/office/drawing/2014/main" id="{0C389AF1-8E3E-4E18-B413-DA165F048647}"/>
                  </a:ext>
                </a:extLst>
              </p:cNvPr>
              <p:cNvSpPr>
                <a:spLocks noChangeArrowheads="1"/>
              </p:cNvSpPr>
              <p:nvPr/>
            </p:nvSpPr>
            <p:spPr bwMode="gray">
              <a:xfrm>
                <a:off x="10230817" y="5125915"/>
                <a:ext cx="60372" cy="5824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17" name="Rectangle 177">
                <a:extLst>
                  <a:ext uri="{FF2B5EF4-FFF2-40B4-BE49-F238E27FC236}">
                    <a16:creationId xmlns:a16="http://schemas.microsoft.com/office/drawing/2014/main" id="{874F7F45-A7AC-4F25-BD75-97018F011172}"/>
                  </a:ext>
                </a:extLst>
              </p:cNvPr>
              <p:cNvSpPr>
                <a:spLocks noChangeArrowheads="1"/>
              </p:cNvSpPr>
              <p:nvPr/>
            </p:nvSpPr>
            <p:spPr bwMode="gray">
              <a:xfrm>
                <a:off x="10230817" y="5049917"/>
                <a:ext cx="60372"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18" name="Rectangle 178">
                <a:extLst>
                  <a:ext uri="{FF2B5EF4-FFF2-40B4-BE49-F238E27FC236}">
                    <a16:creationId xmlns:a16="http://schemas.microsoft.com/office/drawing/2014/main" id="{BD5B961C-33BC-4FF7-AD0C-AB95F39D0374}"/>
                  </a:ext>
                </a:extLst>
              </p:cNvPr>
              <p:cNvSpPr>
                <a:spLocks noChangeArrowheads="1"/>
              </p:cNvSpPr>
              <p:nvPr/>
            </p:nvSpPr>
            <p:spPr bwMode="gray">
              <a:xfrm>
                <a:off x="10230817" y="4973210"/>
                <a:ext cx="60372" cy="6037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19" name="Rectangle 179">
                <a:extLst>
                  <a:ext uri="{FF2B5EF4-FFF2-40B4-BE49-F238E27FC236}">
                    <a16:creationId xmlns:a16="http://schemas.microsoft.com/office/drawing/2014/main" id="{5F26D925-E470-467B-9E8B-DE15B6177240}"/>
                  </a:ext>
                </a:extLst>
              </p:cNvPr>
              <p:cNvSpPr>
                <a:spLocks noChangeArrowheads="1"/>
              </p:cNvSpPr>
              <p:nvPr/>
            </p:nvSpPr>
            <p:spPr bwMode="gray">
              <a:xfrm>
                <a:off x="10308235" y="5429194"/>
                <a:ext cx="58241" cy="60372"/>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20" name="Freeform 180">
                <a:extLst>
                  <a:ext uri="{FF2B5EF4-FFF2-40B4-BE49-F238E27FC236}">
                    <a16:creationId xmlns:a16="http://schemas.microsoft.com/office/drawing/2014/main" id="{41D3DBD3-1343-4ACF-9BFF-E9D943343882}"/>
                  </a:ext>
                </a:extLst>
              </p:cNvPr>
              <p:cNvSpPr>
                <a:spLocks/>
              </p:cNvSpPr>
              <p:nvPr/>
            </p:nvSpPr>
            <p:spPr bwMode="gray">
              <a:xfrm>
                <a:off x="10308235" y="5353907"/>
                <a:ext cx="58241" cy="60372"/>
              </a:xfrm>
              <a:custGeom>
                <a:avLst/>
                <a:gdLst>
                  <a:gd name="T0" fmla="*/ 82 w 82"/>
                  <a:gd name="T1" fmla="*/ 85 h 85"/>
                  <a:gd name="T2" fmla="*/ 0 w 82"/>
                  <a:gd name="T3" fmla="*/ 82 h 85"/>
                  <a:gd name="T4" fmla="*/ 0 w 82"/>
                  <a:gd name="T5" fmla="*/ 0 h 85"/>
                  <a:gd name="T6" fmla="*/ 82 w 82"/>
                  <a:gd name="T7" fmla="*/ 0 h 85"/>
                  <a:gd name="T8" fmla="*/ 82 w 82"/>
                  <a:gd name="T9" fmla="*/ 85 h 85"/>
                </a:gdLst>
                <a:ahLst/>
                <a:cxnLst>
                  <a:cxn ang="0">
                    <a:pos x="T0" y="T1"/>
                  </a:cxn>
                  <a:cxn ang="0">
                    <a:pos x="T2" y="T3"/>
                  </a:cxn>
                  <a:cxn ang="0">
                    <a:pos x="T4" y="T5"/>
                  </a:cxn>
                  <a:cxn ang="0">
                    <a:pos x="T6" y="T7"/>
                  </a:cxn>
                  <a:cxn ang="0">
                    <a:pos x="T8" y="T9"/>
                  </a:cxn>
                </a:cxnLst>
                <a:rect l="0" t="0" r="r" b="b"/>
                <a:pathLst>
                  <a:path w="82" h="85">
                    <a:moveTo>
                      <a:pt x="82" y="85"/>
                    </a:moveTo>
                    <a:lnTo>
                      <a:pt x="0" y="82"/>
                    </a:lnTo>
                    <a:lnTo>
                      <a:pt x="0" y="0"/>
                    </a:lnTo>
                    <a:lnTo>
                      <a:pt x="82" y="0"/>
                    </a:lnTo>
                    <a:lnTo>
                      <a:pt x="82" y="85"/>
                    </a:lnTo>
                    <a:close/>
                  </a:path>
                </a:pathLst>
              </a:custGeom>
              <a:solidFill>
                <a:srgbClr val="7BD5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21" name="Rectangle 181">
                <a:extLst>
                  <a:ext uri="{FF2B5EF4-FFF2-40B4-BE49-F238E27FC236}">
                    <a16:creationId xmlns:a16="http://schemas.microsoft.com/office/drawing/2014/main" id="{0E07D9BC-9B7A-411A-8F9E-9AE96E7FF3FF}"/>
                  </a:ext>
                </a:extLst>
              </p:cNvPr>
              <p:cNvSpPr>
                <a:spLocks noChangeArrowheads="1"/>
              </p:cNvSpPr>
              <p:nvPr/>
            </p:nvSpPr>
            <p:spPr bwMode="gray">
              <a:xfrm>
                <a:off x="10308235" y="5278620"/>
                <a:ext cx="58241" cy="58241"/>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22" name="Rectangle 182">
                <a:extLst>
                  <a:ext uri="{FF2B5EF4-FFF2-40B4-BE49-F238E27FC236}">
                    <a16:creationId xmlns:a16="http://schemas.microsoft.com/office/drawing/2014/main" id="{9568AE2F-35C9-4A9D-B107-4D99CF8F8C23}"/>
                  </a:ext>
                </a:extLst>
              </p:cNvPr>
              <p:cNvSpPr>
                <a:spLocks noChangeArrowheads="1"/>
              </p:cNvSpPr>
              <p:nvPr/>
            </p:nvSpPr>
            <p:spPr bwMode="gray">
              <a:xfrm>
                <a:off x="10308235" y="5201202"/>
                <a:ext cx="58241" cy="60372"/>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23" name="Rectangle 183">
                <a:extLst>
                  <a:ext uri="{FF2B5EF4-FFF2-40B4-BE49-F238E27FC236}">
                    <a16:creationId xmlns:a16="http://schemas.microsoft.com/office/drawing/2014/main" id="{CE4E751E-60BD-4EFD-9CEF-DB1014D46C5D}"/>
                  </a:ext>
                </a:extLst>
              </p:cNvPr>
              <p:cNvSpPr>
                <a:spLocks noChangeArrowheads="1"/>
              </p:cNvSpPr>
              <p:nvPr/>
            </p:nvSpPr>
            <p:spPr bwMode="gray">
              <a:xfrm>
                <a:off x="10308235" y="5125915"/>
                <a:ext cx="58241" cy="58241"/>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24" name="Rectangle 184">
                <a:extLst>
                  <a:ext uri="{FF2B5EF4-FFF2-40B4-BE49-F238E27FC236}">
                    <a16:creationId xmlns:a16="http://schemas.microsoft.com/office/drawing/2014/main" id="{A4EB6C58-AEED-46A5-9CE6-148A9FF4F699}"/>
                  </a:ext>
                </a:extLst>
              </p:cNvPr>
              <p:cNvSpPr>
                <a:spLocks noChangeArrowheads="1"/>
              </p:cNvSpPr>
              <p:nvPr/>
            </p:nvSpPr>
            <p:spPr bwMode="gray">
              <a:xfrm>
                <a:off x="10308235" y="5049917"/>
                <a:ext cx="58241" cy="58951"/>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25" name="Rectangle 185">
                <a:extLst>
                  <a:ext uri="{FF2B5EF4-FFF2-40B4-BE49-F238E27FC236}">
                    <a16:creationId xmlns:a16="http://schemas.microsoft.com/office/drawing/2014/main" id="{DFB782CD-0C96-461C-9A0E-5EAAECE2F7CC}"/>
                  </a:ext>
                </a:extLst>
              </p:cNvPr>
              <p:cNvSpPr>
                <a:spLocks noChangeArrowheads="1"/>
              </p:cNvSpPr>
              <p:nvPr/>
            </p:nvSpPr>
            <p:spPr bwMode="gray">
              <a:xfrm>
                <a:off x="10308235" y="4973210"/>
                <a:ext cx="58241" cy="60372"/>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26" name="Rectangle 186">
                <a:extLst>
                  <a:ext uri="{FF2B5EF4-FFF2-40B4-BE49-F238E27FC236}">
                    <a16:creationId xmlns:a16="http://schemas.microsoft.com/office/drawing/2014/main" id="{225855CD-04DF-43F2-A613-7134233331DC}"/>
                  </a:ext>
                </a:extLst>
              </p:cNvPr>
              <p:cNvSpPr>
                <a:spLocks noChangeArrowheads="1"/>
              </p:cNvSpPr>
              <p:nvPr/>
            </p:nvSpPr>
            <p:spPr bwMode="gray">
              <a:xfrm>
                <a:off x="10383522" y="5429194"/>
                <a:ext cx="60372" cy="60372"/>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27" name="Freeform 187">
                <a:extLst>
                  <a:ext uri="{FF2B5EF4-FFF2-40B4-BE49-F238E27FC236}">
                    <a16:creationId xmlns:a16="http://schemas.microsoft.com/office/drawing/2014/main" id="{1BD0C187-04D3-4661-B6FB-E34B93BDB6FD}"/>
                  </a:ext>
                </a:extLst>
              </p:cNvPr>
              <p:cNvSpPr>
                <a:spLocks/>
              </p:cNvSpPr>
              <p:nvPr/>
            </p:nvSpPr>
            <p:spPr bwMode="gray">
              <a:xfrm>
                <a:off x="10383522" y="5353907"/>
                <a:ext cx="60372" cy="60372"/>
              </a:xfrm>
              <a:custGeom>
                <a:avLst/>
                <a:gdLst>
                  <a:gd name="T0" fmla="*/ 85 w 85"/>
                  <a:gd name="T1" fmla="*/ 85 h 85"/>
                  <a:gd name="T2" fmla="*/ 0 w 85"/>
                  <a:gd name="T3" fmla="*/ 82 h 85"/>
                  <a:gd name="T4" fmla="*/ 0 w 85"/>
                  <a:gd name="T5" fmla="*/ 0 h 85"/>
                  <a:gd name="T6" fmla="*/ 85 w 85"/>
                  <a:gd name="T7" fmla="*/ 0 h 85"/>
                  <a:gd name="T8" fmla="*/ 85 w 85"/>
                  <a:gd name="T9" fmla="*/ 85 h 85"/>
                </a:gdLst>
                <a:ahLst/>
                <a:cxnLst>
                  <a:cxn ang="0">
                    <a:pos x="T0" y="T1"/>
                  </a:cxn>
                  <a:cxn ang="0">
                    <a:pos x="T2" y="T3"/>
                  </a:cxn>
                  <a:cxn ang="0">
                    <a:pos x="T4" y="T5"/>
                  </a:cxn>
                  <a:cxn ang="0">
                    <a:pos x="T6" y="T7"/>
                  </a:cxn>
                  <a:cxn ang="0">
                    <a:pos x="T8" y="T9"/>
                  </a:cxn>
                </a:cxnLst>
                <a:rect l="0" t="0" r="r" b="b"/>
                <a:pathLst>
                  <a:path w="85" h="85">
                    <a:moveTo>
                      <a:pt x="85" y="85"/>
                    </a:moveTo>
                    <a:lnTo>
                      <a:pt x="0" y="82"/>
                    </a:lnTo>
                    <a:lnTo>
                      <a:pt x="0" y="0"/>
                    </a:lnTo>
                    <a:lnTo>
                      <a:pt x="85" y="0"/>
                    </a:lnTo>
                    <a:lnTo>
                      <a:pt x="85" y="85"/>
                    </a:lnTo>
                    <a:close/>
                  </a:path>
                </a:pathLst>
              </a:custGeom>
              <a:solidFill>
                <a:srgbClr val="7BD5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28" name="Rectangle 188">
                <a:extLst>
                  <a:ext uri="{FF2B5EF4-FFF2-40B4-BE49-F238E27FC236}">
                    <a16:creationId xmlns:a16="http://schemas.microsoft.com/office/drawing/2014/main" id="{D73CEA71-0AD3-429E-83A3-7DFF13B1CC3F}"/>
                  </a:ext>
                </a:extLst>
              </p:cNvPr>
              <p:cNvSpPr>
                <a:spLocks noChangeArrowheads="1"/>
              </p:cNvSpPr>
              <p:nvPr/>
            </p:nvSpPr>
            <p:spPr bwMode="gray">
              <a:xfrm>
                <a:off x="10383522" y="5278620"/>
                <a:ext cx="60372" cy="58241"/>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29" name="Rectangle 189">
                <a:extLst>
                  <a:ext uri="{FF2B5EF4-FFF2-40B4-BE49-F238E27FC236}">
                    <a16:creationId xmlns:a16="http://schemas.microsoft.com/office/drawing/2014/main" id="{704D955C-0429-4BF7-9D59-C61113F1D2FD}"/>
                  </a:ext>
                </a:extLst>
              </p:cNvPr>
              <p:cNvSpPr>
                <a:spLocks noChangeArrowheads="1"/>
              </p:cNvSpPr>
              <p:nvPr/>
            </p:nvSpPr>
            <p:spPr bwMode="gray">
              <a:xfrm>
                <a:off x="10383522" y="5201202"/>
                <a:ext cx="60372" cy="60372"/>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30" name="Rectangle 190">
                <a:extLst>
                  <a:ext uri="{FF2B5EF4-FFF2-40B4-BE49-F238E27FC236}">
                    <a16:creationId xmlns:a16="http://schemas.microsoft.com/office/drawing/2014/main" id="{61F2CF0E-AED2-4CEB-B910-DBA17503C276}"/>
                  </a:ext>
                </a:extLst>
              </p:cNvPr>
              <p:cNvSpPr>
                <a:spLocks noChangeArrowheads="1"/>
              </p:cNvSpPr>
              <p:nvPr/>
            </p:nvSpPr>
            <p:spPr bwMode="gray">
              <a:xfrm>
                <a:off x="10383522" y="5125915"/>
                <a:ext cx="60372" cy="58241"/>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31" name="Rectangle 191">
                <a:extLst>
                  <a:ext uri="{FF2B5EF4-FFF2-40B4-BE49-F238E27FC236}">
                    <a16:creationId xmlns:a16="http://schemas.microsoft.com/office/drawing/2014/main" id="{57615A96-7C34-43B4-81F0-33088C504917}"/>
                  </a:ext>
                </a:extLst>
              </p:cNvPr>
              <p:cNvSpPr>
                <a:spLocks noChangeArrowheads="1"/>
              </p:cNvSpPr>
              <p:nvPr/>
            </p:nvSpPr>
            <p:spPr bwMode="gray">
              <a:xfrm>
                <a:off x="10383522" y="5049917"/>
                <a:ext cx="60372" cy="58951"/>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32" name="Rectangle 192">
                <a:extLst>
                  <a:ext uri="{FF2B5EF4-FFF2-40B4-BE49-F238E27FC236}">
                    <a16:creationId xmlns:a16="http://schemas.microsoft.com/office/drawing/2014/main" id="{3D943489-89FD-4F13-A4AC-BB6147F662FD}"/>
                  </a:ext>
                </a:extLst>
              </p:cNvPr>
              <p:cNvSpPr>
                <a:spLocks noChangeArrowheads="1"/>
              </p:cNvSpPr>
              <p:nvPr/>
            </p:nvSpPr>
            <p:spPr bwMode="gray">
              <a:xfrm>
                <a:off x="10383522" y="4973210"/>
                <a:ext cx="60372" cy="6037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33" name="Freeform 193">
                <a:extLst>
                  <a:ext uri="{FF2B5EF4-FFF2-40B4-BE49-F238E27FC236}">
                    <a16:creationId xmlns:a16="http://schemas.microsoft.com/office/drawing/2014/main" id="{49597440-6023-4E3F-9431-29DF3B56964B}"/>
                  </a:ext>
                </a:extLst>
              </p:cNvPr>
              <p:cNvSpPr>
                <a:spLocks/>
              </p:cNvSpPr>
              <p:nvPr/>
            </p:nvSpPr>
            <p:spPr bwMode="gray">
              <a:xfrm>
                <a:off x="10458810" y="5429194"/>
                <a:ext cx="60372" cy="60372"/>
              </a:xfrm>
              <a:custGeom>
                <a:avLst/>
                <a:gdLst>
                  <a:gd name="T0" fmla="*/ 85 w 85"/>
                  <a:gd name="T1" fmla="*/ 85 h 85"/>
                  <a:gd name="T2" fmla="*/ 0 w 85"/>
                  <a:gd name="T3" fmla="*/ 85 h 85"/>
                  <a:gd name="T4" fmla="*/ 3 w 85"/>
                  <a:gd name="T5" fmla="*/ 0 h 85"/>
                  <a:gd name="T6" fmla="*/ 85 w 85"/>
                  <a:gd name="T7" fmla="*/ 0 h 85"/>
                  <a:gd name="T8" fmla="*/ 85 w 85"/>
                  <a:gd name="T9" fmla="*/ 85 h 85"/>
                </a:gdLst>
                <a:ahLst/>
                <a:cxnLst>
                  <a:cxn ang="0">
                    <a:pos x="T0" y="T1"/>
                  </a:cxn>
                  <a:cxn ang="0">
                    <a:pos x="T2" y="T3"/>
                  </a:cxn>
                  <a:cxn ang="0">
                    <a:pos x="T4" y="T5"/>
                  </a:cxn>
                  <a:cxn ang="0">
                    <a:pos x="T6" y="T7"/>
                  </a:cxn>
                  <a:cxn ang="0">
                    <a:pos x="T8" y="T9"/>
                  </a:cxn>
                </a:cxnLst>
                <a:rect l="0" t="0" r="r" b="b"/>
                <a:pathLst>
                  <a:path w="85" h="85">
                    <a:moveTo>
                      <a:pt x="85" y="85"/>
                    </a:moveTo>
                    <a:lnTo>
                      <a:pt x="0" y="85"/>
                    </a:lnTo>
                    <a:lnTo>
                      <a:pt x="3" y="0"/>
                    </a:lnTo>
                    <a:lnTo>
                      <a:pt x="85" y="0"/>
                    </a:lnTo>
                    <a:lnTo>
                      <a:pt x="85" y="85"/>
                    </a:lnTo>
                    <a:close/>
                  </a:path>
                </a:pathLst>
              </a:custGeom>
              <a:solidFill>
                <a:srgbClr val="7BD5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34" name="Freeform 194">
                <a:extLst>
                  <a:ext uri="{FF2B5EF4-FFF2-40B4-BE49-F238E27FC236}">
                    <a16:creationId xmlns:a16="http://schemas.microsoft.com/office/drawing/2014/main" id="{81C79A65-9B4D-4B6C-A47D-C693280093EE}"/>
                  </a:ext>
                </a:extLst>
              </p:cNvPr>
              <p:cNvSpPr>
                <a:spLocks/>
              </p:cNvSpPr>
              <p:nvPr/>
            </p:nvSpPr>
            <p:spPr bwMode="gray">
              <a:xfrm>
                <a:off x="10460940" y="5353907"/>
                <a:ext cx="58241" cy="60372"/>
              </a:xfrm>
              <a:custGeom>
                <a:avLst/>
                <a:gdLst>
                  <a:gd name="T0" fmla="*/ 82 w 82"/>
                  <a:gd name="T1" fmla="*/ 85 h 85"/>
                  <a:gd name="T2" fmla="*/ 0 w 82"/>
                  <a:gd name="T3" fmla="*/ 82 h 85"/>
                  <a:gd name="T4" fmla="*/ 0 w 82"/>
                  <a:gd name="T5" fmla="*/ 0 h 85"/>
                  <a:gd name="T6" fmla="*/ 82 w 82"/>
                  <a:gd name="T7" fmla="*/ 0 h 85"/>
                  <a:gd name="T8" fmla="*/ 82 w 82"/>
                  <a:gd name="T9" fmla="*/ 85 h 85"/>
                </a:gdLst>
                <a:ahLst/>
                <a:cxnLst>
                  <a:cxn ang="0">
                    <a:pos x="T0" y="T1"/>
                  </a:cxn>
                  <a:cxn ang="0">
                    <a:pos x="T2" y="T3"/>
                  </a:cxn>
                  <a:cxn ang="0">
                    <a:pos x="T4" y="T5"/>
                  </a:cxn>
                  <a:cxn ang="0">
                    <a:pos x="T6" y="T7"/>
                  </a:cxn>
                  <a:cxn ang="0">
                    <a:pos x="T8" y="T9"/>
                  </a:cxn>
                </a:cxnLst>
                <a:rect l="0" t="0" r="r" b="b"/>
                <a:pathLst>
                  <a:path w="82" h="85">
                    <a:moveTo>
                      <a:pt x="82" y="85"/>
                    </a:moveTo>
                    <a:lnTo>
                      <a:pt x="0" y="82"/>
                    </a:lnTo>
                    <a:lnTo>
                      <a:pt x="0" y="0"/>
                    </a:lnTo>
                    <a:lnTo>
                      <a:pt x="82" y="0"/>
                    </a:lnTo>
                    <a:lnTo>
                      <a:pt x="82" y="85"/>
                    </a:lnTo>
                    <a:close/>
                  </a:path>
                </a:pathLst>
              </a:custGeom>
              <a:solidFill>
                <a:srgbClr val="7BD5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35" name="Rectangle 195">
                <a:extLst>
                  <a:ext uri="{FF2B5EF4-FFF2-40B4-BE49-F238E27FC236}">
                    <a16:creationId xmlns:a16="http://schemas.microsoft.com/office/drawing/2014/main" id="{2101A7B5-AD0D-4AEC-9FB1-7D74CC9C374B}"/>
                  </a:ext>
                </a:extLst>
              </p:cNvPr>
              <p:cNvSpPr>
                <a:spLocks noChangeArrowheads="1"/>
              </p:cNvSpPr>
              <p:nvPr/>
            </p:nvSpPr>
            <p:spPr bwMode="gray">
              <a:xfrm>
                <a:off x="10458810" y="5278620"/>
                <a:ext cx="60372" cy="58241"/>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36" name="Freeform 196">
                <a:extLst>
                  <a:ext uri="{FF2B5EF4-FFF2-40B4-BE49-F238E27FC236}">
                    <a16:creationId xmlns:a16="http://schemas.microsoft.com/office/drawing/2014/main" id="{2D418E94-D22F-497A-8931-36FEE41338F6}"/>
                  </a:ext>
                </a:extLst>
              </p:cNvPr>
              <p:cNvSpPr>
                <a:spLocks/>
              </p:cNvSpPr>
              <p:nvPr/>
            </p:nvSpPr>
            <p:spPr bwMode="gray">
              <a:xfrm>
                <a:off x="10458810" y="5201202"/>
                <a:ext cx="60372" cy="60372"/>
              </a:xfrm>
              <a:custGeom>
                <a:avLst/>
                <a:gdLst>
                  <a:gd name="T0" fmla="*/ 85 w 85"/>
                  <a:gd name="T1" fmla="*/ 85 h 85"/>
                  <a:gd name="T2" fmla="*/ 0 w 85"/>
                  <a:gd name="T3" fmla="*/ 85 h 85"/>
                  <a:gd name="T4" fmla="*/ 3 w 85"/>
                  <a:gd name="T5" fmla="*/ 0 h 85"/>
                  <a:gd name="T6" fmla="*/ 85 w 85"/>
                  <a:gd name="T7" fmla="*/ 0 h 85"/>
                  <a:gd name="T8" fmla="*/ 85 w 85"/>
                  <a:gd name="T9" fmla="*/ 85 h 85"/>
                </a:gdLst>
                <a:ahLst/>
                <a:cxnLst>
                  <a:cxn ang="0">
                    <a:pos x="T0" y="T1"/>
                  </a:cxn>
                  <a:cxn ang="0">
                    <a:pos x="T2" y="T3"/>
                  </a:cxn>
                  <a:cxn ang="0">
                    <a:pos x="T4" y="T5"/>
                  </a:cxn>
                  <a:cxn ang="0">
                    <a:pos x="T6" y="T7"/>
                  </a:cxn>
                  <a:cxn ang="0">
                    <a:pos x="T8" y="T9"/>
                  </a:cxn>
                </a:cxnLst>
                <a:rect l="0" t="0" r="r" b="b"/>
                <a:pathLst>
                  <a:path w="85" h="85">
                    <a:moveTo>
                      <a:pt x="85" y="85"/>
                    </a:moveTo>
                    <a:lnTo>
                      <a:pt x="0" y="85"/>
                    </a:lnTo>
                    <a:lnTo>
                      <a:pt x="3" y="0"/>
                    </a:lnTo>
                    <a:lnTo>
                      <a:pt x="85" y="0"/>
                    </a:lnTo>
                    <a:lnTo>
                      <a:pt x="85" y="85"/>
                    </a:lnTo>
                    <a:close/>
                  </a:path>
                </a:pathLst>
              </a:custGeom>
              <a:solidFill>
                <a:srgbClr val="FF7F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37" name="Rectangle 197">
                <a:extLst>
                  <a:ext uri="{FF2B5EF4-FFF2-40B4-BE49-F238E27FC236}">
                    <a16:creationId xmlns:a16="http://schemas.microsoft.com/office/drawing/2014/main" id="{6A6EF5F6-4E34-4E14-AD64-7ECF2A5A3E4E}"/>
                  </a:ext>
                </a:extLst>
              </p:cNvPr>
              <p:cNvSpPr>
                <a:spLocks noChangeArrowheads="1"/>
              </p:cNvSpPr>
              <p:nvPr/>
            </p:nvSpPr>
            <p:spPr bwMode="gray">
              <a:xfrm>
                <a:off x="10460940" y="5125915"/>
                <a:ext cx="58241" cy="58241"/>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38" name="Rectangle 198">
                <a:extLst>
                  <a:ext uri="{FF2B5EF4-FFF2-40B4-BE49-F238E27FC236}">
                    <a16:creationId xmlns:a16="http://schemas.microsoft.com/office/drawing/2014/main" id="{E8B3C75A-0836-4A18-8BDC-34C2E3BB3587}"/>
                  </a:ext>
                </a:extLst>
              </p:cNvPr>
              <p:cNvSpPr>
                <a:spLocks noChangeArrowheads="1"/>
              </p:cNvSpPr>
              <p:nvPr/>
            </p:nvSpPr>
            <p:spPr bwMode="gray">
              <a:xfrm>
                <a:off x="10460940" y="5049917"/>
                <a:ext cx="58241" cy="58951"/>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39" name="Rectangle 199">
                <a:extLst>
                  <a:ext uri="{FF2B5EF4-FFF2-40B4-BE49-F238E27FC236}">
                    <a16:creationId xmlns:a16="http://schemas.microsoft.com/office/drawing/2014/main" id="{4F3A20FC-651D-4E97-B45F-1E15A50B423F}"/>
                  </a:ext>
                </a:extLst>
              </p:cNvPr>
              <p:cNvSpPr>
                <a:spLocks noChangeArrowheads="1"/>
              </p:cNvSpPr>
              <p:nvPr/>
            </p:nvSpPr>
            <p:spPr bwMode="gray">
              <a:xfrm>
                <a:off x="10460940" y="4973210"/>
                <a:ext cx="58241" cy="60372"/>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40" name="Rectangle 200">
                <a:extLst>
                  <a:ext uri="{FF2B5EF4-FFF2-40B4-BE49-F238E27FC236}">
                    <a16:creationId xmlns:a16="http://schemas.microsoft.com/office/drawing/2014/main" id="{99AB2691-34F0-4219-9B86-FE71D38B19D9}"/>
                  </a:ext>
                </a:extLst>
              </p:cNvPr>
              <p:cNvSpPr>
                <a:spLocks noChangeArrowheads="1"/>
              </p:cNvSpPr>
              <p:nvPr/>
            </p:nvSpPr>
            <p:spPr bwMode="gray">
              <a:xfrm>
                <a:off x="10536227" y="5429194"/>
                <a:ext cx="58951" cy="60372"/>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41" name="Freeform 201">
                <a:extLst>
                  <a:ext uri="{FF2B5EF4-FFF2-40B4-BE49-F238E27FC236}">
                    <a16:creationId xmlns:a16="http://schemas.microsoft.com/office/drawing/2014/main" id="{79AE9B2C-F392-4521-B21F-7675B8C421E7}"/>
                  </a:ext>
                </a:extLst>
              </p:cNvPr>
              <p:cNvSpPr>
                <a:spLocks/>
              </p:cNvSpPr>
              <p:nvPr/>
            </p:nvSpPr>
            <p:spPr bwMode="gray">
              <a:xfrm>
                <a:off x="10536227" y="5353907"/>
                <a:ext cx="58951" cy="60372"/>
              </a:xfrm>
              <a:custGeom>
                <a:avLst/>
                <a:gdLst>
                  <a:gd name="T0" fmla="*/ 83 w 83"/>
                  <a:gd name="T1" fmla="*/ 85 h 85"/>
                  <a:gd name="T2" fmla="*/ 0 w 83"/>
                  <a:gd name="T3" fmla="*/ 82 h 85"/>
                  <a:gd name="T4" fmla="*/ 0 w 83"/>
                  <a:gd name="T5" fmla="*/ 0 h 85"/>
                  <a:gd name="T6" fmla="*/ 83 w 83"/>
                  <a:gd name="T7" fmla="*/ 0 h 85"/>
                  <a:gd name="T8" fmla="*/ 83 w 83"/>
                  <a:gd name="T9" fmla="*/ 85 h 85"/>
                </a:gdLst>
                <a:ahLst/>
                <a:cxnLst>
                  <a:cxn ang="0">
                    <a:pos x="T0" y="T1"/>
                  </a:cxn>
                  <a:cxn ang="0">
                    <a:pos x="T2" y="T3"/>
                  </a:cxn>
                  <a:cxn ang="0">
                    <a:pos x="T4" y="T5"/>
                  </a:cxn>
                  <a:cxn ang="0">
                    <a:pos x="T6" y="T7"/>
                  </a:cxn>
                  <a:cxn ang="0">
                    <a:pos x="T8" y="T9"/>
                  </a:cxn>
                </a:cxnLst>
                <a:rect l="0" t="0" r="r" b="b"/>
                <a:pathLst>
                  <a:path w="83" h="85">
                    <a:moveTo>
                      <a:pt x="83" y="85"/>
                    </a:moveTo>
                    <a:lnTo>
                      <a:pt x="0" y="82"/>
                    </a:lnTo>
                    <a:lnTo>
                      <a:pt x="0" y="0"/>
                    </a:lnTo>
                    <a:lnTo>
                      <a:pt x="83" y="0"/>
                    </a:lnTo>
                    <a:lnTo>
                      <a:pt x="83" y="85"/>
                    </a:lnTo>
                    <a:close/>
                  </a:path>
                </a:pathLst>
              </a:custGeom>
              <a:solidFill>
                <a:srgbClr val="7BD5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42" name="Rectangle 202">
                <a:extLst>
                  <a:ext uri="{FF2B5EF4-FFF2-40B4-BE49-F238E27FC236}">
                    <a16:creationId xmlns:a16="http://schemas.microsoft.com/office/drawing/2014/main" id="{B46A2593-B652-43CA-A3EA-8297D987714E}"/>
                  </a:ext>
                </a:extLst>
              </p:cNvPr>
              <p:cNvSpPr>
                <a:spLocks noChangeArrowheads="1"/>
              </p:cNvSpPr>
              <p:nvPr/>
            </p:nvSpPr>
            <p:spPr bwMode="gray">
              <a:xfrm>
                <a:off x="10536227" y="5278620"/>
                <a:ext cx="58951" cy="58241"/>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43" name="Rectangle 203">
                <a:extLst>
                  <a:ext uri="{FF2B5EF4-FFF2-40B4-BE49-F238E27FC236}">
                    <a16:creationId xmlns:a16="http://schemas.microsoft.com/office/drawing/2014/main" id="{A478FF1C-A1AA-4EC6-B9E0-FB5A7A6B92D0}"/>
                  </a:ext>
                </a:extLst>
              </p:cNvPr>
              <p:cNvSpPr>
                <a:spLocks noChangeArrowheads="1"/>
              </p:cNvSpPr>
              <p:nvPr/>
            </p:nvSpPr>
            <p:spPr bwMode="gray">
              <a:xfrm>
                <a:off x="10536227" y="5201202"/>
                <a:ext cx="58951" cy="60372"/>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44" name="Rectangle 204">
                <a:extLst>
                  <a:ext uri="{FF2B5EF4-FFF2-40B4-BE49-F238E27FC236}">
                    <a16:creationId xmlns:a16="http://schemas.microsoft.com/office/drawing/2014/main" id="{17BA02CA-B986-4FA1-9231-8432FD24D0F2}"/>
                  </a:ext>
                </a:extLst>
              </p:cNvPr>
              <p:cNvSpPr>
                <a:spLocks noChangeArrowheads="1"/>
              </p:cNvSpPr>
              <p:nvPr/>
            </p:nvSpPr>
            <p:spPr bwMode="gray">
              <a:xfrm>
                <a:off x="10536227" y="5125915"/>
                <a:ext cx="58951" cy="58241"/>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45" name="Rectangle 205">
                <a:extLst>
                  <a:ext uri="{FF2B5EF4-FFF2-40B4-BE49-F238E27FC236}">
                    <a16:creationId xmlns:a16="http://schemas.microsoft.com/office/drawing/2014/main" id="{438772DE-0B70-411D-9CD1-BDC5CB652B4D}"/>
                  </a:ext>
                </a:extLst>
              </p:cNvPr>
              <p:cNvSpPr>
                <a:spLocks noChangeArrowheads="1"/>
              </p:cNvSpPr>
              <p:nvPr/>
            </p:nvSpPr>
            <p:spPr bwMode="gray">
              <a:xfrm>
                <a:off x="10536227" y="5049917"/>
                <a:ext cx="58951"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46" name="Rectangle 207">
                <a:extLst>
                  <a:ext uri="{FF2B5EF4-FFF2-40B4-BE49-F238E27FC236}">
                    <a16:creationId xmlns:a16="http://schemas.microsoft.com/office/drawing/2014/main" id="{1FD237A7-9BEE-4933-AC27-181924B15FE4}"/>
                  </a:ext>
                </a:extLst>
              </p:cNvPr>
              <p:cNvSpPr>
                <a:spLocks noChangeArrowheads="1"/>
              </p:cNvSpPr>
              <p:nvPr/>
            </p:nvSpPr>
            <p:spPr bwMode="gray">
              <a:xfrm>
                <a:off x="10536227" y="4973210"/>
                <a:ext cx="58951" cy="6037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47" name="Rectangle 208">
                <a:extLst>
                  <a:ext uri="{FF2B5EF4-FFF2-40B4-BE49-F238E27FC236}">
                    <a16:creationId xmlns:a16="http://schemas.microsoft.com/office/drawing/2014/main" id="{136A8BE2-1FAA-47DD-82FA-7912D3984EB9}"/>
                  </a:ext>
                </a:extLst>
              </p:cNvPr>
              <p:cNvSpPr>
                <a:spLocks noChangeArrowheads="1"/>
              </p:cNvSpPr>
              <p:nvPr/>
            </p:nvSpPr>
            <p:spPr bwMode="gray">
              <a:xfrm>
                <a:off x="10611514" y="5429194"/>
                <a:ext cx="60372" cy="60372"/>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48" name="Freeform 209">
                <a:extLst>
                  <a:ext uri="{FF2B5EF4-FFF2-40B4-BE49-F238E27FC236}">
                    <a16:creationId xmlns:a16="http://schemas.microsoft.com/office/drawing/2014/main" id="{6DA5C4D6-13E1-4D94-A672-727821B37C8E}"/>
                  </a:ext>
                </a:extLst>
              </p:cNvPr>
              <p:cNvSpPr>
                <a:spLocks/>
              </p:cNvSpPr>
              <p:nvPr/>
            </p:nvSpPr>
            <p:spPr bwMode="gray">
              <a:xfrm>
                <a:off x="10611514" y="5353907"/>
                <a:ext cx="60372" cy="60372"/>
              </a:xfrm>
              <a:custGeom>
                <a:avLst/>
                <a:gdLst>
                  <a:gd name="T0" fmla="*/ 85 w 85"/>
                  <a:gd name="T1" fmla="*/ 85 h 85"/>
                  <a:gd name="T2" fmla="*/ 0 w 85"/>
                  <a:gd name="T3" fmla="*/ 82 h 85"/>
                  <a:gd name="T4" fmla="*/ 0 w 85"/>
                  <a:gd name="T5" fmla="*/ 0 h 85"/>
                  <a:gd name="T6" fmla="*/ 85 w 85"/>
                  <a:gd name="T7" fmla="*/ 0 h 85"/>
                  <a:gd name="T8" fmla="*/ 85 w 85"/>
                  <a:gd name="T9" fmla="*/ 85 h 85"/>
                </a:gdLst>
                <a:ahLst/>
                <a:cxnLst>
                  <a:cxn ang="0">
                    <a:pos x="T0" y="T1"/>
                  </a:cxn>
                  <a:cxn ang="0">
                    <a:pos x="T2" y="T3"/>
                  </a:cxn>
                  <a:cxn ang="0">
                    <a:pos x="T4" y="T5"/>
                  </a:cxn>
                  <a:cxn ang="0">
                    <a:pos x="T6" y="T7"/>
                  </a:cxn>
                  <a:cxn ang="0">
                    <a:pos x="T8" y="T9"/>
                  </a:cxn>
                </a:cxnLst>
                <a:rect l="0" t="0" r="r" b="b"/>
                <a:pathLst>
                  <a:path w="85" h="85">
                    <a:moveTo>
                      <a:pt x="85" y="85"/>
                    </a:moveTo>
                    <a:lnTo>
                      <a:pt x="0" y="82"/>
                    </a:lnTo>
                    <a:lnTo>
                      <a:pt x="0" y="0"/>
                    </a:lnTo>
                    <a:lnTo>
                      <a:pt x="85" y="0"/>
                    </a:lnTo>
                    <a:lnTo>
                      <a:pt x="85" y="85"/>
                    </a:lnTo>
                    <a:close/>
                  </a:path>
                </a:pathLst>
              </a:custGeom>
              <a:solidFill>
                <a:srgbClr val="7BD5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49" name="Rectangle 210">
                <a:extLst>
                  <a:ext uri="{FF2B5EF4-FFF2-40B4-BE49-F238E27FC236}">
                    <a16:creationId xmlns:a16="http://schemas.microsoft.com/office/drawing/2014/main" id="{AC8E0451-0F50-43CC-98D5-75D29AF35929}"/>
                  </a:ext>
                </a:extLst>
              </p:cNvPr>
              <p:cNvSpPr>
                <a:spLocks noChangeArrowheads="1"/>
              </p:cNvSpPr>
              <p:nvPr/>
            </p:nvSpPr>
            <p:spPr bwMode="gray">
              <a:xfrm>
                <a:off x="10611514" y="5278620"/>
                <a:ext cx="60372" cy="58241"/>
              </a:xfrm>
              <a:prstGeom prst="rect">
                <a:avLst/>
              </a:prstGeom>
              <a:solidFill>
                <a:srgbClr val="7BD5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50" name="Rectangle 211">
                <a:extLst>
                  <a:ext uri="{FF2B5EF4-FFF2-40B4-BE49-F238E27FC236}">
                    <a16:creationId xmlns:a16="http://schemas.microsoft.com/office/drawing/2014/main" id="{F8798826-F20E-4647-BD7D-3349BC218389}"/>
                  </a:ext>
                </a:extLst>
              </p:cNvPr>
              <p:cNvSpPr>
                <a:spLocks noChangeArrowheads="1"/>
              </p:cNvSpPr>
              <p:nvPr/>
            </p:nvSpPr>
            <p:spPr bwMode="gray">
              <a:xfrm>
                <a:off x="10611514" y="5201202"/>
                <a:ext cx="60372" cy="60372"/>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51" name="Rectangle 212">
                <a:extLst>
                  <a:ext uri="{FF2B5EF4-FFF2-40B4-BE49-F238E27FC236}">
                    <a16:creationId xmlns:a16="http://schemas.microsoft.com/office/drawing/2014/main" id="{430EB662-07FE-46E5-94AF-8D37E850F6E8}"/>
                  </a:ext>
                </a:extLst>
              </p:cNvPr>
              <p:cNvSpPr>
                <a:spLocks noChangeArrowheads="1"/>
              </p:cNvSpPr>
              <p:nvPr/>
            </p:nvSpPr>
            <p:spPr bwMode="gray">
              <a:xfrm>
                <a:off x="10611514" y="5125915"/>
                <a:ext cx="60372" cy="58241"/>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52" name="Rectangle 213">
                <a:extLst>
                  <a:ext uri="{FF2B5EF4-FFF2-40B4-BE49-F238E27FC236}">
                    <a16:creationId xmlns:a16="http://schemas.microsoft.com/office/drawing/2014/main" id="{48FA0D30-7C6B-42EB-9AD9-A52020AF4C19}"/>
                  </a:ext>
                </a:extLst>
              </p:cNvPr>
              <p:cNvSpPr>
                <a:spLocks noChangeArrowheads="1"/>
              </p:cNvSpPr>
              <p:nvPr/>
            </p:nvSpPr>
            <p:spPr bwMode="gray">
              <a:xfrm>
                <a:off x="10611514" y="5049917"/>
                <a:ext cx="60372" cy="58951"/>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53" name="Rectangle 214">
                <a:extLst>
                  <a:ext uri="{FF2B5EF4-FFF2-40B4-BE49-F238E27FC236}">
                    <a16:creationId xmlns:a16="http://schemas.microsoft.com/office/drawing/2014/main" id="{3D018C21-57C1-469A-ACB2-14774E88151C}"/>
                  </a:ext>
                </a:extLst>
              </p:cNvPr>
              <p:cNvSpPr>
                <a:spLocks noChangeArrowheads="1"/>
              </p:cNvSpPr>
              <p:nvPr/>
            </p:nvSpPr>
            <p:spPr bwMode="gray">
              <a:xfrm>
                <a:off x="10611514" y="4973210"/>
                <a:ext cx="60372" cy="60372"/>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54" name="Rectangle 215">
                <a:extLst>
                  <a:ext uri="{FF2B5EF4-FFF2-40B4-BE49-F238E27FC236}">
                    <a16:creationId xmlns:a16="http://schemas.microsoft.com/office/drawing/2014/main" id="{13C8DFA9-2FFE-4643-95ED-F4D2CDF169A6}"/>
                  </a:ext>
                </a:extLst>
              </p:cNvPr>
              <p:cNvSpPr>
                <a:spLocks noChangeArrowheads="1"/>
              </p:cNvSpPr>
              <p:nvPr/>
            </p:nvSpPr>
            <p:spPr bwMode="gray">
              <a:xfrm>
                <a:off x="10002825" y="4897212"/>
                <a:ext cx="60372"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55" name="Rectangle 216">
                <a:extLst>
                  <a:ext uri="{FF2B5EF4-FFF2-40B4-BE49-F238E27FC236}">
                    <a16:creationId xmlns:a16="http://schemas.microsoft.com/office/drawing/2014/main" id="{A54BC8C0-309D-4285-A930-58146CB6F8B3}"/>
                  </a:ext>
                </a:extLst>
              </p:cNvPr>
              <p:cNvSpPr>
                <a:spLocks noChangeArrowheads="1"/>
              </p:cNvSpPr>
              <p:nvPr/>
            </p:nvSpPr>
            <p:spPr bwMode="gray">
              <a:xfrm>
                <a:off x="10079533" y="4897212"/>
                <a:ext cx="58951"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56" name="Rectangle 217">
                <a:extLst>
                  <a:ext uri="{FF2B5EF4-FFF2-40B4-BE49-F238E27FC236}">
                    <a16:creationId xmlns:a16="http://schemas.microsoft.com/office/drawing/2014/main" id="{2B5CD052-8E11-45FE-9F67-0233B306D891}"/>
                  </a:ext>
                </a:extLst>
              </p:cNvPr>
              <p:cNvSpPr>
                <a:spLocks noChangeArrowheads="1"/>
              </p:cNvSpPr>
              <p:nvPr/>
            </p:nvSpPr>
            <p:spPr bwMode="gray">
              <a:xfrm>
                <a:off x="10155530" y="4897212"/>
                <a:ext cx="60372"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57" name="Rectangle 218">
                <a:extLst>
                  <a:ext uri="{FF2B5EF4-FFF2-40B4-BE49-F238E27FC236}">
                    <a16:creationId xmlns:a16="http://schemas.microsoft.com/office/drawing/2014/main" id="{80C5E379-F5F3-4762-8D02-91BACE7F36BB}"/>
                  </a:ext>
                </a:extLst>
              </p:cNvPr>
              <p:cNvSpPr>
                <a:spLocks noChangeArrowheads="1"/>
              </p:cNvSpPr>
              <p:nvPr/>
            </p:nvSpPr>
            <p:spPr bwMode="gray">
              <a:xfrm>
                <a:off x="10230817" y="4897212"/>
                <a:ext cx="60372"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58" name="Rectangle 219">
                <a:extLst>
                  <a:ext uri="{FF2B5EF4-FFF2-40B4-BE49-F238E27FC236}">
                    <a16:creationId xmlns:a16="http://schemas.microsoft.com/office/drawing/2014/main" id="{398EDA6D-6412-422C-9537-98CE5F31486F}"/>
                  </a:ext>
                </a:extLst>
              </p:cNvPr>
              <p:cNvSpPr>
                <a:spLocks noChangeArrowheads="1"/>
              </p:cNvSpPr>
              <p:nvPr/>
            </p:nvSpPr>
            <p:spPr bwMode="gray">
              <a:xfrm>
                <a:off x="10308235" y="4897212"/>
                <a:ext cx="58241"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59" name="Rectangle 220">
                <a:extLst>
                  <a:ext uri="{FF2B5EF4-FFF2-40B4-BE49-F238E27FC236}">
                    <a16:creationId xmlns:a16="http://schemas.microsoft.com/office/drawing/2014/main" id="{10F5F9D5-A5CF-486A-AB5F-C4CC98093720}"/>
                  </a:ext>
                </a:extLst>
              </p:cNvPr>
              <p:cNvSpPr>
                <a:spLocks noChangeArrowheads="1"/>
              </p:cNvSpPr>
              <p:nvPr/>
            </p:nvSpPr>
            <p:spPr bwMode="gray">
              <a:xfrm>
                <a:off x="10383522" y="4897212"/>
                <a:ext cx="60372"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60" name="Rectangle 221">
                <a:extLst>
                  <a:ext uri="{FF2B5EF4-FFF2-40B4-BE49-F238E27FC236}">
                    <a16:creationId xmlns:a16="http://schemas.microsoft.com/office/drawing/2014/main" id="{FBD10E8C-37C3-406F-8D81-869C0789C40B}"/>
                  </a:ext>
                </a:extLst>
              </p:cNvPr>
              <p:cNvSpPr>
                <a:spLocks noChangeArrowheads="1"/>
              </p:cNvSpPr>
              <p:nvPr/>
            </p:nvSpPr>
            <p:spPr bwMode="gray">
              <a:xfrm>
                <a:off x="10460940" y="4897212"/>
                <a:ext cx="58241" cy="58951"/>
              </a:xfrm>
              <a:prstGeom prst="rect">
                <a:avLst/>
              </a:prstGeom>
              <a:solidFill>
                <a:srgbClr val="FF7F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61" name="Rectangle 222">
                <a:extLst>
                  <a:ext uri="{FF2B5EF4-FFF2-40B4-BE49-F238E27FC236}">
                    <a16:creationId xmlns:a16="http://schemas.microsoft.com/office/drawing/2014/main" id="{EC8A5DDF-73BE-4BB4-8B2F-8DC4749702B1}"/>
                  </a:ext>
                </a:extLst>
              </p:cNvPr>
              <p:cNvSpPr>
                <a:spLocks noChangeArrowheads="1"/>
              </p:cNvSpPr>
              <p:nvPr/>
            </p:nvSpPr>
            <p:spPr bwMode="gray">
              <a:xfrm>
                <a:off x="10536227" y="4897212"/>
                <a:ext cx="58951"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62" name="Rectangle 223">
                <a:extLst>
                  <a:ext uri="{FF2B5EF4-FFF2-40B4-BE49-F238E27FC236}">
                    <a16:creationId xmlns:a16="http://schemas.microsoft.com/office/drawing/2014/main" id="{2BAFBF95-1212-4950-B9D0-C2EE8C4AB3BB}"/>
                  </a:ext>
                </a:extLst>
              </p:cNvPr>
              <p:cNvSpPr>
                <a:spLocks noChangeArrowheads="1"/>
              </p:cNvSpPr>
              <p:nvPr/>
            </p:nvSpPr>
            <p:spPr bwMode="gray">
              <a:xfrm>
                <a:off x="10611514" y="4897212"/>
                <a:ext cx="60372" cy="58951"/>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64" name="Rectangle 225">
                <a:extLst>
                  <a:ext uri="{FF2B5EF4-FFF2-40B4-BE49-F238E27FC236}">
                    <a16:creationId xmlns:a16="http://schemas.microsoft.com/office/drawing/2014/main" id="{EE1E9C3F-E795-4B02-924B-21A13AF372C9}"/>
                  </a:ext>
                </a:extLst>
              </p:cNvPr>
              <p:cNvSpPr>
                <a:spLocks noChangeArrowheads="1"/>
              </p:cNvSpPr>
              <p:nvPr/>
            </p:nvSpPr>
            <p:spPr bwMode="gray">
              <a:xfrm>
                <a:off x="10088056" y="4726041"/>
                <a:ext cx="496469" cy="44036"/>
              </a:xfrm>
              <a:prstGeom prst="rect">
                <a:avLst/>
              </a:prstGeom>
              <a:solidFill>
                <a:srgbClr val="ABAB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65" name="Freeform 226">
                <a:extLst>
                  <a:ext uri="{FF2B5EF4-FFF2-40B4-BE49-F238E27FC236}">
                    <a16:creationId xmlns:a16="http://schemas.microsoft.com/office/drawing/2014/main" id="{C07323E3-41E4-44DD-903D-ECBCCF6CAA74}"/>
                  </a:ext>
                </a:extLst>
              </p:cNvPr>
              <p:cNvSpPr>
                <a:spLocks/>
              </p:cNvSpPr>
              <p:nvPr/>
            </p:nvSpPr>
            <p:spPr bwMode="gray">
              <a:xfrm>
                <a:off x="10088056" y="4598905"/>
                <a:ext cx="496469" cy="40485"/>
              </a:xfrm>
              <a:custGeom>
                <a:avLst/>
                <a:gdLst>
                  <a:gd name="T0" fmla="*/ 284 w 296"/>
                  <a:gd name="T1" fmla="*/ 0 h 24"/>
                  <a:gd name="T2" fmla="*/ 12 w 296"/>
                  <a:gd name="T3" fmla="*/ 0 h 24"/>
                  <a:gd name="T4" fmla="*/ 0 w 296"/>
                  <a:gd name="T5" fmla="*/ 12 h 24"/>
                  <a:gd name="T6" fmla="*/ 0 w 296"/>
                  <a:gd name="T7" fmla="*/ 24 h 24"/>
                  <a:gd name="T8" fmla="*/ 296 w 296"/>
                  <a:gd name="T9" fmla="*/ 24 h 24"/>
                  <a:gd name="T10" fmla="*/ 296 w 296"/>
                  <a:gd name="T11" fmla="*/ 12 h 24"/>
                  <a:gd name="T12" fmla="*/ 284 w 29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96" h="24">
                    <a:moveTo>
                      <a:pt x="284" y="0"/>
                    </a:moveTo>
                    <a:cubicBezTo>
                      <a:pt x="12" y="0"/>
                      <a:pt x="12" y="0"/>
                      <a:pt x="12" y="0"/>
                    </a:cubicBezTo>
                    <a:cubicBezTo>
                      <a:pt x="5" y="0"/>
                      <a:pt x="0" y="6"/>
                      <a:pt x="0" y="12"/>
                    </a:cubicBezTo>
                    <a:cubicBezTo>
                      <a:pt x="0" y="24"/>
                      <a:pt x="0" y="24"/>
                      <a:pt x="0" y="24"/>
                    </a:cubicBezTo>
                    <a:cubicBezTo>
                      <a:pt x="296" y="24"/>
                      <a:pt x="296" y="24"/>
                      <a:pt x="296" y="24"/>
                    </a:cubicBezTo>
                    <a:cubicBezTo>
                      <a:pt x="296" y="12"/>
                      <a:pt x="296" y="12"/>
                      <a:pt x="296" y="12"/>
                    </a:cubicBezTo>
                    <a:cubicBezTo>
                      <a:pt x="296" y="6"/>
                      <a:pt x="291" y="0"/>
                      <a:pt x="284" y="0"/>
                    </a:cubicBezTo>
                    <a:close/>
                  </a:path>
                </a:pathLst>
              </a:cu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66" name="Freeform 227">
                <a:extLst>
                  <a:ext uri="{FF2B5EF4-FFF2-40B4-BE49-F238E27FC236}">
                    <a16:creationId xmlns:a16="http://schemas.microsoft.com/office/drawing/2014/main" id="{D80E6167-10D8-4A02-96A7-8F74B5061FA0}"/>
                  </a:ext>
                </a:extLst>
              </p:cNvPr>
              <p:cNvSpPr>
                <a:spLocks/>
              </p:cNvSpPr>
              <p:nvPr/>
            </p:nvSpPr>
            <p:spPr bwMode="gray">
              <a:xfrm>
                <a:off x="10203828" y="4543505"/>
                <a:ext cx="263505" cy="55400"/>
              </a:xfrm>
              <a:custGeom>
                <a:avLst/>
                <a:gdLst>
                  <a:gd name="T0" fmla="*/ 135 w 157"/>
                  <a:gd name="T1" fmla="*/ 0 h 33"/>
                  <a:gd name="T2" fmla="*/ 23 w 157"/>
                  <a:gd name="T3" fmla="*/ 0 h 33"/>
                  <a:gd name="T4" fmla="*/ 0 w 157"/>
                  <a:gd name="T5" fmla="*/ 23 h 33"/>
                  <a:gd name="T6" fmla="*/ 0 w 157"/>
                  <a:gd name="T7" fmla="*/ 33 h 33"/>
                  <a:gd name="T8" fmla="*/ 157 w 157"/>
                  <a:gd name="T9" fmla="*/ 33 h 33"/>
                  <a:gd name="T10" fmla="*/ 157 w 157"/>
                  <a:gd name="T11" fmla="*/ 23 h 33"/>
                  <a:gd name="T12" fmla="*/ 135 w 15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57" h="33">
                    <a:moveTo>
                      <a:pt x="135" y="0"/>
                    </a:moveTo>
                    <a:cubicBezTo>
                      <a:pt x="23" y="0"/>
                      <a:pt x="23" y="0"/>
                      <a:pt x="23" y="0"/>
                    </a:cubicBezTo>
                    <a:cubicBezTo>
                      <a:pt x="10" y="0"/>
                      <a:pt x="0" y="10"/>
                      <a:pt x="0" y="23"/>
                    </a:cubicBezTo>
                    <a:cubicBezTo>
                      <a:pt x="0" y="33"/>
                      <a:pt x="0" y="33"/>
                      <a:pt x="0" y="33"/>
                    </a:cubicBezTo>
                    <a:cubicBezTo>
                      <a:pt x="157" y="33"/>
                      <a:pt x="157" y="33"/>
                      <a:pt x="157" y="33"/>
                    </a:cubicBezTo>
                    <a:cubicBezTo>
                      <a:pt x="157" y="23"/>
                      <a:pt x="157" y="23"/>
                      <a:pt x="157" y="23"/>
                    </a:cubicBezTo>
                    <a:cubicBezTo>
                      <a:pt x="157" y="10"/>
                      <a:pt x="147" y="0"/>
                      <a:pt x="135" y="0"/>
                    </a:cubicBezTo>
                    <a:close/>
                  </a:path>
                </a:pathLst>
              </a:cu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69" name="Freeform 230">
                <a:extLst>
                  <a:ext uri="{FF2B5EF4-FFF2-40B4-BE49-F238E27FC236}">
                    <a16:creationId xmlns:a16="http://schemas.microsoft.com/office/drawing/2014/main" id="{7837C802-E911-414B-846C-A1AFBC1D2A0E}"/>
                  </a:ext>
                </a:extLst>
              </p:cNvPr>
              <p:cNvSpPr>
                <a:spLocks/>
              </p:cNvSpPr>
              <p:nvPr/>
            </p:nvSpPr>
            <p:spPr bwMode="gray">
              <a:xfrm>
                <a:off x="10115046" y="5394391"/>
                <a:ext cx="48297" cy="60372"/>
              </a:xfrm>
              <a:custGeom>
                <a:avLst/>
                <a:gdLst>
                  <a:gd name="T0" fmla="*/ 68 w 68"/>
                  <a:gd name="T1" fmla="*/ 85 h 85"/>
                  <a:gd name="T2" fmla="*/ 33 w 68"/>
                  <a:gd name="T3" fmla="*/ 0 h 85"/>
                  <a:gd name="T4" fmla="*/ 0 w 68"/>
                  <a:gd name="T5" fmla="*/ 85 h 85"/>
                  <a:gd name="T6" fmla="*/ 68 w 68"/>
                  <a:gd name="T7" fmla="*/ 85 h 85"/>
                </a:gdLst>
                <a:ahLst/>
                <a:cxnLst>
                  <a:cxn ang="0">
                    <a:pos x="T0" y="T1"/>
                  </a:cxn>
                  <a:cxn ang="0">
                    <a:pos x="T2" y="T3"/>
                  </a:cxn>
                  <a:cxn ang="0">
                    <a:pos x="T4" y="T5"/>
                  </a:cxn>
                  <a:cxn ang="0">
                    <a:pos x="T6" y="T7"/>
                  </a:cxn>
                </a:cxnLst>
                <a:rect l="0" t="0" r="r" b="b"/>
                <a:pathLst>
                  <a:path w="68" h="85">
                    <a:moveTo>
                      <a:pt x="68" y="85"/>
                    </a:moveTo>
                    <a:lnTo>
                      <a:pt x="33" y="0"/>
                    </a:lnTo>
                    <a:lnTo>
                      <a:pt x="0" y="85"/>
                    </a:lnTo>
                    <a:lnTo>
                      <a:pt x="68" y="85"/>
                    </a:ln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70" name="Rectangle 231">
                <a:extLst>
                  <a:ext uri="{FF2B5EF4-FFF2-40B4-BE49-F238E27FC236}">
                    <a16:creationId xmlns:a16="http://schemas.microsoft.com/office/drawing/2014/main" id="{C22BB6FF-8312-47BF-99AA-E70885E7418C}"/>
                  </a:ext>
                </a:extLst>
              </p:cNvPr>
              <p:cNvSpPr>
                <a:spLocks noChangeArrowheads="1"/>
              </p:cNvSpPr>
              <p:nvPr/>
            </p:nvSpPr>
            <p:spPr bwMode="gray">
              <a:xfrm>
                <a:off x="10133512" y="5392260"/>
                <a:ext cx="9944" cy="13495"/>
              </a:xfrm>
              <a:prstGeom prst="rect">
                <a:avLst/>
              </a:prstGeom>
              <a:solidFill>
                <a:srgbClr val="4A4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72" name="Freeform 233">
                <a:extLst>
                  <a:ext uri="{FF2B5EF4-FFF2-40B4-BE49-F238E27FC236}">
                    <a16:creationId xmlns:a16="http://schemas.microsoft.com/office/drawing/2014/main" id="{6FB3E0E7-1F7A-46B5-84A2-DE1B6397AFE1}"/>
                  </a:ext>
                </a:extLst>
              </p:cNvPr>
              <p:cNvSpPr>
                <a:spLocks/>
              </p:cNvSpPr>
              <p:nvPr/>
            </p:nvSpPr>
            <p:spPr bwMode="gray">
              <a:xfrm>
                <a:off x="9931800" y="5709745"/>
                <a:ext cx="94464" cy="196031"/>
              </a:xfrm>
              <a:custGeom>
                <a:avLst/>
                <a:gdLst>
                  <a:gd name="T0" fmla="*/ 133 w 133"/>
                  <a:gd name="T1" fmla="*/ 259 h 276"/>
                  <a:gd name="T2" fmla="*/ 43 w 133"/>
                  <a:gd name="T3" fmla="*/ 276 h 276"/>
                  <a:gd name="T4" fmla="*/ 0 w 133"/>
                  <a:gd name="T5" fmla="*/ 14 h 276"/>
                  <a:gd name="T6" fmla="*/ 90 w 133"/>
                  <a:gd name="T7" fmla="*/ 0 h 276"/>
                  <a:gd name="T8" fmla="*/ 133 w 133"/>
                  <a:gd name="T9" fmla="*/ 259 h 276"/>
                </a:gdLst>
                <a:ahLst/>
                <a:cxnLst>
                  <a:cxn ang="0">
                    <a:pos x="T0" y="T1"/>
                  </a:cxn>
                  <a:cxn ang="0">
                    <a:pos x="T2" y="T3"/>
                  </a:cxn>
                  <a:cxn ang="0">
                    <a:pos x="T4" y="T5"/>
                  </a:cxn>
                  <a:cxn ang="0">
                    <a:pos x="T6" y="T7"/>
                  </a:cxn>
                  <a:cxn ang="0">
                    <a:pos x="T8" y="T9"/>
                  </a:cxn>
                </a:cxnLst>
                <a:rect l="0" t="0" r="r" b="b"/>
                <a:pathLst>
                  <a:path w="133" h="276">
                    <a:moveTo>
                      <a:pt x="133" y="259"/>
                    </a:moveTo>
                    <a:lnTo>
                      <a:pt x="43" y="276"/>
                    </a:lnTo>
                    <a:lnTo>
                      <a:pt x="0" y="14"/>
                    </a:lnTo>
                    <a:lnTo>
                      <a:pt x="90" y="0"/>
                    </a:lnTo>
                    <a:lnTo>
                      <a:pt x="133" y="259"/>
                    </a:lnTo>
                    <a:close/>
                  </a:path>
                </a:pathLst>
              </a:custGeom>
              <a:solidFill>
                <a:srgbClr val="CEDD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73" name="Freeform 234">
                <a:extLst>
                  <a:ext uri="{FF2B5EF4-FFF2-40B4-BE49-F238E27FC236}">
                    <a16:creationId xmlns:a16="http://schemas.microsoft.com/office/drawing/2014/main" id="{6D1A3886-6B21-41F7-AF22-C9A2F95AA4A3}"/>
                  </a:ext>
                </a:extLst>
              </p:cNvPr>
              <p:cNvSpPr>
                <a:spLocks/>
              </p:cNvSpPr>
              <p:nvPr/>
            </p:nvSpPr>
            <p:spPr bwMode="gray">
              <a:xfrm>
                <a:off x="9930379" y="5596814"/>
                <a:ext cx="46877" cy="63923"/>
              </a:xfrm>
              <a:custGeom>
                <a:avLst/>
                <a:gdLst>
                  <a:gd name="T0" fmla="*/ 66 w 66"/>
                  <a:gd name="T1" fmla="*/ 78 h 90"/>
                  <a:gd name="T2" fmla="*/ 19 w 66"/>
                  <a:gd name="T3" fmla="*/ 0 h 90"/>
                  <a:gd name="T4" fmla="*/ 0 w 66"/>
                  <a:gd name="T5" fmla="*/ 90 h 90"/>
                  <a:gd name="T6" fmla="*/ 66 w 66"/>
                  <a:gd name="T7" fmla="*/ 78 h 90"/>
                </a:gdLst>
                <a:ahLst/>
                <a:cxnLst>
                  <a:cxn ang="0">
                    <a:pos x="T0" y="T1"/>
                  </a:cxn>
                  <a:cxn ang="0">
                    <a:pos x="T2" y="T3"/>
                  </a:cxn>
                  <a:cxn ang="0">
                    <a:pos x="T4" y="T5"/>
                  </a:cxn>
                  <a:cxn ang="0">
                    <a:pos x="T6" y="T7"/>
                  </a:cxn>
                </a:cxnLst>
                <a:rect l="0" t="0" r="r" b="b"/>
                <a:pathLst>
                  <a:path w="66" h="90">
                    <a:moveTo>
                      <a:pt x="66" y="78"/>
                    </a:moveTo>
                    <a:lnTo>
                      <a:pt x="19" y="0"/>
                    </a:lnTo>
                    <a:lnTo>
                      <a:pt x="0" y="90"/>
                    </a:lnTo>
                    <a:lnTo>
                      <a:pt x="66" y="78"/>
                    </a:lnTo>
                    <a:close/>
                  </a:path>
                </a:pathLst>
              </a:custGeom>
              <a:solidFill>
                <a:srgbClr val="94D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774" name="Freeform 235">
                <a:extLst>
                  <a:ext uri="{FF2B5EF4-FFF2-40B4-BE49-F238E27FC236}">
                    <a16:creationId xmlns:a16="http://schemas.microsoft.com/office/drawing/2014/main" id="{E04CFC78-10D4-4CB8-A225-21D00A5F9334}"/>
                  </a:ext>
                </a:extLst>
              </p:cNvPr>
              <p:cNvSpPr>
                <a:spLocks/>
              </p:cNvSpPr>
              <p:nvPr/>
            </p:nvSpPr>
            <p:spPr bwMode="gray">
              <a:xfrm>
                <a:off x="9938902" y="5595394"/>
                <a:ext cx="11364" cy="14915"/>
              </a:xfrm>
              <a:custGeom>
                <a:avLst/>
                <a:gdLst>
                  <a:gd name="T0" fmla="*/ 14 w 16"/>
                  <a:gd name="T1" fmla="*/ 0 h 21"/>
                  <a:gd name="T2" fmla="*/ 0 w 16"/>
                  <a:gd name="T3" fmla="*/ 2 h 21"/>
                  <a:gd name="T4" fmla="*/ 2 w 16"/>
                  <a:gd name="T5" fmla="*/ 21 h 21"/>
                  <a:gd name="T6" fmla="*/ 16 w 16"/>
                  <a:gd name="T7" fmla="*/ 19 h 21"/>
                  <a:gd name="T8" fmla="*/ 14 w 16"/>
                  <a:gd name="T9" fmla="*/ 0 h 21"/>
                </a:gdLst>
                <a:ahLst/>
                <a:cxnLst>
                  <a:cxn ang="0">
                    <a:pos x="T0" y="T1"/>
                  </a:cxn>
                  <a:cxn ang="0">
                    <a:pos x="T2" y="T3"/>
                  </a:cxn>
                  <a:cxn ang="0">
                    <a:pos x="T4" y="T5"/>
                  </a:cxn>
                  <a:cxn ang="0">
                    <a:pos x="T6" y="T7"/>
                  </a:cxn>
                  <a:cxn ang="0">
                    <a:pos x="T8" y="T9"/>
                  </a:cxn>
                </a:cxnLst>
                <a:rect l="0" t="0" r="r" b="b"/>
                <a:pathLst>
                  <a:path w="16" h="21">
                    <a:moveTo>
                      <a:pt x="14" y="0"/>
                    </a:moveTo>
                    <a:lnTo>
                      <a:pt x="0" y="2"/>
                    </a:lnTo>
                    <a:lnTo>
                      <a:pt x="2" y="21"/>
                    </a:lnTo>
                    <a:lnTo>
                      <a:pt x="16" y="19"/>
                    </a:lnTo>
                    <a:lnTo>
                      <a:pt x="14" y="0"/>
                    </a:ln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grpSp>
        <p:grpSp>
          <p:nvGrpSpPr>
            <p:cNvPr id="1408" name="Group 5">
              <a:extLst>
                <a:ext uri="{FF2B5EF4-FFF2-40B4-BE49-F238E27FC236}">
                  <a16:creationId xmlns:a16="http://schemas.microsoft.com/office/drawing/2014/main" id="{8FDD77DF-271F-4899-A94A-A0099CB315C3}"/>
                </a:ext>
              </a:extLst>
            </p:cNvPr>
            <p:cNvGrpSpPr>
              <a:grpSpLocks noChangeAspect="1"/>
            </p:cNvGrpSpPr>
            <p:nvPr/>
          </p:nvGrpSpPr>
          <p:grpSpPr bwMode="gray">
            <a:xfrm>
              <a:off x="4268400" y="1886720"/>
              <a:ext cx="958181" cy="864731"/>
              <a:chOff x="2687" y="1237"/>
              <a:chExt cx="2307" cy="2082"/>
            </a:xfrm>
          </p:grpSpPr>
          <p:sp>
            <p:nvSpPr>
              <p:cNvPr id="1409" name="Rectangle 6">
                <a:extLst>
                  <a:ext uri="{FF2B5EF4-FFF2-40B4-BE49-F238E27FC236}">
                    <a16:creationId xmlns:a16="http://schemas.microsoft.com/office/drawing/2014/main" id="{6391EEC6-73BA-41D8-9634-50442ED7C25F}"/>
                  </a:ext>
                </a:extLst>
              </p:cNvPr>
              <p:cNvSpPr>
                <a:spLocks noChangeArrowheads="1"/>
              </p:cNvSpPr>
              <p:nvPr/>
            </p:nvSpPr>
            <p:spPr bwMode="gray">
              <a:xfrm>
                <a:off x="2887" y="1587"/>
                <a:ext cx="858" cy="44"/>
              </a:xfrm>
              <a:prstGeom prst="rect">
                <a:avLst/>
              </a:prstGeom>
              <a:solidFill>
                <a:srgbClr val="D1D2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10" name="Rectangle 7">
                <a:extLst>
                  <a:ext uri="{FF2B5EF4-FFF2-40B4-BE49-F238E27FC236}">
                    <a16:creationId xmlns:a16="http://schemas.microsoft.com/office/drawing/2014/main" id="{A315F280-8C28-44E8-8F1C-5488C2E36549}"/>
                  </a:ext>
                </a:extLst>
              </p:cNvPr>
              <p:cNvSpPr>
                <a:spLocks noChangeArrowheads="1"/>
              </p:cNvSpPr>
              <p:nvPr/>
            </p:nvSpPr>
            <p:spPr bwMode="gray">
              <a:xfrm>
                <a:off x="3745" y="1587"/>
                <a:ext cx="120" cy="44"/>
              </a:xfrm>
              <a:prstGeom prst="rect">
                <a:avLst/>
              </a:prstGeom>
              <a:solidFill>
                <a:srgbClr val="AAAA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11" name="Freeform 8">
                <a:extLst>
                  <a:ext uri="{FF2B5EF4-FFF2-40B4-BE49-F238E27FC236}">
                    <a16:creationId xmlns:a16="http://schemas.microsoft.com/office/drawing/2014/main" id="{94FBD958-F159-4E43-8AAA-CC06081CE623}"/>
                  </a:ext>
                </a:extLst>
              </p:cNvPr>
              <p:cNvSpPr>
                <a:spLocks/>
              </p:cNvSpPr>
              <p:nvPr/>
            </p:nvSpPr>
            <p:spPr bwMode="gray">
              <a:xfrm>
                <a:off x="4342" y="2535"/>
                <a:ext cx="52" cy="380"/>
              </a:xfrm>
              <a:custGeom>
                <a:avLst/>
                <a:gdLst>
                  <a:gd name="T0" fmla="*/ 26 w 29"/>
                  <a:gd name="T1" fmla="*/ 26 h 210"/>
                  <a:gd name="T2" fmla="*/ 29 w 29"/>
                  <a:gd name="T3" fmla="*/ 17 h 210"/>
                  <a:gd name="T4" fmla="*/ 26 w 29"/>
                  <a:gd name="T5" fmla="*/ 12 h 210"/>
                  <a:gd name="T6" fmla="*/ 3 w 29"/>
                  <a:gd name="T7" fmla="*/ 12 h 210"/>
                  <a:gd name="T8" fmla="*/ 0 w 29"/>
                  <a:gd name="T9" fmla="*/ 17 h 210"/>
                  <a:gd name="T10" fmla="*/ 3 w 29"/>
                  <a:gd name="T11" fmla="*/ 26 h 210"/>
                  <a:gd name="T12" fmla="*/ 3 w 29"/>
                  <a:gd name="T13" fmla="*/ 32 h 210"/>
                  <a:gd name="T14" fmla="*/ 0 w 29"/>
                  <a:gd name="T15" fmla="*/ 41 h 210"/>
                  <a:gd name="T16" fmla="*/ 3 w 29"/>
                  <a:gd name="T17" fmla="*/ 50 h 210"/>
                  <a:gd name="T18" fmla="*/ 3 w 29"/>
                  <a:gd name="T19" fmla="*/ 55 h 210"/>
                  <a:gd name="T20" fmla="*/ 0 w 29"/>
                  <a:gd name="T21" fmla="*/ 64 h 210"/>
                  <a:gd name="T22" fmla="*/ 3 w 29"/>
                  <a:gd name="T23" fmla="*/ 73 h 210"/>
                  <a:gd name="T24" fmla="*/ 3 w 29"/>
                  <a:gd name="T25" fmla="*/ 79 h 210"/>
                  <a:gd name="T26" fmla="*/ 0 w 29"/>
                  <a:gd name="T27" fmla="*/ 88 h 210"/>
                  <a:gd name="T28" fmla="*/ 3 w 29"/>
                  <a:gd name="T29" fmla="*/ 97 h 210"/>
                  <a:gd name="T30" fmla="*/ 3 w 29"/>
                  <a:gd name="T31" fmla="*/ 102 h 210"/>
                  <a:gd name="T32" fmla="*/ 0 w 29"/>
                  <a:gd name="T33" fmla="*/ 111 h 210"/>
                  <a:gd name="T34" fmla="*/ 3 w 29"/>
                  <a:gd name="T35" fmla="*/ 120 h 210"/>
                  <a:gd name="T36" fmla="*/ 3 w 29"/>
                  <a:gd name="T37" fmla="*/ 126 h 210"/>
                  <a:gd name="T38" fmla="*/ 0 w 29"/>
                  <a:gd name="T39" fmla="*/ 135 h 210"/>
                  <a:gd name="T40" fmla="*/ 3 w 29"/>
                  <a:gd name="T41" fmla="*/ 144 h 210"/>
                  <a:gd name="T42" fmla="*/ 3 w 29"/>
                  <a:gd name="T43" fmla="*/ 150 h 210"/>
                  <a:gd name="T44" fmla="*/ 0 w 29"/>
                  <a:gd name="T45" fmla="*/ 158 h 210"/>
                  <a:gd name="T46" fmla="*/ 3 w 29"/>
                  <a:gd name="T47" fmla="*/ 167 h 210"/>
                  <a:gd name="T48" fmla="*/ 3 w 29"/>
                  <a:gd name="T49" fmla="*/ 173 h 210"/>
                  <a:gd name="T50" fmla="*/ 0 w 29"/>
                  <a:gd name="T51" fmla="*/ 182 h 210"/>
                  <a:gd name="T52" fmla="*/ 3 w 29"/>
                  <a:gd name="T53" fmla="*/ 191 h 210"/>
                  <a:gd name="T54" fmla="*/ 3 w 29"/>
                  <a:gd name="T55" fmla="*/ 197 h 210"/>
                  <a:gd name="T56" fmla="*/ 14 w 29"/>
                  <a:gd name="T57" fmla="*/ 210 h 210"/>
                  <a:gd name="T58" fmla="*/ 26 w 29"/>
                  <a:gd name="T59" fmla="*/ 197 h 210"/>
                  <a:gd name="T60" fmla="*/ 26 w 29"/>
                  <a:gd name="T61" fmla="*/ 191 h 210"/>
                  <a:gd name="T62" fmla="*/ 29 w 29"/>
                  <a:gd name="T63" fmla="*/ 182 h 210"/>
                  <a:gd name="T64" fmla="*/ 26 w 29"/>
                  <a:gd name="T65" fmla="*/ 173 h 210"/>
                  <a:gd name="T66" fmla="*/ 26 w 29"/>
                  <a:gd name="T67" fmla="*/ 167 h 210"/>
                  <a:gd name="T68" fmla="*/ 29 w 29"/>
                  <a:gd name="T69" fmla="*/ 158 h 210"/>
                  <a:gd name="T70" fmla="*/ 26 w 29"/>
                  <a:gd name="T71" fmla="*/ 150 h 210"/>
                  <a:gd name="T72" fmla="*/ 26 w 29"/>
                  <a:gd name="T73" fmla="*/ 144 h 210"/>
                  <a:gd name="T74" fmla="*/ 29 w 29"/>
                  <a:gd name="T75" fmla="*/ 135 h 210"/>
                  <a:gd name="T76" fmla="*/ 26 w 29"/>
                  <a:gd name="T77" fmla="*/ 126 h 210"/>
                  <a:gd name="T78" fmla="*/ 26 w 29"/>
                  <a:gd name="T79" fmla="*/ 120 h 210"/>
                  <a:gd name="T80" fmla="*/ 29 w 29"/>
                  <a:gd name="T81" fmla="*/ 111 h 210"/>
                  <a:gd name="T82" fmla="*/ 26 w 29"/>
                  <a:gd name="T83" fmla="*/ 102 h 210"/>
                  <a:gd name="T84" fmla="*/ 26 w 29"/>
                  <a:gd name="T85" fmla="*/ 97 h 210"/>
                  <a:gd name="T86" fmla="*/ 29 w 29"/>
                  <a:gd name="T87" fmla="*/ 88 h 210"/>
                  <a:gd name="T88" fmla="*/ 26 w 29"/>
                  <a:gd name="T89" fmla="*/ 79 h 210"/>
                  <a:gd name="T90" fmla="*/ 26 w 29"/>
                  <a:gd name="T91" fmla="*/ 73 h 210"/>
                  <a:gd name="T92" fmla="*/ 29 w 29"/>
                  <a:gd name="T93" fmla="*/ 64 h 210"/>
                  <a:gd name="T94" fmla="*/ 26 w 29"/>
                  <a:gd name="T95" fmla="*/ 55 h 210"/>
                  <a:gd name="T96" fmla="*/ 26 w 29"/>
                  <a:gd name="T97" fmla="*/ 50 h 210"/>
                  <a:gd name="T98" fmla="*/ 29 w 29"/>
                  <a:gd name="T99" fmla="*/ 41 h 210"/>
                  <a:gd name="T100" fmla="*/ 26 w 29"/>
                  <a:gd name="T101" fmla="*/ 3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 h="210">
                    <a:moveTo>
                      <a:pt x="29" y="29"/>
                    </a:moveTo>
                    <a:cubicBezTo>
                      <a:pt x="29" y="27"/>
                      <a:pt x="27" y="26"/>
                      <a:pt x="26" y="26"/>
                    </a:cubicBezTo>
                    <a:cubicBezTo>
                      <a:pt x="26" y="20"/>
                      <a:pt x="26" y="20"/>
                      <a:pt x="26" y="20"/>
                    </a:cubicBezTo>
                    <a:cubicBezTo>
                      <a:pt x="27" y="20"/>
                      <a:pt x="29" y="19"/>
                      <a:pt x="29" y="17"/>
                    </a:cubicBezTo>
                    <a:cubicBezTo>
                      <a:pt x="29" y="16"/>
                      <a:pt x="27" y="14"/>
                      <a:pt x="26" y="14"/>
                    </a:cubicBezTo>
                    <a:cubicBezTo>
                      <a:pt x="26" y="12"/>
                      <a:pt x="26" y="12"/>
                      <a:pt x="26" y="12"/>
                    </a:cubicBezTo>
                    <a:cubicBezTo>
                      <a:pt x="26" y="5"/>
                      <a:pt x="21" y="0"/>
                      <a:pt x="14" y="0"/>
                    </a:cubicBezTo>
                    <a:cubicBezTo>
                      <a:pt x="8" y="0"/>
                      <a:pt x="3" y="5"/>
                      <a:pt x="3" y="12"/>
                    </a:cubicBezTo>
                    <a:cubicBezTo>
                      <a:pt x="3" y="14"/>
                      <a:pt x="3" y="14"/>
                      <a:pt x="3" y="14"/>
                    </a:cubicBezTo>
                    <a:cubicBezTo>
                      <a:pt x="1" y="14"/>
                      <a:pt x="0" y="16"/>
                      <a:pt x="0" y="17"/>
                    </a:cubicBezTo>
                    <a:cubicBezTo>
                      <a:pt x="0" y="19"/>
                      <a:pt x="1" y="20"/>
                      <a:pt x="3" y="20"/>
                    </a:cubicBezTo>
                    <a:cubicBezTo>
                      <a:pt x="3" y="26"/>
                      <a:pt x="3" y="26"/>
                      <a:pt x="3" y="26"/>
                    </a:cubicBezTo>
                    <a:cubicBezTo>
                      <a:pt x="1" y="26"/>
                      <a:pt x="0" y="27"/>
                      <a:pt x="0" y="29"/>
                    </a:cubicBezTo>
                    <a:cubicBezTo>
                      <a:pt x="0" y="31"/>
                      <a:pt x="1" y="32"/>
                      <a:pt x="3" y="32"/>
                    </a:cubicBezTo>
                    <a:cubicBezTo>
                      <a:pt x="3" y="38"/>
                      <a:pt x="3" y="38"/>
                      <a:pt x="3" y="38"/>
                    </a:cubicBezTo>
                    <a:cubicBezTo>
                      <a:pt x="1" y="38"/>
                      <a:pt x="0" y="39"/>
                      <a:pt x="0" y="41"/>
                    </a:cubicBezTo>
                    <a:cubicBezTo>
                      <a:pt x="0" y="42"/>
                      <a:pt x="1" y="44"/>
                      <a:pt x="3" y="44"/>
                    </a:cubicBezTo>
                    <a:cubicBezTo>
                      <a:pt x="3" y="50"/>
                      <a:pt x="3" y="50"/>
                      <a:pt x="3" y="50"/>
                    </a:cubicBezTo>
                    <a:cubicBezTo>
                      <a:pt x="1" y="50"/>
                      <a:pt x="0" y="51"/>
                      <a:pt x="0" y="52"/>
                    </a:cubicBezTo>
                    <a:cubicBezTo>
                      <a:pt x="0" y="54"/>
                      <a:pt x="1" y="55"/>
                      <a:pt x="3" y="55"/>
                    </a:cubicBezTo>
                    <a:cubicBezTo>
                      <a:pt x="3" y="61"/>
                      <a:pt x="3" y="61"/>
                      <a:pt x="3" y="61"/>
                    </a:cubicBezTo>
                    <a:cubicBezTo>
                      <a:pt x="1" y="61"/>
                      <a:pt x="0" y="63"/>
                      <a:pt x="0" y="64"/>
                    </a:cubicBezTo>
                    <a:cubicBezTo>
                      <a:pt x="0" y="66"/>
                      <a:pt x="1" y="67"/>
                      <a:pt x="3" y="67"/>
                    </a:cubicBezTo>
                    <a:cubicBezTo>
                      <a:pt x="3" y="73"/>
                      <a:pt x="3" y="73"/>
                      <a:pt x="3" y="73"/>
                    </a:cubicBezTo>
                    <a:cubicBezTo>
                      <a:pt x="1" y="73"/>
                      <a:pt x="0" y="74"/>
                      <a:pt x="0" y="76"/>
                    </a:cubicBezTo>
                    <a:cubicBezTo>
                      <a:pt x="0" y="78"/>
                      <a:pt x="1" y="79"/>
                      <a:pt x="3" y="79"/>
                    </a:cubicBezTo>
                    <a:cubicBezTo>
                      <a:pt x="3" y="85"/>
                      <a:pt x="3" y="85"/>
                      <a:pt x="3" y="85"/>
                    </a:cubicBezTo>
                    <a:cubicBezTo>
                      <a:pt x="1" y="85"/>
                      <a:pt x="0" y="86"/>
                      <a:pt x="0" y="88"/>
                    </a:cubicBezTo>
                    <a:cubicBezTo>
                      <a:pt x="0" y="89"/>
                      <a:pt x="1" y="91"/>
                      <a:pt x="3" y="91"/>
                    </a:cubicBezTo>
                    <a:cubicBezTo>
                      <a:pt x="3" y="97"/>
                      <a:pt x="3" y="97"/>
                      <a:pt x="3" y="97"/>
                    </a:cubicBezTo>
                    <a:cubicBezTo>
                      <a:pt x="1" y="97"/>
                      <a:pt x="0" y="98"/>
                      <a:pt x="0" y="100"/>
                    </a:cubicBezTo>
                    <a:cubicBezTo>
                      <a:pt x="0" y="101"/>
                      <a:pt x="1" y="102"/>
                      <a:pt x="3" y="102"/>
                    </a:cubicBezTo>
                    <a:cubicBezTo>
                      <a:pt x="3" y="108"/>
                      <a:pt x="3" y="108"/>
                      <a:pt x="3" y="108"/>
                    </a:cubicBezTo>
                    <a:cubicBezTo>
                      <a:pt x="1" y="108"/>
                      <a:pt x="0" y="110"/>
                      <a:pt x="0" y="111"/>
                    </a:cubicBezTo>
                    <a:cubicBezTo>
                      <a:pt x="0" y="113"/>
                      <a:pt x="1" y="114"/>
                      <a:pt x="3" y="114"/>
                    </a:cubicBezTo>
                    <a:cubicBezTo>
                      <a:pt x="3" y="120"/>
                      <a:pt x="3" y="120"/>
                      <a:pt x="3" y="120"/>
                    </a:cubicBezTo>
                    <a:cubicBezTo>
                      <a:pt x="1" y="120"/>
                      <a:pt x="0" y="121"/>
                      <a:pt x="0" y="123"/>
                    </a:cubicBezTo>
                    <a:cubicBezTo>
                      <a:pt x="0" y="125"/>
                      <a:pt x="1" y="126"/>
                      <a:pt x="3" y="126"/>
                    </a:cubicBezTo>
                    <a:cubicBezTo>
                      <a:pt x="3" y="132"/>
                      <a:pt x="3" y="132"/>
                      <a:pt x="3" y="132"/>
                    </a:cubicBezTo>
                    <a:cubicBezTo>
                      <a:pt x="1" y="132"/>
                      <a:pt x="0" y="133"/>
                      <a:pt x="0" y="135"/>
                    </a:cubicBezTo>
                    <a:cubicBezTo>
                      <a:pt x="0" y="136"/>
                      <a:pt x="1" y="138"/>
                      <a:pt x="3" y="138"/>
                    </a:cubicBezTo>
                    <a:cubicBezTo>
                      <a:pt x="3" y="144"/>
                      <a:pt x="3" y="144"/>
                      <a:pt x="3" y="144"/>
                    </a:cubicBezTo>
                    <a:cubicBezTo>
                      <a:pt x="1" y="144"/>
                      <a:pt x="0" y="145"/>
                      <a:pt x="0" y="147"/>
                    </a:cubicBezTo>
                    <a:cubicBezTo>
                      <a:pt x="0" y="148"/>
                      <a:pt x="1" y="149"/>
                      <a:pt x="3" y="150"/>
                    </a:cubicBezTo>
                    <a:cubicBezTo>
                      <a:pt x="3" y="155"/>
                      <a:pt x="3" y="155"/>
                      <a:pt x="3" y="155"/>
                    </a:cubicBezTo>
                    <a:cubicBezTo>
                      <a:pt x="1" y="155"/>
                      <a:pt x="0" y="157"/>
                      <a:pt x="0" y="158"/>
                    </a:cubicBezTo>
                    <a:cubicBezTo>
                      <a:pt x="0" y="160"/>
                      <a:pt x="1" y="161"/>
                      <a:pt x="3" y="161"/>
                    </a:cubicBezTo>
                    <a:cubicBezTo>
                      <a:pt x="3" y="167"/>
                      <a:pt x="3" y="167"/>
                      <a:pt x="3" y="167"/>
                    </a:cubicBezTo>
                    <a:cubicBezTo>
                      <a:pt x="1" y="167"/>
                      <a:pt x="0" y="168"/>
                      <a:pt x="0" y="170"/>
                    </a:cubicBezTo>
                    <a:cubicBezTo>
                      <a:pt x="0" y="172"/>
                      <a:pt x="1" y="173"/>
                      <a:pt x="3" y="173"/>
                    </a:cubicBezTo>
                    <a:cubicBezTo>
                      <a:pt x="3" y="179"/>
                      <a:pt x="3" y="179"/>
                      <a:pt x="3" y="179"/>
                    </a:cubicBezTo>
                    <a:cubicBezTo>
                      <a:pt x="1" y="179"/>
                      <a:pt x="0" y="180"/>
                      <a:pt x="0" y="182"/>
                    </a:cubicBezTo>
                    <a:cubicBezTo>
                      <a:pt x="0" y="183"/>
                      <a:pt x="1" y="185"/>
                      <a:pt x="3" y="185"/>
                    </a:cubicBezTo>
                    <a:cubicBezTo>
                      <a:pt x="3" y="191"/>
                      <a:pt x="3" y="191"/>
                      <a:pt x="3" y="191"/>
                    </a:cubicBezTo>
                    <a:cubicBezTo>
                      <a:pt x="1" y="191"/>
                      <a:pt x="0" y="192"/>
                      <a:pt x="0" y="194"/>
                    </a:cubicBezTo>
                    <a:cubicBezTo>
                      <a:pt x="0" y="195"/>
                      <a:pt x="1" y="196"/>
                      <a:pt x="3" y="197"/>
                    </a:cubicBezTo>
                    <a:cubicBezTo>
                      <a:pt x="3" y="199"/>
                      <a:pt x="3" y="199"/>
                      <a:pt x="3" y="199"/>
                    </a:cubicBezTo>
                    <a:cubicBezTo>
                      <a:pt x="3" y="205"/>
                      <a:pt x="8" y="210"/>
                      <a:pt x="14" y="210"/>
                    </a:cubicBezTo>
                    <a:cubicBezTo>
                      <a:pt x="21" y="210"/>
                      <a:pt x="26" y="205"/>
                      <a:pt x="26" y="199"/>
                    </a:cubicBezTo>
                    <a:cubicBezTo>
                      <a:pt x="26" y="197"/>
                      <a:pt x="26" y="197"/>
                      <a:pt x="26" y="197"/>
                    </a:cubicBezTo>
                    <a:cubicBezTo>
                      <a:pt x="27" y="196"/>
                      <a:pt x="29" y="195"/>
                      <a:pt x="29" y="194"/>
                    </a:cubicBezTo>
                    <a:cubicBezTo>
                      <a:pt x="29" y="192"/>
                      <a:pt x="27" y="191"/>
                      <a:pt x="26" y="191"/>
                    </a:cubicBezTo>
                    <a:cubicBezTo>
                      <a:pt x="26" y="185"/>
                      <a:pt x="26" y="185"/>
                      <a:pt x="26" y="185"/>
                    </a:cubicBezTo>
                    <a:cubicBezTo>
                      <a:pt x="27" y="185"/>
                      <a:pt x="29" y="183"/>
                      <a:pt x="29" y="182"/>
                    </a:cubicBezTo>
                    <a:cubicBezTo>
                      <a:pt x="29" y="180"/>
                      <a:pt x="27" y="179"/>
                      <a:pt x="26" y="179"/>
                    </a:cubicBezTo>
                    <a:cubicBezTo>
                      <a:pt x="26" y="173"/>
                      <a:pt x="26" y="173"/>
                      <a:pt x="26" y="173"/>
                    </a:cubicBezTo>
                    <a:cubicBezTo>
                      <a:pt x="27" y="173"/>
                      <a:pt x="29" y="172"/>
                      <a:pt x="29" y="170"/>
                    </a:cubicBezTo>
                    <a:cubicBezTo>
                      <a:pt x="29" y="168"/>
                      <a:pt x="27" y="167"/>
                      <a:pt x="26" y="167"/>
                    </a:cubicBezTo>
                    <a:cubicBezTo>
                      <a:pt x="26" y="161"/>
                      <a:pt x="26" y="161"/>
                      <a:pt x="26" y="161"/>
                    </a:cubicBezTo>
                    <a:cubicBezTo>
                      <a:pt x="27" y="161"/>
                      <a:pt x="29" y="160"/>
                      <a:pt x="29" y="158"/>
                    </a:cubicBezTo>
                    <a:cubicBezTo>
                      <a:pt x="29" y="157"/>
                      <a:pt x="27" y="155"/>
                      <a:pt x="26" y="155"/>
                    </a:cubicBezTo>
                    <a:cubicBezTo>
                      <a:pt x="26" y="150"/>
                      <a:pt x="26" y="150"/>
                      <a:pt x="26" y="150"/>
                    </a:cubicBezTo>
                    <a:cubicBezTo>
                      <a:pt x="27" y="149"/>
                      <a:pt x="29" y="148"/>
                      <a:pt x="29" y="147"/>
                    </a:cubicBezTo>
                    <a:cubicBezTo>
                      <a:pt x="29" y="145"/>
                      <a:pt x="27" y="144"/>
                      <a:pt x="26" y="144"/>
                    </a:cubicBezTo>
                    <a:cubicBezTo>
                      <a:pt x="26" y="138"/>
                      <a:pt x="26" y="138"/>
                      <a:pt x="26" y="138"/>
                    </a:cubicBezTo>
                    <a:cubicBezTo>
                      <a:pt x="27" y="138"/>
                      <a:pt x="29" y="136"/>
                      <a:pt x="29" y="135"/>
                    </a:cubicBezTo>
                    <a:cubicBezTo>
                      <a:pt x="29" y="133"/>
                      <a:pt x="27" y="132"/>
                      <a:pt x="26" y="132"/>
                    </a:cubicBezTo>
                    <a:cubicBezTo>
                      <a:pt x="26" y="126"/>
                      <a:pt x="26" y="126"/>
                      <a:pt x="26" y="126"/>
                    </a:cubicBezTo>
                    <a:cubicBezTo>
                      <a:pt x="27" y="126"/>
                      <a:pt x="29" y="125"/>
                      <a:pt x="29" y="123"/>
                    </a:cubicBezTo>
                    <a:cubicBezTo>
                      <a:pt x="29" y="121"/>
                      <a:pt x="27" y="120"/>
                      <a:pt x="26" y="120"/>
                    </a:cubicBezTo>
                    <a:cubicBezTo>
                      <a:pt x="26" y="114"/>
                      <a:pt x="26" y="114"/>
                      <a:pt x="26" y="114"/>
                    </a:cubicBezTo>
                    <a:cubicBezTo>
                      <a:pt x="27" y="114"/>
                      <a:pt x="29" y="113"/>
                      <a:pt x="29" y="111"/>
                    </a:cubicBezTo>
                    <a:cubicBezTo>
                      <a:pt x="29" y="110"/>
                      <a:pt x="27" y="108"/>
                      <a:pt x="26" y="108"/>
                    </a:cubicBezTo>
                    <a:cubicBezTo>
                      <a:pt x="26" y="102"/>
                      <a:pt x="26" y="102"/>
                      <a:pt x="26" y="102"/>
                    </a:cubicBezTo>
                    <a:cubicBezTo>
                      <a:pt x="27" y="102"/>
                      <a:pt x="29" y="101"/>
                      <a:pt x="29" y="100"/>
                    </a:cubicBezTo>
                    <a:cubicBezTo>
                      <a:pt x="29" y="98"/>
                      <a:pt x="27" y="97"/>
                      <a:pt x="26" y="97"/>
                    </a:cubicBezTo>
                    <a:cubicBezTo>
                      <a:pt x="26" y="91"/>
                      <a:pt x="26" y="91"/>
                      <a:pt x="26" y="91"/>
                    </a:cubicBezTo>
                    <a:cubicBezTo>
                      <a:pt x="27" y="91"/>
                      <a:pt x="29" y="89"/>
                      <a:pt x="29" y="88"/>
                    </a:cubicBezTo>
                    <a:cubicBezTo>
                      <a:pt x="29" y="86"/>
                      <a:pt x="27" y="85"/>
                      <a:pt x="26" y="85"/>
                    </a:cubicBezTo>
                    <a:cubicBezTo>
                      <a:pt x="26" y="79"/>
                      <a:pt x="26" y="79"/>
                      <a:pt x="26" y="79"/>
                    </a:cubicBezTo>
                    <a:cubicBezTo>
                      <a:pt x="27" y="79"/>
                      <a:pt x="29" y="78"/>
                      <a:pt x="29" y="76"/>
                    </a:cubicBezTo>
                    <a:cubicBezTo>
                      <a:pt x="29" y="74"/>
                      <a:pt x="27" y="73"/>
                      <a:pt x="26" y="73"/>
                    </a:cubicBezTo>
                    <a:cubicBezTo>
                      <a:pt x="26" y="67"/>
                      <a:pt x="26" y="67"/>
                      <a:pt x="26" y="67"/>
                    </a:cubicBezTo>
                    <a:cubicBezTo>
                      <a:pt x="27" y="67"/>
                      <a:pt x="29" y="66"/>
                      <a:pt x="29" y="64"/>
                    </a:cubicBezTo>
                    <a:cubicBezTo>
                      <a:pt x="29" y="63"/>
                      <a:pt x="27" y="61"/>
                      <a:pt x="26" y="61"/>
                    </a:cubicBezTo>
                    <a:cubicBezTo>
                      <a:pt x="26" y="55"/>
                      <a:pt x="26" y="55"/>
                      <a:pt x="26" y="55"/>
                    </a:cubicBezTo>
                    <a:cubicBezTo>
                      <a:pt x="27" y="55"/>
                      <a:pt x="29" y="54"/>
                      <a:pt x="29" y="52"/>
                    </a:cubicBezTo>
                    <a:cubicBezTo>
                      <a:pt x="29" y="51"/>
                      <a:pt x="27" y="50"/>
                      <a:pt x="26" y="50"/>
                    </a:cubicBezTo>
                    <a:cubicBezTo>
                      <a:pt x="26" y="44"/>
                      <a:pt x="26" y="44"/>
                      <a:pt x="26" y="44"/>
                    </a:cubicBezTo>
                    <a:cubicBezTo>
                      <a:pt x="27" y="44"/>
                      <a:pt x="29" y="42"/>
                      <a:pt x="29" y="41"/>
                    </a:cubicBezTo>
                    <a:cubicBezTo>
                      <a:pt x="29" y="39"/>
                      <a:pt x="27" y="38"/>
                      <a:pt x="26" y="38"/>
                    </a:cubicBezTo>
                    <a:cubicBezTo>
                      <a:pt x="26" y="32"/>
                      <a:pt x="26" y="32"/>
                      <a:pt x="26" y="32"/>
                    </a:cubicBezTo>
                    <a:cubicBezTo>
                      <a:pt x="27" y="32"/>
                      <a:pt x="29" y="31"/>
                      <a:pt x="29" y="29"/>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12" name="Freeform 9">
                <a:extLst>
                  <a:ext uri="{FF2B5EF4-FFF2-40B4-BE49-F238E27FC236}">
                    <a16:creationId xmlns:a16="http://schemas.microsoft.com/office/drawing/2014/main" id="{C9F2E15B-8A45-43DB-A0A5-A93820E81CA1}"/>
                  </a:ext>
                </a:extLst>
              </p:cNvPr>
              <p:cNvSpPr>
                <a:spLocks/>
              </p:cNvSpPr>
              <p:nvPr/>
            </p:nvSpPr>
            <p:spPr bwMode="gray">
              <a:xfrm>
                <a:off x="4452" y="2331"/>
                <a:ext cx="125" cy="318"/>
              </a:xfrm>
              <a:custGeom>
                <a:avLst/>
                <a:gdLst>
                  <a:gd name="T0" fmla="*/ 55 w 69"/>
                  <a:gd name="T1" fmla="*/ 38 h 176"/>
                  <a:gd name="T2" fmla="*/ 17 w 69"/>
                  <a:gd name="T3" fmla="*/ 2 h 176"/>
                  <a:gd name="T4" fmla="*/ 0 w 69"/>
                  <a:gd name="T5" fmla="*/ 0 h 176"/>
                  <a:gd name="T6" fmla="*/ 34 w 69"/>
                  <a:gd name="T7" fmla="*/ 37 h 176"/>
                  <a:gd name="T8" fmla="*/ 47 w 69"/>
                  <a:gd name="T9" fmla="*/ 138 h 176"/>
                  <a:gd name="T10" fmla="*/ 15 w 69"/>
                  <a:gd name="T11" fmla="*/ 175 h 176"/>
                  <a:gd name="T12" fmla="*/ 0 w 69"/>
                  <a:gd name="T13" fmla="*/ 176 h 176"/>
                  <a:gd name="T14" fmla="*/ 34 w 69"/>
                  <a:gd name="T15" fmla="*/ 173 h 176"/>
                  <a:gd name="T16" fmla="*/ 69 w 69"/>
                  <a:gd name="T17" fmla="*/ 137 h 176"/>
                  <a:gd name="T18" fmla="*/ 55 w 69"/>
                  <a:gd name="T19" fmla="*/ 3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176">
                    <a:moveTo>
                      <a:pt x="55" y="38"/>
                    </a:moveTo>
                    <a:cubicBezTo>
                      <a:pt x="49" y="20"/>
                      <a:pt x="32" y="3"/>
                      <a:pt x="17" y="2"/>
                    </a:cubicBezTo>
                    <a:cubicBezTo>
                      <a:pt x="11" y="1"/>
                      <a:pt x="5" y="1"/>
                      <a:pt x="0" y="0"/>
                    </a:cubicBezTo>
                    <a:cubicBezTo>
                      <a:pt x="13" y="2"/>
                      <a:pt x="29" y="19"/>
                      <a:pt x="34" y="37"/>
                    </a:cubicBezTo>
                    <a:cubicBezTo>
                      <a:pt x="42" y="72"/>
                      <a:pt x="47" y="105"/>
                      <a:pt x="47" y="138"/>
                    </a:cubicBezTo>
                    <a:cubicBezTo>
                      <a:pt x="47" y="155"/>
                      <a:pt x="32" y="172"/>
                      <a:pt x="15" y="175"/>
                    </a:cubicBezTo>
                    <a:cubicBezTo>
                      <a:pt x="10" y="175"/>
                      <a:pt x="5" y="176"/>
                      <a:pt x="0" y="176"/>
                    </a:cubicBezTo>
                    <a:cubicBezTo>
                      <a:pt x="11" y="176"/>
                      <a:pt x="22" y="175"/>
                      <a:pt x="34" y="173"/>
                    </a:cubicBezTo>
                    <a:cubicBezTo>
                      <a:pt x="52" y="171"/>
                      <a:pt x="69" y="154"/>
                      <a:pt x="69" y="137"/>
                    </a:cubicBezTo>
                    <a:cubicBezTo>
                      <a:pt x="69" y="105"/>
                      <a:pt x="64" y="72"/>
                      <a:pt x="55" y="38"/>
                    </a:cubicBezTo>
                    <a:close/>
                  </a:path>
                </a:pathLst>
              </a:custGeom>
              <a:solidFill>
                <a:srgbClr val="1B8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13" name="Freeform 10">
                <a:extLst>
                  <a:ext uri="{FF2B5EF4-FFF2-40B4-BE49-F238E27FC236}">
                    <a16:creationId xmlns:a16="http://schemas.microsoft.com/office/drawing/2014/main" id="{7D3060F3-77A7-45C2-9BD0-9F991544F588}"/>
                  </a:ext>
                </a:extLst>
              </p:cNvPr>
              <p:cNvSpPr>
                <a:spLocks/>
              </p:cNvSpPr>
              <p:nvPr/>
            </p:nvSpPr>
            <p:spPr bwMode="gray">
              <a:xfrm>
                <a:off x="4166" y="2324"/>
                <a:ext cx="371" cy="336"/>
              </a:xfrm>
              <a:custGeom>
                <a:avLst/>
                <a:gdLst>
                  <a:gd name="T0" fmla="*/ 205 w 205"/>
                  <a:gd name="T1" fmla="*/ 142 h 186"/>
                  <a:gd name="T2" fmla="*/ 173 w 205"/>
                  <a:gd name="T3" fmla="*/ 179 h 186"/>
                  <a:gd name="T4" fmla="*/ 32 w 205"/>
                  <a:gd name="T5" fmla="*/ 179 h 186"/>
                  <a:gd name="T6" fmla="*/ 0 w 205"/>
                  <a:gd name="T7" fmla="*/ 142 h 186"/>
                  <a:gd name="T8" fmla="*/ 13 w 205"/>
                  <a:gd name="T9" fmla="*/ 41 h 186"/>
                  <a:gd name="T10" fmla="*/ 47 w 205"/>
                  <a:gd name="T11" fmla="*/ 4 h 186"/>
                  <a:gd name="T12" fmla="*/ 158 w 205"/>
                  <a:gd name="T13" fmla="*/ 4 h 186"/>
                  <a:gd name="T14" fmla="*/ 192 w 205"/>
                  <a:gd name="T15" fmla="*/ 41 h 186"/>
                  <a:gd name="T16" fmla="*/ 205 w 205"/>
                  <a:gd name="T17" fmla="*/ 14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186">
                    <a:moveTo>
                      <a:pt x="205" y="142"/>
                    </a:moveTo>
                    <a:cubicBezTo>
                      <a:pt x="205" y="159"/>
                      <a:pt x="190" y="176"/>
                      <a:pt x="173" y="179"/>
                    </a:cubicBezTo>
                    <a:cubicBezTo>
                      <a:pt x="122" y="186"/>
                      <a:pt x="82" y="186"/>
                      <a:pt x="32" y="179"/>
                    </a:cubicBezTo>
                    <a:cubicBezTo>
                      <a:pt x="15" y="176"/>
                      <a:pt x="0" y="159"/>
                      <a:pt x="0" y="142"/>
                    </a:cubicBezTo>
                    <a:cubicBezTo>
                      <a:pt x="0" y="109"/>
                      <a:pt x="4" y="76"/>
                      <a:pt x="13" y="41"/>
                    </a:cubicBezTo>
                    <a:cubicBezTo>
                      <a:pt x="17" y="23"/>
                      <a:pt x="33" y="6"/>
                      <a:pt x="47" y="4"/>
                    </a:cubicBezTo>
                    <a:cubicBezTo>
                      <a:pt x="87" y="0"/>
                      <a:pt x="117" y="0"/>
                      <a:pt x="158" y="4"/>
                    </a:cubicBezTo>
                    <a:cubicBezTo>
                      <a:pt x="171" y="6"/>
                      <a:pt x="187" y="23"/>
                      <a:pt x="192" y="41"/>
                    </a:cubicBezTo>
                    <a:cubicBezTo>
                      <a:pt x="200" y="76"/>
                      <a:pt x="205" y="109"/>
                      <a:pt x="205" y="142"/>
                    </a:cubicBezTo>
                    <a:close/>
                  </a:path>
                </a:pathLst>
              </a:custGeom>
              <a:solidFill>
                <a:srgbClr val="2C9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14" name="Freeform 11">
                <a:extLst>
                  <a:ext uri="{FF2B5EF4-FFF2-40B4-BE49-F238E27FC236}">
                    <a16:creationId xmlns:a16="http://schemas.microsoft.com/office/drawing/2014/main" id="{00E07795-1757-4D9F-9C25-CA69D4ACD552}"/>
                  </a:ext>
                </a:extLst>
              </p:cNvPr>
              <p:cNvSpPr>
                <a:spLocks/>
              </p:cNvSpPr>
              <p:nvPr/>
            </p:nvSpPr>
            <p:spPr bwMode="gray">
              <a:xfrm>
                <a:off x="3906" y="2855"/>
                <a:ext cx="615" cy="83"/>
              </a:xfrm>
              <a:custGeom>
                <a:avLst/>
                <a:gdLst>
                  <a:gd name="T0" fmla="*/ 340 w 340"/>
                  <a:gd name="T1" fmla="*/ 27 h 46"/>
                  <a:gd name="T2" fmla="*/ 321 w 340"/>
                  <a:gd name="T3" fmla="*/ 46 h 46"/>
                  <a:gd name="T4" fmla="*/ 19 w 340"/>
                  <a:gd name="T5" fmla="*/ 46 h 46"/>
                  <a:gd name="T6" fmla="*/ 0 w 340"/>
                  <a:gd name="T7" fmla="*/ 27 h 46"/>
                  <a:gd name="T8" fmla="*/ 0 w 340"/>
                  <a:gd name="T9" fmla="*/ 19 h 46"/>
                  <a:gd name="T10" fmla="*/ 19 w 340"/>
                  <a:gd name="T11" fmla="*/ 0 h 46"/>
                  <a:gd name="T12" fmla="*/ 321 w 340"/>
                  <a:gd name="T13" fmla="*/ 0 h 46"/>
                  <a:gd name="T14" fmla="*/ 340 w 340"/>
                  <a:gd name="T15" fmla="*/ 19 h 46"/>
                  <a:gd name="T16" fmla="*/ 340 w 340"/>
                  <a:gd name="T17" fmla="*/ 2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46">
                    <a:moveTo>
                      <a:pt x="340" y="27"/>
                    </a:moveTo>
                    <a:cubicBezTo>
                      <a:pt x="340" y="38"/>
                      <a:pt x="331" y="46"/>
                      <a:pt x="321" y="46"/>
                    </a:cubicBezTo>
                    <a:cubicBezTo>
                      <a:pt x="19" y="46"/>
                      <a:pt x="19" y="46"/>
                      <a:pt x="19" y="46"/>
                    </a:cubicBezTo>
                    <a:cubicBezTo>
                      <a:pt x="9" y="46"/>
                      <a:pt x="0" y="38"/>
                      <a:pt x="0" y="27"/>
                    </a:cubicBezTo>
                    <a:cubicBezTo>
                      <a:pt x="0" y="19"/>
                      <a:pt x="0" y="19"/>
                      <a:pt x="0" y="19"/>
                    </a:cubicBezTo>
                    <a:cubicBezTo>
                      <a:pt x="0" y="9"/>
                      <a:pt x="9" y="0"/>
                      <a:pt x="19" y="0"/>
                    </a:cubicBezTo>
                    <a:cubicBezTo>
                      <a:pt x="321" y="0"/>
                      <a:pt x="321" y="0"/>
                      <a:pt x="321" y="0"/>
                    </a:cubicBezTo>
                    <a:cubicBezTo>
                      <a:pt x="331" y="0"/>
                      <a:pt x="340" y="9"/>
                      <a:pt x="340" y="19"/>
                    </a:cubicBezTo>
                    <a:lnTo>
                      <a:pt x="340" y="27"/>
                    </a:lnTo>
                    <a:close/>
                  </a:path>
                </a:pathLst>
              </a:custGeom>
              <a:solidFill>
                <a:srgbClr val="2C9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15" name="Freeform 12">
                <a:extLst>
                  <a:ext uri="{FF2B5EF4-FFF2-40B4-BE49-F238E27FC236}">
                    <a16:creationId xmlns:a16="http://schemas.microsoft.com/office/drawing/2014/main" id="{510028C3-F574-4DD1-94C4-F77EED1D30D5}"/>
                  </a:ext>
                </a:extLst>
              </p:cNvPr>
              <p:cNvSpPr>
                <a:spLocks/>
              </p:cNvSpPr>
              <p:nvPr/>
            </p:nvSpPr>
            <p:spPr bwMode="gray">
              <a:xfrm>
                <a:off x="4161" y="2855"/>
                <a:ext cx="360" cy="83"/>
              </a:xfrm>
              <a:custGeom>
                <a:avLst/>
                <a:gdLst>
                  <a:gd name="T0" fmla="*/ 199 w 199"/>
                  <a:gd name="T1" fmla="*/ 27 h 46"/>
                  <a:gd name="T2" fmla="*/ 180 w 199"/>
                  <a:gd name="T3" fmla="*/ 46 h 46"/>
                  <a:gd name="T4" fmla="*/ 19 w 199"/>
                  <a:gd name="T5" fmla="*/ 46 h 46"/>
                  <a:gd name="T6" fmla="*/ 0 w 199"/>
                  <a:gd name="T7" fmla="*/ 27 h 46"/>
                  <a:gd name="T8" fmla="*/ 0 w 199"/>
                  <a:gd name="T9" fmla="*/ 19 h 46"/>
                  <a:gd name="T10" fmla="*/ 19 w 199"/>
                  <a:gd name="T11" fmla="*/ 0 h 46"/>
                  <a:gd name="T12" fmla="*/ 180 w 199"/>
                  <a:gd name="T13" fmla="*/ 0 h 46"/>
                  <a:gd name="T14" fmla="*/ 199 w 199"/>
                  <a:gd name="T15" fmla="*/ 19 h 46"/>
                  <a:gd name="T16" fmla="*/ 199 w 199"/>
                  <a:gd name="T17" fmla="*/ 2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46">
                    <a:moveTo>
                      <a:pt x="199" y="27"/>
                    </a:moveTo>
                    <a:cubicBezTo>
                      <a:pt x="199" y="38"/>
                      <a:pt x="190" y="46"/>
                      <a:pt x="180" y="46"/>
                    </a:cubicBezTo>
                    <a:cubicBezTo>
                      <a:pt x="19" y="46"/>
                      <a:pt x="19" y="46"/>
                      <a:pt x="19" y="46"/>
                    </a:cubicBezTo>
                    <a:cubicBezTo>
                      <a:pt x="9" y="46"/>
                      <a:pt x="0" y="38"/>
                      <a:pt x="0" y="27"/>
                    </a:cubicBezTo>
                    <a:cubicBezTo>
                      <a:pt x="0" y="19"/>
                      <a:pt x="0" y="19"/>
                      <a:pt x="0" y="19"/>
                    </a:cubicBezTo>
                    <a:cubicBezTo>
                      <a:pt x="0" y="9"/>
                      <a:pt x="9" y="0"/>
                      <a:pt x="19" y="0"/>
                    </a:cubicBezTo>
                    <a:cubicBezTo>
                      <a:pt x="180" y="0"/>
                      <a:pt x="180" y="0"/>
                      <a:pt x="180" y="0"/>
                    </a:cubicBezTo>
                    <a:cubicBezTo>
                      <a:pt x="190" y="0"/>
                      <a:pt x="199" y="9"/>
                      <a:pt x="199" y="19"/>
                    </a:cubicBezTo>
                    <a:lnTo>
                      <a:pt x="199" y="27"/>
                    </a:lnTo>
                    <a:close/>
                  </a:path>
                </a:pathLst>
              </a:custGeom>
              <a:solidFill>
                <a:srgbClr val="1B8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16" name="Freeform 13">
                <a:extLst>
                  <a:ext uri="{FF2B5EF4-FFF2-40B4-BE49-F238E27FC236}">
                    <a16:creationId xmlns:a16="http://schemas.microsoft.com/office/drawing/2014/main" id="{6E46A351-99D8-4B34-A116-406F85B2B1A3}"/>
                  </a:ext>
                </a:extLst>
              </p:cNvPr>
              <p:cNvSpPr>
                <a:spLocks/>
              </p:cNvSpPr>
              <p:nvPr/>
            </p:nvSpPr>
            <p:spPr bwMode="gray">
              <a:xfrm>
                <a:off x="3968" y="3184"/>
                <a:ext cx="506" cy="49"/>
              </a:xfrm>
              <a:custGeom>
                <a:avLst/>
                <a:gdLst>
                  <a:gd name="T0" fmla="*/ 280 w 280"/>
                  <a:gd name="T1" fmla="*/ 20 h 27"/>
                  <a:gd name="T2" fmla="*/ 273 w 280"/>
                  <a:gd name="T3" fmla="*/ 27 h 27"/>
                  <a:gd name="T4" fmla="*/ 7 w 280"/>
                  <a:gd name="T5" fmla="*/ 27 h 27"/>
                  <a:gd name="T6" fmla="*/ 0 w 280"/>
                  <a:gd name="T7" fmla="*/ 20 h 27"/>
                  <a:gd name="T8" fmla="*/ 0 w 280"/>
                  <a:gd name="T9" fmla="*/ 7 h 27"/>
                  <a:gd name="T10" fmla="*/ 7 w 280"/>
                  <a:gd name="T11" fmla="*/ 0 h 27"/>
                  <a:gd name="T12" fmla="*/ 273 w 280"/>
                  <a:gd name="T13" fmla="*/ 0 h 27"/>
                  <a:gd name="T14" fmla="*/ 280 w 280"/>
                  <a:gd name="T15" fmla="*/ 7 h 27"/>
                  <a:gd name="T16" fmla="*/ 280 w 280"/>
                  <a:gd name="T17"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27">
                    <a:moveTo>
                      <a:pt x="280" y="20"/>
                    </a:moveTo>
                    <a:cubicBezTo>
                      <a:pt x="280" y="24"/>
                      <a:pt x="277" y="27"/>
                      <a:pt x="273" y="27"/>
                    </a:cubicBezTo>
                    <a:cubicBezTo>
                      <a:pt x="7" y="27"/>
                      <a:pt x="7" y="27"/>
                      <a:pt x="7" y="27"/>
                    </a:cubicBezTo>
                    <a:cubicBezTo>
                      <a:pt x="3" y="27"/>
                      <a:pt x="0" y="24"/>
                      <a:pt x="0" y="20"/>
                    </a:cubicBezTo>
                    <a:cubicBezTo>
                      <a:pt x="0" y="7"/>
                      <a:pt x="0" y="7"/>
                      <a:pt x="0" y="7"/>
                    </a:cubicBezTo>
                    <a:cubicBezTo>
                      <a:pt x="0" y="3"/>
                      <a:pt x="3" y="0"/>
                      <a:pt x="7" y="0"/>
                    </a:cubicBezTo>
                    <a:cubicBezTo>
                      <a:pt x="273" y="0"/>
                      <a:pt x="273" y="0"/>
                      <a:pt x="273" y="0"/>
                    </a:cubicBezTo>
                    <a:cubicBezTo>
                      <a:pt x="277" y="0"/>
                      <a:pt x="280" y="3"/>
                      <a:pt x="280" y="7"/>
                    </a:cubicBezTo>
                    <a:lnTo>
                      <a:pt x="280" y="20"/>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17" name="Rectangle 14">
                <a:extLst>
                  <a:ext uri="{FF2B5EF4-FFF2-40B4-BE49-F238E27FC236}">
                    <a16:creationId xmlns:a16="http://schemas.microsoft.com/office/drawing/2014/main" id="{6DA0826B-E360-4178-8146-9ADB800DE9CA}"/>
                  </a:ext>
                </a:extLst>
              </p:cNvPr>
              <p:cNvSpPr>
                <a:spLocks noChangeArrowheads="1"/>
              </p:cNvSpPr>
              <p:nvPr/>
            </p:nvSpPr>
            <p:spPr bwMode="gray">
              <a:xfrm>
                <a:off x="4199" y="2956"/>
                <a:ext cx="43" cy="103"/>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18" name="Rectangle 15">
                <a:extLst>
                  <a:ext uri="{FF2B5EF4-FFF2-40B4-BE49-F238E27FC236}">
                    <a16:creationId xmlns:a16="http://schemas.microsoft.com/office/drawing/2014/main" id="{2CF29067-76E5-4F6C-B4E3-91D71B44F400}"/>
                  </a:ext>
                </a:extLst>
              </p:cNvPr>
              <p:cNvSpPr>
                <a:spLocks noChangeArrowheads="1"/>
              </p:cNvSpPr>
              <p:nvPr/>
            </p:nvSpPr>
            <p:spPr bwMode="gray">
              <a:xfrm>
                <a:off x="4192" y="3059"/>
                <a:ext cx="58" cy="54"/>
              </a:xfrm>
              <a:prstGeom prst="rect">
                <a:avLst/>
              </a:prstGeom>
              <a:solidFill>
                <a:srgbClr val="5D6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19" name="Rectangle 16">
                <a:extLst>
                  <a:ext uri="{FF2B5EF4-FFF2-40B4-BE49-F238E27FC236}">
                    <a16:creationId xmlns:a16="http://schemas.microsoft.com/office/drawing/2014/main" id="{EABC8443-C7D1-4DF1-8B71-82C2E7C4953C}"/>
                  </a:ext>
                </a:extLst>
              </p:cNvPr>
              <p:cNvSpPr>
                <a:spLocks noChangeArrowheads="1"/>
              </p:cNvSpPr>
              <p:nvPr/>
            </p:nvSpPr>
            <p:spPr bwMode="gray">
              <a:xfrm>
                <a:off x="4177" y="3113"/>
                <a:ext cx="87" cy="71"/>
              </a:xfrm>
              <a:prstGeom prst="rect">
                <a:avLst/>
              </a:prstGeom>
              <a:solidFill>
                <a:srgbClr val="5D6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20" name="Freeform 17">
                <a:extLst>
                  <a:ext uri="{FF2B5EF4-FFF2-40B4-BE49-F238E27FC236}">
                    <a16:creationId xmlns:a16="http://schemas.microsoft.com/office/drawing/2014/main" id="{DEFA9BD5-8827-44A5-87EC-D79469A9932A}"/>
                  </a:ext>
                </a:extLst>
              </p:cNvPr>
              <p:cNvSpPr>
                <a:spLocks/>
              </p:cNvSpPr>
              <p:nvPr/>
            </p:nvSpPr>
            <p:spPr bwMode="gray">
              <a:xfrm>
                <a:off x="4114" y="3184"/>
                <a:ext cx="107" cy="49"/>
              </a:xfrm>
              <a:custGeom>
                <a:avLst/>
                <a:gdLst>
                  <a:gd name="T0" fmla="*/ 59 w 59"/>
                  <a:gd name="T1" fmla="*/ 0 h 27"/>
                  <a:gd name="T2" fmla="*/ 7 w 59"/>
                  <a:gd name="T3" fmla="*/ 0 h 27"/>
                  <a:gd name="T4" fmla="*/ 0 w 59"/>
                  <a:gd name="T5" fmla="*/ 7 h 27"/>
                  <a:gd name="T6" fmla="*/ 0 w 59"/>
                  <a:gd name="T7" fmla="*/ 20 h 27"/>
                  <a:gd name="T8" fmla="*/ 7 w 59"/>
                  <a:gd name="T9" fmla="*/ 27 h 27"/>
                  <a:gd name="T10" fmla="*/ 59 w 59"/>
                  <a:gd name="T11" fmla="*/ 27 h 27"/>
                  <a:gd name="T12" fmla="*/ 59 w 59"/>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59" h="27">
                    <a:moveTo>
                      <a:pt x="59" y="0"/>
                    </a:moveTo>
                    <a:cubicBezTo>
                      <a:pt x="7" y="0"/>
                      <a:pt x="7" y="0"/>
                      <a:pt x="7" y="0"/>
                    </a:cubicBezTo>
                    <a:cubicBezTo>
                      <a:pt x="3" y="0"/>
                      <a:pt x="0" y="3"/>
                      <a:pt x="0" y="7"/>
                    </a:cubicBezTo>
                    <a:cubicBezTo>
                      <a:pt x="0" y="20"/>
                      <a:pt x="0" y="20"/>
                      <a:pt x="0" y="20"/>
                    </a:cubicBezTo>
                    <a:cubicBezTo>
                      <a:pt x="0" y="24"/>
                      <a:pt x="3" y="27"/>
                      <a:pt x="7" y="27"/>
                    </a:cubicBezTo>
                    <a:cubicBezTo>
                      <a:pt x="59" y="27"/>
                      <a:pt x="59" y="27"/>
                      <a:pt x="59" y="27"/>
                    </a:cubicBezTo>
                    <a:lnTo>
                      <a:pt x="59" y="0"/>
                    </a:lnTo>
                    <a:close/>
                  </a:path>
                </a:pathLst>
              </a:custGeom>
              <a:solidFill>
                <a:srgbClr val="6E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21" name="Oval 18">
                <a:extLst>
                  <a:ext uri="{FF2B5EF4-FFF2-40B4-BE49-F238E27FC236}">
                    <a16:creationId xmlns:a16="http://schemas.microsoft.com/office/drawing/2014/main" id="{1FA74078-E9FF-4D56-9018-BDE62BE0C209}"/>
                  </a:ext>
                </a:extLst>
              </p:cNvPr>
              <p:cNvSpPr>
                <a:spLocks noChangeArrowheads="1"/>
              </p:cNvSpPr>
              <p:nvPr/>
            </p:nvSpPr>
            <p:spPr bwMode="gray">
              <a:xfrm>
                <a:off x="3984" y="3261"/>
                <a:ext cx="45" cy="47"/>
              </a:xfrm>
              <a:prstGeom prst="ellipse">
                <a:avLst/>
              </a:pr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22" name="Freeform 19">
                <a:extLst>
                  <a:ext uri="{FF2B5EF4-FFF2-40B4-BE49-F238E27FC236}">
                    <a16:creationId xmlns:a16="http://schemas.microsoft.com/office/drawing/2014/main" id="{AF2F50CF-711E-42A7-BF09-87B4BC72851B}"/>
                  </a:ext>
                </a:extLst>
              </p:cNvPr>
              <p:cNvSpPr>
                <a:spLocks/>
              </p:cNvSpPr>
              <p:nvPr/>
            </p:nvSpPr>
            <p:spPr bwMode="gray">
              <a:xfrm>
                <a:off x="3970" y="3242"/>
                <a:ext cx="74" cy="29"/>
              </a:xfrm>
              <a:custGeom>
                <a:avLst/>
                <a:gdLst>
                  <a:gd name="T0" fmla="*/ 36 w 41"/>
                  <a:gd name="T1" fmla="*/ 16 h 16"/>
                  <a:gd name="T2" fmla="*/ 33 w 41"/>
                  <a:gd name="T3" fmla="*/ 14 h 16"/>
                  <a:gd name="T4" fmla="*/ 20 w 41"/>
                  <a:gd name="T5" fmla="*/ 8 h 16"/>
                  <a:gd name="T6" fmla="*/ 8 w 41"/>
                  <a:gd name="T7" fmla="*/ 14 h 16"/>
                  <a:gd name="T8" fmla="*/ 2 w 41"/>
                  <a:gd name="T9" fmla="*/ 15 h 16"/>
                  <a:gd name="T10" fmla="*/ 2 w 41"/>
                  <a:gd name="T11" fmla="*/ 10 h 16"/>
                  <a:gd name="T12" fmla="*/ 20 w 41"/>
                  <a:gd name="T13" fmla="*/ 0 h 16"/>
                  <a:gd name="T14" fmla="*/ 39 w 41"/>
                  <a:gd name="T15" fmla="*/ 10 h 16"/>
                  <a:gd name="T16" fmla="*/ 39 w 41"/>
                  <a:gd name="T17" fmla="*/ 15 h 16"/>
                  <a:gd name="T18" fmla="*/ 36 w 41"/>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6">
                    <a:moveTo>
                      <a:pt x="36" y="16"/>
                    </a:moveTo>
                    <a:cubicBezTo>
                      <a:pt x="35" y="16"/>
                      <a:pt x="34" y="15"/>
                      <a:pt x="33" y="14"/>
                    </a:cubicBezTo>
                    <a:cubicBezTo>
                      <a:pt x="30" y="10"/>
                      <a:pt x="25" y="8"/>
                      <a:pt x="20" y="8"/>
                    </a:cubicBezTo>
                    <a:cubicBezTo>
                      <a:pt x="15" y="8"/>
                      <a:pt x="11" y="10"/>
                      <a:pt x="8" y="14"/>
                    </a:cubicBezTo>
                    <a:cubicBezTo>
                      <a:pt x="6" y="16"/>
                      <a:pt x="4" y="16"/>
                      <a:pt x="2" y="15"/>
                    </a:cubicBezTo>
                    <a:cubicBezTo>
                      <a:pt x="1" y="14"/>
                      <a:pt x="0" y="11"/>
                      <a:pt x="2" y="10"/>
                    </a:cubicBezTo>
                    <a:cubicBezTo>
                      <a:pt x="6" y="4"/>
                      <a:pt x="13" y="0"/>
                      <a:pt x="20" y="0"/>
                    </a:cubicBezTo>
                    <a:cubicBezTo>
                      <a:pt x="28" y="0"/>
                      <a:pt x="35" y="4"/>
                      <a:pt x="39" y="10"/>
                    </a:cubicBezTo>
                    <a:cubicBezTo>
                      <a:pt x="41" y="11"/>
                      <a:pt x="40" y="14"/>
                      <a:pt x="39" y="15"/>
                    </a:cubicBezTo>
                    <a:cubicBezTo>
                      <a:pt x="38" y="16"/>
                      <a:pt x="37" y="16"/>
                      <a:pt x="36" y="16"/>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23" name="Oval 20">
                <a:extLst>
                  <a:ext uri="{FF2B5EF4-FFF2-40B4-BE49-F238E27FC236}">
                    <a16:creationId xmlns:a16="http://schemas.microsoft.com/office/drawing/2014/main" id="{F667B38E-9EBF-4F84-A5D3-DC43AFCD7B1A}"/>
                  </a:ext>
                </a:extLst>
              </p:cNvPr>
              <p:cNvSpPr>
                <a:spLocks noChangeArrowheads="1"/>
              </p:cNvSpPr>
              <p:nvPr/>
            </p:nvSpPr>
            <p:spPr bwMode="gray">
              <a:xfrm>
                <a:off x="4130" y="3261"/>
                <a:ext cx="47" cy="47"/>
              </a:xfrm>
              <a:prstGeom prst="ellipse">
                <a:avLst/>
              </a:pr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24" name="Freeform 21">
                <a:extLst>
                  <a:ext uri="{FF2B5EF4-FFF2-40B4-BE49-F238E27FC236}">
                    <a16:creationId xmlns:a16="http://schemas.microsoft.com/office/drawing/2014/main" id="{F4A4A788-3237-4DB1-A616-01E01D530720}"/>
                  </a:ext>
                </a:extLst>
              </p:cNvPr>
              <p:cNvSpPr>
                <a:spLocks/>
              </p:cNvSpPr>
              <p:nvPr/>
            </p:nvSpPr>
            <p:spPr bwMode="gray">
              <a:xfrm>
                <a:off x="4118" y="3242"/>
                <a:ext cx="72" cy="29"/>
              </a:xfrm>
              <a:custGeom>
                <a:avLst/>
                <a:gdLst>
                  <a:gd name="T0" fmla="*/ 36 w 40"/>
                  <a:gd name="T1" fmla="*/ 16 h 16"/>
                  <a:gd name="T2" fmla="*/ 33 w 40"/>
                  <a:gd name="T3" fmla="*/ 14 h 16"/>
                  <a:gd name="T4" fmla="*/ 20 w 40"/>
                  <a:gd name="T5" fmla="*/ 8 h 16"/>
                  <a:gd name="T6" fmla="*/ 8 w 40"/>
                  <a:gd name="T7" fmla="*/ 14 h 16"/>
                  <a:gd name="T8" fmla="*/ 2 w 40"/>
                  <a:gd name="T9" fmla="*/ 15 h 16"/>
                  <a:gd name="T10" fmla="*/ 1 w 40"/>
                  <a:gd name="T11" fmla="*/ 10 h 16"/>
                  <a:gd name="T12" fmla="*/ 20 w 40"/>
                  <a:gd name="T13" fmla="*/ 0 h 16"/>
                  <a:gd name="T14" fmla="*/ 39 w 40"/>
                  <a:gd name="T15" fmla="*/ 10 h 16"/>
                  <a:gd name="T16" fmla="*/ 38 w 40"/>
                  <a:gd name="T17" fmla="*/ 15 h 16"/>
                  <a:gd name="T18" fmla="*/ 36 w 40"/>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16">
                    <a:moveTo>
                      <a:pt x="36" y="16"/>
                    </a:moveTo>
                    <a:cubicBezTo>
                      <a:pt x="35" y="16"/>
                      <a:pt x="34" y="15"/>
                      <a:pt x="33" y="14"/>
                    </a:cubicBezTo>
                    <a:cubicBezTo>
                      <a:pt x="30" y="10"/>
                      <a:pt x="25" y="8"/>
                      <a:pt x="20" y="8"/>
                    </a:cubicBezTo>
                    <a:cubicBezTo>
                      <a:pt x="15" y="8"/>
                      <a:pt x="11" y="10"/>
                      <a:pt x="8" y="14"/>
                    </a:cubicBezTo>
                    <a:cubicBezTo>
                      <a:pt x="6" y="16"/>
                      <a:pt x="4" y="16"/>
                      <a:pt x="2" y="15"/>
                    </a:cubicBezTo>
                    <a:cubicBezTo>
                      <a:pt x="0" y="14"/>
                      <a:pt x="0" y="11"/>
                      <a:pt x="1" y="10"/>
                    </a:cubicBezTo>
                    <a:cubicBezTo>
                      <a:pt x="6" y="4"/>
                      <a:pt x="13" y="0"/>
                      <a:pt x="20" y="0"/>
                    </a:cubicBezTo>
                    <a:cubicBezTo>
                      <a:pt x="28" y="0"/>
                      <a:pt x="35" y="4"/>
                      <a:pt x="39" y="10"/>
                    </a:cubicBezTo>
                    <a:cubicBezTo>
                      <a:pt x="40" y="11"/>
                      <a:pt x="40" y="14"/>
                      <a:pt x="38" y="15"/>
                    </a:cubicBezTo>
                    <a:cubicBezTo>
                      <a:pt x="38" y="16"/>
                      <a:pt x="37" y="16"/>
                      <a:pt x="36" y="16"/>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25" name="Oval 22">
                <a:extLst>
                  <a:ext uri="{FF2B5EF4-FFF2-40B4-BE49-F238E27FC236}">
                    <a16:creationId xmlns:a16="http://schemas.microsoft.com/office/drawing/2014/main" id="{77359049-21DF-4B33-B775-63A738889119}"/>
                  </a:ext>
                </a:extLst>
              </p:cNvPr>
              <p:cNvSpPr>
                <a:spLocks noChangeArrowheads="1"/>
              </p:cNvSpPr>
              <p:nvPr/>
            </p:nvSpPr>
            <p:spPr bwMode="gray">
              <a:xfrm>
                <a:off x="4278" y="3261"/>
                <a:ext cx="47" cy="47"/>
              </a:xfrm>
              <a:prstGeom prst="ellipse">
                <a:avLst/>
              </a:pr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26" name="Freeform 23">
                <a:extLst>
                  <a:ext uri="{FF2B5EF4-FFF2-40B4-BE49-F238E27FC236}">
                    <a16:creationId xmlns:a16="http://schemas.microsoft.com/office/drawing/2014/main" id="{299BDEC2-3447-46F3-A809-E3D0F2CAAB63}"/>
                  </a:ext>
                </a:extLst>
              </p:cNvPr>
              <p:cNvSpPr>
                <a:spLocks/>
              </p:cNvSpPr>
              <p:nvPr/>
            </p:nvSpPr>
            <p:spPr bwMode="gray">
              <a:xfrm>
                <a:off x="4266" y="3242"/>
                <a:ext cx="72" cy="29"/>
              </a:xfrm>
              <a:custGeom>
                <a:avLst/>
                <a:gdLst>
                  <a:gd name="T0" fmla="*/ 36 w 40"/>
                  <a:gd name="T1" fmla="*/ 16 h 16"/>
                  <a:gd name="T2" fmla="*/ 33 w 40"/>
                  <a:gd name="T3" fmla="*/ 14 h 16"/>
                  <a:gd name="T4" fmla="*/ 20 w 40"/>
                  <a:gd name="T5" fmla="*/ 8 h 16"/>
                  <a:gd name="T6" fmla="*/ 7 w 40"/>
                  <a:gd name="T7" fmla="*/ 14 h 16"/>
                  <a:gd name="T8" fmla="*/ 2 w 40"/>
                  <a:gd name="T9" fmla="*/ 15 h 16"/>
                  <a:gd name="T10" fmla="*/ 1 w 40"/>
                  <a:gd name="T11" fmla="*/ 10 h 16"/>
                  <a:gd name="T12" fmla="*/ 20 w 40"/>
                  <a:gd name="T13" fmla="*/ 0 h 16"/>
                  <a:gd name="T14" fmla="*/ 39 w 40"/>
                  <a:gd name="T15" fmla="*/ 10 h 16"/>
                  <a:gd name="T16" fmla="*/ 38 w 40"/>
                  <a:gd name="T17" fmla="*/ 15 h 16"/>
                  <a:gd name="T18" fmla="*/ 36 w 40"/>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16">
                    <a:moveTo>
                      <a:pt x="36" y="16"/>
                    </a:moveTo>
                    <a:cubicBezTo>
                      <a:pt x="35" y="16"/>
                      <a:pt x="34" y="15"/>
                      <a:pt x="33" y="14"/>
                    </a:cubicBezTo>
                    <a:cubicBezTo>
                      <a:pt x="30" y="10"/>
                      <a:pt x="25" y="8"/>
                      <a:pt x="20" y="8"/>
                    </a:cubicBezTo>
                    <a:cubicBezTo>
                      <a:pt x="15" y="8"/>
                      <a:pt x="11" y="10"/>
                      <a:pt x="7" y="14"/>
                    </a:cubicBezTo>
                    <a:cubicBezTo>
                      <a:pt x="6" y="16"/>
                      <a:pt x="4" y="16"/>
                      <a:pt x="2" y="15"/>
                    </a:cubicBezTo>
                    <a:cubicBezTo>
                      <a:pt x="0" y="14"/>
                      <a:pt x="0" y="11"/>
                      <a:pt x="1" y="10"/>
                    </a:cubicBezTo>
                    <a:cubicBezTo>
                      <a:pt x="6" y="4"/>
                      <a:pt x="13" y="0"/>
                      <a:pt x="20" y="0"/>
                    </a:cubicBezTo>
                    <a:cubicBezTo>
                      <a:pt x="28" y="0"/>
                      <a:pt x="34" y="4"/>
                      <a:pt x="39" y="10"/>
                    </a:cubicBezTo>
                    <a:cubicBezTo>
                      <a:pt x="40" y="11"/>
                      <a:pt x="40" y="14"/>
                      <a:pt x="38" y="15"/>
                    </a:cubicBezTo>
                    <a:cubicBezTo>
                      <a:pt x="38" y="16"/>
                      <a:pt x="37" y="16"/>
                      <a:pt x="36" y="16"/>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27" name="Freeform 24">
                <a:extLst>
                  <a:ext uri="{FF2B5EF4-FFF2-40B4-BE49-F238E27FC236}">
                    <a16:creationId xmlns:a16="http://schemas.microsoft.com/office/drawing/2014/main" id="{D85C39A4-4C5C-47B5-9CA7-CAEFA375F02B}"/>
                  </a:ext>
                </a:extLst>
              </p:cNvPr>
              <p:cNvSpPr>
                <a:spLocks/>
              </p:cNvSpPr>
              <p:nvPr/>
            </p:nvSpPr>
            <p:spPr bwMode="gray">
              <a:xfrm>
                <a:off x="4221" y="3184"/>
                <a:ext cx="253" cy="49"/>
              </a:xfrm>
              <a:custGeom>
                <a:avLst/>
                <a:gdLst>
                  <a:gd name="T0" fmla="*/ 133 w 140"/>
                  <a:gd name="T1" fmla="*/ 0 h 27"/>
                  <a:gd name="T2" fmla="*/ 0 w 140"/>
                  <a:gd name="T3" fmla="*/ 0 h 27"/>
                  <a:gd name="T4" fmla="*/ 0 w 140"/>
                  <a:gd name="T5" fmla="*/ 27 h 27"/>
                  <a:gd name="T6" fmla="*/ 133 w 140"/>
                  <a:gd name="T7" fmla="*/ 27 h 27"/>
                  <a:gd name="T8" fmla="*/ 140 w 140"/>
                  <a:gd name="T9" fmla="*/ 20 h 27"/>
                  <a:gd name="T10" fmla="*/ 140 w 140"/>
                  <a:gd name="T11" fmla="*/ 7 h 27"/>
                  <a:gd name="T12" fmla="*/ 133 w 14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40" h="27">
                    <a:moveTo>
                      <a:pt x="133" y="0"/>
                    </a:moveTo>
                    <a:cubicBezTo>
                      <a:pt x="0" y="0"/>
                      <a:pt x="0" y="0"/>
                      <a:pt x="0" y="0"/>
                    </a:cubicBezTo>
                    <a:cubicBezTo>
                      <a:pt x="0" y="27"/>
                      <a:pt x="0" y="27"/>
                      <a:pt x="0" y="27"/>
                    </a:cubicBezTo>
                    <a:cubicBezTo>
                      <a:pt x="133" y="27"/>
                      <a:pt x="133" y="27"/>
                      <a:pt x="133" y="27"/>
                    </a:cubicBezTo>
                    <a:cubicBezTo>
                      <a:pt x="137" y="27"/>
                      <a:pt x="140" y="24"/>
                      <a:pt x="140" y="20"/>
                    </a:cubicBezTo>
                    <a:cubicBezTo>
                      <a:pt x="140" y="7"/>
                      <a:pt x="140" y="7"/>
                      <a:pt x="140" y="7"/>
                    </a:cubicBezTo>
                    <a:cubicBezTo>
                      <a:pt x="140" y="3"/>
                      <a:pt x="137" y="0"/>
                      <a:pt x="133" y="0"/>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28" name="Oval 25">
                <a:extLst>
                  <a:ext uri="{FF2B5EF4-FFF2-40B4-BE49-F238E27FC236}">
                    <a16:creationId xmlns:a16="http://schemas.microsoft.com/office/drawing/2014/main" id="{D31EEE52-438D-408F-AF1F-085BCB0C0C2E}"/>
                  </a:ext>
                </a:extLst>
              </p:cNvPr>
              <p:cNvSpPr>
                <a:spLocks noChangeArrowheads="1"/>
              </p:cNvSpPr>
              <p:nvPr/>
            </p:nvSpPr>
            <p:spPr bwMode="gray">
              <a:xfrm>
                <a:off x="4427" y="3261"/>
                <a:ext cx="47" cy="47"/>
              </a:xfrm>
              <a:prstGeom prst="ellipse">
                <a:avLst/>
              </a:pr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29" name="Freeform 26">
                <a:extLst>
                  <a:ext uri="{FF2B5EF4-FFF2-40B4-BE49-F238E27FC236}">
                    <a16:creationId xmlns:a16="http://schemas.microsoft.com/office/drawing/2014/main" id="{6F18743D-FF76-4F83-85E9-DEB50EA93418}"/>
                  </a:ext>
                </a:extLst>
              </p:cNvPr>
              <p:cNvSpPr>
                <a:spLocks/>
              </p:cNvSpPr>
              <p:nvPr/>
            </p:nvSpPr>
            <p:spPr bwMode="gray">
              <a:xfrm>
                <a:off x="4414" y="3242"/>
                <a:ext cx="72" cy="29"/>
              </a:xfrm>
              <a:custGeom>
                <a:avLst/>
                <a:gdLst>
                  <a:gd name="T0" fmla="*/ 36 w 40"/>
                  <a:gd name="T1" fmla="*/ 16 h 16"/>
                  <a:gd name="T2" fmla="*/ 33 w 40"/>
                  <a:gd name="T3" fmla="*/ 14 h 16"/>
                  <a:gd name="T4" fmla="*/ 20 w 40"/>
                  <a:gd name="T5" fmla="*/ 8 h 16"/>
                  <a:gd name="T6" fmla="*/ 7 w 40"/>
                  <a:gd name="T7" fmla="*/ 14 h 16"/>
                  <a:gd name="T8" fmla="*/ 2 w 40"/>
                  <a:gd name="T9" fmla="*/ 15 h 16"/>
                  <a:gd name="T10" fmla="*/ 1 w 40"/>
                  <a:gd name="T11" fmla="*/ 10 h 16"/>
                  <a:gd name="T12" fmla="*/ 20 w 40"/>
                  <a:gd name="T13" fmla="*/ 0 h 16"/>
                  <a:gd name="T14" fmla="*/ 39 w 40"/>
                  <a:gd name="T15" fmla="*/ 10 h 16"/>
                  <a:gd name="T16" fmla="*/ 38 w 40"/>
                  <a:gd name="T17" fmla="*/ 15 h 16"/>
                  <a:gd name="T18" fmla="*/ 36 w 40"/>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16">
                    <a:moveTo>
                      <a:pt x="36" y="16"/>
                    </a:moveTo>
                    <a:cubicBezTo>
                      <a:pt x="35" y="16"/>
                      <a:pt x="33" y="15"/>
                      <a:pt x="33" y="14"/>
                    </a:cubicBezTo>
                    <a:cubicBezTo>
                      <a:pt x="30" y="10"/>
                      <a:pt x="25" y="8"/>
                      <a:pt x="20" y="8"/>
                    </a:cubicBezTo>
                    <a:cubicBezTo>
                      <a:pt x="15" y="8"/>
                      <a:pt x="10" y="10"/>
                      <a:pt x="7" y="14"/>
                    </a:cubicBezTo>
                    <a:cubicBezTo>
                      <a:pt x="6" y="16"/>
                      <a:pt x="4" y="16"/>
                      <a:pt x="2" y="15"/>
                    </a:cubicBezTo>
                    <a:cubicBezTo>
                      <a:pt x="0" y="14"/>
                      <a:pt x="0" y="11"/>
                      <a:pt x="1" y="10"/>
                    </a:cubicBezTo>
                    <a:cubicBezTo>
                      <a:pt x="6" y="4"/>
                      <a:pt x="13" y="0"/>
                      <a:pt x="20" y="0"/>
                    </a:cubicBezTo>
                    <a:cubicBezTo>
                      <a:pt x="27" y="0"/>
                      <a:pt x="34" y="4"/>
                      <a:pt x="39" y="10"/>
                    </a:cubicBezTo>
                    <a:cubicBezTo>
                      <a:pt x="40" y="11"/>
                      <a:pt x="40" y="14"/>
                      <a:pt x="38" y="15"/>
                    </a:cubicBezTo>
                    <a:cubicBezTo>
                      <a:pt x="37" y="16"/>
                      <a:pt x="37" y="16"/>
                      <a:pt x="36" y="16"/>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30" name="Freeform 27">
                <a:extLst>
                  <a:ext uri="{FF2B5EF4-FFF2-40B4-BE49-F238E27FC236}">
                    <a16:creationId xmlns:a16="http://schemas.microsoft.com/office/drawing/2014/main" id="{E2795FF0-B4CB-4FC2-A3FD-B7F004DACA06}"/>
                  </a:ext>
                </a:extLst>
              </p:cNvPr>
              <p:cNvSpPr>
                <a:spLocks/>
              </p:cNvSpPr>
              <p:nvPr/>
            </p:nvSpPr>
            <p:spPr bwMode="gray">
              <a:xfrm>
                <a:off x="3979" y="2938"/>
                <a:ext cx="478" cy="18"/>
              </a:xfrm>
              <a:custGeom>
                <a:avLst/>
                <a:gdLst>
                  <a:gd name="T0" fmla="*/ 0 w 265"/>
                  <a:gd name="T1" fmla="*/ 5 h 10"/>
                  <a:gd name="T2" fmla="*/ 5 w 265"/>
                  <a:gd name="T3" fmla="*/ 10 h 10"/>
                  <a:gd name="T4" fmla="*/ 261 w 265"/>
                  <a:gd name="T5" fmla="*/ 10 h 10"/>
                  <a:gd name="T6" fmla="*/ 265 w 265"/>
                  <a:gd name="T7" fmla="*/ 5 h 10"/>
                  <a:gd name="T8" fmla="*/ 265 w 265"/>
                  <a:gd name="T9" fmla="*/ 0 h 10"/>
                  <a:gd name="T10" fmla="*/ 0 w 265"/>
                  <a:gd name="T11" fmla="*/ 0 h 10"/>
                  <a:gd name="T12" fmla="*/ 0 w 265"/>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265" h="10">
                    <a:moveTo>
                      <a:pt x="0" y="5"/>
                    </a:moveTo>
                    <a:cubicBezTo>
                      <a:pt x="0" y="7"/>
                      <a:pt x="3" y="10"/>
                      <a:pt x="5" y="10"/>
                    </a:cubicBezTo>
                    <a:cubicBezTo>
                      <a:pt x="261" y="10"/>
                      <a:pt x="261" y="10"/>
                      <a:pt x="261" y="10"/>
                    </a:cubicBezTo>
                    <a:cubicBezTo>
                      <a:pt x="263" y="10"/>
                      <a:pt x="265" y="7"/>
                      <a:pt x="265" y="5"/>
                    </a:cubicBezTo>
                    <a:cubicBezTo>
                      <a:pt x="265" y="0"/>
                      <a:pt x="265" y="0"/>
                      <a:pt x="265" y="0"/>
                    </a:cubicBezTo>
                    <a:cubicBezTo>
                      <a:pt x="0" y="0"/>
                      <a:pt x="0" y="0"/>
                      <a:pt x="0" y="0"/>
                    </a:cubicBezTo>
                    <a:lnTo>
                      <a:pt x="0" y="5"/>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31" name="Freeform 28">
                <a:extLst>
                  <a:ext uri="{FF2B5EF4-FFF2-40B4-BE49-F238E27FC236}">
                    <a16:creationId xmlns:a16="http://schemas.microsoft.com/office/drawing/2014/main" id="{8CE9DA9E-1596-49AB-B96A-93B595D731F9}"/>
                  </a:ext>
                </a:extLst>
              </p:cNvPr>
              <p:cNvSpPr>
                <a:spLocks/>
              </p:cNvSpPr>
              <p:nvPr/>
            </p:nvSpPr>
            <p:spPr bwMode="gray">
              <a:xfrm>
                <a:off x="3554" y="2505"/>
                <a:ext cx="157" cy="59"/>
              </a:xfrm>
              <a:custGeom>
                <a:avLst/>
                <a:gdLst>
                  <a:gd name="T0" fmla="*/ 85 w 87"/>
                  <a:gd name="T1" fmla="*/ 0 h 33"/>
                  <a:gd name="T2" fmla="*/ 6 w 87"/>
                  <a:gd name="T3" fmla="*/ 21 h 33"/>
                  <a:gd name="T4" fmla="*/ 0 w 87"/>
                  <a:gd name="T5" fmla="*/ 28 h 33"/>
                  <a:gd name="T6" fmla="*/ 6 w 87"/>
                  <a:gd name="T7" fmla="*/ 33 h 33"/>
                  <a:gd name="T8" fmla="*/ 73 w 87"/>
                  <a:gd name="T9" fmla="*/ 33 h 33"/>
                  <a:gd name="T10" fmla="*/ 87 w 87"/>
                  <a:gd name="T11" fmla="*/ 27 h 33"/>
                  <a:gd name="T12" fmla="*/ 85 w 8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87" h="33">
                    <a:moveTo>
                      <a:pt x="85" y="0"/>
                    </a:moveTo>
                    <a:cubicBezTo>
                      <a:pt x="54" y="6"/>
                      <a:pt x="18" y="17"/>
                      <a:pt x="6" y="21"/>
                    </a:cubicBezTo>
                    <a:cubicBezTo>
                      <a:pt x="2" y="22"/>
                      <a:pt x="0" y="25"/>
                      <a:pt x="0" y="28"/>
                    </a:cubicBezTo>
                    <a:cubicBezTo>
                      <a:pt x="0" y="31"/>
                      <a:pt x="3" y="33"/>
                      <a:pt x="6" y="33"/>
                    </a:cubicBezTo>
                    <a:cubicBezTo>
                      <a:pt x="73" y="33"/>
                      <a:pt x="73" y="33"/>
                      <a:pt x="73" y="33"/>
                    </a:cubicBezTo>
                    <a:cubicBezTo>
                      <a:pt x="78" y="33"/>
                      <a:pt x="84" y="31"/>
                      <a:pt x="87" y="27"/>
                    </a:cubicBezTo>
                    <a:cubicBezTo>
                      <a:pt x="85" y="18"/>
                      <a:pt x="85" y="9"/>
                      <a:pt x="85" y="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32" name="Freeform 29">
                <a:extLst>
                  <a:ext uri="{FF2B5EF4-FFF2-40B4-BE49-F238E27FC236}">
                    <a16:creationId xmlns:a16="http://schemas.microsoft.com/office/drawing/2014/main" id="{63660D36-60F4-417C-98E8-23939D19E1CD}"/>
                  </a:ext>
                </a:extLst>
              </p:cNvPr>
              <p:cNvSpPr>
                <a:spLocks/>
              </p:cNvSpPr>
              <p:nvPr/>
            </p:nvSpPr>
            <p:spPr bwMode="gray">
              <a:xfrm>
                <a:off x="3745" y="2149"/>
                <a:ext cx="380" cy="419"/>
              </a:xfrm>
              <a:custGeom>
                <a:avLst/>
                <a:gdLst>
                  <a:gd name="T0" fmla="*/ 195 w 210"/>
                  <a:gd name="T1" fmla="*/ 12 h 232"/>
                  <a:gd name="T2" fmla="*/ 176 w 210"/>
                  <a:gd name="T3" fmla="*/ 1 h 232"/>
                  <a:gd name="T4" fmla="*/ 154 w 210"/>
                  <a:gd name="T5" fmla="*/ 7 h 232"/>
                  <a:gd name="T6" fmla="*/ 123 w 210"/>
                  <a:gd name="T7" fmla="*/ 109 h 232"/>
                  <a:gd name="T8" fmla="*/ 113 w 210"/>
                  <a:gd name="T9" fmla="*/ 176 h 232"/>
                  <a:gd name="T10" fmla="*/ 104 w 210"/>
                  <a:gd name="T11" fmla="*/ 175 h 232"/>
                  <a:gd name="T12" fmla="*/ 82 w 210"/>
                  <a:gd name="T13" fmla="*/ 176 h 232"/>
                  <a:gd name="T14" fmla="*/ 2 w 210"/>
                  <a:gd name="T15" fmla="*/ 192 h 232"/>
                  <a:gd name="T16" fmla="*/ 0 w 210"/>
                  <a:gd name="T17" fmla="*/ 209 h 232"/>
                  <a:gd name="T18" fmla="*/ 4 w 210"/>
                  <a:gd name="T19" fmla="*/ 228 h 232"/>
                  <a:gd name="T20" fmla="*/ 146 w 210"/>
                  <a:gd name="T21" fmla="*/ 228 h 232"/>
                  <a:gd name="T22" fmla="*/ 160 w 210"/>
                  <a:gd name="T23" fmla="*/ 215 h 232"/>
                  <a:gd name="T24" fmla="*/ 186 w 210"/>
                  <a:gd name="T25" fmla="*/ 132 h 232"/>
                  <a:gd name="T26" fmla="*/ 188 w 210"/>
                  <a:gd name="T27" fmla="*/ 124 h 232"/>
                  <a:gd name="T28" fmla="*/ 195 w 210"/>
                  <a:gd name="T29" fmla="*/ 1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32">
                    <a:moveTo>
                      <a:pt x="195" y="12"/>
                    </a:moveTo>
                    <a:cubicBezTo>
                      <a:pt x="191" y="6"/>
                      <a:pt x="184" y="2"/>
                      <a:pt x="176" y="1"/>
                    </a:cubicBezTo>
                    <a:cubicBezTo>
                      <a:pt x="168" y="0"/>
                      <a:pt x="161" y="2"/>
                      <a:pt x="154" y="7"/>
                    </a:cubicBezTo>
                    <a:cubicBezTo>
                      <a:pt x="138" y="20"/>
                      <a:pt x="127" y="55"/>
                      <a:pt x="123" y="109"/>
                    </a:cubicBezTo>
                    <a:cubicBezTo>
                      <a:pt x="122" y="123"/>
                      <a:pt x="114" y="170"/>
                      <a:pt x="113" y="176"/>
                    </a:cubicBezTo>
                    <a:cubicBezTo>
                      <a:pt x="104" y="175"/>
                      <a:pt x="104" y="175"/>
                      <a:pt x="104" y="175"/>
                    </a:cubicBezTo>
                    <a:cubicBezTo>
                      <a:pt x="98" y="175"/>
                      <a:pt x="91" y="175"/>
                      <a:pt x="82" y="176"/>
                    </a:cubicBezTo>
                    <a:cubicBezTo>
                      <a:pt x="46" y="179"/>
                      <a:pt x="3" y="187"/>
                      <a:pt x="2" y="192"/>
                    </a:cubicBezTo>
                    <a:cubicBezTo>
                      <a:pt x="1" y="195"/>
                      <a:pt x="0" y="201"/>
                      <a:pt x="0" y="209"/>
                    </a:cubicBezTo>
                    <a:cubicBezTo>
                      <a:pt x="0" y="219"/>
                      <a:pt x="3" y="226"/>
                      <a:pt x="4" y="228"/>
                    </a:cubicBezTo>
                    <a:cubicBezTo>
                      <a:pt x="4" y="228"/>
                      <a:pt x="103" y="232"/>
                      <a:pt x="146" y="228"/>
                    </a:cubicBezTo>
                    <a:cubicBezTo>
                      <a:pt x="153" y="228"/>
                      <a:pt x="158" y="221"/>
                      <a:pt x="160" y="215"/>
                    </a:cubicBezTo>
                    <a:cubicBezTo>
                      <a:pt x="160" y="215"/>
                      <a:pt x="177" y="167"/>
                      <a:pt x="186" y="132"/>
                    </a:cubicBezTo>
                    <a:cubicBezTo>
                      <a:pt x="188" y="124"/>
                      <a:pt x="188" y="124"/>
                      <a:pt x="188" y="124"/>
                    </a:cubicBezTo>
                    <a:cubicBezTo>
                      <a:pt x="198" y="84"/>
                      <a:pt x="210" y="34"/>
                      <a:pt x="195" y="12"/>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33" name="Freeform 30">
                <a:extLst>
                  <a:ext uri="{FF2B5EF4-FFF2-40B4-BE49-F238E27FC236}">
                    <a16:creationId xmlns:a16="http://schemas.microsoft.com/office/drawing/2014/main" id="{6378ABC2-BF82-4828-AB71-1F51B0898104}"/>
                  </a:ext>
                </a:extLst>
              </p:cNvPr>
              <p:cNvSpPr>
                <a:spLocks/>
              </p:cNvSpPr>
              <p:nvPr/>
            </p:nvSpPr>
            <p:spPr bwMode="gray">
              <a:xfrm>
                <a:off x="3706" y="2496"/>
                <a:ext cx="47" cy="65"/>
              </a:xfrm>
              <a:custGeom>
                <a:avLst/>
                <a:gdLst>
                  <a:gd name="T0" fmla="*/ 22 w 26"/>
                  <a:gd name="T1" fmla="*/ 17 h 36"/>
                  <a:gd name="T2" fmla="*/ 24 w 26"/>
                  <a:gd name="T3" fmla="*/ 0 h 36"/>
                  <a:gd name="T4" fmla="*/ 2 w 26"/>
                  <a:gd name="T5" fmla="*/ 3 h 36"/>
                  <a:gd name="T6" fmla="*/ 3 w 26"/>
                  <a:gd name="T7" fmla="*/ 36 h 36"/>
                  <a:gd name="T8" fmla="*/ 26 w 26"/>
                  <a:gd name="T9" fmla="*/ 36 h 36"/>
                  <a:gd name="T10" fmla="*/ 22 w 26"/>
                  <a:gd name="T11" fmla="*/ 17 h 36"/>
                </a:gdLst>
                <a:ahLst/>
                <a:cxnLst>
                  <a:cxn ang="0">
                    <a:pos x="T0" y="T1"/>
                  </a:cxn>
                  <a:cxn ang="0">
                    <a:pos x="T2" y="T3"/>
                  </a:cxn>
                  <a:cxn ang="0">
                    <a:pos x="T4" y="T5"/>
                  </a:cxn>
                  <a:cxn ang="0">
                    <a:pos x="T6" y="T7"/>
                  </a:cxn>
                  <a:cxn ang="0">
                    <a:pos x="T8" y="T9"/>
                  </a:cxn>
                  <a:cxn ang="0">
                    <a:pos x="T10" y="T11"/>
                  </a:cxn>
                </a:cxnLst>
                <a:rect l="0" t="0" r="r" b="b"/>
                <a:pathLst>
                  <a:path w="26" h="36">
                    <a:moveTo>
                      <a:pt x="22" y="17"/>
                    </a:moveTo>
                    <a:cubicBezTo>
                      <a:pt x="22" y="9"/>
                      <a:pt x="23" y="3"/>
                      <a:pt x="24" y="0"/>
                    </a:cubicBezTo>
                    <a:cubicBezTo>
                      <a:pt x="17" y="1"/>
                      <a:pt x="5" y="2"/>
                      <a:pt x="2" y="3"/>
                    </a:cubicBezTo>
                    <a:cubicBezTo>
                      <a:pt x="0" y="14"/>
                      <a:pt x="1" y="25"/>
                      <a:pt x="3" y="36"/>
                    </a:cubicBezTo>
                    <a:cubicBezTo>
                      <a:pt x="9" y="36"/>
                      <a:pt x="20" y="36"/>
                      <a:pt x="26" y="36"/>
                    </a:cubicBezTo>
                    <a:cubicBezTo>
                      <a:pt x="25" y="34"/>
                      <a:pt x="22" y="27"/>
                      <a:pt x="22" y="1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34" name="Freeform 31">
                <a:extLst>
                  <a:ext uri="{FF2B5EF4-FFF2-40B4-BE49-F238E27FC236}">
                    <a16:creationId xmlns:a16="http://schemas.microsoft.com/office/drawing/2014/main" id="{C5AAF920-585D-42D0-8376-06F00AE44D53}"/>
                  </a:ext>
                </a:extLst>
              </p:cNvPr>
              <p:cNvSpPr>
                <a:spLocks/>
              </p:cNvSpPr>
              <p:nvPr/>
            </p:nvSpPr>
            <p:spPr bwMode="gray">
              <a:xfrm>
                <a:off x="3984" y="2071"/>
                <a:ext cx="439" cy="571"/>
              </a:xfrm>
              <a:custGeom>
                <a:avLst/>
                <a:gdLst>
                  <a:gd name="T0" fmla="*/ 211 w 243"/>
                  <a:gd name="T1" fmla="*/ 42 h 316"/>
                  <a:gd name="T2" fmla="*/ 171 w 243"/>
                  <a:gd name="T3" fmla="*/ 29 h 316"/>
                  <a:gd name="T4" fmla="*/ 172 w 243"/>
                  <a:gd name="T5" fmla="*/ 29 h 316"/>
                  <a:gd name="T6" fmla="*/ 152 w 243"/>
                  <a:gd name="T7" fmla="*/ 0 h 316"/>
                  <a:gd name="T8" fmla="*/ 95 w 243"/>
                  <a:gd name="T9" fmla="*/ 31 h 316"/>
                  <a:gd name="T10" fmla="*/ 84 w 243"/>
                  <a:gd name="T11" fmla="*/ 11 h 316"/>
                  <a:gd name="T12" fmla="*/ 63 w 243"/>
                  <a:gd name="T13" fmla="*/ 29 h 316"/>
                  <a:gd name="T14" fmla="*/ 36 w 243"/>
                  <a:gd name="T15" fmla="*/ 39 h 316"/>
                  <a:gd name="T16" fmla="*/ 25 w 243"/>
                  <a:gd name="T17" fmla="*/ 186 h 316"/>
                  <a:gd name="T18" fmla="*/ 35 w 243"/>
                  <a:gd name="T19" fmla="*/ 309 h 316"/>
                  <a:gd name="T20" fmla="*/ 118 w 243"/>
                  <a:gd name="T21" fmla="*/ 316 h 316"/>
                  <a:gd name="T22" fmla="*/ 204 w 243"/>
                  <a:gd name="T23" fmla="*/ 309 h 316"/>
                  <a:gd name="T24" fmla="*/ 216 w 243"/>
                  <a:gd name="T25" fmla="*/ 186 h 316"/>
                  <a:gd name="T26" fmla="*/ 211 w 243"/>
                  <a:gd name="T27" fmla="*/ 4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3" h="316">
                    <a:moveTo>
                      <a:pt x="211" y="42"/>
                    </a:moveTo>
                    <a:cubicBezTo>
                      <a:pt x="203" y="40"/>
                      <a:pt x="179" y="32"/>
                      <a:pt x="171" y="29"/>
                    </a:cubicBezTo>
                    <a:cubicBezTo>
                      <a:pt x="172" y="29"/>
                      <a:pt x="172" y="29"/>
                      <a:pt x="172" y="29"/>
                    </a:cubicBezTo>
                    <a:cubicBezTo>
                      <a:pt x="152" y="0"/>
                      <a:pt x="152" y="0"/>
                      <a:pt x="152" y="0"/>
                    </a:cubicBezTo>
                    <a:cubicBezTo>
                      <a:pt x="152" y="0"/>
                      <a:pt x="129" y="26"/>
                      <a:pt x="95" y="31"/>
                    </a:cubicBezTo>
                    <a:cubicBezTo>
                      <a:pt x="84" y="23"/>
                      <a:pt x="85" y="15"/>
                      <a:pt x="84" y="11"/>
                    </a:cubicBezTo>
                    <a:cubicBezTo>
                      <a:pt x="82" y="11"/>
                      <a:pt x="63" y="29"/>
                      <a:pt x="63" y="29"/>
                    </a:cubicBezTo>
                    <a:cubicBezTo>
                      <a:pt x="56" y="31"/>
                      <a:pt x="44" y="36"/>
                      <a:pt x="36" y="39"/>
                    </a:cubicBezTo>
                    <a:cubicBezTo>
                      <a:pt x="0" y="54"/>
                      <a:pt x="17" y="123"/>
                      <a:pt x="25" y="186"/>
                    </a:cubicBezTo>
                    <a:cubicBezTo>
                      <a:pt x="27" y="199"/>
                      <a:pt x="25" y="305"/>
                      <a:pt x="35" y="309"/>
                    </a:cubicBezTo>
                    <a:cubicBezTo>
                      <a:pt x="35" y="309"/>
                      <a:pt x="73" y="316"/>
                      <a:pt x="118" y="316"/>
                    </a:cubicBezTo>
                    <a:cubicBezTo>
                      <a:pt x="162" y="316"/>
                      <a:pt x="204" y="309"/>
                      <a:pt x="204" y="309"/>
                    </a:cubicBezTo>
                    <a:cubicBezTo>
                      <a:pt x="212" y="306"/>
                      <a:pt x="214" y="201"/>
                      <a:pt x="216" y="186"/>
                    </a:cubicBezTo>
                    <a:cubicBezTo>
                      <a:pt x="225" y="112"/>
                      <a:pt x="243" y="50"/>
                      <a:pt x="211" y="42"/>
                    </a:cubicBezTo>
                    <a:close/>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35" name="Freeform 32">
                <a:extLst>
                  <a:ext uri="{FF2B5EF4-FFF2-40B4-BE49-F238E27FC236}">
                    <a16:creationId xmlns:a16="http://schemas.microsoft.com/office/drawing/2014/main" id="{3B510AD7-993F-47E9-9916-A9FFB1215386}"/>
                  </a:ext>
                </a:extLst>
              </p:cNvPr>
              <p:cNvSpPr>
                <a:spLocks/>
              </p:cNvSpPr>
              <p:nvPr/>
            </p:nvSpPr>
            <p:spPr bwMode="gray">
              <a:xfrm>
                <a:off x="4121" y="2129"/>
                <a:ext cx="60" cy="65"/>
              </a:xfrm>
              <a:custGeom>
                <a:avLst/>
                <a:gdLst>
                  <a:gd name="T0" fmla="*/ 19 w 33"/>
                  <a:gd name="T1" fmla="*/ 0 h 36"/>
                  <a:gd name="T2" fmla="*/ 19 w 33"/>
                  <a:gd name="T3" fmla="*/ 0 h 36"/>
                  <a:gd name="T4" fmla="*/ 0 w 33"/>
                  <a:gd name="T5" fmla="*/ 23 h 36"/>
                  <a:gd name="T6" fmla="*/ 3 w 33"/>
                  <a:gd name="T7" fmla="*/ 36 h 36"/>
                  <a:gd name="T8" fmla="*/ 22 w 33"/>
                  <a:gd name="T9" fmla="*/ 36 h 36"/>
                  <a:gd name="T10" fmla="*/ 33 w 33"/>
                  <a:gd name="T11" fmla="*/ 23 h 36"/>
                  <a:gd name="T12" fmla="*/ 19 w 33"/>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33" h="36">
                    <a:moveTo>
                      <a:pt x="19" y="0"/>
                    </a:moveTo>
                    <a:cubicBezTo>
                      <a:pt x="19" y="0"/>
                      <a:pt x="19" y="0"/>
                      <a:pt x="19" y="0"/>
                    </a:cubicBezTo>
                    <a:cubicBezTo>
                      <a:pt x="14" y="4"/>
                      <a:pt x="5" y="16"/>
                      <a:pt x="0" y="23"/>
                    </a:cubicBezTo>
                    <a:cubicBezTo>
                      <a:pt x="3" y="36"/>
                      <a:pt x="3" y="36"/>
                      <a:pt x="3" y="36"/>
                    </a:cubicBezTo>
                    <a:cubicBezTo>
                      <a:pt x="22" y="36"/>
                      <a:pt x="22" y="36"/>
                      <a:pt x="22" y="36"/>
                    </a:cubicBezTo>
                    <a:cubicBezTo>
                      <a:pt x="33" y="23"/>
                      <a:pt x="33" y="23"/>
                      <a:pt x="33" y="23"/>
                    </a:cubicBezTo>
                    <a:cubicBezTo>
                      <a:pt x="29" y="16"/>
                      <a:pt x="23" y="8"/>
                      <a:pt x="19" y="0"/>
                    </a:cubicBezTo>
                    <a:close/>
                  </a:path>
                </a:pathLst>
              </a:custGeom>
              <a:solidFill>
                <a:srgbClr val="585F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36" name="Freeform 33">
                <a:extLst>
                  <a:ext uri="{FF2B5EF4-FFF2-40B4-BE49-F238E27FC236}">
                    <a16:creationId xmlns:a16="http://schemas.microsoft.com/office/drawing/2014/main" id="{9C6ACA9F-0A6B-4E22-BB71-7569C10D09C7}"/>
                  </a:ext>
                </a:extLst>
              </p:cNvPr>
              <p:cNvSpPr>
                <a:spLocks/>
              </p:cNvSpPr>
              <p:nvPr/>
            </p:nvSpPr>
            <p:spPr bwMode="gray">
              <a:xfrm>
                <a:off x="4094" y="2194"/>
                <a:ext cx="101" cy="425"/>
              </a:xfrm>
              <a:custGeom>
                <a:avLst/>
                <a:gdLst>
                  <a:gd name="T0" fmla="*/ 47 w 101"/>
                  <a:gd name="T1" fmla="*/ 425 h 425"/>
                  <a:gd name="T2" fmla="*/ 101 w 101"/>
                  <a:gd name="T3" fmla="*/ 356 h 425"/>
                  <a:gd name="T4" fmla="*/ 67 w 101"/>
                  <a:gd name="T5" fmla="*/ 0 h 425"/>
                  <a:gd name="T6" fmla="*/ 33 w 101"/>
                  <a:gd name="T7" fmla="*/ 0 h 425"/>
                  <a:gd name="T8" fmla="*/ 0 w 101"/>
                  <a:gd name="T9" fmla="*/ 356 h 425"/>
                  <a:gd name="T10" fmla="*/ 47 w 101"/>
                  <a:gd name="T11" fmla="*/ 425 h 425"/>
                </a:gdLst>
                <a:ahLst/>
                <a:cxnLst>
                  <a:cxn ang="0">
                    <a:pos x="T0" y="T1"/>
                  </a:cxn>
                  <a:cxn ang="0">
                    <a:pos x="T2" y="T3"/>
                  </a:cxn>
                  <a:cxn ang="0">
                    <a:pos x="T4" y="T5"/>
                  </a:cxn>
                  <a:cxn ang="0">
                    <a:pos x="T6" y="T7"/>
                  </a:cxn>
                  <a:cxn ang="0">
                    <a:pos x="T8" y="T9"/>
                  </a:cxn>
                  <a:cxn ang="0">
                    <a:pos x="T10" y="T11"/>
                  </a:cxn>
                </a:cxnLst>
                <a:rect l="0" t="0" r="r" b="b"/>
                <a:pathLst>
                  <a:path w="101" h="425">
                    <a:moveTo>
                      <a:pt x="47" y="425"/>
                    </a:moveTo>
                    <a:lnTo>
                      <a:pt x="101" y="356"/>
                    </a:lnTo>
                    <a:lnTo>
                      <a:pt x="67" y="0"/>
                    </a:lnTo>
                    <a:lnTo>
                      <a:pt x="33" y="0"/>
                    </a:lnTo>
                    <a:lnTo>
                      <a:pt x="0" y="356"/>
                    </a:lnTo>
                    <a:lnTo>
                      <a:pt x="47" y="425"/>
                    </a:lnTo>
                    <a:close/>
                  </a:path>
                </a:pathLst>
              </a:custGeom>
              <a:solidFill>
                <a:srgbClr val="585F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37" name="Freeform 34">
                <a:extLst>
                  <a:ext uri="{FF2B5EF4-FFF2-40B4-BE49-F238E27FC236}">
                    <a16:creationId xmlns:a16="http://schemas.microsoft.com/office/drawing/2014/main" id="{D4DE4A56-BFFB-4E12-BEB8-CE1EAEA38627}"/>
                  </a:ext>
                </a:extLst>
              </p:cNvPr>
              <p:cNvSpPr>
                <a:spLocks/>
              </p:cNvSpPr>
              <p:nvPr/>
            </p:nvSpPr>
            <p:spPr bwMode="gray">
              <a:xfrm>
                <a:off x="4156" y="2071"/>
                <a:ext cx="139" cy="118"/>
              </a:xfrm>
              <a:custGeom>
                <a:avLst/>
                <a:gdLst>
                  <a:gd name="T0" fmla="*/ 57 w 77"/>
                  <a:gd name="T1" fmla="*/ 0 h 65"/>
                  <a:gd name="T2" fmla="*/ 77 w 77"/>
                  <a:gd name="T3" fmla="*/ 29 h 65"/>
                  <a:gd name="T4" fmla="*/ 21 w 77"/>
                  <a:gd name="T5" fmla="*/ 65 h 65"/>
                  <a:gd name="T6" fmla="*/ 0 w 77"/>
                  <a:gd name="T7" fmla="*/ 31 h 65"/>
                  <a:gd name="T8" fmla="*/ 57 w 77"/>
                  <a:gd name="T9" fmla="*/ 0 h 65"/>
                </a:gdLst>
                <a:ahLst/>
                <a:cxnLst>
                  <a:cxn ang="0">
                    <a:pos x="T0" y="T1"/>
                  </a:cxn>
                  <a:cxn ang="0">
                    <a:pos x="T2" y="T3"/>
                  </a:cxn>
                  <a:cxn ang="0">
                    <a:pos x="T4" y="T5"/>
                  </a:cxn>
                  <a:cxn ang="0">
                    <a:pos x="T6" y="T7"/>
                  </a:cxn>
                  <a:cxn ang="0">
                    <a:pos x="T8" y="T9"/>
                  </a:cxn>
                </a:cxnLst>
                <a:rect l="0" t="0" r="r" b="b"/>
                <a:pathLst>
                  <a:path w="77" h="65">
                    <a:moveTo>
                      <a:pt x="57" y="0"/>
                    </a:moveTo>
                    <a:cubicBezTo>
                      <a:pt x="77" y="29"/>
                      <a:pt x="77" y="29"/>
                      <a:pt x="77" y="29"/>
                    </a:cubicBezTo>
                    <a:cubicBezTo>
                      <a:pt x="21" y="65"/>
                      <a:pt x="21" y="65"/>
                      <a:pt x="21" y="65"/>
                    </a:cubicBezTo>
                    <a:cubicBezTo>
                      <a:pt x="21" y="65"/>
                      <a:pt x="8" y="46"/>
                      <a:pt x="0" y="31"/>
                    </a:cubicBezTo>
                    <a:cubicBezTo>
                      <a:pt x="34" y="26"/>
                      <a:pt x="57" y="0"/>
                      <a:pt x="5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38" name="Freeform 35">
                <a:extLst>
                  <a:ext uri="{FF2B5EF4-FFF2-40B4-BE49-F238E27FC236}">
                    <a16:creationId xmlns:a16="http://schemas.microsoft.com/office/drawing/2014/main" id="{D41CA207-C264-4648-A850-3776F3E07C85}"/>
                  </a:ext>
                </a:extLst>
              </p:cNvPr>
              <p:cNvSpPr>
                <a:spLocks/>
              </p:cNvSpPr>
              <p:nvPr/>
            </p:nvSpPr>
            <p:spPr bwMode="gray">
              <a:xfrm>
                <a:off x="4138" y="2001"/>
                <a:ext cx="119" cy="126"/>
              </a:xfrm>
              <a:custGeom>
                <a:avLst/>
                <a:gdLst>
                  <a:gd name="T0" fmla="*/ 66 w 66"/>
                  <a:gd name="T1" fmla="*/ 40 h 70"/>
                  <a:gd name="T2" fmla="*/ 66 w 66"/>
                  <a:gd name="T3" fmla="*/ 0 h 70"/>
                  <a:gd name="T4" fmla="*/ 0 w 66"/>
                  <a:gd name="T5" fmla="*/ 41 h 70"/>
                  <a:gd name="T6" fmla="*/ 0 w 66"/>
                  <a:gd name="T7" fmla="*/ 52 h 70"/>
                  <a:gd name="T8" fmla="*/ 10 w 66"/>
                  <a:gd name="T9" fmla="*/ 70 h 70"/>
                  <a:gd name="T10" fmla="*/ 66 w 66"/>
                  <a:gd name="T11" fmla="*/ 40 h 70"/>
                </a:gdLst>
                <a:ahLst/>
                <a:cxnLst>
                  <a:cxn ang="0">
                    <a:pos x="T0" y="T1"/>
                  </a:cxn>
                  <a:cxn ang="0">
                    <a:pos x="T2" y="T3"/>
                  </a:cxn>
                  <a:cxn ang="0">
                    <a:pos x="T4" y="T5"/>
                  </a:cxn>
                  <a:cxn ang="0">
                    <a:pos x="T6" y="T7"/>
                  </a:cxn>
                  <a:cxn ang="0">
                    <a:pos x="T8" y="T9"/>
                  </a:cxn>
                  <a:cxn ang="0">
                    <a:pos x="T10" y="T11"/>
                  </a:cxn>
                </a:cxnLst>
                <a:rect l="0" t="0" r="r" b="b"/>
                <a:pathLst>
                  <a:path w="66" h="70">
                    <a:moveTo>
                      <a:pt x="66" y="40"/>
                    </a:moveTo>
                    <a:cubicBezTo>
                      <a:pt x="66" y="0"/>
                      <a:pt x="66" y="0"/>
                      <a:pt x="66" y="0"/>
                    </a:cubicBezTo>
                    <a:cubicBezTo>
                      <a:pt x="51" y="15"/>
                      <a:pt x="24" y="32"/>
                      <a:pt x="0" y="41"/>
                    </a:cubicBezTo>
                    <a:cubicBezTo>
                      <a:pt x="0" y="52"/>
                      <a:pt x="0" y="52"/>
                      <a:pt x="0" y="52"/>
                    </a:cubicBezTo>
                    <a:cubicBezTo>
                      <a:pt x="0" y="56"/>
                      <a:pt x="0" y="63"/>
                      <a:pt x="10" y="70"/>
                    </a:cubicBezTo>
                    <a:cubicBezTo>
                      <a:pt x="42" y="65"/>
                      <a:pt x="64" y="42"/>
                      <a:pt x="66" y="4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39" name="Freeform 36">
                <a:extLst>
                  <a:ext uri="{FF2B5EF4-FFF2-40B4-BE49-F238E27FC236}">
                    <a16:creationId xmlns:a16="http://schemas.microsoft.com/office/drawing/2014/main" id="{AEC37345-0619-405A-A43F-2B5C015434B1}"/>
                  </a:ext>
                </a:extLst>
              </p:cNvPr>
              <p:cNvSpPr>
                <a:spLocks/>
              </p:cNvSpPr>
              <p:nvPr/>
            </p:nvSpPr>
            <p:spPr bwMode="gray">
              <a:xfrm>
                <a:off x="4098" y="2091"/>
                <a:ext cx="58" cy="92"/>
              </a:xfrm>
              <a:custGeom>
                <a:avLst/>
                <a:gdLst>
                  <a:gd name="T0" fmla="*/ 21 w 32"/>
                  <a:gd name="T1" fmla="*/ 0 h 51"/>
                  <a:gd name="T2" fmla="*/ 0 w 32"/>
                  <a:gd name="T3" fmla="*/ 18 h 51"/>
                  <a:gd name="T4" fmla="*/ 7 w 32"/>
                  <a:gd name="T5" fmla="*/ 51 h 51"/>
                  <a:gd name="T6" fmla="*/ 32 w 32"/>
                  <a:gd name="T7" fmla="*/ 20 h 51"/>
                  <a:gd name="T8" fmla="*/ 21 w 32"/>
                  <a:gd name="T9" fmla="*/ 0 h 51"/>
                </a:gdLst>
                <a:ahLst/>
                <a:cxnLst>
                  <a:cxn ang="0">
                    <a:pos x="T0" y="T1"/>
                  </a:cxn>
                  <a:cxn ang="0">
                    <a:pos x="T2" y="T3"/>
                  </a:cxn>
                  <a:cxn ang="0">
                    <a:pos x="T4" y="T5"/>
                  </a:cxn>
                  <a:cxn ang="0">
                    <a:pos x="T6" y="T7"/>
                  </a:cxn>
                  <a:cxn ang="0">
                    <a:pos x="T8" y="T9"/>
                  </a:cxn>
                </a:cxnLst>
                <a:rect l="0" t="0" r="r" b="b"/>
                <a:pathLst>
                  <a:path w="32" h="51">
                    <a:moveTo>
                      <a:pt x="21" y="0"/>
                    </a:moveTo>
                    <a:cubicBezTo>
                      <a:pt x="19" y="0"/>
                      <a:pt x="0" y="18"/>
                      <a:pt x="0" y="18"/>
                    </a:cubicBezTo>
                    <a:cubicBezTo>
                      <a:pt x="7" y="51"/>
                      <a:pt x="7" y="51"/>
                      <a:pt x="7" y="51"/>
                    </a:cubicBezTo>
                    <a:cubicBezTo>
                      <a:pt x="7" y="51"/>
                      <a:pt x="25" y="28"/>
                      <a:pt x="32" y="20"/>
                    </a:cubicBezTo>
                    <a:cubicBezTo>
                      <a:pt x="21" y="12"/>
                      <a:pt x="22" y="4"/>
                      <a:pt x="2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40" name="Freeform 37">
                <a:extLst>
                  <a:ext uri="{FF2B5EF4-FFF2-40B4-BE49-F238E27FC236}">
                    <a16:creationId xmlns:a16="http://schemas.microsoft.com/office/drawing/2014/main" id="{23E3B66B-D6D4-42A5-8FF8-E90F59934AE2}"/>
                  </a:ext>
                </a:extLst>
              </p:cNvPr>
              <p:cNvSpPr>
                <a:spLocks/>
              </p:cNvSpPr>
              <p:nvPr/>
            </p:nvSpPr>
            <p:spPr bwMode="gray">
              <a:xfrm>
                <a:off x="4029" y="2656"/>
                <a:ext cx="340" cy="208"/>
              </a:xfrm>
              <a:custGeom>
                <a:avLst/>
                <a:gdLst>
                  <a:gd name="T0" fmla="*/ 181 w 188"/>
                  <a:gd name="T1" fmla="*/ 1 h 115"/>
                  <a:gd name="T2" fmla="*/ 180 w 188"/>
                  <a:gd name="T3" fmla="*/ 0 h 115"/>
                  <a:gd name="T4" fmla="*/ 95 w 188"/>
                  <a:gd name="T5" fmla="*/ 7 h 115"/>
                  <a:gd name="T6" fmla="*/ 8 w 188"/>
                  <a:gd name="T7" fmla="*/ 0 h 115"/>
                  <a:gd name="T8" fmla="*/ 8 w 188"/>
                  <a:gd name="T9" fmla="*/ 1 h 115"/>
                  <a:gd name="T10" fmla="*/ 0 w 188"/>
                  <a:gd name="T11" fmla="*/ 52 h 115"/>
                  <a:gd name="T12" fmla="*/ 65 w 188"/>
                  <a:gd name="T13" fmla="*/ 115 h 115"/>
                  <a:gd name="T14" fmla="*/ 124 w 188"/>
                  <a:gd name="T15" fmla="*/ 115 h 115"/>
                  <a:gd name="T16" fmla="*/ 188 w 188"/>
                  <a:gd name="T17" fmla="*/ 52 h 115"/>
                  <a:gd name="T18" fmla="*/ 181 w 188"/>
                  <a:gd name="T19" fmla="*/ 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115">
                    <a:moveTo>
                      <a:pt x="181" y="1"/>
                    </a:moveTo>
                    <a:cubicBezTo>
                      <a:pt x="180" y="0"/>
                      <a:pt x="180" y="0"/>
                      <a:pt x="180" y="0"/>
                    </a:cubicBezTo>
                    <a:cubicBezTo>
                      <a:pt x="180" y="0"/>
                      <a:pt x="141" y="7"/>
                      <a:pt x="95" y="7"/>
                    </a:cubicBezTo>
                    <a:cubicBezTo>
                      <a:pt x="51" y="7"/>
                      <a:pt x="10" y="0"/>
                      <a:pt x="8" y="0"/>
                    </a:cubicBezTo>
                    <a:cubicBezTo>
                      <a:pt x="8" y="1"/>
                      <a:pt x="8" y="1"/>
                      <a:pt x="8" y="1"/>
                    </a:cubicBezTo>
                    <a:cubicBezTo>
                      <a:pt x="7" y="1"/>
                      <a:pt x="0" y="18"/>
                      <a:pt x="0" y="52"/>
                    </a:cubicBezTo>
                    <a:cubicBezTo>
                      <a:pt x="0" y="86"/>
                      <a:pt x="29" y="115"/>
                      <a:pt x="65" y="115"/>
                    </a:cubicBezTo>
                    <a:cubicBezTo>
                      <a:pt x="124" y="115"/>
                      <a:pt x="124" y="115"/>
                      <a:pt x="124" y="115"/>
                    </a:cubicBezTo>
                    <a:cubicBezTo>
                      <a:pt x="159" y="115"/>
                      <a:pt x="188" y="86"/>
                      <a:pt x="188" y="52"/>
                    </a:cubicBezTo>
                    <a:cubicBezTo>
                      <a:pt x="188" y="19"/>
                      <a:pt x="181" y="1"/>
                      <a:pt x="181" y="1"/>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41" name="Freeform 38">
                <a:extLst>
                  <a:ext uri="{FF2B5EF4-FFF2-40B4-BE49-F238E27FC236}">
                    <a16:creationId xmlns:a16="http://schemas.microsoft.com/office/drawing/2014/main" id="{F5B524AB-28A7-450F-AB15-33C303B523D4}"/>
                  </a:ext>
                </a:extLst>
              </p:cNvPr>
              <p:cNvSpPr>
                <a:spLocks/>
              </p:cNvSpPr>
              <p:nvPr/>
            </p:nvSpPr>
            <p:spPr bwMode="gray">
              <a:xfrm>
                <a:off x="4029" y="2656"/>
                <a:ext cx="101" cy="206"/>
              </a:xfrm>
              <a:custGeom>
                <a:avLst/>
                <a:gdLst>
                  <a:gd name="T0" fmla="*/ 56 w 56"/>
                  <a:gd name="T1" fmla="*/ 5 h 114"/>
                  <a:gd name="T2" fmla="*/ 8 w 56"/>
                  <a:gd name="T3" fmla="*/ 0 h 114"/>
                  <a:gd name="T4" fmla="*/ 8 w 56"/>
                  <a:gd name="T5" fmla="*/ 1 h 114"/>
                  <a:gd name="T6" fmla="*/ 0 w 56"/>
                  <a:gd name="T7" fmla="*/ 52 h 114"/>
                  <a:gd name="T8" fmla="*/ 56 w 56"/>
                  <a:gd name="T9" fmla="*/ 114 h 114"/>
                  <a:gd name="T10" fmla="*/ 56 w 56"/>
                  <a:gd name="T11" fmla="*/ 5 h 114"/>
                </a:gdLst>
                <a:ahLst/>
                <a:cxnLst>
                  <a:cxn ang="0">
                    <a:pos x="T0" y="T1"/>
                  </a:cxn>
                  <a:cxn ang="0">
                    <a:pos x="T2" y="T3"/>
                  </a:cxn>
                  <a:cxn ang="0">
                    <a:pos x="T4" y="T5"/>
                  </a:cxn>
                  <a:cxn ang="0">
                    <a:pos x="T6" y="T7"/>
                  </a:cxn>
                  <a:cxn ang="0">
                    <a:pos x="T8" y="T9"/>
                  </a:cxn>
                  <a:cxn ang="0">
                    <a:pos x="T10" y="T11"/>
                  </a:cxn>
                </a:cxnLst>
                <a:rect l="0" t="0" r="r" b="b"/>
                <a:pathLst>
                  <a:path w="56" h="114">
                    <a:moveTo>
                      <a:pt x="56" y="5"/>
                    </a:moveTo>
                    <a:cubicBezTo>
                      <a:pt x="29" y="3"/>
                      <a:pt x="10" y="0"/>
                      <a:pt x="8" y="0"/>
                    </a:cubicBezTo>
                    <a:cubicBezTo>
                      <a:pt x="8" y="1"/>
                      <a:pt x="8" y="1"/>
                      <a:pt x="8" y="1"/>
                    </a:cubicBezTo>
                    <a:cubicBezTo>
                      <a:pt x="7" y="1"/>
                      <a:pt x="0" y="18"/>
                      <a:pt x="0" y="52"/>
                    </a:cubicBezTo>
                    <a:cubicBezTo>
                      <a:pt x="0" y="83"/>
                      <a:pt x="24" y="109"/>
                      <a:pt x="56" y="114"/>
                    </a:cubicBezTo>
                    <a:lnTo>
                      <a:pt x="56" y="5"/>
                    </a:lnTo>
                    <a:close/>
                  </a:path>
                </a:pathLst>
              </a:custGeom>
              <a:solidFill>
                <a:srgbClr val="3636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42" name="Freeform 39">
                <a:extLst>
                  <a:ext uri="{FF2B5EF4-FFF2-40B4-BE49-F238E27FC236}">
                    <a16:creationId xmlns:a16="http://schemas.microsoft.com/office/drawing/2014/main" id="{7255E3EA-8264-401A-8B49-F732D2300B2C}"/>
                  </a:ext>
                </a:extLst>
              </p:cNvPr>
              <p:cNvSpPr>
                <a:spLocks/>
              </p:cNvSpPr>
              <p:nvPr/>
            </p:nvSpPr>
            <p:spPr bwMode="gray">
              <a:xfrm>
                <a:off x="3494" y="3189"/>
                <a:ext cx="273" cy="109"/>
              </a:xfrm>
              <a:custGeom>
                <a:avLst/>
                <a:gdLst>
                  <a:gd name="T0" fmla="*/ 146 w 151"/>
                  <a:gd name="T1" fmla="*/ 6 h 60"/>
                  <a:gd name="T2" fmla="*/ 101 w 151"/>
                  <a:gd name="T3" fmla="*/ 0 h 60"/>
                  <a:gd name="T4" fmla="*/ 74 w 151"/>
                  <a:gd name="T5" fmla="*/ 27 h 60"/>
                  <a:gd name="T6" fmla="*/ 8 w 151"/>
                  <a:gd name="T7" fmla="*/ 60 h 60"/>
                  <a:gd name="T8" fmla="*/ 139 w 151"/>
                  <a:gd name="T9" fmla="*/ 60 h 60"/>
                  <a:gd name="T10" fmla="*/ 145 w 151"/>
                  <a:gd name="T11" fmla="*/ 24 h 60"/>
                  <a:gd name="T12" fmla="*/ 146 w 151"/>
                  <a:gd name="T13" fmla="*/ 6 h 60"/>
                </a:gdLst>
                <a:ahLst/>
                <a:cxnLst>
                  <a:cxn ang="0">
                    <a:pos x="T0" y="T1"/>
                  </a:cxn>
                  <a:cxn ang="0">
                    <a:pos x="T2" y="T3"/>
                  </a:cxn>
                  <a:cxn ang="0">
                    <a:pos x="T4" y="T5"/>
                  </a:cxn>
                  <a:cxn ang="0">
                    <a:pos x="T6" y="T7"/>
                  </a:cxn>
                  <a:cxn ang="0">
                    <a:pos x="T8" y="T9"/>
                  </a:cxn>
                  <a:cxn ang="0">
                    <a:pos x="T10" y="T11"/>
                  </a:cxn>
                  <a:cxn ang="0">
                    <a:pos x="T12" y="T13"/>
                  </a:cxn>
                </a:cxnLst>
                <a:rect l="0" t="0" r="r" b="b"/>
                <a:pathLst>
                  <a:path w="151" h="60">
                    <a:moveTo>
                      <a:pt x="146" y="6"/>
                    </a:moveTo>
                    <a:cubicBezTo>
                      <a:pt x="129" y="9"/>
                      <a:pt x="111" y="4"/>
                      <a:pt x="101" y="0"/>
                    </a:cubicBezTo>
                    <a:cubicBezTo>
                      <a:pt x="97" y="10"/>
                      <a:pt x="89" y="21"/>
                      <a:pt x="74" y="27"/>
                    </a:cubicBezTo>
                    <a:cubicBezTo>
                      <a:pt x="41" y="42"/>
                      <a:pt x="0" y="40"/>
                      <a:pt x="8" y="60"/>
                    </a:cubicBezTo>
                    <a:cubicBezTo>
                      <a:pt x="139" y="60"/>
                      <a:pt x="139" y="60"/>
                      <a:pt x="139" y="60"/>
                    </a:cubicBezTo>
                    <a:cubicBezTo>
                      <a:pt x="151" y="53"/>
                      <a:pt x="145" y="30"/>
                      <a:pt x="145" y="24"/>
                    </a:cubicBezTo>
                    <a:cubicBezTo>
                      <a:pt x="145" y="18"/>
                      <a:pt x="145" y="12"/>
                      <a:pt x="146" y="6"/>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43" name="Freeform 40">
                <a:extLst>
                  <a:ext uri="{FF2B5EF4-FFF2-40B4-BE49-F238E27FC236}">
                    <a16:creationId xmlns:a16="http://schemas.microsoft.com/office/drawing/2014/main" id="{78BC900C-5E87-494F-A45D-26180146BA55}"/>
                  </a:ext>
                </a:extLst>
              </p:cNvPr>
              <p:cNvSpPr>
                <a:spLocks/>
              </p:cNvSpPr>
              <p:nvPr/>
            </p:nvSpPr>
            <p:spPr bwMode="gray">
              <a:xfrm>
                <a:off x="3666" y="2691"/>
                <a:ext cx="464" cy="520"/>
              </a:xfrm>
              <a:custGeom>
                <a:avLst/>
                <a:gdLst>
                  <a:gd name="T0" fmla="*/ 217 w 257"/>
                  <a:gd name="T1" fmla="*/ 0 h 288"/>
                  <a:gd name="T2" fmla="*/ 51 w 257"/>
                  <a:gd name="T3" fmla="*/ 19 h 288"/>
                  <a:gd name="T4" fmla="*/ 11 w 257"/>
                  <a:gd name="T5" fmla="*/ 61 h 288"/>
                  <a:gd name="T6" fmla="*/ 10 w 257"/>
                  <a:gd name="T7" fmla="*/ 74 h 288"/>
                  <a:gd name="T8" fmla="*/ 0 w 257"/>
                  <a:gd name="T9" fmla="*/ 271 h 288"/>
                  <a:gd name="T10" fmla="*/ 56 w 257"/>
                  <a:gd name="T11" fmla="*/ 281 h 288"/>
                  <a:gd name="T12" fmla="*/ 87 w 257"/>
                  <a:gd name="T13" fmla="*/ 113 h 288"/>
                  <a:gd name="T14" fmla="*/ 86 w 257"/>
                  <a:gd name="T15" fmla="*/ 96 h 288"/>
                  <a:gd name="T16" fmla="*/ 217 w 257"/>
                  <a:gd name="T17" fmla="*/ 96 h 288"/>
                  <a:gd name="T18" fmla="*/ 257 w 257"/>
                  <a:gd name="T19" fmla="*/ 53 h 288"/>
                  <a:gd name="T20" fmla="*/ 217 w 257"/>
                  <a:gd name="T2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288">
                    <a:moveTo>
                      <a:pt x="217" y="0"/>
                    </a:moveTo>
                    <a:cubicBezTo>
                      <a:pt x="51" y="19"/>
                      <a:pt x="51" y="19"/>
                      <a:pt x="51" y="19"/>
                    </a:cubicBezTo>
                    <a:cubicBezTo>
                      <a:pt x="29" y="19"/>
                      <a:pt x="12" y="38"/>
                      <a:pt x="11" y="61"/>
                    </a:cubicBezTo>
                    <a:cubicBezTo>
                      <a:pt x="11" y="65"/>
                      <a:pt x="10" y="69"/>
                      <a:pt x="10" y="74"/>
                    </a:cubicBezTo>
                    <a:cubicBezTo>
                      <a:pt x="9" y="82"/>
                      <a:pt x="0" y="267"/>
                      <a:pt x="0" y="271"/>
                    </a:cubicBezTo>
                    <a:cubicBezTo>
                      <a:pt x="3" y="276"/>
                      <a:pt x="32" y="288"/>
                      <a:pt x="56" y="281"/>
                    </a:cubicBezTo>
                    <a:cubicBezTo>
                      <a:pt x="59" y="272"/>
                      <a:pt x="86" y="154"/>
                      <a:pt x="87" y="113"/>
                    </a:cubicBezTo>
                    <a:cubicBezTo>
                      <a:pt x="87" y="108"/>
                      <a:pt x="87" y="102"/>
                      <a:pt x="86" y="96"/>
                    </a:cubicBezTo>
                    <a:cubicBezTo>
                      <a:pt x="217" y="96"/>
                      <a:pt x="217" y="96"/>
                      <a:pt x="217" y="96"/>
                    </a:cubicBezTo>
                    <a:cubicBezTo>
                      <a:pt x="239" y="96"/>
                      <a:pt x="257" y="77"/>
                      <a:pt x="257" y="53"/>
                    </a:cubicBezTo>
                    <a:cubicBezTo>
                      <a:pt x="257" y="29"/>
                      <a:pt x="239" y="0"/>
                      <a:pt x="217" y="0"/>
                    </a:cubicBezTo>
                    <a:close/>
                  </a:path>
                </a:pathLst>
              </a:custGeom>
              <a:solidFill>
                <a:srgbClr val="3636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44" name="Freeform 41">
                <a:extLst>
                  <a:ext uri="{FF2B5EF4-FFF2-40B4-BE49-F238E27FC236}">
                    <a16:creationId xmlns:a16="http://schemas.microsoft.com/office/drawing/2014/main" id="{2396061D-567A-4812-82D9-5B083146E31F}"/>
                  </a:ext>
                </a:extLst>
              </p:cNvPr>
              <p:cNvSpPr>
                <a:spLocks/>
              </p:cNvSpPr>
              <p:nvPr/>
            </p:nvSpPr>
            <p:spPr bwMode="gray">
              <a:xfrm>
                <a:off x="3494" y="3204"/>
                <a:ext cx="270" cy="94"/>
              </a:xfrm>
              <a:custGeom>
                <a:avLst/>
                <a:gdLst>
                  <a:gd name="T0" fmla="*/ 146 w 149"/>
                  <a:gd name="T1" fmla="*/ 16 h 52"/>
                  <a:gd name="T2" fmla="*/ 141 w 149"/>
                  <a:gd name="T3" fmla="*/ 13 h 52"/>
                  <a:gd name="T4" fmla="*/ 119 w 149"/>
                  <a:gd name="T5" fmla="*/ 25 h 52"/>
                  <a:gd name="T6" fmla="*/ 114 w 149"/>
                  <a:gd name="T7" fmla="*/ 14 h 52"/>
                  <a:gd name="T8" fmla="*/ 87 w 149"/>
                  <a:gd name="T9" fmla="*/ 3 h 52"/>
                  <a:gd name="T10" fmla="*/ 42 w 149"/>
                  <a:gd name="T11" fmla="*/ 24 h 52"/>
                  <a:gd name="T12" fmla="*/ 5 w 149"/>
                  <a:gd name="T13" fmla="*/ 52 h 52"/>
                  <a:gd name="T14" fmla="*/ 147 w 149"/>
                  <a:gd name="T15" fmla="*/ 52 h 52"/>
                  <a:gd name="T16" fmla="*/ 146 w 149"/>
                  <a:gd name="T17" fmla="*/ 1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52">
                    <a:moveTo>
                      <a:pt x="146" y="16"/>
                    </a:moveTo>
                    <a:cubicBezTo>
                      <a:pt x="146" y="13"/>
                      <a:pt x="143" y="12"/>
                      <a:pt x="141" y="13"/>
                    </a:cubicBezTo>
                    <a:cubicBezTo>
                      <a:pt x="136" y="17"/>
                      <a:pt x="127" y="25"/>
                      <a:pt x="119" y="25"/>
                    </a:cubicBezTo>
                    <a:cubicBezTo>
                      <a:pt x="114" y="24"/>
                      <a:pt x="113" y="21"/>
                      <a:pt x="114" y="14"/>
                    </a:cubicBezTo>
                    <a:cubicBezTo>
                      <a:pt x="115" y="7"/>
                      <a:pt x="90" y="0"/>
                      <a:pt x="87" y="3"/>
                    </a:cubicBezTo>
                    <a:cubicBezTo>
                      <a:pt x="80" y="11"/>
                      <a:pt x="66" y="18"/>
                      <a:pt x="42" y="24"/>
                    </a:cubicBezTo>
                    <a:cubicBezTo>
                      <a:pt x="18" y="32"/>
                      <a:pt x="0" y="39"/>
                      <a:pt x="5" y="52"/>
                    </a:cubicBezTo>
                    <a:cubicBezTo>
                      <a:pt x="147" y="52"/>
                      <a:pt x="147" y="52"/>
                      <a:pt x="147" y="52"/>
                    </a:cubicBezTo>
                    <a:cubicBezTo>
                      <a:pt x="149" y="39"/>
                      <a:pt x="147" y="21"/>
                      <a:pt x="146" y="16"/>
                    </a:cubicBezTo>
                    <a:close/>
                  </a:path>
                </a:pathLst>
              </a:custGeom>
              <a:solidFill>
                <a:srgbClr val="4743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45" name="Rectangle 1444">
                <a:extLst>
                  <a:ext uri="{FF2B5EF4-FFF2-40B4-BE49-F238E27FC236}">
                    <a16:creationId xmlns:a16="http://schemas.microsoft.com/office/drawing/2014/main" id="{12CB0281-05A0-4FB4-83B4-3D8B2EC34231}"/>
                  </a:ext>
                </a:extLst>
              </p:cNvPr>
              <p:cNvSpPr>
                <a:spLocks noChangeArrowheads="1"/>
              </p:cNvSpPr>
              <p:nvPr/>
            </p:nvSpPr>
            <p:spPr bwMode="gray">
              <a:xfrm>
                <a:off x="3500" y="3298"/>
                <a:ext cx="260" cy="10"/>
              </a:xfrm>
              <a:prstGeom prst="rect">
                <a:avLst/>
              </a:prstGeom>
              <a:solidFill>
                <a:srgbClr val="35333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46" name="Freeform 43">
                <a:extLst>
                  <a:ext uri="{FF2B5EF4-FFF2-40B4-BE49-F238E27FC236}">
                    <a16:creationId xmlns:a16="http://schemas.microsoft.com/office/drawing/2014/main" id="{16220CBB-7276-4EDC-BD01-7AD29E38C16E}"/>
                  </a:ext>
                </a:extLst>
              </p:cNvPr>
              <p:cNvSpPr>
                <a:spLocks/>
              </p:cNvSpPr>
              <p:nvPr/>
            </p:nvSpPr>
            <p:spPr bwMode="gray">
              <a:xfrm>
                <a:off x="3679" y="3189"/>
                <a:ext cx="272" cy="109"/>
              </a:xfrm>
              <a:custGeom>
                <a:avLst/>
                <a:gdLst>
                  <a:gd name="T0" fmla="*/ 146 w 151"/>
                  <a:gd name="T1" fmla="*/ 7 h 60"/>
                  <a:gd name="T2" fmla="*/ 102 w 151"/>
                  <a:gd name="T3" fmla="*/ 0 h 60"/>
                  <a:gd name="T4" fmla="*/ 74 w 151"/>
                  <a:gd name="T5" fmla="*/ 27 h 60"/>
                  <a:gd name="T6" fmla="*/ 8 w 151"/>
                  <a:gd name="T7" fmla="*/ 60 h 60"/>
                  <a:gd name="T8" fmla="*/ 139 w 151"/>
                  <a:gd name="T9" fmla="*/ 60 h 60"/>
                  <a:gd name="T10" fmla="*/ 145 w 151"/>
                  <a:gd name="T11" fmla="*/ 24 h 60"/>
                  <a:gd name="T12" fmla="*/ 146 w 151"/>
                  <a:gd name="T13" fmla="*/ 7 h 60"/>
                </a:gdLst>
                <a:ahLst/>
                <a:cxnLst>
                  <a:cxn ang="0">
                    <a:pos x="T0" y="T1"/>
                  </a:cxn>
                  <a:cxn ang="0">
                    <a:pos x="T2" y="T3"/>
                  </a:cxn>
                  <a:cxn ang="0">
                    <a:pos x="T4" y="T5"/>
                  </a:cxn>
                  <a:cxn ang="0">
                    <a:pos x="T6" y="T7"/>
                  </a:cxn>
                  <a:cxn ang="0">
                    <a:pos x="T8" y="T9"/>
                  </a:cxn>
                  <a:cxn ang="0">
                    <a:pos x="T10" y="T11"/>
                  </a:cxn>
                  <a:cxn ang="0">
                    <a:pos x="T12" y="T13"/>
                  </a:cxn>
                </a:cxnLst>
                <a:rect l="0" t="0" r="r" b="b"/>
                <a:pathLst>
                  <a:path w="151" h="60">
                    <a:moveTo>
                      <a:pt x="146" y="7"/>
                    </a:moveTo>
                    <a:cubicBezTo>
                      <a:pt x="129" y="10"/>
                      <a:pt x="111" y="5"/>
                      <a:pt x="102" y="0"/>
                    </a:cubicBezTo>
                    <a:cubicBezTo>
                      <a:pt x="97" y="10"/>
                      <a:pt x="89" y="21"/>
                      <a:pt x="74" y="27"/>
                    </a:cubicBezTo>
                    <a:cubicBezTo>
                      <a:pt x="41" y="42"/>
                      <a:pt x="0" y="40"/>
                      <a:pt x="8" y="60"/>
                    </a:cubicBezTo>
                    <a:cubicBezTo>
                      <a:pt x="139" y="60"/>
                      <a:pt x="139" y="60"/>
                      <a:pt x="139" y="60"/>
                    </a:cubicBezTo>
                    <a:cubicBezTo>
                      <a:pt x="151" y="53"/>
                      <a:pt x="145" y="30"/>
                      <a:pt x="145" y="24"/>
                    </a:cubicBezTo>
                    <a:cubicBezTo>
                      <a:pt x="145" y="19"/>
                      <a:pt x="146" y="13"/>
                      <a:pt x="146" y="7"/>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47" name="Freeform 44">
                <a:extLst>
                  <a:ext uri="{FF2B5EF4-FFF2-40B4-BE49-F238E27FC236}">
                    <a16:creationId xmlns:a16="http://schemas.microsoft.com/office/drawing/2014/main" id="{4B9771F7-598D-411B-8096-FE7E5EBB53FA}"/>
                  </a:ext>
                </a:extLst>
              </p:cNvPr>
              <p:cNvSpPr>
                <a:spLocks/>
              </p:cNvSpPr>
              <p:nvPr/>
            </p:nvSpPr>
            <p:spPr bwMode="gray">
              <a:xfrm>
                <a:off x="3852" y="2693"/>
                <a:ext cx="466" cy="520"/>
              </a:xfrm>
              <a:custGeom>
                <a:avLst/>
                <a:gdLst>
                  <a:gd name="T0" fmla="*/ 218 w 258"/>
                  <a:gd name="T1" fmla="*/ 0 h 288"/>
                  <a:gd name="T2" fmla="*/ 52 w 258"/>
                  <a:gd name="T3" fmla="*/ 19 h 288"/>
                  <a:gd name="T4" fmla="*/ 12 w 258"/>
                  <a:gd name="T5" fmla="*/ 61 h 288"/>
                  <a:gd name="T6" fmla="*/ 11 w 258"/>
                  <a:gd name="T7" fmla="*/ 74 h 288"/>
                  <a:gd name="T8" fmla="*/ 0 w 258"/>
                  <a:gd name="T9" fmla="*/ 271 h 288"/>
                  <a:gd name="T10" fmla="*/ 57 w 258"/>
                  <a:gd name="T11" fmla="*/ 281 h 288"/>
                  <a:gd name="T12" fmla="*/ 87 w 258"/>
                  <a:gd name="T13" fmla="*/ 113 h 288"/>
                  <a:gd name="T14" fmla="*/ 87 w 258"/>
                  <a:gd name="T15" fmla="*/ 95 h 288"/>
                  <a:gd name="T16" fmla="*/ 217 w 258"/>
                  <a:gd name="T17" fmla="*/ 96 h 288"/>
                  <a:gd name="T18" fmla="*/ 257 w 258"/>
                  <a:gd name="T19" fmla="*/ 53 h 288"/>
                  <a:gd name="T20" fmla="*/ 218 w 258"/>
                  <a:gd name="T2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288">
                    <a:moveTo>
                      <a:pt x="218" y="0"/>
                    </a:moveTo>
                    <a:cubicBezTo>
                      <a:pt x="52" y="19"/>
                      <a:pt x="52" y="19"/>
                      <a:pt x="52" y="19"/>
                    </a:cubicBezTo>
                    <a:cubicBezTo>
                      <a:pt x="30" y="19"/>
                      <a:pt x="13" y="38"/>
                      <a:pt x="12" y="61"/>
                    </a:cubicBezTo>
                    <a:cubicBezTo>
                      <a:pt x="11" y="65"/>
                      <a:pt x="11" y="69"/>
                      <a:pt x="11" y="74"/>
                    </a:cubicBezTo>
                    <a:cubicBezTo>
                      <a:pt x="10" y="82"/>
                      <a:pt x="0" y="267"/>
                      <a:pt x="0" y="271"/>
                    </a:cubicBezTo>
                    <a:cubicBezTo>
                      <a:pt x="4" y="276"/>
                      <a:pt x="33" y="288"/>
                      <a:pt x="57" y="281"/>
                    </a:cubicBezTo>
                    <a:cubicBezTo>
                      <a:pt x="60" y="272"/>
                      <a:pt x="86" y="154"/>
                      <a:pt x="87" y="113"/>
                    </a:cubicBezTo>
                    <a:cubicBezTo>
                      <a:pt x="87" y="108"/>
                      <a:pt x="87" y="102"/>
                      <a:pt x="87" y="95"/>
                    </a:cubicBezTo>
                    <a:cubicBezTo>
                      <a:pt x="217" y="96"/>
                      <a:pt x="217" y="96"/>
                      <a:pt x="217" y="96"/>
                    </a:cubicBezTo>
                    <a:cubicBezTo>
                      <a:pt x="239" y="96"/>
                      <a:pt x="257" y="77"/>
                      <a:pt x="257" y="53"/>
                    </a:cubicBezTo>
                    <a:cubicBezTo>
                      <a:pt x="258" y="29"/>
                      <a:pt x="240" y="0"/>
                      <a:pt x="218"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48" name="Freeform 45">
                <a:extLst>
                  <a:ext uri="{FF2B5EF4-FFF2-40B4-BE49-F238E27FC236}">
                    <a16:creationId xmlns:a16="http://schemas.microsoft.com/office/drawing/2014/main" id="{55D80A47-D28A-48B8-B504-565BC23CEA4B}"/>
                  </a:ext>
                </a:extLst>
              </p:cNvPr>
              <p:cNvSpPr>
                <a:spLocks/>
              </p:cNvSpPr>
              <p:nvPr/>
            </p:nvSpPr>
            <p:spPr bwMode="gray">
              <a:xfrm>
                <a:off x="3679" y="3204"/>
                <a:ext cx="269" cy="94"/>
              </a:xfrm>
              <a:custGeom>
                <a:avLst/>
                <a:gdLst>
                  <a:gd name="T0" fmla="*/ 147 w 149"/>
                  <a:gd name="T1" fmla="*/ 16 h 52"/>
                  <a:gd name="T2" fmla="*/ 142 w 149"/>
                  <a:gd name="T3" fmla="*/ 13 h 52"/>
                  <a:gd name="T4" fmla="*/ 119 w 149"/>
                  <a:gd name="T5" fmla="*/ 25 h 52"/>
                  <a:gd name="T6" fmla="*/ 114 w 149"/>
                  <a:gd name="T7" fmla="*/ 14 h 52"/>
                  <a:gd name="T8" fmla="*/ 88 w 149"/>
                  <a:gd name="T9" fmla="*/ 3 h 52"/>
                  <a:gd name="T10" fmla="*/ 42 w 149"/>
                  <a:gd name="T11" fmla="*/ 24 h 52"/>
                  <a:gd name="T12" fmla="*/ 6 w 149"/>
                  <a:gd name="T13" fmla="*/ 52 h 52"/>
                  <a:gd name="T14" fmla="*/ 147 w 149"/>
                  <a:gd name="T15" fmla="*/ 52 h 52"/>
                  <a:gd name="T16" fmla="*/ 147 w 149"/>
                  <a:gd name="T17" fmla="*/ 1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52">
                    <a:moveTo>
                      <a:pt x="147" y="16"/>
                    </a:moveTo>
                    <a:cubicBezTo>
                      <a:pt x="147" y="13"/>
                      <a:pt x="144" y="12"/>
                      <a:pt x="142" y="13"/>
                    </a:cubicBezTo>
                    <a:cubicBezTo>
                      <a:pt x="136" y="17"/>
                      <a:pt x="127" y="25"/>
                      <a:pt x="119" y="25"/>
                    </a:cubicBezTo>
                    <a:cubicBezTo>
                      <a:pt x="114" y="24"/>
                      <a:pt x="113" y="21"/>
                      <a:pt x="114" y="14"/>
                    </a:cubicBezTo>
                    <a:cubicBezTo>
                      <a:pt x="115" y="7"/>
                      <a:pt x="91" y="0"/>
                      <a:pt x="88" y="3"/>
                    </a:cubicBezTo>
                    <a:cubicBezTo>
                      <a:pt x="81" y="11"/>
                      <a:pt x="66" y="18"/>
                      <a:pt x="42" y="24"/>
                    </a:cubicBezTo>
                    <a:cubicBezTo>
                      <a:pt x="19" y="32"/>
                      <a:pt x="0" y="39"/>
                      <a:pt x="6" y="52"/>
                    </a:cubicBezTo>
                    <a:cubicBezTo>
                      <a:pt x="147" y="52"/>
                      <a:pt x="147" y="52"/>
                      <a:pt x="147" y="52"/>
                    </a:cubicBezTo>
                    <a:cubicBezTo>
                      <a:pt x="149" y="39"/>
                      <a:pt x="147" y="21"/>
                      <a:pt x="147" y="16"/>
                    </a:cubicBezTo>
                    <a:close/>
                  </a:path>
                </a:pathLst>
              </a:custGeom>
              <a:solidFill>
                <a:srgbClr val="4743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49" name="Rectangle 1448">
                <a:extLst>
                  <a:ext uri="{FF2B5EF4-FFF2-40B4-BE49-F238E27FC236}">
                    <a16:creationId xmlns:a16="http://schemas.microsoft.com/office/drawing/2014/main" id="{739A35A0-31B5-4CA9-87CC-6205ADC3D4FF}"/>
                  </a:ext>
                </a:extLst>
              </p:cNvPr>
              <p:cNvSpPr>
                <a:spLocks noChangeArrowheads="1"/>
              </p:cNvSpPr>
              <p:nvPr/>
            </p:nvSpPr>
            <p:spPr bwMode="gray">
              <a:xfrm>
                <a:off x="3686" y="3298"/>
                <a:ext cx="258" cy="10"/>
              </a:xfrm>
              <a:prstGeom prst="rect">
                <a:avLst/>
              </a:prstGeom>
              <a:solidFill>
                <a:srgbClr val="35333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50" name="Freeform 47">
                <a:extLst>
                  <a:ext uri="{FF2B5EF4-FFF2-40B4-BE49-F238E27FC236}">
                    <a16:creationId xmlns:a16="http://schemas.microsoft.com/office/drawing/2014/main" id="{4F4EE429-7252-4036-91EF-D55C26F4D36D}"/>
                  </a:ext>
                </a:extLst>
              </p:cNvPr>
              <p:cNvSpPr>
                <a:spLocks/>
              </p:cNvSpPr>
              <p:nvPr/>
            </p:nvSpPr>
            <p:spPr bwMode="gray">
              <a:xfrm>
                <a:off x="4044" y="2629"/>
                <a:ext cx="310" cy="40"/>
              </a:xfrm>
              <a:custGeom>
                <a:avLst/>
                <a:gdLst>
                  <a:gd name="T0" fmla="*/ 0 w 172"/>
                  <a:gd name="T1" fmla="*/ 15 h 22"/>
                  <a:gd name="T2" fmla="*/ 87 w 172"/>
                  <a:gd name="T3" fmla="*/ 22 h 22"/>
                  <a:gd name="T4" fmla="*/ 172 w 172"/>
                  <a:gd name="T5" fmla="*/ 15 h 22"/>
                  <a:gd name="T6" fmla="*/ 171 w 172"/>
                  <a:gd name="T7" fmla="*/ 0 h 22"/>
                  <a:gd name="T8" fmla="*/ 85 w 172"/>
                  <a:gd name="T9" fmla="*/ 7 h 22"/>
                  <a:gd name="T10" fmla="*/ 2 w 172"/>
                  <a:gd name="T11" fmla="*/ 0 h 22"/>
                  <a:gd name="T12" fmla="*/ 0 w 172"/>
                  <a:gd name="T13" fmla="*/ 15 h 22"/>
                </a:gdLst>
                <a:ahLst/>
                <a:cxnLst>
                  <a:cxn ang="0">
                    <a:pos x="T0" y="T1"/>
                  </a:cxn>
                  <a:cxn ang="0">
                    <a:pos x="T2" y="T3"/>
                  </a:cxn>
                  <a:cxn ang="0">
                    <a:pos x="T4" y="T5"/>
                  </a:cxn>
                  <a:cxn ang="0">
                    <a:pos x="T6" y="T7"/>
                  </a:cxn>
                  <a:cxn ang="0">
                    <a:pos x="T8" y="T9"/>
                  </a:cxn>
                  <a:cxn ang="0">
                    <a:pos x="T10" y="T11"/>
                  </a:cxn>
                  <a:cxn ang="0">
                    <a:pos x="T12" y="T13"/>
                  </a:cxn>
                </a:cxnLst>
                <a:rect l="0" t="0" r="r" b="b"/>
                <a:pathLst>
                  <a:path w="172" h="22">
                    <a:moveTo>
                      <a:pt x="0" y="15"/>
                    </a:moveTo>
                    <a:cubicBezTo>
                      <a:pt x="0" y="15"/>
                      <a:pt x="42" y="22"/>
                      <a:pt x="87" y="22"/>
                    </a:cubicBezTo>
                    <a:cubicBezTo>
                      <a:pt x="133" y="22"/>
                      <a:pt x="172" y="15"/>
                      <a:pt x="172" y="15"/>
                    </a:cubicBezTo>
                    <a:cubicBezTo>
                      <a:pt x="171" y="0"/>
                      <a:pt x="171" y="0"/>
                      <a:pt x="171" y="0"/>
                    </a:cubicBezTo>
                    <a:cubicBezTo>
                      <a:pt x="171" y="0"/>
                      <a:pt x="129" y="7"/>
                      <a:pt x="85" y="7"/>
                    </a:cubicBezTo>
                    <a:cubicBezTo>
                      <a:pt x="40" y="7"/>
                      <a:pt x="2" y="0"/>
                      <a:pt x="2" y="0"/>
                    </a:cubicBezTo>
                    <a:lnTo>
                      <a:pt x="0" y="15"/>
                    </a:lnTo>
                    <a:close/>
                  </a:path>
                </a:pathLst>
              </a:custGeom>
              <a:solidFill>
                <a:srgbClr val="AE65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51" name="Oval 1450">
                <a:extLst>
                  <a:ext uri="{FF2B5EF4-FFF2-40B4-BE49-F238E27FC236}">
                    <a16:creationId xmlns:a16="http://schemas.microsoft.com/office/drawing/2014/main" id="{833F7E0D-63F6-4057-999D-AF815FA01843}"/>
                  </a:ext>
                </a:extLst>
              </p:cNvPr>
              <p:cNvSpPr>
                <a:spLocks noChangeArrowheads="1"/>
              </p:cNvSpPr>
              <p:nvPr/>
            </p:nvSpPr>
            <p:spPr bwMode="gray">
              <a:xfrm>
                <a:off x="4195" y="2653"/>
                <a:ext cx="8" cy="7"/>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52" name="Oval 1451">
                <a:extLst>
                  <a:ext uri="{FF2B5EF4-FFF2-40B4-BE49-F238E27FC236}">
                    <a16:creationId xmlns:a16="http://schemas.microsoft.com/office/drawing/2014/main" id="{4166E296-30AB-4755-8ABB-28862B6F2AAA}"/>
                  </a:ext>
                </a:extLst>
              </p:cNvPr>
              <p:cNvSpPr>
                <a:spLocks noChangeArrowheads="1"/>
              </p:cNvSpPr>
              <p:nvPr/>
            </p:nvSpPr>
            <p:spPr bwMode="gray">
              <a:xfrm>
                <a:off x="4159" y="2651"/>
                <a:ext cx="7" cy="7"/>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53" name="Oval 1452">
                <a:extLst>
                  <a:ext uri="{FF2B5EF4-FFF2-40B4-BE49-F238E27FC236}">
                    <a16:creationId xmlns:a16="http://schemas.microsoft.com/office/drawing/2014/main" id="{8735E488-DE34-45BA-9DC1-07BB4039B137}"/>
                  </a:ext>
                </a:extLst>
              </p:cNvPr>
              <p:cNvSpPr>
                <a:spLocks noChangeArrowheads="1"/>
              </p:cNvSpPr>
              <p:nvPr/>
            </p:nvSpPr>
            <p:spPr bwMode="gray">
              <a:xfrm>
                <a:off x="4125" y="2649"/>
                <a:ext cx="7" cy="7"/>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54" name="Freeform 51">
                <a:extLst>
                  <a:ext uri="{FF2B5EF4-FFF2-40B4-BE49-F238E27FC236}">
                    <a16:creationId xmlns:a16="http://schemas.microsoft.com/office/drawing/2014/main" id="{4FC734CA-2C5B-485A-9D0C-F0324CEFE768}"/>
                  </a:ext>
                </a:extLst>
              </p:cNvPr>
              <p:cNvSpPr>
                <a:spLocks noEditPoints="1"/>
              </p:cNvSpPr>
              <p:nvPr/>
            </p:nvSpPr>
            <p:spPr bwMode="gray">
              <a:xfrm>
                <a:off x="4168" y="2637"/>
                <a:ext cx="47" cy="38"/>
              </a:xfrm>
              <a:custGeom>
                <a:avLst/>
                <a:gdLst>
                  <a:gd name="T0" fmla="*/ 0 w 26"/>
                  <a:gd name="T1" fmla="*/ 14 h 21"/>
                  <a:gd name="T2" fmla="*/ 0 w 26"/>
                  <a:gd name="T3" fmla="*/ 7 h 21"/>
                  <a:gd name="T4" fmla="*/ 7 w 26"/>
                  <a:gd name="T5" fmla="*/ 0 h 21"/>
                  <a:gd name="T6" fmla="*/ 19 w 26"/>
                  <a:gd name="T7" fmla="*/ 0 h 21"/>
                  <a:gd name="T8" fmla="*/ 26 w 26"/>
                  <a:gd name="T9" fmla="*/ 7 h 21"/>
                  <a:gd name="T10" fmla="*/ 26 w 26"/>
                  <a:gd name="T11" fmla="*/ 14 h 21"/>
                  <a:gd name="T12" fmla="*/ 19 w 26"/>
                  <a:gd name="T13" fmla="*/ 21 h 21"/>
                  <a:gd name="T14" fmla="*/ 7 w 26"/>
                  <a:gd name="T15" fmla="*/ 21 h 21"/>
                  <a:gd name="T16" fmla="*/ 0 w 26"/>
                  <a:gd name="T17" fmla="*/ 14 h 21"/>
                  <a:gd name="T18" fmla="*/ 7 w 26"/>
                  <a:gd name="T19" fmla="*/ 4 h 21"/>
                  <a:gd name="T20" fmla="*/ 4 w 26"/>
                  <a:gd name="T21" fmla="*/ 7 h 21"/>
                  <a:gd name="T22" fmla="*/ 4 w 26"/>
                  <a:gd name="T23" fmla="*/ 14 h 21"/>
                  <a:gd name="T24" fmla="*/ 7 w 26"/>
                  <a:gd name="T25" fmla="*/ 18 h 21"/>
                  <a:gd name="T26" fmla="*/ 19 w 26"/>
                  <a:gd name="T27" fmla="*/ 18 h 21"/>
                  <a:gd name="T28" fmla="*/ 22 w 26"/>
                  <a:gd name="T29" fmla="*/ 14 h 21"/>
                  <a:gd name="T30" fmla="*/ 22 w 26"/>
                  <a:gd name="T31" fmla="*/ 7 h 21"/>
                  <a:gd name="T32" fmla="*/ 19 w 26"/>
                  <a:gd name="T33" fmla="*/ 4 h 21"/>
                  <a:gd name="T34" fmla="*/ 7 w 26"/>
                  <a:gd name="T35"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1">
                    <a:moveTo>
                      <a:pt x="0" y="14"/>
                    </a:moveTo>
                    <a:cubicBezTo>
                      <a:pt x="0" y="7"/>
                      <a:pt x="0" y="7"/>
                      <a:pt x="0" y="7"/>
                    </a:cubicBezTo>
                    <a:cubicBezTo>
                      <a:pt x="0" y="3"/>
                      <a:pt x="3" y="0"/>
                      <a:pt x="7" y="0"/>
                    </a:cubicBezTo>
                    <a:cubicBezTo>
                      <a:pt x="19" y="0"/>
                      <a:pt x="19" y="0"/>
                      <a:pt x="19" y="0"/>
                    </a:cubicBezTo>
                    <a:cubicBezTo>
                      <a:pt x="23" y="0"/>
                      <a:pt x="26" y="3"/>
                      <a:pt x="26" y="7"/>
                    </a:cubicBezTo>
                    <a:cubicBezTo>
                      <a:pt x="26" y="14"/>
                      <a:pt x="26" y="14"/>
                      <a:pt x="26" y="14"/>
                    </a:cubicBezTo>
                    <a:cubicBezTo>
                      <a:pt x="26" y="18"/>
                      <a:pt x="23" y="21"/>
                      <a:pt x="19" y="21"/>
                    </a:cubicBezTo>
                    <a:cubicBezTo>
                      <a:pt x="7" y="21"/>
                      <a:pt x="7" y="21"/>
                      <a:pt x="7" y="21"/>
                    </a:cubicBezTo>
                    <a:cubicBezTo>
                      <a:pt x="3" y="21"/>
                      <a:pt x="0" y="18"/>
                      <a:pt x="0" y="14"/>
                    </a:cubicBezTo>
                    <a:close/>
                    <a:moveTo>
                      <a:pt x="7" y="4"/>
                    </a:moveTo>
                    <a:cubicBezTo>
                      <a:pt x="5" y="4"/>
                      <a:pt x="4" y="5"/>
                      <a:pt x="4" y="7"/>
                    </a:cubicBezTo>
                    <a:cubicBezTo>
                      <a:pt x="4" y="14"/>
                      <a:pt x="4" y="14"/>
                      <a:pt x="4" y="14"/>
                    </a:cubicBezTo>
                    <a:cubicBezTo>
                      <a:pt x="4" y="16"/>
                      <a:pt x="5" y="18"/>
                      <a:pt x="7" y="18"/>
                    </a:cubicBezTo>
                    <a:cubicBezTo>
                      <a:pt x="19" y="18"/>
                      <a:pt x="19" y="18"/>
                      <a:pt x="19" y="18"/>
                    </a:cubicBezTo>
                    <a:cubicBezTo>
                      <a:pt x="21" y="18"/>
                      <a:pt x="22" y="16"/>
                      <a:pt x="22" y="14"/>
                    </a:cubicBezTo>
                    <a:cubicBezTo>
                      <a:pt x="22" y="7"/>
                      <a:pt x="22" y="7"/>
                      <a:pt x="22" y="7"/>
                    </a:cubicBezTo>
                    <a:cubicBezTo>
                      <a:pt x="22" y="5"/>
                      <a:pt x="21" y="4"/>
                      <a:pt x="19" y="4"/>
                    </a:cubicBezTo>
                    <a:lnTo>
                      <a:pt x="7" y="4"/>
                    </a:ln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55" name="Freeform 52">
                <a:extLst>
                  <a:ext uri="{FF2B5EF4-FFF2-40B4-BE49-F238E27FC236}">
                    <a16:creationId xmlns:a16="http://schemas.microsoft.com/office/drawing/2014/main" id="{6D3781E6-577D-430B-B94B-1802523DCCA6}"/>
                  </a:ext>
                </a:extLst>
              </p:cNvPr>
              <p:cNvSpPr>
                <a:spLocks/>
              </p:cNvSpPr>
              <p:nvPr/>
            </p:nvSpPr>
            <p:spPr bwMode="gray">
              <a:xfrm>
                <a:off x="4199" y="2653"/>
                <a:ext cx="23" cy="7"/>
              </a:xfrm>
              <a:custGeom>
                <a:avLst/>
                <a:gdLst>
                  <a:gd name="T0" fmla="*/ 1 w 13"/>
                  <a:gd name="T1" fmla="*/ 4 h 4"/>
                  <a:gd name="T2" fmla="*/ 11 w 13"/>
                  <a:gd name="T3" fmla="*/ 4 h 4"/>
                  <a:gd name="T4" fmla="*/ 13 w 13"/>
                  <a:gd name="T5" fmla="*/ 2 h 4"/>
                  <a:gd name="T6" fmla="*/ 11 w 13"/>
                  <a:gd name="T7" fmla="*/ 0 h 4"/>
                  <a:gd name="T8" fmla="*/ 1 w 13"/>
                  <a:gd name="T9" fmla="*/ 0 h 4"/>
                  <a:gd name="T10" fmla="*/ 0 w 13"/>
                  <a:gd name="T11" fmla="*/ 2 h 4"/>
                  <a:gd name="T12" fmla="*/ 1 w 1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1" y="4"/>
                    </a:moveTo>
                    <a:cubicBezTo>
                      <a:pt x="11" y="4"/>
                      <a:pt x="11" y="4"/>
                      <a:pt x="11" y="4"/>
                    </a:cubicBezTo>
                    <a:cubicBezTo>
                      <a:pt x="12" y="4"/>
                      <a:pt x="13" y="3"/>
                      <a:pt x="13" y="2"/>
                    </a:cubicBezTo>
                    <a:cubicBezTo>
                      <a:pt x="13" y="1"/>
                      <a:pt x="12" y="0"/>
                      <a:pt x="11" y="0"/>
                    </a:cubicBezTo>
                    <a:cubicBezTo>
                      <a:pt x="1" y="0"/>
                      <a:pt x="1" y="0"/>
                      <a:pt x="1" y="0"/>
                    </a:cubicBezTo>
                    <a:cubicBezTo>
                      <a:pt x="0" y="0"/>
                      <a:pt x="0" y="1"/>
                      <a:pt x="0" y="2"/>
                    </a:cubicBezTo>
                    <a:cubicBezTo>
                      <a:pt x="0" y="3"/>
                      <a:pt x="0" y="4"/>
                      <a:pt x="1" y="4"/>
                    </a:cubicBez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56" name="Oval 1455">
                <a:extLst>
                  <a:ext uri="{FF2B5EF4-FFF2-40B4-BE49-F238E27FC236}">
                    <a16:creationId xmlns:a16="http://schemas.microsoft.com/office/drawing/2014/main" id="{F01232DB-88A1-4A55-81E4-7AEB3D3ACA2D}"/>
                  </a:ext>
                </a:extLst>
              </p:cNvPr>
              <p:cNvSpPr>
                <a:spLocks noChangeArrowheads="1"/>
              </p:cNvSpPr>
              <p:nvPr/>
            </p:nvSpPr>
            <p:spPr bwMode="gray">
              <a:xfrm>
                <a:off x="4231" y="2651"/>
                <a:ext cx="8" cy="7"/>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57" name="Rectangle 1456">
                <a:extLst>
                  <a:ext uri="{FF2B5EF4-FFF2-40B4-BE49-F238E27FC236}">
                    <a16:creationId xmlns:a16="http://schemas.microsoft.com/office/drawing/2014/main" id="{F639FEA5-FC16-47AC-8423-BF3D60E1C876}"/>
                  </a:ext>
                </a:extLst>
              </p:cNvPr>
              <p:cNvSpPr>
                <a:spLocks noChangeArrowheads="1"/>
              </p:cNvSpPr>
              <p:nvPr/>
            </p:nvSpPr>
            <p:spPr bwMode="gray">
              <a:xfrm>
                <a:off x="4098" y="2635"/>
                <a:ext cx="11" cy="30"/>
              </a:xfrm>
              <a:prstGeom prst="rect">
                <a:avLst/>
              </a:prstGeom>
              <a:solidFill>
                <a:srgbClr val="3A37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58" name="Rectangle 1457">
                <a:extLst>
                  <a:ext uri="{FF2B5EF4-FFF2-40B4-BE49-F238E27FC236}">
                    <a16:creationId xmlns:a16="http://schemas.microsoft.com/office/drawing/2014/main" id="{365DEC14-65D0-409A-83D2-F11E3F4D8049}"/>
                  </a:ext>
                </a:extLst>
              </p:cNvPr>
              <p:cNvSpPr>
                <a:spLocks noChangeArrowheads="1"/>
              </p:cNvSpPr>
              <p:nvPr/>
            </p:nvSpPr>
            <p:spPr bwMode="gray">
              <a:xfrm>
                <a:off x="4284" y="2635"/>
                <a:ext cx="13" cy="30"/>
              </a:xfrm>
              <a:prstGeom prst="rect">
                <a:avLst/>
              </a:prstGeom>
              <a:solidFill>
                <a:srgbClr val="3A37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59" name="Freeform 56">
                <a:extLst>
                  <a:ext uri="{FF2B5EF4-FFF2-40B4-BE49-F238E27FC236}">
                    <a16:creationId xmlns:a16="http://schemas.microsoft.com/office/drawing/2014/main" id="{43C979F7-0BFA-4E3C-9609-5A8574E33D03}"/>
                  </a:ext>
                </a:extLst>
              </p:cNvPr>
              <p:cNvSpPr>
                <a:spLocks/>
              </p:cNvSpPr>
              <p:nvPr/>
            </p:nvSpPr>
            <p:spPr bwMode="gray">
              <a:xfrm>
                <a:off x="3966" y="2503"/>
                <a:ext cx="157" cy="63"/>
              </a:xfrm>
              <a:custGeom>
                <a:avLst/>
                <a:gdLst>
                  <a:gd name="T0" fmla="*/ 85 w 87"/>
                  <a:gd name="T1" fmla="*/ 0 h 35"/>
                  <a:gd name="T2" fmla="*/ 6 w 87"/>
                  <a:gd name="T3" fmla="*/ 22 h 35"/>
                  <a:gd name="T4" fmla="*/ 0 w 87"/>
                  <a:gd name="T5" fmla="*/ 29 h 35"/>
                  <a:gd name="T6" fmla="*/ 6 w 87"/>
                  <a:gd name="T7" fmla="*/ 34 h 35"/>
                  <a:gd name="T8" fmla="*/ 73 w 87"/>
                  <a:gd name="T9" fmla="*/ 34 h 35"/>
                  <a:gd name="T10" fmla="*/ 86 w 87"/>
                  <a:gd name="T11" fmla="*/ 27 h 35"/>
                  <a:gd name="T12" fmla="*/ 87 w 87"/>
                  <a:gd name="T13" fmla="*/ 27 h 35"/>
                  <a:gd name="T14" fmla="*/ 85 w 87"/>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35">
                    <a:moveTo>
                      <a:pt x="85" y="0"/>
                    </a:moveTo>
                    <a:cubicBezTo>
                      <a:pt x="53" y="6"/>
                      <a:pt x="18" y="18"/>
                      <a:pt x="6" y="22"/>
                    </a:cubicBezTo>
                    <a:cubicBezTo>
                      <a:pt x="2" y="23"/>
                      <a:pt x="0" y="26"/>
                      <a:pt x="0" y="29"/>
                    </a:cubicBezTo>
                    <a:cubicBezTo>
                      <a:pt x="0" y="32"/>
                      <a:pt x="2" y="34"/>
                      <a:pt x="6" y="34"/>
                    </a:cubicBezTo>
                    <a:cubicBezTo>
                      <a:pt x="73" y="34"/>
                      <a:pt x="73" y="34"/>
                      <a:pt x="73" y="34"/>
                    </a:cubicBezTo>
                    <a:cubicBezTo>
                      <a:pt x="79" y="35"/>
                      <a:pt x="84" y="31"/>
                      <a:pt x="86" y="27"/>
                    </a:cubicBezTo>
                    <a:cubicBezTo>
                      <a:pt x="87" y="27"/>
                      <a:pt x="87" y="27"/>
                      <a:pt x="87" y="27"/>
                    </a:cubicBezTo>
                    <a:cubicBezTo>
                      <a:pt x="85" y="18"/>
                      <a:pt x="85" y="9"/>
                      <a:pt x="85" y="0"/>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60" name="Freeform 57">
                <a:extLst>
                  <a:ext uri="{FF2B5EF4-FFF2-40B4-BE49-F238E27FC236}">
                    <a16:creationId xmlns:a16="http://schemas.microsoft.com/office/drawing/2014/main" id="{BE68BA5D-8F31-4C47-84C6-486E86DCF6E3}"/>
                  </a:ext>
                </a:extLst>
              </p:cNvPr>
              <p:cNvSpPr>
                <a:spLocks/>
              </p:cNvSpPr>
              <p:nvPr/>
            </p:nvSpPr>
            <p:spPr bwMode="gray">
              <a:xfrm>
                <a:off x="4118" y="2494"/>
                <a:ext cx="47" cy="65"/>
              </a:xfrm>
              <a:custGeom>
                <a:avLst/>
                <a:gdLst>
                  <a:gd name="T0" fmla="*/ 22 w 26"/>
                  <a:gd name="T1" fmla="*/ 17 h 36"/>
                  <a:gd name="T2" fmla="*/ 24 w 26"/>
                  <a:gd name="T3" fmla="*/ 0 h 36"/>
                  <a:gd name="T4" fmla="*/ 2 w 26"/>
                  <a:gd name="T5" fmla="*/ 2 h 36"/>
                  <a:gd name="T6" fmla="*/ 3 w 26"/>
                  <a:gd name="T7" fmla="*/ 36 h 36"/>
                  <a:gd name="T8" fmla="*/ 26 w 26"/>
                  <a:gd name="T9" fmla="*/ 36 h 36"/>
                  <a:gd name="T10" fmla="*/ 22 w 26"/>
                  <a:gd name="T11" fmla="*/ 17 h 36"/>
                </a:gdLst>
                <a:ahLst/>
                <a:cxnLst>
                  <a:cxn ang="0">
                    <a:pos x="T0" y="T1"/>
                  </a:cxn>
                  <a:cxn ang="0">
                    <a:pos x="T2" y="T3"/>
                  </a:cxn>
                  <a:cxn ang="0">
                    <a:pos x="T4" y="T5"/>
                  </a:cxn>
                  <a:cxn ang="0">
                    <a:pos x="T6" y="T7"/>
                  </a:cxn>
                  <a:cxn ang="0">
                    <a:pos x="T8" y="T9"/>
                  </a:cxn>
                  <a:cxn ang="0">
                    <a:pos x="T10" y="T11"/>
                  </a:cxn>
                </a:cxnLst>
                <a:rect l="0" t="0" r="r" b="b"/>
                <a:pathLst>
                  <a:path w="26" h="36">
                    <a:moveTo>
                      <a:pt x="22" y="17"/>
                    </a:moveTo>
                    <a:cubicBezTo>
                      <a:pt x="22" y="8"/>
                      <a:pt x="23" y="3"/>
                      <a:pt x="24" y="0"/>
                    </a:cubicBezTo>
                    <a:cubicBezTo>
                      <a:pt x="17" y="1"/>
                      <a:pt x="5" y="2"/>
                      <a:pt x="2" y="2"/>
                    </a:cubicBezTo>
                    <a:cubicBezTo>
                      <a:pt x="0" y="13"/>
                      <a:pt x="1" y="25"/>
                      <a:pt x="3" y="36"/>
                    </a:cubicBezTo>
                    <a:cubicBezTo>
                      <a:pt x="9" y="36"/>
                      <a:pt x="20" y="36"/>
                      <a:pt x="26" y="36"/>
                    </a:cubicBezTo>
                    <a:cubicBezTo>
                      <a:pt x="25" y="33"/>
                      <a:pt x="22" y="27"/>
                      <a:pt x="22" y="1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61" name="Freeform 58">
                <a:extLst>
                  <a:ext uri="{FF2B5EF4-FFF2-40B4-BE49-F238E27FC236}">
                    <a16:creationId xmlns:a16="http://schemas.microsoft.com/office/drawing/2014/main" id="{CA12C39E-8F61-4E89-A29B-F7122ED17080}"/>
                  </a:ext>
                </a:extLst>
              </p:cNvPr>
              <p:cNvSpPr>
                <a:spLocks/>
              </p:cNvSpPr>
              <p:nvPr/>
            </p:nvSpPr>
            <p:spPr bwMode="gray">
              <a:xfrm>
                <a:off x="4157" y="2144"/>
                <a:ext cx="302" cy="422"/>
              </a:xfrm>
              <a:custGeom>
                <a:avLst/>
                <a:gdLst>
                  <a:gd name="T0" fmla="*/ 124 w 167"/>
                  <a:gd name="T1" fmla="*/ 7 h 234"/>
                  <a:gd name="T2" fmla="*/ 103 w 167"/>
                  <a:gd name="T3" fmla="*/ 1 h 234"/>
                  <a:gd name="T4" fmla="*/ 84 w 167"/>
                  <a:gd name="T5" fmla="*/ 13 h 234"/>
                  <a:gd name="T6" fmla="*/ 104 w 167"/>
                  <a:gd name="T7" fmla="*/ 177 h 234"/>
                  <a:gd name="T8" fmla="*/ 82 w 167"/>
                  <a:gd name="T9" fmla="*/ 177 h 234"/>
                  <a:gd name="T10" fmla="*/ 2 w 167"/>
                  <a:gd name="T11" fmla="*/ 194 h 234"/>
                  <a:gd name="T12" fmla="*/ 0 w 167"/>
                  <a:gd name="T13" fmla="*/ 211 h 234"/>
                  <a:gd name="T14" fmla="*/ 1 w 167"/>
                  <a:gd name="T15" fmla="*/ 218 h 234"/>
                  <a:gd name="T16" fmla="*/ 4 w 167"/>
                  <a:gd name="T17" fmla="*/ 230 h 234"/>
                  <a:gd name="T18" fmla="*/ 146 w 167"/>
                  <a:gd name="T19" fmla="*/ 230 h 234"/>
                  <a:gd name="T20" fmla="*/ 161 w 167"/>
                  <a:gd name="T21" fmla="*/ 211 h 234"/>
                  <a:gd name="T22" fmla="*/ 124 w 167"/>
                  <a:gd name="T23" fmla="*/ 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234">
                    <a:moveTo>
                      <a:pt x="124" y="7"/>
                    </a:moveTo>
                    <a:cubicBezTo>
                      <a:pt x="119" y="1"/>
                      <a:pt x="111" y="0"/>
                      <a:pt x="103" y="1"/>
                    </a:cubicBezTo>
                    <a:cubicBezTo>
                      <a:pt x="95" y="2"/>
                      <a:pt x="89" y="6"/>
                      <a:pt x="84" y="13"/>
                    </a:cubicBezTo>
                    <a:cubicBezTo>
                      <a:pt x="64" y="43"/>
                      <a:pt x="104" y="171"/>
                      <a:pt x="104" y="177"/>
                    </a:cubicBezTo>
                    <a:cubicBezTo>
                      <a:pt x="98" y="177"/>
                      <a:pt x="91" y="177"/>
                      <a:pt x="82" y="177"/>
                    </a:cubicBezTo>
                    <a:cubicBezTo>
                      <a:pt x="46" y="181"/>
                      <a:pt x="4" y="188"/>
                      <a:pt x="2" y="194"/>
                    </a:cubicBezTo>
                    <a:cubicBezTo>
                      <a:pt x="1" y="197"/>
                      <a:pt x="0" y="202"/>
                      <a:pt x="0" y="211"/>
                    </a:cubicBezTo>
                    <a:cubicBezTo>
                      <a:pt x="0" y="213"/>
                      <a:pt x="0" y="216"/>
                      <a:pt x="1" y="218"/>
                    </a:cubicBezTo>
                    <a:cubicBezTo>
                      <a:pt x="2" y="224"/>
                      <a:pt x="3" y="228"/>
                      <a:pt x="4" y="230"/>
                    </a:cubicBezTo>
                    <a:cubicBezTo>
                      <a:pt x="8" y="234"/>
                      <a:pt x="104" y="234"/>
                      <a:pt x="146" y="230"/>
                    </a:cubicBezTo>
                    <a:cubicBezTo>
                      <a:pt x="155" y="229"/>
                      <a:pt x="160" y="219"/>
                      <a:pt x="161" y="211"/>
                    </a:cubicBezTo>
                    <a:cubicBezTo>
                      <a:pt x="167" y="142"/>
                      <a:pt x="147" y="28"/>
                      <a:pt x="12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62" name="Freeform 59">
                <a:extLst>
                  <a:ext uri="{FF2B5EF4-FFF2-40B4-BE49-F238E27FC236}">
                    <a16:creationId xmlns:a16="http://schemas.microsoft.com/office/drawing/2014/main" id="{05032791-B225-4BF1-A62F-66D24E7BB3E0}"/>
                  </a:ext>
                </a:extLst>
              </p:cNvPr>
              <p:cNvSpPr>
                <a:spLocks/>
              </p:cNvSpPr>
              <p:nvPr/>
            </p:nvSpPr>
            <p:spPr bwMode="gray">
              <a:xfrm>
                <a:off x="3930" y="1666"/>
                <a:ext cx="336" cy="428"/>
              </a:xfrm>
              <a:custGeom>
                <a:avLst/>
                <a:gdLst>
                  <a:gd name="T0" fmla="*/ 132 w 186"/>
                  <a:gd name="T1" fmla="*/ 10 h 237"/>
                  <a:gd name="T2" fmla="*/ 175 w 186"/>
                  <a:gd name="T3" fmla="*/ 95 h 237"/>
                  <a:gd name="T4" fmla="*/ 186 w 186"/>
                  <a:gd name="T5" fmla="*/ 182 h 237"/>
                  <a:gd name="T6" fmla="*/ 85 w 186"/>
                  <a:gd name="T7" fmla="*/ 235 h 237"/>
                  <a:gd name="T8" fmla="*/ 23 w 186"/>
                  <a:gd name="T9" fmla="*/ 158 h 237"/>
                  <a:gd name="T10" fmla="*/ 11 w 186"/>
                  <a:gd name="T11" fmla="*/ 86 h 237"/>
                  <a:gd name="T12" fmla="*/ 0 w 186"/>
                  <a:gd name="T13" fmla="*/ 36 h 237"/>
                  <a:gd name="T14" fmla="*/ 132 w 186"/>
                  <a:gd name="T15" fmla="*/ 10 h 2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6" h="237">
                    <a:moveTo>
                      <a:pt x="132" y="10"/>
                    </a:moveTo>
                    <a:cubicBezTo>
                      <a:pt x="127" y="42"/>
                      <a:pt x="147" y="87"/>
                      <a:pt x="175" y="95"/>
                    </a:cubicBezTo>
                    <a:cubicBezTo>
                      <a:pt x="177" y="114"/>
                      <a:pt x="182" y="153"/>
                      <a:pt x="186" y="182"/>
                    </a:cubicBezTo>
                    <a:cubicBezTo>
                      <a:pt x="168" y="206"/>
                      <a:pt x="110" y="237"/>
                      <a:pt x="85" y="235"/>
                    </a:cubicBezTo>
                    <a:cubicBezTo>
                      <a:pt x="46" y="231"/>
                      <a:pt x="26" y="183"/>
                      <a:pt x="23" y="158"/>
                    </a:cubicBezTo>
                    <a:cubicBezTo>
                      <a:pt x="22" y="141"/>
                      <a:pt x="24" y="125"/>
                      <a:pt x="11" y="86"/>
                    </a:cubicBezTo>
                    <a:cubicBezTo>
                      <a:pt x="3" y="63"/>
                      <a:pt x="1" y="46"/>
                      <a:pt x="0" y="36"/>
                    </a:cubicBezTo>
                    <a:cubicBezTo>
                      <a:pt x="45" y="46"/>
                      <a:pt x="109" y="0"/>
                      <a:pt x="132" y="10"/>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63" name="Freeform 60">
                <a:extLst>
                  <a:ext uri="{FF2B5EF4-FFF2-40B4-BE49-F238E27FC236}">
                    <a16:creationId xmlns:a16="http://schemas.microsoft.com/office/drawing/2014/main" id="{5EF50669-FD76-4023-B552-A719A9CC4C52}"/>
                  </a:ext>
                </a:extLst>
              </p:cNvPr>
              <p:cNvSpPr>
                <a:spLocks/>
              </p:cNvSpPr>
              <p:nvPr/>
            </p:nvSpPr>
            <p:spPr bwMode="gray">
              <a:xfrm>
                <a:off x="3857" y="1504"/>
                <a:ext cx="537" cy="513"/>
              </a:xfrm>
              <a:custGeom>
                <a:avLst/>
                <a:gdLst>
                  <a:gd name="T0" fmla="*/ 287 w 297"/>
                  <a:gd name="T1" fmla="*/ 124 h 284"/>
                  <a:gd name="T2" fmla="*/ 230 w 297"/>
                  <a:gd name="T3" fmla="*/ 53 h 284"/>
                  <a:gd name="T4" fmla="*/ 99 w 297"/>
                  <a:gd name="T5" fmla="*/ 39 h 284"/>
                  <a:gd name="T6" fmla="*/ 0 w 297"/>
                  <a:gd name="T7" fmla="*/ 86 h 284"/>
                  <a:gd name="T8" fmla="*/ 171 w 297"/>
                  <a:gd name="T9" fmla="*/ 100 h 284"/>
                  <a:gd name="T10" fmla="*/ 214 w 297"/>
                  <a:gd name="T11" fmla="*/ 185 h 284"/>
                  <a:gd name="T12" fmla="*/ 227 w 297"/>
                  <a:gd name="T13" fmla="*/ 284 h 284"/>
                  <a:gd name="T14" fmla="*/ 287 w 297"/>
                  <a:gd name="T15" fmla="*/ 124 h 2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7" h="284">
                    <a:moveTo>
                      <a:pt x="287" y="124"/>
                    </a:moveTo>
                    <a:cubicBezTo>
                      <a:pt x="281" y="68"/>
                      <a:pt x="249" y="51"/>
                      <a:pt x="230" y="53"/>
                    </a:cubicBezTo>
                    <a:cubicBezTo>
                      <a:pt x="225" y="0"/>
                      <a:pt x="145" y="8"/>
                      <a:pt x="99" y="39"/>
                    </a:cubicBezTo>
                    <a:cubicBezTo>
                      <a:pt x="67" y="60"/>
                      <a:pt x="45" y="89"/>
                      <a:pt x="0" y="86"/>
                    </a:cubicBezTo>
                    <a:cubicBezTo>
                      <a:pt x="31" y="179"/>
                      <a:pt x="140" y="86"/>
                      <a:pt x="171" y="100"/>
                    </a:cubicBezTo>
                    <a:cubicBezTo>
                      <a:pt x="166" y="132"/>
                      <a:pt x="186" y="177"/>
                      <a:pt x="214" y="185"/>
                    </a:cubicBezTo>
                    <a:cubicBezTo>
                      <a:pt x="217" y="207"/>
                      <a:pt x="223" y="254"/>
                      <a:pt x="227" y="284"/>
                    </a:cubicBezTo>
                    <a:cubicBezTo>
                      <a:pt x="240" y="268"/>
                      <a:pt x="297" y="208"/>
                      <a:pt x="287" y="124"/>
                    </a:cubicBez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64" name="Freeform 61">
                <a:extLst>
                  <a:ext uri="{FF2B5EF4-FFF2-40B4-BE49-F238E27FC236}">
                    <a16:creationId xmlns:a16="http://schemas.microsoft.com/office/drawing/2014/main" id="{B799F2D7-98B2-4426-8DC5-5DEE0FB7C021}"/>
                  </a:ext>
                </a:extLst>
              </p:cNvPr>
              <p:cNvSpPr>
                <a:spLocks/>
              </p:cNvSpPr>
              <p:nvPr/>
            </p:nvSpPr>
            <p:spPr bwMode="gray">
              <a:xfrm>
                <a:off x="4239" y="1790"/>
                <a:ext cx="77" cy="121"/>
              </a:xfrm>
              <a:custGeom>
                <a:avLst/>
                <a:gdLst>
                  <a:gd name="T0" fmla="*/ 0 w 43"/>
                  <a:gd name="T1" fmla="*/ 24 h 67"/>
                  <a:gd name="T2" fmla="*/ 6 w 43"/>
                  <a:gd name="T3" fmla="*/ 67 h 67"/>
                  <a:gd name="T4" fmla="*/ 0 w 43"/>
                  <a:gd name="T5" fmla="*/ 24 h 67"/>
                </a:gdLst>
                <a:ahLst/>
                <a:cxnLst>
                  <a:cxn ang="0">
                    <a:pos x="T0" y="T1"/>
                  </a:cxn>
                  <a:cxn ang="0">
                    <a:pos x="T2" y="T3"/>
                  </a:cxn>
                  <a:cxn ang="0">
                    <a:pos x="T4" y="T5"/>
                  </a:cxn>
                </a:cxnLst>
                <a:rect l="0" t="0" r="r" b="b"/>
                <a:pathLst>
                  <a:path w="43" h="67">
                    <a:moveTo>
                      <a:pt x="0" y="24"/>
                    </a:moveTo>
                    <a:cubicBezTo>
                      <a:pt x="27" y="0"/>
                      <a:pt x="43" y="67"/>
                      <a:pt x="6" y="67"/>
                    </a:cubicBezTo>
                    <a:cubicBezTo>
                      <a:pt x="3" y="50"/>
                      <a:pt x="1" y="34"/>
                      <a:pt x="0" y="24"/>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65" name="Freeform 62">
                <a:extLst>
                  <a:ext uri="{FF2B5EF4-FFF2-40B4-BE49-F238E27FC236}">
                    <a16:creationId xmlns:a16="http://schemas.microsoft.com/office/drawing/2014/main" id="{28511D4A-4A8F-4081-85DC-0AAC5633B047}"/>
                  </a:ext>
                </a:extLst>
              </p:cNvPr>
              <p:cNvSpPr>
                <a:spLocks/>
              </p:cNvSpPr>
              <p:nvPr/>
            </p:nvSpPr>
            <p:spPr bwMode="gray">
              <a:xfrm>
                <a:off x="4036" y="1992"/>
                <a:ext cx="93" cy="42"/>
              </a:xfrm>
              <a:custGeom>
                <a:avLst/>
                <a:gdLst>
                  <a:gd name="T0" fmla="*/ 51 w 51"/>
                  <a:gd name="T1" fmla="*/ 0 h 23"/>
                  <a:gd name="T2" fmla="*/ 0 w 51"/>
                  <a:gd name="T3" fmla="*/ 8 h 23"/>
                  <a:gd name="T4" fmla="*/ 51 w 51"/>
                  <a:gd name="T5" fmla="*/ 0 h 23"/>
                </a:gdLst>
                <a:ahLst/>
                <a:cxnLst>
                  <a:cxn ang="0">
                    <a:pos x="T0" y="T1"/>
                  </a:cxn>
                  <a:cxn ang="0">
                    <a:pos x="T2" y="T3"/>
                  </a:cxn>
                  <a:cxn ang="0">
                    <a:pos x="T4" y="T5"/>
                  </a:cxn>
                </a:cxnLst>
                <a:rect l="0" t="0" r="r" b="b"/>
                <a:pathLst>
                  <a:path w="51" h="23">
                    <a:moveTo>
                      <a:pt x="51" y="0"/>
                    </a:moveTo>
                    <a:cubicBezTo>
                      <a:pt x="30" y="8"/>
                      <a:pt x="5" y="8"/>
                      <a:pt x="0" y="8"/>
                    </a:cubicBezTo>
                    <a:cubicBezTo>
                      <a:pt x="1" y="23"/>
                      <a:pt x="45" y="13"/>
                      <a:pt x="51" y="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66" name="Freeform 63">
                <a:extLst>
                  <a:ext uri="{FF2B5EF4-FFF2-40B4-BE49-F238E27FC236}">
                    <a16:creationId xmlns:a16="http://schemas.microsoft.com/office/drawing/2014/main" id="{F025D356-6543-4E29-9F4F-B5AF4CAA3D08}"/>
                  </a:ext>
                </a:extLst>
              </p:cNvPr>
              <p:cNvSpPr>
                <a:spLocks/>
              </p:cNvSpPr>
              <p:nvPr/>
            </p:nvSpPr>
            <p:spPr bwMode="gray">
              <a:xfrm>
                <a:off x="4056" y="2026"/>
                <a:ext cx="44" cy="20"/>
              </a:xfrm>
              <a:custGeom>
                <a:avLst/>
                <a:gdLst>
                  <a:gd name="T0" fmla="*/ 24 w 24"/>
                  <a:gd name="T1" fmla="*/ 0 h 11"/>
                  <a:gd name="T2" fmla="*/ 0 w 24"/>
                  <a:gd name="T3" fmla="*/ 4 h 11"/>
                  <a:gd name="T4" fmla="*/ 24 w 24"/>
                  <a:gd name="T5" fmla="*/ 0 h 11"/>
                </a:gdLst>
                <a:ahLst/>
                <a:cxnLst>
                  <a:cxn ang="0">
                    <a:pos x="T0" y="T1"/>
                  </a:cxn>
                  <a:cxn ang="0">
                    <a:pos x="T2" y="T3"/>
                  </a:cxn>
                  <a:cxn ang="0">
                    <a:pos x="T4" y="T5"/>
                  </a:cxn>
                </a:cxnLst>
                <a:rect l="0" t="0" r="r" b="b"/>
                <a:pathLst>
                  <a:path w="24" h="11">
                    <a:moveTo>
                      <a:pt x="24" y="0"/>
                    </a:moveTo>
                    <a:cubicBezTo>
                      <a:pt x="14" y="4"/>
                      <a:pt x="2" y="4"/>
                      <a:pt x="0" y="4"/>
                    </a:cubicBezTo>
                    <a:cubicBezTo>
                      <a:pt x="0" y="11"/>
                      <a:pt x="21" y="7"/>
                      <a:pt x="24" y="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67" name="Freeform 64">
                <a:extLst>
                  <a:ext uri="{FF2B5EF4-FFF2-40B4-BE49-F238E27FC236}">
                    <a16:creationId xmlns:a16="http://schemas.microsoft.com/office/drawing/2014/main" id="{3E0448DC-58C9-4C62-8430-972B1999CCD1}"/>
                  </a:ext>
                </a:extLst>
              </p:cNvPr>
              <p:cNvSpPr>
                <a:spLocks/>
              </p:cNvSpPr>
              <p:nvPr/>
            </p:nvSpPr>
            <p:spPr bwMode="gray">
              <a:xfrm>
                <a:off x="4110" y="1846"/>
                <a:ext cx="31" cy="52"/>
              </a:xfrm>
              <a:custGeom>
                <a:avLst/>
                <a:gdLst>
                  <a:gd name="T0" fmla="*/ 1 w 17"/>
                  <a:gd name="T1" fmla="*/ 17 h 29"/>
                  <a:gd name="T2" fmla="*/ 10 w 17"/>
                  <a:gd name="T3" fmla="*/ 29 h 29"/>
                  <a:gd name="T4" fmla="*/ 16 w 17"/>
                  <a:gd name="T5" fmla="*/ 15 h 29"/>
                  <a:gd name="T6" fmla="*/ 6 w 17"/>
                  <a:gd name="T7" fmla="*/ 1 h 29"/>
                  <a:gd name="T8" fmla="*/ 1 w 17"/>
                  <a:gd name="T9" fmla="*/ 17 h 29"/>
                </a:gdLst>
                <a:ahLst/>
                <a:cxnLst>
                  <a:cxn ang="0">
                    <a:pos x="T0" y="T1"/>
                  </a:cxn>
                  <a:cxn ang="0">
                    <a:pos x="T2" y="T3"/>
                  </a:cxn>
                  <a:cxn ang="0">
                    <a:pos x="T4" y="T5"/>
                  </a:cxn>
                  <a:cxn ang="0">
                    <a:pos x="T6" y="T7"/>
                  </a:cxn>
                  <a:cxn ang="0">
                    <a:pos x="T8" y="T9"/>
                  </a:cxn>
                </a:cxnLst>
                <a:rect l="0" t="0" r="r" b="b"/>
                <a:pathLst>
                  <a:path w="17" h="29">
                    <a:moveTo>
                      <a:pt x="1" y="17"/>
                    </a:moveTo>
                    <a:cubicBezTo>
                      <a:pt x="2" y="25"/>
                      <a:pt x="6" y="29"/>
                      <a:pt x="10" y="29"/>
                    </a:cubicBezTo>
                    <a:cubicBezTo>
                      <a:pt x="14" y="28"/>
                      <a:pt x="17" y="23"/>
                      <a:pt x="16" y="15"/>
                    </a:cubicBezTo>
                    <a:cubicBezTo>
                      <a:pt x="15" y="7"/>
                      <a:pt x="10" y="0"/>
                      <a:pt x="6" y="1"/>
                    </a:cubicBezTo>
                    <a:cubicBezTo>
                      <a:pt x="2" y="1"/>
                      <a:pt x="0" y="9"/>
                      <a:pt x="1" y="17"/>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68" name="Freeform 65">
                <a:extLst>
                  <a:ext uri="{FF2B5EF4-FFF2-40B4-BE49-F238E27FC236}">
                    <a16:creationId xmlns:a16="http://schemas.microsoft.com/office/drawing/2014/main" id="{CE350445-93EA-4A20-9C3D-FC3FADEF682C}"/>
                  </a:ext>
                </a:extLst>
              </p:cNvPr>
              <p:cNvSpPr>
                <a:spLocks/>
              </p:cNvSpPr>
              <p:nvPr/>
            </p:nvSpPr>
            <p:spPr bwMode="gray">
              <a:xfrm>
                <a:off x="4080" y="1790"/>
                <a:ext cx="79" cy="40"/>
              </a:xfrm>
              <a:custGeom>
                <a:avLst/>
                <a:gdLst>
                  <a:gd name="T0" fmla="*/ 44 w 44"/>
                  <a:gd name="T1" fmla="*/ 18 h 22"/>
                  <a:gd name="T2" fmla="*/ 3 w 44"/>
                  <a:gd name="T3" fmla="*/ 13 h 22"/>
                  <a:gd name="T4" fmla="*/ 8 w 44"/>
                  <a:gd name="T5" fmla="*/ 20 h 22"/>
                  <a:gd name="T6" fmla="*/ 44 w 44"/>
                  <a:gd name="T7" fmla="*/ 18 h 22"/>
                </a:gdLst>
                <a:ahLst/>
                <a:cxnLst>
                  <a:cxn ang="0">
                    <a:pos x="T0" y="T1"/>
                  </a:cxn>
                  <a:cxn ang="0">
                    <a:pos x="T2" y="T3"/>
                  </a:cxn>
                  <a:cxn ang="0">
                    <a:pos x="T4" y="T5"/>
                  </a:cxn>
                  <a:cxn ang="0">
                    <a:pos x="T6" y="T7"/>
                  </a:cxn>
                </a:cxnLst>
                <a:rect l="0" t="0" r="r" b="b"/>
                <a:pathLst>
                  <a:path w="44" h="22">
                    <a:moveTo>
                      <a:pt x="44" y="18"/>
                    </a:moveTo>
                    <a:cubicBezTo>
                      <a:pt x="32" y="0"/>
                      <a:pt x="10" y="5"/>
                      <a:pt x="3" y="13"/>
                    </a:cubicBezTo>
                    <a:cubicBezTo>
                      <a:pt x="0" y="17"/>
                      <a:pt x="4" y="22"/>
                      <a:pt x="8" y="20"/>
                    </a:cubicBezTo>
                    <a:cubicBezTo>
                      <a:pt x="14" y="19"/>
                      <a:pt x="27" y="13"/>
                      <a:pt x="44" y="18"/>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69" name="Freeform 66">
                <a:extLst>
                  <a:ext uri="{FF2B5EF4-FFF2-40B4-BE49-F238E27FC236}">
                    <a16:creationId xmlns:a16="http://schemas.microsoft.com/office/drawing/2014/main" id="{351404FA-D90B-4E43-A65A-A0C14AA041F9}"/>
                  </a:ext>
                </a:extLst>
              </p:cNvPr>
              <p:cNvSpPr>
                <a:spLocks/>
              </p:cNvSpPr>
              <p:nvPr/>
            </p:nvSpPr>
            <p:spPr bwMode="gray">
              <a:xfrm>
                <a:off x="4033" y="1854"/>
                <a:ext cx="49" cy="112"/>
              </a:xfrm>
              <a:custGeom>
                <a:avLst/>
                <a:gdLst>
                  <a:gd name="T0" fmla="*/ 27 w 27"/>
                  <a:gd name="T1" fmla="*/ 59 h 62"/>
                  <a:gd name="T2" fmla="*/ 7 w 27"/>
                  <a:gd name="T3" fmla="*/ 51 h 62"/>
                  <a:gd name="T4" fmla="*/ 13 w 27"/>
                  <a:gd name="T5" fmla="*/ 0 h 62"/>
                  <a:gd name="T6" fmla="*/ 0 w 27"/>
                  <a:gd name="T7" fmla="*/ 52 h 62"/>
                  <a:gd name="T8" fmla="*/ 2 w 27"/>
                  <a:gd name="T9" fmla="*/ 57 h 62"/>
                  <a:gd name="T10" fmla="*/ 27 w 27"/>
                  <a:gd name="T11" fmla="*/ 59 h 62"/>
                </a:gdLst>
                <a:ahLst/>
                <a:cxnLst>
                  <a:cxn ang="0">
                    <a:pos x="T0" y="T1"/>
                  </a:cxn>
                  <a:cxn ang="0">
                    <a:pos x="T2" y="T3"/>
                  </a:cxn>
                  <a:cxn ang="0">
                    <a:pos x="T4" y="T5"/>
                  </a:cxn>
                  <a:cxn ang="0">
                    <a:pos x="T6" y="T7"/>
                  </a:cxn>
                  <a:cxn ang="0">
                    <a:pos x="T8" y="T9"/>
                  </a:cxn>
                  <a:cxn ang="0">
                    <a:pos x="T10" y="T11"/>
                  </a:cxn>
                </a:cxnLst>
                <a:rect l="0" t="0" r="r" b="b"/>
                <a:pathLst>
                  <a:path w="27" h="62">
                    <a:moveTo>
                      <a:pt x="27" y="59"/>
                    </a:moveTo>
                    <a:cubicBezTo>
                      <a:pt x="18" y="59"/>
                      <a:pt x="7" y="55"/>
                      <a:pt x="7" y="51"/>
                    </a:cubicBezTo>
                    <a:cubicBezTo>
                      <a:pt x="7" y="45"/>
                      <a:pt x="14" y="23"/>
                      <a:pt x="13" y="0"/>
                    </a:cubicBezTo>
                    <a:cubicBezTo>
                      <a:pt x="10" y="17"/>
                      <a:pt x="1" y="45"/>
                      <a:pt x="0" y="52"/>
                    </a:cubicBezTo>
                    <a:cubicBezTo>
                      <a:pt x="0" y="54"/>
                      <a:pt x="1" y="56"/>
                      <a:pt x="2" y="57"/>
                    </a:cubicBezTo>
                    <a:cubicBezTo>
                      <a:pt x="6" y="61"/>
                      <a:pt x="21" y="62"/>
                      <a:pt x="27" y="59"/>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70" name="Freeform 67">
                <a:extLst>
                  <a:ext uri="{FF2B5EF4-FFF2-40B4-BE49-F238E27FC236}">
                    <a16:creationId xmlns:a16="http://schemas.microsoft.com/office/drawing/2014/main" id="{0F587653-449F-4DDE-BE77-58883064E7AF}"/>
                  </a:ext>
                </a:extLst>
              </p:cNvPr>
              <p:cNvSpPr>
                <a:spLocks/>
              </p:cNvSpPr>
              <p:nvPr/>
            </p:nvSpPr>
            <p:spPr bwMode="gray">
              <a:xfrm>
                <a:off x="3986" y="1864"/>
                <a:ext cx="30" cy="53"/>
              </a:xfrm>
              <a:custGeom>
                <a:avLst/>
                <a:gdLst>
                  <a:gd name="T0" fmla="*/ 16 w 17"/>
                  <a:gd name="T1" fmla="*/ 14 h 29"/>
                  <a:gd name="T2" fmla="*/ 10 w 17"/>
                  <a:gd name="T3" fmla="*/ 28 h 29"/>
                  <a:gd name="T4" fmla="*/ 1 w 17"/>
                  <a:gd name="T5" fmla="*/ 16 h 29"/>
                  <a:gd name="T6" fmla="*/ 6 w 17"/>
                  <a:gd name="T7" fmla="*/ 0 h 29"/>
                  <a:gd name="T8" fmla="*/ 16 w 17"/>
                  <a:gd name="T9" fmla="*/ 14 h 29"/>
                </a:gdLst>
                <a:ahLst/>
                <a:cxnLst>
                  <a:cxn ang="0">
                    <a:pos x="T0" y="T1"/>
                  </a:cxn>
                  <a:cxn ang="0">
                    <a:pos x="T2" y="T3"/>
                  </a:cxn>
                  <a:cxn ang="0">
                    <a:pos x="T4" y="T5"/>
                  </a:cxn>
                  <a:cxn ang="0">
                    <a:pos x="T6" y="T7"/>
                  </a:cxn>
                  <a:cxn ang="0">
                    <a:pos x="T8" y="T9"/>
                  </a:cxn>
                </a:cxnLst>
                <a:rect l="0" t="0" r="r" b="b"/>
                <a:pathLst>
                  <a:path w="17" h="29">
                    <a:moveTo>
                      <a:pt x="16" y="14"/>
                    </a:moveTo>
                    <a:cubicBezTo>
                      <a:pt x="17" y="23"/>
                      <a:pt x="14" y="27"/>
                      <a:pt x="10" y="28"/>
                    </a:cubicBezTo>
                    <a:cubicBezTo>
                      <a:pt x="6" y="29"/>
                      <a:pt x="2" y="25"/>
                      <a:pt x="1" y="16"/>
                    </a:cubicBezTo>
                    <a:cubicBezTo>
                      <a:pt x="0" y="8"/>
                      <a:pt x="2" y="1"/>
                      <a:pt x="6" y="0"/>
                    </a:cubicBezTo>
                    <a:cubicBezTo>
                      <a:pt x="10" y="0"/>
                      <a:pt x="14" y="6"/>
                      <a:pt x="16" y="14"/>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71" name="Freeform 68">
                <a:extLst>
                  <a:ext uri="{FF2B5EF4-FFF2-40B4-BE49-F238E27FC236}">
                    <a16:creationId xmlns:a16="http://schemas.microsoft.com/office/drawing/2014/main" id="{68DAB3A5-1DCB-4A30-B163-5AEECFD3A5B1}"/>
                  </a:ext>
                </a:extLst>
              </p:cNvPr>
              <p:cNvSpPr>
                <a:spLocks/>
              </p:cNvSpPr>
              <p:nvPr/>
            </p:nvSpPr>
            <p:spPr bwMode="gray">
              <a:xfrm>
                <a:off x="3955" y="1812"/>
                <a:ext cx="74" cy="38"/>
              </a:xfrm>
              <a:custGeom>
                <a:avLst/>
                <a:gdLst>
                  <a:gd name="T0" fmla="*/ 0 w 41"/>
                  <a:gd name="T1" fmla="*/ 21 h 21"/>
                  <a:gd name="T2" fmla="*/ 38 w 41"/>
                  <a:gd name="T3" fmla="*/ 6 h 21"/>
                  <a:gd name="T4" fmla="*/ 35 w 41"/>
                  <a:gd name="T5" fmla="*/ 14 h 21"/>
                  <a:gd name="T6" fmla="*/ 0 w 41"/>
                  <a:gd name="T7" fmla="*/ 21 h 21"/>
                </a:gdLst>
                <a:ahLst/>
                <a:cxnLst>
                  <a:cxn ang="0">
                    <a:pos x="T0" y="T1"/>
                  </a:cxn>
                  <a:cxn ang="0">
                    <a:pos x="T2" y="T3"/>
                  </a:cxn>
                  <a:cxn ang="0">
                    <a:pos x="T4" y="T5"/>
                  </a:cxn>
                  <a:cxn ang="0">
                    <a:pos x="T6" y="T7"/>
                  </a:cxn>
                </a:cxnLst>
                <a:rect l="0" t="0" r="r" b="b"/>
                <a:pathLst>
                  <a:path w="41" h="21">
                    <a:moveTo>
                      <a:pt x="0" y="21"/>
                    </a:moveTo>
                    <a:cubicBezTo>
                      <a:pt x="6" y="1"/>
                      <a:pt x="29" y="0"/>
                      <a:pt x="38" y="6"/>
                    </a:cubicBezTo>
                    <a:cubicBezTo>
                      <a:pt x="41" y="8"/>
                      <a:pt x="39" y="14"/>
                      <a:pt x="35" y="14"/>
                    </a:cubicBezTo>
                    <a:cubicBezTo>
                      <a:pt x="29" y="14"/>
                      <a:pt x="15" y="12"/>
                      <a:pt x="0" y="21"/>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72" name="Freeform 69">
                <a:extLst>
                  <a:ext uri="{FF2B5EF4-FFF2-40B4-BE49-F238E27FC236}">
                    <a16:creationId xmlns:a16="http://schemas.microsoft.com/office/drawing/2014/main" id="{250738D5-48AF-4705-9737-18AEC2ECA8CC}"/>
                  </a:ext>
                </a:extLst>
              </p:cNvPr>
              <p:cNvSpPr>
                <a:spLocks noEditPoints="1"/>
              </p:cNvSpPr>
              <p:nvPr/>
            </p:nvSpPr>
            <p:spPr bwMode="gray">
              <a:xfrm>
                <a:off x="2786" y="2664"/>
                <a:ext cx="463" cy="655"/>
              </a:xfrm>
              <a:custGeom>
                <a:avLst/>
                <a:gdLst>
                  <a:gd name="T0" fmla="*/ 0 w 463"/>
                  <a:gd name="T1" fmla="*/ 655 h 655"/>
                  <a:gd name="T2" fmla="*/ 44 w 463"/>
                  <a:gd name="T3" fmla="*/ 655 h 655"/>
                  <a:gd name="T4" fmla="*/ 44 w 463"/>
                  <a:gd name="T5" fmla="*/ 0 h 655"/>
                  <a:gd name="T6" fmla="*/ 0 w 463"/>
                  <a:gd name="T7" fmla="*/ 0 h 655"/>
                  <a:gd name="T8" fmla="*/ 0 w 463"/>
                  <a:gd name="T9" fmla="*/ 655 h 655"/>
                  <a:gd name="T10" fmla="*/ 417 w 463"/>
                  <a:gd name="T11" fmla="*/ 56 h 655"/>
                  <a:gd name="T12" fmla="*/ 417 w 463"/>
                  <a:gd name="T13" fmla="*/ 655 h 655"/>
                  <a:gd name="T14" fmla="*/ 463 w 463"/>
                  <a:gd name="T15" fmla="*/ 655 h 655"/>
                  <a:gd name="T16" fmla="*/ 463 w 463"/>
                  <a:gd name="T17" fmla="*/ 56 h 655"/>
                  <a:gd name="T18" fmla="*/ 417 w 463"/>
                  <a:gd name="T19" fmla="*/ 56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3" h="655">
                    <a:moveTo>
                      <a:pt x="0" y="655"/>
                    </a:moveTo>
                    <a:lnTo>
                      <a:pt x="44" y="655"/>
                    </a:lnTo>
                    <a:lnTo>
                      <a:pt x="44" y="0"/>
                    </a:lnTo>
                    <a:lnTo>
                      <a:pt x="0" y="0"/>
                    </a:lnTo>
                    <a:lnTo>
                      <a:pt x="0" y="655"/>
                    </a:lnTo>
                    <a:close/>
                    <a:moveTo>
                      <a:pt x="417" y="56"/>
                    </a:moveTo>
                    <a:lnTo>
                      <a:pt x="417" y="655"/>
                    </a:lnTo>
                    <a:lnTo>
                      <a:pt x="463" y="655"/>
                    </a:lnTo>
                    <a:lnTo>
                      <a:pt x="463" y="56"/>
                    </a:lnTo>
                    <a:lnTo>
                      <a:pt x="417" y="56"/>
                    </a:lnTo>
                    <a:close/>
                  </a:path>
                </a:pathLst>
              </a:custGeom>
              <a:solidFill>
                <a:srgbClr val="8183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73" name="Freeform 70">
                <a:extLst>
                  <a:ext uri="{FF2B5EF4-FFF2-40B4-BE49-F238E27FC236}">
                    <a16:creationId xmlns:a16="http://schemas.microsoft.com/office/drawing/2014/main" id="{2F4FE345-8B92-4BE6-AF2A-26A5DA4AE534}"/>
                  </a:ext>
                </a:extLst>
              </p:cNvPr>
              <p:cNvSpPr>
                <a:spLocks/>
              </p:cNvSpPr>
              <p:nvPr/>
            </p:nvSpPr>
            <p:spPr bwMode="gray">
              <a:xfrm>
                <a:off x="2830" y="2664"/>
                <a:ext cx="475" cy="655"/>
              </a:xfrm>
              <a:custGeom>
                <a:avLst/>
                <a:gdLst>
                  <a:gd name="T0" fmla="*/ 475 w 475"/>
                  <a:gd name="T1" fmla="*/ 655 h 655"/>
                  <a:gd name="T2" fmla="*/ 419 w 475"/>
                  <a:gd name="T3" fmla="*/ 655 h 655"/>
                  <a:gd name="T4" fmla="*/ 419 w 475"/>
                  <a:gd name="T5" fmla="*/ 56 h 655"/>
                  <a:gd name="T6" fmla="*/ 57 w 475"/>
                  <a:gd name="T7" fmla="*/ 56 h 655"/>
                  <a:gd name="T8" fmla="*/ 57 w 475"/>
                  <a:gd name="T9" fmla="*/ 655 h 655"/>
                  <a:gd name="T10" fmla="*/ 0 w 475"/>
                  <a:gd name="T11" fmla="*/ 655 h 655"/>
                  <a:gd name="T12" fmla="*/ 0 w 475"/>
                  <a:gd name="T13" fmla="*/ 0 h 655"/>
                  <a:gd name="T14" fmla="*/ 475 w 475"/>
                  <a:gd name="T15" fmla="*/ 0 h 655"/>
                  <a:gd name="T16" fmla="*/ 475 w 475"/>
                  <a:gd name="T17" fmla="*/ 65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655">
                    <a:moveTo>
                      <a:pt x="475" y="655"/>
                    </a:moveTo>
                    <a:lnTo>
                      <a:pt x="419" y="655"/>
                    </a:lnTo>
                    <a:lnTo>
                      <a:pt x="419" y="56"/>
                    </a:lnTo>
                    <a:lnTo>
                      <a:pt x="57" y="56"/>
                    </a:lnTo>
                    <a:lnTo>
                      <a:pt x="57" y="655"/>
                    </a:lnTo>
                    <a:lnTo>
                      <a:pt x="0" y="655"/>
                    </a:lnTo>
                    <a:lnTo>
                      <a:pt x="0" y="0"/>
                    </a:lnTo>
                    <a:lnTo>
                      <a:pt x="475" y="0"/>
                    </a:lnTo>
                    <a:lnTo>
                      <a:pt x="475" y="655"/>
                    </a:lnTo>
                    <a:close/>
                  </a:path>
                </a:pathLst>
              </a:custGeom>
              <a:solidFill>
                <a:srgbClr val="6166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74" name="Rectangle 71">
                <a:extLst>
                  <a:ext uri="{FF2B5EF4-FFF2-40B4-BE49-F238E27FC236}">
                    <a16:creationId xmlns:a16="http://schemas.microsoft.com/office/drawing/2014/main" id="{F873B02F-4D0C-48CF-B151-5FB8E498A245}"/>
                  </a:ext>
                </a:extLst>
              </p:cNvPr>
              <p:cNvSpPr>
                <a:spLocks noChangeArrowheads="1"/>
              </p:cNvSpPr>
              <p:nvPr/>
            </p:nvSpPr>
            <p:spPr bwMode="gray">
              <a:xfrm>
                <a:off x="2687" y="2564"/>
                <a:ext cx="2307" cy="100"/>
              </a:xfrm>
              <a:prstGeom prst="rect">
                <a:avLst/>
              </a:prstGeom>
              <a:solidFill>
                <a:srgbClr val="B9B9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75" name="Rectangle 72">
                <a:extLst>
                  <a:ext uri="{FF2B5EF4-FFF2-40B4-BE49-F238E27FC236}">
                    <a16:creationId xmlns:a16="http://schemas.microsoft.com/office/drawing/2014/main" id="{6EA8781B-CE0C-4ED4-8CF0-89FAA8909D40}"/>
                  </a:ext>
                </a:extLst>
              </p:cNvPr>
              <p:cNvSpPr>
                <a:spLocks noChangeArrowheads="1"/>
              </p:cNvSpPr>
              <p:nvPr/>
            </p:nvSpPr>
            <p:spPr bwMode="gray">
              <a:xfrm>
                <a:off x="4452" y="2564"/>
                <a:ext cx="542" cy="100"/>
              </a:xfrm>
              <a:prstGeom prst="rect">
                <a:avLst/>
              </a:prstGeom>
              <a:solidFill>
                <a:srgbClr val="B9B9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76" name="Freeform 73">
                <a:extLst>
                  <a:ext uri="{FF2B5EF4-FFF2-40B4-BE49-F238E27FC236}">
                    <a16:creationId xmlns:a16="http://schemas.microsoft.com/office/drawing/2014/main" id="{AE10EB4A-80A1-4452-8E64-4CDC713D9FD0}"/>
                  </a:ext>
                </a:extLst>
              </p:cNvPr>
              <p:cNvSpPr>
                <a:spLocks noEditPoints="1"/>
              </p:cNvSpPr>
              <p:nvPr/>
            </p:nvSpPr>
            <p:spPr bwMode="gray">
              <a:xfrm>
                <a:off x="4356" y="2664"/>
                <a:ext cx="463" cy="655"/>
              </a:xfrm>
              <a:custGeom>
                <a:avLst/>
                <a:gdLst>
                  <a:gd name="T0" fmla="*/ 0 w 463"/>
                  <a:gd name="T1" fmla="*/ 655 h 655"/>
                  <a:gd name="T2" fmla="*/ 45 w 463"/>
                  <a:gd name="T3" fmla="*/ 655 h 655"/>
                  <a:gd name="T4" fmla="*/ 45 w 463"/>
                  <a:gd name="T5" fmla="*/ 0 h 655"/>
                  <a:gd name="T6" fmla="*/ 0 w 463"/>
                  <a:gd name="T7" fmla="*/ 0 h 655"/>
                  <a:gd name="T8" fmla="*/ 0 w 463"/>
                  <a:gd name="T9" fmla="*/ 655 h 655"/>
                  <a:gd name="T10" fmla="*/ 417 w 463"/>
                  <a:gd name="T11" fmla="*/ 56 h 655"/>
                  <a:gd name="T12" fmla="*/ 417 w 463"/>
                  <a:gd name="T13" fmla="*/ 655 h 655"/>
                  <a:gd name="T14" fmla="*/ 463 w 463"/>
                  <a:gd name="T15" fmla="*/ 655 h 655"/>
                  <a:gd name="T16" fmla="*/ 463 w 463"/>
                  <a:gd name="T17" fmla="*/ 56 h 655"/>
                  <a:gd name="T18" fmla="*/ 417 w 463"/>
                  <a:gd name="T19" fmla="*/ 56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3" h="655">
                    <a:moveTo>
                      <a:pt x="0" y="655"/>
                    </a:moveTo>
                    <a:lnTo>
                      <a:pt x="45" y="655"/>
                    </a:lnTo>
                    <a:lnTo>
                      <a:pt x="45" y="0"/>
                    </a:lnTo>
                    <a:lnTo>
                      <a:pt x="0" y="0"/>
                    </a:lnTo>
                    <a:lnTo>
                      <a:pt x="0" y="655"/>
                    </a:lnTo>
                    <a:close/>
                    <a:moveTo>
                      <a:pt x="417" y="56"/>
                    </a:moveTo>
                    <a:lnTo>
                      <a:pt x="417" y="655"/>
                    </a:lnTo>
                    <a:lnTo>
                      <a:pt x="463" y="655"/>
                    </a:lnTo>
                    <a:lnTo>
                      <a:pt x="463" y="56"/>
                    </a:lnTo>
                    <a:lnTo>
                      <a:pt x="417" y="56"/>
                    </a:lnTo>
                    <a:close/>
                  </a:path>
                </a:pathLst>
              </a:custGeom>
              <a:solidFill>
                <a:srgbClr val="8183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77" name="Freeform 74">
                <a:extLst>
                  <a:ext uri="{FF2B5EF4-FFF2-40B4-BE49-F238E27FC236}">
                    <a16:creationId xmlns:a16="http://schemas.microsoft.com/office/drawing/2014/main" id="{9DD8A76F-A98B-48CD-8382-967E7E209189}"/>
                  </a:ext>
                </a:extLst>
              </p:cNvPr>
              <p:cNvSpPr>
                <a:spLocks/>
              </p:cNvSpPr>
              <p:nvPr/>
            </p:nvSpPr>
            <p:spPr bwMode="gray">
              <a:xfrm>
                <a:off x="4401" y="2664"/>
                <a:ext cx="474" cy="655"/>
              </a:xfrm>
              <a:custGeom>
                <a:avLst/>
                <a:gdLst>
                  <a:gd name="T0" fmla="*/ 474 w 474"/>
                  <a:gd name="T1" fmla="*/ 655 h 655"/>
                  <a:gd name="T2" fmla="*/ 418 w 474"/>
                  <a:gd name="T3" fmla="*/ 655 h 655"/>
                  <a:gd name="T4" fmla="*/ 418 w 474"/>
                  <a:gd name="T5" fmla="*/ 56 h 655"/>
                  <a:gd name="T6" fmla="*/ 56 w 474"/>
                  <a:gd name="T7" fmla="*/ 56 h 655"/>
                  <a:gd name="T8" fmla="*/ 56 w 474"/>
                  <a:gd name="T9" fmla="*/ 655 h 655"/>
                  <a:gd name="T10" fmla="*/ 0 w 474"/>
                  <a:gd name="T11" fmla="*/ 655 h 655"/>
                  <a:gd name="T12" fmla="*/ 0 w 474"/>
                  <a:gd name="T13" fmla="*/ 0 h 655"/>
                  <a:gd name="T14" fmla="*/ 474 w 474"/>
                  <a:gd name="T15" fmla="*/ 0 h 655"/>
                  <a:gd name="T16" fmla="*/ 474 w 474"/>
                  <a:gd name="T17" fmla="*/ 65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4" h="655">
                    <a:moveTo>
                      <a:pt x="474" y="655"/>
                    </a:moveTo>
                    <a:lnTo>
                      <a:pt x="418" y="655"/>
                    </a:lnTo>
                    <a:lnTo>
                      <a:pt x="418" y="56"/>
                    </a:lnTo>
                    <a:lnTo>
                      <a:pt x="56" y="56"/>
                    </a:lnTo>
                    <a:lnTo>
                      <a:pt x="56" y="655"/>
                    </a:lnTo>
                    <a:lnTo>
                      <a:pt x="0" y="655"/>
                    </a:lnTo>
                    <a:lnTo>
                      <a:pt x="0" y="0"/>
                    </a:lnTo>
                    <a:lnTo>
                      <a:pt x="474" y="0"/>
                    </a:lnTo>
                    <a:lnTo>
                      <a:pt x="474" y="655"/>
                    </a:lnTo>
                    <a:close/>
                  </a:path>
                </a:pathLst>
              </a:custGeom>
              <a:solidFill>
                <a:srgbClr val="6166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78" name="Rectangle 75">
                <a:extLst>
                  <a:ext uri="{FF2B5EF4-FFF2-40B4-BE49-F238E27FC236}">
                    <a16:creationId xmlns:a16="http://schemas.microsoft.com/office/drawing/2014/main" id="{6726196D-6053-430D-A8BE-8FA8B20A5973}"/>
                  </a:ext>
                </a:extLst>
              </p:cNvPr>
              <p:cNvSpPr>
                <a:spLocks noChangeArrowheads="1"/>
              </p:cNvSpPr>
              <p:nvPr/>
            </p:nvSpPr>
            <p:spPr bwMode="gray">
              <a:xfrm>
                <a:off x="3075" y="2528"/>
                <a:ext cx="103" cy="36"/>
              </a:xfrm>
              <a:prstGeom prst="rect">
                <a:avLst/>
              </a:prstGeom>
              <a:solidFill>
                <a:srgbClr val="6172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79" name="Rectangle 76">
                <a:extLst>
                  <a:ext uri="{FF2B5EF4-FFF2-40B4-BE49-F238E27FC236}">
                    <a16:creationId xmlns:a16="http://schemas.microsoft.com/office/drawing/2014/main" id="{87535D29-B9E0-4D77-9951-D81C33CB4F85}"/>
                  </a:ext>
                </a:extLst>
              </p:cNvPr>
              <p:cNvSpPr>
                <a:spLocks noChangeArrowheads="1"/>
              </p:cNvSpPr>
              <p:nvPr/>
            </p:nvSpPr>
            <p:spPr bwMode="gray">
              <a:xfrm>
                <a:off x="3026" y="2257"/>
                <a:ext cx="9" cy="62"/>
              </a:xfrm>
              <a:prstGeom prst="rect">
                <a:avLst/>
              </a:prstGeom>
              <a:solidFill>
                <a:srgbClr val="61727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80" name="Freeform 77">
                <a:extLst>
                  <a:ext uri="{FF2B5EF4-FFF2-40B4-BE49-F238E27FC236}">
                    <a16:creationId xmlns:a16="http://schemas.microsoft.com/office/drawing/2014/main" id="{2EE4ECC9-480C-48D6-AFF1-9BC568F8ACFE}"/>
                  </a:ext>
                </a:extLst>
              </p:cNvPr>
              <p:cNvSpPr>
                <a:spLocks/>
              </p:cNvSpPr>
              <p:nvPr/>
            </p:nvSpPr>
            <p:spPr bwMode="gray">
              <a:xfrm>
                <a:off x="3057" y="2319"/>
                <a:ext cx="139" cy="209"/>
              </a:xfrm>
              <a:custGeom>
                <a:avLst/>
                <a:gdLst>
                  <a:gd name="T0" fmla="*/ 59 w 77"/>
                  <a:gd name="T1" fmla="*/ 0 h 116"/>
                  <a:gd name="T2" fmla="*/ 0 w 77"/>
                  <a:gd name="T3" fmla="*/ 0 h 116"/>
                  <a:gd name="T4" fmla="*/ 17 w 77"/>
                  <a:gd name="T5" fmla="*/ 18 h 116"/>
                  <a:gd name="T6" fmla="*/ 17 w 77"/>
                  <a:gd name="T7" fmla="*/ 116 h 116"/>
                  <a:gd name="T8" fmla="*/ 77 w 77"/>
                  <a:gd name="T9" fmla="*/ 116 h 116"/>
                  <a:gd name="T10" fmla="*/ 77 w 77"/>
                  <a:gd name="T11" fmla="*/ 18 h 116"/>
                  <a:gd name="T12" fmla="*/ 59 w 77"/>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77" h="116">
                    <a:moveTo>
                      <a:pt x="59" y="0"/>
                    </a:moveTo>
                    <a:cubicBezTo>
                      <a:pt x="0" y="0"/>
                      <a:pt x="0" y="0"/>
                      <a:pt x="0" y="0"/>
                    </a:cubicBezTo>
                    <a:cubicBezTo>
                      <a:pt x="9" y="0"/>
                      <a:pt x="17" y="8"/>
                      <a:pt x="17" y="18"/>
                    </a:cubicBezTo>
                    <a:cubicBezTo>
                      <a:pt x="17" y="116"/>
                      <a:pt x="17" y="116"/>
                      <a:pt x="17" y="116"/>
                    </a:cubicBezTo>
                    <a:cubicBezTo>
                      <a:pt x="77" y="116"/>
                      <a:pt x="77" y="116"/>
                      <a:pt x="77" y="116"/>
                    </a:cubicBezTo>
                    <a:cubicBezTo>
                      <a:pt x="77" y="18"/>
                      <a:pt x="77" y="18"/>
                      <a:pt x="77" y="18"/>
                    </a:cubicBezTo>
                    <a:cubicBezTo>
                      <a:pt x="77" y="8"/>
                      <a:pt x="69" y="0"/>
                      <a:pt x="59" y="0"/>
                    </a:cubicBezTo>
                    <a:close/>
                  </a:path>
                </a:pathLst>
              </a:custGeom>
              <a:solidFill>
                <a:srgbClr val="A2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81" name="Rectangle 78">
                <a:extLst>
                  <a:ext uri="{FF2B5EF4-FFF2-40B4-BE49-F238E27FC236}">
                    <a16:creationId xmlns:a16="http://schemas.microsoft.com/office/drawing/2014/main" id="{52C0C960-156C-46D6-B1AB-B8248727EF3C}"/>
                  </a:ext>
                </a:extLst>
              </p:cNvPr>
              <p:cNvSpPr>
                <a:spLocks noChangeArrowheads="1"/>
              </p:cNvSpPr>
              <p:nvPr/>
            </p:nvSpPr>
            <p:spPr bwMode="gray">
              <a:xfrm>
                <a:off x="2786" y="2192"/>
                <a:ext cx="219" cy="12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82" name="Rectangle 79">
                <a:extLst>
                  <a:ext uri="{FF2B5EF4-FFF2-40B4-BE49-F238E27FC236}">
                    <a16:creationId xmlns:a16="http://schemas.microsoft.com/office/drawing/2014/main" id="{3FD84C05-4E61-4575-91A5-1244AD9CAD84}"/>
                  </a:ext>
                </a:extLst>
              </p:cNvPr>
              <p:cNvSpPr>
                <a:spLocks noChangeArrowheads="1"/>
              </p:cNvSpPr>
              <p:nvPr/>
            </p:nvSpPr>
            <p:spPr bwMode="gray">
              <a:xfrm>
                <a:off x="2766" y="2257"/>
                <a:ext cx="260" cy="62"/>
              </a:xfrm>
              <a:prstGeom prst="rect">
                <a:avLst/>
              </a:prstGeom>
              <a:solidFill>
                <a:srgbClr val="7386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83" name="Freeform 80">
                <a:extLst>
                  <a:ext uri="{FF2B5EF4-FFF2-40B4-BE49-F238E27FC236}">
                    <a16:creationId xmlns:a16="http://schemas.microsoft.com/office/drawing/2014/main" id="{22789C05-EAE8-4CDD-89A5-70DF6429F728}"/>
                  </a:ext>
                </a:extLst>
              </p:cNvPr>
              <p:cNvSpPr>
                <a:spLocks/>
              </p:cNvSpPr>
              <p:nvPr/>
            </p:nvSpPr>
            <p:spPr bwMode="gray">
              <a:xfrm>
                <a:off x="2703" y="2319"/>
                <a:ext cx="385" cy="209"/>
              </a:xfrm>
              <a:custGeom>
                <a:avLst/>
                <a:gdLst>
                  <a:gd name="T0" fmla="*/ 213 w 213"/>
                  <a:gd name="T1" fmla="*/ 116 h 116"/>
                  <a:gd name="T2" fmla="*/ 213 w 213"/>
                  <a:gd name="T3" fmla="*/ 18 h 116"/>
                  <a:gd name="T4" fmla="*/ 196 w 213"/>
                  <a:gd name="T5" fmla="*/ 0 h 116"/>
                  <a:gd name="T6" fmla="*/ 18 w 213"/>
                  <a:gd name="T7" fmla="*/ 0 h 116"/>
                  <a:gd name="T8" fmla="*/ 0 w 213"/>
                  <a:gd name="T9" fmla="*/ 18 h 116"/>
                  <a:gd name="T10" fmla="*/ 0 w 213"/>
                  <a:gd name="T11" fmla="*/ 116 h 116"/>
                  <a:gd name="T12" fmla="*/ 213 w 213"/>
                  <a:gd name="T13" fmla="*/ 116 h 116"/>
                </a:gdLst>
                <a:ahLst/>
                <a:cxnLst>
                  <a:cxn ang="0">
                    <a:pos x="T0" y="T1"/>
                  </a:cxn>
                  <a:cxn ang="0">
                    <a:pos x="T2" y="T3"/>
                  </a:cxn>
                  <a:cxn ang="0">
                    <a:pos x="T4" y="T5"/>
                  </a:cxn>
                  <a:cxn ang="0">
                    <a:pos x="T6" y="T7"/>
                  </a:cxn>
                  <a:cxn ang="0">
                    <a:pos x="T8" y="T9"/>
                  </a:cxn>
                  <a:cxn ang="0">
                    <a:pos x="T10" y="T11"/>
                  </a:cxn>
                  <a:cxn ang="0">
                    <a:pos x="T12" y="T13"/>
                  </a:cxn>
                </a:cxnLst>
                <a:rect l="0" t="0" r="r" b="b"/>
                <a:pathLst>
                  <a:path w="213" h="116">
                    <a:moveTo>
                      <a:pt x="213" y="116"/>
                    </a:moveTo>
                    <a:cubicBezTo>
                      <a:pt x="213" y="18"/>
                      <a:pt x="213" y="18"/>
                      <a:pt x="213" y="18"/>
                    </a:cubicBezTo>
                    <a:cubicBezTo>
                      <a:pt x="213" y="8"/>
                      <a:pt x="205" y="0"/>
                      <a:pt x="196" y="0"/>
                    </a:cubicBezTo>
                    <a:cubicBezTo>
                      <a:pt x="18" y="0"/>
                      <a:pt x="18" y="0"/>
                      <a:pt x="18" y="0"/>
                    </a:cubicBezTo>
                    <a:cubicBezTo>
                      <a:pt x="8" y="0"/>
                      <a:pt x="0" y="8"/>
                      <a:pt x="0" y="18"/>
                    </a:cubicBezTo>
                    <a:cubicBezTo>
                      <a:pt x="0" y="116"/>
                      <a:pt x="0" y="116"/>
                      <a:pt x="0" y="116"/>
                    </a:cubicBezTo>
                    <a:lnTo>
                      <a:pt x="213" y="116"/>
                    </a:lnTo>
                    <a:close/>
                  </a:path>
                </a:pathLst>
              </a:custGeom>
              <a:solidFill>
                <a:srgbClr val="B4B8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84" name="Rectangle 81">
                <a:extLst>
                  <a:ext uri="{FF2B5EF4-FFF2-40B4-BE49-F238E27FC236}">
                    <a16:creationId xmlns:a16="http://schemas.microsoft.com/office/drawing/2014/main" id="{306FA67E-00AD-45DE-BAB3-B8826BBC3BC7}"/>
                  </a:ext>
                </a:extLst>
              </p:cNvPr>
              <p:cNvSpPr>
                <a:spLocks noChangeArrowheads="1"/>
              </p:cNvSpPr>
              <p:nvPr/>
            </p:nvSpPr>
            <p:spPr bwMode="gray">
              <a:xfrm>
                <a:off x="2719" y="2528"/>
                <a:ext cx="356" cy="36"/>
              </a:xfrm>
              <a:prstGeom prst="rect">
                <a:avLst/>
              </a:prstGeom>
              <a:solidFill>
                <a:srgbClr val="7386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85" name="Freeform 82">
                <a:extLst>
                  <a:ext uri="{FF2B5EF4-FFF2-40B4-BE49-F238E27FC236}">
                    <a16:creationId xmlns:a16="http://schemas.microsoft.com/office/drawing/2014/main" id="{01CB53F7-03BD-4BFB-AB0B-20B5D20FD26A}"/>
                  </a:ext>
                </a:extLst>
              </p:cNvPr>
              <p:cNvSpPr>
                <a:spLocks/>
              </p:cNvSpPr>
              <p:nvPr/>
            </p:nvSpPr>
            <p:spPr bwMode="gray">
              <a:xfrm>
                <a:off x="3811" y="1990"/>
                <a:ext cx="75" cy="461"/>
              </a:xfrm>
              <a:custGeom>
                <a:avLst/>
                <a:gdLst>
                  <a:gd name="T0" fmla="*/ 11 w 42"/>
                  <a:gd name="T1" fmla="*/ 0 h 255"/>
                  <a:gd name="T2" fmla="*/ 0 w 42"/>
                  <a:gd name="T3" fmla="*/ 0 h 255"/>
                  <a:gd name="T4" fmla="*/ 11 w 42"/>
                  <a:gd name="T5" fmla="*/ 11 h 255"/>
                  <a:gd name="T6" fmla="*/ 30 w 42"/>
                  <a:gd name="T7" fmla="*/ 245 h 255"/>
                  <a:gd name="T8" fmla="*/ 20 w 42"/>
                  <a:gd name="T9" fmla="*/ 255 h 255"/>
                  <a:gd name="T10" fmla="*/ 32 w 42"/>
                  <a:gd name="T11" fmla="*/ 255 h 255"/>
                  <a:gd name="T12" fmla="*/ 41 w 42"/>
                  <a:gd name="T13" fmla="*/ 245 h 255"/>
                  <a:gd name="T14" fmla="*/ 22 w 42"/>
                  <a:gd name="T15" fmla="*/ 11 h 255"/>
                  <a:gd name="T16" fmla="*/ 11 w 42"/>
                  <a:gd name="T17"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255">
                    <a:moveTo>
                      <a:pt x="11" y="0"/>
                    </a:moveTo>
                    <a:cubicBezTo>
                      <a:pt x="0" y="0"/>
                      <a:pt x="0" y="0"/>
                      <a:pt x="0" y="0"/>
                    </a:cubicBezTo>
                    <a:cubicBezTo>
                      <a:pt x="5" y="0"/>
                      <a:pt x="11" y="5"/>
                      <a:pt x="11" y="11"/>
                    </a:cubicBezTo>
                    <a:cubicBezTo>
                      <a:pt x="30" y="245"/>
                      <a:pt x="30" y="245"/>
                      <a:pt x="30" y="245"/>
                    </a:cubicBezTo>
                    <a:cubicBezTo>
                      <a:pt x="31" y="251"/>
                      <a:pt x="26" y="255"/>
                      <a:pt x="20" y="255"/>
                    </a:cubicBezTo>
                    <a:cubicBezTo>
                      <a:pt x="32" y="255"/>
                      <a:pt x="32" y="255"/>
                      <a:pt x="32" y="255"/>
                    </a:cubicBezTo>
                    <a:cubicBezTo>
                      <a:pt x="37" y="255"/>
                      <a:pt x="42" y="251"/>
                      <a:pt x="41" y="245"/>
                    </a:cubicBezTo>
                    <a:cubicBezTo>
                      <a:pt x="22" y="11"/>
                      <a:pt x="22" y="11"/>
                      <a:pt x="22" y="11"/>
                    </a:cubicBezTo>
                    <a:cubicBezTo>
                      <a:pt x="22" y="5"/>
                      <a:pt x="17" y="0"/>
                      <a:pt x="11" y="0"/>
                    </a:cubicBezTo>
                    <a:close/>
                  </a:path>
                </a:pathLst>
              </a:custGeom>
              <a:solidFill>
                <a:srgbClr val="AE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86" name="Freeform 83">
                <a:extLst>
                  <a:ext uri="{FF2B5EF4-FFF2-40B4-BE49-F238E27FC236}">
                    <a16:creationId xmlns:a16="http://schemas.microsoft.com/office/drawing/2014/main" id="{8D3F6E3D-9EB1-4EA6-8CEF-2BA13B74CD60}"/>
                  </a:ext>
                </a:extLst>
              </p:cNvPr>
              <p:cNvSpPr>
                <a:spLocks/>
              </p:cNvSpPr>
              <p:nvPr/>
            </p:nvSpPr>
            <p:spPr bwMode="gray">
              <a:xfrm>
                <a:off x="3091" y="1990"/>
                <a:ext cx="776" cy="461"/>
              </a:xfrm>
              <a:custGeom>
                <a:avLst/>
                <a:gdLst>
                  <a:gd name="T0" fmla="*/ 428 w 429"/>
                  <a:gd name="T1" fmla="*/ 245 h 255"/>
                  <a:gd name="T2" fmla="*/ 418 w 429"/>
                  <a:gd name="T3" fmla="*/ 255 h 255"/>
                  <a:gd name="T4" fmla="*/ 31 w 429"/>
                  <a:gd name="T5" fmla="*/ 255 h 255"/>
                  <a:gd name="T6" fmla="*/ 19 w 429"/>
                  <a:gd name="T7" fmla="*/ 245 h 255"/>
                  <a:gd name="T8" fmla="*/ 0 w 429"/>
                  <a:gd name="T9" fmla="*/ 11 h 255"/>
                  <a:gd name="T10" fmla="*/ 10 w 429"/>
                  <a:gd name="T11" fmla="*/ 0 h 255"/>
                  <a:gd name="T12" fmla="*/ 398 w 429"/>
                  <a:gd name="T13" fmla="*/ 0 h 255"/>
                  <a:gd name="T14" fmla="*/ 409 w 429"/>
                  <a:gd name="T15" fmla="*/ 11 h 255"/>
                  <a:gd name="T16" fmla="*/ 428 w 429"/>
                  <a:gd name="T17" fmla="*/ 24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9" h="255">
                    <a:moveTo>
                      <a:pt x="428" y="245"/>
                    </a:moveTo>
                    <a:cubicBezTo>
                      <a:pt x="429" y="251"/>
                      <a:pt x="424" y="255"/>
                      <a:pt x="418" y="255"/>
                    </a:cubicBezTo>
                    <a:cubicBezTo>
                      <a:pt x="31" y="255"/>
                      <a:pt x="31" y="255"/>
                      <a:pt x="31" y="255"/>
                    </a:cubicBezTo>
                    <a:cubicBezTo>
                      <a:pt x="25" y="255"/>
                      <a:pt x="20" y="251"/>
                      <a:pt x="19" y="245"/>
                    </a:cubicBezTo>
                    <a:cubicBezTo>
                      <a:pt x="0" y="11"/>
                      <a:pt x="0" y="11"/>
                      <a:pt x="0" y="11"/>
                    </a:cubicBezTo>
                    <a:cubicBezTo>
                      <a:pt x="0" y="5"/>
                      <a:pt x="4" y="0"/>
                      <a:pt x="10" y="0"/>
                    </a:cubicBezTo>
                    <a:cubicBezTo>
                      <a:pt x="398" y="0"/>
                      <a:pt x="398" y="0"/>
                      <a:pt x="398" y="0"/>
                    </a:cubicBezTo>
                    <a:cubicBezTo>
                      <a:pt x="403" y="0"/>
                      <a:pt x="409" y="5"/>
                      <a:pt x="409" y="11"/>
                    </a:cubicBezTo>
                    <a:lnTo>
                      <a:pt x="428" y="245"/>
                    </a:lnTo>
                    <a:close/>
                  </a:path>
                </a:pathLst>
              </a:custGeom>
              <a:solidFill>
                <a:srgbClr val="CF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87" name="Freeform 84">
                <a:extLst>
                  <a:ext uri="{FF2B5EF4-FFF2-40B4-BE49-F238E27FC236}">
                    <a16:creationId xmlns:a16="http://schemas.microsoft.com/office/drawing/2014/main" id="{5C933A7C-A5FA-48A4-B29F-D458CE2890ED}"/>
                  </a:ext>
                </a:extLst>
              </p:cNvPr>
              <p:cNvSpPr>
                <a:spLocks/>
              </p:cNvSpPr>
              <p:nvPr/>
            </p:nvSpPr>
            <p:spPr bwMode="gray">
              <a:xfrm>
                <a:off x="3487" y="2178"/>
                <a:ext cx="54" cy="365"/>
              </a:xfrm>
              <a:custGeom>
                <a:avLst/>
                <a:gdLst>
                  <a:gd name="T0" fmla="*/ 27 w 30"/>
                  <a:gd name="T1" fmla="*/ 7 h 202"/>
                  <a:gd name="T2" fmla="*/ 20 w 30"/>
                  <a:gd name="T3" fmla="*/ 0 h 202"/>
                  <a:gd name="T4" fmla="*/ 20 w 30"/>
                  <a:gd name="T5" fmla="*/ 0 h 202"/>
                  <a:gd name="T6" fmla="*/ 23 w 30"/>
                  <a:gd name="T7" fmla="*/ 14 h 202"/>
                  <a:gd name="T8" fmla="*/ 0 w 30"/>
                  <a:gd name="T9" fmla="*/ 202 h 202"/>
                  <a:gd name="T10" fmla="*/ 7 w 30"/>
                  <a:gd name="T11" fmla="*/ 202 h 202"/>
                  <a:gd name="T12" fmla="*/ 29 w 30"/>
                  <a:gd name="T13" fmla="*/ 20 h 202"/>
                  <a:gd name="T14" fmla="*/ 27 w 30"/>
                  <a:gd name="T15" fmla="*/ 7 h 2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2">
                    <a:moveTo>
                      <a:pt x="27" y="7"/>
                    </a:moveTo>
                    <a:cubicBezTo>
                      <a:pt x="26" y="6"/>
                      <a:pt x="21" y="1"/>
                      <a:pt x="20" y="0"/>
                    </a:cubicBezTo>
                    <a:cubicBezTo>
                      <a:pt x="20" y="0"/>
                      <a:pt x="20" y="0"/>
                      <a:pt x="20" y="0"/>
                    </a:cubicBezTo>
                    <a:cubicBezTo>
                      <a:pt x="23" y="3"/>
                      <a:pt x="24" y="7"/>
                      <a:pt x="23" y="14"/>
                    </a:cubicBezTo>
                    <a:cubicBezTo>
                      <a:pt x="0" y="202"/>
                      <a:pt x="0" y="202"/>
                      <a:pt x="0" y="202"/>
                    </a:cubicBezTo>
                    <a:cubicBezTo>
                      <a:pt x="7" y="202"/>
                      <a:pt x="7" y="202"/>
                      <a:pt x="7" y="202"/>
                    </a:cubicBezTo>
                    <a:cubicBezTo>
                      <a:pt x="29" y="20"/>
                      <a:pt x="29" y="20"/>
                      <a:pt x="29" y="20"/>
                    </a:cubicBezTo>
                    <a:cubicBezTo>
                      <a:pt x="30" y="14"/>
                      <a:pt x="29" y="10"/>
                      <a:pt x="27" y="7"/>
                    </a:cubicBezTo>
                    <a:close/>
                  </a:path>
                </a:pathLst>
              </a:custGeom>
              <a:solidFill>
                <a:srgbClr val="B8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88" name="Freeform 85">
                <a:extLst>
                  <a:ext uri="{FF2B5EF4-FFF2-40B4-BE49-F238E27FC236}">
                    <a16:creationId xmlns:a16="http://schemas.microsoft.com/office/drawing/2014/main" id="{2DC8B5C7-0058-4333-804B-9432A21EEFE2}"/>
                  </a:ext>
                </a:extLst>
              </p:cNvPr>
              <p:cNvSpPr>
                <a:spLocks/>
              </p:cNvSpPr>
              <p:nvPr/>
            </p:nvSpPr>
            <p:spPr bwMode="gray">
              <a:xfrm>
                <a:off x="3334" y="2172"/>
                <a:ext cx="198" cy="371"/>
              </a:xfrm>
              <a:custGeom>
                <a:avLst/>
                <a:gdLst>
                  <a:gd name="T0" fmla="*/ 85 w 110"/>
                  <a:gd name="T1" fmla="*/ 205 h 205"/>
                  <a:gd name="T2" fmla="*/ 108 w 110"/>
                  <a:gd name="T3" fmla="*/ 17 h 205"/>
                  <a:gd name="T4" fmla="*/ 95 w 110"/>
                  <a:gd name="T5" fmla="*/ 0 h 205"/>
                  <a:gd name="T6" fmla="*/ 58 w 110"/>
                  <a:gd name="T7" fmla="*/ 0 h 205"/>
                  <a:gd name="T8" fmla="*/ 36 w 110"/>
                  <a:gd name="T9" fmla="*/ 19 h 205"/>
                  <a:gd name="T10" fmla="*/ 0 w 110"/>
                  <a:gd name="T11" fmla="*/ 205 h 205"/>
                  <a:gd name="T12" fmla="*/ 85 w 110"/>
                  <a:gd name="T13" fmla="*/ 205 h 205"/>
                </a:gdLst>
                <a:ahLst/>
                <a:cxnLst>
                  <a:cxn ang="0">
                    <a:pos x="T0" y="T1"/>
                  </a:cxn>
                  <a:cxn ang="0">
                    <a:pos x="T2" y="T3"/>
                  </a:cxn>
                  <a:cxn ang="0">
                    <a:pos x="T4" y="T5"/>
                  </a:cxn>
                  <a:cxn ang="0">
                    <a:pos x="T6" y="T7"/>
                  </a:cxn>
                  <a:cxn ang="0">
                    <a:pos x="T8" y="T9"/>
                  </a:cxn>
                  <a:cxn ang="0">
                    <a:pos x="T10" y="T11"/>
                  </a:cxn>
                  <a:cxn ang="0">
                    <a:pos x="T12" y="T13"/>
                  </a:cxn>
                </a:cxnLst>
                <a:rect l="0" t="0" r="r" b="b"/>
                <a:pathLst>
                  <a:path w="110" h="205">
                    <a:moveTo>
                      <a:pt x="85" y="205"/>
                    </a:moveTo>
                    <a:cubicBezTo>
                      <a:pt x="108" y="17"/>
                      <a:pt x="108" y="17"/>
                      <a:pt x="108" y="17"/>
                    </a:cubicBezTo>
                    <a:cubicBezTo>
                      <a:pt x="110" y="6"/>
                      <a:pt x="106" y="0"/>
                      <a:pt x="95" y="0"/>
                    </a:cubicBezTo>
                    <a:cubicBezTo>
                      <a:pt x="58" y="0"/>
                      <a:pt x="58" y="0"/>
                      <a:pt x="58" y="0"/>
                    </a:cubicBezTo>
                    <a:cubicBezTo>
                      <a:pt x="46" y="0"/>
                      <a:pt x="38" y="8"/>
                      <a:pt x="36" y="19"/>
                    </a:cubicBezTo>
                    <a:cubicBezTo>
                      <a:pt x="0" y="205"/>
                      <a:pt x="0" y="205"/>
                      <a:pt x="0" y="205"/>
                    </a:cubicBezTo>
                    <a:lnTo>
                      <a:pt x="85" y="205"/>
                    </a:lnTo>
                    <a:close/>
                  </a:path>
                </a:pathLst>
              </a:custGeom>
              <a:solidFill>
                <a:srgbClr val="D9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89" name="Freeform 86">
                <a:extLst>
                  <a:ext uri="{FF2B5EF4-FFF2-40B4-BE49-F238E27FC236}">
                    <a16:creationId xmlns:a16="http://schemas.microsoft.com/office/drawing/2014/main" id="{C6FD475F-44F3-463A-97EB-1CC86A25321A}"/>
                  </a:ext>
                </a:extLst>
              </p:cNvPr>
              <p:cNvSpPr>
                <a:spLocks/>
              </p:cNvSpPr>
              <p:nvPr/>
            </p:nvSpPr>
            <p:spPr bwMode="gray">
              <a:xfrm>
                <a:off x="3281" y="2543"/>
                <a:ext cx="414" cy="21"/>
              </a:xfrm>
              <a:custGeom>
                <a:avLst/>
                <a:gdLst>
                  <a:gd name="T0" fmla="*/ 6 w 414"/>
                  <a:gd name="T1" fmla="*/ 0 h 21"/>
                  <a:gd name="T2" fmla="*/ 408 w 414"/>
                  <a:gd name="T3" fmla="*/ 0 h 21"/>
                  <a:gd name="T4" fmla="*/ 414 w 414"/>
                  <a:gd name="T5" fmla="*/ 21 h 21"/>
                  <a:gd name="T6" fmla="*/ 0 w 414"/>
                  <a:gd name="T7" fmla="*/ 21 h 21"/>
                  <a:gd name="T8" fmla="*/ 6 w 414"/>
                  <a:gd name="T9" fmla="*/ 0 h 21"/>
                </a:gdLst>
                <a:ahLst/>
                <a:cxnLst>
                  <a:cxn ang="0">
                    <a:pos x="T0" y="T1"/>
                  </a:cxn>
                  <a:cxn ang="0">
                    <a:pos x="T2" y="T3"/>
                  </a:cxn>
                  <a:cxn ang="0">
                    <a:pos x="T4" y="T5"/>
                  </a:cxn>
                  <a:cxn ang="0">
                    <a:pos x="T6" y="T7"/>
                  </a:cxn>
                  <a:cxn ang="0">
                    <a:pos x="T8" y="T9"/>
                  </a:cxn>
                </a:cxnLst>
                <a:rect l="0" t="0" r="r" b="b"/>
                <a:pathLst>
                  <a:path w="414" h="21">
                    <a:moveTo>
                      <a:pt x="6" y="0"/>
                    </a:moveTo>
                    <a:lnTo>
                      <a:pt x="408" y="0"/>
                    </a:lnTo>
                    <a:lnTo>
                      <a:pt x="414" y="21"/>
                    </a:lnTo>
                    <a:lnTo>
                      <a:pt x="0" y="21"/>
                    </a:lnTo>
                    <a:lnTo>
                      <a:pt x="6" y="0"/>
                    </a:lnTo>
                    <a:close/>
                  </a:path>
                </a:pathLst>
              </a:custGeom>
              <a:solidFill>
                <a:srgbClr val="AE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90" name="Freeform 87">
                <a:extLst>
                  <a:ext uri="{FF2B5EF4-FFF2-40B4-BE49-F238E27FC236}">
                    <a16:creationId xmlns:a16="http://schemas.microsoft.com/office/drawing/2014/main" id="{CCF65056-5ABE-4BD2-827F-CD0107FE542E}"/>
                  </a:ext>
                </a:extLst>
              </p:cNvPr>
              <p:cNvSpPr>
                <a:spLocks/>
              </p:cNvSpPr>
              <p:nvPr/>
            </p:nvSpPr>
            <p:spPr bwMode="gray">
              <a:xfrm>
                <a:off x="3252" y="2543"/>
                <a:ext cx="331" cy="21"/>
              </a:xfrm>
              <a:custGeom>
                <a:avLst/>
                <a:gdLst>
                  <a:gd name="T0" fmla="*/ 6 w 331"/>
                  <a:gd name="T1" fmla="*/ 0 h 21"/>
                  <a:gd name="T2" fmla="*/ 325 w 331"/>
                  <a:gd name="T3" fmla="*/ 0 h 21"/>
                  <a:gd name="T4" fmla="*/ 331 w 331"/>
                  <a:gd name="T5" fmla="*/ 21 h 21"/>
                  <a:gd name="T6" fmla="*/ 0 w 331"/>
                  <a:gd name="T7" fmla="*/ 21 h 21"/>
                  <a:gd name="T8" fmla="*/ 6 w 331"/>
                  <a:gd name="T9" fmla="*/ 0 h 21"/>
                </a:gdLst>
                <a:ahLst/>
                <a:cxnLst>
                  <a:cxn ang="0">
                    <a:pos x="T0" y="T1"/>
                  </a:cxn>
                  <a:cxn ang="0">
                    <a:pos x="T2" y="T3"/>
                  </a:cxn>
                  <a:cxn ang="0">
                    <a:pos x="T4" y="T5"/>
                  </a:cxn>
                  <a:cxn ang="0">
                    <a:pos x="T6" y="T7"/>
                  </a:cxn>
                  <a:cxn ang="0">
                    <a:pos x="T8" y="T9"/>
                  </a:cxn>
                </a:cxnLst>
                <a:rect l="0" t="0" r="r" b="b"/>
                <a:pathLst>
                  <a:path w="331" h="21">
                    <a:moveTo>
                      <a:pt x="6" y="0"/>
                    </a:moveTo>
                    <a:lnTo>
                      <a:pt x="325" y="0"/>
                    </a:lnTo>
                    <a:lnTo>
                      <a:pt x="331" y="21"/>
                    </a:lnTo>
                    <a:lnTo>
                      <a:pt x="0" y="21"/>
                    </a:lnTo>
                    <a:lnTo>
                      <a:pt x="6" y="0"/>
                    </a:lnTo>
                    <a:close/>
                  </a:path>
                </a:pathLst>
              </a:custGeom>
              <a:solidFill>
                <a:srgbClr val="C2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91" name="Oval 88">
                <a:extLst>
                  <a:ext uri="{FF2B5EF4-FFF2-40B4-BE49-F238E27FC236}">
                    <a16:creationId xmlns:a16="http://schemas.microsoft.com/office/drawing/2014/main" id="{E442B69D-1A35-4264-9A36-C39351780D3E}"/>
                  </a:ext>
                </a:extLst>
              </p:cNvPr>
              <p:cNvSpPr>
                <a:spLocks noChangeArrowheads="1"/>
              </p:cNvSpPr>
              <p:nvPr/>
            </p:nvSpPr>
            <p:spPr bwMode="gray">
              <a:xfrm>
                <a:off x="3581" y="1255"/>
                <a:ext cx="136" cy="159"/>
              </a:xfrm>
              <a:prstGeom prst="ellipse">
                <a:avLst/>
              </a:prstGeom>
              <a:solidFill>
                <a:srgbClr val="B2CE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92" name="Freeform 89">
                <a:extLst>
                  <a:ext uri="{FF2B5EF4-FFF2-40B4-BE49-F238E27FC236}">
                    <a16:creationId xmlns:a16="http://schemas.microsoft.com/office/drawing/2014/main" id="{9635F4CD-9535-4D84-805C-E7337631509A}"/>
                  </a:ext>
                </a:extLst>
              </p:cNvPr>
              <p:cNvSpPr>
                <a:spLocks/>
              </p:cNvSpPr>
              <p:nvPr/>
            </p:nvSpPr>
            <p:spPr bwMode="gray">
              <a:xfrm>
                <a:off x="3659" y="1300"/>
                <a:ext cx="9" cy="25"/>
              </a:xfrm>
              <a:custGeom>
                <a:avLst/>
                <a:gdLst>
                  <a:gd name="T0" fmla="*/ 1 w 5"/>
                  <a:gd name="T1" fmla="*/ 6 h 14"/>
                  <a:gd name="T2" fmla="*/ 1 w 5"/>
                  <a:gd name="T3" fmla="*/ 14 h 14"/>
                  <a:gd name="T4" fmla="*/ 4 w 5"/>
                  <a:gd name="T5" fmla="*/ 7 h 14"/>
                  <a:gd name="T6" fmla="*/ 4 w 5"/>
                  <a:gd name="T7" fmla="*/ 0 h 14"/>
                  <a:gd name="T8" fmla="*/ 1 w 5"/>
                  <a:gd name="T9" fmla="*/ 6 h 14"/>
                </a:gdLst>
                <a:ahLst/>
                <a:cxnLst>
                  <a:cxn ang="0">
                    <a:pos x="T0" y="T1"/>
                  </a:cxn>
                  <a:cxn ang="0">
                    <a:pos x="T2" y="T3"/>
                  </a:cxn>
                  <a:cxn ang="0">
                    <a:pos x="T4" y="T5"/>
                  </a:cxn>
                  <a:cxn ang="0">
                    <a:pos x="T6" y="T7"/>
                  </a:cxn>
                  <a:cxn ang="0">
                    <a:pos x="T8" y="T9"/>
                  </a:cxn>
                </a:cxnLst>
                <a:rect l="0" t="0" r="r" b="b"/>
                <a:pathLst>
                  <a:path w="5" h="14">
                    <a:moveTo>
                      <a:pt x="1" y="6"/>
                    </a:moveTo>
                    <a:cubicBezTo>
                      <a:pt x="0" y="9"/>
                      <a:pt x="0" y="12"/>
                      <a:pt x="1" y="14"/>
                    </a:cubicBezTo>
                    <a:cubicBezTo>
                      <a:pt x="2" y="12"/>
                      <a:pt x="4" y="10"/>
                      <a:pt x="4" y="7"/>
                    </a:cubicBezTo>
                    <a:cubicBezTo>
                      <a:pt x="5" y="5"/>
                      <a:pt x="5" y="2"/>
                      <a:pt x="4" y="0"/>
                    </a:cubicBezTo>
                    <a:cubicBezTo>
                      <a:pt x="3" y="1"/>
                      <a:pt x="1" y="4"/>
                      <a:pt x="1" y="6"/>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93" name="Freeform 90">
                <a:extLst>
                  <a:ext uri="{FF2B5EF4-FFF2-40B4-BE49-F238E27FC236}">
                    <a16:creationId xmlns:a16="http://schemas.microsoft.com/office/drawing/2014/main" id="{BE11BDF8-8C43-4D07-A98F-58B4141AD5C4}"/>
                  </a:ext>
                </a:extLst>
              </p:cNvPr>
              <p:cNvSpPr>
                <a:spLocks/>
              </p:cNvSpPr>
              <p:nvPr/>
            </p:nvSpPr>
            <p:spPr bwMode="gray">
              <a:xfrm>
                <a:off x="3693" y="1340"/>
                <a:ext cx="9" cy="23"/>
              </a:xfrm>
              <a:custGeom>
                <a:avLst/>
                <a:gdLst>
                  <a:gd name="T0" fmla="*/ 0 w 5"/>
                  <a:gd name="T1" fmla="*/ 6 h 13"/>
                  <a:gd name="T2" fmla="*/ 0 w 5"/>
                  <a:gd name="T3" fmla="*/ 13 h 13"/>
                  <a:gd name="T4" fmla="*/ 4 w 5"/>
                  <a:gd name="T5" fmla="*/ 7 h 13"/>
                  <a:gd name="T6" fmla="*/ 4 w 5"/>
                  <a:gd name="T7" fmla="*/ 0 h 13"/>
                  <a:gd name="T8" fmla="*/ 0 w 5"/>
                  <a:gd name="T9" fmla="*/ 6 h 13"/>
                </a:gdLst>
                <a:ahLst/>
                <a:cxnLst>
                  <a:cxn ang="0">
                    <a:pos x="T0" y="T1"/>
                  </a:cxn>
                  <a:cxn ang="0">
                    <a:pos x="T2" y="T3"/>
                  </a:cxn>
                  <a:cxn ang="0">
                    <a:pos x="T4" y="T5"/>
                  </a:cxn>
                  <a:cxn ang="0">
                    <a:pos x="T6" y="T7"/>
                  </a:cxn>
                  <a:cxn ang="0">
                    <a:pos x="T8" y="T9"/>
                  </a:cxn>
                </a:cxnLst>
                <a:rect l="0" t="0" r="r" b="b"/>
                <a:pathLst>
                  <a:path w="5" h="13">
                    <a:moveTo>
                      <a:pt x="0" y="6"/>
                    </a:moveTo>
                    <a:cubicBezTo>
                      <a:pt x="0" y="9"/>
                      <a:pt x="0" y="12"/>
                      <a:pt x="0" y="13"/>
                    </a:cubicBezTo>
                    <a:cubicBezTo>
                      <a:pt x="2" y="12"/>
                      <a:pt x="3" y="10"/>
                      <a:pt x="4" y="7"/>
                    </a:cubicBezTo>
                    <a:cubicBezTo>
                      <a:pt x="5" y="4"/>
                      <a:pt x="4" y="2"/>
                      <a:pt x="4" y="0"/>
                    </a:cubicBezTo>
                    <a:cubicBezTo>
                      <a:pt x="2" y="1"/>
                      <a:pt x="1" y="3"/>
                      <a:pt x="0" y="6"/>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94" name="Freeform 91">
                <a:extLst>
                  <a:ext uri="{FF2B5EF4-FFF2-40B4-BE49-F238E27FC236}">
                    <a16:creationId xmlns:a16="http://schemas.microsoft.com/office/drawing/2014/main" id="{C47B929B-0EEE-4E4E-A4EB-6B2C4C101E11}"/>
                  </a:ext>
                </a:extLst>
              </p:cNvPr>
              <p:cNvSpPr>
                <a:spLocks/>
              </p:cNvSpPr>
              <p:nvPr/>
            </p:nvSpPr>
            <p:spPr bwMode="gray">
              <a:xfrm>
                <a:off x="3673" y="1277"/>
                <a:ext cx="7" cy="25"/>
              </a:xfrm>
              <a:custGeom>
                <a:avLst/>
                <a:gdLst>
                  <a:gd name="T0" fmla="*/ 0 w 4"/>
                  <a:gd name="T1" fmla="*/ 7 h 14"/>
                  <a:gd name="T2" fmla="*/ 2 w 4"/>
                  <a:gd name="T3" fmla="*/ 14 h 14"/>
                  <a:gd name="T4" fmla="*/ 4 w 4"/>
                  <a:gd name="T5" fmla="*/ 7 h 14"/>
                  <a:gd name="T6" fmla="*/ 3 w 4"/>
                  <a:gd name="T7" fmla="*/ 0 h 14"/>
                  <a:gd name="T8" fmla="*/ 0 w 4"/>
                  <a:gd name="T9" fmla="*/ 7 h 14"/>
                </a:gdLst>
                <a:ahLst/>
                <a:cxnLst>
                  <a:cxn ang="0">
                    <a:pos x="T0" y="T1"/>
                  </a:cxn>
                  <a:cxn ang="0">
                    <a:pos x="T2" y="T3"/>
                  </a:cxn>
                  <a:cxn ang="0">
                    <a:pos x="T4" y="T5"/>
                  </a:cxn>
                  <a:cxn ang="0">
                    <a:pos x="T6" y="T7"/>
                  </a:cxn>
                  <a:cxn ang="0">
                    <a:pos x="T8" y="T9"/>
                  </a:cxn>
                </a:cxnLst>
                <a:rect l="0" t="0" r="r" b="b"/>
                <a:pathLst>
                  <a:path w="4" h="14">
                    <a:moveTo>
                      <a:pt x="0" y="7"/>
                    </a:moveTo>
                    <a:cubicBezTo>
                      <a:pt x="0" y="10"/>
                      <a:pt x="1" y="12"/>
                      <a:pt x="2" y="14"/>
                    </a:cubicBezTo>
                    <a:cubicBezTo>
                      <a:pt x="3" y="13"/>
                      <a:pt x="4" y="10"/>
                      <a:pt x="4" y="7"/>
                    </a:cubicBezTo>
                    <a:cubicBezTo>
                      <a:pt x="4" y="4"/>
                      <a:pt x="4" y="2"/>
                      <a:pt x="3" y="0"/>
                    </a:cubicBezTo>
                    <a:cubicBezTo>
                      <a:pt x="1" y="2"/>
                      <a:pt x="1" y="4"/>
                      <a:pt x="0" y="7"/>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95" name="Freeform 92">
                <a:extLst>
                  <a:ext uri="{FF2B5EF4-FFF2-40B4-BE49-F238E27FC236}">
                    <a16:creationId xmlns:a16="http://schemas.microsoft.com/office/drawing/2014/main" id="{E1DE3FEC-599A-4BD3-BA5C-B2F1FB2DF859}"/>
                  </a:ext>
                </a:extLst>
              </p:cNvPr>
              <p:cNvSpPr>
                <a:spLocks/>
              </p:cNvSpPr>
              <p:nvPr/>
            </p:nvSpPr>
            <p:spPr bwMode="gray">
              <a:xfrm>
                <a:off x="3689" y="1305"/>
                <a:ext cx="10" cy="24"/>
              </a:xfrm>
              <a:custGeom>
                <a:avLst/>
                <a:gdLst>
                  <a:gd name="T0" fmla="*/ 1 w 5"/>
                  <a:gd name="T1" fmla="*/ 6 h 13"/>
                  <a:gd name="T2" fmla="*/ 1 w 5"/>
                  <a:gd name="T3" fmla="*/ 13 h 13"/>
                  <a:gd name="T4" fmla="*/ 4 w 5"/>
                  <a:gd name="T5" fmla="*/ 7 h 13"/>
                  <a:gd name="T6" fmla="*/ 4 w 5"/>
                  <a:gd name="T7" fmla="*/ 0 h 13"/>
                  <a:gd name="T8" fmla="*/ 1 w 5"/>
                  <a:gd name="T9" fmla="*/ 6 h 13"/>
                </a:gdLst>
                <a:ahLst/>
                <a:cxnLst>
                  <a:cxn ang="0">
                    <a:pos x="T0" y="T1"/>
                  </a:cxn>
                  <a:cxn ang="0">
                    <a:pos x="T2" y="T3"/>
                  </a:cxn>
                  <a:cxn ang="0">
                    <a:pos x="T4" y="T5"/>
                  </a:cxn>
                  <a:cxn ang="0">
                    <a:pos x="T6" y="T7"/>
                  </a:cxn>
                  <a:cxn ang="0">
                    <a:pos x="T8" y="T9"/>
                  </a:cxn>
                </a:cxnLst>
                <a:rect l="0" t="0" r="r" b="b"/>
                <a:pathLst>
                  <a:path w="5" h="13">
                    <a:moveTo>
                      <a:pt x="1" y="6"/>
                    </a:moveTo>
                    <a:cubicBezTo>
                      <a:pt x="0" y="9"/>
                      <a:pt x="0" y="11"/>
                      <a:pt x="1" y="13"/>
                    </a:cubicBezTo>
                    <a:cubicBezTo>
                      <a:pt x="2" y="12"/>
                      <a:pt x="3" y="9"/>
                      <a:pt x="4" y="7"/>
                    </a:cubicBezTo>
                    <a:cubicBezTo>
                      <a:pt x="5" y="4"/>
                      <a:pt x="5" y="1"/>
                      <a:pt x="4" y="0"/>
                    </a:cubicBezTo>
                    <a:cubicBezTo>
                      <a:pt x="3" y="1"/>
                      <a:pt x="1" y="3"/>
                      <a:pt x="1" y="6"/>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96" name="Freeform 93">
                <a:extLst>
                  <a:ext uri="{FF2B5EF4-FFF2-40B4-BE49-F238E27FC236}">
                    <a16:creationId xmlns:a16="http://schemas.microsoft.com/office/drawing/2014/main" id="{C7CD1D63-DC3B-4CC0-A57A-3CA29157BD7B}"/>
                  </a:ext>
                </a:extLst>
              </p:cNvPr>
              <p:cNvSpPr>
                <a:spLocks/>
              </p:cNvSpPr>
              <p:nvPr/>
            </p:nvSpPr>
            <p:spPr bwMode="gray">
              <a:xfrm>
                <a:off x="3653" y="1338"/>
                <a:ext cx="8" cy="25"/>
              </a:xfrm>
              <a:custGeom>
                <a:avLst/>
                <a:gdLst>
                  <a:gd name="T0" fmla="*/ 0 w 4"/>
                  <a:gd name="T1" fmla="*/ 7 h 14"/>
                  <a:gd name="T2" fmla="*/ 2 w 4"/>
                  <a:gd name="T3" fmla="*/ 14 h 14"/>
                  <a:gd name="T4" fmla="*/ 4 w 4"/>
                  <a:gd name="T5" fmla="*/ 7 h 14"/>
                  <a:gd name="T6" fmla="*/ 3 w 4"/>
                  <a:gd name="T7" fmla="*/ 0 h 14"/>
                  <a:gd name="T8" fmla="*/ 0 w 4"/>
                  <a:gd name="T9" fmla="*/ 7 h 14"/>
                </a:gdLst>
                <a:ahLst/>
                <a:cxnLst>
                  <a:cxn ang="0">
                    <a:pos x="T0" y="T1"/>
                  </a:cxn>
                  <a:cxn ang="0">
                    <a:pos x="T2" y="T3"/>
                  </a:cxn>
                  <a:cxn ang="0">
                    <a:pos x="T4" y="T5"/>
                  </a:cxn>
                  <a:cxn ang="0">
                    <a:pos x="T6" y="T7"/>
                  </a:cxn>
                  <a:cxn ang="0">
                    <a:pos x="T8" y="T9"/>
                  </a:cxn>
                </a:cxnLst>
                <a:rect l="0" t="0" r="r" b="b"/>
                <a:pathLst>
                  <a:path w="4" h="14">
                    <a:moveTo>
                      <a:pt x="0" y="7"/>
                    </a:moveTo>
                    <a:cubicBezTo>
                      <a:pt x="0" y="10"/>
                      <a:pt x="1" y="13"/>
                      <a:pt x="2" y="14"/>
                    </a:cubicBezTo>
                    <a:cubicBezTo>
                      <a:pt x="3" y="13"/>
                      <a:pt x="4" y="10"/>
                      <a:pt x="4" y="7"/>
                    </a:cubicBezTo>
                    <a:cubicBezTo>
                      <a:pt x="4" y="5"/>
                      <a:pt x="4" y="2"/>
                      <a:pt x="3" y="0"/>
                    </a:cubicBezTo>
                    <a:cubicBezTo>
                      <a:pt x="1" y="2"/>
                      <a:pt x="0" y="4"/>
                      <a:pt x="0" y="7"/>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97" name="Freeform 94">
                <a:extLst>
                  <a:ext uri="{FF2B5EF4-FFF2-40B4-BE49-F238E27FC236}">
                    <a16:creationId xmlns:a16="http://schemas.microsoft.com/office/drawing/2014/main" id="{959FAC48-8AEF-4088-A844-7FC2BEC40F9A}"/>
                  </a:ext>
                </a:extLst>
              </p:cNvPr>
              <p:cNvSpPr>
                <a:spLocks/>
              </p:cNvSpPr>
              <p:nvPr/>
            </p:nvSpPr>
            <p:spPr bwMode="gray">
              <a:xfrm>
                <a:off x="3697" y="1363"/>
                <a:ext cx="14" cy="20"/>
              </a:xfrm>
              <a:custGeom>
                <a:avLst/>
                <a:gdLst>
                  <a:gd name="T0" fmla="*/ 3 w 8"/>
                  <a:gd name="T1" fmla="*/ 5 h 11"/>
                  <a:gd name="T2" fmla="*/ 0 w 8"/>
                  <a:gd name="T3" fmla="*/ 11 h 11"/>
                  <a:gd name="T4" fmla="*/ 6 w 8"/>
                  <a:gd name="T5" fmla="*/ 7 h 11"/>
                  <a:gd name="T6" fmla="*/ 8 w 8"/>
                  <a:gd name="T7" fmla="*/ 0 h 11"/>
                  <a:gd name="T8" fmla="*/ 3 w 8"/>
                  <a:gd name="T9" fmla="*/ 5 h 11"/>
                </a:gdLst>
                <a:ahLst/>
                <a:cxnLst>
                  <a:cxn ang="0">
                    <a:pos x="T0" y="T1"/>
                  </a:cxn>
                  <a:cxn ang="0">
                    <a:pos x="T2" y="T3"/>
                  </a:cxn>
                  <a:cxn ang="0">
                    <a:pos x="T4" y="T5"/>
                  </a:cxn>
                  <a:cxn ang="0">
                    <a:pos x="T6" y="T7"/>
                  </a:cxn>
                  <a:cxn ang="0">
                    <a:pos x="T8" y="T9"/>
                  </a:cxn>
                </a:cxnLst>
                <a:rect l="0" t="0" r="r" b="b"/>
                <a:pathLst>
                  <a:path w="8" h="11">
                    <a:moveTo>
                      <a:pt x="3" y="5"/>
                    </a:moveTo>
                    <a:cubicBezTo>
                      <a:pt x="1" y="7"/>
                      <a:pt x="0" y="9"/>
                      <a:pt x="0" y="11"/>
                    </a:cubicBezTo>
                    <a:cubicBezTo>
                      <a:pt x="2" y="11"/>
                      <a:pt x="4" y="9"/>
                      <a:pt x="6" y="7"/>
                    </a:cubicBezTo>
                    <a:cubicBezTo>
                      <a:pt x="7" y="4"/>
                      <a:pt x="8" y="2"/>
                      <a:pt x="8" y="0"/>
                    </a:cubicBezTo>
                    <a:cubicBezTo>
                      <a:pt x="6" y="1"/>
                      <a:pt x="4" y="2"/>
                      <a:pt x="3" y="5"/>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98" name="Freeform 95">
                <a:extLst>
                  <a:ext uri="{FF2B5EF4-FFF2-40B4-BE49-F238E27FC236}">
                    <a16:creationId xmlns:a16="http://schemas.microsoft.com/office/drawing/2014/main" id="{85F06B1A-1C83-47F0-A258-2357EBC27CA3}"/>
                  </a:ext>
                </a:extLst>
              </p:cNvPr>
              <p:cNvSpPr>
                <a:spLocks/>
              </p:cNvSpPr>
              <p:nvPr/>
            </p:nvSpPr>
            <p:spPr bwMode="gray">
              <a:xfrm>
                <a:off x="3664" y="1369"/>
                <a:ext cx="9" cy="23"/>
              </a:xfrm>
              <a:custGeom>
                <a:avLst/>
                <a:gdLst>
                  <a:gd name="T0" fmla="*/ 1 w 5"/>
                  <a:gd name="T1" fmla="*/ 6 h 13"/>
                  <a:gd name="T2" fmla="*/ 1 w 5"/>
                  <a:gd name="T3" fmla="*/ 13 h 13"/>
                  <a:gd name="T4" fmla="*/ 4 w 5"/>
                  <a:gd name="T5" fmla="*/ 7 h 13"/>
                  <a:gd name="T6" fmla="*/ 4 w 5"/>
                  <a:gd name="T7" fmla="*/ 0 h 13"/>
                  <a:gd name="T8" fmla="*/ 1 w 5"/>
                  <a:gd name="T9" fmla="*/ 6 h 13"/>
                </a:gdLst>
                <a:ahLst/>
                <a:cxnLst>
                  <a:cxn ang="0">
                    <a:pos x="T0" y="T1"/>
                  </a:cxn>
                  <a:cxn ang="0">
                    <a:pos x="T2" y="T3"/>
                  </a:cxn>
                  <a:cxn ang="0">
                    <a:pos x="T4" y="T5"/>
                  </a:cxn>
                  <a:cxn ang="0">
                    <a:pos x="T6" y="T7"/>
                  </a:cxn>
                  <a:cxn ang="0">
                    <a:pos x="T8" y="T9"/>
                  </a:cxn>
                </a:cxnLst>
                <a:rect l="0" t="0" r="r" b="b"/>
                <a:pathLst>
                  <a:path w="5" h="13">
                    <a:moveTo>
                      <a:pt x="1" y="6"/>
                    </a:moveTo>
                    <a:cubicBezTo>
                      <a:pt x="0" y="9"/>
                      <a:pt x="0" y="12"/>
                      <a:pt x="1" y="13"/>
                    </a:cubicBezTo>
                    <a:cubicBezTo>
                      <a:pt x="2" y="12"/>
                      <a:pt x="4" y="10"/>
                      <a:pt x="4" y="7"/>
                    </a:cubicBezTo>
                    <a:cubicBezTo>
                      <a:pt x="5" y="4"/>
                      <a:pt x="5" y="2"/>
                      <a:pt x="4" y="0"/>
                    </a:cubicBezTo>
                    <a:cubicBezTo>
                      <a:pt x="3" y="1"/>
                      <a:pt x="2" y="4"/>
                      <a:pt x="1" y="6"/>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99" name="Freeform 96">
                <a:extLst>
                  <a:ext uri="{FF2B5EF4-FFF2-40B4-BE49-F238E27FC236}">
                    <a16:creationId xmlns:a16="http://schemas.microsoft.com/office/drawing/2014/main" id="{3F299469-9BE5-405D-8E7F-6ABAB36C53FC}"/>
                  </a:ext>
                </a:extLst>
              </p:cNvPr>
              <p:cNvSpPr>
                <a:spLocks/>
              </p:cNvSpPr>
              <p:nvPr/>
            </p:nvSpPr>
            <p:spPr bwMode="gray">
              <a:xfrm>
                <a:off x="3648" y="1296"/>
                <a:ext cx="9" cy="26"/>
              </a:xfrm>
              <a:custGeom>
                <a:avLst/>
                <a:gdLst>
                  <a:gd name="T0" fmla="*/ 1 w 5"/>
                  <a:gd name="T1" fmla="*/ 7 h 14"/>
                  <a:gd name="T2" fmla="*/ 3 w 5"/>
                  <a:gd name="T3" fmla="*/ 14 h 14"/>
                  <a:gd name="T4" fmla="*/ 4 w 5"/>
                  <a:gd name="T5" fmla="*/ 7 h 14"/>
                  <a:gd name="T6" fmla="*/ 2 w 5"/>
                  <a:gd name="T7" fmla="*/ 0 h 14"/>
                  <a:gd name="T8" fmla="*/ 1 w 5"/>
                  <a:gd name="T9" fmla="*/ 7 h 14"/>
                </a:gdLst>
                <a:ahLst/>
                <a:cxnLst>
                  <a:cxn ang="0">
                    <a:pos x="T0" y="T1"/>
                  </a:cxn>
                  <a:cxn ang="0">
                    <a:pos x="T2" y="T3"/>
                  </a:cxn>
                  <a:cxn ang="0">
                    <a:pos x="T4" y="T5"/>
                  </a:cxn>
                  <a:cxn ang="0">
                    <a:pos x="T6" y="T7"/>
                  </a:cxn>
                  <a:cxn ang="0">
                    <a:pos x="T8" y="T9"/>
                  </a:cxn>
                </a:cxnLst>
                <a:rect l="0" t="0" r="r" b="b"/>
                <a:pathLst>
                  <a:path w="5" h="14">
                    <a:moveTo>
                      <a:pt x="1" y="7"/>
                    </a:moveTo>
                    <a:cubicBezTo>
                      <a:pt x="1" y="10"/>
                      <a:pt x="2" y="12"/>
                      <a:pt x="3" y="14"/>
                    </a:cubicBezTo>
                    <a:cubicBezTo>
                      <a:pt x="4" y="12"/>
                      <a:pt x="5" y="10"/>
                      <a:pt x="4" y="7"/>
                    </a:cubicBezTo>
                    <a:cubicBezTo>
                      <a:pt x="4" y="4"/>
                      <a:pt x="3" y="2"/>
                      <a:pt x="2" y="0"/>
                    </a:cubicBezTo>
                    <a:cubicBezTo>
                      <a:pt x="1" y="2"/>
                      <a:pt x="0" y="4"/>
                      <a:pt x="1" y="7"/>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00" name="Freeform 97">
                <a:extLst>
                  <a:ext uri="{FF2B5EF4-FFF2-40B4-BE49-F238E27FC236}">
                    <a16:creationId xmlns:a16="http://schemas.microsoft.com/office/drawing/2014/main" id="{BAEBEF77-D16C-4DC7-80EF-B95377FE54D3}"/>
                  </a:ext>
                </a:extLst>
              </p:cNvPr>
              <p:cNvSpPr>
                <a:spLocks/>
              </p:cNvSpPr>
              <p:nvPr/>
            </p:nvSpPr>
            <p:spPr bwMode="gray">
              <a:xfrm>
                <a:off x="3632" y="1361"/>
                <a:ext cx="9" cy="24"/>
              </a:xfrm>
              <a:custGeom>
                <a:avLst/>
                <a:gdLst>
                  <a:gd name="T0" fmla="*/ 1 w 5"/>
                  <a:gd name="T1" fmla="*/ 7 h 13"/>
                  <a:gd name="T2" fmla="*/ 4 w 5"/>
                  <a:gd name="T3" fmla="*/ 13 h 13"/>
                  <a:gd name="T4" fmla="*/ 4 w 5"/>
                  <a:gd name="T5" fmla="*/ 6 h 13"/>
                  <a:gd name="T6" fmla="*/ 1 w 5"/>
                  <a:gd name="T7" fmla="*/ 0 h 13"/>
                  <a:gd name="T8" fmla="*/ 1 w 5"/>
                  <a:gd name="T9" fmla="*/ 7 h 13"/>
                </a:gdLst>
                <a:ahLst/>
                <a:cxnLst>
                  <a:cxn ang="0">
                    <a:pos x="T0" y="T1"/>
                  </a:cxn>
                  <a:cxn ang="0">
                    <a:pos x="T2" y="T3"/>
                  </a:cxn>
                  <a:cxn ang="0">
                    <a:pos x="T4" y="T5"/>
                  </a:cxn>
                  <a:cxn ang="0">
                    <a:pos x="T6" y="T7"/>
                  </a:cxn>
                  <a:cxn ang="0">
                    <a:pos x="T8" y="T9"/>
                  </a:cxn>
                </a:cxnLst>
                <a:rect l="0" t="0" r="r" b="b"/>
                <a:pathLst>
                  <a:path w="5" h="13">
                    <a:moveTo>
                      <a:pt x="1" y="7"/>
                    </a:moveTo>
                    <a:cubicBezTo>
                      <a:pt x="1" y="9"/>
                      <a:pt x="2" y="12"/>
                      <a:pt x="4" y="13"/>
                    </a:cubicBezTo>
                    <a:cubicBezTo>
                      <a:pt x="4" y="11"/>
                      <a:pt x="5" y="9"/>
                      <a:pt x="4" y="6"/>
                    </a:cubicBezTo>
                    <a:cubicBezTo>
                      <a:pt x="4" y="3"/>
                      <a:pt x="3" y="1"/>
                      <a:pt x="1" y="0"/>
                    </a:cubicBezTo>
                    <a:cubicBezTo>
                      <a:pt x="0" y="1"/>
                      <a:pt x="0" y="4"/>
                      <a:pt x="1" y="7"/>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01" name="Freeform 98">
                <a:extLst>
                  <a:ext uri="{FF2B5EF4-FFF2-40B4-BE49-F238E27FC236}">
                    <a16:creationId xmlns:a16="http://schemas.microsoft.com/office/drawing/2014/main" id="{0EF3B23A-DCAD-4C86-A6B4-FBFB2CE1C043}"/>
                  </a:ext>
                </a:extLst>
              </p:cNvPr>
              <p:cNvSpPr>
                <a:spLocks/>
              </p:cNvSpPr>
              <p:nvPr/>
            </p:nvSpPr>
            <p:spPr bwMode="gray">
              <a:xfrm>
                <a:off x="3617" y="1363"/>
                <a:ext cx="15" cy="22"/>
              </a:xfrm>
              <a:custGeom>
                <a:avLst/>
                <a:gdLst>
                  <a:gd name="T0" fmla="*/ 2 w 8"/>
                  <a:gd name="T1" fmla="*/ 7 h 12"/>
                  <a:gd name="T2" fmla="*/ 8 w 8"/>
                  <a:gd name="T3" fmla="*/ 12 h 12"/>
                  <a:gd name="T4" fmla="*/ 6 w 8"/>
                  <a:gd name="T5" fmla="*/ 5 h 12"/>
                  <a:gd name="T6" fmla="*/ 1 w 8"/>
                  <a:gd name="T7" fmla="*/ 0 h 12"/>
                  <a:gd name="T8" fmla="*/ 2 w 8"/>
                  <a:gd name="T9" fmla="*/ 7 h 12"/>
                </a:gdLst>
                <a:ahLst/>
                <a:cxnLst>
                  <a:cxn ang="0">
                    <a:pos x="T0" y="T1"/>
                  </a:cxn>
                  <a:cxn ang="0">
                    <a:pos x="T2" y="T3"/>
                  </a:cxn>
                  <a:cxn ang="0">
                    <a:pos x="T4" y="T5"/>
                  </a:cxn>
                  <a:cxn ang="0">
                    <a:pos x="T6" y="T7"/>
                  </a:cxn>
                  <a:cxn ang="0">
                    <a:pos x="T8" y="T9"/>
                  </a:cxn>
                </a:cxnLst>
                <a:rect l="0" t="0" r="r" b="b"/>
                <a:pathLst>
                  <a:path w="8" h="12">
                    <a:moveTo>
                      <a:pt x="2" y="7"/>
                    </a:moveTo>
                    <a:cubicBezTo>
                      <a:pt x="4" y="10"/>
                      <a:pt x="6" y="11"/>
                      <a:pt x="8" y="12"/>
                    </a:cubicBezTo>
                    <a:cubicBezTo>
                      <a:pt x="8" y="10"/>
                      <a:pt x="7" y="8"/>
                      <a:pt x="6" y="5"/>
                    </a:cubicBezTo>
                    <a:cubicBezTo>
                      <a:pt x="4" y="3"/>
                      <a:pt x="2" y="1"/>
                      <a:pt x="1" y="0"/>
                    </a:cubicBezTo>
                    <a:cubicBezTo>
                      <a:pt x="0" y="2"/>
                      <a:pt x="1" y="5"/>
                      <a:pt x="2" y="7"/>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02" name="Freeform 99">
                <a:extLst>
                  <a:ext uri="{FF2B5EF4-FFF2-40B4-BE49-F238E27FC236}">
                    <a16:creationId xmlns:a16="http://schemas.microsoft.com/office/drawing/2014/main" id="{4B3740F3-0904-4AF6-8EC8-D0EEF2010F52}"/>
                  </a:ext>
                </a:extLst>
              </p:cNvPr>
              <p:cNvSpPr>
                <a:spLocks/>
              </p:cNvSpPr>
              <p:nvPr/>
            </p:nvSpPr>
            <p:spPr bwMode="gray">
              <a:xfrm>
                <a:off x="3711" y="1311"/>
                <a:ext cx="11" cy="23"/>
              </a:xfrm>
              <a:custGeom>
                <a:avLst/>
                <a:gdLst>
                  <a:gd name="T0" fmla="*/ 1 w 6"/>
                  <a:gd name="T1" fmla="*/ 6 h 13"/>
                  <a:gd name="T2" fmla="*/ 0 w 6"/>
                  <a:gd name="T3" fmla="*/ 13 h 13"/>
                  <a:gd name="T4" fmla="*/ 5 w 6"/>
                  <a:gd name="T5" fmla="*/ 8 h 13"/>
                  <a:gd name="T6" fmla="*/ 5 w 6"/>
                  <a:gd name="T7" fmla="*/ 0 h 13"/>
                  <a:gd name="T8" fmla="*/ 1 w 6"/>
                  <a:gd name="T9" fmla="*/ 6 h 13"/>
                </a:gdLst>
                <a:ahLst/>
                <a:cxnLst>
                  <a:cxn ang="0">
                    <a:pos x="T0" y="T1"/>
                  </a:cxn>
                  <a:cxn ang="0">
                    <a:pos x="T2" y="T3"/>
                  </a:cxn>
                  <a:cxn ang="0">
                    <a:pos x="T4" y="T5"/>
                  </a:cxn>
                  <a:cxn ang="0">
                    <a:pos x="T6" y="T7"/>
                  </a:cxn>
                  <a:cxn ang="0">
                    <a:pos x="T8" y="T9"/>
                  </a:cxn>
                </a:cxnLst>
                <a:rect l="0" t="0" r="r" b="b"/>
                <a:pathLst>
                  <a:path w="6" h="13">
                    <a:moveTo>
                      <a:pt x="1" y="6"/>
                    </a:moveTo>
                    <a:cubicBezTo>
                      <a:pt x="0" y="9"/>
                      <a:pt x="0" y="11"/>
                      <a:pt x="0" y="13"/>
                    </a:cubicBezTo>
                    <a:cubicBezTo>
                      <a:pt x="2" y="12"/>
                      <a:pt x="3" y="10"/>
                      <a:pt x="5" y="8"/>
                    </a:cubicBezTo>
                    <a:cubicBezTo>
                      <a:pt x="6" y="5"/>
                      <a:pt x="6" y="2"/>
                      <a:pt x="5" y="0"/>
                    </a:cubicBezTo>
                    <a:cubicBezTo>
                      <a:pt x="4" y="1"/>
                      <a:pt x="2" y="3"/>
                      <a:pt x="1" y="6"/>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03" name="Freeform 100">
                <a:extLst>
                  <a:ext uri="{FF2B5EF4-FFF2-40B4-BE49-F238E27FC236}">
                    <a16:creationId xmlns:a16="http://schemas.microsoft.com/office/drawing/2014/main" id="{CC0BD420-60F0-477F-8B05-04716FFE585C}"/>
                  </a:ext>
                </a:extLst>
              </p:cNvPr>
              <p:cNvSpPr>
                <a:spLocks/>
              </p:cNvSpPr>
              <p:nvPr/>
            </p:nvSpPr>
            <p:spPr bwMode="gray">
              <a:xfrm>
                <a:off x="3691" y="1262"/>
                <a:ext cx="11" cy="24"/>
              </a:xfrm>
              <a:custGeom>
                <a:avLst/>
                <a:gdLst>
                  <a:gd name="T0" fmla="*/ 1 w 6"/>
                  <a:gd name="T1" fmla="*/ 6 h 13"/>
                  <a:gd name="T2" fmla="*/ 0 w 6"/>
                  <a:gd name="T3" fmla="*/ 13 h 13"/>
                  <a:gd name="T4" fmla="*/ 5 w 6"/>
                  <a:gd name="T5" fmla="*/ 7 h 13"/>
                  <a:gd name="T6" fmla="*/ 6 w 6"/>
                  <a:gd name="T7" fmla="*/ 0 h 13"/>
                  <a:gd name="T8" fmla="*/ 1 w 6"/>
                  <a:gd name="T9" fmla="*/ 6 h 13"/>
                </a:gdLst>
                <a:ahLst/>
                <a:cxnLst>
                  <a:cxn ang="0">
                    <a:pos x="T0" y="T1"/>
                  </a:cxn>
                  <a:cxn ang="0">
                    <a:pos x="T2" y="T3"/>
                  </a:cxn>
                  <a:cxn ang="0">
                    <a:pos x="T4" y="T5"/>
                  </a:cxn>
                  <a:cxn ang="0">
                    <a:pos x="T6" y="T7"/>
                  </a:cxn>
                  <a:cxn ang="0">
                    <a:pos x="T8" y="T9"/>
                  </a:cxn>
                </a:cxnLst>
                <a:rect l="0" t="0" r="r" b="b"/>
                <a:pathLst>
                  <a:path w="6" h="13">
                    <a:moveTo>
                      <a:pt x="1" y="6"/>
                    </a:moveTo>
                    <a:cubicBezTo>
                      <a:pt x="0" y="8"/>
                      <a:pt x="0" y="11"/>
                      <a:pt x="0" y="13"/>
                    </a:cubicBezTo>
                    <a:cubicBezTo>
                      <a:pt x="2" y="12"/>
                      <a:pt x="3" y="10"/>
                      <a:pt x="5" y="7"/>
                    </a:cubicBezTo>
                    <a:cubicBezTo>
                      <a:pt x="6" y="5"/>
                      <a:pt x="6" y="2"/>
                      <a:pt x="6" y="0"/>
                    </a:cubicBezTo>
                    <a:cubicBezTo>
                      <a:pt x="4" y="1"/>
                      <a:pt x="2" y="3"/>
                      <a:pt x="1" y="6"/>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04" name="Freeform 101">
                <a:extLst>
                  <a:ext uri="{FF2B5EF4-FFF2-40B4-BE49-F238E27FC236}">
                    <a16:creationId xmlns:a16="http://schemas.microsoft.com/office/drawing/2014/main" id="{D84174B1-A80C-4470-9AC1-3CBF9003902B}"/>
                  </a:ext>
                </a:extLst>
              </p:cNvPr>
              <p:cNvSpPr>
                <a:spLocks/>
              </p:cNvSpPr>
              <p:nvPr/>
            </p:nvSpPr>
            <p:spPr bwMode="gray">
              <a:xfrm>
                <a:off x="3693" y="1275"/>
                <a:ext cx="16" cy="20"/>
              </a:xfrm>
              <a:custGeom>
                <a:avLst/>
                <a:gdLst>
                  <a:gd name="T0" fmla="*/ 3 w 9"/>
                  <a:gd name="T1" fmla="*/ 5 h 11"/>
                  <a:gd name="T2" fmla="*/ 0 w 9"/>
                  <a:gd name="T3" fmla="*/ 11 h 11"/>
                  <a:gd name="T4" fmla="*/ 6 w 9"/>
                  <a:gd name="T5" fmla="*/ 7 h 11"/>
                  <a:gd name="T6" fmla="*/ 9 w 9"/>
                  <a:gd name="T7" fmla="*/ 0 h 11"/>
                  <a:gd name="T8" fmla="*/ 3 w 9"/>
                  <a:gd name="T9" fmla="*/ 5 h 11"/>
                </a:gdLst>
                <a:ahLst/>
                <a:cxnLst>
                  <a:cxn ang="0">
                    <a:pos x="T0" y="T1"/>
                  </a:cxn>
                  <a:cxn ang="0">
                    <a:pos x="T2" y="T3"/>
                  </a:cxn>
                  <a:cxn ang="0">
                    <a:pos x="T4" y="T5"/>
                  </a:cxn>
                  <a:cxn ang="0">
                    <a:pos x="T6" y="T7"/>
                  </a:cxn>
                  <a:cxn ang="0">
                    <a:pos x="T8" y="T9"/>
                  </a:cxn>
                </a:cxnLst>
                <a:rect l="0" t="0" r="r" b="b"/>
                <a:pathLst>
                  <a:path w="9" h="11">
                    <a:moveTo>
                      <a:pt x="3" y="5"/>
                    </a:moveTo>
                    <a:cubicBezTo>
                      <a:pt x="2" y="7"/>
                      <a:pt x="1" y="9"/>
                      <a:pt x="0" y="11"/>
                    </a:cubicBezTo>
                    <a:cubicBezTo>
                      <a:pt x="2" y="11"/>
                      <a:pt x="4" y="9"/>
                      <a:pt x="6" y="7"/>
                    </a:cubicBezTo>
                    <a:cubicBezTo>
                      <a:pt x="8" y="5"/>
                      <a:pt x="9" y="2"/>
                      <a:pt x="9" y="0"/>
                    </a:cubicBezTo>
                    <a:cubicBezTo>
                      <a:pt x="7" y="1"/>
                      <a:pt x="5" y="2"/>
                      <a:pt x="3" y="5"/>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05" name="Freeform 102">
                <a:extLst>
                  <a:ext uri="{FF2B5EF4-FFF2-40B4-BE49-F238E27FC236}">
                    <a16:creationId xmlns:a16="http://schemas.microsoft.com/office/drawing/2014/main" id="{D2E51B44-391F-4762-8FBA-BBAAD8C57D4F}"/>
                  </a:ext>
                </a:extLst>
              </p:cNvPr>
              <p:cNvSpPr>
                <a:spLocks/>
              </p:cNvSpPr>
              <p:nvPr/>
            </p:nvSpPr>
            <p:spPr bwMode="gray">
              <a:xfrm>
                <a:off x="3682" y="1338"/>
                <a:ext cx="9" cy="23"/>
              </a:xfrm>
              <a:custGeom>
                <a:avLst/>
                <a:gdLst>
                  <a:gd name="T0" fmla="*/ 1 w 5"/>
                  <a:gd name="T1" fmla="*/ 7 h 13"/>
                  <a:gd name="T2" fmla="*/ 4 w 5"/>
                  <a:gd name="T3" fmla="*/ 13 h 13"/>
                  <a:gd name="T4" fmla="*/ 4 w 5"/>
                  <a:gd name="T5" fmla="*/ 6 h 13"/>
                  <a:gd name="T6" fmla="*/ 1 w 5"/>
                  <a:gd name="T7" fmla="*/ 0 h 13"/>
                  <a:gd name="T8" fmla="*/ 1 w 5"/>
                  <a:gd name="T9" fmla="*/ 7 h 13"/>
                </a:gdLst>
                <a:ahLst/>
                <a:cxnLst>
                  <a:cxn ang="0">
                    <a:pos x="T0" y="T1"/>
                  </a:cxn>
                  <a:cxn ang="0">
                    <a:pos x="T2" y="T3"/>
                  </a:cxn>
                  <a:cxn ang="0">
                    <a:pos x="T4" y="T5"/>
                  </a:cxn>
                  <a:cxn ang="0">
                    <a:pos x="T6" y="T7"/>
                  </a:cxn>
                  <a:cxn ang="0">
                    <a:pos x="T8" y="T9"/>
                  </a:cxn>
                </a:cxnLst>
                <a:rect l="0" t="0" r="r" b="b"/>
                <a:pathLst>
                  <a:path w="5" h="13">
                    <a:moveTo>
                      <a:pt x="1" y="7"/>
                    </a:moveTo>
                    <a:cubicBezTo>
                      <a:pt x="1" y="10"/>
                      <a:pt x="2" y="12"/>
                      <a:pt x="4" y="13"/>
                    </a:cubicBezTo>
                    <a:cubicBezTo>
                      <a:pt x="5" y="11"/>
                      <a:pt x="5" y="9"/>
                      <a:pt x="4" y="6"/>
                    </a:cubicBezTo>
                    <a:cubicBezTo>
                      <a:pt x="4" y="3"/>
                      <a:pt x="2" y="1"/>
                      <a:pt x="1" y="0"/>
                    </a:cubicBezTo>
                    <a:cubicBezTo>
                      <a:pt x="0" y="1"/>
                      <a:pt x="0" y="4"/>
                      <a:pt x="1" y="7"/>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06" name="Freeform 103">
                <a:extLst>
                  <a:ext uri="{FF2B5EF4-FFF2-40B4-BE49-F238E27FC236}">
                    <a16:creationId xmlns:a16="http://schemas.microsoft.com/office/drawing/2014/main" id="{C7A0EC04-687B-4AE6-B258-1BFA85AD6C53}"/>
                  </a:ext>
                </a:extLst>
              </p:cNvPr>
              <p:cNvSpPr>
                <a:spLocks/>
              </p:cNvSpPr>
              <p:nvPr/>
            </p:nvSpPr>
            <p:spPr bwMode="gray">
              <a:xfrm>
                <a:off x="3619" y="1322"/>
                <a:ext cx="9" cy="25"/>
              </a:xfrm>
              <a:custGeom>
                <a:avLst/>
                <a:gdLst>
                  <a:gd name="T0" fmla="*/ 1 w 5"/>
                  <a:gd name="T1" fmla="*/ 7 h 14"/>
                  <a:gd name="T2" fmla="*/ 4 w 5"/>
                  <a:gd name="T3" fmla="*/ 14 h 14"/>
                  <a:gd name="T4" fmla="*/ 4 w 5"/>
                  <a:gd name="T5" fmla="*/ 7 h 14"/>
                  <a:gd name="T6" fmla="*/ 1 w 5"/>
                  <a:gd name="T7" fmla="*/ 0 h 14"/>
                  <a:gd name="T8" fmla="*/ 1 w 5"/>
                  <a:gd name="T9" fmla="*/ 7 h 14"/>
                </a:gdLst>
                <a:ahLst/>
                <a:cxnLst>
                  <a:cxn ang="0">
                    <a:pos x="T0" y="T1"/>
                  </a:cxn>
                  <a:cxn ang="0">
                    <a:pos x="T2" y="T3"/>
                  </a:cxn>
                  <a:cxn ang="0">
                    <a:pos x="T4" y="T5"/>
                  </a:cxn>
                  <a:cxn ang="0">
                    <a:pos x="T6" y="T7"/>
                  </a:cxn>
                  <a:cxn ang="0">
                    <a:pos x="T8" y="T9"/>
                  </a:cxn>
                </a:cxnLst>
                <a:rect l="0" t="0" r="r" b="b"/>
                <a:pathLst>
                  <a:path w="5" h="14">
                    <a:moveTo>
                      <a:pt x="1" y="7"/>
                    </a:moveTo>
                    <a:cubicBezTo>
                      <a:pt x="1" y="10"/>
                      <a:pt x="3" y="12"/>
                      <a:pt x="4" y="14"/>
                    </a:cubicBezTo>
                    <a:cubicBezTo>
                      <a:pt x="5" y="12"/>
                      <a:pt x="5" y="9"/>
                      <a:pt x="4" y="7"/>
                    </a:cubicBezTo>
                    <a:cubicBezTo>
                      <a:pt x="4" y="4"/>
                      <a:pt x="3" y="2"/>
                      <a:pt x="1" y="0"/>
                    </a:cubicBezTo>
                    <a:cubicBezTo>
                      <a:pt x="0" y="2"/>
                      <a:pt x="0" y="5"/>
                      <a:pt x="1" y="7"/>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07" name="Freeform 104">
                <a:extLst>
                  <a:ext uri="{FF2B5EF4-FFF2-40B4-BE49-F238E27FC236}">
                    <a16:creationId xmlns:a16="http://schemas.microsoft.com/office/drawing/2014/main" id="{679CA9AD-87CB-46CE-9F2C-8E957C5397B3}"/>
                  </a:ext>
                </a:extLst>
              </p:cNvPr>
              <p:cNvSpPr>
                <a:spLocks/>
              </p:cNvSpPr>
              <p:nvPr/>
            </p:nvSpPr>
            <p:spPr bwMode="gray">
              <a:xfrm>
                <a:off x="3630" y="1278"/>
                <a:ext cx="7" cy="26"/>
              </a:xfrm>
              <a:custGeom>
                <a:avLst/>
                <a:gdLst>
                  <a:gd name="T0" fmla="*/ 0 w 4"/>
                  <a:gd name="T1" fmla="*/ 8 h 14"/>
                  <a:gd name="T2" fmla="*/ 3 w 4"/>
                  <a:gd name="T3" fmla="*/ 14 h 14"/>
                  <a:gd name="T4" fmla="*/ 4 w 4"/>
                  <a:gd name="T5" fmla="*/ 7 h 14"/>
                  <a:gd name="T6" fmla="*/ 2 w 4"/>
                  <a:gd name="T7" fmla="*/ 0 h 14"/>
                  <a:gd name="T8" fmla="*/ 0 w 4"/>
                  <a:gd name="T9" fmla="*/ 8 h 14"/>
                </a:gdLst>
                <a:ahLst/>
                <a:cxnLst>
                  <a:cxn ang="0">
                    <a:pos x="T0" y="T1"/>
                  </a:cxn>
                  <a:cxn ang="0">
                    <a:pos x="T2" y="T3"/>
                  </a:cxn>
                  <a:cxn ang="0">
                    <a:pos x="T4" y="T5"/>
                  </a:cxn>
                  <a:cxn ang="0">
                    <a:pos x="T6" y="T7"/>
                  </a:cxn>
                  <a:cxn ang="0">
                    <a:pos x="T8" y="T9"/>
                  </a:cxn>
                </a:cxnLst>
                <a:rect l="0" t="0" r="r" b="b"/>
                <a:pathLst>
                  <a:path w="4" h="14">
                    <a:moveTo>
                      <a:pt x="0" y="8"/>
                    </a:moveTo>
                    <a:cubicBezTo>
                      <a:pt x="0" y="10"/>
                      <a:pt x="1" y="13"/>
                      <a:pt x="3" y="14"/>
                    </a:cubicBezTo>
                    <a:cubicBezTo>
                      <a:pt x="4" y="13"/>
                      <a:pt x="4" y="10"/>
                      <a:pt x="4" y="7"/>
                    </a:cubicBezTo>
                    <a:cubicBezTo>
                      <a:pt x="4" y="4"/>
                      <a:pt x="3" y="2"/>
                      <a:pt x="2" y="0"/>
                    </a:cubicBezTo>
                    <a:cubicBezTo>
                      <a:pt x="1" y="2"/>
                      <a:pt x="0" y="5"/>
                      <a:pt x="0" y="8"/>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08" name="Freeform 105">
                <a:extLst>
                  <a:ext uri="{FF2B5EF4-FFF2-40B4-BE49-F238E27FC236}">
                    <a16:creationId xmlns:a16="http://schemas.microsoft.com/office/drawing/2014/main" id="{C49789A6-6886-49F6-84A4-7DE7BF8E181C}"/>
                  </a:ext>
                </a:extLst>
              </p:cNvPr>
              <p:cNvSpPr>
                <a:spLocks/>
              </p:cNvSpPr>
              <p:nvPr/>
            </p:nvSpPr>
            <p:spPr bwMode="gray">
              <a:xfrm>
                <a:off x="3653" y="1244"/>
                <a:ext cx="8" cy="25"/>
              </a:xfrm>
              <a:custGeom>
                <a:avLst/>
                <a:gdLst>
                  <a:gd name="T0" fmla="*/ 1 w 4"/>
                  <a:gd name="T1" fmla="*/ 7 h 14"/>
                  <a:gd name="T2" fmla="*/ 3 w 4"/>
                  <a:gd name="T3" fmla="*/ 14 h 14"/>
                  <a:gd name="T4" fmla="*/ 4 w 4"/>
                  <a:gd name="T5" fmla="*/ 7 h 14"/>
                  <a:gd name="T6" fmla="*/ 2 w 4"/>
                  <a:gd name="T7" fmla="*/ 0 h 14"/>
                  <a:gd name="T8" fmla="*/ 1 w 4"/>
                  <a:gd name="T9" fmla="*/ 7 h 14"/>
                </a:gdLst>
                <a:ahLst/>
                <a:cxnLst>
                  <a:cxn ang="0">
                    <a:pos x="T0" y="T1"/>
                  </a:cxn>
                  <a:cxn ang="0">
                    <a:pos x="T2" y="T3"/>
                  </a:cxn>
                  <a:cxn ang="0">
                    <a:pos x="T4" y="T5"/>
                  </a:cxn>
                  <a:cxn ang="0">
                    <a:pos x="T6" y="T7"/>
                  </a:cxn>
                  <a:cxn ang="0">
                    <a:pos x="T8" y="T9"/>
                  </a:cxn>
                </a:cxnLst>
                <a:rect l="0" t="0" r="r" b="b"/>
                <a:pathLst>
                  <a:path w="4" h="14">
                    <a:moveTo>
                      <a:pt x="1" y="7"/>
                    </a:moveTo>
                    <a:cubicBezTo>
                      <a:pt x="1" y="10"/>
                      <a:pt x="2" y="13"/>
                      <a:pt x="3" y="14"/>
                    </a:cubicBezTo>
                    <a:cubicBezTo>
                      <a:pt x="4" y="13"/>
                      <a:pt x="4" y="10"/>
                      <a:pt x="4" y="7"/>
                    </a:cubicBezTo>
                    <a:cubicBezTo>
                      <a:pt x="4" y="4"/>
                      <a:pt x="3" y="2"/>
                      <a:pt x="2" y="0"/>
                    </a:cubicBezTo>
                    <a:cubicBezTo>
                      <a:pt x="1" y="2"/>
                      <a:pt x="0" y="5"/>
                      <a:pt x="1" y="7"/>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09" name="Freeform 106">
                <a:extLst>
                  <a:ext uri="{FF2B5EF4-FFF2-40B4-BE49-F238E27FC236}">
                    <a16:creationId xmlns:a16="http://schemas.microsoft.com/office/drawing/2014/main" id="{5F8D0320-DB76-46E2-8868-5A940C406E2B}"/>
                  </a:ext>
                </a:extLst>
              </p:cNvPr>
              <p:cNvSpPr>
                <a:spLocks/>
              </p:cNvSpPr>
              <p:nvPr/>
            </p:nvSpPr>
            <p:spPr bwMode="gray">
              <a:xfrm>
                <a:off x="3632" y="1251"/>
                <a:ext cx="11" cy="24"/>
              </a:xfrm>
              <a:custGeom>
                <a:avLst/>
                <a:gdLst>
                  <a:gd name="T0" fmla="*/ 1 w 6"/>
                  <a:gd name="T1" fmla="*/ 7 h 13"/>
                  <a:gd name="T2" fmla="*/ 5 w 6"/>
                  <a:gd name="T3" fmla="*/ 13 h 13"/>
                  <a:gd name="T4" fmla="*/ 5 w 6"/>
                  <a:gd name="T5" fmla="*/ 6 h 13"/>
                  <a:gd name="T6" fmla="*/ 0 w 6"/>
                  <a:gd name="T7" fmla="*/ 0 h 13"/>
                  <a:gd name="T8" fmla="*/ 1 w 6"/>
                  <a:gd name="T9" fmla="*/ 7 h 13"/>
                </a:gdLst>
                <a:ahLst/>
                <a:cxnLst>
                  <a:cxn ang="0">
                    <a:pos x="T0" y="T1"/>
                  </a:cxn>
                  <a:cxn ang="0">
                    <a:pos x="T2" y="T3"/>
                  </a:cxn>
                  <a:cxn ang="0">
                    <a:pos x="T4" y="T5"/>
                  </a:cxn>
                  <a:cxn ang="0">
                    <a:pos x="T6" y="T7"/>
                  </a:cxn>
                  <a:cxn ang="0">
                    <a:pos x="T8" y="T9"/>
                  </a:cxn>
                </a:cxnLst>
                <a:rect l="0" t="0" r="r" b="b"/>
                <a:pathLst>
                  <a:path w="6" h="13">
                    <a:moveTo>
                      <a:pt x="1" y="7"/>
                    </a:moveTo>
                    <a:cubicBezTo>
                      <a:pt x="2" y="10"/>
                      <a:pt x="4" y="12"/>
                      <a:pt x="5" y="13"/>
                    </a:cubicBezTo>
                    <a:cubicBezTo>
                      <a:pt x="6" y="11"/>
                      <a:pt x="6" y="9"/>
                      <a:pt x="5" y="6"/>
                    </a:cubicBezTo>
                    <a:cubicBezTo>
                      <a:pt x="4" y="3"/>
                      <a:pt x="2" y="1"/>
                      <a:pt x="0" y="0"/>
                    </a:cubicBezTo>
                    <a:cubicBezTo>
                      <a:pt x="0" y="2"/>
                      <a:pt x="0" y="5"/>
                      <a:pt x="1" y="7"/>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10" name="Freeform 107">
                <a:extLst>
                  <a:ext uri="{FF2B5EF4-FFF2-40B4-BE49-F238E27FC236}">
                    <a16:creationId xmlns:a16="http://schemas.microsoft.com/office/drawing/2014/main" id="{F006CBC9-0F5C-423D-B6F7-07E678178904}"/>
                  </a:ext>
                </a:extLst>
              </p:cNvPr>
              <p:cNvSpPr>
                <a:spLocks/>
              </p:cNvSpPr>
              <p:nvPr/>
            </p:nvSpPr>
            <p:spPr bwMode="gray">
              <a:xfrm>
                <a:off x="3590" y="1358"/>
                <a:ext cx="16" cy="20"/>
              </a:xfrm>
              <a:custGeom>
                <a:avLst/>
                <a:gdLst>
                  <a:gd name="T0" fmla="*/ 3 w 9"/>
                  <a:gd name="T1" fmla="*/ 7 h 11"/>
                  <a:gd name="T2" fmla="*/ 9 w 9"/>
                  <a:gd name="T3" fmla="*/ 11 h 11"/>
                  <a:gd name="T4" fmla="*/ 6 w 9"/>
                  <a:gd name="T5" fmla="*/ 5 h 11"/>
                  <a:gd name="T6" fmla="*/ 0 w 9"/>
                  <a:gd name="T7" fmla="*/ 0 h 11"/>
                  <a:gd name="T8" fmla="*/ 3 w 9"/>
                  <a:gd name="T9" fmla="*/ 7 h 11"/>
                </a:gdLst>
                <a:ahLst/>
                <a:cxnLst>
                  <a:cxn ang="0">
                    <a:pos x="T0" y="T1"/>
                  </a:cxn>
                  <a:cxn ang="0">
                    <a:pos x="T2" y="T3"/>
                  </a:cxn>
                  <a:cxn ang="0">
                    <a:pos x="T4" y="T5"/>
                  </a:cxn>
                  <a:cxn ang="0">
                    <a:pos x="T6" y="T7"/>
                  </a:cxn>
                  <a:cxn ang="0">
                    <a:pos x="T8" y="T9"/>
                  </a:cxn>
                </a:cxnLst>
                <a:rect l="0" t="0" r="r" b="b"/>
                <a:pathLst>
                  <a:path w="9" h="11">
                    <a:moveTo>
                      <a:pt x="3" y="7"/>
                    </a:moveTo>
                    <a:cubicBezTo>
                      <a:pt x="5" y="9"/>
                      <a:pt x="7" y="11"/>
                      <a:pt x="9" y="11"/>
                    </a:cubicBezTo>
                    <a:cubicBezTo>
                      <a:pt x="8" y="9"/>
                      <a:pt x="8" y="7"/>
                      <a:pt x="6" y="5"/>
                    </a:cubicBezTo>
                    <a:cubicBezTo>
                      <a:pt x="4" y="2"/>
                      <a:pt x="2" y="1"/>
                      <a:pt x="0" y="0"/>
                    </a:cubicBezTo>
                    <a:cubicBezTo>
                      <a:pt x="0" y="2"/>
                      <a:pt x="1" y="5"/>
                      <a:pt x="3" y="7"/>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11" name="Freeform 108">
                <a:extLst>
                  <a:ext uri="{FF2B5EF4-FFF2-40B4-BE49-F238E27FC236}">
                    <a16:creationId xmlns:a16="http://schemas.microsoft.com/office/drawing/2014/main" id="{8E43B91F-1F5A-48BA-9AA5-679819BF5184}"/>
                  </a:ext>
                </a:extLst>
              </p:cNvPr>
              <p:cNvSpPr>
                <a:spLocks/>
              </p:cNvSpPr>
              <p:nvPr/>
            </p:nvSpPr>
            <p:spPr bwMode="gray">
              <a:xfrm>
                <a:off x="3603" y="1262"/>
                <a:ext cx="9" cy="24"/>
              </a:xfrm>
              <a:custGeom>
                <a:avLst/>
                <a:gdLst>
                  <a:gd name="T0" fmla="*/ 0 w 5"/>
                  <a:gd name="T1" fmla="*/ 7 h 13"/>
                  <a:gd name="T2" fmla="*/ 4 w 5"/>
                  <a:gd name="T3" fmla="*/ 13 h 13"/>
                  <a:gd name="T4" fmla="*/ 4 w 5"/>
                  <a:gd name="T5" fmla="*/ 6 h 13"/>
                  <a:gd name="T6" fmla="*/ 0 w 5"/>
                  <a:gd name="T7" fmla="*/ 0 h 13"/>
                  <a:gd name="T8" fmla="*/ 0 w 5"/>
                  <a:gd name="T9" fmla="*/ 7 h 13"/>
                </a:gdLst>
                <a:ahLst/>
                <a:cxnLst>
                  <a:cxn ang="0">
                    <a:pos x="T0" y="T1"/>
                  </a:cxn>
                  <a:cxn ang="0">
                    <a:pos x="T2" y="T3"/>
                  </a:cxn>
                  <a:cxn ang="0">
                    <a:pos x="T4" y="T5"/>
                  </a:cxn>
                  <a:cxn ang="0">
                    <a:pos x="T6" y="T7"/>
                  </a:cxn>
                  <a:cxn ang="0">
                    <a:pos x="T8" y="T9"/>
                  </a:cxn>
                </a:cxnLst>
                <a:rect l="0" t="0" r="r" b="b"/>
                <a:pathLst>
                  <a:path w="5" h="13">
                    <a:moveTo>
                      <a:pt x="0" y="7"/>
                    </a:moveTo>
                    <a:cubicBezTo>
                      <a:pt x="1" y="10"/>
                      <a:pt x="2" y="12"/>
                      <a:pt x="4" y="13"/>
                    </a:cubicBezTo>
                    <a:cubicBezTo>
                      <a:pt x="5" y="11"/>
                      <a:pt x="5" y="9"/>
                      <a:pt x="4" y="6"/>
                    </a:cubicBezTo>
                    <a:cubicBezTo>
                      <a:pt x="3" y="3"/>
                      <a:pt x="2" y="1"/>
                      <a:pt x="0" y="0"/>
                    </a:cubicBezTo>
                    <a:cubicBezTo>
                      <a:pt x="0" y="2"/>
                      <a:pt x="0" y="4"/>
                      <a:pt x="0" y="7"/>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12" name="Freeform 109">
                <a:extLst>
                  <a:ext uri="{FF2B5EF4-FFF2-40B4-BE49-F238E27FC236}">
                    <a16:creationId xmlns:a16="http://schemas.microsoft.com/office/drawing/2014/main" id="{450B8ADD-C470-4872-B003-384414A453E1}"/>
                  </a:ext>
                </a:extLst>
              </p:cNvPr>
              <p:cNvSpPr>
                <a:spLocks/>
              </p:cNvSpPr>
              <p:nvPr/>
            </p:nvSpPr>
            <p:spPr bwMode="gray">
              <a:xfrm>
                <a:off x="3614" y="1275"/>
                <a:ext cx="7" cy="25"/>
              </a:xfrm>
              <a:custGeom>
                <a:avLst/>
                <a:gdLst>
                  <a:gd name="T0" fmla="*/ 0 w 4"/>
                  <a:gd name="T1" fmla="*/ 8 h 14"/>
                  <a:gd name="T2" fmla="*/ 3 w 4"/>
                  <a:gd name="T3" fmla="*/ 14 h 14"/>
                  <a:gd name="T4" fmla="*/ 4 w 4"/>
                  <a:gd name="T5" fmla="*/ 7 h 14"/>
                  <a:gd name="T6" fmla="*/ 2 w 4"/>
                  <a:gd name="T7" fmla="*/ 0 h 14"/>
                  <a:gd name="T8" fmla="*/ 0 w 4"/>
                  <a:gd name="T9" fmla="*/ 8 h 14"/>
                </a:gdLst>
                <a:ahLst/>
                <a:cxnLst>
                  <a:cxn ang="0">
                    <a:pos x="T0" y="T1"/>
                  </a:cxn>
                  <a:cxn ang="0">
                    <a:pos x="T2" y="T3"/>
                  </a:cxn>
                  <a:cxn ang="0">
                    <a:pos x="T4" y="T5"/>
                  </a:cxn>
                  <a:cxn ang="0">
                    <a:pos x="T6" y="T7"/>
                  </a:cxn>
                  <a:cxn ang="0">
                    <a:pos x="T8" y="T9"/>
                  </a:cxn>
                </a:cxnLst>
                <a:rect l="0" t="0" r="r" b="b"/>
                <a:pathLst>
                  <a:path w="4" h="14">
                    <a:moveTo>
                      <a:pt x="0" y="8"/>
                    </a:moveTo>
                    <a:cubicBezTo>
                      <a:pt x="1" y="10"/>
                      <a:pt x="1" y="13"/>
                      <a:pt x="3" y="14"/>
                    </a:cubicBezTo>
                    <a:cubicBezTo>
                      <a:pt x="4" y="13"/>
                      <a:pt x="4" y="10"/>
                      <a:pt x="4" y="7"/>
                    </a:cubicBezTo>
                    <a:cubicBezTo>
                      <a:pt x="4" y="4"/>
                      <a:pt x="3" y="2"/>
                      <a:pt x="2" y="0"/>
                    </a:cubicBezTo>
                    <a:cubicBezTo>
                      <a:pt x="1" y="2"/>
                      <a:pt x="0" y="5"/>
                      <a:pt x="0" y="8"/>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13" name="Freeform 110">
                <a:extLst>
                  <a:ext uri="{FF2B5EF4-FFF2-40B4-BE49-F238E27FC236}">
                    <a16:creationId xmlns:a16="http://schemas.microsoft.com/office/drawing/2014/main" id="{E6A54F30-528E-41B4-A8F4-44CD444AEEAA}"/>
                  </a:ext>
                </a:extLst>
              </p:cNvPr>
              <p:cNvSpPr>
                <a:spLocks/>
              </p:cNvSpPr>
              <p:nvPr/>
            </p:nvSpPr>
            <p:spPr bwMode="gray">
              <a:xfrm>
                <a:off x="3505" y="1253"/>
                <a:ext cx="123" cy="119"/>
              </a:xfrm>
              <a:custGeom>
                <a:avLst/>
                <a:gdLst>
                  <a:gd name="T0" fmla="*/ 47 w 68"/>
                  <a:gd name="T1" fmla="*/ 13 h 66"/>
                  <a:gd name="T2" fmla="*/ 58 w 68"/>
                  <a:gd name="T3" fmla="*/ 57 h 66"/>
                  <a:gd name="T4" fmla="*/ 12 w 68"/>
                  <a:gd name="T5" fmla="*/ 46 h 66"/>
                  <a:gd name="T6" fmla="*/ 11 w 68"/>
                  <a:gd name="T7" fmla="*/ 10 h 66"/>
                  <a:gd name="T8" fmla="*/ 47 w 68"/>
                  <a:gd name="T9" fmla="*/ 13 h 66"/>
                </a:gdLst>
                <a:ahLst/>
                <a:cxnLst>
                  <a:cxn ang="0">
                    <a:pos x="T0" y="T1"/>
                  </a:cxn>
                  <a:cxn ang="0">
                    <a:pos x="T2" y="T3"/>
                  </a:cxn>
                  <a:cxn ang="0">
                    <a:pos x="T4" y="T5"/>
                  </a:cxn>
                  <a:cxn ang="0">
                    <a:pos x="T6" y="T7"/>
                  </a:cxn>
                  <a:cxn ang="0">
                    <a:pos x="T8" y="T9"/>
                  </a:cxn>
                </a:cxnLst>
                <a:rect l="0" t="0" r="r" b="b"/>
                <a:pathLst>
                  <a:path w="68" h="66">
                    <a:moveTo>
                      <a:pt x="47" y="13"/>
                    </a:moveTo>
                    <a:cubicBezTo>
                      <a:pt x="59" y="25"/>
                      <a:pt x="68" y="47"/>
                      <a:pt x="58" y="57"/>
                    </a:cubicBezTo>
                    <a:cubicBezTo>
                      <a:pt x="48" y="66"/>
                      <a:pt x="24" y="59"/>
                      <a:pt x="12" y="46"/>
                    </a:cubicBezTo>
                    <a:cubicBezTo>
                      <a:pt x="0" y="34"/>
                      <a:pt x="2" y="20"/>
                      <a:pt x="11" y="10"/>
                    </a:cubicBezTo>
                    <a:cubicBezTo>
                      <a:pt x="21" y="1"/>
                      <a:pt x="35" y="0"/>
                      <a:pt x="47" y="13"/>
                    </a:cubicBezTo>
                    <a:close/>
                  </a:path>
                </a:pathLst>
              </a:custGeom>
              <a:solidFill>
                <a:srgbClr val="B2CE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14" name="Freeform 111">
                <a:extLst>
                  <a:ext uri="{FF2B5EF4-FFF2-40B4-BE49-F238E27FC236}">
                    <a16:creationId xmlns:a16="http://schemas.microsoft.com/office/drawing/2014/main" id="{24B80494-4D9B-486F-AF22-6997F810E047}"/>
                  </a:ext>
                </a:extLst>
              </p:cNvPr>
              <p:cNvSpPr>
                <a:spLocks/>
              </p:cNvSpPr>
              <p:nvPr/>
            </p:nvSpPr>
            <p:spPr bwMode="gray">
              <a:xfrm>
                <a:off x="3554" y="1286"/>
                <a:ext cx="9" cy="14"/>
              </a:xfrm>
              <a:custGeom>
                <a:avLst/>
                <a:gdLst>
                  <a:gd name="T0" fmla="*/ 1 w 5"/>
                  <a:gd name="T1" fmla="*/ 4 h 8"/>
                  <a:gd name="T2" fmla="*/ 5 w 5"/>
                  <a:gd name="T3" fmla="*/ 8 h 8"/>
                  <a:gd name="T4" fmla="*/ 3 w 5"/>
                  <a:gd name="T5" fmla="*/ 3 h 8"/>
                  <a:gd name="T6" fmla="*/ 0 w 5"/>
                  <a:gd name="T7" fmla="*/ 0 h 8"/>
                  <a:gd name="T8" fmla="*/ 1 w 5"/>
                  <a:gd name="T9" fmla="*/ 4 h 8"/>
                </a:gdLst>
                <a:ahLst/>
                <a:cxnLst>
                  <a:cxn ang="0">
                    <a:pos x="T0" y="T1"/>
                  </a:cxn>
                  <a:cxn ang="0">
                    <a:pos x="T2" y="T3"/>
                  </a:cxn>
                  <a:cxn ang="0">
                    <a:pos x="T4" y="T5"/>
                  </a:cxn>
                  <a:cxn ang="0">
                    <a:pos x="T6" y="T7"/>
                  </a:cxn>
                  <a:cxn ang="0">
                    <a:pos x="T8" y="T9"/>
                  </a:cxn>
                </a:cxnLst>
                <a:rect l="0" t="0" r="r" b="b"/>
                <a:pathLst>
                  <a:path w="5" h="8">
                    <a:moveTo>
                      <a:pt x="1" y="4"/>
                    </a:moveTo>
                    <a:cubicBezTo>
                      <a:pt x="2" y="6"/>
                      <a:pt x="3" y="7"/>
                      <a:pt x="5" y="8"/>
                    </a:cubicBezTo>
                    <a:cubicBezTo>
                      <a:pt x="5" y="6"/>
                      <a:pt x="4" y="5"/>
                      <a:pt x="3" y="3"/>
                    </a:cubicBezTo>
                    <a:cubicBezTo>
                      <a:pt x="3" y="1"/>
                      <a:pt x="1" y="0"/>
                      <a:pt x="0" y="0"/>
                    </a:cubicBezTo>
                    <a:cubicBezTo>
                      <a:pt x="0" y="1"/>
                      <a:pt x="0" y="3"/>
                      <a:pt x="1" y="4"/>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15" name="Freeform 112">
                <a:extLst>
                  <a:ext uri="{FF2B5EF4-FFF2-40B4-BE49-F238E27FC236}">
                    <a16:creationId xmlns:a16="http://schemas.microsoft.com/office/drawing/2014/main" id="{D9ADE385-FFB3-4C5E-A3A4-76A9270E6035}"/>
                  </a:ext>
                </a:extLst>
              </p:cNvPr>
              <p:cNvSpPr>
                <a:spLocks/>
              </p:cNvSpPr>
              <p:nvPr/>
            </p:nvSpPr>
            <p:spPr bwMode="gray">
              <a:xfrm>
                <a:off x="3588" y="1289"/>
                <a:ext cx="8" cy="15"/>
              </a:xfrm>
              <a:custGeom>
                <a:avLst/>
                <a:gdLst>
                  <a:gd name="T0" fmla="*/ 1 w 4"/>
                  <a:gd name="T1" fmla="*/ 4 h 8"/>
                  <a:gd name="T2" fmla="*/ 4 w 4"/>
                  <a:gd name="T3" fmla="*/ 8 h 8"/>
                  <a:gd name="T4" fmla="*/ 3 w 4"/>
                  <a:gd name="T5" fmla="*/ 3 h 8"/>
                  <a:gd name="T6" fmla="*/ 0 w 4"/>
                  <a:gd name="T7" fmla="*/ 0 h 8"/>
                  <a:gd name="T8" fmla="*/ 1 w 4"/>
                  <a:gd name="T9" fmla="*/ 4 h 8"/>
                </a:gdLst>
                <a:ahLst/>
                <a:cxnLst>
                  <a:cxn ang="0">
                    <a:pos x="T0" y="T1"/>
                  </a:cxn>
                  <a:cxn ang="0">
                    <a:pos x="T2" y="T3"/>
                  </a:cxn>
                  <a:cxn ang="0">
                    <a:pos x="T4" y="T5"/>
                  </a:cxn>
                  <a:cxn ang="0">
                    <a:pos x="T6" y="T7"/>
                  </a:cxn>
                  <a:cxn ang="0">
                    <a:pos x="T8" y="T9"/>
                  </a:cxn>
                </a:cxnLst>
                <a:rect l="0" t="0" r="r" b="b"/>
                <a:pathLst>
                  <a:path w="4" h="8">
                    <a:moveTo>
                      <a:pt x="1" y="4"/>
                    </a:moveTo>
                    <a:cubicBezTo>
                      <a:pt x="2" y="6"/>
                      <a:pt x="3" y="7"/>
                      <a:pt x="4" y="8"/>
                    </a:cubicBezTo>
                    <a:cubicBezTo>
                      <a:pt x="4" y="6"/>
                      <a:pt x="4" y="5"/>
                      <a:pt x="3" y="3"/>
                    </a:cubicBezTo>
                    <a:cubicBezTo>
                      <a:pt x="2" y="1"/>
                      <a:pt x="1" y="0"/>
                      <a:pt x="0" y="0"/>
                    </a:cubicBezTo>
                    <a:cubicBezTo>
                      <a:pt x="0" y="1"/>
                      <a:pt x="0" y="3"/>
                      <a:pt x="1" y="4"/>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16" name="Freeform 113">
                <a:extLst>
                  <a:ext uri="{FF2B5EF4-FFF2-40B4-BE49-F238E27FC236}">
                    <a16:creationId xmlns:a16="http://schemas.microsoft.com/office/drawing/2014/main" id="{7A76D72C-9846-4C85-A1B0-1C882D335091}"/>
                  </a:ext>
                </a:extLst>
              </p:cNvPr>
              <p:cNvSpPr>
                <a:spLocks/>
              </p:cNvSpPr>
              <p:nvPr/>
            </p:nvSpPr>
            <p:spPr bwMode="gray">
              <a:xfrm>
                <a:off x="3570" y="1273"/>
                <a:ext cx="9" cy="14"/>
              </a:xfrm>
              <a:custGeom>
                <a:avLst/>
                <a:gdLst>
                  <a:gd name="T0" fmla="*/ 1 w 5"/>
                  <a:gd name="T1" fmla="*/ 5 h 8"/>
                  <a:gd name="T2" fmla="*/ 5 w 5"/>
                  <a:gd name="T3" fmla="*/ 8 h 8"/>
                  <a:gd name="T4" fmla="*/ 3 w 5"/>
                  <a:gd name="T5" fmla="*/ 4 h 8"/>
                  <a:gd name="T6" fmla="*/ 0 w 5"/>
                  <a:gd name="T7" fmla="*/ 0 h 8"/>
                  <a:gd name="T8" fmla="*/ 1 w 5"/>
                  <a:gd name="T9" fmla="*/ 5 h 8"/>
                </a:gdLst>
                <a:ahLst/>
                <a:cxnLst>
                  <a:cxn ang="0">
                    <a:pos x="T0" y="T1"/>
                  </a:cxn>
                  <a:cxn ang="0">
                    <a:pos x="T2" y="T3"/>
                  </a:cxn>
                  <a:cxn ang="0">
                    <a:pos x="T4" y="T5"/>
                  </a:cxn>
                  <a:cxn ang="0">
                    <a:pos x="T6" y="T7"/>
                  </a:cxn>
                  <a:cxn ang="0">
                    <a:pos x="T8" y="T9"/>
                  </a:cxn>
                </a:cxnLst>
                <a:rect l="0" t="0" r="r" b="b"/>
                <a:pathLst>
                  <a:path w="5" h="8">
                    <a:moveTo>
                      <a:pt x="1" y="5"/>
                    </a:moveTo>
                    <a:cubicBezTo>
                      <a:pt x="2" y="6"/>
                      <a:pt x="3" y="8"/>
                      <a:pt x="5" y="8"/>
                    </a:cubicBezTo>
                    <a:cubicBezTo>
                      <a:pt x="5" y="7"/>
                      <a:pt x="4" y="5"/>
                      <a:pt x="3" y="4"/>
                    </a:cubicBezTo>
                    <a:cubicBezTo>
                      <a:pt x="3" y="2"/>
                      <a:pt x="1" y="1"/>
                      <a:pt x="0" y="0"/>
                    </a:cubicBezTo>
                    <a:cubicBezTo>
                      <a:pt x="0" y="2"/>
                      <a:pt x="0" y="3"/>
                      <a:pt x="1" y="5"/>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17" name="Freeform 114">
                <a:extLst>
                  <a:ext uri="{FF2B5EF4-FFF2-40B4-BE49-F238E27FC236}">
                    <a16:creationId xmlns:a16="http://schemas.microsoft.com/office/drawing/2014/main" id="{9A3D0699-752B-479E-8C47-EBE82140A534}"/>
                  </a:ext>
                </a:extLst>
              </p:cNvPr>
              <p:cNvSpPr>
                <a:spLocks/>
              </p:cNvSpPr>
              <p:nvPr/>
            </p:nvSpPr>
            <p:spPr bwMode="gray">
              <a:xfrm>
                <a:off x="3568" y="1307"/>
                <a:ext cx="9" cy="13"/>
              </a:xfrm>
              <a:custGeom>
                <a:avLst/>
                <a:gdLst>
                  <a:gd name="T0" fmla="*/ 2 w 5"/>
                  <a:gd name="T1" fmla="*/ 4 h 7"/>
                  <a:gd name="T2" fmla="*/ 5 w 5"/>
                  <a:gd name="T3" fmla="*/ 7 h 7"/>
                  <a:gd name="T4" fmla="*/ 3 w 5"/>
                  <a:gd name="T5" fmla="*/ 2 h 7"/>
                  <a:gd name="T6" fmla="*/ 0 w 5"/>
                  <a:gd name="T7" fmla="*/ 0 h 7"/>
                  <a:gd name="T8" fmla="*/ 2 w 5"/>
                  <a:gd name="T9" fmla="*/ 4 h 7"/>
                </a:gdLst>
                <a:ahLst/>
                <a:cxnLst>
                  <a:cxn ang="0">
                    <a:pos x="T0" y="T1"/>
                  </a:cxn>
                  <a:cxn ang="0">
                    <a:pos x="T2" y="T3"/>
                  </a:cxn>
                  <a:cxn ang="0">
                    <a:pos x="T4" y="T5"/>
                  </a:cxn>
                  <a:cxn ang="0">
                    <a:pos x="T6" y="T7"/>
                  </a:cxn>
                  <a:cxn ang="0">
                    <a:pos x="T8" y="T9"/>
                  </a:cxn>
                </a:cxnLst>
                <a:rect l="0" t="0" r="r" b="b"/>
                <a:pathLst>
                  <a:path w="5" h="7">
                    <a:moveTo>
                      <a:pt x="2" y="4"/>
                    </a:moveTo>
                    <a:cubicBezTo>
                      <a:pt x="3" y="5"/>
                      <a:pt x="4" y="6"/>
                      <a:pt x="5" y="7"/>
                    </a:cubicBezTo>
                    <a:cubicBezTo>
                      <a:pt x="5" y="5"/>
                      <a:pt x="5" y="4"/>
                      <a:pt x="3" y="2"/>
                    </a:cubicBezTo>
                    <a:cubicBezTo>
                      <a:pt x="2" y="1"/>
                      <a:pt x="1" y="0"/>
                      <a:pt x="0" y="0"/>
                    </a:cubicBezTo>
                    <a:cubicBezTo>
                      <a:pt x="0" y="1"/>
                      <a:pt x="0" y="3"/>
                      <a:pt x="2" y="4"/>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18" name="Freeform 115">
                <a:extLst>
                  <a:ext uri="{FF2B5EF4-FFF2-40B4-BE49-F238E27FC236}">
                    <a16:creationId xmlns:a16="http://schemas.microsoft.com/office/drawing/2014/main" id="{C31F3545-A10B-4743-BF68-7B3661CCA2EC}"/>
                  </a:ext>
                </a:extLst>
              </p:cNvPr>
              <p:cNvSpPr>
                <a:spLocks/>
              </p:cNvSpPr>
              <p:nvPr/>
            </p:nvSpPr>
            <p:spPr bwMode="gray">
              <a:xfrm>
                <a:off x="3603" y="1295"/>
                <a:ext cx="5" cy="16"/>
              </a:xfrm>
              <a:custGeom>
                <a:avLst/>
                <a:gdLst>
                  <a:gd name="T0" fmla="*/ 0 w 3"/>
                  <a:gd name="T1" fmla="*/ 5 h 9"/>
                  <a:gd name="T2" fmla="*/ 2 w 3"/>
                  <a:gd name="T3" fmla="*/ 9 h 9"/>
                  <a:gd name="T4" fmla="*/ 2 w 3"/>
                  <a:gd name="T5" fmla="*/ 4 h 9"/>
                  <a:gd name="T6" fmla="*/ 0 w 3"/>
                  <a:gd name="T7" fmla="*/ 0 h 9"/>
                  <a:gd name="T8" fmla="*/ 0 w 3"/>
                  <a:gd name="T9" fmla="*/ 5 h 9"/>
                </a:gdLst>
                <a:ahLst/>
                <a:cxnLst>
                  <a:cxn ang="0">
                    <a:pos x="T0" y="T1"/>
                  </a:cxn>
                  <a:cxn ang="0">
                    <a:pos x="T2" y="T3"/>
                  </a:cxn>
                  <a:cxn ang="0">
                    <a:pos x="T4" y="T5"/>
                  </a:cxn>
                  <a:cxn ang="0">
                    <a:pos x="T6" y="T7"/>
                  </a:cxn>
                  <a:cxn ang="0">
                    <a:pos x="T8" y="T9"/>
                  </a:cxn>
                </a:cxnLst>
                <a:rect l="0" t="0" r="r" b="b"/>
                <a:pathLst>
                  <a:path w="3" h="9">
                    <a:moveTo>
                      <a:pt x="0" y="5"/>
                    </a:moveTo>
                    <a:cubicBezTo>
                      <a:pt x="0" y="6"/>
                      <a:pt x="1" y="8"/>
                      <a:pt x="2" y="9"/>
                    </a:cubicBezTo>
                    <a:cubicBezTo>
                      <a:pt x="3" y="8"/>
                      <a:pt x="3" y="6"/>
                      <a:pt x="2" y="4"/>
                    </a:cubicBezTo>
                    <a:cubicBezTo>
                      <a:pt x="2" y="2"/>
                      <a:pt x="1" y="1"/>
                      <a:pt x="0" y="0"/>
                    </a:cubicBezTo>
                    <a:cubicBezTo>
                      <a:pt x="0" y="1"/>
                      <a:pt x="0" y="3"/>
                      <a:pt x="0" y="5"/>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19" name="Freeform 116">
                <a:extLst>
                  <a:ext uri="{FF2B5EF4-FFF2-40B4-BE49-F238E27FC236}">
                    <a16:creationId xmlns:a16="http://schemas.microsoft.com/office/drawing/2014/main" id="{E852B89A-47EC-434D-9739-F251C5B629A8}"/>
                  </a:ext>
                </a:extLst>
              </p:cNvPr>
              <p:cNvSpPr>
                <a:spLocks/>
              </p:cNvSpPr>
              <p:nvPr/>
            </p:nvSpPr>
            <p:spPr bwMode="gray">
              <a:xfrm>
                <a:off x="3588" y="1315"/>
                <a:ext cx="8" cy="14"/>
              </a:xfrm>
              <a:custGeom>
                <a:avLst/>
                <a:gdLst>
                  <a:gd name="T0" fmla="*/ 1 w 4"/>
                  <a:gd name="T1" fmla="*/ 5 h 8"/>
                  <a:gd name="T2" fmla="*/ 4 w 4"/>
                  <a:gd name="T3" fmla="*/ 8 h 8"/>
                  <a:gd name="T4" fmla="*/ 3 w 4"/>
                  <a:gd name="T5" fmla="*/ 4 h 8"/>
                  <a:gd name="T6" fmla="*/ 0 w 4"/>
                  <a:gd name="T7" fmla="*/ 0 h 8"/>
                  <a:gd name="T8" fmla="*/ 1 w 4"/>
                  <a:gd name="T9" fmla="*/ 5 h 8"/>
                </a:gdLst>
                <a:ahLst/>
                <a:cxnLst>
                  <a:cxn ang="0">
                    <a:pos x="T0" y="T1"/>
                  </a:cxn>
                  <a:cxn ang="0">
                    <a:pos x="T2" y="T3"/>
                  </a:cxn>
                  <a:cxn ang="0">
                    <a:pos x="T4" y="T5"/>
                  </a:cxn>
                  <a:cxn ang="0">
                    <a:pos x="T6" y="T7"/>
                  </a:cxn>
                  <a:cxn ang="0">
                    <a:pos x="T8" y="T9"/>
                  </a:cxn>
                </a:cxnLst>
                <a:rect l="0" t="0" r="r" b="b"/>
                <a:pathLst>
                  <a:path w="4" h="8">
                    <a:moveTo>
                      <a:pt x="1" y="5"/>
                    </a:moveTo>
                    <a:cubicBezTo>
                      <a:pt x="2" y="6"/>
                      <a:pt x="3" y="8"/>
                      <a:pt x="4" y="8"/>
                    </a:cubicBezTo>
                    <a:cubicBezTo>
                      <a:pt x="4" y="7"/>
                      <a:pt x="4" y="5"/>
                      <a:pt x="3" y="4"/>
                    </a:cubicBezTo>
                    <a:cubicBezTo>
                      <a:pt x="2" y="2"/>
                      <a:pt x="1" y="1"/>
                      <a:pt x="0" y="0"/>
                    </a:cubicBezTo>
                    <a:cubicBezTo>
                      <a:pt x="0" y="1"/>
                      <a:pt x="0" y="3"/>
                      <a:pt x="1" y="5"/>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20" name="Freeform 117">
                <a:extLst>
                  <a:ext uri="{FF2B5EF4-FFF2-40B4-BE49-F238E27FC236}">
                    <a16:creationId xmlns:a16="http://schemas.microsoft.com/office/drawing/2014/main" id="{1918D5C6-C716-4482-87BB-8588E09085E4}"/>
                  </a:ext>
                </a:extLst>
              </p:cNvPr>
              <p:cNvSpPr>
                <a:spLocks/>
              </p:cNvSpPr>
              <p:nvPr/>
            </p:nvSpPr>
            <p:spPr bwMode="gray">
              <a:xfrm>
                <a:off x="3545" y="1289"/>
                <a:ext cx="13" cy="11"/>
              </a:xfrm>
              <a:custGeom>
                <a:avLst/>
                <a:gdLst>
                  <a:gd name="T0" fmla="*/ 3 w 7"/>
                  <a:gd name="T1" fmla="*/ 4 h 6"/>
                  <a:gd name="T2" fmla="*/ 7 w 7"/>
                  <a:gd name="T3" fmla="*/ 6 h 6"/>
                  <a:gd name="T4" fmla="*/ 4 w 7"/>
                  <a:gd name="T5" fmla="*/ 2 h 6"/>
                  <a:gd name="T6" fmla="*/ 0 w 7"/>
                  <a:gd name="T7" fmla="*/ 0 h 6"/>
                  <a:gd name="T8" fmla="*/ 3 w 7"/>
                  <a:gd name="T9" fmla="*/ 4 h 6"/>
                </a:gdLst>
                <a:ahLst/>
                <a:cxnLst>
                  <a:cxn ang="0">
                    <a:pos x="T0" y="T1"/>
                  </a:cxn>
                  <a:cxn ang="0">
                    <a:pos x="T2" y="T3"/>
                  </a:cxn>
                  <a:cxn ang="0">
                    <a:pos x="T4" y="T5"/>
                  </a:cxn>
                  <a:cxn ang="0">
                    <a:pos x="T6" y="T7"/>
                  </a:cxn>
                  <a:cxn ang="0">
                    <a:pos x="T8" y="T9"/>
                  </a:cxn>
                </a:cxnLst>
                <a:rect l="0" t="0" r="r" b="b"/>
                <a:pathLst>
                  <a:path w="7" h="6">
                    <a:moveTo>
                      <a:pt x="3" y="4"/>
                    </a:moveTo>
                    <a:cubicBezTo>
                      <a:pt x="4" y="6"/>
                      <a:pt x="6" y="6"/>
                      <a:pt x="7" y="6"/>
                    </a:cubicBezTo>
                    <a:cubicBezTo>
                      <a:pt x="7" y="5"/>
                      <a:pt x="6" y="4"/>
                      <a:pt x="4" y="2"/>
                    </a:cubicBezTo>
                    <a:cubicBezTo>
                      <a:pt x="3" y="1"/>
                      <a:pt x="1" y="1"/>
                      <a:pt x="0" y="0"/>
                    </a:cubicBezTo>
                    <a:cubicBezTo>
                      <a:pt x="1" y="2"/>
                      <a:pt x="1" y="3"/>
                      <a:pt x="3" y="4"/>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21" name="Freeform 118">
                <a:extLst>
                  <a:ext uri="{FF2B5EF4-FFF2-40B4-BE49-F238E27FC236}">
                    <a16:creationId xmlns:a16="http://schemas.microsoft.com/office/drawing/2014/main" id="{52948121-D1F0-403B-ADD4-7B94B58D8B1A}"/>
                  </a:ext>
                </a:extLst>
              </p:cNvPr>
              <p:cNvSpPr>
                <a:spLocks/>
              </p:cNvSpPr>
              <p:nvPr/>
            </p:nvSpPr>
            <p:spPr bwMode="gray">
              <a:xfrm>
                <a:off x="3567" y="1329"/>
                <a:ext cx="12" cy="9"/>
              </a:xfrm>
              <a:custGeom>
                <a:avLst/>
                <a:gdLst>
                  <a:gd name="T0" fmla="*/ 3 w 7"/>
                  <a:gd name="T1" fmla="*/ 3 h 5"/>
                  <a:gd name="T2" fmla="*/ 7 w 7"/>
                  <a:gd name="T3" fmla="*/ 5 h 5"/>
                  <a:gd name="T4" fmla="*/ 4 w 7"/>
                  <a:gd name="T5" fmla="*/ 1 h 5"/>
                  <a:gd name="T6" fmla="*/ 0 w 7"/>
                  <a:gd name="T7" fmla="*/ 0 h 5"/>
                  <a:gd name="T8" fmla="*/ 3 w 7"/>
                  <a:gd name="T9" fmla="*/ 3 h 5"/>
                </a:gdLst>
                <a:ahLst/>
                <a:cxnLst>
                  <a:cxn ang="0">
                    <a:pos x="T0" y="T1"/>
                  </a:cxn>
                  <a:cxn ang="0">
                    <a:pos x="T2" y="T3"/>
                  </a:cxn>
                  <a:cxn ang="0">
                    <a:pos x="T4" y="T5"/>
                  </a:cxn>
                  <a:cxn ang="0">
                    <a:pos x="T6" y="T7"/>
                  </a:cxn>
                  <a:cxn ang="0">
                    <a:pos x="T8" y="T9"/>
                  </a:cxn>
                </a:cxnLst>
                <a:rect l="0" t="0" r="r" b="b"/>
                <a:pathLst>
                  <a:path w="7" h="5">
                    <a:moveTo>
                      <a:pt x="3" y="3"/>
                    </a:moveTo>
                    <a:cubicBezTo>
                      <a:pt x="4" y="4"/>
                      <a:pt x="6" y="5"/>
                      <a:pt x="7" y="5"/>
                    </a:cubicBezTo>
                    <a:cubicBezTo>
                      <a:pt x="6" y="4"/>
                      <a:pt x="5" y="2"/>
                      <a:pt x="4" y="1"/>
                    </a:cubicBezTo>
                    <a:cubicBezTo>
                      <a:pt x="3" y="0"/>
                      <a:pt x="1" y="0"/>
                      <a:pt x="0" y="0"/>
                    </a:cubicBezTo>
                    <a:cubicBezTo>
                      <a:pt x="0" y="1"/>
                      <a:pt x="1" y="2"/>
                      <a:pt x="3" y="3"/>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22" name="Freeform 119">
                <a:extLst>
                  <a:ext uri="{FF2B5EF4-FFF2-40B4-BE49-F238E27FC236}">
                    <a16:creationId xmlns:a16="http://schemas.microsoft.com/office/drawing/2014/main" id="{4DB5A9C6-934B-41F0-809C-8D747408B4DA}"/>
                  </a:ext>
                </a:extLst>
              </p:cNvPr>
              <p:cNvSpPr>
                <a:spLocks/>
              </p:cNvSpPr>
              <p:nvPr/>
            </p:nvSpPr>
            <p:spPr bwMode="gray">
              <a:xfrm>
                <a:off x="3559" y="1336"/>
                <a:ext cx="17" cy="6"/>
              </a:xfrm>
              <a:custGeom>
                <a:avLst/>
                <a:gdLst>
                  <a:gd name="T0" fmla="*/ 4 w 9"/>
                  <a:gd name="T1" fmla="*/ 3 h 3"/>
                  <a:gd name="T2" fmla="*/ 9 w 9"/>
                  <a:gd name="T3" fmla="*/ 3 h 3"/>
                  <a:gd name="T4" fmla="*/ 5 w 9"/>
                  <a:gd name="T5" fmla="*/ 0 h 3"/>
                  <a:gd name="T6" fmla="*/ 0 w 9"/>
                  <a:gd name="T7" fmla="*/ 0 h 3"/>
                  <a:gd name="T8" fmla="*/ 4 w 9"/>
                  <a:gd name="T9" fmla="*/ 3 h 3"/>
                </a:gdLst>
                <a:ahLst/>
                <a:cxnLst>
                  <a:cxn ang="0">
                    <a:pos x="T0" y="T1"/>
                  </a:cxn>
                  <a:cxn ang="0">
                    <a:pos x="T2" y="T3"/>
                  </a:cxn>
                  <a:cxn ang="0">
                    <a:pos x="T4" y="T5"/>
                  </a:cxn>
                  <a:cxn ang="0">
                    <a:pos x="T6" y="T7"/>
                  </a:cxn>
                  <a:cxn ang="0">
                    <a:pos x="T8" y="T9"/>
                  </a:cxn>
                </a:cxnLst>
                <a:rect l="0" t="0" r="r" b="b"/>
                <a:pathLst>
                  <a:path w="9" h="3">
                    <a:moveTo>
                      <a:pt x="4" y="3"/>
                    </a:moveTo>
                    <a:cubicBezTo>
                      <a:pt x="6" y="3"/>
                      <a:pt x="8" y="3"/>
                      <a:pt x="9" y="3"/>
                    </a:cubicBezTo>
                    <a:cubicBezTo>
                      <a:pt x="8" y="2"/>
                      <a:pt x="7" y="1"/>
                      <a:pt x="5" y="0"/>
                    </a:cubicBezTo>
                    <a:cubicBezTo>
                      <a:pt x="3" y="0"/>
                      <a:pt x="1" y="0"/>
                      <a:pt x="0" y="0"/>
                    </a:cubicBezTo>
                    <a:cubicBezTo>
                      <a:pt x="1" y="1"/>
                      <a:pt x="2" y="2"/>
                      <a:pt x="4" y="3"/>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23" name="Freeform 120">
                <a:extLst>
                  <a:ext uri="{FF2B5EF4-FFF2-40B4-BE49-F238E27FC236}">
                    <a16:creationId xmlns:a16="http://schemas.microsoft.com/office/drawing/2014/main" id="{17842C1D-3316-4589-97C7-12A72E536E78}"/>
                  </a:ext>
                </a:extLst>
              </p:cNvPr>
              <p:cNvSpPr>
                <a:spLocks/>
              </p:cNvSpPr>
              <p:nvPr/>
            </p:nvSpPr>
            <p:spPr bwMode="gray">
              <a:xfrm>
                <a:off x="3585" y="1266"/>
                <a:ext cx="7" cy="14"/>
              </a:xfrm>
              <a:custGeom>
                <a:avLst/>
                <a:gdLst>
                  <a:gd name="T0" fmla="*/ 1 w 4"/>
                  <a:gd name="T1" fmla="*/ 5 h 8"/>
                  <a:gd name="T2" fmla="*/ 3 w 4"/>
                  <a:gd name="T3" fmla="*/ 8 h 8"/>
                  <a:gd name="T4" fmla="*/ 3 w 4"/>
                  <a:gd name="T5" fmla="*/ 4 h 8"/>
                  <a:gd name="T6" fmla="*/ 0 w 4"/>
                  <a:gd name="T7" fmla="*/ 0 h 8"/>
                  <a:gd name="T8" fmla="*/ 1 w 4"/>
                  <a:gd name="T9" fmla="*/ 5 h 8"/>
                </a:gdLst>
                <a:ahLst/>
                <a:cxnLst>
                  <a:cxn ang="0">
                    <a:pos x="T0" y="T1"/>
                  </a:cxn>
                  <a:cxn ang="0">
                    <a:pos x="T2" y="T3"/>
                  </a:cxn>
                  <a:cxn ang="0">
                    <a:pos x="T4" y="T5"/>
                  </a:cxn>
                  <a:cxn ang="0">
                    <a:pos x="T6" y="T7"/>
                  </a:cxn>
                  <a:cxn ang="0">
                    <a:pos x="T8" y="T9"/>
                  </a:cxn>
                </a:cxnLst>
                <a:rect l="0" t="0" r="r" b="b"/>
                <a:pathLst>
                  <a:path w="4" h="8">
                    <a:moveTo>
                      <a:pt x="1" y="5"/>
                    </a:moveTo>
                    <a:cubicBezTo>
                      <a:pt x="1" y="6"/>
                      <a:pt x="2" y="8"/>
                      <a:pt x="3" y="8"/>
                    </a:cubicBezTo>
                    <a:cubicBezTo>
                      <a:pt x="4" y="7"/>
                      <a:pt x="4" y="6"/>
                      <a:pt x="3" y="4"/>
                    </a:cubicBezTo>
                    <a:cubicBezTo>
                      <a:pt x="2" y="2"/>
                      <a:pt x="1" y="1"/>
                      <a:pt x="0" y="0"/>
                    </a:cubicBezTo>
                    <a:cubicBezTo>
                      <a:pt x="0" y="1"/>
                      <a:pt x="0" y="3"/>
                      <a:pt x="1" y="5"/>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24" name="Freeform 121">
                <a:extLst>
                  <a:ext uri="{FF2B5EF4-FFF2-40B4-BE49-F238E27FC236}">
                    <a16:creationId xmlns:a16="http://schemas.microsoft.com/office/drawing/2014/main" id="{0C06BCD3-E77C-47BC-A607-33D7F5B6FCE3}"/>
                  </a:ext>
                </a:extLst>
              </p:cNvPr>
              <p:cNvSpPr>
                <a:spLocks/>
              </p:cNvSpPr>
              <p:nvPr/>
            </p:nvSpPr>
            <p:spPr bwMode="gray">
              <a:xfrm>
                <a:off x="3554" y="1251"/>
                <a:ext cx="5" cy="15"/>
              </a:xfrm>
              <a:custGeom>
                <a:avLst/>
                <a:gdLst>
                  <a:gd name="T0" fmla="*/ 0 w 3"/>
                  <a:gd name="T1" fmla="*/ 5 h 8"/>
                  <a:gd name="T2" fmla="*/ 3 w 3"/>
                  <a:gd name="T3" fmla="*/ 8 h 8"/>
                  <a:gd name="T4" fmla="*/ 3 w 3"/>
                  <a:gd name="T5" fmla="*/ 4 h 8"/>
                  <a:gd name="T6" fmla="*/ 0 w 3"/>
                  <a:gd name="T7" fmla="*/ 0 h 8"/>
                  <a:gd name="T8" fmla="*/ 0 w 3"/>
                  <a:gd name="T9" fmla="*/ 5 h 8"/>
                </a:gdLst>
                <a:ahLst/>
                <a:cxnLst>
                  <a:cxn ang="0">
                    <a:pos x="T0" y="T1"/>
                  </a:cxn>
                  <a:cxn ang="0">
                    <a:pos x="T2" y="T3"/>
                  </a:cxn>
                  <a:cxn ang="0">
                    <a:pos x="T4" y="T5"/>
                  </a:cxn>
                  <a:cxn ang="0">
                    <a:pos x="T6" y="T7"/>
                  </a:cxn>
                  <a:cxn ang="0">
                    <a:pos x="T8" y="T9"/>
                  </a:cxn>
                </a:cxnLst>
                <a:rect l="0" t="0" r="r" b="b"/>
                <a:pathLst>
                  <a:path w="3" h="8">
                    <a:moveTo>
                      <a:pt x="0" y="5"/>
                    </a:moveTo>
                    <a:cubicBezTo>
                      <a:pt x="1" y="6"/>
                      <a:pt x="2" y="8"/>
                      <a:pt x="3" y="8"/>
                    </a:cubicBezTo>
                    <a:cubicBezTo>
                      <a:pt x="3" y="7"/>
                      <a:pt x="3" y="6"/>
                      <a:pt x="3" y="4"/>
                    </a:cubicBezTo>
                    <a:cubicBezTo>
                      <a:pt x="2" y="2"/>
                      <a:pt x="1" y="1"/>
                      <a:pt x="0" y="0"/>
                    </a:cubicBezTo>
                    <a:cubicBezTo>
                      <a:pt x="0" y="1"/>
                      <a:pt x="0" y="3"/>
                      <a:pt x="0" y="5"/>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25" name="Freeform 122">
                <a:extLst>
                  <a:ext uri="{FF2B5EF4-FFF2-40B4-BE49-F238E27FC236}">
                    <a16:creationId xmlns:a16="http://schemas.microsoft.com/office/drawing/2014/main" id="{AA6BF9F7-ED7B-4283-B50D-6481D72FA416}"/>
                  </a:ext>
                </a:extLst>
              </p:cNvPr>
              <p:cNvSpPr>
                <a:spLocks/>
              </p:cNvSpPr>
              <p:nvPr/>
            </p:nvSpPr>
            <p:spPr bwMode="gray">
              <a:xfrm>
                <a:off x="3561" y="1253"/>
                <a:ext cx="6" cy="16"/>
              </a:xfrm>
              <a:custGeom>
                <a:avLst/>
                <a:gdLst>
                  <a:gd name="T0" fmla="*/ 0 w 3"/>
                  <a:gd name="T1" fmla="*/ 5 h 9"/>
                  <a:gd name="T2" fmla="*/ 2 w 3"/>
                  <a:gd name="T3" fmla="*/ 9 h 9"/>
                  <a:gd name="T4" fmla="*/ 3 w 3"/>
                  <a:gd name="T5" fmla="*/ 5 h 9"/>
                  <a:gd name="T6" fmla="*/ 1 w 3"/>
                  <a:gd name="T7" fmla="*/ 0 h 9"/>
                  <a:gd name="T8" fmla="*/ 0 w 3"/>
                  <a:gd name="T9" fmla="*/ 5 h 9"/>
                </a:gdLst>
                <a:ahLst/>
                <a:cxnLst>
                  <a:cxn ang="0">
                    <a:pos x="T0" y="T1"/>
                  </a:cxn>
                  <a:cxn ang="0">
                    <a:pos x="T2" y="T3"/>
                  </a:cxn>
                  <a:cxn ang="0">
                    <a:pos x="T4" y="T5"/>
                  </a:cxn>
                  <a:cxn ang="0">
                    <a:pos x="T6" y="T7"/>
                  </a:cxn>
                  <a:cxn ang="0">
                    <a:pos x="T8" y="T9"/>
                  </a:cxn>
                </a:cxnLst>
                <a:rect l="0" t="0" r="r" b="b"/>
                <a:pathLst>
                  <a:path w="3" h="9">
                    <a:moveTo>
                      <a:pt x="0" y="5"/>
                    </a:moveTo>
                    <a:cubicBezTo>
                      <a:pt x="1" y="7"/>
                      <a:pt x="1" y="8"/>
                      <a:pt x="2" y="9"/>
                    </a:cubicBezTo>
                    <a:cubicBezTo>
                      <a:pt x="3" y="8"/>
                      <a:pt x="3" y="7"/>
                      <a:pt x="3" y="5"/>
                    </a:cubicBezTo>
                    <a:cubicBezTo>
                      <a:pt x="3" y="3"/>
                      <a:pt x="2" y="1"/>
                      <a:pt x="1" y="0"/>
                    </a:cubicBezTo>
                    <a:cubicBezTo>
                      <a:pt x="1" y="1"/>
                      <a:pt x="0" y="3"/>
                      <a:pt x="0" y="5"/>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26" name="Freeform 123">
                <a:extLst>
                  <a:ext uri="{FF2B5EF4-FFF2-40B4-BE49-F238E27FC236}">
                    <a16:creationId xmlns:a16="http://schemas.microsoft.com/office/drawing/2014/main" id="{2AD96847-6EFF-48AA-B1AC-7F3FEA756F4F}"/>
                  </a:ext>
                </a:extLst>
              </p:cNvPr>
              <p:cNvSpPr>
                <a:spLocks/>
              </p:cNvSpPr>
              <p:nvPr/>
            </p:nvSpPr>
            <p:spPr bwMode="gray">
              <a:xfrm>
                <a:off x="3579" y="1295"/>
                <a:ext cx="13" cy="9"/>
              </a:xfrm>
              <a:custGeom>
                <a:avLst/>
                <a:gdLst>
                  <a:gd name="T0" fmla="*/ 3 w 7"/>
                  <a:gd name="T1" fmla="*/ 4 h 5"/>
                  <a:gd name="T2" fmla="*/ 7 w 7"/>
                  <a:gd name="T3" fmla="*/ 5 h 5"/>
                  <a:gd name="T4" fmla="*/ 4 w 7"/>
                  <a:gd name="T5" fmla="*/ 2 h 5"/>
                  <a:gd name="T6" fmla="*/ 0 w 7"/>
                  <a:gd name="T7" fmla="*/ 0 h 5"/>
                  <a:gd name="T8" fmla="*/ 3 w 7"/>
                  <a:gd name="T9" fmla="*/ 4 h 5"/>
                </a:gdLst>
                <a:ahLst/>
                <a:cxnLst>
                  <a:cxn ang="0">
                    <a:pos x="T0" y="T1"/>
                  </a:cxn>
                  <a:cxn ang="0">
                    <a:pos x="T2" y="T3"/>
                  </a:cxn>
                  <a:cxn ang="0">
                    <a:pos x="T4" y="T5"/>
                  </a:cxn>
                  <a:cxn ang="0">
                    <a:pos x="T6" y="T7"/>
                  </a:cxn>
                  <a:cxn ang="0">
                    <a:pos x="T8" y="T9"/>
                  </a:cxn>
                </a:cxnLst>
                <a:rect l="0" t="0" r="r" b="b"/>
                <a:pathLst>
                  <a:path w="7" h="5">
                    <a:moveTo>
                      <a:pt x="3" y="4"/>
                    </a:moveTo>
                    <a:cubicBezTo>
                      <a:pt x="5" y="5"/>
                      <a:pt x="6" y="5"/>
                      <a:pt x="7" y="5"/>
                    </a:cubicBezTo>
                    <a:cubicBezTo>
                      <a:pt x="7" y="4"/>
                      <a:pt x="6" y="3"/>
                      <a:pt x="4" y="2"/>
                    </a:cubicBezTo>
                    <a:cubicBezTo>
                      <a:pt x="3" y="1"/>
                      <a:pt x="1" y="0"/>
                      <a:pt x="0" y="0"/>
                    </a:cubicBezTo>
                    <a:cubicBezTo>
                      <a:pt x="0" y="1"/>
                      <a:pt x="1" y="3"/>
                      <a:pt x="3" y="4"/>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27" name="Freeform 124">
                <a:extLst>
                  <a:ext uri="{FF2B5EF4-FFF2-40B4-BE49-F238E27FC236}">
                    <a16:creationId xmlns:a16="http://schemas.microsoft.com/office/drawing/2014/main" id="{345E6569-2C91-491C-BD2E-44DF4703EDFA}"/>
                  </a:ext>
                </a:extLst>
              </p:cNvPr>
              <p:cNvSpPr>
                <a:spLocks/>
              </p:cNvSpPr>
              <p:nvPr/>
            </p:nvSpPr>
            <p:spPr bwMode="gray">
              <a:xfrm>
                <a:off x="3543" y="1316"/>
                <a:ext cx="13" cy="9"/>
              </a:xfrm>
              <a:custGeom>
                <a:avLst/>
                <a:gdLst>
                  <a:gd name="T0" fmla="*/ 3 w 7"/>
                  <a:gd name="T1" fmla="*/ 3 h 5"/>
                  <a:gd name="T2" fmla="*/ 7 w 7"/>
                  <a:gd name="T3" fmla="*/ 5 h 5"/>
                  <a:gd name="T4" fmla="*/ 4 w 7"/>
                  <a:gd name="T5" fmla="*/ 1 h 5"/>
                  <a:gd name="T6" fmla="*/ 0 w 7"/>
                  <a:gd name="T7" fmla="*/ 0 h 5"/>
                  <a:gd name="T8" fmla="*/ 3 w 7"/>
                  <a:gd name="T9" fmla="*/ 3 h 5"/>
                </a:gdLst>
                <a:ahLst/>
                <a:cxnLst>
                  <a:cxn ang="0">
                    <a:pos x="T0" y="T1"/>
                  </a:cxn>
                  <a:cxn ang="0">
                    <a:pos x="T2" y="T3"/>
                  </a:cxn>
                  <a:cxn ang="0">
                    <a:pos x="T4" y="T5"/>
                  </a:cxn>
                  <a:cxn ang="0">
                    <a:pos x="T6" y="T7"/>
                  </a:cxn>
                  <a:cxn ang="0">
                    <a:pos x="T8" y="T9"/>
                  </a:cxn>
                </a:cxnLst>
                <a:rect l="0" t="0" r="r" b="b"/>
                <a:pathLst>
                  <a:path w="7" h="5">
                    <a:moveTo>
                      <a:pt x="3" y="3"/>
                    </a:moveTo>
                    <a:cubicBezTo>
                      <a:pt x="4" y="4"/>
                      <a:pt x="6" y="5"/>
                      <a:pt x="7" y="5"/>
                    </a:cubicBezTo>
                    <a:cubicBezTo>
                      <a:pt x="7" y="4"/>
                      <a:pt x="6" y="2"/>
                      <a:pt x="4" y="1"/>
                    </a:cubicBezTo>
                    <a:cubicBezTo>
                      <a:pt x="3" y="0"/>
                      <a:pt x="1" y="0"/>
                      <a:pt x="0" y="0"/>
                    </a:cubicBezTo>
                    <a:cubicBezTo>
                      <a:pt x="0" y="1"/>
                      <a:pt x="1" y="2"/>
                      <a:pt x="3" y="3"/>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28" name="Freeform 125">
                <a:extLst>
                  <a:ext uri="{FF2B5EF4-FFF2-40B4-BE49-F238E27FC236}">
                    <a16:creationId xmlns:a16="http://schemas.microsoft.com/office/drawing/2014/main" id="{9D41E027-0B6A-4DE7-B1A3-65BFFE7FEE40}"/>
                  </a:ext>
                </a:extLst>
              </p:cNvPr>
              <p:cNvSpPr>
                <a:spLocks/>
              </p:cNvSpPr>
              <p:nvPr/>
            </p:nvSpPr>
            <p:spPr bwMode="gray">
              <a:xfrm>
                <a:off x="3529" y="1291"/>
                <a:ext cx="12" cy="11"/>
              </a:xfrm>
              <a:custGeom>
                <a:avLst/>
                <a:gdLst>
                  <a:gd name="T0" fmla="*/ 3 w 7"/>
                  <a:gd name="T1" fmla="*/ 3 h 6"/>
                  <a:gd name="T2" fmla="*/ 7 w 7"/>
                  <a:gd name="T3" fmla="*/ 6 h 6"/>
                  <a:gd name="T4" fmla="*/ 4 w 7"/>
                  <a:gd name="T5" fmla="*/ 2 h 6"/>
                  <a:gd name="T6" fmla="*/ 0 w 7"/>
                  <a:gd name="T7" fmla="*/ 0 h 6"/>
                  <a:gd name="T8" fmla="*/ 3 w 7"/>
                  <a:gd name="T9" fmla="*/ 3 h 6"/>
                </a:gdLst>
                <a:ahLst/>
                <a:cxnLst>
                  <a:cxn ang="0">
                    <a:pos x="T0" y="T1"/>
                  </a:cxn>
                  <a:cxn ang="0">
                    <a:pos x="T2" y="T3"/>
                  </a:cxn>
                  <a:cxn ang="0">
                    <a:pos x="T4" y="T5"/>
                  </a:cxn>
                  <a:cxn ang="0">
                    <a:pos x="T6" y="T7"/>
                  </a:cxn>
                  <a:cxn ang="0">
                    <a:pos x="T8" y="T9"/>
                  </a:cxn>
                </a:cxnLst>
                <a:rect l="0" t="0" r="r" b="b"/>
                <a:pathLst>
                  <a:path w="7" h="6">
                    <a:moveTo>
                      <a:pt x="3" y="3"/>
                    </a:moveTo>
                    <a:cubicBezTo>
                      <a:pt x="4" y="5"/>
                      <a:pt x="5" y="5"/>
                      <a:pt x="7" y="6"/>
                    </a:cubicBezTo>
                    <a:cubicBezTo>
                      <a:pt x="6" y="4"/>
                      <a:pt x="6" y="3"/>
                      <a:pt x="4" y="2"/>
                    </a:cubicBezTo>
                    <a:cubicBezTo>
                      <a:pt x="3" y="0"/>
                      <a:pt x="1" y="0"/>
                      <a:pt x="0" y="0"/>
                    </a:cubicBezTo>
                    <a:cubicBezTo>
                      <a:pt x="0" y="1"/>
                      <a:pt x="1" y="2"/>
                      <a:pt x="3" y="3"/>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29" name="Freeform 126">
                <a:extLst>
                  <a:ext uri="{FF2B5EF4-FFF2-40B4-BE49-F238E27FC236}">
                    <a16:creationId xmlns:a16="http://schemas.microsoft.com/office/drawing/2014/main" id="{5B919CE0-78A5-4698-9573-7399E0D0FD57}"/>
                  </a:ext>
                </a:extLst>
              </p:cNvPr>
              <p:cNvSpPr>
                <a:spLocks/>
              </p:cNvSpPr>
              <p:nvPr/>
            </p:nvSpPr>
            <p:spPr bwMode="gray">
              <a:xfrm>
                <a:off x="3525" y="1262"/>
                <a:ext cx="13" cy="13"/>
              </a:xfrm>
              <a:custGeom>
                <a:avLst/>
                <a:gdLst>
                  <a:gd name="T0" fmla="*/ 2 w 7"/>
                  <a:gd name="T1" fmla="*/ 4 h 7"/>
                  <a:gd name="T2" fmla="*/ 7 w 7"/>
                  <a:gd name="T3" fmla="*/ 7 h 7"/>
                  <a:gd name="T4" fmla="*/ 4 w 7"/>
                  <a:gd name="T5" fmla="*/ 3 h 7"/>
                  <a:gd name="T6" fmla="*/ 0 w 7"/>
                  <a:gd name="T7" fmla="*/ 0 h 7"/>
                  <a:gd name="T8" fmla="*/ 2 w 7"/>
                  <a:gd name="T9" fmla="*/ 4 h 7"/>
                </a:gdLst>
                <a:ahLst/>
                <a:cxnLst>
                  <a:cxn ang="0">
                    <a:pos x="T0" y="T1"/>
                  </a:cxn>
                  <a:cxn ang="0">
                    <a:pos x="T2" y="T3"/>
                  </a:cxn>
                  <a:cxn ang="0">
                    <a:pos x="T4" y="T5"/>
                  </a:cxn>
                  <a:cxn ang="0">
                    <a:pos x="T6" y="T7"/>
                  </a:cxn>
                  <a:cxn ang="0">
                    <a:pos x="T8" y="T9"/>
                  </a:cxn>
                </a:cxnLst>
                <a:rect l="0" t="0" r="r" b="b"/>
                <a:pathLst>
                  <a:path w="7" h="7">
                    <a:moveTo>
                      <a:pt x="2" y="4"/>
                    </a:moveTo>
                    <a:cubicBezTo>
                      <a:pt x="4" y="6"/>
                      <a:pt x="5" y="6"/>
                      <a:pt x="7" y="7"/>
                    </a:cubicBezTo>
                    <a:cubicBezTo>
                      <a:pt x="6" y="5"/>
                      <a:pt x="5" y="4"/>
                      <a:pt x="4" y="3"/>
                    </a:cubicBezTo>
                    <a:cubicBezTo>
                      <a:pt x="3" y="1"/>
                      <a:pt x="1" y="1"/>
                      <a:pt x="0" y="0"/>
                    </a:cubicBezTo>
                    <a:cubicBezTo>
                      <a:pt x="0" y="2"/>
                      <a:pt x="1" y="3"/>
                      <a:pt x="2" y="4"/>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30" name="Freeform 127">
                <a:extLst>
                  <a:ext uri="{FF2B5EF4-FFF2-40B4-BE49-F238E27FC236}">
                    <a16:creationId xmlns:a16="http://schemas.microsoft.com/office/drawing/2014/main" id="{5208AB78-DBDA-48BC-80A6-481B4E467AAB}"/>
                  </a:ext>
                </a:extLst>
              </p:cNvPr>
              <p:cNvSpPr>
                <a:spLocks/>
              </p:cNvSpPr>
              <p:nvPr/>
            </p:nvSpPr>
            <p:spPr bwMode="gray">
              <a:xfrm>
                <a:off x="3516" y="1277"/>
                <a:ext cx="15" cy="7"/>
              </a:xfrm>
              <a:custGeom>
                <a:avLst/>
                <a:gdLst>
                  <a:gd name="T0" fmla="*/ 4 w 8"/>
                  <a:gd name="T1" fmla="*/ 3 h 4"/>
                  <a:gd name="T2" fmla="*/ 8 w 8"/>
                  <a:gd name="T3" fmla="*/ 4 h 4"/>
                  <a:gd name="T4" fmla="*/ 5 w 8"/>
                  <a:gd name="T5" fmla="*/ 1 h 4"/>
                  <a:gd name="T6" fmla="*/ 0 w 8"/>
                  <a:gd name="T7" fmla="*/ 0 h 4"/>
                  <a:gd name="T8" fmla="*/ 4 w 8"/>
                  <a:gd name="T9" fmla="*/ 3 h 4"/>
                </a:gdLst>
                <a:ahLst/>
                <a:cxnLst>
                  <a:cxn ang="0">
                    <a:pos x="T0" y="T1"/>
                  </a:cxn>
                  <a:cxn ang="0">
                    <a:pos x="T2" y="T3"/>
                  </a:cxn>
                  <a:cxn ang="0">
                    <a:pos x="T4" y="T5"/>
                  </a:cxn>
                  <a:cxn ang="0">
                    <a:pos x="T6" y="T7"/>
                  </a:cxn>
                  <a:cxn ang="0">
                    <a:pos x="T8" y="T9"/>
                  </a:cxn>
                </a:cxnLst>
                <a:rect l="0" t="0" r="r" b="b"/>
                <a:pathLst>
                  <a:path w="8" h="4">
                    <a:moveTo>
                      <a:pt x="4" y="3"/>
                    </a:moveTo>
                    <a:cubicBezTo>
                      <a:pt x="5" y="4"/>
                      <a:pt x="7" y="4"/>
                      <a:pt x="8" y="4"/>
                    </a:cubicBezTo>
                    <a:cubicBezTo>
                      <a:pt x="8" y="3"/>
                      <a:pt x="6" y="2"/>
                      <a:pt x="5" y="1"/>
                    </a:cubicBezTo>
                    <a:cubicBezTo>
                      <a:pt x="3" y="0"/>
                      <a:pt x="1" y="0"/>
                      <a:pt x="0" y="0"/>
                    </a:cubicBezTo>
                    <a:cubicBezTo>
                      <a:pt x="1" y="2"/>
                      <a:pt x="2" y="3"/>
                      <a:pt x="4" y="3"/>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31" name="Freeform 128">
                <a:extLst>
                  <a:ext uri="{FF2B5EF4-FFF2-40B4-BE49-F238E27FC236}">
                    <a16:creationId xmlns:a16="http://schemas.microsoft.com/office/drawing/2014/main" id="{88025317-D061-495F-9394-514BE1E757B8}"/>
                  </a:ext>
                </a:extLst>
              </p:cNvPr>
              <p:cNvSpPr>
                <a:spLocks/>
              </p:cNvSpPr>
              <p:nvPr/>
            </p:nvSpPr>
            <p:spPr bwMode="gray">
              <a:xfrm>
                <a:off x="3545" y="1345"/>
                <a:ext cx="16" cy="6"/>
              </a:xfrm>
              <a:custGeom>
                <a:avLst/>
                <a:gdLst>
                  <a:gd name="T0" fmla="*/ 4 w 9"/>
                  <a:gd name="T1" fmla="*/ 3 h 3"/>
                  <a:gd name="T2" fmla="*/ 9 w 9"/>
                  <a:gd name="T3" fmla="*/ 2 h 3"/>
                  <a:gd name="T4" fmla="*/ 4 w 9"/>
                  <a:gd name="T5" fmla="*/ 0 h 3"/>
                  <a:gd name="T6" fmla="*/ 0 w 9"/>
                  <a:gd name="T7" fmla="*/ 1 h 3"/>
                  <a:gd name="T8" fmla="*/ 4 w 9"/>
                  <a:gd name="T9" fmla="*/ 3 h 3"/>
                </a:gdLst>
                <a:ahLst/>
                <a:cxnLst>
                  <a:cxn ang="0">
                    <a:pos x="T0" y="T1"/>
                  </a:cxn>
                  <a:cxn ang="0">
                    <a:pos x="T2" y="T3"/>
                  </a:cxn>
                  <a:cxn ang="0">
                    <a:pos x="T4" y="T5"/>
                  </a:cxn>
                  <a:cxn ang="0">
                    <a:pos x="T6" y="T7"/>
                  </a:cxn>
                  <a:cxn ang="0">
                    <a:pos x="T8" y="T9"/>
                  </a:cxn>
                </a:cxnLst>
                <a:rect l="0" t="0" r="r" b="b"/>
                <a:pathLst>
                  <a:path w="9" h="3">
                    <a:moveTo>
                      <a:pt x="4" y="3"/>
                    </a:moveTo>
                    <a:cubicBezTo>
                      <a:pt x="6" y="3"/>
                      <a:pt x="7" y="3"/>
                      <a:pt x="9" y="2"/>
                    </a:cubicBezTo>
                    <a:cubicBezTo>
                      <a:pt x="8" y="1"/>
                      <a:pt x="6" y="1"/>
                      <a:pt x="4" y="0"/>
                    </a:cubicBezTo>
                    <a:cubicBezTo>
                      <a:pt x="2" y="0"/>
                      <a:pt x="1" y="0"/>
                      <a:pt x="0" y="1"/>
                    </a:cubicBezTo>
                    <a:cubicBezTo>
                      <a:pt x="1" y="2"/>
                      <a:pt x="2" y="2"/>
                      <a:pt x="4" y="3"/>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32" name="Freeform 129">
                <a:extLst>
                  <a:ext uri="{FF2B5EF4-FFF2-40B4-BE49-F238E27FC236}">
                    <a16:creationId xmlns:a16="http://schemas.microsoft.com/office/drawing/2014/main" id="{A59F7830-6FFB-4C69-B0D8-AAD0FF0C81A5}"/>
                  </a:ext>
                </a:extLst>
              </p:cNvPr>
              <p:cNvSpPr>
                <a:spLocks/>
              </p:cNvSpPr>
              <p:nvPr/>
            </p:nvSpPr>
            <p:spPr bwMode="gray">
              <a:xfrm>
                <a:off x="3507" y="1295"/>
                <a:ext cx="14" cy="9"/>
              </a:xfrm>
              <a:custGeom>
                <a:avLst/>
                <a:gdLst>
                  <a:gd name="T0" fmla="*/ 3 w 8"/>
                  <a:gd name="T1" fmla="*/ 4 h 5"/>
                  <a:gd name="T2" fmla="*/ 8 w 8"/>
                  <a:gd name="T3" fmla="*/ 5 h 5"/>
                  <a:gd name="T4" fmla="*/ 5 w 8"/>
                  <a:gd name="T5" fmla="*/ 2 h 5"/>
                  <a:gd name="T6" fmla="*/ 0 w 8"/>
                  <a:gd name="T7" fmla="*/ 0 h 5"/>
                  <a:gd name="T8" fmla="*/ 3 w 8"/>
                  <a:gd name="T9" fmla="*/ 4 h 5"/>
                </a:gdLst>
                <a:ahLst/>
                <a:cxnLst>
                  <a:cxn ang="0">
                    <a:pos x="T0" y="T1"/>
                  </a:cxn>
                  <a:cxn ang="0">
                    <a:pos x="T2" y="T3"/>
                  </a:cxn>
                  <a:cxn ang="0">
                    <a:pos x="T4" y="T5"/>
                  </a:cxn>
                  <a:cxn ang="0">
                    <a:pos x="T6" y="T7"/>
                  </a:cxn>
                  <a:cxn ang="0">
                    <a:pos x="T8" y="T9"/>
                  </a:cxn>
                </a:cxnLst>
                <a:rect l="0" t="0" r="r" b="b"/>
                <a:pathLst>
                  <a:path w="8" h="5">
                    <a:moveTo>
                      <a:pt x="3" y="4"/>
                    </a:moveTo>
                    <a:cubicBezTo>
                      <a:pt x="5" y="5"/>
                      <a:pt x="6" y="5"/>
                      <a:pt x="8" y="5"/>
                    </a:cubicBezTo>
                    <a:cubicBezTo>
                      <a:pt x="7" y="4"/>
                      <a:pt x="6" y="3"/>
                      <a:pt x="5" y="2"/>
                    </a:cubicBezTo>
                    <a:cubicBezTo>
                      <a:pt x="3" y="1"/>
                      <a:pt x="1" y="0"/>
                      <a:pt x="0" y="0"/>
                    </a:cubicBezTo>
                    <a:cubicBezTo>
                      <a:pt x="1" y="1"/>
                      <a:pt x="2" y="3"/>
                      <a:pt x="3" y="4"/>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33" name="Freeform 130">
                <a:extLst>
                  <a:ext uri="{FF2B5EF4-FFF2-40B4-BE49-F238E27FC236}">
                    <a16:creationId xmlns:a16="http://schemas.microsoft.com/office/drawing/2014/main" id="{E3D7A427-EBA7-4696-9654-E90E16983DC9}"/>
                  </a:ext>
                </a:extLst>
              </p:cNvPr>
              <p:cNvSpPr>
                <a:spLocks/>
              </p:cNvSpPr>
              <p:nvPr/>
            </p:nvSpPr>
            <p:spPr bwMode="gray">
              <a:xfrm>
                <a:off x="3505" y="1307"/>
                <a:ext cx="16" cy="6"/>
              </a:xfrm>
              <a:custGeom>
                <a:avLst/>
                <a:gdLst>
                  <a:gd name="T0" fmla="*/ 4 w 9"/>
                  <a:gd name="T1" fmla="*/ 2 h 3"/>
                  <a:gd name="T2" fmla="*/ 9 w 9"/>
                  <a:gd name="T3" fmla="*/ 2 h 3"/>
                  <a:gd name="T4" fmla="*/ 5 w 9"/>
                  <a:gd name="T5" fmla="*/ 0 h 3"/>
                  <a:gd name="T6" fmla="*/ 0 w 9"/>
                  <a:gd name="T7" fmla="*/ 1 h 3"/>
                  <a:gd name="T8" fmla="*/ 4 w 9"/>
                  <a:gd name="T9" fmla="*/ 2 h 3"/>
                </a:gdLst>
                <a:ahLst/>
                <a:cxnLst>
                  <a:cxn ang="0">
                    <a:pos x="T0" y="T1"/>
                  </a:cxn>
                  <a:cxn ang="0">
                    <a:pos x="T2" y="T3"/>
                  </a:cxn>
                  <a:cxn ang="0">
                    <a:pos x="T4" y="T5"/>
                  </a:cxn>
                  <a:cxn ang="0">
                    <a:pos x="T6" y="T7"/>
                  </a:cxn>
                  <a:cxn ang="0">
                    <a:pos x="T8" y="T9"/>
                  </a:cxn>
                </a:cxnLst>
                <a:rect l="0" t="0" r="r" b="b"/>
                <a:pathLst>
                  <a:path w="9" h="3">
                    <a:moveTo>
                      <a:pt x="4" y="2"/>
                    </a:moveTo>
                    <a:cubicBezTo>
                      <a:pt x="6" y="3"/>
                      <a:pt x="8" y="2"/>
                      <a:pt x="9" y="2"/>
                    </a:cubicBezTo>
                    <a:cubicBezTo>
                      <a:pt x="8" y="1"/>
                      <a:pt x="7" y="0"/>
                      <a:pt x="5" y="0"/>
                    </a:cubicBezTo>
                    <a:cubicBezTo>
                      <a:pt x="3" y="0"/>
                      <a:pt x="1" y="0"/>
                      <a:pt x="0" y="1"/>
                    </a:cubicBezTo>
                    <a:cubicBezTo>
                      <a:pt x="1" y="1"/>
                      <a:pt x="3" y="2"/>
                      <a:pt x="4" y="2"/>
                    </a:cubicBezTo>
                    <a:close/>
                  </a:path>
                </a:pathLst>
              </a:custGeom>
              <a:solidFill>
                <a:srgbClr val="90A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34" name="Freeform 131">
                <a:extLst>
                  <a:ext uri="{FF2B5EF4-FFF2-40B4-BE49-F238E27FC236}">
                    <a16:creationId xmlns:a16="http://schemas.microsoft.com/office/drawing/2014/main" id="{F7F788CC-200C-4CFC-BB4E-94CF48B0A8A9}"/>
                  </a:ext>
                </a:extLst>
              </p:cNvPr>
              <p:cNvSpPr>
                <a:spLocks/>
              </p:cNvSpPr>
              <p:nvPr/>
            </p:nvSpPr>
            <p:spPr bwMode="gray">
              <a:xfrm>
                <a:off x="3521" y="1396"/>
                <a:ext cx="232" cy="191"/>
              </a:xfrm>
              <a:custGeom>
                <a:avLst/>
                <a:gdLst>
                  <a:gd name="T0" fmla="*/ 102 w 128"/>
                  <a:gd name="T1" fmla="*/ 106 h 106"/>
                  <a:gd name="T2" fmla="*/ 26 w 128"/>
                  <a:gd name="T3" fmla="*/ 106 h 106"/>
                  <a:gd name="T4" fmla="*/ 0 w 128"/>
                  <a:gd name="T5" fmla="*/ 0 h 106"/>
                  <a:gd name="T6" fmla="*/ 128 w 128"/>
                  <a:gd name="T7" fmla="*/ 0 h 106"/>
                  <a:gd name="T8" fmla="*/ 102 w 128"/>
                  <a:gd name="T9" fmla="*/ 106 h 106"/>
                </a:gdLst>
                <a:ahLst/>
                <a:cxnLst>
                  <a:cxn ang="0">
                    <a:pos x="T0" y="T1"/>
                  </a:cxn>
                  <a:cxn ang="0">
                    <a:pos x="T2" y="T3"/>
                  </a:cxn>
                  <a:cxn ang="0">
                    <a:pos x="T4" y="T5"/>
                  </a:cxn>
                  <a:cxn ang="0">
                    <a:pos x="T6" y="T7"/>
                  </a:cxn>
                  <a:cxn ang="0">
                    <a:pos x="T8" y="T9"/>
                  </a:cxn>
                </a:cxnLst>
                <a:rect l="0" t="0" r="r" b="b"/>
                <a:pathLst>
                  <a:path w="128" h="106">
                    <a:moveTo>
                      <a:pt x="102" y="106"/>
                    </a:moveTo>
                    <a:cubicBezTo>
                      <a:pt x="77" y="106"/>
                      <a:pt x="51" y="106"/>
                      <a:pt x="26" y="106"/>
                    </a:cubicBezTo>
                    <a:cubicBezTo>
                      <a:pt x="14" y="71"/>
                      <a:pt x="3" y="35"/>
                      <a:pt x="0" y="0"/>
                    </a:cubicBezTo>
                    <a:cubicBezTo>
                      <a:pt x="43" y="0"/>
                      <a:pt x="85" y="0"/>
                      <a:pt x="128" y="0"/>
                    </a:cubicBezTo>
                    <a:cubicBezTo>
                      <a:pt x="125" y="35"/>
                      <a:pt x="114" y="71"/>
                      <a:pt x="102" y="106"/>
                    </a:cubicBezTo>
                    <a:close/>
                  </a:path>
                </a:pathLst>
              </a:custGeom>
              <a:solidFill>
                <a:srgbClr val="E06F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35" name="Freeform 132">
                <a:extLst>
                  <a:ext uri="{FF2B5EF4-FFF2-40B4-BE49-F238E27FC236}">
                    <a16:creationId xmlns:a16="http://schemas.microsoft.com/office/drawing/2014/main" id="{DEBCBB8D-740A-434E-B64C-9B9727058441}"/>
                  </a:ext>
                </a:extLst>
              </p:cNvPr>
              <p:cNvSpPr>
                <a:spLocks/>
              </p:cNvSpPr>
              <p:nvPr/>
            </p:nvSpPr>
            <p:spPr bwMode="gray">
              <a:xfrm>
                <a:off x="3655" y="1396"/>
                <a:ext cx="98" cy="191"/>
              </a:xfrm>
              <a:custGeom>
                <a:avLst/>
                <a:gdLst>
                  <a:gd name="T0" fmla="*/ 6 w 54"/>
                  <a:gd name="T1" fmla="*/ 0 h 106"/>
                  <a:gd name="T2" fmla="*/ 0 w 54"/>
                  <a:gd name="T3" fmla="*/ 106 h 106"/>
                  <a:gd name="T4" fmla="*/ 28 w 54"/>
                  <a:gd name="T5" fmla="*/ 106 h 106"/>
                  <a:gd name="T6" fmla="*/ 54 w 54"/>
                  <a:gd name="T7" fmla="*/ 0 h 106"/>
                  <a:gd name="T8" fmla="*/ 6 w 54"/>
                  <a:gd name="T9" fmla="*/ 0 h 106"/>
                </a:gdLst>
                <a:ahLst/>
                <a:cxnLst>
                  <a:cxn ang="0">
                    <a:pos x="T0" y="T1"/>
                  </a:cxn>
                  <a:cxn ang="0">
                    <a:pos x="T2" y="T3"/>
                  </a:cxn>
                  <a:cxn ang="0">
                    <a:pos x="T4" y="T5"/>
                  </a:cxn>
                  <a:cxn ang="0">
                    <a:pos x="T6" y="T7"/>
                  </a:cxn>
                  <a:cxn ang="0">
                    <a:pos x="T8" y="T9"/>
                  </a:cxn>
                </a:cxnLst>
                <a:rect l="0" t="0" r="r" b="b"/>
                <a:pathLst>
                  <a:path w="54" h="106">
                    <a:moveTo>
                      <a:pt x="6" y="0"/>
                    </a:moveTo>
                    <a:cubicBezTo>
                      <a:pt x="5" y="35"/>
                      <a:pt x="3" y="71"/>
                      <a:pt x="0" y="106"/>
                    </a:cubicBezTo>
                    <a:cubicBezTo>
                      <a:pt x="9" y="106"/>
                      <a:pt x="19" y="106"/>
                      <a:pt x="28" y="106"/>
                    </a:cubicBezTo>
                    <a:cubicBezTo>
                      <a:pt x="40" y="71"/>
                      <a:pt x="51" y="35"/>
                      <a:pt x="54" y="0"/>
                    </a:cubicBezTo>
                    <a:cubicBezTo>
                      <a:pt x="38" y="0"/>
                      <a:pt x="22" y="0"/>
                      <a:pt x="6" y="0"/>
                    </a:cubicBezTo>
                    <a:close/>
                  </a:path>
                </a:pathLst>
              </a:custGeom>
              <a:solidFill>
                <a:srgbClr val="EA7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36" name="Freeform 133">
                <a:extLst>
                  <a:ext uri="{FF2B5EF4-FFF2-40B4-BE49-F238E27FC236}">
                    <a16:creationId xmlns:a16="http://schemas.microsoft.com/office/drawing/2014/main" id="{650F2CBF-BF15-43D4-962E-B732312B28C1}"/>
                  </a:ext>
                </a:extLst>
              </p:cNvPr>
              <p:cNvSpPr>
                <a:spLocks/>
              </p:cNvSpPr>
              <p:nvPr/>
            </p:nvSpPr>
            <p:spPr bwMode="gray">
              <a:xfrm>
                <a:off x="3536" y="1564"/>
                <a:ext cx="202" cy="23"/>
              </a:xfrm>
              <a:custGeom>
                <a:avLst/>
                <a:gdLst>
                  <a:gd name="T0" fmla="*/ 94 w 112"/>
                  <a:gd name="T1" fmla="*/ 13 h 13"/>
                  <a:gd name="T2" fmla="*/ 18 w 112"/>
                  <a:gd name="T3" fmla="*/ 13 h 13"/>
                  <a:gd name="T4" fmla="*/ 0 w 112"/>
                  <a:gd name="T5" fmla="*/ 0 h 13"/>
                  <a:gd name="T6" fmla="*/ 112 w 112"/>
                  <a:gd name="T7" fmla="*/ 0 h 13"/>
                  <a:gd name="T8" fmla="*/ 94 w 112"/>
                  <a:gd name="T9" fmla="*/ 13 h 13"/>
                </a:gdLst>
                <a:ahLst/>
                <a:cxnLst>
                  <a:cxn ang="0">
                    <a:pos x="T0" y="T1"/>
                  </a:cxn>
                  <a:cxn ang="0">
                    <a:pos x="T2" y="T3"/>
                  </a:cxn>
                  <a:cxn ang="0">
                    <a:pos x="T4" y="T5"/>
                  </a:cxn>
                  <a:cxn ang="0">
                    <a:pos x="T6" y="T7"/>
                  </a:cxn>
                  <a:cxn ang="0">
                    <a:pos x="T8" y="T9"/>
                  </a:cxn>
                </a:cxnLst>
                <a:rect l="0" t="0" r="r" b="b"/>
                <a:pathLst>
                  <a:path w="112" h="13">
                    <a:moveTo>
                      <a:pt x="94" y="13"/>
                    </a:moveTo>
                    <a:cubicBezTo>
                      <a:pt x="69" y="13"/>
                      <a:pt x="43" y="13"/>
                      <a:pt x="18" y="13"/>
                    </a:cubicBezTo>
                    <a:cubicBezTo>
                      <a:pt x="6" y="10"/>
                      <a:pt x="2" y="3"/>
                      <a:pt x="0" y="0"/>
                    </a:cubicBezTo>
                    <a:cubicBezTo>
                      <a:pt x="42" y="0"/>
                      <a:pt x="70" y="0"/>
                      <a:pt x="112" y="0"/>
                    </a:cubicBezTo>
                    <a:cubicBezTo>
                      <a:pt x="110" y="3"/>
                      <a:pt x="106" y="10"/>
                      <a:pt x="94" y="13"/>
                    </a:cubicBezTo>
                    <a:close/>
                  </a:path>
                </a:pathLst>
              </a:custGeom>
              <a:solidFill>
                <a:srgbClr val="CE65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37" name="Freeform 134">
                <a:extLst>
                  <a:ext uri="{FF2B5EF4-FFF2-40B4-BE49-F238E27FC236}">
                    <a16:creationId xmlns:a16="http://schemas.microsoft.com/office/drawing/2014/main" id="{DA1A11D7-B087-4BAB-A501-4DCDE6237DC7}"/>
                  </a:ext>
                </a:extLst>
              </p:cNvPr>
              <p:cNvSpPr>
                <a:spLocks/>
              </p:cNvSpPr>
              <p:nvPr/>
            </p:nvSpPr>
            <p:spPr bwMode="gray">
              <a:xfrm>
                <a:off x="3518" y="1416"/>
                <a:ext cx="238" cy="38"/>
              </a:xfrm>
              <a:custGeom>
                <a:avLst/>
                <a:gdLst>
                  <a:gd name="T0" fmla="*/ 128 w 132"/>
                  <a:gd name="T1" fmla="*/ 21 h 21"/>
                  <a:gd name="T2" fmla="*/ 132 w 132"/>
                  <a:gd name="T3" fmla="*/ 0 h 21"/>
                  <a:gd name="T4" fmla="*/ 0 w 132"/>
                  <a:gd name="T5" fmla="*/ 0 h 21"/>
                  <a:gd name="T6" fmla="*/ 4 w 132"/>
                  <a:gd name="T7" fmla="*/ 21 h 21"/>
                  <a:gd name="T8" fmla="*/ 128 w 132"/>
                  <a:gd name="T9" fmla="*/ 21 h 21"/>
                </a:gdLst>
                <a:ahLst/>
                <a:cxnLst>
                  <a:cxn ang="0">
                    <a:pos x="T0" y="T1"/>
                  </a:cxn>
                  <a:cxn ang="0">
                    <a:pos x="T2" y="T3"/>
                  </a:cxn>
                  <a:cxn ang="0">
                    <a:pos x="T4" y="T5"/>
                  </a:cxn>
                  <a:cxn ang="0">
                    <a:pos x="T6" y="T7"/>
                  </a:cxn>
                  <a:cxn ang="0">
                    <a:pos x="T8" y="T9"/>
                  </a:cxn>
                </a:cxnLst>
                <a:rect l="0" t="0" r="r" b="b"/>
                <a:pathLst>
                  <a:path w="132" h="21">
                    <a:moveTo>
                      <a:pt x="128" y="21"/>
                    </a:moveTo>
                    <a:cubicBezTo>
                      <a:pt x="130" y="14"/>
                      <a:pt x="131" y="7"/>
                      <a:pt x="132" y="0"/>
                    </a:cubicBezTo>
                    <a:cubicBezTo>
                      <a:pt x="0" y="0"/>
                      <a:pt x="0" y="0"/>
                      <a:pt x="0" y="0"/>
                    </a:cubicBezTo>
                    <a:cubicBezTo>
                      <a:pt x="1" y="7"/>
                      <a:pt x="3" y="14"/>
                      <a:pt x="4" y="21"/>
                    </a:cubicBezTo>
                    <a:lnTo>
                      <a:pt x="128" y="21"/>
                    </a:lnTo>
                    <a:close/>
                  </a:path>
                </a:pathLst>
              </a:custGeom>
              <a:solidFill>
                <a:srgbClr val="E88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38" name="Freeform 135">
                <a:extLst>
                  <a:ext uri="{FF2B5EF4-FFF2-40B4-BE49-F238E27FC236}">
                    <a16:creationId xmlns:a16="http://schemas.microsoft.com/office/drawing/2014/main" id="{5891635A-A9A5-4AB5-9663-B677021633CE}"/>
                  </a:ext>
                </a:extLst>
              </p:cNvPr>
              <p:cNvSpPr>
                <a:spLocks/>
              </p:cNvSpPr>
              <p:nvPr/>
            </p:nvSpPr>
            <p:spPr bwMode="gray">
              <a:xfrm>
                <a:off x="3655" y="1564"/>
                <a:ext cx="83" cy="23"/>
              </a:xfrm>
              <a:custGeom>
                <a:avLst/>
                <a:gdLst>
                  <a:gd name="T0" fmla="*/ 4 w 46"/>
                  <a:gd name="T1" fmla="*/ 0 h 13"/>
                  <a:gd name="T2" fmla="*/ 0 w 46"/>
                  <a:gd name="T3" fmla="*/ 13 h 13"/>
                  <a:gd name="T4" fmla="*/ 28 w 46"/>
                  <a:gd name="T5" fmla="*/ 13 h 13"/>
                  <a:gd name="T6" fmla="*/ 46 w 46"/>
                  <a:gd name="T7" fmla="*/ 0 h 13"/>
                  <a:gd name="T8" fmla="*/ 4 w 46"/>
                  <a:gd name="T9" fmla="*/ 0 h 13"/>
                </a:gdLst>
                <a:ahLst/>
                <a:cxnLst>
                  <a:cxn ang="0">
                    <a:pos x="T0" y="T1"/>
                  </a:cxn>
                  <a:cxn ang="0">
                    <a:pos x="T2" y="T3"/>
                  </a:cxn>
                  <a:cxn ang="0">
                    <a:pos x="T4" y="T5"/>
                  </a:cxn>
                  <a:cxn ang="0">
                    <a:pos x="T6" y="T7"/>
                  </a:cxn>
                  <a:cxn ang="0">
                    <a:pos x="T8" y="T9"/>
                  </a:cxn>
                </a:cxnLst>
                <a:rect l="0" t="0" r="r" b="b"/>
                <a:pathLst>
                  <a:path w="46" h="13">
                    <a:moveTo>
                      <a:pt x="4" y="0"/>
                    </a:moveTo>
                    <a:cubicBezTo>
                      <a:pt x="4" y="3"/>
                      <a:pt x="3" y="10"/>
                      <a:pt x="0" y="13"/>
                    </a:cubicBezTo>
                    <a:cubicBezTo>
                      <a:pt x="9" y="13"/>
                      <a:pt x="19" y="13"/>
                      <a:pt x="28" y="13"/>
                    </a:cubicBezTo>
                    <a:cubicBezTo>
                      <a:pt x="40" y="10"/>
                      <a:pt x="44" y="3"/>
                      <a:pt x="46" y="0"/>
                    </a:cubicBezTo>
                    <a:cubicBezTo>
                      <a:pt x="31" y="0"/>
                      <a:pt x="17" y="0"/>
                      <a:pt x="4" y="0"/>
                    </a:cubicBezTo>
                    <a:close/>
                  </a:path>
                </a:pathLst>
              </a:custGeom>
              <a:solidFill>
                <a:srgbClr val="D86F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39" name="Freeform 136">
                <a:extLst>
                  <a:ext uri="{FF2B5EF4-FFF2-40B4-BE49-F238E27FC236}">
                    <a16:creationId xmlns:a16="http://schemas.microsoft.com/office/drawing/2014/main" id="{687ED8D1-4F1F-4991-AAFB-7269F5EA1C6D}"/>
                  </a:ext>
                </a:extLst>
              </p:cNvPr>
              <p:cNvSpPr>
                <a:spLocks/>
              </p:cNvSpPr>
              <p:nvPr/>
            </p:nvSpPr>
            <p:spPr bwMode="gray">
              <a:xfrm>
                <a:off x="3666" y="1416"/>
                <a:ext cx="90" cy="38"/>
              </a:xfrm>
              <a:custGeom>
                <a:avLst/>
                <a:gdLst>
                  <a:gd name="T0" fmla="*/ 1 w 50"/>
                  <a:gd name="T1" fmla="*/ 0 h 21"/>
                  <a:gd name="T2" fmla="*/ 0 w 50"/>
                  <a:gd name="T3" fmla="*/ 21 h 21"/>
                  <a:gd name="T4" fmla="*/ 46 w 50"/>
                  <a:gd name="T5" fmla="*/ 21 h 21"/>
                  <a:gd name="T6" fmla="*/ 50 w 50"/>
                  <a:gd name="T7" fmla="*/ 0 h 21"/>
                  <a:gd name="T8" fmla="*/ 1 w 50"/>
                  <a:gd name="T9" fmla="*/ 0 h 21"/>
                </a:gdLst>
                <a:ahLst/>
                <a:cxnLst>
                  <a:cxn ang="0">
                    <a:pos x="T0" y="T1"/>
                  </a:cxn>
                  <a:cxn ang="0">
                    <a:pos x="T2" y="T3"/>
                  </a:cxn>
                  <a:cxn ang="0">
                    <a:pos x="T4" y="T5"/>
                  </a:cxn>
                  <a:cxn ang="0">
                    <a:pos x="T6" y="T7"/>
                  </a:cxn>
                  <a:cxn ang="0">
                    <a:pos x="T8" y="T9"/>
                  </a:cxn>
                </a:cxnLst>
                <a:rect l="0" t="0" r="r" b="b"/>
                <a:pathLst>
                  <a:path w="50" h="21">
                    <a:moveTo>
                      <a:pt x="1" y="0"/>
                    </a:moveTo>
                    <a:cubicBezTo>
                      <a:pt x="0" y="7"/>
                      <a:pt x="0" y="14"/>
                      <a:pt x="0" y="21"/>
                    </a:cubicBezTo>
                    <a:cubicBezTo>
                      <a:pt x="46" y="21"/>
                      <a:pt x="46" y="21"/>
                      <a:pt x="46" y="21"/>
                    </a:cubicBezTo>
                    <a:cubicBezTo>
                      <a:pt x="48" y="14"/>
                      <a:pt x="49" y="7"/>
                      <a:pt x="50" y="0"/>
                    </a:cubicBezTo>
                    <a:lnTo>
                      <a:pt x="1" y="0"/>
                    </a:lnTo>
                    <a:close/>
                  </a:path>
                </a:pathLst>
              </a:custGeom>
              <a:solidFill>
                <a:srgbClr val="F28D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40" name="Oval 138">
                <a:extLst>
                  <a:ext uri="{FF2B5EF4-FFF2-40B4-BE49-F238E27FC236}">
                    <a16:creationId xmlns:a16="http://schemas.microsoft.com/office/drawing/2014/main" id="{FC99984B-459B-4F69-9050-AC41D436F1E6}"/>
                  </a:ext>
                </a:extLst>
              </p:cNvPr>
              <p:cNvSpPr>
                <a:spLocks noChangeArrowheads="1"/>
              </p:cNvSpPr>
              <p:nvPr/>
            </p:nvSpPr>
            <p:spPr bwMode="gray">
              <a:xfrm>
                <a:off x="4412" y="1237"/>
                <a:ext cx="401" cy="401"/>
              </a:xfrm>
              <a:prstGeom prst="ellipse">
                <a:avLst/>
              </a:pr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41" name="Oval 139">
                <a:extLst>
                  <a:ext uri="{FF2B5EF4-FFF2-40B4-BE49-F238E27FC236}">
                    <a16:creationId xmlns:a16="http://schemas.microsoft.com/office/drawing/2014/main" id="{F87E42C6-7081-4AA8-87D5-1F47FF6F6C1A}"/>
                  </a:ext>
                </a:extLst>
              </p:cNvPr>
              <p:cNvSpPr>
                <a:spLocks noChangeArrowheads="1"/>
              </p:cNvSpPr>
              <p:nvPr/>
            </p:nvSpPr>
            <p:spPr bwMode="gray">
              <a:xfrm>
                <a:off x="4428" y="1253"/>
                <a:ext cx="369" cy="369"/>
              </a:xfrm>
              <a:prstGeom prst="ellipse">
                <a:avLst/>
              </a:pr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42" name="Freeform 140">
                <a:extLst>
                  <a:ext uri="{FF2B5EF4-FFF2-40B4-BE49-F238E27FC236}">
                    <a16:creationId xmlns:a16="http://schemas.microsoft.com/office/drawing/2014/main" id="{A5B5E75B-1FB2-4E88-BEF5-D304480D81B4}"/>
                  </a:ext>
                </a:extLst>
              </p:cNvPr>
              <p:cNvSpPr>
                <a:spLocks noEditPoints="1"/>
              </p:cNvSpPr>
              <p:nvPr/>
            </p:nvSpPr>
            <p:spPr bwMode="gray">
              <a:xfrm>
                <a:off x="4609" y="1253"/>
                <a:ext cx="188" cy="186"/>
              </a:xfrm>
              <a:custGeom>
                <a:avLst/>
                <a:gdLst>
                  <a:gd name="T0" fmla="*/ 104 w 104"/>
                  <a:gd name="T1" fmla="*/ 103 h 103"/>
                  <a:gd name="T2" fmla="*/ 104 w 104"/>
                  <a:gd name="T3" fmla="*/ 103 h 103"/>
                  <a:gd name="T4" fmla="*/ 104 w 104"/>
                  <a:gd name="T5" fmla="*/ 103 h 103"/>
                  <a:gd name="T6" fmla="*/ 104 w 104"/>
                  <a:gd name="T7" fmla="*/ 103 h 103"/>
                  <a:gd name="T8" fmla="*/ 104 w 104"/>
                  <a:gd name="T9" fmla="*/ 103 h 103"/>
                  <a:gd name="T10" fmla="*/ 104 w 104"/>
                  <a:gd name="T11" fmla="*/ 103 h 103"/>
                  <a:gd name="T12" fmla="*/ 104 w 104"/>
                  <a:gd name="T13" fmla="*/ 103 h 103"/>
                  <a:gd name="T14" fmla="*/ 104 w 104"/>
                  <a:gd name="T15" fmla="*/ 103 h 103"/>
                  <a:gd name="T16" fmla="*/ 104 w 104"/>
                  <a:gd name="T17" fmla="*/ 103 h 103"/>
                  <a:gd name="T18" fmla="*/ 104 w 104"/>
                  <a:gd name="T19" fmla="*/ 103 h 103"/>
                  <a:gd name="T20" fmla="*/ 104 w 104"/>
                  <a:gd name="T21" fmla="*/ 103 h 103"/>
                  <a:gd name="T22" fmla="*/ 104 w 104"/>
                  <a:gd name="T23" fmla="*/ 103 h 103"/>
                  <a:gd name="T24" fmla="*/ 104 w 104"/>
                  <a:gd name="T25" fmla="*/ 103 h 103"/>
                  <a:gd name="T26" fmla="*/ 104 w 104"/>
                  <a:gd name="T27" fmla="*/ 103 h 103"/>
                  <a:gd name="T28" fmla="*/ 104 w 104"/>
                  <a:gd name="T29" fmla="*/ 103 h 103"/>
                  <a:gd name="T30" fmla="*/ 104 w 104"/>
                  <a:gd name="T31" fmla="*/ 102 h 103"/>
                  <a:gd name="T32" fmla="*/ 104 w 104"/>
                  <a:gd name="T33" fmla="*/ 102 h 103"/>
                  <a:gd name="T34" fmla="*/ 104 w 104"/>
                  <a:gd name="T35" fmla="*/ 102 h 103"/>
                  <a:gd name="T36" fmla="*/ 0 w 104"/>
                  <a:gd name="T37" fmla="*/ 0 h 103"/>
                  <a:gd name="T38" fmla="*/ 0 w 104"/>
                  <a:gd name="T39" fmla="*/ 0 h 103"/>
                  <a:gd name="T40" fmla="*/ 0 w 104"/>
                  <a:gd name="T41" fmla="*/ 0 h 103"/>
                  <a:gd name="T42" fmla="*/ 0 w 104"/>
                  <a:gd name="T43" fmla="*/ 0 h 103"/>
                  <a:gd name="T44" fmla="*/ 0 w 104"/>
                  <a:gd name="T45" fmla="*/ 0 h 103"/>
                  <a:gd name="T46" fmla="*/ 0 w 104"/>
                  <a:gd name="T47" fmla="*/ 0 h 103"/>
                  <a:gd name="T48" fmla="*/ 0 w 104"/>
                  <a:gd name="T49" fmla="*/ 0 h 103"/>
                  <a:gd name="T50" fmla="*/ 0 w 104"/>
                  <a:gd name="T51" fmla="*/ 0 h 103"/>
                  <a:gd name="T52" fmla="*/ 0 w 104"/>
                  <a:gd name="T53" fmla="*/ 0 h 103"/>
                  <a:gd name="T54" fmla="*/ 0 w 104"/>
                  <a:gd name="T55" fmla="*/ 0 h 103"/>
                  <a:gd name="T56" fmla="*/ 0 w 104"/>
                  <a:gd name="T57" fmla="*/ 0 h 103"/>
                  <a:gd name="T58" fmla="*/ 0 w 104"/>
                  <a:gd name="T59" fmla="*/ 0 h 103"/>
                  <a:gd name="T60" fmla="*/ 0 w 104"/>
                  <a:gd name="T61" fmla="*/ 0 h 103"/>
                  <a:gd name="T62" fmla="*/ 0 w 104"/>
                  <a:gd name="T63" fmla="*/ 0 h 103"/>
                  <a:gd name="T64" fmla="*/ 0 w 104"/>
                  <a:gd name="T65" fmla="*/ 0 h 103"/>
                  <a:gd name="T66" fmla="*/ 1 w 104"/>
                  <a:gd name="T67" fmla="*/ 0 h 103"/>
                  <a:gd name="T68" fmla="*/ 1 w 104"/>
                  <a:gd name="T69" fmla="*/ 0 h 103"/>
                  <a:gd name="T70" fmla="*/ 1 w 104"/>
                  <a:gd name="T71" fmla="*/ 0 h 103"/>
                  <a:gd name="T72" fmla="*/ 1 w 104"/>
                  <a:gd name="T73" fmla="*/ 0 h 103"/>
                  <a:gd name="T74" fmla="*/ 1 w 104"/>
                  <a:gd name="T75" fmla="*/ 0 h 103"/>
                  <a:gd name="T76" fmla="*/ 1 w 104"/>
                  <a:gd name="T77" fmla="*/ 0 h 103"/>
                  <a:gd name="T78" fmla="*/ 1 w 104"/>
                  <a:gd name="T79" fmla="*/ 0 h 103"/>
                  <a:gd name="T80" fmla="*/ 1 w 104"/>
                  <a:gd name="T81" fmla="*/ 0 h 103"/>
                  <a:gd name="T82" fmla="*/ 1 w 104"/>
                  <a:gd name="T83" fmla="*/ 0 h 103"/>
                  <a:gd name="T84" fmla="*/ 1 w 104"/>
                  <a:gd name="T85" fmla="*/ 0 h 103"/>
                  <a:gd name="T86" fmla="*/ 1 w 104"/>
                  <a:gd name="T87" fmla="*/ 0 h 103"/>
                  <a:gd name="T88" fmla="*/ 1 w 104"/>
                  <a:gd name="T89" fmla="*/ 0 h 103"/>
                  <a:gd name="T90" fmla="*/ 1 w 104"/>
                  <a:gd name="T91" fmla="*/ 0 h 103"/>
                  <a:gd name="T92" fmla="*/ 1 w 104"/>
                  <a:gd name="T93" fmla="*/ 0 h 103"/>
                  <a:gd name="T94" fmla="*/ 1 w 104"/>
                  <a:gd name="T95" fmla="*/ 0 h 103"/>
                  <a:gd name="T96" fmla="*/ 2 w 104"/>
                  <a:gd name="T97" fmla="*/ 0 h 103"/>
                  <a:gd name="T98" fmla="*/ 2 w 104"/>
                  <a:gd name="T99" fmla="*/ 0 h 103"/>
                  <a:gd name="T100" fmla="*/ 2 w 104"/>
                  <a:gd name="T101" fmla="*/ 0 h 103"/>
                  <a:gd name="T102" fmla="*/ 2 w 104"/>
                  <a:gd name="T103" fmla="*/ 0 h 103"/>
                  <a:gd name="T104" fmla="*/ 2 w 104"/>
                  <a:gd name="T105" fmla="*/ 0 h 103"/>
                  <a:gd name="T106" fmla="*/ 2 w 104"/>
                  <a:gd name="T107" fmla="*/ 0 h 103"/>
                  <a:gd name="T108" fmla="*/ 2 w 104"/>
                  <a:gd name="T109" fmla="*/ 0 h 103"/>
                  <a:gd name="T110" fmla="*/ 2 w 104"/>
                  <a:gd name="T111" fmla="*/ 0 h 103"/>
                  <a:gd name="T112" fmla="*/ 2 w 104"/>
                  <a:gd name="T11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03">
                    <a:moveTo>
                      <a:pt x="104" y="103"/>
                    </a:moveTo>
                    <a:cubicBezTo>
                      <a:pt x="104" y="103"/>
                      <a:pt x="104" y="103"/>
                      <a:pt x="104" y="103"/>
                    </a:cubicBezTo>
                    <a:cubicBezTo>
                      <a:pt x="104" y="103"/>
                      <a:pt x="104" y="103"/>
                      <a:pt x="104" y="103"/>
                    </a:cubicBezTo>
                    <a:moveTo>
                      <a:pt x="104" y="103"/>
                    </a:moveTo>
                    <a:cubicBezTo>
                      <a:pt x="104" y="103"/>
                      <a:pt x="104" y="103"/>
                      <a:pt x="104" y="103"/>
                    </a:cubicBezTo>
                    <a:cubicBezTo>
                      <a:pt x="104" y="103"/>
                      <a:pt x="104" y="103"/>
                      <a:pt x="104" y="103"/>
                    </a:cubicBezTo>
                    <a:moveTo>
                      <a:pt x="104" y="103"/>
                    </a:moveTo>
                    <a:cubicBezTo>
                      <a:pt x="104" y="103"/>
                      <a:pt x="104" y="103"/>
                      <a:pt x="104" y="103"/>
                    </a:cubicBezTo>
                    <a:cubicBezTo>
                      <a:pt x="104" y="103"/>
                      <a:pt x="104" y="103"/>
                      <a:pt x="104" y="103"/>
                    </a:cubicBezTo>
                    <a:moveTo>
                      <a:pt x="104" y="103"/>
                    </a:moveTo>
                    <a:cubicBezTo>
                      <a:pt x="104" y="103"/>
                      <a:pt x="104" y="103"/>
                      <a:pt x="104" y="103"/>
                    </a:cubicBezTo>
                    <a:cubicBezTo>
                      <a:pt x="104" y="103"/>
                      <a:pt x="104" y="103"/>
                      <a:pt x="104" y="103"/>
                    </a:cubicBezTo>
                    <a:moveTo>
                      <a:pt x="104" y="103"/>
                    </a:moveTo>
                    <a:cubicBezTo>
                      <a:pt x="104" y="103"/>
                      <a:pt x="104" y="103"/>
                      <a:pt x="104" y="103"/>
                    </a:cubicBezTo>
                    <a:cubicBezTo>
                      <a:pt x="104" y="103"/>
                      <a:pt x="104" y="103"/>
                      <a:pt x="104" y="103"/>
                    </a:cubicBezTo>
                    <a:moveTo>
                      <a:pt x="104" y="102"/>
                    </a:moveTo>
                    <a:cubicBezTo>
                      <a:pt x="104" y="102"/>
                      <a:pt x="104" y="102"/>
                      <a:pt x="104" y="102"/>
                    </a:cubicBezTo>
                    <a:cubicBezTo>
                      <a:pt x="104" y="102"/>
                      <a:pt x="104" y="102"/>
                      <a:pt x="104" y="102"/>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path>
                </a:pathLst>
              </a:custGeom>
              <a:solidFill>
                <a:srgbClr val="362D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43" name="Freeform 141">
                <a:extLst>
                  <a:ext uri="{FF2B5EF4-FFF2-40B4-BE49-F238E27FC236}">
                    <a16:creationId xmlns:a16="http://schemas.microsoft.com/office/drawing/2014/main" id="{833A4489-834A-430C-98B3-E5511FC7F85C}"/>
                  </a:ext>
                </a:extLst>
              </p:cNvPr>
              <p:cNvSpPr>
                <a:spLocks/>
              </p:cNvSpPr>
              <p:nvPr/>
            </p:nvSpPr>
            <p:spPr bwMode="gray">
              <a:xfrm>
                <a:off x="4472" y="1253"/>
                <a:ext cx="325" cy="325"/>
              </a:xfrm>
              <a:custGeom>
                <a:avLst/>
                <a:gdLst>
                  <a:gd name="T0" fmla="*/ 78 w 180"/>
                  <a:gd name="T1" fmla="*/ 0 h 180"/>
                  <a:gd name="T2" fmla="*/ 78 w 180"/>
                  <a:gd name="T3" fmla="*/ 0 h 180"/>
                  <a:gd name="T4" fmla="*/ 78 w 180"/>
                  <a:gd name="T5" fmla="*/ 0 h 180"/>
                  <a:gd name="T6" fmla="*/ 78 w 180"/>
                  <a:gd name="T7" fmla="*/ 0 h 180"/>
                  <a:gd name="T8" fmla="*/ 78 w 180"/>
                  <a:gd name="T9" fmla="*/ 0 h 180"/>
                  <a:gd name="T10" fmla="*/ 78 w 180"/>
                  <a:gd name="T11" fmla="*/ 0 h 180"/>
                  <a:gd name="T12" fmla="*/ 78 w 180"/>
                  <a:gd name="T13" fmla="*/ 0 h 180"/>
                  <a:gd name="T14" fmla="*/ 78 w 180"/>
                  <a:gd name="T15" fmla="*/ 0 h 180"/>
                  <a:gd name="T16" fmla="*/ 77 w 180"/>
                  <a:gd name="T17" fmla="*/ 0 h 180"/>
                  <a:gd name="T18" fmla="*/ 77 w 180"/>
                  <a:gd name="T19" fmla="*/ 0 h 180"/>
                  <a:gd name="T20" fmla="*/ 77 w 180"/>
                  <a:gd name="T21" fmla="*/ 0 h 180"/>
                  <a:gd name="T22" fmla="*/ 77 w 180"/>
                  <a:gd name="T23" fmla="*/ 0 h 180"/>
                  <a:gd name="T24" fmla="*/ 77 w 180"/>
                  <a:gd name="T25" fmla="*/ 0 h 180"/>
                  <a:gd name="T26" fmla="*/ 77 w 180"/>
                  <a:gd name="T27" fmla="*/ 0 h 180"/>
                  <a:gd name="T28" fmla="*/ 77 w 180"/>
                  <a:gd name="T29" fmla="*/ 0 h 180"/>
                  <a:gd name="T30" fmla="*/ 77 w 180"/>
                  <a:gd name="T31" fmla="*/ 0 h 180"/>
                  <a:gd name="T32" fmla="*/ 77 w 180"/>
                  <a:gd name="T33" fmla="*/ 0 h 180"/>
                  <a:gd name="T34" fmla="*/ 77 w 180"/>
                  <a:gd name="T35" fmla="*/ 0 h 180"/>
                  <a:gd name="T36" fmla="*/ 76 w 180"/>
                  <a:gd name="T37" fmla="*/ 0 h 180"/>
                  <a:gd name="T38" fmla="*/ 76 w 180"/>
                  <a:gd name="T39" fmla="*/ 0 h 180"/>
                  <a:gd name="T40" fmla="*/ 76 w 180"/>
                  <a:gd name="T41" fmla="*/ 0 h 180"/>
                  <a:gd name="T42" fmla="*/ 76 w 180"/>
                  <a:gd name="T43" fmla="*/ 0 h 180"/>
                  <a:gd name="T44" fmla="*/ 76 w 180"/>
                  <a:gd name="T45" fmla="*/ 0 h 180"/>
                  <a:gd name="T46" fmla="*/ 76 w 180"/>
                  <a:gd name="T47" fmla="*/ 0 h 180"/>
                  <a:gd name="T48" fmla="*/ 76 w 180"/>
                  <a:gd name="T49" fmla="*/ 0 h 180"/>
                  <a:gd name="T50" fmla="*/ 76 w 180"/>
                  <a:gd name="T51" fmla="*/ 0 h 180"/>
                  <a:gd name="T52" fmla="*/ 76 w 180"/>
                  <a:gd name="T53" fmla="*/ 0 h 180"/>
                  <a:gd name="T54" fmla="*/ 76 w 180"/>
                  <a:gd name="T55" fmla="*/ 0 h 180"/>
                  <a:gd name="T56" fmla="*/ 0 w 180"/>
                  <a:gd name="T57" fmla="*/ 37 h 180"/>
                  <a:gd name="T58" fmla="*/ 66 w 180"/>
                  <a:gd name="T59" fmla="*/ 13 h 180"/>
                  <a:gd name="T60" fmla="*/ 168 w 180"/>
                  <a:gd name="T61" fmla="*/ 115 h 180"/>
                  <a:gd name="T62" fmla="*/ 144 w 180"/>
                  <a:gd name="T63" fmla="*/ 180 h 180"/>
                  <a:gd name="T64" fmla="*/ 180 w 180"/>
                  <a:gd name="T65" fmla="*/ 103 h 180"/>
                  <a:gd name="T66" fmla="*/ 180 w 180"/>
                  <a:gd name="T67" fmla="*/ 103 h 180"/>
                  <a:gd name="T68" fmla="*/ 180 w 180"/>
                  <a:gd name="T69" fmla="*/ 103 h 180"/>
                  <a:gd name="T70" fmla="*/ 180 w 180"/>
                  <a:gd name="T71" fmla="*/ 103 h 180"/>
                  <a:gd name="T72" fmla="*/ 180 w 180"/>
                  <a:gd name="T73" fmla="*/ 103 h 180"/>
                  <a:gd name="T74" fmla="*/ 180 w 180"/>
                  <a:gd name="T75" fmla="*/ 103 h 180"/>
                  <a:gd name="T76" fmla="*/ 180 w 180"/>
                  <a:gd name="T77" fmla="*/ 103 h 180"/>
                  <a:gd name="T78" fmla="*/ 180 w 180"/>
                  <a:gd name="T79" fmla="*/ 103 h 180"/>
                  <a:gd name="T80" fmla="*/ 180 w 180"/>
                  <a:gd name="T81" fmla="*/ 103 h 180"/>
                  <a:gd name="T82" fmla="*/ 180 w 180"/>
                  <a:gd name="T83" fmla="*/ 103 h 180"/>
                  <a:gd name="T84" fmla="*/ 180 w 180"/>
                  <a:gd name="T85" fmla="*/ 102 h 180"/>
                  <a:gd name="T86" fmla="*/ 180 w 180"/>
                  <a:gd name="T87" fmla="*/ 102 h 180"/>
                  <a:gd name="T88" fmla="*/ 180 w 180"/>
                  <a:gd name="T89" fmla="*/ 102 h 180"/>
                  <a:gd name="T90" fmla="*/ 78 w 180"/>
                  <a:gd name="T9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180">
                    <a:moveTo>
                      <a:pt x="78" y="0"/>
                    </a:moveTo>
                    <a:cubicBezTo>
                      <a:pt x="78" y="0"/>
                      <a:pt x="78" y="0"/>
                      <a:pt x="78" y="0"/>
                    </a:cubicBezTo>
                    <a:cubicBezTo>
                      <a:pt x="78" y="0"/>
                      <a:pt x="78" y="0"/>
                      <a:pt x="78" y="0"/>
                    </a:cubicBezTo>
                    <a:cubicBezTo>
                      <a:pt x="78" y="0"/>
                      <a:pt x="78" y="0"/>
                      <a:pt x="78" y="0"/>
                    </a:cubicBezTo>
                    <a:cubicBezTo>
                      <a:pt x="78" y="0"/>
                      <a:pt x="78" y="0"/>
                      <a:pt x="78" y="0"/>
                    </a:cubicBezTo>
                    <a:cubicBezTo>
                      <a:pt x="78" y="0"/>
                      <a:pt x="78" y="0"/>
                      <a:pt x="78" y="0"/>
                    </a:cubicBezTo>
                    <a:cubicBezTo>
                      <a:pt x="78" y="0"/>
                      <a:pt x="78" y="0"/>
                      <a:pt x="78" y="0"/>
                    </a:cubicBezTo>
                    <a:cubicBezTo>
                      <a:pt x="78" y="0"/>
                      <a:pt x="78" y="0"/>
                      <a:pt x="78" y="0"/>
                    </a:cubicBezTo>
                    <a:cubicBezTo>
                      <a:pt x="77" y="0"/>
                      <a:pt x="77" y="0"/>
                      <a:pt x="77" y="0"/>
                    </a:cubicBezTo>
                    <a:cubicBezTo>
                      <a:pt x="77" y="0"/>
                      <a:pt x="77" y="0"/>
                      <a:pt x="77" y="0"/>
                    </a:cubicBezTo>
                    <a:cubicBezTo>
                      <a:pt x="77" y="0"/>
                      <a:pt x="77" y="0"/>
                      <a:pt x="77" y="0"/>
                    </a:cubicBezTo>
                    <a:cubicBezTo>
                      <a:pt x="77" y="0"/>
                      <a:pt x="77" y="0"/>
                      <a:pt x="77" y="0"/>
                    </a:cubicBezTo>
                    <a:cubicBezTo>
                      <a:pt x="77" y="0"/>
                      <a:pt x="77" y="0"/>
                      <a:pt x="77" y="0"/>
                    </a:cubicBezTo>
                    <a:cubicBezTo>
                      <a:pt x="77" y="0"/>
                      <a:pt x="77" y="0"/>
                      <a:pt x="77" y="0"/>
                    </a:cubicBezTo>
                    <a:cubicBezTo>
                      <a:pt x="77" y="0"/>
                      <a:pt x="77" y="0"/>
                      <a:pt x="77" y="0"/>
                    </a:cubicBezTo>
                    <a:cubicBezTo>
                      <a:pt x="77" y="0"/>
                      <a:pt x="77" y="0"/>
                      <a:pt x="77" y="0"/>
                    </a:cubicBezTo>
                    <a:cubicBezTo>
                      <a:pt x="77" y="0"/>
                      <a:pt x="77" y="0"/>
                      <a:pt x="77" y="0"/>
                    </a:cubicBezTo>
                    <a:cubicBezTo>
                      <a:pt x="77" y="0"/>
                      <a:pt x="77" y="0"/>
                      <a:pt x="77" y="0"/>
                    </a:cubicBezTo>
                    <a:cubicBezTo>
                      <a:pt x="77" y="0"/>
                      <a:pt x="76" y="0"/>
                      <a:pt x="76" y="0"/>
                    </a:cubicBezTo>
                    <a:cubicBezTo>
                      <a:pt x="76" y="0"/>
                      <a:pt x="76" y="0"/>
                      <a:pt x="76" y="0"/>
                    </a:cubicBezTo>
                    <a:cubicBezTo>
                      <a:pt x="76" y="0"/>
                      <a:pt x="76" y="0"/>
                      <a:pt x="76" y="0"/>
                    </a:cubicBezTo>
                    <a:cubicBezTo>
                      <a:pt x="76" y="0"/>
                      <a:pt x="76" y="0"/>
                      <a:pt x="76" y="0"/>
                    </a:cubicBezTo>
                    <a:cubicBezTo>
                      <a:pt x="76" y="0"/>
                      <a:pt x="76" y="0"/>
                      <a:pt x="76" y="0"/>
                    </a:cubicBezTo>
                    <a:cubicBezTo>
                      <a:pt x="76" y="0"/>
                      <a:pt x="76" y="0"/>
                      <a:pt x="76" y="0"/>
                    </a:cubicBezTo>
                    <a:cubicBezTo>
                      <a:pt x="76" y="0"/>
                      <a:pt x="76" y="0"/>
                      <a:pt x="76" y="0"/>
                    </a:cubicBezTo>
                    <a:cubicBezTo>
                      <a:pt x="76" y="0"/>
                      <a:pt x="76" y="0"/>
                      <a:pt x="76" y="0"/>
                    </a:cubicBezTo>
                    <a:cubicBezTo>
                      <a:pt x="76" y="0"/>
                      <a:pt x="76" y="0"/>
                      <a:pt x="76" y="0"/>
                    </a:cubicBezTo>
                    <a:cubicBezTo>
                      <a:pt x="76" y="0"/>
                      <a:pt x="76" y="0"/>
                      <a:pt x="76" y="0"/>
                    </a:cubicBezTo>
                    <a:cubicBezTo>
                      <a:pt x="45" y="1"/>
                      <a:pt x="18" y="15"/>
                      <a:pt x="0" y="37"/>
                    </a:cubicBezTo>
                    <a:cubicBezTo>
                      <a:pt x="18" y="22"/>
                      <a:pt x="41" y="13"/>
                      <a:pt x="66" y="13"/>
                    </a:cubicBezTo>
                    <a:cubicBezTo>
                      <a:pt x="122" y="13"/>
                      <a:pt x="168" y="58"/>
                      <a:pt x="168" y="115"/>
                    </a:cubicBezTo>
                    <a:cubicBezTo>
                      <a:pt x="168" y="140"/>
                      <a:pt x="159" y="163"/>
                      <a:pt x="144" y="180"/>
                    </a:cubicBezTo>
                    <a:cubicBezTo>
                      <a:pt x="166" y="162"/>
                      <a:pt x="180" y="134"/>
                      <a:pt x="180" y="103"/>
                    </a:cubicBezTo>
                    <a:cubicBezTo>
                      <a:pt x="180" y="103"/>
                      <a:pt x="180" y="103"/>
                      <a:pt x="180" y="103"/>
                    </a:cubicBezTo>
                    <a:cubicBezTo>
                      <a:pt x="180" y="103"/>
                      <a:pt x="180" y="103"/>
                      <a:pt x="180" y="103"/>
                    </a:cubicBezTo>
                    <a:cubicBezTo>
                      <a:pt x="180" y="103"/>
                      <a:pt x="180" y="103"/>
                      <a:pt x="180" y="103"/>
                    </a:cubicBezTo>
                    <a:cubicBezTo>
                      <a:pt x="180" y="103"/>
                      <a:pt x="180" y="103"/>
                      <a:pt x="180" y="103"/>
                    </a:cubicBezTo>
                    <a:cubicBezTo>
                      <a:pt x="180" y="103"/>
                      <a:pt x="180" y="103"/>
                      <a:pt x="180" y="103"/>
                    </a:cubicBezTo>
                    <a:cubicBezTo>
                      <a:pt x="180" y="103"/>
                      <a:pt x="180" y="103"/>
                      <a:pt x="180" y="103"/>
                    </a:cubicBezTo>
                    <a:cubicBezTo>
                      <a:pt x="180" y="103"/>
                      <a:pt x="180" y="103"/>
                      <a:pt x="180" y="103"/>
                    </a:cubicBezTo>
                    <a:cubicBezTo>
                      <a:pt x="180" y="103"/>
                      <a:pt x="180" y="103"/>
                      <a:pt x="180" y="103"/>
                    </a:cubicBezTo>
                    <a:cubicBezTo>
                      <a:pt x="180" y="103"/>
                      <a:pt x="180" y="103"/>
                      <a:pt x="180" y="103"/>
                    </a:cubicBezTo>
                    <a:cubicBezTo>
                      <a:pt x="180" y="103"/>
                      <a:pt x="180" y="102"/>
                      <a:pt x="180" y="102"/>
                    </a:cubicBezTo>
                    <a:cubicBezTo>
                      <a:pt x="180" y="102"/>
                      <a:pt x="180" y="102"/>
                      <a:pt x="180" y="102"/>
                    </a:cubicBezTo>
                    <a:cubicBezTo>
                      <a:pt x="180" y="102"/>
                      <a:pt x="180" y="102"/>
                      <a:pt x="180" y="102"/>
                    </a:cubicBezTo>
                    <a:cubicBezTo>
                      <a:pt x="180" y="46"/>
                      <a:pt x="134" y="0"/>
                      <a:pt x="78" y="0"/>
                    </a:cubicBezTo>
                  </a:path>
                </a:pathLst>
              </a:custGeom>
              <a:solidFill>
                <a:srgbClr val="C3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44" name="Rectangle 142">
                <a:extLst>
                  <a:ext uri="{FF2B5EF4-FFF2-40B4-BE49-F238E27FC236}">
                    <a16:creationId xmlns:a16="http://schemas.microsoft.com/office/drawing/2014/main" id="{DE87E8AF-8BE8-4B3E-A452-E4E032A8F81A}"/>
                  </a:ext>
                </a:extLst>
              </p:cNvPr>
              <p:cNvSpPr>
                <a:spLocks noChangeArrowheads="1"/>
              </p:cNvSpPr>
              <p:nvPr/>
            </p:nvSpPr>
            <p:spPr bwMode="gray">
              <a:xfrm>
                <a:off x="4752" y="1436"/>
                <a:ext cx="23" cy="7"/>
              </a:xfrm>
              <a:prstGeom prst="rect">
                <a:avLst/>
              </a:prstGeom>
              <a:solidFill>
                <a:srgbClr val="4438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45" name="Rectangle 143">
                <a:extLst>
                  <a:ext uri="{FF2B5EF4-FFF2-40B4-BE49-F238E27FC236}">
                    <a16:creationId xmlns:a16="http://schemas.microsoft.com/office/drawing/2014/main" id="{23A72EAC-C921-4F1B-8A85-80F80142D724}"/>
                  </a:ext>
                </a:extLst>
              </p:cNvPr>
              <p:cNvSpPr>
                <a:spLocks noChangeArrowheads="1"/>
              </p:cNvSpPr>
              <p:nvPr/>
            </p:nvSpPr>
            <p:spPr bwMode="gray">
              <a:xfrm>
                <a:off x="4450" y="1436"/>
                <a:ext cx="24" cy="7"/>
              </a:xfrm>
              <a:prstGeom prst="rect">
                <a:avLst/>
              </a:prstGeom>
              <a:solidFill>
                <a:srgbClr val="4438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46" name="Rectangle 144">
                <a:extLst>
                  <a:ext uri="{FF2B5EF4-FFF2-40B4-BE49-F238E27FC236}">
                    <a16:creationId xmlns:a16="http://schemas.microsoft.com/office/drawing/2014/main" id="{D6E68D95-87C2-4514-B9AA-4554601168CB}"/>
                  </a:ext>
                </a:extLst>
              </p:cNvPr>
              <p:cNvSpPr>
                <a:spLocks noChangeArrowheads="1"/>
              </p:cNvSpPr>
              <p:nvPr/>
            </p:nvSpPr>
            <p:spPr bwMode="gray">
              <a:xfrm>
                <a:off x="4609" y="1578"/>
                <a:ext cx="7" cy="24"/>
              </a:xfrm>
              <a:prstGeom prst="rect">
                <a:avLst/>
              </a:prstGeom>
              <a:solidFill>
                <a:srgbClr val="4438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47" name="Rectangle 145">
                <a:extLst>
                  <a:ext uri="{FF2B5EF4-FFF2-40B4-BE49-F238E27FC236}">
                    <a16:creationId xmlns:a16="http://schemas.microsoft.com/office/drawing/2014/main" id="{414E7EE5-9DC1-4B71-B6D8-F535838ACD51}"/>
                  </a:ext>
                </a:extLst>
              </p:cNvPr>
              <p:cNvSpPr>
                <a:spLocks noChangeArrowheads="1"/>
              </p:cNvSpPr>
              <p:nvPr/>
            </p:nvSpPr>
            <p:spPr bwMode="gray">
              <a:xfrm>
                <a:off x="4609" y="1277"/>
                <a:ext cx="7" cy="23"/>
              </a:xfrm>
              <a:prstGeom prst="rect">
                <a:avLst/>
              </a:prstGeom>
              <a:solidFill>
                <a:srgbClr val="4438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48" name="Freeform 146">
                <a:extLst>
                  <a:ext uri="{FF2B5EF4-FFF2-40B4-BE49-F238E27FC236}">
                    <a16:creationId xmlns:a16="http://schemas.microsoft.com/office/drawing/2014/main" id="{579EEAC8-73AB-442B-B520-393BAA3CBEAF}"/>
                  </a:ext>
                </a:extLst>
              </p:cNvPr>
              <p:cNvSpPr>
                <a:spLocks/>
              </p:cNvSpPr>
              <p:nvPr/>
            </p:nvSpPr>
            <p:spPr bwMode="gray">
              <a:xfrm>
                <a:off x="4531" y="1298"/>
                <a:ext cx="13" cy="18"/>
              </a:xfrm>
              <a:custGeom>
                <a:avLst/>
                <a:gdLst>
                  <a:gd name="T0" fmla="*/ 13 w 13"/>
                  <a:gd name="T1" fmla="*/ 17 h 18"/>
                  <a:gd name="T2" fmla="*/ 9 w 13"/>
                  <a:gd name="T3" fmla="*/ 18 h 18"/>
                  <a:gd name="T4" fmla="*/ 0 w 13"/>
                  <a:gd name="T5" fmla="*/ 4 h 18"/>
                  <a:gd name="T6" fmla="*/ 4 w 13"/>
                  <a:gd name="T7" fmla="*/ 0 h 18"/>
                  <a:gd name="T8" fmla="*/ 13 w 13"/>
                  <a:gd name="T9" fmla="*/ 17 h 18"/>
                </a:gdLst>
                <a:ahLst/>
                <a:cxnLst>
                  <a:cxn ang="0">
                    <a:pos x="T0" y="T1"/>
                  </a:cxn>
                  <a:cxn ang="0">
                    <a:pos x="T2" y="T3"/>
                  </a:cxn>
                  <a:cxn ang="0">
                    <a:pos x="T4" y="T5"/>
                  </a:cxn>
                  <a:cxn ang="0">
                    <a:pos x="T6" y="T7"/>
                  </a:cxn>
                  <a:cxn ang="0">
                    <a:pos x="T8" y="T9"/>
                  </a:cxn>
                </a:cxnLst>
                <a:rect l="0" t="0" r="r" b="b"/>
                <a:pathLst>
                  <a:path w="13" h="18">
                    <a:moveTo>
                      <a:pt x="13" y="17"/>
                    </a:moveTo>
                    <a:lnTo>
                      <a:pt x="9" y="18"/>
                    </a:lnTo>
                    <a:lnTo>
                      <a:pt x="0" y="4"/>
                    </a:lnTo>
                    <a:lnTo>
                      <a:pt x="4" y="0"/>
                    </a:lnTo>
                    <a:lnTo>
                      <a:pt x="13" y="17"/>
                    </a:lnTo>
                    <a:close/>
                  </a:path>
                </a:pathLst>
              </a:cu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49" name="Freeform 147">
                <a:extLst>
                  <a:ext uri="{FF2B5EF4-FFF2-40B4-BE49-F238E27FC236}">
                    <a16:creationId xmlns:a16="http://schemas.microsoft.com/office/drawing/2014/main" id="{4F6F19F7-8D57-4C3C-8F32-772DDACD1BBA}"/>
                  </a:ext>
                </a:extLst>
              </p:cNvPr>
              <p:cNvSpPr>
                <a:spLocks/>
              </p:cNvSpPr>
              <p:nvPr/>
            </p:nvSpPr>
            <p:spPr bwMode="gray">
              <a:xfrm>
                <a:off x="4681" y="1560"/>
                <a:ext cx="15" cy="18"/>
              </a:xfrm>
              <a:custGeom>
                <a:avLst/>
                <a:gdLst>
                  <a:gd name="T0" fmla="*/ 15 w 15"/>
                  <a:gd name="T1" fmla="*/ 16 h 18"/>
                  <a:gd name="T2" fmla="*/ 9 w 15"/>
                  <a:gd name="T3" fmla="*/ 18 h 18"/>
                  <a:gd name="T4" fmla="*/ 0 w 15"/>
                  <a:gd name="T5" fmla="*/ 2 h 18"/>
                  <a:gd name="T6" fmla="*/ 6 w 15"/>
                  <a:gd name="T7" fmla="*/ 0 h 18"/>
                  <a:gd name="T8" fmla="*/ 15 w 15"/>
                  <a:gd name="T9" fmla="*/ 16 h 18"/>
                </a:gdLst>
                <a:ahLst/>
                <a:cxnLst>
                  <a:cxn ang="0">
                    <a:pos x="T0" y="T1"/>
                  </a:cxn>
                  <a:cxn ang="0">
                    <a:pos x="T2" y="T3"/>
                  </a:cxn>
                  <a:cxn ang="0">
                    <a:pos x="T4" y="T5"/>
                  </a:cxn>
                  <a:cxn ang="0">
                    <a:pos x="T6" y="T7"/>
                  </a:cxn>
                  <a:cxn ang="0">
                    <a:pos x="T8" y="T9"/>
                  </a:cxn>
                </a:cxnLst>
                <a:rect l="0" t="0" r="r" b="b"/>
                <a:pathLst>
                  <a:path w="15" h="18">
                    <a:moveTo>
                      <a:pt x="15" y="16"/>
                    </a:moveTo>
                    <a:lnTo>
                      <a:pt x="9" y="18"/>
                    </a:lnTo>
                    <a:lnTo>
                      <a:pt x="0" y="2"/>
                    </a:lnTo>
                    <a:lnTo>
                      <a:pt x="6" y="0"/>
                    </a:lnTo>
                    <a:lnTo>
                      <a:pt x="15" y="16"/>
                    </a:lnTo>
                    <a:close/>
                  </a:path>
                </a:pathLst>
              </a:cu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50" name="Freeform 148">
                <a:extLst>
                  <a:ext uri="{FF2B5EF4-FFF2-40B4-BE49-F238E27FC236}">
                    <a16:creationId xmlns:a16="http://schemas.microsoft.com/office/drawing/2014/main" id="{C5FEBAEB-2D41-4CAD-8DE1-F6001DCB24CA}"/>
                  </a:ext>
                </a:extLst>
              </p:cNvPr>
              <p:cNvSpPr>
                <a:spLocks/>
              </p:cNvSpPr>
              <p:nvPr/>
            </p:nvSpPr>
            <p:spPr bwMode="gray">
              <a:xfrm>
                <a:off x="4474" y="1356"/>
                <a:ext cx="18" cy="15"/>
              </a:xfrm>
              <a:custGeom>
                <a:avLst/>
                <a:gdLst>
                  <a:gd name="T0" fmla="*/ 18 w 18"/>
                  <a:gd name="T1" fmla="*/ 9 h 15"/>
                  <a:gd name="T2" fmla="*/ 14 w 18"/>
                  <a:gd name="T3" fmla="*/ 15 h 15"/>
                  <a:gd name="T4" fmla="*/ 0 w 18"/>
                  <a:gd name="T5" fmla="*/ 5 h 15"/>
                  <a:gd name="T6" fmla="*/ 1 w 18"/>
                  <a:gd name="T7" fmla="*/ 0 h 15"/>
                  <a:gd name="T8" fmla="*/ 18 w 18"/>
                  <a:gd name="T9" fmla="*/ 9 h 15"/>
                </a:gdLst>
                <a:ahLst/>
                <a:cxnLst>
                  <a:cxn ang="0">
                    <a:pos x="T0" y="T1"/>
                  </a:cxn>
                  <a:cxn ang="0">
                    <a:pos x="T2" y="T3"/>
                  </a:cxn>
                  <a:cxn ang="0">
                    <a:pos x="T4" y="T5"/>
                  </a:cxn>
                  <a:cxn ang="0">
                    <a:pos x="T6" y="T7"/>
                  </a:cxn>
                  <a:cxn ang="0">
                    <a:pos x="T8" y="T9"/>
                  </a:cxn>
                </a:cxnLst>
                <a:rect l="0" t="0" r="r" b="b"/>
                <a:pathLst>
                  <a:path w="18" h="15">
                    <a:moveTo>
                      <a:pt x="18" y="9"/>
                    </a:moveTo>
                    <a:lnTo>
                      <a:pt x="14" y="15"/>
                    </a:lnTo>
                    <a:lnTo>
                      <a:pt x="0" y="5"/>
                    </a:lnTo>
                    <a:lnTo>
                      <a:pt x="1" y="0"/>
                    </a:lnTo>
                    <a:lnTo>
                      <a:pt x="18" y="9"/>
                    </a:lnTo>
                    <a:close/>
                  </a:path>
                </a:pathLst>
              </a:cu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51" name="Freeform 149">
                <a:extLst>
                  <a:ext uri="{FF2B5EF4-FFF2-40B4-BE49-F238E27FC236}">
                    <a16:creationId xmlns:a16="http://schemas.microsoft.com/office/drawing/2014/main" id="{1CD31FED-3080-49EF-B00E-949F8D0F0EA5}"/>
                  </a:ext>
                </a:extLst>
              </p:cNvPr>
              <p:cNvSpPr>
                <a:spLocks/>
              </p:cNvSpPr>
              <p:nvPr/>
            </p:nvSpPr>
            <p:spPr bwMode="gray">
              <a:xfrm>
                <a:off x="4734" y="1508"/>
                <a:ext cx="20" cy="12"/>
              </a:xfrm>
              <a:custGeom>
                <a:avLst/>
                <a:gdLst>
                  <a:gd name="T0" fmla="*/ 20 w 20"/>
                  <a:gd name="T1" fmla="*/ 9 h 12"/>
                  <a:gd name="T2" fmla="*/ 16 w 20"/>
                  <a:gd name="T3" fmla="*/ 12 h 12"/>
                  <a:gd name="T4" fmla="*/ 0 w 20"/>
                  <a:gd name="T5" fmla="*/ 3 h 12"/>
                  <a:gd name="T6" fmla="*/ 3 w 20"/>
                  <a:gd name="T7" fmla="*/ 0 h 12"/>
                  <a:gd name="T8" fmla="*/ 20 w 20"/>
                  <a:gd name="T9" fmla="*/ 9 h 12"/>
                </a:gdLst>
                <a:ahLst/>
                <a:cxnLst>
                  <a:cxn ang="0">
                    <a:pos x="T0" y="T1"/>
                  </a:cxn>
                  <a:cxn ang="0">
                    <a:pos x="T2" y="T3"/>
                  </a:cxn>
                  <a:cxn ang="0">
                    <a:pos x="T4" y="T5"/>
                  </a:cxn>
                  <a:cxn ang="0">
                    <a:pos x="T6" y="T7"/>
                  </a:cxn>
                  <a:cxn ang="0">
                    <a:pos x="T8" y="T9"/>
                  </a:cxn>
                </a:cxnLst>
                <a:rect l="0" t="0" r="r" b="b"/>
                <a:pathLst>
                  <a:path w="20" h="12">
                    <a:moveTo>
                      <a:pt x="20" y="9"/>
                    </a:moveTo>
                    <a:lnTo>
                      <a:pt x="16" y="12"/>
                    </a:lnTo>
                    <a:lnTo>
                      <a:pt x="0" y="3"/>
                    </a:lnTo>
                    <a:lnTo>
                      <a:pt x="3" y="0"/>
                    </a:lnTo>
                    <a:lnTo>
                      <a:pt x="20" y="9"/>
                    </a:lnTo>
                    <a:close/>
                  </a:path>
                </a:pathLst>
              </a:cu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52" name="Freeform 150">
                <a:extLst>
                  <a:ext uri="{FF2B5EF4-FFF2-40B4-BE49-F238E27FC236}">
                    <a16:creationId xmlns:a16="http://schemas.microsoft.com/office/drawing/2014/main" id="{0EF464A2-5127-46D8-9F73-251415E1451D}"/>
                  </a:ext>
                </a:extLst>
              </p:cNvPr>
              <p:cNvSpPr>
                <a:spLocks/>
              </p:cNvSpPr>
              <p:nvPr/>
            </p:nvSpPr>
            <p:spPr bwMode="gray">
              <a:xfrm>
                <a:off x="4681" y="1298"/>
                <a:ext cx="15" cy="18"/>
              </a:xfrm>
              <a:custGeom>
                <a:avLst/>
                <a:gdLst>
                  <a:gd name="T0" fmla="*/ 0 w 15"/>
                  <a:gd name="T1" fmla="*/ 17 h 18"/>
                  <a:gd name="T2" fmla="*/ 6 w 15"/>
                  <a:gd name="T3" fmla="*/ 18 h 18"/>
                  <a:gd name="T4" fmla="*/ 15 w 15"/>
                  <a:gd name="T5" fmla="*/ 4 h 18"/>
                  <a:gd name="T6" fmla="*/ 9 w 15"/>
                  <a:gd name="T7" fmla="*/ 0 h 18"/>
                  <a:gd name="T8" fmla="*/ 0 w 15"/>
                  <a:gd name="T9" fmla="*/ 17 h 18"/>
                </a:gdLst>
                <a:ahLst/>
                <a:cxnLst>
                  <a:cxn ang="0">
                    <a:pos x="T0" y="T1"/>
                  </a:cxn>
                  <a:cxn ang="0">
                    <a:pos x="T2" y="T3"/>
                  </a:cxn>
                  <a:cxn ang="0">
                    <a:pos x="T4" y="T5"/>
                  </a:cxn>
                  <a:cxn ang="0">
                    <a:pos x="T6" y="T7"/>
                  </a:cxn>
                  <a:cxn ang="0">
                    <a:pos x="T8" y="T9"/>
                  </a:cxn>
                </a:cxnLst>
                <a:rect l="0" t="0" r="r" b="b"/>
                <a:pathLst>
                  <a:path w="15" h="18">
                    <a:moveTo>
                      <a:pt x="0" y="17"/>
                    </a:moveTo>
                    <a:lnTo>
                      <a:pt x="6" y="18"/>
                    </a:lnTo>
                    <a:lnTo>
                      <a:pt x="15" y="4"/>
                    </a:lnTo>
                    <a:lnTo>
                      <a:pt x="9" y="0"/>
                    </a:lnTo>
                    <a:lnTo>
                      <a:pt x="0" y="17"/>
                    </a:lnTo>
                    <a:close/>
                  </a:path>
                </a:pathLst>
              </a:cu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53" name="Freeform 151">
                <a:extLst>
                  <a:ext uri="{FF2B5EF4-FFF2-40B4-BE49-F238E27FC236}">
                    <a16:creationId xmlns:a16="http://schemas.microsoft.com/office/drawing/2014/main" id="{4D9930F8-4559-4A3C-82F4-F8C796625FC3}"/>
                  </a:ext>
                </a:extLst>
              </p:cNvPr>
              <p:cNvSpPr>
                <a:spLocks/>
              </p:cNvSpPr>
              <p:nvPr/>
            </p:nvSpPr>
            <p:spPr bwMode="gray">
              <a:xfrm>
                <a:off x="4531" y="1560"/>
                <a:ext cx="13" cy="18"/>
              </a:xfrm>
              <a:custGeom>
                <a:avLst/>
                <a:gdLst>
                  <a:gd name="T0" fmla="*/ 0 w 13"/>
                  <a:gd name="T1" fmla="*/ 16 h 18"/>
                  <a:gd name="T2" fmla="*/ 4 w 13"/>
                  <a:gd name="T3" fmla="*/ 18 h 18"/>
                  <a:gd name="T4" fmla="*/ 13 w 13"/>
                  <a:gd name="T5" fmla="*/ 2 h 18"/>
                  <a:gd name="T6" fmla="*/ 9 w 13"/>
                  <a:gd name="T7" fmla="*/ 0 h 18"/>
                  <a:gd name="T8" fmla="*/ 0 w 13"/>
                  <a:gd name="T9" fmla="*/ 16 h 18"/>
                </a:gdLst>
                <a:ahLst/>
                <a:cxnLst>
                  <a:cxn ang="0">
                    <a:pos x="T0" y="T1"/>
                  </a:cxn>
                  <a:cxn ang="0">
                    <a:pos x="T2" y="T3"/>
                  </a:cxn>
                  <a:cxn ang="0">
                    <a:pos x="T4" y="T5"/>
                  </a:cxn>
                  <a:cxn ang="0">
                    <a:pos x="T6" y="T7"/>
                  </a:cxn>
                  <a:cxn ang="0">
                    <a:pos x="T8" y="T9"/>
                  </a:cxn>
                </a:cxnLst>
                <a:rect l="0" t="0" r="r" b="b"/>
                <a:pathLst>
                  <a:path w="13" h="18">
                    <a:moveTo>
                      <a:pt x="0" y="16"/>
                    </a:moveTo>
                    <a:lnTo>
                      <a:pt x="4" y="18"/>
                    </a:lnTo>
                    <a:lnTo>
                      <a:pt x="13" y="2"/>
                    </a:lnTo>
                    <a:lnTo>
                      <a:pt x="9" y="0"/>
                    </a:lnTo>
                    <a:lnTo>
                      <a:pt x="0" y="16"/>
                    </a:lnTo>
                    <a:close/>
                  </a:path>
                </a:pathLst>
              </a:cu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54" name="Freeform 152">
                <a:extLst>
                  <a:ext uri="{FF2B5EF4-FFF2-40B4-BE49-F238E27FC236}">
                    <a16:creationId xmlns:a16="http://schemas.microsoft.com/office/drawing/2014/main" id="{6B9E4BD5-BC54-4DA4-95C0-484013F0E617}"/>
                  </a:ext>
                </a:extLst>
              </p:cNvPr>
              <p:cNvSpPr>
                <a:spLocks/>
              </p:cNvSpPr>
              <p:nvPr/>
            </p:nvSpPr>
            <p:spPr bwMode="gray">
              <a:xfrm>
                <a:off x="4734" y="1356"/>
                <a:ext cx="20" cy="15"/>
              </a:xfrm>
              <a:custGeom>
                <a:avLst/>
                <a:gdLst>
                  <a:gd name="T0" fmla="*/ 0 w 20"/>
                  <a:gd name="T1" fmla="*/ 9 h 15"/>
                  <a:gd name="T2" fmla="*/ 3 w 20"/>
                  <a:gd name="T3" fmla="*/ 15 h 15"/>
                  <a:gd name="T4" fmla="*/ 20 w 20"/>
                  <a:gd name="T5" fmla="*/ 5 h 15"/>
                  <a:gd name="T6" fmla="*/ 16 w 20"/>
                  <a:gd name="T7" fmla="*/ 0 h 15"/>
                  <a:gd name="T8" fmla="*/ 0 w 20"/>
                  <a:gd name="T9" fmla="*/ 9 h 15"/>
                </a:gdLst>
                <a:ahLst/>
                <a:cxnLst>
                  <a:cxn ang="0">
                    <a:pos x="T0" y="T1"/>
                  </a:cxn>
                  <a:cxn ang="0">
                    <a:pos x="T2" y="T3"/>
                  </a:cxn>
                  <a:cxn ang="0">
                    <a:pos x="T4" y="T5"/>
                  </a:cxn>
                  <a:cxn ang="0">
                    <a:pos x="T6" y="T7"/>
                  </a:cxn>
                  <a:cxn ang="0">
                    <a:pos x="T8" y="T9"/>
                  </a:cxn>
                </a:cxnLst>
                <a:rect l="0" t="0" r="r" b="b"/>
                <a:pathLst>
                  <a:path w="20" h="15">
                    <a:moveTo>
                      <a:pt x="0" y="9"/>
                    </a:moveTo>
                    <a:lnTo>
                      <a:pt x="3" y="15"/>
                    </a:lnTo>
                    <a:lnTo>
                      <a:pt x="20" y="5"/>
                    </a:lnTo>
                    <a:lnTo>
                      <a:pt x="16" y="0"/>
                    </a:lnTo>
                    <a:lnTo>
                      <a:pt x="0" y="9"/>
                    </a:lnTo>
                    <a:close/>
                  </a:path>
                </a:pathLst>
              </a:cu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55" name="Freeform 153">
                <a:extLst>
                  <a:ext uri="{FF2B5EF4-FFF2-40B4-BE49-F238E27FC236}">
                    <a16:creationId xmlns:a16="http://schemas.microsoft.com/office/drawing/2014/main" id="{C9F43D0B-1221-4F3D-8913-A6EC9C4D968A}"/>
                  </a:ext>
                </a:extLst>
              </p:cNvPr>
              <p:cNvSpPr>
                <a:spLocks/>
              </p:cNvSpPr>
              <p:nvPr/>
            </p:nvSpPr>
            <p:spPr bwMode="gray">
              <a:xfrm>
                <a:off x="4474" y="1508"/>
                <a:ext cx="18" cy="12"/>
              </a:xfrm>
              <a:custGeom>
                <a:avLst/>
                <a:gdLst>
                  <a:gd name="T0" fmla="*/ 0 w 18"/>
                  <a:gd name="T1" fmla="*/ 9 h 12"/>
                  <a:gd name="T2" fmla="*/ 1 w 18"/>
                  <a:gd name="T3" fmla="*/ 12 h 12"/>
                  <a:gd name="T4" fmla="*/ 18 w 18"/>
                  <a:gd name="T5" fmla="*/ 3 h 12"/>
                  <a:gd name="T6" fmla="*/ 14 w 18"/>
                  <a:gd name="T7" fmla="*/ 0 h 12"/>
                  <a:gd name="T8" fmla="*/ 0 w 18"/>
                  <a:gd name="T9" fmla="*/ 9 h 12"/>
                </a:gdLst>
                <a:ahLst/>
                <a:cxnLst>
                  <a:cxn ang="0">
                    <a:pos x="T0" y="T1"/>
                  </a:cxn>
                  <a:cxn ang="0">
                    <a:pos x="T2" y="T3"/>
                  </a:cxn>
                  <a:cxn ang="0">
                    <a:pos x="T4" y="T5"/>
                  </a:cxn>
                  <a:cxn ang="0">
                    <a:pos x="T6" y="T7"/>
                  </a:cxn>
                  <a:cxn ang="0">
                    <a:pos x="T8" y="T9"/>
                  </a:cxn>
                </a:cxnLst>
                <a:rect l="0" t="0" r="r" b="b"/>
                <a:pathLst>
                  <a:path w="18" h="12">
                    <a:moveTo>
                      <a:pt x="0" y="9"/>
                    </a:moveTo>
                    <a:lnTo>
                      <a:pt x="1" y="12"/>
                    </a:lnTo>
                    <a:lnTo>
                      <a:pt x="18" y="3"/>
                    </a:lnTo>
                    <a:lnTo>
                      <a:pt x="14" y="0"/>
                    </a:lnTo>
                    <a:lnTo>
                      <a:pt x="0" y="9"/>
                    </a:lnTo>
                    <a:close/>
                  </a:path>
                </a:pathLst>
              </a:cu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56" name="Freeform 154">
                <a:extLst>
                  <a:ext uri="{FF2B5EF4-FFF2-40B4-BE49-F238E27FC236}">
                    <a16:creationId xmlns:a16="http://schemas.microsoft.com/office/drawing/2014/main" id="{7A9B00D6-75B0-4023-8A63-2F89E34229EF}"/>
                  </a:ext>
                </a:extLst>
              </p:cNvPr>
              <p:cNvSpPr>
                <a:spLocks/>
              </p:cNvSpPr>
              <p:nvPr/>
            </p:nvSpPr>
            <p:spPr bwMode="gray">
              <a:xfrm>
                <a:off x="4604" y="1340"/>
                <a:ext cx="18" cy="88"/>
              </a:xfrm>
              <a:custGeom>
                <a:avLst/>
                <a:gdLst>
                  <a:gd name="T0" fmla="*/ 5 w 10"/>
                  <a:gd name="T1" fmla="*/ 47 h 49"/>
                  <a:gd name="T2" fmla="*/ 10 w 10"/>
                  <a:gd name="T3" fmla="*/ 49 h 49"/>
                  <a:gd name="T4" fmla="*/ 10 w 10"/>
                  <a:gd name="T5" fmla="*/ 0 h 49"/>
                  <a:gd name="T6" fmla="*/ 0 w 10"/>
                  <a:gd name="T7" fmla="*/ 0 h 49"/>
                  <a:gd name="T8" fmla="*/ 0 w 10"/>
                  <a:gd name="T9" fmla="*/ 49 h 49"/>
                  <a:gd name="T10" fmla="*/ 5 w 10"/>
                  <a:gd name="T11" fmla="*/ 47 h 49"/>
                </a:gdLst>
                <a:ahLst/>
                <a:cxnLst>
                  <a:cxn ang="0">
                    <a:pos x="T0" y="T1"/>
                  </a:cxn>
                  <a:cxn ang="0">
                    <a:pos x="T2" y="T3"/>
                  </a:cxn>
                  <a:cxn ang="0">
                    <a:pos x="T4" y="T5"/>
                  </a:cxn>
                  <a:cxn ang="0">
                    <a:pos x="T6" y="T7"/>
                  </a:cxn>
                  <a:cxn ang="0">
                    <a:pos x="T8" y="T9"/>
                  </a:cxn>
                  <a:cxn ang="0">
                    <a:pos x="T10" y="T11"/>
                  </a:cxn>
                </a:cxnLst>
                <a:rect l="0" t="0" r="r" b="b"/>
                <a:pathLst>
                  <a:path w="10" h="49">
                    <a:moveTo>
                      <a:pt x="5" y="47"/>
                    </a:moveTo>
                    <a:cubicBezTo>
                      <a:pt x="7" y="47"/>
                      <a:pt x="9" y="48"/>
                      <a:pt x="10" y="49"/>
                    </a:cubicBezTo>
                    <a:cubicBezTo>
                      <a:pt x="10" y="0"/>
                      <a:pt x="10" y="0"/>
                      <a:pt x="10" y="0"/>
                    </a:cubicBezTo>
                    <a:cubicBezTo>
                      <a:pt x="0" y="0"/>
                      <a:pt x="0" y="0"/>
                      <a:pt x="0" y="0"/>
                    </a:cubicBezTo>
                    <a:cubicBezTo>
                      <a:pt x="0" y="49"/>
                      <a:pt x="0" y="49"/>
                      <a:pt x="0" y="49"/>
                    </a:cubicBezTo>
                    <a:cubicBezTo>
                      <a:pt x="1" y="48"/>
                      <a:pt x="3" y="47"/>
                      <a:pt x="5" y="47"/>
                    </a:cubicBezTo>
                    <a:close/>
                  </a:path>
                </a:pathLst>
              </a:cu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57" name="Freeform 155">
                <a:extLst>
                  <a:ext uri="{FF2B5EF4-FFF2-40B4-BE49-F238E27FC236}">
                    <a16:creationId xmlns:a16="http://schemas.microsoft.com/office/drawing/2014/main" id="{B6D7578F-CB9E-411C-A763-2DCB93A094FC}"/>
                  </a:ext>
                </a:extLst>
              </p:cNvPr>
              <p:cNvSpPr>
                <a:spLocks/>
              </p:cNvSpPr>
              <p:nvPr/>
            </p:nvSpPr>
            <p:spPr bwMode="gray">
              <a:xfrm>
                <a:off x="4613" y="1443"/>
                <a:ext cx="68" cy="106"/>
              </a:xfrm>
              <a:custGeom>
                <a:avLst/>
                <a:gdLst>
                  <a:gd name="T0" fmla="*/ 6 w 38"/>
                  <a:gd name="T1" fmla="*/ 0 h 59"/>
                  <a:gd name="T2" fmla="*/ 0 w 38"/>
                  <a:gd name="T3" fmla="*/ 4 h 59"/>
                  <a:gd name="T4" fmla="*/ 0 w 38"/>
                  <a:gd name="T5" fmla="*/ 4 h 59"/>
                  <a:gd name="T6" fmla="*/ 31 w 38"/>
                  <a:gd name="T7" fmla="*/ 59 h 59"/>
                  <a:gd name="T8" fmla="*/ 38 w 38"/>
                  <a:gd name="T9" fmla="*/ 55 h 59"/>
                  <a:gd name="T10" fmla="*/ 6 w 38"/>
                  <a:gd name="T11" fmla="*/ 0 h 59"/>
                </a:gdLst>
                <a:ahLst/>
                <a:cxnLst>
                  <a:cxn ang="0">
                    <a:pos x="T0" y="T1"/>
                  </a:cxn>
                  <a:cxn ang="0">
                    <a:pos x="T2" y="T3"/>
                  </a:cxn>
                  <a:cxn ang="0">
                    <a:pos x="T4" y="T5"/>
                  </a:cxn>
                  <a:cxn ang="0">
                    <a:pos x="T6" y="T7"/>
                  </a:cxn>
                  <a:cxn ang="0">
                    <a:pos x="T8" y="T9"/>
                  </a:cxn>
                  <a:cxn ang="0">
                    <a:pos x="T10" y="T11"/>
                  </a:cxn>
                </a:cxnLst>
                <a:rect l="0" t="0" r="r" b="b"/>
                <a:pathLst>
                  <a:path w="38" h="59">
                    <a:moveTo>
                      <a:pt x="6" y="0"/>
                    </a:moveTo>
                    <a:cubicBezTo>
                      <a:pt x="5" y="3"/>
                      <a:pt x="3" y="4"/>
                      <a:pt x="0" y="4"/>
                    </a:cubicBezTo>
                    <a:cubicBezTo>
                      <a:pt x="0" y="4"/>
                      <a:pt x="0" y="4"/>
                      <a:pt x="0" y="4"/>
                    </a:cubicBezTo>
                    <a:cubicBezTo>
                      <a:pt x="31" y="59"/>
                      <a:pt x="31" y="59"/>
                      <a:pt x="31" y="59"/>
                    </a:cubicBezTo>
                    <a:cubicBezTo>
                      <a:pt x="38" y="55"/>
                      <a:pt x="38" y="55"/>
                      <a:pt x="38" y="55"/>
                    </a:cubicBezTo>
                    <a:lnTo>
                      <a:pt x="6" y="0"/>
                    </a:lnTo>
                    <a:close/>
                  </a:path>
                </a:pathLst>
              </a:cu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58" name="Oval 156">
                <a:extLst>
                  <a:ext uri="{FF2B5EF4-FFF2-40B4-BE49-F238E27FC236}">
                    <a16:creationId xmlns:a16="http://schemas.microsoft.com/office/drawing/2014/main" id="{BED431C4-B2F5-4404-A72D-F0F99BD11171}"/>
                  </a:ext>
                </a:extLst>
              </p:cNvPr>
              <p:cNvSpPr>
                <a:spLocks noChangeArrowheads="1"/>
              </p:cNvSpPr>
              <p:nvPr/>
            </p:nvSpPr>
            <p:spPr bwMode="gray">
              <a:xfrm>
                <a:off x="4587" y="1414"/>
                <a:ext cx="51" cy="49"/>
              </a:xfrm>
              <a:prstGeom prst="ellipse">
                <a:avLst/>
              </a:pr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59" name="Oval 157">
                <a:extLst>
                  <a:ext uri="{FF2B5EF4-FFF2-40B4-BE49-F238E27FC236}">
                    <a16:creationId xmlns:a16="http://schemas.microsoft.com/office/drawing/2014/main" id="{F2267F5B-7384-43FA-A8B6-28F1DFE16FCA}"/>
                  </a:ext>
                </a:extLst>
              </p:cNvPr>
              <p:cNvSpPr>
                <a:spLocks noChangeArrowheads="1"/>
              </p:cNvSpPr>
              <p:nvPr/>
            </p:nvSpPr>
            <p:spPr bwMode="gray">
              <a:xfrm>
                <a:off x="4596" y="1421"/>
                <a:ext cx="33" cy="3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60" name="Freeform 158">
                <a:extLst>
                  <a:ext uri="{FF2B5EF4-FFF2-40B4-BE49-F238E27FC236}">
                    <a16:creationId xmlns:a16="http://schemas.microsoft.com/office/drawing/2014/main" id="{04B41240-F8E0-41F3-862B-AD145EBBC8BD}"/>
                  </a:ext>
                </a:extLst>
              </p:cNvPr>
              <p:cNvSpPr>
                <a:spLocks/>
              </p:cNvSpPr>
              <p:nvPr/>
            </p:nvSpPr>
            <p:spPr bwMode="gray">
              <a:xfrm>
                <a:off x="4611" y="2469"/>
                <a:ext cx="314" cy="95"/>
              </a:xfrm>
              <a:custGeom>
                <a:avLst/>
                <a:gdLst>
                  <a:gd name="T0" fmla="*/ 0 w 174"/>
                  <a:gd name="T1" fmla="*/ 53 h 53"/>
                  <a:gd name="T2" fmla="*/ 87 w 174"/>
                  <a:gd name="T3" fmla="*/ 0 h 53"/>
                  <a:gd name="T4" fmla="*/ 174 w 174"/>
                  <a:gd name="T5" fmla="*/ 53 h 53"/>
                  <a:gd name="T6" fmla="*/ 0 w 174"/>
                  <a:gd name="T7" fmla="*/ 53 h 53"/>
                </a:gdLst>
                <a:ahLst/>
                <a:cxnLst>
                  <a:cxn ang="0">
                    <a:pos x="T0" y="T1"/>
                  </a:cxn>
                  <a:cxn ang="0">
                    <a:pos x="T2" y="T3"/>
                  </a:cxn>
                  <a:cxn ang="0">
                    <a:pos x="T4" y="T5"/>
                  </a:cxn>
                  <a:cxn ang="0">
                    <a:pos x="T6" y="T7"/>
                  </a:cxn>
                </a:cxnLst>
                <a:rect l="0" t="0" r="r" b="b"/>
                <a:pathLst>
                  <a:path w="174" h="53">
                    <a:moveTo>
                      <a:pt x="0" y="53"/>
                    </a:moveTo>
                    <a:cubicBezTo>
                      <a:pt x="14" y="22"/>
                      <a:pt x="47" y="0"/>
                      <a:pt x="87" y="0"/>
                    </a:cubicBezTo>
                    <a:cubicBezTo>
                      <a:pt x="127" y="0"/>
                      <a:pt x="160" y="22"/>
                      <a:pt x="174" y="53"/>
                    </a:cubicBezTo>
                    <a:lnTo>
                      <a:pt x="0" y="53"/>
                    </a:lnTo>
                    <a:close/>
                  </a:path>
                </a:pathLst>
              </a:custGeom>
              <a:solidFill>
                <a:srgbClr val="6166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61" name="Freeform 159">
                <a:extLst>
                  <a:ext uri="{FF2B5EF4-FFF2-40B4-BE49-F238E27FC236}">
                    <a16:creationId xmlns:a16="http://schemas.microsoft.com/office/drawing/2014/main" id="{F43A4AC2-6F71-4C96-9B8A-490A5BBE0F3C}"/>
                  </a:ext>
                </a:extLst>
              </p:cNvPr>
              <p:cNvSpPr>
                <a:spLocks/>
              </p:cNvSpPr>
              <p:nvPr/>
            </p:nvSpPr>
            <p:spPr bwMode="gray">
              <a:xfrm>
                <a:off x="4829" y="2190"/>
                <a:ext cx="105" cy="226"/>
              </a:xfrm>
              <a:custGeom>
                <a:avLst/>
                <a:gdLst>
                  <a:gd name="T0" fmla="*/ 48 w 58"/>
                  <a:gd name="T1" fmla="*/ 0 h 125"/>
                  <a:gd name="T2" fmla="*/ 53 w 58"/>
                  <a:gd name="T3" fmla="*/ 0 h 125"/>
                  <a:gd name="T4" fmla="*/ 58 w 58"/>
                  <a:gd name="T5" fmla="*/ 0 h 125"/>
                  <a:gd name="T6" fmla="*/ 7 w 58"/>
                  <a:gd name="T7" fmla="*/ 125 h 125"/>
                  <a:gd name="T8" fmla="*/ 0 w 58"/>
                  <a:gd name="T9" fmla="*/ 119 h 125"/>
                  <a:gd name="T10" fmla="*/ 48 w 58"/>
                  <a:gd name="T11" fmla="*/ 0 h 125"/>
                </a:gdLst>
                <a:ahLst/>
                <a:cxnLst>
                  <a:cxn ang="0">
                    <a:pos x="T0" y="T1"/>
                  </a:cxn>
                  <a:cxn ang="0">
                    <a:pos x="T2" y="T3"/>
                  </a:cxn>
                  <a:cxn ang="0">
                    <a:pos x="T4" y="T5"/>
                  </a:cxn>
                  <a:cxn ang="0">
                    <a:pos x="T6" y="T7"/>
                  </a:cxn>
                  <a:cxn ang="0">
                    <a:pos x="T8" y="T9"/>
                  </a:cxn>
                  <a:cxn ang="0">
                    <a:pos x="T10" y="T11"/>
                  </a:cxn>
                </a:cxnLst>
                <a:rect l="0" t="0" r="r" b="b"/>
                <a:pathLst>
                  <a:path w="58" h="125">
                    <a:moveTo>
                      <a:pt x="48" y="0"/>
                    </a:moveTo>
                    <a:cubicBezTo>
                      <a:pt x="50" y="0"/>
                      <a:pt x="51" y="0"/>
                      <a:pt x="53" y="0"/>
                    </a:cubicBezTo>
                    <a:cubicBezTo>
                      <a:pt x="55" y="0"/>
                      <a:pt x="56" y="0"/>
                      <a:pt x="58" y="0"/>
                    </a:cubicBezTo>
                    <a:cubicBezTo>
                      <a:pt x="7" y="125"/>
                      <a:pt x="7" y="125"/>
                      <a:pt x="7" y="125"/>
                    </a:cubicBezTo>
                    <a:cubicBezTo>
                      <a:pt x="5" y="122"/>
                      <a:pt x="3" y="120"/>
                      <a:pt x="0" y="119"/>
                    </a:cubicBezTo>
                    <a:lnTo>
                      <a:pt x="48" y="0"/>
                    </a:lnTo>
                    <a:close/>
                  </a:path>
                </a:pathLst>
              </a:custGeom>
              <a:solidFill>
                <a:srgbClr val="6166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62" name="Freeform 160">
                <a:extLst>
                  <a:ext uri="{FF2B5EF4-FFF2-40B4-BE49-F238E27FC236}">
                    <a16:creationId xmlns:a16="http://schemas.microsoft.com/office/drawing/2014/main" id="{F5AB1BE7-71F6-42BE-816B-C0DA28768091}"/>
                  </a:ext>
                </a:extLst>
              </p:cNvPr>
              <p:cNvSpPr>
                <a:spLocks/>
              </p:cNvSpPr>
              <p:nvPr/>
            </p:nvSpPr>
            <p:spPr bwMode="gray">
              <a:xfrm>
                <a:off x="4799" y="2172"/>
                <a:ext cx="105" cy="226"/>
              </a:xfrm>
              <a:custGeom>
                <a:avLst/>
                <a:gdLst>
                  <a:gd name="T0" fmla="*/ 51 w 58"/>
                  <a:gd name="T1" fmla="*/ 0 h 125"/>
                  <a:gd name="T2" fmla="*/ 58 w 58"/>
                  <a:gd name="T3" fmla="*/ 6 h 125"/>
                  <a:gd name="T4" fmla="*/ 9 w 58"/>
                  <a:gd name="T5" fmla="*/ 125 h 125"/>
                  <a:gd name="T6" fmla="*/ 5 w 58"/>
                  <a:gd name="T7" fmla="*/ 125 h 125"/>
                  <a:gd name="T8" fmla="*/ 0 w 58"/>
                  <a:gd name="T9" fmla="*/ 125 h 125"/>
                  <a:gd name="T10" fmla="*/ 51 w 58"/>
                  <a:gd name="T11" fmla="*/ 0 h 125"/>
                </a:gdLst>
                <a:ahLst/>
                <a:cxnLst>
                  <a:cxn ang="0">
                    <a:pos x="T0" y="T1"/>
                  </a:cxn>
                  <a:cxn ang="0">
                    <a:pos x="T2" y="T3"/>
                  </a:cxn>
                  <a:cxn ang="0">
                    <a:pos x="T4" y="T5"/>
                  </a:cxn>
                  <a:cxn ang="0">
                    <a:pos x="T6" y="T7"/>
                  </a:cxn>
                  <a:cxn ang="0">
                    <a:pos x="T8" y="T9"/>
                  </a:cxn>
                  <a:cxn ang="0">
                    <a:pos x="T10" y="T11"/>
                  </a:cxn>
                </a:cxnLst>
                <a:rect l="0" t="0" r="r" b="b"/>
                <a:pathLst>
                  <a:path w="58" h="125">
                    <a:moveTo>
                      <a:pt x="51" y="0"/>
                    </a:moveTo>
                    <a:cubicBezTo>
                      <a:pt x="53" y="3"/>
                      <a:pt x="55" y="5"/>
                      <a:pt x="58" y="6"/>
                    </a:cubicBezTo>
                    <a:cubicBezTo>
                      <a:pt x="9" y="125"/>
                      <a:pt x="9" y="125"/>
                      <a:pt x="9" y="125"/>
                    </a:cubicBezTo>
                    <a:cubicBezTo>
                      <a:pt x="8" y="125"/>
                      <a:pt x="6" y="125"/>
                      <a:pt x="5" y="125"/>
                    </a:cubicBezTo>
                    <a:cubicBezTo>
                      <a:pt x="3" y="125"/>
                      <a:pt x="2" y="125"/>
                      <a:pt x="0" y="125"/>
                    </a:cubicBezTo>
                    <a:lnTo>
                      <a:pt x="51" y="0"/>
                    </a:lnTo>
                    <a:close/>
                  </a:path>
                </a:pathLst>
              </a:custGeom>
              <a:solidFill>
                <a:srgbClr val="6166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63" name="Freeform 161">
                <a:extLst>
                  <a:ext uri="{FF2B5EF4-FFF2-40B4-BE49-F238E27FC236}">
                    <a16:creationId xmlns:a16="http://schemas.microsoft.com/office/drawing/2014/main" id="{77ACB6E3-A4E9-4961-8FF1-1531CA9842B0}"/>
                  </a:ext>
                </a:extLst>
              </p:cNvPr>
              <p:cNvSpPr>
                <a:spLocks/>
              </p:cNvSpPr>
              <p:nvPr/>
            </p:nvSpPr>
            <p:spPr bwMode="gray">
              <a:xfrm>
                <a:off x="4699" y="1898"/>
                <a:ext cx="217" cy="217"/>
              </a:xfrm>
              <a:custGeom>
                <a:avLst/>
                <a:gdLst>
                  <a:gd name="T0" fmla="*/ 2 w 120"/>
                  <a:gd name="T1" fmla="*/ 0 h 120"/>
                  <a:gd name="T2" fmla="*/ 120 w 120"/>
                  <a:gd name="T3" fmla="*/ 116 h 120"/>
                  <a:gd name="T4" fmla="*/ 111 w 120"/>
                  <a:gd name="T5" fmla="*/ 120 h 120"/>
                  <a:gd name="T6" fmla="*/ 0 w 120"/>
                  <a:gd name="T7" fmla="*/ 9 h 120"/>
                  <a:gd name="T8" fmla="*/ 2 w 120"/>
                  <a:gd name="T9" fmla="*/ 0 h 120"/>
                </a:gdLst>
                <a:ahLst/>
                <a:cxnLst>
                  <a:cxn ang="0">
                    <a:pos x="T0" y="T1"/>
                  </a:cxn>
                  <a:cxn ang="0">
                    <a:pos x="T2" y="T3"/>
                  </a:cxn>
                  <a:cxn ang="0">
                    <a:pos x="T4" y="T5"/>
                  </a:cxn>
                  <a:cxn ang="0">
                    <a:pos x="T6" y="T7"/>
                  </a:cxn>
                  <a:cxn ang="0">
                    <a:pos x="T8" y="T9"/>
                  </a:cxn>
                </a:cxnLst>
                <a:rect l="0" t="0" r="r" b="b"/>
                <a:pathLst>
                  <a:path w="120" h="120">
                    <a:moveTo>
                      <a:pt x="2" y="0"/>
                    </a:moveTo>
                    <a:cubicBezTo>
                      <a:pt x="120" y="116"/>
                      <a:pt x="120" y="116"/>
                      <a:pt x="120" y="116"/>
                    </a:cubicBezTo>
                    <a:cubicBezTo>
                      <a:pt x="117" y="117"/>
                      <a:pt x="114" y="118"/>
                      <a:pt x="111" y="120"/>
                    </a:cubicBezTo>
                    <a:cubicBezTo>
                      <a:pt x="0" y="9"/>
                      <a:pt x="0" y="9"/>
                      <a:pt x="0" y="9"/>
                    </a:cubicBezTo>
                    <a:cubicBezTo>
                      <a:pt x="1" y="6"/>
                      <a:pt x="2" y="3"/>
                      <a:pt x="2" y="0"/>
                    </a:cubicBezTo>
                    <a:close/>
                  </a:path>
                </a:pathLst>
              </a:custGeom>
              <a:solidFill>
                <a:srgbClr val="6166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64" name="Freeform 162">
                <a:extLst>
                  <a:ext uri="{FF2B5EF4-FFF2-40B4-BE49-F238E27FC236}">
                    <a16:creationId xmlns:a16="http://schemas.microsoft.com/office/drawing/2014/main" id="{A2853E7E-34E2-4072-93E4-236AA3CA33FF}"/>
                  </a:ext>
                </a:extLst>
              </p:cNvPr>
              <p:cNvSpPr>
                <a:spLocks/>
              </p:cNvSpPr>
              <p:nvPr/>
            </p:nvSpPr>
            <p:spPr bwMode="gray">
              <a:xfrm>
                <a:off x="4680" y="1927"/>
                <a:ext cx="211" cy="215"/>
              </a:xfrm>
              <a:custGeom>
                <a:avLst/>
                <a:gdLst>
                  <a:gd name="T0" fmla="*/ 6 w 117"/>
                  <a:gd name="T1" fmla="*/ 0 h 119"/>
                  <a:gd name="T2" fmla="*/ 117 w 117"/>
                  <a:gd name="T3" fmla="*/ 110 h 119"/>
                  <a:gd name="T4" fmla="*/ 113 w 117"/>
                  <a:gd name="T5" fmla="*/ 119 h 119"/>
                  <a:gd name="T6" fmla="*/ 0 w 117"/>
                  <a:gd name="T7" fmla="*/ 6 h 119"/>
                  <a:gd name="T8" fmla="*/ 6 w 117"/>
                  <a:gd name="T9" fmla="*/ 0 h 119"/>
                </a:gdLst>
                <a:ahLst/>
                <a:cxnLst>
                  <a:cxn ang="0">
                    <a:pos x="T0" y="T1"/>
                  </a:cxn>
                  <a:cxn ang="0">
                    <a:pos x="T2" y="T3"/>
                  </a:cxn>
                  <a:cxn ang="0">
                    <a:pos x="T4" y="T5"/>
                  </a:cxn>
                  <a:cxn ang="0">
                    <a:pos x="T6" y="T7"/>
                  </a:cxn>
                  <a:cxn ang="0">
                    <a:pos x="T8" y="T9"/>
                  </a:cxn>
                </a:cxnLst>
                <a:rect l="0" t="0" r="r" b="b"/>
                <a:pathLst>
                  <a:path w="117" h="119">
                    <a:moveTo>
                      <a:pt x="6" y="0"/>
                    </a:moveTo>
                    <a:cubicBezTo>
                      <a:pt x="117" y="110"/>
                      <a:pt x="117" y="110"/>
                      <a:pt x="117" y="110"/>
                    </a:cubicBezTo>
                    <a:cubicBezTo>
                      <a:pt x="115" y="113"/>
                      <a:pt x="114" y="115"/>
                      <a:pt x="113" y="119"/>
                    </a:cubicBezTo>
                    <a:cubicBezTo>
                      <a:pt x="0" y="6"/>
                      <a:pt x="0" y="6"/>
                      <a:pt x="0" y="6"/>
                    </a:cubicBezTo>
                    <a:lnTo>
                      <a:pt x="6" y="0"/>
                    </a:lnTo>
                    <a:close/>
                  </a:path>
                </a:pathLst>
              </a:custGeom>
              <a:solidFill>
                <a:srgbClr val="6166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65" name="Oval 163">
                <a:extLst>
                  <a:ext uri="{FF2B5EF4-FFF2-40B4-BE49-F238E27FC236}">
                    <a16:creationId xmlns:a16="http://schemas.microsoft.com/office/drawing/2014/main" id="{0F2B8E09-0AC6-4C51-8961-7F481F82EABB}"/>
                  </a:ext>
                </a:extLst>
              </p:cNvPr>
              <p:cNvSpPr>
                <a:spLocks noChangeArrowheads="1"/>
              </p:cNvSpPr>
              <p:nvPr/>
            </p:nvSpPr>
            <p:spPr bwMode="gray">
              <a:xfrm>
                <a:off x="4884" y="2106"/>
                <a:ext cx="83" cy="84"/>
              </a:xfrm>
              <a:prstGeom prst="ellipse">
                <a:avLst/>
              </a:prstGeom>
              <a:solidFill>
                <a:srgbClr val="838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66" name="Oval 164">
                <a:extLst>
                  <a:ext uri="{FF2B5EF4-FFF2-40B4-BE49-F238E27FC236}">
                    <a16:creationId xmlns:a16="http://schemas.microsoft.com/office/drawing/2014/main" id="{A283DB1C-8DA5-4D8A-8A91-6BFF34CA1DC9}"/>
                  </a:ext>
                </a:extLst>
              </p:cNvPr>
              <p:cNvSpPr>
                <a:spLocks noChangeArrowheads="1"/>
              </p:cNvSpPr>
              <p:nvPr/>
            </p:nvSpPr>
            <p:spPr bwMode="gray">
              <a:xfrm>
                <a:off x="4904" y="2127"/>
                <a:ext cx="43" cy="44"/>
              </a:xfrm>
              <a:prstGeom prst="ellipse">
                <a:avLst/>
              </a:prstGeom>
              <a:solidFill>
                <a:srgbClr val="6166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67" name="Oval 165">
                <a:extLst>
                  <a:ext uri="{FF2B5EF4-FFF2-40B4-BE49-F238E27FC236}">
                    <a16:creationId xmlns:a16="http://schemas.microsoft.com/office/drawing/2014/main" id="{D744AD98-4DA5-4E23-9A7B-AB9E73B2EF56}"/>
                  </a:ext>
                </a:extLst>
              </p:cNvPr>
              <p:cNvSpPr>
                <a:spLocks noChangeArrowheads="1"/>
              </p:cNvSpPr>
              <p:nvPr/>
            </p:nvSpPr>
            <p:spPr bwMode="gray">
              <a:xfrm>
                <a:off x="4764" y="2398"/>
                <a:ext cx="85" cy="85"/>
              </a:xfrm>
              <a:prstGeom prst="ellipse">
                <a:avLst/>
              </a:prstGeom>
              <a:solidFill>
                <a:srgbClr val="838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68" name="Oval 166">
                <a:extLst>
                  <a:ext uri="{FF2B5EF4-FFF2-40B4-BE49-F238E27FC236}">
                    <a16:creationId xmlns:a16="http://schemas.microsoft.com/office/drawing/2014/main" id="{E4B991E2-1BC4-4C0A-96A9-052999E547C3}"/>
                  </a:ext>
                </a:extLst>
              </p:cNvPr>
              <p:cNvSpPr>
                <a:spLocks noChangeArrowheads="1"/>
              </p:cNvSpPr>
              <p:nvPr/>
            </p:nvSpPr>
            <p:spPr bwMode="gray">
              <a:xfrm>
                <a:off x="4786" y="2418"/>
                <a:ext cx="43" cy="43"/>
              </a:xfrm>
              <a:prstGeom prst="ellipse">
                <a:avLst/>
              </a:prstGeom>
              <a:solidFill>
                <a:srgbClr val="6166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69" name="Freeform 167">
                <a:extLst>
                  <a:ext uri="{FF2B5EF4-FFF2-40B4-BE49-F238E27FC236}">
                    <a16:creationId xmlns:a16="http://schemas.microsoft.com/office/drawing/2014/main" id="{978CEB03-7AF3-4893-9ECD-8B7080D0C0B1}"/>
                  </a:ext>
                </a:extLst>
              </p:cNvPr>
              <p:cNvSpPr>
                <a:spLocks/>
              </p:cNvSpPr>
              <p:nvPr/>
            </p:nvSpPr>
            <p:spPr bwMode="gray">
              <a:xfrm>
                <a:off x="4591" y="1846"/>
                <a:ext cx="117" cy="117"/>
              </a:xfrm>
              <a:custGeom>
                <a:avLst/>
                <a:gdLst>
                  <a:gd name="T0" fmla="*/ 22 w 65"/>
                  <a:gd name="T1" fmla="*/ 43 h 65"/>
                  <a:gd name="T2" fmla="*/ 0 w 65"/>
                  <a:gd name="T3" fmla="*/ 30 h 65"/>
                  <a:gd name="T4" fmla="*/ 21 w 65"/>
                  <a:gd name="T5" fmla="*/ 10 h 65"/>
                  <a:gd name="T6" fmla="*/ 55 w 65"/>
                  <a:gd name="T7" fmla="*/ 10 h 65"/>
                  <a:gd name="T8" fmla="*/ 55 w 65"/>
                  <a:gd name="T9" fmla="*/ 44 h 65"/>
                  <a:gd name="T10" fmla="*/ 35 w 65"/>
                  <a:gd name="T11" fmla="*/ 65 h 65"/>
                  <a:gd name="T12" fmla="*/ 22 w 65"/>
                  <a:gd name="T13" fmla="*/ 43 h 65"/>
                </a:gdLst>
                <a:ahLst/>
                <a:cxnLst>
                  <a:cxn ang="0">
                    <a:pos x="T0" y="T1"/>
                  </a:cxn>
                  <a:cxn ang="0">
                    <a:pos x="T2" y="T3"/>
                  </a:cxn>
                  <a:cxn ang="0">
                    <a:pos x="T4" y="T5"/>
                  </a:cxn>
                  <a:cxn ang="0">
                    <a:pos x="T6" y="T7"/>
                  </a:cxn>
                  <a:cxn ang="0">
                    <a:pos x="T8" y="T9"/>
                  </a:cxn>
                  <a:cxn ang="0">
                    <a:pos x="T10" y="T11"/>
                  </a:cxn>
                  <a:cxn ang="0">
                    <a:pos x="T12" y="T13"/>
                  </a:cxn>
                </a:cxnLst>
                <a:rect l="0" t="0" r="r" b="b"/>
                <a:pathLst>
                  <a:path w="65" h="65">
                    <a:moveTo>
                      <a:pt x="22" y="43"/>
                    </a:moveTo>
                    <a:cubicBezTo>
                      <a:pt x="16" y="37"/>
                      <a:pt x="8" y="33"/>
                      <a:pt x="0" y="30"/>
                    </a:cubicBezTo>
                    <a:cubicBezTo>
                      <a:pt x="21" y="10"/>
                      <a:pt x="21" y="10"/>
                      <a:pt x="21" y="10"/>
                    </a:cubicBezTo>
                    <a:cubicBezTo>
                      <a:pt x="30" y="0"/>
                      <a:pt x="46" y="0"/>
                      <a:pt x="55" y="10"/>
                    </a:cubicBezTo>
                    <a:cubicBezTo>
                      <a:pt x="65" y="19"/>
                      <a:pt x="65" y="35"/>
                      <a:pt x="55" y="44"/>
                    </a:cubicBezTo>
                    <a:cubicBezTo>
                      <a:pt x="35" y="65"/>
                      <a:pt x="35" y="65"/>
                      <a:pt x="35" y="65"/>
                    </a:cubicBezTo>
                    <a:cubicBezTo>
                      <a:pt x="32" y="57"/>
                      <a:pt x="28" y="49"/>
                      <a:pt x="22" y="43"/>
                    </a:cubicBezTo>
                    <a:close/>
                  </a:path>
                </a:pathLst>
              </a:custGeom>
              <a:solidFill>
                <a:srgbClr val="838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70" name="Freeform 168">
                <a:extLst>
                  <a:ext uri="{FF2B5EF4-FFF2-40B4-BE49-F238E27FC236}">
                    <a16:creationId xmlns:a16="http://schemas.microsoft.com/office/drawing/2014/main" id="{52B7FF20-13D8-43FB-9B6E-52ED879A2BE4}"/>
                  </a:ext>
                </a:extLst>
              </p:cNvPr>
              <p:cNvSpPr>
                <a:spLocks/>
              </p:cNvSpPr>
              <p:nvPr/>
            </p:nvSpPr>
            <p:spPr bwMode="gray">
              <a:xfrm>
                <a:off x="4441" y="1878"/>
                <a:ext cx="235" cy="235"/>
              </a:xfrm>
              <a:custGeom>
                <a:avLst/>
                <a:gdLst>
                  <a:gd name="T0" fmla="*/ 62 w 130"/>
                  <a:gd name="T1" fmla="*/ 67 h 130"/>
                  <a:gd name="T2" fmla="*/ 0 w 130"/>
                  <a:gd name="T3" fmla="*/ 28 h 130"/>
                  <a:gd name="T4" fmla="*/ 105 w 130"/>
                  <a:gd name="T5" fmla="*/ 25 h 130"/>
                  <a:gd name="T6" fmla="*/ 102 w 130"/>
                  <a:gd name="T7" fmla="*/ 130 h 130"/>
                  <a:gd name="T8" fmla="*/ 62 w 130"/>
                  <a:gd name="T9" fmla="*/ 67 h 130"/>
                </a:gdLst>
                <a:ahLst/>
                <a:cxnLst>
                  <a:cxn ang="0">
                    <a:pos x="T0" y="T1"/>
                  </a:cxn>
                  <a:cxn ang="0">
                    <a:pos x="T2" y="T3"/>
                  </a:cxn>
                  <a:cxn ang="0">
                    <a:pos x="T4" y="T5"/>
                  </a:cxn>
                  <a:cxn ang="0">
                    <a:pos x="T6" y="T7"/>
                  </a:cxn>
                  <a:cxn ang="0">
                    <a:pos x="T8" y="T9"/>
                  </a:cxn>
                </a:cxnLst>
                <a:rect l="0" t="0" r="r" b="b"/>
                <a:pathLst>
                  <a:path w="130" h="130">
                    <a:moveTo>
                      <a:pt x="62" y="67"/>
                    </a:moveTo>
                    <a:cubicBezTo>
                      <a:pt x="34" y="39"/>
                      <a:pt x="6" y="21"/>
                      <a:pt x="0" y="28"/>
                    </a:cubicBezTo>
                    <a:cubicBezTo>
                      <a:pt x="35" y="2"/>
                      <a:pt x="79" y="0"/>
                      <a:pt x="105" y="25"/>
                    </a:cubicBezTo>
                    <a:cubicBezTo>
                      <a:pt x="130" y="51"/>
                      <a:pt x="128" y="95"/>
                      <a:pt x="102" y="130"/>
                    </a:cubicBezTo>
                    <a:cubicBezTo>
                      <a:pt x="108" y="124"/>
                      <a:pt x="91" y="96"/>
                      <a:pt x="62" y="67"/>
                    </a:cubicBezTo>
                    <a:close/>
                  </a:path>
                </a:pathLst>
              </a:custGeom>
              <a:solidFill>
                <a:srgbClr val="6166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71" name="Freeform 169">
                <a:extLst>
                  <a:ext uri="{FF2B5EF4-FFF2-40B4-BE49-F238E27FC236}">
                    <a16:creationId xmlns:a16="http://schemas.microsoft.com/office/drawing/2014/main" id="{36B5CF49-CFFD-490C-A400-5CD8BBF04A35}"/>
                  </a:ext>
                </a:extLst>
              </p:cNvPr>
              <p:cNvSpPr>
                <a:spLocks/>
              </p:cNvSpPr>
              <p:nvPr/>
            </p:nvSpPr>
            <p:spPr bwMode="gray">
              <a:xfrm>
                <a:off x="4430" y="1916"/>
                <a:ext cx="206" cy="208"/>
              </a:xfrm>
              <a:custGeom>
                <a:avLst/>
                <a:gdLst>
                  <a:gd name="T0" fmla="*/ 6 w 114"/>
                  <a:gd name="T1" fmla="*/ 7 h 115"/>
                  <a:gd name="T2" fmla="*/ 46 w 114"/>
                  <a:gd name="T3" fmla="*/ 69 h 115"/>
                  <a:gd name="T4" fmla="*/ 108 w 114"/>
                  <a:gd name="T5" fmla="*/ 109 h 115"/>
                  <a:gd name="T6" fmla="*/ 68 w 114"/>
                  <a:gd name="T7" fmla="*/ 46 h 115"/>
                  <a:gd name="T8" fmla="*/ 6 w 114"/>
                  <a:gd name="T9" fmla="*/ 7 h 115"/>
                </a:gdLst>
                <a:ahLst/>
                <a:cxnLst>
                  <a:cxn ang="0">
                    <a:pos x="T0" y="T1"/>
                  </a:cxn>
                  <a:cxn ang="0">
                    <a:pos x="T2" y="T3"/>
                  </a:cxn>
                  <a:cxn ang="0">
                    <a:pos x="T4" y="T5"/>
                  </a:cxn>
                  <a:cxn ang="0">
                    <a:pos x="T6" y="T7"/>
                  </a:cxn>
                  <a:cxn ang="0">
                    <a:pos x="T8" y="T9"/>
                  </a:cxn>
                </a:cxnLst>
                <a:rect l="0" t="0" r="r" b="b"/>
                <a:pathLst>
                  <a:path w="114" h="115">
                    <a:moveTo>
                      <a:pt x="6" y="7"/>
                    </a:moveTo>
                    <a:cubicBezTo>
                      <a:pt x="0" y="13"/>
                      <a:pt x="17" y="41"/>
                      <a:pt x="46" y="69"/>
                    </a:cubicBezTo>
                    <a:cubicBezTo>
                      <a:pt x="74" y="98"/>
                      <a:pt x="102" y="115"/>
                      <a:pt x="108" y="109"/>
                    </a:cubicBezTo>
                    <a:cubicBezTo>
                      <a:pt x="114" y="103"/>
                      <a:pt x="97" y="75"/>
                      <a:pt x="68" y="46"/>
                    </a:cubicBezTo>
                    <a:cubicBezTo>
                      <a:pt x="40" y="18"/>
                      <a:pt x="12" y="0"/>
                      <a:pt x="6" y="7"/>
                    </a:cubicBezTo>
                    <a:close/>
                  </a:path>
                </a:pathLst>
              </a:custGeom>
              <a:solidFill>
                <a:srgbClr val="524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72" name="Freeform 170">
                <a:extLst>
                  <a:ext uri="{FF2B5EF4-FFF2-40B4-BE49-F238E27FC236}">
                    <a16:creationId xmlns:a16="http://schemas.microsoft.com/office/drawing/2014/main" id="{711A1ACF-64CB-4F3C-9B90-579732061EEC}"/>
                  </a:ext>
                </a:extLst>
              </p:cNvPr>
              <p:cNvSpPr>
                <a:spLocks/>
              </p:cNvSpPr>
              <p:nvPr/>
            </p:nvSpPr>
            <p:spPr bwMode="gray">
              <a:xfrm>
                <a:off x="4499" y="1963"/>
                <a:ext cx="92" cy="92"/>
              </a:xfrm>
              <a:custGeom>
                <a:avLst/>
                <a:gdLst>
                  <a:gd name="T0" fmla="*/ 8 w 51"/>
                  <a:gd name="T1" fmla="*/ 0 h 51"/>
                  <a:gd name="T2" fmla="*/ 30 w 51"/>
                  <a:gd name="T3" fmla="*/ 20 h 51"/>
                  <a:gd name="T4" fmla="*/ 51 w 51"/>
                  <a:gd name="T5" fmla="*/ 43 h 51"/>
                  <a:gd name="T6" fmla="*/ 10 w 51"/>
                  <a:gd name="T7" fmla="*/ 41 h 51"/>
                  <a:gd name="T8" fmla="*/ 8 w 51"/>
                  <a:gd name="T9" fmla="*/ 0 h 51"/>
                </a:gdLst>
                <a:ahLst/>
                <a:cxnLst>
                  <a:cxn ang="0">
                    <a:pos x="T0" y="T1"/>
                  </a:cxn>
                  <a:cxn ang="0">
                    <a:pos x="T2" y="T3"/>
                  </a:cxn>
                  <a:cxn ang="0">
                    <a:pos x="T4" y="T5"/>
                  </a:cxn>
                  <a:cxn ang="0">
                    <a:pos x="T6" y="T7"/>
                  </a:cxn>
                  <a:cxn ang="0">
                    <a:pos x="T8" y="T9"/>
                  </a:cxn>
                </a:cxnLst>
                <a:rect l="0" t="0" r="r" b="b"/>
                <a:pathLst>
                  <a:path w="51" h="51">
                    <a:moveTo>
                      <a:pt x="8" y="0"/>
                    </a:moveTo>
                    <a:cubicBezTo>
                      <a:pt x="15" y="6"/>
                      <a:pt x="23" y="13"/>
                      <a:pt x="30" y="20"/>
                    </a:cubicBezTo>
                    <a:cubicBezTo>
                      <a:pt x="38" y="28"/>
                      <a:pt x="45" y="36"/>
                      <a:pt x="51" y="43"/>
                    </a:cubicBezTo>
                    <a:cubicBezTo>
                      <a:pt x="37" y="51"/>
                      <a:pt x="20" y="51"/>
                      <a:pt x="10" y="41"/>
                    </a:cubicBezTo>
                    <a:cubicBezTo>
                      <a:pt x="0" y="31"/>
                      <a:pt x="0" y="14"/>
                      <a:pt x="8" y="0"/>
                    </a:cubicBezTo>
                    <a:close/>
                  </a:path>
                </a:pathLst>
              </a:custGeom>
              <a:solidFill>
                <a:srgbClr val="AE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73" name="Freeform 171">
                <a:extLst>
                  <a:ext uri="{FF2B5EF4-FFF2-40B4-BE49-F238E27FC236}">
                    <a16:creationId xmlns:a16="http://schemas.microsoft.com/office/drawing/2014/main" id="{BACB5D40-F8E9-44DB-B99C-AE3623E19B53}"/>
                  </a:ext>
                </a:extLst>
              </p:cNvPr>
              <p:cNvSpPr>
                <a:spLocks/>
              </p:cNvSpPr>
              <p:nvPr/>
            </p:nvSpPr>
            <p:spPr bwMode="gray">
              <a:xfrm>
                <a:off x="4629" y="2100"/>
                <a:ext cx="5" cy="159"/>
              </a:xfrm>
              <a:custGeom>
                <a:avLst/>
                <a:gdLst>
                  <a:gd name="T0" fmla="*/ 2 w 3"/>
                  <a:gd name="T1" fmla="*/ 88 h 88"/>
                  <a:gd name="T2" fmla="*/ 0 w 3"/>
                  <a:gd name="T3" fmla="*/ 88 h 88"/>
                  <a:gd name="T4" fmla="*/ 0 w 3"/>
                  <a:gd name="T5" fmla="*/ 4 h 88"/>
                  <a:gd name="T6" fmla="*/ 3 w 3"/>
                  <a:gd name="T7" fmla="*/ 0 h 88"/>
                  <a:gd name="T8" fmla="*/ 3 w 3"/>
                  <a:gd name="T9" fmla="*/ 88 h 88"/>
                  <a:gd name="T10" fmla="*/ 2 w 3"/>
                  <a:gd name="T11" fmla="*/ 88 h 88"/>
                </a:gdLst>
                <a:ahLst/>
                <a:cxnLst>
                  <a:cxn ang="0">
                    <a:pos x="T0" y="T1"/>
                  </a:cxn>
                  <a:cxn ang="0">
                    <a:pos x="T2" y="T3"/>
                  </a:cxn>
                  <a:cxn ang="0">
                    <a:pos x="T4" y="T5"/>
                  </a:cxn>
                  <a:cxn ang="0">
                    <a:pos x="T6" y="T7"/>
                  </a:cxn>
                  <a:cxn ang="0">
                    <a:pos x="T8" y="T9"/>
                  </a:cxn>
                  <a:cxn ang="0">
                    <a:pos x="T10" y="T11"/>
                  </a:cxn>
                </a:cxnLst>
                <a:rect l="0" t="0" r="r" b="b"/>
                <a:pathLst>
                  <a:path w="3" h="88">
                    <a:moveTo>
                      <a:pt x="2" y="88"/>
                    </a:moveTo>
                    <a:cubicBezTo>
                      <a:pt x="1" y="88"/>
                      <a:pt x="1" y="88"/>
                      <a:pt x="0" y="88"/>
                    </a:cubicBezTo>
                    <a:cubicBezTo>
                      <a:pt x="0" y="4"/>
                      <a:pt x="0" y="4"/>
                      <a:pt x="0" y="4"/>
                    </a:cubicBezTo>
                    <a:cubicBezTo>
                      <a:pt x="1" y="3"/>
                      <a:pt x="2" y="1"/>
                      <a:pt x="3" y="0"/>
                    </a:cubicBezTo>
                    <a:cubicBezTo>
                      <a:pt x="3" y="88"/>
                      <a:pt x="3" y="88"/>
                      <a:pt x="3" y="88"/>
                    </a:cubicBezTo>
                    <a:cubicBezTo>
                      <a:pt x="3" y="88"/>
                      <a:pt x="2" y="88"/>
                      <a:pt x="2" y="88"/>
                    </a:cubicBezTo>
                    <a:close/>
                  </a:path>
                </a:pathLst>
              </a:cu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74" name="Oval 172">
                <a:extLst>
                  <a:ext uri="{FF2B5EF4-FFF2-40B4-BE49-F238E27FC236}">
                    <a16:creationId xmlns:a16="http://schemas.microsoft.com/office/drawing/2014/main" id="{9E6CFE33-72DA-4765-89F2-A15B61521272}"/>
                  </a:ext>
                </a:extLst>
              </p:cNvPr>
              <p:cNvSpPr>
                <a:spLocks noChangeArrowheads="1"/>
              </p:cNvSpPr>
              <p:nvPr/>
            </p:nvSpPr>
            <p:spPr bwMode="gray">
              <a:xfrm>
                <a:off x="4614" y="2259"/>
                <a:ext cx="35" cy="34"/>
              </a:xfrm>
              <a:prstGeom prst="ellipse">
                <a:avLst/>
              </a:pr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75" name="Freeform 173">
                <a:extLst>
                  <a:ext uri="{FF2B5EF4-FFF2-40B4-BE49-F238E27FC236}">
                    <a16:creationId xmlns:a16="http://schemas.microsoft.com/office/drawing/2014/main" id="{95C6B987-783D-431F-934E-E2261D4B00BA}"/>
                  </a:ext>
                </a:extLst>
              </p:cNvPr>
              <p:cNvSpPr>
                <a:spLocks/>
              </p:cNvSpPr>
              <p:nvPr/>
            </p:nvSpPr>
            <p:spPr bwMode="gray">
              <a:xfrm>
                <a:off x="4138" y="2358"/>
                <a:ext cx="131" cy="206"/>
              </a:xfrm>
              <a:custGeom>
                <a:avLst/>
                <a:gdLst>
                  <a:gd name="T0" fmla="*/ 117 w 131"/>
                  <a:gd name="T1" fmla="*/ 206 h 206"/>
                  <a:gd name="T2" fmla="*/ 14 w 131"/>
                  <a:gd name="T3" fmla="*/ 206 h 206"/>
                  <a:gd name="T4" fmla="*/ 0 w 131"/>
                  <a:gd name="T5" fmla="*/ 0 h 206"/>
                  <a:gd name="T6" fmla="*/ 131 w 131"/>
                  <a:gd name="T7" fmla="*/ 0 h 206"/>
                  <a:gd name="T8" fmla="*/ 117 w 131"/>
                  <a:gd name="T9" fmla="*/ 206 h 206"/>
                </a:gdLst>
                <a:ahLst/>
                <a:cxnLst>
                  <a:cxn ang="0">
                    <a:pos x="T0" y="T1"/>
                  </a:cxn>
                  <a:cxn ang="0">
                    <a:pos x="T2" y="T3"/>
                  </a:cxn>
                  <a:cxn ang="0">
                    <a:pos x="T4" y="T5"/>
                  </a:cxn>
                  <a:cxn ang="0">
                    <a:pos x="T6" y="T7"/>
                  </a:cxn>
                  <a:cxn ang="0">
                    <a:pos x="T8" y="T9"/>
                  </a:cxn>
                </a:cxnLst>
                <a:rect l="0" t="0" r="r" b="b"/>
                <a:pathLst>
                  <a:path w="131" h="206">
                    <a:moveTo>
                      <a:pt x="117" y="206"/>
                    </a:moveTo>
                    <a:lnTo>
                      <a:pt x="14" y="206"/>
                    </a:lnTo>
                    <a:lnTo>
                      <a:pt x="0" y="0"/>
                    </a:lnTo>
                    <a:lnTo>
                      <a:pt x="131" y="0"/>
                    </a:lnTo>
                    <a:lnTo>
                      <a:pt x="117" y="206"/>
                    </a:lnTo>
                    <a:close/>
                  </a:path>
                </a:pathLst>
              </a:custGeom>
              <a:solidFill>
                <a:srgbClr val="C99E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76" name="Freeform 174">
                <a:extLst>
                  <a:ext uri="{FF2B5EF4-FFF2-40B4-BE49-F238E27FC236}">
                    <a16:creationId xmlns:a16="http://schemas.microsoft.com/office/drawing/2014/main" id="{2F34E1C9-B20F-404F-8F25-23127B46ABC2}"/>
                  </a:ext>
                </a:extLst>
              </p:cNvPr>
              <p:cNvSpPr>
                <a:spLocks/>
              </p:cNvSpPr>
              <p:nvPr/>
            </p:nvSpPr>
            <p:spPr bwMode="gray">
              <a:xfrm>
                <a:off x="4136" y="2416"/>
                <a:ext cx="135" cy="83"/>
              </a:xfrm>
              <a:custGeom>
                <a:avLst/>
                <a:gdLst>
                  <a:gd name="T0" fmla="*/ 130 w 135"/>
                  <a:gd name="T1" fmla="*/ 83 h 83"/>
                  <a:gd name="T2" fmla="*/ 135 w 135"/>
                  <a:gd name="T3" fmla="*/ 0 h 83"/>
                  <a:gd name="T4" fmla="*/ 0 w 135"/>
                  <a:gd name="T5" fmla="*/ 0 h 83"/>
                  <a:gd name="T6" fmla="*/ 7 w 135"/>
                  <a:gd name="T7" fmla="*/ 83 h 83"/>
                  <a:gd name="T8" fmla="*/ 130 w 135"/>
                  <a:gd name="T9" fmla="*/ 83 h 83"/>
                </a:gdLst>
                <a:ahLst/>
                <a:cxnLst>
                  <a:cxn ang="0">
                    <a:pos x="T0" y="T1"/>
                  </a:cxn>
                  <a:cxn ang="0">
                    <a:pos x="T2" y="T3"/>
                  </a:cxn>
                  <a:cxn ang="0">
                    <a:pos x="T4" y="T5"/>
                  </a:cxn>
                  <a:cxn ang="0">
                    <a:pos x="T6" y="T7"/>
                  </a:cxn>
                  <a:cxn ang="0">
                    <a:pos x="T8" y="T9"/>
                  </a:cxn>
                </a:cxnLst>
                <a:rect l="0" t="0" r="r" b="b"/>
                <a:pathLst>
                  <a:path w="135" h="83">
                    <a:moveTo>
                      <a:pt x="130" y="83"/>
                    </a:moveTo>
                    <a:lnTo>
                      <a:pt x="135" y="0"/>
                    </a:lnTo>
                    <a:lnTo>
                      <a:pt x="0" y="0"/>
                    </a:lnTo>
                    <a:lnTo>
                      <a:pt x="7" y="83"/>
                    </a:lnTo>
                    <a:lnTo>
                      <a:pt x="130" y="83"/>
                    </a:lnTo>
                    <a:close/>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77" name="Rectangle 175">
                <a:extLst>
                  <a:ext uri="{FF2B5EF4-FFF2-40B4-BE49-F238E27FC236}">
                    <a16:creationId xmlns:a16="http://schemas.microsoft.com/office/drawing/2014/main" id="{A7289399-22C2-4B43-B940-8F9B7FF15CC6}"/>
                  </a:ext>
                </a:extLst>
              </p:cNvPr>
              <p:cNvSpPr>
                <a:spLocks noChangeArrowheads="1"/>
              </p:cNvSpPr>
              <p:nvPr/>
            </p:nvSpPr>
            <p:spPr bwMode="gray">
              <a:xfrm>
                <a:off x="4127" y="2333"/>
                <a:ext cx="153" cy="25"/>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78" name="Rectangle 176">
                <a:extLst>
                  <a:ext uri="{FF2B5EF4-FFF2-40B4-BE49-F238E27FC236}">
                    <a16:creationId xmlns:a16="http://schemas.microsoft.com/office/drawing/2014/main" id="{A6CB5393-3536-404E-AFD5-BF20C36D082C}"/>
                  </a:ext>
                </a:extLst>
              </p:cNvPr>
              <p:cNvSpPr>
                <a:spLocks noChangeArrowheads="1"/>
              </p:cNvSpPr>
              <p:nvPr/>
            </p:nvSpPr>
            <p:spPr bwMode="gray">
              <a:xfrm>
                <a:off x="4152" y="2319"/>
                <a:ext cx="103" cy="14"/>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79" name="Rectangle 177">
                <a:extLst>
                  <a:ext uri="{FF2B5EF4-FFF2-40B4-BE49-F238E27FC236}">
                    <a16:creationId xmlns:a16="http://schemas.microsoft.com/office/drawing/2014/main" id="{EA0F32CD-44B7-4EB7-BE72-A5397EB88DFE}"/>
                  </a:ext>
                </a:extLst>
              </p:cNvPr>
              <p:cNvSpPr>
                <a:spLocks noChangeArrowheads="1"/>
              </p:cNvSpPr>
              <p:nvPr/>
            </p:nvSpPr>
            <p:spPr bwMode="gray">
              <a:xfrm>
                <a:off x="4452" y="2198"/>
                <a:ext cx="108" cy="366"/>
              </a:xfrm>
              <a:prstGeom prst="rect">
                <a:avLst/>
              </a:prstGeom>
              <a:solidFill>
                <a:srgbClr val="48B1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80" name="Rectangle 178">
                <a:extLst>
                  <a:ext uri="{FF2B5EF4-FFF2-40B4-BE49-F238E27FC236}">
                    <a16:creationId xmlns:a16="http://schemas.microsoft.com/office/drawing/2014/main" id="{876963F0-A332-470F-9538-DCFBEE0FD816}"/>
                  </a:ext>
                </a:extLst>
              </p:cNvPr>
              <p:cNvSpPr>
                <a:spLocks noChangeArrowheads="1"/>
              </p:cNvSpPr>
              <p:nvPr/>
            </p:nvSpPr>
            <p:spPr bwMode="gray">
              <a:xfrm>
                <a:off x="4560" y="2198"/>
                <a:ext cx="181" cy="366"/>
              </a:xfrm>
              <a:prstGeom prst="rect">
                <a:avLst/>
              </a:prstGeom>
              <a:solidFill>
                <a:srgbClr val="2D90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81" name="Rectangle 179">
                <a:extLst>
                  <a:ext uri="{FF2B5EF4-FFF2-40B4-BE49-F238E27FC236}">
                    <a16:creationId xmlns:a16="http://schemas.microsoft.com/office/drawing/2014/main" id="{98CBBFC0-55EC-42DB-A2C5-E757C195BDF3}"/>
                  </a:ext>
                </a:extLst>
              </p:cNvPr>
              <p:cNvSpPr>
                <a:spLocks noChangeArrowheads="1"/>
              </p:cNvSpPr>
              <p:nvPr/>
            </p:nvSpPr>
            <p:spPr bwMode="gray">
              <a:xfrm>
                <a:off x="4475" y="2245"/>
                <a:ext cx="62" cy="1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82" name="Oval 180">
                <a:extLst>
                  <a:ext uri="{FF2B5EF4-FFF2-40B4-BE49-F238E27FC236}">
                    <a16:creationId xmlns:a16="http://schemas.microsoft.com/office/drawing/2014/main" id="{C71CEFA6-B7C3-44CD-8311-AF101C93DFA6}"/>
                  </a:ext>
                </a:extLst>
              </p:cNvPr>
              <p:cNvSpPr>
                <a:spLocks noChangeArrowheads="1"/>
              </p:cNvSpPr>
              <p:nvPr/>
            </p:nvSpPr>
            <p:spPr bwMode="gray">
              <a:xfrm>
                <a:off x="4474" y="2470"/>
                <a:ext cx="65" cy="6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83" name="Oval 181">
                <a:extLst>
                  <a:ext uri="{FF2B5EF4-FFF2-40B4-BE49-F238E27FC236}">
                    <a16:creationId xmlns:a16="http://schemas.microsoft.com/office/drawing/2014/main" id="{C364BECE-A968-45DF-B144-1E52F0A47EB7}"/>
                  </a:ext>
                </a:extLst>
              </p:cNvPr>
              <p:cNvSpPr>
                <a:spLocks noChangeArrowheads="1"/>
              </p:cNvSpPr>
              <p:nvPr/>
            </p:nvSpPr>
            <p:spPr bwMode="gray">
              <a:xfrm>
                <a:off x="4484" y="2481"/>
                <a:ext cx="44" cy="44"/>
              </a:xfrm>
              <a:prstGeom prst="ellipse">
                <a:avLst/>
              </a:pr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84" name="Rectangle 182">
                <a:extLst>
                  <a:ext uri="{FF2B5EF4-FFF2-40B4-BE49-F238E27FC236}">
                    <a16:creationId xmlns:a16="http://schemas.microsoft.com/office/drawing/2014/main" id="{8BC5D37A-3058-465C-A88D-727A22051971}"/>
                  </a:ext>
                </a:extLst>
              </p:cNvPr>
              <p:cNvSpPr>
                <a:spLocks noChangeArrowheads="1"/>
              </p:cNvSpPr>
              <p:nvPr/>
            </p:nvSpPr>
            <p:spPr bwMode="gray">
              <a:xfrm>
                <a:off x="4340" y="2198"/>
                <a:ext cx="108" cy="366"/>
              </a:xfrm>
              <a:prstGeom prst="rect">
                <a:avLst/>
              </a:prstGeom>
              <a:solidFill>
                <a:srgbClr val="4438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85" name="Rectangle 183">
                <a:extLst>
                  <a:ext uri="{FF2B5EF4-FFF2-40B4-BE49-F238E27FC236}">
                    <a16:creationId xmlns:a16="http://schemas.microsoft.com/office/drawing/2014/main" id="{239E7686-1A6E-411F-8A39-2067AA52ADD8}"/>
                  </a:ext>
                </a:extLst>
              </p:cNvPr>
              <p:cNvSpPr>
                <a:spLocks noChangeArrowheads="1"/>
              </p:cNvSpPr>
              <p:nvPr/>
            </p:nvSpPr>
            <p:spPr bwMode="gray">
              <a:xfrm>
                <a:off x="4363" y="2245"/>
                <a:ext cx="62" cy="1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86" name="Oval 184">
                <a:extLst>
                  <a:ext uri="{FF2B5EF4-FFF2-40B4-BE49-F238E27FC236}">
                    <a16:creationId xmlns:a16="http://schemas.microsoft.com/office/drawing/2014/main" id="{A534F8A9-F0AF-4F99-B795-19131D0619F3}"/>
                  </a:ext>
                </a:extLst>
              </p:cNvPr>
              <p:cNvSpPr>
                <a:spLocks noChangeArrowheads="1"/>
              </p:cNvSpPr>
              <p:nvPr/>
            </p:nvSpPr>
            <p:spPr bwMode="gray">
              <a:xfrm>
                <a:off x="4362" y="2470"/>
                <a:ext cx="65" cy="6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87" name="Oval 185">
                <a:extLst>
                  <a:ext uri="{FF2B5EF4-FFF2-40B4-BE49-F238E27FC236}">
                    <a16:creationId xmlns:a16="http://schemas.microsoft.com/office/drawing/2014/main" id="{0F7A5C85-D0D7-46CF-A8AC-32B9A4AD7660}"/>
                  </a:ext>
                </a:extLst>
              </p:cNvPr>
              <p:cNvSpPr>
                <a:spLocks noChangeArrowheads="1"/>
              </p:cNvSpPr>
              <p:nvPr/>
            </p:nvSpPr>
            <p:spPr bwMode="gray">
              <a:xfrm>
                <a:off x="4372" y="2481"/>
                <a:ext cx="44" cy="44"/>
              </a:xfrm>
              <a:prstGeom prst="ellipse">
                <a:avLst/>
              </a:pr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88" name="Rectangle 186">
                <a:extLst>
                  <a:ext uri="{FF2B5EF4-FFF2-40B4-BE49-F238E27FC236}">
                    <a16:creationId xmlns:a16="http://schemas.microsoft.com/office/drawing/2014/main" id="{B6D49561-FFE5-46D4-97EF-D259320B580C}"/>
                  </a:ext>
                </a:extLst>
              </p:cNvPr>
              <p:cNvSpPr>
                <a:spLocks noChangeArrowheads="1"/>
              </p:cNvSpPr>
              <p:nvPr/>
            </p:nvSpPr>
            <p:spPr bwMode="gray">
              <a:xfrm>
                <a:off x="2992" y="1345"/>
                <a:ext cx="33" cy="242"/>
              </a:xfrm>
              <a:prstGeom prst="rect">
                <a:avLst/>
              </a:prstGeom>
              <a:solidFill>
                <a:srgbClr val="4438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89" name="Rectangle 187">
                <a:extLst>
                  <a:ext uri="{FF2B5EF4-FFF2-40B4-BE49-F238E27FC236}">
                    <a16:creationId xmlns:a16="http://schemas.microsoft.com/office/drawing/2014/main" id="{0A308CED-7EFE-45B9-B321-14E1726A6488}"/>
                  </a:ext>
                </a:extLst>
              </p:cNvPr>
              <p:cNvSpPr>
                <a:spLocks noChangeArrowheads="1"/>
              </p:cNvSpPr>
              <p:nvPr/>
            </p:nvSpPr>
            <p:spPr bwMode="gray">
              <a:xfrm>
                <a:off x="3025" y="1367"/>
                <a:ext cx="43" cy="220"/>
              </a:xfrm>
              <a:prstGeom prst="rect">
                <a:avLst/>
              </a:prstGeom>
              <a:solidFill>
                <a:srgbClr val="5CC4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90" name="Rectangle 188">
                <a:extLst>
                  <a:ext uri="{FF2B5EF4-FFF2-40B4-BE49-F238E27FC236}">
                    <a16:creationId xmlns:a16="http://schemas.microsoft.com/office/drawing/2014/main" id="{6E0548BD-0BDD-4C11-91FC-18D18500A61A}"/>
                  </a:ext>
                </a:extLst>
              </p:cNvPr>
              <p:cNvSpPr>
                <a:spLocks noChangeArrowheads="1"/>
              </p:cNvSpPr>
              <p:nvPr/>
            </p:nvSpPr>
            <p:spPr bwMode="gray">
              <a:xfrm>
                <a:off x="3068" y="1367"/>
                <a:ext cx="90" cy="220"/>
              </a:xfrm>
              <a:prstGeom prst="rect">
                <a:avLst/>
              </a:prstGeom>
              <a:solidFill>
                <a:srgbClr val="37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91" name="Rectangle 189">
                <a:extLst>
                  <a:ext uri="{FF2B5EF4-FFF2-40B4-BE49-F238E27FC236}">
                    <a16:creationId xmlns:a16="http://schemas.microsoft.com/office/drawing/2014/main" id="{EDF3E1A5-741C-42C1-8299-3DE4115AA397}"/>
                  </a:ext>
                </a:extLst>
              </p:cNvPr>
              <p:cNvSpPr>
                <a:spLocks noChangeArrowheads="1"/>
              </p:cNvSpPr>
              <p:nvPr/>
            </p:nvSpPr>
            <p:spPr bwMode="gray">
              <a:xfrm>
                <a:off x="2949" y="1354"/>
                <a:ext cx="43" cy="2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92" name="Freeform 190">
                <a:extLst>
                  <a:ext uri="{FF2B5EF4-FFF2-40B4-BE49-F238E27FC236}">
                    <a16:creationId xmlns:a16="http://schemas.microsoft.com/office/drawing/2014/main" id="{40CA7632-59BF-4E84-B049-EBD59EA6E8DE}"/>
                  </a:ext>
                </a:extLst>
              </p:cNvPr>
              <p:cNvSpPr>
                <a:spLocks/>
              </p:cNvSpPr>
              <p:nvPr/>
            </p:nvSpPr>
            <p:spPr bwMode="gray">
              <a:xfrm>
                <a:off x="3066" y="1349"/>
                <a:ext cx="62" cy="238"/>
              </a:xfrm>
              <a:custGeom>
                <a:avLst/>
                <a:gdLst>
                  <a:gd name="T0" fmla="*/ 62 w 62"/>
                  <a:gd name="T1" fmla="*/ 235 h 238"/>
                  <a:gd name="T2" fmla="*/ 38 w 62"/>
                  <a:gd name="T3" fmla="*/ 238 h 238"/>
                  <a:gd name="T4" fmla="*/ 0 w 62"/>
                  <a:gd name="T5" fmla="*/ 3 h 238"/>
                  <a:gd name="T6" fmla="*/ 24 w 62"/>
                  <a:gd name="T7" fmla="*/ 0 h 238"/>
                  <a:gd name="T8" fmla="*/ 62 w 62"/>
                  <a:gd name="T9" fmla="*/ 235 h 238"/>
                </a:gdLst>
                <a:ahLst/>
                <a:cxnLst>
                  <a:cxn ang="0">
                    <a:pos x="T0" y="T1"/>
                  </a:cxn>
                  <a:cxn ang="0">
                    <a:pos x="T2" y="T3"/>
                  </a:cxn>
                  <a:cxn ang="0">
                    <a:pos x="T4" y="T5"/>
                  </a:cxn>
                  <a:cxn ang="0">
                    <a:pos x="T6" y="T7"/>
                  </a:cxn>
                  <a:cxn ang="0">
                    <a:pos x="T8" y="T9"/>
                  </a:cxn>
                </a:cxnLst>
                <a:rect l="0" t="0" r="r" b="b"/>
                <a:pathLst>
                  <a:path w="62" h="238">
                    <a:moveTo>
                      <a:pt x="62" y="235"/>
                    </a:moveTo>
                    <a:lnTo>
                      <a:pt x="38" y="238"/>
                    </a:lnTo>
                    <a:lnTo>
                      <a:pt x="0" y="3"/>
                    </a:lnTo>
                    <a:lnTo>
                      <a:pt x="24" y="0"/>
                    </a:lnTo>
                    <a:lnTo>
                      <a:pt x="62" y="235"/>
                    </a:lnTo>
                    <a:close/>
                  </a:path>
                </a:pathLst>
              </a:custGeom>
              <a:solidFill>
                <a:srgbClr val="FFD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93" name="Freeform 191">
                <a:extLst>
                  <a:ext uri="{FF2B5EF4-FFF2-40B4-BE49-F238E27FC236}">
                    <a16:creationId xmlns:a16="http://schemas.microsoft.com/office/drawing/2014/main" id="{CCDE08D2-C8F8-45B7-9561-AD429FB71A5B}"/>
                  </a:ext>
                </a:extLst>
              </p:cNvPr>
              <p:cNvSpPr>
                <a:spLocks/>
              </p:cNvSpPr>
              <p:nvPr/>
            </p:nvSpPr>
            <p:spPr bwMode="gray">
              <a:xfrm>
                <a:off x="3090" y="1349"/>
                <a:ext cx="106" cy="235"/>
              </a:xfrm>
              <a:custGeom>
                <a:avLst/>
                <a:gdLst>
                  <a:gd name="T0" fmla="*/ 0 w 106"/>
                  <a:gd name="T1" fmla="*/ 0 h 235"/>
                  <a:gd name="T2" fmla="*/ 38 w 106"/>
                  <a:gd name="T3" fmla="*/ 235 h 235"/>
                  <a:gd name="T4" fmla="*/ 106 w 106"/>
                  <a:gd name="T5" fmla="*/ 235 h 235"/>
                  <a:gd name="T6" fmla="*/ 68 w 106"/>
                  <a:gd name="T7" fmla="*/ 0 h 235"/>
                  <a:gd name="T8" fmla="*/ 0 w 106"/>
                  <a:gd name="T9" fmla="*/ 0 h 235"/>
                </a:gdLst>
                <a:ahLst/>
                <a:cxnLst>
                  <a:cxn ang="0">
                    <a:pos x="T0" y="T1"/>
                  </a:cxn>
                  <a:cxn ang="0">
                    <a:pos x="T2" y="T3"/>
                  </a:cxn>
                  <a:cxn ang="0">
                    <a:pos x="T4" y="T5"/>
                  </a:cxn>
                  <a:cxn ang="0">
                    <a:pos x="T6" y="T7"/>
                  </a:cxn>
                  <a:cxn ang="0">
                    <a:pos x="T8" y="T9"/>
                  </a:cxn>
                </a:cxnLst>
                <a:rect l="0" t="0" r="r" b="b"/>
                <a:pathLst>
                  <a:path w="106" h="235">
                    <a:moveTo>
                      <a:pt x="0" y="0"/>
                    </a:moveTo>
                    <a:lnTo>
                      <a:pt x="38" y="235"/>
                    </a:lnTo>
                    <a:lnTo>
                      <a:pt x="106" y="235"/>
                    </a:lnTo>
                    <a:lnTo>
                      <a:pt x="68" y="0"/>
                    </a:lnTo>
                    <a:lnTo>
                      <a:pt x="0" y="0"/>
                    </a:lnTo>
                    <a:close/>
                  </a:path>
                </a:pathLst>
              </a:custGeom>
              <a:solidFill>
                <a:srgbClr val="EFB8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94" name="Freeform 192">
                <a:extLst>
                  <a:ext uri="{FF2B5EF4-FFF2-40B4-BE49-F238E27FC236}">
                    <a16:creationId xmlns:a16="http://schemas.microsoft.com/office/drawing/2014/main" id="{6FE31BCB-5380-471E-9EFE-A3E46A611FA9}"/>
                  </a:ext>
                </a:extLst>
              </p:cNvPr>
              <p:cNvSpPr>
                <a:spLocks/>
              </p:cNvSpPr>
              <p:nvPr/>
            </p:nvSpPr>
            <p:spPr bwMode="gray">
              <a:xfrm>
                <a:off x="3104" y="1584"/>
                <a:ext cx="92" cy="3"/>
              </a:xfrm>
              <a:custGeom>
                <a:avLst/>
                <a:gdLst>
                  <a:gd name="T0" fmla="*/ 24 w 92"/>
                  <a:gd name="T1" fmla="*/ 0 h 3"/>
                  <a:gd name="T2" fmla="*/ 92 w 92"/>
                  <a:gd name="T3" fmla="*/ 0 h 3"/>
                  <a:gd name="T4" fmla="*/ 69 w 92"/>
                  <a:gd name="T5" fmla="*/ 3 h 3"/>
                  <a:gd name="T6" fmla="*/ 0 w 92"/>
                  <a:gd name="T7" fmla="*/ 3 h 3"/>
                  <a:gd name="T8" fmla="*/ 24 w 92"/>
                  <a:gd name="T9" fmla="*/ 0 h 3"/>
                </a:gdLst>
                <a:ahLst/>
                <a:cxnLst>
                  <a:cxn ang="0">
                    <a:pos x="T0" y="T1"/>
                  </a:cxn>
                  <a:cxn ang="0">
                    <a:pos x="T2" y="T3"/>
                  </a:cxn>
                  <a:cxn ang="0">
                    <a:pos x="T4" y="T5"/>
                  </a:cxn>
                  <a:cxn ang="0">
                    <a:pos x="T6" y="T7"/>
                  </a:cxn>
                  <a:cxn ang="0">
                    <a:pos x="T8" y="T9"/>
                  </a:cxn>
                </a:cxnLst>
                <a:rect l="0" t="0" r="r" b="b"/>
                <a:pathLst>
                  <a:path w="92" h="3">
                    <a:moveTo>
                      <a:pt x="24" y="0"/>
                    </a:moveTo>
                    <a:lnTo>
                      <a:pt x="92" y="0"/>
                    </a:lnTo>
                    <a:lnTo>
                      <a:pt x="69" y="3"/>
                    </a:lnTo>
                    <a:lnTo>
                      <a:pt x="0" y="3"/>
                    </a:lnTo>
                    <a:lnTo>
                      <a:pt x="24" y="0"/>
                    </a:lnTo>
                    <a:close/>
                  </a:path>
                </a:pathLst>
              </a:custGeom>
              <a:solidFill>
                <a:srgbClr val="E297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95" name="Rectangle 193">
                <a:extLst>
                  <a:ext uri="{FF2B5EF4-FFF2-40B4-BE49-F238E27FC236}">
                    <a16:creationId xmlns:a16="http://schemas.microsoft.com/office/drawing/2014/main" id="{F76B0BEC-FAA6-4448-986A-AFBFC0A6AF98}"/>
                  </a:ext>
                </a:extLst>
              </p:cNvPr>
              <p:cNvSpPr>
                <a:spLocks noChangeArrowheads="1"/>
              </p:cNvSpPr>
              <p:nvPr/>
            </p:nvSpPr>
            <p:spPr bwMode="gray">
              <a:xfrm>
                <a:off x="3310" y="1394"/>
                <a:ext cx="96" cy="146"/>
              </a:xfrm>
              <a:prstGeom prst="rect">
                <a:avLst/>
              </a:prstGeom>
              <a:solidFill>
                <a:srgbClr val="99B2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96" name="Freeform 194">
                <a:extLst>
                  <a:ext uri="{FF2B5EF4-FFF2-40B4-BE49-F238E27FC236}">
                    <a16:creationId xmlns:a16="http://schemas.microsoft.com/office/drawing/2014/main" id="{EE5B4A3F-EF68-450D-8075-B3342385E6DC}"/>
                  </a:ext>
                </a:extLst>
              </p:cNvPr>
              <p:cNvSpPr>
                <a:spLocks/>
              </p:cNvSpPr>
              <p:nvPr/>
            </p:nvSpPr>
            <p:spPr bwMode="gray">
              <a:xfrm>
                <a:off x="3310" y="1425"/>
                <a:ext cx="96" cy="115"/>
              </a:xfrm>
              <a:custGeom>
                <a:avLst/>
                <a:gdLst>
                  <a:gd name="T0" fmla="*/ 53 w 53"/>
                  <a:gd name="T1" fmla="*/ 0 h 64"/>
                  <a:gd name="T2" fmla="*/ 50 w 53"/>
                  <a:gd name="T3" fmla="*/ 1 h 64"/>
                  <a:gd name="T4" fmla="*/ 46 w 53"/>
                  <a:gd name="T5" fmla="*/ 12 h 64"/>
                  <a:gd name="T6" fmla="*/ 37 w 53"/>
                  <a:gd name="T7" fmla="*/ 19 h 64"/>
                  <a:gd name="T8" fmla="*/ 27 w 53"/>
                  <a:gd name="T9" fmla="*/ 12 h 64"/>
                  <a:gd name="T10" fmla="*/ 17 w 53"/>
                  <a:gd name="T11" fmla="*/ 28 h 64"/>
                  <a:gd name="T12" fmla="*/ 7 w 53"/>
                  <a:gd name="T13" fmla="*/ 40 h 64"/>
                  <a:gd name="T14" fmla="*/ 0 w 53"/>
                  <a:gd name="T15" fmla="*/ 41 h 64"/>
                  <a:gd name="T16" fmla="*/ 0 w 53"/>
                  <a:gd name="T17" fmla="*/ 64 h 64"/>
                  <a:gd name="T18" fmla="*/ 53 w 53"/>
                  <a:gd name="T19" fmla="*/ 64 h 64"/>
                  <a:gd name="T20" fmla="*/ 53 w 53"/>
                  <a:gd name="T2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64">
                    <a:moveTo>
                      <a:pt x="53" y="0"/>
                    </a:moveTo>
                    <a:cubicBezTo>
                      <a:pt x="52" y="0"/>
                      <a:pt x="51" y="1"/>
                      <a:pt x="50" y="1"/>
                    </a:cubicBezTo>
                    <a:cubicBezTo>
                      <a:pt x="48" y="4"/>
                      <a:pt x="48" y="8"/>
                      <a:pt x="46" y="12"/>
                    </a:cubicBezTo>
                    <a:cubicBezTo>
                      <a:pt x="44" y="14"/>
                      <a:pt x="40" y="20"/>
                      <a:pt x="37" y="19"/>
                    </a:cubicBezTo>
                    <a:cubicBezTo>
                      <a:pt x="35" y="18"/>
                      <a:pt x="33" y="11"/>
                      <a:pt x="27" y="12"/>
                    </a:cubicBezTo>
                    <a:cubicBezTo>
                      <a:pt x="22" y="13"/>
                      <a:pt x="22" y="28"/>
                      <a:pt x="17" y="28"/>
                    </a:cubicBezTo>
                    <a:cubicBezTo>
                      <a:pt x="11" y="27"/>
                      <a:pt x="10" y="39"/>
                      <a:pt x="7" y="40"/>
                    </a:cubicBezTo>
                    <a:cubicBezTo>
                      <a:pt x="6" y="41"/>
                      <a:pt x="2" y="41"/>
                      <a:pt x="0" y="41"/>
                    </a:cubicBezTo>
                    <a:cubicBezTo>
                      <a:pt x="0" y="64"/>
                      <a:pt x="0" y="64"/>
                      <a:pt x="0" y="64"/>
                    </a:cubicBezTo>
                    <a:cubicBezTo>
                      <a:pt x="53" y="64"/>
                      <a:pt x="53" y="64"/>
                      <a:pt x="53" y="64"/>
                    </a:cubicBezTo>
                    <a:lnTo>
                      <a:pt x="53" y="0"/>
                    </a:lnTo>
                    <a:close/>
                  </a:path>
                </a:pathLst>
              </a:custGeom>
              <a:solidFill>
                <a:srgbClr val="8198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597" name="Freeform 195">
                <a:extLst>
                  <a:ext uri="{FF2B5EF4-FFF2-40B4-BE49-F238E27FC236}">
                    <a16:creationId xmlns:a16="http://schemas.microsoft.com/office/drawing/2014/main" id="{D642DA2B-AE2C-43D3-8B2A-A8AB504DA767}"/>
                  </a:ext>
                </a:extLst>
              </p:cNvPr>
              <p:cNvSpPr>
                <a:spLocks noEditPoints="1"/>
              </p:cNvSpPr>
              <p:nvPr/>
            </p:nvSpPr>
            <p:spPr bwMode="gray">
              <a:xfrm>
                <a:off x="3261" y="1345"/>
                <a:ext cx="192" cy="242"/>
              </a:xfrm>
              <a:custGeom>
                <a:avLst/>
                <a:gdLst>
                  <a:gd name="T0" fmla="*/ 192 w 192"/>
                  <a:gd name="T1" fmla="*/ 242 h 242"/>
                  <a:gd name="T2" fmla="*/ 0 w 192"/>
                  <a:gd name="T3" fmla="*/ 242 h 242"/>
                  <a:gd name="T4" fmla="*/ 0 w 192"/>
                  <a:gd name="T5" fmla="*/ 0 h 242"/>
                  <a:gd name="T6" fmla="*/ 192 w 192"/>
                  <a:gd name="T7" fmla="*/ 0 h 242"/>
                  <a:gd name="T8" fmla="*/ 192 w 192"/>
                  <a:gd name="T9" fmla="*/ 242 h 242"/>
                  <a:gd name="T10" fmla="*/ 49 w 192"/>
                  <a:gd name="T11" fmla="*/ 195 h 242"/>
                  <a:gd name="T12" fmla="*/ 145 w 192"/>
                  <a:gd name="T13" fmla="*/ 195 h 242"/>
                  <a:gd name="T14" fmla="*/ 145 w 192"/>
                  <a:gd name="T15" fmla="*/ 49 h 242"/>
                  <a:gd name="T16" fmla="*/ 49 w 192"/>
                  <a:gd name="T17" fmla="*/ 49 h 242"/>
                  <a:gd name="T18" fmla="*/ 49 w 192"/>
                  <a:gd name="T19" fmla="*/ 195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242">
                    <a:moveTo>
                      <a:pt x="192" y="242"/>
                    </a:moveTo>
                    <a:lnTo>
                      <a:pt x="0" y="242"/>
                    </a:lnTo>
                    <a:lnTo>
                      <a:pt x="0" y="0"/>
                    </a:lnTo>
                    <a:lnTo>
                      <a:pt x="192" y="0"/>
                    </a:lnTo>
                    <a:lnTo>
                      <a:pt x="192" y="242"/>
                    </a:lnTo>
                    <a:close/>
                    <a:moveTo>
                      <a:pt x="49" y="195"/>
                    </a:moveTo>
                    <a:lnTo>
                      <a:pt x="145" y="195"/>
                    </a:lnTo>
                    <a:lnTo>
                      <a:pt x="145" y="49"/>
                    </a:lnTo>
                    <a:lnTo>
                      <a:pt x="49" y="49"/>
                    </a:lnTo>
                    <a:lnTo>
                      <a:pt x="49" y="195"/>
                    </a:ln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grpSp>
        <p:grpSp>
          <p:nvGrpSpPr>
            <p:cNvPr id="1040" name="Group 1039">
              <a:extLst>
                <a:ext uri="{FF2B5EF4-FFF2-40B4-BE49-F238E27FC236}">
                  <a16:creationId xmlns:a16="http://schemas.microsoft.com/office/drawing/2014/main" id="{1D8D3E77-EE3F-4124-A595-9D12B986F8A5}"/>
                </a:ext>
              </a:extLst>
            </p:cNvPr>
            <p:cNvGrpSpPr/>
            <p:nvPr/>
          </p:nvGrpSpPr>
          <p:grpSpPr>
            <a:xfrm rot="16200000">
              <a:off x="3705994" y="2999984"/>
              <a:ext cx="301571" cy="293716"/>
              <a:chOff x="5809606" y="2286000"/>
              <a:chExt cx="526678" cy="285616"/>
            </a:xfrm>
            <a:solidFill>
              <a:schemeClr val="tx2">
                <a:lumMod val="20000"/>
                <a:lumOff val="80000"/>
              </a:schemeClr>
            </a:solidFill>
          </p:grpSpPr>
          <p:sp>
            <p:nvSpPr>
              <p:cNvPr id="1041" name="Arrow: Chevron 1040">
                <a:extLst>
                  <a:ext uri="{FF2B5EF4-FFF2-40B4-BE49-F238E27FC236}">
                    <a16:creationId xmlns:a16="http://schemas.microsoft.com/office/drawing/2014/main" id="{AF48F692-9B13-49C1-8595-DD6544741AEB}"/>
                  </a:ext>
                </a:extLst>
              </p:cNvPr>
              <p:cNvSpPr/>
              <p:nvPr/>
            </p:nvSpPr>
            <p:spPr>
              <a:xfrm>
                <a:off x="5809606"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42" name="Arrow: Chevron 1041">
                <a:extLst>
                  <a:ext uri="{FF2B5EF4-FFF2-40B4-BE49-F238E27FC236}">
                    <a16:creationId xmlns:a16="http://schemas.microsoft.com/office/drawing/2014/main" id="{E2A6C211-CDC0-4BFA-9C6F-EA2B066A997E}"/>
                  </a:ext>
                </a:extLst>
              </p:cNvPr>
              <p:cNvSpPr/>
              <p:nvPr/>
            </p:nvSpPr>
            <p:spPr>
              <a:xfrm>
                <a:off x="6050668"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043" name="Group 1042">
              <a:extLst>
                <a:ext uri="{FF2B5EF4-FFF2-40B4-BE49-F238E27FC236}">
                  <a16:creationId xmlns:a16="http://schemas.microsoft.com/office/drawing/2014/main" id="{52292541-7494-45B2-828D-07D656DD2E00}"/>
                </a:ext>
              </a:extLst>
            </p:cNvPr>
            <p:cNvGrpSpPr/>
            <p:nvPr/>
          </p:nvGrpSpPr>
          <p:grpSpPr>
            <a:xfrm>
              <a:off x="1276783" y="4328144"/>
              <a:ext cx="301571" cy="293716"/>
              <a:chOff x="5809606" y="2286000"/>
              <a:chExt cx="526678" cy="285616"/>
            </a:xfrm>
            <a:solidFill>
              <a:schemeClr val="tx2">
                <a:lumMod val="20000"/>
                <a:lumOff val="80000"/>
              </a:schemeClr>
            </a:solidFill>
          </p:grpSpPr>
          <p:sp>
            <p:nvSpPr>
              <p:cNvPr id="1044" name="Arrow: Chevron 1043">
                <a:extLst>
                  <a:ext uri="{FF2B5EF4-FFF2-40B4-BE49-F238E27FC236}">
                    <a16:creationId xmlns:a16="http://schemas.microsoft.com/office/drawing/2014/main" id="{02DAEDF5-651A-4332-B9B6-E008F2555014}"/>
                  </a:ext>
                </a:extLst>
              </p:cNvPr>
              <p:cNvSpPr/>
              <p:nvPr/>
            </p:nvSpPr>
            <p:spPr>
              <a:xfrm>
                <a:off x="5809606"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45" name="Arrow: Chevron 1044">
                <a:extLst>
                  <a:ext uri="{FF2B5EF4-FFF2-40B4-BE49-F238E27FC236}">
                    <a16:creationId xmlns:a16="http://schemas.microsoft.com/office/drawing/2014/main" id="{27A7FF65-9E17-4D89-9807-A66DB7102E03}"/>
                  </a:ext>
                </a:extLst>
              </p:cNvPr>
              <p:cNvSpPr/>
              <p:nvPr/>
            </p:nvSpPr>
            <p:spPr>
              <a:xfrm>
                <a:off x="6050668"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046" name="Group 1045">
              <a:extLst>
                <a:ext uri="{FF2B5EF4-FFF2-40B4-BE49-F238E27FC236}">
                  <a16:creationId xmlns:a16="http://schemas.microsoft.com/office/drawing/2014/main" id="{84DB1585-B663-4DA8-A42A-FE68B50C3392}"/>
                </a:ext>
              </a:extLst>
            </p:cNvPr>
            <p:cNvGrpSpPr/>
            <p:nvPr/>
          </p:nvGrpSpPr>
          <p:grpSpPr>
            <a:xfrm>
              <a:off x="3265183" y="4326253"/>
              <a:ext cx="301571" cy="293716"/>
              <a:chOff x="5809606" y="2286000"/>
              <a:chExt cx="526678" cy="285616"/>
            </a:xfrm>
            <a:solidFill>
              <a:schemeClr val="tx2">
                <a:lumMod val="20000"/>
                <a:lumOff val="80000"/>
              </a:schemeClr>
            </a:solidFill>
          </p:grpSpPr>
          <p:sp>
            <p:nvSpPr>
              <p:cNvPr id="1047" name="Arrow: Chevron 1046">
                <a:extLst>
                  <a:ext uri="{FF2B5EF4-FFF2-40B4-BE49-F238E27FC236}">
                    <a16:creationId xmlns:a16="http://schemas.microsoft.com/office/drawing/2014/main" id="{3D027F18-DAD8-4F56-899C-F26361F79813}"/>
                  </a:ext>
                </a:extLst>
              </p:cNvPr>
              <p:cNvSpPr/>
              <p:nvPr/>
            </p:nvSpPr>
            <p:spPr>
              <a:xfrm>
                <a:off x="5809606"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48" name="Arrow: Chevron 1047">
                <a:extLst>
                  <a:ext uri="{FF2B5EF4-FFF2-40B4-BE49-F238E27FC236}">
                    <a16:creationId xmlns:a16="http://schemas.microsoft.com/office/drawing/2014/main" id="{215E3AE4-F493-4A2F-993E-2BA0AD3521BE}"/>
                  </a:ext>
                </a:extLst>
              </p:cNvPr>
              <p:cNvSpPr/>
              <p:nvPr/>
            </p:nvSpPr>
            <p:spPr>
              <a:xfrm>
                <a:off x="6050668"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049" name="Group 1048">
              <a:extLst>
                <a:ext uri="{FF2B5EF4-FFF2-40B4-BE49-F238E27FC236}">
                  <a16:creationId xmlns:a16="http://schemas.microsoft.com/office/drawing/2014/main" id="{398A86B9-5377-4F70-AE0C-A5DDB45493AC}"/>
                </a:ext>
              </a:extLst>
            </p:cNvPr>
            <p:cNvGrpSpPr/>
            <p:nvPr/>
          </p:nvGrpSpPr>
          <p:grpSpPr>
            <a:xfrm>
              <a:off x="4264766" y="1111868"/>
              <a:ext cx="301571" cy="293716"/>
              <a:chOff x="5809606" y="2286000"/>
              <a:chExt cx="526678" cy="285616"/>
            </a:xfrm>
            <a:solidFill>
              <a:schemeClr val="tx2">
                <a:lumMod val="20000"/>
                <a:lumOff val="80000"/>
              </a:schemeClr>
            </a:solidFill>
          </p:grpSpPr>
          <p:sp>
            <p:nvSpPr>
              <p:cNvPr id="1050" name="Arrow: Chevron 1049">
                <a:extLst>
                  <a:ext uri="{FF2B5EF4-FFF2-40B4-BE49-F238E27FC236}">
                    <a16:creationId xmlns:a16="http://schemas.microsoft.com/office/drawing/2014/main" id="{4F025C6E-7703-466E-A867-614FBDD5B9B3}"/>
                  </a:ext>
                </a:extLst>
              </p:cNvPr>
              <p:cNvSpPr/>
              <p:nvPr/>
            </p:nvSpPr>
            <p:spPr>
              <a:xfrm>
                <a:off x="5809606"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51" name="Arrow: Chevron 1050">
                <a:extLst>
                  <a:ext uri="{FF2B5EF4-FFF2-40B4-BE49-F238E27FC236}">
                    <a16:creationId xmlns:a16="http://schemas.microsoft.com/office/drawing/2014/main" id="{1D33F2D1-1C5A-4AEC-A91C-52E03D18A80B}"/>
                  </a:ext>
                </a:extLst>
              </p:cNvPr>
              <p:cNvSpPr/>
              <p:nvPr/>
            </p:nvSpPr>
            <p:spPr>
              <a:xfrm>
                <a:off x="6050668"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052" name="Group 1051">
              <a:extLst>
                <a:ext uri="{FF2B5EF4-FFF2-40B4-BE49-F238E27FC236}">
                  <a16:creationId xmlns:a16="http://schemas.microsoft.com/office/drawing/2014/main" id="{0F174F71-CB6C-4CAE-A1DF-87D1317F441B}"/>
                </a:ext>
              </a:extLst>
            </p:cNvPr>
            <p:cNvGrpSpPr/>
            <p:nvPr/>
          </p:nvGrpSpPr>
          <p:grpSpPr>
            <a:xfrm>
              <a:off x="6437285" y="1117850"/>
              <a:ext cx="301571" cy="293716"/>
              <a:chOff x="5809606" y="2286000"/>
              <a:chExt cx="526678" cy="285616"/>
            </a:xfrm>
            <a:solidFill>
              <a:schemeClr val="tx2">
                <a:lumMod val="20000"/>
                <a:lumOff val="80000"/>
              </a:schemeClr>
            </a:solidFill>
          </p:grpSpPr>
          <p:sp>
            <p:nvSpPr>
              <p:cNvPr id="1053" name="Arrow: Chevron 1052">
                <a:extLst>
                  <a:ext uri="{FF2B5EF4-FFF2-40B4-BE49-F238E27FC236}">
                    <a16:creationId xmlns:a16="http://schemas.microsoft.com/office/drawing/2014/main" id="{0E5537E6-91E4-45B4-8C7E-8C1752273441}"/>
                  </a:ext>
                </a:extLst>
              </p:cNvPr>
              <p:cNvSpPr/>
              <p:nvPr/>
            </p:nvSpPr>
            <p:spPr>
              <a:xfrm>
                <a:off x="5809606"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54" name="Arrow: Chevron 1053">
                <a:extLst>
                  <a:ext uri="{FF2B5EF4-FFF2-40B4-BE49-F238E27FC236}">
                    <a16:creationId xmlns:a16="http://schemas.microsoft.com/office/drawing/2014/main" id="{3B90C0CB-2396-4D56-9BF5-3469E2831BF3}"/>
                  </a:ext>
                </a:extLst>
              </p:cNvPr>
              <p:cNvSpPr/>
              <p:nvPr/>
            </p:nvSpPr>
            <p:spPr>
              <a:xfrm>
                <a:off x="6050668"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058" name="Group 1057">
              <a:extLst>
                <a:ext uri="{FF2B5EF4-FFF2-40B4-BE49-F238E27FC236}">
                  <a16:creationId xmlns:a16="http://schemas.microsoft.com/office/drawing/2014/main" id="{8498B560-5788-4D49-AD16-078671675A69}"/>
                </a:ext>
              </a:extLst>
            </p:cNvPr>
            <p:cNvGrpSpPr/>
            <p:nvPr/>
          </p:nvGrpSpPr>
          <p:grpSpPr>
            <a:xfrm>
              <a:off x="5328795" y="1112615"/>
              <a:ext cx="301571" cy="293716"/>
              <a:chOff x="5809606" y="2286000"/>
              <a:chExt cx="526678" cy="285616"/>
            </a:xfrm>
            <a:solidFill>
              <a:schemeClr val="tx2">
                <a:lumMod val="20000"/>
                <a:lumOff val="80000"/>
              </a:schemeClr>
            </a:solidFill>
          </p:grpSpPr>
          <p:sp>
            <p:nvSpPr>
              <p:cNvPr id="1059" name="Arrow: Chevron 1058">
                <a:extLst>
                  <a:ext uri="{FF2B5EF4-FFF2-40B4-BE49-F238E27FC236}">
                    <a16:creationId xmlns:a16="http://schemas.microsoft.com/office/drawing/2014/main" id="{CC7E641B-3B62-4B5E-BCB4-6AC610F76972}"/>
                  </a:ext>
                </a:extLst>
              </p:cNvPr>
              <p:cNvSpPr/>
              <p:nvPr/>
            </p:nvSpPr>
            <p:spPr>
              <a:xfrm>
                <a:off x="5809606"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60" name="Arrow: Chevron 1059">
                <a:extLst>
                  <a:ext uri="{FF2B5EF4-FFF2-40B4-BE49-F238E27FC236}">
                    <a16:creationId xmlns:a16="http://schemas.microsoft.com/office/drawing/2014/main" id="{B12E7AE0-91C8-4EA3-90CE-31F6E65D7F66}"/>
                  </a:ext>
                </a:extLst>
              </p:cNvPr>
              <p:cNvSpPr/>
              <p:nvPr/>
            </p:nvSpPr>
            <p:spPr>
              <a:xfrm>
                <a:off x="6050668" y="2286000"/>
                <a:ext cx="285616" cy="285616"/>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063" name="Arc 1062">
              <a:extLst>
                <a:ext uri="{FF2B5EF4-FFF2-40B4-BE49-F238E27FC236}">
                  <a16:creationId xmlns:a16="http://schemas.microsoft.com/office/drawing/2014/main" id="{E787EA8B-26F0-46BA-AD7E-573590B2589F}"/>
                </a:ext>
              </a:extLst>
            </p:cNvPr>
            <p:cNvSpPr/>
            <p:nvPr/>
          </p:nvSpPr>
          <p:spPr>
            <a:xfrm rot="11831896">
              <a:off x="6993115" y="4873735"/>
              <a:ext cx="461669" cy="461669"/>
            </a:xfrm>
            <a:prstGeom prst="arc">
              <a:avLst>
                <a:gd name="adj1" fmla="val 15169938"/>
                <a:gd name="adj2" fmla="val 20563243"/>
              </a:avLst>
            </a:prstGeom>
            <a:noFill/>
            <a:ln w="2921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6" name="Rectangle 255">
              <a:extLst>
                <a:ext uri="{FF2B5EF4-FFF2-40B4-BE49-F238E27FC236}">
                  <a16:creationId xmlns:a16="http://schemas.microsoft.com/office/drawing/2014/main" id="{659DC89B-8625-4689-8354-154579D58DAD}"/>
                </a:ext>
              </a:extLst>
            </p:cNvPr>
            <p:cNvSpPr/>
            <p:nvPr/>
          </p:nvSpPr>
          <p:spPr>
            <a:xfrm>
              <a:off x="7135993" y="5069632"/>
              <a:ext cx="2252176" cy="522203"/>
            </a:xfrm>
            <a:prstGeom prst="rect">
              <a:avLst/>
            </a:prstGeom>
            <a:solidFill>
              <a:srgbClr val="92D050"/>
            </a:solidFill>
            <a:ln w="317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accent3"/>
                </a:solidFill>
              </a:endParaRPr>
            </a:p>
          </p:txBody>
        </p:sp>
        <p:sp>
          <p:nvSpPr>
            <p:cNvPr id="1076" name="Rectangle 1075">
              <a:extLst>
                <a:ext uri="{FF2B5EF4-FFF2-40B4-BE49-F238E27FC236}">
                  <a16:creationId xmlns:a16="http://schemas.microsoft.com/office/drawing/2014/main" id="{66D6FF54-CAAD-4F42-8C91-3AF1E75B6F92}"/>
                </a:ext>
              </a:extLst>
            </p:cNvPr>
            <p:cNvSpPr/>
            <p:nvPr/>
          </p:nvSpPr>
          <p:spPr>
            <a:xfrm>
              <a:off x="4693512" y="965587"/>
              <a:ext cx="1508606" cy="522203"/>
            </a:xfrm>
            <a:prstGeom prst="rect">
              <a:avLst/>
            </a:prstGeom>
            <a:solidFill>
              <a:schemeClr val="accent5"/>
            </a:solidFill>
            <a:ln w="31750">
              <a:solidFill>
                <a:srgbClr val="062E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rgbClr val="062E84"/>
                </a:solidFill>
              </a:endParaRPr>
            </a:p>
          </p:txBody>
        </p:sp>
        <p:grpSp>
          <p:nvGrpSpPr>
            <p:cNvPr id="1067" name="Group 1066">
              <a:extLst>
                <a:ext uri="{FF2B5EF4-FFF2-40B4-BE49-F238E27FC236}">
                  <a16:creationId xmlns:a16="http://schemas.microsoft.com/office/drawing/2014/main" id="{C81929DD-00D5-42D5-B85C-95CD4873D836}"/>
                </a:ext>
              </a:extLst>
            </p:cNvPr>
            <p:cNvGrpSpPr/>
            <p:nvPr/>
          </p:nvGrpSpPr>
          <p:grpSpPr>
            <a:xfrm>
              <a:off x="426025" y="1047002"/>
              <a:ext cx="5854747" cy="3736050"/>
              <a:chOff x="-2644353" y="118720"/>
              <a:chExt cx="5620989" cy="3395804"/>
            </a:xfrm>
          </p:grpSpPr>
          <p:pic>
            <p:nvPicPr>
              <p:cNvPr id="1068" name="Picture 1067">
                <a:extLst>
                  <a:ext uri="{FF2B5EF4-FFF2-40B4-BE49-F238E27FC236}">
                    <a16:creationId xmlns:a16="http://schemas.microsoft.com/office/drawing/2014/main" id="{C296B237-EB19-49EF-B283-156C05000459}"/>
                  </a:ext>
                </a:extLst>
              </p:cNvPr>
              <p:cNvPicPr>
                <a:picLocks noChangeAspect="1"/>
              </p:cNvPicPr>
              <p:nvPr/>
            </p:nvPicPr>
            <p:blipFill>
              <a:blip r:embed="rId5">
                <a:lum bright="70000" contrast="-70000"/>
              </a:blip>
              <a:stretch>
                <a:fillRect/>
              </a:stretch>
            </p:blipFill>
            <p:spPr>
              <a:xfrm>
                <a:off x="-2644353" y="1638747"/>
                <a:ext cx="1334078" cy="310934"/>
              </a:xfrm>
              <a:prstGeom prst="rect">
                <a:avLst/>
              </a:prstGeom>
            </p:spPr>
          </p:pic>
          <p:pic>
            <p:nvPicPr>
              <p:cNvPr id="1069" name="Picture 1068">
                <a:extLst>
                  <a:ext uri="{FF2B5EF4-FFF2-40B4-BE49-F238E27FC236}">
                    <a16:creationId xmlns:a16="http://schemas.microsoft.com/office/drawing/2014/main" id="{B496BC82-2E83-430A-BD02-D796D5A7C3FD}"/>
                  </a:ext>
                </a:extLst>
              </p:cNvPr>
              <p:cNvPicPr>
                <a:picLocks noChangeAspect="1"/>
              </p:cNvPicPr>
              <p:nvPr/>
            </p:nvPicPr>
            <p:blipFill>
              <a:blip r:embed="rId6">
                <a:lum bright="70000" contrast="-70000"/>
              </a:blip>
              <a:stretch>
                <a:fillRect/>
              </a:stretch>
            </p:blipFill>
            <p:spPr>
              <a:xfrm>
                <a:off x="-1417330" y="3296119"/>
                <a:ext cx="1430527" cy="218405"/>
              </a:xfrm>
              <a:prstGeom prst="rect">
                <a:avLst/>
              </a:prstGeom>
            </p:spPr>
          </p:pic>
          <p:pic>
            <p:nvPicPr>
              <p:cNvPr id="1070" name="Picture 1069">
                <a:extLst>
                  <a:ext uri="{FF2B5EF4-FFF2-40B4-BE49-F238E27FC236}">
                    <a16:creationId xmlns:a16="http://schemas.microsoft.com/office/drawing/2014/main" id="{34B86B94-FF53-4C69-8CAD-0D3474C7E3C4}"/>
                  </a:ext>
                </a:extLst>
              </p:cNvPr>
              <p:cNvPicPr>
                <a:picLocks noChangeAspect="1"/>
              </p:cNvPicPr>
              <p:nvPr/>
            </p:nvPicPr>
            <p:blipFill>
              <a:blip r:embed="rId7">
                <a:lum bright="70000" contrast="-70000"/>
              </a:blip>
              <a:stretch>
                <a:fillRect/>
              </a:stretch>
            </p:blipFill>
            <p:spPr>
              <a:xfrm>
                <a:off x="65692" y="2540836"/>
                <a:ext cx="1416059" cy="309897"/>
              </a:xfrm>
              <a:prstGeom prst="rect">
                <a:avLst/>
              </a:prstGeom>
            </p:spPr>
          </p:pic>
          <p:pic>
            <p:nvPicPr>
              <p:cNvPr id="1072" name="Picture 1071">
                <a:extLst>
                  <a:ext uri="{FF2B5EF4-FFF2-40B4-BE49-F238E27FC236}">
                    <a16:creationId xmlns:a16="http://schemas.microsoft.com/office/drawing/2014/main" id="{87B834B8-8235-44BE-8674-684AEF83AEA5}"/>
                  </a:ext>
                </a:extLst>
              </p:cNvPr>
              <p:cNvPicPr>
                <a:picLocks noChangeAspect="1"/>
              </p:cNvPicPr>
              <p:nvPr/>
            </p:nvPicPr>
            <p:blipFill>
              <a:blip r:embed="rId8">
                <a:lum bright="70000" contrast="-70000"/>
              </a:blip>
              <a:stretch>
                <a:fillRect/>
              </a:stretch>
            </p:blipFill>
            <p:spPr>
              <a:xfrm rot="16200000">
                <a:off x="2106875" y="-414419"/>
                <a:ext cx="336621" cy="1402900"/>
              </a:xfrm>
              <a:prstGeom prst="rect">
                <a:avLst/>
              </a:prstGeom>
            </p:spPr>
          </p:pic>
        </p:grpSp>
        <p:grpSp>
          <p:nvGrpSpPr>
            <p:cNvPr id="1073" name="Group 66">
              <a:extLst>
                <a:ext uri="{FF2B5EF4-FFF2-40B4-BE49-F238E27FC236}">
                  <a16:creationId xmlns:a16="http://schemas.microsoft.com/office/drawing/2014/main" id="{74C8A855-EE3B-4F01-B0D3-54E8A3DC9627}"/>
                </a:ext>
              </a:extLst>
            </p:cNvPr>
            <p:cNvGrpSpPr/>
            <p:nvPr/>
          </p:nvGrpSpPr>
          <p:grpSpPr>
            <a:xfrm>
              <a:off x="10409668" y="1577461"/>
              <a:ext cx="1634812" cy="584775"/>
              <a:chOff x="-5123898" y="-107828"/>
              <a:chExt cx="2818914" cy="644219"/>
            </a:xfrm>
          </p:grpSpPr>
          <p:sp>
            <p:nvSpPr>
              <p:cNvPr id="1074" name="TextBox 1073">
                <a:extLst>
                  <a:ext uri="{FF2B5EF4-FFF2-40B4-BE49-F238E27FC236}">
                    <a16:creationId xmlns:a16="http://schemas.microsoft.com/office/drawing/2014/main" id="{8B59DED4-AC7C-4732-88B8-C730255DB57F}"/>
                  </a:ext>
                </a:extLst>
              </p:cNvPr>
              <p:cNvSpPr txBox="1"/>
              <p:nvPr/>
            </p:nvSpPr>
            <p:spPr>
              <a:xfrm>
                <a:off x="-4641044" y="-107828"/>
                <a:ext cx="2336060" cy="644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rPr>
                  <a:t>Level </a:t>
                </a:r>
                <a:r>
                  <a:rPr kumimoji="0" lang="ru-RU" sz="1600" b="0" i="0" u="none" strike="noStrike" kern="0" cap="none" spc="0" normalizeH="0" baseline="0" noProof="0" dirty="0">
                    <a:ln>
                      <a:noFill/>
                    </a:ln>
                    <a:solidFill>
                      <a:prstClr val="white"/>
                    </a:solidFill>
                    <a:effectLst/>
                    <a:uLnTx/>
                    <a:uFillTx/>
                    <a:latin typeface="Calibri" panose="020F0502020204030204"/>
                  </a:rPr>
                  <a:t>3</a:t>
                </a:r>
                <a:r>
                  <a:rPr kumimoji="0" lang="en-US" sz="1600" b="0" i="0" u="none" strike="noStrike" kern="0" cap="none" spc="0" normalizeH="0" baseline="0" noProof="0" dirty="0">
                    <a:ln>
                      <a:noFill/>
                    </a:ln>
                    <a:solidFill>
                      <a:prstClr val="white"/>
                    </a:solidFill>
                    <a:effectLst/>
                    <a:uLnTx/>
                    <a:uFillTx/>
                    <a:latin typeface="Calibri" panose="020F0502020204030204"/>
                  </a:rPr>
                  <a:t> Schedule</a:t>
                </a:r>
              </a:p>
            </p:txBody>
          </p:sp>
          <p:pic>
            <p:nvPicPr>
              <p:cNvPr id="1075" name="Picture 80">
                <a:extLst>
                  <a:ext uri="{FF2B5EF4-FFF2-40B4-BE49-F238E27FC236}">
                    <a16:creationId xmlns:a16="http://schemas.microsoft.com/office/drawing/2014/main" id="{BF3AFFFA-D63C-4662-BE64-1EF566C9C371}"/>
                  </a:ext>
                </a:extLst>
              </p:cNvPr>
              <p:cNvPicPr>
                <a:picLocks noChangeAspect="1"/>
              </p:cNvPicPr>
              <p:nvPr/>
            </p:nvPicPr>
            <p:blipFill>
              <a:blip r:embed="rId9"/>
              <a:stretch>
                <a:fillRect/>
              </a:stretch>
            </p:blipFill>
            <p:spPr>
              <a:xfrm>
                <a:off x="-5123898" y="39001"/>
                <a:ext cx="443677" cy="443676"/>
              </a:xfrm>
              <a:prstGeom prst="rect">
                <a:avLst/>
              </a:prstGeom>
            </p:spPr>
          </p:pic>
        </p:grpSp>
        <p:pic>
          <p:nvPicPr>
            <p:cNvPr id="1077" name="Picture 1076">
              <a:extLst>
                <a:ext uri="{FF2B5EF4-FFF2-40B4-BE49-F238E27FC236}">
                  <a16:creationId xmlns:a16="http://schemas.microsoft.com/office/drawing/2014/main" id="{0F1AEF0F-E132-4FB4-B972-D774BE280327}"/>
                </a:ext>
              </a:extLst>
            </p:cNvPr>
            <p:cNvPicPr>
              <a:picLocks noChangeAspect="1"/>
            </p:cNvPicPr>
            <p:nvPr/>
          </p:nvPicPr>
          <p:blipFill>
            <a:blip r:embed="rId10">
              <a:lum bright="70000" contrast="-70000"/>
            </a:blip>
            <a:stretch>
              <a:fillRect/>
            </a:stretch>
          </p:blipFill>
          <p:spPr>
            <a:xfrm>
              <a:off x="2863836" y="1982077"/>
              <a:ext cx="1624598" cy="305343"/>
            </a:xfrm>
            <a:prstGeom prst="rect">
              <a:avLst/>
            </a:prstGeom>
          </p:spPr>
        </p:pic>
        <p:sp>
          <p:nvSpPr>
            <p:cNvPr id="9" name="TextBox 8">
              <a:extLst>
                <a:ext uri="{FF2B5EF4-FFF2-40B4-BE49-F238E27FC236}">
                  <a16:creationId xmlns:a16="http://schemas.microsoft.com/office/drawing/2014/main" id="{F2688CB7-5A4D-4F1D-B844-15B422FDB4EB}"/>
                </a:ext>
              </a:extLst>
            </p:cNvPr>
            <p:cNvSpPr txBox="1"/>
            <p:nvPr/>
          </p:nvSpPr>
          <p:spPr>
            <a:xfrm>
              <a:off x="1963012" y="4952414"/>
              <a:ext cx="1036435" cy="850884"/>
            </a:xfrm>
            <a:prstGeom prst="rect">
              <a:avLst/>
            </a:prstGeom>
            <a:solidFill>
              <a:schemeClr val="bg2"/>
            </a:solidFill>
          </p:spPr>
          <p:txBody>
            <a:bodyPr wrap="square" rtlCol="0">
              <a:spAutoFit/>
            </a:bodyPr>
            <a:lstStyle/>
            <a:p>
              <a:endParaRPr lang="en-US" dirty="0"/>
            </a:p>
          </p:txBody>
        </p:sp>
        <p:sp>
          <p:nvSpPr>
            <p:cNvPr id="1079" name="TextBox 1078">
              <a:extLst>
                <a:ext uri="{FF2B5EF4-FFF2-40B4-BE49-F238E27FC236}">
                  <a16:creationId xmlns:a16="http://schemas.microsoft.com/office/drawing/2014/main" id="{6ACAF13C-1747-4F20-AAE0-4599E7A48129}"/>
                </a:ext>
              </a:extLst>
            </p:cNvPr>
            <p:cNvSpPr txBox="1"/>
            <p:nvPr/>
          </p:nvSpPr>
          <p:spPr>
            <a:xfrm>
              <a:off x="2399620" y="2488274"/>
              <a:ext cx="1036435" cy="850884"/>
            </a:xfrm>
            <a:prstGeom prst="rect">
              <a:avLst/>
            </a:prstGeom>
            <a:solidFill>
              <a:schemeClr val="bg2"/>
            </a:solidFill>
          </p:spPr>
          <p:txBody>
            <a:bodyPr wrap="square" rtlCol="0">
              <a:spAutoFit/>
            </a:bodyPr>
            <a:lstStyle/>
            <a:p>
              <a:endParaRPr lang="en-US" dirty="0"/>
            </a:p>
          </p:txBody>
        </p:sp>
        <p:sp>
          <p:nvSpPr>
            <p:cNvPr id="1080" name="TextBox 1079">
              <a:extLst>
                <a:ext uri="{FF2B5EF4-FFF2-40B4-BE49-F238E27FC236}">
                  <a16:creationId xmlns:a16="http://schemas.microsoft.com/office/drawing/2014/main" id="{F0A0DECF-4873-4213-8EB7-BA18545F899B}"/>
                </a:ext>
              </a:extLst>
            </p:cNvPr>
            <p:cNvSpPr txBox="1"/>
            <p:nvPr/>
          </p:nvSpPr>
          <p:spPr>
            <a:xfrm>
              <a:off x="7266531" y="4171335"/>
              <a:ext cx="1036435" cy="850884"/>
            </a:xfrm>
            <a:prstGeom prst="rect">
              <a:avLst/>
            </a:prstGeom>
            <a:solidFill>
              <a:schemeClr val="bg2"/>
            </a:solidFill>
          </p:spPr>
          <p:txBody>
            <a:bodyPr wrap="square" rtlCol="0">
              <a:spAutoFit/>
            </a:bodyPr>
            <a:lstStyle/>
            <a:p>
              <a:endParaRPr lang="en-US" dirty="0"/>
            </a:p>
          </p:txBody>
        </p:sp>
        <p:pic>
          <p:nvPicPr>
            <p:cNvPr id="993" name="Picture 992">
              <a:extLst>
                <a:ext uri="{FF2B5EF4-FFF2-40B4-BE49-F238E27FC236}">
                  <a16:creationId xmlns:a16="http://schemas.microsoft.com/office/drawing/2014/main" id="{C06DF0E4-E74D-4658-AEE9-1C218F70CBA2}"/>
                </a:ext>
              </a:extLst>
            </p:cNvPr>
            <p:cNvPicPr>
              <a:picLocks noChangeAspect="1"/>
            </p:cNvPicPr>
            <p:nvPr/>
          </p:nvPicPr>
          <p:blipFill>
            <a:blip r:embed="rId11">
              <a:lum bright="70000" contrast="-70000"/>
            </a:blip>
            <a:stretch>
              <a:fillRect/>
            </a:stretch>
          </p:blipFill>
          <p:spPr>
            <a:xfrm>
              <a:off x="5948453" y="1663787"/>
              <a:ext cx="1778665" cy="312851"/>
            </a:xfrm>
            <a:prstGeom prst="rect">
              <a:avLst/>
            </a:prstGeom>
          </p:spPr>
        </p:pic>
        <p:sp>
          <p:nvSpPr>
            <p:cNvPr id="998" name="Rectangle 997">
              <a:extLst>
                <a:ext uri="{FF2B5EF4-FFF2-40B4-BE49-F238E27FC236}">
                  <a16:creationId xmlns:a16="http://schemas.microsoft.com/office/drawing/2014/main" id="{F574BCC1-4C3E-4CC2-A5CB-015347011A57}"/>
                </a:ext>
              </a:extLst>
            </p:cNvPr>
            <p:cNvSpPr/>
            <p:nvPr/>
          </p:nvSpPr>
          <p:spPr>
            <a:xfrm>
              <a:off x="6243923" y="2687104"/>
              <a:ext cx="1723432" cy="522203"/>
            </a:xfrm>
            <a:prstGeom prst="rect">
              <a:avLst/>
            </a:prstGeom>
            <a:solidFill>
              <a:schemeClr val="accent5"/>
            </a:solidFill>
            <a:ln w="31750">
              <a:solidFill>
                <a:srgbClr val="062F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accent5"/>
                </a:solidFill>
              </a:endParaRPr>
            </a:p>
          </p:txBody>
        </p:sp>
        <p:pic>
          <p:nvPicPr>
            <p:cNvPr id="999" name="Picture 998">
              <a:extLst>
                <a:ext uri="{FF2B5EF4-FFF2-40B4-BE49-F238E27FC236}">
                  <a16:creationId xmlns:a16="http://schemas.microsoft.com/office/drawing/2014/main" id="{83C8BA49-951F-4E26-8BDC-DB7DDF132442}"/>
                </a:ext>
              </a:extLst>
            </p:cNvPr>
            <p:cNvPicPr>
              <a:picLocks noChangeAspect="1"/>
            </p:cNvPicPr>
            <p:nvPr/>
          </p:nvPicPr>
          <p:blipFill>
            <a:blip r:embed="rId12">
              <a:lum bright="70000" contrast="-70000"/>
            </a:blip>
            <a:stretch>
              <a:fillRect/>
            </a:stretch>
          </p:blipFill>
          <p:spPr>
            <a:xfrm>
              <a:off x="6255783" y="2775601"/>
              <a:ext cx="1760420" cy="333882"/>
            </a:xfrm>
            <a:prstGeom prst="rect">
              <a:avLst/>
            </a:prstGeom>
          </p:spPr>
        </p:pic>
        <p:grpSp>
          <p:nvGrpSpPr>
            <p:cNvPr id="2" name="Group 1">
              <a:extLst>
                <a:ext uri="{FF2B5EF4-FFF2-40B4-BE49-F238E27FC236}">
                  <a16:creationId xmlns:a16="http://schemas.microsoft.com/office/drawing/2014/main" id="{36D30486-2A1E-4724-86D6-3CE270060272}"/>
                </a:ext>
              </a:extLst>
            </p:cNvPr>
            <p:cNvGrpSpPr/>
            <p:nvPr/>
          </p:nvGrpSpPr>
          <p:grpSpPr>
            <a:xfrm>
              <a:off x="6477847" y="3792795"/>
              <a:ext cx="2124146" cy="522203"/>
              <a:chOff x="6471003" y="3457137"/>
              <a:chExt cx="2124146" cy="522203"/>
            </a:xfrm>
          </p:grpSpPr>
          <p:sp>
            <p:nvSpPr>
              <p:cNvPr id="997" name="Rectangle 996">
                <a:extLst>
                  <a:ext uri="{FF2B5EF4-FFF2-40B4-BE49-F238E27FC236}">
                    <a16:creationId xmlns:a16="http://schemas.microsoft.com/office/drawing/2014/main" id="{089DE4C0-FC20-4720-80C9-F91B1986DEFC}"/>
                  </a:ext>
                </a:extLst>
              </p:cNvPr>
              <p:cNvSpPr/>
              <p:nvPr/>
            </p:nvSpPr>
            <p:spPr>
              <a:xfrm>
                <a:off x="6471003" y="3457137"/>
                <a:ext cx="2118994" cy="522203"/>
              </a:xfrm>
              <a:prstGeom prst="rect">
                <a:avLst/>
              </a:prstGeom>
              <a:solidFill>
                <a:schemeClr val="accent5"/>
              </a:solidFill>
              <a:ln w="31750">
                <a:solidFill>
                  <a:srgbClr val="062F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accent5"/>
                  </a:solidFill>
                </a:endParaRPr>
              </a:p>
            </p:txBody>
          </p:sp>
          <p:pic>
            <p:nvPicPr>
              <p:cNvPr id="1000" name="Picture 999">
                <a:extLst>
                  <a:ext uri="{FF2B5EF4-FFF2-40B4-BE49-F238E27FC236}">
                    <a16:creationId xmlns:a16="http://schemas.microsoft.com/office/drawing/2014/main" id="{E629A27F-5443-435D-A77E-FEA424C34132}"/>
                  </a:ext>
                </a:extLst>
              </p:cNvPr>
              <p:cNvPicPr>
                <a:picLocks noChangeAspect="1"/>
              </p:cNvPicPr>
              <p:nvPr/>
            </p:nvPicPr>
            <p:blipFill>
              <a:blip r:embed="rId13">
                <a:lum bright="70000" contrast="-70000"/>
              </a:blip>
              <a:stretch>
                <a:fillRect/>
              </a:stretch>
            </p:blipFill>
            <p:spPr>
              <a:xfrm>
                <a:off x="6519055" y="3544233"/>
                <a:ext cx="2076094" cy="337745"/>
              </a:xfrm>
              <a:prstGeom prst="rect">
                <a:avLst/>
              </a:prstGeom>
            </p:spPr>
          </p:pic>
        </p:grpSp>
        <p:sp>
          <p:nvSpPr>
            <p:cNvPr id="1006" name="Arrow: Chevron 1005">
              <a:extLst>
                <a:ext uri="{FF2B5EF4-FFF2-40B4-BE49-F238E27FC236}">
                  <a16:creationId xmlns:a16="http://schemas.microsoft.com/office/drawing/2014/main" id="{56504DD8-3208-4B94-B0EC-5C58B19916CE}"/>
                </a:ext>
              </a:extLst>
            </p:cNvPr>
            <p:cNvSpPr/>
            <p:nvPr/>
          </p:nvSpPr>
          <p:spPr>
            <a:xfrm rot="5400000">
              <a:off x="6937718" y="4471328"/>
              <a:ext cx="163541" cy="293716"/>
            </a:xfrm>
            <a:prstGeom prst="chevron">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07" name="Arrow: Chevron 1006">
              <a:extLst>
                <a:ext uri="{FF2B5EF4-FFF2-40B4-BE49-F238E27FC236}">
                  <a16:creationId xmlns:a16="http://schemas.microsoft.com/office/drawing/2014/main" id="{DF12A153-F473-4FFE-9BCA-1F77665223A0}"/>
                </a:ext>
              </a:extLst>
            </p:cNvPr>
            <p:cNvSpPr/>
            <p:nvPr/>
          </p:nvSpPr>
          <p:spPr>
            <a:xfrm rot="5400000">
              <a:off x="6940627" y="4646294"/>
              <a:ext cx="163541" cy="293716"/>
            </a:xfrm>
            <a:prstGeom prst="chevron">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08" name="Arrow: Chevron 1007">
              <a:extLst>
                <a:ext uri="{FF2B5EF4-FFF2-40B4-BE49-F238E27FC236}">
                  <a16:creationId xmlns:a16="http://schemas.microsoft.com/office/drawing/2014/main" id="{7D549E6B-E863-4751-9CE0-0153126875F8}"/>
                </a:ext>
              </a:extLst>
            </p:cNvPr>
            <p:cNvSpPr/>
            <p:nvPr/>
          </p:nvSpPr>
          <p:spPr>
            <a:xfrm rot="5400000">
              <a:off x="6941738" y="2183122"/>
              <a:ext cx="163541" cy="293716"/>
            </a:xfrm>
            <a:prstGeom prst="chevron">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09" name="Arrow: Chevron 1008">
              <a:extLst>
                <a:ext uri="{FF2B5EF4-FFF2-40B4-BE49-F238E27FC236}">
                  <a16:creationId xmlns:a16="http://schemas.microsoft.com/office/drawing/2014/main" id="{DF8B3020-BED8-42D2-ADE1-7F7588367F0B}"/>
                </a:ext>
              </a:extLst>
            </p:cNvPr>
            <p:cNvSpPr/>
            <p:nvPr/>
          </p:nvSpPr>
          <p:spPr>
            <a:xfrm rot="5400000">
              <a:off x="6934988" y="2343142"/>
              <a:ext cx="163541" cy="293716"/>
            </a:xfrm>
            <a:prstGeom prst="chevron">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10" name="Arrow: Chevron 1009">
              <a:extLst>
                <a:ext uri="{FF2B5EF4-FFF2-40B4-BE49-F238E27FC236}">
                  <a16:creationId xmlns:a16="http://schemas.microsoft.com/office/drawing/2014/main" id="{1B1515C5-619B-4144-B292-C558F5D55372}"/>
                </a:ext>
              </a:extLst>
            </p:cNvPr>
            <p:cNvSpPr/>
            <p:nvPr/>
          </p:nvSpPr>
          <p:spPr>
            <a:xfrm rot="5400000">
              <a:off x="6936157" y="3295818"/>
              <a:ext cx="163541" cy="293716"/>
            </a:xfrm>
            <a:prstGeom prst="chevron">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11" name="Arrow: Chevron 1010">
              <a:extLst>
                <a:ext uri="{FF2B5EF4-FFF2-40B4-BE49-F238E27FC236}">
                  <a16:creationId xmlns:a16="http://schemas.microsoft.com/office/drawing/2014/main" id="{1FF1C69A-AA79-4836-B88C-FBE4E0029971}"/>
                </a:ext>
              </a:extLst>
            </p:cNvPr>
            <p:cNvSpPr/>
            <p:nvPr/>
          </p:nvSpPr>
          <p:spPr>
            <a:xfrm rot="5400000">
              <a:off x="6929407" y="3455838"/>
              <a:ext cx="163541" cy="293716"/>
            </a:xfrm>
            <a:prstGeom prst="chevron">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12" name="TextBox 1011">
              <a:extLst>
                <a:ext uri="{FF2B5EF4-FFF2-40B4-BE49-F238E27FC236}">
                  <a16:creationId xmlns:a16="http://schemas.microsoft.com/office/drawing/2014/main" id="{6EAAA8B5-2BF5-4E5D-AAD0-3C84430F009F}"/>
                </a:ext>
              </a:extLst>
            </p:cNvPr>
            <p:cNvSpPr txBox="1"/>
            <p:nvPr/>
          </p:nvSpPr>
          <p:spPr>
            <a:xfrm>
              <a:off x="7683764" y="5169025"/>
              <a:ext cx="161169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rPr>
                <a:t> Level 1 Schedule</a:t>
              </a:r>
            </a:p>
          </p:txBody>
        </p:sp>
        <p:pic>
          <p:nvPicPr>
            <p:cNvPr id="1013" name="Picture 1012">
              <a:extLst>
                <a:ext uri="{FF2B5EF4-FFF2-40B4-BE49-F238E27FC236}">
                  <a16:creationId xmlns:a16="http://schemas.microsoft.com/office/drawing/2014/main" id="{41FA6DAC-F58F-4381-BD5A-0432460AD81F}"/>
                </a:ext>
              </a:extLst>
            </p:cNvPr>
            <p:cNvPicPr>
              <a:picLocks noChangeAspect="1"/>
            </p:cNvPicPr>
            <p:nvPr/>
          </p:nvPicPr>
          <p:blipFill>
            <a:blip r:embed="rId9"/>
            <a:stretch>
              <a:fillRect/>
            </a:stretch>
          </p:blipFill>
          <p:spPr>
            <a:xfrm>
              <a:off x="7238713" y="5160832"/>
              <a:ext cx="455625" cy="338299"/>
            </a:xfrm>
            <a:prstGeom prst="rect">
              <a:avLst/>
            </a:prstGeom>
          </p:spPr>
        </p:pic>
        <p:sp>
          <p:nvSpPr>
            <p:cNvPr id="1014" name="Rectangle 1013">
              <a:extLst>
                <a:ext uri="{FF2B5EF4-FFF2-40B4-BE49-F238E27FC236}">
                  <a16:creationId xmlns:a16="http://schemas.microsoft.com/office/drawing/2014/main" id="{3E371693-4199-4C7C-95D3-1A3F48F4FD66}"/>
                </a:ext>
              </a:extLst>
            </p:cNvPr>
            <p:cNvSpPr/>
            <p:nvPr/>
          </p:nvSpPr>
          <p:spPr>
            <a:xfrm>
              <a:off x="10026164" y="5039561"/>
              <a:ext cx="1461242" cy="522203"/>
            </a:xfrm>
            <a:prstGeom prst="rect">
              <a:avLst/>
            </a:prstGeom>
            <a:solidFill>
              <a:srgbClr val="92D050"/>
            </a:solidFill>
            <a:ln w="317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accent3"/>
                </a:solidFill>
              </a:endParaRPr>
            </a:p>
          </p:txBody>
        </p:sp>
        <p:sp>
          <p:nvSpPr>
            <p:cNvPr id="1015" name="Rectangle 1014">
              <a:extLst>
                <a:ext uri="{FF2B5EF4-FFF2-40B4-BE49-F238E27FC236}">
                  <a16:creationId xmlns:a16="http://schemas.microsoft.com/office/drawing/2014/main" id="{2D914B6F-9EC5-4618-AFD5-A3B3BFC4CE01}"/>
                </a:ext>
              </a:extLst>
            </p:cNvPr>
            <p:cNvSpPr/>
            <p:nvPr/>
          </p:nvSpPr>
          <p:spPr>
            <a:xfrm>
              <a:off x="10082379" y="5161597"/>
              <a:ext cx="1372491" cy="276999"/>
            </a:xfrm>
            <a:prstGeom prst="rect">
              <a:avLst/>
            </a:prstGeom>
          </p:spPr>
          <p:txBody>
            <a:bodyPr wrap="none">
              <a:spAutoFit/>
            </a:bodyPr>
            <a:lstStyle/>
            <a:p>
              <a:pPr algn="ctr"/>
              <a:r>
                <a:rPr lang="en-US" sz="1200" b="1" dirty="0">
                  <a:solidFill>
                    <a:schemeClr val="bg1"/>
                  </a:solidFill>
                  <a:latin typeface="+mj-lt"/>
                </a:rPr>
                <a:t>SCHEDULE REVIEW </a:t>
              </a:r>
            </a:p>
          </p:txBody>
        </p:sp>
        <p:sp>
          <p:nvSpPr>
            <p:cNvPr id="2514" name="Rectangle 2513">
              <a:extLst>
                <a:ext uri="{FF2B5EF4-FFF2-40B4-BE49-F238E27FC236}">
                  <a16:creationId xmlns:a16="http://schemas.microsoft.com/office/drawing/2014/main" id="{2D41290B-3614-4E31-8340-D2CC29FAA9D7}"/>
                </a:ext>
              </a:extLst>
            </p:cNvPr>
            <p:cNvSpPr/>
            <p:nvPr/>
          </p:nvSpPr>
          <p:spPr>
            <a:xfrm>
              <a:off x="9753659" y="3567523"/>
              <a:ext cx="2252176" cy="522203"/>
            </a:xfrm>
            <a:prstGeom prst="rect">
              <a:avLst/>
            </a:prstGeom>
            <a:solidFill>
              <a:srgbClr val="92D050"/>
            </a:solidFill>
            <a:ln w="317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accent3"/>
                </a:solidFill>
              </a:endParaRPr>
            </a:p>
          </p:txBody>
        </p:sp>
        <p:sp>
          <p:nvSpPr>
            <p:cNvPr id="2515" name="TextBox 2514">
              <a:extLst>
                <a:ext uri="{FF2B5EF4-FFF2-40B4-BE49-F238E27FC236}">
                  <a16:creationId xmlns:a16="http://schemas.microsoft.com/office/drawing/2014/main" id="{F7585C82-FDAB-4B54-8AD1-B5E7EC90F23F}"/>
                </a:ext>
              </a:extLst>
            </p:cNvPr>
            <p:cNvSpPr txBox="1"/>
            <p:nvPr/>
          </p:nvSpPr>
          <p:spPr>
            <a:xfrm>
              <a:off x="10314070" y="3642329"/>
              <a:ext cx="1757643" cy="3057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rPr>
                <a:t>Level </a:t>
              </a:r>
              <a:r>
                <a:rPr kumimoji="0" lang="ru-RU" sz="1600" b="0" i="0" u="none" strike="noStrike" kern="0" cap="none" spc="0" normalizeH="0" baseline="0" noProof="0" dirty="0">
                  <a:ln>
                    <a:noFill/>
                  </a:ln>
                  <a:solidFill>
                    <a:prstClr val="white"/>
                  </a:solidFill>
                  <a:effectLst/>
                  <a:uLnTx/>
                  <a:uFillTx/>
                  <a:latin typeface="Calibri" panose="020F0502020204030204"/>
                </a:rPr>
                <a:t>2</a:t>
              </a:r>
              <a:r>
                <a:rPr kumimoji="0" lang="en-US" sz="1600" b="0" i="0" u="none" strike="noStrike" kern="0" cap="none" spc="0" normalizeH="0" baseline="0" noProof="0" dirty="0">
                  <a:ln>
                    <a:noFill/>
                  </a:ln>
                  <a:solidFill>
                    <a:prstClr val="white"/>
                  </a:solidFill>
                  <a:effectLst/>
                  <a:uLnTx/>
                  <a:uFillTx/>
                  <a:latin typeface="Calibri" panose="020F0502020204030204"/>
                </a:rPr>
                <a:t> Schedule</a:t>
              </a:r>
            </a:p>
          </p:txBody>
        </p:sp>
        <p:pic>
          <p:nvPicPr>
            <p:cNvPr id="2516" name="Picture 80">
              <a:extLst>
                <a:ext uri="{FF2B5EF4-FFF2-40B4-BE49-F238E27FC236}">
                  <a16:creationId xmlns:a16="http://schemas.microsoft.com/office/drawing/2014/main" id="{7EB81703-609C-48E2-BF4A-634FDB48C47A}"/>
                </a:ext>
              </a:extLst>
            </p:cNvPr>
            <p:cNvPicPr>
              <a:picLocks noChangeAspect="1"/>
            </p:cNvPicPr>
            <p:nvPr/>
          </p:nvPicPr>
          <p:blipFill>
            <a:blip r:embed="rId9"/>
            <a:stretch>
              <a:fillRect/>
            </a:stretch>
          </p:blipFill>
          <p:spPr>
            <a:xfrm>
              <a:off x="9844405" y="3632735"/>
              <a:ext cx="431550" cy="402742"/>
            </a:xfrm>
            <a:prstGeom prst="rect">
              <a:avLst/>
            </a:prstGeom>
          </p:spPr>
        </p:pic>
        <p:grpSp>
          <p:nvGrpSpPr>
            <p:cNvPr id="1092" name="Group 324">
              <a:extLst>
                <a:ext uri="{FF2B5EF4-FFF2-40B4-BE49-F238E27FC236}">
                  <a16:creationId xmlns:a16="http://schemas.microsoft.com/office/drawing/2014/main" id="{3A3120BC-4DF3-4EA9-BB10-369054A7EDF8}"/>
                </a:ext>
              </a:extLst>
            </p:cNvPr>
            <p:cNvGrpSpPr>
              <a:grpSpLocks noChangeAspect="1"/>
            </p:cNvGrpSpPr>
            <p:nvPr/>
          </p:nvGrpSpPr>
          <p:grpSpPr bwMode="gray">
            <a:xfrm>
              <a:off x="9408299" y="4283472"/>
              <a:ext cx="1442253" cy="874999"/>
              <a:chOff x="1614" y="943"/>
              <a:chExt cx="4485" cy="2721"/>
            </a:xfrm>
          </p:grpSpPr>
          <p:grpSp>
            <p:nvGrpSpPr>
              <p:cNvPr id="1093" name="Group 525">
                <a:extLst>
                  <a:ext uri="{FF2B5EF4-FFF2-40B4-BE49-F238E27FC236}">
                    <a16:creationId xmlns:a16="http://schemas.microsoft.com/office/drawing/2014/main" id="{14CDAEC8-4D52-455D-9589-C76619AB095B}"/>
                  </a:ext>
                </a:extLst>
              </p:cNvPr>
              <p:cNvGrpSpPr>
                <a:grpSpLocks/>
              </p:cNvGrpSpPr>
              <p:nvPr/>
            </p:nvGrpSpPr>
            <p:grpSpPr bwMode="gray">
              <a:xfrm>
                <a:off x="1614" y="943"/>
                <a:ext cx="3845" cy="2721"/>
                <a:chOff x="1614" y="943"/>
                <a:chExt cx="3845" cy="2721"/>
              </a:xfrm>
            </p:grpSpPr>
            <p:sp>
              <p:nvSpPr>
                <p:cNvPr id="1208" name="Freeform 325">
                  <a:extLst>
                    <a:ext uri="{FF2B5EF4-FFF2-40B4-BE49-F238E27FC236}">
                      <a16:creationId xmlns:a16="http://schemas.microsoft.com/office/drawing/2014/main" id="{3783D9D9-5054-43DC-A28A-F8869E19E907}"/>
                    </a:ext>
                  </a:extLst>
                </p:cNvPr>
                <p:cNvSpPr>
                  <a:spLocks/>
                </p:cNvSpPr>
                <p:nvPr/>
              </p:nvSpPr>
              <p:spPr bwMode="gray">
                <a:xfrm>
                  <a:off x="2340" y="2206"/>
                  <a:ext cx="65" cy="473"/>
                </a:xfrm>
                <a:custGeom>
                  <a:avLst/>
                  <a:gdLst>
                    <a:gd name="T0" fmla="*/ 6 w 53"/>
                    <a:gd name="T1" fmla="*/ 47 h 386"/>
                    <a:gd name="T2" fmla="*/ 0 w 53"/>
                    <a:gd name="T3" fmla="*/ 31 h 386"/>
                    <a:gd name="T4" fmla="*/ 6 w 53"/>
                    <a:gd name="T5" fmla="*/ 21 h 386"/>
                    <a:gd name="T6" fmla="*/ 48 w 53"/>
                    <a:gd name="T7" fmla="*/ 21 h 386"/>
                    <a:gd name="T8" fmla="*/ 53 w 53"/>
                    <a:gd name="T9" fmla="*/ 31 h 386"/>
                    <a:gd name="T10" fmla="*/ 48 w 53"/>
                    <a:gd name="T11" fmla="*/ 47 h 386"/>
                    <a:gd name="T12" fmla="*/ 48 w 53"/>
                    <a:gd name="T13" fmla="*/ 58 h 386"/>
                    <a:gd name="T14" fmla="*/ 53 w 53"/>
                    <a:gd name="T15" fmla="*/ 75 h 386"/>
                    <a:gd name="T16" fmla="*/ 48 w 53"/>
                    <a:gd name="T17" fmla="*/ 91 h 386"/>
                    <a:gd name="T18" fmla="*/ 48 w 53"/>
                    <a:gd name="T19" fmla="*/ 102 h 386"/>
                    <a:gd name="T20" fmla="*/ 53 w 53"/>
                    <a:gd name="T21" fmla="*/ 118 h 386"/>
                    <a:gd name="T22" fmla="*/ 48 w 53"/>
                    <a:gd name="T23" fmla="*/ 134 h 386"/>
                    <a:gd name="T24" fmla="*/ 48 w 53"/>
                    <a:gd name="T25" fmla="*/ 145 h 386"/>
                    <a:gd name="T26" fmla="*/ 53 w 53"/>
                    <a:gd name="T27" fmla="*/ 161 h 386"/>
                    <a:gd name="T28" fmla="*/ 48 w 53"/>
                    <a:gd name="T29" fmla="*/ 177 h 386"/>
                    <a:gd name="T30" fmla="*/ 48 w 53"/>
                    <a:gd name="T31" fmla="*/ 188 h 386"/>
                    <a:gd name="T32" fmla="*/ 53 w 53"/>
                    <a:gd name="T33" fmla="*/ 204 h 386"/>
                    <a:gd name="T34" fmla="*/ 48 w 53"/>
                    <a:gd name="T35" fmla="*/ 221 h 386"/>
                    <a:gd name="T36" fmla="*/ 48 w 53"/>
                    <a:gd name="T37" fmla="*/ 232 h 386"/>
                    <a:gd name="T38" fmla="*/ 53 w 53"/>
                    <a:gd name="T39" fmla="*/ 248 h 386"/>
                    <a:gd name="T40" fmla="*/ 48 w 53"/>
                    <a:gd name="T41" fmla="*/ 264 h 386"/>
                    <a:gd name="T42" fmla="*/ 48 w 53"/>
                    <a:gd name="T43" fmla="*/ 275 h 386"/>
                    <a:gd name="T44" fmla="*/ 53 w 53"/>
                    <a:gd name="T45" fmla="*/ 291 h 386"/>
                    <a:gd name="T46" fmla="*/ 48 w 53"/>
                    <a:gd name="T47" fmla="*/ 307 h 386"/>
                    <a:gd name="T48" fmla="*/ 48 w 53"/>
                    <a:gd name="T49" fmla="*/ 318 h 386"/>
                    <a:gd name="T50" fmla="*/ 53 w 53"/>
                    <a:gd name="T51" fmla="*/ 334 h 386"/>
                    <a:gd name="T52" fmla="*/ 48 w 53"/>
                    <a:gd name="T53" fmla="*/ 350 h 386"/>
                    <a:gd name="T54" fmla="*/ 48 w 53"/>
                    <a:gd name="T55" fmla="*/ 361 h 386"/>
                    <a:gd name="T56" fmla="*/ 27 w 53"/>
                    <a:gd name="T57" fmla="*/ 386 h 386"/>
                    <a:gd name="T58" fmla="*/ 6 w 53"/>
                    <a:gd name="T59" fmla="*/ 361 h 386"/>
                    <a:gd name="T60" fmla="*/ 6 w 53"/>
                    <a:gd name="T61" fmla="*/ 350 h 386"/>
                    <a:gd name="T62" fmla="*/ 0 w 53"/>
                    <a:gd name="T63" fmla="*/ 334 h 386"/>
                    <a:gd name="T64" fmla="*/ 6 w 53"/>
                    <a:gd name="T65" fmla="*/ 318 h 386"/>
                    <a:gd name="T66" fmla="*/ 6 w 53"/>
                    <a:gd name="T67" fmla="*/ 307 h 386"/>
                    <a:gd name="T68" fmla="*/ 0 w 53"/>
                    <a:gd name="T69" fmla="*/ 291 h 386"/>
                    <a:gd name="T70" fmla="*/ 6 w 53"/>
                    <a:gd name="T71" fmla="*/ 275 h 386"/>
                    <a:gd name="T72" fmla="*/ 6 w 53"/>
                    <a:gd name="T73" fmla="*/ 264 h 386"/>
                    <a:gd name="T74" fmla="*/ 0 w 53"/>
                    <a:gd name="T75" fmla="*/ 248 h 386"/>
                    <a:gd name="T76" fmla="*/ 6 w 53"/>
                    <a:gd name="T77" fmla="*/ 232 h 386"/>
                    <a:gd name="T78" fmla="*/ 6 w 53"/>
                    <a:gd name="T79" fmla="*/ 221 h 386"/>
                    <a:gd name="T80" fmla="*/ 0 w 53"/>
                    <a:gd name="T81" fmla="*/ 204 h 386"/>
                    <a:gd name="T82" fmla="*/ 6 w 53"/>
                    <a:gd name="T83" fmla="*/ 188 h 386"/>
                    <a:gd name="T84" fmla="*/ 6 w 53"/>
                    <a:gd name="T85" fmla="*/ 177 h 386"/>
                    <a:gd name="T86" fmla="*/ 0 w 53"/>
                    <a:gd name="T87" fmla="*/ 161 h 386"/>
                    <a:gd name="T88" fmla="*/ 6 w 53"/>
                    <a:gd name="T89" fmla="*/ 145 h 386"/>
                    <a:gd name="T90" fmla="*/ 6 w 53"/>
                    <a:gd name="T91" fmla="*/ 134 h 386"/>
                    <a:gd name="T92" fmla="*/ 0 w 53"/>
                    <a:gd name="T93" fmla="*/ 118 h 386"/>
                    <a:gd name="T94" fmla="*/ 6 w 53"/>
                    <a:gd name="T95" fmla="*/ 102 h 386"/>
                    <a:gd name="T96" fmla="*/ 6 w 53"/>
                    <a:gd name="T97" fmla="*/ 91 h 386"/>
                    <a:gd name="T98" fmla="*/ 0 w 53"/>
                    <a:gd name="T99" fmla="*/ 75 h 386"/>
                    <a:gd name="T100" fmla="*/ 6 w 53"/>
                    <a:gd name="T101" fmla="*/ 5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 h="386">
                      <a:moveTo>
                        <a:pt x="0" y="53"/>
                      </a:moveTo>
                      <a:cubicBezTo>
                        <a:pt x="0" y="50"/>
                        <a:pt x="3" y="48"/>
                        <a:pt x="6" y="47"/>
                      </a:cubicBezTo>
                      <a:cubicBezTo>
                        <a:pt x="6" y="37"/>
                        <a:pt x="6" y="37"/>
                        <a:pt x="6" y="37"/>
                      </a:cubicBezTo>
                      <a:cubicBezTo>
                        <a:pt x="3" y="37"/>
                        <a:pt x="0" y="34"/>
                        <a:pt x="0" y="31"/>
                      </a:cubicBezTo>
                      <a:cubicBezTo>
                        <a:pt x="0" y="28"/>
                        <a:pt x="3" y="26"/>
                        <a:pt x="6" y="26"/>
                      </a:cubicBezTo>
                      <a:cubicBezTo>
                        <a:pt x="6" y="21"/>
                        <a:pt x="6" y="21"/>
                        <a:pt x="6" y="21"/>
                      </a:cubicBezTo>
                      <a:cubicBezTo>
                        <a:pt x="6" y="10"/>
                        <a:pt x="15" y="0"/>
                        <a:pt x="27" y="0"/>
                      </a:cubicBezTo>
                      <a:cubicBezTo>
                        <a:pt x="39" y="0"/>
                        <a:pt x="48" y="10"/>
                        <a:pt x="48" y="21"/>
                      </a:cubicBezTo>
                      <a:cubicBezTo>
                        <a:pt x="48" y="26"/>
                        <a:pt x="48" y="26"/>
                        <a:pt x="48" y="26"/>
                      </a:cubicBezTo>
                      <a:cubicBezTo>
                        <a:pt x="51" y="26"/>
                        <a:pt x="53" y="28"/>
                        <a:pt x="53" y="31"/>
                      </a:cubicBezTo>
                      <a:cubicBezTo>
                        <a:pt x="53" y="34"/>
                        <a:pt x="51" y="37"/>
                        <a:pt x="48" y="37"/>
                      </a:cubicBezTo>
                      <a:cubicBezTo>
                        <a:pt x="48" y="47"/>
                        <a:pt x="48" y="47"/>
                        <a:pt x="48" y="47"/>
                      </a:cubicBezTo>
                      <a:cubicBezTo>
                        <a:pt x="51" y="48"/>
                        <a:pt x="53" y="50"/>
                        <a:pt x="53" y="53"/>
                      </a:cubicBezTo>
                      <a:cubicBezTo>
                        <a:pt x="53" y="56"/>
                        <a:pt x="51" y="58"/>
                        <a:pt x="48" y="58"/>
                      </a:cubicBezTo>
                      <a:cubicBezTo>
                        <a:pt x="48" y="69"/>
                        <a:pt x="48" y="69"/>
                        <a:pt x="48" y="69"/>
                      </a:cubicBezTo>
                      <a:cubicBezTo>
                        <a:pt x="51" y="69"/>
                        <a:pt x="53" y="72"/>
                        <a:pt x="53" y="75"/>
                      </a:cubicBezTo>
                      <a:cubicBezTo>
                        <a:pt x="53" y="78"/>
                        <a:pt x="51" y="80"/>
                        <a:pt x="48" y="80"/>
                      </a:cubicBezTo>
                      <a:cubicBezTo>
                        <a:pt x="48" y="91"/>
                        <a:pt x="48" y="91"/>
                        <a:pt x="48" y="91"/>
                      </a:cubicBezTo>
                      <a:cubicBezTo>
                        <a:pt x="51" y="91"/>
                        <a:pt x="53" y="93"/>
                        <a:pt x="53" y="96"/>
                      </a:cubicBezTo>
                      <a:cubicBezTo>
                        <a:pt x="53" y="99"/>
                        <a:pt x="51" y="101"/>
                        <a:pt x="48" y="102"/>
                      </a:cubicBezTo>
                      <a:cubicBezTo>
                        <a:pt x="48" y="112"/>
                        <a:pt x="48" y="112"/>
                        <a:pt x="48" y="112"/>
                      </a:cubicBezTo>
                      <a:cubicBezTo>
                        <a:pt x="51" y="113"/>
                        <a:pt x="53" y="115"/>
                        <a:pt x="53" y="118"/>
                      </a:cubicBezTo>
                      <a:cubicBezTo>
                        <a:pt x="53" y="121"/>
                        <a:pt x="51" y="123"/>
                        <a:pt x="48" y="123"/>
                      </a:cubicBezTo>
                      <a:cubicBezTo>
                        <a:pt x="48" y="134"/>
                        <a:pt x="48" y="134"/>
                        <a:pt x="48" y="134"/>
                      </a:cubicBezTo>
                      <a:cubicBezTo>
                        <a:pt x="51" y="134"/>
                        <a:pt x="53" y="137"/>
                        <a:pt x="53" y="140"/>
                      </a:cubicBezTo>
                      <a:cubicBezTo>
                        <a:pt x="53" y="142"/>
                        <a:pt x="51" y="145"/>
                        <a:pt x="48" y="145"/>
                      </a:cubicBezTo>
                      <a:cubicBezTo>
                        <a:pt x="48" y="156"/>
                        <a:pt x="48" y="156"/>
                        <a:pt x="48" y="156"/>
                      </a:cubicBezTo>
                      <a:cubicBezTo>
                        <a:pt x="51" y="156"/>
                        <a:pt x="53" y="158"/>
                        <a:pt x="53" y="161"/>
                      </a:cubicBezTo>
                      <a:cubicBezTo>
                        <a:pt x="53" y="164"/>
                        <a:pt x="51" y="166"/>
                        <a:pt x="48" y="167"/>
                      </a:cubicBezTo>
                      <a:cubicBezTo>
                        <a:pt x="48" y="177"/>
                        <a:pt x="48" y="177"/>
                        <a:pt x="48" y="177"/>
                      </a:cubicBezTo>
                      <a:cubicBezTo>
                        <a:pt x="51" y="178"/>
                        <a:pt x="53" y="180"/>
                        <a:pt x="53" y="183"/>
                      </a:cubicBezTo>
                      <a:cubicBezTo>
                        <a:pt x="53" y="186"/>
                        <a:pt x="51" y="188"/>
                        <a:pt x="48" y="188"/>
                      </a:cubicBezTo>
                      <a:cubicBezTo>
                        <a:pt x="48" y="199"/>
                        <a:pt x="48" y="199"/>
                        <a:pt x="48" y="199"/>
                      </a:cubicBezTo>
                      <a:cubicBezTo>
                        <a:pt x="51" y="199"/>
                        <a:pt x="53" y="202"/>
                        <a:pt x="53" y="204"/>
                      </a:cubicBezTo>
                      <a:cubicBezTo>
                        <a:pt x="53" y="207"/>
                        <a:pt x="51" y="210"/>
                        <a:pt x="48" y="210"/>
                      </a:cubicBezTo>
                      <a:cubicBezTo>
                        <a:pt x="48" y="221"/>
                        <a:pt x="48" y="221"/>
                        <a:pt x="48" y="221"/>
                      </a:cubicBezTo>
                      <a:cubicBezTo>
                        <a:pt x="51" y="221"/>
                        <a:pt x="53" y="223"/>
                        <a:pt x="53" y="226"/>
                      </a:cubicBezTo>
                      <a:cubicBezTo>
                        <a:pt x="53" y="229"/>
                        <a:pt x="51" y="231"/>
                        <a:pt x="48" y="232"/>
                      </a:cubicBezTo>
                      <a:cubicBezTo>
                        <a:pt x="48" y="242"/>
                        <a:pt x="48" y="242"/>
                        <a:pt x="48" y="242"/>
                      </a:cubicBezTo>
                      <a:cubicBezTo>
                        <a:pt x="51" y="242"/>
                        <a:pt x="53" y="245"/>
                        <a:pt x="53" y="248"/>
                      </a:cubicBezTo>
                      <a:cubicBezTo>
                        <a:pt x="53" y="251"/>
                        <a:pt x="51" y="253"/>
                        <a:pt x="48" y="253"/>
                      </a:cubicBezTo>
                      <a:cubicBezTo>
                        <a:pt x="48" y="264"/>
                        <a:pt x="48" y="264"/>
                        <a:pt x="48" y="264"/>
                      </a:cubicBezTo>
                      <a:cubicBezTo>
                        <a:pt x="51" y="264"/>
                        <a:pt x="53" y="266"/>
                        <a:pt x="53" y="269"/>
                      </a:cubicBezTo>
                      <a:cubicBezTo>
                        <a:pt x="53" y="272"/>
                        <a:pt x="51" y="275"/>
                        <a:pt x="48" y="275"/>
                      </a:cubicBezTo>
                      <a:cubicBezTo>
                        <a:pt x="48" y="286"/>
                        <a:pt x="48" y="286"/>
                        <a:pt x="48" y="286"/>
                      </a:cubicBezTo>
                      <a:cubicBezTo>
                        <a:pt x="51" y="286"/>
                        <a:pt x="53" y="288"/>
                        <a:pt x="53" y="291"/>
                      </a:cubicBezTo>
                      <a:cubicBezTo>
                        <a:pt x="53" y="294"/>
                        <a:pt x="51" y="296"/>
                        <a:pt x="48" y="296"/>
                      </a:cubicBezTo>
                      <a:cubicBezTo>
                        <a:pt x="48" y="307"/>
                        <a:pt x="48" y="307"/>
                        <a:pt x="48" y="307"/>
                      </a:cubicBezTo>
                      <a:cubicBezTo>
                        <a:pt x="51" y="307"/>
                        <a:pt x="53" y="310"/>
                        <a:pt x="53" y="313"/>
                      </a:cubicBezTo>
                      <a:cubicBezTo>
                        <a:pt x="53" y="316"/>
                        <a:pt x="51" y="318"/>
                        <a:pt x="48" y="318"/>
                      </a:cubicBezTo>
                      <a:cubicBezTo>
                        <a:pt x="48" y="329"/>
                        <a:pt x="48" y="329"/>
                        <a:pt x="48" y="329"/>
                      </a:cubicBezTo>
                      <a:cubicBezTo>
                        <a:pt x="51" y="329"/>
                        <a:pt x="53" y="331"/>
                        <a:pt x="53" y="334"/>
                      </a:cubicBezTo>
                      <a:cubicBezTo>
                        <a:pt x="53" y="337"/>
                        <a:pt x="51" y="340"/>
                        <a:pt x="48" y="340"/>
                      </a:cubicBezTo>
                      <a:cubicBezTo>
                        <a:pt x="48" y="350"/>
                        <a:pt x="48" y="350"/>
                        <a:pt x="48" y="350"/>
                      </a:cubicBezTo>
                      <a:cubicBezTo>
                        <a:pt x="51" y="351"/>
                        <a:pt x="53" y="353"/>
                        <a:pt x="53" y="356"/>
                      </a:cubicBezTo>
                      <a:cubicBezTo>
                        <a:pt x="53" y="359"/>
                        <a:pt x="51" y="361"/>
                        <a:pt x="48" y="361"/>
                      </a:cubicBezTo>
                      <a:cubicBezTo>
                        <a:pt x="48" y="365"/>
                        <a:pt x="48" y="365"/>
                        <a:pt x="48" y="365"/>
                      </a:cubicBezTo>
                      <a:cubicBezTo>
                        <a:pt x="48" y="377"/>
                        <a:pt x="39" y="386"/>
                        <a:pt x="27" y="386"/>
                      </a:cubicBezTo>
                      <a:cubicBezTo>
                        <a:pt x="15" y="386"/>
                        <a:pt x="6" y="377"/>
                        <a:pt x="6" y="365"/>
                      </a:cubicBezTo>
                      <a:cubicBezTo>
                        <a:pt x="6" y="361"/>
                        <a:pt x="6" y="361"/>
                        <a:pt x="6" y="361"/>
                      </a:cubicBezTo>
                      <a:cubicBezTo>
                        <a:pt x="3" y="361"/>
                        <a:pt x="0" y="359"/>
                        <a:pt x="0" y="356"/>
                      </a:cubicBezTo>
                      <a:cubicBezTo>
                        <a:pt x="0" y="353"/>
                        <a:pt x="3" y="351"/>
                        <a:pt x="6" y="350"/>
                      </a:cubicBezTo>
                      <a:cubicBezTo>
                        <a:pt x="6" y="340"/>
                        <a:pt x="6" y="340"/>
                        <a:pt x="6" y="340"/>
                      </a:cubicBezTo>
                      <a:cubicBezTo>
                        <a:pt x="3" y="340"/>
                        <a:pt x="0" y="337"/>
                        <a:pt x="0" y="334"/>
                      </a:cubicBezTo>
                      <a:cubicBezTo>
                        <a:pt x="0" y="331"/>
                        <a:pt x="3" y="329"/>
                        <a:pt x="6" y="329"/>
                      </a:cubicBezTo>
                      <a:cubicBezTo>
                        <a:pt x="6" y="318"/>
                        <a:pt x="6" y="318"/>
                        <a:pt x="6" y="318"/>
                      </a:cubicBezTo>
                      <a:cubicBezTo>
                        <a:pt x="3" y="318"/>
                        <a:pt x="0" y="316"/>
                        <a:pt x="0" y="313"/>
                      </a:cubicBezTo>
                      <a:cubicBezTo>
                        <a:pt x="0" y="310"/>
                        <a:pt x="3" y="307"/>
                        <a:pt x="6" y="307"/>
                      </a:cubicBezTo>
                      <a:cubicBezTo>
                        <a:pt x="6" y="296"/>
                        <a:pt x="6" y="296"/>
                        <a:pt x="6" y="296"/>
                      </a:cubicBezTo>
                      <a:cubicBezTo>
                        <a:pt x="3" y="296"/>
                        <a:pt x="0" y="294"/>
                        <a:pt x="0" y="291"/>
                      </a:cubicBezTo>
                      <a:cubicBezTo>
                        <a:pt x="0" y="288"/>
                        <a:pt x="3" y="286"/>
                        <a:pt x="6" y="286"/>
                      </a:cubicBezTo>
                      <a:cubicBezTo>
                        <a:pt x="6" y="275"/>
                        <a:pt x="6" y="275"/>
                        <a:pt x="6" y="275"/>
                      </a:cubicBezTo>
                      <a:cubicBezTo>
                        <a:pt x="3" y="275"/>
                        <a:pt x="0" y="272"/>
                        <a:pt x="0" y="269"/>
                      </a:cubicBezTo>
                      <a:cubicBezTo>
                        <a:pt x="0" y="266"/>
                        <a:pt x="3" y="264"/>
                        <a:pt x="6" y="264"/>
                      </a:cubicBezTo>
                      <a:cubicBezTo>
                        <a:pt x="6" y="253"/>
                        <a:pt x="6" y="253"/>
                        <a:pt x="6" y="253"/>
                      </a:cubicBezTo>
                      <a:cubicBezTo>
                        <a:pt x="3" y="253"/>
                        <a:pt x="0" y="251"/>
                        <a:pt x="0" y="248"/>
                      </a:cubicBezTo>
                      <a:cubicBezTo>
                        <a:pt x="0" y="245"/>
                        <a:pt x="3" y="242"/>
                        <a:pt x="6" y="242"/>
                      </a:cubicBezTo>
                      <a:cubicBezTo>
                        <a:pt x="6" y="232"/>
                        <a:pt x="6" y="232"/>
                        <a:pt x="6" y="232"/>
                      </a:cubicBezTo>
                      <a:cubicBezTo>
                        <a:pt x="3" y="231"/>
                        <a:pt x="0" y="229"/>
                        <a:pt x="0" y="226"/>
                      </a:cubicBezTo>
                      <a:cubicBezTo>
                        <a:pt x="0" y="223"/>
                        <a:pt x="3" y="221"/>
                        <a:pt x="6" y="221"/>
                      </a:cubicBezTo>
                      <a:cubicBezTo>
                        <a:pt x="6" y="210"/>
                        <a:pt x="6" y="210"/>
                        <a:pt x="6" y="210"/>
                      </a:cubicBezTo>
                      <a:cubicBezTo>
                        <a:pt x="3" y="210"/>
                        <a:pt x="0" y="207"/>
                        <a:pt x="0" y="204"/>
                      </a:cubicBezTo>
                      <a:cubicBezTo>
                        <a:pt x="0" y="202"/>
                        <a:pt x="3" y="199"/>
                        <a:pt x="6" y="199"/>
                      </a:cubicBezTo>
                      <a:cubicBezTo>
                        <a:pt x="6" y="188"/>
                        <a:pt x="6" y="188"/>
                        <a:pt x="6" y="188"/>
                      </a:cubicBezTo>
                      <a:cubicBezTo>
                        <a:pt x="3" y="188"/>
                        <a:pt x="0" y="186"/>
                        <a:pt x="0" y="183"/>
                      </a:cubicBezTo>
                      <a:cubicBezTo>
                        <a:pt x="0" y="180"/>
                        <a:pt x="3" y="178"/>
                        <a:pt x="6" y="177"/>
                      </a:cubicBezTo>
                      <a:cubicBezTo>
                        <a:pt x="6" y="167"/>
                        <a:pt x="6" y="167"/>
                        <a:pt x="6" y="167"/>
                      </a:cubicBezTo>
                      <a:cubicBezTo>
                        <a:pt x="3" y="166"/>
                        <a:pt x="0" y="164"/>
                        <a:pt x="0" y="161"/>
                      </a:cubicBezTo>
                      <a:cubicBezTo>
                        <a:pt x="0" y="158"/>
                        <a:pt x="3" y="156"/>
                        <a:pt x="6" y="156"/>
                      </a:cubicBezTo>
                      <a:cubicBezTo>
                        <a:pt x="6" y="145"/>
                        <a:pt x="6" y="145"/>
                        <a:pt x="6" y="145"/>
                      </a:cubicBezTo>
                      <a:cubicBezTo>
                        <a:pt x="3" y="145"/>
                        <a:pt x="0" y="142"/>
                        <a:pt x="0" y="140"/>
                      </a:cubicBezTo>
                      <a:cubicBezTo>
                        <a:pt x="0" y="137"/>
                        <a:pt x="3" y="134"/>
                        <a:pt x="6" y="134"/>
                      </a:cubicBezTo>
                      <a:cubicBezTo>
                        <a:pt x="6" y="123"/>
                        <a:pt x="6" y="123"/>
                        <a:pt x="6" y="123"/>
                      </a:cubicBezTo>
                      <a:cubicBezTo>
                        <a:pt x="3" y="123"/>
                        <a:pt x="0" y="121"/>
                        <a:pt x="0" y="118"/>
                      </a:cubicBezTo>
                      <a:cubicBezTo>
                        <a:pt x="0" y="115"/>
                        <a:pt x="3" y="113"/>
                        <a:pt x="6" y="112"/>
                      </a:cubicBezTo>
                      <a:cubicBezTo>
                        <a:pt x="6" y="102"/>
                        <a:pt x="6" y="102"/>
                        <a:pt x="6" y="102"/>
                      </a:cubicBezTo>
                      <a:cubicBezTo>
                        <a:pt x="3" y="101"/>
                        <a:pt x="0" y="99"/>
                        <a:pt x="0" y="96"/>
                      </a:cubicBezTo>
                      <a:cubicBezTo>
                        <a:pt x="0" y="93"/>
                        <a:pt x="3" y="91"/>
                        <a:pt x="6" y="91"/>
                      </a:cubicBezTo>
                      <a:cubicBezTo>
                        <a:pt x="6" y="80"/>
                        <a:pt x="6" y="80"/>
                        <a:pt x="6" y="80"/>
                      </a:cubicBezTo>
                      <a:cubicBezTo>
                        <a:pt x="3" y="80"/>
                        <a:pt x="0" y="78"/>
                        <a:pt x="0" y="75"/>
                      </a:cubicBezTo>
                      <a:cubicBezTo>
                        <a:pt x="0" y="72"/>
                        <a:pt x="3" y="69"/>
                        <a:pt x="6" y="69"/>
                      </a:cubicBezTo>
                      <a:cubicBezTo>
                        <a:pt x="6" y="58"/>
                        <a:pt x="6" y="58"/>
                        <a:pt x="6" y="58"/>
                      </a:cubicBezTo>
                      <a:cubicBezTo>
                        <a:pt x="3" y="58"/>
                        <a:pt x="0" y="56"/>
                        <a:pt x="0" y="53"/>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09" name="Freeform 326">
                  <a:extLst>
                    <a:ext uri="{FF2B5EF4-FFF2-40B4-BE49-F238E27FC236}">
                      <a16:creationId xmlns:a16="http://schemas.microsoft.com/office/drawing/2014/main" id="{751AA9A7-F2F9-4B51-B7FA-9953711CA75B}"/>
                    </a:ext>
                  </a:extLst>
                </p:cNvPr>
                <p:cNvSpPr>
                  <a:spLocks/>
                </p:cNvSpPr>
                <p:nvPr/>
              </p:nvSpPr>
              <p:spPr bwMode="gray">
                <a:xfrm>
                  <a:off x="2118" y="1951"/>
                  <a:ext cx="156" cy="397"/>
                </a:xfrm>
                <a:custGeom>
                  <a:avLst/>
                  <a:gdLst>
                    <a:gd name="T0" fmla="*/ 26 w 127"/>
                    <a:gd name="T1" fmla="*/ 70 h 324"/>
                    <a:gd name="T2" fmla="*/ 96 w 127"/>
                    <a:gd name="T3" fmla="*/ 3 h 324"/>
                    <a:gd name="T4" fmla="*/ 127 w 127"/>
                    <a:gd name="T5" fmla="*/ 0 h 324"/>
                    <a:gd name="T6" fmla="*/ 65 w 127"/>
                    <a:gd name="T7" fmla="*/ 68 h 324"/>
                    <a:gd name="T8" fmla="*/ 41 w 127"/>
                    <a:gd name="T9" fmla="*/ 253 h 324"/>
                    <a:gd name="T10" fmla="*/ 100 w 127"/>
                    <a:gd name="T11" fmla="*/ 321 h 324"/>
                    <a:gd name="T12" fmla="*/ 127 w 127"/>
                    <a:gd name="T13" fmla="*/ 324 h 324"/>
                    <a:gd name="T14" fmla="*/ 65 w 127"/>
                    <a:gd name="T15" fmla="*/ 318 h 324"/>
                    <a:gd name="T16" fmla="*/ 0 w 127"/>
                    <a:gd name="T17" fmla="*/ 251 h 324"/>
                    <a:gd name="T18" fmla="*/ 26 w 127"/>
                    <a:gd name="T19" fmla="*/ 7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24">
                      <a:moveTo>
                        <a:pt x="26" y="70"/>
                      </a:moveTo>
                      <a:cubicBezTo>
                        <a:pt x="36" y="37"/>
                        <a:pt x="69" y="5"/>
                        <a:pt x="96" y="3"/>
                      </a:cubicBezTo>
                      <a:cubicBezTo>
                        <a:pt x="107" y="2"/>
                        <a:pt x="117" y="1"/>
                        <a:pt x="127" y="0"/>
                      </a:cubicBezTo>
                      <a:cubicBezTo>
                        <a:pt x="103" y="3"/>
                        <a:pt x="74" y="34"/>
                        <a:pt x="65" y="68"/>
                      </a:cubicBezTo>
                      <a:cubicBezTo>
                        <a:pt x="49" y="132"/>
                        <a:pt x="41" y="193"/>
                        <a:pt x="41" y="253"/>
                      </a:cubicBezTo>
                      <a:cubicBezTo>
                        <a:pt x="41" y="285"/>
                        <a:pt x="68" y="316"/>
                        <a:pt x="100" y="321"/>
                      </a:cubicBezTo>
                      <a:cubicBezTo>
                        <a:pt x="109" y="322"/>
                        <a:pt x="118" y="323"/>
                        <a:pt x="127" y="324"/>
                      </a:cubicBezTo>
                      <a:cubicBezTo>
                        <a:pt x="107" y="323"/>
                        <a:pt x="87" y="321"/>
                        <a:pt x="65" y="318"/>
                      </a:cubicBezTo>
                      <a:cubicBezTo>
                        <a:pt x="30" y="314"/>
                        <a:pt x="0" y="283"/>
                        <a:pt x="0" y="251"/>
                      </a:cubicBezTo>
                      <a:cubicBezTo>
                        <a:pt x="0" y="192"/>
                        <a:pt x="9" y="133"/>
                        <a:pt x="26" y="70"/>
                      </a:cubicBezTo>
                      <a:close/>
                    </a:path>
                  </a:pathLst>
                </a:custGeom>
                <a:solidFill>
                  <a:srgbClr val="2C9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10" name="Freeform 327">
                  <a:extLst>
                    <a:ext uri="{FF2B5EF4-FFF2-40B4-BE49-F238E27FC236}">
                      <a16:creationId xmlns:a16="http://schemas.microsoft.com/office/drawing/2014/main" id="{19FFBA11-EED9-46FC-B7CA-92E7938533D0}"/>
                    </a:ext>
                  </a:extLst>
                </p:cNvPr>
                <p:cNvSpPr>
                  <a:spLocks/>
                </p:cNvSpPr>
                <p:nvPr/>
              </p:nvSpPr>
              <p:spPr bwMode="gray">
                <a:xfrm>
                  <a:off x="2163" y="1940"/>
                  <a:ext cx="461" cy="420"/>
                </a:xfrm>
                <a:custGeom>
                  <a:avLst/>
                  <a:gdLst>
                    <a:gd name="T0" fmla="*/ 0 w 377"/>
                    <a:gd name="T1" fmla="*/ 262 h 343"/>
                    <a:gd name="T2" fmla="*/ 59 w 377"/>
                    <a:gd name="T3" fmla="*/ 330 h 343"/>
                    <a:gd name="T4" fmla="*/ 318 w 377"/>
                    <a:gd name="T5" fmla="*/ 330 h 343"/>
                    <a:gd name="T6" fmla="*/ 377 w 377"/>
                    <a:gd name="T7" fmla="*/ 262 h 343"/>
                    <a:gd name="T8" fmla="*/ 353 w 377"/>
                    <a:gd name="T9" fmla="*/ 77 h 343"/>
                    <a:gd name="T10" fmla="*/ 291 w 377"/>
                    <a:gd name="T11" fmla="*/ 9 h 343"/>
                    <a:gd name="T12" fmla="*/ 86 w 377"/>
                    <a:gd name="T13" fmla="*/ 9 h 343"/>
                    <a:gd name="T14" fmla="*/ 24 w 377"/>
                    <a:gd name="T15" fmla="*/ 77 h 343"/>
                    <a:gd name="T16" fmla="*/ 0 w 377"/>
                    <a:gd name="T17" fmla="*/ 26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343">
                      <a:moveTo>
                        <a:pt x="0" y="262"/>
                      </a:moveTo>
                      <a:cubicBezTo>
                        <a:pt x="0" y="294"/>
                        <a:pt x="27" y="325"/>
                        <a:pt x="59" y="330"/>
                      </a:cubicBezTo>
                      <a:cubicBezTo>
                        <a:pt x="152" y="343"/>
                        <a:pt x="225" y="343"/>
                        <a:pt x="318" y="330"/>
                      </a:cubicBezTo>
                      <a:cubicBezTo>
                        <a:pt x="349" y="325"/>
                        <a:pt x="377" y="294"/>
                        <a:pt x="377" y="262"/>
                      </a:cubicBezTo>
                      <a:cubicBezTo>
                        <a:pt x="377" y="202"/>
                        <a:pt x="369" y="141"/>
                        <a:pt x="353" y="77"/>
                      </a:cubicBezTo>
                      <a:cubicBezTo>
                        <a:pt x="344" y="43"/>
                        <a:pt x="315" y="12"/>
                        <a:pt x="291" y="9"/>
                      </a:cubicBezTo>
                      <a:cubicBezTo>
                        <a:pt x="216" y="0"/>
                        <a:pt x="161" y="0"/>
                        <a:pt x="86" y="9"/>
                      </a:cubicBezTo>
                      <a:cubicBezTo>
                        <a:pt x="62" y="12"/>
                        <a:pt x="33" y="43"/>
                        <a:pt x="24" y="77"/>
                      </a:cubicBezTo>
                      <a:cubicBezTo>
                        <a:pt x="8" y="141"/>
                        <a:pt x="0" y="202"/>
                        <a:pt x="0" y="262"/>
                      </a:cubicBezTo>
                      <a:close/>
                    </a:path>
                  </a:pathLst>
                </a:custGeom>
                <a:solidFill>
                  <a:srgbClr val="1B8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11" name="Freeform 328">
                  <a:extLst>
                    <a:ext uri="{FF2B5EF4-FFF2-40B4-BE49-F238E27FC236}">
                      <a16:creationId xmlns:a16="http://schemas.microsoft.com/office/drawing/2014/main" id="{C17D68FD-1DB3-4B23-A4BB-9CF05B0A77B6}"/>
                    </a:ext>
                  </a:extLst>
                </p:cNvPr>
                <p:cNvSpPr>
                  <a:spLocks/>
                </p:cNvSpPr>
                <p:nvPr/>
              </p:nvSpPr>
              <p:spPr bwMode="gray">
                <a:xfrm>
                  <a:off x="2183" y="2605"/>
                  <a:ext cx="764" cy="103"/>
                </a:xfrm>
                <a:custGeom>
                  <a:avLst/>
                  <a:gdLst>
                    <a:gd name="T0" fmla="*/ 0 w 624"/>
                    <a:gd name="T1" fmla="*/ 49 h 84"/>
                    <a:gd name="T2" fmla="*/ 35 w 624"/>
                    <a:gd name="T3" fmla="*/ 84 h 84"/>
                    <a:gd name="T4" fmla="*/ 589 w 624"/>
                    <a:gd name="T5" fmla="*/ 84 h 84"/>
                    <a:gd name="T6" fmla="*/ 624 w 624"/>
                    <a:gd name="T7" fmla="*/ 49 h 84"/>
                    <a:gd name="T8" fmla="*/ 624 w 624"/>
                    <a:gd name="T9" fmla="*/ 35 h 84"/>
                    <a:gd name="T10" fmla="*/ 589 w 624"/>
                    <a:gd name="T11" fmla="*/ 0 h 84"/>
                    <a:gd name="T12" fmla="*/ 35 w 624"/>
                    <a:gd name="T13" fmla="*/ 0 h 84"/>
                    <a:gd name="T14" fmla="*/ 0 w 624"/>
                    <a:gd name="T15" fmla="*/ 35 h 84"/>
                    <a:gd name="T16" fmla="*/ 0 w 624"/>
                    <a:gd name="T17"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4" h="84">
                      <a:moveTo>
                        <a:pt x="0" y="49"/>
                      </a:moveTo>
                      <a:cubicBezTo>
                        <a:pt x="0" y="68"/>
                        <a:pt x="15" y="84"/>
                        <a:pt x="35" y="84"/>
                      </a:cubicBezTo>
                      <a:cubicBezTo>
                        <a:pt x="589" y="84"/>
                        <a:pt x="589" y="84"/>
                        <a:pt x="589" y="84"/>
                      </a:cubicBezTo>
                      <a:cubicBezTo>
                        <a:pt x="609" y="84"/>
                        <a:pt x="624" y="68"/>
                        <a:pt x="624" y="49"/>
                      </a:cubicBezTo>
                      <a:cubicBezTo>
                        <a:pt x="624" y="35"/>
                        <a:pt x="624" y="35"/>
                        <a:pt x="624" y="35"/>
                      </a:cubicBezTo>
                      <a:cubicBezTo>
                        <a:pt x="624" y="16"/>
                        <a:pt x="609" y="0"/>
                        <a:pt x="589" y="0"/>
                      </a:cubicBezTo>
                      <a:cubicBezTo>
                        <a:pt x="35" y="0"/>
                        <a:pt x="35" y="0"/>
                        <a:pt x="35" y="0"/>
                      </a:cubicBezTo>
                      <a:cubicBezTo>
                        <a:pt x="15" y="0"/>
                        <a:pt x="0" y="16"/>
                        <a:pt x="0" y="35"/>
                      </a:cubicBezTo>
                      <a:lnTo>
                        <a:pt x="0" y="49"/>
                      </a:lnTo>
                      <a:close/>
                    </a:path>
                  </a:pathLst>
                </a:custGeom>
                <a:solidFill>
                  <a:srgbClr val="1B8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12" name="Freeform 329">
                  <a:extLst>
                    <a:ext uri="{FF2B5EF4-FFF2-40B4-BE49-F238E27FC236}">
                      <a16:creationId xmlns:a16="http://schemas.microsoft.com/office/drawing/2014/main" id="{6A81BB08-9945-4942-AB53-EB62B49FF416}"/>
                    </a:ext>
                  </a:extLst>
                </p:cNvPr>
                <p:cNvSpPr>
                  <a:spLocks/>
                </p:cNvSpPr>
                <p:nvPr/>
              </p:nvSpPr>
              <p:spPr bwMode="gray">
                <a:xfrm>
                  <a:off x="2183" y="2605"/>
                  <a:ext cx="447" cy="103"/>
                </a:xfrm>
                <a:custGeom>
                  <a:avLst/>
                  <a:gdLst>
                    <a:gd name="T0" fmla="*/ 0 w 365"/>
                    <a:gd name="T1" fmla="*/ 49 h 84"/>
                    <a:gd name="T2" fmla="*/ 35 w 365"/>
                    <a:gd name="T3" fmla="*/ 84 h 84"/>
                    <a:gd name="T4" fmla="*/ 330 w 365"/>
                    <a:gd name="T5" fmla="*/ 84 h 84"/>
                    <a:gd name="T6" fmla="*/ 365 w 365"/>
                    <a:gd name="T7" fmla="*/ 49 h 84"/>
                    <a:gd name="T8" fmla="*/ 365 w 365"/>
                    <a:gd name="T9" fmla="*/ 35 h 84"/>
                    <a:gd name="T10" fmla="*/ 330 w 365"/>
                    <a:gd name="T11" fmla="*/ 0 h 84"/>
                    <a:gd name="T12" fmla="*/ 35 w 365"/>
                    <a:gd name="T13" fmla="*/ 0 h 84"/>
                    <a:gd name="T14" fmla="*/ 0 w 365"/>
                    <a:gd name="T15" fmla="*/ 35 h 84"/>
                    <a:gd name="T16" fmla="*/ 0 w 365"/>
                    <a:gd name="T17"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84">
                      <a:moveTo>
                        <a:pt x="0" y="49"/>
                      </a:moveTo>
                      <a:cubicBezTo>
                        <a:pt x="0" y="68"/>
                        <a:pt x="15" y="84"/>
                        <a:pt x="35" y="84"/>
                      </a:cubicBezTo>
                      <a:cubicBezTo>
                        <a:pt x="330" y="84"/>
                        <a:pt x="330" y="84"/>
                        <a:pt x="330" y="84"/>
                      </a:cubicBezTo>
                      <a:cubicBezTo>
                        <a:pt x="349" y="84"/>
                        <a:pt x="365" y="68"/>
                        <a:pt x="365" y="49"/>
                      </a:cubicBezTo>
                      <a:cubicBezTo>
                        <a:pt x="365" y="35"/>
                        <a:pt x="365" y="35"/>
                        <a:pt x="365" y="35"/>
                      </a:cubicBezTo>
                      <a:cubicBezTo>
                        <a:pt x="365" y="16"/>
                        <a:pt x="349" y="0"/>
                        <a:pt x="330" y="0"/>
                      </a:cubicBezTo>
                      <a:cubicBezTo>
                        <a:pt x="35" y="0"/>
                        <a:pt x="35" y="0"/>
                        <a:pt x="35" y="0"/>
                      </a:cubicBezTo>
                      <a:cubicBezTo>
                        <a:pt x="15" y="0"/>
                        <a:pt x="0" y="16"/>
                        <a:pt x="0" y="35"/>
                      </a:cubicBezTo>
                      <a:lnTo>
                        <a:pt x="0" y="49"/>
                      </a:lnTo>
                      <a:close/>
                    </a:path>
                  </a:pathLst>
                </a:custGeom>
                <a:solidFill>
                  <a:srgbClr val="2C9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13" name="Freeform 330">
                  <a:extLst>
                    <a:ext uri="{FF2B5EF4-FFF2-40B4-BE49-F238E27FC236}">
                      <a16:creationId xmlns:a16="http://schemas.microsoft.com/office/drawing/2014/main" id="{8853882B-1CC6-4612-8763-DA50D2C7CAFF}"/>
                    </a:ext>
                  </a:extLst>
                </p:cNvPr>
                <p:cNvSpPr>
                  <a:spLocks/>
                </p:cNvSpPr>
                <p:nvPr/>
              </p:nvSpPr>
              <p:spPr bwMode="gray">
                <a:xfrm>
                  <a:off x="2241" y="3014"/>
                  <a:ext cx="631" cy="60"/>
                </a:xfrm>
                <a:custGeom>
                  <a:avLst/>
                  <a:gdLst>
                    <a:gd name="T0" fmla="*/ 0 w 515"/>
                    <a:gd name="T1" fmla="*/ 37 h 49"/>
                    <a:gd name="T2" fmla="*/ 13 w 515"/>
                    <a:gd name="T3" fmla="*/ 49 h 49"/>
                    <a:gd name="T4" fmla="*/ 502 w 515"/>
                    <a:gd name="T5" fmla="*/ 49 h 49"/>
                    <a:gd name="T6" fmla="*/ 515 w 515"/>
                    <a:gd name="T7" fmla="*/ 37 h 49"/>
                    <a:gd name="T8" fmla="*/ 515 w 515"/>
                    <a:gd name="T9" fmla="*/ 13 h 49"/>
                    <a:gd name="T10" fmla="*/ 502 w 515"/>
                    <a:gd name="T11" fmla="*/ 0 h 49"/>
                    <a:gd name="T12" fmla="*/ 13 w 515"/>
                    <a:gd name="T13" fmla="*/ 0 h 49"/>
                    <a:gd name="T14" fmla="*/ 0 w 515"/>
                    <a:gd name="T15" fmla="*/ 13 h 49"/>
                    <a:gd name="T16" fmla="*/ 0 w 515"/>
                    <a:gd name="T17"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5" h="49">
                      <a:moveTo>
                        <a:pt x="0" y="37"/>
                      </a:moveTo>
                      <a:cubicBezTo>
                        <a:pt x="0" y="44"/>
                        <a:pt x="6" y="49"/>
                        <a:pt x="13" y="49"/>
                      </a:cubicBezTo>
                      <a:cubicBezTo>
                        <a:pt x="502" y="49"/>
                        <a:pt x="502" y="49"/>
                        <a:pt x="502" y="49"/>
                      </a:cubicBezTo>
                      <a:cubicBezTo>
                        <a:pt x="509" y="49"/>
                        <a:pt x="515" y="44"/>
                        <a:pt x="515" y="37"/>
                      </a:cubicBezTo>
                      <a:cubicBezTo>
                        <a:pt x="515" y="13"/>
                        <a:pt x="515" y="13"/>
                        <a:pt x="515" y="13"/>
                      </a:cubicBezTo>
                      <a:cubicBezTo>
                        <a:pt x="515" y="6"/>
                        <a:pt x="509" y="0"/>
                        <a:pt x="502" y="0"/>
                      </a:cubicBezTo>
                      <a:cubicBezTo>
                        <a:pt x="13" y="0"/>
                        <a:pt x="13" y="0"/>
                        <a:pt x="13" y="0"/>
                      </a:cubicBezTo>
                      <a:cubicBezTo>
                        <a:pt x="6" y="0"/>
                        <a:pt x="0" y="6"/>
                        <a:pt x="0" y="13"/>
                      </a:cubicBezTo>
                      <a:lnTo>
                        <a:pt x="0" y="37"/>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14" name="Rectangle 331">
                  <a:extLst>
                    <a:ext uri="{FF2B5EF4-FFF2-40B4-BE49-F238E27FC236}">
                      <a16:creationId xmlns:a16="http://schemas.microsoft.com/office/drawing/2014/main" id="{080ECCBC-FD22-4003-956D-3296B84CA551}"/>
                    </a:ext>
                  </a:extLst>
                </p:cNvPr>
                <p:cNvSpPr>
                  <a:spLocks noChangeArrowheads="1"/>
                </p:cNvSpPr>
                <p:nvPr/>
              </p:nvSpPr>
              <p:spPr bwMode="gray">
                <a:xfrm>
                  <a:off x="2530" y="2730"/>
                  <a:ext cx="53" cy="128"/>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15" name="Rectangle 332">
                  <a:extLst>
                    <a:ext uri="{FF2B5EF4-FFF2-40B4-BE49-F238E27FC236}">
                      <a16:creationId xmlns:a16="http://schemas.microsoft.com/office/drawing/2014/main" id="{1F5DFF5E-550D-4181-9A1B-F3BC2E60049F}"/>
                    </a:ext>
                  </a:extLst>
                </p:cNvPr>
                <p:cNvSpPr>
                  <a:spLocks noChangeArrowheads="1"/>
                </p:cNvSpPr>
                <p:nvPr/>
              </p:nvSpPr>
              <p:spPr bwMode="gray">
                <a:xfrm>
                  <a:off x="2521" y="2858"/>
                  <a:ext cx="70" cy="69"/>
                </a:xfrm>
                <a:prstGeom prst="rect">
                  <a:avLst/>
                </a:prstGeom>
                <a:solidFill>
                  <a:srgbClr val="5D6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16" name="Rectangle 333">
                  <a:extLst>
                    <a:ext uri="{FF2B5EF4-FFF2-40B4-BE49-F238E27FC236}">
                      <a16:creationId xmlns:a16="http://schemas.microsoft.com/office/drawing/2014/main" id="{44227940-0213-4041-BA91-50519ED0A890}"/>
                    </a:ext>
                  </a:extLst>
                </p:cNvPr>
                <p:cNvSpPr>
                  <a:spLocks noChangeArrowheads="1"/>
                </p:cNvSpPr>
                <p:nvPr/>
              </p:nvSpPr>
              <p:spPr bwMode="gray">
                <a:xfrm>
                  <a:off x="2503" y="2927"/>
                  <a:ext cx="107" cy="87"/>
                </a:xfrm>
                <a:prstGeom prst="rect">
                  <a:avLst/>
                </a:prstGeom>
                <a:solidFill>
                  <a:srgbClr val="5D6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17" name="Freeform 334">
                  <a:extLst>
                    <a:ext uri="{FF2B5EF4-FFF2-40B4-BE49-F238E27FC236}">
                      <a16:creationId xmlns:a16="http://schemas.microsoft.com/office/drawing/2014/main" id="{9D963C67-D80B-452C-8652-D69D2D2572FE}"/>
                    </a:ext>
                  </a:extLst>
                </p:cNvPr>
                <p:cNvSpPr>
                  <a:spLocks/>
                </p:cNvSpPr>
                <p:nvPr/>
              </p:nvSpPr>
              <p:spPr bwMode="gray">
                <a:xfrm>
                  <a:off x="2556" y="3014"/>
                  <a:ext cx="132" cy="60"/>
                </a:xfrm>
                <a:custGeom>
                  <a:avLst/>
                  <a:gdLst>
                    <a:gd name="T0" fmla="*/ 0 w 108"/>
                    <a:gd name="T1" fmla="*/ 0 h 49"/>
                    <a:gd name="T2" fmla="*/ 96 w 108"/>
                    <a:gd name="T3" fmla="*/ 0 h 49"/>
                    <a:gd name="T4" fmla="*/ 108 w 108"/>
                    <a:gd name="T5" fmla="*/ 13 h 49"/>
                    <a:gd name="T6" fmla="*/ 108 w 108"/>
                    <a:gd name="T7" fmla="*/ 37 h 49"/>
                    <a:gd name="T8" fmla="*/ 96 w 108"/>
                    <a:gd name="T9" fmla="*/ 49 h 49"/>
                    <a:gd name="T10" fmla="*/ 0 w 108"/>
                    <a:gd name="T11" fmla="*/ 49 h 49"/>
                    <a:gd name="T12" fmla="*/ 0 w 108"/>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08" h="49">
                      <a:moveTo>
                        <a:pt x="0" y="0"/>
                      </a:moveTo>
                      <a:cubicBezTo>
                        <a:pt x="96" y="0"/>
                        <a:pt x="96" y="0"/>
                        <a:pt x="96" y="0"/>
                      </a:cubicBezTo>
                      <a:cubicBezTo>
                        <a:pt x="103" y="0"/>
                        <a:pt x="108" y="6"/>
                        <a:pt x="108" y="13"/>
                      </a:cubicBezTo>
                      <a:cubicBezTo>
                        <a:pt x="108" y="37"/>
                        <a:pt x="108" y="37"/>
                        <a:pt x="108" y="37"/>
                      </a:cubicBezTo>
                      <a:cubicBezTo>
                        <a:pt x="108" y="44"/>
                        <a:pt x="103" y="49"/>
                        <a:pt x="96" y="49"/>
                      </a:cubicBezTo>
                      <a:cubicBezTo>
                        <a:pt x="0" y="49"/>
                        <a:pt x="0" y="49"/>
                        <a:pt x="0" y="49"/>
                      </a:cubicBezTo>
                      <a:lnTo>
                        <a:pt x="0" y="0"/>
                      </a:lnTo>
                      <a:close/>
                    </a:path>
                  </a:pathLst>
                </a:custGeom>
                <a:solidFill>
                  <a:srgbClr val="6E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18" name="Oval 335">
                  <a:extLst>
                    <a:ext uri="{FF2B5EF4-FFF2-40B4-BE49-F238E27FC236}">
                      <a16:creationId xmlns:a16="http://schemas.microsoft.com/office/drawing/2014/main" id="{6F423804-D4EC-4A0B-BD9C-77C1DD364DF8}"/>
                    </a:ext>
                  </a:extLst>
                </p:cNvPr>
                <p:cNvSpPr>
                  <a:spLocks noChangeArrowheads="1"/>
                </p:cNvSpPr>
                <p:nvPr/>
              </p:nvSpPr>
              <p:spPr bwMode="gray">
                <a:xfrm>
                  <a:off x="2794" y="3112"/>
                  <a:ext cx="58" cy="57"/>
                </a:xfrm>
                <a:prstGeom prst="ellipse">
                  <a:avLst/>
                </a:pr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19" name="Freeform 336">
                  <a:extLst>
                    <a:ext uri="{FF2B5EF4-FFF2-40B4-BE49-F238E27FC236}">
                      <a16:creationId xmlns:a16="http://schemas.microsoft.com/office/drawing/2014/main" id="{058EE704-689B-4E19-A3AE-84CBC38F8012}"/>
                    </a:ext>
                  </a:extLst>
                </p:cNvPr>
                <p:cNvSpPr>
                  <a:spLocks/>
                </p:cNvSpPr>
                <p:nvPr/>
              </p:nvSpPr>
              <p:spPr bwMode="gray">
                <a:xfrm>
                  <a:off x="2779" y="3087"/>
                  <a:ext cx="90" cy="37"/>
                </a:xfrm>
                <a:custGeom>
                  <a:avLst/>
                  <a:gdLst>
                    <a:gd name="T0" fmla="*/ 8 w 74"/>
                    <a:gd name="T1" fmla="*/ 29 h 30"/>
                    <a:gd name="T2" fmla="*/ 13 w 74"/>
                    <a:gd name="T3" fmla="*/ 26 h 30"/>
                    <a:gd name="T4" fmla="*/ 37 w 74"/>
                    <a:gd name="T5" fmla="*/ 14 h 30"/>
                    <a:gd name="T6" fmla="*/ 60 w 74"/>
                    <a:gd name="T7" fmla="*/ 26 h 30"/>
                    <a:gd name="T8" fmla="*/ 70 w 74"/>
                    <a:gd name="T9" fmla="*/ 27 h 30"/>
                    <a:gd name="T10" fmla="*/ 71 w 74"/>
                    <a:gd name="T11" fmla="*/ 17 h 30"/>
                    <a:gd name="T12" fmla="*/ 37 w 74"/>
                    <a:gd name="T13" fmla="*/ 0 h 30"/>
                    <a:gd name="T14" fmla="*/ 2 w 74"/>
                    <a:gd name="T15" fmla="*/ 17 h 30"/>
                    <a:gd name="T16" fmla="*/ 3 w 74"/>
                    <a:gd name="T17" fmla="*/ 27 h 30"/>
                    <a:gd name="T18" fmla="*/ 8 w 74"/>
                    <a:gd name="T1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0">
                      <a:moveTo>
                        <a:pt x="8" y="29"/>
                      </a:moveTo>
                      <a:cubicBezTo>
                        <a:pt x="10" y="29"/>
                        <a:pt x="12" y="28"/>
                        <a:pt x="13" y="26"/>
                      </a:cubicBezTo>
                      <a:cubicBezTo>
                        <a:pt x="19" y="18"/>
                        <a:pt x="27" y="14"/>
                        <a:pt x="37" y="14"/>
                      </a:cubicBezTo>
                      <a:cubicBezTo>
                        <a:pt x="46" y="14"/>
                        <a:pt x="54" y="18"/>
                        <a:pt x="60" y="26"/>
                      </a:cubicBezTo>
                      <a:cubicBezTo>
                        <a:pt x="62" y="29"/>
                        <a:pt x="67" y="30"/>
                        <a:pt x="70" y="27"/>
                      </a:cubicBezTo>
                      <a:cubicBezTo>
                        <a:pt x="73" y="25"/>
                        <a:pt x="74" y="20"/>
                        <a:pt x="71" y="17"/>
                      </a:cubicBezTo>
                      <a:cubicBezTo>
                        <a:pt x="63" y="6"/>
                        <a:pt x="50" y="0"/>
                        <a:pt x="37" y="0"/>
                      </a:cubicBezTo>
                      <a:cubicBezTo>
                        <a:pt x="23" y="0"/>
                        <a:pt x="10" y="6"/>
                        <a:pt x="2" y="17"/>
                      </a:cubicBezTo>
                      <a:cubicBezTo>
                        <a:pt x="0" y="20"/>
                        <a:pt x="0" y="25"/>
                        <a:pt x="3" y="27"/>
                      </a:cubicBezTo>
                      <a:cubicBezTo>
                        <a:pt x="5" y="28"/>
                        <a:pt x="6" y="29"/>
                        <a:pt x="8" y="29"/>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20" name="Oval 337">
                  <a:extLst>
                    <a:ext uri="{FF2B5EF4-FFF2-40B4-BE49-F238E27FC236}">
                      <a16:creationId xmlns:a16="http://schemas.microsoft.com/office/drawing/2014/main" id="{3C802B1A-BC47-4C5F-878E-61DD3B3F213F}"/>
                    </a:ext>
                  </a:extLst>
                </p:cNvPr>
                <p:cNvSpPr>
                  <a:spLocks noChangeArrowheads="1"/>
                </p:cNvSpPr>
                <p:nvPr/>
              </p:nvSpPr>
              <p:spPr bwMode="gray">
                <a:xfrm>
                  <a:off x="2610" y="3112"/>
                  <a:ext cx="57" cy="57"/>
                </a:xfrm>
                <a:prstGeom prst="ellipse">
                  <a:avLst/>
                </a:pr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21" name="Freeform 338">
                  <a:extLst>
                    <a:ext uri="{FF2B5EF4-FFF2-40B4-BE49-F238E27FC236}">
                      <a16:creationId xmlns:a16="http://schemas.microsoft.com/office/drawing/2014/main" id="{37548566-1CE6-405D-B989-388A473EDA94}"/>
                    </a:ext>
                  </a:extLst>
                </p:cNvPr>
                <p:cNvSpPr>
                  <a:spLocks/>
                </p:cNvSpPr>
                <p:nvPr/>
              </p:nvSpPr>
              <p:spPr bwMode="gray">
                <a:xfrm>
                  <a:off x="2594" y="3087"/>
                  <a:ext cx="90" cy="37"/>
                </a:xfrm>
                <a:custGeom>
                  <a:avLst/>
                  <a:gdLst>
                    <a:gd name="T0" fmla="*/ 8 w 74"/>
                    <a:gd name="T1" fmla="*/ 29 h 30"/>
                    <a:gd name="T2" fmla="*/ 14 w 74"/>
                    <a:gd name="T3" fmla="*/ 26 h 30"/>
                    <a:gd name="T4" fmla="*/ 37 w 74"/>
                    <a:gd name="T5" fmla="*/ 14 h 30"/>
                    <a:gd name="T6" fmla="*/ 60 w 74"/>
                    <a:gd name="T7" fmla="*/ 26 h 30"/>
                    <a:gd name="T8" fmla="*/ 70 w 74"/>
                    <a:gd name="T9" fmla="*/ 27 h 30"/>
                    <a:gd name="T10" fmla="*/ 72 w 74"/>
                    <a:gd name="T11" fmla="*/ 17 h 30"/>
                    <a:gd name="T12" fmla="*/ 37 w 74"/>
                    <a:gd name="T13" fmla="*/ 0 h 30"/>
                    <a:gd name="T14" fmla="*/ 2 w 74"/>
                    <a:gd name="T15" fmla="*/ 17 h 30"/>
                    <a:gd name="T16" fmla="*/ 4 w 74"/>
                    <a:gd name="T17" fmla="*/ 27 h 30"/>
                    <a:gd name="T18" fmla="*/ 8 w 74"/>
                    <a:gd name="T1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0">
                      <a:moveTo>
                        <a:pt x="8" y="29"/>
                      </a:moveTo>
                      <a:cubicBezTo>
                        <a:pt x="10" y="29"/>
                        <a:pt x="12" y="28"/>
                        <a:pt x="14" y="26"/>
                      </a:cubicBezTo>
                      <a:cubicBezTo>
                        <a:pt x="19" y="18"/>
                        <a:pt x="28" y="14"/>
                        <a:pt x="37" y="14"/>
                      </a:cubicBezTo>
                      <a:cubicBezTo>
                        <a:pt x="46" y="14"/>
                        <a:pt x="55" y="18"/>
                        <a:pt x="60" y="26"/>
                      </a:cubicBezTo>
                      <a:cubicBezTo>
                        <a:pt x="63" y="29"/>
                        <a:pt x="67" y="30"/>
                        <a:pt x="70" y="27"/>
                      </a:cubicBezTo>
                      <a:cubicBezTo>
                        <a:pt x="73" y="25"/>
                        <a:pt x="74" y="20"/>
                        <a:pt x="72" y="17"/>
                      </a:cubicBezTo>
                      <a:cubicBezTo>
                        <a:pt x="63" y="6"/>
                        <a:pt x="51" y="0"/>
                        <a:pt x="37" y="0"/>
                      </a:cubicBezTo>
                      <a:cubicBezTo>
                        <a:pt x="23" y="0"/>
                        <a:pt x="11" y="6"/>
                        <a:pt x="2" y="17"/>
                      </a:cubicBezTo>
                      <a:cubicBezTo>
                        <a:pt x="0" y="20"/>
                        <a:pt x="1" y="25"/>
                        <a:pt x="4" y="27"/>
                      </a:cubicBezTo>
                      <a:cubicBezTo>
                        <a:pt x="5" y="28"/>
                        <a:pt x="6" y="29"/>
                        <a:pt x="8" y="29"/>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22" name="Oval 339">
                  <a:extLst>
                    <a:ext uri="{FF2B5EF4-FFF2-40B4-BE49-F238E27FC236}">
                      <a16:creationId xmlns:a16="http://schemas.microsoft.com/office/drawing/2014/main" id="{09B8344D-68A5-4828-A601-3DE4AE9AAC20}"/>
                    </a:ext>
                  </a:extLst>
                </p:cNvPr>
                <p:cNvSpPr>
                  <a:spLocks noChangeArrowheads="1"/>
                </p:cNvSpPr>
                <p:nvPr/>
              </p:nvSpPr>
              <p:spPr bwMode="gray">
                <a:xfrm>
                  <a:off x="2426" y="3112"/>
                  <a:ext cx="57" cy="57"/>
                </a:xfrm>
                <a:prstGeom prst="ellipse">
                  <a:avLst/>
                </a:pr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23" name="Freeform 340">
                  <a:extLst>
                    <a:ext uri="{FF2B5EF4-FFF2-40B4-BE49-F238E27FC236}">
                      <a16:creationId xmlns:a16="http://schemas.microsoft.com/office/drawing/2014/main" id="{A22F4938-DCDE-4427-97FD-52DBF1754D71}"/>
                    </a:ext>
                  </a:extLst>
                </p:cNvPr>
                <p:cNvSpPr>
                  <a:spLocks/>
                </p:cNvSpPr>
                <p:nvPr/>
              </p:nvSpPr>
              <p:spPr bwMode="gray">
                <a:xfrm>
                  <a:off x="2409" y="3087"/>
                  <a:ext cx="90" cy="37"/>
                </a:xfrm>
                <a:custGeom>
                  <a:avLst/>
                  <a:gdLst>
                    <a:gd name="T0" fmla="*/ 8 w 74"/>
                    <a:gd name="T1" fmla="*/ 29 h 30"/>
                    <a:gd name="T2" fmla="*/ 14 w 74"/>
                    <a:gd name="T3" fmla="*/ 26 h 30"/>
                    <a:gd name="T4" fmla="*/ 37 w 74"/>
                    <a:gd name="T5" fmla="*/ 14 h 30"/>
                    <a:gd name="T6" fmla="*/ 61 w 74"/>
                    <a:gd name="T7" fmla="*/ 26 h 30"/>
                    <a:gd name="T8" fmla="*/ 71 w 74"/>
                    <a:gd name="T9" fmla="*/ 27 h 30"/>
                    <a:gd name="T10" fmla="*/ 72 w 74"/>
                    <a:gd name="T11" fmla="*/ 17 h 30"/>
                    <a:gd name="T12" fmla="*/ 37 w 74"/>
                    <a:gd name="T13" fmla="*/ 0 h 30"/>
                    <a:gd name="T14" fmla="*/ 3 w 74"/>
                    <a:gd name="T15" fmla="*/ 17 h 30"/>
                    <a:gd name="T16" fmla="*/ 4 w 74"/>
                    <a:gd name="T17" fmla="*/ 27 h 30"/>
                    <a:gd name="T18" fmla="*/ 8 w 74"/>
                    <a:gd name="T1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0">
                      <a:moveTo>
                        <a:pt x="8" y="29"/>
                      </a:moveTo>
                      <a:cubicBezTo>
                        <a:pt x="10" y="29"/>
                        <a:pt x="13" y="28"/>
                        <a:pt x="14" y="26"/>
                      </a:cubicBezTo>
                      <a:cubicBezTo>
                        <a:pt x="20" y="18"/>
                        <a:pt x="28" y="14"/>
                        <a:pt x="37" y="14"/>
                      </a:cubicBezTo>
                      <a:cubicBezTo>
                        <a:pt x="46" y="14"/>
                        <a:pt x="55" y="18"/>
                        <a:pt x="61" y="26"/>
                      </a:cubicBezTo>
                      <a:cubicBezTo>
                        <a:pt x="63" y="29"/>
                        <a:pt x="68" y="30"/>
                        <a:pt x="71" y="27"/>
                      </a:cubicBezTo>
                      <a:cubicBezTo>
                        <a:pt x="74" y="25"/>
                        <a:pt x="74" y="20"/>
                        <a:pt x="72" y="17"/>
                      </a:cubicBezTo>
                      <a:cubicBezTo>
                        <a:pt x="64" y="6"/>
                        <a:pt x="51" y="0"/>
                        <a:pt x="37" y="0"/>
                      </a:cubicBezTo>
                      <a:cubicBezTo>
                        <a:pt x="24" y="0"/>
                        <a:pt x="11" y="6"/>
                        <a:pt x="3" y="17"/>
                      </a:cubicBezTo>
                      <a:cubicBezTo>
                        <a:pt x="0" y="20"/>
                        <a:pt x="1" y="25"/>
                        <a:pt x="4" y="27"/>
                      </a:cubicBezTo>
                      <a:cubicBezTo>
                        <a:pt x="5" y="28"/>
                        <a:pt x="7" y="29"/>
                        <a:pt x="8" y="29"/>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24" name="Freeform 341">
                  <a:extLst>
                    <a:ext uri="{FF2B5EF4-FFF2-40B4-BE49-F238E27FC236}">
                      <a16:creationId xmlns:a16="http://schemas.microsoft.com/office/drawing/2014/main" id="{3EA0A223-EE47-4E46-B5D1-E15F4AC38CA9}"/>
                    </a:ext>
                  </a:extLst>
                </p:cNvPr>
                <p:cNvSpPr>
                  <a:spLocks/>
                </p:cNvSpPr>
                <p:nvPr/>
              </p:nvSpPr>
              <p:spPr bwMode="gray">
                <a:xfrm>
                  <a:off x="2241" y="3014"/>
                  <a:ext cx="315" cy="60"/>
                </a:xfrm>
                <a:custGeom>
                  <a:avLst/>
                  <a:gdLst>
                    <a:gd name="T0" fmla="*/ 13 w 257"/>
                    <a:gd name="T1" fmla="*/ 0 h 49"/>
                    <a:gd name="T2" fmla="*/ 257 w 257"/>
                    <a:gd name="T3" fmla="*/ 0 h 49"/>
                    <a:gd name="T4" fmla="*/ 257 w 257"/>
                    <a:gd name="T5" fmla="*/ 49 h 49"/>
                    <a:gd name="T6" fmla="*/ 13 w 257"/>
                    <a:gd name="T7" fmla="*/ 49 h 49"/>
                    <a:gd name="T8" fmla="*/ 0 w 257"/>
                    <a:gd name="T9" fmla="*/ 37 h 49"/>
                    <a:gd name="T10" fmla="*/ 0 w 257"/>
                    <a:gd name="T11" fmla="*/ 13 h 49"/>
                    <a:gd name="T12" fmla="*/ 13 w 257"/>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57" h="49">
                      <a:moveTo>
                        <a:pt x="13" y="0"/>
                      </a:moveTo>
                      <a:cubicBezTo>
                        <a:pt x="257" y="0"/>
                        <a:pt x="257" y="0"/>
                        <a:pt x="257" y="0"/>
                      </a:cubicBezTo>
                      <a:cubicBezTo>
                        <a:pt x="257" y="49"/>
                        <a:pt x="257" y="49"/>
                        <a:pt x="257" y="49"/>
                      </a:cubicBezTo>
                      <a:cubicBezTo>
                        <a:pt x="13" y="49"/>
                        <a:pt x="13" y="49"/>
                        <a:pt x="13" y="49"/>
                      </a:cubicBezTo>
                      <a:cubicBezTo>
                        <a:pt x="6" y="49"/>
                        <a:pt x="0" y="44"/>
                        <a:pt x="0" y="37"/>
                      </a:cubicBezTo>
                      <a:cubicBezTo>
                        <a:pt x="0" y="13"/>
                        <a:pt x="0" y="13"/>
                        <a:pt x="0" y="13"/>
                      </a:cubicBezTo>
                      <a:cubicBezTo>
                        <a:pt x="0" y="6"/>
                        <a:pt x="6" y="0"/>
                        <a:pt x="13" y="0"/>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25" name="Oval 342">
                  <a:extLst>
                    <a:ext uri="{FF2B5EF4-FFF2-40B4-BE49-F238E27FC236}">
                      <a16:creationId xmlns:a16="http://schemas.microsoft.com/office/drawing/2014/main" id="{D047F4E4-0BC7-49DC-8798-06ED9E6F799F}"/>
                    </a:ext>
                  </a:extLst>
                </p:cNvPr>
                <p:cNvSpPr>
                  <a:spLocks noChangeArrowheads="1"/>
                </p:cNvSpPr>
                <p:nvPr/>
              </p:nvSpPr>
              <p:spPr bwMode="gray">
                <a:xfrm>
                  <a:off x="2241" y="3112"/>
                  <a:ext cx="58" cy="57"/>
                </a:xfrm>
                <a:prstGeom prst="ellipse">
                  <a:avLst/>
                </a:pr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26" name="Freeform 343">
                  <a:extLst>
                    <a:ext uri="{FF2B5EF4-FFF2-40B4-BE49-F238E27FC236}">
                      <a16:creationId xmlns:a16="http://schemas.microsoft.com/office/drawing/2014/main" id="{9E7350EF-64A9-44F0-A319-7BD64B6DD7A3}"/>
                    </a:ext>
                  </a:extLst>
                </p:cNvPr>
                <p:cNvSpPr>
                  <a:spLocks/>
                </p:cNvSpPr>
                <p:nvPr/>
              </p:nvSpPr>
              <p:spPr bwMode="gray">
                <a:xfrm>
                  <a:off x="2225" y="3087"/>
                  <a:ext cx="91" cy="37"/>
                </a:xfrm>
                <a:custGeom>
                  <a:avLst/>
                  <a:gdLst>
                    <a:gd name="T0" fmla="*/ 8 w 74"/>
                    <a:gd name="T1" fmla="*/ 29 h 30"/>
                    <a:gd name="T2" fmla="*/ 13 w 74"/>
                    <a:gd name="T3" fmla="*/ 26 h 30"/>
                    <a:gd name="T4" fmla="*/ 37 w 74"/>
                    <a:gd name="T5" fmla="*/ 14 h 30"/>
                    <a:gd name="T6" fmla="*/ 60 w 74"/>
                    <a:gd name="T7" fmla="*/ 26 h 30"/>
                    <a:gd name="T8" fmla="*/ 70 w 74"/>
                    <a:gd name="T9" fmla="*/ 27 h 30"/>
                    <a:gd name="T10" fmla="*/ 71 w 74"/>
                    <a:gd name="T11" fmla="*/ 17 h 30"/>
                    <a:gd name="T12" fmla="*/ 37 w 74"/>
                    <a:gd name="T13" fmla="*/ 0 h 30"/>
                    <a:gd name="T14" fmla="*/ 2 w 74"/>
                    <a:gd name="T15" fmla="*/ 17 h 30"/>
                    <a:gd name="T16" fmla="*/ 3 w 74"/>
                    <a:gd name="T17" fmla="*/ 27 h 30"/>
                    <a:gd name="T18" fmla="*/ 8 w 74"/>
                    <a:gd name="T1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0">
                      <a:moveTo>
                        <a:pt x="8" y="29"/>
                      </a:moveTo>
                      <a:cubicBezTo>
                        <a:pt x="10" y="29"/>
                        <a:pt x="12" y="28"/>
                        <a:pt x="13" y="26"/>
                      </a:cubicBezTo>
                      <a:cubicBezTo>
                        <a:pt x="19" y="18"/>
                        <a:pt x="27" y="14"/>
                        <a:pt x="37" y="14"/>
                      </a:cubicBezTo>
                      <a:cubicBezTo>
                        <a:pt x="46" y="14"/>
                        <a:pt x="54" y="18"/>
                        <a:pt x="60" y="26"/>
                      </a:cubicBezTo>
                      <a:cubicBezTo>
                        <a:pt x="62" y="29"/>
                        <a:pt x="67" y="30"/>
                        <a:pt x="70" y="27"/>
                      </a:cubicBezTo>
                      <a:cubicBezTo>
                        <a:pt x="73" y="25"/>
                        <a:pt x="74" y="20"/>
                        <a:pt x="71" y="17"/>
                      </a:cubicBezTo>
                      <a:cubicBezTo>
                        <a:pt x="63" y="6"/>
                        <a:pt x="50" y="0"/>
                        <a:pt x="37" y="0"/>
                      </a:cubicBezTo>
                      <a:cubicBezTo>
                        <a:pt x="23" y="0"/>
                        <a:pt x="10" y="6"/>
                        <a:pt x="2" y="17"/>
                      </a:cubicBezTo>
                      <a:cubicBezTo>
                        <a:pt x="0" y="20"/>
                        <a:pt x="0" y="25"/>
                        <a:pt x="3" y="27"/>
                      </a:cubicBezTo>
                      <a:cubicBezTo>
                        <a:pt x="5" y="28"/>
                        <a:pt x="6" y="29"/>
                        <a:pt x="8" y="29"/>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27" name="Freeform 344">
                  <a:extLst>
                    <a:ext uri="{FF2B5EF4-FFF2-40B4-BE49-F238E27FC236}">
                      <a16:creationId xmlns:a16="http://schemas.microsoft.com/office/drawing/2014/main" id="{6E077865-326B-47CB-BFF5-573DB6E2484E}"/>
                    </a:ext>
                  </a:extLst>
                </p:cNvPr>
                <p:cNvSpPr>
                  <a:spLocks/>
                </p:cNvSpPr>
                <p:nvPr/>
              </p:nvSpPr>
              <p:spPr bwMode="gray">
                <a:xfrm>
                  <a:off x="2261" y="2708"/>
                  <a:ext cx="596" cy="22"/>
                </a:xfrm>
                <a:custGeom>
                  <a:avLst/>
                  <a:gdLst>
                    <a:gd name="T0" fmla="*/ 487 w 487"/>
                    <a:gd name="T1" fmla="*/ 9 h 18"/>
                    <a:gd name="T2" fmla="*/ 478 w 487"/>
                    <a:gd name="T3" fmla="*/ 18 h 18"/>
                    <a:gd name="T4" fmla="*/ 8 w 487"/>
                    <a:gd name="T5" fmla="*/ 18 h 18"/>
                    <a:gd name="T6" fmla="*/ 0 w 487"/>
                    <a:gd name="T7" fmla="*/ 9 h 18"/>
                    <a:gd name="T8" fmla="*/ 0 w 487"/>
                    <a:gd name="T9" fmla="*/ 0 h 18"/>
                    <a:gd name="T10" fmla="*/ 487 w 487"/>
                    <a:gd name="T11" fmla="*/ 0 h 18"/>
                    <a:gd name="T12" fmla="*/ 487 w 487"/>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487" h="18">
                      <a:moveTo>
                        <a:pt x="487" y="9"/>
                      </a:moveTo>
                      <a:cubicBezTo>
                        <a:pt x="487" y="14"/>
                        <a:pt x="483" y="18"/>
                        <a:pt x="478" y="18"/>
                      </a:cubicBezTo>
                      <a:cubicBezTo>
                        <a:pt x="8" y="18"/>
                        <a:pt x="8" y="18"/>
                        <a:pt x="8" y="18"/>
                      </a:cubicBezTo>
                      <a:cubicBezTo>
                        <a:pt x="3" y="18"/>
                        <a:pt x="0" y="14"/>
                        <a:pt x="0" y="9"/>
                      </a:cubicBezTo>
                      <a:cubicBezTo>
                        <a:pt x="0" y="0"/>
                        <a:pt x="0" y="0"/>
                        <a:pt x="0" y="0"/>
                      </a:cubicBezTo>
                      <a:cubicBezTo>
                        <a:pt x="487" y="0"/>
                        <a:pt x="487" y="0"/>
                        <a:pt x="487" y="0"/>
                      </a:cubicBezTo>
                      <a:lnTo>
                        <a:pt x="487" y="9"/>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28" name="Freeform 345">
                  <a:extLst>
                    <a:ext uri="{FF2B5EF4-FFF2-40B4-BE49-F238E27FC236}">
                      <a16:creationId xmlns:a16="http://schemas.microsoft.com/office/drawing/2014/main" id="{C46CCD70-6DBD-4D40-B6A0-71EC3E2A0FCF}"/>
                    </a:ext>
                  </a:extLst>
                </p:cNvPr>
                <p:cNvSpPr>
                  <a:spLocks/>
                </p:cNvSpPr>
                <p:nvPr/>
              </p:nvSpPr>
              <p:spPr bwMode="gray">
                <a:xfrm>
                  <a:off x="2371" y="2390"/>
                  <a:ext cx="394" cy="225"/>
                </a:xfrm>
                <a:custGeom>
                  <a:avLst/>
                  <a:gdLst>
                    <a:gd name="T0" fmla="*/ 8 w 322"/>
                    <a:gd name="T1" fmla="*/ 0 h 184"/>
                    <a:gd name="T2" fmla="*/ 195 w 322"/>
                    <a:gd name="T3" fmla="*/ 10 h 184"/>
                    <a:gd name="T4" fmla="*/ 314 w 322"/>
                    <a:gd name="T5" fmla="*/ 0 h 184"/>
                    <a:gd name="T6" fmla="*/ 322 w 322"/>
                    <a:gd name="T7" fmla="*/ 68 h 184"/>
                    <a:gd name="T8" fmla="*/ 203 w 322"/>
                    <a:gd name="T9" fmla="*/ 184 h 184"/>
                    <a:gd name="T10" fmla="*/ 119 w 322"/>
                    <a:gd name="T11" fmla="*/ 184 h 184"/>
                    <a:gd name="T12" fmla="*/ 0 w 322"/>
                    <a:gd name="T13" fmla="*/ 68 h 184"/>
                    <a:gd name="T14" fmla="*/ 8 w 322"/>
                    <a:gd name="T15" fmla="*/ 0 h 1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184">
                      <a:moveTo>
                        <a:pt x="8" y="0"/>
                      </a:moveTo>
                      <a:cubicBezTo>
                        <a:pt x="26" y="2"/>
                        <a:pt x="103" y="13"/>
                        <a:pt x="195" y="10"/>
                      </a:cubicBezTo>
                      <a:cubicBezTo>
                        <a:pt x="239" y="9"/>
                        <a:pt x="280" y="4"/>
                        <a:pt x="314" y="0"/>
                      </a:cubicBezTo>
                      <a:cubicBezTo>
                        <a:pt x="318" y="16"/>
                        <a:pt x="322" y="38"/>
                        <a:pt x="322" y="68"/>
                      </a:cubicBezTo>
                      <a:cubicBezTo>
                        <a:pt x="322" y="132"/>
                        <a:pt x="268" y="184"/>
                        <a:pt x="203" y="184"/>
                      </a:cubicBezTo>
                      <a:cubicBezTo>
                        <a:pt x="119" y="184"/>
                        <a:pt x="119" y="184"/>
                        <a:pt x="119" y="184"/>
                      </a:cubicBezTo>
                      <a:cubicBezTo>
                        <a:pt x="54" y="184"/>
                        <a:pt x="0" y="131"/>
                        <a:pt x="0" y="68"/>
                      </a:cubicBezTo>
                      <a:cubicBezTo>
                        <a:pt x="0" y="39"/>
                        <a:pt x="4" y="16"/>
                        <a:pt x="8"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29" name="Freeform 346">
                  <a:extLst>
                    <a:ext uri="{FF2B5EF4-FFF2-40B4-BE49-F238E27FC236}">
                      <a16:creationId xmlns:a16="http://schemas.microsoft.com/office/drawing/2014/main" id="{76C29BC4-81A2-4C1A-B8C2-451F4D43216A}"/>
                    </a:ext>
                  </a:extLst>
                </p:cNvPr>
                <p:cNvSpPr>
                  <a:spLocks/>
                </p:cNvSpPr>
                <p:nvPr/>
              </p:nvSpPr>
              <p:spPr bwMode="gray">
                <a:xfrm>
                  <a:off x="2623" y="2390"/>
                  <a:ext cx="142" cy="225"/>
                </a:xfrm>
                <a:custGeom>
                  <a:avLst/>
                  <a:gdLst>
                    <a:gd name="T0" fmla="*/ 0 w 116"/>
                    <a:gd name="T1" fmla="*/ 10 h 184"/>
                    <a:gd name="T2" fmla="*/ 108 w 116"/>
                    <a:gd name="T3" fmla="*/ 0 h 184"/>
                    <a:gd name="T4" fmla="*/ 116 w 116"/>
                    <a:gd name="T5" fmla="*/ 68 h 184"/>
                    <a:gd name="T6" fmla="*/ 0 w 116"/>
                    <a:gd name="T7" fmla="*/ 184 h 184"/>
                    <a:gd name="T8" fmla="*/ 0 w 116"/>
                    <a:gd name="T9" fmla="*/ 10 h 184"/>
                  </a:gdLst>
                  <a:ahLst/>
                  <a:cxnLst>
                    <a:cxn ang="0">
                      <a:pos x="T0" y="T1"/>
                    </a:cxn>
                    <a:cxn ang="0">
                      <a:pos x="T2" y="T3"/>
                    </a:cxn>
                    <a:cxn ang="0">
                      <a:pos x="T4" y="T5"/>
                    </a:cxn>
                    <a:cxn ang="0">
                      <a:pos x="T6" y="T7"/>
                    </a:cxn>
                    <a:cxn ang="0">
                      <a:pos x="T8" y="T9"/>
                    </a:cxn>
                  </a:cxnLst>
                  <a:rect l="0" t="0" r="r" b="b"/>
                  <a:pathLst>
                    <a:path w="116" h="184">
                      <a:moveTo>
                        <a:pt x="0" y="10"/>
                      </a:moveTo>
                      <a:cubicBezTo>
                        <a:pt x="40" y="8"/>
                        <a:pt x="77" y="4"/>
                        <a:pt x="108" y="0"/>
                      </a:cubicBezTo>
                      <a:cubicBezTo>
                        <a:pt x="112" y="16"/>
                        <a:pt x="116" y="38"/>
                        <a:pt x="116" y="68"/>
                      </a:cubicBezTo>
                      <a:cubicBezTo>
                        <a:pt x="116" y="131"/>
                        <a:pt x="64" y="182"/>
                        <a:pt x="0" y="184"/>
                      </a:cubicBezTo>
                      <a:lnTo>
                        <a:pt x="0" y="10"/>
                      </a:lnTo>
                      <a:close/>
                    </a:path>
                  </a:pathLst>
                </a:custGeom>
                <a:solidFill>
                  <a:srgbClr val="3A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30" name="Freeform 347">
                  <a:extLst>
                    <a:ext uri="{FF2B5EF4-FFF2-40B4-BE49-F238E27FC236}">
                      <a16:creationId xmlns:a16="http://schemas.microsoft.com/office/drawing/2014/main" id="{207DCA4E-8F78-424C-A66C-C89473985A7E}"/>
                    </a:ext>
                  </a:extLst>
                </p:cNvPr>
                <p:cNvSpPr>
                  <a:spLocks/>
                </p:cNvSpPr>
                <p:nvPr/>
              </p:nvSpPr>
              <p:spPr bwMode="gray">
                <a:xfrm>
                  <a:off x="3074" y="3020"/>
                  <a:ext cx="317" cy="154"/>
                </a:xfrm>
                <a:custGeom>
                  <a:avLst/>
                  <a:gdLst>
                    <a:gd name="T0" fmla="*/ 10 w 259"/>
                    <a:gd name="T1" fmla="*/ 12 h 126"/>
                    <a:gd name="T2" fmla="*/ 92 w 259"/>
                    <a:gd name="T3" fmla="*/ 0 h 126"/>
                    <a:gd name="T4" fmla="*/ 143 w 259"/>
                    <a:gd name="T5" fmla="*/ 51 h 126"/>
                    <a:gd name="T6" fmla="*/ 255 w 259"/>
                    <a:gd name="T7" fmla="*/ 97 h 126"/>
                    <a:gd name="T8" fmla="*/ 137 w 259"/>
                    <a:gd name="T9" fmla="*/ 113 h 126"/>
                    <a:gd name="T10" fmla="*/ 20 w 259"/>
                    <a:gd name="T11" fmla="*/ 93 h 126"/>
                    <a:gd name="T12" fmla="*/ 12 w 259"/>
                    <a:gd name="T13" fmla="*/ 31 h 126"/>
                    <a:gd name="T14" fmla="*/ 10 w 259"/>
                    <a:gd name="T15" fmla="*/ 12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126">
                      <a:moveTo>
                        <a:pt x="10" y="12"/>
                      </a:moveTo>
                      <a:cubicBezTo>
                        <a:pt x="41" y="18"/>
                        <a:pt x="75" y="9"/>
                        <a:pt x="92" y="0"/>
                      </a:cubicBezTo>
                      <a:cubicBezTo>
                        <a:pt x="100" y="19"/>
                        <a:pt x="115" y="39"/>
                        <a:pt x="143" y="51"/>
                      </a:cubicBezTo>
                      <a:cubicBezTo>
                        <a:pt x="203" y="78"/>
                        <a:pt x="259" y="78"/>
                        <a:pt x="255" y="97"/>
                      </a:cubicBezTo>
                      <a:cubicBezTo>
                        <a:pt x="252" y="111"/>
                        <a:pt x="187" y="126"/>
                        <a:pt x="137" y="113"/>
                      </a:cubicBezTo>
                      <a:cubicBezTo>
                        <a:pt x="77" y="97"/>
                        <a:pt x="42" y="103"/>
                        <a:pt x="20" y="93"/>
                      </a:cubicBezTo>
                      <a:cubicBezTo>
                        <a:pt x="0" y="82"/>
                        <a:pt x="12" y="43"/>
                        <a:pt x="12" y="31"/>
                      </a:cubicBezTo>
                      <a:cubicBezTo>
                        <a:pt x="12" y="21"/>
                        <a:pt x="11" y="17"/>
                        <a:pt x="10" y="12"/>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31" name="Freeform 348">
                  <a:extLst>
                    <a:ext uri="{FF2B5EF4-FFF2-40B4-BE49-F238E27FC236}">
                      <a16:creationId xmlns:a16="http://schemas.microsoft.com/office/drawing/2014/main" id="{16F97DE0-B1E8-4A52-9C45-4AD373F66A9F}"/>
                    </a:ext>
                  </a:extLst>
                </p:cNvPr>
                <p:cNvSpPr>
                  <a:spLocks/>
                </p:cNvSpPr>
                <p:nvPr/>
              </p:nvSpPr>
              <p:spPr bwMode="gray">
                <a:xfrm>
                  <a:off x="2622" y="2409"/>
                  <a:ext cx="579" cy="640"/>
                </a:xfrm>
                <a:custGeom>
                  <a:avLst/>
                  <a:gdLst>
                    <a:gd name="T0" fmla="*/ 73 w 473"/>
                    <a:gd name="T1" fmla="*/ 0 h 523"/>
                    <a:gd name="T2" fmla="*/ 379 w 473"/>
                    <a:gd name="T3" fmla="*/ 33 h 523"/>
                    <a:gd name="T4" fmla="*/ 453 w 473"/>
                    <a:gd name="T5" fmla="*/ 110 h 523"/>
                    <a:gd name="T6" fmla="*/ 473 w 473"/>
                    <a:gd name="T7" fmla="*/ 491 h 523"/>
                    <a:gd name="T8" fmla="*/ 369 w 473"/>
                    <a:gd name="T9" fmla="*/ 509 h 523"/>
                    <a:gd name="T10" fmla="*/ 313 w 473"/>
                    <a:gd name="T11" fmla="*/ 200 h 523"/>
                    <a:gd name="T12" fmla="*/ 314 w 473"/>
                    <a:gd name="T13" fmla="*/ 168 h 523"/>
                    <a:gd name="T14" fmla="*/ 74 w 473"/>
                    <a:gd name="T15" fmla="*/ 169 h 523"/>
                    <a:gd name="T16" fmla="*/ 0 w 473"/>
                    <a:gd name="T17" fmla="*/ 90 h 523"/>
                    <a:gd name="T18" fmla="*/ 11 w 473"/>
                    <a:gd name="T19" fmla="*/ 45 h 523"/>
                    <a:gd name="T20" fmla="*/ 73 w 473"/>
                    <a:gd name="T21"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3" h="523">
                      <a:moveTo>
                        <a:pt x="73" y="0"/>
                      </a:moveTo>
                      <a:cubicBezTo>
                        <a:pt x="379" y="33"/>
                        <a:pt x="379" y="33"/>
                        <a:pt x="379" y="33"/>
                      </a:cubicBezTo>
                      <a:cubicBezTo>
                        <a:pt x="419" y="33"/>
                        <a:pt x="451" y="67"/>
                        <a:pt x="453" y="110"/>
                      </a:cubicBezTo>
                      <a:cubicBezTo>
                        <a:pt x="453" y="117"/>
                        <a:pt x="473" y="483"/>
                        <a:pt x="473" y="491"/>
                      </a:cubicBezTo>
                      <a:cubicBezTo>
                        <a:pt x="467" y="501"/>
                        <a:pt x="413" y="523"/>
                        <a:pt x="369" y="509"/>
                      </a:cubicBezTo>
                      <a:cubicBezTo>
                        <a:pt x="363" y="492"/>
                        <a:pt x="315" y="275"/>
                        <a:pt x="313" y="200"/>
                      </a:cubicBezTo>
                      <a:cubicBezTo>
                        <a:pt x="313" y="191"/>
                        <a:pt x="313" y="180"/>
                        <a:pt x="314" y="168"/>
                      </a:cubicBezTo>
                      <a:cubicBezTo>
                        <a:pt x="74" y="169"/>
                        <a:pt x="74" y="169"/>
                        <a:pt x="74" y="169"/>
                      </a:cubicBezTo>
                      <a:cubicBezTo>
                        <a:pt x="34" y="169"/>
                        <a:pt x="1" y="134"/>
                        <a:pt x="0" y="90"/>
                      </a:cubicBezTo>
                      <a:cubicBezTo>
                        <a:pt x="0" y="74"/>
                        <a:pt x="4" y="59"/>
                        <a:pt x="11" y="45"/>
                      </a:cubicBezTo>
                      <a:cubicBezTo>
                        <a:pt x="24" y="19"/>
                        <a:pt x="47" y="0"/>
                        <a:pt x="73" y="0"/>
                      </a:cubicBezTo>
                      <a:close/>
                    </a:path>
                  </a:pathLst>
                </a:custGeom>
                <a:solidFill>
                  <a:srgbClr val="3A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32" name="Freeform 349">
                  <a:extLst>
                    <a:ext uri="{FF2B5EF4-FFF2-40B4-BE49-F238E27FC236}">
                      <a16:creationId xmlns:a16="http://schemas.microsoft.com/office/drawing/2014/main" id="{27FCF0F5-8CA2-4B69-968B-F7F8F953A81C}"/>
                    </a:ext>
                  </a:extLst>
                </p:cNvPr>
                <p:cNvSpPr>
                  <a:spLocks/>
                </p:cNvSpPr>
                <p:nvPr/>
              </p:nvSpPr>
              <p:spPr bwMode="gray">
                <a:xfrm>
                  <a:off x="3080" y="3132"/>
                  <a:ext cx="319" cy="53"/>
                </a:xfrm>
                <a:custGeom>
                  <a:avLst/>
                  <a:gdLst>
                    <a:gd name="T0" fmla="*/ 260 w 261"/>
                    <a:gd name="T1" fmla="*/ 9 h 43"/>
                    <a:gd name="T2" fmla="*/ 259 w 261"/>
                    <a:gd name="T3" fmla="*/ 12 h 43"/>
                    <a:gd name="T4" fmla="*/ 147 w 261"/>
                    <a:gd name="T5" fmla="*/ 28 h 43"/>
                    <a:gd name="T6" fmla="*/ 78 w 261"/>
                    <a:gd name="T7" fmla="*/ 13 h 43"/>
                    <a:gd name="T8" fmla="*/ 1 w 261"/>
                    <a:gd name="T9" fmla="*/ 0 h 43"/>
                    <a:gd name="T10" fmla="*/ 3 w 261"/>
                    <a:gd name="T11" fmla="*/ 36 h 43"/>
                    <a:gd name="T12" fmla="*/ 95 w 261"/>
                    <a:gd name="T13" fmla="*/ 36 h 43"/>
                    <a:gd name="T14" fmla="*/ 95 w 261"/>
                    <a:gd name="T15" fmla="*/ 26 h 43"/>
                    <a:gd name="T16" fmla="*/ 148 w 261"/>
                    <a:gd name="T17" fmla="*/ 38 h 43"/>
                    <a:gd name="T18" fmla="*/ 259 w 261"/>
                    <a:gd name="T19" fmla="*/ 22 h 43"/>
                    <a:gd name="T20" fmla="*/ 260 w 261"/>
                    <a:gd name="T21" fmla="*/ 14 h 43"/>
                    <a:gd name="T22" fmla="*/ 260 w 261"/>
                    <a:gd name="T23"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43">
                      <a:moveTo>
                        <a:pt x="260" y="9"/>
                      </a:moveTo>
                      <a:cubicBezTo>
                        <a:pt x="260" y="10"/>
                        <a:pt x="260" y="11"/>
                        <a:pt x="259" y="12"/>
                      </a:cubicBezTo>
                      <a:cubicBezTo>
                        <a:pt x="242" y="32"/>
                        <a:pt x="163" y="28"/>
                        <a:pt x="147" y="28"/>
                      </a:cubicBezTo>
                      <a:cubicBezTo>
                        <a:pt x="132" y="28"/>
                        <a:pt x="111" y="17"/>
                        <a:pt x="78" y="13"/>
                      </a:cubicBezTo>
                      <a:cubicBezTo>
                        <a:pt x="45" y="10"/>
                        <a:pt x="11" y="5"/>
                        <a:pt x="1" y="0"/>
                      </a:cubicBezTo>
                      <a:cubicBezTo>
                        <a:pt x="0" y="12"/>
                        <a:pt x="3" y="36"/>
                        <a:pt x="3" y="36"/>
                      </a:cubicBezTo>
                      <a:cubicBezTo>
                        <a:pt x="3" y="36"/>
                        <a:pt x="53" y="43"/>
                        <a:pt x="95" y="36"/>
                      </a:cubicBezTo>
                      <a:cubicBezTo>
                        <a:pt x="95" y="34"/>
                        <a:pt x="95" y="30"/>
                        <a:pt x="95" y="26"/>
                      </a:cubicBezTo>
                      <a:cubicBezTo>
                        <a:pt x="117" y="31"/>
                        <a:pt x="131" y="38"/>
                        <a:pt x="148" y="38"/>
                      </a:cubicBezTo>
                      <a:cubicBezTo>
                        <a:pt x="168" y="38"/>
                        <a:pt x="243" y="42"/>
                        <a:pt x="259" y="22"/>
                      </a:cubicBezTo>
                      <a:cubicBezTo>
                        <a:pt x="261" y="19"/>
                        <a:pt x="260" y="17"/>
                        <a:pt x="260" y="14"/>
                      </a:cubicBezTo>
                      <a:cubicBezTo>
                        <a:pt x="260" y="13"/>
                        <a:pt x="260" y="11"/>
                        <a:pt x="260" y="9"/>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33" name="Freeform 350">
                  <a:extLst>
                    <a:ext uri="{FF2B5EF4-FFF2-40B4-BE49-F238E27FC236}">
                      <a16:creationId xmlns:a16="http://schemas.microsoft.com/office/drawing/2014/main" id="{BBDCA1DE-5795-45BD-ADEF-531B7B48E1FE}"/>
                    </a:ext>
                  </a:extLst>
                </p:cNvPr>
                <p:cNvSpPr>
                  <a:spLocks/>
                </p:cNvSpPr>
                <p:nvPr/>
              </p:nvSpPr>
              <p:spPr bwMode="gray">
                <a:xfrm>
                  <a:off x="3074" y="3041"/>
                  <a:ext cx="334" cy="132"/>
                </a:xfrm>
                <a:custGeom>
                  <a:avLst/>
                  <a:gdLst>
                    <a:gd name="T0" fmla="*/ 4 w 273"/>
                    <a:gd name="T1" fmla="*/ 14 h 108"/>
                    <a:gd name="T2" fmla="*/ 6 w 273"/>
                    <a:gd name="T3" fmla="*/ 76 h 108"/>
                    <a:gd name="T4" fmla="*/ 83 w 273"/>
                    <a:gd name="T5" fmla="*/ 89 h 108"/>
                    <a:gd name="T6" fmla="*/ 152 w 273"/>
                    <a:gd name="T7" fmla="*/ 104 h 108"/>
                    <a:gd name="T8" fmla="*/ 264 w 273"/>
                    <a:gd name="T9" fmla="*/ 88 h 108"/>
                    <a:gd name="T10" fmla="*/ 216 w 273"/>
                    <a:gd name="T11" fmla="*/ 49 h 108"/>
                    <a:gd name="T12" fmla="*/ 106 w 273"/>
                    <a:gd name="T13" fmla="*/ 0 h 108"/>
                    <a:gd name="T14" fmla="*/ 53 w 273"/>
                    <a:gd name="T15" fmla="*/ 24 h 108"/>
                    <a:gd name="T16" fmla="*/ 14 w 273"/>
                    <a:gd name="T17" fmla="*/ 8 h 108"/>
                    <a:gd name="T18" fmla="*/ 4 w 273"/>
                    <a:gd name="T19" fmla="*/ 1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108">
                      <a:moveTo>
                        <a:pt x="4" y="14"/>
                      </a:moveTo>
                      <a:cubicBezTo>
                        <a:pt x="0" y="37"/>
                        <a:pt x="0" y="55"/>
                        <a:pt x="6" y="76"/>
                      </a:cubicBezTo>
                      <a:cubicBezTo>
                        <a:pt x="16" y="81"/>
                        <a:pt x="50" y="86"/>
                        <a:pt x="83" y="89"/>
                      </a:cubicBezTo>
                      <a:cubicBezTo>
                        <a:pt x="116" y="93"/>
                        <a:pt x="137" y="104"/>
                        <a:pt x="152" y="104"/>
                      </a:cubicBezTo>
                      <a:cubicBezTo>
                        <a:pt x="168" y="104"/>
                        <a:pt x="247" y="108"/>
                        <a:pt x="264" y="88"/>
                      </a:cubicBezTo>
                      <a:cubicBezTo>
                        <a:pt x="273" y="65"/>
                        <a:pt x="249" y="58"/>
                        <a:pt x="216" y="49"/>
                      </a:cubicBezTo>
                      <a:cubicBezTo>
                        <a:pt x="185" y="41"/>
                        <a:pt x="134" y="23"/>
                        <a:pt x="106" y="0"/>
                      </a:cubicBezTo>
                      <a:cubicBezTo>
                        <a:pt x="82" y="6"/>
                        <a:pt x="63" y="22"/>
                        <a:pt x="53" y="24"/>
                      </a:cubicBezTo>
                      <a:cubicBezTo>
                        <a:pt x="39" y="27"/>
                        <a:pt x="26" y="20"/>
                        <a:pt x="14" y="8"/>
                      </a:cubicBezTo>
                      <a:cubicBezTo>
                        <a:pt x="11" y="4"/>
                        <a:pt x="4" y="9"/>
                        <a:pt x="4" y="14"/>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34" name="Freeform 351">
                  <a:extLst>
                    <a:ext uri="{FF2B5EF4-FFF2-40B4-BE49-F238E27FC236}">
                      <a16:creationId xmlns:a16="http://schemas.microsoft.com/office/drawing/2014/main" id="{347C3D48-E14C-46CB-A71B-685F186034EC}"/>
                    </a:ext>
                  </a:extLst>
                </p:cNvPr>
                <p:cNvSpPr>
                  <a:spLocks/>
                </p:cNvSpPr>
                <p:nvPr/>
              </p:nvSpPr>
              <p:spPr bwMode="gray">
                <a:xfrm>
                  <a:off x="2887" y="3046"/>
                  <a:ext cx="318" cy="168"/>
                </a:xfrm>
                <a:custGeom>
                  <a:avLst/>
                  <a:gdLst>
                    <a:gd name="T0" fmla="*/ 12 w 259"/>
                    <a:gd name="T1" fmla="*/ 11 h 137"/>
                    <a:gd name="T2" fmla="*/ 94 w 259"/>
                    <a:gd name="T3" fmla="*/ 0 h 137"/>
                    <a:gd name="T4" fmla="*/ 146 w 259"/>
                    <a:gd name="T5" fmla="*/ 58 h 137"/>
                    <a:gd name="T6" fmla="*/ 252 w 259"/>
                    <a:gd name="T7" fmla="*/ 110 h 137"/>
                    <a:gd name="T8" fmla="*/ 141 w 259"/>
                    <a:gd name="T9" fmla="*/ 121 h 137"/>
                    <a:gd name="T10" fmla="*/ 19 w 259"/>
                    <a:gd name="T11" fmla="*/ 94 h 137"/>
                    <a:gd name="T12" fmla="*/ 13 w 259"/>
                    <a:gd name="T13" fmla="*/ 28 h 137"/>
                    <a:gd name="T14" fmla="*/ 12 w 259"/>
                    <a:gd name="T15" fmla="*/ 11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137">
                      <a:moveTo>
                        <a:pt x="12" y="11"/>
                      </a:moveTo>
                      <a:cubicBezTo>
                        <a:pt x="43" y="18"/>
                        <a:pt x="77" y="9"/>
                        <a:pt x="94" y="0"/>
                      </a:cubicBezTo>
                      <a:cubicBezTo>
                        <a:pt x="102" y="18"/>
                        <a:pt x="118" y="46"/>
                        <a:pt x="146" y="58"/>
                      </a:cubicBezTo>
                      <a:cubicBezTo>
                        <a:pt x="207" y="84"/>
                        <a:pt x="259" y="97"/>
                        <a:pt x="252" y="110"/>
                      </a:cubicBezTo>
                      <a:cubicBezTo>
                        <a:pt x="245" y="124"/>
                        <a:pt x="188" y="137"/>
                        <a:pt x="141" y="121"/>
                      </a:cubicBezTo>
                      <a:cubicBezTo>
                        <a:pt x="81" y="101"/>
                        <a:pt x="29" y="100"/>
                        <a:pt x="19" y="94"/>
                      </a:cubicBezTo>
                      <a:cubicBezTo>
                        <a:pt x="0" y="82"/>
                        <a:pt x="14" y="40"/>
                        <a:pt x="13" y="28"/>
                      </a:cubicBezTo>
                      <a:cubicBezTo>
                        <a:pt x="13" y="24"/>
                        <a:pt x="13" y="18"/>
                        <a:pt x="12" y="11"/>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35" name="Freeform 352">
                  <a:extLst>
                    <a:ext uri="{FF2B5EF4-FFF2-40B4-BE49-F238E27FC236}">
                      <a16:creationId xmlns:a16="http://schemas.microsoft.com/office/drawing/2014/main" id="{7F19B197-7DB0-4F25-A790-B2AC8806F3BE}"/>
                    </a:ext>
                  </a:extLst>
                </p:cNvPr>
                <p:cNvSpPr>
                  <a:spLocks/>
                </p:cNvSpPr>
                <p:nvPr/>
              </p:nvSpPr>
              <p:spPr bwMode="gray">
                <a:xfrm>
                  <a:off x="2438" y="2409"/>
                  <a:ext cx="579" cy="665"/>
                </a:xfrm>
                <a:custGeom>
                  <a:avLst/>
                  <a:gdLst>
                    <a:gd name="T0" fmla="*/ 73 w 473"/>
                    <a:gd name="T1" fmla="*/ 0 h 543"/>
                    <a:gd name="T2" fmla="*/ 379 w 473"/>
                    <a:gd name="T3" fmla="*/ 53 h 543"/>
                    <a:gd name="T4" fmla="*/ 452 w 473"/>
                    <a:gd name="T5" fmla="*/ 130 h 543"/>
                    <a:gd name="T6" fmla="*/ 473 w 473"/>
                    <a:gd name="T7" fmla="*/ 511 h 543"/>
                    <a:gd name="T8" fmla="*/ 369 w 473"/>
                    <a:gd name="T9" fmla="*/ 529 h 543"/>
                    <a:gd name="T10" fmla="*/ 313 w 473"/>
                    <a:gd name="T11" fmla="*/ 221 h 543"/>
                    <a:gd name="T12" fmla="*/ 314 w 473"/>
                    <a:gd name="T13" fmla="*/ 188 h 543"/>
                    <a:gd name="T14" fmla="*/ 74 w 473"/>
                    <a:gd name="T15" fmla="*/ 169 h 543"/>
                    <a:gd name="T16" fmla="*/ 0 w 473"/>
                    <a:gd name="T17" fmla="*/ 90 h 543"/>
                    <a:gd name="T18" fmla="*/ 73 w 473"/>
                    <a:gd name="T19"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3" h="543">
                      <a:moveTo>
                        <a:pt x="73" y="0"/>
                      </a:moveTo>
                      <a:cubicBezTo>
                        <a:pt x="379" y="53"/>
                        <a:pt x="379" y="53"/>
                        <a:pt x="379" y="53"/>
                      </a:cubicBezTo>
                      <a:cubicBezTo>
                        <a:pt x="419" y="53"/>
                        <a:pt x="451" y="87"/>
                        <a:pt x="452" y="130"/>
                      </a:cubicBezTo>
                      <a:cubicBezTo>
                        <a:pt x="453" y="137"/>
                        <a:pt x="473" y="503"/>
                        <a:pt x="473" y="511"/>
                      </a:cubicBezTo>
                      <a:cubicBezTo>
                        <a:pt x="467" y="521"/>
                        <a:pt x="413" y="543"/>
                        <a:pt x="369" y="529"/>
                      </a:cubicBezTo>
                      <a:cubicBezTo>
                        <a:pt x="363" y="513"/>
                        <a:pt x="315" y="296"/>
                        <a:pt x="313" y="221"/>
                      </a:cubicBezTo>
                      <a:cubicBezTo>
                        <a:pt x="313" y="211"/>
                        <a:pt x="313" y="200"/>
                        <a:pt x="314" y="188"/>
                      </a:cubicBezTo>
                      <a:cubicBezTo>
                        <a:pt x="74" y="169"/>
                        <a:pt x="74" y="169"/>
                        <a:pt x="74" y="169"/>
                      </a:cubicBezTo>
                      <a:cubicBezTo>
                        <a:pt x="33" y="169"/>
                        <a:pt x="1" y="134"/>
                        <a:pt x="0" y="90"/>
                      </a:cubicBezTo>
                      <a:cubicBezTo>
                        <a:pt x="0" y="46"/>
                        <a:pt x="32" y="0"/>
                        <a:pt x="7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36" name="Freeform 353">
                  <a:extLst>
                    <a:ext uri="{FF2B5EF4-FFF2-40B4-BE49-F238E27FC236}">
                      <a16:creationId xmlns:a16="http://schemas.microsoft.com/office/drawing/2014/main" id="{B9B59664-76B5-46C3-BA12-F13C452DBFF6}"/>
                    </a:ext>
                  </a:extLst>
                </p:cNvPr>
                <p:cNvSpPr>
                  <a:spLocks/>
                </p:cNvSpPr>
                <p:nvPr/>
              </p:nvSpPr>
              <p:spPr bwMode="gray">
                <a:xfrm>
                  <a:off x="2892" y="3158"/>
                  <a:ext cx="319" cy="67"/>
                </a:xfrm>
                <a:custGeom>
                  <a:avLst/>
                  <a:gdLst>
                    <a:gd name="T0" fmla="*/ 260 w 260"/>
                    <a:gd name="T1" fmla="*/ 23 h 55"/>
                    <a:gd name="T2" fmla="*/ 258 w 260"/>
                    <a:gd name="T3" fmla="*/ 26 h 55"/>
                    <a:gd name="T4" fmla="*/ 146 w 260"/>
                    <a:gd name="T5" fmla="*/ 35 h 55"/>
                    <a:gd name="T6" fmla="*/ 78 w 260"/>
                    <a:gd name="T7" fmla="*/ 18 h 55"/>
                    <a:gd name="T8" fmla="*/ 1 w 260"/>
                    <a:gd name="T9" fmla="*/ 0 h 55"/>
                    <a:gd name="T10" fmla="*/ 2 w 260"/>
                    <a:gd name="T11" fmla="*/ 37 h 55"/>
                    <a:gd name="T12" fmla="*/ 94 w 260"/>
                    <a:gd name="T13" fmla="*/ 42 h 55"/>
                    <a:gd name="T14" fmla="*/ 94 w 260"/>
                    <a:gd name="T15" fmla="*/ 32 h 55"/>
                    <a:gd name="T16" fmla="*/ 146 w 260"/>
                    <a:gd name="T17" fmla="*/ 46 h 55"/>
                    <a:gd name="T18" fmla="*/ 258 w 260"/>
                    <a:gd name="T19" fmla="*/ 36 h 55"/>
                    <a:gd name="T20" fmla="*/ 260 w 260"/>
                    <a:gd name="T21" fmla="*/ 28 h 55"/>
                    <a:gd name="T22" fmla="*/ 260 w 260"/>
                    <a:gd name="T23" fmla="*/ 2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55">
                      <a:moveTo>
                        <a:pt x="260" y="23"/>
                      </a:moveTo>
                      <a:cubicBezTo>
                        <a:pt x="259" y="24"/>
                        <a:pt x="259" y="25"/>
                        <a:pt x="258" y="26"/>
                      </a:cubicBezTo>
                      <a:cubicBezTo>
                        <a:pt x="241" y="45"/>
                        <a:pt x="161" y="36"/>
                        <a:pt x="146" y="35"/>
                      </a:cubicBezTo>
                      <a:cubicBezTo>
                        <a:pt x="131" y="35"/>
                        <a:pt x="111" y="23"/>
                        <a:pt x="78" y="18"/>
                      </a:cubicBezTo>
                      <a:cubicBezTo>
                        <a:pt x="45" y="12"/>
                        <a:pt x="11" y="6"/>
                        <a:pt x="1" y="0"/>
                      </a:cubicBezTo>
                      <a:cubicBezTo>
                        <a:pt x="0" y="12"/>
                        <a:pt x="2" y="37"/>
                        <a:pt x="2" y="37"/>
                      </a:cubicBezTo>
                      <a:cubicBezTo>
                        <a:pt x="2" y="37"/>
                        <a:pt x="51" y="46"/>
                        <a:pt x="94" y="42"/>
                      </a:cubicBezTo>
                      <a:cubicBezTo>
                        <a:pt x="94" y="39"/>
                        <a:pt x="94" y="35"/>
                        <a:pt x="94" y="32"/>
                      </a:cubicBezTo>
                      <a:cubicBezTo>
                        <a:pt x="116" y="37"/>
                        <a:pt x="129" y="45"/>
                        <a:pt x="146" y="46"/>
                      </a:cubicBezTo>
                      <a:cubicBezTo>
                        <a:pt x="166" y="47"/>
                        <a:pt x="240" y="55"/>
                        <a:pt x="258" y="36"/>
                      </a:cubicBezTo>
                      <a:cubicBezTo>
                        <a:pt x="260" y="33"/>
                        <a:pt x="259" y="31"/>
                        <a:pt x="260" y="28"/>
                      </a:cubicBezTo>
                      <a:cubicBezTo>
                        <a:pt x="260" y="27"/>
                        <a:pt x="260" y="25"/>
                        <a:pt x="260" y="23"/>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37" name="Freeform 354">
                  <a:extLst>
                    <a:ext uri="{FF2B5EF4-FFF2-40B4-BE49-F238E27FC236}">
                      <a16:creationId xmlns:a16="http://schemas.microsoft.com/office/drawing/2014/main" id="{C22E94DA-CABE-44A3-A8FF-B2680F0FB4BE}"/>
                    </a:ext>
                  </a:extLst>
                </p:cNvPr>
                <p:cNvSpPr>
                  <a:spLocks/>
                </p:cNvSpPr>
                <p:nvPr/>
              </p:nvSpPr>
              <p:spPr bwMode="gray">
                <a:xfrm>
                  <a:off x="2887" y="3073"/>
                  <a:ext cx="335" cy="142"/>
                </a:xfrm>
                <a:custGeom>
                  <a:avLst/>
                  <a:gdLst>
                    <a:gd name="T0" fmla="*/ 6 w 273"/>
                    <a:gd name="T1" fmla="*/ 9 h 116"/>
                    <a:gd name="T2" fmla="*/ 5 w 273"/>
                    <a:gd name="T3" fmla="*/ 71 h 116"/>
                    <a:gd name="T4" fmla="*/ 82 w 273"/>
                    <a:gd name="T5" fmla="*/ 89 h 116"/>
                    <a:gd name="T6" fmla="*/ 150 w 273"/>
                    <a:gd name="T7" fmla="*/ 106 h 116"/>
                    <a:gd name="T8" fmla="*/ 262 w 273"/>
                    <a:gd name="T9" fmla="*/ 97 h 116"/>
                    <a:gd name="T10" fmla="*/ 217 w 273"/>
                    <a:gd name="T11" fmla="*/ 55 h 116"/>
                    <a:gd name="T12" fmla="*/ 109 w 273"/>
                    <a:gd name="T13" fmla="*/ 0 h 116"/>
                    <a:gd name="T14" fmla="*/ 55 w 273"/>
                    <a:gd name="T15" fmla="*/ 22 h 116"/>
                    <a:gd name="T16" fmla="*/ 17 w 273"/>
                    <a:gd name="T17" fmla="*/ 4 h 116"/>
                    <a:gd name="T18" fmla="*/ 6 w 273"/>
                    <a:gd name="T19" fmla="*/ 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116">
                      <a:moveTo>
                        <a:pt x="6" y="9"/>
                      </a:moveTo>
                      <a:cubicBezTo>
                        <a:pt x="2" y="32"/>
                        <a:pt x="0" y="50"/>
                        <a:pt x="5" y="71"/>
                      </a:cubicBezTo>
                      <a:cubicBezTo>
                        <a:pt x="15" y="77"/>
                        <a:pt x="49" y="83"/>
                        <a:pt x="82" y="89"/>
                      </a:cubicBezTo>
                      <a:cubicBezTo>
                        <a:pt x="115" y="94"/>
                        <a:pt x="135" y="106"/>
                        <a:pt x="150" y="106"/>
                      </a:cubicBezTo>
                      <a:cubicBezTo>
                        <a:pt x="165" y="107"/>
                        <a:pt x="245" y="116"/>
                        <a:pt x="262" y="97"/>
                      </a:cubicBezTo>
                      <a:cubicBezTo>
                        <a:pt x="273" y="75"/>
                        <a:pt x="249" y="66"/>
                        <a:pt x="217" y="55"/>
                      </a:cubicBezTo>
                      <a:cubicBezTo>
                        <a:pt x="186" y="45"/>
                        <a:pt x="136" y="25"/>
                        <a:pt x="109" y="0"/>
                      </a:cubicBezTo>
                      <a:cubicBezTo>
                        <a:pt x="85" y="5"/>
                        <a:pt x="66" y="20"/>
                        <a:pt x="55" y="22"/>
                      </a:cubicBezTo>
                      <a:cubicBezTo>
                        <a:pt x="41" y="24"/>
                        <a:pt x="28" y="16"/>
                        <a:pt x="17" y="4"/>
                      </a:cubicBezTo>
                      <a:cubicBezTo>
                        <a:pt x="14" y="0"/>
                        <a:pt x="7" y="4"/>
                        <a:pt x="6" y="9"/>
                      </a:cubicBezTo>
                      <a:close/>
                    </a:path>
                  </a:pathLst>
                </a:custGeom>
                <a:solidFill>
                  <a:srgbClr val="6E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38" name="Freeform 355">
                  <a:extLst>
                    <a:ext uri="{FF2B5EF4-FFF2-40B4-BE49-F238E27FC236}">
                      <a16:creationId xmlns:a16="http://schemas.microsoft.com/office/drawing/2014/main" id="{B0E32316-24B7-4260-ADE0-5BFC41FB1EA2}"/>
                    </a:ext>
                  </a:extLst>
                </p:cNvPr>
                <p:cNvSpPr>
                  <a:spLocks/>
                </p:cNvSpPr>
                <p:nvPr/>
              </p:nvSpPr>
              <p:spPr bwMode="gray">
                <a:xfrm>
                  <a:off x="2377" y="2349"/>
                  <a:ext cx="378" cy="56"/>
                </a:xfrm>
                <a:custGeom>
                  <a:avLst/>
                  <a:gdLst>
                    <a:gd name="T0" fmla="*/ 2 w 309"/>
                    <a:gd name="T1" fmla="*/ 0 h 46"/>
                    <a:gd name="T2" fmla="*/ 195 w 309"/>
                    <a:gd name="T3" fmla="*/ 10 h 46"/>
                    <a:gd name="T4" fmla="*/ 305 w 309"/>
                    <a:gd name="T5" fmla="*/ 0 h 46"/>
                    <a:gd name="T6" fmla="*/ 309 w 309"/>
                    <a:gd name="T7" fmla="*/ 33 h 46"/>
                    <a:gd name="T8" fmla="*/ 190 w 309"/>
                    <a:gd name="T9" fmla="*/ 43 h 46"/>
                    <a:gd name="T10" fmla="*/ 0 w 309"/>
                    <a:gd name="T11" fmla="*/ 32 h 46"/>
                    <a:gd name="T12" fmla="*/ 2 w 309"/>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309" h="46">
                      <a:moveTo>
                        <a:pt x="2" y="0"/>
                      </a:moveTo>
                      <a:cubicBezTo>
                        <a:pt x="2" y="0"/>
                        <a:pt x="94" y="13"/>
                        <a:pt x="195" y="10"/>
                      </a:cubicBezTo>
                      <a:cubicBezTo>
                        <a:pt x="238" y="9"/>
                        <a:pt x="274" y="4"/>
                        <a:pt x="305" y="0"/>
                      </a:cubicBezTo>
                      <a:cubicBezTo>
                        <a:pt x="309" y="33"/>
                        <a:pt x="309" y="33"/>
                        <a:pt x="309" y="33"/>
                      </a:cubicBezTo>
                      <a:cubicBezTo>
                        <a:pt x="276" y="37"/>
                        <a:pt x="234" y="42"/>
                        <a:pt x="190" y="43"/>
                      </a:cubicBezTo>
                      <a:cubicBezTo>
                        <a:pt x="86" y="46"/>
                        <a:pt x="0" y="32"/>
                        <a:pt x="0" y="32"/>
                      </a:cubicBezTo>
                      <a:lnTo>
                        <a:pt x="2" y="0"/>
                      </a:lnTo>
                      <a:close/>
                    </a:path>
                  </a:pathLst>
                </a:custGeom>
                <a:solidFill>
                  <a:srgbClr val="AE65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39" name="Freeform 356">
                  <a:extLst>
                    <a:ext uri="{FF2B5EF4-FFF2-40B4-BE49-F238E27FC236}">
                      <a16:creationId xmlns:a16="http://schemas.microsoft.com/office/drawing/2014/main" id="{F7C62620-6962-4BA8-BBC6-68AEDD63DBB2}"/>
                    </a:ext>
                  </a:extLst>
                </p:cNvPr>
                <p:cNvSpPr>
                  <a:spLocks/>
                </p:cNvSpPr>
                <p:nvPr/>
              </p:nvSpPr>
              <p:spPr bwMode="gray">
                <a:xfrm>
                  <a:off x="2606" y="2376"/>
                  <a:ext cx="11" cy="12"/>
                </a:xfrm>
                <a:custGeom>
                  <a:avLst/>
                  <a:gdLst>
                    <a:gd name="T0" fmla="*/ 9 w 9"/>
                    <a:gd name="T1" fmla="*/ 5 h 10"/>
                    <a:gd name="T2" fmla="*/ 5 w 9"/>
                    <a:gd name="T3" fmla="*/ 10 h 10"/>
                    <a:gd name="T4" fmla="*/ 0 w 9"/>
                    <a:gd name="T5" fmla="*/ 5 h 10"/>
                    <a:gd name="T6" fmla="*/ 5 w 9"/>
                    <a:gd name="T7" fmla="*/ 0 h 10"/>
                    <a:gd name="T8" fmla="*/ 9 w 9"/>
                    <a:gd name="T9" fmla="*/ 5 h 10"/>
                  </a:gdLst>
                  <a:ahLst/>
                  <a:cxnLst>
                    <a:cxn ang="0">
                      <a:pos x="T0" y="T1"/>
                    </a:cxn>
                    <a:cxn ang="0">
                      <a:pos x="T2" y="T3"/>
                    </a:cxn>
                    <a:cxn ang="0">
                      <a:pos x="T4" y="T5"/>
                    </a:cxn>
                    <a:cxn ang="0">
                      <a:pos x="T6" y="T7"/>
                    </a:cxn>
                    <a:cxn ang="0">
                      <a:pos x="T8" y="T9"/>
                    </a:cxn>
                  </a:cxnLst>
                  <a:rect l="0" t="0" r="r" b="b"/>
                  <a:pathLst>
                    <a:path w="9" h="10">
                      <a:moveTo>
                        <a:pt x="9" y="5"/>
                      </a:moveTo>
                      <a:cubicBezTo>
                        <a:pt x="9" y="7"/>
                        <a:pt x="7" y="9"/>
                        <a:pt x="5" y="10"/>
                      </a:cubicBezTo>
                      <a:cubicBezTo>
                        <a:pt x="2" y="10"/>
                        <a:pt x="0" y="8"/>
                        <a:pt x="0" y="5"/>
                      </a:cubicBezTo>
                      <a:cubicBezTo>
                        <a:pt x="0" y="3"/>
                        <a:pt x="2" y="0"/>
                        <a:pt x="5" y="0"/>
                      </a:cubicBezTo>
                      <a:cubicBezTo>
                        <a:pt x="7" y="0"/>
                        <a:pt x="9" y="2"/>
                        <a:pt x="9" y="5"/>
                      </a:cubicBezTo>
                      <a:close/>
                    </a:path>
                  </a:pathLst>
                </a:cu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40" name="Freeform 357">
                  <a:extLst>
                    <a:ext uri="{FF2B5EF4-FFF2-40B4-BE49-F238E27FC236}">
                      <a16:creationId xmlns:a16="http://schemas.microsoft.com/office/drawing/2014/main" id="{F0009B32-B01A-4559-9844-F0FEF7C689F4}"/>
                    </a:ext>
                  </a:extLst>
                </p:cNvPr>
                <p:cNvSpPr>
                  <a:spLocks/>
                </p:cNvSpPr>
                <p:nvPr/>
              </p:nvSpPr>
              <p:spPr bwMode="gray">
                <a:xfrm>
                  <a:off x="2661" y="2374"/>
                  <a:ext cx="11" cy="11"/>
                </a:xfrm>
                <a:custGeom>
                  <a:avLst/>
                  <a:gdLst>
                    <a:gd name="T0" fmla="*/ 9 w 9"/>
                    <a:gd name="T1" fmla="*/ 4 h 9"/>
                    <a:gd name="T2" fmla="*/ 5 w 9"/>
                    <a:gd name="T3" fmla="*/ 9 h 9"/>
                    <a:gd name="T4" fmla="*/ 0 w 9"/>
                    <a:gd name="T5" fmla="*/ 5 h 9"/>
                    <a:gd name="T6" fmla="*/ 5 w 9"/>
                    <a:gd name="T7" fmla="*/ 0 h 9"/>
                    <a:gd name="T8" fmla="*/ 9 w 9"/>
                    <a:gd name="T9" fmla="*/ 4 h 9"/>
                  </a:gdLst>
                  <a:ahLst/>
                  <a:cxnLst>
                    <a:cxn ang="0">
                      <a:pos x="T0" y="T1"/>
                    </a:cxn>
                    <a:cxn ang="0">
                      <a:pos x="T2" y="T3"/>
                    </a:cxn>
                    <a:cxn ang="0">
                      <a:pos x="T4" y="T5"/>
                    </a:cxn>
                    <a:cxn ang="0">
                      <a:pos x="T6" y="T7"/>
                    </a:cxn>
                    <a:cxn ang="0">
                      <a:pos x="T8" y="T9"/>
                    </a:cxn>
                  </a:cxnLst>
                  <a:rect l="0" t="0" r="r" b="b"/>
                  <a:pathLst>
                    <a:path w="9" h="9">
                      <a:moveTo>
                        <a:pt x="9" y="4"/>
                      </a:moveTo>
                      <a:cubicBezTo>
                        <a:pt x="9" y="7"/>
                        <a:pt x="7" y="9"/>
                        <a:pt x="5" y="9"/>
                      </a:cubicBezTo>
                      <a:cubicBezTo>
                        <a:pt x="2" y="9"/>
                        <a:pt x="0" y="7"/>
                        <a:pt x="0" y="5"/>
                      </a:cubicBezTo>
                      <a:cubicBezTo>
                        <a:pt x="0" y="2"/>
                        <a:pt x="2" y="0"/>
                        <a:pt x="5" y="0"/>
                      </a:cubicBezTo>
                      <a:cubicBezTo>
                        <a:pt x="7" y="0"/>
                        <a:pt x="9" y="2"/>
                        <a:pt x="9" y="4"/>
                      </a:cubicBezTo>
                      <a:close/>
                    </a:path>
                  </a:pathLst>
                </a:cu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41" name="Freeform 358">
                  <a:extLst>
                    <a:ext uri="{FF2B5EF4-FFF2-40B4-BE49-F238E27FC236}">
                      <a16:creationId xmlns:a16="http://schemas.microsoft.com/office/drawing/2014/main" id="{30D67F79-189C-426C-B507-A0A95E86D492}"/>
                    </a:ext>
                  </a:extLst>
                </p:cNvPr>
                <p:cNvSpPr>
                  <a:spLocks/>
                </p:cNvSpPr>
                <p:nvPr/>
              </p:nvSpPr>
              <p:spPr bwMode="gray">
                <a:xfrm>
                  <a:off x="2716" y="2368"/>
                  <a:ext cx="12" cy="11"/>
                </a:xfrm>
                <a:custGeom>
                  <a:avLst/>
                  <a:gdLst>
                    <a:gd name="T0" fmla="*/ 10 w 10"/>
                    <a:gd name="T1" fmla="*/ 4 h 9"/>
                    <a:gd name="T2" fmla="*/ 5 w 10"/>
                    <a:gd name="T3" fmla="*/ 9 h 9"/>
                    <a:gd name="T4" fmla="*/ 0 w 10"/>
                    <a:gd name="T5" fmla="*/ 5 h 9"/>
                    <a:gd name="T6" fmla="*/ 5 w 10"/>
                    <a:gd name="T7" fmla="*/ 0 h 9"/>
                    <a:gd name="T8" fmla="*/ 10 w 10"/>
                    <a:gd name="T9" fmla="*/ 4 h 9"/>
                  </a:gdLst>
                  <a:ahLst/>
                  <a:cxnLst>
                    <a:cxn ang="0">
                      <a:pos x="T0" y="T1"/>
                    </a:cxn>
                    <a:cxn ang="0">
                      <a:pos x="T2" y="T3"/>
                    </a:cxn>
                    <a:cxn ang="0">
                      <a:pos x="T4" y="T5"/>
                    </a:cxn>
                    <a:cxn ang="0">
                      <a:pos x="T6" y="T7"/>
                    </a:cxn>
                    <a:cxn ang="0">
                      <a:pos x="T8" y="T9"/>
                    </a:cxn>
                  </a:cxnLst>
                  <a:rect l="0" t="0" r="r" b="b"/>
                  <a:pathLst>
                    <a:path w="10" h="9">
                      <a:moveTo>
                        <a:pt x="10" y="4"/>
                      </a:moveTo>
                      <a:cubicBezTo>
                        <a:pt x="10" y="7"/>
                        <a:pt x="8" y="9"/>
                        <a:pt x="5" y="9"/>
                      </a:cubicBezTo>
                      <a:cubicBezTo>
                        <a:pt x="3" y="9"/>
                        <a:pt x="0" y="7"/>
                        <a:pt x="0" y="5"/>
                      </a:cubicBezTo>
                      <a:cubicBezTo>
                        <a:pt x="0" y="2"/>
                        <a:pt x="2" y="0"/>
                        <a:pt x="5" y="0"/>
                      </a:cubicBezTo>
                      <a:cubicBezTo>
                        <a:pt x="7" y="0"/>
                        <a:pt x="9" y="2"/>
                        <a:pt x="10" y="4"/>
                      </a:cubicBezTo>
                      <a:close/>
                    </a:path>
                  </a:pathLst>
                </a:cu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42" name="Freeform 359">
                  <a:extLst>
                    <a:ext uri="{FF2B5EF4-FFF2-40B4-BE49-F238E27FC236}">
                      <a16:creationId xmlns:a16="http://schemas.microsoft.com/office/drawing/2014/main" id="{251D8D3A-BDA4-447A-9BA7-AD0B80C69D7D}"/>
                    </a:ext>
                  </a:extLst>
                </p:cNvPr>
                <p:cNvSpPr>
                  <a:spLocks noEditPoints="1"/>
                </p:cNvSpPr>
                <p:nvPr/>
              </p:nvSpPr>
              <p:spPr bwMode="gray">
                <a:xfrm>
                  <a:off x="2587" y="2352"/>
                  <a:ext cx="73" cy="60"/>
                </a:xfrm>
                <a:custGeom>
                  <a:avLst/>
                  <a:gdLst>
                    <a:gd name="T0" fmla="*/ 44 w 59"/>
                    <a:gd name="T1" fmla="*/ 47 h 49"/>
                    <a:gd name="T2" fmla="*/ 16 w 59"/>
                    <a:gd name="T3" fmla="*/ 48 h 49"/>
                    <a:gd name="T4" fmla="*/ 1 w 59"/>
                    <a:gd name="T5" fmla="*/ 34 h 49"/>
                    <a:gd name="T6" fmla="*/ 0 w 59"/>
                    <a:gd name="T7" fmla="*/ 16 h 49"/>
                    <a:gd name="T8" fmla="*/ 15 w 59"/>
                    <a:gd name="T9" fmla="*/ 1 h 49"/>
                    <a:gd name="T10" fmla="*/ 42 w 59"/>
                    <a:gd name="T11" fmla="*/ 0 h 49"/>
                    <a:gd name="T12" fmla="*/ 58 w 59"/>
                    <a:gd name="T13" fmla="*/ 15 h 49"/>
                    <a:gd name="T14" fmla="*/ 58 w 59"/>
                    <a:gd name="T15" fmla="*/ 32 h 49"/>
                    <a:gd name="T16" fmla="*/ 44 w 59"/>
                    <a:gd name="T17" fmla="*/ 47 h 49"/>
                    <a:gd name="T18" fmla="*/ 15 w 59"/>
                    <a:gd name="T19" fmla="*/ 9 h 49"/>
                    <a:gd name="T20" fmla="*/ 8 w 59"/>
                    <a:gd name="T21" fmla="*/ 16 h 49"/>
                    <a:gd name="T22" fmla="*/ 9 w 59"/>
                    <a:gd name="T23" fmla="*/ 33 h 49"/>
                    <a:gd name="T24" fmla="*/ 16 w 59"/>
                    <a:gd name="T25" fmla="*/ 40 h 49"/>
                    <a:gd name="T26" fmla="*/ 43 w 59"/>
                    <a:gd name="T27" fmla="*/ 39 h 49"/>
                    <a:gd name="T28" fmla="*/ 50 w 59"/>
                    <a:gd name="T29" fmla="*/ 32 h 49"/>
                    <a:gd name="T30" fmla="*/ 50 w 59"/>
                    <a:gd name="T31" fmla="*/ 15 h 49"/>
                    <a:gd name="T32" fmla="*/ 42 w 59"/>
                    <a:gd name="T33" fmla="*/ 8 h 49"/>
                    <a:gd name="T34" fmla="*/ 15 w 59"/>
                    <a:gd name="T35" fmla="*/ 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49">
                      <a:moveTo>
                        <a:pt x="44" y="47"/>
                      </a:moveTo>
                      <a:cubicBezTo>
                        <a:pt x="16" y="48"/>
                        <a:pt x="16" y="48"/>
                        <a:pt x="16" y="48"/>
                      </a:cubicBezTo>
                      <a:cubicBezTo>
                        <a:pt x="8" y="49"/>
                        <a:pt x="1" y="42"/>
                        <a:pt x="1" y="34"/>
                      </a:cubicBezTo>
                      <a:cubicBezTo>
                        <a:pt x="0" y="16"/>
                        <a:pt x="0" y="16"/>
                        <a:pt x="0" y="16"/>
                      </a:cubicBezTo>
                      <a:cubicBezTo>
                        <a:pt x="0" y="8"/>
                        <a:pt x="7" y="1"/>
                        <a:pt x="15" y="1"/>
                      </a:cubicBezTo>
                      <a:cubicBezTo>
                        <a:pt x="42" y="0"/>
                        <a:pt x="42" y="0"/>
                        <a:pt x="42" y="0"/>
                      </a:cubicBezTo>
                      <a:cubicBezTo>
                        <a:pt x="51" y="0"/>
                        <a:pt x="58" y="6"/>
                        <a:pt x="58" y="15"/>
                      </a:cubicBezTo>
                      <a:cubicBezTo>
                        <a:pt x="58" y="32"/>
                        <a:pt x="58" y="32"/>
                        <a:pt x="58" y="32"/>
                      </a:cubicBezTo>
                      <a:cubicBezTo>
                        <a:pt x="59" y="40"/>
                        <a:pt x="52" y="47"/>
                        <a:pt x="44" y="47"/>
                      </a:cubicBezTo>
                      <a:close/>
                      <a:moveTo>
                        <a:pt x="15" y="9"/>
                      </a:moveTo>
                      <a:cubicBezTo>
                        <a:pt x="11" y="9"/>
                        <a:pt x="8" y="12"/>
                        <a:pt x="8" y="16"/>
                      </a:cubicBezTo>
                      <a:cubicBezTo>
                        <a:pt x="9" y="33"/>
                        <a:pt x="9" y="33"/>
                        <a:pt x="9" y="33"/>
                      </a:cubicBezTo>
                      <a:cubicBezTo>
                        <a:pt x="9" y="37"/>
                        <a:pt x="12" y="40"/>
                        <a:pt x="16" y="40"/>
                      </a:cubicBezTo>
                      <a:cubicBezTo>
                        <a:pt x="43" y="39"/>
                        <a:pt x="43" y="39"/>
                        <a:pt x="43" y="39"/>
                      </a:cubicBezTo>
                      <a:cubicBezTo>
                        <a:pt x="47" y="39"/>
                        <a:pt x="51" y="36"/>
                        <a:pt x="50" y="32"/>
                      </a:cubicBezTo>
                      <a:cubicBezTo>
                        <a:pt x="50" y="15"/>
                        <a:pt x="50" y="15"/>
                        <a:pt x="50" y="15"/>
                      </a:cubicBezTo>
                      <a:cubicBezTo>
                        <a:pt x="50" y="11"/>
                        <a:pt x="46" y="8"/>
                        <a:pt x="42" y="8"/>
                      </a:cubicBezTo>
                      <a:lnTo>
                        <a:pt x="15" y="9"/>
                      </a:ln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43" name="Freeform 360">
                  <a:extLst>
                    <a:ext uri="{FF2B5EF4-FFF2-40B4-BE49-F238E27FC236}">
                      <a16:creationId xmlns:a16="http://schemas.microsoft.com/office/drawing/2014/main" id="{1A60972D-9B26-4543-8B98-8631B921EF40}"/>
                    </a:ext>
                  </a:extLst>
                </p:cNvPr>
                <p:cNvSpPr>
                  <a:spLocks/>
                </p:cNvSpPr>
                <p:nvPr/>
              </p:nvSpPr>
              <p:spPr bwMode="gray">
                <a:xfrm>
                  <a:off x="2576" y="2377"/>
                  <a:ext cx="37" cy="11"/>
                </a:xfrm>
                <a:custGeom>
                  <a:avLst/>
                  <a:gdLst>
                    <a:gd name="T0" fmla="*/ 26 w 30"/>
                    <a:gd name="T1" fmla="*/ 8 h 9"/>
                    <a:gd name="T2" fmla="*/ 4 w 30"/>
                    <a:gd name="T3" fmla="*/ 9 h 9"/>
                    <a:gd name="T4" fmla="*/ 0 w 30"/>
                    <a:gd name="T5" fmla="*/ 5 h 9"/>
                    <a:gd name="T6" fmla="*/ 4 w 30"/>
                    <a:gd name="T7" fmla="*/ 1 h 9"/>
                    <a:gd name="T8" fmla="*/ 26 w 30"/>
                    <a:gd name="T9" fmla="*/ 0 h 9"/>
                    <a:gd name="T10" fmla="*/ 30 w 30"/>
                    <a:gd name="T11" fmla="*/ 4 h 9"/>
                    <a:gd name="T12" fmla="*/ 26 w 30"/>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0" h="9">
                      <a:moveTo>
                        <a:pt x="26" y="8"/>
                      </a:moveTo>
                      <a:cubicBezTo>
                        <a:pt x="4" y="9"/>
                        <a:pt x="4" y="9"/>
                        <a:pt x="4" y="9"/>
                      </a:cubicBezTo>
                      <a:cubicBezTo>
                        <a:pt x="2" y="9"/>
                        <a:pt x="0" y="7"/>
                        <a:pt x="0" y="5"/>
                      </a:cubicBezTo>
                      <a:cubicBezTo>
                        <a:pt x="0" y="3"/>
                        <a:pt x="2" y="1"/>
                        <a:pt x="4" y="1"/>
                      </a:cubicBezTo>
                      <a:cubicBezTo>
                        <a:pt x="26" y="0"/>
                        <a:pt x="26" y="0"/>
                        <a:pt x="26" y="0"/>
                      </a:cubicBezTo>
                      <a:cubicBezTo>
                        <a:pt x="28" y="0"/>
                        <a:pt x="30" y="2"/>
                        <a:pt x="30" y="4"/>
                      </a:cubicBezTo>
                      <a:cubicBezTo>
                        <a:pt x="30" y="6"/>
                        <a:pt x="28" y="8"/>
                        <a:pt x="26" y="8"/>
                      </a:cubicBez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44" name="Freeform 361">
                  <a:extLst>
                    <a:ext uri="{FF2B5EF4-FFF2-40B4-BE49-F238E27FC236}">
                      <a16:creationId xmlns:a16="http://schemas.microsoft.com/office/drawing/2014/main" id="{E68D3366-AE36-46F2-A05B-EA58ECE8BCDA}"/>
                    </a:ext>
                  </a:extLst>
                </p:cNvPr>
                <p:cNvSpPr>
                  <a:spLocks/>
                </p:cNvSpPr>
                <p:nvPr/>
              </p:nvSpPr>
              <p:spPr bwMode="gray">
                <a:xfrm>
                  <a:off x="2551" y="2377"/>
                  <a:ext cx="11" cy="11"/>
                </a:xfrm>
                <a:custGeom>
                  <a:avLst/>
                  <a:gdLst>
                    <a:gd name="T0" fmla="*/ 9 w 9"/>
                    <a:gd name="T1" fmla="*/ 4 h 9"/>
                    <a:gd name="T2" fmla="*/ 4 w 9"/>
                    <a:gd name="T3" fmla="*/ 9 h 9"/>
                    <a:gd name="T4" fmla="*/ 0 w 9"/>
                    <a:gd name="T5" fmla="*/ 5 h 9"/>
                    <a:gd name="T6" fmla="*/ 4 w 9"/>
                    <a:gd name="T7" fmla="*/ 0 h 9"/>
                    <a:gd name="T8" fmla="*/ 9 w 9"/>
                    <a:gd name="T9" fmla="*/ 4 h 9"/>
                  </a:gdLst>
                  <a:ahLst/>
                  <a:cxnLst>
                    <a:cxn ang="0">
                      <a:pos x="T0" y="T1"/>
                    </a:cxn>
                    <a:cxn ang="0">
                      <a:pos x="T2" y="T3"/>
                    </a:cxn>
                    <a:cxn ang="0">
                      <a:pos x="T4" y="T5"/>
                    </a:cxn>
                    <a:cxn ang="0">
                      <a:pos x="T6" y="T7"/>
                    </a:cxn>
                    <a:cxn ang="0">
                      <a:pos x="T8" y="T9"/>
                    </a:cxn>
                  </a:cxnLst>
                  <a:rect l="0" t="0" r="r" b="b"/>
                  <a:pathLst>
                    <a:path w="9" h="9">
                      <a:moveTo>
                        <a:pt x="9" y="4"/>
                      </a:moveTo>
                      <a:cubicBezTo>
                        <a:pt x="9" y="7"/>
                        <a:pt x="7" y="9"/>
                        <a:pt x="4" y="9"/>
                      </a:cubicBezTo>
                      <a:cubicBezTo>
                        <a:pt x="2" y="9"/>
                        <a:pt x="0" y="7"/>
                        <a:pt x="0" y="5"/>
                      </a:cubicBezTo>
                      <a:cubicBezTo>
                        <a:pt x="0" y="2"/>
                        <a:pt x="2" y="0"/>
                        <a:pt x="4" y="0"/>
                      </a:cubicBezTo>
                      <a:cubicBezTo>
                        <a:pt x="7" y="0"/>
                        <a:pt x="9" y="2"/>
                        <a:pt x="9" y="4"/>
                      </a:cubicBezTo>
                      <a:close/>
                    </a:path>
                  </a:pathLst>
                </a:cu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45" name="Freeform 362">
                  <a:extLst>
                    <a:ext uri="{FF2B5EF4-FFF2-40B4-BE49-F238E27FC236}">
                      <a16:creationId xmlns:a16="http://schemas.microsoft.com/office/drawing/2014/main" id="{F309DBE5-026F-4121-A667-BF2DF1313E84}"/>
                    </a:ext>
                  </a:extLst>
                </p:cNvPr>
                <p:cNvSpPr>
                  <a:spLocks/>
                </p:cNvSpPr>
                <p:nvPr/>
              </p:nvSpPr>
              <p:spPr bwMode="gray">
                <a:xfrm>
                  <a:off x="2700" y="2350"/>
                  <a:ext cx="19" cy="49"/>
                </a:xfrm>
                <a:custGeom>
                  <a:avLst/>
                  <a:gdLst>
                    <a:gd name="T0" fmla="*/ 19 w 19"/>
                    <a:gd name="T1" fmla="*/ 48 h 49"/>
                    <a:gd name="T2" fmla="*/ 1 w 19"/>
                    <a:gd name="T3" fmla="*/ 49 h 49"/>
                    <a:gd name="T4" fmla="*/ 0 w 19"/>
                    <a:gd name="T5" fmla="*/ 0 h 49"/>
                    <a:gd name="T6" fmla="*/ 17 w 19"/>
                    <a:gd name="T7" fmla="*/ 0 h 49"/>
                    <a:gd name="T8" fmla="*/ 19 w 19"/>
                    <a:gd name="T9" fmla="*/ 48 h 49"/>
                  </a:gdLst>
                  <a:ahLst/>
                  <a:cxnLst>
                    <a:cxn ang="0">
                      <a:pos x="T0" y="T1"/>
                    </a:cxn>
                    <a:cxn ang="0">
                      <a:pos x="T2" y="T3"/>
                    </a:cxn>
                    <a:cxn ang="0">
                      <a:pos x="T4" y="T5"/>
                    </a:cxn>
                    <a:cxn ang="0">
                      <a:pos x="T6" y="T7"/>
                    </a:cxn>
                    <a:cxn ang="0">
                      <a:pos x="T8" y="T9"/>
                    </a:cxn>
                  </a:cxnLst>
                  <a:rect l="0" t="0" r="r" b="b"/>
                  <a:pathLst>
                    <a:path w="19" h="49">
                      <a:moveTo>
                        <a:pt x="19" y="48"/>
                      </a:moveTo>
                      <a:lnTo>
                        <a:pt x="1" y="49"/>
                      </a:lnTo>
                      <a:lnTo>
                        <a:pt x="0" y="0"/>
                      </a:lnTo>
                      <a:lnTo>
                        <a:pt x="17" y="0"/>
                      </a:lnTo>
                      <a:lnTo>
                        <a:pt x="19" y="48"/>
                      </a:lnTo>
                      <a:close/>
                    </a:path>
                  </a:pathLst>
                </a:custGeom>
                <a:solidFill>
                  <a:srgbClr val="3A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46" name="Freeform 363">
                  <a:extLst>
                    <a:ext uri="{FF2B5EF4-FFF2-40B4-BE49-F238E27FC236}">
                      <a16:creationId xmlns:a16="http://schemas.microsoft.com/office/drawing/2014/main" id="{F4D0A91A-6EE2-4991-A48D-A22B8C3BC389}"/>
                    </a:ext>
                  </a:extLst>
                </p:cNvPr>
                <p:cNvSpPr>
                  <a:spLocks/>
                </p:cNvSpPr>
                <p:nvPr/>
              </p:nvSpPr>
              <p:spPr bwMode="gray">
                <a:xfrm>
                  <a:off x="2461" y="2353"/>
                  <a:ext cx="19" cy="49"/>
                </a:xfrm>
                <a:custGeom>
                  <a:avLst/>
                  <a:gdLst>
                    <a:gd name="T0" fmla="*/ 19 w 19"/>
                    <a:gd name="T1" fmla="*/ 48 h 49"/>
                    <a:gd name="T2" fmla="*/ 2 w 19"/>
                    <a:gd name="T3" fmla="*/ 49 h 49"/>
                    <a:gd name="T4" fmla="*/ 0 w 19"/>
                    <a:gd name="T5" fmla="*/ 0 h 49"/>
                    <a:gd name="T6" fmla="*/ 18 w 19"/>
                    <a:gd name="T7" fmla="*/ 0 h 49"/>
                    <a:gd name="T8" fmla="*/ 19 w 19"/>
                    <a:gd name="T9" fmla="*/ 48 h 49"/>
                  </a:gdLst>
                  <a:ahLst/>
                  <a:cxnLst>
                    <a:cxn ang="0">
                      <a:pos x="T0" y="T1"/>
                    </a:cxn>
                    <a:cxn ang="0">
                      <a:pos x="T2" y="T3"/>
                    </a:cxn>
                    <a:cxn ang="0">
                      <a:pos x="T4" y="T5"/>
                    </a:cxn>
                    <a:cxn ang="0">
                      <a:pos x="T6" y="T7"/>
                    </a:cxn>
                    <a:cxn ang="0">
                      <a:pos x="T8" y="T9"/>
                    </a:cxn>
                  </a:cxnLst>
                  <a:rect l="0" t="0" r="r" b="b"/>
                  <a:pathLst>
                    <a:path w="19" h="49">
                      <a:moveTo>
                        <a:pt x="19" y="48"/>
                      </a:moveTo>
                      <a:lnTo>
                        <a:pt x="2" y="49"/>
                      </a:lnTo>
                      <a:lnTo>
                        <a:pt x="0" y="0"/>
                      </a:lnTo>
                      <a:lnTo>
                        <a:pt x="18" y="0"/>
                      </a:lnTo>
                      <a:lnTo>
                        <a:pt x="19" y="48"/>
                      </a:lnTo>
                      <a:close/>
                    </a:path>
                  </a:pathLst>
                </a:custGeom>
                <a:solidFill>
                  <a:srgbClr val="3A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47" name="Freeform 364">
                  <a:extLst>
                    <a:ext uri="{FF2B5EF4-FFF2-40B4-BE49-F238E27FC236}">
                      <a16:creationId xmlns:a16="http://schemas.microsoft.com/office/drawing/2014/main" id="{1FF8AB59-B5E1-4FEB-9137-A8A7F7D7E445}"/>
                    </a:ext>
                  </a:extLst>
                </p:cNvPr>
                <p:cNvSpPr>
                  <a:spLocks/>
                </p:cNvSpPr>
                <p:nvPr/>
              </p:nvSpPr>
              <p:spPr bwMode="gray">
                <a:xfrm>
                  <a:off x="2285" y="1627"/>
                  <a:ext cx="588" cy="738"/>
                </a:xfrm>
                <a:custGeom>
                  <a:avLst/>
                  <a:gdLst>
                    <a:gd name="T0" fmla="*/ 95 w 480"/>
                    <a:gd name="T1" fmla="*/ 84 h 603"/>
                    <a:gd name="T2" fmla="*/ 148 w 480"/>
                    <a:gd name="T3" fmla="*/ 54 h 603"/>
                    <a:gd name="T4" fmla="*/ 146 w 480"/>
                    <a:gd name="T5" fmla="*/ 52 h 603"/>
                    <a:gd name="T6" fmla="*/ 184 w 480"/>
                    <a:gd name="T7" fmla="*/ 0 h 603"/>
                    <a:gd name="T8" fmla="*/ 288 w 480"/>
                    <a:gd name="T9" fmla="*/ 57 h 603"/>
                    <a:gd name="T10" fmla="*/ 288 w 480"/>
                    <a:gd name="T11" fmla="*/ 57 h 603"/>
                    <a:gd name="T12" fmla="*/ 307 w 480"/>
                    <a:gd name="T13" fmla="*/ 19 h 603"/>
                    <a:gd name="T14" fmla="*/ 347 w 480"/>
                    <a:gd name="T15" fmla="*/ 53 h 603"/>
                    <a:gd name="T16" fmla="*/ 347 w 480"/>
                    <a:gd name="T17" fmla="*/ 54 h 603"/>
                    <a:gd name="T18" fmla="*/ 382 w 480"/>
                    <a:gd name="T19" fmla="*/ 67 h 603"/>
                    <a:gd name="T20" fmla="*/ 423 w 480"/>
                    <a:gd name="T21" fmla="*/ 320 h 603"/>
                    <a:gd name="T22" fmla="*/ 380 w 480"/>
                    <a:gd name="T23" fmla="*/ 590 h 603"/>
                    <a:gd name="T24" fmla="*/ 270 w 480"/>
                    <a:gd name="T25" fmla="*/ 600 h 603"/>
                    <a:gd name="T26" fmla="*/ 77 w 480"/>
                    <a:gd name="T27" fmla="*/ 590 h 603"/>
                    <a:gd name="T28" fmla="*/ 66 w 480"/>
                    <a:gd name="T29" fmla="*/ 343 h 603"/>
                    <a:gd name="T30" fmla="*/ 60 w 480"/>
                    <a:gd name="T31" fmla="*/ 320 h 603"/>
                    <a:gd name="T32" fmla="*/ 95 w 480"/>
                    <a:gd name="T33" fmla="*/ 8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0" h="603">
                      <a:moveTo>
                        <a:pt x="95" y="84"/>
                      </a:moveTo>
                      <a:cubicBezTo>
                        <a:pt x="107" y="76"/>
                        <a:pt x="134" y="58"/>
                        <a:pt x="148" y="54"/>
                      </a:cubicBezTo>
                      <a:cubicBezTo>
                        <a:pt x="146" y="52"/>
                        <a:pt x="146" y="52"/>
                        <a:pt x="146" y="52"/>
                      </a:cubicBezTo>
                      <a:cubicBezTo>
                        <a:pt x="184" y="0"/>
                        <a:pt x="184" y="0"/>
                        <a:pt x="184" y="0"/>
                      </a:cubicBezTo>
                      <a:cubicBezTo>
                        <a:pt x="184" y="0"/>
                        <a:pt x="226" y="47"/>
                        <a:pt x="288" y="57"/>
                      </a:cubicBezTo>
                      <a:cubicBezTo>
                        <a:pt x="288" y="57"/>
                        <a:pt x="288" y="57"/>
                        <a:pt x="288" y="57"/>
                      </a:cubicBezTo>
                      <a:cubicBezTo>
                        <a:pt x="308" y="41"/>
                        <a:pt x="307" y="27"/>
                        <a:pt x="307" y="19"/>
                      </a:cubicBezTo>
                      <a:cubicBezTo>
                        <a:pt x="311" y="20"/>
                        <a:pt x="347" y="53"/>
                        <a:pt x="347" y="53"/>
                      </a:cubicBezTo>
                      <a:cubicBezTo>
                        <a:pt x="347" y="54"/>
                        <a:pt x="347" y="54"/>
                        <a:pt x="347" y="54"/>
                      </a:cubicBezTo>
                      <a:cubicBezTo>
                        <a:pt x="359" y="58"/>
                        <a:pt x="368" y="62"/>
                        <a:pt x="382" y="67"/>
                      </a:cubicBezTo>
                      <a:cubicBezTo>
                        <a:pt x="480" y="98"/>
                        <a:pt x="440" y="254"/>
                        <a:pt x="423" y="320"/>
                      </a:cubicBezTo>
                      <a:cubicBezTo>
                        <a:pt x="421" y="329"/>
                        <a:pt x="380" y="455"/>
                        <a:pt x="380" y="590"/>
                      </a:cubicBezTo>
                      <a:cubicBezTo>
                        <a:pt x="349" y="594"/>
                        <a:pt x="313" y="599"/>
                        <a:pt x="270" y="600"/>
                      </a:cubicBezTo>
                      <a:cubicBezTo>
                        <a:pt x="169" y="603"/>
                        <a:pt x="77" y="590"/>
                        <a:pt x="77" y="590"/>
                      </a:cubicBezTo>
                      <a:cubicBezTo>
                        <a:pt x="77" y="566"/>
                        <a:pt x="71" y="369"/>
                        <a:pt x="66" y="343"/>
                      </a:cubicBezTo>
                      <a:cubicBezTo>
                        <a:pt x="64" y="337"/>
                        <a:pt x="62" y="329"/>
                        <a:pt x="60" y="320"/>
                      </a:cubicBezTo>
                      <a:cubicBezTo>
                        <a:pt x="43" y="254"/>
                        <a:pt x="0" y="148"/>
                        <a:pt x="95" y="84"/>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48" name="Freeform 365">
                  <a:extLst>
                    <a:ext uri="{FF2B5EF4-FFF2-40B4-BE49-F238E27FC236}">
                      <a16:creationId xmlns:a16="http://schemas.microsoft.com/office/drawing/2014/main" id="{6E3A5B2F-69D1-4B76-BA14-4CC7D026485E}"/>
                    </a:ext>
                  </a:extLst>
                </p:cNvPr>
                <p:cNvSpPr>
                  <a:spLocks/>
                </p:cNvSpPr>
                <p:nvPr/>
              </p:nvSpPr>
              <p:spPr bwMode="gray">
                <a:xfrm>
                  <a:off x="2606" y="1697"/>
                  <a:ext cx="76" cy="83"/>
                </a:xfrm>
                <a:custGeom>
                  <a:avLst/>
                  <a:gdLst>
                    <a:gd name="T0" fmla="*/ 26 w 62"/>
                    <a:gd name="T1" fmla="*/ 1 h 68"/>
                    <a:gd name="T2" fmla="*/ 27 w 62"/>
                    <a:gd name="T3" fmla="*/ 0 h 68"/>
                    <a:gd name="T4" fmla="*/ 62 w 62"/>
                    <a:gd name="T5" fmla="*/ 44 h 68"/>
                    <a:gd name="T6" fmla="*/ 55 w 62"/>
                    <a:gd name="T7" fmla="*/ 68 h 68"/>
                    <a:gd name="T8" fmla="*/ 21 w 62"/>
                    <a:gd name="T9" fmla="*/ 68 h 68"/>
                    <a:gd name="T10" fmla="*/ 0 w 62"/>
                    <a:gd name="T11" fmla="*/ 44 h 68"/>
                    <a:gd name="T12" fmla="*/ 26 w 62"/>
                    <a:gd name="T13" fmla="*/ 1 h 68"/>
                  </a:gdLst>
                  <a:ahLst/>
                  <a:cxnLst>
                    <a:cxn ang="0">
                      <a:pos x="T0" y="T1"/>
                    </a:cxn>
                    <a:cxn ang="0">
                      <a:pos x="T2" y="T3"/>
                    </a:cxn>
                    <a:cxn ang="0">
                      <a:pos x="T4" y="T5"/>
                    </a:cxn>
                    <a:cxn ang="0">
                      <a:pos x="T6" y="T7"/>
                    </a:cxn>
                    <a:cxn ang="0">
                      <a:pos x="T8" y="T9"/>
                    </a:cxn>
                    <a:cxn ang="0">
                      <a:pos x="T10" y="T11"/>
                    </a:cxn>
                    <a:cxn ang="0">
                      <a:pos x="T12" y="T13"/>
                    </a:cxn>
                  </a:cxnLst>
                  <a:rect l="0" t="0" r="r" b="b"/>
                  <a:pathLst>
                    <a:path w="62" h="68">
                      <a:moveTo>
                        <a:pt x="26" y="1"/>
                      </a:moveTo>
                      <a:cubicBezTo>
                        <a:pt x="27" y="0"/>
                        <a:pt x="27" y="0"/>
                        <a:pt x="27" y="0"/>
                      </a:cubicBezTo>
                      <a:cubicBezTo>
                        <a:pt x="35" y="9"/>
                        <a:pt x="51" y="30"/>
                        <a:pt x="62" y="44"/>
                      </a:cubicBezTo>
                      <a:cubicBezTo>
                        <a:pt x="55" y="68"/>
                        <a:pt x="55" y="68"/>
                        <a:pt x="55" y="68"/>
                      </a:cubicBezTo>
                      <a:cubicBezTo>
                        <a:pt x="21" y="68"/>
                        <a:pt x="21" y="68"/>
                        <a:pt x="21" y="68"/>
                      </a:cubicBezTo>
                      <a:cubicBezTo>
                        <a:pt x="0" y="44"/>
                        <a:pt x="0" y="44"/>
                        <a:pt x="0" y="44"/>
                      </a:cubicBezTo>
                      <a:cubicBezTo>
                        <a:pt x="8" y="31"/>
                        <a:pt x="18" y="15"/>
                        <a:pt x="26" y="1"/>
                      </a:cubicBezTo>
                      <a:close/>
                    </a:path>
                  </a:pathLst>
                </a:custGeom>
                <a:solidFill>
                  <a:srgbClr val="8C7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49" name="Freeform 366">
                  <a:extLst>
                    <a:ext uri="{FF2B5EF4-FFF2-40B4-BE49-F238E27FC236}">
                      <a16:creationId xmlns:a16="http://schemas.microsoft.com/office/drawing/2014/main" id="{830FEAFC-07C4-4B7D-B69E-33F4015F30A4}"/>
                    </a:ext>
                  </a:extLst>
                </p:cNvPr>
                <p:cNvSpPr>
                  <a:spLocks/>
                </p:cNvSpPr>
                <p:nvPr/>
              </p:nvSpPr>
              <p:spPr bwMode="gray">
                <a:xfrm>
                  <a:off x="2587" y="1780"/>
                  <a:ext cx="127" cy="529"/>
                </a:xfrm>
                <a:custGeom>
                  <a:avLst/>
                  <a:gdLst>
                    <a:gd name="T0" fmla="*/ 68 w 127"/>
                    <a:gd name="T1" fmla="*/ 529 h 529"/>
                    <a:gd name="T2" fmla="*/ 0 w 127"/>
                    <a:gd name="T3" fmla="*/ 443 h 529"/>
                    <a:gd name="T4" fmla="*/ 45 w 127"/>
                    <a:gd name="T5" fmla="*/ 0 h 529"/>
                    <a:gd name="T6" fmla="*/ 86 w 127"/>
                    <a:gd name="T7" fmla="*/ 0 h 529"/>
                    <a:gd name="T8" fmla="*/ 127 w 127"/>
                    <a:gd name="T9" fmla="*/ 443 h 529"/>
                    <a:gd name="T10" fmla="*/ 68 w 127"/>
                    <a:gd name="T11" fmla="*/ 529 h 529"/>
                  </a:gdLst>
                  <a:ahLst/>
                  <a:cxnLst>
                    <a:cxn ang="0">
                      <a:pos x="T0" y="T1"/>
                    </a:cxn>
                    <a:cxn ang="0">
                      <a:pos x="T2" y="T3"/>
                    </a:cxn>
                    <a:cxn ang="0">
                      <a:pos x="T4" y="T5"/>
                    </a:cxn>
                    <a:cxn ang="0">
                      <a:pos x="T6" y="T7"/>
                    </a:cxn>
                    <a:cxn ang="0">
                      <a:pos x="T8" y="T9"/>
                    </a:cxn>
                    <a:cxn ang="0">
                      <a:pos x="T10" y="T11"/>
                    </a:cxn>
                  </a:cxnLst>
                  <a:rect l="0" t="0" r="r" b="b"/>
                  <a:pathLst>
                    <a:path w="127" h="529">
                      <a:moveTo>
                        <a:pt x="68" y="529"/>
                      </a:moveTo>
                      <a:lnTo>
                        <a:pt x="0" y="443"/>
                      </a:lnTo>
                      <a:lnTo>
                        <a:pt x="45" y="0"/>
                      </a:lnTo>
                      <a:lnTo>
                        <a:pt x="86" y="0"/>
                      </a:lnTo>
                      <a:lnTo>
                        <a:pt x="127" y="443"/>
                      </a:lnTo>
                      <a:lnTo>
                        <a:pt x="68" y="529"/>
                      </a:lnTo>
                      <a:close/>
                    </a:path>
                  </a:pathLst>
                </a:custGeom>
                <a:solidFill>
                  <a:srgbClr val="8C7F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50" name="Freeform 367">
                  <a:extLst>
                    <a:ext uri="{FF2B5EF4-FFF2-40B4-BE49-F238E27FC236}">
                      <a16:creationId xmlns:a16="http://schemas.microsoft.com/office/drawing/2014/main" id="{C100AE6B-9F28-445B-B682-A68D6BF62D58}"/>
                    </a:ext>
                  </a:extLst>
                </p:cNvPr>
                <p:cNvSpPr>
                  <a:spLocks/>
                </p:cNvSpPr>
                <p:nvPr/>
              </p:nvSpPr>
              <p:spPr bwMode="gray">
                <a:xfrm>
                  <a:off x="2464" y="1627"/>
                  <a:ext cx="174" cy="146"/>
                </a:xfrm>
                <a:custGeom>
                  <a:avLst/>
                  <a:gdLst>
                    <a:gd name="T0" fmla="*/ 38 w 142"/>
                    <a:gd name="T1" fmla="*/ 0 h 119"/>
                    <a:gd name="T2" fmla="*/ 0 w 142"/>
                    <a:gd name="T3" fmla="*/ 52 h 119"/>
                    <a:gd name="T4" fmla="*/ 104 w 142"/>
                    <a:gd name="T5" fmla="*/ 119 h 119"/>
                    <a:gd name="T6" fmla="*/ 142 w 142"/>
                    <a:gd name="T7" fmla="*/ 57 h 119"/>
                    <a:gd name="T8" fmla="*/ 38 w 142"/>
                    <a:gd name="T9" fmla="*/ 0 h 119"/>
                  </a:gdLst>
                  <a:ahLst/>
                  <a:cxnLst>
                    <a:cxn ang="0">
                      <a:pos x="T0" y="T1"/>
                    </a:cxn>
                    <a:cxn ang="0">
                      <a:pos x="T2" y="T3"/>
                    </a:cxn>
                    <a:cxn ang="0">
                      <a:pos x="T4" y="T5"/>
                    </a:cxn>
                    <a:cxn ang="0">
                      <a:pos x="T6" y="T7"/>
                    </a:cxn>
                    <a:cxn ang="0">
                      <a:pos x="T8" y="T9"/>
                    </a:cxn>
                  </a:cxnLst>
                  <a:rect l="0" t="0" r="r" b="b"/>
                  <a:pathLst>
                    <a:path w="142" h="119">
                      <a:moveTo>
                        <a:pt x="38" y="0"/>
                      </a:moveTo>
                      <a:cubicBezTo>
                        <a:pt x="0" y="52"/>
                        <a:pt x="0" y="52"/>
                        <a:pt x="0" y="52"/>
                      </a:cubicBezTo>
                      <a:cubicBezTo>
                        <a:pt x="104" y="119"/>
                        <a:pt x="104" y="119"/>
                        <a:pt x="104" y="119"/>
                      </a:cubicBezTo>
                      <a:cubicBezTo>
                        <a:pt x="104" y="119"/>
                        <a:pt x="128" y="83"/>
                        <a:pt x="142" y="57"/>
                      </a:cubicBezTo>
                      <a:cubicBezTo>
                        <a:pt x="80" y="47"/>
                        <a:pt x="38" y="0"/>
                        <a:pt x="3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51" name="Freeform 368">
                  <a:extLst>
                    <a:ext uri="{FF2B5EF4-FFF2-40B4-BE49-F238E27FC236}">
                      <a16:creationId xmlns:a16="http://schemas.microsoft.com/office/drawing/2014/main" id="{A188ACE4-2101-4F78-9B87-0B0946D0D874}"/>
                    </a:ext>
                  </a:extLst>
                </p:cNvPr>
                <p:cNvSpPr>
                  <a:spLocks/>
                </p:cNvSpPr>
                <p:nvPr/>
              </p:nvSpPr>
              <p:spPr bwMode="gray">
                <a:xfrm>
                  <a:off x="2638" y="1650"/>
                  <a:ext cx="72" cy="115"/>
                </a:xfrm>
                <a:custGeom>
                  <a:avLst/>
                  <a:gdLst>
                    <a:gd name="T0" fmla="*/ 19 w 59"/>
                    <a:gd name="T1" fmla="*/ 0 h 94"/>
                    <a:gd name="T2" fmla="*/ 59 w 59"/>
                    <a:gd name="T3" fmla="*/ 34 h 94"/>
                    <a:gd name="T4" fmla="*/ 46 w 59"/>
                    <a:gd name="T5" fmla="*/ 94 h 94"/>
                    <a:gd name="T6" fmla="*/ 0 w 59"/>
                    <a:gd name="T7" fmla="*/ 38 h 94"/>
                    <a:gd name="T8" fmla="*/ 19 w 59"/>
                    <a:gd name="T9" fmla="*/ 0 h 94"/>
                  </a:gdLst>
                  <a:ahLst/>
                  <a:cxnLst>
                    <a:cxn ang="0">
                      <a:pos x="T0" y="T1"/>
                    </a:cxn>
                    <a:cxn ang="0">
                      <a:pos x="T2" y="T3"/>
                    </a:cxn>
                    <a:cxn ang="0">
                      <a:pos x="T4" y="T5"/>
                    </a:cxn>
                    <a:cxn ang="0">
                      <a:pos x="T6" y="T7"/>
                    </a:cxn>
                    <a:cxn ang="0">
                      <a:pos x="T8" y="T9"/>
                    </a:cxn>
                  </a:cxnLst>
                  <a:rect l="0" t="0" r="r" b="b"/>
                  <a:pathLst>
                    <a:path w="59" h="94">
                      <a:moveTo>
                        <a:pt x="19" y="0"/>
                      </a:moveTo>
                      <a:cubicBezTo>
                        <a:pt x="23" y="1"/>
                        <a:pt x="59" y="34"/>
                        <a:pt x="59" y="34"/>
                      </a:cubicBezTo>
                      <a:cubicBezTo>
                        <a:pt x="46" y="94"/>
                        <a:pt x="46" y="94"/>
                        <a:pt x="46" y="94"/>
                      </a:cubicBezTo>
                      <a:cubicBezTo>
                        <a:pt x="46" y="94"/>
                        <a:pt x="13" y="51"/>
                        <a:pt x="0" y="38"/>
                      </a:cubicBezTo>
                      <a:cubicBezTo>
                        <a:pt x="20" y="22"/>
                        <a:pt x="19" y="8"/>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52" name="Freeform 369">
                  <a:extLst>
                    <a:ext uri="{FF2B5EF4-FFF2-40B4-BE49-F238E27FC236}">
                      <a16:creationId xmlns:a16="http://schemas.microsoft.com/office/drawing/2014/main" id="{39C4E76F-E24C-44F8-89FC-15695F765006}"/>
                    </a:ext>
                  </a:extLst>
                </p:cNvPr>
                <p:cNvSpPr>
                  <a:spLocks/>
                </p:cNvSpPr>
                <p:nvPr/>
              </p:nvSpPr>
              <p:spPr bwMode="gray">
                <a:xfrm>
                  <a:off x="2731" y="2448"/>
                  <a:ext cx="177" cy="167"/>
                </a:xfrm>
                <a:custGeom>
                  <a:avLst/>
                  <a:gdLst>
                    <a:gd name="T0" fmla="*/ 27 w 145"/>
                    <a:gd name="T1" fmla="*/ 32 h 136"/>
                    <a:gd name="T2" fmla="*/ 45 w 145"/>
                    <a:gd name="T3" fmla="*/ 3 h 136"/>
                    <a:gd name="T4" fmla="*/ 58 w 145"/>
                    <a:gd name="T5" fmla="*/ 0 h 136"/>
                    <a:gd name="T6" fmla="*/ 121 w 145"/>
                    <a:gd name="T7" fmla="*/ 5 h 136"/>
                    <a:gd name="T8" fmla="*/ 132 w 145"/>
                    <a:gd name="T9" fmla="*/ 18 h 136"/>
                    <a:gd name="T10" fmla="*/ 119 w 145"/>
                    <a:gd name="T11" fmla="*/ 29 h 136"/>
                    <a:gd name="T12" fmla="*/ 83 w 145"/>
                    <a:gd name="T13" fmla="*/ 26 h 136"/>
                    <a:gd name="T14" fmla="*/ 140 w 145"/>
                    <a:gd name="T15" fmla="*/ 76 h 136"/>
                    <a:gd name="T16" fmla="*/ 141 w 145"/>
                    <a:gd name="T17" fmla="*/ 93 h 136"/>
                    <a:gd name="T18" fmla="*/ 125 w 145"/>
                    <a:gd name="T19" fmla="*/ 94 h 136"/>
                    <a:gd name="T20" fmla="*/ 137 w 145"/>
                    <a:gd name="T21" fmla="*/ 105 h 136"/>
                    <a:gd name="T22" fmla="*/ 138 w 145"/>
                    <a:gd name="T23" fmla="*/ 121 h 136"/>
                    <a:gd name="T24" fmla="*/ 122 w 145"/>
                    <a:gd name="T25" fmla="*/ 122 h 136"/>
                    <a:gd name="T26" fmla="*/ 113 w 145"/>
                    <a:gd name="T27" fmla="*/ 114 h 136"/>
                    <a:gd name="T28" fmla="*/ 114 w 145"/>
                    <a:gd name="T29" fmla="*/ 130 h 136"/>
                    <a:gd name="T30" fmla="*/ 98 w 145"/>
                    <a:gd name="T31" fmla="*/ 131 h 136"/>
                    <a:gd name="T32" fmla="*/ 81 w 145"/>
                    <a:gd name="T33" fmla="*/ 117 h 136"/>
                    <a:gd name="T34" fmla="*/ 82 w 145"/>
                    <a:gd name="T35" fmla="*/ 131 h 136"/>
                    <a:gd name="T36" fmla="*/ 68 w 145"/>
                    <a:gd name="T37" fmla="*/ 132 h 136"/>
                    <a:gd name="T38" fmla="*/ 10 w 145"/>
                    <a:gd name="T39" fmla="*/ 81 h 136"/>
                    <a:gd name="T40" fmla="*/ 1 w 145"/>
                    <a:gd name="T41" fmla="*/ 54 h 136"/>
                    <a:gd name="T42" fmla="*/ 27 w 145"/>
                    <a:gd name="T43"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6">
                      <a:moveTo>
                        <a:pt x="27" y="32"/>
                      </a:moveTo>
                      <a:cubicBezTo>
                        <a:pt x="40" y="16"/>
                        <a:pt x="44" y="6"/>
                        <a:pt x="45" y="3"/>
                      </a:cubicBezTo>
                      <a:cubicBezTo>
                        <a:pt x="50" y="1"/>
                        <a:pt x="54" y="0"/>
                        <a:pt x="58" y="0"/>
                      </a:cubicBezTo>
                      <a:cubicBezTo>
                        <a:pt x="61" y="0"/>
                        <a:pt x="121" y="5"/>
                        <a:pt x="121" y="5"/>
                      </a:cubicBezTo>
                      <a:cubicBezTo>
                        <a:pt x="128" y="5"/>
                        <a:pt x="133" y="11"/>
                        <a:pt x="132" y="18"/>
                      </a:cubicBezTo>
                      <a:cubicBezTo>
                        <a:pt x="132" y="25"/>
                        <a:pt x="126" y="30"/>
                        <a:pt x="119" y="29"/>
                      </a:cubicBezTo>
                      <a:cubicBezTo>
                        <a:pt x="83" y="26"/>
                        <a:pt x="83" y="26"/>
                        <a:pt x="83" y="26"/>
                      </a:cubicBezTo>
                      <a:cubicBezTo>
                        <a:pt x="140" y="76"/>
                        <a:pt x="140" y="76"/>
                        <a:pt x="140" y="76"/>
                      </a:cubicBezTo>
                      <a:cubicBezTo>
                        <a:pt x="145" y="80"/>
                        <a:pt x="145" y="88"/>
                        <a:pt x="141" y="93"/>
                      </a:cubicBezTo>
                      <a:cubicBezTo>
                        <a:pt x="137" y="97"/>
                        <a:pt x="130" y="98"/>
                        <a:pt x="125" y="94"/>
                      </a:cubicBezTo>
                      <a:cubicBezTo>
                        <a:pt x="137" y="105"/>
                        <a:pt x="137" y="105"/>
                        <a:pt x="137" y="105"/>
                      </a:cubicBezTo>
                      <a:cubicBezTo>
                        <a:pt x="142" y="109"/>
                        <a:pt x="142" y="116"/>
                        <a:pt x="138" y="121"/>
                      </a:cubicBezTo>
                      <a:cubicBezTo>
                        <a:pt x="134" y="126"/>
                        <a:pt x="127" y="126"/>
                        <a:pt x="122" y="122"/>
                      </a:cubicBezTo>
                      <a:cubicBezTo>
                        <a:pt x="113" y="114"/>
                        <a:pt x="113" y="114"/>
                        <a:pt x="113" y="114"/>
                      </a:cubicBezTo>
                      <a:cubicBezTo>
                        <a:pt x="118" y="118"/>
                        <a:pt x="118" y="126"/>
                        <a:pt x="114" y="130"/>
                      </a:cubicBezTo>
                      <a:cubicBezTo>
                        <a:pt x="110" y="135"/>
                        <a:pt x="103" y="136"/>
                        <a:pt x="98" y="131"/>
                      </a:cubicBezTo>
                      <a:cubicBezTo>
                        <a:pt x="81" y="117"/>
                        <a:pt x="81" y="117"/>
                        <a:pt x="81" y="117"/>
                      </a:cubicBezTo>
                      <a:cubicBezTo>
                        <a:pt x="85" y="120"/>
                        <a:pt x="85" y="127"/>
                        <a:pt x="82" y="131"/>
                      </a:cubicBezTo>
                      <a:cubicBezTo>
                        <a:pt x="78" y="135"/>
                        <a:pt x="72" y="135"/>
                        <a:pt x="68" y="132"/>
                      </a:cubicBezTo>
                      <a:cubicBezTo>
                        <a:pt x="10" y="81"/>
                        <a:pt x="10" y="81"/>
                        <a:pt x="10" y="81"/>
                      </a:cubicBezTo>
                      <a:cubicBezTo>
                        <a:pt x="2" y="74"/>
                        <a:pt x="0" y="64"/>
                        <a:pt x="1" y="54"/>
                      </a:cubicBezTo>
                      <a:cubicBezTo>
                        <a:pt x="5" y="52"/>
                        <a:pt x="14" y="47"/>
                        <a:pt x="27" y="32"/>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53" name="Freeform 370">
                  <a:extLst>
                    <a:ext uri="{FF2B5EF4-FFF2-40B4-BE49-F238E27FC236}">
                      <a16:creationId xmlns:a16="http://schemas.microsoft.com/office/drawing/2014/main" id="{0C02AD53-65E1-44F2-B73E-B02CBDA53E20}"/>
                    </a:ext>
                  </a:extLst>
                </p:cNvPr>
                <p:cNvSpPr>
                  <a:spLocks/>
                </p:cNvSpPr>
                <p:nvPr/>
              </p:nvSpPr>
              <p:spPr bwMode="gray">
                <a:xfrm>
                  <a:off x="2690" y="2418"/>
                  <a:ext cx="97" cy="98"/>
                </a:xfrm>
                <a:custGeom>
                  <a:avLst/>
                  <a:gdLst>
                    <a:gd name="T0" fmla="*/ 27 w 79"/>
                    <a:gd name="T1" fmla="*/ 29 h 80"/>
                    <a:gd name="T2" fmla="*/ 0 w 79"/>
                    <a:gd name="T3" fmla="*/ 54 h 80"/>
                    <a:gd name="T4" fmla="*/ 32 w 79"/>
                    <a:gd name="T5" fmla="*/ 80 h 80"/>
                    <a:gd name="T6" fmla="*/ 60 w 79"/>
                    <a:gd name="T7" fmla="*/ 57 h 80"/>
                    <a:gd name="T8" fmla="*/ 79 w 79"/>
                    <a:gd name="T9" fmla="*/ 26 h 80"/>
                    <a:gd name="T10" fmla="*/ 46 w 79"/>
                    <a:gd name="T11" fmla="*/ 0 h 80"/>
                    <a:gd name="T12" fmla="*/ 27 w 79"/>
                    <a:gd name="T13" fmla="*/ 29 h 80"/>
                  </a:gdLst>
                  <a:ahLst/>
                  <a:cxnLst>
                    <a:cxn ang="0">
                      <a:pos x="T0" y="T1"/>
                    </a:cxn>
                    <a:cxn ang="0">
                      <a:pos x="T2" y="T3"/>
                    </a:cxn>
                    <a:cxn ang="0">
                      <a:pos x="T4" y="T5"/>
                    </a:cxn>
                    <a:cxn ang="0">
                      <a:pos x="T6" y="T7"/>
                    </a:cxn>
                    <a:cxn ang="0">
                      <a:pos x="T8" y="T9"/>
                    </a:cxn>
                    <a:cxn ang="0">
                      <a:pos x="T10" y="T11"/>
                    </a:cxn>
                    <a:cxn ang="0">
                      <a:pos x="T12" y="T13"/>
                    </a:cxn>
                  </a:cxnLst>
                  <a:rect l="0" t="0" r="r" b="b"/>
                  <a:pathLst>
                    <a:path w="79" h="80">
                      <a:moveTo>
                        <a:pt x="27" y="29"/>
                      </a:moveTo>
                      <a:cubicBezTo>
                        <a:pt x="15" y="42"/>
                        <a:pt x="5" y="50"/>
                        <a:pt x="0" y="54"/>
                      </a:cubicBezTo>
                      <a:cubicBezTo>
                        <a:pt x="32" y="80"/>
                        <a:pt x="32" y="80"/>
                        <a:pt x="32" y="80"/>
                      </a:cubicBezTo>
                      <a:cubicBezTo>
                        <a:pt x="32" y="80"/>
                        <a:pt x="42" y="77"/>
                        <a:pt x="60" y="57"/>
                      </a:cubicBezTo>
                      <a:cubicBezTo>
                        <a:pt x="77" y="37"/>
                        <a:pt x="79" y="26"/>
                        <a:pt x="79" y="26"/>
                      </a:cubicBezTo>
                      <a:cubicBezTo>
                        <a:pt x="46" y="0"/>
                        <a:pt x="46" y="0"/>
                        <a:pt x="46" y="0"/>
                      </a:cubicBezTo>
                      <a:cubicBezTo>
                        <a:pt x="44" y="6"/>
                        <a:pt x="38" y="16"/>
                        <a:pt x="27"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54" name="Freeform 371">
                  <a:extLst>
                    <a:ext uri="{FF2B5EF4-FFF2-40B4-BE49-F238E27FC236}">
                      <a16:creationId xmlns:a16="http://schemas.microsoft.com/office/drawing/2014/main" id="{4AAA3ED6-DF9D-48A0-B8C5-7E31E9522F73}"/>
                    </a:ext>
                  </a:extLst>
                </p:cNvPr>
                <p:cNvSpPr>
                  <a:spLocks/>
                </p:cNvSpPr>
                <p:nvPr/>
              </p:nvSpPr>
              <p:spPr bwMode="gray">
                <a:xfrm>
                  <a:off x="2325" y="1744"/>
                  <a:ext cx="427" cy="746"/>
                </a:xfrm>
                <a:custGeom>
                  <a:avLst/>
                  <a:gdLst>
                    <a:gd name="T0" fmla="*/ 30 w 348"/>
                    <a:gd name="T1" fmla="*/ 21 h 609"/>
                    <a:gd name="T2" fmla="*/ 67 w 348"/>
                    <a:gd name="T3" fmla="*/ 1 h 609"/>
                    <a:gd name="T4" fmla="*/ 108 w 348"/>
                    <a:gd name="T5" fmla="*/ 14 h 609"/>
                    <a:gd name="T6" fmla="*/ 160 w 348"/>
                    <a:gd name="T7" fmla="*/ 203 h 609"/>
                    <a:gd name="T8" fmla="*/ 177 w 348"/>
                    <a:gd name="T9" fmla="*/ 365 h 609"/>
                    <a:gd name="T10" fmla="*/ 259 w 348"/>
                    <a:gd name="T11" fmla="*/ 434 h 609"/>
                    <a:gd name="T12" fmla="*/ 344 w 348"/>
                    <a:gd name="T13" fmla="*/ 550 h 609"/>
                    <a:gd name="T14" fmla="*/ 325 w 348"/>
                    <a:gd name="T15" fmla="*/ 579 h 609"/>
                    <a:gd name="T16" fmla="*/ 298 w 348"/>
                    <a:gd name="T17" fmla="*/ 604 h 609"/>
                    <a:gd name="T18" fmla="*/ 93 w 348"/>
                    <a:gd name="T19" fmla="*/ 424 h 609"/>
                    <a:gd name="T20" fmla="*/ 36 w 348"/>
                    <a:gd name="T21" fmla="*/ 227 h 609"/>
                    <a:gd name="T22" fmla="*/ 30 w 348"/>
                    <a:gd name="T23"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8" h="609">
                      <a:moveTo>
                        <a:pt x="30" y="21"/>
                      </a:moveTo>
                      <a:cubicBezTo>
                        <a:pt x="38" y="10"/>
                        <a:pt x="51" y="3"/>
                        <a:pt x="67" y="1"/>
                      </a:cubicBezTo>
                      <a:cubicBezTo>
                        <a:pt x="82" y="0"/>
                        <a:pt x="96" y="4"/>
                        <a:pt x="108" y="14"/>
                      </a:cubicBezTo>
                      <a:cubicBezTo>
                        <a:pt x="138" y="40"/>
                        <a:pt x="155" y="104"/>
                        <a:pt x="160" y="203"/>
                      </a:cubicBezTo>
                      <a:cubicBezTo>
                        <a:pt x="161" y="228"/>
                        <a:pt x="175" y="333"/>
                        <a:pt x="177" y="365"/>
                      </a:cubicBezTo>
                      <a:cubicBezTo>
                        <a:pt x="195" y="376"/>
                        <a:pt x="237" y="409"/>
                        <a:pt x="259" y="434"/>
                      </a:cubicBezTo>
                      <a:cubicBezTo>
                        <a:pt x="293" y="471"/>
                        <a:pt x="348" y="530"/>
                        <a:pt x="344" y="550"/>
                      </a:cubicBezTo>
                      <a:cubicBezTo>
                        <a:pt x="342" y="556"/>
                        <a:pt x="336" y="566"/>
                        <a:pt x="325" y="579"/>
                      </a:cubicBezTo>
                      <a:cubicBezTo>
                        <a:pt x="313" y="592"/>
                        <a:pt x="303" y="600"/>
                        <a:pt x="298" y="604"/>
                      </a:cubicBezTo>
                      <a:cubicBezTo>
                        <a:pt x="285" y="609"/>
                        <a:pt x="124" y="468"/>
                        <a:pt x="93" y="424"/>
                      </a:cubicBezTo>
                      <a:cubicBezTo>
                        <a:pt x="77" y="402"/>
                        <a:pt x="36" y="227"/>
                        <a:pt x="36" y="227"/>
                      </a:cubicBezTo>
                      <a:cubicBezTo>
                        <a:pt x="20" y="153"/>
                        <a:pt x="0" y="62"/>
                        <a:pt x="3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55" name="Freeform 372">
                  <a:extLst>
                    <a:ext uri="{FF2B5EF4-FFF2-40B4-BE49-F238E27FC236}">
                      <a16:creationId xmlns:a16="http://schemas.microsoft.com/office/drawing/2014/main" id="{AF225578-3404-4C67-8330-FC7EA95F0772}"/>
                    </a:ext>
                  </a:extLst>
                </p:cNvPr>
                <p:cNvSpPr>
                  <a:spLocks/>
                </p:cNvSpPr>
                <p:nvPr/>
              </p:nvSpPr>
              <p:spPr bwMode="gray">
                <a:xfrm>
                  <a:off x="2510" y="1551"/>
                  <a:ext cx="151" cy="146"/>
                </a:xfrm>
                <a:custGeom>
                  <a:avLst/>
                  <a:gdLst>
                    <a:gd name="T0" fmla="*/ 0 w 123"/>
                    <a:gd name="T1" fmla="*/ 0 h 119"/>
                    <a:gd name="T2" fmla="*/ 0 w 123"/>
                    <a:gd name="T3" fmla="*/ 62 h 119"/>
                    <a:gd name="T4" fmla="*/ 104 w 123"/>
                    <a:gd name="T5" fmla="*/ 119 h 119"/>
                    <a:gd name="T6" fmla="*/ 123 w 123"/>
                    <a:gd name="T7" fmla="*/ 89 h 119"/>
                    <a:gd name="T8" fmla="*/ 123 w 123"/>
                    <a:gd name="T9" fmla="*/ 76 h 119"/>
                    <a:gd name="T10" fmla="*/ 0 w 123"/>
                    <a:gd name="T11" fmla="*/ 0 h 119"/>
                  </a:gdLst>
                  <a:ahLst/>
                  <a:cxnLst>
                    <a:cxn ang="0">
                      <a:pos x="T0" y="T1"/>
                    </a:cxn>
                    <a:cxn ang="0">
                      <a:pos x="T2" y="T3"/>
                    </a:cxn>
                    <a:cxn ang="0">
                      <a:pos x="T4" y="T5"/>
                    </a:cxn>
                    <a:cxn ang="0">
                      <a:pos x="T6" y="T7"/>
                    </a:cxn>
                    <a:cxn ang="0">
                      <a:pos x="T8" y="T9"/>
                    </a:cxn>
                    <a:cxn ang="0">
                      <a:pos x="T10" y="T11"/>
                    </a:cxn>
                  </a:cxnLst>
                  <a:rect l="0" t="0" r="r" b="b"/>
                  <a:pathLst>
                    <a:path w="123" h="119">
                      <a:moveTo>
                        <a:pt x="0" y="0"/>
                      </a:moveTo>
                      <a:cubicBezTo>
                        <a:pt x="0" y="62"/>
                        <a:pt x="0" y="62"/>
                        <a:pt x="0" y="62"/>
                      </a:cubicBezTo>
                      <a:cubicBezTo>
                        <a:pt x="2" y="64"/>
                        <a:pt x="43" y="109"/>
                        <a:pt x="104" y="119"/>
                      </a:cubicBezTo>
                      <a:cubicBezTo>
                        <a:pt x="119" y="108"/>
                        <a:pt x="122" y="97"/>
                        <a:pt x="123" y="89"/>
                      </a:cubicBezTo>
                      <a:cubicBezTo>
                        <a:pt x="123" y="76"/>
                        <a:pt x="123" y="76"/>
                        <a:pt x="123" y="76"/>
                      </a:cubicBezTo>
                      <a:cubicBezTo>
                        <a:pt x="79" y="60"/>
                        <a:pt x="27" y="29"/>
                        <a:pt x="0" y="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56" name="Freeform 373">
                  <a:extLst>
                    <a:ext uri="{FF2B5EF4-FFF2-40B4-BE49-F238E27FC236}">
                      <a16:creationId xmlns:a16="http://schemas.microsoft.com/office/drawing/2014/main" id="{D13007BF-FE66-49F3-BFD3-4DB87F31CAF6}"/>
                    </a:ext>
                  </a:extLst>
                </p:cNvPr>
                <p:cNvSpPr>
                  <a:spLocks/>
                </p:cNvSpPr>
                <p:nvPr/>
              </p:nvSpPr>
              <p:spPr bwMode="gray">
                <a:xfrm>
                  <a:off x="2499" y="1171"/>
                  <a:ext cx="420" cy="491"/>
                </a:xfrm>
                <a:custGeom>
                  <a:avLst/>
                  <a:gdLst>
                    <a:gd name="T0" fmla="*/ 104 w 343"/>
                    <a:gd name="T1" fmla="*/ 0 h 401"/>
                    <a:gd name="T2" fmla="*/ 21 w 343"/>
                    <a:gd name="T3" fmla="*/ 140 h 401"/>
                    <a:gd name="T4" fmla="*/ 0 w 343"/>
                    <a:gd name="T5" fmla="*/ 301 h 401"/>
                    <a:gd name="T6" fmla="*/ 187 w 343"/>
                    <a:gd name="T7" fmla="*/ 397 h 401"/>
                    <a:gd name="T8" fmla="*/ 300 w 343"/>
                    <a:gd name="T9" fmla="*/ 256 h 401"/>
                    <a:gd name="T10" fmla="*/ 323 w 343"/>
                    <a:gd name="T11" fmla="*/ 123 h 401"/>
                    <a:gd name="T12" fmla="*/ 343 w 343"/>
                    <a:gd name="T13" fmla="*/ 32 h 401"/>
                    <a:gd name="T14" fmla="*/ 104 w 343"/>
                    <a:gd name="T15" fmla="*/ 0 h 4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3" h="401">
                      <a:moveTo>
                        <a:pt x="104" y="0"/>
                      </a:moveTo>
                      <a:cubicBezTo>
                        <a:pt x="96" y="59"/>
                        <a:pt x="66" y="111"/>
                        <a:pt x="21" y="140"/>
                      </a:cubicBezTo>
                      <a:cubicBezTo>
                        <a:pt x="16" y="175"/>
                        <a:pt x="7" y="247"/>
                        <a:pt x="0" y="301"/>
                      </a:cubicBezTo>
                      <a:cubicBezTo>
                        <a:pt x="33" y="345"/>
                        <a:pt x="139" y="401"/>
                        <a:pt x="187" y="397"/>
                      </a:cubicBezTo>
                      <a:cubicBezTo>
                        <a:pt x="258" y="391"/>
                        <a:pt x="294" y="302"/>
                        <a:pt x="300" y="256"/>
                      </a:cubicBezTo>
                      <a:cubicBezTo>
                        <a:pt x="303" y="226"/>
                        <a:pt x="299" y="196"/>
                        <a:pt x="323" y="123"/>
                      </a:cubicBezTo>
                      <a:cubicBezTo>
                        <a:pt x="337" y="81"/>
                        <a:pt x="341" y="51"/>
                        <a:pt x="343" y="32"/>
                      </a:cubicBezTo>
                      <a:cubicBezTo>
                        <a:pt x="259" y="51"/>
                        <a:pt x="144" y="9"/>
                        <a:pt x="104" y="0"/>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57" name="Freeform 374">
                  <a:extLst>
                    <a:ext uri="{FF2B5EF4-FFF2-40B4-BE49-F238E27FC236}">
                      <a16:creationId xmlns:a16="http://schemas.microsoft.com/office/drawing/2014/main" id="{C87447C1-5AB3-4B2E-A684-A9016A167B6F}"/>
                    </a:ext>
                  </a:extLst>
                </p:cNvPr>
                <p:cNvSpPr>
                  <a:spLocks/>
                </p:cNvSpPr>
                <p:nvPr/>
              </p:nvSpPr>
              <p:spPr bwMode="gray">
                <a:xfrm>
                  <a:off x="2338" y="1084"/>
                  <a:ext cx="289" cy="481"/>
                </a:xfrm>
                <a:custGeom>
                  <a:avLst/>
                  <a:gdLst>
                    <a:gd name="T0" fmla="*/ 52 w 236"/>
                    <a:gd name="T1" fmla="*/ 5 h 393"/>
                    <a:gd name="T2" fmla="*/ 18 w 236"/>
                    <a:gd name="T3" fmla="*/ 99 h 393"/>
                    <a:gd name="T4" fmla="*/ 129 w 236"/>
                    <a:gd name="T5" fmla="*/ 393 h 393"/>
                    <a:gd name="T6" fmla="*/ 153 w 236"/>
                    <a:gd name="T7" fmla="*/ 211 h 393"/>
                    <a:gd name="T8" fmla="*/ 236 w 236"/>
                    <a:gd name="T9" fmla="*/ 71 h 393"/>
                    <a:gd name="T10" fmla="*/ 52 w 236"/>
                    <a:gd name="T11" fmla="*/ 5 h 393"/>
                  </a:gdLst>
                  <a:ahLst/>
                  <a:cxnLst>
                    <a:cxn ang="0">
                      <a:pos x="T0" y="T1"/>
                    </a:cxn>
                    <a:cxn ang="0">
                      <a:pos x="T2" y="T3"/>
                    </a:cxn>
                    <a:cxn ang="0">
                      <a:pos x="T4" y="T5"/>
                    </a:cxn>
                    <a:cxn ang="0">
                      <a:pos x="T6" y="T7"/>
                    </a:cxn>
                    <a:cxn ang="0">
                      <a:pos x="T8" y="T9"/>
                    </a:cxn>
                    <a:cxn ang="0">
                      <a:pos x="T10" y="T11"/>
                    </a:cxn>
                  </a:cxnLst>
                  <a:rect l="0" t="0" r="r" b="b"/>
                  <a:pathLst>
                    <a:path w="236" h="393">
                      <a:moveTo>
                        <a:pt x="52" y="5"/>
                      </a:moveTo>
                      <a:cubicBezTo>
                        <a:pt x="36" y="25"/>
                        <a:pt x="23" y="56"/>
                        <a:pt x="18" y="99"/>
                      </a:cubicBezTo>
                      <a:cubicBezTo>
                        <a:pt x="0" y="253"/>
                        <a:pt x="104" y="364"/>
                        <a:pt x="129" y="393"/>
                      </a:cubicBezTo>
                      <a:cubicBezTo>
                        <a:pt x="136" y="338"/>
                        <a:pt x="147" y="251"/>
                        <a:pt x="153" y="211"/>
                      </a:cubicBezTo>
                      <a:cubicBezTo>
                        <a:pt x="198" y="182"/>
                        <a:pt x="228" y="130"/>
                        <a:pt x="236" y="71"/>
                      </a:cubicBezTo>
                      <a:cubicBezTo>
                        <a:pt x="171" y="11"/>
                        <a:pt x="94" y="0"/>
                        <a:pt x="52" y="5"/>
                      </a:cubicBezTo>
                      <a:close/>
                    </a:path>
                  </a:pathLst>
                </a:custGeom>
                <a:solidFill>
                  <a:srgbClr val="C18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58" name="Freeform 375">
                  <a:extLst>
                    <a:ext uri="{FF2B5EF4-FFF2-40B4-BE49-F238E27FC236}">
                      <a16:creationId xmlns:a16="http://schemas.microsoft.com/office/drawing/2014/main" id="{23C16F3B-B487-4387-8C66-0E671FDE0BF7}"/>
                    </a:ext>
                  </a:extLst>
                </p:cNvPr>
                <p:cNvSpPr>
                  <a:spLocks/>
                </p:cNvSpPr>
                <p:nvPr/>
              </p:nvSpPr>
              <p:spPr bwMode="gray">
                <a:xfrm>
                  <a:off x="2400" y="943"/>
                  <a:ext cx="604" cy="292"/>
                </a:xfrm>
                <a:custGeom>
                  <a:avLst/>
                  <a:gdLst>
                    <a:gd name="T0" fmla="*/ 0 w 493"/>
                    <a:gd name="T1" fmla="*/ 121 h 238"/>
                    <a:gd name="T2" fmla="*/ 308 w 493"/>
                    <a:gd name="T3" fmla="*/ 25 h 238"/>
                    <a:gd name="T4" fmla="*/ 424 w 493"/>
                    <a:gd name="T5" fmla="*/ 219 h 238"/>
                    <a:gd name="T6" fmla="*/ 185 w 493"/>
                    <a:gd name="T7" fmla="*/ 187 h 238"/>
                    <a:gd name="T8" fmla="*/ 0 w 493"/>
                    <a:gd name="T9" fmla="*/ 121 h 238"/>
                  </a:gdLst>
                  <a:ahLst/>
                  <a:cxnLst>
                    <a:cxn ang="0">
                      <a:pos x="T0" y="T1"/>
                    </a:cxn>
                    <a:cxn ang="0">
                      <a:pos x="T2" y="T3"/>
                    </a:cxn>
                    <a:cxn ang="0">
                      <a:pos x="T4" y="T5"/>
                    </a:cxn>
                    <a:cxn ang="0">
                      <a:pos x="T6" y="T7"/>
                    </a:cxn>
                    <a:cxn ang="0">
                      <a:pos x="T8" y="T9"/>
                    </a:cxn>
                  </a:cxnLst>
                  <a:rect l="0" t="0" r="r" b="b"/>
                  <a:pathLst>
                    <a:path w="493" h="238">
                      <a:moveTo>
                        <a:pt x="0" y="121"/>
                      </a:moveTo>
                      <a:cubicBezTo>
                        <a:pt x="59" y="1"/>
                        <a:pt x="208" y="0"/>
                        <a:pt x="308" y="25"/>
                      </a:cubicBezTo>
                      <a:cubicBezTo>
                        <a:pt x="396" y="48"/>
                        <a:pt x="493" y="159"/>
                        <a:pt x="424" y="219"/>
                      </a:cubicBezTo>
                      <a:cubicBezTo>
                        <a:pt x="340" y="238"/>
                        <a:pt x="225" y="196"/>
                        <a:pt x="185" y="187"/>
                      </a:cubicBezTo>
                      <a:cubicBezTo>
                        <a:pt x="119" y="126"/>
                        <a:pt x="42" y="116"/>
                        <a:pt x="0" y="121"/>
                      </a:cubicBezTo>
                      <a:close/>
                    </a:path>
                  </a:pathLst>
                </a:custGeom>
                <a:solidFill>
                  <a:srgbClr val="B95F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59" name="Freeform 376">
                  <a:extLst>
                    <a:ext uri="{FF2B5EF4-FFF2-40B4-BE49-F238E27FC236}">
                      <a16:creationId xmlns:a16="http://schemas.microsoft.com/office/drawing/2014/main" id="{839ECC40-CF88-4FEC-8CDE-B64C8EEA0AAA}"/>
                    </a:ext>
                  </a:extLst>
                </p:cNvPr>
                <p:cNvSpPr>
                  <a:spLocks/>
                </p:cNvSpPr>
                <p:nvPr/>
              </p:nvSpPr>
              <p:spPr bwMode="gray">
                <a:xfrm>
                  <a:off x="2429" y="1290"/>
                  <a:ext cx="97" cy="151"/>
                </a:xfrm>
                <a:custGeom>
                  <a:avLst/>
                  <a:gdLst>
                    <a:gd name="T0" fmla="*/ 79 w 79"/>
                    <a:gd name="T1" fmla="*/ 43 h 123"/>
                    <a:gd name="T2" fmla="*/ 68 w 79"/>
                    <a:gd name="T3" fmla="*/ 123 h 123"/>
                    <a:gd name="T4" fmla="*/ 79 w 79"/>
                    <a:gd name="T5" fmla="*/ 43 h 123"/>
                  </a:gdLst>
                  <a:ahLst/>
                  <a:cxnLst>
                    <a:cxn ang="0">
                      <a:pos x="T0" y="T1"/>
                    </a:cxn>
                    <a:cxn ang="0">
                      <a:pos x="T2" y="T3"/>
                    </a:cxn>
                    <a:cxn ang="0">
                      <a:pos x="T4" y="T5"/>
                    </a:cxn>
                  </a:cxnLst>
                  <a:rect l="0" t="0" r="r" b="b"/>
                  <a:pathLst>
                    <a:path w="79" h="123">
                      <a:moveTo>
                        <a:pt x="79" y="43"/>
                      </a:moveTo>
                      <a:cubicBezTo>
                        <a:pt x="29" y="0"/>
                        <a:pt x="0" y="122"/>
                        <a:pt x="68" y="123"/>
                      </a:cubicBezTo>
                      <a:cubicBezTo>
                        <a:pt x="72" y="91"/>
                        <a:pt x="76" y="62"/>
                        <a:pt x="79" y="43"/>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60" name="Freeform 377">
                  <a:extLst>
                    <a:ext uri="{FF2B5EF4-FFF2-40B4-BE49-F238E27FC236}">
                      <a16:creationId xmlns:a16="http://schemas.microsoft.com/office/drawing/2014/main" id="{AB97ACDB-1590-4FD2-92FE-D43975638EFD}"/>
                    </a:ext>
                  </a:extLst>
                </p:cNvPr>
                <p:cNvSpPr>
                  <a:spLocks/>
                </p:cNvSpPr>
                <p:nvPr/>
              </p:nvSpPr>
              <p:spPr bwMode="gray">
                <a:xfrm>
                  <a:off x="2656" y="1352"/>
                  <a:ext cx="38" cy="65"/>
                </a:xfrm>
                <a:custGeom>
                  <a:avLst/>
                  <a:gdLst>
                    <a:gd name="T0" fmla="*/ 29 w 31"/>
                    <a:gd name="T1" fmla="*/ 31 h 53"/>
                    <a:gd name="T2" fmla="*/ 12 w 31"/>
                    <a:gd name="T3" fmla="*/ 52 h 53"/>
                    <a:gd name="T4" fmla="*/ 2 w 31"/>
                    <a:gd name="T5" fmla="*/ 27 h 53"/>
                    <a:gd name="T6" fmla="*/ 19 w 31"/>
                    <a:gd name="T7" fmla="*/ 1 h 53"/>
                    <a:gd name="T8" fmla="*/ 29 w 31"/>
                    <a:gd name="T9" fmla="*/ 31 h 53"/>
                  </a:gdLst>
                  <a:ahLst/>
                  <a:cxnLst>
                    <a:cxn ang="0">
                      <a:pos x="T0" y="T1"/>
                    </a:cxn>
                    <a:cxn ang="0">
                      <a:pos x="T2" y="T3"/>
                    </a:cxn>
                    <a:cxn ang="0">
                      <a:pos x="T4" y="T5"/>
                    </a:cxn>
                    <a:cxn ang="0">
                      <a:pos x="T6" y="T7"/>
                    </a:cxn>
                    <a:cxn ang="0">
                      <a:pos x="T8" y="T9"/>
                    </a:cxn>
                  </a:cxnLst>
                  <a:rect l="0" t="0" r="r" b="b"/>
                  <a:pathLst>
                    <a:path w="31" h="53">
                      <a:moveTo>
                        <a:pt x="29" y="31"/>
                      </a:moveTo>
                      <a:cubicBezTo>
                        <a:pt x="27" y="46"/>
                        <a:pt x="20" y="53"/>
                        <a:pt x="12" y="52"/>
                      </a:cubicBezTo>
                      <a:cubicBezTo>
                        <a:pt x="5" y="51"/>
                        <a:pt x="0" y="42"/>
                        <a:pt x="2" y="27"/>
                      </a:cubicBezTo>
                      <a:cubicBezTo>
                        <a:pt x="4" y="12"/>
                        <a:pt x="12" y="0"/>
                        <a:pt x="19" y="1"/>
                      </a:cubicBezTo>
                      <a:cubicBezTo>
                        <a:pt x="26" y="2"/>
                        <a:pt x="31" y="15"/>
                        <a:pt x="29" y="31"/>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61" name="Freeform 378">
                  <a:extLst>
                    <a:ext uri="{FF2B5EF4-FFF2-40B4-BE49-F238E27FC236}">
                      <a16:creationId xmlns:a16="http://schemas.microsoft.com/office/drawing/2014/main" id="{CFDD6C97-3B0F-4CE7-BD18-92F725E7E41C}"/>
                    </a:ext>
                  </a:extLst>
                </p:cNvPr>
                <p:cNvSpPr>
                  <a:spLocks/>
                </p:cNvSpPr>
                <p:nvPr/>
              </p:nvSpPr>
              <p:spPr bwMode="gray">
                <a:xfrm>
                  <a:off x="2613" y="1248"/>
                  <a:ext cx="137" cy="101"/>
                </a:xfrm>
                <a:custGeom>
                  <a:avLst/>
                  <a:gdLst>
                    <a:gd name="T0" fmla="*/ 7 w 112"/>
                    <a:gd name="T1" fmla="*/ 79 h 82"/>
                    <a:gd name="T2" fmla="*/ 112 w 112"/>
                    <a:gd name="T3" fmla="*/ 52 h 82"/>
                    <a:gd name="T4" fmla="*/ 97 w 112"/>
                    <a:gd name="T5" fmla="*/ 0 h 82"/>
                    <a:gd name="T6" fmla="*/ 0 w 112"/>
                    <a:gd name="T7" fmla="*/ 32 h 82"/>
                    <a:gd name="T8" fmla="*/ 7 w 112"/>
                    <a:gd name="T9" fmla="*/ 79 h 82"/>
                  </a:gdLst>
                  <a:ahLst/>
                  <a:cxnLst>
                    <a:cxn ang="0">
                      <a:pos x="T0" y="T1"/>
                    </a:cxn>
                    <a:cxn ang="0">
                      <a:pos x="T2" y="T3"/>
                    </a:cxn>
                    <a:cxn ang="0">
                      <a:pos x="T4" y="T5"/>
                    </a:cxn>
                    <a:cxn ang="0">
                      <a:pos x="T6" y="T7"/>
                    </a:cxn>
                    <a:cxn ang="0">
                      <a:pos x="T8" y="T9"/>
                    </a:cxn>
                  </a:cxnLst>
                  <a:rect l="0" t="0" r="r" b="b"/>
                  <a:pathLst>
                    <a:path w="112" h="82">
                      <a:moveTo>
                        <a:pt x="7" y="79"/>
                      </a:moveTo>
                      <a:cubicBezTo>
                        <a:pt x="20" y="81"/>
                        <a:pt x="66" y="82"/>
                        <a:pt x="112" y="52"/>
                      </a:cubicBezTo>
                      <a:cubicBezTo>
                        <a:pt x="106" y="27"/>
                        <a:pt x="97" y="0"/>
                        <a:pt x="97" y="0"/>
                      </a:cubicBezTo>
                      <a:cubicBezTo>
                        <a:pt x="97" y="0"/>
                        <a:pt x="63" y="29"/>
                        <a:pt x="0" y="32"/>
                      </a:cubicBezTo>
                      <a:cubicBezTo>
                        <a:pt x="2" y="55"/>
                        <a:pt x="7" y="79"/>
                        <a:pt x="7" y="79"/>
                      </a:cubicBezTo>
                      <a:close/>
                    </a:path>
                  </a:pathLst>
                </a:custGeom>
                <a:solidFill>
                  <a:srgbClr val="AB58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62" name="Freeform 379">
                  <a:extLst>
                    <a:ext uri="{FF2B5EF4-FFF2-40B4-BE49-F238E27FC236}">
                      <a16:creationId xmlns:a16="http://schemas.microsoft.com/office/drawing/2014/main" id="{D961A68C-53A6-4DE9-9728-F4F0770889A1}"/>
                    </a:ext>
                  </a:extLst>
                </p:cNvPr>
                <p:cNvSpPr>
                  <a:spLocks/>
                </p:cNvSpPr>
                <p:nvPr/>
              </p:nvSpPr>
              <p:spPr bwMode="gray">
                <a:xfrm>
                  <a:off x="2788" y="1230"/>
                  <a:ext cx="134" cy="136"/>
                </a:xfrm>
                <a:custGeom>
                  <a:avLst/>
                  <a:gdLst>
                    <a:gd name="T0" fmla="*/ 82 w 109"/>
                    <a:gd name="T1" fmla="*/ 111 h 111"/>
                    <a:gd name="T2" fmla="*/ 0 w 109"/>
                    <a:gd name="T3" fmla="*/ 40 h 111"/>
                    <a:gd name="T4" fmla="*/ 36 w 109"/>
                    <a:gd name="T5" fmla="*/ 0 h 111"/>
                    <a:gd name="T6" fmla="*/ 109 w 109"/>
                    <a:gd name="T7" fmla="*/ 71 h 111"/>
                    <a:gd name="T8" fmla="*/ 82 w 109"/>
                    <a:gd name="T9" fmla="*/ 111 h 111"/>
                  </a:gdLst>
                  <a:ahLst/>
                  <a:cxnLst>
                    <a:cxn ang="0">
                      <a:pos x="T0" y="T1"/>
                    </a:cxn>
                    <a:cxn ang="0">
                      <a:pos x="T2" y="T3"/>
                    </a:cxn>
                    <a:cxn ang="0">
                      <a:pos x="T4" y="T5"/>
                    </a:cxn>
                    <a:cxn ang="0">
                      <a:pos x="T6" y="T7"/>
                    </a:cxn>
                    <a:cxn ang="0">
                      <a:pos x="T8" y="T9"/>
                    </a:cxn>
                  </a:cxnLst>
                  <a:rect l="0" t="0" r="r" b="b"/>
                  <a:pathLst>
                    <a:path w="109" h="111">
                      <a:moveTo>
                        <a:pt x="82" y="111"/>
                      </a:moveTo>
                      <a:cubicBezTo>
                        <a:pt x="69" y="106"/>
                        <a:pt x="28" y="87"/>
                        <a:pt x="0" y="40"/>
                      </a:cubicBezTo>
                      <a:cubicBezTo>
                        <a:pt x="16" y="20"/>
                        <a:pt x="36" y="0"/>
                        <a:pt x="36" y="0"/>
                      </a:cubicBezTo>
                      <a:cubicBezTo>
                        <a:pt x="36" y="0"/>
                        <a:pt x="54" y="41"/>
                        <a:pt x="109" y="71"/>
                      </a:cubicBezTo>
                      <a:cubicBezTo>
                        <a:pt x="97" y="91"/>
                        <a:pt x="82" y="111"/>
                        <a:pt x="82" y="111"/>
                      </a:cubicBezTo>
                      <a:close/>
                    </a:path>
                  </a:pathLst>
                </a:custGeom>
                <a:solidFill>
                  <a:srgbClr val="AB58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63" name="Freeform 380">
                  <a:extLst>
                    <a:ext uri="{FF2B5EF4-FFF2-40B4-BE49-F238E27FC236}">
                      <a16:creationId xmlns:a16="http://schemas.microsoft.com/office/drawing/2014/main" id="{BF96DDCB-6448-471F-B0A6-16A035FF10E0}"/>
                    </a:ext>
                  </a:extLst>
                </p:cNvPr>
                <p:cNvSpPr>
                  <a:spLocks/>
                </p:cNvSpPr>
                <p:nvPr/>
              </p:nvSpPr>
              <p:spPr bwMode="gray">
                <a:xfrm>
                  <a:off x="2812" y="1373"/>
                  <a:ext cx="38" cy="66"/>
                </a:xfrm>
                <a:custGeom>
                  <a:avLst/>
                  <a:gdLst>
                    <a:gd name="T0" fmla="*/ 2 w 31"/>
                    <a:gd name="T1" fmla="*/ 27 h 54"/>
                    <a:gd name="T2" fmla="*/ 12 w 31"/>
                    <a:gd name="T3" fmla="*/ 53 h 54"/>
                    <a:gd name="T4" fmla="*/ 29 w 31"/>
                    <a:gd name="T5" fmla="*/ 31 h 54"/>
                    <a:gd name="T6" fmla="*/ 19 w 31"/>
                    <a:gd name="T7" fmla="*/ 2 h 54"/>
                    <a:gd name="T8" fmla="*/ 2 w 31"/>
                    <a:gd name="T9" fmla="*/ 27 h 54"/>
                  </a:gdLst>
                  <a:ahLst/>
                  <a:cxnLst>
                    <a:cxn ang="0">
                      <a:pos x="T0" y="T1"/>
                    </a:cxn>
                    <a:cxn ang="0">
                      <a:pos x="T2" y="T3"/>
                    </a:cxn>
                    <a:cxn ang="0">
                      <a:pos x="T4" y="T5"/>
                    </a:cxn>
                    <a:cxn ang="0">
                      <a:pos x="T6" y="T7"/>
                    </a:cxn>
                    <a:cxn ang="0">
                      <a:pos x="T8" y="T9"/>
                    </a:cxn>
                  </a:cxnLst>
                  <a:rect l="0" t="0" r="r" b="b"/>
                  <a:pathLst>
                    <a:path w="31" h="54">
                      <a:moveTo>
                        <a:pt x="2" y="27"/>
                      </a:moveTo>
                      <a:cubicBezTo>
                        <a:pt x="0" y="43"/>
                        <a:pt x="5" y="52"/>
                        <a:pt x="12" y="53"/>
                      </a:cubicBezTo>
                      <a:cubicBezTo>
                        <a:pt x="20" y="54"/>
                        <a:pt x="27" y="46"/>
                        <a:pt x="29" y="31"/>
                      </a:cubicBezTo>
                      <a:cubicBezTo>
                        <a:pt x="31" y="16"/>
                        <a:pt x="27" y="3"/>
                        <a:pt x="19" y="2"/>
                      </a:cubicBezTo>
                      <a:cubicBezTo>
                        <a:pt x="12" y="0"/>
                        <a:pt x="4" y="12"/>
                        <a:pt x="2" y="27"/>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64" name="Freeform 381">
                  <a:extLst>
                    <a:ext uri="{FF2B5EF4-FFF2-40B4-BE49-F238E27FC236}">
                      <a16:creationId xmlns:a16="http://schemas.microsoft.com/office/drawing/2014/main" id="{A7F4075D-0C4F-4EE8-A106-57AA7DD71E63}"/>
                    </a:ext>
                  </a:extLst>
                </p:cNvPr>
                <p:cNvSpPr>
                  <a:spLocks/>
                </p:cNvSpPr>
                <p:nvPr/>
              </p:nvSpPr>
              <p:spPr bwMode="gray">
                <a:xfrm>
                  <a:off x="2738" y="1363"/>
                  <a:ext cx="64" cy="147"/>
                </a:xfrm>
                <a:custGeom>
                  <a:avLst/>
                  <a:gdLst>
                    <a:gd name="T0" fmla="*/ 0 w 52"/>
                    <a:gd name="T1" fmla="*/ 110 h 120"/>
                    <a:gd name="T2" fmla="*/ 39 w 52"/>
                    <a:gd name="T3" fmla="*/ 97 h 120"/>
                    <a:gd name="T4" fmla="*/ 38 w 52"/>
                    <a:gd name="T5" fmla="*/ 91 h 120"/>
                    <a:gd name="T6" fmla="*/ 10 w 52"/>
                    <a:gd name="T7" fmla="*/ 0 h 120"/>
                    <a:gd name="T8" fmla="*/ 45 w 52"/>
                    <a:gd name="T9" fmla="*/ 82 h 120"/>
                    <a:gd name="T10" fmla="*/ 50 w 52"/>
                    <a:gd name="T11" fmla="*/ 99 h 120"/>
                    <a:gd name="T12" fmla="*/ 0 w 52"/>
                    <a:gd name="T13" fmla="*/ 110 h 120"/>
                  </a:gdLst>
                  <a:ahLst/>
                  <a:cxnLst>
                    <a:cxn ang="0">
                      <a:pos x="T0" y="T1"/>
                    </a:cxn>
                    <a:cxn ang="0">
                      <a:pos x="T2" y="T3"/>
                    </a:cxn>
                    <a:cxn ang="0">
                      <a:pos x="T4" y="T5"/>
                    </a:cxn>
                    <a:cxn ang="0">
                      <a:pos x="T6" y="T7"/>
                    </a:cxn>
                    <a:cxn ang="0">
                      <a:pos x="T8" y="T9"/>
                    </a:cxn>
                    <a:cxn ang="0">
                      <a:pos x="T10" y="T11"/>
                    </a:cxn>
                    <a:cxn ang="0">
                      <a:pos x="T12" y="T13"/>
                    </a:cxn>
                  </a:cxnLst>
                  <a:rect l="0" t="0" r="r" b="b"/>
                  <a:pathLst>
                    <a:path w="52" h="120">
                      <a:moveTo>
                        <a:pt x="0" y="110"/>
                      </a:moveTo>
                      <a:cubicBezTo>
                        <a:pt x="24" y="111"/>
                        <a:pt x="37" y="102"/>
                        <a:pt x="39" y="97"/>
                      </a:cubicBezTo>
                      <a:cubicBezTo>
                        <a:pt x="41" y="94"/>
                        <a:pt x="41" y="93"/>
                        <a:pt x="38" y="91"/>
                      </a:cubicBezTo>
                      <a:cubicBezTo>
                        <a:pt x="38" y="90"/>
                        <a:pt x="1" y="53"/>
                        <a:pt x="10" y="0"/>
                      </a:cubicBezTo>
                      <a:cubicBezTo>
                        <a:pt x="10" y="52"/>
                        <a:pt x="45" y="82"/>
                        <a:pt x="45" y="82"/>
                      </a:cubicBezTo>
                      <a:cubicBezTo>
                        <a:pt x="50" y="87"/>
                        <a:pt x="52" y="93"/>
                        <a:pt x="50" y="99"/>
                      </a:cubicBezTo>
                      <a:cubicBezTo>
                        <a:pt x="46" y="109"/>
                        <a:pt x="15" y="120"/>
                        <a:pt x="0" y="11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65" name="Freeform 382">
                  <a:extLst>
                    <a:ext uri="{FF2B5EF4-FFF2-40B4-BE49-F238E27FC236}">
                      <a16:creationId xmlns:a16="http://schemas.microsoft.com/office/drawing/2014/main" id="{D6DEA648-A649-43D2-A759-042E30FEBE52}"/>
                    </a:ext>
                  </a:extLst>
                </p:cNvPr>
                <p:cNvSpPr>
                  <a:spLocks/>
                </p:cNvSpPr>
                <p:nvPr/>
              </p:nvSpPr>
              <p:spPr bwMode="gray">
                <a:xfrm>
                  <a:off x="2628" y="1497"/>
                  <a:ext cx="159" cy="139"/>
                </a:xfrm>
                <a:custGeom>
                  <a:avLst/>
                  <a:gdLst>
                    <a:gd name="T0" fmla="*/ 15 w 130"/>
                    <a:gd name="T1" fmla="*/ 6 h 114"/>
                    <a:gd name="T2" fmla="*/ 18 w 130"/>
                    <a:gd name="T3" fmla="*/ 0 h 114"/>
                    <a:gd name="T4" fmla="*/ 0 w 130"/>
                    <a:gd name="T5" fmla="*/ 17 h 114"/>
                    <a:gd name="T6" fmla="*/ 5 w 130"/>
                    <a:gd name="T7" fmla="*/ 15 h 114"/>
                    <a:gd name="T8" fmla="*/ 130 w 130"/>
                    <a:gd name="T9" fmla="*/ 47 h 114"/>
                    <a:gd name="T10" fmla="*/ 15 w 130"/>
                    <a:gd name="T11" fmla="*/ 6 h 114"/>
                  </a:gdLst>
                  <a:ahLst/>
                  <a:cxnLst>
                    <a:cxn ang="0">
                      <a:pos x="T0" y="T1"/>
                    </a:cxn>
                    <a:cxn ang="0">
                      <a:pos x="T2" y="T3"/>
                    </a:cxn>
                    <a:cxn ang="0">
                      <a:pos x="T4" y="T5"/>
                    </a:cxn>
                    <a:cxn ang="0">
                      <a:pos x="T6" y="T7"/>
                    </a:cxn>
                    <a:cxn ang="0">
                      <a:pos x="T8" y="T9"/>
                    </a:cxn>
                    <a:cxn ang="0">
                      <a:pos x="T10" y="T11"/>
                    </a:cxn>
                  </a:cxnLst>
                  <a:rect l="0" t="0" r="r" b="b"/>
                  <a:pathLst>
                    <a:path w="130" h="114">
                      <a:moveTo>
                        <a:pt x="15" y="6"/>
                      </a:moveTo>
                      <a:cubicBezTo>
                        <a:pt x="16" y="4"/>
                        <a:pt x="18" y="3"/>
                        <a:pt x="18" y="0"/>
                      </a:cubicBezTo>
                      <a:cubicBezTo>
                        <a:pt x="18" y="0"/>
                        <a:pt x="5" y="3"/>
                        <a:pt x="0" y="17"/>
                      </a:cubicBezTo>
                      <a:cubicBezTo>
                        <a:pt x="1" y="16"/>
                        <a:pt x="3" y="16"/>
                        <a:pt x="5" y="15"/>
                      </a:cubicBezTo>
                      <a:cubicBezTo>
                        <a:pt x="22" y="72"/>
                        <a:pt x="80" y="114"/>
                        <a:pt x="130" y="47"/>
                      </a:cubicBezTo>
                      <a:cubicBezTo>
                        <a:pt x="83" y="56"/>
                        <a:pt x="43" y="28"/>
                        <a:pt x="15" y="6"/>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66" name="Freeform 383">
                  <a:extLst>
                    <a:ext uri="{FF2B5EF4-FFF2-40B4-BE49-F238E27FC236}">
                      <a16:creationId xmlns:a16="http://schemas.microsoft.com/office/drawing/2014/main" id="{A1995126-D062-4501-9B10-0B80753EB12A}"/>
                    </a:ext>
                  </a:extLst>
                </p:cNvPr>
                <p:cNvSpPr>
                  <a:spLocks/>
                </p:cNvSpPr>
                <p:nvPr/>
              </p:nvSpPr>
              <p:spPr bwMode="gray">
                <a:xfrm>
                  <a:off x="2639" y="1509"/>
                  <a:ext cx="148" cy="130"/>
                </a:xfrm>
                <a:custGeom>
                  <a:avLst/>
                  <a:gdLst>
                    <a:gd name="T0" fmla="*/ 3 w 121"/>
                    <a:gd name="T1" fmla="*/ 0 h 106"/>
                    <a:gd name="T2" fmla="*/ 0 w 121"/>
                    <a:gd name="T3" fmla="*/ 2 h 106"/>
                    <a:gd name="T4" fmla="*/ 121 w 121"/>
                    <a:gd name="T5" fmla="*/ 37 h 106"/>
                    <a:gd name="T6" fmla="*/ 3 w 121"/>
                    <a:gd name="T7" fmla="*/ 0 h 106"/>
                  </a:gdLst>
                  <a:ahLst/>
                  <a:cxnLst>
                    <a:cxn ang="0">
                      <a:pos x="T0" y="T1"/>
                    </a:cxn>
                    <a:cxn ang="0">
                      <a:pos x="T2" y="T3"/>
                    </a:cxn>
                    <a:cxn ang="0">
                      <a:pos x="T4" y="T5"/>
                    </a:cxn>
                    <a:cxn ang="0">
                      <a:pos x="T6" y="T7"/>
                    </a:cxn>
                  </a:cxnLst>
                  <a:rect l="0" t="0" r="r" b="b"/>
                  <a:pathLst>
                    <a:path w="121" h="106">
                      <a:moveTo>
                        <a:pt x="3" y="0"/>
                      </a:moveTo>
                      <a:cubicBezTo>
                        <a:pt x="2" y="1"/>
                        <a:pt x="1" y="2"/>
                        <a:pt x="0" y="2"/>
                      </a:cubicBezTo>
                      <a:cubicBezTo>
                        <a:pt x="20" y="54"/>
                        <a:pt x="69" y="106"/>
                        <a:pt x="121" y="37"/>
                      </a:cubicBezTo>
                      <a:cubicBezTo>
                        <a:pt x="72" y="47"/>
                        <a:pt x="31" y="25"/>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67" name="Freeform 384">
                  <a:extLst>
                    <a:ext uri="{FF2B5EF4-FFF2-40B4-BE49-F238E27FC236}">
                      <a16:creationId xmlns:a16="http://schemas.microsoft.com/office/drawing/2014/main" id="{FF24E436-2548-4B2B-904A-CE761C3BBC2F}"/>
                    </a:ext>
                  </a:extLst>
                </p:cNvPr>
                <p:cNvSpPr>
                  <a:spLocks/>
                </p:cNvSpPr>
                <p:nvPr/>
              </p:nvSpPr>
              <p:spPr bwMode="gray">
                <a:xfrm>
                  <a:off x="1837" y="2642"/>
                  <a:ext cx="65" cy="472"/>
                </a:xfrm>
                <a:custGeom>
                  <a:avLst/>
                  <a:gdLst>
                    <a:gd name="T0" fmla="*/ 5 w 53"/>
                    <a:gd name="T1" fmla="*/ 47 h 386"/>
                    <a:gd name="T2" fmla="*/ 0 w 53"/>
                    <a:gd name="T3" fmla="*/ 31 h 386"/>
                    <a:gd name="T4" fmla="*/ 5 w 53"/>
                    <a:gd name="T5" fmla="*/ 21 h 386"/>
                    <a:gd name="T6" fmla="*/ 48 w 53"/>
                    <a:gd name="T7" fmla="*/ 21 h 386"/>
                    <a:gd name="T8" fmla="*/ 53 w 53"/>
                    <a:gd name="T9" fmla="*/ 31 h 386"/>
                    <a:gd name="T10" fmla="*/ 48 w 53"/>
                    <a:gd name="T11" fmla="*/ 47 h 386"/>
                    <a:gd name="T12" fmla="*/ 48 w 53"/>
                    <a:gd name="T13" fmla="*/ 58 h 386"/>
                    <a:gd name="T14" fmla="*/ 53 w 53"/>
                    <a:gd name="T15" fmla="*/ 74 h 386"/>
                    <a:gd name="T16" fmla="*/ 48 w 53"/>
                    <a:gd name="T17" fmla="*/ 91 h 386"/>
                    <a:gd name="T18" fmla="*/ 48 w 53"/>
                    <a:gd name="T19" fmla="*/ 102 h 386"/>
                    <a:gd name="T20" fmla="*/ 53 w 53"/>
                    <a:gd name="T21" fmla="*/ 118 h 386"/>
                    <a:gd name="T22" fmla="*/ 48 w 53"/>
                    <a:gd name="T23" fmla="*/ 134 h 386"/>
                    <a:gd name="T24" fmla="*/ 48 w 53"/>
                    <a:gd name="T25" fmla="*/ 145 h 386"/>
                    <a:gd name="T26" fmla="*/ 53 w 53"/>
                    <a:gd name="T27" fmla="*/ 161 h 386"/>
                    <a:gd name="T28" fmla="*/ 48 w 53"/>
                    <a:gd name="T29" fmla="*/ 177 h 386"/>
                    <a:gd name="T30" fmla="*/ 48 w 53"/>
                    <a:gd name="T31" fmla="*/ 188 h 386"/>
                    <a:gd name="T32" fmla="*/ 53 w 53"/>
                    <a:gd name="T33" fmla="*/ 204 h 386"/>
                    <a:gd name="T34" fmla="*/ 48 w 53"/>
                    <a:gd name="T35" fmla="*/ 220 h 386"/>
                    <a:gd name="T36" fmla="*/ 48 w 53"/>
                    <a:gd name="T37" fmla="*/ 231 h 386"/>
                    <a:gd name="T38" fmla="*/ 53 w 53"/>
                    <a:gd name="T39" fmla="*/ 248 h 386"/>
                    <a:gd name="T40" fmla="*/ 48 w 53"/>
                    <a:gd name="T41" fmla="*/ 264 h 386"/>
                    <a:gd name="T42" fmla="*/ 48 w 53"/>
                    <a:gd name="T43" fmla="*/ 275 h 386"/>
                    <a:gd name="T44" fmla="*/ 53 w 53"/>
                    <a:gd name="T45" fmla="*/ 291 h 386"/>
                    <a:gd name="T46" fmla="*/ 48 w 53"/>
                    <a:gd name="T47" fmla="*/ 307 h 386"/>
                    <a:gd name="T48" fmla="*/ 48 w 53"/>
                    <a:gd name="T49" fmla="*/ 318 h 386"/>
                    <a:gd name="T50" fmla="*/ 53 w 53"/>
                    <a:gd name="T51" fmla="*/ 334 h 386"/>
                    <a:gd name="T52" fmla="*/ 48 w 53"/>
                    <a:gd name="T53" fmla="*/ 350 h 386"/>
                    <a:gd name="T54" fmla="*/ 48 w 53"/>
                    <a:gd name="T55" fmla="*/ 361 h 386"/>
                    <a:gd name="T56" fmla="*/ 27 w 53"/>
                    <a:gd name="T57" fmla="*/ 386 h 386"/>
                    <a:gd name="T58" fmla="*/ 5 w 53"/>
                    <a:gd name="T59" fmla="*/ 361 h 386"/>
                    <a:gd name="T60" fmla="*/ 5 w 53"/>
                    <a:gd name="T61" fmla="*/ 350 h 386"/>
                    <a:gd name="T62" fmla="*/ 0 w 53"/>
                    <a:gd name="T63" fmla="*/ 334 h 386"/>
                    <a:gd name="T64" fmla="*/ 5 w 53"/>
                    <a:gd name="T65" fmla="*/ 318 h 386"/>
                    <a:gd name="T66" fmla="*/ 5 w 53"/>
                    <a:gd name="T67" fmla="*/ 307 h 386"/>
                    <a:gd name="T68" fmla="*/ 0 w 53"/>
                    <a:gd name="T69" fmla="*/ 291 h 386"/>
                    <a:gd name="T70" fmla="*/ 5 w 53"/>
                    <a:gd name="T71" fmla="*/ 275 h 386"/>
                    <a:gd name="T72" fmla="*/ 5 w 53"/>
                    <a:gd name="T73" fmla="*/ 264 h 386"/>
                    <a:gd name="T74" fmla="*/ 0 w 53"/>
                    <a:gd name="T75" fmla="*/ 248 h 386"/>
                    <a:gd name="T76" fmla="*/ 5 w 53"/>
                    <a:gd name="T77" fmla="*/ 231 h 386"/>
                    <a:gd name="T78" fmla="*/ 5 w 53"/>
                    <a:gd name="T79" fmla="*/ 220 h 386"/>
                    <a:gd name="T80" fmla="*/ 0 w 53"/>
                    <a:gd name="T81" fmla="*/ 204 h 386"/>
                    <a:gd name="T82" fmla="*/ 5 w 53"/>
                    <a:gd name="T83" fmla="*/ 188 h 386"/>
                    <a:gd name="T84" fmla="*/ 5 w 53"/>
                    <a:gd name="T85" fmla="*/ 177 h 386"/>
                    <a:gd name="T86" fmla="*/ 0 w 53"/>
                    <a:gd name="T87" fmla="*/ 161 h 386"/>
                    <a:gd name="T88" fmla="*/ 5 w 53"/>
                    <a:gd name="T89" fmla="*/ 145 h 386"/>
                    <a:gd name="T90" fmla="*/ 5 w 53"/>
                    <a:gd name="T91" fmla="*/ 134 h 386"/>
                    <a:gd name="T92" fmla="*/ 0 w 53"/>
                    <a:gd name="T93" fmla="*/ 118 h 386"/>
                    <a:gd name="T94" fmla="*/ 5 w 53"/>
                    <a:gd name="T95" fmla="*/ 102 h 386"/>
                    <a:gd name="T96" fmla="*/ 5 w 53"/>
                    <a:gd name="T97" fmla="*/ 91 h 386"/>
                    <a:gd name="T98" fmla="*/ 0 w 53"/>
                    <a:gd name="T99" fmla="*/ 74 h 386"/>
                    <a:gd name="T100" fmla="*/ 5 w 53"/>
                    <a:gd name="T101" fmla="*/ 5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 h="386">
                      <a:moveTo>
                        <a:pt x="0" y="53"/>
                      </a:moveTo>
                      <a:cubicBezTo>
                        <a:pt x="0" y="50"/>
                        <a:pt x="2" y="47"/>
                        <a:pt x="5" y="47"/>
                      </a:cubicBezTo>
                      <a:cubicBezTo>
                        <a:pt x="5" y="37"/>
                        <a:pt x="5" y="37"/>
                        <a:pt x="5" y="37"/>
                      </a:cubicBezTo>
                      <a:cubicBezTo>
                        <a:pt x="2" y="36"/>
                        <a:pt x="0" y="34"/>
                        <a:pt x="0" y="31"/>
                      </a:cubicBezTo>
                      <a:cubicBezTo>
                        <a:pt x="0" y="28"/>
                        <a:pt x="2" y="26"/>
                        <a:pt x="5" y="26"/>
                      </a:cubicBezTo>
                      <a:cubicBezTo>
                        <a:pt x="5" y="21"/>
                        <a:pt x="5" y="21"/>
                        <a:pt x="5" y="21"/>
                      </a:cubicBezTo>
                      <a:cubicBezTo>
                        <a:pt x="5" y="9"/>
                        <a:pt x="15" y="0"/>
                        <a:pt x="27" y="0"/>
                      </a:cubicBezTo>
                      <a:cubicBezTo>
                        <a:pt x="38" y="0"/>
                        <a:pt x="48" y="9"/>
                        <a:pt x="48" y="21"/>
                      </a:cubicBezTo>
                      <a:cubicBezTo>
                        <a:pt x="48" y="26"/>
                        <a:pt x="48" y="26"/>
                        <a:pt x="48" y="26"/>
                      </a:cubicBezTo>
                      <a:cubicBezTo>
                        <a:pt x="51" y="26"/>
                        <a:pt x="53" y="28"/>
                        <a:pt x="53" y="31"/>
                      </a:cubicBezTo>
                      <a:cubicBezTo>
                        <a:pt x="53" y="34"/>
                        <a:pt x="51" y="36"/>
                        <a:pt x="48" y="37"/>
                      </a:cubicBezTo>
                      <a:cubicBezTo>
                        <a:pt x="48" y="47"/>
                        <a:pt x="48" y="47"/>
                        <a:pt x="48" y="47"/>
                      </a:cubicBezTo>
                      <a:cubicBezTo>
                        <a:pt x="51" y="47"/>
                        <a:pt x="53" y="50"/>
                        <a:pt x="53" y="53"/>
                      </a:cubicBezTo>
                      <a:cubicBezTo>
                        <a:pt x="53" y="56"/>
                        <a:pt x="51" y="58"/>
                        <a:pt x="48" y="58"/>
                      </a:cubicBezTo>
                      <a:cubicBezTo>
                        <a:pt x="48" y="69"/>
                        <a:pt x="48" y="69"/>
                        <a:pt x="48" y="69"/>
                      </a:cubicBezTo>
                      <a:cubicBezTo>
                        <a:pt x="51" y="69"/>
                        <a:pt x="53" y="71"/>
                        <a:pt x="53" y="74"/>
                      </a:cubicBezTo>
                      <a:cubicBezTo>
                        <a:pt x="53" y="77"/>
                        <a:pt x="51" y="80"/>
                        <a:pt x="48" y="80"/>
                      </a:cubicBezTo>
                      <a:cubicBezTo>
                        <a:pt x="48" y="91"/>
                        <a:pt x="48" y="91"/>
                        <a:pt x="48" y="91"/>
                      </a:cubicBezTo>
                      <a:cubicBezTo>
                        <a:pt x="51" y="91"/>
                        <a:pt x="53" y="93"/>
                        <a:pt x="53" y="96"/>
                      </a:cubicBezTo>
                      <a:cubicBezTo>
                        <a:pt x="53" y="99"/>
                        <a:pt x="51" y="101"/>
                        <a:pt x="48" y="102"/>
                      </a:cubicBezTo>
                      <a:cubicBezTo>
                        <a:pt x="48" y="112"/>
                        <a:pt x="48" y="112"/>
                        <a:pt x="48" y="112"/>
                      </a:cubicBezTo>
                      <a:cubicBezTo>
                        <a:pt x="51" y="112"/>
                        <a:pt x="53" y="115"/>
                        <a:pt x="53" y="118"/>
                      </a:cubicBezTo>
                      <a:cubicBezTo>
                        <a:pt x="53" y="121"/>
                        <a:pt x="51" y="123"/>
                        <a:pt x="48" y="123"/>
                      </a:cubicBezTo>
                      <a:cubicBezTo>
                        <a:pt x="48" y="134"/>
                        <a:pt x="48" y="134"/>
                        <a:pt x="48" y="134"/>
                      </a:cubicBezTo>
                      <a:cubicBezTo>
                        <a:pt x="51" y="134"/>
                        <a:pt x="53" y="136"/>
                        <a:pt x="53" y="139"/>
                      </a:cubicBezTo>
                      <a:cubicBezTo>
                        <a:pt x="53" y="142"/>
                        <a:pt x="51" y="145"/>
                        <a:pt x="48" y="145"/>
                      </a:cubicBezTo>
                      <a:cubicBezTo>
                        <a:pt x="48" y="156"/>
                        <a:pt x="48" y="156"/>
                        <a:pt x="48" y="156"/>
                      </a:cubicBezTo>
                      <a:cubicBezTo>
                        <a:pt x="51" y="156"/>
                        <a:pt x="53" y="158"/>
                        <a:pt x="53" y="161"/>
                      </a:cubicBezTo>
                      <a:cubicBezTo>
                        <a:pt x="53" y="164"/>
                        <a:pt x="51" y="166"/>
                        <a:pt x="48" y="166"/>
                      </a:cubicBezTo>
                      <a:cubicBezTo>
                        <a:pt x="48" y="177"/>
                        <a:pt x="48" y="177"/>
                        <a:pt x="48" y="177"/>
                      </a:cubicBezTo>
                      <a:cubicBezTo>
                        <a:pt x="51" y="177"/>
                        <a:pt x="53" y="180"/>
                        <a:pt x="53" y="183"/>
                      </a:cubicBezTo>
                      <a:cubicBezTo>
                        <a:pt x="53" y="186"/>
                        <a:pt x="51" y="188"/>
                        <a:pt x="48" y="188"/>
                      </a:cubicBezTo>
                      <a:cubicBezTo>
                        <a:pt x="48" y="199"/>
                        <a:pt x="48" y="199"/>
                        <a:pt x="48" y="199"/>
                      </a:cubicBezTo>
                      <a:cubicBezTo>
                        <a:pt x="51" y="199"/>
                        <a:pt x="53" y="201"/>
                        <a:pt x="53" y="204"/>
                      </a:cubicBezTo>
                      <a:cubicBezTo>
                        <a:pt x="53" y="207"/>
                        <a:pt x="51" y="210"/>
                        <a:pt x="48" y="210"/>
                      </a:cubicBezTo>
                      <a:cubicBezTo>
                        <a:pt x="48" y="220"/>
                        <a:pt x="48" y="220"/>
                        <a:pt x="48" y="220"/>
                      </a:cubicBezTo>
                      <a:cubicBezTo>
                        <a:pt x="51" y="221"/>
                        <a:pt x="53" y="223"/>
                        <a:pt x="53" y="226"/>
                      </a:cubicBezTo>
                      <a:cubicBezTo>
                        <a:pt x="53" y="229"/>
                        <a:pt x="51" y="231"/>
                        <a:pt x="48" y="231"/>
                      </a:cubicBezTo>
                      <a:cubicBezTo>
                        <a:pt x="48" y="242"/>
                        <a:pt x="48" y="242"/>
                        <a:pt x="48" y="242"/>
                      </a:cubicBezTo>
                      <a:cubicBezTo>
                        <a:pt x="51" y="242"/>
                        <a:pt x="53" y="245"/>
                        <a:pt x="53" y="248"/>
                      </a:cubicBezTo>
                      <a:cubicBezTo>
                        <a:pt x="53" y="250"/>
                        <a:pt x="51" y="253"/>
                        <a:pt x="48" y="253"/>
                      </a:cubicBezTo>
                      <a:cubicBezTo>
                        <a:pt x="48" y="264"/>
                        <a:pt x="48" y="264"/>
                        <a:pt x="48" y="264"/>
                      </a:cubicBezTo>
                      <a:cubicBezTo>
                        <a:pt x="51" y="264"/>
                        <a:pt x="53" y="266"/>
                        <a:pt x="53" y="269"/>
                      </a:cubicBezTo>
                      <a:cubicBezTo>
                        <a:pt x="53" y="272"/>
                        <a:pt x="51" y="274"/>
                        <a:pt x="48" y="275"/>
                      </a:cubicBezTo>
                      <a:cubicBezTo>
                        <a:pt x="48" y="285"/>
                        <a:pt x="48" y="285"/>
                        <a:pt x="48" y="285"/>
                      </a:cubicBezTo>
                      <a:cubicBezTo>
                        <a:pt x="51" y="286"/>
                        <a:pt x="53" y="288"/>
                        <a:pt x="53" y="291"/>
                      </a:cubicBezTo>
                      <a:cubicBezTo>
                        <a:pt x="53" y="294"/>
                        <a:pt x="51" y="296"/>
                        <a:pt x="48" y="296"/>
                      </a:cubicBezTo>
                      <a:cubicBezTo>
                        <a:pt x="48" y="307"/>
                        <a:pt x="48" y="307"/>
                        <a:pt x="48" y="307"/>
                      </a:cubicBezTo>
                      <a:cubicBezTo>
                        <a:pt x="51" y="307"/>
                        <a:pt x="53" y="310"/>
                        <a:pt x="53" y="313"/>
                      </a:cubicBezTo>
                      <a:cubicBezTo>
                        <a:pt x="53" y="315"/>
                        <a:pt x="51" y="318"/>
                        <a:pt x="48" y="318"/>
                      </a:cubicBezTo>
                      <a:cubicBezTo>
                        <a:pt x="48" y="329"/>
                        <a:pt x="48" y="329"/>
                        <a:pt x="48" y="329"/>
                      </a:cubicBezTo>
                      <a:cubicBezTo>
                        <a:pt x="51" y="329"/>
                        <a:pt x="53" y="331"/>
                        <a:pt x="53" y="334"/>
                      </a:cubicBezTo>
                      <a:cubicBezTo>
                        <a:pt x="53" y="337"/>
                        <a:pt x="51" y="339"/>
                        <a:pt x="48" y="340"/>
                      </a:cubicBezTo>
                      <a:cubicBezTo>
                        <a:pt x="48" y="350"/>
                        <a:pt x="48" y="350"/>
                        <a:pt x="48" y="350"/>
                      </a:cubicBezTo>
                      <a:cubicBezTo>
                        <a:pt x="51" y="351"/>
                        <a:pt x="53" y="353"/>
                        <a:pt x="53" y="356"/>
                      </a:cubicBezTo>
                      <a:cubicBezTo>
                        <a:pt x="53" y="359"/>
                        <a:pt x="51" y="361"/>
                        <a:pt x="48" y="361"/>
                      </a:cubicBezTo>
                      <a:cubicBezTo>
                        <a:pt x="48" y="365"/>
                        <a:pt x="48" y="365"/>
                        <a:pt x="48" y="365"/>
                      </a:cubicBezTo>
                      <a:cubicBezTo>
                        <a:pt x="48" y="377"/>
                        <a:pt x="38" y="386"/>
                        <a:pt x="27" y="386"/>
                      </a:cubicBezTo>
                      <a:cubicBezTo>
                        <a:pt x="15" y="386"/>
                        <a:pt x="5" y="377"/>
                        <a:pt x="5" y="365"/>
                      </a:cubicBezTo>
                      <a:cubicBezTo>
                        <a:pt x="5" y="361"/>
                        <a:pt x="5" y="361"/>
                        <a:pt x="5" y="361"/>
                      </a:cubicBezTo>
                      <a:cubicBezTo>
                        <a:pt x="2" y="361"/>
                        <a:pt x="0" y="359"/>
                        <a:pt x="0" y="356"/>
                      </a:cubicBezTo>
                      <a:cubicBezTo>
                        <a:pt x="0" y="353"/>
                        <a:pt x="2" y="351"/>
                        <a:pt x="5" y="350"/>
                      </a:cubicBezTo>
                      <a:cubicBezTo>
                        <a:pt x="5" y="340"/>
                        <a:pt x="5" y="340"/>
                        <a:pt x="5" y="340"/>
                      </a:cubicBezTo>
                      <a:cubicBezTo>
                        <a:pt x="2" y="339"/>
                        <a:pt x="0" y="337"/>
                        <a:pt x="0" y="334"/>
                      </a:cubicBezTo>
                      <a:cubicBezTo>
                        <a:pt x="0" y="331"/>
                        <a:pt x="2" y="329"/>
                        <a:pt x="5" y="329"/>
                      </a:cubicBezTo>
                      <a:cubicBezTo>
                        <a:pt x="5" y="318"/>
                        <a:pt x="5" y="318"/>
                        <a:pt x="5" y="318"/>
                      </a:cubicBezTo>
                      <a:cubicBezTo>
                        <a:pt x="2" y="318"/>
                        <a:pt x="0" y="315"/>
                        <a:pt x="0" y="313"/>
                      </a:cubicBezTo>
                      <a:cubicBezTo>
                        <a:pt x="0" y="310"/>
                        <a:pt x="2" y="307"/>
                        <a:pt x="5" y="307"/>
                      </a:cubicBezTo>
                      <a:cubicBezTo>
                        <a:pt x="5" y="296"/>
                        <a:pt x="5" y="296"/>
                        <a:pt x="5" y="296"/>
                      </a:cubicBezTo>
                      <a:cubicBezTo>
                        <a:pt x="2" y="296"/>
                        <a:pt x="0" y="294"/>
                        <a:pt x="0" y="291"/>
                      </a:cubicBezTo>
                      <a:cubicBezTo>
                        <a:pt x="0" y="288"/>
                        <a:pt x="2" y="286"/>
                        <a:pt x="5" y="285"/>
                      </a:cubicBezTo>
                      <a:cubicBezTo>
                        <a:pt x="5" y="275"/>
                        <a:pt x="5" y="275"/>
                        <a:pt x="5" y="275"/>
                      </a:cubicBezTo>
                      <a:cubicBezTo>
                        <a:pt x="2" y="274"/>
                        <a:pt x="0" y="272"/>
                        <a:pt x="0" y="269"/>
                      </a:cubicBezTo>
                      <a:cubicBezTo>
                        <a:pt x="0" y="266"/>
                        <a:pt x="2" y="264"/>
                        <a:pt x="5" y="264"/>
                      </a:cubicBezTo>
                      <a:cubicBezTo>
                        <a:pt x="5" y="253"/>
                        <a:pt x="5" y="253"/>
                        <a:pt x="5" y="253"/>
                      </a:cubicBezTo>
                      <a:cubicBezTo>
                        <a:pt x="2" y="253"/>
                        <a:pt x="0" y="250"/>
                        <a:pt x="0" y="248"/>
                      </a:cubicBezTo>
                      <a:cubicBezTo>
                        <a:pt x="0" y="245"/>
                        <a:pt x="2" y="242"/>
                        <a:pt x="5" y="242"/>
                      </a:cubicBezTo>
                      <a:cubicBezTo>
                        <a:pt x="5" y="231"/>
                        <a:pt x="5" y="231"/>
                        <a:pt x="5" y="231"/>
                      </a:cubicBezTo>
                      <a:cubicBezTo>
                        <a:pt x="2" y="231"/>
                        <a:pt x="0" y="229"/>
                        <a:pt x="0" y="226"/>
                      </a:cubicBezTo>
                      <a:cubicBezTo>
                        <a:pt x="0" y="223"/>
                        <a:pt x="2" y="221"/>
                        <a:pt x="5" y="220"/>
                      </a:cubicBezTo>
                      <a:cubicBezTo>
                        <a:pt x="5" y="210"/>
                        <a:pt x="5" y="210"/>
                        <a:pt x="5" y="210"/>
                      </a:cubicBezTo>
                      <a:cubicBezTo>
                        <a:pt x="2" y="210"/>
                        <a:pt x="0" y="207"/>
                        <a:pt x="0" y="204"/>
                      </a:cubicBezTo>
                      <a:cubicBezTo>
                        <a:pt x="0" y="201"/>
                        <a:pt x="2" y="199"/>
                        <a:pt x="5" y="199"/>
                      </a:cubicBezTo>
                      <a:cubicBezTo>
                        <a:pt x="5" y="188"/>
                        <a:pt x="5" y="188"/>
                        <a:pt x="5" y="188"/>
                      </a:cubicBezTo>
                      <a:cubicBezTo>
                        <a:pt x="2" y="188"/>
                        <a:pt x="0" y="186"/>
                        <a:pt x="0" y="183"/>
                      </a:cubicBezTo>
                      <a:cubicBezTo>
                        <a:pt x="0" y="180"/>
                        <a:pt x="2" y="177"/>
                        <a:pt x="5" y="177"/>
                      </a:cubicBezTo>
                      <a:cubicBezTo>
                        <a:pt x="5" y="166"/>
                        <a:pt x="5" y="166"/>
                        <a:pt x="5" y="166"/>
                      </a:cubicBezTo>
                      <a:cubicBezTo>
                        <a:pt x="2" y="166"/>
                        <a:pt x="0" y="164"/>
                        <a:pt x="0" y="161"/>
                      </a:cubicBezTo>
                      <a:cubicBezTo>
                        <a:pt x="0" y="158"/>
                        <a:pt x="2" y="156"/>
                        <a:pt x="5" y="156"/>
                      </a:cubicBezTo>
                      <a:cubicBezTo>
                        <a:pt x="5" y="145"/>
                        <a:pt x="5" y="145"/>
                        <a:pt x="5" y="145"/>
                      </a:cubicBezTo>
                      <a:cubicBezTo>
                        <a:pt x="2" y="145"/>
                        <a:pt x="0" y="142"/>
                        <a:pt x="0" y="139"/>
                      </a:cubicBezTo>
                      <a:cubicBezTo>
                        <a:pt x="0" y="136"/>
                        <a:pt x="2" y="134"/>
                        <a:pt x="5" y="134"/>
                      </a:cubicBezTo>
                      <a:cubicBezTo>
                        <a:pt x="5" y="123"/>
                        <a:pt x="5" y="123"/>
                        <a:pt x="5" y="123"/>
                      </a:cubicBezTo>
                      <a:cubicBezTo>
                        <a:pt x="2" y="123"/>
                        <a:pt x="0" y="121"/>
                        <a:pt x="0" y="118"/>
                      </a:cubicBezTo>
                      <a:cubicBezTo>
                        <a:pt x="0" y="115"/>
                        <a:pt x="2" y="112"/>
                        <a:pt x="5" y="112"/>
                      </a:cubicBezTo>
                      <a:cubicBezTo>
                        <a:pt x="5" y="102"/>
                        <a:pt x="5" y="102"/>
                        <a:pt x="5" y="102"/>
                      </a:cubicBezTo>
                      <a:cubicBezTo>
                        <a:pt x="2" y="101"/>
                        <a:pt x="0" y="99"/>
                        <a:pt x="0" y="96"/>
                      </a:cubicBezTo>
                      <a:cubicBezTo>
                        <a:pt x="0" y="93"/>
                        <a:pt x="2" y="91"/>
                        <a:pt x="5" y="91"/>
                      </a:cubicBezTo>
                      <a:cubicBezTo>
                        <a:pt x="5" y="80"/>
                        <a:pt x="5" y="80"/>
                        <a:pt x="5" y="80"/>
                      </a:cubicBezTo>
                      <a:cubicBezTo>
                        <a:pt x="2" y="80"/>
                        <a:pt x="0" y="77"/>
                        <a:pt x="0" y="74"/>
                      </a:cubicBezTo>
                      <a:cubicBezTo>
                        <a:pt x="0" y="71"/>
                        <a:pt x="2" y="69"/>
                        <a:pt x="5" y="69"/>
                      </a:cubicBezTo>
                      <a:cubicBezTo>
                        <a:pt x="5" y="58"/>
                        <a:pt x="5" y="58"/>
                        <a:pt x="5" y="58"/>
                      </a:cubicBezTo>
                      <a:cubicBezTo>
                        <a:pt x="2" y="58"/>
                        <a:pt x="0" y="56"/>
                        <a:pt x="0" y="53"/>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68" name="Freeform 385">
                  <a:extLst>
                    <a:ext uri="{FF2B5EF4-FFF2-40B4-BE49-F238E27FC236}">
                      <a16:creationId xmlns:a16="http://schemas.microsoft.com/office/drawing/2014/main" id="{C23E251F-D026-47B8-A8BC-D0FF2AAFD16D}"/>
                    </a:ext>
                  </a:extLst>
                </p:cNvPr>
                <p:cNvSpPr>
                  <a:spLocks/>
                </p:cNvSpPr>
                <p:nvPr/>
              </p:nvSpPr>
              <p:spPr bwMode="gray">
                <a:xfrm>
                  <a:off x="1614" y="2387"/>
                  <a:ext cx="157" cy="397"/>
                </a:xfrm>
                <a:custGeom>
                  <a:avLst/>
                  <a:gdLst>
                    <a:gd name="T0" fmla="*/ 27 w 128"/>
                    <a:gd name="T1" fmla="*/ 70 h 324"/>
                    <a:gd name="T2" fmla="*/ 96 w 128"/>
                    <a:gd name="T3" fmla="*/ 2 h 324"/>
                    <a:gd name="T4" fmla="*/ 128 w 128"/>
                    <a:gd name="T5" fmla="*/ 0 h 324"/>
                    <a:gd name="T6" fmla="*/ 66 w 128"/>
                    <a:gd name="T7" fmla="*/ 68 h 324"/>
                    <a:gd name="T8" fmla="*/ 42 w 128"/>
                    <a:gd name="T9" fmla="*/ 253 h 324"/>
                    <a:gd name="T10" fmla="*/ 100 w 128"/>
                    <a:gd name="T11" fmla="*/ 321 h 324"/>
                    <a:gd name="T12" fmla="*/ 128 w 128"/>
                    <a:gd name="T13" fmla="*/ 324 h 324"/>
                    <a:gd name="T14" fmla="*/ 66 w 128"/>
                    <a:gd name="T15" fmla="*/ 318 h 324"/>
                    <a:gd name="T16" fmla="*/ 1 w 128"/>
                    <a:gd name="T17" fmla="*/ 251 h 324"/>
                    <a:gd name="T18" fmla="*/ 27 w 128"/>
                    <a:gd name="T19" fmla="*/ 7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324">
                      <a:moveTo>
                        <a:pt x="27" y="70"/>
                      </a:moveTo>
                      <a:cubicBezTo>
                        <a:pt x="37" y="37"/>
                        <a:pt x="69" y="5"/>
                        <a:pt x="96" y="2"/>
                      </a:cubicBezTo>
                      <a:cubicBezTo>
                        <a:pt x="107" y="1"/>
                        <a:pt x="118" y="0"/>
                        <a:pt x="128" y="0"/>
                      </a:cubicBezTo>
                      <a:cubicBezTo>
                        <a:pt x="104" y="2"/>
                        <a:pt x="74" y="34"/>
                        <a:pt x="66" y="68"/>
                      </a:cubicBezTo>
                      <a:cubicBezTo>
                        <a:pt x="50" y="132"/>
                        <a:pt x="42" y="193"/>
                        <a:pt x="42" y="253"/>
                      </a:cubicBezTo>
                      <a:cubicBezTo>
                        <a:pt x="41" y="285"/>
                        <a:pt x="69" y="316"/>
                        <a:pt x="100" y="321"/>
                      </a:cubicBezTo>
                      <a:cubicBezTo>
                        <a:pt x="110" y="322"/>
                        <a:pt x="119" y="323"/>
                        <a:pt x="128" y="324"/>
                      </a:cubicBezTo>
                      <a:cubicBezTo>
                        <a:pt x="108" y="323"/>
                        <a:pt x="87" y="321"/>
                        <a:pt x="66" y="318"/>
                      </a:cubicBezTo>
                      <a:cubicBezTo>
                        <a:pt x="31" y="313"/>
                        <a:pt x="0" y="282"/>
                        <a:pt x="1" y="251"/>
                      </a:cubicBezTo>
                      <a:cubicBezTo>
                        <a:pt x="1" y="192"/>
                        <a:pt x="10" y="133"/>
                        <a:pt x="27" y="70"/>
                      </a:cubicBezTo>
                      <a:close/>
                    </a:path>
                  </a:pathLst>
                </a:custGeom>
                <a:solidFill>
                  <a:srgbClr val="2C9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69" name="Freeform 386">
                  <a:extLst>
                    <a:ext uri="{FF2B5EF4-FFF2-40B4-BE49-F238E27FC236}">
                      <a16:creationId xmlns:a16="http://schemas.microsoft.com/office/drawing/2014/main" id="{7E9C0485-247F-4E20-AAB8-DE4D5850A67D}"/>
                    </a:ext>
                  </a:extLst>
                </p:cNvPr>
                <p:cNvSpPr>
                  <a:spLocks/>
                </p:cNvSpPr>
                <p:nvPr/>
              </p:nvSpPr>
              <p:spPr bwMode="gray">
                <a:xfrm>
                  <a:off x="1658" y="2376"/>
                  <a:ext cx="463" cy="420"/>
                </a:xfrm>
                <a:custGeom>
                  <a:avLst/>
                  <a:gdLst>
                    <a:gd name="T0" fmla="*/ 1 w 378"/>
                    <a:gd name="T1" fmla="*/ 262 h 343"/>
                    <a:gd name="T2" fmla="*/ 59 w 378"/>
                    <a:gd name="T3" fmla="*/ 330 h 343"/>
                    <a:gd name="T4" fmla="*/ 319 w 378"/>
                    <a:gd name="T5" fmla="*/ 330 h 343"/>
                    <a:gd name="T6" fmla="*/ 378 w 378"/>
                    <a:gd name="T7" fmla="*/ 262 h 343"/>
                    <a:gd name="T8" fmla="*/ 354 w 378"/>
                    <a:gd name="T9" fmla="*/ 77 h 343"/>
                    <a:gd name="T10" fmla="*/ 291 w 378"/>
                    <a:gd name="T11" fmla="*/ 9 h 343"/>
                    <a:gd name="T12" fmla="*/ 87 w 378"/>
                    <a:gd name="T13" fmla="*/ 9 h 343"/>
                    <a:gd name="T14" fmla="*/ 25 w 378"/>
                    <a:gd name="T15" fmla="*/ 77 h 343"/>
                    <a:gd name="T16" fmla="*/ 1 w 378"/>
                    <a:gd name="T17" fmla="*/ 26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43">
                      <a:moveTo>
                        <a:pt x="1" y="262"/>
                      </a:moveTo>
                      <a:cubicBezTo>
                        <a:pt x="0" y="294"/>
                        <a:pt x="28" y="325"/>
                        <a:pt x="59" y="330"/>
                      </a:cubicBezTo>
                      <a:cubicBezTo>
                        <a:pt x="152" y="343"/>
                        <a:pt x="226" y="343"/>
                        <a:pt x="319" y="330"/>
                      </a:cubicBezTo>
                      <a:cubicBezTo>
                        <a:pt x="350" y="325"/>
                        <a:pt x="378" y="294"/>
                        <a:pt x="378" y="262"/>
                      </a:cubicBezTo>
                      <a:cubicBezTo>
                        <a:pt x="378" y="202"/>
                        <a:pt x="369" y="141"/>
                        <a:pt x="354" y="77"/>
                      </a:cubicBezTo>
                      <a:cubicBezTo>
                        <a:pt x="345" y="43"/>
                        <a:pt x="316" y="11"/>
                        <a:pt x="291" y="9"/>
                      </a:cubicBezTo>
                      <a:cubicBezTo>
                        <a:pt x="216" y="0"/>
                        <a:pt x="162" y="0"/>
                        <a:pt x="87" y="9"/>
                      </a:cubicBezTo>
                      <a:cubicBezTo>
                        <a:pt x="63" y="11"/>
                        <a:pt x="33" y="43"/>
                        <a:pt x="25" y="77"/>
                      </a:cubicBezTo>
                      <a:cubicBezTo>
                        <a:pt x="9" y="141"/>
                        <a:pt x="1" y="202"/>
                        <a:pt x="1" y="262"/>
                      </a:cubicBezTo>
                      <a:close/>
                    </a:path>
                  </a:pathLst>
                </a:custGeom>
                <a:solidFill>
                  <a:srgbClr val="1B8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70" name="Freeform 387">
                  <a:extLst>
                    <a:ext uri="{FF2B5EF4-FFF2-40B4-BE49-F238E27FC236}">
                      <a16:creationId xmlns:a16="http://schemas.microsoft.com/office/drawing/2014/main" id="{C7C7E177-3D03-4935-B4D9-EF73E65B82FD}"/>
                    </a:ext>
                  </a:extLst>
                </p:cNvPr>
                <p:cNvSpPr>
                  <a:spLocks/>
                </p:cNvSpPr>
                <p:nvPr/>
              </p:nvSpPr>
              <p:spPr bwMode="gray">
                <a:xfrm>
                  <a:off x="1679" y="3041"/>
                  <a:ext cx="765" cy="103"/>
                </a:xfrm>
                <a:custGeom>
                  <a:avLst/>
                  <a:gdLst>
                    <a:gd name="T0" fmla="*/ 0 w 625"/>
                    <a:gd name="T1" fmla="*/ 49 h 84"/>
                    <a:gd name="T2" fmla="*/ 35 w 625"/>
                    <a:gd name="T3" fmla="*/ 84 h 84"/>
                    <a:gd name="T4" fmla="*/ 590 w 625"/>
                    <a:gd name="T5" fmla="*/ 84 h 84"/>
                    <a:gd name="T6" fmla="*/ 625 w 625"/>
                    <a:gd name="T7" fmla="*/ 49 h 84"/>
                    <a:gd name="T8" fmla="*/ 625 w 625"/>
                    <a:gd name="T9" fmla="*/ 35 h 84"/>
                    <a:gd name="T10" fmla="*/ 590 w 625"/>
                    <a:gd name="T11" fmla="*/ 0 h 84"/>
                    <a:gd name="T12" fmla="*/ 35 w 625"/>
                    <a:gd name="T13" fmla="*/ 0 h 84"/>
                    <a:gd name="T14" fmla="*/ 0 w 625"/>
                    <a:gd name="T15" fmla="*/ 35 h 84"/>
                    <a:gd name="T16" fmla="*/ 0 w 625"/>
                    <a:gd name="T17"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5" h="84">
                      <a:moveTo>
                        <a:pt x="0" y="49"/>
                      </a:moveTo>
                      <a:cubicBezTo>
                        <a:pt x="0" y="68"/>
                        <a:pt x="16" y="84"/>
                        <a:pt x="35" y="84"/>
                      </a:cubicBezTo>
                      <a:cubicBezTo>
                        <a:pt x="590" y="84"/>
                        <a:pt x="590" y="84"/>
                        <a:pt x="590" y="84"/>
                      </a:cubicBezTo>
                      <a:cubicBezTo>
                        <a:pt x="609" y="84"/>
                        <a:pt x="625" y="68"/>
                        <a:pt x="625" y="49"/>
                      </a:cubicBezTo>
                      <a:cubicBezTo>
                        <a:pt x="625" y="35"/>
                        <a:pt x="625" y="35"/>
                        <a:pt x="625" y="35"/>
                      </a:cubicBezTo>
                      <a:cubicBezTo>
                        <a:pt x="625" y="16"/>
                        <a:pt x="609" y="0"/>
                        <a:pt x="590" y="0"/>
                      </a:cubicBezTo>
                      <a:cubicBezTo>
                        <a:pt x="35" y="0"/>
                        <a:pt x="35" y="0"/>
                        <a:pt x="35" y="0"/>
                      </a:cubicBezTo>
                      <a:cubicBezTo>
                        <a:pt x="16" y="0"/>
                        <a:pt x="0" y="16"/>
                        <a:pt x="0" y="35"/>
                      </a:cubicBezTo>
                      <a:lnTo>
                        <a:pt x="0" y="49"/>
                      </a:lnTo>
                      <a:close/>
                    </a:path>
                  </a:pathLst>
                </a:custGeom>
                <a:solidFill>
                  <a:srgbClr val="1B8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71" name="Freeform 388">
                  <a:extLst>
                    <a:ext uri="{FF2B5EF4-FFF2-40B4-BE49-F238E27FC236}">
                      <a16:creationId xmlns:a16="http://schemas.microsoft.com/office/drawing/2014/main" id="{7E262CFC-88EB-454C-8608-0F1E2B2B1E4A}"/>
                    </a:ext>
                  </a:extLst>
                </p:cNvPr>
                <p:cNvSpPr>
                  <a:spLocks/>
                </p:cNvSpPr>
                <p:nvPr/>
              </p:nvSpPr>
              <p:spPr bwMode="gray">
                <a:xfrm>
                  <a:off x="1679" y="3041"/>
                  <a:ext cx="448" cy="103"/>
                </a:xfrm>
                <a:custGeom>
                  <a:avLst/>
                  <a:gdLst>
                    <a:gd name="T0" fmla="*/ 0 w 366"/>
                    <a:gd name="T1" fmla="*/ 49 h 84"/>
                    <a:gd name="T2" fmla="*/ 35 w 366"/>
                    <a:gd name="T3" fmla="*/ 84 h 84"/>
                    <a:gd name="T4" fmla="*/ 331 w 366"/>
                    <a:gd name="T5" fmla="*/ 84 h 84"/>
                    <a:gd name="T6" fmla="*/ 366 w 366"/>
                    <a:gd name="T7" fmla="*/ 49 h 84"/>
                    <a:gd name="T8" fmla="*/ 366 w 366"/>
                    <a:gd name="T9" fmla="*/ 35 h 84"/>
                    <a:gd name="T10" fmla="*/ 331 w 366"/>
                    <a:gd name="T11" fmla="*/ 0 h 84"/>
                    <a:gd name="T12" fmla="*/ 35 w 366"/>
                    <a:gd name="T13" fmla="*/ 0 h 84"/>
                    <a:gd name="T14" fmla="*/ 0 w 366"/>
                    <a:gd name="T15" fmla="*/ 35 h 84"/>
                    <a:gd name="T16" fmla="*/ 0 w 366"/>
                    <a:gd name="T17"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84">
                      <a:moveTo>
                        <a:pt x="0" y="49"/>
                      </a:moveTo>
                      <a:cubicBezTo>
                        <a:pt x="0" y="68"/>
                        <a:pt x="16" y="84"/>
                        <a:pt x="35" y="84"/>
                      </a:cubicBezTo>
                      <a:cubicBezTo>
                        <a:pt x="331" y="84"/>
                        <a:pt x="331" y="84"/>
                        <a:pt x="331" y="84"/>
                      </a:cubicBezTo>
                      <a:cubicBezTo>
                        <a:pt x="350" y="84"/>
                        <a:pt x="366" y="68"/>
                        <a:pt x="366" y="49"/>
                      </a:cubicBezTo>
                      <a:cubicBezTo>
                        <a:pt x="366" y="35"/>
                        <a:pt x="366" y="35"/>
                        <a:pt x="366" y="35"/>
                      </a:cubicBezTo>
                      <a:cubicBezTo>
                        <a:pt x="366" y="16"/>
                        <a:pt x="350" y="0"/>
                        <a:pt x="331" y="0"/>
                      </a:cubicBezTo>
                      <a:cubicBezTo>
                        <a:pt x="35" y="0"/>
                        <a:pt x="35" y="0"/>
                        <a:pt x="35" y="0"/>
                      </a:cubicBezTo>
                      <a:cubicBezTo>
                        <a:pt x="16" y="0"/>
                        <a:pt x="0" y="16"/>
                        <a:pt x="0" y="35"/>
                      </a:cubicBezTo>
                      <a:lnTo>
                        <a:pt x="0" y="49"/>
                      </a:lnTo>
                      <a:close/>
                    </a:path>
                  </a:pathLst>
                </a:custGeom>
                <a:solidFill>
                  <a:srgbClr val="2C9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72" name="Freeform 389">
                  <a:extLst>
                    <a:ext uri="{FF2B5EF4-FFF2-40B4-BE49-F238E27FC236}">
                      <a16:creationId xmlns:a16="http://schemas.microsoft.com/office/drawing/2014/main" id="{27C464AA-FF42-4BEE-966B-875F43E500A9}"/>
                    </a:ext>
                  </a:extLst>
                </p:cNvPr>
                <p:cNvSpPr>
                  <a:spLocks/>
                </p:cNvSpPr>
                <p:nvPr/>
              </p:nvSpPr>
              <p:spPr bwMode="gray">
                <a:xfrm>
                  <a:off x="1738" y="3450"/>
                  <a:ext cx="629" cy="60"/>
                </a:xfrm>
                <a:custGeom>
                  <a:avLst/>
                  <a:gdLst>
                    <a:gd name="T0" fmla="*/ 0 w 514"/>
                    <a:gd name="T1" fmla="*/ 37 h 49"/>
                    <a:gd name="T2" fmla="*/ 13 w 514"/>
                    <a:gd name="T3" fmla="*/ 49 h 49"/>
                    <a:gd name="T4" fmla="*/ 502 w 514"/>
                    <a:gd name="T5" fmla="*/ 49 h 49"/>
                    <a:gd name="T6" fmla="*/ 514 w 514"/>
                    <a:gd name="T7" fmla="*/ 37 h 49"/>
                    <a:gd name="T8" fmla="*/ 514 w 514"/>
                    <a:gd name="T9" fmla="*/ 13 h 49"/>
                    <a:gd name="T10" fmla="*/ 502 w 514"/>
                    <a:gd name="T11" fmla="*/ 0 h 49"/>
                    <a:gd name="T12" fmla="*/ 13 w 514"/>
                    <a:gd name="T13" fmla="*/ 0 h 49"/>
                    <a:gd name="T14" fmla="*/ 0 w 514"/>
                    <a:gd name="T15" fmla="*/ 13 h 49"/>
                    <a:gd name="T16" fmla="*/ 0 w 514"/>
                    <a:gd name="T17"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4" h="49">
                      <a:moveTo>
                        <a:pt x="0" y="37"/>
                      </a:moveTo>
                      <a:cubicBezTo>
                        <a:pt x="0" y="44"/>
                        <a:pt x="5" y="49"/>
                        <a:pt x="13" y="49"/>
                      </a:cubicBezTo>
                      <a:cubicBezTo>
                        <a:pt x="502" y="49"/>
                        <a:pt x="502" y="49"/>
                        <a:pt x="502" y="49"/>
                      </a:cubicBezTo>
                      <a:cubicBezTo>
                        <a:pt x="509" y="49"/>
                        <a:pt x="514" y="44"/>
                        <a:pt x="514" y="37"/>
                      </a:cubicBezTo>
                      <a:cubicBezTo>
                        <a:pt x="514" y="13"/>
                        <a:pt x="514" y="13"/>
                        <a:pt x="514" y="13"/>
                      </a:cubicBezTo>
                      <a:cubicBezTo>
                        <a:pt x="514" y="6"/>
                        <a:pt x="509" y="0"/>
                        <a:pt x="502" y="0"/>
                      </a:cubicBezTo>
                      <a:cubicBezTo>
                        <a:pt x="13" y="0"/>
                        <a:pt x="13" y="0"/>
                        <a:pt x="13" y="0"/>
                      </a:cubicBezTo>
                      <a:cubicBezTo>
                        <a:pt x="5" y="0"/>
                        <a:pt x="0" y="6"/>
                        <a:pt x="0" y="13"/>
                      </a:cubicBezTo>
                      <a:lnTo>
                        <a:pt x="0" y="37"/>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73" name="Rectangle 390">
                  <a:extLst>
                    <a:ext uri="{FF2B5EF4-FFF2-40B4-BE49-F238E27FC236}">
                      <a16:creationId xmlns:a16="http://schemas.microsoft.com/office/drawing/2014/main" id="{97376EA7-1592-4799-A883-02C1A1DE5A79}"/>
                    </a:ext>
                  </a:extLst>
                </p:cNvPr>
                <p:cNvSpPr>
                  <a:spLocks noChangeArrowheads="1"/>
                </p:cNvSpPr>
                <p:nvPr/>
              </p:nvSpPr>
              <p:spPr bwMode="gray">
                <a:xfrm>
                  <a:off x="2027" y="3166"/>
                  <a:ext cx="51" cy="127"/>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74" name="Rectangle 391">
                  <a:extLst>
                    <a:ext uri="{FF2B5EF4-FFF2-40B4-BE49-F238E27FC236}">
                      <a16:creationId xmlns:a16="http://schemas.microsoft.com/office/drawing/2014/main" id="{83928FC9-0932-4102-98CB-01CD16378B0C}"/>
                    </a:ext>
                  </a:extLst>
                </p:cNvPr>
                <p:cNvSpPr>
                  <a:spLocks noChangeArrowheads="1"/>
                </p:cNvSpPr>
                <p:nvPr/>
              </p:nvSpPr>
              <p:spPr bwMode="gray">
                <a:xfrm>
                  <a:off x="2017" y="3293"/>
                  <a:ext cx="71" cy="70"/>
                </a:xfrm>
                <a:prstGeom prst="rect">
                  <a:avLst/>
                </a:prstGeom>
                <a:solidFill>
                  <a:srgbClr val="5D6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75" name="Rectangle 392">
                  <a:extLst>
                    <a:ext uri="{FF2B5EF4-FFF2-40B4-BE49-F238E27FC236}">
                      <a16:creationId xmlns:a16="http://schemas.microsoft.com/office/drawing/2014/main" id="{DFDB0354-91F7-450C-858A-9AACC578FA07}"/>
                    </a:ext>
                  </a:extLst>
                </p:cNvPr>
                <p:cNvSpPr>
                  <a:spLocks noChangeArrowheads="1"/>
                </p:cNvSpPr>
                <p:nvPr/>
              </p:nvSpPr>
              <p:spPr bwMode="gray">
                <a:xfrm>
                  <a:off x="1999" y="3363"/>
                  <a:ext cx="107" cy="87"/>
                </a:xfrm>
                <a:prstGeom prst="rect">
                  <a:avLst/>
                </a:prstGeom>
                <a:solidFill>
                  <a:srgbClr val="5D6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76" name="Freeform 393">
                  <a:extLst>
                    <a:ext uri="{FF2B5EF4-FFF2-40B4-BE49-F238E27FC236}">
                      <a16:creationId xmlns:a16="http://schemas.microsoft.com/office/drawing/2014/main" id="{95239B71-3975-47DD-B402-945558053E23}"/>
                    </a:ext>
                  </a:extLst>
                </p:cNvPr>
                <p:cNvSpPr>
                  <a:spLocks/>
                </p:cNvSpPr>
                <p:nvPr/>
              </p:nvSpPr>
              <p:spPr bwMode="gray">
                <a:xfrm>
                  <a:off x="2052" y="3450"/>
                  <a:ext cx="133" cy="60"/>
                </a:xfrm>
                <a:custGeom>
                  <a:avLst/>
                  <a:gdLst>
                    <a:gd name="T0" fmla="*/ 0 w 108"/>
                    <a:gd name="T1" fmla="*/ 0 h 49"/>
                    <a:gd name="T2" fmla="*/ 95 w 108"/>
                    <a:gd name="T3" fmla="*/ 0 h 49"/>
                    <a:gd name="T4" fmla="*/ 108 w 108"/>
                    <a:gd name="T5" fmla="*/ 13 h 49"/>
                    <a:gd name="T6" fmla="*/ 108 w 108"/>
                    <a:gd name="T7" fmla="*/ 37 h 49"/>
                    <a:gd name="T8" fmla="*/ 95 w 108"/>
                    <a:gd name="T9" fmla="*/ 49 h 49"/>
                    <a:gd name="T10" fmla="*/ 0 w 108"/>
                    <a:gd name="T11" fmla="*/ 49 h 49"/>
                    <a:gd name="T12" fmla="*/ 0 w 108"/>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08" h="49">
                      <a:moveTo>
                        <a:pt x="0" y="0"/>
                      </a:moveTo>
                      <a:cubicBezTo>
                        <a:pt x="95" y="0"/>
                        <a:pt x="95" y="0"/>
                        <a:pt x="95" y="0"/>
                      </a:cubicBezTo>
                      <a:cubicBezTo>
                        <a:pt x="102" y="0"/>
                        <a:pt x="108" y="6"/>
                        <a:pt x="108" y="13"/>
                      </a:cubicBezTo>
                      <a:cubicBezTo>
                        <a:pt x="108" y="37"/>
                        <a:pt x="108" y="37"/>
                        <a:pt x="108" y="37"/>
                      </a:cubicBezTo>
                      <a:cubicBezTo>
                        <a:pt x="108" y="44"/>
                        <a:pt x="102" y="49"/>
                        <a:pt x="95" y="49"/>
                      </a:cubicBezTo>
                      <a:cubicBezTo>
                        <a:pt x="0" y="49"/>
                        <a:pt x="0" y="49"/>
                        <a:pt x="0" y="49"/>
                      </a:cubicBezTo>
                      <a:lnTo>
                        <a:pt x="0" y="0"/>
                      </a:lnTo>
                      <a:close/>
                    </a:path>
                  </a:pathLst>
                </a:custGeom>
                <a:solidFill>
                  <a:srgbClr val="6E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77" name="Oval 394">
                  <a:extLst>
                    <a:ext uri="{FF2B5EF4-FFF2-40B4-BE49-F238E27FC236}">
                      <a16:creationId xmlns:a16="http://schemas.microsoft.com/office/drawing/2014/main" id="{2342C914-D3E7-4581-8D01-54A5B6F56F0A}"/>
                    </a:ext>
                  </a:extLst>
                </p:cNvPr>
                <p:cNvSpPr>
                  <a:spLocks noChangeArrowheads="1"/>
                </p:cNvSpPr>
                <p:nvPr/>
              </p:nvSpPr>
              <p:spPr bwMode="gray">
                <a:xfrm>
                  <a:off x="2291" y="3548"/>
                  <a:ext cx="58" cy="57"/>
                </a:xfrm>
                <a:prstGeom prst="ellipse">
                  <a:avLst/>
                </a:pr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78" name="Freeform 395">
                  <a:extLst>
                    <a:ext uri="{FF2B5EF4-FFF2-40B4-BE49-F238E27FC236}">
                      <a16:creationId xmlns:a16="http://schemas.microsoft.com/office/drawing/2014/main" id="{D403D3A5-51E5-49CC-9BE1-BEF23F66F648}"/>
                    </a:ext>
                  </a:extLst>
                </p:cNvPr>
                <p:cNvSpPr>
                  <a:spLocks/>
                </p:cNvSpPr>
                <p:nvPr/>
              </p:nvSpPr>
              <p:spPr bwMode="gray">
                <a:xfrm>
                  <a:off x="2274" y="3523"/>
                  <a:ext cx="91" cy="36"/>
                </a:xfrm>
                <a:custGeom>
                  <a:avLst/>
                  <a:gdLst>
                    <a:gd name="T0" fmla="*/ 8 w 74"/>
                    <a:gd name="T1" fmla="*/ 28 h 29"/>
                    <a:gd name="T2" fmla="*/ 14 w 74"/>
                    <a:gd name="T3" fmla="*/ 26 h 29"/>
                    <a:gd name="T4" fmla="*/ 37 w 74"/>
                    <a:gd name="T5" fmla="*/ 14 h 29"/>
                    <a:gd name="T6" fmla="*/ 61 w 74"/>
                    <a:gd name="T7" fmla="*/ 26 h 29"/>
                    <a:gd name="T8" fmla="*/ 71 w 74"/>
                    <a:gd name="T9" fmla="*/ 27 h 29"/>
                    <a:gd name="T10" fmla="*/ 72 w 74"/>
                    <a:gd name="T11" fmla="*/ 17 h 29"/>
                    <a:gd name="T12" fmla="*/ 37 w 74"/>
                    <a:gd name="T13" fmla="*/ 0 h 29"/>
                    <a:gd name="T14" fmla="*/ 3 w 74"/>
                    <a:gd name="T15" fmla="*/ 17 h 29"/>
                    <a:gd name="T16" fmla="*/ 4 w 74"/>
                    <a:gd name="T17" fmla="*/ 27 h 29"/>
                    <a:gd name="T18" fmla="*/ 8 w 74"/>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29">
                      <a:moveTo>
                        <a:pt x="8" y="28"/>
                      </a:moveTo>
                      <a:cubicBezTo>
                        <a:pt x="10" y="28"/>
                        <a:pt x="13" y="28"/>
                        <a:pt x="14" y="26"/>
                      </a:cubicBezTo>
                      <a:cubicBezTo>
                        <a:pt x="20" y="18"/>
                        <a:pt x="28" y="14"/>
                        <a:pt x="37" y="14"/>
                      </a:cubicBezTo>
                      <a:cubicBezTo>
                        <a:pt x="47" y="14"/>
                        <a:pt x="55" y="18"/>
                        <a:pt x="61" y="26"/>
                      </a:cubicBezTo>
                      <a:cubicBezTo>
                        <a:pt x="63" y="29"/>
                        <a:pt x="68" y="29"/>
                        <a:pt x="71" y="27"/>
                      </a:cubicBezTo>
                      <a:cubicBezTo>
                        <a:pt x="74" y="25"/>
                        <a:pt x="74" y="20"/>
                        <a:pt x="72" y="17"/>
                      </a:cubicBezTo>
                      <a:cubicBezTo>
                        <a:pt x="64" y="6"/>
                        <a:pt x="51" y="0"/>
                        <a:pt x="37" y="0"/>
                      </a:cubicBezTo>
                      <a:cubicBezTo>
                        <a:pt x="24" y="0"/>
                        <a:pt x="11" y="6"/>
                        <a:pt x="3" y="17"/>
                      </a:cubicBezTo>
                      <a:cubicBezTo>
                        <a:pt x="0" y="20"/>
                        <a:pt x="1" y="25"/>
                        <a:pt x="4" y="27"/>
                      </a:cubicBezTo>
                      <a:cubicBezTo>
                        <a:pt x="5" y="28"/>
                        <a:pt x="7" y="28"/>
                        <a:pt x="8" y="28"/>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79" name="Oval 396">
                  <a:extLst>
                    <a:ext uri="{FF2B5EF4-FFF2-40B4-BE49-F238E27FC236}">
                      <a16:creationId xmlns:a16="http://schemas.microsoft.com/office/drawing/2014/main" id="{BBED4CA6-FB45-4DBA-9134-3319D817E5BB}"/>
                    </a:ext>
                  </a:extLst>
                </p:cNvPr>
                <p:cNvSpPr>
                  <a:spLocks noChangeArrowheads="1"/>
                </p:cNvSpPr>
                <p:nvPr/>
              </p:nvSpPr>
              <p:spPr bwMode="gray">
                <a:xfrm>
                  <a:off x="2106" y="3548"/>
                  <a:ext cx="58" cy="57"/>
                </a:xfrm>
                <a:prstGeom prst="ellipse">
                  <a:avLst/>
                </a:pr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80" name="Freeform 397">
                  <a:extLst>
                    <a:ext uri="{FF2B5EF4-FFF2-40B4-BE49-F238E27FC236}">
                      <a16:creationId xmlns:a16="http://schemas.microsoft.com/office/drawing/2014/main" id="{ED5CEBEF-1507-417F-A9EE-A7F173720432}"/>
                    </a:ext>
                  </a:extLst>
                </p:cNvPr>
                <p:cNvSpPr>
                  <a:spLocks/>
                </p:cNvSpPr>
                <p:nvPr/>
              </p:nvSpPr>
              <p:spPr bwMode="gray">
                <a:xfrm>
                  <a:off x="2090" y="3523"/>
                  <a:ext cx="91" cy="36"/>
                </a:xfrm>
                <a:custGeom>
                  <a:avLst/>
                  <a:gdLst>
                    <a:gd name="T0" fmla="*/ 8 w 74"/>
                    <a:gd name="T1" fmla="*/ 28 h 29"/>
                    <a:gd name="T2" fmla="*/ 13 w 74"/>
                    <a:gd name="T3" fmla="*/ 26 h 29"/>
                    <a:gd name="T4" fmla="*/ 37 w 74"/>
                    <a:gd name="T5" fmla="*/ 14 h 29"/>
                    <a:gd name="T6" fmla="*/ 60 w 74"/>
                    <a:gd name="T7" fmla="*/ 26 h 29"/>
                    <a:gd name="T8" fmla="*/ 70 w 74"/>
                    <a:gd name="T9" fmla="*/ 27 h 29"/>
                    <a:gd name="T10" fmla="*/ 71 w 74"/>
                    <a:gd name="T11" fmla="*/ 17 h 29"/>
                    <a:gd name="T12" fmla="*/ 37 w 74"/>
                    <a:gd name="T13" fmla="*/ 0 h 29"/>
                    <a:gd name="T14" fmla="*/ 2 w 74"/>
                    <a:gd name="T15" fmla="*/ 17 h 29"/>
                    <a:gd name="T16" fmla="*/ 3 w 74"/>
                    <a:gd name="T17" fmla="*/ 27 h 29"/>
                    <a:gd name="T18" fmla="*/ 8 w 74"/>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29">
                      <a:moveTo>
                        <a:pt x="8" y="28"/>
                      </a:moveTo>
                      <a:cubicBezTo>
                        <a:pt x="10" y="28"/>
                        <a:pt x="12" y="28"/>
                        <a:pt x="13" y="26"/>
                      </a:cubicBezTo>
                      <a:cubicBezTo>
                        <a:pt x="19" y="18"/>
                        <a:pt x="28" y="14"/>
                        <a:pt x="37" y="14"/>
                      </a:cubicBezTo>
                      <a:cubicBezTo>
                        <a:pt x="46" y="14"/>
                        <a:pt x="54" y="18"/>
                        <a:pt x="60" y="26"/>
                      </a:cubicBezTo>
                      <a:cubicBezTo>
                        <a:pt x="63" y="29"/>
                        <a:pt x="67" y="29"/>
                        <a:pt x="70" y="27"/>
                      </a:cubicBezTo>
                      <a:cubicBezTo>
                        <a:pt x="73" y="25"/>
                        <a:pt x="74" y="20"/>
                        <a:pt x="71" y="17"/>
                      </a:cubicBezTo>
                      <a:cubicBezTo>
                        <a:pt x="63" y="6"/>
                        <a:pt x="50" y="0"/>
                        <a:pt x="37" y="0"/>
                      </a:cubicBezTo>
                      <a:cubicBezTo>
                        <a:pt x="23" y="0"/>
                        <a:pt x="10" y="6"/>
                        <a:pt x="2" y="17"/>
                      </a:cubicBezTo>
                      <a:cubicBezTo>
                        <a:pt x="0" y="20"/>
                        <a:pt x="0" y="25"/>
                        <a:pt x="3" y="27"/>
                      </a:cubicBezTo>
                      <a:cubicBezTo>
                        <a:pt x="5" y="28"/>
                        <a:pt x="6" y="28"/>
                        <a:pt x="8" y="28"/>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81" name="Oval 398">
                  <a:extLst>
                    <a:ext uri="{FF2B5EF4-FFF2-40B4-BE49-F238E27FC236}">
                      <a16:creationId xmlns:a16="http://schemas.microsoft.com/office/drawing/2014/main" id="{D705140C-32D9-40BA-A0EF-7C17652A090F}"/>
                    </a:ext>
                  </a:extLst>
                </p:cNvPr>
                <p:cNvSpPr>
                  <a:spLocks noChangeArrowheads="1"/>
                </p:cNvSpPr>
                <p:nvPr/>
              </p:nvSpPr>
              <p:spPr bwMode="gray">
                <a:xfrm>
                  <a:off x="1923" y="3548"/>
                  <a:ext cx="57" cy="57"/>
                </a:xfrm>
                <a:prstGeom prst="ellipse">
                  <a:avLst/>
                </a:pr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82" name="Freeform 399">
                  <a:extLst>
                    <a:ext uri="{FF2B5EF4-FFF2-40B4-BE49-F238E27FC236}">
                      <a16:creationId xmlns:a16="http://schemas.microsoft.com/office/drawing/2014/main" id="{5A48EFD6-8027-4FA7-ABB6-4F5FA94D738B}"/>
                    </a:ext>
                  </a:extLst>
                </p:cNvPr>
                <p:cNvSpPr>
                  <a:spLocks/>
                </p:cNvSpPr>
                <p:nvPr/>
              </p:nvSpPr>
              <p:spPr bwMode="gray">
                <a:xfrm>
                  <a:off x="1906" y="3523"/>
                  <a:ext cx="90" cy="36"/>
                </a:xfrm>
                <a:custGeom>
                  <a:avLst/>
                  <a:gdLst>
                    <a:gd name="T0" fmla="*/ 8 w 74"/>
                    <a:gd name="T1" fmla="*/ 28 h 29"/>
                    <a:gd name="T2" fmla="*/ 14 w 74"/>
                    <a:gd name="T3" fmla="*/ 26 h 29"/>
                    <a:gd name="T4" fmla="*/ 37 w 74"/>
                    <a:gd name="T5" fmla="*/ 14 h 29"/>
                    <a:gd name="T6" fmla="*/ 60 w 74"/>
                    <a:gd name="T7" fmla="*/ 26 h 29"/>
                    <a:gd name="T8" fmla="*/ 70 w 74"/>
                    <a:gd name="T9" fmla="*/ 27 h 29"/>
                    <a:gd name="T10" fmla="*/ 72 w 74"/>
                    <a:gd name="T11" fmla="*/ 17 h 29"/>
                    <a:gd name="T12" fmla="*/ 37 w 74"/>
                    <a:gd name="T13" fmla="*/ 0 h 29"/>
                    <a:gd name="T14" fmla="*/ 2 w 74"/>
                    <a:gd name="T15" fmla="*/ 17 h 29"/>
                    <a:gd name="T16" fmla="*/ 4 w 74"/>
                    <a:gd name="T17" fmla="*/ 27 h 29"/>
                    <a:gd name="T18" fmla="*/ 8 w 74"/>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29">
                      <a:moveTo>
                        <a:pt x="8" y="28"/>
                      </a:moveTo>
                      <a:cubicBezTo>
                        <a:pt x="10" y="28"/>
                        <a:pt x="12" y="28"/>
                        <a:pt x="14" y="26"/>
                      </a:cubicBezTo>
                      <a:cubicBezTo>
                        <a:pt x="19" y="18"/>
                        <a:pt x="28" y="14"/>
                        <a:pt x="37" y="14"/>
                      </a:cubicBezTo>
                      <a:cubicBezTo>
                        <a:pt x="46" y="14"/>
                        <a:pt x="55" y="18"/>
                        <a:pt x="60" y="26"/>
                      </a:cubicBezTo>
                      <a:cubicBezTo>
                        <a:pt x="63" y="29"/>
                        <a:pt x="67" y="29"/>
                        <a:pt x="70" y="27"/>
                      </a:cubicBezTo>
                      <a:cubicBezTo>
                        <a:pt x="74" y="25"/>
                        <a:pt x="74" y="20"/>
                        <a:pt x="72" y="17"/>
                      </a:cubicBezTo>
                      <a:cubicBezTo>
                        <a:pt x="63" y="6"/>
                        <a:pt x="51" y="0"/>
                        <a:pt x="37" y="0"/>
                      </a:cubicBezTo>
                      <a:cubicBezTo>
                        <a:pt x="23" y="0"/>
                        <a:pt x="11" y="6"/>
                        <a:pt x="2" y="17"/>
                      </a:cubicBezTo>
                      <a:cubicBezTo>
                        <a:pt x="0" y="20"/>
                        <a:pt x="1" y="25"/>
                        <a:pt x="4" y="27"/>
                      </a:cubicBezTo>
                      <a:cubicBezTo>
                        <a:pt x="5" y="28"/>
                        <a:pt x="7" y="28"/>
                        <a:pt x="8" y="28"/>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83" name="Freeform 400">
                  <a:extLst>
                    <a:ext uri="{FF2B5EF4-FFF2-40B4-BE49-F238E27FC236}">
                      <a16:creationId xmlns:a16="http://schemas.microsoft.com/office/drawing/2014/main" id="{7AC3B466-A9A9-4BDD-951A-B4CA46F7F8B4}"/>
                    </a:ext>
                  </a:extLst>
                </p:cNvPr>
                <p:cNvSpPr>
                  <a:spLocks/>
                </p:cNvSpPr>
                <p:nvPr/>
              </p:nvSpPr>
              <p:spPr bwMode="gray">
                <a:xfrm>
                  <a:off x="1738" y="3450"/>
                  <a:ext cx="314" cy="60"/>
                </a:xfrm>
                <a:custGeom>
                  <a:avLst/>
                  <a:gdLst>
                    <a:gd name="T0" fmla="*/ 13 w 257"/>
                    <a:gd name="T1" fmla="*/ 0 h 49"/>
                    <a:gd name="T2" fmla="*/ 257 w 257"/>
                    <a:gd name="T3" fmla="*/ 0 h 49"/>
                    <a:gd name="T4" fmla="*/ 257 w 257"/>
                    <a:gd name="T5" fmla="*/ 49 h 49"/>
                    <a:gd name="T6" fmla="*/ 13 w 257"/>
                    <a:gd name="T7" fmla="*/ 49 h 49"/>
                    <a:gd name="T8" fmla="*/ 0 w 257"/>
                    <a:gd name="T9" fmla="*/ 37 h 49"/>
                    <a:gd name="T10" fmla="*/ 0 w 257"/>
                    <a:gd name="T11" fmla="*/ 13 h 49"/>
                    <a:gd name="T12" fmla="*/ 13 w 257"/>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57" h="49">
                      <a:moveTo>
                        <a:pt x="13" y="0"/>
                      </a:moveTo>
                      <a:cubicBezTo>
                        <a:pt x="257" y="0"/>
                        <a:pt x="257" y="0"/>
                        <a:pt x="257" y="0"/>
                      </a:cubicBezTo>
                      <a:cubicBezTo>
                        <a:pt x="257" y="49"/>
                        <a:pt x="257" y="49"/>
                        <a:pt x="257" y="49"/>
                      </a:cubicBezTo>
                      <a:cubicBezTo>
                        <a:pt x="13" y="49"/>
                        <a:pt x="13" y="49"/>
                        <a:pt x="13" y="49"/>
                      </a:cubicBezTo>
                      <a:cubicBezTo>
                        <a:pt x="5" y="49"/>
                        <a:pt x="0" y="44"/>
                        <a:pt x="0" y="37"/>
                      </a:cubicBezTo>
                      <a:cubicBezTo>
                        <a:pt x="0" y="13"/>
                        <a:pt x="0" y="13"/>
                        <a:pt x="0" y="13"/>
                      </a:cubicBezTo>
                      <a:cubicBezTo>
                        <a:pt x="0" y="6"/>
                        <a:pt x="5" y="0"/>
                        <a:pt x="13" y="0"/>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84" name="Oval 401">
                  <a:extLst>
                    <a:ext uri="{FF2B5EF4-FFF2-40B4-BE49-F238E27FC236}">
                      <a16:creationId xmlns:a16="http://schemas.microsoft.com/office/drawing/2014/main" id="{E65A66C9-41FC-4B6B-8819-FF366159E05D}"/>
                    </a:ext>
                  </a:extLst>
                </p:cNvPr>
                <p:cNvSpPr>
                  <a:spLocks noChangeArrowheads="1"/>
                </p:cNvSpPr>
                <p:nvPr/>
              </p:nvSpPr>
              <p:spPr bwMode="gray">
                <a:xfrm>
                  <a:off x="1738" y="3548"/>
                  <a:ext cx="57" cy="57"/>
                </a:xfrm>
                <a:prstGeom prst="ellipse">
                  <a:avLst/>
                </a:pr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85" name="Freeform 402">
                  <a:extLst>
                    <a:ext uri="{FF2B5EF4-FFF2-40B4-BE49-F238E27FC236}">
                      <a16:creationId xmlns:a16="http://schemas.microsoft.com/office/drawing/2014/main" id="{E9634201-82FB-4320-B791-1929C1A53D7D}"/>
                    </a:ext>
                  </a:extLst>
                </p:cNvPr>
                <p:cNvSpPr>
                  <a:spLocks/>
                </p:cNvSpPr>
                <p:nvPr/>
              </p:nvSpPr>
              <p:spPr bwMode="gray">
                <a:xfrm>
                  <a:off x="1721" y="3523"/>
                  <a:ext cx="90" cy="36"/>
                </a:xfrm>
                <a:custGeom>
                  <a:avLst/>
                  <a:gdLst>
                    <a:gd name="T0" fmla="*/ 8 w 74"/>
                    <a:gd name="T1" fmla="*/ 28 h 29"/>
                    <a:gd name="T2" fmla="*/ 14 w 74"/>
                    <a:gd name="T3" fmla="*/ 26 h 29"/>
                    <a:gd name="T4" fmla="*/ 37 w 74"/>
                    <a:gd name="T5" fmla="*/ 14 h 29"/>
                    <a:gd name="T6" fmla="*/ 61 w 74"/>
                    <a:gd name="T7" fmla="*/ 26 h 29"/>
                    <a:gd name="T8" fmla="*/ 71 w 74"/>
                    <a:gd name="T9" fmla="*/ 27 h 29"/>
                    <a:gd name="T10" fmla="*/ 72 w 74"/>
                    <a:gd name="T11" fmla="*/ 17 h 29"/>
                    <a:gd name="T12" fmla="*/ 37 w 74"/>
                    <a:gd name="T13" fmla="*/ 0 h 29"/>
                    <a:gd name="T14" fmla="*/ 3 w 74"/>
                    <a:gd name="T15" fmla="*/ 17 h 29"/>
                    <a:gd name="T16" fmla="*/ 4 w 74"/>
                    <a:gd name="T17" fmla="*/ 27 h 29"/>
                    <a:gd name="T18" fmla="*/ 8 w 74"/>
                    <a:gd name="T19"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29">
                      <a:moveTo>
                        <a:pt x="8" y="28"/>
                      </a:moveTo>
                      <a:cubicBezTo>
                        <a:pt x="11" y="28"/>
                        <a:pt x="13" y="28"/>
                        <a:pt x="14" y="26"/>
                      </a:cubicBezTo>
                      <a:cubicBezTo>
                        <a:pt x="20" y="18"/>
                        <a:pt x="28" y="14"/>
                        <a:pt x="37" y="14"/>
                      </a:cubicBezTo>
                      <a:cubicBezTo>
                        <a:pt x="47" y="14"/>
                        <a:pt x="55" y="18"/>
                        <a:pt x="61" y="26"/>
                      </a:cubicBezTo>
                      <a:cubicBezTo>
                        <a:pt x="63" y="29"/>
                        <a:pt x="68" y="29"/>
                        <a:pt x="71" y="27"/>
                      </a:cubicBezTo>
                      <a:cubicBezTo>
                        <a:pt x="74" y="25"/>
                        <a:pt x="74" y="20"/>
                        <a:pt x="72" y="17"/>
                      </a:cubicBezTo>
                      <a:cubicBezTo>
                        <a:pt x="64" y="6"/>
                        <a:pt x="51" y="0"/>
                        <a:pt x="37" y="0"/>
                      </a:cubicBezTo>
                      <a:cubicBezTo>
                        <a:pt x="24" y="0"/>
                        <a:pt x="11" y="6"/>
                        <a:pt x="3" y="17"/>
                      </a:cubicBezTo>
                      <a:cubicBezTo>
                        <a:pt x="0" y="20"/>
                        <a:pt x="1" y="25"/>
                        <a:pt x="4" y="27"/>
                      </a:cubicBezTo>
                      <a:cubicBezTo>
                        <a:pt x="5" y="28"/>
                        <a:pt x="7" y="28"/>
                        <a:pt x="8" y="28"/>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86" name="Freeform 403">
                  <a:extLst>
                    <a:ext uri="{FF2B5EF4-FFF2-40B4-BE49-F238E27FC236}">
                      <a16:creationId xmlns:a16="http://schemas.microsoft.com/office/drawing/2014/main" id="{818A536A-0A05-48C4-9A57-AD291AD916CF}"/>
                    </a:ext>
                  </a:extLst>
                </p:cNvPr>
                <p:cNvSpPr>
                  <a:spLocks/>
                </p:cNvSpPr>
                <p:nvPr/>
              </p:nvSpPr>
              <p:spPr bwMode="gray">
                <a:xfrm>
                  <a:off x="1756" y="3144"/>
                  <a:ext cx="598" cy="22"/>
                </a:xfrm>
                <a:custGeom>
                  <a:avLst/>
                  <a:gdLst>
                    <a:gd name="T0" fmla="*/ 488 w 488"/>
                    <a:gd name="T1" fmla="*/ 9 h 18"/>
                    <a:gd name="T2" fmla="*/ 479 w 488"/>
                    <a:gd name="T3" fmla="*/ 18 h 18"/>
                    <a:gd name="T4" fmla="*/ 9 w 488"/>
                    <a:gd name="T5" fmla="*/ 18 h 18"/>
                    <a:gd name="T6" fmla="*/ 0 w 488"/>
                    <a:gd name="T7" fmla="*/ 9 h 18"/>
                    <a:gd name="T8" fmla="*/ 0 w 488"/>
                    <a:gd name="T9" fmla="*/ 0 h 18"/>
                    <a:gd name="T10" fmla="*/ 488 w 488"/>
                    <a:gd name="T11" fmla="*/ 0 h 18"/>
                    <a:gd name="T12" fmla="*/ 488 w 488"/>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488" h="18">
                      <a:moveTo>
                        <a:pt x="488" y="9"/>
                      </a:moveTo>
                      <a:cubicBezTo>
                        <a:pt x="488" y="14"/>
                        <a:pt x="484" y="18"/>
                        <a:pt x="479" y="18"/>
                      </a:cubicBezTo>
                      <a:cubicBezTo>
                        <a:pt x="9" y="18"/>
                        <a:pt x="9" y="18"/>
                        <a:pt x="9" y="18"/>
                      </a:cubicBezTo>
                      <a:cubicBezTo>
                        <a:pt x="4" y="18"/>
                        <a:pt x="0" y="14"/>
                        <a:pt x="0" y="9"/>
                      </a:cubicBezTo>
                      <a:cubicBezTo>
                        <a:pt x="0" y="0"/>
                        <a:pt x="0" y="0"/>
                        <a:pt x="0" y="0"/>
                      </a:cubicBezTo>
                      <a:cubicBezTo>
                        <a:pt x="488" y="0"/>
                        <a:pt x="488" y="0"/>
                        <a:pt x="488" y="0"/>
                      </a:cubicBezTo>
                      <a:lnTo>
                        <a:pt x="488" y="9"/>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87" name="Freeform 404">
                  <a:extLst>
                    <a:ext uri="{FF2B5EF4-FFF2-40B4-BE49-F238E27FC236}">
                      <a16:creationId xmlns:a16="http://schemas.microsoft.com/office/drawing/2014/main" id="{117B90B4-746A-4F80-B701-9816B5747D5C}"/>
                    </a:ext>
                  </a:extLst>
                </p:cNvPr>
                <p:cNvSpPr>
                  <a:spLocks/>
                </p:cNvSpPr>
                <p:nvPr/>
              </p:nvSpPr>
              <p:spPr bwMode="gray">
                <a:xfrm>
                  <a:off x="1801" y="2792"/>
                  <a:ext cx="741" cy="693"/>
                </a:xfrm>
                <a:custGeom>
                  <a:avLst/>
                  <a:gdLst>
                    <a:gd name="T0" fmla="*/ 585 w 605"/>
                    <a:gd name="T1" fmla="*/ 151 h 566"/>
                    <a:gd name="T2" fmla="*/ 584 w 605"/>
                    <a:gd name="T3" fmla="*/ 127 h 566"/>
                    <a:gd name="T4" fmla="*/ 510 w 605"/>
                    <a:gd name="T5" fmla="*/ 51 h 566"/>
                    <a:gd name="T6" fmla="*/ 272 w 605"/>
                    <a:gd name="T7" fmla="*/ 52 h 566"/>
                    <a:gd name="T8" fmla="*/ 261 w 605"/>
                    <a:gd name="T9" fmla="*/ 9 h 566"/>
                    <a:gd name="T10" fmla="*/ 169 w 605"/>
                    <a:gd name="T11" fmla="*/ 15 h 566"/>
                    <a:gd name="T12" fmla="*/ 18 w 605"/>
                    <a:gd name="T13" fmla="*/ 0 h 566"/>
                    <a:gd name="T14" fmla="*/ 18 w 605"/>
                    <a:gd name="T15" fmla="*/ 1 h 566"/>
                    <a:gd name="T16" fmla="*/ 0 w 605"/>
                    <a:gd name="T17" fmla="*/ 95 h 566"/>
                    <a:gd name="T18" fmla="*/ 119 w 605"/>
                    <a:gd name="T19" fmla="*/ 211 h 566"/>
                    <a:gd name="T20" fmla="*/ 445 w 605"/>
                    <a:gd name="T21" fmla="*/ 211 h 566"/>
                    <a:gd name="T22" fmla="*/ 445 w 605"/>
                    <a:gd name="T23" fmla="*/ 243 h 566"/>
                    <a:gd name="T24" fmla="*/ 500 w 605"/>
                    <a:gd name="T25" fmla="*/ 552 h 566"/>
                    <a:gd name="T26" fmla="*/ 605 w 605"/>
                    <a:gd name="T27" fmla="*/ 533 h 566"/>
                    <a:gd name="T28" fmla="*/ 585 w 605"/>
                    <a:gd name="T29" fmla="*/ 151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5" h="566">
                      <a:moveTo>
                        <a:pt x="585" y="151"/>
                      </a:moveTo>
                      <a:cubicBezTo>
                        <a:pt x="585" y="142"/>
                        <a:pt x="585" y="135"/>
                        <a:pt x="584" y="127"/>
                      </a:cubicBezTo>
                      <a:cubicBezTo>
                        <a:pt x="582" y="85"/>
                        <a:pt x="550" y="50"/>
                        <a:pt x="510" y="51"/>
                      </a:cubicBezTo>
                      <a:cubicBezTo>
                        <a:pt x="272" y="52"/>
                        <a:pt x="272" y="52"/>
                        <a:pt x="272" y="52"/>
                      </a:cubicBezTo>
                      <a:cubicBezTo>
                        <a:pt x="269" y="32"/>
                        <a:pt x="264" y="18"/>
                        <a:pt x="261" y="9"/>
                      </a:cubicBezTo>
                      <a:cubicBezTo>
                        <a:pt x="235" y="12"/>
                        <a:pt x="204" y="15"/>
                        <a:pt x="169" y="15"/>
                      </a:cubicBezTo>
                      <a:cubicBezTo>
                        <a:pt x="92" y="15"/>
                        <a:pt x="33" y="3"/>
                        <a:pt x="18" y="0"/>
                      </a:cubicBezTo>
                      <a:cubicBezTo>
                        <a:pt x="18" y="1"/>
                        <a:pt x="18" y="1"/>
                        <a:pt x="18" y="1"/>
                      </a:cubicBezTo>
                      <a:cubicBezTo>
                        <a:pt x="17" y="2"/>
                        <a:pt x="0" y="35"/>
                        <a:pt x="0" y="95"/>
                      </a:cubicBezTo>
                      <a:cubicBezTo>
                        <a:pt x="0" y="158"/>
                        <a:pt x="55" y="211"/>
                        <a:pt x="119" y="211"/>
                      </a:cubicBezTo>
                      <a:cubicBezTo>
                        <a:pt x="445" y="211"/>
                        <a:pt x="445" y="211"/>
                        <a:pt x="445" y="211"/>
                      </a:cubicBezTo>
                      <a:cubicBezTo>
                        <a:pt x="445" y="222"/>
                        <a:pt x="444" y="234"/>
                        <a:pt x="445" y="243"/>
                      </a:cubicBezTo>
                      <a:cubicBezTo>
                        <a:pt x="447" y="318"/>
                        <a:pt x="495" y="535"/>
                        <a:pt x="500" y="552"/>
                      </a:cubicBezTo>
                      <a:cubicBezTo>
                        <a:pt x="544" y="566"/>
                        <a:pt x="598" y="543"/>
                        <a:pt x="605" y="533"/>
                      </a:cubicBezTo>
                      <a:cubicBezTo>
                        <a:pt x="605" y="526"/>
                        <a:pt x="587" y="166"/>
                        <a:pt x="585" y="151"/>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88" name="Freeform 405">
                  <a:extLst>
                    <a:ext uri="{FF2B5EF4-FFF2-40B4-BE49-F238E27FC236}">
                      <a16:creationId xmlns:a16="http://schemas.microsoft.com/office/drawing/2014/main" id="{554F0634-1114-422E-A276-20C2692855DB}"/>
                    </a:ext>
                  </a:extLst>
                </p:cNvPr>
                <p:cNvSpPr>
                  <a:spLocks/>
                </p:cNvSpPr>
                <p:nvPr/>
              </p:nvSpPr>
              <p:spPr bwMode="gray">
                <a:xfrm>
                  <a:off x="1820" y="2753"/>
                  <a:ext cx="301" cy="58"/>
                </a:xfrm>
                <a:custGeom>
                  <a:avLst/>
                  <a:gdLst>
                    <a:gd name="T0" fmla="*/ 159 w 246"/>
                    <a:gd name="T1" fmla="*/ 16 h 47"/>
                    <a:gd name="T2" fmla="*/ 246 w 246"/>
                    <a:gd name="T3" fmla="*/ 11 h 47"/>
                    <a:gd name="T4" fmla="*/ 246 w 246"/>
                    <a:gd name="T5" fmla="*/ 41 h 47"/>
                    <a:gd name="T6" fmla="*/ 154 w 246"/>
                    <a:gd name="T7" fmla="*/ 47 h 47"/>
                    <a:gd name="T8" fmla="*/ 0 w 246"/>
                    <a:gd name="T9" fmla="*/ 31 h 47"/>
                    <a:gd name="T10" fmla="*/ 0 w 246"/>
                    <a:gd name="T11" fmla="*/ 0 h 47"/>
                    <a:gd name="T12" fmla="*/ 159 w 246"/>
                    <a:gd name="T13" fmla="*/ 16 h 47"/>
                  </a:gdLst>
                  <a:ahLst/>
                  <a:cxnLst>
                    <a:cxn ang="0">
                      <a:pos x="T0" y="T1"/>
                    </a:cxn>
                    <a:cxn ang="0">
                      <a:pos x="T2" y="T3"/>
                    </a:cxn>
                    <a:cxn ang="0">
                      <a:pos x="T4" y="T5"/>
                    </a:cxn>
                    <a:cxn ang="0">
                      <a:pos x="T6" y="T7"/>
                    </a:cxn>
                    <a:cxn ang="0">
                      <a:pos x="T8" y="T9"/>
                    </a:cxn>
                    <a:cxn ang="0">
                      <a:pos x="T10" y="T11"/>
                    </a:cxn>
                    <a:cxn ang="0">
                      <a:pos x="T12" y="T13"/>
                    </a:cxn>
                  </a:cxnLst>
                  <a:rect l="0" t="0" r="r" b="b"/>
                  <a:pathLst>
                    <a:path w="246" h="47">
                      <a:moveTo>
                        <a:pt x="159" y="16"/>
                      </a:moveTo>
                      <a:cubicBezTo>
                        <a:pt x="192" y="16"/>
                        <a:pt x="222" y="13"/>
                        <a:pt x="246" y="11"/>
                      </a:cubicBezTo>
                      <a:cubicBezTo>
                        <a:pt x="246" y="41"/>
                        <a:pt x="246" y="41"/>
                        <a:pt x="246" y="41"/>
                      </a:cubicBezTo>
                      <a:cubicBezTo>
                        <a:pt x="220" y="44"/>
                        <a:pt x="189" y="47"/>
                        <a:pt x="154" y="47"/>
                      </a:cubicBezTo>
                      <a:cubicBezTo>
                        <a:pt x="65" y="47"/>
                        <a:pt x="0" y="31"/>
                        <a:pt x="0" y="31"/>
                      </a:cubicBezTo>
                      <a:cubicBezTo>
                        <a:pt x="0" y="0"/>
                        <a:pt x="0" y="0"/>
                        <a:pt x="0" y="0"/>
                      </a:cubicBezTo>
                      <a:cubicBezTo>
                        <a:pt x="0" y="0"/>
                        <a:pt x="72" y="16"/>
                        <a:pt x="159" y="16"/>
                      </a:cubicBezTo>
                      <a:close/>
                    </a:path>
                  </a:pathLst>
                </a:custGeom>
                <a:solidFill>
                  <a:srgbClr val="AE65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89" name="Oval 406">
                  <a:extLst>
                    <a:ext uri="{FF2B5EF4-FFF2-40B4-BE49-F238E27FC236}">
                      <a16:creationId xmlns:a16="http://schemas.microsoft.com/office/drawing/2014/main" id="{DCC74608-CB51-4DC9-8F21-71EC42F16F69}"/>
                    </a:ext>
                  </a:extLst>
                </p:cNvPr>
                <p:cNvSpPr>
                  <a:spLocks noChangeArrowheads="1"/>
                </p:cNvSpPr>
                <p:nvPr/>
              </p:nvSpPr>
              <p:spPr bwMode="gray">
                <a:xfrm>
                  <a:off x="2006" y="2786"/>
                  <a:ext cx="10" cy="11"/>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90" name="Oval 407">
                  <a:extLst>
                    <a:ext uri="{FF2B5EF4-FFF2-40B4-BE49-F238E27FC236}">
                      <a16:creationId xmlns:a16="http://schemas.microsoft.com/office/drawing/2014/main" id="{A8313F63-18A5-40D7-9B7E-D3C7C5C38A0E}"/>
                    </a:ext>
                  </a:extLst>
                </p:cNvPr>
                <p:cNvSpPr>
                  <a:spLocks noChangeArrowheads="1"/>
                </p:cNvSpPr>
                <p:nvPr/>
              </p:nvSpPr>
              <p:spPr bwMode="gray">
                <a:xfrm>
                  <a:off x="2054" y="2785"/>
                  <a:ext cx="8" cy="11"/>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91" name="Oval 408">
                  <a:extLst>
                    <a:ext uri="{FF2B5EF4-FFF2-40B4-BE49-F238E27FC236}">
                      <a16:creationId xmlns:a16="http://schemas.microsoft.com/office/drawing/2014/main" id="{411F6245-7BDC-4F66-B36C-C10881D24C71}"/>
                    </a:ext>
                  </a:extLst>
                </p:cNvPr>
                <p:cNvSpPr>
                  <a:spLocks noChangeArrowheads="1"/>
                </p:cNvSpPr>
                <p:nvPr/>
              </p:nvSpPr>
              <p:spPr bwMode="gray">
                <a:xfrm>
                  <a:off x="2101" y="2781"/>
                  <a:ext cx="9" cy="10"/>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92" name="Freeform 409">
                  <a:extLst>
                    <a:ext uri="{FF2B5EF4-FFF2-40B4-BE49-F238E27FC236}">
                      <a16:creationId xmlns:a16="http://schemas.microsoft.com/office/drawing/2014/main" id="{009D433F-C3A1-45FB-BD55-0D0A9333C238}"/>
                    </a:ext>
                  </a:extLst>
                </p:cNvPr>
                <p:cNvSpPr>
                  <a:spLocks noEditPoints="1"/>
                </p:cNvSpPr>
                <p:nvPr/>
              </p:nvSpPr>
              <p:spPr bwMode="gray">
                <a:xfrm>
                  <a:off x="2007" y="2764"/>
                  <a:ext cx="67" cy="54"/>
                </a:xfrm>
                <a:custGeom>
                  <a:avLst/>
                  <a:gdLst>
                    <a:gd name="T0" fmla="*/ 41 w 55"/>
                    <a:gd name="T1" fmla="*/ 44 h 44"/>
                    <a:gd name="T2" fmla="*/ 15 w 55"/>
                    <a:gd name="T3" fmla="*/ 44 h 44"/>
                    <a:gd name="T4" fmla="*/ 0 w 55"/>
                    <a:gd name="T5" fmla="*/ 30 h 44"/>
                    <a:gd name="T6" fmla="*/ 0 w 55"/>
                    <a:gd name="T7" fmla="*/ 14 h 44"/>
                    <a:gd name="T8" fmla="*/ 15 w 55"/>
                    <a:gd name="T9" fmla="*/ 0 h 44"/>
                    <a:gd name="T10" fmla="*/ 41 w 55"/>
                    <a:gd name="T11" fmla="*/ 0 h 44"/>
                    <a:gd name="T12" fmla="*/ 55 w 55"/>
                    <a:gd name="T13" fmla="*/ 14 h 44"/>
                    <a:gd name="T14" fmla="*/ 55 w 55"/>
                    <a:gd name="T15" fmla="*/ 30 h 44"/>
                    <a:gd name="T16" fmla="*/ 41 w 55"/>
                    <a:gd name="T17" fmla="*/ 44 h 44"/>
                    <a:gd name="T18" fmla="*/ 15 w 55"/>
                    <a:gd name="T19" fmla="*/ 7 h 44"/>
                    <a:gd name="T20" fmla="*/ 8 w 55"/>
                    <a:gd name="T21" fmla="*/ 14 h 44"/>
                    <a:gd name="T22" fmla="*/ 8 w 55"/>
                    <a:gd name="T23" fmla="*/ 30 h 44"/>
                    <a:gd name="T24" fmla="*/ 15 w 55"/>
                    <a:gd name="T25" fmla="*/ 37 h 44"/>
                    <a:gd name="T26" fmla="*/ 41 w 55"/>
                    <a:gd name="T27" fmla="*/ 37 h 44"/>
                    <a:gd name="T28" fmla="*/ 47 w 55"/>
                    <a:gd name="T29" fmla="*/ 30 h 44"/>
                    <a:gd name="T30" fmla="*/ 47 w 55"/>
                    <a:gd name="T31" fmla="*/ 14 h 44"/>
                    <a:gd name="T32" fmla="*/ 41 w 55"/>
                    <a:gd name="T33" fmla="*/ 7 h 44"/>
                    <a:gd name="T34" fmla="*/ 15 w 55"/>
                    <a:gd name="T35"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4">
                      <a:moveTo>
                        <a:pt x="41" y="44"/>
                      </a:moveTo>
                      <a:cubicBezTo>
                        <a:pt x="15" y="44"/>
                        <a:pt x="15" y="44"/>
                        <a:pt x="15" y="44"/>
                      </a:cubicBezTo>
                      <a:cubicBezTo>
                        <a:pt x="7" y="44"/>
                        <a:pt x="0" y="38"/>
                        <a:pt x="0" y="30"/>
                      </a:cubicBezTo>
                      <a:cubicBezTo>
                        <a:pt x="0" y="14"/>
                        <a:pt x="0" y="14"/>
                        <a:pt x="0" y="14"/>
                      </a:cubicBezTo>
                      <a:cubicBezTo>
                        <a:pt x="0" y="6"/>
                        <a:pt x="7" y="0"/>
                        <a:pt x="15" y="0"/>
                      </a:cubicBezTo>
                      <a:cubicBezTo>
                        <a:pt x="41" y="0"/>
                        <a:pt x="41" y="0"/>
                        <a:pt x="41" y="0"/>
                      </a:cubicBezTo>
                      <a:cubicBezTo>
                        <a:pt x="48" y="0"/>
                        <a:pt x="55" y="6"/>
                        <a:pt x="55" y="14"/>
                      </a:cubicBezTo>
                      <a:cubicBezTo>
                        <a:pt x="55" y="30"/>
                        <a:pt x="55" y="30"/>
                        <a:pt x="55" y="30"/>
                      </a:cubicBezTo>
                      <a:cubicBezTo>
                        <a:pt x="55" y="38"/>
                        <a:pt x="48" y="44"/>
                        <a:pt x="41" y="44"/>
                      </a:cubicBezTo>
                      <a:close/>
                      <a:moveTo>
                        <a:pt x="15" y="7"/>
                      </a:moveTo>
                      <a:cubicBezTo>
                        <a:pt x="11" y="7"/>
                        <a:pt x="8" y="10"/>
                        <a:pt x="8" y="14"/>
                      </a:cubicBezTo>
                      <a:cubicBezTo>
                        <a:pt x="8" y="30"/>
                        <a:pt x="8" y="30"/>
                        <a:pt x="8" y="30"/>
                      </a:cubicBezTo>
                      <a:cubicBezTo>
                        <a:pt x="8" y="34"/>
                        <a:pt x="11" y="37"/>
                        <a:pt x="15" y="37"/>
                      </a:cubicBezTo>
                      <a:cubicBezTo>
                        <a:pt x="41" y="37"/>
                        <a:pt x="41" y="37"/>
                        <a:pt x="41" y="37"/>
                      </a:cubicBezTo>
                      <a:cubicBezTo>
                        <a:pt x="44" y="37"/>
                        <a:pt x="47" y="34"/>
                        <a:pt x="47" y="30"/>
                      </a:cubicBezTo>
                      <a:cubicBezTo>
                        <a:pt x="47" y="14"/>
                        <a:pt x="47" y="14"/>
                        <a:pt x="47" y="14"/>
                      </a:cubicBezTo>
                      <a:cubicBezTo>
                        <a:pt x="47" y="10"/>
                        <a:pt x="44" y="7"/>
                        <a:pt x="41" y="7"/>
                      </a:cubicBezTo>
                      <a:lnTo>
                        <a:pt x="15" y="7"/>
                      </a:ln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93" name="Freeform 410">
                  <a:extLst>
                    <a:ext uri="{FF2B5EF4-FFF2-40B4-BE49-F238E27FC236}">
                      <a16:creationId xmlns:a16="http://schemas.microsoft.com/office/drawing/2014/main" id="{305BC271-8E1C-498D-9821-5572F30DEC4F}"/>
                    </a:ext>
                  </a:extLst>
                </p:cNvPr>
                <p:cNvSpPr>
                  <a:spLocks/>
                </p:cNvSpPr>
                <p:nvPr/>
              </p:nvSpPr>
              <p:spPr bwMode="gray">
                <a:xfrm>
                  <a:off x="1997" y="2787"/>
                  <a:ext cx="35" cy="9"/>
                </a:xfrm>
                <a:custGeom>
                  <a:avLst/>
                  <a:gdLst>
                    <a:gd name="T0" fmla="*/ 24 w 28"/>
                    <a:gd name="T1" fmla="*/ 7 h 7"/>
                    <a:gd name="T2" fmla="*/ 3 w 28"/>
                    <a:gd name="T3" fmla="*/ 7 h 7"/>
                    <a:gd name="T4" fmla="*/ 0 w 28"/>
                    <a:gd name="T5" fmla="*/ 4 h 7"/>
                    <a:gd name="T6" fmla="*/ 3 w 28"/>
                    <a:gd name="T7" fmla="*/ 0 h 7"/>
                    <a:gd name="T8" fmla="*/ 24 w 28"/>
                    <a:gd name="T9" fmla="*/ 0 h 7"/>
                    <a:gd name="T10" fmla="*/ 28 w 28"/>
                    <a:gd name="T11" fmla="*/ 4 h 7"/>
                    <a:gd name="T12" fmla="*/ 24 w 28"/>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8" h="7">
                      <a:moveTo>
                        <a:pt x="24" y="7"/>
                      </a:moveTo>
                      <a:cubicBezTo>
                        <a:pt x="3" y="7"/>
                        <a:pt x="3" y="7"/>
                        <a:pt x="3" y="7"/>
                      </a:cubicBezTo>
                      <a:cubicBezTo>
                        <a:pt x="1" y="7"/>
                        <a:pt x="0" y="6"/>
                        <a:pt x="0" y="4"/>
                      </a:cubicBezTo>
                      <a:cubicBezTo>
                        <a:pt x="0" y="1"/>
                        <a:pt x="1" y="0"/>
                        <a:pt x="3" y="0"/>
                      </a:cubicBezTo>
                      <a:cubicBezTo>
                        <a:pt x="24" y="0"/>
                        <a:pt x="24" y="0"/>
                        <a:pt x="24" y="0"/>
                      </a:cubicBezTo>
                      <a:cubicBezTo>
                        <a:pt x="26" y="0"/>
                        <a:pt x="28" y="1"/>
                        <a:pt x="28" y="4"/>
                      </a:cubicBezTo>
                      <a:cubicBezTo>
                        <a:pt x="28" y="6"/>
                        <a:pt x="26" y="7"/>
                        <a:pt x="24" y="7"/>
                      </a:cubicBez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94" name="Oval 411">
                  <a:extLst>
                    <a:ext uri="{FF2B5EF4-FFF2-40B4-BE49-F238E27FC236}">
                      <a16:creationId xmlns:a16="http://schemas.microsoft.com/office/drawing/2014/main" id="{02E63A05-B541-4388-8D76-7AD158D27A4F}"/>
                    </a:ext>
                  </a:extLst>
                </p:cNvPr>
                <p:cNvSpPr>
                  <a:spLocks noChangeArrowheads="1"/>
                </p:cNvSpPr>
                <p:nvPr/>
              </p:nvSpPr>
              <p:spPr bwMode="gray">
                <a:xfrm>
                  <a:off x="1958" y="2785"/>
                  <a:ext cx="10" cy="11"/>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95" name="Rectangle 412">
                  <a:extLst>
                    <a:ext uri="{FF2B5EF4-FFF2-40B4-BE49-F238E27FC236}">
                      <a16:creationId xmlns:a16="http://schemas.microsoft.com/office/drawing/2014/main" id="{B7724071-EBDF-4BCD-9D00-BA9D2F460161}"/>
                    </a:ext>
                  </a:extLst>
                </p:cNvPr>
                <p:cNvSpPr>
                  <a:spLocks noChangeArrowheads="1"/>
                </p:cNvSpPr>
                <p:nvPr/>
              </p:nvSpPr>
              <p:spPr bwMode="gray">
                <a:xfrm>
                  <a:off x="1893" y="2759"/>
                  <a:ext cx="15" cy="47"/>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96" name="Freeform 413">
                  <a:extLst>
                    <a:ext uri="{FF2B5EF4-FFF2-40B4-BE49-F238E27FC236}">
                      <a16:creationId xmlns:a16="http://schemas.microsoft.com/office/drawing/2014/main" id="{B04BCE79-8817-4B70-8C36-33EA63980ADE}"/>
                    </a:ext>
                  </a:extLst>
                </p:cNvPr>
                <p:cNvSpPr>
                  <a:spLocks/>
                </p:cNvSpPr>
                <p:nvPr/>
              </p:nvSpPr>
              <p:spPr bwMode="gray">
                <a:xfrm>
                  <a:off x="2667" y="3123"/>
                  <a:ext cx="336" cy="179"/>
                </a:xfrm>
                <a:custGeom>
                  <a:avLst/>
                  <a:gdLst>
                    <a:gd name="T0" fmla="*/ 139 w 274"/>
                    <a:gd name="T1" fmla="*/ 32 h 146"/>
                    <a:gd name="T2" fmla="*/ 66 w 274"/>
                    <a:gd name="T3" fmla="*/ 4 h 146"/>
                    <a:gd name="T4" fmla="*/ 0 w 274"/>
                    <a:gd name="T5" fmla="*/ 52 h 146"/>
                    <a:gd name="T6" fmla="*/ 19 w 274"/>
                    <a:gd name="T7" fmla="*/ 83 h 146"/>
                    <a:gd name="T8" fmla="*/ 62 w 274"/>
                    <a:gd name="T9" fmla="*/ 139 h 146"/>
                    <a:gd name="T10" fmla="*/ 164 w 274"/>
                    <a:gd name="T11" fmla="*/ 98 h 146"/>
                    <a:gd name="T12" fmla="*/ 274 w 274"/>
                    <a:gd name="T13" fmla="*/ 31 h 146"/>
                    <a:gd name="T14" fmla="*/ 139 w 274"/>
                    <a:gd name="T15" fmla="*/ 32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146">
                      <a:moveTo>
                        <a:pt x="139" y="32"/>
                      </a:moveTo>
                      <a:cubicBezTo>
                        <a:pt x="105" y="34"/>
                        <a:pt x="81" y="18"/>
                        <a:pt x="66" y="4"/>
                      </a:cubicBezTo>
                      <a:cubicBezTo>
                        <a:pt x="44" y="18"/>
                        <a:pt x="21" y="35"/>
                        <a:pt x="0" y="52"/>
                      </a:cubicBezTo>
                      <a:cubicBezTo>
                        <a:pt x="8" y="63"/>
                        <a:pt x="14" y="74"/>
                        <a:pt x="19" y="83"/>
                      </a:cubicBezTo>
                      <a:cubicBezTo>
                        <a:pt x="24" y="94"/>
                        <a:pt x="31" y="128"/>
                        <a:pt x="62" y="139"/>
                      </a:cubicBezTo>
                      <a:cubicBezTo>
                        <a:pt x="79" y="146"/>
                        <a:pt x="125" y="117"/>
                        <a:pt x="164" y="98"/>
                      </a:cubicBezTo>
                      <a:cubicBezTo>
                        <a:pt x="227" y="68"/>
                        <a:pt x="274" y="50"/>
                        <a:pt x="274" y="31"/>
                      </a:cubicBezTo>
                      <a:cubicBezTo>
                        <a:pt x="274" y="0"/>
                        <a:pt x="205" y="29"/>
                        <a:pt x="139" y="32"/>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97" name="Freeform 414">
                  <a:extLst>
                    <a:ext uri="{FF2B5EF4-FFF2-40B4-BE49-F238E27FC236}">
                      <a16:creationId xmlns:a16="http://schemas.microsoft.com/office/drawing/2014/main" id="{943542FA-22A2-43B7-BFAC-230A6534F1C9}"/>
                    </a:ext>
                  </a:extLst>
                </p:cNvPr>
                <p:cNvSpPr>
                  <a:spLocks/>
                </p:cNvSpPr>
                <p:nvPr/>
              </p:nvSpPr>
              <p:spPr bwMode="gray">
                <a:xfrm>
                  <a:off x="2121" y="2616"/>
                  <a:ext cx="642" cy="578"/>
                </a:xfrm>
                <a:custGeom>
                  <a:avLst/>
                  <a:gdLst>
                    <a:gd name="T0" fmla="*/ 338 w 524"/>
                    <a:gd name="T1" fmla="*/ 75 h 472"/>
                    <a:gd name="T2" fmla="*/ 326 w 524"/>
                    <a:gd name="T3" fmla="*/ 54 h 472"/>
                    <a:gd name="T4" fmla="*/ 226 w 524"/>
                    <a:gd name="T5" fmla="*/ 18 h 472"/>
                    <a:gd name="T6" fmla="*/ 0 w 524"/>
                    <a:gd name="T7" fmla="*/ 131 h 472"/>
                    <a:gd name="T8" fmla="*/ 0 w 524"/>
                    <a:gd name="T9" fmla="*/ 153 h 472"/>
                    <a:gd name="T10" fmla="*/ 0 w 524"/>
                    <a:gd name="T11" fmla="*/ 153 h 472"/>
                    <a:gd name="T12" fmla="*/ 0 w 524"/>
                    <a:gd name="T13" fmla="*/ 153 h 472"/>
                    <a:gd name="T14" fmla="*/ 10 w 524"/>
                    <a:gd name="T15" fmla="*/ 195 h 472"/>
                    <a:gd name="T16" fmla="*/ 228 w 524"/>
                    <a:gd name="T17" fmla="*/ 195 h 472"/>
                    <a:gd name="T18" fmla="*/ 238 w 524"/>
                    <a:gd name="T19" fmla="*/ 190 h 472"/>
                    <a:gd name="T20" fmla="*/ 252 w 524"/>
                    <a:gd name="T21" fmla="*/ 220 h 472"/>
                    <a:gd name="T22" fmla="*/ 438 w 524"/>
                    <a:gd name="T23" fmla="*/ 472 h 472"/>
                    <a:gd name="T24" fmla="*/ 524 w 524"/>
                    <a:gd name="T25" fmla="*/ 409 h 472"/>
                    <a:gd name="T26" fmla="*/ 338 w 524"/>
                    <a:gd name="T27" fmla="*/ 7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4" h="472">
                      <a:moveTo>
                        <a:pt x="338" y="75"/>
                      </a:moveTo>
                      <a:cubicBezTo>
                        <a:pt x="334" y="67"/>
                        <a:pt x="330" y="61"/>
                        <a:pt x="326" y="54"/>
                      </a:cubicBezTo>
                      <a:cubicBezTo>
                        <a:pt x="305" y="17"/>
                        <a:pt x="262" y="0"/>
                        <a:pt x="226" y="18"/>
                      </a:cubicBezTo>
                      <a:cubicBezTo>
                        <a:pt x="0" y="131"/>
                        <a:pt x="0" y="131"/>
                        <a:pt x="0" y="131"/>
                      </a:cubicBezTo>
                      <a:cubicBezTo>
                        <a:pt x="0" y="153"/>
                        <a:pt x="0" y="153"/>
                        <a:pt x="0" y="153"/>
                      </a:cubicBezTo>
                      <a:cubicBezTo>
                        <a:pt x="0" y="153"/>
                        <a:pt x="0" y="153"/>
                        <a:pt x="0" y="153"/>
                      </a:cubicBezTo>
                      <a:cubicBezTo>
                        <a:pt x="0" y="153"/>
                        <a:pt x="0" y="153"/>
                        <a:pt x="0" y="153"/>
                      </a:cubicBezTo>
                      <a:cubicBezTo>
                        <a:pt x="3" y="161"/>
                        <a:pt x="7" y="175"/>
                        <a:pt x="10" y="195"/>
                      </a:cubicBezTo>
                      <a:cubicBezTo>
                        <a:pt x="228" y="195"/>
                        <a:pt x="228" y="195"/>
                        <a:pt x="228" y="195"/>
                      </a:cubicBezTo>
                      <a:cubicBezTo>
                        <a:pt x="238" y="190"/>
                        <a:pt x="238" y="190"/>
                        <a:pt x="238" y="190"/>
                      </a:cubicBezTo>
                      <a:cubicBezTo>
                        <a:pt x="243" y="201"/>
                        <a:pt x="248" y="211"/>
                        <a:pt x="252" y="220"/>
                      </a:cubicBezTo>
                      <a:cubicBezTo>
                        <a:pt x="287" y="286"/>
                        <a:pt x="426" y="459"/>
                        <a:pt x="438" y="472"/>
                      </a:cubicBezTo>
                      <a:cubicBezTo>
                        <a:pt x="465" y="450"/>
                        <a:pt x="497" y="428"/>
                        <a:pt x="524" y="409"/>
                      </a:cubicBezTo>
                      <a:cubicBezTo>
                        <a:pt x="520" y="402"/>
                        <a:pt x="346" y="87"/>
                        <a:pt x="338" y="75"/>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98" name="Freeform 415">
                  <a:extLst>
                    <a:ext uri="{FF2B5EF4-FFF2-40B4-BE49-F238E27FC236}">
                      <a16:creationId xmlns:a16="http://schemas.microsoft.com/office/drawing/2014/main" id="{61559846-F7FC-4478-8701-52CDFC3064D3}"/>
                    </a:ext>
                  </a:extLst>
                </p:cNvPr>
                <p:cNvSpPr>
                  <a:spLocks/>
                </p:cNvSpPr>
                <p:nvPr/>
              </p:nvSpPr>
              <p:spPr bwMode="gray">
                <a:xfrm>
                  <a:off x="2688" y="3134"/>
                  <a:ext cx="323" cy="166"/>
                </a:xfrm>
                <a:custGeom>
                  <a:avLst/>
                  <a:gdLst>
                    <a:gd name="T0" fmla="*/ 85 w 264"/>
                    <a:gd name="T1" fmla="*/ 97 h 136"/>
                    <a:gd name="T2" fmla="*/ 85 w 264"/>
                    <a:gd name="T3" fmla="*/ 97 h 136"/>
                    <a:gd name="T4" fmla="*/ 131 w 264"/>
                    <a:gd name="T5" fmla="*/ 73 h 136"/>
                    <a:gd name="T6" fmla="*/ 264 w 264"/>
                    <a:gd name="T7" fmla="*/ 19 h 136"/>
                    <a:gd name="T8" fmla="*/ 206 w 264"/>
                    <a:gd name="T9" fmla="*/ 7 h 136"/>
                    <a:gd name="T10" fmla="*/ 86 w 264"/>
                    <a:gd name="T11" fmla="*/ 15 h 136"/>
                    <a:gd name="T12" fmla="*/ 39 w 264"/>
                    <a:gd name="T13" fmla="*/ 42 h 136"/>
                    <a:gd name="T14" fmla="*/ 1 w 264"/>
                    <a:gd name="T15" fmla="*/ 75 h 136"/>
                    <a:gd name="T16" fmla="*/ 33 w 264"/>
                    <a:gd name="T17" fmla="*/ 136 h 136"/>
                    <a:gd name="T18" fmla="*/ 85 w 264"/>
                    <a:gd name="T19" fmla="*/ 9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136">
                      <a:moveTo>
                        <a:pt x="85" y="97"/>
                      </a:moveTo>
                      <a:cubicBezTo>
                        <a:pt x="85" y="97"/>
                        <a:pt x="85" y="97"/>
                        <a:pt x="85" y="97"/>
                      </a:cubicBezTo>
                      <a:cubicBezTo>
                        <a:pt x="131" y="73"/>
                        <a:pt x="131" y="73"/>
                        <a:pt x="131" y="73"/>
                      </a:cubicBezTo>
                      <a:cubicBezTo>
                        <a:pt x="141" y="67"/>
                        <a:pt x="247" y="8"/>
                        <a:pt x="264" y="19"/>
                      </a:cubicBezTo>
                      <a:cubicBezTo>
                        <a:pt x="258" y="0"/>
                        <a:pt x="236" y="0"/>
                        <a:pt x="206" y="7"/>
                      </a:cubicBezTo>
                      <a:cubicBezTo>
                        <a:pt x="174" y="15"/>
                        <a:pt x="121" y="22"/>
                        <a:pt x="86" y="15"/>
                      </a:cubicBezTo>
                      <a:cubicBezTo>
                        <a:pt x="67" y="24"/>
                        <a:pt x="48" y="35"/>
                        <a:pt x="39" y="42"/>
                      </a:cubicBezTo>
                      <a:cubicBezTo>
                        <a:pt x="28" y="51"/>
                        <a:pt x="0" y="70"/>
                        <a:pt x="1" y="75"/>
                      </a:cubicBezTo>
                      <a:cubicBezTo>
                        <a:pt x="9" y="97"/>
                        <a:pt x="12" y="112"/>
                        <a:pt x="33" y="136"/>
                      </a:cubicBezTo>
                      <a:cubicBezTo>
                        <a:pt x="35" y="125"/>
                        <a:pt x="65" y="107"/>
                        <a:pt x="85" y="97"/>
                      </a:cubicBezTo>
                      <a:close/>
                    </a:path>
                  </a:pathLst>
                </a:custGeom>
                <a:solidFill>
                  <a:srgbClr val="4F4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99" name="Freeform 416">
                  <a:extLst>
                    <a:ext uri="{FF2B5EF4-FFF2-40B4-BE49-F238E27FC236}">
                      <a16:creationId xmlns:a16="http://schemas.microsoft.com/office/drawing/2014/main" id="{526C4099-E6E2-4F73-8F70-273557B8024D}"/>
                    </a:ext>
                  </a:extLst>
                </p:cNvPr>
                <p:cNvSpPr>
                  <a:spLocks/>
                </p:cNvSpPr>
                <p:nvPr/>
              </p:nvSpPr>
              <p:spPr bwMode="gray">
                <a:xfrm>
                  <a:off x="2719" y="3134"/>
                  <a:ext cx="302" cy="178"/>
                </a:xfrm>
                <a:custGeom>
                  <a:avLst/>
                  <a:gdLst>
                    <a:gd name="T0" fmla="*/ 238 w 247"/>
                    <a:gd name="T1" fmla="*/ 18 h 145"/>
                    <a:gd name="T2" fmla="*/ 104 w 247"/>
                    <a:gd name="T3" fmla="*/ 71 h 145"/>
                    <a:gd name="T4" fmla="*/ 58 w 247"/>
                    <a:gd name="T5" fmla="*/ 95 h 145"/>
                    <a:gd name="T6" fmla="*/ 58 w 247"/>
                    <a:gd name="T7" fmla="*/ 95 h 145"/>
                    <a:gd name="T8" fmla="*/ 7 w 247"/>
                    <a:gd name="T9" fmla="*/ 138 h 145"/>
                    <a:gd name="T10" fmla="*/ 58 w 247"/>
                    <a:gd name="T11" fmla="*/ 127 h 145"/>
                    <a:gd name="T12" fmla="*/ 87 w 247"/>
                    <a:gd name="T13" fmla="*/ 112 h 145"/>
                    <a:gd name="T14" fmla="*/ 117 w 247"/>
                    <a:gd name="T15" fmla="*/ 97 h 145"/>
                    <a:gd name="T16" fmla="*/ 117 w 247"/>
                    <a:gd name="T17" fmla="*/ 97 h 145"/>
                    <a:gd name="T18" fmla="*/ 238 w 247"/>
                    <a:gd name="T19" fmla="*/ 1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145">
                      <a:moveTo>
                        <a:pt x="238" y="18"/>
                      </a:moveTo>
                      <a:cubicBezTo>
                        <a:pt x="230" y="0"/>
                        <a:pt x="114" y="65"/>
                        <a:pt x="104" y="71"/>
                      </a:cubicBezTo>
                      <a:cubicBezTo>
                        <a:pt x="58" y="95"/>
                        <a:pt x="58" y="95"/>
                        <a:pt x="58" y="95"/>
                      </a:cubicBezTo>
                      <a:cubicBezTo>
                        <a:pt x="58" y="95"/>
                        <a:pt x="58" y="95"/>
                        <a:pt x="58" y="95"/>
                      </a:cubicBezTo>
                      <a:cubicBezTo>
                        <a:pt x="36" y="107"/>
                        <a:pt x="0" y="128"/>
                        <a:pt x="7" y="138"/>
                      </a:cubicBezTo>
                      <a:cubicBezTo>
                        <a:pt x="12" y="145"/>
                        <a:pt x="37" y="136"/>
                        <a:pt x="58" y="127"/>
                      </a:cubicBezTo>
                      <a:cubicBezTo>
                        <a:pt x="87" y="112"/>
                        <a:pt x="87" y="112"/>
                        <a:pt x="87" y="112"/>
                      </a:cubicBezTo>
                      <a:cubicBezTo>
                        <a:pt x="117" y="97"/>
                        <a:pt x="117" y="97"/>
                        <a:pt x="117" y="97"/>
                      </a:cubicBezTo>
                      <a:cubicBezTo>
                        <a:pt x="117" y="97"/>
                        <a:pt x="117" y="97"/>
                        <a:pt x="117" y="97"/>
                      </a:cubicBezTo>
                      <a:cubicBezTo>
                        <a:pt x="117" y="97"/>
                        <a:pt x="247" y="37"/>
                        <a:pt x="238" y="18"/>
                      </a:cubicBezTo>
                      <a:close/>
                    </a:path>
                  </a:pathLst>
                </a:custGeom>
                <a:solidFill>
                  <a:srgbClr val="423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00" name="Freeform 417">
                  <a:extLst>
                    <a:ext uri="{FF2B5EF4-FFF2-40B4-BE49-F238E27FC236}">
                      <a16:creationId xmlns:a16="http://schemas.microsoft.com/office/drawing/2014/main" id="{BA6F4688-6324-4971-9991-3FEDEEE839FF}"/>
                    </a:ext>
                  </a:extLst>
                </p:cNvPr>
                <p:cNvSpPr>
                  <a:spLocks/>
                </p:cNvSpPr>
                <p:nvPr/>
              </p:nvSpPr>
              <p:spPr bwMode="gray">
                <a:xfrm>
                  <a:off x="2847" y="3136"/>
                  <a:ext cx="181" cy="128"/>
                </a:xfrm>
                <a:custGeom>
                  <a:avLst/>
                  <a:gdLst>
                    <a:gd name="T0" fmla="*/ 139 w 148"/>
                    <a:gd name="T1" fmla="*/ 26 h 104"/>
                    <a:gd name="T2" fmla="*/ 135 w 148"/>
                    <a:gd name="T3" fmla="*/ 18 h 104"/>
                    <a:gd name="T4" fmla="*/ 0 w 148"/>
                    <a:gd name="T5" fmla="*/ 71 h 104"/>
                    <a:gd name="T6" fmla="*/ 17 w 148"/>
                    <a:gd name="T7" fmla="*/ 104 h 104"/>
                    <a:gd name="T8" fmla="*/ 139 w 148"/>
                    <a:gd name="T9" fmla="*/ 26 h 104"/>
                  </a:gdLst>
                  <a:ahLst/>
                  <a:cxnLst>
                    <a:cxn ang="0">
                      <a:pos x="T0" y="T1"/>
                    </a:cxn>
                    <a:cxn ang="0">
                      <a:pos x="T2" y="T3"/>
                    </a:cxn>
                    <a:cxn ang="0">
                      <a:pos x="T4" y="T5"/>
                    </a:cxn>
                    <a:cxn ang="0">
                      <a:pos x="T6" y="T7"/>
                    </a:cxn>
                    <a:cxn ang="0">
                      <a:pos x="T8" y="T9"/>
                    </a:cxn>
                  </a:cxnLst>
                  <a:rect l="0" t="0" r="r" b="b"/>
                  <a:pathLst>
                    <a:path w="148" h="104">
                      <a:moveTo>
                        <a:pt x="139" y="26"/>
                      </a:moveTo>
                      <a:cubicBezTo>
                        <a:pt x="138" y="24"/>
                        <a:pt x="136" y="19"/>
                        <a:pt x="135" y="18"/>
                      </a:cubicBezTo>
                      <a:cubicBezTo>
                        <a:pt x="126" y="0"/>
                        <a:pt x="0" y="71"/>
                        <a:pt x="0" y="71"/>
                      </a:cubicBezTo>
                      <a:cubicBezTo>
                        <a:pt x="17" y="104"/>
                        <a:pt x="17" y="104"/>
                        <a:pt x="17" y="104"/>
                      </a:cubicBezTo>
                      <a:cubicBezTo>
                        <a:pt x="17" y="104"/>
                        <a:pt x="148" y="44"/>
                        <a:pt x="139" y="26"/>
                      </a:cubicBezTo>
                      <a:close/>
                    </a:path>
                  </a:pathLst>
                </a:custGeom>
                <a:solidFill>
                  <a:srgbClr val="423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01" name="Freeform 418">
                  <a:extLst>
                    <a:ext uri="{FF2B5EF4-FFF2-40B4-BE49-F238E27FC236}">
                      <a16:creationId xmlns:a16="http://schemas.microsoft.com/office/drawing/2014/main" id="{9782C9A1-3337-4F4F-9464-6EA788028958}"/>
                    </a:ext>
                  </a:extLst>
                </p:cNvPr>
                <p:cNvSpPr>
                  <a:spLocks/>
                </p:cNvSpPr>
                <p:nvPr/>
              </p:nvSpPr>
              <p:spPr bwMode="gray">
                <a:xfrm>
                  <a:off x="2719" y="3243"/>
                  <a:ext cx="113" cy="88"/>
                </a:xfrm>
                <a:custGeom>
                  <a:avLst/>
                  <a:gdLst>
                    <a:gd name="T0" fmla="*/ 89 w 93"/>
                    <a:gd name="T1" fmla="*/ 25 h 72"/>
                    <a:gd name="T2" fmla="*/ 89 w 93"/>
                    <a:gd name="T3" fmla="*/ 25 h 72"/>
                    <a:gd name="T4" fmla="*/ 76 w 93"/>
                    <a:gd name="T5" fmla="*/ 0 h 72"/>
                    <a:gd name="T6" fmla="*/ 9 w 93"/>
                    <a:gd name="T7" fmla="*/ 51 h 72"/>
                    <a:gd name="T8" fmla="*/ 12 w 93"/>
                    <a:gd name="T9" fmla="*/ 58 h 72"/>
                    <a:gd name="T10" fmla="*/ 93 w 93"/>
                    <a:gd name="T11" fmla="*/ 33 h 72"/>
                    <a:gd name="T12" fmla="*/ 89 w 93"/>
                    <a:gd name="T13" fmla="*/ 25 h 72"/>
                  </a:gdLst>
                  <a:ahLst/>
                  <a:cxnLst>
                    <a:cxn ang="0">
                      <a:pos x="T0" y="T1"/>
                    </a:cxn>
                    <a:cxn ang="0">
                      <a:pos x="T2" y="T3"/>
                    </a:cxn>
                    <a:cxn ang="0">
                      <a:pos x="T4" y="T5"/>
                    </a:cxn>
                    <a:cxn ang="0">
                      <a:pos x="T6" y="T7"/>
                    </a:cxn>
                    <a:cxn ang="0">
                      <a:pos x="T8" y="T9"/>
                    </a:cxn>
                    <a:cxn ang="0">
                      <a:pos x="T10" y="T11"/>
                    </a:cxn>
                    <a:cxn ang="0">
                      <a:pos x="T12" y="T13"/>
                    </a:cxn>
                  </a:cxnLst>
                  <a:rect l="0" t="0" r="r" b="b"/>
                  <a:pathLst>
                    <a:path w="93" h="72">
                      <a:moveTo>
                        <a:pt x="89" y="25"/>
                      </a:moveTo>
                      <a:cubicBezTo>
                        <a:pt x="89" y="25"/>
                        <a:pt x="89" y="25"/>
                        <a:pt x="89" y="25"/>
                      </a:cubicBezTo>
                      <a:cubicBezTo>
                        <a:pt x="76" y="0"/>
                        <a:pt x="76" y="0"/>
                        <a:pt x="76" y="0"/>
                      </a:cubicBezTo>
                      <a:cubicBezTo>
                        <a:pt x="76" y="0"/>
                        <a:pt x="0" y="37"/>
                        <a:pt x="9" y="51"/>
                      </a:cubicBezTo>
                      <a:cubicBezTo>
                        <a:pt x="10" y="52"/>
                        <a:pt x="11" y="57"/>
                        <a:pt x="12" y="58"/>
                      </a:cubicBezTo>
                      <a:cubicBezTo>
                        <a:pt x="22" y="72"/>
                        <a:pt x="93" y="33"/>
                        <a:pt x="93" y="33"/>
                      </a:cubicBezTo>
                      <a:lnTo>
                        <a:pt x="89" y="25"/>
                      </a:lnTo>
                      <a:close/>
                    </a:path>
                  </a:pathLst>
                </a:custGeom>
                <a:solidFill>
                  <a:srgbClr val="423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02" name="Freeform 419">
                  <a:extLst>
                    <a:ext uri="{FF2B5EF4-FFF2-40B4-BE49-F238E27FC236}">
                      <a16:creationId xmlns:a16="http://schemas.microsoft.com/office/drawing/2014/main" id="{09A1077D-679C-4C0C-BA36-C96B9D693263}"/>
                    </a:ext>
                  </a:extLst>
                </p:cNvPr>
                <p:cNvSpPr>
                  <a:spLocks/>
                </p:cNvSpPr>
                <p:nvPr/>
              </p:nvSpPr>
              <p:spPr bwMode="gray">
                <a:xfrm>
                  <a:off x="2850" y="3143"/>
                  <a:ext cx="176" cy="119"/>
                </a:xfrm>
                <a:custGeom>
                  <a:avLst/>
                  <a:gdLst>
                    <a:gd name="T0" fmla="*/ 0 w 144"/>
                    <a:gd name="T1" fmla="*/ 72 h 97"/>
                    <a:gd name="T2" fmla="*/ 135 w 144"/>
                    <a:gd name="T3" fmla="*/ 19 h 97"/>
                    <a:gd name="T4" fmla="*/ 13 w 144"/>
                    <a:gd name="T5" fmla="*/ 97 h 97"/>
                    <a:gd name="T6" fmla="*/ 0 w 144"/>
                    <a:gd name="T7" fmla="*/ 72 h 97"/>
                  </a:gdLst>
                  <a:ahLst/>
                  <a:cxnLst>
                    <a:cxn ang="0">
                      <a:pos x="T0" y="T1"/>
                    </a:cxn>
                    <a:cxn ang="0">
                      <a:pos x="T2" y="T3"/>
                    </a:cxn>
                    <a:cxn ang="0">
                      <a:pos x="T4" y="T5"/>
                    </a:cxn>
                    <a:cxn ang="0">
                      <a:pos x="T6" y="T7"/>
                    </a:cxn>
                  </a:cxnLst>
                  <a:rect l="0" t="0" r="r" b="b"/>
                  <a:pathLst>
                    <a:path w="144" h="97">
                      <a:moveTo>
                        <a:pt x="0" y="72"/>
                      </a:moveTo>
                      <a:cubicBezTo>
                        <a:pt x="0" y="72"/>
                        <a:pt x="126" y="0"/>
                        <a:pt x="135" y="19"/>
                      </a:cubicBezTo>
                      <a:cubicBezTo>
                        <a:pt x="144" y="37"/>
                        <a:pt x="13" y="97"/>
                        <a:pt x="13" y="97"/>
                      </a:cubicBezTo>
                      <a:lnTo>
                        <a:pt x="0" y="72"/>
                      </a:lnTo>
                      <a:close/>
                    </a:path>
                  </a:pathLst>
                </a:custGeom>
                <a:solidFill>
                  <a:srgbClr val="3533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03" name="Freeform 420">
                  <a:extLst>
                    <a:ext uri="{FF2B5EF4-FFF2-40B4-BE49-F238E27FC236}">
                      <a16:creationId xmlns:a16="http://schemas.microsoft.com/office/drawing/2014/main" id="{6928FA91-E329-438C-9178-726EB3E7FF91}"/>
                    </a:ext>
                  </a:extLst>
                </p:cNvPr>
                <p:cNvSpPr>
                  <a:spLocks/>
                </p:cNvSpPr>
                <p:nvPr/>
              </p:nvSpPr>
              <p:spPr bwMode="gray">
                <a:xfrm>
                  <a:off x="2720" y="3249"/>
                  <a:ext cx="110" cy="80"/>
                </a:xfrm>
                <a:custGeom>
                  <a:avLst/>
                  <a:gdLst>
                    <a:gd name="T0" fmla="*/ 77 w 90"/>
                    <a:gd name="T1" fmla="*/ 0 h 65"/>
                    <a:gd name="T2" fmla="*/ 90 w 90"/>
                    <a:gd name="T3" fmla="*/ 26 h 65"/>
                    <a:gd name="T4" fmla="*/ 9 w 90"/>
                    <a:gd name="T5" fmla="*/ 51 h 65"/>
                    <a:gd name="T6" fmla="*/ 77 w 90"/>
                    <a:gd name="T7" fmla="*/ 0 h 65"/>
                  </a:gdLst>
                  <a:ahLst/>
                  <a:cxnLst>
                    <a:cxn ang="0">
                      <a:pos x="T0" y="T1"/>
                    </a:cxn>
                    <a:cxn ang="0">
                      <a:pos x="T2" y="T3"/>
                    </a:cxn>
                    <a:cxn ang="0">
                      <a:pos x="T4" y="T5"/>
                    </a:cxn>
                    <a:cxn ang="0">
                      <a:pos x="T6" y="T7"/>
                    </a:cxn>
                  </a:cxnLst>
                  <a:rect l="0" t="0" r="r" b="b"/>
                  <a:pathLst>
                    <a:path w="90" h="65">
                      <a:moveTo>
                        <a:pt x="77" y="0"/>
                      </a:moveTo>
                      <a:cubicBezTo>
                        <a:pt x="90" y="26"/>
                        <a:pt x="90" y="26"/>
                        <a:pt x="90" y="26"/>
                      </a:cubicBezTo>
                      <a:cubicBezTo>
                        <a:pt x="90" y="26"/>
                        <a:pt x="19" y="65"/>
                        <a:pt x="9" y="51"/>
                      </a:cubicBezTo>
                      <a:cubicBezTo>
                        <a:pt x="0" y="37"/>
                        <a:pt x="77" y="0"/>
                        <a:pt x="77" y="0"/>
                      </a:cubicBezTo>
                      <a:close/>
                    </a:path>
                  </a:pathLst>
                </a:custGeom>
                <a:solidFill>
                  <a:srgbClr val="3533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04" name="Freeform 421">
                  <a:extLst>
                    <a:ext uri="{FF2B5EF4-FFF2-40B4-BE49-F238E27FC236}">
                      <a16:creationId xmlns:a16="http://schemas.microsoft.com/office/drawing/2014/main" id="{1BEB035A-62EF-4D5E-A558-1355CC3DEA2F}"/>
                    </a:ext>
                  </a:extLst>
                </p:cNvPr>
                <p:cNvSpPr>
                  <a:spLocks/>
                </p:cNvSpPr>
                <p:nvPr/>
              </p:nvSpPr>
              <p:spPr bwMode="gray">
                <a:xfrm>
                  <a:off x="2417" y="3456"/>
                  <a:ext cx="330" cy="151"/>
                </a:xfrm>
                <a:custGeom>
                  <a:avLst/>
                  <a:gdLst>
                    <a:gd name="T0" fmla="*/ 140 w 269"/>
                    <a:gd name="T1" fmla="*/ 51 h 123"/>
                    <a:gd name="T2" fmla="*/ 90 w 269"/>
                    <a:gd name="T3" fmla="*/ 0 h 123"/>
                    <a:gd name="T4" fmla="*/ 7 w 269"/>
                    <a:gd name="T5" fmla="*/ 12 h 123"/>
                    <a:gd name="T6" fmla="*/ 8 w 269"/>
                    <a:gd name="T7" fmla="*/ 29 h 123"/>
                    <a:gd name="T8" fmla="*/ 19 w 269"/>
                    <a:gd name="T9" fmla="*/ 95 h 123"/>
                    <a:gd name="T10" fmla="*/ 132 w 269"/>
                    <a:gd name="T11" fmla="*/ 111 h 123"/>
                    <a:gd name="T12" fmla="*/ 245 w 269"/>
                    <a:gd name="T13" fmla="*/ 105 h 123"/>
                    <a:gd name="T14" fmla="*/ 140 w 269"/>
                    <a:gd name="T15" fmla="*/ 51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9" h="123">
                      <a:moveTo>
                        <a:pt x="140" y="51"/>
                      </a:moveTo>
                      <a:cubicBezTo>
                        <a:pt x="112" y="39"/>
                        <a:pt x="98" y="18"/>
                        <a:pt x="90" y="0"/>
                      </a:cubicBezTo>
                      <a:cubicBezTo>
                        <a:pt x="72" y="9"/>
                        <a:pt x="39" y="18"/>
                        <a:pt x="7" y="12"/>
                      </a:cubicBezTo>
                      <a:cubicBezTo>
                        <a:pt x="8" y="18"/>
                        <a:pt x="8" y="24"/>
                        <a:pt x="8" y="29"/>
                      </a:cubicBezTo>
                      <a:cubicBezTo>
                        <a:pt x="8" y="41"/>
                        <a:pt x="0" y="87"/>
                        <a:pt x="19" y="95"/>
                      </a:cubicBezTo>
                      <a:cubicBezTo>
                        <a:pt x="38" y="103"/>
                        <a:pt x="73" y="97"/>
                        <a:pt x="132" y="111"/>
                      </a:cubicBezTo>
                      <a:cubicBezTo>
                        <a:pt x="180" y="123"/>
                        <a:pt x="235" y="116"/>
                        <a:pt x="245" y="105"/>
                      </a:cubicBezTo>
                      <a:cubicBezTo>
                        <a:pt x="269" y="82"/>
                        <a:pt x="201" y="77"/>
                        <a:pt x="140" y="51"/>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05" name="Freeform 422">
                  <a:extLst>
                    <a:ext uri="{FF2B5EF4-FFF2-40B4-BE49-F238E27FC236}">
                      <a16:creationId xmlns:a16="http://schemas.microsoft.com/office/drawing/2014/main" id="{A0335604-7F07-4884-BC79-4299210C32C9}"/>
                    </a:ext>
                  </a:extLst>
                </p:cNvPr>
                <p:cNvSpPr>
                  <a:spLocks/>
                </p:cNvSpPr>
                <p:nvPr/>
              </p:nvSpPr>
              <p:spPr bwMode="gray">
                <a:xfrm>
                  <a:off x="2422" y="3566"/>
                  <a:ext cx="320" cy="53"/>
                </a:xfrm>
                <a:custGeom>
                  <a:avLst/>
                  <a:gdLst>
                    <a:gd name="T0" fmla="*/ 261 w 261"/>
                    <a:gd name="T1" fmla="*/ 9 h 43"/>
                    <a:gd name="T2" fmla="*/ 260 w 261"/>
                    <a:gd name="T3" fmla="*/ 12 h 43"/>
                    <a:gd name="T4" fmla="*/ 148 w 261"/>
                    <a:gd name="T5" fmla="*/ 27 h 43"/>
                    <a:gd name="T6" fmla="*/ 79 w 261"/>
                    <a:gd name="T7" fmla="*/ 13 h 43"/>
                    <a:gd name="T8" fmla="*/ 1 w 261"/>
                    <a:gd name="T9" fmla="*/ 0 h 43"/>
                    <a:gd name="T10" fmla="*/ 4 w 261"/>
                    <a:gd name="T11" fmla="*/ 36 h 43"/>
                    <a:gd name="T12" fmla="*/ 96 w 261"/>
                    <a:gd name="T13" fmla="*/ 36 h 43"/>
                    <a:gd name="T14" fmla="*/ 96 w 261"/>
                    <a:gd name="T15" fmla="*/ 26 h 43"/>
                    <a:gd name="T16" fmla="*/ 148 w 261"/>
                    <a:gd name="T17" fmla="*/ 38 h 43"/>
                    <a:gd name="T18" fmla="*/ 260 w 261"/>
                    <a:gd name="T19" fmla="*/ 22 h 43"/>
                    <a:gd name="T20" fmla="*/ 261 w 261"/>
                    <a:gd name="T21" fmla="*/ 14 h 43"/>
                    <a:gd name="T22" fmla="*/ 261 w 261"/>
                    <a:gd name="T23"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43">
                      <a:moveTo>
                        <a:pt x="261" y="9"/>
                      </a:moveTo>
                      <a:cubicBezTo>
                        <a:pt x="260" y="10"/>
                        <a:pt x="260" y="11"/>
                        <a:pt x="260" y="12"/>
                      </a:cubicBezTo>
                      <a:cubicBezTo>
                        <a:pt x="243" y="32"/>
                        <a:pt x="163" y="27"/>
                        <a:pt x="148" y="27"/>
                      </a:cubicBezTo>
                      <a:cubicBezTo>
                        <a:pt x="132" y="27"/>
                        <a:pt x="112" y="17"/>
                        <a:pt x="79" y="13"/>
                      </a:cubicBezTo>
                      <a:cubicBezTo>
                        <a:pt x="46" y="10"/>
                        <a:pt x="11" y="5"/>
                        <a:pt x="1" y="0"/>
                      </a:cubicBezTo>
                      <a:cubicBezTo>
                        <a:pt x="0" y="12"/>
                        <a:pt x="4" y="36"/>
                        <a:pt x="4" y="36"/>
                      </a:cubicBezTo>
                      <a:cubicBezTo>
                        <a:pt x="4" y="36"/>
                        <a:pt x="53" y="43"/>
                        <a:pt x="96" y="36"/>
                      </a:cubicBezTo>
                      <a:cubicBezTo>
                        <a:pt x="96" y="34"/>
                        <a:pt x="96" y="30"/>
                        <a:pt x="96" y="26"/>
                      </a:cubicBezTo>
                      <a:cubicBezTo>
                        <a:pt x="118" y="31"/>
                        <a:pt x="131" y="38"/>
                        <a:pt x="148" y="38"/>
                      </a:cubicBezTo>
                      <a:cubicBezTo>
                        <a:pt x="169" y="38"/>
                        <a:pt x="243" y="42"/>
                        <a:pt x="260" y="22"/>
                      </a:cubicBezTo>
                      <a:cubicBezTo>
                        <a:pt x="261" y="19"/>
                        <a:pt x="261" y="17"/>
                        <a:pt x="261" y="14"/>
                      </a:cubicBezTo>
                      <a:cubicBezTo>
                        <a:pt x="261" y="13"/>
                        <a:pt x="261" y="11"/>
                        <a:pt x="261" y="9"/>
                      </a:cubicBezTo>
                      <a:close/>
                    </a:path>
                  </a:pathLst>
                </a:custGeom>
                <a:solidFill>
                  <a:srgbClr val="423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06" name="Freeform 423">
                  <a:extLst>
                    <a:ext uri="{FF2B5EF4-FFF2-40B4-BE49-F238E27FC236}">
                      <a16:creationId xmlns:a16="http://schemas.microsoft.com/office/drawing/2014/main" id="{F21BC128-7DA5-454B-9520-A94097DFF3D7}"/>
                    </a:ext>
                  </a:extLst>
                </p:cNvPr>
                <p:cNvSpPr>
                  <a:spLocks/>
                </p:cNvSpPr>
                <p:nvPr/>
              </p:nvSpPr>
              <p:spPr bwMode="gray">
                <a:xfrm>
                  <a:off x="2416" y="3478"/>
                  <a:ext cx="336" cy="133"/>
                </a:xfrm>
                <a:custGeom>
                  <a:avLst/>
                  <a:gdLst>
                    <a:gd name="T0" fmla="*/ 4 w 274"/>
                    <a:gd name="T1" fmla="*/ 15 h 109"/>
                    <a:gd name="T2" fmla="*/ 6 w 274"/>
                    <a:gd name="T3" fmla="*/ 77 h 109"/>
                    <a:gd name="T4" fmla="*/ 84 w 274"/>
                    <a:gd name="T5" fmla="*/ 90 h 109"/>
                    <a:gd name="T6" fmla="*/ 153 w 274"/>
                    <a:gd name="T7" fmla="*/ 104 h 109"/>
                    <a:gd name="T8" fmla="*/ 265 w 274"/>
                    <a:gd name="T9" fmla="*/ 89 h 109"/>
                    <a:gd name="T10" fmla="*/ 217 w 274"/>
                    <a:gd name="T11" fmla="*/ 50 h 109"/>
                    <a:gd name="T12" fmla="*/ 107 w 274"/>
                    <a:gd name="T13" fmla="*/ 0 h 109"/>
                    <a:gd name="T14" fmla="*/ 53 w 274"/>
                    <a:gd name="T15" fmla="*/ 25 h 109"/>
                    <a:gd name="T16" fmla="*/ 15 w 274"/>
                    <a:gd name="T17" fmla="*/ 9 h 109"/>
                    <a:gd name="T18" fmla="*/ 4 w 274"/>
                    <a:gd name="T19" fmla="*/ 1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109">
                      <a:moveTo>
                        <a:pt x="4" y="15"/>
                      </a:moveTo>
                      <a:cubicBezTo>
                        <a:pt x="1" y="38"/>
                        <a:pt x="0" y="56"/>
                        <a:pt x="6" y="77"/>
                      </a:cubicBezTo>
                      <a:cubicBezTo>
                        <a:pt x="16" y="82"/>
                        <a:pt x="51" y="87"/>
                        <a:pt x="84" y="90"/>
                      </a:cubicBezTo>
                      <a:cubicBezTo>
                        <a:pt x="117" y="94"/>
                        <a:pt x="137" y="104"/>
                        <a:pt x="153" y="104"/>
                      </a:cubicBezTo>
                      <a:cubicBezTo>
                        <a:pt x="168" y="104"/>
                        <a:pt x="248" y="109"/>
                        <a:pt x="265" y="89"/>
                      </a:cubicBezTo>
                      <a:cubicBezTo>
                        <a:pt x="274" y="66"/>
                        <a:pt x="249" y="59"/>
                        <a:pt x="217" y="50"/>
                      </a:cubicBezTo>
                      <a:cubicBezTo>
                        <a:pt x="185" y="42"/>
                        <a:pt x="134" y="24"/>
                        <a:pt x="107" y="0"/>
                      </a:cubicBezTo>
                      <a:cubicBezTo>
                        <a:pt x="83" y="7"/>
                        <a:pt x="64" y="23"/>
                        <a:pt x="53" y="25"/>
                      </a:cubicBezTo>
                      <a:cubicBezTo>
                        <a:pt x="39" y="28"/>
                        <a:pt x="26" y="21"/>
                        <a:pt x="15" y="9"/>
                      </a:cubicBezTo>
                      <a:cubicBezTo>
                        <a:pt x="11" y="5"/>
                        <a:pt x="5" y="10"/>
                        <a:pt x="4" y="15"/>
                      </a:cubicBezTo>
                      <a:close/>
                    </a:path>
                  </a:pathLst>
                </a:custGeom>
                <a:solidFill>
                  <a:srgbClr val="4F4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07" name="Freeform 424">
                  <a:extLst>
                    <a:ext uri="{FF2B5EF4-FFF2-40B4-BE49-F238E27FC236}">
                      <a16:creationId xmlns:a16="http://schemas.microsoft.com/office/drawing/2014/main" id="{1920AD5D-F8C4-4816-9D78-6A130F3555B6}"/>
                    </a:ext>
                  </a:extLst>
                </p:cNvPr>
                <p:cNvSpPr>
                  <a:spLocks/>
                </p:cNvSpPr>
                <p:nvPr/>
              </p:nvSpPr>
              <p:spPr bwMode="gray">
                <a:xfrm>
                  <a:off x="2273" y="2025"/>
                  <a:ext cx="196" cy="230"/>
                </a:xfrm>
                <a:custGeom>
                  <a:avLst/>
                  <a:gdLst>
                    <a:gd name="T0" fmla="*/ 154 w 160"/>
                    <a:gd name="T1" fmla="*/ 99 h 188"/>
                    <a:gd name="T2" fmla="*/ 142 w 160"/>
                    <a:gd name="T3" fmla="*/ 103 h 188"/>
                    <a:gd name="T4" fmla="*/ 141 w 160"/>
                    <a:gd name="T5" fmla="*/ 106 h 188"/>
                    <a:gd name="T6" fmla="*/ 138 w 160"/>
                    <a:gd name="T7" fmla="*/ 104 h 188"/>
                    <a:gd name="T8" fmla="*/ 140 w 160"/>
                    <a:gd name="T9" fmla="*/ 98 h 188"/>
                    <a:gd name="T10" fmla="*/ 135 w 160"/>
                    <a:gd name="T11" fmla="*/ 85 h 188"/>
                    <a:gd name="T12" fmla="*/ 135 w 160"/>
                    <a:gd name="T13" fmla="*/ 85 h 188"/>
                    <a:gd name="T14" fmla="*/ 122 w 160"/>
                    <a:gd name="T15" fmla="*/ 90 h 188"/>
                    <a:gd name="T16" fmla="*/ 121 w 160"/>
                    <a:gd name="T17" fmla="*/ 93 h 188"/>
                    <a:gd name="T18" fmla="*/ 117 w 160"/>
                    <a:gd name="T19" fmla="*/ 92 h 188"/>
                    <a:gd name="T20" fmla="*/ 119 w 160"/>
                    <a:gd name="T21" fmla="*/ 87 h 188"/>
                    <a:gd name="T22" fmla="*/ 114 w 160"/>
                    <a:gd name="T23" fmla="*/ 74 h 188"/>
                    <a:gd name="T24" fmla="*/ 114 w 160"/>
                    <a:gd name="T25" fmla="*/ 74 h 188"/>
                    <a:gd name="T26" fmla="*/ 101 w 160"/>
                    <a:gd name="T27" fmla="*/ 79 h 188"/>
                    <a:gd name="T28" fmla="*/ 98 w 160"/>
                    <a:gd name="T29" fmla="*/ 86 h 188"/>
                    <a:gd name="T30" fmla="*/ 94 w 160"/>
                    <a:gd name="T31" fmla="*/ 85 h 188"/>
                    <a:gd name="T32" fmla="*/ 124 w 160"/>
                    <a:gd name="T33" fmla="*/ 15 h 188"/>
                    <a:gd name="T34" fmla="*/ 119 w 160"/>
                    <a:gd name="T35" fmla="*/ 2 h 188"/>
                    <a:gd name="T36" fmla="*/ 106 w 160"/>
                    <a:gd name="T37" fmla="*/ 7 h 188"/>
                    <a:gd name="T38" fmla="*/ 58 w 160"/>
                    <a:gd name="T39" fmla="*/ 119 h 188"/>
                    <a:gd name="T40" fmla="*/ 47 w 160"/>
                    <a:gd name="T41" fmla="*/ 123 h 188"/>
                    <a:gd name="T42" fmla="*/ 46 w 160"/>
                    <a:gd name="T43" fmla="*/ 122 h 188"/>
                    <a:gd name="T44" fmla="*/ 35 w 160"/>
                    <a:gd name="T45" fmla="*/ 111 h 188"/>
                    <a:gd name="T46" fmla="*/ 32 w 160"/>
                    <a:gd name="T47" fmla="*/ 109 h 188"/>
                    <a:gd name="T48" fmla="*/ 18 w 160"/>
                    <a:gd name="T49" fmla="*/ 102 h 188"/>
                    <a:gd name="T50" fmla="*/ 3 w 160"/>
                    <a:gd name="T51" fmla="*/ 107 h 188"/>
                    <a:gd name="T52" fmla="*/ 8 w 160"/>
                    <a:gd name="T53" fmla="*/ 122 h 188"/>
                    <a:gd name="T54" fmla="*/ 21 w 160"/>
                    <a:gd name="T55" fmla="*/ 128 h 188"/>
                    <a:gd name="T56" fmla="*/ 46 w 160"/>
                    <a:gd name="T57" fmla="*/ 153 h 188"/>
                    <a:gd name="T58" fmla="*/ 46 w 160"/>
                    <a:gd name="T59" fmla="*/ 153 h 188"/>
                    <a:gd name="T60" fmla="*/ 46 w 160"/>
                    <a:gd name="T61" fmla="*/ 153 h 188"/>
                    <a:gd name="T62" fmla="*/ 60 w 160"/>
                    <a:gd name="T63" fmla="*/ 162 h 188"/>
                    <a:gd name="T64" fmla="*/ 58 w 160"/>
                    <a:gd name="T65" fmla="*/ 165 h 188"/>
                    <a:gd name="T66" fmla="*/ 85 w 160"/>
                    <a:gd name="T67" fmla="*/ 173 h 188"/>
                    <a:gd name="T68" fmla="*/ 109 w 160"/>
                    <a:gd name="T69" fmla="*/ 188 h 188"/>
                    <a:gd name="T70" fmla="*/ 111 w 160"/>
                    <a:gd name="T71" fmla="*/ 185 h 188"/>
                    <a:gd name="T72" fmla="*/ 132 w 160"/>
                    <a:gd name="T73" fmla="*/ 169 h 188"/>
                    <a:gd name="T74" fmla="*/ 158 w 160"/>
                    <a:gd name="T75" fmla="*/ 110 h 188"/>
                    <a:gd name="T76" fmla="*/ 154 w 160"/>
                    <a:gd name="T77" fmla="*/ 9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88">
                      <a:moveTo>
                        <a:pt x="154" y="99"/>
                      </a:moveTo>
                      <a:cubicBezTo>
                        <a:pt x="149" y="97"/>
                        <a:pt x="144" y="99"/>
                        <a:pt x="142" y="103"/>
                      </a:cubicBezTo>
                      <a:cubicBezTo>
                        <a:pt x="141" y="106"/>
                        <a:pt x="141" y="106"/>
                        <a:pt x="141" y="106"/>
                      </a:cubicBezTo>
                      <a:cubicBezTo>
                        <a:pt x="140" y="105"/>
                        <a:pt x="139" y="104"/>
                        <a:pt x="138" y="104"/>
                      </a:cubicBezTo>
                      <a:cubicBezTo>
                        <a:pt x="140" y="98"/>
                        <a:pt x="140" y="98"/>
                        <a:pt x="140" y="98"/>
                      </a:cubicBezTo>
                      <a:cubicBezTo>
                        <a:pt x="142" y="93"/>
                        <a:pt x="140" y="87"/>
                        <a:pt x="135" y="85"/>
                      </a:cubicBezTo>
                      <a:cubicBezTo>
                        <a:pt x="135" y="85"/>
                        <a:pt x="135" y="85"/>
                        <a:pt x="135" y="85"/>
                      </a:cubicBezTo>
                      <a:cubicBezTo>
                        <a:pt x="130" y="83"/>
                        <a:pt x="124" y="85"/>
                        <a:pt x="122" y="90"/>
                      </a:cubicBezTo>
                      <a:cubicBezTo>
                        <a:pt x="121" y="93"/>
                        <a:pt x="121" y="93"/>
                        <a:pt x="121" y="93"/>
                      </a:cubicBezTo>
                      <a:cubicBezTo>
                        <a:pt x="120" y="93"/>
                        <a:pt x="117" y="92"/>
                        <a:pt x="117" y="92"/>
                      </a:cubicBezTo>
                      <a:cubicBezTo>
                        <a:pt x="119" y="87"/>
                        <a:pt x="119" y="87"/>
                        <a:pt x="119" y="87"/>
                      </a:cubicBezTo>
                      <a:cubicBezTo>
                        <a:pt x="121" y="82"/>
                        <a:pt x="119" y="76"/>
                        <a:pt x="114" y="74"/>
                      </a:cubicBezTo>
                      <a:cubicBezTo>
                        <a:pt x="114" y="74"/>
                        <a:pt x="114" y="74"/>
                        <a:pt x="114" y="74"/>
                      </a:cubicBezTo>
                      <a:cubicBezTo>
                        <a:pt x="109" y="72"/>
                        <a:pt x="103" y="74"/>
                        <a:pt x="101" y="79"/>
                      </a:cubicBezTo>
                      <a:cubicBezTo>
                        <a:pt x="98" y="86"/>
                        <a:pt x="98" y="86"/>
                        <a:pt x="98" y="86"/>
                      </a:cubicBezTo>
                      <a:cubicBezTo>
                        <a:pt x="97" y="85"/>
                        <a:pt x="95" y="85"/>
                        <a:pt x="94" y="85"/>
                      </a:cubicBezTo>
                      <a:cubicBezTo>
                        <a:pt x="124" y="15"/>
                        <a:pt x="124" y="15"/>
                        <a:pt x="124" y="15"/>
                      </a:cubicBezTo>
                      <a:cubicBezTo>
                        <a:pt x="127" y="10"/>
                        <a:pt x="124" y="4"/>
                        <a:pt x="119" y="2"/>
                      </a:cubicBezTo>
                      <a:cubicBezTo>
                        <a:pt x="114" y="0"/>
                        <a:pt x="109" y="2"/>
                        <a:pt x="106" y="7"/>
                      </a:cubicBezTo>
                      <a:cubicBezTo>
                        <a:pt x="106" y="7"/>
                        <a:pt x="71" y="87"/>
                        <a:pt x="58" y="119"/>
                      </a:cubicBezTo>
                      <a:cubicBezTo>
                        <a:pt x="56" y="123"/>
                        <a:pt x="51" y="124"/>
                        <a:pt x="47" y="123"/>
                      </a:cubicBezTo>
                      <a:cubicBezTo>
                        <a:pt x="47" y="122"/>
                        <a:pt x="46" y="122"/>
                        <a:pt x="46" y="122"/>
                      </a:cubicBezTo>
                      <a:cubicBezTo>
                        <a:pt x="35" y="111"/>
                        <a:pt x="35" y="111"/>
                        <a:pt x="35" y="111"/>
                      </a:cubicBezTo>
                      <a:cubicBezTo>
                        <a:pt x="34" y="110"/>
                        <a:pt x="32" y="109"/>
                        <a:pt x="32" y="109"/>
                      </a:cubicBezTo>
                      <a:cubicBezTo>
                        <a:pt x="18" y="102"/>
                        <a:pt x="18" y="102"/>
                        <a:pt x="18" y="102"/>
                      </a:cubicBezTo>
                      <a:cubicBezTo>
                        <a:pt x="12" y="99"/>
                        <a:pt x="6" y="101"/>
                        <a:pt x="3" y="107"/>
                      </a:cubicBezTo>
                      <a:cubicBezTo>
                        <a:pt x="0" y="112"/>
                        <a:pt x="3" y="119"/>
                        <a:pt x="8" y="122"/>
                      </a:cubicBezTo>
                      <a:cubicBezTo>
                        <a:pt x="21" y="128"/>
                        <a:pt x="21" y="128"/>
                        <a:pt x="21" y="128"/>
                      </a:cubicBezTo>
                      <a:cubicBezTo>
                        <a:pt x="46" y="153"/>
                        <a:pt x="46" y="153"/>
                        <a:pt x="46" y="153"/>
                      </a:cubicBezTo>
                      <a:cubicBezTo>
                        <a:pt x="46" y="153"/>
                        <a:pt x="46" y="153"/>
                        <a:pt x="46" y="153"/>
                      </a:cubicBezTo>
                      <a:cubicBezTo>
                        <a:pt x="46" y="153"/>
                        <a:pt x="46" y="153"/>
                        <a:pt x="46" y="153"/>
                      </a:cubicBezTo>
                      <a:cubicBezTo>
                        <a:pt x="52" y="158"/>
                        <a:pt x="57" y="161"/>
                        <a:pt x="60" y="162"/>
                      </a:cubicBezTo>
                      <a:cubicBezTo>
                        <a:pt x="58" y="165"/>
                        <a:pt x="58" y="165"/>
                        <a:pt x="58" y="165"/>
                      </a:cubicBezTo>
                      <a:cubicBezTo>
                        <a:pt x="64" y="165"/>
                        <a:pt x="73" y="168"/>
                        <a:pt x="85" y="173"/>
                      </a:cubicBezTo>
                      <a:cubicBezTo>
                        <a:pt x="98" y="179"/>
                        <a:pt x="105" y="185"/>
                        <a:pt x="109" y="188"/>
                      </a:cubicBezTo>
                      <a:cubicBezTo>
                        <a:pt x="111" y="185"/>
                        <a:pt x="111" y="185"/>
                        <a:pt x="111" y="185"/>
                      </a:cubicBezTo>
                      <a:cubicBezTo>
                        <a:pt x="120" y="184"/>
                        <a:pt x="128" y="178"/>
                        <a:pt x="132" y="169"/>
                      </a:cubicBezTo>
                      <a:cubicBezTo>
                        <a:pt x="132" y="169"/>
                        <a:pt x="158" y="110"/>
                        <a:pt x="158" y="110"/>
                      </a:cubicBezTo>
                      <a:cubicBezTo>
                        <a:pt x="160" y="106"/>
                        <a:pt x="158" y="100"/>
                        <a:pt x="154" y="99"/>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08" name="Freeform 425">
                  <a:extLst>
                    <a:ext uri="{FF2B5EF4-FFF2-40B4-BE49-F238E27FC236}">
                      <a16:creationId xmlns:a16="http://schemas.microsoft.com/office/drawing/2014/main" id="{CFAE297B-3880-4F6C-8222-C5E38CE4B893}"/>
                    </a:ext>
                  </a:extLst>
                </p:cNvPr>
                <p:cNvSpPr>
                  <a:spLocks/>
                </p:cNvSpPr>
                <p:nvPr/>
              </p:nvSpPr>
              <p:spPr bwMode="gray">
                <a:xfrm>
                  <a:off x="2322" y="2224"/>
                  <a:ext cx="90" cy="68"/>
                </a:xfrm>
                <a:custGeom>
                  <a:avLst/>
                  <a:gdLst>
                    <a:gd name="T0" fmla="*/ 32 w 74"/>
                    <a:gd name="T1" fmla="*/ 36 h 55"/>
                    <a:gd name="T2" fmla="*/ 63 w 74"/>
                    <a:gd name="T3" fmla="*/ 55 h 55"/>
                    <a:gd name="T4" fmla="*/ 74 w 74"/>
                    <a:gd name="T5" fmla="*/ 30 h 55"/>
                    <a:gd name="T6" fmla="*/ 45 w 74"/>
                    <a:gd name="T7" fmla="*/ 10 h 55"/>
                    <a:gd name="T8" fmla="*/ 11 w 74"/>
                    <a:gd name="T9" fmla="*/ 1 h 55"/>
                    <a:gd name="T10" fmla="*/ 0 w 74"/>
                    <a:gd name="T11" fmla="*/ 26 h 55"/>
                    <a:gd name="T12" fmla="*/ 32 w 74"/>
                    <a:gd name="T13" fmla="*/ 36 h 55"/>
                  </a:gdLst>
                  <a:ahLst/>
                  <a:cxnLst>
                    <a:cxn ang="0">
                      <a:pos x="T0" y="T1"/>
                    </a:cxn>
                    <a:cxn ang="0">
                      <a:pos x="T2" y="T3"/>
                    </a:cxn>
                    <a:cxn ang="0">
                      <a:pos x="T4" y="T5"/>
                    </a:cxn>
                    <a:cxn ang="0">
                      <a:pos x="T6" y="T7"/>
                    </a:cxn>
                    <a:cxn ang="0">
                      <a:pos x="T8" y="T9"/>
                    </a:cxn>
                    <a:cxn ang="0">
                      <a:pos x="T10" y="T11"/>
                    </a:cxn>
                    <a:cxn ang="0">
                      <a:pos x="T12" y="T13"/>
                    </a:cxn>
                  </a:cxnLst>
                  <a:rect l="0" t="0" r="r" b="b"/>
                  <a:pathLst>
                    <a:path w="74" h="55">
                      <a:moveTo>
                        <a:pt x="32" y="36"/>
                      </a:moveTo>
                      <a:cubicBezTo>
                        <a:pt x="48" y="44"/>
                        <a:pt x="58" y="51"/>
                        <a:pt x="63" y="55"/>
                      </a:cubicBezTo>
                      <a:cubicBezTo>
                        <a:pt x="74" y="30"/>
                        <a:pt x="74" y="30"/>
                        <a:pt x="74" y="30"/>
                      </a:cubicBezTo>
                      <a:cubicBezTo>
                        <a:pt x="74" y="30"/>
                        <a:pt x="69" y="21"/>
                        <a:pt x="45" y="10"/>
                      </a:cubicBezTo>
                      <a:cubicBezTo>
                        <a:pt x="22" y="0"/>
                        <a:pt x="11" y="1"/>
                        <a:pt x="11" y="1"/>
                      </a:cubicBezTo>
                      <a:cubicBezTo>
                        <a:pt x="0" y="26"/>
                        <a:pt x="0" y="26"/>
                        <a:pt x="0" y="26"/>
                      </a:cubicBezTo>
                      <a:cubicBezTo>
                        <a:pt x="6" y="27"/>
                        <a:pt x="17" y="29"/>
                        <a:pt x="32"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09" name="Freeform 426">
                  <a:extLst>
                    <a:ext uri="{FF2B5EF4-FFF2-40B4-BE49-F238E27FC236}">
                      <a16:creationId xmlns:a16="http://schemas.microsoft.com/office/drawing/2014/main" id="{C12A5781-CA97-4838-BA30-64E8691CF024}"/>
                    </a:ext>
                  </a:extLst>
                </p:cNvPr>
                <p:cNvSpPr>
                  <a:spLocks/>
                </p:cNvSpPr>
                <p:nvPr/>
              </p:nvSpPr>
              <p:spPr bwMode="gray">
                <a:xfrm>
                  <a:off x="1934" y="2142"/>
                  <a:ext cx="470" cy="501"/>
                </a:xfrm>
                <a:custGeom>
                  <a:avLst/>
                  <a:gdLst>
                    <a:gd name="T0" fmla="*/ 384 w 384"/>
                    <a:gd name="T1" fmla="*/ 126 h 409"/>
                    <a:gd name="T2" fmla="*/ 349 w 384"/>
                    <a:gd name="T3" fmla="*/ 103 h 409"/>
                    <a:gd name="T4" fmla="*/ 311 w 384"/>
                    <a:gd name="T5" fmla="*/ 93 h 409"/>
                    <a:gd name="T6" fmla="*/ 226 w 384"/>
                    <a:gd name="T7" fmla="*/ 214 h 409"/>
                    <a:gd name="T8" fmla="*/ 221 w 384"/>
                    <a:gd name="T9" fmla="*/ 223 h 409"/>
                    <a:gd name="T10" fmla="*/ 192 w 384"/>
                    <a:gd name="T11" fmla="*/ 162 h 409"/>
                    <a:gd name="T12" fmla="*/ 84 w 384"/>
                    <a:gd name="T13" fmla="*/ 6 h 409"/>
                    <a:gd name="T14" fmla="*/ 42 w 384"/>
                    <a:gd name="T15" fmla="*/ 7 h 409"/>
                    <a:gd name="T16" fmla="*/ 14 w 384"/>
                    <a:gd name="T17" fmla="*/ 37 h 409"/>
                    <a:gd name="T18" fmla="*/ 86 w 384"/>
                    <a:gd name="T19" fmla="*/ 223 h 409"/>
                    <a:gd name="T20" fmla="*/ 202 w 384"/>
                    <a:gd name="T21" fmla="*/ 385 h 409"/>
                    <a:gd name="T22" fmla="*/ 260 w 384"/>
                    <a:gd name="T23" fmla="*/ 373 h 409"/>
                    <a:gd name="T24" fmla="*/ 384 w 384"/>
                    <a:gd name="T25" fmla="*/ 126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4" h="409">
                      <a:moveTo>
                        <a:pt x="384" y="126"/>
                      </a:moveTo>
                      <a:cubicBezTo>
                        <a:pt x="384" y="126"/>
                        <a:pt x="374" y="115"/>
                        <a:pt x="349" y="103"/>
                      </a:cubicBezTo>
                      <a:cubicBezTo>
                        <a:pt x="324" y="92"/>
                        <a:pt x="311" y="93"/>
                        <a:pt x="311" y="93"/>
                      </a:cubicBezTo>
                      <a:cubicBezTo>
                        <a:pt x="311" y="93"/>
                        <a:pt x="252" y="174"/>
                        <a:pt x="226" y="214"/>
                      </a:cubicBezTo>
                      <a:cubicBezTo>
                        <a:pt x="224" y="217"/>
                        <a:pt x="223" y="220"/>
                        <a:pt x="221" y="223"/>
                      </a:cubicBezTo>
                      <a:cubicBezTo>
                        <a:pt x="208" y="197"/>
                        <a:pt x="196" y="172"/>
                        <a:pt x="192" y="162"/>
                      </a:cubicBezTo>
                      <a:cubicBezTo>
                        <a:pt x="156" y="72"/>
                        <a:pt x="119" y="20"/>
                        <a:pt x="84" y="6"/>
                      </a:cubicBezTo>
                      <a:cubicBezTo>
                        <a:pt x="69" y="0"/>
                        <a:pt x="55" y="1"/>
                        <a:pt x="42" y="7"/>
                      </a:cubicBezTo>
                      <a:cubicBezTo>
                        <a:pt x="28" y="14"/>
                        <a:pt x="18" y="24"/>
                        <a:pt x="14" y="37"/>
                      </a:cubicBezTo>
                      <a:cubicBezTo>
                        <a:pt x="0" y="84"/>
                        <a:pt x="48" y="161"/>
                        <a:pt x="86" y="223"/>
                      </a:cubicBezTo>
                      <a:cubicBezTo>
                        <a:pt x="86" y="223"/>
                        <a:pt x="181" y="370"/>
                        <a:pt x="202" y="385"/>
                      </a:cubicBezTo>
                      <a:cubicBezTo>
                        <a:pt x="202" y="385"/>
                        <a:pt x="231" y="409"/>
                        <a:pt x="260" y="373"/>
                      </a:cubicBezTo>
                      <a:cubicBezTo>
                        <a:pt x="289" y="336"/>
                        <a:pt x="382" y="133"/>
                        <a:pt x="384" y="126"/>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10" name="Freeform 427">
                  <a:extLst>
                    <a:ext uri="{FF2B5EF4-FFF2-40B4-BE49-F238E27FC236}">
                      <a16:creationId xmlns:a16="http://schemas.microsoft.com/office/drawing/2014/main" id="{B246EBE7-9088-4891-B626-AE2F68241E8A}"/>
                    </a:ext>
                  </a:extLst>
                </p:cNvPr>
                <p:cNvSpPr>
                  <a:spLocks/>
                </p:cNvSpPr>
                <p:nvPr/>
              </p:nvSpPr>
              <p:spPr bwMode="gray">
                <a:xfrm>
                  <a:off x="1727" y="2031"/>
                  <a:ext cx="445" cy="742"/>
                </a:xfrm>
                <a:custGeom>
                  <a:avLst/>
                  <a:gdLst>
                    <a:gd name="T0" fmla="*/ 235 w 364"/>
                    <a:gd name="T1" fmla="*/ 606 h 606"/>
                    <a:gd name="T2" fmla="*/ 322 w 364"/>
                    <a:gd name="T3" fmla="*/ 601 h 606"/>
                    <a:gd name="T4" fmla="*/ 257 w 364"/>
                    <a:gd name="T5" fmla="*/ 75 h 606"/>
                    <a:gd name="T6" fmla="*/ 238 w 364"/>
                    <a:gd name="T7" fmla="*/ 23 h 606"/>
                    <a:gd name="T8" fmla="*/ 225 w 364"/>
                    <a:gd name="T9" fmla="*/ 51 h 606"/>
                    <a:gd name="T10" fmla="*/ 122 w 364"/>
                    <a:gd name="T11" fmla="*/ 0 h 606"/>
                    <a:gd name="T12" fmla="*/ 101 w 364"/>
                    <a:gd name="T13" fmla="*/ 46 h 606"/>
                    <a:gd name="T14" fmla="*/ 33 w 364"/>
                    <a:gd name="T15" fmla="*/ 132 h 606"/>
                    <a:gd name="T16" fmla="*/ 44 w 364"/>
                    <a:gd name="T17" fmla="*/ 385 h 606"/>
                    <a:gd name="T18" fmla="*/ 79 w 364"/>
                    <a:gd name="T19" fmla="*/ 591 h 606"/>
                    <a:gd name="T20" fmla="*/ 235 w 364"/>
                    <a:gd name="T21"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606">
                      <a:moveTo>
                        <a:pt x="235" y="606"/>
                      </a:moveTo>
                      <a:cubicBezTo>
                        <a:pt x="268" y="606"/>
                        <a:pt x="298" y="603"/>
                        <a:pt x="322" y="601"/>
                      </a:cubicBezTo>
                      <a:cubicBezTo>
                        <a:pt x="322" y="601"/>
                        <a:pt x="364" y="234"/>
                        <a:pt x="257" y="75"/>
                      </a:cubicBezTo>
                      <a:cubicBezTo>
                        <a:pt x="255" y="61"/>
                        <a:pt x="250" y="44"/>
                        <a:pt x="238" y="23"/>
                      </a:cubicBezTo>
                      <a:cubicBezTo>
                        <a:pt x="239" y="45"/>
                        <a:pt x="225" y="51"/>
                        <a:pt x="225" y="51"/>
                      </a:cubicBezTo>
                      <a:cubicBezTo>
                        <a:pt x="161" y="40"/>
                        <a:pt x="122" y="0"/>
                        <a:pt x="122" y="0"/>
                      </a:cubicBezTo>
                      <a:cubicBezTo>
                        <a:pt x="101" y="46"/>
                        <a:pt x="101" y="46"/>
                        <a:pt x="101" y="46"/>
                      </a:cubicBezTo>
                      <a:cubicBezTo>
                        <a:pt x="80" y="61"/>
                        <a:pt x="51" y="88"/>
                        <a:pt x="33" y="132"/>
                      </a:cubicBezTo>
                      <a:cubicBezTo>
                        <a:pt x="0" y="208"/>
                        <a:pt x="21" y="282"/>
                        <a:pt x="44" y="385"/>
                      </a:cubicBezTo>
                      <a:cubicBezTo>
                        <a:pt x="56" y="439"/>
                        <a:pt x="77" y="530"/>
                        <a:pt x="79" y="591"/>
                      </a:cubicBezTo>
                      <a:cubicBezTo>
                        <a:pt x="95" y="594"/>
                        <a:pt x="160" y="606"/>
                        <a:pt x="235" y="606"/>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11" name="Freeform 428">
                  <a:extLst>
                    <a:ext uri="{FF2B5EF4-FFF2-40B4-BE49-F238E27FC236}">
                      <a16:creationId xmlns:a16="http://schemas.microsoft.com/office/drawing/2014/main" id="{760510C7-29B4-4717-982E-1BC9A2BACCE8}"/>
                    </a:ext>
                  </a:extLst>
                </p:cNvPr>
                <p:cNvSpPr>
                  <a:spLocks/>
                </p:cNvSpPr>
                <p:nvPr/>
              </p:nvSpPr>
              <p:spPr bwMode="gray">
                <a:xfrm>
                  <a:off x="1972" y="2093"/>
                  <a:ext cx="56" cy="71"/>
                </a:xfrm>
                <a:custGeom>
                  <a:avLst/>
                  <a:gdLst>
                    <a:gd name="T0" fmla="*/ 25 w 46"/>
                    <a:gd name="T1" fmla="*/ 0 h 58"/>
                    <a:gd name="T2" fmla="*/ 28 w 46"/>
                    <a:gd name="T3" fmla="*/ 1 h 58"/>
                    <a:gd name="T4" fmla="*/ 46 w 46"/>
                    <a:gd name="T5" fmla="*/ 50 h 58"/>
                    <a:gd name="T6" fmla="*/ 38 w 46"/>
                    <a:gd name="T7" fmla="*/ 56 h 58"/>
                    <a:gd name="T8" fmla="*/ 8 w 46"/>
                    <a:gd name="T9" fmla="*/ 58 h 58"/>
                    <a:gd name="T10" fmla="*/ 0 w 46"/>
                    <a:gd name="T11" fmla="*/ 51 h 58"/>
                    <a:gd name="T12" fmla="*/ 25 w 46"/>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6" h="58">
                      <a:moveTo>
                        <a:pt x="25" y="0"/>
                      </a:moveTo>
                      <a:cubicBezTo>
                        <a:pt x="28" y="1"/>
                        <a:pt x="28" y="1"/>
                        <a:pt x="28" y="1"/>
                      </a:cubicBezTo>
                      <a:cubicBezTo>
                        <a:pt x="32" y="4"/>
                        <a:pt x="40" y="14"/>
                        <a:pt x="46" y="50"/>
                      </a:cubicBezTo>
                      <a:cubicBezTo>
                        <a:pt x="38" y="56"/>
                        <a:pt x="38" y="56"/>
                        <a:pt x="38" y="56"/>
                      </a:cubicBezTo>
                      <a:cubicBezTo>
                        <a:pt x="8" y="58"/>
                        <a:pt x="8" y="58"/>
                        <a:pt x="8" y="58"/>
                      </a:cubicBezTo>
                      <a:cubicBezTo>
                        <a:pt x="0" y="51"/>
                        <a:pt x="0" y="51"/>
                        <a:pt x="0" y="51"/>
                      </a:cubicBezTo>
                      <a:cubicBezTo>
                        <a:pt x="7" y="30"/>
                        <a:pt x="18" y="2"/>
                        <a:pt x="25" y="0"/>
                      </a:cubicBezTo>
                      <a:close/>
                    </a:path>
                  </a:pathLst>
                </a:custGeom>
                <a:solidFill>
                  <a:srgbClr val="6AA3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12" name="Freeform 429">
                  <a:extLst>
                    <a:ext uri="{FF2B5EF4-FFF2-40B4-BE49-F238E27FC236}">
                      <a16:creationId xmlns:a16="http://schemas.microsoft.com/office/drawing/2014/main" id="{AC802F5A-8BBE-4010-AA01-C1D651BB9F76}"/>
                    </a:ext>
                  </a:extLst>
                </p:cNvPr>
                <p:cNvSpPr>
                  <a:spLocks/>
                </p:cNvSpPr>
                <p:nvPr/>
              </p:nvSpPr>
              <p:spPr bwMode="gray">
                <a:xfrm>
                  <a:off x="1981" y="2156"/>
                  <a:ext cx="145" cy="597"/>
                </a:xfrm>
                <a:custGeom>
                  <a:avLst/>
                  <a:gdLst>
                    <a:gd name="T0" fmla="*/ 118 w 118"/>
                    <a:gd name="T1" fmla="*/ 399 h 488"/>
                    <a:gd name="T2" fmla="*/ 65 w 118"/>
                    <a:gd name="T3" fmla="*/ 488 h 488"/>
                    <a:gd name="T4" fmla="*/ 27 w 118"/>
                    <a:gd name="T5" fmla="*/ 409 h 488"/>
                    <a:gd name="T6" fmla="*/ 0 w 118"/>
                    <a:gd name="T7" fmla="*/ 2 h 488"/>
                    <a:gd name="T8" fmla="*/ 30 w 118"/>
                    <a:gd name="T9" fmla="*/ 0 h 488"/>
                    <a:gd name="T10" fmla="*/ 118 w 118"/>
                    <a:gd name="T11" fmla="*/ 399 h 488"/>
                  </a:gdLst>
                  <a:ahLst/>
                  <a:cxnLst>
                    <a:cxn ang="0">
                      <a:pos x="T0" y="T1"/>
                    </a:cxn>
                    <a:cxn ang="0">
                      <a:pos x="T2" y="T3"/>
                    </a:cxn>
                    <a:cxn ang="0">
                      <a:pos x="T4" y="T5"/>
                    </a:cxn>
                    <a:cxn ang="0">
                      <a:pos x="T6" y="T7"/>
                    </a:cxn>
                    <a:cxn ang="0">
                      <a:pos x="T8" y="T9"/>
                    </a:cxn>
                    <a:cxn ang="0">
                      <a:pos x="T10" y="T11"/>
                    </a:cxn>
                  </a:cxnLst>
                  <a:rect l="0" t="0" r="r" b="b"/>
                  <a:pathLst>
                    <a:path w="118" h="488">
                      <a:moveTo>
                        <a:pt x="118" y="399"/>
                      </a:moveTo>
                      <a:cubicBezTo>
                        <a:pt x="101" y="430"/>
                        <a:pt x="84" y="459"/>
                        <a:pt x="65" y="488"/>
                      </a:cubicBezTo>
                      <a:cubicBezTo>
                        <a:pt x="53" y="461"/>
                        <a:pt x="41" y="434"/>
                        <a:pt x="27" y="409"/>
                      </a:cubicBezTo>
                      <a:cubicBezTo>
                        <a:pt x="45" y="264"/>
                        <a:pt x="35" y="126"/>
                        <a:pt x="0" y="2"/>
                      </a:cubicBezTo>
                      <a:cubicBezTo>
                        <a:pt x="30" y="0"/>
                        <a:pt x="30" y="0"/>
                        <a:pt x="30" y="0"/>
                      </a:cubicBezTo>
                      <a:cubicBezTo>
                        <a:pt x="83" y="115"/>
                        <a:pt x="115" y="250"/>
                        <a:pt x="118" y="399"/>
                      </a:cubicBezTo>
                      <a:close/>
                    </a:path>
                  </a:pathLst>
                </a:custGeom>
                <a:solidFill>
                  <a:srgbClr val="6AA3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13" name="Freeform 430">
                  <a:extLst>
                    <a:ext uri="{FF2B5EF4-FFF2-40B4-BE49-F238E27FC236}">
                      <a16:creationId xmlns:a16="http://schemas.microsoft.com/office/drawing/2014/main" id="{689C7B35-1C59-4273-8FB7-4B4EC6CA0837}"/>
                    </a:ext>
                  </a:extLst>
                </p:cNvPr>
                <p:cNvSpPr>
                  <a:spLocks/>
                </p:cNvSpPr>
                <p:nvPr/>
              </p:nvSpPr>
              <p:spPr bwMode="gray">
                <a:xfrm>
                  <a:off x="1850" y="2031"/>
                  <a:ext cx="152" cy="142"/>
                </a:xfrm>
                <a:custGeom>
                  <a:avLst/>
                  <a:gdLst>
                    <a:gd name="T0" fmla="*/ 124 w 124"/>
                    <a:gd name="T1" fmla="*/ 51 h 116"/>
                    <a:gd name="T2" fmla="*/ 21 w 124"/>
                    <a:gd name="T3" fmla="*/ 0 h 116"/>
                    <a:gd name="T4" fmla="*/ 0 w 124"/>
                    <a:gd name="T5" fmla="*/ 46 h 116"/>
                    <a:gd name="T6" fmla="*/ 95 w 124"/>
                    <a:gd name="T7" fmla="*/ 116 h 116"/>
                    <a:gd name="T8" fmla="*/ 124 w 124"/>
                    <a:gd name="T9" fmla="*/ 51 h 116"/>
                  </a:gdLst>
                  <a:ahLst/>
                  <a:cxnLst>
                    <a:cxn ang="0">
                      <a:pos x="T0" y="T1"/>
                    </a:cxn>
                    <a:cxn ang="0">
                      <a:pos x="T2" y="T3"/>
                    </a:cxn>
                    <a:cxn ang="0">
                      <a:pos x="T4" y="T5"/>
                    </a:cxn>
                    <a:cxn ang="0">
                      <a:pos x="T6" y="T7"/>
                    </a:cxn>
                    <a:cxn ang="0">
                      <a:pos x="T8" y="T9"/>
                    </a:cxn>
                  </a:cxnLst>
                  <a:rect l="0" t="0" r="r" b="b"/>
                  <a:pathLst>
                    <a:path w="124" h="116">
                      <a:moveTo>
                        <a:pt x="124" y="51"/>
                      </a:moveTo>
                      <a:cubicBezTo>
                        <a:pt x="60" y="40"/>
                        <a:pt x="21" y="0"/>
                        <a:pt x="21" y="0"/>
                      </a:cubicBezTo>
                      <a:cubicBezTo>
                        <a:pt x="0" y="46"/>
                        <a:pt x="0" y="46"/>
                        <a:pt x="0" y="46"/>
                      </a:cubicBezTo>
                      <a:cubicBezTo>
                        <a:pt x="0" y="46"/>
                        <a:pt x="32" y="96"/>
                        <a:pt x="95" y="116"/>
                      </a:cubicBezTo>
                      <a:cubicBezTo>
                        <a:pt x="101" y="94"/>
                        <a:pt x="116" y="53"/>
                        <a:pt x="124"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14" name="Freeform 431">
                  <a:extLst>
                    <a:ext uri="{FF2B5EF4-FFF2-40B4-BE49-F238E27FC236}">
                      <a16:creationId xmlns:a16="http://schemas.microsoft.com/office/drawing/2014/main" id="{B9F0C9EC-0C6D-40BC-851D-3415BFD842C4}"/>
                    </a:ext>
                  </a:extLst>
                </p:cNvPr>
                <p:cNvSpPr>
                  <a:spLocks/>
                </p:cNvSpPr>
                <p:nvPr/>
              </p:nvSpPr>
              <p:spPr bwMode="gray">
                <a:xfrm>
                  <a:off x="2002" y="2059"/>
                  <a:ext cx="57" cy="118"/>
                </a:xfrm>
                <a:custGeom>
                  <a:avLst/>
                  <a:gdLst>
                    <a:gd name="T0" fmla="*/ 0 w 46"/>
                    <a:gd name="T1" fmla="*/ 28 h 96"/>
                    <a:gd name="T2" fmla="*/ 25 w 46"/>
                    <a:gd name="T3" fmla="*/ 96 h 96"/>
                    <a:gd name="T4" fmla="*/ 13 w 46"/>
                    <a:gd name="T5" fmla="*/ 0 h 96"/>
                    <a:gd name="T6" fmla="*/ 0 w 46"/>
                    <a:gd name="T7" fmla="*/ 28 h 96"/>
                  </a:gdLst>
                  <a:ahLst/>
                  <a:cxnLst>
                    <a:cxn ang="0">
                      <a:pos x="T0" y="T1"/>
                    </a:cxn>
                    <a:cxn ang="0">
                      <a:pos x="T2" y="T3"/>
                    </a:cxn>
                    <a:cxn ang="0">
                      <a:pos x="T4" y="T5"/>
                    </a:cxn>
                    <a:cxn ang="0">
                      <a:pos x="T6" y="T7"/>
                    </a:cxn>
                  </a:cxnLst>
                  <a:rect l="0" t="0" r="r" b="b"/>
                  <a:pathLst>
                    <a:path w="46" h="96">
                      <a:moveTo>
                        <a:pt x="0" y="28"/>
                      </a:moveTo>
                      <a:cubicBezTo>
                        <a:pt x="0" y="28"/>
                        <a:pt x="15" y="28"/>
                        <a:pt x="25" y="96"/>
                      </a:cubicBezTo>
                      <a:cubicBezTo>
                        <a:pt x="28" y="90"/>
                        <a:pt x="46" y="59"/>
                        <a:pt x="13" y="0"/>
                      </a:cubicBezTo>
                      <a:cubicBezTo>
                        <a:pt x="14" y="22"/>
                        <a:pt x="0" y="28"/>
                        <a:pt x="0"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15" name="Freeform 432">
                  <a:extLst>
                    <a:ext uri="{FF2B5EF4-FFF2-40B4-BE49-F238E27FC236}">
                      <a16:creationId xmlns:a16="http://schemas.microsoft.com/office/drawing/2014/main" id="{00BBA607-1D3A-406D-AC10-1D36C4203C87}"/>
                    </a:ext>
                  </a:extLst>
                </p:cNvPr>
                <p:cNvSpPr>
                  <a:spLocks/>
                </p:cNvSpPr>
                <p:nvPr/>
              </p:nvSpPr>
              <p:spPr bwMode="gray">
                <a:xfrm>
                  <a:off x="2175" y="2854"/>
                  <a:ext cx="180" cy="165"/>
                </a:xfrm>
                <a:custGeom>
                  <a:avLst/>
                  <a:gdLst>
                    <a:gd name="T0" fmla="*/ 26 w 147"/>
                    <a:gd name="T1" fmla="*/ 33 h 135"/>
                    <a:gd name="T2" fmla="*/ 44 w 147"/>
                    <a:gd name="T3" fmla="*/ 3 h 135"/>
                    <a:gd name="T4" fmla="*/ 56 w 147"/>
                    <a:gd name="T5" fmla="*/ 0 h 135"/>
                    <a:gd name="T6" fmla="*/ 120 w 147"/>
                    <a:gd name="T7" fmla="*/ 3 h 135"/>
                    <a:gd name="T8" fmla="*/ 132 w 147"/>
                    <a:gd name="T9" fmla="*/ 15 h 135"/>
                    <a:gd name="T10" fmla="*/ 119 w 147"/>
                    <a:gd name="T11" fmla="*/ 27 h 135"/>
                    <a:gd name="T12" fmla="*/ 82 w 147"/>
                    <a:gd name="T13" fmla="*/ 25 h 135"/>
                    <a:gd name="T14" fmla="*/ 141 w 147"/>
                    <a:gd name="T15" fmla="*/ 74 h 135"/>
                    <a:gd name="T16" fmla="*/ 143 w 147"/>
                    <a:gd name="T17" fmla="*/ 90 h 135"/>
                    <a:gd name="T18" fmla="*/ 126 w 147"/>
                    <a:gd name="T19" fmla="*/ 92 h 135"/>
                    <a:gd name="T20" fmla="*/ 139 w 147"/>
                    <a:gd name="T21" fmla="*/ 102 h 135"/>
                    <a:gd name="T22" fmla="*/ 141 w 147"/>
                    <a:gd name="T23" fmla="*/ 118 h 135"/>
                    <a:gd name="T24" fmla="*/ 124 w 147"/>
                    <a:gd name="T25" fmla="*/ 120 h 135"/>
                    <a:gd name="T26" fmla="*/ 115 w 147"/>
                    <a:gd name="T27" fmla="*/ 112 h 135"/>
                    <a:gd name="T28" fmla="*/ 117 w 147"/>
                    <a:gd name="T29" fmla="*/ 129 h 135"/>
                    <a:gd name="T30" fmla="*/ 101 w 147"/>
                    <a:gd name="T31" fmla="*/ 130 h 135"/>
                    <a:gd name="T32" fmla="*/ 83 w 147"/>
                    <a:gd name="T33" fmla="*/ 116 h 135"/>
                    <a:gd name="T34" fmla="*/ 85 w 147"/>
                    <a:gd name="T35" fmla="*/ 130 h 135"/>
                    <a:gd name="T36" fmla="*/ 71 w 147"/>
                    <a:gd name="T37" fmla="*/ 131 h 135"/>
                    <a:gd name="T38" fmla="*/ 11 w 147"/>
                    <a:gd name="T39" fmla="*/ 82 h 135"/>
                    <a:gd name="T40" fmla="*/ 2 w 147"/>
                    <a:gd name="T41" fmla="*/ 56 h 135"/>
                    <a:gd name="T42" fmla="*/ 26 w 147"/>
                    <a:gd name="T43" fmla="*/ 3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7" h="135">
                      <a:moveTo>
                        <a:pt x="26" y="33"/>
                      </a:moveTo>
                      <a:cubicBezTo>
                        <a:pt x="39" y="17"/>
                        <a:pt x="43" y="7"/>
                        <a:pt x="44" y="3"/>
                      </a:cubicBezTo>
                      <a:cubicBezTo>
                        <a:pt x="49" y="1"/>
                        <a:pt x="53" y="0"/>
                        <a:pt x="56" y="0"/>
                      </a:cubicBezTo>
                      <a:cubicBezTo>
                        <a:pt x="59" y="0"/>
                        <a:pt x="120" y="3"/>
                        <a:pt x="120" y="3"/>
                      </a:cubicBezTo>
                      <a:cubicBezTo>
                        <a:pt x="127" y="3"/>
                        <a:pt x="132" y="9"/>
                        <a:pt x="132" y="15"/>
                      </a:cubicBezTo>
                      <a:cubicBezTo>
                        <a:pt x="131" y="22"/>
                        <a:pt x="125" y="27"/>
                        <a:pt x="119" y="27"/>
                      </a:cubicBezTo>
                      <a:cubicBezTo>
                        <a:pt x="82" y="25"/>
                        <a:pt x="82" y="25"/>
                        <a:pt x="82" y="25"/>
                      </a:cubicBezTo>
                      <a:cubicBezTo>
                        <a:pt x="141" y="74"/>
                        <a:pt x="141" y="74"/>
                        <a:pt x="141" y="74"/>
                      </a:cubicBezTo>
                      <a:cubicBezTo>
                        <a:pt x="146" y="78"/>
                        <a:pt x="147" y="85"/>
                        <a:pt x="143" y="90"/>
                      </a:cubicBezTo>
                      <a:cubicBezTo>
                        <a:pt x="139" y="95"/>
                        <a:pt x="131" y="95"/>
                        <a:pt x="126" y="92"/>
                      </a:cubicBezTo>
                      <a:cubicBezTo>
                        <a:pt x="139" y="102"/>
                        <a:pt x="139" y="102"/>
                        <a:pt x="139" y="102"/>
                      </a:cubicBezTo>
                      <a:cubicBezTo>
                        <a:pt x="144" y="106"/>
                        <a:pt x="145" y="113"/>
                        <a:pt x="141" y="118"/>
                      </a:cubicBezTo>
                      <a:cubicBezTo>
                        <a:pt x="137" y="123"/>
                        <a:pt x="129" y="124"/>
                        <a:pt x="124" y="120"/>
                      </a:cubicBezTo>
                      <a:cubicBezTo>
                        <a:pt x="115" y="112"/>
                        <a:pt x="115" y="112"/>
                        <a:pt x="115" y="112"/>
                      </a:cubicBezTo>
                      <a:cubicBezTo>
                        <a:pt x="120" y="116"/>
                        <a:pt x="121" y="124"/>
                        <a:pt x="117" y="129"/>
                      </a:cubicBezTo>
                      <a:cubicBezTo>
                        <a:pt x="113" y="133"/>
                        <a:pt x="105" y="134"/>
                        <a:pt x="101" y="130"/>
                      </a:cubicBezTo>
                      <a:cubicBezTo>
                        <a:pt x="83" y="116"/>
                        <a:pt x="83" y="116"/>
                        <a:pt x="83" y="116"/>
                      </a:cubicBezTo>
                      <a:cubicBezTo>
                        <a:pt x="87" y="119"/>
                        <a:pt x="88" y="126"/>
                        <a:pt x="85" y="130"/>
                      </a:cubicBezTo>
                      <a:cubicBezTo>
                        <a:pt x="81" y="134"/>
                        <a:pt x="75" y="135"/>
                        <a:pt x="71" y="131"/>
                      </a:cubicBezTo>
                      <a:cubicBezTo>
                        <a:pt x="11" y="82"/>
                        <a:pt x="11" y="82"/>
                        <a:pt x="11" y="82"/>
                      </a:cubicBezTo>
                      <a:cubicBezTo>
                        <a:pt x="3" y="75"/>
                        <a:pt x="0" y="65"/>
                        <a:pt x="2" y="56"/>
                      </a:cubicBezTo>
                      <a:cubicBezTo>
                        <a:pt x="6" y="54"/>
                        <a:pt x="14" y="48"/>
                        <a:pt x="26" y="33"/>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16" name="Freeform 433">
                  <a:extLst>
                    <a:ext uri="{FF2B5EF4-FFF2-40B4-BE49-F238E27FC236}">
                      <a16:creationId xmlns:a16="http://schemas.microsoft.com/office/drawing/2014/main" id="{B16B85B7-84E7-453D-8282-6E1D94847E64}"/>
                    </a:ext>
                  </a:extLst>
                </p:cNvPr>
                <p:cNvSpPr>
                  <a:spLocks/>
                </p:cNvSpPr>
                <p:nvPr/>
              </p:nvSpPr>
              <p:spPr bwMode="gray">
                <a:xfrm>
                  <a:off x="2133" y="2824"/>
                  <a:ext cx="97" cy="99"/>
                </a:xfrm>
                <a:custGeom>
                  <a:avLst/>
                  <a:gdLst>
                    <a:gd name="T0" fmla="*/ 27 w 79"/>
                    <a:gd name="T1" fmla="*/ 30 h 81"/>
                    <a:gd name="T2" fmla="*/ 0 w 79"/>
                    <a:gd name="T3" fmla="*/ 56 h 81"/>
                    <a:gd name="T4" fmla="*/ 33 w 79"/>
                    <a:gd name="T5" fmla="*/ 81 h 81"/>
                    <a:gd name="T6" fmla="*/ 60 w 79"/>
                    <a:gd name="T7" fmla="*/ 57 h 81"/>
                    <a:gd name="T8" fmla="*/ 79 w 79"/>
                    <a:gd name="T9" fmla="*/ 26 h 81"/>
                    <a:gd name="T10" fmla="*/ 45 w 79"/>
                    <a:gd name="T11" fmla="*/ 0 h 81"/>
                    <a:gd name="T12" fmla="*/ 27 w 79"/>
                    <a:gd name="T13" fmla="*/ 30 h 81"/>
                  </a:gdLst>
                  <a:ahLst/>
                  <a:cxnLst>
                    <a:cxn ang="0">
                      <a:pos x="T0" y="T1"/>
                    </a:cxn>
                    <a:cxn ang="0">
                      <a:pos x="T2" y="T3"/>
                    </a:cxn>
                    <a:cxn ang="0">
                      <a:pos x="T4" y="T5"/>
                    </a:cxn>
                    <a:cxn ang="0">
                      <a:pos x="T6" y="T7"/>
                    </a:cxn>
                    <a:cxn ang="0">
                      <a:pos x="T8" y="T9"/>
                    </a:cxn>
                    <a:cxn ang="0">
                      <a:pos x="T10" y="T11"/>
                    </a:cxn>
                    <a:cxn ang="0">
                      <a:pos x="T12" y="T13"/>
                    </a:cxn>
                  </a:cxnLst>
                  <a:rect l="0" t="0" r="r" b="b"/>
                  <a:pathLst>
                    <a:path w="79" h="81">
                      <a:moveTo>
                        <a:pt x="27" y="30"/>
                      </a:moveTo>
                      <a:cubicBezTo>
                        <a:pt x="15" y="44"/>
                        <a:pt x="6" y="52"/>
                        <a:pt x="0" y="56"/>
                      </a:cubicBezTo>
                      <a:cubicBezTo>
                        <a:pt x="33" y="81"/>
                        <a:pt x="33" y="81"/>
                        <a:pt x="33" y="81"/>
                      </a:cubicBezTo>
                      <a:cubicBezTo>
                        <a:pt x="33" y="81"/>
                        <a:pt x="44" y="78"/>
                        <a:pt x="60" y="57"/>
                      </a:cubicBezTo>
                      <a:cubicBezTo>
                        <a:pt x="77" y="37"/>
                        <a:pt x="79" y="26"/>
                        <a:pt x="79" y="26"/>
                      </a:cubicBezTo>
                      <a:cubicBezTo>
                        <a:pt x="45" y="0"/>
                        <a:pt x="45" y="0"/>
                        <a:pt x="45" y="0"/>
                      </a:cubicBezTo>
                      <a:cubicBezTo>
                        <a:pt x="43" y="6"/>
                        <a:pt x="38" y="16"/>
                        <a:pt x="27"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17" name="Freeform 434">
                  <a:extLst>
                    <a:ext uri="{FF2B5EF4-FFF2-40B4-BE49-F238E27FC236}">
                      <a16:creationId xmlns:a16="http://schemas.microsoft.com/office/drawing/2014/main" id="{87C162B1-D338-4B71-B787-4826B16FBBAC}"/>
                    </a:ext>
                  </a:extLst>
                </p:cNvPr>
                <p:cNvSpPr>
                  <a:spLocks/>
                </p:cNvSpPr>
                <p:nvPr/>
              </p:nvSpPr>
              <p:spPr bwMode="gray">
                <a:xfrm>
                  <a:off x="1749" y="2162"/>
                  <a:ext cx="443" cy="737"/>
                </a:xfrm>
                <a:custGeom>
                  <a:avLst/>
                  <a:gdLst>
                    <a:gd name="T0" fmla="*/ 28 w 362"/>
                    <a:gd name="T1" fmla="*/ 23 h 602"/>
                    <a:gd name="T2" fmla="*/ 64 w 362"/>
                    <a:gd name="T3" fmla="*/ 2 h 602"/>
                    <a:gd name="T4" fmla="*/ 106 w 362"/>
                    <a:gd name="T5" fmla="*/ 14 h 602"/>
                    <a:gd name="T6" fmla="*/ 164 w 362"/>
                    <a:gd name="T7" fmla="*/ 200 h 602"/>
                    <a:gd name="T8" fmla="*/ 186 w 362"/>
                    <a:gd name="T9" fmla="*/ 362 h 602"/>
                    <a:gd name="T10" fmla="*/ 271 w 362"/>
                    <a:gd name="T11" fmla="*/ 428 h 602"/>
                    <a:gd name="T12" fmla="*/ 359 w 362"/>
                    <a:gd name="T13" fmla="*/ 541 h 602"/>
                    <a:gd name="T14" fmla="*/ 341 w 362"/>
                    <a:gd name="T15" fmla="*/ 571 h 602"/>
                    <a:gd name="T16" fmla="*/ 314 w 362"/>
                    <a:gd name="T17" fmla="*/ 597 h 602"/>
                    <a:gd name="T18" fmla="*/ 103 w 362"/>
                    <a:gd name="T19" fmla="*/ 423 h 602"/>
                    <a:gd name="T20" fmla="*/ 41 w 362"/>
                    <a:gd name="T21" fmla="*/ 228 h 602"/>
                    <a:gd name="T22" fmla="*/ 28 w 362"/>
                    <a:gd name="T23" fmla="*/ 2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2" h="602">
                      <a:moveTo>
                        <a:pt x="28" y="23"/>
                      </a:moveTo>
                      <a:cubicBezTo>
                        <a:pt x="36" y="11"/>
                        <a:pt x="49" y="4"/>
                        <a:pt x="64" y="2"/>
                      </a:cubicBezTo>
                      <a:cubicBezTo>
                        <a:pt x="80" y="0"/>
                        <a:pt x="94" y="4"/>
                        <a:pt x="106" y="14"/>
                      </a:cubicBezTo>
                      <a:cubicBezTo>
                        <a:pt x="136" y="38"/>
                        <a:pt x="156" y="101"/>
                        <a:pt x="164" y="200"/>
                      </a:cubicBezTo>
                      <a:cubicBezTo>
                        <a:pt x="166" y="225"/>
                        <a:pt x="183" y="330"/>
                        <a:pt x="186" y="362"/>
                      </a:cubicBezTo>
                      <a:cubicBezTo>
                        <a:pt x="205" y="372"/>
                        <a:pt x="247" y="404"/>
                        <a:pt x="271" y="428"/>
                      </a:cubicBezTo>
                      <a:cubicBezTo>
                        <a:pt x="305" y="464"/>
                        <a:pt x="362" y="522"/>
                        <a:pt x="359" y="541"/>
                      </a:cubicBezTo>
                      <a:cubicBezTo>
                        <a:pt x="357" y="547"/>
                        <a:pt x="352" y="557"/>
                        <a:pt x="341" y="571"/>
                      </a:cubicBezTo>
                      <a:cubicBezTo>
                        <a:pt x="329" y="585"/>
                        <a:pt x="320" y="593"/>
                        <a:pt x="314" y="597"/>
                      </a:cubicBezTo>
                      <a:cubicBezTo>
                        <a:pt x="302" y="602"/>
                        <a:pt x="137" y="466"/>
                        <a:pt x="103" y="423"/>
                      </a:cubicBezTo>
                      <a:cubicBezTo>
                        <a:pt x="88" y="402"/>
                        <a:pt x="41" y="228"/>
                        <a:pt x="41" y="228"/>
                      </a:cubicBezTo>
                      <a:cubicBezTo>
                        <a:pt x="22" y="155"/>
                        <a:pt x="0" y="64"/>
                        <a:pt x="28"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18" name="Freeform 435">
                  <a:extLst>
                    <a:ext uri="{FF2B5EF4-FFF2-40B4-BE49-F238E27FC236}">
                      <a16:creationId xmlns:a16="http://schemas.microsoft.com/office/drawing/2014/main" id="{C4CFBD92-A8E2-41B7-B384-4A0FE72F0FFC}"/>
                    </a:ext>
                  </a:extLst>
                </p:cNvPr>
                <p:cNvSpPr>
                  <a:spLocks/>
                </p:cNvSpPr>
                <p:nvPr/>
              </p:nvSpPr>
              <p:spPr bwMode="gray">
                <a:xfrm>
                  <a:off x="1882" y="1976"/>
                  <a:ext cx="136" cy="117"/>
                </a:xfrm>
                <a:custGeom>
                  <a:avLst/>
                  <a:gdLst>
                    <a:gd name="T0" fmla="*/ 2 w 111"/>
                    <a:gd name="T1" fmla="*/ 0 h 96"/>
                    <a:gd name="T2" fmla="*/ 0 w 111"/>
                    <a:gd name="T3" fmla="*/ 49 h 96"/>
                    <a:gd name="T4" fmla="*/ 98 w 111"/>
                    <a:gd name="T5" fmla="*/ 96 h 96"/>
                    <a:gd name="T6" fmla="*/ 110 w 111"/>
                    <a:gd name="T7" fmla="*/ 79 h 96"/>
                    <a:gd name="T8" fmla="*/ 111 w 111"/>
                    <a:gd name="T9" fmla="*/ 46 h 96"/>
                    <a:gd name="T10" fmla="*/ 2 w 111"/>
                    <a:gd name="T11" fmla="*/ 0 h 96"/>
                  </a:gdLst>
                  <a:ahLst/>
                  <a:cxnLst>
                    <a:cxn ang="0">
                      <a:pos x="T0" y="T1"/>
                    </a:cxn>
                    <a:cxn ang="0">
                      <a:pos x="T2" y="T3"/>
                    </a:cxn>
                    <a:cxn ang="0">
                      <a:pos x="T4" y="T5"/>
                    </a:cxn>
                    <a:cxn ang="0">
                      <a:pos x="T6" y="T7"/>
                    </a:cxn>
                    <a:cxn ang="0">
                      <a:pos x="T8" y="T9"/>
                    </a:cxn>
                    <a:cxn ang="0">
                      <a:pos x="T10" y="T11"/>
                    </a:cxn>
                  </a:cxnLst>
                  <a:rect l="0" t="0" r="r" b="b"/>
                  <a:pathLst>
                    <a:path w="111" h="96">
                      <a:moveTo>
                        <a:pt x="2" y="0"/>
                      </a:moveTo>
                      <a:cubicBezTo>
                        <a:pt x="2" y="14"/>
                        <a:pt x="1" y="32"/>
                        <a:pt x="0" y="49"/>
                      </a:cubicBezTo>
                      <a:cubicBezTo>
                        <a:pt x="11" y="59"/>
                        <a:pt x="46" y="87"/>
                        <a:pt x="98" y="96"/>
                      </a:cubicBezTo>
                      <a:cubicBezTo>
                        <a:pt x="98" y="96"/>
                        <a:pt x="107" y="92"/>
                        <a:pt x="110" y="79"/>
                      </a:cubicBezTo>
                      <a:cubicBezTo>
                        <a:pt x="111" y="66"/>
                        <a:pt x="111" y="54"/>
                        <a:pt x="111" y="46"/>
                      </a:cubicBezTo>
                      <a:cubicBezTo>
                        <a:pt x="72" y="36"/>
                        <a:pt x="30" y="19"/>
                        <a:pt x="2" y="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19" name="Freeform 436">
                  <a:extLst>
                    <a:ext uri="{FF2B5EF4-FFF2-40B4-BE49-F238E27FC236}">
                      <a16:creationId xmlns:a16="http://schemas.microsoft.com/office/drawing/2014/main" id="{D7EDADDB-1092-4198-B70A-00FD17167E0D}"/>
                    </a:ext>
                  </a:extLst>
                </p:cNvPr>
                <p:cNvSpPr>
                  <a:spLocks/>
                </p:cNvSpPr>
                <p:nvPr/>
              </p:nvSpPr>
              <p:spPr bwMode="gray">
                <a:xfrm>
                  <a:off x="1864" y="1550"/>
                  <a:ext cx="364" cy="504"/>
                </a:xfrm>
                <a:custGeom>
                  <a:avLst/>
                  <a:gdLst>
                    <a:gd name="T0" fmla="*/ 297 w 297"/>
                    <a:gd name="T1" fmla="*/ 40 h 412"/>
                    <a:gd name="T2" fmla="*/ 189 w 297"/>
                    <a:gd name="T3" fmla="*/ 11 h 412"/>
                    <a:gd name="T4" fmla="*/ 64 w 297"/>
                    <a:gd name="T5" fmla="*/ 20 h 412"/>
                    <a:gd name="T6" fmla="*/ 27 w 297"/>
                    <a:gd name="T7" fmla="*/ 104 h 412"/>
                    <a:gd name="T8" fmla="*/ 0 w 297"/>
                    <a:gd name="T9" fmla="*/ 172 h 412"/>
                    <a:gd name="T10" fmla="*/ 1 w 297"/>
                    <a:gd name="T11" fmla="*/ 173 h 412"/>
                    <a:gd name="T12" fmla="*/ 1 w 297"/>
                    <a:gd name="T13" fmla="*/ 175 h 412"/>
                    <a:gd name="T14" fmla="*/ 1 w 297"/>
                    <a:gd name="T15" fmla="*/ 177 h 412"/>
                    <a:gd name="T16" fmla="*/ 1 w 297"/>
                    <a:gd name="T17" fmla="*/ 181 h 412"/>
                    <a:gd name="T18" fmla="*/ 1 w 297"/>
                    <a:gd name="T19" fmla="*/ 182 h 412"/>
                    <a:gd name="T20" fmla="*/ 4 w 297"/>
                    <a:gd name="T21" fmla="*/ 290 h 412"/>
                    <a:gd name="T22" fmla="*/ 4 w 297"/>
                    <a:gd name="T23" fmla="*/ 290 h 412"/>
                    <a:gd name="T24" fmla="*/ 0 w 297"/>
                    <a:gd name="T25" fmla="*/ 326 h 412"/>
                    <a:gd name="T26" fmla="*/ 0 w 297"/>
                    <a:gd name="T27" fmla="*/ 335 h 412"/>
                    <a:gd name="T28" fmla="*/ 201 w 297"/>
                    <a:gd name="T29" fmla="*/ 400 h 412"/>
                    <a:gd name="T30" fmla="*/ 289 w 297"/>
                    <a:gd name="T31" fmla="*/ 243 h 412"/>
                    <a:gd name="T32" fmla="*/ 291 w 297"/>
                    <a:gd name="T33" fmla="*/ 108 h 412"/>
                    <a:gd name="T34" fmla="*/ 297 w 297"/>
                    <a:gd name="T35" fmla="*/ 4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7" h="412">
                      <a:moveTo>
                        <a:pt x="297" y="40"/>
                      </a:moveTo>
                      <a:cubicBezTo>
                        <a:pt x="272" y="58"/>
                        <a:pt x="225" y="52"/>
                        <a:pt x="189" y="11"/>
                      </a:cubicBezTo>
                      <a:cubicBezTo>
                        <a:pt x="121" y="69"/>
                        <a:pt x="92" y="0"/>
                        <a:pt x="64" y="20"/>
                      </a:cubicBezTo>
                      <a:cubicBezTo>
                        <a:pt x="80" y="59"/>
                        <a:pt x="76" y="88"/>
                        <a:pt x="27" y="104"/>
                      </a:cubicBezTo>
                      <a:cubicBezTo>
                        <a:pt x="27" y="184"/>
                        <a:pt x="0" y="172"/>
                        <a:pt x="0" y="172"/>
                      </a:cubicBezTo>
                      <a:cubicBezTo>
                        <a:pt x="0" y="172"/>
                        <a:pt x="0" y="172"/>
                        <a:pt x="1" y="173"/>
                      </a:cubicBezTo>
                      <a:cubicBezTo>
                        <a:pt x="1" y="174"/>
                        <a:pt x="1" y="174"/>
                        <a:pt x="1" y="175"/>
                      </a:cubicBezTo>
                      <a:cubicBezTo>
                        <a:pt x="1" y="176"/>
                        <a:pt x="1" y="176"/>
                        <a:pt x="1" y="177"/>
                      </a:cubicBezTo>
                      <a:cubicBezTo>
                        <a:pt x="1" y="178"/>
                        <a:pt x="1" y="179"/>
                        <a:pt x="1" y="181"/>
                      </a:cubicBezTo>
                      <a:cubicBezTo>
                        <a:pt x="1" y="181"/>
                        <a:pt x="1" y="182"/>
                        <a:pt x="1" y="182"/>
                      </a:cubicBezTo>
                      <a:cubicBezTo>
                        <a:pt x="3" y="202"/>
                        <a:pt x="6" y="248"/>
                        <a:pt x="4" y="290"/>
                      </a:cubicBezTo>
                      <a:cubicBezTo>
                        <a:pt x="4" y="290"/>
                        <a:pt x="4" y="290"/>
                        <a:pt x="4" y="290"/>
                      </a:cubicBezTo>
                      <a:cubicBezTo>
                        <a:pt x="3" y="303"/>
                        <a:pt x="2" y="315"/>
                        <a:pt x="0" y="326"/>
                      </a:cubicBezTo>
                      <a:cubicBezTo>
                        <a:pt x="0" y="329"/>
                        <a:pt x="0" y="332"/>
                        <a:pt x="0" y="335"/>
                      </a:cubicBezTo>
                      <a:cubicBezTo>
                        <a:pt x="40" y="373"/>
                        <a:pt x="154" y="412"/>
                        <a:pt x="201" y="400"/>
                      </a:cubicBezTo>
                      <a:cubicBezTo>
                        <a:pt x="270" y="382"/>
                        <a:pt x="291" y="288"/>
                        <a:pt x="289" y="243"/>
                      </a:cubicBezTo>
                      <a:cubicBezTo>
                        <a:pt x="287" y="212"/>
                        <a:pt x="279" y="183"/>
                        <a:pt x="291" y="108"/>
                      </a:cubicBezTo>
                      <a:cubicBezTo>
                        <a:pt x="294" y="88"/>
                        <a:pt x="296" y="59"/>
                        <a:pt x="297" y="40"/>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20" name="Freeform 437">
                  <a:extLst>
                    <a:ext uri="{FF2B5EF4-FFF2-40B4-BE49-F238E27FC236}">
                      <a16:creationId xmlns:a16="http://schemas.microsoft.com/office/drawing/2014/main" id="{EC85F9B5-56D7-4E6D-86B9-B7904B4BF37B}"/>
                    </a:ext>
                  </a:extLst>
                </p:cNvPr>
                <p:cNvSpPr>
                  <a:spLocks/>
                </p:cNvSpPr>
                <p:nvPr/>
              </p:nvSpPr>
              <p:spPr bwMode="gray">
                <a:xfrm>
                  <a:off x="2072" y="1724"/>
                  <a:ext cx="70" cy="172"/>
                </a:xfrm>
                <a:custGeom>
                  <a:avLst/>
                  <a:gdLst>
                    <a:gd name="T0" fmla="*/ 0 w 57"/>
                    <a:gd name="T1" fmla="*/ 136 h 141"/>
                    <a:gd name="T2" fmla="*/ 46 w 57"/>
                    <a:gd name="T3" fmla="*/ 113 h 141"/>
                    <a:gd name="T4" fmla="*/ 8 w 57"/>
                    <a:gd name="T5" fmla="*/ 1 h 141"/>
                    <a:gd name="T6" fmla="*/ 57 w 57"/>
                    <a:gd name="T7" fmla="*/ 114 h 141"/>
                    <a:gd name="T8" fmla="*/ 0 w 57"/>
                    <a:gd name="T9" fmla="*/ 136 h 141"/>
                  </a:gdLst>
                  <a:ahLst/>
                  <a:cxnLst>
                    <a:cxn ang="0">
                      <a:pos x="T0" y="T1"/>
                    </a:cxn>
                    <a:cxn ang="0">
                      <a:pos x="T2" y="T3"/>
                    </a:cxn>
                    <a:cxn ang="0">
                      <a:pos x="T4" y="T5"/>
                    </a:cxn>
                    <a:cxn ang="0">
                      <a:pos x="T6" y="T7"/>
                    </a:cxn>
                    <a:cxn ang="0">
                      <a:pos x="T8" y="T9"/>
                    </a:cxn>
                  </a:cxnLst>
                  <a:rect l="0" t="0" r="r" b="b"/>
                  <a:pathLst>
                    <a:path w="57" h="141">
                      <a:moveTo>
                        <a:pt x="0" y="136"/>
                      </a:moveTo>
                      <a:cubicBezTo>
                        <a:pt x="11" y="135"/>
                        <a:pt x="46" y="123"/>
                        <a:pt x="46" y="113"/>
                      </a:cubicBezTo>
                      <a:cubicBezTo>
                        <a:pt x="45" y="96"/>
                        <a:pt x="5" y="3"/>
                        <a:pt x="8" y="1"/>
                      </a:cubicBezTo>
                      <a:cubicBezTo>
                        <a:pt x="11" y="0"/>
                        <a:pt x="57" y="97"/>
                        <a:pt x="57" y="114"/>
                      </a:cubicBezTo>
                      <a:cubicBezTo>
                        <a:pt x="56" y="133"/>
                        <a:pt x="14" y="141"/>
                        <a:pt x="0" y="136"/>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21" name="Freeform 438">
                  <a:extLst>
                    <a:ext uri="{FF2B5EF4-FFF2-40B4-BE49-F238E27FC236}">
                      <a16:creationId xmlns:a16="http://schemas.microsoft.com/office/drawing/2014/main" id="{EA5D1421-812D-4D75-94A7-3231C027011C}"/>
                    </a:ext>
                  </a:extLst>
                </p:cNvPr>
                <p:cNvSpPr>
                  <a:spLocks/>
                </p:cNvSpPr>
                <p:nvPr/>
              </p:nvSpPr>
              <p:spPr bwMode="gray">
                <a:xfrm>
                  <a:off x="1633" y="1304"/>
                  <a:ext cx="663" cy="704"/>
                </a:xfrm>
                <a:custGeom>
                  <a:avLst/>
                  <a:gdLst>
                    <a:gd name="T0" fmla="*/ 173 w 542"/>
                    <a:gd name="T1" fmla="*/ 575 h 575"/>
                    <a:gd name="T2" fmla="*/ 120 w 542"/>
                    <a:gd name="T3" fmla="*/ 496 h 575"/>
                    <a:gd name="T4" fmla="*/ 65 w 542"/>
                    <a:gd name="T5" fmla="*/ 358 h 575"/>
                    <a:gd name="T6" fmla="*/ 94 w 542"/>
                    <a:gd name="T7" fmla="*/ 195 h 575"/>
                    <a:gd name="T8" fmla="*/ 132 w 542"/>
                    <a:gd name="T9" fmla="*/ 147 h 575"/>
                    <a:gd name="T10" fmla="*/ 269 w 542"/>
                    <a:gd name="T11" fmla="*/ 85 h 575"/>
                    <a:gd name="T12" fmla="*/ 400 w 542"/>
                    <a:gd name="T13" fmla="*/ 80 h 575"/>
                    <a:gd name="T14" fmla="*/ 447 w 542"/>
                    <a:gd name="T15" fmla="*/ 131 h 575"/>
                    <a:gd name="T16" fmla="*/ 493 w 542"/>
                    <a:gd name="T17" fmla="*/ 173 h 575"/>
                    <a:gd name="T18" fmla="*/ 382 w 542"/>
                    <a:gd name="T19" fmla="*/ 216 h 575"/>
                    <a:gd name="T20" fmla="*/ 257 w 542"/>
                    <a:gd name="T21" fmla="*/ 225 h 575"/>
                    <a:gd name="T22" fmla="*/ 220 w 542"/>
                    <a:gd name="T23" fmla="*/ 309 h 575"/>
                    <a:gd name="T24" fmla="*/ 193 w 542"/>
                    <a:gd name="T25" fmla="*/ 377 h 575"/>
                    <a:gd name="T26" fmla="*/ 173 w 542"/>
                    <a:gd name="T27" fmla="*/ 575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2" h="575">
                      <a:moveTo>
                        <a:pt x="173" y="575"/>
                      </a:moveTo>
                      <a:cubicBezTo>
                        <a:pt x="174" y="525"/>
                        <a:pt x="154" y="530"/>
                        <a:pt x="120" y="496"/>
                      </a:cubicBezTo>
                      <a:cubicBezTo>
                        <a:pt x="71" y="475"/>
                        <a:pt x="50" y="419"/>
                        <a:pt x="65" y="358"/>
                      </a:cubicBezTo>
                      <a:cubicBezTo>
                        <a:pt x="0" y="316"/>
                        <a:pt x="40" y="224"/>
                        <a:pt x="94" y="195"/>
                      </a:cubicBezTo>
                      <a:cubicBezTo>
                        <a:pt x="65" y="129"/>
                        <a:pt x="71" y="127"/>
                        <a:pt x="132" y="147"/>
                      </a:cubicBezTo>
                      <a:cubicBezTo>
                        <a:pt x="114" y="68"/>
                        <a:pt x="217" y="31"/>
                        <a:pt x="269" y="85"/>
                      </a:cubicBezTo>
                      <a:cubicBezTo>
                        <a:pt x="295" y="0"/>
                        <a:pt x="363" y="11"/>
                        <a:pt x="400" y="80"/>
                      </a:cubicBezTo>
                      <a:cubicBezTo>
                        <a:pt x="431" y="78"/>
                        <a:pt x="450" y="88"/>
                        <a:pt x="447" y="131"/>
                      </a:cubicBezTo>
                      <a:cubicBezTo>
                        <a:pt x="482" y="113"/>
                        <a:pt x="501" y="131"/>
                        <a:pt x="493" y="173"/>
                      </a:cubicBezTo>
                      <a:cubicBezTo>
                        <a:pt x="542" y="253"/>
                        <a:pt x="444" y="288"/>
                        <a:pt x="382" y="216"/>
                      </a:cubicBezTo>
                      <a:cubicBezTo>
                        <a:pt x="314" y="274"/>
                        <a:pt x="285" y="205"/>
                        <a:pt x="257" y="225"/>
                      </a:cubicBezTo>
                      <a:cubicBezTo>
                        <a:pt x="273" y="264"/>
                        <a:pt x="269" y="293"/>
                        <a:pt x="220" y="309"/>
                      </a:cubicBezTo>
                      <a:cubicBezTo>
                        <a:pt x="220" y="389"/>
                        <a:pt x="193" y="377"/>
                        <a:pt x="193" y="377"/>
                      </a:cubicBezTo>
                      <a:cubicBezTo>
                        <a:pt x="193" y="377"/>
                        <a:pt x="212" y="554"/>
                        <a:pt x="173" y="575"/>
                      </a:cubicBezTo>
                      <a:close/>
                    </a:path>
                  </a:pathLst>
                </a:custGeom>
                <a:solidFill>
                  <a:srgbClr val="6661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22" name="Freeform 439">
                  <a:extLst>
                    <a:ext uri="{FF2B5EF4-FFF2-40B4-BE49-F238E27FC236}">
                      <a16:creationId xmlns:a16="http://schemas.microsoft.com/office/drawing/2014/main" id="{0ADC6654-7111-4E3E-A6D7-F7E58E57803B}"/>
                    </a:ext>
                  </a:extLst>
                </p:cNvPr>
                <p:cNvSpPr>
                  <a:spLocks/>
                </p:cNvSpPr>
                <p:nvPr/>
              </p:nvSpPr>
              <p:spPr bwMode="gray">
                <a:xfrm>
                  <a:off x="1795" y="1724"/>
                  <a:ext cx="83" cy="152"/>
                </a:xfrm>
                <a:custGeom>
                  <a:avLst/>
                  <a:gdLst>
                    <a:gd name="T0" fmla="*/ 68 w 68"/>
                    <a:gd name="T1" fmla="*/ 115 h 124"/>
                    <a:gd name="T2" fmla="*/ 63 w 68"/>
                    <a:gd name="T3" fmla="*/ 35 h 124"/>
                    <a:gd name="T4" fmla="*/ 68 w 68"/>
                    <a:gd name="T5" fmla="*/ 115 h 124"/>
                  </a:gdLst>
                  <a:ahLst/>
                  <a:cxnLst>
                    <a:cxn ang="0">
                      <a:pos x="T0" y="T1"/>
                    </a:cxn>
                    <a:cxn ang="0">
                      <a:pos x="T2" y="T3"/>
                    </a:cxn>
                    <a:cxn ang="0">
                      <a:pos x="T4" y="T5"/>
                    </a:cxn>
                  </a:cxnLst>
                  <a:rect l="0" t="0" r="r" b="b"/>
                  <a:pathLst>
                    <a:path w="68" h="124">
                      <a:moveTo>
                        <a:pt x="68" y="115"/>
                      </a:moveTo>
                      <a:cubicBezTo>
                        <a:pt x="67" y="73"/>
                        <a:pt x="63" y="35"/>
                        <a:pt x="63" y="35"/>
                      </a:cubicBezTo>
                      <a:cubicBezTo>
                        <a:pt x="7" y="0"/>
                        <a:pt x="0" y="124"/>
                        <a:pt x="68" y="115"/>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23" name="Freeform 440">
                  <a:extLst>
                    <a:ext uri="{FF2B5EF4-FFF2-40B4-BE49-F238E27FC236}">
                      <a16:creationId xmlns:a16="http://schemas.microsoft.com/office/drawing/2014/main" id="{E8B48E48-7417-4FD8-B9BC-D30B0E845CD7}"/>
                    </a:ext>
                  </a:extLst>
                </p:cNvPr>
                <p:cNvSpPr>
                  <a:spLocks/>
                </p:cNvSpPr>
                <p:nvPr/>
              </p:nvSpPr>
              <p:spPr bwMode="gray">
                <a:xfrm>
                  <a:off x="2012" y="1921"/>
                  <a:ext cx="115" cy="51"/>
                </a:xfrm>
                <a:custGeom>
                  <a:avLst/>
                  <a:gdLst>
                    <a:gd name="T0" fmla="*/ 0 w 94"/>
                    <a:gd name="T1" fmla="*/ 0 h 42"/>
                    <a:gd name="T2" fmla="*/ 94 w 94"/>
                    <a:gd name="T3" fmla="*/ 14 h 42"/>
                    <a:gd name="T4" fmla="*/ 0 w 94"/>
                    <a:gd name="T5" fmla="*/ 0 h 42"/>
                  </a:gdLst>
                  <a:ahLst/>
                  <a:cxnLst>
                    <a:cxn ang="0">
                      <a:pos x="T0" y="T1"/>
                    </a:cxn>
                    <a:cxn ang="0">
                      <a:pos x="T2" y="T3"/>
                    </a:cxn>
                    <a:cxn ang="0">
                      <a:pos x="T4" y="T5"/>
                    </a:cxn>
                  </a:cxnLst>
                  <a:rect l="0" t="0" r="r" b="b"/>
                  <a:pathLst>
                    <a:path w="94" h="42">
                      <a:moveTo>
                        <a:pt x="0" y="0"/>
                      </a:moveTo>
                      <a:cubicBezTo>
                        <a:pt x="39" y="15"/>
                        <a:pt x="85" y="15"/>
                        <a:pt x="94" y="14"/>
                      </a:cubicBezTo>
                      <a:cubicBezTo>
                        <a:pt x="92" y="42"/>
                        <a:pt x="11" y="24"/>
                        <a:pt x="0" y="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24" name="Freeform 441">
                  <a:extLst>
                    <a:ext uri="{FF2B5EF4-FFF2-40B4-BE49-F238E27FC236}">
                      <a16:creationId xmlns:a16="http://schemas.microsoft.com/office/drawing/2014/main" id="{13B54E1F-4B45-4CFB-BCB2-730485F734B6}"/>
                    </a:ext>
                  </a:extLst>
                </p:cNvPr>
                <p:cNvSpPr>
                  <a:spLocks/>
                </p:cNvSpPr>
                <p:nvPr/>
              </p:nvSpPr>
              <p:spPr bwMode="gray">
                <a:xfrm>
                  <a:off x="2049" y="1965"/>
                  <a:ext cx="55" cy="24"/>
                </a:xfrm>
                <a:custGeom>
                  <a:avLst/>
                  <a:gdLst>
                    <a:gd name="T0" fmla="*/ 0 w 45"/>
                    <a:gd name="T1" fmla="*/ 0 h 20"/>
                    <a:gd name="T2" fmla="*/ 45 w 45"/>
                    <a:gd name="T3" fmla="*/ 6 h 20"/>
                    <a:gd name="T4" fmla="*/ 0 w 45"/>
                    <a:gd name="T5" fmla="*/ 0 h 20"/>
                  </a:gdLst>
                  <a:ahLst/>
                  <a:cxnLst>
                    <a:cxn ang="0">
                      <a:pos x="T0" y="T1"/>
                    </a:cxn>
                    <a:cxn ang="0">
                      <a:pos x="T2" y="T3"/>
                    </a:cxn>
                    <a:cxn ang="0">
                      <a:pos x="T4" y="T5"/>
                    </a:cxn>
                  </a:cxnLst>
                  <a:rect l="0" t="0" r="r" b="b"/>
                  <a:pathLst>
                    <a:path w="45" h="20">
                      <a:moveTo>
                        <a:pt x="0" y="0"/>
                      </a:moveTo>
                      <a:cubicBezTo>
                        <a:pt x="19" y="7"/>
                        <a:pt x="41" y="7"/>
                        <a:pt x="45" y="6"/>
                      </a:cubicBezTo>
                      <a:cubicBezTo>
                        <a:pt x="44" y="20"/>
                        <a:pt x="5" y="11"/>
                        <a:pt x="0" y="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25" name="Freeform 442">
                  <a:extLst>
                    <a:ext uri="{FF2B5EF4-FFF2-40B4-BE49-F238E27FC236}">
                      <a16:creationId xmlns:a16="http://schemas.microsoft.com/office/drawing/2014/main" id="{4995574A-32EB-4336-99FD-22BAC5414BBB}"/>
                    </a:ext>
                  </a:extLst>
                </p:cNvPr>
                <p:cNvSpPr>
                  <a:spLocks/>
                </p:cNvSpPr>
                <p:nvPr/>
              </p:nvSpPr>
              <p:spPr bwMode="gray">
                <a:xfrm>
                  <a:off x="1994" y="1744"/>
                  <a:ext cx="36" cy="66"/>
                </a:xfrm>
                <a:custGeom>
                  <a:avLst/>
                  <a:gdLst>
                    <a:gd name="T0" fmla="*/ 29 w 30"/>
                    <a:gd name="T1" fmla="*/ 29 h 54"/>
                    <a:gd name="T2" fmla="*/ 17 w 30"/>
                    <a:gd name="T3" fmla="*/ 54 h 54"/>
                    <a:gd name="T4" fmla="*/ 1 w 30"/>
                    <a:gd name="T5" fmla="*/ 30 h 54"/>
                    <a:gd name="T6" fmla="*/ 14 w 30"/>
                    <a:gd name="T7" fmla="*/ 1 h 54"/>
                    <a:gd name="T8" fmla="*/ 29 w 30"/>
                    <a:gd name="T9" fmla="*/ 29 h 54"/>
                  </a:gdLst>
                  <a:ahLst/>
                  <a:cxnLst>
                    <a:cxn ang="0">
                      <a:pos x="T0" y="T1"/>
                    </a:cxn>
                    <a:cxn ang="0">
                      <a:pos x="T2" y="T3"/>
                    </a:cxn>
                    <a:cxn ang="0">
                      <a:pos x="T4" y="T5"/>
                    </a:cxn>
                    <a:cxn ang="0">
                      <a:pos x="T6" y="T7"/>
                    </a:cxn>
                    <a:cxn ang="0">
                      <a:pos x="T8" y="T9"/>
                    </a:cxn>
                  </a:cxnLst>
                  <a:rect l="0" t="0" r="r" b="b"/>
                  <a:pathLst>
                    <a:path w="30" h="54">
                      <a:moveTo>
                        <a:pt x="29" y="29"/>
                      </a:moveTo>
                      <a:cubicBezTo>
                        <a:pt x="30" y="45"/>
                        <a:pt x="24" y="53"/>
                        <a:pt x="17" y="54"/>
                      </a:cubicBezTo>
                      <a:cubicBezTo>
                        <a:pt x="9" y="54"/>
                        <a:pt x="2" y="46"/>
                        <a:pt x="1" y="30"/>
                      </a:cubicBezTo>
                      <a:cubicBezTo>
                        <a:pt x="0" y="14"/>
                        <a:pt x="6" y="1"/>
                        <a:pt x="14" y="1"/>
                      </a:cubicBezTo>
                      <a:cubicBezTo>
                        <a:pt x="21" y="0"/>
                        <a:pt x="29" y="13"/>
                        <a:pt x="29" y="29"/>
                      </a:cubicBezTo>
                      <a:close/>
                    </a:path>
                  </a:pathLst>
                </a:custGeom>
                <a:solidFill>
                  <a:srgbClr val="5469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26" name="Freeform 443">
                  <a:extLst>
                    <a:ext uri="{FF2B5EF4-FFF2-40B4-BE49-F238E27FC236}">
                      <a16:creationId xmlns:a16="http://schemas.microsoft.com/office/drawing/2014/main" id="{3BDD7C80-4C0E-4FD5-84EE-48E9FF6F4526}"/>
                    </a:ext>
                  </a:extLst>
                </p:cNvPr>
                <p:cNvSpPr>
                  <a:spLocks/>
                </p:cNvSpPr>
                <p:nvPr/>
              </p:nvSpPr>
              <p:spPr bwMode="gray">
                <a:xfrm>
                  <a:off x="2152" y="1741"/>
                  <a:ext cx="36" cy="66"/>
                </a:xfrm>
                <a:custGeom>
                  <a:avLst/>
                  <a:gdLst>
                    <a:gd name="T0" fmla="*/ 29 w 30"/>
                    <a:gd name="T1" fmla="*/ 28 h 54"/>
                    <a:gd name="T2" fmla="*/ 16 w 30"/>
                    <a:gd name="T3" fmla="*/ 54 h 54"/>
                    <a:gd name="T4" fmla="*/ 1 w 30"/>
                    <a:gd name="T5" fmla="*/ 30 h 54"/>
                    <a:gd name="T6" fmla="*/ 13 w 30"/>
                    <a:gd name="T7" fmla="*/ 0 h 54"/>
                    <a:gd name="T8" fmla="*/ 29 w 30"/>
                    <a:gd name="T9" fmla="*/ 28 h 54"/>
                  </a:gdLst>
                  <a:ahLst/>
                  <a:cxnLst>
                    <a:cxn ang="0">
                      <a:pos x="T0" y="T1"/>
                    </a:cxn>
                    <a:cxn ang="0">
                      <a:pos x="T2" y="T3"/>
                    </a:cxn>
                    <a:cxn ang="0">
                      <a:pos x="T4" y="T5"/>
                    </a:cxn>
                    <a:cxn ang="0">
                      <a:pos x="T6" y="T7"/>
                    </a:cxn>
                    <a:cxn ang="0">
                      <a:pos x="T8" y="T9"/>
                    </a:cxn>
                  </a:cxnLst>
                  <a:rect l="0" t="0" r="r" b="b"/>
                  <a:pathLst>
                    <a:path w="30" h="54">
                      <a:moveTo>
                        <a:pt x="29" y="28"/>
                      </a:moveTo>
                      <a:cubicBezTo>
                        <a:pt x="30" y="44"/>
                        <a:pt x="24" y="53"/>
                        <a:pt x="16" y="54"/>
                      </a:cubicBezTo>
                      <a:cubicBezTo>
                        <a:pt x="8" y="54"/>
                        <a:pt x="1" y="46"/>
                        <a:pt x="1" y="30"/>
                      </a:cubicBezTo>
                      <a:cubicBezTo>
                        <a:pt x="0" y="14"/>
                        <a:pt x="5" y="1"/>
                        <a:pt x="13" y="0"/>
                      </a:cubicBezTo>
                      <a:cubicBezTo>
                        <a:pt x="21" y="0"/>
                        <a:pt x="28" y="12"/>
                        <a:pt x="29" y="28"/>
                      </a:cubicBezTo>
                      <a:close/>
                    </a:path>
                  </a:pathLst>
                </a:custGeom>
                <a:solidFill>
                  <a:srgbClr val="5469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27" name="Freeform 444">
                  <a:extLst>
                    <a:ext uri="{FF2B5EF4-FFF2-40B4-BE49-F238E27FC236}">
                      <a16:creationId xmlns:a16="http://schemas.microsoft.com/office/drawing/2014/main" id="{1EA07B0E-CA4F-457A-BE7A-A8F95C252A63}"/>
                    </a:ext>
                  </a:extLst>
                </p:cNvPr>
                <p:cNvSpPr>
                  <a:spLocks/>
                </p:cNvSpPr>
                <p:nvPr/>
              </p:nvSpPr>
              <p:spPr bwMode="gray">
                <a:xfrm>
                  <a:off x="1945" y="1666"/>
                  <a:ext cx="125" cy="86"/>
                </a:xfrm>
                <a:custGeom>
                  <a:avLst/>
                  <a:gdLst>
                    <a:gd name="T0" fmla="*/ 2 w 102"/>
                    <a:gd name="T1" fmla="*/ 66 h 70"/>
                    <a:gd name="T2" fmla="*/ 102 w 102"/>
                    <a:gd name="T3" fmla="*/ 45 h 70"/>
                    <a:gd name="T4" fmla="*/ 91 w 102"/>
                    <a:gd name="T5" fmla="*/ 0 h 70"/>
                    <a:gd name="T6" fmla="*/ 0 w 102"/>
                    <a:gd name="T7" fmla="*/ 46 h 70"/>
                    <a:gd name="T8" fmla="*/ 2 w 102"/>
                    <a:gd name="T9" fmla="*/ 66 h 70"/>
                  </a:gdLst>
                  <a:ahLst/>
                  <a:cxnLst>
                    <a:cxn ang="0">
                      <a:pos x="T0" y="T1"/>
                    </a:cxn>
                    <a:cxn ang="0">
                      <a:pos x="T2" y="T3"/>
                    </a:cxn>
                    <a:cxn ang="0">
                      <a:pos x="T4" y="T5"/>
                    </a:cxn>
                    <a:cxn ang="0">
                      <a:pos x="T6" y="T7"/>
                    </a:cxn>
                    <a:cxn ang="0">
                      <a:pos x="T8" y="T9"/>
                    </a:cxn>
                  </a:cxnLst>
                  <a:rect l="0" t="0" r="r" b="b"/>
                  <a:pathLst>
                    <a:path w="102" h="70">
                      <a:moveTo>
                        <a:pt x="2" y="66"/>
                      </a:moveTo>
                      <a:cubicBezTo>
                        <a:pt x="15" y="68"/>
                        <a:pt x="58" y="70"/>
                        <a:pt x="102" y="45"/>
                      </a:cubicBezTo>
                      <a:cubicBezTo>
                        <a:pt x="97" y="21"/>
                        <a:pt x="91" y="0"/>
                        <a:pt x="91" y="0"/>
                      </a:cubicBezTo>
                      <a:cubicBezTo>
                        <a:pt x="91" y="0"/>
                        <a:pt x="47" y="45"/>
                        <a:pt x="0" y="46"/>
                      </a:cubicBezTo>
                      <a:cubicBezTo>
                        <a:pt x="0" y="53"/>
                        <a:pt x="2" y="66"/>
                        <a:pt x="2" y="66"/>
                      </a:cubicBezTo>
                      <a:close/>
                    </a:path>
                  </a:pathLst>
                </a:custGeom>
                <a:solidFill>
                  <a:srgbClr val="6661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28" name="Freeform 445">
                  <a:extLst>
                    <a:ext uri="{FF2B5EF4-FFF2-40B4-BE49-F238E27FC236}">
                      <a16:creationId xmlns:a16="http://schemas.microsoft.com/office/drawing/2014/main" id="{3D36B9FD-ADC6-4B2C-B0E0-A3C418029C62}"/>
                    </a:ext>
                  </a:extLst>
                </p:cNvPr>
                <p:cNvSpPr>
                  <a:spLocks/>
                </p:cNvSpPr>
                <p:nvPr/>
              </p:nvSpPr>
              <p:spPr bwMode="gray">
                <a:xfrm>
                  <a:off x="2119" y="1632"/>
                  <a:ext cx="113" cy="57"/>
                </a:xfrm>
                <a:custGeom>
                  <a:avLst/>
                  <a:gdLst>
                    <a:gd name="T0" fmla="*/ 93 w 93"/>
                    <a:gd name="T1" fmla="*/ 27 h 47"/>
                    <a:gd name="T2" fmla="*/ 0 w 93"/>
                    <a:gd name="T3" fmla="*/ 4 h 47"/>
                    <a:gd name="T4" fmla="*/ 2 w 93"/>
                    <a:gd name="T5" fmla="*/ 47 h 47"/>
                    <a:gd name="T6" fmla="*/ 85 w 93"/>
                    <a:gd name="T7" fmla="*/ 46 h 47"/>
                    <a:gd name="T8" fmla="*/ 93 w 93"/>
                    <a:gd name="T9" fmla="*/ 27 h 47"/>
                  </a:gdLst>
                  <a:ahLst/>
                  <a:cxnLst>
                    <a:cxn ang="0">
                      <a:pos x="T0" y="T1"/>
                    </a:cxn>
                    <a:cxn ang="0">
                      <a:pos x="T2" y="T3"/>
                    </a:cxn>
                    <a:cxn ang="0">
                      <a:pos x="T4" y="T5"/>
                    </a:cxn>
                    <a:cxn ang="0">
                      <a:pos x="T6" y="T7"/>
                    </a:cxn>
                    <a:cxn ang="0">
                      <a:pos x="T8" y="T9"/>
                    </a:cxn>
                  </a:cxnLst>
                  <a:rect l="0" t="0" r="r" b="b"/>
                  <a:pathLst>
                    <a:path w="93" h="47">
                      <a:moveTo>
                        <a:pt x="93" y="27"/>
                      </a:moveTo>
                      <a:cubicBezTo>
                        <a:pt x="82" y="20"/>
                        <a:pt x="51" y="0"/>
                        <a:pt x="0" y="4"/>
                      </a:cubicBezTo>
                      <a:cubicBezTo>
                        <a:pt x="1" y="17"/>
                        <a:pt x="2" y="47"/>
                        <a:pt x="2" y="47"/>
                      </a:cubicBezTo>
                      <a:cubicBezTo>
                        <a:pt x="2" y="47"/>
                        <a:pt x="49" y="29"/>
                        <a:pt x="85" y="46"/>
                      </a:cubicBezTo>
                      <a:cubicBezTo>
                        <a:pt x="88" y="40"/>
                        <a:pt x="93" y="27"/>
                        <a:pt x="93" y="27"/>
                      </a:cubicBezTo>
                      <a:close/>
                    </a:path>
                  </a:pathLst>
                </a:custGeom>
                <a:solidFill>
                  <a:srgbClr val="6661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29" name="Freeform 446">
                  <a:extLst>
                    <a:ext uri="{FF2B5EF4-FFF2-40B4-BE49-F238E27FC236}">
                      <a16:creationId xmlns:a16="http://schemas.microsoft.com/office/drawing/2014/main" id="{924033C8-B89B-4311-8048-F096BA2C57B5}"/>
                    </a:ext>
                  </a:extLst>
                </p:cNvPr>
                <p:cNvSpPr>
                  <a:spLocks/>
                </p:cNvSpPr>
                <p:nvPr/>
              </p:nvSpPr>
              <p:spPr bwMode="gray">
                <a:xfrm>
                  <a:off x="5171" y="2306"/>
                  <a:ext cx="65" cy="474"/>
                </a:xfrm>
                <a:custGeom>
                  <a:avLst/>
                  <a:gdLst>
                    <a:gd name="T0" fmla="*/ 48 w 53"/>
                    <a:gd name="T1" fmla="*/ 48 h 387"/>
                    <a:gd name="T2" fmla="*/ 53 w 53"/>
                    <a:gd name="T3" fmla="*/ 32 h 387"/>
                    <a:gd name="T4" fmla="*/ 48 w 53"/>
                    <a:gd name="T5" fmla="*/ 22 h 387"/>
                    <a:gd name="T6" fmla="*/ 5 w 53"/>
                    <a:gd name="T7" fmla="*/ 22 h 387"/>
                    <a:gd name="T8" fmla="*/ 0 w 53"/>
                    <a:gd name="T9" fmla="*/ 32 h 387"/>
                    <a:gd name="T10" fmla="*/ 5 w 53"/>
                    <a:gd name="T11" fmla="*/ 48 h 387"/>
                    <a:gd name="T12" fmla="*/ 5 w 53"/>
                    <a:gd name="T13" fmla="*/ 59 h 387"/>
                    <a:gd name="T14" fmla="*/ 0 w 53"/>
                    <a:gd name="T15" fmla="*/ 75 h 387"/>
                    <a:gd name="T16" fmla="*/ 5 w 53"/>
                    <a:gd name="T17" fmla="*/ 91 h 387"/>
                    <a:gd name="T18" fmla="*/ 5 w 53"/>
                    <a:gd name="T19" fmla="*/ 102 h 387"/>
                    <a:gd name="T20" fmla="*/ 0 w 53"/>
                    <a:gd name="T21" fmla="*/ 118 h 387"/>
                    <a:gd name="T22" fmla="*/ 5 w 53"/>
                    <a:gd name="T23" fmla="*/ 134 h 387"/>
                    <a:gd name="T24" fmla="*/ 5 w 53"/>
                    <a:gd name="T25" fmla="*/ 145 h 387"/>
                    <a:gd name="T26" fmla="*/ 0 w 53"/>
                    <a:gd name="T27" fmla="*/ 161 h 387"/>
                    <a:gd name="T28" fmla="*/ 5 w 53"/>
                    <a:gd name="T29" fmla="*/ 178 h 387"/>
                    <a:gd name="T30" fmla="*/ 5 w 53"/>
                    <a:gd name="T31" fmla="*/ 188 h 387"/>
                    <a:gd name="T32" fmla="*/ 0 w 53"/>
                    <a:gd name="T33" fmla="*/ 205 h 387"/>
                    <a:gd name="T34" fmla="*/ 5 w 53"/>
                    <a:gd name="T35" fmla="*/ 221 h 387"/>
                    <a:gd name="T36" fmla="*/ 5 w 53"/>
                    <a:gd name="T37" fmla="*/ 232 h 387"/>
                    <a:gd name="T38" fmla="*/ 0 w 53"/>
                    <a:gd name="T39" fmla="*/ 248 h 387"/>
                    <a:gd name="T40" fmla="*/ 5 w 53"/>
                    <a:gd name="T41" fmla="*/ 264 h 387"/>
                    <a:gd name="T42" fmla="*/ 5 w 53"/>
                    <a:gd name="T43" fmla="*/ 275 h 387"/>
                    <a:gd name="T44" fmla="*/ 0 w 53"/>
                    <a:gd name="T45" fmla="*/ 291 h 387"/>
                    <a:gd name="T46" fmla="*/ 5 w 53"/>
                    <a:gd name="T47" fmla="*/ 307 h 387"/>
                    <a:gd name="T48" fmla="*/ 5 w 53"/>
                    <a:gd name="T49" fmla="*/ 318 h 387"/>
                    <a:gd name="T50" fmla="*/ 0 w 53"/>
                    <a:gd name="T51" fmla="*/ 335 h 387"/>
                    <a:gd name="T52" fmla="*/ 5 w 53"/>
                    <a:gd name="T53" fmla="*/ 351 h 387"/>
                    <a:gd name="T54" fmla="*/ 5 w 53"/>
                    <a:gd name="T55" fmla="*/ 362 h 387"/>
                    <a:gd name="T56" fmla="*/ 27 w 53"/>
                    <a:gd name="T57" fmla="*/ 387 h 387"/>
                    <a:gd name="T58" fmla="*/ 48 w 53"/>
                    <a:gd name="T59" fmla="*/ 362 h 387"/>
                    <a:gd name="T60" fmla="*/ 48 w 53"/>
                    <a:gd name="T61" fmla="*/ 351 h 387"/>
                    <a:gd name="T62" fmla="*/ 53 w 53"/>
                    <a:gd name="T63" fmla="*/ 335 h 387"/>
                    <a:gd name="T64" fmla="*/ 48 w 53"/>
                    <a:gd name="T65" fmla="*/ 318 h 387"/>
                    <a:gd name="T66" fmla="*/ 48 w 53"/>
                    <a:gd name="T67" fmla="*/ 307 h 387"/>
                    <a:gd name="T68" fmla="*/ 53 w 53"/>
                    <a:gd name="T69" fmla="*/ 291 h 387"/>
                    <a:gd name="T70" fmla="*/ 48 w 53"/>
                    <a:gd name="T71" fmla="*/ 275 h 387"/>
                    <a:gd name="T72" fmla="*/ 48 w 53"/>
                    <a:gd name="T73" fmla="*/ 264 h 387"/>
                    <a:gd name="T74" fmla="*/ 53 w 53"/>
                    <a:gd name="T75" fmla="*/ 248 h 387"/>
                    <a:gd name="T76" fmla="*/ 48 w 53"/>
                    <a:gd name="T77" fmla="*/ 232 h 387"/>
                    <a:gd name="T78" fmla="*/ 48 w 53"/>
                    <a:gd name="T79" fmla="*/ 221 h 387"/>
                    <a:gd name="T80" fmla="*/ 53 w 53"/>
                    <a:gd name="T81" fmla="*/ 205 h 387"/>
                    <a:gd name="T82" fmla="*/ 48 w 53"/>
                    <a:gd name="T83" fmla="*/ 188 h 387"/>
                    <a:gd name="T84" fmla="*/ 48 w 53"/>
                    <a:gd name="T85" fmla="*/ 178 h 387"/>
                    <a:gd name="T86" fmla="*/ 53 w 53"/>
                    <a:gd name="T87" fmla="*/ 161 h 387"/>
                    <a:gd name="T88" fmla="*/ 48 w 53"/>
                    <a:gd name="T89" fmla="*/ 145 h 387"/>
                    <a:gd name="T90" fmla="*/ 48 w 53"/>
                    <a:gd name="T91" fmla="*/ 134 h 387"/>
                    <a:gd name="T92" fmla="*/ 53 w 53"/>
                    <a:gd name="T93" fmla="*/ 118 h 387"/>
                    <a:gd name="T94" fmla="*/ 48 w 53"/>
                    <a:gd name="T95" fmla="*/ 102 h 387"/>
                    <a:gd name="T96" fmla="*/ 48 w 53"/>
                    <a:gd name="T97" fmla="*/ 91 h 387"/>
                    <a:gd name="T98" fmla="*/ 53 w 53"/>
                    <a:gd name="T99" fmla="*/ 75 h 387"/>
                    <a:gd name="T100" fmla="*/ 48 w 53"/>
                    <a:gd name="T101" fmla="*/ 5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 h="387">
                      <a:moveTo>
                        <a:pt x="53" y="53"/>
                      </a:moveTo>
                      <a:cubicBezTo>
                        <a:pt x="53" y="50"/>
                        <a:pt x="51" y="48"/>
                        <a:pt x="48" y="48"/>
                      </a:cubicBezTo>
                      <a:cubicBezTo>
                        <a:pt x="48" y="37"/>
                        <a:pt x="48" y="37"/>
                        <a:pt x="48" y="37"/>
                      </a:cubicBezTo>
                      <a:cubicBezTo>
                        <a:pt x="51" y="37"/>
                        <a:pt x="53" y="35"/>
                        <a:pt x="53" y="32"/>
                      </a:cubicBezTo>
                      <a:cubicBezTo>
                        <a:pt x="53" y="29"/>
                        <a:pt x="51" y="26"/>
                        <a:pt x="48" y="26"/>
                      </a:cubicBezTo>
                      <a:cubicBezTo>
                        <a:pt x="48" y="22"/>
                        <a:pt x="48" y="22"/>
                        <a:pt x="48" y="22"/>
                      </a:cubicBezTo>
                      <a:cubicBezTo>
                        <a:pt x="48" y="10"/>
                        <a:pt x="39" y="0"/>
                        <a:pt x="27" y="0"/>
                      </a:cubicBezTo>
                      <a:cubicBezTo>
                        <a:pt x="15" y="0"/>
                        <a:pt x="5" y="10"/>
                        <a:pt x="5" y="22"/>
                      </a:cubicBezTo>
                      <a:cubicBezTo>
                        <a:pt x="5" y="26"/>
                        <a:pt x="5" y="26"/>
                        <a:pt x="5" y="26"/>
                      </a:cubicBezTo>
                      <a:cubicBezTo>
                        <a:pt x="2" y="26"/>
                        <a:pt x="0" y="29"/>
                        <a:pt x="0" y="32"/>
                      </a:cubicBezTo>
                      <a:cubicBezTo>
                        <a:pt x="0" y="35"/>
                        <a:pt x="2" y="37"/>
                        <a:pt x="5" y="37"/>
                      </a:cubicBezTo>
                      <a:cubicBezTo>
                        <a:pt x="5" y="48"/>
                        <a:pt x="5" y="48"/>
                        <a:pt x="5" y="48"/>
                      </a:cubicBezTo>
                      <a:cubicBezTo>
                        <a:pt x="2" y="48"/>
                        <a:pt x="0" y="50"/>
                        <a:pt x="0" y="53"/>
                      </a:cubicBezTo>
                      <a:cubicBezTo>
                        <a:pt x="0" y="56"/>
                        <a:pt x="2" y="58"/>
                        <a:pt x="5" y="59"/>
                      </a:cubicBezTo>
                      <a:cubicBezTo>
                        <a:pt x="5" y="69"/>
                        <a:pt x="5" y="69"/>
                        <a:pt x="5" y="69"/>
                      </a:cubicBezTo>
                      <a:cubicBezTo>
                        <a:pt x="2" y="70"/>
                        <a:pt x="0" y="72"/>
                        <a:pt x="0" y="75"/>
                      </a:cubicBezTo>
                      <a:cubicBezTo>
                        <a:pt x="0" y="78"/>
                        <a:pt x="2" y="80"/>
                        <a:pt x="5" y="80"/>
                      </a:cubicBezTo>
                      <a:cubicBezTo>
                        <a:pt x="5" y="91"/>
                        <a:pt x="5" y="91"/>
                        <a:pt x="5" y="91"/>
                      </a:cubicBezTo>
                      <a:cubicBezTo>
                        <a:pt x="2" y="91"/>
                        <a:pt x="0" y="94"/>
                        <a:pt x="0" y="96"/>
                      </a:cubicBezTo>
                      <a:cubicBezTo>
                        <a:pt x="0" y="99"/>
                        <a:pt x="2" y="102"/>
                        <a:pt x="5" y="102"/>
                      </a:cubicBezTo>
                      <a:cubicBezTo>
                        <a:pt x="5" y="113"/>
                        <a:pt x="5" y="113"/>
                        <a:pt x="5" y="113"/>
                      </a:cubicBezTo>
                      <a:cubicBezTo>
                        <a:pt x="2" y="113"/>
                        <a:pt x="0" y="115"/>
                        <a:pt x="0" y="118"/>
                      </a:cubicBezTo>
                      <a:cubicBezTo>
                        <a:pt x="0" y="121"/>
                        <a:pt x="2" y="123"/>
                        <a:pt x="5" y="123"/>
                      </a:cubicBezTo>
                      <a:cubicBezTo>
                        <a:pt x="5" y="134"/>
                        <a:pt x="5" y="134"/>
                        <a:pt x="5" y="134"/>
                      </a:cubicBezTo>
                      <a:cubicBezTo>
                        <a:pt x="2" y="134"/>
                        <a:pt x="0" y="137"/>
                        <a:pt x="0" y="140"/>
                      </a:cubicBezTo>
                      <a:cubicBezTo>
                        <a:pt x="0" y="143"/>
                        <a:pt x="2" y="145"/>
                        <a:pt x="5" y="145"/>
                      </a:cubicBezTo>
                      <a:cubicBezTo>
                        <a:pt x="5" y="156"/>
                        <a:pt x="5" y="156"/>
                        <a:pt x="5" y="156"/>
                      </a:cubicBezTo>
                      <a:cubicBezTo>
                        <a:pt x="2" y="156"/>
                        <a:pt x="0" y="158"/>
                        <a:pt x="0" y="161"/>
                      </a:cubicBezTo>
                      <a:cubicBezTo>
                        <a:pt x="0" y="164"/>
                        <a:pt x="2" y="167"/>
                        <a:pt x="5" y="167"/>
                      </a:cubicBezTo>
                      <a:cubicBezTo>
                        <a:pt x="5" y="178"/>
                        <a:pt x="5" y="178"/>
                        <a:pt x="5" y="178"/>
                      </a:cubicBezTo>
                      <a:cubicBezTo>
                        <a:pt x="2" y="178"/>
                        <a:pt x="0" y="180"/>
                        <a:pt x="0" y="183"/>
                      </a:cubicBezTo>
                      <a:cubicBezTo>
                        <a:pt x="0" y="186"/>
                        <a:pt x="2" y="188"/>
                        <a:pt x="5" y="188"/>
                      </a:cubicBezTo>
                      <a:cubicBezTo>
                        <a:pt x="5" y="199"/>
                        <a:pt x="5" y="199"/>
                        <a:pt x="5" y="199"/>
                      </a:cubicBezTo>
                      <a:cubicBezTo>
                        <a:pt x="2" y="199"/>
                        <a:pt x="0" y="202"/>
                        <a:pt x="0" y="205"/>
                      </a:cubicBezTo>
                      <a:cubicBezTo>
                        <a:pt x="0" y="208"/>
                        <a:pt x="2" y="210"/>
                        <a:pt x="5" y="210"/>
                      </a:cubicBezTo>
                      <a:cubicBezTo>
                        <a:pt x="5" y="221"/>
                        <a:pt x="5" y="221"/>
                        <a:pt x="5" y="221"/>
                      </a:cubicBezTo>
                      <a:cubicBezTo>
                        <a:pt x="2" y="221"/>
                        <a:pt x="0" y="223"/>
                        <a:pt x="0" y="226"/>
                      </a:cubicBezTo>
                      <a:cubicBezTo>
                        <a:pt x="0" y="229"/>
                        <a:pt x="2" y="232"/>
                        <a:pt x="5" y="232"/>
                      </a:cubicBezTo>
                      <a:cubicBezTo>
                        <a:pt x="5" y="242"/>
                        <a:pt x="5" y="242"/>
                        <a:pt x="5" y="242"/>
                      </a:cubicBezTo>
                      <a:cubicBezTo>
                        <a:pt x="2" y="243"/>
                        <a:pt x="0" y="245"/>
                        <a:pt x="0" y="248"/>
                      </a:cubicBezTo>
                      <a:cubicBezTo>
                        <a:pt x="0" y="251"/>
                        <a:pt x="2" y="253"/>
                        <a:pt x="5" y="253"/>
                      </a:cubicBezTo>
                      <a:cubicBezTo>
                        <a:pt x="5" y="264"/>
                        <a:pt x="5" y="264"/>
                        <a:pt x="5" y="264"/>
                      </a:cubicBezTo>
                      <a:cubicBezTo>
                        <a:pt x="2" y="264"/>
                        <a:pt x="0" y="267"/>
                        <a:pt x="0" y="270"/>
                      </a:cubicBezTo>
                      <a:cubicBezTo>
                        <a:pt x="0" y="273"/>
                        <a:pt x="2" y="275"/>
                        <a:pt x="5" y="275"/>
                      </a:cubicBezTo>
                      <a:cubicBezTo>
                        <a:pt x="5" y="286"/>
                        <a:pt x="5" y="286"/>
                        <a:pt x="5" y="286"/>
                      </a:cubicBezTo>
                      <a:cubicBezTo>
                        <a:pt x="2" y="286"/>
                        <a:pt x="0" y="288"/>
                        <a:pt x="0" y="291"/>
                      </a:cubicBezTo>
                      <a:cubicBezTo>
                        <a:pt x="0" y="294"/>
                        <a:pt x="2" y="297"/>
                        <a:pt x="5" y="297"/>
                      </a:cubicBezTo>
                      <a:cubicBezTo>
                        <a:pt x="5" y="307"/>
                        <a:pt x="5" y="307"/>
                        <a:pt x="5" y="307"/>
                      </a:cubicBezTo>
                      <a:cubicBezTo>
                        <a:pt x="2" y="308"/>
                        <a:pt x="0" y="310"/>
                        <a:pt x="0" y="313"/>
                      </a:cubicBezTo>
                      <a:cubicBezTo>
                        <a:pt x="0" y="316"/>
                        <a:pt x="2" y="318"/>
                        <a:pt x="5" y="318"/>
                      </a:cubicBezTo>
                      <a:cubicBezTo>
                        <a:pt x="5" y="329"/>
                        <a:pt x="5" y="329"/>
                        <a:pt x="5" y="329"/>
                      </a:cubicBezTo>
                      <a:cubicBezTo>
                        <a:pt x="2" y="329"/>
                        <a:pt x="0" y="332"/>
                        <a:pt x="0" y="335"/>
                      </a:cubicBezTo>
                      <a:cubicBezTo>
                        <a:pt x="0" y="338"/>
                        <a:pt x="2" y="340"/>
                        <a:pt x="5" y="340"/>
                      </a:cubicBezTo>
                      <a:cubicBezTo>
                        <a:pt x="5" y="351"/>
                        <a:pt x="5" y="351"/>
                        <a:pt x="5" y="351"/>
                      </a:cubicBezTo>
                      <a:cubicBezTo>
                        <a:pt x="2" y="351"/>
                        <a:pt x="0" y="353"/>
                        <a:pt x="0" y="356"/>
                      </a:cubicBezTo>
                      <a:cubicBezTo>
                        <a:pt x="0" y="359"/>
                        <a:pt x="2" y="362"/>
                        <a:pt x="5" y="362"/>
                      </a:cubicBezTo>
                      <a:cubicBezTo>
                        <a:pt x="5" y="365"/>
                        <a:pt x="5" y="365"/>
                        <a:pt x="5" y="365"/>
                      </a:cubicBezTo>
                      <a:cubicBezTo>
                        <a:pt x="5" y="377"/>
                        <a:pt x="15" y="387"/>
                        <a:pt x="27" y="387"/>
                      </a:cubicBezTo>
                      <a:cubicBezTo>
                        <a:pt x="39" y="387"/>
                        <a:pt x="48" y="377"/>
                        <a:pt x="48" y="365"/>
                      </a:cubicBezTo>
                      <a:cubicBezTo>
                        <a:pt x="48" y="362"/>
                        <a:pt x="48" y="362"/>
                        <a:pt x="48" y="362"/>
                      </a:cubicBezTo>
                      <a:cubicBezTo>
                        <a:pt x="51" y="362"/>
                        <a:pt x="53" y="359"/>
                        <a:pt x="53" y="356"/>
                      </a:cubicBezTo>
                      <a:cubicBezTo>
                        <a:pt x="53" y="353"/>
                        <a:pt x="51" y="351"/>
                        <a:pt x="48" y="351"/>
                      </a:cubicBezTo>
                      <a:cubicBezTo>
                        <a:pt x="48" y="340"/>
                        <a:pt x="48" y="340"/>
                        <a:pt x="48" y="340"/>
                      </a:cubicBezTo>
                      <a:cubicBezTo>
                        <a:pt x="51" y="340"/>
                        <a:pt x="53" y="338"/>
                        <a:pt x="53" y="335"/>
                      </a:cubicBezTo>
                      <a:cubicBezTo>
                        <a:pt x="53" y="332"/>
                        <a:pt x="51" y="329"/>
                        <a:pt x="48" y="329"/>
                      </a:cubicBezTo>
                      <a:cubicBezTo>
                        <a:pt x="48" y="318"/>
                        <a:pt x="48" y="318"/>
                        <a:pt x="48" y="318"/>
                      </a:cubicBezTo>
                      <a:cubicBezTo>
                        <a:pt x="51" y="318"/>
                        <a:pt x="53" y="316"/>
                        <a:pt x="53" y="313"/>
                      </a:cubicBezTo>
                      <a:cubicBezTo>
                        <a:pt x="53" y="310"/>
                        <a:pt x="51" y="308"/>
                        <a:pt x="48" y="307"/>
                      </a:cubicBezTo>
                      <a:cubicBezTo>
                        <a:pt x="48" y="297"/>
                        <a:pt x="48" y="297"/>
                        <a:pt x="48" y="297"/>
                      </a:cubicBezTo>
                      <a:cubicBezTo>
                        <a:pt x="51" y="297"/>
                        <a:pt x="53" y="294"/>
                        <a:pt x="53" y="291"/>
                      </a:cubicBezTo>
                      <a:cubicBezTo>
                        <a:pt x="53" y="288"/>
                        <a:pt x="51" y="286"/>
                        <a:pt x="48" y="286"/>
                      </a:cubicBezTo>
                      <a:cubicBezTo>
                        <a:pt x="48" y="275"/>
                        <a:pt x="48" y="275"/>
                        <a:pt x="48" y="275"/>
                      </a:cubicBezTo>
                      <a:cubicBezTo>
                        <a:pt x="51" y="275"/>
                        <a:pt x="53" y="273"/>
                        <a:pt x="53" y="270"/>
                      </a:cubicBezTo>
                      <a:cubicBezTo>
                        <a:pt x="53" y="267"/>
                        <a:pt x="51" y="264"/>
                        <a:pt x="48" y="264"/>
                      </a:cubicBezTo>
                      <a:cubicBezTo>
                        <a:pt x="48" y="253"/>
                        <a:pt x="48" y="253"/>
                        <a:pt x="48" y="253"/>
                      </a:cubicBezTo>
                      <a:cubicBezTo>
                        <a:pt x="51" y="253"/>
                        <a:pt x="53" y="251"/>
                        <a:pt x="53" y="248"/>
                      </a:cubicBezTo>
                      <a:cubicBezTo>
                        <a:pt x="53" y="245"/>
                        <a:pt x="51" y="243"/>
                        <a:pt x="48" y="242"/>
                      </a:cubicBezTo>
                      <a:cubicBezTo>
                        <a:pt x="48" y="232"/>
                        <a:pt x="48" y="232"/>
                        <a:pt x="48" y="232"/>
                      </a:cubicBezTo>
                      <a:cubicBezTo>
                        <a:pt x="51" y="232"/>
                        <a:pt x="53" y="229"/>
                        <a:pt x="53" y="226"/>
                      </a:cubicBezTo>
                      <a:cubicBezTo>
                        <a:pt x="53" y="223"/>
                        <a:pt x="51" y="221"/>
                        <a:pt x="48" y="221"/>
                      </a:cubicBezTo>
                      <a:cubicBezTo>
                        <a:pt x="48" y="210"/>
                        <a:pt x="48" y="210"/>
                        <a:pt x="48" y="210"/>
                      </a:cubicBezTo>
                      <a:cubicBezTo>
                        <a:pt x="51" y="210"/>
                        <a:pt x="53" y="208"/>
                        <a:pt x="53" y="205"/>
                      </a:cubicBezTo>
                      <a:cubicBezTo>
                        <a:pt x="53" y="202"/>
                        <a:pt x="51" y="199"/>
                        <a:pt x="48" y="199"/>
                      </a:cubicBezTo>
                      <a:cubicBezTo>
                        <a:pt x="48" y="188"/>
                        <a:pt x="48" y="188"/>
                        <a:pt x="48" y="188"/>
                      </a:cubicBezTo>
                      <a:cubicBezTo>
                        <a:pt x="51" y="188"/>
                        <a:pt x="53" y="186"/>
                        <a:pt x="53" y="183"/>
                      </a:cubicBezTo>
                      <a:cubicBezTo>
                        <a:pt x="53" y="180"/>
                        <a:pt x="51" y="178"/>
                        <a:pt x="48" y="178"/>
                      </a:cubicBezTo>
                      <a:cubicBezTo>
                        <a:pt x="48" y="167"/>
                        <a:pt x="48" y="167"/>
                        <a:pt x="48" y="167"/>
                      </a:cubicBezTo>
                      <a:cubicBezTo>
                        <a:pt x="51" y="167"/>
                        <a:pt x="53" y="164"/>
                        <a:pt x="53" y="161"/>
                      </a:cubicBezTo>
                      <a:cubicBezTo>
                        <a:pt x="53" y="158"/>
                        <a:pt x="51" y="156"/>
                        <a:pt x="48" y="156"/>
                      </a:cubicBezTo>
                      <a:cubicBezTo>
                        <a:pt x="48" y="145"/>
                        <a:pt x="48" y="145"/>
                        <a:pt x="48" y="145"/>
                      </a:cubicBezTo>
                      <a:cubicBezTo>
                        <a:pt x="51" y="145"/>
                        <a:pt x="53" y="143"/>
                        <a:pt x="53" y="140"/>
                      </a:cubicBezTo>
                      <a:cubicBezTo>
                        <a:pt x="53" y="137"/>
                        <a:pt x="51" y="134"/>
                        <a:pt x="48" y="134"/>
                      </a:cubicBezTo>
                      <a:cubicBezTo>
                        <a:pt x="48" y="123"/>
                        <a:pt x="48" y="123"/>
                        <a:pt x="48" y="123"/>
                      </a:cubicBezTo>
                      <a:cubicBezTo>
                        <a:pt x="51" y="123"/>
                        <a:pt x="53" y="121"/>
                        <a:pt x="53" y="118"/>
                      </a:cubicBezTo>
                      <a:cubicBezTo>
                        <a:pt x="53" y="115"/>
                        <a:pt x="51" y="113"/>
                        <a:pt x="48" y="113"/>
                      </a:cubicBezTo>
                      <a:cubicBezTo>
                        <a:pt x="48" y="102"/>
                        <a:pt x="48" y="102"/>
                        <a:pt x="48" y="102"/>
                      </a:cubicBezTo>
                      <a:cubicBezTo>
                        <a:pt x="51" y="102"/>
                        <a:pt x="53" y="99"/>
                        <a:pt x="53" y="96"/>
                      </a:cubicBezTo>
                      <a:cubicBezTo>
                        <a:pt x="53" y="94"/>
                        <a:pt x="51" y="91"/>
                        <a:pt x="48" y="91"/>
                      </a:cubicBezTo>
                      <a:cubicBezTo>
                        <a:pt x="48" y="80"/>
                        <a:pt x="48" y="80"/>
                        <a:pt x="48" y="80"/>
                      </a:cubicBezTo>
                      <a:cubicBezTo>
                        <a:pt x="51" y="80"/>
                        <a:pt x="53" y="78"/>
                        <a:pt x="53" y="75"/>
                      </a:cubicBezTo>
                      <a:cubicBezTo>
                        <a:pt x="53" y="72"/>
                        <a:pt x="51" y="70"/>
                        <a:pt x="48" y="69"/>
                      </a:cubicBezTo>
                      <a:cubicBezTo>
                        <a:pt x="48" y="59"/>
                        <a:pt x="48" y="59"/>
                        <a:pt x="48" y="59"/>
                      </a:cubicBezTo>
                      <a:cubicBezTo>
                        <a:pt x="51" y="58"/>
                        <a:pt x="53" y="56"/>
                        <a:pt x="53" y="53"/>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30" name="Freeform 447">
                  <a:extLst>
                    <a:ext uri="{FF2B5EF4-FFF2-40B4-BE49-F238E27FC236}">
                      <a16:creationId xmlns:a16="http://schemas.microsoft.com/office/drawing/2014/main" id="{8806A79E-0D18-4846-BCB4-76592C51FF9F}"/>
                    </a:ext>
                  </a:extLst>
                </p:cNvPr>
                <p:cNvSpPr>
                  <a:spLocks/>
                </p:cNvSpPr>
                <p:nvPr/>
              </p:nvSpPr>
              <p:spPr bwMode="gray">
                <a:xfrm>
                  <a:off x="5302" y="2052"/>
                  <a:ext cx="157" cy="398"/>
                </a:xfrm>
                <a:custGeom>
                  <a:avLst/>
                  <a:gdLst>
                    <a:gd name="T0" fmla="*/ 101 w 128"/>
                    <a:gd name="T1" fmla="*/ 70 h 325"/>
                    <a:gd name="T2" fmla="*/ 32 w 128"/>
                    <a:gd name="T3" fmla="*/ 3 h 325"/>
                    <a:gd name="T4" fmla="*/ 0 w 128"/>
                    <a:gd name="T5" fmla="*/ 0 h 325"/>
                    <a:gd name="T6" fmla="*/ 63 w 128"/>
                    <a:gd name="T7" fmla="*/ 69 h 325"/>
                    <a:gd name="T8" fmla="*/ 87 w 128"/>
                    <a:gd name="T9" fmla="*/ 253 h 325"/>
                    <a:gd name="T10" fmla="*/ 28 w 128"/>
                    <a:gd name="T11" fmla="*/ 321 h 325"/>
                    <a:gd name="T12" fmla="*/ 0 w 128"/>
                    <a:gd name="T13" fmla="*/ 325 h 325"/>
                    <a:gd name="T14" fmla="*/ 63 w 128"/>
                    <a:gd name="T15" fmla="*/ 318 h 325"/>
                    <a:gd name="T16" fmla="*/ 128 w 128"/>
                    <a:gd name="T17" fmla="*/ 252 h 325"/>
                    <a:gd name="T18" fmla="*/ 101 w 128"/>
                    <a:gd name="T19" fmla="*/ 7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325">
                      <a:moveTo>
                        <a:pt x="101" y="70"/>
                      </a:moveTo>
                      <a:cubicBezTo>
                        <a:pt x="92" y="37"/>
                        <a:pt x="59" y="6"/>
                        <a:pt x="32" y="3"/>
                      </a:cubicBezTo>
                      <a:cubicBezTo>
                        <a:pt x="21" y="2"/>
                        <a:pt x="10" y="1"/>
                        <a:pt x="0" y="0"/>
                      </a:cubicBezTo>
                      <a:cubicBezTo>
                        <a:pt x="25" y="3"/>
                        <a:pt x="54" y="35"/>
                        <a:pt x="63" y="69"/>
                      </a:cubicBezTo>
                      <a:cubicBezTo>
                        <a:pt x="78" y="132"/>
                        <a:pt x="86" y="193"/>
                        <a:pt x="87" y="253"/>
                      </a:cubicBezTo>
                      <a:cubicBezTo>
                        <a:pt x="87" y="285"/>
                        <a:pt x="59" y="316"/>
                        <a:pt x="28" y="321"/>
                      </a:cubicBezTo>
                      <a:cubicBezTo>
                        <a:pt x="19" y="323"/>
                        <a:pt x="9" y="324"/>
                        <a:pt x="0" y="325"/>
                      </a:cubicBezTo>
                      <a:cubicBezTo>
                        <a:pt x="20" y="323"/>
                        <a:pt x="41" y="321"/>
                        <a:pt x="63" y="318"/>
                      </a:cubicBezTo>
                      <a:cubicBezTo>
                        <a:pt x="97" y="314"/>
                        <a:pt x="128" y="283"/>
                        <a:pt x="128" y="252"/>
                      </a:cubicBezTo>
                      <a:cubicBezTo>
                        <a:pt x="127" y="193"/>
                        <a:pt x="118" y="133"/>
                        <a:pt x="101" y="70"/>
                      </a:cubicBezTo>
                      <a:close/>
                    </a:path>
                  </a:pathLst>
                </a:custGeom>
                <a:solidFill>
                  <a:srgbClr val="1B8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31" name="Freeform 448">
                  <a:extLst>
                    <a:ext uri="{FF2B5EF4-FFF2-40B4-BE49-F238E27FC236}">
                      <a16:creationId xmlns:a16="http://schemas.microsoft.com/office/drawing/2014/main" id="{A4BBAD22-1C7D-4E81-9C72-9B8579EB46E2}"/>
                    </a:ext>
                  </a:extLst>
                </p:cNvPr>
                <p:cNvSpPr>
                  <a:spLocks/>
                </p:cNvSpPr>
                <p:nvPr/>
              </p:nvSpPr>
              <p:spPr bwMode="gray">
                <a:xfrm>
                  <a:off x="4952" y="2042"/>
                  <a:ext cx="463" cy="419"/>
                </a:xfrm>
                <a:custGeom>
                  <a:avLst/>
                  <a:gdLst>
                    <a:gd name="T0" fmla="*/ 378 w 378"/>
                    <a:gd name="T1" fmla="*/ 261 h 342"/>
                    <a:gd name="T2" fmla="*/ 319 w 378"/>
                    <a:gd name="T3" fmla="*/ 329 h 342"/>
                    <a:gd name="T4" fmla="*/ 59 w 378"/>
                    <a:gd name="T5" fmla="*/ 329 h 342"/>
                    <a:gd name="T6" fmla="*/ 0 w 378"/>
                    <a:gd name="T7" fmla="*/ 261 h 342"/>
                    <a:gd name="T8" fmla="*/ 24 w 378"/>
                    <a:gd name="T9" fmla="*/ 77 h 342"/>
                    <a:gd name="T10" fmla="*/ 87 w 378"/>
                    <a:gd name="T11" fmla="*/ 8 h 342"/>
                    <a:gd name="T12" fmla="*/ 291 w 378"/>
                    <a:gd name="T13" fmla="*/ 8 h 342"/>
                    <a:gd name="T14" fmla="*/ 354 w 378"/>
                    <a:gd name="T15" fmla="*/ 77 h 342"/>
                    <a:gd name="T16" fmla="*/ 378 w 378"/>
                    <a:gd name="T17" fmla="*/ 26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42">
                      <a:moveTo>
                        <a:pt x="378" y="261"/>
                      </a:moveTo>
                      <a:cubicBezTo>
                        <a:pt x="378" y="293"/>
                        <a:pt x="350" y="324"/>
                        <a:pt x="319" y="329"/>
                      </a:cubicBezTo>
                      <a:cubicBezTo>
                        <a:pt x="226" y="342"/>
                        <a:pt x="152" y="342"/>
                        <a:pt x="59" y="329"/>
                      </a:cubicBezTo>
                      <a:cubicBezTo>
                        <a:pt x="28" y="324"/>
                        <a:pt x="0" y="293"/>
                        <a:pt x="0" y="261"/>
                      </a:cubicBezTo>
                      <a:cubicBezTo>
                        <a:pt x="1" y="201"/>
                        <a:pt x="9" y="140"/>
                        <a:pt x="24" y="77"/>
                      </a:cubicBezTo>
                      <a:cubicBezTo>
                        <a:pt x="33" y="43"/>
                        <a:pt x="62" y="11"/>
                        <a:pt x="87" y="8"/>
                      </a:cubicBezTo>
                      <a:cubicBezTo>
                        <a:pt x="162" y="0"/>
                        <a:pt x="216" y="0"/>
                        <a:pt x="291" y="8"/>
                      </a:cubicBezTo>
                      <a:cubicBezTo>
                        <a:pt x="316" y="11"/>
                        <a:pt x="345" y="43"/>
                        <a:pt x="354" y="77"/>
                      </a:cubicBezTo>
                      <a:cubicBezTo>
                        <a:pt x="369" y="140"/>
                        <a:pt x="377" y="201"/>
                        <a:pt x="378" y="261"/>
                      </a:cubicBezTo>
                      <a:close/>
                    </a:path>
                  </a:pathLst>
                </a:custGeom>
                <a:solidFill>
                  <a:srgbClr val="2C9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32" name="Freeform 449">
                  <a:extLst>
                    <a:ext uri="{FF2B5EF4-FFF2-40B4-BE49-F238E27FC236}">
                      <a16:creationId xmlns:a16="http://schemas.microsoft.com/office/drawing/2014/main" id="{FC2397A2-A54F-403D-B71F-F5C9F7164AAD}"/>
                    </a:ext>
                  </a:extLst>
                </p:cNvPr>
                <p:cNvSpPr>
                  <a:spLocks/>
                </p:cNvSpPr>
                <p:nvPr/>
              </p:nvSpPr>
              <p:spPr bwMode="gray">
                <a:xfrm>
                  <a:off x="4629" y="2705"/>
                  <a:ext cx="765" cy="103"/>
                </a:xfrm>
                <a:custGeom>
                  <a:avLst/>
                  <a:gdLst>
                    <a:gd name="T0" fmla="*/ 625 w 625"/>
                    <a:gd name="T1" fmla="*/ 49 h 84"/>
                    <a:gd name="T2" fmla="*/ 590 w 625"/>
                    <a:gd name="T3" fmla="*/ 84 h 84"/>
                    <a:gd name="T4" fmla="*/ 35 w 625"/>
                    <a:gd name="T5" fmla="*/ 84 h 84"/>
                    <a:gd name="T6" fmla="*/ 0 w 625"/>
                    <a:gd name="T7" fmla="*/ 49 h 84"/>
                    <a:gd name="T8" fmla="*/ 0 w 625"/>
                    <a:gd name="T9" fmla="*/ 35 h 84"/>
                    <a:gd name="T10" fmla="*/ 35 w 625"/>
                    <a:gd name="T11" fmla="*/ 0 h 84"/>
                    <a:gd name="T12" fmla="*/ 590 w 625"/>
                    <a:gd name="T13" fmla="*/ 0 h 84"/>
                    <a:gd name="T14" fmla="*/ 625 w 625"/>
                    <a:gd name="T15" fmla="*/ 35 h 84"/>
                    <a:gd name="T16" fmla="*/ 625 w 625"/>
                    <a:gd name="T17"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5" h="84">
                      <a:moveTo>
                        <a:pt x="625" y="49"/>
                      </a:moveTo>
                      <a:cubicBezTo>
                        <a:pt x="625" y="69"/>
                        <a:pt x="609" y="84"/>
                        <a:pt x="590" y="84"/>
                      </a:cubicBezTo>
                      <a:cubicBezTo>
                        <a:pt x="35" y="84"/>
                        <a:pt x="35" y="84"/>
                        <a:pt x="35" y="84"/>
                      </a:cubicBezTo>
                      <a:cubicBezTo>
                        <a:pt x="16" y="84"/>
                        <a:pt x="0" y="69"/>
                        <a:pt x="0" y="49"/>
                      </a:cubicBezTo>
                      <a:cubicBezTo>
                        <a:pt x="0" y="35"/>
                        <a:pt x="0" y="35"/>
                        <a:pt x="0" y="35"/>
                      </a:cubicBezTo>
                      <a:cubicBezTo>
                        <a:pt x="0" y="16"/>
                        <a:pt x="16" y="0"/>
                        <a:pt x="35" y="0"/>
                      </a:cubicBezTo>
                      <a:cubicBezTo>
                        <a:pt x="590" y="0"/>
                        <a:pt x="590" y="0"/>
                        <a:pt x="590" y="0"/>
                      </a:cubicBezTo>
                      <a:cubicBezTo>
                        <a:pt x="609" y="0"/>
                        <a:pt x="625" y="16"/>
                        <a:pt x="625" y="35"/>
                      </a:cubicBezTo>
                      <a:lnTo>
                        <a:pt x="625" y="49"/>
                      </a:lnTo>
                      <a:close/>
                    </a:path>
                  </a:pathLst>
                </a:custGeom>
                <a:solidFill>
                  <a:srgbClr val="2C9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33" name="Freeform 450">
                  <a:extLst>
                    <a:ext uri="{FF2B5EF4-FFF2-40B4-BE49-F238E27FC236}">
                      <a16:creationId xmlns:a16="http://schemas.microsoft.com/office/drawing/2014/main" id="{EC4E9952-6DCD-42DE-9BB3-A340A8F87F76}"/>
                    </a:ext>
                  </a:extLst>
                </p:cNvPr>
                <p:cNvSpPr>
                  <a:spLocks/>
                </p:cNvSpPr>
                <p:nvPr/>
              </p:nvSpPr>
              <p:spPr bwMode="gray">
                <a:xfrm>
                  <a:off x="4947" y="2705"/>
                  <a:ext cx="447" cy="103"/>
                </a:xfrm>
                <a:custGeom>
                  <a:avLst/>
                  <a:gdLst>
                    <a:gd name="T0" fmla="*/ 365 w 365"/>
                    <a:gd name="T1" fmla="*/ 49 h 84"/>
                    <a:gd name="T2" fmla="*/ 330 w 365"/>
                    <a:gd name="T3" fmla="*/ 84 h 84"/>
                    <a:gd name="T4" fmla="*/ 35 w 365"/>
                    <a:gd name="T5" fmla="*/ 84 h 84"/>
                    <a:gd name="T6" fmla="*/ 0 w 365"/>
                    <a:gd name="T7" fmla="*/ 49 h 84"/>
                    <a:gd name="T8" fmla="*/ 0 w 365"/>
                    <a:gd name="T9" fmla="*/ 35 h 84"/>
                    <a:gd name="T10" fmla="*/ 35 w 365"/>
                    <a:gd name="T11" fmla="*/ 0 h 84"/>
                    <a:gd name="T12" fmla="*/ 330 w 365"/>
                    <a:gd name="T13" fmla="*/ 0 h 84"/>
                    <a:gd name="T14" fmla="*/ 365 w 365"/>
                    <a:gd name="T15" fmla="*/ 35 h 84"/>
                    <a:gd name="T16" fmla="*/ 365 w 365"/>
                    <a:gd name="T17"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84">
                      <a:moveTo>
                        <a:pt x="365" y="49"/>
                      </a:moveTo>
                      <a:cubicBezTo>
                        <a:pt x="365" y="69"/>
                        <a:pt x="349" y="84"/>
                        <a:pt x="330" y="84"/>
                      </a:cubicBezTo>
                      <a:cubicBezTo>
                        <a:pt x="35" y="84"/>
                        <a:pt x="35" y="84"/>
                        <a:pt x="35" y="84"/>
                      </a:cubicBezTo>
                      <a:cubicBezTo>
                        <a:pt x="15" y="84"/>
                        <a:pt x="0" y="69"/>
                        <a:pt x="0" y="49"/>
                      </a:cubicBezTo>
                      <a:cubicBezTo>
                        <a:pt x="0" y="35"/>
                        <a:pt x="0" y="35"/>
                        <a:pt x="0" y="35"/>
                      </a:cubicBezTo>
                      <a:cubicBezTo>
                        <a:pt x="0" y="16"/>
                        <a:pt x="15" y="0"/>
                        <a:pt x="35" y="0"/>
                      </a:cubicBezTo>
                      <a:cubicBezTo>
                        <a:pt x="330" y="0"/>
                        <a:pt x="330" y="0"/>
                        <a:pt x="330" y="0"/>
                      </a:cubicBezTo>
                      <a:cubicBezTo>
                        <a:pt x="349" y="0"/>
                        <a:pt x="365" y="16"/>
                        <a:pt x="365" y="35"/>
                      </a:cubicBezTo>
                      <a:lnTo>
                        <a:pt x="365" y="49"/>
                      </a:lnTo>
                      <a:close/>
                    </a:path>
                  </a:pathLst>
                </a:custGeom>
                <a:solidFill>
                  <a:srgbClr val="1B8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34" name="Freeform 451">
                  <a:extLst>
                    <a:ext uri="{FF2B5EF4-FFF2-40B4-BE49-F238E27FC236}">
                      <a16:creationId xmlns:a16="http://schemas.microsoft.com/office/drawing/2014/main" id="{6D4F3B58-DF29-4B89-A1DF-C28E9884DFD5}"/>
                    </a:ext>
                  </a:extLst>
                </p:cNvPr>
                <p:cNvSpPr>
                  <a:spLocks/>
                </p:cNvSpPr>
                <p:nvPr/>
              </p:nvSpPr>
              <p:spPr bwMode="gray">
                <a:xfrm>
                  <a:off x="4706" y="3116"/>
                  <a:ext cx="629" cy="60"/>
                </a:xfrm>
                <a:custGeom>
                  <a:avLst/>
                  <a:gdLst>
                    <a:gd name="T0" fmla="*/ 514 w 514"/>
                    <a:gd name="T1" fmla="*/ 36 h 49"/>
                    <a:gd name="T2" fmla="*/ 502 w 514"/>
                    <a:gd name="T3" fmla="*/ 49 h 49"/>
                    <a:gd name="T4" fmla="*/ 13 w 514"/>
                    <a:gd name="T5" fmla="*/ 49 h 49"/>
                    <a:gd name="T6" fmla="*/ 0 w 514"/>
                    <a:gd name="T7" fmla="*/ 36 h 49"/>
                    <a:gd name="T8" fmla="*/ 0 w 514"/>
                    <a:gd name="T9" fmla="*/ 12 h 49"/>
                    <a:gd name="T10" fmla="*/ 13 w 514"/>
                    <a:gd name="T11" fmla="*/ 0 h 49"/>
                    <a:gd name="T12" fmla="*/ 502 w 514"/>
                    <a:gd name="T13" fmla="*/ 0 h 49"/>
                    <a:gd name="T14" fmla="*/ 514 w 514"/>
                    <a:gd name="T15" fmla="*/ 12 h 49"/>
                    <a:gd name="T16" fmla="*/ 514 w 514"/>
                    <a:gd name="T1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4" h="49">
                      <a:moveTo>
                        <a:pt x="514" y="36"/>
                      </a:moveTo>
                      <a:cubicBezTo>
                        <a:pt x="514" y="43"/>
                        <a:pt x="509" y="49"/>
                        <a:pt x="502" y="49"/>
                      </a:cubicBezTo>
                      <a:cubicBezTo>
                        <a:pt x="13" y="49"/>
                        <a:pt x="13" y="49"/>
                        <a:pt x="13" y="49"/>
                      </a:cubicBezTo>
                      <a:cubicBezTo>
                        <a:pt x="6" y="49"/>
                        <a:pt x="0" y="43"/>
                        <a:pt x="0" y="36"/>
                      </a:cubicBezTo>
                      <a:cubicBezTo>
                        <a:pt x="0" y="12"/>
                        <a:pt x="0" y="12"/>
                        <a:pt x="0" y="12"/>
                      </a:cubicBezTo>
                      <a:cubicBezTo>
                        <a:pt x="0" y="5"/>
                        <a:pt x="6" y="0"/>
                        <a:pt x="13" y="0"/>
                      </a:cubicBezTo>
                      <a:cubicBezTo>
                        <a:pt x="502" y="0"/>
                        <a:pt x="502" y="0"/>
                        <a:pt x="502" y="0"/>
                      </a:cubicBezTo>
                      <a:cubicBezTo>
                        <a:pt x="509" y="0"/>
                        <a:pt x="514" y="5"/>
                        <a:pt x="514" y="12"/>
                      </a:cubicBezTo>
                      <a:lnTo>
                        <a:pt x="514" y="36"/>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35" name="Rectangle 452">
                  <a:extLst>
                    <a:ext uri="{FF2B5EF4-FFF2-40B4-BE49-F238E27FC236}">
                      <a16:creationId xmlns:a16="http://schemas.microsoft.com/office/drawing/2014/main" id="{9541198E-B618-4537-8A3F-786CFEA251BE}"/>
                    </a:ext>
                  </a:extLst>
                </p:cNvPr>
                <p:cNvSpPr>
                  <a:spLocks noChangeArrowheads="1"/>
                </p:cNvSpPr>
                <p:nvPr/>
              </p:nvSpPr>
              <p:spPr bwMode="gray">
                <a:xfrm>
                  <a:off x="4995" y="2830"/>
                  <a:ext cx="52" cy="129"/>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36" name="Rectangle 453">
                  <a:extLst>
                    <a:ext uri="{FF2B5EF4-FFF2-40B4-BE49-F238E27FC236}">
                      <a16:creationId xmlns:a16="http://schemas.microsoft.com/office/drawing/2014/main" id="{2F32AFFB-833C-406D-B5CD-84E2C33CE70E}"/>
                    </a:ext>
                  </a:extLst>
                </p:cNvPr>
                <p:cNvSpPr>
                  <a:spLocks noChangeArrowheads="1"/>
                </p:cNvSpPr>
                <p:nvPr/>
              </p:nvSpPr>
              <p:spPr bwMode="gray">
                <a:xfrm>
                  <a:off x="4986" y="2959"/>
                  <a:ext cx="70" cy="68"/>
                </a:xfrm>
                <a:prstGeom prst="rect">
                  <a:avLst/>
                </a:prstGeom>
                <a:solidFill>
                  <a:srgbClr val="5D6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37" name="Rectangle 454">
                  <a:extLst>
                    <a:ext uri="{FF2B5EF4-FFF2-40B4-BE49-F238E27FC236}">
                      <a16:creationId xmlns:a16="http://schemas.microsoft.com/office/drawing/2014/main" id="{DDDB8640-3464-4AA1-BAFB-D7A73C5C9F2C}"/>
                    </a:ext>
                  </a:extLst>
                </p:cNvPr>
                <p:cNvSpPr>
                  <a:spLocks noChangeArrowheads="1"/>
                </p:cNvSpPr>
                <p:nvPr/>
              </p:nvSpPr>
              <p:spPr bwMode="gray">
                <a:xfrm>
                  <a:off x="4968" y="3027"/>
                  <a:ext cx="106" cy="89"/>
                </a:xfrm>
                <a:prstGeom prst="rect">
                  <a:avLst/>
                </a:prstGeom>
                <a:solidFill>
                  <a:srgbClr val="5D6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38" name="Freeform 455">
                  <a:extLst>
                    <a:ext uri="{FF2B5EF4-FFF2-40B4-BE49-F238E27FC236}">
                      <a16:creationId xmlns:a16="http://schemas.microsoft.com/office/drawing/2014/main" id="{D5043B9F-DCA5-441D-B153-20B10F0A40E2}"/>
                    </a:ext>
                  </a:extLst>
                </p:cNvPr>
                <p:cNvSpPr>
                  <a:spLocks/>
                </p:cNvSpPr>
                <p:nvPr/>
              </p:nvSpPr>
              <p:spPr bwMode="gray">
                <a:xfrm>
                  <a:off x="4888" y="3116"/>
                  <a:ext cx="132" cy="60"/>
                </a:xfrm>
                <a:custGeom>
                  <a:avLst/>
                  <a:gdLst>
                    <a:gd name="T0" fmla="*/ 108 w 108"/>
                    <a:gd name="T1" fmla="*/ 0 h 49"/>
                    <a:gd name="T2" fmla="*/ 13 w 108"/>
                    <a:gd name="T3" fmla="*/ 0 h 49"/>
                    <a:gd name="T4" fmla="*/ 0 w 108"/>
                    <a:gd name="T5" fmla="*/ 12 h 49"/>
                    <a:gd name="T6" fmla="*/ 0 w 108"/>
                    <a:gd name="T7" fmla="*/ 36 h 49"/>
                    <a:gd name="T8" fmla="*/ 13 w 108"/>
                    <a:gd name="T9" fmla="*/ 49 h 49"/>
                    <a:gd name="T10" fmla="*/ 108 w 108"/>
                    <a:gd name="T11" fmla="*/ 49 h 49"/>
                    <a:gd name="T12" fmla="*/ 108 w 108"/>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08" h="49">
                      <a:moveTo>
                        <a:pt x="108" y="0"/>
                      </a:moveTo>
                      <a:cubicBezTo>
                        <a:pt x="13" y="0"/>
                        <a:pt x="13" y="0"/>
                        <a:pt x="13" y="0"/>
                      </a:cubicBezTo>
                      <a:cubicBezTo>
                        <a:pt x="6" y="0"/>
                        <a:pt x="0" y="5"/>
                        <a:pt x="0" y="12"/>
                      </a:cubicBezTo>
                      <a:cubicBezTo>
                        <a:pt x="0" y="36"/>
                        <a:pt x="0" y="36"/>
                        <a:pt x="0" y="36"/>
                      </a:cubicBezTo>
                      <a:cubicBezTo>
                        <a:pt x="0" y="43"/>
                        <a:pt x="6" y="49"/>
                        <a:pt x="13" y="49"/>
                      </a:cubicBezTo>
                      <a:cubicBezTo>
                        <a:pt x="108" y="49"/>
                        <a:pt x="108" y="49"/>
                        <a:pt x="108" y="49"/>
                      </a:cubicBezTo>
                      <a:lnTo>
                        <a:pt x="108" y="0"/>
                      </a:lnTo>
                      <a:close/>
                    </a:path>
                  </a:pathLst>
                </a:custGeom>
                <a:solidFill>
                  <a:srgbClr val="6E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39" name="Oval 456">
                  <a:extLst>
                    <a:ext uri="{FF2B5EF4-FFF2-40B4-BE49-F238E27FC236}">
                      <a16:creationId xmlns:a16="http://schemas.microsoft.com/office/drawing/2014/main" id="{38187BBB-207B-4E92-9481-607AAEE521B0}"/>
                    </a:ext>
                  </a:extLst>
                </p:cNvPr>
                <p:cNvSpPr>
                  <a:spLocks noChangeArrowheads="1"/>
                </p:cNvSpPr>
                <p:nvPr/>
              </p:nvSpPr>
              <p:spPr bwMode="gray">
                <a:xfrm>
                  <a:off x="4724" y="3214"/>
                  <a:ext cx="58" cy="57"/>
                </a:xfrm>
                <a:prstGeom prst="ellipse">
                  <a:avLst/>
                </a:pr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40" name="Freeform 457">
                  <a:extLst>
                    <a:ext uri="{FF2B5EF4-FFF2-40B4-BE49-F238E27FC236}">
                      <a16:creationId xmlns:a16="http://schemas.microsoft.com/office/drawing/2014/main" id="{2955E989-62E0-42AC-8715-4FFD64E922F7}"/>
                    </a:ext>
                  </a:extLst>
                </p:cNvPr>
                <p:cNvSpPr>
                  <a:spLocks/>
                </p:cNvSpPr>
                <p:nvPr/>
              </p:nvSpPr>
              <p:spPr bwMode="gray">
                <a:xfrm>
                  <a:off x="4708" y="3188"/>
                  <a:ext cx="91" cy="37"/>
                </a:xfrm>
                <a:custGeom>
                  <a:avLst/>
                  <a:gdLst>
                    <a:gd name="T0" fmla="*/ 66 w 74"/>
                    <a:gd name="T1" fmla="*/ 29 h 30"/>
                    <a:gd name="T2" fmla="*/ 60 w 74"/>
                    <a:gd name="T3" fmla="*/ 26 h 30"/>
                    <a:gd name="T4" fmla="*/ 37 w 74"/>
                    <a:gd name="T5" fmla="*/ 14 h 30"/>
                    <a:gd name="T6" fmla="*/ 13 w 74"/>
                    <a:gd name="T7" fmla="*/ 26 h 30"/>
                    <a:gd name="T8" fmla="*/ 4 w 74"/>
                    <a:gd name="T9" fmla="*/ 27 h 30"/>
                    <a:gd name="T10" fmla="*/ 2 w 74"/>
                    <a:gd name="T11" fmla="*/ 17 h 30"/>
                    <a:gd name="T12" fmla="*/ 37 w 74"/>
                    <a:gd name="T13" fmla="*/ 0 h 30"/>
                    <a:gd name="T14" fmla="*/ 72 w 74"/>
                    <a:gd name="T15" fmla="*/ 17 h 30"/>
                    <a:gd name="T16" fmla="*/ 70 w 74"/>
                    <a:gd name="T17" fmla="*/ 27 h 30"/>
                    <a:gd name="T18" fmla="*/ 66 w 74"/>
                    <a:gd name="T1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0">
                      <a:moveTo>
                        <a:pt x="66" y="29"/>
                      </a:moveTo>
                      <a:cubicBezTo>
                        <a:pt x="64" y="29"/>
                        <a:pt x="62" y="28"/>
                        <a:pt x="60" y="26"/>
                      </a:cubicBezTo>
                      <a:cubicBezTo>
                        <a:pt x="55" y="19"/>
                        <a:pt x="46" y="14"/>
                        <a:pt x="37" y="14"/>
                      </a:cubicBezTo>
                      <a:cubicBezTo>
                        <a:pt x="28" y="14"/>
                        <a:pt x="19" y="19"/>
                        <a:pt x="13" y="26"/>
                      </a:cubicBezTo>
                      <a:cubicBezTo>
                        <a:pt x="11" y="29"/>
                        <a:pt x="7" y="30"/>
                        <a:pt x="4" y="27"/>
                      </a:cubicBezTo>
                      <a:cubicBezTo>
                        <a:pt x="0" y="25"/>
                        <a:pt x="0" y="21"/>
                        <a:pt x="2" y="17"/>
                      </a:cubicBezTo>
                      <a:cubicBezTo>
                        <a:pt x="11" y="7"/>
                        <a:pt x="23" y="0"/>
                        <a:pt x="37" y="0"/>
                      </a:cubicBezTo>
                      <a:cubicBezTo>
                        <a:pt x="51" y="0"/>
                        <a:pt x="63" y="7"/>
                        <a:pt x="72" y="17"/>
                      </a:cubicBezTo>
                      <a:cubicBezTo>
                        <a:pt x="74" y="21"/>
                        <a:pt x="73" y="25"/>
                        <a:pt x="70" y="27"/>
                      </a:cubicBezTo>
                      <a:cubicBezTo>
                        <a:pt x="69" y="28"/>
                        <a:pt x="67" y="29"/>
                        <a:pt x="66" y="29"/>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41" name="Oval 458">
                  <a:extLst>
                    <a:ext uri="{FF2B5EF4-FFF2-40B4-BE49-F238E27FC236}">
                      <a16:creationId xmlns:a16="http://schemas.microsoft.com/office/drawing/2014/main" id="{63C00FFD-8030-4C2A-9E46-3C0AA72720F8}"/>
                    </a:ext>
                  </a:extLst>
                </p:cNvPr>
                <p:cNvSpPr>
                  <a:spLocks noChangeArrowheads="1"/>
                </p:cNvSpPr>
                <p:nvPr/>
              </p:nvSpPr>
              <p:spPr bwMode="gray">
                <a:xfrm>
                  <a:off x="4909" y="3214"/>
                  <a:ext cx="58" cy="57"/>
                </a:xfrm>
                <a:prstGeom prst="ellipse">
                  <a:avLst/>
                </a:pr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42" name="Freeform 459">
                  <a:extLst>
                    <a:ext uri="{FF2B5EF4-FFF2-40B4-BE49-F238E27FC236}">
                      <a16:creationId xmlns:a16="http://schemas.microsoft.com/office/drawing/2014/main" id="{0597363F-18E1-4DEC-8D19-5A146EDBAAA3}"/>
                    </a:ext>
                  </a:extLst>
                </p:cNvPr>
                <p:cNvSpPr>
                  <a:spLocks/>
                </p:cNvSpPr>
                <p:nvPr/>
              </p:nvSpPr>
              <p:spPr bwMode="gray">
                <a:xfrm>
                  <a:off x="4893" y="3188"/>
                  <a:ext cx="91" cy="37"/>
                </a:xfrm>
                <a:custGeom>
                  <a:avLst/>
                  <a:gdLst>
                    <a:gd name="T0" fmla="*/ 66 w 74"/>
                    <a:gd name="T1" fmla="*/ 29 h 30"/>
                    <a:gd name="T2" fmla="*/ 60 w 74"/>
                    <a:gd name="T3" fmla="*/ 26 h 30"/>
                    <a:gd name="T4" fmla="*/ 37 w 74"/>
                    <a:gd name="T5" fmla="*/ 14 h 30"/>
                    <a:gd name="T6" fmla="*/ 13 w 74"/>
                    <a:gd name="T7" fmla="*/ 26 h 30"/>
                    <a:gd name="T8" fmla="*/ 3 w 74"/>
                    <a:gd name="T9" fmla="*/ 27 h 30"/>
                    <a:gd name="T10" fmla="*/ 2 w 74"/>
                    <a:gd name="T11" fmla="*/ 17 h 30"/>
                    <a:gd name="T12" fmla="*/ 37 w 74"/>
                    <a:gd name="T13" fmla="*/ 0 h 30"/>
                    <a:gd name="T14" fmla="*/ 71 w 74"/>
                    <a:gd name="T15" fmla="*/ 17 h 30"/>
                    <a:gd name="T16" fmla="*/ 70 w 74"/>
                    <a:gd name="T17" fmla="*/ 27 h 30"/>
                    <a:gd name="T18" fmla="*/ 66 w 74"/>
                    <a:gd name="T1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0">
                      <a:moveTo>
                        <a:pt x="66" y="29"/>
                      </a:moveTo>
                      <a:cubicBezTo>
                        <a:pt x="63" y="29"/>
                        <a:pt x="61" y="28"/>
                        <a:pt x="60" y="26"/>
                      </a:cubicBezTo>
                      <a:cubicBezTo>
                        <a:pt x="54" y="19"/>
                        <a:pt x="46" y="14"/>
                        <a:pt x="37" y="14"/>
                      </a:cubicBezTo>
                      <a:cubicBezTo>
                        <a:pt x="27" y="14"/>
                        <a:pt x="19" y="19"/>
                        <a:pt x="13" y="26"/>
                      </a:cubicBezTo>
                      <a:cubicBezTo>
                        <a:pt x="11" y="29"/>
                        <a:pt x="6" y="30"/>
                        <a:pt x="3" y="27"/>
                      </a:cubicBezTo>
                      <a:cubicBezTo>
                        <a:pt x="0" y="25"/>
                        <a:pt x="0" y="21"/>
                        <a:pt x="2" y="17"/>
                      </a:cubicBezTo>
                      <a:cubicBezTo>
                        <a:pt x="10" y="7"/>
                        <a:pt x="23" y="0"/>
                        <a:pt x="37" y="0"/>
                      </a:cubicBezTo>
                      <a:cubicBezTo>
                        <a:pt x="50" y="0"/>
                        <a:pt x="63" y="7"/>
                        <a:pt x="71" y="17"/>
                      </a:cubicBezTo>
                      <a:cubicBezTo>
                        <a:pt x="74" y="21"/>
                        <a:pt x="73" y="25"/>
                        <a:pt x="70" y="27"/>
                      </a:cubicBezTo>
                      <a:cubicBezTo>
                        <a:pt x="69" y="28"/>
                        <a:pt x="67" y="29"/>
                        <a:pt x="66" y="29"/>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43" name="Oval 460">
                  <a:extLst>
                    <a:ext uri="{FF2B5EF4-FFF2-40B4-BE49-F238E27FC236}">
                      <a16:creationId xmlns:a16="http://schemas.microsoft.com/office/drawing/2014/main" id="{EE011C2C-8889-43D4-963B-EF5E4D1A1F0C}"/>
                    </a:ext>
                  </a:extLst>
                </p:cNvPr>
                <p:cNvSpPr>
                  <a:spLocks noChangeArrowheads="1"/>
                </p:cNvSpPr>
                <p:nvPr/>
              </p:nvSpPr>
              <p:spPr bwMode="gray">
                <a:xfrm>
                  <a:off x="5094" y="3214"/>
                  <a:ext cx="57" cy="57"/>
                </a:xfrm>
                <a:prstGeom prst="ellipse">
                  <a:avLst/>
                </a:pr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44" name="Freeform 461">
                  <a:extLst>
                    <a:ext uri="{FF2B5EF4-FFF2-40B4-BE49-F238E27FC236}">
                      <a16:creationId xmlns:a16="http://schemas.microsoft.com/office/drawing/2014/main" id="{5E716F97-249B-4C0D-9FA4-1BE38CFDD67E}"/>
                    </a:ext>
                  </a:extLst>
                </p:cNvPr>
                <p:cNvSpPr>
                  <a:spLocks/>
                </p:cNvSpPr>
                <p:nvPr/>
              </p:nvSpPr>
              <p:spPr bwMode="gray">
                <a:xfrm>
                  <a:off x="5077" y="3188"/>
                  <a:ext cx="90" cy="37"/>
                </a:xfrm>
                <a:custGeom>
                  <a:avLst/>
                  <a:gdLst>
                    <a:gd name="T0" fmla="*/ 66 w 74"/>
                    <a:gd name="T1" fmla="*/ 29 h 30"/>
                    <a:gd name="T2" fmla="*/ 61 w 74"/>
                    <a:gd name="T3" fmla="*/ 26 h 30"/>
                    <a:gd name="T4" fmla="*/ 37 w 74"/>
                    <a:gd name="T5" fmla="*/ 14 h 30"/>
                    <a:gd name="T6" fmla="*/ 14 w 74"/>
                    <a:gd name="T7" fmla="*/ 26 h 30"/>
                    <a:gd name="T8" fmla="*/ 4 w 74"/>
                    <a:gd name="T9" fmla="*/ 27 h 30"/>
                    <a:gd name="T10" fmla="*/ 3 w 74"/>
                    <a:gd name="T11" fmla="*/ 17 h 30"/>
                    <a:gd name="T12" fmla="*/ 37 w 74"/>
                    <a:gd name="T13" fmla="*/ 0 h 30"/>
                    <a:gd name="T14" fmla="*/ 72 w 74"/>
                    <a:gd name="T15" fmla="*/ 17 h 30"/>
                    <a:gd name="T16" fmla="*/ 71 w 74"/>
                    <a:gd name="T17" fmla="*/ 27 h 30"/>
                    <a:gd name="T18" fmla="*/ 66 w 74"/>
                    <a:gd name="T1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0">
                      <a:moveTo>
                        <a:pt x="66" y="29"/>
                      </a:moveTo>
                      <a:cubicBezTo>
                        <a:pt x="64" y="29"/>
                        <a:pt x="62" y="28"/>
                        <a:pt x="61" y="26"/>
                      </a:cubicBezTo>
                      <a:cubicBezTo>
                        <a:pt x="55" y="19"/>
                        <a:pt x="46" y="14"/>
                        <a:pt x="37" y="14"/>
                      </a:cubicBezTo>
                      <a:cubicBezTo>
                        <a:pt x="28" y="14"/>
                        <a:pt x="20" y="19"/>
                        <a:pt x="14" y="26"/>
                      </a:cubicBezTo>
                      <a:cubicBezTo>
                        <a:pt x="11" y="29"/>
                        <a:pt x="7" y="30"/>
                        <a:pt x="4" y="27"/>
                      </a:cubicBezTo>
                      <a:cubicBezTo>
                        <a:pt x="1" y="25"/>
                        <a:pt x="0" y="21"/>
                        <a:pt x="3" y="17"/>
                      </a:cubicBezTo>
                      <a:cubicBezTo>
                        <a:pt x="11" y="7"/>
                        <a:pt x="24" y="0"/>
                        <a:pt x="37" y="0"/>
                      </a:cubicBezTo>
                      <a:cubicBezTo>
                        <a:pt x="51" y="0"/>
                        <a:pt x="63" y="7"/>
                        <a:pt x="72" y="17"/>
                      </a:cubicBezTo>
                      <a:cubicBezTo>
                        <a:pt x="74" y="21"/>
                        <a:pt x="74" y="25"/>
                        <a:pt x="71" y="27"/>
                      </a:cubicBezTo>
                      <a:cubicBezTo>
                        <a:pt x="69" y="28"/>
                        <a:pt x="68" y="29"/>
                        <a:pt x="66" y="29"/>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45" name="Freeform 462">
                  <a:extLst>
                    <a:ext uri="{FF2B5EF4-FFF2-40B4-BE49-F238E27FC236}">
                      <a16:creationId xmlns:a16="http://schemas.microsoft.com/office/drawing/2014/main" id="{B8AD96EA-83C2-4D72-A5DB-EA6FBD3141B5}"/>
                    </a:ext>
                  </a:extLst>
                </p:cNvPr>
                <p:cNvSpPr>
                  <a:spLocks/>
                </p:cNvSpPr>
                <p:nvPr/>
              </p:nvSpPr>
              <p:spPr bwMode="gray">
                <a:xfrm>
                  <a:off x="5020" y="3116"/>
                  <a:ext cx="315" cy="60"/>
                </a:xfrm>
                <a:custGeom>
                  <a:avLst/>
                  <a:gdLst>
                    <a:gd name="T0" fmla="*/ 245 w 257"/>
                    <a:gd name="T1" fmla="*/ 0 h 49"/>
                    <a:gd name="T2" fmla="*/ 0 w 257"/>
                    <a:gd name="T3" fmla="*/ 0 h 49"/>
                    <a:gd name="T4" fmla="*/ 0 w 257"/>
                    <a:gd name="T5" fmla="*/ 49 h 49"/>
                    <a:gd name="T6" fmla="*/ 245 w 257"/>
                    <a:gd name="T7" fmla="*/ 49 h 49"/>
                    <a:gd name="T8" fmla="*/ 257 w 257"/>
                    <a:gd name="T9" fmla="*/ 36 h 49"/>
                    <a:gd name="T10" fmla="*/ 257 w 257"/>
                    <a:gd name="T11" fmla="*/ 12 h 49"/>
                    <a:gd name="T12" fmla="*/ 245 w 257"/>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57" h="49">
                      <a:moveTo>
                        <a:pt x="245" y="0"/>
                      </a:moveTo>
                      <a:cubicBezTo>
                        <a:pt x="0" y="0"/>
                        <a:pt x="0" y="0"/>
                        <a:pt x="0" y="0"/>
                      </a:cubicBezTo>
                      <a:cubicBezTo>
                        <a:pt x="0" y="49"/>
                        <a:pt x="0" y="49"/>
                        <a:pt x="0" y="49"/>
                      </a:cubicBezTo>
                      <a:cubicBezTo>
                        <a:pt x="245" y="49"/>
                        <a:pt x="245" y="49"/>
                        <a:pt x="245" y="49"/>
                      </a:cubicBezTo>
                      <a:cubicBezTo>
                        <a:pt x="252" y="49"/>
                        <a:pt x="257" y="43"/>
                        <a:pt x="257" y="36"/>
                      </a:cubicBezTo>
                      <a:cubicBezTo>
                        <a:pt x="257" y="12"/>
                        <a:pt x="257" y="12"/>
                        <a:pt x="257" y="12"/>
                      </a:cubicBezTo>
                      <a:cubicBezTo>
                        <a:pt x="257" y="5"/>
                        <a:pt x="252" y="0"/>
                        <a:pt x="245" y="0"/>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46" name="Oval 463">
                  <a:extLst>
                    <a:ext uri="{FF2B5EF4-FFF2-40B4-BE49-F238E27FC236}">
                      <a16:creationId xmlns:a16="http://schemas.microsoft.com/office/drawing/2014/main" id="{9E28BF01-23CB-4213-9627-4B813A481BE0}"/>
                    </a:ext>
                  </a:extLst>
                </p:cNvPr>
                <p:cNvSpPr>
                  <a:spLocks noChangeArrowheads="1"/>
                </p:cNvSpPr>
                <p:nvPr/>
              </p:nvSpPr>
              <p:spPr bwMode="gray">
                <a:xfrm>
                  <a:off x="5278" y="3214"/>
                  <a:ext cx="57" cy="57"/>
                </a:xfrm>
                <a:prstGeom prst="ellipse">
                  <a:avLst/>
                </a:pr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47" name="Freeform 464">
                  <a:extLst>
                    <a:ext uri="{FF2B5EF4-FFF2-40B4-BE49-F238E27FC236}">
                      <a16:creationId xmlns:a16="http://schemas.microsoft.com/office/drawing/2014/main" id="{A84B1CC3-B07A-43E4-A9AC-27C2961AE337}"/>
                    </a:ext>
                  </a:extLst>
                </p:cNvPr>
                <p:cNvSpPr>
                  <a:spLocks/>
                </p:cNvSpPr>
                <p:nvPr/>
              </p:nvSpPr>
              <p:spPr bwMode="gray">
                <a:xfrm>
                  <a:off x="5262" y="3188"/>
                  <a:ext cx="90" cy="37"/>
                </a:xfrm>
                <a:custGeom>
                  <a:avLst/>
                  <a:gdLst>
                    <a:gd name="T0" fmla="*/ 66 w 74"/>
                    <a:gd name="T1" fmla="*/ 29 h 30"/>
                    <a:gd name="T2" fmla="*/ 60 w 74"/>
                    <a:gd name="T3" fmla="*/ 26 h 30"/>
                    <a:gd name="T4" fmla="*/ 37 w 74"/>
                    <a:gd name="T5" fmla="*/ 14 h 30"/>
                    <a:gd name="T6" fmla="*/ 14 w 74"/>
                    <a:gd name="T7" fmla="*/ 26 h 30"/>
                    <a:gd name="T8" fmla="*/ 4 w 74"/>
                    <a:gd name="T9" fmla="*/ 27 h 30"/>
                    <a:gd name="T10" fmla="*/ 2 w 74"/>
                    <a:gd name="T11" fmla="*/ 17 h 30"/>
                    <a:gd name="T12" fmla="*/ 37 w 74"/>
                    <a:gd name="T13" fmla="*/ 0 h 30"/>
                    <a:gd name="T14" fmla="*/ 72 w 74"/>
                    <a:gd name="T15" fmla="*/ 17 h 30"/>
                    <a:gd name="T16" fmla="*/ 70 w 74"/>
                    <a:gd name="T17" fmla="*/ 27 h 30"/>
                    <a:gd name="T18" fmla="*/ 66 w 74"/>
                    <a:gd name="T1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0">
                      <a:moveTo>
                        <a:pt x="66" y="29"/>
                      </a:moveTo>
                      <a:cubicBezTo>
                        <a:pt x="64" y="29"/>
                        <a:pt x="62" y="28"/>
                        <a:pt x="60" y="26"/>
                      </a:cubicBezTo>
                      <a:cubicBezTo>
                        <a:pt x="55" y="19"/>
                        <a:pt x="46" y="14"/>
                        <a:pt x="37" y="14"/>
                      </a:cubicBezTo>
                      <a:cubicBezTo>
                        <a:pt x="28" y="14"/>
                        <a:pt x="19" y="19"/>
                        <a:pt x="14" y="26"/>
                      </a:cubicBezTo>
                      <a:cubicBezTo>
                        <a:pt x="11" y="29"/>
                        <a:pt x="7" y="30"/>
                        <a:pt x="4" y="27"/>
                      </a:cubicBezTo>
                      <a:cubicBezTo>
                        <a:pt x="0" y="25"/>
                        <a:pt x="0" y="21"/>
                        <a:pt x="2" y="17"/>
                      </a:cubicBezTo>
                      <a:cubicBezTo>
                        <a:pt x="11" y="7"/>
                        <a:pt x="23" y="0"/>
                        <a:pt x="37" y="0"/>
                      </a:cubicBezTo>
                      <a:cubicBezTo>
                        <a:pt x="51" y="0"/>
                        <a:pt x="63" y="7"/>
                        <a:pt x="72" y="17"/>
                      </a:cubicBezTo>
                      <a:cubicBezTo>
                        <a:pt x="74" y="21"/>
                        <a:pt x="73" y="25"/>
                        <a:pt x="70" y="27"/>
                      </a:cubicBezTo>
                      <a:cubicBezTo>
                        <a:pt x="69" y="28"/>
                        <a:pt x="67" y="29"/>
                        <a:pt x="66" y="29"/>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48" name="Freeform 465">
                  <a:extLst>
                    <a:ext uri="{FF2B5EF4-FFF2-40B4-BE49-F238E27FC236}">
                      <a16:creationId xmlns:a16="http://schemas.microsoft.com/office/drawing/2014/main" id="{9E8A8E32-0A2F-4C74-AA5E-801AE0576977}"/>
                    </a:ext>
                  </a:extLst>
                </p:cNvPr>
                <p:cNvSpPr>
                  <a:spLocks/>
                </p:cNvSpPr>
                <p:nvPr/>
              </p:nvSpPr>
              <p:spPr bwMode="gray">
                <a:xfrm>
                  <a:off x="4719" y="2808"/>
                  <a:ext cx="598" cy="22"/>
                </a:xfrm>
                <a:custGeom>
                  <a:avLst/>
                  <a:gdLst>
                    <a:gd name="T0" fmla="*/ 0 w 488"/>
                    <a:gd name="T1" fmla="*/ 9 h 18"/>
                    <a:gd name="T2" fmla="*/ 9 w 488"/>
                    <a:gd name="T3" fmla="*/ 18 h 18"/>
                    <a:gd name="T4" fmla="*/ 479 w 488"/>
                    <a:gd name="T5" fmla="*/ 18 h 18"/>
                    <a:gd name="T6" fmla="*/ 488 w 488"/>
                    <a:gd name="T7" fmla="*/ 9 h 18"/>
                    <a:gd name="T8" fmla="*/ 488 w 488"/>
                    <a:gd name="T9" fmla="*/ 0 h 18"/>
                    <a:gd name="T10" fmla="*/ 0 w 488"/>
                    <a:gd name="T11" fmla="*/ 0 h 18"/>
                    <a:gd name="T12" fmla="*/ 0 w 488"/>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488" h="18">
                      <a:moveTo>
                        <a:pt x="0" y="9"/>
                      </a:moveTo>
                      <a:cubicBezTo>
                        <a:pt x="0" y="14"/>
                        <a:pt x="4" y="18"/>
                        <a:pt x="9" y="18"/>
                      </a:cubicBezTo>
                      <a:cubicBezTo>
                        <a:pt x="479" y="18"/>
                        <a:pt x="479" y="18"/>
                        <a:pt x="479" y="18"/>
                      </a:cubicBezTo>
                      <a:cubicBezTo>
                        <a:pt x="484" y="18"/>
                        <a:pt x="488" y="14"/>
                        <a:pt x="488" y="9"/>
                      </a:cubicBezTo>
                      <a:cubicBezTo>
                        <a:pt x="488" y="0"/>
                        <a:pt x="488" y="0"/>
                        <a:pt x="488" y="0"/>
                      </a:cubicBezTo>
                      <a:cubicBezTo>
                        <a:pt x="0" y="0"/>
                        <a:pt x="0" y="0"/>
                        <a:pt x="0" y="0"/>
                      </a:cubicBezTo>
                      <a:lnTo>
                        <a:pt x="0" y="9"/>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49" name="Freeform 466">
                  <a:extLst>
                    <a:ext uri="{FF2B5EF4-FFF2-40B4-BE49-F238E27FC236}">
                      <a16:creationId xmlns:a16="http://schemas.microsoft.com/office/drawing/2014/main" id="{2ACA45CD-4BC4-46BC-822F-9D0CFBACBBF2}"/>
                    </a:ext>
                  </a:extLst>
                </p:cNvPr>
                <p:cNvSpPr>
                  <a:spLocks/>
                </p:cNvSpPr>
                <p:nvPr/>
              </p:nvSpPr>
              <p:spPr bwMode="gray">
                <a:xfrm>
                  <a:off x="4812" y="2490"/>
                  <a:ext cx="393" cy="225"/>
                </a:xfrm>
                <a:custGeom>
                  <a:avLst/>
                  <a:gdLst>
                    <a:gd name="T0" fmla="*/ 313 w 321"/>
                    <a:gd name="T1" fmla="*/ 0 h 184"/>
                    <a:gd name="T2" fmla="*/ 127 w 321"/>
                    <a:gd name="T3" fmla="*/ 10 h 184"/>
                    <a:gd name="T4" fmla="*/ 8 w 321"/>
                    <a:gd name="T5" fmla="*/ 0 h 184"/>
                    <a:gd name="T6" fmla="*/ 0 w 321"/>
                    <a:gd name="T7" fmla="*/ 69 h 184"/>
                    <a:gd name="T8" fmla="*/ 119 w 321"/>
                    <a:gd name="T9" fmla="*/ 184 h 184"/>
                    <a:gd name="T10" fmla="*/ 203 w 321"/>
                    <a:gd name="T11" fmla="*/ 184 h 184"/>
                    <a:gd name="T12" fmla="*/ 321 w 321"/>
                    <a:gd name="T13" fmla="*/ 69 h 184"/>
                    <a:gd name="T14" fmla="*/ 313 w 321"/>
                    <a:gd name="T15" fmla="*/ 0 h 1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1" h="184">
                      <a:moveTo>
                        <a:pt x="313" y="0"/>
                      </a:moveTo>
                      <a:cubicBezTo>
                        <a:pt x="296" y="3"/>
                        <a:pt x="218" y="13"/>
                        <a:pt x="127" y="10"/>
                      </a:cubicBezTo>
                      <a:cubicBezTo>
                        <a:pt x="83" y="9"/>
                        <a:pt x="41" y="5"/>
                        <a:pt x="8" y="0"/>
                      </a:cubicBezTo>
                      <a:cubicBezTo>
                        <a:pt x="4" y="16"/>
                        <a:pt x="0" y="38"/>
                        <a:pt x="0" y="69"/>
                      </a:cubicBezTo>
                      <a:cubicBezTo>
                        <a:pt x="0" y="132"/>
                        <a:pt x="53" y="184"/>
                        <a:pt x="119" y="184"/>
                      </a:cubicBezTo>
                      <a:cubicBezTo>
                        <a:pt x="203" y="184"/>
                        <a:pt x="203" y="184"/>
                        <a:pt x="203" y="184"/>
                      </a:cubicBezTo>
                      <a:cubicBezTo>
                        <a:pt x="267" y="184"/>
                        <a:pt x="321" y="131"/>
                        <a:pt x="321" y="69"/>
                      </a:cubicBezTo>
                      <a:cubicBezTo>
                        <a:pt x="321" y="39"/>
                        <a:pt x="317" y="16"/>
                        <a:pt x="31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50" name="Freeform 467">
                  <a:extLst>
                    <a:ext uri="{FF2B5EF4-FFF2-40B4-BE49-F238E27FC236}">
                      <a16:creationId xmlns:a16="http://schemas.microsoft.com/office/drawing/2014/main" id="{C2544BC0-479F-43D0-9BA9-2E83E1EB85E2}"/>
                    </a:ext>
                  </a:extLst>
                </p:cNvPr>
                <p:cNvSpPr>
                  <a:spLocks/>
                </p:cNvSpPr>
                <p:nvPr/>
              </p:nvSpPr>
              <p:spPr bwMode="gray">
                <a:xfrm>
                  <a:off x="4812" y="2490"/>
                  <a:ext cx="142" cy="225"/>
                </a:xfrm>
                <a:custGeom>
                  <a:avLst/>
                  <a:gdLst>
                    <a:gd name="T0" fmla="*/ 116 w 116"/>
                    <a:gd name="T1" fmla="*/ 10 h 184"/>
                    <a:gd name="T2" fmla="*/ 8 w 116"/>
                    <a:gd name="T3" fmla="*/ 0 h 184"/>
                    <a:gd name="T4" fmla="*/ 0 w 116"/>
                    <a:gd name="T5" fmla="*/ 69 h 184"/>
                    <a:gd name="T6" fmla="*/ 116 w 116"/>
                    <a:gd name="T7" fmla="*/ 184 h 184"/>
                    <a:gd name="T8" fmla="*/ 116 w 116"/>
                    <a:gd name="T9" fmla="*/ 10 h 184"/>
                  </a:gdLst>
                  <a:ahLst/>
                  <a:cxnLst>
                    <a:cxn ang="0">
                      <a:pos x="T0" y="T1"/>
                    </a:cxn>
                    <a:cxn ang="0">
                      <a:pos x="T2" y="T3"/>
                    </a:cxn>
                    <a:cxn ang="0">
                      <a:pos x="T4" y="T5"/>
                    </a:cxn>
                    <a:cxn ang="0">
                      <a:pos x="T6" y="T7"/>
                    </a:cxn>
                    <a:cxn ang="0">
                      <a:pos x="T8" y="T9"/>
                    </a:cxn>
                  </a:cxnLst>
                  <a:rect l="0" t="0" r="r" b="b"/>
                  <a:pathLst>
                    <a:path w="116" h="184">
                      <a:moveTo>
                        <a:pt x="116" y="10"/>
                      </a:moveTo>
                      <a:cubicBezTo>
                        <a:pt x="76" y="8"/>
                        <a:pt x="38" y="4"/>
                        <a:pt x="8" y="0"/>
                      </a:cubicBezTo>
                      <a:cubicBezTo>
                        <a:pt x="4" y="16"/>
                        <a:pt x="0" y="38"/>
                        <a:pt x="0" y="69"/>
                      </a:cubicBezTo>
                      <a:cubicBezTo>
                        <a:pt x="0" y="131"/>
                        <a:pt x="52" y="182"/>
                        <a:pt x="116" y="184"/>
                      </a:cubicBezTo>
                      <a:lnTo>
                        <a:pt x="116" y="10"/>
                      </a:lnTo>
                      <a:close/>
                    </a:path>
                  </a:pathLst>
                </a:custGeom>
                <a:solidFill>
                  <a:srgbClr val="3A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51" name="Freeform 468">
                  <a:extLst>
                    <a:ext uri="{FF2B5EF4-FFF2-40B4-BE49-F238E27FC236}">
                      <a16:creationId xmlns:a16="http://schemas.microsoft.com/office/drawing/2014/main" id="{B09CE05A-49EB-47A7-90C9-988E84A7A203}"/>
                    </a:ext>
                  </a:extLst>
                </p:cNvPr>
                <p:cNvSpPr>
                  <a:spLocks/>
                </p:cNvSpPr>
                <p:nvPr/>
              </p:nvSpPr>
              <p:spPr bwMode="gray">
                <a:xfrm>
                  <a:off x="4185" y="3120"/>
                  <a:ext cx="319" cy="156"/>
                </a:xfrm>
                <a:custGeom>
                  <a:avLst/>
                  <a:gdLst>
                    <a:gd name="T0" fmla="*/ 250 w 260"/>
                    <a:gd name="T1" fmla="*/ 12 h 127"/>
                    <a:gd name="T2" fmla="*/ 167 w 260"/>
                    <a:gd name="T3" fmla="*/ 0 h 127"/>
                    <a:gd name="T4" fmla="*/ 117 w 260"/>
                    <a:gd name="T5" fmla="*/ 52 h 127"/>
                    <a:gd name="T6" fmla="*/ 5 w 260"/>
                    <a:gd name="T7" fmla="*/ 97 h 127"/>
                    <a:gd name="T8" fmla="*/ 122 w 260"/>
                    <a:gd name="T9" fmla="*/ 113 h 127"/>
                    <a:gd name="T10" fmla="*/ 239 w 260"/>
                    <a:gd name="T11" fmla="*/ 93 h 127"/>
                    <a:gd name="T12" fmla="*/ 248 w 260"/>
                    <a:gd name="T13" fmla="*/ 31 h 127"/>
                    <a:gd name="T14" fmla="*/ 250 w 260"/>
                    <a:gd name="T15" fmla="*/ 12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127">
                      <a:moveTo>
                        <a:pt x="250" y="12"/>
                      </a:moveTo>
                      <a:cubicBezTo>
                        <a:pt x="219" y="18"/>
                        <a:pt x="185" y="9"/>
                        <a:pt x="167" y="0"/>
                      </a:cubicBezTo>
                      <a:cubicBezTo>
                        <a:pt x="159" y="19"/>
                        <a:pt x="145" y="39"/>
                        <a:pt x="117" y="52"/>
                      </a:cubicBezTo>
                      <a:cubicBezTo>
                        <a:pt x="56" y="78"/>
                        <a:pt x="0" y="78"/>
                        <a:pt x="5" y="97"/>
                      </a:cubicBezTo>
                      <a:cubicBezTo>
                        <a:pt x="8" y="111"/>
                        <a:pt x="72" y="127"/>
                        <a:pt x="122" y="113"/>
                      </a:cubicBezTo>
                      <a:cubicBezTo>
                        <a:pt x="182" y="97"/>
                        <a:pt x="218" y="103"/>
                        <a:pt x="239" y="93"/>
                      </a:cubicBezTo>
                      <a:cubicBezTo>
                        <a:pt x="260" y="83"/>
                        <a:pt x="248" y="43"/>
                        <a:pt x="248" y="31"/>
                      </a:cubicBezTo>
                      <a:cubicBezTo>
                        <a:pt x="248" y="21"/>
                        <a:pt x="249" y="17"/>
                        <a:pt x="250" y="12"/>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52" name="Freeform 469">
                  <a:extLst>
                    <a:ext uri="{FF2B5EF4-FFF2-40B4-BE49-F238E27FC236}">
                      <a16:creationId xmlns:a16="http://schemas.microsoft.com/office/drawing/2014/main" id="{B47144C6-1E1F-454C-B356-654C798E8657}"/>
                    </a:ext>
                  </a:extLst>
                </p:cNvPr>
                <p:cNvSpPr>
                  <a:spLocks/>
                </p:cNvSpPr>
                <p:nvPr/>
              </p:nvSpPr>
              <p:spPr bwMode="gray">
                <a:xfrm>
                  <a:off x="4375" y="2510"/>
                  <a:ext cx="579" cy="640"/>
                </a:xfrm>
                <a:custGeom>
                  <a:avLst/>
                  <a:gdLst>
                    <a:gd name="T0" fmla="*/ 401 w 473"/>
                    <a:gd name="T1" fmla="*/ 0 h 523"/>
                    <a:gd name="T2" fmla="*/ 94 w 473"/>
                    <a:gd name="T3" fmla="*/ 33 h 523"/>
                    <a:gd name="T4" fmla="*/ 21 w 473"/>
                    <a:gd name="T5" fmla="*/ 110 h 523"/>
                    <a:gd name="T6" fmla="*/ 0 w 473"/>
                    <a:gd name="T7" fmla="*/ 491 h 523"/>
                    <a:gd name="T8" fmla="*/ 104 w 473"/>
                    <a:gd name="T9" fmla="*/ 509 h 523"/>
                    <a:gd name="T10" fmla="*/ 160 w 473"/>
                    <a:gd name="T11" fmla="*/ 201 h 523"/>
                    <a:gd name="T12" fmla="*/ 159 w 473"/>
                    <a:gd name="T13" fmla="*/ 168 h 523"/>
                    <a:gd name="T14" fmla="*/ 400 w 473"/>
                    <a:gd name="T15" fmla="*/ 169 h 523"/>
                    <a:gd name="T16" fmla="*/ 473 w 473"/>
                    <a:gd name="T17" fmla="*/ 90 h 523"/>
                    <a:gd name="T18" fmla="*/ 463 w 473"/>
                    <a:gd name="T19" fmla="*/ 45 h 523"/>
                    <a:gd name="T20" fmla="*/ 401 w 473"/>
                    <a:gd name="T21"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3" h="523">
                      <a:moveTo>
                        <a:pt x="401" y="0"/>
                      </a:moveTo>
                      <a:cubicBezTo>
                        <a:pt x="94" y="33"/>
                        <a:pt x="94" y="33"/>
                        <a:pt x="94" y="33"/>
                      </a:cubicBezTo>
                      <a:cubicBezTo>
                        <a:pt x="55" y="33"/>
                        <a:pt x="23" y="67"/>
                        <a:pt x="21" y="110"/>
                      </a:cubicBezTo>
                      <a:cubicBezTo>
                        <a:pt x="20" y="117"/>
                        <a:pt x="0" y="483"/>
                        <a:pt x="0" y="491"/>
                      </a:cubicBezTo>
                      <a:cubicBezTo>
                        <a:pt x="7" y="501"/>
                        <a:pt x="60" y="523"/>
                        <a:pt x="104" y="509"/>
                      </a:cubicBezTo>
                      <a:cubicBezTo>
                        <a:pt x="110" y="492"/>
                        <a:pt x="158" y="275"/>
                        <a:pt x="160" y="201"/>
                      </a:cubicBezTo>
                      <a:cubicBezTo>
                        <a:pt x="160" y="191"/>
                        <a:pt x="160" y="180"/>
                        <a:pt x="159" y="168"/>
                      </a:cubicBezTo>
                      <a:cubicBezTo>
                        <a:pt x="400" y="169"/>
                        <a:pt x="400" y="169"/>
                        <a:pt x="400" y="169"/>
                      </a:cubicBezTo>
                      <a:cubicBezTo>
                        <a:pt x="440" y="170"/>
                        <a:pt x="473" y="134"/>
                        <a:pt x="473" y="90"/>
                      </a:cubicBezTo>
                      <a:cubicBezTo>
                        <a:pt x="473" y="75"/>
                        <a:pt x="469" y="59"/>
                        <a:pt x="463" y="45"/>
                      </a:cubicBezTo>
                      <a:cubicBezTo>
                        <a:pt x="450" y="20"/>
                        <a:pt x="427" y="0"/>
                        <a:pt x="401" y="0"/>
                      </a:cubicBezTo>
                      <a:close/>
                    </a:path>
                  </a:pathLst>
                </a:custGeom>
                <a:solidFill>
                  <a:srgbClr val="3A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53" name="Freeform 470">
                  <a:extLst>
                    <a:ext uri="{FF2B5EF4-FFF2-40B4-BE49-F238E27FC236}">
                      <a16:creationId xmlns:a16="http://schemas.microsoft.com/office/drawing/2014/main" id="{E9963D0A-37CD-4A12-8585-B4A14B5F336D}"/>
                    </a:ext>
                  </a:extLst>
                </p:cNvPr>
                <p:cNvSpPr>
                  <a:spLocks/>
                </p:cNvSpPr>
                <p:nvPr/>
              </p:nvSpPr>
              <p:spPr bwMode="gray">
                <a:xfrm>
                  <a:off x="4178" y="3232"/>
                  <a:ext cx="320" cy="53"/>
                </a:xfrm>
                <a:custGeom>
                  <a:avLst/>
                  <a:gdLst>
                    <a:gd name="T0" fmla="*/ 0 w 261"/>
                    <a:gd name="T1" fmla="*/ 9 h 43"/>
                    <a:gd name="T2" fmla="*/ 1 w 261"/>
                    <a:gd name="T3" fmla="*/ 12 h 43"/>
                    <a:gd name="T4" fmla="*/ 113 w 261"/>
                    <a:gd name="T5" fmla="*/ 28 h 43"/>
                    <a:gd name="T6" fmla="*/ 182 w 261"/>
                    <a:gd name="T7" fmla="*/ 14 h 43"/>
                    <a:gd name="T8" fmla="*/ 260 w 261"/>
                    <a:gd name="T9" fmla="*/ 0 h 43"/>
                    <a:gd name="T10" fmla="*/ 257 w 261"/>
                    <a:gd name="T11" fmla="*/ 36 h 43"/>
                    <a:gd name="T12" fmla="*/ 165 w 261"/>
                    <a:gd name="T13" fmla="*/ 36 h 43"/>
                    <a:gd name="T14" fmla="*/ 165 w 261"/>
                    <a:gd name="T15" fmla="*/ 27 h 43"/>
                    <a:gd name="T16" fmla="*/ 113 w 261"/>
                    <a:gd name="T17" fmla="*/ 38 h 43"/>
                    <a:gd name="T18" fmla="*/ 1 w 261"/>
                    <a:gd name="T19" fmla="*/ 23 h 43"/>
                    <a:gd name="T20" fmla="*/ 0 w 261"/>
                    <a:gd name="T21" fmla="*/ 15 h 43"/>
                    <a:gd name="T22" fmla="*/ 0 w 261"/>
                    <a:gd name="T23"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43">
                      <a:moveTo>
                        <a:pt x="0" y="9"/>
                      </a:moveTo>
                      <a:cubicBezTo>
                        <a:pt x="1" y="10"/>
                        <a:pt x="1" y="11"/>
                        <a:pt x="1" y="12"/>
                      </a:cubicBezTo>
                      <a:cubicBezTo>
                        <a:pt x="18" y="32"/>
                        <a:pt x="98" y="28"/>
                        <a:pt x="113" y="28"/>
                      </a:cubicBezTo>
                      <a:cubicBezTo>
                        <a:pt x="129" y="28"/>
                        <a:pt x="149" y="17"/>
                        <a:pt x="182" y="14"/>
                      </a:cubicBezTo>
                      <a:cubicBezTo>
                        <a:pt x="215" y="10"/>
                        <a:pt x="250" y="5"/>
                        <a:pt x="260" y="0"/>
                      </a:cubicBezTo>
                      <a:cubicBezTo>
                        <a:pt x="261" y="12"/>
                        <a:pt x="257" y="36"/>
                        <a:pt x="257" y="36"/>
                      </a:cubicBezTo>
                      <a:cubicBezTo>
                        <a:pt x="257" y="36"/>
                        <a:pt x="208" y="43"/>
                        <a:pt x="165" y="36"/>
                      </a:cubicBezTo>
                      <a:cubicBezTo>
                        <a:pt x="165" y="35"/>
                        <a:pt x="165" y="30"/>
                        <a:pt x="165" y="27"/>
                      </a:cubicBezTo>
                      <a:cubicBezTo>
                        <a:pt x="143" y="31"/>
                        <a:pt x="130" y="38"/>
                        <a:pt x="113" y="38"/>
                      </a:cubicBezTo>
                      <a:cubicBezTo>
                        <a:pt x="92" y="38"/>
                        <a:pt x="18" y="42"/>
                        <a:pt x="1" y="23"/>
                      </a:cubicBezTo>
                      <a:cubicBezTo>
                        <a:pt x="0" y="20"/>
                        <a:pt x="0" y="17"/>
                        <a:pt x="0" y="15"/>
                      </a:cubicBezTo>
                      <a:cubicBezTo>
                        <a:pt x="0" y="14"/>
                        <a:pt x="0" y="11"/>
                        <a:pt x="0" y="9"/>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54" name="Freeform 471">
                  <a:extLst>
                    <a:ext uri="{FF2B5EF4-FFF2-40B4-BE49-F238E27FC236}">
                      <a16:creationId xmlns:a16="http://schemas.microsoft.com/office/drawing/2014/main" id="{421EE94D-C214-40A7-9B27-70E2682E0B8C}"/>
                    </a:ext>
                  </a:extLst>
                </p:cNvPr>
                <p:cNvSpPr>
                  <a:spLocks/>
                </p:cNvSpPr>
                <p:nvPr/>
              </p:nvSpPr>
              <p:spPr bwMode="gray">
                <a:xfrm>
                  <a:off x="4168" y="3141"/>
                  <a:ext cx="336" cy="133"/>
                </a:xfrm>
                <a:custGeom>
                  <a:avLst/>
                  <a:gdLst>
                    <a:gd name="T0" fmla="*/ 270 w 274"/>
                    <a:gd name="T1" fmla="*/ 14 h 108"/>
                    <a:gd name="T2" fmla="*/ 268 w 274"/>
                    <a:gd name="T3" fmla="*/ 76 h 108"/>
                    <a:gd name="T4" fmla="*/ 190 w 274"/>
                    <a:gd name="T5" fmla="*/ 90 h 108"/>
                    <a:gd name="T6" fmla="*/ 121 w 274"/>
                    <a:gd name="T7" fmla="*/ 104 h 108"/>
                    <a:gd name="T8" fmla="*/ 9 w 274"/>
                    <a:gd name="T9" fmla="*/ 88 h 108"/>
                    <a:gd name="T10" fmla="*/ 57 w 274"/>
                    <a:gd name="T11" fmla="*/ 49 h 108"/>
                    <a:gd name="T12" fmla="*/ 167 w 274"/>
                    <a:gd name="T13" fmla="*/ 0 h 108"/>
                    <a:gd name="T14" fmla="*/ 221 w 274"/>
                    <a:gd name="T15" fmla="*/ 24 h 108"/>
                    <a:gd name="T16" fmla="*/ 259 w 274"/>
                    <a:gd name="T17" fmla="*/ 8 h 108"/>
                    <a:gd name="T18" fmla="*/ 270 w 274"/>
                    <a:gd name="T19" fmla="*/ 1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108">
                      <a:moveTo>
                        <a:pt x="270" y="14"/>
                      </a:moveTo>
                      <a:cubicBezTo>
                        <a:pt x="273" y="37"/>
                        <a:pt x="274" y="55"/>
                        <a:pt x="268" y="76"/>
                      </a:cubicBezTo>
                      <a:cubicBezTo>
                        <a:pt x="258" y="81"/>
                        <a:pt x="223" y="86"/>
                        <a:pt x="190" y="90"/>
                      </a:cubicBezTo>
                      <a:cubicBezTo>
                        <a:pt x="157" y="93"/>
                        <a:pt x="137" y="104"/>
                        <a:pt x="121" y="104"/>
                      </a:cubicBezTo>
                      <a:cubicBezTo>
                        <a:pt x="106" y="104"/>
                        <a:pt x="26" y="108"/>
                        <a:pt x="9" y="88"/>
                      </a:cubicBezTo>
                      <a:cubicBezTo>
                        <a:pt x="0" y="66"/>
                        <a:pt x="25" y="58"/>
                        <a:pt x="57" y="49"/>
                      </a:cubicBezTo>
                      <a:cubicBezTo>
                        <a:pt x="89" y="41"/>
                        <a:pt x="140" y="23"/>
                        <a:pt x="167" y="0"/>
                      </a:cubicBezTo>
                      <a:cubicBezTo>
                        <a:pt x="191" y="6"/>
                        <a:pt x="210" y="22"/>
                        <a:pt x="221" y="24"/>
                      </a:cubicBezTo>
                      <a:cubicBezTo>
                        <a:pt x="235" y="27"/>
                        <a:pt x="248" y="20"/>
                        <a:pt x="259" y="8"/>
                      </a:cubicBezTo>
                      <a:cubicBezTo>
                        <a:pt x="263" y="5"/>
                        <a:pt x="269" y="9"/>
                        <a:pt x="270" y="14"/>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55" name="Freeform 472">
                  <a:extLst>
                    <a:ext uri="{FF2B5EF4-FFF2-40B4-BE49-F238E27FC236}">
                      <a16:creationId xmlns:a16="http://schemas.microsoft.com/office/drawing/2014/main" id="{F11F9F4E-897F-47C8-A349-70BE32A5C10D}"/>
                    </a:ext>
                  </a:extLst>
                </p:cNvPr>
                <p:cNvSpPr>
                  <a:spLocks/>
                </p:cNvSpPr>
                <p:nvPr/>
              </p:nvSpPr>
              <p:spPr bwMode="gray">
                <a:xfrm>
                  <a:off x="4373" y="3146"/>
                  <a:ext cx="317" cy="168"/>
                </a:xfrm>
                <a:custGeom>
                  <a:avLst/>
                  <a:gdLst>
                    <a:gd name="T0" fmla="*/ 247 w 259"/>
                    <a:gd name="T1" fmla="*/ 11 h 137"/>
                    <a:gd name="T2" fmla="*/ 164 w 259"/>
                    <a:gd name="T3" fmla="*/ 0 h 137"/>
                    <a:gd name="T4" fmla="*/ 113 w 259"/>
                    <a:gd name="T5" fmla="*/ 58 h 137"/>
                    <a:gd name="T6" fmla="*/ 7 w 259"/>
                    <a:gd name="T7" fmla="*/ 111 h 137"/>
                    <a:gd name="T8" fmla="*/ 118 w 259"/>
                    <a:gd name="T9" fmla="*/ 121 h 137"/>
                    <a:gd name="T10" fmla="*/ 240 w 259"/>
                    <a:gd name="T11" fmla="*/ 94 h 137"/>
                    <a:gd name="T12" fmla="*/ 245 w 259"/>
                    <a:gd name="T13" fmla="*/ 28 h 137"/>
                    <a:gd name="T14" fmla="*/ 247 w 259"/>
                    <a:gd name="T15" fmla="*/ 11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9" h="137">
                      <a:moveTo>
                        <a:pt x="247" y="11"/>
                      </a:moveTo>
                      <a:cubicBezTo>
                        <a:pt x="215" y="18"/>
                        <a:pt x="182" y="9"/>
                        <a:pt x="164" y="0"/>
                      </a:cubicBezTo>
                      <a:cubicBezTo>
                        <a:pt x="156" y="18"/>
                        <a:pt x="140" y="46"/>
                        <a:pt x="113" y="58"/>
                      </a:cubicBezTo>
                      <a:cubicBezTo>
                        <a:pt x="52" y="85"/>
                        <a:pt x="0" y="97"/>
                        <a:pt x="7" y="111"/>
                      </a:cubicBezTo>
                      <a:cubicBezTo>
                        <a:pt x="14" y="124"/>
                        <a:pt x="70" y="137"/>
                        <a:pt x="118" y="121"/>
                      </a:cubicBezTo>
                      <a:cubicBezTo>
                        <a:pt x="177" y="102"/>
                        <a:pt x="229" y="100"/>
                        <a:pt x="240" y="94"/>
                      </a:cubicBezTo>
                      <a:cubicBezTo>
                        <a:pt x="259" y="83"/>
                        <a:pt x="245" y="41"/>
                        <a:pt x="245" y="28"/>
                      </a:cubicBezTo>
                      <a:cubicBezTo>
                        <a:pt x="245" y="24"/>
                        <a:pt x="246" y="18"/>
                        <a:pt x="247" y="11"/>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56" name="Freeform 473">
                  <a:extLst>
                    <a:ext uri="{FF2B5EF4-FFF2-40B4-BE49-F238E27FC236}">
                      <a16:creationId xmlns:a16="http://schemas.microsoft.com/office/drawing/2014/main" id="{9B80CB9B-57DB-4C95-82C0-3A4844F0F975}"/>
                    </a:ext>
                  </a:extLst>
                </p:cNvPr>
                <p:cNvSpPr>
                  <a:spLocks/>
                </p:cNvSpPr>
                <p:nvPr/>
              </p:nvSpPr>
              <p:spPr bwMode="gray">
                <a:xfrm>
                  <a:off x="4559" y="2510"/>
                  <a:ext cx="580" cy="666"/>
                </a:xfrm>
                <a:custGeom>
                  <a:avLst/>
                  <a:gdLst>
                    <a:gd name="T0" fmla="*/ 401 w 474"/>
                    <a:gd name="T1" fmla="*/ 0 h 544"/>
                    <a:gd name="T2" fmla="*/ 94 w 474"/>
                    <a:gd name="T3" fmla="*/ 54 h 544"/>
                    <a:gd name="T4" fmla="*/ 21 w 474"/>
                    <a:gd name="T5" fmla="*/ 130 h 544"/>
                    <a:gd name="T6" fmla="*/ 0 w 474"/>
                    <a:gd name="T7" fmla="*/ 511 h 544"/>
                    <a:gd name="T8" fmla="*/ 104 w 474"/>
                    <a:gd name="T9" fmla="*/ 529 h 544"/>
                    <a:gd name="T10" fmla="*/ 160 w 474"/>
                    <a:gd name="T11" fmla="*/ 221 h 544"/>
                    <a:gd name="T12" fmla="*/ 159 w 474"/>
                    <a:gd name="T13" fmla="*/ 188 h 544"/>
                    <a:gd name="T14" fmla="*/ 400 w 474"/>
                    <a:gd name="T15" fmla="*/ 169 h 544"/>
                    <a:gd name="T16" fmla="*/ 473 w 474"/>
                    <a:gd name="T17" fmla="*/ 90 h 544"/>
                    <a:gd name="T18" fmla="*/ 401 w 474"/>
                    <a:gd name="T19"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544">
                      <a:moveTo>
                        <a:pt x="401" y="0"/>
                      </a:moveTo>
                      <a:cubicBezTo>
                        <a:pt x="94" y="54"/>
                        <a:pt x="94" y="54"/>
                        <a:pt x="94" y="54"/>
                      </a:cubicBezTo>
                      <a:cubicBezTo>
                        <a:pt x="55" y="53"/>
                        <a:pt x="23" y="88"/>
                        <a:pt x="21" y="130"/>
                      </a:cubicBezTo>
                      <a:cubicBezTo>
                        <a:pt x="20" y="138"/>
                        <a:pt x="0" y="503"/>
                        <a:pt x="0" y="511"/>
                      </a:cubicBezTo>
                      <a:cubicBezTo>
                        <a:pt x="7" y="521"/>
                        <a:pt x="60" y="544"/>
                        <a:pt x="104" y="529"/>
                      </a:cubicBezTo>
                      <a:cubicBezTo>
                        <a:pt x="110" y="513"/>
                        <a:pt x="158" y="296"/>
                        <a:pt x="160" y="221"/>
                      </a:cubicBezTo>
                      <a:cubicBezTo>
                        <a:pt x="160" y="212"/>
                        <a:pt x="160" y="200"/>
                        <a:pt x="159" y="188"/>
                      </a:cubicBezTo>
                      <a:cubicBezTo>
                        <a:pt x="400" y="169"/>
                        <a:pt x="400" y="169"/>
                        <a:pt x="400" y="169"/>
                      </a:cubicBezTo>
                      <a:cubicBezTo>
                        <a:pt x="440" y="170"/>
                        <a:pt x="473" y="134"/>
                        <a:pt x="473" y="90"/>
                      </a:cubicBezTo>
                      <a:cubicBezTo>
                        <a:pt x="474" y="46"/>
                        <a:pt x="441" y="0"/>
                        <a:pt x="401"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57" name="Freeform 474">
                  <a:extLst>
                    <a:ext uri="{FF2B5EF4-FFF2-40B4-BE49-F238E27FC236}">
                      <a16:creationId xmlns:a16="http://schemas.microsoft.com/office/drawing/2014/main" id="{7AF33649-2430-429C-8617-BBB9A348F171}"/>
                    </a:ext>
                  </a:extLst>
                </p:cNvPr>
                <p:cNvSpPr>
                  <a:spLocks/>
                </p:cNvSpPr>
                <p:nvPr/>
              </p:nvSpPr>
              <p:spPr bwMode="gray">
                <a:xfrm>
                  <a:off x="4367" y="3259"/>
                  <a:ext cx="318" cy="66"/>
                </a:xfrm>
                <a:custGeom>
                  <a:avLst/>
                  <a:gdLst>
                    <a:gd name="T0" fmla="*/ 0 w 260"/>
                    <a:gd name="T1" fmla="*/ 22 h 54"/>
                    <a:gd name="T2" fmla="*/ 1 w 260"/>
                    <a:gd name="T3" fmla="*/ 25 h 54"/>
                    <a:gd name="T4" fmla="*/ 114 w 260"/>
                    <a:gd name="T5" fmla="*/ 35 h 54"/>
                    <a:gd name="T6" fmla="*/ 182 w 260"/>
                    <a:gd name="T7" fmla="*/ 17 h 54"/>
                    <a:gd name="T8" fmla="*/ 258 w 260"/>
                    <a:gd name="T9" fmla="*/ 0 h 54"/>
                    <a:gd name="T10" fmla="*/ 258 w 260"/>
                    <a:gd name="T11" fmla="*/ 36 h 54"/>
                    <a:gd name="T12" fmla="*/ 166 w 260"/>
                    <a:gd name="T13" fmla="*/ 41 h 54"/>
                    <a:gd name="T14" fmla="*/ 165 w 260"/>
                    <a:gd name="T15" fmla="*/ 31 h 54"/>
                    <a:gd name="T16" fmla="*/ 114 w 260"/>
                    <a:gd name="T17" fmla="*/ 45 h 54"/>
                    <a:gd name="T18" fmla="*/ 1 w 260"/>
                    <a:gd name="T19" fmla="*/ 35 h 54"/>
                    <a:gd name="T20" fmla="*/ 0 w 260"/>
                    <a:gd name="T21" fmla="*/ 28 h 54"/>
                    <a:gd name="T22" fmla="*/ 0 w 260"/>
                    <a:gd name="T23"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54">
                      <a:moveTo>
                        <a:pt x="0" y="22"/>
                      </a:moveTo>
                      <a:cubicBezTo>
                        <a:pt x="0" y="23"/>
                        <a:pt x="0" y="24"/>
                        <a:pt x="1" y="25"/>
                      </a:cubicBezTo>
                      <a:cubicBezTo>
                        <a:pt x="19" y="44"/>
                        <a:pt x="98" y="35"/>
                        <a:pt x="114" y="35"/>
                      </a:cubicBezTo>
                      <a:cubicBezTo>
                        <a:pt x="129" y="34"/>
                        <a:pt x="149" y="23"/>
                        <a:pt x="182" y="17"/>
                      </a:cubicBezTo>
                      <a:cubicBezTo>
                        <a:pt x="215" y="12"/>
                        <a:pt x="249" y="5"/>
                        <a:pt x="258" y="0"/>
                      </a:cubicBezTo>
                      <a:cubicBezTo>
                        <a:pt x="260" y="12"/>
                        <a:pt x="258" y="36"/>
                        <a:pt x="258" y="36"/>
                      </a:cubicBezTo>
                      <a:cubicBezTo>
                        <a:pt x="258" y="36"/>
                        <a:pt x="209" y="45"/>
                        <a:pt x="166" y="41"/>
                      </a:cubicBezTo>
                      <a:cubicBezTo>
                        <a:pt x="166" y="39"/>
                        <a:pt x="166" y="34"/>
                        <a:pt x="165" y="31"/>
                      </a:cubicBezTo>
                      <a:cubicBezTo>
                        <a:pt x="144" y="37"/>
                        <a:pt x="131" y="44"/>
                        <a:pt x="114" y="45"/>
                      </a:cubicBezTo>
                      <a:cubicBezTo>
                        <a:pt x="93" y="46"/>
                        <a:pt x="19" y="54"/>
                        <a:pt x="1" y="35"/>
                      </a:cubicBezTo>
                      <a:cubicBezTo>
                        <a:pt x="0" y="32"/>
                        <a:pt x="0" y="30"/>
                        <a:pt x="0" y="28"/>
                      </a:cubicBezTo>
                      <a:cubicBezTo>
                        <a:pt x="0" y="27"/>
                        <a:pt x="0" y="24"/>
                        <a:pt x="0" y="22"/>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58" name="Freeform 475">
                  <a:extLst>
                    <a:ext uri="{FF2B5EF4-FFF2-40B4-BE49-F238E27FC236}">
                      <a16:creationId xmlns:a16="http://schemas.microsoft.com/office/drawing/2014/main" id="{BC7586F9-A5D0-48D8-A7D4-42EAFF257454}"/>
                    </a:ext>
                  </a:extLst>
                </p:cNvPr>
                <p:cNvSpPr>
                  <a:spLocks/>
                </p:cNvSpPr>
                <p:nvPr/>
              </p:nvSpPr>
              <p:spPr bwMode="gray">
                <a:xfrm>
                  <a:off x="4356" y="3173"/>
                  <a:ext cx="333" cy="142"/>
                </a:xfrm>
                <a:custGeom>
                  <a:avLst/>
                  <a:gdLst>
                    <a:gd name="T0" fmla="*/ 266 w 272"/>
                    <a:gd name="T1" fmla="*/ 9 h 116"/>
                    <a:gd name="T2" fmla="*/ 267 w 272"/>
                    <a:gd name="T3" fmla="*/ 72 h 116"/>
                    <a:gd name="T4" fmla="*/ 191 w 272"/>
                    <a:gd name="T5" fmla="*/ 89 h 116"/>
                    <a:gd name="T6" fmla="*/ 123 w 272"/>
                    <a:gd name="T7" fmla="*/ 107 h 116"/>
                    <a:gd name="T8" fmla="*/ 10 w 272"/>
                    <a:gd name="T9" fmla="*/ 97 h 116"/>
                    <a:gd name="T10" fmla="*/ 56 w 272"/>
                    <a:gd name="T11" fmla="*/ 56 h 116"/>
                    <a:gd name="T12" fmla="*/ 163 w 272"/>
                    <a:gd name="T13" fmla="*/ 0 h 116"/>
                    <a:gd name="T14" fmla="*/ 218 w 272"/>
                    <a:gd name="T15" fmla="*/ 22 h 116"/>
                    <a:gd name="T16" fmla="*/ 255 w 272"/>
                    <a:gd name="T17" fmla="*/ 4 h 116"/>
                    <a:gd name="T18" fmla="*/ 266 w 272"/>
                    <a:gd name="T19" fmla="*/ 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16">
                      <a:moveTo>
                        <a:pt x="266" y="9"/>
                      </a:moveTo>
                      <a:cubicBezTo>
                        <a:pt x="271" y="32"/>
                        <a:pt x="272" y="50"/>
                        <a:pt x="267" y="72"/>
                      </a:cubicBezTo>
                      <a:cubicBezTo>
                        <a:pt x="258" y="77"/>
                        <a:pt x="224" y="84"/>
                        <a:pt x="191" y="89"/>
                      </a:cubicBezTo>
                      <a:cubicBezTo>
                        <a:pt x="158" y="94"/>
                        <a:pt x="138" y="106"/>
                        <a:pt x="123" y="107"/>
                      </a:cubicBezTo>
                      <a:cubicBezTo>
                        <a:pt x="107" y="107"/>
                        <a:pt x="28" y="116"/>
                        <a:pt x="10" y="97"/>
                      </a:cubicBezTo>
                      <a:cubicBezTo>
                        <a:pt x="0" y="75"/>
                        <a:pt x="24" y="66"/>
                        <a:pt x="56" y="56"/>
                      </a:cubicBezTo>
                      <a:cubicBezTo>
                        <a:pt x="87" y="46"/>
                        <a:pt x="137" y="25"/>
                        <a:pt x="163" y="0"/>
                      </a:cubicBezTo>
                      <a:cubicBezTo>
                        <a:pt x="187" y="6"/>
                        <a:pt x="207" y="20"/>
                        <a:pt x="218" y="22"/>
                      </a:cubicBezTo>
                      <a:cubicBezTo>
                        <a:pt x="232" y="24"/>
                        <a:pt x="245" y="17"/>
                        <a:pt x="255" y="4"/>
                      </a:cubicBezTo>
                      <a:cubicBezTo>
                        <a:pt x="259" y="0"/>
                        <a:pt x="265" y="4"/>
                        <a:pt x="266" y="9"/>
                      </a:cubicBezTo>
                      <a:close/>
                    </a:path>
                  </a:pathLst>
                </a:custGeom>
                <a:solidFill>
                  <a:srgbClr val="6E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59" name="Freeform 476">
                  <a:extLst>
                    <a:ext uri="{FF2B5EF4-FFF2-40B4-BE49-F238E27FC236}">
                      <a16:creationId xmlns:a16="http://schemas.microsoft.com/office/drawing/2014/main" id="{71344178-8B19-43DC-B7EA-2E677CB65502}"/>
                    </a:ext>
                  </a:extLst>
                </p:cNvPr>
                <p:cNvSpPr>
                  <a:spLocks/>
                </p:cNvSpPr>
                <p:nvPr/>
              </p:nvSpPr>
              <p:spPr bwMode="gray">
                <a:xfrm>
                  <a:off x="4821" y="2450"/>
                  <a:ext cx="379" cy="56"/>
                </a:xfrm>
                <a:custGeom>
                  <a:avLst/>
                  <a:gdLst>
                    <a:gd name="T0" fmla="*/ 308 w 310"/>
                    <a:gd name="T1" fmla="*/ 0 h 46"/>
                    <a:gd name="T2" fmla="*/ 115 w 310"/>
                    <a:gd name="T3" fmla="*/ 10 h 46"/>
                    <a:gd name="T4" fmla="*/ 4 w 310"/>
                    <a:gd name="T5" fmla="*/ 0 h 46"/>
                    <a:gd name="T6" fmla="*/ 0 w 310"/>
                    <a:gd name="T7" fmla="*/ 33 h 46"/>
                    <a:gd name="T8" fmla="*/ 120 w 310"/>
                    <a:gd name="T9" fmla="*/ 43 h 46"/>
                    <a:gd name="T10" fmla="*/ 310 w 310"/>
                    <a:gd name="T11" fmla="*/ 32 h 46"/>
                    <a:gd name="T12" fmla="*/ 308 w 310"/>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310" h="46">
                      <a:moveTo>
                        <a:pt x="308" y="0"/>
                      </a:moveTo>
                      <a:cubicBezTo>
                        <a:pt x="308" y="0"/>
                        <a:pt x="215" y="13"/>
                        <a:pt x="115" y="10"/>
                      </a:cubicBezTo>
                      <a:cubicBezTo>
                        <a:pt x="72" y="9"/>
                        <a:pt x="36" y="5"/>
                        <a:pt x="4" y="0"/>
                      </a:cubicBezTo>
                      <a:cubicBezTo>
                        <a:pt x="0" y="33"/>
                        <a:pt x="0" y="33"/>
                        <a:pt x="0" y="33"/>
                      </a:cubicBezTo>
                      <a:cubicBezTo>
                        <a:pt x="34" y="38"/>
                        <a:pt x="75" y="42"/>
                        <a:pt x="120" y="43"/>
                      </a:cubicBezTo>
                      <a:cubicBezTo>
                        <a:pt x="223" y="46"/>
                        <a:pt x="310" y="32"/>
                        <a:pt x="310" y="32"/>
                      </a:cubicBezTo>
                      <a:lnTo>
                        <a:pt x="308" y="0"/>
                      </a:lnTo>
                      <a:close/>
                    </a:path>
                  </a:pathLst>
                </a:custGeom>
                <a:solidFill>
                  <a:srgbClr val="AE65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60" name="Freeform 477">
                  <a:extLst>
                    <a:ext uri="{FF2B5EF4-FFF2-40B4-BE49-F238E27FC236}">
                      <a16:creationId xmlns:a16="http://schemas.microsoft.com/office/drawing/2014/main" id="{2E505186-25E0-4049-99D0-875143483C63}"/>
                    </a:ext>
                  </a:extLst>
                </p:cNvPr>
                <p:cNvSpPr>
                  <a:spLocks/>
                </p:cNvSpPr>
                <p:nvPr/>
              </p:nvSpPr>
              <p:spPr bwMode="gray">
                <a:xfrm>
                  <a:off x="4959" y="2478"/>
                  <a:ext cx="12" cy="11"/>
                </a:xfrm>
                <a:custGeom>
                  <a:avLst/>
                  <a:gdLst>
                    <a:gd name="T0" fmla="*/ 0 w 10"/>
                    <a:gd name="T1" fmla="*/ 4 h 9"/>
                    <a:gd name="T2" fmla="*/ 5 w 10"/>
                    <a:gd name="T3" fmla="*/ 9 h 9"/>
                    <a:gd name="T4" fmla="*/ 9 w 10"/>
                    <a:gd name="T5" fmla="*/ 4 h 9"/>
                    <a:gd name="T6" fmla="*/ 5 w 10"/>
                    <a:gd name="T7" fmla="*/ 0 h 9"/>
                    <a:gd name="T8" fmla="*/ 0 w 10"/>
                    <a:gd name="T9" fmla="*/ 4 h 9"/>
                  </a:gdLst>
                  <a:ahLst/>
                  <a:cxnLst>
                    <a:cxn ang="0">
                      <a:pos x="T0" y="T1"/>
                    </a:cxn>
                    <a:cxn ang="0">
                      <a:pos x="T2" y="T3"/>
                    </a:cxn>
                    <a:cxn ang="0">
                      <a:pos x="T4" y="T5"/>
                    </a:cxn>
                    <a:cxn ang="0">
                      <a:pos x="T6" y="T7"/>
                    </a:cxn>
                    <a:cxn ang="0">
                      <a:pos x="T8" y="T9"/>
                    </a:cxn>
                  </a:cxnLst>
                  <a:rect l="0" t="0" r="r" b="b"/>
                  <a:pathLst>
                    <a:path w="10" h="9">
                      <a:moveTo>
                        <a:pt x="0" y="4"/>
                      </a:moveTo>
                      <a:cubicBezTo>
                        <a:pt x="0" y="7"/>
                        <a:pt x="2" y="9"/>
                        <a:pt x="5" y="9"/>
                      </a:cubicBezTo>
                      <a:cubicBezTo>
                        <a:pt x="7" y="9"/>
                        <a:pt x="9" y="7"/>
                        <a:pt x="9" y="4"/>
                      </a:cubicBezTo>
                      <a:cubicBezTo>
                        <a:pt x="10" y="2"/>
                        <a:pt x="8" y="0"/>
                        <a:pt x="5" y="0"/>
                      </a:cubicBezTo>
                      <a:cubicBezTo>
                        <a:pt x="3" y="0"/>
                        <a:pt x="0" y="2"/>
                        <a:pt x="0" y="4"/>
                      </a:cubicBezTo>
                      <a:close/>
                    </a:path>
                  </a:pathLst>
                </a:cu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61" name="Freeform 478">
                  <a:extLst>
                    <a:ext uri="{FF2B5EF4-FFF2-40B4-BE49-F238E27FC236}">
                      <a16:creationId xmlns:a16="http://schemas.microsoft.com/office/drawing/2014/main" id="{BCA7A821-6D60-44D7-BB48-859A504B45F2}"/>
                    </a:ext>
                  </a:extLst>
                </p:cNvPr>
                <p:cNvSpPr>
                  <a:spLocks/>
                </p:cNvSpPr>
                <p:nvPr/>
              </p:nvSpPr>
              <p:spPr bwMode="gray">
                <a:xfrm>
                  <a:off x="4904" y="2474"/>
                  <a:ext cx="11" cy="12"/>
                </a:xfrm>
                <a:custGeom>
                  <a:avLst/>
                  <a:gdLst>
                    <a:gd name="T0" fmla="*/ 0 w 9"/>
                    <a:gd name="T1" fmla="*/ 5 h 10"/>
                    <a:gd name="T2" fmla="*/ 5 w 9"/>
                    <a:gd name="T3" fmla="*/ 9 h 10"/>
                    <a:gd name="T4" fmla="*/ 9 w 9"/>
                    <a:gd name="T5" fmla="*/ 5 h 10"/>
                    <a:gd name="T6" fmla="*/ 5 w 9"/>
                    <a:gd name="T7" fmla="*/ 0 h 10"/>
                    <a:gd name="T8" fmla="*/ 0 w 9"/>
                    <a:gd name="T9" fmla="*/ 5 h 10"/>
                  </a:gdLst>
                  <a:ahLst/>
                  <a:cxnLst>
                    <a:cxn ang="0">
                      <a:pos x="T0" y="T1"/>
                    </a:cxn>
                    <a:cxn ang="0">
                      <a:pos x="T2" y="T3"/>
                    </a:cxn>
                    <a:cxn ang="0">
                      <a:pos x="T4" y="T5"/>
                    </a:cxn>
                    <a:cxn ang="0">
                      <a:pos x="T6" y="T7"/>
                    </a:cxn>
                    <a:cxn ang="0">
                      <a:pos x="T8" y="T9"/>
                    </a:cxn>
                  </a:cxnLst>
                  <a:rect l="0" t="0" r="r" b="b"/>
                  <a:pathLst>
                    <a:path w="9" h="10">
                      <a:moveTo>
                        <a:pt x="0" y="5"/>
                      </a:moveTo>
                      <a:cubicBezTo>
                        <a:pt x="0" y="7"/>
                        <a:pt x="2" y="9"/>
                        <a:pt x="5" y="9"/>
                      </a:cubicBezTo>
                      <a:cubicBezTo>
                        <a:pt x="7" y="10"/>
                        <a:pt x="9" y="8"/>
                        <a:pt x="9" y="5"/>
                      </a:cubicBezTo>
                      <a:cubicBezTo>
                        <a:pt x="9" y="3"/>
                        <a:pt x="7" y="0"/>
                        <a:pt x="5" y="0"/>
                      </a:cubicBezTo>
                      <a:cubicBezTo>
                        <a:pt x="2" y="0"/>
                        <a:pt x="0" y="2"/>
                        <a:pt x="0" y="5"/>
                      </a:cubicBezTo>
                      <a:close/>
                    </a:path>
                  </a:pathLst>
                </a:cu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62" name="Freeform 479">
                  <a:extLst>
                    <a:ext uri="{FF2B5EF4-FFF2-40B4-BE49-F238E27FC236}">
                      <a16:creationId xmlns:a16="http://schemas.microsoft.com/office/drawing/2014/main" id="{22A56CB9-F359-4C01-B1CC-35E786E3E862}"/>
                    </a:ext>
                  </a:extLst>
                </p:cNvPr>
                <p:cNvSpPr>
                  <a:spLocks/>
                </p:cNvSpPr>
                <p:nvPr/>
              </p:nvSpPr>
              <p:spPr bwMode="gray">
                <a:xfrm>
                  <a:off x="4849" y="2468"/>
                  <a:ext cx="11" cy="12"/>
                </a:xfrm>
                <a:custGeom>
                  <a:avLst/>
                  <a:gdLst>
                    <a:gd name="T0" fmla="*/ 0 w 9"/>
                    <a:gd name="T1" fmla="*/ 5 h 10"/>
                    <a:gd name="T2" fmla="*/ 4 w 9"/>
                    <a:gd name="T3" fmla="*/ 9 h 10"/>
                    <a:gd name="T4" fmla="*/ 9 w 9"/>
                    <a:gd name="T5" fmla="*/ 5 h 10"/>
                    <a:gd name="T6" fmla="*/ 5 w 9"/>
                    <a:gd name="T7" fmla="*/ 0 h 10"/>
                    <a:gd name="T8" fmla="*/ 0 w 9"/>
                    <a:gd name="T9" fmla="*/ 5 h 10"/>
                  </a:gdLst>
                  <a:ahLst/>
                  <a:cxnLst>
                    <a:cxn ang="0">
                      <a:pos x="T0" y="T1"/>
                    </a:cxn>
                    <a:cxn ang="0">
                      <a:pos x="T2" y="T3"/>
                    </a:cxn>
                    <a:cxn ang="0">
                      <a:pos x="T4" y="T5"/>
                    </a:cxn>
                    <a:cxn ang="0">
                      <a:pos x="T6" y="T7"/>
                    </a:cxn>
                    <a:cxn ang="0">
                      <a:pos x="T8" y="T9"/>
                    </a:cxn>
                  </a:cxnLst>
                  <a:rect l="0" t="0" r="r" b="b"/>
                  <a:pathLst>
                    <a:path w="9" h="10">
                      <a:moveTo>
                        <a:pt x="0" y="5"/>
                      </a:moveTo>
                      <a:cubicBezTo>
                        <a:pt x="0" y="7"/>
                        <a:pt x="2" y="9"/>
                        <a:pt x="4" y="9"/>
                      </a:cubicBezTo>
                      <a:cubicBezTo>
                        <a:pt x="7" y="10"/>
                        <a:pt x="9" y="8"/>
                        <a:pt x="9" y="5"/>
                      </a:cubicBezTo>
                      <a:cubicBezTo>
                        <a:pt x="9" y="2"/>
                        <a:pt x="7" y="0"/>
                        <a:pt x="5" y="0"/>
                      </a:cubicBezTo>
                      <a:cubicBezTo>
                        <a:pt x="2" y="0"/>
                        <a:pt x="0" y="2"/>
                        <a:pt x="0" y="5"/>
                      </a:cubicBezTo>
                      <a:close/>
                    </a:path>
                  </a:pathLst>
                </a:cu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63" name="Freeform 480">
                  <a:extLst>
                    <a:ext uri="{FF2B5EF4-FFF2-40B4-BE49-F238E27FC236}">
                      <a16:creationId xmlns:a16="http://schemas.microsoft.com/office/drawing/2014/main" id="{DB379DD4-15C2-47CE-91FC-C72CAA62753A}"/>
                    </a:ext>
                  </a:extLst>
                </p:cNvPr>
                <p:cNvSpPr>
                  <a:spLocks noEditPoints="1"/>
                </p:cNvSpPr>
                <p:nvPr/>
              </p:nvSpPr>
              <p:spPr bwMode="gray">
                <a:xfrm>
                  <a:off x="4918" y="2452"/>
                  <a:ext cx="72" cy="60"/>
                </a:xfrm>
                <a:custGeom>
                  <a:avLst/>
                  <a:gdLst>
                    <a:gd name="T0" fmla="*/ 0 w 59"/>
                    <a:gd name="T1" fmla="*/ 32 h 49"/>
                    <a:gd name="T2" fmla="*/ 1 w 59"/>
                    <a:gd name="T3" fmla="*/ 15 h 49"/>
                    <a:gd name="T4" fmla="*/ 16 w 59"/>
                    <a:gd name="T5" fmla="*/ 0 h 49"/>
                    <a:gd name="T6" fmla="*/ 44 w 59"/>
                    <a:gd name="T7" fmla="*/ 1 h 49"/>
                    <a:gd name="T8" fmla="*/ 58 w 59"/>
                    <a:gd name="T9" fmla="*/ 17 h 49"/>
                    <a:gd name="T10" fmla="*/ 58 w 59"/>
                    <a:gd name="T11" fmla="*/ 34 h 49"/>
                    <a:gd name="T12" fmla="*/ 42 w 59"/>
                    <a:gd name="T13" fmla="*/ 49 h 49"/>
                    <a:gd name="T14" fmla="*/ 15 w 59"/>
                    <a:gd name="T15" fmla="*/ 48 h 49"/>
                    <a:gd name="T16" fmla="*/ 0 w 59"/>
                    <a:gd name="T17" fmla="*/ 32 h 49"/>
                    <a:gd name="T18" fmla="*/ 16 w 59"/>
                    <a:gd name="T19" fmla="*/ 8 h 49"/>
                    <a:gd name="T20" fmla="*/ 9 w 59"/>
                    <a:gd name="T21" fmla="*/ 15 h 49"/>
                    <a:gd name="T22" fmla="*/ 8 w 59"/>
                    <a:gd name="T23" fmla="*/ 32 h 49"/>
                    <a:gd name="T24" fmla="*/ 15 w 59"/>
                    <a:gd name="T25" fmla="*/ 40 h 49"/>
                    <a:gd name="T26" fmla="*/ 42 w 59"/>
                    <a:gd name="T27" fmla="*/ 41 h 49"/>
                    <a:gd name="T28" fmla="*/ 50 w 59"/>
                    <a:gd name="T29" fmla="*/ 34 h 49"/>
                    <a:gd name="T30" fmla="*/ 50 w 59"/>
                    <a:gd name="T31" fmla="*/ 16 h 49"/>
                    <a:gd name="T32" fmla="*/ 43 w 59"/>
                    <a:gd name="T33" fmla="*/ 9 h 49"/>
                    <a:gd name="T34" fmla="*/ 16 w 59"/>
                    <a:gd name="T35"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49">
                      <a:moveTo>
                        <a:pt x="0" y="32"/>
                      </a:moveTo>
                      <a:cubicBezTo>
                        <a:pt x="1" y="15"/>
                        <a:pt x="1" y="15"/>
                        <a:pt x="1" y="15"/>
                      </a:cubicBezTo>
                      <a:cubicBezTo>
                        <a:pt x="1" y="6"/>
                        <a:pt x="8" y="0"/>
                        <a:pt x="16" y="0"/>
                      </a:cubicBezTo>
                      <a:cubicBezTo>
                        <a:pt x="44" y="1"/>
                        <a:pt x="44" y="1"/>
                        <a:pt x="44" y="1"/>
                      </a:cubicBezTo>
                      <a:cubicBezTo>
                        <a:pt x="52" y="1"/>
                        <a:pt x="59" y="8"/>
                        <a:pt x="58" y="17"/>
                      </a:cubicBezTo>
                      <a:cubicBezTo>
                        <a:pt x="58" y="34"/>
                        <a:pt x="58" y="34"/>
                        <a:pt x="58" y="34"/>
                      </a:cubicBezTo>
                      <a:cubicBezTo>
                        <a:pt x="58" y="42"/>
                        <a:pt x="51" y="49"/>
                        <a:pt x="42" y="49"/>
                      </a:cubicBezTo>
                      <a:cubicBezTo>
                        <a:pt x="15" y="48"/>
                        <a:pt x="15" y="48"/>
                        <a:pt x="15" y="48"/>
                      </a:cubicBezTo>
                      <a:cubicBezTo>
                        <a:pt x="7" y="47"/>
                        <a:pt x="0" y="40"/>
                        <a:pt x="0" y="32"/>
                      </a:cubicBezTo>
                      <a:close/>
                      <a:moveTo>
                        <a:pt x="16" y="8"/>
                      </a:moveTo>
                      <a:cubicBezTo>
                        <a:pt x="12" y="8"/>
                        <a:pt x="9" y="11"/>
                        <a:pt x="9" y="15"/>
                      </a:cubicBezTo>
                      <a:cubicBezTo>
                        <a:pt x="8" y="32"/>
                        <a:pt x="8" y="32"/>
                        <a:pt x="8" y="32"/>
                      </a:cubicBezTo>
                      <a:cubicBezTo>
                        <a:pt x="8" y="36"/>
                        <a:pt x="11" y="40"/>
                        <a:pt x="15" y="40"/>
                      </a:cubicBezTo>
                      <a:cubicBezTo>
                        <a:pt x="42" y="41"/>
                        <a:pt x="42" y="41"/>
                        <a:pt x="42" y="41"/>
                      </a:cubicBezTo>
                      <a:cubicBezTo>
                        <a:pt x="46" y="41"/>
                        <a:pt x="50" y="37"/>
                        <a:pt x="50" y="34"/>
                      </a:cubicBezTo>
                      <a:cubicBezTo>
                        <a:pt x="50" y="16"/>
                        <a:pt x="50" y="16"/>
                        <a:pt x="50" y="16"/>
                      </a:cubicBezTo>
                      <a:cubicBezTo>
                        <a:pt x="50" y="12"/>
                        <a:pt x="47" y="9"/>
                        <a:pt x="43" y="9"/>
                      </a:cubicBezTo>
                      <a:lnTo>
                        <a:pt x="16" y="8"/>
                      </a:ln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64" name="Freeform 481">
                  <a:extLst>
                    <a:ext uri="{FF2B5EF4-FFF2-40B4-BE49-F238E27FC236}">
                      <a16:creationId xmlns:a16="http://schemas.microsoft.com/office/drawing/2014/main" id="{C1E35E80-0A2D-4A3D-BDCE-DDCA76F546D2}"/>
                    </a:ext>
                  </a:extLst>
                </p:cNvPr>
                <p:cNvSpPr>
                  <a:spLocks/>
                </p:cNvSpPr>
                <p:nvPr/>
              </p:nvSpPr>
              <p:spPr bwMode="gray">
                <a:xfrm>
                  <a:off x="4964" y="2478"/>
                  <a:ext cx="36" cy="11"/>
                </a:xfrm>
                <a:custGeom>
                  <a:avLst/>
                  <a:gdLst>
                    <a:gd name="T0" fmla="*/ 3 w 29"/>
                    <a:gd name="T1" fmla="*/ 8 h 9"/>
                    <a:gd name="T2" fmla="*/ 25 w 29"/>
                    <a:gd name="T3" fmla="*/ 9 h 9"/>
                    <a:gd name="T4" fmla="*/ 29 w 29"/>
                    <a:gd name="T5" fmla="*/ 5 h 9"/>
                    <a:gd name="T6" fmla="*/ 26 w 29"/>
                    <a:gd name="T7" fmla="*/ 1 h 9"/>
                    <a:gd name="T8" fmla="*/ 4 w 29"/>
                    <a:gd name="T9" fmla="*/ 0 h 9"/>
                    <a:gd name="T10" fmla="*/ 0 w 29"/>
                    <a:gd name="T11" fmla="*/ 4 h 9"/>
                    <a:gd name="T12" fmla="*/ 3 w 29"/>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29" h="9">
                      <a:moveTo>
                        <a:pt x="3" y="8"/>
                      </a:moveTo>
                      <a:cubicBezTo>
                        <a:pt x="25" y="9"/>
                        <a:pt x="25" y="9"/>
                        <a:pt x="25" y="9"/>
                      </a:cubicBezTo>
                      <a:cubicBezTo>
                        <a:pt x="28" y="9"/>
                        <a:pt x="29" y="7"/>
                        <a:pt x="29" y="5"/>
                      </a:cubicBezTo>
                      <a:cubicBezTo>
                        <a:pt x="29" y="3"/>
                        <a:pt x="28" y="1"/>
                        <a:pt x="26" y="1"/>
                      </a:cubicBezTo>
                      <a:cubicBezTo>
                        <a:pt x="4" y="0"/>
                        <a:pt x="4" y="0"/>
                        <a:pt x="4" y="0"/>
                      </a:cubicBezTo>
                      <a:cubicBezTo>
                        <a:pt x="2" y="0"/>
                        <a:pt x="0" y="2"/>
                        <a:pt x="0" y="4"/>
                      </a:cubicBezTo>
                      <a:cubicBezTo>
                        <a:pt x="0" y="6"/>
                        <a:pt x="1" y="8"/>
                        <a:pt x="3" y="8"/>
                      </a:cubicBez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65" name="Freeform 482">
                  <a:extLst>
                    <a:ext uri="{FF2B5EF4-FFF2-40B4-BE49-F238E27FC236}">
                      <a16:creationId xmlns:a16="http://schemas.microsoft.com/office/drawing/2014/main" id="{CE37A3F6-0D78-4725-BE19-86EF7259B001}"/>
                    </a:ext>
                  </a:extLst>
                </p:cNvPr>
                <p:cNvSpPr>
                  <a:spLocks/>
                </p:cNvSpPr>
                <p:nvPr/>
              </p:nvSpPr>
              <p:spPr bwMode="gray">
                <a:xfrm>
                  <a:off x="5016" y="2478"/>
                  <a:ext cx="11" cy="11"/>
                </a:xfrm>
                <a:custGeom>
                  <a:avLst/>
                  <a:gdLst>
                    <a:gd name="T0" fmla="*/ 0 w 9"/>
                    <a:gd name="T1" fmla="*/ 4 h 9"/>
                    <a:gd name="T2" fmla="*/ 4 w 9"/>
                    <a:gd name="T3" fmla="*/ 9 h 9"/>
                    <a:gd name="T4" fmla="*/ 9 w 9"/>
                    <a:gd name="T5" fmla="*/ 5 h 9"/>
                    <a:gd name="T6" fmla="*/ 4 w 9"/>
                    <a:gd name="T7" fmla="*/ 0 h 9"/>
                    <a:gd name="T8" fmla="*/ 0 w 9"/>
                    <a:gd name="T9" fmla="*/ 4 h 9"/>
                  </a:gdLst>
                  <a:ahLst/>
                  <a:cxnLst>
                    <a:cxn ang="0">
                      <a:pos x="T0" y="T1"/>
                    </a:cxn>
                    <a:cxn ang="0">
                      <a:pos x="T2" y="T3"/>
                    </a:cxn>
                    <a:cxn ang="0">
                      <a:pos x="T4" y="T5"/>
                    </a:cxn>
                    <a:cxn ang="0">
                      <a:pos x="T6" y="T7"/>
                    </a:cxn>
                    <a:cxn ang="0">
                      <a:pos x="T8" y="T9"/>
                    </a:cxn>
                  </a:cxnLst>
                  <a:rect l="0" t="0" r="r" b="b"/>
                  <a:pathLst>
                    <a:path w="9" h="9">
                      <a:moveTo>
                        <a:pt x="0" y="4"/>
                      </a:moveTo>
                      <a:cubicBezTo>
                        <a:pt x="0" y="7"/>
                        <a:pt x="2" y="9"/>
                        <a:pt x="4" y="9"/>
                      </a:cubicBezTo>
                      <a:cubicBezTo>
                        <a:pt x="7" y="9"/>
                        <a:pt x="9" y="7"/>
                        <a:pt x="9" y="5"/>
                      </a:cubicBezTo>
                      <a:cubicBezTo>
                        <a:pt x="9" y="2"/>
                        <a:pt x="7" y="0"/>
                        <a:pt x="4" y="0"/>
                      </a:cubicBezTo>
                      <a:cubicBezTo>
                        <a:pt x="2" y="0"/>
                        <a:pt x="0" y="2"/>
                        <a:pt x="0" y="4"/>
                      </a:cubicBezTo>
                      <a:close/>
                    </a:path>
                  </a:pathLst>
                </a:cu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66" name="Freeform 483">
                  <a:extLst>
                    <a:ext uri="{FF2B5EF4-FFF2-40B4-BE49-F238E27FC236}">
                      <a16:creationId xmlns:a16="http://schemas.microsoft.com/office/drawing/2014/main" id="{7C5F58CD-95A1-40CC-862F-806ABFC8BA48}"/>
                    </a:ext>
                  </a:extLst>
                </p:cNvPr>
                <p:cNvSpPr>
                  <a:spLocks/>
                </p:cNvSpPr>
                <p:nvPr/>
              </p:nvSpPr>
              <p:spPr bwMode="gray">
                <a:xfrm>
                  <a:off x="4858" y="2451"/>
                  <a:ext cx="19" cy="49"/>
                </a:xfrm>
                <a:custGeom>
                  <a:avLst/>
                  <a:gdLst>
                    <a:gd name="T0" fmla="*/ 0 w 19"/>
                    <a:gd name="T1" fmla="*/ 49 h 49"/>
                    <a:gd name="T2" fmla="*/ 18 w 19"/>
                    <a:gd name="T3" fmla="*/ 49 h 49"/>
                    <a:gd name="T4" fmla="*/ 19 w 19"/>
                    <a:gd name="T5" fmla="*/ 1 h 49"/>
                    <a:gd name="T6" fmla="*/ 2 w 19"/>
                    <a:gd name="T7" fmla="*/ 0 h 49"/>
                    <a:gd name="T8" fmla="*/ 0 w 19"/>
                    <a:gd name="T9" fmla="*/ 49 h 49"/>
                  </a:gdLst>
                  <a:ahLst/>
                  <a:cxnLst>
                    <a:cxn ang="0">
                      <a:pos x="T0" y="T1"/>
                    </a:cxn>
                    <a:cxn ang="0">
                      <a:pos x="T2" y="T3"/>
                    </a:cxn>
                    <a:cxn ang="0">
                      <a:pos x="T4" y="T5"/>
                    </a:cxn>
                    <a:cxn ang="0">
                      <a:pos x="T6" y="T7"/>
                    </a:cxn>
                    <a:cxn ang="0">
                      <a:pos x="T8" y="T9"/>
                    </a:cxn>
                  </a:cxnLst>
                  <a:rect l="0" t="0" r="r" b="b"/>
                  <a:pathLst>
                    <a:path w="19" h="49">
                      <a:moveTo>
                        <a:pt x="0" y="49"/>
                      </a:moveTo>
                      <a:lnTo>
                        <a:pt x="18" y="49"/>
                      </a:lnTo>
                      <a:lnTo>
                        <a:pt x="19" y="1"/>
                      </a:lnTo>
                      <a:lnTo>
                        <a:pt x="2" y="0"/>
                      </a:lnTo>
                      <a:lnTo>
                        <a:pt x="0" y="49"/>
                      </a:lnTo>
                      <a:close/>
                    </a:path>
                  </a:pathLst>
                </a:custGeom>
                <a:solidFill>
                  <a:srgbClr val="3A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67" name="Freeform 484">
                  <a:extLst>
                    <a:ext uri="{FF2B5EF4-FFF2-40B4-BE49-F238E27FC236}">
                      <a16:creationId xmlns:a16="http://schemas.microsoft.com/office/drawing/2014/main" id="{021AED4E-276A-4405-B753-F79371E4511B}"/>
                    </a:ext>
                  </a:extLst>
                </p:cNvPr>
                <p:cNvSpPr>
                  <a:spLocks/>
                </p:cNvSpPr>
                <p:nvPr/>
              </p:nvSpPr>
              <p:spPr bwMode="gray">
                <a:xfrm>
                  <a:off x="5096" y="2453"/>
                  <a:ext cx="20" cy="49"/>
                </a:xfrm>
                <a:custGeom>
                  <a:avLst/>
                  <a:gdLst>
                    <a:gd name="T0" fmla="*/ 0 w 20"/>
                    <a:gd name="T1" fmla="*/ 48 h 49"/>
                    <a:gd name="T2" fmla="*/ 17 w 20"/>
                    <a:gd name="T3" fmla="*/ 49 h 49"/>
                    <a:gd name="T4" fmla="*/ 20 w 20"/>
                    <a:gd name="T5" fmla="*/ 0 h 49"/>
                    <a:gd name="T6" fmla="*/ 2 w 20"/>
                    <a:gd name="T7" fmla="*/ 0 h 49"/>
                    <a:gd name="T8" fmla="*/ 0 w 20"/>
                    <a:gd name="T9" fmla="*/ 48 h 49"/>
                  </a:gdLst>
                  <a:ahLst/>
                  <a:cxnLst>
                    <a:cxn ang="0">
                      <a:pos x="T0" y="T1"/>
                    </a:cxn>
                    <a:cxn ang="0">
                      <a:pos x="T2" y="T3"/>
                    </a:cxn>
                    <a:cxn ang="0">
                      <a:pos x="T4" y="T5"/>
                    </a:cxn>
                    <a:cxn ang="0">
                      <a:pos x="T6" y="T7"/>
                    </a:cxn>
                    <a:cxn ang="0">
                      <a:pos x="T8" y="T9"/>
                    </a:cxn>
                  </a:cxnLst>
                  <a:rect l="0" t="0" r="r" b="b"/>
                  <a:pathLst>
                    <a:path w="20" h="49">
                      <a:moveTo>
                        <a:pt x="0" y="48"/>
                      </a:moveTo>
                      <a:lnTo>
                        <a:pt x="17" y="49"/>
                      </a:lnTo>
                      <a:lnTo>
                        <a:pt x="20" y="0"/>
                      </a:lnTo>
                      <a:lnTo>
                        <a:pt x="2" y="0"/>
                      </a:lnTo>
                      <a:lnTo>
                        <a:pt x="0" y="48"/>
                      </a:lnTo>
                      <a:close/>
                    </a:path>
                  </a:pathLst>
                </a:custGeom>
                <a:solidFill>
                  <a:srgbClr val="3A37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68" name="Rectangle 485">
                  <a:extLst>
                    <a:ext uri="{FF2B5EF4-FFF2-40B4-BE49-F238E27FC236}">
                      <a16:creationId xmlns:a16="http://schemas.microsoft.com/office/drawing/2014/main" id="{55A9D2CE-FB7D-4285-B88D-7306D9A252C3}"/>
                    </a:ext>
                  </a:extLst>
                </p:cNvPr>
                <p:cNvSpPr>
                  <a:spLocks noChangeArrowheads="1"/>
                </p:cNvSpPr>
                <p:nvPr/>
              </p:nvSpPr>
              <p:spPr bwMode="gray">
                <a:xfrm>
                  <a:off x="2819" y="2824"/>
                  <a:ext cx="1966" cy="77"/>
                </a:xfrm>
                <a:prstGeom prst="rect">
                  <a:avLst/>
                </a:prstGeom>
                <a:solidFill>
                  <a:srgbClr val="99A7A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69" name="Rectangle 486">
                  <a:extLst>
                    <a:ext uri="{FF2B5EF4-FFF2-40B4-BE49-F238E27FC236}">
                      <a16:creationId xmlns:a16="http://schemas.microsoft.com/office/drawing/2014/main" id="{5F46034B-3FC5-4B8D-874B-357F639F6439}"/>
                    </a:ext>
                  </a:extLst>
                </p:cNvPr>
                <p:cNvSpPr>
                  <a:spLocks noChangeArrowheads="1"/>
                </p:cNvSpPr>
                <p:nvPr/>
              </p:nvSpPr>
              <p:spPr bwMode="gray">
                <a:xfrm>
                  <a:off x="2819" y="2212"/>
                  <a:ext cx="1966" cy="612"/>
                </a:xfrm>
                <a:prstGeom prst="rect">
                  <a:avLst/>
                </a:prstGeom>
                <a:solidFill>
                  <a:srgbClr val="B5C0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70" name="Rectangle 487">
                  <a:extLst>
                    <a:ext uri="{FF2B5EF4-FFF2-40B4-BE49-F238E27FC236}">
                      <a16:creationId xmlns:a16="http://schemas.microsoft.com/office/drawing/2014/main" id="{2F2AD9DC-2658-4189-8B38-9F3DA53AAB44}"/>
                    </a:ext>
                  </a:extLst>
                </p:cNvPr>
                <p:cNvSpPr>
                  <a:spLocks noChangeArrowheads="1"/>
                </p:cNvSpPr>
                <p:nvPr/>
              </p:nvSpPr>
              <p:spPr bwMode="gray">
                <a:xfrm>
                  <a:off x="3025" y="2901"/>
                  <a:ext cx="93" cy="76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71" name="Rectangle 488">
                  <a:extLst>
                    <a:ext uri="{FF2B5EF4-FFF2-40B4-BE49-F238E27FC236}">
                      <a16:creationId xmlns:a16="http://schemas.microsoft.com/office/drawing/2014/main" id="{7647CDB0-B0DD-497F-96CD-D10273420E13}"/>
                    </a:ext>
                  </a:extLst>
                </p:cNvPr>
                <p:cNvSpPr>
                  <a:spLocks noChangeArrowheads="1"/>
                </p:cNvSpPr>
                <p:nvPr/>
              </p:nvSpPr>
              <p:spPr bwMode="gray">
                <a:xfrm>
                  <a:off x="4498" y="2901"/>
                  <a:ext cx="94" cy="76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72" name="Rectangle 489">
                  <a:extLst>
                    <a:ext uri="{FF2B5EF4-FFF2-40B4-BE49-F238E27FC236}">
                      <a16:creationId xmlns:a16="http://schemas.microsoft.com/office/drawing/2014/main" id="{C0546714-575B-4C78-9D95-298DFA6F8A1E}"/>
                    </a:ext>
                  </a:extLst>
                </p:cNvPr>
                <p:cNvSpPr>
                  <a:spLocks noChangeArrowheads="1"/>
                </p:cNvSpPr>
                <p:nvPr/>
              </p:nvSpPr>
              <p:spPr bwMode="gray">
                <a:xfrm>
                  <a:off x="3527" y="2254"/>
                  <a:ext cx="476" cy="122"/>
                </a:xfrm>
                <a:prstGeom prst="rect">
                  <a:avLst/>
                </a:prstGeom>
                <a:solidFill>
                  <a:srgbClr val="2D90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73" name="Rectangle 490">
                  <a:extLst>
                    <a:ext uri="{FF2B5EF4-FFF2-40B4-BE49-F238E27FC236}">
                      <a16:creationId xmlns:a16="http://schemas.microsoft.com/office/drawing/2014/main" id="{BD6E2EE4-6980-47FB-8A92-4C483A5F109F}"/>
                    </a:ext>
                  </a:extLst>
                </p:cNvPr>
                <p:cNvSpPr>
                  <a:spLocks noChangeArrowheads="1"/>
                </p:cNvSpPr>
                <p:nvPr/>
              </p:nvSpPr>
              <p:spPr bwMode="gray">
                <a:xfrm>
                  <a:off x="3527" y="2101"/>
                  <a:ext cx="476" cy="153"/>
                </a:xfrm>
                <a:prstGeom prst="rect">
                  <a:avLst/>
                </a:prstGeom>
                <a:solidFill>
                  <a:srgbClr val="48B1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74" name="Rectangle 491">
                  <a:extLst>
                    <a:ext uri="{FF2B5EF4-FFF2-40B4-BE49-F238E27FC236}">
                      <a16:creationId xmlns:a16="http://schemas.microsoft.com/office/drawing/2014/main" id="{9CE5FBED-321D-4029-9FF9-7904FC3DA165}"/>
                    </a:ext>
                  </a:extLst>
                </p:cNvPr>
                <p:cNvSpPr>
                  <a:spLocks noChangeArrowheads="1"/>
                </p:cNvSpPr>
                <p:nvPr/>
              </p:nvSpPr>
              <p:spPr bwMode="gray">
                <a:xfrm>
                  <a:off x="3579" y="2279"/>
                  <a:ext cx="153" cy="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75" name="Oval 492">
                  <a:extLst>
                    <a:ext uri="{FF2B5EF4-FFF2-40B4-BE49-F238E27FC236}">
                      <a16:creationId xmlns:a16="http://schemas.microsoft.com/office/drawing/2014/main" id="{9C743EF6-D7AD-44E7-B5AF-4771C15AE16C}"/>
                    </a:ext>
                  </a:extLst>
                </p:cNvPr>
                <p:cNvSpPr>
                  <a:spLocks noChangeArrowheads="1"/>
                </p:cNvSpPr>
                <p:nvPr/>
              </p:nvSpPr>
              <p:spPr bwMode="gray">
                <a:xfrm>
                  <a:off x="3896" y="2278"/>
                  <a:ext cx="74" cy="7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76" name="Oval 493">
                  <a:extLst>
                    <a:ext uri="{FF2B5EF4-FFF2-40B4-BE49-F238E27FC236}">
                      <a16:creationId xmlns:a16="http://schemas.microsoft.com/office/drawing/2014/main" id="{FB1A2FCE-57E7-44B4-A2BC-72061C560D9A}"/>
                    </a:ext>
                  </a:extLst>
                </p:cNvPr>
                <p:cNvSpPr>
                  <a:spLocks noChangeArrowheads="1"/>
                </p:cNvSpPr>
                <p:nvPr/>
              </p:nvSpPr>
              <p:spPr bwMode="gray">
                <a:xfrm>
                  <a:off x="3909" y="2290"/>
                  <a:ext cx="49" cy="49"/>
                </a:xfrm>
                <a:prstGeom prst="ellipse">
                  <a:avLst/>
                </a:pr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77" name="Rectangle 494">
                  <a:extLst>
                    <a:ext uri="{FF2B5EF4-FFF2-40B4-BE49-F238E27FC236}">
                      <a16:creationId xmlns:a16="http://schemas.microsoft.com/office/drawing/2014/main" id="{E8086219-8F2E-4097-B7C9-B4C81B9B7FF4}"/>
                    </a:ext>
                  </a:extLst>
                </p:cNvPr>
                <p:cNvSpPr>
                  <a:spLocks noChangeArrowheads="1"/>
                </p:cNvSpPr>
                <p:nvPr/>
              </p:nvSpPr>
              <p:spPr bwMode="gray">
                <a:xfrm>
                  <a:off x="3527" y="2381"/>
                  <a:ext cx="476" cy="122"/>
                </a:xfrm>
                <a:prstGeom prst="rect">
                  <a:avLst/>
                </a:prstGeom>
                <a:solidFill>
                  <a:srgbClr val="4438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78" name="Rectangle 495">
                  <a:extLst>
                    <a:ext uri="{FF2B5EF4-FFF2-40B4-BE49-F238E27FC236}">
                      <a16:creationId xmlns:a16="http://schemas.microsoft.com/office/drawing/2014/main" id="{758D8000-0896-4674-9497-99A6DCA93697}"/>
                    </a:ext>
                  </a:extLst>
                </p:cNvPr>
                <p:cNvSpPr>
                  <a:spLocks noChangeArrowheads="1"/>
                </p:cNvSpPr>
                <p:nvPr/>
              </p:nvSpPr>
              <p:spPr bwMode="gray">
                <a:xfrm>
                  <a:off x="3579" y="2407"/>
                  <a:ext cx="153" cy="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79" name="Oval 496">
                  <a:extLst>
                    <a:ext uri="{FF2B5EF4-FFF2-40B4-BE49-F238E27FC236}">
                      <a16:creationId xmlns:a16="http://schemas.microsoft.com/office/drawing/2014/main" id="{43C41EAC-C02E-4746-BD7E-22E66817CEEE}"/>
                    </a:ext>
                  </a:extLst>
                </p:cNvPr>
                <p:cNvSpPr>
                  <a:spLocks noChangeArrowheads="1"/>
                </p:cNvSpPr>
                <p:nvPr/>
              </p:nvSpPr>
              <p:spPr bwMode="gray">
                <a:xfrm>
                  <a:off x="3896" y="2405"/>
                  <a:ext cx="74" cy="7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80" name="Oval 497">
                  <a:extLst>
                    <a:ext uri="{FF2B5EF4-FFF2-40B4-BE49-F238E27FC236}">
                      <a16:creationId xmlns:a16="http://schemas.microsoft.com/office/drawing/2014/main" id="{9B3049C6-AA33-4070-886E-34296CB2FA0C}"/>
                    </a:ext>
                  </a:extLst>
                </p:cNvPr>
                <p:cNvSpPr>
                  <a:spLocks noChangeArrowheads="1"/>
                </p:cNvSpPr>
                <p:nvPr/>
              </p:nvSpPr>
              <p:spPr bwMode="gray">
                <a:xfrm>
                  <a:off x="3909" y="2418"/>
                  <a:ext cx="49" cy="49"/>
                </a:xfrm>
                <a:prstGeom prst="ellipse">
                  <a:avLst/>
                </a:prstGeom>
                <a:solidFill>
                  <a:srgbClr val="443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81" name="Rectangle 498">
                  <a:extLst>
                    <a:ext uri="{FF2B5EF4-FFF2-40B4-BE49-F238E27FC236}">
                      <a16:creationId xmlns:a16="http://schemas.microsoft.com/office/drawing/2014/main" id="{CCFF9138-079D-4F12-8E33-04BA94989401}"/>
                    </a:ext>
                  </a:extLst>
                </p:cNvPr>
                <p:cNvSpPr>
                  <a:spLocks noChangeArrowheads="1"/>
                </p:cNvSpPr>
                <p:nvPr/>
              </p:nvSpPr>
              <p:spPr bwMode="gray">
                <a:xfrm>
                  <a:off x="3238" y="2692"/>
                  <a:ext cx="427" cy="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82" name="Freeform 499">
                  <a:extLst>
                    <a:ext uri="{FF2B5EF4-FFF2-40B4-BE49-F238E27FC236}">
                      <a16:creationId xmlns:a16="http://schemas.microsoft.com/office/drawing/2014/main" id="{5E15A0AC-D2B9-4ECC-B994-F8FA756BE810}"/>
                    </a:ext>
                  </a:extLst>
                </p:cNvPr>
                <p:cNvSpPr>
                  <a:spLocks/>
                </p:cNvSpPr>
                <p:nvPr/>
              </p:nvSpPr>
              <p:spPr bwMode="gray">
                <a:xfrm>
                  <a:off x="3207" y="2666"/>
                  <a:ext cx="484" cy="101"/>
                </a:xfrm>
                <a:custGeom>
                  <a:avLst/>
                  <a:gdLst>
                    <a:gd name="T0" fmla="*/ 484 w 484"/>
                    <a:gd name="T1" fmla="*/ 101 h 101"/>
                    <a:gd name="T2" fmla="*/ 0 w 484"/>
                    <a:gd name="T3" fmla="*/ 101 h 101"/>
                    <a:gd name="T4" fmla="*/ 0 w 484"/>
                    <a:gd name="T5" fmla="*/ 74 h 101"/>
                    <a:gd name="T6" fmla="*/ 458 w 484"/>
                    <a:gd name="T7" fmla="*/ 74 h 101"/>
                    <a:gd name="T8" fmla="*/ 458 w 484"/>
                    <a:gd name="T9" fmla="*/ 26 h 101"/>
                    <a:gd name="T10" fmla="*/ 0 w 484"/>
                    <a:gd name="T11" fmla="*/ 26 h 101"/>
                    <a:gd name="T12" fmla="*/ 0 w 484"/>
                    <a:gd name="T13" fmla="*/ 0 h 101"/>
                    <a:gd name="T14" fmla="*/ 484 w 484"/>
                    <a:gd name="T15" fmla="*/ 0 h 101"/>
                    <a:gd name="T16" fmla="*/ 484 w 484"/>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101">
                      <a:moveTo>
                        <a:pt x="484" y="101"/>
                      </a:moveTo>
                      <a:lnTo>
                        <a:pt x="0" y="101"/>
                      </a:lnTo>
                      <a:lnTo>
                        <a:pt x="0" y="74"/>
                      </a:lnTo>
                      <a:lnTo>
                        <a:pt x="458" y="74"/>
                      </a:lnTo>
                      <a:lnTo>
                        <a:pt x="458" y="26"/>
                      </a:lnTo>
                      <a:lnTo>
                        <a:pt x="0" y="26"/>
                      </a:lnTo>
                      <a:lnTo>
                        <a:pt x="0" y="0"/>
                      </a:lnTo>
                      <a:lnTo>
                        <a:pt x="484" y="0"/>
                      </a:lnTo>
                      <a:lnTo>
                        <a:pt x="484" y="101"/>
                      </a:ln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83" name="Rectangle 500">
                  <a:extLst>
                    <a:ext uri="{FF2B5EF4-FFF2-40B4-BE49-F238E27FC236}">
                      <a16:creationId xmlns:a16="http://schemas.microsoft.com/office/drawing/2014/main" id="{3D3A7394-43E1-4154-9013-B35250EE4F9C}"/>
                    </a:ext>
                  </a:extLst>
                </p:cNvPr>
                <p:cNvSpPr>
                  <a:spLocks noChangeArrowheads="1"/>
                </p:cNvSpPr>
                <p:nvPr/>
              </p:nvSpPr>
              <p:spPr bwMode="gray">
                <a:xfrm>
                  <a:off x="3255" y="2626"/>
                  <a:ext cx="395" cy="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84" name="Freeform 501">
                  <a:extLst>
                    <a:ext uri="{FF2B5EF4-FFF2-40B4-BE49-F238E27FC236}">
                      <a16:creationId xmlns:a16="http://schemas.microsoft.com/office/drawing/2014/main" id="{6411D7B1-EA1A-4169-B521-BB3AF2C317DB}"/>
                    </a:ext>
                  </a:extLst>
                </p:cNvPr>
                <p:cNvSpPr>
                  <a:spLocks/>
                </p:cNvSpPr>
                <p:nvPr/>
              </p:nvSpPr>
              <p:spPr bwMode="gray">
                <a:xfrm>
                  <a:off x="3227" y="2609"/>
                  <a:ext cx="440" cy="57"/>
                </a:xfrm>
                <a:custGeom>
                  <a:avLst/>
                  <a:gdLst>
                    <a:gd name="T0" fmla="*/ 440 w 440"/>
                    <a:gd name="T1" fmla="*/ 57 h 57"/>
                    <a:gd name="T2" fmla="*/ 0 w 440"/>
                    <a:gd name="T3" fmla="*/ 57 h 57"/>
                    <a:gd name="T4" fmla="*/ 0 w 440"/>
                    <a:gd name="T5" fmla="*/ 41 h 57"/>
                    <a:gd name="T6" fmla="*/ 423 w 440"/>
                    <a:gd name="T7" fmla="*/ 41 h 57"/>
                    <a:gd name="T8" fmla="*/ 423 w 440"/>
                    <a:gd name="T9" fmla="*/ 17 h 57"/>
                    <a:gd name="T10" fmla="*/ 0 w 440"/>
                    <a:gd name="T11" fmla="*/ 17 h 57"/>
                    <a:gd name="T12" fmla="*/ 0 w 440"/>
                    <a:gd name="T13" fmla="*/ 0 h 57"/>
                    <a:gd name="T14" fmla="*/ 440 w 440"/>
                    <a:gd name="T15" fmla="*/ 0 h 57"/>
                    <a:gd name="T16" fmla="*/ 440 w 440"/>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0" h="57">
                      <a:moveTo>
                        <a:pt x="440" y="57"/>
                      </a:moveTo>
                      <a:lnTo>
                        <a:pt x="0" y="57"/>
                      </a:lnTo>
                      <a:lnTo>
                        <a:pt x="0" y="41"/>
                      </a:lnTo>
                      <a:lnTo>
                        <a:pt x="423" y="41"/>
                      </a:lnTo>
                      <a:lnTo>
                        <a:pt x="423" y="17"/>
                      </a:lnTo>
                      <a:lnTo>
                        <a:pt x="0" y="17"/>
                      </a:lnTo>
                      <a:lnTo>
                        <a:pt x="0" y="0"/>
                      </a:lnTo>
                      <a:lnTo>
                        <a:pt x="440" y="0"/>
                      </a:lnTo>
                      <a:lnTo>
                        <a:pt x="440" y="57"/>
                      </a:lnTo>
                      <a:close/>
                    </a:path>
                  </a:pathLst>
                </a:custGeom>
                <a:solidFill>
                  <a:srgbClr val="7386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85" name="Rectangle 502">
                  <a:extLst>
                    <a:ext uri="{FF2B5EF4-FFF2-40B4-BE49-F238E27FC236}">
                      <a16:creationId xmlns:a16="http://schemas.microsoft.com/office/drawing/2014/main" id="{408B39B8-8E90-4AC4-A231-337D43411575}"/>
                    </a:ext>
                  </a:extLst>
                </p:cNvPr>
                <p:cNvSpPr>
                  <a:spLocks noChangeArrowheads="1"/>
                </p:cNvSpPr>
                <p:nvPr/>
              </p:nvSpPr>
              <p:spPr bwMode="gray">
                <a:xfrm>
                  <a:off x="3227" y="2472"/>
                  <a:ext cx="440" cy="137"/>
                </a:xfrm>
                <a:prstGeom prst="rect">
                  <a:avLst/>
                </a:prstGeom>
                <a:solidFill>
                  <a:srgbClr val="8EA5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86" name="Rectangle 503">
                  <a:extLst>
                    <a:ext uri="{FF2B5EF4-FFF2-40B4-BE49-F238E27FC236}">
                      <a16:creationId xmlns:a16="http://schemas.microsoft.com/office/drawing/2014/main" id="{81B287F3-B9CE-4E59-A4D5-F499A984A380}"/>
                    </a:ext>
                  </a:extLst>
                </p:cNvPr>
                <p:cNvSpPr>
                  <a:spLocks noChangeArrowheads="1"/>
                </p:cNvSpPr>
                <p:nvPr/>
              </p:nvSpPr>
              <p:spPr bwMode="gray">
                <a:xfrm>
                  <a:off x="3295" y="2552"/>
                  <a:ext cx="300" cy="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87" name="Freeform 504">
                  <a:extLst>
                    <a:ext uri="{FF2B5EF4-FFF2-40B4-BE49-F238E27FC236}">
                      <a16:creationId xmlns:a16="http://schemas.microsoft.com/office/drawing/2014/main" id="{9F2724F9-28E3-4694-AE55-09D65B55B8AE}"/>
                    </a:ext>
                  </a:extLst>
                </p:cNvPr>
                <p:cNvSpPr>
                  <a:spLocks/>
                </p:cNvSpPr>
                <p:nvPr/>
              </p:nvSpPr>
              <p:spPr bwMode="gray">
                <a:xfrm>
                  <a:off x="3267" y="2524"/>
                  <a:ext cx="353" cy="85"/>
                </a:xfrm>
                <a:custGeom>
                  <a:avLst/>
                  <a:gdLst>
                    <a:gd name="T0" fmla="*/ 353 w 353"/>
                    <a:gd name="T1" fmla="*/ 85 h 85"/>
                    <a:gd name="T2" fmla="*/ 0 w 353"/>
                    <a:gd name="T3" fmla="*/ 85 h 85"/>
                    <a:gd name="T4" fmla="*/ 0 w 353"/>
                    <a:gd name="T5" fmla="*/ 0 h 85"/>
                    <a:gd name="T6" fmla="*/ 353 w 353"/>
                    <a:gd name="T7" fmla="*/ 0 h 85"/>
                    <a:gd name="T8" fmla="*/ 353 w 353"/>
                    <a:gd name="T9" fmla="*/ 28 h 85"/>
                    <a:gd name="T10" fmla="*/ 28 w 353"/>
                    <a:gd name="T11" fmla="*/ 28 h 85"/>
                    <a:gd name="T12" fmla="*/ 28 w 353"/>
                    <a:gd name="T13" fmla="*/ 58 h 85"/>
                    <a:gd name="T14" fmla="*/ 353 w 353"/>
                    <a:gd name="T15" fmla="*/ 58 h 85"/>
                    <a:gd name="T16" fmla="*/ 353 w 353"/>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85">
                      <a:moveTo>
                        <a:pt x="353" y="85"/>
                      </a:moveTo>
                      <a:lnTo>
                        <a:pt x="0" y="85"/>
                      </a:lnTo>
                      <a:lnTo>
                        <a:pt x="0" y="0"/>
                      </a:lnTo>
                      <a:lnTo>
                        <a:pt x="353" y="0"/>
                      </a:lnTo>
                      <a:lnTo>
                        <a:pt x="353" y="28"/>
                      </a:lnTo>
                      <a:lnTo>
                        <a:pt x="28" y="28"/>
                      </a:lnTo>
                      <a:lnTo>
                        <a:pt x="28" y="58"/>
                      </a:lnTo>
                      <a:lnTo>
                        <a:pt x="353" y="58"/>
                      </a:lnTo>
                      <a:lnTo>
                        <a:pt x="353" y="85"/>
                      </a:lnTo>
                      <a:close/>
                    </a:path>
                  </a:pathLst>
                </a:custGeom>
                <a:solidFill>
                  <a:srgbClr val="50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88" name="Rectangle 505">
                  <a:extLst>
                    <a:ext uri="{FF2B5EF4-FFF2-40B4-BE49-F238E27FC236}">
                      <a16:creationId xmlns:a16="http://schemas.microsoft.com/office/drawing/2014/main" id="{E5C4E04E-1B5C-403B-9AA8-454A567C25B3}"/>
                    </a:ext>
                  </a:extLst>
                </p:cNvPr>
                <p:cNvSpPr>
                  <a:spLocks noChangeArrowheads="1"/>
                </p:cNvSpPr>
                <p:nvPr/>
              </p:nvSpPr>
              <p:spPr bwMode="gray">
                <a:xfrm>
                  <a:off x="3267" y="2407"/>
                  <a:ext cx="353" cy="117"/>
                </a:xfrm>
                <a:prstGeom prst="rect">
                  <a:avLst/>
                </a:prstGeom>
                <a:solidFill>
                  <a:srgbClr val="73D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89" name="Freeform 506">
                  <a:extLst>
                    <a:ext uri="{FF2B5EF4-FFF2-40B4-BE49-F238E27FC236}">
                      <a16:creationId xmlns:a16="http://schemas.microsoft.com/office/drawing/2014/main" id="{AC94CE24-7080-4366-A9F0-4F6DDD8A142F}"/>
                    </a:ext>
                  </a:extLst>
                </p:cNvPr>
                <p:cNvSpPr>
                  <a:spLocks/>
                </p:cNvSpPr>
                <p:nvPr/>
              </p:nvSpPr>
              <p:spPr bwMode="gray">
                <a:xfrm>
                  <a:off x="2924" y="2360"/>
                  <a:ext cx="207" cy="213"/>
                </a:xfrm>
                <a:custGeom>
                  <a:avLst/>
                  <a:gdLst>
                    <a:gd name="T0" fmla="*/ 5 w 169"/>
                    <a:gd name="T1" fmla="*/ 0 h 174"/>
                    <a:gd name="T2" fmla="*/ 84 w 169"/>
                    <a:gd name="T3" fmla="*/ 24 h 174"/>
                    <a:gd name="T4" fmla="*/ 163 w 169"/>
                    <a:gd name="T5" fmla="*/ 0 h 174"/>
                    <a:gd name="T6" fmla="*/ 131 w 169"/>
                    <a:gd name="T7" fmla="*/ 161 h 174"/>
                    <a:gd name="T8" fmla="*/ 131 w 169"/>
                    <a:gd name="T9" fmla="*/ 161 h 174"/>
                    <a:gd name="T10" fmla="*/ 84 w 169"/>
                    <a:gd name="T11" fmla="*/ 174 h 174"/>
                    <a:gd name="T12" fmla="*/ 38 w 169"/>
                    <a:gd name="T13" fmla="*/ 161 h 174"/>
                    <a:gd name="T14" fmla="*/ 5 w 169"/>
                    <a:gd name="T15" fmla="*/ 0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74">
                      <a:moveTo>
                        <a:pt x="5" y="0"/>
                      </a:moveTo>
                      <a:cubicBezTo>
                        <a:pt x="5" y="13"/>
                        <a:pt x="41" y="24"/>
                        <a:pt x="84" y="24"/>
                      </a:cubicBezTo>
                      <a:cubicBezTo>
                        <a:pt x="128" y="24"/>
                        <a:pt x="163" y="13"/>
                        <a:pt x="163" y="0"/>
                      </a:cubicBezTo>
                      <a:cubicBezTo>
                        <a:pt x="169" y="53"/>
                        <a:pt x="155" y="108"/>
                        <a:pt x="131" y="161"/>
                      </a:cubicBezTo>
                      <a:cubicBezTo>
                        <a:pt x="131" y="161"/>
                        <a:pt x="131" y="161"/>
                        <a:pt x="131" y="161"/>
                      </a:cubicBezTo>
                      <a:cubicBezTo>
                        <a:pt x="131" y="168"/>
                        <a:pt x="110" y="174"/>
                        <a:pt x="84" y="174"/>
                      </a:cubicBezTo>
                      <a:cubicBezTo>
                        <a:pt x="59" y="174"/>
                        <a:pt x="38" y="168"/>
                        <a:pt x="38" y="161"/>
                      </a:cubicBezTo>
                      <a:cubicBezTo>
                        <a:pt x="13" y="108"/>
                        <a:pt x="0" y="53"/>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90" name="Freeform 507">
                  <a:extLst>
                    <a:ext uri="{FF2B5EF4-FFF2-40B4-BE49-F238E27FC236}">
                      <a16:creationId xmlns:a16="http://schemas.microsoft.com/office/drawing/2014/main" id="{A070BCBC-BB0C-426B-AA51-16D9E0183CFB}"/>
                    </a:ext>
                  </a:extLst>
                </p:cNvPr>
                <p:cNvSpPr>
                  <a:spLocks/>
                </p:cNvSpPr>
                <p:nvPr/>
              </p:nvSpPr>
              <p:spPr bwMode="gray">
                <a:xfrm>
                  <a:off x="2883" y="2399"/>
                  <a:ext cx="68" cy="109"/>
                </a:xfrm>
                <a:custGeom>
                  <a:avLst/>
                  <a:gdLst>
                    <a:gd name="T0" fmla="*/ 38 w 56"/>
                    <a:gd name="T1" fmla="*/ 0 h 89"/>
                    <a:gd name="T2" fmla="*/ 39 w 56"/>
                    <a:gd name="T3" fmla="*/ 17 h 89"/>
                    <a:gd name="T4" fmla="*/ 17 w 56"/>
                    <a:gd name="T5" fmla="*/ 42 h 89"/>
                    <a:gd name="T6" fmla="*/ 17 w 56"/>
                    <a:gd name="T7" fmla="*/ 47 h 89"/>
                    <a:gd name="T8" fmla="*/ 42 w 56"/>
                    <a:gd name="T9" fmla="*/ 72 h 89"/>
                    <a:gd name="T10" fmla="*/ 50 w 56"/>
                    <a:gd name="T11" fmla="*/ 72 h 89"/>
                    <a:gd name="T12" fmla="*/ 56 w 56"/>
                    <a:gd name="T13" fmla="*/ 89 h 89"/>
                    <a:gd name="T14" fmla="*/ 42 w 56"/>
                    <a:gd name="T15" fmla="*/ 89 h 89"/>
                    <a:gd name="T16" fmla="*/ 0 w 56"/>
                    <a:gd name="T17" fmla="*/ 47 h 89"/>
                    <a:gd name="T18" fmla="*/ 0 w 56"/>
                    <a:gd name="T19" fmla="*/ 42 h 89"/>
                    <a:gd name="T20" fmla="*/ 38 w 56"/>
                    <a:gd name="T2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89">
                      <a:moveTo>
                        <a:pt x="38" y="0"/>
                      </a:moveTo>
                      <a:cubicBezTo>
                        <a:pt x="38" y="6"/>
                        <a:pt x="39" y="12"/>
                        <a:pt x="39" y="17"/>
                      </a:cubicBezTo>
                      <a:cubicBezTo>
                        <a:pt x="27" y="19"/>
                        <a:pt x="17" y="29"/>
                        <a:pt x="17" y="42"/>
                      </a:cubicBezTo>
                      <a:cubicBezTo>
                        <a:pt x="17" y="47"/>
                        <a:pt x="17" y="47"/>
                        <a:pt x="17" y="47"/>
                      </a:cubicBezTo>
                      <a:cubicBezTo>
                        <a:pt x="17" y="61"/>
                        <a:pt x="28" y="72"/>
                        <a:pt x="42" y="72"/>
                      </a:cubicBezTo>
                      <a:cubicBezTo>
                        <a:pt x="50" y="72"/>
                        <a:pt x="50" y="72"/>
                        <a:pt x="50" y="72"/>
                      </a:cubicBezTo>
                      <a:cubicBezTo>
                        <a:pt x="52" y="78"/>
                        <a:pt x="54" y="84"/>
                        <a:pt x="56" y="89"/>
                      </a:cubicBezTo>
                      <a:cubicBezTo>
                        <a:pt x="42" y="89"/>
                        <a:pt x="42" y="89"/>
                        <a:pt x="42" y="89"/>
                      </a:cubicBezTo>
                      <a:cubicBezTo>
                        <a:pt x="19" y="89"/>
                        <a:pt x="0" y="70"/>
                        <a:pt x="0" y="47"/>
                      </a:cubicBezTo>
                      <a:cubicBezTo>
                        <a:pt x="0" y="42"/>
                        <a:pt x="0" y="42"/>
                        <a:pt x="0" y="42"/>
                      </a:cubicBezTo>
                      <a:cubicBezTo>
                        <a:pt x="0" y="20"/>
                        <a:pt x="17" y="2"/>
                        <a:pt x="3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91" name="Oval 508">
                  <a:extLst>
                    <a:ext uri="{FF2B5EF4-FFF2-40B4-BE49-F238E27FC236}">
                      <a16:creationId xmlns:a16="http://schemas.microsoft.com/office/drawing/2014/main" id="{CAA2C85C-3294-4EC5-8459-6B57742805ED}"/>
                    </a:ext>
                  </a:extLst>
                </p:cNvPr>
                <p:cNvSpPr>
                  <a:spLocks noChangeArrowheads="1"/>
                </p:cNvSpPr>
                <p:nvPr/>
              </p:nvSpPr>
              <p:spPr bwMode="gray">
                <a:xfrm>
                  <a:off x="2930" y="2332"/>
                  <a:ext cx="194" cy="58"/>
                </a:xfrm>
                <a:prstGeom prst="ellipse">
                  <a:avLst/>
                </a:pr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92" name="Freeform 509">
                  <a:extLst>
                    <a:ext uri="{FF2B5EF4-FFF2-40B4-BE49-F238E27FC236}">
                      <a16:creationId xmlns:a16="http://schemas.microsoft.com/office/drawing/2014/main" id="{C80E9CB6-C9CE-45B3-8706-9DFBBE8D63DB}"/>
                    </a:ext>
                  </a:extLst>
                </p:cNvPr>
                <p:cNvSpPr>
                  <a:spLocks/>
                </p:cNvSpPr>
                <p:nvPr/>
              </p:nvSpPr>
              <p:spPr bwMode="gray">
                <a:xfrm>
                  <a:off x="2943" y="2355"/>
                  <a:ext cx="170" cy="35"/>
                </a:xfrm>
                <a:custGeom>
                  <a:avLst/>
                  <a:gdLst>
                    <a:gd name="T0" fmla="*/ 69 w 139"/>
                    <a:gd name="T1" fmla="*/ 28 h 28"/>
                    <a:gd name="T2" fmla="*/ 0 w 139"/>
                    <a:gd name="T3" fmla="*/ 15 h 28"/>
                    <a:gd name="T4" fmla="*/ 69 w 139"/>
                    <a:gd name="T5" fmla="*/ 0 h 28"/>
                    <a:gd name="T6" fmla="*/ 139 w 139"/>
                    <a:gd name="T7" fmla="*/ 15 h 28"/>
                    <a:gd name="T8" fmla="*/ 69 w 139"/>
                    <a:gd name="T9" fmla="*/ 28 h 28"/>
                  </a:gdLst>
                  <a:ahLst/>
                  <a:cxnLst>
                    <a:cxn ang="0">
                      <a:pos x="T0" y="T1"/>
                    </a:cxn>
                    <a:cxn ang="0">
                      <a:pos x="T2" y="T3"/>
                    </a:cxn>
                    <a:cxn ang="0">
                      <a:pos x="T4" y="T5"/>
                    </a:cxn>
                    <a:cxn ang="0">
                      <a:pos x="T6" y="T7"/>
                    </a:cxn>
                    <a:cxn ang="0">
                      <a:pos x="T8" y="T9"/>
                    </a:cxn>
                  </a:cxnLst>
                  <a:rect l="0" t="0" r="r" b="b"/>
                  <a:pathLst>
                    <a:path w="139" h="28">
                      <a:moveTo>
                        <a:pt x="69" y="28"/>
                      </a:moveTo>
                      <a:cubicBezTo>
                        <a:pt x="39" y="28"/>
                        <a:pt x="13" y="23"/>
                        <a:pt x="0" y="15"/>
                      </a:cubicBezTo>
                      <a:cubicBezTo>
                        <a:pt x="9" y="7"/>
                        <a:pt x="37" y="0"/>
                        <a:pt x="69" y="0"/>
                      </a:cubicBezTo>
                      <a:cubicBezTo>
                        <a:pt x="102" y="0"/>
                        <a:pt x="129" y="7"/>
                        <a:pt x="139" y="15"/>
                      </a:cubicBezTo>
                      <a:cubicBezTo>
                        <a:pt x="126" y="23"/>
                        <a:pt x="100" y="28"/>
                        <a:pt x="69" y="28"/>
                      </a:cubicBezTo>
                      <a:close/>
                    </a:path>
                  </a:pathLst>
                </a:custGeom>
                <a:solidFill>
                  <a:srgbClr val="6B3F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93" name="Freeform 510">
                  <a:extLst>
                    <a:ext uri="{FF2B5EF4-FFF2-40B4-BE49-F238E27FC236}">
                      <a16:creationId xmlns:a16="http://schemas.microsoft.com/office/drawing/2014/main" id="{5C8CB062-96B6-491E-8A6A-7EC5B377EED2}"/>
                    </a:ext>
                  </a:extLst>
                </p:cNvPr>
                <p:cNvSpPr>
                  <a:spLocks/>
                </p:cNvSpPr>
                <p:nvPr/>
              </p:nvSpPr>
              <p:spPr bwMode="gray">
                <a:xfrm>
                  <a:off x="4380" y="2517"/>
                  <a:ext cx="208" cy="213"/>
                </a:xfrm>
                <a:custGeom>
                  <a:avLst/>
                  <a:gdLst>
                    <a:gd name="T0" fmla="*/ 164 w 170"/>
                    <a:gd name="T1" fmla="*/ 0 h 174"/>
                    <a:gd name="T2" fmla="*/ 85 w 170"/>
                    <a:gd name="T3" fmla="*/ 23 h 174"/>
                    <a:gd name="T4" fmla="*/ 6 w 170"/>
                    <a:gd name="T5" fmla="*/ 0 h 174"/>
                    <a:gd name="T6" fmla="*/ 39 w 170"/>
                    <a:gd name="T7" fmla="*/ 160 h 174"/>
                    <a:gd name="T8" fmla="*/ 39 w 170"/>
                    <a:gd name="T9" fmla="*/ 160 h 174"/>
                    <a:gd name="T10" fmla="*/ 85 w 170"/>
                    <a:gd name="T11" fmla="*/ 174 h 174"/>
                    <a:gd name="T12" fmla="*/ 131 w 170"/>
                    <a:gd name="T13" fmla="*/ 160 h 174"/>
                    <a:gd name="T14" fmla="*/ 164 w 170"/>
                    <a:gd name="T15" fmla="*/ 0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4">
                      <a:moveTo>
                        <a:pt x="164" y="0"/>
                      </a:moveTo>
                      <a:cubicBezTo>
                        <a:pt x="164" y="13"/>
                        <a:pt x="129" y="23"/>
                        <a:pt x="85" y="23"/>
                      </a:cubicBezTo>
                      <a:cubicBezTo>
                        <a:pt x="41" y="23"/>
                        <a:pt x="6" y="13"/>
                        <a:pt x="6" y="0"/>
                      </a:cubicBezTo>
                      <a:cubicBezTo>
                        <a:pt x="0" y="52"/>
                        <a:pt x="14" y="108"/>
                        <a:pt x="39" y="160"/>
                      </a:cubicBezTo>
                      <a:cubicBezTo>
                        <a:pt x="39" y="160"/>
                        <a:pt x="39" y="160"/>
                        <a:pt x="39" y="160"/>
                      </a:cubicBezTo>
                      <a:cubicBezTo>
                        <a:pt x="39" y="168"/>
                        <a:pt x="59" y="174"/>
                        <a:pt x="85" y="174"/>
                      </a:cubicBezTo>
                      <a:cubicBezTo>
                        <a:pt x="111" y="174"/>
                        <a:pt x="131" y="168"/>
                        <a:pt x="131" y="160"/>
                      </a:cubicBezTo>
                      <a:cubicBezTo>
                        <a:pt x="156" y="108"/>
                        <a:pt x="170" y="52"/>
                        <a:pt x="16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94" name="Freeform 511">
                  <a:extLst>
                    <a:ext uri="{FF2B5EF4-FFF2-40B4-BE49-F238E27FC236}">
                      <a16:creationId xmlns:a16="http://schemas.microsoft.com/office/drawing/2014/main" id="{36F9D669-99CE-4B2B-91ED-0B776AB0268C}"/>
                    </a:ext>
                  </a:extLst>
                </p:cNvPr>
                <p:cNvSpPr>
                  <a:spLocks/>
                </p:cNvSpPr>
                <p:nvPr/>
              </p:nvSpPr>
              <p:spPr bwMode="gray">
                <a:xfrm>
                  <a:off x="4561" y="2556"/>
                  <a:ext cx="69" cy="109"/>
                </a:xfrm>
                <a:custGeom>
                  <a:avLst/>
                  <a:gdLst>
                    <a:gd name="T0" fmla="*/ 17 w 56"/>
                    <a:gd name="T1" fmla="*/ 0 h 89"/>
                    <a:gd name="T2" fmla="*/ 16 w 56"/>
                    <a:gd name="T3" fmla="*/ 17 h 89"/>
                    <a:gd name="T4" fmla="*/ 39 w 56"/>
                    <a:gd name="T5" fmla="*/ 41 h 89"/>
                    <a:gd name="T6" fmla="*/ 39 w 56"/>
                    <a:gd name="T7" fmla="*/ 47 h 89"/>
                    <a:gd name="T8" fmla="*/ 13 w 56"/>
                    <a:gd name="T9" fmla="*/ 72 h 89"/>
                    <a:gd name="T10" fmla="*/ 5 w 56"/>
                    <a:gd name="T11" fmla="*/ 72 h 89"/>
                    <a:gd name="T12" fmla="*/ 0 w 56"/>
                    <a:gd name="T13" fmla="*/ 89 h 89"/>
                    <a:gd name="T14" fmla="*/ 13 w 56"/>
                    <a:gd name="T15" fmla="*/ 89 h 89"/>
                    <a:gd name="T16" fmla="*/ 56 w 56"/>
                    <a:gd name="T17" fmla="*/ 47 h 89"/>
                    <a:gd name="T18" fmla="*/ 56 w 56"/>
                    <a:gd name="T19" fmla="*/ 41 h 89"/>
                    <a:gd name="T20" fmla="*/ 17 w 56"/>
                    <a:gd name="T2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89">
                      <a:moveTo>
                        <a:pt x="17" y="0"/>
                      </a:moveTo>
                      <a:cubicBezTo>
                        <a:pt x="17" y="5"/>
                        <a:pt x="16" y="11"/>
                        <a:pt x="16" y="17"/>
                      </a:cubicBezTo>
                      <a:cubicBezTo>
                        <a:pt x="29" y="18"/>
                        <a:pt x="39" y="28"/>
                        <a:pt x="39" y="41"/>
                      </a:cubicBezTo>
                      <a:cubicBezTo>
                        <a:pt x="39" y="47"/>
                        <a:pt x="39" y="47"/>
                        <a:pt x="39" y="47"/>
                      </a:cubicBezTo>
                      <a:cubicBezTo>
                        <a:pt x="39" y="60"/>
                        <a:pt x="27" y="72"/>
                        <a:pt x="13" y="72"/>
                      </a:cubicBezTo>
                      <a:cubicBezTo>
                        <a:pt x="5" y="72"/>
                        <a:pt x="5" y="72"/>
                        <a:pt x="5" y="72"/>
                      </a:cubicBezTo>
                      <a:cubicBezTo>
                        <a:pt x="3" y="77"/>
                        <a:pt x="2" y="83"/>
                        <a:pt x="0" y="89"/>
                      </a:cubicBezTo>
                      <a:cubicBezTo>
                        <a:pt x="13" y="89"/>
                        <a:pt x="13" y="89"/>
                        <a:pt x="13" y="89"/>
                      </a:cubicBezTo>
                      <a:cubicBezTo>
                        <a:pt x="37" y="89"/>
                        <a:pt x="56" y="70"/>
                        <a:pt x="56" y="47"/>
                      </a:cubicBezTo>
                      <a:cubicBezTo>
                        <a:pt x="56" y="41"/>
                        <a:pt x="56" y="41"/>
                        <a:pt x="56" y="41"/>
                      </a:cubicBezTo>
                      <a:cubicBezTo>
                        <a:pt x="56" y="19"/>
                        <a:pt x="39" y="2"/>
                        <a:pt x="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95" name="Oval 512">
                  <a:extLst>
                    <a:ext uri="{FF2B5EF4-FFF2-40B4-BE49-F238E27FC236}">
                      <a16:creationId xmlns:a16="http://schemas.microsoft.com/office/drawing/2014/main" id="{824EA370-6244-4677-A022-DEC6C1C4AEC3}"/>
                    </a:ext>
                  </a:extLst>
                </p:cNvPr>
                <p:cNvSpPr>
                  <a:spLocks noChangeArrowheads="1"/>
                </p:cNvSpPr>
                <p:nvPr/>
              </p:nvSpPr>
              <p:spPr bwMode="gray">
                <a:xfrm>
                  <a:off x="4387" y="2488"/>
                  <a:ext cx="194" cy="57"/>
                </a:xfrm>
                <a:prstGeom prst="ellipse">
                  <a:avLst/>
                </a:pr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96" name="Freeform 513">
                  <a:extLst>
                    <a:ext uri="{FF2B5EF4-FFF2-40B4-BE49-F238E27FC236}">
                      <a16:creationId xmlns:a16="http://schemas.microsoft.com/office/drawing/2014/main" id="{19CC443F-3C33-44F0-A4AF-DD5AB6BDDF7D}"/>
                    </a:ext>
                  </a:extLst>
                </p:cNvPr>
                <p:cNvSpPr>
                  <a:spLocks/>
                </p:cNvSpPr>
                <p:nvPr/>
              </p:nvSpPr>
              <p:spPr bwMode="gray">
                <a:xfrm>
                  <a:off x="4398" y="2512"/>
                  <a:ext cx="172" cy="33"/>
                </a:xfrm>
                <a:custGeom>
                  <a:avLst/>
                  <a:gdLst>
                    <a:gd name="T0" fmla="*/ 70 w 140"/>
                    <a:gd name="T1" fmla="*/ 27 h 27"/>
                    <a:gd name="T2" fmla="*/ 140 w 140"/>
                    <a:gd name="T3" fmla="*/ 14 h 27"/>
                    <a:gd name="T4" fmla="*/ 70 w 140"/>
                    <a:gd name="T5" fmla="*/ 0 h 27"/>
                    <a:gd name="T6" fmla="*/ 0 w 140"/>
                    <a:gd name="T7" fmla="*/ 14 h 27"/>
                    <a:gd name="T8" fmla="*/ 70 w 140"/>
                    <a:gd name="T9" fmla="*/ 27 h 27"/>
                  </a:gdLst>
                  <a:ahLst/>
                  <a:cxnLst>
                    <a:cxn ang="0">
                      <a:pos x="T0" y="T1"/>
                    </a:cxn>
                    <a:cxn ang="0">
                      <a:pos x="T2" y="T3"/>
                    </a:cxn>
                    <a:cxn ang="0">
                      <a:pos x="T4" y="T5"/>
                    </a:cxn>
                    <a:cxn ang="0">
                      <a:pos x="T6" y="T7"/>
                    </a:cxn>
                    <a:cxn ang="0">
                      <a:pos x="T8" y="T9"/>
                    </a:cxn>
                  </a:cxnLst>
                  <a:rect l="0" t="0" r="r" b="b"/>
                  <a:pathLst>
                    <a:path w="140" h="27">
                      <a:moveTo>
                        <a:pt x="70" y="27"/>
                      </a:moveTo>
                      <a:cubicBezTo>
                        <a:pt x="100" y="27"/>
                        <a:pt x="126" y="22"/>
                        <a:pt x="140" y="14"/>
                      </a:cubicBezTo>
                      <a:cubicBezTo>
                        <a:pt x="130" y="6"/>
                        <a:pt x="103" y="0"/>
                        <a:pt x="70" y="0"/>
                      </a:cubicBezTo>
                      <a:cubicBezTo>
                        <a:pt x="37" y="0"/>
                        <a:pt x="10" y="6"/>
                        <a:pt x="0" y="14"/>
                      </a:cubicBezTo>
                      <a:cubicBezTo>
                        <a:pt x="14" y="22"/>
                        <a:pt x="40" y="27"/>
                        <a:pt x="70" y="27"/>
                      </a:cubicBezTo>
                      <a:close/>
                    </a:path>
                  </a:pathLst>
                </a:custGeom>
                <a:solidFill>
                  <a:srgbClr val="6B3F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97" name="Freeform 514">
                  <a:extLst>
                    <a:ext uri="{FF2B5EF4-FFF2-40B4-BE49-F238E27FC236}">
                      <a16:creationId xmlns:a16="http://schemas.microsoft.com/office/drawing/2014/main" id="{E10CA802-2052-4ECB-B0FE-9F143C7047EA}"/>
                    </a:ext>
                  </a:extLst>
                </p:cNvPr>
                <p:cNvSpPr>
                  <a:spLocks/>
                </p:cNvSpPr>
                <p:nvPr/>
              </p:nvSpPr>
              <p:spPr bwMode="gray">
                <a:xfrm>
                  <a:off x="4087" y="2660"/>
                  <a:ext cx="167" cy="42"/>
                </a:xfrm>
                <a:custGeom>
                  <a:avLst/>
                  <a:gdLst>
                    <a:gd name="T0" fmla="*/ 68 w 136"/>
                    <a:gd name="T1" fmla="*/ 12 h 34"/>
                    <a:gd name="T2" fmla="*/ 0 w 136"/>
                    <a:gd name="T3" fmla="*/ 0 h 34"/>
                    <a:gd name="T4" fmla="*/ 0 w 136"/>
                    <a:gd name="T5" fmla="*/ 14 h 34"/>
                    <a:gd name="T6" fmla="*/ 0 w 136"/>
                    <a:gd name="T7" fmla="*/ 14 h 34"/>
                    <a:gd name="T8" fmla="*/ 68 w 136"/>
                    <a:gd name="T9" fmla="*/ 34 h 34"/>
                    <a:gd name="T10" fmla="*/ 136 w 136"/>
                    <a:gd name="T11" fmla="*/ 14 h 34"/>
                    <a:gd name="T12" fmla="*/ 136 w 136"/>
                    <a:gd name="T13" fmla="*/ 0 h 34"/>
                    <a:gd name="T14" fmla="*/ 68 w 136"/>
                    <a:gd name="T15" fmla="*/ 12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34">
                      <a:moveTo>
                        <a:pt x="68" y="12"/>
                      </a:moveTo>
                      <a:cubicBezTo>
                        <a:pt x="38" y="12"/>
                        <a:pt x="13" y="8"/>
                        <a:pt x="0" y="0"/>
                      </a:cubicBezTo>
                      <a:cubicBezTo>
                        <a:pt x="0" y="14"/>
                        <a:pt x="0" y="14"/>
                        <a:pt x="0" y="14"/>
                      </a:cubicBezTo>
                      <a:cubicBezTo>
                        <a:pt x="0" y="14"/>
                        <a:pt x="0" y="14"/>
                        <a:pt x="0" y="14"/>
                      </a:cubicBezTo>
                      <a:cubicBezTo>
                        <a:pt x="0" y="25"/>
                        <a:pt x="30" y="34"/>
                        <a:pt x="68" y="34"/>
                      </a:cubicBezTo>
                      <a:cubicBezTo>
                        <a:pt x="105" y="34"/>
                        <a:pt x="136" y="25"/>
                        <a:pt x="136" y="14"/>
                      </a:cubicBezTo>
                      <a:cubicBezTo>
                        <a:pt x="136" y="0"/>
                        <a:pt x="136" y="0"/>
                        <a:pt x="136" y="0"/>
                      </a:cubicBezTo>
                      <a:cubicBezTo>
                        <a:pt x="123" y="8"/>
                        <a:pt x="97" y="12"/>
                        <a:pt x="68" y="12"/>
                      </a:cubicBezTo>
                      <a:close/>
                    </a:path>
                  </a:pathLst>
                </a:custGeom>
                <a:solidFill>
                  <a:srgbClr val="899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98" name="Freeform 515">
                  <a:extLst>
                    <a:ext uri="{FF2B5EF4-FFF2-40B4-BE49-F238E27FC236}">
                      <a16:creationId xmlns:a16="http://schemas.microsoft.com/office/drawing/2014/main" id="{68686E90-EBFF-4478-9663-651C5F1CD503}"/>
                    </a:ext>
                  </a:extLst>
                </p:cNvPr>
                <p:cNvSpPr>
                  <a:spLocks/>
                </p:cNvSpPr>
                <p:nvPr/>
              </p:nvSpPr>
              <p:spPr bwMode="gray">
                <a:xfrm>
                  <a:off x="4075" y="2495"/>
                  <a:ext cx="191" cy="180"/>
                </a:xfrm>
                <a:custGeom>
                  <a:avLst/>
                  <a:gdLst>
                    <a:gd name="T0" fmla="*/ 0 w 156"/>
                    <a:gd name="T1" fmla="*/ 0 h 147"/>
                    <a:gd name="T2" fmla="*/ 0 w 156"/>
                    <a:gd name="T3" fmla="*/ 124 h 147"/>
                    <a:gd name="T4" fmla="*/ 0 w 156"/>
                    <a:gd name="T5" fmla="*/ 124 h 147"/>
                    <a:gd name="T6" fmla="*/ 78 w 156"/>
                    <a:gd name="T7" fmla="*/ 147 h 147"/>
                    <a:gd name="T8" fmla="*/ 156 w 156"/>
                    <a:gd name="T9" fmla="*/ 124 h 147"/>
                    <a:gd name="T10" fmla="*/ 156 w 156"/>
                    <a:gd name="T11" fmla="*/ 0 h 147"/>
                    <a:gd name="T12" fmla="*/ 0 w 156"/>
                    <a:gd name="T13" fmla="*/ 0 h 147"/>
                  </a:gdLst>
                  <a:ahLst/>
                  <a:cxnLst>
                    <a:cxn ang="0">
                      <a:pos x="T0" y="T1"/>
                    </a:cxn>
                    <a:cxn ang="0">
                      <a:pos x="T2" y="T3"/>
                    </a:cxn>
                    <a:cxn ang="0">
                      <a:pos x="T4" y="T5"/>
                    </a:cxn>
                    <a:cxn ang="0">
                      <a:pos x="T6" y="T7"/>
                    </a:cxn>
                    <a:cxn ang="0">
                      <a:pos x="T8" y="T9"/>
                    </a:cxn>
                    <a:cxn ang="0">
                      <a:pos x="T10" y="T11"/>
                    </a:cxn>
                    <a:cxn ang="0">
                      <a:pos x="T12" y="T13"/>
                    </a:cxn>
                  </a:cxnLst>
                  <a:rect l="0" t="0" r="r" b="b"/>
                  <a:pathLst>
                    <a:path w="156" h="147">
                      <a:moveTo>
                        <a:pt x="0" y="0"/>
                      </a:moveTo>
                      <a:cubicBezTo>
                        <a:pt x="0" y="124"/>
                        <a:pt x="0" y="124"/>
                        <a:pt x="0" y="124"/>
                      </a:cubicBezTo>
                      <a:cubicBezTo>
                        <a:pt x="0" y="124"/>
                        <a:pt x="0" y="124"/>
                        <a:pt x="0" y="124"/>
                      </a:cubicBezTo>
                      <a:cubicBezTo>
                        <a:pt x="0" y="137"/>
                        <a:pt x="35" y="147"/>
                        <a:pt x="78" y="147"/>
                      </a:cubicBezTo>
                      <a:cubicBezTo>
                        <a:pt x="121" y="147"/>
                        <a:pt x="156" y="137"/>
                        <a:pt x="156" y="124"/>
                      </a:cubicBezTo>
                      <a:cubicBezTo>
                        <a:pt x="156" y="0"/>
                        <a:pt x="156" y="0"/>
                        <a:pt x="156" y="0"/>
                      </a:cubicBezTo>
                      <a:lnTo>
                        <a:pt x="0" y="0"/>
                      </a:lnTo>
                      <a:close/>
                    </a:path>
                  </a:pathLst>
                </a:custGeom>
                <a:solidFill>
                  <a:srgbClr val="A0B1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399" name="Oval 516">
                  <a:extLst>
                    <a:ext uri="{FF2B5EF4-FFF2-40B4-BE49-F238E27FC236}">
                      <a16:creationId xmlns:a16="http://schemas.microsoft.com/office/drawing/2014/main" id="{A0C30699-47CD-4CE0-B73E-5537C6D707E8}"/>
                    </a:ext>
                  </a:extLst>
                </p:cNvPr>
                <p:cNvSpPr>
                  <a:spLocks noChangeArrowheads="1"/>
                </p:cNvSpPr>
                <p:nvPr/>
              </p:nvSpPr>
              <p:spPr bwMode="gray">
                <a:xfrm>
                  <a:off x="4075" y="2467"/>
                  <a:ext cx="191" cy="56"/>
                </a:xfrm>
                <a:prstGeom prst="ellipse">
                  <a:avLst/>
                </a:prstGeom>
                <a:solidFill>
                  <a:srgbClr val="7688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00" name="Freeform 517">
                  <a:extLst>
                    <a:ext uri="{FF2B5EF4-FFF2-40B4-BE49-F238E27FC236}">
                      <a16:creationId xmlns:a16="http://schemas.microsoft.com/office/drawing/2014/main" id="{0A5C0389-A489-4598-AC9E-8C152F137B97}"/>
                    </a:ext>
                  </a:extLst>
                </p:cNvPr>
                <p:cNvSpPr>
                  <a:spLocks/>
                </p:cNvSpPr>
                <p:nvPr/>
              </p:nvSpPr>
              <p:spPr bwMode="gray">
                <a:xfrm>
                  <a:off x="4117" y="2353"/>
                  <a:ext cx="57" cy="221"/>
                </a:xfrm>
                <a:custGeom>
                  <a:avLst/>
                  <a:gdLst>
                    <a:gd name="T0" fmla="*/ 6 w 57"/>
                    <a:gd name="T1" fmla="*/ 221 h 221"/>
                    <a:gd name="T2" fmla="*/ 57 w 57"/>
                    <a:gd name="T3" fmla="*/ 220 h 221"/>
                    <a:gd name="T4" fmla="*/ 50 w 57"/>
                    <a:gd name="T5" fmla="*/ 0 h 221"/>
                    <a:gd name="T6" fmla="*/ 0 w 57"/>
                    <a:gd name="T7" fmla="*/ 2 h 221"/>
                    <a:gd name="T8" fmla="*/ 6 w 57"/>
                    <a:gd name="T9" fmla="*/ 221 h 221"/>
                  </a:gdLst>
                  <a:ahLst/>
                  <a:cxnLst>
                    <a:cxn ang="0">
                      <a:pos x="T0" y="T1"/>
                    </a:cxn>
                    <a:cxn ang="0">
                      <a:pos x="T2" y="T3"/>
                    </a:cxn>
                    <a:cxn ang="0">
                      <a:pos x="T4" y="T5"/>
                    </a:cxn>
                    <a:cxn ang="0">
                      <a:pos x="T6" y="T7"/>
                    </a:cxn>
                    <a:cxn ang="0">
                      <a:pos x="T8" y="T9"/>
                    </a:cxn>
                  </a:cxnLst>
                  <a:rect l="0" t="0" r="r" b="b"/>
                  <a:pathLst>
                    <a:path w="57" h="221">
                      <a:moveTo>
                        <a:pt x="6" y="221"/>
                      </a:moveTo>
                      <a:lnTo>
                        <a:pt x="57" y="220"/>
                      </a:lnTo>
                      <a:lnTo>
                        <a:pt x="50" y="0"/>
                      </a:lnTo>
                      <a:lnTo>
                        <a:pt x="0" y="2"/>
                      </a:lnTo>
                      <a:lnTo>
                        <a:pt x="6" y="221"/>
                      </a:lnTo>
                      <a:close/>
                    </a:path>
                  </a:pathLst>
                </a:custGeom>
                <a:solidFill>
                  <a:srgbClr val="9EB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01" name="Freeform 518">
                  <a:extLst>
                    <a:ext uri="{FF2B5EF4-FFF2-40B4-BE49-F238E27FC236}">
                      <a16:creationId xmlns:a16="http://schemas.microsoft.com/office/drawing/2014/main" id="{2099A6E3-7EF1-4B91-B889-CC757B4446BD}"/>
                    </a:ext>
                  </a:extLst>
                </p:cNvPr>
                <p:cNvSpPr>
                  <a:spLocks/>
                </p:cNvSpPr>
                <p:nvPr/>
              </p:nvSpPr>
              <p:spPr bwMode="gray">
                <a:xfrm>
                  <a:off x="4117" y="2325"/>
                  <a:ext cx="50" cy="30"/>
                </a:xfrm>
                <a:custGeom>
                  <a:avLst/>
                  <a:gdLst>
                    <a:gd name="T0" fmla="*/ 16 w 50"/>
                    <a:gd name="T1" fmla="*/ 1 h 30"/>
                    <a:gd name="T2" fmla="*/ 32 w 50"/>
                    <a:gd name="T3" fmla="*/ 0 h 30"/>
                    <a:gd name="T4" fmla="*/ 50 w 50"/>
                    <a:gd name="T5" fmla="*/ 28 h 30"/>
                    <a:gd name="T6" fmla="*/ 0 w 50"/>
                    <a:gd name="T7" fmla="*/ 30 h 30"/>
                    <a:gd name="T8" fmla="*/ 16 w 50"/>
                    <a:gd name="T9" fmla="*/ 1 h 30"/>
                  </a:gdLst>
                  <a:ahLst/>
                  <a:cxnLst>
                    <a:cxn ang="0">
                      <a:pos x="T0" y="T1"/>
                    </a:cxn>
                    <a:cxn ang="0">
                      <a:pos x="T2" y="T3"/>
                    </a:cxn>
                    <a:cxn ang="0">
                      <a:pos x="T4" y="T5"/>
                    </a:cxn>
                    <a:cxn ang="0">
                      <a:pos x="T6" y="T7"/>
                    </a:cxn>
                    <a:cxn ang="0">
                      <a:pos x="T8" y="T9"/>
                    </a:cxn>
                  </a:cxnLst>
                  <a:rect l="0" t="0" r="r" b="b"/>
                  <a:pathLst>
                    <a:path w="50" h="30">
                      <a:moveTo>
                        <a:pt x="16" y="1"/>
                      </a:moveTo>
                      <a:lnTo>
                        <a:pt x="32" y="0"/>
                      </a:lnTo>
                      <a:lnTo>
                        <a:pt x="50" y="28"/>
                      </a:lnTo>
                      <a:lnTo>
                        <a:pt x="0" y="30"/>
                      </a:lnTo>
                      <a:lnTo>
                        <a:pt x="16" y="1"/>
                      </a:ln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02" name="Freeform 519">
                  <a:extLst>
                    <a:ext uri="{FF2B5EF4-FFF2-40B4-BE49-F238E27FC236}">
                      <a16:creationId xmlns:a16="http://schemas.microsoft.com/office/drawing/2014/main" id="{F25A023A-F073-4AA7-8287-C4D8808DAD1B}"/>
                    </a:ext>
                  </a:extLst>
                </p:cNvPr>
                <p:cNvSpPr>
                  <a:spLocks/>
                </p:cNvSpPr>
                <p:nvPr/>
              </p:nvSpPr>
              <p:spPr bwMode="gray">
                <a:xfrm>
                  <a:off x="4131" y="2306"/>
                  <a:ext cx="18" cy="20"/>
                </a:xfrm>
                <a:custGeom>
                  <a:avLst/>
                  <a:gdLst>
                    <a:gd name="T0" fmla="*/ 0 w 18"/>
                    <a:gd name="T1" fmla="*/ 0 h 20"/>
                    <a:gd name="T2" fmla="*/ 18 w 18"/>
                    <a:gd name="T3" fmla="*/ 0 h 20"/>
                    <a:gd name="T4" fmla="*/ 18 w 18"/>
                    <a:gd name="T5" fmla="*/ 19 h 20"/>
                    <a:gd name="T6" fmla="*/ 2 w 18"/>
                    <a:gd name="T7" fmla="*/ 20 h 20"/>
                    <a:gd name="T8" fmla="*/ 0 w 18"/>
                    <a:gd name="T9" fmla="*/ 0 h 20"/>
                  </a:gdLst>
                  <a:ahLst/>
                  <a:cxnLst>
                    <a:cxn ang="0">
                      <a:pos x="T0" y="T1"/>
                    </a:cxn>
                    <a:cxn ang="0">
                      <a:pos x="T2" y="T3"/>
                    </a:cxn>
                    <a:cxn ang="0">
                      <a:pos x="T4" y="T5"/>
                    </a:cxn>
                    <a:cxn ang="0">
                      <a:pos x="T6" y="T7"/>
                    </a:cxn>
                    <a:cxn ang="0">
                      <a:pos x="T8" y="T9"/>
                    </a:cxn>
                  </a:cxnLst>
                  <a:rect l="0" t="0" r="r" b="b"/>
                  <a:pathLst>
                    <a:path w="18" h="20">
                      <a:moveTo>
                        <a:pt x="0" y="0"/>
                      </a:moveTo>
                      <a:lnTo>
                        <a:pt x="18" y="0"/>
                      </a:lnTo>
                      <a:lnTo>
                        <a:pt x="18" y="19"/>
                      </a:lnTo>
                      <a:lnTo>
                        <a:pt x="2" y="20"/>
                      </a:lnTo>
                      <a:lnTo>
                        <a:pt x="0" y="0"/>
                      </a:ln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03" name="Freeform 520">
                  <a:extLst>
                    <a:ext uri="{FF2B5EF4-FFF2-40B4-BE49-F238E27FC236}">
                      <a16:creationId xmlns:a16="http://schemas.microsoft.com/office/drawing/2014/main" id="{DA0D1750-0AED-4B44-BF8C-9583A40CDB5B}"/>
                    </a:ext>
                  </a:extLst>
                </p:cNvPr>
                <p:cNvSpPr>
                  <a:spLocks/>
                </p:cNvSpPr>
                <p:nvPr/>
              </p:nvSpPr>
              <p:spPr bwMode="gray">
                <a:xfrm>
                  <a:off x="4134" y="2292"/>
                  <a:ext cx="12" cy="14"/>
                </a:xfrm>
                <a:custGeom>
                  <a:avLst/>
                  <a:gdLst>
                    <a:gd name="T0" fmla="*/ 1 w 12"/>
                    <a:gd name="T1" fmla="*/ 14 h 14"/>
                    <a:gd name="T2" fmla="*/ 0 w 12"/>
                    <a:gd name="T3" fmla="*/ 3 h 14"/>
                    <a:gd name="T4" fmla="*/ 12 w 12"/>
                    <a:gd name="T5" fmla="*/ 0 h 14"/>
                    <a:gd name="T6" fmla="*/ 12 w 12"/>
                    <a:gd name="T7" fmla="*/ 14 h 14"/>
                    <a:gd name="T8" fmla="*/ 1 w 12"/>
                    <a:gd name="T9" fmla="*/ 14 h 14"/>
                  </a:gdLst>
                  <a:ahLst/>
                  <a:cxnLst>
                    <a:cxn ang="0">
                      <a:pos x="T0" y="T1"/>
                    </a:cxn>
                    <a:cxn ang="0">
                      <a:pos x="T2" y="T3"/>
                    </a:cxn>
                    <a:cxn ang="0">
                      <a:pos x="T4" y="T5"/>
                    </a:cxn>
                    <a:cxn ang="0">
                      <a:pos x="T6" y="T7"/>
                    </a:cxn>
                    <a:cxn ang="0">
                      <a:pos x="T8" y="T9"/>
                    </a:cxn>
                  </a:cxnLst>
                  <a:rect l="0" t="0" r="r" b="b"/>
                  <a:pathLst>
                    <a:path w="12" h="14">
                      <a:moveTo>
                        <a:pt x="1" y="14"/>
                      </a:moveTo>
                      <a:lnTo>
                        <a:pt x="0" y="3"/>
                      </a:lnTo>
                      <a:lnTo>
                        <a:pt x="12" y="0"/>
                      </a:lnTo>
                      <a:lnTo>
                        <a:pt x="12" y="14"/>
                      </a:lnTo>
                      <a:lnTo>
                        <a:pt x="1" y="14"/>
                      </a:lnTo>
                      <a:close/>
                    </a:path>
                  </a:pathLst>
                </a:custGeom>
                <a:solidFill>
                  <a:srgbClr val="9EB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04" name="Freeform 521">
                  <a:extLst>
                    <a:ext uri="{FF2B5EF4-FFF2-40B4-BE49-F238E27FC236}">
                      <a16:creationId xmlns:a16="http://schemas.microsoft.com/office/drawing/2014/main" id="{8884D95B-FDCC-4014-92F4-D3AE3CFFD531}"/>
                    </a:ext>
                  </a:extLst>
                </p:cNvPr>
                <p:cNvSpPr>
                  <a:spLocks/>
                </p:cNvSpPr>
                <p:nvPr/>
              </p:nvSpPr>
              <p:spPr bwMode="gray">
                <a:xfrm>
                  <a:off x="4129" y="2573"/>
                  <a:ext cx="39" cy="12"/>
                </a:xfrm>
                <a:custGeom>
                  <a:avLst/>
                  <a:gdLst>
                    <a:gd name="T0" fmla="*/ 39 w 39"/>
                    <a:gd name="T1" fmla="*/ 0 h 12"/>
                    <a:gd name="T2" fmla="*/ 39 w 39"/>
                    <a:gd name="T3" fmla="*/ 11 h 12"/>
                    <a:gd name="T4" fmla="*/ 0 w 39"/>
                    <a:gd name="T5" fmla="*/ 12 h 12"/>
                    <a:gd name="T6" fmla="*/ 0 w 39"/>
                    <a:gd name="T7" fmla="*/ 1 h 12"/>
                    <a:gd name="T8" fmla="*/ 39 w 39"/>
                    <a:gd name="T9" fmla="*/ 0 h 12"/>
                  </a:gdLst>
                  <a:ahLst/>
                  <a:cxnLst>
                    <a:cxn ang="0">
                      <a:pos x="T0" y="T1"/>
                    </a:cxn>
                    <a:cxn ang="0">
                      <a:pos x="T2" y="T3"/>
                    </a:cxn>
                    <a:cxn ang="0">
                      <a:pos x="T4" y="T5"/>
                    </a:cxn>
                    <a:cxn ang="0">
                      <a:pos x="T6" y="T7"/>
                    </a:cxn>
                    <a:cxn ang="0">
                      <a:pos x="T8" y="T9"/>
                    </a:cxn>
                  </a:cxnLst>
                  <a:rect l="0" t="0" r="r" b="b"/>
                  <a:pathLst>
                    <a:path w="39" h="12">
                      <a:moveTo>
                        <a:pt x="39" y="0"/>
                      </a:moveTo>
                      <a:lnTo>
                        <a:pt x="39" y="11"/>
                      </a:lnTo>
                      <a:lnTo>
                        <a:pt x="0" y="12"/>
                      </a:lnTo>
                      <a:lnTo>
                        <a:pt x="0" y="1"/>
                      </a:lnTo>
                      <a:lnTo>
                        <a:pt x="39" y="0"/>
                      </a:lnTo>
                      <a:close/>
                    </a:path>
                  </a:pathLst>
                </a:custGeom>
                <a:solidFill>
                  <a:srgbClr val="3C57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05" name="Freeform 522">
                  <a:extLst>
                    <a:ext uri="{FF2B5EF4-FFF2-40B4-BE49-F238E27FC236}">
                      <a16:creationId xmlns:a16="http://schemas.microsoft.com/office/drawing/2014/main" id="{E2BC60E5-3B7A-4CAD-86B9-946EC7C564B4}"/>
                    </a:ext>
                  </a:extLst>
                </p:cNvPr>
                <p:cNvSpPr>
                  <a:spLocks/>
                </p:cNvSpPr>
                <p:nvPr/>
              </p:nvSpPr>
              <p:spPr bwMode="gray">
                <a:xfrm>
                  <a:off x="4083" y="2393"/>
                  <a:ext cx="56" cy="208"/>
                </a:xfrm>
                <a:custGeom>
                  <a:avLst/>
                  <a:gdLst>
                    <a:gd name="T0" fmla="*/ 9 w 56"/>
                    <a:gd name="T1" fmla="*/ 208 h 208"/>
                    <a:gd name="T2" fmla="*/ 56 w 56"/>
                    <a:gd name="T3" fmla="*/ 206 h 208"/>
                    <a:gd name="T4" fmla="*/ 46 w 56"/>
                    <a:gd name="T5" fmla="*/ 0 h 208"/>
                    <a:gd name="T6" fmla="*/ 0 w 56"/>
                    <a:gd name="T7" fmla="*/ 3 h 208"/>
                    <a:gd name="T8" fmla="*/ 9 w 56"/>
                    <a:gd name="T9" fmla="*/ 208 h 208"/>
                  </a:gdLst>
                  <a:ahLst/>
                  <a:cxnLst>
                    <a:cxn ang="0">
                      <a:pos x="T0" y="T1"/>
                    </a:cxn>
                    <a:cxn ang="0">
                      <a:pos x="T2" y="T3"/>
                    </a:cxn>
                    <a:cxn ang="0">
                      <a:pos x="T4" y="T5"/>
                    </a:cxn>
                    <a:cxn ang="0">
                      <a:pos x="T6" y="T7"/>
                    </a:cxn>
                    <a:cxn ang="0">
                      <a:pos x="T8" y="T9"/>
                    </a:cxn>
                  </a:cxnLst>
                  <a:rect l="0" t="0" r="r" b="b"/>
                  <a:pathLst>
                    <a:path w="56" h="208">
                      <a:moveTo>
                        <a:pt x="9" y="208"/>
                      </a:moveTo>
                      <a:lnTo>
                        <a:pt x="56" y="206"/>
                      </a:lnTo>
                      <a:lnTo>
                        <a:pt x="46" y="0"/>
                      </a:lnTo>
                      <a:lnTo>
                        <a:pt x="0" y="3"/>
                      </a:lnTo>
                      <a:lnTo>
                        <a:pt x="9" y="208"/>
                      </a:lnTo>
                      <a:close/>
                    </a:path>
                  </a:pathLst>
                </a:custGeom>
                <a:solidFill>
                  <a:srgbClr val="FFD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06" name="Freeform 523">
                  <a:extLst>
                    <a:ext uri="{FF2B5EF4-FFF2-40B4-BE49-F238E27FC236}">
                      <a16:creationId xmlns:a16="http://schemas.microsoft.com/office/drawing/2014/main" id="{835BB32D-45B3-4DCD-BA29-3B8280357D1A}"/>
                    </a:ext>
                  </a:extLst>
                </p:cNvPr>
                <p:cNvSpPr>
                  <a:spLocks/>
                </p:cNvSpPr>
                <p:nvPr/>
              </p:nvSpPr>
              <p:spPr bwMode="gray">
                <a:xfrm>
                  <a:off x="4083" y="2368"/>
                  <a:ext cx="46" cy="28"/>
                </a:xfrm>
                <a:custGeom>
                  <a:avLst/>
                  <a:gdLst>
                    <a:gd name="T0" fmla="*/ 15 w 46"/>
                    <a:gd name="T1" fmla="*/ 1 h 28"/>
                    <a:gd name="T2" fmla="*/ 28 w 46"/>
                    <a:gd name="T3" fmla="*/ 0 h 28"/>
                    <a:gd name="T4" fmla="*/ 46 w 46"/>
                    <a:gd name="T5" fmla="*/ 25 h 28"/>
                    <a:gd name="T6" fmla="*/ 0 w 46"/>
                    <a:gd name="T7" fmla="*/ 28 h 28"/>
                    <a:gd name="T8" fmla="*/ 15 w 46"/>
                    <a:gd name="T9" fmla="*/ 1 h 28"/>
                  </a:gdLst>
                  <a:ahLst/>
                  <a:cxnLst>
                    <a:cxn ang="0">
                      <a:pos x="T0" y="T1"/>
                    </a:cxn>
                    <a:cxn ang="0">
                      <a:pos x="T2" y="T3"/>
                    </a:cxn>
                    <a:cxn ang="0">
                      <a:pos x="T4" y="T5"/>
                    </a:cxn>
                    <a:cxn ang="0">
                      <a:pos x="T6" y="T7"/>
                    </a:cxn>
                    <a:cxn ang="0">
                      <a:pos x="T8" y="T9"/>
                    </a:cxn>
                  </a:cxnLst>
                  <a:rect l="0" t="0" r="r" b="b"/>
                  <a:pathLst>
                    <a:path w="46" h="28">
                      <a:moveTo>
                        <a:pt x="15" y="1"/>
                      </a:moveTo>
                      <a:lnTo>
                        <a:pt x="28" y="0"/>
                      </a:lnTo>
                      <a:lnTo>
                        <a:pt x="46" y="25"/>
                      </a:lnTo>
                      <a:lnTo>
                        <a:pt x="0" y="28"/>
                      </a:lnTo>
                      <a:lnTo>
                        <a:pt x="15" y="1"/>
                      </a:lnTo>
                      <a:close/>
                    </a:path>
                  </a:pathLst>
                </a:custGeom>
                <a:solidFill>
                  <a:srgbClr val="3C57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407" name="Freeform 524">
                  <a:extLst>
                    <a:ext uri="{FF2B5EF4-FFF2-40B4-BE49-F238E27FC236}">
                      <a16:creationId xmlns:a16="http://schemas.microsoft.com/office/drawing/2014/main" id="{0A45292D-6F6A-4971-9BA8-7F5409EECB9E}"/>
                    </a:ext>
                  </a:extLst>
                </p:cNvPr>
                <p:cNvSpPr>
                  <a:spLocks/>
                </p:cNvSpPr>
                <p:nvPr/>
              </p:nvSpPr>
              <p:spPr bwMode="gray">
                <a:xfrm>
                  <a:off x="4097" y="2350"/>
                  <a:ext cx="14" cy="19"/>
                </a:xfrm>
                <a:custGeom>
                  <a:avLst/>
                  <a:gdLst>
                    <a:gd name="T0" fmla="*/ 0 w 14"/>
                    <a:gd name="T1" fmla="*/ 0 h 19"/>
                    <a:gd name="T2" fmla="*/ 12 w 14"/>
                    <a:gd name="T3" fmla="*/ 0 h 19"/>
                    <a:gd name="T4" fmla="*/ 14 w 14"/>
                    <a:gd name="T5" fmla="*/ 18 h 19"/>
                    <a:gd name="T6" fmla="*/ 1 w 14"/>
                    <a:gd name="T7" fmla="*/ 19 h 19"/>
                    <a:gd name="T8" fmla="*/ 0 w 14"/>
                    <a:gd name="T9" fmla="*/ 0 h 19"/>
                  </a:gdLst>
                  <a:ahLst/>
                  <a:cxnLst>
                    <a:cxn ang="0">
                      <a:pos x="T0" y="T1"/>
                    </a:cxn>
                    <a:cxn ang="0">
                      <a:pos x="T2" y="T3"/>
                    </a:cxn>
                    <a:cxn ang="0">
                      <a:pos x="T4" y="T5"/>
                    </a:cxn>
                    <a:cxn ang="0">
                      <a:pos x="T6" y="T7"/>
                    </a:cxn>
                    <a:cxn ang="0">
                      <a:pos x="T8" y="T9"/>
                    </a:cxn>
                  </a:cxnLst>
                  <a:rect l="0" t="0" r="r" b="b"/>
                  <a:pathLst>
                    <a:path w="14" h="19">
                      <a:moveTo>
                        <a:pt x="0" y="0"/>
                      </a:moveTo>
                      <a:lnTo>
                        <a:pt x="12" y="0"/>
                      </a:lnTo>
                      <a:lnTo>
                        <a:pt x="14" y="18"/>
                      </a:lnTo>
                      <a:lnTo>
                        <a:pt x="1" y="19"/>
                      </a:lnTo>
                      <a:lnTo>
                        <a:pt x="0" y="0"/>
                      </a:lnTo>
                      <a:close/>
                    </a:path>
                  </a:pathLst>
                </a:custGeom>
                <a:solidFill>
                  <a:srgbClr val="3C57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grpSp>
          <p:sp>
            <p:nvSpPr>
              <p:cNvPr id="1094" name="Freeform 526">
                <a:extLst>
                  <a:ext uri="{FF2B5EF4-FFF2-40B4-BE49-F238E27FC236}">
                    <a16:creationId xmlns:a16="http://schemas.microsoft.com/office/drawing/2014/main" id="{D5D8253F-1976-4F8F-A256-CC18D8A47B4B}"/>
                  </a:ext>
                </a:extLst>
              </p:cNvPr>
              <p:cNvSpPr>
                <a:spLocks/>
              </p:cNvSpPr>
              <p:nvPr/>
            </p:nvSpPr>
            <p:spPr bwMode="gray">
              <a:xfrm>
                <a:off x="4097" y="2337"/>
                <a:ext cx="10" cy="13"/>
              </a:xfrm>
              <a:custGeom>
                <a:avLst/>
                <a:gdLst>
                  <a:gd name="T0" fmla="*/ 1 w 10"/>
                  <a:gd name="T1" fmla="*/ 13 h 13"/>
                  <a:gd name="T2" fmla="*/ 0 w 10"/>
                  <a:gd name="T3" fmla="*/ 4 h 13"/>
                  <a:gd name="T4" fmla="*/ 9 w 10"/>
                  <a:gd name="T5" fmla="*/ 0 h 13"/>
                  <a:gd name="T6" fmla="*/ 10 w 10"/>
                  <a:gd name="T7" fmla="*/ 13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lnTo>
                      <a:pt x="0" y="4"/>
                    </a:lnTo>
                    <a:lnTo>
                      <a:pt x="9" y="0"/>
                    </a:lnTo>
                    <a:lnTo>
                      <a:pt x="10" y="13"/>
                    </a:lnTo>
                    <a:lnTo>
                      <a:pt x="1" y="13"/>
                    </a:lnTo>
                    <a:close/>
                  </a:path>
                </a:pathLst>
              </a:custGeom>
              <a:solidFill>
                <a:srgbClr val="8CD0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095" name="Freeform 527">
                <a:extLst>
                  <a:ext uri="{FF2B5EF4-FFF2-40B4-BE49-F238E27FC236}">
                    <a16:creationId xmlns:a16="http://schemas.microsoft.com/office/drawing/2014/main" id="{B4E5478D-79E1-4D9C-8269-DA256062A5FB}"/>
                  </a:ext>
                </a:extLst>
              </p:cNvPr>
              <p:cNvSpPr>
                <a:spLocks/>
              </p:cNvSpPr>
              <p:nvPr/>
            </p:nvSpPr>
            <p:spPr bwMode="gray">
              <a:xfrm>
                <a:off x="4095" y="2600"/>
                <a:ext cx="39" cy="14"/>
              </a:xfrm>
              <a:custGeom>
                <a:avLst/>
                <a:gdLst>
                  <a:gd name="T0" fmla="*/ 0 w 39"/>
                  <a:gd name="T1" fmla="*/ 1 h 14"/>
                  <a:gd name="T2" fmla="*/ 38 w 39"/>
                  <a:gd name="T3" fmla="*/ 0 h 14"/>
                  <a:gd name="T4" fmla="*/ 39 w 39"/>
                  <a:gd name="T5" fmla="*/ 12 h 14"/>
                  <a:gd name="T6" fmla="*/ 1 w 39"/>
                  <a:gd name="T7" fmla="*/ 14 h 14"/>
                  <a:gd name="T8" fmla="*/ 0 w 39"/>
                  <a:gd name="T9" fmla="*/ 1 h 14"/>
                </a:gdLst>
                <a:ahLst/>
                <a:cxnLst>
                  <a:cxn ang="0">
                    <a:pos x="T0" y="T1"/>
                  </a:cxn>
                  <a:cxn ang="0">
                    <a:pos x="T2" y="T3"/>
                  </a:cxn>
                  <a:cxn ang="0">
                    <a:pos x="T4" y="T5"/>
                  </a:cxn>
                  <a:cxn ang="0">
                    <a:pos x="T6" y="T7"/>
                  </a:cxn>
                  <a:cxn ang="0">
                    <a:pos x="T8" y="T9"/>
                  </a:cxn>
                </a:cxnLst>
                <a:rect l="0" t="0" r="r" b="b"/>
                <a:pathLst>
                  <a:path w="39" h="14">
                    <a:moveTo>
                      <a:pt x="0" y="1"/>
                    </a:moveTo>
                    <a:lnTo>
                      <a:pt x="38" y="0"/>
                    </a:lnTo>
                    <a:lnTo>
                      <a:pt x="39" y="12"/>
                    </a:lnTo>
                    <a:lnTo>
                      <a:pt x="1" y="14"/>
                    </a:lnTo>
                    <a:lnTo>
                      <a:pt x="0" y="1"/>
                    </a:lnTo>
                    <a:close/>
                  </a:path>
                </a:pathLst>
              </a:custGeom>
              <a:solidFill>
                <a:srgbClr val="3C57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096" name="Freeform 528">
                <a:extLst>
                  <a:ext uri="{FF2B5EF4-FFF2-40B4-BE49-F238E27FC236}">
                    <a16:creationId xmlns:a16="http://schemas.microsoft.com/office/drawing/2014/main" id="{1F84C3FF-1BB2-43E2-B48B-807DD31F37CE}"/>
                  </a:ext>
                </a:extLst>
              </p:cNvPr>
              <p:cNvSpPr>
                <a:spLocks/>
              </p:cNvSpPr>
              <p:nvPr/>
            </p:nvSpPr>
            <p:spPr bwMode="gray">
              <a:xfrm>
                <a:off x="4079" y="2326"/>
                <a:ext cx="50" cy="68"/>
              </a:xfrm>
              <a:custGeom>
                <a:avLst/>
                <a:gdLst>
                  <a:gd name="T0" fmla="*/ 46 w 50"/>
                  <a:gd name="T1" fmla="*/ 0 h 68"/>
                  <a:gd name="T2" fmla="*/ 0 w 50"/>
                  <a:gd name="T3" fmla="*/ 2 h 68"/>
                  <a:gd name="T4" fmla="*/ 2 w 50"/>
                  <a:gd name="T5" fmla="*/ 68 h 68"/>
                  <a:gd name="T6" fmla="*/ 50 w 50"/>
                  <a:gd name="T7" fmla="*/ 66 h 68"/>
                  <a:gd name="T8" fmla="*/ 46 w 50"/>
                  <a:gd name="T9" fmla="*/ 0 h 68"/>
                </a:gdLst>
                <a:ahLst/>
                <a:cxnLst>
                  <a:cxn ang="0">
                    <a:pos x="T0" y="T1"/>
                  </a:cxn>
                  <a:cxn ang="0">
                    <a:pos x="T2" y="T3"/>
                  </a:cxn>
                  <a:cxn ang="0">
                    <a:pos x="T4" y="T5"/>
                  </a:cxn>
                  <a:cxn ang="0">
                    <a:pos x="T6" y="T7"/>
                  </a:cxn>
                  <a:cxn ang="0">
                    <a:pos x="T8" y="T9"/>
                  </a:cxn>
                </a:cxnLst>
                <a:rect l="0" t="0" r="r" b="b"/>
                <a:pathLst>
                  <a:path w="50" h="68">
                    <a:moveTo>
                      <a:pt x="46" y="0"/>
                    </a:moveTo>
                    <a:lnTo>
                      <a:pt x="0" y="2"/>
                    </a:lnTo>
                    <a:lnTo>
                      <a:pt x="2" y="68"/>
                    </a:lnTo>
                    <a:lnTo>
                      <a:pt x="50" y="66"/>
                    </a:lnTo>
                    <a:lnTo>
                      <a:pt x="46" y="0"/>
                    </a:lnTo>
                    <a:close/>
                  </a:path>
                </a:pathLst>
              </a:custGeom>
              <a:solidFill>
                <a:srgbClr val="FFD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097" name="Freeform 529">
                <a:extLst>
                  <a:ext uri="{FF2B5EF4-FFF2-40B4-BE49-F238E27FC236}">
                    <a16:creationId xmlns:a16="http://schemas.microsoft.com/office/drawing/2014/main" id="{9BD8608D-796F-4110-9C03-6CB66BD36408}"/>
                  </a:ext>
                </a:extLst>
              </p:cNvPr>
              <p:cNvSpPr>
                <a:spLocks/>
              </p:cNvSpPr>
              <p:nvPr/>
            </p:nvSpPr>
            <p:spPr bwMode="gray">
              <a:xfrm>
                <a:off x="4065" y="2342"/>
                <a:ext cx="15" cy="99"/>
              </a:xfrm>
              <a:custGeom>
                <a:avLst/>
                <a:gdLst>
                  <a:gd name="T0" fmla="*/ 15 w 15"/>
                  <a:gd name="T1" fmla="*/ 7 h 99"/>
                  <a:gd name="T2" fmla="*/ 14 w 15"/>
                  <a:gd name="T3" fmla="*/ 0 h 99"/>
                  <a:gd name="T4" fmla="*/ 0 w 15"/>
                  <a:gd name="T5" fmla="*/ 0 h 99"/>
                  <a:gd name="T6" fmla="*/ 5 w 15"/>
                  <a:gd name="T7" fmla="*/ 99 h 99"/>
                  <a:gd name="T8" fmla="*/ 14 w 15"/>
                  <a:gd name="T9" fmla="*/ 99 h 99"/>
                  <a:gd name="T10" fmla="*/ 9 w 15"/>
                  <a:gd name="T11" fmla="*/ 7 h 99"/>
                  <a:gd name="T12" fmla="*/ 15 w 15"/>
                  <a:gd name="T13" fmla="*/ 7 h 99"/>
                </a:gdLst>
                <a:ahLst/>
                <a:cxnLst>
                  <a:cxn ang="0">
                    <a:pos x="T0" y="T1"/>
                  </a:cxn>
                  <a:cxn ang="0">
                    <a:pos x="T2" y="T3"/>
                  </a:cxn>
                  <a:cxn ang="0">
                    <a:pos x="T4" y="T5"/>
                  </a:cxn>
                  <a:cxn ang="0">
                    <a:pos x="T6" y="T7"/>
                  </a:cxn>
                  <a:cxn ang="0">
                    <a:pos x="T8" y="T9"/>
                  </a:cxn>
                  <a:cxn ang="0">
                    <a:pos x="T10" y="T11"/>
                  </a:cxn>
                  <a:cxn ang="0">
                    <a:pos x="T12" y="T13"/>
                  </a:cxn>
                </a:cxnLst>
                <a:rect l="0" t="0" r="r" b="b"/>
                <a:pathLst>
                  <a:path w="15" h="99">
                    <a:moveTo>
                      <a:pt x="15" y="7"/>
                    </a:moveTo>
                    <a:lnTo>
                      <a:pt x="14" y="0"/>
                    </a:lnTo>
                    <a:lnTo>
                      <a:pt x="0" y="0"/>
                    </a:lnTo>
                    <a:lnTo>
                      <a:pt x="5" y="99"/>
                    </a:lnTo>
                    <a:lnTo>
                      <a:pt x="14" y="99"/>
                    </a:lnTo>
                    <a:lnTo>
                      <a:pt x="9" y="7"/>
                    </a:lnTo>
                    <a:lnTo>
                      <a:pt x="15" y="7"/>
                    </a:lnTo>
                    <a:close/>
                  </a:path>
                </a:pathLst>
              </a:custGeom>
              <a:solidFill>
                <a:srgbClr val="5E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098" name="Freeform 530">
                <a:extLst>
                  <a:ext uri="{FF2B5EF4-FFF2-40B4-BE49-F238E27FC236}">
                    <a16:creationId xmlns:a16="http://schemas.microsoft.com/office/drawing/2014/main" id="{EFC88EC7-40A0-40FE-8021-9D2058B038F5}"/>
                  </a:ext>
                </a:extLst>
              </p:cNvPr>
              <p:cNvSpPr>
                <a:spLocks/>
              </p:cNvSpPr>
              <p:nvPr/>
            </p:nvSpPr>
            <p:spPr bwMode="gray">
              <a:xfrm>
                <a:off x="4169" y="2374"/>
                <a:ext cx="42" cy="205"/>
              </a:xfrm>
              <a:custGeom>
                <a:avLst/>
                <a:gdLst>
                  <a:gd name="T0" fmla="*/ 40 w 42"/>
                  <a:gd name="T1" fmla="*/ 205 h 205"/>
                  <a:gd name="T2" fmla="*/ 0 w 42"/>
                  <a:gd name="T3" fmla="*/ 204 h 205"/>
                  <a:gd name="T4" fmla="*/ 3 w 42"/>
                  <a:gd name="T5" fmla="*/ 0 h 205"/>
                  <a:gd name="T6" fmla="*/ 42 w 42"/>
                  <a:gd name="T7" fmla="*/ 1 h 205"/>
                  <a:gd name="T8" fmla="*/ 40 w 42"/>
                  <a:gd name="T9" fmla="*/ 205 h 205"/>
                </a:gdLst>
                <a:ahLst/>
                <a:cxnLst>
                  <a:cxn ang="0">
                    <a:pos x="T0" y="T1"/>
                  </a:cxn>
                  <a:cxn ang="0">
                    <a:pos x="T2" y="T3"/>
                  </a:cxn>
                  <a:cxn ang="0">
                    <a:pos x="T4" y="T5"/>
                  </a:cxn>
                  <a:cxn ang="0">
                    <a:pos x="T6" y="T7"/>
                  </a:cxn>
                  <a:cxn ang="0">
                    <a:pos x="T8" y="T9"/>
                  </a:cxn>
                </a:cxnLst>
                <a:rect l="0" t="0" r="r" b="b"/>
                <a:pathLst>
                  <a:path w="42" h="205">
                    <a:moveTo>
                      <a:pt x="40" y="205"/>
                    </a:moveTo>
                    <a:lnTo>
                      <a:pt x="0" y="204"/>
                    </a:lnTo>
                    <a:lnTo>
                      <a:pt x="3" y="0"/>
                    </a:lnTo>
                    <a:lnTo>
                      <a:pt x="42" y="1"/>
                    </a:lnTo>
                    <a:lnTo>
                      <a:pt x="40" y="205"/>
                    </a:lnTo>
                    <a:close/>
                  </a:path>
                </a:pathLst>
              </a:cu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099" name="Freeform 531">
                <a:extLst>
                  <a:ext uri="{FF2B5EF4-FFF2-40B4-BE49-F238E27FC236}">
                    <a16:creationId xmlns:a16="http://schemas.microsoft.com/office/drawing/2014/main" id="{7429D28E-CD6A-48CA-B700-4F887D91AD28}"/>
                  </a:ext>
                </a:extLst>
              </p:cNvPr>
              <p:cNvSpPr>
                <a:spLocks/>
              </p:cNvSpPr>
              <p:nvPr/>
            </p:nvSpPr>
            <p:spPr bwMode="gray">
              <a:xfrm>
                <a:off x="4172" y="2347"/>
                <a:ext cx="39" cy="28"/>
              </a:xfrm>
              <a:custGeom>
                <a:avLst/>
                <a:gdLst>
                  <a:gd name="T0" fmla="*/ 24 w 39"/>
                  <a:gd name="T1" fmla="*/ 1 h 28"/>
                  <a:gd name="T2" fmla="*/ 15 w 39"/>
                  <a:gd name="T3" fmla="*/ 0 h 28"/>
                  <a:gd name="T4" fmla="*/ 0 w 39"/>
                  <a:gd name="T5" fmla="*/ 27 h 28"/>
                  <a:gd name="T6" fmla="*/ 39 w 39"/>
                  <a:gd name="T7" fmla="*/ 28 h 28"/>
                  <a:gd name="T8" fmla="*/ 24 w 39"/>
                  <a:gd name="T9" fmla="*/ 1 h 28"/>
                </a:gdLst>
                <a:ahLst/>
                <a:cxnLst>
                  <a:cxn ang="0">
                    <a:pos x="T0" y="T1"/>
                  </a:cxn>
                  <a:cxn ang="0">
                    <a:pos x="T2" y="T3"/>
                  </a:cxn>
                  <a:cxn ang="0">
                    <a:pos x="T4" y="T5"/>
                  </a:cxn>
                  <a:cxn ang="0">
                    <a:pos x="T6" y="T7"/>
                  </a:cxn>
                  <a:cxn ang="0">
                    <a:pos x="T8" y="T9"/>
                  </a:cxn>
                </a:cxnLst>
                <a:rect l="0" t="0" r="r" b="b"/>
                <a:pathLst>
                  <a:path w="39" h="28">
                    <a:moveTo>
                      <a:pt x="24" y="1"/>
                    </a:moveTo>
                    <a:lnTo>
                      <a:pt x="15" y="0"/>
                    </a:lnTo>
                    <a:lnTo>
                      <a:pt x="0" y="27"/>
                    </a:lnTo>
                    <a:lnTo>
                      <a:pt x="39" y="28"/>
                    </a:lnTo>
                    <a:lnTo>
                      <a:pt x="24" y="1"/>
                    </a:lnTo>
                    <a:close/>
                  </a:path>
                </a:pathLst>
              </a:custGeom>
              <a:solidFill>
                <a:srgbClr val="3C57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00" name="Freeform 532">
                <a:extLst>
                  <a:ext uri="{FF2B5EF4-FFF2-40B4-BE49-F238E27FC236}">
                    <a16:creationId xmlns:a16="http://schemas.microsoft.com/office/drawing/2014/main" id="{5BF02CB5-A464-40B6-B0D2-2251B9BB5760}"/>
                  </a:ext>
                </a:extLst>
              </p:cNvPr>
              <p:cNvSpPr>
                <a:spLocks/>
              </p:cNvSpPr>
              <p:nvPr/>
            </p:nvSpPr>
            <p:spPr bwMode="gray">
              <a:xfrm>
                <a:off x="4187" y="2330"/>
                <a:ext cx="9" cy="18"/>
              </a:xfrm>
              <a:custGeom>
                <a:avLst/>
                <a:gdLst>
                  <a:gd name="T0" fmla="*/ 9 w 9"/>
                  <a:gd name="T1" fmla="*/ 0 h 18"/>
                  <a:gd name="T2" fmla="*/ 0 w 9"/>
                  <a:gd name="T3" fmla="*/ 0 h 18"/>
                  <a:gd name="T4" fmla="*/ 0 w 9"/>
                  <a:gd name="T5" fmla="*/ 17 h 18"/>
                  <a:gd name="T6" fmla="*/ 9 w 9"/>
                  <a:gd name="T7" fmla="*/ 18 h 18"/>
                  <a:gd name="T8" fmla="*/ 9 w 9"/>
                  <a:gd name="T9" fmla="*/ 0 h 18"/>
                </a:gdLst>
                <a:ahLst/>
                <a:cxnLst>
                  <a:cxn ang="0">
                    <a:pos x="T0" y="T1"/>
                  </a:cxn>
                  <a:cxn ang="0">
                    <a:pos x="T2" y="T3"/>
                  </a:cxn>
                  <a:cxn ang="0">
                    <a:pos x="T4" y="T5"/>
                  </a:cxn>
                  <a:cxn ang="0">
                    <a:pos x="T6" y="T7"/>
                  </a:cxn>
                  <a:cxn ang="0">
                    <a:pos x="T8" y="T9"/>
                  </a:cxn>
                </a:cxnLst>
                <a:rect l="0" t="0" r="r" b="b"/>
                <a:pathLst>
                  <a:path w="9" h="18">
                    <a:moveTo>
                      <a:pt x="9" y="0"/>
                    </a:moveTo>
                    <a:lnTo>
                      <a:pt x="0" y="0"/>
                    </a:lnTo>
                    <a:lnTo>
                      <a:pt x="0" y="17"/>
                    </a:lnTo>
                    <a:lnTo>
                      <a:pt x="9" y="18"/>
                    </a:lnTo>
                    <a:lnTo>
                      <a:pt x="9" y="0"/>
                    </a:lnTo>
                    <a:close/>
                  </a:path>
                </a:pathLst>
              </a:custGeom>
              <a:solidFill>
                <a:srgbClr val="3C57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01" name="Freeform 533">
                <a:extLst>
                  <a:ext uri="{FF2B5EF4-FFF2-40B4-BE49-F238E27FC236}">
                    <a16:creationId xmlns:a16="http://schemas.microsoft.com/office/drawing/2014/main" id="{44FE0AF4-3B77-4760-805F-CD38F2C1CD73}"/>
                  </a:ext>
                </a:extLst>
              </p:cNvPr>
              <p:cNvSpPr>
                <a:spLocks/>
              </p:cNvSpPr>
              <p:nvPr/>
            </p:nvSpPr>
            <p:spPr bwMode="gray">
              <a:xfrm>
                <a:off x="4189" y="2316"/>
                <a:ext cx="7" cy="14"/>
              </a:xfrm>
              <a:custGeom>
                <a:avLst/>
                <a:gdLst>
                  <a:gd name="T0" fmla="*/ 7 w 7"/>
                  <a:gd name="T1" fmla="*/ 14 h 14"/>
                  <a:gd name="T2" fmla="*/ 7 w 7"/>
                  <a:gd name="T3" fmla="*/ 4 h 14"/>
                  <a:gd name="T4" fmla="*/ 0 w 7"/>
                  <a:gd name="T5" fmla="*/ 0 h 14"/>
                  <a:gd name="T6" fmla="*/ 0 w 7"/>
                  <a:gd name="T7" fmla="*/ 14 h 14"/>
                  <a:gd name="T8" fmla="*/ 7 w 7"/>
                  <a:gd name="T9" fmla="*/ 14 h 14"/>
                </a:gdLst>
                <a:ahLst/>
                <a:cxnLst>
                  <a:cxn ang="0">
                    <a:pos x="T0" y="T1"/>
                  </a:cxn>
                  <a:cxn ang="0">
                    <a:pos x="T2" y="T3"/>
                  </a:cxn>
                  <a:cxn ang="0">
                    <a:pos x="T4" y="T5"/>
                  </a:cxn>
                  <a:cxn ang="0">
                    <a:pos x="T6" y="T7"/>
                  </a:cxn>
                  <a:cxn ang="0">
                    <a:pos x="T8" y="T9"/>
                  </a:cxn>
                </a:cxnLst>
                <a:rect l="0" t="0" r="r" b="b"/>
                <a:pathLst>
                  <a:path w="7" h="14">
                    <a:moveTo>
                      <a:pt x="7" y="14"/>
                    </a:moveTo>
                    <a:lnTo>
                      <a:pt x="7" y="4"/>
                    </a:lnTo>
                    <a:lnTo>
                      <a:pt x="0" y="0"/>
                    </a:lnTo>
                    <a:lnTo>
                      <a:pt x="0" y="14"/>
                    </a:lnTo>
                    <a:lnTo>
                      <a:pt x="7" y="14"/>
                    </a:lnTo>
                    <a:close/>
                  </a:path>
                </a:pathLst>
              </a:custGeom>
              <a:solidFill>
                <a:srgbClr val="8CD0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02" name="Freeform 534">
                <a:extLst>
                  <a:ext uri="{FF2B5EF4-FFF2-40B4-BE49-F238E27FC236}">
                    <a16:creationId xmlns:a16="http://schemas.microsoft.com/office/drawing/2014/main" id="{D3DB3F48-B69A-4397-A639-D75D6E28A7B0}"/>
                  </a:ext>
                </a:extLst>
              </p:cNvPr>
              <p:cNvSpPr>
                <a:spLocks/>
              </p:cNvSpPr>
              <p:nvPr/>
            </p:nvSpPr>
            <p:spPr bwMode="gray">
              <a:xfrm>
                <a:off x="4176" y="2579"/>
                <a:ext cx="31" cy="14"/>
              </a:xfrm>
              <a:custGeom>
                <a:avLst/>
                <a:gdLst>
                  <a:gd name="T0" fmla="*/ 31 w 31"/>
                  <a:gd name="T1" fmla="*/ 2 h 14"/>
                  <a:gd name="T2" fmla="*/ 0 w 31"/>
                  <a:gd name="T3" fmla="*/ 0 h 14"/>
                  <a:gd name="T4" fmla="*/ 0 w 31"/>
                  <a:gd name="T5" fmla="*/ 13 h 14"/>
                  <a:gd name="T6" fmla="*/ 31 w 31"/>
                  <a:gd name="T7" fmla="*/ 14 h 14"/>
                  <a:gd name="T8" fmla="*/ 31 w 31"/>
                  <a:gd name="T9" fmla="*/ 2 h 14"/>
                </a:gdLst>
                <a:ahLst/>
                <a:cxnLst>
                  <a:cxn ang="0">
                    <a:pos x="T0" y="T1"/>
                  </a:cxn>
                  <a:cxn ang="0">
                    <a:pos x="T2" y="T3"/>
                  </a:cxn>
                  <a:cxn ang="0">
                    <a:pos x="T4" y="T5"/>
                  </a:cxn>
                  <a:cxn ang="0">
                    <a:pos x="T6" y="T7"/>
                  </a:cxn>
                  <a:cxn ang="0">
                    <a:pos x="T8" y="T9"/>
                  </a:cxn>
                </a:cxnLst>
                <a:rect l="0" t="0" r="r" b="b"/>
                <a:pathLst>
                  <a:path w="31" h="14">
                    <a:moveTo>
                      <a:pt x="31" y="2"/>
                    </a:moveTo>
                    <a:lnTo>
                      <a:pt x="0" y="0"/>
                    </a:lnTo>
                    <a:lnTo>
                      <a:pt x="0" y="13"/>
                    </a:lnTo>
                    <a:lnTo>
                      <a:pt x="31" y="14"/>
                    </a:lnTo>
                    <a:lnTo>
                      <a:pt x="31" y="2"/>
                    </a:lnTo>
                    <a:close/>
                  </a:path>
                </a:pathLst>
              </a:custGeom>
              <a:solidFill>
                <a:srgbClr val="3C57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03" name="Freeform 535">
                <a:extLst>
                  <a:ext uri="{FF2B5EF4-FFF2-40B4-BE49-F238E27FC236}">
                    <a16:creationId xmlns:a16="http://schemas.microsoft.com/office/drawing/2014/main" id="{52BDC743-EAFB-43EB-A542-F05EF5521F99}"/>
                  </a:ext>
                </a:extLst>
              </p:cNvPr>
              <p:cNvSpPr>
                <a:spLocks/>
              </p:cNvSpPr>
              <p:nvPr/>
            </p:nvSpPr>
            <p:spPr bwMode="gray">
              <a:xfrm>
                <a:off x="4172" y="2305"/>
                <a:ext cx="40" cy="67"/>
              </a:xfrm>
              <a:custGeom>
                <a:avLst/>
                <a:gdLst>
                  <a:gd name="T0" fmla="*/ 1 w 40"/>
                  <a:gd name="T1" fmla="*/ 0 h 67"/>
                  <a:gd name="T2" fmla="*/ 40 w 40"/>
                  <a:gd name="T3" fmla="*/ 1 h 67"/>
                  <a:gd name="T4" fmla="*/ 39 w 40"/>
                  <a:gd name="T5" fmla="*/ 67 h 67"/>
                  <a:gd name="T6" fmla="*/ 0 w 40"/>
                  <a:gd name="T7" fmla="*/ 66 h 67"/>
                  <a:gd name="T8" fmla="*/ 1 w 40"/>
                  <a:gd name="T9" fmla="*/ 0 h 67"/>
                </a:gdLst>
                <a:ahLst/>
                <a:cxnLst>
                  <a:cxn ang="0">
                    <a:pos x="T0" y="T1"/>
                  </a:cxn>
                  <a:cxn ang="0">
                    <a:pos x="T2" y="T3"/>
                  </a:cxn>
                  <a:cxn ang="0">
                    <a:pos x="T4" y="T5"/>
                  </a:cxn>
                  <a:cxn ang="0">
                    <a:pos x="T6" y="T7"/>
                  </a:cxn>
                  <a:cxn ang="0">
                    <a:pos x="T8" y="T9"/>
                  </a:cxn>
                </a:cxnLst>
                <a:rect l="0" t="0" r="r" b="b"/>
                <a:pathLst>
                  <a:path w="40" h="67">
                    <a:moveTo>
                      <a:pt x="1" y="0"/>
                    </a:moveTo>
                    <a:lnTo>
                      <a:pt x="40" y="1"/>
                    </a:lnTo>
                    <a:lnTo>
                      <a:pt x="39" y="67"/>
                    </a:lnTo>
                    <a:lnTo>
                      <a:pt x="0" y="66"/>
                    </a:lnTo>
                    <a:lnTo>
                      <a:pt x="1" y="0"/>
                    </a:lnTo>
                    <a:close/>
                  </a:path>
                </a:pathLst>
              </a:cu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04" name="Freeform 536">
                <a:extLst>
                  <a:ext uri="{FF2B5EF4-FFF2-40B4-BE49-F238E27FC236}">
                    <a16:creationId xmlns:a16="http://schemas.microsoft.com/office/drawing/2014/main" id="{4BC15253-9E36-46A9-AED4-E48DEFE58D0F}"/>
                  </a:ext>
                </a:extLst>
              </p:cNvPr>
              <p:cNvSpPr>
                <a:spLocks/>
              </p:cNvSpPr>
              <p:nvPr/>
            </p:nvSpPr>
            <p:spPr bwMode="gray">
              <a:xfrm>
                <a:off x="4211" y="2320"/>
                <a:ext cx="12" cy="99"/>
              </a:xfrm>
              <a:custGeom>
                <a:avLst/>
                <a:gdLst>
                  <a:gd name="T0" fmla="*/ 0 w 12"/>
                  <a:gd name="T1" fmla="*/ 7 h 99"/>
                  <a:gd name="T2" fmla="*/ 0 w 12"/>
                  <a:gd name="T3" fmla="*/ 0 h 99"/>
                  <a:gd name="T4" fmla="*/ 12 w 12"/>
                  <a:gd name="T5" fmla="*/ 0 h 99"/>
                  <a:gd name="T6" fmla="*/ 11 w 12"/>
                  <a:gd name="T7" fmla="*/ 99 h 99"/>
                  <a:gd name="T8" fmla="*/ 4 w 12"/>
                  <a:gd name="T9" fmla="*/ 98 h 99"/>
                  <a:gd name="T10" fmla="*/ 5 w 12"/>
                  <a:gd name="T11" fmla="*/ 7 h 99"/>
                  <a:gd name="T12" fmla="*/ 0 w 12"/>
                  <a:gd name="T13" fmla="*/ 7 h 99"/>
                </a:gdLst>
                <a:ahLst/>
                <a:cxnLst>
                  <a:cxn ang="0">
                    <a:pos x="T0" y="T1"/>
                  </a:cxn>
                  <a:cxn ang="0">
                    <a:pos x="T2" y="T3"/>
                  </a:cxn>
                  <a:cxn ang="0">
                    <a:pos x="T4" y="T5"/>
                  </a:cxn>
                  <a:cxn ang="0">
                    <a:pos x="T6" y="T7"/>
                  </a:cxn>
                  <a:cxn ang="0">
                    <a:pos x="T8" y="T9"/>
                  </a:cxn>
                  <a:cxn ang="0">
                    <a:pos x="T10" y="T11"/>
                  </a:cxn>
                  <a:cxn ang="0">
                    <a:pos x="T12" y="T13"/>
                  </a:cxn>
                </a:cxnLst>
                <a:rect l="0" t="0" r="r" b="b"/>
                <a:pathLst>
                  <a:path w="12" h="99">
                    <a:moveTo>
                      <a:pt x="0" y="7"/>
                    </a:moveTo>
                    <a:lnTo>
                      <a:pt x="0" y="0"/>
                    </a:lnTo>
                    <a:lnTo>
                      <a:pt x="12" y="0"/>
                    </a:lnTo>
                    <a:lnTo>
                      <a:pt x="11" y="99"/>
                    </a:lnTo>
                    <a:lnTo>
                      <a:pt x="4" y="98"/>
                    </a:lnTo>
                    <a:lnTo>
                      <a:pt x="5" y="7"/>
                    </a:lnTo>
                    <a:lnTo>
                      <a:pt x="0" y="7"/>
                    </a:lnTo>
                    <a:close/>
                  </a:path>
                </a:pathLst>
              </a:custGeom>
              <a:solidFill>
                <a:srgbClr val="5E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05" name="Freeform 537">
                <a:extLst>
                  <a:ext uri="{FF2B5EF4-FFF2-40B4-BE49-F238E27FC236}">
                    <a16:creationId xmlns:a16="http://schemas.microsoft.com/office/drawing/2014/main" id="{8F499A93-5EAA-40AB-A68B-84EAD01A16BF}"/>
                  </a:ext>
                </a:extLst>
              </p:cNvPr>
              <p:cNvSpPr>
                <a:spLocks/>
              </p:cNvSpPr>
              <p:nvPr/>
            </p:nvSpPr>
            <p:spPr bwMode="gray">
              <a:xfrm>
                <a:off x="4211" y="2375"/>
                <a:ext cx="44" cy="207"/>
              </a:xfrm>
              <a:custGeom>
                <a:avLst/>
                <a:gdLst>
                  <a:gd name="T0" fmla="*/ 0 w 44"/>
                  <a:gd name="T1" fmla="*/ 206 h 207"/>
                  <a:gd name="T2" fmla="*/ 37 w 44"/>
                  <a:gd name="T3" fmla="*/ 207 h 207"/>
                  <a:gd name="T4" fmla="*/ 44 w 44"/>
                  <a:gd name="T5" fmla="*/ 1 h 207"/>
                  <a:gd name="T6" fmla="*/ 6 w 44"/>
                  <a:gd name="T7" fmla="*/ 0 h 207"/>
                  <a:gd name="T8" fmla="*/ 0 w 44"/>
                  <a:gd name="T9" fmla="*/ 206 h 207"/>
                </a:gdLst>
                <a:ahLst/>
                <a:cxnLst>
                  <a:cxn ang="0">
                    <a:pos x="T0" y="T1"/>
                  </a:cxn>
                  <a:cxn ang="0">
                    <a:pos x="T2" y="T3"/>
                  </a:cxn>
                  <a:cxn ang="0">
                    <a:pos x="T4" y="T5"/>
                  </a:cxn>
                  <a:cxn ang="0">
                    <a:pos x="T6" y="T7"/>
                  </a:cxn>
                  <a:cxn ang="0">
                    <a:pos x="T8" y="T9"/>
                  </a:cxn>
                </a:cxnLst>
                <a:rect l="0" t="0" r="r" b="b"/>
                <a:pathLst>
                  <a:path w="44" h="207">
                    <a:moveTo>
                      <a:pt x="0" y="206"/>
                    </a:moveTo>
                    <a:lnTo>
                      <a:pt x="37" y="207"/>
                    </a:lnTo>
                    <a:lnTo>
                      <a:pt x="44" y="1"/>
                    </a:lnTo>
                    <a:lnTo>
                      <a:pt x="6" y="0"/>
                    </a:lnTo>
                    <a:lnTo>
                      <a:pt x="0" y="206"/>
                    </a:lnTo>
                    <a:close/>
                  </a:path>
                </a:pathLst>
              </a:custGeom>
              <a:solidFill>
                <a:srgbClr val="B8E4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06" name="Freeform 538">
                <a:extLst>
                  <a:ext uri="{FF2B5EF4-FFF2-40B4-BE49-F238E27FC236}">
                    <a16:creationId xmlns:a16="http://schemas.microsoft.com/office/drawing/2014/main" id="{DE1E5805-DE55-4BE1-B592-B466DD4A44C0}"/>
                  </a:ext>
                </a:extLst>
              </p:cNvPr>
              <p:cNvSpPr>
                <a:spLocks/>
              </p:cNvSpPr>
              <p:nvPr/>
            </p:nvSpPr>
            <p:spPr bwMode="gray">
              <a:xfrm>
                <a:off x="4217" y="2349"/>
                <a:ext cx="38" cy="27"/>
              </a:xfrm>
              <a:custGeom>
                <a:avLst/>
                <a:gdLst>
                  <a:gd name="T0" fmla="*/ 14 w 38"/>
                  <a:gd name="T1" fmla="*/ 0 h 27"/>
                  <a:gd name="T2" fmla="*/ 26 w 38"/>
                  <a:gd name="T3" fmla="*/ 0 h 27"/>
                  <a:gd name="T4" fmla="*/ 38 w 38"/>
                  <a:gd name="T5" fmla="*/ 27 h 27"/>
                  <a:gd name="T6" fmla="*/ 0 w 38"/>
                  <a:gd name="T7" fmla="*/ 26 h 27"/>
                  <a:gd name="T8" fmla="*/ 14 w 38"/>
                  <a:gd name="T9" fmla="*/ 0 h 27"/>
                </a:gdLst>
                <a:ahLst/>
                <a:cxnLst>
                  <a:cxn ang="0">
                    <a:pos x="T0" y="T1"/>
                  </a:cxn>
                  <a:cxn ang="0">
                    <a:pos x="T2" y="T3"/>
                  </a:cxn>
                  <a:cxn ang="0">
                    <a:pos x="T4" y="T5"/>
                  </a:cxn>
                  <a:cxn ang="0">
                    <a:pos x="T6" y="T7"/>
                  </a:cxn>
                  <a:cxn ang="0">
                    <a:pos x="T8" y="T9"/>
                  </a:cxn>
                </a:cxnLst>
                <a:rect l="0" t="0" r="r" b="b"/>
                <a:pathLst>
                  <a:path w="38" h="27">
                    <a:moveTo>
                      <a:pt x="14" y="0"/>
                    </a:moveTo>
                    <a:lnTo>
                      <a:pt x="26" y="0"/>
                    </a:lnTo>
                    <a:lnTo>
                      <a:pt x="38" y="27"/>
                    </a:lnTo>
                    <a:lnTo>
                      <a:pt x="0" y="26"/>
                    </a:lnTo>
                    <a:lnTo>
                      <a:pt x="14" y="0"/>
                    </a:ln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07" name="Freeform 539">
                <a:extLst>
                  <a:ext uri="{FF2B5EF4-FFF2-40B4-BE49-F238E27FC236}">
                    <a16:creationId xmlns:a16="http://schemas.microsoft.com/office/drawing/2014/main" id="{3481E24F-A5AF-4FFA-9B6D-CA83C8083D9C}"/>
                  </a:ext>
                </a:extLst>
              </p:cNvPr>
              <p:cNvSpPr>
                <a:spLocks/>
              </p:cNvSpPr>
              <p:nvPr/>
            </p:nvSpPr>
            <p:spPr bwMode="gray">
              <a:xfrm>
                <a:off x="4231" y="2331"/>
                <a:ext cx="12" cy="18"/>
              </a:xfrm>
              <a:custGeom>
                <a:avLst/>
                <a:gdLst>
                  <a:gd name="T0" fmla="*/ 0 w 12"/>
                  <a:gd name="T1" fmla="*/ 0 h 18"/>
                  <a:gd name="T2" fmla="*/ 12 w 12"/>
                  <a:gd name="T3" fmla="*/ 1 h 18"/>
                  <a:gd name="T4" fmla="*/ 12 w 12"/>
                  <a:gd name="T5" fmla="*/ 18 h 18"/>
                  <a:gd name="T6" fmla="*/ 0 w 12"/>
                  <a:gd name="T7" fmla="*/ 18 h 18"/>
                  <a:gd name="T8" fmla="*/ 0 w 12"/>
                  <a:gd name="T9" fmla="*/ 0 h 18"/>
                </a:gdLst>
                <a:ahLst/>
                <a:cxnLst>
                  <a:cxn ang="0">
                    <a:pos x="T0" y="T1"/>
                  </a:cxn>
                  <a:cxn ang="0">
                    <a:pos x="T2" y="T3"/>
                  </a:cxn>
                  <a:cxn ang="0">
                    <a:pos x="T4" y="T5"/>
                  </a:cxn>
                  <a:cxn ang="0">
                    <a:pos x="T6" y="T7"/>
                  </a:cxn>
                  <a:cxn ang="0">
                    <a:pos x="T8" y="T9"/>
                  </a:cxn>
                </a:cxnLst>
                <a:rect l="0" t="0" r="r" b="b"/>
                <a:pathLst>
                  <a:path w="12" h="18">
                    <a:moveTo>
                      <a:pt x="0" y="0"/>
                    </a:moveTo>
                    <a:lnTo>
                      <a:pt x="12" y="1"/>
                    </a:lnTo>
                    <a:lnTo>
                      <a:pt x="12" y="18"/>
                    </a:lnTo>
                    <a:lnTo>
                      <a:pt x="0" y="18"/>
                    </a:lnTo>
                    <a:lnTo>
                      <a:pt x="0" y="0"/>
                    </a:ln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08" name="Freeform 540">
                <a:extLst>
                  <a:ext uri="{FF2B5EF4-FFF2-40B4-BE49-F238E27FC236}">
                    <a16:creationId xmlns:a16="http://schemas.microsoft.com/office/drawing/2014/main" id="{6B1B2879-3A49-4A98-8FA8-805DAEC61CB0}"/>
                  </a:ext>
                </a:extLst>
              </p:cNvPr>
              <p:cNvSpPr>
                <a:spLocks/>
              </p:cNvSpPr>
              <p:nvPr/>
            </p:nvSpPr>
            <p:spPr bwMode="gray">
              <a:xfrm>
                <a:off x="4233" y="2319"/>
                <a:ext cx="9" cy="13"/>
              </a:xfrm>
              <a:custGeom>
                <a:avLst/>
                <a:gdLst>
                  <a:gd name="T0" fmla="*/ 0 w 9"/>
                  <a:gd name="T1" fmla="*/ 12 h 13"/>
                  <a:gd name="T2" fmla="*/ 0 w 9"/>
                  <a:gd name="T3" fmla="*/ 2 h 13"/>
                  <a:gd name="T4" fmla="*/ 9 w 9"/>
                  <a:gd name="T5" fmla="*/ 0 h 13"/>
                  <a:gd name="T6" fmla="*/ 9 w 9"/>
                  <a:gd name="T7" fmla="*/ 13 h 13"/>
                  <a:gd name="T8" fmla="*/ 0 w 9"/>
                  <a:gd name="T9" fmla="*/ 12 h 13"/>
                </a:gdLst>
                <a:ahLst/>
                <a:cxnLst>
                  <a:cxn ang="0">
                    <a:pos x="T0" y="T1"/>
                  </a:cxn>
                  <a:cxn ang="0">
                    <a:pos x="T2" y="T3"/>
                  </a:cxn>
                  <a:cxn ang="0">
                    <a:pos x="T4" y="T5"/>
                  </a:cxn>
                  <a:cxn ang="0">
                    <a:pos x="T6" y="T7"/>
                  </a:cxn>
                  <a:cxn ang="0">
                    <a:pos x="T8" y="T9"/>
                  </a:cxn>
                </a:cxnLst>
                <a:rect l="0" t="0" r="r" b="b"/>
                <a:pathLst>
                  <a:path w="9" h="13">
                    <a:moveTo>
                      <a:pt x="0" y="12"/>
                    </a:moveTo>
                    <a:lnTo>
                      <a:pt x="0" y="2"/>
                    </a:lnTo>
                    <a:lnTo>
                      <a:pt x="9" y="0"/>
                    </a:lnTo>
                    <a:lnTo>
                      <a:pt x="9" y="13"/>
                    </a:lnTo>
                    <a:lnTo>
                      <a:pt x="0" y="12"/>
                    </a:lnTo>
                    <a:close/>
                  </a:path>
                </a:pathLst>
              </a:custGeom>
              <a:solidFill>
                <a:srgbClr val="8CD0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09" name="Freeform 541">
                <a:extLst>
                  <a:ext uri="{FF2B5EF4-FFF2-40B4-BE49-F238E27FC236}">
                    <a16:creationId xmlns:a16="http://schemas.microsoft.com/office/drawing/2014/main" id="{75F77DEE-0E91-4081-8514-18EA0581769B}"/>
                  </a:ext>
                </a:extLst>
              </p:cNvPr>
              <p:cNvSpPr>
                <a:spLocks/>
              </p:cNvSpPr>
              <p:nvPr/>
            </p:nvSpPr>
            <p:spPr bwMode="gray">
              <a:xfrm>
                <a:off x="4215" y="2581"/>
                <a:ext cx="29" cy="11"/>
              </a:xfrm>
              <a:custGeom>
                <a:avLst/>
                <a:gdLst>
                  <a:gd name="T0" fmla="*/ 29 w 29"/>
                  <a:gd name="T1" fmla="*/ 1 h 11"/>
                  <a:gd name="T2" fmla="*/ 29 w 29"/>
                  <a:gd name="T3" fmla="*/ 11 h 11"/>
                  <a:gd name="T4" fmla="*/ 0 w 29"/>
                  <a:gd name="T5" fmla="*/ 9 h 11"/>
                  <a:gd name="T6" fmla="*/ 0 w 29"/>
                  <a:gd name="T7" fmla="*/ 0 h 11"/>
                  <a:gd name="T8" fmla="*/ 29 w 29"/>
                  <a:gd name="T9" fmla="*/ 1 h 11"/>
                </a:gdLst>
                <a:ahLst/>
                <a:cxnLst>
                  <a:cxn ang="0">
                    <a:pos x="T0" y="T1"/>
                  </a:cxn>
                  <a:cxn ang="0">
                    <a:pos x="T2" y="T3"/>
                  </a:cxn>
                  <a:cxn ang="0">
                    <a:pos x="T4" y="T5"/>
                  </a:cxn>
                  <a:cxn ang="0">
                    <a:pos x="T6" y="T7"/>
                  </a:cxn>
                  <a:cxn ang="0">
                    <a:pos x="T8" y="T9"/>
                  </a:cxn>
                </a:cxnLst>
                <a:rect l="0" t="0" r="r" b="b"/>
                <a:pathLst>
                  <a:path w="29" h="11">
                    <a:moveTo>
                      <a:pt x="29" y="1"/>
                    </a:moveTo>
                    <a:lnTo>
                      <a:pt x="29" y="11"/>
                    </a:lnTo>
                    <a:lnTo>
                      <a:pt x="0" y="9"/>
                    </a:lnTo>
                    <a:lnTo>
                      <a:pt x="0" y="0"/>
                    </a:lnTo>
                    <a:lnTo>
                      <a:pt x="29" y="1"/>
                    </a:lnTo>
                    <a:close/>
                  </a:path>
                </a:pathLst>
              </a:custGeom>
              <a:solidFill>
                <a:srgbClr val="3C57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10" name="Freeform 542">
                <a:extLst>
                  <a:ext uri="{FF2B5EF4-FFF2-40B4-BE49-F238E27FC236}">
                    <a16:creationId xmlns:a16="http://schemas.microsoft.com/office/drawing/2014/main" id="{3835A970-ECC5-4B6F-BA1C-55D94277491E}"/>
                  </a:ext>
                </a:extLst>
              </p:cNvPr>
              <p:cNvSpPr>
                <a:spLocks/>
              </p:cNvSpPr>
              <p:nvPr/>
            </p:nvSpPr>
            <p:spPr bwMode="gray">
              <a:xfrm>
                <a:off x="4146" y="2398"/>
                <a:ext cx="38" cy="206"/>
              </a:xfrm>
              <a:custGeom>
                <a:avLst/>
                <a:gdLst>
                  <a:gd name="T0" fmla="*/ 0 w 38"/>
                  <a:gd name="T1" fmla="*/ 205 h 206"/>
                  <a:gd name="T2" fmla="*/ 38 w 38"/>
                  <a:gd name="T3" fmla="*/ 206 h 206"/>
                  <a:gd name="T4" fmla="*/ 38 w 38"/>
                  <a:gd name="T5" fmla="*/ 0 h 206"/>
                  <a:gd name="T6" fmla="*/ 0 w 38"/>
                  <a:gd name="T7" fmla="*/ 0 h 206"/>
                  <a:gd name="T8" fmla="*/ 0 w 38"/>
                  <a:gd name="T9" fmla="*/ 205 h 206"/>
                </a:gdLst>
                <a:ahLst/>
                <a:cxnLst>
                  <a:cxn ang="0">
                    <a:pos x="T0" y="T1"/>
                  </a:cxn>
                  <a:cxn ang="0">
                    <a:pos x="T2" y="T3"/>
                  </a:cxn>
                  <a:cxn ang="0">
                    <a:pos x="T4" y="T5"/>
                  </a:cxn>
                  <a:cxn ang="0">
                    <a:pos x="T6" y="T7"/>
                  </a:cxn>
                  <a:cxn ang="0">
                    <a:pos x="T8" y="T9"/>
                  </a:cxn>
                </a:cxnLst>
                <a:rect l="0" t="0" r="r" b="b"/>
                <a:pathLst>
                  <a:path w="38" h="206">
                    <a:moveTo>
                      <a:pt x="0" y="205"/>
                    </a:moveTo>
                    <a:lnTo>
                      <a:pt x="38" y="206"/>
                    </a:lnTo>
                    <a:lnTo>
                      <a:pt x="38" y="0"/>
                    </a:lnTo>
                    <a:lnTo>
                      <a:pt x="0" y="0"/>
                    </a:lnTo>
                    <a:lnTo>
                      <a:pt x="0" y="205"/>
                    </a:lnTo>
                    <a:close/>
                  </a:path>
                </a:pathLst>
              </a:custGeom>
              <a:solidFill>
                <a:srgbClr val="50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11" name="Freeform 543">
                <a:extLst>
                  <a:ext uri="{FF2B5EF4-FFF2-40B4-BE49-F238E27FC236}">
                    <a16:creationId xmlns:a16="http://schemas.microsoft.com/office/drawing/2014/main" id="{EDBF61DF-35E9-47C2-BCCA-DBABE53107F6}"/>
                  </a:ext>
                </a:extLst>
              </p:cNvPr>
              <p:cNvSpPr>
                <a:spLocks/>
              </p:cNvSpPr>
              <p:nvPr/>
            </p:nvSpPr>
            <p:spPr bwMode="gray">
              <a:xfrm>
                <a:off x="4146" y="2371"/>
                <a:ext cx="38" cy="27"/>
              </a:xfrm>
              <a:custGeom>
                <a:avLst/>
                <a:gdLst>
                  <a:gd name="T0" fmla="*/ 14 w 38"/>
                  <a:gd name="T1" fmla="*/ 0 h 27"/>
                  <a:gd name="T2" fmla="*/ 26 w 38"/>
                  <a:gd name="T3" fmla="*/ 0 h 27"/>
                  <a:gd name="T4" fmla="*/ 38 w 38"/>
                  <a:gd name="T5" fmla="*/ 27 h 27"/>
                  <a:gd name="T6" fmla="*/ 0 w 38"/>
                  <a:gd name="T7" fmla="*/ 27 h 27"/>
                  <a:gd name="T8" fmla="*/ 14 w 38"/>
                  <a:gd name="T9" fmla="*/ 0 h 27"/>
                </a:gdLst>
                <a:ahLst/>
                <a:cxnLst>
                  <a:cxn ang="0">
                    <a:pos x="T0" y="T1"/>
                  </a:cxn>
                  <a:cxn ang="0">
                    <a:pos x="T2" y="T3"/>
                  </a:cxn>
                  <a:cxn ang="0">
                    <a:pos x="T4" y="T5"/>
                  </a:cxn>
                  <a:cxn ang="0">
                    <a:pos x="T6" y="T7"/>
                  </a:cxn>
                  <a:cxn ang="0">
                    <a:pos x="T8" y="T9"/>
                  </a:cxn>
                </a:cxnLst>
                <a:rect l="0" t="0" r="r" b="b"/>
                <a:pathLst>
                  <a:path w="38" h="27">
                    <a:moveTo>
                      <a:pt x="14" y="0"/>
                    </a:moveTo>
                    <a:lnTo>
                      <a:pt x="26" y="0"/>
                    </a:lnTo>
                    <a:lnTo>
                      <a:pt x="38" y="27"/>
                    </a:lnTo>
                    <a:lnTo>
                      <a:pt x="0" y="27"/>
                    </a:lnTo>
                    <a:lnTo>
                      <a:pt x="14" y="0"/>
                    </a:ln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12" name="Rectangle 544">
                <a:extLst>
                  <a:ext uri="{FF2B5EF4-FFF2-40B4-BE49-F238E27FC236}">
                    <a16:creationId xmlns:a16="http://schemas.microsoft.com/office/drawing/2014/main" id="{77BF7CB5-762C-44F3-8701-AD19A336B96B}"/>
                  </a:ext>
                </a:extLst>
              </p:cNvPr>
              <p:cNvSpPr>
                <a:spLocks noChangeArrowheads="1"/>
              </p:cNvSpPr>
              <p:nvPr/>
            </p:nvSpPr>
            <p:spPr bwMode="gray">
              <a:xfrm>
                <a:off x="4160" y="2354"/>
                <a:ext cx="12" cy="17"/>
              </a:xfrm>
              <a:prstGeom prst="rect">
                <a:avLst/>
              </a:prstGeom>
              <a:solidFill>
                <a:srgbClr val="4A45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13" name="Freeform 545">
                <a:extLst>
                  <a:ext uri="{FF2B5EF4-FFF2-40B4-BE49-F238E27FC236}">
                    <a16:creationId xmlns:a16="http://schemas.microsoft.com/office/drawing/2014/main" id="{1F32F714-D193-4F53-ABB9-F5F6BB52D009}"/>
                  </a:ext>
                </a:extLst>
              </p:cNvPr>
              <p:cNvSpPr>
                <a:spLocks/>
              </p:cNvSpPr>
              <p:nvPr/>
            </p:nvSpPr>
            <p:spPr bwMode="gray">
              <a:xfrm>
                <a:off x="4161" y="2341"/>
                <a:ext cx="8" cy="13"/>
              </a:xfrm>
              <a:custGeom>
                <a:avLst/>
                <a:gdLst>
                  <a:gd name="T0" fmla="*/ 0 w 8"/>
                  <a:gd name="T1" fmla="*/ 13 h 13"/>
                  <a:gd name="T2" fmla="*/ 0 w 8"/>
                  <a:gd name="T3" fmla="*/ 3 h 13"/>
                  <a:gd name="T4" fmla="*/ 8 w 8"/>
                  <a:gd name="T5" fmla="*/ 0 h 13"/>
                  <a:gd name="T6" fmla="*/ 8 w 8"/>
                  <a:gd name="T7" fmla="*/ 13 h 13"/>
                  <a:gd name="T8" fmla="*/ 0 w 8"/>
                  <a:gd name="T9" fmla="*/ 13 h 13"/>
                </a:gdLst>
                <a:ahLst/>
                <a:cxnLst>
                  <a:cxn ang="0">
                    <a:pos x="T0" y="T1"/>
                  </a:cxn>
                  <a:cxn ang="0">
                    <a:pos x="T2" y="T3"/>
                  </a:cxn>
                  <a:cxn ang="0">
                    <a:pos x="T4" y="T5"/>
                  </a:cxn>
                  <a:cxn ang="0">
                    <a:pos x="T6" y="T7"/>
                  </a:cxn>
                  <a:cxn ang="0">
                    <a:pos x="T8" y="T9"/>
                  </a:cxn>
                </a:cxnLst>
                <a:rect l="0" t="0" r="r" b="b"/>
                <a:pathLst>
                  <a:path w="8" h="13">
                    <a:moveTo>
                      <a:pt x="0" y="13"/>
                    </a:moveTo>
                    <a:lnTo>
                      <a:pt x="0" y="3"/>
                    </a:lnTo>
                    <a:lnTo>
                      <a:pt x="8" y="0"/>
                    </a:lnTo>
                    <a:lnTo>
                      <a:pt x="8" y="13"/>
                    </a:lnTo>
                    <a:lnTo>
                      <a:pt x="0" y="13"/>
                    </a:lnTo>
                    <a:close/>
                  </a:path>
                </a:pathLst>
              </a:custGeom>
              <a:solidFill>
                <a:srgbClr val="50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14" name="Rectangle 546">
                <a:extLst>
                  <a:ext uri="{FF2B5EF4-FFF2-40B4-BE49-F238E27FC236}">
                    <a16:creationId xmlns:a16="http://schemas.microsoft.com/office/drawing/2014/main" id="{64A922A4-4594-4BCF-AB58-5889017A19E9}"/>
                  </a:ext>
                </a:extLst>
              </p:cNvPr>
              <p:cNvSpPr>
                <a:spLocks noChangeArrowheads="1"/>
              </p:cNvSpPr>
              <p:nvPr/>
            </p:nvSpPr>
            <p:spPr bwMode="gray">
              <a:xfrm>
                <a:off x="4151" y="2603"/>
                <a:ext cx="28" cy="11"/>
              </a:xfrm>
              <a:prstGeom prst="rect">
                <a:avLst/>
              </a:prstGeom>
              <a:solidFill>
                <a:srgbClr val="3C577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15" name="Freeform 547">
                <a:extLst>
                  <a:ext uri="{FF2B5EF4-FFF2-40B4-BE49-F238E27FC236}">
                    <a16:creationId xmlns:a16="http://schemas.microsoft.com/office/drawing/2014/main" id="{0990884A-43F2-4F81-95FE-1BC20392762A}"/>
                  </a:ext>
                </a:extLst>
              </p:cNvPr>
              <p:cNvSpPr>
                <a:spLocks/>
              </p:cNvSpPr>
              <p:nvPr/>
            </p:nvSpPr>
            <p:spPr bwMode="gray">
              <a:xfrm>
                <a:off x="3201" y="1830"/>
                <a:ext cx="198" cy="175"/>
              </a:xfrm>
              <a:custGeom>
                <a:avLst/>
                <a:gdLst>
                  <a:gd name="T0" fmla="*/ 22 w 162"/>
                  <a:gd name="T1" fmla="*/ 112 h 143"/>
                  <a:gd name="T2" fmla="*/ 0 w 162"/>
                  <a:gd name="T3" fmla="*/ 92 h 143"/>
                  <a:gd name="T4" fmla="*/ 15 w 162"/>
                  <a:gd name="T5" fmla="*/ 58 h 143"/>
                  <a:gd name="T6" fmla="*/ 52 w 162"/>
                  <a:gd name="T7" fmla="*/ 6 h 143"/>
                  <a:gd name="T8" fmla="*/ 69 w 162"/>
                  <a:gd name="T9" fmla="*/ 4 h 143"/>
                  <a:gd name="T10" fmla="*/ 72 w 162"/>
                  <a:gd name="T11" fmla="*/ 21 h 143"/>
                  <a:gd name="T12" fmla="*/ 50 w 162"/>
                  <a:gd name="T13" fmla="*/ 50 h 143"/>
                  <a:gd name="T14" fmla="*/ 123 w 162"/>
                  <a:gd name="T15" fmla="*/ 28 h 143"/>
                  <a:gd name="T16" fmla="*/ 137 w 162"/>
                  <a:gd name="T17" fmla="*/ 36 h 143"/>
                  <a:gd name="T18" fmla="*/ 130 w 162"/>
                  <a:gd name="T19" fmla="*/ 50 h 143"/>
                  <a:gd name="T20" fmla="*/ 146 w 162"/>
                  <a:gd name="T21" fmla="*/ 45 h 143"/>
                  <a:gd name="T22" fmla="*/ 160 w 162"/>
                  <a:gd name="T23" fmla="*/ 53 h 143"/>
                  <a:gd name="T24" fmla="*/ 152 w 162"/>
                  <a:gd name="T25" fmla="*/ 67 h 143"/>
                  <a:gd name="T26" fmla="*/ 141 w 162"/>
                  <a:gd name="T27" fmla="*/ 71 h 143"/>
                  <a:gd name="T28" fmla="*/ 155 w 162"/>
                  <a:gd name="T29" fmla="*/ 79 h 143"/>
                  <a:gd name="T30" fmla="*/ 148 w 162"/>
                  <a:gd name="T31" fmla="*/ 93 h 143"/>
                  <a:gd name="T32" fmla="*/ 126 w 162"/>
                  <a:gd name="T33" fmla="*/ 100 h 143"/>
                  <a:gd name="T34" fmla="*/ 138 w 162"/>
                  <a:gd name="T35" fmla="*/ 106 h 143"/>
                  <a:gd name="T36" fmla="*/ 132 w 162"/>
                  <a:gd name="T37" fmla="*/ 118 h 143"/>
                  <a:gd name="T38" fmla="*/ 58 w 162"/>
                  <a:gd name="T39" fmla="*/ 141 h 143"/>
                  <a:gd name="T40" fmla="*/ 40 w 162"/>
                  <a:gd name="T41" fmla="*/ 140 h 143"/>
                  <a:gd name="T42" fmla="*/ 22 w 162"/>
                  <a:gd name="T43" fmla="*/ 1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2" h="143">
                    <a:moveTo>
                      <a:pt x="22" y="112"/>
                    </a:moveTo>
                    <a:cubicBezTo>
                      <a:pt x="12" y="100"/>
                      <a:pt x="5" y="95"/>
                      <a:pt x="0" y="92"/>
                    </a:cubicBezTo>
                    <a:cubicBezTo>
                      <a:pt x="1" y="84"/>
                      <a:pt x="4" y="72"/>
                      <a:pt x="15" y="58"/>
                    </a:cubicBezTo>
                    <a:cubicBezTo>
                      <a:pt x="17" y="55"/>
                      <a:pt x="52" y="6"/>
                      <a:pt x="52" y="6"/>
                    </a:cubicBezTo>
                    <a:cubicBezTo>
                      <a:pt x="56" y="1"/>
                      <a:pt x="64" y="0"/>
                      <a:pt x="69" y="4"/>
                    </a:cubicBezTo>
                    <a:cubicBezTo>
                      <a:pt x="75" y="8"/>
                      <a:pt x="76" y="15"/>
                      <a:pt x="72" y="21"/>
                    </a:cubicBezTo>
                    <a:cubicBezTo>
                      <a:pt x="50" y="50"/>
                      <a:pt x="50" y="50"/>
                      <a:pt x="50" y="50"/>
                    </a:cubicBezTo>
                    <a:cubicBezTo>
                      <a:pt x="123" y="28"/>
                      <a:pt x="123" y="28"/>
                      <a:pt x="123" y="28"/>
                    </a:cubicBezTo>
                    <a:cubicBezTo>
                      <a:pt x="129" y="26"/>
                      <a:pt x="136" y="30"/>
                      <a:pt x="137" y="36"/>
                    </a:cubicBezTo>
                    <a:cubicBezTo>
                      <a:pt x="139" y="42"/>
                      <a:pt x="136" y="48"/>
                      <a:pt x="130" y="50"/>
                    </a:cubicBezTo>
                    <a:cubicBezTo>
                      <a:pt x="146" y="45"/>
                      <a:pt x="146" y="45"/>
                      <a:pt x="146" y="45"/>
                    </a:cubicBezTo>
                    <a:cubicBezTo>
                      <a:pt x="152" y="43"/>
                      <a:pt x="158" y="47"/>
                      <a:pt x="160" y="53"/>
                    </a:cubicBezTo>
                    <a:cubicBezTo>
                      <a:pt x="162" y="59"/>
                      <a:pt x="159" y="66"/>
                      <a:pt x="152" y="67"/>
                    </a:cubicBezTo>
                    <a:cubicBezTo>
                      <a:pt x="141" y="71"/>
                      <a:pt x="141" y="71"/>
                      <a:pt x="141" y="71"/>
                    </a:cubicBezTo>
                    <a:cubicBezTo>
                      <a:pt x="147" y="69"/>
                      <a:pt x="153" y="73"/>
                      <a:pt x="155" y="79"/>
                    </a:cubicBezTo>
                    <a:cubicBezTo>
                      <a:pt x="157" y="85"/>
                      <a:pt x="154" y="91"/>
                      <a:pt x="148" y="93"/>
                    </a:cubicBezTo>
                    <a:cubicBezTo>
                      <a:pt x="126" y="100"/>
                      <a:pt x="126" y="100"/>
                      <a:pt x="126" y="100"/>
                    </a:cubicBezTo>
                    <a:cubicBezTo>
                      <a:pt x="131" y="98"/>
                      <a:pt x="137" y="101"/>
                      <a:pt x="138" y="106"/>
                    </a:cubicBezTo>
                    <a:cubicBezTo>
                      <a:pt x="140" y="111"/>
                      <a:pt x="137" y="117"/>
                      <a:pt x="132" y="118"/>
                    </a:cubicBezTo>
                    <a:cubicBezTo>
                      <a:pt x="58" y="141"/>
                      <a:pt x="58" y="141"/>
                      <a:pt x="58" y="141"/>
                    </a:cubicBezTo>
                    <a:cubicBezTo>
                      <a:pt x="52" y="143"/>
                      <a:pt x="45" y="142"/>
                      <a:pt x="40" y="140"/>
                    </a:cubicBezTo>
                    <a:cubicBezTo>
                      <a:pt x="38" y="135"/>
                      <a:pt x="34" y="126"/>
                      <a:pt x="22" y="112"/>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16" name="Freeform 548">
                <a:extLst>
                  <a:ext uri="{FF2B5EF4-FFF2-40B4-BE49-F238E27FC236}">
                    <a16:creationId xmlns:a16="http://schemas.microsoft.com/office/drawing/2014/main" id="{52295651-AB2E-449B-9430-A92D3F974602}"/>
                  </a:ext>
                </a:extLst>
              </p:cNvPr>
              <p:cNvSpPr>
                <a:spLocks/>
              </p:cNvSpPr>
              <p:nvPr/>
            </p:nvSpPr>
            <p:spPr bwMode="gray">
              <a:xfrm>
                <a:off x="3156" y="1938"/>
                <a:ext cx="95" cy="101"/>
              </a:xfrm>
              <a:custGeom>
                <a:avLst/>
                <a:gdLst>
                  <a:gd name="T0" fmla="*/ 26 w 78"/>
                  <a:gd name="T1" fmla="*/ 52 h 83"/>
                  <a:gd name="T2" fmla="*/ 47 w 78"/>
                  <a:gd name="T3" fmla="*/ 83 h 83"/>
                  <a:gd name="T4" fmla="*/ 78 w 78"/>
                  <a:gd name="T5" fmla="*/ 55 h 83"/>
                  <a:gd name="T6" fmla="*/ 59 w 78"/>
                  <a:gd name="T7" fmla="*/ 24 h 83"/>
                  <a:gd name="T8" fmla="*/ 31 w 78"/>
                  <a:gd name="T9" fmla="*/ 0 h 83"/>
                  <a:gd name="T10" fmla="*/ 0 w 78"/>
                  <a:gd name="T11" fmla="*/ 29 h 83"/>
                  <a:gd name="T12" fmla="*/ 26 w 78"/>
                  <a:gd name="T13" fmla="*/ 52 h 83"/>
                </a:gdLst>
                <a:ahLst/>
                <a:cxnLst>
                  <a:cxn ang="0">
                    <a:pos x="T0" y="T1"/>
                  </a:cxn>
                  <a:cxn ang="0">
                    <a:pos x="T2" y="T3"/>
                  </a:cxn>
                  <a:cxn ang="0">
                    <a:pos x="T4" y="T5"/>
                  </a:cxn>
                  <a:cxn ang="0">
                    <a:pos x="T6" y="T7"/>
                  </a:cxn>
                  <a:cxn ang="0">
                    <a:pos x="T8" y="T9"/>
                  </a:cxn>
                  <a:cxn ang="0">
                    <a:pos x="T10" y="T11"/>
                  </a:cxn>
                  <a:cxn ang="0">
                    <a:pos x="T12" y="T13"/>
                  </a:cxn>
                </a:cxnLst>
                <a:rect l="0" t="0" r="r" b="b"/>
                <a:pathLst>
                  <a:path w="78" h="83">
                    <a:moveTo>
                      <a:pt x="26" y="52"/>
                    </a:moveTo>
                    <a:cubicBezTo>
                      <a:pt x="38" y="66"/>
                      <a:pt x="44" y="77"/>
                      <a:pt x="47" y="83"/>
                    </a:cubicBezTo>
                    <a:cubicBezTo>
                      <a:pt x="78" y="55"/>
                      <a:pt x="78" y="55"/>
                      <a:pt x="78" y="55"/>
                    </a:cubicBezTo>
                    <a:cubicBezTo>
                      <a:pt x="78" y="55"/>
                      <a:pt x="76" y="44"/>
                      <a:pt x="59" y="24"/>
                    </a:cubicBezTo>
                    <a:cubicBezTo>
                      <a:pt x="42" y="4"/>
                      <a:pt x="31" y="0"/>
                      <a:pt x="31" y="0"/>
                    </a:cubicBezTo>
                    <a:cubicBezTo>
                      <a:pt x="0" y="29"/>
                      <a:pt x="0" y="29"/>
                      <a:pt x="0" y="29"/>
                    </a:cubicBezTo>
                    <a:cubicBezTo>
                      <a:pt x="6" y="32"/>
                      <a:pt x="15" y="39"/>
                      <a:pt x="26"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17" name="Freeform 549">
                <a:extLst>
                  <a:ext uri="{FF2B5EF4-FFF2-40B4-BE49-F238E27FC236}">
                    <a16:creationId xmlns:a16="http://schemas.microsoft.com/office/drawing/2014/main" id="{B8C4DE0F-7B19-4495-870C-A1DC841D3B5F}"/>
                  </a:ext>
                </a:extLst>
              </p:cNvPr>
              <p:cNvSpPr>
                <a:spLocks/>
              </p:cNvSpPr>
              <p:nvPr/>
            </p:nvSpPr>
            <p:spPr bwMode="gray">
              <a:xfrm>
                <a:off x="2723" y="1726"/>
                <a:ext cx="493" cy="544"/>
              </a:xfrm>
              <a:custGeom>
                <a:avLst/>
                <a:gdLst>
                  <a:gd name="T0" fmla="*/ 37 w 402"/>
                  <a:gd name="T1" fmla="*/ 0 h 444"/>
                  <a:gd name="T2" fmla="*/ 63 w 402"/>
                  <a:gd name="T3" fmla="*/ 7 h 444"/>
                  <a:gd name="T4" fmla="*/ 152 w 402"/>
                  <a:gd name="T5" fmla="*/ 181 h 444"/>
                  <a:gd name="T6" fmla="*/ 189 w 402"/>
                  <a:gd name="T7" fmla="*/ 297 h 444"/>
                  <a:gd name="T8" fmla="*/ 226 w 402"/>
                  <a:gd name="T9" fmla="*/ 267 h 444"/>
                  <a:gd name="T10" fmla="*/ 353 w 402"/>
                  <a:gd name="T11" fmla="*/ 202 h 444"/>
                  <a:gd name="T12" fmla="*/ 379 w 402"/>
                  <a:gd name="T13" fmla="*/ 225 h 444"/>
                  <a:gd name="T14" fmla="*/ 400 w 402"/>
                  <a:gd name="T15" fmla="*/ 256 h 444"/>
                  <a:gd name="T16" fmla="*/ 190 w 402"/>
                  <a:gd name="T17" fmla="*/ 431 h 444"/>
                  <a:gd name="T18" fmla="*/ 130 w 402"/>
                  <a:gd name="T19" fmla="*/ 411 h 444"/>
                  <a:gd name="T20" fmla="*/ 35 w 402"/>
                  <a:gd name="T21" fmla="*/ 229 h 444"/>
                  <a:gd name="T22" fmla="*/ 37 w 402"/>
                  <a:gd name="T23"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2" h="444">
                    <a:moveTo>
                      <a:pt x="37" y="0"/>
                    </a:moveTo>
                    <a:cubicBezTo>
                      <a:pt x="46" y="0"/>
                      <a:pt x="55" y="2"/>
                      <a:pt x="63" y="7"/>
                    </a:cubicBezTo>
                    <a:cubicBezTo>
                      <a:pt x="97" y="26"/>
                      <a:pt x="127" y="85"/>
                      <a:pt x="152" y="181"/>
                    </a:cubicBezTo>
                    <a:cubicBezTo>
                      <a:pt x="156" y="199"/>
                      <a:pt x="175" y="255"/>
                      <a:pt x="189" y="297"/>
                    </a:cubicBezTo>
                    <a:cubicBezTo>
                      <a:pt x="198" y="288"/>
                      <a:pt x="210" y="278"/>
                      <a:pt x="226" y="267"/>
                    </a:cubicBezTo>
                    <a:cubicBezTo>
                      <a:pt x="267" y="240"/>
                      <a:pt x="343" y="198"/>
                      <a:pt x="353" y="202"/>
                    </a:cubicBezTo>
                    <a:cubicBezTo>
                      <a:pt x="359" y="205"/>
                      <a:pt x="368" y="212"/>
                      <a:pt x="379" y="225"/>
                    </a:cubicBezTo>
                    <a:cubicBezTo>
                      <a:pt x="391" y="239"/>
                      <a:pt x="397" y="250"/>
                      <a:pt x="400" y="256"/>
                    </a:cubicBezTo>
                    <a:cubicBezTo>
                      <a:pt x="402" y="280"/>
                      <a:pt x="230" y="410"/>
                      <a:pt x="190" y="431"/>
                    </a:cubicBezTo>
                    <a:cubicBezTo>
                      <a:pt x="164" y="444"/>
                      <a:pt x="149" y="433"/>
                      <a:pt x="130" y="411"/>
                    </a:cubicBezTo>
                    <a:cubicBezTo>
                      <a:pt x="111" y="390"/>
                      <a:pt x="35" y="229"/>
                      <a:pt x="35" y="229"/>
                    </a:cubicBezTo>
                    <a:cubicBezTo>
                      <a:pt x="0" y="128"/>
                      <a:pt x="31" y="0"/>
                      <a:pt x="37" y="0"/>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18" name="Freeform 550">
                <a:extLst>
                  <a:ext uri="{FF2B5EF4-FFF2-40B4-BE49-F238E27FC236}">
                    <a16:creationId xmlns:a16="http://schemas.microsoft.com/office/drawing/2014/main" id="{BC24FCB5-DE3D-48F9-8C8F-9C2EB8A5B56D}"/>
                  </a:ext>
                </a:extLst>
              </p:cNvPr>
              <p:cNvSpPr>
                <a:spLocks/>
              </p:cNvSpPr>
              <p:nvPr/>
            </p:nvSpPr>
            <p:spPr bwMode="gray">
              <a:xfrm>
                <a:off x="4108" y="2070"/>
                <a:ext cx="184" cy="176"/>
              </a:xfrm>
              <a:custGeom>
                <a:avLst/>
                <a:gdLst>
                  <a:gd name="T0" fmla="*/ 135 w 150"/>
                  <a:gd name="T1" fmla="*/ 101 h 144"/>
                  <a:gd name="T2" fmla="*/ 150 w 150"/>
                  <a:gd name="T3" fmla="*/ 69 h 144"/>
                  <a:gd name="T4" fmla="*/ 147 w 150"/>
                  <a:gd name="T5" fmla="*/ 59 h 144"/>
                  <a:gd name="T6" fmla="*/ 111 w 150"/>
                  <a:gd name="T7" fmla="*/ 7 h 144"/>
                  <a:gd name="T8" fmla="*/ 93 w 150"/>
                  <a:gd name="T9" fmla="*/ 4 h 144"/>
                  <a:gd name="T10" fmla="*/ 90 w 150"/>
                  <a:gd name="T11" fmla="*/ 21 h 144"/>
                  <a:gd name="T12" fmla="*/ 112 w 150"/>
                  <a:gd name="T13" fmla="*/ 51 h 144"/>
                  <a:gd name="T14" fmla="*/ 39 w 150"/>
                  <a:gd name="T15" fmla="*/ 27 h 144"/>
                  <a:gd name="T16" fmla="*/ 25 w 150"/>
                  <a:gd name="T17" fmla="*/ 34 h 144"/>
                  <a:gd name="T18" fmla="*/ 32 w 150"/>
                  <a:gd name="T19" fmla="*/ 49 h 144"/>
                  <a:gd name="T20" fmla="*/ 16 w 150"/>
                  <a:gd name="T21" fmla="*/ 44 h 144"/>
                  <a:gd name="T22" fmla="*/ 2 w 150"/>
                  <a:gd name="T23" fmla="*/ 51 h 144"/>
                  <a:gd name="T24" fmla="*/ 9 w 150"/>
                  <a:gd name="T25" fmla="*/ 66 h 144"/>
                  <a:gd name="T26" fmla="*/ 20 w 150"/>
                  <a:gd name="T27" fmla="*/ 69 h 144"/>
                  <a:gd name="T28" fmla="*/ 6 w 150"/>
                  <a:gd name="T29" fmla="*/ 77 h 144"/>
                  <a:gd name="T30" fmla="*/ 13 w 150"/>
                  <a:gd name="T31" fmla="*/ 91 h 144"/>
                  <a:gd name="T32" fmla="*/ 35 w 150"/>
                  <a:gd name="T33" fmla="*/ 99 h 144"/>
                  <a:gd name="T34" fmla="*/ 22 w 150"/>
                  <a:gd name="T35" fmla="*/ 105 h 144"/>
                  <a:gd name="T36" fmla="*/ 28 w 150"/>
                  <a:gd name="T37" fmla="*/ 117 h 144"/>
                  <a:gd name="T38" fmla="*/ 102 w 150"/>
                  <a:gd name="T39" fmla="*/ 141 h 144"/>
                  <a:gd name="T40" fmla="*/ 129 w 150"/>
                  <a:gd name="T41" fmla="*/ 135 h 144"/>
                  <a:gd name="T42" fmla="*/ 135 w 150"/>
                  <a:gd name="T43"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144">
                    <a:moveTo>
                      <a:pt x="135" y="101"/>
                    </a:moveTo>
                    <a:cubicBezTo>
                      <a:pt x="141" y="80"/>
                      <a:pt x="148" y="72"/>
                      <a:pt x="150" y="69"/>
                    </a:cubicBezTo>
                    <a:cubicBezTo>
                      <a:pt x="149" y="65"/>
                      <a:pt x="148" y="62"/>
                      <a:pt x="147" y="59"/>
                    </a:cubicBezTo>
                    <a:cubicBezTo>
                      <a:pt x="146" y="56"/>
                      <a:pt x="111" y="7"/>
                      <a:pt x="111" y="7"/>
                    </a:cubicBezTo>
                    <a:cubicBezTo>
                      <a:pt x="107" y="1"/>
                      <a:pt x="99" y="0"/>
                      <a:pt x="93" y="4"/>
                    </a:cubicBezTo>
                    <a:cubicBezTo>
                      <a:pt x="88" y="8"/>
                      <a:pt x="87" y="15"/>
                      <a:pt x="90" y="21"/>
                    </a:cubicBezTo>
                    <a:cubicBezTo>
                      <a:pt x="112" y="51"/>
                      <a:pt x="112" y="51"/>
                      <a:pt x="112" y="51"/>
                    </a:cubicBezTo>
                    <a:cubicBezTo>
                      <a:pt x="39" y="27"/>
                      <a:pt x="39" y="27"/>
                      <a:pt x="39" y="27"/>
                    </a:cubicBezTo>
                    <a:cubicBezTo>
                      <a:pt x="33" y="25"/>
                      <a:pt x="27" y="28"/>
                      <a:pt x="25" y="34"/>
                    </a:cubicBezTo>
                    <a:cubicBezTo>
                      <a:pt x="23" y="40"/>
                      <a:pt x="26" y="47"/>
                      <a:pt x="32" y="49"/>
                    </a:cubicBezTo>
                    <a:cubicBezTo>
                      <a:pt x="16" y="44"/>
                      <a:pt x="16" y="44"/>
                      <a:pt x="16" y="44"/>
                    </a:cubicBezTo>
                    <a:cubicBezTo>
                      <a:pt x="10" y="42"/>
                      <a:pt x="4" y="45"/>
                      <a:pt x="2" y="51"/>
                    </a:cubicBezTo>
                    <a:cubicBezTo>
                      <a:pt x="0" y="57"/>
                      <a:pt x="3" y="64"/>
                      <a:pt x="9" y="66"/>
                    </a:cubicBezTo>
                    <a:cubicBezTo>
                      <a:pt x="20" y="69"/>
                      <a:pt x="20" y="69"/>
                      <a:pt x="20" y="69"/>
                    </a:cubicBezTo>
                    <a:cubicBezTo>
                      <a:pt x="14" y="68"/>
                      <a:pt x="8" y="71"/>
                      <a:pt x="6" y="77"/>
                    </a:cubicBezTo>
                    <a:cubicBezTo>
                      <a:pt x="4" y="83"/>
                      <a:pt x="7" y="89"/>
                      <a:pt x="13" y="91"/>
                    </a:cubicBezTo>
                    <a:cubicBezTo>
                      <a:pt x="35" y="99"/>
                      <a:pt x="35" y="99"/>
                      <a:pt x="35" y="99"/>
                    </a:cubicBezTo>
                    <a:cubicBezTo>
                      <a:pt x="29" y="97"/>
                      <a:pt x="24" y="100"/>
                      <a:pt x="22" y="105"/>
                    </a:cubicBezTo>
                    <a:cubicBezTo>
                      <a:pt x="20" y="110"/>
                      <a:pt x="23" y="115"/>
                      <a:pt x="28" y="117"/>
                    </a:cubicBezTo>
                    <a:cubicBezTo>
                      <a:pt x="102" y="141"/>
                      <a:pt x="102" y="141"/>
                      <a:pt x="102" y="141"/>
                    </a:cubicBezTo>
                    <a:cubicBezTo>
                      <a:pt x="112" y="144"/>
                      <a:pt x="122" y="141"/>
                      <a:pt x="129" y="135"/>
                    </a:cubicBezTo>
                    <a:cubicBezTo>
                      <a:pt x="129" y="132"/>
                      <a:pt x="127" y="122"/>
                      <a:pt x="135" y="101"/>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19" name="Freeform 551">
                <a:extLst>
                  <a:ext uri="{FF2B5EF4-FFF2-40B4-BE49-F238E27FC236}">
                    <a16:creationId xmlns:a16="http://schemas.microsoft.com/office/drawing/2014/main" id="{82640563-AD4D-447A-8225-C6FA6FE9C89A}"/>
                  </a:ext>
                </a:extLst>
              </p:cNvPr>
              <p:cNvSpPr>
                <a:spLocks/>
              </p:cNvSpPr>
              <p:nvPr/>
            </p:nvSpPr>
            <p:spPr bwMode="gray">
              <a:xfrm>
                <a:off x="4262" y="2153"/>
                <a:ext cx="79" cy="99"/>
              </a:xfrm>
              <a:custGeom>
                <a:avLst/>
                <a:gdLst>
                  <a:gd name="T0" fmla="*/ 49 w 64"/>
                  <a:gd name="T1" fmla="*/ 45 h 81"/>
                  <a:gd name="T2" fmla="*/ 41 w 64"/>
                  <a:gd name="T3" fmla="*/ 81 h 81"/>
                  <a:gd name="T4" fmla="*/ 3 w 64"/>
                  <a:gd name="T5" fmla="*/ 68 h 81"/>
                  <a:gd name="T6" fmla="*/ 9 w 64"/>
                  <a:gd name="T7" fmla="*/ 33 h 81"/>
                  <a:gd name="T8" fmla="*/ 25 w 64"/>
                  <a:gd name="T9" fmla="*/ 0 h 81"/>
                  <a:gd name="T10" fmla="*/ 64 w 64"/>
                  <a:gd name="T11" fmla="*/ 13 h 81"/>
                  <a:gd name="T12" fmla="*/ 49 w 64"/>
                  <a:gd name="T13" fmla="*/ 45 h 81"/>
                </a:gdLst>
                <a:ahLst/>
                <a:cxnLst>
                  <a:cxn ang="0">
                    <a:pos x="T0" y="T1"/>
                  </a:cxn>
                  <a:cxn ang="0">
                    <a:pos x="T2" y="T3"/>
                  </a:cxn>
                  <a:cxn ang="0">
                    <a:pos x="T4" y="T5"/>
                  </a:cxn>
                  <a:cxn ang="0">
                    <a:pos x="T6" y="T7"/>
                  </a:cxn>
                  <a:cxn ang="0">
                    <a:pos x="T8" y="T9"/>
                  </a:cxn>
                  <a:cxn ang="0">
                    <a:pos x="T10" y="T11"/>
                  </a:cxn>
                  <a:cxn ang="0">
                    <a:pos x="T12" y="T13"/>
                  </a:cxn>
                </a:cxnLst>
                <a:rect l="0" t="0" r="r" b="b"/>
                <a:pathLst>
                  <a:path w="64" h="81">
                    <a:moveTo>
                      <a:pt x="49" y="45"/>
                    </a:moveTo>
                    <a:cubicBezTo>
                      <a:pt x="44" y="62"/>
                      <a:pt x="42" y="74"/>
                      <a:pt x="41" y="81"/>
                    </a:cubicBezTo>
                    <a:cubicBezTo>
                      <a:pt x="3" y="68"/>
                      <a:pt x="3" y="68"/>
                      <a:pt x="3" y="68"/>
                    </a:cubicBezTo>
                    <a:cubicBezTo>
                      <a:pt x="3" y="68"/>
                      <a:pt x="0" y="58"/>
                      <a:pt x="9" y="33"/>
                    </a:cubicBezTo>
                    <a:cubicBezTo>
                      <a:pt x="17" y="7"/>
                      <a:pt x="25" y="0"/>
                      <a:pt x="25" y="0"/>
                    </a:cubicBezTo>
                    <a:cubicBezTo>
                      <a:pt x="64" y="13"/>
                      <a:pt x="64" y="13"/>
                      <a:pt x="64" y="13"/>
                    </a:cubicBezTo>
                    <a:cubicBezTo>
                      <a:pt x="60" y="18"/>
                      <a:pt x="54" y="28"/>
                      <a:pt x="49" y="45"/>
                    </a:cubicBezTo>
                    <a:close/>
                  </a:path>
                </a:pathLst>
              </a:custGeom>
              <a:solidFill>
                <a:srgbClr val="9CB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20" name="Freeform 552">
                <a:extLst>
                  <a:ext uri="{FF2B5EF4-FFF2-40B4-BE49-F238E27FC236}">
                    <a16:creationId xmlns:a16="http://schemas.microsoft.com/office/drawing/2014/main" id="{97604A99-4839-42CB-B0A6-069289ADDAB4}"/>
                  </a:ext>
                </a:extLst>
              </p:cNvPr>
              <p:cNvSpPr>
                <a:spLocks/>
              </p:cNvSpPr>
              <p:nvPr/>
            </p:nvSpPr>
            <p:spPr bwMode="gray">
              <a:xfrm>
                <a:off x="4313" y="1821"/>
                <a:ext cx="545" cy="540"/>
              </a:xfrm>
              <a:custGeom>
                <a:avLst/>
                <a:gdLst>
                  <a:gd name="T0" fmla="*/ 400 w 445"/>
                  <a:gd name="T1" fmla="*/ 0 h 441"/>
                  <a:gd name="T2" fmla="*/ 377 w 445"/>
                  <a:gd name="T3" fmla="*/ 7 h 441"/>
                  <a:gd name="T4" fmla="*/ 289 w 445"/>
                  <a:gd name="T5" fmla="*/ 181 h 441"/>
                  <a:gd name="T6" fmla="*/ 244 w 445"/>
                  <a:gd name="T7" fmla="*/ 320 h 441"/>
                  <a:gd name="T8" fmla="*/ 166 w 445"/>
                  <a:gd name="T9" fmla="*/ 297 h 441"/>
                  <a:gd name="T10" fmla="*/ 23 w 445"/>
                  <a:gd name="T11" fmla="*/ 284 h 441"/>
                  <a:gd name="T12" fmla="*/ 8 w 445"/>
                  <a:gd name="T13" fmla="*/ 316 h 441"/>
                  <a:gd name="T14" fmla="*/ 0 w 445"/>
                  <a:gd name="T15" fmla="*/ 352 h 441"/>
                  <a:gd name="T16" fmla="*/ 257 w 445"/>
                  <a:gd name="T17" fmla="*/ 433 h 441"/>
                  <a:gd name="T18" fmla="*/ 310 w 445"/>
                  <a:gd name="T19" fmla="*/ 411 h 441"/>
                  <a:gd name="T20" fmla="*/ 405 w 445"/>
                  <a:gd name="T21" fmla="*/ 229 h 441"/>
                  <a:gd name="T22" fmla="*/ 418 w 445"/>
                  <a:gd name="T23" fmla="*/ 199 h 441"/>
                  <a:gd name="T24" fmla="*/ 400 w 445"/>
                  <a:gd name="T25"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441">
                    <a:moveTo>
                      <a:pt x="400" y="0"/>
                    </a:moveTo>
                    <a:cubicBezTo>
                      <a:pt x="392" y="1"/>
                      <a:pt x="385" y="3"/>
                      <a:pt x="377" y="7"/>
                    </a:cubicBezTo>
                    <a:cubicBezTo>
                      <a:pt x="343" y="26"/>
                      <a:pt x="313" y="85"/>
                      <a:pt x="289" y="181"/>
                    </a:cubicBezTo>
                    <a:cubicBezTo>
                      <a:pt x="284" y="198"/>
                      <a:pt x="258" y="278"/>
                      <a:pt x="244" y="320"/>
                    </a:cubicBezTo>
                    <a:cubicBezTo>
                      <a:pt x="244" y="320"/>
                      <a:pt x="203" y="305"/>
                      <a:pt x="166" y="297"/>
                    </a:cubicBezTo>
                    <a:cubicBezTo>
                      <a:pt x="118" y="286"/>
                      <a:pt x="37" y="274"/>
                      <a:pt x="23" y="284"/>
                    </a:cubicBezTo>
                    <a:cubicBezTo>
                      <a:pt x="19" y="289"/>
                      <a:pt x="13" y="299"/>
                      <a:pt x="8" y="316"/>
                    </a:cubicBezTo>
                    <a:cubicBezTo>
                      <a:pt x="3" y="333"/>
                      <a:pt x="1" y="345"/>
                      <a:pt x="0" y="352"/>
                    </a:cubicBezTo>
                    <a:cubicBezTo>
                      <a:pt x="6" y="370"/>
                      <a:pt x="203" y="426"/>
                      <a:pt x="257" y="433"/>
                    </a:cubicBezTo>
                    <a:cubicBezTo>
                      <a:pt x="278" y="441"/>
                      <a:pt x="293" y="430"/>
                      <a:pt x="310" y="411"/>
                    </a:cubicBezTo>
                    <a:cubicBezTo>
                      <a:pt x="329" y="389"/>
                      <a:pt x="405" y="229"/>
                      <a:pt x="405" y="229"/>
                    </a:cubicBezTo>
                    <a:cubicBezTo>
                      <a:pt x="410" y="220"/>
                      <a:pt x="414" y="210"/>
                      <a:pt x="418" y="199"/>
                    </a:cubicBezTo>
                    <a:cubicBezTo>
                      <a:pt x="445" y="137"/>
                      <a:pt x="423" y="3"/>
                      <a:pt x="400" y="0"/>
                    </a:cubicBezTo>
                    <a:close/>
                  </a:path>
                </a:pathLst>
              </a:custGeom>
              <a:solidFill>
                <a:srgbClr val="A9C5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21" name="Freeform 553">
                <a:extLst>
                  <a:ext uri="{FF2B5EF4-FFF2-40B4-BE49-F238E27FC236}">
                    <a16:creationId xmlns:a16="http://schemas.microsoft.com/office/drawing/2014/main" id="{DBA69A7D-9471-44C5-8884-67018762D211}"/>
                  </a:ext>
                </a:extLst>
              </p:cNvPr>
              <p:cNvSpPr>
                <a:spLocks/>
              </p:cNvSpPr>
              <p:nvPr/>
            </p:nvSpPr>
            <p:spPr bwMode="gray">
              <a:xfrm>
                <a:off x="4703" y="1727"/>
                <a:ext cx="589" cy="738"/>
              </a:xfrm>
              <a:custGeom>
                <a:avLst/>
                <a:gdLst>
                  <a:gd name="T0" fmla="*/ 386 w 481"/>
                  <a:gd name="T1" fmla="*/ 84 h 603"/>
                  <a:gd name="T2" fmla="*/ 333 w 481"/>
                  <a:gd name="T3" fmla="*/ 54 h 603"/>
                  <a:gd name="T4" fmla="*/ 334 w 481"/>
                  <a:gd name="T5" fmla="*/ 53 h 603"/>
                  <a:gd name="T6" fmla="*/ 297 w 481"/>
                  <a:gd name="T7" fmla="*/ 0 h 603"/>
                  <a:gd name="T8" fmla="*/ 192 w 481"/>
                  <a:gd name="T9" fmla="*/ 57 h 603"/>
                  <a:gd name="T10" fmla="*/ 192 w 481"/>
                  <a:gd name="T11" fmla="*/ 57 h 603"/>
                  <a:gd name="T12" fmla="*/ 173 w 481"/>
                  <a:gd name="T13" fmla="*/ 20 h 603"/>
                  <a:gd name="T14" fmla="*/ 134 w 481"/>
                  <a:gd name="T15" fmla="*/ 53 h 603"/>
                  <a:gd name="T16" fmla="*/ 134 w 481"/>
                  <a:gd name="T17" fmla="*/ 54 h 603"/>
                  <a:gd name="T18" fmla="*/ 98 w 481"/>
                  <a:gd name="T19" fmla="*/ 67 h 603"/>
                  <a:gd name="T20" fmla="*/ 58 w 481"/>
                  <a:gd name="T21" fmla="*/ 320 h 603"/>
                  <a:gd name="T22" fmla="*/ 100 w 481"/>
                  <a:gd name="T23" fmla="*/ 590 h 603"/>
                  <a:gd name="T24" fmla="*/ 211 w 481"/>
                  <a:gd name="T25" fmla="*/ 600 h 603"/>
                  <a:gd name="T26" fmla="*/ 404 w 481"/>
                  <a:gd name="T27" fmla="*/ 590 h 603"/>
                  <a:gd name="T28" fmla="*/ 415 w 481"/>
                  <a:gd name="T29" fmla="*/ 343 h 603"/>
                  <a:gd name="T30" fmla="*/ 421 w 481"/>
                  <a:gd name="T31" fmla="*/ 320 h 603"/>
                  <a:gd name="T32" fmla="*/ 386 w 481"/>
                  <a:gd name="T33" fmla="*/ 8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1" h="603">
                    <a:moveTo>
                      <a:pt x="386" y="84"/>
                    </a:moveTo>
                    <a:cubicBezTo>
                      <a:pt x="373" y="76"/>
                      <a:pt x="346" y="59"/>
                      <a:pt x="333" y="54"/>
                    </a:cubicBezTo>
                    <a:cubicBezTo>
                      <a:pt x="334" y="53"/>
                      <a:pt x="334" y="53"/>
                      <a:pt x="334" y="53"/>
                    </a:cubicBezTo>
                    <a:cubicBezTo>
                      <a:pt x="297" y="0"/>
                      <a:pt x="297" y="0"/>
                      <a:pt x="297" y="0"/>
                    </a:cubicBezTo>
                    <a:cubicBezTo>
                      <a:pt x="297" y="0"/>
                      <a:pt x="255" y="48"/>
                      <a:pt x="192" y="57"/>
                    </a:cubicBezTo>
                    <a:cubicBezTo>
                      <a:pt x="192" y="57"/>
                      <a:pt x="192" y="57"/>
                      <a:pt x="192" y="57"/>
                    </a:cubicBezTo>
                    <a:cubicBezTo>
                      <a:pt x="172" y="42"/>
                      <a:pt x="174" y="28"/>
                      <a:pt x="173" y="20"/>
                    </a:cubicBezTo>
                    <a:cubicBezTo>
                      <a:pt x="169" y="20"/>
                      <a:pt x="134" y="53"/>
                      <a:pt x="134" y="53"/>
                    </a:cubicBezTo>
                    <a:cubicBezTo>
                      <a:pt x="134" y="54"/>
                      <a:pt x="134" y="54"/>
                      <a:pt x="134" y="54"/>
                    </a:cubicBezTo>
                    <a:cubicBezTo>
                      <a:pt x="121" y="58"/>
                      <a:pt x="113" y="63"/>
                      <a:pt x="98" y="67"/>
                    </a:cubicBezTo>
                    <a:cubicBezTo>
                      <a:pt x="0" y="98"/>
                      <a:pt x="40" y="254"/>
                      <a:pt x="58" y="320"/>
                    </a:cubicBezTo>
                    <a:cubicBezTo>
                      <a:pt x="60" y="330"/>
                      <a:pt x="100" y="455"/>
                      <a:pt x="100" y="590"/>
                    </a:cubicBezTo>
                    <a:cubicBezTo>
                      <a:pt x="132" y="595"/>
                      <a:pt x="168" y="599"/>
                      <a:pt x="211" y="600"/>
                    </a:cubicBezTo>
                    <a:cubicBezTo>
                      <a:pt x="311" y="603"/>
                      <a:pt x="404" y="590"/>
                      <a:pt x="404" y="590"/>
                    </a:cubicBezTo>
                    <a:cubicBezTo>
                      <a:pt x="403" y="566"/>
                      <a:pt x="409" y="369"/>
                      <a:pt x="415" y="343"/>
                    </a:cubicBezTo>
                    <a:cubicBezTo>
                      <a:pt x="416" y="337"/>
                      <a:pt x="418" y="330"/>
                      <a:pt x="421" y="320"/>
                    </a:cubicBezTo>
                    <a:cubicBezTo>
                      <a:pt x="438" y="254"/>
                      <a:pt x="481" y="148"/>
                      <a:pt x="386" y="84"/>
                    </a:cubicBezTo>
                    <a:close/>
                  </a:path>
                </a:pathLst>
              </a:custGeom>
              <a:solidFill>
                <a:srgbClr val="B6CD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22" name="Freeform 554">
                <a:extLst>
                  <a:ext uri="{FF2B5EF4-FFF2-40B4-BE49-F238E27FC236}">
                    <a16:creationId xmlns:a16="http://schemas.microsoft.com/office/drawing/2014/main" id="{BA28B3F1-E0BF-44B0-A79E-F05847D05A81}"/>
                  </a:ext>
                </a:extLst>
              </p:cNvPr>
              <p:cNvSpPr>
                <a:spLocks/>
              </p:cNvSpPr>
              <p:nvPr/>
            </p:nvSpPr>
            <p:spPr bwMode="gray">
              <a:xfrm>
                <a:off x="4916" y="1649"/>
                <a:ext cx="151" cy="148"/>
              </a:xfrm>
              <a:custGeom>
                <a:avLst/>
                <a:gdLst>
                  <a:gd name="T0" fmla="*/ 18 w 123"/>
                  <a:gd name="T1" fmla="*/ 121 h 121"/>
                  <a:gd name="T2" fmla="*/ 123 w 123"/>
                  <a:gd name="T3" fmla="*/ 64 h 121"/>
                  <a:gd name="T4" fmla="*/ 123 w 123"/>
                  <a:gd name="T5" fmla="*/ 0 h 121"/>
                  <a:gd name="T6" fmla="*/ 0 w 123"/>
                  <a:gd name="T7" fmla="*/ 75 h 121"/>
                  <a:gd name="T8" fmla="*/ 0 w 123"/>
                  <a:gd name="T9" fmla="*/ 91 h 121"/>
                  <a:gd name="T10" fmla="*/ 18 w 123"/>
                  <a:gd name="T11" fmla="*/ 121 h 121"/>
                </a:gdLst>
                <a:ahLst/>
                <a:cxnLst>
                  <a:cxn ang="0">
                    <a:pos x="T0" y="T1"/>
                  </a:cxn>
                  <a:cxn ang="0">
                    <a:pos x="T2" y="T3"/>
                  </a:cxn>
                  <a:cxn ang="0">
                    <a:pos x="T4" y="T5"/>
                  </a:cxn>
                  <a:cxn ang="0">
                    <a:pos x="T6" y="T7"/>
                  </a:cxn>
                  <a:cxn ang="0">
                    <a:pos x="T8" y="T9"/>
                  </a:cxn>
                  <a:cxn ang="0">
                    <a:pos x="T10" y="T11"/>
                  </a:cxn>
                </a:cxnLst>
                <a:rect l="0" t="0" r="r" b="b"/>
                <a:pathLst>
                  <a:path w="123" h="121">
                    <a:moveTo>
                      <a:pt x="18" y="121"/>
                    </a:moveTo>
                    <a:cubicBezTo>
                      <a:pt x="79" y="112"/>
                      <a:pt x="121" y="66"/>
                      <a:pt x="123" y="64"/>
                    </a:cubicBezTo>
                    <a:cubicBezTo>
                      <a:pt x="123" y="0"/>
                      <a:pt x="123" y="0"/>
                      <a:pt x="123" y="0"/>
                    </a:cubicBezTo>
                    <a:cubicBezTo>
                      <a:pt x="95" y="28"/>
                      <a:pt x="44" y="59"/>
                      <a:pt x="0" y="75"/>
                    </a:cubicBezTo>
                    <a:cubicBezTo>
                      <a:pt x="0" y="91"/>
                      <a:pt x="0" y="91"/>
                      <a:pt x="0" y="91"/>
                    </a:cubicBezTo>
                    <a:cubicBezTo>
                      <a:pt x="1" y="99"/>
                      <a:pt x="4" y="110"/>
                      <a:pt x="18" y="121"/>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23" name="Freeform 555">
                <a:extLst>
                  <a:ext uri="{FF2B5EF4-FFF2-40B4-BE49-F238E27FC236}">
                    <a16:creationId xmlns:a16="http://schemas.microsoft.com/office/drawing/2014/main" id="{54358FEF-5251-4FF8-A51E-C30670A8DF32}"/>
                  </a:ext>
                </a:extLst>
              </p:cNvPr>
              <p:cNvSpPr>
                <a:spLocks/>
              </p:cNvSpPr>
              <p:nvPr/>
            </p:nvSpPr>
            <p:spPr bwMode="gray">
              <a:xfrm>
                <a:off x="4658" y="1222"/>
                <a:ext cx="420" cy="537"/>
              </a:xfrm>
              <a:custGeom>
                <a:avLst/>
                <a:gdLst>
                  <a:gd name="T0" fmla="*/ 322 w 343"/>
                  <a:gd name="T1" fmla="*/ 177 h 439"/>
                  <a:gd name="T2" fmla="*/ 264 w 343"/>
                  <a:gd name="T3" fmla="*/ 2 h 439"/>
                  <a:gd name="T4" fmla="*/ 0 w 343"/>
                  <a:gd name="T5" fmla="*/ 70 h 439"/>
                  <a:gd name="T6" fmla="*/ 19 w 343"/>
                  <a:gd name="T7" fmla="*/ 161 h 439"/>
                  <a:gd name="T8" fmla="*/ 43 w 343"/>
                  <a:gd name="T9" fmla="*/ 294 h 439"/>
                  <a:gd name="T10" fmla="*/ 155 w 343"/>
                  <a:gd name="T11" fmla="*/ 435 h 439"/>
                  <a:gd name="T12" fmla="*/ 343 w 343"/>
                  <a:gd name="T13" fmla="*/ 338 h 439"/>
                  <a:gd name="T14" fmla="*/ 343 w 343"/>
                  <a:gd name="T15" fmla="*/ 338 h 439"/>
                  <a:gd name="T16" fmla="*/ 322 w 343"/>
                  <a:gd name="T17" fmla="*/ 177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3" h="439">
                    <a:moveTo>
                      <a:pt x="322" y="177"/>
                    </a:moveTo>
                    <a:cubicBezTo>
                      <a:pt x="270" y="163"/>
                      <a:pt x="212" y="39"/>
                      <a:pt x="264" y="2"/>
                    </a:cubicBezTo>
                    <a:cubicBezTo>
                      <a:pt x="208" y="0"/>
                      <a:pt x="85" y="75"/>
                      <a:pt x="0" y="70"/>
                    </a:cubicBezTo>
                    <a:cubicBezTo>
                      <a:pt x="2" y="88"/>
                      <a:pt x="5" y="119"/>
                      <a:pt x="19" y="161"/>
                    </a:cubicBezTo>
                    <a:cubicBezTo>
                      <a:pt x="43" y="233"/>
                      <a:pt x="40" y="263"/>
                      <a:pt x="43" y="294"/>
                    </a:cubicBezTo>
                    <a:cubicBezTo>
                      <a:pt x="48" y="339"/>
                      <a:pt x="84" y="429"/>
                      <a:pt x="155" y="435"/>
                    </a:cubicBezTo>
                    <a:cubicBezTo>
                      <a:pt x="203" y="439"/>
                      <a:pt x="309" y="382"/>
                      <a:pt x="343" y="338"/>
                    </a:cubicBezTo>
                    <a:cubicBezTo>
                      <a:pt x="343" y="338"/>
                      <a:pt x="343" y="338"/>
                      <a:pt x="343" y="338"/>
                    </a:cubicBezTo>
                    <a:cubicBezTo>
                      <a:pt x="336" y="284"/>
                      <a:pt x="327" y="213"/>
                      <a:pt x="322" y="177"/>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24" name="Freeform 556">
                <a:extLst>
                  <a:ext uri="{FF2B5EF4-FFF2-40B4-BE49-F238E27FC236}">
                    <a16:creationId xmlns:a16="http://schemas.microsoft.com/office/drawing/2014/main" id="{18E19900-396E-4CE8-A56F-05B2A40A5FD1}"/>
                  </a:ext>
                </a:extLst>
              </p:cNvPr>
              <p:cNvSpPr>
                <a:spLocks/>
              </p:cNvSpPr>
              <p:nvPr/>
            </p:nvSpPr>
            <p:spPr bwMode="gray">
              <a:xfrm>
                <a:off x="4578" y="1026"/>
                <a:ext cx="659" cy="644"/>
              </a:xfrm>
              <a:custGeom>
                <a:avLst/>
                <a:gdLst>
                  <a:gd name="T0" fmla="*/ 520 w 538"/>
                  <a:gd name="T1" fmla="*/ 231 h 526"/>
                  <a:gd name="T2" fmla="*/ 473 w 538"/>
                  <a:gd name="T3" fmla="*/ 121 h 526"/>
                  <a:gd name="T4" fmla="*/ 188 w 538"/>
                  <a:gd name="T5" fmla="*/ 28 h 526"/>
                  <a:gd name="T6" fmla="*/ 120 w 538"/>
                  <a:gd name="T7" fmla="*/ 40 h 526"/>
                  <a:gd name="T8" fmla="*/ 77 w 538"/>
                  <a:gd name="T9" fmla="*/ 81 h 526"/>
                  <a:gd name="T10" fmla="*/ 77 w 538"/>
                  <a:gd name="T11" fmla="*/ 82 h 526"/>
                  <a:gd name="T12" fmla="*/ 93 w 538"/>
                  <a:gd name="T13" fmla="*/ 53 h 526"/>
                  <a:gd name="T14" fmla="*/ 50 w 538"/>
                  <a:gd name="T15" fmla="*/ 74 h 526"/>
                  <a:gd name="T16" fmla="*/ 29 w 538"/>
                  <a:gd name="T17" fmla="*/ 156 h 526"/>
                  <a:gd name="T18" fmla="*/ 29 w 538"/>
                  <a:gd name="T19" fmla="*/ 163 h 526"/>
                  <a:gd name="T20" fmla="*/ 7 w 538"/>
                  <a:gd name="T21" fmla="*/ 152 h 526"/>
                  <a:gd name="T22" fmla="*/ 1 w 538"/>
                  <a:gd name="T23" fmla="*/ 151 h 526"/>
                  <a:gd name="T24" fmla="*/ 1 w 538"/>
                  <a:gd name="T25" fmla="*/ 157 h 526"/>
                  <a:gd name="T26" fmla="*/ 22 w 538"/>
                  <a:gd name="T27" fmla="*/ 205 h 526"/>
                  <a:gd name="T28" fmla="*/ 63 w 538"/>
                  <a:gd name="T29" fmla="*/ 236 h 526"/>
                  <a:gd name="T30" fmla="*/ 327 w 538"/>
                  <a:gd name="T31" fmla="*/ 168 h 526"/>
                  <a:gd name="T32" fmla="*/ 385 w 538"/>
                  <a:gd name="T33" fmla="*/ 343 h 526"/>
                  <a:gd name="T34" fmla="*/ 409 w 538"/>
                  <a:gd name="T35" fmla="*/ 526 h 526"/>
                  <a:gd name="T36" fmla="*/ 520 w 538"/>
                  <a:gd name="T37" fmla="*/ 231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8" h="526">
                    <a:moveTo>
                      <a:pt x="520" y="231"/>
                    </a:moveTo>
                    <a:cubicBezTo>
                      <a:pt x="514" y="181"/>
                      <a:pt x="495" y="146"/>
                      <a:pt x="473" y="121"/>
                    </a:cubicBezTo>
                    <a:cubicBezTo>
                      <a:pt x="429" y="3"/>
                      <a:pt x="290" y="0"/>
                      <a:pt x="188" y="28"/>
                    </a:cubicBezTo>
                    <a:cubicBezTo>
                      <a:pt x="158" y="26"/>
                      <a:pt x="134" y="31"/>
                      <a:pt x="120" y="40"/>
                    </a:cubicBezTo>
                    <a:cubicBezTo>
                      <a:pt x="106" y="49"/>
                      <a:pt x="88" y="66"/>
                      <a:pt x="77" y="81"/>
                    </a:cubicBezTo>
                    <a:cubicBezTo>
                      <a:pt x="77" y="81"/>
                      <a:pt x="77" y="82"/>
                      <a:pt x="77" y="82"/>
                    </a:cubicBezTo>
                    <a:cubicBezTo>
                      <a:pt x="80" y="71"/>
                      <a:pt x="86" y="61"/>
                      <a:pt x="93" y="53"/>
                    </a:cubicBezTo>
                    <a:cubicBezTo>
                      <a:pt x="77" y="51"/>
                      <a:pt x="61" y="61"/>
                      <a:pt x="50" y="74"/>
                    </a:cubicBezTo>
                    <a:cubicBezTo>
                      <a:pt x="41" y="86"/>
                      <a:pt x="13" y="125"/>
                      <a:pt x="29" y="156"/>
                    </a:cubicBezTo>
                    <a:cubicBezTo>
                      <a:pt x="29" y="158"/>
                      <a:pt x="29" y="160"/>
                      <a:pt x="29" y="163"/>
                    </a:cubicBezTo>
                    <a:cubicBezTo>
                      <a:pt x="22" y="159"/>
                      <a:pt x="15" y="155"/>
                      <a:pt x="7" y="152"/>
                    </a:cubicBezTo>
                    <a:cubicBezTo>
                      <a:pt x="5" y="151"/>
                      <a:pt x="3" y="150"/>
                      <a:pt x="1" y="151"/>
                    </a:cubicBezTo>
                    <a:cubicBezTo>
                      <a:pt x="0" y="153"/>
                      <a:pt x="0" y="155"/>
                      <a:pt x="1" y="157"/>
                    </a:cubicBezTo>
                    <a:cubicBezTo>
                      <a:pt x="6" y="174"/>
                      <a:pt x="12" y="190"/>
                      <a:pt x="22" y="205"/>
                    </a:cubicBezTo>
                    <a:cubicBezTo>
                      <a:pt x="32" y="219"/>
                      <a:pt x="46" y="231"/>
                      <a:pt x="63" y="236"/>
                    </a:cubicBezTo>
                    <a:cubicBezTo>
                      <a:pt x="148" y="241"/>
                      <a:pt x="271" y="166"/>
                      <a:pt x="327" y="168"/>
                    </a:cubicBezTo>
                    <a:cubicBezTo>
                      <a:pt x="275" y="205"/>
                      <a:pt x="333" y="329"/>
                      <a:pt x="385" y="343"/>
                    </a:cubicBezTo>
                    <a:cubicBezTo>
                      <a:pt x="390" y="384"/>
                      <a:pt x="401" y="471"/>
                      <a:pt x="409" y="526"/>
                    </a:cubicBezTo>
                    <a:cubicBezTo>
                      <a:pt x="433" y="496"/>
                      <a:pt x="538" y="386"/>
                      <a:pt x="520" y="231"/>
                    </a:cubicBez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25" name="Freeform 557">
                <a:extLst>
                  <a:ext uri="{FF2B5EF4-FFF2-40B4-BE49-F238E27FC236}">
                    <a16:creationId xmlns:a16="http://schemas.microsoft.com/office/drawing/2014/main" id="{8BE56A22-C59A-4EA1-BAB4-305BDC054FAC}"/>
                  </a:ext>
                </a:extLst>
              </p:cNvPr>
              <p:cNvSpPr>
                <a:spLocks/>
              </p:cNvSpPr>
              <p:nvPr/>
            </p:nvSpPr>
            <p:spPr bwMode="gray">
              <a:xfrm>
                <a:off x="4718" y="1409"/>
                <a:ext cx="360" cy="350"/>
              </a:xfrm>
              <a:custGeom>
                <a:avLst/>
                <a:gdLst>
                  <a:gd name="T0" fmla="*/ 273 w 294"/>
                  <a:gd name="T1" fmla="*/ 24 h 286"/>
                  <a:gd name="T2" fmla="*/ 238 w 294"/>
                  <a:gd name="T3" fmla="*/ 0 h 286"/>
                  <a:gd name="T4" fmla="*/ 175 w 294"/>
                  <a:gd name="T5" fmla="*/ 164 h 286"/>
                  <a:gd name="T6" fmla="*/ 93 w 294"/>
                  <a:gd name="T7" fmla="*/ 162 h 286"/>
                  <a:gd name="T8" fmla="*/ 25 w 294"/>
                  <a:gd name="T9" fmla="*/ 185 h 286"/>
                  <a:gd name="T10" fmla="*/ 0 w 294"/>
                  <a:gd name="T11" fmla="*/ 169 h 286"/>
                  <a:gd name="T12" fmla="*/ 106 w 294"/>
                  <a:gd name="T13" fmla="*/ 282 h 286"/>
                  <a:gd name="T14" fmla="*/ 294 w 294"/>
                  <a:gd name="T15" fmla="*/ 185 h 286"/>
                  <a:gd name="T16" fmla="*/ 294 w 294"/>
                  <a:gd name="T17" fmla="*/ 185 h 286"/>
                  <a:gd name="T18" fmla="*/ 273 w 294"/>
                  <a:gd name="T19" fmla="*/ 2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86">
                    <a:moveTo>
                      <a:pt x="273" y="24"/>
                    </a:moveTo>
                    <a:cubicBezTo>
                      <a:pt x="261" y="21"/>
                      <a:pt x="249" y="12"/>
                      <a:pt x="238" y="0"/>
                    </a:cubicBezTo>
                    <a:cubicBezTo>
                      <a:pt x="263" y="145"/>
                      <a:pt x="200" y="145"/>
                      <a:pt x="175" y="164"/>
                    </a:cubicBezTo>
                    <a:cubicBezTo>
                      <a:pt x="160" y="159"/>
                      <a:pt x="105" y="144"/>
                      <a:pt x="93" y="162"/>
                    </a:cubicBezTo>
                    <a:cubicBezTo>
                      <a:pt x="71" y="146"/>
                      <a:pt x="25" y="185"/>
                      <a:pt x="25" y="185"/>
                    </a:cubicBezTo>
                    <a:cubicBezTo>
                      <a:pt x="25" y="185"/>
                      <a:pt x="11" y="178"/>
                      <a:pt x="0" y="169"/>
                    </a:cubicBezTo>
                    <a:cubicBezTo>
                      <a:pt x="13" y="216"/>
                      <a:pt x="48" y="277"/>
                      <a:pt x="106" y="282"/>
                    </a:cubicBezTo>
                    <a:cubicBezTo>
                      <a:pt x="154" y="286"/>
                      <a:pt x="260" y="229"/>
                      <a:pt x="294" y="185"/>
                    </a:cubicBezTo>
                    <a:cubicBezTo>
                      <a:pt x="294" y="185"/>
                      <a:pt x="294" y="185"/>
                      <a:pt x="294" y="185"/>
                    </a:cubicBezTo>
                    <a:cubicBezTo>
                      <a:pt x="287" y="131"/>
                      <a:pt x="278" y="60"/>
                      <a:pt x="273" y="24"/>
                    </a:cubicBezTo>
                    <a:close/>
                  </a:path>
                </a:pathLst>
              </a:custGeom>
              <a:solidFill>
                <a:srgbClr val="666164">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26" name="Freeform 558">
                <a:extLst>
                  <a:ext uri="{FF2B5EF4-FFF2-40B4-BE49-F238E27FC236}">
                    <a16:creationId xmlns:a16="http://schemas.microsoft.com/office/drawing/2014/main" id="{62241161-4EF1-4787-A4DF-F953EEBA61AF}"/>
                  </a:ext>
                </a:extLst>
              </p:cNvPr>
              <p:cNvSpPr>
                <a:spLocks/>
              </p:cNvSpPr>
              <p:nvPr/>
            </p:nvSpPr>
            <p:spPr bwMode="gray">
              <a:xfrm>
                <a:off x="4751" y="1586"/>
                <a:ext cx="180" cy="78"/>
              </a:xfrm>
              <a:custGeom>
                <a:avLst/>
                <a:gdLst>
                  <a:gd name="T0" fmla="*/ 147 w 147"/>
                  <a:gd name="T1" fmla="*/ 19 h 63"/>
                  <a:gd name="T2" fmla="*/ 66 w 147"/>
                  <a:gd name="T3" fmla="*/ 17 h 63"/>
                  <a:gd name="T4" fmla="*/ 0 w 147"/>
                  <a:gd name="T5" fmla="*/ 39 h 63"/>
                  <a:gd name="T6" fmla="*/ 147 w 147"/>
                  <a:gd name="T7" fmla="*/ 19 h 63"/>
                </a:gdLst>
                <a:ahLst/>
                <a:cxnLst>
                  <a:cxn ang="0">
                    <a:pos x="T0" y="T1"/>
                  </a:cxn>
                  <a:cxn ang="0">
                    <a:pos x="T2" y="T3"/>
                  </a:cxn>
                  <a:cxn ang="0">
                    <a:pos x="T4" y="T5"/>
                  </a:cxn>
                  <a:cxn ang="0">
                    <a:pos x="T6" y="T7"/>
                  </a:cxn>
                </a:cxnLst>
                <a:rect l="0" t="0" r="r" b="b"/>
                <a:pathLst>
                  <a:path w="147" h="63">
                    <a:moveTo>
                      <a:pt x="147" y="19"/>
                    </a:moveTo>
                    <a:cubicBezTo>
                      <a:pt x="129" y="13"/>
                      <a:pt x="78" y="0"/>
                      <a:pt x="66" y="17"/>
                    </a:cubicBezTo>
                    <a:cubicBezTo>
                      <a:pt x="46" y="2"/>
                      <a:pt x="6" y="33"/>
                      <a:pt x="0" y="39"/>
                    </a:cubicBezTo>
                    <a:cubicBezTo>
                      <a:pt x="23" y="50"/>
                      <a:pt x="84" y="63"/>
                      <a:pt x="147" y="19"/>
                    </a:cubicBez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27" name="Freeform 559">
                <a:extLst>
                  <a:ext uri="{FF2B5EF4-FFF2-40B4-BE49-F238E27FC236}">
                    <a16:creationId xmlns:a16="http://schemas.microsoft.com/office/drawing/2014/main" id="{DAD35590-E55B-4B7D-A9BB-BF68DE0953AB}"/>
                  </a:ext>
                </a:extLst>
              </p:cNvPr>
              <p:cNvSpPr>
                <a:spLocks/>
              </p:cNvSpPr>
              <p:nvPr/>
            </p:nvSpPr>
            <p:spPr bwMode="gray">
              <a:xfrm>
                <a:off x="5048" y="1386"/>
                <a:ext cx="97" cy="150"/>
              </a:xfrm>
              <a:custGeom>
                <a:avLst/>
                <a:gdLst>
                  <a:gd name="T0" fmla="*/ 0 w 79"/>
                  <a:gd name="T1" fmla="*/ 43 h 123"/>
                  <a:gd name="T2" fmla="*/ 10 w 79"/>
                  <a:gd name="T3" fmla="*/ 123 h 123"/>
                  <a:gd name="T4" fmla="*/ 0 w 79"/>
                  <a:gd name="T5" fmla="*/ 43 h 123"/>
                </a:gdLst>
                <a:ahLst/>
                <a:cxnLst>
                  <a:cxn ang="0">
                    <a:pos x="T0" y="T1"/>
                  </a:cxn>
                  <a:cxn ang="0">
                    <a:pos x="T2" y="T3"/>
                  </a:cxn>
                  <a:cxn ang="0">
                    <a:pos x="T4" y="T5"/>
                  </a:cxn>
                </a:cxnLst>
                <a:rect l="0" t="0" r="r" b="b"/>
                <a:pathLst>
                  <a:path w="79" h="123">
                    <a:moveTo>
                      <a:pt x="0" y="43"/>
                    </a:moveTo>
                    <a:cubicBezTo>
                      <a:pt x="49" y="0"/>
                      <a:pt x="79" y="122"/>
                      <a:pt x="10" y="123"/>
                    </a:cubicBezTo>
                    <a:cubicBezTo>
                      <a:pt x="6" y="92"/>
                      <a:pt x="2" y="63"/>
                      <a:pt x="0" y="43"/>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28" name="Freeform 560">
                <a:extLst>
                  <a:ext uri="{FF2B5EF4-FFF2-40B4-BE49-F238E27FC236}">
                    <a16:creationId xmlns:a16="http://schemas.microsoft.com/office/drawing/2014/main" id="{BF3F974C-0F0A-45EE-BDA2-2501D1F9E739}"/>
                  </a:ext>
                </a:extLst>
              </p:cNvPr>
              <p:cNvSpPr>
                <a:spLocks/>
              </p:cNvSpPr>
              <p:nvPr/>
            </p:nvSpPr>
            <p:spPr bwMode="gray">
              <a:xfrm>
                <a:off x="4805" y="1656"/>
                <a:ext cx="72" cy="33"/>
              </a:xfrm>
              <a:custGeom>
                <a:avLst/>
                <a:gdLst>
                  <a:gd name="T0" fmla="*/ 59 w 59"/>
                  <a:gd name="T1" fmla="*/ 0 h 27"/>
                  <a:gd name="T2" fmla="*/ 0 w 59"/>
                  <a:gd name="T3" fmla="*/ 9 h 27"/>
                  <a:gd name="T4" fmla="*/ 59 w 59"/>
                  <a:gd name="T5" fmla="*/ 0 h 27"/>
                </a:gdLst>
                <a:ahLst/>
                <a:cxnLst>
                  <a:cxn ang="0">
                    <a:pos x="T0" y="T1"/>
                  </a:cxn>
                  <a:cxn ang="0">
                    <a:pos x="T2" y="T3"/>
                  </a:cxn>
                  <a:cxn ang="0">
                    <a:pos x="T4" y="T5"/>
                  </a:cxn>
                </a:cxnLst>
                <a:rect l="0" t="0" r="r" b="b"/>
                <a:pathLst>
                  <a:path w="59" h="27">
                    <a:moveTo>
                      <a:pt x="59" y="0"/>
                    </a:moveTo>
                    <a:cubicBezTo>
                      <a:pt x="34" y="9"/>
                      <a:pt x="5" y="10"/>
                      <a:pt x="0" y="9"/>
                    </a:cubicBezTo>
                    <a:cubicBezTo>
                      <a:pt x="1" y="27"/>
                      <a:pt x="52" y="15"/>
                      <a:pt x="59" y="0"/>
                    </a:cubicBezTo>
                    <a:close/>
                  </a:path>
                </a:pathLst>
              </a:custGeom>
              <a:solidFill>
                <a:srgbClr val="4A4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29" name="Freeform 561">
                <a:extLst>
                  <a:ext uri="{FF2B5EF4-FFF2-40B4-BE49-F238E27FC236}">
                    <a16:creationId xmlns:a16="http://schemas.microsoft.com/office/drawing/2014/main" id="{D841E82B-27BA-4C58-A37C-9E68287E2F0D}"/>
                  </a:ext>
                </a:extLst>
              </p:cNvPr>
              <p:cNvSpPr>
                <a:spLocks/>
              </p:cNvSpPr>
              <p:nvPr/>
            </p:nvSpPr>
            <p:spPr bwMode="gray">
              <a:xfrm>
                <a:off x="4883" y="1449"/>
                <a:ext cx="38" cy="65"/>
              </a:xfrm>
              <a:custGeom>
                <a:avLst/>
                <a:gdLst>
                  <a:gd name="T0" fmla="*/ 2 w 31"/>
                  <a:gd name="T1" fmla="*/ 30 h 53"/>
                  <a:gd name="T2" fmla="*/ 18 w 31"/>
                  <a:gd name="T3" fmla="*/ 52 h 53"/>
                  <a:gd name="T4" fmla="*/ 29 w 31"/>
                  <a:gd name="T5" fmla="*/ 26 h 53"/>
                  <a:gd name="T6" fmla="*/ 12 w 31"/>
                  <a:gd name="T7" fmla="*/ 1 h 53"/>
                  <a:gd name="T8" fmla="*/ 2 w 31"/>
                  <a:gd name="T9" fmla="*/ 30 h 53"/>
                </a:gdLst>
                <a:ahLst/>
                <a:cxnLst>
                  <a:cxn ang="0">
                    <a:pos x="T0" y="T1"/>
                  </a:cxn>
                  <a:cxn ang="0">
                    <a:pos x="T2" y="T3"/>
                  </a:cxn>
                  <a:cxn ang="0">
                    <a:pos x="T4" y="T5"/>
                  </a:cxn>
                  <a:cxn ang="0">
                    <a:pos x="T6" y="T7"/>
                  </a:cxn>
                  <a:cxn ang="0">
                    <a:pos x="T8" y="T9"/>
                  </a:cxn>
                </a:cxnLst>
                <a:rect l="0" t="0" r="r" b="b"/>
                <a:pathLst>
                  <a:path w="31" h="53">
                    <a:moveTo>
                      <a:pt x="2" y="30"/>
                    </a:moveTo>
                    <a:cubicBezTo>
                      <a:pt x="4" y="46"/>
                      <a:pt x="11" y="53"/>
                      <a:pt x="18" y="52"/>
                    </a:cubicBezTo>
                    <a:cubicBezTo>
                      <a:pt x="26" y="51"/>
                      <a:pt x="31" y="42"/>
                      <a:pt x="29" y="26"/>
                    </a:cubicBezTo>
                    <a:cubicBezTo>
                      <a:pt x="27" y="11"/>
                      <a:pt x="19" y="0"/>
                      <a:pt x="12" y="1"/>
                    </a:cubicBezTo>
                    <a:cubicBezTo>
                      <a:pt x="4" y="2"/>
                      <a:pt x="0" y="15"/>
                      <a:pt x="2" y="30"/>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30" name="Freeform 562">
                <a:extLst>
                  <a:ext uri="{FF2B5EF4-FFF2-40B4-BE49-F238E27FC236}">
                    <a16:creationId xmlns:a16="http://schemas.microsoft.com/office/drawing/2014/main" id="{5E521AB6-D37D-47AE-8F7D-7310036A138B}"/>
                  </a:ext>
                </a:extLst>
              </p:cNvPr>
              <p:cNvSpPr>
                <a:spLocks/>
              </p:cNvSpPr>
              <p:nvPr/>
            </p:nvSpPr>
            <p:spPr bwMode="gray">
              <a:xfrm>
                <a:off x="4817" y="1343"/>
                <a:ext cx="135" cy="46"/>
              </a:xfrm>
              <a:custGeom>
                <a:avLst/>
                <a:gdLst>
                  <a:gd name="T0" fmla="*/ 6 w 135"/>
                  <a:gd name="T1" fmla="*/ 0 h 46"/>
                  <a:gd name="T2" fmla="*/ 135 w 135"/>
                  <a:gd name="T3" fmla="*/ 24 h 46"/>
                  <a:gd name="T4" fmla="*/ 130 w 135"/>
                  <a:gd name="T5" fmla="*/ 46 h 46"/>
                  <a:gd name="T6" fmla="*/ 0 w 135"/>
                  <a:gd name="T7" fmla="*/ 37 h 46"/>
                  <a:gd name="T8" fmla="*/ 6 w 135"/>
                  <a:gd name="T9" fmla="*/ 0 h 46"/>
                </a:gdLst>
                <a:ahLst/>
                <a:cxnLst>
                  <a:cxn ang="0">
                    <a:pos x="T0" y="T1"/>
                  </a:cxn>
                  <a:cxn ang="0">
                    <a:pos x="T2" y="T3"/>
                  </a:cxn>
                  <a:cxn ang="0">
                    <a:pos x="T4" y="T5"/>
                  </a:cxn>
                  <a:cxn ang="0">
                    <a:pos x="T6" y="T7"/>
                  </a:cxn>
                  <a:cxn ang="0">
                    <a:pos x="T8" y="T9"/>
                  </a:cxn>
                </a:cxnLst>
                <a:rect l="0" t="0" r="r" b="b"/>
                <a:pathLst>
                  <a:path w="135" h="46">
                    <a:moveTo>
                      <a:pt x="6" y="0"/>
                    </a:moveTo>
                    <a:lnTo>
                      <a:pt x="135" y="24"/>
                    </a:lnTo>
                    <a:lnTo>
                      <a:pt x="130" y="46"/>
                    </a:lnTo>
                    <a:lnTo>
                      <a:pt x="0" y="37"/>
                    </a:lnTo>
                    <a:lnTo>
                      <a:pt x="6" y="0"/>
                    </a:ln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31" name="Freeform 563">
                <a:extLst>
                  <a:ext uri="{FF2B5EF4-FFF2-40B4-BE49-F238E27FC236}">
                    <a16:creationId xmlns:a16="http://schemas.microsoft.com/office/drawing/2014/main" id="{2437D1A6-5099-4FEF-B4EA-7733B8683A7A}"/>
                  </a:ext>
                </a:extLst>
              </p:cNvPr>
              <p:cNvSpPr>
                <a:spLocks/>
              </p:cNvSpPr>
              <p:nvPr/>
            </p:nvSpPr>
            <p:spPr bwMode="gray">
              <a:xfrm>
                <a:off x="4671" y="1392"/>
                <a:ext cx="133" cy="78"/>
              </a:xfrm>
              <a:custGeom>
                <a:avLst/>
                <a:gdLst>
                  <a:gd name="T0" fmla="*/ 117 w 133"/>
                  <a:gd name="T1" fmla="*/ 0 h 78"/>
                  <a:gd name="T2" fmla="*/ 0 w 133"/>
                  <a:gd name="T3" fmla="*/ 59 h 78"/>
                  <a:gd name="T4" fmla="*/ 11 w 133"/>
                  <a:gd name="T5" fmla="*/ 78 h 78"/>
                  <a:gd name="T6" fmla="*/ 133 w 133"/>
                  <a:gd name="T7" fmla="*/ 33 h 78"/>
                  <a:gd name="T8" fmla="*/ 117 w 133"/>
                  <a:gd name="T9" fmla="*/ 0 h 78"/>
                </a:gdLst>
                <a:ahLst/>
                <a:cxnLst>
                  <a:cxn ang="0">
                    <a:pos x="T0" y="T1"/>
                  </a:cxn>
                  <a:cxn ang="0">
                    <a:pos x="T2" y="T3"/>
                  </a:cxn>
                  <a:cxn ang="0">
                    <a:pos x="T4" y="T5"/>
                  </a:cxn>
                  <a:cxn ang="0">
                    <a:pos x="T6" y="T7"/>
                  </a:cxn>
                  <a:cxn ang="0">
                    <a:pos x="T8" y="T9"/>
                  </a:cxn>
                </a:cxnLst>
                <a:rect l="0" t="0" r="r" b="b"/>
                <a:pathLst>
                  <a:path w="133" h="78">
                    <a:moveTo>
                      <a:pt x="117" y="0"/>
                    </a:moveTo>
                    <a:lnTo>
                      <a:pt x="0" y="59"/>
                    </a:lnTo>
                    <a:lnTo>
                      <a:pt x="11" y="78"/>
                    </a:lnTo>
                    <a:lnTo>
                      <a:pt x="133" y="33"/>
                    </a:lnTo>
                    <a:lnTo>
                      <a:pt x="117" y="0"/>
                    </a:ln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32" name="Freeform 564">
                <a:extLst>
                  <a:ext uri="{FF2B5EF4-FFF2-40B4-BE49-F238E27FC236}">
                    <a16:creationId xmlns:a16="http://schemas.microsoft.com/office/drawing/2014/main" id="{20C837DE-39C7-46EB-8972-6CDD1DE6DBFD}"/>
                  </a:ext>
                </a:extLst>
              </p:cNvPr>
              <p:cNvSpPr>
                <a:spLocks/>
              </p:cNvSpPr>
              <p:nvPr/>
            </p:nvSpPr>
            <p:spPr bwMode="gray">
              <a:xfrm>
                <a:off x="4727" y="1470"/>
                <a:ext cx="39" cy="65"/>
              </a:xfrm>
              <a:custGeom>
                <a:avLst/>
                <a:gdLst>
                  <a:gd name="T0" fmla="*/ 30 w 32"/>
                  <a:gd name="T1" fmla="*/ 27 h 53"/>
                  <a:gd name="T2" fmla="*/ 19 w 32"/>
                  <a:gd name="T3" fmla="*/ 52 h 53"/>
                  <a:gd name="T4" fmla="*/ 2 w 32"/>
                  <a:gd name="T5" fmla="*/ 31 h 53"/>
                  <a:gd name="T6" fmla="*/ 12 w 32"/>
                  <a:gd name="T7" fmla="*/ 1 h 53"/>
                  <a:gd name="T8" fmla="*/ 30 w 32"/>
                  <a:gd name="T9" fmla="*/ 27 h 53"/>
                </a:gdLst>
                <a:ahLst/>
                <a:cxnLst>
                  <a:cxn ang="0">
                    <a:pos x="T0" y="T1"/>
                  </a:cxn>
                  <a:cxn ang="0">
                    <a:pos x="T2" y="T3"/>
                  </a:cxn>
                  <a:cxn ang="0">
                    <a:pos x="T4" y="T5"/>
                  </a:cxn>
                  <a:cxn ang="0">
                    <a:pos x="T6" y="T7"/>
                  </a:cxn>
                  <a:cxn ang="0">
                    <a:pos x="T8" y="T9"/>
                  </a:cxn>
                </a:cxnLst>
                <a:rect l="0" t="0" r="r" b="b"/>
                <a:pathLst>
                  <a:path w="32" h="53">
                    <a:moveTo>
                      <a:pt x="30" y="27"/>
                    </a:moveTo>
                    <a:cubicBezTo>
                      <a:pt x="32" y="42"/>
                      <a:pt x="27" y="51"/>
                      <a:pt x="19" y="52"/>
                    </a:cubicBezTo>
                    <a:cubicBezTo>
                      <a:pt x="12" y="53"/>
                      <a:pt x="5" y="46"/>
                      <a:pt x="2" y="31"/>
                    </a:cubicBezTo>
                    <a:cubicBezTo>
                      <a:pt x="0" y="15"/>
                      <a:pt x="5" y="2"/>
                      <a:pt x="12" y="1"/>
                    </a:cubicBezTo>
                    <a:cubicBezTo>
                      <a:pt x="20" y="0"/>
                      <a:pt x="27" y="12"/>
                      <a:pt x="30" y="27"/>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33" name="Freeform 565">
                <a:extLst>
                  <a:ext uri="{FF2B5EF4-FFF2-40B4-BE49-F238E27FC236}">
                    <a16:creationId xmlns:a16="http://schemas.microsoft.com/office/drawing/2014/main" id="{081573CD-7115-4D8E-A5AD-FDF06BED73CF}"/>
                  </a:ext>
                </a:extLst>
              </p:cNvPr>
              <p:cNvSpPr>
                <a:spLocks/>
              </p:cNvSpPr>
              <p:nvPr/>
            </p:nvSpPr>
            <p:spPr bwMode="gray">
              <a:xfrm>
                <a:off x="4755" y="1417"/>
                <a:ext cx="72" cy="173"/>
              </a:xfrm>
              <a:custGeom>
                <a:avLst/>
                <a:gdLst>
                  <a:gd name="T0" fmla="*/ 5 w 59"/>
                  <a:gd name="T1" fmla="*/ 127 h 141"/>
                  <a:gd name="T2" fmla="*/ 3 w 59"/>
                  <a:gd name="T3" fmla="*/ 108 h 141"/>
                  <a:gd name="T4" fmla="*/ 32 w 59"/>
                  <a:gd name="T5" fmla="*/ 92 h 141"/>
                  <a:gd name="T6" fmla="*/ 44 w 59"/>
                  <a:gd name="T7" fmla="*/ 0 h 141"/>
                  <a:gd name="T8" fmla="*/ 40 w 59"/>
                  <a:gd name="T9" fmla="*/ 100 h 141"/>
                  <a:gd name="T10" fmla="*/ 38 w 59"/>
                  <a:gd name="T11" fmla="*/ 103 h 141"/>
                  <a:gd name="T12" fmla="*/ 35 w 59"/>
                  <a:gd name="T13" fmla="*/ 103 h 141"/>
                  <a:gd name="T14" fmla="*/ 13 w 59"/>
                  <a:gd name="T15" fmla="*/ 113 h 141"/>
                  <a:gd name="T16" fmla="*/ 50 w 59"/>
                  <a:gd name="T17" fmla="*/ 134 h 141"/>
                  <a:gd name="T18" fmla="*/ 5 w 59"/>
                  <a:gd name="T19" fmla="*/ 12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141">
                    <a:moveTo>
                      <a:pt x="5" y="127"/>
                    </a:moveTo>
                    <a:cubicBezTo>
                      <a:pt x="1" y="121"/>
                      <a:pt x="0" y="114"/>
                      <a:pt x="3" y="108"/>
                    </a:cubicBezTo>
                    <a:cubicBezTo>
                      <a:pt x="8" y="99"/>
                      <a:pt x="18" y="93"/>
                      <a:pt x="32" y="92"/>
                    </a:cubicBezTo>
                    <a:cubicBezTo>
                      <a:pt x="47" y="62"/>
                      <a:pt x="46" y="37"/>
                      <a:pt x="44" y="0"/>
                    </a:cubicBezTo>
                    <a:cubicBezTo>
                      <a:pt x="52" y="24"/>
                      <a:pt x="59" y="65"/>
                      <a:pt x="40" y="100"/>
                    </a:cubicBezTo>
                    <a:cubicBezTo>
                      <a:pt x="38" y="103"/>
                      <a:pt x="38" y="103"/>
                      <a:pt x="38" y="103"/>
                    </a:cubicBezTo>
                    <a:cubicBezTo>
                      <a:pt x="35" y="103"/>
                      <a:pt x="35" y="103"/>
                      <a:pt x="35" y="103"/>
                    </a:cubicBezTo>
                    <a:cubicBezTo>
                      <a:pt x="24" y="103"/>
                      <a:pt x="15" y="106"/>
                      <a:pt x="13" y="113"/>
                    </a:cubicBezTo>
                    <a:cubicBezTo>
                      <a:pt x="9" y="127"/>
                      <a:pt x="30" y="133"/>
                      <a:pt x="50" y="134"/>
                    </a:cubicBezTo>
                    <a:cubicBezTo>
                      <a:pt x="35" y="141"/>
                      <a:pt x="11" y="136"/>
                      <a:pt x="5" y="127"/>
                    </a:cubicBezTo>
                    <a:close/>
                  </a:path>
                </a:pathLst>
              </a:custGeom>
              <a:solidFill>
                <a:srgbClr val="1C1C1A">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34" name="Freeform 566">
                <a:extLst>
                  <a:ext uri="{FF2B5EF4-FFF2-40B4-BE49-F238E27FC236}">
                    <a16:creationId xmlns:a16="http://schemas.microsoft.com/office/drawing/2014/main" id="{23313E38-E576-4DD1-B80A-3132320FC5B5}"/>
                  </a:ext>
                </a:extLst>
              </p:cNvPr>
              <p:cNvSpPr>
                <a:spLocks/>
              </p:cNvSpPr>
              <p:nvPr/>
            </p:nvSpPr>
            <p:spPr bwMode="gray">
              <a:xfrm>
                <a:off x="4896" y="1798"/>
                <a:ext cx="75" cy="82"/>
              </a:xfrm>
              <a:custGeom>
                <a:avLst/>
                <a:gdLst>
                  <a:gd name="T0" fmla="*/ 36 w 62"/>
                  <a:gd name="T1" fmla="*/ 1 h 67"/>
                  <a:gd name="T2" fmla="*/ 35 w 62"/>
                  <a:gd name="T3" fmla="*/ 0 h 67"/>
                  <a:gd name="T4" fmla="*/ 0 w 62"/>
                  <a:gd name="T5" fmla="*/ 43 h 67"/>
                  <a:gd name="T6" fmla="*/ 6 w 62"/>
                  <a:gd name="T7" fmla="*/ 67 h 67"/>
                  <a:gd name="T8" fmla="*/ 41 w 62"/>
                  <a:gd name="T9" fmla="*/ 67 h 67"/>
                  <a:gd name="T10" fmla="*/ 62 w 62"/>
                  <a:gd name="T11" fmla="*/ 43 h 67"/>
                  <a:gd name="T12" fmla="*/ 36 w 62"/>
                  <a:gd name="T13" fmla="*/ 1 h 67"/>
                </a:gdLst>
                <a:ahLst/>
                <a:cxnLst>
                  <a:cxn ang="0">
                    <a:pos x="T0" y="T1"/>
                  </a:cxn>
                  <a:cxn ang="0">
                    <a:pos x="T2" y="T3"/>
                  </a:cxn>
                  <a:cxn ang="0">
                    <a:pos x="T4" y="T5"/>
                  </a:cxn>
                  <a:cxn ang="0">
                    <a:pos x="T6" y="T7"/>
                  </a:cxn>
                  <a:cxn ang="0">
                    <a:pos x="T8" y="T9"/>
                  </a:cxn>
                  <a:cxn ang="0">
                    <a:pos x="T10" y="T11"/>
                  </a:cxn>
                  <a:cxn ang="0">
                    <a:pos x="T12" y="T13"/>
                  </a:cxn>
                </a:cxnLst>
                <a:rect l="0" t="0" r="r" b="b"/>
                <a:pathLst>
                  <a:path w="62" h="67">
                    <a:moveTo>
                      <a:pt x="36" y="1"/>
                    </a:moveTo>
                    <a:cubicBezTo>
                      <a:pt x="35" y="0"/>
                      <a:pt x="35" y="0"/>
                      <a:pt x="35" y="0"/>
                    </a:cubicBezTo>
                    <a:cubicBezTo>
                      <a:pt x="27" y="8"/>
                      <a:pt x="10" y="29"/>
                      <a:pt x="0" y="43"/>
                    </a:cubicBezTo>
                    <a:cubicBezTo>
                      <a:pt x="6" y="67"/>
                      <a:pt x="6" y="67"/>
                      <a:pt x="6" y="67"/>
                    </a:cubicBezTo>
                    <a:cubicBezTo>
                      <a:pt x="41" y="67"/>
                      <a:pt x="41" y="67"/>
                      <a:pt x="41" y="67"/>
                    </a:cubicBezTo>
                    <a:cubicBezTo>
                      <a:pt x="62" y="43"/>
                      <a:pt x="62" y="43"/>
                      <a:pt x="62" y="43"/>
                    </a:cubicBezTo>
                    <a:cubicBezTo>
                      <a:pt x="54" y="31"/>
                      <a:pt x="44" y="14"/>
                      <a:pt x="36" y="1"/>
                    </a:cubicBezTo>
                    <a:close/>
                  </a:path>
                </a:pathLst>
              </a:custGeom>
              <a:solidFill>
                <a:srgbClr val="5469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35" name="Freeform 567">
                <a:extLst>
                  <a:ext uri="{FF2B5EF4-FFF2-40B4-BE49-F238E27FC236}">
                    <a16:creationId xmlns:a16="http://schemas.microsoft.com/office/drawing/2014/main" id="{EC8416E2-94DA-4060-84AE-1C9BF76BA373}"/>
                  </a:ext>
                </a:extLst>
              </p:cNvPr>
              <p:cNvSpPr>
                <a:spLocks/>
              </p:cNvSpPr>
              <p:nvPr/>
            </p:nvSpPr>
            <p:spPr bwMode="gray">
              <a:xfrm>
                <a:off x="4864" y="1880"/>
                <a:ext cx="125" cy="530"/>
              </a:xfrm>
              <a:custGeom>
                <a:avLst/>
                <a:gdLst>
                  <a:gd name="T0" fmla="*/ 57 w 125"/>
                  <a:gd name="T1" fmla="*/ 530 h 530"/>
                  <a:gd name="T2" fmla="*/ 125 w 125"/>
                  <a:gd name="T3" fmla="*/ 445 h 530"/>
                  <a:gd name="T4" fmla="*/ 82 w 125"/>
                  <a:gd name="T5" fmla="*/ 0 h 530"/>
                  <a:gd name="T6" fmla="*/ 39 w 125"/>
                  <a:gd name="T7" fmla="*/ 0 h 530"/>
                  <a:gd name="T8" fmla="*/ 0 w 125"/>
                  <a:gd name="T9" fmla="*/ 445 h 530"/>
                  <a:gd name="T10" fmla="*/ 57 w 125"/>
                  <a:gd name="T11" fmla="*/ 530 h 530"/>
                </a:gdLst>
                <a:ahLst/>
                <a:cxnLst>
                  <a:cxn ang="0">
                    <a:pos x="T0" y="T1"/>
                  </a:cxn>
                  <a:cxn ang="0">
                    <a:pos x="T2" y="T3"/>
                  </a:cxn>
                  <a:cxn ang="0">
                    <a:pos x="T4" y="T5"/>
                  </a:cxn>
                  <a:cxn ang="0">
                    <a:pos x="T6" y="T7"/>
                  </a:cxn>
                  <a:cxn ang="0">
                    <a:pos x="T8" y="T9"/>
                  </a:cxn>
                  <a:cxn ang="0">
                    <a:pos x="T10" y="T11"/>
                  </a:cxn>
                </a:cxnLst>
                <a:rect l="0" t="0" r="r" b="b"/>
                <a:pathLst>
                  <a:path w="125" h="530">
                    <a:moveTo>
                      <a:pt x="57" y="530"/>
                    </a:moveTo>
                    <a:lnTo>
                      <a:pt x="125" y="445"/>
                    </a:lnTo>
                    <a:lnTo>
                      <a:pt x="82" y="0"/>
                    </a:lnTo>
                    <a:lnTo>
                      <a:pt x="39" y="0"/>
                    </a:lnTo>
                    <a:lnTo>
                      <a:pt x="0" y="445"/>
                    </a:lnTo>
                    <a:lnTo>
                      <a:pt x="57" y="530"/>
                    </a:lnTo>
                    <a:close/>
                  </a:path>
                </a:pathLst>
              </a:custGeom>
              <a:solidFill>
                <a:srgbClr val="5469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36" name="Freeform 568">
                <a:extLst>
                  <a:ext uri="{FF2B5EF4-FFF2-40B4-BE49-F238E27FC236}">
                    <a16:creationId xmlns:a16="http://schemas.microsoft.com/office/drawing/2014/main" id="{21BAB194-8635-4D47-A570-27FA4EB60DCD}"/>
                  </a:ext>
                </a:extLst>
              </p:cNvPr>
              <p:cNvSpPr>
                <a:spLocks/>
              </p:cNvSpPr>
              <p:nvPr/>
            </p:nvSpPr>
            <p:spPr bwMode="gray">
              <a:xfrm>
                <a:off x="4938" y="1727"/>
                <a:ext cx="174" cy="147"/>
              </a:xfrm>
              <a:custGeom>
                <a:avLst/>
                <a:gdLst>
                  <a:gd name="T0" fmla="*/ 105 w 142"/>
                  <a:gd name="T1" fmla="*/ 0 h 120"/>
                  <a:gd name="T2" fmla="*/ 142 w 142"/>
                  <a:gd name="T3" fmla="*/ 53 h 120"/>
                  <a:gd name="T4" fmla="*/ 39 w 142"/>
                  <a:gd name="T5" fmla="*/ 120 h 120"/>
                  <a:gd name="T6" fmla="*/ 0 w 142"/>
                  <a:gd name="T7" fmla="*/ 57 h 120"/>
                  <a:gd name="T8" fmla="*/ 105 w 142"/>
                  <a:gd name="T9" fmla="*/ 0 h 120"/>
                </a:gdLst>
                <a:ahLst/>
                <a:cxnLst>
                  <a:cxn ang="0">
                    <a:pos x="T0" y="T1"/>
                  </a:cxn>
                  <a:cxn ang="0">
                    <a:pos x="T2" y="T3"/>
                  </a:cxn>
                  <a:cxn ang="0">
                    <a:pos x="T4" y="T5"/>
                  </a:cxn>
                  <a:cxn ang="0">
                    <a:pos x="T6" y="T7"/>
                  </a:cxn>
                  <a:cxn ang="0">
                    <a:pos x="T8" y="T9"/>
                  </a:cxn>
                </a:cxnLst>
                <a:rect l="0" t="0" r="r" b="b"/>
                <a:pathLst>
                  <a:path w="142" h="120">
                    <a:moveTo>
                      <a:pt x="105" y="0"/>
                    </a:moveTo>
                    <a:cubicBezTo>
                      <a:pt x="142" y="53"/>
                      <a:pt x="142" y="53"/>
                      <a:pt x="142" y="53"/>
                    </a:cubicBezTo>
                    <a:cubicBezTo>
                      <a:pt x="39" y="120"/>
                      <a:pt x="39" y="120"/>
                      <a:pt x="39" y="120"/>
                    </a:cubicBezTo>
                    <a:cubicBezTo>
                      <a:pt x="39" y="120"/>
                      <a:pt x="15" y="84"/>
                      <a:pt x="0" y="57"/>
                    </a:cubicBezTo>
                    <a:cubicBezTo>
                      <a:pt x="63" y="48"/>
                      <a:pt x="105" y="0"/>
                      <a:pt x="105" y="0"/>
                    </a:cubicBezTo>
                    <a:close/>
                  </a:path>
                </a:pathLst>
              </a:custGeom>
              <a:solidFill>
                <a:srgbClr val="D0DF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37" name="Freeform 569">
                <a:extLst>
                  <a:ext uri="{FF2B5EF4-FFF2-40B4-BE49-F238E27FC236}">
                    <a16:creationId xmlns:a16="http://schemas.microsoft.com/office/drawing/2014/main" id="{29753AC1-E235-4F64-8C5D-A8D9D71D6265}"/>
                  </a:ext>
                </a:extLst>
              </p:cNvPr>
              <p:cNvSpPr>
                <a:spLocks/>
              </p:cNvSpPr>
              <p:nvPr/>
            </p:nvSpPr>
            <p:spPr bwMode="gray">
              <a:xfrm>
                <a:off x="4867" y="1752"/>
                <a:ext cx="71" cy="115"/>
              </a:xfrm>
              <a:custGeom>
                <a:avLst/>
                <a:gdLst>
                  <a:gd name="T0" fmla="*/ 39 w 58"/>
                  <a:gd name="T1" fmla="*/ 0 h 94"/>
                  <a:gd name="T2" fmla="*/ 0 w 58"/>
                  <a:gd name="T3" fmla="*/ 33 h 94"/>
                  <a:gd name="T4" fmla="*/ 13 w 58"/>
                  <a:gd name="T5" fmla="*/ 94 h 94"/>
                  <a:gd name="T6" fmla="*/ 58 w 58"/>
                  <a:gd name="T7" fmla="*/ 37 h 94"/>
                  <a:gd name="T8" fmla="*/ 39 w 58"/>
                  <a:gd name="T9" fmla="*/ 0 h 94"/>
                </a:gdLst>
                <a:ahLst/>
                <a:cxnLst>
                  <a:cxn ang="0">
                    <a:pos x="T0" y="T1"/>
                  </a:cxn>
                  <a:cxn ang="0">
                    <a:pos x="T2" y="T3"/>
                  </a:cxn>
                  <a:cxn ang="0">
                    <a:pos x="T4" y="T5"/>
                  </a:cxn>
                  <a:cxn ang="0">
                    <a:pos x="T6" y="T7"/>
                  </a:cxn>
                  <a:cxn ang="0">
                    <a:pos x="T8" y="T9"/>
                  </a:cxn>
                </a:cxnLst>
                <a:rect l="0" t="0" r="r" b="b"/>
                <a:pathLst>
                  <a:path w="58" h="94">
                    <a:moveTo>
                      <a:pt x="39" y="0"/>
                    </a:moveTo>
                    <a:cubicBezTo>
                      <a:pt x="35" y="0"/>
                      <a:pt x="0" y="33"/>
                      <a:pt x="0" y="33"/>
                    </a:cubicBezTo>
                    <a:cubicBezTo>
                      <a:pt x="13" y="94"/>
                      <a:pt x="13" y="94"/>
                      <a:pt x="13" y="94"/>
                    </a:cubicBezTo>
                    <a:cubicBezTo>
                      <a:pt x="13" y="94"/>
                      <a:pt x="45" y="51"/>
                      <a:pt x="58" y="37"/>
                    </a:cubicBezTo>
                    <a:cubicBezTo>
                      <a:pt x="38" y="22"/>
                      <a:pt x="40" y="8"/>
                      <a:pt x="39" y="0"/>
                    </a:cubicBezTo>
                    <a:close/>
                  </a:path>
                </a:pathLst>
              </a:custGeom>
              <a:solidFill>
                <a:srgbClr val="D0DF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38" name="Freeform 570">
                <a:extLst>
                  <a:ext uri="{FF2B5EF4-FFF2-40B4-BE49-F238E27FC236}">
                    <a16:creationId xmlns:a16="http://schemas.microsoft.com/office/drawing/2014/main" id="{34D13E3D-1558-4DF1-B245-C182840456F2}"/>
                  </a:ext>
                </a:extLst>
              </p:cNvPr>
              <p:cNvSpPr>
                <a:spLocks/>
              </p:cNvSpPr>
              <p:nvPr/>
            </p:nvSpPr>
            <p:spPr bwMode="gray">
              <a:xfrm>
                <a:off x="4618" y="2266"/>
                <a:ext cx="80" cy="35"/>
              </a:xfrm>
              <a:custGeom>
                <a:avLst/>
                <a:gdLst>
                  <a:gd name="T0" fmla="*/ 63 w 66"/>
                  <a:gd name="T1" fmla="*/ 24 h 29"/>
                  <a:gd name="T2" fmla="*/ 62 w 66"/>
                  <a:gd name="T3" fmla="*/ 24 h 29"/>
                  <a:gd name="T4" fmla="*/ 62 w 66"/>
                  <a:gd name="T5" fmla="*/ 24 h 29"/>
                  <a:gd name="T6" fmla="*/ 62 w 66"/>
                  <a:gd name="T7" fmla="*/ 24 h 29"/>
                  <a:gd name="T8" fmla="*/ 60 w 66"/>
                  <a:gd name="T9" fmla="*/ 24 h 29"/>
                  <a:gd name="T10" fmla="*/ 31 w 66"/>
                  <a:gd name="T11" fmla="*/ 24 h 29"/>
                  <a:gd name="T12" fmla="*/ 30 w 66"/>
                  <a:gd name="T13" fmla="*/ 23 h 29"/>
                  <a:gd name="T14" fmla="*/ 15 w 66"/>
                  <a:gd name="T15" fmla="*/ 28 h 29"/>
                  <a:gd name="T16" fmla="*/ 2 w 66"/>
                  <a:gd name="T17" fmla="*/ 20 h 29"/>
                  <a:gd name="T18" fmla="*/ 9 w 66"/>
                  <a:gd name="T19" fmla="*/ 7 h 29"/>
                  <a:gd name="T20" fmla="*/ 28 w 66"/>
                  <a:gd name="T21" fmla="*/ 1 h 29"/>
                  <a:gd name="T22" fmla="*/ 30 w 66"/>
                  <a:gd name="T23" fmla="*/ 1 h 29"/>
                  <a:gd name="T24" fmla="*/ 39 w 66"/>
                  <a:gd name="T25" fmla="*/ 3 h 29"/>
                  <a:gd name="T26" fmla="*/ 66 w 66"/>
                  <a:gd name="T27" fmla="*/ 24 h 29"/>
                  <a:gd name="T28" fmla="*/ 63 w 66"/>
                  <a:gd name="T29"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63" y="24"/>
                    </a:moveTo>
                    <a:cubicBezTo>
                      <a:pt x="62" y="24"/>
                      <a:pt x="62" y="24"/>
                      <a:pt x="62" y="24"/>
                    </a:cubicBezTo>
                    <a:cubicBezTo>
                      <a:pt x="62" y="24"/>
                      <a:pt x="62" y="24"/>
                      <a:pt x="62" y="24"/>
                    </a:cubicBezTo>
                    <a:cubicBezTo>
                      <a:pt x="62" y="24"/>
                      <a:pt x="62" y="24"/>
                      <a:pt x="62" y="24"/>
                    </a:cubicBezTo>
                    <a:cubicBezTo>
                      <a:pt x="62" y="24"/>
                      <a:pt x="61" y="24"/>
                      <a:pt x="60" y="24"/>
                    </a:cubicBezTo>
                    <a:cubicBezTo>
                      <a:pt x="31" y="24"/>
                      <a:pt x="31" y="24"/>
                      <a:pt x="31" y="24"/>
                    </a:cubicBezTo>
                    <a:cubicBezTo>
                      <a:pt x="30" y="23"/>
                      <a:pt x="30" y="23"/>
                      <a:pt x="30" y="23"/>
                    </a:cubicBezTo>
                    <a:cubicBezTo>
                      <a:pt x="15" y="28"/>
                      <a:pt x="15" y="28"/>
                      <a:pt x="15" y="28"/>
                    </a:cubicBezTo>
                    <a:cubicBezTo>
                      <a:pt x="9" y="29"/>
                      <a:pt x="3" y="26"/>
                      <a:pt x="2" y="20"/>
                    </a:cubicBezTo>
                    <a:cubicBezTo>
                      <a:pt x="0" y="14"/>
                      <a:pt x="4" y="8"/>
                      <a:pt x="9" y="7"/>
                    </a:cubicBezTo>
                    <a:cubicBezTo>
                      <a:pt x="28" y="1"/>
                      <a:pt x="28" y="1"/>
                      <a:pt x="28" y="1"/>
                    </a:cubicBezTo>
                    <a:cubicBezTo>
                      <a:pt x="28" y="1"/>
                      <a:pt x="29" y="1"/>
                      <a:pt x="30" y="1"/>
                    </a:cubicBezTo>
                    <a:cubicBezTo>
                      <a:pt x="33" y="0"/>
                      <a:pt x="37" y="0"/>
                      <a:pt x="39" y="3"/>
                    </a:cubicBezTo>
                    <a:cubicBezTo>
                      <a:pt x="66" y="24"/>
                      <a:pt x="66" y="24"/>
                      <a:pt x="66" y="24"/>
                    </a:cubicBezTo>
                    <a:cubicBezTo>
                      <a:pt x="65" y="24"/>
                      <a:pt x="64" y="24"/>
                      <a:pt x="63" y="24"/>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39" name="Freeform 571">
                <a:extLst>
                  <a:ext uri="{FF2B5EF4-FFF2-40B4-BE49-F238E27FC236}">
                    <a16:creationId xmlns:a16="http://schemas.microsoft.com/office/drawing/2014/main" id="{0F44831E-295B-4B79-B995-753E44530B00}"/>
                  </a:ext>
                </a:extLst>
              </p:cNvPr>
              <p:cNvSpPr>
                <a:spLocks/>
              </p:cNvSpPr>
              <p:nvPr/>
            </p:nvSpPr>
            <p:spPr bwMode="gray">
              <a:xfrm>
                <a:off x="4414" y="2227"/>
                <a:ext cx="207" cy="213"/>
              </a:xfrm>
              <a:custGeom>
                <a:avLst/>
                <a:gdLst>
                  <a:gd name="T0" fmla="*/ 164 w 169"/>
                  <a:gd name="T1" fmla="*/ 0 h 174"/>
                  <a:gd name="T2" fmla="*/ 85 w 169"/>
                  <a:gd name="T3" fmla="*/ 23 h 174"/>
                  <a:gd name="T4" fmla="*/ 6 w 169"/>
                  <a:gd name="T5" fmla="*/ 0 h 174"/>
                  <a:gd name="T6" fmla="*/ 38 w 169"/>
                  <a:gd name="T7" fmla="*/ 160 h 174"/>
                  <a:gd name="T8" fmla="*/ 38 w 169"/>
                  <a:gd name="T9" fmla="*/ 160 h 174"/>
                  <a:gd name="T10" fmla="*/ 85 w 169"/>
                  <a:gd name="T11" fmla="*/ 174 h 174"/>
                  <a:gd name="T12" fmla="*/ 131 w 169"/>
                  <a:gd name="T13" fmla="*/ 160 h 174"/>
                  <a:gd name="T14" fmla="*/ 164 w 169"/>
                  <a:gd name="T15" fmla="*/ 0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74">
                    <a:moveTo>
                      <a:pt x="164" y="0"/>
                    </a:moveTo>
                    <a:cubicBezTo>
                      <a:pt x="164" y="13"/>
                      <a:pt x="128" y="23"/>
                      <a:pt x="85" y="23"/>
                    </a:cubicBezTo>
                    <a:cubicBezTo>
                      <a:pt x="41" y="23"/>
                      <a:pt x="6" y="13"/>
                      <a:pt x="6" y="0"/>
                    </a:cubicBezTo>
                    <a:cubicBezTo>
                      <a:pt x="0" y="52"/>
                      <a:pt x="14" y="108"/>
                      <a:pt x="38" y="160"/>
                    </a:cubicBezTo>
                    <a:cubicBezTo>
                      <a:pt x="38" y="160"/>
                      <a:pt x="38" y="160"/>
                      <a:pt x="38" y="160"/>
                    </a:cubicBezTo>
                    <a:cubicBezTo>
                      <a:pt x="38" y="168"/>
                      <a:pt x="59" y="174"/>
                      <a:pt x="85" y="174"/>
                    </a:cubicBezTo>
                    <a:cubicBezTo>
                      <a:pt x="110" y="174"/>
                      <a:pt x="131" y="168"/>
                      <a:pt x="131" y="160"/>
                    </a:cubicBezTo>
                    <a:cubicBezTo>
                      <a:pt x="156" y="108"/>
                      <a:pt x="169" y="52"/>
                      <a:pt x="16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40" name="Freeform 572">
                <a:extLst>
                  <a:ext uri="{FF2B5EF4-FFF2-40B4-BE49-F238E27FC236}">
                    <a16:creationId xmlns:a16="http://schemas.microsoft.com/office/drawing/2014/main" id="{60BC8019-24AC-4D03-8714-9E9893186424}"/>
                  </a:ext>
                </a:extLst>
              </p:cNvPr>
              <p:cNvSpPr>
                <a:spLocks/>
              </p:cNvSpPr>
              <p:nvPr/>
            </p:nvSpPr>
            <p:spPr bwMode="gray">
              <a:xfrm>
                <a:off x="4594" y="2266"/>
                <a:ext cx="69" cy="109"/>
              </a:xfrm>
              <a:custGeom>
                <a:avLst/>
                <a:gdLst>
                  <a:gd name="T0" fmla="*/ 18 w 56"/>
                  <a:gd name="T1" fmla="*/ 0 h 89"/>
                  <a:gd name="T2" fmla="*/ 17 w 56"/>
                  <a:gd name="T3" fmla="*/ 17 h 89"/>
                  <a:gd name="T4" fmla="*/ 39 w 56"/>
                  <a:gd name="T5" fmla="*/ 41 h 89"/>
                  <a:gd name="T6" fmla="*/ 39 w 56"/>
                  <a:gd name="T7" fmla="*/ 46 h 89"/>
                  <a:gd name="T8" fmla="*/ 14 w 56"/>
                  <a:gd name="T9" fmla="*/ 72 h 89"/>
                  <a:gd name="T10" fmla="*/ 6 w 56"/>
                  <a:gd name="T11" fmla="*/ 72 h 89"/>
                  <a:gd name="T12" fmla="*/ 0 w 56"/>
                  <a:gd name="T13" fmla="*/ 89 h 89"/>
                  <a:gd name="T14" fmla="*/ 14 w 56"/>
                  <a:gd name="T15" fmla="*/ 89 h 89"/>
                  <a:gd name="T16" fmla="*/ 56 w 56"/>
                  <a:gd name="T17" fmla="*/ 46 h 89"/>
                  <a:gd name="T18" fmla="*/ 56 w 56"/>
                  <a:gd name="T19" fmla="*/ 41 h 89"/>
                  <a:gd name="T20" fmla="*/ 18 w 56"/>
                  <a:gd name="T2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89">
                    <a:moveTo>
                      <a:pt x="18" y="0"/>
                    </a:moveTo>
                    <a:cubicBezTo>
                      <a:pt x="18" y="5"/>
                      <a:pt x="17" y="11"/>
                      <a:pt x="17" y="17"/>
                    </a:cubicBezTo>
                    <a:cubicBezTo>
                      <a:pt x="29" y="18"/>
                      <a:pt x="39" y="28"/>
                      <a:pt x="39" y="41"/>
                    </a:cubicBezTo>
                    <a:cubicBezTo>
                      <a:pt x="39" y="46"/>
                      <a:pt x="39" y="46"/>
                      <a:pt x="39" y="46"/>
                    </a:cubicBezTo>
                    <a:cubicBezTo>
                      <a:pt x="39" y="60"/>
                      <a:pt x="28" y="72"/>
                      <a:pt x="14" y="72"/>
                    </a:cubicBezTo>
                    <a:cubicBezTo>
                      <a:pt x="6" y="72"/>
                      <a:pt x="6" y="72"/>
                      <a:pt x="6" y="72"/>
                    </a:cubicBezTo>
                    <a:cubicBezTo>
                      <a:pt x="4" y="77"/>
                      <a:pt x="2" y="83"/>
                      <a:pt x="0" y="89"/>
                    </a:cubicBezTo>
                    <a:cubicBezTo>
                      <a:pt x="14" y="89"/>
                      <a:pt x="14" y="89"/>
                      <a:pt x="14" y="89"/>
                    </a:cubicBezTo>
                    <a:cubicBezTo>
                      <a:pt x="37" y="89"/>
                      <a:pt x="56" y="70"/>
                      <a:pt x="56" y="46"/>
                    </a:cubicBezTo>
                    <a:cubicBezTo>
                      <a:pt x="56" y="41"/>
                      <a:pt x="56" y="41"/>
                      <a:pt x="56" y="41"/>
                    </a:cubicBezTo>
                    <a:cubicBezTo>
                      <a:pt x="56" y="19"/>
                      <a:pt x="39" y="1"/>
                      <a:pt x="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41" name="Oval 573">
                <a:extLst>
                  <a:ext uri="{FF2B5EF4-FFF2-40B4-BE49-F238E27FC236}">
                    <a16:creationId xmlns:a16="http://schemas.microsoft.com/office/drawing/2014/main" id="{E8F71CD4-46FE-428F-9536-434D7A78B8BF}"/>
                  </a:ext>
                </a:extLst>
              </p:cNvPr>
              <p:cNvSpPr>
                <a:spLocks noChangeArrowheads="1"/>
              </p:cNvSpPr>
              <p:nvPr/>
            </p:nvSpPr>
            <p:spPr bwMode="gray">
              <a:xfrm>
                <a:off x="4422" y="2197"/>
                <a:ext cx="193" cy="58"/>
              </a:xfrm>
              <a:prstGeom prst="ellipse">
                <a:avLst/>
              </a:pr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42" name="Freeform 574">
                <a:extLst>
                  <a:ext uri="{FF2B5EF4-FFF2-40B4-BE49-F238E27FC236}">
                    <a16:creationId xmlns:a16="http://schemas.microsoft.com/office/drawing/2014/main" id="{04A65C00-C9D7-4AC2-92A4-3ABA2B3DF55E}"/>
                  </a:ext>
                </a:extLst>
              </p:cNvPr>
              <p:cNvSpPr>
                <a:spLocks/>
              </p:cNvSpPr>
              <p:nvPr/>
            </p:nvSpPr>
            <p:spPr bwMode="gray">
              <a:xfrm>
                <a:off x="4433" y="2222"/>
                <a:ext cx="170" cy="33"/>
              </a:xfrm>
              <a:custGeom>
                <a:avLst/>
                <a:gdLst>
                  <a:gd name="T0" fmla="*/ 70 w 139"/>
                  <a:gd name="T1" fmla="*/ 27 h 27"/>
                  <a:gd name="T2" fmla="*/ 139 w 139"/>
                  <a:gd name="T3" fmla="*/ 15 h 27"/>
                  <a:gd name="T4" fmla="*/ 70 w 139"/>
                  <a:gd name="T5" fmla="*/ 0 h 27"/>
                  <a:gd name="T6" fmla="*/ 0 w 139"/>
                  <a:gd name="T7" fmla="*/ 15 h 27"/>
                  <a:gd name="T8" fmla="*/ 70 w 139"/>
                  <a:gd name="T9" fmla="*/ 27 h 27"/>
                </a:gdLst>
                <a:ahLst/>
                <a:cxnLst>
                  <a:cxn ang="0">
                    <a:pos x="T0" y="T1"/>
                  </a:cxn>
                  <a:cxn ang="0">
                    <a:pos x="T2" y="T3"/>
                  </a:cxn>
                  <a:cxn ang="0">
                    <a:pos x="T4" y="T5"/>
                  </a:cxn>
                  <a:cxn ang="0">
                    <a:pos x="T6" y="T7"/>
                  </a:cxn>
                  <a:cxn ang="0">
                    <a:pos x="T8" y="T9"/>
                  </a:cxn>
                </a:cxnLst>
                <a:rect l="0" t="0" r="r" b="b"/>
                <a:pathLst>
                  <a:path w="139" h="27">
                    <a:moveTo>
                      <a:pt x="70" y="27"/>
                    </a:moveTo>
                    <a:cubicBezTo>
                      <a:pt x="100" y="27"/>
                      <a:pt x="126" y="22"/>
                      <a:pt x="139" y="15"/>
                    </a:cubicBezTo>
                    <a:cubicBezTo>
                      <a:pt x="130" y="6"/>
                      <a:pt x="102" y="0"/>
                      <a:pt x="70" y="0"/>
                    </a:cubicBezTo>
                    <a:cubicBezTo>
                      <a:pt x="37" y="0"/>
                      <a:pt x="10" y="6"/>
                      <a:pt x="0" y="15"/>
                    </a:cubicBezTo>
                    <a:cubicBezTo>
                      <a:pt x="13" y="22"/>
                      <a:pt x="39" y="27"/>
                      <a:pt x="70" y="27"/>
                    </a:cubicBezTo>
                    <a:close/>
                  </a:path>
                </a:pathLst>
              </a:custGeom>
              <a:solidFill>
                <a:srgbClr val="6B3F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43" name="Freeform 575">
                <a:extLst>
                  <a:ext uri="{FF2B5EF4-FFF2-40B4-BE49-F238E27FC236}">
                    <a16:creationId xmlns:a16="http://schemas.microsoft.com/office/drawing/2014/main" id="{DB0124FD-00C6-42FB-B8A8-91A5803A3E56}"/>
                  </a:ext>
                </a:extLst>
              </p:cNvPr>
              <p:cNvSpPr>
                <a:spLocks/>
              </p:cNvSpPr>
              <p:nvPr/>
            </p:nvSpPr>
            <p:spPr bwMode="gray">
              <a:xfrm>
                <a:off x="4682" y="2415"/>
                <a:ext cx="5" cy="0"/>
              </a:xfrm>
              <a:custGeom>
                <a:avLst/>
                <a:gdLst>
                  <a:gd name="T0" fmla="*/ 4 w 4"/>
                  <a:gd name="T1" fmla="*/ 4 w 4"/>
                  <a:gd name="T2" fmla="*/ 0 w 4"/>
                  <a:gd name="T3" fmla="*/ 4 w 4"/>
                </a:gdLst>
                <a:ahLst/>
                <a:cxnLst>
                  <a:cxn ang="0">
                    <a:pos x="T0" y="0"/>
                  </a:cxn>
                  <a:cxn ang="0">
                    <a:pos x="T1" y="0"/>
                  </a:cxn>
                  <a:cxn ang="0">
                    <a:pos x="T2" y="0"/>
                  </a:cxn>
                  <a:cxn ang="0">
                    <a:pos x="T3" y="0"/>
                  </a:cxn>
                </a:cxnLst>
                <a:rect l="0" t="0" r="r" b="b"/>
                <a:pathLst>
                  <a:path w="4">
                    <a:moveTo>
                      <a:pt x="4" y="0"/>
                    </a:moveTo>
                    <a:cubicBezTo>
                      <a:pt x="4" y="0"/>
                      <a:pt x="4" y="0"/>
                      <a:pt x="4" y="0"/>
                    </a:cubicBezTo>
                    <a:cubicBezTo>
                      <a:pt x="3" y="0"/>
                      <a:pt x="2" y="0"/>
                      <a:pt x="0" y="0"/>
                    </a:cubicBezTo>
                    <a:cubicBezTo>
                      <a:pt x="2" y="0"/>
                      <a:pt x="4" y="0"/>
                      <a:pt x="4" y="0"/>
                    </a:cubicBezTo>
                    <a:close/>
                  </a:path>
                </a:pathLst>
              </a:custGeom>
              <a:solidFill>
                <a:srgbClr val="E2B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44" name="Freeform 576">
                <a:extLst>
                  <a:ext uri="{FF2B5EF4-FFF2-40B4-BE49-F238E27FC236}">
                    <a16:creationId xmlns:a16="http://schemas.microsoft.com/office/drawing/2014/main" id="{04978CF0-E989-44DC-84BE-47DD2BDCCEB3}"/>
                  </a:ext>
                </a:extLst>
              </p:cNvPr>
              <p:cNvSpPr>
                <a:spLocks/>
              </p:cNvSpPr>
              <p:nvPr/>
            </p:nvSpPr>
            <p:spPr bwMode="gray">
              <a:xfrm>
                <a:off x="4687" y="2295"/>
                <a:ext cx="91" cy="120"/>
              </a:xfrm>
              <a:custGeom>
                <a:avLst/>
                <a:gdLst>
                  <a:gd name="T0" fmla="*/ 74 w 74"/>
                  <a:gd name="T1" fmla="*/ 86 h 98"/>
                  <a:gd name="T2" fmla="*/ 72 w 74"/>
                  <a:gd name="T3" fmla="*/ 24 h 98"/>
                  <a:gd name="T4" fmla="*/ 70 w 74"/>
                  <a:gd name="T5" fmla="*/ 24 h 98"/>
                  <a:gd name="T6" fmla="*/ 13 w 74"/>
                  <a:gd name="T7" fmla="*/ 2 h 98"/>
                  <a:gd name="T8" fmla="*/ 5 w 74"/>
                  <a:gd name="T9" fmla="*/ 0 h 98"/>
                  <a:gd name="T10" fmla="*/ 14 w 74"/>
                  <a:gd name="T11" fmla="*/ 11 h 98"/>
                  <a:gd name="T12" fmla="*/ 6 w 74"/>
                  <a:gd name="T13" fmla="*/ 21 h 98"/>
                  <a:gd name="T14" fmla="*/ 7 w 74"/>
                  <a:gd name="T15" fmla="*/ 26 h 98"/>
                  <a:gd name="T16" fmla="*/ 9 w 74"/>
                  <a:gd name="T17" fmla="*/ 26 h 98"/>
                  <a:gd name="T18" fmla="*/ 20 w 74"/>
                  <a:gd name="T19" fmla="*/ 37 h 98"/>
                  <a:gd name="T20" fmla="*/ 9 w 74"/>
                  <a:gd name="T21" fmla="*/ 48 h 98"/>
                  <a:gd name="T22" fmla="*/ 9 w 74"/>
                  <a:gd name="T23" fmla="*/ 53 h 98"/>
                  <a:gd name="T24" fmla="*/ 17 w 74"/>
                  <a:gd name="T25" fmla="*/ 63 h 98"/>
                  <a:gd name="T26" fmla="*/ 6 w 74"/>
                  <a:gd name="T27" fmla="*/ 74 h 98"/>
                  <a:gd name="T28" fmla="*/ 6 w 74"/>
                  <a:gd name="T29" fmla="*/ 74 h 98"/>
                  <a:gd name="T30" fmla="*/ 4 w 74"/>
                  <a:gd name="T31" fmla="*/ 80 h 98"/>
                  <a:gd name="T32" fmla="*/ 9 w 74"/>
                  <a:gd name="T33" fmla="*/ 89 h 98"/>
                  <a:gd name="T34" fmla="*/ 0 w 74"/>
                  <a:gd name="T35" fmla="*/ 98 h 98"/>
                  <a:gd name="T36" fmla="*/ 70 w 74"/>
                  <a:gd name="T37" fmla="*/ 86 h 98"/>
                  <a:gd name="T38" fmla="*/ 74 w 74"/>
                  <a:gd name="T39"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98">
                    <a:moveTo>
                      <a:pt x="74" y="86"/>
                    </a:moveTo>
                    <a:cubicBezTo>
                      <a:pt x="70" y="66"/>
                      <a:pt x="69" y="44"/>
                      <a:pt x="72" y="24"/>
                    </a:cubicBezTo>
                    <a:cubicBezTo>
                      <a:pt x="70" y="24"/>
                      <a:pt x="70" y="24"/>
                      <a:pt x="70" y="24"/>
                    </a:cubicBezTo>
                    <a:cubicBezTo>
                      <a:pt x="70" y="24"/>
                      <a:pt x="14" y="2"/>
                      <a:pt x="13" y="2"/>
                    </a:cubicBezTo>
                    <a:cubicBezTo>
                      <a:pt x="10" y="0"/>
                      <a:pt x="8" y="0"/>
                      <a:pt x="5" y="0"/>
                    </a:cubicBezTo>
                    <a:cubicBezTo>
                      <a:pt x="10" y="1"/>
                      <a:pt x="14" y="5"/>
                      <a:pt x="14" y="11"/>
                    </a:cubicBezTo>
                    <a:cubicBezTo>
                      <a:pt x="14" y="16"/>
                      <a:pt x="11" y="20"/>
                      <a:pt x="6" y="21"/>
                    </a:cubicBezTo>
                    <a:cubicBezTo>
                      <a:pt x="7" y="23"/>
                      <a:pt x="7" y="24"/>
                      <a:pt x="7" y="26"/>
                    </a:cubicBezTo>
                    <a:cubicBezTo>
                      <a:pt x="9" y="26"/>
                      <a:pt x="9" y="26"/>
                      <a:pt x="9" y="26"/>
                    </a:cubicBezTo>
                    <a:cubicBezTo>
                      <a:pt x="15" y="26"/>
                      <a:pt x="20" y="31"/>
                      <a:pt x="20" y="37"/>
                    </a:cubicBezTo>
                    <a:cubicBezTo>
                      <a:pt x="20" y="43"/>
                      <a:pt x="15" y="48"/>
                      <a:pt x="9" y="48"/>
                    </a:cubicBezTo>
                    <a:cubicBezTo>
                      <a:pt x="9" y="50"/>
                      <a:pt x="9" y="51"/>
                      <a:pt x="9" y="53"/>
                    </a:cubicBezTo>
                    <a:cubicBezTo>
                      <a:pt x="13" y="54"/>
                      <a:pt x="17" y="59"/>
                      <a:pt x="17" y="63"/>
                    </a:cubicBezTo>
                    <a:cubicBezTo>
                      <a:pt x="17" y="69"/>
                      <a:pt x="12" y="74"/>
                      <a:pt x="6" y="74"/>
                    </a:cubicBezTo>
                    <a:cubicBezTo>
                      <a:pt x="6" y="74"/>
                      <a:pt x="6" y="74"/>
                      <a:pt x="6" y="74"/>
                    </a:cubicBezTo>
                    <a:cubicBezTo>
                      <a:pt x="5" y="76"/>
                      <a:pt x="4" y="78"/>
                      <a:pt x="4" y="80"/>
                    </a:cubicBezTo>
                    <a:cubicBezTo>
                      <a:pt x="7" y="81"/>
                      <a:pt x="9" y="85"/>
                      <a:pt x="9" y="89"/>
                    </a:cubicBezTo>
                    <a:cubicBezTo>
                      <a:pt x="9" y="94"/>
                      <a:pt x="5" y="98"/>
                      <a:pt x="0" y="98"/>
                    </a:cubicBezTo>
                    <a:cubicBezTo>
                      <a:pt x="44" y="97"/>
                      <a:pt x="70" y="86"/>
                      <a:pt x="70" y="86"/>
                    </a:cubicBezTo>
                    <a:lnTo>
                      <a:pt x="74" y="86"/>
                    </a:ln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45" name="Freeform 577">
                <a:extLst>
                  <a:ext uri="{FF2B5EF4-FFF2-40B4-BE49-F238E27FC236}">
                    <a16:creationId xmlns:a16="http://schemas.microsoft.com/office/drawing/2014/main" id="{1C01A6F7-064F-4966-80CE-BF3CCBEAE9F7}"/>
                  </a:ext>
                </a:extLst>
              </p:cNvPr>
              <p:cNvSpPr>
                <a:spLocks/>
              </p:cNvSpPr>
              <p:nvPr/>
            </p:nvSpPr>
            <p:spPr bwMode="gray">
              <a:xfrm>
                <a:off x="4607" y="2295"/>
                <a:ext cx="105" cy="120"/>
              </a:xfrm>
              <a:custGeom>
                <a:avLst/>
                <a:gdLst>
                  <a:gd name="T0" fmla="*/ 14 w 86"/>
                  <a:gd name="T1" fmla="*/ 53 h 98"/>
                  <a:gd name="T2" fmla="*/ 49 w 86"/>
                  <a:gd name="T3" fmla="*/ 53 h 98"/>
                  <a:gd name="T4" fmla="*/ 49 w 86"/>
                  <a:gd name="T5" fmla="*/ 53 h 98"/>
                  <a:gd name="T6" fmla="*/ 49 w 86"/>
                  <a:gd name="T7" fmla="*/ 48 h 98"/>
                  <a:gd name="T8" fmla="*/ 49 w 86"/>
                  <a:gd name="T9" fmla="*/ 48 h 98"/>
                  <a:gd name="T10" fmla="*/ 11 w 86"/>
                  <a:gd name="T11" fmla="*/ 48 h 98"/>
                  <a:gd name="T12" fmla="*/ 0 w 86"/>
                  <a:gd name="T13" fmla="*/ 37 h 98"/>
                  <a:gd name="T14" fmla="*/ 11 w 86"/>
                  <a:gd name="T15" fmla="*/ 26 h 98"/>
                  <a:gd name="T16" fmla="*/ 49 w 86"/>
                  <a:gd name="T17" fmla="*/ 26 h 98"/>
                  <a:gd name="T18" fmla="*/ 49 w 86"/>
                  <a:gd name="T19" fmla="*/ 26 h 98"/>
                  <a:gd name="T20" fmla="*/ 49 w 86"/>
                  <a:gd name="T21" fmla="*/ 21 h 98"/>
                  <a:gd name="T22" fmla="*/ 49 w 86"/>
                  <a:gd name="T23" fmla="*/ 21 h 98"/>
                  <a:gd name="T24" fmla="*/ 14 w 86"/>
                  <a:gd name="T25" fmla="*/ 21 h 98"/>
                  <a:gd name="T26" fmla="*/ 3 w 86"/>
                  <a:gd name="T27" fmla="*/ 10 h 98"/>
                  <a:gd name="T28" fmla="*/ 14 w 86"/>
                  <a:gd name="T29" fmla="*/ 0 h 98"/>
                  <a:gd name="T30" fmla="*/ 69 w 86"/>
                  <a:gd name="T31" fmla="*/ 0 h 98"/>
                  <a:gd name="T32" fmla="*/ 80 w 86"/>
                  <a:gd name="T33" fmla="*/ 11 h 98"/>
                  <a:gd name="T34" fmla="*/ 72 w 86"/>
                  <a:gd name="T35" fmla="*/ 21 h 98"/>
                  <a:gd name="T36" fmla="*/ 73 w 86"/>
                  <a:gd name="T37" fmla="*/ 26 h 98"/>
                  <a:gd name="T38" fmla="*/ 75 w 86"/>
                  <a:gd name="T39" fmla="*/ 26 h 98"/>
                  <a:gd name="T40" fmla="*/ 86 w 86"/>
                  <a:gd name="T41" fmla="*/ 37 h 98"/>
                  <a:gd name="T42" fmla="*/ 75 w 86"/>
                  <a:gd name="T43" fmla="*/ 48 h 98"/>
                  <a:gd name="T44" fmla="*/ 75 w 86"/>
                  <a:gd name="T45" fmla="*/ 53 h 98"/>
                  <a:gd name="T46" fmla="*/ 83 w 86"/>
                  <a:gd name="T47" fmla="*/ 63 h 98"/>
                  <a:gd name="T48" fmla="*/ 72 w 86"/>
                  <a:gd name="T49" fmla="*/ 74 h 98"/>
                  <a:gd name="T50" fmla="*/ 72 w 86"/>
                  <a:gd name="T51" fmla="*/ 74 h 98"/>
                  <a:gd name="T52" fmla="*/ 70 w 86"/>
                  <a:gd name="T53" fmla="*/ 80 h 98"/>
                  <a:gd name="T54" fmla="*/ 75 w 86"/>
                  <a:gd name="T55" fmla="*/ 89 h 98"/>
                  <a:gd name="T56" fmla="*/ 66 w 86"/>
                  <a:gd name="T57" fmla="*/ 98 h 98"/>
                  <a:gd name="T58" fmla="*/ 24 w 86"/>
                  <a:gd name="T59" fmla="*/ 98 h 98"/>
                  <a:gd name="T60" fmla="*/ 14 w 86"/>
                  <a:gd name="T61" fmla="*/ 88 h 98"/>
                  <a:gd name="T62" fmla="*/ 24 w 86"/>
                  <a:gd name="T63" fmla="*/ 79 h 98"/>
                  <a:gd name="T64" fmla="*/ 49 w 86"/>
                  <a:gd name="T65" fmla="*/ 79 h 98"/>
                  <a:gd name="T66" fmla="*/ 49 w 86"/>
                  <a:gd name="T67" fmla="*/ 74 h 98"/>
                  <a:gd name="T68" fmla="*/ 49 w 86"/>
                  <a:gd name="T69" fmla="*/ 75 h 98"/>
                  <a:gd name="T70" fmla="*/ 14 w 86"/>
                  <a:gd name="T71" fmla="*/ 75 h 98"/>
                  <a:gd name="T72" fmla="*/ 3 w 86"/>
                  <a:gd name="T73" fmla="*/ 64 h 98"/>
                  <a:gd name="T74" fmla="*/ 14 w 86"/>
                  <a:gd name="T75" fmla="*/ 5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98">
                    <a:moveTo>
                      <a:pt x="14" y="53"/>
                    </a:moveTo>
                    <a:cubicBezTo>
                      <a:pt x="49" y="53"/>
                      <a:pt x="49" y="53"/>
                      <a:pt x="49" y="53"/>
                    </a:cubicBezTo>
                    <a:cubicBezTo>
                      <a:pt x="49" y="53"/>
                      <a:pt x="49" y="53"/>
                      <a:pt x="49" y="53"/>
                    </a:cubicBezTo>
                    <a:cubicBezTo>
                      <a:pt x="49" y="51"/>
                      <a:pt x="49" y="50"/>
                      <a:pt x="49" y="48"/>
                    </a:cubicBezTo>
                    <a:cubicBezTo>
                      <a:pt x="49" y="48"/>
                      <a:pt x="49" y="48"/>
                      <a:pt x="49" y="48"/>
                    </a:cubicBezTo>
                    <a:cubicBezTo>
                      <a:pt x="11" y="48"/>
                      <a:pt x="11" y="48"/>
                      <a:pt x="11" y="48"/>
                    </a:cubicBezTo>
                    <a:cubicBezTo>
                      <a:pt x="5" y="48"/>
                      <a:pt x="0" y="43"/>
                      <a:pt x="0" y="37"/>
                    </a:cubicBezTo>
                    <a:cubicBezTo>
                      <a:pt x="0" y="31"/>
                      <a:pt x="5" y="26"/>
                      <a:pt x="11" y="26"/>
                    </a:cubicBezTo>
                    <a:cubicBezTo>
                      <a:pt x="49" y="26"/>
                      <a:pt x="49" y="26"/>
                      <a:pt x="49" y="26"/>
                    </a:cubicBezTo>
                    <a:cubicBezTo>
                      <a:pt x="49" y="26"/>
                      <a:pt x="49" y="26"/>
                      <a:pt x="49" y="26"/>
                    </a:cubicBezTo>
                    <a:cubicBezTo>
                      <a:pt x="49" y="25"/>
                      <a:pt x="49" y="23"/>
                      <a:pt x="49" y="21"/>
                    </a:cubicBezTo>
                    <a:cubicBezTo>
                      <a:pt x="49" y="21"/>
                      <a:pt x="49" y="21"/>
                      <a:pt x="49" y="21"/>
                    </a:cubicBezTo>
                    <a:cubicBezTo>
                      <a:pt x="14" y="21"/>
                      <a:pt x="14" y="21"/>
                      <a:pt x="14" y="21"/>
                    </a:cubicBezTo>
                    <a:cubicBezTo>
                      <a:pt x="8" y="21"/>
                      <a:pt x="3" y="16"/>
                      <a:pt x="3" y="10"/>
                    </a:cubicBezTo>
                    <a:cubicBezTo>
                      <a:pt x="3" y="5"/>
                      <a:pt x="8" y="0"/>
                      <a:pt x="14" y="0"/>
                    </a:cubicBezTo>
                    <a:cubicBezTo>
                      <a:pt x="69" y="0"/>
                      <a:pt x="69" y="0"/>
                      <a:pt x="69" y="0"/>
                    </a:cubicBezTo>
                    <a:cubicBezTo>
                      <a:pt x="75" y="0"/>
                      <a:pt x="80" y="5"/>
                      <a:pt x="80" y="11"/>
                    </a:cubicBezTo>
                    <a:cubicBezTo>
                      <a:pt x="80" y="16"/>
                      <a:pt x="77" y="20"/>
                      <a:pt x="72" y="21"/>
                    </a:cubicBezTo>
                    <a:cubicBezTo>
                      <a:pt x="73" y="23"/>
                      <a:pt x="73" y="24"/>
                      <a:pt x="73" y="26"/>
                    </a:cubicBezTo>
                    <a:cubicBezTo>
                      <a:pt x="75" y="26"/>
                      <a:pt x="75" y="26"/>
                      <a:pt x="75" y="26"/>
                    </a:cubicBezTo>
                    <a:cubicBezTo>
                      <a:pt x="81" y="26"/>
                      <a:pt x="86" y="31"/>
                      <a:pt x="86" y="37"/>
                    </a:cubicBezTo>
                    <a:cubicBezTo>
                      <a:pt x="86" y="43"/>
                      <a:pt x="81" y="48"/>
                      <a:pt x="75" y="48"/>
                    </a:cubicBezTo>
                    <a:cubicBezTo>
                      <a:pt x="75" y="50"/>
                      <a:pt x="75" y="51"/>
                      <a:pt x="75" y="53"/>
                    </a:cubicBezTo>
                    <a:cubicBezTo>
                      <a:pt x="79" y="54"/>
                      <a:pt x="83" y="59"/>
                      <a:pt x="83" y="63"/>
                    </a:cubicBezTo>
                    <a:cubicBezTo>
                      <a:pt x="83" y="69"/>
                      <a:pt x="78" y="74"/>
                      <a:pt x="72" y="74"/>
                    </a:cubicBezTo>
                    <a:cubicBezTo>
                      <a:pt x="72" y="74"/>
                      <a:pt x="72" y="74"/>
                      <a:pt x="72" y="74"/>
                    </a:cubicBezTo>
                    <a:cubicBezTo>
                      <a:pt x="71" y="76"/>
                      <a:pt x="70" y="78"/>
                      <a:pt x="70" y="80"/>
                    </a:cubicBezTo>
                    <a:cubicBezTo>
                      <a:pt x="73" y="81"/>
                      <a:pt x="75" y="85"/>
                      <a:pt x="75" y="89"/>
                    </a:cubicBezTo>
                    <a:cubicBezTo>
                      <a:pt x="75" y="94"/>
                      <a:pt x="71" y="98"/>
                      <a:pt x="66" y="98"/>
                    </a:cubicBezTo>
                    <a:cubicBezTo>
                      <a:pt x="24" y="98"/>
                      <a:pt x="24" y="98"/>
                      <a:pt x="24" y="98"/>
                    </a:cubicBezTo>
                    <a:cubicBezTo>
                      <a:pt x="18" y="98"/>
                      <a:pt x="14" y="94"/>
                      <a:pt x="14" y="88"/>
                    </a:cubicBezTo>
                    <a:cubicBezTo>
                      <a:pt x="14" y="83"/>
                      <a:pt x="18" y="79"/>
                      <a:pt x="24" y="79"/>
                    </a:cubicBezTo>
                    <a:cubicBezTo>
                      <a:pt x="49" y="79"/>
                      <a:pt x="49" y="79"/>
                      <a:pt x="49" y="79"/>
                    </a:cubicBezTo>
                    <a:cubicBezTo>
                      <a:pt x="49" y="79"/>
                      <a:pt x="49" y="77"/>
                      <a:pt x="49" y="74"/>
                    </a:cubicBezTo>
                    <a:cubicBezTo>
                      <a:pt x="49" y="74"/>
                      <a:pt x="49" y="75"/>
                      <a:pt x="49" y="75"/>
                    </a:cubicBezTo>
                    <a:cubicBezTo>
                      <a:pt x="14" y="75"/>
                      <a:pt x="14" y="75"/>
                      <a:pt x="14" y="75"/>
                    </a:cubicBezTo>
                    <a:cubicBezTo>
                      <a:pt x="8" y="75"/>
                      <a:pt x="3" y="70"/>
                      <a:pt x="3" y="64"/>
                    </a:cubicBezTo>
                    <a:cubicBezTo>
                      <a:pt x="3" y="58"/>
                      <a:pt x="8" y="53"/>
                      <a:pt x="14" y="53"/>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46" name="Freeform 578">
                <a:extLst>
                  <a:ext uri="{FF2B5EF4-FFF2-40B4-BE49-F238E27FC236}">
                    <a16:creationId xmlns:a16="http://schemas.microsoft.com/office/drawing/2014/main" id="{EB06E57B-C000-4B26-AAB8-5562B6BEB9C8}"/>
                  </a:ext>
                </a:extLst>
              </p:cNvPr>
              <p:cNvSpPr>
                <a:spLocks/>
              </p:cNvSpPr>
              <p:nvPr/>
            </p:nvSpPr>
            <p:spPr bwMode="gray">
              <a:xfrm>
                <a:off x="4772" y="2323"/>
                <a:ext cx="61" cy="81"/>
              </a:xfrm>
              <a:custGeom>
                <a:avLst/>
                <a:gdLst>
                  <a:gd name="T0" fmla="*/ 43 w 50"/>
                  <a:gd name="T1" fmla="*/ 31 h 66"/>
                  <a:gd name="T2" fmla="*/ 46 w 50"/>
                  <a:gd name="T3" fmla="*/ 0 h 66"/>
                  <a:gd name="T4" fmla="*/ 3 w 50"/>
                  <a:gd name="T5" fmla="*/ 0 h 66"/>
                  <a:gd name="T6" fmla="*/ 5 w 50"/>
                  <a:gd name="T7" fmla="*/ 66 h 66"/>
                  <a:gd name="T8" fmla="*/ 50 w 50"/>
                  <a:gd name="T9" fmla="*/ 66 h 66"/>
                  <a:gd name="T10" fmla="*/ 43 w 50"/>
                  <a:gd name="T11" fmla="*/ 31 h 66"/>
                </a:gdLst>
                <a:ahLst/>
                <a:cxnLst>
                  <a:cxn ang="0">
                    <a:pos x="T0" y="T1"/>
                  </a:cxn>
                  <a:cxn ang="0">
                    <a:pos x="T2" y="T3"/>
                  </a:cxn>
                  <a:cxn ang="0">
                    <a:pos x="T4" y="T5"/>
                  </a:cxn>
                  <a:cxn ang="0">
                    <a:pos x="T6" y="T7"/>
                  </a:cxn>
                  <a:cxn ang="0">
                    <a:pos x="T8" y="T9"/>
                  </a:cxn>
                  <a:cxn ang="0">
                    <a:pos x="T10" y="T11"/>
                  </a:cxn>
                </a:cxnLst>
                <a:rect l="0" t="0" r="r" b="b"/>
                <a:pathLst>
                  <a:path w="50" h="66">
                    <a:moveTo>
                      <a:pt x="43" y="31"/>
                    </a:moveTo>
                    <a:cubicBezTo>
                      <a:pt x="42" y="16"/>
                      <a:pt x="44" y="5"/>
                      <a:pt x="46" y="0"/>
                    </a:cubicBezTo>
                    <a:cubicBezTo>
                      <a:pt x="36" y="0"/>
                      <a:pt x="13" y="0"/>
                      <a:pt x="3" y="0"/>
                    </a:cubicBezTo>
                    <a:cubicBezTo>
                      <a:pt x="0" y="22"/>
                      <a:pt x="0" y="44"/>
                      <a:pt x="5" y="66"/>
                    </a:cubicBezTo>
                    <a:cubicBezTo>
                      <a:pt x="16" y="66"/>
                      <a:pt x="39" y="66"/>
                      <a:pt x="50" y="66"/>
                    </a:cubicBezTo>
                    <a:cubicBezTo>
                      <a:pt x="47" y="62"/>
                      <a:pt x="43" y="50"/>
                      <a:pt x="43" y="31"/>
                    </a:cubicBezTo>
                    <a:close/>
                  </a:path>
                </a:pathLst>
              </a:custGeom>
              <a:solidFill>
                <a:srgbClr val="B6CD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47" name="Freeform 579">
                <a:extLst>
                  <a:ext uri="{FF2B5EF4-FFF2-40B4-BE49-F238E27FC236}">
                    <a16:creationId xmlns:a16="http://schemas.microsoft.com/office/drawing/2014/main" id="{B3CC7DFF-DC95-4B60-B4C7-13AE2067F14D}"/>
                  </a:ext>
                </a:extLst>
              </p:cNvPr>
              <p:cNvSpPr>
                <a:spLocks/>
              </p:cNvSpPr>
              <p:nvPr/>
            </p:nvSpPr>
            <p:spPr bwMode="gray">
              <a:xfrm>
                <a:off x="4823" y="1864"/>
                <a:ext cx="439" cy="549"/>
              </a:xfrm>
              <a:custGeom>
                <a:avLst/>
                <a:gdLst>
                  <a:gd name="T0" fmla="*/ 327 w 358"/>
                  <a:gd name="T1" fmla="*/ 17 h 448"/>
                  <a:gd name="T2" fmla="*/ 290 w 358"/>
                  <a:gd name="T3" fmla="*/ 0 h 448"/>
                  <a:gd name="T4" fmla="*/ 252 w 358"/>
                  <a:gd name="T5" fmla="*/ 16 h 448"/>
                  <a:gd name="T6" fmla="*/ 211 w 358"/>
                  <a:gd name="T7" fmla="*/ 216 h 448"/>
                  <a:gd name="T8" fmla="*/ 206 w 358"/>
                  <a:gd name="T9" fmla="*/ 343 h 448"/>
                  <a:gd name="T10" fmla="*/ 148 w 358"/>
                  <a:gd name="T11" fmla="*/ 344 h 448"/>
                  <a:gd name="T12" fmla="*/ 4 w 358"/>
                  <a:gd name="T13" fmla="*/ 375 h 448"/>
                  <a:gd name="T14" fmla="*/ 1 w 358"/>
                  <a:gd name="T15" fmla="*/ 406 h 448"/>
                  <a:gd name="T16" fmla="*/ 8 w 358"/>
                  <a:gd name="T17" fmla="*/ 441 h 448"/>
                  <a:gd name="T18" fmla="*/ 266 w 358"/>
                  <a:gd name="T19" fmla="*/ 441 h 448"/>
                  <a:gd name="T20" fmla="*/ 266 w 358"/>
                  <a:gd name="T21" fmla="*/ 441 h 448"/>
                  <a:gd name="T22" fmla="*/ 297 w 358"/>
                  <a:gd name="T23" fmla="*/ 410 h 448"/>
                  <a:gd name="T24" fmla="*/ 330 w 358"/>
                  <a:gd name="T25" fmla="*/ 247 h 448"/>
                  <a:gd name="T26" fmla="*/ 332 w 358"/>
                  <a:gd name="T27" fmla="*/ 231 h 448"/>
                  <a:gd name="T28" fmla="*/ 327 w 358"/>
                  <a:gd name="T29" fmla="*/ 17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8" h="448">
                    <a:moveTo>
                      <a:pt x="327" y="17"/>
                    </a:moveTo>
                    <a:cubicBezTo>
                      <a:pt x="318" y="6"/>
                      <a:pt x="305" y="0"/>
                      <a:pt x="290" y="0"/>
                    </a:cubicBezTo>
                    <a:cubicBezTo>
                      <a:pt x="275" y="0"/>
                      <a:pt x="262" y="5"/>
                      <a:pt x="252" y="16"/>
                    </a:cubicBezTo>
                    <a:cubicBezTo>
                      <a:pt x="223" y="45"/>
                      <a:pt x="210" y="112"/>
                      <a:pt x="211" y="216"/>
                    </a:cubicBezTo>
                    <a:cubicBezTo>
                      <a:pt x="212" y="243"/>
                      <a:pt x="207" y="332"/>
                      <a:pt x="206" y="343"/>
                    </a:cubicBezTo>
                    <a:cubicBezTo>
                      <a:pt x="206" y="343"/>
                      <a:pt x="164" y="343"/>
                      <a:pt x="148" y="344"/>
                    </a:cubicBezTo>
                    <a:cubicBezTo>
                      <a:pt x="82" y="350"/>
                      <a:pt x="9" y="365"/>
                      <a:pt x="4" y="375"/>
                    </a:cubicBezTo>
                    <a:cubicBezTo>
                      <a:pt x="2" y="380"/>
                      <a:pt x="0" y="391"/>
                      <a:pt x="1" y="406"/>
                    </a:cubicBezTo>
                    <a:cubicBezTo>
                      <a:pt x="1" y="425"/>
                      <a:pt x="5" y="437"/>
                      <a:pt x="8" y="441"/>
                    </a:cubicBezTo>
                    <a:cubicBezTo>
                      <a:pt x="10" y="447"/>
                      <a:pt x="188" y="448"/>
                      <a:pt x="266" y="441"/>
                    </a:cubicBezTo>
                    <a:cubicBezTo>
                      <a:pt x="266" y="441"/>
                      <a:pt x="266" y="441"/>
                      <a:pt x="266" y="441"/>
                    </a:cubicBezTo>
                    <a:cubicBezTo>
                      <a:pt x="282" y="441"/>
                      <a:pt x="293" y="425"/>
                      <a:pt x="297" y="410"/>
                    </a:cubicBezTo>
                    <a:cubicBezTo>
                      <a:pt x="306" y="375"/>
                      <a:pt x="320" y="316"/>
                      <a:pt x="330" y="247"/>
                    </a:cubicBezTo>
                    <a:cubicBezTo>
                      <a:pt x="332" y="231"/>
                      <a:pt x="332" y="231"/>
                      <a:pt x="332" y="231"/>
                    </a:cubicBezTo>
                    <a:cubicBezTo>
                      <a:pt x="344" y="153"/>
                      <a:pt x="358" y="56"/>
                      <a:pt x="327" y="17"/>
                    </a:cubicBezTo>
                    <a:close/>
                  </a:path>
                </a:pathLst>
              </a:custGeom>
              <a:solidFill>
                <a:srgbClr val="C6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48" name="Freeform 580">
                <a:extLst>
                  <a:ext uri="{FF2B5EF4-FFF2-40B4-BE49-F238E27FC236}">
                    <a16:creationId xmlns:a16="http://schemas.microsoft.com/office/drawing/2014/main" id="{0033904D-648A-4DBE-97EA-78641A75BDA4}"/>
                  </a:ext>
                </a:extLst>
              </p:cNvPr>
              <p:cNvSpPr>
                <a:spLocks/>
              </p:cNvSpPr>
              <p:nvPr/>
            </p:nvSpPr>
            <p:spPr bwMode="gray">
              <a:xfrm>
                <a:off x="5777" y="2637"/>
                <a:ext cx="66" cy="472"/>
              </a:xfrm>
              <a:custGeom>
                <a:avLst/>
                <a:gdLst>
                  <a:gd name="T0" fmla="*/ 48 w 54"/>
                  <a:gd name="T1" fmla="*/ 48 h 386"/>
                  <a:gd name="T2" fmla="*/ 54 w 54"/>
                  <a:gd name="T3" fmla="*/ 31 h 386"/>
                  <a:gd name="T4" fmla="*/ 48 w 54"/>
                  <a:gd name="T5" fmla="*/ 21 h 386"/>
                  <a:gd name="T6" fmla="*/ 6 w 54"/>
                  <a:gd name="T7" fmla="*/ 21 h 386"/>
                  <a:gd name="T8" fmla="*/ 0 w 54"/>
                  <a:gd name="T9" fmla="*/ 31 h 386"/>
                  <a:gd name="T10" fmla="*/ 6 w 54"/>
                  <a:gd name="T11" fmla="*/ 48 h 386"/>
                  <a:gd name="T12" fmla="*/ 6 w 54"/>
                  <a:gd name="T13" fmla="*/ 58 h 386"/>
                  <a:gd name="T14" fmla="*/ 0 w 54"/>
                  <a:gd name="T15" fmla="*/ 75 h 386"/>
                  <a:gd name="T16" fmla="*/ 6 w 54"/>
                  <a:gd name="T17" fmla="*/ 91 h 386"/>
                  <a:gd name="T18" fmla="*/ 6 w 54"/>
                  <a:gd name="T19" fmla="*/ 102 h 386"/>
                  <a:gd name="T20" fmla="*/ 0 w 54"/>
                  <a:gd name="T21" fmla="*/ 118 h 386"/>
                  <a:gd name="T22" fmla="*/ 6 w 54"/>
                  <a:gd name="T23" fmla="*/ 134 h 386"/>
                  <a:gd name="T24" fmla="*/ 6 w 54"/>
                  <a:gd name="T25" fmla="*/ 145 h 386"/>
                  <a:gd name="T26" fmla="*/ 0 w 54"/>
                  <a:gd name="T27" fmla="*/ 161 h 386"/>
                  <a:gd name="T28" fmla="*/ 6 w 54"/>
                  <a:gd name="T29" fmla="*/ 177 h 386"/>
                  <a:gd name="T30" fmla="*/ 6 w 54"/>
                  <a:gd name="T31" fmla="*/ 188 h 386"/>
                  <a:gd name="T32" fmla="*/ 0 w 54"/>
                  <a:gd name="T33" fmla="*/ 204 h 386"/>
                  <a:gd name="T34" fmla="*/ 6 w 54"/>
                  <a:gd name="T35" fmla="*/ 221 h 386"/>
                  <a:gd name="T36" fmla="*/ 6 w 54"/>
                  <a:gd name="T37" fmla="*/ 232 h 386"/>
                  <a:gd name="T38" fmla="*/ 0 w 54"/>
                  <a:gd name="T39" fmla="*/ 248 h 386"/>
                  <a:gd name="T40" fmla="*/ 6 w 54"/>
                  <a:gd name="T41" fmla="*/ 264 h 386"/>
                  <a:gd name="T42" fmla="*/ 6 w 54"/>
                  <a:gd name="T43" fmla="*/ 275 h 386"/>
                  <a:gd name="T44" fmla="*/ 0 w 54"/>
                  <a:gd name="T45" fmla="*/ 291 h 386"/>
                  <a:gd name="T46" fmla="*/ 6 w 54"/>
                  <a:gd name="T47" fmla="*/ 307 h 386"/>
                  <a:gd name="T48" fmla="*/ 6 w 54"/>
                  <a:gd name="T49" fmla="*/ 318 h 386"/>
                  <a:gd name="T50" fmla="*/ 0 w 54"/>
                  <a:gd name="T51" fmla="*/ 334 h 386"/>
                  <a:gd name="T52" fmla="*/ 6 w 54"/>
                  <a:gd name="T53" fmla="*/ 350 h 386"/>
                  <a:gd name="T54" fmla="*/ 6 w 54"/>
                  <a:gd name="T55" fmla="*/ 361 h 386"/>
                  <a:gd name="T56" fmla="*/ 27 w 54"/>
                  <a:gd name="T57" fmla="*/ 386 h 386"/>
                  <a:gd name="T58" fmla="*/ 48 w 54"/>
                  <a:gd name="T59" fmla="*/ 361 h 386"/>
                  <a:gd name="T60" fmla="*/ 48 w 54"/>
                  <a:gd name="T61" fmla="*/ 350 h 386"/>
                  <a:gd name="T62" fmla="*/ 54 w 54"/>
                  <a:gd name="T63" fmla="*/ 334 h 386"/>
                  <a:gd name="T64" fmla="*/ 48 w 54"/>
                  <a:gd name="T65" fmla="*/ 318 h 386"/>
                  <a:gd name="T66" fmla="*/ 48 w 54"/>
                  <a:gd name="T67" fmla="*/ 307 h 386"/>
                  <a:gd name="T68" fmla="*/ 54 w 54"/>
                  <a:gd name="T69" fmla="*/ 291 h 386"/>
                  <a:gd name="T70" fmla="*/ 48 w 54"/>
                  <a:gd name="T71" fmla="*/ 275 h 386"/>
                  <a:gd name="T72" fmla="*/ 48 w 54"/>
                  <a:gd name="T73" fmla="*/ 264 h 386"/>
                  <a:gd name="T74" fmla="*/ 54 w 54"/>
                  <a:gd name="T75" fmla="*/ 248 h 386"/>
                  <a:gd name="T76" fmla="*/ 48 w 54"/>
                  <a:gd name="T77" fmla="*/ 232 h 386"/>
                  <a:gd name="T78" fmla="*/ 48 w 54"/>
                  <a:gd name="T79" fmla="*/ 221 h 386"/>
                  <a:gd name="T80" fmla="*/ 54 w 54"/>
                  <a:gd name="T81" fmla="*/ 204 h 386"/>
                  <a:gd name="T82" fmla="*/ 48 w 54"/>
                  <a:gd name="T83" fmla="*/ 188 h 386"/>
                  <a:gd name="T84" fmla="*/ 48 w 54"/>
                  <a:gd name="T85" fmla="*/ 177 h 386"/>
                  <a:gd name="T86" fmla="*/ 54 w 54"/>
                  <a:gd name="T87" fmla="*/ 161 h 386"/>
                  <a:gd name="T88" fmla="*/ 48 w 54"/>
                  <a:gd name="T89" fmla="*/ 145 h 386"/>
                  <a:gd name="T90" fmla="*/ 48 w 54"/>
                  <a:gd name="T91" fmla="*/ 134 h 386"/>
                  <a:gd name="T92" fmla="*/ 54 w 54"/>
                  <a:gd name="T93" fmla="*/ 118 h 386"/>
                  <a:gd name="T94" fmla="*/ 48 w 54"/>
                  <a:gd name="T95" fmla="*/ 102 h 386"/>
                  <a:gd name="T96" fmla="*/ 48 w 54"/>
                  <a:gd name="T97" fmla="*/ 91 h 386"/>
                  <a:gd name="T98" fmla="*/ 54 w 54"/>
                  <a:gd name="T99" fmla="*/ 75 h 386"/>
                  <a:gd name="T100" fmla="*/ 48 w 54"/>
                  <a:gd name="T101" fmla="*/ 5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 h="386">
                    <a:moveTo>
                      <a:pt x="54" y="53"/>
                    </a:moveTo>
                    <a:cubicBezTo>
                      <a:pt x="54" y="50"/>
                      <a:pt x="51" y="48"/>
                      <a:pt x="48" y="48"/>
                    </a:cubicBezTo>
                    <a:cubicBezTo>
                      <a:pt x="48" y="37"/>
                      <a:pt x="48" y="37"/>
                      <a:pt x="48" y="37"/>
                    </a:cubicBezTo>
                    <a:cubicBezTo>
                      <a:pt x="51" y="37"/>
                      <a:pt x="54" y="34"/>
                      <a:pt x="54" y="31"/>
                    </a:cubicBezTo>
                    <a:cubicBezTo>
                      <a:pt x="54" y="28"/>
                      <a:pt x="51" y="26"/>
                      <a:pt x="48" y="26"/>
                    </a:cubicBezTo>
                    <a:cubicBezTo>
                      <a:pt x="48" y="21"/>
                      <a:pt x="48" y="21"/>
                      <a:pt x="48" y="21"/>
                    </a:cubicBezTo>
                    <a:cubicBezTo>
                      <a:pt x="48" y="10"/>
                      <a:pt x="39" y="0"/>
                      <a:pt x="27" y="0"/>
                    </a:cubicBezTo>
                    <a:cubicBezTo>
                      <a:pt x="15" y="0"/>
                      <a:pt x="6" y="10"/>
                      <a:pt x="6" y="21"/>
                    </a:cubicBezTo>
                    <a:cubicBezTo>
                      <a:pt x="6" y="26"/>
                      <a:pt x="6" y="26"/>
                      <a:pt x="6" y="26"/>
                    </a:cubicBezTo>
                    <a:cubicBezTo>
                      <a:pt x="3" y="26"/>
                      <a:pt x="0" y="28"/>
                      <a:pt x="0" y="31"/>
                    </a:cubicBezTo>
                    <a:cubicBezTo>
                      <a:pt x="0" y="34"/>
                      <a:pt x="3" y="37"/>
                      <a:pt x="6" y="37"/>
                    </a:cubicBezTo>
                    <a:cubicBezTo>
                      <a:pt x="6" y="48"/>
                      <a:pt x="6" y="48"/>
                      <a:pt x="6" y="48"/>
                    </a:cubicBezTo>
                    <a:cubicBezTo>
                      <a:pt x="3" y="48"/>
                      <a:pt x="0" y="50"/>
                      <a:pt x="0" y="53"/>
                    </a:cubicBezTo>
                    <a:cubicBezTo>
                      <a:pt x="0" y="56"/>
                      <a:pt x="3" y="58"/>
                      <a:pt x="6" y="58"/>
                    </a:cubicBezTo>
                    <a:cubicBezTo>
                      <a:pt x="6" y="69"/>
                      <a:pt x="6" y="69"/>
                      <a:pt x="6" y="69"/>
                    </a:cubicBezTo>
                    <a:cubicBezTo>
                      <a:pt x="3" y="69"/>
                      <a:pt x="0" y="72"/>
                      <a:pt x="0" y="75"/>
                    </a:cubicBezTo>
                    <a:cubicBezTo>
                      <a:pt x="0" y="78"/>
                      <a:pt x="3" y="80"/>
                      <a:pt x="6" y="80"/>
                    </a:cubicBezTo>
                    <a:cubicBezTo>
                      <a:pt x="6" y="91"/>
                      <a:pt x="6" y="91"/>
                      <a:pt x="6" y="91"/>
                    </a:cubicBezTo>
                    <a:cubicBezTo>
                      <a:pt x="3" y="91"/>
                      <a:pt x="0" y="93"/>
                      <a:pt x="0" y="96"/>
                    </a:cubicBezTo>
                    <a:cubicBezTo>
                      <a:pt x="0" y="99"/>
                      <a:pt x="3" y="102"/>
                      <a:pt x="6" y="102"/>
                    </a:cubicBezTo>
                    <a:cubicBezTo>
                      <a:pt x="6" y="112"/>
                      <a:pt x="6" y="112"/>
                      <a:pt x="6" y="112"/>
                    </a:cubicBezTo>
                    <a:cubicBezTo>
                      <a:pt x="3" y="113"/>
                      <a:pt x="0" y="115"/>
                      <a:pt x="0" y="118"/>
                    </a:cubicBezTo>
                    <a:cubicBezTo>
                      <a:pt x="0" y="121"/>
                      <a:pt x="3" y="123"/>
                      <a:pt x="6" y="123"/>
                    </a:cubicBezTo>
                    <a:cubicBezTo>
                      <a:pt x="6" y="134"/>
                      <a:pt x="6" y="134"/>
                      <a:pt x="6" y="134"/>
                    </a:cubicBezTo>
                    <a:cubicBezTo>
                      <a:pt x="3" y="134"/>
                      <a:pt x="0" y="137"/>
                      <a:pt x="0" y="139"/>
                    </a:cubicBezTo>
                    <a:cubicBezTo>
                      <a:pt x="0" y="142"/>
                      <a:pt x="3" y="145"/>
                      <a:pt x="6" y="145"/>
                    </a:cubicBezTo>
                    <a:cubicBezTo>
                      <a:pt x="6" y="156"/>
                      <a:pt x="6" y="156"/>
                      <a:pt x="6" y="156"/>
                    </a:cubicBezTo>
                    <a:cubicBezTo>
                      <a:pt x="3" y="156"/>
                      <a:pt x="0" y="158"/>
                      <a:pt x="0" y="161"/>
                    </a:cubicBezTo>
                    <a:cubicBezTo>
                      <a:pt x="0" y="164"/>
                      <a:pt x="3" y="166"/>
                      <a:pt x="6" y="167"/>
                    </a:cubicBezTo>
                    <a:cubicBezTo>
                      <a:pt x="6" y="177"/>
                      <a:pt x="6" y="177"/>
                      <a:pt x="6" y="177"/>
                    </a:cubicBezTo>
                    <a:cubicBezTo>
                      <a:pt x="3" y="178"/>
                      <a:pt x="0" y="180"/>
                      <a:pt x="0" y="183"/>
                    </a:cubicBezTo>
                    <a:cubicBezTo>
                      <a:pt x="0" y="186"/>
                      <a:pt x="3" y="188"/>
                      <a:pt x="6" y="188"/>
                    </a:cubicBezTo>
                    <a:cubicBezTo>
                      <a:pt x="6" y="199"/>
                      <a:pt x="6" y="199"/>
                      <a:pt x="6" y="199"/>
                    </a:cubicBezTo>
                    <a:cubicBezTo>
                      <a:pt x="3" y="199"/>
                      <a:pt x="0" y="202"/>
                      <a:pt x="0" y="204"/>
                    </a:cubicBezTo>
                    <a:cubicBezTo>
                      <a:pt x="0" y="207"/>
                      <a:pt x="3" y="210"/>
                      <a:pt x="6" y="210"/>
                    </a:cubicBezTo>
                    <a:cubicBezTo>
                      <a:pt x="6" y="221"/>
                      <a:pt x="6" y="221"/>
                      <a:pt x="6" y="221"/>
                    </a:cubicBezTo>
                    <a:cubicBezTo>
                      <a:pt x="3" y="221"/>
                      <a:pt x="0" y="223"/>
                      <a:pt x="0" y="226"/>
                    </a:cubicBezTo>
                    <a:cubicBezTo>
                      <a:pt x="0" y="229"/>
                      <a:pt x="3" y="231"/>
                      <a:pt x="6" y="232"/>
                    </a:cubicBezTo>
                    <a:cubicBezTo>
                      <a:pt x="6" y="242"/>
                      <a:pt x="6" y="242"/>
                      <a:pt x="6" y="242"/>
                    </a:cubicBezTo>
                    <a:cubicBezTo>
                      <a:pt x="3" y="243"/>
                      <a:pt x="0" y="245"/>
                      <a:pt x="0" y="248"/>
                    </a:cubicBezTo>
                    <a:cubicBezTo>
                      <a:pt x="0" y="251"/>
                      <a:pt x="3" y="253"/>
                      <a:pt x="6" y="253"/>
                    </a:cubicBezTo>
                    <a:cubicBezTo>
                      <a:pt x="6" y="264"/>
                      <a:pt x="6" y="264"/>
                      <a:pt x="6" y="264"/>
                    </a:cubicBezTo>
                    <a:cubicBezTo>
                      <a:pt x="3" y="264"/>
                      <a:pt x="0" y="267"/>
                      <a:pt x="0" y="269"/>
                    </a:cubicBezTo>
                    <a:cubicBezTo>
                      <a:pt x="0" y="272"/>
                      <a:pt x="3" y="275"/>
                      <a:pt x="6" y="275"/>
                    </a:cubicBezTo>
                    <a:cubicBezTo>
                      <a:pt x="6" y="286"/>
                      <a:pt x="6" y="286"/>
                      <a:pt x="6" y="286"/>
                    </a:cubicBezTo>
                    <a:cubicBezTo>
                      <a:pt x="3" y="286"/>
                      <a:pt x="0" y="288"/>
                      <a:pt x="0" y="291"/>
                    </a:cubicBezTo>
                    <a:cubicBezTo>
                      <a:pt x="0" y="294"/>
                      <a:pt x="3" y="296"/>
                      <a:pt x="6" y="296"/>
                    </a:cubicBezTo>
                    <a:cubicBezTo>
                      <a:pt x="6" y="307"/>
                      <a:pt x="6" y="307"/>
                      <a:pt x="6" y="307"/>
                    </a:cubicBezTo>
                    <a:cubicBezTo>
                      <a:pt x="3" y="307"/>
                      <a:pt x="0" y="310"/>
                      <a:pt x="0" y="313"/>
                    </a:cubicBezTo>
                    <a:cubicBezTo>
                      <a:pt x="0" y="316"/>
                      <a:pt x="3" y="318"/>
                      <a:pt x="6" y="318"/>
                    </a:cubicBezTo>
                    <a:cubicBezTo>
                      <a:pt x="6" y="329"/>
                      <a:pt x="6" y="329"/>
                      <a:pt x="6" y="329"/>
                    </a:cubicBezTo>
                    <a:cubicBezTo>
                      <a:pt x="3" y="329"/>
                      <a:pt x="0" y="331"/>
                      <a:pt x="0" y="334"/>
                    </a:cubicBezTo>
                    <a:cubicBezTo>
                      <a:pt x="0" y="337"/>
                      <a:pt x="3" y="340"/>
                      <a:pt x="6" y="340"/>
                    </a:cubicBezTo>
                    <a:cubicBezTo>
                      <a:pt x="6" y="350"/>
                      <a:pt x="6" y="350"/>
                      <a:pt x="6" y="350"/>
                    </a:cubicBezTo>
                    <a:cubicBezTo>
                      <a:pt x="3" y="351"/>
                      <a:pt x="0" y="353"/>
                      <a:pt x="0" y="356"/>
                    </a:cubicBezTo>
                    <a:cubicBezTo>
                      <a:pt x="0" y="359"/>
                      <a:pt x="3" y="361"/>
                      <a:pt x="6" y="361"/>
                    </a:cubicBezTo>
                    <a:cubicBezTo>
                      <a:pt x="6" y="365"/>
                      <a:pt x="6" y="365"/>
                      <a:pt x="6" y="365"/>
                    </a:cubicBezTo>
                    <a:cubicBezTo>
                      <a:pt x="6" y="377"/>
                      <a:pt x="15" y="386"/>
                      <a:pt x="27" y="386"/>
                    </a:cubicBezTo>
                    <a:cubicBezTo>
                      <a:pt x="39" y="386"/>
                      <a:pt x="48" y="377"/>
                      <a:pt x="48" y="365"/>
                    </a:cubicBezTo>
                    <a:cubicBezTo>
                      <a:pt x="48" y="361"/>
                      <a:pt x="48" y="361"/>
                      <a:pt x="48" y="361"/>
                    </a:cubicBezTo>
                    <a:cubicBezTo>
                      <a:pt x="51" y="361"/>
                      <a:pt x="54" y="359"/>
                      <a:pt x="54" y="356"/>
                    </a:cubicBezTo>
                    <a:cubicBezTo>
                      <a:pt x="54" y="353"/>
                      <a:pt x="51" y="351"/>
                      <a:pt x="48" y="350"/>
                    </a:cubicBezTo>
                    <a:cubicBezTo>
                      <a:pt x="48" y="340"/>
                      <a:pt x="48" y="340"/>
                      <a:pt x="48" y="340"/>
                    </a:cubicBezTo>
                    <a:cubicBezTo>
                      <a:pt x="51" y="340"/>
                      <a:pt x="54" y="337"/>
                      <a:pt x="54" y="334"/>
                    </a:cubicBezTo>
                    <a:cubicBezTo>
                      <a:pt x="54" y="331"/>
                      <a:pt x="51" y="329"/>
                      <a:pt x="48" y="329"/>
                    </a:cubicBezTo>
                    <a:cubicBezTo>
                      <a:pt x="48" y="318"/>
                      <a:pt x="48" y="318"/>
                      <a:pt x="48" y="318"/>
                    </a:cubicBezTo>
                    <a:cubicBezTo>
                      <a:pt x="51" y="318"/>
                      <a:pt x="54" y="316"/>
                      <a:pt x="54" y="313"/>
                    </a:cubicBezTo>
                    <a:cubicBezTo>
                      <a:pt x="54" y="310"/>
                      <a:pt x="51" y="307"/>
                      <a:pt x="48" y="307"/>
                    </a:cubicBezTo>
                    <a:cubicBezTo>
                      <a:pt x="48" y="296"/>
                      <a:pt x="48" y="296"/>
                      <a:pt x="48" y="296"/>
                    </a:cubicBezTo>
                    <a:cubicBezTo>
                      <a:pt x="51" y="296"/>
                      <a:pt x="54" y="294"/>
                      <a:pt x="54" y="291"/>
                    </a:cubicBezTo>
                    <a:cubicBezTo>
                      <a:pt x="54" y="288"/>
                      <a:pt x="51" y="286"/>
                      <a:pt x="48" y="286"/>
                    </a:cubicBezTo>
                    <a:cubicBezTo>
                      <a:pt x="48" y="275"/>
                      <a:pt x="48" y="275"/>
                      <a:pt x="48" y="275"/>
                    </a:cubicBezTo>
                    <a:cubicBezTo>
                      <a:pt x="51" y="275"/>
                      <a:pt x="54" y="272"/>
                      <a:pt x="54" y="269"/>
                    </a:cubicBezTo>
                    <a:cubicBezTo>
                      <a:pt x="54" y="267"/>
                      <a:pt x="51" y="264"/>
                      <a:pt x="48" y="264"/>
                    </a:cubicBezTo>
                    <a:cubicBezTo>
                      <a:pt x="48" y="253"/>
                      <a:pt x="48" y="253"/>
                      <a:pt x="48" y="253"/>
                    </a:cubicBezTo>
                    <a:cubicBezTo>
                      <a:pt x="51" y="253"/>
                      <a:pt x="54" y="251"/>
                      <a:pt x="54" y="248"/>
                    </a:cubicBezTo>
                    <a:cubicBezTo>
                      <a:pt x="54" y="245"/>
                      <a:pt x="51" y="243"/>
                      <a:pt x="48" y="242"/>
                    </a:cubicBezTo>
                    <a:cubicBezTo>
                      <a:pt x="48" y="232"/>
                      <a:pt x="48" y="232"/>
                      <a:pt x="48" y="232"/>
                    </a:cubicBezTo>
                    <a:cubicBezTo>
                      <a:pt x="51" y="231"/>
                      <a:pt x="54" y="229"/>
                      <a:pt x="54" y="226"/>
                    </a:cubicBezTo>
                    <a:cubicBezTo>
                      <a:pt x="54" y="223"/>
                      <a:pt x="51" y="221"/>
                      <a:pt x="48" y="221"/>
                    </a:cubicBezTo>
                    <a:cubicBezTo>
                      <a:pt x="48" y="210"/>
                      <a:pt x="48" y="210"/>
                      <a:pt x="48" y="210"/>
                    </a:cubicBezTo>
                    <a:cubicBezTo>
                      <a:pt x="51" y="210"/>
                      <a:pt x="54" y="207"/>
                      <a:pt x="54" y="204"/>
                    </a:cubicBezTo>
                    <a:cubicBezTo>
                      <a:pt x="54" y="202"/>
                      <a:pt x="51" y="199"/>
                      <a:pt x="48" y="199"/>
                    </a:cubicBezTo>
                    <a:cubicBezTo>
                      <a:pt x="48" y="188"/>
                      <a:pt x="48" y="188"/>
                      <a:pt x="48" y="188"/>
                    </a:cubicBezTo>
                    <a:cubicBezTo>
                      <a:pt x="51" y="188"/>
                      <a:pt x="54" y="186"/>
                      <a:pt x="54" y="183"/>
                    </a:cubicBezTo>
                    <a:cubicBezTo>
                      <a:pt x="54" y="180"/>
                      <a:pt x="51" y="178"/>
                      <a:pt x="48" y="177"/>
                    </a:cubicBezTo>
                    <a:cubicBezTo>
                      <a:pt x="48" y="167"/>
                      <a:pt x="48" y="167"/>
                      <a:pt x="48" y="167"/>
                    </a:cubicBezTo>
                    <a:cubicBezTo>
                      <a:pt x="51" y="166"/>
                      <a:pt x="54" y="164"/>
                      <a:pt x="54" y="161"/>
                    </a:cubicBezTo>
                    <a:cubicBezTo>
                      <a:pt x="54" y="158"/>
                      <a:pt x="51" y="156"/>
                      <a:pt x="48" y="156"/>
                    </a:cubicBezTo>
                    <a:cubicBezTo>
                      <a:pt x="48" y="145"/>
                      <a:pt x="48" y="145"/>
                      <a:pt x="48" y="145"/>
                    </a:cubicBezTo>
                    <a:cubicBezTo>
                      <a:pt x="51" y="145"/>
                      <a:pt x="54" y="142"/>
                      <a:pt x="54" y="139"/>
                    </a:cubicBezTo>
                    <a:cubicBezTo>
                      <a:pt x="54" y="137"/>
                      <a:pt x="51" y="134"/>
                      <a:pt x="48" y="134"/>
                    </a:cubicBezTo>
                    <a:cubicBezTo>
                      <a:pt x="48" y="123"/>
                      <a:pt x="48" y="123"/>
                      <a:pt x="48" y="123"/>
                    </a:cubicBezTo>
                    <a:cubicBezTo>
                      <a:pt x="51" y="123"/>
                      <a:pt x="54" y="121"/>
                      <a:pt x="54" y="118"/>
                    </a:cubicBezTo>
                    <a:cubicBezTo>
                      <a:pt x="54" y="115"/>
                      <a:pt x="51" y="113"/>
                      <a:pt x="48" y="112"/>
                    </a:cubicBezTo>
                    <a:cubicBezTo>
                      <a:pt x="48" y="102"/>
                      <a:pt x="48" y="102"/>
                      <a:pt x="48" y="102"/>
                    </a:cubicBezTo>
                    <a:cubicBezTo>
                      <a:pt x="51" y="102"/>
                      <a:pt x="54" y="99"/>
                      <a:pt x="54" y="96"/>
                    </a:cubicBezTo>
                    <a:cubicBezTo>
                      <a:pt x="54" y="93"/>
                      <a:pt x="51" y="91"/>
                      <a:pt x="48" y="91"/>
                    </a:cubicBezTo>
                    <a:cubicBezTo>
                      <a:pt x="48" y="80"/>
                      <a:pt x="48" y="80"/>
                      <a:pt x="48" y="80"/>
                    </a:cubicBezTo>
                    <a:cubicBezTo>
                      <a:pt x="51" y="80"/>
                      <a:pt x="54" y="78"/>
                      <a:pt x="54" y="75"/>
                    </a:cubicBezTo>
                    <a:cubicBezTo>
                      <a:pt x="54" y="72"/>
                      <a:pt x="51" y="69"/>
                      <a:pt x="48" y="69"/>
                    </a:cubicBezTo>
                    <a:cubicBezTo>
                      <a:pt x="48" y="58"/>
                      <a:pt x="48" y="58"/>
                      <a:pt x="48" y="58"/>
                    </a:cubicBezTo>
                    <a:cubicBezTo>
                      <a:pt x="51" y="58"/>
                      <a:pt x="54" y="56"/>
                      <a:pt x="54" y="53"/>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49" name="Freeform 581">
                <a:extLst>
                  <a:ext uri="{FF2B5EF4-FFF2-40B4-BE49-F238E27FC236}">
                    <a16:creationId xmlns:a16="http://schemas.microsoft.com/office/drawing/2014/main" id="{3633800E-389B-415A-B64D-D0369DBE75F2}"/>
                  </a:ext>
                </a:extLst>
              </p:cNvPr>
              <p:cNvSpPr>
                <a:spLocks/>
              </p:cNvSpPr>
              <p:nvPr/>
            </p:nvSpPr>
            <p:spPr bwMode="gray">
              <a:xfrm>
                <a:off x="5909" y="2382"/>
                <a:ext cx="156" cy="397"/>
              </a:xfrm>
              <a:custGeom>
                <a:avLst/>
                <a:gdLst>
                  <a:gd name="T0" fmla="*/ 100 w 127"/>
                  <a:gd name="T1" fmla="*/ 70 h 324"/>
                  <a:gd name="T2" fmla="*/ 31 w 127"/>
                  <a:gd name="T3" fmla="*/ 3 h 324"/>
                  <a:gd name="T4" fmla="*/ 0 w 127"/>
                  <a:gd name="T5" fmla="*/ 0 h 324"/>
                  <a:gd name="T6" fmla="*/ 62 w 127"/>
                  <a:gd name="T7" fmla="*/ 68 h 324"/>
                  <a:gd name="T8" fmla="*/ 86 w 127"/>
                  <a:gd name="T9" fmla="*/ 253 h 324"/>
                  <a:gd name="T10" fmla="*/ 27 w 127"/>
                  <a:gd name="T11" fmla="*/ 321 h 324"/>
                  <a:gd name="T12" fmla="*/ 0 w 127"/>
                  <a:gd name="T13" fmla="*/ 324 h 324"/>
                  <a:gd name="T14" fmla="*/ 62 w 127"/>
                  <a:gd name="T15" fmla="*/ 318 h 324"/>
                  <a:gd name="T16" fmla="*/ 127 w 127"/>
                  <a:gd name="T17" fmla="*/ 252 h 324"/>
                  <a:gd name="T18" fmla="*/ 100 w 127"/>
                  <a:gd name="T19" fmla="*/ 7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24">
                    <a:moveTo>
                      <a:pt x="100" y="70"/>
                    </a:moveTo>
                    <a:cubicBezTo>
                      <a:pt x="91" y="37"/>
                      <a:pt x="58" y="5"/>
                      <a:pt x="31" y="3"/>
                    </a:cubicBezTo>
                    <a:cubicBezTo>
                      <a:pt x="20" y="1"/>
                      <a:pt x="10" y="1"/>
                      <a:pt x="0" y="0"/>
                    </a:cubicBezTo>
                    <a:cubicBezTo>
                      <a:pt x="24" y="3"/>
                      <a:pt x="53" y="35"/>
                      <a:pt x="62" y="68"/>
                    </a:cubicBezTo>
                    <a:cubicBezTo>
                      <a:pt x="78" y="132"/>
                      <a:pt x="86" y="193"/>
                      <a:pt x="86" y="253"/>
                    </a:cubicBezTo>
                    <a:cubicBezTo>
                      <a:pt x="86" y="285"/>
                      <a:pt x="58" y="316"/>
                      <a:pt x="27" y="321"/>
                    </a:cubicBezTo>
                    <a:cubicBezTo>
                      <a:pt x="18" y="322"/>
                      <a:pt x="9" y="323"/>
                      <a:pt x="0" y="324"/>
                    </a:cubicBezTo>
                    <a:cubicBezTo>
                      <a:pt x="20" y="323"/>
                      <a:pt x="40" y="321"/>
                      <a:pt x="62" y="318"/>
                    </a:cubicBezTo>
                    <a:cubicBezTo>
                      <a:pt x="96" y="314"/>
                      <a:pt x="127" y="283"/>
                      <a:pt x="127" y="252"/>
                    </a:cubicBezTo>
                    <a:cubicBezTo>
                      <a:pt x="127" y="192"/>
                      <a:pt x="118" y="133"/>
                      <a:pt x="100" y="70"/>
                    </a:cubicBezTo>
                    <a:close/>
                  </a:path>
                </a:pathLst>
              </a:custGeom>
              <a:solidFill>
                <a:srgbClr val="1B8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50" name="Freeform 582">
                <a:extLst>
                  <a:ext uri="{FF2B5EF4-FFF2-40B4-BE49-F238E27FC236}">
                    <a16:creationId xmlns:a16="http://schemas.microsoft.com/office/drawing/2014/main" id="{C380F84B-D9CD-47FF-A99E-6B9760792EDD}"/>
                  </a:ext>
                </a:extLst>
              </p:cNvPr>
              <p:cNvSpPr>
                <a:spLocks/>
              </p:cNvSpPr>
              <p:nvPr/>
            </p:nvSpPr>
            <p:spPr bwMode="gray">
              <a:xfrm>
                <a:off x="5559" y="2371"/>
                <a:ext cx="462" cy="420"/>
              </a:xfrm>
              <a:custGeom>
                <a:avLst/>
                <a:gdLst>
                  <a:gd name="T0" fmla="*/ 377 w 377"/>
                  <a:gd name="T1" fmla="*/ 262 h 343"/>
                  <a:gd name="T2" fmla="*/ 318 w 377"/>
                  <a:gd name="T3" fmla="*/ 330 h 343"/>
                  <a:gd name="T4" fmla="*/ 59 w 377"/>
                  <a:gd name="T5" fmla="*/ 330 h 343"/>
                  <a:gd name="T6" fmla="*/ 0 w 377"/>
                  <a:gd name="T7" fmla="*/ 262 h 343"/>
                  <a:gd name="T8" fmla="*/ 24 w 377"/>
                  <a:gd name="T9" fmla="*/ 77 h 343"/>
                  <a:gd name="T10" fmla="*/ 86 w 377"/>
                  <a:gd name="T11" fmla="*/ 9 h 343"/>
                  <a:gd name="T12" fmla="*/ 291 w 377"/>
                  <a:gd name="T13" fmla="*/ 9 h 343"/>
                  <a:gd name="T14" fmla="*/ 353 w 377"/>
                  <a:gd name="T15" fmla="*/ 77 h 343"/>
                  <a:gd name="T16" fmla="*/ 377 w 377"/>
                  <a:gd name="T17" fmla="*/ 26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343">
                    <a:moveTo>
                      <a:pt x="377" y="262"/>
                    </a:moveTo>
                    <a:cubicBezTo>
                      <a:pt x="377" y="294"/>
                      <a:pt x="349" y="325"/>
                      <a:pt x="318" y="330"/>
                    </a:cubicBezTo>
                    <a:cubicBezTo>
                      <a:pt x="225" y="343"/>
                      <a:pt x="152" y="343"/>
                      <a:pt x="59" y="330"/>
                    </a:cubicBezTo>
                    <a:cubicBezTo>
                      <a:pt x="27" y="325"/>
                      <a:pt x="0" y="294"/>
                      <a:pt x="0" y="262"/>
                    </a:cubicBezTo>
                    <a:cubicBezTo>
                      <a:pt x="0" y="202"/>
                      <a:pt x="8" y="141"/>
                      <a:pt x="24" y="77"/>
                    </a:cubicBezTo>
                    <a:cubicBezTo>
                      <a:pt x="33" y="44"/>
                      <a:pt x="62" y="12"/>
                      <a:pt x="86" y="9"/>
                    </a:cubicBezTo>
                    <a:cubicBezTo>
                      <a:pt x="161" y="0"/>
                      <a:pt x="216" y="0"/>
                      <a:pt x="291" y="9"/>
                    </a:cubicBezTo>
                    <a:cubicBezTo>
                      <a:pt x="315" y="12"/>
                      <a:pt x="344" y="44"/>
                      <a:pt x="353" y="77"/>
                    </a:cubicBezTo>
                    <a:cubicBezTo>
                      <a:pt x="369" y="141"/>
                      <a:pt x="377" y="202"/>
                      <a:pt x="377" y="262"/>
                    </a:cubicBezTo>
                    <a:close/>
                  </a:path>
                </a:pathLst>
              </a:custGeom>
              <a:solidFill>
                <a:srgbClr val="2C9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51" name="Freeform 583">
                <a:extLst>
                  <a:ext uri="{FF2B5EF4-FFF2-40B4-BE49-F238E27FC236}">
                    <a16:creationId xmlns:a16="http://schemas.microsoft.com/office/drawing/2014/main" id="{668E4915-7A0B-4A30-9B93-B45FB3AD1938}"/>
                  </a:ext>
                </a:extLst>
              </p:cNvPr>
              <p:cNvSpPr>
                <a:spLocks/>
              </p:cNvSpPr>
              <p:nvPr/>
            </p:nvSpPr>
            <p:spPr bwMode="gray">
              <a:xfrm>
                <a:off x="5236" y="3036"/>
                <a:ext cx="764" cy="103"/>
              </a:xfrm>
              <a:custGeom>
                <a:avLst/>
                <a:gdLst>
                  <a:gd name="T0" fmla="*/ 624 w 624"/>
                  <a:gd name="T1" fmla="*/ 49 h 84"/>
                  <a:gd name="T2" fmla="*/ 589 w 624"/>
                  <a:gd name="T3" fmla="*/ 84 h 84"/>
                  <a:gd name="T4" fmla="*/ 35 w 624"/>
                  <a:gd name="T5" fmla="*/ 84 h 84"/>
                  <a:gd name="T6" fmla="*/ 0 w 624"/>
                  <a:gd name="T7" fmla="*/ 49 h 84"/>
                  <a:gd name="T8" fmla="*/ 0 w 624"/>
                  <a:gd name="T9" fmla="*/ 35 h 84"/>
                  <a:gd name="T10" fmla="*/ 35 w 624"/>
                  <a:gd name="T11" fmla="*/ 0 h 84"/>
                  <a:gd name="T12" fmla="*/ 589 w 624"/>
                  <a:gd name="T13" fmla="*/ 0 h 84"/>
                  <a:gd name="T14" fmla="*/ 624 w 624"/>
                  <a:gd name="T15" fmla="*/ 35 h 84"/>
                  <a:gd name="T16" fmla="*/ 624 w 624"/>
                  <a:gd name="T17"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4" h="84">
                    <a:moveTo>
                      <a:pt x="624" y="49"/>
                    </a:moveTo>
                    <a:cubicBezTo>
                      <a:pt x="624" y="69"/>
                      <a:pt x="609" y="84"/>
                      <a:pt x="589" y="84"/>
                    </a:cubicBezTo>
                    <a:cubicBezTo>
                      <a:pt x="35" y="84"/>
                      <a:pt x="35" y="84"/>
                      <a:pt x="35" y="84"/>
                    </a:cubicBezTo>
                    <a:cubicBezTo>
                      <a:pt x="15" y="84"/>
                      <a:pt x="0" y="69"/>
                      <a:pt x="0" y="49"/>
                    </a:cubicBezTo>
                    <a:cubicBezTo>
                      <a:pt x="0" y="35"/>
                      <a:pt x="0" y="35"/>
                      <a:pt x="0" y="35"/>
                    </a:cubicBezTo>
                    <a:cubicBezTo>
                      <a:pt x="0" y="16"/>
                      <a:pt x="15" y="0"/>
                      <a:pt x="35" y="0"/>
                    </a:cubicBezTo>
                    <a:cubicBezTo>
                      <a:pt x="589" y="0"/>
                      <a:pt x="589" y="0"/>
                      <a:pt x="589" y="0"/>
                    </a:cubicBezTo>
                    <a:cubicBezTo>
                      <a:pt x="609" y="0"/>
                      <a:pt x="624" y="16"/>
                      <a:pt x="624" y="35"/>
                    </a:cubicBezTo>
                    <a:lnTo>
                      <a:pt x="624" y="49"/>
                    </a:lnTo>
                    <a:close/>
                  </a:path>
                </a:pathLst>
              </a:custGeom>
              <a:solidFill>
                <a:srgbClr val="2C97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52" name="Freeform 584">
                <a:extLst>
                  <a:ext uri="{FF2B5EF4-FFF2-40B4-BE49-F238E27FC236}">
                    <a16:creationId xmlns:a16="http://schemas.microsoft.com/office/drawing/2014/main" id="{B21B8EC5-2338-4D55-BE0F-6259751F7362}"/>
                  </a:ext>
                </a:extLst>
              </p:cNvPr>
              <p:cNvSpPr>
                <a:spLocks/>
              </p:cNvSpPr>
              <p:nvPr/>
            </p:nvSpPr>
            <p:spPr bwMode="gray">
              <a:xfrm>
                <a:off x="5553" y="3036"/>
                <a:ext cx="447" cy="103"/>
              </a:xfrm>
              <a:custGeom>
                <a:avLst/>
                <a:gdLst>
                  <a:gd name="T0" fmla="*/ 365 w 365"/>
                  <a:gd name="T1" fmla="*/ 49 h 84"/>
                  <a:gd name="T2" fmla="*/ 330 w 365"/>
                  <a:gd name="T3" fmla="*/ 84 h 84"/>
                  <a:gd name="T4" fmla="*/ 35 w 365"/>
                  <a:gd name="T5" fmla="*/ 84 h 84"/>
                  <a:gd name="T6" fmla="*/ 0 w 365"/>
                  <a:gd name="T7" fmla="*/ 49 h 84"/>
                  <a:gd name="T8" fmla="*/ 0 w 365"/>
                  <a:gd name="T9" fmla="*/ 35 h 84"/>
                  <a:gd name="T10" fmla="*/ 35 w 365"/>
                  <a:gd name="T11" fmla="*/ 0 h 84"/>
                  <a:gd name="T12" fmla="*/ 330 w 365"/>
                  <a:gd name="T13" fmla="*/ 0 h 84"/>
                  <a:gd name="T14" fmla="*/ 365 w 365"/>
                  <a:gd name="T15" fmla="*/ 35 h 84"/>
                  <a:gd name="T16" fmla="*/ 365 w 365"/>
                  <a:gd name="T17"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84">
                    <a:moveTo>
                      <a:pt x="365" y="49"/>
                    </a:moveTo>
                    <a:cubicBezTo>
                      <a:pt x="365" y="69"/>
                      <a:pt x="350" y="84"/>
                      <a:pt x="330" y="84"/>
                    </a:cubicBezTo>
                    <a:cubicBezTo>
                      <a:pt x="35" y="84"/>
                      <a:pt x="35" y="84"/>
                      <a:pt x="35" y="84"/>
                    </a:cubicBezTo>
                    <a:cubicBezTo>
                      <a:pt x="15" y="84"/>
                      <a:pt x="0" y="69"/>
                      <a:pt x="0" y="49"/>
                    </a:cubicBezTo>
                    <a:cubicBezTo>
                      <a:pt x="0" y="35"/>
                      <a:pt x="0" y="35"/>
                      <a:pt x="0" y="35"/>
                    </a:cubicBezTo>
                    <a:cubicBezTo>
                      <a:pt x="0" y="16"/>
                      <a:pt x="15" y="0"/>
                      <a:pt x="35" y="0"/>
                    </a:cubicBezTo>
                    <a:cubicBezTo>
                      <a:pt x="330" y="0"/>
                      <a:pt x="330" y="0"/>
                      <a:pt x="330" y="0"/>
                    </a:cubicBezTo>
                    <a:cubicBezTo>
                      <a:pt x="350" y="0"/>
                      <a:pt x="365" y="16"/>
                      <a:pt x="365" y="35"/>
                    </a:cubicBezTo>
                    <a:lnTo>
                      <a:pt x="365" y="49"/>
                    </a:lnTo>
                    <a:close/>
                  </a:path>
                </a:pathLst>
              </a:custGeom>
              <a:solidFill>
                <a:srgbClr val="1B8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53" name="Freeform 585">
                <a:extLst>
                  <a:ext uri="{FF2B5EF4-FFF2-40B4-BE49-F238E27FC236}">
                    <a16:creationId xmlns:a16="http://schemas.microsoft.com/office/drawing/2014/main" id="{0CEC389B-C797-4021-B978-B0B0782614DC}"/>
                  </a:ext>
                </a:extLst>
              </p:cNvPr>
              <p:cNvSpPr>
                <a:spLocks/>
              </p:cNvSpPr>
              <p:nvPr/>
            </p:nvSpPr>
            <p:spPr bwMode="gray">
              <a:xfrm>
                <a:off x="5312" y="3446"/>
                <a:ext cx="630" cy="59"/>
              </a:xfrm>
              <a:custGeom>
                <a:avLst/>
                <a:gdLst>
                  <a:gd name="T0" fmla="*/ 515 w 515"/>
                  <a:gd name="T1" fmla="*/ 36 h 48"/>
                  <a:gd name="T2" fmla="*/ 502 w 515"/>
                  <a:gd name="T3" fmla="*/ 48 h 48"/>
                  <a:gd name="T4" fmla="*/ 13 w 515"/>
                  <a:gd name="T5" fmla="*/ 48 h 48"/>
                  <a:gd name="T6" fmla="*/ 0 w 515"/>
                  <a:gd name="T7" fmla="*/ 36 h 48"/>
                  <a:gd name="T8" fmla="*/ 0 w 515"/>
                  <a:gd name="T9" fmla="*/ 12 h 48"/>
                  <a:gd name="T10" fmla="*/ 13 w 515"/>
                  <a:gd name="T11" fmla="*/ 0 h 48"/>
                  <a:gd name="T12" fmla="*/ 502 w 515"/>
                  <a:gd name="T13" fmla="*/ 0 h 48"/>
                  <a:gd name="T14" fmla="*/ 515 w 515"/>
                  <a:gd name="T15" fmla="*/ 12 h 48"/>
                  <a:gd name="T16" fmla="*/ 515 w 515"/>
                  <a:gd name="T17"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5" h="48">
                    <a:moveTo>
                      <a:pt x="515" y="36"/>
                    </a:moveTo>
                    <a:cubicBezTo>
                      <a:pt x="515" y="43"/>
                      <a:pt x="509" y="48"/>
                      <a:pt x="502" y="48"/>
                    </a:cubicBezTo>
                    <a:cubicBezTo>
                      <a:pt x="13" y="48"/>
                      <a:pt x="13" y="48"/>
                      <a:pt x="13" y="48"/>
                    </a:cubicBezTo>
                    <a:cubicBezTo>
                      <a:pt x="6" y="48"/>
                      <a:pt x="0" y="43"/>
                      <a:pt x="0" y="36"/>
                    </a:cubicBezTo>
                    <a:cubicBezTo>
                      <a:pt x="0" y="12"/>
                      <a:pt x="0" y="12"/>
                      <a:pt x="0" y="12"/>
                    </a:cubicBezTo>
                    <a:cubicBezTo>
                      <a:pt x="0" y="5"/>
                      <a:pt x="6" y="0"/>
                      <a:pt x="13" y="0"/>
                    </a:cubicBezTo>
                    <a:cubicBezTo>
                      <a:pt x="502" y="0"/>
                      <a:pt x="502" y="0"/>
                      <a:pt x="502" y="0"/>
                    </a:cubicBezTo>
                    <a:cubicBezTo>
                      <a:pt x="509" y="0"/>
                      <a:pt x="515" y="5"/>
                      <a:pt x="515" y="12"/>
                    </a:cubicBezTo>
                    <a:lnTo>
                      <a:pt x="515" y="36"/>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54" name="Rectangle 586">
                <a:extLst>
                  <a:ext uri="{FF2B5EF4-FFF2-40B4-BE49-F238E27FC236}">
                    <a16:creationId xmlns:a16="http://schemas.microsoft.com/office/drawing/2014/main" id="{31DED357-372E-48BA-8B6C-EE6E5EA50892}"/>
                  </a:ext>
                </a:extLst>
              </p:cNvPr>
              <p:cNvSpPr>
                <a:spLocks noChangeArrowheads="1"/>
              </p:cNvSpPr>
              <p:nvPr/>
            </p:nvSpPr>
            <p:spPr bwMode="gray">
              <a:xfrm>
                <a:off x="5601" y="3161"/>
                <a:ext cx="52" cy="128"/>
              </a:xfrm>
              <a:prstGeom prst="rect">
                <a:avLst/>
              </a:prstGeom>
              <a:solidFill>
                <a:srgbClr val="4F4F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55" name="Rectangle 587">
                <a:extLst>
                  <a:ext uri="{FF2B5EF4-FFF2-40B4-BE49-F238E27FC236}">
                    <a16:creationId xmlns:a16="http://schemas.microsoft.com/office/drawing/2014/main" id="{0034DB7C-CB74-423C-B679-AE6EC14149DD}"/>
                  </a:ext>
                </a:extLst>
              </p:cNvPr>
              <p:cNvSpPr>
                <a:spLocks noChangeArrowheads="1"/>
              </p:cNvSpPr>
              <p:nvPr/>
            </p:nvSpPr>
            <p:spPr bwMode="gray">
              <a:xfrm>
                <a:off x="5592" y="3289"/>
                <a:ext cx="70" cy="69"/>
              </a:xfrm>
              <a:prstGeom prst="rect">
                <a:avLst/>
              </a:prstGeom>
              <a:solidFill>
                <a:srgbClr val="5D6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56" name="Rectangle 588">
                <a:extLst>
                  <a:ext uri="{FF2B5EF4-FFF2-40B4-BE49-F238E27FC236}">
                    <a16:creationId xmlns:a16="http://schemas.microsoft.com/office/drawing/2014/main" id="{49E5573D-03A3-4542-AB9D-F006B4E6C685}"/>
                  </a:ext>
                </a:extLst>
              </p:cNvPr>
              <p:cNvSpPr>
                <a:spLocks noChangeArrowheads="1"/>
              </p:cNvSpPr>
              <p:nvPr/>
            </p:nvSpPr>
            <p:spPr bwMode="gray">
              <a:xfrm>
                <a:off x="5574" y="3358"/>
                <a:ext cx="106" cy="88"/>
              </a:xfrm>
              <a:prstGeom prst="rect">
                <a:avLst/>
              </a:prstGeom>
              <a:solidFill>
                <a:srgbClr val="5D63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57" name="Freeform 589">
                <a:extLst>
                  <a:ext uri="{FF2B5EF4-FFF2-40B4-BE49-F238E27FC236}">
                    <a16:creationId xmlns:a16="http://schemas.microsoft.com/office/drawing/2014/main" id="{56C9A0D9-78C8-4B66-A688-31D2A1B4AE9F}"/>
                  </a:ext>
                </a:extLst>
              </p:cNvPr>
              <p:cNvSpPr>
                <a:spLocks/>
              </p:cNvSpPr>
              <p:nvPr/>
            </p:nvSpPr>
            <p:spPr bwMode="gray">
              <a:xfrm>
                <a:off x="5495" y="3446"/>
                <a:ext cx="133" cy="59"/>
              </a:xfrm>
              <a:custGeom>
                <a:avLst/>
                <a:gdLst>
                  <a:gd name="T0" fmla="*/ 108 w 108"/>
                  <a:gd name="T1" fmla="*/ 0 h 48"/>
                  <a:gd name="T2" fmla="*/ 12 w 108"/>
                  <a:gd name="T3" fmla="*/ 0 h 48"/>
                  <a:gd name="T4" fmla="*/ 0 w 108"/>
                  <a:gd name="T5" fmla="*/ 12 h 48"/>
                  <a:gd name="T6" fmla="*/ 0 w 108"/>
                  <a:gd name="T7" fmla="*/ 36 h 48"/>
                  <a:gd name="T8" fmla="*/ 12 w 108"/>
                  <a:gd name="T9" fmla="*/ 48 h 48"/>
                  <a:gd name="T10" fmla="*/ 108 w 108"/>
                  <a:gd name="T11" fmla="*/ 48 h 48"/>
                  <a:gd name="T12" fmla="*/ 108 w 10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08" h="48">
                    <a:moveTo>
                      <a:pt x="108" y="0"/>
                    </a:moveTo>
                    <a:cubicBezTo>
                      <a:pt x="12" y="0"/>
                      <a:pt x="12" y="0"/>
                      <a:pt x="12" y="0"/>
                    </a:cubicBezTo>
                    <a:cubicBezTo>
                      <a:pt x="5" y="0"/>
                      <a:pt x="0" y="5"/>
                      <a:pt x="0" y="12"/>
                    </a:cubicBezTo>
                    <a:cubicBezTo>
                      <a:pt x="0" y="36"/>
                      <a:pt x="0" y="36"/>
                      <a:pt x="0" y="36"/>
                    </a:cubicBezTo>
                    <a:cubicBezTo>
                      <a:pt x="0" y="43"/>
                      <a:pt x="5" y="48"/>
                      <a:pt x="12" y="48"/>
                    </a:cubicBezTo>
                    <a:cubicBezTo>
                      <a:pt x="108" y="48"/>
                      <a:pt x="108" y="48"/>
                      <a:pt x="108" y="48"/>
                    </a:cubicBezTo>
                    <a:lnTo>
                      <a:pt x="108" y="0"/>
                    </a:lnTo>
                    <a:close/>
                  </a:path>
                </a:pathLst>
              </a:custGeom>
              <a:solidFill>
                <a:srgbClr val="6E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58" name="Oval 590">
                <a:extLst>
                  <a:ext uri="{FF2B5EF4-FFF2-40B4-BE49-F238E27FC236}">
                    <a16:creationId xmlns:a16="http://schemas.microsoft.com/office/drawing/2014/main" id="{352D277E-4212-4EE7-824C-4398194B314F}"/>
                  </a:ext>
                </a:extLst>
              </p:cNvPr>
              <p:cNvSpPr>
                <a:spLocks noChangeArrowheads="1"/>
              </p:cNvSpPr>
              <p:nvPr/>
            </p:nvSpPr>
            <p:spPr bwMode="gray">
              <a:xfrm>
                <a:off x="5331" y="3543"/>
                <a:ext cx="58" cy="57"/>
              </a:xfrm>
              <a:prstGeom prst="ellipse">
                <a:avLst/>
              </a:pr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59" name="Freeform 591">
                <a:extLst>
                  <a:ext uri="{FF2B5EF4-FFF2-40B4-BE49-F238E27FC236}">
                    <a16:creationId xmlns:a16="http://schemas.microsoft.com/office/drawing/2014/main" id="{703574F3-FEB0-44C3-832B-104974DA1738}"/>
                  </a:ext>
                </a:extLst>
              </p:cNvPr>
              <p:cNvSpPr>
                <a:spLocks/>
              </p:cNvSpPr>
              <p:nvPr/>
            </p:nvSpPr>
            <p:spPr bwMode="gray">
              <a:xfrm>
                <a:off x="5314" y="3518"/>
                <a:ext cx="91" cy="37"/>
              </a:xfrm>
              <a:custGeom>
                <a:avLst/>
                <a:gdLst>
                  <a:gd name="T0" fmla="*/ 66 w 74"/>
                  <a:gd name="T1" fmla="*/ 29 h 30"/>
                  <a:gd name="T2" fmla="*/ 61 w 74"/>
                  <a:gd name="T3" fmla="*/ 26 h 30"/>
                  <a:gd name="T4" fmla="*/ 37 w 74"/>
                  <a:gd name="T5" fmla="*/ 14 h 30"/>
                  <a:gd name="T6" fmla="*/ 14 w 74"/>
                  <a:gd name="T7" fmla="*/ 26 h 30"/>
                  <a:gd name="T8" fmla="*/ 4 w 74"/>
                  <a:gd name="T9" fmla="*/ 27 h 30"/>
                  <a:gd name="T10" fmla="*/ 3 w 74"/>
                  <a:gd name="T11" fmla="*/ 17 h 30"/>
                  <a:gd name="T12" fmla="*/ 37 w 74"/>
                  <a:gd name="T13" fmla="*/ 0 h 30"/>
                  <a:gd name="T14" fmla="*/ 72 w 74"/>
                  <a:gd name="T15" fmla="*/ 17 h 30"/>
                  <a:gd name="T16" fmla="*/ 71 w 74"/>
                  <a:gd name="T17" fmla="*/ 27 h 30"/>
                  <a:gd name="T18" fmla="*/ 66 w 74"/>
                  <a:gd name="T1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0">
                    <a:moveTo>
                      <a:pt x="66" y="29"/>
                    </a:moveTo>
                    <a:cubicBezTo>
                      <a:pt x="64" y="29"/>
                      <a:pt x="62" y="28"/>
                      <a:pt x="61" y="26"/>
                    </a:cubicBezTo>
                    <a:cubicBezTo>
                      <a:pt x="55" y="18"/>
                      <a:pt x="46" y="14"/>
                      <a:pt x="37" y="14"/>
                    </a:cubicBezTo>
                    <a:cubicBezTo>
                      <a:pt x="28" y="14"/>
                      <a:pt x="19" y="18"/>
                      <a:pt x="14" y="26"/>
                    </a:cubicBezTo>
                    <a:cubicBezTo>
                      <a:pt x="11" y="29"/>
                      <a:pt x="7" y="30"/>
                      <a:pt x="4" y="27"/>
                    </a:cubicBezTo>
                    <a:cubicBezTo>
                      <a:pt x="1" y="25"/>
                      <a:pt x="0" y="20"/>
                      <a:pt x="3" y="17"/>
                    </a:cubicBezTo>
                    <a:cubicBezTo>
                      <a:pt x="11" y="6"/>
                      <a:pt x="24" y="0"/>
                      <a:pt x="37" y="0"/>
                    </a:cubicBezTo>
                    <a:cubicBezTo>
                      <a:pt x="51" y="0"/>
                      <a:pt x="63" y="6"/>
                      <a:pt x="72" y="17"/>
                    </a:cubicBezTo>
                    <a:cubicBezTo>
                      <a:pt x="74" y="20"/>
                      <a:pt x="74" y="25"/>
                      <a:pt x="71" y="27"/>
                    </a:cubicBezTo>
                    <a:cubicBezTo>
                      <a:pt x="69" y="28"/>
                      <a:pt x="68" y="29"/>
                      <a:pt x="66" y="29"/>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60" name="Oval 592">
                <a:extLst>
                  <a:ext uri="{FF2B5EF4-FFF2-40B4-BE49-F238E27FC236}">
                    <a16:creationId xmlns:a16="http://schemas.microsoft.com/office/drawing/2014/main" id="{E42D0CC7-00A0-4FCB-B01F-173251AD9D64}"/>
                  </a:ext>
                </a:extLst>
              </p:cNvPr>
              <p:cNvSpPr>
                <a:spLocks noChangeArrowheads="1"/>
              </p:cNvSpPr>
              <p:nvPr/>
            </p:nvSpPr>
            <p:spPr bwMode="gray">
              <a:xfrm>
                <a:off x="5515" y="3543"/>
                <a:ext cx="58" cy="57"/>
              </a:xfrm>
              <a:prstGeom prst="ellipse">
                <a:avLst/>
              </a:pr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61" name="Freeform 593">
                <a:extLst>
                  <a:ext uri="{FF2B5EF4-FFF2-40B4-BE49-F238E27FC236}">
                    <a16:creationId xmlns:a16="http://schemas.microsoft.com/office/drawing/2014/main" id="{3B8E8876-8054-4C14-BEC6-A9D82E4ABEFB}"/>
                  </a:ext>
                </a:extLst>
              </p:cNvPr>
              <p:cNvSpPr>
                <a:spLocks/>
              </p:cNvSpPr>
              <p:nvPr/>
            </p:nvSpPr>
            <p:spPr bwMode="gray">
              <a:xfrm>
                <a:off x="5499" y="3518"/>
                <a:ext cx="91" cy="37"/>
              </a:xfrm>
              <a:custGeom>
                <a:avLst/>
                <a:gdLst>
                  <a:gd name="T0" fmla="*/ 66 w 74"/>
                  <a:gd name="T1" fmla="*/ 29 h 30"/>
                  <a:gd name="T2" fmla="*/ 60 w 74"/>
                  <a:gd name="T3" fmla="*/ 26 h 30"/>
                  <a:gd name="T4" fmla="*/ 37 w 74"/>
                  <a:gd name="T5" fmla="*/ 14 h 30"/>
                  <a:gd name="T6" fmla="*/ 14 w 74"/>
                  <a:gd name="T7" fmla="*/ 26 h 30"/>
                  <a:gd name="T8" fmla="*/ 4 w 74"/>
                  <a:gd name="T9" fmla="*/ 27 h 30"/>
                  <a:gd name="T10" fmla="*/ 2 w 74"/>
                  <a:gd name="T11" fmla="*/ 17 h 30"/>
                  <a:gd name="T12" fmla="*/ 37 w 74"/>
                  <a:gd name="T13" fmla="*/ 0 h 30"/>
                  <a:gd name="T14" fmla="*/ 71 w 74"/>
                  <a:gd name="T15" fmla="*/ 17 h 30"/>
                  <a:gd name="T16" fmla="*/ 70 w 74"/>
                  <a:gd name="T17" fmla="*/ 27 h 30"/>
                  <a:gd name="T18" fmla="*/ 66 w 74"/>
                  <a:gd name="T1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0">
                    <a:moveTo>
                      <a:pt x="66" y="29"/>
                    </a:moveTo>
                    <a:cubicBezTo>
                      <a:pt x="64" y="29"/>
                      <a:pt x="62" y="28"/>
                      <a:pt x="60" y="26"/>
                    </a:cubicBezTo>
                    <a:cubicBezTo>
                      <a:pt x="55" y="18"/>
                      <a:pt x="46" y="14"/>
                      <a:pt x="37" y="14"/>
                    </a:cubicBezTo>
                    <a:cubicBezTo>
                      <a:pt x="28" y="14"/>
                      <a:pt x="19" y="18"/>
                      <a:pt x="14" y="26"/>
                    </a:cubicBezTo>
                    <a:cubicBezTo>
                      <a:pt x="11" y="29"/>
                      <a:pt x="7" y="30"/>
                      <a:pt x="4" y="27"/>
                    </a:cubicBezTo>
                    <a:cubicBezTo>
                      <a:pt x="0" y="25"/>
                      <a:pt x="0" y="20"/>
                      <a:pt x="2" y="17"/>
                    </a:cubicBezTo>
                    <a:cubicBezTo>
                      <a:pt x="11" y="6"/>
                      <a:pt x="23" y="0"/>
                      <a:pt x="37" y="0"/>
                    </a:cubicBezTo>
                    <a:cubicBezTo>
                      <a:pt x="50" y="0"/>
                      <a:pt x="63" y="6"/>
                      <a:pt x="71" y="17"/>
                    </a:cubicBezTo>
                    <a:cubicBezTo>
                      <a:pt x="74" y="20"/>
                      <a:pt x="73" y="25"/>
                      <a:pt x="70" y="27"/>
                    </a:cubicBezTo>
                    <a:cubicBezTo>
                      <a:pt x="69" y="28"/>
                      <a:pt x="67" y="29"/>
                      <a:pt x="66" y="29"/>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62" name="Oval 594">
                <a:extLst>
                  <a:ext uri="{FF2B5EF4-FFF2-40B4-BE49-F238E27FC236}">
                    <a16:creationId xmlns:a16="http://schemas.microsoft.com/office/drawing/2014/main" id="{646E546C-141D-4C43-9328-A9B72B152F65}"/>
                  </a:ext>
                </a:extLst>
              </p:cNvPr>
              <p:cNvSpPr>
                <a:spLocks noChangeArrowheads="1"/>
              </p:cNvSpPr>
              <p:nvPr/>
            </p:nvSpPr>
            <p:spPr bwMode="gray">
              <a:xfrm>
                <a:off x="5700" y="3543"/>
                <a:ext cx="57" cy="57"/>
              </a:xfrm>
              <a:prstGeom prst="ellipse">
                <a:avLst/>
              </a:pr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63" name="Freeform 595">
                <a:extLst>
                  <a:ext uri="{FF2B5EF4-FFF2-40B4-BE49-F238E27FC236}">
                    <a16:creationId xmlns:a16="http://schemas.microsoft.com/office/drawing/2014/main" id="{E57428C2-A515-474B-85C1-48DA9205D250}"/>
                  </a:ext>
                </a:extLst>
              </p:cNvPr>
              <p:cNvSpPr>
                <a:spLocks/>
              </p:cNvSpPr>
              <p:nvPr/>
            </p:nvSpPr>
            <p:spPr bwMode="gray">
              <a:xfrm>
                <a:off x="5683" y="3518"/>
                <a:ext cx="92" cy="37"/>
              </a:xfrm>
              <a:custGeom>
                <a:avLst/>
                <a:gdLst>
                  <a:gd name="T0" fmla="*/ 67 w 75"/>
                  <a:gd name="T1" fmla="*/ 29 h 30"/>
                  <a:gd name="T2" fmla="*/ 61 w 75"/>
                  <a:gd name="T3" fmla="*/ 26 h 30"/>
                  <a:gd name="T4" fmla="*/ 38 w 75"/>
                  <a:gd name="T5" fmla="*/ 14 h 30"/>
                  <a:gd name="T6" fmla="*/ 14 w 75"/>
                  <a:gd name="T7" fmla="*/ 26 h 30"/>
                  <a:gd name="T8" fmla="*/ 4 w 75"/>
                  <a:gd name="T9" fmla="*/ 27 h 30"/>
                  <a:gd name="T10" fmla="*/ 3 w 75"/>
                  <a:gd name="T11" fmla="*/ 17 h 30"/>
                  <a:gd name="T12" fmla="*/ 38 w 75"/>
                  <a:gd name="T13" fmla="*/ 0 h 30"/>
                  <a:gd name="T14" fmla="*/ 72 w 75"/>
                  <a:gd name="T15" fmla="*/ 17 h 30"/>
                  <a:gd name="T16" fmla="*/ 71 w 75"/>
                  <a:gd name="T17" fmla="*/ 27 h 30"/>
                  <a:gd name="T18" fmla="*/ 67 w 75"/>
                  <a:gd name="T1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30">
                    <a:moveTo>
                      <a:pt x="67" y="29"/>
                    </a:moveTo>
                    <a:cubicBezTo>
                      <a:pt x="64" y="29"/>
                      <a:pt x="62" y="28"/>
                      <a:pt x="61" y="26"/>
                    </a:cubicBezTo>
                    <a:cubicBezTo>
                      <a:pt x="55" y="18"/>
                      <a:pt x="47" y="14"/>
                      <a:pt x="38" y="14"/>
                    </a:cubicBezTo>
                    <a:cubicBezTo>
                      <a:pt x="28" y="14"/>
                      <a:pt x="20" y="18"/>
                      <a:pt x="14" y="26"/>
                    </a:cubicBezTo>
                    <a:cubicBezTo>
                      <a:pt x="12" y="29"/>
                      <a:pt x="7" y="30"/>
                      <a:pt x="4" y="27"/>
                    </a:cubicBezTo>
                    <a:cubicBezTo>
                      <a:pt x="1" y="25"/>
                      <a:pt x="0" y="20"/>
                      <a:pt x="3" y="17"/>
                    </a:cubicBezTo>
                    <a:cubicBezTo>
                      <a:pt x="11" y="6"/>
                      <a:pt x="24" y="0"/>
                      <a:pt x="38" y="0"/>
                    </a:cubicBezTo>
                    <a:cubicBezTo>
                      <a:pt x="51" y="0"/>
                      <a:pt x="64" y="6"/>
                      <a:pt x="72" y="17"/>
                    </a:cubicBezTo>
                    <a:cubicBezTo>
                      <a:pt x="75" y="20"/>
                      <a:pt x="74" y="25"/>
                      <a:pt x="71" y="27"/>
                    </a:cubicBezTo>
                    <a:cubicBezTo>
                      <a:pt x="70" y="28"/>
                      <a:pt x="68" y="29"/>
                      <a:pt x="67" y="29"/>
                    </a:cubicBez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64" name="Freeform 596">
                <a:extLst>
                  <a:ext uri="{FF2B5EF4-FFF2-40B4-BE49-F238E27FC236}">
                    <a16:creationId xmlns:a16="http://schemas.microsoft.com/office/drawing/2014/main" id="{2C4697E9-5208-4503-BC14-5FB91AF1690B}"/>
                  </a:ext>
                </a:extLst>
              </p:cNvPr>
              <p:cNvSpPr>
                <a:spLocks/>
              </p:cNvSpPr>
              <p:nvPr/>
            </p:nvSpPr>
            <p:spPr bwMode="gray">
              <a:xfrm>
                <a:off x="5628" y="3446"/>
                <a:ext cx="314" cy="59"/>
              </a:xfrm>
              <a:custGeom>
                <a:avLst/>
                <a:gdLst>
                  <a:gd name="T0" fmla="*/ 244 w 257"/>
                  <a:gd name="T1" fmla="*/ 0 h 48"/>
                  <a:gd name="T2" fmla="*/ 0 w 257"/>
                  <a:gd name="T3" fmla="*/ 0 h 48"/>
                  <a:gd name="T4" fmla="*/ 0 w 257"/>
                  <a:gd name="T5" fmla="*/ 48 h 48"/>
                  <a:gd name="T6" fmla="*/ 244 w 257"/>
                  <a:gd name="T7" fmla="*/ 48 h 48"/>
                  <a:gd name="T8" fmla="*/ 257 w 257"/>
                  <a:gd name="T9" fmla="*/ 36 h 48"/>
                  <a:gd name="T10" fmla="*/ 257 w 257"/>
                  <a:gd name="T11" fmla="*/ 12 h 48"/>
                  <a:gd name="T12" fmla="*/ 244 w 25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57" h="48">
                    <a:moveTo>
                      <a:pt x="244" y="0"/>
                    </a:moveTo>
                    <a:cubicBezTo>
                      <a:pt x="0" y="0"/>
                      <a:pt x="0" y="0"/>
                      <a:pt x="0" y="0"/>
                    </a:cubicBezTo>
                    <a:cubicBezTo>
                      <a:pt x="0" y="48"/>
                      <a:pt x="0" y="48"/>
                      <a:pt x="0" y="48"/>
                    </a:cubicBezTo>
                    <a:cubicBezTo>
                      <a:pt x="244" y="48"/>
                      <a:pt x="244" y="48"/>
                      <a:pt x="244" y="48"/>
                    </a:cubicBezTo>
                    <a:cubicBezTo>
                      <a:pt x="251" y="48"/>
                      <a:pt x="257" y="43"/>
                      <a:pt x="257" y="36"/>
                    </a:cubicBezTo>
                    <a:cubicBezTo>
                      <a:pt x="257" y="12"/>
                      <a:pt x="257" y="12"/>
                      <a:pt x="257" y="12"/>
                    </a:cubicBezTo>
                    <a:cubicBezTo>
                      <a:pt x="257" y="5"/>
                      <a:pt x="251" y="0"/>
                      <a:pt x="244" y="0"/>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65" name="Oval 597">
                <a:extLst>
                  <a:ext uri="{FF2B5EF4-FFF2-40B4-BE49-F238E27FC236}">
                    <a16:creationId xmlns:a16="http://schemas.microsoft.com/office/drawing/2014/main" id="{4BE7BD0F-27DB-4785-947D-0CCDE5108535}"/>
                  </a:ext>
                </a:extLst>
              </p:cNvPr>
              <p:cNvSpPr>
                <a:spLocks noChangeArrowheads="1"/>
              </p:cNvSpPr>
              <p:nvPr/>
            </p:nvSpPr>
            <p:spPr bwMode="gray">
              <a:xfrm>
                <a:off x="5885" y="3543"/>
                <a:ext cx="57" cy="57"/>
              </a:xfrm>
              <a:prstGeom prst="ellipse">
                <a:avLst/>
              </a:pr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66" name="Freeform 598">
                <a:extLst>
                  <a:ext uri="{FF2B5EF4-FFF2-40B4-BE49-F238E27FC236}">
                    <a16:creationId xmlns:a16="http://schemas.microsoft.com/office/drawing/2014/main" id="{D975278E-BE80-45D2-9421-99BA93F89AF1}"/>
                  </a:ext>
                </a:extLst>
              </p:cNvPr>
              <p:cNvSpPr>
                <a:spLocks/>
              </p:cNvSpPr>
              <p:nvPr/>
            </p:nvSpPr>
            <p:spPr bwMode="gray">
              <a:xfrm>
                <a:off x="5868" y="3518"/>
                <a:ext cx="90" cy="37"/>
              </a:xfrm>
              <a:custGeom>
                <a:avLst/>
                <a:gdLst>
                  <a:gd name="T0" fmla="*/ 66 w 74"/>
                  <a:gd name="T1" fmla="*/ 29 h 30"/>
                  <a:gd name="T2" fmla="*/ 61 w 74"/>
                  <a:gd name="T3" fmla="*/ 26 h 30"/>
                  <a:gd name="T4" fmla="*/ 37 w 74"/>
                  <a:gd name="T5" fmla="*/ 14 h 30"/>
                  <a:gd name="T6" fmla="*/ 14 w 74"/>
                  <a:gd name="T7" fmla="*/ 26 h 30"/>
                  <a:gd name="T8" fmla="*/ 4 w 74"/>
                  <a:gd name="T9" fmla="*/ 27 h 30"/>
                  <a:gd name="T10" fmla="*/ 3 w 74"/>
                  <a:gd name="T11" fmla="*/ 17 h 30"/>
                  <a:gd name="T12" fmla="*/ 37 w 74"/>
                  <a:gd name="T13" fmla="*/ 0 h 30"/>
                  <a:gd name="T14" fmla="*/ 72 w 74"/>
                  <a:gd name="T15" fmla="*/ 17 h 30"/>
                  <a:gd name="T16" fmla="*/ 71 w 74"/>
                  <a:gd name="T17" fmla="*/ 27 h 30"/>
                  <a:gd name="T18" fmla="*/ 66 w 74"/>
                  <a:gd name="T1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30">
                    <a:moveTo>
                      <a:pt x="66" y="29"/>
                    </a:moveTo>
                    <a:cubicBezTo>
                      <a:pt x="64" y="29"/>
                      <a:pt x="62" y="28"/>
                      <a:pt x="61" y="26"/>
                    </a:cubicBezTo>
                    <a:cubicBezTo>
                      <a:pt x="55" y="18"/>
                      <a:pt x="46" y="14"/>
                      <a:pt x="37" y="14"/>
                    </a:cubicBezTo>
                    <a:cubicBezTo>
                      <a:pt x="28" y="14"/>
                      <a:pt x="20" y="18"/>
                      <a:pt x="14" y="26"/>
                    </a:cubicBezTo>
                    <a:cubicBezTo>
                      <a:pt x="11" y="29"/>
                      <a:pt x="7" y="30"/>
                      <a:pt x="4" y="27"/>
                    </a:cubicBezTo>
                    <a:cubicBezTo>
                      <a:pt x="1" y="25"/>
                      <a:pt x="0" y="20"/>
                      <a:pt x="3" y="17"/>
                    </a:cubicBezTo>
                    <a:cubicBezTo>
                      <a:pt x="11" y="6"/>
                      <a:pt x="24" y="0"/>
                      <a:pt x="37" y="0"/>
                    </a:cubicBezTo>
                    <a:cubicBezTo>
                      <a:pt x="51" y="0"/>
                      <a:pt x="64" y="6"/>
                      <a:pt x="72" y="17"/>
                    </a:cubicBezTo>
                    <a:cubicBezTo>
                      <a:pt x="74" y="20"/>
                      <a:pt x="74" y="25"/>
                      <a:pt x="71" y="27"/>
                    </a:cubicBezTo>
                    <a:cubicBezTo>
                      <a:pt x="69" y="28"/>
                      <a:pt x="68" y="29"/>
                      <a:pt x="66" y="29"/>
                    </a:cubicBezTo>
                    <a:close/>
                  </a:path>
                </a:pathLst>
              </a:custGeom>
              <a:solidFill>
                <a:srgbClr val="5D6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67" name="Freeform 599">
                <a:extLst>
                  <a:ext uri="{FF2B5EF4-FFF2-40B4-BE49-F238E27FC236}">
                    <a16:creationId xmlns:a16="http://schemas.microsoft.com/office/drawing/2014/main" id="{A19569C9-1214-4C93-A1A3-353CBC72B215}"/>
                  </a:ext>
                </a:extLst>
              </p:cNvPr>
              <p:cNvSpPr>
                <a:spLocks/>
              </p:cNvSpPr>
              <p:nvPr/>
            </p:nvSpPr>
            <p:spPr bwMode="gray">
              <a:xfrm>
                <a:off x="5327" y="3139"/>
                <a:ext cx="596" cy="22"/>
              </a:xfrm>
              <a:custGeom>
                <a:avLst/>
                <a:gdLst>
                  <a:gd name="T0" fmla="*/ 0 w 487"/>
                  <a:gd name="T1" fmla="*/ 9 h 18"/>
                  <a:gd name="T2" fmla="*/ 8 w 487"/>
                  <a:gd name="T3" fmla="*/ 18 h 18"/>
                  <a:gd name="T4" fmla="*/ 478 w 487"/>
                  <a:gd name="T5" fmla="*/ 18 h 18"/>
                  <a:gd name="T6" fmla="*/ 487 w 487"/>
                  <a:gd name="T7" fmla="*/ 9 h 18"/>
                  <a:gd name="T8" fmla="*/ 487 w 487"/>
                  <a:gd name="T9" fmla="*/ 0 h 18"/>
                  <a:gd name="T10" fmla="*/ 0 w 487"/>
                  <a:gd name="T11" fmla="*/ 0 h 18"/>
                  <a:gd name="T12" fmla="*/ 0 w 487"/>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487" h="18">
                    <a:moveTo>
                      <a:pt x="0" y="9"/>
                    </a:moveTo>
                    <a:cubicBezTo>
                      <a:pt x="0" y="14"/>
                      <a:pt x="4" y="18"/>
                      <a:pt x="8" y="18"/>
                    </a:cubicBezTo>
                    <a:cubicBezTo>
                      <a:pt x="478" y="18"/>
                      <a:pt x="478" y="18"/>
                      <a:pt x="478" y="18"/>
                    </a:cubicBezTo>
                    <a:cubicBezTo>
                      <a:pt x="483" y="18"/>
                      <a:pt x="487" y="14"/>
                      <a:pt x="487" y="9"/>
                    </a:cubicBezTo>
                    <a:cubicBezTo>
                      <a:pt x="487" y="0"/>
                      <a:pt x="487" y="0"/>
                      <a:pt x="487" y="0"/>
                    </a:cubicBezTo>
                    <a:cubicBezTo>
                      <a:pt x="0" y="0"/>
                      <a:pt x="0" y="0"/>
                      <a:pt x="0" y="0"/>
                    </a:cubicBezTo>
                    <a:lnTo>
                      <a:pt x="0" y="9"/>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68" name="Freeform 600">
                <a:extLst>
                  <a:ext uri="{FF2B5EF4-FFF2-40B4-BE49-F238E27FC236}">
                    <a16:creationId xmlns:a16="http://schemas.microsoft.com/office/drawing/2014/main" id="{594A1FAB-0F16-46A0-AF8E-D044DAB78C15}"/>
                  </a:ext>
                </a:extLst>
              </p:cNvPr>
              <p:cNvSpPr>
                <a:spLocks/>
              </p:cNvSpPr>
              <p:nvPr/>
            </p:nvSpPr>
            <p:spPr bwMode="gray">
              <a:xfrm>
                <a:off x="5139" y="2791"/>
                <a:ext cx="181" cy="165"/>
              </a:xfrm>
              <a:custGeom>
                <a:avLst/>
                <a:gdLst>
                  <a:gd name="T0" fmla="*/ 125 w 148"/>
                  <a:gd name="T1" fmla="*/ 38 h 135"/>
                  <a:gd name="T2" fmla="*/ 109 w 148"/>
                  <a:gd name="T3" fmla="*/ 7 h 135"/>
                  <a:gd name="T4" fmla="*/ 98 w 148"/>
                  <a:gd name="T5" fmla="*/ 3 h 135"/>
                  <a:gd name="T6" fmla="*/ 34 w 148"/>
                  <a:gd name="T7" fmla="*/ 0 h 135"/>
                  <a:gd name="T8" fmla="*/ 21 w 148"/>
                  <a:gd name="T9" fmla="*/ 12 h 135"/>
                  <a:gd name="T10" fmla="*/ 33 w 148"/>
                  <a:gd name="T11" fmla="*/ 25 h 135"/>
                  <a:gd name="T12" fmla="*/ 70 w 148"/>
                  <a:gd name="T13" fmla="*/ 26 h 135"/>
                  <a:gd name="T14" fmla="*/ 7 w 148"/>
                  <a:gd name="T15" fmla="*/ 69 h 135"/>
                  <a:gd name="T16" fmla="*/ 4 w 148"/>
                  <a:gd name="T17" fmla="*/ 85 h 135"/>
                  <a:gd name="T18" fmla="*/ 20 w 148"/>
                  <a:gd name="T19" fmla="*/ 88 h 135"/>
                  <a:gd name="T20" fmla="*/ 7 w 148"/>
                  <a:gd name="T21" fmla="*/ 97 h 135"/>
                  <a:gd name="T22" fmla="*/ 4 w 148"/>
                  <a:gd name="T23" fmla="*/ 114 h 135"/>
                  <a:gd name="T24" fmla="*/ 20 w 148"/>
                  <a:gd name="T25" fmla="*/ 116 h 135"/>
                  <a:gd name="T26" fmla="*/ 29 w 148"/>
                  <a:gd name="T27" fmla="*/ 110 h 135"/>
                  <a:gd name="T28" fmla="*/ 27 w 148"/>
                  <a:gd name="T29" fmla="*/ 126 h 135"/>
                  <a:gd name="T30" fmla="*/ 43 w 148"/>
                  <a:gd name="T31" fmla="*/ 129 h 135"/>
                  <a:gd name="T32" fmla="*/ 61 w 148"/>
                  <a:gd name="T33" fmla="*/ 116 h 135"/>
                  <a:gd name="T34" fmla="*/ 59 w 148"/>
                  <a:gd name="T35" fmla="*/ 130 h 135"/>
                  <a:gd name="T36" fmla="*/ 72 w 148"/>
                  <a:gd name="T37" fmla="*/ 132 h 135"/>
                  <a:gd name="T38" fmla="*/ 135 w 148"/>
                  <a:gd name="T39" fmla="*/ 88 h 135"/>
                  <a:gd name="T40" fmla="*/ 147 w 148"/>
                  <a:gd name="T41" fmla="*/ 63 h 135"/>
                  <a:gd name="T42" fmla="*/ 125 w 148"/>
                  <a:gd name="T43" fmla="*/ 3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 h="135">
                    <a:moveTo>
                      <a:pt x="125" y="38"/>
                    </a:moveTo>
                    <a:cubicBezTo>
                      <a:pt x="113" y="21"/>
                      <a:pt x="110" y="11"/>
                      <a:pt x="109" y="7"/>
                    </a:cubicBezTo>
                    <a:cubicBezTo>
                      <a:pt x="105" y="5"/>
                      <a:pt x="101" y="3"/>
                      <a:pt x="98" y="3"/>
                    </a:cubicBezTo>
                    <a:cubicBezTo>
                      <a:pt x="95" y="2"/>
                      <a:pt x="34" y="0"/>
                      <a:pt x="34" y="0"/>
                    </a:cubicBezTo>
                    <a:cubicBezTo>
                      <a:pt x="27" y="0"/>
                      <a:pt x="22" y="5"/>
                      <a:pt x="21" y="12"/>
                    </a:cubicBezTo>
                    <a:cubicBezTo>
                      <a:pt x="21" y="19"/>
                      <a:pt x="26" y="24"/>
                      <a:pt x="33" y="25"/>
                    </a:cubicBezTo>
                    <a:cubicBezTo>
                      <a:pt x="70" y="26"/>
                      <a:pt x="70" y="26"/>
                      <a:pt x="70" y="26"/>
                    </a:cubicBezTo>
                    <a:cubicBezTo>
                      <a:pt x="7" y="69"/>
                      <a:pt x="7" y="69"/>
                      <a:pt x="7" y="69"/>
                    </a:cubicBezTo>
                    <a:cubicBezTo>
                      <a:pt x="2" y="73"/>
                      <a:pt x="0" y="80"/>
                      <a:pt x="4" y="85"/>
                    </a:cubicBezTo>
                    <a:cubicBezTo>
                      <a:pt x="8" y="90"/>
                      <a:pt x="15" y="92"/>
                      <a:pt x="20" y="88"/>
                    </a:cubicBezTo>
                    <a:cubicBezTo>
                      <a:pt x="7" y="97"/>
                      <a:pt x="7" y="97"/>
                      <a:pt x="7" y="97"/>
                    </a:cubicBezTo>
                    <a:cubicBezTo>
                      <a:pt x="1" y="101"/>
                      <a:pt x="0" y="108"/>
                      <a:pt x="4" y="114"/>
                    </a:cubicBezTo>
                    <a:cubicBezTo>
                      <a:pt x="7" y="119"/>
                      <a:pt x="15" y="120"/>
                      <a:pt x="20" y="116"/>
                    </a:cubicBezTo>
                    <a:cubicBezTo>
                      <a:pt x="29" y="110"/>
                      <a:pt x="29" y="110"/>
                      <a:pt x="29" y="110"/>
                    </a:cubicBezTo>
                    <a:cubicBezTo>
                      <a:pt x="24" y="113"/>
                      <a:pt x="23" y="121"/>
                      <a:pt x="27" y="126"/>
                    </a:cubicBezTo>
                    <a:cubicBezTo>
                      <a:pt x="30" y="131"/>
                      <a:pt x="38" y="132"/>
                      <a:pt x="43" y="129"/>
                    </a:cubicBezTo>
                    <a:cubicBezTo>
                      <a:pt x="61" y="116"/>
                      <a:pt x="61" y="116"/>
                      <a:pt x="61" y="116"/>
                    </a:cubicBezTo>
                    <a:cubicBezTo>
                      <a:pt x="57" y="119"/>
                      <a:pt x="56" y="125"/>
                      <a:pt x="59" y="130"/>
                    </a:cubicBezTo>
                    <a:cubicBezTo>
                      <a:pt x="62" y="134"/>
                      <a:pt x="68" y="135"/>
                      <a:pt x="72" y="132"/>
                    </a:cubicBezTo>
                    <a:cubicBezTo>
                      <a:pt x="135" y="88"/>
                      <a:pt x="135" y="88"/>
                      <a:pt x="135" y="88"/>
                    </a:cubicBezTo>
                    <a:cubicBezTo>
                      <a:pt x="144" y="82"/>
                      <a:pt x="148" y="73"/>
                      <a:pt x="147" y="63"/>
                    </a:cubicBezTo>
                    <a:cubicBezTo>
                      <a:pt x="144" y="61"/>
                      <a:pt x="135" y="54"/>
                      <a:pt x="125" y="38"/>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69" name="Freeform 601">
                <a:extLst>
                  <a:ext uri="{FF2B5EF4-FFF2-40B4-BE49-F238E27FC236}">
                    <a16:creationId xmlns:a16="http://schemas.microsoft.com/office/drawing/2014/main" id="{9F87182D-2AAB-449D-BCB3-46BDCA647DE8}"/>
                  </a:ext>
                </a:extLst>
              </p:cNvPr>
              <p:cNvSpPr>
                <a:spLocks/>
              </p:cNvSpPr>
              <p:nvPr/>
            </p:nvSpPr>
            <p:spPr bwMode="gray">
              <a:xfrm>
                <a:off x="5273" y="2770"/>
                <a:ext cx="93" cy="99"/>
              </a:xfrm>
              <a:custGeom>
                <a:avLst/>
                <a:gdLst>
                  <a:gd name="T0" fmla="*/ 51 w 76"/>
                  <a:gd name="T1" fmla="*/ 31 h 81"/>
                  <a:gd name="T2" fmla="*/ 76 w 76"/>
                  <a:gd name="T3" fmla="*/ 59 h 81"/>
                  <a:gd name="T4" fmla="*/ 41 w 76"/>
                  <a:gd name="T5" fmla="*/ 81 h 81"/>
                  <a:gd name="T6" fmla="*/ 16 w 76"/>
                  <a:gd name="T7" fmla="*/ 55 h 81"/>
                  <a:gd name="T8" fmla="*/ 0 w 76"/>
                  <a:gd name="T9" fmla="*/ 22 h 81"/>
                  <a:gd name="T10" fmla="*/ 36 w 76"/>
                  <a:gd name="T11" fmla="*/ 0 h 81"/>
                  <a:gd name="T12" fmla="*/ 51 w 76"/>
                  <a:gd name="T13" fmla="*/ 31 h 81"/>
                </a:gdLst>
                <a:ahLst/>
                <a:cxnLst>
                  <a:cxn ang="0">
                    <a:pos x="T0" y="T1"/>
                  </a:cxn>
                  <a:cxn ang="0">
                    <a:pos x="T2" y="T3"/>
                  </a:cxn>
                  <a:cxn ang="0">
                    <a:pos x="T4" y="T5"/>
                  </a:cxn>
                  <a:cxn ang="0">
                    <a:pos x="T6" y="T7"/>
                  </a:cxn>
                  <a:cxn ang="0">
                    <a:pos x="T8" y="T9"/>
                  </a:cxn>
                  <a:cxn ang="0">
                    <a:pos x="T10" y="T11"/>
                  </a:cxn>
                  <a:cxn ang="0">
                    <a:pos x="T12" y="T13"/>
                  </a:cxn>
                </a:cxnLst>
                <a:rect l="0" t="0" r="r" b="b"/>
                <a:pathLst>
                  <a:path w="76" h="81">
                    <a:moveTo>
                      <a:pt x="51" y="31"/>
                    </a:moveTo>
                    <a:cubicBezTo>
                      <a:pt x="62" y="46"/>
                      <a:pt x="71" y="55"/>
                      <a:pt x="76" y="59"/>
                    </a:cubicBezTo>
                    <a:cubicBezTo>
                      <a:pt x="41" y="81"/>
                      <a:pt x="41" y="81"/>
                      <a:pt x="41" y="81"/>
                    </a:cubicBezTo>
                    <a:cubicBezTo>
                      <a:pt x="41" y="81"/>
                      <a:pt x="31" y="77"/>
                      <a:pt x="16" y="55"/>
                    </a:cubicBezTo>
                    <a:cubicBezTo>
                      <a:pt x="1" y="34"/>
                      <a:pt x="0" y="22"/>
                      <a:pt x="0" y="22"/>
                    </a:cubicBezTo>
                    <a:cubicBezTo>
                      <a:pt x="36" y="0"/>
                      <a:pt x="36" y="0"/>
                      <a:pt x="36" y="0"/>
                    </a:cubicBezTo>
                    <a:cubicBezTo>
                      <a:pt x="37" y="6"/>
                      <a:pt x="42" y="16"/>
                      <a:pt x="51"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70" name="Freeform 602">
                <a:extLst>
                  <a:ext uri="{FF2B5EF4-FFF2-40B4-BE49-F238E27FC236}">
                    <a16:creationId xmlns:a16="http://schemas.microsoft.com/office/drawing/2014/main" id="{A58D0B18-12A3-4946-89DE-6529B91B87F7}"/>
                  </a:ext>
                </a:extLst>
              </p:cNvPr>
              <p:cNvSpPr>
                <a:spLocks/>
              </p:cNvSpPr>
              <p:nvPr/>
            </p:nvSpPr>
            <p:spPr bwMode="gray">
              <a:xfrm>
                <a:off x="5315" y="2137"/>
                <a:ext cx="488" cy="713"/>
              </a:xfrm>
              <a:custGeom>
                <a:avLst/>
                <a:gdLst>
                  <a:gd name="T0" fmla="*/ 374 w 398"/>
                  <a:gd name="T1" fmla="*/ 28 h 582"/>
                  <a:gd name="T2" fmla="*/ 339 w 398"/>
                  <a:gd name="T3" fmla="*/ 4 h 582"/>
                  <a:gd name="T4" fmla="*/ 297 w 398"/>
                  <a:gd name="T5" fmla="*/ 12 h 582"/>
                  <a:gd name="T6" fmla="*/ 224 w 398"/>
                  <a:gd name="T7" fmla="*/ 193 h 582"/>
                  <a:gd name="T8" fmla="*/ 188 w 398"/>
                  <a:gd name="T9" fmla="*/ 352 h 582"/>
                  <a:gd name="T10" fmla="*/ 98 w 398"/>
                  <a:gd name="T11" fmla="*/ 411 h 582"/>
                  <a:gd name="T12" fmla="*/ 1 w 398"/>
                  <a:gd name="T13" fmla="*/ 517 h 582"/>
                  <a:gd name="T14" fmla="*/ 16 w 398"/>
                  <a:gd name="T15" fmla="*/ 548 h 582"/>
                  <a:gd name="T16" fmla="*/ 41 w 398"/>
                  <a:gd name="T17" fmla="*/ 576 h 582"/>
                  <a:gd name="T18" fmla="*/ 265 w 398"/>
                  <a:gd name="T19" fmla="*/ 421 h 582"/>
                  <a:gd name="T20" fmla="*/ 344 w 398"/>
                  <a:gd name="T21" fmla="*/ 231 h 582"/>
                  <a:gd name="T22" fmla="*/ 374 w 398"/>
                  <a:gd name="T23" fmla="*/ 28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8" h="582">
                    <a:moveTo>
                      <a:pt x="374" y="28"/>
                    </a:moveTo>
                    <a:cubicBezTo>
                      <a:pt x="367" y="15"/>
                      <a:pt x="355" y="7"/>
                      <a:pt x="339" y="4"/>
                    </a:cubicBezTo>
                    <a:cubicBezTo>
                      <a:pt x="324" y="0"/>
                      <a:pt x="310" y="3"/>
                      <a:pt x="297" y="12"/>
                    </a:cubicBezTo>
                    <a:cubicBezTo>
                      <a:pt x="264" y="34"/>
                      <a:pt x="240" y="95"/>
                      <a:pt x="224" y="193"/>
                    </a:cubicBezTo>
                    <a:cubicBezTo>
                      <a:pt x="220" y="218"/>
                      <a:pt x="193" y="321"/>
                      <a:pt x="188" y="352"/>
                    </a:cubicBezTo>
                    <a:cubicBezTo>
                      <a:pt x="169" y="361"/>
                      <a:pt x="123" y="389"/>
                      <a:pt x="98" y="411"/>
                    </a:cubicBezTo>
                    <a:cubicBezTo>
                      <a:pt x="61" y="444"/>
                      <a:pt x="0" y="497"/>
                      <a:pt x="1" y="517"/>
                    </a:cubicBezTo>
                    <a:cubicBezTo>
                      <a:pt x="2" y="523"/>
                      <a:pt x="7" y="533"/>
                      <a:pt x="16" y="548"/>
                    </a:cubicBezTo>
                    <a:cubicBezTo>
                      <a:pt x="27" y="563"/>
                      <a:pt x="36" y="572"/>
                      <a:pt x="41" y="576"/>
                    </a:cubicBezTo>
                    <a:cubicBezTo>
                      <a:pt x="53" y="582"/>
                      <a:pt x="229" y="461"/>
                      <a:pt x="265" y="421"/>
                    </a:cubicBezTo>
                    <a:cubicBezTo>
                      <a:pt x="283" y="401"/>
                      <a:pt x="344" y="231"/>
                      <a:pt x="344" y="231"/>
                    </a:cubicBezTo>
                    <a:cubicBezTo>
                      <a:pt x="368" y="160"/>
                      <a:pt x="398" y="71"/>
                      <a:pt x="374" y="28"/>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71" name="Freeform 603">
                <a:extLst>
                  <a:ext uri="{FF2B5EF4-FFF2-40B4-BE49-F238E27FC236}">
                    <a16:creationId xmlns:a16="http://schemas.microsoft.com/office/drawing/2014/main" id="{C8DC995C-70B0-497F-BBD1-D0A2247AB30F}"/>
                  </a:ext>
                </a:extLst>
              </p:cNvPr>
              <p:cNvSpPr>
                <a:spLocks/>
              </p:cNvSpPr>
              <p:nvPr/>
            </p:nvSpPr>
            <p:spPr bwMode="gray">
              <a:xfrm>
                <a:off x="5462" y="2048"/>
                <a:ext cx="502" cy="721"/>
              </a:xfrm>
              <a:custGeom>
                <a:avLst/>
                <a:gdLst>
                  <a:gd name="T0" fmla="*/ 389 w 410"/>
                  <a:gd name="T1" fmla="*/ 127 h 589"/>
                  <a:gd name="T2" fmla="*/ 334 w 410"/>
                  <a:gd name="T3" fmla="*/ 44 h 589"/>
                  <a:gd name="T4" fmla="*/ 320 w 410"/>
                  <a:gd name="T5" fmla="*/ 0 h 589"/>
                  <a:gd name="T6" fmla="*/ 211 w 410"/>
                  <a:gd name="T7" fmla="*/ 49 h 589"/>
                  <a:gd name="T8" fmla="*/ 203 w 410"/>
                  <a:gd name="T9" fmla="*/ 22 h 589"/>
                  <a:gd name="T10" fmla="*/ 177 w 410"/>
                  <a:gd name="T11" fmla="*/ 73 h 589"/>
                  <a:gd name="T12" fmla="*/ 36 w 410"/>
                  <a:gd name="T13" fmla="*/ 583 h 589"/>
                  <a:gd name="T14" fmla="*/ 118 w 410"/>
                  <a:gd name="T15" fmla="*/ 588 h 589"/>
                  <a:gd name="T16" fmla="*/ 276 w 410"/>
                  <a:gd name="T17" fmla="*/ 573 h 589"/>
                  <a:gd name="T18" fmla="*/ 341 w 410"/>
                  <a:gd name="T19" fmla="*/ 372 h 589"/>
                  <a:gd name="T20" fmla="*/ 389 w 410"/>
                  <a:gd name="T21" fmla="*/ 12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0" h="589">
                    <a:moveTo>
                      <a:pt x="389" y="127"/>
                    </a:moveTo>
                    <a:cubicBezTo>
                      <a:pt x="377" y="85"/>
                      <a:pt x="353" y="59"/>
                      <a:pt x="334" y="44"/>
                    </a:cubicBezTo>
                    <a:cubicBezTo>
                      <a:pt x="320" y="0"/>
                      <a:pt x="320" y="0"/>
                      <a:pt x="320" y="0"/>
                    </a:cubicBezTo>
                    <a:cubicBezTo>
                      <a:pt x="320" y="0"/>
                      <a:pt x="276" y="39"/>
                      <a:pt x="211" y="49"/>
                    </a:cubicBezTo>
                    <a:cubicBezTo>
                      <a:pt x="211" y="49"/>
                      <a:pt x="198" y="44"/>
                      <a:pt x="203" y="22"/>
                    </a:cubicBezTo>
                    <a:cubicBezTo>
                      <a:pt x="188" y="42"/>
                      <a:pt x="181" y="59"/>
                      <a:pt x="177" y="73"/>
                    </a:cubicBezTo>
                    <a:cubicBezTo>
                      <a:pt x="50" y="224"/>
                      <a:pt x="0" y="589"/>
                      <a:pt x="36" y="583"/>
                    </a:cubicBezTo>
                    <a:cubicBezTo>
                      <a:pt x="59" y="586"/>
                      <a:pt x="87" y="588"/>
                      <a:pt x="118" y="588"/>
                    </a:cubicBezTo>
                    <a:cubicBezTo>
                      <a:pt x="198" y="588"/>
                      <a:pt x="266" y="575"/>
                      <a:pt x="276" y="573"/>
                    </a:cubicBezTo>
                    <a:cubicBezTo>
                      <a:pt x="290" y="571"/>
                      <a:pt x="321" y="424"/>
                      <a:pt x="341" y="372"/>
                    </a:cubicBezTo>
                    <a:cubicBezTo>
                      <a:pt x="379" y="272"/>
                      <a:pt x="410" y="201"/>
                      <a:pt x="389" y="127"/>
                    </a:cubicBez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72" name="Freeform 604">
                <a:extLst>
                  <a:ext uri="{FF2B5EF4-FFF2-40B4-BE49-F238E27FC236}">
                    <a16:creationId xmlns:a16="http://schemas.microsoft.com/office/drawing/2014/main" id="{0FA03C25-7F9C-4EBE-AC85-C71EF601B26F}"/>
                  </a:ext>
                </a:extLst>
              </p:cNvPr>
              <p:cNvSpPr>
                <a:spLocks/>
              </p:cNvSpPr>
              <p:nvPr/>
            </p:nvSpPr>
            <p:spPr bwMode="gray">
              <a:xfrm>
                <a:off x="5686" y="2108"/>
                <a:ext cx="57" cy="69"/>
              </a:xfrm>
              <a:custGeom>
                <a:avLst/>
                <a:gdLst>
                  <a:gd name="T0" fmla="*/ 28 w 46"/>
                  <a:gd name="T1" fmla="*/ 0 h 56"/>
                  <a:gd name="T2" fmla="*/ 26 w 46"/>
                  <a:gd name="T3" fmla="*/ 2 h 56"/>
                  <a:gd name="T4" fmla="*/ 0 w 46"/>
                  <a:gd name="T5" fmla="*/ 48 h 56"/>
                  <a:gd name="T6" fmla="*/ 8 w 46"/>
                  <a:gd name="T7" fmla="*/ 54 h 56"/>
                  <a:gd name="T8" fmla="*/ 37 w 46"/>
                  <a:gd name="T9" fmla="*/ 56 h 56"/>
                  <a:gd name="T10" fmla="*/ 46 w 46"/>
                  <a:gd name="T11" fmla="*/ 50 h 56"/>
                  <a:gd name="T12" fmla="*/ 28 w 4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6" h="56">
                    <a:moveTo>
                      <a:pt x="28" y="0"/>
                    </a:moveTo>
                    <a:cubicBezTo>
                      <a:pt x="26" y="2"/>
                      <a:pt x="26" y="2"/>
                      <a:pt x="26" y="2"/>
                    </a:cubicBezTo>
                    <a:cubicBezTo>
                      <a:pt x="21" y="4"/>
                      <a:pt x="12" y="14"/>
                      <a:pt x="0" y="48"/>
                    </a:cubicBezTo>
                    <a:cubicBezTo>
                      <a:pt x="8" y="54"/>
                      <a:pt x="8" y="54"/>
                      <a:pt x="8" y="54"/>
                    </a:cubicBezTo>
                    <a:cubicBezTo>
                      <a:pt x="37" y="56"/>
                      <a:pt x="37" y="56"/>
                      <a:pt x="37" y="56"/>
                    </a:cubicBezTo>
                    <a:cubicBezTo>
                      <a:pt x="46" y="50"/>
                      <a:pt x="46" y="50"/>
                      <a:pt x="46" y="50"/>
                    </a:cubicBezTo>
                    <a:cubicBezTo>
                      <a:pt x="42" y="29"/>
                      <a:pt x="35" y="2"/>
                      <a:pt x="28" y="0"/>
                    </a:cubicBezTo>
                    <a:close/>
                  </a:path>
                </a:pathLst>
              </a:custGeom>
              <a:solidFill>
                <a:srgbClr val="6AA3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73" name="Freeform 605">
                <a:extLst>
                  <a:ext uri="{FF2B5EF4-FFF2-40B4-BE49-F238E27FC236}">
                    <a16:creationId xmlns:a16="http://schemas.microsoft.com/office/drawing/2014/main" id="{2A64F4CF-3D3F-47E9-99CD-8110246D1621}"/>
                  </a:ext>
                </a:extLst>
              </p:cNvPr>
              <p:cNvSpPr>
                <a:spLocks/>
              </p:cNvSpPr>
              <p:nvPr/>
            </p:nvSpPr>
            <p:spPr bwMode="gray">
              <a:xfrm>
                <a:off x="5519" y="2168"/>
                <a:ext cx="213" cy="577"/>
              </a:xfrm>
              <a:custGeom>
                <a:avLst/>
                <a:gdLst>
                  <a:gd name="T0" fmla="*/ 0 w 174"/>
                  <a:gd name="T1" fmla="*/ 386 h 471"/>
                  <a:gd name="T2" fmla="*/ 40 w 174"/>
                  <a:gd name="T3" fmla="*/ 471 h 471"/>
                  <a:gd name="T4" fmla="*/ 89 w 174"/>
                  <a:gd name="T5" fmla="*/ 395 h 471"/>
                  <a:gd name="T6" fmla="*/ 174 w 174"/>
                  <a:gd name="T7" fmla="*/ 2 h 471"/>
                  <a:gd name="T8" fmla="*/ 145 w 174"/>
                  <a:gd name="T9" fmla="*/ 0 h 471"/>
                  <a:gd name="T10" fmla="*/ 0 w 174"/>
                  <a:gd name="T11" fmla="*/ 386 h 471"/>
                </a:gdLst>
                <a:ahLst/>
                <a:cxnLst>
                  <a:cxn ang="0">
                    <a:pos x="T0" y="T1"/>
                  </a:cxn>
                  <a:cxn ang="0">
                    <a:pos x="T2" y="T3"/>
                  </a:cxn>
                  <a:cxn ang="0">
                    <a:pos x="T4" y="T5"/>
                  </a:cxn>
                  <a:cxn ang="0">
                    <a:pos x="T6" y="T7"/>
                  </a:cxn>
                  <a:cxn ang="0">
                    <a:pos x="T8" y="T9"/>
                  </a:cxn>
                  <a:cxn ang="0">
                    <a:pos x="T10" y="T11"/>
                  </a:cxn>
                </a:cxnLst>
                <a:rect l="0" t="0" r="r" b="b"/>
                <a:pathLst>
                  <a:path w="174" h="471">
                    <a:moveTo>
                      <a:pt x="0" y="386"/>
                    </a:moveTo>
                    <a:cubicBezTo>
                      <a:pt x="12" y="415"/>
                      <a:pt x="26" y="444"/>
                      <a:pt x="40" y="471"/>
                    </a:cubicBezTo>
                    <a:cubicBezTo>
                      <a:pt x="55" y="445"/>
                      <a:pt x="71" y="419"/>
                      <a:pt x="89" y="395"/>
                    </a:cubicBezTo>
                    <a:cubicBezTo>
                      <a:pt x="92" y="255"/>
                      <a:pt x="122" y="122"/>
                      <a:pt x="174" y="2"/>
                    </a:cubicBezTo>
                    <a:cubicBezTo>
                      <a:pt x="145" y="0"/>
                      <a:pt x="145" y="0"/>
                      <a:pt x="145" y="0"/>
                    </a:cubicBezTo>
                    <a:cubicBezTo>
                      <a:pt x="76" y="112"/>
                      <a:pt x="25" y="242"/>
                      <a:pt x="0" y="386"/>
                    </a:cubicBezTo>
                    <a:close/>
                  </a:path>
                </a:pathLst>
              </a:custGeom>
              <a:solidFill>
                <a:srgbClr val="6AA3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74" name="Freeform 606">
                <a:extLst>
                  <a:ext uri="{FF2B5EF4-FFF2-40B4-BE49-F238E27FC236}">
                    <a16:creationId xmlns:a16="http://schemas.microsoft.com/office/drawing/2014/main" id="{675D337C-EE17-4806-9DB3-2A18E9990D4E}"/>
                  </a:ext>
                </a:extLst>
              </p:cNvPr>
              <p:cNvSpPr>
                <a:spLocks/>
              </p:cNvSpPr>
              <p:nvPr/>
            </p:nvSpPr>
            <p:spPr bwMode="gray">
              <a:xfrm>
                <a:off x="5721" y="2048"/>
                <a:ext cx="150" cy="137"/>
              </a:xfrm>
              <a:custGeom>
                <a:avLst/>
                <a:gdLst>
                  <a:gd name="T0" fmla="*/ 0 w 123"/>
                  <a:gd name="T1" fmla="*/ 49 h 112"/>
                  <a:gd name="T2" fmla="*/ 109 w 123"/>
                  <a:gd name="T3" fmla="*/ 0 h 112"/>
                  <a:gd name="T4" fmla="*/ 123 w 123"/>
                  <a:gd name="T5" fmla="*/ 44 h 112"/>
                  <a:gd name="T6" fmla="*/ 20 w 123"/>
                  <a:gd name="T7" fmla="*/ 112 h 112"/>
                  <a:gd name="T8" fmla="*/ 0 w 123"/>
                  <a:gd name="T9" fmla="*/ 49 h 112"/>
                </a:gdLst>
                <a:ahLst/>
                <a:cxnLst>
                  <a:cxn ang="0">
                    <a:pos x="T0" y="T1"/>
                  </a:cxn>
                  <a:cxn ang="0">
                    <a:pos x="T2" y="T3"/>
                  </a:cxn>
                  <a:cxn ang="0">
                    <a:pos x="T4" y="T5"/>
                  </a:cxn>
                  <a:cxn ang="0">
                    <a:pos x="T6" y="T7"/>
                  </a:cxn>
                  <a:cxn ang="0">
                    <a:pos x="T8" y="T9"/>
                  </a:cxn>
                </a:cxnLst>
                <a:rect l="0" t="0" r="r" b="b"/>
                <a:pathLst>
                  <a:path w="123" h="112">
                    <a:moveTo>
                      <a:pt x="0" y="49"/>
                    </a:moveTo>
                    <a:cubicBezTo>
                      <a:pt x="65" y="39"/>
                      <a:pt x="109" y="0"/>
                      <a:pt x="109" y="0"/>
                    </a:cubicBezTo>
                    <a:cubicBezTo>
                      <a:pt x="123" y="44"/>
                      <a:pt x="123" y="44"/>
                      <a:pt x="123" y="44"/>
                    </a:cubicBezTo>
                    <a:cubicBezTo>
                      <a:pt x="123" y="44"/>
                      <a:pt x="85" y="93"/>
                      <a:pt x="20" y="112"/>
                    </a:cubicBezTo>
                    <a:cubicBezTo>
                      <a:pt x="17" y="91"/>
                      <a:pt x="8" y="52"/>
                      <a:pt x="0"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75" name="Freeform 607">
                <a:extLst>
                  <a:ext uri="{FF2B5EF4-FFF2-40B4-BE49-F238E27FC236}">
                    <a16:creationId xmlns:a16="http://schemas.microsoft.com/office/drawing/2014/main" id="{877268BD-3B76-4499-A00F-DA22CCAAF270}"/>
                  </a:ext>
                </a:extLst>
              </p:cNvPr>
              <p:cNvSpPr>
                <a:spLocks/>
              </p:cNvSpPr>
              <p:nvPr/>
            </p:nvSpPr>
            <p:spPr bwMode="gray">
              <a:xfrm>
                <a:off x="5661" y="2075"/>
                <a:ext cx="60" cy="113"/>
              </a:xfrm>
              <a:custGeom>
                <a:avLst/>
                <a:gdLst>
                  <a:gd name="T0" fmla="*/ 49 w 49"/>
                  <a:gd name="T1" fmla="*/ 27 h 92"/>
                  <a:gd name="T2" fmla="*/ 16 w 49"/>
                  <a:gd name="T3" fmla="*/ 92 h 92"/>
                  <a:gd name="T4" fmla="*/ 41 w 49"/>
                  <a:gd name="T5" fmla="*/ 0 h 92"/>
                  <a:gd name="T6" fmla="*/ 49 w 49"/>
                  <a:gd name="T7" fmla="*/ 27 h 92"/>
                </a:gdLst>
                <a:ahLst/>
                <a:cxnLst>
                  <a:cxn ang="0">
                    <a:pos x="T0" y="T1"/>
                  </a:cxn>
                  <a:cxn ang="0">
                    <a:pos x="T2" y="T3"/>
                  </a:cxn>
                  <a:cxn ang="0">
                    <a:pos x="T4" y="T5"/>
                  </a:cxn>
                  <a:cxn ang="0">
                    <a:pos x="T6" y="T7"/>
                  </a:cxn>
                </a:cxnLst>
                <a:rect l="0" t="0" r="r" b="b"/>
                <a:pathLst>
                  <a:path w="49" h="92">
                    <a:moveTo>
                      <a:pt x="49" y="27"/>
                    </a:moveTo>
                    <a:cubicBezTo>
                      <a:pt x="49" y="27"/>
                      <a:pt x="35" y="27"/>
                      <a:pt x="16" y="92"/>
                    </a:cubicBezTo>
                    <a:cubicBezTo>
                      <a:pt x="13" y="87"/>
                      <a:pt x="0" y="57"/>
                      <a:pt x="41" y="0"/>
                    </a:cubicBezTo>
                    <a:cubicBezTo>
                      <a:pt x="36" y="22"/>
                      <a:pt x="49" y="27"/>
                      <a:pt x="49"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76" name="Freeform 608">
                <a:extLst>
                  <a:ext uri="{FF2B5EF4-FFF2-40B4-BE49-F238E27FC236}">
                    <a16:creationId xmlns:a16="http://schemas.microsoft.com/office/drawing/2014/main" id="{00080D81-8D8F-480D-AD55-91F2A38380D1}"/>
                  </a:ext>
                </a:extLst>
              </p:cNvPr>
              <p:cNvSpPr>
                <a:spLocks/>
              </p:cNvSpPr>
              <p:nvPr/>
            </p:nvSpPr>
            <p:spPr bwMode="gray">
              <a:xfrm>
                <a:off x="5205" y="2141"/>
                <a:ext cx="186" cy="174"/>
              </a:xfrm>
              <a:custGeom>
                <a:avLst/>
                <a:gdLst>
                  <a:gd name="T0" fmla="*/ 124 w 152"/>
                  <a:gd name="T1" fmla="*/ 119 h 142"/>
                  <a:gd name="T2" fmla="*/ 151 w 152"/>
                  <a:gd name="T3" fmla="*/ 105 h 142"/>
                  <a:gd name="T4" fmla="*/ 145 w 152"/>
                  <a:gd name="T5" fmla="*/ 69 h 142"/>
                  <a:gd name="T6" fmla="*/ 122 w 152"/>
                  <a:gd name="T7" fmla="*/ 9 h 142"/>
                  <a:gd name="T8" fmla="*/ 106 w 152"/>
                  <a:gd name="T9" fmla="*/ 2 h 142"/>
                  <a:gd name="T10" fmla="*/ 99 w 152"/>
                  <a:gd name="T11" fmla="*/ 18 h 142"/>
                  <a:gd name="T12" fmla="*/ 113 w 152"/>
                  <a:gd name="T13" fmla="*/ 52 h 142"/>
                  <a:gd name="T14" fmla="*/ 48 w 152"/>
                  <a:gd name="T15" fmla="*/ 12 h 142"/>
                  <a:gd name="T16" fmla="*/ 32 w 152"/>
                  <a:gd name="T17" fmla="*/ 16 h 142"/>
                  <a:gd name="T18" fmla="*/ 36 w 152"/>
                  <a:gd name="T19" fmla="*/ 32 h 142"/>
                  <a:gd name="T20" fmla="*/ 22 w 152"/>
                  <a:gd name="T21" fmla="*/ 23 h 142"/>
                  <a:gd name="T22" fmla="*/ 6 w 152"/>
                  <a:gd name="T23" fmla="*/ 27 h 142"/>
                  <a:gd name="T24" fmla="*/ 10 w 152"/>
                  <a:gd name="T25" fmla="*/ 42 h 142"/>
                  <a:gd name="T26" fmla="*/ 20 w 152"/>
                  <a:gd name="T27" fmla="*/ 48 h 142"/>
                  <a:gd name="T28" fmla="*/ 4 w 152"/>
                  <a:gd name="T29" fmla="*/ 52 h 142"/>
                  <a:gd name="T30" fmla="*/ 8 w 152"/>
                  <a:gd name="T31" fmla="*/ 68 h 142"/>
                  <a:gd name="T32" fmla="*/ 26 w 152"/>
                  <a:gd name="T33" fmla="*/ 80 h 142"/>
                  <a:gd name="T34" fmla="*/ 13 w 152"/>
                  <a:gd name="T35" fmla="*/ 83 h 142"/>
                  <a:gd name="T36" fmla="*/ 16 w 152"/>
                  <a:gd name="T37" fmla="*/ 97 h 142"/>
                  <a:gd name="T38" fmla="*/ 82 w 152"/>
                  <a:gd name="T39" fmla="*/ 137 h 142"/>
                  <a:gd name="T40" fmla="*/ 100 w 152"/>
                  <a:gd name="T41" fmla="*/ 141 h 142"/>
                  <a:gd name="T42" fmla="*/ 124 w 152"/>
                  <a:gd name="T43" fmla="*/ 11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42">
                    <a:moveTo>
                      <a:pt x="124" y="119"/>
                    </a:moveTo>
                    <a:cubicBezTo>
                      <a:pt x="137" y="111"/>
                      <a:pt x="145" y="107"/>
                      <a:pt x="151" y="105"/>
                    </a:cubicBezTo>
                    <a:cubicBezTo>
                      <a:pt x="152" y="97"/>
                      <a:pt x="152" y="85"/>
                      <a:pt x="145" y="69"/>
                    </a:cubicBezTo>
                    <a:cubicBezTo>
                      <a:pt x="144" y="66"/>
                      <a:pt x="122" y="9"/>
                      <a:pt x="122" y="9"/>
                    </a:cubicBezTo>
                    <a:cubicBezTo>
                      <a:pt x="120" y="3"/>
                      <a:pt x="113" y="0"/>
                      <a:pt x="106" y="2"/>
                    </a:cubicBezTo>
                    <a:cubicBezTo>
                      <a:pt x="100" y="5"/>
                      <a:pt x="97" y="12"/>
                      <a:pt x="99" y="18"/>
                    </a:cubicBezTo>
                    <a:cubicBezTo>
                      <a:pt x="113" y="52"/>
                      <a:pt x="113" y="52"/>
                      <a:pt x="113" y="52"/>
                    </a:cubicBezTo>
                    <a:cubicBezTo>
                      <a:pt x="48" y="12"/>
                      <a:pt x="48" y="12"/>
                      <a:pt x="48" y="12"/>
                    </a:cubicBezTo>
                    <a:cubicBezTo>
                      <a:pt x="43" y="9"/>
                      <a:pt x="36" y="10"/>
                      <a:pt x="32" y="16"/>
                    </a:cubicBezTo>
                    <a:cubicBezTo>
                      <a:pt x="29" y="21"/>
                      <a:pt x="30" y="28"/>
                      <a:pt x="36" y="32"/>
                    </a:cubicBezTo>
                    <a:cubicBezTo>
                      <a:pt x="22" y="23"/>
                      <a:pt x="22" y="23"/>
                      <a:pt x="22" y="23"/>
                    </a:cubicBezTo>
                    <a:cubicBezTo>
                      <a:pt x="17" y="19"/>
                      <a:pt x="9" y="21"/>
                      <a:pt x="6" y="27"/>
                    </a:cubicBezTo>
                    <a:cubicBezTo>
                      <a:pt x="3" y="32"/>
                      <a:pt x="4" y="39"/>
                      <a:pt x="10" y="42"/>
                    </a:cubicBezTo>
                    <a:cubicBezTo>
                      <a:pt x="20" y="48"/>
                      <a:pt x="20" y="48"/>
                      <a:pt x="20" y="48"/>
                    </a:cubicBezTo>
                    <a:cubicBezTo>
                      <a:pt x="14" y="45"/>
                      <a:pt x="7" y="47"/>
                      <a:pt x="4" y="52"/>
                    </a:cubicBezTo>
                    <a:cubicBezTo>
                      <a:pt x="0" y="58"/>
                      <a:pt x="2" y="65"/>
                      <a:pt x="8" y="68"/>
                    </a:cubicBezTo>
                    <a:cubicBezTo>
                      <a:pt x="26" y="80"/>
                      <a:pt x="26" y="80"/>
                      <a:pt x="26" y="80"/>
                    </a:cubicBezTo>
                    <a:cubicBezTo>
                      <a:pt x="22" y="77"/>
                      <a:pt x="16" y="79"/>
                      <a:pt x="13" y="83"/>
                    </a:cubicBezTo>
                    <a:cubicBezTo>
                      <a:pt x="10" y="88"/>
                      <a:pt x="11" y="94"/>
                      <a:pt x="16" y="97"/>
                    </a:cubicBezTo>
                    <a:cubicBezTo>
                      <a:pt x="82" y="137"/>
                      <a:pt x="82" y="137"/>
                      <a:pt x="82" y="137"/>
                    </a:cubicBezTo>
                    <a:cubicBezTo>
                      <a:pt x="87" y="141"/>
                      <a:pt x="94" y="142"/>
                      <a:pt x="100" y="141"/>
                    </a:cubicBezTo>
                    <a:cubicBezTo>
                      <a:pt x="102" y="137"/>
                      <a:pt x="109" y="129"/>
                      <a:pt x="124" y="119"/>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77" name="Freeform 609">
                <a:extLst>
                  <a:ext uri="{FF2B5EF4-FFF2-40B4-BE49-F238E27FC236}">
                    <a16:creationId xmlns:a16="http://schemas.microsoft.com/office/drawing/2014/main" id="{98E8407C-2DF5-4B3E-A8C6-DED28920FAFB}"/>
                  </a:ext>
                </a:extLst>
              </p:cNvPr>
              <p:cNvSpPr>
                <a:spLocks/>
              </p:cNvSpPr>
              <p:nvPr/>
            </p:nvSpPr>
            <p:spPr bwMode="gray">
              <a:xfrm>
                <a:off x="5325" y="2268"/>
                <a:ext cx="99" cy="92"/>
              </a:xfrm>
              <a:custGeom>
                <a:avLst/>
                <a:gdLst>
                  <a:gd name="T0" fmla="*/ 51 w 81"/>
                  <a:gd name="T1" fmla="*/ 51 h 75"/>
                  <a:gd name="T2" fmla="*/ 22 w 81"/>
                  <a:gd name="T3" fmla="*/ 75 h 75"/>
                  <a:gd name="T4" fmla="*/ 0 w 81"/>
                  <a:gd name="T5" fmla="*/ 40 h 75"/>
                  <a:gd name="T6" fmla="*/ 26 w 81"/>
                  <a:gd name="T7" fmla="*/ 15 h 75"/>
                  <a:gd name="T8" fmla="*/ 59 w 81"/>
                  <a:gd name="T9" fmla="*/ 0 h 75"/>
                  <a:gd name="T10" fmla="*/ 81 w 81"/>
                  <a:gd name="T11" fmla="*/ 35 h 75"/>
                  <a:gd name="T12" fmla="*/ 51 w 81"/>
                  <a:gd name="T13" fmla="*/ 51 h 75"/>
                </a:gdLst>
                <a:ahLst/>
                <a:cxnLst>
                  <a:cxn ang="0">
                    <a:pos x="T0" y="T1"/>
                  </a:cxn>
                  <a:cxn ang="0">
                    <a:pos x="T2" y="T3"/>
                  </a:cxn>
                  <a:cxn ang="0">
                    <a:pos x="T4" y="T5"/>
                  </a:cxn>
                  <a:cxn ang="0">
                    <a:pos x="T6" y="T7"/>
                  </a:cxn>
                  <a:cxn ang="0">
                    <a:pos x="T8" y="T9"/>
                  </a:cxn>
                  <a:cxn ang="0">
                    <a:pos x="T10" y="T11"/>
                  </a:cxn>
                  <a:cxn ang="0">
                    <a:pos x="T12" y="T13"/>
                  </a:cxn>
                </a:cxnLst>
                <a:rect l="0" t="0" r="r" b="b"/>
                <a:pathLst>
                  <a:path w="81" h="75">
                    <a:moveTo>
                      <a:pt x="51" y="51"/>
                    </a:moveTo>
                    <a:cubicBezTo>
                      <a:pt x="36" y="61"/>
                      <a:pt x="27" y="70"/>
                      <a:pt x="22" y="75"/>
                    </a:cubicBezTo>
                    <a:cubicBezTo>
                      <a:pt x="0" y="40"/>
                      <a:pt x="0" y="40"/>
                      <a:pt x="0" y="40"/>
                    </a:cubicBezTo>
                    <a:cubicBezTo>
                      <a:pt x="0" y="40"/>
                      <a:pt x="4" y="30"/>
                      <a:pt x="26" y="15"/>
                    </a:cubicBezTo>
                    <a:cubicBezTo>
                      <a:pt x="48" y="0"/>
                      <a:pt x="59" y="0"/>
                      <a:pt x="59" y="0"/>
                    </a:cubicBezTo>
                    <a:cubicBezTo>
                      <a:pt x="81" y="35"/>
                      <a:pt x="81" y="35"/>
                      <a:pt x="81" y="35"/>
                    </a:cubicBezTo>
                    <a:cubicBezTo>
                      <a:pt x="75" y="37"/>
                      <a:pt x="65" y="41"/>
                      <a:pt x="51"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78" name="Freeform 610">
                <a:extLst>
                  <a:ext uri="{FF2B5EF4-FFF2-40B4-BE49-F238E27FC236}">
                    <a16:creationId xmlns:a16="http://schemas.microsoft.com/office/drawing/2014/main" id="{BB07684D-FC68-4125-B71C-CB5ACFBB0520}"/>
                  </a:ext>
                </a:extLst>
              </p:cNvPr>
              <p:cNvSpPr>
                <a:spLocks/>
              </p:cNvSpPr>
              <p:nvPr/>
            </p:nvSpPr>
            <p:spPr bwMode="gray">
              <a:xfrm>
                <a:off x="5342" y="2168"/>
                <a:ext cx="580" cy="490"/>
              </a:xfrm>
              <a:custGeom>
                <a:avLst/>
                <a:gdLst>
                  <a:gd name="T0" fmla="*/ 465 w 473"/>
                  <a:gd name="T1" fmla="*/ 45 h 400"/>
                  <a:gd name="T2" fmla="*/ 441 w 473"/>
                  <a:gd name="T3" fmla="*/ 11 h 400"/>
                  <a:gd name="T4" fmla="*/ 398 w 473"/>
                  <a:gd name="T5" fmla="*/ 4 h 400"/>
                  <a:gd name="T6" fmla="*/ 267 w 473"/>
                  <a:gd name="T7" fmla="*/ 150 h 400"/>
                  <a:gd name="T8" fmla="*/ 202 w 473"/>
                  <a:gd name="T9" fmla="*/ 251 h 400"/>
                  <a:gd name="T10" fmla="*/ 174 w 473"/>
                  <a:gd name="T11" fmla="*/ 213 h 400"/>
                  <a:gd name="T12" fmla="*/ 67 w 473"/>
                  <a:gd name="T13" fmla="*/ 117 h 400"/>
                  <a:gd name="T14" fmla="*/ 37 w 473"/>
                  <a:gd name="T15" fmla="*/ 133 h 400"/>
                  <a:gd name="T16" fmla="*/ 8 w 473"/>
                  <a:gd name="T17" fmla="*/ 157 h 400"/>
                  <a:gd name="T18" fmla="*/ 166 w 473"/>
                  <a:gd name="T19" fmla="*/ 380 h 400"/>
                  <a:gd name="T20" fmla="*/ 229 w 473"/>
                  <a:gd name="T21" fmla="*/ 377 h 400"/>
                  <a:gd name="T22" fmla="*/ 368 w 473"/>
                  <a:gd name="T23" fmla="*/ 226 h 400"/>
                  <a:gd name="T24" fmla="*/ 465 w 473"/>
                  <a:gd name="T25" fmla="*/ 4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3" h="400">
                    <a:moveTo>
                      <a:pt x="465" y="45"/>
                    </a:moveTo>
                    <a:cubicBezTo>
                      <a:pt x="463" y="31"/>
                      <a:pt x="454" y="19"/>
                      <a:pt x="441" y="11"/>
                    </a:cubicBezTo>
                    <a:cubicBezTo>
                      <a:pt x="428" y="2"/>
                      <a:pt x="413" y="0"/>
                      <a:pt x="398" y="4"/>
                    </a:cubicBezTo>
                    <a:cubicBezTo>
                      <a:pt x="360" y="14"/>
                      <a:pt x="316" y="63"/>
                      <a:pt x="267" y="150"/>
                    </a:cubicBezTo>
                    <a:cubicBezTo>
                      <a:pt x="259" y="165"/>
                      <a:pt x="226" y="214"/>
                      <a:pt x="202" y="251"/>
                    </a:cubicBezTo>
                    <a:cubicBezTo>
                      <a:pt x="195" y="240"/>
                      <a:pt x="186" y="228"/>
                      <a:pt x="174" y="213"/>
                    </a:cubicBezTo>
                    <a:cubicBezTo>
                      <a:pt x="141" y="176"/>
                      <a:pt x="79" y="116"/>
                      <a:pt x="67" y="117"/>
                    </a:cubicBezTo>
                    <a:cubicBezTo>
                      <a:pt x="61" y="119"/>
                      <a:pt x="51" y="123"/>
                      <a:pt x="37" y="133"/>
                    </a:cubicBezTo>
                    <a:cubicBezTo>
                      <a:pt x="22" y="143"/>
                      <a:pt x="13" y="152"/>
                      <a:pt x="8" y="157"/>
                    </a:cubicBezTo>
                    <a:cubicBezTo>
                      <a:pt x="0" y="180"/>
                      <a:pt x="132" y="350"/>
                      <a:pt x="166" y="380"/>
                    </a:cubicBezTo>
                    <a:cubicBezTo>
                      <a:pt x="187" y="400"/>
                      <a:pt x="205" y="393"/>
                      <a:pt x="229" y="377"/>
                    </a:cubicBezTo>
                    <a:cubicBezTo>
                      <a:pt x="253" y="361"/>
                      <a:pt x="368" y="226"/>
                      <a:pt x="368" y="226"/>
                    </a:cubicBezTo>
                    <a:cubicBezTo>
                      <a:pt x="415" y="167"/>
                      <a:pt x="473" y="94"/>
                      <a:pt x="465"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79" name="Freeform 611">
                <a:extLst>
                  <a:ext uri="{FF2B5EF4-FFF2-40B4-BE49-F238E27FC236}">
                    <a16:creationId xmlns:a16="http://schemas.microsoft.com/office/drawing/2014/main" id="{1FAA66FA-1A52-4D60-BBEB-88ECDD2C83FC}"/>
                  </a:ext>
                </a:extLst>
              </p:cNvPr>
              <p:cNvSpPr>
                <a:spLocks/>
              </p:cNvSpPr>
              <p:nvPr/>
            </p:nvSpPr>
            <p:spPr bwMode="gray">
              <a:xfrm>
                <a:off x="4989" y="2845"/>
                <a:ext cx="580" cy="635"/>
              </a:xfrm>
              <a:custGeom>
                <a:avLst/>
                <a:gdLst>
                  <a:gd name="T0" fmla="*/ 407 w 474"/>
                  <a:gd name="T1" fmla="*/ 0 h 519"/>
                  <a:gd name="T2" fmla="*/ 94 w 474"/>
                  <a:gd name="T3" fmla="*/ 30 h 519"/>
                  <a:gd name="T4" fmla="*/ 21 w 474"/>
                  <a:gd name="T5" fmla="*/ 107 h 519"/>
                  <a:gd name="T6" fmla="*/ 0 w 474"/>
                  <a:gd name="T7" fmla="*/ 487 h 519"/>
                  <a:gd name="T8" fmla="*/ 104 w 474"/>
                  <a:gd name="T9" fmla="*/ 505 h 519"/>
                  <a:gd name="T10" fmla="*/ 160 w 474"/>
                  <a:gd name="T11" fmla="*/ 197 h 519"/>
                  <a:gd name="T12" fmla="*/ 160 w 474"/>
                  <a:gd name="T13" fmla="*/ 164 h 519"/>
                  <a:gd name="T14" fmla="*/ 400 w 474"/>
                  <a:gd name="T15" fmla="*/ 165 h 519"/>
                  <a:gd name="T16" fmla="*/ 473 w 474"/>
                  <a:gd name="T17" fmla="*/ 86 h 519"/>
                  <a:gd name="T18" fmla="*/ 407 w 474"/>
                  <a:gd name="T19" fmla="*/ 0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519">
                    <a:moveTo>
                      <a:pt x="407" y="0"/>
                    </a:moveTo>
                    <a:cubicBezTo>
                      <a:pt x="94" y="30"/>
                      <a:pt x="94" y="30"/>
                      <a:pt x="94" y="30"/>
                    </a:cubicBezTo>
                    <a:cubicBezTo>
                      <a:pt x="55" y="30"/>
                      <a:pt x="23" y="64"/>
                      <a:pt x="21" y="107"/>
                    </a:cubicBezTo>
                    <a:cubicBezTo>
                      <a:pt x="20" y="114"/>
                      <a:pt x="0" y="479"/>
                      <a:pt x="0" y="487"/>
                    </a:cubicBezTo>
                    <a:cubicBezTo>
                      <a:pt x="7" y="497"/>
                      <a:pt x="61" y="519"/>
                      <a:pt x="104" y="505"/>
                    </a:cubicBezTo>
                    <a:cubicBezTo>
                      <a:pt x="110" y="488"/>
                      <a:pt x="158" y="271"/>
                      <a:pt x="160" y="197"/>
                    </a:cubicBezTo>
                    <a:cubicBezTo>
                      <a:pt x="161" y="187"/>
                      <a:pt x="160" y="176"/>
                      <a:pt x="160" y="164"/>
                    </a:cubicBezTo>
                    <a:cubicBezTo>
                      <a:pt x="400" y="165"/>
                      <a:pt x="400" y="165"/>
                      <a:pt x="400" y="165"/>
                    </a:cubicBezTo>
                    <a:cubicBezTo>
                      <a:pt x="440" y="165"/>
                      <a:pt x="473" y="130"/>
                      <a:pt x="473" y="86"/>
                    </a:cubicBezTo>
                    <a:cubicBezTo>
                      <a:pt x="474" y="42"/>
                      <a:pt x="447" y="0"/>
                      <a:pt x="407" y="0"/>
                    </a:cubicBezTo>
                    <a:close/>
                  </a:path>
                </a:pathLst>
              </a:custGeom>
              <a:solidFill>
                <a:srgbClr val="513A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80" name="Freeform 612">
                <a:extLst>
                  <a:ext uri="{FF2B5EF4-FFF2-40B4-BE49-F238E27FC236}">
                    <a16:creationId xmlns:a16="http://schemas.microsoft.com/office/drawing/2014/main" id="{18B1BFFF-8AC6-4577-9486-E29F84D6392E}"/>
                  </a:ext>
                </a:extLst>
              </p:cNvPr>
              <p:cNvSpPr>
                <a:spLocks/>
              </p:cNvSpPr>
              <p:nvPr/>
            </p:nvSpPr>
            <p:spPr bwMode="gray">
              <a:xfrm>
                <a:off x="4771" y="3449"/>
                <a:ext cx="347" cy="148"/>
              </a:xfrm>
              <a:custGeom>
                <a:avLst/>
                <a:gdLst>
                  <a:gd name="T0" fmla="*/ 271 w 284"/>
                  <a:gd name="T1" fmla="*/ 13 h 121"/>
                  <a:gd name="T2" fmla="*/ 188 w 284"/>
                  <a:gd name="T3" fmla="*/ 0 h 121"/>
                  <a:gd name="T4" fmla="*/ 136 w 284"/>
                  <a:gd name="T5" fmla="*/ 50 h 121"/>
                  <a:gd name="T6" fmla="*/ 25 w 284"/>
                  <a:gd name="T7" fmla="*/ 100 h 121"/>
                  <a:gd name="T8" fmla="*/ 131 w 284"/>
                  <a:gd name="T9" fmla="*/ 112 h 121"/>
                  <a:gd name="T10" fmla="*/ 260 w 284"/>
                  <a:gd name="T11" fmla="*/ 87 h 121"/>
                  <a:gd name="T12" fmla="*/ 271 w 284"/>
                  <a:gd name="T13" fmla="*/ 13 h 121"/>
                </a:gdLst>
                <a:ahLst/>
                <a:cxnLst>
                  <a:cxn ang="0">
                    <a:pos x="T0" y="T1"/>
                  </a:cxn>
                  <a:cxn ang="0">
                    <a:pos x="T2" y="T3"/>
                  </a:cxn>
                  <a:cxn ang="0">
                    <a:pos x="T4" y="T5"/>
                  </a:cxn>
                  <a:cxn ang="0">
                    <a:pos x="T6" y="T7"/>
                  </a:cxn>
                  <a:cxn ang="0">
                    <a:pos x="T8" y="T9"/>
                  </a:cxn>
                  <a:cxn ang="0">
                    <a:pos x="T10" y="T11"/>
                  </a:cxn>
                  <a:cxn ang="0">
                    <a:pos x="T12" y="T13"/>
                  </a:cxn>
                </a:cxnLst>
                <a:rect l="0" t="0" r="r" b="b"/>
                <a:pathLst>
                  <a:path w="284" h="121">
                    <a:moveTo>
                      <a:pt x="271" y="13"/>
                    </a:moveTo>
                    <a:cubicBezTo>
                      <a:pt x="239" y="19"/>
                      <a:pt x="204" y="9"/>
                      <a:pt x="188" y="0"/>
                    </a:cubicBezTo>
                    <a:cubicBezTo>
                      <a:pt x="180" y="18"/>
                      <a:pt x="163" y="38"/>
                      <a:pt x="136" y="50"/>
                    </a:cubicBezTo>
                    <a:cubicBezTo>
                      <a:pt x="75" y="76"/>
                      <a:pt x="0" y="79"/>
                      <a:pt x="25" y="100"/>
                    </a:cubicBezTo>
                    <a:cubicBezTo>
                      <a:pt x="39" y="113"/>
                      <a:pt x="97" y="121"/>
                      <a:pt x="131" y="112"/>
                    </a:cubicBezTo>
                    <a:cubicBezTo>
                      <a:pt x="181" y="99"/>
                      <a:pt x="248" y="97"/>
                      <a:pt x="260" y="87"/>
                    </a:cubicBezTo>
                    <a:cubicBezTo>
                      <a:pt x="284" y="68"/>
                      <a:pt x="268" y="34"/>
                      <a:pt x="271" y="13"/>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81" name="Freeform 613">
                <a:extLst>
                  <a:ext uri="{FF2B5EF4-FFF2-40B4-BE49-F238E27FC236}">
                    <a16:creationId xmlns:a16="http://schemas.microsoft.com/office/drawing/2014/main" id="{3A6A48CB-C942-4900-A1FC-3874CCB75129}"/>
                  </a:ext>
                </a:extLst>
              </p:cNvPr>
              <p:cNvSpPr>
                <a:spLocks/>
              </p:cNvSpPr>
              <p:nvPr/>
            </p:nvSpPr>
            <p:spPr bwMode="gray">
              <a:xfrm>
                <a:off x="4788" y="3559"/>
                <a:ext cx="319" cy="52"/>
              </a:xfrm>
              <a:custGeom>
                <a:avLst/>
                <a:gdLst>
                  <a:gd name="T0" fmla="*/ 1 w 261"/>
                  <a:gd name="T1" fmla="*/ 7 h 42"/>
                  <a:gd name="T2" fmla="*/ 2 w 261"/>
                  <a:gd name="T3" fmla="*/ 11 h 42"/>
                  <a:gd name="T4" fmla="*/ 114 w 261"/>
                  <a:gd name="T5" fmla="*/ 27 h 42"/>
                  <a:gd name="T6" fmla="*/ 183 w 261"/>
                  <a:gd name="T7" fmla="*/ 13 h 42"/>
                  <a:gd name="T8" fmla="*/ 260 w 261"/>
                  <a:gd name="T9" fmla="*/ 0 h 42"/>
                  <a:gd name="T10" fmla="*/ 257 w 261"/>
                  <a:gd name="T11" fmla="*/ 36 h 42"/>
                  <a:gd name="T12" fmla="*/ 166 w 261"/>
                  <a:gd name="T13" fmla="*/ 35 h 42"/>
                  <a:gd name="T14" fmla="*/ 166 w 261"/>
                  <a:gd name="T15" fmla="*/ 26 h 42"/>
                  <a:gd name="T16" fmla="*/ 113 w 261"/>
                  <a:gd name="T17" fmla="*/ 37 h 42"/>
                  <a:gd name="T18" fmla="*/ 1 w 261"/>
                  <a:gd name="T19" fmla="*/ 21 h 42"/>
                  <a:gd name="T20" fmla="*/ 1 w 261"/>
                  <a:gd name="T21" fmla="*/ 13 h 42"/>
                  <a:gd name="T22" fmla="*/ 1 w 261"/>
                  <a:gd name="T23"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42">
                    <a:moveTo>
                      <a:pt x="1" y="7"/>
                    </a:moveTo>
                    <a:cubicBezTo>
                      <a:pt x="1" y="8"/>
                      <a:pt x="1" y="9"/>
                      <a:pt x="2" y="11"/>
                    </a:cubicBezTo>
                    <a:cubicBezTo>
                      <a:pt x="19" y="30"/>
                      <a:pt x="98" y="27"/>
                      <a:pt x="114" y="27"/>
                    </a:cubicBezTo>
                    <a:cubicBezTo>
                      <a:pt x="129" y="27"/>
                      <a:pt x="149" y="16"/>
                      <a:pt x="183" y="13"/>
                    </a:cubicBezTo>
                    <a:cubicBezTo>
                      <a:pt x="216" y="9"/>
                      <a:pt x="250" y="4"/>
                      <a:pt x="260" y="0"/>
                    </a:cubicBezTo>
                    <a:cubicBezTo>
                      <a:pt x="261" y="12"/>
                      <a:pt x="257" y="36"/>
                      <a:pt x="257" y="36"/>
                    </a:cubicBezTo>
                    <a:cubicBezTo>
                      <a:pt x="257" y="36"/>
                      <a:pt x="208" y="42"/>
                      <a:pt x="166" y="35"/>
                    </a:cubicBezTo>
                    <a:cubicBezTo>
                      <a:pt x="166" y="33"/>
                      <a:pt x="166" y="29"/>
                      <a:pt x="166" y="26"/>
                    </a:cubicBezTo>
                    <a:cubicBezTo>
                      <a:pt x="143" y="30"/>
                      <a:pt x="130" y="37"/>
                      <a:pt x="113" y="37"/>
                    </a:cubicBezTo>
                    <a:cubicBezTo>
                      <a:pt x="93" y="37"/>
                      <a:pt x="18" y="41"/>
                      <a:pt x="1" y="21"/>
                    </a:cubicBezTo>
                    <a:cubicBezTo>
                      <a:pt x="0" y="18"/>
                      <a:pt x="1" y="15"/>
                      <a:pt x="1" y="13"/>
                    </a:cubicBezTo>
                    <a:cubicBezTo>
                      <a:pt x="1" y="12"/>
                      <a:pt x="1" y="10"/>
                      <a:pt x="1" y="7"/>
                    </a:cubicBezTo>
                    <a:close/>
                  </a:path>
                </a:pathLst>
              </a:custGeom>
              <a:solidFill>
                <a:srgbClr val="5137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82" name="Freeform 614">
                <a:extLst>
                  <a:ext uri="{FF2B5EF4-FFF2-40B4-BE49-F238E27FC236}">
                    <a16:creationId xmlns:a16="http://schemas.microsoft.com/office/drawing/2014/main" id="{7E04F00A-7074-43F8-993F-82AFA8565B6C}"/>
                  </a:ext>
                </a:extLst>
              </p:cNvPr>
              <p:cNvSpPr>
                <a:spLocks/>
              </p:cNvSpPr>
              <p:nvPr/>
            </p:nvSpPr>
            <p:spPr bwMode="gray">
              <a:xfrm>
                <a:off x="4779" y="3467"/>
                <a:ext cx="334" cy="131"/>
              </a:xfrm>
              <a:custGeom>
                <a:avLst/>
                <a:gdLst>
                  <a:gd name="T0" fmla="*/ 270 w 273"/>
                  <a:gd name="T1" fmla="*/ 14 h 107"/>
                  <a:gd name="T2" fmla="*/ 267 w 273"/>
                  <a:gd name="T3" fmla="*/ 77 h 107"/>
                  <a:gd name="T4" fmla="*/ 190 w 273"/>
                  <a:gd name="T5" fmla="*/ 90 h 107"/>
                  <a:gd name="T6" fmla="*/ 121 w 273"/>
                  <a:gd name="T7" fmla="*/ 104 h 107"/>
                  <a:gd name="T8" fmla="*/ 9 w 273"/>
                  <a:gd name="T9" fmla="*/ 88 h 107"/>
                  <a:gd name="T10" fmla="*/ 57 w 273"/>
                  <a:gd name="T11" fmla="*/ 49 h 107"/>
                  <a:gd name="T12" fmla="*/ 167 w 273"/>
                  <a:gd name="T13" fmla="*/ 0 h 107"/>
                  <a:gd name="T14" fmla="*/ 220 w 273"/>
                  <a:gd name="T15" fmla="*/ 24 h 107"/>
                  <a:gd name="T16" fmla="*/ 259 w 273"/>
                  <a:gd name="T17" fmla="*/ 8 h 107"/>
                  <a:gd name="T18" fmla="*/ 270 w 273"/>
                  <a:gd name="T19"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107">
                    <a:moveTo>
                      <a:pt x="270" y="14"/>
                    </a:moveTo>
                    <a:cubicBezTo>
                      <a:pt x="273" y="37"/>
                      <a:pt x="273" y="56"/>
                      <a:pt x="267" y="77"/>
                    </a:cubicBezTo>
                    <a:cubicBezTo>
                      <a:pt x="257" y="81"/>
                      <a:pt x="223" y="86"/>
                      <a:pt x="190" y="90"/>
                    </a:cubicBezTo>
                    <a:cubicBezTo>
                      <a:pt x="156" y="93"/>
                      <a:pt x="136" y="104"/>
                      <a:pt x="121" y="104"/>
                    </a:cubicBezTo>
                    <a:cubicBezTo>
                      <a:pt x="105" y="104"/>
                      <a:pt x="26" y="107"/>
                      <a:pt x="9" y="88"/>
                    </a:cubicBezTo>
                    <a:cubicBezTo>
                      <a:pt x="0" y="65"/>
                      <a:pt x="24" y="57"/>
                      <a:pt x="57" y="49"/>
                    </a:cubicBezTo>
                    <a:cubicBezTo>
                      <a:pt x="88" y="41"/>
                      <a:pt x="139" y="23"/>
                      <a:pt x="167" y="0"/>
                    </a:cubicBezTo>
                    <a:cubicBezTo>
                      <a:pt x="191" y="6"/>
                      <a:pt x="210" y="22"/>
                      <a:pt x="220" y="24"/>
                    </a:cubicBezTo>
                    <a:cubicBezTo>
                      <a:pt x="234" y="27"/>
                      <a:pt x="248" y="21"/>
                      <a:pt x="259" y="8"/>
                    </a:cubicBezTo>
                    <a:cubicBezTo>
                      <a:pt x="262" y="5"/>
                      <a:pt x="269" y="9"/>
                      <a:pt x="270" y="14"/>
                    </a:cubicBezTo>
                    <a:close/>
                  </a:path>
                </a:pathLst>
              </a:custGeom>
              <a:solidFill>
                <a:srgbClr val="914A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83" name="Freeform 615">
                <a:extLst>
                  <a:ext uri="{FF2B5EF4-FFF2-40B4-BE49-F238E27FC236}">
                    <a16:creationId xmlns:a16="http://schemas.microsoft.com/office/drawing/2014/main" id="{1150E200-6D79-4342-A3A0-ED6C32DF7239}"/>
                  </a:ext>
                </a:extLst>
              </p:cNvPr>
              <p:cNvSpPr>
                <a:spLocks/>
              </p:cNvSpPr>
              <p:nvPr/>
            </p:nvSpPr>
            <p:spPr bwMode="gray">
              <a:xfrm>
                <a:off x="4975" y="3471"/>
                <a:ext cx="348" cy="151"/>
              </a:xfrm>
              <a:custGeom>
                <a:avLst/>
                <a:gdLst>
                  <a:gd name="T0" fmla="*/ 266 w 284"/>
                  <a:gd name="T1" fmla="*/ 7 h 123"/>
                  <a:gd name="T2" fmla="*/ 183 w 284"/>
                  <a:gd name="T3" fmla="*/ 0 h 123"/>
                  <a:gd name="T4" fmla="*/ 134 w 284"/>
                  <a:gd name="T5" fmla="*/ 50 h 123"/>
                  <a:gd name="T6" fmla="*/ 26 w 284"/>
                  <a:gd name="T7" fmla="*/ 106 h 123"/>
                  <a:gd name="T8" fmla="*/ 133 w 284"/>
                  <a:gd name="T9" fmla="*/ 113 h 123"/>
                  <a:gd name="T10" fmla="*/ 261 w 284"/>
                  <a:gd name="T11" fmla="*/ 80 h 123"/>
                  <a:gd name="T12" fmla="*/ 266 w 284"/>
                  <a:gd name="T13" fmla="*/ 7 h 123"/>
                </a:gdLst>
                <a:ahLst/>
                <a:cxnLst>
                  <a:cxn ang="0">
                    <a:pos x="T0" y="T1"/>
                  </a:cxn>
                  <a:cxn ang="0">
                    <a:pos x="T2" y="T3"/>
                  </a:cxn>
                  <a:cxn ang="0">
                    <a:pos x="T4" y="T5"/>
                  </a:cxn>
                  <a:cxn ang="0">
                    <a:pos x="T6" y="T7"/>
                  </a:cxn>
                  <a:cxn ang="0">
                    <a:pos x="T8" y="T9"/>
                  </a:cxn>
                  <a:cxn ang="0">
                    <a:pos x="T10" y="T11"/>
                  </a:cxn>
                  <a:cxn ang="0">
                    <a:pos x="T12" y="T13"/>
                  </a:cxn>
                </a:cxnLst>
                <a:rect l="0" t="0" r="r" b="b"/>
                <a:pathLst>
                  <a:path w="284" h="123">
                    <a:moveTo>
                      <a:pt x="266" y="7"/>
                    </a:moveTo>
                    <a:cubicBezTo>
                      <a:pt x="235" y="15"/>
                      <a:pt x="201" y="8"/>
                      <a:pt x="183" y="0"/>
                    </a:cubicBezTo>
                    <a:cubicBezTo>
                      <a:pt x="176" y="18"/>
                      <a:pt x="161" y="37"/>
                      <a:pt x="134" y="50"/>
                    </a:cubicBezTo>
                    <a:cubicBezTo>
                      <a:pt x="75" y="80"/>
                      <a:pt x="0" y="86"/>
                      <a:pt x="26" y="106"/>
                    </a:cubicBezTo>
                    <a:cubicBezTo>
                      <a:pt x="41" y="118"/>
                      <a:pt x="99" y="123"/>
                      <a:pt x="133" y="113"/>
                    </a:cubicBezTo>
                    <a:cubicBezTo>
                      <a:pt x="182" y="97"/>
                      <a:pt x="249" y="91"/>
                      <a:pt x="261" y="80"/>
                    </a:cubicBezTo>
                    <a:cubicBezTo>
                      <a:pt x="284" y="59"/>
                      <a:pt x="262" y="27"/>
                      <a:pt x="266" y="7"/>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84" name="Freeform 616">
                <a:extLst>
                  <a:ext uri="{FF2B5EF4-FFF2-40B4-BE49-F238E27FC236}">
                    <a16:creationId xmlns:a16="http://schemas.microsoft.com/office/drawing/2014/main" id="{34EEE70B-F376-46DC-A619-8FC3D9090A01}"/>
                  </a:ext>
                </a:extLst>
              </p:cNvPr>
              <p:cNvSpPr>
                <a:spLocks/>
              </p:cNvSpPr>
              <p:nvPr/>
            </p:nvSpPr>
            <p:spPr bwMode="gray">
              <a:xfrm>
                <a:off x="4995" y="3569"/>
                <a:ext cx="318" cy="66"/>
              </a:xfrm>
              <a:custGeom>
                <a:avLst/>
                <a:gdLst>
                  <a:gd name="T0" fmla="*/ 0 w 260"/>
                  <a:gd name="T1" fmla="*/ 22 h 54"/>
                  <a:gd name="T2" fmla="*/ 1 w 260"/>
                  <a:gd name="T3" fmla="*/ 25 h 54"/>
                  <a:gd name="T4" fmla="*/ 114 w 260"/>
                  <a:gd name="T5" fmla="*/ 35 h 54"/>
                  <a:gd name="T6" fmla="*/ 182 w 260"/>
                  <a:gd name="T7" fmla="*/ 17 h 54"/>
                  <a:gd name="T8" fmla="*/ 259 w 260"/>
                  <a:gd name="T9" fmla="*/ 0 h 54"/>
                  <a:gd name="T10" fmla="*/ 258 w 260"/>
                  <a:gd name="T11" fmla="*/ 36 h 54"/>
                  <a:gd name="T12" fmla="*/ 166 w 260"/>
                  <a:gd name="T13" fmla="*/ 41 h 54"/>
                  <a:gd name="T14" fmla="*/ 166 w 260"/>
                  <a:gd name="T15" fmla="*/ 31 h 54"/>
                  <a:gd name="T16" fmla="*/ 114 w 260"/>
                  <a:gd name="T17" fmla="*/ 45 h 54"/>
                  <a:gd name="T18" fmla="*/ 1 w 260"/>
                  <a:gd name="T19" fmla="*/ 36 h 54"/>
                  <a:gd name="T20" fmla="*/ 0 w 260"/>
                  <a:gd name="T21" fmla="*/ 28 h 54"/>
                  <a:gd name="T22" fmla="*/ 0 w 260"/>
                  <a:gd name="T23"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54">
                    <a:moveTo>
                      <a:pt x="0" y="22"/>
                    </a:moveTo>
                    <a:cubicBezTo>
                      <a:pt x="0" y="23"/>
                      <a:pt x="1" y="24"/>
                      <a:pt x="1" y="25"/>
                    </a:cubicBezTo>
                    <a:cubicBezTo>
                      <a:pt x="19" y="44"/>
                      <a:pt x="98" y="36"/>
                      <a:pt x="114" y="35"/>
                    </a:cubicBezTo>
                    <a:cubicBezTo>
                      <a:pt x="129" y="34"/>
                      <a:pt x="149" y="23"/>
                      <a:pt x="182" y="17"/>
                    </a:cubicBezTo>
                    <a:cubicBezTo>
                      <a:pt x="215" y="12"/>
                      <a:pt x="249" y="5"/>
                      <a:pt x="259" y="0"/>
                    </a:cubicBezTo>
                    <a:cubicBezTo>
                      <a:pt x="260" y="12"/>
                      <a:pt x="258" y="36"/>
                      <a:pt x="258" y="36"/>
                    </a:cubicBezTo>
                    <a:cubicBezTo>
                      <a:pt x="258" y="36"/>
                      <a:pt x="209" y="45"/>
                      <a:pt x="166" y="41"/>
                    </a:cubicBezTo>
                    <a:cubicBezTo>
                      <a:pt x="166" y="39"/>
                      <a:pt x="166" y="35"/>
                      <a:pt x="166" y="31"/>
                    </a:cubicBezTo>
                    <a:cubicBezTo>
                      <a:pt x="144" y="37"/>
                      <a:pt x="131" y="44"/>
                      <a:pt x="114" y="45"/>
                    </a:cubicBezTo>
                    <a:cubicBezTo>
                      <a:pt x="93" y="46"/>
                      <a:pt x="19" y="54"/>
                      <a:pt x="1" y="36"/>
                    </a:cubicBezTo>
                    <a:cubicBezTo>
                      <a:pt x="0" y="33"/>
                      <a:pt x="0" y="30"/>
                      <a:pt x="0" y="28"/>
                    </a:cubicBezTo>
                    <a:cubicBezTo>
                      <a:pt x="0" y="27"/>
                      <a:pt x="0" y="24"/>
                      <a:pt x="0" y="22"/>
                    </a:cubicBezTo>
                    <a:close/>
                  </a:path>
                </a:pathLst>
              </a:custGeom>
              <a:solidFill>
                <a:srgbClr val="5E44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85" name="Freeform 617">
                <a:extLst>
                  <a:ext uri="{FF2B5EF4-FFF2-40B4-BE49-F238E27FC236}">
                    <a16:creationId xmlns:a16="http://schemas.microsoft.com/office/drawing/2014/main" id="{0AA42DB6-33EF-4803-87A0-391244669C90}"/>
                  </a:ext>
                </a:extLst>
              </p:cNvPr>
              <p:cNvSpPr>
                <a:spLocks/>
              </p:cNvSpPr>
              <p:nvPr/>
            </p:nvSpPr>
            <p:spPr bwMode="gray">
              <a:xfrm>
                <a:off x="4984" y="3487"/>
                <a:ext cx="333" cy="141"/>
              </a:xfrm>
              <a:custGeom>
                <a:avLst/>
                <a:gdLst>
                  <a:gd name="T0" fmla="*/ 267 w 272"/>
                  <a:gd name="T1" fmla="*/ 9 h 115"/>
                  <a:gd name="T2" fmla="*/ 268 w 272"/>
                  <a:gd name="T3" fmla="*/ 71 h 115"/>
                  <a:gd name="T4" fmla="*/ 191 w 272"/>
                  <a:gd name="T5" fmla="*/ 88 h 115"/>
                  <a:gd name="T6" fmla="*/ 123 w 272"/>
                  <a:gd name="T7" fmla="*/ 106 h 115"/>
                  <a:gd name="T8" fmla="*/ 10 w 272"/>
                  <a:gd name="T9" fmla="*/ 96 h 115"/>
                  <a:gd name="T10" fmla="*/ 56 w 272"/>
                  <a:gd name="T11" fmla="*/ 55 h 115"/>
                  <a:gd name="T12" fmla="*/ 163 w 272"/>
                  <a:gd name="T13" fmla="*/ 0 h 115"/>
                  <a:gd name="T14" fmla="*/ 218 w 272"/>
                  <a:gd name="T15" fmla="*/ 21 h 115"/>
                  <a:gd name="T16" fmla="*/ 255 w 272"/>
                  <a:gd name="T17" fmla="*/ 3 h 115"/>
                  <a:gd name="T18" fmla="*/ 267 w 272"/>
                  <a:gd name="T19" fmla="*/ 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15">
                    <a:moveTo>
                      <a:pt x="267" y="9"/>
                    </a:moveTo>
                    <a:cubicBezTo>
                      <a:pt x="271" y="31"/>
                      <a:pt x="272" y="50"/>
                      <a:pt x="268" y="71"/>
                    </a:cubicBezTo>
                    <a:cubicBezTo>
                      <a:pt x="258" y="76"/>
                      <a:pt x="224" y="83"/>
                      <a:pt x="191" y="88"/>
                    </a:cubicBezTo>
                    <a:cubicBezTo>
                      <a:pt x="158" y="94"/>
                      <a:pt x="138" y="105"/>
                      <a:pt x="123" y="106"/>
                    </a:cubicBezTo>
                    <a:cubicBezTo>
                      <a:pt x="107" y="107"/>
                      <a:pt x="28" y="115"/>
                      <a:pt x="10" y="96"/>
                    </a:cubicBezTo>
                    <a:cubicBezTo>
                      <a:pt x="0" y="74"/>
                      <a:pt x="24" y="65"/>
                      <a:pt x="56" y="55"/>
                    </a:cubicBezTo>
                    <a:cubicBezTo>
                      <a:pt x="87" y="45"/>
                      <a:pt x="137" y="24"/>
                      <a:pt x="163" y="0"/>
                    </a:cubicBezTo>
                    <a:cubicBezTo>
                      <a:pt x="187" y="5"/>
                      <a:pt x="207" y="20"/>
                      <a:pt x="218" y="21"/>
                    </a:cubicBezTo>
                    <a:cubicBezTo>
                      <a:pt x="232" y="23"/>
                      <a:pt x="245" y="16"/>
                      <a:pt x="255" y="3"/>
                    </a:cubicBezTo>
                    <a:cubicBezTo>
                      <a:pt x="259" y="0"/>
                      <a:pt x="266" y="4"/>
                      <a:pt x="267" y="9"/>
                    </a:cubicBezTo>
                    <a:close/>
                  </a:path>
                </a:pathLst>
              </a:custGeom>
              <a:solidFill>
                <a:srgbClr val="9E5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86" name="Freeform 618">
                <a:extLst>
                  <a:ext uri="{FF2B5EF4-FFF2-40B4-BE49-F238E27FC236}">
                    <a16:creationId xmlns:a16="http://schemas.microsoft.com/office/drawing/2014/main" id="{243D2371-AAF0-49F0-B831-4C1C8BEB0335}"/>
                  </a:ext>
                </a:extLst>
              </p:cNvPr>
              <p:cNvSpPr>
                <a:spLocks/>
              </p:cNvSpPr>
              <p:nvPr/>
            </p:nvSpPr>
            <p:spPr bwMode="gray">
              <a:xfrm>
                <a:off x="5182" y="2787"/>
                <a:ext cx="638" cy="712"/>
              </a:xfrm>
              <a:custGeom>
                <a:avLst/>
                <a:gdLst>
                  <a:gd name="T0" fmla="*/ 503 w 521"/>
                  <a:gd name="T1" fmla="*/ 1 h 581"/>
                  <a:gd name="T2" fmla="*/ 503 w 521"/>
                  <a:gd name="T3" fmla="*/ 0 h 581"/>
                  <a:gd name="T4" fmla="*/ 352 w 521"/>
                  <a:gd name="T5" fmla="*/ 15 h 581"/>
                  <a:gd name="T6" fmla="*/ 260 w 521"/>
                  <a:gd name="T7" fmla="*/ 10 h 581"/>
                  <a:gd name="T8" fmla="*/ 248 w 521"/>
                  <a:gd name="T9" fmla="*/ 65 h 581"/>
                  <a:gd name="T10" fmla="*/ 70 w 521"/>
                  <a:gd name="T11" fmla="*/ 91 h 581"/>
                  <a:gd name="T12" fmla="*/ 1 w 521"/>
                  <a:gd name="T13" fmla="*/ 172 h 581"/>
                  <a:gd name="T14" fmla="*/ 1 w 521"/>
                  <a:gd name="T15" fmla="*/ 552 h 581"/>
                  <a:gd name="T16" fmla="*/ 106 w 521"/>
                  <a:gd name="T17" fmla="*/ 564 h 581"/>
                  <a:gd name="T18" fmla="*/ 146 w 521"/>
                  <a:gd name="T19" fmla="*/ 254 h 581"/>
                  <a:gd name="T20" fmla="*/ 144 w 521"/>
                  <a:gd name="T21" fmla="*/ 221 h 581"/>
                  <a:gd name="T22" fmla="*/ 402 w 521"/>
                  <a:gd name="T23" fmla="*/ 211 h 581"/>
                  <a:gd name="T24" fmla="*/ 521 w 521"/>
                  <a:gd name="T25" fmla="*/ 95 h 581"/>
                  <a:gd name="T26" fmla="*/ 503 w 521"/>
                  <a:gd name="T27" fmla="*/ 1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1" h="581">
                    <a:moveTo>
                      <a:pt x="503" y="1"/>
                    </a:moveTo>
                    <a:cubicBezTo>
                      <a:pt x="503" y="0"/>
                      <a:pt x="503" y="0"/>
                      <a:pt x="503" y="0"/>
                    </a:cubicBezTo>
                    <a:cubicBezTo>
                      <a:pt x="488" y="3"/>
                      <a:pt x="429" y="15"/>
                      <a:pt x="352" y="15"/>
                    </a:cubicBezTo>
                    <a:cubicBezTo>
                      <a:pt x="317" y="15"/>
                      <a:pt x="286" y="13"/>
                      <a:pt x="260" y="10"/>
                    </a:cubicBezTo>
                    <a:cubicBezTo>
                      <a:pt x="256" y="19"/>
                      <a:pt x="251" y="38"/>
                      <a:pt x="248" y="65"/>
                    </a:cubicBezTo>
                    <a:cubicBezTo>
                      <a:pt x="70" y="91"/>
                      <a:pt x="70" y="91"/>
                      <a:pt x="70" y="91"/>
                    </a:cubicBezTo>
                    <a:cubicBezTo>
                      <a:pt x="31" y="93"/>
                      <a:pt x="0" y="129"/>
                      <a:pt x="1" y="172"/>
                    </a:cubicBezTo>
                    <a:cubicBezTo>
                      <a:pt x="1" y="179"/>
                      <a:pt x="1" y="544"/>
                      <a:pt x="1" y="552"/>
                    </a:cubicBezTo>
                    <a:cubicBezTo>
                      <a:pt x="8" y="561"/>
                      <a:pt x="63" y="581"/>
                      <a:pt x="106" y="564"/>
                    </a:cubicBezTo>
                    <a:cubicBezTo>
                      <a:pt x="111" y="548"/>
                      <a:pt x="148" y="328"/>
                      <a:pt x="146" y="254"/>
                    </a:cubicBezTo>
                    <a:cubicBezTo>
                      <a:pt x="146" y="244"/>
                      <a:pt x="145" y="233"/>
                      <a:pt x="144" y="221"/>
                    </a:cubicBezTo>
                    <a:cubicBezTo>
                      <a:pt x="402" y="211"/>
                      <a:pt x="402" y="211"/>
                      <a:pt x="402" y="211"/>
                    </a:cubicBezTo>
                    <a:cubicBezTo>
                      <a:pt x="466" y="211"/>
                      <a:pt x="521" y="158"/>
                      <a:pt x="521" y="95"/>
                    </a:cubicBezTo>
                    <a:cubicBezTo>
                      <a:pt x="521" y="35"/>
                      <a:pt x="504" y="2"/>
                      <a:pt x="503" y="1"/>
                    </a:cubicBezTo>
                    <a:close/>
                  </a:path>
                </a:pathLst>
              </a:custGeom>
              <a:solidFill>
                <a:srgbClr val="5E44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87" name="Freeform 619">
                <a:extLst>
                  <a:ext uri="{FF2B5EF4-FFF2-40B4-BE49-F238E27FC236}">
                    <a16:creationId xmlns:a16="http://schemas.microsoft.com/office/drawing/2014/main" id="{8424C2E5-57CF-4633-B252-088C20CE8C48}"/>
                  </a:ext>
                </a:extLst>
              </p:cNvPr>
              <p:cNvSpPr>
                <a:spLocks/>
              </p:cNvSpPr>
              <p:nvPr/>
            </p:nvSpPr>
            <p:spPr bwMode="gray">
              <a:xfrm>
                <a:off x="5500" y="2750"/>
                <a:ext cx="302" cy="56"/>
              </a:xfrm>
              <a:custGeom>
                <a:avLst/>
                <a:gdLst>
                  <a:gd name="T0" fmla="*/ 87 w 246"/>
                  <a:gd name="T1" fmla="*/ 15 h 46"/>
                  <a:gd name="T2" fmla="*/ 0 w 246"/>
                  <a:gd name="T3" fmla="*/ 10 h 46"/>
                  <a:gd name="T4" fmla="*/ 0 w 246"/>
                  <a:gd name="T5" fmla="*/ 41 h 46"/>
                  <a:gd name="T6" fmla="*/ 92 w 246"/>
                  <a:gd name="T7" fmla="*/ 46 h 46"/>
                  <a:gd name="T8" fmla="*/ 246 w 246"/>
                  <a:gd name="T9" fmla="*/ 30 h 46"/>
                  <a:gd name="T10" fmla="*/ 246 w 246"/>
                  <a:gd name="T11" fmla="*/ 0 h 46"/>
                  <a:gd name="T12" fmla="*/ 87 w 246"/>
                  <a:gd name="T13" fmla="*/ 15 h 46"/>
                </a:gdLst>
                <a:ahLst/>
                <a:cxnLst>
                  <a:cxn ang="0">
                    <a:pos x="T0" y="T1"/>
                  </a:cxn>
                  <a:cxn ang="0">
                    <a:pos x="T2" y="T3"/>
                  </a:cxn>
                  <a:cxn ang="0">
                    <a:pos x="T4" y="T5"/>
                  </a:cxn>
                  <a:cxn ang="0">
                    <a:pos x="T6" y="T7"/>
                  </a:cxn>
                  <a:cxn ang="0">
                    <a:pos x="T8" y="T9"/>
                  </a:cxn>
                  <a:cxn ang="0">
                    <a:pos x="T10" y="T11"/>
                  </a:cxn>
                  <a:cxn ang="0">
                    <a:pos x="T12" y="T13"/>
                  </a:cxn>
                </a:cxnLst>
                <a:rect l="0" t="0" r="r" b="b"/>
                <a:pathLst>
                  <a:path w="246" h="46">
                    <a:moveTo>
                      <a:pt x="87" y="15"/>
                    </a:moveTo>
                    <a:cubicBezTo>
                      <a:pt x="54" y="15"/>
                      <a:pt x="24" y="13"/>
                      <a:pt x="0" y="10"/>
                    </a:cubicBezTo>
                    <a:cubicBezTo>
                      <a:pt x="0" y="41"/>
                      <a:pt x="0" y="41"/>
                      <a:pt x="0" y="41"/>
                    </a:cubicBezTo>
                    <a:cubicBezTo>
                      <a:pt x="26" y="44"/>
                      <a:pt x="57" y="46"/>
                      <a:pt x="92" y="46"/>
                    </a:cubicBezTo>
                    <a:cubicBezTo>
                      <a:pt x="181" y="46"/>
                      <a:pt x="246" y="30"/>
                      <a:pt x="246" y="30"/>
                    </a:cubicBezTo>
                    <a:cubicBezTo>
                      <a:pt x="246" y="0"/>
                      <a:pt x="246" y="0"/>
                      <a:pt x="246" y="0"/>
                    </a:cubicBezTo>
                    <a:cubicBezTo>
                      <a:pt x="246" y="0"/>
                      <a:pt x="173" y="15"/>
                      <a:pt x="87" y="15"/>
                    </a:cubicBezTo>
                    <a:close/>
                  </a:path>
                </a:pathLst>
              </a:custGeom>
              <a:solidFill>
                <a:srgbClr val="AE65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88" name="Oval 620">
                <a:extLst>
                  <a:ext uri="{FF2B5EF4-FFF2-40B4-BE49-F238E27FC236}">
                    <a16:creationId xmlns:a16="http://schemas.microsoft.com/office/drawing/2014/main" id="{5FD9C73A-0AB5-4622-BEA3-411D5AE808E0}"/>
                  </a:ext>
                </a:extLst>
              </p:cNvPr>
              <p:cNvSpPr>
                <a:spLocks noChangeArrowheads="1"/>
              </p:cNvSpPr>
              <p:nvPr/>
            </p:nvSpPr>
            <p:spPr bwMode="gray">
              <a:xfrm>
                <a:off x="5606" y="2781"/>
                <a:ext cx="9" cy="11"/>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89" name="Oval 621">
                <a:extLst>
                  <a:ext uri="{FF2B5EF4-FFF2-40B4-BE49-F238E27FC236}">
                    <a16:creationId xmlns:a16="http://schemas.microsoft.com/office/drawing/2014/main" id="{5464E70F-4700-42E7-B5F1-0E81BCD40055}"/>
                  </a:ext>
                </a:extLst>
              </p:cNvPr>
              <p:cNvSpPr>
                <a:spLocks noChangeArrowheads="1"/>
              </p:cNvSpPr>
              <p:nvPr/>
            </p:nvSpPr>
            <p:spPr bwMode="gray">
              <a:xfrm>
                <a:off x="5558" y="2781"/>
                <a:ext cx="10" cy="10"/>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90" name="Oval 622">
                <a:extLst>
                  <a:ext uri="{FF2B5EF4-FFF2-40B4-BE49-F238E27FC236}">
                    <a16:creationId xmlns:a16="http://schemas.microsoft.com/office/drawing/2014/main" id="{73B79052-A443-4850-AD77-9CD217E544A0}"/>
                  </a:ext>
                </a:extLst>
              </p:cNvPr>
              <p:cNvSpPr>
                <a:spLocks noChangeArrowheads="1"/>
              </p:cNvSpPr>
              <p:nvPr/>
            </p:nvSpPr>
            <p:spPr bwMode="gray">
              <a:xfrm>
                <a:off x="5511" y="2776"/>
                <a:ext cx="9" cy="11"/>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91" name="Freeform 623">
                <a:extLst>
                  <a:ext uri="{FF2B5EF4-FFF2-40B4-BE49-F238E27FC236}">
                    <a16:creationId xmlns:a16="http://schemas.microsoft.com/office/drawing/2014/main" id="{CA9F0730-30D7-4F74-87AC-F45EFBB3612A}"/>
                  </a:ext>
                </a:extLst>
              </p:cNvPr>
              <p:cNvSpPr>
                <a:spLocks noEditPoints="1"/>
              </p:cNvSpPr>
              <p:nvPr/>
            </p:nvSpPr>
            <p:spPr bwMode="gray">
              <a:xfrm>
                <a:off x="5547" y="2759"/>
                <a:ext cx="67" cy="55"/>
              </a:xfrm>
              <a:custGeom>
                <a:avLst/>
                <a:gdLst>
                  <a:gd name="T0" fmla="*/ 0 w 55"/>
                  <a:gd name="T1" fmla="*/ 30 h 45"/>
                  <a:gd name="T2" fmla="*/ 0 w 55"/>
                  <a:gd name="T3" fmla="*/ 14 h 45"/>
                  <a:gd name="T4" fmla="*/ 15 w 55"/>
                  <a:gd name="T5" fmla="*/ 0 h 45"/>
                  <a:gd name="T6" fmla="*/ 40 w 55"/>
                  <a:gd name="T7" fmla="*/ 0 h 45"/>
                  <a:gd name="T8" fmla="*/ 55 w 55"/>
                  <a:gd name="T9" fmla="*/ 14 h 45"/>
                  <a:gd name="T10" fmla="*/ 55 w 55"/>
                  <a:gd name="T11" fmla="*/ 30 h 45"/>
                  <a:gd name="T12" fmla="*/ 40 w 55"/>
                  <a:gd name="T13" fmla="*/ 45 h 45"/>
                  <a:gd name="T14" fmla="*/ 15 w 55"/>
                  <a:gd name="T15" fmla="*/ 45 h 45"/>
                  <a:gd name="T16" fmla="*/ 0 w 55"/>
                  <a:gd name="T17" fmla="*/ 30 h 45"/>
                  <a:gd name="T18" fmla="*/ 15 w 55"/>
                  <a:gd name="T19" fmla="*/ 7 h 45"/>
                  <a:gd name="T20" fmla="*/ 8 w 55"/>
                  <a:gd name="T21" fmla="*/ 14 h 45"/>
                  <a:gd name="T22" fmla="*/ 8 w 55"/>
                  <a:gd name="T23" fmla="*/ 30 h 45"/>
                  <a:gd name="T24" fmla="*/ 15 w 55"/>
                  <a:gd name="T25" fmla="*/ 37 h 45"/>
                  <a:gd name="T26" fmla="*/ 40 w 55"/>
                  <a:gd name="T27" fmla="*/ 37 h 45"/>
                  <a:gd name="T28" fmla="*/ 47 w 55"/>
                  <a:gd name="T29" fmla="*/ 30 h 45"/>
                  <a:gd name="T30" fmla="*/ 47 w 55"/>
                  <a:gd name="T31" fmla="*/ 14 h 45"/>
                  <a:gd name="T32" fmla="*/ 40 w 55"/>
                  <a:gd name="T33" fmla="*/ 7 h 45"/>
                  <a:gd name="T34" fmla="*/ 15 w 55"/>
                  <a:gd name="T35"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5">
                    <a:moveTo>
                      <a:pt x="0" y="30"/>
                    </a:moveTo>
                    <a:cubicBezTo>
                      <a:pt x="0" y="14"/>
                      <a:pt x="0" y="14"/>
                      <a:pt x="0" y="14"/>
                    </a:cubicBezTo>
                    <a:cubicBezTo>
                      <a:pt x="0" y="6"/>
                      <a:pt x="7" y="0"/>
                      <a:pt x="15" y="0"/>
                    </a:cubicBezTo>
                    <a:cubicBezTo>
                      <a:pt x="40" y="0"/>
                      <a:pt x="40" y="0"/>
                      <a:pt x="40" y="0"/>
                    </a:cubicBezTo>
                    <a:cubicBezTo>
                      <a:pt x="48" y="0"/>
                      <a:pt x="55" y="6"/>
                      <a:pt x="55" y="14"/>
                    </a:cubicBezTo>
                    <a:cubicBezTo>
                      <a:pt x="55" y="30"/>
                      <a:pt x="55" y="30"/>
                      <a:pt x="55" y="30"/>
                    </a:cubicBezTo>
                    <a:cubicBezTo>
                      <a:pt x="55" y="38"/>
                      <a:pt x="48" y="45"/>
                      <a:pt x="40" y="45"/>
                    </a:cubicBezTo>
                    <a:cubicBezTo>
                      <a:pt x="15" y="45"/>
                      <a:pt x="15" y="45"/>
                      <a:pt x="15" y="45"/>
                    </a:cubicBezTo>
                    <a:cubicBezTo>
                      <a:pt x="7" y="45"/>
                      <a:pt x="0" y="38"/>
                      <a:pt x="0" y="30"/>
                    </a:cubicBezTo>
                    <a:close/>
                    <a:moveTo>
                      <a:pt x="15" y="7"/>
                    </a:moveTo>
                    <a:cubicBezTo>
                      <a:pt x="11" y="7"/>
                      <a:pt x="8" y="10"/>
                      <a:pt x="8" y="14"/>
                    </a:cubicBezTo>
                    <a:cubicBezTo>
                      <a:pt x="8" y="30"/>
                      <a:pt x="8" y="30"/>
                      <a:pt x="8" y="30"/>
                    </a:cubicBezTo>
                    <a:cubicBezTo>
                      <a:pt x="8" y="34"/>
                      <a:pt x="11" y="37"/>
                      <a:pt x="15" y="37"/>
                    </a:cubicBezTo>
                    <a:cubicBezTo>
                      <a:pt x="40" y="37"/>
                      <a:pt x="40" y="37"/>
                      <a:pt x="40" y="37"/>
                    </a:cubicBezTo>
                    <a:cubicBezTo>
                      <a:pt x="44" y="37"/>
                      <a:pt x="47" y="34"/>
                      <a:pt x="47" y="30"/>
                    </a:cubicBezTo>
                    <a:cubicBezTo>
                      <a:pt x="47" y="14"/>
                      <a:pt x="47" y="14"/>
                      <a:pt x="47" y="14"/>
                    </a:cubicBezTo>
                    <a:cubicBezTo>
                      <a:pt x="47" y="10"/>
                      <a:pt x="44" y="7"/>
                      <a:pt x="40" y="7"/>
                    </a:cubicBezTo>
                    <a:lnTo>
                      <a:pt x="15" y="7"/>
                    </a:ln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92" name="Freeform 624">
                <a:extLst>
                  <a:ext uri="{FF2B5EF4-FFF2-40B4-BE49-F238E27FC236}">
                    <a16:creationId xmlns:a16="http://schemas.microsoft.com/office/drawing/2014/main" id="{E16907D9-13DA-4B5B-86C3-8DAF7403EEA8}"/>
                  </a:ext>
                </a:extLst>
              </p:cNvPr>
              <p:cNvSpPr>
                <a:spLocks/>
              </p:cNvSpPr>
              <p:nvPr/>
            </p:nvSpPr>
            <p:spPr bwMode="gray">
              <a:xfrm>
                <a:off x="5590" y="2783"/>
                <a:ext cx="34" cy="9"/>
              </a:xfrm>
              <a:custGeom>
                <a:avLst/>
                <a:gdLst>
                  <a:gd name="T0" fmla="*/ 4 w 28"/>
                  <a:gd name="T1" fmla="*/ 8 h 8"/>
                  <a:gd name="T2" fmla="*/ 25 w 28"/>
                  <a:gd name="T3" fmla="*/ 8 h 8"/>
                  <a:gd name="T4" fmla="*/ 28 w 28"/>
                  <a:gd name="T5" fmla="*/ 4 h 8"/>
                  <a:gd name="T6" fmla="*/ 25 w 28"/>
                  <a:gd name="T7" fmla="*/ 0 h 8"/>
                  <a:gd name="T8" fmla="*/ 4 w 28"/>
                  <a:gd name="T9" fmla="*/ 0 h 8"/>
                  <a:gd name="T10" fmla="*/ 0 w 28"/>
                  <a:gd name="T11" fmla="*/ 4 h 8"/>
                  <a:gd name="T12" fmla="*/ 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4" y="8"/>
                    </a:moveTo>
                    <a:cubicBezTo>
                      <a:pt x="25" y="8"/>
                      <a:pt x="25" y="8"/>
                      <a:pt x="25" y="8"/>
                    </a:cubicBezTo>
                    <a:cubicBezTo>
                      <a:pt x="27" y="8"/>
                      <a:pt x="28" y="6"/>
                      <a:pt x="28" y="4"/>
                    </a:cubicBezTo>
                    <a:cubicBezTo>
                      <a:pt x="28" y="2"/>
                      <a:pt x="27" y="0"/>
                      <a:pt x="25" y="0"/>
                    </a:cubicBezTo>
                    <a:cubicBezTo>
                      <a:pt x="4" y="0"/>
                      <a:pt x="4" y="0"/>
                      <a:pt x="4" y="0"/>
                    </a:cubicBezTo>
                    <a:cubicBezTo>
                      <a:pt x="2" y="0"/>
                      <a:pt x="0" y="2"/>
                      <a:pt x="0" y="4"/>
                    </a:cubicBezTo>
                    <a:cubicBezTo>
                      <a:pt x="0" y="6"/>
                      <a:pt x="2" y="8"/>
                      <a:pt x="4" y="8"/>
                    </a:cubicBezTo>
                    <a:close/>
                  </a:path>
                </a:pathLst>
              </a:custGeom>
              <a:solidFill>
                <a:srgbClr val="B5B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93" name="Oval 625">
                <a:extLst>
                  <a:ext uri="{FF2B5EF4-FFF2-40B4-BE49-F238E27FC236}">
                    <a16:creationId xmlns:a16="http://schemas.microsoft.com/office/drawing/2014/main" id="{5A00D191-1487-48D6-B54B-D46280E7F15D}"/>
                  </a:ext>
                </a:extLst>
              </p:cNvPr>
              <p:cNvSpPr>
                <a:spLocks noChangeArrowheads="1"/>
              </p:cNvSpPr>
              <p:nvPr/>
            </p:nvSpPr>
            <p:spPr bwMode="gray">
              <a:xfrm>
                <a:off x="5653" y="2781"/>
                <a:ext cx="10" cy="10"/>
              </a:xfrm>
              <a:prstGeom prst="ellipse">
                <a:avLst/>
              </a:prstGeom>
              <a:solidFill>
                <a:srgbClr val="8C4B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94" name="Rectangle 626">
                <a:extLst>
                  <a:ext uri="{FF2B5EF4-FFF2-40B4-BE49-F238E27FC236}">
                    <a16:creationId xmlns:a16="http://schemas.microsoft.com/office/drawing/2014/main" id="{A81AC82C-A749-41CD-A075-492F51A76BB7}"/>
                  </a:ext>
                </a:extLst>
              </p:cNvPr>
              <p:cNvSpPr>
                <a:spLocks noChangeArrowheads="1"/>
              </p:cNvSpPr>
              <p:nvPr/>
            </p:nvSpPr>
            <p:spPr bwMode="gray">
              <a:xfrm>
                <a:off x="5713" y="2756"/>
                <a:ext cx="15" cy="45"/>
              </a:xfrm>
              <a:prstGeom prst="rect">
                <a:avLst/>
              </a:prstGeom>
              <a:solidFill>
                <a:srgbClr val="5E44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95" name="Freeform 627">
                <a:extLst>
                  <a:ext uri="{FF2B5EF4-FFF2-40B4-BE49-F238E27FC236}">
                    <a16:creationId xmlns:a16="http://schemas.microsoft.com/office/drawing/2014/main" id="{14286703-477C-444A-A4ED-F5208BB807FB}"/>
                  </a:ext>
                </a:extLst>
              </p:cNvPr>
              <p:cNvSpPr>
                <a:spLocks/>
              </p:cNvSpPr>
              <p:nvPr/>
            </p:nvSpPr>
            <p:spPr bwMode="gray">
              <a:xfrm>
                <a:off x="5710" y="1984"/>
                <a:ext cx="144" cy="124"/>
              </a:xfrm>
              <a:custGeom>
                <a:avLst/>
                <a:gdLst>
                  <a:gd name="T0" fmla="*/ 118 w 118"/>
                  <a:gd name="T1" fmla="*/ 5 h 101"/>
                  <a:gd name="T2" fmla="*/ 3 w 118"/>
                  <a:gd name="T3" fmla="*/ 57 h 101"/>
                  <a:gd name="T4" fmla="*/ 0 w 118"/>
                  <a:gd name="T5" fmla="*/ 85 h 101"/>
                  <a:gd name="T6" fmla="*/ 9 w 118"/>
                  <a:gd name="T7" fmla="*/ 101 h 101"/>
                  <a:gd name="T8" fmla="*/ 113 w 118"/>
                  <a:gd name="T9" fmla="*/ 56 h 101"/>
                  <a:gd name="T10" fmla="*/ 118 w 118"/>
                  <a:gd name="T11" fmla="*/ 5 h 101"/>
                </a:gdLst>
                <a:ahLst/>
                <a:cxnLst>
                  <a:cxn ang="0">
                    <a:pos x="T0" y="T1"/>
                  </a:cxn>
                  <a:cxn ang="0">
                    <a:pos x="T2" y="T3"/>
                  </a:cxn>
                  <a:cxn ang="0">
                    <a:pos x="T4" y="T5"/>
                  </a:cxn>
                  <a:cxn ang="0">
                    <a:pos x="T6" y="T7"/>
                  </a:cxn>
                  <a:cxn ang="0">
                    <a:pos x="T8" y="T9"/>
                  </a:cxn>
                  <a:cxn ang="0">
                    <a:pos x="T10" y="T11"/>
                  </a:cxn>
                </a:cxnLst>
                <a:rect l="0" t="0" r="r" b="b"/>
                <a:pathLst>
                  <a:path w="118" h="101">
                    <a:moveTo>
                      <a:pt x="118" y="5"/>
                    </a:moveTo>
                    <a:cubicBezTo>
                      <a:pt x="94" y="26"/>
                      <a:pt x="48" y="46"/>
                      <a:pt x="3" y="57"/>
                    </a:cubicBezTo>
                    <a:cubicBezTo>
                      <a:pt x="2" y="65"/>
                      <a:pt x="1" y="75"/>
                      <a:pt x="0" y="85"/>
                    </a:cubicBezTo>
                    <a:cubicBezTo>
                      <a:pt x="1" y="98"/>
                      <a:pt x="9" y="101"/>
                      <a:pt x="9" y="101"/>
                    </a:cubicBezTo>
                    <a:cubicBezTo>
                      <a:pt x="62" y="93"/>
                      <a:pt x="101" y="66"/>
                      <a:pt x="113" y="56"/>
                    </a:cubicBezTo>
                    <a:cubicBezTo>
                      <a:pt x="116" y="23"/>
                      <a:pt x="118" y="0"/>
                      <a:pt x="118" y="5"/>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96" name="Freeform 628">
                <a:extLst>
                  <a:ext uri="{FF2B5EF4-FFF2-40B4-BE49-F238E27FC236}">
                    <a16:creationId xmlns:a16="http://schemas.microsoft.com/office/drawing/2014/main" id="{8FFDEF93-38E3-40DD-8F99-538A84D16C31}"/>
                  </a:ext>
                </a:extLst>
              </p:cNvPr>
              <p:cNvSpPr>
                <a:spLocks/>
              </p:cNvSpPr>
              <p:nvPr/>
            </p:nvSpPr>
            <p:spPr bwMode="gray">
              <a:xfrm>
                <a:off x="5499" y="1484"/>
                <a:ext cx="366" cy="595"/>
              </a:xfrm>
              <a:custGeom>
                <a:avLst/>
                <a:gdLst>
                  <a:gd name="T0" fmla="*/ 299 w 299"/>
                  <a:gd name="T1" fmla="*/ 252 h 486"/>
                  <a:gd name="T2" fmla="*/ 251 w 299"/>
                  <a:gd name="T3" fmla="*/ 38 h 486"/>
                  <a:gd name="T4" fmla="*/ 4 w 299"/>
                  <a:gd name="T5" fmla="*/ 57 h 486"/>
                  <a:gd name="T6" fmla="*/ 6 w 299"/>
                  <a:gd name="T7" fmla="*/ 178 h 486"/>
                  <a:gd name="T8" fmla="*/ 4 w 299"/>
                  <a:gd name="T9" fmla="*/ 313 h 486"/>
                  <a:gd name="T10" fmla="*/ 87 w 299"/>
                  <a:gd name="T11" fmla="*/ 473 h 486"/>
                  <a:gd name="T12" fmla="*/ 290 w 299"/>
                  <a:gd name="T13" fmla="*/ 414 h 486"/>
                  <a:gd name="T14" fmla="*/ 299 w 299"/>
                  <a:gd name="T15" fmla="*/ 252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486">
                    <a:moveTo>
                      <a:pt x="299" y="252"/>
                    </a:moveTo>
                    <a:cubicBezTo>
                      <a:pt x="251" y="229"/>
                      <a:pt x="299" y="89"/>
                      <a:pt x="251" y="38"/>
                    </a:cubicBezTo>
                    <a:cubicBezTo>
                      <a:pt x="216" y="0"/>
                      <a:pt x="103" y="94"/>
                      <a:pt x="4" y="57"/>
                    </a:cubicBezTo>
                    <a:cubicBezTo>
                      <a:pt x="3" y="75"/>
                      <a:pt x="0" y="134"/>
                      <a:pt x="6" y="178"/>
                    </a:cubicBezTo>
                    <a:cubicBezTo>
                      <a:pt x="16" y="254"/>
                      <a:pt x="6" y="282"/>
                      <a:pt x="4" y="313"/>
                    </a:cubicBezTo>
                    <a:cubicBezTo>
                      <a:pt x="0" y="359"/>
                      <a:pt x="19" y="454"/>
                      <a:pt x="87" y="473"/>
                    </a:cubicBezTo>
                    <a:cubicBezTo>
                      <a:pt x="133" y="486"/>
                      <a:pt x="248" y="451"/>
                      <a:pt x="290" y="414"/>
                    </a:cubicBezTo>
                    <a:cubicBezTo>
                      <a:pt x="293" y="360"/>
                      <a:pt x="297" y="288"/>
                      <a:pt x="299" y="252"/>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97" name="Freeform 629">
                <a:extLst>
                  <a:ext uri="{FF2B5EF4-FFF2-40B4-BE49-F238E27FC236}">
                    <a16:creationId xmlns:a16="http://schemas.microsoft.com/office/drawing/2014/main" id="{FBB0C21E-F47D-4C99-9E76-B8E1C6EAEAF4}"/>
                  </a:ext>
                </a:extLst>
              </p:cNvPr>
              <p:cNvSpPr>
                <a:spLocks/>
              </p:cNvSpPr>
              <p:nvPr/>
            </p:nvSpPr>
            <p:spPr bwMode="gray">
              <a:xfrm>
                <a:off x="5693" y="1774"/>
                <a:ext cx="35" cy="63"/>
              </a:xfrm>
              <a:custGeom>
                <a:avLst/>
                <a:gdLst>
                  <a:gd name="T0" fmla="*/ 1 w 29"/>
                  <a:gd name="T1" fmla="*/ 27 h 52"/>
                  <a:gd name="T2" fmla="*/ 13 w 29"/>
                  <a:gd name="T3" fmla="*/ 52 h 52"/>
                  <a:gd name="T4" fmla="*/ 28 w 29"/>
                  <a:gd name="T5" fmla="*/ 29 h 52"/>
                  <a:gd name="T6" fmla="*/ 16 w 29"/>
                  <a:gd name="T7" fmla="*/ 0 h 52"/>
                  <a:gd name="T8" fmla="*/ 1 w 29"/>
                  <a:gd name="T9" fmla="*/ 27 h 52"/>
                </a:gdLst>
                <a:ahLst/>
                <a:cxnLst>
                  <a:cxn ang="0">
                    <a:pos x="T0" y="T1"/>
                  </a:cxn>
                  <a:cxn ang="0">
                    <a:pos x="T2" y="T3"/>
                  </a:cxn>
                  <a:cxn ang="0">
                    <a:pos x="T4" y="T5"/>
                  </a:cxn>
                  <a:cxn ang="0">
                    <a:pos x="T6" y="T7"/>
                  </a:cxn>
                  <a:cxn ang="0">
                    <a:pos x="T8" y="T9"/>
                  </a:cxn>
                </a:cxnLst>
                <a:rect l="0" t="0" r="r" b="b"/>
                <a:pathLst>
                  <a:path w="29" h="52">
                    <a:moveTo>
                      <a:pt x="1" y="27"/>
                    </a:moveTo>
                    <a:cubicBezTo>
                      <a:pt x="0" y="43"/>
                      <a:pt x="5" y="51"/>
                      <a:pt x="13" y="52"/>
                    </a:cubicBezTo>
                    <a:cubicBezTo>
                      <a:pt x="21" y="52"/>
                      <a:pt x="27" y="44"/>
                      <a:pt x="28" y="29"/>
                    </a:cubicBezTo>
                    <a:cubicBezTo>
                      <a:pt x="29" y="13"/>
                      <a:pt x="23" y="1"/>
                      <a:pt x="16" y="0"/>
                    </a:cubicBezTo>
                    <a:cubicBezTo>
                      <a:pt x="8" y="0"/>
                      <a:pt x="2" y="12"/>
                      <a:pt x="1" y="27"/>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98" name="Freeform 630">
                <a:extLst>
                  <a:ext uri="{FF2B5EF4-FFF2-40B4-BE49-F238E27FC236}">
                    <a16:creationId xmlns:a16="http://schemas.microsoft.com/office/drawing/2014/main" id="{98276A7D-7235-4CF4-AFC4-2B8D02886098}"/>
                  </a:ext>
                </a:extLst>
              </p:cNvPr>
              <p:cNvSpPr>
                <a:spLocks/>
              </p:cNvSpPr>
              <p:nvPr/>
            </p:nvSpPr>
            <p:spPr bwMode="gray">
              <a:xfrm>
                <a:off x="5667" y="1708"/>
                <a:ext cx="95" cy="42"/>
              </a:xfrm>
              <a:custGeom>
                <a:avLst/>
                <a:gdLst>
                  <a:gd name="T0" fmla="*/ 78 w 78"/>
                  <a:gd name="T1" fmla="*/ 35 h 35"/>
                  <a:gd name="T2" fmla="*/ 7 w 78"/>
                  <a:gd name="T3" fmla="*/ 13 h 35"/>
                  <a:gd name="T4" fmla="*/ 13 w 78"/>
                  <a:gd name="T5" fmla="*/ 28 h 35"/>
                  <a:gd name="T6" fmla="*/ 78 w 78"/>
                  <a:gd name="T7" fmla="*/ 35 h 35"/>
                </a:gdLst>
                <a:ahLst/>
                <a:cxnLst>
                  <a:cxn ang="0">
                    <a:pos x="T0" y="T1"/>
                  </a:cxn>
                  <a:cxn ang="0">
                    <a:pos x="T2" y="T3"/>
                  </a:cxn>
                  <a:cxn ang="0">
                    <a:pos x="T4" y="T5"/>
                  </a:cxn>
                  <a:cxn ang="0">
                    <a:pos x="T6" y="T7"/>
                  </a:cxn>
                </a:cxnLst>
                <a:rect l="0" t="0" r="r" b="b"/>
                <a:pathLst>
                  <a:path w="78" h="35">
                    <a:moveTo>
                      <a:pt x="78" y="35"/>
                    </a:moveTo>
                    <a:cubicBezTo>
                      <a:pt x="63" y="0"/>
                      <a:pt x="22" y="1"/>
                      <a:pt x="7" y="13"/>
                    </a:cubicBezTo>
                    <a:cubicBezTo>
                      <a:pt x="0" y="19"/>
                      <a:pt x="5" y="29"/>
                      <a:pt x="13" y="28"/>
                    </a:cubicBezTo>
                    <a:cubicBezTo>
                      <a:pt x="24" y="27"/>
                      <a:pt x="50" y="21"/>
                      <a:pt x="78" y="35"/>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199" name="Freeform 631">
                <a:extLst>
                  <a:ext uri="{FF2B5EF4-FFF2-40B4-BE49-F238E27FC236}">
                    <a16:creationId xmlns:a16="http://schemas.microsoft.com/office/drawing/2014/main" id="{4715C4F3-BDB6-404A-9678-3683CA3B5941}"/>
                  </a:ext>
                </a:extLst>
              </p:cNvPr>
              <p:cNvSpPr>
                <a:spLocks/>
              </p:cNvSpPr>
              <p:nvPr/>
            </p:nvSpPr>
            <p:spPr bwMode="gray">
              <a:xfrm>
                <a:off x="5536" y="1765"/>
                <a:ext cx="35" cy="64"/>
              </a:xfrm>
              <a:custGeom>
                <a:avLst/>
                <a:gdLst>
                  <a:gd name="T0" fmla="*/ 28 w 29"/>
                  <a:gd name="T1" fmla="*/ 29 h 52"/>
                  <a:gd name="T2" fmla="*/ 13 w 29"/>
                  <a:gd name="T3" fmla="*/ 52 h 52"/>
                  <a:gd name="T4" fmla="*/ 0 w 29"/>
                  <a:gd name="T5" fmla="*/ 27 h 52"/>
                  <a:gd name="T6" fmla="*/ 16 w 29"/>
                  <a:gd name="T7" fmla="*/ 0 h 52"/>
                  <a:gd name="T8" fmla="*/ 28 w 29"/>
                  <a:gd name="T9" fmla="*/ 29 h 52"/>
                </a:gdLst>
                <a:ahLst/>
                <a:cxnLst>
                  <a:cxn ang="0">
                    <a:pos x="T0" y="T1"/>
                  </a:cxn>
                  <a:cxn ang="0">
                    <a:pos x="T2" y="T3"/>
                  </a:cxn>
                  <a:cxn ang="0">
                    <a:pos x="T4" y="T5"/>
                  </a:cxn>
                  <a:cxn ang="0">
                    <a:pos x="T6" y="T7"/>
                  </a:cxn>
                  <a:cxn ang="0">
                    <a:pos x="T8" y="T9"/>
                  </a:cxn>
                </a:cxnLst>
                <a:rect l="0" t="0" r="r" b="b"/>
                <a:pathLst>
                  <a:path w="29" h="52">
                    <a:moveTo>
                      <a:pt x="28" y="29"/>
                    </a:moveTo>
                    <a:cubicBezTo>
                      <a:pt x="27" y="44"/>
                      <a:pt x="20" y="52"/>
                      <a:pt x="13" y="52"/>
                    </a:cubicBezTo>
                    <a:cubicBezTo>
                      <a:pt x="5" y="51"/>
                      <a:pt x="0" y="43"/>
                      <a:pt x="0" y="27"/>
                    </a:cubicBezTo>
                    <a:cubicBezTo>
                      <a:pt x="1" y="12"/>
                      <a:pt x="8" y="0"/>
                      <a:pt x="16" y="0"/>
                    </a:cubicBezTo>
                    <a:cubicBezTo>
                      <a:pt x="23" y="0"/>
                      <a:pt x="29" y="13"/>
                      <a:pt x="28" y="29"/>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00" name="Freeform 632">
                <a:extLst>
                  <a:ext uri="{FF2B5EF4-FFF2-40B4-BE49-F238E27FC236}">
                    <a16:creationId xmlns:a16="http://schemas.microsoft.com/office/drawing/2014/main" id="{E6A7383F-97A0-4D83-AE69-0A86734EBC9D}"/>
                  </a:ext>
                </a:extLst>
              </p:cNvPr>
              <p:cNvSpPr>
                <a:spLocks/>
              </p:cNvSpPr>
              <p:nvPr/>
            </p:nvSpPr>
            <p:spPr bwMode="gray">
              <a:xfrm>
                <a:off x="5506" y="1695"/>
                <a:ext cx="98" cy="43"/>
              </a:xfrm>
              <a:custGeom>
                <a:avLst/>
                <a:gdLst>
                  <a:gd name="T0" fmla="*/ 0 w 80"/>
                  <a:gd name="T1" fmla="*/ 34 h 35"/>
                  <a:gd name="T2" fmla="*/ 74 w 80"/>
                  <a:gd name="T3" fmla="*/ 20 h 35"/>
                  <a:gd name="T4" fmla="*/ 66 w 80"/>
                  <a:gd name="T5" fmla="*/ 34 h 35"/>
                  <a:gd name="T6" fmla="*/ 0 w 80"/>
                  <a:gd name="T7" fmla="*/ 34 h 35"/>
                </a:gdLst>
                <a:ahLst/>
                <a:cxnLst>
                  <a:cxn ang="0">
                    <a:pos x="T0" y="T1"/>
                  </a:cxn>
                  <a:cxn ang="0">
                    <a:pos x="T2" y="T3"/>
                  </a:cxn>
                  <a:cxn ang="0">
                    <a:pos x="T4" y="T5"/>
                  </a:cxn>
                  <a:cxn ang="0">
                    <a:pos x="T6" y="T7"/>
                  </a:cxn>
                </a:cxnLst>
                <a:rect l="0" t="0" r="r" b="b"/>
                <a:pathLst>
                  <a:path w="80" h="35">
                    <a:moveTo>
                      <a:pt x="0" y="34"/>
                    </a:moveTo>
                    <a:cubicBezTo>
                      <a:pt x="19" y="0"/>
                      <a:pt x="61" y="6"/>
                      <a:pt x="74" y="20"/>
                    </a:cubicBezTo>
                    <a:cubicBezTo>
                      <a:pt x="80" y="26"/>
                      <a:pt x="74" y="35"/>
                      <a:pt x="66" y="34"/>
                    </a:cubicBezTo>
                    <a:cubicBezTo>
                      <a:pt x="55" y="31"/>
                      <a:pt x="30" y="23"/>
                      <a:pt x="0" y="34"/>
                    </a:cubicBezTo>
                    <a:close/>
                  </a:path>
                </a:pathLst>
              </a:custGeom>
              <a:solidFill>
                <a:srgbClr val="685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01" name="Freeform 633">
                <a:extLst>
                  <a:ext uri="{FF2B5EF4-FFF2-40B4-BE49-F238E27FC236}">
                    <a16:creationId xmlns:a16="http://schemas.microsoft.com/office/drawing/2014/main" id="{301A46C4-73E6-43D1-A6A3-0B516FB4E3B9}"/>
                  </a:ext>
                </a:extLst>
              </p:cNvPr>
              <p:cNvSpPr>
                <a:spLocks/>
              </p:cNvSpPr>
              <p:nvPr/>
            </p:nvSpPr>
            <p:spPr bwMode="gray">
              <a:xfrm>
                <a:off x="5575" y="1929"/>
                <a:ext cx="152" cy="117"/>
              </a:xfrm>
              <a:custGeom>
                <a:avLst/>
                <a:gdLst>
                  <a:gd name="T0" fmla="*/ 116 w 124"/>
                  <a:gd name="T1" fmla="*/ 0 h 95"/>
                  <a:gd name="T2" fmla="*/ 0 w 124"/>
                  <a:gd name="T3" fmla="*/ 25 h 95"/>
                  <a:gd name="T4" fmla="*/ 124 w 124"/>
                  <a:gd name="T5" fmla="*/ 7 h 95"/>
                  <a:gd name="T6" fmla="*/ 116 w 124"/>
                  <a:gd name="T7" fmla="*/ 0 h 95"/>
                </a:gdLst>
                <a:ahLst/>
                <a:cxnLst>
                  <a:cxn ang="0">
                    <a:pos x="T0" y="T1"/>
                  </a:cxn>
                  <a:cxn ang="0">
                    <a:pos x="T2" y="T3"/>
                  </a:cxn>
                  <a:cxn ang="0">
                    <a:pos x="T4" y="T5"/>
                  </a:cxn>
                  <a:cxn ang="0">
                    <a:pos x="T6" y="T7"/>
                  </a:cxn>
                </a:cxnLst>
                <a:rect l="0" t="0" r="r" b="b"/>
                <a:pathLst>
                  <a:path w="124" h="95">
                    <a:moveTo>
                      <a:pt x="116" y="0"/>
                    </a:moveTo>
                    <a:cubicBezTo>
                      <a:pt x="77" y="18"/>
                      <a:pt x="47" y="29"/>
                      <a:pt x="0" y="25"/>
                    </a:cubicBezTo>
                    <a:cubicBezTo>
                      <a:pt x="39" y="95"/>
                      <a:pt x="102" y="47"/>
                      <a:pt x="124" y="7"/>
                    </a:cubicBezTo>
                    <a:cubicBezTo>
                      <a:pt x="121" y="5"/>
                      <a:pt x="118" y="3"/>
                      <a:pt x="116" y="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02" name="Freeform 634">
                <a:extLst>
                  <a:ext uri="{FF2B5EF4-FFF2-40B4-BE49-F238E27FC236}">
                    <a16:creationId xmlns:a16="http://schemas.microsoft.com/office/drawing/2014/main" id="{2BDFE3AE-F9AB-4A4F-B535-D5196A835F67}"/>
                  </a:ext>
                </a:extLst>
              </p:cNvPr>
              <p:cNvSpPr>
                <a:spLocks/>
              </p:cNvSpPr>
              <p:nvPr/>
            </p:nvSpPr>
            <p:spPr bwMode="gray">
              <a:xfrm>
                <a:off x="5575" y="1932"/>
                <a:ext cx="148" cy="116"/>
              </a:xfrm>
              <a:custGeom>
                <a:avLst/>
                <a:gdLst>
                  <a:gd name="T0" fmla="*/ 118 w 121"/>
                  <a:gd name="T1" fmla="*/ 0 h 95"/>
                  <a:gd name="T2" fmla="*/ 0 w 121"/>
                  <a:gd name="T3" fmla="*/ 23 h 95"/>
                  <a:gd name="T4" fmla="*/ 121 w 121"/>
                  <a:gd name="T5" fmla="*/ 3 h 95"/>
                  <a:gd name="T6" fmla="*/ 118 w 121"/>
                  <a:gd name="T7" fmla="*/ 0 h 95"/>
                </a:gdLst>
                <a:ahLst/>
                <a:cxnLst>
                  <a:cxn ang="0">
                    <a:pos x="T0" y="T1"/>
                  </a:cxn>
                  <a:cxn ang="0">
                    <a:pos x="T2" y="T3"/>
                  </a:cxn>
                  <a:cxn ang="0">
                    <a:pos x="T4" y="T5"/>
                  </a:cxn>
                  <a:cxn ang="0">
                    <a:pos x="T6" y="T7"/>
                  </a:cxn>
                </a:cxnLst>
                <a:rect l="0" t="0" r="r" b="b"/>
                <a:pathLst>
                  <a:path w="121" h="95">
                    <a:moveTo>
                      <a:pt x="118" y="0"/>
                    </a:moveTo>
                    <a:cubicBezTo>
                      <a:pt x="82" y="21"/>
                      <a:pt x="48" y="27"/>
                      <a:pt x="0" y="23"/>
                    </a:cubicBezTo>
                    <a:cubicBezTo>
                      <a:pt x="40" y="95"/>
                      <a:pt x="93" y="37"/>
                      <a:pt x="121" y="3"/>
                    </a:cubicBezTo>
                    <a:cubicBezTo>
                      <a:pt x="120" y="2"/>
                      <a:pt x="119" y="1"/>
                      <a:pt x="11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03" name="Freeform 635">
                <a:extLst>
                  <a:ext uri="{FF2B5EF4-FFF2-40B4-BE49-F238E27FC236}">
                    <a16:creationId xmlns:a16="http://schemas.microsoft.com/office/drawing/2014/main" id="{A8495F01-5B21-43C1-9A44-51352F572A15}"/>
                  </a:ext>
                </a:extLst>
              </p:cNvPr>
              <p:cNvSpPr>
                <a:spLocks/>
              </p:cNvSpPr>
              <p:nvPr/>
            </p:nvSpPr>
            <p:spPr bwMode="gray">
              <a:xfrm>
                <a:off x="5592" y="1970"/>
                <a:ext cx="99" cy="49"/>
              </a:xfrm>
              <a:custGeom>
                <a:avLst/>
                <a:gdLst>
                  <a:gd name="T0" fmla="*/ 0 w 81"/>
                  <a:gd name="T1" fmla="*/ 12 h 40"/>
                  <a:gd name="T2" fmla="*/ 81 w 81"/>
                  <a:gd name="T3" fmla="*/ 0 h 40"/>
                  <a:gd name="T4" fmla="*/ 0 w 81"/>
                  <a:gd name="T5" fmla="*/ 12 h 40"/>
                </a:gdLst>
                <a:ahLst/>
                <a:cxnLst>
                  <a:cxn ang="0">
                    <a:pos x="T0" y="T1"/>
                  </a:cxn>
                  <a:cxn ang="0">
                    <a:pos x="T2" y="T3"/>
                  </a:cxn>
                  <a:cxn ang="0">
                    <a:pos x="T4" y="T5"/>
                  </a:cxn>
                </a:cxnLst>
                <a:rect l="0" t="0" r="r" b="b"/>
                <a:pathLst>
                  <a:path w="81" h="40">
                    <a:moveTo>
                      <a:pt x="0" y="12"/>
                    </a:moveTo>
                    <a:cubicBezTo>
                      <a:pt x="27" y="40"/>
                      <a:pt x="57" y="23"/>
                      <a:pt x="81" y="0"/>
                    </a:cubicBezTo>
                    <a:cubicBezTo>
                      <a:pt x="46" y="18"/>
                      <a:pt x="19" y="17"/>
                      <a:pt x="0" y="12"/>
                    </a:cubicBezTo>
                    <a:close/>
                  </a:path>
                </a:pathLst>
              </a:custGeom>
              <a:solidFill>
                <a:srgbClr val="8E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04" name="Freeform 636">
                <a:extLst>
                  <a:ext uri="{FF2B5EF4-FFF2-40B4-BE49-F238E27FC236}">
                    <a16:creationId xmlns:a16="http://schemas.microsoft.com/office/drawing/2014/main" id="{AFE69168-7D53-4BDF-98B2-B73ED8CB5A39}"/>
                  </a:ext>
                </a:extLst>
              </p:cNvPr>
              <p:cNvSpPr>
                <a:spLocks/>
              </p:cNvSpPr>
              <p:nvPr/>
            </p:nvSpPr>
            <p:spPr bwMode="gray">
              <a:xfrm>
                <a:off x="5713" y="1921"/>
                <a:ext cx="22" cy="22"/>
              </a:xfrm>
              <a:custGeom>
                <a:avLst/>
                <a:gdLst>
                  <a:gd name="T0" fmla="*/ 0 w 18"/>
                  <a:gd name="T1" fmla="*/ 0 h 18"/>
                  <a:gd name="T2" fmla="*/ 18 w 18"/>
                  <a:gd name="T3" fmla="*/ 18 h 18"/>
                  <a:gd name="T4" fmla="*/ 0 w 18"/>
                  <a:gd name="T5" fmla="*/ 0 h 18"/>
                </a:gdLst>
                <a:ahLst/>
                <a:cxnLst>
                  <a:cxn ang="0">
                    <a:pos x="T0" y="T1"/>
                  </a:cxn>
                  <a:cxn ang="0">
                    <a:pos x="T2" y="T3"/>
                  </a:cxn>
                  <a:cxn ang="0">
                    <a:pos x="T4" y="T5"/>
                  </a:cxn>
                </a:cxnLst>
                <a:rect l="0" t="0" r="r" b="b"/>
                <a:pathLst>
                  <a:path w="18" h="18">
                    <a:moveTo>
                      <a:pt x="0" y="0"/>
                    </a:moveTo>
                    <a:cubicBezTo>
                      <a:pt x="0" y="0"/>
                      <a:pt x="3" y="14"/>
                      <a:pt x="18" y="18"/>
                    </a:cubicBezTo>
                    <a:cubicBezTo>
                      <a:pt x="15" y="13"/>
                      <a:pt x="12" y="4"/>
                      <a:pt x="0" y="0"/>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05" name="Freeform 637">
                <a:extLst>
                  <a:ext uri="{FF2B5EF4-FFF2-40B4-BE49-F238E27FC236}">
                    <a16:creationId xmlns:a16="http://schemas.microsoft.com/office/drawing/2014/main" id="{DE3BA368-615A-41BC-AB74-84F1697182F8}"/>
                  </a:ext>
                </a:extLst>
              </p:cNvPr>
              <p:cNvSpPr>
                <a:spLocks/>
              </p:cNvSpPr>
              <p:nvPr/>
            </p:nvSpPr>
            <p:spPr bwMode="gray">
              <a:xfrm>
                <a:off x="5563" y="1749"/>
                <a:ext cx="63" cy="173"/>
              </a:xfrm>
              <a:custGeom>
                <a:avLst/>
                <a:gdLst>
                  <a:gd name="T0" fmla="*/ 3 w 52"/>
                  <a:gd name="T1" fmla="*/ 124 h 141"/>
                  <a:gd name="T2" fmla="*/ 4 w 52"/>
                  <a:gd name="T3" fmla="*/ 104 h 141"/>
                  <a:gd name="T4" fmla="*/ 8 w 52"/>
                  <a:gd name="T5" fmla="*/ 100 h 141"/>
                  <a:gd name="T6" fmla="*/ 43 w 52"/>
                  <a:gd name="T7" fmla="*/ 0 h 141"/>
                  <a:gd name="T8" fmla="*/ 16 w 52"/>
                  <a:gd name="T9" fmla="*/ 107 h 141"/>
                  <a:gd name="T10" fmla="*/ 13 w 52"/>
                  <a:gd name="T11" fmla="*/ 110 h 141"/>
                  <a:gd name="T12" fmla="*/ 13 w 52"/>
                  <a:gd name="T13" fmla="*/ 119 h 141"/>
                  <a:gd name="T14" fmla="*/ 47 w 52"/>
                  <a:gd name="T15" fmla="*/ 135 h 141"/>
                  <a:gd name="T16" fmla="*/ 3 w 52"/>
                  <a:gd name="T17" fmla="*/ 12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41">
                    <a:moveTo>
                      <a:pt x="3" y="124"/>
                    </a:moveTo>
                    <a:cubicBezTo>
                      <a:pt x="0" y="118"/>
                      <a:pt x="0" y="110"/>
                      <a:pt x="4" y="104"/>
                    </a:cubicBezTo>
                    <a:cubicBezTo>
                      <a:pt x="5" y="103"/>
                      <a:pt x="6" y="102"/>
                      <a:pt x="8" y="100"/>
                    </a:cubicBezTo>
                    <a:cubicBezTo>
                      <a:pt x="18" y="89"/>
                      <a:pt x="44" y="63"/>
                      <a:pt x="43" y="0"/>
                    </a:cubicBezTo>
                    <a:cubicBezTo>
                      <a:pt x="52" y="63"/>
                      <a:pt x="27" y="95"/>
                      <a:pt x="16" y="107"/>
                    </a:cubicBezTo>
                    <a:cubicBezTo>
                      <a:pt x="15" y="108"/>
                      <a:pt x="14" y="109"/>
                      <a:pt x="13" y="110"/>
                    </a:cubicBezTo>
                    <a:cubicBezTo>
                      <a:pt x="11" y="113"/>
                      <a:pt x="11" y="116"/>
                      <a:pt x="13" y="119"/>
                    </a:cubicBezTo>
                    <a:cubicBezTo>
                      <a:pt x="16" y="124"/>
                      <a:pt x="23" y="132"/>
                      <a:pt x="47" y="135"/>
                    </a:cubicBezTo>
                    <a:cubicBezTo>
                      <a:pt x="33" y="141"/>
                      <a:pt x="9" y="135"/>
                      <a:pt x="3" y="124"/>
                    </a:cubicBezTo>
                    <a:close/>
                  </a:path>
                </a:pathLst>
              </a:custGeom>
              <a:solidFill>
                <a:srgbClr val="E3AA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06" name="Freeform 638">
                <a:extLst>
                  <a:ext uri="{FF2B5EF4-FFF2-40B4-BE49-F238E27FC236}">
                    <a16:creationId xmlns:a16="http://schemas.microsoft.com/office/drawing/2014/main" id="{3F3D027A-D3F1-421B-9375-0571623FBBB4}"/>
                  </a:ext>
                </a:extLst>
              </p:cNvPr>
              <p:cNvSpPr>
                <a:spLocks/>
              </p:cNvSpPr>
              <p:nvPr/>
            </p:nvSpPr>
            <p:spPr bwMode="gray">
              <a:xfrm>
                <a:off x="5465" y="1366"/>
                <a:ext cx="634" cy="651"/>
              </a:xfrm>
              <a:custGeom>
                <a:avLst/>
                <a:gdLst>
                  <a:gd name="T0" fmla="*/ 451 w 518"/>
                  <a:gd name="T1" fmla="*/ 129 h 532"/>
                  <a:gd name="T2" fmla="*/ 292 w 518"/>
                  <a:gd name="T3" fmla="*/ 22 h 532"/>
                  <a:gd name="T4" fmla="*/ 157 w 518"/>
                  <a:gd name="T5" fmla="*/ 6 h 532"/>
                  <a:gd name="T6" fmla="*/ 174 w 518"/>
                  <a:gd name="T7" fmla="*/ 30 h 532"/>
                  <a:gd name="T8" fmla="*/ 66 w 518"/>
                  <a:gd name="T9" fmla="*/ 45 h 532"/>
                  <a:gd name="T10" fmla="*/ 95 w 518"/>
                  <a:gd name="T11" fmla="*/ 63 h 532"/>
                  <a:gd name="T12" fmla="*/ 0 w 518"/>
                  <a:gd name="T13" fmla="*/ 119 h 532"/>
                  <a:gd name="T14" fmla="*/ 30 w 518"/>
                  <a:gd name="T15" fmla="*/ 150 h 532"/>
                  <a:gd name="T16" fmla="*/ 29 w 518"/>
                  <a:gd name="T17" fmla="*/ 153 h 532"/>
                  <a:gd name="T18" fmla="*/ 276 w 518"/>
                  <a:gd name="T19" fmla="*/ 134 h 532"/>
                  <a:gd name="T20" fmla="*/ 324 w 518"/>
                  <a:gd name="T21" fmla="*/ 348 h 532"/>
                  <a:gd name="T22" fmla="*/ 313 w 518"/>
                  <a:gd name="T23" fmla="*/ 532 h 532"/>
                  <a:gd name="T24" fmla="*/ 451 w 518"/>
                  <a:gd name="T25" fmla="*/ 12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8" h="532">
                    <a:moveTo>
                      <a:pt x="451" y="129"/>
                    </a:moveTo>
                    <a:cubicBezTo>
                      <a:pt x="423" y="64"/>
                      <a:pt x="360" y="31"/>
                      <a:pt x="292" y="22"/>
                    </a:cubicBezTo>
                    <a:cubicBezTo>
                      <a:pt x="259" y="2"/>
                      <a:pt x="158" y="0"/>
                      <a:pt x="157" y="6"/>
                    </a:cubicBezTo>
                    <a:cubicBezTo>
                      <a:pt x="155" y="12"/>
                      <a:pt x="162" y="27"/>
                      <a:pt x="174" y="30"/>
                    </a:cubicBezTo>
                    <a:cubicBezTo>
                      <a:pt x="145" y="25"/>
                      <a:pt x="66" y="41"/>
                      <a:pt x="66" y="45"/>
                    </a:cubicBezTo>
                    <a:cubicBezTo>
                      <a:pt x="66" y="50"/>
                      <a:pt x="75" y="66"/>
                      <a:pt x="95" y="63"/>
                    </a:cubicBezTo>
                    <a:cubicBezTo>
                      <a:pt x="85" y="68"/>
                      <a:pt x="0" y="115"/>
                      <a:pt x="0" y="119"/>
                    </a:cubicBezTo>
                    <a:cubicBezTo>
                      <a:pt x="1" y="130"/>
                      <a:pt x="14" y="142"/>
                      <a:pt x="30" y="150"/>
                    </a:cubicBezTo>
                    <a:cubicBezTo>
                      <a:pt x="29" y="151"/>
                      <a:pt x="29" y="152"/>
                      <a:pt x="29" y="153"/>
                    </a:cubicBezTo>
                    <a:cubicBezTo>
                      <a:pt x="128" y="190"/>
                      <a:pt x="241" y="96"/>
                      <a:pt x="276" y="134"/>
                    </a:cubicBezTo>
                    <a:cubicBezTo>
                      <a:pt x="324" y="185"/>
                      <a:pt x="276" y="325"/>
                      <a:pt x="324" y="348"/>
                    </a:cubicBezTo>
                    <a:cubicBezTo>
                      <a:pt x="322" y="389"/>
                      <a:pt x="316" y="476"/>
                      <a:pt x="313" y="532"/>
                    </a:cubicBezTo>
                    <a:cubicBezTo>
                      <a:pt x="382" y="501"/>
                      <a:pt x="518" y="351"/>
                      <a:pt x="451" y="129"/>
                    </a:cubicBezTo>
                    <a:close/>
                  </a:path>
                </a:pathLst>
              </a:custGeom>
              <a:solidFill>
                <a:srgbClr val="6B3F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207" name="Freeform 639">
                <a:extLst>
                  <a:ext uri="{FF2B5EF4-FFF2-40B4-BE49-F238E27FC236}">
                    <a16:creationId xmlns:a16="http://schemas.microsoft.com/office/drawing/2014/main" id="{3EC0A859-14AE-4CC2-89D7-5EB81000E9BC}"/>
                  </a:ext>
                </a:extLst>
              </p:cNvPr>
              <p:cNvSpPr>
                <a:spLocks/>
              </p:cNvSpPr>
              <p:nvPr/>
            </p:nvSpPr>
            <p:spPr bwMode="gray">
              <a:xfrm>
                <a:off x="5852" y="1752"/>
                <a:ext cx="82" cy="154"/>
              </a:xfrm>
              <a:custGeom>
                <a:avLst/>
                <a:gdLst>
                  <a:gd name="T0" fmla="*/ 4 w 67"/>
                  <a:gd name="T1" fmla="*/ 33 h 126"/>
                  <a:gd name="T2" fmla="*/ 0 w 67"/>
                  <a:gd name="T3" fmla="*/ 114 h 126"/>
                  <a:gd name="T4" fmla="*/ 4 w 67"/>
                  <a:gd name="T5" fmla="*/ 33 h 126"/>
                </a:gdLst>
                <a:ahLst/>
                <a:cxnLst>
                  <a:cxn ang="0">
                    <a:pos x="T0" y="T1"/>
                  </a:cxn>
                  <a:cxn ang="0">
                    <a:pos x="T2" y="T3"/>
                  </a:cxn>
                  <a:cxn ang="0">
                    <a:pos x="T4" y="T5"/>
                  </a:cxn>
                </a:cxnLst>
                <a:rect l="0" t="0" r="r" b="b"/>
                <a:pathLst>
                  <a:path w="67" h="126">
                    <a:moveTo>
                      <a:pt x="4" y="33"/>
                    </a:moveTo>
                    <a:cubicBezTo>
                      <a:pt x="62" y="0"/>
                      <a:pt x="67" y="126"/>
                      <a:pt x="0" y="114"/>
                    </a:cubicBezTo>
                    <a:cubicBezTo>
                      <a:pt x="2" y="82"/>
                      <a:pt x="3" y="52"/>
                      <a:pt x="4" y="33"/>
                    </a:cubicBezTo>
                    <a:close/>
                  </a:path>
                </a:pathLst>
              </a:custGeom>
              <a:solidFill>
                <a:srgbClr val="F9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grpSp>
        <p:pic>
          <p:nvPicPr>
            <p:cNvPr id="3" name="Picture 2">
              <a:extLst>
                <a:ext uri="{FF2B5EF4-FFF2-40B4-BE49-F238E27FC236}">
                  <a16:creationId xmlns:a16="http://schemas.microsoft.com/office/drawing/2014/main" id="{13BEB1F3-32AB-4FCC-99EF-AD3169F5B5BF}"/>
                </a:ext>
              </a:extLst>
            </p:cNvPr>
            <p:cNvPicPr>
              <a:picLocks noChangeAspect="1"/>
            </p:cNvPicPr>
            <p:nvPr/>
          </p:nvPicPr>
          <p:blipFill>
            <a:blip r:embed="rId14"/>
            <a:stretch>
              <a:fillRect/>
            </a:stretch>
          </p:blipFill>
          <p:spPr>
            <a:xfrm>
              <a:off x="5714855" y="3346365"/>
              <a:ext cx="1170533" cy="932769"/>
            </a:xfrm>
            <a:prstGeom prst="rect">
              <a:avLst/>
            </a:prstGeom>
          </p:spPr>
        </p:pic>
      </p:grpSp>
    </p:spTree>
    <p:extLst>
      <p:ext uri="{BB962C8B-B14F-4D97-AF65-F5344CB8AC3E}">
        <p14:creationId xmlns:p14="http://schemas.microsoft.com/office/powerpoint/2010/main" val="3379379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748EF149-F81C-4F9D-8CA7-44BE62570EB4}"/>
              </a:ext>
            </a:extLst>
          </p:cNvPr>
          <p:cNvSpPr/>
          <p:nvPr/>
        </p:nvSpPr>
        <p:spPr>
          <a:xfrm>
            <a:off x="169026" y="124792"/>
            <a:ext cx="5926974" cy="584775"/>
          </a:xfrm>
          <a:prstGeom prst="rect">
            <a:avLst/>
          </a:prstGeom>
          <a:solidFill>
            <a:srgbClr val="062F8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en-US" sz="3200" b="1" dirty="0">
                <a:solidFill>
                  <a:schemeClr val="bg1">
                    <a:lumMod val="95000"/>
                  </a:schemeClr>
                </a:solidFill>
              </a:rPr>
              <a:t>RPS Flow Process </a:t>
            </a:r>
          </a:p>
        </p:txBody>
      </p:sp>
      <p:grpSp>
        <p:nvGrpSpPr>
          <p:cNvPr id="15" name="Group 14">
            <a:extLst>
              <a:ext uri="{FF2B5EF4-FFF2-40B4-BE49-F238E27FC236}">
                <a16:creationId xmlns:a16="http://schemas.microsoft.com/office/drawing/2014/main" id="{68649407-8DB8-4922-B7F9-FB7929C2B075}"/>
              </a:ext>
            </a:extLst>
          </p:cNvPr>
          <p:cNvGrpSpPr/>
          <p:nvPr/>
        </p:nvGrpSpPr>
        <p:grpSpPr>
          <a:xfrm>
            <a:off x="8229185" y="1394460"/>
            <a:ext cx="3688495" cy="4606802"/>
            <a:chOff x="5440265" y="1394460"/>
            <a:chExt cx="3688495" cy="4606802"/>
          </a:xfrm>
        </p:grpSpPr>
        <p:grpSp>
          <p:nvGrpSpPr>
            <p:cNvPr id="43" name="Group 42">
              <a:extLst>
                <a:ext uri="{FF2B5EF4-FFF2-40B4-BE49-F238E27FC236}">
                  <a16:creationId xmlns:a16="http://schemas.microsoft.com/office/drawing/2014/main" id="{2EEF2A57-1146-46B6-AC23-289646B41C49}"/>
                </a:ext>
              </a:extLst>
            </p:cNvPr>
            <p:cNvGrpSpPr/>
            <p:nvPr/>
          </p:nvGrpSpPr>
          <p:grpSpPr>
            <a:xfrm flipH="1">
              <a:off x="5440265" y="1394460"/>
              <a:ext cx="3688495" cy="4606802"/>
              <a:chOff x="344972" y="1890588"/>
              <a:chExt cx="3541228" cy="4342908"/>
            </a:xfrm>
          </p:grpSpPr>
          <p:sp>
            <p:nvSpPr>
              <p:cNvPr id="44" name="Wave 43">
                <a:extLst>
                  <a:ext uri="{FF2B5EF4-FFF2-40B4-BE49-F238E27FC236}">
                    <a16:creationId xmlns:a16="http://schemas.microsoft.com/office/drawing/2014/main" id="{EA111319-8F0C-47D1-80A5-4AD6E1C26969}"/>
                  </a:ext>
                </a:extLst>
              </p:cNvPr>
              <p:cNvSpPr/>
              <p:nvPr/>
            </p:nvSpPr>
            <p:spPr>
              <a:xfrm rot="5400000">
                <a:off x="-31190" y="2312332"/>
                <a:ext cx="4293551" cy="3541228"/>
              </a:xfrm>
              <a:prstGeom prst="wave">
                <a:avLst>
                  <a:gd name="adj1" fmla="val 12500"/>
                  <a:gd name="adj2" fmla="val 0"/>
                </a:avLst>
              </a:prstGeom>
              <a:solidFill>
                <a:srgbClr val="062F8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Wave 44">
                <a:extLst>
                  <a:ext uri="{FF2B5EF4-FFF2-40B4-BE49-F238E27FC236}">
                    <a16:creationId xmlns:a16="http://schemas.microsoft.com/office/drawing/2014/main" id="{1EDFAA8D-7A44-4E30-8339-DF570BF23CDB}"/>
                  </a:ext>
                </a:extLst>
              </p:cNvPr>
              <p:cNvSpPr/>
              <p:nvPr/>
            </p:nvSpPr>
            <p:spPr>
              <a:xfrm rot="4926856">
                <a:off x="-620908" y="3303880"/>
                <a:ext cx="4342908" cy="1516324"/>
              </a:xfrm>
              <a:prstGeom prst="wave">
                <a:avLst>
                  <a:gd name="adj1" fmla="val 20000"/>
                  <a:gd name="adj2" fmla="val -10000"/>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Прямоугольник 6">
                <a:extLst>
                  <a:ext uri="{FF2B5EF4-FFF2-40B4-BE49-F238E27FC236}">
                    <a16:creationId xmlns:a16="http://schemas.microsoft.com/office/drawing/2014/main" id="{AD8AF708-80AF-43F2-9AAE-01A940F94595}"/>
                  </a:ext>
                </a:extLst>
              </p:cNvPr>
              <p:cNvSpPr/>
              <p:nvPr/>
            </p:nvSpPr>
            <p:spPr>
              <a:xfrm>
                <a:off x="1090257" y="2050148"/>
                <a:ext cx="468398" cy="707886"/>
              </a:xfrm>
              <a:prstGeom prst="rect">
                <a:avLst/>
              </a:prstGeom>
            </p:spPr>
            <p:txBody>
              <a:bodyPr wrap="square">
                <a:spAutoFit/>
              </a:bodyPr>
              <a:lstStyle/>
              <a:p>
                <a:endParaRPr lang="ru-RU" sz="4000" dirty="0">
                  <a:solidFill>
                    <a:schemeClr val="bg1"/>
                  </a:solidFill>
                </a:endParaRPr>
              </a:p>
            </p:txBody>
          </p:sp>
        </p:grpSp>
        <p:grpSp>
          <p:nvGrpSpPr>
            <p:cNvPr id="13" name="Group 12">
              <a:extLst>
                <a:ext uri="{FF2B5EF4-FFF2-40B4-BE49-F238E27FC236}">
                  <a16:creationId xmlns:a16="http://schemas.microsoft.com/office/drawing/2014/main" id="{77B63D7E-EDA8-49D5-95EE-34ED5F419841}"/>
                </a:ext>
              </a:extLst>
            </p:cNvPr>
            <p:cNvGrpSpPr/>
            <p:nvPr/>
          </p:nvGrpSpPr>
          <p:grpSpPr>
            <a:xfrm>
              <a:off x="5849848" y="2512372"/>
              <a:ext cx="2969265" cy="3304263"/>
              <a:chOff x="5000862" y="2952510"/>
              <a:chExt cx="2850714" cy="3114989"/>
            </a:xfrm>
          </p:grpSpPr>
          <p:pic>
            <p:nvPicPr>
              <p:cNvPr id="59" name="Picture 58">
                <a:extLst>
                  <a:ext uri="{FF2B5EF4-FFF2-40B4-BE49-F238E27FC236}">
                    <a16:creationId xmlns:a16="http://schemas.microsoft.com/office/drawing/2014/main" id="{D1FF3144-B7AB-4ECF-96EF-678F57F3E4E9}"/>
                  </a:ext>
                </a:extLst>
              </p:cNvPr>
              <p:cNvPicPr>
                <a:picLocks noChangeAspect="1"/>
              </p:cNvPicPr>
              <p:nvPr/>
            </p:nvPicPr>
            <p:blipFill>
              <a:blip r:embed="rId3">
                <a:lum bright="70000" contrast="-70000"/>
              </a:blip>
              <a:stretch>
                <a:fillRect/>
              </a:stretch>
            </p:blipFill>
            <p:spPr>
              <a:xfrm>
                <a:off x="5000862" y="2952510"/>
                <a:ext cx="2258012" cy="365957"/>
              </a:xfrm>
              <a:prstGeom prst="rect">
                <a:avLst/>
              </a:prstGeom>
            </p:spPr>
          </p:pic>
          <p:pic>
            <p:nvPicPr>
              <p:cNvPr id="60" name="Picture 59">
                <a:extLst>
                  <a:ext uri="{FF2B5EF4-FFF2-40B4-BE49-F238E27FC236}">
                    <a16:creationId xmlns:a16="http://schemas.microsoft.com/office/drawing/2014/main" id="{DC52DF94-790B-4310-A33F-7F4042FDEB4D}"/>
                  </a:ext>
                </a:extLst>
              </p:cNvPr>
              <p:cNvPicPr>
                <a:picLocks noChangeAspect="1"/>
              </p:cNvPicPr>
              <p:nvPr/>
            </p:nvPicPr>
            <p:blipFill>
              <a:blip r:embed="rId4">
                <a:lum bright="70000" contrast="-70000"/>
              </a:blip>
              <a:stretch>
                <a:fillRect/>
              </a:stretch>
            </p:blipFill>
            <p:spPr>
              <a:xfrm>
                <a:off x="5315936" y="3553108"/>
                <a:ext cx="1965064" cy="365957"/>
              </a:xfrm>
              <a:prstGeom prst="rect">
                <a:avLst/>
              </a:prstGeom>
            </p:spPr>
          </p:pic>
          <p:pic>
            <p:nvPicPr>
              <p:cNvPr id="61" name="Picture 60">
                <a:extLst>
                  <a:ext uri="{FF2B5EF4-FFF2-40B4-BE49-F238E27FC236}">
                    <a16:creationId xmlns:a16="http://schemas.microsoft.com/office/drawing/2014/main" id="{C2B860FD-F003-4603-8FEA-B5608F083D70}"/>
                  </a:ext>
                </a:extLst>
              </p:cNvPr>
              <p:cNvPicPr>
                <a:picLocks noChangeAspect="1"/>
              </p:cNvPicPr>
              <p:nvPr/>
            </p:nvPicPr>
            <p:blipFill>
              <a:blip r:embed="rId5">
                <a:lum bright="70000" contrast="-70000"/>
              </a:blip>
              <a:stretch>
                <a:fillRect/>
              </a:stretch>
            </p:blipFill>
            <p:spPr>
              <a:xfrm>
                <a:off x="5465680" y="4209590"/>
                <a:ext cx="2233472" cy="356779"/>
              </a:xfrm>
              <a:prstGeom prst="rect">
                <a:avLst/>
              </a:prstGeom>
            </p:spPr>
          </p:pic>
          <p:grpSp>
            <p:nvGrpSpPr>
              <p:cNvPr id="67" name="Group 66">
                <a:extLst>
                  <a:ext uri="{FF2B5EF4-FFF2-40B4-BE49-F238E27FC236}">
                    <a16:creationId xmlns:a16="http://schemas.microsoft.com/office/drawing/2014/main" id="{E79FCF5D-36A8-4236-94A5-150D0C95A8D0}"/>
                  </a:ext>
                </a:extLst>
              </p:cNvPr>
              <p:cNvGrpSpPr/>
              <p:nvPr/>
            </p:nvGrpSpPr>
            <p:grpSpPr>
              <a:xfrm>
                <a:off x="5618100" y="4938412"/>
                <a:ext cx="2233476" cy="557186"/>
                <a:chOff x="-8705962" y="4490449"/>
                <a:chExt cx="2077240" cy="710776"/>
              </a:xfrm>
            </p:grpSpPr>
            <p:sp>
              <p:nvSpPr>
                <p:cNvPr id="80" name="TextBox 79">
                  <a:extLst>
                    <a:ext uri="{FF2B5EF4-FFF2-40B4-BE49-F238E27FC236}">
                      <a16:creationId xmlns:a16="http://schemas.microsoft.com/office/drawing/2014/main" id="{AC383818-A562-4DC1-90AE-915CC9741C84}"/>
                    </a:ext>
                  </a:extLst>
                </p:cNvPr>
                <p:cNvSpPr txBox="1"/>
                <p:nvPr/>
              </p:nvSpPr>
              <p:spPr>
                <a:xfrm>
                  <a:off x="-8198148" y="4517863"/>
                  <a:ext cx="1569426" cy="68336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rPr>
                    <a:t> Level 1 Schedule</a:t>
                  </a:r>
                </a:p>
              </p:txBody>
            </p:sp>
            <p:pic>
              <p:nvPicPr>
                <p:cNvPr id="81" name="Picture 80">
                  <a:extLst>
                    <a:ext uri="{FF2B5EF4-FFF2-40B4-BE49-F238E27FC236}">
                      <a16:creationId xmlns:a16="http://schemas.microsoft.com/office/drawing/2014/main" id="{2E5DC6B1-6873-4063-B7CD-B3B392A71F99}"/>
                    </a:ext>
                  </a:extLst>
                </p:cNvPr>
                <p:cNvPicPr>
                  <a:picLocks noChangeAspect="1"/>
                </p:cNvPicPr>
                <p:nvPr/>
              </p:nvPicPr>
              <p:blipFill>
                <a:blip r:embed="rId6"/>
                <a:stretch>
                  <a:fillRect/>
                </a:stretch>
              </p:blipFill>
              <p:spPr>
                <a:xfrm>
                  <a:off x="-8705962" y="4490449"/>
                  <a:ext cx="443677" cy="443674"/>
                </a:xfrm>
                <a:prstGeom prst="rect">
                  <a:avLst/>
                </a:prstGeom>
              </p:spPr>
            </p:pic>
          </p:grpSp>
          <p:grpSp>
            <p:nvGrpSpPr>
              <p:cNvPr id="102" name="Group 66">
                <a:extLst>
                  <a:ext uri="{FF2B5EF4-FFF2-40B4-BE49-F238E27FC236}">
                    <a16:creationId xmlns:a16="http://schemas.microsoft.com/office/drawing/2014/main" id="{D0631AAC-CDAC-41A9-85E1-50462A21E7A8}"/>
                  </a:ext>
                </a:extLst>
              </p:cNvPr>
              <p:cNvGrpSpPr/>
              <p:nvPr/>
            </p:nvGrpSpPr>
            <p:grpSpPr>
              <a:xfrm>
                <a:off x="5590101" y="5687827"/>
                <a:ext cx="2138380" cy="379672"/>
                <a:chOff x="-4740386" y="600008"/>
                <a:chExt cx="2289895" cy="443676"/>
              </a:xfrm>
            </p:grpSpPr>
            <p:sp>
              <p:nvSpPr>
                <p:cNvPr id="103" name="TextBox 102">
                  <a:extLst>
                    <a:ext uri="{FF2B5EF4-FFF2-40B4-BE49-F238E27FC236}">
                      <a16:creationId xmlns:a16="http://schemas.microsoft.com/office/drawing/2014/main" id="{94379F3A-F3FD-4260-886F-1D322CAFE146}"/>
                    </a:ext>
                  </a:extLst>
                </p:cNvPr>
                <p:cNvSpPr txBox="1"/>
                <p:nvPr/>
              </p:nvSpPr>
              <p:spPr>
                <a:xfrm>
                  <a:off x="-4257523" y="610577"/>
                  <a:ext cx="1807032" cy="3368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rPr>
                    <a:t>Level </a:t>
                  </a:r>
                  <a:r>
                    <a:rPr kumimoji="0" lang="ru-RU" sz="1600" b="0" i="0" u="none" strike="noStrike" kern="0" cap="none" spc="0" normalizeH="0" baseline="0" noProof="0" dirty="0">
                      <a:ln>
                        <a:noFill/>
                      </a:ln>
                      <a:solidFill>
                        <a:prstClr val="white"/>
                      </a:solidFill>
                      <a:effectLst/>
                      <a:uLnTx/>
                      <a:uFillTx/>
                      <a:latin typeface="Calibri" panose="020F0502020204030204"/>
                    </a:rPr>
                    <a:t>2</a:t>
                  </a:r>
                  <a:r>
                    <a:rPr kumimoji="0" lang="en-US" sz="1600" b="0" i="0" u="none" strike="noStrike" kern="0" cap="none" spc="0" normalizeH="0" baseline="0" noProof="0" dirty="0">
                      <a:ln>
                        <a:noFill/>
                      </a:ln>
                      <a:solidFill>
                        <a:prstClr val="white"/>
                      </a:solidFill>
                      <a:effectLst/>
                      <a:uLnTx/>
                      <a:uFillTx/>
                      <a:latin typeface="Calibri" panose="020F0502020204030204"/>
                    </a:rPr>
                    <a:t> Schedule</a:t>
                  </a:r>
                </a:p>
              </p:txBody>
            </p:sp>
            <p:pic>
              <p:nvPicPr>
                <p:cNvPr id="104" name="Picture 80">
                  <a:extLst>
                    <a:ext uri="{FF2B5EF4-FFF2-40B4-BE49-F238E27FC236}">
                      <a16:creationId xmlns:a16="http://schemas.microsoft.com/office/drawing/2014/main" id="{54E6948C-8CC0-43EC-8AA5-6FF43C02BC04}"/>
                    </a:ext>
                  </a:extLst>
                </p:cNvPr>
                <p:cNvPicPr>
                  <a:picLocks noChangeAspect="1"/>
                </p:cNvPicPr>
                <p:nvPr/>
              </p:nvPicPr>
              <p:blipFill>
                <a:blip r:embed="rId6"/>
                <a:stretch>
                  <a:fillRect/>
                </a:stretch>
              </p:blipFill>
              <p:spPr>
                <a:xfrm>
                  <a:off x="-4740386" y="600008"/>
                  <a:ext cx="443677" cy="443676"/>
                </a:xfrm>
                <a:prstGeom prst="rect">
                  <a:avLst/>
                </a:prstGeom>
              </p:spPr>
            </p:pic>
          </p:grpSp>
        </p:grpSp>
        <p:sp>
          <p:nvSpPr>
            <p:cNvPr id="109" name="Прямоугольник 108">
              <a:extLst>
                <a:ext uri="{FF2B5EF4-FFF2-40B4-BE49-F238E27FC236}">
                  <a16:creationId xmlns:a16="http://schemas.microsoft.com/office/drawing/2014/main" id="{F6614100-F478-4289-B09A-33375D6FA28B}"/>
                </a:ext>
              </a:extLst>
            </p:cNvPr>
            <p:cNvSpPr/>
            <p:nvPr/>
          </p:nvSpPr>
          <p:spPr>
            <a:xfrm>
              <a:off x="5491653" y="1662413"/>
              <a:ext cx="192413" cy="750901"/>
            </a:xfrm>
            <a:prstGeom prst="rect">
              <a:avLst/>
            </a:prstGeom>
          </p:spPr>
          <p:txBody>
            <a:bodyPr wrap="none">
              <a:spAutoFit/>
            </a:bodyPr>
            <a:lstStyle/>
            <a:p>
              <a:endParaRPr lang="ru-RU" sz="4000" dirty="0">
                <a:solidFill>
                  <a:schemeClr val="bg1"/>
                </a:solidFill>
              </a:endParaRPr>
            </a:p>
          </p:txBody>
        </p:sp>
      </p:grpSp>
      <p:sp>
        <p:nvSpPr>
          <p:cNvPr id="9" name="Wave 8">
            <a:extLst>
              <a:ext uri="{FF2B5EF4-FFF2-40B4-BE49-F238E27FC236}">
                <a16:creationId xmlns:a16="http://schemas.microsoft.com/office/drawing/2014/main" id="{FA1D2940-728A-4757-8AEE-1076ECB808EB}"/>
              </a:ext>
            </a:extLst>
          </p:cNvPr>
          <p:cNvSpPr/>
          <p:nvPr/>
        </p:nvSpPr>
        <p:spPr>
          <a:xfrm rot="5400000">
            <a:off x="-217544" y="1907667"/>
            <a:ext cx="4554446" cy="3688495"/>
          </a:xfrm>
          <a:prstGeom prst="wave">
            <a:avLst>
              <a:gd name="adj1" fmla="val 12500"/>
              <a:gd name="adj2" fmla="val 0"/>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Wave 10">
            <a:extLst>
              <a:ext uri="{FF2B5EF4-FFF2-40B4-BE49-F238E27FC236}">
                <a16:creationId xmlns:a16="http://schemas.microsoft.com/office/drawing/2014/main" id="{3840AF1C-E7EE-416A-BD32-D72D2A255C2D}"/>
              </a:ext>
            </a:extLst>
          </p:cNvPr>
          <p:cNvSpPr/>
          <p:nvPr/>
        </p:nvSpPr>
        <p:spPr>
          <a:xfrm rot="4979210">
            <a:off x="347047" y="2969885"/>
            <a:ext cx="4612382" cy="1576617"/>
          </a:xfrm>
          <a:prstGeom prst="wave">
            <a:avLst>
              <a:gd name="adj1" fmla="val 20000"/>
              <a:gd name="adj2" fmla="val -10000"/>
            </a:avLst>
          </a:prstGeom>
          <a:solidFill>
            <a:srgbClr val="062F8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EC60EE68-092B-49A9-9509-8D4BF55C1F14}"/>
              </a:ext>
            </a:extLst>
          </p:cNvPr>
          <p:cNvGrpSpPr/>
          <p:nvPr/>
        </p:nvGrpSpPr>
        <p:grpSpPr>
          <a:xfrm>
            <a:off x="1147404" y="2493876"/>
            <a:ext cx="2254190" cy="2774441"/>
            <a:chOff x="1239733" y="2896973"/>
            <a:chExt cx="2164189" cy="2521769"/>
          </a:xfrm>
        </p:grpSpPr>
        <p:pic>
          <p:nvPicPr>
            <p:cNvPr id="54" name="Picture 53">
              <a:extLst>
                <a:ext uri="{FF2B5EF4-FFF2-40B4-BE49-F238E27FC236}">
                  <a16:creationId xmlns:a16="http://schemas.microsoft.com/office/drawing/2014/main" id="{ADD1AE2B-3904-4304-A85D-DB182BF5A823}"/>
                </a:ext>
              </a:extLst>
            </p:cNvPr>
            <p:cNvPicPr>
              <a:picLocks noChangeAspect="1"/>
            </p:cNvPicPr>
            <p:nvPr/>
          </p:nvPicPr>
          <p:blipFill>
            <a:blip r:embed="rId7">
              <a:lum bright="70000" contrast="-70000"/>
            </a:blip>
            <a:stretch>
              <a:fillRect/>
            </a:stretch>
          </p:blipFill>
          <p:spPr>
            <a:xfrm>
              <a:off x="1317035" y="2896973"/>
              <a:ext cx="1841196" cy="332965"/>
            </a:xfrm>
            <a:prstGeom prst="rect">
              <a:avLst/>
            </a:prstGeom>
          </p:spPr>
        </p:pic>
        <p:pic>
          <p:nvPicPr>
            <p:cNvPr id="55" name="Picture 54">
              <a:extLst>
                <a:ext uri="{FF2B5EF4-FFF2-40B4-BE49-F238E27FC236}">
                  <a16:creationId xmlns:a16="http://schemas.microsoft.com/office/drawing/2014/main" id="{3A3A8B4E-9E1C-4AFF-8748-5F42B290F488}"/>
                </a:ext>
              </a:extLst>
            </p:cNvPr>
            <p:cNvPicPr>
              <a:picLocks noChangeAspect="1"/>
            </p:cNvPicPr>
            <p:nvPr/>
          </p:nvPicPr>
          <p:blipFill>
            <a:blip r:embed="rId8">
              <a:lum bright="70000" contrast="-70000"/>
            </a:blip>
            <a:stretch>
              <a:fillRect/>
            </a:stretch>
          </p:blipFill>
          <p:spPr>
            <a:xfrm>
              <a:off x="1298672" y="3485532"/>
              <a:ext cx="1958171" cy="298962"/>
            </a:xfrm>
            <a:prstGeom prst="rect">
              <a:avLst/>
            </a:prstGeom>
          </p:spPr>
        </p:pic>
        <p:pic>
          <p:nvPicPr>
            <p:cNvPr id="56" name="Picture 55">
              <a:extLst>
                <a:ext uri="{FF2B5EF4-FFF2-40B4-BE49-F238E27FC236}">
                  <a16:creationId xmlns:a16="http://schemas.microsoft.com/office/drawing/2014/main" id="{F16C75ED-3D4E-4C19-BC43-5073B3E3E9F2}"/>
                </a:ext>
              </a:extLst>
            </p:cNvPr>
            <p:cNvPicPr>
              <a:picLocks noChangeAspect="1"/>
            </p:cNvPicPr>
            <p:nvPr/>
          </p:nvPicPr>
          <p:blipFill>
            <a:blip r:embed="rId9">
              <a:lum bright="70000" contrast="-70000"/>
            </a:blip>
            <a:stretch>
              <a:fillRect/>
            </a:stretch>
          </p:blipFill>
          <p:spPr>
            <a:xfrm>
              <a:off x="1239733" y="4040088"/>
              <a:ext cx="2164189" cy="351701"/>
            </a:xfrm>
            <a:prstGeom prst="rect">
              <a:avLst/>
            </a:prstGeom>
          </p:spPr>
        </p:pic>
        <p:pic>
          <p:nvPicPr>
            <p:cNvPr id="57" name="Picture 56">
              <a:extLst>
                <a:ext uri="{FF2B5EF4-FFF2-40B4-BE49-F238E27FC236}">
                  <a16:creationId xmlns:a16="http://schemas.microsoft.com/office/drawing/2014/main" id="{79E98CB9-22AF-4FC0-A49C-12AC9AB77ACE}"/>
                </a:ext>
              </a:extLst>
            </p:cNvPr>
            <p:cNvPicPr>
              <a:picLocks noChangeAspect="1"/>
            </p:cNvPicPr>
            <p:nvPr/>
          </p:nvPicPr>
          <p:blipFill>
            <a:blip r:embed="rId10">
              <a:lum bright="70000" contrast="-70000"/>
            </a:blip>
            <a:stretch>
              <a:fillRect/>
            </a:stretch>
          </p:blipFill>
          <p:spPr>
            <a:xfrm>
              <a:off x="1306684" y="4542835"/>
              <a:ext cx="1976543" cy="351701"/>
            </a:xfrm>
            <a:prstGeom prst="rect">
              <a:avLst/>
            </a:prstGeom>
          </p:spPr>
        </p:pic>
        <p:pic>
          <p:nvPicPr>
            <p:cNvPr id="58" name="Picture 57">
              <a:extLst>
                <a:ext uri="{FF2B5EF4-FFF2-40B4-BE49-F238E27FC236}">
                  <a16:creationId xmlns:a16="http://schemas.microsoft.com/office/drawing/2014/main" id="{9D2926B3-C8D0-4FF1-B021-8FA8C9A607CA}"/>
                </a:ext>
              </a:extLst>
            </p:cNvPr>
            <p:cNvPicPr>
              <a:picLocks noChangeAspect="1"/>
            </p:cNvPicPr>
            <p:nvPr/>
          </p:nvPicPr>
          <p:blipFill>
            <a:blip r:embed="rId11">
              <a:lum bright="70000" contrast="-70000"/>
            </a:blip>
            <a:stretch>
              <a:fillRect/>
            </a:stretch>
          </p:blipFill>
          <p:spPr>
            <a:xfrm rot="16200000">
              <a:off x="2069323" y="4330486"/>
              <a:ext cx="336621" cy="1839892"/>
            </a:xfrm>
            <a:prstGeom prst="rect">
              <a:avLst/>
            </a:prstGeom>
          </p:spPr>
        </p:pic>
      </p:grpSp>
      <p:grpSp>
        <p:nvGrpSpPr>
          <p:cNvPr id="106" name="Group 66">
            <a:extLst>
              <a:ext uri="{FF2B5EF4-FFF2-40B4-BE49-F238E27FC236}">
                <a16:creationId xmlns:a16="http://schemas.microsoft.com/office/drawing/2014/main" id="{D8481AC0-E0DA-4446-AA30-B6D61A794591}"/>
              </a:ext>
            </a:extLst>
          </p:cNvPr>
          <p:cNvGrpSpPr/>
          <p:nvPr/>
        </p:nvGrpSpPr>
        <p:grpSpPr>
          <a:xfrm>
            <a:off x="1208794" y="5314078"/>
            <a:ext cx="1996188" cy="620308"/>
            <a:chOff x="-5123898" y="-107828"/>
            <a:chExt cx="2052281" cy="683364"/>
          </a:xfrm>
        </p:grpSpPr>
        <p:sp>
          <p:nvSpPr>
            <p:cNvPr id="107" name="TextBox 106">
              <a:extLst>
                <a:ext uri="{FF2B5EF4-FFF2-40B4-BE49-F238E27FC236}">
                  <a16:creationId xmlns:a16="http://schemas.microsoft.com/office/drawing/2014/main" id="{D8AF76A4-2981-4612-ACB6-21B9D31F977E}"/>
                </a:ext>
              </a:extLst>
            </p:cNvPr>
            <p:cNvSpPr txBox="1"/>
            <p:nvPr/>
          </p:nvSpPr>
          <p:spPr>
            <a:xfrm>
              <a:off x="-4641044" y="-107828"/>
              <a:ext cx="1569427" cy="6833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rPr>
                <a:t>Level </a:t>
              </a:r>
              <a:r>
                <a:rPr kumimoji="0" lang="ru-RU" sz="1600" b="0" i="0" u="none" strike="noStrike" kern="0" cap="none" spc="0" normalizeH="0" baseline="0" noProof="0" dirty="0">
                  <a:ln>
                    <a:noFill/>
                  </a:ln>
                  <a:solidFill>
                    <a:prstClr val="white"/>
                  </a:solidFill>
                  <a:effectLst/>
                  <a:uLnTx/>
                  <a:uFillTx/>
                  <a:latin typeface="Calibri" panose="020F0502020204030204"/>
                </a:rPr>
                <a:t>3</a:t>
              </a:r>
              <a:r>
                <a:rPr kumimoji="0" lang="en-US" sz="1600" b="0" i="0" u="none" strike="noStrike" kern="0" cap="none" spc="0" normalizeH="0" baseline="0" noProof="0" dirty="0">
                  <a:ln>
                    <a:noFill/>
                  </a:ln>
                  <a:solidFill>
                    <a:prstClr val="white"/>
                  </a:solidFill>
                  <a:effectLst/>
                  <a:uLnTx/>
                  <a:uFillTx/>
                  <a:latin typeface="Calibri" panose="020F0502020204030204"/>
                </a:rPr>
                <a:t> Schedule</a:t>
              </a:r>
            </a:p>
          </p:txBody>
        </p:sp>
        <p:pic>
          <p:nvPicPr>
            <p:cNvPr id="108" name="Picture 80">
              <a:extLst>
                <a:ext uri="{FF2B5EF4-FFF2-40B4-BE49-F238E27FC236}">
                  <a16:creationId xmlns:a16="http://schemas.microsoft.com/office/drawing/2014/main" id="{6329BDA5-F9B0-46F7-8F9E-7F2867ECAB4A}"/>
                </a:ext>
              </a:extLst>
            </p:cNvPr>
            <p:cNvPicPr>
              <a:picLocks noChangeAspect="1"/>
            </p:cNvPicPr>
            <p:nvPr/>
          </p:nvPicPr>
          <p:blipFill>
            <a:blip r:embed="rId6"/>
            <a:stretch>
              <a:fillRect/>
            </a:stretch>
          </p:blipFill>
          <p:spPr>
            <a:xfrm>
              <a:off x="-5123898" y="39001"/>
              <a:ext cx="443677" cy="443676"/>
            </a:xfrm>
            <a:prstGeom prst="rect">
              <a:avLst/>
            </a:prstGeom>
          </p:spPr>
        </p:pic>
      </p:grpSp>
      <p:pic>
        <p:nvPicPr>
          <p:cNvPr id="64" name="Picture 63">
            <a:extLst>
              <a:ext uri="{FF2B5EF4-FFF2-40B4-BE49-F238E27FC236}">
                <a16:creationId xmlns:a16="http://schemas.microsoft.com/office/drawing/2014/main" id="{D921C3F0-DDCD-4923-A893-78C7B14D7AD7}"/>
              </a:ext>
            </a:extLst>
          </p:cNvPr>
          <p:cNvPicPr>
            <a:picLocks noChangeAspect="1"/>
          </p:cNvPicPr>
          <p:nvPr/>
        </p:nvPicPr>
        <p:blipFill>
          <a:blip r:embed="rId12">
            <a:duotone>
              <a:prstClr val="black"/>
              <a:schemeClr val="tx2">
                <a:tint val="45000"/>
                <a:satMod val="400000"/>
              </a:schemeClr>
            </a:duotone>
          </a:blip>
          <a:stretch>
            <a:fillRect/>
          </a:stretch>
        </p:blipFill>
        <p:spPr>
          <a:xfrm>
            <a:off x="9934574" y="5753781"/>
            <a:ext cx="2088400" cy="1006433"/>
          </a:xfrm>
          <a:prstGeom prst="rect">
            <a:avLst/>
          </a:prstGeom>
        </p:spPr>
      </p:pic>
      <p:cxnSp>
        <p:nvCxnSpPr>
          <p:cNvPr id="168" name="Прямая соединительная линия 41">
            <a:extLst>
              <a:ext uri="{FF2B5EF4-FFF2-40B4-BE49-F238E27FC236}">
                <a16:creationId xmlns:a16="http://schemas.microsoft.com/office/drawing/2014/main" id="{D0BD5121-DEF2-4DAC-B6AC-092FAA0E4E14}"/>
              </a:ext>
            </a:extLst>
          </p:cNvPr>
          <p:cNvCxnSpPr>
            <a:cxnSpLocks/>
          </p:cNvCxnSpPr>
          <p:nvPr/>
        </p:nvCxnSpPr>
        <p:spPr>
          <a:xfrm>
            <a:off x="7012066" y="2411615"/>
            <a:ext cx="3419714" cy="0"/>
          </a:xfrm>
          <a:prstGeom prst="line">
            <a:avLst/>
          </a:prstGeom>
          <a:ln w="50800">
            <a:solidFill>
              <a:schemeClr val="tx1"/>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69" name="Прямая соединительная линия 78">
            <a:extLst>
              <a:ext uri="{FF2B5EF4-FFF2-40B4-BE49-F238E27FC236}">
                <a16:creationId xmlns:a16="http://schemas.microsoft.com/office/drawing/2014/main" id="{265BEC2A-33DF-4843-8435-E5B6CA0CAD46}"/>
              </a:ext>
            </a:extLst>
          </p:cNvPr>
          <p:cNvCxnSpPr>
            <a:cxnSpLocks/>
          </p:cNvCxnSpPr>
          <p:nvPr/>
        </p:nvCxnSpPr>
        <p:spPr>
          <a:xfrm flipH="1" flipV="1">
            <a:off x="6460633" y="1550882"/>
            <a:ext cx="3744910" cy="12834"/>
          </a:xfrm>
          <a:prstGeom prst="line">
            <a:avLst/>
          </a:prstGeom>
          <a:ln w="50800">
            <a:solidFill>
              <a:schemeClr val="tx1"/>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212" name="Прямоугольник 59">
            <a:extLst>
              <a:ext uri="{FF2B5EF4-FFF2-40B4-BE49-F238E27FC236}">
                <a16:creationId xmlns:a16="http://schemas.microsoft.com/office/drawing/2014/main" id="{703AAE17-E42E-468D-9662-94C8B0C0AB1E}"/>
              </a:ext>
            </a:extLst>
          </p:cNvPr>
          <p:cNvSpPr/>
          <p:nvPr/>
        </p:nvSpPr>
        <p:spPr>
          <a:xfrm>
            <a:off x="5237359" y="4084900"/>
            <a:ext cx="1559209" cy="307777"/>
          </a:xfrm>
          <a:prstGeom prst="rect">
            <a:avLst/>
          </a:prstGeom>
        </p:spPr>
        <p:txBody>
          <a:bodyPr wrap="none">
            <a:spAutoFit/>
          </a:bodyPr>
          <a:lstStyle/>
          <a:p>
            <a:r>
              <a:rPr lang="en-US" sz="1400" dirty="0"/>
              <a:t>Manage Resources</a:t>
            </a:r>
          </a:p>
        </p:txBody>
      </p:sp>
      <p:sp>
        <p:nvSpPr>
          <p:cNvPr id="219" name="Прямоугольник 59">
            <a:extLst>
              <a:ext uri="{FF2B5EF4-FFF2-40B4-BE49-F238E27FC236}">
                <a16:creationId xmlns:a16="http://schemas.microsoft.com/office/drawing/2014/main" id="{E7BFA5F1-1EED-4958-978E-854E8C54DC06}"/>
              </a:ext>
            </a:extLst>
          </p:cNvPr>
          <p:cNvSpPr/>
          <p:nvPr/>
        </p:nvSpPr>
        <p:spPr>
          <a:xfrm>
            <a:off x="5517256" y="4473959"/>
            <a:ext cx="1292598" cy="307777"/>
          </a:xfrm>
          <a:prstGeom prst="rect">
            <a:avLst/>
          </a:prstGeom>
        </p:spPr>
        <p:txBody>
          <a:bodyPr wrap="none">
            <a:spAutoFit/>
          </a:bodyPr>
          <a:lstStyle/>
          <a:p>
            <a:r>
              <a:rPr lang="en-US" sz="1400" dirty="0"/>
              <a:t>Quality Control</a:t>
            </a:r>
          </a:p>
        </p:txBody>
      </p:sp>
      <p:sp>
        <p:nvSpPr>
          <p:cNvPr id="220" name="Прямоугольник 59">
            <a:extLst>
              <a:ext uri="{FF2B5EF4-FFF2-40B4-BE49-F238E27FC236}">
                <a16:creationId xmlns:a16="http://schemas.microsoft.com/office/drawing/2014/main" id="{AB1EDACD-41F7-485E-A624-F229365E13CD}"/>
              </a:ext>
            </a:extLst>
          </p:cNvPr>
          <p:cNvSpPr/>
          <p:nvPr/>
        </p:nvSpPr>
        <p:spPr>
          <a:xfrm>
            <a:off x="5788998" y="5154779"/>
            <a:ext cx="1076266" cy="191036"/>
          </a:xfrm>
          <a:prstGeom prst="rect">
            <a:avLst/>
          </a:prstGeom>
        </p:spPr>
        <p:txBody>
          <a:bodyPr wrap="none">
            <a:spAutoFit/>
          </a:bodyPr>
          <a:lstStyle/>
          <a:p>
            <a:r>
              <a:rPr lang="en-US" sz="1400" dirty="0"/>
              <a:t>Monitor Progress</a:t>
            </a:r>
          </a:p>
        </p:txBody>
      </p:sp>
      <p:cxnSp>
        <p:nvCxnSpPr>
          <p:cNvPr id="229" name="Прямая соединительная линия 88">
            <a:extLst>
              <a:ext uri="{FF2B5EF4-FFF2-40B4-BE49-F238E27FC236}">
                <a16:creationId xmlns:a16="http://schemas.microsoft.com/office/drawing/2014/main" id="{BEE380D7-285B-4608-8BA9-56BF930BD173}"/>
              </a:ext>
            </a:extLst>
          </p:cNvPr>
          <p:cNvCxnSpPr>
            <a:cxnSpLocks/>
          </p:cNvCxnSpPr>
          <p:nvPr/>
        </p:nvCxnSpPr>
        <p:spPr>
          <a:xfrm flipH="1" flipV="1">
            <a:off x="2945527" y="2028672"/>
            <a:ext cx="16975" cy="406635"/>
          </a:xfrm>
          <a:prstGeom prst="line">
            <a:avLst/>
          </a:prstGeom>
          <a:ln w="508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0" name="Прямая соединительная линия 88">
            <a:extLst>
              <a:ext uri="{FF2B5EF4-FFF2-40B4-BE49-F238E27FC236}">
                <a16:creationId xmlns:a16="http://schemas.microsoft.com/office/drawing/2014/main" id="{18A0E640-8127-4E4F-A5CC-F0863653AB18}"/>
              </a:ext>
            </a:extLst>
          </p:cNvPr>
          <p:cNvCxnSpPr>
            <a:cxnSpLocks/>
          </p:cNvCxnSpPr>
          <p:nvPr/>
        </p:nvCxnSpPr>
        <p:spPr>
          <a:xfrm flipH="1" flipV="1">
            <a:off x="5572908" y="1638419"/>
            <a:ext cx="8069" cy="296717"/>
          </a:xfrm>
          <a:prstGeom prst="line">
            <a:avLst/>
          </a:prstGeom>
          <a:ln w="508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40" name="Прямая соединительная линия 88">
            <a:extLst>
              <a:ext uri="{FF2B5EF4-FFF2-40B4-BE49-F238E27FC236}">
                <a16:creationId xmlns:a16="http://schemas.microsoft.com/office/drawing/2014/main" id="{FD72775E-033D-47AD-80F9-1F06CAA5CDD5}"/>
              </a:ext>
            </a:extLst>
          </p:cNvPr>
          <p:cNvCxnSpPr>
            <a:cxnSpLocks/>
          </p:cNvCxnSpPr>
          <p:nvPr/>
        </p:nvCxnSpPr>
        <p:spPr>
          <a:xfrm flipV="1">
            <a:off x="10455848" y="2037159"/>
            <a:ext cx="0" cy="398148"/>
          </a:xfrm>
          <a:prstGeom prst="line">
            <a:avLst/>
          </a:prstGeom>
          <a:ln w="508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46" name="Прямая соединительная линия 88">
            <a:extLst>
              <a:ext uri="{FF2B5EF4-FFF2-40B4-BE49-F238E27FC236}">
                <a16:creationId xmlns:a16="http://schemas.microsoft.com/office/drawing/2014/main" id="{FB14F04D-3EFE-4F5A-8752-ED348A08BD91}"/>
              </a:ext>
            </a:extLst>
          </p:cNvPr>
          <p:cNvCxnSpPr>
            <a:cxnSpLocks/>
          </p:cNvCxnSpPr>
          <p:nvPr/>
        </p:nvCxnSpPr>
        <p:spPr>
          <a:xfrm flipH="1" flipV="1">
            <a:off x="6533383" y="1576427"/>
            <a:ext cx="8069" cy="296717"/>
          </a:xfrm>
          <a:prstGeom prst="line">
            <a:avLst/>
          </a:prstGeom>
          <a:ln w="508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47" name="Rectangle 246">
            <a:extLst>
              <a:ext uri="{FF2B5EF4-FFF2-40B4-BE49-F238E27FC236}">
                <a16:creationId xmlns:a16="http://schemas.microsoft.com/office/drawing/2014/main" id="{7859DB9C-FE4E-4DB6-BFBE-A705A0A28585}"/>
              </a:ext>
            </a:extLst>
          </p:cNvPr>
          <p:cNvSpPr/>
          <p:nvPr/>
        </p:nvSpPr>
        <p:spPr>
          <a:xfrm>
            <a:off x="900457" y="612698"/>
            <a:ext cx="10439221" cy="830997"/>
          </a:xfrm>
          <a:prstGeom prst="rect">
            <a:avLst/>
          </a:prstGeom>
        </p:spPr>
        <p:txBody>
          <a:bodyPr wrap="square">
            <a:spAutoFit/>
          </a:bodyPr>
          <a:lstStyle/>
          <a:p>
            <a:pPr algn="ctr"/>
            <a:r>
              <a:rPr lang="en-US" sz="4800" b="1" dirty="0"/>
              <a:t>Keeping Everyone Connected</a:t>
            </a:r>
          </a:p>
        </p:txBody>
      </p:sp>
      <p:grpSp>
        <p:nvGrpSpPr>
          <p:cNvPr id="105" name="Group 104">
            <a:extLst>
              <a:ext uri="{FF2B5EF4-FFF2-40B4-BE49-F238E27FC236}">
                <a16:creationId xmlns:a16="http://schemas.microsoft.com/office/drawing/2014/main" id="{59CF17C7-643C-4EF0-8AF7-BA8D48444932}"/>
              </a:ext>
            </a:extLst>
          </p:cNvPr>
          <p:cNvGrpSpPr/>
          <p:nvPr/>
        </p:nvGrpSpPr>
        <p:grpSpPr>
          <a:xfrm>
            <a:off x="8450839" y="1531195"/>
            <a:ext cx="2276475" cy="476250"/>
            <a:chOff x="5619750" y="4228981"/>
            <a:chExt cx="2276475" cy="476250"/>
          </a:xfrm>
        </p:grpSpPr>
        <p:pic>
          <p:nvPicPr>
            <p:cNvPr id="110" name="Graphic 109">
              <a:extLst>
                <a:ext uri="{FF2B5EF4-FFF2-40B4-BE49-F238E27FC236}">
                  <a16:creationId xmlns:a16="http://schemas.microsoft.com/office/drawing/2014/main" id="{90185973-F85A-4423-8FA3-AAAF7893A3D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619750" y="4228981"/>
              <a:ext cx="476250" cy="476250"/>
            </a:xfrm>
            <a:prstGeom prst="rect">
              <a:avLst/>
            </a:prstGeom>
          </p:spPr>
        </p:pic>
        <p:pic>
          <p:nvPicPr>
            <p:cNvPr id="111" name="Graphic 110">
              <a:extLst>
                <a:ext uri="{FF2B5EF4-FFF2-40B4-BE49-F238E27FC236}">
                  <a16:creationId xmlns:a16="http://schemas.microsoft.com/office/drawing/2014/main" id="{A308FD05-EF53-44C1-97FC-92290156613E}"/>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419975" y="4228981"/>
              <a:ext cx="476250" cy="476250"/>
            </a:xfrm>
            <a:prstGeom prst="rect">
              <a:avLst/>
            </a:prstGeom>
          </p:spPr>
        </p:pic>
        <p:sp>
          <p:nvSpPr>
            <p:cNvPr id="112" name="TextBox 111">
              <a:extLst>
                <a:ext uri="{FF2B5EF4-FFF2-40B4-BE49-F238E27FC236}">
                  <a16:creationId xmlns:a16="http://schemas.microsoft.com/office/drawing/2014/main" id="{95B1EB72-F08C-42DF-BFED-7893391F090B}"/>
                </a:ext>
              </a:extLst>
            </p:cNvPr>
            <p:cNvSpPr txBox="1"/>
            <p:nvPr/>
          </p:nvSpPr>
          <p:spPr>
            <a:xfrm>
              <a:off x="5857875" y="4282440"/>
              <a:ext cx="1800225" cy="369332"/>
            </a:xfrm>
            <a:prstGeom prst="rect">
              <a:avLst/>
            </a:prstGeom>
            <a:noFill/>
          </p:spPr>
          <p:txBody>
            <a:bodyPr wrap="square" rtlCol="0">
              <a:spAutoFit/>
            </a:bodyPr>
            <a:lstStyle/>
            <a:p>
              <a:pPr algn="ctr"/>
              <a:r>
                <a:rPr lang="en-US" dirty="0">
                  <a:solidFill>
                    <a:schemeClr val="bg1"/>
                  </a:solidFill>
                </a:rPr>
                <a:t>KAP’s Office</a:t>
              </a:r>
            </a:p>
          </p:txBody>
        </p:sp>
      </p:grpSp>
      <p:grpSp>
        <p:nvGrpSpPr>
          <p:cNvPr id="113" name="Group 112">
            <a:extLst>
              <a:ext uri="{FF2B5EF4-FFF2-40B4-BE49-F238E27FC236}">
                <a16:creationId xmlns:a16="http://schemas.microsoft.com/office/drawing/2014/main" id="{2D5B572B-728E-4A71-A62B-246F5CA74BD3}"/>
              </a:ext>
            </a:extLst>
          </p:cNvPr>
          <p:cNvGrpSpPr/>
          <p:nvPr/>
        </p:nvGrpSpPr>
        <p:grpSpPr>
          <a:xfrm>
            <a:off x="1211552" y="1531199"/>
            <a:ext cx="1946910" cy="476250"/>
            <a:chOff x="5949315" y="4228981"/>
            <a:chExt cx="1946910" cy="476250"/>
          </a:xfrm>
        </p:grpSpPr>
        <p:grpSp>
          <p:nvGrpSpPr>
            <p:cNvPr id="114" name="Group 113">
              <a:extLst>
                <a:ext uri="{FF2B5EF4-FFF2-40B4-BE49-F238E27FC236}">
                  <a16:creationId xmlns:a16="http://schemas.microsoft.com/office/drawing/2014/main" id="{3B4EA68B-5E37-4EAE-946F-F9174FB02142}"/>
                </a:ext>
              </a:extLst>
            </p:cNvPr>
            <p:cNvGrpSpPr/>
            <p:nvPr/>
          </p:nvGrpSpPr>
          <p:grpSpPr>
            <a:xfrm>
              <a:off x="5949315" y="4228981"/>
              <a:ext cx="1946910" cy="476250"/>
              <a:chOff x="5949315" y="4228981"/>
              <a:chExt cx="1946910" cy="476250"/>
            </a:xfrm>
          </p:grpSpPr>
          <p:pic>
            <p:nvPicPr>
              <p:cNvPr id="116" name="Graphic 115">
                <a:extLst>
                  <a:ext uri="{FF2B5EF4-FFF2-40B4-BE49-F238E27FC236}">
                    <a16:creationId xmlns:a16="http://schemas.microsoft.com/office/drawing/2014/main" id="{5042713E-A67B-4C5D-8FD1-737FB19FB10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419975" y="4228981"/>
                <a:ext cx="476250" cy="476250"/>
              </a:xfrm>
              <a:prstGeom prst="rect">
                <a:avLst/>
              </a:prstGeom>
            </p:spPr>
          </p:pic>
          <p:sp>
            <p:nvSpPr>
              <p:cNvPr id="117" name="TextBox 116">
                <a:extLst>
                  <a:ext uri="{FF2B5EF4-FFF2-40B4-BE49-F238E27FC236}">
                    <a16:creationId xmlns:a16="http://schemas.microsoft.com/office/drawing/2014/main" id="{6D9FE250-CD9D-4444-804B-89CA681B476B}"/>
                  </a:ext>
                </a:extLst>
              </p:cNvPr>
              <p:cNvSpPr txBox="1"/>
              <p:nvPr/>
            </p:nvSpPr>
            <p:spPr>
              <a:xfrm>
                <a:off x="5949315" y="4282440"/>
                <a:ext cx="1800225" cy="369332"/>
              </a:xfrm>
              <a:prstGeom prst="rect">
                <a:avLst/>
              </a:prstGeom>
              <a:noFill/>
            </p:spPr>
            <p:txBody>
              <a:bodyPr wrap="square" rtlCol="0">
                <a:spAutoFit/>
              </a:bodyPr>
              <a:lstStyle/>
              <a:p>
                <a:pPr algn="ctr"/>
                <a:r>
                  <a:rPr lang="en-US" dirty="0">
                    <a:solidFill>
                      <a:schemeClr val="bg1"/>
                    </a:solidFill>
                  </a:rPr>
                  <a:t>Your Site</a:t>
                </a:r>
              </a:p>
            </p:txBody>
          </p:sp>
        </p:grpSp>
        <p:pic>
          <p:nvPicPr>
            <p:cNvPr id="115" name="Graphic 114">
              <a:extLst>
                <a:ext uri="{FF2B5EF4-FFF2-40B4-BE49-F238E27FC236}">
                  <a16:creationId xmlns:a16="http://schemas.microsoft.com/office/drawing/2014/main" id="{7FFDA0E0-7BC7-48FB-947A-6803EB8A344D}"/>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024391" y="4282440"/>
              <a:ext cx="265919" cy="369332"/>
            </a:xfrm>
            <a:prstGeom prst="rect">
              <a:avLst/>
            </a:prstGeom>
          </p:spPr>
        </p:pic>
      </p:grpSp>
      <p:grpSp>
        <p:nvGrpSpPr>
          <p:cNvPr id="227" name="Group 226">
            <a:extLst>
              <a:ext uri="{FF2B5EF4-FFF2-40B4-BE49-F238E27FC236}">
                <a16:creationId xmlns:a16="http://schemas.microsoft.com/office/drawing/2014/main" id="{6EEE6222-C41D-491C-A284-29E364B6D0E6}"/>
              </a:ext>
            </a:extLst>
          </p:cNvPr>
          <p:cNvGrpSpPr/>
          <p:nvPr/>
        </p:nvGrpSpPr>
        <p:grpSpPr>
          <a:xfrm>
            <a:off x="2956560" y="1662413"/>
            <a:ext cx="6363464" cy="4435799"/>
            <a:chOff x="2956560" y="946133"/>
            <a:chExt cx="6363464" cy="4435799"/>
          </a:xfrm>
        </p:grpSpPr>
        <p:grpSp>
          <p:nvGrpSpPr>
            <p:cNvPr id="123" name="Group 122">
              <a:extLst>
                <a:ext uri="{FF2B5EF4-FFF2-40B4-BE49-F238E27FC236}">
                  <a16:creationId xmlns:a16="http://schemas.microsoft.com/office/drawing/2014/main" id="{2B976727-D418-4844-835A-956CD1683B23}"/>
                </a:ext>
              </a:extLst>
            </p:cNvPr>
            <p:cNvGrpSpPr/>
            <p:nvPr/>
          </p:nvGrpSpPr>
          <p:grpSpPr>
            <a:xfrm>
              <a:off x="2956560" y="946133"/>
              <a:ext cx="6363464" cy="4435799"/>
              <a:chOff x="1715729" y="-1218320"/>
              <a:chExt cx="9491167" cy="7068990"/>
            </a:xfrm>
          </p:grpSpPr>
          <p:pic>
            <p:nvPicPr>
              <p:cNvPr id="128" name="Рисунок 73" descr="Галочка">
                <a:extLst>
                  <a:ext uri="{FF2B5EF4-FFF2-40B4-BE49-F238E27FC236}">
                    <a16:creationId xmlns:a16="http://schemas.microsoft.com/office/drawing/2014/main" id="{FD476E48-F9A0-483F-BC84-949A9D0AEC83}"/>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3665708" y="5609938"/>
                <a:ext cx="240732" cy="240732"/>
              </a:xfrm>
              <a:prstGeom prst="rect">
                <a:avLst/>
              </a:prstGeom>
            </p:spPr>
          </p:pic>
          <p:grpSp>
            <p:nvGrpSpPr>
              <p:cNvPr id="129" name="Group 128">
                <a:extLst>
                  <a:ext uri="{FF2B5EF4-FFF2-40B4-BE49-F238E27FC236}">
                    <a16:creationId xmlns:a16="http://schemas.microsoft.com/office/drawing/2014/main" id="{E999B0BA-C6E2-4C9B-9191-3571B1801518}"/>
                  </a:ext>
                </a:extLst>
              </p:cNvPr>
              <p:cNvGrpSpPr/>
              <p:nvPr/>
            </p:nvGrpSpPr>
            <p:grpSpPr>
              <a:xfrm>
                <a:off x="1715729" y="-1218320"/>
                <a:ext cx="9491167" cy="6956715"/>
                <a:chOff x="1711689" y="-1303445"/>
                <a:chExt cx="9460754" cy="7032985"/>
              </a:xfrm>
            </p:grpSpPr>
            <p:cxnSp>
              <p:nvCxnSpPr>
                <p:cNvPr id="131" name="Прямая соединительная линия 10">
                  <a:extLst>
                    <a:ext uri="{FF2B5EF4-FFF2-40B4-BE49-F238E27FC236}">
                      <a16:creationId xmlns:a16="http://schemas.microsoft.com/office/drawing/2014/main" id="{4F0EBA5B-00CC-456D-A0D1-80B40C92B71F}"/>
                    </a:ext>
                  </a:extLst>
                </p:cNvPr>
                <p:cNvCxnSpPr>
                  <a:cxnSpLocks/>
                </p:cNvCxnSpPr>
                <p:nvPr/>
              </p:nvCxnSpPr>
              <p:spPr>
                <a:xfrm flipH="1">
                  <a:off x="7662706" y="455435"/>
                  <a:ext cx="1821237" cy="6596"/>
                </a:xfrm>
                <a:prstGeom prst="line">
                  <a:avLst/>
                </a:prstGeom>
                <a:ln w="50800">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32" name="Прямая соединительная линия 41">
                  <a:extLst>
                    <a:ext uri="{FF2B5EF4-FFF2-40B4-BE49-F238E27FC236}">
                      <a16:creationId xmlns:a16="http://schemas.microsoft.com/office/drawing/2014/main" id="{1D92EE01-1C6C-4CA8-9EA9-4F585BEB014D}"/>
                    </a:ext>
                  </a:extLst>
                </p:cNvPr>
                <p:cNvCxnSpPr>
                  <a:cxnSpLocks/>
                </p:cNvCxnSpPr>
                <p:nvPr/>
              </p:nvCxnSpPr>
              <p:spPr>
                <a:xfrm>
                  <a:off x="2315400" y="-1303445"/>
                  <a:ext cx="3337299" cy="0"/>
                </a:xfrm>
                <a:prstGeom prst="line">
                  <a:avLst/>
                </a:prstGeom>
                <a:ln w="50800">
                  <a:solidFill>
                    <a:schemeClr val="tx1"/>
                  </a:solidFill>
                  <a:prstDash val="sysDot"/>
                  <a:headEnd type="oval"/>
                </a:ln>
              </p:spPr>
              <p:style>
                <a:lnRef idx="1">
                  <a:schemeClr val="accent1"/>
                </a:lnRef>
                <a:fillRef idx="0">
                  <a:schemeClr val="accent1"/>
                </a:fillRef>
                <a:effectRef idx="0">
                  <a:schemeClr val="accent1"/>
                </a:effectRef>
                <a:fontRef idx="minor">
                  <a:schemeClr val="tx1"/>
                </a:fontRef>
              </p:style>
            </p:cxnSp>
            <p:grpSp>
              <p:nvGrpSpPr>
                <p:cNvPr id="165" name="Группа 6">
                  <a:extLst>
                    <a:ext uri="{FF2B5EF4-FFF2-40B4-BE49-F238E27FC236}">
                      <a16:creationId xmlns:a16="http://schemas.microsoft.com/office/drawing/2014/main" id="{B707935A-9477-4A66-B87D-932EDE736F22}"/>
                    </a:ext>
                  </a:extLst>
                </p:cNvPr>
                <p:cNvGrpSpPr/>
                <p:nvPr/>
              </p:nvGrpSpPr>
              <p:grpSpPr>
                <a:xfrm>
                  <a:off x="4551332" y="-922532"/>
                  <a:ext cx="3392680" cy="1877283"/>
                  <a:chOff x="2210888" y="-1043171"/>
                  <a:chExt cx="3392680" cy="1877283"/>
                </a:xfrm>
              </p:grpSpPr>
              <p:pic>
                <p:nvPicPr>
                  <p:cNvPr id="166" name="Рисунок 5">
                    <a:extLst>
                      <a:ext uri="{FF2B5EF4-FFF2-40B4-BE49-F238E27FC236}">
                        <a16:creationId xmlns:a16="http://schemas.microsoft.com/office/drawing/2014/main" id="{6896A903-6590-4C0D-9FD1-C5DEACC25570}"/>
                      </a:ext>
                    </a:extLst>
                  </p:cNvPr>
                  <p:cNvPicPr>
                    <a:picLocks noChangeAspect="1"/>
                  </p:cNvPicPr>
                  <p:nvPr/>
                </p:nvPicPr>
                <p:blipFill>
                  <a:blip r:embed="rId21"/>
                  <a:stretch>
                    <a:fillRect/>
                  </a:stretch>
                </p:blipFill>
                <p:spPr>
                  <a:xfrm>
                    <a:off x="2610917" y="-984701"/>
                    <a:ext cx="2539133" cy="1535307"/>
                  </a:xfrm>
                  <a:prstGeom prst="rect">
                    <a:avLst/>
                  </a:prstGeom>
                </p:spPr>
              </p:pic>
              <p:sp>
                <p:nvSpPr>
                  <p:cNvPr id="167" name="Trapezoid 18">
                    <a:extLst>
                      <a:ext uri="{FF2B5EF4-FFF2-40B4-BE49-F238E27FC236}">
                        <a16:creationId xmlns:a16="http://schemas.microsoft.com/office/drawing/2014/main" id="{81340451-F746-4138-9D0C-544A69A4B3A0}"/>
                      </a:ext>
                    </a:extLst>
                  </p:cNvPr>
                  <p:cNvSpPr/>
                  <p:nvPr/>
                </p:nvSpPr>
                <p:spPr>
                  <a:xfrm rot="10800000">
                    <a:off x="2210888" y="-1043171"/>
                    <a:ext cx="3392680" cy="1877283"/>
                  </a:xfrm>
                  <a:custGeom>
                    <a:avLst/>
                    <a:gdLst/>
                    <a:ahLst/>
                    <a:cxnLst/>
                    <a:rect l="l" t="t" r="r" b="b"/>
                    <a:pathLst>
                      <a:path w="2513902" h="1391026">
                        <a:moveTo>
                          <a:pt x="1390337" y="97116"/>
                        </a:moveTo>
                        <a:lnTo>
                          <a:pt x="1390337" y="72919"/>
                        </a:lnTo>
                        <a:lnTo>
                          <a:pt x="1123565" y="72919"/>
                        </a:lnTo>
                        <a:lnTo>
                          <a:pt x="1123565" y="97116"/>
                        </a:lnTo>
                        <a:close/>
                        <a:moveTo>
                          <a:pt x="2178715" y="1323989"/>
                        </a:moveTo>
                        <a:lnTo>
                          <a:pt x="2178715" y="217871"/>
                        </a:lnTo>
                        <a:lnTo>
                          <a:pt x="335187" y="217871"/>
                        </a:lnTo>
                        <a:lnTo>
                          <a:pt x="335187" y="1323989"/>
                        </a:lnTo>
                        <a:close/>
                        <a:moveTo>
                          <a:pt x="2190205" y="1391026"/>
                        </a:moveTo>
                        <a:lnTo>
                          <a:pt x="323696" y="1391026"/>
                        </a:lnTo>
                        <a:cubicBezTo>
                          <a:pt x="293019" y="1391026"/>
                          <a:pt x="268149" y="1366157"/>
                          <a:pt x="268149" y="1335479"/>
                        </a:cubicBezTo>
                        <a:lnTo>
                          <a:pt x="268149" y="117315"/>
                        </a:lnTo>
                        <a:lnTo>
                          <a:pt x="0" y="117315"/>
                        </a:lnTo>
                        <a:lnTo>
                          <a:pt x="0" y="50278"/>
                        </a:lnTo>
                        <a:lnTo>
                          <a:pt x="65286" y="0"/>
                        </a:lnTo>
                        <a:lnTo>
                          <a:pt x="2448616" y="0"/>
                        </a:lnTo>
                        <a:lnTo>
                          <a:pt x="2513902" y="50278"/>
                        </a:lnTo>
                        <a:lnTo>
                          <a:pt x="2513902" y="117315"/>
                        </a:lnTo>
                        <a:lnTo>
                          <a:pt x="2245752" y="117315"/>
                        </a:lnTo>
                        <a:lnTo>
                          <a:pt x="2245752" y="1335479"/>
                        </a:lnTo>
                        <a:cubicBezTo>
                          <a:pt x="2245752" y="1366157"/>
                          <a:pt x="2220883" y="1391026"/>
                          <a:pt x="2190205" y="1391026"/>
                        </a:cubicBezTo>
                        <a:close/>
                      </a:path>
                    </a:pathLst>
                  </a:custGeom>
                  <a:solidFill>
                    <a:schemeClr val="tx1">
                      <a:lumMod val="65000"/>
                      <a:lumOff val="35000"/>
                    </a:schemeClr>
                  </a:solidFill>
                  <a:ln>
                    <a:noFill/>
                  </a:ln>
                  <a:effectLst>
                    <a:outerShdw blurRad="1397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1" name="TextBox 140">
                  <a:extLst>
                    <a:ext uri="{FF2B5EF4-FFF2-40B4-BE49-F238E27FC236}">
                      <a16:creationId xmlns:a16="http://schemas.microsoft.com/office/drawing/2014/main" id="{53BC9D15-CED9-47A1-8235-F67CCB1E1392}"/>
                    </a:ext>
                  </a:extLst>
                </p:cNvPr>
                <p:cNvSpPr txBox="1"/>
                <p:nvPr/>
              </p:nvSpPr>
              <p:spPr>
                <a:xfrm>
                  <a:off x="2420635" y="3883094"/>
                  <a:ext cx="3054393" cy="307777"/>
                </a:xfrm>
                <a:prstGeom prst="rect">
                  <a:avLst/>
                </a:prstGeom>
                <a:noFill/>
              </p:spPr>
              <p:txBody>
                <a:bodyPr wrap="square" rtlCol="0">
                  <a:spAutoFit/>
                </a:bodyPr>
                <a:lstStyle/>
                <a:p>
                  <a:r>
                    <a:rPr lang="en-US" sz="1400" dirty="0"/>
                    <a:t>Share with Stakeholders</a:t>
                  </a:r>
                </a:p>
              </p:txBody>
            </p:sp>
            <p:sp>
              <p:nvSpPr>
                <p:cNvPr id="142" name="Прямоугольник 59">
                  <a:extLst>
                    <a:ext uri="{FF2B5EF4-FFF2-40B4-BE49-F238E27FC236}">
                      <a16:creationId xmlns:a16="http://schemas.microsoft.com/office/drawing/2014/main" id="{7832F6A1-9A75-4E24-831A-A55DF074D31A}"/>
                    </a:ext>
                  </a:extLst>
                </p:cNvPr>
                <p:cNvSpPr/>
                <p:nvPr/>
              </p:nvSpPr>
              <p:spPr>
                <a:xfrm>
                  <a:off x="6921300" y="4665382"/>
                  <a:ext cx="1639664" cy="495858"/>
                </a:xfrm>
                <a:prstGeom prst="rect">
                  <a:avLst/>
                </a:prstGeom>
              </p:spPr>
              <p:txBody>
                <a:bodyPr wrap="none">
                  <a:spAutoFit/>
                </a:bodyPr>
                <a:lstStyle/>
                <a:p>
                  <a:r>
                    <a:rPr lang="en-US" sz="1400" dirty="0"/>
                    <a:t>Action Items</a:t>
                  </a:r>
                </a:p>
              </p:txBody>
            </p:sp>
            <p:sp>
              <p:nvSpPr>
                <p:cNvPr id="143" name="Прямоугольник 60">
                  <a:extLst>
                    <a:ext uri="{FF2B5EF4-FFF2-40B4-BE49-F238E27FC236}">
                      <a16:creationId xmlns:a16="http://schemas.microsoft.com/office/drawing/2014/main" id="{D9CAED6A-0493-4DDF-86DC-3620466C4610}"/>
                    </a:ext>
                  </a:extLst>
                </p:cNvPr>
                <p:cNvSpPr/>
                <p:nvPr/>
              </p:nvSpPr>
              <p:spPr>
                <a:xfrm>
                  <a:off x="5613488" y="3756597"/>
                  <a:ext cx="1580882" cy="307777"/>
                </a:xfrm>
                <a:prstGeom prst="rect">
                  <a:avLst/>
                </a:prstGeom>
              </p:spPr>
              <p:txBody>
                <a:bodyPr wrap="none">
                  <a:spAutoFit/>
                </a:bodyPr>
                <a:lstStyle/>
                <a:p>
                  <a:r>
                    <a:rPr lang="en-US" sz="1400" dirty="0"/>
                    <a:t>Review Content</a:t>
                  </a:r>
                </a:p>
              </p:txBody>
            </p:sp>
            <p:sp>
              <p:nvSpPr>
                <p:cNvPr id="144" name="Прямоугольник 61">
                  <a:extLst>
                    <a:ext uri="{FF2B5EF4-FFF2-40B4-BE49-F238E27FC236}">
                      <a16:creationId xmlns:a16="http://schemas.microsoft.com/office/drawing/2014/main" id="{1C4C6130-3540-400F-9B34-6C49FF07E7DB}"/>
                    </a:ext>
                  </a:extLst>
                </p:cNvPr>
                <p:cNvSpPr/>
                <p:nvPr/>
              </p:nvSpPr>
              <p:spPr>
                <a:xfrm>
                  <a:off x="2273437" y="4447196"/>
                  <a:ext cx="3379262" cy="495858"/>
                </a:xfrm>
                <a:prstGeom prst="rect">
                  <a:avLst/>
                </a:prstGeom>
              </p:spPr>
              <p:txBody>
                <a:bodyPr wrap="square">
                  <a:spAutoFit/>
                </a:bodyPr>
                <a:lstStyle/>
                <a:p>
                  <a:pPr algn="r"/>
                  <a:r>
                    <a:rPr lang="en-US" sz="1400" dirty="0"/>
                    <a:t>Track FEL Assignments</a:t>
                  </a:r>
                </a:p>
              </p:txBody>
            </p:sp>
            <p:sp>
              <p:nvSpPr>
                <p:cNvPr id="145" name="Прямоугольник 62">
                  <a:extLst>
                    <a:ext uri="{FF2B5EF4-FFF2-40B4-BE49-F238E27FC236}">
                      <a16:creationId xmlns:a16="http://schemas.microsoft.com/office/drawing/2014/main" id="{DFDF2CE6-6861-47BA-B542-35F6655CD349}"/>
                    </a:ext>
                  </a:extLst>
                </p:cNvPr>
                <p:cNvSpPr/>
                <p:nvPr/>
              </p:nvSpPr>
              <p:spPr>
                <a:xfrm>
                  <a:off x="2930997" y="3271219"/>
                  <a:ext cx="1677061" cy="307777"/>
                </a:xfrm>
                <a:prstGeom prst="rect">
                  <a:avLst/>
                </a:prstGeom>
              </p:spPr>
              <p:txBody>
                <a:bodyPr wrap="none">
                  <a:spAutoFit/>
                </a:bodyPr>
                <a:lstStyle/>
                <a:p>
                  <a:r>
                    <a:rPr lang="en-US" sz="1400" dirty="0"/>
                    <a:t>Develop Budgets</a:t>
                  </a:r>
                </a:p>
              </p:txBody>
            </p:sp>
            <p:pic>
              <p:nvPicPr>
                <p:cNvPr id="149" name="Рисунок 72" descr="Галочка">
                  <a:extLst>
                    <a:ext uri="{FF2B5EF4-FFF2-40B4-BE49-F238E27FC236}">
                      <a16:creationId xmlns:a16="http://schemas.microsoft.com/office/drawing/2014/main" id="{E221F993-01D9-40C9-9B12-578085D5E0A0}"/>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3099616" y="5276843"/>
                  <a:ext cx="240732" cy="240732"/>
                </a:xfrm>
                <a:prstGeom prst="rect">
                  <a:avLst/>
                </a:prstGeom>
              </p:spPr>
            </p:pic>
            <p:sp>
              <p:nvSpPr>
                <p:cNvPr id="150" name="TextBox 149">
                  <a:extLst>
                    <a:ext uri="{FF2B5EF4-FFF2-40B4-BE49-F238E27FC236}">
                      <a16:creationId xmlns:a16="http://schemas.microsoft.com/office/drawing/2014/main" id="{F684AE20-E1AA-4FDC-8C83-8E3A820E96B6}"/>
                    </a:ext>
                  </a:extLst>
                </p:cNvPr>
                <p:cNvSpPr txBox="1"/>
                <p:nvPr/>
              </p:nvSpPr>
              <p:spPr>
                <a:xfrm>
                  <a:off x="3417811" y="925788"/>
                  <a:ext cx="3094137" cy="1041300"/>
                </a:xfrm>
                <a:prstGeom prst="rect">
                  <a:avLst/>
                </a:prstGeom>
                <a:noFill/>
              </p:spPr>
              <p:txBody>
                <a:bodyPr wrap="square" rtlCol="0">
                  <a:spAutoFit/>
                </a:bodyPr>
                <a:lstStyle/>
                <a:p>
                  <a:r>
                    <a:rPr lang="en-US" dirty="0"/>
                    <a:t>Client Leadership Team</a:t>
                  </a:r>
                </a:p>
              </p:txBody>
            </p:sp>
            <p:cxnSp>
              <p:nvCxnSpPr>
                <p:cNvPr id="152" name="Прямая соединительная линия 78">
                  <a:extLst>
                    <a:ext uri="{FF2B5EF4-FFF2-40B4-BE49-F238E27FC236}">
                      <a16:creationId xmlns:a16="http://schemas.microsoft.com/office/drawing/2014/main" id="{79BD3845-F7C3-40C0-B473-6CDC03CBC17C}"/>
                    </a:ext>
                  </a:extLst>
                </p:cNvPr>
                <p:cNvCxnSpPr>
                  <a:cxnSpLocks/>
                </p:cNvCxnSpPr>
                <p:nvPr/>
              </p:nvCxnSpPr>
              <p:spPr>
                <a:xfrm flipH="1">
                  <a:off x="1711689" y="45017"/>
                  <a:ext cx="3117898" cy="20902"/>
                </a:xfrm>
                <a:prstGeom prst="line">
                  <a:avLst/>
                </a:prstGeom>
                <a:ln w="50800">
                  <a:solidFill>
                    <a:schemeClr val="tx1"/>
                  </a:solidFill>
                  <a:prstDash val="sysDot"/>
                  <a:headEnd type="oval"/>
                </a:ln>
              </p:spPr>
              <p:style>
                <a:lnRef idx="1">
                  <a:schemeClr val="accent1"/>
                </a:lnRef>
                <a:fillRef idx="0">
                  <a:schemeClr val="accent1"/>
                </a:fillRef>
                <a:effectRef idx="0">
                  <a:schemeClr val="accent1"/>
                </a:effectRef>
                <a:fontRef idx="minor">
                  <a:schemeClr val="tx1"/>
                </a:fontRef>
              </p:style>
            </p:cxnSp>
            <p:grpSp>
              <p:nvGrpSpPr>
                <p:cNvPr id="155" name="Группа 106">
                  <a:extLst>
                    <a:ext uri="{FF2B5EF4-FFF2-40B4-BE49-F238E27FC236}">
                      <a16:creationId xmlns:a16="http://schemas.microsoft.com/office/drawing/2014/main" id="{581D9BA9-E68F-4F99-BB4C-F135471A7994}"/>
                    </a:ext>
                  </a:extLst>
                </p:cNvPr>
                <p:cNvGrpSpPr/>
                <p:nvPr/>
              </p:nvGrpSpPr>
              <p:grpSpPr>
                <a:xfrm>
                  <a:off x="9029613" y="3976677"/>
                  <a:ext cx="959463" cy="1740641"/>
                  <a:chOff x="9130643" y="4328749"/>
                  <a:chExt cx="1320967" cy="2396476"/>
                </a:xfrm>
              </p:grpSpPr>
              <p:pic>
                <p:nvPicPr>
                  <p:cNvPr id="156" name="Рисунок 101" descr="A screenshot of a cell phone&#10;&#10;Description automatically generated">
                    <a:extLst>
                      <a:ext uri="{FF2B5EF4-FFF2-40B4-BE49-F238E27FC236}">
                        <a16:creationId xmlns:a16="http://schemas.microsoft.com/office/drawing/2014/main" id="{88ABB75A-9512-4A35-9B56-7BF0667C0213}"/>
                      </a:ext>
                    </a:extLst>
                  </p:cNvPr>
                  <p:cNvPicPr>
                    <a:picLocks noChangeAspect="1"/>
                  </p:cNvPicPr>
                  <p:nvPr/>
                </p:nvPicPr>
                <p:blipFill>
                  <a:blip r:embed="rId22" cstate="print">
                    <a:extLst>
                      <a:ext uri="{28A0092B-C50C-407E-A947-70E740481C1C}">
                        <a14:useLocalDpi xmlns:a14="http://schemas.microsoft.com/office/drawing/2010/main" val="0"/>
                      </a:ext>
                    </a:extLst>
                  </a:blip>
                  <a:srcRect l="-2857" t="873" b="-14301"/>
                  <a:stretch>
                    <a:fillRect/>
                  </a:stretch>
                </p:blipFill>
                <p:spPr>
                  <a:xfrm>
                    <a:off x="9148602" y="4390821"/>
                    <a:ext cx="1303008" cy="2328275"/>
                  </a:xfrm>
                  <a:custGeom>
                    <a:avLst/>
                    <a:gdLst>
                      <a:gd name="connsiteX0" fmla="*/ 250418 w 1303007"/>
                      <a:gd name="connsiteY0" fmla="*/ 0 h 2328274"/>
                      <a:gd name="connsiteX1" fmla="*/ 1049524 w 1303007"/>
                      <a:gd name="connsiteY1" fmla="*/ 0 h 2328274"/>
                      <a:gd name="connsiteX2" fmla="*/ 1249307 w 1303007"/>
                      <a:gd name="connsiteY2" fmla="*/ 199783 h 2328274"/>
                      <a:gd name="connsiteX3" fmla="*/ 1249307 w 1303007"/>
                      <a:gd name="connsiteY3" fmla="*/ 1834948 h 2328274"/>
                      <a:gd name="connsiteX4" fmla="*/ 1049524 w 1303007"/>
                      <a:gd name="connsiteY4" fmla="*/ 2034731 h 2328274"/>
                      <a:gd name="connsiteX5" fmla="*/ 1303007 w 1303007"/>
                      <a:gd name="connsiteY5" fmla="*/ 2034731 h 2328274"/>
                      <a:gd name="connsiteX6" fmla="*/ 1303007 w 1303007"/>
                      <a:gd name="connsiteY6" fmla="*/ 2111102 h 2328274"/>
                      <a:gd name="connsiteX7" fmla="*/ 1085835 w 1303007"/>
                      <a:gd name="connsiteY7" fmla="*/ 2328274 h 2328274"/>
                      <a:gd name="connsiteX8" fmla="*/ 217172 w 1303007"/>
                      <a:gd name="connsiteY8" fmla="*/ 2328274 h 2328274"/>
                      <a:gd name="connsiteX9" fmla="*/ 0 w 1303007"/>
                      <a:gd name="connsiteY9" fmla="*/ 2111102 h 2328274"/>
                      <a:gd name="connsiteX10" fmla="*/ 0 w 1303007"/>
                      <a:gd name="connsiteY10" fmla="*/ 148969 h 2328274"/>
                      <a:gd name="connsiteX11" fmla="*/ 17066 w 1303007"/>
                      <a:gd name="connsiteY11" fmla="*/ 64436 h 2328274"/>
                      <a:gd name="connsiteX12" fmla="*/ 36187 w 1303007"/>
                      <a:gd name="connsiteY12" fmla="*/ 36076 h 2328274"/>
                      <a:gd name="connsiteX13" fmla="*/ 36187 w 1303007"/>
                      <a:gd name="connsiteY13" fmla="*/ 2034731 h 2328274"/>
                      <a:gd name="connsiteX14" fmla="*/ 250418 w 1303007"/>
                      <a:gd name="connsiteY14" fmla="*/ 2034731 h 2328274"/>
                      <a:gd name="connsiteX15" fmla="*/ 50635 w 1303007"/>
                      <a:gd name="connsiteY15" fmla="*/ 1834948 h 2328274"/>
                      <a:gd name="connsiteX16" fmla="*/ 50635 w 1303007"/>
                      <a:gd name="connsiteY16" fmla="*/ 199783 h 2328274"/>
                      <a:gd name="connsiteX17" fmla="*/ 250418 w 1303007"/>
                      <a:gd name="connsiteY17" fmla="*/ 0 h 232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03007" h="2328274">
                        <a:moveTo>
                          <a:pt x="250418" y="0"/>
                        </a:moveTo>
                        <a:lnTo>
                          <a:pt x="1049524" y="0"/>
                        </a:lnTo>
                        <a:cubicBezTo>
                          <a:pt x="1159861" y="0"/>
                          <a:pt x="1249307" y="89446"/>
                          <a:pt x="1249307" y="199783"/>
                        </a:cubicBezTo>
                        <a:lnTo>
                          <a:pt x="1249307" y="1834948"/>
                        </a:lnTo>
                        <a:cubicBezTo>
                          <a:pt x="1249307" y="1945285"/>
                          <a:pt x="1159861" y="2034731"/>
                          <a:pt x="1049524" y="2034731"/>
                        </a:cubicBezTo>
                        <a:lnTo>
                          <a:pt x="1303007" y="2034731"/>
                        </a:lnTo>
                        <a:lnTo>
                          <a:pt x="1303007" y="2111102"/>
                        </a:lnTo>
                        <a:cubicBezTo>
                          <a:pt x="1303007" y="2231043"/>
                          <a:pt x="1205776" y="2328274"/>
                          <a:pt x="1085835" y="2328274"/>
                        </a:cubicBezTo>
                        <a:lnTo>
                          <a:pt x="217172" y="2328274"/>
                        </a:lnTo>
                        <a:cubicBezTo>
                          <a:pt x="97231" y="2328274"/>
                          <a:pt x="0" y="2231043"/>
                          <a:pt x="0" y="2111102"/>
                        </a:cubicBezTo>
                        <a:lnTo>
                          <a:pt x="0" y="148969"/>
                        </a:lnTo>
                        <a:cubicBezTo>
                          <a:pt x="0" y="118984"/>
                          <a:pt x="6077" y="90418"/>
                          <a:pt x="17066" y="64436"/>
                        </a:cubicBezTo>
                        <a:lnTo>
                          <a:pt x="36187" y="36076"/>
                        </a:lnTo>
                        <a:lnTo>
                          <a:pt x="36187" y="2034731"/>
                        </a:lnTo>
                        <a:lnTo>
                          <a:pt x="250418" y="2034731"/>
                        </a:lnTo>
                        <a:cubicBezTo>
                          <a:pt x="140081" y="2034731"/>
                          <a:pt x="50635" y="1945285"/>
                          <a:pt x="50635" y="1834948"/>
                        </a:cubicBezTo>
                        <a:lnTo>
                          <a:pt x="50635" y="199783"/>
                        </a:lnTo>
                        <a:cubicBezTo>
                          <a:pt x="50635" y="89446"/>
                          <a:pt x="140081" y="0"/>
                          <a:pt x="250418" y="0"/>
                        </a:cubicBezTo>
                        <a:close/>
                      </a:path>
                    </a:pathLst>
                  </a:custGeom>
                  <a:ln>
                    <a:noFill/>
                  </a:ln>
                </p:spPr>
              </p:pic>
              <p:sp>
                <p:nvSpPr>
                  <p:cNvPr id="157" name="Полилиния: фигура 105">
                    <a:extLst>
                      <a:ext uri="{FF2B5EF4-FFF2-40B4-BE49-F238E27FC236}">
                        <a16:creationId xmlns:a16="http://schemas.microsoft.com/office/drawing/2014/main" id="{7AE49D32-4ED9-4F79-85F7-EF66E4E182C6}"/>
                      </a:ext>
                    </a:extLst>
                  </p:cNvPr>
                  <p:cNvSpPr/>
                  <p:nvPr/>
                </p:nvSpPr>
                <p:spPr>
                  <a:xfrm>
                    <a:off x="9130643" y="4328749"/>
                    <a:ext cx="1302999" cy="2396476"/>
                  </a:xfrm>
                  <a:custGeom>
                    <a:avLst/>
                    <a:gdLst>
                      <a:gd name="connsiteX0" fmla="*/ 250418 w 1303007"/>
                      <a:gd name="connsiteY0" fmla="*/ 68203 h 2396477"/>
                      <a:gd name="connsiteX1" fmla="*/ 50635 w 1303007"/>
                      <a:gd name="connsiteY1" fmla="*/ 267986 h 2396477"/>
                      <a:gd name="connsiteX2" fmla="*/ 50635 w 1303007"/>
                      <a:gd name="connsiteY2" fmla="*/ 1903151 h 2396477"/>
                      <a:gd name="connsiteX3" fmla="*/ 250418 w 1303007"/>
                      <a:gd name="connsiteY3" fmla="*/ 2102934 h 2396477"/>
                      <a:gd name="connsiteX4" fmla="*/ 1049524 w 1303007"/>
                      <a:gd name="connsiteY4" fmla="*/ 2102934 h 2396477"/>
                      <a:gd name="connsiteX5" fmla="*/ 1249307 w 1303007"/>
                      <a:gd name="connsiteY5" fmla="*/ 1903151 h 2396477"/>
                      <a:gd name="connsiteX6" fmla="*/ 1249307 w 1303007"/>
                      <a:gd name="connsiteY6" fmla="*/ 267986 h 2396477"/>
                      <a:gd name="connsiteX7" fmla="*/ 1049524 w 1303007"/>
                      <a:gd name="connsiteY7" fmla="*/ 68203 h 2396477"/>
                      <a:gd name="connsiteX8" fmla="*/ 217172 w 1303007"/>
                      <a:gd name="connsiteY8" fmla="*/ 0 h 2396477"/>
                      <a:gd name="connsiteX9" fmla="*/ 1085835 w 1303007"/>
                      <a:gd name="connsiteY9" fmla="*/ 0 h 2396477"/>
                      <a:gd name="connsiteX10" fmla="*/ 1303007 w 1303007"/>
                      <a:gd name="connsiteY10" fmla="*/ 217172 h 2396477"/>
                      <a:gd name="connsiteX11" fmla="*/ 1303007 w 1303007"/>
                      <a:gd name="connsiteY11" fmla="*/ 2179305 h 2396477"/>
                      <a:gd name="connsiteX12" fmla="*/ 1085835 w 1303007"/>
                      <a:gd name="connsiteY12" fmla="*/ 2396477 h 2396477"/>
                      <a:gd name="connsiteX13" fmla="*/ 217172 w 1303007"/>
                      <a:gd name="connsiteY13" fmla="*/ 2396477 h 2396477"/>
                      <a:gd name="connsiteX14" fmla="*/ 0 w 1303007"/>
                      <a:gd name="connsiteY14" fmla="*/ 2179305 h 2396477"/>
                      <a:gd name="connsiteX15" fmla="*/ 0 w 1303007"/>
                      <a:gd name="connsiteY15" fmla="*/ 217172 h 2396477"/>
                      <a:gd name="connsiteX16" fmla="*/ 217172 w 1303007"/>
                      <a:gd name="connsiteY16" fmla="*/ 0 h 239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03007" h="2396477">
                        <a:moveTo>
                          <a:pt x="250418" y="68203"/>
                        </a:moveTo>
                        <a:cubicBezTo>
                          <a:pt x="140081" y="68203"/>
                          <a:pt x="50635" y="157649"/>
                          <a:pt x="50635" y="267986"/>
                        </a:cubicBezTo>
                        <a:lnTo>
                          <a:pt x="50635" y="1903151"/>
                        </a:lnTo>
                        <a:cubicBezTo>
                          <a:pt x="50635" y="2013488"/>
                          <a:pt x="140081" y="2102934"/>
                          <a:pt x="250418" y="2102934"/>
                        </a:cubicBezTo>
                        <a:lnTo>
                          <a:pt x="1049524" y="2102934"/>
                        </a:lnTo>
                        <a:cubicBezTo>
                          <a:pt x="1159861" y="2102934"/>
                          <a:pt x="1249307" y="2013488"/>
                          <a:pt x="1249307" y="1903151"/>
                        </a:cubicBezTo>
                        <a:lnTo>
                          <a:pt x="1249307" y="267986"/>
                        </a:lnTo>
                        <a:cubicBezTo>
                          <a:pt x="1249307" y="157649"/>
                          <a:pt x="1159861" y="68203"/>
                          <a:pt x="1049524" y="68203"/>
                        </a:cubicBezTo>
                        <a:close/>
                        <a:moveTo>
                          <a:pt x="217172" y="0"/>
                        </a:moveTo>
                        <a:lnTo>
                          <a:pt x="1085835" y="0"/>
                        </a:lnTo>
                        <a:cubicBezTo>
                          <a:pt x="1205776" y="0"/>
                          <a:pt x="1303007" y="97231"/>
                          <a:pt x="1303007" y="217172"/>
                        </a:cubicBezTo>
                        <a:lnTo>
                          <a:pt x="1303007" y="2179305"/>
                        </a:lnTo>
                        <a:cubicBezTo>
                          <a:pt x="1303007" y="2299246"/>
                          <a:pt x="1205776" y="2396477"/>
                          <a:pt x="1085835" y="2396477"/>
                        </a:cubicBezTo>
                        <a:lnTo>
                          <a:pt x="217172" y="2396477"/>
                        </a:lnTo>
                        <a:cubicBezTo>
                          <a:pt x="97231" y="2396477"/>
                          <a:pt x="0" y="2299246"/>
                          <a:pt x="0" y="2179305"/>
                        </a:cubicBezTo>
                        <a:lnTo>
                          <a:pt x="0" y="217172"/>
                        </a:lnTo>
                        <a:cubicBezTo>
                          <a:pt x="0" y="97231"/>
                          <a:pt x="97231" y="0"/>
                          <a:pt x="217172" y="0"/>
                        </a:cubicBezTo>
                        <a:close/>
                      </a:path>
                    </a:pathLst>
                  </a:custGeom>
                  <a:solidFill>
                    <a:srgbClr val="062E84"/>
                  </a:solidFill>
                  <a:ln>
                    <a:noFill/>
                  </a:ln>
                  <a:effectLst>
                    <a:outerShdw blurRad="1397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130" name="Дуга 58">
                  <a:extLst>
                    <a:ext uri="{FF2B5EF4-FFF2-40B4-BE49-F238E27FC236}">
                      <a16:creationId xmlns:a16="http://schemas.microsoft.com/office/drawing/2014/main" id="{C43125AA-D922-4904-A80C-2040D719D5CF}"/>
                    </a:ext>
                  </a:extLst>
                </p:cNvPr>
                <p:cNvSpPr/>
                <p:nvPr/>
              </p:nvSpPr>
              <p:spPr>
                <a:xfrm rot="17442827" flipH="1">
                  <a:off x="4987780" y="-455123"/>
                  <a:ext cx="6057889" cy="6311437"/>
                </a:xfrm>
                <a:prstGeom prst="arc">
                  <a:avLst>
                    <a:gd name="adj1" fmla="val 17266031"/>
                    <a:gd name="adj2" fmla="val 2390399"/>
                  </a:avLst>
                </a:prstGeom>
                <a:ln w="50800">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pic>
              <p:nvPicPr>
                <p:cNvPr id="151" name="Рисунок 76" descr="Мозг в голове">
                  <a:extLst>
                    <a:ext uri="{FF2B5EF4-FFF2-40B4-BE49-F238E27FC236}">
                      <a16:creationId xmlns:a16="http://schemas.microsoft.com/office/drawing/2014/main" id="{D0DDC22E-DB3D-4343-AA53-1EAFD7417F62}"/>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4262334" y="1298492"/>
                  <a:ext cx="1458448" cy="1458447"/>
                </a:xfrm>
                <a:prstGeom prst="rect">
                  <a:avLst/>
                </a:prstGeom>
              </p:spPr>
            </p:pic>
          </p:grpSp>
        </p:grpSp>
        <p:grpSp>
          <p:nvGrpSpPr>
            <p:cNvPr id="24" name="Group 23">
              <a:extLst>
                <a:ext uri="{FF2B5EF4-FFF2-40B4-BE49-F238E27FC236}">
                  <a16:creationId xmlns:a16="http://schemas.microsoft.com/office/drawing/2014/main" id="{64FB12DF-9F9E-4CB6-A2F5-D7974BEE7E83}"/>
                </a:ext>
              </a:extLst>
            </p:cNvPr>
            <p:cNvGrpSpPr/>
            <p:nvPr/>
          </p:nvGrpSpPr>
          <p:grpSpPr>
            <a:xfrm>
              <a:off x="5572908" y="4541618"/>
              <a:ext cx="238898" cy="223590"/>
              <a:chOff x="4825835" y="3991387"/>
              <a:chExt cx="238898" cy="223590"/>
            </a:xfrm>
          </p:grpSpPr>
          <p:sp>
            <p:nvSpPr>
              <p:cNvPr id="170" name="Овал 63">
                <a:extLst>
                  <a:ext uri="{FF2B5EF4-FFF2-40B4-BE49-F238E27FC236}">
                    <a16:creationId xmlns:a16="http://schemas.microsoft.com/office/drawing/2014/main" id="{3B2B0B89-71B0-4416-A831-264136742518}"/>
                  </a:ext>
                </a:extLst>
              </p:cNvPr>
              <p:cNvSpPr/>
              <p:nvPr/>
            </p:nvSpPr>
            <p:spPr>
              <a:xfrm>
                <a:off x="4825835" y="3991387"/>
                <a:ext cx="238898" cy="223590"/>
              </a:xfrm>
              <a:prstGeom prst="ellipse">
                <a:avLst/>
              </a:prstGeom>
              <a:solidFill>
                <a:srgbClr val="8F9C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71" name="Рисунок 69" descr="Галочка">
                <a:extLst>
                  <a:ext uri="{FF2B5EF4-FFF2-40B4-BE49-F238E27FC236}">
                    <a16:creationId xmlns:a16="http://schemas.microsoft.com/office/drawing/2014/main" id="{E8ACB0D9-B082-4333-933B-63A7A71170AC}"/>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861988" y="4036085"/>
                <a:ext cx="161920" cy="149421"/>
              </a:xfrm>
              <a:prstGeom prst="rect">
                <a:avLst/>
              </a:prstGeom>
            </p:spPr>
          </p:pic>
        </p:grpSp>
        <p:grpSp>
          <p:nvGrpSpPr>
            <p:cNvPr id="26" name="Group 25">
              <a:extLst>
                <a:ext uri="{FF2B5EF4-FFF2-40B4-BE49-F238E27FC236}">
                  <a16:creationId xmlns:a16="http://schemas.microsoft.com/office/drawing/2014/main" id="{C0528023-2D79-4739-B0F4-BD9E917591B6}"/>
                </a:ext>
              </a:extLst>
            </p:cNvPr>
            <p:cNvGrpSpPr/>
            <p:nvPr/>
          </p:nvGrpSpPr>
          <p:grpSpPr>
            <a:xfrm>
              <a:off x="5128340" y="3865792"/>
              <a:ext cx="238898" cy="223590"/>
              <a:chOff x="4978235" y="4143787"/>
              <a:chExt cx="238898" cy="223590"/>
            </a:xfrm>
          </p:grpSpPr>
          <p:sp>
            <p:nvSpPr>
              <p:cNvPr id="172" name="Овал 63">
                <a:extLst>
                  <a:ext uri="{FF2B5EF4-FFF2-40B4-BE49-F238E27FC236}">
                    <a16:creationId xmlns:a16="http://schemas.microsoft.com/office/drawing/2014/main" id="{2FD8B48E-8547-4E9E-8219-024AFA304AF3}"/>
                  </a:ext>
                </a:extLst>
              </p:cNvPr>
              <p:cNvSpPr/>
              <p:nvPr/>
            </p:nvSpPr>
            <p:spPr>
              <a:xfrm>
                <a:off x="4978235" y="4143787"/>
                <a:ext cx="238898" cy="223590"/>
              </a:xfrm>
              <a:prstGeom prst="ellipse">
                <a:avLst/>
              </a:prstGeom>
              <a:solidFill>
                <a:srgbClr val="8F9C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73" name="Рисунок 69" descr="Галочка">
                <a:extLst>
                  <a:ext uri="{FF2B5EF4-FFF2-40B4-BE49-F238E27FC236}">
                    <a16:creationId xmlns:a16="http://schemas.microsoft.com/office/drawing/2014/main" id="{B66A9AF1-7C39-46A5-9FDE-9E66047CCC54}"/>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5014388" y="4188485"/>
                <a:ext cx="161920" cy="149421"/>
              </a:xfrm>
              <a:prstGeom prst="rect">
                <a:avLst/>
              </a:prstGeom>
            </p:spPr>
          </p:pic>
        </p:grpSp>
        <p:grpSp>
          <p:nvGrpSpPr>
            <p:cNvPr id="25" name="Group 24">
              <a:extLst>
                <a:ext uri="{FF2B5EF4-FFF2-40B4-BE49-F238E27FC236}">
                  <a16:creationId xmlns:a16="http://schemas.microsoft.com/office/drawing/2014/main" id="{4E4E5282-A093-421D-B418-7B5C6309C695}"/>
                </a:ext>
              </a:extLst>
            </p:cNvPr>
            <p:cNvGrpSpPr/>
            <p:nvPr/>
          </p:nvGrpSpPr>
          <p:grpSpPr>
            <a:xfrm>
              <a:off x="5293545" y="4234050"/>
              <a:ext cx="238898" cy="223590"/>
              <a:chOff x="5130635" y="4296187"/>
              <a:chExt cx="238898" cy="223590"/>
            </a:xfrm>
          </p:grpSpPr>
          <p:sp>
            <p:nvSpPr>
              <p:cNvPr id="174" name="Овал 63">
                <a:extLst>
                  <a:ext uri="{FF2B5EF4-FFF2-40B4-BE49-F238E27FC236}">
                    <a16:creationId xmlns:a16="http://schemas.microsoft.com/office/drawing/2014/main" id="{14C310D1-94FB-46FF-9E0E-57A13E8A8280}"/>
                  </a:ext>
                </a:extLst>
              </p:cNvPr>
              <p:cNvSpPr/>
              <p:nvPr/>
            </p:nvSpPr>
            <p:spPr>
              <a:xfrm>
                <a:off x="5130635" y="4296187"/>
                <a:ext cx="238898" cy="223590"/>
              </a:xfrm>
              <a:prstGeom prst="ellipse">
                <a:avLst/>
              </a:prstGeom>
              <a:solidFill>
                <a:srgbClr val="8F9C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75" name="Рисунок 69" descr="Галочка">
                <a:extLst>
                  <a:ext uri="{FF2B5EF4-FFF2-40B4-BE49-F238E27FC236}">
                    <a16:creationId xmlns:a16="http://schemas.microsoft.com/office/drawing/2014/main" id="{FD50936B-0235-4138-B1A3-F75766A231CA}"/>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5166788" y="4340885"/>
                <a:ext cx="161920" cy="149421"/>
              </a:xfrm>
              <a:prstGeom prst="rect">
                <a:avLst/>
              </a:prstGeom>
            </p:spPr>
          </p:pic>
        </p:grpSp>
        <p:grpSp>
          <p:nvGrpSpPr>
            <p:cNvPr id="179" name="Group 178">
              <a:extLst>
                <a:ext uri="{FF2B5EF4-FFF2-40B4-BE49-F238E27FC236}">
                  <a16:creationId xmlns:a16="http://schemas.microsoft.com/office/drawing/2014/main" id="{8EC43AF0-CD7D-4837-ADD4-B0219A38E039}"/>
                </a:ext>
              </a:extLst>
            </p:cNvPr>
            <p:cNvGrpSpPr/>
            <p:nvPr/>
          </p:nvGrpSpPr>
          <p:grpSpPr>
            <a:xfrm>
              <a:off x="5865199" y="4806902"/>
              <a:ext cx="238898" cy="223590"/>
              <a:chOff x="4825835" y="3991387"/>
              <a:chExt cx="238898" cy="223590"/>
            </a:xfrm>
          </p:grpSpPr>
          <p:sp>
            <p:nvSpPr>
              <p:cNvPr id="180" name="Овал 63">
                <a:extLst>
                  <a:ext uri="{FF2B5EF4-FFF2-40B4-BE49-F238E27FC236}">
                    <a16:creationId xmlns:a16="http://schemas.microsoft.com/office/drawing/2014/main" id="{7EC4D355-79A1-4007-BF49-2449F376DF8E}"/>
                  </a:ext>
                </a:extLst>
              </p:cNvPr>
              <p:cNvSpPr/>
              <p:nvPr/>
            </p:nvSpPr>
            <p:spPr>
              <a:xfrm>
                <a:off x="4825835" y="3991387"/>
                <a:ext cx="238898" cy="223590"/>
              </a:xfrm>
              <a:prstGeom prst="ellipse">
                <a:avLst/>
              </a:prstGeom>
              <a:solidFill>
                <a:srgbClr val="8F9C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81" name="Рисунок 69" descr="Галочка">
                <a:extLst>
                  <a:ext uri="{FF2B5EF4-FFF2-40B4-BE49-F238E27FC236}">
                    <a16:creationId xmlns:a16="http://schemas.microsoft.com/office/drawing/2014/main" id="{1AAE86F1-A556-4EC5-8A40-AB1492FB89E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861988" y="4036085"/>
                <a:ext cx="161920" cy="149421"/>
              </a:xfrm>
              <a:prstGeom prst="rect">
                <a:avLst/>
              </a:prstGeom>
            </p:spPr>
          </p:pic>
        </p:grpSp>
        <p:cxnSp>
          <p:nvCxnSpPr>
            <p:cNvPr id="186" name="Прямая соединительная линия 88">
              <a:extLst>
                <a:ext uri="{FF2B5EF4-FFF2-40B4-BE49-F238E27FC236}">
                  <a16:creationId xmlns:a16="http://schemas.microsoft.com/office/drawing/2014/main" id="{9DAA5ED9-5C35-4D47-9E67-C4127FFC704F}"/>
                </a:ext>
              </a:extLst>
            </p:cNvPr>
            <p:cNvCxnSpPr>
              <a:cxnSpLocks/>
            </p:cNvCxnSpPr>
            <p:nvPr/>
          </p:nvCxnSpPr>
          <p:spPr>
            <a:xfrm flipH="1" flipV="1">
              <a:off x="8157510" y="2059993"/>
              <a:ext cx="53600" cy="2174169"/>
            </a:xfrm>
            <a:prstGeom prst="line">
              <a:avLst/>
            </a:prstGeom>
            <a:ln w="508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94" name="TextBox 193">
              <a:extLst>
                <a:ext uri="{FF2B5EF4-FFF2-40B4-BE49-F238E27FC236}">
                  <a16:creationId xmlns:a16="http://schemas.microsoft.com/office/drawing/2014/main" id="{4BDBCEA4-F4C0-4B89-99BE-4EFECB7FAC4D}"/>
                </a:ext>
              </a:extLst>
            </p:cNvPr>
            <p:cNvSpPr txBox="1"/>
            <p:nvPr/>
          </p:nvSpPr>
          <p:spPr>
            <a:xfrm>
              <a:off x="3397423" y="3463639"/>
              <a:ext cx="2054437" cy="307777"/>
            </a:xfrm>
            <a:prstGeom prst="rect">
              <a:avLst/>
            </a:prstGeom>
            <a:noFill/>
          </p:spPr>
          <p:txBody>
            <a:bodyPr wrap="square" rtlCol="0">
              <a:spAutoFit/>
            </a:bodyPr>
            <a:lstStyle/>
            <a:p>
              <a:r>
                <a:rPr lang="en-US" sz="1400" dirty="0"/>
                <a:t>Package Acceptance </a:t>
              </a:r>
            </a:p>
          </p:txBody>
        </p:sp>
        <p:pic>
          <p:nvPicPr>
            <p:cNvPr id="197" name="Рисунок 76" descr="Мозг в голове">
              <a:extLst>
                <a:ext uri="{FF2B5EF4-FFF2-40B4-BE49-F238E27FC236}">
                  <a16:creationId xmlns:a16="http://schemas.microsoft.com/office/drawing/2014/main" id="{4F394647-F803-49E7-9683-E7E094C9F5CB}"/>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flipH="1">
              <a:off x="6313782" y="2504862"/>
              <a:ext cx="1037907" cy="905252"/>
            </a:xfrm>
            <a:prstGeom prst="rect">
              <a:avLst/>
            </a:prstGeom>
          </p:spPr>
        </p:pic>
        <p:cxnSp>
          <p:nvCxnSpPr>
            <p:cNvPr id="201" name="Прямая соединительная линия 41">
              <a:extLst>
                <a:ext uri="{FF2B5EF4-FFF2-40B4-BE49-F238E27FC236}">
                  <a16:creationId xmlns:a16="http://schemas.microsoft.com/office/drawing/2014/main" id="{D3B7EA82-EE17-45C2-93FA-EE30F8032A4A}"/>
                </a:ext>
              </a:extLst>
            </p:cNvPr>
            <p:cNvCxnSpPr>
              <a:cxnSpLocks/>
            </p:cNvCxnSpPr>
            <p:nvPr/>
          </p:nvCxnSpPr>
          <p:spPr>
            <a:xfrm>
              <a:off x="5519563" y="3222907"/>
              <a:ext cx="1108265" cy="0"/>
            </a:xfrm>
            <a:prstGeom prst="line">
              <a:avLst/>
            </a:prstGeom>
            <a:ln w="50800">
              <a:solidFill>
                <a:schemeClr val="tx1"/>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203" name="Прямая соединительная линия 78">
              <a:extLst>
                <a:ext uri="{FF2B5EF4-FFF2-40B4-BE49-F238E27FC236}">
                  <a16:creationId xmlns:a16="http://schemas.microsoft.com/office/drawing/2014/main" id="{6C7C731B-61D8-40AA-AF11-2839B966217C}"/>
                </a:ext>
              </a:extLst>
            </p:cNvPr>
            <p:cNvCxnSpPr>
              <a:cxnSpLocks/>
            </p:cNvCxnSpPr>
            <p:nvPr/>
          </p:nvCxnSpPr>
          <p:spPr>
            <a:xfrm flipH="1">
              <a:off x="5519563" y="2835166"/>
              <a:ext cx="952457" cy="0"/>
            </a:xfrm>
            <a:prstGeom prst="line">
              <a:avLst/>
            </a:prstGeom>
            <a:ln w="50800">
              <a:solidFill>
                <a:schemeClr val="tx1"/>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205" name="Дуга 58">
              <a:extLst>
                <a:ext uri="{FF2B5EF4-FFF2-40B4-BE49-F238E27FC236}">
                  <a16:creationId xmlns:a16="http://schemas.microsoft.com/office/drawing/2014/main" id="{9D61F499-8A29-44A7-B063-7730CF0CC7AA}"/>
                </a:ext>
              </a:extLst>
            </p:cNvPr>
            <p:cNvSpPr/>
            <p:nvPr/>
          </p:nvSpPr>
          <p:spPr>
            <a:xfrm rot="18931111" flipH="1">
              <a:off x="6804800" y="2540663"/>
              <a:ext cx="2288164" cy="2185955"/>
            </a:xfrm>
            <a:prstGeom prst="arc">
              <a:avLst>
                <a:gd name="adj1" fmla="val 18027633"/>
                <a:gd name="adj2" fmla="val 2390399"/>
              </a:avLst>
            </a:prstGeom>
            <a:ln w="50800">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07" name="Овал 63">
              <a:extLst>
                <a:ext uri="{FF2B5EF4-FFF2-40B4-BE49-F238E27FC236}">
                  <a16:creationId xmlns:a16="http://schemas.microsoft.com/office/drawing/2014/main" id="{1218364C-43A0-4071-AC13-9D7468F35870}"/>
                </a:ext>
              </a:extLst>
            </p:cNvPr>
            <p:cNvSpPr/>
            <p:nvPr/>
          </p:nvSpPr>
          <p:spPr>
            <a:xfrm>
              <a:off x="7181308" y="4457640"/>
              <a:ext cx="238898" cy="223590"/>
            </a:xfrm>
            <a:prstGeom prst="ellipse">
              <a:avLst/>
            </a:prstGeom>
            <a:solidFill>
              <a:srgbClr val="062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8" name="Рисунок 69" descr="Галочка">
              <a:extLst>
                <a:ext uri="{FF2B5EF4-FFF2-40B4-BE49-F238E27FC236}">
                  <a16:creationId xmlns:a16="http://schemas.microsoft.com/office/drawing/2014/main" id="{0A35188A-E43C-4E4F-9ABE-FF73C70FB486}"/>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7217461" y="4502338"/>
              <a:ext cx="161920" cy="149421"/>
            </a:xfrm>
            <a:prstGeom prst="rect">
              <a:avLst/>
            </a:prstGeom>
          </p:spPr>
        </p:pic>
        <p:sp>
          <p:nvSpPr>
            <p:cNvPr id="210" name="Овал 63">
              <a:extLst>
                <a:ext uri="{FF2B5EF4-FFF2-40B4-BE49-F238E27FC236}">
                  <a16:creationId xmlns:a16="http://schemas.microsoft.com/office/drawing/2014/main" id="{1190DE82-2141-49F6-9ABF-EC05009C9051}"/>
                </a:ext>
              </a:extLst>
            </p:cNvPr>
            <p:cNvSpPr/>
            <p:nvPr/>
          </p:nvSpPr>
          <p:spPr>
            <a:xfrm>
              <a:off x="6834091" y="4132806"/>
              <a:ext cx="238898" cy="223590"/>
            </a:xfrm>
            <a:prstGeom prst="ellipse">
              <a:avLst/>
            </a:prstGeom>
            <a:solidFill>
              <a:srgbClr val="062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11" name="Рисунок 69" descr="Галочка">
              <a:extLst>
                <a:ext uri="{FF2B5EF4-FFF2-40B4-BE49-F238E27FC236}">
                  <a16:creationId xmlns:a16="http://schemas.microsoft.com/office/drawing/2014/main" id="{A1CFF46B-34B1-42F2-A9A6-BC3B5FA31E18}"/>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6870244" y="4177504"/>
              <a:ext cx="161920" cy="149421"/>
            </a:xfrm>
            <a:prstGeom prst="rect">
              <a:avLst/>
            </a:prstGeom>
          </p:spPr>
        </p:pic>
        <p:sp>
          <p:nvSpPr>
            <p:cNvPr id="213" name="Прямоугольник 59">
              <a:extLst>
                <a:ext uri="{FF2B5EF4-FFF2-40B4-BE49-F238E27FC236}">
                  <a16:creationId xmlns:a16="http://schemas.microsoft.com/office/drawing/2014/main" id="{348E108B-74E1-4E0F-B037-402D2E0C20B9}"/>
                </a:ext>
              </a:extLst>
            </p:cNvPr>
            <p:cNvSpPr/>
            <p:nvPr/>
          </p:nvSpPr>
          <p:spPr>
            <a:xfrm>
              <a:off x="4432185" y="4796845"/>
              <a:ext cx="1076266" cy="191036"/>
            </a:xfrm>
            <a:prstGeom prst="rect">
              <a:avLst/>
            </a:prstGeom>
          </p:spPr>
          <p:txBody>
            <a:bodyPr wrap="none">
              <a:spAutoFit/>
            </a:bodyPr>
            <a:lstStyle/>
            <a:p>
              <a:r>
                <a:rPr lang="en-US" sz="1400" dirty="0"/>
                <a:t>Monitor Progress</a:t>
              </a:r>
            </a:p>
          </p:txBody>
        </p:sp>
        <p:sp>
          <p:nvSpPr>
            <p:cNvPr id="214" name="TextBox 213">
              <a:extLst>
                <a:ext uri="{FF2B5EF4-FFF2-40B4-BE49-F238E27FC236}">
                  <a16:creationId xmlns:a16="http://schemas.microsoft.com/office/drawing/2014/main" id="{436AD133-9299-4F80-8839-AD09CA4AA9EC}"/>
                </a:ext>
              </a:extLst>
            </p:cNvPr>
            <p:cNvSpPr txBox="1"/>
            <p:nvPr/>
          </p:nvSpPr>
          <p:spPr>
            <a:xfrm>
              <a:off x="6064307" y="2314031"/>
              <a:ext cx="2081169" cy="369332"/>
            </a:xfrm>
            <a:prstGeom prst="rect">
              <a:avLst/>
            </a:prstGeom>
            <a:noFill/>
          </p:spPr>
          <p:txBody>
            <a:bodyPr wrap="square" rtlCol="0">
              <a:spAutoFit/>
            </a:bodyPr>
            <a:lstStyle/>
            <a:p>
              <a:r>
                <a:rPr lang="en-US" dirty="0"/>
                <a:t>KAP’s Leadership </a:t>
              </a:r>
            </a:p>
          </p:txBody>
        </p:sp>
        <p:sp>
          <p:nvSpPr>
            <p:cNvPr id="215" name="TextBox 214">
              <a:extLst>
                <a:ext uri="{FF2B5EF4-FFF2-40B4-BE49-F238E27FC236}">
                  <a16:creationId xmlns:a16="http://schemas.microsoft.com/office/drawing/2014/main" id="{69164A24-93B6-45B0-B5D6-8B93EE508BED}"/>
                </a:ext>
              </a:extLst>
            </p:cNvPr>
            <p:cNvSpPr txBox="1"/>
            <p:nvPr/>
          </p:nvSpPr>
          <p:spPr>
            <a:xfrm>
              <a:off x="7228804" y="2526991"/>
              <a:ext cx="999760" cy="369332"/>
            </a:xfrm>
            <a:prstGeom prst="rect">
              <a:avLst/>
            </a:prstGeom>
            <a:noFill/>
          </p:spPr>
          <p:txBody>
            <a:bodyPr wrap="square" rtlCol="0">
              <a:spAutoFit/>
            </a:bodyPr>
            <a:lstStyle/>
            <a:p>
              <a:r>
                <a:rPr lang="en-US" dirty="0"/>
                <a:t>Team</a:t>
              </a:r>
            </a:p>
          </p:txBody>
        </p:sp>
        <p:sp>
          <p:nvSpPr>
            <p:cNvPr id="217" name="Овал 63">
              <a:extLst>
                <a:ext uri="{FF2B5EF4-FFF2-40B4-BE49-F238E27FC236}">
                  <a16:creationId xmlns:a16="http://schemas.microsoft.com/office/drawing/2014/main" id="{5EF9FAAB-64EB-4FCE-BEDD-411CCEC6A3DC}"/>
                </a:ext>
              </a:extLst>
            </p:cNvPr>
            <p:cNvSpPr/>
            <p:nvPr/>
          </p:nvSpPr>
          <p:spPr>
            <a:xfrm>
              <a:off x="6737413" y="3409315"/>
              <a:ext cx="238898" cy="223590"/>
            </a:xfrm>
            <a:prstGeom prst="ellipse">
              <a:avLst/>
            </a:prstGeom>
            <a:solidFill>
              <a:srgbClr val="062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18" name="Рисунок 69" descr="Галочка">
              <a:extLst>
                <a:ext uri="{FF2B5EF4-FFF2-40B4-BE49-F238E27FC236}">
                  <a16:creationId xmlns:a16="http://schemas.microsoft.com/office/drawing/2014/main" id="{CAE50170-DC89-43F4-9FFF-968C7839941C}"/>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6773566" y="3454013"/>
              <a:ext cx="161920" cy="149421"/>
            </a:xfrm>
            <a:prstGeom prst="rect">
              <a:avLst/>
            </a:prstGeom>
          </p:spPr>
        </p:pic>
        <p:sp>
          <p:nvSpPr>
            <p:cNvPr id="222" name="Овал 63">
              <a:extLst>
                <a:ext uri="{FF2B5EF4-FFF2-40B4-BE49-F238E27FC236}">
                  <a16:creationId xmlns:a16="http://schemas.microsoft.com/office/drawing/2014/main" id="{0F708249-B051-4633-8C7B-960180313CF9}"/>
                </a:ext>
              </a:extLst>
            </p:cNvPr>
            <p:cNvSpPr/>
            <p:nvPr/>
          </p:nvSpPr>
          <p:spPr>
            <a:xfrm>
              <a:off x="6718095" y="3804447"/>
              <a:ext cx="238898" cy="203673"/>
            </a:xfrm>
            <a:prstGeom prst="ellipse">
              <a:avLst/>
            </a:prstGeom>
            <a:solidFill>
              <a:srgbClr val="062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23" name="Рисунок 69" descr="Галочка">
              <a:extLst>
                <a:ext uri="{FF2B5EF4-FFF2-40B4-BE49-F238E27FC236}">
                  <a16:creationId xmlns:a16="http://schemas.microsoft.com/office/drawing/2014/main" id="{ADFB0611-F497-4BB3-A317-1444F477398C}"/>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6754248" y="3849145"/>
              <a:ext cx="161920" cy="149421"/>
            </a:xfrm>
            <a:prstGeom prst="rect">
              <a:avLst/>
            </a:prstGeom>
          </p:spPr>
        </p:pic>
        <p:sp>
          <p:nvSpPr>
            <p:cNvPr id="225" name="Овал 63">
              <a:extLst>
                <a:ext uri="{FF2B5EF4-FFF2-40B4-BE49-F238E27FC236}">
                  <a16:creationId xmlns:a16="http://schemas.microsoft.com/office/drawing/2014/main" id="{F87157B9-7CDF-4438-AE1D-28B1BAE06454}"/>
                </a:ext>
              </a:extLst>
            </p:cNvPr>
            <p:cNvSpPr/>
            <p:nvPr/>
          </p:nvSpPr>
          <p:spPr>
            <a:xfrm>
              <a:off x="7501108" y="4641742"/>
              <a:ext cx="238898" cy="223590"/>
            </a:xfrm>
            <a:prstGeom prst="ellipse">
              <a:avLst/>
            </a:prstGeom>
            <a:solidFill>
              <a:srgbClr val="062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26" name="Рисунок 69" descr="Галочка">
              <a:extLst>
                <a:ext uri="{FF2B5EF4-FFF2-40B4-BE49-F238E27FC236}">
                  <a16:creationId xmlns:a16="http://schemas.microsoft.com/office/drawing/2014/main" id="{150D2E3E-BD00-443F-BC5E-CE259E0831F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7537261" y="4686440"/>
              <a:ext cx="161920" cy="149421"/>
            </a:xfrm>
            <a:prstGeom prst="rect">
              <a:avLst/>
            </a:prstGeom>
          </p:spPr>
        </p:pic>
      </p:grpSp>
      <p:sp>
        <p:nvSpPr>
          <p:cNvPr id="118" name="Овал 63">
            <a:extLst>
              <a:ext uri="{FF2B5EF4-FFF2-40B4-BE49-F238E27FC236}">
                <a16:creationId xmlns:a16="http://schemas.microsoft.com/office/drawing/2014/main" id="{56E241EC-493F-43BF-9846-0313EF5330BE}"/>
              </a:ext>
            </a:extLst>
          </p:cNvPr>
          <p:cNvSpPr/>
          <p:nvPr/>
        </p:nvSpPr>
        <p:spPr>
          <a:xfrm>
            <a:off x="4991016" y="4222635"/>
            <a:ext cx="238898" cy="223590"/>
          </a:xfrm>
          <a:prstGeom prst="ellipse">
            <a:avLst/>
          </a:prstGeom>
          <a:solidFill>
            <a:srgbClr val="8F9C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9" name="Рисунок 69" descr="Галочка">
            <a:extLst>
              <a:ext uri="{FF2B5EF4-FFF2-40B4-BE49-F238E27FC236}">
                <a16:creationId xmlns:a16="http://schemas.microsoft.com/office/drawing/2014/main" id="{6713A200-99F4-4EB7-9330-CC40344109D0}"/>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5027169" y="4267333"/>
            <a:ext cx="161920" cy="149421"/>
          </a:xfrm>
          <a:prstGeom prst="rect">
            <a:avLst/>
          </a:prstGeom>
        </p:spPr>
      </p:pic>
      <p:sp>
        <p:nvSpPr>
          <p:cNvPr id="120" name="TextBox 119">
            <a:extLst>
              <a:ext uri="{FF2B5EF4-FFF2-40B4-BE49-F238E27FC236}">
                <a16:creationId xmlns:a16="http://schemas.microsoft.com/office/drawing/2014/main" id="{8ADD60C1-B34E-4964-AEF3-68088C9FF551}"/>
              </a:ext>
            </a:extLst>
          </p:cNvPr>
          <p:cNvSpPr txBox="1"/>
          <p:nvPr/>
        </p:nvSpPr>
        <p:spPr>
          <a:xfrm>
            <a:off x="-123452" y="6363853"/>
            <a:ext cx="2862427" cy="400110"/>
          </a:xfrm>
          <a:prstGeom prst="rect">
            <a:avLst/>
          </a:prstGeom>
          <a:noFill/>
        </p:spPr>
        <p:txBody>
          <a:bodyPr wrap="square" rtlCol="0">
            <a:spAutoFit/>
          </a:bodyPr>
          <a:lstStyle/>
          <a:p>
            <a:pPr algn="ctr"/>
            <a:r>
              <a:rPr lang="en-US" sz="2000" dirty="0"/>
              <a:t>RPS@KAP.US.COM</a:t>
            </a:r>
          </a:p>
        </p:txBody>
      </p:sp>
    </p:spTree>
    <p:extLst>
      <p:ext uri="{BB962C8B-B14F-4D97-AF65-F5344CB8AC3E}">
        <p14:creationId xmlns:p14="http://schemas.microsoft.com/office/powerpoint/2010/main" val="4217483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8C27FCE-E45F-4474-8B35-0E9699073E5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Lst>
          </a:blip>
          <a:stretch>
            <a:fillRect/>
          </a:stretch>
        </p:blipFill>
        <p:spPr>
          <a:xfrm>
            <a:off x="12455" y="1"/>
            <a:ext cx="12170019" cy="6858000"/>
          </a:xfrm>
          <a:prstGeom prst="rect">
            <a:avLst/>
          </a:prstGeom>
        </p:spPr>
      </p:pic>
      <p:sp>
        <p:nvSpPr>
          <p:cNvPr id="30" name="Oval 55">
            <a:extLst>
              <a:ext uri="{FF2B5EF4-FFF2-40B4-BE49-F238E27FC236}">
                <a16:creationId xmlns:a16="http://schemas.microsoft.com/office/drawing/2014/main" id="{DE3BD607-A4B0-4AA9-B3A3-A07A0122723C}"/>
              </a:ext>
            </a:extLst>
          </p:cNvPr>
          <p:cNvSpPr/>
          <p:nvPr/>
        </p:nvSpPr>
        <p:spPr>
          <a:xfrm>
            <a:off x="6567307" y="2320144"/>
            <a:ext cx="1075283" cy="1075283"/>
          </a:xfrm>
          <a:prstGeom prst="ellipse">
            <a:avLst/>
          </a:prstGeom>
          <a:solidFill>
            <a:schemeClr val="accent1"/>
          </a:solidFill>
          <a:ln w="28575">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ko-KR" altLang="en-US" u="sng" dirty="0">
              <a:solidFill>
                <a:srgbClr val="F7F7F7"/>
              </a:solidFill>
            </a:endParaRPr>
          </a:p>
        </p:txBody>
      </p:sp>
      <p:sp>
        <p:nvSpPr>
          <p:cNvPr id="29" name="Oval 54">
            <a:extLst>
              <a:ext uri="{FF2B5EF4-FFF2-40B4-BE49-F238E27FC236}">
                <a16:creationId xmlns:a16="http://schemas.microsoft.com/office/drawing/2014/main" id="{31E95E3A-C905-44C5-9A07-F7D1D5BC36C4}"/>
              </a:ext>
            </a:extLst>
          </p:cNvPr>
          <p:cNvSpPr/>
          <p:nvPr/>
        </p:nvSpPr>
        <p:spPr>
          <a:xfrm>
            <a:off x="4834627" y="2338942"/>
            <a:ext cx="1075283" cy="1075283"/>
          </a:xfrm>
          <a:prstGeom prst="ellipse">
            <a:avLst/>
          </a:prstGeom>
          <a:solidFill>
            <a:schemeClr val="accent1"/>
          </a:solidFill>
          <a:ln w="28575">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ko-KR" altLang="en-US" u="sng">
              <a:solidFill>
                <a:srgbClr val="F7F7F7"/>
              </a:solidFill>
            </a:endParaRPr>
          </a:p>
        </p:txBody>
      </p:sp>
      <p:sp>
        <p:nvSpPr>
          <p:cNvPr id="32" name="Oval 57">
            <a:extLst>
              <a:ext uri="{FF2B5EF4-FFF2-40B4-BE49-F238E27FC236}">
                <a16:creationId xmlns:a16="http://schemas.microsoft.com/office/drawing/2014/main" id="{847B90A5-874B-4CF0-BB20-7AA6FB112965}"/>
              </a:ext>
            </a:extLst>
          </p:cNvPr>
          <p:cNvSpPr/>
          <p:nvPr/>
        </p:nvSpPr>
        <p:spPr>
          <a:xfrm>
            <a:off x="5626175" y="1880524"/>
            <a:ext cx="1075283" cy="1075283"/>
          </a:xfrm>
          <a:prstGeom prst="ellipse">
            <a:avLst/>
          </a:prstGeom>
          <a:solidFill>
            <a:schemeClr val="accent1"/>
          </a:solidFill>
          <a:ln w="28575">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ko-KR" altLang="en-US" u="sng" dirty="0">
              <a:solidFill>
                <a:srgbClr val="F7F7F7"/>
              </a:solidFill>
            </a:endParaRPr>
          </a:p>
        </p:txBody>
      </p:sp>
      <p:sp>
        <p:nvSpPr>
          <p:cNvPr id="31" name="Oval 56">
            <a:extLst>
              <a:ext uri="{FF2B5EF4-FFF2-40B4-BE49-F238E27FC236}">
                <a16:creationId xmlns:a16="http://schemas.microsoft.com/office/drawing/2014/main" id="{07617377-57EC-4D90-8071-FA8B687A2B4C}"/>
              </a:ext>
            </a:extLst>
          </p:cNvPr>
          <p:cNvSpPr/>
          <p:nvPr/>
        </p:nvSpPr>
        <p:spPr>
          <a:xfrm>
            <a:off x="5738466" y="2788171"/>
            <a:ext cx="1075283" cy="1075283"/>
          </a:xfrm>
          <a:prstGeom prst="ellipse">
            <a:avLst/>
          </a:prstGeom>
          <a:solidFill>
            <a:schemeClr val="accent1"/>
          </a:solidFill>
          <a:ln w="28575">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ko-KR" altLang="en-US" u="sng" dirty="0">
              <a:solidFill>
                <a:srgbClr val="F7F7F7"/>
              </a:solidFill>
            </a:endParaRPr>
          </a:p>
        </p:txBody>
      </p:sp>
      <p:sp>
        <p:nvSpPr>
          <p:cNvPr id="24" name="Rectangle 23"/>
          <p:cNvSpPr/>
          <p:nvPr/>
        </p:nvSpPr>
        <p:spPr>
          <a:xfrm>
            <a:off x="199911" y="4046074"/>
            <a:ext cx="3853303" cy="369332"/>
          </a:xfrm>
          <a:prstGeom prst="rect">
            <a:avLst/>
          </a:prstGeom>
        </p:spPr>
        <p:txBody>
          <a:bodyPr wrap="square">
            <a:spAutoFit/>
          </a:bodyPr>
          <a:lstStyle/>
          <a:p>
            <a:pPr algn="r"/>
            <a:endParaRPr lang="en-US" u="sng" dirty="0">
              <a:solidFill>
                <a:srgbClr val="F7F7F7"/>
              </a:solidFill>
            </a:endParaRPr>
          </a:p>
        </p:txBody>
      </p:sp>
      <p:sp>
        <p:nvSpPr>
          <p:cNvPr id="26" name="Rectangle 25"/>
          <p:cNvSpPr/>
          <p:nvPr/>
        </p:nvSpPr>
        <p:spPr>
          <a:xfrm>
            <a:off x="338762" y="2379122"/>
            <a:ext cx="4600221" cy="369332"/>
          </a:xfrm>
          <a:prstGeom prst="rect">
            <a:avLst/>
          </a:prstGeom>
        </p:spPr>
        <p:txBody>
          <a:bodyPr wrap="square">
            <a:spAutoFit/>
          </a:bodyPr>
          <a:lstStyle/>
          <a:p>
            <a:pPr algn="r"/>
            <a:r>
              <a:rPr lang="en-US" u="sng" dirty="0">
                <a:solidFill>
                  <a:srgbClr val="F7F7F7"/>
                </a:solidFill>
              </a:rPr>
              <a:t>Package Contents, Job Templates</a:t>
            </a:r>
          </a:p>
        </p:txBody>
      </p:sp>
      <p:sp>
        <p:nvSpPr>
          <p:cNvPr id="27" name="Rectangle 26"/>
          <p:cNvSpPr/>
          <p:nvPr/>
        </p:nvSpPr>
        <p:spPr>
          <a:xfrm>
            <a:off x="2580932" y="3239855"/>
            <a:ext cx="4535709" cy="369332"/>
          </a:xfrm>
          <a:prstGeom prst="rect">
            <a:avLst/>
          </a:prstGeom>
        </p:spPr>
        <p:txBody>
          <a:bodyPr wrap="square">
            <a:spAutoFit/>
          </a:bodyPr>
          <a:lstStyle/>
          <a:p>
            <a:r>
              <a:rPr lang="en-US" u="sng" dirty="0">
                <a:solidFill>
                  <a:srgbClr val="F7F7F7"/>
                </a:solidFill>
              </a:rPr>
              <a:t>On Site Team </a:t>
            </a:r>
          </a:p>
        </p:txBody>
      </p:sp>
      <p:sp>
        <p:nvSpPr>
          <p:cNvPr id="28" name="Rectangle 27"/>
          <p:cNvSpPr/>
          <p:nvPr/>
        </p:nvSpPr>
        <p:spPr>
          <a:xfrm>
            <a:off x="7657429" y="2746005"/>
            <a:ext cx="3637316" cy="369332"/>
          </a:xfrm>
          <a:prstGeom prst="rect">
            <a:avLst/>
          </a:prstGeom>
        </p:spPr>
        <p:txBody>
          <a:bodyPr wrap="square">
            <a:spAutoFit/>
          </a:bodyPr>
          <a:lstStyle/>
          <a:p>
            <a:r>
              <a:rPr lang="en-US" u="sng" dirty="0">
                <a:solidFill>
                  <a:srgbClr val="F7F7F7"/>
                </a:solidFill>
              </a:rPr>
              <a:t>Planning Tools</a:t>
            </a:r>
          </a:p>
        </p:txBody>
      </p:sp>
      <p:sp>
        <p:nvSpPr>
          <p:cNvPr id="50" name="Rectangle 49"/>
          <p:cNvSpPr/>
          <p:nvPr/>
        </p:nvSpPr>
        <p:spPr>
          <a:xfrm>
            <a:off x="6638557" y="1678466"/>
            <a:ext cx="3508056" cy="506421"/>
          </a:xfrm>
          <a:prstGeom prst="rect">
            <a:avLst/>
          </a:prstGeom>
        </p:spPr>
        <p:txBody>
          <a:bodyPr wrap="square">
            <a:spAutoFit/>
          </a:bodyPr>
          <a:lstStyle/>
          <a:p>
            <a:pPr>
              <a:lnSpc>
                <a:spcPct val="170000"/>
              </a:lnSpc>
            </a:pPr>
            <a:r>
              <a:rPr lang="en-US" u="sng" dirty="0">
                <a:solidFill>
                  <a:srgbClr val="F7F7F7"/>
                </a:solidFill>
              </a:rPr>
              <a:t>Timing</a:t>
            </a:r>
          </a:p>
        </p:txBody>
      </p:sp>
      <p:sp>
        <p:nvSpPr>
          <p:cNvPr id="46" name="Rectangle 45">
            <a:extLst>
              <a:ext uri="{FF2B5EF4-FFF2-40B4-BE49-F238E27FC236}">
                <a16:creationId xmlns:a16="http://schemas.microsoft.com/office/drawing/2014/main" id="{4EC1E0F2-6757-494D-AD84-7A151C2F06E9}"/>
              </a:ext>
            </a:extLst>
          </p:cNvPr>
          <p:cNvSpPr/>
          <p:nvPr/>
        </p:nvSpPr>
        <p:spPr>
          <a:xfrm>
            <a:off x="169026" y="162892"/>
            <a:ext cx="5926974" cy="584775"/>
          </a:xfrm>
          <a:prstGeom prst="rect">
            <a:avLst/>
          </a:prstGeom>
          <a:solidFill>
            <a:srgbClr val="062F8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en-US" sz="3200" b="1" dirty="0">
                <a:solidFill>
                  <a:srgbClr val="F7F7F7"/>
                </a:solidFill>
              </a:rPr>
              <a:t>Customizable Solutions </a:t>
            </a:r>
          </a:p>
        </p:txBody>
      </p:sp>
      <p:sp>
        <p:nvSpPr>
          <p:cNvPr id="51" name="Rectangle 50"/>
          <p:cNvSpPr/>
          <p:nvPr/>
        </p:nvSpPr>
        <p:spPr>
          <a:xfrm>
            <a:off x="5696273" y="3938110"/>
            <a:ext cx="4121975" cy="369332"/>
          </a:xfrm>
          <a:prstGeom prst="rect">
            <a:avLst/>
          </a:prstGeom>
        </p:spPr>
        <p:txBody>
          <a:bodyPr wrap="square">
            <a:spAutoFit/>
          </a:bodyPr>
          <a:lstStyle/>
          <a:p>
            <a:r>
              <a:rPr lang="en-US" u="sng" dirty="0">
                <a:solidFill>
                  <a:srgbClr val="F7F7F7"/>
                </a:solidFill>
              </a:rPr>
              <a:t>Still Photos or Interactive Digital Images</a:t>
            </a:r>
          </a:p>
        </p:txBody>
      </p:sp>
      <p:pic>
        <p:nvPicPr>
          <p:cNvPr id="47" name="Picture 46">
            <a:extLst>
              <a:ext uri="{FF2B5EF4-FFF2-40B4-BE49-F238E27FC236}">
                <a16:creationId xmlns:a16="http://schemas.microsoft.com/office/drawing/2014/main" id="{C5E69C6F-FD99-45FB-A755-220F5122BC7E}"/>
              </a:ext>
            </a:extLst>
          </p:cNvPr>
          <p:cNvPicPr>
            <a:picLocks noChangeAspect="1"/>
          </p:cNvPicPr>
          <p:nvPr/>
        </p:nvPicPr>
        <p:blipFill>
          <a:blip r:embed="rId5">
            <a:duotone>
              <a:prstClr val="black"/>
              <a:schemeClr val="tx2">
                <a:tint val="45000"/>
                <a:satMod val="400000"/>
              </a:schemeClr>
            </a:duotone>
          </a:blip>
          <a:stretch>
            <a:fillRect/>
          </a:stretch>
        </p:blipFill>
        <p:spPr>
          <a:xfrm>
            <a:off x="9934574" y="5753781"/>
            <a:ext cx="2088400" cy="1006433"/>
          </a:xfrm>
          <a:prstGeom prst="rect">
            <a:avLst/>
          </a:prstGeom>
        </p:spPr>
      </p:pic>
      <p:sp>
        <p:nvSpPr>
          <p:cNvPr id="52" name="Google Shape;7442;p50">
            <a:extLst>
              <a:ext uri="{FF2B5EF4-FFF2-40B4-BE49-F238E27FC236}">
                <a16:creationId xmlns:a16="http://schemas.microsoft.com/office/drawing/2014/main" id="{174F34F4-2FB6-4B4C-94DB-C29C60F3E1F3}"/>
              </a:ext>
            </a:extLst>
          </p:cNvPr>
          <p:cNvSpPr/>
          <p:nvPr/>
        </p:nvSpPr>
        <p:spPr>
          <a:xfrm>
            <a:off x="6882159" y="2573654"/>
            <a:ext cx="520613" cy="448316"/>
          </a:xfrm>
          <a:custGeom>
            <a:avLst/>
            <a:gdLst/>
            <a:ahLst/>
            <a:cxnLst/>
            <a:rect l="l" t="t" r="r" b="b"/>
            <a:pathLst>
              <a:path w="11419" h="11443" extrusionOk="0">
                <a:moveTo>
                  <a:pt x="4644" y="3560"/>
                </a:moveTo>
                <a:lnTo>
                  <a:pt x="4727" y="3655"/>
                </a:lnTo>
                <a:lnTo>
                  <a:pt x="4132" y="4263"/>
                </a:lnTo>
                <a:cubicBezTo>
                  <a:pt x="3989" y="4084"/>
                  <a:pt x="3965" y="3834"/>
                  <a:pt x="4108" y="3655"/>
                </a:cubicBezTo>
                <a:lnTo>
                  <a:pt x="4120" y="3655"/>
                </a:lnTo>
                <a:cubicBezTo>
                  <a:pt x="4298" y="3655"/>
                  <a:pt x="4465" y="3620"/>
                  <a:pt x="4644" y="3560"/>
                </a:cubicBezTo>
                <a:close/>
                <a:moveTo>
                  <a:pt x="8751" y="5739"/>
                </a:moveTo>
                <a:lnTo>
                  <a:pt x="8918" y="5906"/>
                </a:lnTo>
                <a:cubicBezTo>
                  <a:pt x="8944" y="5932"/>
                  <a:pt x="8994" y="5951"/>
                  <a:pt x="9043" y="5951"/>
                </a:cubicBezTo>
                <a:cubicBezTo>
                  <a:pt x="9061" y="5951"/>
                  <a:pt x="9080" y="5948"/>
                  <a:pt x="9097" y="5941"/>
                </a:cubicBezTo>
                <a:cubicBezTo>
                  <a:pt x="9275" y="5894"/>
                  <a:pt x="9430" y="5858"/>
                  <a:pt x="9597" y="5846"/>
                </a:cubicBezTo>
                <a:lnTo>
                  <a:pt x="9704" y="5858"/>
                </a:lnTo>
                <a:cubicBezTo>
                  <a:pt x="10478" y="5918"/>
                  <a:pt x="11073" y="6561"/>
                  <a:pt x="11073" y="7335"/>
                </a:cubicBezTo>
                <a:cubicBezTo>
                  <a:pt x="11085" y="7454"/>
                  <a:pt x="11073" y="7585"/>
                  <a:pt x="11025" y="7716"/>
                </a:cubicBezTo>
                <a:lnTo>
                  <a:pt x="10121" y="6811"/>
                </a:lnTo>
                <a:cubicBezTo>
                  <a:pt x="10061" y="6739"/>
                  <a:pt x="9966" y="6692"/>
                  <a:pt x="9870" y="6644"/>
                </a:cubicBezTo>
                <a:cubicBezTo>
                  <a:pt x="9787" y="6620"/>
                  <a:pt x="9704" y="6608"/>
                  <a:pt x="9609" y="6608"/>
                </a:cubicBezTo>
                <a:cubicBezTo>
                  <a:pt x="9418" y="6608"/>
                  <a:pt x="9239" y="6680"/>
                  <a:pt x="9108" y="6811"/>
                </a:cubicBezTo>
                <a:cubicBezTo>
                  <a:pt x="8918" y="7001"/>
                  <a:pt x="8858" y="7299"/>
                  <a:pt x="8942" y="7573"/>
                </a:cubicBezTo>
                <a:cubicBezTo>
                  <a:pt x="8978" y="7680"/>
                  <a:pt x="9037" y="7763"/>
                  <a:pt x="9108" y="7823"/>
                </a:cubicBezTo>
                <a:lnTo>
                  <a:pt x="10013" y="8728"/>
                </a:lnTo>
                <a:cubicBezTo>
                  <a:pt x="9882" y="8775"/>
                  <a:pt x="9751" y="8787"/>
                  <a:pt x="9609" y="8787"/>
                </a:cubicBezTo>
                <a:cubicBezTo>
                  <a:pt x="8835" y="8787"/>
                  <a:pt x="8204" y="8180"/>
                  <a:pt x="8156" y="7418"/>
                </a:cubicBezTo>
                <a:lnTo>
                  <a:pt x="8144" y="7323"/>
                </a:lnTo>
                <a:cubicBezTo>
                  <a:pt x="8144" y="7156"/>
                  <a:pt x="8168" y="6977"/>
                  <a:pt x="8227" y="6811"/>
                </a:cubicBezTo>
                <a:cubicBezTo>
                  <a:pt x="8263" y="6751"/>
                  <a:pt x="8239" y="6680"/>
                  <a:pt x="8180" y="6632"/>
                </a:cubicBezTo>
                <a:lnTo>
                  <a:pt x="8025" y="6465"/>
                </a:lnTo>
                <a:lnTo>
                  <a:pt x="8751" y="5739"/>
                </a:lnTo>
                <a:close/>
                <a:moveTo>
                  <a:pt x="2393" y="6537"/>
                </a:moveTo>
                <a:lnTo>
                  <a:pt x="2751" y="6894"/>
                </a:lnTo>
                <a:lnTo>
                  <a:pt x="4632" y="8775"/>
                </a:lnTo>
                <a:lnTo>
                  <a:pt x="4894" y="9037"/>
                </a:lnTo>
                <a:lnTo>
                  <a:pt x="4358" y="9573"/>
                </a:lnTo>
                <a:lnTo>
                  <a:pt x="1858" y="7084"/>
                </a:lnTo>
                <a:lnTo>
                  <a:pt x="2393" y="6537"/>
                </a:lnTo>
                <a:close/>
                <a:moveTo>
                  <a:pt x="4155" y="0"/>
                </a:moveTo>
                <a:cubicBezTo>
                  <a:pt x="3882" y="0"/>
                  <a:pt x="3632" y="60"/>
                  <a:pt x="3382" y="179"/>
                </a:cubicBezTo>
                <a:cubicBezTo>
                  <a:pt x="3334" y="203"/>
                  <a:pt x="3286" y="250"/>
                  <a:pt x="3286" y="298"/>
                </a:cubicBezTo>
                <a:cubicBezTo>
                  <a:pt x="3274" y="357"/>
                  <a:pt x="3298" y="393"/>
                  <a:pt x="3334" y="441"/>
                </a:cubicBezTo>
                <a:lnTo>
                  <a:pt x="4417" y="1524"/>
                </a:lnTo>
                <a:cubicBezTo>
                  <a:pt x="4453" y="1560"/>
                  <a:pt x="4477" y="1608"/>
                  <a:pt x="4513" y="1667"/>
                </a:cubicBezTo>
                <a:cubicBezTo>
                  <a:pt x="4548" y="1810"/>
                  <a:pt x="4525" y="1965"/>
                  <a:pt x="4417" y="2060"/>
                </a:cubicBezTo>
                <a:cubicBezTo>
                  <a:pt x="4346" y="2143"/>
                  <a:pt x="4251" y="2167"/>
                  <a:pt x="4155" y="2167"/>
                </a:cubicBezTo>
                <a:cubicBezTo>
                  <a:pt x="4108" y="2167"/>
                  <a:pt x="4060" y="2155"/>
                  <a:pt x="4013" y="2143"/>
                </a:cubicBezTo>
                <a:cubicBezTo>
                  <a:pt x="3953" y="2108"/>
                  <a:pt x="3917" y="2096"/>
                  <a:pt x="3882" y="2048"/>
                </a:cubicBezTo>
                <a:lnTo>
                  <a:pt x="2798" y="965"/>
                </a:lnTo>
                <a:cubicBezTo>
                  <a:pt x="2762" y="928"/>
                  <a:pt x="2725" y="913"/>
                  <a:pt x="2684" y="913"/>
                </a:cubicBezTo>
                <a:cubicBezTo>
                  <a:pt x="2671" y="913"/>
                  <a:pt x="2657" y="914"/>
                  <a:pt x="2643" y="917"/>
                </a:cubicBezTo>
                <a:cubicBezTo>
                  <a:pt x="2584" y="929"/>
                  <a:pt x="2548" y="965"/>
                  <a:pt x="2524" y="1012"/>
                </a:cubicBezTo>
                <a:cubicBezTo>
                  <a:pt x="2405" y="1262"/>
                  <a:pt x="2346" y="1512"/>
                  <a:pt x="2346" y="1786"/>
                </a:cubicBezTo>
                <a:cubicBezTo>
                  <a:pt x="2346" y="2239"/>
                  <a:pt x="2524" y="2679"/>
                  <a:pt x="2846" y="3013"/>
                </a:cubicBezTo>
                <a:cubicBezTo>
                  <a:pt x="3096" y="3286"/>
                  <a:pt x="3417" y="3465"/>
                  <a:pt x="3798" y="3548"/>
                </a:cubicBezTo>
                <a:cubicBezTo>
                  <a:pt x="3655" y="3846"/>
                  <a:pt x="3715" y="4203"/>
                  <a:pt x="3941" y="4465"/>
                </a:cubicBezTo>
                <a:lnTo>
                  <a:pt x="3560" y="4846"/>
                </a:lnTo>
                <a:cubicBezTo>
                  <a:pt x="3405" y="5001"/>
                  <a:pt x="3334" y="5191"/>
                  <a:pt x="3334" y="5394"/>
                </a:cubicBezTo>
                <a:cubicBezTo>
                  <a:pt x="3334" y="5596"/>
                  <a:pt x="3405" y="5775"/>
                  <a:pt x="3524" y="5906"/>
                </a:cubicBezTo>
                <a:lnTo>
                  <a:pt x="2917" y="6513"/>
                </a:lnTo>
                <a:lnTo>
                  <a:pt x="2560" y="6156"/>
                </a:lnTo>
                <a:cubicBezTo>
                  <a:pt x="2530" y="6126"/>
                  <a:pt x="2486" y="6111"/>
                  <a:pt x="2441" y="6111"/>
                </a:cubicBezTo>
                <a:cubicBezTo>
                  <a:pt x="2396" y="6111"/>
                  <a:pt x="2352" y="6126"/>
                  <a:pt x="2322" y="6156"/>
                </a:cubicBezTo>
                <a:lnTo>
                  <a:pt x="1417" y="7061"/>
                </a:lnTo>
                <a:lnTo>
                  <a:pt x="60" y="8418"/>
                </a:lnTo>
                <a:cubicBezTo>
                  <a:pt x="0" y="8478"/>
                  <a:pt x="0" y="8597"/>
                  <a:pt x="60" y="8656"/>
                </a:cubicBezTo>
                <a:lnTo>
                  <a:pt x="1096" y="9704"/>
                </a:lnTo>
                <a:cubicBezTo>
                  <a:pt x="1125" y="9734"/>
                  <a:pt x="1170" y="9748"/>
                  <a:pt x="1215" y="9748"/>
                </a:cubicBezTo>
                <a:cubicBezTo>
                  <a:pt x="1259" y="9748"/>
                  <a:pt x="1304" y="9734"/>
                  <a:pt x="1334" y="9704"/>
                </a:cubicBezTo>
                <a:cubicBezTo>
                  <a:pt x="1393" y="9644"/>
                  <a:pt x="1393" y="9525"/>
                  <a:pt x="1334" y="9466"/>
                </a:cubicBezTo>
                <a:lnTo>
                  <a:pt x="417" y="8537"/>
                </a:lnTo>
                <a:lnTo>
                  <a:pt x="1667" y="7287"/>
                </a:lnTo>
                <a:lnTo>
                  <a:pt x="4167" y="9787"/>
                </a:lnTo>
                <a:lnTo>
                  <a:pt x="2917" y="11037"/>
                </a:lnTo>
                <a:lnTo>
                  <a:pt x="1810" y="9942"/>
                </a:lnTo>
                <a:cubicBezTo>
                  <a:pt x="1780" y="9912"/>
                  <a:pt x="1736" y="9897"/>
                  <a:pt x="1691" y="9897"/>
                </a:cubicBezTo>
                <a:cubicBezTo>
                  <a:pt x="1646" y="9897"/>
                  <a:pt x="1602" y="9912"/>
                  <a:pt x="1572" y="9942"/>
                </a:cubicBezTo>
                <a:cubicBezTo>
                  <a:pt x="1512" y="10002"/>
                  <a:pt x="1512" y="10121"/>
                  <a:pt x="1572" y="10180"/>
                </a:cubicBezTo>
                <a:lnTo>
                  <a:pt x="2798" y="11395"/>
                </a:lnTo>
                <a:cubicBezTo>
                  <a:pt x="2822" y="11430"/>
                  <a:pt x="2870" y="11442"/>
                  <a:pt x="2917" y="11442"/>
                </a:cubicBezTo>
                <a:cubicBezTo>
                  <a:pt x="2965" y="11442"/>
                  <a:pt x="3001" y="11430"/>
                  <a:pt x="3036" y="11395"/>
                </a:cubicBezTo>
                <a:lnTo>
                  <a:pt x="4394" y="10037"/>
                </a:lnTo>
                <a:lnTo>
                  <a:pt x="5298" y="9132"/>
                </a:lnTo>
                <a:cubicBezTo>
                  <a:pt x="5322" y="9109"/>
                  <a:pt x="5346" y="9061"/>
                  <a:pt x="5346" y="9013"/>
                </a:cubicBezTo>
                <a:cubicBezTo>
                  <a:pt x="5346" y="8966"/>
                  <a:pt x="5322" y="8930"/>
                  <a:pt x="5298" y="8894"/>
                </a:cubicBezTo>
                <a:lnTo>
                  <a:pt x="5025" y="8632"/>
                </a:lnTo>
                <a:lnTo>
                  <a:pt x="5644" y="8013"/>
                </a:lnTo>
                <a:cubicBezTo>
                  <a:pt x="5770" y="8094"/>
                  <a:pt x="5916" y="8135"/>
                  <a:pt x="6062" y="8135"/>
                </a:cubicBezTo>
                <a:cubicBezTo>
                  <a:pt x="6217" y="8135"/>
                  <a:pt x="6372" y="8088"/>
                  <a:pt x="6501" y="7989"/>
                </a:cubicBezTo>
                <a:cubicBezTo>
                  <a:pt x="6572" y="7930"/>
                  <a:pt x="6596" y="7823"/>
                  <a:pt x="6537" y="7751"/>
                </a:cubicBezTo>
                <a:cubicBezTo>
                  <a:pt x="6500" y="7708"/>
                  <a:pt x="6446" y="7682"/>
                  <a:pt x="6393" y="7682"/>
                </a:cubicBezTo>
                <a:cubicBezTo>
                  <a:pt x="6360" y="7682"/>
                  <a:pt x="6326" y="7692"/>
                  <a:pt x="6299" y="7716"/>
                </a:cubicBezTo>
                <a:cubicBezTo>
                  <a:pt x="6220" y="7778"/>
                  <a:pt x="6131" y="7806"/>
                  <a:pt x="6041" y="7806"/>
                </a:cubicBezTo>
                <a:cubicBezTo>
                  <a:pt x="5927" y="7806"/>
                  <a:pt x="5814" y="7760"/>
                  <a:pt x="5727" y="7680"/>
                </a:cubicBezTo>
                <a:cubicBezTo>
                  <a:pt x="5703" y="7644"/>
                  <a:pt x="5656" y="7632"/>
                  <a:pt x="5608" y="7632"/>
                </a:cubicBezTo>
                <a:cubicBezTo>
                  <a:pt x="5560" y="7632"/>
                  <a:pt x="5525" y="7644"/>
                  <a:pt x="5489" y="7680"/>
                </a:cubicBezTo>
                <a:lnTo>
                  <a:pt x="4763" y="8406"/>
                </a:lnTo>
                <a:lnTo>
                  <a:pt x="3108" y="6799"/>
                </a:lnTo>
                <a:lnTo>
                  <a:pt x="3834" y="6072"/>
                </a:lnTo>
                <a:cubicBezTo>
                  <a:pt x="3894" y="6013"/>
                  <a:pt x="3894" y="5894"/>
                  <a:pt x="3834" y="5834"/>
                </a:cubicBezTo>
                <a:lnTo>
                  <a:pt x="3751" y="5739"/>
                </a:lnTo>
                <a:cubicBezTo>
                  <a:pt x="3655" y="5644"/>
                  <a:pt x="3620" y="5549"/>
                  <a:pt x="3620" y="5430"/>
                </a:cubicBezTo>
                <a:cubicBezTo>
                  <a:pt x="3620" y="5310"/>
                  <a:pt x="3655" y="5203"/>
                  <a:pt x="3751" y="5108"/>
                </a:cubicBezTo>
                <a:lnTo>
                  <a:pt x="4251" y="4608"/>
                </a:lnTo>
                <a:lnTo>
                  <a:pt x="5096" y="3763"/>
                </a:lnTo>
                <a:lnTo>
                  <a:pt x="6013" y="2846"/>
                </a:lnTo>
                <a:cubicBezTo>
                  <a:pt x="6025" y="2834"/>
                  <a:pt x="6037" y="2822"/>
                  <a:pt x="6049" y="2822"/>
                </a:cubicBezTo>
                <a:cubicBezTo>
                  <a:pt x="6106" y="2780"/>
                  <a:pt x="6170" y="2761"/>
                  <a:pt x="6233" y="2761"/>
                </a:cubicBezTo>
                <a:cubicBezTo>
                  <a:pt x="6314" y="2761"/>
                  <a:pt x="6393" y="2792"/>
                  <a:pt x="6453" y="2846"/>
                </a:cubicBezTo>
                <a:lnTo>
                  <a:pt x="6477" y="2870"/>
                </a:lnTo>
                <a:cubicBezTo>
                  <a:pt x="6572" y="2965"/>
                  <a:pt x="6596" y="3132"/>
                  <a:pt x="6501" y="3263"/>
                </a:cubicBezTo>
                <a:cubicBezTo>
                  <a:pt x="6489" y="3286"/>
                  <a:pt x="6477" y="3298"/>
                  <a:pt x="6477" y="3310"/>
                </a:cubicBezTo>
                <a:lnTo>
                  <a:pt x="5477" y="4310"/>
                </a:lnTo>
                <a:cubicBezTo>
                  <a:pt x="5418" y="4370"/>
                  <a:pt x="5418" y="4489"/>
                  <a:pt x="5477" y="4548"/>
                </a:cubicBezTo>
                <a:cubicBezTo>
                  <a:pt x="5501" y="4584"/>
                  <a:pt x="5549" y="4596"/>
                  <a:pt x="5596" y="4596"/>
                </a:cubicBezTo>
                <a:cubicBezTo>
                  <a:pt x="5644" y="4596"/>
                  <a:pt x="5679" y="4572"/>
                  <a:pt x="5715" y="4548"/>
                </a:cubicBezTo>
                <a:lnTo>
                  <a:pt x="6715" y="3548"/>
                </a:lnTo>
                <a:cubicBezTo>
                  <a:pt x="6727" y="3536"/>
                  <a:pt x="6739" y="3525"/>
                  <a:pt x="6751" y="3525"/>
                </a:cubicBezTo>
                <a:cubicBezTo>
                  <a:pt x="6805" y="3481"/>
                  <a:pt x="6872" y="3460"/>
                  <a:pt x="6939" y="3460"/>
                </a:cubicBezTo>
                <a:cubicBezTo>
                  <a:pt x="7018" y="3460"/>
                  <a:pt x="7098" y="3490"/>
                  <a:pt x="7156" y="3548"/>
                </a:cubicBezTo>
                <a:lnTo>
                  <a:pt x="7168" y="3560"/>
                </a:lnTo>
                <a:cubicBezTo>
                  <a:pt x="7275" y="3667"/>
                  <a:pt x="7287" y="3834"/>
                  <a:pt x="7203" y="3965"/>
                </a:cubicBezTo>
                <a:cubicBezTo>
                  <a:pt x="7192" y="3989"/>
                  <a:pt x="7192" y="4001"/>
                  <a:pt x="7168" y="4013"/>
                </a:cubicBezTo>
                <a:lnTo>
                  <a:pt x="6180" y="5013"/>
                </a:lnTo>
                <a:cubicBezTo>
                  <a:pt x="6120" y="5072"/>
                  <a:pt x="6120" y="5191"/>
                  <a:pt x="6180" y="5251"/>
                </a:cubicBezTo>
                <a:cubicBezTo>
                  <a:pt x="6203" y="5275"/>
                  <a:pt x="6251" y="5299"/>
                  <a:pt x="6299" y="5299"/>
                </a:cubicBezTo>
                <a:cubicBezTo>
                  <a:pt x="6334" y="5299"/>
                  <a:pt x="6382" y="5275"/>
                  <a:pt x="6418" y="5251"/>
                </a:cubicBezTo>
                <a:lnTo>
                  <a:pt x="7406" y="4251"/>
                </a:lnTo>
                <a:cubicBezTo>
                  <a:pt x="7430" y="4239"/>
                  <a:pt x="7442" y="4215"/>
                  <a:pt x="7454" y="4215"/>
                </a:cubicBezTo>
                <a:cubicBezTo>
                  <a:pt x="7506" y="4179"/>
                  <a:pt x="7569" y="4160"/>
                  <a:pt x="7633" y="4160"/>
                </a:cubicBezTo>
                <a:cubicBezTo>
                  <a:pt x="7715" y="4160"/>
                  <a:pt x="7798" y="4191"/>
                  <a:pt x="7858" y="4251"/>
                </a:cubicBezTo>
                <a:lnTo>
                  <a:pt x="7870" y="4263"/>
                </a:lnTo>
                <a:cubicBezTo>
                  <a:pt x="7977" y="4370"/>
                  <a:pt x="7989" y="4537"/>
                  <a:pt x="7906" y="4668"/>
                </a:cubicBezTo>
                <a:cubicBezTo>
                  <a:pt x="7882" y="4679"/>
                  <a:pt x="7882" y="4703"/>
                  <a:pt x="7870" y="4715"/>
                </a:cubicBezTo>
                <a:lnTo>
                  <a:pt x="6870" y="5715"/>
                </a:lnTo>
                <a:cubicBezTo>
                  <a:pt x="6811" y="5775"/>
                  <a:pt x="6811" y="5894"/>
                  <a:pt x="6870" y="5953"/>
                </a:cubicBezTo>
                <a:cubicBezTo>
                  <a:pt x="6906" y="5977"/>
                  <a:pt x="6953" y="5989"/>
                  <a:pt x="6989" y="5989"/>
                </a:cubicBezTo>
                <a:cubicBezTo>
                  <a:pt x="7037" y="5989"/>
                  <a:pt x="7084" y="5977"/>
                  <a:pt x="7108" y="5953"/>
                </a:cubicBezTo>
                <a:lnTo>
                  <a:pt x="8108" y="4953"/>
                </a:lnTo>
                <a:cubicBezTo>
                  <a:pt x="8120" y="4941"/>
                  <a:pt x="8144" y="4918"/>
                  <a:pt x="8156" y="4918"/>
                </a:cubicBezTo>
                <a:cubicBezTo>
                  <a:pt x="8208" y="4881"/>
                  <a:pt x="8272" y="4863"/>
                  <a:pt x="8335" y="4863"/>
                </a:cubicBezTo>
                <a:cubicBezTo>
                  <a:pt x="8418" y="4863"/>
                  <a:pt x="8501" y="4893"/>
                  <a:pt x="8561" y="4953"/>
                </a:cubicBezTo>
                <a:lnTo>
                  <a:pt x="8573" y="4965"/>
                </a:lnTo>
                <a:cubicBezTo>
                  <a:pt x="8680" y="5072"/>
                  <a:pt x="8692" y="5239"/>
                  <a:pt x="8597" y="5370"/>
                </a:cubicBezTo>
                <a:cubicBezTo>
                  <a:pt x="8585" y="5382"/>
                  <a:pt x="8573" y="5394"/>
                  <a:pt x="8573" y="5418"/>
                </a:cubicBezTo>
                <a:lnTo>
                  <a:pt x="6715" y="7275"/>
                </a:lnTo>
                <a:cubicBezTo>
                  <a:pt x="6656" y="7335"/>
                  <a:pt x="6656" y="7454"/>
                  <a:pt x="6715" y="7513"/>
                </a:cubicBezTo>
                <a:cubicBezTo>
                  <a:pt x="6739" y="7537"/>
                  <a:pt x="6787" y="7561"/>
                  <a:pt x="6834" y="7561"/>
                </a:cubicBezTo>
                <a:cubicBezTo>
                  <a:pt x="6870" y="7561"/>
                  <a:pt x="6918" y="7537"/>
                  <a:pt x="6953" y="7513"/>
                </a:cubicBezTo>
                <a:lnTo>
                  <a:pt x="7787" y="6680"/>
                </a:lnTo>
                <a:lnTo>
                  <a:pt x="7870" y="6763"/>
                </a:lnTo>
                <a:cubicBezTo>
                  <a:pt x="7811" y="6942"/>
                  <a:pt x="7787" y="7120"/>
                  <a:pt x="7787" y="7287"/>
                </a:cubicBezTo>
                <a:lnTo>
                  <a:pt x="7787" y="7299"/>
                </a:lnTo>
                <a:lnTo>
                  <a:pt x="7799" y="7406"/>
                </a:lnTo>
                <a:cubicBezTo>
                  <a:pt x="7823" y="7870"/>
                  <a:pt x="8037" y="8287"/>
                  <a:pt x="8358" y="8597"/>
                </a:cubicBezTo>
                <a:cubicBezTo>
                  <a:pt x="8692" y="8906"/>
                  <a:pt x="9132" y="9085"/>
                  <a:pt x="9597" y="9085"/>
                </a:cubicBezTo>
                <a:cubicBezTo>
                  <a:pt x="9870" y="9085"/>
                  <a:pt x="10121" y="9025"/>
                  <a:pt x="10371" y="8906"/>
                </a:cubicBezTo>
                <a:cubicBezTo>
                  <a:pt x="10418" y="8882"/>
                  <a:pt x="10466" y="8835"/>
                  <a:pt x="10466" y="8787"/>
                </a:cubicBezTo>
                <a:cubicBezTo>
                  <a:pt x="10478" y="8728"/>
                  <a:pt x="10442" y="8692"/>
                  <a:pt x="10418" y="8644"/>
                </a:cubicBezTo>
                <a:lnTo>
                  <a:pt x="9335" y="7537"/>
                </a:lnTo>
                <a:cubicBezTo>
                  <a:pt x="9287" y="7501"/>
                  <a:pt x="9251" y="7454"/>
                  <a:pt x="9251" y="7406"/>
                </a:cubicBezTo>
                <a:cubicBezTo>
                  <a:pt x="9192" y="7263"/>
                  <a:pt x="9239" y="7108"/>
                  <a:pt x="9347" y="7001"/>
                </a:cubicBezTo>
                <a:cubicBezTo>
                  <a:pt x="9418" y="6930"/>
                  <a:pt x="9513" y="6882"/>
                  <a:pt x="9609" y="6882"/>
                </a:cubicBezTo>
                <a:cubicBezTo>
                  <a:pt x="9656" y="6882"/>
                  <a:pt x="9704" y="6906"/>
                  <a:pt x="9751" y="6918"/>
                </a:cubicBezTo>
                <a:cubicBezTo>
                  <a:pt x="9811" y="6942"/>
                  <a:pt x="9847" y="6965"/>
                  <a:pt x="9882" y="7001"/>
                </a:cubicBezTo>
                <a:lnTo>
                  <a:pt x="10966" y="8097"/>
                </a:lnTo>
                <a:cubicBezTo>
                  <a:pt x="11000" y="8122"/>
                  <a:pt x="11034" y="8142"/>
                  <a:pt x="11073" y="8142"/>
                </a:cubicBezTo>
                <a:cubicBezTo>
                  <a:pt x="11088" y="8142"/>
                  <a:pt x="11104" y="8139"/>
                  <a:pt x="11121" y="8132"/>
                </a:cubicBezTo>
                <a:cubicBezTo>
                  <a:pt x="11180" y="8120"/>
                  <a:pt x="11216" y="8097"/>
                  <a:pt x="11240" y="8049"/>
                </a:cubicBezTo>
                <a:cubicBezTo>
                  <a:pt x="11359" y="7799"/>
                  <a:pt x="11418" y="7537"/>
                  <a:pt x="11418" y="7275"/>
                </a:cubicBezTo>
                <a:cubicBezTo>
                  <a:pt x="11418" y="6858"/>
                  <a:pt x="11252" y="6430"/>
                  <a:pt x="10918" y="6084"/>
                </a:cubicBezTo>
                <a:cubicBezTo>
                  <a:pt x="10609" y="5751"/>
                  <a:pt x="10180" y="5549"/>
                  <a:pt x="9728" y="5513"/>
                </a:cubicBezTo>
                <a:lnTo>
                  <a:pt x="9632" y="5501"/>
                </a:lnTo>
                <a:lnTo>
                  <a:pt x="9609" y="5501"/>
                </a:lnTo>
                <a:cubicBezTo>
                  <a:pt x="9454" y="5501"/>
                  <a:pt x="9275" y="5537"/>
                  <a:pt x="9097" y="5596"/>
                </a:cubicBezTo>
                <a:lnTo>
                  <a:pt x="8954" y="5453"/>
                </a:lnTo>
                <a:cubicBezTo>
                  <a:pt x="9049" y="5215"/>
                  <a:pt x="9001" y="4953"/>
                  <a:pt x="8811" y="4763"/>
                </a:cubicBezTo>
                <a:lnTo>
                  <a:pt x="8799" y="4739"/>
                </a:lnTo>
                <a:cubicBezTo>
                  <a:pt x="8656" y="4608"/>
                  <a:pt x="8477" y="4548"/>
                  <a:pt x="8299" y="4548"/>
                </a:cubicBezTo>
                <a:cubicBezTo>
                  <a:pt x="8323" y="4370"/>
                  <a:pt x="8239" y="4191"/>
                  <a:pt x="8108" y="4060"/>
                </a:cubicBezTo>
                <a:lnTo>
                  <a:pt x="8096" y="4048"/>
                </a:lnTo>
                <a:cubicBezTo>
                  <a:pt x="7965" y="3906"/>
                  <a:pt x="7775" y="3846"/>
                  <a:pt x="7596" y="3846"/>
                </a:cubicBezTo>
                <a:cubicBezTo>
                  <a:pt x="7620" y="3667"/>
                  <a:pt x="7537" y="3489"/>
                  <a:pt x="7406" y="3358"/>
                </a:cubicBezTo>
                <a:lnTo>
                  <a:pt x="7394" y="3346"/>
                </a:lnTo>
                <a:cubicBezTo>
                  <a:pt x="7263" y="3215"/>
                  <a:pt x="7084" y="3155"/>
                  <a:pt x="6906" y="3155"/>
                </a:cubicBezTo>
                <a:cubicBezTo>
                  <a:pt x="6918" y="2977"/>
                  <a:pt x="6846" y="2798"/>
                  <a:pt x="6703" y="2655"/>
                </a:cubicBezTo>
                <a:lnTo>
                  <a:pt x="6692" y="2643"/>
                </a:lnTo>
                <a:cubicBezTo>
                  <a:pt x="6565" y="2516"/>
                  <a:pt x="6400" y="2453"/>
                  <a:pt x="6235" y="2453"/>
                </a:cubicBezTo>
                <a:cubicBezTo>
                  <a:pt x="6152" y="2453"/>
                  <a:pt x="6068" y="2469"/>
                  <a:pt x="5989" y="2501"/>
                </a:cubicBezTo>
                <a:lnTo>
                  <a:pt x="5858" y="2358"/>
                </a:lnTo>
                <a:cubicBezTo>
                  <a:pt x="5918" y="2179"/>
                  <a:pt x="5953" y="2001"/>
                  <a:pt x="5953" y="1846"/>
                </a:cubicBezTo>
                <a:lnTo>
                  <a:pt x="5953" y="1822"/>
                </a:lnTo>
                <a:lnTo>
                  <a:pt x="5930" y="1727"/>
                </a:lnTo>
                <a:cubicBezTo>
                  <a:pt x="5918" y="1465"/>
                  <a:pt x="5846" y="1215"/>
                  <a:pt x="5727" y="988"/>
                </a:cubicBezTo>
                <a:cubicBezTo>
                  <a:pt x="5693" y="937"/>
                  <a:pt x="5628" y="898"/>
                  <a:pt x="5567" y="898"/>
                </a:cubicBezTo>
                <a:cubicBezTo>
                  <a:pt x="5544" y="898"/>
                  <a:pt x="5521" y="904"/>
                  <a:pt x="5501" y="917"/>
                </a:cubicBezTo>
                <a:cubicBezTo>
                  <a:pt x="5429" y="965"/>
                  <a:pt x="5382" y="1072"/>
                  <a:pt x="5429" y="1143"/>
                </a:cubicBezTo>
                <a:cubicBezTo>
                  <a:pt x="5537" y="1334"/>
                  <a:pt x="5596" y="1524"/>
                  <a:pt x="5608" y="1739"/>
                </a:cubicBezTo>
                <a:lnTo>
                  <a:pt x="5620" y="1846"/>
                </a:lnTo>
                <a:cubicBezTo>
                  <a:pt x="5620" y="2001"/>
                  <a:pt x="5596" y="2167"/>
                  <a:pt x="5513" y="2346"/>
                </a:cubicBezTo>
                <a:cubicBezTo>
                  <a:pt x="5489" y="2405"/>
                  <a:pt x="5513" y="2477"/>
                  <a:pt x="5560" y="2524"/>
                </a:cubicBezTo>
                <a:lnTo>
                  <a:pt x="5727" y="2691"/>
                </a:lnTo>
                <a:lnTo>
                  <a:pt x="5001" y="3417"/>
                </a:lnTo>
                <a:lnTo>
                  <a:pt x="4834" y="3251"/>
                </a:lnTo>
                <a:cubicBezTo>
                  <a:pt x="4800" y="3225"/>
                  <a:pt x="4753" y="3205"/>
                  <a:pt x="4707" y="3205"/>
                </a:cubicBezTo>
                <a:cubicBezTo>
                  <a:pt x="4690" y="3205"/>
                  <a:pt x="4672" y="3208"/>
                  <a:pt x="4656" y="3215"/>
                </a:cubicBezTo>
                <a:cubicBezTo>
                  <a:pt x="4477" y="3274"/>
                  <a:pt x="4310" y="3298"/>
                  <a:pt x="4155" y="3298"/>
                </a:cubicBezTo>
                <a:lnTo>
                  <a:pt x="4048" y="3286"/>
                </a:lnTo>
                <a:cubicBezTo>
                  <a:pt x="3274" y="3227"/>
                  <a:pt x="2679" y="2584"/>
                  <a:pt x="2679" y="1822"/>
                </a:cubicBezTo>
                <a:cubicBezTo>
                  <a:pt x="2679" y="1691"/>
                  <a:pt x="2691" y="1560"/>
                  <a:pt x="2739" y="1429"/>
                </a:cubicBezTo>
                <a:lnTo>
                  <a:pt x="3644" y="2334"/>
                </a:lnTo>
                <a:cubicBezTo>
                  <a:pt x="3703" y="2405"/>
                  <a:pt x="3798" y="2453"/>
                  <a:pt x="3894" y="2501"/>
                </a:cubicBezTo>
                <a:cubicBezTo>
                  <a:pt x="3989" y="2524"/>
                  <a:pt x="4060" y="2536"/>
                  <a:pt x="4155" y="2536"/>
                </a:cubicBezTo>
                <a:cubicBezTo>
                  <a:pt x="4346" y="2536"/>
                  <a:pt x="4525" y="2465"/>
                  <a:pt x="4656" y="2334"/>
                </a:cubicBezTo>
                <a:cubicBezTo>
                  <a:pt x="4846" y="2143"/>
                  <a:pt x="4929" y="1846"/>
                  <a:pt x="4822" y="1572"/>
                </a:cubicBezTo>
                <a:lnTo>
                  <a:pt x="4822" y="1560"/>
                </a:lnTo>
                <a:cubicBezTo>
                  <a:pt x="4787" y="1489"/>
                  <a:pt x="4751" y="1393"/>
                  <a:pt x="4656" y="1310"/>
                </a:cubicBezTo>
                <a:lnTo>
                  <a:pt x="3751" y="393"/>
                </a:lnTo>
                <a:cubicBezTo>
                  <a:pt x="3882" y="357"/>
                  <a:pt x="4013" y="334"/>
                  <a:pt x="4144" y="334"/>
                </a:cubicBezTo>
                <a:cubicBezTo>
                  <a:pt x="4489" y="334"/>
                  <a:pt x="4798" y="441"/>
                  <a:pt x="5060" y="655"/>
                </a:cubicBezTo>
                <a:cubicBezTo>
                  <a:pt x="5088" y="678"/>
                  <a:pt x="5121" y="689"/>
                  <a:pt x="5155" y="689"/>
                </a:cubicBezTo>
                <a:cubicBezTo>
                  <a:pt x="5208" y="689"/>
                  <a:pt x="5262" y="663"/>
                  <a:pt x="5298" y="619"/>
                </a:cubicBezTo>
                <a:cubicBezTo>
                  <a:pt x="5358" y="548"/>
                  <a:pt x="5346" y="441"/>
                  <a:pt x="5263" y="381"/>
                </a:cubicBezTo>
                <a:cubicBezTo>
                  <a:pt x="4941" y="131"/>
                  <a:pt x="4548" y="0"/>
                  <a:pt x="4155"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grpSp>
        <p:nvGrpSpPr>
          <p:cNvPr id="5" name="Group 4">
            <a:extLst>
              <a:ext uri="{FF2B5EF4-FFF2-40B4-BE49-F238E27FC236}">
                <a16:creationId xmlns:a16="http://schemas.microsoft.com/office/drawing/2014/main" id="{7C735FAF-3D33-4C23-9B57-929F60134512}"/>
              </a:ext>
            </a:extLst>
          </p:cNvPr>
          <p:cNvGrpSpPr/>
          <p:nvPr/>
        </p:nvGrpSpPr>
        <p:grpSpPr>
          <a:xfrm>
            <a:off x="5961965" y="2200885"/>
            <a:ext cx="400186" cy="402725"/>
            <a:chOff x="1987221" y="3938854"/>
            <a:chExt cx="308649" cy="309227"/>
          </a:xfrm>
        </p:grpSpPr>
        <p:sp>
          <p:nvSpPr>
            <p:cNvPr id="67" name="Google Shape;6362;p49">
              <a:extLst>
                <a:ext uri="{FF2B5EF4-FFF2-40B4-BE49-F238E27FC236}">
                  <a16:creationId xmlns:a16="http://schemas.microsoft.com/office/drawing/2014/main" id="{E96EEF17-715D-4DE8-8016-195598A9ADC0}"/>
                </a:ext>
              </a:extLst>
            </p:cNvPr>
            <p:cNvSpPr/>
            <p:nvPr/>
          </p:nvSpPr>
          <p:spPr>
            <a:xfrm>
              <a:off x="1987221" y="3938854"/>
              <a:ext cx="308649" cy="309227"/>
            </a:xfrm>
            <a:custGeom>
              <a:avLst/>
              <a:gdLst/>
              <a:ahLst/>
              <a:cxnLst/>
              <a:rect l="l" t="t" r="r" b="b"/>
              <a:pathLst>
                <a:path w="7287" h="7299" extrusionOk="0">
                  <a:moveTo>
                    <a:pt x="3643" y="0"/>
                  </a:moveTo>
                  <a:cubicBezTo>
                    <a:pt x="3119" y="0"/>
                    <a:pt x="2631" y="108"/>
                    <a:pt x="2155" y="322"/>
                  </a:cubicBezTo>
                  <a:cubicBezTo>
                    <a:pt x="1703" y="524"/>
                    <a:pt x="1310" y="810"/>
                    <a:pt x="964" y="1179"/>
                  </a:cubicBezTo>
                  <a:cubicBezTo>
                    <a:pt x="917" y="1227"/>
                    <a:pt x="917" y="1310"/>
                    <a:pt x="964" y="1358"/>
                  </a:cubicBezTo>
                  <a:cubicBezTo>
                    <a:pt x="988" y="1382"/>
                    <a:pt x="1021" y="1393"/>
                    <a:pt x="1054" y="1393"/>
                  </a:cubicBezTo>
                  <a:cubicBezTo>
                    <a:pt x="1086" y="1393"/>
                    <a:pt x="1119" y="1382"/>
                    <a:pt x="1143" y="1358"/>
                  </a:cubicBezTo>
                  <a:cubicBezTo>
                    <a:pt x="1453" y="1012"/>
                    <a:pt x="1822" y="750"/>
                    <a:pt x="2262" y="560"/>
                  </a:cubicBezTo>
                  <a:cubicBezTo>
                    <a:pt x="2691" y="358"/>
                    <a:pt x="3167" y="262"/>
                    <a:pt x="3643" y="262"/>
                  </a:cubicBezTo>
                  <a:cubicBezTo>
                    <a:pt x="5513" y="262"/>
                    <a:pt x="7037" y="1774"/>
                    <a:pt x="7037" y="3656"/>
                  </a:cubicBezTo>
                  <a:cubicBezTo>
                    <a:pt x="7037" y="5525"/>
                    <a:pt x="5513" y="7049"/>
                    <a:pt x="3643" y="7049"/>
                  </a:cubicBezTo>
                  <a:cubicBezTo>
                    <a:pt x="1762" y="7049"/>
                    <a:pt x="250" y="5525"/>
                    <a:pt x="250" y="3656"/>
                  </a:cubicBezTo>
                  <a:cubicBezTo>
                    <a:pt x="250" y="2977"/>
                    <a:pt x="441" y="2322"/>
                    <a:pt x="810" y="1774"/>
                  </a:cubicBezTo>
                  <a:cubicBezTo>
                    <a:pt x="857" y="1727"/>
                    <a:pt x="845" y="1655"/>
                    <a:pt x="786" y="1608"/>
                  </a:cubicBezTo>
                  <a:cubicBezTo>
                    <a:pt x="766" y="1596"/>
                    <a:pt x="743" y="1591"/>
                    <a:pt x="721" y="1591"/>
                  </a:cubicBezTo>
                  <a:cubicBezTo>
                    <a:pt x="676" y="1591"/>
                    <a:pt x="631" y="1612"/>
                    <a:pt x="607" y="1643"/>
                  </a:cubicBezTo>
                  <a:cubicBezTo>
                    <a:pt x="202" y="2239"/>
                    <a:pt x="0" y="2941"/>
                    <a:pt x="0" y="3656"/>
                  </a:cubicBezTo>
                  <a:cubicBezTo>
                    <a:pt x="0" y="4632"/>
                    <a:pt x="381" y="5537"/>
                    <a:pt x="1072" y="6227"/>
                  </a:cubicBezTo>
                  <a:cubicBezTo>
                    <a:pt x="1750" y="6906"/>
                    <a:pt x="2679" y="7299"/>
                    <a:pt x="3643" y="7299"/>
                  </a:cubicBezTo>
                  <a:cubicBezTo>
                    <a:pt x="4620" y="7299"/>
                    <a:pt x="5536" y="6906"/>
                    <a:pt x="6215" y="6227"/>
                  </a:cubicBezTo>
                  <a:cubicBezTo>
                    <a:pt x="6894" y="5537"/>
                    <a:pt x="7287" y="4620"/>
                    <a:pt x="7287" y="3656"/>
                  </a:cubicBezTo>
                  <a:cubicBezTo>
                    <a:pt x="7287" y="2679"/>
                    <a:pt x="6906" y="1763"/>
                    <a:pt x="6215" y="1072"/>
                  </a:cubicBezTo>
                  <a:cubicBezTo>
                    <a:pt x="5536" y="393"/>
                    <a:pt x="4608" y="0"/>
                    <a:pt x="3643"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68" name="Google Shape;6364;p49">
              <a:extLst>
                <a:ext uri="{FF2B5EF4-FFF2-40B4-BE49-F238E27FC236}">
                  <a16:creationId xmlns:a16="http://schemas.microsoft.com/office/drawing/2014/main" id="{4A6975A4-645A-4053-A41D-EDF2E412617F}"/>
                </a:ext>
              </a:extLst>
            </p:cNvPr>
            <p:cNvSpPr/>
            <p:nvPr/>
          </p:nvSpPr>
          <p:spPr>
            <a:xfrm>
              <a:off x="2136992" y="3965587"/>
              <a:ext cx="133676" cy="133706"/>
            </a:xfrm>
            <a:custGeom>
              <a:avLst/>
              <a:gdLst/>
              <a:ahLst/>
              <a:cxnLst/>
              <a:rect l="l" t="t" r="r" b="b"/>
              <a:pathLst>
                <a:path w="3156" h="3156" extrusionOk="0">
                  <a:moveTo>
                    <a:pt x="119" y="0"/>
                  </a:moveTo>
                  <a:cubicBezTo>
                    <a:pt x="60" y="0"/>
                    <a:pt x="0" y="60"/>
                    <a:pt x="0" y="119"/>
                  </a:cubicBezTo>
                  <a:lnTo>
                    <a:pt x="0" y="3037"/>
                  </a:lnTo>
                  <a:cubicBezTo>
                    <a:pt x="0" y="3108"/>
                    <a:pt x="60" y="3156"/>
                    <a:pt x="119" y="3156"/>
                  </a:cubicBezTo>
                  <a:lnTo>
                    <a:pt x="3036" y="3156"/>
                  </a:lnTo>
                  <a:cubicBezTo>
                    <a:pt x="3108" y="3156"/>
                    <a:pt x="3155" y="3096"/>
                    <a:pt x="3155" y="3037"/>
                  </a:cubicBezTo>
                  <a:cubicBezTo>
                    <a:pt x="3155" y="2977"/>
                    <a:pt x="3096" y="2917"/>
                    <a:pt x="3036" y="2917"/>
                  </a:cubicBezTo>
                  <a:lnTo>
                    <a:pt x="250" y="2917"/>
                  </a:lnTo>
                  <a:lnTo>
                    <a:pt x="250" y="119"/>
                  </a:lnTo>
                  <a:lnTo>
                    <a:pt x="238" y="119"/>
                  </a:lnTo>
                  <a:cubicBezTo>
                    <a:pt x="238" y="48"/>
                    <a:pt x="179" y="0"/>
                    <a:pt x="119"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69" name="Google Shape;6370;p49">
              <a:extLst>
                <a:ext uri="{FF2B5EF4-FFF2-40B4-BE49-F238E27FC236}">
                  <a16:creationId xmlns:a16="http://schemas.microsoft.com/office/drawing/2014/main" id="{66089691-A3AF-4B7C-94F8-F6908F25B84C}"/>
                </a:ext>
              </a:extLst>
            </p:cNvPr>
            <p:cNvSpPr/>
            <p:nvPr/>
          </p:nvSpPr>
          <p:spPr>
            <a:xfrm>
              <a:off x="2022504" y="4039854"/>
              <a:ext cx="18679" cy="14066"/>
            </a:xfrm>
            <a:custGeom>
              <a:avLst/>
              <a:gdLst/>
              <a:ahLst/>
              <a:cxnLst/>
              <a:rect l="l" t="t" r="r" b="b"/>
              <a:pathLst>
                <a:path w="441" h="332" extrusionOk="0">
                  <a:moveTo>
                    <a:pt x="143" y="0"/>
                  </a:moveTo>
                  <a:cubicBezTo>
                    <a:pt x="97" y="0"/>
                    <a:pt x="51" y="25"/>
                    <a:pt x="24" y="69"/>
                  </a:cubicBezTo>
                  <a:cubicBezTo>
                    <a:pt x="0" y="129"/>
                    <a:pt x="24" y="212"/>
                    <a:pt x="84" y="236"/>
                  </a:cubicBezTo>
                  <a:lnTo>
                    <a:pt x="250" y="307"/>
                  </a:lnTo>
                  <a:cubicBezTo>
                    <a:pt x="262" y="307"/>
                    <a:pt x="274" y="331"/>
                    <a:pt x="298" y="331"/>
                  </a:cubicBezTo>
                  <a:cubicBezTo>
                    <a:pt x="334" y="331"/>
                    <a:pt x="381" y="295"/>
                    <a:pt x="417" y="260"/>
                  </a:cubicBezTo>
                  <a:cubicBezTo>
                    <a:pt x="441" y="200"/>
                    <a:pt x="417" y="117"/>
                    <a:pt x="358" y="93"/>
                  </a:cubicBezTo>
                  <a:lnTo>
                    <a:pt x="191" y="10"/>
                  </a:lnTo>
                  <a:cubicBezTo>
                    <a:pt x="176" y="3"/>
                    <a:pt x="159" y="0"/>
                    <a:pt x="143" y="0"/>
                  </a:cubicBezTo>
                  <a:close/>
                </a:path>
              </a:pathLst>
            </a:custGeom>
            <a:solidFill>
              <a:srgbClr val="062F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70" name="Google Shape;6373;p49">
              <a:extLst>
                <a:ext uri="{FF2B5EF4-FFF2-40B4-BE49-F238E27FC236}">
                  <a16:creationId xmlns:a16="http://schemas.microsoft.com/office/drawing/2014/main" id="{12801F1E-B10B-4A84-8AB2-3F447F258D7F}"/>
                </a:ext>
              </a:extLst>
            </p:cNvPr>
            <p:cNvSpPr/>
            <p:nvPr/>
          </p:nvSpPr>
          <p:spPr>
            <a:xfrm>
              <a:off x="2088071" y="4195717"/>
              <a:ext cx="15163" cy="17581"/>
            </a:xfrm>
            <a:custGeom>
              <a:avLst/>
              <a:gdLst/>
              <a:ahLst/>
              <a:cxnLst/>
              <a:rect l="l" t="t" r="r" b="b"/>
              <a:pathLst>
                <a:path w="358" h="415" extrusionOk="0">
                  <a:moveTo>
                    <a:pt x="214" y="0"/>
                  </a:moveTo>
                  <a:cubicBezTo>
                    <a:pt x="168" y="0"/>
                    <a:pt x="122" y="25"/>
                    <a:pt x="96" y="69"/>
                  </a:cubicBezTo>
                  <a:lnTo>
                    <a:pt x="24" y="236"/>
                  </a:lnTo>
                  <a:cubicBezTo>
                    <a:pt x="0" y="295"/>
                    <a:pt x="24" y="367"/>
                    <a:pt x="84" y="402"/>
                  </a:cubicBezTo>
                  <a:cubicBezTo>
                    <a:pt x="96" y="402"/>
                    <a:pt x="119" y="414"/>
                    <a:pt x="131" y="414"/>
                  </a:cubicBezTo>
                  <a:cubicBezTo>
                    <a:pt x="179" y="414"/>
                    <a:pt x="215" y="391"/>
                    <a:pt x="250" y="343"/>
                  </a:cubicBezTo>
                  <a:lnTo>
                    <a:pt x="322" y="176"/>
                  </a:lnTo>
                  <a:cubicBezTo>
                    <a:pt x="357" y="117"/>
                    <a:pt x="322" y="45"/>
                    <a:pt x="262" y="10"/>
                  </a:cubicBezTo>
                  <a:cubicBezTo>
                    <a:pt x="247" y="3"/>
                    <a:pt x="231" y="0"/>
                    <a:pt x="214" y="0"/>
                  </a:cubicBezTo>
                  <a:close/>
                </a:path>
              </a:pathLst>
            </a:custGeom>
            <a:solidFill>
              <a:srgbClr val="062F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71" name="Google Shape;6376;p49">
              <a:extLst>
                <a:ext uri="{FF2B5EF4-FFF2-40B4-BE49-F238E27FC236}">
                  <a16:creationId xmlns:a16="http://schemas.microsoft.com/office/drawing/2014/main" id="{EE0C8D73-A4BD-4475-9D1D-2632E529B742}"/>
                </a:ext>
              </a:extLst>
            </p:cNvPr>
            <p:cNvSpPr/>
            <p:nvPr/>
          </p:nvSpPr>
          <p:spPr>
            <a:xfrm>
              <a:off x="2243390" y="4042141"/>
              <a:ext cx="18679" cy="14277"/>
            </a:xfrm>
            <a:custGeom>
              <a:avLst/>
              <a:gdLst/>
              <a:ahLst/>
              <a:cxnLst/>
              <a:rect l="l" t="t" r="r" b="b"/>
              <a:pathLst>
                <a:path w="441" h="337" extrusionOk="0">
                  <a:moveTo>
                    <a:pt x="293" y="0"/>
                  </a:moveTo>
                  <a:cubicBezTo>
                    <a:pt x="282" y="0"/>
                    <a:pt x="272" y="1"/>
                    <a:pt x="262" y="3"/>
                  </a:cubicBezTo>
                  <a:lnTo>
                    <a:pt x="96" y="75"/>
                  </a:lnTo>
                  <a:cubicBezTo>
                    <a:pt x="36" y="110"/>
                    <a:pt x="0" y="182"/>
                    <a:pt x="24" y="241"/>
                  </a:cubicBezTo>
                  <a:cubicBezTo>
                    <a:pt x="48" y="301"/>
                    <a:pt x="96" y="337"/>
                    <a:pt x="143" y="337"/>
                  </a:cubicBezTo>
                  <a:cubicBezTo>
                    <a:pt x="155" y="337"/>
                    <a:pt x="167" y="337"/>
                    <a:pt x="179" y="313"/>
                  </a:cubicBezTo>
                  <a:lnTo>
                    <a:pt x="346" y="241"/>
                  </a:lnTo>
                  <a:cubicBezTo>
                    <a:pt x="405" y="217"/>
                    <a:pt x="441" y="134"/>
                    <a:pt x="417" y="75"/>
                  </a:cubicBezTo>
                  <a:cubicBezTo>
                    <a:pt x="397" y="25"/>
                    <a:pt x="344" y="0"/>
                    <a:pt x="293" y="0"/>
                  </a:cubicBezTo>
                  <a:close/>
                </a:path>
              </a:pathLst>
            </a:custGeom>
            <a:solidFill>
              <a:srgbClr val="062F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grpSp>
      <p:grpSp>
        <p:nvGrpSpPr>
          <p:cNvPr id="72" name="Google Shape;8955;p53">
            <a:extLst>
              <a:ext uri="{FF2B5EF4-FFF2-40B4-BE49-F238E27FC236}">
                <a16:creationId xmlns:a16="http://schemas.microsoft.com/office/drawing/2014/main" id="{F479E919-539D-4BEB-858B-09BAE9AAD96D}"/>
              </a:ext>
            </a:extLst>
          </p:cNvPr>
          <p:cNvGrpSpPr/>
          <p:nvPr/>
        </p:nvGrpSpPr>
        <p:grpSpPr>
          <a:xfrm>
            <a:off x="5175990" y="2582051"/>
            <a:ext cx="453449" cy="538259"/>
            <a:chOff x="6069422" y="2891887"/>
            <a:chExt cx="362311" cy="364234"/>
          </a:xfrm>
          <a:solidFill>
            <a:schemeClr val="bg1"/>
          </a:solidFill>
        </p:grpSpPr>
        <p:sp>
          <p:nvSpPr>
            <p:cNvPr id="73" name="Google Shape;8956;p53">
              <a:extLst>
                <a:ext uri="{FF2B5EF4-FFF2-40B4-BE49-F238E27FC236}">
                  <a16:creationId xmlns:a16="http://schemas.microsoft.com/office/drawing/2014/main" id="{DD6AB0F8-3325-4175-A202-DADF7BC39B6A}"/>
                </a:ext>
              </a:extLst>
            </p:cNvPr>
            <p:cNvSpPr/>
            <p:nvPr/>
          </p:nvSpPr>
          <p:spPr>
            <a:xfrm>
              <a:off x="6069422" y="2891887"/>
              <a:ext cx="278958" cy="278958"/>
            </a:xfrm>
            <a:custGeom>
              <a:avLst/>
              <a:gdLst/>
              <a:ahLst/>
              <a:cxnLst/>
              <a:rect l="l" t="t" r="r" b="b"/>
              <a:pathLst>
                <a:path w="8764" h="8764" extrusionOk="0">
                  <a:moveTo>
                    <a:pt x="4120" y="1"/>
                  </a:moveTo>
                  <a:cubicBezTo>
                    <a:pt x="3858" y="1"/>
                    <a:pt x="3632" y="203"/>
                    <a:pt x="3572" y="453"/>
                  </a:cubicBezTo>
                  <a:lnTo>
                    <a:pt x="3406" y="1299"/>
                  </a:lnTo>
                  <a:cubicBezTo>
                    <a:pt x="3227" y="1358"/>
                    <a:pt x="3060" y="1418"/>
                    <a:pt x="2906" y="1513"/>
                  </a:cubicBezTo>
                  <a:lnTo>
                    <a:pt x="2191" y="1037"/>
                  </a:lnTo>
                  <a:cubicBezTo>
                    <a:pt x="2096" y="971"/>
                    <a:pt x="1987" y="940"/>
                    <a:pt x="1879" y="940"/>
                  </a:cubicBezTo>
                  <a:cubicBezTo>
                    <a:pt x="1732" y="940"/>
                    <a:pt x="1587" y="998"/>
                    <a:pt x="1477" y="1108"/>
                  </a:cubicBezTo>
                  <a:lnTo>
                    <a:pt x="1096" y="1477"/>
                  </a:lnTo>
                  <a:cubicBezTo>
                    <a:pt x="905" y="1668"/>
                    <a:pt x="882" y="1965"/>
                    <a:pt x="1024" y="2191"/>
                  </a:cubicBezTo>
                  <a:lnTo>
                    <a:pt x="1501" y="2906"/>
                  </a:lnTo>
                  <a:cubicBezTo>
                    <a:pt x="1417" y="3073"/>
                    <a:pt x="1358" y="3239"/>
                    <a:pt x="1298" y="3406"/>
                  </a:cubicBezTo>
                  <a:lnTo>
                    <a:pt x="441" y="3573"/>
                  </a:lnTo>
                  <a:cubicBezTo>
                    <a:pt x="179" y="3632"/>
                    <a:pt x="0" y="3858"/>
                    <a:pt x="0" y="4132"/>
                  </a:cubicBezTo>
                  <a:lnTo>
                    <a:pt x="0" y="4644"/>
                  </a:lnTo>
                  <a:cubicBezTo>
                    <a:pt x="0" y="4918"/>
                    <a:pt x="191" y="5132"/>
                    <a:pt x="441" y="5204"/>
                  </a:cubicBezTo>
                  <a:lnTo>
                    <a:pt x="1298" y="5359"/>
                  </a:lnTo>
                  <a:cubicBezTo>
                    <a:pt x="1358" y="5537"/>
                    <a:pt x="1417" y="5704"/>
                    <a:pt x="1501" y="5871"/>
                  </a:cubicBezTo>
                  <a:lnTo>
                    <a:pt x="1024" y="6585"/>
                  </a:lnTo>
                  <a:cubicBezTo>
                    <a:pt x="882" y="6811"/>
                    <a:pt x="905" y="7109"/>
                    <a:pt x="1096" y="7299"/>
                  </a:cubicBezTo>
                  <a:lnTo>
                    <a:pt x="1477" y="7668"/>
                  </a:lnTo>
                  <a:cubicBezTo>
                    <a:pt x="1587" y="7778"/>
                    <a:pt x="1732" y="7837"/>
                    <a:pt x="1879" y="7837"/>
                  </a:cubicBezTo>
                  <a:cubicBezTo>
                    <a:pt x="1987" y="7837"/>
                    <a:pt x="2096" y="7805"/>
                    <a:pt x="2191" y="7740"/>
                  </a:cubicBezTo>
                  <a:lnTo>
                    <a:pt x="2906" y="7264"/>
                  </a:lnTo>
                  <a:cubicBezTo>
                    <a:pt x="3060" y="7359"/>
                    <a:pt x="3227" y="7418"/>
                    <a:pt x="3406" y="7478"/>
                  </a:cubicBezTo>
                  <a:lnTo>
                    <a:pt x="3572" y="8323"/>
                  </a:lnTo>
                  <a:cubicBezTo>
                    <a:pt x="3632" y="8585"/>
                    <a:pt x="3858" y="8764"/>
                    <a:pt x="4120" y="8764"/>
                  </a:cubicBezTo>
                  <a:lnTo>
                    <a:pt x="4644" y="8764"/>
                  </a:lnTo>
                  <a:cubicBezTo>
                    <a:pt x="4906" y="8764"/>
                    <a:pt x="5132" y="8573"/>
                    <a:pt x="5192" y="8323"/>
                  </a:cubicBezTo>
                  <a:lnTo>
                    <a:pt x="5358" y="7478"/>
                  </a:lnTo>
                  <a:cubicBezTo>
                    <a:pt x="5489" y="7430"/>
                    <a:pt x="5620" y="7371"/>
                    <a:pt x="5763" y="7311"/>
                  </a:cubicBezTo>
                  <a:cubicBezTo>
                    <a:pt x="5846" y="7299"/>
                    <a:pt x="5894" y="7192"/>
                    <a:pt x="5846" y="7109"/>
                  </a:cubicBezTo>
                  <a:cubicBezTo>
                    <a:pt x="5812" y="7039"/>
                    <a:pt x="5751" y="6995"/>
                    <a:pt x="5684" y="6995"/>
                  </a:cubicBezTo>
                  <a:cubicBezTo>
                    <a:pt x="5659" y="6995"/>
                    <a:pt x="5634" y="7001"/>
                    <a:pt x="5608" y="7014"/>
                  </a:cubicBezTo>
                  <a:cubicBezTo>
                    <a:pt x="5465" y="7085"/>
                    <a:pt x="5311" y="7144"/>
                    <a:pt x="5144" y="7180"/>
                  </a:cubicBezTo>
                  <a:cubicBezTo>
                    <a:pt x="5084" y="7192"/>
                    <a:pt x="5025" y="7252"/>
                    <a:pt x="5013" y="7311"/>
                  </a:cubicBezTo>
                  <a:lnTo>
                    <a:pt x="4823" y="8264"/>
                  </a:lnTo>
                  <a:cubicBezTo>
                    <a:pt x="4811" y="8347"/>
                    <a:pt x="4715" y="8430"/>
                    <a:pt x="4632" y="8430"/>
                  </a:cubicBezTo>
                  <a:lnTo>
                    <a:pt x="4108" y="8430"/>
                  </a:lnTo>
                  <a:cubicBezTo>
                    <a:pt x="4013" y="8430"/>
                    <a:pt x="3930" y="8347"/>
                    <a:pt x="3918" y="8264"/>
                  </a:cubicBezTo>
                  <a:lnTo>
                    <a:pt x="3715" y="7311"/>
                  </a:lnTo>
                  <a:cubicBezTo>
                    <a:pt x="3703" y="7252"/>
                    <a:pt x="3656" y="7192"/>
                    <a:pt x="3584" y="7180"/>
                  </a:cubicBezTo>
                  <a:cubicBezTo>
                    <a:pt x="3358" y="7121"/>
                    <a:pt x="3156" y="7025"/>
                    <a:pt x="2965" y="6906"/>
                  </a:cubicBezTo>
                  <a:cubicBezTo>
                    <a:pt x="2935" y="6894"/>
                    <a:pt x="2900" y="6888"/>
                    <a:pt x="2864" y="6888"/>
                  </a:cubicBezTo>
                  <a:cubicBezTo>
                    <a:pt x="2828" y="6888"/>
                    <a:pt x="2792" y="6894"/>
                    <a:pt x="2763" y="6906"/>
                  </a:cubicBezTo>
                  <a:lnTo>
                    <a:pt x="1965" y="7442"/>
                  </a:lnTo>
                  <a:cubicBezTo>
                    <a:pt x="1934" y="7468"/>
                    <a:pt x="1894" y="7480"/>
                    <a:pt x="1854" y="7480"/>
                  </a:cubicBezTo>
                  <a:cubicBezTo>
                    <a:pt x="1802" y="7480"/>
                    <a:pt x="1749" y="7459"/>
                    <a:pt x="1715" y="7418"/>
                  </a:cubicBezTo>
                  <a:lnTo>
                    <a:pt x="1334" y="7049"/>
                  </a:lnTo>
                  <a:cubicBezTo>
                    <a:pt x="1263" y="6966"/>
                    <a:pt x="1263" y="6859"/>
                    <a:pt x="1310" y="6787"/>
                  </a:cubicBezTo>
                  <a:lnTo>
                    <a:pt x="1846" y="5990"/>
                  </a:lnTo>
                  <a:cubicBezTo>
                    <a:pt x="1882" y="5930"/>
                    <a:pt x="1882" y="5859"/>
                    <a:pt x="1846" y="5799"/>
                  </a:cubicBezTo>
                  <a:cubicBezTo>
                    <a:pt x="1727" y="5597"/>
                    <a:pt x="1655" y="5382"/>
                    <a:pt x="1572" y="5168"/>
                  </a:cubicBezTo>
                  <a:cubicBezTo>
                    <a:pt x="1560" y="5109"/>
                    <a:pt x="1501" y="5049"/>
                    <a:pt x="1441" y="5037"/>
                  </a:cubicBezTo>
                  <a:lnTo>
                    <a:pt x="489" y="4847"/>
                  </a:lnTo>
                  <a:cubicBezTo>
                    <a:pt x="393" y="4823"/>
                    <a:pt x="322" y="4739"/>
                    <a:pt x="322" y="4644"/>
                  </a:cubicBezTo>
                  <a:lnTo>
                    <a:pt x="322" y="4132"/>
                  </a:lnTo>
                  <a:cubicBezTo>
                    <a:pt x="322" y="4037"/>
                    <a:pt x="393" y="3954"/>
                    <a:pt x="489" y="3930"/>
                  </a:cubicBezTo>
                  <a:lnTo>
                    <a:pt x="1441" y="3739"/>
                  </a:lnTo>
                  <a:cubicBezTo>
                    <a:pt x="1501" y="3727"/>
                    <a:pt x="1560" y="3680"/>
                    <a:pt x="1572" y="3608"/>
                  </a:cubicBezTo>
                  <a:cubicBezTo>
                    <a:pt x="1632" y="3382"/>
                    <a:pt x="1727" y="3180"/>
                    <a:pt x="1846" y="2977"/>
                  </a:cubicBezTo>
                  <a:cubicBezTo>
                    <a:pt x="1870" y="2918"/>
                    <a:pt x="1870" y="2846"/>
                    <a:pt x="1846" y="2787"/>
                  </a:cubicBezTo>
                  <a:lnTo>
                    <a:pt x="1310" y="1989"/>
                  </a:lnTo>
                  <a:cubicBezTo>
                    <a:pt x="1251" y="1906"/>
                    <a:pt x="1263" y="1787"/>
                    <a:pt x="1334" y="1727"/>
                  </a:cubicBezTo>
                  <a:lnTo>
                    <a:pt x="1715" y="1358"/>
                  </a:lnTo>
                  <a:cubicBezTo>
                    <a:pt x="1754" y="1319"/>
                    <a:pt x="1804" y="1301"/>
                    <a:pt x="1854" y="1301"/>
                  </a:cubicBezTo>
                  <a:cubicBezTo>
                    <a:pt x="1894" y="1301"/>
                    <a:pt x="1933" y="1313"/>
                    <a:pt x="1965" y="1334"/>
                  </a:cubicBezTo>
                  <a:lnTo>
                    <a:pt x="2763" y="1870"/>
                  </a:lnTo>
                  <a:cubicBezTo>
                    <a:pt x="2792" y="1888"/>
                    <a:pt x="2828" y="1897"/>
                    <a:pt x="2864" y="1897"/>
                  </a:cubicBezTo>
                  <a:cubicBezTo>
                    <a:pt x="2900" y="1897"/>
                    <a:pt x="2935" y="1888"/>
                    <a:pt x="2965" y="1870"/>
                  </a:cubicBezTo>
                  <a:cubicBezTo>
                    <a:pt x="3156" y="1751"/>
                    <a:pt x="3382" y="1668"/>
                    <a:pt x="3584" y="1596"/>
                  </a:cubicBezTo>
                  <a:cubicBezTo>
                    <a:pt x="3644" y="1584"/>
                    <a:pt x="3703" y="1525"/>
                    <a:pt x="3715" y="1465"/>
                  </a:cubicBezTo>
                  <a:lnTo>
                    <a:pt x="3918" y="513"/>
                  </a:lnTo>
                  <a:cubicBezTo>
                    <a:pt x="3930" y="417"/>
                    <a:pt x="4013" y="346"/>
                    <a:pt x="4108" y="346"/>
                  </a:cubicBezTo>
                  <a:lnTo>
                    <a:pt x="4632" y="346"/>
                  </a:lnTo>
                  <a:cubicBezTo>
                    <a:pt x="4715" y="346"/>
                    <a:pt x="4811" y="417"/>
                    <a:pt x="4823" y="513"/>
                  </a:cubicBezTo>
                  <a:lnTo>
                    <a:pt x="5013" y="1465"/>
                  </a:lnTo>
                  <a:cubicBezTo>
                    <a:pt x="5025" y="1525"/>
                    <a:pt x="5073" y="1584"/>
                    <a:pt x="5144" y="1596"/>
                  </a:cubicBezTo>
                  <a:cubicBezTo>
                    <a:pt x="5370" y="1656"/>
                    <a:pt x="5585" y="1751"/>
                    <a:pt x="5775" y="1870"/>
                  </a:cubicBezTo>
                  <a:cubicBezTo>
                    <a:pt x="5805" y="1882"/>
                    <a:pt x="5838" y="1888"/>
                    <a:pt x="5870" y="1888"/>
                  </a:cubicBezTo>
                  <a:cubicBezTo>
                    <a:pt x="5903" y="1888"/>
                    <a:pt x="5936" y="1882"/>
                    <a:pt x="5966" y="1870"/>
                  </a:cubicBezTo>
                  <a:lnTo>
                    <a:pt x="6775" y="1334"/>
                  </a:lnTo>
                  <a:cubicBezTo>
                    <a:pt x="6806" y="1309"/>
                    <a:pt x="6846" y="1296"/>
                    <a:pt x="6886" y="1296"/>
                  </a:cubicBezTo>
                  <a:cubicBezTo>
                    <a:pt x="6938" y="1296"/>
                    <a:pt x="6991" y="1317"/>
                    <a:pt x="7025" y="1358"/>
                  </a:cubicBezTo>
                  <a:lnTo>
                    <a:pt x="7394" y="1727"/>
                  </a:lnTo>
                  <a:cubicBezTo>
                    <a:pt x="7466" y="1810"/>
                    <a:pt x="7466" y="1906"/>
                    <a:pt x="7430" y="1989"/>
                  </a:cubicBezTo>
                  <a:lnTo>
                    <a:pt x="6894" y="2787"/>
                  </a:lnTo>
                  <a:cubicBezTo>
                    <a:pt x="6847" y="2846"/>
                    <a:pt x="6847" y="2918"/>
                    <a:pt x="6894" y="2977"/>
                  </a:cubicBezTo>
                  <a:cubicBezTo>
                    <a:pt x="7013" y="3180"/>
                    <a:pt x="7085" y="3394"/>
                    <a:pt x="7156" y="3608"/>
                  </a:cubicBezTo>
                  <a:cubicBezTo>
                    <a:pt x="7168" y="3668"/>
                    <a:pt x="7228" y="3727"/>
                    <a:pt x="7287" y="3739"/>
                  </a:cubicBezTo>
                  <a:lnTo>
                    <a:pt x="8240" y="3930"/>
                  </a:lnTo>
                  <a:cubicBezTo>
                    <a:pt x="8335" y="3954"/>
                    <a:pt x="8406" y="4037"/>
                    <a:pt x="8406" y="4132"/>
                  </a:cubicBezTo>
                  <a:lnTo>
                    <a:pt x="8406" y="4644"/>
                  </a:lnTo>
                  <a:cubicBezTo>
                    <a:pt x="8406" y="4739"/>
                    <a:pt x="8335" y="4823"/>
                    <a:pt x="8240" y="4847"/>
                  </a:cubicBezTo>
                  <a:lnTo>
                    <a:pt x="7287" y="5037"/>
                  </a:lnTo>
                  <a:cubicBezTo>
                    <a:pt x="7228" y="5049"/>
                    <a:pt x="7168" y="5097"/>
                    <a:pt x="7156" y="5168"/>
                  </a:cubicBezTo>
                  <a:cubicBezTo>
                    <a:pt x="7109" y="5335"/>
                    <a:pt x="7049" y="5478"/>
                    <a:pt x="6978" y="5632"/>
                  </a:cubicBezTo>
                  <a:cubicBezTo>
                    <a:pt x="6930" y="5716"/>
                    <a:pt x="6978" y="5823"/>
                    <a:pt x="7073" y="5871"/>
                  </a:cubicBezTo>
                  <a:cubicBezTo>
                    <a:pt x="7095" y="5883"/>
                    <a:pt x="7119" y="5889"/>
                    <a:pt x="7143" y="5889"/>
                  </a:cubicBezTo>
                  <a:cubicBezTo>
                    <a:pt x="7209" y="5889"/>
                    <a:pt x="7276" y="5845"/>
                    <a:pt x="7311" y="5775"/>
                  </a:cubicBezTo>
                  <a:cubicBezTo>
                    <a:pt x="7370" y="5644"/>
                    <a:pt x="7430" y="5513"/>
                    <a:pt x="7466" y="5359"/>
                  </a:cubicBezTo>
                  <a:lnTo>
                    <a:pt x="8323" y="5204"/>
                  </a:lnTo>
                  <a:cubicBezTo>
                    <a:pt x="8585" y="5144"/>
                    <a:pt x="8763" y="4918"/>
                    <a:pt x="8763" y="4644"/>
                  </a:cubicBezTo>
                  <a:lnTo>
                    <a:pt x="8763" y="4132"/>
                  </a:lnTo>
                  <a:cubicBezTo>
                    <a:pt x="8763" y="3858"/>
                    <a:pt x="8573" y="3632"/>
                    <a:pt x="8323" y="3573"/>
                  </a:cubicBezTo>
                  <a:lnTo>
                    <a:pt x="7466" y="3406"/>
                  </a:lnTo>
                  <a:cubicBezTo>
                    <a:pt x="7406" y="3227"/>
                    <a:pt x="7347" y="3073"/>
                    <a:pt x="7263" y="2906"/>
                  </a:cubicBezTo>
                  <a:lnTo>
                    <a:pt x="7740" y="2191"/>
                  </a:lnTo>
                  <a:cubicBezTo>
                    <a:pt x="7882" y="1965"/>
                    <a:pt x="7859" y="1668"/>
                    <a:pt x="7668" y="1477"/>
                  </a:cubicBezTo>
                  <a:lnTo>
                    <a:pt x="7287" y="1108"/>
                  </a:lnTo>
                  <a:cubicBezTo>
                    <a:pt x="7177" y="998"/>
                    <a:pt x="7032" y="940"/>
                    <a:pt x="6885" y="940"/>
                  </a:cubicBezTo>
                  <a:cubicBezTo>
                    <a:pt x="6777" y="940"/>
                    <a:pt x="6668" y="971"/>
                    <a:pt x="6573" y="1037"/>
                  </a:cubicBezTo>
                  <a:lnTo>
                    <a:pt x="5858" y="1513"/>
                  </a:lnTo>
                  <a:cubicBezTo>
                    <a:pt x="5704" y="1418"/>
                    <a:pt x="5537" y="1358"/>
                    <a:pt x="5358" y="1299"/>
                  </a:cubicBezTo>
                  <a:lnTo>
                    <a:pt x="5192" y="453"/>
                  </a:lnTo>
                  <a:cubicBezTo>
                    <a:pt x="5132" y="179"/>
                    <a:pt x="4906" y="1"/>
                    <a:pt x="464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74" name="Google Shape;8957;p53">
              <a:extLst>
                <a:ext uri="{FF2B5EF4-FFF2-40B4-BE49-F238E27FC236}">
                  <a16:creationId xmlns:a16="http://schemas.microsoft.com/office/drawing/2014/main" id="{C41F8E05-E29B-485A-9E31-3399C03CDE8E}"/>
                </a:ext>
              </a:extLst>
            </p:cNvPr>
            <p:cNvSpPr/>
            <p:nvPr/>
          </p:nvSpPr>
          <p:spPr>
            <a:xfrm>
              <a:off x="6161507" y="2967679"/>
              <a:ext cx="111851" cy="97432"/>
            </a:xfrm>
            <a:custGeom>
              <a:avLst/>
              <a:gdLst/>
              <a:ahLst/>
              <a:cxnLst/>
              <a:rect l="l" t="t" r="r" b="b"/>
              <a:pathLst>
                <a:path w="3514" h="3061" extrusionOk="0">
                  <a:moveTo>
                    <a:pt x="1489" y="1"/>
                  </a:moveTo>
                  <a:cubicBezTo>
                    <a:pt x="965" y="1"/>
                    <a:pt x="465" y="215"/>
                    <a:pt x="84" y="584"/>
                  </a:cubicBezTo>
                  <a:cubicBezTo>
                    <a:pt x="1" y="656"/>
                    <a:pt x="1" y="763"/>
                    <a:pt x="84" y="834"/>
                  </a:cubicBezTo>
                  <a:cubicBezTo>
                    <a:pt x="120" y="870"/>
                    <a:pt x="164" y="888"/>
                    <a:pt x="209" y="888"/>
                  </a:cubicBezTo>
                  <a:cubicBezTo>
                    <a:pt x="254" y="888"/>
                    <a:pt x="298" y="870"/>
                    <a:pt x="334" y="834"/>
                  </a:cubicBezTo>
                  <a:cubicBezTo>
                    <a:pt x="644" y="537"/>
                    <a:pt x="1060" y="358"/>
                    <a:pt x="1489" y="358"/>
                  </a:cubicBezTo>
                  <a:cubicBezTo>
                    <a:pt x="2418" y="358"/>
                    <a:pt x="3168" y="1108"/>
                    <a:pt x="3168" y="2025"/>
                  </a:cubicBezTo>
                  <a:cubicBezTo>
                    <a:pt x="3168" y="2299"/>
                    <a:pt x="3096" y="2549"/>
                    <a:pt x="2989" y="2787"/>
                  </a:cubicBezTo>
                  <a:cubicBezTo>
                    <a:pt x="2930" y="2894"/>
                    <a:pt x="2953" y="2989"/>
                    <a:pt x="3049" y="3037"/>
                  </a:cubicBezTo>
                  <a:cubicBezTo>
                    <a:pt x="3073" y="3061"/>
                    <a:pt x="3108" y="3061"/>
                    <a:pt x="3132" y="3061"/>
                  </a:cubicBezTo>
                  <a:cubicBezTo>
                    <a:pt x="3192" y="3061"/>
                    <a:pt x="3263" y="3025"/>
                    <a:pt x="3299" y="2954"/>
                  </a:cubicBezTo>
                  <a:cubicBezTo>
                    <a:pt x="3442" y="2668"/>
                    <a:pt x="3513" y="2358"/>
                    <a:pt x="3513" y="2025"/>
                  </a:cubicBezTo>
                  <a:cubicBezTo>
                    <a:pt x="3513" y="906"/>
                    <a:pt x="2608" y="1"/>
                    <a:pt x="14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75" name="Google Shape;8958;p53">
              <a:extLst>
                <a:ext uri="{FF2B5EF4-FFF2-40B4-BE49-F238E27FC236}">
                  <a16:creationId xmlns:a16="http://schemas.microsoft.com/office/drawing/2014/main" id="{6D950FCA-40CC-41F0-86BF-EFFF34AC3C7E}"/>
                </a:ext>
              </a:extLst>
            </p:cNvPr>
            <p:cNvSpPr/>
            <p:nvPr/>
          </p:nvSpPr>
          <p:spPr>
            <a:xfrm>
              <a:off x="6144828" y="3007848"/>
              <a:ext cx="105389" cy="88742"/>
            </a:xfrm>
            <a:custGeom>
              <a:avLst/>
              <a:gdLst/>
              <a:ahLst/>
              <a:cxnLst/>
              <a:rect l="l" t="t" r="r" b="b"/>
              <a:pathLst>
                <a:path w="3311" h="2788" extrusionOk="0">
                  <a:moveTo>
                    <a:pt x="262" y="1"/>
                  </a:moveTo>
                  <a:cubicBezTo>
                    <a:pt x="194" y="1"/>
                    <a:pt x="124" y="44"/>
                    <a:pt x="96" y="108"/>
                  </a:cubicBezTo>
                  <a:cubicBezTo>
                    <a:pt x="25" y="323"/>
                    <a:pt x="1" y="549"/>
                    <a:pt x="1" y="763"/>
                  </a:cubicBezTo>
                  <a:cubicBezTo>
                    <a:pt x="1" y="1882"/>
                    <a:pt x="906" y="2787"/>
                    <a:pt x="2013" y="2787"/>
                  </a:cubicBezTo>
                  <a:cubicBezTo>
                    <a:pt x="2454" y="2787"/>
                    <a:pt x="2846" y="2656"/>
                    <a:pt x="3204" y="2406"/>
                  </a:cubicBezTo>
                  <a:cubicBezTo>
                    <a:pt x="3287" y="2347"/>
                    <a:pt x="3311" y="2239"/>
                    <a:pt x="3251" y="2156"/>
                  </a:cubicBezTo>
                  <a:cubicBezTo>
                    <a:pt x="3214" y="2104"/>
                    <a:pt x="3159" y="2075"/>
                    <a:pt x="3102" y="2075"/>
                  </a:cubicBezTo>
                  <a:cubicBezTo>
                    <a:pt x="3068" y="2075"/>
                    <a:pt x="3033" y="2086"/>
                    <a:pt x="3001" y="2108"/>
                  </a:cubicBezTo>
                  <a:cubicBezTo>
                    <a:pt x="2715" y="2311"/>
                    <a:pt x="2370" y="2418"/>
                    <a:pt x="2037" y="2418"/>
                  </a:cubicBezTo>
                  <a:cubicBezTo>
                    <a:pt x="1108" y="2418"/>
                    <a:pt x="370" y="1680"/>
                    <a:pt x="370" y="751"/>
                  </a:cubicBezTo>
                  <a:cubicBezTo>
                    <a:pt x="370" y="573"/>
                    <a:pt x="394" y="382"/>
                    <a:pt x="453" y="215"/>
                  </a:cubicBezTo>
                  <a:cubicBezTo>
                    <a:pt x="477" y="144"/>
                    <a:pt x="406" y="37"/>
                    <a:pt x="322" y="13"/>
                  </a:cubicBezTo>
                  <a:cubicBezTo>
                    <a:pt x="303" y="5"/>
                    <a:pt x="283" y="1"/>
                    <a:pt x="26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76" name="Google Shape;8959;p53">
              <a:extLst>
                <a:ext uri="{FF2B5EF4-FFF2-40B4-BE49-F238E27FC236}">
                  <a16:creationId xmlns:a16="http://schemas.microsoft.com/office/drawing/2014/main" id="{C939BEF2-6B9B-4F36-A68B-A29C641BEE11}"/>
                </a:ext>
              </a:extLst>
            </p:cNvPr>
            <p:cNvSpPr/>
            <p:nvPr/>
          </p:nvSpPr>
          <p:spPr>
            <a:xfrm>
              <a:off x="6245623" y="3069247"/>
              <a:ext cx="186110" cy="186874"/>
            </a:xfrm>
            <a:custGeom>
              <a:avLst/>
              <a:gdLst/>
              <a:ahLst/>
              <a:cxnLst/>
              <a:rect l="l" t="t" r="r" b="b"/>
              <a:pathLst>
                <a:path w="5847" h="5871" extrusionOk="0">
                  <a:moveTo>
                    <a:pt x="2751" y="1"/>
                  </a:moveTo>
                  <a:cubicBezTo>
                    <a:pt x="2549" y="1"/>
                    <a:pt x="2370" y="144"/>
                    <a:pt x="2335" y="346"/>
                  </a:cubicBezTo>
                  <a:lnTo>
                    <a:pt x="2227" y="858"/>
                  </a:lnTo>
                  <a:cubicBezTo>
                    <a:pt x="2144" y="894"/>
                    <a:pt x="2037" y="941"/>
                    <a:pt x="1965" y="977"/>
                  </a:cubicBezTo>
                  <a:lnTo>
                    <a:pt x="1513" y="680"/>
                  </a:lnTo>
                  <a:cubicBezTo>
                    <a:pt x="1449" y="631"/>
                    <a:pt x="1372" y="608"/>
                    <a:pt x="1293" y="608"/>
                  </a:cubicBezTo>
                  <a:cubicBezTo>
                    <a:pt x="1179" y="608"/>
                    <a:pt x="1061" y="655"/>
                    <a:pt x="977" y="739"/>
                  </a:cubicBezTo>
                  <a:lnTo>
                    <a:pt x="739" y="977"/>
                  </a:lnTo>
                  <a:cubicBezTo>
                    <a:pt x="596" y="1132"/>
                    <a:pt x="584" y="1346"/>
                    <a:pt x="680" y="1513"/>
                  </a:cubicBezTo>
                  <a:lnTo>
                    <a:pt x="977" y="1965"/>
                  </a:lnTo>
                  <a:cubicBezTo>
                    <a:pt x="918" y="2084"/>
                    <a:pt x="882" y="2215"/>
                    <a:pt x="834" y="2346"/>
                  </a:cubicBezTo>
                  <a:cubicBezTo>
                    <a:pt x="799" y="2442"/>
                    <a:pt x="858" y="2537"/>
                    <a:pt x="953" y="2573"/>
                  </a:cubicBezTo>
                  <a:cubicBezTo>
                    <a:pt x="968" y="2579"/>
                    <a:pt x="984" y="2582"/>
                    <a:pt x="1000" y="2582"/>
                  </a:cubicBezTo>
                  <a:cubicBezTo>
                    <a:pt x="1073" y="2582"/>
                    <a:pt x="1150" y="2522"/>
                    <a:pt x="1180" y="2454"/>
                  </a:cubicBezTo>
                  <a:cubicBezTo>
                    <a:pt x="1215" y="2323"/>
                    <a:pt x="1263" y="2192"/>
                    <a:pt x="1334" y="2049"/>
                  </a:cubicBezTo>
                  <a:cubicBezTo>
                    <a:pt x="1370" y="1989"/>
                    <a:pt x="1370" y="1918"/>
                    <a:pt x="1334" y="1858"/>
                  </a:cubicBezTo>
                  <a:lnTo>
                    <a:pt x="977" y="1322"/>
                  </a:lnTo>
                  <a:cubicBezTo>
                    <a:pt x="965" y="1287"/>
                    <a:pt x="965" y="1263"/>
                    <a:pt x="1001" y="1239"/>
                  </a:cubicBezTo>
                  <a:lnTo>
                    <a:pt x="1239" y="989"/>
                  </a:lnTo>
                  <a:cubicBezTo>
                    <a:pt x="1253" y="975"/>
                    <a:pt x="1271" y="969"/>
                    <a:pt x="1288" y="969"/>
                  </a:cubicBezTo>
                  <a:cubicBezTo>
                    <a:pt x="1301" y="969"/>
                    <a:pt x="1313" y="972"/>
                    <a:pt x="1322" y="977"/>
                  </a:cubicBezTo>
                  <a:lnTo>
                    <a:pt x="1858" y="1334"/>
                  </a:lnTo>
                  <a:cubicBezTo>
                    <a:pt x="1888" y="1358"/>
                    <a:pt x="1921" y="1370"/>
                    <a:pt x="1954" y="1370"/>
                  </a:cubicBezTo>
                  <a:cubicBezTo>
                    <a:pt x="1986" y="1370"/>
                    <a:pt x="2019" y="1358"/>
                    <a:pt x="2049" y="1334"/>
                  </a:cubicBezTo>
                  <a:cubicBezTo>
                    <a:pt x="2168" y="1263"/>
                    <a:pt x="2323" y="1203"/>
                    <a:pt x="2454" y="1168"/>
                  </a:cubicBezTo>
                  <a:cubicBezTo>
                    <a:pt x="2513" y="1156"/>
                    <a:pt x="2573" y="1096"/>
                    <a:pt x="2585" y="1037"/>
                  </a:cubicBezTo>
                  <a:lnTo>
                    <a:pt x="2704" y="418"/>
                  </a:lnTo>
                  <a:cubicBezTo>
                    <a:pt x="2704" y="382"/>
                    <a:pt x="2739" y="358"/>
                    <a:pt x="2775" y="358"/>
                  </a:cubicBezTo>
                  <a:lnTo>
                    <a:pt x="3120" y="358"/>
                  </a:lnTo>
                  <a:cubicBezTo>
                    <a:pt x="3156" y="358"/>
                    <a:pt x="3180" y="382"/>
                    <a:pt x="3192" y="418"/>
                  </a:cubicBezTo>
                  <a:lnTo>
                    <a:pt x="3311" y="1037"/>
                  </a:lnTo>
                  <a:cubicBezTo>
                    <a:pt x="3335" y="1096"/>
                    <a:pt x="3370" y="1156"/>
                    <a:pt x="3454" y="1168"/>
                  </a:cubicBezTo>
                  <a:cubicBezTo>
                    <a:pt x="3585" y="1215"/>
                    <a:pt x="3716" y="1263"/>
                    <a:pt x="3847" y="1334"/>
                  </a:cubicBezTo>
                  <a:cubicBezTo>
                    <a:pt x="3882" y="1352"/>
                    <a:pt x="3918" y="1361"/>
                    <a:pt x="3952" y="1361"/>
                  </a:cubicBezTo>
                  <a:cubicBezTo>
                    <a:pt x="3987" y="1361"/>
                    <a:pt x="4019" y="1352"/>
                    <a:pt x="4049" y="1334"/>
                  </a:cubicBezTo>
                  <a:lnTo>
                    <a:pt x="4585" y="977"/>
                  </a:lnTo>
                  <a:cubicBezTo>
                    <a:pt x="4595" y="972"/>
                    <a:pt x="4607" y="969"/>
                    <a:pt x="4619" y="969"/>
                  </a:cubicBezTo>
                  <a:cubicBezTo>
                    <a:pt x="4636" y="969"/>
                    <a:pt x="4654" y="975"/>
                    <a:pt x="4668" y="989"/>
                  </a:cubicBezTo>
                  <a:lnTo>
                    <a:pt x="4906" y="1239"/>
                  </a:lnTo>
                  <a:cubicBezTo>
                    <a:pt x="4942" y="1263"/>
                    <a:pt x="4942" y="1287"/>
                    <a:pt x="4918" y="1322"/>
                  </a:cubicBezTo>
                  <a:lnTo>
                    <a:pt x="4561" y="1858"/>
                  </a:lnTo>
                  <a:cubicBezTo>
                    <a:pt x="4525" y="1918"/>
                    <a:pt x="4525" y="1989"/>
                    <a:pt x="4561" y="2049"/>
                  </a:cubicBezTo>
                  <a:cubicBezTo>
                    <a:pt x="4644" y="2168"/>
                    <a:pt x="4704" y="2323"/>
                    <a:pt x="4728" y="2454"/>
                  </a:cubicBezTo>
                  <a:cubicBezTo>
                    <a:pt x="4740" y="2513"/>
                    <a:pt x="4799" y="2573"/>
                    <a:pt x="4859" y="2585"/>
                  </a:cubicBezTo>
                  <a:lnTo>
                    <a:pt x="5490" y="2704"/>
                  </a:lnTo>
                  <a:cubicBezTo>
                    <a:pt x="5513" y="2704"/>
                    <a:pt x="5549" y="2739"/>
                    <a:pt x="5549" y="2775"/>
                  </a:cubicBezTo>
                  <a:lnTo>
                    <a:pt x="5549" y="3120"/>
                  </a:lnTo>
                  <a:cubicBezTo>
                    <a:pt x="5549" y="3156"/>
                    <a:pt x="5513" y="3180"/>
                    <a:pt x="5490" y="3192"/>
                  </a:cubicBezTo>
                  <a:lnTo>
                    <a:pt x="4859" y="3311"/>
                  </a:lnTo>
                  <a:cubicBezTo>
                    <a:pt x="4799" y="3335"/>
                    <a:pt x="4740" y="3370"/>
                    <a:pt x="4728" y="3454"/>
                  </a:cubicBezTo>
                  <a:cubicBezTo>
                    <a:pt x="4680" y="3585"/>
                    <a:pt x="4644" y="3716"/>
                    <a:pt x="4561" y="3847"/>
                  </a:cubicBezTo>
                  <a:cubicBezTo>
                    <a:pt x="4537" y="3906"/>
                    <a:pt x="4537" y="3989"/>
                    <a:pt x="4561" y="4049"/>
                  </a:cubicBezTo>
                  <a:lnTo>
                    <a:pt x="4918" y="4585"/>
                  </a:lnTo>
                  <a:cubicBezTo>
                    <a:pt x="4942" y="4609"/>
                    <a:pt x="4942" y="4644"/>
                    <a:pt x="4906" y="4668"/>
                  </a:cubicBezTo>
                  <a:lnTo>
                    <a:pt x="4668" y="4906"/>
                  </a:lnTo>
                  <a:cubicBezTo>
                    <a:pt x="4655" y="4926"/>
                    <a:pt x="4638" y="4935"/>
                    <a:pt x="4622" y="4935"/>
                  </a:cubicBezTo>
                  <a:cubicBezTo>
                    <a:pt x="4609" y="4935"/>
                    <a:pt x="4595" y="4929"/>
                    <a:pt x="4585" y="4918"/>
                  </a:cubicBezTo>
                  <a:lnTo>
                    <a:pt x="4049" y="4561"/>
                  </a:lnTo>
                  <a:cubicBezTo>
                    <a:pt x="4019" y="4543"/>
                    <a:pt x="3984" y="4534"/>
                    <a:pt x="3948" y="4534"/>
                  </a:cubicBezTo>
                  <a:cubicBezTo>
                    <a:pt x="3912" y="4534"/>
                    <a:pt x="3876" y="4543"/>
                    <a:pt x="3847" y="4561"/>
                  </a:cubicBezTo>
                  <a:cubicBezTo>
                    <a:pt x="3728" y="4644"/>
                    <a:pt x="3585" y="4704"/>
                    <a:pt x="3454" y="4728"/>
                  </a:cubicBezTo>
                  <a:cubicBezTo>
                    <a:pt x="3394" y="4751"/>
                    <a:pt x="3335" y="4811"/>
                    <a:pt x="3311" y="4859"/>
                  </a:cubicBezTo>
                  <a:lnTo>
                    <a:pt x="3192" y="5490"/>
                  </a:lnTo>
                  <a:cubicBezTo>
                    <a:pt x="3192" y="5525"/>
                    <a:pt x="3168" y="5549"/>
                    <a:pt x="3120" y="5549"/>
                  </a:cubicBezTo>
                  <a:lnTo>
                    <a:pt x="2775" y="5549"/>
                  </a:lnTo>
                  <a:cubicBezTo>
                    <a:pt x="2751" y="5549"/>
                    <a:pt x="2716" y="5513"/>
                    <a:pt x="2704" y="5490"/>
                  </a:cubicBezTo>
                  <a:lnTo>
                    <a:pt x="2585" y="4859"/>
                  </a:lnTo>
                  <a:cubicBezTo>
                    <a:pt x="2573" y="4811"/>
                    <a:pt x="2525" y="4751"/>
                    <a:pt x="2454" y="4728"/>
                  </a:cubicBezTo>
                  <a:cubicBezTo>
                    <a:pt x="2323" y="4692"/>
                    <a:pt x="2180" y="4644"/>
                    <a:pt x="2049" y="4561"/>
                  </a:cubicBezTo>
                  <a:cubicBezTo>
                    <a:pt x="2019" y="4549"/>
                    <a:pt x="1986" y="4543"/>
                    <a:pt x="1954" y="4543"/>
                  </a:cubicBezTo>
                  <a:cubicBezTo>
                    <a:pt x="1921" y="4543"/>
                    <a:pt x="1888" y="4549"/>
                    <a:pt x="1858" y="4561"/>
                  </a:cubicBezTo>
                  <a:lnTo>
                    <a:pt x="1322" y="4918"/>
                  </a:lnTo>
                  <a:cubicBezTo>
                    <a:pt x="1306" y="4929"/>
                    <a:pt x="1293" y="4935"/>
                    <a:pt x="1280" y="4935"/>
                  </a:cubicBezTo>
                  <a:cubicBezTo>
                    <a:pt x="1265" y="4935"/>
                    <a:pt x="1252" y="4926"/>
                    <a:pt x="1239" y="4906"/>
                  </a:cubicBezTo>
                  <a:lnTo>
                    <a:pt x="1001" y="4668"/>
                  </a:lnTo>
                  <a:cubicBezTo>
                    <a:pt x="965" y="4644"/>
                    <a:pt x="965" y="4609"/>
                    <a:pt x="977" y="4585"/>
                  </a:cubicBezTo>
                  <a:lnTo>
                    <a:pt x="1334" y="4049"/>
                  </a:lnTo>
                  <a:cubicBezTo>
                    <a:pt x="1382" y="3989"/>
                    <a:pt x="1382" y="3906"/>
                    <a:pt x="1334" y="3847"/>
                  </a:cubicBezTo>
                  <a:cubicBezTo>
                    <a:pt x="1263" y="3728"/>
                    <a:pt x="1203" y="3585"/>
                    <a:pt x="1180" y="3454"/>
                  </a:cubicBezTo>
                  <a:cubicBezTo>
                    <a:pt x="1156" y="3394"/>
                    <a:pt x="1096" y="3335"/>
                    <a:pt x="1037" y="3311"/>
                  </a:cubicBezTo>
                  <a:lnTo>
                    <a:pt x="418" y="3192"/>
                  </a:lnTo>
                  <a:cubicBezTo>
                    <a:pt x="382" y="3192"/>
                    <a:pt x="358" y="3168"/>
                    <a:pt x="358" y="3120"/>
                  </a:cubicBezTo>
                  <a:lnTo>
                    <a:pt x="358" y="2775"/>
                  </a:lnTo>
                  <a:cubicBezTo>
                    <a:pt x="358" y="2751"/>
                    <a:pt x="382" y="2727"/>
                    <a:pt x="418" y="2704"/>
                  </a:cubicBezTo>
                  <a:lnTo>
                    <a:pt x="465" y="2692"/>
                  </a:lnTo>
                  <a:cubicBezTo>
                    <a:pt x="560" y="2680"/>
                    <a:pt x="620" y="2573"/>
                    <a:pt x="596" y="2477"/>
                  </a:cubicBezTo>
                  <a:cubicBezTo>
                    <a:pt x="586" y="2396"/>
                    <a:pt x="507" y="2341"/>
                    <a:pt x="425" y="2341"/>
                  </a:cubicBezTo>
                  <a:cubicBezTo>
                    <a:pt x="411" y="2341"/>
                    <a:pt x="396" y="2343"/>
                    <a:pt x="382" y="2346"/>
                  </a:cubicBezTo>
                  <a:lnTo>
                    <a:pt x="346" y="2370"/>
                  </a:lnTo>
                  <a:cubicBezTo>
                    <a:pt x="144" y="2406"/>
                    <a:pt x="1" y="2585"/>
                    <a:pt x="1" y="2775"/>
                  </a:cubicBezTo>
                  <a:lnTo>
                    <a:pt x="1" y="3120"/>
                  </a:lnTo>
                  <a:cubicBezTo>
                    <a:pt x="1" y="3335"/>
                    <a:pt x="144" y="3513"/>
                    <a:pt x="346" y="3537"/>
                  </a:cubicBezTo>
                  <a:lnTo>
                    <a:pt x="858" y="3644"/>
                  </a:lnTo>
                  <a:cubicBezTo>
                    <a:pt x="894" y="3728"/>
                    <a:pt x="941" y="3835"/>
                    <a:pt x="977" y="3906"/>
                  </a:cubicBezTo>
                  <a:lnTo>
                    <a:pt x="680" y="4359"/>
                  </a:lnTo>
                  <a:cubicBezTo>
                    <a:pt x="560" y="4525"/>
                    <a:pt x="596" y="4763"/>
                    <a:pt x="739" y="4894"/>
                  </a:cubicBezTo>
                  <a:lnTo>
                    <a:pt x="977" y="5132"/>
                  </a:lnTo>
                  <a:cubicBezTo>
                    <a:pt x="1067" y="5216"/>
                    <a:pt x="1182" y="5259"/>
                    <a:pt x="1292" y="5259"/>
                  </a:cubicBezTo>
                  <a:cubicBezTo>
                    <a:pt x="1371" y="5259"/>
                    <a:pt x="1448" y="5237"/>
                    <a:pt x="1513" y="5192"/>
                  </a:cubicBezTo>
                  <a:lnTo>
                    <a:pt x="1965" y="4894"/>
                  </a:lnTo>
                  <a:cubicBezTo>
                    <a:pt x="2049" y="4942"/>
                    <a:pt x="2144" y="4978"/>
                    <a:pt x="2227" y="5013"/>
                  </a:cubicBezTo>
                  <a:lnTo>
                    <a:pt x="2335" y="5537"/>
                  </a:lnTo>
                  <a:cubicBezTo>
                    <a:pt x="2382" y="5728"/>
                    <a:pt x="2561" y="5871"/>
                    <a:pt x="2751" y="5871"/>
                  </a:cubicBezTo>
                  <a:lnTo>
                    <a:pt x="3097" y="5871"/>
                  </a:lnTo>
                  <a:cubicBezTo>
                    <a:pt x="3299" y="5871"/>
                    <a:pt x="3478" y="5728"/>
                    <a:pt x="3513" y="5537"/>
                  </a:cubicBezTo>
                  <a:lnTo>
                    <a:pt x="3620" y="5013"/>
                  </a:lnTo>
                  <a:cubicBezTo>
                    <a:pt x="3704" y="4978"/>
                    <a:pt x="3811" y="4942"/>
                    <a:pt x="3882" y="4894"/>
                  </a:cubicBezTo>
                  <a:lnTo>
                    <a:pt x="4323" y="5192"/>
                  </a:lnTo>
                  <a:cubicBezTo>
                    <a:pt x="4391" y="5241"/>
                    <a:pt x="4472" y="5264"/>
                    <a:pt x="4552" y="5264"/>
                  </a:cubicBezTo>
                  <a:cubicBezTo>
                    <a:pt x="4667" y="5264"/>
                    <a:pt x="4781" y="5217"/>
                    <a:pt x="4859" y="5132"/>
                  </a:cubicBezTo>
                  <a:lnTo>
                    <a:pt x="5097" y="4894"/>
                  </a:lnTo>
                  <a:cubicBezTo>
                    <a:pt x="5252" y="4740"/>
                    <a:pt x="5263" y="4525"/>
                    <a:pt x="5156" y="4359"/>
                  </a:cubicBezTo>
                  <a:lnTo>
                    <a:pt x="4859" y="3906"/>
                  </a:lnTo>
                  <a:cubicBezTo>
                    <a:pt x="4906" y="3823"/>
                    <a:pt x="4954" y="3728"/>
                    <a:pt x="4978" y="3644"/>
                  </a:cubicBezTo>
                  <a:lnTo>
                    <a:pt x="5502" y="3537"/>
                  </a:lnTo>
                  <a:cubicBezTo>
                    <a:pt x="5692" y="3489"/>
                    <a:pt x="5847" y="3311"/>
                    <a:pt x="5847" y="3120"/>
                  </a:cubicBezTo>
                  <a:lnTo>
                    <a:pt x="5847" y="2775"/>
                  </a:lnTo>
                  <a:cubicBezTo>
                    <a:pt x="5847" y="2549"/>
                    <a:pt x="5716" y="2382"/>
                    <a:pt x="5502" y="2334"/>
                  </a:cubicBezTo>
                  <a:lnTo>
                    <a:pt x="4990" y="2227"/>
                  </a:lnTo>
                  <a:cubicBezTo>
                    <a:pt x="4954" y="2144"/>
                    <a:pt x="4906" y="2037"/>
                    <a:pt x="4871" y="1965"/>
                  </a:cubicBezTo>
                  <a:lnTo>
                    <a:pt x="5168" y="1513"/>
                  </a:lnTo>
                  <a:cubicBezTo>
                    <a:pt x="5287" y="1346"/>
                    <a:pt x="5252" y="1108"/>
                    <a:pt x="5109" y="977"/>
                  </a:cubicBezTo>
                  <a:lnTo>
                    <a:pt x="4871" y="739"/>
                  </a:lnTo>
                  <a:cubicBezTo>
                    <a:pt x="4780" y="656"/>
                    <a:pt x="4666" y="613"/>
                    <a:pt x="4555" y="613"/>
                  </a:cubicBezTo>
                  <a:cubicBezTo>
                    <a:pt x="4476" y="613"/>
                    <a:pt x="4399" y="635"/>
                    <a:pt x="4335" y="680"/>
                  </a:cubicBezTo>
                  <a:lnTo>
                    <a:pt x="3882" y="977"/>
                  </a:lnTo>
                  <a:cubicBezTo>
                    <a:pt x="3799" y="941"/>
                    <a:pt x="3704" y="894"/>
                    <a:pt x="3620" y="858"/>
                  </a:cubicBezTo>
                  <a:lnTo>
                    <a:pt x="3513" y="346"/>
                  </a:lnTo>
                  <a:cubicBezTo>
                    <a:pt x="3466" y="144"/>
                    <a:pt x="3287" y="1"/>
                    <a:pt x="30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77" name="Google Shape;8960;p53">
              <a:extLst>
                <a:ext uri="{FF2B5EF4-FFF2-40B4-BE49-F238E27FC236}">
                  <a16:creationId xmlns:a16="http://schemas.microsoft.com/office/drawing/2014/main" id="{D3568B13-1B00-4880-B6FD-DB8FCE6929E4}"/>
                </a:ext>
              </a:extLst>
            </p:cNvPr>
            <p:cNvSpPr/>
            <p:nvPr/>
          </p:nvSpPr>
          <p:spPr>
            <a:xfrm>
              <a:off x="6305888" y="3129884"/>
              <a:ext cx="64488" cy="64456"/>
            </a:xfrm>
            <a:custGeom>
              <a:avLst/>
              <a:gdLst/>
              <a:ahLst/>
              <a:cxnLst/>
              <a:rect l="l" t="t" r="r" b="b"/>
              <a:pathLst>
                <a:path w="2026" h="2025" extrusionOk="0">
                  <a:moveTo>
                    <a:pt x="1013" y="1"/>
                  </a:moveTo>
                  <a:cubicBezTo>
                    <a:pt x="453" y="1"/>
                    <a:pt x="1" y="441"/>
                    <a:pt x="1" y="1013"/>
                  </a:cubicBezTo>
                  <a:cubicBezTo>
                    <a:pt x="1" y="1561"/>
                    <a:pt x="442" y="2025"/>
                    <a:pt x="1013" y="2025"/>
                  </a:cubicBezTo>
                  <a:cubicBezTo>
                    <a:pt x="1227" y="2025"/>
                    <a:pt x="1442" y="1942"/>
                    <a:pt x="1620" y="1811"/>
                  </a:cubicBezTo>
                  <a:cubicBezTo>
                    <a:pt x="1692" y="1751"/>
                    <a:pt x="1704" y="1632"/>
                    <a:pt x="1644" y="1561"/>
                  </a:cubicBezTo>
                  <a:cubicBezTo>
                    <a:pt x="1608" y="1517"/>
                    <a:pt x="1549" y="1491"/>
                    <a:pt x="1493" y="1491"/>
                  </a:cubicBezTo>
                  <a:cubicBezTo>
                    <a:pt x="1457" y="1491"/>
                    <a:pt x="1422" y="1502"/>
                    <a:pt x="1394" y="1525"/>
                  </a:cubicBezTo>
                  <a:cubicBezTo>
                    <a:pt x="1275" y="1620"/>
                    <a:pt x="1144" y="1668"/>
                    <a:pt x="989" y="1668"/>
                  </a:cubicBezTo>
                  <a:cubicBezTo>
                    <a:pt x="632" y="1668"/>
                    <a:pt x="358" y="1370"/>
                    <a:pt x="358" y="1025"/>
                  </a:cubicBezTo>
                  <a:cubicBezTo>
                    <a:pt x="382" y="668"/>
                    <a:pt x="668" y="370"/>
                    <a:pt x="1025" y="370"/>
                  </a:cubicBezTo>
                  <a:cubicBezTo>
                    <a:pt x="1382" y="370"/>
                    <a:pt x="1668" y="668"/>
                    <a:pt x="1668" y="1013"/>
                  </a:cubicBezTo>
                  <a:cubicBezTo>
                    <a:pt x="1668" y="1120"/>
                    <a:pt x="1739" y="1191"/>
                    <a:pt x="1846" y="1191"/>
                  </a:cubicBezTo>
                  <a:cubicBezTo>
                    <a:pt x="1942" y="1191"/>
                    <a:pt x="2025" y="1120"/>
                    <a:pt x="2025" y="1013"/>
                  </a:cubicBezTo>
                  <a:cubicBezTo>
                    <a:pt x="2025" y="453"/>
                    <a:pt x="1573" y="1"/>
                    <a:pt x="101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78" name="Google Shape;8961;p53">
              <a:extLst>
                <a:ext uri="{FF2B5EF4-FFF2-40B4-BE49-F238E27FC236}">
                  <a16:creationId xmlns:a16="http://schemas.microsoft.com/office/drawing/2014/main" id="{C59E6A80-DE20-4AF4-B5DE-642CC4360B70}"/>
                </a:ext>
              </a:extLst>
            </p:cNvPr>
            <p:cNvSpPr/>
            <p:nvPr/>
          </p:nvSpPr>
          <p:spPr>
            <a:xfrm>
              <a:off x="6173634" y="2997631"/>
              <a:ext cx="70153" cy="70153"/>
            </a:xfrm>
            <a:custGeom>
              <a:avLst/>
              <a:gdLst/>
              <a:ahLst/>
              <a:cxnLst/>
              <a:rect l="l" t="t" r="r" b="b"/>
              <a:pathLst>
                <a:path w="2204" h="2204" extrusionOk="0">
                  <a:moveTo>
                    <a:pt x="1096" y="370"/>
                  </a:moveTo>
                  <a:cubicBezTo>
                    <a:pt x="1501" y="370"/>
                    <a:pt x="1834" y="703"/>
                    <a:pt x="1834" y="1108"/>
                  </a:cubicBezTo>
                  <a:cubicBezTo>
                    <a:pt x="1834" y="1501"/>
                    <a:pt x="1501" y="1834"/>
                    <a:pt x="1096" y="1834"/>
                  </a:cubicBezTo>
                  <a:cubicBezTo>
                    <a:pt x="691" y="1834"/>
                    <a:pt x="370" y="1501"/>
                    <a:pt x="370" y="1108"/>
                  </a:cubicBezTo>
                  <a:cubicBezTo>
                    <a:pt x="370" y="703"/>
                    <a:pt x="703" y="370"/>
                    <a:pt x="1096" y="370"/>
                  </a:cubicBezTo>
                  <a:close/>
                  <a:moveTo>
                    <a:pt x="1096" y="1"/>
                  </a:moveTo>
                  <a:cubicBezTo>
                    <a:pt x="489" y="1"/>
                    <a:pt x="1" y="489"/>
                    <a:pt x="1" y="1108"/>
                  </a:cubicBezTo>
                  <a:cubicBezTo>
                    <a:pt x="1" y="1715"/>
                    <a:pt x="489" y="2203"/>
                    <a:pt x="1096" y="2203"/>
                  </a:cubicBezTo>
                  <a:cubicBezTo>
                    <a:pt x="1715" y="2191"/>
                    <a:pt x="2203" y="1703"/>
                    <a:pt x="2203" y="1108"/>
                  </a:cubicBezTo>
                  <a:cubicBezTo>
                    <a:pt x="2203" y="489"/>
                    <a:pt x="1715" y="1"/>
                    <a:pt x="109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grpSp>
      <p:sp>
        <p:nvSpPr>
          <p:cNvPr id="81" name="Oval 55">
            <a:extLst>
              <a:ext uri="{FF2B5EF4-FFF2-40B4-BE49-F238E27FC236}">
                <a16:creationId xmlns:a16="http://schemas.microsoft.com/office/drawing/2014/main" id="{945679EB-318D-4867-BD34-24968BF7BECC}"/>
              </a:ext>
            </a:extLst>
          </p:cNvPr>
          <p:cNvSpPr/>
          <p:nvPr/>
        </p:nvSpPr>
        <p:spPr>
          <a:xfrm>
            <a:off x="3938119" y="2858321"/>
            <a:ext cx="1075283" cy="1075283"/>
          </a:xfrm>
          <a:prstGeom prst="ellipse">
            <a:avLst/>
          </a:prstGeom>
          <a:solidFill>
            <a:schemeClr val="accent1"/>
          </a:solidFill>
          <a:ln w="28575">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ko-KR" altLang="en-US" u="sng" dirty="0">
              <a:solidFill>
                <a:srgbClr val="F7F7F7"/>
              </a:solidFill>
            </a:endParaRPr>
          </a:p>
        </p:txBody>
      </p:sp>
      <p:sp>
        <p:nvSpPr>
          <p:cNvPr id="83" name="Rectangle 82">
            <a:extLst>
              <a:ext uri="{FF2B5EF4-FFF2-40B4-BE49-F238E27FC236}">
                <a16:creationId xmlns:a16="http://schemas.microsoft.com/office/drawing/2014/main" id="{9FE4A1D4-BC74-41A6-8D23-2C95195EC2C6}"/>
              </a:ext>
            </a:extLst>
          </p:cNvPr>
          <p:cNvSpPr/>
          <p:nvPr/>
        </p:nvSpPr>
        <p:spPr>
          <a:xfrm>
            <a:off x="6727292" y="3426444"/>
            <a:ext cx="1503762" cy="369332"/>
          </a:xfrm>
          <a:prstGeom prst="rect">
            <a:avLst/>
          </a:prstGeom>
        </p:spPr>
        <p:txBody>
          <a:bodyPr wrap="square">
            <a:spAutoFit/>
          </a:bodyPr>
          <a:lstStyle/>
          <a:p>
            <a:pPr algn="r"/>
            <a:r>
              <a:rPr lang="en-US" u="sng" dirty="0">
                <a:solidFill>
                  <a:srgbClr val="F7F7F7"/>
                </a:solidFill>
              </a:rPr>
              <a:t>KPI  Reports</a:t>
            </a:r>
          </a:p>
        </p:txBody>
      </p:sp>
      <p:grpSp>
        <p:nvGrpSpPr>
          <p:cNvPr id="7" name="Group 6">
            <a:extLst>
              <a:ext uri="{FF2B5EF4-FFF2-40B4-BE49-F238E27FC236}">
                <a16:creationId xmlns:a16="http://schemas.microsoft.com/office/drawing/2014/main" id="{7C64FBF0-5A27-484D-85BB-65B91131BF68}"/>
              </a:ext>
            </a:extLst>
          </p:cNvPr>
          <p:cNvGrpSpPr/>
          <p:nvPr/>
        </p:nvGrpSpPr>
        <p:grpSpPr>
          <a:xfrm>
            <a:off x="6034151" y="3087519"/>
            <a:ext cx="459495" cy="468783"/>
            <a:chOff x="664536" y="4413551"/>
            <a:chExt cx="302043" cy="302425"/>
          </a:xfrm>
          <a:solidFill>
            <a:schemeClr val="bg1"/>
          </a:solidFill>
        </p:grpSpPr>
        <p:sp>
          <p:nvSpPr>
            <p:cNvPr id="84" name="Google Shape;6498;p49">
              <a:extLst>
                <a:ext uri="{FF2B5EF4-FFF2-40B4-BE49-F238E27FC236}">
                  <a16:creationId xmlns:a16="http://schemas.microsoft.com/office/drawing/2014/main" id="{EA292BA9-FD42-4FF2-A2CD-9A89D93B64A2}"/>
                </a:ext>
              </a:extLst>
            </p:cNvPr>
            <p:cNvSpPr/>
            <p:nvPr/>
          </p:nvSpPr>
          <p:spPr>
            <a:xfrm>
              <a:off x="732201" y="4482808"/>
              <a:ext cx="166999" cy="164325"/>
            </a:xfrm>
            <a:custGeom>
              <a:avLst/>
              <a:gdLst/>
              <a:ahLst/>
              <a:cxnLst/>
              <a:rect l="l" t="t" r="r" b="b"/>
              <a:pathLst>
                <a:path w="5247" h="5163" extrusionOk="0">
                  <a:moveTo>
                    <a:pt x="4506" y="706"/>
                  </a:moveTo>
                  <a:lnTo>
                    <a:pt x="3160" y="2861"/>
                  </a:lnTo>
                  <a:lnTo>
                    <a:pt x="2351" y="2075"/>
                  </a:lnTo>
                  <a:lnTo>
                    <a:pt x="4506" y="706"/>
                  </a:lnTo>
                  <a:close/>
                  <a:moveTo>
                    <a:pt x="2113" y="2289"/>
                  </a:moveTo>
                  <a:lnTo>
                    <a:pt x="2922" y="3099"/>
                  </a:lnTo>
                  <a:lnTo>
                    <a:pt x="755" y="4468"/>
                  </a:lnTo>
                  <a:lnTo>
                    <a:pt x="755" y="4468"/>
                  </a:lnTo>
                  <a:lnTo>
                    <a:pt x="2113" y="2289"/>
                  </a:lnTo>
                  <a:close/>
                  <a:moveTo>
                    <a:pt x="5032" y="0"/>
                  </a:moveTo>
                  <a:cubicBezTo>
                    <a:pt x="5004" y="0"/>
                    <a:pt x="4974" y="8"/>
                    <a:pt x="4946" y="27"/>
                  </a:cubicBezTo>
                  <a:lnTo>
                    <a:pt x="2006" y="1896"/>
                  </a:lnTo>
                  <a:cubicBezTo>
                    <a:pt x="1970" y="1908"/>
                    <a:pt x="1934" y="1932"/>
                    <a:pt x="1922" y="1980"/>
                  </a:cubicBezTo>
                  <a:lnTo>
                    <a:pt x="77" y="4909"/>
                  </a:lnTo>
                  <a:cubicBezTo>
                    <a:pt x="1" y="5032"/>
                    <a:pt x="99" y="5163"/>
                    <a:pt x="214" y="5163"/>
                  </a:cubicBezTo>
                  <a:cubicBezTo>
                    <a:pt x="243" y="5163"/>
                    <a:pt x="274" y="5154"/>
                    <a:pt x="303" y="5135"/>
                  </a:cubicBezTo>
                  <a:lnTo>
                    <a:pt x="3232" y="3277"/>
                  </a:lnTo>
                  <a:cubicBezTo>
                    <a:pt x="3280" y="3265"/>
                    <a:pt x="3303" y="3230"/>
                    <a:pt x="3315" y="3182"/>
                  </a:cubicBezTo>
                  <a:lnTo>
                    <a:pt x="5161" y="253"/>
                  </a:lnTo>
                  <a:cubicBezTo>
                    <a:pt x="5247" y="138"/>
                    <a:pt x="5148" y="0"/>
                    <a:pt x="50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solidFill>
                  <a:schemeClr val="bg1"/>
                </a:solidFill>
              </a:endParaRPr>
            </a:p>
          </p:txBody>
        </p:sp>
        <p:sp>
          <p:nvSpPr>
            <p:cNvPr id="85" name="Google Shape;6499;p49">
              <a:extLst>
                <a:ext uri="{FF2B5EF4-FFF2-40B4-BE49-F238E27FC236}">
                  <a16:creationId xmlns:a16="http://schemas.microsoft.com/office/drawing/2014/main" id="{7B448E74-88F4-4129-A3F4-799EB2B7844C}"/>
                </a:ext>
              </a:extLst>
            </p:cNvPr>
            <p:cNvSpPr/>
            <p:nvPr/>
          </p:nvSpPr>
          <p:spPr>
            <a:xfrm>
              <a:off x="664536" y="4413551"/>
              <a:ext cx="302043" cy="302425"/>
            </a:xfrm>
            <a:custGeom>
              <a:avLst/>
              <a:gdLst/>
              <a:ahLst/>
              <a:cxnLst/>
              <a:rect l="l" t="t" r="r" b="b"/>
              <a:pathLst>
                <a:path w="9490" h="9502" extrusionOk="0">
                  <a:moveTo>
                    <a:pt x="4727" y="0"/>
                  </a:moveTo>
                  <a:cubicBezTo>
                    <a:pt x="3465" y="0"/>
                    <a:pt x="2274" y="500"/>
                    <a:pt x="1381" y="1405"/>
                  </a:cubicBezTo>
                  <a:cubicBezTo>
                    <a:pt x="488" y="2298"/>
                    <a:pt x="0" y="3489"/>
                    <a:pt x="0" y="4763"/>
                  </a:cubicBezTo>
                  <a:cubicBezTo>
                    <a:pt x="0" y="6049"/>
                    <a:pt x="488" y="7227"/>
                    <a:pt x="1393" y="8120"/>
                  </a:cubicBezTo>
                  <a:cubicBezTo>
                    <a:pt x="2286" y="9013"/>
                    <a:pt x="3477" y="9501"/>
                    <a:pt x="4763" y="9501"/>
                  </a:cubicBezTo>
                  <a:cubicBezTo>
                    <a:pt x="6025" y="9501"/>
                    <a:pt x="7215" y="9013"/>
                    <a:pt x="8108" y="8097"/>
                  </a:cubicBezTo>
                  <a:cubicBezTo>
                    <a:pt x="9001" y="7204"/>
                    <a:pt x="9489" y="6013"/>
                    <a:pt x="9489" y="4739"/>
                  </a:cubicBezTo>
                  <a:cubicBezTo>
                    <a:pt x="9489" y="3620"/>
                    <a:pt x="9096" y="2524"/>
                    <a:pt x="8358" y="1667"/>
                  </a:cubicBezTo>
                  <a:cubicBezTo>
                    <a:pt x="8325" y="1625"/>
                    <a:pt x="8284" y="1607"/>
                    <a:pt x="8243" y="1607"/>
                  </a:cubicBezTo>
                  <a:cubicBezTo>
                    <a:pt x="8124" y="1607"/>
                    <a:pt x="8011" y="1757"/>
                    <a:pt x="8108" y="1881"/>
                  </a:cubicBezTo>
                  <a:cubicBezTo>
                    <a:pt x="8751" y="2620"/>
                    <a:pt x="9108" y="3560"/>
                    <a:pt x="9156" y="4537"/>
                  </a:cubicBezTo>
                  <a:lnTo>
                    <a:pt x="8477" y="4537"/>
                  </a:lnTo>
                  <a:cubicBezTo>
                    <a:pt x="8275" y="4537"/>
                    <a:pt x="8275" y="4870"/>
                    <a:pt x="8477" y="4870"/>
                  </a:cubicBezTo>
                  <a:lnTo>
                    <a:pt x="9156" y="4870"/>
                  </a:lnTo>
                  <a:cubicBezTo>
                    <a:pt x="9120" y="6001"/>
                    <a:pt x="8656" y="7037"/>
                    <a:pt x="7870" y="7847"/>
                  </a:cubicBezTo>
                  <a:cubicBezTo>
                    <a:pt x="7084" y="8632"/>
                    <a:pt x="6037" y="9097"/>
                    <a:pt x="4929" y="9144"/>
                  </a:cubicBezTo>
                  <a:lnTo>
                    <a:pt x="4929" y="8466"/>
                  </a:lnTo>
                  <a:cubicBezTo>
                    <a:pt x="4929" y="8364"/>
                    <a:pt x="4846" y="8314"/>
                    <a:pt x="4763" y="8314"/>
                  </a:cubicBezTo>
                  <a:cubicBezTo>
                    <a:pt x="4679" y="8314"/>
                    <a:pt x="4596" y="8364"/>
                    <a:pt x="4596" y="8466"/>
                  </a:cubicBezTo>
                  <a:lnTo>
                    <a:pt x="4596" y="9144"/>
                  </a:lnTo>
                  <a:cubicBezTo>
                    <a:pt x="3477" y="9097"/>
                    <a:pt x="2441" y="8644"/>
                    <a:pt x="1631" y="7858"/>
                  </a:cubicBezTo>
                  <a:cubicBezTo>
                    <a:pt x="834" y="7061"/>
                    <a:pt x="369" y="6013"/>
                    <a:pt x="345" y="4882"/>
                  </a:cubicBezTo>
                  <a:lnTo>
                    <a:pt x="1012" y="4882"/>
                  </a:lnTo>
                  <a:cubicBezTo>
                    <a:pt x="1215" y="4882"/>
                    <a:pt x="1215" y="4560"/>
                    <a:pt x="1012" y="4560"/>
                  </a:cubicBezTo>
                  <a:lnTo>
                    <a:pt x="345" y="4560"/>
                  </a:lnTo>
                  <a:cubicBezTo>
                    <a:pt x="381" y="3441"/>
                    <a:pt x="834" y="2417"/>
                    <a:pt x="1619" y="1620"/>
                  </a:cubicBezTo>
                  <a:cubicBezTo>
                    <a:pt x="2405" y="834"/>
                    <a:pt x="3453" y="369"/>
                    <a:pt x="4560" y="334"/>
                  </a:cubicBezTo>
                  <a:lnTo>
                    <a:pt x="4560" y="1000"/>
                  </a:lnTo>
                  <a:cubicBezTo>
                    <a:pt x="4560" y="1102"/>
                    <a:pt x="4644" y="1152"/>
                    <a:pt x="4727" y="1152"/>
                  </a:cubicBezTo>
                  <a:cubicBezTo>
                    <a:pt x="4810" y="1152"/>
                    <a:pt x="4894" y="1102"/>
                    <a:pt x="4894" y="1000"/>
                  </a:cubicBezTo>
                  <a:lnTo>
                    <a:pt x="4894" y="334"/>
                  </a:lnTo>
                  <a:cubicBezTo>
                    <a:pt x="5834" y="357"/>
                    <a:pt x="6727" y="691"/>
                    <a:pt x="7465" y="1262"/>
                  </a:cubicBezTo>
                  <a:cubicBezTo>
                    <a:pt x="7510" y="1301"/>
                    <a:pt x="7556" y="1319"/>
                    <a:pt x="7597" y="1319"/>
                  </a:cubicBezTo>
                  <a:cubicBezTo>
                    <a:pt x="7645" y="1319"/>
                    <a:pt x="7684" y="1295"/>
                    <a:pt x="7703" y="1250"/>
                  </a:cubicBezTo>
                  <a:cubicBezTo>
                    <a:pt x="7763" y="1179"/>
                    <a:pt x="7751" y="1072"/>
                    <a:pt x="7680" y="1012"/>
                  </a:cubicBezTo>
                  <a:cubicBezTo>
                    <a:pt x="6834" y="346"/>
                    <a:pt x="5822" y="0"/>
                    <a:pt x="472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solidFill>
                  <a:schemeClr val="bg1"/>
                </a:solidFill>
              </a:endParaRPr>
            </a:p>
          </p:txBody>
        </p:sp>
      </p:grpSp>
      <p:sp>
        <p:nvSpPr>
          <p:cNvPr id="49" name="TextBox 48">
            <a:extLst>
              <a:ext uri="{FF2B5EF4-FFF2-40B4-BE49-F238E27FC236}">
                <a16:creationId xmlns:a16="http://schemas.microsoft.com/office/drawing/2014/main" id="{C2A35476-CAA1-4C94-8DAA-B4261B32BC9A}"/>
              </a:ext>
            </a:extLst>
          </p:cNvPr>
          <p:cNvSpPr txBox="1"/>
          <p:nvPr/>
        </p:nvSpPr>
        <p:spPr>
          <a:xfrm>
            <a:off x="-123452" y="6363853"/>
            <a:ext cx="2862427" cy="400110"/>
          </a:xfrm>
          <a:prstGeom prst="rect">
            <a:avLst/>
          </a:prstGeom>
          <a:noFill/>
        </p:spPr>
        <p:txBody>
          <a:bodyPr wrap="square" rtlCol="0">
            <a:spAutoFit/>
          </a:bodyPr>
          <a:lstStyle/>
          <a:p>
            <a:pPr algn="ctr"/>
            <a:r>
              <a:rPr lang="en-US" sz="2000" dirty="0">
                <a:solidFill>
                  <a:srgbClr val="F7F7F7"/>
                </a:solidFill>
              </a:rPr>
              <a:t>RPS@KAP.US.COM</a:t>
            </a:r>
          </a:p>
        </p:txBody>
      </p:sp>
      <p:sp>
        <p:nvSpPr>
          <p:cNvPr id="53" name="Oval 55">
            <a:extLst>
              <a:ext uri="{FF2B5EF4-FFF2-40B4-BE49-F238E27FC236}">
                <a16:creationId xmlns:a16="http://schemas.microsoft.com/office/drawing/2014/main" id="{E35122B2-3438-4FEF-B8FF-18F59973016B}"/>
              </a:ext>
            </a:extLst>
          </p:cNvPr>
          <p:cNvSpPr/>
          <p:nvPr/>
        </p:nvSpPr>
        <p:spPr>
          <a:xfrm>
            <a:off x="4817301" y="3191708"/>
            <a:ext cx="1075283" cy="1075283"/>
          </a:xfrm>
          <a:prstGeom prst="ellipse">
            <a:avLst/>
          </a:prstGeom>
          <a:solidFill>
            <a:schemeClr val="accent1"/>
          </a:solidFill>
          <a:ln w="28575">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ko-KR" altLang="en-US" u="sng" dirty="0">
              <a:solidFill>
                <a:srgbClr val="F7F7F7"/>
              </a:solidFill>
            </a:endParaRPr>
          </a:p>
        </p:txBody>
      </p:sp>
      <p:sp>
        <p:nvSpPr>
          <p:cNvPr id="48" name="Google Shape;8813;p53">
            <a:extLst>
              <a:ext uri="{FF2B5EF4-FFF2-40B4-BE49-F238E27FC236}">
                <a16:creationId xmlns:a16="http://schemas.microsoft.com/office/drawing/2014/main" id="{53D96307-DFC5-4C18-B793-F3120625E1C9}"/>
              </a:ext>
            </a:extLst>
          </p:cNvPr>
          <p:cNvSpPr/>
          <p:nvPr/>
        </p:nvSpPr>
        <p:spPr>
          <a:xfrm>
            <a:off x="4175775" y="3121725"/>
            <a:ext cx="518966" cy="471981"/>
          </a:xfrm>
          <a:custGeom>
            <a:avLst/>
            <a:gdLst/>
            <a:ahLst/>
            <a:cxnLst/>
            <a:rect l="l" t="t" r="r" b="b"/>
            <a:pathLst>
              <a:path w="11693" h="9716" extrusionOk="0">
                <a:moveTo>
                  <a:pt x="2906" y="346"/>
                </a:moveTo>
                <a:cubicBezTo>
                  <a:pt x="3120" y="346"/>
                  <a:pt x="3287" y="524"/>
                  <a:pt x="3287" y="727"/>
                </a:cubicBezTo>
                <a:lnTo>
                  <a:pt x="3287" y="1096"/>
                </a:lnTo>
                <a:cubicBezTo>
                  <a:pt x="3299" y="1429"/>
                  <a:pt x="3049" y="1679"/>
                  <a:pt x="2727" y="1679"/>
                </a:cubicBezTo>
                <a:cubicBezTo>
                  <a:pt x="2406" y="1679"/>
                  <a:pt x="2144" y="1429"/>
                  <a:pt x="2144" y="1096"/>
                </a:cubicBezTo>
                <a:lnTo>
                  <a:pt x="2144" y="727"/>
                </a:lnTo>
                <a:cubicBezTo>
                  <a:pt x="2144" y="500"/>
                  <a:pt x="2322" y="346"/>
                  <a:pt x="2525" y="346"/>
                </a:cubicBezTo>
                <a:close/>
                <a:moveTo>
                  <a:pt x="5894" y="346"/>
                </a:moveTo>
                <a:cubicBezTo>
                  <a:pt x="6120" y="346"/>
                  <a:pt x="6275" y="524"/>
                  <a:pt x="6275" y="727"/>
                </a:cubicBezTo>
                <a:lnTo>
                  <a:pt x="6275" y="1096"/>
                </a:lnTo>
                <a:cubicBezTo>
                  <a:pt x="6299" y="1429"/>
                  <a:pt x="6037" y="1679"/>
                  <a:pt x="5716" y="1679"/>
                </a:cubicBezTo>
                <a:cubicBezTo>
                  <a:pt x="5406" y="1679"/>
                  <a:pt x="5132" y="1429"/>
                  <a:pt x="5132" y="1096"/>
                </a:cubicBezTo>
                <a:lnTo>
                  <a:pt x="5132" y="727"/>
                </a:lnTo>
                <a:cubicBezTo>
                  <a:pt x="5132" y="500"/>
                  <a:pt x="5311" y="346"/>
                  <a:pt x="5525" y="346"/>
                </a:cubicBezTo>
                <a:close/>
                <a:moveTo>
                  <a:pt x="8895" y="346"/>
                </a:moveTo>
                <a:cubicBezTo>
                  <a:pt x="9121" y="346"/>
                  <a:pt x="9287" y="524"/>
                  <a:pt x="9287" y="727"/>
                </a:cubicBezTo>
                <a:lnTo>
                  <a:pt x="9287" y="1096"/>
                </a:lnTo>
                <a:cubicBezTo>
                  <a:pt x="9299" y="1429"/>
                  <a:pt x="9026" y="1679"/>
                  <a:pt x="8716" y="1679"/>
                </a:cubicBezTo>
                <a:cubicBezTo>
                  <a:pt x="8406" y="1679"/>
                  <a:pt x="8144" y="1429"/>
                  <a:pt x="8144" y="1096"/>
                </a:cubicBezTo>
                <a:lnTo>
                  <a:pt x="8144" y="727"/>
                </a:lnTo>
                <a:cubicBezTo>
                  <a:pt x="8144" y="500"/>
                  <a:pt x="8323" y="346"/>
                  <a:pt x="8525" y="346"/>
                </a:cubicBezTo>
                <a:close/>
                <a:moveTo>
                  <a:pt x="2930" y="2036"/>
                </a:moveTo>
                <a:lnTo>
                  <a:pt x="2930" y="2120"/>
                </a:lnTo>
                <a:cubicBezTo>
                  <a:pt x="2930" y="2179"/>
                  <a:pt x="2941" y="2263"/>
                  <a:pt x="2977" y="2310"/>
                </a:cubicBezTo>
                <a:lnTo>
                  <a:pt x="2739" y="2548"/>
                </a:lnTo>
                <a:lnTo>
                  <a:pt x="2703" y="2548"/>
                </a:lnTo>
                <a:lnTo>
                  <a:pt x="2465" y="2310"/>
                </a:lnTo>
                <a:cubicBezTo>
                  <a:pt x="2501" y="2251"/>
                  <a:pt x="2513" y="2191"/>
                  <a:pt x="2513" y="2120"/>
                </a:cubicBezTo>
                <a:lnTo>
                  <a:pt x="2513" y="2036"/>
                </a:lnTo>
                <a:close/>
                <a:moveTo>
                  <a:pt x="5918" y="2036"/>
                </a:moveTo>
                <a:lnTo>
                  <a:pt x="5918" y="2120"/>
                </a:lnTo>
                <a:cubicBezTo>
                  <a:pt x="5918" y="2179"/>
                  <a:pt x="5942" y="2263"/>
                  <a:pt x="5966" y="2310"/>
                </a:cubicBezTo>
                <a:lnTo>
                  <a:pt x="5728" y="2548"/>
                </a:lnTo>
                <a:lnTo>
                  <a:pt x="5704" y="2548"/>
                </a:lnTo>
                <a:lnTo>
                  <a:pt x="5466" y="2310"/>
                </a:lnTo>
                <a:cubicBezTo>
                  <a:pt x="5489" y="2251"/>
                  <a:pt x="5501" y="2191"/>
                  <a:pt x="5501" y="2120"/>
                </a:cubicBezTo>
                <a:lnTo>
                  <a:pt x="5501" y="2036"/>
                </a:lnTo>
                <a:close/>
                <a:moveTo>
                  <a:pt x="8930" y="2036"/>
                </a:moveTo>
                <a:lnTo>
                  <a:pt x="8930" y="2120"/>
                </a:lnTo>
                <a:cubicBezTo>
                  <a:pt x="8930" y="2179"/>
                  <a:pt x="8942" y="2263"/>
                  <a:pt x="8966" y="2310"/>
                </a:cubicBezTo>
                <a:lnTo>
                  <a:pt x="8728" y="2548"/>
                </a:lnTo>
                <a:lnTo>
                  <a:pt x="8704" y="2548"/>
                </a:lnTo>
                <a:lnTo>
                  <a:pt x="8466" y="2310"/>
                </a:lnTo>
                <a:cubicBezTo>
                  <a:pt x="8490" y="2251"/>
                  <a:pt x="8514" y="2191"/>
                  <a:pt x="8514" y="2120"/>
                </a:cubicBezTo>
                <a:lnTo>
                  <a:pt x="8514" y="2036"/>
                </a:lnTo>
                <a:close/>
                <a:moveTo>
                  <a:pt x="1394" y="3525"/>
                </a:moveTo>
                <a:cubicBezTo>
                  <a:pt x="1620" y="3525"/>
                  <a:pt x="1798" y="3703"/>
                  <a:pt x="1798" y="3918"/>
                </a:cubicBezTo>
                <a:lnTo>
                  <a:pt x="1798" y="4287"/>
                </a:lnTo>
                <a:cubicBezTo>
                  <a:pt x="1798" y="4596"/>
                  <a:pt x="1548" y="4870"/>
                  <a:pt x="1215" y="4870"/>
                </a:cubicBezTo>
                <a:cubicBezTo>
                  <a:pt x="905" y="4870"/>
                  <a:pt x="644" y="4608"/>
                  <a:pt x="644" y="4287"/>
                </a:cubicBezTo>
                <a:lnTo>
                  <a:pt x="644" y="3918"/>
                </a:lnTo>
                <a:cubicBezTo>
                  <a:pt x="644" y="3691"/>
                  <a:pt x="822" y="3525"/>
                  <a:pt x="1025" y="3525"/>
                </a:cubicBezTo>
                <a:close/>
                <a:moveTo>
                  <a:pt x="4406" y="3525"/>
                </a:moveTo>
                <a:cubicBezTo>
                  <a:pt x="4632" y="3525"/>
                  <a:pt x="4811" y="3703"/>
                  <a:pt x="4811" y="3918"/>
                </a:cubicBezTo>
                <a:lnTo>
                  <a:pt x="4811" y="4287"/>
                </a:lnTo>
                <a:cubicBezTo>
                  <a:pt x="4811" y="4596"/>
                  <a:pt x="4549" y="4870"/>
                  <a:pt x="4227" y="4870"/>
                </a:cubicBezTo>
                <a:cubicBezTo>
                  <a:pt x="3918" y="4870"/>
                  <a:pt x="3644" y="4608"/>
                  <a:pt x="3644" y="4287"/>
                </a:cubicBezTo>
                <a:lnTo>
                  <a:pt x="3644" y="3918"/>
                </a:lnTo>
                <a:cubicBezTo>
                  <a:pt x="3644" y="3691"/>
                  <a:pt x="3823" y="3525"/>
                  <a:pt x="4037" y="3525"/>
                </a:cubicBezTo>
                <a:close/>
                <a:moveTo>
                  <a:pt x="7394" y="3525"/>
                </a:moveTo>
                <a:cubicBezTo>
                  <a:pt x="7621" y="3525"/>
                  <a:pt x="7799" y="3703"/>
                  <a:pt x="7799" y="3918"/>
                </a:cubicBezTo>
                <a:lnTo>
                  <a:pt x="7799" y="4287"/>
                </a:lnTo>
                <a:cubicBezTo>
                  <a:pt x="7799" y="4596"/>
                  <a:pt x="7537" y="4870"/>
                  <a:pt x="7216" y="4870"/>
                </a:cubicBezTo>
                <a:cubicBezTo>
                  <a:pt x="6906" y="4870"/>
                  <a:pt x="6632" y="4608"/>
                  <a:pt x="6632" y="4287"/>
                </a:cubicBezTo>
                <a:lnTo>
                  <a:pt x="6632" y="3918"/>
                </a:lnTo>
                <a:cubicBezTo>
                  <a:pt x="6632" y="3691"/>
                  <a:pt x="6811" y="3525"/>
                  <a:pt x="7025" y="3525"/>
                </a:cubicBezTo>
                <a:close/>
                <a:moveTo>
                  <a:pt x="10407" y="3525"/>
                </a:moveTo>
                <a:cubicBezTo>
                  <a:pt x="10621" y="3525"/>
                  <a:pt x="10788" y="3703"/>
                  <a:pt x="10788" y="3918"/>
                </a:cubicBezTo>
                <a:lnTo>
                  <a:pt x="10788" y="4287"/>
                </a:lnTo>
                <a:cubicBezTo>
                  <a:pt x="10800" y="4608"/>
                  <a:pt x="10538" y="4870"/>
                  <a:pt x="10216" y="4870"/>
                </a:cubicBezTo>
                <a:cubicBezTo>
                  <a:pt x="9907" y="4870"/>
                  <a:pt x="9645" y="4608"/>
                  <a:pt x="9645" y="4287"/>
                </a:cubicBezTo>
                <a:lnTo>
                  <a:pt x="9645" y="3918"/>
                </a:lnTo>
                <a:cubicBezTo>
                  <a:pt x="9645" y="3691"/>
                  <a:pt x="9823" y="3525"/>
                  <a:pt x="10026" y="3525"/>
                </a:cubicBezTo>
                <a:close/>
                <a:moveTo>
                  <a:pt x="1429" y="5215"/>
                </a:moveTo>
                <a:lnTo>
                  <a:pt x="1429" y="5311"/>
                </a:lnTo>
                <a:cubicBezTo>
                  <a:pt x="1429" y="5370"/>
                  <a:pt x="1441" y="5442"/>
                  <a:pt x="1477" y="5489"/>
                </a:cubicBezTo>
                <a:lnTo>
                  <a:pt x="1239" y="5727"/>
                </a:lnTo>
                <a:lnTo>
                  <a:pt x="1203" y="5727"/>
                </a:lnTo>
                <a:lnTo>
                  <a:pt x="965" y="5489"/>
                </a:lnTo>
                <a:cubicBezTo>
                  <a:pt x="989" y="5430"/>
                  <a:pt x="1013" y="5370"/>
                  <a:pt x="1013" y="5311"/>
                </a:cubicBezTo>
                <a:lnTo>
                  <a:pt x="1013" y="5215"/>
                </a:lnTo>
                <a:close/>
                <a:moveTo>
                  <a:pt x="4430" y="5215"/>
                </a:moveTo>
                <a:lnTo>
                  <a:pt x="4430" y="5311"/>
                </a:lnTo>
                <a:cubicBezTo>
                  <a:pt x="4430" y="5370"/>
                  <a:pt x="4454" y="5442"/>
                  <a:pt x="4477" y="5489"/>
                </a:cubicBezTo>
                <a:lnTo>
                  <a:pt x="4239" y="5727"/>
                </a:lnTo>
                <a:lnTo>
                  <a:pt x="4215" y="5727"/>
                </a:lnTo>
                <a:lnTo>
                  <a:pt x="3977" y="5489"/>
                </a:lnTo>
                <a:cubicBezTo>
                  <a:pt x="4001" y="5430"/>
                  <a:pt x="4013" y="5370"/>
                  <a:pt x="4013" y="5311"/>
                </a:cubicBezTo>
                <a:lnTo>
                  <a:pt x="4013" y="5215"/>
                </a:lnTo>
                <a:close/>
                <a:moveTo>
                  <a:pt x="7418" y="5215"/>
                </a:moveTo>
                <a:lnTo>
                  <a:pt x="7418" y="5311"/>
                </a:lnTo>
                <a:cubicBezTo>
                  <a:pt x="7418" y="5370"/>
                  <a:pt x="7442" y="5442"/>
                  <a:pt x="7466" y="5489"/>
                </a:cubicBezTo>
                <a:lnTo>
                  <a:pt x="7228" y="5727"/>
                </a:lnTo>
                <a:lnTo>
                  <a:pt x="7204" y="5727"/>
                </a:lnTo>
                <a:lnTo>
                  <a:pt x="6966" y="5489"/>
                </a:lnTo>
                <a:cubicBezTo>
                  <a:pt x="6990" y="5430"/>
                  <a:pt x="7001" y="5370"/>
                  <a:pt x="7001" y="5311"/>
                </a:cubicBezTo>
                <a:lnTo>
                  <a:pt x="7001" y="5215"/>
                </a:lnTo>
                <a:close/>
                <a:moveTo>
                  <a:pt x="10419" y="5215"/>
                </a:moveTo>
                <a:lnTo>
                  <a:pt x="10419" y="5311"/>
                </a:lnTo>
                <a:cubicBezTo>
                  <a:pt x="10419" y="5370"/>
                  <a:pt x="10430" y="5442"/>
                  <a:pt x="10454" y="5489"/>
                </a:cubicBezTo>
                <a:lnTo>
                  <a:pt x="10216" y="5727"/>
                </a:lnTo>
                <a:lnTo>
                  <a:pt x="10192" y="5727"/>
                </a:lnTo>
                <a:lnTo>
                  <a:pt x="9954" y="5489"/>
                </a:lnTo>
                <a:cubicBezTo>
                  <a:pt x="9978" y="5430"/>
                  <a:pt x="10002" y="5370"/>
                  <a:pt x="10002" y="5311"/>
                </a:cubicBezTo>
                <a:lnTo>
                  <a:pt x="10002" y="5215"/>
                </a:lnTo>
                <a:close/>
                <a:moveTo>
                  <a:pt x="2584" y="0"/>
                </a:moveTo>
                <a:cubicBezTo>
                  <a:pt x="2191" y="0"/>
                  <a:pt x="1858" y="322"/>
                  <a:pt x="1858" y="727"/>
                </a:cubicBezTo>
                <a:lnTo>
                  <a:pt x="1858" y="1096"/>
                </a:lnTo>
                <a:cubicBezTo>
                  <a:pt x="1858" y="1393"/>
                  <a:pt x="2013" y="1667"/>
                  <a:pt x="2227" y="1846"/>
                </a:cubicBezTo>
                <a:lnTo>
                  <a:pt x="2227" y="2108"/>
                </a:lnTo>
                <a:cubicBezTo>
                  <a:pt x="2227" y="2108"/>
                  <a:pt x="2227" y="2132"/>
                  <a:pt x="2215" y="2132"/>
                </a:cubicBezTo>
                <a:lnTo>
                  <a:pt x="1787" y="2346"/>
                </a:lnTo>
                <a:cubicBezTo>
                  <a:pt x="1608" y="2441"/>
                  <a:pt x="1489" y="2632"/>
                  <a:pt x="1489" y="2846"/>
                </a:cubicBezTo>
                <a:lnTo>
                  <a:pt x="1489" y="3179"/>
                </a:lnTo>
                <a:lnTo>
                  <a:pt x="1096" y="3179"/>
                </a:lnTo>
                <a:cubicBezTo>
                  <a:pt x="703" y="3179"/>
                  <a:pt x="370" y="3513"/>
                  <a:pt x="370" y="3918"/>
                </a:cubicBezTo>
                <a:lnTo>
                  <a:pt x="370" y="4287"/>
                </a:lnTo>
                <a:cubicBezTo>
                  <a:pt x="370" y="4584"/>
                  <a:pt x="524" y="4846"/>
                  <a:pt x="739" y="5025"/>
                </a:cubicBezTo>
                <a:lnTo>
                  <a:pt x="739" y="5299"/>
                </a:lnTo>
                <a:cubicBezTo>
                  <a:pt x="739" y="5299"/>
                  <a:pt x="739" y="5311"/>
                  <a:pt x="727" y="5311"/>
                </a:cubicBezTo>
                <a:lnTo>
                  <a:pt x="298" y="5537"/>
                </a:lnTo>
                <a:cubicBezTo>
                  <a:pt x="120" y="5620"/>
                  <a:pt x="1" y="5823"/>
                  <a:pt x="1" y="6025"/>
                </a:cubicBezTo>
                <a:lnTo>
                  <a:pt x="1" y="7870"/>
                </a:lnTo>
                <a:cubicBezTo>
                  <a:pt x="1" y="8025"/>
                  <a:pt x="48" y="8156"/>
                  <a:pt x="120" y="8275"/>
                </a:cubicBezTo>
                <a:lnTo>
                  <a:pt x="298" y="8561"/>
                </a:lnTo>
                <a:cubicBezTo>
                  <a:pt x="346" y="8621"/>
                  <a:pt x="358" y="8692"/>
                  <a:pt x="358" y="8775"/>
                </a:cubicBezTo>
                <a:lnTo>
                  <a:pt x="358" y="9549"/>
                </a:lnTo>
                <a:cubicBezTo>
                  <a:pt x="358" y="9644"/>
                  <a:pt x="429" y="9716"/>
                  <a:pt x="524" y="9716"/>
                </a:cubicBezTo>
                <a:cubicBezTo>
                  <a:pt x="608" y="9716"/>
                  <a:pt x="679" y="9644"/>
                  <a:pt x="679" y="9549"/>
                </a:cubicBezTo>
                <a:lnTo>
                  <a:pt x="679" y="8775"/>
                </a:lnTo>
                <a:cubicBezTo>
                  <a:pt x="679" y="8632"/>
                  <a:pt x="644" y="8501"/>
                  <a:pt x="560" y="8371"/>
                </a:cubicBezTo>
                <a:lnTo>
                  <a:pt x="382" y="8097"/>
                </a:lnTo>
                <a:cubicBezTo>
                  <a:pt x="346" y="8037"/>
                  <a:pt x="322" y="7966"/>
                  <a:pt x="322" y="7870"/>
                </a:cubicBezTo>
                <a:lnTo>
                  <a:pt x="322" y="6025"/>
                </a:lnTo>
                <a:cubicBezTo>
                  <a:pt x="322" y="5954"/>
                  <a:pt x="370" y="5882"/>
                  <a:pt x="441" y="5846"/>
                </a:cubicBezTo>
                <a:lnTo>
                  <a:pt x="763" y="5692"/>
                </a:lnTo>
                <a:lnTo>
                  <a:pt x="1036" y="5977"/>
                </a:lnTo>
                <a:cubicBezTo>
                  <a:pt x="1120" y="6049"/>
                  <a:pt x="1203" y="6085"/>
                  <a:pt x="1298" y="6085"/>
                </a:cubicBezTo>
                <a:cubicBezTo>
                  <a:pt x="1382" y="6085"/>
                  <a:pt x="1477" y="6049"/>
                  <a:pt x="1548" y="5977"/>
                </a:cubicBezTo>
                <a:lnTo>
                  <a:pt x="1834" y="5692"/>
                </a:lnTo>
                <a:lnTo>
                  <a:pt x="2144" y="5846"/>
                </a:lnTo>
                <a:cubicBezTo>
                  <a:pt x="2215" y="5882"/>
                  <a:pt x="2263" y="5954"/>
                  <a:pt x="2263" y="6025"/>
                </a:cubicBezTo>
                <a:lnTo>
                  <a:pt x="2263" y="7870"/>
                </a:lnTo>
                <a:cubicBezTo>
                  <a:pt x="2263" y="7942"/>
                  <a:pt x="2227" y="8025"/>
                  <a:pt x="2203" y="8097"/>
                </a:cubicBezTo>
                <a:lnTo>
                  <a:pt x="2025" y="8371"/>
                </a:lnTo>
                <a:cubicBezTo>
                  <a:pt x="1953" y="8490"/>
                  <a:pt x="1906" y="8644"/>
                  <a:pt x="1906" y="8775"/>
                </a:cubicBezTo>
                <a:lnTo>
                  <a:pt x="1906" y="9549"/>
                </a:lnTo>
                <a:cubicBezTo>
                  <a:pt x="1906" y="9644"/>
                  <a:pt x="1977" y="9716"/>
                  <a:pt x="2072" y="9716"/>
                </a:cubicBezTo>
                <a:cubicBezTo>
                  <a:pt x="2156" y="9716"/>
                  <a:pt x="2227" y="9644"/>
                  <a:pt x="2227" y="9549"/>
                </a:cubicBezTo>
                <a:lnTo>
                  <a:pt x="2227" y="8775"/>
                </a:lnTo>
                <a:cubicBezTo>
                  <a:pt x="2227" y="8704"/>
                  <a:pt x="2263" y="8632"/>
                  <a:pt x="2287" y="8561"/>
                </a:cubicBezTo>
                <a:lnTo>
                  <a:pt x="2465" y="8275"/>
                </a:lnTo>
                <a:cubicBezTo>
                  <a:pt x="2549" y="8156"/>
                  <a:pt x="2584" y="8001"/>
                  <a:pt x="2584" y="7870"/>
                </a:cubicBezTo>
                <a:lnTo>
                  <a:pt x="2584" y="6025"/>
                </a:lnTo>
                <a:cubicBezTo>
                  <a:pt x="2584" y="5823"/>
                  <a:pt x="2465" y="5644"/>
                  <a:pt x="2287" y="5537"/>
                </a:cubicBezTo>
                <a:lnTo>
                  <a:pt x="1858" y="5311"/>
                </a:lnTo>
                <a:lnTo>
                  <a:pt x="1846" y="5299"/>
                </a:lnTo>
                <a:lnTo>
                  <a:pt x="1846" y="5025"/>
                </a:lnTo>
                <a:cubicBezTo>
                  <a:pt x="2072" y="4870"/>
                  <a:pt x="2215" y="4596"/>
                  <a:pt x="2215" y="4287"/>
                </a:cubicBezTo>
                <a:lnTo>
                  <a:pt x="2215" y="3918"/>
                </a:lnTo>
                <a:cubicBezTo>
                  <a:pt x="2215" y="3644"/>
                  <a:pt x="2072" y="3406"/>
                  <a:pt x="1846" y="3275"/>
                </a:cubicBezTo>
                <a:lnTo>
                  <a:pt x="1846" y="2822"/>
                </a:lnTo>
                <a:cubicBezTo>
                  <a:pt x="1846" y="2751"/>
                  <a:pt x="1894" y="2679"/>
                  <a:pt x="1965" y="2644"/>
                </a:cubicBezTo>
                <a:lnTo>
                  <a:pt x="2275" y="2501"/>
                </a:lnTo>
                <a:lnTo>
                  <a:pt x="2560" y="2786"/>
                </a:lnTo>
                <a:cubicBezTo>
                  <a:pt x="2632" y="2858"/>
                  <a:pt x="2727" y="2882"/>
                  <a:pt x="2810" y="2882"/>
                </a:cubicBezTo>
                <a:cubicBezTo>
                  <a:pt x="2906" y="2882"/>
                  <a:pt x="2989" y="2858"/>
                  <a:pt x="3061" y="2786"/>
                </a:cubicBezTo>
                <a:lnTo>
                  <a:pt x="3346" y="2501"/>
                </a:lnTo>
                <a:lnTo>
                  <a:pt x="3656" y="2644"/>
                </a:lnTo>
                <a:cubicBezTo>
                  <a:pt x="3739" y="2679"/>
                  <a:pt x="3775" y="2751"/>
                  <a:pt x="3775" y="2822"/>
                </a:cubicBezTo>
                <a:lnTo>
                  <a:pt x="3775" y="3275"/>
                </a:lnTo>
                <a:cubicBezTo>
                  <a:pt x="3561" y="3394"/>
                  <a:pt x="3406" y="3632"/>
                  <a:pt x="3406" y="3918"/>
                </a:cubicBezTo>
                <a:lnTo>
                  <a:pt x="3406" y="4287"/>
                </a:lnTo>
                <a:cubicBezTo>
                  <a:pt x="3406" y="4584"/>
                  <a:pt x="3561" y="4846"/>
                  <a:pt x="3775" y="5025"/>
                </a:cubicBezTo>
                <a:lnTo>
                  <a:pt x="3775" y="5299"/>
                </a:lnTo>
                <a:cubicBezTo>
                  <a:pt x="3775" y="5299"/>
                  <a:pt x="3775" y="5311"/>
                  <a:pt x="3763" y="5311"/>
                </a:cubicBezTo>
                <a:lnTo>
                  <a:pt x="3334" y="5537"/>
                </a:lnTo>
                <a:cubicBezTo>
                  <a:pt x="3156" y="5620"/>
                  <a:pt x="3037" y="5823"/>
                  <a:pt x="3037" y="6025"/>
                </a:cubicBezTo>
                <a:lnTo>
                  <a:pt x="3037" y="7870"/>
                </a:lnTo>
                <a:cubicBezTo>
                  <a:pt x="3037" y="8025"/>
                  <a:pt x="3084" y="8156"/>
                  <a:pt x="3156" y="8275"/>
                </a:cubicBezTo>
                <a:lnTo>
                  <a:pt x="3334" y="8561"/>
                </a:lnTo>
                <a:cubicBezTo>
                  <a:pt x="3382" y="8621"/>
                  <a:pt x="3394" y="8692"/>
                  <a:pt x="3394" y="8775"/>
                </a:cubicBezTo>
                <a:lnTo>
                  <a:pt x="3394" y="9549"/>
                </a:lnTo>
                <a:cubicBezTo>
                  <a:pt x="3394" y="9644"/>
                  <a:pt x="3465" y="9716"/>
                  <a:pt x="3561" y="9716"/>
                </a:cubicBezTo>
                <a:cubicBezTo>
                  <a:pt x="3644" y="9716"/>
                  <a:pt x="3715" y="9644"/>
                  <a:pt x="3715" y="9549"/>
                </a:cubicBezTo>
                <a:lnTo>
                  <a:pt x="3715" y="8775"/>
                </a:lnTo>
                <a:cubicBezTo>
                  <a:pt x="3715" y="8632"/>
                  <a:pt x="3680" y="8501"/>
                  <a:pt x="3596" y="8371"/>
                </a:cubicBezTo>
                <a:lnTo>
                  <a:pt x="3418" y="8097"/>
                </a:lnTo>
                <a:cubicBezTo>
                  <a:pt x="3382" y="8037"/>
                  <a:pt x="3358" y="7966"/>
                  <a:pt x="3358" y="7870"/>
                </a:cubicBezTo>
                <a:lnTo>
                  <a:pt x="3358" y="6025"/>
                </a:lnTo>
                <a:cubicBezTo>
                  <a:pt x="3358" y="5954"/>
                  <a:pt x="3406" y="5882"/>
                  <a:pt x="3477" y="5846"/>
                </a:cubicBezTo>
                <a:lnTo>
                  <a:pt x="3799" y="5692"/>
                </a:lnTo>
                <a:lnTo>
                  <a:pt x="4073" y="5977"/>
                </a:lnTo>
                <a:cubicBezTo>
                  <a:pt x="4156" y="6049"/>
                  <a:pt x="4239" y="6085"/>
                  <a:pt x="4334" y="6085"/>
                </a:cubicBezTo>
                <a:cubicBezTo>
                  <a:pt x="4418" y="6085"/>
                  <a:pt x="4513" y="6049"/>
                  <a:pt x="4585" y="5977"/>
                </a:cubicBezTo>
                <a:lnTo>
                  <a:pt x="4870" y="5692"/>
                </a:lnTo>
                <a:lnTo>
                  <a:pt x="5180" y="5846"/>
                </a:lnTo>
                <a:cubicBezTo>
                  <a:pt x="5251" y="5882"/>
                  <a:pt x="5299" y="5954"/>
                  <a:pt x="5299" y="6025"/>
                </a:cubicBezTo>
                <a:lnTo>
                  <a:pt x="5299" y="7870"/>
                </a:lnTo>
                <a:cubicBezTo>
                  <a:pt x="5299" y="7942"/>
                  <a:pt x="5263" y="8025"/>
                  <a:pt x="5239" y="8097"/>
                </a:cubicBezTo>
                <a:lnTo>
                  <a:pt x="5061" y="8371"/>
                </a:lnTo>
                <a:cubicBezTo>
                  <a:pt x="4989" y="8490"/>
                  <a:pt x="4942" y="8644"/>
                  <a:pt x="4942" y="8775"/>
                </a:cubicBezTo>
                <a:lnTo>
                  <a:pt x="4942" y="9549"/>
                </a:lnTo>
                <a:cubicBezTo>
                  <a:pt x="4942" y="9644"/>
                  <a:pt x="5013" y="9716"/>
                  <a:pt x="5108" y="9716"/>
                </a:cubicBezTo>
                <a:cubicBezTo>
                  <a:pt x="5192" y="9716"/>
                  <a:pt x="5263" y="9644"/>
                  <a:pt x="5263" y="9549"/>
                </a:cubicBezTo>
                <a:lnTo>
                  <a:pt x="5263" y="8775"/>
                </a:lnTo>
                <a:cubicBezTo>
                  <a:pt x="5263" y="8704"/>
                  <a:pt x="5299" y="8632"/>
                  <a:pt x="5323" y="8561"/>
                </a:cubicBezTo>
                <a:lnTo>
                  <a:pt x="5501" y="8275"/>
                </a:lnTo>
                <a:cubicBezTo>
                  <a:pt x="5585" y="8156"/>
                  <a:pt x="5620" y="8001"/>
                  <a:pt x="5620" y="7870"/>
                </a:cubicBezTo>
                <a:lnTo>
                  <a:pt x="5620" y="6025"/>
                </a:lnTo>
                <a:cubicBezTo>
                  <a:pt x="5620" y="5823"/>
                  <a:pt x="5501" y="5644"/>
                  <a:pt x="5323" y="5537"/>
                </a:cubicBezTo>
                <a:lnTo>
                  <a:pt x="4894" y="5311"/>
                </a:lnTo>
                <a:lnTo>
                  <a:pt x="4882" y="5299"/>
                </a:lnTo>
                <a:lnTo>
                  <a:pt x="4882" y="5025"/>
                </a:lnTo>
                <a:cubicBezTo>
                  <a:pt x="5108" y="4870"/>
                  <a:pt x="5251" y="4596"/>
                  <a:pt x="5251" y="4287"/>
                </a:cubicBezTo>
                <a:lnTo>
                  <a:pt x="5251" y="3918"/>
                </a:lnTo>
                <a:cubicBezTo>
                  <a:pt x="5251" y="3644"/>
                  <a:pt x="5108" y="3406"/>
                  <a:pt x="4882" y="3275"/>
                </a:cubicBezTo>
                <a:lnTo>
                  <a:pt x="4882" y="2822"/>
                </a:lnTo>
                <a:cubicBezTo>
                  <a:pt x="4882" y="2751"/>
                  <a:pt x="4930" y="2679"/>
                  <a:pt x="5001" y="2644"/>
                </a:cubicBezTo>
                <a:lnTo>
                  <a:pt x="5311" y="2501"/>
                </a:lnTo>
                <a:lnTo>
                  <a:pt x="5597" y="2786"/>
                </a:lnTo>
                <a:cubicBezTo>
                  <a:pt x="5668" y="2858"/>
                  <a:pt x="5763" y="2882"/>
                  <a:pt x="5847" y="2882"/>
                </a:cubicBezTo>
                <a:cubicBezTo>
                  <a:pt x="5942" y="2882"/>
                  <a:pt x="6025" y="2858"/>
                  <a:pt x="6097" y="2786"/>
                </a:cubicBezTo>
                <a:lnTo>
                  <a:pt x="6382" y="2501"/>
                </a:lnTo>
                <a:lnTo>
                  <a:pt x="6692" y="2644"/>
                </a:lnTo>
                <a:cubicBezTo>
                  <a:pt x="6775" y="2679"/>
                  <a:pt x="6811" y="2751"/>
                  <a:pt x="6811" y="2822"/>
                </a:cubicBezTo>
                <a:lnTo>
                  <a:pt x="6811" y="3275"/>
                </a:lnTo>
                <a:cubicBezTo>
                  <a:pt x="6597" y="3394"/>
                  <a:pt x="6442" y="3632"/>
                  <a:pt x="6442" y="3918"/>
                </a:cubicBezTo>
                <a:lnTo>
                  <a:pt x="6442" y="4287"/>
                </a:lnTo>
                <a:cubicBezTo>
                  <a:pt x="6442" y="4584"/>
                  <a:pt x="6597" y="4846"/>
                  <a:pt x="6811" y="5025"/>
                </a:cubicBezTo>
                <a:lnTo>
                  <a:pt x="6811" y="5299"/>
                </a:lnTo>
                <a:cubicBezTo>
                  <a:pt x="6811" y="5299"/>
                  <a:pt x="6811" y="5311"/>
                  <a:pt x="6799" y="5311"/>
                </a:cubicBezTo>
                <a:lnTo>
                  <a:pt x="6370" y="5537"/>
                </a:lnTo>
                <a:cubicBezTo>
                  <a:pt x="6192" y="5620"/>
                  <a:pt x="6073" y="5823"/>
                  <a:pt x="6073" y="6025"/>
                </a:cubicBezTo>
                <a:lnTo>
                  <a:pt x="6073" y="7870"/>
                </a:lnTo>
                <a:cubicBezTo>
                  <a:pt x="6073" y="8025"/>
                  <a:pt x="6120" y="8156"/>
                  <a:pt x="6192" y="8275"/>
                </a:cubicBezTo>
                <a:lnTo>
                  <a:pt x="6370" y="8561"/>
                </a:lnTo>
                <a:cubicBezTo>
                  <a:pt x="6418" y="8621"/>
                  <a:pt x="6430" y="8692"/>
                  <a:pt x="6430" y="8775"/>
                </a:cubicBezTo>
                <a:lnTo>
                  <a:pt x="6430" y="9549"/>
                </a:lnTo>
                <a:cubicBezTo>
                  <a:pt x="6430" y="9644"/>
                  <a:pt x="6501" y="9716"/>
                  <a:pt x="6597" y="9716"/>
                </a:cubicBezTo>
                <a:cubicBezTo>
                  <a:pt x="6680" y="9716"/>
                  <a:pt x="6751" y="9644"/>
                  <a:pt x="6751" y="9549"/>
                </a:cubicBezTo>
                <a:lnTo>
                  <a:pt x="6751" y="8775"/>
                </a:lnTo>
                <a:cubicBezTo>
                  <a:pt x="6751" y="8632"/>
                  <a:pt x="6716" y="8501"/>
                  <a:pt x="6632" y="8371"/>
                </a:cubicBezTo>
                <a:lnTo>
                  <a:pt x="6454" y="8097"/>
                </a:lnTo>
                <a:cubicBezTo>
                  <a:pt x="6418" y="8037"/>
                  <a:pt x="6394" y="7966"/>
                  <a:pt x="6394" y="7870"/>
                </a:cubicBezTo>
                <a:lnTo>
                  <a:pt x="6394" y="6025"/>
                </a:lnTo>
                <a:cubicBezTo>
                  <a:pt x="6394" y="5954"/>
                  <a:pt x="6442" y="5882"/>
                  <a:pt x="6513" y="5846"/>
                </a:cubicBezTo>
                <a:lnTo>
                  <a:pt x="6835" y="5692"/>
                </a:lnTo>
                <a:lnTo>
                  <a:pt x="7109" y="5977"/>
                </a:lnTo>
                <a:cubicBezTo>
                  <a:pt x="7192" y="6049"/>
                  <a:pt x="7275" y="6085"/>
                  <a:pt x="7371" y="6085"/>
                </a:cubicBezTo>
                <a:cubicBezTo>
                  <a:pt x="7454" y="6085"/>
                  <a:pt x="7549" y="6049"/>
                  <a:pt x="7621" y="5977"/>
                </a:cubicBezTo>
                <a:lnTo>
                  <a:pt x="7906" y="5692"/>
                </a:lnTo>
                <a:lnTo>
                  <a:pt x="8216" y="5846"/>
                </a:lnTo>
                <a:cubicBezTo>
                  <a:pt x="8287" y="5882"/>
                  <a:pt x="8335" y="5954"/>
                  <a:pt x="8335" y="6025"/>
                </a:cubicBezTo>
                <a:lnTo>
                  <a:pt x="8335" y="7870"/>
                </a:lnTo>
                <a:cubicBezTo>
                  <a:pt x="8335" y="7942"/>
                  <a:pt x="8299" y="8025"/>
                  <a:pt x="8275" y="8097"/>
                </a:cubicBezTo>
                <a:lnTo>
                  <a:pt x="8097" y="8371"/>
                </a:lnTo>
                <a:cubicBezTo>
                  <a:pt x="8025" y="8490"/>
                  <a:pt x="7978" y="8644"/>
                  <a:pt x="7978" y="8775"/>
                </a:cubicBezTo>
                <a:lnTo>
                  <a:pt x="7978" y="9549"/>
                </a:lnTo>
                <a:cubicBezTo>
                  <a:pt x="7978" y="9644"/>
                  <a:pt x="8049" y="9716"/>
                  <a:pt x="8144" y="9716"/>
                </a:cubicBezTo>
                <a:cubicBezTo>
                  <a:pt x="8228" y="9716"/>
                  <a:pt x="8299" y="9644"/>
                  <a:pt x="8299" y="9549"/>
                </a:cubicBezTo>
                <a:lnTo>
                  <a:pt x="8299" y="8775"/>
                </a:lnTo>
                <a:cubicBezTo>
                  <a:pt x="8299" y="8704"/>
                  <a:pt x="8335" y="8632"/>
                  <a:pt x="8359" y="8561"/>
                </a:cubicBezTo>
                <a:lnTo>
                  <a:pt x="8537" y="8275"/>
                </a:lnTo>
                <a:cubicBezTo>
                  <a:pt x="8621" y="8156"/>
                  <a:pt x="8656" y="8001"/>
                  <a:pt x="8656" y="7870"/>
                </a:cubicBezTo>
                <a:lnTo>
                  <a:pt x="8656" y="6025"/>
                </a:lnTo>
                <a:cubicBezTo>
                  <a:pt x="8656" y="5823"/>
                  <a:pt x="8537" y="5644"/>
                  <a:pt x="8359" y="5537"/>
                </a:cubicBezTo>
                <a:lnTo>
                  <a:pt x="7930" y="5311"/>
                </a:lnTo>
                <a:lnTo>
                  <a:pt x="7918" y="5299"/>
                </a:lnTo>
                <a:lnTo>
                  <a:pt x="7918" y="5025"/>
                </a:lnTo>
                <a:cubicBezTo>
                  <a:pt x="8144" y="4870"/>
                  <a:pt x="8287" y="4596"/>
                  <a:pt x="8287" y="4287"/>
                </a:cubicBezTo>
                <a:lnTo>
                  <a:pt x="8287" y="3918"/>
                </a:lnTo>
                <a:cubicBezTo>
                  <a:pt x="8287" y="3644"/>
                  <a:pt x="8144" y="3406"/>
                  <a:pt x="7918" y="3275"/>
                </a:cubicBezTo>
                <a:lnTo>
                  <a:pt x="7918" y="2822"/>
                </a:lnTo>
                <a:cubicBezTo>
                  <a:pt x="7918" y="2751"/>
                  <a:pt x="7966" y="2679"/>
                  <a:pt x="8037" y="2644"/>
                </a:cubicBezTo>
                <a:lnTo>
                  <a:pt x="8347" y="2501"/>
                </a:lnTo>
                <a:lnTo>
                  <a:pt x="8633" y="2786"/>
                </a:lnTo>
                <a:cubicBezTo>
                  <a:pt x="8704" y="2858"/>
                  <a:pt x="8799" y="2882"/>
                  <a:pt x="8883" y="2882"/>
                </a:cubicBezTo>
                <a:cubicBezTo>
                  <a:pt x="8978" y="2882"/>
                  <a:pt x="9061" y="2858"/>
                  <a:pt x="9133" y="2786"/>
                </a:cubicBezTo>
                <a:lnTo>
                  <a:pt x="9418" y="2501"/>
                </a:lnTo>
                <a:lnTo>
                  <a:pt x="9728" y="2644"/>
                </a:lnTo>
                <a:cubicBezTo>
                  <a:pt x="9811" y="2679"/>
                  <a:pt x="9847" y="2751"/>
                  <a:pt x="9847" y="2822"/>
                </a:cubicBezTo>
                <a:lnTo>
                  <a:pt x="9847" y="3275"/>
                </a:lnTo>
                <a:cubicBezTo>
                  <a:pt x="9633" y="3394"/>
                  <a:pt x="9478" y="3632"/>
                  <a:pt x="9478" y="3918"/>
                </a:cubicBezTo>
                <a:lnTo>
                  <a:pt x="9478" y="4287"/>
                </a:lnTo>
                <a:cubicBezTo>
                  <a:pt x="9478" y="4584"/>
                  <a:pt x="9633" y="4846"/>
                  <a:pt x="9847" y="5025"/>
                </a:cubicBezTo>
                <a:lnTo>
                  <a:pt x="9847" y="5299"/>
                </a:lnTo>
                <a:cubicBezTo>
                  <a:pt x="9847" y="5299"/>
                  <a:pt x="9847" y="5311"/>
                  <a:pt x="9835" y="5311"/>
                </a:cubicBezTo>
                <a:lnTo>
                  <a:pt x="9407" y="5537"/>
                </a:lnTo>
                <a:cubicBezTo>
                  <a:pt x="9228" y="5620"/>
                  <a:pt x="9109" y="5823"/>
                  <a:pt x="9109" y="6025"/>
                </a:cubicBezTo>
                <a:lnTo>
                  <a:pt x="9109" y="7870"/>
                </a:lnTo>
                <a:cubicBezTo>
                  <a:pt x="9109" y="8025"/>
                  <a:pt x="9157" y="8156"/>
                  <a:pt x="9228" y="8275"/>
                </a:cubicBezTo>
                <a:lnTo>
                  <a:pt x="9407" y="8561"/>
                </a:lnTo>
                <a:cubicBezTo>
                  <a:pt x="9454" y="8621"/>
                  <a:pt x="9466" y="8692"/>
                  <a:pt x="9466" y="8775"/>
                </a:cubicBezTo>
                <a:lnTo>
                  <a:pt x="9466" y="9549"/>
                </a:lnTo>
                <a:cubicBezTo>
                  <a:pt x="9466" y="9644"/>
                  <a:pt x="9538" y="9716"/>
                  <a:pt x="9633" y="9716"/>
                </a:cubicBezTo>
                <a:cubicBezTo>
                  <a:pt x="9716" y="9716"/>
                  <a:pt x="9788" y="9644"/>
                  <a:pt x="9788" y="9549"/>
                </a:cubicBezTo>
                <a:lnTo>
                  <a:pt x="9788" y="8775"/>
                </a:lnTo>
                <a:cubicBezTo>
                  <a:pt x="9788" y="8632"/>
                  <a:pt x="9752" y="8501"/>
                  <a:pt x="9668" y="8371"/>
                </a:cubicBezTo>
                <a:lnTo>
                  <a:pt x="9490" y="8097"/>
                </a:lnTo>
                <a:cubicBezTo>
                  <a:pt x="9454" y="8037"/>
                  <a:pt x="9430" y="7966"/>
                  <a:pt x="9430" y="7870"/>
                </a:cubicBezTo>
                <a:lnTo>
                  <a:pt x="9430" y="6025"/>
                </a:lnTo>
                <a:cubicBezTo>
                  <a:pt x="9430" y="5954"/>
                  <a:pt x="9478" y="5882"/>
                  <a:pt x="9549" y="5846"/>
                </a:cubicBezTo>
                <a:lnTo>
                  <a:pt x="9871" y="5692"/>
                </a:lnTo>
                <a:lnTo>
                  <a:pt x="10145" y="5977"/>
                </a:lnTo>
                <a:cubicBezTo>
                  <a:pt x="10228" y="6049"/>
                  <a:pt x="10311" y="6085"/>
                  <a:pt x="10407" y="6085"/>
                </a:cubicBezTo>
                <a:cubicBezTo>
                  <a:pt x="10490" y="6085"/>
                  <a:pt x="10585" y="6049"/>
                  <a:pt x="10657" y="5977"/>
                </a:cubicBezTo>
                <a:lnTo>
                  <a:pt x="10942" y="5692"/>
                </a:lnTo>
                <a:lnTo>
                  <a:pt x="11252" y="5846"/>
                </a:lnTo>
                <a:cubicBezTo>
                  <a:pt x="11323" y="5882"/>
                  <a:pt x="11371" y="5954"/>
                  <a:pt x="11371" y="6025"/>
                </a:cubicBezTo>
                <a:lnTo>
                  <a:pt x="11371" y="7870"/>
                </a:lnTo>
                <a:cubicBezTo>
                  <a:pt x="11371" y="7942"/>
                  <a:pt x="11335" y="8025"/>
                  <a:pt x="11312" y="8097"/>
                </a:cubicBezTo>
                <a:lnTo>
                  <a:pt x="11133" y="8371"/>
                </a:lnTo>
                <a:cubicBezTo>
                  <a:pt x="11062" y="8490"/>
                  <a:pt x="11014" y="8644"/>
                  <a:pt x="11014" y="8775"/>
                </a:cubicBezTo>
                <a:lnTo>
                  <a:pt x="11014" y="9549"/>
                </a:lnTo>
                <a:cubicBezTo>
                  <a:pt x="11014" y="9644"/>
                  <a:pt x="11085" y="9716"/>
                  <a:pt x="11181" y="9716"/>
                </a:cubicBezTo>
                <a:cubicBezTo>
                  <a:pt x="11264" y="9716"/>
                  <a:pt x="11335" y="9644"/>
                  <a:pt x="11335" y="9549"/>
                </a:cubicBezTo>
                <a:lnTo>
                  <a:pt x="11335" y="8775"/>
                </a:lnTo>
                <a:cubicBezTo>
                  <a:pt x="11335" y="8704"/>
                  <a:pt x="11371" y="8632"/>
                  <a:pt x="11395" y="8561"/>
                </a:cubicBezTo>
                <a:lnTo>
                  <a:pt x="11573" y="8275"/>
                </a:lnTo>
                <a:cubicBezTo>
                  <a:pt x="11657" y="8156"/>
                  <a:pt x="11693" y="8001"/>
                  <a:pt x="11693" y="7870"/>
                </a:cubicBezTo>
                <a:lnTo>
                  <a:pt x="11693" y="6025"/>
                </a:lnTo>
                <a:cubicBezTo>
                  <a:pt x="11514" y="5823"/>
                  <a:pt x="11395" y="5620"/>
                  <a:pt x="11204" y="5537"/>
                </a:cubicBezTo>
                <a:lnTo>
                  <a:pt x="10776" y="5311"/>
                </a:lnTo>
                <a:lnTo>
                  <a:pt x="10764" y="5299"/>
                </a:lnTo>
                <a:lnTo>
                  <a:pt x="10764" y="5025"/>
                </a:lnTo>
                <a:cubicBezTo>
                  <a:pt x="10978" y="4870"/>
                  <a:pt x="11133" y="4596"/>
                  <a:pt x="11133" y="4287"/>
                </a:cubicBezTo>
                <a:lnTo>
                  <a:pt x="11133" y="3918"/>
                </a:lnTo>
                <a:cubicBezTo>
                  <a:pt x="11133" y="3513"/>
                  <a:pt x="10800" y="3179"/>
                  <a:pt x="10407" y="3179"/>
                </a:cubicBezTo>
                <a:lnTo>
                  <a:pt x="10014" y="3179"/>
                </a:lnTo>
                <a:lnTo>
                  <a:pt x="10014" y="2846"/>
                </a:lnTo>
                <a:cubicBezTo>
                  <a:pt x="10014" y="2632"/>
                  <a:pt x="9895" y="2453"/>
                  <a:pt x="9716" y="2346"/>
                </a:cubicBezTo>
                <a:lnTo>
                  <a:pt x="9287" y="2132"/>
                </a:lnTo>
                <a:lnTo>
                  <a:pt x="9276" y="2108"/>
                </a:lnTo>
                <a:lnTo>
                  <a:pt x="9276" y="1846"/>
                </a:lnTo>
                <a:cubicBezTo>
                  <a:pt x="9490" y="1679"/>
                  <a:pt x="9645" y="1417"/>
                  <a:pt x="9645" y="1096"/>
                </a:cubicBezTo>
                <a:lnTo>
                  <a:pt x="9645" y="727"/>
                </a:lnTo>
                <a:cubicBezTo>
                  <a:pt x="9645" y="322"/>
                  <a:pt x="9311" y="0"/>
                  <a:pt x="8918" y="0"/>
                </a:cubicBezTo>
                <a:lnTo>
                  <a:pt x="8537" y="0"/>
                </a:lnTo>
                <a:cubicBezTo>
                  <a:pt x="8133" y="0"/>
                  <a:pt x="7811" y="322"/>
                  <a:pt x="7811" y="727"/>
                </a:cubicBezTo>
                <a:lnTo>
                  <a:pt x="7811" y="1096"/>
                </a:lnTo>
                <a:cubicBezTo>
                  <a:pt x="7811" y="1393"/>
                  <a:pt x="7966" y="1667"/>
                  <a:pt x="8180" y="1846"/>
                </a:cubicBezTo>
                <a:lnTo>
                  <a:pt x="8180" y="2108"/>
                </a:lnTo>
                <a:cubicBezTo>
                  <a:pt x="8180" y="2108"/>
                  <a:pt x="8180" y="2132"/>
                  <a:pt x="8168" y="2132"/>
                </a:cubicBezTo>
                <a:lnTo>
                  <a:pt x="7740" y="2346"/>
                </a:lnTo>
                <a:cubicBezTo>
                  <a:pt x="7561" y="2441"/>
                  <a:pt x="7442" y="2632"/>
                  <a:pt x="7442" y="2846"/>
                </a:cubicBezTo>
                <a:lnTo>
                  <a:pt x="7442" y="3179"/>
                </a:lnTo>
                <a:lnTo>
                  <a:pt x="7037" y="3179"/>
                </a:lnTo>
                <a:lnTo>
                  <a:pt x="7037" y="2846"/>
                </a:lnTo>
                <a:cubicBezTo>
                  <a:pt x="7037" y="2632"/>
                  <a:pt x="6918" y="2453"/>
                  <a:pt x="6740" y="2346"/>
                </a:cubicBezTo>
                <a:lnTo>
                  <a:pt x="6311" y="2132"/>
                </a:lnTo>
                <a:lnTo>
                  <a:pt x="6299" y="2108"/>
                </a:lnTo>
                <a:lnTo>
                  <a:pt x="6299" y="1846"/>
                </a:lnTo>
                <a:cubicBezTo>
                  <a:pt x="6513" y="1679"/>
                  <a:pt x="6668" y="1417"/>
                  <a:pt x="6668" y="1096"/>
                </a:cubicBezTo>
                <a:lnTo>
                  <a:pt x="6668" y="727"/>
                </a:lnTo>
                <a:cubicBezTo>
                  <a:pt x="6668" y="322"/>
                  <a:pt x="6335" y="0"/>
                  <a:pt x="5942" y="0"/>
                </a:cubicBezTo>
                <a:lnTo>
                  <a:pt x="5561" y="0"/>
                </a:lnTo>
                <a:cubicBezTo>
                  <a:pt x="5168" y="0"/>
                  <a:pt x="4835" y="322"/>
                  <a:pt x="4835" y="727"/>
                </a:cubicBezTo>
                <a:lnTo>
                  <a:pt x="4835" y="1096"/>
                </a:lnTo>
                <a:cubicBezTo>
                  <a:pt x="4835" y="1393"/>
                  <a:pt x="4989" y="1667"/>
                  <a:pt x="5204" y="1846"/>
                </a:cubicBezTo>
                <a:lnTo>
                  <a:pt x="5204" y="2108"/>
                </a:lnTo>
                <a:cubicBezTo>
                  <a:pt x="5204" y="2108"/>
                  <a:pt x="5204" y="2132"/>
                  <a:pt x="5192" y="2132"/>
                </a:cubicBezTo>
                <a:lnTo>
                  <a:pt x="4763" y="2346"/>
                </a:lnTo>
                <a:cubicBezTo>
                  <a:pt x="4585" y="2441"/>
                  <a:pt x="4465" y="2632"/>
                  <a:pt x="4465" y="2846"/>
                </a:cubicBezTo>
                <a:lnTo>
                  <a:pt x="4465" y="3179"/>
                </a:lnTo>
                <a:lnTo>
                  <a:pt x="4061" y="3179"/>
                </a:lnTo>
                <a:lnTo>
                  <a:pt x="4061" y="2846"/>
                </a:lnTo>
                <a:cubicBezTo>
                  <a:pt x="4061" y="2632"/>
                  <a:pt x="3942" y="2453"/>
                  <a:pt x="3763" y="2346"/>
                </a:cubicBezTo>
                <a:lnTo>
                  <a:pt x="3334" y="2132"/>
                </a:lnTo>
                <a:lnTo>
                  <a:pt x="3322" y="2108"/>
                </a:lnTo>
                <a:lnTo>
                  <a:pt x="3322" y="1846"/>
                </a:lnTo>
                <a:cubicBezTo>
                  <a:pt x="3537" y="1679"/>
                  <a:pt x="3692" y="1417"/>
                  <a:pt x="3692" y="1096"/>
                </a:cubicBezTo>
                <a:lnTo>
                  <a:pt x="3692" y="727"/>
                </a:lnTo>
                <a:cubicBezTo>
                  <a:pt x="3692" y="322"/>
                  <a:pt x="3358" y="0"/>
                  <a:pt x="2965"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dirty="0"/>
          </a:p>
        </p:txBody>
      </p:sp>
      <p:grpSp>
        <p:nvGrpSpPr>
          <p:cNvPr id="57" name="Google Shape;8413;p51">
            <a:extLst>
              <a:ext uri="{FF2B5EF4-FFF2-40B4-BE49-F238E27FC236}">
                <a16:creationId xmlns:a16="http://schemas.microsoft.com/office/drawing/2014/main" id="{DA4C757B-257B-4D18-B74F-084E16E0273B}"/>
              </a:ext>
            </a:extLst>
          </p:cNvPr>
          <p:cNvGrpSpPr/>
          <p:nvPr/>
        </p:nvGrpSpPr>
        <p:grpSpPr>
          <a:xfrm>
            <a:off x="5129101" y="3602133"/>
            <a:ext cx="460131" cy="324529"/>
            <a:chOff x="6637111" y="3397846"/>
            <a:chExt cx="353735" cy="254504"/>
          </a:xfrm>
          <a:solidFill>
            <a:schemeClr val="bg1"/>
          </a:solidFill>
        </p:grpSpPr>
        <p:sp>
          <p:nvSpPr>
            <p:cNvPr id="58" name="Google Shape;8414;p51">
              <a:extLst>
                <a:ext uri="{FF2B5EF4-FFF2-40B4-BE49-F238E27FC236}">
                  <a16:creationId xmlns:a16="http://schemas.microsoft.com/office/drawing/2014/main" id="{135A6A18-5DDE-43E8-99EC-88BE73D1CD69}"/>
                </a:ext>
              </a:extLst>
            </p:cNvPr>
            <p:cNvSpPr/>
            <p:nvPr/>
          </p:nvSpPr>
          <p:spPr>
            <a:xfrm>
              <a:off x="6637111" y="3397846"/>
              <a:ext cx="353735" cy="254504"/>
            </a:xfrm>
            <a:custGeom>
              <a:avLst/>
              <a:gdLst/>
              <a:ahLst/>
              <a:cxnLst/>
              <a:rect l="l" t="t" r="r" b="b"/>
              <a:pathLst>
                <a:path w="11122" h="8002" extrusionOk="0">
                  <a:moveTo>
                    <a:pt x="1941" y="358"/>
                  </a:moveTo>
                  <a:cubicBezTo>
                    <a:pt x="2001" y="358"/>
                    <a:pt x="2048" y="405"/>
                    <a:pt x="2048" y="465"/>
                  </a:cubicBezTo>
                  <a:lnTo>
                    <a:pt x="2025" y="810"/>
                  </a:lnTo>
                  <a:lnTo>
                    <a:pt x="1334" y="810"/>
                  </a:lnTo>
                  <a:lnTo>
                    <a:pt x="1334" y="465"/>
                  </a:lnTo>
                  <a:cubicBezTo>
                    <a:pt x="1334" y="405"/>
                    <a:pt x="1370" y="358"/>
                    <a:pt x="1429" y="358"/>
                  </a:cubicBezTo>
                  <a:close/>
                  <a:moveTo>
                    <a:pt x="10002" y="1179"/>
                  </a:moveTo>
                  <a:cubicBezTo>
                    <a:pt x="10061" y="1179"/>
                    <a:pt x="10109" y="1227"/>
                    <a:pt x="10109" y="1286"/>
                  </a:cubicBezTo>
                  <a:lnTo>
                    <a:pt x="10097" y="1596"/>
                  </a:lnTo>
                  <a:lnTo>
                    <a:pt x="8752" y="1596"/>
                  </a:lnTo>
                  <a:lnTo>
                    <a:pt x="8752" y="1286"/>
                  </a:lnTo>
                  <a:cubicBezTo>
                    <a:pt x="8752" y="1227"/>
                    <a:pt x="8799" y="1179"/>
                    <a:pt x="8859" y="1179"/>
                  </a:cubicBezTo>
                  <a:close/>
                  <a:moveTo>
                    <a:pt x="1417" y="0"/>
                  </a:moveTo>
                  <a:cubicBezTo>
                    <a:pt x="1179" y="0"/>
                    <a:pt x="989" y="203"/>
                    <a:pt x="989" y="441"/>
                  </a:cubicBezTo>
                  <a:lnTo>
                    <a:pt x="989" y="774"/>
                  </a:lnTo>
                  <a:lnTo>
                    <a:pt x="846" y="774"/>
                  </a:lnTo>
                  <a:cubicBezTo>
                    <a:pt x="655" y="774"/>
                    <a:pt x="477" y="834"/>
                    <a:pt x="334" y="953"/>
                  </a:cubicBezTo>
                  <a:cubicBezTo>
                    <a:pt x="251" y="1012"/>
                    <a:pt x="251" y="1120"/>
                    <a:pt x="298" y="1191"/>
                  </a:cubicBezTo>
                  <a:cubicBezTo>
                    <a:pt x="332" y="1238"/>
                    <a:pt x="382" y="1259"/>
                    <a:pt x="431" y="1259"/>
                  </a:cubicBezTo>
                  <a:cubicBezTo>
                    <a:pt x="468" y="1259"/>
                    <a:pt x="506" y="1247"/>
                    <a:pt x="536" y="1227"/>
                  </a:cubicBezTo>
                  <a:cubicBezTo>
                    <a:pt x="644" y="1132"/>
                    <a:pt x="756" y="1114"/>
                    <a:pt x="865" y="1114"/>
                  </a:cubicBezTo>
                  <a:cubicBezTo>
                    <a:pt x="932" y="1114"/>
                    <a:pt x="998" y="1121"/>
                    <a:pt x="1062" y="1121"/>
                  </a:cubicBezTo>
                  <a:cubicBezTo>
                    <a:pt x="1077" y="1121"/>
                    <a:pt x="1093" y="1121"/>
                    <a:pt x="1108" y="1120"/>
                  </a:cubicBezTo>
                  <a:lnTo>
                    <a:pt x="2489" y="1120"/>
                  </a:lnTo>
                  <a:cubicBezTo>
                    <a:pt x="2751" y="1120"/>
                    <a:pt x="2977" y="1346"/>
                    <a:pt x="2977" y="1608"/>
                  </a:cubicBezTo>
                  <a:lnTo>
                    <a:pt x="2977" y="2239"/>
                  </a:lnTo>
                  <a:cubicBezTo>
                    <a:pt x="2977" y="2322"/>
                    <a:pt x="3049" y="2405"/>
                    <a:pt x="3144" y="2405"/>
                  </a:cubicBezTo>
                  <a:cubicBezTo>
                    <a:pt x="3227" y="2405"/>
                    <a:pt x="3311" y="2322"/>
                    <a:pt x="3311" y="2239"/>
                  </a:cubicBezTo>
                  <a:lnTo>
                    <a:pt x="3311" y="1929"/>
                  </a:lnTo>
                  <a:lnTo>
                    <a:pt x="10311" y="1929"/>
                  </a:lnTo>
                  <a:cubicBezTo>
                    <a:pt x="10573" y="1941"/>
                    <a:pt x="10776" y="2167"/>
                    <a:pt x="10776" y="2417"/>
                  </a:cubicBezTo>
                  <a:lnTo>
                    <a:pt x="10776" y="2608"/>
                  </a:lnTo>
                  <a:lnTo>
                    <a:pt x="10490" y="2608"/>
                  </a:lnTo>
                  <a:cubicBezTo>
                    <a:pt x="10407" y="2608"/>
                    <a:pt x="10335" y="2679"/>
                    <a:pt x="10335" y="2774"/>
                  </a:cubicBezTo>
                  <a:cubicBezTo>
                    <a:pt x="10335" y="2858"/>
                    <a:pt x="10407" y="2941"/>
                    <a:pt x="10490" y="2941"/>
                  </a:cubicBezTo>
                  <a:lnTo>
                    <a:pt x="10776" y="2941"/>
                  </a:lnTo>
                  <a:lnTo>
                    <a:pt x="10776" y="6846"/>
                  </a:lnTo>
                  <a:lnTo>
                    <a:pt x="10014" y="6846"/>
                  </a:lnTo>
                  <a:cubicBezTo>
                    <a:pt x="9764" y="6846"/>
                    <a:pt x="9573" y="6644"/>
                    <a:pt x="9573" y="6406"/>
                  </a:cubicBezTo>
                  <a:lnTo>
                    <a:pt x="9573" y="3382"/>
                  </a:lnTo>
                  <a:cubicBezTo>
                    <a:pt x="9573" y="3191"/>
                    <a:pt x="9704" y="3013"/>
                    <a:pt x="9883" y="2953"/>
                  </a:cubicBezTo>
                  <a:cubicBezTo>
                    <a:pt x="9978" y="2917"/>
                    <a:pt x="10014" y="2834"/>
                    <a:pt x="9990" y="2739"/>
                  </a:cubicBezTo>
                  <a:cubicBezTo>
                    <a:pt x="9962" y="2675"/>
                    <a:pt x="9907" y="2632"/>
                    <a:pt x="9839" y="2632"/>
                  </a:cubicBezTo>
                  <a:cubicBezTo>
                    <a:pt x="9819" y="2632"/>
                    <a:pt x="9797" y="2635"/>
                    <a:pt x="9776" y="2644"/>
                  </a:cubicBezTo>
                  <a:cubicBezTo>
                    <a:pt x="9454" y="2739"/>
                    <a:pt x="9228" y="3036"/>
                    <a:pt x="9228" y="3382"/>
                  </a:cubicBezTo>
                  <a:lnTo>
                    <a:pt x="9228" y="6406"/>
                  </a:lnTo>
                  <a:cubicBezTo>
                    <a:pt x="9228" y="6835"/>
                    <a:pt x="9573" y="7180"/>
                    <a:pt x="10002" y="7180"/>
                  </a:cubicBezTo>
                  <a:lnTo>
                    <a:pt x="10764" y="7180"/>
                  </a:lnTo>
                  <a:cubicBezTo>
                    <a:pt x="10764" y="7442"/>
                    <a:pt x="10538" y="7668"/>
                    <a:pt x="10276" y="7668"/>
                  </a:cubicBezTo>
                  <a:lnTo>
                    <a:pt x="3132" y="7668"/>
                  </a:lnTo>
                  <a:cubicBezTo>
                    <a:pt x="3203" y="7573"/>
                    <a:pt x="3251" y="7466"/>
                    <a:pt x="3275" y="7335"/>
                  </a:cubicBezTo>
                  <a:cubicBezTo>
                    <a:pt x="3287" y="7251"/>
                    <a:pt x="3227" y="7156"/>
                    <a:pt x="3144" y="7144"/>
                  </a:cubicBezTo>
                  <a:cubicBezTo>
                    <a:pt x="3136" y="7143"/>
                    <a:pt x="3128" y="7143"/>
                    <a:pt x="3120" y="7143"/>
                  </a:cubicBezTo>
                  <a:cubicBezTo>
                    <a:pt x="3035" y="7143"/>
                    <a:pt x="2964" y="7199"/>
                    <a:pt x="2953" y="7275"/>
                  </a:cubicBezTo>
                  <a:cubicBezTo>
                    <a:pt x="2906" y="7501"/>
                    <a:pt x="2691" y="7668"/>
                    <a:pt x="2477" y="7668"/>
                  </a:cubicBezTo>
                  <a:lnTo>
                    <a:pt x="751" y="7668"/>
                  </a:lnTo>
                  <a:cubicBezTo>
                    <a:pt x="513" y="7632"/>
                    <a:pt x="334" y="7430"/>
                    <a:pt x="334" y="7180"/>
                  </a:cubicBezTo>
                  <a:lnTo>
                    <a:pt x="334" y="2548"/>
                  </a:lnTo>
                  <a:lnTo>
                    <a:pt x="334" y="1691"/>
                  </a:lnTo>
                  <a:cubicBezTo>
                    <a:pt x="334" y="1596"/>
                    <a:pt x="251" y="1524"/>
                    <a:pt x="167" y="1524"/>
                  </a:cubicBezTo>
                  <a:cubicBezTo>
                    <a:pt x="72" y="1524"/>
                    <a:pt x="1" y="1596"/>
                    <a:pt x="1" y="1691"/>
                  </a:cubicBezTo>
                  <a:lnTo>
                    <a:pt x="1" y="7180"/>
                  </a:lnTo>
                  <a:cubicBezTo>
                    <a:pt x="1" y="7585"/>
                    <a:pt x="298" y="7918"/>
                    <a:pt x="691" y="7978"/>
                  </a:cubicBezTo>
                  <a:cubicBezTo>
                    <a:pt x="703" y="7978"/>
                    <a:pt x="727" y="7978"/>
                    <a:pt x="751" y="8001"/>
                  </a:cubicBezTo>
                  <a:lnTo>
                    <a:pt x="10276" y="8001"/>
                  </a:lnTo>
                  <a:cubicBezTo>
                    <a:pt x="10716" y="8001"/>
                    <a:pt x="11085" y="7620"/>
                    <a:pt x="11085" y="7180"/>
                  </a:cubicBezTo>
                  <a:lnTo>
                    <a:pt x="11085" y="2405"/>
                  </a:lnTo>
                  <a:cubicBezTo>
                    <a:pt x="11121" y="2001"/>
                    <a:pt x="10823" y="1655"/>
                    <a:pt x="10442" y="1596"/>
                  </a:cubicBezTo>
                  <a:lnTo>
                    <a:pt x="10442" y="1262"/>
                  </a:lnTo>
                  <a:cubicBezTo>
                    <a:pt x="10442" y="1024"/>
                    <a:pt x="10240" y="834"/>
                    <a:pt x="10002" y="834"/>
                  </a:cubicBezTo>
                  <a:lnTo>
                    <a:pt x="8859" y="834"/>
                  </a:lnTo>
                  <a:cubicBezTo>
                    <a:pt x="8621" y="834"/>
                    <a:pt x="8430" y="1024"/>
                    <a:pt x="8430" y="1262"/>
                  </a:cubicBezTo>
                  <a:lnTo>
                    <a:pt x="8430" y="1584"/>
                  </a:lnTo>
                  <a:lnTo>
                    <a:pt x="7966" y="1584"/>
                  </a:lnTo>
                  <a:lnTo>
                    <a:pt x="7621" y="834"/>
                  </a:lnTo>
                  <a:cubicBezTo>
                    <a:pt x="7502" y="572"/>
                    <a:pt x="7240" y="405"/>
                    <a:pt x="6942" y="405"/>
                  </a:cubicBezTo>
                  <a:lnTo>
                    <a:pt x="5597" y="405"/>
                  </a:lnTo>
                  <a:cubicBezTo>
                    <a:pt x="5358" y="405"/>
                    <a:pt x="5120" y="524"/>
                    <a:pt x="4989" y="715"/>
                  </a:cubicBezTo>
                  <a:cubicBezTo>
                    <a:pt x="4930" y="798"/>
                    <a:pt x="4966" y="893"/>
                    <a:pt x="5037" y="941"/>
                  </a:cubicBezTo>
                  <a:cubicBezTo>
                    <a:pt x="5064" y="963"/>
                    <a:pt x="5096" y="974"/>
                    <a:pt x="5128" y="974"/>
                  </a:cubicBezTo>
                  <a:cubicBezTo>
                    <a:pt x="5181" y="974"/>
                    <a:pt x="5234" y="945"/>
                    <a:pt x="5263" y="893"/>
                  </a:cubicBezTo>
                  <a:cubicBezTo>
                    <a:pt x="5335" y="798"/>
                    <a:pt x="5466" y="715"/>
                    <a:pt x="5597" y="715"/>
                  </a:cubicBezTo>
                  <a:lnTo>
                    <a:pt x="6942" y="715"/>
                  </a:lnTo>
                  <a:cubicBezTo>
                    <a:pt x="7109" y="715"/>
                    <a:pt x="7252" y="810"/>
                    <a:pt x="7323" y="953"/>
                  </a:cubicBezTo>
                  <a:lnTo>
                    <a:pt x="7609" y="1572"/>
                  </a:lnTo>
                  <a:lnTo>
                    <a:pt x="4942" y="1572"/>
                  </a:lnTo>
                  <a:lnTo>
                    <a:pt x="4989" y="1465"/>
                  </a:lnTo>
                  <a:cubicBezTo>
                    <a:pt x="5037" y="1370"/>
                    <a:pt x="4989" y="1286"/>
                    <a:pt x="4918" y="1239"/>
                  </a:cubicBezTo>
                  <a:cubicBezTo>
                    <a:pt x="4891" y="1225"/>
                    <a:pt x="4866" y="1219"/>
                    <a:pt x="4841" y="1219"/>
                  </a:cubicBezTo>
                  <a:cubicBezTo>
                    <a:pt x="4779" y="1219"/>
                    <a:pt x="4726" y="1259"/>
                    <a:pt x="4692" y="1310"/>
                  </a:cubicBezTo>
                  <a:lnTo>
                    <a:pt x="4573" y="1572"/>
                  </a:lnTo>
                  <a:lnTo>
                    <a:pt x="3311" y="1572"/>
                  </a:lnTo>
                  <a:cubicBezTo>
                    <a:pt x="3299" y="1131"/>
                    <a:pt x="2918" y="774"/>
                    <a:pt x="2489" y="774"/>
                  </a:cubicBezTo>
                  <a:lnTo>
                    <a:pt x="2358" y="774"/>
                  </a:lnTo>
                  <a:lnTo>
                    <a:pt x="2358" y="441"/>
                  </a:lnTo>
                  <a:cubicBezTo>
                    <a:pt x="2358" y="203"/>
                    <a:pt x="2168" y="0"/>
                    <a:pt x="191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61" name="Google Shape;8415;p51">
              <a:extLst>
                <a:ext uri="{FF2B5EF4-FFF2-40B4-BE49-F238E27FC236}">
                  <a16:creationId xmlns:a16="http://schemas.microsoft.com/office/drawing/2014/main" id="{9AC202F7-4DA3-4157-BE7E-F2AC564A121F}"/>
                </a:ext>
              </a:extLst>
            </p:cNvPr>
            <p:cNvSpPr/>
            <p:nvPr/>
          </p:nvSpPr>
          <p:spPr>
            <a:xfrm>
              <a:off x="6732532" y="3484925"/>
              <a:ext cx="10273" cy="129923"/>
            </a:xfrm>
            <a:custGeom>
              <a:avLst/>
              <a:gdLst/>
              <a:ahLst/>
              <a:cxnLst/>
              <a:rect l="l" t="t" r="r" b="b"/>
              <a:pathLst>
                <a:path w="323" h="4085" extrusionOk="0">
                  <a:moveTo>
                    <a:pt x="156" y="1"/>
                  </a:moveTo>
                  <a:cubicBezTo>
                    <a:pt x="72" y="1"/>
                    <a:pt x="1" y="84"/>
                    <a:pt x="1" y="167"/>
                  </a:cubicBezTo>
                  <a:lnTo>
                    <a:pt x="1" y="3918"/>
                  </a:lnTo>
                  <a:cubicBezTo>
                    <a:pt x="1" y="4013"/>
                    <a:pt x="72" y="4085"/>
                    <a:pt x="156" y="4085"/>
                  </a:cubicBezTo>
                  <a:cubicBezTo>
                    <a:pt x="251" y="4085"/>
                    <a:pt x="322" y="4013"/>
                    <a:pt x="322" y="3918"/>
                  </a:cubicBezTo>
                  <a:lnTo>
                    <a:pt x="322" y="167"/>
                  </a:lnTo>
                  <a:cubicBezTo>
                    <a:pt x="322" y="84"/>
                    <a:pt x="251" y="1"/>
                    <a:pt x="1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63" name="Google Shape;8416;p51">
              <a:extLst>
                <a:ext uri="{FF2B5EF4-FFF2-40B4-BE49-F238E27FC236}">
                  <a16:creationId xmlns:a16="http://schemas.microsoft.com/office/drawing/2014/main" id="{5E66279B-39E1-4839-B153-AF5569948CE7}"/>
                </a:ext>
              </a:extLst>
            </p:cNvPr>
            <p:cNvSpPr/>
            <p:nvPr/>
          </p:nvSpPr>
          <p:spPr>
            <a:xfrm>
              <a:off x="6903707" y="3467591"/>
              <a:ext cx="38293" cy="29483"/>
            </a:xfrm>
            <a:custGeom>
              <a:avLst/>
              <a:gdLst/>
              <a:ahLst/>
              <a:cxnLst/>
              <a:rect l="l" t="t" r="r" b="b"/>
              <a:pathLst>
                <a:path w="1204" h="927" extrusionOk="0">
                  <a:moveTo>
                    <a:pt x="728" y="0"/>
                  </a:moveTo>
                  <a:cubicBezTo>
                    <a:pt x="676" y="0"/>
                    <a:pt x="625" y="26"/>
                    <a:pt x="596" y="70"/>
                  </a:cubicBezTo>
                  <a:cubicBezTo>
                    <a:pt x="536" y="153"/>
                    <a:pt x="572" y="248"/>
                    <a:pt x="644" y="296"/>
                  </a:cubicBezTo>
                  <a:cubicBezTo>
                    <a:pt x="775" y="391"/>
                    <a:pt x="703" y="593"/>
                    <a:pt x="548" y="593"/>
                  </a:cubicBezTo>
                  <a:cubicBezTo>
                    <a:pt x="453" y="593"/>
                    <a:pt x="370" y="510"/>
                    <a:pt x="394" y="403"/>
                  </a:cubicBezTo>
                  <a:cubicBezTo>
                    <a:pt x="405" y="308"/>
                    <a:pt x="346" y="224"/>
                    <a:pt x="251" y="212"/>
                  </a:cubicBezTo>
                  <a:cubicBezTo>
                    <a:pt x="238" y="209"/>
                    <a:pt x="225" y="207"/>
                    <a:pt x="213" y="207"/>
                  </a:cubicBezTo>
                  <a:cubicBezTo>
                    <a:pt x="141" y="207"/>
                    <a:pt x="70" y="262"/>
                    <a:pt x="60" y="343"/>
                  </a:cubicBezTo>
                  <a:cubicBezTo>
                    <a:pt x="1" y="653"/>
                    <a:pt x="239" y="927"/>
                    <a:pt x="548" y="927"/>
                  </a:cubicBezTo>
                  <a:cubicBezTo>
                    <a:pt x="1013" y="927"/>
                    <a:pt x="1203" y="308"/>
                    <a:pt x="822" y="34"/>
                  </a:cubicBezTo>
                  <a:cubicBezTo>
                    <a:pt x="794" y="11"/>
                    <a:pt x="761" y="0"/>
                    <a:pt x="72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64" name="Google Shape;8417;p51">
              <a:extLst>
                <a:ext uri="{FF2B5EF4-FFF2-40B4-BE49-F238E27FC236}">
                  <a16:creationId xmlns:a16="http://schemas.microsoft.com/office/drawing/2014/main" id="{C45ACF83-1049-4834-98D4-88FBA38FB2B0}"/>
                </a:ext>
              </a:extLst>
            </p:cNvPr>
            <p:cNvSpPr/>
            <p:nvPr/>
          </p:nvSpPr>
          <p:spPr>
            <a:xfrm>
              <a:off x="6750716" y="3461739"/>
              <a:ext cx="177249" cy="177345"/>
            </a:xfrm>
            <a:custGeom>
              <a:avLst/>
              <a:gdLst/>
              <a:ahLst/>
              <a:cxnLst/>
              <a:rect l="l" t="t" r="r" b="b"/>
              <a:pathLst>
                <a:path w="5573" h="5576" extrusionOk="0">
                  <a:moveTo>
                    <a:pt x="2753" y="0"/>
                  </a:moveTo>
                  <a:cubicBezTo>
                    <a:pt x="2168" y="0"/>
                    <a:pt x="1571" y="186"/>
                    <a:pt x="1048" y="599"/>
                  </a:cubicBezTo>
                  <a:cubicBezTo>
                    <a:pt x="977" y="658"/>
                    <a:pt x="953" y="765"/>
                    <a:pt x="1013" y="837"/>
                  </a:cubicBezTo>
                  <a:cubicBezTo>
                    <a:pt x="1049" y="881"/>
                    <a:pt x="1103" y="906"/>
                    <a:pt x="1156" y="906"/>
                  </a:cubicBezTo>
                  <a:cubicBezTo>
                    <a:pt x="1190" y="906"/>
                    <a:pt x="1223" y="896"/>
                    <a:pt x="1251" y="873"/>
                  </a:cubicBezTo>
                  <a:cubicBezTo>
                    <a:pt x="1711" y="505"/>
                    <a:pt x="2238" y="339"/>
                    <a:pt x="2753" y="339"/>
                  </a:cubicBezTo>
                  <a:cubicBezTo>
                    <a:pt x="4023" y="339"/>
                    <a:pt x="5227" y="1342"/>
                    <a:pt x="5227" y="2790"/>
                  </a:cubicBezTo>
                  <a:cubicBezTo>
                    <a:pt x="5227" y="3373"/>
                    <a:pt x="5013" y="3921"/>
                    <a:pt x="4668" y="4361"/>
                  </a:cubicBezTo>
                  <a:cubicBezTo>
                    <a:pt x="4203" y="4933"/>
                    <a:pt x="3501" y="5242"/>
                    <a:pt x="2775" y="5242"/>
                  </a:cubicBezTo>
                  <a:cubicBezTo>
                    <a:pt x="1417" y="5242"/>
                    <a:pt x="322" y="4147"/>
                    <a:pt x="322" y="2790"/>
                  </a:cubicBezTo>
                  <a:cubicBezTo>
                    <a:pt x="322" y="2242"/>
                    <a:pt x="501" y="1730"/>
                    <a:pt x="822" y="1301"/>
                  </a:cubicBezTo>
                  <a:cubicBezTo>
                    <a:pt x="882" y="1230"/>
                    <a:pt x="870" y="1123"/>
                    <a:pt x="798" y="1075"/>
                  </a:cubicBezTo>
                  <a:cubicBezTo>
                    <a:pt x="763" y="1050"/>
                    <a:pt x="727" y="1038"/>
                    <a:pt x="692" y="1038"/>
                  </a:cubicBezTo>
                  <a:cubicBezTo>
                    <a:pt x="644" y="1038"/>
                    <a:pt x="600" y="1062"/>
                    <a:pt x="572" y="1111"/>
                  </a:cubicBezTo>
                  <a:cubicBezTo>
                    <a:pt x="203" y="1599"/>
                    <a:pt x="0" y="2182"/>
                    <a:pt x="0" y="2790"/>
                  </a:cubicBezTo>
                  <a:cubicBezTo>
                    <a:pt x="0" y="4325"/>
                    <a:pt x="1251" y="5576"/>
                    <a:pt x="2787" y="5576"/>
                  </a:cubicBezTo>
                  <a:cubicBezTo>
                    <a:pt x="3620" y="5576"/>
                    <a:pt x="4394" y="5195"/>
                    <a:pt x="4930" y="4575"/>
                  </a:cubicBezTo>
                  <a:cubicBezTo>
                    <a:pt x="5346" y="4087"/>
                    <a:pt x="5573" y="3444"/>
                    <a:pt x="5573" y="2790"/>
                  </a:cubicBezTo>
                  <a:cubicBezTo>
                    <a:pt x="5564" y="1130"/>
                    <a:pt x="4194" y="0"/>
                    <a:pt x="275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sp>
          <p:nvSpPr>
            <p:cNvPr id="65" name="Google Shape;8418;p51">
              <a:extLst>
                <a:ext uri="{FF2B5EF4-FFF2-40B4-BE49-F238E27FC236}">
                  <a16:creationId xmlns:a16="http://schemas.microsoft.com/office/drawing/2014/main" id="{8783D718-B8B5-4313-AE33-106C1FB43D11}"/>
                </a:ext>
              </a:extLst>
            </p:cNvPr>
            <p:cNvSpPr/>
            <p:nvPr/>
          </p:nvSpPr>
          <p:spPr>
            <a:xfrm>
              <a:off x="6778363" y="3495166"/>
              <a:ext cx="134090" cy="110681"/>
            </a:xfrm>
            <a:custGeom>
              <a:avLst/>
              <a:gdLst/>
              <a:ahLst/>
              <a:cxnLst/>
              <a:rect l="l" t="t" r="r" b="b"/>
              <a:pathLst>
                <a:path w="4216" h="3480" extrusionOk="0">
                  <a:moveTo>
                    <a:pt x="1906" y="0"/>
                  </a:moveTo>
                  <a:cubicBezTo>
                    <a:pt x="834" y="0"/>
                    <a:pt x="1" y="965"/>
                    <a:pt x="179" y="2024"/>
                  </a:cubicBezTo>
                  <a:cubicBezTo>
                    <a:pt x="190" y="2100"/>
                    <a:pt x="271" y="2157"/>
                    <a:pt x="348" y="2157"/>
                  </a:cubicBezTo>
                  <a:cubicBezTo>
                    <a:pt x="355" y="2157"/>
                    <a:pt x="363" y="2156"/>
                    <a:pt x="370" y="2155"/>
                  </a:cubicBezTo>
                  <a:cubicBezTo>
                    <a:pt x="465" y="2143"/>
                    <a:pt x="525" y="2048"/>
                    <a:pt x="501" y="1965"/>
                  </a:cubicBezTo>
                  <a:cubicBezTo>
                    <a:pt x="348" y="1037"/>
                    <a:pt x="1082" y="310"/>
                    <a:pt x="1901" y="310"/>
                  </a:cubicBezTo>
                  <a:cubicBezTo>
                    <a:pt x="2228" y="310"/>
                    <a:pt x="2568" y="426"/>
                    <a:pt x="2870" y="691"/>
                  </a:cubicBezTo>
                  <a:cubicBezTo>
                    <a:pt x="3442" y="1215"/>
                    <a:pt x="3477" y="2108"/>
                    <a:pt x="2941" y="2691"/>
                  </a:cubicBezTo>
                  <a:cubicBezTo>
                    <a:pt x="2660" y="2994"/>
                    <a:pt x="2278" y="3142"/>
                    <a:pt x="1899" y="3142"/>
                  </a:cubicBezTo>
                  <a:cubicBezTo>
                    <a:pt x="1444" y="3142"/>
                    <a:pt x="993" y="2928"/>
                    <a:pt x="727" y="2512"/>
                  </a:cubicBezTo>
                  <a:cubicBezTo>
                    <a:pt x="696" y="2466"/>
                    <a:pt x="645" y="2435"/>
                    <a:pt x="590" y="2435"/>
                  </a:cubicBezTo>
                  <a:cubicBezTo>
                    <a:pt x="561" y="2435"/>
                    <a:pt x="530" y="2444"/>
                    <a:pt x="501" y="2465"/>
                  </a:cubicBezTo>
                  <a:cubicBezTo>
                    <a:pt x="429" y="2512"/>
                    <a:pt x="405" y="2620"/>
                    <a:pt x="465" y="2691"/>
                  </a:cubicBezTo>
                  <a:cubicBezTo>
                    <a:pt x="803" y="3212"/>
                    <a:pt x="1362" y="3480"/>
                    <a:pt x="1924" y="3480"/>
                  </a:cubicBezTo>
                  <a:cubicBezTo>
                    <a:pt x="2390" y="3480"/>
                    <a:pt x="2858" y="3295"/>
                    <a:pt x="3203" y="2917"/>
                  </a:cubicBezTo>
                  <a:cubicBezTo>
                    <a:pt x="4215" y="1810"/>
                    <a:pt x="3418" y="0"/>
                    <a:pt x="190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dirty="0"/>
            </a:p>
          </p:txBody>
        </p:sp>
        <p:sp>
          <p:nvSpPr>
            <p:cNvPr id="66" name="Google Shape;8419;p51">
              <a:extLst>
                <a:ext uri="{FF2B5EF4-FFF2-40B4-BE49-F238E27FC236}">
                  <a16:creationId xmlns:a16="http://schemas.microsoft.com/office/drawing/2014/main" id="{978F10CF-E3AD-4646-9CD8-CFA2848D0B41}"/>
                </a:ext>
              </a:extLst>
            </p:cNvPr>
            <p:cNvSpPr/>
            <p:nvPr/>
          </p:nvSpPr>
          <p:spPr>
            <a:xfrm>
              <a:off x="6820791" y="3521501"/>
              <a:ext cx="49997" cy="41665"/>
            </a:xfrm>
            <a:custGeom>
              <a:avLst/>
              <a:gdLst/>
              <a:ahLst/>
              <a:cxnLst/>
              <a:rect l="l" t="t" r="r" b="b"/>
              <a:pathLst>
                <a:path w="1572" h="1310" extrusionOk="0">
                  <a:moveTo>
                    <a:pt x="756" y="0"/>
                  </a:moveTo>
                  <a:cubicBezTo>
                    <a:pt x="743" y="0"/>
                    <a:pt x="729" y="2"/>
                    <a:pt x="715" y="6"/>
                  </a:cubicBezTo>
                  <a:cubicBezTo>
                    <a:pt x="203" y="101"/>
                    <a:pt x="0" y="744"/>
                    <a:pt x="381" y="1113"/>
                  </a:cubicBezTo>
                  <a:cubicBezTo>
                    <a:pt x="506" y="1244"/>
                    <a:pt x="676" y="1309"/>
                    <a:pt x="845" y="1309"/>
                  </a:cubicBezTo>
                  <a:cubicBezTo>
                    <a:pt x="1015" y="1309"/>
                    <a:pt x="1185" y="1244"/>
                    <a:pt x="1310" y="1113"/>
                  </a:cubicBezTo>
                  <a:cubicBezTo>
                    <a:pt x="1524" y="911"/>
                    <a:pt x="1572" y="613"/>
                    <a:pt x="1453" y="363"/>
                  </a:cubicBezTo>
                  <a:cubicBezTo>
                    <a:pt x="1418" y="301"/>
                    <a:pt x="1356" y="266"/>
                    <a:pt x="1293" y="266"/>
                  </a:cubicBezTo>
                  <a:cubicBezTo>
                    <a:pt x="1271" y="266"/>
                    <a:pt x="1248" y="270"/>
                    <a:pt x="1226" y="280"/>
                  </a:cubicBezTo>
                  <a:cubicBezTo>
                    <a:pt x="1155" y="327"/>
                    <a:pt x="1107" y="422"/>
                    <a:pt x="1155" y="506"/>
                  </a:cubicBezTo>
                  <a:cubicBezTo>
                    <a:pt x="1215" y="625"/>
                    <a:pt x="1191" y="791"/>
                    <a:pt x="1096" y="899"/>
                  </a:cubicBezTo>
                  <a:cubicBezTo>
                    <a:pt x="1024" y="964"/>
                    <a:pt x="938" y="997"/>
                    <a:pt x="851" y="997"/>
                  </a:cubicBezTo>
                  <a:cubicBezTo>
                    <a:pt x="765" y="997"/>
                    <a:pt x="679" y="964"/>
                    <a:pt x="607" y="899"/>
                  </a:cubicBezTo>
                  <a:cubicBezTo>
                    <a:pt x="417" y="696"/>
                    <a:pt x="524" y="375"/>
                    <a:pt x="774" y="327"/>
                  </a:cubicBezTo>
                  <a:cubicBezTo>
                    <a:pt x="869" y="315"/>
                    <a:pt x="929" y="220"/>
                    <a:pt x="905" y="137"/>
                  </a:cubicBezTo>
                  <a:cubicBezTo>
                    <a:pt x="895" y="56"/>
                    <a:pt x="833" y="0"/>
                    <a:pt x="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u="sng"/>
            </a:p>
          </p:txBody>
        </p:sp>
      </p:grpSp>
    </p:spTree>
    <p:extLst>
      <p:ext uri="{BB962C8B-B14F-4D97-AF65-F5344CB8AC3E}">
        <p14:creationId xmlns:p14="http://schemas.microsoft.com/office/powerpoint/2010/main" val="37704425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1CD932C-8E1B-4508-A1F7-FB04B3B22D47}"/>
              </a:ext>
            </a:extLst>
          </p:cNvPr>
          <p:cNvGrpSpPr/>
          <p:nvPr/>
        </p:nvGrpSpPr>
        <p:grpSpPr>
          <a:xfrm>
            <a:off x="-2445193" y="-658536"/>
            <a:ext cx="14941993" cy="7565868"/>
            <a:chOff x="-2445193" y="-462956"/>
            <a:chExt cx="14941993" cy="7565868"/>
          </a:xfrm>
        </p:grpSpPr>
        <p:grpSp>
          <p:nvGrpSpPr>
            <p:cNvPr id="10" name="Group 9">
              <a:extLst>
                <a:ext uri="{FF2B5EF4-FFF2-40B4-BE49-F238E27FC236}">
                  <a16:creationId xmlns:a16="http://schemas.microsoft.com/office/drawing/2014/main" id="{8C2070A2-8460-4EFC-967C-191DF553126C}"/>
                </a:ext>
              </a:extLst>
            </p:cNvPr>
            <p:cNvGrpSpPr/>
            <p:nvPr/>
          </p:nvGrpSpPr>
          <p:grpSpPr>
            <a:xfrm>
              <a:off x="-2445193" y="-9721"/>
              <a:ext cx="14941993" cy="6912244"/>
              <a:chOff x="-2425608" y="-52925"/>
              <a:chExt cx="14941993" cy="6912244"/>
            </a:xfrm>
          </p:grpSpPr>
          <p:sp>
            <p:nvSpPr>
              <p:cNvPr id="9" name="Rectangle 8">
                <a:extLst>
                  <a:ext uri="{FF2B5EF4-FFF2-40B4-BE49-F238E27FC236}">
                    <a16:creationId xmlns:a16="http://schemas.microsoft.com/office/drawing/2014/main" id="{53E52AA0-A223-4631-86DC-88A1A39DB583}"/>
                  </a:ext>
                </a:extLst>
              </p:cNvPr>
              <p:cNvSpPr/>
              <p:nvPr/>
            </p:nvSpPr>
            <p:spPr>
              <a:xfrm>
                <a:off x="6476900" y="-52925"/>
                <a:ext cx="6038950" cy="686065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Freeform: Shape 34">
                <a:extLst>
                  <a:ext uri="{FF2B5EF4-FFF2-40B4-BE49-F238E27FC236}">
                    <a16:creationId xmlns:a16="http://schemas.microsoft.com/office/drawing/2014/main" id="{DBA6E120-A1AE-494D-A4FA-9DC6CFA4A5AD}"/>
                  </a:ext>
                </a:extLst>
              </p:cNvPr>
              <p:cNvSpPr/>
              <p:nvPr/>
            </p:nvSpPr>
            <p:spPr>
              <a:xfrm>
                <a:off x="3139" y="-52925"/>
                <a:ext cx="6045338" cy="6912244"/>
              </a:xfrm>
              <a:custGeom>
                <a:avLst/>
                <a:gdLst>
                  <a:gd name="connsiteX0" fmla="*/ 5965 w 9366941"/>
                  <a:gd name="connsiteY0" fmla="*/ 0 h 10368366"/>
                  <a:gd name="connsiteX1" fmla="*/ 4221504 w 9366941"/>
                  <a:gd name="connsiteY1" fmla="*/ 15498 h 10368366"/>
                  <a:gd name="connsiteX2" fmla="*/ 9366941 w 9366941"/>
                  <a:gd name="connsiteY2" fmla="*/ 5160935 h 10368366"/>
                  <a:gd name="connsiteX3" fmla="*/ 4175009 w 9366941"/>
                  <a:gd name="connsiteY3" fmla="*/ 10321871 h 10368366"/>
                  <a:gd name="connsiteX4" fmla="*/ 5965 w 9366941"/>
                  <a:gd name="connsiteY4" fmla="*/ 10368366 h 10368366"/>
                  <a:gd name="connsiteX5" fmla="*/ 5965 w 9366941"/>
                  <a:gd name="connsiteY5" fmla="*/ 0 h 10368366"/>
                  <a:gd name="connsiteX0" fmla="*/ 5965 w 9366941"/>
                  <a:gd name="connsiteY0" fmla="*/ 0 h 10368366"/>
                  <a:gd name="connsiteX1" fmla="*/ 4221504 w 9366941"/>
                  <a:gd name="connsiteY1" fmla="*/ 15498 h 10368366"/>
                  <a:gd name="connsiteX2" fmla="*/ 9366941 w 9366941"/>
                  <a:gd name="connsiteY2" fmla="*/ 5160935 h 10368366"/>
                  <a:gd name="connsiteX3" fmla="*/ 4113016 w 9366941"/>
                  <a:gd name="connsiteY3" fmla="*/ 10352867 h 10368366"/>
                  <a:gd name="connsiteX4" fmla="*/ 5965 w 9366941"/>
                  <a:gd name="connsiteY4" fmla="*/ 10368366 h 10368366"/>
                  <a:gd name="connsiteX5" fmla="*/ 5965 w 9366941"/>
                  <a:gd name="connsiteY5" fmla="*/ 0 h 103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66941" h="10368366">
                    <a:moveTo>
                      <a:pt x="5965" y="0"/>
                    </a:moveTo>
                    <a:lnTo>
                      <a:pt x="4221504" y="15498"/>
                    </a:lnTo>
                    <a:lnTo>
                      <a:pt x="9366941" y="5160935"/>
                    </a:lnTo>
                    <a:lnTo>
                      <a:pt x="4113016" y="10352867"/>
                    </a:lnTo>
                    <a:lnTo>
                      <a:pt x="5965" y="10368366"/>
                    </a:lnTo>
                    <a:cubicBezTo>
                      <a:pt x="799" y="6917410"/>
                      <a:pt x="-4368" y="3466454"/>
                      <a:pt x="5965" y="0"/>
                    </a:cubicBezTo>
                    <a:close/>
                  </a:path>
                </a:pathLst>
              </a:custGeom>
              <a:solidFill>
                <a:srgbClr val="062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자유형: 도형 47">
                <a:extLst>
                  <a:ext uri="{FF2B5EF4-FFF2-40B4-BE49-F238E27FC236}">
                    <a16:creationId xmlns:a16="http://schemas.microsoft.com/office/drawing/2014/main" id="{FB38AE29-49E6-4EBC-A0C7-C5BB90944718}"/>
                  </a:ext>
                </a:extLst>
              </p:cNvPr>
              <p:cNvSpPr/>
              <p:nvPr/>
            </p:nvSpPr>
            <p:spPr>
              <a:xfrm rot="13500000">
                <a:off x="-2228558" y="486194"/>
                <a:ext cx="5882683" cy="5882683"/>
              </a:xfrm>
              <a:custGeom>
                <a:avLst/>
                <a:gdLst>
                  <a:gd name="connsiteX0" fmla="*/ 4856856 w 5882683"/>
                  <a:gd name="connsiteY0" fmla="*/ 5882683 h 5882683"/>
                  <a:gd name="connsiteX1" fmla="*/ 5641 w 5882683"/>
                  <a:gd name="connsiteY1" fmla="*/ 5882683 h 5882683"/>
                  <a:gd name="connsiteX2" fmla="*/ 5641 w 5882683"/>
                  <a:gd name="connsiteY2" fmla="*/ 1031468 h 5882683"/>
                  <a:gd name="connsiteX3" fmla="*/ 5882683 w 5882683"/>
                  <a:gd name="connsiteY3" fmla="*/ 4856856 h 5882683"/>
                  <a:gd name="connsiteX4" fmla="*/ 4856857 w 5882683"/>
                  <a:gd name="connsiteY4" fmla="*/ 5882683 h 5882683"/>
                  <a:gd name="connsiteX5" fmla="*/ 0 w 5882683"/>
                  <a:gd name="connsiteY5" fmla="*/ 1025827 h 5882683"/>
                  <a:gd name="connsiteX6" fmla="*/ 1025827 w 5882683"/>
                  <a:gd name="connsiteY6" fmla="*/ 0 h 5882683"/>
                  <a:gd name="connsiteX0" fmla="*/ 4856856 w 5882683"/>
                  <a:gd name="connsiteY0" fmla="*/ 5882683 h 5882683"/>
                  <a:gd name="connsiteX1" fmla="*/ 5641 w 5882683"/>
                  <a:gd name="connsiteY1" fmla="*/ 5882683 h 5882683"/>
                  <a:gd name="connsiteX2" fmla="*/ 5641 w 5882683"/>
                  <a:gd name="connsiteY2" fmla="*/ 1031468 h 5882683"/>
                  <a:gd name="connsiteX3" fmla="*/ 4856856 w 5882683"/>
                  <a:gd name="connsiteY3" fmla="*/ 5882683 h 5882683"/>
                  <a:gd name="connsiteX4" fmla="*/ 5882683 w 5882683"/>
                  <a:gd name="connsiteY4" fmla="*/ 4856856 h 5882683"/>
                  <a:gd name="connsiteX5" fmla="*/ 4856857 w 5882683"/>
                  <a:gd name="connsiteY5" fmla="*/ 5882683 h 5882683"/>
                  <a:gd name="connsiteX6" fmla="*/ 0 w 5882683"/>
                  <a:gd name="connsiteY6" fmla="*/ 1025827 h 5882683"/>
                  <a:gd name="connsiteX7" fmla="*/ 1025827 w 5882683"/>
                  <a:gd name="connsiteY7" fmla="*/ 0 h 5882683"/>
                  <a:gd name="connsiteX8" fmla="*/ 5882683 w 5882683"/>
                  <a:gd name="connsiteY8" fmla="*/ 4856856 h 5882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2683" h="5882683">
                    <a:moveTo>
                      <a:pt x="4856856" y="5882683"/>
                    </a:moveTo>
                    <a:lnTo>
                      <a:pt x="5641" y="5882683"/>
                    </a:lnTo>
                    <a:lnTo>
                      <a:pt x="5641" y="1031468"/>
                    </a:lnTo>
                    <a:lnTo>
                      <a:pt x="4856856" y="5882683"/>
                    </a:lnTo>
                    <a:close/>
                    <a:moveTo>
                      <a:pt x="5882683" y="4856856"/>
                    </a:moveTo>
                    <a:lnTo>
                      <a:pt x="4856857" y="5882683"/>
                    </a:lnTo>
                    <a:lnTo>
                      <a:pt x="0" y="1025827"/>
                    </a:lnTo>
                    <a:lnTo>
                      <a:pt x="1025827" y="0"/>
                    </a:lnTo>
                    <a:lnTo>
                      <a:pt x="5882683" y="4856856"/>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2" name="직각 삼각형 3">
                <a:extLst>
                  <a:ext uri="{FF2B5EF4-FFF2-40B4-BE49-F238E27FC236}">
                    <a16:creationId xmlns:a16="http://schemas.microsoft.com/office/drawing/2014/main" id="{D7214D8D-DFA8-4E72-9C59-3E5A0567B423}"/>
                  </a:ext>
                </a:extLst>
              </p:cNvPr>
              <p:cNvSpPr/>
              <p:nvPr/>
            </p:nvSpPr>
            <p:spPr>
              <a:xfrm rot="13500000">
                <a:off x="-2425608" y="989895"/>
                <a:ext cx="4851215" cy="4851215"/>
              </a:xfrm>
              <a:prstGeom prst="rtTriangle">
                <a:avLst/>
              </a:prstGeom>
              <a:solidFill>
                <a:srgbClr val="062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6" name="TextBox 35"/>
              <p:cNvSpPr txBox="1"/>
              <p:nvPr/>
            </p:nvSpPr>
            <p:spPr>
              <a:xfrm rot="2673419">
                <a:off x="1330606" y="2407097"/>
                <a:ext cx="1475084" cy="461665"/>
              </a:xfrm>
              <a:prstGeom prst="rect">
                <a:avLst/>
              </a:prstGeom>
              <a:noFill/>
            </p:spPr>
            <p:txBody>
              <a:bodyPr wrap="none" rtlCol="0">
                <a:spAutoFit/>
              </a:bodyPr>
              <a:lstStyle/>
              <a:p>
                <a:r>
                  <a:rPr lang="en-US" sz="2400" dirty="0">
                    <a:solidFill>
                      <a:schemeClr val="bg1"/>
                    </a:solidFill>
                    <a:latin typeface="Aharoni" panose="02010803020104030203" pitchFamily="2" charset="-79"/>
                    <a:cs typeface="Aharoni" panose="02010803020104030203" pitchFamily="2" charset="-79"/>
                  </a:rPr>
                  <a:t>Holidays</a:t>
                </a:r>
                <a:endParaRPr lang="id-ID" sz="2400" dirty="0">
                  <a:solidFill>
                    <a:schemeClr val="bg1"/>
                  </a:solidFill>
                  <a:latin typeface="Aharoni" panose="02010803020104030203" pitchFamily="2" charset="-79"/>
                  <a:cs typeface="Aharoni" panose="02010803020104030203" pitchFamily="2" charset="-79"/>
                </a:endParaRPr>
              </a:p>
            </p:txBody>
          </p:sp>
          <p:sp>
            <p:nvSpPr>
              <p:cNvPr id="37" name="Isosceles Triangle 36"/>
              <p:cNvSpPr/>
              <p:nvPr/>
            </p:nvSpPr>
            <p:spPr>
              <a:xfrm rot="5400000">
                <a:off x="-1051534" y="2369502"/>
                <a:ext cx="4175559" cy="2090582"/>
              </a:xfrm>
              <a:prstGeom prst="triangle">
                <a:avLst>
                  <a:gd name="adj" fmla="val 4912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Freeform 5">
                <a:extLst>
                  <a:ext uri="{FF2B5EF4-FFF2-40B4-BE49-F238E27FC236}">
                    <a16:creationId xmlns:a16="http://schemas.microsoft.com/office/drawing/2014/main" id="{9869B23A-EAF7-4747-B81B-26162CE52DB6}"/>
                  </a:ext>
                </a:extLst>
              </p:cNvPr>
              <p:cNvSpPr>
                <a:spLocks/>
              </p:cNvSpPr>
              <p:nvPr/>
            </p:nvSpPr>
            <p:spPr bwMode="auto">
              <a:xfrm>
                <a:off x="6448325" y="-43401"/>
                <a:ext cx="6068060" cy="6872826"/>
              </a:xfrm>
              <a:custGeom>
                <a:avLst/>
                <a:gdLst>
                  <a:gd name="T0" fmla="*/ 3840 w 3840"/>
                  <a:gd name="T1" fmla="*/ 0 h 2160"/>
                  <a:gd name="T2" fmla="*/ 0 w 3840"/>
                  <a:gd name="T3" fmla="*/ 0 h 2160"/>
                  <a:gd name="T4" fmla="*/ 0 w 3840"/>
                  <a:gd name="T5" fmla="*/ 2160 h 2160"/>
                  <a:gd name="T6" fmla="*/ 3840 w 3840"/>
                  <a:gd name="T7" fmla="*/ 2160 h 2160"/>
                  <a:gd name="T8" fmla="*/ 3840 w 3840"/>
                  <a:gd name="T9" fmla="*/ 1363 h 2160"/>
                  <a:gd name="T10" fmla="*/ 3335 w 3840"/>
                  <a:gd name="T11" fmla="*/ 632 h 2160"/>
                  <a:gd name="T12" fmla="*/ 2566 w 3840"/>
                  <a:gd name="T13" fmla="*/ 1761 h 2160"/>
                  <a:gd name="T14" fmla="*/ 2566 w 3840"/>
                  <a:gd name="T15" fmla="*/ 1761 h 2160"/>
                  <a:gd name="T16" fmla="*/ 2566 w 3840"/>
                  <a:gd name="T17" fmla="*/ 1761 h 2160"/>
                  <a:gd name="T18" fmla="*/ 2566 w 3840"/>
                  <a:gd name="T19" fmla="*/ 1761 h 2160"/>
                  <a:gd name="T20" fmla="*/ 2566 w 3840"/>
                  <a:gd name="T21" fmla="*/ 1761 h 2160"/>
                  <a:gd name="T22" fmla="*/ 2742 w 3840"/>
                  <a:gd name="T23" fmla="*/ 1315 h 2160"/>
                  <a:gd name="T24" fmla="*/ 2594 w 3840"/>
                  <a:gd name="T25" fmla="*/ 1157 h 2160"/>
                  <a:gd name="T26" fmla="*/ 1866 w 3840"/>
                  <a:gd name="T27" fmla="*/ 2132 h 2160"/>
                  <a:gd name="T28" fmla="*/ 1487 w 3840"/>
                  <a:gd name="T29" fmla="*/ 2132 h 2160"/>
                  <a:gd name="T30" fmla="*/ 1487 w 3840"/>
                  <a:gd name="T31" fmla="*/ 2132 h 2160"/>
                  <a:gd name="T32" fmla="*/ 1487 w 3840"/>
                  <a:gd name="T33" fmla="*/ 2132 h 2160"/>
                  <a:gd name="T34" fmla="*/ 2636 w 3840"/>
                  <a:gd name="T35" fmla="*/ 534 h 2160"/>
                  <a:gd name="T36" fmla="*/ 2830 w 3840"/>
                  <a:gd name="T37" fmla="*/ 850 h 2160"/>
                  <a:gd name="T38" fmla="*/ 3331 w 3840"/>
                  <a:gd name="T39" fmla="*/ 28 h 2160"/>
                  <a:gd name="T40" fmla="*/ 3840 w 3840"/>
                  <a:gd name="T41" fmla="*/ 850 h 2160"/>
                  <a:gd name="T42" fmla="*/ 3840 w 3840"/>
                  <a:gd name="T43" fmla="*/ 850 h 2160"/>
                  <a:gd name="T44" fmla="*/ 3840 w 3840"/>
                  <a:gd name="T45"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0" h="2160">
                    <a:moveTo>
                      <a:pt x="3840" y="0"/>
                    </a:moveTo>
                    <a:cubicBezTo>
                      <a:pt x="0" y="0"/>
                      <a:pt x="0" y="0"/>
                      <a:pt x="0" y="0"/>
                    </a:cubicBezTo>
                    <a:cubicBezTo>
                      <a:pt x="0" y="2160"/>
                      <a:pt x="0" y="2160"/>
                      <a:pt x="0" y="2160"/>
                    </a:cubicBezTo>
                    <a:cubicBezTo>
                      <a:pt x="3840" y="2160"/>
                      <a:pt x="3840" y="2160"/>
                      <a:pt x="3840" y="2160"/>
                    </a:cubicBezTo>
                    <a:cubicBezTo>
                      <a:pt x="3840" y="1363"/>
                      <a:pt x="3840" y="1363"/>
                      <a:pt x="3840" y="1363"/>
                    </a:cubicBezTo>
                    <a:cubicBezTo>
                      <a:pt x="3615" y="1039"/>
                      <a:pt x="3335" y="632"/>
                      <a:pt x="3335" y="632"/>
                    </a:cubicBezTo>
                    <a:cubicBezTo>
                      <a:pt x="2566" y="1761"/>
                      <a:pt x="2566" y="1761"/>
                      <a:pt x="2566" y="1761"/>
                    </a:cubicBezTo>
                    <a:cubicBezTo>
                      <a:pt x="2566" y="1761"/>
                      <a:pt x="2566" y="1761"/>
                      <a:pt x="2566" y="1761"/>
                    </a:cubicBezTo>
                    <a:cubicBezTo>
                      <a:pt x="2566" y="1761"/>
                      <a:pt x="2566" y="1761"/>
                      <a:pt x="2566" y="1761"/>
                    </a:cubicBezTo>
                    <a:cubicBezTo>
                      <a:pt x="2566" y="1761"/>
                      <a:pt x="2566" y="1761"/>
                      <a:pt x="2566" y="1761"/>
                    </a:cubicBezTo>
                    <a:cubicBezTo>
                      <a:pt x="2566" y="1761"/>
                      <a:pt x="2566" y="1761"/>
                      <a:pt x="2566" y="1761"/>
                    </a:cubicBezTo>
                    <a:cubicBezTo>
                      <a:pt x="2742" y="1315"/>
                      <a:pt x="2742" y="1315"/>
                      <a:pt x="2742" y="1315"/>
                    </a:cubicBezTo>
                    <a:cubicBezTo>
                      <a:pt x="2594" y="1157"/>
                      <a:pt x="2594" y="1157"/>
                      <a:pt x="2594" y="1157"/>
                    </a:cubicBezTo>
                    <a:cubicBezTo>
                      <a:pt x="1866" y="2132"/>
                      <a:pt x="1866" y="2132"/>
                      <a:pt x="1866" y="2132"/>
                    </a:cubicBezTo>
                    <a:cubicBezTo>
                      <a:pt x="1487" y="2132"/>
                      <a:pt x="1487" y="2132"/>
                      <a:pt x="1487" y="2132"/>
                    </a:cubicBezTo>
                    <a:cubicBezTo>
                      <a:pt x="1487" y="2132"/>
                      <a:pt x="1487" y="2132"/>
                      <a:pt x="1487" y="2132"/>
                    </a:cubicBezTo>
                    <a:cubicBezTo>
                      <a:pt x="1487" y="2132"/>
                      <a:pt x="1487" y="2132"/>
                      <a:pt x="1487" y="2132"/>
                    </a:cubicBezTo>
                    <a:cubicBezTo>
                      <a:pt x="2636" y="534"/>
                      <a:pt x="2636" y="534"/>
                      <a:pt x="2636" y="534"/>
                    </a:cubicBezTo>
                    <a:cubicBezTo>
                      <a:pt x="2830" y="850"/>
                      <a:pt x="2830" y="850"/>
                      <a:pt x="2830" y="850"/>
                    </a:cubicBezTo>
                    <a:cubicBezTo>
                      <a:pt x="3331" y="28"/>
                      <a:pt x="3331" y="28"/>
                      <a:pt x="3331" y="28"/>
                    </a:cubicBezTo>
                    <a:cubicBezTo>
                      <a:pt x="3840" y="850"/>
                      <a:pt x="3840" y="850"/>
                      <a:pt x="3840" y="850"/>
                    </a:cubicBezTo>
                    <a:cubicBezTo>
                      <a:pt x="3840" y="850"/>
                      <a:pt x="3840" y="850"/>
                      <a:pt x="3840" y="850"/>
                    </a:cubicBezTo>
                    <a:cubicBezTo>
                      <a:pt x="3840" y="0"/>
                      <a:pt x="3840" y="0"/>
                      <a:pt x="3840"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r>
                  <a:rPr lang="en-US" dirty="0"/>
                  <a:t>  </a:t>
                </a:r>
              </a:p>
            </p:txBody>
          </p:sp>
          <p:sp>
            <p:nvSpPr>
              <p:cNvPr id="4" name="Rectangle 3"/>
              <p:cNvSpPr/>
              <p:nvPr/>
            </p:nvSpPr>
            <p:spPr>
              <a:xfrm>
                <a:off x="107843" y="2847380"/>
                <a:ext cx="1588640" cy="830997"/>
              </a:xfrm>
              <a:prstGeom prst="rect">
                <a:avLst/>
              </a:prstGeom>
            </p:spPr>
            <p:txBody>
              <a:bodyPr wrap="none">
                <a:spAutoFit/>
              </a:bodyPr>
              <a:lstStyle/>
              <a:p>
                <a:r>
                  <a:rPr lang="en-US" sz="2400" b="1" dirty="0">
                    <a:solidFill>
                      <a:schemeClr val="bg1"/>
                    </a:solidFill>
                  </a:rPr>
                  <a:t>Workforce </a:t>
                </a:r>
              </a:p>
              <a:p>
                <a:r>
                  <a:rPr lang="en-US" sz="2400" b="1" dirty="0">
                    <a:solidFill>
                      <a:schemeClr val="bg1"/>
                    </a:solidFill>
                  </a:rPr>
                  <a:t>Ownership</a:t>
                </a:r>
              </a:p>
            </p:txBody>
          </p:sp>
          <p:sp>
            <p:nvSpPr>
              <p:cNvPr id="16" name="Rectangle 15">
                <a:extLst>
                  <a:ext uri="{FF2B5EF4-FFF2-40B4-BE49-F238E27FC236}">
                    <a16:creationId xmlns:a16="http://schemas.microsoft.com/office/drawing/2014/main" id="{9C32E20E-3BFD-4DA0-9A04-055107E81542}"/>
                  </a:ext>
                </a:extLst>
              </p:cNvPr>
              <p:cNvSpPr/>
              <p:nvPr/>
            </p:nvSpPr>
            <p:spPr>
              <a:xfrm>
                <a:off x="5164280" y="137575"/>
                <a:ext cx="5926974" cy="584775"/>
              </a:xfrm>
              <a:prstGeom prst="rect">
                <a:avLst/>
              </a:prstGeom>
              <a:solidFill>
                <a:srgbClr val="062F8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en-US" sz="3200" b="1" dirty="0">
                    <a:solidFill>
                      <a:srgbClr val="F7F7F7"/>
                    </a:solidFill>
                  </a:rPr>
                  <a:t>Shifting Accountability</a:t>
                </a:r>
              </a:p>
            </p:txBody>
          </p:sp>
        </p:grpSp>
        <p:sp>
          <p:nvSpPr>
            <p:cNvPr id="22" name="TextBox 21">
              <a:extLst>
                <a:ext uri="{FF2B5EF4-FFF2-40B4-BE49-F238E27FC236}">
                  <a16:creationId xmlns:a16="http://schemas.microsoft.com/office/drawing/2014/main" id="{43F9A8A9-3415-4465-8E1B-D6D9FDAF7C8B}"/>
                </a:ext>
              </a:extLst>
            </p:cNvPr>
            <p:cNvSpPr txBox="1"/>
            <p:nvPr/>
          </p:nvSpPr>
          <p:spPr>
            <a:xfrm rot="2747178">
              <a:off x="-27846" y="1129685"/>
              <a:ext cx="1608133" cy="461665"/>
            </a:xfrm>
            <a:prstGeom prst="rect">
              <a:avLst/>
            </a:prstGeom>
            <a:noFill/>
          </p:spPr>
          <p:txBody>
            <a:bodyPr wrap="none" rtlCol="0">
              <a:spAutoFit/>
            </a:bodyPr>
            <a:lstStyle/>
            <a:p>
              <a:r>
                <a:rPr lang="en-US" sz="2400" dirty="0">
                  <a:solidFill>
                    <a:schemeClr val="bg1"/>
                  </a:solidFill>
                  <a:latin typeface="Aharoni" panose="02010803020104030203" pitchFamily="2" charset="-79"/>
                  <a:cs typeface="Aharoni" panose="02010803020104030203" pitchFamily="2" charset="-79"/>
                </a:rPr>
                <a:t>Vacations</a:t>
              </a:r>
              <a:endParaRPr lang="id-ID" sz="2400" dirty="0">
                <a:solidFill>
                  <a:schemeClr val="bg1"/>
                </a:solidFill>
                <a:latin typeface="Aharoni" panose="02010803020104030203" pitchFamily="2" charset="-79"/>
                <a:cs typeface="Aharoni" panose="02010803020104030203" pitchFamily="2" charset="-79"/>
              </a:endParaRPr>
            </a:p>
          </p:txBody>
        </p:sp>
        <p:sp>
          <p:nvSpPr>
            <p:cNvPr id="24" name="TextBox 23">
              <a:extLst>
                <a:ext uri="{FF2B5EF4-FFF2-40B4-BE49-F238E27FC236}">
                  <a16:creationId xmlns:a16="http://schemas.microsoft.com/office/drawing/2014/main" id="{33637A94-B132-475F-B6AA-688252D2C0F0}"/>
                </a:ext>
              </a:extLst>
            </p:cNvPr>
            <p:cNvSpPr txBox="1"/>
            <p:nvPr/>
          </p:nvSpPr>
          <p:spPr>
            <a:xfrm rot="18807284">
              <a:off x="-51731" y="5112170"/>
              <a:ext cx="1560042" cy="461665"/>
            </a:xfrm>
            <a:prstGeom prst="rect">
              <a:avLst/>
            </a:prstGeom>
            <a:noFill/>
          </p:spPr>
          <p:txBody>
            <a:bodyPr wrap="none" rtlCol="0">
              <a:spAutoFit/>
            </a:bodyPr>
            <a:lstStyle/>
            <a:p>
              <a:r>
                <a:rPr lang="en-US" sz="2400" dirty="0">
                  <a:solidFill>
                    <a:schemeClr val="bg1"/>
                  </a:solidFill>
                  <a:latin typeface="Aharoni" panose="02010803020104030203" pitchFamily="2" charset="-79"/>
                  <a:cs typeface="Aharoni" panose="02010803020104030203" pitchFamily="2" charset="-79"/>
                </a:rPr>
                <a:t>Sick days</a:t>
              </a:r>
              <a:endParaRPr lang="id-ID" sz="2400" dirty="0">
                <a:solidFill>
                  <a:schemeClr val="bg1"/>
                </a:solidFill>
                <a:latin typeface="Aharoni" panose="02010803020104030203" pitchFamily="2" charset="-79"/>
                <a:cs typeface="Aharoni" panose="02010803020104030203" pitchFamily="2" charset="-79"/>
              </a:endParaRPr>
            </a:p>
          </p:txBody>
        </p:sp>
        <p:sp>
          <p:nvSpPr>
            <p:cNvPr id="25" name="TextBox 24">
              <a:extLst>
                <a:ext uri="{FF2B5EF4-FFF2-40B4-BE49-F238E27FC236}">
                  <a16:creationId xmlns:a16="http://schemas.microsoft.com/office/drawing/2014/main" id="{DFD428BC-6E99-4BF6-8B3A-F9612C6E65A4}"/>
                </a:ext>
              </a:extLst>
            </p:cNvPr>
            <p:cNvSpPr txBox="1"/>
            <p:nvPr/>
          </p:nvSpPr>
          <p:spPr>
            <a:xfrm rot="18807284">
              <a:off x="1280384" y="3791117"/>
              <a:ext cx="1364476" cy="461665"/>
            </a:xfrm>
            <a:prstGeom prst="rect">
              <a:avLst/>
            </a:prstGeom>
            <a:noFill/>
          </p:spPr>
          <p:txBody>
            <a:bodyPr wrap="none" rtlCol="0">
              <a:spAutoFit/>
            </a:bodyPr>
            <a:lstStyle/>
            <a:p>
              <a:r>
                <a:rPr lang="en-US" sz="2400" dirty="0">
                  <a:solidFill>
                    <a:schemeClr val="bg1"/>
                  </a:solidFill>
                  <a:latin typeface="Aharoni" panose="02010803020104030203" pitchFamily="2" charset="-79"/>
                  <a:cs typeface="Aharoni" panose="02010803020104030203" pitchFamily="2" charset="-79"/>
                </a:rPr>
                <a:t>Training</a:t>
              </a:r>
              <a:endParaRPr lang="id-ID" sz="2400" dirty="0">
                <a:solidFill>
                  <a:schemeClr val="bg1"/>
                </a:solidFill>
                <a:latin typeface="Aharoni" panose="02010803020104030203" pitchFamily="2" charset="-79"/>
                <a:cs typeface="Aharoni" panose="02010803020104030203" pitchFamily="2" charset="-79"/>
              </a:endParaRPr>
            </a:p>
          </p:txBody>
        </p:sp>
        <p:sp>
          <p:nvSpPr>
            <p:cNvPr id="26" name="TextBox 25">
              <a:extLst>
                <a:ext uri="{FF2B5EF4-FFF2-40B4-BE49-F238E27FC236}">
                  <a16:creationId xmlns:a16="http://schemas.microsoft.com/office/drawing/2014/main" id="{63720A3C-B9F3-48A4-A6D2-7E6E9A4A01DC}"/>
                </a:ext>
              </a:extLst>
            </p:cNvPr>
            <p:cNvSpPr txBox="1"/>
            <p:nvPr/>
          </p:nvSpPr>
          <p:spPr>
            <a:xfrm rot="2735029">
              <a:off x="297237" y="1090514"/>
              <a:ext cx="3568606" cy="461665"/>
            </a:xfrm>
            <a:prstGeom prst="rect">
              <a:avLst/>
            </a:prstGeom>
            <a:noFill/>
          </p:spPr>
          <p:txBody>
            <a:bodyPr wrap="none" rtlCol="0">
              <a:spAutoFit/>
            </a:bodyPr>
            <a:lstStyle/>
            <a:p>
              <a:r>
                <a:rPr lang="en-US" sz="2400" dirty="0">
                  <a:solidFill>
                    <a:schemeClr val="bg1"/>
                  </a:solidFill>
                  <a:latin typeface="Aharoni" panose="02010803020104030203" pitchFamily="2" charset="-79"/>
                  <a:cs typeface="Aharoni" panose="02010803020104030203" pitchFamily="2" charset="-79"/>
                </a:rPr>
                <a:t>Personnel Performance</a:t>
              </a:r>
              <a:endParaRPr lang="id-ID" sz="2400" dirty="0">
                <a:solidFill>
                  <a:schemeClr val="bg1"/>
                </a:solidFill>
                <a:latin typeface="Aharoni" panose="02010803020104030203" pitchFamily="2" charset="-79"/>
                <a:cs typeface="Aharoni" panose="02010803020104030203" pitchFamily="2" charset="-79"/>
              </a:endParaRPr>
            </a:p>
          </p:txBody>
        </p:sp>
        <p:sp>
          <p:nvSpPr>
            <p:cNvPr id="27" name="TextBox 26">
              <a:extLst>
                <a:ext uri="{FF2B5EF4-FFF2-40B4-BE49-F238E27FC236}">
                  <a16:creationId xmlns:a16="http://schemas.microsoft.com/office/drawing/2014/main" id="{599A03AA-3784-4A24-A6CF-9BE7A23D38FB}"/>
                </a:ext>
              </a:extLst>
            </p:cNvPr>
            <p:cNvSpPr txBox="1"/>
            <p:nvPr/>
          </p:nvSpPr>
          <p:spPr>
            <a:xfrm rot="18817559">
              <a:off x="314053" y="5642415"/>
              <a:ext cx="2459328" cy="461665"/>
            </a:xfrm>
            <a:prstGeom prst="rect">
              <a:avLst/>
            </a:prstGeom>
            <a:noFill/>
          </p:spPr>
          <p:txBody>
            <a:bodyPr wrap="none" rtlCol="0">
              <a:spAutoFit/>
            </a:bodyPr>
            <a:lstStyle/>
            <a:p>
              <a:r>
                <a:rPr lang="en-US" sz="2400" dirty="0">
                  <a:solidFill>
                    <a:schemeClr val="bg1"/>
                  </a:solidFill>
                  <a:latin typeface="Aharoni" panose="02010803020104030203" pitchFamily="2" charset="-79"/>
                  <a:cs typeface="Aharoni" panose="02010803020104030203" pitchFamily="2" charset="-79"/>
                </a:rPr>
                <a:t>Life Distractions</a:t>
              </a:r>
              <a:endParaRPr lang="id-ID" sz="2400" dirty="0">
                <a:solidFill>
                  <a:schemeClr val="bg1"/>
                </a:solidFill>
                <a:latin typeface="Aharoni" panose="02010803020104030203" pitchFamily="2" charset="-79"/>
                <a:cs typeface="Aharoni" panose="02010803020104030203" pitchFamily="2" charset="-79"/>
              </a:endParaRPr>
            </a:p>
          </p:txBody>
        </p:sp>
        <p:pic>
          <p:nvPicPr>
            <p:cNvPr id="28" name="Picture 27">
              <a:extLst>
                <a:ext uri="{FF2B5EF4-FFF2-40B4-BE49-F238E27FC236}">
                  <a16:creationId xmlns:a16="http://schemas.microsoft.com/office/drawing/2014/main" id="{6CE58F6A-2AD1-4AF8-A27B-D2E5EA2FD4D7}"/>
                </a:ext>
              </a:extLst>
            </p:cNvPr>
            <p:cNvPicPr>
              <a:picLocks noChangeAspect="1"/>
            </p:cNvPicPr>
            <p:nvPr/>
          </p:nvPicPr>
          <p:blipFill>
            <a:blip r:embed="rId3">
              <a:duotone>
                <a:prstClr val="black"/>
                <a:schemeClr val="tx2">
                  <a:tint val="45000"/>
                  <a:satMod val="400000"/>
                </a:schemeClr>
              </a:duotone>
            </a:blip>
            <a:stretch>
              <a:fillRect/>
            </a:stretch>
          </p:blipFill>
          <p:spPr>
            <a:xfrm>
              <a:off x="9934574" y="5753781"/>
              <a:ext cx="2088400" cy="1006433"/>
            </a:xfrm>
            <a:prstGeom prst="rect">
              <a:avLst/>
            </a:prstGeom>
          </p:spPr>
        </p:pic>
        <p:sp>
          <p:nvSpPr>
            <p:cNvPr id="33" name="TextBox 32">
              <a:extLst>
                <a:ext uri="{FF2B5EF4-FFF2-40B4-BE49-F238E27FC236}">
                  <a16:creationId xmlns:a16="http://schemas.microsoft.com/office/drawing/2014/main" id="{1012F00D-DA3C-4AF9-A735-360DAA186FFC}"/>
                </a:ext>
              </a:extLst>
            </p:cNvPr>
            <p:cNvSpPr txBox="1"/>
            <p:nvPr/>
          </p:nvSpPr>
          <p:spPr>
            <a:xfrm rot="18908144">
              <a:off x="2268813" y="4026112"/>
              <a:ext cx="1834156" cy="461665"/>
            </a:xfrm>
            <a:prstGeom prst="rect">
              <a:avLst/>
            </a:prstGeom>
            <a:noFill/>
          </p:spPr>
          <p:txBody>
            <a:bodyPr wrap="none" rtlCol="0">
              <a:spAutoFit/>
            </a:bodyPr>
            <a:lstStyle/>
            <a:p>
              <a:r>
                <a:rPr lang="en-US" sz="2400" dirty="0">
                  <a:solidFill>
                    <a:schemeClr val="bg1"/>
                  </a:solidFill>
                  <a:latin typeface="Aharoni" panose="02010803020104030203" pitchFamily="2" charset="-79"/>
                  <a:cs typeface="Aharoni" panose="02010803020104030203" pitchFamily="2" charset="-79"/>
                </a:rPr>
                <a:t>Attendance</a:t>
              </a:r>
              <a:endParaRPr lang="id-ID" sz="2400" dirty="0">
                <a:solidFill>
                  <a:schemeClr val="bg1"/>
                </a:solidFill>
                <a:latin typeface="Aharoni" panose="02010803020104030203" pitchFamily="2" charset="-79"/>
                <a:cs typeface="Aharoni" panose="02010803020104030203" pitchFamily="2" charset="-79"/>
              </a:endParaRPr>
            </a:p>
          </p:txBody>
        </p:sp>
        <p:sp>
          <p:nvSpPr>
            <p:cNvPr id="38" name="TextBox 37">
              <a:extLst>
                <a:ext uri="{FF2B5EF4-FFF2-40B4-BE49-F238E27FC236}">
                  <a16:creationId xmlns:a16="http://schemas.microsoft.com/office/drawing/2014/main" id="{8246EB63-4FF4-4092-8FF3-60068622BEC9}"/>
                </a:ext>
              </a:extLst>
            </p:cNvPr>
            <p:cNvSpPr txBox="1"/>
            <p:nvPr/>
          </p:nvSpPr>
          <p:spPr>
            <a:xfrm rot="2614413">
              <a:off x="3279599" y="2782860"/>
              <a:ext cx="1074333" cy="461665"/>
            </a:xfrm>
            <a:prstGeom prst="rect">
              <a:avLst/>
            </a:prstGeom>
            <a:noFill/>
          </p:spPr>
          <p:txBody>
            <a:bodyPr wrap="none" rtlCol="0">
              <a:spAutoFit/>
            </a:bodyPr>
            <a:lstStyle/>
            <a:p>
              <a:r>
                <a:rPr lang="en-US" sz="2400" dirty="0">
                  <a:solidFill>
                    <a:schemeClr val="bg1"/>
                  </a:solidFill>
                  <a:latin typeface="Aharoni" panose="02010803020104030203" pitchFamily="2" charset="-79"/>
                  <a:cs typeface="Aharoni" panose="02010803020104030203" pitchFamily="2" charset="-79"/>
                </a:rPr>
                <a:t>Hiring</a:t>
              </a:r>
              <a:endParaRPr lang="id-ID" sz="2400" dirty="0">
                <a:solidFill>
                  <a:schemeClr val="bg1"/>
                </a:solidFill>
                <a:latin typeface="Aharoni" panose="02010803020104030203" pitchFamily="2" charset="-79"/>
                <a:cs typeface="Aharoni" panose="02010803020104030203" pitchFamily="2" charset="-79"/>
              </a:endParaRPr>
            </a:p>
          </p:txBody>
        </p:sp>
      </p:grpSp>
      <p:sp>
        <p:nvSpPr>
          <p:cNvPr id="40" name="TextBox 39">
            <a:extLst>
              <a:ext uri="{FF2B5EF4-FFF2-40B4-BE49-F238E27FC236}">
                <a16:creationId xmlns:a16="http://schemas.microsoft.com/office/drawing/2014/main" id="{4EA4569E-B87B-4DE8-AA4E-77D1DD3F7B67}"/>
              </a:ext>
            </a:extLst>
          </p:cNvPr>
          <p:cNvSpPr txBox="1"/>
          <p:nvPr/>
        </p:nvSpPr>
        <p:spPr>
          <a:xfrm rot="2735029">
            <a:off x="1717132" y="1349371"/>
            <a:ext cx="4140877" cy="461665"/>
          </a:xfrm>
          <a:prstGeom prst="rect">
            <a:avLst/>
          </a:prstGeom>
          <a:noFill/>
        </p:spPr>
        <p:txBody>
          <a:bodyPr wrap="none" rtlCol="0">
            <a:spAutoFit/>
          </a:bodyPr>
          <a:lstStyle/>
          <a:p>
            <a:r>
              <a:rPr lang="en-US" sz="2400" dirty="0">
                <a:solidFill>
                  <a:schemeClr val="bg1"/>
                </a:solidFill>
                <a:latin typeface="Aharoni" panose="02010803020104030203" pitchFamily="2" charset="-79"/>
                <a:cs typeface="Aharoni" panose="02010803020104030203" pitchFamily="2" charset="-79"/>
              </a:rPr>
              <a:t>KAP Management Oversite</a:t>
            </a:r>
            <a:endParaRPr lang="id-ID" sz="2400" dirty="0">
              <a:solidFill>
                <a:schemeClr val="bg1"/>
              </a:solidFill>
              <a:latin typeface="Aharoni" panose="02010803020104030203" pitchFamily="2" charset="-79"/>
              <a:cs typeface="Aharoni" panose="02010803020104030203" pitchFamily="2" charset="-79"/>
            </a:endParaRPr>
          </a:p>
        </p:txBody>
      </p:sp>
      <p:sp>
        <p:nvSpPr>
          <p:cNvPr id="41" name="TextBox 40">
            <a:extLst>
              <a:ext uri="{FF2B5EF4-FFF2-40B4-BE49-F238E27FC236}">
                <a16:creationId xmlns:a16="http://schemas.microsoft.com/office/drawing/2014/main" id="{4FF9DCAB-1F52-470D-B12C-448146318F77}"/>
              </a:ext>
            </a:extLst>
          </p:cNvPr>
          <p:cNvSpPr txBox="1"/>
          <p:nvPr/>
        </p:nvSpPr>
        <p:spPr>
          <a:xfrm rot="18810579">
            <a:off x="1714951" y="5408067"/>
            <a:ext cx="2624436" cy="461665"/>
          </a:xfrm>
          <a:prstGeom prst="rect">
            <a:avLst/>
          </a:prstGeom>
          <a:noFill/>
        </p:spPr>
        <p:txBody>
          <a:bodyPr wrap="none" rtlCol="0">
            <a:spAutoFit/>
          </a:bodyPr>
          <a:lstStyle/>
          <a:p>
            <a:r>
              <a:rPr lang="en-US" sz="2400" dirty="0">
                <a:solidFill>
                  <a:schemeClr val="bg1"/>
                </a:solidFill>
                <a:latin typeface="Aharoni" panose="02010803020104030203" pitchFamily="2" charset="-79"/>
                <a:cs typeface="Aharoni" panose="02010803020104030203" pitchFamily="2" charset="-79"/>
              </a:rPr>
              <a:t>Planning Quality</a:t>
            </a:r>
            <a:endParaRPr lang="id-ID" sz="2400" dirty="0">
              <a:solidFill>
                <a:schemeClr val="bg1"/>
              </a:solidFill>
              <a:latin typeface="Aharoni" panose="02010803020104030203" pitchFamily="2" charset="-79"/>
              <a:cs typeface="Aharoni" panose="02010803020104030203" pitchFamily="2" charset="-79"/>
            </a:endParaRPr>
          </a:p>
        </p:txBody>
      </p:sp>
      <p:sp>
        <p:nvSpPr>
          <p:cNvPr id="42" name="TextBox 41">
            <a:extLst>
              <a:ext uri="{FF2B5EF4-FFF2-40B4-BE49-F238E27FC236}">
                <a16:creationId xmlns:a16="http://schemas.microsoft.com/office/drawing/2014/main" id="{E3E2969A-CB2C-43AE-8659-AC994ADA0533}"/>
              </a:ext>
            </a:extLst>
          </p:cNvPr>
          <p:cNvSpPr txBox="1"/>
          <p:nvPr/>
        </p:nvSpPr>
        <p:spPr>
          <a:xfrm rot="18810579">
            <a:off x="3886986" y="3814833"/>
            <a:ext cx="1382110" cy="461665"/>
          </a:xfrm>
          <a:prstGeom prst="rect">
            <a:avLst/>
          </a:prstGeom>
          <a:noFill/>
        </p:spPr>
        <p:txBody>
          <a:bodyPr wrap="none" rtlCol="0">
            <a:spAutoFit/>
          </a:bodyPr>
          <a:lstStyle/>
          <a:p>
            <a:r>
              <a:rPr lang="en-US" sz="2400" dirty="0">
                <a:solidFill>
                  <a:schemeClr val="bg1"/>
                </a:solidFill>
                <a:latin typeface="Aharoni" panose="02010803020104030203" pitchFamily="2" charset="-79"/>
                <a:cs typeface="Aharoni" panose="02010803020104030203" pitchFamily="2" charset="-79"/>
              </a:rPr>
              <a:t>Timeline</a:t>
            </a:r>
            <a:endParaRPr lang="id-ID" sz="2400" dirty="0">
              <a:solidFill>
                <a:schemeClr val="bg1"/>
              </a:solidFill>
              <a:latin typeface="Aharoni" panose="02010803020104030203" pitchFamily="2" charset="-79"/>
              <a:cs typeface="Aharoni" panose="02010803020104030203" pitchFamily="2" charset="-79"/>
            </a:endParaRPr>
          </a:p>
        </p:txBody>
      </p:sp>
      <p:sp>
        <p:nvSpPr>
          <p:cNvPr id="12" name="TextBox 11">
            <a:extLst>
              <a:ext uri="{FF2B5EF4-FFF2-40B4-BE49-F238E27FC236}">
                <a16:creationId xmlns:a16="http://schemas.microsoft.com/office/drawing/2014/main" id="{A0347249-6822-40DE-9185-4690DD0DEEDE}"/>
              </a:ext>
            </a:extLst>
          </p:cNvPr>
          <p:cNvSpPr txBox="1"/>
          <p:nvPr/>
        </p:nvSpPr>
        <p:spPr>
          <a:xfrm>
            <a:off x="4821721" y="952216"/>
            <a:ext cx="4069872" cy="923330"/>
          </a:xfrm>
          <a:prstGeom prst="rect">
            <a:avLst/>
          </a:prstGeom>
          <a:noFill/>
        </p:spPr>
        <p:txBody>
          <a:bodyPr wrap="square" rtlCol="0">
            <a:spAutoFit/>
          </a:bodyPr>
          <a:lstStyle/>
          <a:p>
            <a:pPr marL="285750" indent="-285750">
              <a:buFont typeface="Wingdings" panose="05000000000000000000" pitchFamily="2" charset="2"/>
              <a:buChar char="Ø"/>
            </a:pPr>
            <a:r>
              <a:rPr lang="en-US" dirty="0"/>
              <a:t>RPS allow for the accountability of the workforce to shift back to KAP</a:t>
            </a:r>
          </a:p>
          <a:p>
            <a:endParaRPr lang="en-US" dirty="0"/>
          </a:p>
        </p:txBody>
      </p:sp>
      <p:sp>
        <p:nvSpPr>
          <p:cNvPr id="13" name="TextBox 12">
            <a:extLst>
              <a:ext uri="{FF2B5EF4-FFF2-40B4-BE49-F238E27FC236}">
                <a16:creationId xmlns:a16="http://schemas.microsoft.com/office/drawing/2014/main" id="{FC05FB80-B57C-49A3-AB46-4D89B9C74ADA}"/>
              </a:ext>
            </a:extLst>
          </p:cNvPr>
          <p:cNvSpPr txBox="1"/>
          <p:nvPr/>
        </p:nvSpPr>
        <p:spPr>
          <a:xfrm>
            <a:off x="5197146" y="4227124"/>
            <a:ext cx="3887154" cy="400110"/>
          </a:xfrm>
          <a:prstGeom prst="rect">
            <a:avLst/>
          </a:prstGeom>
          <a:noFill/>
        </p:spPr>
        <p:txBody>
          <a:bodyPr wrap="square" rtlCol="0">
            <a:spAutoFit/>
          </a:bodyPr>
          <a:lstStyle/>
          <a:p>
            <a:r>
              <a:rPr lang="en-US" sz="2000" b="1" dirty="0"/>
              <a:t>KAP’s Leadership Team Experience</a:t>
            </a:r>
          </a:p>
        </p:txBody>
      </p:sp>
      <p:graphicFrame>
        <p:nvGraphicFramePr>
          <p:cNvPr id="15" name="Table 17">
            <a:extLst>
              <a:ext uri="{FF2B5EF4-FFF2-40B4-BE49-F238E27FC236}">
                <a16:creationId xmlns:a16="http://schemas.microsoft.com/office/drawing/2014/main" id="{0AB6BDD0-A123-46AA-A8CA-0FEB2A8E255A}"/>
              </a:ext>
            </a:extLst>
          </p:cNvPr>
          <p:cNvGraphicFramePr>
            <a:graphicFrameLocks noGrp="1"/>
          </p:cNvGraphicFramePr>
          <p:nvPr>
            <p:extLst>
              <p:ext uri="{D42A27DB-BD31-4B8C-83A1-F6EECF244321}">
                <p14:modId xmlns:p14="http://schemas.microsoft.com/office/powerpoint/2010/main" val="1269948754"/>
              </p:ext>
            </p:extLst>
          </p:nvPr>
        </p:nvGraphicFramePr>
        <p:xfrm>
          <a:off x="4453323" y="5012942"/>
          <a:ext cx="4256904" cy="731520"/>
        </p:xfrm>
        <a:graphic>
          <a:graphicData uri="http://schemas.openxmlformats.org/drawingml/2006/table">
            <a:tbl>
              <a:tblPr firstRow="1" bandRow="1">
                <a:tableStyleId>{5C22544A-7EE6-4342-B048-85BDC9FD1C3A}</a:tableStyleId>
              </a:tblPr>
              <a:tblGrid>
                <a:gridCol w="1418968">
                  <a:extLst>
                    <a:ext uri="{9D8B030D-6E8A-4147-A177-3AD203B41FA5}">
                      <a16:colId xmlns:a16="http://schemas.microsoft.com/office/drawing/2014/main" val="428973537"/>
                    </a:ext>
                  </a:extLst>
                </a:gridCol>
                <a:gridCol w="1418968">
                  <a:extLst>
                    <a:ext uri="{9D8B030D-6E8A-4147-A177-3AD203B41FA5}">
                      <a16:colId xmlns:a16="http://schemas.microsoft.com/office/drawing/2014/main" val="1533757666"/>
                    </a:ext>
                  </a:extLst>
                </a:gridCol>
                <a:gridCol w="1418968">
                  <a:extLst>
                    <a:ext uri="{9D8B030D-6E8A-4147-A177-3AD203B41FA5}">
                      <a16:colId xmlns:a16="http://schemas.microsoft.com/office/drawing/2014/main" val="1610881597"/>
                    </a:ext>
                  </a:extLst>
                </a:gridCol>
              </a:tblGrid>
              <a:tr h="341841">
                <a:tc>
                  <a:txBody>
                    <a:bodyPr/>
                    <a:lstStyle/>
                    <a:p>
                      <a:r>
                        <a:rPr lang="en-US" dirty="0"/>
                        <a:t>Total</a:t>
                      </a:r>
                    </a:p>
                  </a:txBody>
                  <a:tcPr>
                    <a:solidFill>
                      <a:srgbClr val="062F87"/>
                    </a:solidFill>
                  </a:tcPr>
                </a:tc>
                <a:tc>
                  <a:txBody>
                    <a:bodyPr/>
                    <a:lstStyle/>
                    <a:p>
                      <a:r>
                        <a:rPr lang="en-US" dirty="0"/>
                        <a:t>105 Yrs.</a:t>
                      </a:r>
                    </a:p>
                  </a:txBody>
                  <a:tcPr>
                    <a:solidFill>
                      <a:srgbClr val="062F87"/>
                    </a:solidFill>
                  </a:tcPr>
                </a:tc>
                <a:tc>
                  <a:txBody>
                    <a:bodyPr/>
                    <a:lstStyle/>
                    <a:p>
                      <a:r>
                        <a:rPr lang="en-US" dirty="0"/>
                        <a:t>236 Yrs.</a:t>
                      </a:r>
                    </a:p>
                  </a:txBody>
                  <a:tcPr>
                    <a:solidFill>
                      <a:srgbClr val="062F87"/>
                    </a:solidFill>
                  </a:tcPr>
                </a:tc>
                <a:extLst>
                  <a:ext uri="{0D108BD9-81ED-4DB2-BD59-A6C34878D82A}">
                    <a16:rowId xmlns:a16="http://schemas.microsoft.com/office/drawing/2014/main" val="4175969765"/>
                  </a:ext>
                </a:extLst>
              </a:tr>
              <a:tr h="341841">
                <a:tc>
                  <a:txBody>
                    <a:bodyPr/>
                    <a:lstStyle/>
                    <a:p>
                      <a:r>
                        <a:rPr lang="en-US" dirty="0"/>
                        <a:t>Average</a:t>
                      </a:r>
                    </a:p>
                  </a:txBody>
                  <a:tcPr>
                    <a:solidFill>
                      <a:schemeClr val="bg1">
                        <a:lumMod val="65000"/>
                      </a:schemeClr>
                    </a:solidFill>
                  </a:tcPr>
                </a:tc>
                <a:tc>
                  <a:txBody>
                    <a:bodyPr/>
                    <a:lstStyle/>
                    <a:p>
                      <a:r>
                        <a:rPr lang="en-US" dirty="0"/>
                        <a:t>9 Yrs.</a:t>
                      </a:r>
                    </a:p>
                  </a:txBody>
                  <a:tcPr>
                    <a:solidFill>
                      <a:schemeClr val="bg1">
                        <a:lumMod val="65000"/>
                      </a:schemeClr>
                    </a:solidFill>
                  </a:tcPr>
                </a:tc>
                <a:tc>
                  <a:txBody>
                    <a:bodyPr/>
                    <a:lstStyle/>
                    <a:p>
                      <a:r>
                        <a:rPr lang="en-US" dirty="0"/>
                        <a:t>20 Yrs.</a:t>
                      </a:r>
                    </a:p>
                  </a:txBody>
                  <a:tcPr>
                    <a:solidFill>
                      <a:schemeClr val="bg1">
                        <a:lumMod val="65000"/>
                      </a:schemeClr>
                    </a:solidFill>
                  </a:tcPr>
                </a:tc>
                <a:extLst>
                  <a:ext uri="{0D108BD9-81ED-4DB2-BD59-A6C34878D82A}">
                    <a16:rowId xmlns:a16="http://schemas.microsoft.com/office/drawing/2014/main" val="1423983702"/>
                  </a:ext>
                </a:extLst>
              </a:tr>
            </a:tbl>
          </a:graphicData>
        </a:graphic>
      </p:graphicFrame>
      <p:graphicFrame>
        <p:nvGraphicFramePr>
          <p:cNvPr id="20" name="Table 20">
            <a:extLst>
              <a:ext uri="{FF2B5EF4-FFF2-40B4-BE49-F238E27FC236}">
                <a16:creationId xmlns:a16="http://schemas.microsoft.com/office/drawing/2014/main" id="{F3AD7C8B-C30A-41E3-B775-C5B4C839C385}"/>
              </a:ext>
            </a:extLst>
          </p:cNvPr>
          <p:cNvGraphicFramePr>
            <a:graphicFrameLocks noGrp="1"/>
          </p:cNvGraphicFramePr>
          <p:nvPr>
            <p:extLst>
              <p:ext uri="{D42A27DB-BD31-4B8C-83A1-F6EECF244321}">
                <p14:modId xmlns:p14="http://schemas.microsoft.com/office/powerpoint/2010/main" val="1299212612"/>
              </p:ext>
            </p:extLst>
          </p:nvPr>
        </p:nvGraphicFramePr>
        <p:xfrm>
          <a:off x="5844541" y="4654062"/>
          <a:ext cx="2865686" cy="365760"/>
        </p:xfrm>
        <a:graphic>
          <a:graphicData uri="http://schemas.openxmlformats.org/drawingml/2006/table">
            <a:tbl>
              <a:tblPr firstRow="1" bandRow="1">
                <a:tableStyleId>{5C22544A-7EE6-4342-B048-85BDC9FD1C3A}</a:tableStyleId>
              </a:tblPr>
              <a:tblGrid>
                <a:gridCol w="1435447">
                  <a:extLst>
                    <a:ext uri="{9D8B030D-6E8A-4147-A177-3AD203B41FA5}">
                      <a16:colId xmlns:a16="http://schemas.microsoft.com/office/drawing/2014/main" val="1536392475"/>
                    </a:ext>
                  </a:extLst>
                </a:gridCol>
                <a:gridCol w="1430239">
                  <a:extLst>
                    <a:ext uri="{9D8B030D-6E8A-4147-A177-3AD203B41FA5}">
                      <a16:colId xmlns:a16="http://schemas.microsoft.com/office/drawing/2014/main" val="2214776749"/>
                    </a:ext>
                  </a:extLst>
                </a:gridCol>
              </a:tblGrid>
              <a:tr h="345915">
                <a:tc>
                  <a:txBody>
                    <a:bodyPr/>
                    <a:lstStyle/>
                    <a:p>
                      <a:r>
                        <a:rPr lang="en-US" dirty="0"/>
                        <a:t>With KAP </a:t>
                      </a:r>
                    </a:p>
                  </a:txBody>
                  <a:tcPr/>
                </a:tc>
                <a:tc>
                  <a:txBody>
                    <a:bodyPr/>
                    <a:lstStyle/>
                    <a:p>
                      <a:r>
                        <a:rPr lang="en-US" dirty="0"/>
                        <a:t>Total </a:t>
                      </a:r>
                    </a:p>
                  </a:txBody>
                  <a:tcPr/>
                </a:tc>
                <a:extLst>
                  <a:ext uri="{0D108BD9-81ED-4DB2-BD59-A6C34878D82A}">
                    <a16:rowId xmlns:a16="http://schemas.microsoft.com/office/drawing/2014/main" val="303933440"/>
                  </a:ext>
                </a:extLst>
              </a:tr>
            </a:tbl>
          </a:graphicData>
        </a:graphic>
      </p:graphicFrame>
      <p:sp>
        <p:nvSpPr>
          <p:cNvPr id="43" name="Rectangle 42">
            <a:extLst>
              <a:ext uri="{FF2B5EF4-FFF2-40B4-BE49-F238E27FC236}">
                <a16:creationId xmlns:a16="http://schemas.microsoft.com/office/drawing/2014/main" id="{84FF8508-52C0-41FD-A315-367C17C7B1F7}"/>
              </a:ext>
            </a:extLst>
          </p:cNvPr>
          <p:cNvSpPr/>
          <p:nvPr/>
        </p:nvSpPr>
        <p:spPr>
          <a:xfrm>
            <a:off x="5230027" y="1813015"/>
            <a:ext cx="4978479" cy="369332"/>
          </a:xfrm>
          <a:prstGeom prst="rect">
            <a:avLst/>
          </a:prstGeom>
        </p:spPr>
        <p:txBody>
          <a:bodyPr wrap="none">
            <a:spAutoFit/>
          </a:bodyPr>
          <a:lstStyle/>
          <a:p>
            <a:pPr marL="285750" indent="-285750">
              <a:buFont typeface="Wingdings" panose="05000000000000000000" pitchFamily="2" charset="2"/>
              <a:buChar char="Ø"/>
            </a:pPr>
            <a:r>
              <a:rPr lang="en-US" dirty="0"/>
              <a:t>Let us take the worries of planning &amp; scheduling</a:t>
            </a:r>
          </a:p>
        </p:txBody>
      </p:sp>
      <p:sp>
        <p:nvSpPr>
          <p:cNvPr id="44" name="Rectangle 43">
            <a:extLst>
              <a:ext uri="{FF2B5EF4-FFF2-40B4-BE49-F238E27FC236}">
                <a16:creationId xmlns:a16="http://schemas.microsoft.com/office/drawing/2014/main" id="{51FB2896-3E8E-4B03-B36C-63AA7B233849}"/>
              </a:ext>
            </a:extLst>
          </p:cNvPr>
          <p:cNvSpPr/>
          <p:nvPr/>
        </p:nvSpPr>
        <p:spPr>
          <a:xfrm>
            <a:off x="5741165" y="2413866"/>
            <a:ext cx="3887154" cy="369332"/>
          </a:xfrm>
          <a:prstGeom prst="rect">
            <a:avLst/>
          </a:prstGeom>
        </p:spPr>
        <p:txBody>
          <a:bodyPr wrap="none">
            <a:spAutoFit/>
          </a:bodyPr>
          <a:lstStyle/>
          <a:p>
            <a:pPr marL="285750" indent="-285750">
              <a:buFont typeface="Wingdings" panose="05000000000000000000" pitchFamily="2" charset="2"/>
              <a:buChar char="Ø"/>
            </a:pPr>
            <a:r>
              <a:rPr lang="en-US" dirty="0"/>
              <a:t>Leverage our planning &amp; scheduling </a:t>
            </a:r>
          </a:p>
        </p:txBody>
      </p:sp>
      <p:sp>
        <p:nvSpPr>
          <p:cNvPr id="45" name="Rectangle 44">
            <a:extLst>
              <a:ext uri="{FF2B5EF4-FFF2-40B4-BE49-F238E27FC236}">
                <a16:creationId xmlns:a16="http://schemas.microsoft.com/office/drawing/2014/main" id="{EBD1166E-5591-4B29-92D5-B754ED6AD912}"/>
              </a:ext>
            </a:extLst>
          </p:cNvPr>
          <p:cNvSpPr/>
          <p:nvPr/>
        </p:nvSpPr>
        <p:spPr>
          <a:xfrm>
            <a:off x="6110550" y="2682709"/>
            <a:ext cx="1604029" cy="369332"/>
          </a:xfrm>
          <a:prstGeom prst="rect">
            <a:avLst/>
          </a:prstGeom>
        </p:spPr>
        <p:txBody>
          <a:bodyPr wrap="none">
            <a:spAutoFit/>
          </a:bodyPr>
          <a:lstStyle/>
          <a:p>
            <a:r>
              <a:rPr lang="en-US" dirty="0"/>
              <a:t>experts &amp; tools</a:t>
            </a:r>
          </a:p>
        </p:txBody>
      </p:sp>
      <p:sp>
        <p:nvSpPr>
          <p:cNvPr id="34" name="TextBox 33">
            <a:extLst>
              <a:ext uri="{FF2B5EF4-FFF2-40B4-BE49-F238E27FC236}">
                <a16:creationId xmlns:a16="http://schemas.microsoft.com/office/drawing/2014/main" id="{D243E766-BC80-4A80-89FD-481E43B7B05B}"/>
              </a:ext>
            </a:extLst>
          </p:cNvPr>
          <p:cNvSpPr txBox="1"/>
          <p:nvPr/>
        </p:nvSpPr>
        <p:spPr>
          <a:xfrm>
            <a:off x="4578041" y="6264768"/>
            <a:ext cx="2862427" cy="400110"/>
          </a:xfrm>
          <a:prstGeom prst="rect">
            <a:avLst/>
          </a:prstGeom>
          <a:noFill/>
        </p:spPr>
        <p:txBody>
          <a:bodyPr wrap="square" rtlCol="0">
            <a:spAutoFit/>
          </a:bodyPr>
          <a:lstStyle/>
          <a:p>
            <a:pPr algn="ctr"/>
            <a:r>
              <a:rPr lang="en-US" sz="2000" dirty="0"/>
              <a:t>RPS@KAP.US.COM</a:t>
            </a:r>
          </a:p>
        </p:txBody>
      </p:sp>
    </p:spTree>
    <p:extLst>
      <p:ext uri="{BB962C8B-B14F-4D97-AF65-F5344CB8AC3E}">
        <p14:creationId xmlns:p14="http://schemas.microsoft.com/office/powerpoint/2010/main" val="1036903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40D966-6F02-4793-BA89-4AFD390F912A}"/>
              </a:ext>
            </a:extLst>
          </p:cNvPr>
          <p:cNvPicPr>
            <a:picLocks noChangeAspect="1"/>
          </p:cNvPicPr>
          <p:nvPr/>
        </p:nvPicPr>
        <p:blipFill>
          <a:blip r:embed="rId2">
            <a:duotone>
              <a:schemeClr val="accent1">
                <a:shade val="45000"/>
                <a:satMod val="135000"/>
              </a:schemeClr>
              <a:prstClr val="white"/>
            </a:duotone>
          </a:blip>
          <a:stretch>
            <a:fillRect/>
          </a:stretch>
        </p:blipFill>
        <p:spPr>
          <a:xfrm>
            <a:off x="-152400" y="0"/>
            <a:ext cx="12329160" cy="6857999"/>
          </a:xfrm>
          <a:prstGeom prst="rect">
            <a:avLst/>
          </a:prstGeom>
        </p:spPr>
      </p:pic>
      <p:sp>
        <p:nvSpPr>
          <p:cNvPr id="45" name="Rectangle 44">
            <a:extLst>
              <a:ext uri="{FF2B5EF4-FFF2-40B4-BE49-F238E27FC236}">
                <a16:creationId xmlns:a16="http://schemas.microsoft.com/office/drawing/2014/main" id="{95C1F55F-5627-40A1-A41D-F54E11D2A855}"/>
              </a:ext>
            </a:extLst>
          </p:cNvPr>
          <p:cNvSpPr/>
          <p:nvPr/>
        </p:nvSpPr>
        <p:spPr>
          <a:xfrm>
            <a:off x="6013998" y="124737"/>
            <a:ext cx="5926974" cy="584775"/>
          </a:xfrm>
          <a:prstGeom prst="rect">
            <a:avLst/>
          </a:prstGeom>
          <a:solidFill>
            <a:srgbClr val="062F8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en-US" sz="3200" b="1" dirty="0">
                <a:solidFill>
                  <a:srgbClr val="F7F7F7"/>
                </a:solidFill>
              </a:rPr>
              <a:t>Mitigated Risks</a:t>
            </a:r>
          </a:p>
        </p:txBody>
      </p:sp>
      <p:grpSp>
        <p:nvGrpSpPr>
          <p:cNvPr id="11" name="Group 10">
            <a:extLst>
              <a:ext uri="{FF2B5EF4-FFF2-40B4-BE49-F238E27FC236}">
                <a16:creationId xmlns:a16="http://schemas.microsoft.com/office/drawing/2014/main" id="{DB358A40-7692-49A3-BC50-C8D79CFEBADF}"/>
              </a:ext>
            </a:extLst>
          </p:cNvPr>
          <p:cNvGrpSpPr/>
          <p:nvPr/>
        </p:nvGrpSpPr>
        <p:grpSpPr>
          <a:xfrm>
            <a:off x="-1197927" y="-59469"/>
            <a:ext cx="10865350" cy="7177927"/>
            <a:chOff x="-1197927" y="-59469"/>
            <a:chExt cx="10865350" cy="7177927"/>
          </a:xfrm>
        </p:grpSpPr>
        <p:sp>
          <p:nvSpPr>
            <p:cNvPr id="4" name="Block Arc 3">
              <a:extLst>
                <a:ext uri="{FF2B5EF4-FFF2-40B4-BE49-F238E27FC236}">
                  <a16:creationId xmlns:a16="http://schemas.microsoft.com/office/drawing/2014/main" id="{2D30939D-7BAB-4EB5-8569-0029344FA1A4}"/>
                </a:ext>
              </a:extLst>
            </p:cNvPr>
            <p:cNvSpPr/>
            <p:nvPr/>
          </p:nvSpPr>
          <p:spPr>
            <a:xfrm rot="20901423">
              <a:off x="-1197927" y="-59469"/>
              <a:ext cx="4623159" cy="7177927"/>
            </a:xfrm>
            <a:prstGeom prst="blockArc">
              <a:avLst>
                <a:gd name="adj1" fmla="val 18455621"/>
                <a:gd name="adj2" fmla="val 2744047"/>
                <a:gd name="adj3" fmla="val 2784"/>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grpSp>
          <p:nvGrpSpPr>
            <p:cNvPr id="2" name="Group 1">
              <a:extLst>
                <a:ext uri="{FF2B5EF4-FFF2-40B4-BE49-F238E27FC236}">
                  <a16:creationId xmlns:a16="http://schemas.microsoft.com/office/drawing/2014/main" id="{3D5D2C46-B09F-47DD-9D6D-BCA1BBA8F3EC}"/>
                </a:ext>
              </a:extLst>
            </p:cNvPr>
            <p:cNvGrpSpPr/>
            <p:nvPr/>
          </p:nvGrpSpPr>
          <p:grpSpPr>
            <a:xfrm>
              <a:off x="2524576" y="1110266"/>
              <a:ext cx="7142847" cy="3543193"/>
              <a:chOff x="1627080" y="1131759"/>
              <a:chExt cx="7142847" cy="3543193"/>
            </a:xfrm>
          </p:grpSpPr>
          <p:sp>
            <p:nvSpPr>
              <p:cNvPr id="5" name="Oval 4">
                <a:extLst>
                  <a:ext uri="{FF2B5EF4-FFF2-40B4-BE49-F238E27FC236}">
                    <a16:creationId xmlns:a16="http://schemas.microsoft.com/office/drawing/2014/main" id="{14DDF060-EEDF-4988-9BF7-DF5C80C3C6BA}"/>
                  </a:ext>
                </a:extLst>
              </p:cNvPr>
              <p:cNvSpPr/>
              <p:nvPr/>
            </p:nvSpPr>
            <p:spPr>
              <a:xfrm>
                <a:off x="1627080" y="1287563"/>
                <a:ext cx="288032" cy="28803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ln w="0"/>
                  <a:solidFill>
                    <a:schemeClr val="tx1"/>
                  </a:solidFill>
                  <a:effectLst>
                    <a:outerShdw blurRad="38100" dist="19050" dir="2700000" algn="tl" rotWithShape="0">
                      <a:schemeClr val="dk1">
                        <a:alpha val="40000"/>
                      </a:schemeClr>
                    </a:outerShdw>
                  </a:effectLst>
                </a:endParaRPr>
              </a:p>
            </p:txBody>
          </p:sp>
          <p:sp>
            <p:nvSpPr>
              <p:cNvPr id="6" name="Oval 5">
                <a:extLst>
                  <a:ext uri="{FF2B5EF4-FFF2-40B4-BE49-F238E27FC236}">
                    <a16:creationId xmlns:a16="http://schemas.microsoft.com/office/drawing/2014/main" id="{8FAF1C4F-1585-4324-97C6-A80BBCD98325}"/>
                  </a:ext>
                </a:extLst>
              </p:cNvPr>
              <p:cNvSpPr/>
              <p:nvPr/>
            </p:nvSpPr>
            <p:spPr>
              <a:xfrm>
                <a:off x="2335672" y="3259393"/>
                <a:ext cx="288032" cy="28803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ln w="0"/>
                  <a:solidFill>
                    <a:schemeClr val="tx1"/>
                  </a:solidFill>
                  <a:effectLst>
                    <a:outerShdw blurRad="38100" dist="19050" dir="2700000" algn="tl" rotWithShape="0">
                      <a:schemeClr val="dk1">
                        <a:alpha val="40000"/>
                      </a:schemeClr>
                    </a:outerShdw>
                  </a:effectLst>
                </a:endParaRPr>
              </a:p>
            </p:txBody>
          </p:sp>
          <p:sp>
            <p:nvSpPr>
              <p:cNvPr id="7" name="Oval 6">
                <a:extLst>
                  <a:ext uri="{FF2B5EF4-FFF2-40B4-BE49-F238E27FC236}">
                    <a16:creationId xmlns:a16="http://schemas.microsoft.com/office/drawing/2014/main" id="{A137CBE5-6FD2-4BFF-9EC9-16F2B14D4873}"/>
                  </a:ext>
                </a:extLst>
              </p:cNvPr>
              <p:cNvSpPr/>
              <p:nvPr/>
            </p:nvSpPr>
            <p:spPr>
              <a:xfrm>
                <a:off x="2358646" y="3814977"/>
                <a:ext cx="288032" cy="28803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ln w="0"/>
                  <a:solidFill>
                    <a:schemeClr val="tx1"/>
                  </a:solidFill>
                  <a:effectLst>
                    <a:outerShdw blurRad="38100" dist="19050" dir="2700000" algn="tl" rotWithShape="0">
                      <a:schemeClr val="dk1">
                        <a:alpha val="40000"/>
                      </a:schemeClr>
                    </a:outerShdw>
                  </a:effectLst>
                </a:endParaRPr>
              </a:p>
            </p:txBody>
          </p:sp>
          <p:sp>
            <p:nvSpPr>
              <p:cNvPr id="8" name="Oval 7">
                <a:extLst>
                  <a:ext uri="{FF2B5EF4-FFF2-40B4-BE49-F238E27FC236}">
                    <a16:creationId xmlns:a16="http://schemas.microsoft.com/office/drawing/2014/main" id="{554C6482-C76F-45F7-B58F-789F906C3898}"/>
                  </a:ext>
                </a:extLst>
              </p:cNvPr>
              <p:cNvSpPr/>
              <p:nvPr/>
            </p:nvSpPr>
            <p:spPr>
              <a:xfrm>
                <a:off x="2108219" y="2242979"/>
                <a:ext cx="288032" cy="28803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ln w="0"/>
                  <a:solidFill>
                    <a:schemeClr val="tx1"/>
                  </a:solidFill>
                  <a:effectLst>
                    <a:outerShdw blurRad="38100" dist="19050" dir="2700000" algn="tl" rotWithShape="0">
                      <a:schemeClr val="dk1">
                        <a:alpha val="40000"/>
                      </a:schemeClr>
                    </a:outerShdw>
                  </a:effectLst>
                </a:endParaRPr>
              </a:p>
            </p:txBody>
          </p:sp>
          <p:sp>
            <p:nvSpPr>
              <p:cNvPr id="12" name="TextBox 11">
                <a:extLst>
                  <a:ext uri="{FF2B5EF4-FFF2-40B4-BE49-F238E27FC236}">
                    <a16:creationId xmlns:a16="http://schemas.microsoft.com/office/drawing/2014/main" id="{28161E3B-C131-425F-89F5-A4EE74B71014}"/>
                  </a:ext>
                </a:extLst>
              </p:cNvPr>
              <p:cNvSpPr txBox="1"/>
              <p:nvPr/>
            </p:nvSpPr>
            <p:spPr>
              <a:xfrm>
                <a:off x="2123949" y="1131759"/>
                <a:ext cx="4623159" cy="307777"/>
              </a:xfrm>
              <a:prstGeom prst="rect">
                <a:avLst/>
              </a:prstGeom>
              <a:noFill/>
            </p:spPr>
            <p:txBody>
              <a:bodyPr wrap="square" rtlCol="0">
                <a:spAutoFit/>
              </a:bodyPr>
              <a:lstStyle/>
              <a:p>
                <a:r>
                  <a:rPr lang="en-US" altLang="ko-KR" sz="1400" dirty="0">
                    <a:ln w="0"/>
                    <a:effectLst>
                      <a:outerShdw blurRad="38100" dist="19050" dir="2700000" algn="tl" rotWithShape="0">
                        <a:schemeClr val="dk1">
                          <a:alpha val="40000"/>
                        </a:schemeClr>
                      </a:outerShdw>
                    </a:effectLst>
                    <a:cs typeface="Arial" pitchFamily="34" charset="0"/>
                  </a:rPr>
                  <a:t>Safety</a:t>
                </a:r>
                <a:endParaRPr lang="ko-KR" altLang="en-US" sz="1400" dirty="0">
                  <a:ln w="0"/>
                  <a:effectLst>
                    <a:outerShdw blurRad="38100" dist="19050" dir="2700000" algn="tl" rotWithShape="0">
                      <a:schemeClr val="dk1">
                        <a:alpha val="40000"/>
                      </a:schemeClr>
                    </a:outerShdw>
                  </a:effectLst>
                  <a:cs typeface="Arial" pitchFamily="34" charset="0"/>
                </a:endParaRPr>
              </a:p>
            </p:txBody>
          </p:sp>
          <p:cxnSp>
            <p:nvCxnSpPr>
              <p:cNvPr id="39" name="Straight Connector 38">
                <a:extLst>
                  <a:ext uri="{FF2B5EF4-FFF2-40B4-BE49-F238E27FC236}">
                    <a16:creationId xmlns:a16="http://schemas.microsoft.com/office/drawing/2014/main" id="{2E415DC2-66BA-45E0-A613-AD5B685BB9FA}"/>
                  </a:ext>
                </a:extLst>
              </p:cNvPr>
              <p:cNvCxnSpPr>
                <a:cxnSpLocks/>
              </p:cNvCxnSpPr>
              <p:nvPr/>
            </p:nvCxnSpPr>
            <p:spPr>
              <a:xfrm>
                <a:off x="2137804" y="1484997"/>
                <a:ext cx="4623159" cy="7090"/>
              </a:xfrm>
              <a:prstGeom prst="line">
                <a:avLst/>
              </a:prstGeom>
              <a:solidFill>
                <a:schemeClr val="accent1">
                  <a:lumMod val="75000"/>
                </a:schemeClr>
              </a:solidFill>
              <a:ln w="19050">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AD89196-494B-4490-A63F-DC650A20B2E9}"/>
                  </a:ext>
                </a:extLst>
              </p:cNvPr>
              <p:cNvSpPr txBox="1"/>
              <p:nvPr/>
            </p:nvSpPr>
            <p:spPr>
              <a:xfrm>
                <a:off x="2533963" y="2101155"/>
                <a:ext cx="6235964" cy="523220"/>
              </a:xfrm>
              <a:prstGeom prst="rect">
                <a:avLst/>
              </a:prstGeom>
              <a:noFill/>
            </p:spPr>
            <p:txBody>
              <a:bodyPr wrap="square" rtlCol="0">
                <a:spAutoFit/>
              </a:bodyPr>
              <a:lstStyle/>
              <a:p>
                <a:r>
                  <a:rPr lang="en-US" altLang="ko-KR" sz="1400" dirty="0">
                    <a:ln w="0"/>
                    <a:effectLst>
                      <a:outerShdw blurRad="38100" dist="19050" dir="2700000" algn="tl" rotWithShape="0">
                        <a:schemeClr val="dk1">
                          <a:alpha val="40000"/>
                        </a:schemeClr>
                      </a:outerShdw>
                    </a:effectLst>
                    <a:cs typeface="Arial" pitchFamily="34" charset="0"/>
                  </a:rPr>
                  <a:t>COVID - 19 / Pandemic </a:t>
                </a:r>
                <a:endParaRPr lang="ko-KR" altLang="en-US" sz="1400" dirty="0">
                  <a:ln w="0"/>
                  <a:effectLst>
                    <a:outerShdw blurRad="38100" dist="19050" dir="2700000" algn="tl" rotWithShape="0">
                      <a:schemeClr val="dk1">
                        <a:alpha val="40000"/>
                      </a:schemeClr>
                    </a:outerShdw>
                  </a:effectLst>
                  <a:cs typeface="Arial" pitchFamily="34" charset="0"/>
                </a:endParaRPr>
              </a:p>
              <a:p>
                <a:endParaRPr lang="ko-KR" altLang="en-US" sz="1400" dirty="0">
                  <a:ln w="0"/>
                  <a:effectLst>
                    <a:outerShdw blurRad="38100" dist="19050" dir="2700000" algn="tl" rotWithShape="0">
                      <a:schemeClr val="dk1">
                        <a:alpha val="40000"/>
                      </a:schemeClr>
                    </a:outerShdw>
                  </a:effectLst>
                  <a:cs typeface="Arial" pitchFamily="34" charset="0"/>
                </a:endParaRPr>
              </a:p>
            </p:txBody>
          </p:sp>
          <p:cxnSp>
            <p:nvCxnSpPr>
              <p:cNvPr id="40" name="Straight Connector 39">
                <a:extLst>
                  <a:ext uri="{FF2B5EF4-FFF2-40B4-BE49-F238E27FC236}">
                    <a16:creationId xmlns:a16="http://schemas.microsoft.com/office/drawing/2014/main" id="{C62477C7-A17E-485E-A9D8-0FE0ED832BA9}"/>
                  </a:ext>
                </a:extLst>
              </p:cNvPr>
              <p:cNvCxnSpPr>
                <a:cxnSpLocks/>
              </p:cNvCxnSpPr>
              <p:nvPr/>
            </p:nvCxnSpPr>
            <p:spPr>
              <a:xfrm>
                <a:off x="2579827" y="2428326"/>
                <a:ext cx="4623159" cy="7090"/>
              </a:xfrm>
              <a:prstGeom prst="line">
                <a:avLst/>
              </a:prstGeom>
              <a:solidFill>
                <a:schemeClr val="accent1">
                  <a:lumMod val="75000"/>
                </a:schemeClr>
              </a:solidFill>
              <a:ln w="19050">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0D1F280-B7BD-4C25-B944-D0F7FD13AD3A}"/>
                  </a:ext>
                </a:extLst>
              </p:cNvPr>
              <p:cNvSpPr txBox="1"/>
              <p:nvPr/>
            </p:nvSpPr>
            <p:spPr>
              <a:xfrm>
                <a:off x="2850887" y="3134676"/>
                <a:ext cx="4623159" cy="307777"/>
              </a:xfrm>
              <a:prstGeom prst="rect">
                <a:avLst/>
              </a:prstGeom>
              <a:noFill/>
            </p:spPr>
            <p:txBody>
              <a:bodyPr wrap="square" rtlCol="0">
                <a:spAutoFit/>
              </a:bodyPr>
              <a:lstStyle/>
              <a:p>
                <a:r>
                  <a:rPr lang="en-US" altLang="ko-KR" sz="1400" dirty="0">
                    <a:ln w="0"/>
                    <a:effectLst>
                      <a:outerShdw blurRad="38100" dist="19050" dir="2700000" algn="tl" rotWithShape="0">
                        <a:schemeClr val="dk1">
                          <a:alpha val="40000"/>
                        </a:schemeClr>
                      </a:outerShdw>
                    </a:effectLst>
                    <a:cs typeface="Arial" pitchFamily="34" charset="0"/>
                  </a:rPr>
                  <a:t>Facility Issues (parking lots, offices, etc..) </a:t>
                </a:r>
                <a:endParaRPr lang="ko-KR" altLang="en-US" sz="1400" dirty="0">
                  <a:ln w="0"/>
                  <a:effectLst>
                    <a:outerShdw blurRad="38100" dist="19050" dir="2700000" algn="tl" rotWithShape="0">
                      <a:schemeClr val="dk1">
                        <a:alpha val="40000"/>
                      </a:schemeClr>
                    </a:outerShdw>
                  </a:effectLst>
                  <a:cs typeface="Arial" pitchFamily="34" charset="0"/>
                </a:endParaRPr>
              </a:p>
            </p:txBody>
          </p:sp>
          <p:cxnSp>
            <p:nvCxnSpPr>
              <p:cNvPr id="41" name="Straight Connector 40">
                <a:extLst>
                  <a:ext uri="{FF2B5EF4-FFF2-40B4-BE49-F238E27FC236}">
                    <a16:creationId xmlns:a16="http://schemas.microsoft.com/office/drawing/2014/main" id="{E06828D3-8C27-4CD4-A49E-B9FD18921677}"/>
                  </a:ext>
                </a:extLst>
              </p:cNvPr>
              <p:cNvCxnSpPr>
                <a:cxnSpLocks/>
              </p:cNvCxnSpPr>
              <p:nvPr/>
            </p:nvCxnSpPr>
            <p:spPr>
              <a:xfrm>
                <a:off x="2850887" y="3461638"/>
                <a:ext cx="4623159" cy="7090"/>
              </a:xfrm>
              <a:prstGeom prst="line">
                <a:avLst/>
              </a:prstGeom>
              <a:solidFill>
                <a:schemeClr val="accent1">
                  <a:lumMod val="75000"/>
                </a:schemeClr>
              </a:solidFill>
              <a:ln w="19050">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F406B6B4-207D-4597-9EE9-AE5D2EEF0BE9}"/>
                  </a:ext>
                </a:extLst>
              </p:cNvPr>
              <p:cNvSpPr txBox="1"/>
              <p:nvPr/>
            </p:nvSpPr>
            <p:spPr>
              <a:xfrm>
                <a:off x="2898565" y="3665212"/>
                <a:ext cx="4623159" cy="523220"/>
              </a:xfrm>
              <a:prstGeom prst="rect">
                <a:avLst/>
              </a:prstGeom>
              <a:noFill/>
            </p:spPr>
            <p:txBody>
              <a:bodyPr wrap="square" rtlCol="0">
                <a:spAutoFit/>
              </a:bodyPr>
              <a:lstStyle/>
              <a:p>
                <a:r>
                  <a:rPr lang="en-US" altLang="ko-KR" sz="1400" dirty="0">
                    <a:ln w="0"/>
                    <a:effectLst>
                      <a:outerShdw blurRad="38100" dist="19050" dir="2700000" algn="tl" rotWithShape="0">
                        <a:schemeClr val="dk1">
                          <a:alpha val="40000"/>
                        </a:schemeClr>
                      </a:outerShdw>
                    </a:effectLst>
                    <a:cs typeface="Arial" pitchFamily="34" charset="0"/>
                  </a:rPr>
                  <a:t>Human Resource and Co-employment</a:t>
                </a:r>
                <a:endParaRPr lang="ko-KR" altLang="en-US" sz="1400" dirty="0">
                  <a:ln w="0"/>
                  <a:effectLst>
                    <a:outerShdw blurRad="38100" dist="19050" dir="2700000" algn="tl" rotWithShape="0">
                      <a:schemeClr val="dk1">
                        <a:alpha val="40000"/>
                      </a:schemeClr>
                    </a:outerShdw>
                  </a:effectLst>
                  <a:cs typeface="Arial" pitchFamily="34" charset="0"/>
                </a:endParaRPr>
              </a:p>
              <a:p>
                <a:endParaRPr lang="ko-KR" altLang="en-US" sz="1400" dirty="0">
                  <a:ln w="0"/>
                  <a:effectLst>
                    <a:outerShdw blurRad="38100" dist="19050" dir="2700000" algn="tl" rotWithShape="0">
                      <a:schemeClr val="dk1">
                        <a:alpha val="40000"/>
                      </a:schemeClr>
                    </a:outerShdw>
                  </a:effectLst>
                  <a:cs typeface="Arial" pitchFamily="34" charset="0"/>
                </a:endParaRPr>
              </a:p>
            </p:txBody>
          </p:sp>
          <p:cxnSp>
            <p:nvCxnSpPr>
              <p:cNvPr id="43" name="Straight Connector 42">
                <a:extLst>
                  <a:ext uri="{FF2B5EF4-FFF2-40B4-BE49-F238E27FC236}">
                    <a16:creationId xmlns:a16="http://schemas.microsoft.com/office/drawing/2014/main" id="{ECD8B808-BE47-4D6E-806F-99BAC33E5555}"/>
                  </a:ext>
                </a:extLst>
              </p:cNvPr>
              <p:cNvCxnSpPr>
                <a:cxnSpLocks/>
              </p:cNvCxnSpPr>
              <p:nvPr/>
            </p:nvCxnSpPr>
            <p:spPr>
              <a:xfrm>
                <a:off x="2874815" y="4015924"/>
                <a:ext cx="4623159" cy="7090"/>
              </a:xfrm>
              <a:prstGeom prst="line">
                <a:avLst/>
              </a:prstGeom>
              <a:solidFill>
                <a:schemeClr val="accent1">
                  <a:lumMod val="75000"/>
                </a:schemeClr>
              </a:solidFill>
              <a:ln w="19050">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FDE76989-4B94-8F40-A26F-8709D7190138}"/>
                  </a:ext>
                </a:extLst>
              </p:cNvPr>
              <p:cNvSpPr/>
              <p:nvPr/>
            </p:nvSpPr>
            <p:spPr>
              <a:xfrm>
                <a:off x="1904944" y="1743373"/>
                <a:ext cx="288032" cy="28803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ln w="0"/>
                  <a:solidFill>
                    <a:schemeClr val="tx1"/>
                  </a:solidFill>
                  <a:effectLst>
                    <a:outerShdw blurRad="38100" dist="19050" dir="2700000" algn="tl" rotWithShape="0">
                      <a:schemeClr val="dk1">
                        <a:alpha val="40000"/>
                      </a:schemeClr>
                    </a:outerShdw>
                  </a:effectLst>
                </a:endParaRPr>
              </a:p>
            </p:txBody>
          </p:sp>
          <p:sp>
            <p:nvSpPr>
              <p:cNvPr id="49" name="TextBox 48">
                <a:extLst>
                  <a:ext uri="{FF2B5EF4-FFF2-40B4-BE49-F238E27FC236}">
                    <a16:creationId xmlns:a16="http://schemas.microsoft.com/office/drawing/2014/main" id="{5A21BC74-A013-044A-82D0-6D6FFA0E20D8}"/>
                  </a:ext>
                </a:extLst>
              </p:cNvPr>
              <p:cNvSpPr txBox="1"/>
              <p:nvPr/>
            </p:nvSpPr>
            <p:spPr>
              <a:xfrm>
                <a:off x="2370521" y="1597840"/>
                <a:ext cx="4623159" cy="523220"/>
              </a:xfrm>
              <a:prstGeom prst="rect">
                <a:avLst/>
              </a:prstGeom>
              <a:noFill/>
            </p:spPr>
            <p:txBody>
              <a:bodyPr wrap="square" rtlCol="0">
                <a:spAutoFit/>
              </a:bodyPr>
              <a:lstStyle/>
              <a:p>
                <a:r>
                  <a:rPr lang="en-US" altLang="ko-KR" sz="1400" dirty="0">
                    <a:ln w="0"/>
                    <a:effectLst>
                      <a:outerShdw blurRad="38100" dist="19050" dir="2700000" algn="tl" rotWithShape="0">
                        <a:schemeClr val="dk1">
                          <a:alpha val="40000"/>
                        </a:schemeClr>
                      </a:outerShdw>
                    </a:effectLst>
                    <a:cs typeface="Arial" pitchFamily="34" charset="0"/>
                  </a:rPr>
                  <a:t>  Planning Cost (fixed price)</a:t>
                </a:r>
                <a:endParaRPr lang="ko-KR" altLang="en-US" sz="1400" dirty="0">
                  <a:ln w="0"/>
                  <a:effectLst>
                    <a:outerShdw blurRad="38100" dist="19050" dir="2700000" algn="tl" rotWithShape="0">
                      <a:schemeClr val="dk1">
                        <a:alpha val="40000"/>
                      </a:schemeClr>
                    </a:outerShdw>
                  </a:effectLst>
                  <a:cs typeface="Arial" pitchFamily="34" charset="0"/>
                </a:endParaRPr>
              </a:p>
              <a:p>
                <a:endParaRPr lang="ko-KR" altLang="en-US" sz="1400" dirty="0">
                  <a:ln w="0"/>
                  <a:effectLst>
                    <a:outerShdw blurRad="38100" dist="19050" dir="2700000" algn="tl" rotWithShape="0">
                      <a:schemeClr val="dk1">
                        <a:alpha val="40000"/>
                      </a:schemeClr>
                    </a:outerShdw>
                  </a:effectLst>
                  <a:cs typeface="Arial" pitchFamily="34" charset="0"/>
                </a:endParaRPr>
              </a:p>
            </p:txBody>
          </p:sp>
          <p:cxnSp>
            <p:nvCxnSpPr>
              <p:cNvPr id="50" name="Straight Connector 49">
                <a:extLst>
                  <a:ext uri="{FF2B5EF4-FFF2-40B4-BE49-F238E27FC236}">
                    <a16:creationId xmlns:a16="http://schemas.microsoft.com/office/drawing/2014/main" id="{1DA34018-D043-E641-910E-32AA78DF9DBF}"/>
                  </a:ext>
                </a:extLst>
              </p:cNvPr>
              <p:cNvCxnSpPr>
                <a:cxnSpLocks/>
              </p:cNvCxnSpPr>
              <p:nvPr/>
            </p:nvCxnSpPr>
            <p:spPr>
              <a:xfrm>
                <a:off x="2370521" y="1923368"/>
                <a:ext cx="4623159" cy="7090"/>
              </a:xfrm>
              <a:prstGeom prst="line">
                <a:avLst/>
              </a:prstGeom>
              <a:solidFill>
                <a:schemeClr val="accent1">
                  <a:lumMod val="75000"/>
                </a:schemeClr>
              </a:solidFill>
              <a:ln w="19050">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51" name="Oval 50">
                <a:extLst>
                  <a:ext uri="{FF2B5EF4-FFF2-40B4-BE49-F238E27FC236}">
                    <a16:creationId xmlns:a16="http://schemas.microsoft.com/office/drawing/2014/main" id="{35B50F5A-F51D-7741-8080-A057A36BA445}"/>
                  </a:ext>
                </a:extLst>
              </p:cNvPr>
              <p:cNvSpPr/>
              <p:nvPr/>
            </p:nvSpPr>
            <p:spPr>
              <a:xfrm>
                <a:off x="2258291" y="2732425"/>
                <a:ext cx="288032" cy="28803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ln w="0"/>
                  <a:solidFill>
                    <a:schemeClr val="tx1"/>
                  </a:solidFill>
                  <a:effectLst>
                    <a:outerShdw blurRad="38100" dist="19050" dir="2700000" algn="tl" rotWithShape="0">
                      <a:schemeClr val="dk1">
                        <a:alpha val="40000"/>
                      </a:schemeClr>
                    </a:outerShdw>
                  </a:effectLst>
                </a:endParaRPr>
              </a:p>
            </p:txBody>
          </p:sp>
          <p:cxnSp>
            <p:nvCxnSpPr>
              <p:cNvPr id="52" name="Straight Connector 51">
                <a:extLst>
                  <a:ext uri="{FF2B5EF4-FFF2-40B4-BE49-F238E27FC236}">
                    <a16:creationId xmlns:a16="http://schemas.microsoft.com/office/drawing/2014/main" id="{B79BE34E-DB49-1147-923E-C11DF2DFA560}"/>
                  </a:ext>
                </a:extLst>
              </p:cNvPr>
              <p:cNvCxnSpPr>
                <a:cxnSpLocks/>
              </p:cNvCxnSpPr>
              <p:nvPr/>
            </p:nvCxnSpPr>
            <p:spPr>
              <a:xfrm>
                <a:off x="2740947" y="2906239"/>
                <a:ext cx="4623159" cy="7090"/>
              </a:xfrm>
              <a:prstGeom prst="line">
                <a:avLst/>
              </a:prstGeom>
              <a:solidFill>
                <a:schemeClr val="accent1">
                  <a:lumMod val="75000"/>
                </a:schemeClr>
              </a:solidFill>
              <a:ln w="19050">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CF098AC0-A3D4-4945-8595-83D9B9BF02DF}"/>
                  </a:ext>
                </a:extLst>
              </p:cNvPr>
              <p:cNvSpPr txBox="1"/>
              <p:nvPr/>
            </p:nvSpPr>
            <p:spPr>
              <a:xfrm>
                <a:off x="2735718" y="2575523"/>
                <a:ext cx="4623159" cy="307777"/>
              </a:xfrm>
              <a:prstGeom prst="rect">
                <a:avLst/>
              </a:prstGeom>
              <a:noFill/>
            </p:spPr>
            <p:txBody>
              <a:bodyPr wrap="square" rtlCol="0">
                <a:spAutoFit/>
              </a:bodyPr>
              <a:lstStyle/>
              <a:p>
                <a:r>
                  <a:rPr lang="en-US" altLang="ko-KR" sz="1400" dirty="0">
                    <a:ln w="0"/>
                    <a:effectLst>
                      <a:outerShdw blurRad="38100" dist="19050" dir="2700000" algn="tl" rotWithShape="0">
                        <a:schemeClr val="dk1">
                          <a:alpha val="40000"/>
                        </a:schemeClr>
                      </a:outerShdw>
                    </a:effectLst>
                    <a:cs typeface="Arial" pitchFamily="34" charset="0"/>
                  </a:rPr>
                  <a:t>Plant Upsets and Site Disruptions </a:t>
                </a:r>
                <a:endParaRPr lang="ko-KR" altLang="en-US" sz="1400" dirty="0">
                  <a:ln w="0"/>
                  <a:effectLst>
                    <a:outerShdw blurRad="38100" dist="19050" dir="2700000" algn="tl" rotWithShape="0">
                      <a:schemeClr val="dk1">
                        <a:alpha val="40000"/>
                      </a:schemeClr>
                    </a:outerShdw>
                  </a:effectLst>
                  <a:cs typeface="Arial" pitchFamily="34" charset="0"/>
                </a:endParaRPr>
              </a:p>
            </p:txBody>
          </p:sp>
          <p:sp>
            <p:nvSpPr>
              <p:cNvPr id="60" name="Oval 59">
                <a:extLst>
                  <a:ext uri="{FF2B5EF4-FFF2-40B4-BE49-F238E27FC236}">
                    <a16:creationId xmlns:a16="http://schemas.microsoft.com/office/drawing/2014/main" id="{6C91628C-FC71-6B44-8B05-51FBA3F97061}"/>
                  </a:ext>
                </a:extLst>
              </p:cNvPr>
              <p:cNvSpPr/>
              <p:nvPr/>
            </p:nvSpPr>
            <p:spPr>
              <a:xfrm>
                <a:off x="2335672" y="4386920"/>
                <a:ext cx="288032" cy="288032"/>
              </a:xfrm>
              <a:prstGeom prst="ellipse">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ln w="0"/>
                  <a:solidFill>
                    <a:schemeClr val="tx1"/>
                  </a:solidFill>
                  <a:effectLst>
                    <a:outerShdw blurRad="38100" dist="19050" dir="2700000" algn="tl" rotWithShape="0">
                      <a:schemeClr val="dk1">
                        <a:alpha val="40000"/>
                      </a:schemeClr>
                    </a:outerShdw>
                  </a:effectLst>
                </a:endParaRPr>
              </a:p>
            </p:txBody>
          </p:sp>
          <p:cxnSp>
            <p:nvCxnSpPr>
              <p:cNvPr id="62" name="Straight Connector 61">
                <a:extLst>
                  <a:ext uri="{FF2B5EF4-FFF2-40B4-BE49-F238E27FC236}">
                    <a16:creationId xmlns:a16="http://schemas.microsoft.com/office/drawing/2014/main" id="{6DBAFE3F-736C-2F46-B7D6-8461A304FA22}"/>
                  </a:ext>
                </a:extLst>
              </p:cNvPr>
              <p:cNvCxnSpPr>
                <a:cxnSpLocks/>
              </p:cNvCxnSpPr>
              <p:nvPr/>
            </p:nvCxnSpPr>
            <p:spPr>
              <a:xfrm>
                <a:off x="2834713" y="4578363"/>
                <a:ext cx="4623159" cy="7090"/>
              </a:xfrm>
              <a:prstGeom prst="line">
                <a:avLst/>
              </a:prstGeom>
              <a:solidFill>
                <a:schemeClr val="accent1">
                  <a:lumMod val="75000"/>
                </a:schemeClr>
              </a:solidFill>
              <a:ln w="19050">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7EB63F98-5B8D-4F84-BB79-62138633B2EE}"/>
                  </a:ext>
                </a:extLst>
              </p:cNvPr>
              <p:cNvSpPr txBox="1"/>
              <p:nvPr/>
            </p:nvSpPr>
            <p:spPr>
              <a:xfrm>
                <a:off x="2898565" y="4243264"/>
                <a:ext cx="4623159" cy="307777"/>
              </a:xfrm>
              <a:prstGeom prst="rect">
                <a:avLst/>
              </a:prstGeom>
              <a:noFill/>
            </p:spPr>
            <p:txBody>
              <a:bodyPr wrap="square" rtlCol="0">
                <a:spAutoFit/>
              </a:bodyPr>
              <a:lstStyle/>
              <a:p>
                <a:r>
                  <a:rPr lang="en-US" altLang="ko-KR" sz="1400" dirty="0">
                    <a:ln w="0"/>
                    <a:effectLst>
                      <a:outerShdw blurRad="38100" dist="19050" dir="2700000" algn="tl" rotWithShape="0">
                        <a:schemeClr val="dk1">
                          <a:alpha val="40000"/>
                        </a:schemeClr>
                      </a:outerShdw>
                    </a:effectLst>
                    <a:cs typeface="Arial" pitchFamily="34" charset="0"/>
                  </a:rPr>
                  <a:t>Onboarding Delays (IT, Training, Certification, etc.….)</a:t>
                </a:r>
                <a:endParaRPr lang="ko-KR" altLang="en-US" sz="1400" dirty="0">
                  <a:ln w="0"/>
                  <a:effectLst>
                    <a:outerShdw blurRad="38100" dist="19050" dir="2700000" algn="tl" rotWithShape="0">
                      <a:schemeClr val="dk1">
                        <a:alpha val="40000"/>
                      </a:schemeClr>
                    </a:outerShdw>
                  </a:effectLst>
                  <a:cs typeface="Arial" pitchFamily="34" charset="0"/>
                </a:endParaRPr>
              </a:p>
            </p:txBody>
          </p:sp>
        </p:grpSp>
      </p:grpSp>
      <p:pic>
        <p:nvPicPr>
          <p:cNvPr id="44" name="Picture 43">
            <a:extLst>
              <a:ext uri="{FF2B5EF4-FFF2-40B4-BE49-F238E27FC236}">
                <a16:creationId xmlns:a16="http://schemas.microsoft.com/office/drawing/2014/main" id="{993719BB-E955-49E1-BE2E-B6D1A245D819}"/>
              </a:ext>
            </a:extLst>
          </p:cNvPr>
          <p:cNvPicPr>
            <a:picLocks noChangeAspect="1"/>
          </p:cNvPicPr>
          <p:nvPr/>
        </p:nvPicPr>
        <p:blipFill>
          <a:blip r:embed="rId3"/>
          <a:stretch>
            <a:fillRect/>
          </a:stretch>
        </p:blipFill>
        <p:spPr>
          <a:xfrm>
            <a:off x="9852572" y="5778205"/>
            <a:ext cx="2088400" cy="1006433"/>
          </a:xfrm>
          <a:prstGeom prst="rect">
            <a:avLst/>
          </a:prstGeom>
        </p:spPr>
      </p:pic>
      <p:sp>
        <p:nvSpPr>
          <p:cNvPr id="28" name="TextBox 27">
            <a:extLst>
              <a:ext uri="{FF2B5EF4-FFF2-40B4-BE49-F238E27FC236}">
                <a16:creationId xmlns:a16="http://schemas.microsoft.com/office/drawing/2014/main" id="{79C81A1E-3FE1-4323-81A4-67820618D0A2}"/>
              </a:ext>
            </a:extLst>
          </p:cNvPr>
          <p:cNvSpPr txBox="1"/>
          <p:nvPr/>
        </p:nvSpPr>
        <p:spPr>
          <a:xfrm>
            <a:off x="4286623" y="6398766"/>
            <a:ext cx="2862427" cy="400110"/>
          </a:xfrm>
          <a:prstGeom prst="rect">
            <a:avLst/>
          </a:prstGeom>
          <a:noFill/>
        </p:spPr>
        <p:txBody>
          <a:bodyPr wrap="square" rtlCol="0">
            <a:spAutoFit/>
          </a:bodyPr>
          <a:lstStyle/>
          <a:p>
            <a:pPr algn="ctr"/>
            <a:r>
              <a:rPr lang="en-US" sz="2000" dirty="0">
                <a:solidFill>
                  <a:srgbClr val="F7F7F7"/>
                </a:solidFill>
              </a:rPr>
              <a:t>RPS@KAP.US.COM</a:t>
            </a:r>
          </a:p>
        </p:txBody>
      </p:sp>
    </p:spTree>
    <p:extLst>
      <p:ext uri="{BB962C8B-B14F-4D97-AF65-F5344CB8AC3E}">
        <p14:creationId xmlns:p14="http://schemas.microsoft.com/office/powerpoint/2010/main" val="12033489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4597</TotalTime>
  <Words>1798</Words>
  <Application>Microsoft Office PowerPoint</Application>
  <PresentationFormat>Widescreen</PresentationFormat>
  <Paragraphs>202</Paragraphs>
  <Slides>11</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Aharoni</vt:lpstr>
      <vt:lpstr>Arial</vt:lpstr>
      <vt:lpstr>Arial Black</vt:lpstr>
      <vt:lpstr>Calibri</vt:lpstr>
      <vt:lpstr>Calibri Light</vt:lpstr>
      <vt:lpstr>Century Gothic</vt:lpstr>
      <vt:lpstr>Wingdings</vt:lpstr>
      <vt:lpstr>Wingdings 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dc:creator>
  <cp:lastModifiedBy>Mark Tauber</cp:lastModifiedBy>
  <cp:revision>252</cp:revision>
  <dcterms:created xsi:type="dcterms:W3CDTF">2020-05-31T07:10:28Z</dcterms:created>
  <dcterms:modified xsi:type="dcterms:W3CDTF">2020-06-17T14:52:59Z</dcterms:modified>
</cp:coreProperties>
</file>