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9" r:id="rId3"/>
    <p:sldId id="260" r:id="rId4"/>
  </p:sldIdLst>
  <p:sldSz cx="13004800" cy="9753600"/>
  <p:notesSz cx="6858000" cy="9144000"/>
  <p:defaultTextStyle>
    <a:defPPr>
      <a:defRPr lang="en-US"/>
    </a:defPPr>
    <a:lvl1pPr algn="l" defTabSz="584200" rtl="0" eaLnBrk="0" fontAlgn="base" hangingPunct="0">
      <a:spcBef>
        <a:spcPct val="0"/>
      </a:spcBef>
      <a:spcAft>
        <a:spcPct val="0"/>
      </a:spcAft>
      <a:defRPr sz="2400" b="1" kern="1200">
        <a:solidFill>
          <a:srgbClr val="000000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1pPr>
    <a:lvl2pPr indent="228600" algn="l" defTabSz="584200" rtl="0" eaLnBrk="0" fontAlgn="base" hangingPunct="0">
      <a:spcBef>
        <a:spcPct val="0"/>
      </a:spcBef>
      <a:spcAft>
        <a:spcPct val="0"/>
      </a:spcAft>
      <a:defRPr sz="2400" b="1" kern="1200">
        <a:solidFill>
          <a:srgbClr val="000000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2pPr>
    <a:lvl3pPr indent="457200" algn="l" defTabSz="584200" rtl="0" eaLnBrk="0" fontAlgn="base" hangingPunct="0">
      <a:spcBef>
        <a:spcPct val="0"/>
      </a:spcBef>
      <a:spcAft>
        <a:spcPct val="0"/>
      </a:spcAft>
      <a:defRPr sz="2400" b="1" kern="1200">
        <a:solidFill>
          <a:srgbClr val="000000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3pPr>
    <a:lvl4pPr indent="685800" algn="l" defTabSz="584200" rtl="0" eaLnBrk="0" fontAlgn="base" hangingPunct="0">
      <a:spcBef>
        <a:spcPct val="0"/>
      </a:spcBef>
      <a:spcAft>
        <a:spcPct val="0"/>
      </a:spcAft>
      <a:defRPr sz="2400" b="1" kern="1200">
        <a:solidFill>
          <a:srgbClr val="000000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4pPr>
    <a:lvl5pPr indent="914400" algn="l" defTabSz="584200" rtl="0" eaLnBrk="0" fontAlgn="base" hangingPunct="0">
      <a:spcBef>
        <a:spcPct val="0"/>
      </a:spcBef>
      <a:spcAft>
        <a:spcPct val="0"/>
      </a:spcAft>
      <a:defRPr sz="2400" b="1" kern="1200">
        <a:solidFill>
          <a:srgbClr val="000000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5pPr>
    <a:lvl6pPr marL="2286000" algn="l" defTabSz="914400" rtl="0" eaLnBrk="1" latinLnBrk="0" hangingPunct="1">
      <a:defRPr sz="2400" b="1" kern="1200">
        <a:solidFill>
          <a:srgbClr val="000000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6pPr>
    <a:lvl7pPr marL="2743200" algn="l" defTabSz="914400" rtl="0" eaLnBrk="1" latinLnBrk="0" hangingPunct="1">
      <a:defRPr sz="2400" b="1" kern="1200">
        <a:solidFill>
          <a:srgbClr val="000000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7pPr>
    <a:lvl8pPr marL="3200400" algn="l" defTabSz="914400" rtl="0" eaLnBrk="1" latinLnBrk="0" hangingPunct="1">
      <a:defRPr sz="2400" b="1" kern="1200">
        <a:solidFill>
          <a:srgbClr val="000000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8pPr>
    <a:lvl9pPr marL="3657600" algn="l" defTabSz="914400" rtl="0" eaLnBrk="1" latinLnBrk="0" hangingPunct="1">
      <a:defRPr sz="2400" b="1" kern="1200">
        <a:solidFill>
          <a:srgbClr val="000000"/>
        </a:solidFill>
        <a:latin typeface="Helvetica Neue" panose="02000503000000020004" pitchFamily="2" charset="0"/>
        <a:ea typeface="Helvetica Neue" panose="02000503000000020004" pitchFamily="2" charset="0"/>
        <a:cs typeface="Helvetica Neue" panose="02000503000000020004" pitchFamily="2" charset="0"/>
        <a:sym typeface="Helvetica Neue" panose="02000503000000020004" pitchFamily="2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/>
    <p:restoredTop sz="94881"/>
  </p:normalViewPr>
  <p:slideViewPr>
    <p:cSldViewPr snapToGrid="0" snapToObjects="1">
      <p:cViewPr varScale="1">
        <p:scale>
          <a:sx n="95" d="100"/>
          <a:sy n="95" d="100"/>
        </p:scale>
        <p:origin x="19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116">
            <a:extLst>
              <a:ext uri="{FF2B5EF4-FFF2-40B4-BE49-F238E27FC236}">
                <a16:creationId xmlns:a16="http://schemas.microsoft.com/office/drawing/2014/main" id="{52671FD7-B615-944F-A455-8DEB44521D8F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Shape 117">
            <a:extLst>
              <a:ext uri="{FF2B5EF4-FFF2-40B4-BE49-F238E27FC236}">
                <a16:creationId xmlns:a16="http://schemas.microsoft.com/office/drawing/2014/main" id="{A9CA5250-FE7C-0D4F-B358-F8F9ACE9819E}"/>
              </a:ext>
            </a:extLst>
          </p:cNvPr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Helvetica Neue" panose="020005030000000200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>
            <a:extLst>
              <a:ext uri="{FF2B5EF4-FFF2-40B4-BE49-F238E27FC236}">
                <a16:creationId xmlns:a16="http://schemas.microsoft.com/office/drawing/2014/main" id="{5AB20D44-C33A-2E4D-A22D-AFAFC9D6A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3" name="IvoryCloud-Logo2.png">
            <a:extLst>
              <a:ext uri="{FF2B5EF4-FFF2-40B4-BE49-F238E27FC236}">
                <a16:creationId xmlns:a16="http://schemas.microsoft.com/office/drawing/2014/main" id="{1CF964E7-6236-F042-9448-CF84C4B16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78"/>
          <a:stretch>
            <a:fillRect/>
          </a:stretch>
        </p:blipFill>
        <p:spPr bwMode="auto">
          <a:xfrm>
            <a:off x="114300" y="-6350"/>
            <a:ext cx="337185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" name="Slide Number">
            <a:extLst>
              <a:ext uri="{FF2B5EF4-FFF2-40B4-BE49-F238E27FC236}">
                <a16:creationId xmlns:a16="http://schemas.microsoft.com/office/drawing/2014/main" id="{4C470594-1256-6C48-8E9C-9DE6FB09B32A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77F410E-A391-0848-8975-4945AE7102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1943466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:a16="http://schemas.microsoft.com/office/drawing/2014/main" id="{70302755-FF3E-3340-83EA-BC594F18271D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0AE70D-06CF-654A-8AA2-DC0A233F46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940130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Neue"/>
            </a:endParaRPr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9CF60517-050E-1F44-9C71-7012885E6135}"/>
              </a:ext>
            </a:extLst>
          </p:cNvPr>
          <p:cNvSpPr txBox="1"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0BD8B-BAB8-5347-B913-430BF723FB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701894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7B05CBF6-9AE9-9043-B7A7-16D995CDDA80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05D3BC-72F7-3A45-A18F-32388F52A4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643851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5384EBBE-C3FD-B14C-826E-34CDBEAA6422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3E2683-017C-1940-8853-7D08DD77B1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361067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Neue"/>
            </a:endParaRPr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E72751BD-CC18-6E41-80AA-27FF7CE44288}"/>
              </a:ext>
            </a:extLst>
          </p:cNvPr>
          <p:cNvSpPr txBox="1">
            <a:spLocks noGrp="1" noChangeArrowheads="1"/>
          </p:cNvSpPr>
          <p:nvPr>
            <p:ph type="sldNum" sz="quarter" idx="14"/>
          </p:nvPr>
        </p:nvSpPr>
        <p:spPr>
          <a:xfrm>
            <a:off x="6329363" y="9296400"/>
            <a:ext cx="339725" cy="342900"/>
          </a:xfrm>
        </p:spPr>
        <p:txBody>
          <a:bodyPr/>
          <a:lstStyle>
            <a:lvl1pPr>
              <a:defRPr>
                <a:latin typeface="Helvetica Light" panose="020B0403020202020204" pitchFamily="34" charset="0"/>
                <a:ea typeface="Helvetica Light" panose="020B0403020202020204" pitchFamily="34" charset="0"/>
                <a:cs typeface="Helvetica Light" panose="020B0403020202020204" pitchFamily="34" charset="0"/>
                <a:sym typeface="Helvetica Light" panose="020B0403020202020204" pitchFamily="34" charset="0"/>
              </a:defRPr>
            </a:lvl1pPr>
          </a:lstStyle>
          <a:p>
            <a:fld id="{699B9EAB-69E6-6748-BFBE-F29A14EE66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59632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C1A53F7A-7DD2-254F-AEAC-5F357F9C9F9C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37C21B-09F9-E24C-A53E-57F8F2B0A4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745237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Neue"/>
            </a:endParaRPr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Neue"/>
            </a:endParaRPr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Neue"/>
            </a:endParaRPr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D6985E07-4744-2B42-A197-1E0152B79B03}"/>
              </a:ext>
            </a:extLst>
          </p:cNvPr>
          <p:cNvSpPr txBox="1"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7BCC43-3705-1141-9973-B33CF71859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942088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D0CC0920-A6E1-AB46-A826-C340840EA90B}"/>
              </a:ext>
            </a:extLst>
          </p:cNvPr>
          <p:cNvSpPr txBox="1"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DC2060-C369-8A4B-8B8A-21F0A8F55D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277047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Neue"/>
            </a:endParaRPr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45E519FD-E949-704F-913A-04325FE5E91C}"/>
              </a:ext>
            </a:extLst>
          </p:cNvPr>
          <p:cNvSpPr txBox="1"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8A432B-77D4-E946-8CA2-FAFE71270B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370407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Text">
            <a:extLst>
              <a:ext uri="{FF2B5EF4-FFF2-40B4-BE49-F238E27FC236}">
                <a16:creationId xmlns:a16="http://schemas.microsoft.com/office/drawing/2014/main" id="{C13A83D7-4DE9-324A-8C19-D5878CF89168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952500" y="254000"/>
            <a:ext cx="110998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elvetica Neue Medium" panose="02000503000000020004" pitchFamily="2" charset="0"/>
              </a:rPr>
              <a:t>Title Text</a:t>
            </a:r>
          </a:p>
        </p:txBody>
      </p:sp>
      <p:sp>
        <p:nvSpPr>
          <p:cNvPr id="1027" name="Body Level One…">
            <a:extLst>
              <a:ext uri="{FF2B5EF4-FFF2-40B4-BE49-F238E27FC236}">
                <a16:creationId xmlns:a16="http://schemas.microsoft.com/office/drawing/2014/main" id="{9A5A69F2-3409-4F4F-BDD3-ACC9494290F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52500" y="2590800"/>
            <a:ext cx="110998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elvetica Neue" panose="02000503000000020004" pitchFamily="2" charset="0"/>
              </a:rPr>
              <a:t>Body Level One</a:t>
            </a:r>
          </a:p>
          <a:p>
            <a:pPr lvl="1"/>
            <a:r>
              <a:rPr lang="en-US" altLang="en-US">
                <a:sym typeface="Helvetica Neue" panose="02000503000000020004" pitchFamily="2" charset="0"/>
              </a:rPr>
              <a:t>Body Level Two</a:t>
            </a:r>
          </a:p>
          <a:p>
            <a:pPr lvl="2"/>
            <a:r>
              <a:rPr lang="en-US" altLang="en-US">
                <a:sym typeface="Helvetica Neue" panose="02000503000000020004" pitchFamily="2" charset="0"/>
              </a:rPr>
              <a:t>Body Level Three</a:t>
            </a:r>
          </a:p>
          <a:p>
            <a:pPr lvl="3"/>
            <a:r>
              <a:rPr lang="en-US" altLang="en-US">
                <a:sym typeface="Helvetica Neue" panose="02000503000000020004" pitchFamily="2" charset="0"/>
              </a:rPr>
              <a:t>Body Level Four</a:t>
            </a:r>
          </a:p>
          <a:p>
            <a:pPr lvl="4"/>
            <a:r>
              <a:rPr lang="en-US" altLang="en-US">
                <a:sym typeface="Helvetica Neue" panose="02000503000000020004" pitchFamily="2" charset="0"/>
              </a:rPr>
              <a:t>Body Level Five</a:t>
            </a:r>
          </a:p>
        </p:txBody>
      </p:sp>
      <p:sp>
        <p:nvSpPr>
          <p:cNvPr id="1028" name="Slide Number">
            <a:extLst>
              <a:ext uri="{FF2B5EF4-FFF2-40B4-BE49-F238E27FC236}">
                <a16:creationId xmlns:a16="http://schemas.microsoft.com/office/drawing/2014/main" id="{9CEFC670-37AE-1640-BEB5-1CCFDA699F89}"/>
              </a:ext>
            </a:extLst>
          </p:cNvPr>
          <p:cNvSpPr txBox="1">
            <a:spLocks noGrp="1" noChangeArrowheads="1"/>
          </p:cNvSpPr>
          <p:nvPr>
            <p:ph type="sldNum" sz="quarter" idx="2"/>
          </p:nvPr>
        </p:nvSpPr>
        <p:spPr bwMode="auto">
          <a:xfrm>
            <a:off x="6329363" y="9296400"/>
            <a:ext cx="3397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eaLnBrk="1">
              <a:defRPr sz="1600" b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 Light" panose="02000403000000020004" pitchFamily="2" charset="0"/>
                <a:sym typeface="Helvetica Neue Light" panose="02000403000000020004" pitchFamily="2" charset="0"/>
              </a:defRPr>
            </a:lvl1pPr>
          </a:lstStyle>
          <a:p>
            <a:fld id="{04AFF92F-D266-CF4A-8F72-1ADCF2C7164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3" r:id="rId2"/>
    <p:sldLayoutId id="2147483664" r:id="rId3"/>
    <p:sldLayoutId id="2147483665" r:id="rId4"/>
    <p:sldLayoutId id="2147483672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ransition spd="med"/>
  <p:txStyles>
    <p:titleStyle>
      <a:lvl1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n-lt"/>
          <a:ea typeface="+mn-ea"/>
          <a:cs typeface="+mn-cs"/>
          <a:sym typeface="Helvetica Neue Medium" panose="02000503000000020004" pitchFamily="2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n-lt"/>
          <a:ea typeface="+mn-ea"/>
          <a:cs typeface="+mn-cs"/>
          <a:sym typeface="Helvetica Neue Medium" panose="02000503000000020004" pitchFamily="2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n-lt"/>
          <a:ea typeface="+mn-ea"/>
          <a:cs typeface="+mn-cs"/>
          <a:sym typeface="Helvetica Neue Medium" panose="02000503000000020004" pitchFamily="2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n-lt"/>
          <a:ea typeface="+mn-ea"/>
          <a:cs typeface="+mn-cs"/>
          <a:sym typeface="Helvetica Neue Medium" panose="02000503000000020004" pitchFamily="2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n-lt"/>
          <a:ea typeface="+mn-ea"/>
          <a:cs typeface="+mn-cs"/>
          <a:sym typeface="Helvetica Neue Medium" panose="02000503000000020004" pitchFamily="2" charset="0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indent="-444500" algn="l" defTabSz="584200" rtl="0" eaLnBrk="0" fontAlgn="base" hangingPunct="0">
        <a:spcBef>
          <a:spcPts val="4200"/>
        </a:spcBef>
        <a:spcAft>
          <a:spcPct val="0"/>
        </a:spcAft>
        <a:buSzPct val="145000"/>
        <a:buChar char="•"/>
        <a:defRPr sz="3200">
          <a:solidFill>
            <a:srgbClr val="000000"/>
          </a:solidFill>
          <a:latin typeface="Helvetica Neue"/>
          <a:ea typeface="Helvetica Neue"/>
          <a:cs typeface="Helvetica Neue"/>
          <a:sym typeface="Helvetica Neue" panose="02000503000000020004" pitchFamily="2" charset="0"/>
        </a:defRPr>
      </a:lvl1pPr>
      <a:lvl2pPr marL="889000" indent="-444500" algn="l" defTabSz="584200" rtl="0" eaLnBrk="0" fontAlgn="base" hangingPunct="0">
        <a:spcBef>
          <a:spcPts val="4200"/>
        </a:spcBef>
        <a:spcAft>
          <a:spcPct val="0"/>
        </a:spcAft>
        <a:buSzPct val="145000"/>
        <a:buChar char="•"/>
        <a:defRPr sz="3200">
          <a:solidFill>
            <a:srgbClr val="000000"/>
          </a:solidFill>
          <a:latin typeface="Helvetica Neue"/>
          <a:ea typeface="Helvetica Neue"/>
          <a:cs typeface="Helvetica Neue"/>
          <a:sym typeface="Helvetica Neue" panose="02000503000000020004" pitchFamily="2" charset="0"/>
        </a:defRPr>
      </a:lvl2pPr>
      <a:lvl3pPr marL="1333500" indent="-444500" algn="l" defTabSz="584200" rtl="0" eaLnBrk="0" fontAlgn="base" hangingPunct="0">
        <a:spcBef>
          <a:spcPts val="4200"/>
        </a:spcBef>
        <a:spcAft>
          <a:spcPct val="0"/>
        </a:spcAft>
        <a:buSzPct val="145000"/>
        <a:buChar char="•"/>
        <a:defRPr sz="3200">
          <a:solidFill>
            <a:srgbClr val="000000"/>
          </a:solidFill>
          <a:latin typeface="Helvetica Neue"/>
          <a:ea typeface="Helvetica Neue"/>
          <a:cs typeface="Helvetica Neue"/>
          <a:sym typeface="Helvetica Neue" panose="02000503000000020004" pitchFamily="2" charset="0"/>
        </a:defRPr>
      </a:lvl3pPr>
      <a:lvl4pPr marL="1778000" indent="-444500" algn="l" defTabSz="584200" rtl="0" eaLnBrk="0" fontAlgn="base" hangingPunct="0">
        <a:spcBef>
          <a:spcPts val="4200"/>
        </a:spcBef>
        <a:spcAft>
          <a:spcPct val="0"/>
        </a:spcAft>
        <a:buSzPct val="145000"/>
        <a:buChar char="•"/>
        <a:defRPr sz="3200">
          <a:solidFill>
            <a:srgbClr val="000000"/>
          </a:solidFill>
          <a:latin typeface="Helvetica Neue"/>
          <a:ea typeface="Helvetica Neue"/>
          <a:cs typeface="Helvetica Neue"/>
          <a:sym typeface="Helvetica Neue" panose="02000503000000020004" pitchFamily="2" charset="0"/>
        </a:defRPr>
      </a:lvl4pPr>
      <a:lvl5pPr marL="2222500" indent="-444500" algn="l" defTabSz="584200" rtl="0" eaLnBrk="0" fontAlgn="base" hangingPunct="0">
        <a:spcBef>
          <a:spcPts val="4200"/>
        </a:spcBef>
        <a:spcAft>
          <a:spcPct val="0"/>
        </a:spcAft>
        <a:buSzPct val="145000"/>
        <a:buChar char="•"/>
        <a:defRPr sz="3200">
          <a:solidFill>
            <a:srgbClr val="000000"/>
          </a:solidFill>
          <a:latin typeface="Helvetica Neue"/>
          <a:ea typeface="Helvetica Neue"/>
          <a:cs typeface="Helvetica Neue"/>
          <a:sym typeface="Helvetica Neue" panose="02000503000000020004" pitchFamily="2" charset="0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2.tiff"/><Relationship Id="rId17" Type="http://schemas.openxmlformats.org/officeDocument/2006/relationships/image" Target="../media/image17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20" Type="http://schemas.openxmlformats.org/officeDocument/2006/relationships/image" Target="../media/image20.tiff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steve@ivorycloud.com" TargetMode="External"/><Relationship Id="rId11" Type="http://schemas.openxmlformats.org/officeDocument/2006/relationships/image" Target="../media/image11.tiff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tiff"/><Relationship Id="rId4" Type="http://schemas.openxmlformats.org/officeDocument/2006/relationships/image" Target="../media/image5.png"/><Relationship Id="rId9" Type="http://schemas.openxmlformats.org/officeDocument/2006/relationships/image" Target="../media/image9.tiff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13" Type="http://schemas.openxmlformats.org/officeDocument/2006/relationships/image" Target="../media/image14.png"/><Relationship Id="rId3" Type="http://schemas.openxmlformats.org/officeDocument/2006/relationships/image" Target="../media/image19.tiff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tiff"/><Relationship Id="rId5" Type="http://schemas.openxmlformats.org/officeDocument/2006/relationships/image" Target="../media/image6.png"/><Relationship Id="rId10" Type="http://schemas.openxmlformats.org/officeDocument/2006/relationships/image" Target="../media/image11.tiff"/><Relationship Id="rId4" Type="http://schemas.openxmlformats.org/officeDocument/2006/relationships/image" Target="../media/image20.tiff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B876AB6-F61F-9E49-BA56-5BB12653F025}"/>
              </a:ext>
            </a:extLst>
          </p:cNvPr>
          <p:cNvSpPr/>
          <p:nvPr/>
        </p:nvSpPr>
        <p:spPr>
          <a:xfrm>
            <a:off x="6301878" y="1082070"/>
            <a:ext cx="6566397" cy="6212554"/>
          </a:xfrm>
          <a:prstGeom prst="rect">
            <a:avLst/>
          </a:prstGeom>
          <a:solidFill>
            <a:schemeClr val="accent1">
              <a:lumMod val="20000"/>
              <a:lumOff val="80000"/>
              <a:alpha val="0"/>
            </a:schemeClr>
          </a:solidFill>
          <a:ln w="6350" cap="flat">
            <a:solidFill>
              <a:schemeClr val="tx2">
                <a:alpha val="48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b="0" kern="0" dirty="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5122" name="Picture 34">
            <a:extLst>
              <a:ext uri="{FF2B5EF4-FFF2-40B4-BE49-F238E27FC236}">
                <a16:creationId xmlns:a16="http://schemas.microsoft.com/office/drawing/2014/main" id="{8AD50182-F142-6446-AAE1-54ECDAC67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688" y="2317764"/>
            <a:ext cx="5949950" cy="2693900"/>
          </a:xfrm>
          <a:prstGeom prst="rect">
            <a:avLst/>
          </a:prstGeom>
          <a:noFill/>
          <a:ln w="9525">
            <a:solidFill>
              <a:schemeClr val="tx2">
                <a:alpha val="4509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45">
            <a:extLst>
              <a:ext uri="{FF2B5EF4-FFF2-40B4-BE49-F238E27FC236}">
                <a16:creationId xmlns:a16="http://schemas.microsoft.com/office/drawing/2014/main" id="{199B0A30-7BCE-3849-8187-1812913D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100" y="7075204"/>
            <a:ext cx="5949950" cy="2208495"/>
          </a:xfrm>
          <a:prstGeom prst="rect">
            <a:avLst/>
          </a:prstGeom>
          <a:noFill/>
          <a:ln w="9525">
            <a:solidFill>
              <a:schemeClr val="tx2">
                <a:alpha val="4509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32">
            <a:extLst>
              <a:ext uri="{FF2B5EF4-FFF2-40B4-BE49-F238E27FC236}">
                <a16:creationId xmlns:a16="http://schemas.microsoft.com/office/drawing/2014/main" id="{84819D6B-C7EB-444B-8441-87A2B89023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9163" y="7345363"/>
            <a:ext cx="4329112" cy="1931987"/>
          </a:xfrm>
          <a:prstGeom prst="rect">
            <a:avLst/>
          </a:prstGeom>
          <a:noFill/>
          <a:ln w="9525">
            <a:solidFill>
              <a:schemeClr val="tx2">
                <a:alpha val="4509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3">
            <a:extLst>
              <a:ext uri="{FF2B5EF4-FFF2-40B4-BE49-F238E27FC236}">
                <a16:creationId xmlns:a16="http://schemas.microsoft.com/office/drawing/2014/main" id="{650C04AB-2BE4-1541-9D36-4044C523E57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2375" y="7345363"/>
            <a:ext cx="2079625" cy="1931987"/>
          </a:xfrm>
          <a:prstGeom prst="rect">
            <a:avLst/>
          </a:prstGeom>
          <a:noFill/>
          <a:ln w="9525">
            <a:solidFill>
              <a:schemeClr val="tx2">
                <a:alpha val="4509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" name="Rounded Rectangle">
            <a:extLst>
              <a:ext uri="{FF2B5EF4-FFF2-40B4-BE49-F238E27FC236}">
                <a16:creationId xmlns:a16="http://schemas.microsoft.com/office/drawing/2014/main" id="{5416D45E-7A30-024F-B910-EAA55164C716}"/>
              </a:ext>
            </a:extLst>
          </p:cNvPr>
          <p:cNvSpPr/>
          <p:nvPr/>
        </p:nvSpPr>
        <p:spPr>
          <a:xfrm>
            <a:off x="6240463" y="1277938"/>
            <a:ext cx="6372225" cy="5929312"/>
          </a:xfrm>
          <a:prstGeom prst="roundRect">
            <a:avLst>
              <a:gd name="adj" fmla="val 11247"/>
            </a:avLst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200" b="0" kern="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5130" name="Image" descr="Image">
            <a:extLst>
              <a:ext uri="{FF2B5EF4-FFF2-40B4-BE49-F238E27FC236}">
                <a16:creationId xmlns:a16="http://schemas.microsoft.com/office/drawing/2014/main" id="{2649E668-0961-B748-9D21-215A90335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1147" y="8565356"/>
            <a:ext cx="1433512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131" name="Key Information">
            <a:extLst>
              <a:ext uri="{FF2B5EF4-FFF2-40B4-BE49-F238E27FC236}">
                <a16:creationId xmlns:a16="http://schemas.microsoft.com/office/drawing/2014/main" id="{61034FBC-63D3-1F45-BC7C-C0A25503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1071" y="2291528"/>
            <a:ext cx="2415469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en-US" altLang="en-US" sz="2200" dirty="0">
                <a:solidFill>
                  <a:srgbClr val="004D80"/>
                </a:solidFill>
              </a:rPr>
              <a:t>Corporate Profile</a:t>
            </a:r>
          </a:p>
        </p:txBody>
      </p:sp>
      <p:sp>
        <p:nvSpPr>
          <p:cNvPr id="5132" name="Management, Strategy &amp; Full Service Systems Delivery Consultants…">
            <a:extLst>
              <a:ext uri="{FF2B5EF4-FFF2-40B4-BE49-F238E27FC236}">
                <a16:creationId xmlns:a16="http://schemas.microsoft.com/office/drawing/2014/main" id="{D38570DC-DA53-2E42-B3FC-9E4E0EA74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2693081"/>
            <a:ext cx="5702300" cy="23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>
            <a:lvl1pPr marL="331788" indent="-331788"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4572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9144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13716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18288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Mission-Driven Management, Strategy &amp; Full- Service Systems Delivery Consultants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ISO9001:2015 Certified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100% Customer Referenceable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94% Employee Retention Rate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50% of employee base is female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Donates 5% of annual profit to charity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Founded in 2011</a:t>
            </a:r>
          </a:p>
        </p:txBody>
      </p:sp>
      <p:sp>
        <p:nvSpPr>
          <p:cNvPr id="128" name="Rounded Rectangle">
            <a:extLst>
              <a:ext uri="{FF2B5EF4-FFF2-40B4-BE49-F238E27FC236}">
                <a16:creationId xmlns:a16="http://schemas.microsoft.com/office/drawing/2014/main" id="{EF5D3B73-93F7-D940-AAC0-250C93E9D690}"/>
              </a:ext>
            </a:extLst>
          </p:cNvPr>
          <p:cNvSpPr/>
          <p:nvPr/>
        </p:nvSpPr>
        <p:spPr>
          <a:xfrm>
            <a:off x="8437563" y="7248525"/>
            <a:ext cx="4217987" cy="2073275"/>
          </a:xfrm>
          <a:prstGeom prst="roundRect">
            <a:avLst>
              <a:gd name="adj" fmla="val 32164"/>
            </a:avLst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200" b="0" kern="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134" name="Contact Information">
            <a:extLst>
              <a:ext uri="{FF2B5EF4-FFF2-40B4-BE49-F238E27FC236}">
                <a16:creationId xmlns:a16="http://schemas.microsoft.com/office/drawing/2014/main" id="{21E8BCC4-D7C9-CA4B-9F66-6E9D30F2B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0350" y="7345363"/>
            <a:ext cx="279400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en-US" sz="2200">
                <a:solidFill>
                  <a:srgbClr val="004D80"/>
                </a:solidFill>
              </a:rPr>
              <a:t>Contact Information</a:t>
            </a:r>
          </a:p>
        </p:txBody>
      </p:sp>
      <p:sp>
        <p:nvSpPr>
          <p:cNvPr id="5135" name="Steven Moskowitz…">
            <a:extLst>
              <a:ext uri="{FF2B5EF4-FFF2-40B4-BE49-F238E27FC236}">
                <a16:creationId xmlns:a16="http://schemas.microsoft.com/office/drawing/2014/main" id="{56748AA7-8973-AF42-AFB1-2B64581C7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9963" y="7766050"/>
            <a:ext cx="4122737" cy="127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/>
            <a:r>
              <a:rPr lang="en-US" altLang="en-US" sz="1800" dirty="0"/>
              <a:t>Steven Moskowitz</a:t>
            </a:r>
            <a:endParaRPr lang="en-US" altLang="en-US" sz="1600" b="0" dirty="0"/>
          </a:p>
          <a:p>
            <a:pPr eaLnBrk="1"/>
            <a:r>
              <a:rPr lang="en-US" altLang="en-US" sz="1600" b="0" u="sng" dirty="0">
                <a:hlinkClick r:id="rId6"/>
              </a:rPr>
              <a:t>steve@ivorycloud.com</a:t>
            </a:r>
            <a:r>
              <a:rPr lang="en-US" altLang="en-US" sz="1600" b="0" dirty="0"/>
              <a:t> / 301.642.8824 (m)</a:t>
            </a:r>
          </a:p>
          <a:p>
            <a:pPr eaLnBrk="1"/>
            <a:endParaRPr lang="en-US" altLang="en-US" sz="1000" b="0" dirty="0"/>
          </a:p>
          <a:p>
            <a:pPr eaLnBrk="1"/>
            <a:r>
              <a:rPr lang="en-US" altLang="en-US" sz="1600" b="0" dirty="0"/>
              <a:t>9211 Corporate Boulevard, Suite 140</a:t>
            </a:r>
          </a:p>
          <a:p>
            <a:pPr eaLnBrk="1"/>
            <a:r>
              <a:rPr lang="en-US" altLang="en-US" sz="1600" b="0" dirty="0"/>
              <a:t>Rockville, MD 20850</a:t>
            </a:r>
          </a:p>
        </p:txBody>
      </p:sp>
      <p:sp>
        <p:nvSpPr>
          <p:cNvPr id="5136" name="Notable Past Performance">
            <a:extLst>
              <a:ext uri="{FF2B5EF4-FFF2-40B4-BE49-F238E27FC236}">
                <a16:creationId xmlns:a16="http://schemas.microsoft.com/office/drawing/2014/main" id="{52E68C98-958F-7A4D-9929-51A812BB1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2012" y="7115855"/>
            <a:ext cx="3632200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en-US" altLang="en-US" sz="2200" dirty="0">
                <a:solidFill>
                  <a:srgbClr val="004D80"/>
                </a:solidFill>
              </a:rPr>
              <a:t>Notable Past Performance</a:t>
            </a:r>
          </a:p>
        </p:txBody>
      </p:sp>
      <p:sp>
        <p:nvSpPr>
          <p:cNvPr id="132" name="Rounded Rectangle">
            <a:extLst>
              <a:ext uri="{FF2B5EF4-FFF2-40B4-BE49-F238E27FC236}">
                <a16:creationId xmlns:a16="http://schemas.microsoft.com/office/drawing/2014/main" id="{CC7C4C2A-3485-DD4B-A568-1342FD2376E4}"/>
              </a:ext>
            </a:extLst>
          </p:cNvPr>
          <p:cNvSpPr/>
          <p:nvPr/>
        </p:nvSpPr>
        <p:spPr>
          <a:xfrm>
            <a:off x="6226175" y="7248525"/>
            <a:ext cx="2054225" cy="2073275"/>
          </a:xfrm>
          <a:prstGeom prst="roundRect">
            <a:avLst>
              <a:gd name="adj" fmla="val 32449"/>
            </a:avLst>
          </a:prstGeom>
          <a:ln w="12700">
            <a:miter lim="400000"/>
          </a:ln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200" b="0" kern="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138" name="NAICS">
            <a:extLst>
              <a:ext uri="{FF2B5EF4-FFF2-40B4-BE49-F238E27FC236}">
                <a16:creationId xmlns:a16="http://schemas.microsoft.com/office/drawing/2014/main" id="{E4060DAF-F3AA-9F4F-95E0-298EAF576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0063" y="7345363"/>
            <a:ext cx="982662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en-US" sz="2200">
                <a:solidFill>
                  <a:srgbClr val="004D80"/>
                </a:solidFill>
              </a:rPr>
              <a:t>NAICS</a:t>
            </a:r>
          </a:p>
        </p:txBody>
      </p:sp>
      <p:sp>
        <p:nvSpPr>
          <p:cNvPr id="5139" name="541511      541611…">
            <a:extLst>
              <a:ext uri="{FF2B5EF4-FFF2-40B4-BE49-F238E27FC236}">
                <a16:creationId xmlns:a16="http://schemas.microsoft.com/office/drawing/2014/main" id="{0BCA9E3E-D411-C343-B734-BE515E442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38" y="7854950"/>
            <a:ext cx="1979612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/>
            <a:r>
              <a:rPr lang="en-US" altLang="en-US" sz="1700" b="0"/>
              <a:t>541511      541611</a:t>
            </a:r>
          </a:p>
          <a:p>
            <a:pPr eaLnBrk="1"/>
            <a:r>
              <a:rPr lang="en-US" altLang="en-US" sz="1700" b="0"/>
              <a:t>541512      541618</a:t>
            </a:r>
          </a:p>
          <a:p>
            <a:pPr eaLnBrk="1"/>
            <a:r>
              <a:rPr lang="en-US" altLang="en-US" sz="1700" b="0"/>
              <a:t>541513      611420</a:t>
            </a:r>
          </a:p>
          <a:p>
            <a:pPr eaLnBrk="1"/>
            <a:r>
              <a:rPr lang="en-US" altLang="en-US" sz="1700" b="0"/>
              <a:t>541519      611430</a:t>
            </a:r>
          </a:p>
        </p:txBody>
      </p:sp>
      <p:sp>
        <p:nvSpPr>
          <p:cNvPr id="5140" name="Capabilities Statement">
            <a:extLst>
              <a:ext uri="{FF2B5EF4-FFF2-40B4-BE49-F238E27FC236}">
                <a16:creationId xmlns:a16="http://schemas.microsoft.com/office/drawing/2014/main" id="{81323A56-3E86-E241-9C27-261612539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6703" y="426982"/>
            <a:ext cx="3701334" cy="671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en-US" altLang="en-US" sz="3700" b="0" dirty="0">
                <a:solidFill>
                  <a:schemeClr val="tx1"/>
                </a:solidFill>
              </a:rPr>
              <a:t>Capabilities Brief</a:t>
            </a:r>
          </a:p>
        </p:txBody>
      </p:sp>
      <p:sp>
        <p:nvSpPr>
          <p:cNvPr id="5141" name="Targeted Growth Areas">
            <a:extLst>
              <a:ext uri="{FF2B5EF4-FFF2-40B4-BE49-F238E27FC236}">
                <a16:creationId xmlns:a16="http://schemas.microsoft.com/office/drawing/2014/main" id="{0A31FDB1-0C81-2F46-84F5-FC7D5D104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3700" y="4509936"/>
            <a:ext cx="1811137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en-US" sz="2200" dirty="0">
                <a:solidFill>
                  <a:srgbClr val="004D80"/>
                </a:solidFill>
              </a:rPr>
              <a:t>Key Projects</a:t>
            </a:r>
          </a:p>
        </p:txBody>
      </p:sp>
      <p:sp>
        <p:nvSpPr>
          <p:cNvPr id="5142" name="Looking for a mentor/protege relationship to accelerate growth in Software Delivery, Hyperion, Analytics &amp; PMO">
            <a:extLst>
              <a:ext uri="{FF2B5EF4-FFF2-40B4-BE49-F238E27FC236}">
                <a16:creationId xmlns:a16="http://schemas.microsoft.com/office/drawing/2014/main" id="{E00E8A5D-B916-BA4B-8611-80BC42169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8575" y="4916445"/>
            <a:ext cx="6405563" cy="93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>
            <a:lvl1pPr marL="331788" indent="-331788"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4572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9144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13716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18288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Department of Energy – DME/O&amp;M – Grants Mgt. System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NIH NBS – Program Assessment &amp; PMO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Marriott International – Business Systems Modernization</a:t>
            </a:r>
          </a:p>
        </p:txBody>
      </p:sp>
      <p:pic>
        <p:nvPicPr>
          <p:cNvPr id="5144" name="Image" descr="Image">
            <a:extLst>
              <a:ext uri="{FF2B5EF4-FFF2-40B4-BE49-F238E27FC236}">
                <a16:creationId xmlns:a16="http://schemas.microsoft.com/office/drawing/2014/main" id="{B595A7FE-9678-BC49-BEDD-4A5AB0C37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700" y="8613775"/>
            <a:ext cx="1116013" cy="44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147" name="Unknown.jpeg" descr="Unknown.jpeg">
            <a:extLst>
              <a:ext uri="{FF2B5EF4-FFF2-40B4-BE49-F238E27FC236}">
                <a16:creationId xmlns:a16="http://schemas.microsoft.com/office/drawing/2014/main" id="{55BC090C-F3D7-3E42-A63B-A349C95368A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51616" y="8440331"/>
            <a:ext cx="908406" cy="786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5148" name="Picture 46">
            <a:extLst>
              <a:ext uri="{FF2B5EF4-FFF2-40B4-BE49-F238E27FC236}">
                <a16:creationId xmlns:a16="http://schemas.microsoft.com/office/drawing/2014/main" id="{2B016790-42AE-A444-AB9D-C853B3C38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9472" y="8625300"/>
            <a:ext cx="144408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9" name="Picture 47">
            <a:extLst>
              <a:ext uri="{FF2B5EF4-FFF2-40B4-BE49-F238E27FC236}">
                <a16:creationId xmlns:a16="http://schemas.microsoft.com/office/drawing/2014/main" id="{B5F12F8A-2FBE-F54F-A4BC-F971A9718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1126" y="7786740"/>
            <a:ext cx="1116013" cy="43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0" name="Picture 48">
            <a:extLst>
              <a:ext uri="{FF2B5EF4-FFF2-40B4-BE49-F238E27FC236}">
                <a16:creationId xmlns:a16="http://schemas.microsoft.com/office/drawing/2014/main" id="{01CE9BB2-7FA4-E24F-BE0F-00F234481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9711" y="7715250"/>
            <a:ext cx="623481" cy="62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49">
            <a:extLst>
              <a:ext uri="{FF2B5EF4-FFF2-40B4-BE49-F238E27FC236}">
                <a16:creationId xmlns:a16="http://schemas.microsoft.com/office/drawing/2014/main" id="{52356284-6DF7-4B44-8BD1-8F694DBD9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5175" y="7716508"/>
            <a:ext cx="833799" cy="62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2" name="Picture 50" descr="lunapic_131732919169548_10.pdf">
            <a:extLst>
              <a:ext uri="{FF2B5EF4-FFF2-40B4-BE49-F238E27FC236}">
                <a16:creationId xmlns:a16="http://schemas.microsoft.com/office/drawing/2014/main" id="{FCADA9EB-F407-E148-9715-35F0141B4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432" y="7748546"/>
            <a:ext cx="619949" cy="618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3" name="Picture 51">
            <a:extLst>
              <a:ext uri="{FF2B5EF4-FFF2-40B4-BE49-F238E27FC236}">
                <a16:creationId xmlns:a16="http://schemas.microsoft.com/office/drawing/2014/main" id="{AED4DBA4-A032-4F42-9489-9B038E225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803" y="7666833"/>
            <a:ext cx="736789" cy="68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4" name="Unknown.png">
            <a:extLst>
              <a:ext uri="{FF2B5EF4-FFF2-40B4-BE49-F238E27FC236}">
                <a16:creationId xmlns:a16="http://schemas.microsoft.com/office/drawing/2014/main" id="{965A1752-4489-3C43-8DCD-64F0C2E75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941" y="7666833"/>
            <a:ext cx="818730" cy="700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66D13B5-0070-1E4A-9375-65D8856FFB0B}"/>
              </a:ext>
            </a:extLst>
          </p:cNvPr>
          <p:cNvGrpSpPr/>
          <p:nvPr/>
        </p:nvGrpSpPr>
        <p:grpSpPr>
          <a:xfrm>
            <a:off x="6340475" y="1127201"/>
            <a:ext cx="6459040" cy="1857474"/>
            <a:chOff x="6340475" y="1034432"/>
            <a:chExt cx="6459040" cy="1857474"/>
          </a:xfrm>
        </p:grpSpPr>
        <p:sp>
          <p:nvSpPr>
            <p:cNvPr id="5155" name="What We Do">
              <a:extLst>
                <a:ext uri="{FF2B5EF4-FFF2-40B4-BE49-F238E27FC236}">
                  <a16:creationId xmlns:a16="http://schemas.microsoft.com/office/drawing/2014/main" id="{BF259B44-7CF0-8D43-A31A-9A37CA77A7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6938" y="1034432"/>
              <a:ext cx="1744662" cy="436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eaLnBrk="1"/>
              <a:r>
                <a:rPr lang="en-US" altLang="en-US" sz="2200" dirty="0">
                  <a:solidFill>
                    <a:srgbClr val="004D80"/>
                  </a:solidFill>
                </a:rPr>
                <a:t>What We Do</a:t>
              </a:r>
            </a:p>
          </p:txBody>
        </p:sp>
        <p:sp>
          <p:nvSpPr>
            <p:cNvPr id="5156" name="Enterprise Software Delivery Services (.NET, J2EE, etc.)…">
              <a:extLst>
                <a:ext uri="{FF2B5EF4-FFF2-40B4-BE49-F238E27FC236}">
                  <a16:creationId xmlns:a16="http://schemas.microsoft.com/office/drawing/2014/main" id="{5C691696-42CC-794D-9491-A1D97B90D3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0475" y="1404319"/>
              <a:ext cx="6459040" cy="1487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 marL="331788" indent="-331788"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1pPr>
              <a:lvl2pPr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2pPr>
              <a:lvl3pPr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3pPr>
              <a:lvl4pPr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4pPr>
              <a:lvl5pPr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5pPr>
              <a:lvl6pPr marL="457200" indent="914400" algn="ctr" defTabSz="584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6pPr>
              <a:lvl7pPr marL="914400" indent="914400" algn="ctr" defTabSz="584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7pPr>
              <a:lvl8pPr marL="1371600" indent="914400" algn="ctr" defTabSz="584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8pPr>
              <a:lvl9pPr marL="1828800" indent="914400" algn="ctr" defTabSz="584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9pPr>
            </a:lstStyle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Full SDLC Enterprise Software Delivery (.NET, J2EE, etc.)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Cloud Migration &amp; IT Modernization Specialists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Program/Project Management Office Definition &amp; Roll Out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Federal Grants Management Experts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Cybersecurity and Data Privacy Experts (via JV)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3C2EEC8-01DF-A642-A54A-1430813E2BE8}"/>
              </a:ext>
            </a:extLst>
          </p:cNvPr>
          <p:cNvGrpSpPr/>
          <p:nvPr/>
        </p:nvGrpSpPr>
        <p:grpSpPr>
          <a:xfrm>
            <a:off x="6665912" y="6235413"/>
            <a:ext cx="4740389" cy="1017366"/>
            <a:chOff x="6423025" y="4384002"/>
            <a:chExt cx="5511987" cy="1376362"/>
          </a:xfrm>
        </p:grpSpPr>
        <p:pic>
          <p:nvPicPr>
            <p:cNvPr id="44" name="Unknown.png">
              <a:extLst>
                <a:ext uri="{FF2B5EF4-FFF2-40B4-BE49-F238E27FC236}">
                  <a16:creationId xmlns:a16="http://schemas.microsoft.com/office/drawing/2014/main" id="{3C49E61A-1A1A-484A-B582-AB83A08FEE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6687" y="4384002"/>
              <a:ext cx="1838325" cy="137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pic>
          <p:nvPicPr>
            <p:cNvPr id="45" name="Unknown.png">
              <a:extLst>
                <a:ext uri="{FF2B5EF4-FFF2-40B4-BE49-F238E27FC236}">
                  <a16:creationId xmlns:a16="http://schemas.microsoft.com/office/drawing/2014/main" id="{BD51A10A-5268-0E45-98A6-E1BA927EDB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3025" y="4492745"/>
              <a:ext cx="1354138" cy="115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pic>
          <p:nvPicPr>
            <p:cNvPr id="48" name="Picture 50" descr="lunapic_131732919169548_10.pdf">
              <a:extLst>
                <a:ext uri="{FF2B5EF4-FFF2-40B4-BE49-F238E27FC236}">
                  <a16:creationId xmlns:a16="http://schemas.microsoft.com/office/drawing/2014/main" id="{43EE8315-C1EF-9240-8E64-2E572B0EBD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6250" y="4557336"/>
              <a:ext cx="993775" cy="992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9" name="Targeted Growth Areas">
            <a:extLst>
              <a:ext uri="{FF2B5EF4-FFF2-40B4-BE49-F238E27FC236}">
                <a16:creationId xmlns:a16="http://schemas.microsoft.com/office/drawing/2014/main" id="{590A8244-939C-674A-B2C4-FBDB4405C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1683" y="5868743"/>
            <a:ext cx="3195170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en-US" sz="2200" dirty="0">
                <a:solidFill>
                  <a:srgbClr val="004D80"/>
                </a:solidFill>
              </a:rPr>
              <a:t>Targeted Growth Areas</a:t>
            </a:r>
          </a:p>
        </p:txBody>
      </p:sp>
      <p:sp>
        <p:nvSpPr>
          <p:cNvPr id="50" name="Who We Are">
            <a:extLst>
              <a:ext uri="{FF2B5EF4-FFF2-40B4-BE49-F238E27FC236}">
                <a16:creationId xmlns:a16="http://schemas.microsoft.com/office/drawing/2014/main" id="{86275B4E-ACA6-7846-94B1-33708541E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2494" y="2976617"/>
            <a:ext cx="1733550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en-US" sz="2200" dirty="0">
                <a:solidFill>
                  <a:srgbClr val="004D80"/>
                </a:solidFill>
              </a:rPr>
              <a:t>Who We Are</a:t>
            </a:r>
          </a:p>
        </p:txBody>
      </p:sp>
      <p:sp>
        <p:nvSpPr>
          <p:cNvPr id="51" name="Highly transparent with partners and customers…">
            <a:extLst>
              <a:ext uri="{FF2B5EF4-FFF2-40B4-BE49-F238E27FC236}">
                <a16:creationId xmlns:a16="http://schemas.microsoft.com/office/drawing/2014/main" id="{FB3DF347-6EB4-2F4F-A66C-E27659318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2835" y="3358329"/>
            <a:ext cx="6489700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>
            <a:lvl1pPr marL="331788" indent="-331788"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4572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9144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13716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18288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Strong delivery record working with scientific organizations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Exceptional, senior teams who deliver… period.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Implementers that delivery through true client partnerships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Highly transparent and collaborative in delivery activities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A59A7E-4368-2149-9562-D6EC8C15330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52442" y="6285600"/>
            <a:ext cx="915832" cy="919155"/>
          </a:xfrm>
          <a:prstGeom prst="rect">
            <a:avLst/>
          </a:prstGeom>
        </p:spPr>
      </p:pic>
      <p:pic>
        <p:nvPicPr>
          <p:cNvPr id="42" name="Picture 34">
            <a:extLst>
              <a:ext uri="{FF2B5EF4-FFF2-40B4-BE49-F238E27FC236}">
                <a16:creationId xmlns:a16="http://schemas.microsoft.com/office/drawing/2014/main" id="{2DA66D3B-0383-0C47-8A4E-D6C6785B3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9" y="5121638"/>
            <a:ext cx="5949950" cy="1843592"/>
          </a:xfrm>
          <a:prstGeom prst="rect">
            <a:avLst/>
          </a:prstGeom>
          <a:noFill/>
          <a:ln w="9525">
            <a:solidFill>
              <a:schemeClr val="tx2">
                <a:alpha val="4509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Key Information">
            <a:extLst>
              <a:ext uri="{FF2B5EF4-FFF2-40B4-BE49-F238E27FC236}">
                <a16:creationId xmlns:a16="http://schemas.microsoft.com/office/drawing/2014/main" id="{3AF8D435-8B8E-FA46-9165-754FF808B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2650" y="5079937"/>
            <a:ext cx="2472343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en-US" altLang="en-US" sz="2200" dirty="0">
                <a:solidFill>
                  <a:srgbClr val="004D80"/>
                </a:solidFill>
              </a:rPr>
              <a:t>Contract Vehicles</a:t>
            </a:r>
          </a:p>
        </p:txBody>
      </p:sp>
      <p:sp>
        <p:nvSpPr>
          <p:cNvPr id="52" name="Management, Strategy &amp; Full Service Systems Delivery Consultants…">
            <a:extLst>
              <a:ext uri="{FF2B5EF4-FFF2-40B4-BE49-F238E27FC236}">
                <a16:creationId xmlns:a16="http://schemas.microsoft.com/office/drawing/2014/main" id="{D003AB88-AC8D-924E-AE0B-1A0E8905F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707" y="5442835"/>
            <a:ext cx="5702300" cy="14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>
            <a:lvl1pPr marL="331788" indent="-331788"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4572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9144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13716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18288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Certified SBA 8(a) business (expires 2026)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GSA IT 70 (47QTCA19D005F) 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CIO SP3 Small Business (subcontractor)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GSA STARS II subcontractor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Mentor/Protégé Relationship with Sapient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4EAAC0-AB63-AB48-8E8E-5F87C6D66C4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406301" y="6363535"/>
            <a:ext cx="840711" cy="84071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7DB6197-D9BA-2349-B442-240EB121BFBD}"/>
              </a:ext>
            </a:extLst>
          </p:cNvPr>
          <p:cNvGrpSpPr/>
          <p:nvPr/>
        </p:nvGrpSpPr>
        <p:grpSpPr>
          <a:xfrm>
            <a:off x="6340475" y="1127201"/>
            <a:ext cx="6459040" cy="4627463"/>
            <a:chOff x="6340475" y="1034432"/>
            <a:chExt cx="6459040" cy="4627463"/>
          </a:xfrm>
        </p:grpSpPr>
        <p:sp>
          <p:nvSpPr>
            <p:cNvPr id="7" name="What We Do">
              <a:extLst>
                <a:ext uri="{FF2B5EF4-FFF2-40B4-BE49-F238E27FC236}">
                  <a16:creationId xmlns:a16="http://schemas.microsoft.com/office/drawing/2014/main" id="{032FB9F3-07BC-344C-B2F2-A9140FF8B6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6938" y="1034432"/>
              <a:ext cx="1744662" cy="436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eaLnBrk="1"/>
              <a:r>
                <a:rPr lang="en-US" altLang="en-US" sz="2200" dirty="0">
                  <a:solidFill>
                    <a:srgbClr val="004D80"/>
                  </a:solidFill>
                </a:rPr>
                <a:t>What We Do</a:t>
              </a:r>
            </a:p>
          </p:txBody>
        </p:sp>
        <p:sp>
          <p:nvSpPr>
            <p:cNvPr id="8" name="Enterprise Software Delivery Services (.NET, J2EE, etc.)…">
              <a:extLst>
                <a:ext uri="{FF2B5EF4-FFF2-40B4-BE49-F238E27FC236}">
                  <a16:creationId xmlns:a16="http://schemas.microsoft.com/office/drawing/2014/main" id="{FF9AF3B4-F220-2D40-B6F3-E829FB838E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0475" y="1404319"/>
              <a:ext cx="6459040" cy="4257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50800" tIns="50800" rIns="50800" bIns="50800">
              <a:spAutoFit/>
            </a:bodyPr>
            <a:lstStyle>
              <a:lvl1pPr marL="331788" indent="-331788"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1pPr>
              <a:lvl2pPr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2pPr>
              <a:lvl3pPr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3pPr>
              <a:lvl4pPr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4pPr>
              <a:lvl5pPr algn="ctr"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5pPr>
              <a:lvl6pPr marL="457200" indent="914400" algn="ctr" defTabSz="584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6pPr>
              <a:lvl7pPr marL="914400" indent="914400" algn="ctr" defTabSz="584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7pPr>
              <a:lvl8pPr marL="1371600" indent="914400" algn="ctr" defTabSz="584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8pPr>
              <a:lvl9pPr marL="1828800" indent="914400" algn="ctr" defTabSz="584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Neue" panose="02000503000000020004" pitchFamily="2" charset="0"/>
                </a:defRPr>
              </a:lvl9pPr>
            </a:lstStyle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Full SDLC Enterprise Software Delivery (.NET, J2EE, etc.)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Cloud Migration &amp; IT Modernization Specialists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Program/Project Management Office Definition &amp; Roll Out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Federal Grants Management Experts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Cybersecurity and Data Privacy Experts (via JV)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sz="1800" b="0" dirty="0"/>
                <a:t>IT Help Desk/IT Systems support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sz="1800" b="0" dirty="0"/>
                <a:t>Enterprise Cyber Security Program Support 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sz="1800" b="0" dirty="0"/>
                <a:t>Business Intelligence &amp; Data Analytics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sz="1800" b="0" dirty="0"/>
                <a:t>AI/ML and Robotic Process Automation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DevOps and Kanban Based Agile Delivery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Enterprise Content Management System Delivery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IT Program and Product Assessments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Independent Verification and Validation (IV&amp;V)</a:t>
              </a:r>
            </a:p>
            <a:p>
              <a:pPr algn="l" eaLnBrk="1">
                <a:buSzPct val="145000"/>
                <a:buFontTx/>
                <a:buChar char="•"/>
              </a:pPr>
              <a:r>
                <a:rPr lang="en-US" altLang="en-US" sz="1800" b="0" dirty="0"/>
                <a:t>&lt;INSERT&gt;</a:t>
              </a:r>
            </a:p>
            <a:p>
              <a:pPr algn="l" eaLnBrk="1">
                <a:buSzPct val="145000"/>
                <a:buFontTx/>
                <a:buChar char="•"/>
              </a:pPr>
              <a:endParaRPr lang="en-US" altLang="en-US" sz="1800" b="0" dirty="0"/>
            </a:p>
          </p:txBody>
        </p:sp>
      </p:grpSp>
      <p:sp>
        <p:nvSpPr>
          <p:cNvPr id="9" name="Targeted Growth Areas">
            <a:extLst>
              <a:ext uri="{FF2B5EF4-FFF2-40B4-BE49-F238E27FC236}">
                <a16:creationId xmlns:a16="http://schemas.microsoft.com/office/drawing/2014/main" id="{00300CF9-B30F-B448-9BCF-03198A5AF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5125" y="1089101"/>
            <a:ext cx="1811137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en-US" sz="2200" dirty="0">
                <a:solidFill>
                  <a:srgbClr val="004D80"/>
                </a:solidFill>
              </a:rPr>
              <a:t>Key Projects</a:t>
            </a:r>
          </a:p>
        </p:txBody>
      </p:sp>
      <p:sp>
        <p:nvSpPr>
          <p:cNvPr id="10" name="Looking for a mentor/protege relationship to accelerate growth in Software Delivery, Hyperion, Analytics &amp; PMO">
            <a:extLst>
              <a:ext uri="{FF2B5EF4-FFF2-40B4-BE49-F238E27FC236}">
                <a16:creationId xmlns:a16="http://schemas.microsoft.com/office/drawing/2014/main" id="{5210211F-7FF1-9249-B984-DAD4B0A34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95610"/>
            <a:ext cx="6405563" cy="2595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>
            <a:lvl1pPr marL="331788" indent="-331788"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algn="ctr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4572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9144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13716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1828800" indent="9144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Department of Energy – DME/O&amp;M – Grants Mgt. System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NIH NBS – Program Assessment &amp; PMO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Marriott International – Business Systems Modernization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Charter Communications – Content Management System Build &amp; Support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SICPA – Custom Excise Tax Collection System for States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Freddie Mac – Application Security Assessments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Cox – Functional and Technical Product Assessments</a:t>
            </a:r>
          </a:p>
          <a:p>
            <a:pPr algn="l" eaLnBrk="1">
              <a:buSzPct val="145000"/>
              <a:buFontTx/>
              <a:buChar char="•"/>
            </a:pPr>
            <a:r>
              <a:rPr lang="en-US" altLang="en-US" sz="1800" b="0" dirty="0"/>
              <a:t>AARP – Content Management System Architecture </a:t>
            </a:r>
          </a:p>
        </p:txBody>
      </p:sp>
    </p:spTree>
    <p:extLst>
      <p:ext uri="{BB962C8B-B14F-4D97-AF65-F5344CB8AC3E}">
        <p14:creationId xmlns:p14="http://schemas.microsoft.com/office/powerpoint/2010/main" val="8609272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geted Growth Areas">
            <a:extLst>
              <a:ext uri="{FF2B5EF4-FFF2-40B4-BE49-F238E27FC236}">
                <a16:creationId xmlns:a16="http://schemas.microsoft.com/office/drawing/2014/main" id="{A0F0DE4B-8934-3B4F-9D37-40958E90BB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25" y="162001"/>
            <a:ext cx="940963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en-US" sz="2200" dirty="0">
                <a:solidFill>
                  <a:srgbClr val="004D80"/>
                </a:solidFill>
              </a:rPr>
              <a:t>Logos</a:t>
            </a:r>
          </a:p>
        </p:txBody>
      </p:sp>
      <p:pic>
        <p:nvPicPr>
          <p:cNvPr id="7" name="Unknown.png">
            <a:extLst>
              <a:ext uri="{FF2B5EF4-FFF2-40B4-BE49-F238E27FC236}">
                <a16:creationId xmlns:a16="http://schemas.microsoft.com/office/drawing/2014/main" id="{ECD1B532-0144-5743-B81F-CF2D7DA97E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461" r="19861"/>
          <a:stretch/>
        </p:blipFill>
        <p:spPr bwMode="auto">
          <a:xfrm>
            <a:off x="1830950" y="2416007"/>
            <a:ext cx="914400" cy="100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E61AAA-A59F-E843-85EB-DB0D60BF33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6657" y="1369245"/>
            <a:ext cx="915832" cy="9191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ABA911-411A-5D42-86C4-EA934F1D1F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009" y="2438715"/>
            <a:ext cx="914400" cy="914400"/>
          </a:xfrm>
          <a:prstGeom prst="rect">
            <a:avLst/>
          </a:prstGeom>
        </p:spPr>
      </p:pic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852598BA-1827-DF42-8DE6-EC2B8EFF1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2505" y="7098179"/>
            <a:ext cx="1433512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13" name="Image" descr="Image">
            <a:extLst>
              <a:ext uri="{FF2B5EF4-FFF2-40B4-BE49-F238E27FC236}">
                <a16:creationId xmlns:a16="http://schemas.microsoft.com/office/drawing/2014/main" id="{67F8DD7F-88BE-534A-B237-963A376A6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99" y="7852425"/>
            <a:ext cx="1116013" cy="44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14" name="Unknown.jpeg" descr="Unknown.jpeg">
            <a:extLst>
              <a:ext uri="{FF2B5EF4-FFF2-40B4-BE49-F238E27FC236}">
                <a16:creationId xmlns:a16="http://schemas.microsoft.com/office/drawing/2014/main" id="{9794C2B9-876E-F64B-8BCD-A6D05ADEDA6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25296" y="7735423"/>
            <a:ext cx="908406" cy="786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5" name="Picture 46">
            <a:extLst>
              <a:ext uri="{FF2B5EF4-FFF2-40B4-BE49-F238E27FC236}">
                <a16:creationId xmlns:a16="http://schemas.microsoft.com/office/drawing/2014/main" id="{2E8B3F2D-30BC-5543-A830-D8E0C2CC3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5353" y="7960497"/>
            <a:ext cx="144408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7">
            <a:extLst>
              <a:ext uri="{FF2B5EF4-FFF2-40B4-BE49-F238E27FC236}">
                <a16:creationId xmlns:a16="http://schemas.microsoft.com/office/drawing/2014/main" id="{3CB4F343-9AFF-594C-BE7B-970A36F3C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350" y="7109760"/>
            <a:ext cx="1116013" cy="43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8">
            <a:extLst>
              <a:ext uri="{FF2B5EF4-FFF2-40B4-BE49-F238E27FC236}">
                <a16:creationId xmlns:a16="http://schemas.microsoft.com/office/drawing/2014/main" id="{2230870C-3DBD-0A4B-911E-C752F40F6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3237" y="7004462"/>
            <a:ext cx="623481" cy="62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9">
            <a:extLst>
              <a:ext uri="{FF2B5EF4-FFF2-40B4-BE49-F238E27FC236}">
                <a16:creationId xmlns:a16="http://schemas.microsoft.com/office/drawing/2014/main" id="{C7F25A78-E4E0-624A-A28D-EB5F59BDC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0496" y="7004463"/>
            <a:ext cx="833799" cy="62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0" descr="lunapic_131732919169548_10.pdf">
            <a:extLst>
              <a:ext uri="{FF2B5EF4-FFF2-40B4-BE49-F238E27FC236}">
                <a16:creationId xmlns:a16="http://schemas.microsoft.com/office/drawing/2014/main" id="{4920C744-06A7-9A4B-A9C7-34BB5BD0D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3964" y="1366857"/>
            <a:ext cx="914400" cy="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1">
            <a:extLst>
              <a:ext uri="{FF2B5EF4-FFF2-40B4-BE49-F238E27FC236}">
                <a16:creationId xmlns:a16="http://schemas.microsoft.com/office/drawing/2014/main" id="{A39C3236-F099-664B-9755-32AB6C026A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167" y="1432821"/>
            <a:ext cx="914400" cy="85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Unknown.png">
            <a:extLst>
              <a:ext uri="{FF2B5EF4-FFF2-40B4-BE49-F238E27FC236}">
                <a16:creationId xmlns:a16="http://schemas.microsoft.com/office/drawing/2014/main" id="{9222B089-2C9C-2747-828B-C2A9C4037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91" y="2438715"/>
            <a:ext cx="914400" cy="78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22" name="Targeted Growth Areas">
            <a:extLst>
              <a:ext uri="{FF2B5EF4-FFF2-40B4-BE49-F238E27FC236}">
                <a16:creationId xmlns:a16="http://schemas.microsoft.com/office/drawing/2014/main" id="{3998FE99-8595-3746-98AF-53C698A48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715" y="860696"/>
            <a:ext cx="1109278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en-US" sz="2200" dirty="0">
                <a:solidFill>
                  <a:srgbClr val="004D80"/>
                </a:solidFill>
              </a:rPr>
              <a:t>Federal</a:t>
            </a:r>
          </a:p>
        </p:txBody>
      </p:sp>
      <p:sp>
        <p:nvSpPr>
          <p:cNvPr id="23" name="Targeted Growth Areas">
            <a:extLst>
              <a:ext uri="{FF2B5EF4-FFF2-40B4-BE49-F238E27FC236}">
                <a16:creationId xmlns:a16="http://schemas.microsoft.com/office/drawing/2014/main" id="{E6AD01C7-C4C4-0F4C-B3B8-493DD60B14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715" y="6563317"/>
            <a:ext cx="1727781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en-US" sz="2200" dirty="0">
                <a:solidFill>
                  <a:srgbClr val="004D80"/>
                </a:solidFill>
              </a:rPr>
              <a:t>Commercial</a:t>
            </a:r>
          </a:p>
        </p:txBody>
      </p:sp>
    </p:spTree>
    <p:extLst>
      <p:ext uri="{BB962C8B-B14F-4D97-AF65-F5344CB8AC3E}">
        <p14:creationId xmlns:p14="http://schemas.microsoft.com/office/powerpoint/2010/main" val="21177731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387</Words>
  <Application>Microsoft Macintosh PowerPoint</Application>
  <PresentationFormat>Custom</PresentationFormat>
  <Paragraphs>70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Helvetica Light</vt:lpstr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Steven Moskowitz</cp:lastModifiedBy>
  <cp:revision>42</cp:revision>
  <cp:lastPrinted>2019-09-24T20:27:41Z</cp:lastPrinted>
  <dcterms:modified xsi:type="dcterms:W3CDTF">2020-07-01T14:55:23Z</dcterms:modified>
</cp:coreProperties>
</file>