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4"/>
  </p:sldMasterIdLst>
  <p:notesMasterIdLst>
    <p:notesMasterId r:id="rId33"/>
  </p:notesMasterIdLst>
  <p:sldIdLst>
    <p:sldId id="671" r:id="rId5"/>
    <p:sldId id="649" r:id="rId6"/>
    <p:sldId id="674" r:id="rId7"/>
    <p:sldId id="654" r:id="rId8"/>
    <p:sldId id="655" r:id="rId9"/>
    <p:sldId id="661" r:id="rId10"/>
    <p:sldId id="660" r:id="rId11"/>
    <p:sldId id="675" r:id="rId12"/>
    <p:sldId id="656" r:id="rId13"/>
    <p:sldId id="676" r:id="rId14"/>
    <p:sldId id="672" r:id="rId15"/>
    <p:sldId id="670" r:id="rId16"/>
    <p:sldId id="662" r:id="rId17"/>
    <p:sldId id="663" r:id="rId18"/>
    <p:sldId id="666" r:id="rId19"/>
    <p:sldId id="667" r:id="rId20"/>
    <p:sldId id="643" r:id="rId21"/>
    <p:sldId id="644" r:id="rId22"/>
    <p:sldId id="652" r:id="rId23"/>
    <p:sldId id="651" r:id="rId24"/>
    <p:sldId id="657" r:id="rId25"/>
    <p:sldId id="658" r:id="rId26"/>
    <p:sldId id="659" r:id="rId27"/>
    <p:sldId id="677" r:id="rId28"/>
    <p:sldId id="678" r:id="rId29"/>
    <p:sldId id="679" r:id="rId30"/>
    <p:sldId id="615" r:id="rId31"/>
    <p:sldId id="673" r:id="rId3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10967F0-3E02-40E2-A74E-35F48C6F6B07}">
          <p14:sldIdLst>
            <p14:sldId id="671"/>
            <p14:sldId id="649"/>
            <p14:sldId id="674"/>
            <p14:sldId id="654"/>
            <p14:sldId id="655"/>
            <p14:sldId id="661"/>
            <p14:sldId id="660"/>
            <p14:sldId id="675"/>
            <p14:sldId id="656"/>
            <p14:sldId id="676"/>
            <p14:sldId id="672"/>
            <p14:sldId id="670"/>
            <p14:sldId id="662"/>
            <p14:sldId id="663"/>
            <p14:sldId id="666"/>
            <p14:sldId id="667"/>
            <p14:sldId id="643"/>
            <p14:sldId id="644"/>
            <p14:sldId id="652"/>
            <p14:sldId id="651"/>
            <p14:sldId id="657"/>
            <p14:sldId id="658"/>
            <p14:sldId id="659"/>
            <p14:sldId id="677"/>
            <p14:sldId id="678"/>
            <p14:sldId id="679"/>
            <p14:sldId id="615"/>
          </p14:sldIdLst>
        </p14:section>
        <p14:section name="Appendix" id="{274EF634-B33C-48B0-8174-F97DD815C261}">
          <p14:sldIdLst>
            <p14:sldId id="67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e Lovelace" initials="DL" lastIdx="3" clrIdx="0">
    <p:extLst>
      <p:ext uri="{19B8F6BF-5375-455C-9EA6-DF929625EA0E}">
        <p15:presenceInfo xmlns:p15="http://schemas.microsoft.com/office/powerpoint/2012/main" userId="S::dlovelace@csgservices.com::bd22eb31-437f-4ba9-925c-256647be0139" providerId="AD"/>
      </p:ext>
    </p:extLst>
  </p:cmAuthor>
  <p:cmAuthor id="2" name="Bryce  Sebastian" initials="BS" lastIdx="1" clrIdx="1">
    <p:extLst>
      <p:ext uri="{19B8F6BF-5375-455C-9EA6-DF929625EA0E}">
        <p15:presenceInfo xmlns:p15="http://schemas.microsoft.com/office/powerpoint/2012/main" userId="S::bsebastian@csgservices.com::109c066e-4283-4917-ad9b-1827d786d942" providerId="AD"/>
      </p:ext>
    </p:extLst>
  </p:cmAuthor>
  <p:cmAuthor id="3" name="admjpm@csgservices.com" initials="a" lastIdx="1" clrIdx="2">
    <p:extLst>
      <p:ext uri="{19B8F6BF-5375-455C-9EA6-DF929625EA0E}">
        <p15:presenceInfo xmlns:p15="http://schemas.microsoft.com/office/powerpoint/2012/main" userId="admjpm@csgservices.com" providerId="None"/>
      </p:ext>
    </p:extLst>
  </p:cmAuthor>
  <p:cmAuthor id="4" name="Ian McAlister" initials="IM" lastIdx="1" clrIdx="3">
    <p:extLst>
      <p:ext uri="{19B8F6BF-5375-455C-9EA6-DF929625EA0E}">
        <p15:presenceInfo xmlns:p15="http://schemas.microsoft.com/office/powerpoint/2012/main" userId="Ian McAlist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233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C865D9-5E51-40FF-AC20-64350B771ED0}" v="135" dt="2021-01-15T22:48:18.5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86" autoAdjust="0"/>
    <p:restoredTop sz="91358" autoAdjust="0"/>
  </p:normalViewPr>
  <p:slideViewPr>
    <p:cSldViewPr snapToGrid="0">
      <p:cViewPr varScale="1">
        <p:scale>
          <a:sx n="118" d="100"/>
          <a:sy n="118" d="100"/>
        </p:scale>
        <p:origin x="108" y="77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7FA428C4-DD39-432E-A629-8D0A9C70D137}" type="datetimeFigureOut">
              <a:rPr lang="en-US" smtClean="0"/>
              <a:t>1/18/2021</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E255C256-AC73-4679-9074-1F7AEE1AD946}" type="slidenum">
              <a:rPr lang="en-US" smtClean="0"/>
              <a:t>‹#›</a:t>
            </a:fld>
            <a:endParaRPr lang="en-US" dirty="0"/>
          </a:p>
        </p:txBody>
      </p:sp>
    </p:spTree>
    <p:extLst>
      <p:ext uri="{BB962C8B-B14F-4D97-AF65-F5344CB8AC3E}">
        <p14:creationId xmlns:p14="http://schemas.microsoft.com/office/powerpoint/2010/main" val="4053005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a:t>
            </a:fld>
            <a:endParaRPr lang="en-US" dirty="0"/>
          </a:p>
        </p:txBody>
      </p:sp>
    </p:spTree>
    <p:extLst>
      <p:ext uri="{BB962C8B-B14F-4D97-AF65-F5344CB8AC3E}">
        <p14:creationId xmlns:p14="http://schemas.microsoft.com/office/powerpoint/2010/main" val="3712853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11</a:t>
            </a:fld>
            <a:endParaRPr lang="en-US" dirty="0"/>
          </a:p>
        </p:txBody>
      </p:sp>
    </p:spTree>
    <p:extLst>
      <p:ext uri="{BB962C8B-B14F-4D97-AF65-F5344CB8AC3E}">
        <p14:creationId xmlns:p14="http://schemas.microsoft.com/office/powerpoint/2010/main" val="2640055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12</a:t>
            </a:fld>
            <a:endParaRPr lang="en-US" dirty="0"/>
          </a:p>
        </p:txBody>
      </p:sp>
    </p:spTree>
    <p:extLst>
      <p:ext uri="{BB962C8B-B14F-4D97-AF65-F5344CB8AC3E}">
        <p14:creationId xmlns:p14="http://schemas.microsoft.com/office/powerpoint/2010/main" val="1844283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13</a:t>
            </a:fld>
            <a:endParaRPr lang="en-US" dirty="0"/>
          </a:p>
        </p:txBody>
      </p:sp>
    </p:spTree>
    <p:extLst>
      <p:ext uri="{BB962C8B-B14F-4D97-AF65-F5344CB8AC3E}">
        <p14:creationId xmlns:p14="http://schemas.microsoft.com/office/powerpoint/2010/main" val="2988326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14</a:t>
            </a:fld>
            <a:endParaRPr lang="en-US" dirty="0"/>
          </a:p>
        </p:txBody>
      </p:sp>
    </p:spTree>
    <p:extLst>
      <p:ext uri="{BB962C8B-B14F-4D97-AF65-F5344CB8AC3E}">
        <p14:creationId xmlns:p14="http://schemas.microsoft.com/office/powerpoint/2010/main" val="36376882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15</a:t>
            </a:fld>
            <a:endParaRPr lang="en-US" dirty="0"/>
          </a:p>
        </p:txBody>
      </p:sp>
    </p:spTree>
    <p:extLst>
      <p:ext uri="{BB962C8B-B14F-4D97-AF65-F5344CB8AC3E}">
        <p14:creationId xmlns:p14="http://schemas.microsoft.com/office/powerpoint/2010/main" val="1617050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16</a:t>
            </a:fld>
            <a:endParaRPr lang="en-US" dirty="0"/>
          </a:p>
        </p:txBody>
      </p:sp>
    </p:spTree>
    <p:extLst>
      <p:ext uri="{BB962C8B-B14F-4D97-AF65-F5344CB8AC3E}">
        <p14:creationId xmlns:p14="http://schemas.microsoft.com/office/powerpoint/2010/main" val="22937473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17</a:t>
            </a:fld>
            <a:endParaRPr lang="en-US" dirty="0"/>
          </a:p>
        </p:txBody>
      </p:sp>
    </p:spTree>
    <p:extLst>
      <p:ext uri="{BB962C8B-B14F-4D97-AF65-F5344CB8AC3E}">
        <p14:creationId xmlns:p14="http://schemas.microsoft.com/office/powerpoint/2010/main" val="3224679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18</a:t>
            </a:fld>
            <a:endParaRPr lang="en-US" dirty="0"/>
          </a:p>
        </p:txBody>
      </p:sp>
    </p:spTree>
    <p:extLst>
      <p:ext uri="{BB962C8B-B14F-4D97-AF65-F5344CB8AC3E}">
        <p14:creationId xmlns:p14="http://schemas.microsoft.com/office/powerpoint/2010/main" val="3682067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19</a:t>
            </a:fld>
            <a:endParaRPr lang="en-US" dirty="0"/>
          </a:p>
        </p:txBody>
      </p:sp>
    </p:spTree>
    <p:extLst>
      <p:ext uri="{BB962C8B-B14F-4D97-AF65-F5344CB8AC3E}">
        <p14:creationId xmlns:p14="http://schemas.microsoft.com/office/powerpoint/2010/main" val="2185117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20</a:t>
            </a:fld>
            <a:endParaRPr lang="en-US" dirty="0"/>
          </a:p>
        </p:txBody>
      </p:sp>
    </p:spTree>
    <p:extLst>
      <p:ext uri="{BB962C8B-B14F-4D97-AF65-F5344CB8AC3E}">
        <p14:creationId xmlns:p14="http://schemas.microsoft.com/office/powerpoint/2010/main" val="200603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3</a:t>
            </a:fld>
            <a:endParaRPr lang="en-US" dirty="0"/>
          </a:p>
        </p:txBody>
      </p:sp>
    </p:spTree>
    <p:extLst>
      <p:ext uri="{BB962C8B-B14F-4D97-AF65-F5344CB8AC3E}">
        <p14:creationId xmlns:p14="http://schemas.microsoft.com/office/powerpoint/2010/main" val="1977862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21</a:t>
            </a:fld>
            <a:endParaRPr lang="en-US" dirty="0"/>
          </a:p>
        </p:txBody>
      </p:sp>
    </p:spTree>
    <p:extLst>
      <p:ext uri="{BB962C8B-B14F-4D97-AF65-F5344CB8AC3E}">
        <p14:creationId xmlns:p14="http://schemas.microsoft.com/office/powerpoint/2010/main" val="34430289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22</a:t>
            </a:fld>
            <a:endParaRPr lang="en-US" dirty="0"/>
          </a:p>
        </p:txBody>
      </p:sp>
    </p:spTree>
    <p:extLst>
      <p:ext uri="{BB962C8B-B14F-4D97-AF65-F5344CB8AC3E}">
        <p14:creationId xmlns:p14="http://schemas.microsoft.com/office/powerpoint/2010/main" val="3055614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23</a:t>
            </a:fld>
            <a:endParaRPr lang="en-US" dirty="0"/>
          </a:p>
        </p:txBody>
      </p:sp>
    </p:spTree>
    <p:extLst>
      <p:ext uri="{BB962C8B-B14F-4D97-AF65-F5344CB8AC3E}">
        <p14:creationId xmlns:p14="http://schemas.microsoft.com/office/powerpoint/2010/main" val="25418934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24</a:t>
            </a:fld>
            <a:endParaRPr lang="en-US" dirty="0"/>
          </a:p>
        </p:txBody>
      </p:sp>
    </p:spTree>
    <p:extLst>
      <p:ext uri="{BB962C8B-B14F-4D97-AF65-F5344CB8AC3E}">
        <p14:creationId xmlns:p14="http://schemas.microsoft.com/office/powerpoint/2010/main" val="30329793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25</a:t>
            </a:fld>
            <a:endParaRPr lang="en-US" dirty="0"/>
          </a:p>
        </p:txBody>
      </p:sp>
    </p:spTree>
    <p:extLst>
      <p:ext uri="{BB962C8B-B14F-4D97-AF65-F5344CB8AC3E}">
        <p14:creationId xmlns:p14="http://schemas.microsoft.com/office/powerpoint/2010/main" val="2928151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26</a:t>
            </a:fld>
            <a:endParaRPr lang="en-US" dirty="0"/>
          </a:p>
        </p:txBody>
      </p:sp>
    </p:spTree>
    <p:extLst>
      <p:ext uri="{BB962C8B-B14F-4D97-AF65-F5344CB8AC3E}">
        <p14:creationId xmlns:p14="http://schemas.microsoft.com/office/powerpoint/2010/main" val="17541616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27</a:t>
            </a:fld>
            <a:endParaRPr lang="en-US" dirty="0"/>
          </a:p>
        </p:txBody>
      </p:sp>
    </p:spTree>
    <p:extLst>
      <p:ext uri="{BB962C8B-B14F-4D97-AF65-F5344CB8AC3E}">
        <p14:creationId xmlns:p14="http://schemas.microsoft.com/office/powerpoint/2010/main" val="2400296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28</a:t>
            </a:fld>
            <a:endParaRPr lang="en-US" dirty="0"/>
          </a:p>
        </p:txBody>
      </p:sp>
    </p:spTree>
    <p:extLst>
      <p:ext uri="{BB962C8B-B14F-4D97-AF65-F5344CB8AC3E}">
        <p14:creationId xmlns:p14="http://schemas.microsoft.com/office/powerpoint/2010/main" val="1105079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4</a:t>
            </a:fld>
            <a:endParaRPr lang="en-US" dirty="0"/>
          </a:p>
        </p:txBody>
      </p:sp>
    </p:spTree>
    <p:extLst>
      <p:ext uri="{BB962C8B-B14F-4D97-AF65-F5344CB8AC3E}">
        <p14:creationId xmlns:p14="http://schemas.microsoft.com/office/powerpoint/2010/main" val="3705800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5</a:t>
            </a:fld>
            <a:endParaRPr lang="en-US" dirty="0"/>
          </a:p>
        </p:txBody>
      </p:sp>
    </p:spTree>
    <p:extLst>
      <p:ext uri="{BB962C8B-B14F-4D97-AF65-F5344CB8AC3E}">
        <p14:creationId xmlns:p14="http://schemas.microsoft.com/office/powerpoint/2010/main" val="2550605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6</a:t>
            </a:fld>
            <a:endParaRPr lang="en-US" dirty="0"/>
          </a:p>
        </p:txBody>
      </p:sp>
    </p:spTree>
    <p:extLst>
      <p:ext uri="{BB962C8B-B14F-4D97-AF65-F5344CB8AC3E}">
        <p14:creationId xmlns:p14="http://schemas.microsoft.com/office/powerpoint/2010/main" val="4201247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7</a:t>
            </a:fld>
            <a:endParaRPr lang="en-US" dirty="0"/>
          </a:p>
        </p:txBody>
      </p:sp>
    </p:spTree>
    <p:extLst>
      <p:ext uri="{BB962C8B-B14F-4D97-AF65-F5344CB8AC3E}">
        <p14:creationId xmlns:p14="http://schemas.microsoft.com/office/powerpoint/2010/main" val="1554269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8</a:t>
            </a:fld>
            <a:endParaRPr lang="en-US" dirty="0"/>
          </a:p>
        </p:txBody>
      </p:sp>
    </p:spTree>
    <p:extLst>
      <p:ext uri="{BB962C8B-B14F-4D97-AF65-F5344CB8AC3E}">
        <p14:creationId xmlns:p14="http://schemas.microsoft.com/office/powerpoint/2010/main" val="2759172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9</a:t>
            </a:fld>
            <a:endParaRPr lang="en-US" dirty="0"/>
          </a:p>
        </p:txBody>
      </p:sp>
    </p:spTree>
    <p:extLst>
      <p:ext uri="{BB962C8B-B14F-4D97-AF65-F5344CB8AC3E}">
        <p14:creationId xmlns:p14="http://schemas.microsoft.com/office/powerpoint/2010/main" val="2869224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82E26-50ED-4B3C-A84F-175977D8EBE7}" type="slidenum">
              <a:rPr lang="en-US" smtClean="0"/>
              <a:t>10</a:t>
            </a:fld>
            <a:endParaRPr lang="en-US" dirty="0"/>
          </a:p>
        </p:txBody>
      </p:sp>
    </p:spTree>
    <p:extLst>
      <p:ext uri="{BB962C8B-B14F-4D97-AF65-F5344CB8AC3E}">
        <p14:creationId xmlns:p14="http://schemas.microsoft.com/office/powerpoint/2010/main" val="3016950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1/18/2021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23409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17163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7019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88442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23208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1/18/2021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41125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1/18/2021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62563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1/18/2021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43551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6684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5717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5480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1/18/2021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255755823"/>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64">
            <a:extLst>
              <a:ext uri="{FF2B5EF4-FFF2-40B4-BE49-F238E27FC236}">
                <a16:creationId xmlns:a16="http://schemas.microsoft.com/office/drawing/2014/main" id="{233F6408-E1FB-40EE-933F-488D38CCC7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2" name="Freeform 23">
            <a:extLst>
              <a:ext uri="{FF2B5EF4-FFF2-40B4-BE49-F238E27FC236}">
                <a16:creationId xmlns:a16="http://schemas.microsoft.com/office/drawing/2014/main" id="{F055C0C5-567C-4C02-83F3-B427BC7406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637005" cy="6858000"/>
          </a:xfrm>
          <a:custGeom>
            <a:avLst/>
            <a:gdLst>
              <a:gd name="connsiteX0" fmla="*/ 0 w 4637005"/>
              <a:gd name="connsiteY0" fmla="*/ 0 h 6858000"/>
              <a:gd name="connsiteX1" fmla="*/ 4637005 w 4637005"/>
              <a:gd name="connsiteY1" fmla="*/ 0 h 6858000"/>
              <a:gd name="connsiteX2" fmla="*/ 4637005 w 4637005"/>
              <a:gd name="connsiteY2" fmla="*/ 1900238 h 6858000"/>
              <a:gd name="connsiteX3" fmla="*/ 4266589 w 4637005"/>
              <a:gd name="connsiteY3" fmla="*/ 2178050 h 6858000"/>
              <a:gd name="connsiteX4" fmla="*/ 4262355 w 4637005"/>
              <a:gd name="connsiteY4" fmla="*/ 2184400 h 6858000"/>
              <a:gd name="connsiteX5" fmla="*/ 4256005 w 4637005"/>
              <a:gd name="connsiteY5" fmla="*/ 2193925 h 6858000"/>
              <a:gd name="connsiteX6" fmla="*/ 4249655 w 4637005"/>
              <a:gd name="connsiteY6" fmla="*/ 2201863 h 6858000"/>
              <a:gd name="connsiteX7" fmla="*/ 4249655 w 4637005"/>
              <a:gd name="connsiteY7" fmla="*/ 2211388 h 6858000"/>
              <a:gd name="connsiteX8" fmla="*/ 4249655 w 4637005"/>
              <a:gd name="connsiteY8" fmla="*/ 2220913 h 6858000"/>
              <a:gd name="connsiteX9" fmla="*/ 4256005 w 4637005"/>
              <a:gd name="connsiteY9" fmla="*/ 2228850 h 6858000"/>
              <a:gd name="connsiteX10" fmla="*/ 4262355 w 4637005"/>
              <a:gd name="connsiteY10" fmla="*/ 2238375 h 6858000"/>
              <a:gd name="connsiteX11" fmla="*/ 4266589 w 4637005"/>
              <a:gd name="connsiteY11" fmla="*/ 2244725 h 6858000"/>
              <a:gd name="connsiteX12" fmla="*/ 4637005 w 4637005"/>
              <a:gd name="connsiteY12" fmla="*/ 2522538 h 6858000"/>
              <a:gd name="connsiteX13" fmla="*/ 4637005 w 4637005"/>
              <a:gd name="connsiteY13" fmla="*/ 6858000 h 6858000"/>
              <a:gd name="connsiteX14" fmla="*/ 0 w 4637005"/>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37005" h="6858000">
                <a:moveTo>
                  <a:pt x="0" y="0"/>
                </a:moveTo>
                <a:lnTo>
                  <a:pt x="4637005" y="0"/>
                </a:lnTo>
                <a:lnTo>
                  <a:pt x="4637005" y="1900238"/>
                </a:lnTo>
                <a:lnTo>
                  <a:pt x="4266589" y="2178050"/>
                </a:lnTo>
                <a:lnTo>
                  <a:pt x="4262355" y="2184400"/>
                </a:lnTo>
                <a:lnTo>
                  <a:pt x="4256005" y="2193925"/>
                </a:lnTo>
                <a:lnTo>
                  <a:pt x="4249655" y="2201863"/>
                </a:lnTo>
                <a:lnTo>
                  <a:pt x="4249655" y="2211388"/>
                </a:lnTo>
                <a:lnTo>
                  <a:pt x="4249655" y="2220913"/>
                </a:lnTo>
                <a:lnTo>
                  <a:pt x="4256005" y="2228850"/>
                </a:lnTo>
                <a:lnTo>
                  <a:pt x="4262355" y="2238375"/>
                </a:lnTo>
                <a:lnTo>
                  <a:pt x="4266589" y="2244725"/>
                </a:lnTo>
                <a:lnTo>
                  <a:pt x="4637005" y="2522538"/>
                </a:lnTo>
                <a:lnTo>
                  <a:pt x="463700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TextBox 7">
            <a:extLst>
              <a:ext uri="{FF2B5EF4-FFF2-40B4-BE49-F238E27FC236}">
                <a16:creationId xmlns:a16="http://schemas.microsoft.com/office/drawing/2014/main" id="{2C61D2A9-BC79-46ED-9483-2B17B91CF296}"/>
              </a:ext>
            </a:extLst>
          </p:cNvPr>
          <p:cNvSpPr txBox="1"/>
          <p:nvPr/>
        </p:nvSpPr>
        <p:spPr>
          <a:xfrm>
            <a:off x="718302" y="1482607"/>
            <a:ext cx="3200400" cy="4351338"/>
          </a:xfrm>
          <a:prstGeom prst="rect">
            <a:avLst/>
          </a:prstGeom>
        </p:spPr>
        <p:txBody>
          <a:bodyPr vert="horz" lIns="91440" tIns="45720" rIns="91440" bIns="45720" rtlCol="0">
            <a:normAutofit/>
          </a:bodyPr>
          <a:lstStyle/>
          <a:p>
            <a:pPr marL="285750" indent="-228600">
              <a:lnSpc>
                <a:spcPct val="90000"/>
              </a:lnSpc>
              <a:spcAft>
                <a:spcPts val="600"/>
              </a:spcAft>
              <a:buFont typeface="Arial" panose="020B0604020202020204" pitchFamily="34" charset="0"/>
              <a:buChar char="•"/>
            </a:pPr>
            <a:endParaRPr lang="en-US" sz="1500" b="1" dirty="0"/>
          </a:p>
          <a:p>
            <a:pPr>
              <a:lnSpc>
                <a:spcPct val="90000"/>
              </a:lnSpc>
              <a:spcAft>
                <a:spcPts val="600"/>
              </a:spcAft>
            </a:pPr>
            <a:r>
              <a:rPr lang="en-US" sz="1500" b="1" dirty="0">
                <a:latin typeface="Lato Medium"/>
                <a:cs typeface="Kalinga" panose="020B0502040204020203" pitchFamily="34" charset="0"/>
              </a:rPr>
              <a:t>AGENDA</a:t>
            </a:r>
          </a:p>
          <a:p>
            <a:pPr marL="285750" indent="-228600">
              <a:lnSpc>
                <a:spcPct val="90000"/>
              </a:lnSpc>
              <a:spcAft>
                <a:spcPts val="600"/>
              </a:spcAft>
              <a:buFont typeface="Arial" panose="020B0604020202020204" pitchFamily="34" charset="0"/>
              <a:buChar char="•"/>
            </a:pPr>
            <a:endParaRPr lang="en-US" sz="1500" dirty="0">
              <a:latin typeface="Lato Medium"/>
              <a:cs typeface="Kalinga" panose="020B0502040204020203" pitchFamily="34" charset="0"/>
            </a:endParaRPr>
          </a:p>
          <a:p>
            <a:r>
              <a:rPr lang="en-US" sz="1600" dirty="0"/>
              <a:t>What is CSG Sales Intelligence</a:t>
            </a:r>
          </a:p>
          <a:p>
            <a:endParaRPr lang="en-US" sz="1600" dirty="0"/>
          </a:p>
          <a:p>
            <a:r>
              <a:rPr lang="en-US" sz="1600" dirty="0"/>
              <a:t>How CSG Si supports Marketing Organizations</a:t>
            </a:r>
          </a:p>
          <a:p>
            <a:endParaRPr lang="en-US" sz="1600" dirty="0"/>
          </a:p>
          <a:p>
            <a:r>
              <a:rPr lang="en-US" sz="1600" dirty="0"/>
              <a:t>How CSG Si supports Sales Organizations</a:t>
            </a:r>
          </a:p>
          <a:p>
            <a:endParaRPr lang="en-US" sz="1600" dirty="0"/>
          </a:p>
          <a:p>
            <a:r>
              <a:rPr lang="en-US" sz="1600" dirty="0"/>
              <a:t>How CSG Si supports SDR Velocity</a:t>
            </a:r>
          </a:p>
          <a:p>
            <a:endParaRPr lang="en-US" sz="1600" dirty="0"/>
          </a:p>
          <a:p>
            <a:r>
              <a:rPr lang="en-US" sz="1600" dirty="0"/>
              <a:t>How to Engage with CSG Sales Intelligence</a:t>
            </a:r>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
        <p:nvSpPr>
          <p:cNvPr id="73" name="Rounded Rectangle 17">
            <a:extLst>
              <a:ext uri="{FF2B5EF4-FFF2-40B4-BE49-F238E27FC236}">
                <a16:creationId xmlns:a16="http://schemas.microsoft.com/office/drawing/2014/main" id="{E48B6BD6-5DED-4B86-A4B3-D35037F68F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8945" y="958640"/>
            <a:ext cx="6269591" cy="4945244"/>
          </a:xfrm>
          <a:prstGeom prst="roundRect">
            <a:avLst>
              <a:gd name="adj" fmla="val 3513"/>
            </a:avLst>
          </a:prstGeom>
          <a:solidFill>
            <a:srgbClr val="FFFFFF"/>
          </a:solid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Alternate Process 8">
            <a:extLst>
              <a:ext uri="{FF2B5EF4-FFF2-40B4-BE49-F238E27FC236}">
                <a16:creationId xmlns:a16="http://schemas.microsoft.com/office/drawing/2014/main" id="{A5452EF3-227F-410D-86B4-2449A7AF7BBA}"/>
              </a:ext>
            </a:extLst>
          </p:cNvPr>
          <p:cNvSpPr/>
          <p:nvPr/>
        </p:nvSpPr>
        <p:spPr>
          <a:xfrm flipV="1">
            <a:off x="11264462" y="299626"/>
            <a:ext cx="655754" cy="45719"/>
          </a:xfrm>
          <a:prstGeom prst="flowChartAlternate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04C76687-4DCD-4C5E-85E0-948B0AA04B3C}"/>
              </a:ext>
            </a:extLst>
          </p:cNvPr>
          <p:cNvSpPr/>
          <p:nvPr/>
        </p:nvSpPr>
        <p:spPr>
          <a:xfrm>
            <a:off x="11425881" y="425548"/>
            <a:ext cx="494335" cy="45719"/>
          </a:xfrm>
          <a:prstGeom prst="flowChartAlternate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pic>
        <p:nvPicPr>
          <p:cNvPr id="11" name="Picture 10" descr="Text, logo&#10;&#10;Description automatically generated">
            <a:extLst>
              <a:ext uri="{FF2B5EF4-FFF2-40B4-BE49-F238E27FC236}">
                <a16:creationId xmlns:a16="http://schemas.microsoft.com/office/drawing/2014/main" id="{9735D048-9013-4C2F-A386-A2B59AF923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4363" y="2573982"/>
            <a:ext cx="5332306" cy="1710036"/>
          </a:xfrm>
          <a:prstGeom prst="rect">
            <a:avLst/>
          </a:prstGeom>
        </p:spPr>
      </p:pic>
    </p:spTree>
    <p:extLst>
      <p:ext uri="{BB962C8B-B14F-4D97-AF65-F5344CB8AC3E}">
        <p14:creationId xmlns:p14="http://schemas.microsoft.com/office/powerpoint/2010/main" val="2622677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50D2B1B8-B4BA-4C3A-9D41-8B71D66EECCF}"/>
              </a:ext>
            </a:extLst>
          </p:cNvPr>
          <p:cNvSpPr/>
          <p:nvPr/>
        </p:nvSpPr>
        <p:spPr>
          <a:xfrm rot="16200000">
            <a:off x="10946451" y="5613781"/>
            <a:ext cx="717332" cy="178687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extBox 1">
            <a:extLst>
              <a:ext uri="{FF2B5EF4-FFF2-40B4-BE49-F238E27FC236}">
                <a16:creationId xmlns:a16="http://schemas.microsoft.com/office/drawing/2014/main" id="{CF7D8598-8A7F-4E0F-B1F3-85A19A5E5C2F}"/>
              </a:ext>
            </a:extLst>
          </p:cNvPr>
          <p:cNvSpPr txBox="1"/>
          <p:nvPr/>
        </p:nvSpPr>
        <p:spPr>
          <a:xfrm>
            <a:off x="11142342" y="6531986"/>
            <a:ext cx="1041888" cy="307777"/>
          </a:xfrm>
          <a:prstGeom prst="rect">
            <a:avLst/>
          </a:prstGeom>
          <a:noFill/>
        </p:spPr>
        <p:txBody>
          <a:bodyPr wrap="none" rtlCol="0">
            <a:spAutoFit/>
          </a:bodyPr>
          <a:lstStyle/>
          <a:p>
            <a:r>
              <a:rPr lang="en-US" sz="1400" dirty="0"/>
              <a:t>salesintel.ai</a:t>
            </a:r>
          </a:p>
        </p:txBody>
      </p:sp>
      <p:sp>
        <p:nvSpPr>
          <p:cNvPr id="17" name="TextBox 16">
            <a:extLst>
              <a:ext uri="{FF2B5EF4-FFF2-40B4-BE49-F238E27FC236}">
                <a16:creationId xmlns:a16="http://schemas.microsoft.com/office/drawing/2014/main" id="{1F05AC00-584D-4EF1-A02A-B4FC7316B70A}"/>
              </a:ext>
            </a:extLst>
          </p:cNvPr>
          <p:cNvSpPr txBox="1"/>
          <p:nvPr/>
        </p:nvSpPr>
        <p:spPr>
          <a:xfrm>
            <a:off x="0" y="1924398"/>
            <a:ext cx="12198553" cy="646331"/>
          </a:xfrm>
          <a:prstGeom prst="rect">
            <a:avLst/>
          </a:prstGeom>
          <a:noFill/>
        </p:spPr>
        <p:txBody>
          <a:bodyPr wrap="square" rtlCol="0">
            <a:spAutoFit/>
          </a:bodyPr>
          <a:lstStyle/>
          <a:p>
            <a:pPr algn="ctr"/>
            <a:r>
              <a:rPr lang="en-US" sz="3600" dirty="0">
                <a:solidFill>
                  <a:schemeClr val="bg1"/>
                </a:solidFill>
                <a:latin typeface="Lato Medium"/>
              </a:rPr>
              <a:t>How CSGSi supports SDR Velocity and Results?</a:t>
            </a:r>
          </a:p>
        </p:txBody>
      </p:sp>
      <p:cxnSp>
        <p:nvCxnSpPr>
          <p:cNvPr id="21" name="Straight Connector 20">
            <a:extLst>
              <a:ext uri="{FF2B5EF4-FFF2-40B4-BE49-F238E27FC236}">
                <a16:creationId xmlns:a16="http://schemas.microsoft.com/office/drawing/2014/main" id="{D51E883E-D971-463C-AE83-F401047C24D0}"/>
              </a:ext>
            </a:extLst>
          </p:cNvPr>
          <p:cNvCxnSpPr>
            <a:cxnSpLocks/>
          </p:cNvCxnSpPr>
          <p:nvPr/>
        </p:nvCxnSpPr>
        <p:spPr>
          <a:xfrm>
            <a:off x="118241" y="740981"/>
            <a:ext cx="480717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Flowchart: Alternate Process 2">
            <a:extLst>
              <a:ext uri="{FF2B5EF4-FFF2-40B4-BE49-F238E27FC236}">
                <a16:creationId xmlns:a16="http://schemas.microsoft.com/office/drawing/2014/main" id="{17F31702-0B67-4EBC-8964-D21A1B2D3A20}"/>
              </a:ext>
            </a:extLst>
          </p:cNvPr>
          <p:cNvSpPr/>
          <p:nvPr/>
        </p:nvSpPr>
        <p:spPr>
          <a:xfrm flipV="1">
            <a:off x="11264462" y="307509"/>
            <a:ext cx="655754"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A6A6D1C1-CBD3-4FED-8F97-3BEAAD6B250D}"/>
              </a:ext>
            </a:extLst>
          </p:cNvPr>
          <p:cNvSpPr/>
          <p:nvPr/>
        </p:nvSpPr>
        <p:spPr>
          <a:xfrm>
            <a:off x="11425881" y="433431"/>
            <a:ext cx="494335"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0" name="TextBox 19">
            <a:extLst>
              <a:ext uri="{FF2B5EF4-FFF2-40B4-BE49-F238E27FC236}">
                <a16:creationId xmlns:a16="http://schemas.microsoft.com/office/drawing/2014/main" id="{381A2E45-0EBE-43CE-9E57-E2C5803EEA9E}"/>
              </a:ext>
            </a:extLst>
          </p:cNvPr>
          <p:cNvSpPr txBox="1"/>
          <p:nvPr/>
        </p:nvSpPr>
        <p:spPr>
          <a:xfrm>
            <a:off x="-14323" y="3267765"/>
            <a:ext cx="12198553" cy="3477875"/>
          </a:xfrm>
          <a:prstGeom prst="rect">
            <a:avLst/>
          </a:prstGeom>
          <a:noFill/>
        </p:spPr>
        <p:txBody>
          <a:bodyPr wrap="square" rtlCol="0">
            <a:spAutoFit/>
          </a:bodyPr>
          <a:lstStyle/>
          <a:p>
            <a:pPr algn="ctr"/>
            <a:r>
              <a:rPr lang="en-US" sz="2400" dirty="0">
                <a:solidFill>
                  <a:schemeClr val="bg1">
                    <a:lumMod val="85000"/>
                  </a:schemeClr>
                </a:solidFill>
                <a:latin typeface="Lato Medium"/>
                <a:cs typeface="Segoe UI" panose="020B0502040204020203" pitchFamily="34" charset="0"/>
              </a:rPr>
              <a:t>Sales teams in organizations must focus on high-velocity selling. </a:t>
            </a:r>
          </a:p>
          <a:p>
            <a:pPr algn="ctr"/>
            <a:endParaRPr lang="en-US" sz="2400" dirty="0">
              <a:solidFill>
                <a:schemeClr val="bg1">
                  <a:lumMod val="85000"/>
                </a:schemeClr>
              </a:solidFill>
              <a:latin typeface="Lato Medium"/>
              <a:cs typeface="Segoe UI" panose="020B0502040204020203" pitchFamily="34" charset="0"/>
            </a:endParaRPr>
          </a:p>
          <a:p>
            <a:pPr algn="ctr"/>
            <a:r>
              <a:rPr lang="en-US" sz="2400" dirty="0">
                <a:solidFill>
                  <a:schemeClr val="bg1">
                    <a:lumMod val="85000"/>
                  </a:schemeClr>
                </a:solidFill>
                <a:latin typeface="Lato Medium"/>
                <a:cs typeface="Segoe UI" panose="020B0502040204020203" pitchFamily="34" charset="0"/>
              </a:rPr>
              <a:t>To overcome this challenge, the CSGSi provides a tailored experience for our SDR teams by minimizing the time they spend on their search for the best next customer to reach out to. The CSGSi App gathers information from multiple sources and lets sellers focus on how to best approach their customers. It helps sellers to sell smartly, by building a strong and prioritized Ai driven pipeline, offering context, and surfacing automated recommendations throughout a sales sequence that helps to speed the sales process.</a:t>
            </a:r>
          </a:p>
          <a:p>
            <a:pPr algn="ctr"/>
            <a:endParaRPr lang="en-US" sz="2800" dirty="0">
              <a:solidFill>
                <a:schemeClr val="bg1">
                  <a:lumMod val="85000"/>
                </a:schemeClr>
              </a:solidFill>
              <a:latin typeface="Lato Medium"/>
              <a:cs typeface="Segoe UI" panose="020B0502040204020203" pitchFamily="34" charset="0"/>
            </a:endParaRPr>
          </a:p>
        </p:txBody>
      </p:sp>
      <p:pic>
        <p:nvPicPr>
          <p:cNvPr id="11" name="Picture 10" descr="Logo&#10;&#10;Description automatically generated">
            <a:extLst>
              <a:ext uri="{FF2B5EF4-FFF2-40B4-BE49-F238E27FC236}">
                <a16:creationId xmlns:a16="http://schemas.microsoft.com/office/drawing/2014/main" id="{68747D7A-28D1-4812-A2E7-EE71DCCF1B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41" y="109062"/>
            <a:ext cx="1598592" cy="512579"/>
          </a:xfrm>
          <a:prstGeom prst="rect">
            <a:avLst/>
          </a:prstGeom>
        </p:spPr>
      </p:pic>
    </p:spTree>
    <p:extLst>
      <p:ext uri="{BB962C8B-B14F-4D97-AF65-F5344CB8AC3E}">
        <p14:creationId xmlns:p14="http://schemas.microsoft.com/office/powerpoint/2010/main" val="2274097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50D2B1B8-B4BA-4C3A-9D41-8B71D66EECCF}"/>
              </a:ext>
            </a:extLst>
          </p:cNvPr>
          <p:cNvSpPr/>
          <p:nvPr/>
        </p:nvSpPr>
        <p:spPr>
          <a:xfrm rot="16200000">
            <a:off x="10946451" y="5613781"/>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D1F5617-0D0A-4609-862F-673A131025DB}"/>
              </a:ext>
            </a:extLst>
          </p:cNvPr>
          <p:cNvSpPr/>
          <p:nvPr/>
        </p:nvSpPr>
        <p:spPr>
          <a:xfrm>
            <a:off x="6095997" y="975052"/>
            <a:ext cx="5329884" cy="738664"/>
          </a:xfrm>
          <a:prstGeom prst="rect">
            <a:avLst/>
          </a:prstGeom>
        </p:spPr>
        <p:txBody>
          <a:bodyPr wrap="square">
            <a:spAutoFit/>
          </a:bodyPr>
          <a:lstStyle/>
          <a:p>
            <a:pPr marR="0" lvl="0">
              <a:spcBef>
                <a:spcPts val="0"/>
              </a:spcBef>
              <a:spcAft>
                <a:spcPts val="0"/>
              </a:spcAft>
            </a:pPr>
            <a:endParaRPr lang="en-US" sz="1200">
              <a:latin typeface="Calibri" panose="020F0502020204030204" pitchFamily="34" charset="0"/>
              <a:ea typeface="Calibri" panose="020F0502020204030204" pitchFamily="34" charset="0"/>
            </a:endParaRPr>
          </a:p>
          <a:p>
            <a:pPr marR="0" lvl="0">
              <a:spcBef>
                <a:spcPts val="0"/>
              </a:spcBef>
              <a:spcAft>
                <a:spcPts val="0"/>
              </a:spcAft>
            </a:pPr>
            <a:endParaRPr lang="en-US" sz="1200">
              <a:latin typeface="Calibri" panose="020F0502020204030204" pitchFamily="34" charset="0"/>
              <a:ea typeface="Calibri" panose="020F0502020204030204" pitchFamily="34" charset="0"/>
            </a:endParaRPr>
          </a:p>
          <a:p>
            <a:pPr marR="0" lvl="0">
              <a:spcBef>
                <a:spcPts val="0"/>
              </a:spcBef>
              <a:spcAft>
                <a:spcPts val="0"/>
              </a:spcAft>
            </a:pPr>
            <a:endParaRPr lang="en-US" dirty="0">
              <a:latin typeface="Calibri" panose="020F0502020204030204" pitchFamily="34" charset="0"/>
              <a:ea typeface="Calibri" panose="020F0502020204030204" pitchFamily="34" charset="0"/>
            </a:endParaRPr>
          </a:p>
        </p:txBody>
      </p:sp>
      <p:sp>
        <p:nvSpPr>
          <p:cNvPr id="12" name="TextBox 11">
            <a:extLst>
              <a:ext uri="{FF2B5EF4-FFF2-40B4-BE49-F238E27FC236}">
                <a16:creationId xmlns:a16="http://schemas.microsoft.com/office/drawing/2014/main" id="{28D30CAE-D021-41DF-B3B0-C2977E41368D}"/>
              </a:ext>
            </a:extLst>
          </p:cNvPr>
          <p:cNvSpPr txBox="1"/>
          <p:nvPr/>
        </p:nvSpPr>
        <p:spPr>
          <a:xfrm>
            <a:off x="5421690" y="1864705"/>
            <a:ext cx="6096000" cy="954107"/>
          </a:xfrm>
          <a:prstGeom prst="rect">
            <a:avLst/>
          </a:prstGeom>
          <a:noFill/>
        </p:spPr>
        <p:txBody>
          <a:bodyPr wrap="square">
            <a:spAutoFit/>
          </a:bodyPr>
          <a:lstStyle/>
          <a:p>
            <a:pPr algn="l"/>
            <a:r>
              <a:rPr lang="en-US" sz="1400" b="0" i="0" dirty="0">
                <a:effectLst/>
                <a:latin typeface="Lato Medium"/>
              </a:rPr>
              <a:t>The sellers who are part of these sales teams spend valuable time identifying the best customer in their customer list, navigating across multiple sources to identify who they need to engage with, when, and how.</a:t>
            </a:r>
          </a:p>
          <a:p>
            <a:pPr algn="l"/>
            <a:endParaRPr lang="en-US" sz="1400" b="0" i="0" dirty="0">
              <a:effectLst/>
              <a:latin typeface="Lato Medium"/>
            </a:endParaRPr>
          </a:p>
        </p:txBody>
      </p:sp>
      <p:pic>
        <p:nvPicPr>
          <p:cNvPr id="8" name="Picture 7">
            <a:extLst>
              <a:ext uri="{FF2B5EF4-FFF2-40B4-BE49-F238E27FC236}">
                <a16:creationId xmlns:a16="http://schemas.microsoft.com/office/drawing/2014/main" id="{0B36170E-6732-4336-867C-33180654E6CC}"/>
              </a:ext>
            </a:extLst>
          </p:cNvPr>
          <p:cNvPicPr>
            <a:picLocks noChangeAspect="1"/>
          </p:cNvPicPr>
          <p:nvPr/>
        </p:nvPicPr>
        <p:blipFill>
          <a:blip r:embed="rId3"/>
          <a:stretch>
            <a:fillRect/>
          </a:stretch>
        </p:blipFill>
        <p:spPr>
          <a:xfrm>
            <a:off x="674310" y="1259124"/>
            <a:ext cx="3845154" cy="4726960"/>
          </a:xfrm>
          <a:prstGeom prst="rect">
            <a:avLst/>
          </a:prstGeom>
        </p:spPr>
      </p:pic>
      <p:sp>
        <p:nvSpPr>
          <p:cNvPr id="2" name="TextBox 1">
            <a:extLst>
              <a:ext uri="{FF2B5EF4-FFF2-40B4-BE49-F238E27FC236}">
                <a16:creationId xmlns:a16="http://schemas.microsoft.com/office/drawing/2014/main" id="{CF7D8598-8A7F-4E0F-B1F3-85A19A5E5C2F}"/>
              </a:ext>
            </a:extLst>
          </p:cNvPr>
          <p:cNvSpPr txBox="1"/>
          <p:nvPr/>
        </p:nvSpPr>
        <p:spPr>
          <a:xfrm>
            <a:off x="11142342" y="6531986"/>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7" name="TextBox 16">
            <a:extLst>
              <a:ext uri="{FF2B5EF4-FFF2-40B4-BE49-F238E27FC236}">
                <a16:creationId xmlns:a16="http://schemas.microsoft.com/office/drawing/2014/main" id="{1F05AC00-584D-4EF1-A02A-B4FC7316B70A}"/>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SALES ACCELERATOR: Velocity</a:t>
            </a:r>
          </a:p>
        </p:txBody>
      </p:sp>
      <p:pic>
        <p:nvPicPr>
          <p:cNvPr id="19" name="Picture 18" descr="Graphical user interface, application&#10;&#10;Description automatically generated">
            <a:extLst>
              <a:ext uri="{FF2B5EF4-FFF2-40B4-BE49-F238E27FC236}">
                <a16:creationId xmlns:a16="http://schemas.microsoft.com/office/drawing/2014/main" id="{54B0BD8D-5CD0-4A01-8811-258C57930A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1" name="Straight Connector 20">
            <a:extLst>
              <a:ext uri="{FF2B5EF4-FFF2-40B4-BE49-F238E27FC236}">
                <a16:creationId xmlns:a16="http://schemas.microsoft.com/office/drawing/2014/main" id="{D51E883E-D971-463C-AE83-F401047C24D0}"/>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Flowchart: Alternate Process 2">
            <a:extLst>
              <a:ext uri="{FF2B5EF4-FFF2-40B4-BE49-F238E27FC236}">
                <a16:creationId xmlns:a16="http://schemas.microsoft.com/office/drawing/2014/main" id="{17F31702-0B67-4EBC-8964-D21A1B2D3A20}"/>
              </a:ext>
            </a:extLst>
          </p:cNvPr>
          <p:cNvSpPr/>
          <p:nvPr/>
        </p:nvSpPr>
        <p:spPr>
          <a:xfrm flipV="1">
            <a:off x="11264462" y="307509"/>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A6A6D1C1-CBD3-4FED-8F97-3BEAAD6B250D}"/>
              </a:ext>
            </a:extLst>
          </p:cNvPr>
          <p:cNvSpPr/>
          <p:nvPr/>
        </p:nvSpPr>
        <p:spPr>
          <a:xfrm>
            <a:off x="11425881" y="433431"/>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392472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D1F5617-0D0A-4609-862F-673A131025DB}"/>
              </a:ext>
            </a:extLst>
          </p:cNvPr>
          <p:cNvSpPr/>
          <p:nvPr/>
        </p:nvSpPr>
        <p:spPr>
          <a:xfrm>
            <a:off x="-143113" y="-549329"/>
            <a:ext cx="5329884" cy="738664"/>
          </a:xfrm>
          <a:prstGeom prst="rect">
            <a:avLst/>
          </a:prstGeom>
        </p:spPr>
        <p:txBody>
          <a:bodyPr wrap="square">
            <a:spAutoFit/>
          </a:bodyPr>
          <a:lstStyle/>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dirty="0">
              <a:latin typeface="Calibri" panose="020F0502020204030204" pitchFamily="34" charset="0"/>
              <a:ea typeface="Calibri" panose="020F0502020204030204" pitchFamily="34" charset="0"/>
            </a:endParaRPr>
          </a:p>
        </p:txBody>
      </p:sp>
      <p:sp>
        <p:nvSpPr>
          <p:cNvPr id="10" name="TextBox 9">
            <a:extLst>
              <a:ext uri="{FF2B5EF4-FFF2-40B4-BE49-F238E27FC236}">
                <a16:creationId xmlns:a16="http://schemas.microsoft.com/office/drawing/2014/main" id="{2A829FC6-8A4F-4A52-9213-E884BB458A4D}"/>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SALES ACCELERATOR: Sequences</a:t>
            </a:r>
          </a:p>
        </p:txBody>
      </p:sp>
      <p:pic>
        <p:nvPicPr>
          <p:cNvPr id="5" name="Picture 4" descr="Graphical user interface, application&#10;&#10;Description automatically generated">
            <a:extLst>
              <a:ext uri="{FF2B5EF4-FFF2-40B4-BE49-F238E27FC236}">
                <a16:creationId xmlns:a16="http://schemas.microsoft.com/office/drawing/2014/main" id="{5CBAEC5F-75AD-4B11-B38E-6E969E03DA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9" name="Straight Connector 8">
            <a:extLst>
              <a:ext uri="{FF2B5EF4-FFF2-40B4-BE49-F238E27FC236}">
                <a16:creationId xmlns:a16="http://schemas.microsoft.com/office/drawing/2014/main" id="{C1ED6D28-602F-4DC5-BA37-E93DA55352C2}"/>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98A5DE94-4D98-4231-98E0-E1FCF97EFB53}"/>
              </a:ext>
            </a:extLst>
          </p:cNvPr>
          <p:cNvPicPr>
            <a:picLocks noChangeAspect="1"/>
          </p:cNvPicPr>
          <p:nvPr/>
        </p:nvPicPr>
        <p:blipFill>
          <a:blip r:embed="rId4"/>
          <a:stretch>
            <a:fillRect/>
          </a:stretch>
        </p:blipFill>
        <p:spPr>
          <a:xfrm>
            <a:off x="9789062" y="1315090"/>
            <a:ext cx="1506946" cy="4227819"/>
          </a:xfrm>
          <a:prstGeom prst="rect">
            <a:avLst/>
          </a:prstGeom>
        </p:spPr>
      </p:pic>
      <p:sp>
        <p:nvSpPr>
          <p:cNvPr id="25" name="TextBox 24">
            <a:extLst>
              <a:ext uri="{FF2B5EF4-FFF2-40B4-BE49-F238E27FC236}">
                <a16:creationId xmlns:a16="http://schemas.microsoft.com/office/drawing/2014/main" id="{B5C853C2-9F6E-4E22-B84B-58353BA67293}"/>
              </a:ext>
            </a:extLst>
          </p:cNvPr>
          <p:cNvSpPr txBox="1"/>
          <p:nvPr/>
        </p:nvSpPr>
        <p:spPr>
          <a:xfrm>
            <a:off x="525982" y="2440231"/>
            <a:ext cx="3609048" cy="1523815"/>
          </a:xfrm>
          <a:prstGeom prst="rect">
            <a:avLst/>
          </a:prstGeom>
          <a:noFill/>
        </p:spPr>
        <p:txBody>
          <a:bodyPr wrap="square">
            <a:spAutoFit/>
          </a:bodyPr>
          <a:lstStyle/>
          <a:p>
            <a:pPr algn="l">
              <a:lnSpc>
                <a:spcPct val="150000"/>
              </a:lnSpc>
            </a:pPr>
            <a:r>
              <a:rPr lang="en-US" sz="1600" b="0" i="0" dirty="0">
                <a:effectLst/>
                <a:latin typeface="Lato Medium"/>
              </a:rPr>
              <a:t>1: Timed Sequences of Activities</a:t>
            </a:r>
          </a:p>
          <a:p>
            <a:pPr algn="l">
              <a:lnSpc>
                <a:spcPct val="150000"/>
              </a:lnSpc>
            </a:pPr>
            <a:r>
              <a:rPr lang="en-US" sz="1600" dirty="0">
                <a:latin typeface="Lato Medium"/>
              </a:rPr>
              <a:t>2: Optimize Sales Cadence</a:t>
            </a:r>
            <a:endParaRPr lang="en-US" sz="1600" b="0" i="0" dirty="0">
              <a:effectLst/>
              <a:latin typeface="Lato Medium"/>
            </a:endParaRPr>
          </a:p>
          <a:p>
            <a:pPr algn="l">
              <a:lnSpc>
                <a:spcPct val="150000"/>
              </a:lnSpc>
            </a:pPr>
            <a:r>
              <a:rPr lang="en-US" sz="1600" dirty="0">
                <a:latin typeface="Lato Medium"/>
              </a:rPr>
              <a:t>3: Sequence Result Comparison</a:t>
            </a:r>
          </a:p>
          <a:p>
            <a:pPr algn="l">
              <a:lnSpc>
                <a:spcPct val="150000"/>
              </a:lnSpc>
            </a:pPr>
            <a:r>
              <a:rPr lang="en-US" sz="1600" b="0" i="0" dirty="0">
                <a:effectLst/>
                <a:latin typeface="Lato Medium"/>
              </a:rPr>
              <a:t>4: Templatize Email Touches</a:t>
            </a:r>
          </a:p>
        </p:txBody>
      </p:sp>
      <p:pic>
        <p:nvPicPr>
          <p:cNvPr id="26" name="Picture 25">
            <a:extLst>
              <a:ext uri="{FF2B5EF4-FFF2-40B4-BE49-F238E27FC236}">
                <a16:creationId xmlns:a16="http://schemas.microsoft.com/office/drawing/2014/main" id="{6D811A70-7E55-4294-8D0E-81C6D23F02A7}"/>
              </a:ext>
            </a:extLst>
          </p:cNvPr>
          <p:cNvPicPr>
            <a:picLocks noChangeAspect="1"/>
          </p:cNvPicPr>
          <p:nvPr/>
        </p:nvPicPr>
        <p:blipFill>
          <a:blip r:embed="rId5"/>
          <a:stretch>
            <a:fillRect/>
          </a:stretch>
        </p:blipFill>
        <p:spPr>
          <a:xfrm>
            <a:off x="4268520" y="1713716"/>
            <a:ext cx="4936181" cy="3092638"/>
          </a:xfrm>
          <a:prstGeom prst="rect">
            <a:avLst/>
          </a:prstGeom>
        </p:spPr>
      </p:pic>
      <p:sp>
        <p:nvSpPr>
          <p:cNvPr id="12" name="Right Triangle 11">
            <a:extLst>
              <a:ext uri="{FF2B5EF4-FFF2-40B4-BE49-F238E27FC236}">
                <a16:creationId xmlns:a16="http://schemas.microsoft.com/office/drawing/2014/main" id="{D6943B03-7643-46D5-8717-84392005F686}"/>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C95592E-BEB4-4C7F-B196-14BFEE30C133}"/>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5" name="Flowchart: Alternate Process 14">
            <a:extLst>
              <a:ext uri="{FF2B5EF4-FFF2-40B4-BE49-F238E27FC236}">
                <a16:creationId xmlns:a16="http://schemas.microsoft.com/office/drawing/2014/main" id="{D389E9FF-F018-40AA-8F7B-A75B1608ED48}"/>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6" name="Flowchart: Alternate Process 15">
            <a:extLst>
              <a:ext uri="{FF2B5EF4-FFF2-40B4-BE49-F238E27FC236}">
                <a16:creationId xmlns:a16="http://schemas.microsoft.com/office/drawing/2014/main" id="{623068BA-761B-4834-B8B2-054F439B2085}"/>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329875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D1F5617-0D0A-4609-862F-673A131025DB}"/>
              </a:ext>
            </a:extLst>
          </p:cNvPr>
          <p:cNvSpPr/>
          <p:nvPr/>
        </p:nvSpPr>
        <p:spPr>
          <a:xfrm>
            <a:off x="6095997" y="975052"/>
            <a:ext cx="5329884" cy="738664"/>
          </a:xfrm>
          <a:prstGeom prst="rect">
            <a:avLst/>
          </a:prstGeom>
        </p:spPr>
        <p:txBody>
          <a:bodyPr wrap="square">
            <a:spAutoFit/>
          </a:bodyPr>
          <a:lstStyle/>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dirty="0">
              <a:latin typeface="Calibri" panose="020F0502020204030204" pitchFamily="34" charset="0"/>
              <a:ea typeface="Calibri" panose="020F0502020204030204" pitchFamily="34" charset="0"/>
            </a:endParaRPr>
          </a:p>
        </p:txBody>
      </p:sp>
      <p:pic>
        <p:nvPicPr>
          <p:cNvPr id="3" name="Picture 2">
            <a:extLst>
              <a:ext uri="{FF2B5EF4-FFF2-40B4-BE49-F238E27FC236}">
                <a16:creationId xmlns:a16="http://schemas.microsoft.com/office/drawing/2014/main" id="{60A241D6-11E7-4711-B30E-17E521DD21A5}"/>
              </a:ext>
            </a:extLst>
          </p:cNvPr>
          <p:cNvPicPr>
            <a:picLocks noChangeAspect="1"/>
          </p:cNvPicPr>
          <p:nvPr/>
        </p:nvPicPr>
        <p:blipFill>
          <a:blip r:embed="rId3"/>
          <a:stretch>
            <a:fillRect/>
          </a:stretch>
        </p:blipFill>
        <p:spPr>
          <a:xfrm>
            <a:off x="2408639" y="1457200"/>
            <a:ext cx="7374716" cy="4339391"/>
          </a:xfrm>
          <a:prstGeom prst="rect">
            <a:avLst/>
          </a:prstGeom>
        </p:spPr>
      </p:pic>
      <p:sp>
        <p:nvSpPr>
          <p:cNvPr id="15" name="TextBox 14">
            <a:extLst>
              <a:ext uri="{FF2B5EF4-FFF2-40B4-BE49-F238E27FC236}">
                <a16:creationId xmlns:a16="http://schemas.microsoft.com/office/drawing/2014/main" id="{6D274975-5274-4FD8-83A5-3642CF5F5B5F}"/>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SALES ACCELERATOR: Velocity</a:t>
            </a:r>
          </a:p>
        </p:txBody>
      </p:sp>
      <p:pic>
        <p:nvPicPr>
          <p:cNvPr id="17" name="Picture 16" descr="Graphical user interface, application&#10;&#10;Description automatically generated">
            <a:extLst>
              <a:ext uri="{FF2B5EF4-FFF2-40B4-BE49-F238E27FC236}">
                <a16:creationId xmlns:a16="http://schemas.microsoft.com/office/drawing/2014/main" id="{24E32FFD-7C63-4147-8158-E39CFAD5E7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18" name="Straight Connector 17">
            <a:extLst>
              <a:ext uri="{FF2B5EF4-FFF2-40B4-BE49-F238E27FC236}">
                <a16:creationId xmlns:a16="http://schemas.microsoft.com/office/drawing/2014/main" id="{E166D0E3-6FEF-4097-9BA6-D8D8AD4ED978}"/>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ight Triangle 7">
            <a:extLst>
              <a:ext uri="{FF2B5EF4-FFF2-40B4-BE49-F238E27FC236}">
                <a16:creationId xmlns:a16="http://schemas.microsoft.com/office/drawing/2014/main" id="{E3B7922C-5582-4A8B-90F1-F738C9DADD84}"/>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6DD1AE17-4F1F-42D3-956A-420A78275101}"/>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0" name="Flowchart: Alternate Process 9">
            <a:extLst>
              <a:ext uri="{FF2B5EF4-FFF2-40B4-BE49-F238E27FC236}">
                <a16:creationId xmlns:a16="http://schemas.microsoft.com/office/drawing/2014/main" id="{975D01AC-4564-4F5A-A873-34C7158AE452}"/>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2" name="Flowchart: Alternate Process 11">
            <a:extLst>
              <a:ext uri="{FF2B5EF4-FFF2-40B4-BE49-F238E27FC236}">
                <a16:creationId xmlns:a16="http://schemas.microsoft.com/office/drawing/2014/main" id="{BE571F30-CEA6-4620-A863-3D20407E4990}"/>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873750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0A2801-633D-4561-B840-2D187E40D575}"/>
              </a:ext>
            </a:extLst>
          </p:cNvPr>
          <p:cNvPicPr>
            <a:picLocks noChangeAspect="1"/>
          </p:cNvPicPr>
          <p:nvPr/>
        </p:nvPicPr>
        <p:blipFill>
          <a:blip r:embed="rId3"/>
          <a:stretch>
            <a:fillRect/>
          </a:stretch>
        </p:blipFill>
        <p:spPr>
          <a:xfrm>
            <a:off x="2625411" y="1457200"/>
            <a:ext cx="6941177" cy="4326277"/>
          </a:xfrm>
          <a:prstGeom prst="rect">
            <a:avLst/>
          </a:prstGeom>
        </p:spPr>
      </p:pic>
      <p:sp>
        <p:nvSpPr>
          <p:cNvPr id="18" name="TextBox 17">
            <a:extLst>
              <a:ext uri="{FF2B5EF4-FFF2-40B4-BE49-F238E27FC236}">
                <a16:creationId xmlns:a16="http://schemas.microsoft.com/office/drawing/2014/main" id="{C94B3300-5162-4765-ABDB-71DEC30C6717}"/>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SALES ACCELERATOR: Velocity</a:t>
            </a:r>
          </a:p>
        </p:txBody>
      </p:sp>
      <p:pic>
        <p:nvPicPr>
          <p:cNvPr id="19" name="Picture 18" descr="Graphical user interface, application&#10;&#10;Description automatically generated">
            <a:extLst>
              <a:ext uri="{FF2B5EF4-FFF2-40B4-BE49-F238E27FC236}">
                <a16:creationId xmlns:a16="http://schemas.microsoft.com/office/drawing/2014/main" id="{27B3F11B-063B-4885-8D5C-D1CB56F2FF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0" name="Straight Connector 19">
            <a:extLst>
              <a:ext uri="{FF2B5EF4-FFF2-40B4-BE49-F238E27FC236}">
                <a16:creationId xmlns:a16="http://schemas.microsoft.com/office/drawing/2014/main" id="{BED54F89-2697-4CCC-BD43-2C6DD0AD6EEC}"/>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ight Triangle 6">
            <a:extLst>
              <a:ext uri="{FF2B5EF4-FFF2-40B4-BE49-F238E27FC236}">
                <a16:creationId xmlns:a16="http://schemas.microsoft.com/office/drawing/2014/main" id="{0D14D747-4EEB-4ACB-AEA7-B55EB260F4B4}"/>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B562073-BAD2-4600-87EE-807551C90244}"/>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9" name="Flowchart: Alternate Process 8">
            <a:extLst>
              <a:ext uri="{FF2B5EF4-FFF2-40B4-BE49-F238E27FC236}">
                <a16:creationId xmlns:a16="http://schemas.microsoft.com/office/drawing/2014/main" id="{17ED1BA8-F2CA-4E1A-B57A-6B76466AB879}"/>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DAAA8E30-BD37-40BE-9E9F-2AF1DF90C2D2}"/>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528430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42B6866-2E9B-4498-84FB-78F37D358FBC}"/>
              </a:ext>
            </a:extLst>
          </p:cNvPr>
          <p:cNvPicPr>
            <a:picLocks noChangeAspect="1"/>
          </p:cNvPicPr>
          <p:nvPr/>
        </p:nvPicPr>
        <p:blipFill>
          <a:blip r:embed="rId3"/>
          <a:stretch>
            <a:fillRect/>
          </a:stretch>
        </p:blipFill>
        <p:spPr>
          <a:xfrm>
            <a:off x="2711843" y="1457200"/>
            <a:ext cx="6768313" cy="4106385"/>
          </a:xfrm>
          <a:prstGeom prst="rect">
            <a:avLst/>
          </a:prstGeom>
        </p:spPr>
      </p:pic>
      <p:sp>
        <p:nvSpPr>
          <p:cNvPr id="15" name="TextBox 14">
            <a:extLst>
              <a:ext uri="{FF2B5EF4-FFF2-40B4-BE49-F238E27FC236}">
                <a16:creationId xmlns:a16="http://schemas.microsoft.com/office/drawing/2014/main" id="{A33120DC-DC26-4F85-B906-3A754D828A27}"/>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SALES ACCELERATOR: Velocity</a:t>
            </a:r>
          </a:p>
        </p:txBody>
      </p:sp>
      <p:pic>
        <p:nvPicPr>
          <p:cNvPr id="17" name="Picture 16" descr="Graphical user interface, application&#10;&#10;Description automatically generated">
            <a:extLst>
              <a:ext uri="{FF2B5EF4-FFF2-40B4-BE49-F238E27FC236}">
                <a16:creationId xmlns:a16="http://schemas.microsoft.com/office/drawing/2014/main" id="{7EE34A68-88C5-4D30-90AE-DC3A19C7A5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18" name="Straight Connector 17">
            <a:extLst>
              <a:ext uri="{FF2B5EF4-FFF2-40B4-BE49-F238E27FC236}">
                <a16:creationId xmlns:a16="http://schemas.microsoft.com/office/drawing/2014/main" id="{A7497F9C-4EB0-41BB-982E-A8F3A8885C61}"/>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ight Triangle 6">
            <a:extLst>
              <a:ext uri="{FF2B5EF4-FFF2-40B4-BE49-F238E27FC236}">
                <a16:creationId xmlns:a16="http://schemas.microsoft.com/office/drawing/2014/main" id="{F649A6DA-41B3-4E48-B289-51E10F394A24}"/>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4182361-5DDB-4B75-A88F-1AEFAA18AE1C}"/>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9" name="Flowchart: Alternate Process 8">
            <a:extLst>
              <a:ext uri="{FF2B5EF4-FFF2-40B4-BE49-F238E27FC236}">
                <a16:creationId xmlns:a16="http://schemas.microsoft.com/office/drawing/2014/main" id="{2601F368-D339-48CC-8772-86D264E15511}"/>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B0AB853B-C68D-41A3-BAE4-454D512A05A0}"/>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696083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A61AD2-6A51-406B-8367-B41866A1F4D7}"/>
              </a:ext>
            </a:extLst>
          </p:cNvPr>
          <p:cNvPicPr>
            <a:picLocks noChangeAspect="1"/>
          </p:cNvPicPr>
          <p:nvPr/>
        </p:nvPicPr>
        <p:blipFill>
          <a:blip r:embed="rId3"/>
          <a:stretch>
            <a:fillRect/>
          </a:stretch>
        </p:blipFill>
        <p:spPr>
          <a:xfrm>
            <a:off x="2541455" y="1598021"/>
            <a:ext cx="7109083" cy="4284927"/>
          </a:xfrm>
          <a:prstGeom prst="rect">
            <a:avLst/>
          </a:prstGeom>
        </p:spPr>
      </p:pic>
      <p:sp>
        <p:nvSpPr>
          <p:cNvPr id="15" name="TextBox 14">
            <a:extLst>
              <a:ext uri="{FF2B5EF4-FFF2-40B4-BE49-F238E27FC236}">
                <a16:creationId xmlns:a16="http://schemas.microsoft.com/office/drawing/2014/main" id="{F14BA489-4E72-43BC-9C41-A5E81E0AA651}"/>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SALES ACCELERATOR: Velocity</a:t>
            </a:r>
          </a:p>
        </p:txBody>
      </p:sp>
      <p:pic>
        <p:nvPicPr>
          <p:cNvPr id="17" name="Picture 16" descr="Graphical user interface, application&#10;&#10;Description automatically generated">
            <a:extLst>
              <a:ext uri="{FF2B5EF4-FFF2-40B4-BE49-F238E27FC236}">
                <a16:creationId xmlns:a16="http://schemas.microsoft.com/office/drawing/2014/main" id="{8769F927-8212-4D5A-874B-09AF14F966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18" name="Straight Connector 17">
            <a:extLst>
              <a:ext uri="{FF2B5EF4-FFF2-40B4-BE49-F238E27FC236}">
                <a16:creationId xmlns:a16="http://schemas.microsoft.com/office/drawing/2014/main" id="{64B6AA82-723B-457D-8EC6-0F2042CF3A5E}"/>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ight Triangle 6">
            <a:extLst>
              <a:ext uri="{FF2B5EF4-FFF2-40B4-BE49-F238E27FC236}">
                <a16:creationId xmlns:a16="http://schemas.microsoft.com/office/drawing/2014/main" id="{80D7A4DF-ABD0-455D-8CE8-A4B7F7EC711D}"/>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320E8DF-95F0-48C6-9F38-BEDD5CB0C792}"/>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9" name="Flowchart: Alternate Process 8">
            <a:extLst>
              <a:ext uri="{FF2B5EF4-FFF2-40B4-BE49-F238E27FC236}">
                <a16:creationId xmlns:a16="http://schemas.microsoft.com/office/drawing/2014/main" id="{1C654545-28A5-4C88-8D7A-9B375E653A3B}"/>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CA29AAC0-1B5B-40E9-BF90-35263CFAE74E}"/>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3107663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D8D3ED7-E4F8-4E1F-A1AA-5047EBC1C588}"/>
              </a:ext>
            </a:extLst>
          </p:cNvPr>
          <p:cNvSpPr txBox="1"/>
          <p:nvPr/>
        </p:nvSpPr>
        <p:spPr>
          <a:xfrm>
            <a:off x="692727" y="2322497"/>
            <a:ext cx="3426691" cy="2862322"/>
          </a:xfrm>
          <a:prstGeom prst="rect">
            <a:avLst/>
          </a:prstGeom>
          <a:noFill/>
        </p:spPr>
        <p:txBody>
          <a:bodyPr wrap="square">
            <a:spAutoFit/>
          </a:bodyPr>
          <a:lstStyle/>
          <a:p>
            <a:pPr algn="l"/>
            <a:r>
              <a:rPr lang="en-US" b="0" i="0" dirty="0">
                <a:effectLst/>
                <a:latin typeface="Lato Medium"/>
              </a:rPr>
              <a:t>Activity Tracking:</a:t>
            </a:r>
          </a:p>
          <a:p>
            <a:pPr algn="l"/>
            <a:endParaRPr lang="en-US" b="0" i="0" dirty="0">
              <a:effectLst/>
              <a:latin typeface="Lato Medium"/>
            </a:endParaRPr>
          </a:p>
          <a:p>
            <a:pPr marL="285750" indent="-285750" algn="l">
              <a:buFont typeface="Arial" panose="020B0604020202020204" pitchFamily="34" charset="0"/>
              <a:buChar char="•"/>
            </a:pPr>
            <a:r>
              <a:rPr lang="en-US" dirty="0">
                <a:latin typeface="Lato Medium"/>
              </a:rPr>
              <a:t>Phone Calls</a:t>
            </a:r>
          </a:p>
          <a:p>
            <a:pPr marL="285750" indent="-285750" algn="l">
              <a:buFont typeface="Arial" panose="020B0604020202020204" pitchFamily="34" charset="0"/>
              <a:buChar char="•"/>
            </a:pPr>
            <a:r>
              <a:rPr lang="en-US" b="0" i="0" dirty="0">
                <a:effectLst/>
                <a:latin typeface="Lato Medium"/>
              </a:rPr>
              <a:t>Tasks</a:t>
            </a:r>
          </a:p>
          <a:p>
            <a:pPr marL="285750" indent="-285750" algn="l">
              <a:buFont typeface="Arial" panose="020B0604020202020204" pitchFamily="34" charset="0"/>
              <a:buChar char="•"/>
            </a:pPr>
            <a:r>
              <a:rPr lang="en-US" dirty="0">
                <a:latin typeface="Lato Medium"/>
              </a:rPr>
              <a:t>Emails</a:t>
            </a:r>
          </a:p>
          <a:p>
            <a:pPr marL="285750" indent="-285750" algn="l">
              <a:buFont typeface="Arial" panose="020B0604020202020204" pitchFamily="34" charset="0"/>
              <a:buChar char="•"/>
            </a:pPr>
            <a:r>
              <a:rPr lang="en-US" b="0" i="0" dirty="0">
                <a:effectLst/>
                <a:latin typeface="Lato Medium"/>
              </a:rPr>
              <a:t>In Mails (messages)</a:t>
            </a:r>
          </a:p>
          <a:p>
            <a:pPr marL="285750" indent="-285750" algn="l">
              <a:buFont typeface="Arial" panose="020B0604020202020204" pitchFamily="34" charset="0"/>
              <a:buChar char="•"/>
            </a:pPr>
            <a:r>
              <a:rPr lang="en-US" dirty="0">
                <a:latin typeface="Lato Medium"/>
              </a:rPr>
              <a:t>Appointments</a:t>
            </a:r>
          </a:p>
          <a:p>
            <a:pPr marL="285750" indent="-285750" algn="l">
              <a:buFont typeface="Arial" panose="020B0604020202020204" pitchFamily="34" charset="0"/>
              <a:buChar char="•"/>
            </a:pPr>
            <a:endParaRPr lang="en-US" b="0" i="0" dirty="0">
              <a:effectLst/>
              <a:latin typeface="Lato Medium"/>
            </a:endParaRPr>
          </a:p>
          <a:p>
            <a:pPr algn="l"/>
            <a:r>
              <a:rPr lang="en-US" b="0" i="0" dirty="0">
                <a:effectLst/>
                <a:latin typeface="Lato Medium"/>
              </a:rPr>
              <a:t>Each record in ‘My Work’ will be organized into these areas</a:t>
            </a:r>
          </a:p>
        </p:txBody>
      </p:sp>
      <p:pic>
        <p:nvPicPr>
          <p:cNvPr id="7" name="Picture 6">
            <a:extLst>
              <a:ext uri="{FF2B5EF4-FFF2-40B4-BE49-F238E27FC236}">
                <a16:creationId xmlns:a16="http://schemas.microsoft.com/office/drawing/2014/main" id="{832FC9D2-9E4D-43B2-8B52-1C53D85FBBD2}"/>
              </a:ext>
            </a:extLst>
          </p:cNvPr>
          <p:cNvPicPr>
            <a:picLocks noChangeAspect="1"/>
          </p:cNvPicPr>
          <p:nvPr/>
        </p:nvPicPr>
        <p:blipFill>
          <a:blip r:embed="rId3"/>
          <a:stretch>
            <a:fillRect/>
          </a:stretch>
        </p:blipFill>
        <p:spPr>
          <a:xfrm>
            <a:off x="4721869" y="2096963"/>
            <a:ext cx="6704012" cy="3434529"/>
          </a:xfrm>
          <a:prstGeom prst="rect">
            <a:avLst/>
          </a:prstGeom>
        </p:spPr>
      </p:pic>
      <p:sp>
        <p:nvSpPr>
          <p:cNvPr id="17" name="TextBox 16">
            <a:extLst>
              <a:ext uri="{FF2B5EF4-FFF2-40B4-BE49-F238E27FC236}">
                <a16:creationId xmlns:a16="http://schemas.microsoft.com/office/drawing/2014/main" id="{2E516566-A9C6-49F0-9966-A944337D904D}"/>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SALES ACCELERATOR: Activity</a:t>
            </a:r>
          </a:p>
        </p:txBody>
      </p:sp>
      <p:pic>
        <p:nvPicPr>
          <p:cNvPr id="18" name="Picture 17" descr="Graphical user interface, application&#10;&#10;Description automatically generated">
            <a:extLst>
              <a:ext uri="{FF2B5EF4-FFF2-40B4-BE49-F238E27FC236}">
                <a16:creationId xmlns:a16="http://schemas.microsoft.com/office/drawing/2014/main" id="{E5B0202E-7518-48F7-B08A-6868E4EB5C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19" name="Straight Connector 18">
            <a:extLst>
              <a:ext uri="{FF2B5EF4-FFF2-40B4-BE49-F238E27FC236}">
                <a16:creationId xmlns:a16="http://schemas.microsoft.com/office/drawing/2014/main" id="{AE808A6D-A0EC-4D17-AE64-0C9BBA647C2D}"/>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ight Triangle 7">
            <a:extLst>
              <a:ext uri="{FF2B5EF4-FFF2-40B4-BE49-F238E27FC236}">
                <a16:creationId xmlns:a16="http://schemas.microsoft.com/office/drawing/2014/main" id="{211C36F8-E6AA-41DF-B5A8-A532C890A7B4}"/>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3FFC633-D2C8-44D5-888F-27E5D196352E}"/>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0" name="Flowchart: Alternate Process 9">
            <a:extLst>
              <a:ext uri="{FF2B5EF4-FFF2-40B4-BE49-F238E27FC236}">
                <a16:creationId xmlns:a16="http://schemas.microsoft.com/office/drawing/2014/main" id="{C7A3C6DC-52DE-4372-8171-B8E96259EB97}"/>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1" name="Flowchart: Alternate Process 10">
            <a:extLst>
              <a:ext uri="{FF2B5EF4-FFF2-40B4-BE49-F238E27FC236}">
                <a16:creationId xmlns:a16="http://schemas.microsoft.com/office/drawing/2014/main" id="{779525BA-B1ED-46CD-BF37-4C95FAD307B2}"/>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4882793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D1F5617-0D0A-4609-862F-673A131025DB}"/>
              </a:ext>
            </a:extLst>
          </p:cNvPr>
          <p:cNvSpPr/>
          <p:nvPr/>
        </p:nvSpPr>
        <p:spPr>
          <a:xfrm>
            <a:off x="6095997" y="975052"/>
            <a:ext cx="5329884" cy="738664"/>
          </a:xfrm>
          <a:prstGeom prst="rect">
            <a:avLst/>
          </a:prstGeom>
        </p:spPr>
        <p:txBody>
          <a:bodyPr wrap="square">
            <a:spAutoFit/>
          </a:bodyPr>
          <a:lstStyle/>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dirty="0">
              <a:latin typeface="Calibri" panose="020F0502020204030204" pitchFamily="34" charset="0"/>
              <a:ea typeface="Calibri" panose="020F0502020204030204" pitchFamily="34" charset="0"/>
            </a:endParaRPr>
          </a:p>
        </p:txBody>
      </p:sp>
      <p:sp>
        <p:nvSpPr>
          <p:cNvPr id="12" name="TextBox 11">
            <a:extLst>
              <a:ext uri="{FF2B5EF4-FFF2-40B4-BE49-F238E27FC236}">
                <a16:creationId xmlns:a16="http://schemas.microsoft.com/office/drawing/2014/main" id="{8D8D3ED7-E4F8-4E1F-A1AA-5047EBC1C588}"/>
              </a:ext>
            </a:extLst>
          </p:cNvPr>
          <p:cNvSpPr txBox="1"/>
          <p:nvPr/>
        </p:nvSpPr>
        <p:spPr>
          <a:xfrm>
            <a:off x="525982" y="2440231"/>
            <a:ext cx="3609048" cy="1523815"/>
          </a:xfrm>
          <a:prstGeom prst="rect">
            <a:avLst/>
          </a:prstGeom>
          <a:noFill/>
        </p:spPr>
        <p:txBody>
          <a:bodyPr wrap="square">
            <a:spAutoFit/>
          </a:bodyPr>
          <a:lstStyle/>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Ai based lead scoring</a:t>
            </a:r>
          </a:p>
          <a:p>
            <a:pPr algn="l">
              <a:lnSpc>
                <a:spcPct val="150000"/>
              </a:lnSpc>
            </a:pPr>
            <a:r>
              <a:rPr lang="en-US" sz="1600" dirty="0">
                <a:solidFill>
                  <a:srgbClr val="00B0F0"/>
                </a:solidFill>
                <a:latin typeface="Lato Medium"/>
              </a:rPr>
              <a:t>2</a:t>
            </a:r>
            <a:r>
              <a:rPr lang="en-US" sz="1600" dirty="0">
                <a:solidFill>
                  <a:schemeClr val="tx1">
                    <a:lumMod val="50000"/>
                    <a:lumOff val="50000"/>
                  </a:schemeClr>
                </a:solidFill>
                <a:latin typeface="Lato Medium"/>
              </a:rPr>
              <a:t>: Sequence tracking</a:t>
            </a:r>
          </a:p>
          <a:p>
            <a:pPr algn="l">
              <a:lnSpc>
                <a:spcPct val="150000"/>
              </a:lnSpc>
            </a:pPr>
            <a:r>
              <a:rPr lang="en-US" sz="1600" b="0" i="0" dirty="0">
                <a:solidFill>
                  <a:srgbClr val="00B0F0"/>
                </a:solidFill>
                <a:effectLst/>
                <a:latin typeface="Lato Medium"/>
              </a:rPr>
              <a:t>3</a:t>
            </a:r>
            <a:r>
              <a:rPr lang="en-US" sz="1600" b="0" i="0" dirty="0">
                <a:solidFill>
                  <a:schemeClr val="tx1">
                    <a:lumMod val="50000"/>
                    <a:lumOff val="50000"/>
                  </a:schemeClr>
                </a:solidFill>
                <a:effectLst/>
                <a:latin typeface="Lato Medium"/>
              </a:rPr>
              <a:t>: Activity Timeline</a:t>
            </a:r>
          </a:p>
          <a:p>
            <a:pPr algn="l">
              <a:lnSpc>
                <a:spcPct val="150000"/>
              </a:lnSpc>
            </a:pPr>
            <a:r>
              <a:rPr lang="en-US" sz="1600" dirty="0">
                <a:solidFill>
                  <a:srgbClr val="00B0F0"/>
                </a:solidFill>
                <a:latin typeface="Lato Medium"/>
              </a:rPr>
              <a:t>4</a:t>
            </a:r>
            <a:r>
              <a:rPr lang="en-US" sz="1600" dirty="0">
                <a:solidFill>
                  <a:schemeClr val="tx1">
                    <a:lumMod val="50000"/>
                    <a:lumOff val="50000"/>
                  </a:schemeClr>
                </a:solidFill>
                <a:latin typeface="Lato Medium"/>
              </a:rPr>
              <a:t>: Ai Driven Relationship  Score</a:t>
            </a:r>
            <a:endParaRPr lang="en-US" sz="1600" b="0" i="0" dirty="0">
              <a:solidFill>
                <a:schemeClr val="tx1">
                  <a:lumMod val="50000"/>
                  <a:lumOff val="50000"/>
                </a:schemeClr>
              </a:solidFill>
              <a:effectLst/>
              <a:latin typeface="Lato Medium"/>
            </a:endParaRPr>
          </a:p>
        </p:txBody>
      </p:sp>
      <p:pic>
        <p:nvPicPr>
          <p:cNvPr id="3" name="Picture 2">
            <a:extLst>
              <a:ext uri="{FF2B5EF4-FFF2-40B4-BE49-F238E27FC236}">
                <a16:creationId xmlns:a16="http://schemas.microsoft.com/office/drawing/2014/main" id="{2B23CF84-75F1-4C24-BDAC-020AF12C7127}"/>
              </a:ext>
            </a:extLst>
          </p:cNvPr>
          <p:cNvPicPr>
            <a:picLocks noChangeAspect="1"/>
          </p:cNvPicPr>
          <p:nvPr/>
        </p:nvPicPr>
        <p:blipFill>
          <a:blip r:embed="rId3"/>
          <a:stretch>
            <a:fillRect/>
          </a:stretch>
        </p:blipFill>
        <p:spPr>
          <a:xfrm>
            <a:off x="4956942" y="490190"/>
            <a:ext cx="6589137" cy="6215974"/>
          </a:xfrm>
          <a:prstGeom prst="rect">
            <a:avLst/>
          </a:prstGeom>
        </p:spPr>
      </p:pic>
      <p:sp>
        <p:nvSpPr>
          <p:cNvPr id="8" name="Oval 7">
            <a:extLst>
              <a:ext uri="{FF2B5EF4-FFF2-40B4-BE49-F238E27FC236}">
                <a16:creationId xmlns:a16="http://schemas.microsoft.com/office/drawing/2014/main" id="{33B14832-7122-44AA-99BD-DB8BFE530C63}"/>
              </a:ext>
            </a:extLst>
          </p:cNvPr>
          <p:cNvSpPr/>
          <p:nvPr/>
        </p:nvSpPr>
        <p:spPr>
          <a:xfrm>
            <a:off x="10983207" y="5684150"/>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4</a:t>
            </a:r>
          </a:p>
        </p:txBody>
      </p:sp>
      <p:sp>
        <p:nvSpPr>
          <p:cNvPr id="15" name="Oval 14">
            <a:extLst>
              <a:ext uri="{FF2B5EF4-FFF2-40B4-BE49-F238E27FC236}">
                <a16:creationId xmlns:a16="http://schemas.microsoft.com/office/drawing/2014/main" id="{7D7EB18B-D6C5-4206-A2DE-5FFEFDBE1187}"/>
              </a:ext>
            </a:extLst>
          </p:cNvPr>
          <p:cNvSpPr/>
          <p:nvPr/>
        </p:nvSpPr>
        <p:spPr>
          <a:xfrm>
            <a:off x="8445381" y="4706647"/>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3</a:t>
            </a:r>
          </a:p>
        </p:txBody>
      </p:sp>
      <p:sp>
        <p:nvSpPr>
          <p:cNvPr id="19" name="Oval 18">
            <a:extLst>
              <a:ext uri="{FF2B5EF4-FFF2-40B4-BE49-F238E27FC236}">
                <a16:creationId xmlns:a16="http://schemas.microsoft.com/office/drawing/2014/main" id="{DFE49042-D153-4D5F-A1B0-B22737CE14C8}"/>
              </a:ext>
            </a:extLst>
          </p:cNvPr>
          <p:cNvSpPr/>
          <p:nvPr/>
        </p:nvSpPr>
        <p:spPr>
          <a:xfrm>
            <a:off x="8256198" y="3063438"/>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21" name="Oval 20">
            <a:extLst>
              <a:ext uri="{FF2B5EF4-FFF2-40B4-BE49-F238E27FC236}">
                <a16:creationId xmlns:a16="http://schemas.microsoft.com/office/drawing/2014/main" id="{82D7DF60-77F7-4F89-852D-18E9B950B2D8}"/>
              </a:ext>
            </a:extLst>
          </p:cNvPr>
          <p:cNvSpPr/>
          <p:nvPr/>
        </p:nvSpPr>
        <p:spPr>
          <a:xfrm>
            <a:off x="10933389" y="1577631"/>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sp>
        <p:nvSpPr>
          <p:cNvPr id="18" name="TextBox 17">
            <a:extLst>
              <a:ext uri="{FF2B5EF4-FFF2-40B4-BE49-F238E27FC236}">
                <a16:creationId xmlns:a16="http://schemas.microsoft.com/office/drawing/2014/main" id="{6601EC2D-1A11-4CAE-9044-86E785E8E891}"/>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LEADS</a:t>
            </a:r>
          </a:p>
        </p:txBody>
      </p:sp>
      <p:pic>
        <p:nvPicPr>
          <p:cNvPr id="20" name="Picture 19" descr="Graphical user interface, application&#10;&#10;Description automatically generated">
            <a:extLst>
              <a:ext uri="{FF2B5EF4-FFF2-40B4-BE49-F238E27FC236}">
                <a16:creationId xmlns:a16="http://schemas.microsoft.com/office/drawing/2014/main" id="{7A8300F0-BBB7-4AF3-B51C-612871BD14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2" name="Straight Connector 21">
            <a:extLst>
              <a:ext uri="{FF2B5EF4-FFF2-40B4-BE49-F238E27FC236}">
                <a16:creationId xmlns:a16="http://schemas.microsoft.com/office/drawing/2014/main" id="{B4DAD623-18C0-41B6-ADC2-F4839465CB2E}"/>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ight Triangle 12">
            <a:extLst>
              <a:ext uri="{FF2B5EF4-FFF2-40B4-BE49-F238E27FC236}">
                <a16:creationId xmlns:a16="http://schemas.microsoft.com/office/drawing/2014/main" id="{2288E46D-3997-472E-BE5C-75FF555D5924}"/>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AA4D03E-F8A9-4441-8F7A-BB1C08B32AB2}"/>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6" name="Flowchart: Alternate Process 15">
            <a:extLst>
              <a:ext uri="{FF2B5EF4-FFF2-40B4-BE49-F238E27FC236}">
                <a16:creationId xmlns:a16="http://schemas.microsoft.com/office/drawing/2014/main" id="{9B734E8C-9E82-459C-8E77-909B148EC57B}"/>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3" name="Flowchart: Alternate Process 22">
            <a:extLst>
              <a:ext uri="{FF2B5EF4-FFF2-40B4-BE49-F238E27FC236}">
                <a16:creationId xmlns:a16="http://schemas.microsoft.com/office/drawing/2014/main" id="{9BA18667-1629-4AA3-8183-E173548CBA05}"/>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1516354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48D1BD-727D-4813-9ADD-4ADFBEACE848}"/>
              </a:ext>
            </a:extLst>
          </p:cNvPr>
          <p:cNvPicPr>
            <a:picLocks noChangeAspect="1"/>
          </p:cNvPicPr>
          <p:nvPr/>
        </p:nvPicPr>
        <p:blipFill>
          <a:blip r:embed="rId3"/>
          <a:stretch>
            <a:fillRect/>
          </a:stretch>
        </p:blipFill>
        <p:spPr>
          <a:xfrm>
            <a:off x="4721772" y="728722"/>
            <a:ext cx="6560932" cy="5711389"/>
          </a:xfrm>
          <a:prstGeom prst="rect">
            <a:avLst/>
          </a:prstGeom>
        </p:spPr>
      </p:pic>
      <p:sp>
        <p:nvSpPr>
          <p:cNvPr id="6" name="TextBox 5">
            <a:extLst>
              <a:ext uri="{FF2B5EF4-FFF2-40B4-BE49-F238E27FC236}">
                <a16:creationId xmlns:a16="http://schemas.microsoft.com/office/drawing/2014/main" id="{236C18C6-D830-4DFF-AED1-9349373B4EAB}"/>
              </a:ext>
            </a:extLst>
          </p:cNvPr>
          <p:cNvSpPr txBox="1"/>
          <p:nvPr/>
        </p:nvSpPr>
        <p:spPr>
          <a:xfrm>
            <a:off x="607285" y="2442209"/>
            <a:ext cx="3609048" cy="1893147"/>
          </a:xfrm>
          <a:prstGeom prst="rect">
            <a:avLst/>
          </a:prstGeom>
          <a:noFill/>
        </p:spPr>
        <p:txBody>
          <a:bodyPr wrap="square">
            <a:spAutoFit/>
          </a:bodyPr>
          <a:lstStyle/>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Ai based </a:t>
            </a:r>
            <a:r>
              <a:rPr lang="en-US" sz="1600" dirty="0">
                <a:solidFill>
                  <a:schemeClr val="tx1">
                    <a:lumMod val="50000"/>
                    <a:lumOff val="50000"/>
                  </a:schemeClr>
                </a:solidFill>
                <a:latin typeface="Lato Medium"/>
              </a:rPr>
              <a:t>Interaction Time</a:t>
            </a:r>
          </a:p>
          <a:p>
            <a:pPr algn="l">
              <a:lnSpc>
                <a:spcPct val="150000"/>
              </a:lnSpc>
            </a:pPr>
            <a:r>
              <a:rPr lang="en-US" sz="1600" b="0" i="0" dirty="0">
                <a:solidFill>
                  <a:srgbClr val="00B0F0"/>
                </a:solidFill>
                <a:effectLst/>
                <a:latin typeface="Lato Medium"/>
              </a:rPr>
              <a:t>2</a:t>
            </a:r>
            <a:r>
              <a:rPr lang="en-US" sz="1600" b="0" i="0" dirty="0">
                <a:solidFill>
                  <a:schemeClr val="tx1">
                    <a:lumMod val="50000"/>
                    <a:lumOff val="50000"/>
                  </a:schemeClr>
                </a:solidFill>
                <a:effectLst/>
                <a:latin typeface="Lato Medium"/>
              </a:rPr>
              <a:t>: Email Tracking</a:t>
            </a:r>
          </a:p>
          <a:p>
            <a:pPr algn="l">
              <a:lnSpc>
                <a:spcPct val="150000"/>
              </a:lnSpc>
            </a:pPr>
            <a:r>
              <a:rPr lang="en-US" sz="1600" dirty="0">
                <a:solidFill>
                  <a:srgbClr val="00B0F0"/>
                </a:solidFill>
                <a:latin typeface="Lato Medium"/>
              </a:rPr>
              <a:t>3</a:t>
            </a:r>
            <a:r>
              <a:rPr lang="en-US" sz="1600" dirty="0">
                <a:solidFill>
                  <a:schemeClr val="tx1">
                    <a:lumMod val="50000"/>
                    <a:lumOff val="50000"/>
                  </a:schemeClr>
                </a:solidFill>
                <a:latin typeface="Lato Medium"/>
              </a:rPr>
              <a:t>: Email Engagement</a:t>
            </a:r>
          </a:p>
          <a:p>
            <a:pPr algn="l">
              <a:lnSpc>
                <a:spcPct val="150000"/>
              </a:lnSpc>
            </a:pPr>
            <a:r>
              <a:rPr lang="en-US" sz="1600" b="0" i="0" dirty="0">
                <a:solidFill>
                  <a:srgbClr val="00B0F0"/>
                </a:solidFill>
                <a:effectLst/>
                <a:latin typeface="Lato Medium"/>
              </a:rPr>
              <a:t>4</a:t>
            </a:r>
            <a:r>
              <a:rPr lang="en-US" sz="1600" b="0" i="0" dirty="0">
                <a:solidFill>
                  <a:schemeClr val="tx1">
                    <a:lumMod val="50000"/>
                    <a:lumOff val="50000"/>
                  </a:schemeClr>
                </a:solidFill>
                <a:effectLst/>
                <a:latin typeface="Lato Medium"/>
              </a:rPr>
              <a:t>: </a:t>
            </a:r>
            <a:r>
              <a:rPr lang="en-US" sz="1600" dirty="0">
                <a:solidFill>
                  <a:schemeClr val="tx1">
                    <a:lumMod val="50000"/>
                    <a:lumOff val="50000"/>
                  </a:schemeClr>
                </a:solidFill>
                <a:latin typeface="Lato Medium"/>
              </a:rPr>
              <a:t>Activity History</a:t>
            </a:r>
            <a:endParaRPr lang="en-US" sz="1600" b="0" i="0" dirty="0">
              <a:solidFill>
                <a:schemeClr val="tx1">
                  <a:lumMod val="50000"/>
                  <a:lumOff val="50000"/>
                </a:schemeClr>
              </a:solidFill>
              <a:effectLst/>
              <a:latin typeface="Lato Medium"/>
            </a:endParaRPr>
          </a:p>
          <a:p>
            <a:pPr algn="l">
              <a:lnSpc>
                <a:spcPct val="150000"/>
              </a:lnSpc>
            </a:pPr>
            <a:endParaRPr lang="en-US" sz="1600" b="0" i="0" dirty="0">
              <a:solidFill>
                <a:schemeClr val="tx1">
                  <a:lumMod val="50000"/>
                  <a:lumOff val="50000"/>
                </a:schemeClr>
              </a:solidFill>
              <a:effectLst/>
              <a:latin typeface="Segoe UI" panose="020B0502040204020203" pitchFamily="34" charset="0"/>
            </a:endParaRPr>
          </a:p>
        </p:txBody>
      </p:sp>
      <p:sp>
        <p:nvSpPr>
          <p:cNvPr id="7" name="Oval 6">
            <a:extLst>
              <a:ext uri="{FF2B5EF4-FFF2-40B4-BE49-F238E27FC236}">
                <a16:creationId xmlns:a16="http://schemas.microsoft.com/office/drawing/2014/main" id="{03AEC124-AB70-4444-890C-FF01E20717D3}"/>
              </a:ext>
            </a:extLst>
          </p:cNvPr>
          <p:cNvSpPr/>
          <p:nvPr/>
        </p:nvSpPr>
        <p:spPr>
          <a:xfrm>
            <a:off x="6095997" y="3292082"/>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3</a:t>
            </a:r>
          </a:p>
        </p:txBody>
      </p:sp>
      <p:sp>
        <p:nvSpPr>
          <p:cNvPr id="8" name="Oval 7">
            <a:extLst>
              <a:ext uri="{FF2B5EF4-FFF2-40B4-BE49-F238E27FC236}">
                <a16:creationId xmlns:a16="http://schemas.microsoft.com/office/drawing/2014/main" id="{4516A9A8-CEE5-4C80-BDD2-96BDFF8E5E3E}"/>
              </a:ext>
            </a:extLst>
          </p:cNvPr>
          <p:cNvSpPr/>
          <p:nvPr/>
        </p:nvSpPr>
        <p:spPr>
          <a:xfrm>
            <a:off x="8481101" y="3388783"/>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18" name="Oval 17">
            <a:extLst>
              <a:ext uri="{FF2B5EF4-FFF2-40B4-BE49-F238E27FC236}">
                <a16:creationId xmlns:a16="http://schemas.microsoft.com/office/drawing/2014/main" id="{D79D48CB-0788-456D-B40E-13A713A8E130}"/>
              </a:ext>
            </a:extLst>
          </p:cNvPr>
          <p:cNvSpPr/>
          <p:nvPr/>
        </p:nvSpPr>
        <p:spPr>
          <a:xfrm>
            <a:off x="10723028" y="2167425"/>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sp>
        <p:nvSpPr>
          <p:cNvPr id="20" name="Oval 19">
            <a:extLst>
              <a:ext uri="{FF2B5EF4-FFF2-40B4-BE49-F238E27FC236}">
                <a16:creationId xmlns:a16="http://schemas.microsoft.com/office/drawing/2014/main" id="{C16E6836-2750-46A5-8180-96C5793A9EC3}"/>
              </a:ext>
            </a:extLst>
          </p:cNvPr>
          <p:cNvSpPr/>
          <p:nvPr/>
        </p:nvSpPr>
        <p:spPr>
          <a:xfrm>
            <a:off x="9419897" y="4887267"/>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4</a:t>
            </a:r>
          </a:p>
        </p:txBody>
      </p:sp>
      <p:sp>
        <p:nvSpPr>
          <p:cNvPr id="17" name="TextBox 16">
            <a:extLst>
              <a:ext uri="{FF2B5EF4-FFF2-40B4-BE49-F238E27FC236}">
                <a16:creationId xmlns:a16="http://schemas.microsoft.com/office/drawing/2014/main" id="{F9AC3F63-9772-4D6A-83D9-056CC9A55009}"/>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REALTIONSHIP ANALYTICS</a:t>
            </a:r>
            <a:endParaRPr lang="en-US" sz="1600" dirty="0">
              <a:latin typeface="Lato Medium"/>
              <a:cs typeface="Segoe UI" panose="020B0502040204020203" pitchFamily="34" charset="0"/>
            </a:endParaRPr>
          </a:p>
        </p:txBody>
      </p:sp>
      <p:pic>
        <p:nvPicPr>
          <p:cNvPr id="19" name="Picture 18" descr="Graphical user interface, application&#10;&#10;Description automatically generated">
            <a:extLst>
              <a:ext uri="{FF2B5EF4-FFF2-40B4-BE49-F238E27FC236}">
                <a16:creationId xmlns:a16="http://schemas.microsoft.com/office/drawing/2014/main" id="{14F9F758-3D37-4DF3-BD28-2D7348A1F6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1" name="Straight Connector 20">
            <a:extLst>
              <a:ext uri="{FF2B5EF4-FFF2-40B4-BE49-F238E27FC236}">
                <a16:creationId xmlns:a16="http://schemas.microsoft.com/office/drawing/2014/main" id="{4560C84B-FA0E-4C55-82E8-D97237D10CE9}"/>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ight Triangle 11">
            <a:extLst>
              <a:ext uri="{FF2B5EF4-FFF2-40B4-BE49-F238E27FC236}">
                <a16:creationId xmlns:a16="http://schemas.microsoft.com/office/drawing/2014/main" id="{23A4252E-E259-40B6-940E-02C63D1A81D1}"/>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50EAB13-BCF9-4963-BDEC-38C82FADBCEB}"/>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4" name="Flowchart: Alternate Process 13">
            <a:extLst>
              <a:ext uri="{FF2B5EF4-FFF2-40B4-BE49-F238E27FC236}">
                <a16:creationId xmlns:a16="http://schemas.microsoft.com/office/drawing/2014/main" id="{EBD86400-615E-47DA-A796-36BEEE050373}"/>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6" name="Flowchart: Alternate Process 15">
            <a:extLst>
              <a:ext uri="{FF2B5EF4-FFF2-40B4-BE49-F238E27FC236}">
                <a16:creationId xmlns:a16="http://schemas.microsoft.com/office/drawing/2014/main" id="{1941E562-F93E-4434-BD11-1A20C262C04B}"/>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126222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50D2B1B8-B4BA-4C3A-9D41-8B71D66EECCF}"/>
              </a:ext>
            </a:extLst>
          </p:cNvPr>
          <p:cNvSpPr/>
          <p:nvPr/>
        </p:nvSpPr>
        <p:spPr>
          <a:xfrm rot="16200000">
            <a:off x="10946451" y="5613781"/>
            <a:ext cx="717332" cy="178687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extBox 1">
            <a:extLst>
              <a:ext uri="{FF2B5EF4-FFF2-40B4-BE49-F238E27FC236}">
                <a16:creationId xmlns:a16="http://schemas.microsoft.com/office/drawing/2014/main" id="{CF7D8598-8A7F-4E0F-B1F3-85A19A5E5C2F}"/>
              </a:ext>
            </a:extLst>
          </p:cNvPr>
          <p:cNvSpPr txBox="1"/>
          <p:nvPr/>
        </p:nvSpPr>
        <p:spPr>
          <a:xfrm>
            <a:off x="11142342" y="6531986"/>
            <a:ext cx="1041888" cy="307777"/>
          </a:xfrm>
          <a:prstGeom prst="rect">
            <a:avLst/>
          </a:prstGeom>
          <a:noFill/>
        </p:spPr>
        <p:txBody>
          <a:bodyPr wrap="none" rtlCol="0">
            <a:spAutoFit/>
          </a:bodyPr>
          <a:lstStyle/>
          <a:p>
            <a:r>
              <a:rPr lang="en-US" sz="1400" dirty="0"/>
              <a:t>salesintel.ai</a:t>
            </a:r>
          </a:p>
        </p:txBody>
      </p:sp>
      <p:sp>
        <p:nvSpPr>
          <p:cNvPr id="17" name="TextBox 16">
            <a:extLst>
              <a:ext uri="{FF2B5EF4-FFF2-40B4-BE49-F238E27FC236}">
                <a16:creationId xmlns:a16="http://schemas.microsoft.com/office/drawing/2014/main" id="{1F05AC00-584D-4EF1-A02A-B4FC7316B70A}"/>
              </a:ext>
            </a:extLst>
          </p:cNvPr>
          <p:cNvSpPr txBox="1"/>
          <p:nvPr/>
        </p:nvSpPr>
        <p:spPr>
          <a:xfrm>
            <a:off x="0" y="1924398"/>
            <a:ext cx="12198553" cy="646331"/>
          </a:xfrm>
          <a:prstGeom prst="rect">
            <a:avLst/>
          </a:prstGeom>
          <a:noFill/>
        </p:spPr>
        <p:txBody>
          <a:bodyPr wrap="square" rtlCol="0">
            <a:spAutoFit/>
          </a:bodyPr>
          <a:lstStyle/>
          <a:p>
            <a:pPr algn="ctr"/>
            <a:r>
              <a:rPr lang="en-US" sz="3600" dirty="0">
                <a:solidFill>
                  <a:schemeClr val="bg1"/>
                </a:solidFill>
                <a:latin typeface="Lato Medium"/>
                <a:cs typeface="Segoe UI" panose="020B0502040204020203" pitchFamily="34" charset="0"/>
              </a:rPr>
              <a:t>What is CSG Sales Intelligence?</a:t>
            </a:r>
          </a:p>
        </p:txBody>
      </p:sp>
      <p:cxnSp>
        <p:nvCxnSpPr>
          <p:cNvPr id="21" name="Straight Connector 20">
            <a:extLst>
              <a:ext uri="{FF2B5EF4-FFF2-40B4-BE49-F238E27FC236}">
                <a16:creationId xmlns:a16="http://schemas.microsoft.com/office/drawing/2014/main" id="{D51E883E-D971-463C-AE83-F401047C24D0}"/>
              </a:ext>
            </a:extLst>
          </p:cNvPr>
          <p:cNvCxnSpPr>
            <a:cxnSpLocks/>
          </p:cNvCxnSpPr>
          <p:nvPr/>
        </p:nvCxnSpPr>
        <p:spPr>
          <a:xfrm>
            <a:off x="118241" y="740981"/>
            <a:ext cx="480717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Flowchart: Alternate Process 2">
            <a:extLst>
              <a:ext uri="{FF2B5EF4-FFF2-40B4-BE49-F238E27FC236}">
                <a16:creationId xmlns:a16="http://schemas.microsoft.com/office/drawing/2014/main" id="{17F31702-0B67-4EBC-8964-D21A1B2D3A20}"/>
              </a:ext>
            </a:extLst>
          </p:cNvPr>
          <p:cNvSpPr/>
          <p:nvPr/>
        </p:nvSpPr>
        <p:spPr>
          <a:xfrm flipV="1">
            <a:off x="11264462" y="307509"/>
            <a:ext cx="655754"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A6A6D1C1-CBD3-4FED-8F97-3BEAAD6B250D}"/>
              </a:ext>
            </a:extLst>
          </p:cNvPr>
          <p:cNvSpPr/>
          <p:nvPr/>
        </p:nvSpPr>
        <p:spPr>
          <a:xfrm>
            <a:off x="11425881" y="433431"/>
            <a:ext cx="494335"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0" name="TextBox 19">
            <a:extLst>
              <a:ext uri="{FF2B5EF4-FFF2-40B4-BE49-F238E27FC236}">
                <a16:creationId xmlns:a16="http://schemas.microsoft.com/office/drawing/2014/main" id="{381A2E45-0EBE-43CE-9E57-E2C5803EEA9E}"/>
              </a:ext>
            </a:extLst>
          </p:cNvPr>
          <p:cNvSpPr txBox="1"/>
          <p:nvPr/>
        </p:nvSpPr>
        <p:spPr>
          <a:xfrm>
            <a:off x="-14323" y="3267765"/>
            <a:ext cx="12198553" cy="1569660"/>
          </a:xfrm>
          <a:prstGeom prst="rect">
            <a:avLst/>
          </a:prstGeom>
          <a:noFill/>
        </p:spPr>
        <p:txBody>
          <a:bodyPr wrap="square" rtlCol="0">
            <a:spAutoFit/>
          </a:bodyPr>
          <a:lstStyle/>
          <a:p>
            <a:pPr algn="ctr"/>
            <a:r>
              <a:rPr lang="en-US" sz="2400" dirty="0">
                <a:solidFill>
                  <a:schemeClr val="bg1">
                    <a:lumMod val="85000"/>
                  </a:schemeClr>
                </a:solidFill>
                <a:latin typeface="Lato Medium"/>
                <a:cs typeface="Segoe UI" panose="020B0502040204020203" pitchFamily="34" charset="0"/>
              </a:rPr>
              <a:t>CSG Sales Intelligence (CSGSi) is an Ai Driven Business Intelligence and Revenue Generation Solution for large enterprise companies. Our solution is a blend of decades of experience addressing our client's business needs through outsourced sales and marketing teams blended with todays very latest Artificial Intelligence Solutions.   </a:t>
            </a:r>
          </a:p>
        </p:txBody>
      </p:sp>
      <p:pic>
        <p:nvPicPr>
          <p:cNvPr id="22" name="Picture 21" descr="Logo&#10;&#10;Description automatically generated">
            <a:extLst>
              <a:ext uri="{FF2B5EF4-FFF2-40B4-BE49-F238E27FC236}">
                <a16:creationId xmlns:a16="http://schemas.microsoft.com/office/drawing/2014/main" id="{0D44C1E6-0AC8-459B-9224-01768C25F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41" y="109062"/>
            <a:ext cx="1598592" cy="512579"/>
          </a:xfrm>
          <a:prstGeom prst="rect">
            <a:avLst/>
          </a:prstGeom>
        </p:spPr>
      </p:pic>
    </p:spTree>
    <p:extLst>
      <p:ext uri="{BB962C8B-B14F-4D97-AF65-F5344CB8AC3E}">
        <p14:creationId xmlns:p14="http://schemas.microsoft.com/office/powerpoint/2010/main" val="702565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674C06-EBFA-4FF9-A945-984F2BDBDDFB}"/>
              </a:ext>
            </a:extLst>
          </p:cNvPr>
          <p:cNvPicPr>
            <a:picLocks noChangeAspect="1"/>
          </p:cNvPicPr>
          <p:nvPr/>
        </p:nvPicPr>
        <p:blipFill>
          <a:blip r:embed="rId3"/>
          <a:stretch>
            <a:fillRect/>
          </a:stretch>
        </p:blipFill>
        <p:spPr>
          <a:xfrm>
            <a:off x="3171869" y="923986"/>
            <a:ext cx="8614354" cy="5390392"/>
          </a:xfrm>
          <a:prstGeom prst="rect">
            <a:avLst/>
          </a:prstGeom>
        </p:spPr>
      </p:pic>
      <p:sp>
        <p:nvSpPr>
          <p:cNvPr id="2" name="TextBox 1">
            <a:extLst>
              <a:ext uri="{FF2B5EF4-FFF2-40B4-BE49-F238E27FC236}">
                <a16:creationId xmlns:a16="http://schemas.microsoft.com/office/drawing/2014/main" id="{9476499E-F034-4A4F-94C8-129ED6B089F4}"/>
              </a:ext>
            </a:extLst>
          </p:cNvPr>
          <p:cNvSpPr txBox="1"/>
          <p:nvPr/>
        </p:nvSpPr>
        <p:spPr>
          <a:xfrm>
            <a:off x="200826" y="2448323"/>
            <a:ext cx="3724788" cy="1523815"/>
          </a:xfrm>
          <a:prstGeom prst="rect">
            <a:avLst/>
          </a:prstGeom>
          <a:noFill/>
        </p:spPr>
        <p:txBody>
          <a:bodyPr wrap="square">
            <a:spAutoFit/>
          </a:bodyPr>
          <a:lstStyle/>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a:t>
            </a:r>
            <a:r>
              <a:rPr lang="en-US" sz="1600" dirty="0">
                <a:solidFill>
                  <a:schemeClr val="tx1">
                    <a:lumMod val="50000"/>
                    <a:lumOff val="50000"/>
                  </a:schemeClr>
                </a:solidFill>
                <a:latin typeface="Lato Medium"/>
              </a:rPr>
              <a:t>Sales Navigator Integration</a:t>
            </a:r>
            <a:endParaRPr lang="en-US" sz="1600" b="0" i="0" dirty="0">
              <a:solidFill>
                <a:schemeClr val="tx1">
                  <a:lumMod val="50000"/>
                  <a:lumOff val="50000"/>
                </a:schemeClr>
              </a:solidFill>
              <a:effectLst/>
              <a:latin typeface="Lato Medium"/>
            </a:endParaRPr>
          </a:p>
          <a:p>
            <a:pPr algn="l">
              <a:lnSpc>
                <a:spcPct val="150000"/>
              </a:lnSpc>
            </a:pPr>
            <a:r>
              <a:rPr lang="en-US" sz="1600" dirty="0">
                <a:solidFill>
                  <a:srgbClr val="00B0F0"/>
                </a:solidFill>
                <a:latin typeface="Lato Medium"/>
              </a:rPr>
              <a:t>2</a:t>
            </a:r>
            <a:r>
              <a:rPr lang="en-US" sz="1600" dirty="0">
                <a:solidFill>
                  <a:schemeClr val="tx1">
                    <a:lumMod val="50000"/>
                    <a:lumOff val="50000"/>
                  </a:schemeClr>
                </a:solidFill>
                <a:latin typeface="Lato Medium"/>
              </a:rPr>
              <a:t>: Icebreakers</a:t>
            </a:r>
          </a:p>
          <a:p>
            <a:pPr algn="l">
              <a:lnSpc>
                <a:spcPct val="150000"/>
              </a:lnSpc>
            </a:pPr>
            <a:r>
              <a:rPr lang="en-US" sz="1600" b="0" i="0" dirty="0">
                <a:solidFill>
                  <a:srgbClr val="00B0F0"/>
                </a:solidFill>
                <a:effectLst/>
                <a:latin typeface="Lato Medium"/>
              </a:rPr>
              <a:t>3</a:t>
            </a:r>
            <a:r>
              <a:rPr lang="en-US" sz="1600" b="0" i="0" dirty="0">
                <a:solidFill>
                  <a:schemeClr val="tx1">
                    <a:lumMod val="50000"/>
                    <a:lumOff val="50000"/>
                  </a:schemeClr>
                </a:solidFill>
                <a:effectLst/>
                <a:latin typeface="Lato Medium"/>
              </a:rPr>
              <a:t>: Company Connections</a:t>
            </a:r>
          </a:p>
          <a:p>
            <a:pPr algn="l">
              <a:lnSpc>
                <a:spcPct val="150000"/>
              </a:lnSpc>
            </a:pPr>
            <a:r>
              <a:rPr lang="en-US" sz="1600" b="0" i="0" dirty="0">
                <a:solidFill>
                  <a:srgbClr val="00B0F0"/>
                </a:solidFill>
                <a:effectLst/>
                <a:latin typeface="Lato Medium"/>
              </a:rPr>
              <a:t>4</a:t>
            </a:r>
            <a:r>
              <a:rPr lang="en-US" sz="1600" b="0" i="0" dirty="0">
                <a:solidFill>
                  <a:schemeClr val="tx1">
                    <a:lumMod val="50000"/>
                    <a:lumOff val="50000"/>
                  </a:schemeClr>
                </a:solidFill>
                <a:effectLst/>
                <a:latin typeface="Lato Medium"/>
              </a:rPr>
              <a:t>: InMail Activity Tracking</a:t>
            </a:r>
          </a:p>
        </p:txBody>
      </p:sp>
      <p:sp>
        <p:nvSpPr>
          <p:cNvPr id="4" name="Oval 3">
            <a:extLst>
              <a:ext uri="{FF2B5EF4-FFF2-40B4-BE49-F238E27FC236}">
                <a16:creationId xmlns:a16="http://schemas.microsoft.com/office/drawing/2014/main" id="{0D38C711-9B2B-43FC-B0FE-9114BC41FDD2}"/>
              </a:ext>
            </a:extLst>
          </p:cNvPr>
          <p:cNvSpPr/>
          <p:nvPr/>
        </p:nvSpPr>
        <p:spPr>
          <a:xfrm>
            <a:off x="10393236" y="3619182"/>
            <a:ext cx="5640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4</a:t>
            </a:r>
          </a:p>
        </p:txBody>
      </p:sp>
      <p:sp>
        <p:nvSpPr>
          <p:cNvPr id="7" name="Oval 6">
            <a:extLst>
              <a:ext uri="{FF2B5EF4-FFF2-40B4-BE49-F238E27FC236}">
                <a16:creationId xmlns:a16="http://schemas.microsoft.com/office/drawing/2014/main" id="{D98D34F8-DBE7-4F46-B0ED-C5EBA4595287}"/>
              </a:ext>
            </a:extLst>
          </p:cNvPr>
          <p:cNvSpPr/>
          <p:nvPr/>
        </p:nvSpPr>
        <p:spPr>
          <a:xfrm>
            <a:off x="7604232" y="2389941"/>
            <a:ext cx="5640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3</a:t>
            </a:r>
          </a:p>
        </p:txBody>
      </p:sp>
      <p:sp>
        <p:nvSpPr>
          <p:cNvPr id="8" name="Oval 7">
            <a:extLst>
              <a:ext uri="{FF2B5EF4-FFF2-40B4-BE49-F238E27FC236}">
                <a16:creationId xmlns:a16="http://schemas.microsoft.com/office/drawing/2014/main" id="{AE1F8562-0A8B-492E-B68B-5702F9983F92}"/>
              </a:ext>
            </a:extLst>
          </p:cNvPr>
          <p:cNvSpPr/>
          <p:nvPr/>
        </p:nvSpPr>
        <p:spPr>
          <a:xfrm>
            <a:off x="4817535" y="2389941"/>
            <a:ext cx="5640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20" name="Oval 19">
            <a:extLst>
              <a:ext uri="{FF2B5EF4-FFF2-40B4-BE49-F238E27FC236}">
                <a16:creationId xmlns:a16="http://schemas.microsoft.com/office/drawing/2014/main" id="{ECEBA53C-5B21-492E-9CF6-9CFF145F53DE}"/>
              </a:ext>
            </a:extLst>
          </p:cNvPr>
          <p:cNvSpPr/>
          <p:nvPr/>
        </p:nvSpPr>
        <p:spPr>
          <a:xfrm>
            <a:off x="5959547" y="1570993"/>
            <a:ext cx="5640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sp>
        <p:nvSpPr>
          <p:cNvPr id="18" name="TextBox 17">
            <a:extLst>
              <a:ext uri="{FF2B5EF4-FFF2-40B4-BE49-F238E27FC236}">
                <a16:creationId xmlns:a16="http://schemas.microsoft.com/office/drawing/2014/main" id="{9A9BB5DB-36AB-4EAC-9BC0-641399B1F9F5}"/>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SALES NAVIGATOR </a:t>
            </a:r>
          </a:p>
        </p:txBody>
      </p:sp>
      <p:pic>
        <p:nvPicPr>
          <p:cNvPr id="19" name="Picture 18" descr="Graphical user interface, application&#10;&#10;Description automatically generated">
            <a:extLst>
              <a:ext uri="{FF2B5EF4-FFF2-40B4-BE49-F238E27FC236}">
                <a16:creationId xmlns:a16="http://schemas.microsoft.com/office/drawing/2014/main" id="{83D9DFE1-3837-406A-9652-02F8B890FD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1" name="Straight Connector 20">
            <a:extLst>
              <a:ext uri="{FF2B5EF4-FFF2-40B4-BE49-F238E27FC236}">
                <a16:creationId xmlns:a16="http://schemas.microsoft.com/office/drawing/2014/main" id="{6D6FED5F-EE47-44B7-916E-2E939327DE4F}"/>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ight Triangle 12">
            <a:extLst>
              <a:ext uri="{FF2B5EF4-FFF2-40B4-BE49-F238E27FC236}">
                <a16:creationId xmlns:a16="http://schemas.microsoft.com/office/drawing/2014/main" id="{8FA281CC-8548-47A0-8BAE-C9C5DB1EAB02}"/>
              </a:ext>
            </a:extLst>
          </p:cNvPr>
          <p:cNvSpPr/>
          <p:nvPr/>
        </p:nvSpPr>
        <p:spPr>
          <a:xfrm rot="16200000">
            <a:off x="10959329"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B7346F1-FF47-4C74-B1D3-90EF78503249}"/>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5" name="Flowchart: Alternate Process 14">
            <a:extLst>
              <a:ext uri="{FF2B5EF4-FFF2-40B4-BE49-F238E27FC236}">
                <a16:creationId xmlns:a16="http://schemas.microsoft.com/office/drawing/2014/main" id="{93A3C736-3A94-4E0C-9CFF-1809BEE130B7}"/>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6" name="Flowchart: Alternate Process 15">
            <a:extLst>
              <a:ext uri="{FF2B5EF4-FFF2-40B4-BE49-F238E27FC236}">
                <a16:creationId xmlns:a16="http://schemas.microsoft.com/office/drawing/2014/main" id="{8A7DCD1D-BB22-44F5-9CE5-2C9564F2B126}"/>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3562250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707EFD-20DF-465D-8808-1C41F8094EFD}"/>
              </a:ext>
            </a:extLst>
          </p:cNvPr>
          <p:cNvPicPr>
            <a:picLocks noChangeAspect="1"/>
          </p:cNvPicPr>
          <p:nvPr/>
        </p:nvPicPr>
        <p:blipFill>
          <a:blip r:embed="rId3"/>
          <a:stretch>
            <a:fillRect/>
          </a:stretch>
        </p:blipFill>
        <p:spPr>
          <a:xfrm>
            <a:off x="4829296" y="947192"/>
            <a:ext cx="6544030" cy="5333505"/>
          </a:xfrm>
          <a:prstGeom prst="rect">
            <a:avLst/>
          </a:prstGeom>
        </p:spPr>
      </p:pic>
      <p:sp>
        <p:nvSpPr>
          <p:cNvPr id="6" name="TextBox 5">
            <a:extLst>
              <a:ext uri="{FF2B5EF4-FFF2-40B4-BE49-F238E27FC236}">
                <a16:creationId xmlns:a16="http://schemas.microsoft.com/office/drawing/2014/main" id="{2C78C1A5-3FE1-44D3-9A53-7519179A16C2}"/>
              </a:ext>
            </a:extLst>
          </p:cNvPr>
          <p:cNvSpPr txBox="1"/>
          <p:nvPr/>
        </p:nvSpPr>
        <p:spPr>
          <a:xfrm>
            <a:off x="385678" y="2448323"/>
            <a:ext cx="4162674" cy="1523815"/>
          </a:xfrm>
          <a:prstGeom prst="rect">
            <a:avLst/>
          </a:prstGeom>
          <a:noFill/>
        </p:spPr>
        <p:txBody>
          <a:bodyPr wrap="square">
            <a:spAutoFit/>
          </a:bodyPr>
          <a:lstStyle/>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a:t>
            </a:r>
            <a:r>
              <a:rPr lang="en-US" sz="1600" dirty="0">
                <a:solidFill>
                  <a:schemeClr val="tx1">
                    <a:lumMod val="50000"/>
                    <a:lumOff val="50000"/>
                  </a:schemeClr>
                </a:solidFill>
                <a:latin typeface="Lato Medium"/>
              </a:rPr>
              <a:t>Insights and Behavior of Top Performers   </a:t>
            </a:r>
            <a:endParaRPr lang="en-US" sz="1600" b="0" i="0" dirty="0">
              <a:solidFill>
                <a:schemeClr val="tx1">
                  <a:lumMod val="50000"/>
                  <a:lumOff val="50000"/>
                </a:schemeClr>
              </a:solidFill>
              <a:effectLst/>
              <a:latin typeface="Lato Medium"/>
            </a:endParaRPr>
          </a:p>
          <a:p>
            <a:pPr algn="l">
              <a:lnSpc>
                <a:spcPct val="150000"/>
              </a:lnSpc>
            </a:pPr>
            <a:r>
              <a:rPr lang="en-US" sz="1600" dirty="0">
                <a:solidFill>
                  <a:srgbClr val="00B0F0"/>
                </a:solidFill>
                <a:latin typeface="Lato Medium"/>
              </a:rPr>
              <a:t>2</a:t>
            </a:r>
            <a:r>
              <a:rPr lang="en-US" sz="1600" dirty="0">
                <a:solidFill>
                  <a:schemeClr val="tx1">
                    <a:lumMod val="50000"/>
                    <a:lumOff val="50000"/>
                  </a:schemeClr>
                </a:solidFill>
                <a:latin typeface="Lato Medium"/>
              </a:rPr>
              <a:t>: KPIs</a:t>
            </a:r>
          </a:p>
          <a:p>
            <a:pPr algn="l">
              <a:lnSpc>
                <a:spcPct val="150000"/>
              </a:lnSpc>
            </a:pPr>
            <a:r>
              <a:rPr lang="en-US" sz="1600" b="0" i="0" dirty="0">
                <a:solidFill>
                  <a:srgbClr val="00B0F0"/>
                </a:solidFill>
                <a:effectLst/>
                <a:latin typeface="Lato Medium"/>
              </a:rPr>
              <a:t>3</a:t>
            </a:r>
            <a:r>
              <a:rPr lang="en-US" sz="1600" b="0" i="0" dirty="0">
                <a:solidFill>
                  <a:schemeClr val="tx1">
                    <a:lumMod val="50000"/>
                    <a:lumOff val="50000"/>
                  </a:schemeClr>
                </a:solidFill>
                <a:effectLst/>
                <a:latin typeface="Lato Medium"/>
              </a:rPr>
              <a:t>: Keywords</a:t>
            </a:r>
          </a:p>
          <a:p>
            <a:pPr algn="l">
              <a:lnSpc>
                <a:spcPct val="150000"/>
              </a:lnSpc>
            </a:pPr>
            <a:r>
              <a:rPr lang="en-US" sz="1600" dirty="0">
                <a:solidFill>
                  <a:srgbClr val="00B0F0"/>
                </a:solidFill>
                <a:latin typeface="Lato Medium"/>
              </a:rPr>
              <a:t>4</a:t>
            </a:r>
            <a:r>
              <a:rPr lang="en-US" sz="1600" dirty="0">
                <a:solidFill>
                  <a:schemeClr val="tx1">
                    <a:lumMod val="50000"/>
                    <a:lumOff val="50000"/>
                  </a:schemeClr>
                </a:solidFill>
                <a:latin typeface="Lato Medium"/>
              </a:rPr>
              <a:t>: Sentiment</a:t>
            </a:r>
            <a:endParaRPr lang="en-US" sz="1600" b="0" i="0" dirty="0">
              <a:solidFill>
                <a:schemeClr val="tx1">
                  <a:lumMod val="50000"/>
                  <a:lumOff val="50000"/>
                </a:schemeClr>
              </a:solidFill>
              <a:effectLst/>
              <a:latin typeface="Lato Medium"/>
            </a:endParaRPr>
          </a:p>
        </p:txBody>
      </p:sp>
      <p:sp>
        <p:nvSpPr>
          <p:cNvPr id="14" name="Oval 13">
            <a:extLst>
              <a:ext uri="{FF2B5EF4-FFF2-40B4-BE49-F238E27FC236}">
                <a16:creationId xmlns:a16="http://schemas.microsoft.com/office/drawing/2014/main" id="{95419AE8-11B1-40BD-817B-CEC119113FF9}"/>
              </a:ext>
            </a:extLst>
          </p:cNvPr>
          <p:cNvSpPr/>
          <p:nvPr/>
        </p:nvSpPr>
        <p:spPr>
          <a:xfrm>
            <a:off x="8760939" y="3613944"/>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3</a:t>
            </a:r>
          </a:p>
        </p:txBody>
      </p:sp>
      <p:sp>
        <p:nvSpPr>
          <p:cNvPr id="18" name="Oval 17">
            <a:extLst>
              <a:ext uri="{FF2B5EF4-FFF2-40B4-BE49-F238E27FC236}">
                <a16:creationId xmlns:a16="http://schemas.microsoft.com/office/drawing/2014/main" id="{219BE95E-185D-4B68-BFEA-494F7C901053}"/>
              </a:ext>
            </a:extLst>
          </p:cNvPr>
          <p:cNvSpPr/>
          <p:nvPr/>
        </p:nvSpPr>
        <p:spPr>
          <a:xfrm>
            <a:off x="8626365" y="5152642"/>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4</a:t>
            </a:r>
          </a:p>
        </p:txBody>
      </p:sp>
      <p:sp>
        <p:nvSpPr>
          <p:cNvPr id="20" name="Oval 19">
            <a:extLst>
              <a:ext uri="{FF2B5EF4-FFF2-40B4-BE49-F238E27FC236}">
                <a16:creationId xmlns:a16="http://schemas.microsoft.com/office/drawing/2014/main" id="{E3DB0A91-50FE-4D70-AE3A-13571D796946}"/>
              </a:ext>
            </a:extLst>
          </p:cNvPr>
          <p:cNvSpPr/>
          <p:nvPr/>
        </p:nvSpPr>
        <p:spPr>
          <a:xfrm>
            <a:off x="9609082" y="2186712"/>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22" name="Oval 21">
            <a:extLst>
              <a:ext uri="{FF2B5EF4-FFF2-40B4-BE49-F238E27FC236}">
                <a16:creationId xmlns:a16="http://schemas.microsoft.com/office/drawing/2014/main" id="{CBF0003F-3454-453A-B753-2565DB4151CC}"/>
              </a:ext>
            </a:extLst>
          </p:cNvPr>
          <p:cNvSpPr/>
          <p:nvPr/>
        </p:nvSpPr>
        <p:spPr>
          <a:xfrm>
            <a:off x="8626365" y="742401"/>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sp>
        <p:nvSpPr>
          <p:cNvPr id="19" name="TextBox 18">
            <a:extLst>
              <a:ext uri="{FF2B5EF4-FFF2-40B4-BE49-F238E27FC236}">
                <a16:creationId xmlns:a16="http://schemas.microsoft.com/office/drawing/2014/main" id="{3AB99197-886E-41E4-B476-10BEA7F53BC9}"/>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TEAM PERFOMANCE</a:t>
            </a:r>
          </a:p>
        </p:txBody>
      </p:sp>
      <p:pic>
        <p:nvPicPr>
          <p:cNvPr id="21" name="Picture 20" descr="Graphical user interface, application&#10;&#10;Description automatically generated">
            <a:extLst>
              <a:ext uri="{FF2B5EF4-FFF2-40B4-BE49-F238E27FC236}">
                <a16:creationId xmlns:a16="http://schemas.microsoft.com/office/drawing/2014/main" id="{B008CE6C-49B5-4635-8E95-BC27BE3239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3" name="Straight Connector 22">
            <a:extLst>
              <a:ext uri="{FF2B5EF4-FFF2-40B4-BE49-F238E27FC236}">
                <a16:creationId xmlns:a16="http://schemas.microsoft.com/office/drawing/2014/main" id="{5C920322-04C3-4DA0-A7D1-3A4D6C34F0E1}"/>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ight Triangle 11">
            <a:extLst>
              <a:ext uri="{FF2B5EF4-FFF2-40B4-BE49-F238E27FC236}">
                <a16:creationId xmlns:a16="http://schemas.microsoft.com/office/drawing/2014/main" id="{42552468-5A76-47C3-BB0B-07F014631F5B}"/>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28F06FF-AA59-408E-93F9-F4DF7CDFF1B3}"/>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5" name="Flowchart: Alternate Process 14">
            <a:extLst>
              <a:ext uri="{FF2B5EF4-FFF2-40B4-BE49-F238E27FC236}">
                <a16:creationId xmlns:a16="http://schemas.microsoft.com/office/drawing/2014/main" id="{7F123EA2-9855-49FE-9C38-353ED43F6705}"/>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6" name="Flowchart: Alternate Process 15">
            <a:extLst>
              <a:ext uri="{FF2B5EF4-FFF2-40B4-BE49-F238E27FC236}">
                <a16:creationId xmlns:a16="http://schemas.microsoft.com/office/drawing/2014/main" id="{2F3960DA-C16D-4EA2-ABEA-2485DDFC532B}"/>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3805128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F5D8A8-C0BC-4967-A5B8-C432E92EFADB}"/>
              </a:ext>
            </a:extLst>
          </p:cNvPr>
          <p:cNvPicPr>
            <a:picLocks noChangeAspect="1"/>
          </p:cNvPicPr>
          <p:nvPr/>
        </p:nvPicPr>
        <p:blipFill>
          <a:blip r:embed="rId3"/>
          <a:stretch>
            <a:fillRect/>
          </a:stretch>
        </p:blipFill>
        <p:spPr>
          <a:xfrm>
            <a:off x="5364816" y="440006"/>
            <a:ext cx="5996781" cy="6025836"/>
          </a:xfrm>
          <a:prstGeom prst="rect">
            <a:avLst/>
          </a:prstGeom>
        </p:spPr>
      </p:pic>
      <p:sp>
        <p:nvSpPr>
          <p:cNvPr id="6" name="TextBox 5">
            <a:extLst>
              <a:ext uri="{FF2B5EF4-FFF2-40B4-BE49-F238E27FC236}">
                <a16:creationId xmlns:a16="http://schemas.microsoft.com/office/drawing/2014/main" id="{9DA88005-00CA-4994-B123-2776EAED952E}"/>
              </a:ext>
            </a:extLst>
          </p:cNvPr>
          <p:cNvSpPr txBox="1"/>
          <p:nvPr/>
        </p:nvSpPr>
        <p:spPr>
          <a:xfrm>
            <a:off x="415620" y="2440231"/>
            <a:ext cx="3609048" cy="1523815"/>
          </a:xfrm>
          <a:prstGeom prst="rect">
            <a:avLst/>
          </a:prstGeom>
          <a:noFill/>
        </p:spPr>
        <p:txBody>
          <a:bodyPr wrap="square">
            <a:spAutoFit/>
          </a:bodyPr>
          <a:lstStyle/>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Ai Driven Team Performance</a:t>
            </a:r>
          </a:p>
          <a:p>
            <a:pPr algn="l">
              <a:lnSpc>
                <a:spcPct val="150000"/>
              </a:lnSpc>
            </a:pPr>
            <a:r>
              <a:rPr lang="en-US" sz="1600" dirty="0">
                <a:solidFill>
                  <a:srgbClr val="00B0F0"/>
                </a:solidFill>
                <a:latin typeface="Lato Medium"/>
              </a:rPr>
              <a:t>2</a:t>
            </a:r>
            <a:r>
              <a:rPr lang="en-US" sz="1600" dirty="0">
                <a:solidFill>
                  <a:schemeClr val="tx1">
                    <a:lumMod val="50000"/>
                    <a:lumOff val="50000"/>
                  </a:schemeClr>
                </a:solidFill>
                <a:latin typeface="Lato Medium"/>
              </a:rPr>
              <a:t>: Team Insights</a:t>
            </a:r>
          </a:p>
          <a:p>
            <a:pPr algn="l">
              <a:lnSpc>
                <a:spcPct val="150000"/>
              </a:lnSpc>
            </a:pPr>
            <a:r>
              <a:rPr lang="en-US" sz="1600" b="0" i="0" dirty="0">
                <a:solidFill>
                  <a:srgbClr val="00B0F0"/>
                </a:solidFill>
                <a:effectLst/>
                <a:latin typeface="Lato Medium"/>
              </a:rPr>
              <a:t>3</a:t>
            </a:r>
            <a:r>
              <a:rPr lang="en-US" sz="1600" b="0" i="0" dirty="0">
                <a:solidFill>
                  <a:schemeClr val="tx1">
                    <a:lumMod val="50000"/>
                    <a:lumOff val="50000"/>
                  </a:schemeClr>
                </a:solidFill>
                <a:effectLst/>
                <a:latin typeface="Lato Medium"/>
              </a:rPr>
              <a:t>: Conversation Style</a:t>
            </a:r>
          </a:p>
          <a:p>
            <a:pPr algn="l">
              <a:lnSpc>
                <a:spcPct val="150000"/>
              </a:lnSpc>
            </a:pPr>
            <a:r>
              <a:rPr lang="en-US" sz="1600" dirty="0">
                <a:solidFill>
                  <a:srgbClr val="00B0F0"/>
                </a:solidFill>
                <a:latin typeface="Lato Medium"/>
              </a:rPr>
              <a:t>4</a:t>
            </a:r>
            <a:r>
              <a:rPr lang="en-US" sz="1600" dirty="0">
                <a:solidFill>
                  <a:schemeClr val="tx1">
                    <a:lumMod val="50000"/>
                    <a:lumOff val="50000"/>
                  </a:schemeClr>
                </a:solidFill>
                <a:latin typeface="Lato Medium"/>
              </a:rPr>
              <a:t>: Ai Driven Coaching Opportunities</a:t>
            </a:r>
            <a:endParaRPr lang="en-US" sz="1600" b="0" i="0" dirty="0">
              <a:solidFill>
                <a:schemeClr val="tx1">
                  <a:lumMod val="50000"/>
                  <a:lumOff val="50000"/>
                </a:schemeClr>
              </a:solidFill>
              <a:effectLst/>
              <a:latin typeface="Lato Medium"/>
            </a:endParaRPr>
          </a:p>
        </p:txBody>
      </p:sp>
      <p:sp>
        <p:nvSpPr>
          <p:cNvPr id="20" name="Oval 19">
            <a:extLst>
              <a:ext uri="{FF2B5EF4-FFF2-40B4-BE49-F238E27FC236}">
                <a16:creationId xmlns:a16="http://schemas.microsoft.com/office/drawing/2014/main" id="{A76F7439-93B4-4D8C-89E8-D279F65844D1}"/>
              </a:ext>
            </a:extLst>
          </p:cNvPr>
          <p:cNvSpPr/>
          <p:nvPr/>
        </p:nvSpPr>
        <p:spPr>
          <a:xfrm>
            <a:off x="7298216" y="1755663"/>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4</a:t>
            </a:r>
          </a:p>
        </p:txBody>
      </p:sp>
      <p:sp>
        <p:nvSpPr>
          <p:cNvPr id="22" name="Oval 21">
            <a:extLst>
              <a:ext uri="{FF2B5EF4-FFF2-40B4-BE49-F238E27FC236}">
                <a16:creationId xmlns:a16="http://schemas.microsoft.com/office/drawing/2014/main" id="{A5F7D7BC-B52E-4A21-8EE8-2AFCD970BBBA}"/>
              </a:ext>
            </a:extLst>
          </p:cNvPr>
          <p:cNvSpPr/>
          <p:nvPr/>
        </p:nvSpPr>
        <p:spPr>
          <a:xfrm>
            <a:off x="10312057" y="4462675"/>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3</a:t>
            </a:r>
          </a:p>
        </p:txBody>
      </p:sp>
      <p:sp>
        <p:nvSpPr>
          <p:cNvPr id="24" name="Oval 23">
            <a:extLst>
              <a:ext uri="{FF2B5EF4-FFF2-40B4-BE49-F238E27FC236}">
                <a16:creationId xmlns:a16="http://schemas.microsoft.com/office/drawing/2014/main" id="{F2F8B278-1C95-4851-AB85-468462F5363B}"/>
              </a:ext>
            </a:extLst>
          </p:cNvPr>
          <p:cNvSpPr/>
          <p:nvPr/>
        </p:nvSpPr>
        <p:spPr>
          <a:xfrm>
            <a:off x="10526206" y="1810078"/>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26" name="Oval 25">
            <a:extLst>
              <a:ext uri="{FF2B5EF4-FFF2-40B4-BE49-F238E27FC236}">
                <a16:creationId xmlns:a16="http://schemas.microsoft.com/office/drawing/2014/main" id="{8A4E19D1-06B4-427B-A795-28BA51ED8B45}"/>
              </a:ext>
            </a:extLst>
          </p:cNvPr>
          <p:cNvSpPr/>
          <p:nvPr/>
        </p:nvSpPr>
        <p:spPr>
          <a:xfrm>
            <a:off x="6548291" y="398059"/>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sp>
        <p:nvSpPr>
          <p:cNvPr id="17" name="TextBox 16">
            <a:extLst>
              <a:ext uri="{FF2B5EF4-FFF2-40B4-BE49-F238E27FC236}">
                <a16:creationId xmlns:a16="http://schemas.microsoft.com/office/drawing/2014/main" id="{1DD23CFE-FA94-4330-8005-635027D32D85}"/>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TEAM PERFOMANCE OVERVIEW</a:t>
            </a:r>
          </a:p>
        </p:txBody>
      </p:sp>
      <p:pic>
        <p:nvPicPr>
          <p:cNvPr id="18" name="Picture 17" descr="Graphical user interface, application&#10;&#10;Description automatically generated">
            <a:extLst>
              <a:ext uri="{FF2B5EF4-FFF2-40B4-BE49-F238E27FC236}">
                <a16:creationId xmlns:a16="http://schemas.microsoft.com/office/drawing/2014/main" id="{9E599023-AE40-4DAC-81B6-95D54E8FF9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19" name="Straight Connector 18">
            <a:extLst>
              <a:ext uri="{FF2B5EF4-FFF2-40B4-BE49-F238E27FC236}">
                <a16:creationId xmlns:a16="http://schemas.microsoft.com/office/drawing/2014/main" id="{1261495C-D6F7-4998-9A6A-8ECA51031D74}"/>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ight Triangle 11">
            <a:extLst>
              <a:ext uri="{FF2B5EF4-FFF2-40B4-BE49-F238E27FC236}">
                <a16:creationId xmlns:a16="http://schemas.microsoft.com/office/drawing/2014/main" id="{B270D6C5-2773-4DB9-BBBC-83C2D0848161}"/>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89343F6-DBDE-415D-8832-F1130C979CEE}"/>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4" name="Flowchart: Alternate Process 13">
            <a:extLst>
              <a:ext uri="{FF2B5EF4-FFF2-40B4-BE49-F238E27FC236}">
                <a16:creationId xmlns:a16="http://schemas.microsoft.com/office/drawing/2014/main" id="{9FC8AFE6-8901-4523-9BEE-193172AE08E5}"/>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6" name="Flowchart: Alternate Process 15">
            <a:extLst>
              <a:ext uri="{FF2B5EF4-FFF2-40B4-BE49-F238E27FC236}">
                <a16:creationId xmlns:a16="http://schemas.microsoft.com/office/drawing/2014/main" id="{1F80C174-CC81-432F-B08B-AD052DD1224E}"/>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7107332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A516-A512-4B1B-95D2-1DC62BF8CD29}"/>
              </a:ext>
            </a:extLst>
          </p:cNvPr>
          <p:cNvPicPr>
            <a:picLocks noChangeAspect="1"/>
          </p:cNvPicPr>
          <p:nvPr/>
        </p:nvPicPr>
        <p:blipFill>
          <a:blip r:embed="rId3"/>
          <a:stretch>
            <a:fillRect/>
          </a:stretch>
        </p:blipFill>
        <p:spPr>
          <a:xfrm>
            <a:off x="5156043" y="447053"/>
            <a:ext cx="5517211" cy="5863034"/>
          </a:xfrm>
          <a:prstGeom prst="rect">
            <a:avLst/>
          </a:prstGeom>
        </p:spPr>
      </p:pic>
      <p:sp>
        <p:nvSpPr>
          <p:cNvPr id="6" name="TextBox 5">
            <a:extLst>
              <a:ext uri="{FF2B5EF4-FFF2-40B4-BE49-F238E27FC236}">
                <a16:creationId xmlns:a16="http://schemas.microsoft.com/office/drawing/2014/main" id="{415135D1-BE00-442A-B324-98DC79457DF9}"/>
              </a:ext>
            </a:extLst>
          </p:cNvPr>
          <p:cNvSpPr txBox="1"/>
          <p:nvPr/>
        </p:nvSpPr>
        <p:spPr>
          <a:xfrm>
            <a:off x="525982" y="2440231"/>
            <a:ext cx="3609048" cy="1523815"/>
          </a:xfrm>
          <a:prstGeom prst="rect">
            <a:avLst/>
          </a:prstGeom>
          <a:noFill/>
        </p:spPr>
        <p:txBody>
          <a:bodyPr wrap="square">
            <a:spAutoFit/>
          </a:bodyPr>
          <a:lstStyle/>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Ai based Seller Performance</a:t>
            </a:r>
          </a:p>
          <a:p>
            <a:pPr algn="l">
              <a:lnSpc>
                <a:spcPct val="150000"/>
              </a:lnSpc>
            </a:pPr>
            <a:r>
              <a:rPr lang="en-US" sz="1600" dirty="0">
                <a:solidFill>
                  <a:srgbClr val="00B0F0"/>
                </a:solidFill>
                <a:latin typeface="Lato Medium"/>
              </a:rPr>
              <a:t>2</a:t>
            </a:r>
            <a:r>
              <a:rPr lang="en-US" sz="1600" dirty="0">
                <a:solidFill>
                  <a:schemeClr val="tx1">
                    <a:lumMod val="50000"/>
                    <a:lumOff val="50000"/>
                  </a:schemeClr>
                </a:solidFill>
                <a:latin typeface="Lato Medium"/>
              </a:rPr>
              <a:t>: KPIs</a:t>
            </a:r>
          </a:p>
          <a:p>
            <a:pPr algn="l">
              <a:lnSpc>
                <a:spcPct val="150000"/>
              </a:lnSpc>
            </a:pPr>
            <a:r>
              <a:rPr lang="en-US" sz="1600" b="0" i="0" dirty="0">
                <a:solidFill>
                  <a:srgbClr val="00B0F0"/>
                </a:solidFill>
                <a:effectLst/>
                <a:latin typeface="Lato Medium"/>
              </a:rPr>
              <a:t>3</a:t>
            </a:r>
            <a:r>
              <a:rPr lang="en-US" sz="1600" b="0" i="0" dirty="0">
                <a:solidFill>
                  <a:schemeClr val="tx1">
                    <a:lumMod val="50000"/>
                    <a:lumOff val="50000"/>
                  </a:schemeClr>
                </a:solidFill>
                <a:effectLst/>
                <a:latin typeface="Lato Medium"/>
              </a:rPr>
              <a:t>: </a:t>
            </a:r>
            <a:r>
              <a:rPr lang="en-US" sz="1600" dirty="0">
                <a:solidFill>
                  <a:schemeClr val="tx1">
                    <a:lumMod val="50000"/>
                    <a:lumOff val="50000"/>
                  </a:schemeClr>
                </a:solidFill>
                <a:latin typeface="Lato Medium"/>
              </a:rPr>
              <a:t>Coaching</a:t>
            </a:r>
          </a:p>
          <a:p>
            <a:pPr algn="l">
              <a:lnSpc>
                <a:spcPct val="150000"/>
              </a:lnSpc>
            </a:pPr>
            <a:r>
              <a:rPr lang="en-US" sz="1600" b="0" i="0" dirty="0">
                <a:solidFill>
                  <a:srgbClr val="00B0F0"/>
                </a:solidFill>
                <a:effectLst/>
                <a:latin typeface="Lato Medium"/>
              </a:rPr>
              <a:t>4</a:t>
            </a:r>
            <a:r>
              <a:rPr lang="en-US" sz="1600" b="0" i="0" dirty="0">
                <a:solidFill>
                  <a:schemeClr val="tx1">
                    <a:lumMod val="50000"/>
                    <a:lumOff val="50000"/>
                  </a:schemeClr>
                </a:solidFill>
                <a:effectLst/>
                <a:latin typeface="Lato Medium"/>
              </a:rPr>
              <a:t>: Call Details with Recordings</a:t>
            </a:r>
          </a:p>
        </p:txBody>
      </p:sp>
      <p:sp>
        <p:nvSpPr>
          <p:cNvPr id="7" name="Oval 6">
            <a:extLst>
              <a:ext uri="{FF2B5EF4-FFF2-40B4-BE49-F238E27FC236}">
                <a16:creationId xmlns:a16="http://schemas.microsoft.com/office/drawing/2014/main" id="{3547429E-2ABD-400D-AC52-20AF7C99BAD1}"/>
              </a:ext>
            </a:extLst>
          </p:cNvPr>
          <p:cNvSpPr/>
          <p:nvPr/>
        </p:nvSpPr>
        <p:spPr>
          <a:xfrm>
            <a:off x="6801507" y="5359727"/>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4</a:t>
            </a:r>
          </a:p>
        </p:txBody>
      </p:sp>
      <p:sp>
        <p:nvSpPr>
          <p:cNvPr id="8" name="Oval 7">
            <a:extLst>
              <a:ext uri="{FF2B5EF4-FFF2-40B4-BE49-F238E27FC236}">
                <a16:creationId xmlns:a16="http://schemas.microsoft.com/office/drawing/2014/main" id="{56B9FDA9-8834-4A33-94D5-359F5992BD7A}"/>
              </a:ext>
            </a:extLst>
          </p:cNvPr>
          <p:cNvSpPr/>
          <p:nvPr/>
        </p:nvSpPr>
        <p:spPr>
          <a:xfrm>
            <a:off x="7974723" y="2053325"/>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3</a:t>
            </a:r>
          </a:p>
        </p:txBody>
      </p:sp>
      <p:sp>
        <p:nvSpPr>
          <p:cNvPr id="18" name="Oval 17">
            <a:extLst>
              <a:ext uri="{FF2B5EF4-FFF2-40B4-BE49-F238E27FC236}">
                <a16:creationId xmlns:a16="http://schemas.microsoft.com/office/drawing/2014/main" id="{1057AE7E-84B0-4FD0-893D-C254A21E56A2}"/>
              </a:ext>
            </a:extLst>
          </p:cNvPr>
          <p:cNvSpPr/>
          <p:nvPr/>
        </p:nvSpPr>
        <p:spPr>
          <a:xfrm>
            <a:off x="8631621" y="1452105"/>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20" name="Oval 19">
            <a:extLst>
              <a:ext uri="{FF2B5EF4-FFF2-40B4-BE49-F238E27FC236}">
                <a16:creationId xmlns:a16="http://schemas.microsoft.com/office/drawing/2014/main" id="{41E6C2D8-B77A-45A3-8821-0DC9E1A652CD}"/>
              </a:ext>
            </a:extLst>
          </p:cNvPr>
          <p:cNvSpPr/>
          <p:nvPr/>
        </p:nvSpPr>
        <p:spPr>
          <a:xfrm>
            <a:off x="6521669" y="447052"/>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sp>
        <p:nvSpPr>
          <p:cNvPr id="17" name="TextBox 16">
            <a:extLst>
              <a:ext uri="{FF2B5EF4-FFF2-40B4-BE49-F238E27FC236}">
                <a16:creationId xmlns:a16="http://schemas.microsoft.com/office/drawing/2014/main" id="{141D976A-E909-4B38-B100-7AFCE0E50B09}"/>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SELLER PERFORMANCE</a:t>
            </a:r>
          </a:p>
        </p:txBody>
      </p:sp>
      <p:pic>
        <p:nvPicPr>
          <p:cNvPr id="19" name="Picture 18" descr="Graphical user interface, application&#10;&#10;Description automatically generated">
            <a:extLst>
              <a:ext uri="{FF2B5EF4-FFF2-40B4-BE49-F238E27FC236}">
                <a16:creationId xmlns:a16="http://schemas.microsoft.com/office/drawing/2014/main" id="{E74D6A97-229C-4E2C-9753-476CDE93F7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1" name="Straight Connector 20">
            <a:extLst>
              <a:ext uri="{FF2B5EF4-FFF2-40B4-BE49-F238E27FC236}">
                <a16:creationId xmlns:a16="http://schemas.microsoft.com/office/drawing/2014/main" id="{370F0568-5AFD-43D9-8797-7D6C794551BF}"/>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ight Triangle 11">
            <a:extLst>
              <a:ext uri="{FF2B5EF4-FFF2-40B4-BE49-F238E27FC236}">
                <a16:creationId xmlns:a16="http://schemas.microsoft.com/office/drawing/2014/main" id="{5D75854C-1856-4611-AE6B-69F75FBCB1CE}"/>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95A9FD0-4705-48D2-9B39-6EB65830A215}"/>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4" name="Flowchart: Alternate Process 13">
            <a:extLst>
              <a:ext uri="{FF2B5EF4-FFF2-40B4-BE49-F238E27FC236}">
                <a16:creationId xmlns:a16="http://schemas.microsoft.com/office/drawing/2014/main" id="{8AF3B141-6246-41F1-8718-332F4A5E935D}"/>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6" name="Flowchart: Alternate Process 15">
            <a:extLst>
              <a:ext uri="{FF2B5EF4-FFF2-40B4-BE49-F238E27FC236}">
                <a16:creationId xmlns:a16="http://schemas.microsoft.com/office/drawing/2014/main" id="{7C30639B-9EAF-49B7-9735-ABD4EAB7B854}"/>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11447442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50D2B1B8-B4BA-4C3A-9D41-8B71D66EECCF}"/>
              </a:ext>
            </a:extLst>
          </p:cNvPr>
          <p:cNvSpPr/>
          <p:nvPr/>
        </p:nvSpPr>
        <p:spPr>
          <a:xfrm rot="16200000">
            <a:off x="10946451" y="5613781"/>
            <a:ext cx="717332" cy="178687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extBox 1">
            <a:extLst>
              <a:ext uri="{FF2B5EF4-FFF2-40B4-BE49-F238E27FC236}">
                <a16:creationId xmlns:a16="http://schemas.microsoft.com/office/drawing/2014/main" id="{CF7D8598-8A7F-4E0F-B1F3-85A19A5E5C2F}"/>
              </a:ext>
            </a:extLst>
          </p:cNvPr>
          <p:cNvSpPr txBox="1"/>
          <p:nvPr/>
        </p:nvSpPr>
        <p:spPr>
          <a:xfrm>
            <a:off x="11142342" y="6531986"/>
            <a:ext cx="1041888" cy="307777"/>
          </a:xfrm>
          <a:prstGeom prst="rect">
            <a:avLst/>
          </a:prstGeom>
          <a:noFill/>
        </p:spPr>
        <p:txBody>
          <a:bodyPr wrap="none" rtlCol="0">
            <a:spAutoFit/>
          </a:bodyPr>
          <a:lstStyle/>
          <a:p>
            <a:r>
              <a:rPr lang="en-US" sz="1400" dirty="0"/>
              <a:t>salesintel.ai</a:t>
            </a:r>
          </a:p>
        </p:txBody>
      </p:sp>
      <p:sp>
        <p:nvSpPr>
          <p:cNvPr id="17" name="TextBox 16">
            <a:extLst>
              <a:ext uri="{FF2B5EF4-FFF2-40B4-BE49-F238E27FC236}">
                <a16:creationId xmlns:a16="http://schemas.microsoft.com/office/drawing/2014/main" id="{1F05AC00-584D-4EF1-A02A-B4FC7316B70A}"/>
              </a:ext>
            </a:extLst>
          </p:cNvPr>
          <p:cNvSpPr txBox="1"/>
          <p:nvPr/>
        </p:nvSpPr>
        <p:spPr>
          <a:xfrm>
            <a:off x="0" y="1924398"/>
            <a:ext cx="12198553" cy="646331"/>
          </a:xfrm>
          <a:prstGeom prst="rect">
            <a:avLst/>
          </a:prstGeom>
          <a:noFill/>
        </p:spPr>
        <p:txBody>
          <a:bodyPr wrap="square" rtlCol="0">
            <a:spAutoFit/>
          </a:bodyPr>
          <a:lstStyle/>
          <a:p>
            <a:pPr algn="ctr"/>
            <a:r>
              <a:rPr lang="en-US" sz="3600" dirty="0">
                <a:solidFill>
                  <a:schemeClr val="bg1"/>
                </a:solidFill>
                <a:latin typeface="Lato Medium"/>
              </a:rPr>
              <a:t>How to Engage with CSG Sales Intelligence?</a:t>
            </a:r>
          </a:p>
        </p:txBody>
      </p:sp>
      <p:cxnSp>
        <p:nvCxnSpPr>
          <p:cNvPr id="21" name="Straight Connector 20">
            <a:extLst>
              <a:ext uri="{FF2B5EF4-FFF2-40B4-BE49-F238E27FC236}">
                <a16:creationId xmlns:a16="http://schemas.microsoft.com/office/drawing/2014/main" id="{D51E883E-D971-463C-AE83-F401047C24D0}"/>
              </a:ext>
            </a:extLst>
          </p:cNvPr>
          <p:cNvCxnSpPr>
            <a:cxnSpLocks/>
          </p:cNvCxnSpPr>
          <p:nvPr/>
        </p:nvCxnSpPr>
        <p:spPr>
          <a:xfrm>
            <a:off x="118241" y="740981"/>
            <a:ext cx="480717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Flowchart: Alternate Process 2">
            <a:extLst>
              <a:ext uri="{FF2B5EF4-FFF2-40B4-BE49-F238E27FC236}">
                <a16:creationId xmlns:a16="http://schemas.microsoft.com/office/drawing/2014/main" id="{17F31702-0B67-4EBC-8964-D21A1B2D3A20}"/>
              </a:ext>
            </a:extLst>
          </p:cNvPr>
          <p:cNvSpPr/>
          <p:nvPr/>
        </p:nvSpPr>
        <p:spPr>
          <a:xfrm flipV="1">
            <a:off x="11264462" y="307509"/>
            <a:ext cx="655754"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A6A6D1C1-CBD3-4FED-8F97-3BEAAD6B250D}"/>
              </a:ext>
            </a:extLst>
          </p:cNvPr>
          <p:cNvSpPr/>
          <p:nvPr/>
        </p:nvSpPr>
        <p:spPr>
          <a:xfrm>
            <a:off x="11425881" y="433431"/>
            <a:ext cx="494335"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pic>
        <p:nvPicPr>
          <p:cNvPr id="9" name="Picture 8" descr="Logo&#10;&#10;Description automatically generated">
            <a:extLst>
              <a:ext uri="{FF2B5EF4-FFF2-40B4-BE49-F238E27FC236}">
                <a16:creationId xmlns:a16="http://schemas.microsoft.com/office/drawing/2014/main" id="{BB37432D-C546-4EAE-AF1E-C553B86CA6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41" y="109062"/>
            <a:ext cx="1598592" cy="512579"/>
          </a:xfrm>
          <a:prstGeom prst="rect">
            <a:avLst/>
          </a:prstGeom>
        </p:spPr>
      </p:pic>
      <p:sp>
        <p:nvSpPr>
          <p:cNvPr id="20" name="TextBox 19">
            <a:extLst>
              <a:ext uri="{FF2B5EF4-FFF2-40B4-BE49-F238E27FC236}">
                <a16:creationId xmlns:a16="http://schemas.microsoft.com/office/drawing/2014/main" id="{381A2E45-0EBE-43CE-9E57-E2C5803EEA9E}"/>
              </a:ext>
            </a:extLst>
          </p:cNvPr>
          <p:cNvSpPr txBox="1"/>
          <p:nvPr/>
        </p:nvSpPr>
        <p:spPr>
          <a:xfrm>
            <a:off x="-14323" y="3267765"/>
            <a:ext cx="12198553" cy="1631216"/>
          </a:xfrm>
          <a:prstGeom prst="rect">
            <a:avLst/>
          </a:prstGeom>
          <a:noFill/>
        </p:spPr>
        <p:txBody>
          <a:bodyPr wrap="square" rtlCol="0">
            <a:spAutoFit/>
          </a:bodyPr>
          <a:lstStyle/>
          <a:p>
            <a:pPr algn="ctr"/>
            <a:r>
              <a:rPr lang="en-US" sz="2400" dirty="0">
                <a:solidFill>
                  <a:schemeClr val="bg1">
                    <a:lumMod val="85000"/>
                  </a:schemeClr>
                </a:solidFill>
                <a:latin typeface="Lato Medium"/>
                <a:cs typeface="Segoe UI" panose="020B0502040204020203" pitchFamily="34" charset="0"/>
              </a:rPr>
              <a:t>Our CSGSi Solution provides programs for both Marketing Intelligence initiatives and Sales and Marketing Revenue Generation programs. </a:t>
            </a:r>
          </a:p>
          <a:p>
            <a:pPr algn="ctr"/>
            <a:endParaRPr lang="en-US" sz="2400" dirty="0">
              <a:solidFill>
                <a:schemeClr val="bg1">
                  <a:lumMod val="85000"/>
                </a:schemeClr>
              </a:solidFill>
              <a:latin typeface="Lato Medium"/>
              <a:cs typeface="Segoe UI" panose="020B0502040204020203" pitchFamily="34" charset="0"/>
            </a:endParaRPr>
          </a:p>
          <a:p>
            <a:pPr algn="ctr"/>
            <a:endParaRPr lang="en-US" sz="2800" dirty="0">
              <a:solidFill>
                <a:schemeClr val="bg1"/>
              </a:solidFill>
              <a:latin typeface="Lato Medium"/>
              <a:cs typeface="Segoe UI" panose="020B0502040204020203" pitchFamily="34" charset="0"/>
            </a:endParaRPr>
          </a:p>
        </p:txBody>
      </p:sp>
    </p:spTree>
    <p:extLst>
      <p:ext uri="{BB962C8B-B14F-4D97-AF65-F5344CB8AC3E}">
        <p14:creationId xmlns:p14="http://schemas.microsoft.com/office/powerpoint/2010/main" val="4928155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50D2B1B8-B4BA-4C3A-9D41-8B71D66EECCF}"/>
              </a:ext>
            </a:extLst>
          </p:cNvPr>
          <p:cNvSpPr/>
          <p:nvPr/>
        </p:nvSpPr>
        <p:spPr>
          <a:xfrm rot="16200000">
            <a:off x="10946451" y="5613781"/>
            <a:ext cx="717332" cy="178687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extBox 1">
            <a:extLst>
              <a:ext uri="{FF2B5EF4-FFF2-40B4-BE49-F238E27FC236}">
                <a16:creationId xmlns:a16="http://schemas.microsoft.com/office/drawing/2014/main" id="{CF7D8598-8A7F-4E0F-B1F3-85A19A5E5C2F}"/>
              </a:ext>
            </a:extLst>
          </p:cNvPr>
          <p:cNvSpPr txBox="1"/>
          <p:nvPr/>
        </p:nvSpPr>
        <p:spPr>
          <a:xfrm>
            <a:off x="11142342" y="6531986"/>
            <a:ext cx="1041888" cy="307777"/>
          </a:xfrm>
          <a:prstGeom prst="rect">
            <a:avLst/>
          </a:prstGeom>
          <a:noFill/>
        </p:spPr>
        <p:txBody>
          <a:bodyPr wrap="none" rtlCol="0">
            <a:spAutoFit/>
          </a:bodyPr>
          <a:lstStyle/>
          <a:p>
            <a:r>
              <a:rPr lang="en-US" sz="1400" dirty="0"/>
              <a:t>salesintel.ai</a:t>
            </a:r>
          </a:p>
        </p:txBody>
      </p:sp>
      <p:sp>
        <p:nvSpPr>
          <p:cNvPr id="17" name="TextBox 16">
            <a:extLst>
              <a:ext uri="{FF2B5EF4-FFF2-40B4-BE49-F238E27FC236}">
                <a16:creationId xmlns:a16="http://schemas.microsoft.com/office/drawing/2014/main" id="{1F05AC00-584D-4EF1-A02A-B4FC7316B70A}"/>
              </a:ext>
            </a:extLst>
          </p:cNvPr>
          <p:cNvSpPr txBox="1"/>
          <p:nvPr/>
        </p:nvSpPr>
        <p:spPr>
          <a:xfrm>
            <a:off x="0" y="1924398"/>
            <a:ext cx="12198553" cy="646331"/>
          </a:xfrm>
          <a:prstGeom prst="rect">
            <a:avLst/>
          </a:prstGeom>
          <a:noFill/>
        </p:spPr>
        <p:txBody>
          <a:bodyPr wrap="square" rtlCol="0">
            <a:spAutoFit/>
          </a:bodyPr>
          <a:lstStyle/>
          <a:p>
            <a:pPr algn="ctr"/>
            <a:r>
              <a:rPr lang="en-US" sz="3600" dirty="0">
                <a:solidFill>
                  <a:schemeClr val="bg1"/>
                </a:solidFill>
                <a:latin typeface="Lato Medium"/>
              </a:rPr>
              <a:t>Marketing Intelligence Programs</a:t>
            </a:r>
          </a:p>
        </p:txBody>
      </p:sp>
      <p:cxnSp>
        <p:nvCxnSpPr>
          <p:cNvPr id="21" name="Straight Connector 20">
            <a:extLst>
              <a:ext uri="{FF2B5EF4-FFF2-40B4-BE49-F238E27FC236}">
                <a16:creationId xmlns:a16="http://schemas.microsoft.com/office/drawing/2014/main" id="{D51E883E-D971-463C-AE83-F401047C24D0}"/>
              </a:ext>
            </a:extLst>
          </p:cNvPr>
          <p:cNvCxnSpPr>
            <a:cxnSpLocks/>
          </p:cNvCxnSpPr>
          <p:nvPr/>
        </p:nvCxnSpPr>
        <p:spPr>
          <a:xfrm>
            <a:off x="118241" y="740981"/>
            <a:ext cx="480717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Flowchart: Alternate Process 2">
            <a:extLst>
              <a:ext uri="{FF2B5EF4-FFF2-40B4-BE49-F238E27FC236}">
                <a16:creationId xmlns:a16="http://schemas.microsoft.com/office/drawing/2014/main" id="{17F31702-0B67-4EBC-8964-D21A1B2D3A20}"/>
              </a:ext>
            </a:extLst>
          </p:cNvPr>
          <p:cNvSpPr/>
          <p:nvPr/>
        </p:nvSpPr>
        <p:spPr>
          <a:xfrm flipV="1">
            <a:off x="11264462" y="307509"/>
            <a:ext cx="655754"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A6A6D1C1-CBD3-4FED-8F97-3BEAAD6B250D}"/>
              </a:ext>
            </a:extLst>
          </p:cNvPr>
          <p:cNvSpPr/>
          <p:nvPr/>
        </p:nvSpPr>
        <p:spPr>
          <a:xfrm>
            <a:off x="11425881" y="433431"/>
            <a:ext cx="494335"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pic>
        <p:nvPicPr>
          <p:cNvPr id="9" name="Picture 8" descr="Logo&#10;&#10;Description automatically generated">
            <a:extLst>
              <a:ext uri="{FF2B5EF4-FFF2-40B4-BE49-F238E27FC236}">
                <a16:creationId xmlns:a16="http://schemas.microsoft.com/office/drawing/2014/main" id="{BB37432D-C546-4EAE-AF1E-C553B86CA6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41" y="109062"/>
            <a:ext cx="1598592" cy="512579"/>
          </a:xfrm>
          <a:prstGeom prst="rect">
            <a:avLst/>
          </a:prstGeom>
        </p:spPr>
      </p:pic>
      <p:sp>
        <p:nvSpPr>
          <p:cNvPr id="20" name="TextBox 19">
            <a:extLst>
              <a:ext uri="{FF2B5EF4-FFF2-40B4-BE49-F238E27FC236}">
                <a16:creationId xmlns:a16="http://schemas.microsoft.com/office/drawing/2014/main" id="{381A2E45-0EBE-43CE-9E57-E2C5803EEA9E}"/>
              </a:ext>
            </a:extLst>
          </p:cNvPr>
          <p:cNvSpPr txBox="1"/>
          <p:nvPr/>
        </p:nvSpPr>
        <p:spPr>
          <a:xfrm>
            <a:off x="-14323" y="3267765"/>
            <a:ext cx="12198553" cy="892552"/>
          </a:xfrm>
          <a:prstGeom prst="rect">
            <a:avLst/>
          </a:prstGeom>
          <a:noFill/>
        </p:spPr>
        <p:txBody>
          <a:bodyPr wrap="square" rtlCol="0">
            <a:spAutoFit/>
          </a:bodyPr>
          <a:lstStyle/>
          <a:p>
            <a:pPr algn="ctr"/>
            <a:r>
              <a:rPr lang="en-US" sz="2400" dirty="0">
                <a:solidFill>
                  <a:schemeClr val="bg1">
                    <a:lumMod val="85000"/>
                  </a:schemeClr>
                </a:solidFill>
                <a:latin typeface="Lato Medium"/>
                <a:cs typeface="Segoe UI" panose="020B0502040204020203" pitchFamily="34" charset="0"/>
              </a:rPr>
              <a:t>CSG xxx</a:t>
            </a:r>
          </a:p>
          <a:p>
            <a:pPr algn="ctr"/>
            <a:endParaRPr lang="en-US" sz="2800" dirty="0">
              <a:solidFill>
                <a:schemeClr val="bg1"/>
              </a:solidFill>
              <a:latin typeface="Lato Medium"/>
              <a:cs typeface="Segoe UI" panose="020B0502040204020203" pitchFamily="34" charset="0"/>
            </a:endParaRPr>
          </a:p>
        </p:txBody>
      </p:sp>
    </p:spTree>
    <p:extLst>
      <p:ext uri="{BB962C8B-B14F-4D97-AF65-F5344CB8AC3E}">
        <p14:creationId xmlns:p14="http://schemas.microsoft.com/office/powerpoint/2010/main" val="3183576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50D2B1B8-B4BA-4C3A-9D41-8B71D66EECCF}"/>
              </a:ext>
            </a:extLst>
          </p:cNvPr>
          <p:cNvSpPr/>
          <p:nvPr/>
        </p:nvSpPr>
        <p:spPr>
          <a:xfrm rot="16200000">
            <a:off x="10946451" y="5613781"/>
            <a:ext cx="717332" cy="178687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extBox 1">
            <a:extLst>
              <a:ext uri="{FF2B5EF4-FFF2-40B4-BE49-F238E27FC236}">
                <a16:creationId xmlns:a16="http://schemas.microsoft.com/office/drawing/2014/main" id="{CF7D8598-8A7F-4E0F-B1F3-85A19A5E5C2F}"/>
              </a:ext>
            </a:extLst>
          </p:cNvPr>
          <p:cNvSpPr txBox="1"/>
          <p:nvPr/>
        </p:nvSpPr>
        <p:spPr>
          <a:xfrm>
            <a:off x="11142342" y="6531986"/>
            <a:ext cx="1041888" cy="307777"/>
          </a:xfrm>
          <a:prstGeom prst="rect">
            <a:avLst/>
          </a:prstGeom>
          <a:noFill/>
        </p:spPr>
        <p:txBody>
          <a:bodyPr wrap="none" rtlCol="0">
            <a:spAutoFit/>
          </a:bodyPr>
          <a:lstStyle/>
          <a:p>
            <a:r>
              <a:rPr lang="en-US" sz="1400" dirty="0"/>
              <a:t>salesintel.ai</a:t>
            </a:r>
          </a:p>
        </p:txBody>
      </p:sp>
      <p:sp>
        <p:nvSpPr>
          <p:cNvPr id="17" name="TextBox 16">
            <a:extLst>
              <a:ext uri="{FF2B5EF4-FFF2-40B4-BE49-F238E27FC236}">
                <a16:creationId xmlns:a16="http://schemas.microsoft.com/office/drawing/2014/main" id="{1F05AC00-584D-4EF1-A02A-B4FC7316B70A}"/>
              </a:ext>
            </a:extLst>
          </p:cNvPr>
          <p:cNvSpPr txBox="1"/>
          <p:nvPr/>
        </p:nvSpPr>
        <p:spPr>
          <a:xfrm>
            <a:off x="0" y="1924398"/>
            <a:ext cx="12198553" cy="646331"/>
          </a:xfrm>
          <a:prstGeom prst="rect">
            <a:avLst/>
          </a:prstGeom>
          <a:noFill/>
        </p:spPr>
        <p:txBody>
          <a:bodyPr wrap="square" rtlCol="0">
            <a:spAutoFit/>
          </a:bodyPr>
          <a:lstStyle/>
          <a:p>
            <a:pPr algn="ctr"/>
            <a:r>
              <a:rPr lang="en-US" sz="3600" dirty="0">
                <a:solidFill>
                  <a:schemeClr val="bg1"/>
                </a:solidFill>
                <a:latin typeface="Lato Medium"/>
              </a:rPr>
              <a:t>Sales and Marketing Revenue Generation Programs</a:t>
            </a:r>
          </a:p>
        </p:txBody>
      </p:sp>
      <p:cxnSp>
        <p:nvCxnSpPr>
          <p:cNvPr id="21" name="Straight Connector 20">
            <a:extLst>
              <a:ext uri="{FF2B5EF4-FFF2-40B4-BE49-F238E27FC236}">
                <a16:creationId xmlns:a16="http://schemas.microsoft.com/office/drawing/2014/main" id="{D51E883E-D971-463C-AE83-F401047C24D0}"/>
              </a:ext>
            </a:extLst>
          </p:cNvPr>
          <p:cNvCxnSpPr>
            <a:cxnSpLocks/>
          </p:cNvCxnSpPr>
          <p:nvPr/>
        </p:nvCxnSpPr>
        <p:spPr>
          <a:xfrm>
            <a:off x="118241" y="740981"/>
            <a:ext cx="480717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Flowchart: Alternate Process 2">
            <a:extLst>
              <a:ext uri="{FF2B5EF4-FFF2-40B4-BE49-F238E27FC236}">
                <a16:creationId xmlns:a16="http://schemas.microsoft.com/office/drawing/2014/main" id="{17F31702-0B67-4EBC-8964-D21A1B2D3A20}"/>
              </a:ext>
            </a:extLst>
          </p:cNvPr>
          <p:cNvSpPr/>
          <p:nvPr/>
        </p:nvSpPr>
        <p:spPr>
          <a:xfrm flipV="1">
            <a:off x="11264462" y="307509"/>
            <a:ext cx="655754"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A6A6D1C1-CBD3-4FED-8F97-3BEAAD6B250D}"/>
              </a:ext>
            </a:extLst>
          </p:cNvPr>
          <p:cNvSpPr/>
          <p:nvPr/>
        </p:nvSpPr>
        <p:spPr>
          <a:xfrm>
            <a:off x="11425881" y="433431"/>
            <a:ext cx="494335"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pic>
        <p:nvPicPr>
          <p:cNvPr id="9" name="Picture 8" descr="Logo&#10;&#10;Description automatically generated">
            <a:extLst>
              <a:ext uri="{FF2B5EF4-FFF2-40B4-BE49-F238E27FC236}">
                <a16:creationId xmlns:a16="http://schemas.microsoft.com/office/drawing/2014/main" id="{BB37432D-C546-4EAE-AF1E-C553B86CA6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41" y="109062"/>
            <a:ext cx="1598592" cy="512579"/>
          </a:xfrm>
          <a:prstGeom prst="rect">
            <a:avLst/>
          </a:prstGeom>
        </p:spPr>
      </p:pic>
      <p:sp>
        <p:nvSpPr>
          <p:cNvPr id="20" name="TextBox 19">
            <a:extLst>
              <a:ext uri="{FF2B5EF4-FFF2-40B4-BE49-F238E27FC236}">
                <a16:creationId xmlns:a16="http://schemas.microsoft.com/office/drawing/2014/main" id="{381A2E45-0EBE-43CE-9E57-E2C5803EEA9E}"/>
              </a:ext>
            </a:extLst>
          </p:cNvPr>
          <p:cNvSpPr txBox="1"/>
          <p:nvPr/>
        </p:nvSpPr>
        <p:spPr>
          <a:xfrm>
            <a:off x="-14323" y="3267765"/>
            <a:ext cx="12198553" cy="892552"/>
          </a:xfrm>
          <a:prstGeom prst="rect">
            <a:avLst/>
          </a:prstGeom>
          <a:noFill/>
        </p:spPr>
        <p:txBody>
          <a:bodyPr wrap="square" rtlCol="0">
            <a:spAutoFit/>
          </a:bodyPr>
          <a:lstStyle/>
          <a:p>
            <a:pPr algn="ctr"/>
            <a:r>
              <a:rPr lang="en-US" sz="2400" dirty="0">
                <a:solidFill>
                  <a:schemeClr val="bg1">
                    <a:lumMod val="85000"/>
                  </a:schemeClr>
                </a:solidFill>
                <a:latin typeface="Lato Medium"/>
                <a:cs typeface="Segoe UI" panose="020B0502040204020203" pitchFamily="34" charset="0"/>
              </a:rPr>
              <a:t>CSG xxx</a:t>
            </a:r>
          </a:p>
          <a:p>
            <a:pPr algn="ctr"/>
            <a:endParaRPr lang="en-US" sz="2800" dirty="0">
              <a:solidFill>
                <a:schemeClr val="bg1"/>
              </a:solidFill>
              <a:latin typeface="Lato Medium"/>
              <a:cs typeface="Segoe UI" panose="020B0502040204020203" pitchFamily="34" charset="0"/>
            </a:endParaRPr>
          </a:p>
        </p:txBody>
      </p:sp>
    </p:spTree>
    <p:extLst>
      <p:ext uri="{BB962C8B-B14F-4D97-AF65-F5344CB8AC3E}">
        <p14:creationId xmlns:p14="http://schemas.microsoft.com/office/powerpoint/2010/main" val="6808263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A829FC6-8A4F-4A52-9213-E884BB458A4D}"/>
              </a:ext>
            </a:extLst>
          </p:cNvPr>
          <p:cNvSpPr txBox="1"/>
          <p:nvPr/>
        </p:nvSpPr>
        <p:spPr>
          <a:xfrm>
            <a:off x="640080" y="2177472"/>
            <a:ext cx="2574608" cy="2503055"/>
          </a:xfrm>
          <a:prstGeom prst="ellipse">
            <a:avLst/>
          </a:prstGeom>
          <a:solidFill>
            <a:schemeClr val="tx1">
              <a:lumMod val="85000"/>
              <a:lumOff val="15000"/>
            </a:schemeClr>
          </a:solidFill>
          <a:ln w="174625" cmpd="thinThick">
            <a:solidFill>
              <a:schemeClr val="tx1">
                <a:lumMod val="85000"/>
                <a:lumOff val="15000"/>
              </a:schemeClr>
            </a:solidFill>
          </a:ln>
        </p:spPr>
        <p:txBody>
          <a:bodyPr vert="horz" lIns="91440" tIns="45720" rIns="91440" bIns="45720" rtlCol="0" anchor="ctr">
            <a:normAutofit/>
          </a:bodyPr>
          <a:lstStyle/>
          <a:p>
            <a:pPr algn="ctr">
              <a:lnSpc>
                <a:spcPct val="90000"/>
              </a:lnSpc>
              <a:spcBef>
                <a:spcPct val="0"/>
              </a:spcBef>
              <a:spcAft>
                <a:spcPts val="600"/>
              </a:spcAft>
            </a:pPr>
            <a:r>
              <a:rPr lang="en-US" sz="2400" kern="1200" dirty="0">
                <a:solidFill>
                  <a:schemeClr val="bg1"/>
                </a:solidFill>
                <a:latin typeface="Lato Medium"/>
                <a:ea typeface="+mj-ea"/>
                <a:cs typeface="+mj-cs"/>
              </a:rPr>
              <a:t>salesintel.ai</a:t>
            </a:r>
          </a:p>
        </p:txBody>
      </p:sp>
      <p:pic>
        <p:nvPicPr>
          <p:cNvPr id="3" name="Picture 2" descr="Text, logo&#10;&#10;Description automatically generated with medium confidence">
            <a:extLst>
              <a:ext uri="{FF2B5EF4-FFF2-40B4-BE49-F238E27FC236}">
                <a16:creationId xmlns:a16="http://schemas.microsoft.com/office/drawing/2014/main" id="{8661DF3C-410C-4F2C-84FB-29C196D506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600" y="2277193"/>
            <a:ext cx="7188199" cy="2300225"/>
          </a:xfrm>
          <a:prstGeom prst="rect">
            <a:avLst/>
          </a:prstGeom>
        </p:spPr>
      </p:pic>
      <p:sp>
        <p:nvSpPr>
          <p:cNvPr id="12" name="Right Triangle 11">
            <a:extLst>
              <a:ext uri="{FF2B5EF4-FFF2-40B4-BE49-F238E27FC236}">
                <a16:creationId xmlns:a16="http://schemas.microsoft.com/office/drawing/2014/main" id="{F189B333-C213-42AC-9BCF-E25CD2CA2987}"/>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Alternate Process 13">
            <a:extLst>
              <a:ext uri="{FF2B5EF4-FFF2-40B4-BE49-F238E27FC236}">
                <a16:creationId xmlns:a16="http://schemas.microsoft.com/office/drawing/2014/main" id="{DFD3F1DC-8429-47A0-A3CE-3079C9E21662}"/>
              </a:ext>
            </a:extLst>
          </p:cNvPr>
          <p:cNvSpPr/>
          <p:nvPr/>
        </p:nvSpPr>
        <p:spPr>
          <a:xfrm flipV="1">
            <a:off x="11264462" y="307509"/>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5" name="Flowchart: Alternate Process 14">
            <a:extLst>
              <a:ext uri="{FF2B5EF4-FFF2-40B4-BE49-F238E27FC236}">
                <a16:creationId xmlns:a16="http://schemas.microsoft.com/office/drawing/2014/main" id="{64B5333B-BE19-429D-B119-596BB5C4A884}"/>
              </a:ext>
            </a:extLst>
          </p:cNvPr>
          <p:cNvSpPr/>
          <p:nvPr/>
        </p:nvSpPr>
        <p:spPr>
          <a:xfrm>
            <a:off x="11425881" y="433431"/>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702142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50D2B1B8-B4BA-4C3A-9D41-8B71D66EECCF}"/>
              </a:ext>
            </a:extLst>
          </p:cNvPr>
          <p:cNvSpPr/>
          <p:nvPr/>
        </p:nvSpPr>
        <p:spPr>
          <a:xfrm rot="16200000">
            <a:off x="10946451" y="5613781"/>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F7D8598-8A7F-4E0F-B1F3-85A19A5E5C2F}"/>
              </a:ext>
            </a:extLst>
          </p:cNvPr>
          <p:cNvSpPr txBox="1"/>
          <p:nvPr/>
        </p:nvSpPr>
        <p:spPr>
          <a:xfrm>
            <a:off x="11142342" y="6531986"/>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7" name="TextBox 16">
            <a:extLst>
              <a:ext uri="{FF2B5EF4-FFF2-40B4-BE49-F238E27FC236}">
                <a16:creationId xmlns:a16="http://schemas.microsoft.com/office/drawing/2014/main" id="{1F05AC00-584D-4EF1-A02A-B4FC7316B70A}"/>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CSG Sales Intelligence</a:t>
            </a:r>
          </a:p>
        </p:txBody>
      </p:sp>
      <p:pic>
        <p:nvPicPr>
          <p:cNvPr id="19" name="Picture 18" descr="Graphical user interface, application&#10;&#10;Description automatically generated">
            <a:extLst>
              <a:ext uri="{FF2B5EF4-FFF2-40B4-BE49-F238E27FC236}">
                <a16:creationId xmlns:a16="http://schemas.microsoft.com/office/drawing/2014/main" id="{54B0BD8D-5CD0-4A01-8811-258C57930A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1" name="Straight Connector 20">
            <a:extLst>
              <a:ext uri="{FF2B5EF4-FFF2-40B4-BE49-F238E27FC236}">
                <a16:creationId xmlns:a16="http://schemas.microsoft.com/office/drawing/2014/main" id="{D51E883E-D971-463C-AE83-F401047C24D0}"/>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Flowchart: Alternate Process 2">
            <a:extLst>
              <a:ext uri="{FF2B5EF4-FFF2-40B4-BE49-F238E27FC236}">
                <a16:creationId xmlns:a16="http://schemas.microsoft.com/office/drawing/2014/main" id="{17F31702-0B67-4EBC-8964-D21A1B2D3A20}"/>
              </a:ext>
            </a:extLst>
          </p:cNvPr>
          <p:cNvSpPr/>
          <p:nvPr/>
        </p:nvSpPr>
        <p:spPr>
          <a:xfrm flipV="1">
            <a:off x="11264462" y="307509"/>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A6A6D1C1-CBD3-4FED-8F97-3BEAAD6B250D}"/>
              </a:ext>
            </a:extLst>
          </p:cNvPr>
          <p:cNvSpPr/>
          <p:nvPr/>
        </p:nvSpPr>
        <p:spPr>
          <a:xfrm>
            <a:off x="11425881" y="433431"/>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1806545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50D2B1B8-B4BA-4C3A-9D41-8B71D66EECCF}"/>
              </a:ext>
            </a:extLst>
          </p:cNvPr>
          <p:cNvSpPr/>
          <p:nvPr/>
        </p:nvSpPr>
        <p:spPr>
          <a:xfrm rot="16200000">
            <a:off x="10946451" y="5613781"/>
            <a:ext cx="717332" cy="178687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extBox 1">
            <a:extLst>
              <a:ext uri="{FF2B5EF4-FFF2-40B4-BE49-F238E27FC236}">
                <a16:creationId xmlns:a16="http://schemas.microsoft.com/office/drawing/2014/main" id="{CF7D8598-8A7F-4E0F-B1F3-85A19A5E5C2F}"/>
              </a:ext>
            </a:extLst>
          </p:cNvPr>
          <p:cNvSpPr txBox="1"/>
          <p:nvPr/>
        </p:nvSpPr>
        <p:spPr>
          <a:xfrm>
            <a:off x="11142342" y="6531986"/>
            <a:ext cx="1041888" cy="307777"/>
          </a:xfrm>
          <a:prstGeom prst="rect">
            <a:avLst/>
          </a:prstGeom>
          <a:noFill/>
        </p:spPr>
        <p:txBody>
          <a:bodyPr wrap="none" rtlCol="0">
            <a:spAutoFit/>
          </a:bodyPr>
          <a:lstStyle/>
          <a:p>
            <a:r>
              <a:rPr lang="en-US" sz="1400" dirty="0"/>
              <a:t>salesintel.ai</a:t>
            </a:r>
          </a:p>
        </p:txBody>
      </p:sp>
      <p:sp>
        <p:nvSpPr>
          <p:cNvPr id="17" name="TextBox 16">
            <a:extLst>
              <a:ext uri="{FF2B5EF4-FFF2-40B4-BE49-F238E27FC236}">
                <a16:creationId xmlns:a16="http://schemas.microsoft.com/office/drawing/2014/main" id="{1F05AC00-584D-4EF1-A02A-B4FC7316B70A}"/>
              </a:ext>
            </a:extLst>
          </p:cNvPr>
          <p:cNvSpPr txBox="1"/>
          <p:nvPr/>
        </p:nvSpPr>
        <p:spPr>
          <a:xfrm>
            <a:off x="0" y="1924398"/>
            <a:ext cx="12198553" cy="646331"/>
          </a:xfrm>
          <a:prstGeom prst="rect">
            <a:avLst/>
          </a:prstGeom>
          <a:noFill/>
        </p:spPr>
        <p:txBody>
          <a:bodyPr wrap="square" rtlCol="0">
            <a:spAutoFit/>
          </a:bodyPr>
          <a:lstStyle/>
          <a:p>
            <a:pPr algn="ctr"/>
            <a:r>
              <a:rPr lang="en-US" sz="3600" dirty="0">
                <a:solidFill>
                  <a:schemeClr val="bg1"/>
                </a:solidFill>
                <a:latin typeface="Lato Medium"/>
              </a:rPr>
              <a:t>How CSGSi supports Marketing Organizations?</a:t>
            </a:r>
          </a:p>
        </p:txBody>
      </p:sp>
      <p:cxnSp>
        <p:nvCxnSpPr>
          <p:cNvPr id="21" name="Straight Connector 20">
            <a:extLst>
              <a:ext uri="{FF2B5EF4-FFF2-40B4-BE49-F238E27FC236}">
                <a16:creationId xmlns:a16="http://schemas.microsoft.com/office/drawing/2014/main" id="{D51E883E-D971-463C-AE83-F401047C24D0}"/>
              </a:ext>
            </a:extLst>
          </p:cNvPr>
          <p:cNvCxnSpPr>
            <a:cxnSpLocks/>
          </p:cNvCxnSpPr>
          <p:nvPr/>
        </p:nvCxnSpPr>
        <p:spPr>
          <a:xfrm>
            <a:off x="118241" y="740981"/>
            <a:ext cx="480717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Flowchart: Alternate Process 2">
            <a:extLst>
              <a:ext uri="{FF2B5EF4-FFF2-40B4-BE49-F238E27FC236}">
                <a16:creationId xmlns:a16="http://schemas.microsoft.com/office/drawing/2014/main" id="{17F31702-0B67-4EBC-8964-D21A1B2D3A20}"/>
              </a:ext>
            </a:extLst>
          </p:cNvPr>
          <p:cNvSpPr/>
          <p:nvPr/>
        </p:nvSpPr>
        <p:spPr>
          <a:xfrm flipV="1">
            <a:off x="11264462" y="307509"/>
            <a:ext cx="655754"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A6A6D1C1-CBD3-4FED-8F97-3BEAAD6B250D}"/>
              </a:ext>
            </a:extLst>
          </p:cNvPr>
          <p:cNvSpPr/>
          <p:nvPr/>
        </p:nvSpPr>
        <p:spPr>
          <a:xfrm>
            <a:off x="11425881" y="433431"/>
            <a:ext cx="494335"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0" name="TextBox 19">
            <a:extLst>
              <a:ext uri="{FF2B5EF4-FFF2-40B4-BE49-F238E27FC236}">
                <a16:creationId xmlns:a16="http://schemas.microsoft.com/office/drawing/2014/main" id="{381A2E45-0EBE-43CE-9E57-E2C5803EEA9E}"/>
              </a:ext>
            </a:extLst>
          </p:cNvPr>
          <p:cNvSpPr txBox="1"/>
          <p:nvPr/>
        </p:nvSpPr>
        <p:spPr>
          <a:xfrm>
            <a:off x="-14323" y="3267765"/>
            <a:ext cx="12198553" cy="523220"/>
          </a:xfrm>
          <a:prstGeom prst="rect">
            <a:avLst/>
          </a:prstGeom>
          <a:noFill/>
        </p:spPr>
        <p:txBody>
          <a:bodyPr wrap="square" rtlCol="0">
            <a:spAutoFit/>
          </a:bodyPr>
          <a:lstStyle/>
          <a:p>
            <a:pPr algn="ctr"/>
            <a:r>
              <a:rPr lang="en-US" sz="2800" dirty="0">
                <a:solidFill>
                  <a:schemeClr val="bg1">
                    <a:lumMod val="85000"/>
                  </a:schemeClr>
                </a:solidFill>
                <a:latin typeface="Lato Medium"/>
                <a:cs typeface="Segoe UI" panose="020B0502040204020203" pitchFamily="34" charset="0"/>
              </a:rPr>
              <a:t>Need Copy</a:t>
            </a:r>
          </a:p>
        </p:txBody>
      </p:sp>
      <p:pic>
        <p:nvPicPr>
          <p:cNvPr id="11" name="Picture 10" descr="Logo&#10;&#10;Description automatically generated">
            <a:extLst>
              <a:ext uri="{FF2B5EF4-FFF2-40B4-BE49-F238E27FC236}">
                <a16:creationId xmlns:a16="http://schemas.microsoft.com/office/drawing/2014/main" id="{47C5E939-2C4C-40A7-83EB-F625B86D4E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41" y="109062"/>
            <a:ext cx="1598592" cy="512579"/>
          </a:xfrm>
          <a:prstGeom prst="rect">
            <a:avLst/>
          </a:prstGeom>
        </p:spPr>
      </p:pic>
    </p:spTree>
    <p:extLst>
      <p:ext uri="{BB962C8B-B14F-4D97-AF65-F5344CB8AC3E}">
        <p14:creationId xmlns:p14="http://schemas.microsoft.com/office/powerpoint/2010/main" val="1030468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D1F5617-0D0A-4609-862F-673A131025DB}"/>
              </a:ext>
            </a:extLst>
          </p:cNvPr>
          <p:cNvSpPr/>
          <p:nvPr/>
        </p:nvSpPr>
        <p:spPr>
          <a:xfrm>
            <a:off x="6095997" y="975052"/>
            <a:ext cx="5329884" cy="738664"/>
          </a:xfrm>
          <a:prstGeom prst="rect">
            <a:avLst/>
          </a:prstGeom>
        </p:spPr>
        <p:txBody>
          <a:bodyPr wrap="square">
            <a:spAutoFit/>
          </a:bodyPr>
          <a:lstStyle/>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dirty="0">
              <a:latin typeface="Calibri" panose="020F0502020204030204" pitchFamily="34" charset="0"/>
              <a:ea typeface="Calibri" panose="020F0502020204030204" pitchFamily="34" charset="0"/>
            </a:endParaRPr>
          </a:p>
        </p:txBody>
      </p:sp>
      <p:pic>
        <p:nvPicPr>
          <p:cNvPr id="3" name="Picture 2">
            <a:extLst>
              <a:ext uri="{FF2B5EF4-FFF2-40B4-BE49-F238E27FC236}">
                <a16:creationId xmlns:a16="http://schemas.microsoft.com/office/drawing/2014/main" id="{74437019-452A-4486-AFDF-FCB7C46B6C64}"/>
              </a:ext>
            </a:extLst>
          </p:cNvPr>
          <p:cNvPicPr>
            <a:picLocks noChangeAspect="1"/>
          </p:cNvPicPr>
          <p:nvPr/>
        </p:nvPicPr>
        <p:blipFill>
          <a:blip r:embed="rId3"/>
          <a:stretch>
            <a:fillRect/>
          </a:stretch>
        </p:blipFill>
        <p:spPr>
          <a:xfrm>
            <a:off x="4338323" y="901134"/>
            <a:ext cx="6995770" cy="5498520"/>
          </a:xfrm>
          <a:prstGeom prst="rect">
            <a:avLst/>
          </a:prstGeom>
        </p:spPr>
      </p:pic>
      <p:sp>
        <p:nvSpPr>
          <p:cNvPr id="6" name="TextBox 5">
            <a:extLst>
              <a:ext uri="{FF2B5EF4-FFF2-40B4-BE49-F238E27FC236}">
                <a16:creationId xmlns:a16="http://schemas.microsoft.com/office/drawing/2014/main" id="{879C9A4B-4ED6-41FB-A3B6-1BEE229BA0CE}"/>
              </a:ext>
            </a:extLst>
          </p:cNvPr>
          <p:cNvSpPr txBox="1"/>
          <p:nvPr/>
        </p:nvSpPr>
        <p:spPr>
          <a:xfrm>
            <a:off x="492490" y="2432139"/>
            <a:ext cx="3609048" cy="1893147"/>
          </a:xfrm>
          <a:prstGeom prst="rect">
            <a:avLst/>
          </a:prstGeom>
          <a:noFill/>
        </p:spPr>
        <p:txBody>
          <a:bodyPr wrap="square">
            <a:spAutoFit/>
          </a:bodyPr>
          <a:lstStyle/>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Ai Business Intelligence</a:t>
            </a:r>
          </a:p>
          <a:p>
            <a:pPr algn="l">
              <a:lnSpc>
                <a:spcPct val="150000"/>
              </a:lnSpc>
            </a:pPr>
            <a:r>
              <a:rPr lang="en-US" sz="1600" dirty="0">
                <a:solidFill>
                  <a:srgbClr val="00B0F0"/>
                </a:solidFill>
                <a:latin typeface="Lato Medium"/>
              </a:rPr>
              <a:t>2</a:t>
            </a:r>
            <a:r>
              <a:rPr lang="en-US" sz="1600" dirty="0">
                <a:solidFill>
                  <a:schemeClr val="tx1">
                    <a:lumMod val="50000"/>
                    <a:lumOff val="50000"/>
                  </a:schemeClr>
                </a:solidFill>
                <a:latin typeface="Lato Medium"/>
              </a:rPr>
              <a:t>: Sentiment</a:t>
            </a:r>
          </a:p>
          <a:p>
            <a:pPr algn="l">
              <a:lnSpc>
                <a:spcPct val="150000"/>
              </a:lnSpc>
            </a:pPr>
            <a:r>
              <a:rPr lang="en-US" sz="1600" b="0" i="0" dirty="0">
                <a:solidFill>
                  <a:srgbClr val="00B0F0"/>
                </a:solidFill>
                <a:effectLst/>
                <a:latin typeface="Lato Medium"/>
              </a:rPr>
              <a:t>3</a:t>
            </a:r>
            <a:r>
              <a:rPr lang="en-US" sz="1600" b="0" i="0" dirty="0">
                <a:solidFill>
                  <a:schemeClr val="tx1">
                    <a:lumMod val="50000"/>
                    <a:lumOff val="50000"/>
                  </a:schemeClr>
                </a:solidFill>
                <a:effectLst/>
                <a:latin typeface="Lato Medium"/>
              </a:rPr>
              <a:t>: Keywords</a:t>
            </a:r>
          </a:p>
          <a:p>
            <a:pPr algn="l">
              <a:lnSpc>
                <a:spcPct val="150000"/>
              </a:lnSpc>
            </a:pPr>
            <a:r>
              <a:rPr lang="en-US" sz="1600" dirty="0">
                <a:solidFill>
                  <a:srgbClr val="00B0F0"/>
                </a:solidFill>
                <a:latin typeface="Lato Medium"/>
              </a:rPr>
              <a:t>4</a:t>
            </a:r>
            <a:r>
              <a:rPr lang="en-US" sz="1600" dirty="0">
                <a:solidFill>
                  <a:schemeClr val="tx1">
                    <a:lumMod val="50000"/>
                    <a:lumOff val="50000"/>
                  </a:schemeClr>
                </a:solidFill>
                <a:latin typeface="Lato Medium"/>
              </a:rPr>
              <a:t>: Competitors</a:t>
            </a:r>
          </a:p>
          <a:p>
            <a:pPr algn="l">
              <a:lnSpc>
                <a:spcPct val="150000"/>
              </a:lnSpc>
            </a:pPr>
            <a:r>
              <a:rPr lang="en-US" sz="1600" b="0" i="0" dirty="0">
                <a:solidFill>
                  <a:srgbClr val="00B0F0"/>
                </a:solidFill>
                <a:effectLst/>
                <a:latin typeface="Lato Medium"/>
              </a:rPr>
              <a:t>5</a:t>
            </a:r>
            <a:r>
              <a:rPr lang="en-US" sz="1600" b="0" i="0" dirty="0">
                <a:solidFill>
                  <a:schemeClr val="tx1">
                    <a:lumMod val="50000"/>
                    <a:lumOff val="50000"/>
                  </a:schemeClr>
                </a:solidFill>
                <a:effectLst/>
                <a:latin typeface="Lato Medium"/>
              </a:rPr>
              <a:t>: Trends</a:t>
            </a:r>
          </a:p>
        </p:txBody>
      </p:sp>
      <p:sp>
        <p:nvSpPr>
          <p:cNvPr id="7" name="Oval 6">
            <a:extLst>
              <a:ext uri="{FF2B5EF4-FFF2-40B4-BE49-F238E27FC236}">
                <a16:creationId xmlns:a16="http://schemas.microsoft.com/office/drawing/2014/main" id="{18F7065F-2474-4FDC-A562-CCD1B14BED5B}"/>
              </a:ext>
            </a:extLst>
          </p:cNvPr>
          <p:cNvSpPr/>
          <p:nvPr/>
        </p:nvSpPr>
        <p:spPr>
          <a:xfrm>
            <a:off x="11054255" y="4812087"/>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5</a:t>
            </a:r>
          </a:p>
        </p:txBody>
      </p:sp>
      <p:sp>
        <p:nvSpPr>
          <p:cNvPr id="8" name="Oval 7">
            <a:extLst>
              <a:ext uri="{FF2B5EF4-FFF2-40B4-BE49-F238E27FC236}">
                <a16:creationId xmlns:a16="http://schemas.microsoft.com/office/drawing/2014/main" id="{13FF52C9-CA2E-43FD-838B-57FE021AC0C7}"/>
              </a:ext>
            </a:extLst>
          </p:cNvPr>
          <p:cNvSpPr/>
          <p:nvPr/>
        </p:nvSpPr>
        <p:spPr>
          <a:xfrm>
            <a:off x="11035773" y="3224520"/>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5</a:t>
            </a:r>
          </a:p>
        </p:txBody>
      </p:sp>
      <p:sp>
        <p:nvSpPr>
          <p:cNvPr id="18" name="Oval 17">
            <a:extLst>
              <a:ext uri="{FF2B5EF4-FFF2-40B4-BE49-F238E27FC236}">
                <a16:creationId xmlns:a16="http://schemas.microsoft.com/office/drawing/2014/main" id="{3F9FE0F3-C533-4AA2-8796-220E317B1731}"/>
              </a:ext>
            </a:extLst>
          </p:cNvPr>
          <p:cNvSpPr/>
          <p:nvPr/>
        </p:nvSpPr>
        <p:spPr>
          <a:xfrm>
            <a:off x="6856775" y="4819489"/>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4</a:t>
            </a:r>
          </a:p>
        </p:txBody>
      </p:sp>
      <p:sp>
        <p:nvSpPr>
          <p:cNvPr id="20" name="Oval 19">
            <a:extLst>
              <a:ext uri="{FF2B5EF4-FFF2-40B4-BE49-F238E27FC236}">
                <a16:creationId xmlns:a16="http://schemas.microsoft.com/office/drawing/2014/main" id="{27BED761-8987-4CD7-A239-C3B7A5DAB01A}"/>
              </a:ext>
            </a:extLst>
          </p:cNvPr>
          <p:cNvSpPr/>
          <p:nvPr/>
        </p:nvSpPr>
        <p:spPr>
          <a:xfrm>
            <a:off x="6856775" y="3347858"/>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3</a:t>
            </a:r>
          </a:p>
        </p:txBody>
      </p:sp>
      <p:sp>
        <p:nvSpPr>
          <p:cNvPr id="22" name="Oval 21">
            <a:extLst>
              <a:ext uri="{FF2B5EF4-FFF2-40B4-BE49-F238E27FC236}">
                <a16:creationId xmlns:a16="http://schemas.microsoft.com/office/drawing/2014/main" id="{9C4E72B8-CEAF-472C-AF8A-593820F45905}"/>
              </a:ext>
            </a:extLst>
          </p:cNvPr>
          <p:cNvSpPr/>
          <p:nvPr/>
        </p:nvSpPr>
        <p:spPr>
          <a:xfrm>
            <a:off x="5581554" y="1677639"/>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24" name="Oval 23">
            <a:extLst>
              <a:ext uri="{FF2B5EF4-FFF2-40B4-BE49-F238E27FC236}">
                <a16:creationId xmlns:a16="http://schemas.microsoft.com/office/drawing/2014/main" id="{63D2DB84-C084-4680-AB3F-1044D61A497D}"/>
              </a:ext>
            </a:extLst>
          </p:cNvPr>
          <p:cNvSpPr/>
          <p:nvPr/>
        </p:nvSpPr>
        <p:spPr>
          <a:xfrm>
            <a:off x="7754574" y="1082773"/>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sp>
        <p:nvSpPr>
          <p:cNvPr id="21" name="TextBox 20">
            <a:extLst>
              <a:ext uri="{FF2B5EF4-FFF2-40B4-BE49-F238E27FC236}">
                <a16:creationId xmlns:a16="http://schemas.microsoft.com/office/drawing/2014/main" id="{667E67DD-F918-4CC8-99A4-922F21EC9436}"/>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CONVERSATION INTELLIGENCE</a:t>
            </a:r>
          </a:p>
        </p:txBody>
      </p:sp>
      <p:pic>
        <p:nvPicPr>
          <p:cNvPr id="23" name="Picture 22" descr="Graphical user interface, application&#10;&#10;Description automatically generated">
            <a:extLst>
              <a:ext uri="{FF2B5EF4-FFF2-40B4-BE49-F238E27FC236}">
                <a16:creationId xmlns:a16="http://schemas.microsoft.com/office/drawing/2014/main" id="{5F5D0358-27A9-4180-83DB-00B28887A0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5" name="Straight Connector 24">
            <a:extLst>
              <a:ext uri="{FF2B5EF4-FFF2-40B4-BE49-F238E27FC236}">
                <a16:creationId xmlns:a16="http://schemas.microsoft.com/office/drawing/2014/main" id="{8CAB052A-EF1B-4ACE-BDAC-D814A88326F7}"/>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ight Triangle 14">
            <a:extLst>
              <a:ext uri="{FF2B5EF4-FFF2-40B4-BE49-F238E27FC236}">
                <a16:creationId xmlns:a16="http://schemas.microsoft.com/office/drawing/2014/main" id="{066D585E-6E5F-48DF-9A81-3C4044133275}"/>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96B9AAE4-83BC-40C9-9F93-3FD6371682F1}"/>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7" name="Flowchart: Alternate Process 16">
            <a:extLst>
              <a:ext uri="{FF2B5EF4-FFF2-40B4-BE49-F238E27FC236}">
                <a16:creationId xmlns:a16="http://schemas.microsoft.com/office/drawing/2014/main" id="{1DD9E31D-47C2-4F28-B828-138DFD41A443}"/>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6" name="Flowchart: Alternate Process 25">
            <a:extLst>
              <a:ext uri="{FF2B5EF4-FFF2-40B4-BE49-F238E27FC236}">
                <a16:creationId xmlns:a16="http://schemas.microsoft.com/office/drawing/2014/main" id="{C678358F-2EB0-42C4-A74A-0B154AE5DC65}"/>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127519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D1F5617-0D0A-4609-862F-673A131025DB}"/>
              </a:ext>
            </a:extLst>
          </p:cNvPr>
          <p:cNvSpPr/>
          <p:nvPr/>
        </p:nvSpPr>
        <p:spPr>
          <a:xfrm>
            <a:off x="6095997" y="975052"/>
            <a:ext cx="5329884" cy="738664"/>
          </a:xfrm>
          <a:prstGeom prst="rect">
            <a:avLst/>
          </a:prstGeom>
        </p:spPr>
        <p:txBody>
          <a:bodyPr wrap="square">
            <a:spAutoFit/>
          </a:bodyPr>
          <a:lstStyle/>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dirty="0">
              <a:latin typeface="Calibri" panose="020F0502020204030204" pitchFamily="34" charset="0"/>
              <a:ea typeface="Calibri" panose="020F0502020204030204" pitchFamily="34" charset="0"/>
            </a:endParaRPr>
          </a:p>
        </p:txBody>
      </p:sp>
      <p:pic>
        <p:nvPicPr>
          <p:cNvPr id="4" name="Picture 3">
            <a:extLst>
              <a:ext uri="{FF2B5EF4-FFF2-40B4-BE49-F238E27FC236}">
                <a16:creationId xmlns:a16="http://schemas.microsoft.com/office/drawing/2014/main" id="{AAAD0B92-9ED4-41BA-8328-64A2B8AF42CA}"/>
              </a:ext>
            </a:extLst>
          </p:cNvPr>
          <p:cNvPicPr>
            <a:picLocks noChangeAspect="1"/>
          </p:cNvPicPr>
          <p:nvPr/>
        </p:nvPicPr>
        <p:blipFill>
          <a:blip r:embed="rId3"/>
          <a:stretch>
            <a:fillRect/>
          </a:stretch>
        </p:blipFill>
        <p:spPr>
          <a:xfrm>
            <a:off x="5257800" y="1046726"/>
            <a:ext cx="6023580" cy="5203491"/>
          </a:xfrm>
          <a:prstGeom prst="rect">
            <a:avLst/>
          </a:prstGeom>
        </p:spPr>
      </p:pic>
      <p:sp>
        <p:nvSpPr>
          <p:cNvPr id="6" name="TextBox 5">
            <a:extLst>
              <a:ext uri="{FF2B5EF4-FFF2-40B4-BE49-F238E27FC236}">
                <a16:creationId xmlns:a16="http://schemas.microsoft.com/office/drawing/2014/main" id="{33C6C1B1-FEC3-469A-AAA7-F65A0FDDD130}"/>
              </a:ext>
            </a:extLst>
          </p:cNvPr>
          <p:cNvSpPr txBox="1"/>
          <p:nvPr/>
        </p:nvSpPr>
        <p:spPr>
          <a:xfrm>
            <a:off x="525982" y="2440231"/>
            <a:ext cx="3609048" cy="785151"/>
          </a:xfrm>
          <a:prstGeom prst="rect">
            <a:avLst/>
          </a:prstGeom>
          <a:noFill/>
        </p:spPr>
        <p:txBody>
          <a:bodyPr wrap="square">
            <a:spAutoFit/>
          </a:bodyPr>
          <a:lstStyle/>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Ai based Sentiment Detail </a:t>
            </a:r>
          </a:p>
          <a:p>
            <a:pPr algn="l">
              <a:lnSpc>
                <a:spcPct val="150000"/>
              </a:lnSpc>
            </a:pPr>
            <a:r>
              <a:rPr lang="en-US" sz="1600" dirty="0">
                <a:solidFill>
                  <a:srgbClr val="00B0F0"/>
                </a:solidFill>
                <a:latin typeface="Lato Medium"/>
              </a:rPr>
              <a:t>2</a:t>
            </a:r>
            <a:r>
              <a:rPr lang="en-US" sz="1600" dirty="0">
                <a:solidFill>
                  <a:schemeClr val="tx1">
                    <a:lumMod val="50000"/>
                    <a:lumOff val="50000"/>
                  </a:schemeClr>
                </a:solidFill>
                <a:latin typeface="Lato Medium"/>
              </a:rPr>
              <a:t>: Individual Call Intelligence</a:t>
            </a:r>
            <a:endParaRPr lang="en-US" sz="1600" b="0" i="0" dirty="0">
              <a:solidFill>
                <a:schemeClr val="tx1">
                  <a:lumMod val="50000"/>
                  <a:lumOff val="50000"/>
                </a:schemeClr>
              </a:solidFill>
              <a:effectLst/>
              <a:latin typeface="Lato Medium"/>
            </a:endParaRPr>
          </a:p>
        </p:txBody>
      </p:sp>
      <p:sp>
        <p:nvSpPr>
          <p:cNvPr id="7" name="Oval 6">
            <a:extLst>
              <a:ext uri="{FF2B5EF4-FFF2-40B4-BE49-F238E27FC236}">
                <a16:creationId xmlns:a16="http://schemas.microsoft.com/office/drawing/2014/main" id="{5B75E2B4-B09C-4A75-966D-B134891A7928}"/>
              </a:ext>
            </a:extLst>
          </p:cNvPr>
          <p:cNvSpPr/>
          <p:nvPr/>
        </p:nvSpPr>
        <p:spPr>
          <a:xfrm>
            <a:off x="6629401" y="4603848"/>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8" name="Oval 7">
            <a:extLst>
              <a:ext uri="{FF2B5EF4-FFF2-40B4-BE49-F238E27FC236}">
                <a16:creationId xmlns:a16="http://schemas.microsoft.com/office/drawing/2014/main" id="{33EE90BF-0A99-4004-9A81-CCF66A5A1CBE}"/>
              </a:ext>
            </a:extLst>
          </p:cNvPr>
          <p:cNvSpPr/>
          <p:nvPr/>
        </p:nvSpPr>
        <p:spPr>
          <a:xfrm>
            <a:off x="7861738" y="1991541"/>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sp>
        <p:nvSpPr>
          <p:cNvPr id="15" name="TextBox 14">
            <a:extLst>
              <a:ext uri="{FF2B5EF4-FFF2-40B4-BE49-F238E27FC236}">
                <a16:creationId xmlns:a16="http://schemas.microsoft.com/office/drawing/2014/main" id="{FDBBD984-BEFD-4C21-9585-6E1C816DE3F3}"/>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CONVERSATION INTELLIGENCE: sentiment</a:t>
            </a:r>
          </a:p>
        </p:txBody>
      </p:sp>
      <p:pic>
        <p:nvPicPr>
          <p:cNvPr id="17" name="Picture 16" descr="Graphical user interface, application&#10;&#10;Description automatically generated">
            <a:extLst>
              <a:ext uri="{FF2B5EF4-FFF2-40B4-BE49-F238E27FC236}">
                <a16:creationId xmlns:a16="http://schemas.microsoft.com/office/drawing/2014/main" id="{70BED179-8976-44A3-A6E9-33434C183C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18" name="Straight Connector 17">
            <a:extLst>
              <a:ext uri="{FF2B5EF4-FFF2-40B4-BE49-F238E27FC236}">
                <a16:creationId xmlns:a16="http://schemas.microsoft.com/office/drawing/2014/main" id="{F59816E6-1DB8-4AD8-B39E-76878374F906}"/>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ight Triangle 11">
            <a:extLst>
              <a:ext uri="{FF2B5EF4-FFF2-40B4-BE49-F238E27FC236}">
                <a16:creationId xmlns:a16="http://schemas.microsoft.com/office/drawing/2014/main" id="{9848DE5F-5E85-4FDE-982E-53B3B3A951BF}"/>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86A5587-C6E3-434A-8789-4FD9E027E5E5}"/>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6" name="Flowchart: Alternate Process 15">
            <a:extLst>
              <a:ext uri="{FF2B5EF4-FFF2-40B4-BE49-F238E27FC236}">
                <a16:creationId xmlns:a16="http://schemas.microsoft.com/office/drawing/2014/main" id="{4E4F7035-C0F7-4802-815A-630041AB5B20}"/>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9" name="Flowchart: Alternate Process 18">
            <a:extLst>
              <a:ext uri="{FF2B5EF4-FFF2-40B4-BE49-F238E27FC236}">
                <a16:creationId xmlns:a16="http://schemas.microsoft.com/office/drawing/2014/main" id="{D2F34687-6604-4B2B-B2DC-F9E5C4640E57}"/>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158946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AC87A8EA-BD11-47D7-A82E-3A90E62AA719}"/>
              </a:ext>
            </a:extLst>
          </p:cNvPr>
          <p:cNvPicPr>
            <a:picLocks noChangeAspect="1"/>
          </p:cNvPicPr>
          <p:nvPr/>
        </p:nvPicPr>
        <p:blipFill>
          <a:blip r:embed="rId3"/>
          <a:stretch>
            <a:fillRect/>
          </a:stretch>
        </p:blipFill>
        <p:spPr>
          <a:xfrm>
            <a:off x="2354796" y="1336537"/>
            <a:ext cx="9797669" cy="4738699"/>
          </a:xfrm>
          <a:prstGeom prst="rect">
            <a:avLst/>
          </a:prstGeom>
        </p:spPr>
      </p:pic>
      <p:sp>
        <p:nvSpPr>
          <p:cNvPr id="11" name="Rectangle 10">
            <a:extLst>
              <a:ext uri="{FF2B5EF4-FFF2-40B4-BE49-F238E27FC236}">
                <a16:creationId xmlns:a16="http://schemas.microsoft.com/office/drawing/2014/main" id="{6D1F5617-0D0A-4609-862F-673A131025DB}"/>
              </a:ext>
            </a:extLst>
          </p:cNvPr>
          <p:cNvSpPr/>
          <p:nvPr/>
        </p:nvSpPr>
        <p:spPr>
          <a:xfrm>
            <a:off x="6095997" y="975052"/>
            <a:ext cx="5329884" cy="738664"/>
          </a:xfrm>
          <a:prstGeom prst="rect">
            <a:avLst/>
          </a:prstGeom>
        </p:spPr>
        <p:txBody>
          <a:bodyPr wrap="square">
            <a:spAutoFit/>
          </a:bodyPr>
          <a:lstStyle/>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sz="1200" dirty="0">
              <a:latin typeface="Calibri" panose="020F0502020204030204" pitchFamily="34" charset="0"/>
              <a:ea typeface="Calibri" panose="020F0502020204030204" pitchFamily="34" charset="0"/>
            </a:endParaRPr>
          </a:p>
          <a:p>
            <a:pPr marR="0" lvl="0">
              <a:spcBef>
                <a:spcPts val="0"/>
              </a:spcBef>
              <a:spcAft>
                <a:spcPts val="0"/>
              </a:spcAft>
            </a:pPr>
            <a:endParaRPr lang="en-US" dirty="0">
              <a:latin typeface="Calibri" panose="020F0502020204030204" pitchFamily="34" charset="0"/>
              <a:ea typeface="Calibri" panose="020F0502020204030204" pitchFamily="34" charset="0"/>
            </a:endParaRPr>
          </a:p>
        </p:txBody>
      </p:sp>
      <p:sp>
        <p:nvSpPr>
          <p:cNvPr id="6" name="TextBox 5">
            <a:extLst>
              <a:ext uri="{FF2B5EF4-FFF2-40B4-BE49-F238E27FC236}">
                <a16:creationId xmlns:a16="http://schemas.microsoft.com/office/drawing/2014/main" id="{415135D1-BE00-442A-B324-98DC79457DF9}"/>
              </a:ext>
            </a:extLst>
          </p:cNvPr>
          <p:cNvSpPr txBox="1"/>
          <p:nvPr/>
        </p:nvSpPr>
        <p:spPr>
          <a:xfrm>
            <a:off x="200826" y="2097753"/>
            <a:ext cx="2462168" cy="2262479"/>
          </a:xfrm>
          <a:prstGeom prst="rect">
            <a:avLst/>
          </a:prstGeom>
          <a:noFill/>
        </p:spPr>
        <p:txBody>
          <a:bodyPr wrap="square">
            <a:spAutoFit/>
          </a:bodyPr>
          <a:lstStyle/>
          <a:p>
            <a:pPr algn="l">
              <a:lnSpc>
                <a:spcPct val="150000"/>
              </a:lnSpc>
            </a:pPr>
            <a:endParaRPr lang="en-US" sz="1600" dirty="0">
              <a:solidFill>
                <a:srgbClr val="00B0F0"/>
              </a:solidFill>
              <a:latin typeface="Lato Medium"/>
            </a:endParaRPr>
          </a:p>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Reach Rate %</a:t>
            </a:r>
          </a:p>
          <a:p>
            <a:pPr algn="l">
              <a:lnSpc>
                <a:spcPct val="150000"/>
              </a:lnSpc>
            </a:pPr>
            <a:r>
              <a:rPr lang="en-US" sz="1600" dirty="0">
                <a:solidFill>
                  <a:srgbClr val="00B0F0"/>
                </a:solidFill>
                <a:latin typeface="Lato Medium"/>
              </a:rPr>
              <a:t>2</a:t>
            </a:r>
            <a:r>
              <a:rPr lang="en-US" sz="1600" dirty="0">
                <a:solidFill>
                  <a:schemeClr val="tx1">
                    <a:lumMod val="50000"/>
                    <a:lumOff val="50000"/>
                  </a:schemeClr>
                </a:solidFill>
                <a:latin typeface="Lato Medium"/>
              </a:rPr>
              <a:t>: MQL % of Reach</a:t>
            </a:r>
          </a:p>
          <a:p>
            <a:pPr>
              <a:lnSpc>
                <a:spcPct val="150000"/>
              </a:lnSpc>
            </a:pPr>
            <a:r>
              <a:rPr lang="en-US" sz="1600" b="0" i="0" dirty="0">
                <a:solidFill>
                  <a:srgbClr val="00B0F0"/>
                </a:solidFill>
                <a:effectLst/>
                <a:latin typeface="Lato Medium"/>
              </a:rPr>
              <a:t>3</a:t>
            </a:r>
            <a:r>
              <a:rPr lang="en-US" sz="1600" b="0" i="0" dirty="0">
                <a:solidFill>
                  <a:schemeClr val="tx1">
                    <a:lumMod val="50000"/>
                    <a:lumOff val="50000"/>
                  </a:schemeClr>
                </a:solidFill>
                <a:effectLst/>
                <a:latin typeface="Lato Medium"/>
              </a:rPr>
              <a:t>: </a:t>
            </a:r>
            <a:r>
              <a:rPr lang="en-US" sz="1600" dirty="0">
                <a:solidFill>
                  <a:schemeClr val="tx1">
                    <a:lumMod val="50000"/>
                    <a:lumOff val="50000"/>
                  </a:schemeClr>
                </a:solidFill>
                <a:latin typeface="Lato Medium"/>
              </a:rPr>
              <a:t>Win % of Complete</a:t>
            </a:r>
          </a:p>
          <a:p>
            <a:pPr algn="l">
              <a:lnSpc>
                <a:spcPct val="150000"/>
              </a:lnSpc>
            </a:pPr>
            <a:r>
              <a:rPr lang="en-US" sz="1600" dirty="0">
                <a:solidFill>
                  <a:srgbClr val="00B0F0"/>
                </a:solidFill>
                <a:latin typeface="Lato Medium"/>
              </a:rPr>
              <a:t>4: </a:t>
            </a:r>
            <a:r>
              <a:rPr lang="en-US" sz="1600" dirty="0">
                <a:solidFill>
                  <a:schemeClr val="tx1">
                    <a:lumMod val="50000"/>
                    <a:lumOff val="50000"/>
                  </a:schemeClr>
                </a:solidFill>
                <a:latin typeface="Lato Medium"/>
              </a:rPr>
              <a:t>Activities per MQL</a:t>
            </a:r>
          </a:p>
          <a:p>
            <a:pPr algn="l">
              <a:lnSpc>
                <a:spcPct val="150000"/>
              </a:lnSpc>
            </a:pPr>
            <a:r>
              <a:rPr lang="en-US" sz="1600" b="0" i="0" dirty="0">
                <a:solidFill>
                  <a:srgbClr val="00B0F0"/>
                </a:solidFill>
                <a:effectLst/>
                <a:latin typeface="Lato Medium"/>
              </a:rPr>
              <a:t>5</a:t>
            </a:r>
            <a:r>
              <a:rPr lang="en-US" sz="1600" b="0" i="0" dirty="0">
                <a:solidFill>
                  <a:schemeClr val="tx1">
                    <a:lumMod val="50000"/>
                    <a:lumOff val="50000"/>
                  </a:schemeClr>
                </a:solidFill>
                <a:effectLst/>
                <a:latin typeface="Lato Medium"/>
              </a:rPr>
              <a:t>: Bad Data %</a:t>
            </a:r>
          </a:p>
        </p:txBody>
      </p:sp>
      <p:sp>
        <p:nvSpPr>
          <p:cNvPr id="7" name="Oval 6">
            <a:extLst>
              <a:ext uri="{FF2B5EF4-FFF2-40B4-BE49-F238E27FC236}">
                <a16:creationId xmlns:a16="http://schemas.microsoft.com/office/drawing/2014/main" id="{BC4931E4-000A-4528-B73F-34ADAA0D28C9}"/>
              </a:ext>
            </a:extLst>
          </p:cNvPr>
          <p:cNvSpPr/>
          <p:nvPr/>
        </p:nvSpPr>
        <p:spPr>
          <a:xfrm>
            <a:off x="8610816" y="4112054"/>
            <a:ext cx="361734" cy="31811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5</a:t>
            </a:r>
          </a:p>
        </p:txBody>
      </p:sp>
      <p:sp>
        <p:nvSpPr>
          <p:cNvPr id="20" name="Oval 19">
            <a:extLst>
              <a:ext uri="{FF2B5EF4-FFF2-40B4-BE49-F238E27FC236}">
                <a16:creationId xmlns:a16="http://schemas.microsoft.com/office/drawing/2014/main" id="{5CD0C65F-96D5-4545-BAC6-FE2273A27459}"/>
              </a:ext>
            </a:extLst>
          </p:cNvPr>
          <p:cNvSpPr/>
          <p:nvPr/>
        </p:nvSpPr>
        <p:spPr>
          <a:xfrm>
            <a:off x="8610816" y="3793936"/>
            <a:ext cx="361734" cy="31811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4</a:t>
            </a:r>
          </a:p>
        </p:txBody>
      </p:sp>
      <p:sp>
        <p:nvSpPr>
          <p:cNvPr id="8" name="Oval 7">
            <a:extLst>
              <a:ext uri="{FF2B5EF4-FFF2-40B4-BE49-F238E27FC236}">
                <a16:creationId xmlns:a16="http://schemas.microsoft.com/office/drawing/2014/main" id="{D3027FA4-FADA-42D4-AF96-8A63851D72A4}"/>
              </a:ext>
            </a:extLst>
          </p:cNvPr>
          <p:cNvSpPr/>
          <p:nvPr/>
        </p:nvSpPr>
        <p:spPr>
          <a:xfrm>
            <a:off x="8610816" y="2814525"/>
            <a:ext cx="361734" cy="31811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sp>
        <p:nvSpPr>
          <p:cNvPr id="18" name="Oval 17">
            <a:extLst>
              <a:ext uri="{FF2B5EF4-FFF2-40B4-BE49-F238E27FC236}">
                <a16:creationId xmlns:a16="http://schemas.microsoft.com/office/drawing/2014/main" id="{264F7F35-D5F2-49DF-806A-72F94445CF35}"/>
              </a:ext>
            </a:extLst>
          </p:cNvPr>
          <p:cNvSpPr/>
          <p:nvPr/>
        </p:nvSpPr>
        <p:spPr>
          <a:xfrm>
            <a:off x="8610816" y="3157700"/>
            <a:ext cx="361734" cy="31811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14" name="Oval 13">
            <a:extLst>
              <a:ext uri="{FF2B5EF4-FFF2-40B4-BE49-F238E27FC236}">
                <a16:creationId xmlns:a16="http://schemas.microsoft.com/office/drawing/2014/main" id="{A502F346-1B42-4D24-B289-5B20A6E3281D}"/>
              </a:ext>
            </a:extLst>
          </p:cNvPr>
          <p:cNvSpPr/>
          <p:nvPr/>
        </p:nvSpPr>
        <p:spPr>
          <a:xfrm>
            <a:off x="8610816" y="3475818"/>
            <a:ext cx="361734" cy="31811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3</a:t>
            </a:r>
          </a:p>
        </p:txBody>
      </p:sp>
      <p:sp>
        <p:nvSpPr>
          <p:cNvPr id="21" name="TextBox 20">
            <a:extLst>
              <a:ext uri="{FF2B5EF4-FFF2-40B4-BE49-F238E27FC236}">
                <a16:creationId xmlns:a16="http://schemas.microsoft.com/office/drawing/2014/main" id="{AEE469D9-370B-434A-B92F-1D0D42B0794F}"/>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CAMPAIGN DETAILS</a:t>
            </a:r>
          </a:p>
        </p:txBody>
      </p:sp>
      <p:pic>
        <p:nvPicPr>
          <p:cNvPr id="23" name="Picture 22" descr="Graphical user interface, application&#10;&#10;Description automatically generated">
            <a:extLst>
              <a:ext uri="{FF2B5EF4-FFF2-40B4-BE49-F238E27FC236}">
                <a16:creationId xmlns:a16="http://schemas.microsoft.com/office/drawing/2014/main" id="{75D18816-356E-40D9-B273-AA5D2A618C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4" name="Straight Connector 23">
            <a:extLst>
              <a:ext uri="{FF2B5EF4-FFF2-40B4-BE49-F238E27FC236}">
                <a16:creationId xmlns:a16="http://schemas.microsoft.com/office/drawing/2014/main" id="{EE192907-ACE4-4300-954C-BEF69FA56FF8}"/>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ight Triangle 14">
            <a:extLst>
              <a:ext uri="{FF2B5EF4-FFF2-40B4-BE49-F238E27FC236}">
                <a16:creationId xmlns:a16="http://schemas.microsoft.com/office/drawing/2014/main" id="{E938A7DA-1E4A-4318-9F61-971329BDEF8F}"/>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A3F780C-5F5C-482D-8455-857C02686A50}"/>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7" name="Flowchart: Alternate Process 16">
            <a:extLst>
              <a:ext uri="{FF2B5EF4-FFF2-40B4-BE49-F238E27FC236}">
                <a16:creationId xmlns:a16="http://schemas.microsoft.com/office/drawing/2014/main" id="{8B84C9E4-4909-4C0E-A40D-6A520F091AEB}"/>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5" name="Flowchart: Alternate Process 24">
            <a:extLst>
              <a:ext uri="{FF2B5EF4-FFF2-40B4-BE49-F238E27FC236}">
                <a16:creationId xmlns:a16="http://schemas.microsoft.com/office/drawing/2014/main" id="{6F390987-18A4-483A-A0DD-6DA57EEAF4BF}"/>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683356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15135D1-BE00-442A-B324-98DC79457DF9}"/>
              </a:ext>
            </a:extLst>
          </p:cNvPr>
          <p:cNvSpPr txBox="1"/>
          <p:nvPr/>
        </p:nvSpPr>
        <p:spPr>
          <a:xfrm>
            <a:off x="3511943" y="4341017"/>
            <a:ext cx="5613721" cy="1154483"/>
          </a:xfrm>
          <a:prstGeom prst="rect">
            <a:avLst/>
          </a:prstGeom>
          <a:noFill/>
        </p:spPr>
        <p:txBody>
          <a:bodyPr wrap="square">
            <a:spAutoFit/>
          </a:bodyPr>
          <a:lstStyle/>
          <a:p>
            <a:pPr algn="l">
              <a:lnSpc>
                <a:spcPct val="150000"/>
              </a:lnSpc>
            </a:pPr>
            <a:r>
              <a:rPr lang="en-US" sz="1600" b="0" i="0" dirty="0">
                <a:effectLst/>
                <a:latin typeface="Lato Medium"/>
              </a:rPr>
              <a:t>CSGs Campaign Dashboard allows for quick comparison of all campaigns for performance KPIs. This intelligence allows for making decisions to maximize your marketing spend.  </a:t>
            </a:r>
          </a:p>
        </p:txBody>
      </p:sp>
      <p:pic>
        <p:nvPicPr>
          <p:cNvPr id="13" name="Picture 12">
            <a:extLst>
              <a:ext uri="{FF2B5EF4-FFF2-40B4-BE49-F238E27FC236}">
                <a16:creationId xmlns:a16="http://schemas.microsoft.com/office/drawing/2014/main" id="{0EA64E80-0A7F-4F70-9E34-714B1A41A974}"/>
              </a:ext>
            </a:extLst>
          </p:cNvPr>
          <p:cNvPicPr>
            <a:picLocks noChangeAspect="1"/>
          </p:cNvPicPr>
          <p:nvPr/>
        </p:nvPicPr>
        <p:blipFill>
          <a:blip r:embed="rId3"/>
          <a:stretch>
            <a:fillRect/>
          </a:stretch>
        </p:blipFill>
        <p:spPr>
          <a:xfrm>
            <a:off x="-3" y="1523268"/>
            <a:ext cx="12192000" cy="2429700"/>
          </a:xfrm>
          <a:prstGeom prst="rect">
            <a:avLst/>
          </a:prstGeom>
        </p:spPr>
      </p:pic>
      <p:sp>
        <p:nvSpPr>
          <p:cNvPr id="17" name="TextBox 16">
            <a:extLst>
              <a:ext uri="{FF2B5EF4-FFF2-40B4-BE49-F238E27FC236}">
                <a16:creationId xmlns:a16="http://schemas.microsoft.com/office/drawing/2014/main" id="{C206D7BE-DF5F-4BE1-94BE-19127550CCCD}"/>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CAMPAING DASHBOARD</a:t>
            </a:r>
          </a:p>
        </p:txBody>
      </p:sp>
      <p:pic>
        <p:nvPicPr>
          <p:cNvPr id="18" name="Picture 17" descr="Graphical user interface, application&#10;&#10;Description automatically generated">
            <a:extLst>
              <a:ext uri="{FF2B5EF4-FFF2-40B4-BE49-F238E27FC236}">
                <a16:creationId xmlns:a16="http://schemas.microsoft.com/office/drawing/2014/main" id="{09B594BF-653C-4940-8522-121BAE85AB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19" name="Straight Connector 18">
            <a:extLst>
              <a:ext uri="{FF2B5EF4-FFF2-40B4-BE49-F238E27FC236}">
                <a16:creationId xmlns:a16="http://schemas.microsoft.com/office/drawing/2014/main" id="{7DFF4DDC-07DD-48C7-9142-3CD970DACBEB}"/>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ight Triangle 7">
            <a:extLst>
              <a:ext uri="{FF2B5EF4-FFF2-40B4-BE49-F238E27FC236}">
                <a16:creationId xmlns:a16="http://schemas.microsoft.com/office/drawing/2014/main" id="{6C71B55D-5F7A-4C7F-92F4-32451617FD9D}"/>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F7292F7-4A5B-45BB-AAF4-FB93BDEADEF9}"/>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0" name="Flowchart: Alternate Process 9">
            <a:extLst>
              <a:ext uri="{FF2B5EF4-FFF2-40B4-BE49-F238E27FC236}">
                <a16:creationId xmlns:a16="http://schemas.microsoft.com/office/drawing/2014/main" id="{5D114B7E-C7A2-4C7D-AC52-79E212AA5EBA}"/>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1" name="Flowchart: Alternate Process 10">
            <a:extLst>
              <a:ext uri="{FF2B5EF4-FFF2-40B4-BE49-F238E27FC236}">
                <a16:creationId xmlns:a16="http://schemas.microsoft.com/office/drawing/2014/main" id="{3065C5C6-2C8F-48A7-871B-C93C6DCD177C}"/>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16036025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50D2B1B8-B4BA-4C3A-9D41-8B71D66EECCF}"/>
              </a:ext>
            </a:extLst>
          </p:cNvPr>
          <p:cNvSpPr/>
          <p:nvPr/>
        </p:nvSpPr>
        <p:spPr>
          <a:xfrm rot="16200000">
            <a:off x="10946451" y="5613781"/>
            <a:ext cx="717332" cy="178687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extBox 1">
            <a:extLst>
              <a:ext uri="{FF2B5EF4-FFF2-40B4-BE49-F238E27FC236}">
                <a16:creationId xmlns:a16="http://schemas.microsoft.com/office/drawing/2014/main" id="{CF7D8598-8A7F-4E0F-B1F3-85A19A5E5C2F}"/>
              </a:ext>
            </a:extLst>
          </p:cNvPr>
          <p:cNvSpPr txBox="1"/>
          <p:nvPr/>
        </p:nvSpPr>
        <p:spPr>
          <a:xfrm>
            <a:off x="11142342" y="6531986"/>
            <a:ext cx="1041888" cy="307777"/>
          </a:xfrm>
          <a:prstGeom prst="rect">
            <a:avLst/>
          </a:prstGeom>
          <a:noFill/>
        </p:spPr>
        <p:txBody>
          <a:bodyPr wrap="none" rtlCol="0">
            <a:spAutoFit/>
          </a:bodyPr>
          <a:lstStyle/>
          <a:p>
            <a:r>
              <a:rPr lang="en-US" sz="1400" dirty="0"/>
              <a:t>salesintel.ai</a:t>
            </a:r>
          </a:p>
        </p:txBody>
      </p:sp>
      <p:sp>
        <p:nvSpPr>
          <p:cNvPr id="17" name="TextBox 16">
            <a:extLst>
              <a:ext uri="{FF2B5EF4-FFF2-40B4-BE49-F238E27FC236}">
                <a16:creationId xmlns:a16="http://schemas.microsoft.com/office/drawing/2014/main" id="{1F05AC00-584D-4EF1-A02A-B4FC7316B70A}"/>
              </a:ext>
            </a:extLst>
          </p:cNvPr>
          <p:cNvSpPr txBox="1"/>
          <p:nvPr/>
        </p:nvSpPr>
        <p:spPr>
          <a:xfrm>
            <a:off x="0" y="1924398"/>
            <a:ext cx="12198553" cy="646331"/>
          </a:xfrm>
          <a:prstGeom prst="rect">
            <a:avLst/>
          </a:prstGeom>
          <a:noFill/>
        </p:spPr>
        <p:txBody>
          <a:bodyPr wrap="square" rtlCol="0">
            <a:spAutoFit/>
          </a:bodyPr>
          <a:lstStyle/>
          <a:p>
            <a:pPr algn="ctr"/>
            <a:r>
              <a:rPr lang="en-US" sz="3600" dirty="0">
                <a:solidFill>
                  <a:schemeClr val="bg1"/>
                </a:solidFill>
                <a:latin typeface="Lato Medium"/>
              </a:rPr>
              <a:t>How CSGSi supports Sales Organizations?</a:t>
            </a:r>
          </a:p>
        </p:txBody>
      </p:sp>
      <p:cxnSp>
        <p:nvCxnSpPr>
          <p:cNvPr id="21" name="Straight Connector 20">
            <a:extLst>
              <a:ext uri="{FF2B5EF4-FFF2-40B4-BE49-F238E27FC236}">
                <a16:creationId xmlns:a16="http://schemas.microsoft.com/office/drawing/2014/main" id="{D51E883E-D971-463C-AE83-F401047C24D0}"/>
              </a:ext>
            </a:extLst>
          </p:cNvPr>
          <p:cNvCxnSpPr>
            <a:cxnSpLocks/>
          </p:cNvCxnSpPr>
          <p:nvPr/>
        </p:nvCxnSpPr>
        <p:spPr>
          <a:xfrm>
            <a:off x="118241" y="740981"/>
            <a:ext cx="480717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Flowchart: Alternate Process 2">
            <a:extLst>
              <a:ext uri="{FF2B5EF4-FFF2-40B4-BE49-F238E27FC236}">
                <a16:creationId xmlns:a16="http://schemas.microsoft.com/office/drawing/2014/main" id="{17F31702-0B67-4EBC-8964-D21A1B2D3A20}"/>
              </a:ext>
            </a:extLst>
          </p:cNvPr>
          <p:cNvSpPr/>
          <p:nvPr/>
        </p:nvSpPr>
        <p:spPr>
          <a:xfrm flipV="1">
            <a:off x="11264462" y="307509"/>
            <a:ext cx="655754"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0" name="Flowchart: Alternate Process 9">
            <a:extLst>
              <a:ext uri="{FF2B5EF4-FFF2-40B4-BE49-F238E27FC236}">
                <a16:creationId xmlns:a16="http://schemas.microsoft.com/office/drawing/2014/main" id="{A6A6D1C1-CBD3-4FED-8F97-3BEAAD6B250D}"/>
              </a:ext>
            </a:extLst>
          </p:cNvPr>
          <p:cNvSpPr/>
          <p:nvPr/>
        </p:nvSpPr>
        <p:spPr>
          <a:xfrm>
            <a:off x="11425881" y="433431"/>
            <a:ext cx="494335" cy="45719"/>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0" name="TextBox 19">
            <a:extLst>
              <a:ext uri="{FF2B5EF4-FFF2-40B4-BE49-F238E27FC236}">
                <a16:creationId xmlns:a16="http://schemas.microsoft.com/office/drawing/2014/main" id="{381A2E45-0EBE-43CE-9E57-E2C5803EEA9E}"/>
              </a:ext>
            </a:extLst>
          </p:cNvPr>
          <p:cNvSpPr txBox="1"/>
          <p:nvPr/>
        </p:nvSpPr>
        <p:spPr>
          <a:xfrm>
            <a:off x="7770" y="2900222"/>
            <a:ext cx="12198553" cy="3416320"/>
          </a:xfrm>
          <a:prstGeom prst="rect">
            <a:avLst/>
          </a:prstGeom>
          <a:noFill/>
        </p:spPr>
        <p:txBody>
          <a:bodyPr wrap="square" rtlCol="0">
            <a:spAutoFit/>
          </a:bodyPr>
          <a:lstStyle/>
          <a:p>
            <a:pPr algn="ctr"/>
            <a:r>
              <a:rPr lang="en-US" sz="2400" dirty="0">
                <a:solidFill>
                  <a:schemeClr val="bg1">
                    <a:lumMod val="85000"/>
                  </a:schemeClr>
                </a:solidFill>
                <a:latin typeface="Lato Medium"/>
                <a:cs typeface="Segoe UI" panose="020B0502040204020203" pitchFamily="34" charset="0"/>
              </a:rPr>
              <a:t>We understand the complex relationship between Sales and Marketing.</a:t>
            </a:r>
          </a:p>
          <a:p>
            <a:pPr algn="ctr"/>
            <a:r>
              <a:rPr lang="en-US" sz="2400" dirty="0">
                <a:solidFill>
                  <a:schemeClr val="bg1">
                    <a:lumMod val="85000"/>
                  </a:schemeClr>
                </a:solidFill>
                <a:latin typeface="Lato Medium"/>
                <a:cs typeface="Segoe UI" panose="020B0502040204020203" pitchFamily="34" charset="0"/>
              </a:rPr>
              <a:t> </a:t>
            </a:r>
          </a:p>
          <a:p>
            <a:pPr algn="ctr"/>
            <a:r>
              <a:rPr lang="en-US" sz="2400" dirty="0">
                <a:solidFill>
                  <a:schemeClr val="bg1">
                    <a:lumMod val="85000"/>
                  </a:schemeClr>
                </a:solidFill>
                <a:latin typeface="Lato Medium"/>
                <a:cs typeface="Segoe UI" panose="020B0502040204020203" pitchFamily="34" charset="0"/>
              </a:rPr>
              <a:t>Our CSGSi solution is developed to help bridge that gap and provide both organizations maximum value. Our experience has shown Sales organizations require fully developed Sales Insights when receiving leads. CSGSi produces leads with the intelligence required for sellers to act quickly and intelligently to maximize the value of their leads and increase conversion to opportunities. CSGSi produces recordings with prospect Sentiment, fully transcribed conversations and Ai driven Key insights into the buyer accessible from any web interface.</a:t>
            </a:r>
          </a:p>
        </p:txBody>
      </p:sp>
      <p:pic>
        <p:nvPicPr>
          <p:cNvPr id="11" name="Picture 10" descr="Logo&#10;&#10;Description automatically generated">
            <a:extLst>
              <a:ext uri="{FF2B5EF4-FFF2-40B4-BE49-F238E27FC236}">
                <a16:creationId xmlns:a16="http://schemas.microsoft.com/office/drawing/2014/main" id="{E1C1686A-77F7-4091-9213-3618D41C6F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41" y="109062"/>
            <a:ext cx="1598592" cy="512579"/>
          </a:xfrm>
          <a:prstGeom prst="rect">
            <a:avLst/>
          </a:prstGeom>
        </p:spPr>
      </p:pic>
    </p:spTree>
    <p:extLst>
      <p:ext uri="{BB962C8B-B14F-4D97-AF65-F5344CB8AC3E}">
        <p14:creationId xmlns:p14="http://schemas.microsoft.com/office/powerpoint/2010/main" val="2061728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708537-324E-4C6F-B5FE-04FE05903F7E}"/>
              </a:ext>
            </a:extLst>
          </p:cNvPr>
          <p:cNvPicPr>
            <a:picLocks noChangeAspect="1"/>
          </p:cNvPicPr>
          <p:nvPr/>
        </p:nvPicPr>
        <p:blipFill>
          <a:blip r:embed="rId3"/>
          <a:stretch>
            <a:fillRect/>
          </a:stretch>
        </p:blipFill>
        <p:spPr>
          <a:xfrm>
            <a:off x="5728136" y="886807"/>
            <a:ext cx="6065605" cy="5390118"/>
          </a:xfrm>
          <a:prstGeom prst="rect">
            <a:avLst/>
          </a:prstGeom>
        </p:spPr>
      </p:pic>
      <p:sp>
        <p:nvSpPr>
          <p:cNvPr id="6" name="TextBox 5">
            <a:extLst>
              <a:ext uri="{FF2B5EF4-FFF2-40B4-BE49-F238E27FC236}">
                <a16:creationId xmlns:a16="http://schemas.microsoft.com/office/drawing/2014/main" id="{F9FFCB5A-B2E7-4A47-8CB0-64CF3227E3A0}"/>
              </a:ext>
            </a:extLst>
          </p:cNvPr>
          <p:cNvSpPr txBox="1"/>
          <p:nvPr/>
        </p:nvSpPr>
        <p:spPr>
          <a:xfrm>
            <a:off x="289495" y="2440231"/>
            <a:ext cx="3609048" cy="1893147"/>
          </a:xfrm>
          <a:prstGeom prst="rect">
            <a:avLst/>
          </a:prstGeom>
          <a:noFill/>
        </p:spPr>
        <p:txBody>
          <a:bodyPr wrap="square">
            <a:spAutoFit/>
          </a:bodyPr>
          <a:lstStyle/>
          <a:p>
            <a:pPr algn="l">
              <a:lnSpc>
                <a:spcPct val="150000"/>
              </a:lnSpc>
            </a:pPr>
            <a:r>
              <a:rPr lang="en-US" sz="1600" b="0" i="0" dirty="0">
                <a:solidFill>
                  <a:srgbClr val="00B0F0"/>
                </a:solidFill>
                <a:effectLst/>
                <a:latin typeface="Lato Medium"/>
              </a:rPr>
              <a:t>1</a:t>
            </a:r>
            <a:r>
              <a:rPr lang="en-US" sz="1600" b="0" i="0" dirty="0">
                <a:solidFill>
                  <a:schemeClr val="tx1">
                    <a:lumMod val="50000"/>
                    <a:lumOff val="50000"/>
                  </a:schemeClr>
                </a:solidFill>
                <a:effectLst/>
                <a:latin typeface="Lato Medium"/>
              </a:rPr>
              <a:t>: </a:t>
            </a:r>
            <a:r>
              <a:rPr lang="en-US" sz="1600" dirty="0">
                <a:solidFill>
                  <a:schemeClr val="tx1">
                    <a:lumMod val="50000"/>
                    <a:lumOff val="50000"/>
                  </a:schemeClr>
                </a:solidFill>
                <a:latin typeface="Lato Medium"/>
              </a:rPr>
              <a:t>Ai driven Call intelligence</a:t>
            </a:r>
            <a:endParaRPr lang="en-US" sz="1600" b="0" i="0" dirty="0">
              <a:solidFill>
                <a:schemeClr val="tx1">
                  <a:lumMod val="50000"/>
                  <a:lumOff val="50000"/>
                </a:schemeClr>
              </a:solidFill>
              <a:effectLst/>
              <a:latin typeface="Lato Medium"/>
            </a:endParaRPr>
          </a:p>
          <a:p>
            <a:pPr algn="l">
              <a:lnSpc>
                <a:spcPct val="150000"/>
              </a:lnSpc>
            </a:pPr>
            <a:r>
              <a:rPr lang="en-US" sz="1600" dirty="0">
                <a:solidFill>
                  <a:srgbClr val="00B0F0"/>
                </a:solidFill>
                <a:latin typeface="Lato Medium"/>
              </a:rPr>
              <a:t>2</a:t>
            </a:r>
            <a:r>
              <a:rPr lang="en-US" sz="1600" dirty="0">
                <a:solidFill>
                  <a:schemeClr val="tx1">
                    <a:lumMod val="50000"/>
                    <a:lumOff val="50000"/>
                  </a:schemeClr>
                </a:solidFill>
                <a:latin typeface="Lato Medium"/>
              </a:rPr>
              <a:t>: Call transcription</a:t>
            </a:r>
          </a:p>
          <a:p>
            <a:pPr algn="l">
              <a:lnSpc>
                <a:spcPct val="150000"/>
              </a:lnSpc>
            </a:pPr>
            <a:r>
              <a:rPr lang="en-US" sz="1600" b="0" i="0" dirty="0">
                <a:solidFill>
                  <a:srgbClr val="00B0F0"/>
                </a:solidFill>
                <a:effectLst/>
                <a:latin typeface="Lato Medium"/>
              </a:rPr>
              <a:t>3</a:t>
            </a:r>
            <a:r>
              <a:rPr lang="en-US" sz="1600" b="0" i="0" dirty="0">
                <a:solidFill>
                  <a:schemeClr val="tx1">
                    <a:lumMod val="50000"/>
                    <a:lumOff val="50000"/>
                  </a:schemeClr>
                </a:solidFill>
                <a:effectLst/>
                <a:latin typeface="Lato Medium"/>
              </a:rPr>
              <a:t>: Call Recording with Sentiment</a:t>
            </a:r>
          </a:p>
          <a:p>
            <a:pPr algn="l">
              <a:lnSpc>
                <a:spcPct val="150000"/>
              </a:lnSpc>
            </a:pPr>
            <a:r>
              <a:rPr lang="en-US" sz="1600" dirty="0">
                <a:solidFill>
                  <a:srgbClr val="00B0F0"/>
                </a:solidFill>
                <a:latin typeface="Lato Medium"/>
              </a:rPr>
              <a:t>4</a:t>
            </a:r>
            <a:r>
              <a:rPr lang="en-US" sz="1600" dirty="0">
                <a:solidFill>
                  <a:schemeClr val="tx1">
                    <a:lumMod val="50000"/>
                    <a:lumOff val="50000"/>
                  </a:schemeClr>
                </a:solidFill>
                <a:latin typeface="Lato Medium"/>
              </a:rPr>
              <a:t>: KPIs</a:t>
            </a:r>
          </a:p>
          <a:p>
            <a:pPr algn="l">
              <a:lnSpc>
                <a:spcPct val="150000"/>
              </a:lnSpc>
            </a:pPr>
            <a:r>
              <a:rPr lang="en-US" sz="1600" b="0" i="0" dirty="0">
                <a:solidFill>
                  <a:srgbClr val="00B0F0"/>
                </a:solidFill>
                <a:effectLst/>
                <a:latin typeface="Lato Medium"/>
              </a:rPr>
              <a:t>5</a:t>
            </a:r>
            <a:r>
              <a:rPr lang="en-US" sz="1600" b="0" i="0" dirty="0">
                <a:solidFill>
                  <a:schemeClr val="tx1">
                    <a:lumMod val="50000"/>
                    <a:lumOff val="50000"/>
                  </a:schemeClr>
                </a:solidFill>
                <a:effectLst/>
                <a:latin typeface="Lato Medium"/>
              </a:rPr>
              <a:t>: Call Highlights</a:t>
            </a:r>
          </a:p>
        </p:txBody>
      </p:sp>
      <p:sp>
        <p:nvSpPr>
          <p:cNvPr id="7" name="Oval 6">
            <a:extLst>
              <a:ext uri="{FF2B5EF4-FFF2-40B4-BE49-F238E27FC236}">
                <a16:creationId xmlns:a16="http://schemas.microsoft.com/office/drawing/2014/main" id="{E35081AE-84AA-47D8-ABE5-B93697C8541C}"/>
              </a:ext>
            </a:extLst>
          </p:cNvPr>
          <p:cNvSpPr/>
          <p:nvPr/>
        </p:nvSpPr>
        <p:spPr>
          <a:xfrm>
            <a:off x="6393706" y="3017523"/>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4</a:t>
            </a:r>
          </a:p>
        </p:txBody>
      </p:sp>
      <p:sp>
        <p:nvSpPr>
          <p:cNvPr id="8" name="Oval 7">
            <a:extLst>
              <a:ext uri="{FF2B5EF4-FFF2-40B4-BE49-F238E27FC236}">
                <a16:creationId xmlns:a16="http://schemas.microsoft.com/office/drawing/2014/main" id="{05B06A3E-AB69-4736-A5C1-556DF3205BD0}"/>
              </a:ext>
            </a:extLst>
          </p:cNvPr>
          <p:cNvSpPr/>
          <p:nvPr/>
        </p:nvSpPr>
        <p:spPr>
          <a:xfrm>
            <a:off x="7294179" y="5890993"/>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3</a:t>
            </a:r>
          </a:p>
        </p:txBody>
      </p:sp>
      <p:sp>
        <p:nvSpPr>
          <p:cNvPr id="18" name="Oval 17">
            <a:extLst>
              <a:ext uri="{FF2B5EF4-FFF2-40B4-BE49-F238E27FC236}">
                <a16:creationId xmlns:a16="http://schemas.microsoft.com/office/drawing/2014/main" id="{6C085A0E-F560-4E55-BBB3-8BEC460EC9E4}"/>
              </a:ext>
            </a:extLst>
          </p:cNvPr>
          <p:cNvSpPr/>
          <p:nvPr/>
        </p:nvSpPr>
        <p:spPr>
          <a:xfrm>
            <a:off x="10749456" y="2837772"/>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2</a:t>
            </a:r>
          </a:p>
        </p:txBody>
      </p:sp>
      <p:sp>
        <p:nvSpPr>
          <p:cNvPr id="20" name="Oval 19">
            <a:extLst>
              <a:ext uri="{FF2B5EF4-FFF2-40B4-BE49-F238E27FC236}">
                <a16:creationId xmlns:a16="http://schemas.microsoft.com/office/drawing/2014/main" id="{AF362F0C-BB21-4D49-A165-EEDB457123FB}"/>
              </a:ext>
            </a:extLst>
          </p:cNvPr>
          <p:cNvSpPr/>
          <p:nvPr/>
        </p:nvSpPr>
        <p:spPr>
          <a:xfrm>
            <a:off x="10058400" y="886807"/>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1</a:t>
            </a:r>
          </a:p>
        </p:txBody>
      </p:sp>
      <p:pic>
        <p:nvPicPr>
          <p:cNvPr id="22" name="Picture 21">
            <a:extLst>
              <a:ext uri="{FF2B5EF4-FFF2-40B4-BE49-F238E27FC236}">
                <a16:creationId xmlns:a16="http://schemas.microsoft.com/office/drawing/2014/main" id="{E6695302-1868-441F-B1F6-B22DF15B04B9}"/>
              </a:ext>
            </a:extLst>
          </p:cNvPr>
          <p:cNvPicPr>
            <a:picLocks noChangeAspect="1"/>
          </p:cNvPicPr>
          <p:nvPr/>
        </p:nvPicPr>
        <p:blipFill>
          <a:blip r:embed="rId4"/>
          <a:stretch>
            <a:fillRect/>
          </a:stretch>
        </p:blipFill>
        <p:spPr>
          <a:xfrm>
            <a:off x="4024717" y="3243657"/>
            <a:ext cx="1746209" cy="2987589"/>
          </a:xfrm>
          <a:prstGeom prst="rect">
            <a:avLst/>
          </a:prstGeom>
        </p:spPr>
      </p:pic>
      <p:sp>
        <p:nvSpPr>
          <p:cNvPr id="26" name="Oval 25">
            <a:extLst>
              <a:ext uri="{FF2B5EF4-FFF2-40B4-BE49-F238E27FC236}">
                <a16:creationId xmlns:a16="http://schemas.microsoft.com/office/drawing/2014/main" id="{97B1D815-AB6D-4146-B3B5-3961FA95A6D1}"/>
              </a:ext>
            </a:extLst>
          </p:cNvPr>
          <p:cNvSpPr/>
          <p:nvPr/>
        </p:nvSpPr>
        <p:spPr>
          <a:xfrm>
            <a:off x="4686672" y="5714377"/>
            <a:ext cx="559676" cy="52322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5</a:t>
            </a:r>
          </a:p>
        </p:txBody>
      </p:sp>
      <p:sp>
        <p:nvSpPr>
          <p:cNvPr id="21" name="TextBox 20">
            <a:extLst>
              <a:ext uri="{FF2B5EF4-FFF2-40B4-BE49-F238E27FC236}">
                <a16:creationId xmlns:a16="http://schemas.microsoft.com/office/drawing/2014/main" id="{97397704-8BDE-4563-AFBB-9C9CA9C071AB}"/>
              </a:ext>
            </a:extLst>
          </p:cNvPr>
          <p:cNvSpPr txBox="1"/>
          <p:nvPr/>
        </p:nvSpPr>
        <p:spPr>
          <a:xfrm>
            <a:off x="1728995" y="219423"/>
            <a:ext cx="10533950" cy="338554"/>
          </a:xfrm>
          <a:prstGeom prst="rect">
            <a:avLst/>
          </a:prstGeom>
          <a:noFill/>
        </p:spPr>
        <p:txBody>
          <a:bodyPr wrap="square" rtlCol="0">
            <a:spAutoFit/>
          </a:bodyPr>
          <a:lstStyle/>
          <a:p>
            <a:r>
              <a:rPr lang="en-US" sz="1600" dirty="0">
                <a:solidFill>
                  <a:schemeClr val="tx1">
                    <a:lumMod val="65000"/>
                    <a:lumOff val="35000"/>
                  </a:schemeClr>
                </a:solidFill>
                <a:latin typeface="Lato Medium"/>
                <a:cs typeface="Segoe UI" panose="020B0502040204020203" pitchFamily="34" charset="0"/>
              </a:rPr>
              <a:t>  </a:t>
            </a:r>
            <a:r>
              <a:rPr lang="en-US" sz="1600" dirty="0">
                <a:latin typeface="Lato Medium"/>
                <a:cs typeface="Segoe UI" panose="020B0502040204020203" pitchFamily="34" charset="0"/>
              </a:rPr>
              <a:t>CALL INTELLIGENCE</a:t>
            </a:r>
          </a:p>
        </p:txBody>
      </p:sp>
      <p:pic>
        <p:nvPicPr>
          <p:cNvPr id="23" name="Picture 22" descr="Graphical user interface, application&#10;&#10;Description automatically generated">
            <a:extLst>
              <a:ext uri="{FF2B5EF4-FFF2-40B4-BE49-F238E27FC236}">
                <a16:creationId xmlns:a16="http://schemas.microsoft.com/office/drawing/2014/main" id="{33156A22-F184-48B7-80D4-7FD8C8F324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967" y="-679800"/>
            <a:ext cx="2564195" cy="2137000"/>
          </a:xfrm>
          <a:prstGeom prst="rect">
            <a:avLst/>
          </a:prstGeom>
        </p:spPr>
      </p:pic>
      <p:cxnSp>
        <p:nvCxnSpPr>
          <p:cNvPr id="24" name="Straight Connector 23">
            <a:extLst>
              <a:ext uri="{FF2B5EF4-FFF2-40B4-BE49-F238E27FC236}">
                <a16:creationId xmlns:a16="http://schemas.microsoft.com/office/drawing/2014/main" id="{7D8EA587-4F5D-4F95-8244-48C7A2D11317}"/>
              </a:ext>
            </a:extLst>
          </p:cNvPr>
          <p:cNvCxnSpPr>
            <a:cxnSpLocks/>
          </p:cNvCxnSpPr>
          <p:nvPr/>
        </p:nvCxnSpPr>
        <p:spPr>
          <a:xfrm>
            <a:off x="118241" y="740981"/>
            <a:ext cx="4807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ight Triangle 13">
            <a:extLst>
              <a:ext uri="{FF2B5EF4-FFF2-40B4-BE49-F238E27FC236}">
                <a16:creationId xmlns:a16="http://schemas.microsoft.com/office/drawing/2014/main" id="{6BF9BD26-720D-44D5-A127-E6B6B2CAB8A2}"/>
              </a:ext>
            </a:extLst>
          </p:cNvPr>
          <p:cNvSpPr/>
          <p:nvPr/>
        </p:nvSpPr>
        <p:spPr>
          <a:xfrm rot="16200000">
            <a:off x="10946451" y="5612337"/>
            <a:ext cx="717332" cy="17868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4123350-7DD7-4A7A-95B4-EADCD86A136D}"/>
              </a:ext>
            </a:extLst>
          </p:cNvPr>
          <p:cNvSpPr txBox="1"/>
          <p:nvPr/>
        </p:nvSpPr>
        <p:spPr>
          <a:xfrm>
            <a:off x="11142342" y="6524103"/>
            <a:ext cx="1041888" cy="307777"/>
          </a:xfrm>
          <a:prstGeom prst="rect">
            <a:avLst/>
          </a:prstGeom>
          <a:noFill/>
        </p:spPr>
        <p:txBody>
          <a:bodyPr wrap="none" rtlCol="0">
            <a:spAutoFit/>
          </a:bodyPr>
          <a:lstStyle/>
          <a:p>
            <a:r>
              <a:rPr lang="en-US" sz="1400" dirty="0">
                <a:solidFill>
                  <a:schemeClr val="bg1">
                    <a:lumMod val="85000"/>
                  </a:schemeClr>
                </a:solidFill>
              </a:rPr>
              <a:t>salesintel.ai</a:t>
            </a:r>
          </a:p>
        </p:txBody>
      </p:sp>
      <p:sp>
        <p:nvSpPr>
          <p:cNvPr id="16" name="Flowchart: Alternate Process 15">
            <a:extLst>
              <a:ext uri="{FF2B5EF4-FFF2-40B4-BE49-F238E27FC236}">
                <a16:creationId xmlns:a16="http://schemas.microsoft.com/office/drawing/2014/main" id="{123EC9D3-3773-424A-ABA4-57A33B254CC6}"/>
              </a:ext>
            </a:extLst>
          </p:cNvPr>
          <p:cNvSpPr/>
          <p:nvPr/>
        </p:nvSpPr>
        <p:spPr>
          <a:xfrm flipV="1">
            <a:off x="11264462" y="299626"/>
            <a:ext cx="655754"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7" name="Flowchart: Alternate Process 16">
            <a:extLst>
              <a:ext uri="{FF2B5EF4-FFF2-40B4-BE49-F238E27FC236}">
                <a16:creationId xmlns:a16="http://schemas.microsoft.com/office/drawing/2014/main" id="{99388940-293F-4F51-8A52-FE1782D3DA2F}"/>
              </a:ext>
            </a:extLst>
          </p:cNvPr>
          <p:cNvSpPr/>
          <p:nvPr/>
        </p:nvSpPr>
        <p:spPr>
          <a:xfrm>
            <a:off x="11425881" y="425548"/>
            <a:ext cx="494335" cy="45719"/>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189254211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A2D09149F5C7B4384BB23407300B8FA" ma:contentTypeVersion="11" ma:contentTypeDescription="Create a new document." ma:contentTypeScope="" ma:versionID="ecab7ee36c4c7a77cdd52deb669cd388">
  <xsd:schema xmlns:xsd="http://www.w3.org/2001/XMLSchema" xmlns:xs="http://www.w3.org/2001/XMLSchema" xmlns:p="http://schemas.microsoft.com/office/2006/metadata/properties" xmlns:ns2="af0158fc-ae7d-4c1f-8041-4e9b396b4772" xmlns:ns3="4669e562-c453-4128-864f-4d901e374c39" targetNamespace="http://schemas.microsoft.com/office/2006/metadata/properties" ma:root="true" ma:fieldsID="e91cd4912aae6e25add8c56590ec8b3f" ns2:_="" ns3:_="">
    <xsd:import namespace="af0158fc-ae7d-4c1f-8041-4e9b396b4772"/>
    <xsd:import namespace="4669e562-c453-4128-864f-4d901e374c3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f0158fc-ae7d-4c1f-8041-4e9b396b47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669e562-c453-4128-864f-4d901e374c3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4669e562-c453-4128-864f-4d901e374c39">
      <UserInfo>
        <DisplayName>Joel McBreairty</DisplayName>
        <AccountId>772</AccountId>
        <AccountType/>
      </UserInfo>
      <UserInfo>
        <DisplayName>Theresa Garlinghouse</DisplayName>
        <AccountId>948</AccountId>
        <AccountType/>
      </UserInfo>
      <UserInfo>
        <DisplayName>Camren King</DisplayName>
        <AccountId>1216</AccountId>
        <AccountType/>
      </UserInfo>
      <UserInfo>
        <DisplayName>Dave Lovelace</DisplayName>
        <AccountId>415</AccountId>
        <AccountType/>
      </UserInfo>
      <UserInfo>
        <DisplayName>Emily Lynch</DisplayName>
        <AccountId>1241</AccountId>
        <AccountType/>
      </UserInfo>
      <UserInfo>
        <DisplayName>Ian L. McAlister</DisplayName>
        <AccountId>29</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722F1DC-A4D0-426E-AAC7-ADF1C99441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f0158fc-ae7d-4c1f-8041-4e9b396b4772"/>
    <ds:schemaRef ds:uri="4669e562-c453-4128-864f-4d901e374c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5E3DDE7-BFCF-470B-B832-CC6A2D7187BB}">
  <ds:schemaRefs>
    <ds:schemaRef ds:uri="http://schemas.microsoft.com/office/2006/metadata/properties"/>
    <ds:schemaRef ds:uri="http://schemas.microsoft.com/office/infopath/2007/PartnerControls"/>
    <ds:schemaRef ds:uri="4669e562-c453-4128-864f-4d901e374c39"/>
  </ds:schemaRefs>
</ds:datastoreItem>
</file>

<file path=customXml/itemProps3.xml><?xml version="1.0" encoding="utf-8"?>
<ds:datastoreItem xmlns:ds="http://schemas.openxmlformats.org/officeDocument/2006/customXml" ds:itemID="{5DF9FFE2-0EF7-47FC-ADC4-DE7E6FAD7E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3492</TotalTime>
  <Words>865</Words>
  <Application>Microsoft Office PowerPoint</Application>
  <PresentationFormat>Widescreen</PresentationFormat>
  <Paragraphs>209</Paragraphs>
  <Slides>28</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Calibri Light</vt:lpstr>
      <vt:lpstr>Lato Medium</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Ian McAlister</dc:creator>
  <cp:lastModifiedBy>Ian McAlister</cp:lastModifiedBy>
  <cp:revision>2</cp:revision>
  <dcterms:created xsi:type="dcterms:W3CDTF">2021-01-13T17:47:34Z</dcterms:created>
  <dcterms:modified xsi:type="dcterms:W3CDTF">2021-01-18T21:45:46Z</dcterms:modified>
</cp:coreProperties>
</file>