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1772" r:id="rId5"/>
    <p:sldId id="4961" r:id="rId6"/>
    <p:sldId id="4960" r:id="rId7"/>
    <p:sldId id="1773" r:id="rId8"/>
    <p:sldId id="4962" r:id="rId9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elle Pettersen" initials="EP" lastIdx="4" clrIdx="0">
    <p:extLst>
      <p:ext uri="{19B8F6BF-5375-455C-9EA6-DF929625EA0E}">
        <p15:presenceInfo xmlns:p15="http://schemas.microsoft.com/office/powerpoint/2012/main" userId="S::ep@profitbase.no::fc06a9fe-6438-4b0f-9852-bc2d9d9033d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B1CB1F-1733-DEA2-46D3-B6136B03BBBD}" v="34" dt="2020-12-15T07:31:23.396"/>
    <p1510:client id="{53C7B8A0-0060-45B2-AC94-BB0DAC63AB1C}" v="8" dt="2020-12-14T15:05:40.3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3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43F5D23-EB2D-4F34-8316-D28BC64B76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2816BF47-0977-4CC9-86BC-B53D43E0A4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3F2F5CE-DAE4-4741-A4C2-9FF40B9A2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FEF761E-8EE7-4F1A-91A8-D138D691E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3F033F4-29BC-4C45-9A93-D4DA1FCB9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90958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57B7573-DE49-48B6-B50A-B46A61623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6363C95D-1873-4A65-A00C-ACAC0F915E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8F18CDB-FB5C-489D-878F-A770D9FF7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C465B52-FDFB-4FDC-BD94-08D51429C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E5A39A7-4F01-4FB1-9FE9-16F31F438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56239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B35FDD79-52E7-48FB-A84F-05E7A04D06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8104747B-2870-4EE9-BB90-FF28181DC7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1098762-4E44-4102-A15D-4305A459C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83C73AD-069D-40CA-988C-89883E921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2DAB217-52ED-4A67-94CB-16BC3D223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15847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D25B20D-2C24-49BE-AC3C-9F6022EB3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8F224E6-DF81-4A19-9569-0BB62246A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A56E8EB-046C-45D5-AB3F-F2E699942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8D07B9B-188B-4517-8471-71B869A5C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83FD63E-C2DD-43A9-9326-4391C9D2C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14993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E85CAC0-3A09-4926-9C14-D044FE559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3FF7813-3D14-4FF6-A9DA-D89CE799AD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F2C31B6-991D-47DB-9891-831EBCD1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243900C-A2BE-4EEE-AD25-22D832C71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74B06BF-1032-4048-A2F1-834174043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45515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84D9CB3-9686-491F-9F2A-EBFFE3FA3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71C05E3-32CE-4C0B-835E-9BC01435A2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B706889D-4265-4885-A8DC-0F07CCE01B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C1EDF61E-BE70-4877-8733-B19C23D15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C439138-6DBB-40F2-8588-F9ECFFD0F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6A16C484-1447-4232-8752-E645D34C8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16015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8242CBF-4E7F-4E2A-84E3-D4C4C010C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393FAFA-EEBA-4EB5-AC31-C06C99A804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75DAC696-3800-494F-B61E-8D08DD9216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F4AD5AB8-8E5B-40AB-9E9D-CADA02D9DF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D69AA7B5-5A22-4345-8A09-938584BF7F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9FCD65AF-0228-41DF-933E-DE1E5F8A4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E7373B74-FE1C-499D-A03B-A6321939F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AACA8186-2DCC-4CC7-B3CF-53A6F6C3C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90951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564E8C7-DF85-4124-BC5C-2A6B58CCE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A80DD781-FA24-46D2-AA0C-56820A8F0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4A45D7DE-C1A8-481E-A71E-6041212EB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2BA6D203-ED91-4E72-98BE-7FFD6900D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8605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6052A869-3728-46E0-8969-163865A80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0E5034D-667C-407E-8C8D-9729002FB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4AC5C9E1-DDA5-4897-9C8A-1C183BAE6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19660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8F7D31F-C6B6-4FBB-8BE8-DD78D9632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58A006BA-D93A-4539-AEFD-150777805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DB78189-9AFC-4FBA-A0C8-45607DE4CA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8C45929-4F4A-4374-9475-541A4E69A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BBEF8450-6884-403A-978F-7A1EB462C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F46D9A60-39FB-4F51-946D-67CE5CC4F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88503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B72907F-04F1-4E37-90CC-468878967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2E015ED9-5FFC-41C8-8E6E-70D00D3F1E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8149DC0-1F23-4D84-9631-A790502C3E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61D9C2AD-3730-4813-8FDD-3015F7041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C95E41A5-32B0-46D0-8CB3-7307EEEA4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90765BDB-BB22-4ED1-A7E0-F36F93273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18610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D95D9EBF-F2BD-4BAB-AE1B-FCD7F2876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3DDAD77-7ABA-4B99-89CB-4E0C60F2B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444251F4-8E6F-4B91-9951-8AA2D326D8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CB2D4-DB9F-411B-8D0D-75C11002C40C}" type="datetimeFigureOut">
              <a:rPr lang="nb-NO" smtClean="0"/>
              <a:t>17.12.2020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9F51E20D-C0E9-47A2-B092-C669CCF61C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3F004C3-98D8-45F0-A32D-C6B5267370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2F866-0E51-499D-99D8-6667392062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76826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e 22">
            <a:extLst>
              <a:ext uri="{FF2B5EF4-FFF2-40B4-BE49-F238E27FC236}">
                <a16:creationId xmlns:a16="http://schemas.microsoft.com/office/drawing/2014/main" id="{EB7D1F24-5E0A-41BD-940D-68AF7780A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2031"/>
            <a:ext cx="121920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5508" y="429067"/>
            <a:ext cx="14384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7366B"/>
                </a:solidFill>
                <a:effectLst/>
                <a:uLnTx/>
                <a:uFillTx/>
                <a:latin typeface="Montserrat SemiBold" panose="00000700000000000000" pitchFamily="2" charset="0"/>
              </a:rPr>
              <a:t>Values</a:t>
            </a:r>
          </a:p>
        </p:txBody>
      </p:sp>
      <p:sp>
        <p:nvSpPr>
          <p:cNvPr id="5" name="Rectangle 60">
            <a:extLst>
              <a:ext uri="{FF2B5EF4-FFF2-40B4-BE49-F238E27FC236}">
                <a16:creationId xmlns:a16="http://schemas.microsoft.com/office/drawing/2014/main" id="{46F6DA28-7D87-49CA-895A-B775E385C452}"/>
              </a:ext>
            </a:extLst>
          </p:cNvPr>
          <p:cNvSpPr/>
          <p:nvPr/>
        </p:nvSpPr>
        <p:spPr>
          <a:xfrm>
            <a:off x="445508" y="1526019"/>
            <a:ext cx="719354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 SemiBold" panose="00000700000000000000" pitchFamily="2" charset="0"/>
              </a:rPr>
              <a:t>Exceed expectations: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You establish a good understanding of current expectations.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You provide helpful, honest, and timely feedback.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You deliver impressive quality.</a:t>
            </a:r>
          </a:p>
          <a:p>
            <a:pPr algn="l">
              <a:lnSpc>
                <a:spcPct val="150000"/>
              </a:lnSpc>
            </a:pPr>
            <a:endParaRPr lang="en-US" sz="1600" b="0" i="0" u="none" strike="noStrike" dirty="0">
              <a:solidFill>
                <a:srgbClr val="333E48"/>
              </a:solidFill>
              <a:effectLst/>
              <a:latin typeface="Montserrat" panose="00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 SemiBold" panose="00000700000000000000" pitchFamily="2" charset="0"/>
              </a:rPr>
              <a:t>Execute with passion: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You embrace change.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You seek innovative solutions.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You inspire others with your actions and attitudes. 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You care about success. 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You are confident and humble.</a:t>
            </a:r>
          </a:p>
          <a:p>
            <a:pPr algn="l"/>
            <a:endParaRPr lang="en-US" b="0" i="0" u="none" strike="noStrike" dirty="0">
              <a:solidFill>
                <a:srgbClr val="333E48"/>
              </a:solidFill>
              <a:effectLst/>
              <a:latin typeface="National2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DE880F-DE88-4735-A441-A4C35F8324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2922"/>
            <a:ext cx="114537" cy="618619"/>
          </a:xfrm>
          <a:prstGeom prst="rect">
            <a:avLst/>
          </a:prstGeom>
        </p:spPr>
      </p:pic>
      <p:pic>
        <p:nvPicPr>
          <p:cNvPr id="10" name="Bilde 9" descr="Et bilde som inneholder tegning&#10;&#10;Automatisk generert beskrivelse">
            <a:extLst>
              <a:ext uri="{FF2B5EF4-FFF2-40B4-BE49-F238E27FC236}">
                <a16:creationId xmlns:a16="http://schemas.microsoft.com/office/drawing/2014/main" id="{F1B2DE32-8292-4823-808C-A4F8D90705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6613" y="6503828"/>
            <a:ext cx="1112645" cy="258540"/>
          </a:xfrm>
          <a:prstGeom prst="rect">
            <a:avLst/>
          </a:prstGeom>
        </p:spPr>
      </p:pic>
      <p:sp>
        <p:nvSpPr>
          <p:cNvPr id="8" name="TekstSylinder 7">
            <a:extLst>
              <a:ext uri="{FF2B5EF4-FFF2-40B4-BE49-F238E27FC236}">
                <a16:creationId xmlns:a16="http://schemas.microsoft.com/office/drawing/2014/main" id="{AC53692D-5595-4F2F-8F21-C1A997E69BC7}"/>
              </a:ext>
            </a:extLst>
          </p:cNvPr>
          <p:cNvSpPr txBox="1"/>
          <p:nvPr/>
        </p:nvSpPr>
        <p:spPr>
          <a:xfrm>
            <a:off x="6935248" y="1531686"/>
            <a:ext cx="5474418" cy="189731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 SemiBold"/>
              </a:rPr>
              <a:t>Empower each other</a:t>
            </a:r>
            <a:r>
              <a:rPr lang="en-US" sz="1600" dirty="0">
                <a:solidFill>
                  <a:srgbClr val="333E48"/>
                </a:solidFill>
                <a:latin typeface="Montserrat SemiBold"/>
              </a:rPr>
              <a:t>:</a:t>
            </a:r>
            <a:br>
              <a:rPr lang="en-US" sz="1600" b="0" i="0" u="none" strike="noStrike" dirty="0"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•      You </a:t>
            </a:r>
            <a:r>
              <a:rPr lang="en-US" sz="1600" dirty="0">
                <a:solidFill>
                  <a:srgbClr val="333E48"/>
                </a:solidFill>
                <a:latin typeface="Montserrat"/>
              </a:rPr>
              <a:t>are available</a:t>
            </a: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 to help colleagues.</a:t>
            </a:r>
            <a:br>
              <a:rPr lang="en-US" sz="1600" b="0" i="0" u="none" strike="noStrike" dirty="0"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•      You are open-minded.</a:t>
            </a:r>
            <a:br>
              <a:rPr lang="en-US" sz="1600" b="0" i="0" u="none" strike="noStrike" dirty="0"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•      You seek and share information proactively.</a:t>
            </a:r>
            <a:br>
              <a:rPr lang="en-US" sz="1600" b="0" i="0" u="none" strike="noStrike" dirty="0"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•      Your respect others’ time.</a:t>
            </a:r>
          </a:p>
        </p:txBody>
      </p:sp>
    </p:spTree>
    <p:extLst>
      <p:ext uri="{BB962C8B-B14F-4D97-AF65-F5344CB8AC3E}">
        <p14:creationId xmlns:p14="http://schemas.microsoft.com/office/powerpoint/2010/main" val="3457025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e 22">
            <a:extLst>
              <a:ext uri="{FF2B5EF4-FFF2-40B4-BE49-F238E27FC236}">
                <a16:creationId xmlns:a16="http://schemas.microsoft.com/office/drawing/2014/main" id="{EB7D1F24-5E0A-41BD-940D-68AF7780A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2031"/>
            <a:ext cx="121920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5508" y="429067"/>
            <a:ext cx="14384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7366B"/>
                </a:solidFill>
                <a:effectLst/>
                <a:uLnTx/>
                <a:uFillTx/>
                <a:latin typeface="Montserrat SemiBold" panose="00000700000000000000" pitchFamily="2" charset="0"/>
              </a:rPr>
              <a:t>Values</a:t>
            </a:r>
          </a:p>
        </p:txBody>
      </p:sp>
      <p:sp>
        <p:nvSpPr>
          <p:cNvPr id="5" name="Rectangle 60">
            <a:extLst>
              <a:ext uri="{FF2B5EF4-FFF2-40B4-BE49-F238E27FC236}">
                <a16:creationId xmlns:a16="http://schemas.microsoft.com/office/drawing/2014/main" id="{46F6DA28-7D87-49CA-895A-B775E385C452}"/>
              </a:ext>
            </a:extLst>
          </p:cNvPr>
          <p:cNvSpPr/>
          <p:nvPr/>
        </p:nvSpPr>
        <p:spPr>
          <a:xfrm>
            <a:off x="445508" y="1526019"/>
            <a:ext cx="719354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 SemiBold" panose="00000700000000000000" pitchFamily="2" charset="0"/>
              </a:rPr>
              <a:t>Exceed expectations: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We establish a good understanding of current expectations.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We provide helpful, honest, and timely feedback.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We deliver impressive quality.</a:t>
            </a:r>
          </a:p>
          <a:p>
            <a:pPr algn="l">
              <a:lnSpc>
                <a:spcPct val="150000"/>
              </a:lnSpc>
            </a:pPr>
            <a:endParaRPr lang="en-US" sz="1600" b="0" i="0" u="none" strike="noStrike" dirty="0">
              <a:solidFill>
                <a:srgbClr val="333E48"/>
              </a:solidFill>
              <a:effectLst/>
              <a:latin typeface="Montserrat" panose="00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 SemiBold" panose="00000700000000000000" pitchFamily="2" charset="0"/>
              </a:rPr>
              <a:t>Execute with passion: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We embrace change.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We seek innovative solutions.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We inspire others with your actions and attitudes. 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We care about success. </a:t>
            </a:r>
            <a:b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•      We are confident and humble.</a:t>
            </a:r>
          </a:p>
          <a:p>
            <a:pPr algn="l"/>
            <a:endParaRPr lang="en-US" b="0" i="0" u="none" strike="noStrike" dirty="0">
              <a:solidFill>
                <a:srgbClr val="333E48"/>
              </a:solidFill>
              <a:effectLst/>
              <a:latin typeface="National2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DE880F-DE88-4735-A441-A4C35F8324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2922"/>
            <a:ext cx="114537" cy="618619"/>
          </a:xfrm>
          <a:prstGeom prst="rect">
            <a:avLst/>
          </a:prstGeom>
        </p:spPr>
      </p:pic>
      <p:pic>
        <p:nvPicPr>
          <p:cNvPr id="10" name="Bilde 9" descr="Et bilde som inneholder tegning&#10;&#10;Automatisk generert beskrivelse">
            <a:extLst>
              <a:ext uri="{FF2B5EF4-FFF2-40B4-BE49-F238E27FC236}">
                <a16:creationId xmlns:a16="http://schemas.microsoft.com/office/drawing/2014/main" id="{F1B2DE32-8292-4823-808C-A4F8D90705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6613" y="6503828"/>
            <a:ext cx="1112645" cy="258540"/>
          </a:xfrm>
          <a:prstGeom prst="rect">
            <a:avLst/>
          </a:prstGeom>
        </p:spPr>
      </p:pic>
      <p:sp>
        <p:nvSpPr>
          <p:cNvPr id="8" name="TekstSylinder 7">
            <a:extLst>
              <a:ext uri="{FF2B5EF4-FFF2-40B4-BE49-F238E27FC236}">
                <a16:creationId xmlns:a16="http://schemas.microsoft.com/office/drawing/2014/main" id="{AC53692D-5595-4F2F-8F21-C1A997E69BC7}"/>
              </a:ext>
            </a:extLst>
          </p:cNvPr>
          <p:cNvSpPr txBox="1"/>
          <p:nvPr/>
        </p:nvSpPr>
        <p:spPr>
          <a:xfrm>
            <a:off x="6935248" y="1531686"/>
            <a:ext cx="5474418" cy="189731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 SemiBold"/>
              </a:rPr>
              <a:t>Empower each other</a:t>
            </a:r>
            <a:r>
              <a:rPr lang="en-US" sz="1600" dirty="0">
                <a:solidFill>
                  <a:srgbClr val="333E48"/>
                </a:solidFill>
                <a:latin typeface="Montserrat SemiBold"/>
              </a:rPr>
              <a:t>:</a:t>
            </a:r>
            <a:br>
              <a:rPr lang="en-US" sz="1600" b="0" i="0" u="none" strike="noStrike" dirty="0"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•      </a:t>
            </a: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We</a:t>
            </a: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 </a:t>
            </a:r>
            <a:r>
              <a:rPr lang="en-US" sz="1600" dirty="0">
                <a:solidFill>
                  <a:srgbClr val="333E48"/>
                </a:solidFill>
                <a:latin typeface="Montserrat"/>
              </a:rPr>
              <a:t>are available</a:t>
            </a: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 to help colleagues.</a:t>
            </a:r>
            <a:br>
              <a:rPr lang="en-US" sz="1600" b="0" i="0" u="none" strike="noStrike" dirty="0"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•      </a:t>
            </a: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We</a:t>
            </a: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 are open-minded.</a:t>
            </a:r>
            <a:br>
              <a:rPr lang="en-US" sz="1600" b="0" i="0" u="none" strike="noStrike" dirty="0"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•      </a:t>
            </a: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We </a:t>
            </a: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seek and share information proactively.</a:t>
            </a:r>
            <a:br>
              <a:rPr lang="en-US" sz="1600" b="0" i="0" u="none" strike="noStrike" dirty="0">
                <a:effectLst/>
                <a:latin typeface="Montserrat" panose="00000500000000000000" pitchFamily="2" charset="0"/>
              </a:rPr>
            </a:b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•      </a:t>
            </a: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 panose="00000500000000000000" pitchFamily="2" charset="0"/>
              </a:rPr>
              <a:t>We</a:t>
            </a:r>
            <a:r>
              <a:rPr lang="en-US" sz="1600" b="0" i="0" u="none" strike="noStrike" dirty="0">
                <a:solidFill>
                  <a:srgbClr val="333E48"/>
                </a:solidFill>
                <a:effectLst/>
                <a:latin typeface="Montserrat"/>
              </a:rPr>
              <a:t> respect others’ time.</a:t>
            </a:r>
          </a:p>
        </p:txBody>
      </p:sp>
    </p:spTree>
    <p:extLst>
      <p:ext uri="{BB962C8B-B14F-4D97-AF65-F5344CB8AC3E}">
        <p14:creationId xmlns:p14="http://schemas.microsoft.com/office/powerpoint/2010/main" val="674703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5508" y="429067"/>
            <a:ext cx="1452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7366B"/>
                </a:solidFill>
                <a:effectLst/>
                <a:uLnTx/>
                <a:uFillTx/>
                <a:latin typeface="Montserrat SemiBold" panose="00000700000000000000" pitchFamily="2" charset="0"/>
              </a:rPr>
              <a:t>Slogan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DE880F-DE88-4735-A441-A4C35F832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2922"/>
            <a:ext cx="114537" cy="618619"/>
          </a:xfrm>
          <a:prstGeom prst="rect">
            <a:avLst/>
          </a:prstGeom>
        </p:spPr>
      </p:pic>
      <p:grpSp>
        <p:nvGrpSpPr>
          <p:cNvPr id="26" name="Gruppe 25">
            <a:extLst>
              <a:ext uri="{FF2B5EF4-FFF2-40B4-BE49-F238E27FC236}">
                <a16:creationId xmlns:a16="http://schemas.microsoft.com/office/drawing/2014/main" id="{9AE21090-6465-467B-AC82-ED1CCAA38753}"/>
              </a:ext>
            </a:extLst>
          </p:cNvPr>
          <p:cNvGrpSpPr/>
          <p:nvPr/>
        </p:nvGrpSpPr>
        <p:grpSpPr>
          <a:xfrm>
            <a:off x="0" y="6312031"/>
            <a:ext cx="12192000" cy="609600"/>
            <a:chOff x="0" y="6312031"/>
            <a:chExt cx="12192000" cy="609600"/>
          </a:xfrm>
        </p:grpSpPr>
        <p:pic>
          <p:nvPicPr>
            <p:cNvPr id="27" name="Bilde 26">
              <a:extLst>
                <a:ext uri="{FF2B5EF4-FFF2-40B4-BE49-F238E27FC236}">
                  <a16:creationId xmlns:a16="http://schemas.microsoft.com/office/drawing/2014/main" id="{AA7B4A53-DBC8-4077-89AD-29066308D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312031"/>
              <a:ext cx="12192000" cy="609600"/>
            </a:xfrm>
            <a:prstGeom prst="rect">
              <a:avLst/>
            </a:prstGeom>
          </p:spPr>
        </p:pic>
        <p:pic>
          <p:nvPicPr>
            <p:cNvPr id="28" name="Bilde 27" descr="Et bilde som inneholder tegning&#10;&#10;Automatisk generert beskrivelse">
              <a:extLst>
                <a:ext uri="{FF2B5EF4-FFF2-40B4-BE49-F238E27FC236}">
                  <a16:creationId xmlns:a16="http://schemas.microsoft.com/office/drawing/2014/main" id="{862A5725-7269-4148-8D52-6D6CAC4A9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2676" y="6504338"/>
              <a:ext cx="1128490" cy="262222"/>
            </a:xfrm>
            <a:prstGeom prst="rect">
              <a:avLst/>
            </a:prstGeom>
          </p:spPr>
        </p:pic>
      </p:grpSp>
      <p:sp>
        <p:nvSpPr>
          <p:cNvPr id="16" name="Rectangle 60">
            <a:extLst>
              <a:ext uri="{FF2B5EF4-FFF2-40B4-BE49-F238E27FC236}">
                <a16:creationId xmlns:a16="http://schemas.microsoft.com/office/drawing/2014/main" id="{989EC660-B853-48E6-BC9C-1114B19E8C90}"/>
              </a:ext>
            </a:extLst>
          </p:cNvPr>
          <p:cNvSpPr/>
          <p:nvPr/>
        </p:nvSpPr>
        <p:spPr>
          <a:xfrm>
            <a:off x="0" y="2181543"/>
            <a:ext cx="12192000" cy="124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buClr>
                <a:srgbClr val="197594"/>
              </a:buClr>
              <a:buSzTx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474A4D"/>
                </a:solidFill>
                <a:effectLst/>
                <a:uLnTx/>
                <a:uFillTx/>
                <a:latin typeface="Montserrat SemiBold" panose="00000700000000000000" pitchFamily="2" charset="0"/>
                <a:cs typeface="Arial" panose="020B0604020202020204" pitchFamily="34" charset="0"/>
              </a:rPr>
              <a:t>Better Decisions Faster</a:t>
            </a:r>
          </a:p>
        </p:txBody>
      </p:sp>
    </p:spTree>
    <p:extLst>
      <p:ext uri="{BB962C8B-B14F-4D97-AF65-F5344CB8AC3E}">
        <p14:creationId xmlns:p14="http://schemas.microsoft.com/office/powerpoint/2010/main" val="1604845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0">
            <a:extLst>
              <a:ext uri="{FF2B5EF4-FFF2-40B4-BE49-F238E27FC236}">
                <a16:creationId xmlns:a16="http://schemas.microsoft.com/office/drawing/2014/main" id="{46F6DA28-7D87-49CA-895A-B775E385C452}"/>
              </a:ext>
            </a:extLst>
          </p:cNvPr>
          <p:cNvSpPr/>
          <p:nvPr/>
        </p:nvSpPr>
        <p:spPr>
          <a:xfrm>
            <a:off x="2925261" y="1919292"/>
            <a:ext cx="8773253" cy="306083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50000"/>
              </a:lnSpc>
              <a:buClr>
                <a:srgbClr val="197594"/>
              </a:buClr>
              <a:defRPr/>
            </a:pPr>
            <a:r>
              <a:rPr kumimoji="0" lang="nb-NO" sz="2800" b="1" i="0" u="none" strike="noStrike" kern="1200" cap="none" spc="0" normalizeH="0" noProof="0" dirty="0">
                <a:ln>
                  <a:noFill/>
                </a:ln>
                <a:solidFill>
                  <a:srgbClr val="F2994A"/>
                </a:solidFill>
                <a:effectLst/>
                <a:uLnTx/>
                <a:uFillTx/>
                <a:latin typeface="Montserrat Medium"/>
                <a:cs typeface="Calibri"/>
              </a:rPr>
              <a:t>« </a:t>
            </a:r>
            <a:r>
              <a:rPr lang="en-US" sz="2400" dirty="0">
                <a:solidFill>
                  <a:srgbClr val="474A4D"/>
                </a:solidFill>
                <a:effectLst/>
                <a:latin typeface="Montserrat Medium"/>
                <a:ea typeface="Calibri" panose="020F0502020204030204" pitchFamily="34" charset="0"/>
                <a:cs typeface="Times New Roman"/>
              </a:rPr>
              <a:t>Our vision is to make a difference for our customers through our highly </a:t>
            </a:r>
            <a:r>
              <a:rPr lang="en-US" sz="2400" dirty="0">
                <a:solidFill>
                  <a:srgbClr val="474A4D"/>
                </a:solidFill>
                <a:latin typeface="Montserrat Medium"/>
                <a:ea typeface="Calibri" panose="020F0502020204030204" pitchFamily="34" charset="0"/>
                <a:cs typeface="Times New Roman"/>
              </a:rPr>
              <a:t>customizable solutions</a:t>
            </a:r>
            <a:r>
              <a:rPr lang="en-US" sz="2400" dirty="0">
                <a:solidFill>
                  <a:srgbClr val="474A4D"/>
                </a:solidFill>
                <a:effectLst/>
                <a:latin typeface="Montserrat Medium"/>
                <a:ea typeface="Calibri" panose="020F0502020204030204" pitchFamily="34" charset="0"/>
                <a:cs typeface="Times New Roman"/>
              </a:rPr>
              <a:t> for planning, execution, and analysis. </a:t>
            </a:r>
            <a:r>
              <a:rPr lang="en-US" sz="2400" dirty="0">
                <a:solidFill>
                  <a:srgbClr val="474A4D"/>
                </a:solidFill>
                <a:latin typeface="Montserrat Medium"/>
                <a:ea typeface="Calibri" panose="020F0502020204030204" pitchFamily="34" charset="0"/>
                <a:cs typeface="Times New Roman"/>
              </a:rPr>
              <a:t>It’s l</a:t>
            </a:r>
            <a:r>
              <a:rPr lang="en-US" sz="2400" dirty="0">
                <a:solidFill>
                  <a:srgbClr val="474A4D"/>
                </a:solidFill>
                <a:effectLst/>
                <a:latin typeface="Montserrat Medium"/>
                <a:ea typeface="Calibri" panose="020F0502020204030204" pitchFamily="34" charset="0"/>
                <a:cs typeface="Times New Roman"/>
              </a:rPr>
              <a:t>ess about the software itself and more about customer success. Make </a:t>
            </a:r>
            <a:r>
              <a:rPr lang="en-US" sz="2400" b="1" dirty="0">
                <a:solidFill>
                  <a:srgbClr val="474A4D"/>
                </a:solidFill>
                <a:effectLst/>
                <a:latin typeface="Montserrat Medium"/>
                <a:ea typeface="Calibri" panose="020F0502020204030204" pitchFamily="34" charset="0"/>
                <a:cs typeface="Times New Roman"/>
              </a:rPr>
              <a:t>better decisions faster </a:t>
            </a:r>
            <a:r>
              <a:rPr lang="en-US" sz="2400" dirty="0">
                <a:solidFill>
                  <a:srgbClr val="474A4D"/>
                </a:solidFill>
                <a:effectLst/>
                <a:latin typeface="Montserrat Medium"/>
                <a:ea typeface="Calibri" panose="020F0502020204030204" pitchFamily="34" charset="0"/>
                <a:cs typeface="Times New Roman"/>
              </a:rPr>
              <a:t>with Profitbase. </a:t>
            </a:r>
            <a:r>
              <a:rPr kumimoji="0" lang="nb-NO" sz="2800" b="1" i="0" u="none" strike="noStrike" kern="1200" cap="none" spc="0" normalizeH="0" noProof="0" dirty="0">
                <a:ln>
                  <a:noFill/>
                </a:ln>
                <a:solidFill>
                  <a:srgbClr val="F2994A"/>
                </a:solidFill>
                <a:effectLst/>
                <a:uLnTx/>
                <a:uFillTx/>
                <a:latin typeface="Montserrat Medium"/>
                <a:cs typeface="Calibri"/>
              </a:rPr>
              <a:t>»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197594"/>
              </a:buClr>
              <a:buSzTx/>
              <a:tabLst/>
              <a:defRPr/>
            </a:pPr>
            <a:r>
              <a:rPr lang="nb-NO" sz="2000" dirty="0">
                <a:solidFill>
                  <a:srgbClr val="474A4D"/>
                </a:solidFill>
                <a:latin typeface="Montserrat SemiBold" panose="00000700000000000000" pitchFamily="2" charset="0"/>
                <a:cs typeface="Calibri" panose="020F0502020204030204" pitchFamily="34" charset="0"/>
              </a:rPr>
              <a:t>Stig Roar Sandvik</a:t>
            </a:r>
            <a:r>
              <a:rPr lang="nb-NO" sz="2000" dirty="0">
                <a:solidFill>
                  <a:srgbClr val="474A4D"/>
                </a:solidFill>
                <a:latin typeface="Montserrat Medium" panose="00000600000000000000" pitchFamily="2" charset="0"/>
                <a:cs typeface="Calibri" panose="020F0502020204030204" pitchFamily="34" charset="0"/>
              </a:rPr>
              <a:t>, CEO Profitbase </a:t>
            </a:r>
            <a:endParaRPr kumimoji="0" lang="nb-NO" sz="2000" b="0" i="0" u="none" strike="noStrike" kern="1200" cap="none" spc="0" normalizeH="0" noProof="0" dirty="0">
              <a:ln>
                <a:noFill/>
              </a:ln>
              <a:solidFill>
                <a:srgbClr val="474A4D"/>
              </a:solidFill>
              <a:effectLst/>
              <a:uLnTx/>
              <a:uFillTx/>
              <a:latin typeface="Montserrat Medium" panose="00000600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1434F61-0455-4103-86D7-98A09BC6F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2031"/>
            <a:ext cx="12192000" cy="609600"/>
          </a:xfrm>
          <a:prstGeom prst="rect">
            <a:avLst/>
          </a:prstGeom>
        </p:spPr>
      </p:pic>
      <p:pic>
        <p:nvPicPr>
          <p:cNvPr id="11" name="Bilde 10" descr="Et bilde som inneholder tegning&#10;&#10;Automatisk generert beskrivelse">
            <a:extLst>
              <a:ext uri="{FF2B5EF4-FFF2-40B4-BE49-F238E27FC236}">
                <a16:creationId xmlns:a16="http://schemas.microsoft.com/office/drawing/2014/main" id="{78EA9614-753E-449D-9EB0-CA9B950EC3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6613" y="6503828"/>
            <a:ext cx="1112645" cy="258540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1BE3B6D5-6004-4651-AFE4-0ABCE72F577A}"/>
              </a:ext>
            </a:extLst>
          </p:cNvPr>
          <p:cNvSpPr/>
          <p:nvPr/>
        </p:nvSpPr>
        <p:spPr>
          <a:xfrm>
            <a:off x="445508" y="429067"/>
            <a:ext cx="13660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7366B"/>
                </a:solidFill>
                <a:effectLst/>
                <a:uLnTx/>
                <a:uFillTx/>
                <a:latin typeface="Montserrat SemiBold" panose="00000700000000000000" pitchFamily="2" charset="0"/>
              </a:rPr>
              <a:t>Vision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872B008C-4FF5-45B2-A7B3-E612D86642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2922"/>
            <a:ext cx="114537" cy="618619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CED065B1-206B-4ECB-8D1F-164131AF7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556" y="2322947"/>
            <a:ext cx="1594210" cy="159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264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5D6A6F58-37FF-46FE-BE3D-E604C3285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Sylinder 3">
            <a:extLst>
              <a:ext uri="{FF2B5EF4-FFF2-40B4-BE49-F238E27FC236}">
                <a16:creationId xmlns:a16="http://schemas.microsoft.com/office/drawing/2014/main" id="{6898E926-476D-43B4-8757-4C5A9B8AD76F}"/>
              </a:ext>
            </a:extLst>
          </p:cNvPr>
          <p:cNvSpPr txBox="1"/>
          <p:nvPr/>
        </p:nvSpPr>
        <p:spPr>
          <a:xfrm>
            <a:off x="1960894" y="1773994"/>
            <a:ext cx="827021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b-NO" sz="4800" b="1" dirty="0">
                <a:solidFill>
                  <a:schemeClr val="bg1"/>
                </a:solidFill>
                <a:latin typeface="Montserrat ExtraBold" panose="00000900000000000000" pitchFamily="2" charset="0"/>
              </a:rPr>
              <a:t>Enterprice Performance </a:t>
            </a:r>
          </a:p>
          <a:p>
            <a:pPr algn="ctr"/>
            <a:r>
              <a:rPr lang="nb-NO" sz="4800" b="1" dirty="0">
                <a:solidFill>
                  <a:schemeClr val="bg1"/>
                </a:solidFill>
                <a:latin typeface="Montserrat ExtraBold" panose="00000900000000000000" pitchFamily="2" charset="0"/>
              </a:rPr>
              <a:t>Management</a:t>
            </a:r>
          </a:p>
          <a:p>
            <a:pPr algn="ctr"/>
            <a:endParaRPr lang="nb-NO" sz="4800" b="1" dirty="0">
              <a:solidFill>
                <a:schemeClr val="bg1"/>
              </a:solidFill>
              <a:latin typeface="Montserrat ExtraBold" panose="00000900000000000000" pitchFamily="2" charset="0"/>
            </a:endParaRPr>
          </a:p>
          <a:p>
            <a:pPr algn="ctr"/>
            <a:r>
              <a:rPr lang="nb-NO" sz="3600" b="1" dirty="0">
                <a:solidFill>
                  <a:schemeClr val="bg1"/>
                </a:solidFill>
                <a:latin typeface="Montserrat ExtraLight" panose="00000300000000000000" pitchFamily="2" charset="0"/>
              </a:rPr>
              <a:t>Better Desicions Faster</a:t>
            </a:r>
          </a:p>
        </p:txBody>
      </p:sp>
    </p:spTree>
    <p:extLst>
      <p:ext uri="{BB962C8B-B14F-4D97-AF65-F5344CB8AC3E}">
        <p14:creationId xmlns:p14="http://schemas.microsoft.com/office/powerpoint/2010/main" val="372029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9AD96D7D6849941AAE8D91C112B7BE7" ma:contentTypeVersion="8" ma:contentTypeDescription="Opprett et nytt dokument." ma:contentTypeScope="" ma:versionID="82f5ece28e529854458257cd4a275f3e">
  <xsd:schema xmlns:xsd="http://www.w3.org/2001/XMLSchema" xmlns:xs="http://www.w3.org/2001/XMLSchema" xmlns:p="http://schemas.microsoft.com/office/2006/metadata/properties" xmlns:ns3="4554ed57-101e-4bbc-91b6-bda071efdcd1" targetNamespace="http://schemas.microsoft.com/office/2006/metadata/properties" ma:root="true" ma:fieldsID="99cb900ee709640f2601cadf0c8cf1f8" ns3:_="">
    <xsd:import namespace="4554ed57-101e-4bbc-91b6-bda071efdc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54ed57-101e-4bbc-91b6-bda071efdc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097071-C963-427D-A365-706368A67016}">
  <ds:schemaRefs>
    <ds:schemaRef ds:uri="http://schemas.microsoft.com/office/2006/documentManagement/types"/>
    <ds:schemaRef ds:uri="http://purl.org/dc/elements/1.1/"/>
    <ds:schemaRef ds:uri="http://www.w3.org/XML/1998/namespace"/>
    <ds:schemaRef ds:uri="4554ed57-101e-4bbc-91b6-bda071efdcd1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EE81ED0-1DA4-4ABA-AD89-3196DC9DAA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554ed57-101e-4bbc-91b6-bda071efdc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5C0FF69-3FB3-4AF4-B4EB-896CFA4F04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2805</TotalTime>
  <Words>287</Words>
  <Application>Microsoft Office PowerPoint</Application>
  <PresentationFormat>Widescreen</PresentationFormat>
  <Paragraphs>19</Paragraphs>
  <Slides>5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9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5</vt:i4>
      </vt:variant>
    </vt:vector>
  </HeadingPairs>
  <TitlesOfParts>
    <vt:vector size="15" baseType="lpstr">
      <vt:lpstr>Arial</vt:lpstr>
      <vt:lpstr>Calibri</vt:lpstr>
      <vt:lpstr>Calibri Light</vt:lpstr>
      <vt:lpstr>Montserrat</vt:lpstr>
      <vt:lpstr>Montserrat ExtraBold</vt:lpstr>
      <vt:lpstr>Montserrat ExtraLight</vt:lpstr>
      <vt:lpstr>Montserrat Medium</vt:lpstr>
      <vt:lpstr>Montserrat SemiBold</vt:lpstr>
      <vt:lpstr>National2</vt:lpstr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Benedicte Hess</dc:creator>
  <cp:lastModifiedBy>Benedicte Hess</cp:lastModifiedBy>
  <cp:revision>13</cp:revision>
  <dcterms:created xsi:type="dcterms:W3CDTF">2020-12-14T14:18:33Z</dcterms:created>
  <dcterms:modified xsi:type="dcterms:W3CDTF">2020-12-18T12:33:27Z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0x01010099AD96D7D6849941AAE8D91C112B7BE7</vt:lpwstr>
  </property>
</Properties>
</file>