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125" d="100"/>
          <a:sy n="125" d="100"/>
        </p:scale>
        <p:origin x="498" y="-30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5FE7C4E-DF6F-4145-95D6-D60F3390A5B7}" type="datetimeFigureOut">
              <a:rPr lang="en-US" smtClean="0"/>
              <a:t>12/27/2020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448671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FE7C4E-DF6F-4145-95D6-D60F3390A5B7}" type="datetimeFigureOut">
              <a:rPr lang="en-US" smtClean="0"/>
              <a:t>12/27/2020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3680078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FE7C4E-DF6F-4145-95D6-D60F3390A5B7}" type="datetimeFigureOut">
              <a:rPr lang="en-US" smtClean="0"/>
              <a:t>12/27/2020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1298086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FE7C4E-DF6F-4145-95D6-D60F3390A5B7}" type="datetimeFigureOut">
              <a:rPr lang="en-US" smtClean="0"/>
              <a:t>12/27/2020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1549959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E7C4E-DF6F-4145-95D6-D60F3390A5B7}" type="datetimeFigureOut">
              <a:rPr lang="en-US" smtClean="0"/>
              <a:t>12/27/2020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2712001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FE7C4E-DF6F-4145-95D6-D60F3390A5B7}" type="datetimeFigureOut">
              <a:rPr lang="en-US" smtClean="0"/>
              <a:t>12/27/2020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1900365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5FE7C4E-DF6F-4145-95D6-D60F3390A5B7}" type="datetimeFigureOut">
              <a:rPr lang="en-US" smtClean="0"/>
              <a:t>12/27/2020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797147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FE7C4E-DF6F-4145-95D6-D60F3390A5B7}" type="datetimeFigureOut">
              <a:rPr lang="en-US" smtClean="0"/>
              <a:t>12/27/2020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3768307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E7C4E-DF6F-4145-95D6-D60F3390A5B7}" type="datetimeFigureOut">
              <a:rPr lang="en-US" smtClean="0"/>
              <a:t>12/27/2020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1332219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5FE7C4E-DF6F-4145-95D6-D60F3390A5B7}" type="datetimeFigureOut">
              <a:rPr lang="en-US" smtClean="0"/>
              <a:t>12/27/2020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3459971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5FE7C4E-DF6F-4145-95D6-D60F3390A5B7}" type="datetimeFigureOut">
              <a:rPr lang="en-US" smtClean="0"/>
              <a:t>12/27/2020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BDD9F-AFB5-4B72-95F3-4F757420A16D}" type="slidenum">
              <a:rPr lang="en-US" smtClean="0"/>
              <a:t>‹#›</a:t>
            </a:fld>
            <a:endParaRPr lang="en-US"/>
          </a:p>
        </p:txBody>
      </p:sp>
    </p:spTree>
    <p:extLst>
      <p:ext uri="{BB962C8B-B14F-4D97-AF65-F5344CB8AC3E}">
        <p14:creationId xmlns:p14="http://schemas.microsoft.com/office/powerpoint/2010/main" val="147998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75FE7C4E-DF6F-4145-95D6-D60F3390A5B7}" type="datetimeFigureOut">
              <a:rPr lang="en-US" smtClean="0"/>
              <a:t>12/27/2020</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098BDD9F-AFB5-4B72-95F3-4F757420A16D}" type="slidenum">
              <a:rPr lang="en-US" smtClean="0"/>
              <a:t>‹#›</a:t>
            </a:fld>
            <a:endParaRPr lang="en-US"/>
          </a:p>
        </p:txBody>
      </p:sp>
    </p:spTree>
    <p:extLst>
      <p:ext uri="{BB962C8B-B14F-4D97-AF65-F5344CB8AC3E}">
        <p14:creationId xmlns:p14="http://schemas.microsoft.com/office/powerpoint/2010/main" val="39013878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030E44-2A6B-4148-968D-978DA40E1CF9}"/>
              </a:ext>
            </a:extLst>
          </p:cNvPr>
          <p:cNvSpPr/>
          <p:nvPr/>
        </p:nvSpPr>
        <p:spPr>
          <a:xfrm>
            <a:off x="1894973" y="3990475"/>
            <a:ext cx="3068054" cy="459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t>
            </a:r>
          </a:p>
        </p:txBody>
      </p:sp>
      <p:pic>
        <p:nvPicPr>
          <p:cNvPr id="6" name="Picture 5">
            <a:extLst>
              <a:ext uri="{FF2B5EF4-FFF2-40B4-BE49-F238E27FC236}">
                <a16:creationId xmlns:a16="http://schemas.microsoft.com/office/drawing/2014/main" id="{6D1CA484-0F6B-4056-9F16-062ED09FA2C5}"/>
              </a:ext>
            </a:extLst>
          </p:cNvPr>
          <p:cNvPicPr>
            <a:picLocks noChangeAspect="1"/>
          </p:cNvPicPr>
          <p:nvPr/>
        </p:nvPicPr>
        <p:blipFill rotWithShape="1">
          <a:blip r:embed="rId2"/>
          <a:srcRect b="19637"/>
          <a:stretch/>
        </p:blipFill>
        <p:spPr>
          <a:xfrm>
            <a:off x="2169859" y="4740001"/>
            <a:ext cx="2564066" cy="2260874"/>
          </a:xfrm>
          <a:prstGeom prst="rect">
            <a:avLst/>
          </a:prstGeom>
        </p:spPr>
      </p:pic>
      <p:sp>
        <p:nvSpPr>
          <p:cNvPr id="5" name="TextBox 4">
            <a:extLst>
              <a:ext uri="{FF2B5EF4-FFF2-40B4-BE49-F238E27FC236}">
                <a16:creationId xmlns:a16="http://schemas.microsoft.com/office/drawing/2014/main" id="{495727BC-B354-41BD-A0EF-5B781E67D893}"/>
              </a:ext>
            </a:extLst>
          </p:cNvPr>
          <p:cNvSpPr txBox="1"/>
          <p:nvPr/>
        </p:nvSpPr>
        <p:spPr>
          <a:xfrm>
            <a:off x="2271252" y="4159045"/>
            <a:ext cx="2278625" cy="307777"/>
          </a:xfrm>
          <a:prstGeom prst="rect">
            <a:avLst/>
          </a:prstGeom>
          <a:noFill/>
        </p:spPr>
        <p:txBody>
          <a:bodyPr wrap="square" rtlCol="0">
            <a:spAutoFit/>
          </a:bodyPr>
          <a:lstStyle/>
          <a:p>
            <a:pPr algn="ctr"/>
            <a:r>
              <a:rPr lang="en-US" sz="1400" b="1" cap="small" dirty="0">
                <a:latin typeface="Biome Light" panose="020B0502040204020203" pitchFamily="34" charset="0"/>
                <a:cs typeface="Biome Light" panose="020B0502040204020203" pitchFamily="34" charset="0"/>
              </a:rPr>
              <a:t> 2017 Chardonnay</a:t>
            </a:r>
          </a:p>
        </p:txBody>
      </p:sp>
      <p:pic>
        <p:nvPicPr>
          <p:cNvPr id="2" name="Picture 1">
            <a:extLst>
              <a:ext uri="{FF2B5EF4-FFF2-40B4-BE49-F238E27FC236}">
                <a16:creationId xmlns:a16="http://schemas.microsoft.com/office/drawing/2014/main" id="{CD9553ED-F70F-4D12-BB3C-7B8CB2332DFD}"/>
              </a:ext>
            </a:extLst>
          </p:cNvPr>
          <p:cNvPicPr>
            <a:picLocks noChangeAspect="1"/>
          </p:cNvPicPr>
          <p:nvPr/>
        </p:nvPicPr>
        <p:blipFill>
          <a:blip r:embed="rId3"/>
          <a:stretch>
            <a:fillRect/>
          </a:stretch>
        </p:blipFill>
        <p:spPr>
          <a:xfrm>
            <a:off x="2939511" y="7676410"/>
            <a:ext cx="820022" cy="447675"/>
          </a:xfrm>
          <a:prstGeom prst="rect">
            <a:avLst/>
          </a:prstGeom>
        </p:spPr>
      </p:pic>
      <p:sp>
        <p:nvSpPr>
          <p:cNvPr id="7" name="TextBox 6">
            <a:extLst>
              <a:ext uri="{FF2B5EF4-FFF2-40B4-BE49-F238E27FC236}">
                <a16:creationId xmlns:a16="http://schemas.microsoft.com/office/drawing/2014/main" id="{AD74D23C-1985-434E-8D86-08CCDC26C221}"/>
              </a:ext>
            </a:extLst>
          </p:cNvPr>
          <p:cNvSpPr txBox="1"/>
          <p:nvPr/>
        </p:nvSpPr>
        <p:spPr>
          <a:xfrm>
            <a:off x="2352675" y="8124085"/>
            <a:ext cx="2466975" cy="230832"/>
          </a:xfrm>
          <a:prstGeom prst="rect">
            <a:avLst/>
          </a:prstGeom>
          <a:noFill/>
        </p:spPr>
        <p:txBody>
          <a:bodyPr wrap="square" rtlCol="0">
            <a:spAutoFit/>
          </a:bodyPr>
          <a:lstStyle/>
          <a:p>
            <a:r>
              <a:rPr lang="en-US" sz="900" dirty="0"/>
              <a:t>Return the bottle and get back 25₵ in next order</a:t>
            </a:r>
            <a:endParaRPr lang="es-PR" sz="900" dirty="0"/>
          </a:p>
        </p:txBody>
      </p:sp>
    </p:spTree>
    <p:extLst>
      <p:ext uri="{BB962C8B-B14F-4D97-AF65-F5344CB8AC3E}">
        <p14:creationId xmlns:p14="http://schemas.microsoft.com/office/powerpoint/2010/main" val="89422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5FC29F2-5D48-4128-80A1-B2B12DB56A0F}"/>
              </a:ext>
            </a:extLst>
          </p:cNvPr>
          <p:cNvPicPr>
            <a:picLocks noGrp="1" noChangeAspect="1"/>
          </p:cNvPicPr>
          <p:nvPr>
            <p:ph idx="1"/>
          </p:nvPr>
        </p:nvPicPr>
        <p:blipFill>
          <a:blip r:embed="rId2"/>
          <a:stretch>
            <a:fillRect/>
          </a:stretch>
        </p:blipFill>
        <p:spPr>
          <a:xfrm rot="5400000">
            <a:off x="1406579" y="4131292"/>
            <a:ext cx="4044840" cy="4608975"/>
          </a:xfrm>
          <a:prstGeom prst="rect">
            <a:avLst/>
          </a:prstGeom>
        </p:spPr>
      </p:pic>
      <p:sp>
        <p:nvSpPr>
          <p:cNvPr id="5" name="TextBox 4">
            <a:extLst>
              <a:ext uri="{FF2B5EF4-FFF2-40B4-BE49-F238E27FC236}">
                <a16:creationId xmlns:a16="http://schemas.microsoft.com/office/drawing/2014/main" id="{FDA944BF-51DC-4359-ACF3-C7779538420C}"/>
              </a:ext>
            </a:extLst>
          </p:cNvPr>
          <p:cNvSpPr txBox="1"/>
          <p:nvPr/>
        </p:nvSpPr>
        <p:spPr>
          <a:xfrm>
            <a:off x="1200697" y="4555491"/>
            <a:ext cx="4465318" cy="2974597"/>
          </a:xfrm>
          <a:prstGeom prst="rect">
            <a:avLst/>
          </a:prstGeom>
          <a:noFill/>
        </p:spPr>
        <p:txBody>
          <a:bodyPr wrap="square" rtlCol="0">
            <a:spAutoFit/>
          </a:bodyPr>
          <a:lstStyle/>
          <a:p>
            <a:pPr algn="ctr"/>
            <a:r>
              <a:rPr lang="en-US" sz="1100" b="1" dirty="0">
                <a:latin typeface="Arial Narrow" panose="020B0606020202030204" pitchFamily="34" charset="0"/>
              </a:rPr>
              <a:t>2017 Chardonnay – Yakima Valley, WA</a:t>
            </a:r>
          </a:p>
          <a:p>
            <a:pPr algn="ctr"/>
            <a:r>
              <a:rPr lang="en-US" sz="900" dirty="0">
                <a:latin typeface="Arial Narrow" panose="020B0606020202030204" pitchFamily="34" charset="0"/>
              </a:rPr>
              <a:t>“Aromas of honeysuckle, melon, flowers, toasted cashews… Ripe pears and lemons, crispy fresh acidity expressed in mouth… Elegant subtle creaminess finish with a touch of exotic oak spices… Fermented in stainless-steel followed by a partial malolactic fermentation in French oak barrels, rendering a nicely balanced Chardonnay with great structure, bright and abundant in fruit aromas. Ideal for pairing with poultry (chicken, guinea…), fish (salmon, codfish…) in lightly spiced buttery sauces, creamy pasta dishes, fresh veggie salads and soft-to-mild cheeses. Cheers!” </a:t>
            </a:r>
          </a:p>
          <a:p>
            <a:pPr algn="ctr"/>
            <a:endParaRPr lang="en-US" sz="900" dirty="0">
              <a:latin typeface="Arial Narrow" panose="020B0606020202030204" pitchFamily="34" charset="0"/>
            </a:endParaRPr>
          </a:p>
          <a:p>
            <a:pPr marL="0" marR="0" algn="ctr">
              <a:spcBef>
                <a:spcPts val="200"/>
              </a:spcBef>
              <a:spcAft>
                <a:spcPts val="200"/>
              </a:spcAft>
            </a:pPr>
            <a:r>
              <a:rPr lang="en-US" sz="900" dirty="0">
                <a:effectLst/>
                <a:latin typeface="Arial Narrow" panose="020B0606020202030204" pitchFamily="34" charset="0"/>
                <a:ea typeface="Calibri" panose="020F0502020204030204" pitchFamily="34" charset="0"/>
                <a:cs typeface="Times New Roman" panose="02020603050405020304" pitchFamily="18" charset="0"/>
              </a:rPr>
              <a:t>[Packed by ______________, PR ] </a:t>
            </a:r>
          </a:p>
          <a:p>
            <a:pPr marL="0" marR="0" algn="ctr">
              <a:spcBef>
                <a:spcPts val="200"/>
              </a:spcBef>
              <a:spcAft>
                <a:spcPts val="200"/>
              </a:spcAft>
            </a:pPr>
            <a:r>
              <a:rPr lang="en-US" sz="900" dirty="0">
                <a:effectLst/>
                <a:latin typeface="Arial Narrow" panose="020B0606020202030204" pitchFamily="34" charset="0"/>
                <a:ea typeface="Calibri" panose="020F0502020204030204" pitchFamily="34" charset="0"/>
                <a:cs typeface="Times New Roman" panose="02020603050405020304" pitchFamily="18" charset="0"/>
              </a:rPr>
              <a:t>Distributed by TABP, Carolina, Puerto Rico</a:t>
            </a:r>
          </a:p>
          <a:p>
            <a:pPr marL="0" marR="0" algn="ctr">
              <a:spcBef>
                <a:spcPts val="200"/>
              </a:spcBef>
              <a:spcAft>
                <a:spcPts val="200"/>
              </a:spcAft>
            </a:pPr>
            <a:endParaRPr lang="en-US" sz="900" dirty="0">
              <a:effectLst/>
              <a:latin typeface="Arial Narrow" panose="020B0606020202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900" dirty="0">
                <a:effectLst/>
                <a:latin typeface="Arial Narrow" panose="020B0606020202030204" pitchFamily="34" charset="0"/>
                <a:ea typeface="Calibri" panose="020F0502020204030204" pitchFamily="34" charset="0"/>
                <a:cs typeface="Times New Roman" panose="02020603050405020304" pitchFamily="18" charset="0"/>
              </a:rPr>
              <a:t> CONTAIN SULFITES 	750ML [20 L]			ALC. 13.5% by VOL.</a:t>
            </a:r>
            <a:endParaRPr lang="en-US" sz="900" dirty="0">
              <a:latin typeface="Arial Narrow" panose="020B0606020202030204" pitchFamily="34" charset="0"/>
            </a:endParaRPr>
          </a:p>
          <a:p>
            <a:pPr algn="just"/>
            <a:r>
              <a:rPr lang="en-US" sz="800" dirty="0">
                <a:effectLst/>
                <a:latin typeface="Arial Narrow" panose="020B0606020202030204" pitchFamily="34" charset="0"/>
                <a:ea typeface="Calibri" panose="020F0502020204030204" pitchFamily="34" charset="0"/>
                <a:cs typeface="Times New Roman" panose="02020603050405020304" pitchFamily="18" charset="0"/>
              </a:rPr>
              <a:t>GOVERNMENT WARNING: (1) ACCORDING TO THE SURGEON GENERAL, WOMEN SHOULD NOT DRINK ALCOHOLIC BEVERAGES DURING PREGNANCY BECAUSE OF THE RISK OF BIRTH DEFECTS. (2) CONSUMPTION OF ALCOHOLIC BEVERAGES IMPAIRS YOUR AVAILABILITY TO DRIVE A CAR OR OPERATE MACHINERY, AND MAY CAUSE HEALTH PROBLEMS.</a:t>
            </a:r>
          </a:p>
          <a:p>
            <a:pPr algn="just"/>
            <a:endParaRPr lang="en-US" sz="900" dirty="0">
              <a:latin typeface="Arial Narrow" panose="020B0606020202030204" pitchFamily="34" charset="0"/>
              <a:ea typeface="Calibri" panose="020F0502020204030204" pitchFamily="34" charset="0"/>
              <a:cs typeface="Times New Roman" panose="02020603050405020304" pitchFamily="18" charset="0"/>
            </a:endParaRPr>
          </a:p>
          <a:p>
            <a:pPr algn="just"/>
            <a:r>
              <a:rPr lang="en-US" sz="1000" dirty="0">
                <a:effectLst/>
                <a:latin typeface="Arial Narrow" panose="020B0606020202030204" pitchFamily="34" charset="0"/>
                <a:ea typeface="Calibri" panose="020F0502020204030204" pitchFamily="34" charset="0"/>
                <a:cs typeface="Times New Roman" panose="02020603050405020304" pitchFamily="18" charset="0"/>
              </a:rPr>
              <a:t>ECO-FRIENDLY			  @ TABPPR</a:t>
            </a:r>
            <a:r>
              <a:rPr lang="en-US" sz="1000" dirty="0">
                <a:latin typeface="Arial Narrow" panose="020B0606020202030204" pitchFamily="34" charset="0"/>
                <a:ea typeface="Calibri" panose="020F0502020204030204" pitchFamily="34" charset="0"/>
                <a:cs typeface="Times New Roman" panose="02020603050405020304" pitchFamily="18" charset="0"/>
              </a:rPr>
              <a:t>	</a:t>
            </a:r>
            <a:r>
              <a:rPr lang="en-US" sz="1000" dirty="0">
                <a:effectLst/>
                <a:latin typeface="Arial Narrow" panose="020B0606020202030204" pitchFamily="34" charset="0"/>
                <a:ea typeface="Calibri" panose="020F0502020204030204" pitchFamily="34" charset="0"/>
                <a:cs typeface="Times New Roman" panose="02020603050405020304" pitchFamily="18" charset="0"/>
              </a:rPr>
              <a:t>@tapwine            VEGAN</a:t>
            </a:r>
          </a:p>
          <a:p>
            <a:pPr algn="ctr"/>
            <a:endParaRPr lang="en-US" sz="900" dirty="0">
              <a:latin typeface="Arial Narrow" panose="020B0606020202030204" pitchFamily="34" charset="0"/>
            </a:endParaRPr>
          </a:p>
        </p:txBody>
      </p:sp>
      <p:pic>
        <p:nvPicPr>
          <p:cNvPr id="7" name="Picture 6">
            <a:extLst>
              <a:ext uri="{FF2B5EF4-FFF2-40B4-BE49-F238E27FC236}">
                <a16:creationId xmlns:a16="http://schemas.microsoft.com/office/drawing/2014/main" id="{0D8278E8-AF16-44C9-BCFC-F5E362B71077}"/>
              </a:ext>
            </a:extLst>
          </p:cNvPr>
          <p:cNvPicPr>
            <a:picLocks noChangeAspect="1"/>
          </p:cNvPicPr>
          <p:nvPr/>
        </p:nvPicPr>
        <p:blipFill>
          <a:blip r:embed="rId3"/>
          <a:stretch>
            <a:fillRect/>
          </a:stretch>
        </p:blipFill>
        <p:spPr>
          <a:xfrm>
            <a:off x="4898979" y="5638801"/>
            <a:ext cx="425495" cy="457200"/>
          </a:xfrm>
          <a:prstGeom prst="rect">
            <a:avLst/>
          </a:prstGeom>
        </p:spPr>
      </p:pic>
      <p:pic>
        <p:nvPicPr>
          <p:cNvPr id="8" name="Picture 7">
            <a:extLst>
              <a:ext uri="{FF2B5EF4-FFF2-40B4-BE49-F238E27FC236}">
                <a16:creationId xmlns:a16="http://schemas.microsoft.com/office/drawing/2014/main" id="{8E68038D-81E6-4E6B-8583-9FB1434FF3E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0004" y="7175824"/>
            <a:ext cx="161925" cy="161925"/>
          </a:xfrm>
          <a:prstGeom prst="rect">
            <a:avLst/>
          </a:prstGeom>
          <a:noFill/>
          <a:ln>
            <a:noFill/>
          </a:ln>
        </p:spPr>
      </p:pic>
      <p:pic>
        <p:nvPicPr>
          <p:cNvPr id="9" name="Picture 8">
            <a:extLst>
              <a:ext uri="{FF2B5EF4-FFF2-40B4-BE49-F238E27FC236}">
                <a16:creationId xmlns:a16="http://schemas.microsoft.com/office/drawing/2014/main" id="{C1F89631-BBA2-4E3A-B2B7-8A4127C5BFB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30830" y="7171560"/>
            <a:ext cx="161925" cy="161925"/>
          </a:xfrm>
          <a:prstGeom prst="rect">
            <a:avLst/>
          </a:prstGeom>
          <a:noFill/>
          <a:ln>
            <a:noFill/>
          </a:ln>
        </p:spPr>
      </p:pic>
    </p:spTree>
    <p:extLst>
      <p:ext uri="{BB962C8B-B14F-4D97-AF65-F5344CB8AC3E}">
        <p14:creationId xmlns:p14="http://schemas.microsoft.com/office/powerpoint/2010/main" val="112806008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208</TotalTime>
  <Words>219</Words>
  <Application>Microsoft Office PowerPoint</Application>
  <PresentationFormat>Widescreen</PresentationFormat>
  <Paragraphs>13</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Arial Narrow</vt:lpstr>
      <vt:lpstr>Biome Light</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 Ruiz-Cardona</dc:creator>
  <cp:lastModifiedBy>maria lopez</cp:lastModifiedBy>
  <cp:revision>20</cp:revision>
  <dcterms:created xsi:type="dcterms:W3CDTF">2020-12-22T16:47:31Z</dcterms:created>
  <dcterms:modified xsi:type="dcterms:W3CDTF">2020-12-28T00:08:48Z</dcterms:modified>
</cp:coreProperties>
</file>