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3443" r:id="rId2"/>
    <p:sldId id="3437" r:id="rId3"/>
    <p:sldId id="3452" r:id="rId4"/>
    <p:sldId id="3429" r:id="rId5"/>
    <p:sldId id="343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88"/>
    <p:restoredTop sz="96405"/>
  </p:normalViewPr>
  <p:slideViewPr>
    <p:cSldViewPr snapToGrid="0" snapToObjects="1">
      <p:cViewPr varScale="1">
        <p:scale>
          <a:sx n="106" d="100"/>
          <a:sy n="106" d="100"/>
        </p:scale>
        <p:origin x="200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CF168F-6AC2-8247-BCFB-C556A0DB95DB}" type="datetimeFigureOut">
              <a:rPr lang="en-US" smtClean="0"/>
              <a:t>12/18/20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77B55F-676E-2440-8413-5410553A75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620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05D0C-7B1E-8443-8BB8-0CD9D0D655B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306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05D0C-7B1E-8443-8BB8-0CD9D0D655B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835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05D0C-7B1E-8443-8BB8-0CD9D0D655B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99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87277-13F2-3849-9BC8-95E24589F2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12FAB5-0B0F-F24D-9DC7-31041790BC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CB04B1-AF29-2B43-8C6A-139355F4A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16E9-7A26-9E44-B813-881D0AC07D1F}" type="datetimeFigureOut">
              <a:rPr lang="en-US" smtClean="0"/>
              <a:t>12/18/20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705A7D-451F-7C41-A9EC-22B075DC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B3C564-8A89-D545-90B9-90695D21D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085F1-E28A-6B45-B5FF-C24479A42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724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418D14-1ED6-C64A-B47E-66A3E9CB5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E80258-A1DE-1D47-BA42-CF1ED59E4C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637D78-7063-794B-A300-1A5448739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16E9-7A26-9E44-B813-881D0AC07D1F}" type="datetimeFigureOut">
              <a:rPr lang="en-US" smtClean="0"/>
              <a:t>12/18/20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23C132-4198-1443-92BF-9FEE595A8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D3F696-536C-4540-B8FA-419733B83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085F1-E28A-6B45-B5FF-C24479A42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026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4104CD-C3A1-4149-81E7-C0EED009A2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FD9B8-6414-B94F-9AEB-DF95AE738E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CAF541-E15D-394A-A964-ADD1D7B68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16E9-7A26-9E44-B813-881D0AC07D1F}" type="datetimeFigureOut">
              <a:rPr lang="en-US" smtClean="0"/>
              <a:t>12/18/20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25E98A-E584-ED43-8F70-85E80EE70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094B8-DC14-994A-8F45-2C94F77A8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085F1-E28A-6B45-B5FF-C24479A42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5592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pic" idx="13"/>
          </p:nvPr>
        </p:nvSpPr>
        <p:spPr>
          <a:xfrm>
            <a:off x="1562984" y="336550"/>
            <a:ext cx="9067801" cy="43688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9" name="Shape 19"/>
          <p:cNvSpPr>
            <a:spLocks noGrp="1"/>
          </p:cNvSpPr>
          <p:nvPr>
            <p:ph type="title"/>
          </p:nvPr>
        </p:nvSpPr>
        <p:spPr>
          <a:xfrm>
            <a:off x="317500" y="4724400"/>
            <a:ext cx="11557000" cy="10033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0" name="Shape 20"/>
          <p:cNvSpPr>
            <a:spLocks noGrp="1"/>
          </p:cNvSpPr>
          <p:nvPr>
            <p:ph type="body" sz="quarter" idx="1"/>
          </p:nvPr>
        </p:nvSpPr>
        <p:spPr>
          <a:xfrm>
            <a:off x="317500" y="5759450"/>
            <a:ext cx="11557000" cy="79375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00"/>
            </a:lvl1pPr>
            <a:lvl2pPr marL="0" indent="114300" algn="ctr">
              <a:spcBef>
                <a:spcPts val="0"/>
              </a:spcBef>
              <a:buSzTx/>
              <a:buNone/>
              <a:defRPr sz="2200"/>
            </a:lvl2pPr>
            <a:lvl3pPr marL="0" indent="228600" algn="ctr">
              <a:spcBef>
                <a:spcPts val="0"/>
              </a:spcBef>
              <a:buSzTx/>
              <a:buNone/>
              <a:defRPr sz="2200"/>
            </a:lvl3pPr>
            <a:lvl4pPr marL="0" indent="342900" algn="ctr">
              <a:spcBef>
                <a:spcPts val="0"/>
              </a:spcBef>
              <a:buSzTx/>
              <a:buNone/>
              <a:defRPr sz="2200"/>
            </a:lvl4pPr>
            <a:lvl5pPr marL="0" indent="457200" algn="ctr">
              <a:spcBef>
                <a:spcPts val="0"/>
              </a:spcBef>
              <a:buSzTx/>
              <a:buNone/>
              <a:defRPr sz="2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4474831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A534E-125B-864B-86EF-236D64EA3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A5F696-22F7-7C4A-8E2D-EA1C90D8FC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83AA40-A1F1-8E46-BECC-D750D7376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16E9-7A26-9E44-B813-881D0AC07D1F}" type="datetimeFigureOut">
              <a:rPr lang="en-US" smtClean="0"/>
              <a:t>12/18/20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FF70AC-24E1-A14E-BDBB-AC97FCD8D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F55E89-F1DF-8944-9434-17F1195E8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085F1-E28A-6B45-B5FF-C24479A42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683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A9F68-884A-5A44-BAAF-1BFAB8097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6895DD-6042-BE40-900C-C0612233D8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3897D9-508B-1B44-B4C5-2D644EAA5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16E9-7A26-9E44-B813-881D0AC07D1F}" type="datetimeFigureOut">
              <a:rPr lang="en-US" smtClean="0"/>
              <a:t>12/18/20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1D7679-7965-CF49-91A8-D9E0EE28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E0D5FA-185C-4F4B-8652-903D1A8BC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085F1-E28A-6B45-B5FF-C24479A42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971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B857B-4F9C-A94C-8C8A-8F1BEA6EF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93BC7F-E192-C841-A57C-168F40B321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952337-60E2-D442-821B-CFAA329777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BAB862-EE3A-EB4D-B7C4-FB9F9C395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16E9-7A26-9E44-B813-881D0AC07D1F}" type="datetimeFigureOut">
              <a:rPr lang="en-US" smtClean="0"/>
              <a:t>12/18/20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87BEFF-AED7-F94D-A0F8-187777DC2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F14E06-CF2F-0540-B24C-473552038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085F1-E28A-6B45-B5FF-C24479A42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009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49377-1479-7744-A191-97D7C8F4E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C21EE5-6660-8942-987F-0EEDA65FD0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9338AD-76CB-7C43-830C-FBE8383CFD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94BFB8-D847-AC45-9FFA-03B44AE336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6681C7-0895-674D-8286-3E72C89737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344D65-F9F3-C84E-9410-E649268B1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16E9-7A26-9E44-B813-881D0AC07D1F}" type="datetimeFigureOut">
              <a:rPr lang="en-US" smtClean="0"/>
              <a:t>12/18/20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FEF9EA-CA5D-3B4C-805D-5FAF76A41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EB8B5D-C87F-C047-B8D6-802614554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085F1-E28A-6B45-B5FF-C24479A42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739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D2BB4D-5F37-664B-B052-0CA02841D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92EB05-64E6-EE47-B9A4-713040605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16E9-7A26-9E44-B813-881D0AC07D1F}" type="datetimeFigureOut">
              <a:rPr lang="en-US" smtClean="0"/>
              <a:t>12/18/20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C64A7-55F4-5A47-8EE3-7960E6A8F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F952A7-AC3A-EF49-95D7-47DAC14E7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085F1-E28A-6B45-B5FF-C24479A42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644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71120F-54E0-C147-B17E-DE4EF2F78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16E9-7A26-9E44-B813-881D0AC07D1F}" type="datetimeFigureOut">
              <a:rPr lang="en-US" smtClean="0"/>
              <a:t>12/18/20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763344-7FEB-B948-9B07-248EF9A2A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252DD2-2F15-6846-BDAD-5D4411B8F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085F1-E28A-6B45-B5FF-C24479A42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48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8A4FF-B387-1541-9521-60B3BD8F6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D42EBC-8C35-B54E-AB89-D3200031F1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B6FFE1-76EC-3B4A-8E0C-A8C6A04508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EA1DDC-E495-B04F-9E42-40228C7C6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16E9-7A26-9E44-B813-881D0AC07D1F}" type="datetimeFigureOut">
              <a:rPr lang="en-US" smtClean="0"/>
              <a:t>12/18/20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B25DE3-5207-2440-883A-AB6EC540A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F62E83-70C7-F748-9DB3-43B878D81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085F1-E28A-6B45-B5FF-C24479A42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504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5918-1EBC-E644-9450-3E6F0AE44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60ADDD4-FE46-AD4B-B930-EEA4ACE270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2F8385-6D55-514C-85A0-33B4D76C29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8404DB-0792-EE45-B2D1-1A5418FB7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16E9-7A26-9E44-B813-881D0AC07D1F}" type="datetimeFigureOut">
              <a:rPr lang="en-US" smtClean="0"/>
              <a:t>12/18/20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EF521F-B88A-2B4E-8E08-FEB0EB502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D0534C-8A8C-1B41-A83B-FAB15FC3A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085F1-E28A-6B45-B5FF-C24479A42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299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E8196F-893E-2440-BF57-75CC47964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04F14B-049A-884F-AF07-32EAD21E92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F8A5C7-62B1-5749-A458-2C36194307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716E9-7A26-9E44-B813-881D0AC07D1F}" type="datetimeFigureOut">
              <a:rPr lang="en-US" smtClean="0"/>
              <a:t>12/18/20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F8BA23-4068-2247-938C-664D692C8F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11AAEC-AA72-3542-B253-5F4142BC6D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C085F1-E28A-6B45-B5FF-C24479A42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074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g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>
            <a:extLst>
              <a:ext uri="{FF2B5EF4-FFF2-40B4-BE49-F238E27FC236}">
                <a16:creationId xmlns:a16="http://schemas.microsoft.com/office/drawing/2014/main" id="{97B2B504-12D7-F046-A08D-1BD0437054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37" t="54041" r="6244" b="35332"/>
          <a:stretch/>
        </p:blipFill>
        <p:spPr>
          <a:xfrm>
            <a:off x="6084114" y="4199502"/>
            <a:ext cx="6024304" cy="191593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72CE6BC-B837-A246-B7E4-95FC25E774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61" t="45241" r="6443" b="46062"/>
          <a:stretch/>
        </p:blipFill>
        <p:spPr>
          <a:xfrm>
            <a:off x="6238473" y="2607834"/>
            <a:ext cx="5920946" cy="16031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DCE8E5A-52F5-C64C-B32A-97927DE932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28" t="61756" r="6443" b="28987"/>
          <a:stretch/>
        </p:blipFill>
        <p:spPr>
          <a:xfrm>
            <a:off x="6084114" y="6064926"/>
            <a:ext cx="6075305" cy="16963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30B80D3-B2CF-5844-81F1-C277933D7472}"/>
              </a:ext>
            </a:extLst>
          </p:cNvPr>
          <p:cNvSpPr txBox="1"/>
          <p:nvPr/>
        </p:nvSpPr>
        <p:spPr>
          <a:xfrm>
            <a:off x="6365178" y="4334816"/>
            <a:ext cx="3008837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1200" dirty="0"/>
              <a:t> </a:t>
            </a:r>
            <a:r>
              <a:rPr lang="en-US" sz="1200" dirty="0">
                <a:solidFill>
                  <a:schemeClr val="bg1"/>
                </a:solidFill>
              </a:rPr>
              <a:t>SUMMARIZED AND LINKED TO KEY INSIGHTS</a:t>
            </a:r>
          </a:p>
          <a:p>
            <a:endParaRPr lang="en-US" sz="1200" dirty="0"/>
          </a:p>
        </p:txBody>
      </p:sp>
      <p:sp useBgFill="1">
        <p:nvSpPr>
          <p:cNvPr id="12" name="TextBox 11">
            <a:extLst>
              <a:ext uri="{FF2B5EF4-FFF2-40B4-BE49-F238E27FC236}">
                <a16:creationId xmlns:a16="http://schemas.microsoft.com/office/drawing/2014/main" id="{2B26808A-6918-9247-AC38-DB49774589A9}"/>
              </a:ext>
            </a:extLst>
          </p:cNvPr>
          <p:cNvSpPr txBox="1"/>
          <p:nvPr/>
        </p:nvSpPr>
        <p:spPr>
          <a:xfrm>
            <a:off x="6084114" y="6026538"/>
            <a:ext cx="390130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DELIVERED DIRECTLY INTO YOUR EHR FOR NATIVE VIEWING</a:t>
            </a:r>
          </a:p>
          <a:p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356160-2FA7-0040-BB56-B57030BD7DDA}"/>
              </a:ext>
            </a:extLst>
          </p:cNvPr>
          <p:cNvSpPr txBox="1"/>
          <p:nvPr/>
        </p:nvSpPr>
        <p:spPr>
          <a:xfrm>
            <a:off x="8676238" y="3803773"/>
            <a:ext cx="839432" cy="1846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600" dirty="0"/>
              <a:t>C-CDA Screenshot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D07649D-6429-0C4C-B842-473172D9A179}"/>
              </a:ext>
            </a:extLst>
          </p:cNvPr>
          <p:cNvSpPr txBox="1"/>
          <p:nvPr/>
        </p:nvSpPr>
        <p:spPr>
          <a:xfrm>
            <a:off x="8753417" y="5015009"/>
            <a:ext cx="839432" cy="1846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600" dirty="0"/>
              <a:t>C-CDA Screenshot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78E092-9F63-7A41-A1D0-79EA8F107BBA}"/>
              </a:ext>
            </a:extLst>
          </p:cNvPr>
          <p:cNvSpPr txBox="1"/>
          <p:nvPr/>
        </p:nvSpPr>
        <p:spPr>
          <a:xfrm>
            <a:off x="8871234" y="5170725"/>
            <a:ext cx="64658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600" dirty="0"/>
              <a:t>Summary Screenshot</a:t>
            </a:r>
          </a:p>
          <a:p>
            <a:endParaRPr lang="en-US" sz="6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2873C26-A755-714D-A240-86481FFC785B}"/>
              </a:ext>
            </a:extLst>
          </p:cNvPr>
          <p:cNvSpPr txBox="1"/>
          <p:nvPr/>
        </p:nvSpPr>
        <p:spPr>
          <a:xfrm>
            <a:off x="9693590" y="5192198"/>
            <a:ext cx="64658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600" dirty="0"/>
              <a:t>Summary Detail Screenshot</a:t>
            </a:r>
          </a:p>
          <a:p>
            <a:endParaRPr lang="en-US" sz="6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86F767A-6DD1-724C-BE6F-39D0CCD17B6A}"/>
              </a:ext>
            </a:extLst>
          </p:cNvPr>
          <p:cNvSpPr txBox="1"/>
          <p:nvPr/>
        </p:nvSpPr>
        <p:spPr>
          <a:xfrm>
            <a:off x="10340171" y="5824089"/>
            <a:ext cx="74375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600" dirty="0"/>
              <a:t>Medication List</a:t>
            </a:r>
          </a:p>
          <a:p>
            <a:endParaRPr lang="en-US" sz="600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C8764CAD-7670-6D40-A02B-E3A55C0CB2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28" t="26955" r="6443" b="55975"/>
          <a:stretch/>
        </p:blipFill>
        <p:spPr>
          <a:xfrm>
            <a:off x="6210300" y="-349080"/>
            <a:ext cx="5771932" cy="297175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80E48EAC-86A5-334E-A421-A3CAE195671B}"/>
              </a:ext>
            </a:extLst>
          </p:cNvPr>
          <p:cNvSpPr txBox="1"/>
          <p:nvPr/>
        </p:nvSpPr>
        <p:spPr>
          <a:xfrm>
            <a:off x="10247459" y="4642120"/>
            <a:ext cx="74375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600" dirty="0"/>
              <a:t>Fax</a:t>
            </a:r>
          </a:p>
          <a:p>
            <a:endParaRPr lang="en-US" sz="6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CCC09F5-795B-0C4F-A1AE-9D16F360266E}"/>
              </a:ext>
            </a:extLst>
          </p:cNvPr>
          <p:cNvSpPr txBox="1"/>
          <p:nvPr/>
        </p:nvSpPr>
        <p:spPr>
          <a:xfrm>
            <a:off x="7836711" y="305779"/>
            <a:ext cx="30088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MDPORTALS CLINICAL DATA NETWORK</a:t>
            </a:r>
          </a:p>
          <a:p>
            <a:endParaRPr lang="en-US" sz="11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6ED1CF-4B53-EC4A-BEE1-66F1524384FA}"/>
              </a:ext>
            </a:extLst>
          </p:cNvPr>
          <p:cNvSpPr txBox="1"/>
          <p:nvPr/>
        </p:nvSpPr>
        <p:spPr>
          <a:xfrm>
            <a:off x="6554795" y="-228954"/>
            <a:ext cx="5279461" cy="2616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YOUR PATIENTS’ FULL MEDICAL HISTORY FROM ALL SOURCES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D0E42B-67B6-A444-B94B-6C4398197F59}"/>
              </a:ext>
            </a:extLst>
          </p:cNvPr>
          <p:cNvSpPr txBox="1"/>
          <p:nvPr/>
        </p:nvSpPr>
        <p:spPr>
          <a:xfrm>
            <a:off x="6365178" y="2729442"/>
            <a:ext cx="3882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TRANSFORMED INTO 1 COMPOSITE C-CDA HEATH RECORD </a:t>
            </a:r>
          </a:p>
          <a:p>
            <a:endParaRPr lang="en-US" sz="1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C7A464-1EFD-5045-BC31-047ADB588EBE}"/>
              </a:ext>
            </a:extLst>
          </p:cNvPr>
          <p:cNvSpPr txBox="1"/>
          <p:nvPr/>
        </p:nvSpPr>
        <p:spPr>
          <a:xfrm>
            <a:off x="6312380" y="-140703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32D6E0E-0E0C-5449-BC3B-AAE2D2312BF4}"/>
              </a:ext>
            </a:extLst>
          </p:cNvPr>
          <p:cNvSpPr txBox="1"/>
          <p:nvPr/>
        </p:nvSpPr>
        <p:spPr>
          <a:xfrm>
            <a:off x="6167148" y="2793539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72D835A-1812-9E48-B2B3-C7E13948E2EC}"/>
              </a:ext>
            </a:extLst>
          </p:cNvPr>
          <p:cNvSpPr txBox="1"/>
          <p:nvPr/>
        </p:nvSpPr>
        <p:spPr>
          <a:xfrm>
            <a:off x="9592849" y="3558158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CB9FE98-BE0F-DD47-BBE5-80CAA34CBADA}"/>
              </a:ext>
            </a:extLst>
          </p:cNvPr>
          <p:cNvSpPr txBox="1"/>
          <p:nvPr/>
        </p:nvSpPr>
        <p:spPr>
          <a:xfrm>
            <a:off x="6219946" y="4408720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66E3224-F3E5-5541-A559-F8CAA1ABB622}"/>
              </a:ext>
            </a:extLst>
          </p:cNvPr>
          <p:cNvSpPr txBox="1"/>
          <p:nvPr/>
        </p:nvSpPr>
        <p:spPr>
          <a:xfrm>
            <a:off x="9745249" y="3710558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2FF496E-7AF8-3C49-ACBF-2BE6EC0C11A1}"/>
              </a:ext>
            </a:extLst>
          </p:cNvPr>
          <p:cNvSpPr txBox="1"/>
          <p:nvPr/>
        </p:nvSpPr>
        <p:spPr>
          <a:xfrm>
            <a:off x="7862386" y="4951102"/>
            <a:ext cx="4271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B76C119-9570-5841-BFC9-9D4728A28EC0}"/>
              </a:ext>
            </a:extLst>
          </p:cNvPr>
          <p:cNvSpPr txBox="1"/>
          <p:nvPr/>
        </p:nvSpPr>
        <p:spPr>
          <a:xfrm>
            <a:off x="8329385" y="4823679"/>
            <a:ext cx="4271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251434-C4A8-1B44-AAA7-0CBEF1F24962}"/>
              </a:ext>
            </a:extLst>
          </p:cNvPr>
          <p:cNvSpPr txBox="1"/>
          <p:nvPr/>
        </p:nvSpPr>
        <p:spPr>
          <a:xfrm>
            <a:off x="10649740" y="4865083"/>
            <a:ext cx="4271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F619587-8C23-D540-B37F-923F12D01900}"/>
              </a:ext>
            </a:extLst>
          </p:cNvPr>
          <p:cNvSpPr txBox="1"/>
          <p:nvPr/>
        </p:nvSpPr>
        <p:spPr>
          <a:xfrm>
            <a:off x="10473670" y="5223558"/>
            <a:ext cx="74375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600" dirty="0"/>
              <a:t>Lab Report</a:t>
            </a:r>
          </a:p>
          <a:p>
            <a:endParaRPr lang="en-US" sz="600" dirty="0"/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29BCE5FB-1926-7A49-8B37-C830B0006E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6387" y="374665"/>
            <a:ext cx="2588723" cy="6858000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29C9534A-F7FD-134F-94F5-BADE7A7C65E4}"/>
              </a:ext>
            </a:extLst>
          </p:cNvPr>
          <p:cNvSpPr txBox="1"/>
          <p:nvPr/>
        </p:nvSpPr>
        <p:spPr>
          <a:xfrm>
            <a:off x="2131973" y="1993179"/>
            <a:ext cx="325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59328B8-7C46-1047-97CC-EDA8EC9E2BCC}"/>
              </a:ext>
            </a:extLst>
          </p:cNvPr>
          <p:cNvSpPr txBox="1"/>
          <p:nvPr/>
        </p:nvSpPr>
        <p:spPr>
          <a:xfrm>
            <a:off x="2462106" y="1779398"/>
            <a:ext cx="1884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Move to Section 5</a:t>
            </a: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DC9BFAB7-A38B-2E45-AB91-01AD264A72EE}"/>
              </a:ext>
            </a:extLst>
          </p:cNvPr>
          <p:cNvCxnSpPr>
            <a:cxnSpLocks/>
          </p:cNvCxnSpPr>
          <p:nvPr/>
        </p:nvCxnSpPr>
        <p:spPr>
          <a:xfrm>
            <a:off x="3097326" y="2006592"/>
            <a:ext cx="19283" cy="3503220"/>
          </a:xfrm>
          <a:prstGeom prst="straightConnector1">
            <a:avLst/>
          </a:prstGeom>
          <a:ln w="539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948209EC-FB81-2844-BF66-D50889BD9F5D}"/>
              </a:ext>
            </a:extLst>
          </p:cNvPr>
          <p:cNvSpPr txBox="1"/>
          <p:nvPr/>
        </p:nvSpPr>
        <p:spPr>
          <a:xfrm>
            <a:off x="1963778" y="2284645"/>
            <a:ext cx="2651760" cy="3108543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Sections 1-4 - see close-up</a:t>
            </a:r>
          </a:p>
          <a:p>
            <a:endParaRPr lang="en-US" sz="2800" dirty="0">
              <a:solidFill>
                <a:srgbClr val="FF0000"/>
              </a:solidFill>
            </a:endParaRPr>
          </a:p>
          <a:p>
            <a:endParaRPr lang="en-US" sz="2800" dirty="0">
              <a:solidFill>
                <a:srgbClr val="FF0000"/>
              </a:solidFill>
            </a:endParaRPr>
          </a:p>
          <a:p>
            <a:endParaRPr lang="en-US" sz="2800" dirty="0">
              <a:solidFill>
                <a:srgbClr val="FF0000"/>
              </a:solidFill>
            </a:endParaRPr>
          </a:p>
          <a:p>
            <a:endParaRPr lang="en-US" sz="2800" dirty="0">
              <a:solidFill>
                <a:srgbClr val="FF0000"/>
              </a:solidFill>
            </a:endParaRPr>
          </a:p>
          <a:p>
            <a:endParaRPr lang="en-US" sz="2800" dirty="0">
              <a:solidFill>
                <a:srgbClr val="FF0000"/>
              </a:solidFill>
            </a:endParaRP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156D5E63-7B8D-4247-A5AB-BEB238FCE2F2}"/>
              </a:ext>
            </a:extLst>
          </p:cNvPr>
          <p:cNvCxnSpPr>
            <a:cxnSpLocks/>
          </p:cNvCxnSpPr>
          <p:nvPr/>
        </p:nvCxnSpPr>
        <p:spPr>
          <a:xfrm flipV="1">
            <a:off x="3865270" y="2775574"/>
            <a:ext cx="1781855" cy="320101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0AC27A88-656C-7149-8EFF-5857B5090042}"/>
              </a:ext>
            </a:extLst>
          </p:cNvPr>
          <p:cNvSpPr txBox="1"/>
          <p:nvPr/>
        </p:nvSpPr>
        <p:spPr>
          <a:xfrm>
            <a:off x="5084404" y="2741763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Section 2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4CD0F76-55C5-8448-93F5-14322BEA8F82}"/>
              </a:ext>
            </a:extLst>
          </p:cNvPr>
          <p:cNvSpPr txBox="1"/>
          <p:nvPr/>
        </p:nvSpPr>
        <p:spPr>
          <a:xfrm>
            <a:off x="5041199" y="4328899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Section 3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C206BD7-AE78-4041-8F00-3E887130FDC7}"/>
              </a:ext>
            </a:extLst>
          </p:cNvPr>
          <p:cNvSpPr txBox="1"/>
          <p:nvPr/>
        </p:nvSpPr>
        <p:spPr>
          <a:xfrm>
            <a:off x="5053425" y="6021681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Section 4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A0766B7F-DE9D-104A-82D7-F13B2AC86CA2}"/>
              </a:ext>
            </a:extLst>
          </p:cNvPr>
          <p:cNvSpPr txBox="1"/>
          <p:nvPr/>
        </p:nvSpPr>
        <p:spPr>
          <a:xfrm>
            <a:off x="1225858" y="540598"/>
            <a:ext cx="8723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Header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CF8412D-43DC-7049-99E7-FFE066DB67FD}"/>
              </a:ext>
            </a:extLst>
          </p:cNvPr>
          <p:cNvSpPr txBox="1"/>
          <p:nvPr/>
        </p:nvSpPr>
        <p:spPr>
          <a:xfrm>
            <a:off x="5112178" y="5333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Section 1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A0E8DF5-E89F-FF4D-930E-A36B96E533FD}"/>
              </a:ext>
            </a:extLst>
          </p:cNvPr>
          <p:cNvSpPr txBox="1"/>
          <p:nvPr/>
        </p:nvSpPr>
        <p:spPr>
          <a:xfrm>
            <a:off x="1243657" y="5325146"/>
            <a:ext cx="1047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Section 5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39900061-8F0B-814B-AAC0-652D9F74E57D}"/>
              </a:ext>
            </a:extLst>
          </p:cNvPr>
          <p:cNvSpPr txBox="1"/>
          <p:nvPr/>
        </p:nvSpPr>
        <p:spPr>
          <a:xfrm>
            <a:off x="3156423" y="5355924"/>
            <a:ext cx="1096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X (delete)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7AD03DD-509E-E848-A17E-EF99D66FD655}"/>
              </a:ext>
            </a:extLst>
          </p:cNvPr>
          <p:cNvSpPr txBox="1"/>
          <p:nvPr/>
        </p:nvSpPr>
        <p:spPr>
          <a:xfrm>
            <a:off x="1243657" y="5941101"/>
            <a:ext cx="1047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Section 6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473C5524-8B8A-6749-8CAB-979A1CB65EAD}"/>
              </a:ext>
            </a:extLst>
          </p:cNvPr>
          <p:cNvSpPr txBox="1"/>
          <p:nvPr/>
        </p:nvSpPr>
        <p:spPr>
          <a:xfrm>
            <a:off x="1243561" y="6636520"/>
            <a:ext cx="800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Footer</a:t>
            </a: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EC0C4F14-919E-5346-87EE-CB7617AF8607}"/>
              </a:ext>
            </a:extLst>
          </p:cNvPr>
          <p:cNvSpPr/>
          <p:nvPr/>
        </p:nvSpPr>
        <p:spPr>
          <a:xfrm>
            <a:off x="2098213" y="1597512"/>
            <a:ext cx="2601818" cy="6091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BFAE719-5873-4942-A7E3-E8A4DEC97CDC}"/>
              </a:ext>
            </a:extLst>
          </p:cNvPr>
          <p:cNvSpPr txBox="1"/>
          <p:nvPr/>
        </p:nvSpPr>
        <p:spPr>
          <a:xfrm>
            <a:off x="2146672" y="6079547"/>
            <a:ext cx="22861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Replace with Blog Posts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556AC0-EF26-6840-85B6-A665391A09EA}"/>
              </a:ext>
            </a:extLst>
          </p:cNvPr>
          <p:cNvSpPr txBox="1"/>
          <p:nvPr/>
        </p:nvSpPr>
        <p:spPr>
          <a:xfrm>
            <a:off x="-1623" y="151890"/>
            <a:ext cx="934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LAYOUT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A02A2C5-9C74-BD4A-A2B2-6A25DC2392C8}"/>
              </a:ext>
            </a:extLst>
          </p:cNvPr>
          <p:cNvSpPr txBox="1"/>
          <p:nvPr/>
        </p:nvSpPr>
        <p:spPr>
          <a:xfrm>
            <a:off x="8775644" y="6599804"/>
            <a:ext cx="81720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800" dirty="0"/>
              <a:t>EHR Screenshot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1414091-03AC-3D4A-A1B8-98567EBE8444}"/>
              </a:ext>
            </a:extLst>
          </p:cNvPr>
          <p:cNvSpPr txBox="1"/>
          <p:nvPr/>
        </p:nvSpPr>
        <p:spPr>
          <a:xfrm>
            <a:off x="8921723" y="7056339"/>
            <a:ext cx="4271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341536948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225BD8D-799E-3E4C-8198-354EB97BC8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508" r="11194"/>
          <a:stretch/>
        </p:blipFill>
        <p:spPr>
          <a:xfrm>
            <a:off x="3951606" y="2384901"/>
            <a:ext cx="3548576" cy="208708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EAB9067-F537-684A-9BF5-6EEEEC9145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0753" y="249507"/>
            <a:ext cx="3242510" cy="196317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DF8F207-6F3F-464E-B193-DB656DB986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9392" y="2508812"/>
            <a:ext cx="2491962" cy="19631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D65169F-440E-0642-84F8-6F3A408D31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476" y="2230406"/>
            <a:ext cx="3725748" cy="23971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6E633A-EDD9-B941-BDED-507D741602A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8560" r="9644"/>
          <a:stretch/>
        </p:blipFill>
        <p:spPr>
          <a:xfrm>
            <a:off x="290057" y="2531846"/>
            <a:ext cx="3292584" cy="219152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367AF10-76CE-2D41-91B0-9F770E527D9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90196" y="4781568"/>
            <a:ext cx="3033067" cy="175907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D4DA043-CDC9-EA44-AA5D-8E8E50053318}"/>
              </a:ext>
            </a:extLst>
          </p:cNvPr>
          <p:cNvSpPr txBox="1"/>
          <p:nvPr/>
        </p:nvSpPr>
        <p:spPr>
          <a:xfrm>
            <a:off x="1333598" y="2378007"/>
            <a:ext cx="1343846" cy="4308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Screenshot 1 - C-CDA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906C91C-39C8-F84C-BCC1-20822F13A125}"/>
              </a:ext>
            </a:extLst>
          </p:cNvPr>
          <p:cNvSpPr txBox="1"/>
          <p:nvPr/>
        </p:nvSpPr>
        <p:spPr>
          <a:xfrm>
            <a:off x="1375749" y="3354980"/>
            <a:ext cx="1121201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Screenshot 2 -  Summary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8407F6D-5B2C-5F43-90DD-587FB8B9C20A}"/>
              </a:ext>
            </a:extLst>
          </p:cNvPr>
          <p:cNvSpPr txBox="1"/>
          <p:nvPr/>
        </p:nvSpPr>
        <p:spPr>
          <a:xfrm>
            <a:off x="5165293" y="3012943"/>
            <a:ext cx="1121201" cy="83099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Screenshot 3 - Summary Detail</a:t>
            </a:r>
          </a:p>
          <a:p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1265755-E7F6-CF4C-B04D-897932556CC8}"/>
              </a:ext>
            </a:extLst>
          </p:cNvPr>
          <p:cNvSpPr txBox="1"/>
          <p:nvPr/>
        </p:nvSpPr>
        <p:spPr>
          <a:xfrm>
            <a:off x="8261876" y="5427207"/>
            <a:ext cx="1289705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Screenshot 6 - Medication List</a:t>
            </a:r>
          </a:p>
          <a:p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4270FB3-3711-2D44-BE1C-6046308FD461}"/>
              </a:ext>
            </a:extLst>
          </p:cNvPr>
          <p:cNvSpPr txBox="1"/>
          <p:nvPr/>
        </p:nvSpPr>
        <p:spPr>
          <a:xfrm>
            <a:off x="8477177" y="3078943"/>
            <a:ext cx="1289705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Screenshot 5 - Lab Report</a:t>
            </a:r>
          </a:p>
          <a:p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3D4C67A-69DD-D643-A877-EB51CA2D4F8B}"/>
              </a:ext>
            </a:extLst>
          </p:cNvPr>
          <p:cNvSpPr txBox="1"/>
          <p:nvPr/>
        </p:nvSpPr>
        <p:spPr>
          <a:xfrm>
            <a:off x="8157155" y="956823"/>
            <a:ext cx="1289705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Screenshot 4 - Fax</a:t>
            </a:r>
          </a:p>
          <a:p>
            <a:endParaRPr lang="en-US" sz="1200" b="1" dirty="0">
              <a:solidFill>
                <a:schemeClr val="bg1"/>
              </a:solidFill>
            </a:endParaRPr>
          </a:p>
        </p:txBody>
      </p:sp>
      <p:cxnSp>
        <p:nvCxnSpPr>
          <p:cNvPr id="30" name="Elbow Connector 29">
            <a:extLst>
              <a:ext uri="{FF2B5EF4-FFF2-40B4-BE49-F238E27FC236}">
                <a16:creationId xmlns:a16="http://schemas.microsoft.com/office/drawing/2014/main" id="{5AE3DD78-CBDE-1844-B8E6-D75E77039D32}"/>
              </a:ext>
            </a:extLst>
          </p:cNvPr>
          <p:cNvCxnSpPr>
            <a:cxnSpLocks/>
            <a:endCxn id="15" idx="0"/>
          </p:cNvCxnSpPr>
          <p:nvPr/>
        </p:nvCxnSpPr>
        <p:spPr>
          <a:xfrm flipV="1">
            <a:off x="7414347" y="2508812"/>
            <a:ext cx="1711026" cy="996016"/>
          </a:xfrm>
          <a:prstGeom prst="bentConnector4">
            <a:avLst>
              <a:gd name="adj1" fmla="val 13590"/>
              <a:gd name="adj2" fmla="val 122951"/>
            </a:avLst>
          </a:prstGeom>
          <a:ln w="12700">
            <a:solidFill>
              <a:srgbClr val="806EDB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>
            <a:extLst>
              <a:ext uri="{FF2B5EF4-FFF2-40B4-BE49-F238E27FC236}">
                <a16:creationId xmlns:a16="http://schemas.microsoft.com/office/drawing/2014/main" id="{92654191-26E6-354E-AE67-504157456A56}"/>
              </a:ext>
            </a:extLst>
          </p:cNvPr>
          <p:cNvCxnSpPr>
            <a:cxnSpLocks/>
          </p:cNvCxnSpPr>
          <p:nvPr/>
        </p:nvCxnSpPr>
        <p:spPr>
          <a:xfrm rot="10800000">
            <a:off x="7331393" y="4001315"/>
            <a:ext cx="1575336" cy="861793"/>
          </a:xfrm>
          <a:prstGeom prst="bentConnector3">
            <a:avLst>
              <a:gd name="adj1" fmla="val 50000"/>
            </a:avLst>
          </a:prstGeom>
          <a:ln>
            <a:solidFill>
              <a:srgbClr val="17C9BC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>
            <a:extLst>
              <a:ext uri="{FF2B5EF4-FFF2-40B4-BE49-F238E27FC236}">
                <a16:creationId xmlns:a16="http://schemas.microsoft.com/office/drawing/2014/main" id="{F88D4BE4-B0AF-FB43-B92F-5B2DA0412D26}"/>
              </a:ext>
            </a:extLst>
          </p:cNvPr>
          <p:cNvCxnSpPr>
            <a:cxnSpLocks/>
          </p:cNvCxnSpPr>
          <p:nvPr/>
        </p:nvCxnSpPr>
        <p:spPr>
          <a:xfrm rot="5400000">
            <a:off x="6602976" y="941057"/>
            <a:ext cx="2497899" cy="1250505"/>
          </a:xfrm>
          <a:prstGeom prst="bentConnector3">
            <a:avLst>
              <a:gd name="adj1" fmla="val 50000"/>
            </a:avLst>
          </a:prstGeom>
          <a:ln>
            <a:solidFill>
              <a:srgbClr val="17C9BC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64BBC00D-93E4-E04D-91C0-584452962121}"/>
              </a:ext>
            </a:extLst>
          </p:cNvPr>
          <p:cNvSpPr txBox="1"/>
          <p:nvPr/>
        </p:nvSpPr>
        <p:spPr>
          <a:xfrm>
            <a:off x="120715" y="417711"/>
            <a:ext cx="2947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Layout Closeup of Section 3 -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6BA32C0-C4AB-0F44-AE5D-837D2886968E}"/>
              </a:ext>
            </a:extLst>
          </p:cNvPr>
          <p:cNvSpPr txBox="1"/>
          <p:nvPr/>
        </p:nvSpPr>
        <p:spPr>
          <a:xfrm>
            <a:off x="3114301" y="460607"/>
            <a:ext cx="3008837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1200" dirty="0"/>
              <a:t> </a:t>
            </a:r>
            <a:r>
              <a:rPr lang="en-US" sz="1200" dirty="0">
                <a:solidFill>
                  <a:schemeClr val="bg1"/>
                </a:solidFill>
              </a:rPr>
              <a:t>SUMMARIZED AND LINKED TO KEY INSIGHTS</a:t>
            </a:r>
          </a:p>
          <a:p>
            <a:endParaRPr lang="en-US" sz="1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24B693D-F4A0-A84E-ADA4-5AC4A020A64B}"/>
              </a:ext>
            </a:extLst>
          </p:cNvPr>
          <p:cNvSpPr txBox="1"/>
          <p:nvPr/>
        </p:nvSpPr>
        <p:spPr>
          <a:xfrm>
            <a:off x="279094" y="1643954"/>
            <a:ext cx="33019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C-CDA Screenshot in background </a:t>
            </a:r>
          </a:p>
          <a:p>
            <a:r>
              <a:rPr lang="en-US" sz="1400" dirty="0">
                <a:solidFill>
                  <a:srgbClr val="FF0000"/>
                </a:solidFill>
              </a:rPr>
              <a:t>(only need to see gray header shown here)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AE4EE1C-2B48-DC4A-837C-1918CBC86D4D}"/>
              </a:ext>
            </a:extLst>
          </p:cNvPr>
          <p:cNvSpPr txBox="1"/>
          <p:nvPr/>
        </p:nvSpPr>
        <p:spPr>
          <a:xfrm>
            <a:off x="3569893" y="5351411"/>
            <a:ext cx="3006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View Source Buttons, which are linked </a:t>
            </a:r>
          </a:p>
          <a:p>
            <a:r>
              <a:rPr lang="en-US" sz="1400" dirty="0">
                <a:solidFill>
                  <a:srgbClr val="FF0000"/>
                </a:solidFill>
              </a:rPr>
              <a:t>to each source document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7A51C0F5-27F4-0F41-9121-69720842BA6F}"/>
              </a:ext>
            </a:extLst>
          </p:cNvPr>
          <p:cNvCxnSpPr>
            <a:cxnSpLocks/>
          </p:cNvCxnSpPr>
          <p:nvPr/>
        </p:nvCxnSpPr>
        <p:spPr>
          <a:xfrm flipV="1">
            <a:off x="5165293" y="4042709"/>
            <a:ext cx="1949517" cy="1308704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229950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>
            <a:extLst>
              <a:ext uri="{FF2B5EF4-FFF2-40B4-BE49-F238E27FC236}">
                <a16:creationId xmlns:a16="http://schemas.microsoft.com/office/drawing/2014/main" id="{97B2B504-12D7-F046-A08D-1BD0437054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37" t="54041" r="6244" b="35332"/>
          <a:stretch/>
        </p:blipFill>
        <p:spPr>
          <a:xfrm>
            <a:off x="4913376" y="4166846"/>
            <a:ext cx="6024304" cy="191593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72CE6BC-B837-A246-B7E4-95FC25E774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61" t="45241" r="6443" b="46062"/>
          <a:stretch/>
        </p:blipFill>
        <p:spPr>
          <a:xfrm>
            <a:off x="5067735" y="2575178"/>
            <a:ext cx="5920946" cy="16031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DCE8E5A-52F5-C64C-B32A-97927DE932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28" t="61756" r="6443" b="28987"/>
          <a:stretch/>
        </p:blipFill>
        <p:spPr>
          <a:xfrm>
            <a:off x="4913376" y="6032270"/>
            <a:ext cx="6075305" cy="16963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30B80D3-B2CF-5844-81F1-C277933D7472}"/>
              </a:ext>
            </a:extLst>
          </p:cNvPr>
          <p:cNvSpPr txBox="1"/>
          <p:nvPr/>
        </p:nvSpPr>
        <p:spPr>
          <a:xfrm>
            <a:off x="4868735" y="4147314"/>
            <a:ext cx="3008837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1200" dirty="0"/>
              <a:t> </a:t>
            </a:r>
            <a:r>
              <a:rPr lang="en-US" sz="1200" dirty="0">
                <a:solidFill>
                  <a:schemeClr val="bg1"/>
                </a:solidFill>
              </a:rPr>
              <a:t>SUMMARIZED AND LINKED TO KEY INSIGHTS</a:t>
            </a:r>
          </a:p>
          <a:p>
            <a:endParaRPr lang="en-US" sz="1200" dirty="0"/>
          </a:p>
        </p:txBody>
      </p:sp>
      <p:sp useBgFill="1">
        <p:nvSpPr>
          <p:cNvPr id="12" name="TextBox 11">
            <a:extLst>
              <a:ext uri="{FF2B5EF4-FFF2-40B4-BE49-F238E27FC236}">
                <a16:creationId xmlns:a16="http://schemas.microsoft.com/office/drawing/2014/main" id="{2B26808A-6918-9247-AC38-DB49774589A9}"/>
              </a:ext>
            </a:extLst>
          </p:cNvPr>
          <p:cNvSpPr txBox="1"/>
          <p:nvPr/>
        </p:nvSpPr>
        <p:spPr>
          <a:xfrm>
            <a:off x="4913376" y="5993882"/>
            <a:ext cx="390130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DELIVERED DIRECTLY INTO YOUR EHR FOR NATIVE VIEWING</a:t>
            </a:r>
          </a:p>
          <a:p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356160-2FA7-0040-BB56-B57030BD7DDA}"/>
              </a:ext>
            </a:extLst>
          </p:cNvPr>
          <p:cNvSpPr txBox="1"/>
          <p:nvPr/>
        </p:nvSpPr>
        <p:spPr>
          <a:xfrm>
            <a:off x="7505500" y="3771117"/>
            <a:ext cx="839432" cy="1846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600" dirty="0"/>
              <a:t>C-CDA Screenshot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17041B1-2BB3-BE4D-BEF9-5D298AEDBA55}"/>
              </a:ext>
            </a:extLst>
          </p:cNvPr>
          <p:cNvSpPr txBox="1"/>
          <p:nvPr/>
        </p:nvSpPr>
        <p:spPr>
          <a:xfrm>
            <a:off x="7615183" y="6643990"/>
            <a:ext cx="81720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800" dirty="0"/>
              <a:t>EHR Screenshot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D07649D-6429-0C4C-B842-473172D9A179}"/>
              </a:ext>
            </a:extLst>
          </p:cNvPr>
          <p:cNvSpPr txBox="1"/>
          <p:nvPr/>
        </p:nvSpPr>
        <p:spPr>
          <a:xfrm>
            <a:off x="7582679" y="4982353"/>
            <a:ext cx="839432" cy="1846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600" dirty="0"/>
              <a:t>C-CDA Screenshot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78E092-9F63-7A41-A1D0-79EA8F107BBA}"/>
              </a:ext>
            </a:extLst>
          </p:cNvPr>
          <p:cNvSpPr txBox="1"/>
          <p:nvPr/>
        </p:nvSpPr>
        <p:spPr>
          <a:xfrm>
            <a:off x="7700496" y="5138069"/>
            <a:ext cx="64658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600" dirty="0"/>
              <a:t>Summary Screenshot</a:t>
            </a:r>
          </a:p>
          <a:p>
            <a:endParaRPr lang="en-US" sz="6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2873C26-A755-714D-A240-86481FFC785B}"/>
              </a:ext>
            </a:extLst>
          </p:cNvPr>
          <p:cNvSpPr txBox="1"/>
          <p:nvPr/>
        </p:nvSpPr>
        <p:spPr>
          <a:xfrm>
            <a:off x="8522852" y="5159542"/>
            <a:ext cx="64658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600" dirty="0"/>
              <a:t>Summary Detail Screenshot</a:t>
            </a:r>
          </a:p>
          <a:p>
            <a:endParaRPr lang="en-US" sz="6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86F767A-6DD1-724C-BE6F-39D0CCD17B6A}"/>
              </a:ext>
            </a:extLst>
          </p:cNvPr>
          <p:cNvSpPr txBox="1"/>
          <p:nvPr/>
        </p:nvSpPr>
        <p:spPr>
          <a:xfrm>
            <a:off x="9169433" y="5791433"/>
            <a:ext cx="74375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600" dirty="0"/>
              <a:t>Medication List</a:t>
            </a:r>
          </a:p>
          <a:p>
            <a:endParaRPr lang="en-US" sz="600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C8764CAD-7670-6D40-A02B-E3A55C0CB2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28" t="26955" r="6443" b="55975"/>
          <a:stretch/>
        </p:blipFill>
        <p:spPr>
          <a:xfrm>
            <a:off x="5039562" y="-381736"/>
            <a:ext cx="5771932" cy="297175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80E48EAC-86A5-334E-A421-A3CAE195671B}"/>
              </a:ext>
            </a:extLst>
          </p:cNvPr>
          <p:cNvSpPr txBox="1"/>
          <p:nvPr/>
        </p:nvSpPr>
        <p:spPr>
          <a:xfrm>
            <a:off x="9076721" y="4609464"/>
            <a:ext cx="74375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600" dirty="0"/>
              <a:t>Fax</a:t>
            </a:r>
          </a:p>
          <a:p>
            <a:endParaRPr lang="en-US" sz="6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CCC09F5-795B-0C4F-A1AE-9D16F360266E}"/>
              </a:ext>
            </a:extLst>
          </p:cNvPr>
          <p:cNvSpPr txBox="1"/>
          <p:nvPr/>
        </p:nvSpPr>
        <p:spPr>
          <a:xfrm>
            <a:off x="6663983" y="270063"/>
            <a:ext cx="25034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MDPORTALS CLINICAL DATA NETWORK</a:t>
            </a:r>
          </a:p>
          <a:p>
            <a:endParaRPr lang="en-US" sz="11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6ED1CF-4B53-EC4A-BEE1-66F1524384FA}"/>
              </a:ext>
            </a:extLst>
          </p:cNvPr>
          <p:cNvSpPr txBox="1"/>
          <p:nvPr/>
        </p:nvSpPr>
        <p:spPr>
          <a:xfrm>
            <a:off x="5339672" y="-286062"/>
            <a:ext cx="5279461" cy="2616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YOUR PATIENTS’ FULL MEDICAL HISTORY FROM ALL SOURCES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D0E42B-67B6-A444-B94B-6C4398197F59}"/>
              </a:ext>
            </a:extLst>
          </p:cNvPr>
          <p:cNvSpPr txBox="1"/>
          <p:nvPr/>
        </p:nvSpPr>
        <p:spPr>
          <a:xfrm>
            <a:off x="5085792" y="2616838"/>
            <a:ext cx="3882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TRANSFORMED INTO 1 COMPOSITE C-CDA HEATH RECORD </a:t>
            </a:r>
          </a:p>
          <a:p>
            <a:endParaRPr lang="en-US" sz="1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C7A464-1EFD-5045-BC31-047ADB588EBE}"/>
              </a:ext>
            </a:extLst>
          </p:cNvPr>
          <p:cNvSpPr txBox="1"/>
          <p:nvPr/>
        </p:nvSpPr>
        <p:spPr>
          <a:xfrm>
            <a:off x="5141642" y="-173359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32D6E0E-0E0C-5449-BC3B-AAE2D2312BF4}"/>
              </a:ext>
            </a:extLst>
          </p:cNvPr>
          <p:cNvSpPr txBox="1"/>
          <p:nvPr/>
        </p:nvSpPr>
        <p:spPr>
          <a:xfrm>
            <a:off x="4996410" y="2760883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72D835A-1812-9E48-B2B3-C7E13948E2EC}"/>
              </a:ext>
            </a:extLst>
          </p:cNvPr>
          <p:cNvSpPr txBox="1"/>
          <p:nvPr/>
        </p:nvSpPr>
        <p:spPr>
          <a:xfrm>
            <a:off x="8422111" y="3525502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CB9FE98-BE0F-DD47-BBE5-80CAA34CBADA}"/>
              </a:ext>
            </a:extLst>
          </p:cNvPr>
          <p:cNvSpPr txBox="1"/>
          <p:nvPr/>
        </p:nvSpPr>
        <p:spPr>
          <a:xfrm>
            <a:off x="5049208" y="4376064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2FF496E-7AF8-3C49-ACBF-2BE6EC0C11A1}"/>
              </a:ext>
            </a:extLst>
          </p:cNvPr>
          <p:cNvSpPr txBox="1"/>
          <p:nvPr/>
        </p:nvSpPr>
        <p:spPr>
          <a:xfrm>
            <a:off x="6691648" y="4918446"/>
            <a:ext cx="4271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B76C119-9570-5841-BFC9-9D4728A28EC0}"/>
              </a:ext>
            </a:extLst>
          </p:cNvPr>
          <p:cNvSpPr txBox="1"/>
          <p:nvPr/>
        </p:nvSpPr>
        <p:spPr>
          <a:xfrm>
            <a:off x="7158647" y="4791023"/>
            <a:ext cx="4271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251434-C4A8-1B44-AAA7-0CBEF1F24962}"/>
              </a:ext>
            </a:extLst>
          </p:cNvPr>
          <p:cNvSpPr txBox="1"/>
          <p:nvPr/>
        </p:nvSpPr>
        <p:spPr>
          <a:xfrm>
            <a:off x="9479002" y="4832427"/>
            <a:ext cx="4271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F619587-8C23-D540-B37F-923F12D01900}"/>
              </a:ext>
            </a:extLst>
          </p:cNvPr>
          <p:cNvSpPr txBox="1"/>
          <p:nvPr/>
        </p:nvSpPr>
        <p:spPr>
          <a:xfrm>
            <a:off x="9270174" y="5242807"/>
            <a:ext cx="74375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600" dirty="0"/>
              <a:t>Lab Report</a:t>
            </a:r>
          </a:p>
          <a:p>
            <a:endParaRPr lang="en-US" sz="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06F12E-516E-8647-B17A-5476D3794927}"/>
              </a:ext>
            </a:extLst>
          </p:cNvPr>
          <p:cNvSpPr txBox="1"/>
          <p:nvPr/>
        </p:nvSpPr>
        <p:spPr>
          <a:xfrm>
            <a:off x="10121385" y="4767269"/>
            <a:ext cx="16833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Move this Quality Analysis text under</a:t>
            </a:r>
          </a:p>
          <a:p>
            <a:r>
              <a:rPr lang="en-US" sz="1400" dirty="0">
                <a:solidFill>
                  <a:srgbClr val="FF0000"/>
                </a:solidFill>
              </a:rPr>
              <a:t>Risk-Adjustment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241BB2E-E349-9047-A1CC-60AB9A530AE1}"/>
              </a:ext>
            </a:extLst>
          </p:cNvPr>
          <p:cNvCxnSpPr>
            <a:cxnSpLocks/>
          </p:cNvCxnSpPr>
          <p:nvPr/>
        </p:nvCxnSpPr>
        <p:spPr>
          <a:xfrm flipH="1">
            <a:off x="5826034" y="5355462"/>
            <a:ext cx="5387238" cy="219374"/>
          </a:xfrm>
          <a:prstGeom prst="straightConnector1">
            <a:avLst/>
          </a:prstGeom>
          <a:ln w="158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0AC27A88-656C-7149-8EFF-5857B5090042}"/>
              </a:ext>
            </a:extLst>
          </p:cNvPr>
          <p:cNvSpPr txBox="1"/>
          <p:nvPr/>
        </p:nvSpPr>
        <p:spPr>
          <a:xfrm>
            <a:off x="3913666" y="2709107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Section 2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4CD0F76-55C5-8448-93F5-14322BEA8F82}"/>
              </a:ext>
            </a:extLst>
          </p:cNvPr>
          <p:cNvSpPr txBox="1"/>
          <p:nvPr/>
        </p:nvSpPr>
        <p:spPr>
          <a:xfrm>
            <a:off x="3870461" y="4296243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Section 3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C206BD7-AE78-4041-8F00-3E887130FDC7}"/>
              </a:ext>
            </a:extLst>
          </p:cNvPr>
          <p:cNvSpPr txBox="1"/>
          <p:nvPr/>
        </p:nvSpPr>
        <p:spPr>
          <a:xfrm>
            <a:off x="3882687" y="5989025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Section 4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CF8412D-43DC-7049-99E7-FFE066DB67FD}"/>
              </a:ext>
            </a:extLst>
          </p:cNvPr>
          <p:cNvSpPr txBox="1"/>
          <p:nvPr/>
        </p:nvSpPr>
        <p:spPr>
          <a:xfrm>
            <a:off x="3941440" y="-27323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Section 1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96EFDB6-577A-D64D-BF62-36618C6D4FEE}"/>
              </a:ext>
            </a:extLst>
          </p:cNvPr>
          <p:cNvSpPr txBox="1"/>
          <p:nvPr/>
        </p:nvSpPr>
        <p:spPr>
          <a:xfrm>
            <a:off x="5339672" y="-18363"/>
            <a:ext cx="4818271" cy="2616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MDPortals clinical data network has unprecedented reach across the continuum of care</a:t>
            </a:r>
            <a:r>
              <a:rPr lang="en-US" sz="11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753C154-FB2C-C346-AA1E-4DDDE2A10090}"/>
              </a:ext>
            </a:extLst>
          </p:cNvPr>
          <p:cNvSpPr txBox="1"/>
          <p:nvPr/>
        </p:nvSpPr>
        <p:spPr>
          <a:xfrm>
            <a:off x="5475027" y="3020041"/>
            <a:ext cx="2009809" cy="83099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The MDPortals synthesis engine utilizes OCR, advanced parsing techniques, Clinical Natural Language Processing (</a:t>
            </a:r>
            <a:r>
              <a:rPr lang="en-US" sz="800" dirty="0" err="1">
                <a:solidFill>
                  <a:schemeClr val="bg1"/>
                </a:solidFill>
              </a:rPr>
              <a:t>cNLP</a:t>
            </a:r>
            <a:r>
              <a:rPr lang="en-US" sz="800" dirty="0">
                <a:solidFill>
                  <a:schemeClr val="bg1"/>
                </a:solidFill>
              </a:rPr>
              <a:t>), proprietary logic and NPI matching to clean, de-duplicate, structure and enrich all inputs from data acquisition.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B5A33D7-73A3-114C-9E65-E88C8E106DFC}"/>
              </a:ext>
            </a:extLst>
          </p:cNvPr>
          <p:cNvSpPr txBox="1"/>
          <p:nvPr/>
        </p:nvSpPr>
        <p:spPr>
          <a:xfrm>
            <a:off x="4966869" y="4477928"/>
            <a:ext cx="2992648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Insights are presented in a concise summary with direct links to supporting evidence. HCC, HEDIS and MIPS opportunities are abstracted and cross-linked directly to the original text in the underlying record for quick and easy reference. 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9ED6952-06F5-6B4C-98BA-DE7FF28464BD}"/>
              </a:ext>
            </a:extLst>
          </p:cNvPr>
          <p:cNvSpPr txBox="1"/>
          <p:nvPr/>
        </p:nvSpPr>
        <p:spPr>
          <a:xfrm>
            <a:off x="8740748" y="3266946"/>
            <a:ext cx="1721638" cy="83099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The normalized data is unified into the Compendium C-CDA, an enhanced composite longitudinal record in C-CDA format, the industry standard for all interoperability initiatives</a:t>
            </a:r>
          </a:p>
        </p:txBody>
      </p:sp>
      <p:sp useBgFill="1">
        <p:nvSpPr>
          <p:cNvPr id="63" name="TextBox 62">
            <a:extLst>
              <a:ext uri="{FF2B5EF4-FFF2-40B4-BE49-F238E27FC236}">
                <a16:creationId xmlns:a16="http://schemas.microsoft.com/office/drawing/2014/main" id="{13D364FD-88A9-A941-B94F-7595761FB20A}"/>
              </a:ext>
            </a:extLst>
          </p:cNvPr>
          <p:cNvSpPr txBox="1"/>
          <p:nvPr/>
        </p:nvSpPr>
        <p:spPr>
          <a:xfrm>
            <a:off x="4988522" y="6543023"/>
            <a:ext cx="2667338" cy="93871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The final package is delivered as a single longitudinal record into each patient’s chart within your EHR, viewable natively inside any Meaningful Use certified EHR.</a:t>
            </a:r>
          </a:p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693D36B2-FB2F-DD47-BAA6-72B5A37A94C1}"/>
              </a:ext>
            </a:extLst>
          </p:cNvPr>
          <p:cNvSpPr/>
          <p:nvPr/>
        </p:nvSpPr>
        <p:spPr>
          <a:xfrm>
            <a:off x="9278029" y="4752384"/>
            <a:ext cx="2601818" cy="7386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6106110-A3D6-4940-B325-617E11C78E13}"/>
              </a:ext>
            </a:extLst>
          </p:cNvPr>
          <p:cNvSpPr txBox="1"/>
          <p:nvPr/>
        </p:nvSpPr>
        <p:spPr>
          <a:xfrm>
            <a:off x="7737435" y="7060146"/>
            <a:ext cx="4271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6AFB13-AF53-2B49-BD06-CC5EB1CD82AE}"/>
              </a:ext>
            </a:extLst>
          </p:cNvPr>
          <p:cNvSpPr txBox="1"/>
          <p:nvPr/>
        </p:nvSpPr>
        <p:spPr>
          <a:xfrm>
            <a:off x="360948" y="700950"/>
            <a:ext cx="1848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TEXT PLACEMENT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C9121C4-5592-2E4B-A809-16947300E18D}"/>
              </a:ext>
            </a:extLst>
          </p:cNvPr>
          <p:cNvSpPr txBox="1"/>
          <p:nvPr/>
        </p:nvSpPr>
        <p:spPr>
          <a:xfrm>
            <a:off x="8619581" y="6290705"/>
            <a:ext cx="4271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B780919-C6AE-9F47-B5DB-6C66C208D511}"/>
              </a:ext>
            </a:extLst>
          </p:cNvPr>
          <p:cNvSpPr txBox="1"/>
          <p:nvPr/>
        </p:nvSpPr>
        <p:spPr>
          <a:xfrm>
            <a:off x="8414392" y="7060145"/>
            <a:ext cx="4271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1E0C22B1-7261-1E46-B977-0B3792334FD8}"/>
              </a:ext>
            </a:extLst>
          </p:cNvPr>
          <p:cNvSpPr/>
          <p:nvPr/>
        </p:nvSpPr>
        <p:spPr>
          <a:xfrm>
            <a:off x="2415487" y="973997"/>
            <a:ext cx="2601818" cy="7386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62DBA22-987F-B54A-B90A-A826C538543B}"/>
              </a:ext>
            </a:extLst>
          </p:cNvPr>
          <p:cNvSpPr txBox="1"/>
          <p:nvPr/>
        </p:nvSpPr>
        <p:spPr>
          <a:xfrm>
            <a:off x="3185349" y="972097"/>
            <a:ext cx="16833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Don’t include numbers on actual webpage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EAA41A49-4FC6-EE41-AB0A-160EC1EFB37C}"/>
              </a:ext>
            </a:extLst>
          </p:cNvPr>
          <p:cNvCxnSpPr>
            <a:cxnSpLocks/>
          </p:cNvCxnSpPr>
          <p:nvPr/>
        </p:nvCxnSpPr>
        <p:spPr>
          <a:xfrm flipV="1">
            <a:off x="3950670" y="194395"/>
            <a:ext cx="1117065" cy="741304"/>
          </a:xfrm>
          <a:prstGeom prst="straightConnector1">
            <a:avLst/>
          </a:prstGeom>
          <a:ln w="158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4876466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9BA4E74-C217-C74F-B9A5-D8AF573128B5}"/>
              </a:ext>
            </a:extLst>
          </p:cNvPr>
          <p:cNvGrpSpPr/>
          <p:nvPr/>
        </p:nvGrpSpPr>
        <p:grpSpPr>
          <a:xfrm>
            <a:off x="4946486" y="869677"/>
            <a:ext cx="1092046" cy="2441414"/>
            <a:chOff x="6504452" y="0"/>
            <a:chExt cx="1092046" cy="2441414"/>
          </a:xfrm>
        </p:grpSpPr>
        <p:pic>
          <p:nvPicPr>
            <p:cNvPr id="89" name="pasted-image.pdf">
              <a:extLst>
                <a:ext uri="{FF2B5EF4-FFF2-40B4-BE49-F238E27FC236}">
                  <a16:creationId xmlns:a16="http://schemas.microsoft.com/office/drawing/2014/main" id="{6B6C48FD-83F4-7E49-A874-9A4FB9EB26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31073"/>
            <a:stretch/>
          </p:blipFill>
          <p:spPr>
            <a:xfrm>
              <a:off x="6504452" y="0"/>
              <a:ext cx="1080872" cy="804506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43" name="pasted-image.pdf">
              <a:extLst>
                <a:ext uri="{FF2B5EF4-FFF2-40B4-BE49-F238E27FC236}">
                  <a16:creationId xmlns:a16="http://schemas.microsoft.com/office/drawing/2014/main" id="{E1A69AA4-B208-1848-98DA-66084DCC5F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31073"/>
            <a:stretch/>
          </p:blipFill>
          <p:spPr>
            <a:xfrm>
              <a:off x="6515626" y="480190"/>
              <a:ext cx="1080872" cy="804506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45" name="pasted-image.pdf">
              <a:extLst>
                <a:ext uri="{FF2B5EF4-FFF2-40B4-BE49-F238E27FC236}">
                  <a16:creationId xmlns:a16="http://schemas.microsoft.com/office/drawing/2014/main" id="{A2EF65D6-BB23-C74E-8A32-8246E5BB39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31073"/>
            <a:stretch/>
          </p:blipFill>
          <p:spPr>
            <a:xfrm>
              <a:off x="6504452" y="960380"/>
              <a:ext cx="1080872" cy="804506"/>
            </a:xfrm>
            <a:prstGeom prst="rect">
              <a:avLst/>
            </a:prstGeom>
            <a:ln w="12700">
              <a:miter lim="400000"/>
            </a:ln>
          </p:spPr>
        </p:pic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1AC356D6-3F3A-A341-9E3B-9230A21B5C17}"/>
                </a:ext>
              </a:extLst>
            </p:cNvPr>
            <p:cNvCxnSpPr>
              <a:cxnSpLocks/>
            </p:cNvCxnSpPr>
            <p:nvPr/>
          </p:nvCxnSpPr>
          <p:spPr>
            <a:xfrm>
              <a:off x="7044888" y="59421"/>
              <a:ext cx="0" cy="2381993"/>
            </a:xfrm>
            <a:prstGeom prst="line">
              <a:avLst/>
            </a:prstGeom>
            <a:ln w="19050">
              <a:solidFill>
                <a:srgbClr val="6C46C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3" name="Picture 52">
            <a:extLst>
              <a:ext uri="{FF2B5EF4-FFF2-40B4-BE49-F238E27FC236}">
                <a16:creationId xmlns:a16="http://schemas.microsoft.com/office/drawing/2014/main" id="{EF1DF34A-DD24-B24E-AA8F-ADFE338612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7" b="25994"/>
          <a:stretch/>
        </p:blipFill>
        <p:spPr>
          <a:xfrm>
            <a:off x="8804625" y="665105"/>
            <a:ext cx="1102701" cy="5135404"/>
          </a:xfrm>
          <a:prstGeom prst="rect">
            <a:avLst/>
          </a:prstGeom>
        </p:spPr>
      </p:pic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321ADB60-C00C-DB47-9A9F-1E473BFE6D00}"/>
              </a:ext>
            </a:extLst>
          </p:cNvPr>
          <p:cNvSpPr/>
          <p:nvPr/>
        </p:nvSpPr>
        <p:spPr>
          <a:xfrm>
            <a:off x="9751283" y="183906"/>
            <a:ext cx="2425792" cy="1371543"/>
          </a:xfrm>
          <a:prstGeom prst="roundRect">
            <a:avLst/>
          </a:prstGeom>
          <a:solidFill>
            <a:srgbClr val="F9708F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F96F91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algn="ctr" defTabSz="412750" hangingPunct="0"/>
            <a:r>
              <a:rPr lang="en-US" sz="2000" b="1" dirty="0">
                <a:effectLst>
                  <a:outerShdw blurRad="50800" dist="50800" dir="5400000" sx="1000" sy="1000" algn="ctr" rotWithShape="0">
                    <a:srgbClr val="000000">
                      <a:alpha val="43137"/>
                    </a:srgbClr>
                  </a:outerShdw>
                </a:effectLst>
                <a:latin typeface="Arial Black" panose="020B0604020202020204" pitchFamily="34" charset="0"/>
                <a:sym typeface="Helvetica Light"/>
              </a:rPr>
              <a:t>Glowing </a:t>
            </a:r>
          </a:p>
          <a:p>
            <a:pPr algn="ctr" defTabSz="412750" hangingPunct="0"/>
            <a:r>
              <a:rPr lang="en-US" sz="2000" b="1" dirty="0">
                <a:effectLst>
                  <a:outerShdw blurRad="50800" dist="50800" dir="5400000" sx="1000" sy="1000" algn="ctr" rotWithShape="0">
                    <a:srgbClr val="000000">
                      <a:alpha val="43137"/>
                    </a:srgbClr>
                  </a:outerShdw>
                </a:effectLst>
                <a:latin typeface="Arial Black" panose="020B0604020202020204" pitchFamily="34" charset="0"/>
                <a:sym typeface="Helvetica Light"/>
              </a:rPr>
              <a:t>nodes</a:t>
            </a:r>
          </a:p>
        </p:txBody>
      </p:sp>
      <p:sp>
        <p:nvSpPr>
          <p:cNvPr id="55" name="Right Arrow 54">
            <a:extLst>
              <a:ext uri="{FF2B5EF4-FFF2-40B4-BE49-F238E27FC236}">
                <a16:creationId xmlns:a16="http://schemas.microsoft.com/office/drawing/2014/main" id="{B7C906C5-4ADA-8246-84EF-C9BB84B28F8D}"/>
              </a:ext>
            </a:extLst>
          </p:cNvPr>
          <p:cNvSpPr/>
          <p:nvPr/>
        </p:nvSpPr>
        <p:spPr>
          <a:xfrm rot="8993471">
            <a:off x="9543892" y="1798110"/>
            <a:ext cx="587257" cy="340182"/>
          </a:xfrm>
          <a:prstGeom prst="rightArrow">
            <a:avLst/>
          </a:prstGeom>
          <a:solidFill>
            <a:srgbClr val="FF7B92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412750" hangingPunct="0"/>
            <a:endParaRPr lang="en-US" sz="160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56" name="Right Arrow 55">
            <a:extLst>
              <a:ext uri="{FF2B5EF4-FFF2-40B4-BE49-F238E27FC236}">
                <a16:creationId xmlns:a16="http://schemas.microsoft.com/office/drawing/2014/main" id="{4B14D834-0225-9A43-BD50-90F0529A9A07}"/>
              </a:ext>
            </a:extLst>
          </p:cNvPr>
          <p:cNvSpPr/>
          <p:nvPr/>
        </p:nvSpPr>
        <p:spPr>
          <a:xfrm rot="12586838">
            <a:off x="9342758" y="1091891"/>
            <a:ext cx="587257" cy="340181"/>
          </a:xfrm>
          <a:prstGeom prst="rightArrow">
            <a:avLst/>
          </a:prstGeom>
          <a:solidFill>
            <a:srgbClr val="FF7B92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412750" hangingPunct="0"/>
            <a:endParaRPr lang="en-US" sz="1600">
              <a:solidFill>
                <a:srgbClr val="FFFFFF"/>
              </a:solidFill>
              <a:sym typeface="Helvetica Light"/>
            </a:endParaRP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9F79C727-30C5-D443-B643-45972C550A1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341" t="27947" r="7031" b="53597"/>
          <a:stretch/>
        </p:blipFill>
        <p:spPr>
          <a:xfrm>
            <a:off x="118466" y="414738"/>
            <a:ext cx="4287585" cy="238199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985B757-11C4-AA47-A321-A51E0B3787B1}"/>
              </a:ext>
            </a:extLst>
          </p:cNvPr>
          <p:cNvSpPr txBox="1"/>
          <p:nvPr/>
        </p:nvSpPr>
        <p:spPr>
          <a:xfrm>
            <a:off x="4974799" y="3466965"/>
            <a:ext cx="1121201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Not exactly like this, but shape should be more up than out.</a:t>
            </a:r>
          </a:p>
          <a:p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6C09893-28F7-004B-92ED-5F866DDA0BA2}"/>
              </a:ext>
            </a:extLst>
          </p:cNvPr>
          <p:cNvSpPr txBox="1"/>
          <p:nvPr/>
        </p:nvSpPr>
        <p:spPr>
          <a:xfrm>
            <a:off x="729495" y="336306"/>
            <a:ext cx="1121201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SECTION 1</a:t>
            </a:r>
          </a:p>
          <a:p>
            <a:endParaRPr lang="en-US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33420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ADBDBE3-FB22-2E4C-8F70-C59B900836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699" r="13983"/>
          <a:stretch/>
        </p:blipFill>
        <p:spPr>
          <a:xfrm>
            <a:off x="9617926" y="1364411"/>
            <a:ext cx="2565588" cy="235690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4649E36-6808-5640-A10F-011C0344A1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055" y="2246428"/>
            <a:ext cx="3688919" cy="368891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611DD8C-B417-8C48-950F-D61F2E5AE9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4358" y="2822551"/>
            <a:ext cx="2676670" cy="1623087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D73593A5-227F-A24B-9820-FA14CDE365C4}"/>
              </a:ext>
            </a:extLst>
          </p:cNvPr>
          <p:cNvSpPr txBox="1"/>
          <p:nvPr/>
        </p:nvSpPr>
        <p:spPr>
          <a:xfrm>
            <a:off x="340744" y="414243"/>
            <a:ext cx="1343846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HEADER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8EAAEDD-8231-F441-B342-4B0EE52C02A8}"/>
              </a:ext>
            </a:extLst>
          </p:cNvPr>
          <p:cNvSpPr txBox="1"/>
          <p:nvPr/>
        </p:nvSpPr>
        <p:spPr>
          <a:xfrm>
            <a:off x="450451" y="1091595"/>
            <a:ext cx="2757697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Preferred Option - Dispersion effect to our logo, like this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228A835-B38C-A145-A3C9-88BB07E3BF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4497" y="4865733"/>
            <a:ext cx="4437596" cy="203664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B0D64EC-D795-8045-B997-25023EC65D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9791" y="225067"/>
            <a:ext cx="3293713" cy="231779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442CDEB-AFF5-2141-A753-7E1910E8E23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26163"/>
          <a:stretch/>
        </p:blipFill>
        <p:spPr>
          <a:xfrm>
            <a:off x="8694140" y="277921"/>
            <a:ext cx="3368242" cy="1745101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4AC070A1-08A2-634C-9002-6C7412E7128D}"/>
              </a:ext>
            </a:extLst>
          </p:cNvPr>
          <p:cNvSpPr txBox="1"/>
          <p:nvPr/>
        </p:nvSpPr>
        <p:spPr>
          <a:xfrm>
            <a:off x="4943468" y="273994"/>
            <a:ext cx="3795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If not, some kind of data network lines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16BEAA5-A3C7-F54B-972F-C4BC0A4AD765}"/>
              </a:ext>
            </a:extLst>
          </p:cNvPr>
          <p:cNvSpPr txBox="1"/>
          <p:nvPr/>
        </p:nvSpPr>
        <p:spPr>
          <a:xfrm>
            <a:off x="5509791" y="2410115"/>
            <a:ext cx="3796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Superimposed over an image of a</a:t>
            </a:r>
          </a:p>
          <a:p>
            <a:r>
              <a:rPr lang="en-US" dirty="0">
                <a:solidFill>
                  <a:schemeClr val="bg1"/>
                </a:solidFill>
              </a:rPr>
              <a:t> doctor with an elderly patient like this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83A1B19-EB1F-2A49-AD62-6EEA8BB04A40}"/>
              </a:ext>
            </a:extLst>
          </p:cNvPr>
          <p:cNvSpPr txBox="1"/>
          <p:nvPr/>
        </p:nvSpPr>
        <p:spPr>
          <a:xfrm>
            <a:off x="5975085" y="4428322"/>
            <a:ext cx="1066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Examples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9829099E-D0A8-0D41-A07A-7B6F0866618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09791" y="4783572"/>
            <a:ext cx="3064507" cy="230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8376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8236</TotalTime>
  <Words>441</Words>
  <Application>Microsoft Macintosh PowerPoint</Application>
  <PresentationFormat>Widescreen</PresentationFormat>
  <Paragraphs>100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21</cp:revision>
  <dcterms:created xsi:type="dcterms:W3CDTF">2020-12-13T04:05:06Z</dcterms:created>
  <dcterms:modified xsi:type="dcterms:W3CDTF">2020-12-19T19:39:55Z</dcterms:modified>
</cp:coreProperties>
</file>