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7" r:id="rId2"/>
    <p:sldId id="279" r:id="rId3"/>
    <p:sldId id="258" r:id="rId4"/>
    <p:sldId id="295" r:id="rId5"/>
    <p:sldId id="305" r:id="rId6"/>
    <p:sldId id="306" r:id="rId7"/>
    <p:sldId id="284" r:id="rId8"/>
    <p:sldId id="303" r:id="rId9"/>
    <p:sldId id="304" r:id="rId10"/>
    <p:sldId id="302" r:id="rId11"/>
    <p:sldId id="311" r:id="rId12"/>
    <p:sldId id="313" r:id="rId13"/>
    <p:sldId id="315" r:id="rId14"/>
    <p:sldId id="316" r:id="rId15"/>
    <p:sldId id="312" r:id="rId16"/>
    <p:sldId id="310" r:id="rId17"/>
    <p:sldId id="317" r:id="rId18"/>
    <p:sldId id="280" r:id="rId19"/>
    <p:sldId id="297" r:id="rId20"/>
    <p:sldId id="308" r:id="rId21"/>
    <p:sldId id="307" r:id="rId22"/>
    <p:sldId id="298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313"/>
    <p:restoredTop sz="94651"/>
  </p:normalViewPr>
  <p:slideViewPr>
    <p:cSldViewPr>
      <p:cViewPr varScale="1">
        <p:scale>
          <a:sx n="148" d="100"/>
          <a:sy n="148" d="100"/>
        </p:scale>
        <p:origin x="1568" y="1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DC5C1B-BEC3-471C-A209-A6B8EE6D13BA}" type="datetimeFigureOut">
              <a:rPr lang="en-US" smtClean="0"/>
              <a:t>11/17/19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A00F6B-2B7E-4386-9B87-7CFDB3D7E4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24121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CEA92-C736-427C-B499-8284378C84F9}" type="datetimeFigureOut">
              <a:rPr lang="en-US" smtClean="0"/>
              <a:t>11/17/19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00442-4458-4C69-9E26-52C69AAD7E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15984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CEA92-C736-427C-B499-8284378C84F9}" type="datetimeFigureOut">
              <a:rPr lang="en-US" smtClean="0"/>
              <a:t>11/17/19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00442-4458-4C69-9E26-52C69AAD7EED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3740" y="0"/>
            <a:ext cx="2743200" cy="8461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58882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2CEA92-C736-427C-B499-8284378C84F9}" type="datetimeFigureOut">
              <a:rPr lang="en-US" smtClean="0"/>
              <a:t>11/17/19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A00442-4458-4C69-9E26-52C69AAD7E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64883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hyperlink" Target="https://www.google.com.kw/url?sa=i&amp;rct=j&amp;q=&amp;esrc=s&amp;source=images&amp;cd=&amp;cad=rja&amp;uact=8&amp;ved=2ahUKEwj25_PAnfPiAhXDAWMBHfdWALQQjRx6BAgBEAU&amp;url=/url?sa=i&amp;rct=j&amp;q=&amp;esrc=s&amp;source=images&amp;cd=&amp;ved=&amp;url=https://www.precision-elec.com/abb-acs880-series-vfd/&amp;authuser=1&amp;psig=AOvVaw1IFVmDu5KK7f7-H2zKHxZr&amp;ust=1560954114253554&amp;authuser=1&amp;psig=AOvVaw1IFVmDu5KK7f7-H2zKHxZr&amp;ust=1560954114253554" TargetMode="Externa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google.com.kw/url?sa=i&amp;rct=j&amp;q=&amp;esrc=s&amp;source=images&amp;cd=&amp;ved=2ahUKEwj3yq6lvvPiAhVH1eAKHcupDswQjRx6BAgBEAU&amp;url=https://www.businesswire.com/news/home/20160421006646/en/Schlumberger-Announces-First-Quarter-2016-Results&amp;authuser=1&amp;psig=AOvVaw1khcw27c4ZIXl0nep580f0&amp;ust=1560962946103585" TargetMode="External"/><Relationship Id="rId13" Type="http://schemas.openxmlformats.org/officeDocument/2006/relationships/image" Target="../media/image28.jpeg"/><Relationship Id="rId18" Type="http://schemas.openxmlformats.org/officeDocument/2006/relationships/hyperlink" Target="https://www.google.com.kw/url?sa=i&amp;rct=j&amp;q=&amp;esrc=s&amp;source=images&amp;cd=&amp;ved=2ahUKEwihiPT-wfPiAhV0AWMBHb1KCeAQjRx6BAgBEAU&amp;url=https://knapco.com/ourclients&amp;authuser=1&amp;psig=AOvVaw0TKgqGfl0nwgg2QBqke3R0&amp;ust=1560963936712688" TargetMode="External"/><Relationship Id="rId26" Type="http://schemas.openxmlformats.org/officeDocument/2006/relationships/image" Target="../media/image35.jpeg"/><Relationship Id="rId3" Type="http://schemas.openxmlformats.org/officeDocument/2006/relationships/image" Target="../media/image23.jpeg"/><Relationship Id="rId21" Type="http://schemas.openxmlformats.org/officeDocument/2006/relationships/image" Target="../media/image32.jpeg"/><Relationship Id="rId7" Type="http://schemas.openxmlformats.org/officeDocument/2006/relationships/image" Target="../media/image25.png"/><Relationship Id="rId12" Type="http://schemas.openxmlformats.org/officeDocument/2006/relationships/hyperlink" Target="https://www.google.com.kw/url?sa=i&amp;rct=j&amp;q=&amp;esrc=s&amp;source=images&amp;cd=&amp;ved=2ahUKEwi2kbTzvvPiAhVr6uAKHXp5AsgQjRx6BAgBEAU&amp;url=https://twitter.com/napesco/status/293691269669085184&amp;authuser=1&amp;psig=AOvVaw1MdeZQznlIDkz2IX0O7-h8&amp;ust=1560963113684844" TargetMode="External"/><Relationship Id="rId17" Type="http://schemas.openxmlformats.org/officeDocument/2006/relationships/image" Target="../media/image30.png"/><Relationship Id="rId25" Type="http://schemas.openxmlformats.org/officeDocument/2006/relationships/hyperlink" Target="https://www.google.com.kw/url?sa=i&amp;rct=j&amp;q=&amp;esrc=s&amp;source=images&amp;cd=&amp;ved=2ahUKEwjCw-Tfw_PiAhX2BGMBHUCRCMkQjRx6BAgBEAU&amp;url=/url?sa=i&amp;rct=j&amp;q=&amp;esrc=s&amp;source=images&amp;cd=&amp;ved=&amp;url=https://www.kuwaitlocal.com/business/specialist-oilfield-services-k-s-c&amp;authuser=1&amp;psig=AOvVaw20P3b10BLtx_S_YcX020xu&amp;ust=1560964399607219&amp;authuser=1&amp;psig=AOvVaw20P3b10BLtx_S_YcX020xu&amp;ust=1560964399607219" TargetMode="External"/><Relationship Id="rId2" Type="http://schemas.openxmlformats.org/officeDocument/2006/relationships/hyperlink" Target="https://www.google.com.kw/url?sa=i&amp;rct=j&amp;q=&amp;esrc=s&amp;source=images&amp;cd=&amp;cad=rja&amp;uact=8&amp;ved=2ahUKEwjq4uDXvPPiAhWqAWMBHX-uD9kQjRx6BAgBEAU&amp;url=https://infotel.ca/newsitem/precision-drilling/cp19517223&amp;authuser=1&amp;psig=AOvVaw0DwF_K1i7Wy2T0aovp5ag3&amp;ust=1560962506207980" TargetMode="External"/><Relationship Id="rId16" Type="http://schemas.openxmlformats.org/officeDocument/2006/relationships/hyperlink" Target="https://www.google.com.kw/url?sa=i&amp;rct=j&amp;q=&amp;esrc=s&amp;source=images&amp;cd=&amp;ved=2ahUKEwikusTPwPPiAhXFAWMBHZMDDT8QjRx6BAgBEAU&amp;url=https://www.uopkt.com/cmspages/index/73&amp;authuser=1&amp;psig=AOvVaw2pI_tCCGTUXCwMzzFt8jC9&amp;ust=1560963572989560" TargetMode="External"/><Relationship Id="rId20" Type="http://schemas.openxmlformats.org/officeDocument/2006/relationships/hyperlink" Target="https://www.google.com.kw/url?sa=i&amp;rct=j&amp;q=&amp;esrc=s&amp;source=images&amp;cd=&amp;ved=2ahUKEwjmkbOxwvPiAhUJDGMBHSPiCcIQjRx6BAgBEAU&amp;url=https://businessgateways.com/gdmc-kwt&amp;authuser=1&amp;psig=AOvVaw3b5JZnG3RmzOng534DDIlt&amp;ust=1560963998480351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google.com.kw/url?sa=i&amp;rct=j&amp;q=&amp;esrc=s&amp;source=images&amp;cd=&amp;ved=2ahUKEwjXv6nwvfPiAhVd8OAKHapjAG0QjRx6BAgBEAU&amp;url=https://en.wikipedia.org/wiki/Weatherford_International&amp;authuser=1&amp;psig=AOvVaw31iaUlJYMQwTU8-XivUeOv&amp;ust=1560962837735328" TargetMode="External"/><Relationship Id="rId11" Type="http://schemas.openxmlformats.org/officeDocument/2006/relationships/image" Target="../media/image27.png"/><Relationship Id="rId24" Type="http://schemas.openxmlformats.org/officeDocument/2006/relationships/image" Target="../media/image34.png"/><Relationship Id="rId5" Type="http://schemas.openxmlformats.org/officeDocument/2006/relationships/image" Target="../media/image24.png"/><Relationship Id="rId15" Type="http://schemas.openxmlformats.org/officeDocument/2006/relationships/image" Target="../media/image29.gif"/><Relationship Id="rId23" Type="http://schemas.openxmlformats.org/officeDocument/2006/relationships/image" Target="../media/image33.jpeg"/><Relationship Id="rId28" Type="http://schemas.openxmlformats.org/officeDocument/2006/relationships/image" Target="../media/image36.png"/><Relationship Id="rId10" Type="http://schemas.openxmlformats.org/officeDocument/2006/relationships/hyperlink" Target="https://www.google.com.kw/url?sa=i&amp;rct=j&amp;q=&amp;esrc=s&amp;source=images&amp;cd=&amp;ved=2ahUKEwjJuLjKvvPiAhWO1eAKHTwIBUoQjRx6BAgBEAU&amp;url=https://logodix.com/halliburton&amp;authuser=1&amp;psig=AOvVaw3TI3UAKuMlH-edPvYqmHUx&amp;ust=1560963030199497" TargetMode="External"/><Relationship Id="rId19" Type="http://schemas.openxmlformats.org/officeDocument/2006/relationships/image" Target="../media/image31.jpeg"/><Relationship Id="rId4" Type="http://schemas.openxmlformats.org/officeDocument/2006/relationships/hyperlink" Target="https://www.google.com.kw/url?sa=i&amp;rct=j&amp;q=&amp;esrc=s&amp;source=images&amp;cd=&amp;cad=rja&amp;uact=8&amp;ved=2ahUKEwjkwrKwvfPiAhVL1eAKHaHZDS4QjRx6BAgBEAU&amp;url=/url?sa=i&amp;rct=j&amp;q=&amp;esrc=s&amp;source=images&amp;cd=&amp;ved=&amp;url=https://www.hamadalhamad.com/&amp;authuser=1&amp;psig=AOvVaw18dVFVO89PQa4T8rH0tIXs&amp;ust=1560962648704218&amp;authuser=1&amp;psig=AOvVaw18dVFVO89PQa4T8rH0tIXs&amp;ust=1560962648704218" TargetMode="External"/><Relationship Id="rId9" Type="http://schemas.openxmlformats.org/officeDocument/2006/relationships/image" Target="../media/image26.jpeg"/><Relationship Id="rId14" Type="http://schemas.openxmlformats.org/officeDocument/2006/relationships/hyperlink" Target="https://www.google.com.kw/url?sa=i&amp;rct=j&amp;q=&amp;esrc=s&amp;source=images&amp;cd=&amp;ved=2ahUKEwiQ6aacv_PiAhUNFRQKHdzfADcQjRx6BAgBEAU&amp;url=https://www.rigzone.com/jobs/featured_employer.asp?e_id=356&amp;authuser=1&amp;psig=AOvVaw1TMDwhLzjMtJ0CrUCz1-Mr&amp;ust=1560963166649242" TargetMode="External"/><Relationship Id="rId22" Type="http://schemas.openxmlformats.org/officeDocument/2006/relationships/hyperlink" Target="https://www.google.com.kw/url?sa=i&amp;rct=j&amp;q=&amp;esrc=s&amp;source=images&amp;cd=&amp;ved=2ahUKEwjGh-TNwvPiAhUaBGMBHdMaAKYQjRx6BAgBEAU&amp;url=http://www.lerindro.com/products/national-oilwell/products-national-oilwell-wheatley-gaso-omega-division/&amp;authuser=1&amp;psig=AOvVaw1EQZrVD9lwpHASQIMLIrKz&amp;ust=1560964102038265" TargetMode="External"/><Relationship Id="rId27" Type="http://schemas.openxmlformats.org/officeDocument/2006/relationships/hyperlink" Target="https://www.google.com.kw/url?sa=i&amp;rct=j&amp;q=&amp;esrc=s&amp;source=images&amp;cd=&amp;ved=2ahUKEwjS0djSvfPiAhXL1eAKHQ5KClwQjRx6BAgBEAU&amp;url=https://www.bayt.com/ar/company/burgan-drilling-and-oil-company-1507008/&amp;authuser=1&amp;psig=AOvVaw2uvBN2DD78tJkCmvap0shB&amp;ust=1560962764633124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13" Type="http://schemas.openxmlformats.org/officeDocument/2006/relationships/image" Target="../media/image48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12" Type="http://schemas.openxmlformats.org/officeDocument/2006/relationships/image" Target="../media/image47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11" Type="http://schemas.openxmlformats.org/officeDocument/2006/relationships/image" Target="../media/image46.png"/><Relationship Id="rId5" Type="http://schemas.openxmlformats.org/officeDocument/2006/relationships/image" Target="../media/image40.png"/><Relationship Id="rId10" Type="http://schemas.openxmlformats.org/officeDocument/2006/relationships/image" Target="../media/image45.jpeg"/><Relationship Id="rId4" Type="http://schemas.openxmlformats.org/officeDocument/2006/relationships/image" Target="../media/image39.png"/><Relationship Id="rId9" Type="http://schemas.openxmlformats.org/officeDocument/2006/relationships/image" Target="../media/image44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13" Type="http://schemas.openxmlformats.org/officeDocument/2006/relationships/image" Target="../media/image60.png"/><Relationship Id="rId18" Type="http://schemas.openxmlformats.org/officeDocument/2006/relationships/image" Target="../media/image65.png"/><Relationship Id="rId3" Type="http://schemas.openxmlformats.org/officeDocument/2006/relationships/image" Target="../media/image50.png"/><Relationship Id="rId21" Type="http://schemas.openxmlformats.org/officeDocument/2006/relationships/image" Target="../media/image68.png"/><Relationship Id="rId7" Type="http://schemas.openxmlformats.org/officeDocument/2006/relationships/image" Target="../media/image54.png"/><Relationship Id="rId12" Type="http://schemas.openxmlformats.org/officeDocument/2006/relationships/image" Target="../media/image59.png"/><Relationship Id="rId17" Type="http://schemas.openxmlformats.org/officeDocument/2006/relationships/image" Target="../media/image64.png"/><Relationship Id="rId2" Type="http://schemas.openxmlformats.org/officeDocument/2006/relationships/image" Target="../media/image49.png"/><Relationship Id="rId16" Type="http://schemas.openxmlformats.org/officeDocument/2006/relationships/image" Target="../media/image63.png"/><Relationship Id="rId20" Type="http://schemas.openxmlformats.org/officeDocument/2006/relationships/image" Target="../media/image6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11" Type="http://schemas.openxmlformats.org/officeDocument/2006/relationships/image" Target="../media/image58.png"/><Relationship Id="rId5" Type="http://schemas.openxmlformats.org/officeDocument/2006/relationships/image" Target="../media/image52.png"/><Relationship Id="rId15" Type="http://schemas.openxmlformats.org/officeDocument/2006/relationships/image" Target="../media/image62.png"/><Relationship Id="rId23" Type="http://schemas.openxmlformats.org/officeDocument/2006/relationships/image" Target="../media/image70.png"/><Relationship Id="rId10" Type="http://schemas.openxmlformats.org/officeDocument/2006/relationships/image" Target="../media/image57.png"/><Relationship Id="rId19" Type="http://schemas.openxmlformats.org/officeDocument/2006/relationships/image" Target="../media/image66.png"/><Relationship Id="rId4" Type="http://schemas.openxmlformats.org/officeDocument/2006/relationships/image" Target="../media/image51.png"/><Relationship Id="rId9" Type="http://schemas.openxmlformats.org/officeDocument/2006/relationships/image" Target="../media/image56.png"/><Relationship Id="rId14" Type="http://schemas.openxmlformats.org/officeDocument/2006/relationships/image" Target="../media/image61.png"/><Relationship Id="rId22" Type="http://schemas.openxmlformats.org/officeDocument/2006/relationships/image" Target="../media/image6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.kw/url?sa=i&amp;rct=j&amp;q=&amp;esrc=s&amp;source=images&amp;cd=&amp;ved=2ahUKEwi1iLS2m_XiAhUIAmMBHW82AY4QjRx6BAgBEAU&amp;url=https://www.lattanziokibs.com/en/newsroom/news_archive/lattanzio_group_pioneers_the_economic_diversification_in_kuwait.html&amp;authuser=1&amp;psig=AOvVaw1nD0WxxUlExNhViQKFLKza&amp;ust=1561022296473076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-1" y="0"/>
            <a:ext cx="9144001" cy="6938666"/>
            <a:chOff x="-1" y="0"/>
            <a:chExt cx="9144001" cy="6938666"/>
          </a:xfrm>
        </p:grpSpPr>
        <p:sp>
          <p:nvSpPr>
            <p:cNvPr id="54" name="Rectangle 53"/>
            <p:cNvSpPr/>
            <p:nvPr/>
          </p:nvSpPr>
          <p:spPr>
            <a:xfrm>
              <a:off x="0" y="6477001"/>
              <a:ext cx="9144000" cy="46166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en-GB" b="1" dirty="0">
                  <a:solidFill>
                    <a:schemeClr val="bg1"/>
                  </a:solidFill>
                </a:rPr>
                <a:t>DAMMAM (KSA)                               </a:t>
              </a:r>
              <a:r>
                <a:rPr lang="en-GB" sz="2400" b="1" dirty="0">
                  <a:solidFill>
                    <a:schemeClr val="bg1"/>
                  </a:solidFill>
                </a:rPr>
                <a:t>      KUWAIT (HO)                                    </a:t>
              </a:r>
              <a:r>
                <a:rPr lang="en-GB" b="1" dirty="0">
                  <a:solidFill>
                    <a:schemeClr val="bg1"/>
                  </a:solidFill>
                </a:rPr>
                <a:t>RIYAD (KSA)                                    </a:t>
              </a:r>
              <a:endParaRPr lang="en-US" i="1" dirty="0">
                <a:solidFill>
                  <a:schemeClr val="bg1"/>
                </a:solidFill>
              </a:endParaRPr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" y="1424409"/>
              <a:ext cx="9144001" cy="50525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" name="Rectangle 2"/>
            <p:cNvSpPr/>
            <p:nvPr/>
          </p:nvSpPr>
          <p:spPr>
            <a:xfrm>
              <a:off x="0" y="0"/>
              <a:ext cx="9144000" cy="142440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43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62200" y="78812"/>
              <a:ext cx="4191000" cy="12927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8061895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371601"/>
            <a:ext cx="6280990" cy="251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7700" y="3638550"/>
            <a:ext cx="4610100" cy="2914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0" name="Group 9"/>
          <p:cNvGrpSpPr/>
          <p:nvPr/>
        </p:nvGrpSpPr>
        <p:grpSpPr>
          <a:xfrm>
            <a:off x="304800" y="191625"/>
            <a:ext cx="1235437" cy="494175"/>
            <a:chOff x="2904" y="560703"/>
            <a:chExt cx="1235437" cy="494175"/>
          </a:xfrm>
        </p:grpSpPr>
        <p:sp>
          <p:nvSpPr>
            <p:cNvPr id="11" name="Chevron 10"/>
            <p:cNvSpPr/>
            <p:nvPr/>
          </p:nvSpPr>
          <p:spPr>
            <a:xfrm>
              <a:off x="2904" y="560703"/>
              <a:ext cx="1235437" cy="494175"/>
            </a:xfrm>
            <a:prstGeom prst="chevron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Chevron 4"/>
            <p:cNvSpPr/>
            <p:nvPr/>
          </p:nvSpPr>
          <p:spPr>
            <a:xfrm>
              <a:off x="249992" y="560703"/>
              <a:ext cx="741262" cy="49417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5400" tIns="12700" rIns="0" bIns="127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b="1" dirty="0">
                  <a:solidFill>
                    <a:schemeClr val="tx1"/>
                  </a:solidFill>
                </a:rPr>
                <a:t>3</a:t>
              </a:r>
              <a:endParaRPr lang="en-US" sz="2000" b="1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1379631" y="233629"/>
            <a:ext cx="4655658" cy="410165"/>
            <a:chOff x="1077735" y="602707"/>
            <a:chExt cx="6686914" cy="410165"/>
          </a:xfrm>
        </p:grpSpPr>
        <p:sp>
          <p:nvSpPr>
            <p:cNvPr id="14" name="Chevron 13"/>
            <p:cNvSpPr/>
            <p:nvPr/>
          </p:nvSpPr>
          <p:spPr>
            <a:xfrm>
              <a:off x="1077735" y="602707"/>
              <a:ext cx="6686914" cy="410165"/>
            </a:xfrm>
            <a:prstGeom prst="chevron">
              <a:avLst/>
            </a:prstGeom>
          </p:spPr>
          <p:style>
            <a:lnRef idx="2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" name="Chevron 6"/>
            <p:cNvSpPr/>
            <p:nvPr/>
          </p:nvSpPr>
          <p:spPr>
            <a:xfrm>
              <a:off x="1282818" y="602707"/>
              <a:ext cx="6276749" cy="41016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5400" tIns="12700" rIns="0" bIns="12700" numCol="1" spcCol="1270" anchor="ctr" anchorCtr="0">
              <a:noAutofit/>
            </a:bodyPr>
            <a:lstStyle/>
            <a:p>
              <a:pPr lvl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b="1" dirty="0"/>
                <a:t>Our Services (Cont.)</a:t>
              </a:r>
              <a:endParaRPr lang="en-US" sz="2000" b="1" kern="1200" dirty="0"/>
            </a:p>
          </p:txBody>
        </p:sp>
      </p:grp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620" y="4087666"/>
            <a:ext cx="2505075" cy="20164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 descr="Related image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1119968"/>
            <a:ext cx="3142913" cy="2484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09226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/>
        </p:nvGrpSpPr>
        <p:grpSpPr>
          <a:xfrm>
            <a:off x="304800" y="191625"/>
            <a:ext cx="1235437" cy="494175"/>
            <a:chOff x="2904" y="560703"/>
            <a:chExt cx="1235437" cy="494175"/>
          </a:xfrm>
        </p:grpSpPr>
        <p:sp>
          <p:nvSpPr>
            <p:cNvPr id="32" name="Chevron 31"/>
            <p:cNvSpPr/>
            <p:nvPr/>
          </p:nvSpPr>
          <p:spPr>
            <a:xfrm>
              <a:off x="2904" y="560703"/>
              <a:ext cx="1235437" cy="494175"/>
            </a:xfrm>
            <a:prstGeom prst="chevron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3" name="Chevron 4"/>
            <p:cNvSpPr/>
            <p:nvPr/>
          </p:nvSpPr>
          <p:spPr>
            <a:xfrm>
              <a:off x="249992" y="560703"/>
              <a:ext cx="741262" cy="49417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5400" tIns="12700" rIns="0" bIns="127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b="1" dirty="0">
                  <a:solidFill>
                    <a:schemeClr val="tx1"/>
                  </a:solidFill>
                </a:rPr>
                <a:t>4</a:t>
              </a:r>
              <a:endParaRPr lang="en-US" sz="2000" b="1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1379631" y="233629"/>
            <a:ext cx="4655658" cy="410165"/>
            <a:chOff x="1077735" y="602707"/>
            <a:chExt cx="6686914" cy="410165"/>
          </a:xfrm>
        </p:grpSpPr>
        <p:sp>
          <p:nvSpPr>
            <p:cNvPr id="35" name="Chevron 34"/>
            <p:cNvSpPr/>
            <p:nvPr/>
          </p:nvSpPr>
          <p:spPr>
            <a:xfrm>
              <a:off x="1077735" y="602707"/>
              <a:ext cx="6686914" cy="410165"/>
            </a:xfrm>
            <a:prstGeom prst="chevron">
              <a:avLst/>
            </a:prstGeom>
          </p:spPr>
          <p:style>
            <a:lnRef idx="2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6" name="Chevron 6"/>
            <p:cNvSpPr/>
            <p:nvPr/>
          </p:nvSpPr>
          <p:spPr>
            <a:xfrm>
              <a:off x="1282818" y="602707"/>
              <a:ext cx="6276749" cy="41016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5400" tIns="12700" rIns="0" bIns="12700" numCol="1" spcCol="1270" anchor="ctr" anchorCtr="0">
              <a:noAutofit/>
            </a:bodyPr>
            <a:lstStyle/>
            <a:p>
              <a:pPr lvl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b="1" dirty="0"/>
                <a:t>Our Major Clients – Kuwait Oil Sector</a:t>
              </a:r>
              <a:endParaRPr lang="en-US" sz="2000" b="1" kern="1200" dirty="0"/>
            </a:p>
          </p:txBody>
        </p:sp>
      </p:grpSp>
      <p:pic>
        <p:nvPicPr>
          <p:cNvPr id="20" name="Picture 2" descr="Related image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81100"/>
            <a:ext cx="271678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6" descr="Related image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1123950"/>
            <a:ext cx="1973554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1" descr="Image result for Logo Weatherford Drillin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2184" y="1295400"/>
            <a:ext cx="2460106" cy="1027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2" descr="Image result for Logo Schlumberger Drilling Kuwait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350" y="3582750"/>
            <a:ext cx="2312778" cy="1209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4" descr="Image result for Logo halliburton Drilling Kuwait">
            <a:hlinkClick r:id="rId10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4700" y="2578779"/>
            <a:ext cx="2465754" cy="1178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6" descr="Related image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6251" y="2479500"/>
            <a:ext cx="1271587" cy="174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4" descr="Related image">
            <a:hlinkClick r:id="rId14"/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5632" y="2522215"/>
            <a:ext cx="2124842" cy="1291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Image result for United Precision Drilling Co. W.L.L. (Weatherford)">
            <a:hlinkClick r:id="rId16"/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440" y="2834403"/>
            <a:ext cx="1247573" cy="863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4" descr="Image result for Petroleum Equipment Technology Co.(PETCO)">
            <a:hlinkClick r:id="rId18"/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1469" y="3649139"/>
            <a:ext cx="2371814" cy="1347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6" descr="Related image">
            <a:hlinkClick r:id="rId20"/>
          </p:cNvPr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9251" y="1455781"/>
            <a:ext cx="1495425" cy="1219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8" descr="Image result for National OIL &amp; GAS well Varco'">
            <a:hlinkClick r:id="rId22"/>
          </p:cNvPr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6577" y="3890707"/>
            <a:ext cx="1576162" cy="1576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13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861" y="4616333"/>
            <a:ext cx="3045002" cy="10351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" name="Picture 15" descr="Related image">
            <a:hlinkClick r:id="rId25"/>
          </p:cNvPr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3855" y="5181600"/>
            <a:ext cx="2432722" cy="939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8" descr="Related image">
            <a:hlinkClick r:id="rId27"/>
          </p:cNvPr>
          <p:cNvPicPr>
            <a:picLocks noChangeAspect="1" noChangeArrowheads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5336" y="4322950"/>
            <a:ext cx="1634606" cy="1047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11974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/>
        </p:nvGrpSpPr>
        <p:grpSpPr>
          <a:xfrm>
            <a:off x="304800" y="191625"/>
            <a:ext cx="1235437" cy="494175"/>
            <a:chOff x="2904" y="560703"/>
            <a:chExt cx="1235437" cy="494175"/>
          </a:xfrm>
        </p:grpSpPr>
        <p:sp>
          <p:nvSpPr>
            <p:cNvPr id="32" name="Chevron 31"/>
            <p:cNvSpPr/>
            <p:nvPr/>
          </p:nvSpPr>
          <p:spPr>
            <a:xfrm>
              <a:off x="2904" y="560703"/>
              <a:ext cx="1235437" cy="494175"/>
            </a:xfrm>
            <a:prstGeom prst="chevron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3" name="Chevron 4"/>
            <p:cNvSpPr/>
            <p:nvPr/>
          </p:nvSpPr>
          <p:spPr>
            <a:xfrm>
              <a:off x="249992" y="560703"/>
              <a:ext cx="741262" cy="49417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5400" tIns="12700" rIns="0" bIns="127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b="1" dirty="0">
                  <a:solidFill>
                    <a:schemeClr val="tx1"/>
                  </a:solidFill>
                </a:rPr>
                <a:t>4</a:t>
              </a:r>
              <a:endParaRPr lang="en-US" sz="2000" b="1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1379631" y="233629"/>
            <a:ext cx="4655658" cy="410165"/>
            <a:chOff x="1077735" y="602707"/>
            <a:chExt cx="6686914" cy="410165"/>
          </a:xfrm>
        </p:grpSpPr>
        <p:sp>
          <p:nvSpPr>
            <p:cNvPr id="35" name="Chevron 34"/>
            <p:cNvSpPr/>
            <p:nvPr/>
          </p:nvSpPr>
          <p:spPr>
            <a:xfrm>
              <a:off x="1077735" y="602707"/>
              <a:ext cx="6686914" cy="410165"/>
            </a:xfrm>
            <a:prstGeom prst="chevron">
              <a:avLst/>
            </a:prstGeom>
          </p:spPr>
          <p:style>
            <a:lnRef idx="2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6" name="Chevron 6"/>
            <p:cNvSpPr/>
            <p:nvPr/>
          </p:nvSpPr>
          <p:spPr>
            <a:xfrm>
              <a:off x="1282818" y="602707"/>
              <a:ext cx="6276749" cy="41016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5400" tIns="12700" rIns="0" bIns="12700" numCol="1" spcCol="1270" anchor="ctr" anchorCtr="0">
              <a:noAutofit/>
            </a:bodyPr>
            <a:lstStyle/>
            <a:p>
              <a:pPr lvl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b="1" dirty="0"/>
                <a:t>Our Clients – Kuwait Industrial Sector</a:t>
              </a:r>
              <a:endParaRPr lang="en-US" sz="2000" b="1" kern="1200" dirty="0"/>
            </a:p>
          </p:txBody>
        </p:sp>
      </p:grp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9173095"/>
              </p:ext>
            </p:extLst>
          </p:nvPr>
        </p:nvGraphicFramePr>
        <p:xfrm>
          <a:off x="304801" y="867410"/>
          <a:ext cx="8610601" cy="58077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75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18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1825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1825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1825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MEW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PEPSI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MPW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Gulf Cable &amp; Electrical Co.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Kharafi National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United Foodstuff Industries Group Co. K.S.C.C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ABC Arabian Beverage Co.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Ashraf &amp; Co. Ltd wll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Hassan Abul Marble Factory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Genoa Plastic Industries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Petra Food Manufacturing Company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AL-Sayer Soft Drinks Factory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The Trading &amp; Industrial Equipment Co. wll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Kuwait Pipe Industries &amp; Oil Services Co.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Mediator Industries &amp; Com. Co.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Khazan Conserved FoodStuffs Distributing Co. W.L.L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Food Industries Co. (FICO)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Al Essa Medical &amp; Scientific Equipment Co. wll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Wataniya Fiberglass Plastic Factory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United Neama Group Gen. Trad. &amp; Cont. Co.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Kuwait Industrial Food Co. W.L.L. (KIFCO)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Rawdatain Natural Mineral Water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Gulf Paper Manufacturing Co. K.S.C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Refrigeration Industries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Mohamed Abdulrahman Al-Bahar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KITCO Kuwait Indo Trading Company Ltd.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KDD The Kuwait Danish Dairy Company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NCCI AL-Watania Paper Products Co.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Al-Rawad Aluminium Factory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Kuwait Boxes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Mickey Snax / Light Food Company (KSCC)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AL-Arabi Plastic Factory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Carton Industries Co. (K.S.C.)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Mondiyal Aluminium Factory 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Jerawi Industires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Kuwait Food CO.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AL-Adasani Est.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Kuwait Catalyst Company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Al-Misbah Al-Kuwaitia for Aluminium Co.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Sour Fuel Marketing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Kout Food Group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Al-Nawras Plastic Bag Co. W.L.L.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GTC Paint Company Ltd.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Kuwait Protein &amp; Fat Production Co.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ZAIN 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Al-Seedawi Sweets Factories Co. KSC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Wataniya Fiber Glass (Reinforced Plastic Factory Co.)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International Powder Coating Co.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Kuwait Building Manufacturing Co.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Khalid Pastic Industries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Shorouq Pack Flexible Packaging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Plastic Industries Company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Hygiene Products Industries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Kuwait International Garment Factory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Almeer industries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British Industries (Printing &amp; Packaging Co.)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The Plastic Co. Ltd.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Subhan Manufacturing Co. Shampoo, Detergents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Alam Steel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Kuwait United Poultry Co. (Salmi)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Kuwait Packing Materials Manufacturing Co. (KSC)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PEPSI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Sabriya International Gen. Trd. Cont. Co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Gulf Cable &amp; Electrical Industries Co.(G.C)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Mena Steel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Plastic Pipes &amp; Fitting Factory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ABC Arabian Beverage Co.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Gulf Paper Manufacturing Co. K.S.C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Hassan Abul Marble Factory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Genoa Plastic Industries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United Foodstuff Industries Group Co. K.S.C.C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AL-Sayer Soft Drinks Factory 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NCCI AL-Watania Paper Products Co.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Kuwait Pipe Industries &amp; Oil Services Co.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Mediator Industries &amp; Com. Co.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3292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/>
        </p:nvGrpSpPr>
        <p:grpSpPr>
          <a:xfrm>
            <a:off x="304800" y="191625"/>
            <a:ext cx="1235437" cy="494175"/>
            <a:chOff x="2904" y="560703"/>
            <a:chExt cx="1235437" cy="494175"/>
          </a:xfrm>
        </p:grpSpPr>
        <p:sp>
          <p:nvSpPr>
            <p:cNvPr id="32" name="Chevron 31"/>
            <p:cNvSpPr/>
            <p:nvPr/>
          </p:nvSpPr>
          <p:spPr>
            <a:xfrm>
              <a:off x="2904" y="560703"/>
              <a:ext cx="1235437" cy="494175"/>
            </a:xfrm>
            <a:prstGeom prst="chevron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3" name="Chevron 4"/>
            <p:cNvSpPr/>
            <p:nvPr/>
          </p:nvSpPr>
          <p:spPr>
            <a:xfrm>
              <a:off x="249992" y="560703"/>
              <a:ext cx="741262" cy="49417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5400" tIns="12700" rIns="0" bIns="127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b="1" dirty="0">
                  <a:solidFill>
                    <a:schemeClr val="tx1"/>
                  </a:solidFill>
                </a:rPr>
                <a:t>4</a:t>
              </a:r>
              <a:endParaRPr lang="en-US" sz="2000" b="1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1379631" y="233629"/>
            <a:ext cx="4655658" cy="410165"/>
            <a:chOff x="1077735" y="602707"/>
            <a:chExt cx="6686914" cy="410165"/>
          </a:xfrm>
        </p:grpSpPr>
        <p:sp>
          <p:nvSpPr>
            <p:cNvPr id="35" name="Chevron 34"/>
            <p:cNvSpPr/>
            <p:nvPr/>
          </p:nvSpPr>
          <p:spPr>
            <a:xfrm>
              <a:off x="1077735" y="602707"/>
              <a:ext cx="6686914" cy="410165"/>
            </a:xfrm>
            <a:prstGeom prst="chevron">
              <a:avLst/>
            </a:prstGeom>
          </p:spPr>
          <p:style>
            <a:lnRef idx="2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6" name="Chevron 6"/>
            <p:cNvSpPr/>
            <p:nvPr/>
          </p:nvSpPr>
          <p:spPr>
            <a:xfrm>
              <a:off x="1282818" y="602707"/>
              <a:ext cx="6276749" cy="41016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5400" tIns="12700" rIns="0" bIns="12700" numCol="1" spcCol="1270" anchor="ctr" anchorCtr="0">
              <a:noAutofit/>
            </a:bodyPr>
            <a:lstStyle/>
            <a:p>
              <a:pPr lvl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b="1" dirty="0"/>
                <a:t>Our Clients – Kuwait Industrial Sector</a:t>
              </a:r>
              <a:endParaRPr lang="en-US" sz="2000" b="1" kern="1200" dirty="0"/>
            </a:p>
          </p:txBody>
        </p:sp>
      </p:grp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1228536"/>
              </p:ext>
            </p:extLst>
          </p:nvPr>
        </p:nvGraphicFramePr>
        <p:xfrm>
          <a:off x="304801" y="867410"/>
          <a:ext cx="8610601" cy="56114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75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18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1825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1825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1825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Carpets Industry Co. (K.S.C.)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National Industries Company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Liebherr PM 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Inter Pack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Caesar Pac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AL-Alamiah For Manufacturing Tempered Glass Co. (W.L.L.)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Gulf Insulating Materials MFG Co.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Metex Gen.Trad &amp; Cont Co.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Al Sultan &amp; Khalaf Trading Co.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Gulf Express Glass Est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Rifai Glass Co.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National Textiles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Rasco Co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Kuwait Switchgear Controls Co.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Al-Amalyawm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Gulf Glass Manufacturing Co K.S.C.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KCC Engineering &amp; Contracting Co.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Reliance Technical Est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Sinopec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QP Productions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Kuwait Aluminum Extrusion Co.(K.S.C.C.)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Dakheel Al-Jasaar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Tariq Alghanim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Carrier Kuwait Air Conditioning K.S.C.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4 Films Printing group Company wll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Kuwait Aluminum &amp; Brass Industries Co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AkzoNobel International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Al-Seedawi Sweets Factories Co. KSC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Al Fajr Al Jadid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Al-Khat Printing Press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National Aluminium Factory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Kuwait Perfumes Factory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Kuwait Americana Food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Mohamed Abdulrahman Al-Bahar &amp; Partners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Bumper to Bumper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Kuwait Portland Cement Co.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Mediator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Fawaz Co.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Safwan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Dasco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Al-Ahleia Switchgear Co. K.S.C.C.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Kuwait Envelops &amp; Folders Factory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0" i="0" u="none" strike="noStrike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M.A. Kharafi &amp; Sons Co. W.L.L.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Al Mulla Air Duct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The National Paper &amp; By Products Co. W.L.L.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Al-Nisf Electrical Co. W.L.L. (Switchgear Plant)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Al-Alwar Printig Press Co.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ROC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Al Rai News paper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Technical Glass Factory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Ahmad Hassan Boland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Al-Alfain Printing. Pub. &amp; Dist. Co. k.s.c.c.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Hayat Marble Co.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Gulf Engineering Company k.s.c.c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Al Raya Wood Works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Food Industries Co. (FICO)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Al-Bahar Industries W.L.L.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Abraaj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Movenpick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Caesar Pac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Carpets Industry Co. (K.S.C.)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National Industries Company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Liebherr PM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Inter Pack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Gulf Express Glass Est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AL-Alamiah For Manufacturing Tempered Glass Co. (W.L.L.)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Gulf Insulating Materials MFG Co.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Metex Gen.Trad &amp; Cont Co.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Al Sultan &amp; Khalaf Trading Co.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Al-Amalyawm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Rifai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 Glass Co.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National Textiles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Rasco</a:t>
                      </a: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 Co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Kuwait Switchgear Controls Co.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QP Productions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3579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/>
        </p:nvGrpSpPr>
        <p:grpSpPr>
          <a:xfrm>
            <a:off x="304800" y="191625"/>
            <a:ext cx="1235437" cy="494175"/>
            <a:chOff x="2904" y="560703"/>
            <a:chExt cx="1235437" cy="494175"/>
          </a:xfrm>
        </p:grpSpPr>
        <p:sp>
          <p:nvSpPr>
            <p:cNvPr id="32" name="Chevron 31"/>
            <p:cNvSpPr/>
            <p:nvPr/>
          </p:nvSpPr>
          <p:spPr>
            <a:xfrm>
              <a:off x="2904" y="560703"/>
              <a:ext cx="1235437" cy="494175"/>
            </a:xfrm>
            <a:prstGeom prst="chevron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3" name="Chevron 4"/>
            <p:cNvSpPr/>
            <p:nvPr/>
          </p:nvSpPr>
          <p:spPr>
            <a:xfrm>
              <a:off x="249992" y="560703"/>
              <a:ext cx="741262" cy="49417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5400" tIns="12700" rIns="0" bIns="127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b="1" dirty="0">
                  <a:solidFill>
                    <a:schemeClr val="tx1"/>
                  </a:solidFill>
                </a:rPr>
                <a:t>4</a:t>
              </a:r>
              <a:endParaRPr lang="en-US" sz="2000" b="1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1379631" y="233629"/>
            <a:ext cx="4655658" cy="410165"/>
            <a:chOff x="1077735" y="602707"/>
            <a:chExt cx="6686914" cy="410165"/>
          </a:xfrm>
        </p:grpSpPr>
        <p:sp>
          <p:nvSpPr>
            <p:cNvPr id="35" name="Chevron 34"/>
            <p:cNvSpPr/>
            <p:nvPr/>
          </p:nvSpPr>
          <p:spPr>
            <a:xfrm>
              <a:off x="1077735" y="602707"/>
              <a:ext cx="6686914" cy="410165"/>
            </a:xfrm>
            <a:prstGeom prst="chevron">
              <a:avLst/>
            </a:prstGeom>
          </p:spPr>
          <p:style>
            <a:lnRef idx="2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6" name="Chevron 6"/>
            <p:cNvSpPr/>
            <p:nvPr/>
          </p:nvSpPr>
          <p:spPr>
            <a:xfrm>
              <a:off x="1282818" y="602707"/>
              <a:ext cx="6276749" cy="41016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5400" tIns="12700" rIns="0" bIns="12700" numCol="1" spcCol="1270" anchor="ctr" anchorCtr="0">
              <a:noAutofit/>
            </a:bodyPr>
            <a:lstStyle/>
            <a:p>
              <a:pPr lvl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b="1" dirty="0"/>
                <a:t>Our Clients – Kuwait Industrial Sector</a:t>
              </a:r>
              <a:endParaRPr lang="en-US" sz="2000" b="1" kern="1200" dirty="0"/>
            </a:p>
          </p:txBody>
        </p:sp>
      </p:grp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885887"/>
              </p:ext>
            </p:extLst>
          </p:nvPr>
        </p:nvGraphicFramePr>
        <p:xfrm>
          <a:off x="304801" y="867410"/>
          <a:ext cx="8610601" cy="56114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75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18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1825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1825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1825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Al </a:t>
                      </a:r>
                      <a:r>
                        <a:rPr lang="en-US" sz="12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Humaizi</a:t>
                      </a: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 Printing Press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Al-Tafooq International Co.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Al-Bahar National Company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KCPC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Al-Watani Fiberglass Co.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Kana Controls Gen.Trad. &amp; Cont. Co.wll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Saipem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Al-Mulla Group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Industrial Consturction &amp; Trading Co. (ICTCO)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Kharafi National Calibration Laboratory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SB Company wll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Darwaza Printing Press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Kuwait Development &amp; Trading Company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Hot Engineering &amp; Factory (Construction) Co.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National Petroluem Services K.S.C.C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Al-Othman International for Air Conditioning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Golden Warah Gen. Trading &amp; Cont. Co.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Tareq Co. wll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Integrated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Gulf Cryo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Mushrif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Al-Essa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Doosan Heavy Industries &amp; Construction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HOV General Trading &amp; Contracting Co. W.L.L.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Al-Seeb Engineering Co. wll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Franklin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Al-Resala Al-Oula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Kuwait Swedish General Trading &amp; Contracting Co.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IMCO Engineering &amp; Consturction Co. W.L.L.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Hyundai Engineering &amp; Consturction Co. Ltd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Diet Center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Arabian Construction Company wll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Hamad Al Mutawa Trading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Spetco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Kuwait National Lube Oil Mfg. Co.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Seas &amp; Desert Group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Sas Printing Press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Texon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Combaind Group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Gulf Glass Mfg. Co.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Al-Zahem Internatioal Group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Elmec Engineering Company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National Contracting Co. Ltd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Hetco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Foodstuffs Trading Co.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Marafie Engineering Group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Bike Zone Co.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Powerboat Center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Industrial </a:t>
                      </a:r>
                      <a:r>
                        <a:rPr lang="en-US" sz="12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Consturction</a:t>
                      </a: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 &amp; Trading Co. (ICTCO)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Alghanim</a:t>
                      </a: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 International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Nafisi Electrical Contracting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Al-Mesk Group Co.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Fine Arts Printing Press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Union Construction Materials Manufacturing Co.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GIMCO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Tima Group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Ahmadiah Contracting &amp; Trading Co. K.C.S.C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Big Apple Trading Company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United Paper Industries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IMC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Safwan Trading &amp; Cont. Co. K.S.C.C.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Al-Tafooq International Co.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Al-Bahar National Company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Warba Industrial &amp; Advanced Services Center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Foodstuffs Trading Co.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Al Humaizi Printing Press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Saipem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Al-Mulla Group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Kuwait Steel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MACDONALDS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Kana Controls </a:t>
                      </a:r>
                      <a:r>
                        <a:rPr lang="en-US" sz="12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Gen.Trad</a:t>
                      </a: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. &amp; Cont. </a:t>
                      </a:r>
                      <a:r>
                        <a:rPr lang="en-US" sz="12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Co.wll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Darwaza</a:t>
                      </a: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 Printing Press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Kuwait Development &amp; Trading Company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Kuwait International Plastic Co.(Al </a:t>
                      </a:r>
                      <a:r>
                        <a:rPr lang="en-US" sz="12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Masqura</a:t>
                      </a: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 Plastic)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AL KOUT FOOD STUFF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491679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/>
        </p:nvGrpSpPr>
        <p:grpSpPr>
          <a:xfrm>
            <a:off x="304800" y="191625"/>
            <a:ext cx="1235437" cy="494175"/>
            <a:chOff x="2904" y="560703"/>
            <a:chExt cx="1235437" cy="494175"/>
          </a:xfrm>
        </p:grpSpPr>
        <p:sp>
          <p:nvSpPr>
            <p:cNvPr id="32" name="Chevron 31"/>
            <p:cNvSpPr/>
            <p:nvPr/>
          </p:nvSpPr>
          <p:spPr>
            <a:xfrm>
              <a:off x="2904" y="560703"/>
              <a:ext cx="1235437" cy="494175"/>
            </a:xfrm>
            <a:prstGeom prst="chevron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3" name="Chevron 4"/>
            <p:cNvSpPr/>
            <p:nvPr/>
          </p:nvSpPr>
          <p:spPr>
            <a:xfrm>
              <a:off x="249992" y="560703"/>
              <a:ext cx="741262" cy="49417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5400" tIns="12700" rIns="0" bIns="127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b="1" dirty="0">
                  <a:solidFill>
                    <a:schemeClr val="tx1"/>
                  </a:solidFill>
                </a:rPr>
                <a:t>5</a:t>
              </a:r>
              <a:endParaRPr lang="en-US" sz="2000" b="1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1379631" y="233629"/>
            <a:ext cx="4655658" cy="410165"/>
            <a:chOff x="1077735" y="602707"/>
            <a:chExt cx="6686914" cy="410165"/>
          </a:xfrm>
        </p:grpSpPr>
        <p:sp>
          <p:nvSpPr>
            <p:cNvPr id="35" name="Chevron 34"/>
            <p:cNvSpPr/>
            <p:nvPr/>
          </p:nvSpPr>
          <p:spPr>
            <a:xfrm>
              <a:off x="1077735" y="602707"/>
              <a:ext cx="6686914" cy="410165"/>
            </a:xfrm>
            <a:prstGeom prst="chevron">
              <a:avLst/>
            </a:prstGeom>
          </p:spPr>
          <p:style>
            <a:lnRef idx="2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6" name="Chevron 6"/>
            <p:cNvSpPr/>
            <p:nvPr/>
          </p:nvSpPr>
          <p:spPr>
            <a:xfrm>
              <a:off x="1282818" y="602707"/>
              <a:ext cx="6276749" cy="41016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5400" tIns="12700" rIns="0" bIns="12700" numCol="1" spcCol="1270" anchor="ctr" anchorCtr="0">
              <a:noAutofit/>
            </a:bodyPr>
            <a:lstStyle/>
            <a:p>
              <a:pPr lvl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b="1" dirty="0"/>
                <a:t>Our Major Clients – Saudi Arabia</a:t>
              </a:r>
              <a:endParaRPr lang="en-US" sz="2000" b="1" kern="1200" dirty="0"/>
            </a:p>
          </p:txBody>
        </p:sp>
      </p:grp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789" y="914400"/>
            <a:ext cx="5720715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8224" y="1905000"/>
            <a:ext cx="6757792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789" y="2929634"/>
            <a:ext cx="6564892" cy="1185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4114801"/>
            <a:ext cx="7689273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54" y="5172502"/>
            <a:ext cx="7127844" cy="923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75" y="6242003"/>
            <a:ext cx="4924425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12" y="6416652"/>
            <a:ext cx="4114799" cy="3492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506" y="1905000"/>
            <a:ext cx="1573074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5" name="Picture 1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4397314"/>
            <a:ext cx="1217019" cy="423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6" name="Picture 1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3250" y="1015636"/>
            <a:ext cx="3003816" cy="7261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7" name="Picture 15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6099" y="5406789"/>
            <a:ext cx="1710495" cy="6892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8" name="Picture 16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8664" y="3260038"/>
            <a:ext cx="2276814" cy="5243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83053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/>
        </p:nvGrpSpPr>
        <p:grpSpPr>
          <a:xfrm>
            <a:off x="304800" y="191625"/>
            <a:ext cx="1235437" cy="494175"/>
            <a:chOff x="2904" y="560703"/>
            <a:chExt cx="1235437" cy="494175"/>
          </a:xfrm>
        </p:grpSpPr>
        <p:sp>
          <p:nvSpPr>
            <p:cNvPr id="32" name="Chevron 31"/>
            <p:cNvSpPr/>
            <p:nvPr/>
          </p:nvSpPr>
          <p:spPr>
            <a:xfrm>
              <a:off x="2904" y="560703"/>
              <a:ext cx="1235437" cy="494175"/>
            </a:xfrm>
            <a:prstGeom prst="chevron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3" name="Chevron 4"/>
            <p:cNvSpPr/>
            <p:nvPr/>
          </p:nvSpPr>
          <p:spPr>
            <a:xfrm>
              <a:off x="249992" y="560703"/>
              <a:ext cx="741262" cy="49417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5400" tIns="12700" rIns="0" bIns="127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b="1" dirty="0">
                  <a:solidFill>
                    <a:schemeClr val="tx1"/>
                  </a:solidFill>
                </a:rPr>
                <a:t>4</a:t>
              </a:r>
              <a:endParaRPr lang="en-US" sz="2000" b="1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1379631" y="233629"/>
            <a:ext cx="4655658" cy="410165"/>
            <a:chOff x="1077735" y="602707"/>
            <a:chExt cx="6686914" cy="410165"/>
          </a:xfrm>
        </p:grpSpPr>
        <p:sp>
          <p:nvSpPr>
            <p:cNvPr id="35" name="Chevron 34"/>
            <p:cNvSpPr/>
            <p:nvPr/>
          </p:nvSpPr>
          <p:spPr>
            <a:xfrm>
              <a:off x="1077735" y="602707"/>
              <a:ext cx="6686914" cy="410165"/>
            </a:xfrm>
            <a:prstGeom prst="chevron">
              <a:avLst/>
            </a:prstGeom>
          </p:spPr>
          <p:style>
            <a:lnRef idx="2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6" name="Chevron 6"/>
            <p:cNvSpPr/>
            <p:nvPr/>
          </p:nvSpPr>
          <p:spPr>
            <a:xfrm>
              <a:off x="1282818" y="602707"/>
              <a:ext cx="6276749" cy="41016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5400" tIns="12700" rIns="0" bIns="12700" numCol="1" spcCol="1270" anchor="ctr" anchorCtr="0">
              <a:noAutofit/>
            </a:bodyPr>
            <a:lstStyle/>
            <a:p>
              <a:pPr lvl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b="1" dirty="0"/>
                <a:t>Our Major Brands Specialty</a:t>
              </a:r>
              <a:endParaRPr lang="en-US" sz="2000" b="1" kern="1200" dirty="0"/>
            </a:p>
          </p:txBody>
        </p:sp>
      </p:grp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1371600"/>
            <a:ext cx="1352550" cy="590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4181475"/>
            <a:ext cx="176212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3724" y="1998118"/>
            <a:ext cx="1495425" cy="590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1324" y="2678373"/>
            <a:ext cx="2219325" cy="552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8300" y="909637"/>
            <a:ext cx="1343025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6999" y="3419475"/>
            <a:ext cx="10668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3362325"/>
            <a:ext cx="1228725" cy="600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5700" y="4857750"/>
            <a:ext cx="1752600" cy="552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146" y="2335473"/>
            <a:ext cx="1476375" cy="619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2425" y="2273205"/>
            <a:ext cx="1247775" cy="51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8" name="Picture 1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4725" y="4022535"/>
            <a:ext cx="1514475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9" name="Picture 1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5038725"/>
            <a:ext cx="112395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0" name="Picture 1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5574" y="5162550"/>
            <a:ext cx="1819275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1" name="Picture 15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0825" y="5867400"/>
            <a:ext cx="178117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2" name="Picture 16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7638" y="5924550"/>
            <a:ext cx="1504950" cy="552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3" name="Picture 17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3174455"/>
            <a:ext cx="876300" cy="885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4" name="Picture 18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888" y="3881010"/>
            <a:ext cx="914400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5" name="Picture 19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2350" y="1190625"/>
            <a:ext cx="1257300" cy="36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6" name="Picture 20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9812" y="1998118"/>
            <a:ext cx="17811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7" name="Picture 21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974" y="1185862"/>
            <a:ext cx="1104900" cy="733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8" name="Picture 22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448" y="5791200"/>
            <a:ext cx="2442526" cy="747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9" name="Picture 23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9747" y="823840"/>
            <a:ext cx="1371600" cy="704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388500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/>
        </p:nvGrpSpPr>
        <p:grpSpPr>
          <a:xfrm>
            <a:off x="304800" y="191625"/>
            <a:ext cx="1235437" cy="494175"/>
            <a:chOff x="2904" y="560703"/>
            <a:chExt cx="1235437" cy="494175"/>
          </a:xfrm>
        </p:grpSpPr>
        <p:sp>
          <p:nvSpPr>
            <p:cNvPr id="32" name="Chevron 31"/>
            <p:cNvSpPr/>
            <p:nvPr/>
          </p:nvSpPr>
          <p:spPr>
            <a:xfrm>
              <a:off x="2904" y="560703"/>
              <a:ext cx="1235437" cy="494175"/>
            </a:xfrm>
            <a:prstGeom prst="chevron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3" name="Chevron 4"/>
            <p:cNvSpPr/>
            <p:nvPr/>
          </p:nvSpPr>
          <p:spPr>
            <a:xfrm>
              <a:off x="249992" y="560703"/>
              <a:ext cx="741262" cy="49417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5400" tIns="12700" rIns="0" bIns="127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b="1" dirty="0">
                  <a:solidFill>
                    <a:schemeClr val="tx1"/>
                  </a:solidFill>
                </a:rPr>
                <a:t>5</a:t>
              </a:r>
              <a:endParaRPr lang="en-US" sz="2000" b="1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1379631" y="233629"/>
            <a:ext cx="4655658" cy="410165"/>
            <a:chOff x="1077735" y="602707"/>
            <a:chExt cx="6686914" cy="410165"/>
          </a:xfrm>
        </p:grpSpPr>
        <p:sp>
          <p:nvSpPr>
            <p:cNvPr id="35" name="Chevron 34"/>
            <p:cNvSpPr/>
            <p:nvPr/>
          </p:nvSpPr>
          <p:spPr>
            <a:xfrm>
              <a:off x="1077735" y="602707"/>
              <a:ext cx="6686914" cy="410165"/>
            </a:xfrm>
            <a:prstGeom prst="chevron">
              <a:avLst/>
            </a:prstGeom>
          </p:spPr>
          <p:style>
            <a:lnRef idx="2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6" name="Chevron 6"/>
            <p:cNvSpPr/>
            <p:nvPr/>
          </p:nvSpPr>
          <p:spPr>
            <a:xfrm>
              <a:off x="1282818" y="602707"/>
              <a:ext cx="6276749" cy="41016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5400" tIns="12700" rIns="0" bIns="12700" numCol="1" spcCol="1270" anchor="ctr" anchorCtr="0">
              <a:noAutofit/>
            </a:bodyPr>
            <a:lstStyle/>
            <a:p>
              <a:pPr lvl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b="1" dirty="0"/>
                <a:t>Our Facility – Kuwait </a:t>
              </a:r>
              <a:endParaRPr lang="en-US" sz="2000" b="1" kern="1200" dirty="0"/>
            </a:p>
          </p:txBody>
        </p:sp>
      </p:grp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048" y="3591526"/>
            <a:ext cx="4355152" cy="32663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914400"/>
            <a:ext cx="4368800" cy="3276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600450"/>
            <a:ext cx="4419600" cy="32575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1101" y="914400"/>
            <a:ext cx="4430499" cy="3276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1" name="Rectangle 20"/>
          <p:cNvSpPr/>
          <p:nvPr/>
        </p:nvSpPr>
        <p:spPr>
          <a:xfrm>
            <a:off x="228600" y="762000"/>
            <a:ext cx="4191000" cy="92333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TSL Company (Head Office)</a:t>
            </a:r>
          </a:p>
          <a:p>
            <a:r>
              <a:rPr lang="en-US" b="1" dirty="0">
                <a:solidFill>
                  <a:schemeClr val="bg1"/>
                </a:solidFill>
              </a:rPr>
              <a:t>Total Area # 300 m2</a:t>
            </a:r>
          </a:p>
          <a:p>
            <a:r>
              <a:rPr lang="en-US" b="1" dirty="0">
                <a:solidFill>
                  <a:schemeClr val="bg1"/>
                </a:solidFill>
              </a:rPr>
              <a:t>Al Rai Industrial Area, </a:t>
            </a:r>
          </a:p>
        </p:txBody>
      </p:sp>
    </p:spTree>
    <p:extLst>
      <p:ext uri="{BB962C8B-B14F-4D97-AF65-F5344CB8AC3E}">
        <p14:creationId xmlns:p14="http://schemas.microsoft.com/office/powerpoint/2010/main" val="22971614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/>
        </p:nvGrpSpPr>
        <p:grpSpPr>
          <a:xfrm>
            <a:off x="304800" y="191625"/>
            <a:ext cx="1235437" cy="494175"/>
            <a:chOff x="2904" y="560703"/>
            <a:chExt cx="1235437" cy="494175"/>
          </a:xfrm>
        </p:grpSpPr>
        <p:sp>
          <p:nvSpPr>
            <p:cNvPr id="32" name="Chevron 31"/>
            <p:cNvSpPr/>
            <p:nvPr/>
          </p:nvSpPr>
          <p:spPr>
            <a:xfrm>
              <a:off x="2904" y="560703"/>
              <a:ext cx="1235437" cy="494175"/>
            </a:xfrm>
            <a:prstGeom prst="chevron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3" name="Chevron 4"/>
            <p:cNvSpPr/>
            <p:nvPr/>
          </p:nvSpPr>
          <p:spPr>
            <a:xfrm>
              <a:off x="249992" y="560703"/>
              <a:ext cx="741262" cy="49417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5400" tIns="12700" rIns="0" bIns="127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b="1" dirty="0">
                  <a:solidFill>
                    <a:schemeClr val="tx1"/>
                  </a:solidFill>
                </a:rPr>
                <a:t>5</a:t>
              </a:r>
              <a:endParaRPr lang="en-US" sz="2000" b="1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1379631" y="233629"/>
            <a:ext cx="4655658" cy="410165"/>
            <a:chOff x="1077735" y="602707"/>
            <a:chExt cx="6686914" cy="410165"/>
          </a:xfrm>
        </p:grpSpPr>
        <p:sp>
          <p:nvSpPr>
            <p:cNvPr id="35" name="Chevron 34"/>
            <p:cNvSpPr/>
            <p:nvPr/>
          </p:nvSpPr>
          <p:spPr>
            <a:xfrm>
              <a:off x="1077735" y="602707"/>
              <a:ext cx="6686914" cy="410165"/>
            </a:xfrm>
            <a:prstGeom prst="chevron">
              <a:avLst/>
            </a:prstGeom>
          </p:spPr>
          <p:style>
            <a:lnRef idx="2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6" name="Chevron 6"/>
            <p:cNvSpPr/>
            <p:nvPr/>
          </p:nvSpPr>
          <p:spPr>
            <a:xfrm>
              <a:off x="1282818" y="602707"/>
              <a:ext cx="6276749" cy="41016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5400" tIns="12700" rIns="0" bIns="12700" numCol="1" spcCol="1270" anchor="ctr" anchorCtr="0">
              <a:noAutofit/>
            </a:bodyPr>
            <a:lstStyle/>
            <a:p>
              <a:pPr lvl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b="1" dirty="0"/>
                <a:t>Our Facility – Saudi Arabia</a:t>
              </a:r>
              <a:endParaRPr lang="en-US" sz="2000" b="1" kern="1200" dirty="0"/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0" y="4267200"/>
            <a:ext cx="3352800" cy="2514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01" y="4267200"/>
            <a:ext cx="3311699" cy="24837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2133600"/>
            <a:ext cx="8991600" cy="20104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199" y="4267199"/>
            <a:ext cx="3352801" cy="25146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3" name="Rectangle 12"/>
          <p:cNvSpPr/>
          <p:nvPr/>
        </p:nvSpPr>
        <p:spPr>
          <a:xfrm>
            <a:off x="76200" y="838200"/>
            <a:ext cx="4495800" cy="1200329"/>
          </a:xfrm>
          <a:prstGeom prst="rect">
            <a:avLst/>
          </a:prstGeom>
          <a:solidFill>
            <a:srgbClr val="7030A0"/>
          </a:solidFill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KUWAIT TECHNICAL SOLUTION COMPANY  RIYADH, Al </a:t>
            </a:r>
            <a:r>
              <a:rPr lang="en-US" b="1" dirty="0" err="1">
                <a:solidFill>
                  <a:schemeClr val="bg1"/>
                </a:solidFill>
              </a:rPr>
              <a:t>Azizia</a:t>
            </a:r>
            <a:r>
              <a:rPr lang="en-US" b="1" dirty="0">
                <a:solidFill>
                  <a:schemeClr val="bg1"/>
                </a:solidFill>
              </a:rPr>
              <a:t> Area, KSA </a:t>
            </a:r>
          </a:p>
          <a:p>
            <a:r>
              <a:rPr lang="en-US" b="1" dirty="0">
                <a:solidFill>
                  <a:schemeClr val="bg1"/>
                </a:solidFill>
              </a:rPr>
              <a:t>Tel: +966 11 4386616 +966 11 4382026  </a:t>
            </a:r>
          </a:p>
          <a:p>
            <a:r>
              <a:rPr lang="en-US" b="1" dirty="0">
                <a:solidFill>
                  <a:schemeClr val="bg1"/>
                </a:solidFill>
              </a:rPr>
              <a:t>Email: info-sa@tsl-me.com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4648200" y="832513"/>
            <a:ext cx="4419600" cy="1200329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KUWAIT TECHNICAL SOLUTION COMPANY  DAMMAM, </a:t>
            </a:r>
            <a:r>
              <a:rPr lang="en-US" b="1" dirty="0" err="1">
                <a:solidFill>
                  <a:schemeClr val="bg1"/>
                </a:solidFill>
              </a:rPr>
              <a:t>Taiba</a:t>
            </a:r>
            <a:r>
              <a:rPr lang="en-US" b="1" dirty="0">
                <a:solidFill>
                  <a:schemeClr val="bg1"/>
                </a:solidFill>
              </a:rPr>
              <a:t> Area, Abu </a:t>
            </a:r>
            <a:r>
              <a:rPr lang="en-US" b="1" dirty="0" err="1">
                <a:solidFill>
                  <a:schemeClr val="bg1"/>
                </a:solidFill>
              </a:rPr>
              <a:t>Hadriya</a:t>
            </a:r>
            <a:r>
              <a:rPr lang="en-US" b="1" dirty="0">
                <a:solidFill>
                  <a:schemeClr val="bg1"/>
                </a:solidFill>
              </a:rPr>
              <a:t> Road Tel: +966 11 550566690 +966 554770084  Email: info-sa.dm@tsl-me.com </a:t>
            </a:r>
          </a:p>
        </p:txBody>
      </p:sp>
    </p:spTree>
    <p:extLst>
      <p:ext uri="{BB962C8B-B14F-4D97-AF65-F5344CB8AC3E}">
        <p14:creationId xmlns:p14="http://schemas.microsoft.com/office/powerpoint/2010/main" val="374280912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" descr="Image result for kuwait mosque"/>
          <p:cNvSpPr>
            <a:spLocks noChangeAspect="1" noChangeArrowheads="1"/>
          </p:cNvSpPr>
          <p:nvPr/>
        </p:nvSpPr>
        <p:spPr bwMode="auto">
          <a:xfrm>
            <a:off x="63500" y="-136525"/>
            <a:ext cx="2495550" cy="1657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447" y="1150476"/>
            <a:ext cx="3875953" cy="546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304800" y="191625"/>
            <a:ext cx="1235437" cy="494175"/>
            <a:chOff x="2904" y="560703"/>
            <a:chExt cx="1235437" cy="494175"/>
          </a:xfrm>
        </p:grpSpPr>
        <p:sp>
          <p:nvSpPr>
            <p:cNvPr id="12" name="Chevron 11"/>
            <p:cNvSpPr/>
            <p:nvPr/>
          </p:nvSpPr>
          <p:spPr>
            <a:xfrm>
              <a:off x="2904" y="560703"/>
              <a:ext cx="1235437" cy="494175"/>
            </a:xfrm>
            <a:prstGeom prst="chevron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Chevron 4"/>
            <p:cNvSpPr/>
            <p:nvPr/>
          </p:nvSpPr>
          <p:spPr>
            <a:xfrm>
              <a:off x="249992" y="560703"/>
              <a:ext cx="741262" cy="49417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5400" tIns="12700" rIns="0" bIns="127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b="1" dirty="0">
                  <a:solidFill>
                    <a:schemeClr val="tx1"/>
                  </a:solidFill>
                </a:rPr>
                <a:t>6</a:t>
              </a:r>
              <a:endParaRPr lang="en-US" sz="2000" b="1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1379631" y="233629"/>
            <a:ext cx="4655658" cy="410165"/>
            <a:chOff x="1077735" y="602707"/>
            <a:chExt cx="6686914" cy="410165"/>
          </a:xfrm>
        </p:grpSpPr>
        <p:sp>
          <p:nvSpPr>
            <p:cNvPr id="21" name="Chevron 20"/>
            <p:cNvSpPr/>
            <p:nvPr/>
          </p:nvSpPr>
          <p:spPr>
            <a:xfrm>
              <a:off x="1077735" y="602707"/>
              <a:ext cx="6686914" cy="410165"/>
            </a:xfrm>
            <a:prstGeom prst="chevron">
              <a:avLst/>
            </a:prstGeom>
          </p:spPr>
          <p:style>
            <a:lnRef idx="2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Chevron 6"/>
            <p:cNvSpPr/>
            <p:nvPr/>
          </p:nvSpPr>
          <p:spPr>
            <a:xfrm>
              <a:off x="1282818" y="602707"/>
              <a:ext cx="6276749" cy="41016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5400" tIns="12700" rIns="0" bIns="12700" numCol="1" spcCol="1270" anchor="ctr" anchorCtr="0">
              <a:noAutofit/>
            </a:bodyPr>
            <a:lstStyle/>
            <a:p>
              <a:pPr lvl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b="1" dirty="0"/>
                <a:t>Certification and Appreciations</a:t>
              </a:r>
              <a:endParaRPr lang="en-US" sz="2000" b="1" kern="1200" dirty="0"/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7366" y="1119769"/>
            <a:ext cx="3979434" cy="54779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854963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1"/>
          <p:cNvGrpSpPr/>
          <p:nvPr/>
        </p:nvGrpSpPr>
        <p:grpSpPr>
          <a:xfrm>
            <a:off x="670311" y="1718228"/>
            <a:ext cx="1235437" cy="494175"/>
            <a:chOff x="2904" y="560703"/>
            <a:chExt cx="1235437" cy="494175"/>
          </a:xfrm>
          <a:solidFill>
            <a:srgbClr val="00339A"/>
          </a:solidFill>
        </p:grpSpPr>
        <p:sp>
          <p:nvSpPr>
            <p:cNvPr id="53" name="Chevron 52"/>
            <p:cNvSpPr/>
            <p:nvPr/>
          </p:nvSpPr>
          <p:spPr>
            <a:xfrm>
              <a:off x="2904" y="560703"/>
              <a:ext cx="1235437" cy="494175"/>
            </a:xfrm>
            <a:prstGeom prst="chevron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4" name="Chevron 4"/>
            <p:cNvSpPr/>
            <p:nvPr/>
          </p:nvSpPr>
          <p:spPr>
            <a:xfrm>
              <a:off x="323193" y="600107"/>
              <a:ext cx="591861" cy="412766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5400" tIns="12700" rIns="0" bIns="127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b="1" kern="1200" dirty="0">
                  <a:solidFill>
                    <a:schemeClr val="bg1"/>
                  </a:solidFill>
                </a:rPr>
                <a:t>1</a:t>
              </a:r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1745142" y="1760232"/>
            <a:ext cx="6686914" cy="410165"/>
            <a:chOff x="1077735" y="602707"/>
            <a:chExt cx="6686914" cy="410165"/>
          </a:xfrm>
          <a:gradFill flip="none" rotWithShape="1">
            <a:gsLst>
              <a:gs pos="0">
                <a:srgbClr val="00339A">
                  <a:shade val="30000"/>
                  <a:satMod val="115000"/>
                </a:srgbClr>
              </a:gs>
              <a:gs pos="50000">
                <a:srgbClr val="00339A">
                  <a:shade val="67500"/>
                  <a:satMod val="115000"/>
                </a:srgbClr>
              </a:gs>
              <a:gs pos="100000">
                <a:srgbClr val="00339A">
                  <a:shade val="100000"/>
                  <a:satMod val="115000"/>
                </a:srgbClr>
              </a:gs>
            </a:gsLst>
            <a:lin ang="0" scaled="1"/>
            <a:tileRect/>
          </a:gradFill>
        </p:grpSpPr>
        <p:sp>
          <p:nvSpPr>
            <p:cNvPr id="56" name="Chevron 55"/>
            <p:cNvSpPr/>
            <p:nvPr/>
          </p:nvSpPr>
          <p:spPr>
            <a:xfrm>
              <a:off x="1077735" y="602707"/>
              <a:ext cx="6686914" cy="410165"/>
            </a:xfrm>
            <a:prstGeom prst="chevron">
              <a:avLst/>
            </a:prstGeom>
            <a:grpFill/>
          </p:spPr>
          <p:style>
            <a:lnRef idx="2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7" name="Chevron 6"/>
            <p:cNvSpPr/>
            <p:nvPr/>
          </p:nvSpPr>
          <p:spPr>
            <a:xfrm>
              <a:off x="1282818" y="602707"/>
              <a:ext cx="6276749" cy="410165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5400" tIns="12700" rIns="0" bIns="12700" numCol="1" spcCol="1270" anchor="ctr" anchorCtr="0">
              <a:noAutofit/>
            </a:bodyPr>
            <a:lstStyle/>
            <a:p>
              <a:pPr lvl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b="1" dirty="0">
                  <a:solidFill>
                    <a:schemeClr val="bg1"/>
                  </a:solidFill>
                </a:rPr>
                <a:t>Our Vision, Mission and Goal</a:t>
              </a:r>
              <a:endParaRPr lang="en-US" sz="2000" b="1" kern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59" name="Chevron 58"/>
          <p:cNvSpPr/>
          <p:nvPr/>
        </p:nvSpPr>
        <p:spPr>
          <a:xfrm>
            <a:off x="670311" y="2281587"/>
            <a:ext cx="1235437" cy="494175"/>
          </a:xfrm>
          <a:prstGeom prst="chevron">
            <a:avLst/>
          </a:prstGeom>
          <a:solidFill>
            <a:srgbClr val="00339A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1419125"/>
              <a:satOff val="5687"/>
              <a:lumOff val="1233"/>
              <a:alphaOff val="0"/>
            </a:schemeClr>
          </a:fillRef>
          <a:effectRef idx="0">
            <a:schemeClr val="accent5">
              <a:hueOff val="-1419125"/>
              <a:satOff val="5687"/>
              <a:lumOff val="1233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61" name="Group 60"/>
          <p:cNvGrpSpPr/>
          <p:nvPr/>
        </p:nvGrpSpPr>
        <p:grpSpPr>
          <a:xfrm>
            <a:off x="1745142" y="2323592"/>
            <a:ext cx="6728546" cy="410165"/>
            <a:chOff x="1077735" y="1166067"/>
            <a:chExt cx="6652747" cy="410165"/>
          </a:xfrm>
          <a:gradFill flip="none" rotWithShape="1">
            <a:gsLst>
              <a:gs pos="0">
                <a:srgbClr val="00339A">
                  <a:shade val="30000"/>
                  <a:satMod val="115000"/>
                </a:srgbClr>
              </a:gs>
              <a:gs pos="50000">
                <a:srgbClr val="00339A">
                  <a:shade val="67500"/>
                  <a:satMod val="115000"/>
                </a:srgbClr>
              </a:gs>
              <a:gs pos="100000">
                <a:srgbClr val="00339A">
                  <a:shade val="100000"/>
                  <a:satMod val="115000"/>
                </a:srgbClr>
              </a:gs>
            </a:gsLst>
            <a:lin ang="0" scaled="1"/>
            <a:tileRect/>
          </a:gradFill>
        </p:grpSpPr>
        <p:sp>
          <p:nvSpPr>
            <p:cNvPr id="62" name="Chevron 61"/>
            <p:cNvSpPr/>
            <p:nvPr/>
          </p:nvSpPr>
          <p:spPr>
            <a:xfrm>
              <a:off x="1077735" y="1166067"/>
              <a:ext cx="6652747" cy="410165"/>
            </a:xfrm>
            <a:prstGeom prst="chevron">
              <a:avLst/>
            </a:prstGeom>
            <a:grpFill/>
          </p:spPr>
          <p:style>
            <a:lnRef idx="2">
              <a:schemeClr val="accent5">
                <a:tint val="40000"/>
                <a:alpha val="90000"/>
                <a:hueOff val="-1534355"/>
                <a:satOff val="6893"/>
                <a:lumOff val="474"/>
                <a:alphaOff val="0"/>
              </a:schemeClr>
            </a:lnRef>
            <a:fillRef idx="1">
              <a:schemeClr val="accent5">
                <a:tint val="40000"/>
                <a:alpha val="90000"/>
                <a:hueOff val="-1534355"/>
                <a:satOff val="6893"/>
                <a:lumOff val="474"/>
                <a:alphaOff val="0"/>
              </a:schemeClr>
            </a:fillRef>
            <a:effectRef idx="0">
              <a:schemeClr val="accent5">
                <a:tint val="40000"/>
                <a:alpha val="90000"/>
                <a:hueOff val="-1534355"/>
                <a:satOff val="6893"/>
                <a:lumOff val="474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3" name="Chevron 10"/>
            <p:cNvSpPr/>
            <p:nvPr/>
          </p:nvSpPr>
          <p:spPr>
            <a:xfrm>
              <a:off x="1282818" y="1166067"/>
              <a:ext cx="6242582" cy="410165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5400" tIns="12700" rIns="0" bIns="12700" numCol="1" spcCol="1270" anchor="ctr" anchorCtr="0">
              <a:noAutofit/>
            </a:bodyPr>
            <a:lstStyle/>
            <a:p>
              <a:pPr lvl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b="1" dirty="0">
                  <a:solidFill>
                    <a:schemeClr val="bg1"/>
                  </a:solidFill>
                </a:rPr>
                <a:t>Our Journey</a:t>
              </a:r>
              <a:endParaRPr lang="en-US" sz="2000" b="1" kern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65" name="Chevron 64"/>
          <p:cNvSpPr/>
          <p:nvPr/>
        </p:nvSpPr>
        <p:spPr>
          <a:xfrm>
            <a:off x="670311" y="2844947"/>
            <a:ext cx="1235437" cy="494175"/>
          </a:xfrm>
          <a:prstGeom prst="chevron">
            <a:avLst/>
          </a:prstGeom>
          <a:solidFill>
            <a:srgbClr val="00339A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2838251"/>
              <a:satOff val="11375"/>
              <a:lumOff val="2465"/>
              <a:alphaOff val="0"/>
            </a:schemeClr>
          </a:fillRef>
          <a:effectRef idx="0">
            <a:schemeClr val="accent5">
              <a:hueOff val="-2838251"/>
              <a:satOff val="11375"/>
              <a:lumOff val="2465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67" name="Group 66"/>
          <p:cNvGrpSpPr/>
          <p:nvPr/>
        </p:nvGrpSpPr>
        <p:grpSpPr>
          <a:xfrm>
            <a:off x="1745142" y="2886952"/>
            <a:ext cx="6728546" cy="410165"/>
            <a:chOff x="1077735" y="1729427"/>
            <a:chExt cx="6725931" cy="410165"/>
          </a:xfrm>
          <a:gradFill flip="none" rotWithShape="1">
            <a:gsLst>
              <a:gs pos="0">
                <a:srgbClr val="00339A">
                  <a:shade val="30000"/>
                  <a:satMod val="115000"/>
                </a:srgbClr>
              </a:gs>
              <a:gs pos="50000">
                <a:srgbClr val="00339A">
                  <a:shade val="67500"/>
                  <a:satMod val="115000"/>
                </a:srgbClr>
              </a:gs>
              <a:gs pos="100000">
                <a:srgbClr val="00339A">
                  <a:shade val="100000"/>
                  <a:satMod val="115000"/>
                </a:srgbClr>
              </a:gs>
            </a:gsLst>
            <a:lin ang="0" scaled="1"/>
            <a:tileRect/>
          </a:gradFill>
        </p:grpSpPr>
        <p:sp>
          <p:nvSpPr>
            <p:cNvPr id="68" name="Chevron 67"/>
            <p:cNvSpPr/>
            <p:nvPr/>
          </p:nvSpPr>
          <p:spPr>
            <a:xfrm>
              <a:off x="1077735" y="1729427"/>
              <a:ext cx="6725931" cy="410165"/>
            </a:xfrm>
            <a:prstGeom prst="chevron">
              <a:avLst/>
            </a:prstGeom>
            <a:grpFill/>
          </p:spPr>
          <p:style>
            <a:lnRef idx="2">
              <a:schemeClr val="accent5">
                <a:tint val="40000"/>
                <a:alpha val="90000"/>
                <a:hueOff val="-3068709"/>
                <a:satOff val="13787"/>
                <a:lumOff val="948"/>
                <a:alphaOff val="0"/>
              </a:schemeClr>
            </a:lnRef>
            <a:fillRef idx="1">
              <a:schemeClr val="accent5">
                <a:tint val="40000"/>
                <a:alpha val="90000"/>
                <a:hueOff val="-3068709"/>
                <a:satOff val="13787"/>
                <a:lumOff val="948"/>
                <a:alphaOff val="0"/>
              </a:schemeClr>
            </a:fillRef>
            <a:effectRef idx="0">
              <a:schemeClr val="accent5">
                <a:tint val="40000"/>
                <a:alpha val="90000"/>
                <a:hueOff val="-3068709"/>
                <a:satOff val="13787"/>
                <a:lumOff val="948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9" name="Chevron 14"/>
            <p:cNvSpPr/>
            <p:nvPr/>
          </p:nvSpPr>
          <p:spPr>
            <a:xfrm>
              <a:off x="1282818" y="1729427"/>
              <a:ext cx="6315766" cy="410165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5400" tIns="12700" rIns="0" bIns="12700" numCol="1" spcCol="1270" anchor="ctr" anchorCtr="0">
              <a:noAutofit/>
            </a:bodyPr>
            <a:lstStyle/>
            <a:p>
              <a:pPr lvl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b="1" dirty="0">
                  <a:solidFill>
                    <a:schemeClr val="bg1"/>
                  </a:solidFill>
                </a:rPr>
                <a:t>Our Services </a:t>
              </a:r>
              <a:endParaRPr lang="en-US" sz="2000" b="1" kern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71" name="Chevron 70"/>
          <p:cNvSpPr/>
          <p:nvPr/>
        </p:nvSpPr>
        <p:spPr>
          <a:xfrm>
            <a:off x="670311" y="3408306"/>
            <a:ext cx="1235437" cy="494175"/>
          </a:xfrm>
          <a:prstGeom prst="chevron">
            <a:avLst/>
          </a:prstGeom>
          <a:solidFill>
            <a:srgbClr val="00339A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4257376"/>
              <a:satOff val="17062"/>
              <a:lumOff val="3698"/>
              <a:alphaOff val="0"/>
            </a:schemeClr>
          </a:fillRef>
          <a:effectRef idx="0">
            <a:schemeClr val="accent5">
              <a:hueOff val="-4257376"/>
              <a:satOff val="17062"/>
              <a:lumOff val="3698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73" name="Group 72"/>
          <p:cNvGrpSpPr/>
          <p:nvPr/>
        </p:nvGrpSpPr>
        <p:grpSpPr>
          <a:xfrm>
            <a:off x="1745142" y="3450311"/>
            <a:ext cx="6728546" cy="410165"/>
            <a:chOff x="1077735" y="2292786"/>
            <a:chExt cx="6728546" cy="410165"/>
          </a:xfrm>
          <a:gradFill flip="none" rotWithShape="1">
            <a:gsLst>
              <a:gs pos="0">
                <a:srgbClr val="00339A">
                  <a:shade val="30000"/>
                  <a:satMod val="115000"/>
                </a:srgbClr>
              </a:gs>
              <a:gs pos="50000">
                <a:srgbClr val="00339A">
                  <a:shade val="67500"/>
                  <a:satMod val="115000"/>
                </a:srgbClr>
              </a:gs>
              <a:gs pos="100000">
                <a:srgbClr val="00339A">
                  <a:shade val="100000"/>
                  <a:satMod val="115000"/>
                </a:srgbClr>
              </a:gs>
            </a:gsLst>
            <a:lin ang="0" scaled="1"/>
            <a:tileRect/>
          </a:gradFill>
        </p:grpSpPr>
        <p:sp>
          <p:nvSpPr>
            <p:cNvPr id="74" name="Chevron 73"/>
            <p:cNvSpPr/>
            <p:nvPr/>
          </p:nvSpPr>
          <p:spPr>
            <a:xfrm>
              <a:off x="1077735" y="2292786"/>
              <a:ext cx="6728546" cy="410165"/>
            </a:xfrm>
            <a:prstGeom prst="chevron">
              <a:avLst/>
            </a:prstGeom>
            <a:grpFill/>
          </p:spPr>
          <p:style>
            <a:lnRef idx="2">
              <a:schemeClr val="accent5">
                <a:tint val="40000"/>
                <a:alpha val="90000"/>
                <a:hueOff val="-4603064"/>
                <a:satOff val="20680"/>
                <a:lumOff val="1422"/>
                <a:alphaOff val="0"/>
              </a:schemeClr>
            </a:lnRef>
            <a:fillRef idx="1">
              <a:schemeClr val="accent5">
                <a:tint val="40000"/>
                <a:alpha val="90000"/>
                <a:hueOff val="-4603064"/>
                <a:satOff val="20680"/>
                <a:lumOff val="1422"/>
                <a:alphaOff val="0"/>
              </a:schemeClr>
            </a:fillRef>
            <a:effectRef idx="0">
              <a:schemeClr val="accent5">
                <a:tint val="40000"/>
                <a:alpha val="90000"/>
                <a:hueOff val="-4603064"/>
                <a:satOff val="20680"/>
                <a:lumOff val="1422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5" name="Chevron 18"/>
            <p:cNvSpPr/>
            <p:nvPr/>
          </p:nvSpPr>
          <p:spPr>
            <a:xfrm>
              <a:off x="1282818" y="2292786"/>
              <a:ext cx="6318381" cy="410165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5400" tIns="12700" rIns="0" bIns="12700" numCol="1" spcCol="1270" anchor="ctr" anchorCtr="0">
              <a:noAutofit/>
            </a:bodyPr>
            <a:lstStyle/>
            <a:p>
              <a:pPr lvl="0" defTabSz="889000">
                <a:lnSpc>
                  <a:spcPct val="90000"/>
                </a:lnSpc>
                <a:spcAft>
                  <a:spcPct val="35000"/>
                </a:spcAft>
              </a:pPr>
              <a:r>
                <a:rPr lang="en-US" sz="2000" dirty="0">
                  <a:solidFill>
                    <a:schemeClr val="bg1"/>
                  </a:solidFill>
                </a:rPr>
                <a:t> </a:t>
              </a:r>
              <a:r>
                <a:rPr lang="en-US" sz="2000" b="1" dirty="0">
                  <a:solidFill>
                    <a:schemeClr val="bg1"/>
                  </a:solidFill>
                </a:rPr>
                <a:t>Our Major Client ‘s</a:t>
              </a:r>
              <a:r>
                <a:rPr lang="en-US" sz="2000" dirty="0">
                  <a:solidFill>
                    <a:schemeClr val="bg1"/>
                  </a:solidFill>
                </a:rPr>
                <a:t> </a:t>
              </a:r>
            </a:p>
          </p:txBody>
        </p:sp>
      </p:grpSp>
      <p:sp>
        <p:nvSpPr>
          <p:cNvPr id="77" name="Chevron 76"/>
          <p:cNvSpPr/>
          <p:nvPr/>
        </p:nvSpPr>
        <p:spPr>
          <a:xfrm>
            <a:off x="670311" y="3971666"/>
            <a:ext cx="1235437" cy="494175"/>
          </a:xfrm>
          <a:prstGeom prst="chevron">
            <a:avLst/>
          </a:prstGeom>
          <a:solidFill>
            <a:srgbClr val="00339A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5676501"/>
              <a:satOff val="22749"/>
              <a:lumOff val="4930"/>
              <a:alphaOff val="0"/>
            </a:schemeClr>
          </a:fillRef>
          <a:effectRef idx="0">
            <a:schemeClr val="accent5">
              <a:hueOff val="-5676501"/>
              <a:satOff val="22749"/>
              <a:lumOff val="493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79" name="Group 78"/>
          <p:cNvGrpSpPr/>
          <p:nvPr/>
        </p:nvGrpSpPr>
        <p:grpSpPr>
          <a:xfrm>
            <a:off x="1745142" y="4013671"/>
            <a:ext cx="6728546" cy="410165"/>
            <a:chOff x="1077735" y="2856146"/>
            <a:chExt cx="6686904" cy="410165"/>
          </a:xfrm>
          <a:gradFill flip="none" rotWithShape="1">
            <a:gsLst>
              <a:gs pos="0">
                <a:srgbClr val="00339A">
                  <a:shade val="30000"/>
                  <a:satMod val="115000"/>
                </a:srgbClr>
              </a:gs>
              <a:gs pos="50000">
                <a:srgbClr val="00339A">
                  <a:shade val="67500"/>
                  <a:satMod val="115000"/>
                </a:srgbClr>
              </a:gs>
              <a:gs pos="100000">
                <a:srgbClr val="00339A">
                  <a:shade val="100000"/>
                  <a:satMod val="115000"/>
                </a:srgbClr>
              </a:gs>
            </a:gsLst>
            <a:lin ang="0" scaled="1"/>
            <a:tileRect/>
          </a:gradFill>
        </p:grpSpPr>
        <p:sp>
          <p:nvSpPr>
            <p:cNvPr id="80" name="Chevron 79"/>
            <p:cNvSpPr/>
            <p:nvPr/>
          </p:nvSpPr>
          <p:spPr>
            <a:xfrm>
              <a:off x="1077735" y="2856146"/>
              <a:ext cx="6686904" cy="410165"/>
            </a:xfrm>
            <a:prstGeom prst="chevron">
              <a:avLst/>
            </a:prstGeom>
            <a:grpFill/>
          </p:spPr>
          <p:style>
            <a:lnRef idx="2">
              <a:schemeClr val="accent5">
                <a:tint val="40000"/>
                <a:alpha val="90000"/>
                <a:hueOff val="-6137418"/>
                <a:satOff val="27573"/>
                <a:lumOff val="1895"/>
                <a:alphaOff val="0"/>
              </a:schemeClr>
            </a:lnRef>
            <a:fillRef idx="1">
              <a:schemeClr val="accent5">
                <a:tint val="40000"/>
                <a:alpha val="90000"/>
                <a:hueOff val="-6137418"/>
                <a:satOff val="27573"/>
                <a:lumOff val="1895"/>
                <a:alphaOff val="0"/>
              </a:schemeClr>
            </a:fillRef>
            <a:effectRef idx="0">
              <a:schemeClr val="accent5">
                <a:tint val="40000"/>
                <a:alpha val="90000"/>
                <a:hueOff val="-6137418"/>
                <a:satOff val="27573"/>
                <a:lumOff val="1895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r>
                <a:rPr lang="en-US" sz="2000" dirty="0">
                  <a:solidFill>
                    <a:schemeClr val="bg1"/>
                  </a:solidFill>
                </a:rPr>
                <a:t>Company Future</a:t>
              </a:r>
            </a:p>
          </p:txBody>
        </p:sp>
        <p:sp>
          <p:nvSpPr>
            <p:cNvPr id="81" name="Chevron 22"/>
            <p:cNvSpPr/>
            <p:nvPr/>
          </p:nvSpPr>
          <p:spPr>
            <a:xfrm>
              <a:off x="1282818" y="2856146"/>
              <a:ext cx="6276739" cy="410165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5400" tIns="12700" rIns="0" bIns="12700" numCol="1" spcCol="1270" anchor="ctr" anchorCtr="0">
              <a:noAutofit/>
            </a:bodyPr>
            <a:lstStyle/>
            <a:p>
              <a:pPr lvl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000" kern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83" name="Chevron 82"/>
          <p:cNvSpPr/>
          <p:nvPr/>
        </p:nvSpPr>
        <p:spPr>
          <a:xfrm>
            <a:off x="670311" y="4495800"/>
            <a:ext cx="1235437" cy="494175"/>
          </a:xfrm>
          <a:prstGeom prst="chevron">
            <a:avLst/>
          </a:prstGeom>
          <a:solidFill>
            <a:srgbClr val="00339A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7095626"/>
              <a:satOff val="28436"/>
              <a:lumOff val="6163"/>
              <a:alphaOff val="0"/>
            </a:schemeClr>
          </a:fillRef>
          <a:effectRef idx="0">
            <a:schemeClr val="accent5">
              <a:hueOff val="-7095626"/>
              <a:satOff val="28436"/>
              <a:lumOff val="6163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85" name="Group 84"/>
          <p:cNvGrpSpPr/>
          <p:nvPr/>
        </p:nvGrpSpPr>
        <p:grpSpPr>
          <a:xfrm>
            <a:off x="1745142" y="4542835"/>
            <a:ext cx="6686904" cy="410165"/>
            <a:chOff x="1077735" y="3419505"/>
            <a:chExt cx="6686904" cy="410165"/>
          </a:xfrm>
          <a:gradFill flip="none" rotWithShape="1">
            <a:gsLst>
              <a:gs pos="0">
                <a:srgbClr val="00339A">
                  <a:shade val="30000"/>
                  <a:satMod val="115000"/>
                </a:srgbClr>
              </a:gs>
              <a:gs pos="50000">
                <a:srgbClr val="00339A">
                  <a:shade val="67500"/>
                  <a:satMod val="115000"/>
                </a:srgbClr>
              </a:gs>
              <a:gs pos="100000">
                <a:srgbClr val="00339A">
                  <a:shade val="100000"/>
                  <a:satMod val="115000"/>
                </a:srgbClr>
              </a:gs>
            </a:gsLst>
            <a:lin ang="0" scaled="1"/>
            <a:tileRect/>
          </a:gradFill>
        </p:grpSpPr>
        <p:sp>
          <p:nvSpPr>
            <p:cNvPr id="86" name="Chevron 85"/>
            <p:cNvSpPr/>
            <p:nvPr/>
          </p:nvSpPr>
          <p:spPr>
            <a:xfrm>
              <a:off x="1077735" y="3419505"/>
              <a:ext cx="6686904" cy="410165"/>
            </a:xfrm>
            <a:prstGeom prst="chevron">
              <a:avLst/>
            </a:prstGeom>
            <a:grpFill/>
          </p:spPr>
          <p:style>
            <a:lnRef idx="2">
              <a:schemeClr val="accent5">
                <a:tint val="40000"/>
                <a:alpha val="90000"/>
                <a:hueOff val="-7671773"/>
                <a:satOff val="34466"/>
                <a:lumOff val="2369"/>
                <a:alphaOff val="0"/>
              </a:schemeClr>
            </a:lnRef>
            <a:fillRef idx="1">
              <a:schemeClr val="accent5">
                <a:tint val="40000"/>
                <a:alpha val="90000"/>
                <a:hueOff val="-7671773"/>
                <a:satOff val="34466"/>
                <a:lumOff val="2369"/>
                <a:alphaOff val="0"/>
              </a:schemeClr>
            </a:fillRef>
            <a:effectRef idx="0">
              <a:schemeClr val="accent5">
                <a:tint val="40000"/>
                <a:alpha val="90000"/>
                <a:hueOff val="-7671773"/>
                <a:satOff val="34466"/>
                <a:lumOff val="2369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7" name="Chevron 26"/>
            <p:cNvSpPr/>
            <p:nvPr/>
          </p:nvSpPr>
          <p:spPr>
            <a:xfrm>
              <a:off x="1282818" y="3419505"/>
              <a:ext cx="6276739" cy="410165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5400" tIns="12700" rIns="0" bIns="12700" numCol="1" spcCol="1270" anchor="ctr" anchorCtr="0">
              <a:noAutofit/>
            </a:bodyPr>
            <a:lstStyle/>
            <a:p>
              <a:pPr lvl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dirty="0">
                  <a:solidFill>
                    <a:schemeClr val="bg1"/>
                  </a:solidFill>
                </a:rPr>
                <a:t> </a:t>
              </a:r>
              <a:r>
                <a:rPr lang="en-US" sz="2000" b="1" dirty="0">
                  <a:solidFill>
                    <a:schemeClr val="bg1"/>
                  </a:solidFill>
                </a:rPr>
                <a:t>Certifications &amp;  Appreciations</a:t>
              </a:r>
              <a:endParaRPr lang="en-US" sz="2000" b="1" kern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14" name="Rectangle 13"/>
          <p:cNvSpPr/>
          <p:nvPr/>
        </p:nvSpPr>
        <p:spPr>
          <a:xfrm>
            <a:off x="1905000" y="4038600"/>
            <a:ext cx="16171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889000">
              <a:lnSpc>
                <a:spcPct val="90000"/>
              </a:lnSpc>
              <a:spcAft>
                <a:spcPct val="35000"/>
              </a:spcAft>
            </a:pPr>
            <a:r>
              <a:rPr lang="en-US" sz="2000" b="1" dirty="0">
                <a:solidFill>
                  <a:schemeClr val="bg1"/>
                </a:solidFill>
              </a:rPr>
              <a:t>Our Facilities </a:t>
            </a:r>
          </a:p>
        </p:txBody>
      </p:sp>
      <p:sp>
        <p:nvSpPr>
          <p:cNvPr id="88" name="Chevron 4"/>
          <p:cNvSpPr/>
          <p:nvPr/>
        </p:nvSpPr>
        <p:spPr>
          <a:xfrm>
            <a:off x="990600" y="2330434"/>
            <a:ext cx="591861" cy="412766"/>
          </a:xfrm>
          <a:prstGeom prst="rect">
            <a:avLst/>
          </a:prstGeom>
          <a:solidFill>
            <a:srgbClr val="00339A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25400" tIns="12700" rIns="0" bIns="12700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000" b="1" dirty="0">
                <a:solidFill>
                  <a:schemeClr val="bg1"/>
                </a:solidFill>
              </a:rPr>
              <a:t>2</a:t>
            </a:r>
            <a:endParaRPr lang="en-US" sz="2000" b="1" kern="1200" dirty="0">
              <a:solidFill>
                <a:schemeClr val="bg1"/>
              </a:solidFill>
            </a:endParaRPr>
          </a:p>
        </p:txBody>
      </p:sp>
      <p:sp>
        <p:nvSpPr>
          <p:cNvPr id="89" name="Chevron 4"/>
          <p:cNvSpPr/>
          <p:nvPr/>
        </p:nvSpPr>
        <p:spPr>
          <a:xfrm>
            <a:off x="990600" y="2863834"/>
            <a:ext cx="591861" cy="412766"/>
          </a:xfrm>
          <a:prstGeom prst="rect">
            <a:avLst/>
          </a:prstGeom>
          <a:solidFill>
            <a:srgbClr val="00339A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25400" tIns="12700" rIns="0" bIns="12700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000" b="1" dirty="0">
                <a:solidFill>
                  <a:schemeClr val="bg1"/>
                </a:solidFill>
              </a:rPr>
              <a:t>3</a:t>
            </a:r>
            <a:endParaRPr lang="en-US" sz="2000" b="1" kern="1200" dirty="0">
              <a:solidFill>
                <a:schemeClr val="bg1"/>
              </a:solidFill>
            </a:endParaRPr>
          </a:p>
        </p:txBody>
      </p:sp>
      <p:sp>
        <p:nvSpPr>
          <p:cNvPr id="90" name="Chevron 4"/>
          <p:cNvSpPr/>
          <p:nvPr/>
        </p:nvSpPr>
        <p:spPr>
          <a:xfrm>
            <a:off x="990600" y="3473434"/>
            <a:ext cx="591861" cy="412766"/>
          </a:xfrm>
          <a:prstGeom prst="rect">
            <a:avLst/>
          </a:prstGeom>
          <a:solidFill>
            <a:srgbClr val="00339A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25400" tIns="12700" rIns="0" bIns="12700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000" b="1" dirty="0">
                <a:solidFill>
                  <a:schemeClr val="bg1"/>
                </a:solidFill>
              </a:rPr>
              <a:t>4</a:t>
            </a:r>
            <a:endParaRPr lang="en-US" sz="2000" b="1" kern="1200" dirty="0">
              <a:solidFill>
                <a:schemeClr val="bg1"/>
              </a:solidFill>
            </a:endParaRPr>
          </a:p>
        </p:txBody>
      </p:sp>
      <p:sp>
        <p:nvSpPr>
          <p:cNvPr id="91" name="Chevron 4"/>
          <p:cNvSpPr/>
          <p:nvPr/>
        </p:nvSpPr>
        <p:spPr>
          <a:xfrm>
            <a:off x="990600" y="4006834"/>
            <a:ext cx="591861" cy="412766"/>
          </a:xfrm>
          <a:prstGeom prst="rect">
            <a:avLst/>
          </a:prstGeom>
          <a:solidFill>
            <a:srgbClr val="00339A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25400" tIns="12700" rIns="0" bIns="12700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000" b="1" dirty="0">
                <a:solidFill>
                  <a:schemeClr val="bg1"/>
                </a:solidFill>
              </a:rPr>
              <a:t>5</a:t>
            </a:r>
            <a:endParaRPr lang="en-US" sz="2000" b="1" kern="1200" dirty="0">
              <a:solidFill>
                <a:schemeClr val="bg1"/>
              </a:solidFill>
            </a:endParaRPr>
          </a:p>
        </p:txBody>
      </p:sp>
      <p:sp>
        <p:nvSpPr>
          <p:cNvPr id="92" name="Chevron 4"/>
          <p:cNvSpPr/>
          <p:nvPr/>
        </p:nvSpPr>
        <p:spPr>
          <a:xfrm>
            <a:off x="990600" y="4540234"/>
            <a:ext cx="591861" cy="412766"/>
          </a:xfrm>
          <a:prstGeom prst="rect">
            <a:avLst/>
          </a:prstGeom>
          <a:solidFill>
            <a:srgbClr val="00339A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25400" tIns="12700" rIns="0" bIns="12700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000" b="1" dirty="0">
                <a:solidFill>
                  <a:schemeClr val="bg1"/>
                </a:solidFill>
              </a:rPr>
              <a:t>6</a:t>
            </a:r>
            <a:endParaRPr lang="en-US" sz="2000" b="1" kern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975968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" descr="Image result for kuwait mosque"/>
          <p:cNvSpPr>
            <a:spLocks noChangeAspect="1" noChangeArrowheads="1"/>
          </p:cNvSpPr>
          <p:nvPr/>
        </p:nvSpPr>
        <p:spPr bwMode="auto">
          <a:xfrm>
            <a:off x="63500" y="-136525"/>
            <a:ext cx="2495550" cy="1657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1219200"/>
            <a:ext cx="3810000" cy="54006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219200"/>
            <a:ext cx="3781425" cy="54006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grpSp>
        <p:nvGrpSpPr>
          <p:cNvPr id="11" name="Group 10"/>
          <p:cNvGrpSpPr/>
          <p:nvPr/>
        </p:nvGrpSpPr>
        <p:grpSpPr>
          <a:xfrm>
            <a:off x="304800" y="191625"/>
            <a:ext cx="1235437" cy="494175"/>
            <a:chOff x="2904" y="560703"/>
            <a:chExt cx="1235437" cy="494175"/>
          </a:xfrm>
        </p:grpSpPr>
        <p:sp>
          <p:nvSpPr>
            <p:cNvPr id="12" name="Chevron 11"/>
            <p:cNvSpPr/>
            <p:nvPr/>
          </p:nvSpPr>
          <p:spPr>
            <a:xfrm>
              <a:off x="2904" y="560703"/>
              <a:ext cx="1235437" cy="494175"/>
            </a:xfrm>
            <a:prstGeom prst="chevron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Chevron 4"/>
            <p:cNvSpPr/>
            <p:nvPr/>
          </p:nvSpPr>
          <p:spPr>
            <a:xfrm>
              <a:off x="249992" y="560703"/>
              <a:ext cx="741262" cy="49417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5400" tIns="12700" rIns="0" bIns="127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b="1" dirty="0">
                  <a:solidFill>
                    <a:schemeClr val="tx1"/>
                  </a:solidFill>
                </a:rPr>
                <a:t>6</a:t>
              </a:r>
              <a:endParaRPr lang="en-US" sz="2000" b="1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1379631" y="233629"/>
            <a:ext cx="4655658" cy="410165"/>
            <a:chOff x="1077735" y="602707"/>
            <a:chExt cx="6686914" cy="410165"/>
          </a:xfrm>
        </p:grpSpPr>
        <p:sp>
          <p:nvSpPr>
            <p:cNvPr id="22" name="Chevron 21"/>
            <p:cNvSpPr/>
            <p:nvPr/>
          </p:nvSpPr>
          <p:spPr>
            <a:xfrm>
              <a:off x="1077735" y="602707"/>
              <a:ext cx="6686914" cy="410165"/>
            </a:xfrm>
            <a:prstGeom prst="chevron">
              <a:avLst/>
            </a:prstGeom>
          </p:spPr>
          <p:style>
            <a:lnRef idx="2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3" name="Chevron 6"/>
            <p:cNvSpPr/>
            <p:nvPr/>
          </p:nvSpPr>
          <p:spPr>
            <a:xfrm>
              <a:off x="1282818" y="602707"/>
              <a:ext cx="6276749" cy="41016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5400" tIns="12700" rIns="0" bIns="12700" numCol="1" spcCol="1270" anchor="ctr" anchorCtr="0">
              <a:noAutofit/>
            </a:bodyPr>
            <a:lstStyle/>
            <a:p>
              <a:pPr lvl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b="1" dirty="0"/>
                <a:t>Certification and Appreciations (Cont.)</a:t>
              </a:r>
              <a:endParaRPr lang="en-US" sz="2000" b="1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295680643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" descr="Image result for kuwait mosque"/>
          <p:cNvSpPr>
            <a:spLocks noChangeAspect="1" noChangeArrowheads="1"/>
          </p:cNvSpPr>
          <p:nvPr/>
        </p:nvSpPr>
        <p:spPr bwMode="auto">
          <a:xfrm>
            <a:off x="63500" y="-136525"/>
            <a:ext cx="2495550" cy="1657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1075" y="1223962"/>
            <a:ext cx="3819525" cy="53911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219200"/>
            <a:ext cx="3810000" cy="54768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grpSp>
        <p:nvGrpSpPr>
          <p:cNvPr id="12" name="Group 11"/>
          <p:cNvGrpSpPr/>
          <p:nvPr/>
        </p:nvGrpSpPr>
        <p:grpSpPr>
          <a:xfrm>
            <a:off x="304800" y="191625"/>
            <a:ext cx="1235437" cy="494175"/>
            <a:chOff x="2904" y="560703"/>
            <a:chExt cx="1235437" cy="494175"/>
          </a:xfrm>
        </p:grpSpPr>
        <p:sp>
          <p:nvSpPr>
            <p:cNvPr id="13" name="Chevron 12"/>
            <p:cNvSpPr/>
            <p:nvPr/>
          </p:nvSpPr>
          <p:spPr>
            <a:xfrm>
              <a:off x="2904" y="560703"/>
              <a:ext cx="1235437" cy="494175"/>
            </a:xfrm>
            <a:prstGeom prst="chevron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0" name="Chevron 4"/>
            <p:cNvSpPr/>
            <p:nvPr/>
          </p:nvSpPr>
          <p:spPr>
            <a:xfrm>
              <a:off x="249992" y="560703"/>
              <a:ext cx="741262" cy="49417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5400" tIns="12700" rIns="0" bIns="127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b="1" dirty="0">
                  <a:solidFill>
                    <a:schemeClr val="tx1"/>
                  </a:solidFill>
                </a:rPr>
                <a:t>6</a:t>
              </a:r>
              <a:endParaRPr lang="en-US" sz="2000" b="1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1379631" y="233629"/>
            <a:ext cx="4655658" cy="410165"/>
            <a:chOff x="1077735" y="602707"/>
            <a:chExt cx="6686914" cy="410165"/>
          </a:xfrm>
        </p:grpSpPr>
        <p:sp>
          <p:nvSpPr>
            <p:cNvPr id="22" name="Chevron 21"/>
            <p:cNvSpPr/>
            <p:nvPr/>
          </p:nvSpPr>
          <p:spPr>
            <a:xfrm>
              <a:off x="1077735" y="602707"/>
              <a:ext cx="6686914" cy="410165"/>
            </a:xfrm>
            <a:prstGeom prst="chevron">
              <a:avLst/>
            </a:prstGeom>
          </p:spPr>
          <p:style>
            <a:lnRef idx="2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3" name="Chevron 6"/>
            <p:cNvSpPr/>
            <p:nvPr/>
          </p:nvSpPr>
          <p:spPr>
            <a:xfrm>
              <a:off x="1282818" y="602707"/>
              <a:ext cx="6276749" cy="41016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5400" tIns="12700" rIns="0" bIns="12700" numCol="1" spcCol="1270" anchor="ctr" anchorCtr="0">
              <a:noAutofit/>
            </a:bodyPr>
            <a:lstStyle/>
            <a:p>
              <a:pPr lvl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b="1" dirty="0"/>
                <a:t>Certification and Appreciations (Cont.)</a:t>
              </a:r>
              <a:endParaRPr lang="en-US" sz="2000" b="1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267242413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" descr="Image result for kuwait mosque"/>
          <p:cNvSpPr>
            <a:spLocks noChangeAspect="1" noChangeArrowheads="1"/>
          </p:cNvSpPr>
          <p:nvPr/>
        </p:nvSpPr>
        <p:spPr bwMode="auto">
          <a:xfrm>
            <a:off x="63500" y="-136525"/>
            <a:ext cx="2495550" cy="1657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2209800"/>
            <a:ext cx="5397784" cy="26125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3" cstate="print"/>
          <a:srcRect t="19447" r="39225" b="15028"/>
          <a:stretch/>
        </p:blipFill>
        <p:spPr bwMode="auto">
          <a:xfrm>
            <a:off x="-12100" y="2007293"/>
            <a:ext cx="4050700" cy="32505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3399290" y="5334000"/>
            <a:ext cx="24134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0070C0"/>
                </a:solidFill>
              </a:rPr>
              <a:t>THANK YOU 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954142" y="1219200"/>
            <a:ext cx="543725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0070C0"/>
                </a:solidFill>
              </a:rPr>
              <a:t>HOW WE CAN SUPPORT YOU!  </a:t>
            </a:r>
          </a:p>
        </p:txBody>
      </p:sp>
    </p:spTree>
    <p:extLst>
      <p:ext uri="{BB962C8B-B14F-4D97-AF65-F5344CB8AC3E}">
        <p14:creationId xmlns:p14="http://schemas.microsoft.com/office/powerpoint/2010/main" val="3952757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Group 49"/>
          <p:cNvGrpSpPr/>
          <p:nvPr/>
        </p:nvGrpSpPr>
        <p:grpSpPr>
          <a:xfrm>
            <a:off x="304800" y="152400"/>
            <a:ext cx="1235437" cy="494175"/>
            <a:chOff x="2904" y="560703"/>
            <a:chExt cx="1235437" cy="494175"/>
          </a:xfrm>
          <a:solidFill>
            <a:srgbClr val="00339A"/>
          </a:solidFill>
        </p:grpSpPr>
        <p:sp>
          <p:nvSpPr>
            <p:cNvPr id="51" name="Chevron 50"/>
            <p:cNvSpPr/>
            <p:nvPr/>
          </p:nvSpPr>
          <p:spPr>
            <a:xfrm>
              <a:off x="2904" y="560703"/>
              <a:ext cx="1235437" cy="494175"/>
            </a:xfrm>
            <a:prstGeom prst="chevron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2" name="Chevron 4"/>
            <p:cNvSpPr/>
            <p:nvPr/>
          </p:nvSpPr>
          <p:spPr>
            <a:xfrm>
              <a:off x="249992" y="602707"/>
              <a:ext cx="591112" cy="410165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5400" tIns="12700" rIns="0" bIns="127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b="1" kern="1200" dirty="0">
                  <a:solidFill>
                    <a:schemeClr val="bg1"/>
                  </a:solidFill>
                </a:rPr>
                <a:t>1</a:t>
              </a:r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1379631" y="194404"/>
            <a:ext cx="4586736" cy="410165"/>
            <a:chOff x="1077735" y="602707"/>
            <a:chExt cx="6686914" cy="410165"/>
          </a:xfrm>
        </p:grpSpPr>
        <p:sp>
          <p:nvSpPr>
            <p:cNvPr id="54" name="Chevron 53"/>
            <p:cNvSpPr/>
            <p:nvPr/>
          </p:nvSpPr>
          <p:spPr>
            <a:xfrm>
              <a:off x="1077735" y="602707"/>
              <a:ext cx="6686914" cy="410165"/>
            </a:xfrm>
            <a:prstGeom prst="chevron">
              <a:avLst/>
            </a:prstGeom>
          </p:spPr>
          <p:style>
            <a:lnRef idx="2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5" name="Chevron 6"/>
            <p:cNvSpPr/>
            <p:nvPr/>
          </p:nvSpPr>
          <p:spPr>
            <a:xfrm>
              <a:off x="1282818" y="602707"/>
              <a:ext cx="6276749" cy="41016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5400" tIns="12700" rIns="0" bIns="12700" numCol="1" spcCol="1270" anchor="ctr" anchorCtr="0">
              <a:noAutofit/>
            </a:bodyPr>
            <a:lstStyle/>
            <a:p>
              <a:pPr lvl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b="1" dirty="0"/>
                <a:t>Our Vision, Mission and Goal</a:t>
              </a:r>
              <a:endParaRPr lang="en-US" sz="2000" b="1" kern="1200" dirty="0"/>
            </a:p>
          </p:txBody>
        </p:sp>
      </p:grpSp>
      <p:sp>
        <p:nvSpPr>
          <p:cNvPr id="99" name="TextBox 98"/>
          <p:cNvSpPr txBox="1"/>
          <p:nvPr/>
        </p:nvSpPr>
        <p:spPr>
          <a:xfrm>
            <a:off x="4953000" y="1371600"/>
            <a:ext cx="3378886" cy="1631216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To become the leading solution provider in GCC for Industrial Electronic Services,  Automation and Energy Efficiency Services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828800"/>
            <a:ext cx="4679206" cy="3764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953000" y="3048000"/>
            <a:ext cx="3378886" cy="1015663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Develop new solutions to mitigate market challenges in Industrial Sector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953000" y="4114800"/>
            <a:ext cx="3378886" cy="1631216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Offer A One Stop Shop  - cost effective solutions for all industrial sector  in Controls, Automation and Energy Efficiency Field </a:t>
            </a:r>
          </a:p>
        </p:txBody>
      </p:sp>
    </p:spTree>
    <p:extLst>
      <p:ext uri="{BB962C8B-B14F-4D97-AF65-F5344CB8AC3E}">
        <p14:creationId xmlns:p14="http://schemas.microsoft.com/office/powerpoint/2010/main" val="5458084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-1" y="1143000"/>
            <a:ext cx="9158423" cy="5715000"/>
            <a:chOff x="-1" y="1143000"/>
            <a:chExt cx="9158423" cy="5443537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" y="1143000"/>
              <a:ext cx="9158423" cy="54435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2" name="文本框 60"/>
            <p:cNvSpPr txBox="1"/>
            <p:nvPr/>
          </p:nvSpPr>
          <p:spPr>
            <a:xfrm>
              <a:off x="4432014" y="3277064"/>
              <a:ext cx="838691" cy="38110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000" b="1" dirty="0">
                  <a:solidFill>
                    <a:srgbClr val="FF0000"/>
                  </a:solidFill>
                  <a:latin typeface="Tahoma" panose="020B0604030504040204" pitchFamily="34" charset="0"/>
                  <a:ea typeface="宋体" panose="02010600030101010101" pitchFamily="2" charset="-122"/>
                </a:rPr>
                <a:t>2018</a:t>
              </a:r>
              <a:endParaRPr lang="zh-CN" altLang="en-US" sz="2000" b="1" dirty="0">
                <a:solidFill>
                  <a:srgbClr val="FF0000"/>
                </a:solidFill>
                <a:latin typeface="Tahoma" panose="020B0604030504040204" pitchFamily="34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13" name="直接箭头连接符 61"/>
            <p:cNvCxnSpPr/>
            <p:nvPr/>
          </p:nvCxnSpPr>
          <p:spPr>
            <a:xfrm flipV="1">
              <a:off x="767526" y="1998125"/>
              <a:ext cx="5352566" cy="4132531"/>
            </a:xfrm>
            <a:prstGeom prst="straightConnector1">
              <a:avLst/>
            </a:prstGeom>
            <a:ln w="38100" cap="flat" cmpd="sng">
              <a:noFill/>
              <a:prstDash val="sysDot"/>
              <a:miter/>
              <a:headEnd type="none" w="med" len="med"/>
              <a:tailEnd type="triangle" w="med" len="med"/>
            </a:ln>
          </p:spPr>
        </p:cxnSp>
        <p:sp>
          <p:nvSpPr>
            <p:cNvPr id="15" name="文本框 63"/>
            <p:cNvSpPr txBox="1"/>
            <p:nvPr/>
          </p:nvSpPr>
          <p:spPr>
            <a:xfrm>
              <a:off x="72325" y="5866982"/>
              <a:ext cx="838691" cy="38110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000" b="1" dirty="0">
                  <a:solidFill>
                    <a:srgbClr val="FF0000"/>
                  </a:solidFill>
                  <a:latin typeface="Tahoma" panose="020B0604030504040204" pitchFamily="34" charset="0"/>
                  <a:ea typeface="宋体" panose="02010600030101010101" pitchFamily="2" charset="-122"/>
                </a:rPr>
                <a:t>2012</a:t>
              </a:r>
              <a:endParaRPr lang="zh-CN" altLang="en-US" sz="2000" b="1" dirty="0">
                <a:solidFill>
                  <a:srgbClr val="FF0000"/>
                </a:solidFill>
                <a:latin typeface="Tahoma" panose="020B060403050404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64"/>
            <p:cNvSpPr txBox="1"/>
            <p:nvPr/>
          </p:nvSpPr>
          <p:spPr>
            <a:xfrm>
              <a:off x="1411972" y="5045966"/>
              <a:ext cx="838691" cy="38110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000" b="1" dirty="0">
                  <a:solidFill>
                    <a:srgbClr val="FF0000"/>
                  </a:solidFill>
                  <a:latin typeface="Tahoma" panose="020B0604030504040204" pitchFamily="34" charset="0"/>
                  <a:ea typeface="宋体" panose="02010600030101010101" pitchFamily="2" charset="-122"/>
                </a:rPr>
                <a:t>2013</a:t>
              </a:r>
              <a:endParaRPr lang="zh-CN" altLang="en-US" sz="2000" b="1" dirty="0">
                <a:solidFill>
                  <a:srgbClr val="FF0000"/>
                </a:solidFill>
                <a:latin typeface="Tahoma" panose="020B060403050404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66"/>
            <p:cNvSpPr txBox="1"/>
            <p:nvPr/>
          </p:nvSpPr>
          <p:spPr>
            <a:xfrm>
              <a:off x="2250418" y="4570278"/>
              <a:ext cx="838691" cy="38110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000" b="1" dirty="0">
                  <a:solidFill>
                    <a:srgbClr val="FF0000"/>
                  </a:solidFill>
                  <a:latin typeface="Tahoma" panose="020B0604030504040204" pitchFamily="34" charset="0"/>
                  <a:ea typeface="宋体" panose="02010600030101010101" pitchFamily="2" charset="-122"/>
                </a:rPr>
                <a:t>2014</a:t>
              </a:r>
              <a:endParaRPr lang="zh-CN" altLang="en-US" sz="2000" b="1" dirty="0">
                <a:solidFill>
                  <a:srgbClr val="FF0000"/>
                </a:solidFill>
                <a:latin typeface="Tahoma" panose="020B060403050404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67"/>
            <p:cNvSpPr txBox="1"/>
            <p:nvPr/>
          </p:nvSpPr>
          <p:spPr>
            <a:xfrm>
              <a:off x="2997151" y="4129219"/>
              <a:ext cx="838691" cy="38110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000" b="1" dirty="0">
                  <a:solidFill>
                    <a:srgbClr val="FF0000"/>
                  </a:solidFill>
                  <a:latin typeface="Tahoma" panose="020B0604030504040204" pitchFamily="34" charset="0"/>
                  <a:ea typeface="宋体" panose="02010600030101010101" pitchFamily="2" charset="-122"/>
                </a:rPr>
                <a:t>2015</a:t>
              </a:r>
              <a:endParaRPr lang="zh-CN" altLang="en-US" sz="2000" b="1" dirty="0">
                <a:solidFill>
                  <a:srgbClr val="FF0000"/>
                </a:solidFill>
                <a:latin typeface="Tahoma" panose="020B060403050404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1" name="文本框 68"/>
            <p:cNvSpPr txBox="1"/>
            <p:nvPr/>
          </p:nvSpPr>
          <p:spPr>
            <a:xfrm>
              <a:off x="3733309" y="3689866"/>
              <a:ext cx="838691" cy="38110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000" b="1" dirty="0">
                  <a:solidFill>
                    <a:srgbClr val="FF0000"/>
                  </a:solidFill>
                  <a:latin typeface="Tahoma" panose="020B0604030504040204" pitchFamily="34" charset="0"/>
                  <a:ea typeface="宋体" panose="02010600030101010101" pitchFamily="2" charset="-122"/>
                </a:rPr>
                <a:t>2017</a:t>
              </a:r>
              <a:endParaRPr lang="zh-CN" altLang="en-US" sz="2000" b="1" dirty="0">
                <a:solidFill>
                  <a:srgbClr val="FF0000"/>
                </a:solidFill>
                <a:latin typeface="Tahoma" panose="020B060403050404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4" name="剪去对角的矩形 72"/>
            <p:cNvSpPr/>
            <p:nvPr/>
          </p:nvSpPr>
          <p:spPr>
            <a:xfrm>
              <a:off x="152400" y="5976937"/>
              <a:ext cx="4981310" cy="444500"/>
            </a:xfrm>
            <a:custGeom>
              <a:avLst/>
              <a:gdLst>
                <a:gd name="txL" fmla="*/ 0 w 3409160"/>
                <a:gd name="txT" fmla="*/ 0 h 443859"/>
                <a:gd name="txR" fmla="*/ 3409160 w 3409160"/>
                <a:gd name="txB" fmla="*/ 443859 h 443859"/>
              </a:gdLst>
              <a:ahLst/>
              <a:cxnLst>
                <a:cxn ang="0">
                  <a:pos x="3409160" y="221929"/>
                </a:cxn>
                <a:cxn ang="5400000">
                  <a:pos x="1704580" y="443859"/>
                </a:cxn>
                <a:cxn ang="10800000">
                  <a:pos x="0" y="221929"/>
                </a:cxn>
                <a:cxn ang="16200000">
                  <a:pos x="1704580" y="0"/>
                </a:cxn>
              </a:cxnLst>
              <a:rect l="txL" t="txT" r="txR" b="txB"/>
              <a:pathLst>
                <a:path w="3409160" h="443859">
                  <a:moveTo>
                    <a:pt x="0" y="0"/>
                  </a:moveTo>
                  <a:lnTo>
                    <a:pt x="3335182" y="0"/>
                  </a:lnTo>
                  <a:lnTo>
                    <a:pt x="3409160" y="73977"/>
                  </a:lnTo>
                  <a:lnTo>
                    <a:pt x="3409160" y="443859"/>
                  </a:lnTo>
                  <a:lnTo>
                    <a:pt x="3409160" y="443859"/>
                  </a:lnTo>
                  <a:lnTo>
                    <a:pt x="73977" y="443859"/>
                  </a:lnTo>
                  <a:lnTo>
                    <a:pt x="0" y="369881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>
              <a:noFill/>
            </a:ln>
          </p:spPr>
          <p:txBody>
            <a:bodyPr anchor="ctr"/>
            <a:lstStyle/>
            <a:p>
              <a:pPr algn="ctr"/>
              <a:r>
                <a:rPr lang="en-US" altLang="zh-CN" sz="2000" dirty="0">
                  <a:solidFill>
                    <a:srgbClr val="002060"/>
                  </a:solidFill>
                  <a:latin typeface="Tahoma" panose="020B0604030504040204" pitchFamily="34" charset="0"/>
                  <a:ea typeface="宋体" panose="02010600030101010101" pitchFamily="2" charset="-122"/>
                </a:rPr>
                <a:t>Repairing Industrial Electronics</a:t>
              </a:r>
              <a:endParaRPr lang="zh-CN" altLang="en-US" sz="2000" dirty="0">
                <a:solidFill>
                  <a:srgbClr val="002060"/>
                </a:solidFill>
                <a:latin typeface="Tahoma" panose="020B060403050404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5" name="剪去对角的矩形 73"/>
            <p:cNvSpPr/>
            <p:nvPr/>
          </p:nvSpPr>
          <p:spPr>
            <a:xfrm>
              <a:off x="685800" y="5532437"/>
              <a:ext cx="4622702" cy="444500"/>
            </a:xfrm>
            <a:custGeom>
              <a:avLst/>
              <a:gdLst>
                <a:gd name="txL" fmla="*/ 0 w 3409160"/>
                <a:gd name="txT" fmla="*/ 0 h 443859"/>
                <a:gd name="txR" fmla="*/ 3409160 w 3409160"/>
                <a:gd name="txB" fmla="*/ 443859 h 443859"/>
              </a:gdLst>
              <a:ahLst/>
              <a:cxnLst>
                <a:cxn ang="0">
                  <a:pos x="3409160" y="221929"/>
                </a:cxn>
                <a:cxn ang="5400000">
                  <a:pos x="1704580" y="443859"/>
                </a:cxn>
                <a:cxn ang="10800000">
                  <a:pos x="0" y="221929"/>
                </a:cxn>
                <a:cxn ang="16200000">
                  <a:pos x="1704580" y="0"/>
                </a:cxn>
              </a:cxnLst>
              <a:rect l="txL" t="txT" r="txR" b="txB"/>
              <a:pathLst>
                <a:path w="3409160" h="443859">
                  <a:moveTo>
                    <a:pt x="0" y="0"/>
                  </a:moveTo>
                  <a:lnTo>
                    <a:pt x="3335182" y="0"/>
                  </a:lnTo>
                  <a:lnTo>
                    <a:pt x="3409160" y="73977"/>
                  </a:lnTo>
                  <a:lnTo>
                    <a:pt x="3409160" y="443859"/>
                  </a:lnTo>
                  <a:lnTo>
                    <a:pt x="3409160" y="443859"/>
                  </a:lnTo>
                  <a:lnTo>
                    <a:pt x="73977" y="443859"/>
                  </a:lnTo>
                  <a:lnTo>
                    <a:pt x="0" y="369881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>
              <a:noFill/>
            </a:ln>
          </p:spPr>
          <p:txBody>
            <a:bodyPr anchor="ctr"/>
            <a:lstStyle/>
            <a:p>
              <a:pPr algn="ctr"/>
              <a:r>
                <a:rPr lang="en-US" altLang="zh-CN" sz="2000" dirty="0">
                  <a:solidFill>
                    <a:srgbClr val="002060"/>
                  </a:solidFill>
                  <a:latin typeface="Tahoma" panose="020B0604030504040204" pitchFamily="34" charset="0"/>
                  <a:ea typeface="宋体" panose="02010600030101010101" pitchFamily="2" charset="-122"/>
                </a:rPr>
                <a:t>Field Maintenance - AMC</a:t>
              </a:r>
              <a:endParaRPr lang="zh-CN" altLang="en-US" sz="2000" dirty="0">
                <a:solidFill>
                  <a:srgbClr val="002060"/>
                </a:solidFill>
                <a:latin typeface="Tahoma" panose="020B060403050404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6" name="剪去对角的矩形 74"/>
            <p:cNvSpPr/>
            <p:nvPr/>
          </p:nvSpPr>
          <p:spPr>
            <a:xfrm>
              <a:off x="1447800" y="5075237"/>
              <a:ext cx="4343400" cy="444500"/>
            </a:xfrm>
            <a:custGeom>
              <a:avLst/>
              <a:gdLst>
                <a:gd name="txL" fmla="*/ 0 w 3409161"/>
                <a:gd name="txT" fmla="*/ 0 h 443859"/>
                <a:gd name="txR" fmla="*/ 3409161 w 3409161"/>
                <a:gd name="txB" fmla="*/ 443859 h 443859"/>
              </a:gdLst>
              <a:ahLst/>
              <a:cxnLst>
                <a:cxn ang="0">
                  <a:pos x="3409161" y="221929"/>
                </a:cxn>
                <a:cxn ang="5400000">
                  <a:pos x="1704580" y="443859"/>
                </a:cxn>
                <a:cxn ang="10800000">
                  <a:pos x="0" y="221929"/>
                </a:cxn>
                <a:cxn ang="16200000">
                  <a:pos x="1704580" y="0"/>
                </a:cxn>
              </a:cxnLst>
              <a:rect l="txL" t="txT" r="txR" b="txB"/>
              <a:pathLst>
                <a:path w="3409161" h="443859">
                  <a:moveTo>
                    <a:pt x="0" y="0"/>
                  </a:moveTo>
                  <a:lnTo>
                    <a:pt x="3335183" y="0"/>
                  </a:lnTo>
                  <a:lnTo>
                    <a:pt x="3409161" y="73977"/>
                  </a:lnTo>
                  <a:lnTo>
                    <a:pt x="3409161" y="443859"/>
                  </a:lnTo>
                  <a:lnTo>
                    <a:pt x="3409161" y="443859"/>
                  </a:lnTo>
                  <a:lnTo>
                    <a:pt x="73977" y="443859"/>
                  </a:lnTo>
                  <a:lnTo>
                    <a:pt x="0" y="369881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>
              <a:noFill/>
            </a:ln>
          </p:spPr>
          <p:txBody>
            <a:bodyPr anchor="ctr"/>
            <a:lstStyle/>
            <a:p>
              <a:pPr algn="ctr"/>
              <a:r>
                <a:rPr lang="en-US" altLang="zh-CN" sz="2000" dirty="0">
                  <a:solidFill>
                    <a:srgbClr val="002060"/>
                  </a:solidFill>
                  <a:latin typeface="Tahoma" panose="020B0604030504040204" pitchFamily="34" charset="0"/>
                  <a:ea typeface="宋体" panose="02010600030101010101" pitchFamily="2" charset="-122"/>
                </a:rPr>
                <a:t>Automation Solutions</a:t>
              </a:r>
              <a:endParaRPr lang="zh-CN" altLang="en-US" sz="2000" dirty="0">
                <a:solidFill>
                  <a:srgbClr val="002060"/>
                </a:solidFill>
                <a:latin typeface="Tahoma" panose="020B060403050404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7" name="剪去对角的矩形 75"/>
            <p:cNvSpPr/>
            <p:nvPr/>
          </p:nvSpPr>
          <p:spPr>
            <a:xfrm>
              <a:off x="2590800" y="4605337"/>
              <a:ext cx="4001616" cy="444500"/>
            </a:xfrm>
            <a:custGeom>
              <a:avLst/>
              <a:gdLst>
                <a:gd name="txL" fmla="*/ 0 w 3409161"/>
                <a:gd name="txT" fmla="*/ 0 h 443859"/>
                <a:gd name="txR" fmla="*/ 3409161 w 3409161"/>
                <a:gd name="txB" fmla="*/ 443859 h 443859"/>
              </a:gdLst>
              <a:ahLst/>
              <a:cxnLst>
                <a:cxn ang="0">
                  <a:pos x="3409161" y="221929"/>
                </a:cxn>
                <a:cxn ang="5400000">
                  <a:pos x="1704580" y="443859"/>
                </a:cxn>
                <a:cxn ang="10800000">
                  <a:pos x="0" y="221929"/>
                </a:cxn>
                <a:cxn ang="16200000">
                  <a:pos x="1704580" y="0"/>
                </a:cxn>
              </a:cxnLst>
              <a:rect l="txL" t="txT" r="txR" b="txB"/>
              <a:pathLst>
                <a:path w="3409161" h="443859">
                  <a:moveTo>
                    <a:pt x="0" y="0"/>
                  </a:moveTo>
                  <a:lnTo>
                    <a:pt x="3335183" y="0"/>
                  </a:lnTo>
                  <a:lnTo>
                    <a:pt x="3409161" y="73977"/>
                  </a:lnTo>
                  <a:lnTo>
                    <a:pt x="3409161" y="443859"/>
                  </a:lnTo>
                  <a:lnTo>
                    <a:pt x="3409161" y="443859"/>
                  </a:lnTo>
                  <a:lnTo>
                    <a:pt x="73977" y="443859"/>
                  </a:lnTo>
                  <a:lnTo>
                    <a:pt x="0" y="369881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>
              <a:noFill/>
            </a:ln>
          </p:spPr>
          <p:txBody>
            <a:bodyPr anchor="ctr"/>
            <a:lstStyle/>
            <a:p>
              <a:pPr algn="ctr"/>
              <a:r>
                <a:rPr lang="en-US" altLang="zh-CN" sz="2000" dirty="0">
                  <a:solidFill>
                    <a:srgbClr val="002060"/>
                  </a:solidFill>
                  <a:latin typeface="Tahoma" panose="020B0604030504040204" pitchFamily="34" charset="0"/>
                  <a:ea typeface="宋体" panose="02010600030101010101" pitchFamily="2" charset="-122"/>
                </a:rPr>
                <a:t>Riyadh (KSA) Established</a:t>
              </a:r>
              <a:endParaRPr lang="zh-CN" altLang="en-US" sz="2000" dirty="0">
                <a:solidFill>
                  <a:srgbClr val="002060"/>
                </a:solidFill>
                <a:latin typeface="Tahoma" panose="020B060403050404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8" name="剪去对角的矩形 76"/>
            <p:cNvSpPr/>
            <p:nvPr/>
          </p:nvSpPr>
          <p:spPr>
            <a:xfrm>
              <a:off x="3581400" y="4160837"/>
              <a:ext cx="3730830" cy="444500"/>
            </a:xfrm>
            <a:custGeom>
              <a:avLst/>
              <a:gdLst>
                <a:gd name="txL" fmla="*/ 0 w 3409162"/>
                <a:gd name="txT" fmla="*/ 0 h 443859"/>
                <a:gd name="txR" fmla="*/ 3409162 w 3409162"/>
                <a:gd name="txB" fmla="*/ 443859 h 443859"/>
              </a:gdLst>
              <a:ahLst/>
              <a:cxnLst>
                <a:cxn ang="0">
                  <a:pos x="3409162" y="221929"/>
                </a:cxn>
                <a:cxn ang="5400000">
                  <a:pos x="1704581" y="443859"/>
                </a:cxn>
                <a:cxn ang="10800000">
                  <a:pos x="0" y="221929"/>
                </a:cxn>
                <a:cxn ang="16200000">
                  <a:pos x="1704581" y="0"/>
                </a:cxn>
              </a:cxnLst>
              <a:rect l="txL" t="txT" r="txR" b="txB"/>
              <a:pathLst>
                <a:path w="3409162" h="443859">
                  <a:moveTo>
                    <a:pt x="0" y="0"/>
                  </a:moveTo>
                  <a:lnTo>
                    <a:pt x="3335184" y="0"/>
                  </a:lnTo>
                  <a:lnTo>
                    <a:pt x="3409162" y="73977"/>
                  </a:lnTo>
                  <a:lnTo>
                    <a:pt x="3409162" y="443859"/>
                  </a:lnTo>
                  <a:lnTo>
                    <a:pt x="3409162" y="443859"/>
                  </a:lnTo>
                  <a:lnTo>
                    <a:pt x="73977" y="443859"/>
                  </a:lnTo>
                  <a:lnTo>
                    <a:pt x="0" y="369881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>
              <a:noFill/>
            </a:ln>
          </p:spPr>
          <p:txBody>
            <a:bodyPr anchor="ctr"/>
            <a:lstStyle/>
            <a:p>
              <a:pPr algn="ctr"/>
              <a:r>
                <a:rPr lang="en-US" altLang="zh-CN" sz="2000" dirty="0">
                  <a:solidFill>
                    <a:srgbClr val="002060"/>
                  </a:solidFill>
                  <a:latin typeface="Tahoma" panose="020B0604030504040204" pitchFamily="34" charset="0"/>
                  <a:ea typeface="宋体" panose="02010600030101010101" pitchFamily="2" charset="-122"/>
                </a:rPr>
                <a:t>Dammam (KSA) Established</a:t>
              </a:r>
              <a:endParaRPr lang="zh-CN" altLang="en-US" sz="2000" dirty="0">
                <a:solidFill>
                  <a:srgbClr val="002060"/>
                </a:solidFill>
                <a:latin typeface="Tahoma" panose="020B060403050404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9" name="剪去对角的矩形 77"/>
            <p:cNvSpPr/>
            <p:nvPr/>
          </p:nvSpPr>
          <p:spPr>
            <a:xfrm>
              <a:off x="4495800" y="3690937"/>
              <a:ext cx="3474123" cy="442913"/>
            </a:xfrm>
            <a:custGeom>
              <a:avLst/>
              <a:gdLst>
                <a:gd name="txL" fmla="*/ 0 w 3409162"/>
                <a:gd name="txT" fmla="*/ 0 h 443859"/>
                <a:gd name="txR" fmla="*/ 3409162 w 3409162"/>
                <a:gd name="txB" fmla="*/ 443859 h 443859"/>
              </a:gdLst>
              <a:ahLst/>
              <a:cxnLst>
                <a:cxn ang="0">
                  <a:pos x="3409162" y="221929"/>
                </a:cxn>
                <a:cxn ang="5400000">
                  <a:pos x="1704581" y="443859"/>
                </a:cxn>
                <a:cxn ang="10800000">
                  <a:pos x="0" y="221929"/>
                </a:cxn>
                <a:cxn ang="16200000">
                  <a:pos x="1704581" y="0"/>
                </a:cxn>
              </a:cxnLst>
              <a:rect l="txL" t="txT" r="txR" b="txB"/>
              <a:pathLst>
                <a:path w="3409162" h="443859">
                  <a:moveTo>
                    <a:pt x="0" y="0"/>
                  </a:moveTo>
                  <a:lnTo>
                    <a:pt x="3335184" y="0"/>
                  </a:lnTo>
                  <a:lnTo>
                    <a:pt x="3409162" y="73977"/>
                  </a:lnTo>
                  <a:lnTo>
                    <a:pt x="3409162" y="443859"/>
                  </a:lnTo>
                  <a:lnTo>
                    <a:pt x="3409162" y="443859"/>
                  </a:lnTo>
                  <a:lnTo>
                    <a:pt x="73977" y="443859"/>
                  </a:lnTo>
                  <a:lnTo>
                    <a:pt x="0" y="369881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>
              <a:noFill/>
            </a:ln>
          </p:spPr>
          <p:txBody>
            <a:bodyPr anchor="ctr"/>
            <a:lstStyle/>
            <a:p>
              <a:pPr algn="ctr"/>
              <a:r>
                <a:rPr lang="en-US" altLang="zh-CN" sz="2000" dirty="0">
                  <a:solidFill>
                    <a:srgbClr val="002060"/>
                  </a:solidFill>
                  <a:latin typeface="Tahoma" panose="020B0604030504040204" pitchFamily="34" charset="0"/>
                  <a:ea typeface="宋体" panose="02010600030101010101" pitchFamily="2" charset="-122"/>
                </a:rPr>
                <a:t>Energy Monitoring Solutions</a:t>
              </a:r>
              <a:endParaRPr lang="zh-CN" altLang="en-US" sz="2000" dirty="0">
                <a:solidFill>
                  <a:srgbClr val="002060"/>
                </a:solidFill>
                <a:latin typeface="Tahoma" panose="020B060403050404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0" name="剪去对角的矩形 78"/>
            <p:cNvSpPr/>
            <p:nvPr/>
          </p:nvSpPr>
          <p:spPr>
            <a:xfrm>
              <a:off x="5181600" y="3309937"/>
              <a:ext cx="3200400" cy="444500"/>
            </a:xfrm>
            <a:custGeom>
              <a:avLst/>
              <a:gdLst>
                <a:gd name="txL" fmla="*/ 0 w 3409162"/>
                <a:gd name="txT" fmla="*/ 0 h 443859"/>
                <a:gd name="txR" fmla="*/ 3409162 w 3409162"/>
                <a:gd name="txB" fmla="*/ 443859 h 443859"/>
              </a:gdLst>
              <a:ahLst/>
              <a:cxnLst>
                <a:cxn ang="0">
                  <a:pos x="3409162" y="221929"/>
                </a:cxn>
                <a:cxn ang="5400000">
                  <a:pos x="1704581" y="443859"/>
                </a:cxn>
                <a:cxn ang="10800000">
                  <a:pos x="0" y="221929"/>
                </a:cxn>
                <a:cxn ang="16200000">
                  <a:pos x="1704581" y="0"/>
                </a:cxn>
              </a:cxnLst>
              <a:rect l="txL" t="txT" r="txR" b="txB"/>
              <a:pathLst>
                <a:path w="3409162" h="443859">
                  <a:moveTo>
                    <a:pt x="0" y="0"/>
                  </a:moveTo>
                  <a:lnTo>
                    <a:pt x="3335184" y="0"/>
                  </a:lnTo>
                  <a:lnTo>
                    <a:pt x="3409162" y="73977"/>
                  </a:lnTo>
                  <a:lnTo>
                    <a:pt x="3409162" y="443859"/>
                  </a:lnTo>
                  <a:lnTo>
                    <a:pt x="3409162" y="443859"/>
                  </a:lnTo>
                  <a:lnTo>
                    <a:pt x="73977" y="443859"/>
                  </a:lnTo>
                  <a:lnTo>
                    <a:pt x="0" y="369881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>
              <a:noFill/>
            </a:ln>
          </p:spPr>
          <p:txBody>
            <a:bodyPr anchor="ctr"/>
            <a:lstStyle/>
            <a:p>
              <a:pPr algn="ctr"/>
              <a:r>
                <a:rPr lang="en-US" altLang="zh-CN" sz="2000" dirty="0">
                  <a:solidFill>
                    <a:srgbClr val="002060"/>
                  </a:solidFill>
                  <a:latin typeface="Tahoma" panose="020B0604030504040204" pitchFamily="34" charset="0"/>
                  <a:ea typeface="宋体" panose="02010600030101010101" pitchFamily="2" charset="-122"/>
                </a:rPr>
                <a:t>Smart Control Solutions</a:t>
              </a:r>
              <a:endParaRPr lang="zh-CN" altLang="en-US" sz="2000" dirty="0">
                <a:solidFill>
                  <a:srgbClr val="002060"/>
                </a:solidFill>
                <a:latin typeface="Tahoma" panose="020B060403050404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1" name="文本框 79"/>
            <p:cNvSpPr txBox="1"/>
            <p:nvPr/>
          </p:nvSpPr>
          <p:spPr>
            <a:xfrm>
              <a:off x="7048500" y="5900737"/>
              <a:ext cx="1943100" cy="5857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 b="1" dirty="0">
                  <a:solidFill>
                    <a:srgbClr val="002060"/>
                  </a:solidFill>
                  <a:latin typeface="Tahoma" panose="020B0604030504040204" pitchFamily="34" charset="0"/>
                  <a:ea typeface="宋体" panose="02010600030101010101" pitchFamily="2" charset="-122"/>
                </a:rPr>
                <a:t>History</a:t>
              </a:r>
              <a:endParaRPr lang="zh-CN" altLang="en-US" sz="3200" b="1" dirty="0">
                <a:solidFill>
                  <a:srgbClr val="002060"/>
                </a:solidFill>
                <a:latin typeface="Tahoma" panose="020B060403050404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304800" y="191625"/>
            <a:ext cx="1235437" cy="494175"/>
            <a:chOff x="2904" y="560703"/>
            <a:chExt cx="1235437" cy="494175"/>
          </a:xfrm>
        </p:grpSpPr>
        <p:sp>
          <p:nvSpPr>
            <p:cNvPr id="33" name="Chevron 32"/>
            <p:cNvSpPr/>
            <p:nvPr/>
          </p:nvSpPr>
          <p:spPr>
            <a:xfrm>
              <a:off x="2904" y="560703"/>
              <a:ext cx="1235437" cy="494175"/>
            </a:xfrm>
            <a:prstGeom prst="chevron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4" name="Chevron 4"/>
            <p:cNvSpPr/>
            <p:nvPr/>
          </p:nvSpPr>
          <p:spPr>
            <a:xfrm>
              <a:off x="249992" y="560703"/>
              <a:ext cx="741262" cy="49417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5400" tIns="12700" rIns="0" bIns="127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b="1" dirty="0">
                  <a:solidFill>
                    <a:schemeClr val="tx1"/>
                  </a:solidFill>
                </a:rPr>
                <a:t>2</a:t>
              </a:r>
              <a:endParaRPr lang="en-US" sz="2000" b="1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1379631" y="233629"/>
            <a:ext cx="4655658" cy="410165"/>
            <a:chOff x="1077735" y="602707"/>
            <a:chExt cx="6686914" cy="410165"/>
          </a:xfrm>
        </p:grpSpPr>
        <p:sp>
          <p:nvSpPr>
            <p:cNvPr id="36" name="Chevron 35"/>
            <p:cNvSpPr/>
            <p:nvPr/>
          </p:nvSpPr>
          <p:spPr>
            <a:xfrm>
              <a:off x="1077735" y="602707"/>
              <a:ext cx="6686914" cy="410165"/>
            </a:xfrm>
            <a:prstGeom prst="chevron">
              <a:avLst/>
            </a:prstGeom>
          </p:spPr>
          <p:style>
            <a:lnRef idx="2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Chevron 6"/>
            <p:cNvSpPr/>
            <p:nvPr/>
          </p:nvSpPr>
          <p:spPr>
            <a:xfrm>
              <a:off x="1282818" y="602707"/>
              <a:ext cx="6276749" cy="41016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5400" tIns="12700" rIns="0" bIns="12700" numCol="1" spcCol="1270" anchor="ctr" anchorCtr="0">
              <a:noAutofit/>
            </a:bodyPr>
            <a:lstStyle/>
            <a:p>
              <a:pPr lvl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b="1" dirty="0"/>
                <a:t>OUR JOURNEY</a:t>
              </a:r>
              <a:endParaRPr lang="en-US" sz="2000" b="1" kern="1200" dirty="0"/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1428549" y="762000"/>
            <a:ext cx="71058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TSL is a Kuwait National Fund supported company, till date provided  services to 30,000 Industrial electronic equipment's and supported  2,000 clients in Kuwait and Saudi.</a:t>
            </a:r>
          </a:p>
        </p:txBody>
      </p:sp>
      <p:pic>
        <p:nvPicPr>
          <p:cNvPr id="4" name="Picture 2" descr="Related image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722211"/>
            <a:ext cx="1379631" cy="1792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25969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See the source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717" y="2057400"/>
            <a:ext cx="7445726" cy="449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13"/>
          <p:cNvSpPr/>
          <p:nvPr/>
        </p:nvSpPr>
        <p:spPr>
          <a:xfrm>
            <a:off x="6781800" y="2971800"/>
            <a:ext cx="1783575" cy="723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6172200" y="4686300"/>
            <a:ext cx="1783575" cy="723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1874025" y="2095500"/>
            <a:ext cx="1783575" cy="419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3429000" y="4372316"/>
            <a:ext cx="1861840" cy="5044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3276600" y="1371600"/>
            <a:ext cx="2133533" cy="646331"/>
          </a:xfrm>
          <a:prstGeom prst="rect">
            <a:avLst/>
          </a:prstGeom>
          <a:solidFill>
            <a:srgbClr val="00B05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ENERGY EFFICIENCY </a:t>
            </a:r>
          </a:p>
          <a:p>
            <a:pPr algn="ctr"/>
            <a:r>
              <a:rPr lang="en-US" b="1" dirty="0">
                <a:solidFill>
                  <a:schemeClr val="bg1"/>
                </a:solidFill>
              </a:rPr>
              <a:t>SERVICES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781800" y="3620869"/>
            <a:ext cx="1539845" cy="64633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INDUSTRIAL </a:t>
            </a:r>
          </a:p>
          <a:p>
            <a:pPr algn="ctr"/>
            <a:r>
              <a:rPr lang="en-US" b="1" dirty="0">
                <a:solidFill>
                  <a:schemeClr val="bg1"/>
                </a:solidFill>
              </a:rPr>
              <a:t>AUTOMATION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09105" y="3544669"/>
            <a:ext cx="1395895" cy="646331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INDUSTRIAL </a:t>
            </a:r>
          </a:p>
          <a:p>
            <a:pPr algn="ctr"/>
            <a:r>
              <a:rPr lang="en-US" b="1" dirty="0">
                <a:solidFill>
                  <a:schemeClr val="bg1"/>
                </a:solidFill>
              </a:rPr>
              <a:t>REPAIR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43717" y="5486400"/>
            <a:ext cx="1770883" cy="646331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EMERGENCY </a:t>
            </a:r>
          </a:p>
          <a:p>
            <a:pPr algn="ctr"/>
            <a:r>
              <a:rPr lang="en-US" b="1" dirty="0">
                <a:solidFill>
                  <a:schemeClr val="bg1"/>
                </a:solidFill>
              </a:rPr>
              <a:t>SERVICES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248400" y="5562600"/>
            <a:ext cx="2221634" cy="646331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INDUSTRIAL ANNUAL</a:t>
            </a:r>
          </a:p>
          <a:p>
            <a:pPr algn="ctr"/>
            <a:r>
              <a:rPr lang="en-US" b="1" dirty="0">
                <a:solidFill>
                  <a:schemeClr val="bg1"/>
                </a:solidFill>
              </a:rPr>
              <a:t>MAINTENANCE</a:t>
            </a:r>
          </a:p>
        </p:txBody>
      </p:sp>
      <p:sp>
        <p:nvSpPr>
          <p:cNvPr id="24" name="Rectangle 23"/>
          <p:cNvSpPr/>
          <p:nvPr/>
        </p:nvSpPr>
        <p:spPr>
          <a:xfrm>
            <a:off x="5138507" y="2324100"/>
            <a:ext cx="1783575" cy="419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3581400" y="3810000"/>
            <a:ext cx="1557107" cy="5044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538816" y="3846493"/>
            <a:ext cx="156658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02060"/>
                </a:solidFill>
              </a:rPr>
              <a:t>TSL </a:t>
            </a:r>
          </a:p>
          <a:p>
            <a:pPr algn="ctr"/>
            <a:r>
              <a:rPr lang="en-US" sz="2800" b="1" dirty="0">
                <a:solidFill>
                  <a:srgbClr val="002060"/>
                </a:solidFill>
              </a:rPr>
              <a:t>SERVICES</a:t>
            </a:r>
          </a:p>
        </p:txBody>
      </p:sp>
      <p:grpSp>
        <p:nvGrpSpPr>
          <p:cNvPr id="29" name="Group 28"/>
          <p:cNvGrpSpPr/>
          <p:nvPr/>
        </p:nvGrpSpPr>
        <p:grpSpPr>
          <a:xfrm>
            <a:off x="304800" y="191625"/>
            <a:ext cx="1235437" cy="494175"/>
            <a:chOff x="2904" y="560703"/>
            <a:chExt cx="1235437" cy="494175"/>
          </a:xfrm>
        </p:grpSpPr>
        <p:sp>
          <p:nvSpPr>
            <p:cNvPr id="30" name="Chevron 29"/>
            <p:cNvSpPr/>
            <p:nvPr/>
          </p:nvSpPr>
          <p:spPr>
            <a:xfrm>
              <a:off x="2904" y="560703"/>
              <a:ext cx="1235437" cy="494175"/>
            </a:xfrm>
            <a:prstGeom prst="chevron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1" name="Chevron 4"/>
            <p:cNvSpPr/>
            <p:nvPr/>
          </p:nvSpPr>
          <p:spPr>
            <a:xfrm>
              <a:off x="249992" y="560703"/>
              <a:ext cx="741262" cy="49417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5400" tIns="12700" rIns="0" bIns="127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b="1" dirty="0">
                  <a:solidFill>
                    <a:schemeClr val="tx1"/>
                  </a:solidFill>
                </a:rPr>
                <a:t>3</a:t>
              </a:r>
              <a:endParaRPr lang="en-US" sz="2000" b="1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1379631" y="233629"/>
            <a:ext cx="4655658" cy="410165"/>
            <a:chOff x="1077735" y="602707"/>
            <a:chExt cx="6686914" cy="410165"/>
          </a:xfrm>
        </p:grpSpPr>
        <p:sp>
          <p:nvSpPr>
            <p:cNvPr id="33" name="Chevron 32"/>
            <p:cNvSpPr/>
            <p:nvPr/>
          </p:nvSpPr>
          <p:spPr>
            <a:xfrm>
              <a:off x="1077735" y="602707"/>
              <a:ext cx="6686914" cy="410165"/>
            </a:xfrm>
            <a:prstGeom prst="chevron">
              <a:avLst/>
            </a:prstGeom>
          </p:spPr>
          <p:style>
            <a:lnRef idx="2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Chevron 6"/>
            <p:cNvSpPr/>
            <p:nvPr/>
          </p:nvSpPr>
          <p:spPr>
            <a:xfrm>
              <a:off x="1282818" y="602707"/>
              <a:ext cx="6276749" cy="41016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5400" tIns="12700" rIns="0" bIns="12700" numCol="1" spcCol="1270" anchor="ctr" anchorCtr="0">
              <a:noAutofit/>
            </a:bodyPr>
            <a:lstStyle/>
            <a:p>
              <a:pPr lvl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b="1" dirty="0"/>
                <a:t>Our Services </a:t>
              </a:r>
              <a:endParaRPr lang="en-US" sz="2000" b="1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23279196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990600"/>
            <a:ext cx="8458200" cy="266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989" y="3886200"/>
            <a:ext cx="8338811" cy="26123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0" name="Group 9"/>
          <p:cNvGrpSpPr/>
          <p:nvPr/>
        </p:nvGrpSpPr>
        <p:grpSpPr>
          <a:xfrm>
            <a:off x="304800" y="191625"/>
            <a:ext cx="1235437" cy="494175"/>
            <a:chOff x="2904" y="560703"/>
            <a:chExt cx="1235437" cy="494175"/>
          </a:xfrm>
        </p:grpSpPr>
        <p:sp>
          <p:nvSpPr>
            <p:cNvPr id="11" name="Chevron 10"/>
            <p:cNvSpPr/>
            <p:nvPr/>
          </p:nvSpPr>
          <p:spPr>
            <a:xfrm>
              <a:off x="2904" y="560703"/>
              <a:ext cx="1235437" cy="494175"/>
            </a:xfrm>
            <a:prstGeom prst="chevron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Chevron 4"/>
            <p:cNvSpPr/>
            <p:nvPr/>
          </p:nvSpPr>
          <p:spPr>
            <a:xfrm>
              <a:off x="249992" y="560703"/>
              <a:ext cx="741262" cy="49417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5400" tIns="12700" rIns="0" bIns="127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b="1" dirty="0">
                  <a:solidFill>
                    <a:schemeClr val="tx1"/>
                  </a:solidFill>
                </a:rPr>
                <a:t>3</a:t>
              </a:r>
              <a:endParaRPr lang="en-US" sz="2000" b="1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1379631" y="233629"/>
            <a:ext cx="4655658" cy="410165"/>
            <a:chOff x="1077735" y="602707"/>
            <a:chExt cx="6686914" cy="410165"/>
          </a:xfrm>
        </p:grpSpPr>
        <p:sp>
          <p:nvSpPr>
            <p:cNvPr id="14" name="Chevron 13"/>
            <p:cNvSpPr/>
            <p:nvPr/>
          </p:nvSpPr>
          <p:spPr>
            <a:xfrm>
              <a:off x="1077735" y="602707"/>
              <a:ext cx="6686914" cy="410165"/>
            </a:xfrm>
            <a:prstGeom prst="chevron">
              <a:avLst/>
            </a:prstGeom>
          </p:spPr>
          <p:style>
            <a:lnRef idx="2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" name="Chevron 6"/>
            <p:cNvSpPr/>
            <p:nvPr/>
          </p:nvSpPr>
          <p:spPr>
            <a:xfrm>
              <a:off x="1282818" y="602707"/>
              <a:ext cx="6276749" cy="41016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5400" tIns="12700" rIns="0" bIns="12700" numCol="1" spcCol="1270" anchor="ctr" anchorCtr="0">
              <a:noAutofit/>
            </a:bodyPr>
            <a:lstStyle/>
            <a:p>
              <a:pPr lvl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b="1" dirty="0"/>
                <a:t>Our Services (Cont.)</a:t>
              </a:r>
              <a:endParaRPr lang="en-US" sz="2000" b="1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37789193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Group 49"/>
          <p:cNvGrpSpPr/>
          <p:nvPr/>
        </p:nvGrpSpPr>
        <p:grpSpPr>
          <a:xfrm>
            <a:off x="304800" y="191625"/>
            <a:ext cx="1235437" cy="494175"/>
            <a:chOff x="2904" y="560703"/>
            <a:chExt cx="1235437" cy="494175"/>
          </a:xfrm>
        </p:grpSpPr>
        <p:sp>
          <p:nvSpPr>
            <p:cNvPr id="51" name="Chevron 50"/>
            <p:cNvSpPr/>
            <p:nvPr/>
          </p:nvSpPr>
          <p:spPr>
            <a:xfrm>
              <a:off x="2904" y="560703"/>
              <a:ext cx="1235437" cy="494175"/>
            </a:xfrm>
            <a:prstGeom prst="chevron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2" name="Chevron 4"/>
            <p:cNvSpPr/>
            <p:nvPr/>
          </p:nvSpPr>
          <p:spPr>
            <a:xfrm>
              <a:off x="249992" y="560703"/>
              <a:ext cx="741262" cy="49417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5400" tIns="12700" rIns="0" bIns="127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b="1" dirty="0">
                  <a:solidFill>
                    <a:schemeClr val="tx1"/>
                  </a:solidFill>
                </a:rPr>
                <a:t>3</a:t>
              </a:r>
              <a:endParaRPr lang="en-US" sz="2000" b="1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1379631" y="233629"/>
            <a:ext cx="4655658" cy="410165"/>
            <a:chOff x="1077735" y="602707"/>
            <a:chExt cx="6686914" cy="410165"/>
          </a:xfrm>
        </p:grpSpPr>
        <p:sp>
          <p:nvSpPr>
            <p:cNvPr id="54" name="Chevron 53"/>
            <p:cNvSpPr/>
            <p:nvPr/>
          </p:nvSpPr>
          <p:spPr>
            <a:xfrm>
              <a:off x="1077735" y="602707"/>
              <a:ext cx="6686914" cy="410165"/>
            </a:xfrm>
            <a:prstGeom prst="chevron">
              <a:avLst/>
            </a:prstGeom>
          </p:spPr>
          <p:style>
            <a:lnRef idx="2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5" name="Chevron 6"/>
            <p:cNvSpPr/>
            <p:nvPr/>
          </p:nvSpPr>
          <p:spPr>
            <a:xfrm>
              <a:off x="1282818" y="602707"/>
              <a:ext cx="6276749" cy="41016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5400" tIns="12700" rIns="0" bIns="12700" numCol="1" spcCol="1270" anchor="ctr" anchorCtr="0">
              <a:noAutofit/>
            </a:bodyPr>
            <a:lstStyle/>
            <a:p>
              <a:pPr lvl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b="1" dirty="0"/>
                <a:t>Our Services (Cont.)</a:t>
              </a:r>
              <a:endParaRPr lang="en-US" sz="2000" b="1" kern="1200" dirty="0"/>
            </a:p>
          </p:txBody>
        </p:sp>
      </p:grp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124" y="1143000"/>
            <a:ext cx="7477125" cy="52972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07852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"/>
            <a:ext cx="5791531" cy="64198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4371" y="1447800"/>
            <a:ext cx="4219629" cy="4977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0" name="Group 9"/>
          <p:cNvGrpSpPr/>
          <p:nvPr/>
        </p:nvGrpSpPr>
        <p:grpSpPr>
          <a:xfrm>
            <a:off x="304800" y="191625"/>
            <a:ext cx="1235437" cy="494175"/>
            <a:chOff x="2904" y="560703"/>
            <a:chExt cx="1235437" cy="494175"/>
          </a:xfrm>
        </p:grpSpPr>
        <p:sp>
          <p:nvSpPr>
            <p:cNvPr id="11" name="Chevron 10"/>
            <p:cNvSpPr/>
            <p:nvPr/>
          </p:nvSpPr>
          <p:spPr>
            <a:xfrm>
              <a:off x="2904" y="560703"/>
              <a:ext cx="1235437" cy="494175"/>
            </a:xfrm>
            <a:prstGeom prst="chevron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Chevron 4"/>
            <p:cNvSpPr/>
            <p:nvPr/>
          </p:nvSpPr>
          <p:spPr>
            <a:xfrm>
              <a:off x="249992" y="560703"/>
              <a:ext cx="741262" cy="49417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5400" tIns="12700" rIns="0" bIns="127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b="1" dirty="0">
                  <a:solidFill>
                    <a:schemeClr val="tx1"/>
                  </a:solidFill>
                </a:rPr>
                <a:t>3</a:t>
              </a:r>
              <a:endParaRPr lang="en-US" sz="2000" b="1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1379631" y="233629"/>
            <a:ext cx="4655658" cy="410165"/>
            <a:chOff x="1077735" y="602707"/>
            <a:chExt cx="6686914" cy="410165"/>
          </a:xfrm>
        </p:grpSpPr>
        <p:sp>
          <p:nvSpPr>
            <p:cNvPr id="14" name="Chevron 13"/>
            <p:cNvSpPr/>
            <p:nvPr/>
          </p:nvSpPr>
          <p:spPr>
            <a:xfrm>
              <a:off x="1077735" y="602707"/>
              <a:ext cx="6686914" cy="410165"/>
            </a:xfrm>
            <a:prstGeom prst="chevron">
              <a:avLst/>
            </a:prstGeom>
          </p:spPr>
          <p:style>
            <a:lnRef idx="2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" name="Chevron 6"/>
            <p:cNvSpPr/>
            <p:nvPr/>
          </p:nvSpPr>
          <p:spPr>
            <a:xfrm>
              <a:off x="1282818" y="602707"/>
              <a:ext cx="6276749" cy="41016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5400" tIns="12700" rIns="0" bIns="12700" numCol="1" spcCol="1270" anchor="ctr" anchorCtr="0">
              <a:noAutofit/>
            </a:bodyPr>
            <a:lstStyle/>
            <a:p>
              <a:pPr lvl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b="1" dirty="0"/>
                <a:t>Our Services (Cont.)</a:t>
              </a:r>
              <a:endParaRPr lang="en-US" sz="2000" b="1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15409015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304800" y="191625"/>
            <a:ext cx="1235437" cy="494175"/>
            <a:chOff x="2904" y="560703"/>
            <a:chExt cx="1235437" cy="494175"/>
          </a:xfrm>
        </p:grpSpPr>
        <p:sp>
          <p:nvSpPr>
            <p:cNvPr id="9" name="Chevron 8"/>
            <p:cNvSpPr/>
            <p:nvPr/>
          </p:nvSpPr>
          <p:spPr>
            <a:xfrm>
              <a:off x="2904" y="560703"/>
              <a:ext cx="1235437" cy="494175"/>
            </a:xfrm>
            <a:prstGeom prst="chevron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Chevron 4"/>
            <p:cNvSpPr/>
            <p:nvPr/>
          </p:nvSpPr>
          <p:spPr>
            <a:xfrm>
              <a:off x="249992" y="560703"/>
              <a:ext cx="741262" cy="49417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5400" tIns="12700" rIns="0" bIns="127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b="1" dirty="0">
                  <a:solidFill>
                    <a:schemeClr val="tx1"/>
                  </a:solidFill>
                </a:rPr>
                <a:t>3</a:t>
              </a:r>
              <a:endParaRPr lang="en-US" sz="2000" b="1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1379631" y="233629"/>
            <a:ext cx="4655658" cy="410165"/>
            <a:chOff x="1077735" y="602707"/>
            <a:chExt cx="6686914" cy="410165"/>
          </a:xfrm>
        </p:grpSpPr>
        <p:sp>
          <p:nvSpPr>
            <p:cNvPr id="12" name="Chevron 11"/>
            <p:cNvSpPr/>
            <p:nvPr/>
          </p:nvSpPr>
          <p:spPr>
            <a:xfrm>
              <a:off x="1077735" y="602707"/>
              <a:ext cx="6686914" cy="410165"/>
            </a:xfrm>
            <a:prstGeom prst="chevron">
              <a:avLst/>
            </a:prstGeom>
          </p:spPr>
          <p:style>
            <a:lnRef idx="2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" name="Chevron 6"/>
            <p:cNvSpPr/>
            <p:nvPr/>
          </p:nvSpPr>
          <p:spPr>
            <a:xfrm>
              <a:off x="1282818" y="602707"/>
              <a:ext cx="6276749" cy="41016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5400" tIns="12700" rIns="0" bIns="12700" numCol="1" spcCol="1270" anchor="ctr" anchorCtr="0">
              <a:noAutofit/>
            </a:bodyPr>
            <a:lstStyle/>
            <a:p>
              <a:pPr lvl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b="1" dirty="0"/>
                <a:t>Our Services (Cont.)</a:t>
              </a:r>
              <a:endParaRPr lang="en-US" sz="2000" b="1" kern="1200" dirty="0"/>
            </a:p>
          </p:txBody>
        </p:sp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540239"/>
            <a:ext cx="6553201" cy="531776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15" name="Group 14"/>
          <p:cNvGrpSpPr/>
          <p:nvPr/>
        </p:nvGrpSpPr>
        <p:grpSpPr>
          <a:xfrm>
            <a:off x="5804369" y="1498447"/>
            <a:ext cx="3339631" cy="2043136"/>
            <a:chOff x="2283402" y="2545588"/>
            <a:chExt cx="2825087" cy="1597609"/>
          </a:xfrm>
        </p:grpSpPr>
        <p:pic>
          <p:nvPicPr>
            <p:cNvPr id="16" name="Picture 2" descr="http://files2.coloribus.com/files/adsarchive/part_558/5586855/file/plasma-tv-screen-blood-small-68187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024" t="17448" r="8609" b="17242"/>
            <a:stretch/>
          </p:blipFill>
          <p:spPr bwMode="auto">
            <a:xfrm>
              <a:off x="2283402" y="2545588"/>
              <a:ext cx="2825087" cy="15976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380259" y="2600719"/>
              <a:ext cx="2655304" cy="985759"/>
            </a:xfrm>
            <a:prstGeom prst="rect">
              <a:avLst/>
            </a:prstGeom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362199" y="3544153"/>
              <a:ext cx="876406" cy="490321"/>
            </a:xfrm>
            <a:prstGeom prst="rect">
              <a:avLst/>
            </a:prstGeom>
          </p:spPr>
        </p:pic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250053" y="3582701"/>
              <a:ext cx="888419" cy="494098"/>
            </a:xfrm>
            <a:prstGeom prst="rect">
              <a:avLst/>
            </a:prstGeom>
          </p:spPr>
        </p:pic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134954" y="3582700"/>
              <a:ext cx="890480" cy="494099"/>
            </a:xfrm>
            <a:prstGeom prst="rect">
              <a:avLst/>
            </a:prstGeom>
          </p:spPr>
        </p:pic>
      </p:grpSp>
      <p:sp>
        <p:nvSpPr>
          <p:cNvPr id="3" name="TextBox 2"/>
          <p:cNvSpPr txBox="1"/>
          <p:nvPr/>
        </p:nvSpPr>
        <p:spPr>
          <a:xfrm>
            <a:off x="6566050" y="3810000"/>
            <a:ext cx="2577950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US" sz="1600" dirty="0">
                <a:latin typeface="Eras Demi ITC" pitchFamily="34" charset="0"/>
              </a:rPr>
              <a:t>Industries</a:t>
            </a:r>
          </a:p>
          <a:p>
            <a:pPr marL="285750" indent="-285750">
              <a:buFontTx/>
              <a:buChar char="-"/>
            </a:pPr>
            <a:endParaRPr lang="en-US" sz="1600" dirty="0">
              <a:latin typeface="Eras Demi ITC" pitchFamily="34" charset="0"/>
            </a:endParaRPr>
          </a:p>
          <a:p>
            <a:pPr marL="285750" indent="-285750">
              <a:buFontTx/>
              <a:buChar char="-"/>
            </a:pPr>
            <a:r>
              <a:rPr lang="en-US" sz="1600" dirty="0">
                <a:latin typeface="Eras Demi ITC" pitchFamily="34" charset="0"/>
              </a:rPr>
              <a:t>Office Buildings</a:t>
            </a:r>
          </a:p>
          <a:p>
            <a:pPr marL="285750" indent="-285750">
              <a:buFontTx/>
              <a:buChar char="-"/>
            </a:pPr>
            <a:endParaRPr lang="en-US" sz="1600" dirty="0">
              <a:latin typeface="Eras Demi ITC" pitchFamily="34" charset="0"/>
            </a:endParaRPr>
          </a:p>
          <a:p>
            <a:pPr marL="285750" indent="-285750">
              <a:buFontTx/>
              <a:buChar char="-"/>
            </a:pPr>
            <a:r>
              <a:rPr lang="en-US" sz="1600" dirty="0">
                <a:latin typeface="Eras Demi ITC" pitchFamily="34" charset="0"/>
              </a:rPr>
              <a:t>Commercial Buildings</a:t>
            </a:r>
          </a:p>
          <a:p>
            <a:pPr marL="285750" indent="-285750">
              <a:buFontTx/>
              <a:buChar char="-"/>
            </a:pPr>
            <a:endParaRPr lang="en-US" sz="1600" dirty="0">
              <a:latin typeface="Eras Demi ITC" pitchFamily="34" charset="0"/>
            </a:endParaRPr>
          </a:p>
          <a:p>
            <a:pPr marL="285750" indent="-285750">
              <a:buFontTx/>
              <a:buChar char="-"/>
            </a:pPr>
            <a:r>
              <a:rPr lang="en-US" sz="1600" dirty="0">
                <a:latin typeface="Eras Demi ITC" pitchFamily="34" charset="0"/>
              </a:rPr>
              <a:t>Schools</a:t>
            </a:r>
          </a:p>
          <a:p>
            <a:pPr marL="285750" indent="-285750">
              <a:buFontTx/>
              <a:buChar char="-"/>
            </a:pPr>
            <a:endParaRPr lang="en-US" sz="1600" dirty="0">
              <a:latin typeface="Eras Demi ITC" pitchFamily="34" charset="0"/>
            </a:endParaRPr>
          </a:p>
          <a:p>
            <a:pPr marL="285750" indent="-285750">
              <a:buFontTx/>
              <a:buChar char="-"/>
            </a:pPr>
            <a:r>
              <a:rPr lang="en-US" sz="1600" dirty="0">
                <a:latin typeface="Eras Demi ITC" pitchFamily="34" charset="0"/>
              </a:rPr>
              <a:t>Universities</a:t>
            </a:r>
          </a:p>
          <a:p>
            <a:pPr marL="285750" indent="-285750">
              <a:buFontTx/>
              <a:buChar char="-"/>
            </a:pPr>
            <a:endParaRPr lang="en-US" sz="1600" dirty="0">
              <a:latin typeface="Eras Demi ITC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8600" y="998719"/>
            <a:ext cx="1447800" cy="22048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1752600" y="914400"/>
            <a:ext cx="66960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>
                <a:latin typeface="Eras Demi ITC" pitchFamily="34" charset="0"/>
              </a:rPr>
              <a:t>ENERGY EFFICIENCY SERVICES (Monitoring  &amp; Controlling)  </a:t>
            </a:r>
          </a:p>
        </p:txBody>
      </p:sp>
    </p:spTree>
    <p:extLst>
      <p:ext uri="{BB962C8B-B14F-4D97-AF65-F5344CB8AC3E}">
        <p14:creationId xmlns:p14="http://schemas.microsoft.com/office/powerpoint/2010/main" val="7280187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16685</TotalTime>
  <Words>1516</Words>
  <Application>Microsoft Macintosh PowerPoint</Application>
  <PresentationFormat>On-screen Show (4:3)</PresentationFormat>
  <Paragraphs>326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8" baseType="lpstr">
      <vt:lpstr>Arial</vt:lpstr>
      <vt:lpstr>Arial Narrow</vt:lpstr>
      <vt:lpstr>Calibri</vt:lpstr>
      <vt:lpstr>Eras Demi ITC</vt:lpstr>
      <vt:lpstr>Tahoma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Ahmad Alkouh</cp:lastModifiedBy>
  <cp:revision>161</cp:revision>
  <dcterms:created xsi:type="dcterms:W3CDTF">2018-09-21T12:26:23Z</dcterms:created>
  <dcterms:modified xsi:type="dcterms:W3CDTF">2019-11-18T05:11:03Z</dcterms:modified>
</cp:coreProperties>
</file>